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389" r:id="rId3"/>
    <p:sldId id="259" r:id="rId4"/>
    <p:sldId id="258" r:id="rId5"/>
    <p:sldId id="286" r:id="rId6"/>
    <p:sldId id="260" r:id="rId7"/>
    <p:sldId id="382" r:id="rId8"/>
    <p:sldId id="375" r:id="rId9"/>
    <p:sldId id="315" r:id="rId10"/>
    <p:sldId id="353" r:id="rId11"/>
    <p:sldId id="376" r:id="rId12"/>
    <p:sldId id="318" r:id="rId13"/>
    <p:sldId id="348" r:id="rId14"/>
    <p:sldId id="351" r:id="rId15"/>
    <p:sldId id="314" r:id="rId16"/>
    <p:sldId id="284" r:id="rId17"/>
    <p:sldId id="288" r:id="rId18"/>
    <p:sldId id="274" r:id="rId19"/>
    <p:sldId id="377" r:id="rId20"/>
    <p:sldId id="289" r:id="rId21"/>
    <p:sldId id="384" r:id="rId22"/>
    <p:sldId id="291" r:id="rId23"/>
    <p:sldId id="326" r:id="rId24"/>
    <p:sldId id="386" r:id="rId25"/>
    <p:sldId id="354" r:id="rId26"/>
    <p:sldId id="328" r:id="rId27"/>
    <p:sldId id="331" r:id="rId28"/>
    <p:sldId id="265" r:id="rId29"/>
    <p:sldId id="300" r:id="rId30"/>
    <p:sldId id="335" r:id="rId31"/>
    <p:sldId id="355" r:id="rId32"/>
    <p:sldId id="358" r:id="rId33"/>
    <p:sldId id="365" r:id="rId34"/>
    <p:sldId id="359" r:id="rId35"/>
    <p:sldId id="362" r:id="rId36"/>
    <p:sldId id="342" r:id="rId37"/>
    <p:sldId id="360" r:id="rId38"/>
    <p:sldId id="361" r:id="rId39"/>
    <p:sldId id="343" r:id="rId40"/>
    <p:sldId id="378" r:id="rId41"/>
    <p:sldId id="380" r:id="rId42"/>
    <p:sldId id="370" r:id="rId43"/>
    <p:sldId id="374" r:id="rId44"/>
    <p:sldId id="3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8"/>
    <p:restoredTop sz="94697"/>
  </p:normalViewPr>
  <p:slideViewPr>
    <p:cSldViewPr snapToGrid="0" snapToObjects="1">
      <p:cViewPr>
        <p:scale>
          <a:sx n="90" d="100"/>
          <a:sy n="90" d="100"/>
        </p:scale>
        <p:origin x="1256" y="1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682EF-E694-E04D-A264-81475671DC15}" type="datetimeFigureOut">
              <a:rPr lang="en-US" smtClean="0"/>
              <a:t>5/17/17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29D27-2D77-9646-84AC-2C71B0070E91}" type="slidenum">
              <a:rPr lang="en-US" smtClean="0"/>
              <a:t>‹#›</a:t>
            </a:fld>
            <a:endParaRPr lang="en-US"/>
          </a:p>
        </p:txBody>
      </p:sp>
    </p:spTree>
    <p:extLst>
      <p:ext uri="{BB962C8B-B14F-4D97-AF65-F5344CB8AC3E}">
        <p14:creationId xmlns:p14="http://schemas.microsoft.com/office/powerpoint/2010/main" val="96553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66CD6DA-B806-45EF-9CF9-E754297E101C}" type="slidenum">
              <a:rPr lang="el-GR" smtClean="0">
                <a:latin typeface="Times New Roman" charset="0"/>
              </a:rPr>
              <a:pPr/>
              <a:t>1</a:t>
            </a:fld>
            <a:endParaRPr lang="el-GR" smtClean="0">
              <a:latin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l-GR" smtClean="0">
              <a:latin typeface="Times New Roman" charset="0"/>
            </a:endParaRPr>
          </a:p>
        </p:txBody>
      </p:sp>
    </p:spTree>
    <p:extLst>
      <p:ext uri="{BB962C8B-B14F-4D97-AF65-F5344CB8AC3E}">
        <p14:creationId xmlns:p14="http://schemas.microsoft.com/office/powerpoint/2010/main" val="168646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en-US" altLang="en-US"/>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823833A-2BDA-D449-989A-E29C5DEFAC02}" type="slidenum">
              <a:rPr lang="en-US" altLang="en-US" sz="1200"/>
              <a:pPr algn="r" eaLnBrk="1" hangingPunct="1"/>
              <a:t>39</a:t>
            </a:fld>
            <a:endParaRPr lang="en-US" altLang="en-US" sz="1200"/>
          </a:p>
        </p:txBody>
      </p:sp>
    </p:spTree>
    <p:extLst>
      <p:ext uri="{BB962C8B-B14F-4D97-AF65-F5344CB8AC3E}">
        <p14:creationId xmlns:p14="http://schemas.microsoft.com/office/powerpoint/2010/main" val="36081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29D27-2D77-9646-84AC-2C71B0070E91}" type="slidenum">
              <a:rPr lang="en-US" smtClean="0"/>
              <a:t>43</a:t>
            </a:fld>
            <a:endParaRPr lang="en-US"/>
          </a:p>
        </p:txBody>
      </p:sp>
    </p:spTree>
    <p:extLst>
      <p:ext uri="{BB962C8B-B14F-4D97-AF65-F5344CB8AC3E}">
        <p14:creationId xmlns:p14="http://schemas.microsoft.com/office/powerpoint/2010/main" val="105719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5F3042-A8B9-F547-8062-2D0DE6AA305A}" type="slidenum">
              <a:rPr lang="en-US" altLang="en-US"/>
              <a:pPr/>
              <a:t>16</a:t>
            </a:fld>
            <a:endParaRPr lang="en-US" altLang="en-US"/>
          </a:p>
        </p:txBody>
      </p:sp>
      <p:sp>
        <p:nvSpPr>
          <p:cNvPr id="6145" name="Text Box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77875" y="4776788"/>
            <a:ext cx="6216650" cy="950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a:latin typeface="arial" charset="0"/>
                <a:ea typeface="IPAMincho" charset="0"/>
                <a:cs typeface="IPAMincho" charset="0"/>
              </a:rPr>
              <a:t>Prevalence of lifetime nulliparity and nulligravidity by high school BMI categories (yellow bars = nulligravidity; purple bars = nulliparity).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charset="0"/>
              <a:ea typeface="IPAMincho" charset="0"/>
              <a:cs typeface="IPAMincho" charset="0"/>
            </a:endParaRPr>
          </a:p>
        </p:txBody>
      </p:sp>
    </p:spTree>
    <p:extLst>
      <p:ext uri="{BB962C8B-B14F-4D97-AF65-F5344CB8AC3E}">
        <p14:creationId xmlns:p14="http://schemas.microsoft.com/office/powerpoint/2010/main" val="120582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404754C-E1EA-3E47-8D48-E502BB664BAB}" type="slidenum">
              <a:rPr lang="el-GR" altLang="en-US" sz="1200"/>
              <a:pPr eaLnBrk="1" hangingPunct="1"/>
              <a:t>21</a:t>
            </a:fld>
            <a:endParaRPr lang="el-GR"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n-US"/>
          </a:p>
        </p:txBody>
      </p:sp>
    </p:spTree>
    <p:extLst>
      <p:ext uri="{BB962C8B-B14F-4D97-AF65-F5344CB8AC3E}">
        <p14:creationId xmlns:p14="http://schemas.microsoft.com/office/powerpoint/2010/main" val="89958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9AC7D9-9321-D344-940B-E9664E9C83C7}" type="slidenum">
              <a:rPr lang="en-US" altLang="en-US"/>
              <a:pPr/>
              <a:t>25</a:t>
            </a:fld>
            <a:endParaRPr lang="en-US" altLang="en-US"/>
          </a:p>
        </p:txBody>
      </p:sp>
      <p:sp>
        <p:nvSpPr>
          <p:cNvPr id="9217" name="Text Box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8" name="Text Box 2"/>
          <p:cNvSpPr txBox="1">
            <a:spLocks noGrp="1" noChangeArrowheads="1"/>
          </p:cNvSpPr>
          <p:nvPr>
            <p:ph type="body" idx="1"/>
          </p:nvPr>
        </p:nvSpPr>
        <p:spPr bwMode="auto">
          <a:xfrm>
            <a:off x="777875" y="4776788"/>
            <a:ext cx="6216650" cy="12080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charset="0"/>
                <a:ea typeface="IPAMincho" charset="0"/>
                <a:cs typeface="IPAMincho" charset="0"/>
              </a:rPr>
              <a:t>The expected number of oocytes retrieved related to women’s body mass index (BMI) and female age. Multiple linear regression analysis only including the first IVF or intracytoplasmic sperm injection cycle showed a significant negative association between the number of collected oocytes and BMI (</a:t>
            </a:r>
            <a:r>
              <a:rPr lang="en-US" altLang="en-US" sz="900" i="1">
                <a:latin typeface="Arial" charset="0"/>
                <a:ea typeface="IPAMincho" charset="0"/>
                <a:cs typeface="IPAMincho" charset="0"/>
              </a:rPr>
              <a:t>P</a:t>
            </a:r>
            <a:r>
              <a:rPr lang="en-US" altLang="en-US" sz="900">
                <a:latin typeface="Arial" charset="0"/>
                <a:ea typeface="IPAMincho" charset="0"/>
                <a:cs typeface="IPAMincho" charset="0"/>
              </a:rPr>
              <a:t>&lt;0.001, </a:t>
            </a:r>
            <a:r>
              <a:rPr lang="en-US" altLang="en-US" sz="900" i="1">
                <a:latin typeface="Arial" charset="0"/>
                <a:ea typeface="IPAMincho" charset="0"/>
                <a:cs typeface="IPAMincho" charset="0"/>
              </a:rPr>
              <a:t>B</a:t>
            </a:r>
            <a:r>
              <a:rPr lang="en-US" altLang="en-US" sz="900">
                <a:latin typeface="Arial" charset="0"/>
                <a:ea typeface="IPAMincho" charset="0"/>
                <a:cs typeface="IPAMincho" charset="0"/>
              </a:rPr>
              <a:t>=−0.243, SE=0.059) and women’s age (</a:t>
            </a:r>
            <a:r>
              <a:rPr lang="en-US" altLang="en-US" sz="900" i="1">
                <a:latin typeface="Arial" charset="0"/>
                <a:ea typeface="IPAMincho" charset="0"/>
                <a:cs typeface="IPAMincho" charset="0"/>
              </a:rPr>
              <a:t>P</a:t>
            </a:r>
            <a:r>
              <a:rPr lang="en-US" altLang="en-US" sz="900">
                <a:latin typeface="Arial" charset="0"/>
                <a:ea typeface="IPAMincho" charset="0"/>
                <a:cs typeface="IPAMincho" charset="0"/>
              </a:rPr>
              <a:t>=0.014, </a:t>
            </a:r>
            <a:r>
              <a:rPr lang="en-US" altLang="en-US" sz="900" i="1">
                <a:latin typeface="Arial" charset="0"/>
                <a:ea typeface="IPAMincho" charset="0"/>
                <a:cs typeface="IPAMincho" charset="0"/>
              </a:rPr>
              <a:t>B</a:t>
            </a:r>
            <a:r>
              <a:rPr lang="en-US" altLang="en-US" sz="900">
                <a:latin typeface="Arial" charset="0"/>
                <a:ea typeface="IPAMincho" charset="0"/>
                <a:cs typeface="IPAMincho" charset="0"/>
              </a:rPr>
              <a:t>=−0.179, SE=0.073).</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charset="0"/>
              <a:ea typeface="IPAMincho" charset="0"/>
              <a:cs typeface="IPAMincho" charset="0"/>
            </a:endParaRPr>
          </a:p>
        </p:txBody>
      </p:sp>
    </p:spTree>
    <p:extLst>
      <p:ext uri="{BB962C8B-B14F-4D97-AF65-F5344CB8AC3E}">
        <p14:creationId xmlns:p14="http://schemas.microsoft.com/office/powerpoint/2010/main" val="87855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9E7A70C-23E8-D14C-A304-5DE6ABC96DBA}" type="slidenum">
              <a:rPr lang="en-US" altLang="en-US"/>
              <a:pPr/>
              <a:t>26</a:t>
            </a:fld>
            <a:endParaRPr lang="en-US" altLang="en-US"/>
          </a:p>
        </p:txBody>
      </p:sp>
      <p:sp>
        <p:nvSpPr>
          <p:cNvPr id="10241" name="Text Box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242" name="Text Box 2"/>
          <p:cNvSpPr txBox="1">
            <a:spLocks noGrp="1" noChangeArrowheads="1"/>
          </p:cNvSpPr>
          <p:nvPr>
            <p:ph type="body" idx="1"/>
          </p:nvPr>
        </p:nvSpPr>
        <p:spPr bwMode="auto">
          <a:xfrm>
            <a:off x="777875" y="4776788"/>
            <a:ext cx="6216650" cy="1079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a:latin typeface="Arial" charset="0"/>
                <a:ea typeface="IPAMincho" charset="0"/>
                <a:cs typeface="IPAMincho" charset="0"/>
              </a:rPr>
              <a:t>The expected number of embryos related to women’s body mass index (BMI). The association between BMI and the number of embryos showed a quadratic relationship with an inverse U-formed curve with fewer embryos among the low-weight and the obese women (</a:t>
            </a:r>
            <a:r>
              <a:rPr lang="en-US" altLang="en-US" sz="900" i="1" dirty="0">
                <a:latin typeface="Arial" charset="0"/>
                <a:ea typeface="IPAMincho" charset="0"/>
                <a:cs typeface="IPAMincho" charset="0"/>
              </a:rPr>
              <a:t>P</a:t>
            </a:r>
            <a:r>
              <a:rPr lang="en-US" altLang="en-US" sz="900" dirty="0">
                <a:latin typeface="Arial" charset="0"/>
                <a:ea typeface="IPAMincho" charset="0"/>
                <a:cs typeface="IPAMincho" charset="0"/>
              </a:rPr>
              <a:t>=0.03, </a:t>
            </a:r>
            <a:r>
              <a:rPr lang="en-US" altLang="en-US" sz="900" i="1" dirty="0">
                <a:latin typeface="Arial" charset="0"/>
                <a:ea typeface="IPAMincho" charset="0"/>
                <a:cs typeface="IPAMincho" charset="0"/>
              </a:rPr>
              <a:t>B</a:t>
            </a:r>
            <a:r>
              <a:rPr lang="en-US" altLang="en-US" sz="900" dirty="0">
                <a:latin typeface="Arial" charset="0"/>
                <a:ea typeface="IPAMincho" charset="0"/>
                <a:cs typeface="IPAMincho" charset="0"/>
              </a:rPr>
              <a:t>=−0.018, SE=0.008).</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charset="0"/>
              <a:ea typeface="IPAMincho" charset="0"/>
              <a:cs typeface="IPAMincho" charset="0"/>
            </a:endParaRPr>
          </a:p>
        </p:txBody>
      </p:sp>
    </p:spTree>
    <p:extLst>
      <p:ext uri="{BB962C8B-B14F-4D97-AF65-F5344CB8AC3E}">
        <p14:creationId xmlns:p14="http://schemas.microsoft.com/office/powerpoint/2010/main" val="49061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en-US" altLang="en-US"/>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128"/>
                <a:cs typeface="ＭＳ Ｐゴシック" charset="-128"/>
              </a:defRPr>
            </a:lvl1pPr>
            <a:lvl2pPr marL="742950" indent="-285750">
              <a:defRPr>
                <a:solidFill>
                  <a:schemeClr val="tx1"/>
                </a:solidFill>
                <a:latin typeface="Arial" charset="0"/>
                <a:ea typeface="ＭＳ Ｐゴシック" charset="-128"/>
                <a:cs typeface="ＭＳ Ｐゴシック" charset="-128"/>
              </a:defRPr>
            </a:lvl2pPr>
            <a:lvl3pPr marL="1143000" indent="-228600">
              <a:defRPr>
                <a:solidFill>
                  <a:schemeClr val="tx1"/>
                </a:solidFill>
                <a:latin typeface="Arial" charset="0"/>
                <a:ea typeface="ＭＳ Ｐゴシック" charset="-128"/>
                <a:cs typeface="ＭＳ Ｐゴシック" charset="-128"/>
              </a:defRPr>
            </a:lvl3pPr>
            <a:lvl4pPr marL="1600200" indent="-228600">
              <a:defRPr>
                <a:solidFill>
                  <a:schemeClr val="tx1"/>
                </a:solidFill>
                <a:latin typeface="Arial" charset="0"/>
                <a:ea typeface="ＭＳ Ｐゴシック" charset="-128"/>
                <a:cs typeface="ＭＳ Ｐゴシック" charset="-128"/>
              </a:defRPr>
            </a:lvl4pPr>
            <a:lvl5pPr marL="2057400" indent="-228600">
              <a:defRPr>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cs typeface="ＭＳ Ｐゴシック" charset="-128"/>
              </a:defRPr>
            </a:lvl9pPr>
          </a:lstStyle>
          <a:p>
            <a:pPr algn="r" eaLnBrk="1" hangingPunct="1"/>
            <a:fld id="{0E1D32FC-C8B8-8F47-AFD3-F8A2D87D3E33}" type="slidenum">
              <a:rPr lang="en-US" altLang="en-US" sz="1200"/>
              <a:pPr algn="r" eaLnBrk="1" hangingPunct="1"/>
              <a:t>27</a:t>
            </a:fld>
            <a:endParaRPr lang="en-US" altLang="en-US" sz="1200"/>
          </a:p>
        </p:txBody>
      </p:sp>
    </p:spTree>
    <p:extLst>
      <p:ext uri="{BB962C8B-B14F-4D97-AF65-F5344CB8AC3E}">
        <p14:creationId xmlns:p14="http://schemas.microsoft.com/office/powerpoint/2010/main" val="137390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12B3C5-7605-174B-8F78-5E24BDC0505C}" type="slidenum">
              <a:rPr lang="en-US" altLang="en-US"/>
              <a:pPr/>
              <a:t>29</a:t>
            </a:fld>
            <a:endParaRPr lang="en-US" altLang="en-US"/>
          </a:p>
        </p:txBody>
      </p:sp>
      <p:sp>
        <p:nvSpPr>
          <p:cNvPr id="6145" name="Text Box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77875" y="4776788"/>
            <a:ext cx="6216650" cy="950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a:latin typeface="arial" charset="0"/>
                <a:ea typeface="IPAMincho" charset="0"/>
                <a:cs typeface="IPAMincho" charset="0"/>
              </a:rPr>
              <a:t>Forest plot of adjusted live birth rate according to body mass index (BMI, kg/m</a:t>
            </a:r>
            <a:r>
              <a:rPr lang="en-US" altLang="en-US" sz="900" baseline="33000" dirty="0">
                <a:latin typeface="arial" charset="0"/>
                <a:ea typeface="IPAMincho" charset="0"/>
                <a:cs typeface="IPAMincho" charset="0"/>
              </a:rPr>
              <a:t>2</a:t>
            </a:r>
            <a:r>
              <a:rPr lang="en-US" altLang="en-US" sz="900" dirty="0">
                <a:latin typeface="arial" charset="0"/>
                <a:ea typeface="IPAMincho" charset="0"/>
                <a:cs typeface="IPAMincho" charset="0"/>
              </a:rPr>
              <a:t>) category (circle represents odds ratio [OR], horizontal line represents 95% confidence interval [CI]).</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charset="0"/>
              <a:ea typeface="IPAMincho" charset="0"/>
              <a:cs typeface="IPAMincho" charset="0"/>
            </a:endParaRPr>
          </a:p>
        </p:txBody>
      </p:sp>
    </p:spTree>
    <p:extLst>
      <p:ext uri="{BB962C8B-B14F-4D97-AF65-F5344CB8AC3E}">
        <p14:creationId xmlns:p14="http://schemas.microsoft.com/office/powerpoint/2010/main" val="67325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en-US" altLang="en-US"/>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AEA36AAE-6E7B-704B-B796-7E5CF803C227}" type="slidenum">
              <a:rPr lang="en-US" altLang="en-US" sz="1200"/>
              <a:pPr algn="r" eaLnBrk="1" hangingPunct="1"/>
              <a:t>30</a:t>
            </a:fld>
            <a:endParaRPr lang="en-US" altLang="en-US" sz="1200"/>
          </a:p>
        </p:txBody>
      </p:sp>
    </p:spTree>
    <p:extLst>
      <p:ext uri="{BB962C8B-B14F-4D97-AF65-F5344CB8AC3E}">
        <p14:creationId xmlns:p14="http://schemas.microsoft.com/office/powerpoint/2010/main" val="169229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29D27-2D77-9646-84AC-2C71B0070E91}" type="slidenum">
              <a:rPr lang="en-US" smtClean="0"/>
              <a:t>32</a:t>
            </a:fld>
            <a:endParaRPr lang="en-US"/>
          </a:p>
        </p:txBody>
      </p:sp>
    </p:spTree>
    <p:extLst>
      <p:ext uri="{BB962C8B-B14F-4D97-AF65-F5344CB8AC3E}">
        <p14:creationId xmlns:p14="http://schemas.microsoft.com/office/powerpoint/2010/main" val="103201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422CCD-18DE-644C-9398-8E26F5DC1D25}"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31687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22CCD-18DE-644C-9398-8E26F5DC1D25}"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49173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22CCD-18DE-644C-9398-8E26F5DC1D25}"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86554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10970684"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6989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22CCD-18DE-644C-9398-8E26F5DC1D25}"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53678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22CCD-18DE-644C-9398-8E26F5DC1D25}"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6713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422CCD-18DE-644C-9398-8E26F5DC1D25}"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6101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422CCD-18DE-644C-9398-8E26F5DC1D25}"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11711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22CCD-18DE-644C-9398-8E26F5DC1D25}"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212478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22CCD-18DE-644C-9398-8E26F5DC1D25}"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82944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22CCD-18DE-644C-9398-8E26F5DC1D25}"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12971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22CCD-18DE-644C-9398-8E26F5DC1D25}"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8C03D-2F7A-FB4B-BB69-62FBAF2669EA}" type="slidenum">
              <a:rPr lang="en-US" smtClean="0"/>
              <a:t>‹#›</a:t>
            </a:fld>
            <a:endParaRPr lang="en-US"/>
          </a:p>
        </p:txBody>
      </p:sp>
    </p:spTree>
    <p:extLst>
      <p:ext uri="{BB962C8B-B14F-4D97-AF65-F5344CB8AC3E}">
        <p14:creationId xmlns:p14="http://schemas.microsoft.com/office/powerpoint/2010/main" val="11550304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22CCD-18DE-644C-9398-8E26F5DC1D25}" type="datetimeFigureOut">
              <a:rPr lang="en-US" smtClean="0"/>
              <a:t>5/17/17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C03D-2F7A-FB4B-BB69-62FBAF2669EA}" type="slidenum">
              <a:rPr lang="en-US" smtClean="0"/>
              <a:t>‹#›</a:t>
            </a:fld>
            <a:endParaRPr lang="en-US"/>
          </a:p>
        </p:txBody>
      </p:sp>
    </p:spTree>
    <p:extLst>
      <p:ext uri="{BB962C8B-B14F-4D97-AF65-F5344CB8AC3E}">
        <p14:creationId xmlns:p14="http://schemas.microsoft.com/office/powerpoint/2010/main" val="97684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hyperlink" Target="http://jcem.endojournals.org/content/92/7/2468/F2.expansion.html" TargetMode="External"/><Relationship Id="rId5" Type="http://schemas.openxmlformats.org/officeDocument/2006/relationships/image" Target="../media/image10.gif"/><Relationship Id="rId1" Type="http://schemas.openxmlformats.org/officeDocument/2006/relationships/slideLayout" Target="../slideLayouts/slideLayout6.xml"/><Relationship Id="rId2" Type="http://schemas.openxmlformats.org/officeDocument/2006/relationships/hyperlink" Target="http://jcem.endojournals.org/content/92/7/2468/F1.large.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85750"/>
            <a:ext cx="7772400" cy="1143000"/>
          </a:xfrm>
        </p:spPr>
        <p:txBody>
          <a:bodyPr>
            <a:normAutofit/>
          </a:bodyPr>
          <a:lstStyle/>
          <a:p>
            <a:pPr eaLnBrk="1" hangingPunct="1"/>
            <a:r>
              <a:rPr lang="en-GB" sz="4400" b="1" smtClean="0">
                <a:latin typeface="Arial" charset="0"/>
              </a:rPr>
              <a:t>OBESITY AND INFERTILITY</a:t>
            </a:r>
            <a:endParaRPr lang="el-GR" sz="4400" b="1" dirty="0">
              <a:latin typeface="Arial" charset="0"/>
            </a:endParaRPr>
          </a:p>
        </p:txBody>
      </p:sp>
      <p:sp>
        <p:nvSpPr>
          <p:cNvPr id="5123" name="Rectangle 3"/>
          <p:cNvSpPr>
            <a:spLocks noGrp="1" noChangeArrowheads="1"/>
          </p:cNvSpPr>
          <p:nvPr>
            <p:ph type="subTitle" idx="1"/>
          </p:nvPr>
        </p:nvSpPr>
        <p:spPr>
          <a:xfrm>
            <a:off x="2279576" y="2247900"/>
            <a:ext cx="7674076" cy="1752600"/>
          </a:xfrm>
        </p:spPr>
        <p:txBody>
          <a:bodyPr>
            <a:noAutofit/>
          </a:bodyPr>
          <a:lstStyle/>
          <a:p>
            <a:pPr eaLnBrk="1" hangingPunct="1"/>
            <a:r>
              <a:rPr lang="en-GB" sz="2800" b="1" dirty="0" smtClean="0">
                <a:solidFill>
                  <a:schemeClr val="tx1"/>
                </a:solidFill>
                <a:latin typeface="Arial" charset="0"/>
              </a:rPr>
              <a:t>Professor IOANNIS E. MESSINIS </a:t>
            </a:r>
          </a:p>
          <a:p>
            <a:pPr eaLnBrk="1" hangingPunct="1"/>
            <a:r>
              <a:rPr lang="en-GB" sz="2800" b="1" dirty="0" smtClean="0">
                <a:solidFill>
                  <a:schemeClr val="tx1"/>
                </a:solidFill>
                <a:latin typeface="Arial" charset="0"/>
              </a:rPr>
              <a:t>MD, PhD (Aberdeen, UK), FRCOG</a:t>
            </a:r>
          </a:p>
          <a:p>
            <a:pPr eaLnBrk="1" hangingPunct="1"/>
            <a:endParaRPr lang="en-GB" sz="2800" b="1" dirty="0" smtClean="0">
              <a:solidFill>
                <a:schemeClr val="tx1"/>
              </a:solidFill>
              <a:latin typeface="Arial" charset="0"/>
            </a:endParaRPr>
          </a:p>
          <a:p>
            <a:pPr eaLnBrk="1" hangingPunct="1"/>
            <a:r>
              <a:rPr lang="en-GB" sz="2800" b="1" dirty="0">
                <a:latin typeface="Arial" charset="0"/>
              </a:rPr>
              <a:t>Department of </a:t>
            </a:r>
            <a:r>
              <a:rPr lang="en-GB" sz="2800" b="1" dirty="0" err="1">
                <a:latin typeface="Arial" charset="0"/>
              </a:rPr>
              <a:t>Obs</a:t>
            </a:r>
            <a:r>
              <a:rPr lang="en-GB" sz="2800" b="1" dirty="0">
                <a:latin typeface="Arial" charset="0"/>
              </a:rPr>
              <a:t>/</a:t>
            </a:r>
            <a:r>
              <a:rPr lang="en-GB" sz="2800" b="1" dirty="0" err="1">
                <a:latin typeface="Arial" charset="0"/>
              </a:rPr>
              <a:t>Gynae</a:t>
            </a:r>
            <a:endParaRPr lang="en-GB" sz="2800" b="1" dirty="0">
              <a:latin typeface="Arial" charset="0"/>
            </a:endParaRPr>
          </a:p>
          <a:p>
            <a:pPr eaLnBrk="1" hangingPunct="1"/>
            <a:r>
              <a:rPr lang="en-GB" sz="2800" b="1" dirty="0">
                <a:latin typeface="Arial" charset="0"/>
              </a:rPr>
              <a:t>University of Thessaly</a:t>
            </a:r>
          </a:p>
          <a:p>
            <a:pPr eaLnBrk="1" hangingPunct="1"/>
            <a:r>
              <a:rPr lang="en-GB" sz="2800" b="1" dirty="0">
                <a:latin typeface="Arial" charset="0"/>
              </a:rPr>
              <a:t>Larissa, Greece</a:t>
            </a:r>
            <a:endParaRPr lang="el-GR" sz="2800" b="1" dirty="0">
              <a:latin typeface="Arial" charset="0"/>
            </a:endParaRPr>
          </a:p>
        </p:txBody>
      </p:sp>
      <p:pic>
        <p:nvPicPr>
          <p:cNvPr id="4" name="Picture 3"/>
          <p:cNvPicPr>
            <a:picLocks noChangeAspect="1" noChangeArrowheads="1"/>
          </p:cNvPicPr>
          <p:nvPr/>
        </p:nvPicPr>
        <p:blipFill>
          <a:blip r:embed="rId3"/>
          <a:srcRect/>
          <a:stretch>
            <a:fillRect/>
          </a:stretch>
        </p:blipFill>
        <p:spPr bwMode="auto">
          <a:xfrm>
            <a:off x="9582198" y="4929212"/>
            <a:ext cx="2571750" cy="1928812"/>
          </a:xfrm>
          <a:prstGeom prst="rect">
            <a:avLst/>
          </a:prstGeom>
          <a:noFill/>
          <a:ln w="9525">
            <a:noFill/>
            <a:miter lim="800000"/>
            <a:headEnd/>
            <a:tailEnd/>
          </a:ln>
        </p:spPr>
      </p:pic>
      <p:pic>
        <p:nvPicPr>
          <p:cNvPr id="5" name="Picture 1"/>
          <p:cNvPicPr>
            <a:picLocks noChangeAspect="1" noChangeArrowheads="1"/>
          </p:cNvPicPr>
          <p:nvPr/>
        </p:nvPicPr>
        <p:blipFill>
          <a:blip r:embed="rId4"/>
          <a:srcRect/>
          <a:stretch>
            <a:fillRect/>
          </a:stretch>
        </p:blipFill>
        <p:spPr bwMode="auto">
          <a:xfrm>
            <a:off x="23793" y="5588000"/>
            <a:ext cx="1412875" cy="1270000"/>
          </a:xfrm>
          <a:prstGeom prst="rect">
            <a:avLst/>
          </a:prstGeom>
          <a:noFill/>
          <a:ln w="9525">
            <a:noFill/>
            <a:miter lim="800000"/>
            <a:headEnd/>
            <a:tailEnd/>
          </a:ln>
        </p:spPr>
      </p:pic>
      <p:pic>
        <p:nvPicPr>
          <p:cNvPr id="6" name="Picture 5" descr="Screen Shot 2015-01-13 at 15.50.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887" y="45249"/>
            <a:ext cx="1635979" cy="1631950"/>
          </a:xfrm>
          <a:prstGeom prst="rect">
            <a:avLst/>
          </a:prstGeom>
        </p:spPr>
      </p:pic>
    </p:spTree>
    <p:extLst>
      <p:ext uri="{BB962C8B-B14F-4D97-AF65-F5344CB8AC3E}">
        <p14:creationId xmlns:p14="http://schemas.microsoft.com/office/powerpoint/2010/main" val="1366762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9581" y="1700462"/>
            <a:ext cx="2262158" cy="523220"/>
          </a:xfrm>
          <a:prstGeom prst="rect">
            <a:avLst/>
          </a:prstGeom>
          <a:noFill/>
        </p:spPr>
        <p:txBody>
          <a:bodyPr wrap="none" rtlCol="0">
            <a:spAutoFit/>
          </a:bodyPr>
          <a:lstStyle/>
          <a:p>
            <a:r>
              <a:rPr lang="en-US" sz="2800" b="1" u="sng" dirty="0" smtClean="0">
                <a:latin typeface="Arial" charset="0"/>
                <a:ea typeface="Arial" charset="0"/>
                <a:cs typeface="Arial" charset="0"/>
              </a:rPr>
              <a:t>Anovulation</a:t>
            </a:r>
            <a:endParaRPr lang="en-US" sz="2800" b="1" u="sng" dirty="0">
              <a:latin typeface="Arial" charset="0"/>
              <a:ea typeface="Arial" charset="0"/>
              <a:cs typeface="Arial" charset="0"/>
            </a:endParaRPr>
          </a:p>
        </p:txBody>
      </p:sp>
      <p:sp>
        <p:nvSpPr>
          <p:cNvPr id="3" name="TextBox 2"/>
          <p:cNvSpPr txBox="1"/>
          <p:nvPr/>
        </p:nvSpPr>
        <p:spPr>
          <a:xfrm>
            <a:off x="1892964" y="1700469"/>
            <a:ext cx="7350089" cy="3847207"/>
          </a:xfrm>
          <a:prstGeom prst="rect">
            <a:avLst/>
          </a:prstGeom>
          <a:noFill/>
        </p:spPr>
        <p:txBody>
          <a:bodyPr wrap="none" rtlCol="0">
            <a:spAutoFit/>
          </a:bodyPr>
          <a:lstStyle/>
          <a:p>
            <a:r>
              <a:rPr lang="en-US" sz="2800" b="1" u="sng" dirty="0" smtClean="0">
                <a:latin typeface="Arial" charset="0"/>
                <a:ea typeface="Arial" charset="0"/>
                <a:cs typeface="Arial" charset="0"/>
              </a:rPr>
              <a:t>Overweight</a:t>
            </a:r>
          </a:p>
          <a:p>
            <a:endParaRPr lang="en-US" sz="2400" b="1" dirty="0">
              <a:latin typeface="Arial" charset="0"/>
              <a:ea typeface="Arial" charset="0"/>
              <a:cs typeface="Arial" charset="0"/>
            </a:endParaRPr>
          </a:p>
          <a:p>
            <a:r>
              <a:rPr lang="en-US" sz="2400" b="1" dirty="0" smtClean="0">
                <a:latin typeface="Arial" charset="0"/>
                <a:ea typeface="Arial" charset="0"/>
                <a:cs typeface="Arial" charset="0"/>
              </a:rPr>
              <a:t>&lt;20%							2.6%</a:t>
            </a:r>
          </a:p>
          <a:p>
            <a:endParaRPr lang="en-US" sz="2400" b="1" dirty="0" smtClean="0">
              <a:latin typeface="Arial" charset="0"/>
              <a:ea typeface="Arial" charset="0"/>
              <a:cs typeface="Arial" charset="0"/>
            </a:endParaRPr>
          </a:p>
          <a:p>
            <a:r>
              <a:rPr lang="en-US" sz="2400" b="1" dirty="0" smtClean="0">
                <a:latin typeface="Arial" charset="0"/>
                <a:ea typeface="Arial" charset="0"/>
                <a:cs typeface="Arial" charset="0"/>
              </a:rPr>
              <a:t>20-49%						4.0%</a:t>
            </a:r>
          </a:p>
          <a:p>
            <a:endParaRPr lang="en-US" sz="2400" b="1" dirty="0" smtClean="0">
              <a:latin typeface="Arial" charset="0"/>
              <a:ea typeface="Arial" charset="0"/>
              <a:cs typeface="Arial" charset="0"/>
            </a:endParaRPr>
          </a:p>
          <a:p>
            <a:r>
              <a:rPr lang="en-US" sz="2400" b="1" dirty="0" smtClean="0">
                <a:latin typeface="Arial" charset="0"/>
                <a:ea typeface="Arial" charset="0"/>
                <a:cs typeface="Arial" charset="0"/>
              </a:rPr>
              <a:t>50-74%						5.8%</a:t>
            </a:r>
          </a:p>
          <a:p>
            <a:endParaRPr lang="en-US" sz="2400" b="1" dirty="0" smtClean="0">
              <a:latin typeface="Arial" charset="0"/>
              <a:ea typeface="Arial" charset="0"/>
              <a:cs typeface="Arial" charset="0"/>
            </a:endParaRPr>
          </a:p>
          <a:p>
            <a:r>
              <a:rPr lang="en-US" sz="2400" b="1" dirty="0" smtClean="0">
                <a:latin typeface="Arial" charset="0"/>
                <a:ea typeface="Arial" charset="0"/>
                <a:cs typeface="Arial" charset="0"/>
              </a:rPr>
              <a:t>&gt;74%							8.4%</a:t>
            </a:r>
          </a:p>
          <a:p>
            <a:endParaRPr lang="en-US" sz="2400" b="1" dirty="0">
              <a:latin typeface="Arial" charset="0"/>
              <a:ea typeface="Arial" charset="0"/>
              <a:cs typeface="Arial" charset="0"/>
            </a:endParaRPr>
          </a:p>
        </p:txBody>
      </p:sp>
      <p:sp>
        <p:nvSpPr>
          <p:cNvPr id="7" name="Title 6"/>
          <p:cNvSpPr>
            <a:spLocks noGrp="1"/>
          </p:cNvSpPr>
          <p:nvPr>
            <p:ph type="title"/>
          </p:nvPr>
        </p:nvSpPr>
        <p:spPr/>
        <p:txBody>
          <a:bodyPr/>
          <a:lstStyle/>
          <a:p>
            <a:r>
              <a:rPr lang="en-US" b="1" dirty="0" smtClean="0">
                <a:latin typeface="Arial" charset="0"/>
                <a:ea typeface="Arial" charset="0"/>
                <a:cs typeface="Arial" charset="0"/>
              </a:rPr>
              <a:t>Women with anovulation</a:t>
            </a:r>
            <a:endParaRPr lang="en-US" b="1" dirty="0">
              <a:latin typeface="Arial" charset="0"/>
              <a:ea typeface="Arial" charset="0"/>
              <a:cs typeface="Arial" charset="0"/>
            </a:endParaRPr>
          </a:p>
        </p:txBody>
      </p:sp>
      <p:sp>
        <p:nvSpPr>
          <p:cNvPr id="8" name="TextBox 7"/>
          <p:cNvSpPr txBox="1"/>
          <p:nvPr/>
        </p:nvSpPr>
        <p:spPr>
          <a:xfrm>
            <a:off x="7636043" y="5595802"/>
            <a:ext cx="3140603"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Hartz</a:t>
            </a:r>
            <a:r>
              <a:rPr lang="en-US" sz="2400" b="1" i="1" dirty="0" smtClean="0">
                <a:solidFill>
                  <a:srgbClr val="0000CC"/>
                </a:solidFill>
                <a:latin typeface="Arial" charset="0"/>
                <a:ea typeface="Arial" charset="0"/>
                <a:cs typeface="Arial" charset="0"/>
              </a:rPr>
              <a:t> et al., 1979</a:t>
            </a:r>
          </a:p>
          <a:p>
            <a:r>
              <a:rPr lang="en-US" sz="2400" b="1" i="1" dirty="0" smtClean="0">
                <a:solidFill>
                  <a:srgbClr val="0000CC"/>
                </a:solidFill>
                <a:latin typeface="Arial" charset="0"/>
                <a:ea typeface="Arial" charset="0"/>
                <a:cs typeface="Arial" charset="0"/>
              </a:rPr>
              <a:t>Int. J. </a:t>
            </a:r>
            <a:r>
              <a:rPr lang="en-US" sz="2400" b="1" i="1" dirty="0" err="1" smtClean="0">
                <a:solidFill>
                  <a:srgbClr val="0000CC"/>
                </a:solidFill>
                <a:latin typeface="Arial" charset="0"/>
                <a:ea typeface="Arial" charset="0"/>
                <a:cs typeface="Arial" charset="0"/>
              </a:rPr>
              <a:t>Obes</a:t>
            </a:r>
            <a:r>
              <a:rPr lang="en-US" sz="2400" b="1" i="1" dirty="0" smtClean="0">
                <a:solidFill>
                  <a:srgbClr val="0000CC"/>
                </a:solidFill>
                <a:latin typeface="Arial" charset="0"/>
                <a:ea typeface="Arial" charset="0"/>
                <a:cs typeface="Arial" charset="0"/>
              </a:rPr>
              <a:t>. 3, 57-73</a:t>
            </a:r>
            <a:endParaRPr lang="en-US" sz="2400" b="1" i="1" dirty="0">
              <a:solidFill>
                <a:srgbClr val="0000CC"/>
              </a:solidFill>
              <a:latin typeface="Arial" charset="0"/>
              <a:ea typeface="Arial" charset="0"/>
              <a:cs typeface="Arial" charset="0"/>
            </a:endParaRPr>
          </a:p>
        </p:txBody>
      </p:sp>
      <p:sp>
        <p:nvSpPr>
          <p:cNvPr id="4" name="TextBox 3"/>
          <p:cNvSpPr txBox="1"/>
          <p:nvPr/>
        </p:nvSpPr>
        <p:spPr>
          <a:xfrm>
            <a:off x="609601" y="5715000"/>
            <a:ext cx="2553904" cy="830997"/>
          </a:xfrm>
          <a:prstGeom prst="rect">
            <a:avLst/>
          </a:prstGeom>
          <a:noFill/>
        </p:spPr>
        <p:txBody>
          <a:bodyPr wrap="none" rtlCol="0">
            <a:spAutoFit/>
          </a:bodyPr>
          <a:lstStyle/>
          <a:p>
            <a:r>
              <a:rPr lang="en-US" sz="2400" b="1" i="1" u="sng" dirty="0">
                <a:latin typeface="Arial" charset="0"/>
                <a:ea typeface="Arial" charset="0"/>
                <a:cs typeface="Arial" charset="0"/>
              </a:rPr>
              <a:t>n</a:t>
            </a:r>
            <a:r>
              <a:rPr lang="en-US" sz="2400" b="1" i="1" u="sng" dirty="0" smtClean="0">
                <a:latin typeface="Arial" charset="0"/>
                <a:ea typeface="Arial" charset="0"/>
                <a:cs typeface="Arial" charset="0"/>
              </a:rPr>
              <a:t>=26638 women</a:t>
            </a:r>
          </a:p>
          <a:p>
            <a:r>
              <a:rPr lang="en-US" sz="2400" b="1" i="1" dirty="0" smtClean="0">
                <a:latin typeface="Arial" charset="0"/>
                <a:ea typeface="Arial" charset="0"/>
                <a:cs typeface="Arial" charset="0"/>
              </a:rPr>
              <a:t>20-40y</a:t>
            </a:r>
            <a:endParaRPr lang="en-US" sz="2400" b="1" i="1" dirty="0">
              <a:latin typeface="Arial" charset="0"/>
              <a:ea typeface="Arial" charset="0"/>
              <a:cs typeface="Arial" charset="0"/>
            </a:endParaRPr>
          </a:p>
        </p:txBody>
      </p:sp>
    </p:spTree>
    <p:extLst>
      <p:ext uri="{BB962C8B-B14F-4D97-AF65-F5344CB8AC3E}">
        <p14:creationId xmlns:p14="http://schemas.microsoft.com/office/powerpoint/2010/main" val="50012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a:hlinkClick r:id="rId2"/>
          </p:cNvPr>
          <p:cNvPicPr>
            <a:picLocks noChangeAspect="1" noChangeArrowheads="1"/>
          </p:cNvPicPr>
          <p:nvPr/>
        </p:nvPicPr>
        <p:blipFill>
          <a:blip r:embed="rId3"/>
          <a:srcRect/>
          <a:stretch>
            <a:fillRect/>
          </a:stretch>
        </p:blipFill>
        <p:spPr bwMode="auto">
          <a:xfrm>
            <a:off x="1976438" y="1233490"/>
            <a:ext cx="7919970" cy="4824000"/>
          </a:xfrm>
          <a:prstGeom prst="rect">
            <a:avLst/>
          </a:prstGeom>
          <a:noFill/>
        </p:spPr>
      </p:pic>
      <p:sp>
        <p:nvSpPr>
          <p:cNvPr id="13" name="12 - Ορθογώνιο"/>
          <p:cNvSpPr/>
          <p:nvPr/>
        </p:nvSpPr>
        <p:spPr>
          <a:xfrm>
            <a:off x="1952596" y="1714488"/>
            <a:ext cx="1071570" cy="3286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3095604" y="5000636"/>
            <a:ext cx="5929354"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9024958" y="1643050"/>
            <a:ext cx="1000132" cy="335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15 - Ορθογώνιο"/>
          <p:cNvSpPr/>
          <p:nvPr/>
        </p:nvSpPr>
        <p:spPr>
          <a:xfrm>
            <a:off x="4095736" y="1142984"/>
            <a:ext cx="435771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TextBox"/>
          <p:cNvSpPr txBox="1"/>
          <p:nvPr/>
        </p:nvSpPr>
        <p:spPr>
          <a:xfrm>
            <a:off x="2452662" y="1538576"/>
            <a:ext cx="699230" cy="461665"/>
          </a:xfrm>
          <a:prstGeom prst="rect">
            <a:avLst/>
          </a:prstGeom>
          <a:noFill/>
        </p:spPr>
        <p:txBody>
          <a:bodyPr wrap="none" rtlCol="0">
            <a:spAutoFit/>
          </a:bodyPr>
          <a:lstStyle/>
          <a:p>
            <a:r>
              <a:rPr lang="en-GB" sz="2400" b="1" dirty="0">
                <a:latin typeface="Arial" pitchFamily="34" charset="0"/>
                <a:cs typeface="Arial" pitchFamily="34" charset="0"/>
              </a:rPr>
              <a:t>120</a:t>
            </a:r>
            <a:endParaRPr lang="el-GR" sz="2400" b="1" dirty="0">
              <a:latin typeface="Arial" pitchFamily="34" charset="0"/>
              <a:cs typeface="Arial" pitchFamily="34" charset="0"/>
            </a:endParaRPr>
          </a:p>
        </p:txBody>
      </p:sp>
      <p:sp>
        <p:nvSpPr>
          <p:cNvPr id="18" name="17 - TextBox"/>
          <p:cNvSpPr txBox="1"/>
          <p:nvPr/>
        </p:nvSpPr>
        <p:spPr>
          <a:xfrm>
            <a:off x="2452662" y="2038642"/>
            <a:ext cx="699230" cy="461665"/>
          </a:xfrm>
          <a:prstGeom prst="rect">
            <a:avLst/>
          </a:prstGeom>
          <a:noFill/>
        </p:spPr>
        <p:txBody>
          <a:bodyPr wrap="none" rtlCol="0">
            <a:spAutoFit/>
          </a:bodyPr>
          <a:lstStyle/>
          <a:p>
            <a:r>
              <a:rPr lang="en-GB" sz="2400" b="1" dirty="0">
                <a:latin typeface="Arial" pitchFamily="34" charset="0"/>
                <a:cs typeface="Arial" pitchFamily="34" charset="0"/>
              </a:rPr>
              <a:t>100</a:t>
            </a:r>
            <a:endParaRPr lang="el-GR" sz="2400" b="1" dirty="0">
              <a:latin typeface="Arial" pitchFamily="34" charset="0"/>
              <a:cs typeface="Arial" pitchFamily="34" charset="0"/>
            </a:endParaRPr>
          </a:p>
        </p:txBody>
      </p:sp>
      <p:sp>
        <p:nvSpPr>
          <p:cNvPr id="19" name="18 - TextBox"/>
          <p:cNvSpPr txBox="1"/>
          <p:nvPr/>
        </p:nvSpPr>
        <p:spPr>
          <a:xfrm>
            <a:off x="2452663" y="2571745"/>
            <a:ext cx="697627" cy="461665"/>
          </a:xfrm>
          <a:prstGeom prst="rect">
            <a:avLst/>
          </a:prstGeom>
          <a:noFill/>
        </p:spPr>
        <p:txBody>
          <a:bodyPr wrap="none" rtlCol="0">
            <a:spAutoFit/>
          </a:bodyPr>
          <a:lstStyle/>
          <a:p>
            <a:r>
              <a:rPr lang="en-GB" sz="2400" b="1" dirty="0">
                <a:latin typeface="Arial" pitchFamily="34" charset="0"/>
                <a:cs typeface="Arial" pitchFamily="34" charset="0"/>
              </a:rPr>
              <a:t>  80</a:t>
            </a:r>
            <a:endParaRPr lang="el-GR" sz="2400" b="1" dirty="0">
              <a:latin typeface="Arial" pitchFamily="34" charset="0"/>
              <a:cs typeface="Arial" pitchFamily="34" charset="0"/>
            </a:endParaRPr>
          </a:p>
        </p:txBody>
      </p:sp>
      <p:sp>
        <p:nvSpPr>
          <p:cNvPr id="20" name="19 - TextBox"/>
          <p:cNvSpPr txBox="1"/>
          <p:nvPr/>
        </p:nvSpPr>
        <p:spPr>
          <a:xfrm>
            <a:off x="2452663" y="3071811"/>
            <a:ext cx="697627" cy="461665"/>
          </a:xfrm>
          <a:prstGeom prst="rect">
            <a:avLst/>
          </a:prstGeom>
          <a:noFill/>
        </p:spPr>
        <p:txBody>
          <a:bodyPr wrap="none" rtlCol="0">
            <a:spAutoFit/>
          </a:bodyPr>
          <a:lstStyle/>
          <a:p>
            <a:r>
              <a:rPr lang="en-GB" sz="2400" b="1" dirty="0">
                <a:latin typeface="Arial" pitchFamily="34" charset="0"/>
                <a:cs typeface="Arial" pitchFamily="34" charset="0"/>
              </a:rPr>
              <a:t>  60</a:t>
            </a:r>
            <a:endParaRPr lang="el-GR" sz="2400" b="1" dirty="0">
              <a:latin typeface="Arial" pitchFamily="34" charset="0"/>
              <a:cs typeface="Arial" pitchFamily="34" charset="0"/>
            </a:endParaRPr>
          </a:p>
        </p:txBody>
      </p:sp>
      <p:sp>
        <p:nvSpPr>
          <p:cNvPr id="21" name="20 - TextBox"/>
          <p:cNvSpPr txBox="1"/>
          <p:nvPr/>
        </p:nvSpPr>
        <p:spPr>
          <a:xfrm>
            <a:off x="2452663" y="3538840"/>
            <a:ext cx="697627" cy="461665"/>
          </a:xfrm>
          <a:prstGeom prst="rect">
            <a:avLst/>
          </a:prstGeom>
          <a:noFill/>
        </p:spPr>
        <p:txBody>
          <a:bodyPr wrap="none" rtlCol="0">
            <a:spAutoFit/>
          </a:bodyPr>
          <a:lstStyle/>
          <a:p>
            <a:r>
              <a:rPr lang="en-GB" sz="2400" b="1" dirty="0">
                <a:latin typeface="Arial" pitchFamily="34" charset="0"/>
                <a:cs typeface="Arial" pitchFamily="34" charset="0"/>
              </a:rPr>
              <a:t>  40</a:t>
            </a:r>
            <a:endParaRPr lang="el-GR" sz="2400" b="1" dirty="0">
              <a:latin typeface="Arial" pitchFamily="34" charset="0"/>
              <a:cs typeface="Arial" pitchFamily="34" charset="0"/>
            </a:endParaRPr>
          </a:p>
        </p:txBody>
      </p:sp>
      <p:sp>
        <p:nvSpPr>
          <p:cNvPr id="22" name="21 - TextBox"/>
          <p:cNvSpPr txBox="1"/>
          <p:nvPr/>
        </p:nvSpPr>
        <p:spPr>
          <a:xfrm>
            <a:off x="2452663" y="4071943"/>
            <a:ext cx="697627" cy="461665"/>
          </a:xfrm>
          <a:prstGeom prst="rect">
            <a:avLst/>
          </a:prstGeom>
          <a:noFill/>
        </p:spPr>
        <p:txBody>
          <a:bodyPr wrap="none" rtlCol="0">
            <a:spAutoFit/>
          </a:bodyPr>
          <a:lstStyle/>
          <a:p>
            <a:r>
              <a:rPr lang="en-GB" sz="2400" b="1" dirty="0">
                <a:latin typeface="Arial" pitchFamily="34" charset="0"/>
                <a:cs typeface="Arial" pitchFamily="34" charset="0"/>
              </a:rPr>
              <a:t>  20</a:t>
            </a:r>
            <a:endParaRPr lang="el-GR" sz="2400" b="1" dirty="0">
              <a:latin typeface="Arial" pitchFamily="34" charset="0"/>
              <a:cs typeface="Arial" pitchFamily="34" charset="0"/>
            </a:endParaRPr>
          </a:p>
        </p:txBody>
      </p:sp>
      <p:sp>
        <p:nvSpPr>
          <p:cNvPr id="23" name="22 - TextBox"/>
          <p:cNvSpPr txBox="1"/>
          <p:nvPr/>
        </p:nvSpPr>
        <p:spPr>
          <a:xfrm>
            <a:off x="2452662" y="4572009"/>
            <a:ext cx="696024" cy="461665"/>
          </a:xfrm>
          <a:prstGeom prst="rect">
            <a:avLst/>
          </a:prstGeom>
          <a:noFill/>
        </p:spPr>
        <p:txBody>
          <a:bodyPr wrap="none" rtlCol="0">
            <a:spAutoFit/>
          </a:bodyPr>
          <a:lstStyle/>
          <a:p>
            <a:r>
              <a:rPr lang="en-GB" sz="2400" b="1" dirty="0">
                <a:latin typeface="Arial" pitchFamily="34" charset="0"/>
                <a:cs typeface="Arial" pitchFamily="34" charset="0"/>
              </a:rPr>
              <a:t>    0</a:t>
            </a:r>
            <a:endParaRPr lang="el-GR" sz="2400" b="1" dirty="0">
              <a:latin typeface="Arial" pitchFamily="34" charset="0"/>
              <a:cs typeface="Arial" pitchFamily="34" charset="0"/>
            </a:endParaRPr>
          </a:p>
        </p:txBody>
      </p:sp>
      <p:sp>
        <p:nvSpPr>
          <p:cNvPr id="24" name="23 - TextBox"/>
          <p:cNvSpPr txBox="1"/>
          <p:nvPr/>
        </p:nvSpPr>
        <p:spPr>
          <a:xfrm>
            <a:off x="8925878" y="1538576"/>
            <a:ext cx="527709" cy="461665"/>
          </a:xfrm>
          <a:prstGeom prst="rect">
            <a:avLst/>
          </a:prstGeom>
          <a:noFill/>
        </p:spPr>
        <p:txBody>
          <a:bodyPr wrap="none" rtlCol="0">
            <a:spAutoFit/>
          </a:bodyPr>
          <a:lstStyle/>
          <a:p>
            <a:r>
              <a:rPr lang="en-GB" sz="2400" b="1" dirty="0">
                <a:latin typeface="Arial" pitchFamily="34" charset="0"/>
                <a:cs typeface="Arial" pitchFamily="34" charset="0"/>
              </a:rPr>
              <a:t>25</a:t>
            </a:r>
            <a:endParaRPr lang="el-GR" sz="2400" b="1" dirty="0">
              <a:latin typeface="Arial" pitchFamily="34" charset="0"/>
              <a:cs typeface="Arial" pitchFamily="34" charset="0"/>
            </a:endParaRPr>
          </a:p>
        </p:txBody>
      </p:sp>
      <p:sp>
        <p:nvSpPr>
          <p:cNvPr id="25" name="24 - TextBox"/>
          <p:cNvSpPr txBox="1"/>
          <p:nvPr/>
        </p:nvSpPr>
        <p:spPr>
          <a:xfrm>
            <a:off x="8925878" y="2181518"/>
            <a:ext cx="527709" cy="461665"/>
          </a:xfrm>
          <a:prstGeom prst="rect">
            <a:avLst/>
          </a:prstGeom>
          <a:noFill/>
        </p:spPr>
        <p:txBody>
          <a:bodyPr wrap="none" rtlCol="0">
            <a:spAutoFit/>
          </a:bodyPr>
          <a:lstStyle/>
          <a:p>
            <a:r>
              <a:rPr lang="en-GB" sz="2400" b="1" dirty="0">
                <a:latin typeface="Arial" pitchFamily="34" charset="0"/>
                <a:cs typeface="Arial" pitchFamily="34" charset="0"/>
              </a:rPr>
              <a:t>20</a:t>
            </a:r>
            <a:endParaRPr lang="el-GR" sz="2400" b="1" dirty="0">
              <a:latin typeface="Arial" pitchFamily="34" charset="0"/>
              <a:cs typeface="Arial" pitchFamily="34" charset="0"/>
            </a:endParaRPr>
          </a:p>
        </p:txBody>
      </p:sp>
      <p:sp>
        <p:nvSpPr>
          <p:cNvPr id="26" name="25 - TextBox"/>
          <p:cNvSpPr txBox="1"/>
          <p:nvPr/>
        </p:nvSpPr>
        <p:spPr>
          <a:xfrm>
            <a:off x="8925878" y="2824460"/>
            <a:ext cx="527709" cy="461665"/>
          </a:xfrm>
          <a:prstGeom prst="rect">
            <a:avLst/>
          </a:prstGeom>
          <a:noFill/>
        </p:spPr>
        <p:txBody>
          <a:bodyPr wrap="none" rtlCol="0">
            <a:spAutoFit/>
          </a:bodyPr>
          <a:lstStyle/>
          <a:p>
            <a:r>
              <a:rPr lang="en-GB" sz="2400" b="1" dirty="0">
                <a:latin typeface="Arial" pitchFamily="34" charset="0"/>
                <a:cs typeface="Arial" pitchFamily="34" charset="0"/>
              </a:rPr>
              <a:t>15</a:t>
            </a:r>
            <a:endParaRPr lang="el-GR" sz="2400" b="1" dirty="0">
              <a:latin typeface="Arial" pitchFamily="34" charset="0"/>
              <a:cs typeface="Arial" pitchFamily="34" charset="0"/>
            </a:endParaRPr>
          </a:p>
        </p:txBody>
      </p:sp>
      <p:sp>
        <p:nvSpPr>
          <p:cNvPr id="27" name="26 - TextBox"/>
          <p:cNvSpPr txBox="1"/>
          <p:nvPr/>
        </p:nvSpPr>
        <p:spPr>
          <a:xfrm>
            <a:off x="8925878" y="3467402"/>
            <a:ext cx="527709" cy="461665"/>
          </a:xfrm>
          <a:prstGeom prst="rect">
            <a:avLst/>
          </a:prstGeom>
          <a:noFill/>
        </p:spPr>
        <p:txBody>
          <a:bodyPr wrap="none" rtlCol="0">
            <a:spAutoFit/>
          </a:bodyPr>
          <a:lstStyle/>
          <a:p>
            <a:r>
              <a:rPr lang="en-GB" sz="2400" b="1" dirty="0">
                <a:latin typeface="Arial" pitchFamily="34" charset="0"/>
                <a:cs typeface="Arial" pitchFamily="34" charset="0"/>
              </a:rPr>
              <a:t>10</a:t>
            </a:r>
            <a:endParaRPr lang="el-GR" sz="2400" b="1" dirty="0">
              <a:latin typeface="Arial" pitchFamily="34" charset="0"/>
              <a:cs typeface="Arial" pitchFamily="34" charset="0"/>
            </a:endParaRPr>
          </a:p>
        </p:txBody>
      </p:sp>
      <p:sp>
        <p:nvSpPr>
          <p:cNvPr id="28" name="27 - TextBox"/>
          <p:cNvSpPr txBox="1"/>
          <p:nvPr/>
        </p:nvSpPr>
        <p:spPr>
          <a:xfrm>
            <a:off x="8925877" y="4038906"/>
            <a:ext cx="356188" cy="461665"/>
          </a:xfrm>
          <a:prstGeom prst="rect">
            <a:avLst/>
          </a:prstGeom>
          <a:noFill/>
        </p:spPr>
        <p:txBody>
          <a:bodyPr wrap="none" rtlCol="0">
            <a:spAutoFit/>
          </a:bodyPr>
          <a:lstStyle/>
          <a:p>
            <a:r>
              <a:rPr lang="en-GB" sz="2400" b="1" dirty="0">
                <a:latin typeface="Arial" pitchFamily="34" charset="0"/>
                <a:cs typeface="Arial" pitchFamily="34" charset="0"/>
              </a:rPr>
              <a:t>5</a:t>
            </a:r>
            <a:endParaRPr lang="el-GR" sz="2400" b="1" dirty="0">
              <a:latin typeface="Arial" pitchFamily="34" charset="0"/>
              <a:cs typeface="Arial" pitchFamily="34" charset="0"/>
            </a:endParaRPr>
          </a:p>
        </p:txBody>
      </p:sp>
      <p:sp>
        <p:nvSpPr>
          <p:cNvPr id="29" name="28 - TextBox"/>
          <p:cNvSpPr txBox="1"/>
          <p:nvPr/>
        </p:nvSpPr>
        <p:spPr>
          <a:xfrm>
            <a:off x="8925877" y="4610410"/>
            <a:ext cx="356188" cy="461665"/>
          </a:xfrm>
          <a:prstGeom prst="rect">
            <a:avLst/>
          </a:prstGeom>
          <a:noFill/>
        </p:spPr>
        <p:txBody>
          <a:bodyPr wrap="none" rtlCol="0">
            <a:spAutoFit/>
          </a:bodyPr>
          <a:lstStyle/>
          <a:p>
            <a:r>
              <a:rPr lang="en-GB" sz="2400" b="1" dirty="0">
                <a:latin typeface="Arial" pitchFamily="34" charset="0"/>
                <a:cs typeface="Arial" pitchFamily="34" charset="0"/>
              </a:rPr>
              <a:t>0</a:t>
            </a:r>
            <a:endParaRPr lang="el-GR" sz="2400" b="1" dirty="0">
              <a:latin typeface="Arial" pitchFamily="34" charset="0"/>
              <a:cs typeface="Arial" pitchFamily="34" charset="0"/>
            </a:endParaRPr>
          </a:p>
        </p:txBody>
      </p:sp>
      <p:sp>
        <p:nvSpPr>
          <p:cNvPr id="30" name="29 - TextBox"/>
          <p:cNvSpPr txBox="1"/>
          <p:nvPr/>
        </p:nvSpPr>
        <p:spPr>
          <a:xfrm>
            <a:off x="5739812" y="4824724"/>
            <a:ext cx="356188" cy="461665"/>
          </a:xfrm>
          <a:prstGeom prst="rect">
            <a:avLst/>
          </a:prstGeom>
          <a:noFill/>
        </p:spPr>
        <p:txBody>
          <a:bodyPr wrap="none" rtlCol="0">
            <a:spAutoFit/>
          </a:bodyPr>
          <a:lstStyle/>
          <a:p>
            <a:r>
              <a:rPr lang="en-GB" sz="2400" b="1" dirty="0">
                <a:latin typeface="Arial" pitchFamily="34" charset="0"/>
                <a:cs typeface="Arial" pitchFamily="34" charset="0"/>
              </a:rPr>
              <a:t>0</a:t>
            </a:r>
            <a:endParaRPr lang="el-GR" sz="2400" b="1" dirty="0">
              <a:latin typeface="Arial" pitchFamily="34" charset="0"/>
              <a:cs typeface="Arial" pitchFamily="34" charset="0"/>
            </a:endParaRPr>
          </a:p>
        </p:txBody>
      </p:sp>
      <p:sp>
        <p:nvSpPr>
          <p:cNvPr id="31" name="30 - TextBox"/>
          <p:cNvSpPr txBox="1"/>
          <p:nvPr/>
        </p:nvSpPr>
        <p:spPr>
          <a:xfrm>
            <a:off x="6168440" y="4824724"/>
            <a:ext cx="356188" cy="461665"/>
          </a:xfrm>
          <a:prstGeom prst="rect">
            <a:avLst/>
          </a:prstGeom>
          <a:noFill/>
        </p:spPr>
        <p:txBody>
          <a:bodyPr wrap="none" rtlCol="0">
            <a:spAutoFit/>
          </a:bodyPr>
          <a:lstStyle/>
          <a:p>
            <a:r>
              <a:rPr lang="en-GB" sz="2400" b="1" dirty="0">
                <a:latin typeface="Arial" pitchFamily="34" charset="0"/>
                <a:cs typeface="Arial" pitchFamily="34" charset="0"/>
              </a:rPr>
              <a:t>2</a:t>
            </a:r>
            <a:endParaRPr lang="el-GR" sz="2400" b="1" dirty="0">
              <a:latin typeface="Arial" pitchFamily="34" charset="0"/>
              <a:cs typeface="Arial" pitchFamily="34" charset="0"/>
            </a:endParaRPr>
          </a:p>
        </p:txBody>
      </p:sp>
      <p:sp>
        <p:nvSpPr>
          <p:cNvPr id="32" name="31 - TextBox"/>
          <p:cNvSpPr txBox="1"/>
          <p:nvPr/>
        </p:nvSpPr>
        <p:spPr>
          <a:xfrm>
            <a:off x="6597068" y="4824724"/>
            <a:ext cx="356188" cy="461665"/>
          </a:xfrm>
          <a:prstGeom prst="rect">
            <a:avLst/>
          </a:prstGeom>
          <a:noFill/>
        </p:spPr>
        <p:txBody>
          <a:bodyPr wrap="none" rtlCol="0">
            <a:spAutoFit/>
          </a:bodyPr>
          <a:lstStyle/>
          <a:p>
            <a:r>
              <a:rPr lang="en-GB" sz="2400" b="1" dirty="0">
                <a:latin typeface="Arial" pitchFamily="34" charset="0"/>
                <a:cs typeface="Arial" pitchFamily="34" charset="0"/>
              </a:rPr>
              <a:t>4</a:t>
            </a:r>
            <a:endParaRPr lang="el-GR" sz="2400" b="1" dirty="0">
              <a:latin typeface="Arial" pitchFamily="34" charset="0"/>
              <a:cs typeface="Arial" pitchFamily="34" charset="0"/>
            </a:endParaRPr>
          </a:p>
        </p:txBody>
      </p:sp>
      <p:sp>
        <p:nvSpPr>
          <p:cNvPr id="33" name="32 - TextBox"/>
          <p:cNvSpPr txBox="1"/>
          <p:nvPr/>
        </p:nvSpPr>
        <p:spPr>
          <a:xfrm>
            <a:off x="7025696" y="4824724"/>
            <a:ext cx="356188" cy="461665"/>
          </a:xfrm>
          <a:prstGeom prst="rect">
            <a:avLst/>
          </a:prstGeom>
          <a:noFill/>
        </p:spPr>
        <p:txBody>
          <a:bodyPr wrap="none" rtlCol="0">
            <a:spAutoFit/>
          </a:bodyPr>
          <a:lstStyle/>
          <a:p>
            <a:r>
              <a:rPr lang="en-GB" sz="2400" b="1" dirty="0">
                <a:latin typeface="Arial" pitchFamily="34" charset="0"/>
                <a:cs typeface="Arial" pitchFamily="34" charset="0"/>
              </a:rPr>
              <a:t>6</a:t>
            </a:r>
            <a:endParaRPr lang="el-GR" sz="2400" b="1" dirty="0">
              <a:latin typeface="Arial" pitchFamily="34" charset="0"/>
              <a:cs typeface="Arial" pitchFamily="34" charset="0"/>
            </a:endParaRPr>
          </a:p>
        </p:txBody>
      </p:sp>
      <p:sp>
        <p:nvSpPr>
          <p:cNvPr id="34" name="33 - TextBox"/>
          <p:cNvSpPr txBox="1"/>
          <p:nvPr/>
        </p:nvSpPr>
        <p:spPr>
          <a:xfrm>
            <a:off x="7381884" y="4824724"/>
            <a:ext cx="356188" cy="461665"/>
          </a:xfrm>
          <a:prstGeom prst="rect">
            <a:avLst/>
          </a:prstGeom>
          <a:noFill/>
        </p:spPr>
        <p:txBody>
          <a:bodyPr wrap="none" rtlCol="0">
            <a:spAutoFit/>
          </a:bodyPr>
          <a:lstStyle/>
          <a:p>
            <a:r>
              <a:rPr lang="en-GB" sz="2400" b="1" dirty="0">
                <a:latin typeface="Arial" pitchFamily="34" charset="0"/>
                <a:cs typeface="Arial" pitchFamily="34" charset="0"/>
              </a:rPr>
              <a:t>8</a:t>
            </a:r>
            <a:endParaRPr lang="el-GR" sz="2400" b="1" dirty="0">
              <a:latin typeface="Arial" pitchFamily="34" charset="0"/>
              <a:cs typeface="Arial" pitchFamily="34" charset="0"/>
            </a:endParaRPr>
          </a:p>
        </p:txBody>
      </p:sp>
      <p:sp>
        <p:nvSpPr>
          <p:cNvPr id="35" name="34 - TextBox"/>
          <p:cNvSpPr txBox="1"/>
          <p:nvPr/>
        </p:nvSpPr>
        <p:spPr>
          <a:xfrm>
            <a:off x="7711432" y="4824724"/>
            <a:ext cx="527709" cy="461665"/>
          </a:xfrm>
          <a:prstGeom prst="rect">
            <a:avLst/>
          </a:prstGeom>
          <a:noFill/>
        </p:spPr>
        <p:txBody>
          <a:bodyPr wrap="none" rtlCol="0">
            <a:spAutoFit/>
          </a:bodyPr>
          <a:lstStyle/>
          <a:p>
            <a:r>
              <a:rPr lang="en-GB" sz="2400" b="1" dirty="0">
                <a:latin typeface="Arial" pitchFamily="34" charset="0"/>
                <a:cs typeface="Arial" pitchFamily="34" charset="0"/>
              </a:rPr>
              <a:t>10</a:t>
            </a:r>
            <a:endParaRPr lang="el-GR" sz="2400" b="1" dirty="0">
              <a:latin typeface="Arial" pitchFamily="34" charset="0"/>
              <a:cs typeface="Arial" pitchFamily="34" charset="0"/>
            </a:endParaRPr>
          </a:p>
        </p:txBody>
      </p:sp>
      <p:sp>
        <p:nvSpPr>
          <p:cNvPr id="36" name="35 - TextBox"/>
          <p:cNvSpPr txBox="1"/>
          <p:nvPr/>
        </p:nvSpPr>
        <p:spPr>
          <a:xfrm>
            <a:off x="8140060" y="4824724"/>
            <a:ext cx="527709" cy="461665"/>
          </a:xfrm>
          <a:prstGeom prst="rect">
            <a:avLst/>
          </a:prstGeom>
          <a:noFill/>
        </p:spPr>
        <p:txBody>
          <a:bodyPr wrap="none" rtlCol="0">
            <a:spAutoFit/>
          </a:bodyPr>
          <a:lstStyle/>
          <a:p>
            <a:r>
              <a:rPr lang="en-GB" sz="2400" b="1" dirty="0">
                <a:latin typeface="Arial" pitchFamily="34" charset="0"/>
                <a:cs typeface="Arial" pitchFamily="34" charset="0"/>
              </a:rPr>
              <a:t>12</a:t>
            </a:r>
            <a:endParaRPr lang="el-GR" sz="2400" b="1" dirty="0">
              <a:latin typeface="Arial" pitchFamily="34" charset="0"/>
              <a:cs typeface="Arial" pitchFamily="34" charset="0"/>
            </a:endParaRPr>
          </a:p>
        </p:txBody>
      </p:sp>
      <p:sp>
        <p:nvSpPr>
          <p:cNvPr id="37" name="36 - TextBox"/>
          <p:cNvSpPr txBox="1"/>
          <p:nvPr/>
        </p:nvSpPr>
        <p:spPr>
          <a:xfrm>
            <a:off x="8596331" y="4824724"/>
            <a:ext cx="527709" cy="461665"/>
          </a:xfrm>
          <a:prstGeom prst="rect">
            <a:avLst/>
          </a:prstGeom>
          <a:noFill/>
        </p:spPr>
        <p:txBody>
          <a:bodyPr wrap="none" rtlCol="0">
            <a:spAutoFit/>
          </a:bodyPr>
          <a:lstStyle/>
          <a:p>
            <a:r>
              <a:rPr lang="en-GB" sz="2400" b="1" dirty="0">
                <a:latin typeface="Arial" pitchFamily="34" charset="0"/>
                <a:cs typeface="Arial" pitchFamily="34" charset="0"/>
              </a:rPr>
              <a:t>14</a:t>
            </a:r>
            <a:endParaRPr lang="el-GR" sz="2400" b="1" dirty="0">
              <a:latin typeface="Arial" pitchFamily="34" charset="0"/>
              <a:cs typeface="Arial" pitchFamily="34" charset="0"/>
            </a:endParaRPr>
          </a:p>
        </p:txBody>
      </p:sp>
      <p:sp>
        <p:nvSpPr>
          <p:cNvPr id="38" name="37 - TextBox"/>
          <p:cNvSpPr txBox="1"/>
          <p:nvPr/>
        </p:nvSpPr>
        <p:spPr>
          <a:xfrm>
            <a:off x="5238744" y="4824724"/>
            <a:ext cx="458780" cy="461665"/>
          </a:xfrm>
          <a:prstGeom prst="rect">
            <a:avLst/>
          </a:prstGeom>
          <a:noFill/>
        </p:spPr>
        <p:txBody>
          <a:bodyPr wrap="none" rtlCol="0">
            <a:spAutoFit/>
          </a:bodyPr>
          <a:lstStyle/>
          <a:p>
            <a:r>
              <a:rPr lang="en-GB" sz="2400" b="1" dirty="0">
                <a:latin typeface="Arial" pitchFamily="34" charset="0"/>
                <a:cs typeface="Arial" pitchFamily="34" charset="0"/>
              </a:rPr>
              <a:t>-2</a:t>
            </a:r>
            <a:endParaRPr lang="el-GR" sz="2400" b="1" dirty="0">
              <a:latin typeface="Arial" pitchFamily="34" charset="0"/>
              <a:cs typeface="Arial" pitchFamily="34" charset="0"/>
            </a:endParaRPr>
          </a:p>
        </p:txBody>
      </p:sp>
      <p:sp>
        <p:nvSpPr>
          <p:cNvPr id="39" name="38 - TextBox"/>
          <p:cNvSpPr txBox="1"/>
          <p:nvPr/>
        </p:nvSpPr>
        <p:spPr>
          <a:xfrm>
            <a:off x="4810116" y="4824724"/>
            <a:ext cx="458780" cy="461665"/>
          </a:xfrm>
          <a:prstGeom prst="rect">
            <a:avLst/>
          </a:prstGeom>
          <a:noFill/>
        </p:spPr>
        <p:txBody>
          <a:bodyPr wrap="none" rtlCol="0">
            <a:spAutoFit/>
          </a:bodyPr>
          <a:lstStyle/>
          <a:p>
            <a:r>
              <a:rPr lang="en-GB" sz="2400" b="1" dirty="0">
                <a:latin typeface="Arial" pitchFamily="34" charset="0"/>
                <a:cs typeface="Arial" pitchFamily="34" charset="0"/>
              </a:rPr>
              <a:t>-4</a:t>
            </a:r>
            <a:endParaRPr lang="el-GR" sz="2400" b="1" dirty="0">
              <a:latin typeface="Arial" pitchFamily="34" charset="0"/>
              <a:cs typeface="Arial" pitchFamily="34" charset="0"/>
            </a:endParaRPr>
          </a:p>
        </p:txBody>
      </p:sp>
      <p:sp>
        <p:nvSpPr>
          <p:cNvPr id="40" name="39 - TextBox"/>
          <p:cNvSpPr txBox="1"/>
          <p:nvPr/>
        </p:nvSpPr>
        <p:spPr>
          <a:xfrm>
            <a:off x="4452926" y="4824724"/>
            <a:ext cx="458780" cy="461665"/>
          </a:xfrm>
          <a:prstGeom prst="rect">
            <a:avLst/>
          </a:prstGeom>
          <a:noFill/>
        </p:spPr>
        <p:txBody>
          <a:bodyPr wrap="none" rtlCol="0">
            <a:spAutoFit/>
          </a:bodyPr>
          <a:lstStyle/>
          <a:p>
            <a:r>
              <a:rPr lang="en-GB" sz="2400" b="1" dirty="0">
                <a:latin typeface="Arial" pitchFamily="34" charset="0"/>
                <a:cs typeface="Arial" pitchFamily="34" charset="0"/>
              </a:rPr>
              <a:t>-6</a:t>
            </a:r>
            <a:endParaRPr lang="el-GR" sz="2400" b="1" dirty="0">
              <a:latin typeface="Arial" pitchFamily="34" charset="0"/>
              <a:cs typeface="Arial" pitchFamily="34" charset="0"/>
            </a:endParaRPr>
          </a:p>
        </p:txBody>
      </p:sp>
      <p:sp>
        <p:nvSpPr>
          <p:cNvPr id="41" name="40 - TextBox"/>
          <p:cNvSpPr txBox="1"/>
          <p:nvPr/>
        </p:nvSpPr>
        <p:spPr>
          <a:xfrm>
            <a:off x="4065584" y="4824724"/>
            <a:ext cx="458780" cy="461665"/>
          </a:xfrm>
          <a:prstGeom prst="rect">
            <a:avLst/>
          </a:prstGeom>
          <a:noFill/>
        </p:spPr>
        <p:txBody>
          <a:bodyPr wrap="none" rtlCol="0">
            <a:spAutoFit/>
          </a:bodyPr>
          <a:lstStyle/>
          <a:p>
            <a:r>
              <a:rPr lang="en-GB" sz="2400" b="1" dirty="0">
                <a:latin typeface="Arial" pitchFamily="34" charset="0"/>
                <a:cs typeface="Arial" pitchFamily="34" charset="0"/>
              </a:rPr>
              <a:t>-8</a:t>
            </a:r>
            <a:endParaRPr lang="el-GR" sz="2400" b="1" dirty="0">
              <a:latin typeface="Arial" pitchFamily="34" charset="0"/>
              <a:cs typeface="Arial" pitchFamily="34" charset="0"/>
            </a:endParaRPr>
          </a:p>
        </p:txBody>
      </p:sp>
      <p:sp>
        <p:nvSpPr>
          <p:cNvPr id="42" name="41 - TextBox"/>
          <p:cNvSpPr txBox="1"/>
          <p:nvPr/>
        </p:nvSpPr>
        <p:spPr>
          <a:xfrm>
            <a:off x="3536874" y="4824724"/>
            <a:ext cx="630301" cy="461665"/>
          </a:xfrm>
          <a:prstGeom prst="rect">
            <a:avLst/>
          </a:prstGeom>
          <a:noFill/>
        </p:spPr>
        <p:txBody>
          <a:bodyPr wrap="none" rtlCol="0">
            <a:spAutoFit/>
          </a:bodyPr>
          <a:lstStyle/>
          <a:p>
            <a:r>
              <a:rPr lang="en-GB" sz="2400" b="1" dirty="0">
                <a:latin typeface="Arial" pitchFamily="34" charset="0"/>
                <a:cs typeface="Arial" pitchFamily="34" charset="0"/>
              </a:rPr>
              <a:t>-10</a:t>
            </a:r>
            <a:endParaRPr lang="el-GR" sz="2400" b="1" dirty="0">
              <a:latin typeface="Arial" pitchFamily="34" charset="0"/>
              <a:cs typeface="Arial" pitchFamily="34" charset="0"/>
            </a:endParaRPr>
          </a:p>
        </p:txBody>
      </p:sp>
      <p:sp>
        <p:nvSpPr>
          <p:cNvPr id="43" name="42 - TextBox"/>
          <p:cNvSpPr txBox="1"/>
          <p:nvPr/>
        </p:nvSpPr>
        <p:spPr>
          <a:xfrm>
            <a:off x="3024167" y="4824724"/>
            <a:ext cx="630301" cy="461665"/>
          </a:xfrm>
          <a:prstGeom prst="rect">
            <a:avLst/>
          </a:prstGeom>
          <a:noFill/>
        </p:spPr>
        <p:txBody>
          <a:bodyPr wrap="none" rtlCol="0">
            <a:spAutoFit/>
          </a:bodyPr>
          <a:lstStyle/>
          <a:p>
            <a:r>
              <a:rPr lang="en-GB" sz="2400" b="1" dirty="0">
                <a:latin typeface="Arial" pitchFamily="34" charset="0"/>
                <a:cs typeface="Arial" pitchFamily="34" charset="0"/>
              </a:rPr>
              <a:t>-12</a:t>
            </a:r>
            <a:endParaRPr lang="el-GR" sz="2400" b="1" dirty="0">
              <a:latin typeface="Arial" pitchFamily="34" charset="0"/>
              <a:cs typeface="Arial" pitchFamily="34" charset="0"/>
            </a:endParaRPr>
          </a:p>
        </p:txBody>
      </p:sp>
      <p:sp>
        <p:nvSpPr>
          <p:cNvPr id="44" name="43 - Ορθογώνιο"/>
          <p:cNvSpPr/>
          <p:nvPr/>
        </p:nvSpPr>
        <p:spPr>
          <a:xfrm>
            <a:off x="2809852" y="5572140"/>
            <a:ext cx="6500858"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44 - TextBox"/>
          <p:cNvSpPr txBox="1"/>
          <p:nvPr/>
        </p:nvSpPr>
        <p:spPr>
          <a:xfrm>
            <a:off x="1523968" y="2300110"/>
            <a:ext cx="1191352" cy="1200329"/>
          </a:xfrm>
          <a:prstGeom prst="rect">
            <a:avLst/>
          </a:prstGeom>
          <a:noFill/>
        </p:spPr>
        <p:txBody>
          <a:bodyPr wrap="none" rtlCol="0">
            <a:spAutoFit/>
          </a:bodyPr>
          <a:lstStyle/>
          <a:p>
            <a:r>
              <a:rPr lang="en-GB" sz="2400" b="1" dirty="0">
                <a:latin typeface="Arial" pitchFamily="34" charset="0"/>
                <a:cs typeface="Arial" pitchFamily="34" charset="0"/>
              </a:rPr>
              <a:t>E1c</a:t>
            </a:r>
          </a:p>
          <a:p>
            <a:r>
              <a:rPr lang="en-GB" sz="2400" b="1" dirty="0" err="1">
                <a:latin typeface="Arial" pitchFamily="34" charset="0"/>
                <a:cs typeface="Arial" pitchFamily="34" charset="0"/>
              </a:rPr>
              <a:t>ng</a:t>
            </a:r>
            <a:r>
              <a:rPr lang="en-GB" sz="2400" b="1" dirty="0">
                <a:latin typeface="Arial" pitchFamily="34" charset="0"/>
                <a:cs typeface="Arial" pitchFamily="34" charset="0"/>
              </a:rPr>
              <a:t>/mg </a:t>
            </a:r>
          </a:p>
          <a:p>
            <a:r>
              <a:rPr lang="en-GB" sz="2400" b="1" dirty="0">
                <a:latin typeface="Arial" pitchFamily="34" charset="0"/>
                <a:cs typeface="Arial" pitchFamily="34" charset="0"/>
              </a:rPr>
              <a:t>Cr</a:t>
            </a:r>
            <a:endParaRPr lang="el-GR" sz="2400" b="1" dirty="0">
              <a:latin typeface="Arial" pitchFamily="34" charset="0"/>
              <a:cs typeface="Arial" pitchFamily="34" charset="0"/>
            </a:endParaRPr>
          </a:p>
        </p:txBody>
      </p:sp>
      <p:sp>
        <p:nvSpPr>
          <p:cNvPr id="46" name="45 - TextBox"/>
          <p:cNvSpPr txBox="1"/>
          <p:nvPr/>
        </p:nvSpPr>
        <p:spPr>
          <a:xfrm>
            <a:off x="9476680" y="2300110"/>
            <a:ext cx="1191352" cy="1200329"/>
          </a:xfrm>
          <a:prstGeom prst="rect">
            <a:avLst/>
          </a:prstGeom>
          <a:noFill/>
        </p:spPr>
        <p:txBody>
          <a:bodyPr wrap="none" rtlCol="0">
            <a:spAutoFit/>
          </a:bodyPr>
          <a:lstStyle/>
          <a:p>
            <a:r>
              <a:rPr lang="en-GB" sz="2400" b="1" dirty="0" err="1">
                <a:latin typeface="Arial" pitchFamily="34" charset="0"/>
                <a:cs typeface="Arial" pitchFamily="34" charset="0"/>
              </a:rPr>
              <a:t>Pdg</a:t>
            </a:r>
            <a:endParaRPr lang="en-GB" sz="2400" b="1" dirty="0">
              <a:latin typeface="Arial" pitchFamily="34" charset="0"/>
              <a:cs typeface="Arial" pitchFamily="34" charset="0"/>
            </a:endParaRPr>
          </a:p>
          <a:p>
            <a:r>
              <a:rPr lang="el-GR" sz="2400" b="1" dirty="0" err="1">
                <a:latin typeface="Arial" pitchFamily="34" charset="0"/>
                <a:cs typeface="Arial" pitchFamily="34" charset="0"/>
              </a:rPr>
              <a:t>μ</a:t>
            </a:r>
            <a:r>
              <a:rPr lang="en-GB" sz="2400" b="1" dirty="0">
                <a:latin typeface="Arial" pitchFamily="34" charset="0"/>
                <a:cs typeface="Arial" pitchFamily="34" charset="0"/>
              </a:rPr>
              <a:t>g/mg </a:t>
            </a:r>
          </a:p>
          <a:p>
            <a:r>
              <a:rPr lang="en-GB" sz="2400" b="1" dirty="0">
                <a:latin typeface="Arial" pitchFamily="34" charset="0"/>
                <a:cs typeface="Arial" pitchFamily="34" charset="0"/>
              </a:rPr>
              <a:t>Cr</a:t>
            </a:r>
            <a:endParaRPr lang="el-GR" sz="2400" b="1" dirty="0">
              <a:latin typeface="Arial" pitchFamily="34" charset="0"/>
              <a:cs typeface="Arial" pitchFamily="34" charset="0"/>
            </a:endParaRPr>
          </a:p>
        </p:txBody>
      </p:sp>
      <p:sp>
        <p:nvSpPr>
          <p:cNvPr id="48" name="47 - Ορθογώνιο"/>
          <p:cNvSpPr/>
          <p:nvPr/>
        </p:nvSpPr>
        <p:spPr>
          <a:xfrm>
            <a:off x="1881158" y="5286388"/>
            <a:ext cx="428628" cy="285752"/>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48 - Ορθογώνιο"/>
          <p:cNvSpPr/>
          <p:nvPr/>
        </p:nvSpPr>
        <p:spPr>
          <a:xfrm>
            <a:off x="1881158" y="5643578"/>
            <a:ext cx="428628" cy="28575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50 - Ορθογώνιο"/>
          <p:cNvSpPr/>
          <p:nvPr/>
        </p:nvSpPr>
        <p:spPr>
          <a:xfrm>
            <a:off x="2024034" y="6072206"/>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51 - Ορθογώνιο"/>
          <p:cNvSpPr/>
          <p:nvPr/>
        </p:nvSpPr>
        <p:spPr>
          <a:xfrm>
            <a:off x="2024034" y="6357958"/>
            <a:ext cx="142876" cy="1428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4" name="53 - Ευθεία γραμμή σύνδεσης"/>
          <p:cNvCxnSpPr/>
          <p:nvPr/>
        </p:nvCxnSpPr>
        <p:spPr>
          <a:xfrm>
            <a:off x="1952596" y="6143644"/>
            <a:ext cx="28575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p:nvPr/>
        </p:nvCxnSpPr>
        <p:spPr>
          <a:xfrm>
            <a:off x="1952596" y="6427808"/>
            <a:ext cx="285752" cy="15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55 - TextBox"/>
          <p:cNvSpPr txBox="1"/>
          <p:nvPr/>
        </p:nvSpPr>
        <p:spPr>
          <a:xfrm>
            <a:off x="2381225" y="5181914"/>
            <a:ext cx="2082621" cy="461665"/>
          </a:xfrm>
          <a:prstGeom prst="rect">
            <a:avLst/>
          </a:prstGeom>
          <a:noFill/>
        </p:spPr>
        <p:txBody>
          <a:bodyPr wrap="none" rtlCol="0">
            <a:spAutoFit/>
          </a:bodyPr>
          <a:lstStyle/>
          <a:p>
            <a:r>
              <a:rPr lang="en-GB" sz="2400" b="1" dirty="0">
                <a:latin typeface="Arial" pitchFamily="34" charset="0"/>
                <a:cs typeface="Arial" pitchFamily="34" charset="0"/>
              </a:rPr>
              <a:t>Controls E1c</a:t>
            </a:r>
            <a:endParaRPr lang="el-GR" sz="2400" b="1" dirty="0">
              <a:latin typeface="Arial" pitchFamily="34" charset="0"/>
              <a:cs typeface="Arial" pitchFamily="34" charset="0"/>
            </a:endParaRPr>
          </a:p>
        </p:txBody>
      </p:sp>
      <p:sp>
        <p:nvSpPr>
          <p:cNvPr id="57" name="56 - TextBox"/>
          <p:cNvSpPr txBox="1"/>
          <p:nvPr/>
        </p:nvSpPr>
        <p:spPr>
          <a:xfrm>
            <a:off x="2381225" y="5539104"/>
            <a:ext cx="2114681" cy="461665"/>
          </a:xfrm>
          <a:prstGeom prst="rect">
            <a:avLst/>
          </a:prstGeom>
          <a:noFill/>
        </p:spPr>
        <p:txBody>
          <a:bodyPr wrap="none" rtlCol="0">
            <a:spAutoFit/>
          </a:bodyPr>
          <a:lstStyle/>
          <a:p>
            <a:r>
              <a:rPr lang="en-GB" sz="2400" b="1" dirty="0">
                <a:latin typeface="Arial" pitchFamily="34" charset="0"/>
                <a:cs typeface="Arial" pitchFamily="34" charset="0"/>
              </a:rPr>
              <a:t>Controls </a:t>
            </a:r>
            <a:r>
              <a:rPr lang="en-GB" sz="2400" b="1" dirty="0" err="1">
                <a:latin typeface="Arial" pitchFamily="34" charset="0"/>
                <a:cs typeface="Arial" pitchFamily="34" charset="0"/>
              </a:rPr>
              <a:t>Pdg</a:t>
            </a:r>
            <a:endParaRPr lang="el-GR" sz="2400" b="1" dirty="0">
              <a:latin typeface="Arial" pitchFamily="34" charset="0"/>
              <a:cs typeface="Arial" pitchFamily="34" charset="0"/>
            </a:endParaRPr>
          </a:p>
        </p:txBody>
      </p:sp>
      <p:sp>
        <p:nvSpPr>
          <p:cNvPr id="58" name="57 - TextBox"/>
          <p:cNvSpPr txBox="1"/>
          <p:nvPr/>
        </p:nvSpPr>
        <p:spPr>
          <a:xfrm>
            <a:off x="2381224" y="5896294"/>
            <a:ext cx="2149948" cy="461665"/>
          </a:xfrm>
          <a:prstGeom prst="rect">
            <a:avLst/>
          </a:prstGeom>
          <a:noFill/>
        </p:spPr>
        <p:txBody>
          <a:bodyPr wrap="none" rtlCol="0">
            <a:spAutoFit/>
          </a:bodyPr>
          <a:lstStyle/>
          <a:p>
            <a:r>
              <a:rPr lang="en-GB" sz="2400" b="1" dirty="0">
                <a:latin typeface="Arial" pitchFamily="34" charset="0"/>
                <a:cs typeface="Arial" pitchFamily="34" charset="0"/>
              </a:rPr>
              <a:t>High BMI E1c</a:t>
            </a:r>
            <a:endParaRPr lang="el-GR" sz="2400" b="1" dirty="0">
              <a:latin typeface="Arial" pitchFamily="34" charset="0"/>
              <a:cs typeface="Arial" pitchFamily="34" charset="0"/>
            </a:endParaRPr>
          </a:p>
        </p:txBody>
      </p:sp>
      <p:sp>
        <p:nvSpPr>
          <p:cNvPr id="59" name="58 - TextBox"/>
          <p:cNvSpPr txBox="1"/>
          <p:nvPr/>
        </p:nvSpPr>
        <p:spPr>
          <a:xfrm>
            <a:off x="2381224" y="6215083"/>
            <a:ext cx="2182008" cy="461665"/>
          </a:xfrm>
          <a:prstGeom prst="rect">
            <a:avLst/>
          </a:prstGeom>
          <a:noFill/>
        </p:spPr>
        <p:txBody>
          <a:bodyPr wrap="none" rtlCol="0">
            <a:spAutoFit/>
          </a:bodyPr>
          <a:lstStyle/>
          <a:p>
            <a:r>
              <a:rPr lang="en-GB" sz="2400" b="1" dirty="0">
                <a:latin typeface="Arial" pitchFamily="34" charset="0"/>
                <a:cs typeface="Arial" pitchFamily="34" charset="0"/>
              </a:rPr>
              <a:t>High BMI </a:t>
            </a:r>
            <a:r>
              <a:rPr lang="en-GB" sz="2400" b="1" dirty="0" err="1">
                <a:latin typeface="Arial" pitchFamily="34" charset="0"/>
                <a:cs typeface="Arial" pitchFamily="34" charset="0"/>
              </a:rPr>
              <a:t>Pdg</a:t>
            </a:r>
            <a:endParaRPr lang="el-GR" sz="2400" b="1" dirty="0">
              <a:latin typeface="Arial" pitchFamily="34" charset="0"/>
              <a:cs typeface="Arial" pitchFamily="34" charset="0"/>
            </a:endParaRPr>
          </a:p>
        </p:txBody>
      </p:sp>
      <p:sp>
        <p:nvSpPr>
          <p:cNvPr id="60" name="59 - Ορθογώνιο"/>
          <p:cNvSpPr/>
          <p:nvPr/>
        </p:nvSpPr>
        <p:spPr>
          <a:xfrm>
            <a:off x="1738282" y="5214950"/>
            <a:ext cx="2786082" cy="15001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60 - TextBox"/>
          <p:cNvSpPr txBox="1"/>
          <p:nvPr/>
        </p:nvSpPr>
        <p:spPr>
          <a:xfrm>
            <a:off x="7754846" y="5955590"/>
            <a:ext cx="2770310" cy="830997"/>
          </a:xfrm>
          <a:prstGeom prst="rect">
            <a:avLst/>
          </a:prstGeom>
          <a:noFill/>
        </p:spPr>
        <p:txBody>
          <a:bodyPr wrap="none" rtlCol="0">
            <a:spAutoFit/>
          </a:bodyPr>
          <a:lstStyle/>
          <a:p>
            <a:r>
              <a:rPr lang="en-GB" sz="2400" b="1" i="1" dirty="0">
                <a:solidFill>
                  <a:srgbClr val="0000CC"/>
                </a:solidFill>
                <a:latin typeface="Arial" pitchFamily="34" charset="0"/>
                <a:cs typeface="Arial" pitchFamily="34" charset="0"/>
              </a:rPr>
              <a:t>Jain et al., 2007</a:t>
            </a:r>
          </a:p>
          <a:p>
            <a:r>
              <a:rPr lang="en-GB" sz="2400" b="1" i="1" dirty="0">
                <a:solidFill>
                  <a:srgbClr val="0000CC"/>
                </a:solidFill>
                <a:latin typeface="Arial" pitchFamily="34" charset="0"/>
                <a:cs typeface="Arial" pitchFamily="34" charset="0"/>
              </a:rPr>
              <a:t>JCEM 92, 2468-73</a:t>
            </a:r>
            <a:endParaRPr lang="el-GR" sz="2400" b="1" i="1" dirty="0">
              <a:solidFill>
                <a:srgbClr val="0000CC"/>
              </a:solidFill>
              <a:latin typeface="Arial" pitchFamily="34" charset="0"/>
              <a:cs typeface="Arial" pitchFamily="34" charset="0"/>
            </a:endParaRPr>
          </a:p>
        </p:txBody>
      </p:sp>
      <p:sp>
        <p:nvSpPr>
          <p:cNvPr id="62" name="61 - Τίτλος"/>
          <p:cNvSpPr>
            <a:spLocks noGrp="1"/>
          </p:cNvSpPr>
          <p:nvPr>
            <p:ph type="title"/>
          </p:nvPr>
        </p:nvSpPr>
        <p:spPr>
          <a:xfrm>
            <a:off x="2056151" y="71414"/>
            <a:ext cx="8229600" cy="1143000"/>
          </a:xfrm>
        </p:spPr>
        <p:txBody>
          <a:bodyPr>
            <a:noAutofit/>
          </a:bodyPr>
          <a:lstStyle/>
          <a:p>
            <a:pPr algn="ctr"/>
            <a:r>
              <a:rPr lang="en-GB" b="1" dirty="0" smtClean="0">
                <a:solidFill>
                  <a:srgbClr val="FF3300"/>
                </a:solidFill>
                <a:latin typeface="Arial" pitchFamily="34" charset="0"/>
                <a:cs typeface="Arial" pitchFamily="34" charset="0"/>
              </a:rPr>
              <a:t>MENSTRUAL CYCLE</a:t>
            </a:r>
            <a:br>
              <a:rPr lang="en-GB" b="1" dirty="0" smtClean="0">
                <a:solidFill>
                  <a:srgbClr val="FF3300"/>
                </a:solidFill>
                <a:latin typeface="Arial" pitchFamily="34" charset="0"/>
                <a:cs typeface="Arial" pitchFamily="34" charset="0"/>
              </a:rPr>
            </a:br>
            <a:r>
              <a:rPr lang="en-GB" b="1" dirty="0" smtClean="0">
                <a:solidFill>
                  <a:srgbClr val="FF3300"/>
                </a:solidFill>
                <a:latin typeface="Arial" pitchFamily="34" charset="0"/>
                <a:cs typeface="Arial" pitchFamily="34" charset="0"/>
              </a:rPr>
              <a:t> (urinary hormones)</a:t>
            </a:r>
            <a:endParaRPr lang="el-GR" b="1" dirty="0">
              <a:solidFill>
                <a:srgbClr val="FF3300"/>
              </a:solidFill>
              <a:latin typeface="Arial" pitchFamily="34" charset="0"/>
              <a:cs typeface="Arial" pitchFamily="34" charset="0"/>
            </a:endParaRPr>
          </a:p>
        </p:txBody>
      </p:sp>
      <p:pic>
        <p:nvPicPr>
          <p:cNvPr id="63" name="Picture 2" descr="Fig. 2.">
            <a:hlinkClick r:id="rId4"/>
          </p:cNvPr>
          <p:cNvPicPr>
            <a:picLocks noChangeAspect="1" noChangeArrowheads="1"/>
          </p:cNvPicPr>
          <p:nvPr/>
        </p:nvPicPr>
        <p:blipFill>
          <a:blip r:embed="rId5"/>
          <a:srcRect/>
          <a:stretch>
            <a:fillRect/>
          </a:stretch>
        </p:blipFill>
        <p:spPr bwMode="auto">
          <a:xfrm>
            <a:off x="5858822" y="5382024"/>
            <a:ext cx="1880253" cy="1476000"/>
          </a:xfrm>
          <a:prstGeom prst="rect">
            <a:avLst/>
          </a:prstGeom>
          <a:noFill/>
        </p:spPr>
      </p:pic>
      <p:sp>
        <p:nvSpPr>
          <p:cNvPr id="64" name="63 - Ορθογώνιο"/>
          <p:cNvSpPr/>
          <p:nvPr/>
        </p:nvSpPr>
        <p:spPr>
          <a:xfrm>
            <a:off x="5953124" y="6643710"/>
            <a:ext cx="185738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65 - Ορθογώνιο"/>
          <p:cNvSpPr/>
          <p:nvPr/>
        </p:nvSpPr>
        <p:spPr>
          <a:xfrm>
            <a:off x="6024562" y="5286388"/>
            <a:ext cx="150019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66 - Ορθογώνιο"/>
          <p:cNvSpPr/>
          <p:nvPr/>
        </p:nvSpPr>
        <p:spPr>
          <a:xfrm>
            <a:off x="6024562" y="5500702"/>
            <a:ext cx="178595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67 - Ορθογώνιο"/>
          <p:cNvSpPr/>
          <p:nvPr/>
        </p:nvSpPr>
        <p:spPr>
          <a:xfrm>
            <a:off x="5810248" y="5500702"/>
            <a:ext cx="285752"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68 - Ορθογώνιο"/>
          <p:cNvSpPr/>
          <p:nvPr/>
        </p:nvSpPr>
        <p:spPr>
          <a:xfrm>
            <a:off x="7667636" y="5500702"/>
            <a:ext cx="142876"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69 - Ορθογώνιο"/>
          <p:cNvSpPr/>
          <p:nvPr/>
        </p:nvSpPr>
        <p:spPr>
          <a:xfrm>
            <a:off x="6167438" y="5572140"/>
            <a:ext cx="85725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70 - Ορθογώνιο"/>
          <p:cNvSpPr/>
          <p:nvPr/>
        </p:nvSpPr>
        <p:spPr>
          <a:xfrm>
            <a:off x="5953124" y="5572140"/>
            <a:ext cx="1785950" cy="1071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71 - TextBox"/>
          <p:cNvSpPr txBox="1"/>
          <p:nvPr/>
        </p:nvSpPr>
        <p:spPr>
          <a:xfrm>
            <a:off x="5602582" y="5143513"/>
            <a:ext cx="922047" cy="461665"/>
          </a:xfrm>
          <a:prstGeom prst="rect">
            <a:avLst/>
          </a:prstGeom>
          <a:noFill/>
        </p:spPr>
        <p:txBody>
          <a:bodyPr wrap="none" rtlCol="0">
            <a:spAutoFit/>
          </a:bodyPr>
          <a:lstStyle/>
          <a:p>
            <a:r>
              <a:rPr lang="en-GB" sz="2400" b="1" dirty="0">
                <a:latin typeface="Arial" pitchFamily="34" charset="0"/>
                <a:cs typeface="Arial" pitchFamily="34" charset="0"/>
              </a:rPr>
              <a:t>Days</a:t>
            </a:r>
            <a:endParaRPr lang="el-GR" sz="2400" b="1" dirty="0">
              <a:latin typeface="Arial" pitchFamily="34" charset="0"/>
              <a:cs typeface="Arial" pitchFamily="34" charset="0"/>
            </a:endParaRPr>
          </a:p>
        </p:txBody>
      </p:sp>
      <p:sp>
        <p:nvSpPr>
          <p:cNvPr id="65" name="64 - TextBox"/>
          <p:cNvSpPr txBox="1"/>
          <p:nvPr/>
        </p:nvSpPr>
        <p:spPr>
          <a:xfrm>
            <a:off x="6013016" y="5467666"/>
            <a:ext cx="1654620" cy="461665"/>
          </a:xfrm>
          <a:prstGeom prst="rect">
            <a:avLst/>
          </a:prstGeom>
          <a:noFill/>
        </p:spPr>
        <p:txBody>
          <a:bodyPr wrap="none" rtlCol="0">
            <a:spAutoFit/>
          </a:bodyPr>
          <a:lstStyle/>
          <a:p>
            <a:r>
              <a:rPr lang="en-GB" sz="2400" b="1" dirty="0">
                <a:solidFill>
                  <a:srgbClr val="FF3300"/>
                </a:solidFill>
                <a:latin typeface="Arial" pitchFamily="34" charset="0"/>
                <a:cs typeface="Arial" pitchFamily="34" charset="0"/>
              </a:rPr>
              <a:t>LH pulses</a:t>
            </a:r>
            <a:endParaRPr lang="el-GR" sz="2400" b="1" dirty="0">
              <a:solidFill>
                <a:srgbClr val="FF3300"/>
              </a:solidFill>
              <a:latin typeface="Arial" pitchFamily="34" charset="0"/>
              <a:cs typeface="Arial" pitchFamily="34" charset="0"/>
            </a:endParaRPr>
          </a:p>
        </p:txBody>
      </p:sp>
      <p:sp>
        <p:nvSpPr>
          <p:cNvPr id="73" name="72 - TextBox"/>
          <p:cNvSpPr txBox="1"/>
          <p:nvPr/>
        </p:nvSpPr>
        <p:spPr>
          <a:xfrm>
            <a:off x="2852718" y="1214419"/>
            <a:ext cx="6516528" cy="461665"/>
          </a:xfrm>
          <a:prstGeom prst="rect">
            <a:avLst/>
          </a:prstGeom>
          <a:noFill/>
        </p:spPr>
        <p:txBody>
          <a:bodyPr wrap="none" rtlCol="0">
            <a:spAutoFit/>
          </a:bodyPr>
          <a:lstStyle/>
          <a:p>
            <a:r>
              <a:rPr lang="en-GB" sz="2400" b="1" u="sng" dirty="0">
                <a:latin typeface="Arial" pitchFamily="34" charset="0"/>
                <a:cs typeface="Arial" pitchFamily="34" charset="0"/>
              </a:rPr>
              <a:t>High </a:t>
            </a:r>
            <a:r>
              <a:rPr lang="en-GB" sz="2400" b="1" u="sng" dirty="0" smtClean="0">
                <a:latin typeface="Arial" pitchFamily="34" charset="0"/>
                <a:cs typeface="Arial" pitchFamily="34" charset="0"/>
              </a:rPr>
              <a:t>BMI </a:t>
            </a:r>
            <a:r>
              <a:rPr lang="en-GB" sz="2400" b="1" u="sng" smtClean="0">
                <a:latin typeface="Arial" pitchFamily="34" charset="0"/>
                <a:cs typeface="Arial" pitchFamily="34" charset="0"/>
              </a:rPr>
              <a:t>(48.6</a:t>
            </a:r>
            <a:r>
              <a:rPr lang="en-GB" altLang="en-US" sz="2400" b="1" u="sng" smtClean="0">
                <a:latin typeface="arial" charset="0"/>
                <a:ea typeface="arial" charset="0"/>
                <a:cs typeface="arial" charset="0"/>
                <a:sym typeface="Symbol" charset="2"/>
              </a:rPr>
              <a:t>±1.4)</a:t>
            </a:r>
            <a:r>
              <a:rPr lang="en-GB" sz="2400" b="1" u="sng" smtClean="0">
                <a:latin typeface="Arial" pitchFamily="34" charset="0"/>
                <a:cs typeface="Arial" pitchFamily="34" charset="0"/>
              </a:rPr>
              <a:t> </a:t>
            </a:r>
            <a:r>
              <a:rPr lang="en-GB" sz="2400" b="1" u="sng">
                <a:latin typeface="Arial" pitchFamily="34" charset="0"/>
                <a:cs typeface="Arial" pitchFamily="34" charset="0"/>
              </a:rPr>
              <a:t>vs </a:t>
            </a:r>
            <a:r>
              <a:rPr lang="en-GB" sz="2400" b="1" u="sng" smtClean="0">
                <a:latin typeface="Arial" pitchFamily="34" charset="0"/>
                <a:cs typeface="Arial" pitchFamily="34" charset="0"/>
              </a:rPr>
              <a:t>controls (&lt;25 kg/m2)</a:t>
            </a:r>
            <a:endParaRPr lang="el-GR" sz="2400" b="1" u="sng" dirty="0">
              <a:latin typeface="Arial" pitchFamily="34" charset="0"/>
              <a:cs typeface="Arial" pitchFamily="34" charset="0"/>
            </a:endParaRPr>
          </a:p>
        </p:txBody>
      </p:sp>
      <p:sp>
        <p:nvSpPr>
          <p:cNvPr id="2" name="TextBox 1"/>
          <p:cNvSpPr txBox="1"/>
          <p:nvPr/>
        </p:nvSpPr>
        <p:spPr>
          <a:xfrm>
            <a:off x="14281" y="5382024"/>
            <a:ext cx="872034" cy="461665"/>
          </a:xfrm>
          <a:prstGeom prst="rect">
            <a:avLst/>
          </a:prstGeom>
          <a:noFill/>
        </p:spPr>
        <p:txBody>
          <a:bodyPr wrap="none" rtlCol="0">
            <a:spAutoFit/>
          </a:bodyPr>
          <a:lstStyle/>
          <a:p>
            <a:r>
              <a:rPr lang="en-US" sz="2400" b="1" i="1" u="sng">
                <a:latin typeface="Arial" charset="0"/>
                <a:ea typeface="Arial" charset="0"/>
                <a:cs typeface="Arial" charset="0"/>
              </a:rPr>
              <a:t>n</a:t>
            </a:r>
            <a:r>
              <a:rPr lang="en-US" sz="2400" b="1" i="1" u="sng" smtClean="0">
                <a:latin typeface="Arial" charset="0"/>
                <a:ea typeface="Arial" charset="0"/>
                <a:cs typeface="Arial" charset="0"/>
              </a:rPr>
              <a:t>=11</a:t>
            </a:r>
            <a:endParaRPr lang="en-US" sz="2400" b="1" i="1" u="sng">
              <a:latin typeface="Arial" charset="0"/>
              <a:ea typeface="Arial" charset="0"/>
              <a:cs typeface="Arial" charset="0"/>
            </a:endParaRPr>
          </a:p>
        </p:txBody>
      </p:sp>
      <p:sp>
        <p:nvSpPr>
          <p:cNvPr id="74" name="TextBox 73"/>
          <p:cNvSpPr txBox="1"/>
          <p:nvPr/>
        </p:nvSpPr>
        <p:spPr>
          <a:xfrm>
            <a:off x="9511" y="6005920"/>
            <a:ext cx="1824538" cy="830997"/>
          </a:xfrm>
          <a:prstGeom prst="rect">
            <a:avLst/>
          </a:prstGeom>
          <a:noFill/>
        </p:spPr>
        <p:txBody>
          <a:bodyPr wrap="none" rtlCol="0">
            <a:spAutoFit/>
          </a:bodyPr>
          <a:lstStyle/>
          <a:p>
            <a:r>
              <a:rPr lang="en-US" sz="2400" b="1" i="1" u="sng" dirty="0" smtClean="0">
                <a:latin typeface="Arial" charset="0"/>
                <a:ea typeface="Arial" charset="0"/>
                <a:cs typeface="Arial" charset="0"/>
              </a:rPr>
              <a:t>n=18</a:t>
            </a:r>
          </a:p>
          <a:p>
            <a:r>
              <a:rPr lang="en-US" sz="2400" b="1" i="1" dirty="0" smtClean="0">
                <a:latin typeface="Arial" charset="0"/>
                <a:ea typeface="Arial" charset="0"/>
                <a:cs typeface="Arial" charset="0"/>
              </a:rPr>
              <a:t>mean</a:t>
            </a:r>
            <a:r>
              <a:rPr lang="en-GB" altLang="en-US" sz="2400" b="1" dirty="0" smtClean="0">
                <a:latin typeface="arial" charset="0"/>
                <a:ea typeface="arial" charset="0"/>
                <a:cs typeface="arial" charset="0"/>
                <a:sym typeface="Symbol" charset="2"/>
              </a:rPr>
              <a:t>±SEM</a:t>
            </a:r>
            <a:endParaRPr lang="en-US" sz="2400" b="1" i="1" dirty="0">
              <a:latin typeface="Arial" charset="0"/>
              <a:ea typeface="Arial" charset="0"/>
              <a:cs typeface="Arial" charset="0"/>
            </a:endParaRPr>
          </a:p>
        </p:txBody>
      </p:sp>
    </p:spTree>
    <p:extLst>
      <p:ext uri="{BB962C8B-B14F-4D97-AF65-F5344CB8AC3E}">
        <p14:creationId xmlns:p14="http://schemas.microsoft.com/office/powerpoint/2010/main" val="117383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Mechanism</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US" b="1" dirty="0" smtClean="0">
                <a:latin typeface="Arial" charset="0"/>
                <a:ea typeface="Arial" charset="0"/>
                <a:cs typeface="Arial" charset="0"/>
              </a:rPr>
              <a:t>Increased conversion of androgen to estrogen in adipose tissue</a:t>
            </a:r>
          </a:p>
          <a:p>
            <a:r>
              <a:rPr lang="en-US" b="1" dirty="0" smtClean="0">
                <a:latin typeface="Arial" charset="0"/>
                <a:ea typeface="Arial" charset="0"/>
                <a:cs typeface="Arial" charset="0"/>
              </a:rPr>
              <a:t>Decreased gonadotrophins</a:t>
            </a:r>
          </a:p>
          <a:p>
            <a:r>
              <a:rPr lang="en-US" b="1" dirty="0">
                <a:latin typeface="Arial" charset="0"/>
                <a:ea typeface="Arial" charset="0"/>
                <a:cs typeface="Arial" charset="0"/>
              </a:rPr>
              <a:t>Disturbed LH </a:t>
            </a:r>
            <a:r>
              <a:rPr lang="en-US" b="1" dirty="0" smtClean="0">
                <a:latin typeface="Arial" charset="0"/>
                <a:ea typeface="Arial" charset="0"/>
                <a:cs typeface="Arial" charset="0"/>
              </a:rPr>
              <a:t>pulsatility</a:t>
            </a:r>
            <a:endParaRPr lang="en-US" b="1" dirty="0">
              <a:latin typeface="Arial" charset="0"/>
              <a:ea typeface="Arial" charset="0"/>
              <a:cs typeface="Arial" charset="0"/>
            </a:endParaRPr>
          </a:p>
          <a:p>
            <a:r>
              <a:rPr lang="en-US" b="1" dirty="0" smtClean="0">
                <a:latin typeface="Arial" charset="0"/>
                <a:ea typeface="Arial" charset="0"/>
                <a:cs typeface="Arial" charset="0"/>
              </a:rPr>
              <a:t>Decreased SHBG levels by insulin</a:t>
            </a:r>
          </a:p>
          <a:p>
            <a:r>
              <a:rPr lang="en-US" b="1" dirty="0" smtClean="0">
                <a:latin typeface="Arial" charset="0"/>
                <a:ea typeface="Arial" charset="0"/>
                <a:cs typeface="Arial" charset="0"/>
              </a:rPr>
              <a:t>Insulin stimulates increased production of androgen from the ovaries</a:t>
            </a:r>
          </a:p>
          <a:p>
            <a:r>
              <a:rPr lang="en-US" b="1" dirty="0" smtClean="0">
                <a:latin typeface="Arial" charset="0"/>
                <a:ea typeface="Arial" charset="0"/>
                <a:cs typeface="Arial" charset="0"/>
              </a:rPr>
              <a:t>Changes in the production of adipokines</a:t>
            </a:r>
          </a:p>
        </p:txBody>
      </p:sp>
    </p:spTree>
    <p:extLst>
      <p:ext uri="{BB962C8B-B14F-4D97-AF65-F5344CB8AC3E}">
        <p14:creationId xmlns:p14="http://schemas.microsoft.com/office/powerpoint/2010/main" val="76128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Adipokines in obesity</a:t>
            </a:r>
            <a:endParaRPr lang="en-US" b="1" dirty="0">
              <a:latin typeface="Arial" charset="0"/>
              <a:ea typeface="Arial" charset="0"/>
              <a:cs typeface="Arial" charset="0"/>
            </a:endParaRPr>
          </a:p>
        </p:txBody>
      </p:sp>
      <p:graphicFrame>
        <p:nvGraphicFramePr>
          <p:cNvPr id="4" name="Content Placeholder 3"/>
          <p:cNvGraphicFramePr>
            <a:graphicFrameLocks noGrp="1"/>
          </p:cNvGraphicFramePr>
          <p:nvPr>
            <p:ph idx="1"/>
            <p:extLst/>
          </p:nvPr>
        </p:nvGraphicFramePr>
        <p:xfrm>
          <a:off x="838200" y="1825623"/>
          <a:ext cx="10515600" cy="4754880"/>
        </p:xfrm>
        <a:graphic>
          <a:graphicData uri="http://schemas.openxmlformats.org/drawingml/2006/table">
            <a:tbl>
              <a:tblPr firstRow="1" bandRow="1">
                <a:tableStyleId>{5C22544A-7EE6-4342-B048-85BDC9FD1C3A}</a:tableStyleId>
              </a:tblPr>
              <a:tblGrid>
                <a:gridCol w="2628900"/>
                <a:gridCol w="2628900"/>
                <a:gridCol w="2628900"/>
                <a:gridCol w="2628900"/>
              </a:tblGrid>
              <a:tr h="1075214">
                <a:tc>
                  <a:txBody>
                    <a:bodyPr/>
                    <a:lstStyle/>
                    <a:p>
                      <a:endParaRPr lang="en-US" sz="2400"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Blood</a:t>
                      </a:r>
                      <a:r>
                        <a:rPr lang="en-US" sz="2400" b="1" baseline="0" dirty="0" smtClean="0">
                          <a:latin typeface="Arial" charset="0"/>
                          <a:ea typeface="Arial" charset="0"/>
                          <a:cs typeface="Arial" charset="0"/>
                        </a:rPr>
                        <a:t> levels in obese</a:t>
                      </a:r>
                      <a:endParaRPr lang="en-US" sz="2400" b="1" dirty="0">
                        <a:latin typeface="Arial" charset="0"/>
                        <a:ea typeface="Arial" charset="0"/>
                        <a:cs typeface="Arial" charset="0"/>
                      </a:endParaRPr>
                    </a:p>
                  </a:txBody>
                  <a:tcPr/>
                </a:tc>
                <a:tc>
                  <a:txBody>
                    <a:bodyPr/>
                    <a:lstStyle/>
                    <a:p>
                      <a:r>
                        <a:rPr lang="en-US" sz="2400" dirty="0" smtClean="0">
                          <a:latin typeface="Arial" charset="0"/>
                          <a:ea typeface="Arial" charset="0"/>
                          <a:cs typeface="Arial" charset="0"/>
                        </a:rPr>
                        <a:t>Primary effects</a:t>
                      </a:r>
                      <a:endParaRPr lang="en-US" sz="2400"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Effects on insulin sensitivity</a:t>
                      </a:r>
                      <a:endParaRPr lang="en-US" sz="2400" b="1" dirty="0">
                        <a:latin typeface="Arial" charset="0"/>
                        <a:ea typeface="Arial" charset="0"/>
                        <a:cs typeface="Arial" charset="0"/>
                      </a:endParaRPr>
                    </a:p>
                  </a:txBody>
                  <a:tcPr/>
                </a:tc>
              </a:tr>
              <a:tr h="1075214">
                <a:tc>
                  <a:txBody>
                    <a:bodyPr/>
                    <a:lstStyle/>
                    <a:p>
                      <a:r>
                        <a:rPr lang="en-US" sz="2400" b="1" dirty="0" smtClean="0">
                          <a:latin typeface="Arial" charset="0"/>
                          <a:ea typeface="Arial" charset="0"/>
                          <a:cs typeface="Arial" charset="0"/>
                        </a:rPr>
                        <a:t>Adiponectin</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Decreased</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 Fat oxidation</a:t>
                      </a:r>
                    </a:p>
                    <a:p>
                      <a:r>
                        <a:rPr lang="en-US" sz="2400" b="1" dirty="0" smtClean="0">
                          <a:latin typeface="Arial" charset="0"/>
                          <a:ea typeface="Arial" charset="0"/>
                          <a:cs typeface="Arial" charset="0"/>
                        </a:rPr>
                        <a:t>↑</a:t>
                      </a:r>
                      <a:r>
                        <a:rPr lang="en-US" sz="2400" b="1" baseline="0" dirty="0" smtClean="0">
                          <a:latin typeface="Arial" charset="0"/>
                          <a:ea typeface="Arial" charset="0"/>
                          <a:cs typeface="Arial" charset="0"/>
                        </a:rPr>
                        <a:t> Insulin sensitivity</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Increased</a:t>
                      </a:r>
                      <a:endParaRPr lang="en-US" sz="2400" b="1" dirty="0">
                        <a:latin typeface="Arial" charset="0"/>
                        <a:ea typeface="Arial" charset="0"/>
                        <a:cs typeface="Arial" charset="0"/>
                      </a:endParaRPr>
                    </a:p>
                  </a:txBody>
                  <a:tcPr/>
                </a:tc>
              </a:tr>
              <a:tr h="1075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latin typeface="Arial" charset="0"/>
                          <a:ea typeface="Arial" charset="0"/>
                          <a:cs typeface="Arial" charset="0"/>
                        </a:rPr>
                        <a:t>Resistin</a:t>
                      </a:r>
                      <a:endParaRPr lang="en-US" sz="2400" b="1" dirty="0" smtClean="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Increased </a:t>
                      </a:r>
                      <a:endParaRPr lang="en-US" sz="2400" b="1"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Increases insulin resistance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Decreased</a:t>
                      </a:r>
                    </a:p>
                  </a:txBody>
                  <a:tcPr/>
                </a:tc>
              </a:tr>
              <a:tr h="1075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latin typeface="Arial" charset="0"/>
                          <a:ea typeface="Arial" charset="0"/>
                          <a:cs typeface="Arial" charset="0"/>
                        </a:rPr>
                        <a:t>Leptin</a:t>
                      </a:r>
                      <a:endParaRPr lang="en-US" sz="2400" b="1" dirty="0" smtClean="0">
                        <a:latin typeface="Arial" charset="0"/>
                        <a:ea typeface="Arial" charset="0"/>
                        <a:cs typeface="Arial" charset="0"/>
                      </a:endParaRPr>
                    </a:p>
                    <a:p>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Increased</a:t>
                      </a:r>
                      <a:endParaRPr lang="en-US" sz="2400" b="1"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Signal of energy stores</a:t>
                      </a:r>
                    </a:p>
                    <a:p>
                      <a:endParaRPr lang="en-US" sz="2400" b="1"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Increased</a:t>
                      </a:r>
                    </a:p>
                    <a:p>
                      <a:endParaRPr lang="en-US" sz="2400" b="1" dirty="0">
                        <a:latin typeface="Arial" charset="0"/>
                        <a:ea typeface="Arial" charset="0"/>
                        <a:cs typeface="Arial" charset="0"/>
                      </a:endParaRPr>
                    </a:p>
                  </a:txBody>
                  <a:tcPr/>
                </a:tc>
              </a:tr>
            </a:tbl>
          </a:graphicData>
        </a:graphic>
      </p:graphicFrame>
    </p:spTree>
    <p:extLst>
      <p:ext uri="{BB962C8B-B14F-4D97-AF65-F5344CB8AC3E}">
        <p14:creationId xmlns:p14="http://schemas.microsoft.com/office/powerpoint/2010/main" val="165823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714" y="1405014"/>
            <a:ext cx="10371804" cy="3924000"/>
          </a:xfrm>
          <a:prstGeom prst="rect">
            <a:avLst/>
          </a:prstGeom>
        </p:spPr>
      </p:pic>
      <p:sp>
        <p:nvSpPr>
          <p:cNvPr id="8" name="Rectangle 7"/>
          <p:cNvSpPr/>
          <p:nvPr/>
        </p:nvSpPr>
        <p:spPr>
          <a:xfrm>
            <a:off x="834189" y="1421056"/>
            <a:ext cx="962527" cy="392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14737" y="1316784"/>
            <a:ext cx="681786" cy="392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5432" y="1989221"/>
            <a:ext cx="1213794" cy="461665"/>
          </a:xfrm>
          <a:prstGeom prst="rect">
            <a:avLst/>
          </a:prstGeom>
          <a:noFill/>
        </p:spPr>
        <p:txBody>
          <a:bodyPr wrap="none" rtlCol="0">
            <a:spAutoFit/>
          </a:bodyPr>
          <a:lstStyle/>
          <a:p>
            <a:r>
              <a:rPr lang="en-US" sz="2400" b="1" smtClean="0">
                <a:latin typeface="Arial" charset="0"/>
                <a:ea typeface="Arial" charset="0"/>
                <a:cs typeface="Arial" charset="0"/>
              </a:rPr>
              <a:t>150000</a:t>
            </a:r>
            <a:endParaRPr lang="en-US" sz="2400" b="1" dirty="0">
              <a:latin typeface="Arial" charset="0"/>
              <a:ea typeface="Arial" charset="0"/>
              <a:cs typeface="Arial" charset="0"/>
            </a:endParaRPr>
          </a:p>
        </p:txBody>
      </p:sp>
      <p:sp>
        <p:nvSpPr>
          <p:cNvPr id="11" name="TextBox 10"/>
          <p:cNvSpPr txBox="1"/>
          <p:nvPr/>
        </p:nvSpPr>
        <p:spPr>
          <a:xfrm>
            <a:off x="537412" y="2943725"/>
            <a:ext cx="1213794" cy="461665"/>
          </a:xfrm>
          <a:prstGeom prst="rect">
            <a:avLst/>
          </a:prstGeom>
          <a:noFill/>
        </p:spPr>
        <p:txBody>
          <a:bodyPr wrap="none" rtlCol="0">
            <a:spAutoFit/>
          </a:bodyPr>
          <a:lstStyle/>
          <a:p>
            <a:r>
              <a:rPr lang="en-US" sz="2400" b="1" dirty="0" smtClean="0">
                <a:latin typeface="Arial" charset="0"/>
                <a:ea typeface="Arial" charset="0"/>
                <a:cs typeface="Arial" charset="0"/>
              </a:rPr>
              <a:t>100000</a:t>
            </a:r>
            <a:endParaRPr lang="en-US" sz="2400" b="1" dirty="0">
              <a:latin typeface="Arial" charset="0"/>
              <a:ea typeface="Arial" charset="0"/>
              <a:cs typeface="Arial" charset="0"/>
            </a:endParaRPr>
          </a:p>
        </p:txBody>
      </p:sp>
      <p:sp>
        <p:nvSpPr>
          <p:cNvPr id="12" name="TextBox 11"/>
          <p:cNvSpPr txBox="1"/>
          <p:nvPr/>
        </p:nvSpPr>
        <p:spPr>
          <a:xfrm>
            <a:off x="529392" y="3866144"/>
            <a:ext cx="1212191"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50000</a:t>
            </a:r>
            <a:endParaRPr lang="en-US" sz="2400" b="1" dirty="0">
              <a:latin typeface="Arial" charset="0"/>
              <a:ea typeface="Arial" charset="0"/>
              <a:cs typeface="Arial" charset="0"/>
            </a:endParaRPr>
          </a:p>
        </p:txBody>
      </p:sp>
      <p:sp>
        <p:nvSpPr>
          <p:cNvPr id="13" name="TextBox 12"/>
          <p:cNvSpPr txBox="1"/>
          <p:nvPr/>
        </p:nvSpPr>
        <p:spPr>
          <a:xfrm>
            <a:off x="521372" y="4836688"/>
            <a:ext cx="1205779"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14" name="TextBox 13"/>
          <p:cNvSpPr txBox="1"/>
          <p:nvPr/>
        </p:nvSpPr>
        <p:spPr>
          <a:xfrm>
            <a:off x="5654840" y="2334125"/>
            <a:ext cx="699230" cy="461665"/>
          </a:xfrm>
          <a:prstGeom prst="rect">
            <a:avLst/>
          </a:prstGeom>
          <a:noFill/>
        </p:spPr>
        <p:txBody>
          <a:bodyPr wrap="none" rtlCol="0">
            <a:spAutoFit/>
          </a:bodyPr>
          <a:lstStyle/>
          <a:p>
            <a:r>
              <a:rPr lang="en-US" sz="2400" b="1">
                <a:latin typeface="Arial" charset="0"/>
                <a:ea typeface="Arial" charset="0"/>
                <a:cs typeface="Arial" charset="0"/>
              </a:rPr>
              <a:t>9</a:t>
            </a:r>
            <a:r>
              <a:rPr lang="en-US" sz="2400" b="1" smtClean="0">
                <a:latin typeface="Arial" charset="0"/>
                <a:ea typeface="Arial" charset="0"/>
                <a:cs typeface="Arial" charset="0"/>
              </a:rPr>
              <a:t>00</a:t>
            </a:r>
            <a:endParaRPr lang="en-US" sz="2400" b="1" dirty="0">
              <a:latin typeface="Arial" charset="0"/>
              <a:ea typeface="Arial" charset="0"/>
              <a:cs typeface="Arial" charset="0"/>
            </a:endParaRPr>
          </a:p>
        </p:txBody>
      </p:sp>
      <p:sp>
        <p:nvSpPr>
          <p:cNvPr id="15" name="TextBox 14"/>
          <p:cNvSpPr txBox="1"/>
          <p:nvPr/>
        </p:nvSpPr>
        <p:spPr>
          <a:xfrm>
            <a:off x="5662862" y="3144247"/>
            <a:ext cx="699230" cy="461665"/>
          </a:xfrm>
          <a:prstGeom prst="rect">
            <a:avLst/>
          </a:prstGeom>
          <a:noFill/>
        </p:spPr>
        <p:txBody>
          <a:bodyPr wrap="none" rtlCol="0">
            <a:spAutoFit/>
          </a:bodyPr>
          <a:lstStyle/>
          <a:p>
            <a:r>
              <a:rPr lang="en-US" sz="2400" b="1">
                <a:latin typeface="Arial" charset="0"/>
                <a:ea typeface="Arial" charset="0"/>
                <a:cs typeface="Arial" charset="0"/>
              </a:rPr>
              <a:t>9</a:t>
            </a:r>
            <a:r>
              <a:rPr lang="en-US" sz="2400" b="1" smtClean="0">
                <a:latin typeface="Arial" charset="0"/>
                <a:ea typeface="Arial" charset="0"/>
                <a:cs typeface="Arial" charset="0"/>
              </a:rPr>
              <a:t>00</a:t>
            </a:r>
            <a:endParaRPr lang="en-US" sz="2400" b="1" dirty="0">
              <a:latin typeface="Arial" charset="0"/>
              <a:ea typeface="Arial" charset="0"/>
              <a:cs typeface="Arial" charset="0"/>
            </a:endParaRPr>
          </a:p>
        </p:txBody>
      </p:sp>
      <p:sp>
        <p:nvSpPr>
          <p:cNvPr id="16" name="TextBox 15"/>
          <p:cNvSpPr txBox="1"/>
          <p:nvPr/>
        </p:nvSpPr>
        <p:spPr>
          <a:xfrm>
            <a:off x="5670884" y="3986457"/>
            <a:ext cx="699230" cy="461665"/>
          </a:xfrm>
          <a:prstGeom prst="rect">
            <a:avLst/>
          </a:prstGeom>
          <a:noFill/>
        </p:spPr>
        <p:txBody>
          <a:bodyPr wrap="none" rtlCol="0">
            <a:spAutoFit/>
          </a:bodyPr>
          <a:lstStyle/>
          <a:p>
            <a:r>
              <a:rPr lang="en-US" sz="2400" b="1">
                <a:latin typeface="Arial" charset="0"/>
                <a:ea typeface="Arial" charset="0"/>
                <a:cs typeface="Arial" charset="0"/>
              </a:rPr>
              <a:t>9</a:t>
            </a:r>
            <a:r>
              <a:rPr lang="en-US" sz="2400" b="1" smtClean="0">
                <a:latin typeface="Arial" charset="0"/>
                <a:ea typeface="Arial" charset="0"/>
                <a:cs typeface="Arial" charset="0"/>
              </a:rPr>
              <a:t>00</a:t>
            </a:r>
            <a:endParaRPr lang="en-US" sz="2400" b="1" dirty="0">
              <a:latin typeface="Arial" charset="0"/>
              <a:ea typeface="Arial" charset="0"/>
              <a:cs typeface="Arial" charset="0"/>
            </a:endParaRPr>
          </a:p>
        </p:txBody>
      </p:sp>
      <p:sp>
        <p:nvSpPr>
          <p:cNvPr id="17" name="TextBox 16"/>
          <p:cNvSpPr txBox="1"/>
          <p:nvPr/>
        </p:nvSpPr>
        <p:spPr>
          <a:xfrm>
            <a:off x="5486400" y="1491917"/>
            <a:ext cx="870751" cy="461665"/>
          </a:xfrm>
          <a:prstGeom prst="rect">
            <a:avLst/>
          </a:prstGeom>
          <a:noFill/>
        </p:spPr>
        <p:txBody>
          <a:bodyPr wrap="none" rtlCol="0">
            <a:spAutoFit/>
          </a:bodyPr>
          <a:lstStyle/>
          <a:p>
            <a:r>
              <a:rPr lang="en-US" sz="2400" b="1" smtClean="0">
                <a:latin typeface="Arial" charset="0"/>
                <a:ea typeface="Arial" charset="0"/>
                <a:cs typeface="Arial" charset="0"/>
              </a:rPr>
              <a:t>1200</a:t>
            </a:r>
            <a:endParaRPr lang="en-US" sz="2400" b="1" dirty="0">
              <a:latin typeface="Arial" charset="0"/>
              <a:ea typeface="Arial" charset="0"/>
              <a:cs typeface="Arial" charset="0"/>
            </a:endParaRPr>
          </a:p>
        </p:txBody>
      </p:sp>
      <p:sp>
        <p:nvSpPr>
          <p:cNvPr id="18" name="TextBox 17"/>
          <p:cNvSpPr txBox="1"/>
          <p:nvPr/>
        </p:nvSpPr>
        <p:spPr>
          <a:xfrm>
            <a:off x="5678906" y="4812621"/>
            <a:ext cx="696024"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19" name="TextBox 18"/>
          <p:cNvSpPr txBox="1"/>
          <p:nvPr/>
        </p:nvSpPr>
        <p:spPr>
          <a:xfrm>
            <a:off x="2069432" y="1648784"/>
            <a:ext cx="1550424" cy="461665"/>
          </a:xfrm>
          <a:prstGeom prst="rect">
            <a:avLst/>
          </a:prstGeom>
          <a:noFill/>
        </p:spPr>
        <p:txBody>
          <a:bodyPr wrap="none" rtlCol="0">
            <a:spAutoFit/>
          </a:bodyPr>
          <a:lstStyle/>
          <a:p>
            <a:r>
              <a:rPr lang="en-US" sz="2400" b="1" dirty="0" smtClean="0">
                <a:latin typeface="Arial" charset="0"/>
                <a:ea typeface="Arial" charset="0"/>
                <a:cs typeface="Arial" charset="0"/>
              </a:rPr>
              <a:t>E2 </a:t>
            </a:r>
            <a:r>
              <a:rPr lang="en-US" sz="2400" b="1" dirty="0" err="1" smtClean="0">
                <a:latin typeface="Arial" charset="0"/>
                <a:ea typeface="Arial" charset="0"/>
                <a:cs typeface="Arial" charset="0"/>
              </a:rPr>
              <a:t>pmol</a:t>
            </a:r>
            <a:r>
              <a:rPr lang="en-US" sz="2400" b="1" dirty="0" smtClean="0">
                <a:latin typeface="Arial" charset="0"/>
                <a:ea typeface="Arial" charset="0"/>
                <a:cs typeface="Arial" charset="0"/>
              </a:rPr>
              <a:t>/l</a:t>
            </a:r>
            <a:endParaRPr lang="en-US" sz="2400" b="1" dirty="0">
              <a:latin typeface="Arial" charset="0"/>
              <a:ea typeface="Arial" charset="0"/>
              <a:cs typeface="Arial" charset="0"/>
            </a:endParaRPr>
          </a:p>
        </p:txBody>
      </p:sp>
      <p:sp>
        <p:nvSpPr>
          <p:cNvPr id="20" name="TextBox 19"/>
          <p:cNvSpPr txBox="1"/>
          <p:nvPr/>
        </p:nvSpPr>
        <p:spPr>
          <a:xfrm>
            <a:off x="8237616" y="1640764"/>
            <a:ext cx="1550424" cy="461665"/>
          </a:xfrm>
          <a:prstGeom prst="rect">
            <a:avLst/>
          </a:prstGeom>
          <a:noFill/>
        </p:spPr>
        <p:txBody>
          <a:bodyPr wrap="none" rtlCol="0">
            <a:spAutoFit/>
          </a:bodyPr>
          <a:lstStyle/>
          <a:p>
            <a:r>
              <a:rPr lang="en-US" sz="2400" b="1" dirty="0" smtClean="0">
                <a:latin typeface="Arial" charset="0"/>
                <a:ea typeface="Arial" charset="0"/>
                <a:cs typeface="Arial" charset="0"/>
              </a:rPr>
              <a:t>P4 </a:t>
            </a:r>
            <a:r>
              <a:rPr lang="en-US" sz="2400" b="1" dirty="0" err="1">
                <a:latin typeface="Arial" charset="0"/>
                <a:ea typeface="Arial" charset="0"/>
                <a:cs typeface="Arial" charset="0"/>
              </a:rPr>
              <a:t>n</a:t>
            </a:r>
            <a:r>
              <a:rPr lang="en-US" sz="2400" b="1" dirty="0" err="1" smtClean="0">
                <a:latin typeface="Arial" charset="0"/>
                <a:ea typeface="Arial" charset="0"/>
                <a:cs typeface="Arial" charset="0"/>
              </a:rPr>
              <a:t>mol</a:t>
            </a:r>
            <a:r>
              <a:rPr lang="en-US" sz="2400" b="1" dirty="0" smtClean="0">
                <a:latin typeface="Arial" charset="0"/>
                <a:ea typeface="Arial" charset="0"/>
                <a:cs typeface="Arial" charset="0"/>
              </a:rPr>
              <a:t>/l</a:t>
            </a:r>
            <a:endParaRPr lang="en-US" sz="2400" b="1" dirty="0">
              <a:latin typeface="Arial" charset="0"/>
              <a:ea typeface="Arial" charset="0"/>
              <a:cs typeface="Arial" charset="0"/>
            </a:endParaRPr>
          </a:p>
        </p:txBody>
      </p:sp>
      <p:sp>
        <p:nvSpPr>
          <p:cNvPr id="21" name="Rectangle 20"/>
          <p:cNvSpPr/>
          <p:nvPr/>
        </p:nvSpPr>
        <p:spPr>
          <a:xfrm>
            <a:off x="2566737" y="5160575"/>
            <a:ext cx="6833937" cy="27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406316" y="5101392"/>
            <a:ext cx="715260" cy="461665"/>
          </a:xfrm>
          <a:prstGeom prst="rect">
            <a:avLst/>
          </a:prstGeom>
          <a:noFill/>
        </p:spPr>
        <p:txBody>
          <a:bodyPr wrap="none" rtlCol="0">
            <a:spAutoFit/>
          </a:bodyPr>
          <a:lstStyle/>
          <a:p>
            <a:r>
              <a:rPr lang="en-US" sz="2400" b="1" smtClean="0">
                <a:latin typeface="Arial" charset="0"/>
                <a:ea typeface="Arial" charset="0"/>
                <a:cs typeface="Arial" charset="0"/>
              </a:rPr>
              <a:t>24h</a:t>
            </a:r>
            <a:endParaRPr lang="en-US" sz="2400" b="1">
              <a:latin typeface="Arial" charset="0"/>
              <a:ea typeface="Arial" charset="0"/>
              <a:cs typeface="Arial" charset="0"/>
            </a:endParaRPr>
          </a:p>
        </p:txBody>
      </p:sp>
      <p:sp>
        <p:nvSpPr>
          <p:cNvPr id="23" name="TextBox 22"/>
          <p:cNvSpPr txBox="1"/>
          <p:nvPr/>
        </p:nvSpPr>
        <p:spPr>
          <a:xfrm>
            <a:off x="6938209" y="5093372"/>
            <a:ext cx="715260" cy="461665"/>
          </a:xfrm>
          <a:prstGeom prst="rect">
            <a:avLst/>
          </a:prstGeom>
          <a:noFill/>
        </p:spPr>
        <p:txBody>
          <a:bodyPr wrap="none" rtlCol="0">
            <a:spAutoFit/>
          </a:bodyPr>
          <a:lstStyle/>
          <a:p>
            <a:r>
              <a:rPr lang="en-US" sz="2400" b="1" smtClean="0">
                <a:latin typeface="Arial" charset="0"/>
                <a:ea typeface="Arial" charset="0"/>
                <a:cs typeface="Arial" charset="0"/>
              </a:rPr>
              <a:t>24h</a:t>
            </a:r>
            <a:endParaRPr lang="en-US" sz="2400" b="1">
              <a:latin typeface="Arial" charset="0"/>
              <a:ea typeface="Arial" charset="0"/>
              <a:cs typeface="Arial" charset="0"/>
            </a:endParaRPr>
          </a:p>
        </p:txBody>
      </p:sp>
      <p:sp>
        <p:nvSpPr>
          <p:cNvPr id="24" name="TextBox 23"/>
          <p:cNvSpPr txBox="1"/>
          <p:nvPr/>
        </p:nvSpPr>
        <p:spPr>
          <a:xfrm>
            <a:off x="8678777" y="5069310"/>
            <a:ext cx="715260" cy="461665"/>
          </a:xfrm>
          <a:prstGeom prst="rect">
            <a:avLst/>
          </a:prstGeom>
          <a:noFill/>
        </p:spPr>
        <p:txBody>
          <a:bodyPr wrap="none" rtlCol="0">
            <a:spAutoFit/>
          </a:bodyPr>
          <a:lstStyle/>
          <a:p>
            <a:r>
              <a:rPr lang="en-US" sz="2400" b="1" dirty="0" smtClean="0">
                <a:latin typeface="Arial" charset="0"/>
                <a:ea typeface="Arial" charset="0"/>
                <a:cs typeface="Arial" charset="0"/>
              </a:rPr>
              <a:t>72h</a:t>
            </a:r>
            <a:endParaRPr lang="en-US" sz="2400" b="1" dirty="0">
              <a:latin typeface="Arial" charset="0"/>
              <a:ea typeface="Arial" charset="0"/>
              <a:cs typeface="Arial" charset="0"/>
            </a:endParaRPr>
          </a:p>
        </p:txBody>
      </p:sp>
      <p:sp>
        <p:nvSpPr>
          <p:cNvPr id="26" name="TextBox 25"/>
          <p:cNvSpPr txBox="1"/>
          <p:nvPr/>
        </p:nvSpPr>
        <p:spPr>
          <a:xfrm>
            <a:off x="4154901" y="5085352"/>
            <a:ext cx="715260" cy="461665"/>
          </a:xfrm>
          <a:prstGeom prst="rect">
            <a:avLst/>
          </a:prstGeom>
          <a:noFill/>
        </p:spPr>
        <p:txBody>
          <a:bodyPr wrap="none" rtlCol="0">
            <a:spAutoFit/>
          </a:bodyPr>
          <a:lstStyle/>
          <a:p>
            <a:r>
              <a:rPr lang="en-US" sz="2400" b="1" dirty="0" smtClean="0">
                <a:latin typeface="Arial" charset="0"/>
                <a:ea typeface="Arial" charset="0"/>
                <a:cs typeface="Arial" charset="0"/>
              </a:rPr>
              <a:t>72h</a:t>
            </a:r>
            <a:endParaRPr lang="en-US" sz="2400" b="1" dirty="0">
              <a:latin typeface="Arial" charset="0"/>
              <a:ea typeface="Arial" charset="0"/>
              <a:cs typeface="Arial" charset="0"/>
            </a:endParaRPr>
          </a:p>
        </p:txBody>
      </p:sp>
      <p:sp>
        <p:nvSpPr>
          <p:cNvPr id="27" name="Rectangle 26"/>
          <p:cNvSpPr/>
          <p:nvPr/>
        </p:nvSpPr>
        <p:spPr>
          <a:xfrm>
            <a:off x="10202779" y="1764632"/>
            <a:ext cx="1203739" cy="1031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074445" y="1584616"/>
            <a:ext cx="1096775" cy="400110"/>
          </a:xfrm>
          <a:prstGeom prst="rect">
            <a:avLst/>
          </a:prstGeom>
          <a:noFill/>
        </p:spPr>
        <p:txBody>
          <a:bodyPr wrap="none" rtlCol="0">
            <a:spAutoFit/>
          </a:bodyPr>
          <a:lstStyle/>
          <a:p>
            <a:r>
              <a:rPr lang="en-US" sz="2000" b="1" smtClean="0">
                <a:latin typeface="Arial" charset="0"/>
                <a:ea typeface="Arial" charset="0"/>
                <a:cs typeface="Arial" charset="0"/>
              </a:rPr>
              <a:t>Control</a:t>
            </a:r>
            <a:endParaRPr lang="en-US" sz="2000" b="1">
              <a:latin typeface="Arial" charset="0"/>
              <a:ea typeface="Arial" charset="0"/>
              <a:cs typeface="Arial" charset="0"/>
            </a:endParaRPr>
          </a:p>
        </p:txBody>
      </p:sp>
      <p:sp>
        <p:nvSpPr>
          <p:cNvPr id="29" name="TextBox 28"/>
          <p:cNvSpPr txBox="1"/>
          <p:nvPr/>
        </p:nvSpPr>
        <p:spPr>
          <a:xfrm>
            <a:off x="10098509" y="1865352"/>
            <a:ext cx="1850186" cy="400110"/>
          </a:xfrm>
          <a:prstGeom prst="rect">
            <a:avLst/>
          </a:prstGeom>
          <a:noFill/>
        </p:spPr>
        <p:txBody>
          <a:bodyPr wrap="none" rtlCol="0">
            <a:spAutoFit/>
          </a:bodyPr>
          <a:lstStyle/>
          <a:p>
            <a:r>
              <a:rPr lang="en-US" sz="2000" b="1" dirty="0" smtClean="0">
                <a:latin typeface="Arial" charset="0"/>
                <a:ea typeface="Arial" charset="0"/>
                <a:cs typeface="Arial" charset="0"/>
              </a:rPr>
              <a:t>Leptin 1ng/ml</a:t>
            </a:r>
            <a:endParaRPr lang="en-US" sz="2000" b="1" dirty="0">
              <a:latin typeface="Arial" charset="0"/>
              <a:ea typeface="Arial" charset="0"/>
              <a:cs typeface="Arial" charset="0"/>
            </a:endParaRPr>
          </a:p>
        </p:txBody>
      </p:sp>
      <p:sp>
        <p:nvSpPr>
          <p:cNvPr id="30" name="TextBox 29"/>
          <p:cNvSpPr txBox="1"/>
          <p:nvPr/>
        </p:nvSpPr>
        <p:spPr>
          <a:xfrm>
            <a:off x="10106531" y="2146088"/>
            <a:ext cx="1992853" cy="400110"/>
          </a:xfrm>
          <a:prstGeom prst="rect">
            <a:avLst/>
          </a:prstGeom>
          <a:noFill/>
        </p:spPr>
        <p:txBody>
          <a:bodyPr wrap="none" rtlCol="0">
            <a:spAutoFit/>
          </a:bodyPr>
          <a:lstStyle/>
          <a:p>
            <a:r>
              <a:rPr lang="en-US" sz="2000" b="1" dirty="0" smtClean="0">
                <a:latin typeface="Arial" charset="0"/>
                <a:ea typeface="Arial" charset="0"/>
                <a:cs typeface="Arial" charset="0"/>
              </a:rPr>
              <a:t>Leptin 10ng/ml</a:t>
            </a:r>
            <a:endParaRPr lang="en-US" sz="2000" b="1" dirty="0">
              <a:latin typeface="Arial" charset="0"/>
              <a:ea typeface="Arial" charset="0"/>
              <a:cs typeface="Arial" charset="0"/>
            </a:endParaRPr>
          </a:p>
        </p:txBody>
      </p:sp>
      <p:sp>
        <p:nvSpPr>
          <p:cNvPr id="31" name="TextBox 30"/>
          <p:cNvSpPr txBox="1"/>
          <p:nvPr/>
        </p:nvSpPr>
        <p:spPr>
          <a:xfrm>
            <a:off x="10114553" y="2410782"/>
            <a:ext cx="2135521" cy="400110"/>
          </a:xfrm>
          <a:prstGeom prst="rect">
            <a:avLst/>
          </a:prstGeom>
          <a:noFill/>
        </p:spPr>
        <p:txBody>
          <a:bodyPr wrap="none" rtlCol="0">
            <a:spAutoFit/>
          </a:bodyPr>
          <a:lstStyle/>
          <a:p>
            <a:r>
              <a:rPr lang="en-US" sz="2000" b="1" dirty="0" smtClean="0">
                <a:latin typeface="Arial" charset="0"/>
                <a:ea typeface="Arial" charset="0"/>
                <a:cs typeface="Arial" charset="0"/>
              </a:rPr>
              <a:t>Leptin 100ng/ml</a:t>
            </a:r>
            <a:endParaRPr lang="en-US" sz="2000" b="1" dirty="0">
              <a:latin typeface="Arial" charset="0"/>
              <a:ea typeface="Arial" charset="0"/>
              <a:cs typeface="Arial" charset="0"/>
            </a:endParaRPr>
          </a:p>
        </p:txBody>
      </p:sp>
      <p:sp>
        <p:nvSpPr>
          <p:cNvPr id="32" name="Title 31"/>
          <p:cNvSpPr>
            <a:spLocks noGrp="1"/>
          </p:cNvSpPr>
          <p:nvPr>
            <p:ph type="title"/>
          </p:nvPr>
        </p:nvSpPr>
        <p:spPr/>
        <p:txBody>
          <a:bodyPr/>
          <a:lstStyle/>
          <a:p>
            <a:r>
              <a:rPr lang="en-US" b="1" dirty="0" smtClean="0">
                <a:solidFill>
                  <a:srgbClr val="FF0000"/>
                </a:solidFill>
                <a:latin typeface="Arial" charset="0"/>
                <a:ea typeface="Arial" charset="0"/>
                <a:cs typeface="Arial" charset="0"/>
              </a:rPr>
              <a:t>Effect of leptin on steroidogenesis</a:t>
            </a:r>
            <a:endParaRPr lang="en-US" b="1" dirty="0">
              <a:solidFill>
                <a:srgbClr val="FF0000"/>
              </a:solidFill>
              <a:latin typeface="Arial" charset="0"/>
              <a:ea typeface="Arial" charset="0"/>
              <a:cs typeface="Arial" charset="0"/>
            </a:endParaRPr>
          </a:p>
        </p:txBody>
      </p:sp>
      <p:sp>
        <p:nvSpPr>
          <p:cNvPr id="33" name="TextBox 32"/>
          <p:cNvSpPr txBox="1"/>
          <p:nvPr/>
        </p:nvSpPr>
        <p:spPr>
          <a:xfrm>
            <a:off x="104273" y="5791200"/>
            <a:ext cx="5054589" cy="830997"/>
          </a:xfrm>
          <a:prstGeom prst="rect">
            <a:avLst/>
          </a:prstGeom>
          <a:noFill/>
        </p:spPr>
        <p:txBody>
          <a:bodyPr wrap="none" rtlCol="0">
            <a:spAutoFit/>
          </a:bodyPr>
          <a:lstStyle/>
          <a:p>
            <a:r>
              <a:rPr lang="en-US" sz="2400" b="1" i="1" u="sng" dirty="0" smtClean="0">
                <a:latin typeface="Arial" charset="0"/>
                <a:ea typeface="Arial" charset="0"/>
                <a:cs typeface="Arial" charset="0"/>
              </a:rPr>
              <a:t>Human luteinized </a:t>
            </a:r>
            <a:r>
              <a:rPr lang="en-US" sz="2400" b="1" i="1" u="sng" dirty="0" err="1" smtClean="0">
                <a:latin typeface="Arial" charset="0"/>
                <a:ea typeface="Arial" charset="0"/>
                <a:cs typeface="Arial" charset="0"/>
              </a:rPr>
              <a:t>granulosa</a:t>
            </a:r>
            <a:r>
              <a:rPr lang="en-US" sz="2400" b="1" i="1" u="sng" dirty="0" smtClean="0">
                <a:latin typeface="Arial" charset="0"/>
                <a:ea typeface="Arial" charset="0"/>
                <a:cs typeface="Arial" charset="0"/>
              </a:rPr>
              <a:t> cells</a:t>
            </a:r>
          </a:p>
          <a:p>
            <a:r>
              <a:rPr lang="en-US" sz="2400" b="1" dirty="0" smtClean="0">
                <a:latin typeface="Arial" charset="0"/>
                <a:ea typeface="Arial" charset="0"/>
                <a:cs typeface="Arial" charset="0"/>
              </a:rPr>
              <a:t>mean</a:t>
            </a:r>
            <a:r>
              <a:rPr lang="en-GB" altLang="en-US" sz="2400" b="1" dirty="0" smtClean="0">
                <a:latin typeface="arial" charset="0"/>
                <a:ea typeface="arial" charset="0"/>
                <a:cs typeface="arial" charset="0"/>
                <a:sym typeface="Symbol" charset="2"/>
              </a:rPr>
              <a:t>±SEM</a:t>
            </a:r>
            <a:endParaRPr lang="en-US" sz="2400" b="1" dirty="0">
              <a:latin typeface="Arial" charset="0"/>
              <a:ea typeface="Arial" charset="0"/>
              <a:cs typeface="Arial" charset="0"/>
            </a:endParaRPr>
          </a:p>
        </p:txBody>
      </p:sp>
      <p:sp>
        <p:nvSpPr>
          <p:cNvPr id="34" name="TextBox 33"/>
          <p:cNvSpPr txBox="1"/>
          <p:nvPr/>
        </p:nvSpPr>
        <p:spPr>
          <a:xfrm>
            <a:off x="6296523" y="5791200"/>
            <a:ext cx="3690434"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Karamouti</a:t>
            </a:r>
            <a:r>
              <a:rPr lang="en-US" sz="2400" b="1" i="1" dirty="0" smtClean="0">
                <a:solidFill>
                  <a:srgbClr val="0000CC"/>
                </a:solidFill>
                <a:latin typeface="Arial" charset="0"/>
                <a:ea typeface="Arial" charset="0"/>
                <a:cs typeface="Arial" charset="0"/>
              </a:rPr>
              <a:t> et al., 2008</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90, 1444-50</a:t>
            </a:r>
            <a:endParaRPr lang="en-US" sz="2400" b="1" i="1" dirty="0">
              <a:solidFill>
                <a:srgbClr val="0000CC"/>
              </a:solidFill>
              <a:latin typeface="Arial" charset="0"/>
              <a:ea typeface="Arial" charset="0"/>
              <a:cs typeface="Arial" charset="0"/>
            </a:endParaRPr>
          </a:p>
        </p:txBody>
      </p:sp>
      <p:cxnSp>
        <p:nvCxnSpPr>
          <p:cNvPr id="4" name="Straight Arrow Connector 3"/>
          <p:cNvCxnSpPr/>
          <p:nvPr/>
        </p:nvCxnSpPr>
        <p:spPr>
          <a:xfrm>
            <a:off x="5043488" y="2336582"/>
            <a:ext cx="0" cy="693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582164" y="2917616"/>
            <a:ext cx="0" cy="693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45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charset="0"/>
                <a:ea typeface="Arial" charset="0"/>
                <a:cs typeface="Arial" charset="0"/>
              </a:rPr>
              <a:t>Risk ratios for conceiving </a:t>
            </a:r>
            <a:r>
              <a:rPr lang="en-US" b="1" u="sng" dirty="0" smtClean="0">
                <a:latin typeface="Arial" charset="0"/>
                <a:ea typeface="Arial" charset="0"/>
                <a:cs typeface="Arial" charset="0"/>
              </a:rPr>
              <a:t>within 12 months</a:t>
            </a:r>
            <a:endParaRPr lang="en-US" b="1" u="sng" dirty="0">
              <a:latin typeface="Arial" charset="0"/>
              <a:ea typeface="Arial" charset="0"/>
              <a:cs typeface="Arial" charset="0"/>
            </a:endParaRPr>
          </a:p>
        </p:txBody>
      </p:sp>
      <p:sp>
        <p:nvSpPr>
          <p:cNvPr id="3" name="TextBox 2"/>
          <p:cNvSpPr txBox="1"/>
          <p:nvPr/>
        </p:nvSpPr>
        <p:spPr>
          <a:xfrm>
            <a:off x="4631964" y="2383436"/>
            <a:ext cx="1863011" cy="523220"/>
          </a:xfrm>
          <a:prstGeom prst="rect">
            <a:avLst/>
          </a:prstGeom>
          <a:noFill/>
        </p:spPr>
        <p:txBody>
          <a:bodyPr wrap="none" rtlCol="0">
            <a:spAutoFit/>
          </a:bodyPr>
          <a:lstStyle/>
          <a:p>
            <a:r>
              <a:rPr lang="en-US" sz="2800" b="1" u="sng" dirty="0" smtClean="0">
                <a:latin typeface="Arial" charset="0"/>
                <a:ea typeface="Arial" charset="0"/>
                <a:cs typeface="Arial" charset="0"/>
              </a:rPr>
              <a:t>BMI at 7 y</a:t>
            </a:r>
            <a:endParaRPr lang="en-US" sz="2800" b="1" u="sng" dirty="0">
              <a:latin typeface="Arial" charset="0"/>
              <a:ea typeface="Arial" charset="0"/>
              <a:cs typeface="Arial" charset="0"/>
            </a:endParaRPr>
          </a:p>
        </p:txBody>
      </p:sp>
      <p:sp>
        <p:nvSpPr>
          <p:cNvPr id="4" name="TextBox 3"/>
          <p:cNvSpPr txBox="1"/>
          <p:nvPr/>
        </p:nvSpPr>
        <p:spPr>
          <a:xfrm>
            <a:off x="8202119" y="2385936"/>
            <a:ext cx="2063385" cy="523220"/>
          </a:xfrm>
          <a:prstGeom prst="rect">
            <a:avLst/>
          </a:prstGeom>
          <a:noFill/>
        </p:spPr>
        <p:txBody>
          <a:bodyPr wrap="none" rtlCol="0">
            <a:spAutoFit/>
          </a:bodyPr>
          <a:lstStyle/>
          <a:p>
            <a:r>
              <a:rPr lang="en-US" sz="2800" b="1" u="sng" dirty="0" smtClean="0">
                <a:latin typeface="Arial" charset="0"/>
                <a:ea typeface="Arial" charset="0"/>
                <a:cs typeface="Arial" charset="0"/>
              </a:rPr>
              <a:t>BMI at 23 y</a:t>
            </a:r>
            <a:endParaRPr lang="en-US" sz="2800" b="1" u="sng" dirty="0">
              <a:latin typeface="Arial" charset="0"/>
              <a:ea typeface="Arial" charset="0"/>
              <a:cs typeface="Arial" charset="0"/>
            </a:endParaRPr>
          </a:p>
        </p:txBody>
      </p:sp>
      <p:sp>
        <p:nvSpPr>
          <p:cNvPr id="5" name="TextBox 4"/>
          <p:cNvSpPr txBox="1"/>
          <p:nvPr/>
        </p:nvSpPr>
        <p:spPr>
          <a:xfrm>
            <a:off x="609601" y="3072984"/>
            <a:ext cx="9437199" cy="1569660"/>
          </a:xfrm>
          <a:prstGeom prst="rect">
            <a:avLst/>
          </a:prstGeom>
          <a:noFill/>
        </p:spPr>
        <p:txBody>
          <a:bodyPr wrap="none" rtlCol="0">
            <a:spAutoFit/>
          </a:bodyPr>
          <a:lstStyle/>
          <a:p>
            <a:r>
              <a:rPr lang="en-US" sz="2400" b="1" dirty="0" smtClean="0">
                <a:latin typeface="Arial" charset="0"/>
                <a:ea typeface="Arial" charset="0"/>
                <a:cs typeface="Arial" charset="0"/>
              </a:rPr>
              <a:t>Underweight			0.91				0.91</a:t>
            </a:r>
          </a:p>
          <a:p>
            <a:r>
              <a:rPr lang="en-US" sz="2400" b="1" dirty="0" smtClean="0">
                <a:latin typeface="Arial" charset="0"/>
                <a:ea typeface="Arial" charset="0"/>
                <a:cs typeface="Arial" charset="0"/>
              </a:rPr>
              <a:t>Normal				1.00				1.00</a:t>
            </a:r>
          </a:p>
          <a:p>
            <a:r>
              <a:rPr lang="en-US" sz="2400" b="1" dirty="0" smtClean="0">
                <a:latin typeface="Arial" charset="0"/>
                <a:ea typeface="Arial" charset="0"/>
                <a:cs typeface="Arial" charset="0"/>
              </a:rPr>
              <a:t>Overweight				1.00				1.03</a:t>
            </a:r>
          </a:p>
          <a:p>
            <a:r>
              <a:rPr lang="en-US" sz="2400" b="1" dirty="0" smtClean="0">
                <a:latin typeface="Arial" charset="0"/>
                <a:ea typeface="Arial" charset="0"/>
                <a:cs typeface="Arial" charset="0"/>
              </a:rPr>
              <a:t>Obese				0.80				0.70*</a:t>
            </a:r>
            <a:endParaRPr lang="en-US" sz="2400" b="1" dirty="0">
              <a:latin typeface="Arial" charset="0"/>
              <a:ea typeface="Arial" charset="0"/>
              <a:cs typeface="Arial" charset="0"/>
            </a:endParaRPr>
          </a:p>
        </p:txBody>
      </p:sp>
      <p:sp>
        <p:nvSpPr>
          <p:cNvPr id="6" name="TextBox 5"/>
          <p:cNvSpPr txBox="1"/>
          <p:nvPr/>
        </p:nvSpPr>
        <p:spPr>
          <a:xfrm>
            <a:off x="709453" y="4745087"/>
            <a:ext cx="1715534" cy="461665"/>
          </a:xfrm>
          <a:prstGeom prst="rect">
            <a:avLst/>
          </a:prstGeom>
          <a:noFill/>
        </p:spPr>
        <p:txBody>
          <a:bodyPr wrap="none" rtlCol="0">
            <a:spAutoFit/>
          </a:bodyPr>
          <a:lstStyle/>
          <a:p>
            <a:r>
              <a:rPr lang="en-US" sz="2400" b="1" dirty="0" smtClean="0">
                <a:latin typeface="Arial" charset="0"/>
                <a:ea typeface="Arial" charset="0"/>
                <a:cs typeface="Arial" charset="0"/>
              </a:rPr>
              <a:t>   </a:t>
            </a:r>
            <a:r>
              <a:rPr lang="en-US" sz="2400" b="1" i="1" dirty="0" smtClean="0">
                <a:latin typeface="Arial" charset="0"/>
                <a:ea typeface="Arial" charset="0"/>
                <a:cs typeface="Arial" charset="0"/>
              </a:rPr>
              <a:t>*P&lt;0.005</a:t>
            </a:r>
          </a:p>
        </p:txBody>
      </p:sp>
      <p:sp>
        <p:nvSpPr>
          <p:cNvPr id="7" name="TextBox 6"/>
          <p:cNvSpPr txBox="1"/>
          <p:nvPr/>
        </p:nvSpPr>
        <p:spPr>
          <a:xfrm>
            <a:off x="7652017" y="5561351"/>
            <a:ext cx="3397084"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Lake et al., 1997</a:t>
            </a:r>
          </a:p>
          <a:p>
            <a:r>
              <a:rPr lang="en-US" sz="2400" b="1" i="1" dirty="0" smtClean="0">
                <a:solidFill>
                  <a:srgbClr val="0000CC"/>
                </a:solidFill>
                <a:latin typeface="Arial" charset="0"/>
                <a:ea typeface="Arial" charset="0"/>
                <a:cs typeface="Arial" charset="0"/>
              </a:rPr>
              <a:t>Int. J. </a:t>
            </a:r>
            <a:r>
              <a:rPr lang="en-US" sz="2400" b="1" i="1" dirty="0" err="1" smtClean="0">
                <a:solidFill>
                  <a:srgbClr val="0000CC"/>
                </a:solidFill>
                <a:latin typeface="Arial" charset="0"/>
                <a:ea typeface="Arial" charset="0"/>
                <a:cs typeface="Arial" charset="0"/>
              </a:rPr>
              <a:t>Obes</a:t>
            </a:r>
            <a:r>
              <a:rPr lang="en-US" sz="2400" b="1" i="1" dirty="0" smtClean="0">
                <a:solidFill>
                  <a:srgbClr val="0000CC"/>
                </a:solidFill>
                <a:latin typeface="Arial" charset="0"/>
                <a:ea typeface="Arial" charset="0"/>
                <a:cs typeface="Arial" charset="0"/>
              </a:rPr>
              <a:t>., 21, 432-8</a:t>
            </a:r>
            <a:endParaRPr lang="en-US" sz="2400" b="1" i="1" dirty="0">
              <a:solidFill>
                <a:srgbClr val="0000CC"/>
              </a:solidFill>
              <a:latin typeface="Arial" charset="0"/>
              <a:ea typeface="Arial" charset="0"/>
              <a:cs typeface="Arial" charset="0"/>
            </a:endParaRPr>
          </a:p>
        </p:txBody>
      </p:sp>
      <p:sp>
        <p:nvSpPr>
          <p:cNvPr id="8" name="TextBox 7"/>
          <p:cNvSpPr txBox="1"/>
          <p:nvPr/>
        </p:nvSpPr>
        <p:spPr>
          <a:xfrm>
            <a:off x="238121" y="5543547"/>
            <a:ext cx="4693914" cy="1200329"/>
          </a:xfrm>
          <a:prstGeom prst="rect">
            <a:avLst/>
          </a:prstGeom>
          <a:noFill/>
        </p:spPr>
        <p:txBody>
          <a:bodyPr wrap="none" rtlCol="0">
            <a:spAutoFit/>
          </a:bodyPr>
          <a:lstStyle/>
          <a:p>
            <a:r>
              <a:rPr lang="en-US" sz="2400" b="1" i="1" u="sng" dirty="0" smtClean="0">
                <a:latin typeface="Arial" charset="0"/>
                <a:ea typeface="Arial" charset="0"/>
                <a:cs typeface="Arial" charset="0"/>
              </a:rPr>
              <a:t>Did </a:t>
            </a:r>
            <a:r>
              <a:rPr lang="en-US" sz="2400" b="1" i="1" u="sng" dirty="0">
                <a:latin typeface="Arial" charset="0"/>
                <a:ea typeface="Arial" charset="0"/>
                <a:cs typeface="Arial" charset="0"/>
              </a:rPr>
              <a:t>not conceive </a:t>
            </a:r>
            <a:r>
              <a:rPr lang="en-US" sz="2400" b="1" i="1" u="sng" dirty="0" smtClean="0">
                <a:latin typeface="Arial" charset="0"/>
                <a:ea typeface="Arial" charset="0"/>
                <a:cs typeface="Arial" charset="0"/>
              </a:rPr>
              <a:t>within 12 </a:t>
            </a:r>
            <a:r>
              <a:rPr lang="en-US" sz="2400" b="1" i="1" u="sng" dirty="0" err="1" smtClean="0">
                <a:latin typeface="Arial" charset="0"/>
                <a:ea typeface="Arial" charset="0"/>
                <a:cs typeface="Arial" charset="0"/>
              </a:rPr>
              <a:t>mo</a:t>
            </a:r>
            <a:r>
              <a:rPr lang="en-US" sz="2400" b="1" i="1" u="sng" dirty="0" smtClean="0">
                <a:latin typeface="Arial" charset="0"/>
                <a:ea typeface="Arial" charset="0"/>
                <a:cs typeface="Arial" charset="0"/>
              </a:rPr>
              <a:t>:</a:t>
            </a:r>
          </a:p>
          <a:p>
            <a:r>
              <a:rPr lang="en-US" sz="2400" b="1" dirty="0" smtClean="0">
                <a:latin typeface="Arial" charset="0"/>
                <a:ea typeface="Arial" charset="0"/>
                <a:cs typeface="Arial" charset="0"/>
              </a:rPr>
              <a:t>33.0% of obese</a:t>
            </a:r>
          </a:p>
          <a:p>
            <a:r>
              <a:rPr lang="en-US" sz="2400" b="1" dirty="0" smtClean="0">
                <a:latin typeface="Arial" charset="0"/>
                <a:ea typeface="Arial" charset="0"/>
                <a:cs typeface="Arial" charset="0"/>
              </a:rPr>
              <a:t>18.6% of normal weight </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47642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cs typeface="ＭＳ Ｐゴシック" charset="-128"/>
              </a:defRPr>
            </a:lvl1pPr>
            <a:lvl2pPr>
              <a:tabLst>
                <a:tab pos="723900" algn="l"/>
              </a:tabLst>
              <a:defRPr sz="1400">
                <a:solidFill>
                  <a:srgbClr val="FFFFFF"/>
                </a:solidFill>
                <a:latin typeface="arial" charset="0"/>
                <a:ea typeface="ＭＳ Ｐゴシック" charset="-128"/>
                <a:cs typeface="ＭＳ Ｐゴシック" charset="-128"/>
              </a:defRPr>
            </a:lvl2pPr>
            <a:lvl3pPr>
              <a:tabLst>
                <a:tab pos="723900" algn="l"/>
              </a:tabLst>
              <a:defRPr sz="1400">
                <a:solidFill>
                  <a:srgbClr val="FFFFFF"/>
                </a:solidFill>
                <a:latin typeface="arial" charset="0"/>
                <a:ea typeface="ＭＳ Ｐゴシック" charset="-128"/>
                <a:cs typeface="ＭＳ Ｐゴシック" charset="-128"/>
              </a:defRPr>
            </a:lvl3pPr>
            <a:lvl4pPr>
              <a:tabLst>
                <a:tab pos="723900" algn="l"/>
              </a:tabLst>
              <a:defRPr sz="1400">
                <a:solidFill>
                  <a:srgbClr val="FFFFFF"/>
                </a:solidFill>
                <a:latin typeface="arial" charset="0"/>
                <a:ea typeface="ＭＳ Ｐゴシック" charset="-128"/>
                <a:cs typeface="ＭＳ Ｐゴシック" charset="-128"/>
              </a:defRPr>
            </a:lvl4pPr>
            <a:lvl5pPr>
              <a:tabLst>
                <a:tab pos="723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9pPr>
          </a:lstStyle>
          <a:p>
            <a:r>
              <a:rPr lang="en-US" altLang="en-US"/>
              <a:t>Figure 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79" y="980657"/>
            <a:ext cx="7188018" cy="540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9pPr>
          </a:lstStyle>
          <a:p>
            <a:r>
              <a:rPr lang="en-US" altLang="en-US" sz="900" i="1"/>
              <a:t>Fertility and Sterility</a:t>
            </a:r>
            <a:r>
              <a:rPr lang="en-US" altLang="en-US" sz="900"/>
              <a:t> 2010 93, 2004-2011DOI: (10.1016/j.fertnstert.2008.12.059) </a:t>
            </a:r>
          </a:p>
        </p:txBody>
      </p:sp>
      <p:sp>
        <p:nvSpPr>
          <p:cNvPr id="2" name="Rectangle 1"/>
          <p:cNvSpPr/>
          <p:nvPr/>
        </p:nvSpPr>
        <p:spPr>
          <a:xfrm>
            <a:off x="1572126" y="1138989"/>
            <a:ext cx="625642" cy="4620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59242" y="5566611"/>
            <a:ext cx="6304547" cy="449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52334" y="1074821"/>
            <a:ext cx="527709" cy="461665"/>
          </a:xfrm>
          <a:prstGeom prst="rect">
            <a:avLst/>
          </a:prstGeom>
          <a:noFill/>
        </p:spPr>
        <p:txBody>
          <a:bodyPr wrap="none" rtlCol="0">
            <a:spAutoFit/>
          </a:bodyPr>
          <a:lstStyle/>
          <a:p>
            <a:r>
              <a:rPr lang="en-US" sz="2400" b="1" smtClean="0">
                <a:latin typeface="Arial" charset="0"/>
                <a:ea typeface="Arial" charset="0"/>
                <a:cs typeface="Arial" charset="0"/>
              </a:rPr>
              <a:t>35</a:t>
            </a:r>
            <a:endParaRPr lang="en-US" sz="2400" b="1">
              <a:latin typeface="Arial" charset="0"/>
              <a:ea typeface="Arial" charset="0"/>
              <a:cs typeface="Arial" charset="0"/>
            </a:endParaRPr>
          </a:p>
        </p:txBody>
      </p:sp>
      <p:sp>
        <p:nvSpPr>
          <p:cNvPr id="10" name="TextBox 9"/>
          <p:cNvSpPr txBox="1"/>
          <p:nvPr/>
        </p:nvSpPr>
        <p:spPr>
          <a:xfrm>
            <a:off x="1644314" y="1676397"/>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30</a:t>
            </a:r>
            <a:endParaRPr lang="en-US" sz="2400" b="1" dirty="0">
              <a:latin typeface="Arial" charset="0"/>
              <a:ea typeface="Arial" charset="0"/>
              <a:cs typeface="Arial" charset="0"/>
            </a:endParaRPr>
          </a:p>
        </p:txBody>
      </p:sp>
      <p:sp>
        <p:nvSpPr>
          <p:cNvPr id="11" name="TextBox 10"/>
          <p:cNvSpPr txBox="1"/>
          <p:nvPr/>
        </p:nvSpPr>
        <p:spPr>
          <a:xfrm>
            <a:off x="1636294" y="2277973"/>
            <a:ext cx="527709" cy="461665"/>
          </a:xfrm>
          <a:prstGeom prst="rect">
            <a:avLst/>
          </a:prstGeom>
          <a:noFill/>
        </p:spPr>
        <p:txBody>
          <a:bodyPr wrap="none" rtlCol="0">
            <a:spAutoFit/>
          </a:bodyPr>
          <a:lstStyle/>
          <a:p>
            <a:r>
              <a:rPr lang="en-US" sz="2400" b="1" dirty="0">
                <a:latin typeface="Arial" charset="0"/>
                <a:ea typeface="Arial" charset="0"/>
                <a:cs typeface="Arial" charset="0"/>
              </a:rPr>
              <a:t>2</a:t>
            </a:r>
            <a:r>
              <a:rPr lang="en-US" sz="2400" b="1" dirty="0" smtClean="0">
                <a:latin typeface="Arial" charset="0"/>
                <a:ea typeface="Arial" charset="0"/>
                <a:cs typeface="Arial" charset="0"/>
              </a:rPr>
              <a:t>5</a:t>
            </a:r>
            <a:endParaRPr lang="en-US" sz="2400" b="1" dirty="0">
              <a:latin typeface="Arial" charset="0"/>
              <a:ea typeface="Arial" charset="0"/>
              <a:cs typeface="Arial" charset="0"/>
            </a:endParaRPr>
          </a:p>
        </p:txBody>
      </p:sp>
      <p:sp>
        <p:nvSpPr>
          <p:cNvPr id="12" name="TextBox 11"/>
          <p:cNvSpPr txBox="1"/>
          <p:nvPr/>
        </p:nvSpPr>
        <p:spPr>
          <a:xfrm>
            <a:off x="1644316" y="2863507"/>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20</a:t>
            </a:r>
            <a:endParaRPr lang="en-US" sz="2400" b="1" dirty="0">
              <a:latin typeface="Arial" charset="0"/>
              <a:ea typeface="Arial" charset="0"/>
              <a:cs typeface="Arial" charset="0"/>
            </a:endParaRPr>
          </a:p>
        </p:txBody>
      </p:sp>
      <p:sp>
        <p:nvSpPr>
          <p:cNvPr id="13" name="TextBox 12"/>
          <p:cNvSpPr txBox="1"/>
          <p:nvPr/>
        </p:nvSpPr>
        <p:spPr>
          <a:xfrm>
            <a:off x="1668380" y="3465083"/>
            <a:ext cx="527709" cy="461665"/>
          </a:xfrm>
          <a:prstGeom prst="rect">
            <a:avLst/>
          </a:prstGeom>
          <a:noFill/>
        </p:spPr>
        <p:txBody>
          <a:bodyPr wrap="none" rtlCol="0">
            <a:spAutoFit/>
          </a:bodyPr>
          <a:lstStyle/>
          <a:p>
            <a:r>
              <a:rPr lang="en-US" sz="2400" b="1" dirty="0">
                <a:latin typeface="Arial" charset="0"/>
                <a:ea typeface="Arial" charset="0"/>
                <a:cs typeface="Arial" charset="0"/>
              </a:rPr>
              <a:t>1</a:t>
            </a:r>
            <a:r>
              <a:rPr lang="en-US" sz="2400" b="1" dirty="0" smtClean="0">
                <a:latin typeface="Arial" charset="0"/>
                <a:ea typeface="Arial" charset="0"/>
                <a:cs typeface="Arial" charset="0"/>
              </a:rPr>
              <a:t>5</a:t>
            </a:r>
            <a:endParaRPr lang="en-US" sz="2400" b="1" dirty="0">
              <a:latin typeface="Arial" charset="0"/>
              <a:ea typeface="Arial" charset="0"/>
              <a:cs typeface="Arial" charset="0"/>
            </a:endParaRPr>
          </a:p>
        </p:txBody>
      </p:sp>
      <p:sp>
        <p:nvSpPr>
          <p:cNvPr id="14" name="TextBox 13"/>
          <p:cNvSpPr txBox="1"/>
          <p:nvPr/>
        </p:nvSpPr>
        <p:spPr>
          <a:xfrm>
            <a:off x="1660360" y="4082701"/>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10</a:t>
            </a:r>
            <a:endParaRPr lang="en-US" sz="2400" b="1" dirty="0">
              <a:latin typeface="Arial" charset="0"/>
              <a:ea typeface="Arial" charset="0"/>
              <a:cs typeface="Arial" charset="0"/>
            </a:endParaRPr>
          </a:p>
        </p:txBody>
      </p:sp>
      <p:sp>
        <p:nvSpPr>
          <p:cNvPr id="15" name="TextBox 14"/>
          <p:cNvSpPr txBox="1"/>
          <p:nvPr/>
        </p:nvSpPr>
        <p:spPr>
          <a:xfrm>
            <a:off x="1668382" y="4684277"/>
            <a:ext cx="526106"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5</a:t>
            </a:r>
            <a:endParaRPr lang="en-US" sz="2400" b="1" dirty="0">
              <a:latin typeface="Arial" charset="0"/>
              <a:ea typeface="Arial" charset="0"/>
              <a:cs typeface="Arial" charset="0"/>
            </a:endParaRPr>
          </a:p>
        </p:txBody>
      </p:sp>
      <p:sp>
        <p:nvSpPr>
          <p:cNvPr id="16" name="TextBox 15"/>
          <p:cNvSpPr txBox="1"/>
          <p:nvPr/>
        </p:nvSpPr>
        <p:spPr>
          <a:xfrm>
            <a:off x="1676404" y="5269811"/>
            <a:ext cx="526106" cy="461665"/>
          </a:xfrm>
          <a:prstGeom prst="rect">
            <a:avLst/>
          </a:prstGeom>
          <a:noFill/>
        </p:spPr>
        <p:txBody>
          <a:bodyPr wrap="none" rtlCol="0">
            <a:spAutoFit/>
          </a:bodyPr>
          <a:lstStyle/>
          <a:p>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5" name="TextBox 4"/>
          <p:cNvSpPr txBox="1"/>
          <p:nvPr/>
        </p:nvSpPr>
        <p:spPr>
          <a:xfrm rot="16200000">
            <a:off x="-398575" y="2999873"/>
            <a:ext cx="3172664" cy="830997"/>
          </a:xfrm>
          <a:prstGeom prst="rect">
            <a:avLst/>
          </a:prstGeom>
          <a:noFill/>
        </p:spPr>
        <p:txBody>
          <a:bodyPr wrap="none" rtlCol="0">
            <a:spAutoFit/>
          </a:bodyPr>
          <a:lstStyle/>
          <a:p>
            <a:pPr algn="ctr"/>
            <a:r>
              <a:rPr lang="en-US" sz="2400" b="1" dirty="0" smtClean="0">
                <a:latin typeface="Arial" charset="0"/>
                <a:ea typeface="Arial" charset="0"/>
                <a:cs typeface="Arial" charset="0"/>
              </a:rPr>
              <a:t>Lifetime nulliparity</a:t>
            </a:r>
          </a:p>
          <a:p>
            <a:pPr algn="ctr"/>
            <a:r>
              <a:rPr lang="en-US" sz="2400" b="1" dirty="0" smtClean="0">
                <a:latin typeface="Arial" charset="0"/>
                <a:ea typeface="Arial" charset="0"/>
                <a:cs typeface="Arial" charset="0"/>
              </a:rPr>
              <a:t> and nulligravidity %</a:t>
            </a:r>
            <a:endParaRPr lang="en-US" sz="2400" b="1" dirty="0">
              <a:latin typeface="Arial" charset="0"/>
              <a:ea typeface="Arial" charset="0"/>
              <a:cs typeface="Arial" charset="0"/>
            </a:endParaRPr>
          </a:p>
        </p:txBody>
      </p:sp>
      <p:sp>
        <p:nvSpPr>
          <p:cNvPr id="6" name="TextBox 5"/>
          <p:cNvSpPr txBox="1"/>
          <p:nvPr/>
        </p:nvSpPr>
        <p:spPr>
          <a:xfrm>
            <a:off x="2695073" y="5502445"/>
            <a:ext cx="963725" cy="461665"/>
          </a:xfrm>
          <a:prstGeom prst="rect">
            <a:avLst/>
          </a:prstGeom>
          <a:noFill/>
        </p:spPr>
        <p:txBody>
          <a:bodyPr wrap="none" rtlCol="0">
            <a:spAutoFit/>
          </a:bodyPr>
          <a:lstStyle/>
          <a:p>
            <a:r>
              <a:rPr lang="en-US" sz="2400" b="1" smtClean="0">
                <a:latin typeface="Arial" charset="0"/>
                <a:ea typeface="Arial" charset="0"/>
                <a:cs typeface="Arial" charset="0"/>
              </a:rPr>
              <a:t>&lt;18.5</a:t>
            </a:r>
            <a:endParaRPr lang="en-US" sz="2400" b="1" dirty="0">
              <a:latin typeface="Arial" charset="0"/>
              <a:ea typeface="Arial" charset="0"/>
              <a:cs typeface="Arial" charset="0"/>
            </a:endParaRPr>
          </a:p>
        </p:txBody>
      </p:sp>
      <p:sp>
        <p:nvSpPr>
          <p:cNvPr id="19" name="TextBox 18"/>
          <p:cNvSpPr txBox="1"/>
          <p:nvPr/>
        </p:nvSpPr>
        <p:spPr>
          <a:xfrm>
            <a:off x="4034590" y="5494425"/>
            <a:ext cx="1486304" cy="461665"/>
          </a:xfrm>
          <a:prstGeom prst="rect">
            <a:avLst/>
          </a:prstGeom>
          <a:noFill/>
        </p:spPr>
        <p:txBody>
          <a:bodyPr wrap="none" rtlCol="0">
            <a:spAutoFit/>
          </a:bodyPr>
          <a:lstStyle/>
          <a:p>
            <a:r>
              <a:rPr lang="en-US" sz="2400" b="1" smtClean="0">
                <a:latin typeface="Arial" charset="0"/>
                <a:ea typeface="Arial" charset="0"/>
                <a:cs typeface="Arial" charset="0"/>
              </a:rPr>
              <a:t>18.5-24.9</a:t>
            </a:r>
            <a:endParaRPr lang="en-US" sz="2400" b="1" dirty="0">
              <a:latin typeface="Arial" charset="0"/>
              <a:ea typeface="Arial" charset="0"/>
              <a:cs typeface="Arial" charset="0"/>
            </a:endParaRPr>
          </a:p>
        </p:txBody>
      </p:sp>
      <p:sp>
        <p:nvSpPr>
          <p:cNvPr id="20" name="TextBox 19"/>
          <p:cNvSpPr txBox="1"/>
          <p:nvPr/>
        </p:nvSpPr>
        <p:spPr>
          <a:xfrm>
            <a:off x="5566611" y="5486405"/>
            <a:ext cx="1486304" cy="461665"/>
          </a:xfrm>
          <a:prstGeom prst="rect">
            <a:avLst/>
          </a:prstGeom>
          <a:noFill/>
        </p:spPr>
        <p:txBody>
          <a:bodyPr wrap="none" rtlCol="0">
            <a:spAutoFit/>
          </a:bodyPr>
          <a:lstStyle/>
          <a:p>
            <a:r>
              <a:rPr lang="en-US" sz="2400" b="1" smtClean="0">
                <a:latin typeface="Arial" charset="0"/>
                <a:ea typeface="Arial" charset="0"/>
                <a:cs typeface="Arial" charset="0"/>
              </a:rPr>
              <a:t>25.0-29.9</a:t>
            </a:r>
            <a:endParaRPr lang="en-US" sz="2400" b="1" dirty="0">
              <a:latin typeface="Arial" charset="0"/>
              <a:ea typeface="Arial" charset="0"/>
              <a:cs typeface="Arial" charset="0"/>
            </a:endParaRPr>
          </a:p>
        </p:txBody>
      </p:sp>
      <p:sp>
        <p:nvSpPr>
          <p:cNvPr id="21" name="TextBox 20"/>
          <p:cNvSpPr txBox="1"/>
          <p:nvPr/>
        </p:nvSpPr>
        <p:spPr>
          <a:xfrm>
            <a:off x="7387387" y="5478385"/>
            <a:ext cx="1037463" cy="461665"/>
          </a:xfrm>
          <a:prstGeom prst="rect">
            <a:avLst/>
          </a:prstGeom>
          <a:noFill/>
        </p:spPr>
        <p:txBody>
          <a:bodyPr wrap="none" rtlCol="0">
            <a:spAutoFit/>
          </a:bodyPr>
          <a:lstStyle/>
          <a:p>
            <a:r>
              <a:rPr lang="en-GB" sz="2400" b="1" dirty="0">
                <a:latin typeface="Arial" pitchFamily="34" charset="0"/>
                <a:cs typeface="Arial" pitchFamily="34" charset="0"/>
              </a:rPr>
              <a:t>≥ </a:t>
            </a:r>
            <a:r>
              <a:rPr lang="en-US" sz="2400" b="1" dirty="0" smtClean="0">
                <a:latin typeface="Arial" charset="0"/>
                <a:ea typeface="Arial" charset="0"/>
                <a:cs typeface="Arial" charset="0"/>
              </a:rPr>
              <a:t>30.0</a:t>
            </a:r>
            <a:endParaRPr lang="en-US" sz="2400" b="1" dirty="0">
              <a:latin typeface="Arial" charset="0"/>
              <a:ea typeface="Arial" charset="0"/>
              <a:cs typeface="Arial" charset="0"/>
            </a:endParaRPr>
          </a:p>
        </p:txBody>
      </p:sp>
      <p:sp>
        <p:nvSpPr>
          <p:cNvPr id="8" name="Rectangle 7"/>
          <p:cNvSpPr/>
          <p:nvPr/>
        </p:nvSpPr>
        <p:spPr>
          <a:xfrm>
            <a:off x="4652211" y="6144126"/>
            <a:ext cx="868683" cy="12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08047" y="6128084"/>
            <a:ext cx="703182" cy="136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46105" y="2943727"/>
            <a:ext cx="2097049" cy="461665"/>
          </a:xfrm>
          <a:prstGeom prst="rect">
            <a:avLst/>
          </a:prstGeom>
          <a:noFill/>
        </p:spPr>
        <p:txBody>
          <a:bodyPr wrap="none" rtlCol="0">
            <a:spAutoFit/>
          </a:bodyPr>
          <a:lstStyle/>
          <a:p>
            <a:r>
              <a:rPr lang="en-US" sz="2400" b="1" smtClean="0">
                <a:latin typeface="Arial" charset="0"/>
                <a:ea typeface="Arial" charset="0"/>
                <a:cs typeface="Arial" charset="0"/>
              </a:rPr>
              <a:t>nulligravidity</a:t>
            </a:r>
            <a:endParaRPr lang="en-US" sz="2400" b="1" dirty="0">
              <a:latin typeface="Arial" charset="0"/>
              <a:ea typeface="Arial" charset="0"/>
              <a:cs typeface="Arial" charset="0"/>
            </a:endParaRPr>
          </a:p>
        </p:txBody>
      </p:sp>
      <p:sp>
        <p:nvSpPr>
          <p:cNvPr id="17" name="Rectangle 16"/>
          <p:cNvSpPr/>
          <p:nvPr/>
        </p:nvSpPr>
        <p:spPr>
          <a:xfrm>
            <a:off x="9737557" y="3072068"/>
            <a:ext cx="213367" cy="2487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745581" y="3737814"/>
            <a:ext cx="213367" cy="2487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83242" y="5983705"/>
            <a:ext cx="2256926" cy="68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9970171" y="3625517"/>
            <a:ext cx="1653017" cy="461665"/>
          </a:xfrm>
          <a:prstGeom prst="rect">
            <a:avLst/>
          </a:prstGeom>
          <a:noFill/>
        </p:spPr>
        <p:txBody>
          <a:bodyPr wrap="none" rtlCol="0">
            <a:spAutoFit/>
          </a:bodyPr>
          <a:lstStyle/>
          <a:p>
            <a:r>
              <a:rPr lang="en-US" sz="2400" b="1" dirty="0" smtClean="0">
                <a:latin typeface="Arial" charset="0"/>
                <a:ea typeface="Arial" charset="0"/>
                <a:cs typeface="Arial" charset="0"/>
              </a:rPr>
              <a:t>nulliparity</a:t>
            </a:r>
            <a:endParaRPr lang="en-US" sz="2400" b="1" dirty="0">
              <a:latin typeface="Arial" charset="0"/>
              <a:ea typeface="Arial" charset="0"/>
              <a:cs typeface="Arial" charset="0"/>
            </a:endParaRPr>
          </a:p>
        </p:txBody>
      </p:sp>
      <p:sp>
        <p:nvSpPr>
          <p:cNvPr id="22" name="TextBox 21"/>
          <p:cNvSpPr txBox="1"/>
          <p:nvPr/>
        </p:nvSpPr>
        <p:spPr>
          <a:xfrm>
            <a:off x="3039976" y="5851361"/>
            <a:ext cx="5141151" cy="461665"/>
          </a:xfrm>
          <a:prstGeom prst="rect">
            <a:avLst/>
          </a:prstGeom>
          <a:noFill/>
        </p:spPr>
        <p:txBody>
          <a:bodyPr wrap="none" rtlCol="0">
            <a:spAutoFit/>
          </a:bodyPr>
          <a:lstStyle/>
          <a:p>
            <a:r>
              <a:rPr lang="en-US" sz="2400" b="1" dirty="0" smtClean="0">
                <a:latin typeface="Arial" charset="0"/>
                <a:ea typeface="Arial" charset="0"/>
                <a:cs typeface="Arial" charset="0"/>
              </a:rPr>
              <a:t>High school </a:t>
            </a:r>
            <a:r>
              <a:rPr lang="en-US" sz="2400" b="1" smtClean="0">
                <a:latin typeface="Arial" charset="0"/>
                <a:ea typeface="Arial" charset="0"/>
                <a:cs typeface="Arial" charset="0"/>
              </a:rPr>
              <a:t>BMI category (kg/m2)</a:t>
            </a:r>
            <a:endParaRPr lang="en-US" sz="2400" b="1">
              <a:latin typeface="Arial" charset="0"/>
              <a:ea typeface="Arial" charset="0"/>
              <a:cs typeface="Arial" charset="0"/>
            </a:endParaRPr>
          </a:p>
        </p:txBody>
      </p:sp>
      <p:sp>
        <p:nvSpPr>
          <p:cNvPr id="23" name="Title 22"/>
          <p:cNvSpPr>
            <a:spLocks noGrp="1"/>
          </p:cNvSpPr>
          <p:nvPr>
            <p:ph type="title"/>
          </p:nvPr>
        </p:nvSpPr>
        <p:spPr>
          <a:xfrm>
            <a:off x="609601" y="16378"/>
            <a:ext cx="10970684" cy="1143000"/>
          </a:xfrm>
        </p:spPr>
        <p:txBody>
          <a:bodyPr>
            <a:normAutofit fontScale="90000"/>
          </a:bodyPr>
          <a:lstStyle/>
          <a:p>
            <a:r>
              <a:rPr lang="en-US" b="1" dirty="0" smtClean="0">
                <a:solidFill>
                  <a:srgbClr val="FF0000"/>
                </a:solidFill>
                <a:latin typeface="Arial" charset="0"/>
                <a:ea typeface="Arial" charset="0"/>
                <a:cs typeface="Arial" charset="0"/>
              </a:rPr>
              <a:t>Adolescent obesity and </a:t>
            </a:r>
            <a:r>
              <a:rPr lang="en-US" b="1" u="sng" dirty="0" smtClean="0">
                <a:solidFill>
                  <a:srgbClr val="FF0000"/>
                </a:solidFill>
                <a:latin typeface="Arial" charset="0"/>
                <a:ea typeface="Arial" charset="0"/>
                <a:cs typeface="Arial" charset="0"/>
              </a:rPr>
              <a:t>lifetime</a:t>
            </a:r>
            <a:r>
              <a:rPr lang="en-US" b="1" dirty="0" smtClean="0">
                <a:solidFill>
                  <a:srgbClr val="FF0000"/>
                </a:solidFill>
                <a:latin typeface="Arial" charset="0"/>
                <a:ea typeface="Arial" charset="0"/>
                <a:cs typeface="Arial" charset="0"/>
              </a:rPr>
              <a:t> </a:t>
            </a:r>
            <a:r>
              <a:rPr lang="en-US" b="1" dirty="0" err="1" smtClean="0">
                <a:solidFill>
                  <a:srgbClr val="FF0000"/>
                </a:solidFill>
                <a:latin typeface="Arial" charset="0"/>
                <a:ea typeface="Arial" charset="0"/>
                <a:cs typeface="Arial" charset="0"/>
              </a:rPr>
              <a:t>nulliparity</a:t>
            </a:r>
            <a:endParaRPr lang="en-US" b="1" dirty="0">
              <a:solidFill>
                <a:srgbClr val="FF0000"/>
              </a:solidFill>
              <a:latin typeface="Arial" charset="0"/>
              <a:ea typeface="Arial" charset="0"/>
              <a:cs typeface="Arial" charset="0"/>
            </a:endParaRPr>
          </a:p>
        </p:txBody>
      </p:sp>
      <p:sp>
        <p:nvSpPr>
          <p:cNvPr id="25" name="TextBox 24"/>
          <p:cNvSpPr txBox="1"/>
          <p:nvPr/>
        </p:nvSpPr>
        <p:spPr>
          <a:xfrm>
            <a:off x="8382003" y="5739497"/>
            <a:ext cx="3752630"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Polotsky</a:t>
            </a:r>
            <a:r>
              <a:rPr lang="en-US" sz="2400" b="1" i="1" dirty="0" smtClean="0">
                <a:solidFill>
                  <a:srgbClr val="0000CC"/>
                </a:solidFill>
                <a:latin typeface="Arial" charset="0"/>
                <a:ea typeface="Arial" charset="0"/>
                <a:cs typeface="Arial" charset="0"/>
              </a:rPr>
              <a:t> et al., 2010</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93, 2004-11</a:t>
            </a:r>
            <a:endParaRPr lang="en-US" sz="2400" b="1" i="1" dirty="0">
              <a:solidFill>
                <a:srgbClr val="0000CC"/>
              </a:solidFill>
              <a:latin typeface="Arial" charset="0"/>
              <a:ea typeface="Arial" charset="0"/>
              <a:cs typeface="Arial" charset="0"/>
            </a:endParaRPr>
          </a:p>
        </p:txBody>
      </p:sp>
      <p:sp>
        <p:nvSpPr>
          <p:cNvPr id="7" name="TextBox 6"/>
          <p:cNvSpPr txBox="1"/>
          <p:nvPr/>
        </p:nvSpPr>
        <p:spPr>
          <a:xfrm>
            <a:off x="42859" y="5879937"/>
            <a:ext cx="2382383" cy="830997"/>
          </a:xfrm>
          <a:prstGeom prst="rect">
            <a:avLst/>
          </a:prstGeom>
          <a:noFill/>
        </p:spPr>
        <p:txBody>
          <a:bodyPr wrap="none" rtlCol="0">
            <a:spAutoFit/>
          </a:bodyPr>
          <a:lstStyle/>
          <a:p>
            <a:r>
              <a:rPr lang="en-US" sz="2400" b="1" i="1" u="sng" dirty="0">
                <a:latin typeface="Arial" charset="0"/>
                <a:ea typeface="Arial" charset="0"/>
                <a:cs typeface="Arial" charset="0"/>
              </a:rPr>
              <a:t>n</a:t>
            </a:r>
            <a:r>
              <a:rPr lang="en-US" sz="2400" b="1" i="1" u="sng" dirty="0" smtClean="0">
                <a:latin typeface="Arial" charset="0"/>
                <a:ea typeface="Arial" charset="0"/>
                <a:cs typeface="Arial" charset="0"/>
              </a:rPr>
              <a:t>=3154 women</a:t>
            </a:r>
            <a:endParaRPr lang="el-GR" sz="2400" b="1" i="1" u="sng" dirty="0" smtClean="0">
              <a:latin typeface="Arial" charset="0"/>
              <a:ea typeface="Arial" charset="0"/>
              <a:cs typeface="Arial" charset="0"/>
            </a:endParaRPr>
          </a:p>
          <a:p>
            <a:r>
              <a:rPr lang="en-US" sz="2400" b="1" dirty="0" smtClean="0">
                <a:latin typeface="Arial" charset="0"/>
                <a:ea typeface="Arial" charset="0"/>
                <a:cs typeface="Arial" charset="0"/>
              </a:rPr>
              <a:t>SWAN study</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156171541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133" y="1700209"/>
            <a:ext cx="1792478" cy="830997"/>
          </a:xfrm>
          <a:prstGeom prst="rect">
            <a:avLst/>
          </a:prstGeom>
          <a:noFill/>
        </p:spPr>
        <p:txBody>
          <a:bodyPr wrap="none" rtlCol="0">
            <a:spAutoFit/>
          </a:bodyPr>
          <a:lstStyle/>
          <a:p>
            <a:pPr algn="ctr"/>
            <a:r>
              <a:rPr lang="en-US" sz="2400" b="1" u="sng" dirty="0" smtClean="0">
                <a:latin typeface="Arial" charset="0"/>
                <a:ea typeface="Arial" charset="0"/>
                <a:cs typeface="Arial" charset="0"/>
              </a:rPr>
              <a:t>BMI at 18 y</a:t>
            </a:r>
          </a:p>
          <a:p>
            <a:pPr algn="ctr"/>
            <a:r>
              <a:rPr lang="en-US" sz="2400" b="1" u="sng" dirty="0" smtClean="0">
                <a:latin typeface="Arial" charset="0"/>
                <a:ea typeface="Arial" charset="0"/>
                <a:cs typeface="Arial" charset="0"/>
              </a:rPr>
              <a:t>(kg/m2)</a:t>
            </a:r>
            <a:endParaRPr lang="en-US" sz="2400" b="1" u="sng" dirty="0">
              <a:latin typeface="Arial" charset="0"/>
              <a:ea typeface="Arial" charset="0"/>
              <a:cs typeface="Arial" charset="0"/>
            </a:endParaRPr>
          </a:p>
        </p:txBody>
      </p:sp>
      <p:sp>
        <p:nvSpPr>
          <p:cNvPr id="4" name="TextBox 3"/>
          <p:cNvSpPr txBox="1"/>
          <p:nvPr/>
        </p:nvSpPr>
        <p:spPr>
          <a:xfrm>
            <a:off x="6475223" y="1709729"/>
            <a:ext cx="1978427" cy="830997"/>
          </a:xfrm>
          <a:prstGeom prst="rect">
            <a:avLst/>
          </a:prstGeom>
          <a:noFill/>
        </p:spPr>
        <p:txBody>
          <a:bodyPr wrap="none" rtlCol="0">
            <a:spAutoFit/>
          </a:bodyPr>
          <a:lstStyle/>
          <a:p>
            <a:pPr algn="ctr"/>
            <a:r>
              <a:rPr lang="en-US" sz="2400" b="1" u="sng" dirty="0" smtClean="0">
                <a:latin typeface="Arial" charset="0"/>
                <a:ea typeface="Arial" charset="0"/>
                <a:cs typeface="Arial" charset="0"/>
              </a:rPr>
              <a:t>RR</a:t>
            </a:r>
          </a:p>
          <a:p>
            <a:pPr algn="ctr"/>
            <a:r>
              <a:rPr lang="en-US" sz="2400" b="1" u="sng" dirty="0">
                <a:latin typeface="Arial" charset="0"/>
                <a:ea typeface="Arial" charset="0"/>
                <a:cs typeface="Arial" charset="0"/>
              </a:rPr>
              <a:t>f</a:t>
            </a:r>
            <a:r>
              <a:rPr lang="en-US" sz="2400" b="1" u="sng" dirty="0" smtClean="0">
                <a:latin typeface="Arial" charset="0"/>
                <a:ea typeface="Arial" charset="0"/>
                <a:cs typeface="Arial" charset="0"/>
              </a:rPr>
              <a:t>or infertility</a:t>
            </a:r>
          </a:p>
        </p:txBody>
      </p:sp>
      <p:sp>
        <p:nvSpPr>
          <p:cNvPr id="5" name="TextBox 4"/>
          <p:cNvSpPr txBox="1"/>
          <p:nvPr/>
        </p:nvSpPr>
        <p:spPr>
          <a:xfrm>
            <a:off x="2600325" y="2700327"/>
            <a:ext cx="5229317" cy="2308324"/>
          </a:xfrm>
          <a:prstGeom prst="rect">
            <a:avLst/>
          </a:prstGeom>
          <a:noFill/>
        </p:spPr>
        <p:txBody>
          <a:bodyPr wrap="none" rtlCol="0">
            <a:spAutoFit/>
          </a:bodyPr>
          <a:lstStyle/>
          <a:p>
            <a:r>
              <a:rPr lang="en-US" sz="2400" b="1" dirty="0" smtClean="0">
                <a:latin typeface="Arial" charset="0"/>
                <a:ea typeface="Arial" charset="0"/>
                <a:cs typeface="Arial" charset="0"/>
              </a:rPr>
              <a:t>20-21.9				1.0</a:t>
            </a:r>
          </a:p>
          <a:p>
            <a:r>
              <a:rPr lang="en-US" sz="2400" b="1" dirty="0" smtClean="0">
                <a:latin typeface="Arial" charset="0"/>
                <a:ea typeface="Arial" charset="0"/>
                <a:cs typeface="Arial" charset="0"/>
              </a:rPr>
              <a:t>24-25.9				1.3</a:t>
            </a:r>
          </a:p>
          <a:p>
            <a:r>
              <a:rPr lang="en-US" sz="2400" b="1" dirty="0" smtClean="0">
                <a:latin typeface="Arial" charset="0"/>
                <a:ea typeface="Arial" charset="0"/>
                <a:cs typeface="Arial" charset="0"/>
              </a:rPr>
              <a:t>26-27.9				1.7</a:t>
            </a:r>
          </a:p>
          <a:p>
            <a:r>
              <a:rPr lang="en-US" sz="2400" b="1" dirty="0" smtClean="0">
                <a:latin typeface="Arial" charset="0"/>
                <a:ea typeface="Arial" charset="0"/>
                <a:cs typeface="Arial" charset="0"/>
              </a:rPr>
              <a:t>28-29.9				2.4</a:t>
            </a:r>
          </a:p>
          <a:p>
            <a:r>
              <a:rPr lang="en-US" sz="2400" b="1" dirty="0" smtClean="0">
                <a:latin typeface="Arial" charset="0"/>
                <a:ea typeface="Arial" charset="0"/>
                <a:cs typeface="Arial" charset="0"/>
              </a:rPr>
              <a:t>30-31.9				2.7</a:t>
            </a:r>
          </a:p>
          <a:p>
            <a:r>
              <a:rPr lang="en-US" sz="2400" b="1" dirty="0" smtClean="0">
                <a:latin typeface="Arial" charset="0"/>
                <a:ea typeface="Arial" charset="0"/>
                <a:cs typeface="Arial" charset="0"/>
              </a:rPr>
              <a:t>&gt;32					2.7</a:t>
            </a:r>
            <a:endParaRPr lang="en-US" sz="2400" b="1" dirty="0">
              <a:latin typeface="Arial" charset="0"/>
              <a:ea typeface="Arial" charset="0"/>
              <a:cs typeface="Arial" charset="0"/>
            </a:endParaRPr>
          </a:p>
        </p:txBody>
      </p:sp>
      <p:sp>
        <p:nvSpPr>
          <p:cNvPr id="6" name="Title 5"/>
          <p:cNvSpPr>
            <a:spLocks noGrp="1"/>
          </p:cNvSpPr>
          <p:nvPr>
            <p:ph type="title"/>
          </p:nvPr>
        </p:nvSpPr>
        <p:spPr/>
        <p:txBody>
          <a:bodyPr/>
          <a:lstStyle/>
          <a:p>
            <a:r>
              <a:rPr lang="en-US" b="1" dirty="0" smtClean="0">
                <a:latin typeface="Arial" charset="0"/>
                <a:ea typeface="Arial" charset="0"/>
                <a:cs typeface="Arial" charset="0"/>
              </a:rPr>
              <a:t>Risk of ovulatory disorder infertility</a:t>
            </a:r>
            <a:endParaRPr lang="en-US" b="1" dirty="0">
              <a:latin typeface="Arial" charset="0"/>
              <a:ea typeface="Arial" charset="0"/>
              <a:cs typeface="Arial" charset="0"/>
            </a:endParaRPr>
          </a:p>
        </p:txBody>
      </p:sp>
      <p:sp>
        <p:nvSpPr>
          <p:cNvPr id="7" name="TextBox 6"/>
          <p:cNvSpPr txBox="1"/>
          <p:nvPr/>
        </p:nvSpPr>
        <p:spPr>
          <a:xfrm>
            <a:off x="285745" y="5457825"/>
            <a:ext cx="6332183" cy="1200329"/>
          </a:xfrm>
          <a:prstGeom prst="rect">
            <a:avLst/>
          </a:prstGeom>
          <a:noFill/>
        </p:spPr>
        <p:txBody>
          <a:bodyPr wrap="none" rtlCol="0">
            <a:spAutoFit/>
          </a:bodyPr>
          <a:lstStyle/>
          <a:p>
            <a:r>
              <a:rPr lang="en-US" sz="2400" b="1" i="1" u="sng" dirty="0" smtClean="0">
                <a:latin typeface="Arial" charset="0"/>
                <a:ea typeface="Arial" charset="0"/>
                <a:cs typeface="Arial" charset="0"/>
              </a:rPr>
              <a:t>Case-control study</a:t>
            </a:r>
          </a:p>
          <a:p>
            <a:r>
              <a:rPr lang="en-US" sz="2400" dirty="0" smtClean="0">
                <a:latin typeface="Arial" charset="0"/>
                <a:ea typeface="Arial" charset="0"/>
                <a:cs typeface="Arial" charset="0"/>
              </a:rPr>
              <a:t>2527 women with ovulatory disorder infertility</a:t>
            </a:r>
          </a:p>
          <a:p>
            <a:r>
              <a:rPr lang="en-US" sz="2400" dirty="0" smtClean="0">
                <a:latin typeface="Arial" charset="0"/>
                <a:ea typeface="Arial" charset="0"/>
                <a:cs typeface="Arial" charset="0"/>
              </a:rPr>
              <a:t>46718 controls (married parous women)</a:t>
            </a:r>
            <a:endParaRPr lang="en-US" sz="2400" dirty="0">
              <a:latin typeface="Arial" charset="0"/>
              <a:ea typeface="Arial" charset="0"/>
              <a:cs typeface="Arial" charset="0"/>
            </a:endParaRPr>
          </a:p>
        </p:txBody>
      </p:sp>
      <p:sp>
        <p:nvSpPr>
          <p:cNvPr id="8" name="TextBox 7"/>
          <p:cNvSpPr txBox="1"/>
          <p:nvPr/>
        </p:nvSpPr>
        <p:spPr>
          <a:xfrm>
            <a:off x="6843797" y="5800736"/>
            <a:ext cx="5194051"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Rich-Edwards et al., 1994</a:t>
            </a:r>
          </a:p>
          <a:p>
            <a:r>
              <a:rPr lang="en-US" sz="2400" b="1" i="1" dirty="0" smtClean="0">
                <a:solidFill>
                  <a:srgbClr val="0000CC"/>
                </a:solidFill>
                <a:latin typeface="Arial" charset="0"/>
                <a:ea typeface="Arial" charset="0"/>
                <a:cs typeface="Arial" charset="0"/>
              </a:rPr>
              <a:t>Am. J. Obstet. Gynecol. 171, 171-7</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182594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10096500" y="6350001"/>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altLang="en-US" sz="900">
                <a:solidFill>
                  <a:srgbClr val="999999"/>
                </a:solidFill>
                <a:latin typeface="Calibri" charset="0"/>
              </a:rPr>
              <a:t>2</a:t>
            </a:r>
          </a:p>
        </p:txBody>
      </p:sp>
      <p:pic>
        <p:nvPicPr>
          <p:cNvPr id="23559"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489" y="863608"/>
            <a:ext cx="6445261" cy="556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71625" y="863608"/>
            <a:ext cx="800100" cy="5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67721" y="873128"/>
            <a:ext cx="800100" cy="5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12913" y="700088"/>
            <a:ext cx="6588136" cy="17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08145" y="6172200"/>
            <a:ext cx="6588136" cy="325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71725" y="4900613"/>
            <a:ext cx="6024556"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598" y="4786308"/>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15</a:t>
            </a:r>
            <a:endParaRPr lang="en-US" sz="2000" b="1" dirty="0">
              <a:latin typeface="Arial" charset="0"/>
              <a:ea typeface="Arial" charset="0"/>
              <a:cs typeface="Arial" charset="0"/>
            </a:endParaRPr>
          </a:p>
        </p:txBody>
      </p:sp>
      <p:sp>
        <p:nvSpPr>
          <p:cNvPr id="16" name="TextBox 15"/>
          <p:cNvSpPr txBox="1"/>
          <p:nvPr/>
        </p:nvSpPr>
        <p:spPr>
          <a:xfrm>
            <a:off x="2852748" y="4810118"/>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17.5</a:t>
            </a:r>
            <a:endParaRPr lang="en-US" sz="2000" b="1" dirty="0">
              <a:latin typeface="Arial" charset="0"/>
              <a:ea typeface="Arial" charset="0"/>
              <a:cs typeface="Arial" charset="0"/>
            </a:endParaRPr>
          </a:p>
        </p:txBody>
      </p:sp>
      <p:sp>
        <p:nvSpPr>
          <p:cNvPr id="17" name="TextBox 16"/>
          <p:cNvSpPr txBox="1"/>
          <p:nvPr/>
        </p:nvSpPr>
        <p:spPr>
          <a:xfrm>
            <a:off x="3505218" y="4805353"/>
            <a:ext cx="470000" cy="400110"/>
          </a:xfrm>
          <a:prstGeom prst="rect">
            <a:avLst/>
          </a:prstGeom>
          <a:noFill/>
        </p:spPr>
        <p:txBody>
          <a:bodyPr wrap="none" rtlCol="0">
            <a:spAutoFit/>
          </a:bodyPr>
          <a:lstStyle/>
          <a:p>
            <a:r>
              <a:rPr lang="en-US" sz="2000" b="1" smtClean="0">
                <a:latin typeface="Arial" charset="0"/>
                <a:ea typeface="Arial" charset="0"/>
                <a:cs typeface="Arial" charset="0"/>
              </a:rPr>
              <a:t>20</a:t>
            </a:r>
            <a:endParaRPr lang="en-US" sz="2000" b="1">
              <a:latin typeface="Arial" charset="0"/>
              <a:ea typeface="Arial" charset="0"/>
              <a:cs typeface="Arial" charset="0"/>
            </a:endParaRPr>
          </a:p>
        </p:txBody>
      </p:sp>
      <p:sp>
        <p:nvSpPr>
          <p:cNvPr id="18" name="TextBox 17"/>
          <p:cNvSpPr txBox="1"/>
          <p:nvPr/>
        </p:nvSpPr>
        <p:spPr>
          <a:xfrm>
            <a:off x="3957658" y="4800587"/>
            <a:ext cx="683200" cy="400110"/>
          </a:xfrm>
          <a:prstGeom prst="rect">
            <a:avLst/>
          </a:prstGeom>
          <a:noFill/>
        </p:spPr>
        <p:txBody>
          <a:bodyPr wrap="none" rtlCol="0">
            <a:spAutoFit/>
          </a:bodyPr>
          <a:lstStyle/>
          <a:p>
            <a:r>
              <a:rPr lang="en-US" sz="2000" b="1" smtClean="0">
                <a:latin typeface="Arial" charset="0"/>
                <a:ea typeface="Arial" charset="0"/>
                <a:cs typeface="Arial" charset="0"/>
              </a:rPr>
              <a:t>22.5</a:t>
            </a:r>
            <a:endParaRPr lang="en-US" sz="2000" b="1">
              <a:latin typeface="Arial" charset="0"/>
              <a:ea typeface="Arial" charset="0"/>
              <a:cs typeface="Arial" charset="0"/>
            </a:endParaRPr>
          </a:p>
        </p:txBody>
      </p:sp>
      <p:sp>
        <p:nvSpPr>
          <p:cNvPr id="19" name="TextBox 18"/>
          <p:cNvSpPr txBox="1"/>
          <p:nvPr/>
        </p:nvSpPr>
        <p:spPr>
          <a:xfrm>
            <a:off x="4581559" y="4810109"/>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25</a:t>
            </a:r>
            <a:endParaRPr lang="en-US" sz="2000" b="1" dirty="0">
              <a:latin typeface="Arial" charset="0"/>
              <a:ea typeface="Arial" charset="0"/>
              <a:cs typeface="Arial" charset="0"/>
            </a:endParaRPr>
          </a:p>
        </p:txBody>
      </p:sp>
      <p:sp>
        <p:nvSpPr>
          <p:cNvPr id="20" name="TextBox 19"/>
          <p:cNvSpPr txBox="1"/>
          <p:nvPr/>
        </p:nvSpPr>
        <p:spPr>
          <a:xfrm>
            <a:off x="5034001" y="4791056"/>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27.5</a:t>
            </a:r>
            <a:endParaRPr lang="en-US" sz="2000" b="1" dirty="0">
              <a:latin typeface="Arial" charset="0"/>
              <a:ea typeface="Arial" charset="0"/>
              <a:cs typeface="Arial" charset="0"/>
            </a:endParaRPr>
          </a:p>
        </p:txBody>
      </p:sp>
      <p:sp>
        <p:nvSpPr>
          <p:cNvPr id="21" name="TextBox 20"/>
          <p:cNvSpPr txBox="1"/>
          <p:nvPr/>
        </p:nvSpPr>
        <p:spPr>
          <a:xfrm>
            <a:off x="5643607" y="4786292"/>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30</a:t>
            </a:r>
            <a:endParaRPr lang="en-US" sz="2000" b="1" dirty="0">
              <a:latin typeface="Arial" charset="0"/>
              <a:ea typeface="Arial" charset="0"/>
              <a:cs typeface="Arial" charset="0"/>
            </a:endParaRPr>
          </a:p>
        </p:txBody>
      </p:sp>
      <p:sp>
        <p:nvSpPr>
          <p:cNvPr id="22" name="TextBox 21"/>
          <p:cNvSpPr txBox="1"/>
          <p:nvPr/>
        </p:nvSpPr>
        <p:spPr>
          <a:xfrm>
            <a:off x="6096047" y="4795814"/>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32.5</a:t>
            </a:r>
            <a:endParaRPr lang="en-US" sz="2000" b="1" dirty="0">
              <a:latin typeface="Arial" charset="0"/>
              <a:ea typeface="Arial" charset="0"/>
              <a:cs typeface="Arial" charset="0"/>
            </a:endParaRPr>
          </a:p>
        </p:txBody>
      </p:sp>
      <p:sp>
        <p:nvSpPr>
          <p:cNvPr id="23" name="TextBox 22"/>
          <p:cNvSpPr txBox="1"/>
          <p:nvPr/>
        </p:nvSpPr>
        <p:spPr>
          <a:xfrm>
            <a:off x="6734227" y="4791051"/>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35</a:t>
            </a:r>
            <a:endParaRPr lang="en-US" sz="2000" b="1" dirty="0">
              <a:latin typeface="Arial" charset="0"/>
              <a:ea typeface="Arial" charset="0"/>
              <a:cs typeface="Arial" charset="0"/>
            </a:endParaRPr>
          </a:p>
        </p:txBody>
      </p:sp>
      <p:sp>
        <p:nvSpPr>
          <p:cNvPr id="24" name="TextBox 23"/>
          <p:cNvSpPr txBox="1"/>
          <p:nvPr/>
        </p:nvSpPr>
        <p:spPr>
          <a:xfrm>
            <a:off x="7200953" y="4786285"/>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37.5</a:t>
            </a:r>
            <a:endParaRPr lang="en-US" sz="2000" b="1" dirty="0">
              <a:latin typeface="Arial" charset="0"/>
              <a:ea typeface="Arial" charset="0"/>
              <a:cs typeface="Arial" charset="0"/>
            </a:endParaRPr>
          </a:p>
        </p:txBody>
      </p:sp>
      <p:sp>
        <p:nvSpPr>
          <p:cNvPr id="25" name="TextBox 24"/>
          <p:cNvSpPr txBox="1"/>
          <p:nvPr/>
        </p:nvSpPr>
        <p:spPr>
          <a:xfrm>
            <a:off x="7796271" y="4795808"/>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40</a:t>
            </a:r>
            <a:endParaRPr lang="en-US" sz="2000" b="1" dirty="0">
              <a:latin typeface="Arial" charset="0"/>
              <a:ea typeface="Arial" charset="0"/>
              <a:cs typeface="Arial" charset="0"/>
            </a:endParaRPr>
          </a:p>
        </p:txBody>
      </p:sp>
      <p:sp>
        <p:nvSpPr>
          <p:cNvPr id="26" name="TextBox 25"/>
          <p:cNvSpPr txBox="1"/>
          <p:nvPr/>
        </p:nvSpPr>
        <p:spPr>
          <a:xfrm>
            <a:off x="2424119" y="6081712"/>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15</a:t>
            </a:r>
            <a:endParaRPr lang="en-US" sz="2000" b="1" dirty="0">
              <a:latin typeface="Arial" charset="0"/>
              <a:ea typeface="Arial" charset="0"/>
              <a:cs typeface="Arial" charset="0"/>
            </a:endParaRPr>
          </a:p>
        </p:txBody>
      </p:sp>
      <p:sp>
        <p:nvSpPr>
          <p:cNvPr id="27" name="TextBox 26"/>
          <p:cNvSpPr txBox="1"/>
          <p:nvPr/>
        </p:nvSpPr>
        <p:spPr>
          <a:xfrm>
            <a:off x="2862273" y="6076952"/>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17.5</a:t>
            </a:r>
            <a:endParaRPr lang="en-US" sz="2000" b="1" dirty="0">
              <a:latin typeface="Arial" charset="0"/>
              <a:ea typeface="Arial" charset="0"/>
              <a:cs typeface="Arial" charset="0"/>
            </a:endParaRPr>
          </a:p>
        </p:txBody>
      </p:sp>
      <p:sp>
        <p:nvSpPr>
          <p:cNvPr id="28" name="TextBox 27"/>
          <p:cNvSpPr txBox="1"/>
          <p:nvPr/>
        </p:nvSpPr>
        <p:spPr>
          <a:xfrm>
            <a:off x="3514739" y="6072184"/>
            <a:ext cx="470000" cy="400110"/>
          </a:xfrm>
          <a:prstGeom prst="rect">
            <a:avLst/>
          </a:prstGeom>
          <a:noFill/>
        </p:spPr>
        <p:txBody>
          <a:bodyPr wrap="none" rtlCol="0">
            <a:spAutoFit/>
          </a:bodyPr>
          <a:lstStyle/>
          <a:p>
            <a:r>
              <a:rPr lang="en-US" sz="2000" b="1" smtClean="0">
                <a:latin typeface="Arial" charset="0"/>
                <a:ea typeface="Arial" charset="0"/>
                <a:cs typeface="Arial" charset="0"/>
              </a:rPr>
              <a:t>20</a:t>
            </a:r>
            <a:endParaRPr lang="en-US" sz="2000" b="1">
              <a:latin typeface="Arial" charset="0"/>
              <a:ea typeface="Arial" charset="0"/>
              <a:cs typeface="Arial" charset="0"/>
            </a:endParaRPr>
          </a:p>
        </p:txBody>
      </p:sp>
      <p:sp>
        <p:nvSpPr>
          <p:cNvPr id="29" name="TextBox 28"/>
          <p:cNvSpPr txBox="1"/>
          <p:nvPr/>
        </p:nvSpPr>
        <p:spPr>
          <a:xfrm>
            <a:off x="3967181" y="6081706"/>
            <a:ext cx="683200" cy="400110"/>
          </a:xfrm>
          <a:prstGeom prst="rect">
            <a:avLst/>
          </a:prstGeom>
          <a:noFill/>
        </p:spPr>
        <p:txBody>
          <a:bodyPr wrap="none" rtlCol="0">
            <a:spAutoFit/>
          </a:bodyPr>
          <a:lstStyle/>
          <a:p>
            <a:r>
              <a:rPr lang="en-US" sz="2000" b="1" smtClean="0">
                <a:latin typeface="Arial" charset="0"/>
                <a:ea typeface="Arial" charset="0"/>
                <a:cs typeface="Arial" charset="0"/>
              </a:rPr>
              <a:t>22.5</a:t>
            </a:r>
            <a:endParaRPr lang="en-US" sz="2000" b="1">
              <a:latin typeface="Arial" charset="0"/>
              <a:ea typeface="Arial" charset="0"/>
              <a:cs typeface="Arial" charset="0"/>
            </a:endParaRPr>
          </a:p>
        </p:txBody>
      </p:sp>
      <p:sp>
        <p:nvSpPr>
          <p:cNvPr id="30" name="TextBox 29"/>
          <p:cNvSpPr txBox="1"/>
          <p:nvPr/>
        </p:nvSpPr>
        <p:spPr>
          <a:xfrm>
            <a:off x="4591081" y="6076943"/>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25</a:t>
            </a:r>
            <a:endParaRPr lang="en-US" sz="2000" b="1" dirty="0">
              <a:latin typeface="Arial" charset="0"/>
              <a:ea typeface="Arial" charset="0"/>
              <a:cs typeface="Arial" charset="0"/>
            </a:endParaRPr>
          </a:p>
        </p:txBody>
      </p:sp>
      <p:sp>
        <p:nvSpPr>
          <p:cNvPr id="31" name="TextBox 30"/>
          <p:cNvSpPr txBox="1"/>
          <p:nvPr/>
        </p:nvSpPr>
        <p:spPr>
          <a:xfrm>
            <a:off x="5029237" y="6072179"/>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27.5</a:t>
            </a:r>
            <a:endParaRPr lang="en-US" sz="2000" b="1" dirty="0">
              <a:latin typeface="Arial" charset="0"/>
              <a:ea typeface="Arial" charset="0"/>
              <a:cs typeface="Arial" charset="0"/>
            </a:endParaRPr>
          </a:p>
        </p:txBody>
      </p:sp>
      <p:sp>
        <p:nvSpPr>
          <p:cNvPr id="32" name="TextBox 31"/>
          <p:cNvSpPr txBox="1"/>
          <p:nvPr/>
        </p:nvSpPr>
        <p:spPr>
          <a:xfrm>
            <a:off x="5638841" y="6081699"/>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30</a:t>
            </a:r>
            <a:endParaRPr lang="en-US" sz="2000" b="1" dirty="0">
              <a:latin typeface="Arial" charset="0"/>
              <a:ea typeface="Arial" charset="0"/>
              <a:cs typeface="Arial" charset="0"/>
            </a:endParaRPr>
          </a:p>
        </p:txBody>
      </p:sp>
      <p:sp>
        <p:nvSpPr>
          <p:cNvPr id="33" name="TextBox 32"/>
          <p:cNvSpPr txBox="1"/>
          <p:nvPr/>
        </p:nvSpPr>
        <p:spPr>
          <a:xfrm>
            <a:off x="6105570" y="6076936"/>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32.5</a:t>
            </a:r>
            <a:endParaRPr lang="en-US" sz="2000" b="1" dirty="0">
              <a:latin typeface="Arial" charset="0"/>
              <a:ea typeface="Arial" charset="0"/>
              <a:cs typeface="Arial" charset="0"/>
            </a:endParaRPr>
          </a:p>
        </p:txBody>
      </p:sp>
      <p:sp>
        <p:nvSpPr>
          <p:cNvPr id="34" name="TextBox 33"/>
          <p:cNvSpPr txBox="1"/>
          <p:nvPr/>
        </p:nvSpPr>
        <p:spPr>
          <a:xfrm>
            <a:off x="6743750" y="6072173"/>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35</a:t>
            </a:r>
            <a:endParaRPr lang="en-US" sz="2000" b="1" dirty="0">
              <a:latin typeface="Arial" charset="0"/>
              <a:ea typeface="Arial" charset="0"/>
              <a:cs typeface="Arial" charset="0"/>
            </a:endParaRPr>
          </a:p>
        </p:txBody>
      </p:sp>
      <p:sp>
        <p:nvSpPr>
          <p:cNvPr id="35" name="TextBox 34"/>
          <p:cNvSpPr txBox="1"/>
          <p:nvPr/>
        </p:nvSpPr>
        <p:spPr>
          <a:xfrm>
            <a:off x="7196189" y="6081694"/>
            <a:ext cx="683200" cy="400110"/>
          </a:xfrm>
          <a:prstGeom prst="rect">
            <a:avLst/>
          </a:prstGeom>
          <a:noFill/>
        </p:spPr>
        <p:txBody>
          <a:bodyPr wrap="none" rtlCol="0">
            <a:spAutoFit/>
          </a:bodyPr>
          <a:lstStyle/>
          <a:p>
            <a:r>
              <a:rPr lang="en-US" sz="2000" b="1" dirty="0" smtClean="0">
                <a:latin typeface="Arial" charset="0"/>
                <a:ea typeface="Arial" charset="0"/>
                <a:cs typeface="Arial" charset="0"/>
              </a:rPr>
              <a:t>37.5</a:t>
            </a:r>
            <a:endParaRPr lang="en-US" sz="2000" b="1" dirty="0">
              <a:latin typeface="Arial" charset="0"/>
              <a:ea typeface="Arial" charset="0"/>
              <a:cs typeface="Arial" charset="0"/>
            </a:endParaRPr>
          </a:p>
        </p:txBody>
      </p:sp>
      <p:sp>
        <p:nvSpPr>
          <p:cNvPr id="36" name="TextBox 35"/>
          <p:cNvSpPr txBox="1"/>
          <p:nvPr/>
        </p:nvSpPr>
        <p:spPr>
          <a:xfrm>
            <a:off x="7805793" y="6076924"/>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40</a:t>
            </a:r>
            <a:endParaRPr lang="en-US" sz="2000" b="1" dirty="0">
              <a:latin typeface="Arial" charset="0"/>
              <a:ea typeface="Arial" charset="0"/>
              <a:cs typeface="Arial" charset="0"/>
            </a:endParaRPr>
          </a:p>
        </p:txBody>
      </p:sp>
      <p:sp>
        <p:nvSpPr>
          <p:cNvPr id="7" name="TextBox 6"/>
          <p:cNvSpPr txBox="1"/>
          <p:nvPr/>
        </p:nvSpPr>
        <p:spPr>
          <a:xfrm>
            <a:off x="3421645" y="6343655"/>
            <a:ext cx="3895618" cy="461665"/>
          </a:xfrm>
          <a:prstGeom prst="rect">
            <a:avLst/>
          </a:prstGeom>
          <a:noFill/>
        </p:spPr>
        <p:txBody>
          <a:bodyPr wrap="none" rtlCol="0">
            <a:spAutoFit/>
          </a:bodyPr>
          <a:lstStyle/>
          <a:p>
            <a:r>
              <a:rPr lang="en-US" sz="2400" b="1" dirty="0" smtClean="0">
                <a:latin typeface="Arial" charset="0"/>
                <a:ea typeface="Arial" charset="0"/>
                <a:cs typeface="Arial" charset="0"/>
              </a:rPr>
              <a:t>Body </a:t>
            </a:r>
            <a:r>
              <a:rPr lang="en-US" sz="2400" b="1" smtClean="0">
                <a:latin typeface="Arial" charset="0"/>
                <a:ea typeface="Arial" charset="0"/>
                <a:cs typeface="Arial" charset="0"/>
              </a:rPr>
              <a:t>mass index (kg/m2)</a:t>
            </a:r>
            <a:endParaRPr lang="en-US" sz="2400" b="1">
              <a:latin typeface="Arial" charset="0"/>
              <a:ea typeface="Arial" charset="0"/>
              <a:cs typeface="Arial" charset="0"/>
            </a:endParaRPr>
          </a:p>
        </p:txBody>
      </p:sp>
      <p:sp>
        <p:nvSpPr>
          <p:cNvPr id="8" name="TextBox 7"/>
          <p:cNvSpPr txBox="1"/>
          <p:nvPr/>
        </p:nvSpPr>
        <p:spPr>
          <a:xfrm rot="16200000">
            <a:off x="500060" y="5434071"/>
            <a:ext cx="1994457" cy="830997"/>
          </a:xfrm>
          <a:prstGeom prst="rect">
            <a:avLst/>
          </a:prstGeom>
          <a:noFill/>
        </p:spPr>
        <p:txBody>
          <a:bodyPr wrap="none" rtlCol="0">
            <a:spAutoFit/>
          </a:bodyPr>
          <a:lstStyle/>
          <a:p>
            <a:pPr algn="ctr"/>
            <a:r>
              <a:rPr lang="en-US" sz="2400" b="1" smtClean="0">
                <a:latin typeface="Arial" charset="0"/>
                <a:ea typeface="Arial" charset="0"/>
                <a:cs typeface="Arial" charset="0"/>
              </a:rPr>
              <a:t>Distribution </a:t>
            </a:r>
          </a:p>
          <a:p>
            <a:pPr algn="ctr"/>
            <a:r>
              <a:rPr lang="en-US" sz="2400" b="1" dirty="0" smtClean="0">
                <a:latin typeface="Arial" charset="0"/>
                <a:ea typeface="Arial" charset="0"/>
                <a:cs typeface="Arial" charset="0"/>
              </a:rPr>
              <a:t>of BMI</a:t>
            </a:r>
            <a:endParaRPr lang="en-US" sz="2400" b="1" dirty="0">
              <a:latin typeface="Arial" charset="0"/>
              <a:ea typeface="Arial" charset="0"/>
              <a:cs typeface="Arial" charset="0"/>
            </a:endParaRPr>
          </a:p>
        </p:txBody>
      </p:sp>
      <p:sp>
        <p:nvSpPr>
          <p:cNvPr id="9" name="TextBox 8"/>
          <p:cNvSpPr txBox="1"/>
          <p:nvPr/>
        </p:nvSpPr>
        <p:spPr>
          <a:xfrm rot="16200000">
            <a:off x="-393777" y="2415666"/>
            <a:ext cx="3772186" cy="830997"/>
          </a:xfrm>
          <a:prstGeom prst="rect">
            <a:avLst/>
          </a:prstGeom>
          <a:noFill/>
        </p:spPr>
        <p:txBody>
          <a:bodyPr wrap="none" rtlCol="0">
            <a:spAutoFit/>
          </a:bodyPr>
          <a:lstStyle/>
          <a:p>
            <a:pPr algn="ctr"/>
            <a:r>
              <a:rPr lang="en-US" sz="2400" b="1" dirty="0" smtClean="0">
                <a:latin typeface="Arial" charset="0"/>
                <a:ea typeface="Arial" charset="0"/>
                <a:cs typeface="Arial" charset="0"/>
              </a:rPr>
              <a:t>Odds ratio for </a:t>
            </a:r>
            <a:r>
              <a:rPr lang="en-US" sz="2400" b="1" smtClean="0">
                <a:latin typeface="Arial" charset="0"/>
                <a:ea typeface="Arial" charset="0"/>
                <a:cs typeface="Arial" charset="0"/>
              </a:rPr>
              <a:t>ovulatory </a:t>
            </a:r>
          </a:p>
          <a:p>
            <a:pPr algn="ctr"/>
            <a:r>
              <a:rPr lang="en-US" sz="2400" b="1" dirty="0" smtClean="0">
                <a:latin typeface="Arial" charset="0"/>
                <a:ea typeface="Arial" charset="0"/>
                <a:cs typeface="Arial" charset="0"/>
              </a:rPr>
              <a:t>infertility</a:t>
            </a:r>
            <a:endParaRPr lang="en-US" sz="2400" b="1" dirty="0">
              <a:latin typeface="Arial" charset="0"/>
              <a:ea typeface="Arial" charset="0"/>
              <a:cs typeface="Arial" charset="0"/>
            </a:endParaRPr>
          </a:p>
        </p:txBody>
      </p:sp>
      <p:sp>
        <p:nvSpPr>
          <p:cNvPr id="10" name="TextBox 9"/>
          <p:cNvSpPr txBox="1"/>
          <p:nvPr/>
        </p:nvSpPr>
        <p:spPr>
          <a:xfrm>
            <a:off x="1885961" y="714376"/>
            <a:ext cx="540533" cy="400110"/>
          </a:xfrm>
          <a:prstGeom prst="rect">
            <a:avLst/>
          </a:prstGeom>
          <a:noFill/>
        </p:spPr>
        <p:txBody>
          <a:bodyPr wrap="none" rtlCol="0">
            <a:spAutoFit/>
          </a:bodyPr>
          <a:lstStyle/>
          <a:p>
            <a:r>
              <a:rPr lang="en-US" sz="2000" b="1" smtClean="0">
                <a:latin typeface="Arial" charset="0"/>
                <a:ea typeface="Arial" charset="0"/>
                <a:cs typeface="Arial" charset="0"/>
              </a:rPr>
              <a:t>7.5</a:t>
            </a:r>
            <a:endParaRPr lang="en-US" sz="2000" b="1">
              <a:latin typeface="Arial" charset="0"/>
              <a:ea typeface="Arial" charset="0"/>
              <a:cs typeface="Arial" charset="0"/>
            </a:endParaRPr>
          </a:p>
        </p:txBody>
      </p:sp>
      <p:sp>
        <p:nvSpPr>
          <p:cNvPr id="41" name="TextBox 40"/>
          <p:cNvSpPr txBox="1"/>
          <p:nvPr/>
        </p:nvSpPr>
        <p:spPr>
          <a:xfrm>
            <a:off x="1895483" y="995366"/>
            <a:ext cx="540533" cy="400110"/>
          </a:xfrm>
          <a:prstGeom prst="rect">
            <a:avLst/>
          </a:prstGeom>
          <a:noFill/>
        </p:spPr>
        <p:txBody>
          <a:bodyPr wrap="none" rtlCol="0">
            <a:spAutoFit/>
          </a:bodyPr>
          <a:lstStyle/>
          <a:p>
            <a:r>
              <a:rPr lang="en-US" sz="2000" b="1" smtClean="0">
                <a:latin typeface="Arial" charset="0"/>
                <a:ea typeface="Arial" charset="0"/>
                <a:cs typeface="Arial" charset="0"/>
              </a:rPr>
              <a:t>7.0</a:t>
            </a:r>
            <a:endParaRPr lang="en-US" sz="2000" b="1">
              <a:latin typeface="Arial" charset="0"/>
              <a:ea typeface="Arial" charset="0"/>
              <a:cs typeface="Arial" charset="0"/>
            </a:endParaRPr>
          </a:p>
        </p:txBody>
      </p:sp>
      <p:sp>
        <p:nvSpPr>
          <p:cNvPr id="42" name="TextBox 41"/>
          <p:cNvSpPr txBox="1"/>
          <p:nvPr/>
        </p:nvSpPr>
        <p:spPr>
          <a:xfrm>
            <a:off x="1890721" y="1247778"/>
            <a:ext cx="540533" cy="400110"/>
          </a:xfrm>
          <a:prstGeom prst="rect">
            <a:avLst/>
          </a:prstGeom>
          <a:noFill/>
        </p:spPr>
        <p:txBody>
          <a:bodyPr wrap="none" rtlCol="0">
            <a:spAutoFit/>
          </a:bodyPr>
          <a:lstStyle/>
          <a:p>
            <a:r>
              <a:rPr lang="en-US" sz="2000" b="1" dirty="0">
                <a:latin typeface="Arial" charset="0"/>
                <a:ea typeface="Arial" charset="0"/>
                <a:cs typeface="Arial" charset="0"/>
              </a:rPr>
              <a:t>6</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43" name="TextBox 42"/>
          <p:cNvSpPr txBox="1"/>
          <p:nvPr/>
        </p:nvSpPr>
        <p:spPr>
          <a:xfrm>
            <a:off x="1885956" y="1485906"/>
            <a:ext cx="540533" cy="400110"/>
          </a:xfrm>
          <a:prstGeom prst="rect">
            <a:avLst/>
          </a:prstGeom>
          <a:noFill/>
        </p:spPr>
        <p:txBody>
          <a:bodyPr wrap="none" rtlCol="0">
            <a:spAutoFit/>
          </a:bodyPr>
          <a:lstStyle/>
          <a:p>
            <a:r>
              <a:rPr lang="en-US" sz="2000" b="1" dirty="0" smtClean="0">
                <a:latin typeface="Arial" charset="0"/>
                <a:ea typeface="Arial" charset="0"/>
                <a:cs typeface="Arial" charset="0"/>
              </a:rPr>
              <a:t>6.0</a:t>
            </a:r>
            <a:endParaRPr lang="en-US" sz="2000" b="1" dirty="0">
              <a:latin typeface="Arial" charset="0"/>
              <a:ea typeface="Arial" charset="0"/>
              <a:cs typeface="Arial" charset="0"/>
            </a:endParaRPr>
          </a:p>
        </p:txBody>
      </p:sp>
      <p:sp>
        <p:nvSpPr>
          <p:cNvPr id="44" name="TextBox 43"/>
          <p:cNvSpPr txBox="1"/>
          <p:nvPr/>
        </p:nvSpPr>
        <p:spPr>
          <a:xfrm>
            <a:off x="1895480" y="1738322"/>
            <a:ext cx="540533" cy="400110"/>
          </a:xfrm>
          <a:prstGeom prst="rect">
            <a:avLst/>
          </a:prstGeom>
          <a:noFill/>
        </p:spPr>
        <p:txBody>
          <a:bodyPr wrap="none" rtlCol="0">
            <a:spAutoFit/>
          </a:bodyPr>
          <a:lstStyle/>
          <a:p>
            <a:r>
              <a:rPr lang="en-US" sz="2000" b="1" dirty="0">
                <a:latin typeface="Arial" charset="0"/>
                <a:ea typeface="Arial" charset="0"/>
                <a:cs typeface="Arial" charset="0"/>
              </a:rPr>
              <a:t>5</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45" name="TextBox 44"/>
          <p:cNvSpPr txBox="1"/>
          <p:nvPr/>
        </p:nvSpPr>
        <p:spPr>
          <a:xfrm>
            <a:off x="1890714" y="1990738"/>
            <a:ext cx="540533" cy="400110"/>
          </a:xfrm>
          <a:prstGeom prst="rect">
            <a:avLst/>
          </a:prstGeom>
          <a:noFill/>
        </p:spPr>
        <p:txBody>
          <a:bodyPr wrap="none" rtlCol="0">
            <a:spAutoFit/>
          </a:bodyPr>
          <a:lstStyle/>
          <a:p>
            <a:r>
              <a:rPr lang="en-US" sz="2000" b="1" dirty="0" smtClean="0">
                <a:latin typeface="Arial" charset="0"/>
                <a:ea typeface="Arial" charset="0"/>
                <a:cs typeface="Arial" charset="0"/>
              </a:rPr>
              <a:t>5.0</a:t>
            </a:r>
            <a:endParaRPr lang="en-US" sz="2000" b="1" dirty="0">
              <a:latin typeface="Arial" charset="0"/>
              <a:ea typeface="Arial" charset="0"/>
              <a:cs typeface="Arial" charset="0"/>
            </a:endParaRPr>
          </a:p>
        </p:txBody>
      </p:sp>
      <p:sp>
        <p:nvSpPr>
          <p:cNvPr id="46" name="TextBox 45"/>
          <p:cNvSpPr txBox="1"/>
          <p:nvPr/>
        </p:nvSpPr>
        <p:spPr>
          <a:xfrm>
            <a:off x="1885949" y="2243154"/>
            <a:ext cx="540533" cy="400110"/>
          </a:xfrm>
          <a:prstGeom prst="rect">
            <a:avLst/>
          </a:prstGeom>
          <a:noFill/>
        </p:spPr>
        <p:txBody>
          <a:bodyPr wrap="none" rtlCol="0">
            <a:spAutoFit/>
          </a:bodyPr>
          <a:lstStyle/>
          <a:p>
            <a:r>
              <a:rPr lang="en-US" sz="2000" b="1">
                <a:latin typeface="Arial" charset="0"/>
                <a:ea typeface="Arial" charset="0"/>
                <a:cs typeface="Arial" charset="0"/>
              </a:rPr>
              <a:t>4</a:t>
            </a:r>
            <a:r>
              <a:rPr lang="en-US" sz="2000" b="1" smtClean="0">
                <a:latin typeface="Arial" charset="0"/>
                <a:ea typeface="Arial" charset="0"/>
                <a:cs typeface="Arial" charset="0"/>
              </a:rPr>
              <a:t>.5</a:t>
            </a:r>
            <a:endParaRPr lang="en-US" sz="2000" b="1">
              <a:latin typeface="Arial" charset="0"/>
              <a:ea typeface="Arial" charset="0"/>
              <a:cs typeface="Arial" charset="0"/>
            </a:endParaRPr>
          </a:p>
        </p:txBody>
      </p:sp>
      <p:sp>
        <p:nvSpPr>
          <p:cNvPr id="47" name="TextBox 46"/>
          <p:cNvSpPr txBox="1"/>
          <p:nvPr/>
        </p:nvSpPr>
        <p:spPr>
          <a:xfrm>
            <a:off x="1895474" y="2495570"/>
            <a:ext cx="540533" cy="400110"/>
          </a:xfrm>
          <a:prstGeom prst="rect">
            <a:avLst/>
          </a:prstGeom>
          <a:noFill/>
        </p:spPr>
        <p:txBody>
          <a:bodyPr wrap="none" rtlCol="0">
            <a:spAutoFit/>
          </a:bodyPr>
          <a:lstStyle/>
          <a:p>
            <a:r>
              <a:rPr lang="en-US" sz="2000" b="1" dirty="0" smtClean="0">
                <a:latin typeface="Arial" charset="0"/>
                <a:ea typeface="Arial" charset="0"/>
                <a:cs typeface="Arial" charset="0"/>
              </a:rPr>
              <a:t>4.0</a:t>
            </a:r>
            <a:endParaRPr lang="en-US" sz="2000" b="1" dirty="0">
              <a:latin typeface="Arial" charset="0"/>
              <a:ea typeface="Arial" charset="0"/>
              <a:cs typeface="Arial" charset="0"/>
            </a:endParaRPr>
          </a:p>
        </p:txBody>
      </p:sp>
      <p:sp>
        <p:nvSpPr>
          <p:cNvPr id="48" name="TextBox 47"/>
          <p:cNvSpPr txBox="1"/>
          <p:nvPr/>
        </p:nvSpPr>
        <p:spPr>
          <a:xfrm>
            <a:off x="1890710" y="2762274"/>
            <a:ext cx="540533" cy="400110"/>
          </a:xfrm>
          <a:prstGeom prst="rect">
            <a:avLst/>
          </a:prstGeom>
          <a:noFill/>
        </p:spPr>
        <p:txBody>
          <a:bodyPr wrap="none" rtlCol="0">
            <a:spAutoFit/>
          </a:bodyPr>
          <a:lstStyle/>
          <a:p>
            <a:r>
              <a:rPr lang="en-US" sz="2000" b="1" dirty="0">
                <a:latin typeface="Arial" charset="0"/>
                <a:ea typeface="Arial" charset="0"/>
                <a:cs typeface="Arial" charset="0"/>
              </a:rPr>
              <a:t>3</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49" name="TextBox 48"/>
          <p:cNvSpPr txBox="1"/>
          <p:nvPr/>
        </p:nvSpPr>
        <p:spPr>
          <a:xfrm>
            <a:off x="1885945" y="3028978"/>
            <a:ext cx="540533" cy="400110"/>
          </a:xfrm>
          <a:prstGeom prst="rect">
            <a:avLst/>
          </a:prstGeom>
          <a:noFill/>
        </p:spPr>
        <p:txBody>
          <a:bodyPr wrap="none" rtlCol="0">
            <a:spAutoFit/>
          </a:bodyPr>
          <a:lstStyle/>
          <a:p>
            <a:r>
              <a:rPr lang="en-US" sz="2000" b="1" dirty="0" smtClean="0">
                <a:latin typeface="Arial" charset="0"/>
                <a:ea typeface="Arial" charset="0"/>
                <a:cs typeface="Arial" charset="0"/>
              </a:rPr>
              <a:t>3.0</a:t>
            </a:r>
            <a:endParaRPr lang="en-US" sz="2000" b="1" dirty="0">
              <a:latin typeface="Arial" charset="0"/>
              <a:ea typeface="Arial" charset="0"/>
              <a:cs typeface="Arial" charset="0"/>
            </a:endParaRPr>
          </a:p>
        </p:txBody>
      </p:sp>
      <p:sp>
        <p:nvSpPr>
          <p:cNvPr id="50" name="TextBox 49"/>
          <p:cNvSpPr txBox="1"/>
          <p:nvPr/>
        </p:nvSpPr>
        <p:spPr>
          <a:xfrm>
            <a:off x="1881180" y="3295682"/>
            <a:ext cx="540533" cy="400110"/>
          </a:xfrm>
          <a:prstGeom prst="rect">
            <a:avLst/>
          </a:prstGeom>
          <a:noFill/>
        </p:spPr>
        <p:txBody>
          <a:bodyPr wrap="none" rtlCol="0">
            <a:spAutoFit/>
          </a:bodyPr>
          <a:lstStyle/>
          <a:p>
            <a:r>
              <a:rPr lang="en-US" sz="2000" b="1" dirty="0">
                <a:latin typeface="Arial" charset="0"/>
                <a:ea typeface="Arial" charset="0"/>
                <a:cs typeface="Arial" charset="0"/>
              </a:rPr>
              <a:t>2</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51" name="TextBox 50"/>
          <p:cNvSpPr txBox="1"/>
          <p:nvPr/>
        </p:nvSpPr>
        <p:spPr>
          <a:xfrm>
            <a:off x="1876415" y="3548098"/>
            <a:ext cx="540533" cy="400110"/>
          </a:xfrm>
          <a:prstGeom prst="rect">
            <a:avLst/>
          </a:prstGeom>
          <a:noFill/>
        </p:spPr>
        <p:txBody>
          <a:bodyPr wrap="none" rtlCol="0">
            <a:spAutoFit/>
          </a:bodyPr>
          <a:lstStyle/>
          <a:p>
            <a:r>
              <a:rPr lang="en-US" sz="2000" b="1" dirty="0" smtClean="0">
                <a:latin typeface="Arial" charset="0"/>
                <a:ea typeface="Arial" charset="0"/>
                <a:cs typeface="Arial" charset="0"/>
              </a:rPr>
              <a:t>2.0</a:t>
            </a:r>
            <a:endParaRPr lang="en-US" sz="2000" b="1" dirty="0">
              <a:latin typeface="Arial" charset="0"/>
              <a:ea typeface="Arial" charset="0"/>
              <a:cs typeface="Arial" charset="0"/>
            </a:endParaRPr>
          </a:p>
        </p:txBody>
      </p:sp>
      <p:sp>
        <p:nvSpPr>
          <p:cNvPr id="52" name="TextBox 51"/>
          <p:cNvSpPr txBox="1"/>
          <p:nvPr/>
        </p:nvSpPr>
        <p:spPr>
          <a:xfrm>
            <a:off x="1885940" y="3800514"/>
            <a:ext cx="540533" cy="400110"/>
          </a:xfrm>
          <a:prstGeom prst="rect">
            <a:avLst/>
          </a:prstGeom>
          <a:noFill/>
        </p:spPr>
        <p:txBody>
          <a:bodyPr wrap="none" rtlCol="0">
            <a:spAutoFit/>
          </a:bodyPr>
          <a:lstStyle/>
          <a:p>
            <a:r>
              <a:rPr lang="en-US" sz="2000" b="1" dirty="0">
                <a:latin typeface="Arial" charset="0"/>
                <a:ea typeface="Arial" charset="0"/>
                <a:cs typeface="Arial" charset="0"/>
              </a:rPr>
              <a:t>1</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53" name="TextBox 52"/>
          <p:cNvSpPr txBox="1"/>
          <p:nvPr/>
        </p:nvSpPr>
        <p:spPr>
          <a:xfrm>
            <a:off x="1881174" y="4067218"/>
            <a:ext cx="540533" cy="400110"/>
          </a:xfrm>
          <a:prstGeom prst="rect">
            <a:avLst/>
          </a:prstGeom>
          <a:noFill/>
        </p:spPr>
        <p:txBody>
          <a:bodyPr wrap="none" rtlCol="0">
            <a:spAutoFit/>
          </a:bodyPr>
          <a:lstStyle/>
          <a:p>
            <a:r>
              <a:rPr lang="en-US" sz="2000" b="1" smtClean="0">
                <a:latin typeface="Arial" charset="0"/>
                <a:ea typeface="Arial" charset="0"/>
                <a:cs typeface="Arial" charset="0"/>
              </a:rPr>
              <a:t>1.0</a:t>
            </a:r>
            <a:endParaRPr lang="en-US" sz="2000" b="1">
              <a:latin typeface="Arial" charset="0"/>
              <a:ea typeface="Arial" charset="0"/>
              <a:cs typeface="Arial" charset="0"/>
            </a:endParaRPr>
          </a:p>
        </p:txBody>
      </p:sp>
      <p:sp>
        <p:nvSpPr>
          <p:cNvPr id="54" name="TextBox 53"/>
          <p:cNvSpPr txBox="1"/>
          <p:nvPr/>
        </p:nvSpPr>
        <p:spPr>
          <a:xfrm>
            <a:off x="1876407" y="4319634"/>
            <a:ext cx="540533" cy="400110"/>
          </a:xfrm>
          <a:prstGeom prst="rect">
            <a:avLst/>
          </a:prstGeom>
          <a:noFill/>
        </p:spPr>
        <p:txBody>
          <a:bodyPr wrap="none" rtlCol="0">
            <a:spAutoFit/>
          </a:bodyPr>
          <a:lstStyle/>
          <a:p>
            <a:r>
              <a:rPr lang="en-US" sz="2000" b="1" dirty="0">
                <a:latin typeface="Arial" charset="0"/>
                <a:ea typeface="Arial" charset="0"/>
                <a:cs typeface="Arial" charset="0"/>
              </a:rPr>
              <a:t>0</a:t>
            </a:r>
            <a:r>
              <a:rPr lang="en-US" sz="2000" b="1" dirty="0" smtClean="0">
                <a:latin typeface="Arial" charset="0"/>
                <a:ea typeface="Arial" charset="0"/>
                <a:cs typeface="Arial" charset="0"/>
              </a:rPr>
              <a:t>.5</a:t>
            </a:r>
            <a:endParaRPr lang="en-US" sz="2000" b="1" dirty="0">
              <a:latin typeface="Arial" charset="0"/>
              <a:ea typeface="Arial" charset="0"/>
              <a:cs typeface="Arial" charset="0"/>
            </a:endParaRPr>
          </a:p>
        </p:txBody>
      </p:sp>
      <p:sp>
        <p:nvSpPr>
          <p:cNvPr id="55" name="TextBox 54"/>
          <p:cNvSpPr txBox="1"/>
          <p:nvPr/>
        </p:nvSpPr>
        <p:spPr>
          <a:xfrm>
            <a:off x="1885930" y="4572050"/>
            <a:ext cx="538930" cy="400110"/>
          </a:xfrm>
          <a:prstGeom prst="rect">
            <a:avLst/>
          </a:prstGeom>
          <a:noFill/>
        </p:spPr>
        <p:txBody>
          <a:bodyPr wrap="none" rtlCol="0">
            <a:spAutoFit/>
          </a:bodyPr>
          <a:lstStyle/>
          <a:p>
            <a:r>
              <a:rPr lang="en-US" sz="2000" b="1" dirty="0" smtClean="0">
                <a:latin typeface="Arial" charset="0"/>
                <a:ea typeface="Arial" charset="0"/>
                <a:cs typeface="Arial" charset="0"/>
              </a:rPr>
              <a:t>   0</a:t>
            </a:r>
            <a:endParaRPr lang="en-US" sz="2000" b="1" dirty="0">
              <a:latin typeface="Arial" charset="0"/>
              <a:ea typeface="Arial" charset="0"/>
              <a:cs typeface="Arial" charset="0"/>
            </a:endParaRPr>
          </a:p>
        </p:txBody>
      </p:sp>
      <p:sp>
        <p:nvSpPr>
          <p:cNvPr id="14" name="TextBox 13"/>
          <p:cNvSpPr txBox="1"/>
          <p:nvPr/>
        </p:nvSpPr>
        <p:spPr>
          <a:xfrm>
            <a:off x="935612" y="28570"/>
            <a:ext cx="8909811" cy="707886"/>
          </a:xfrm>
          <a:prstGeom prst="rect">
            <a:avLst/>
          </a:prstGeom>
          <a:noFill/>
        </p:spPr>
        <p:txBody>
          <a:bodyPr wrap="none" rtlCol="0">
            <a:spAutoFit/>
          </a:bodyPr>
          <a:lstStyle/>
          <a:p>
            <a:r>
              <a:rPr lang="en-US" sz="4000" b="1" dirty="0" smtClean="0">
                <a:solidFill>
                  <a:srgbClr val="FF0000"/>
                </a:solidFill>
                <a:latin typeface="Arial" charset="0"/>
                <a:ea typeface="Arial" charset="0"/>
                <a:cs typeface="Arial" charset="0"/>
              </a:rPr>
              <a:t>Ovulatory disorder infertility by BMI</a:t>
            </a:r>
            <a:endParaRPr lang="en-US" sz="4000" b="1" dirty="0">
              <a:solidFill>
                <a:srgbClr val="FF0000"/>
              </a:solidFill>
              <a:latin typeface="Arial" charset="0"/>
              <a:ea typeface="Arial" charset="0"/>
              <a:cs typeface="Arial" charset="0"/>
            </a:endParaRPr>
          </a:p>
        </p:txBody>
      </p:sp>
      <p:sp>
        <p:nvSpPr>
          <p:cNvPr id="61" name="TextBox 60"/>
          <p:cNvSpPr txBox="1"/>
          <p:nvPr/>
        </p:nvSpPr>
        <p:spPr>
          <a:xfrm>
            <a:off x="3667139" y="5310179"/>
            <a:ext cx="470000" cy="400110"/>
          </a:xfrm>
          <a:prstGeom prst="rect">
            <a:avLst/>
          </a:prstGeom>
          <a:noFill/>
        </p:spPr>
        <p:txBody>
          <a:bodyPr wrap="none" rtlCol="0">
            <a:spAutoFit/>
          </a:bodyPr>
          <a:lstStyle/>
          <a:p>
            <a:r>
              <a:rPr lang="en-US" sz="2000" b="1" dirty="0" smtClean="0">
                <a:latin typeface="Arial" charset="0"/>
                <a:ea typeface="Arial" charset="0"/>
                <a:cs typeface="Arial" charset="0"/>
              </a:rPr>
              <a:t>21</a:t>
            </a:r>
            <a:endParaRPr lang="en-US" sz="2000" b="1" dirty="0">
              <a:latin typeface="Arial" charset="0"/>
              <a:ea typeface="Arial" charset="0"/>
              <a:cs typeface="Arial" charset="0"/>
            </a:endParaRPr>
          </a:p>
        </p:txBody>
      </p:sp>
      <p:sp>
        <p:nvSpPr>
          <p:cNvPr id="23554" name="TextBox 23553"/>
          <p:cNvSpPr txBox="1"/>
          <p:nvPr/>
        </p:nvSpPr>
        <p:spPr>
          <a:xfrm>
            <a:off x="8229595" y="5157788"/>
            <a:ext cx="3877985"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Rich-Edwards et al., 2002</a:t>
            </a:r>
          </a:p>
          <a:p>
            <a:r>
              <a:rPr lang="en-US" sz="2400" b="1" i="1" dirty="0" smtClean="0">
                <a:solidFill>
                  <a:srgbClr val="0000CC"/>
                </a:solidFill>
                <a:latin typeface="Arial" charset="0"/>
                <a:ea typeface="Arial" charset="0"/>
                <a:cs typeface="Arial" charset="0"/>
              </a:rPr>
              <a:t>Epidemiology 13, 184-90 </a:t>
            </a:r>
            <a:endParaRPr lang="en-US" sz="2400" b="1" i="1" dirty="0">
              <a:solidFill>
                <a:srgbClr val="0000CC"/>
              </a:solidFill>
              <a:latin typeface="Arial" charset="0"/>
              <a:ea typeface="Arial" charset="0"/>
              <a:cs typeface="Arial" charset="0"/>
            </a:endParaRPr>
          </a:p>
        </p:txBody>
      </p:sp>
      <p:sp>
        <p:nvSpPr>
          <p:cNvPr id="23555" name="TextBox 23554"/>
          <p:cNvSpPr txBox="1"/>
          <p:nvPr/>
        </p:nvSpPr>
        <p:spPr>
          <a:xfrm>
            <a:off x="8486770" y="3657682"/>
            <a:ext cx="3484352" cy="461665"/>
          </a:xfrm>
          <a:prstGeom prst="rect">
            <a:avLst/>
          </a:prstGeom>
          <a:noFill/>
        </p:spPr>
        <p:txBody>
          <a:bodyPr wrap="none" rtlCol="0">
            <a:spAutoFit/>
          </a:bodyPr>
          <a:lstStyle/>
          <a:p>
            <a:r>
              <a:rPr lang="en-US" sz="2400" b="1" u="sng" dirty="0" smtClean="0">
                <a:latin typeface="Arial" charset="0"/>
                <a:ea typeface="Arial" charset="0"/>
                <a:cs typeface="Arial" charset="0"/>
              </a:rPr>
              <a:t>Nurses’ </a:t>
            </a:r>
            <a:r>
              <a:rPr lang="en-US" sz="2400" b="1" u="sng" smtClean="0">
                <a:latin typeface="Arial" charset="0"/>
                <a:ea typeface="Arial" charset="0"/>
                <a:cs typeface="Arial" charset="0"/>
              </a:rPr>
              <a:t>Health study II</a:t>
            </a:r>
            <a:endParaRPr lang="en-US" sz="2400" b="1" u="sng">
              <a:latin typeface="Arial" charset="0"/>
              <a:ea typeface="Arial" charset="0"/>
              <a:cs typeface="Arial" charset="0"/>
            </a:endParaRPr>
          </a:p>
        </p:txBody>
      </p:sp>
    </p:spTree>
    <p:extLst>
      <p:ext uri="{BB962C8B-B14F-4D97-AF65-F5344CB8AC3E}">
        <p14:creationId xmlns:p14="http://schemas.microsoft.com/office/powerpoint/2010/main" val="64428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Outline</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dirty="0" smtClean="0">
              <a:latin typeface="Arial" charset="0"/>
              <a:ea typeface="Arial" charset="0"/>
              <a:cs typeface="Arial" charset="0"/>
            </a:endParaRPr>
          </a:p>
          <a:p>
            <a:r>
              <a:rPr lang="en-US" b="1" dirty="0" smtClean="0">
                <a:solidFill>
                  <a:schemeClr val="bg1">
                    <a:lumMod val="75000"/>
                  </a:schemeClr>
                </a:solidFill>
                <a:latin typeface="Arial" charset="0"/>
                <a:ea typeface="Arial" charset="0"/>
                <a:cs typeface="Arial" charset="0"/>
              </a:rPr>
              <a:t>Impact of obesity on fertility potential</a:t>
            </a:r>
          </a:p>
          <a:p>
            <a:r>
              <a:rPr lang="en-US" b="1" dirty="0" smtClean="0">
                <a:latin typeface="Arial" charset="0"/>
                <a:ea typeface="Arial" charset="0"/>
                <a:cs typeface="Arial" charset="0"/>
              </a:rPr>
              <a:t>The role of obesity in ART</a:t>
            </a:r>
          </a:p>
          <a:p>
            <a:r>
              <a:rPr lang="en-US" b="1" dirty="0" smtClean="0">
                <a:solidFill>
                  <a:schemeClr val="bg1">
                    <a:lumMod val="75000"/>
                  </a:schemeClr>
                </a:solidFill>
                <a:latin typeface="Arial" charset="0"/>
                <a:ea typeface="Arial" charset="0"/>
                <a:cs typeface="Arial" charset="0"/>
              </a:rPr>
              <a:t>Weight reduction and fertility</a:t>
            </a:r>
            <a:endParaRPr lang="en-US" b="1" dirty="0">
              <a:solidFill>
                <a:schemeClr val="bg1">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08347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p:txBody>
          <a:bodyPr/>
          <a:lstStyle/>
          <a:p>
            <a:pPr eaLnBrk="1" hangingPunct="1"/>
            <a:r>
              <a:rPr lang="en-GB" b="1" dirty="0">
                <a:latin typeface="Arial" charset="0"/>
                <a:cs typeface="Arial" charset="0"/>
              </a:rPr>
              <a:t>DISCLOSURE</a:t>
            </a:r>
            <a:endParaRPr lang="el-GR" b="1" dirty="0">
              <a:latin typeface="Arial" charset="0"/>
              <a:cs typeface="Arial" charset="0"/>
            </a:endParaRPr>
          </a:p>
        </p:txBody>
      </p:sp>
      <p:sp>
        <p:nvSpPr>
          <p:cNvPr id="16386" name="2 - Θέση περιεχομένου"/>
          <p:cNvSpPr>
            <a:spLocks noGrp="1"/>
          </p:cNvSpPr>
          <p:nvPr>
            <p:ph idx="1"/>
          </p:nvPr>
        </p:nvSpPr>
        <p:spPr/>
        <p:txBody>
          <a:bodyPr/>
          <a:lstStyle/>
          <a:p>
            <a:pPr eaLnBrk="1" hangingPunct="1"/>
            <a:endParaRPr lang="el-GR" b="1" dirty="0">
              <a:latin typeface="Arial" charset="0"/>
              <a:cs typeface="Arial" charset="0"/>
            </a:endParaRPr>
          </a:p>
          <a:p>
            <a:pPr eaLnBrk="1" hangingPunct="1">
              <a:buFontTx/>
              <a:buNone/>
            </a:pPr>
            <a:r>
              <a:rPr lang="el-GR" b="1" dirty="0">
                <a:latin typeface="Arial" charset="0"/>
                <a:cs typeface="Arial" charset="0"/>
              </a:rPr>
              <a:t>      </a:t>
            </a:r>
          </a:p>
          <a:p>
            <a:pPr eaLnBrk="1" hangingPunct="1">
              <a:buFontTx/>
              <a:buNone/>
            </a:pPr>
            <a:r>
              <a:rPr lang="en-GB" b="1" dirty="0">
                <a:latin typeface="Arial" charset="0"/>
                <a:cs typeface="Arial" charset="0"/>
              </a:rPr>
              <a:t>   </a:t>
            </a:r>
            <a:r>
              <a:rPr lang="el-GR" b="1" dirty="0">
                <a:latin typeface="Arial" charset="0"/>
                <a:cs typeface="Arial" charset="0"/>
              </a:rPr>
              <a:t>          </a:t>
            </a:r>
            <a:r>
              <a:rPr lang="en-GB" b="1" dirty="0">
                <a:latin typeface="Arial" charset="0"/>
                <a:cs typeface="Arial" charset="0"/>
              </a:rPr>
              <a:t>      </a:t>
            </a:r>
            <a:r>
              <a:rPr lang="en-GB" b="1" dirty="0" smtClean="0">
                <a:latin typeface="Arial" charset="0"/>
                <a:cs typeface="Arial" charset="0"/>
              </a:rPr>
              <a:t>Nothing </a:t>
            </a:r>
            <a:r>
              <a:rPr lang="en-GB" b="1" dirty="0">
                <a:latin typeface="Arial" charset="0"/>
                <a:cs typeface="Arial" charset="0"/>
              </a:rPr>
              <a:t>to disclose</a:t>
            </a:r>
            <a:endParaRPr lang="el-GR" b="1" dirty="0">
              <a:latin typeface="Arial" charset="0"/>
              <a:cs typeface="Arial" charset="0"/>
            </a:endParaRPr>
          </a:p>
        </p:txBody>
      </p:sp>
    </p:spTree>
    <p:extLst>
      <p:ext uri="{BB962C8B-B14F-4D97-AF65-F5344CB8AC3E}">
        <p14:creationId xmlns:p14="http://schemas.microsoft.com/office/powerpoint/2010/main" val="1063693773"/>
      </p:ext>
    </p:extLst>
  </p:cSld>
  <p:clrMapOvr>
    <a:masterClrMapping/>
  </p:clrMapOvr>
  <mc:AlternateContent xmlns:mc="http://schemas.openxmlformats.org/markup-compatibility/2006" xmlns:p14="http://schemas.microsoft.com/office/powerpoint/2010/main">
    <mc:Choice Requires="p14">
      <p:transition spd="slow" p14:dur="2000" advTm="5879"/>
    </mc:Choice>
    <mc:Fallback xmlns="">
      <p:transition spd="slow" advTm="587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Response to clomiphene in WHO II</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u="sng" dirty="0" smtClean="0">
              <a:latin typeface="Arial" charset="0"/>
              <a:ea typeface="Arial" charset="0"/>
              <a:cs typeface="Arial" charset="0"/>
            </a:endParaRPr>
          </a:p>
          <a:p>
            <a:r>
              <a:rPr lang="en-US" b="1" u="sng" dirty="0" smtClean="0">
                <a:latin typeface="Arial" charset="0"/>
                <a:ea typeface="Arial" charset="0"/>
                <a:cs typeface="Arial" charset="0"/>
              </a:rPr>
              <a:t>Reduced with increasing BMI: </a:t>
            </a:r>
          </a:p>
          <a:p>
            <a:pPr lvl="1"/>
            <a:r>
              <a:rPr lang="en-US" b="1" dirty="0" smtClean="0">
                <a:latin typeface="Arial" charset="0"/>
                <a:ea typeface="Arial" charset="0"/>
                <a:cs typeface="Arial" charset="0"/>
              </a:rPr>
              <a:t>OR 0.92 (0.88-0.96)</a:t>
            </a:r>
          </a:p>
          <a:p>
            <a:endParaRPr lang="en-US" b="1" dirty="0" smtClean="0">
              <a:latin typeface="Arial" charset="0"/>
              <a:ea typeface="Arial" charset="0"/>
              <a:cs typeface="Arial" charset="0"/>
            </a:endParaRPr>
          </a:p>
          <a:p>
            <a:r>
              <a:rPr lang="en-US" b="1" u="sng" dirty="0" smtClean="0">
                <a:latin typeface="Arial" charset="0"/>
                <a:ea typeface="Arial" charset="0"/>
                <a:cs typeface="Arial" charset="0"/>
              </a:rPr>
              <a:t>Reduced with increasing waist-to-hip ratio: </a:t>
            </a:r>
          </a:p>
          <a:p>
            <a:pPr lvl="1"/>
            <a:r>
              <a:rPr lang="en-US" b="1" dirty="0" smtClean="0">
                <a:latin typeface="Arial" charset="0"/>
                <a:ea typeface="Arial" charset="0"/>
                <a:cs typeface="Arial" charset="0"/>
              </a:rPr>
              <a:t>OR 0.60 (0.40-0.89)</a:t>
            </a:r>
            <a:endParaRPr lang="en-US" b="1" dirty="0">
              <a:latin typeface="Arial" charset="0"/>
              <a:ea typeface="Arial" charset="0"/>
              <a:cs typeface="Arial" charset="0"/>
            </a:endParaRPr>
          </a:p>
        </p:txBody>
      </p:sp>
      <p:sp>
        <p:nvSpPr>
          <p:cNvPr id="5" name="TextBox 4"/>
          <p:cNvSpPr txBox="1"/>
          <p:nvPr/>
        </p:nvSpPr>
        <p:spPr>
          <a:xfrm>
            <a:off x="5472108" y="4371966"/>
            <a:ext cx="3260829"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Imani et al., 2002</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77, 91-7 </a:t>
            </a:r>
          </a:p>
        </p:txBody>
      </p:sp>
      <p:sp>
        <p:nvSpPr>
          <p:cNvPr id="2" name="TextBox 1"/>
          <p:cNvSpPr txBox="1"/>
          <p:nvPr/>
        </p:nvSpPr>
        <p:spPr>
          <a:xfrm>
            <a:off x="528638" y="5929313"/>
            <a:ext cx="3068469" cy="461665"/>
          </a:xfrm>
          <a:prstGeom prst="rect">
            <a:avLst/>
          </a:prstGeom>
          <a:noFill/>
        </p:spPr>
        <p:txBody>
          <a:bodyPr wrap="none" rtlCol="0">
            <a:spAutoFit/>
          </a:bodyPr>
          <a:lstStyle/>
          <a:p>
            <a:r>
              <a:rPr lang="en-US" sz="2400" b="1" i="1" u="sng" smtClean="0">
                <a:latin typeface="Arial" charset="0"/>
                <a:ea typeface="Arial" charset="0"/>
                <a:cs typeface="Arial" charset="0"/>
              </a:rPr>
              <a:t>Ovulation induction</a:t>
            </a:r>
            <a:endParaRPr lang="en-US" sz="2400" b="1" i="1" u="sng">
              <a:latin typeface="Arial" charset="0"/>
              <a:ea typeface="Arial" charset="0"/>
              <a:cs typeface="Arial" charset="0"/>
            </a:endParaRPr>
          </a:p>
        </p:txBody>
      </p:sp>
      <p:sp>
        <p:nvSpPr>
          <p:cNvPr id="8" name="TextBox 7"/>
          <p:cNvSpPr txBox="1"/>
          <p:nvPr/>
        </p:nvSpPr>
        <p:spPr>
          <a:xfrm>
            <a:off x="4186238" y="5686425"/>
            <a:ext cx="7537641"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Messinis</a:t>
            </a:r>
            <a:r>
              <a:rPr lang="en-US" sz="2400" b="1" i="1" dirty="0" smtClean="0">
                <a:solidFill>
                  <a:srgbClr val="0000CC"/>
                </a:solidFill>
                <a:latin typeface="Arial" charset="0"/>
                <a:ea typeface="Arial" charset="0"/>
                <a:cs typeface="Arial" charset="0"/>
              </a:rPr>
              <a:t> et al., 2015</a:t>
            </a:r>
          </a:p>
          <a:p>
            <a:r>
              <a:rPr lang="en-US" sz="2400" b="1" i="1" dirty="0" smtClean="0">
                <a:solidFill>
                  <a:srgbClr val="0000CC"/>
                </a:solidFill>
                <a:latin typeface="Arial" charset="0"/>
                <a:ea typeface="Arial" charset="0"/>
                <a:cs typeface="Arial" charset="0"/>
              </a:rPr>
              <a:t>Best </a:t>
            </a:r>
            <a:r>
              <a:rPr lang="en-US" sz="2400" b="1" i="1" dirty="0" err="1" smtClean="0">
                <a:solidFill>
                  <a:srgbClr val="0000CC"/>
                </a:solidFill>
                <a:latin typeface="Arial" charset="0"/>
                <a:ea typeface="Arial" charset="0"/>
                <a:cs typeface="Arial" charset="0"/>
              </a:rPr>
              <a:t>Pract</a:t>
            </a:r>
            <a:r>
              <a:rPr lang="en-US" sz="2400" b="1" i="1" dirty="0" smtClean="0">
                <a:solidFill>
                  <a:srgbClr val="0000CC"/>
                </a:solidFill>
                <a:latin typeface="Arial" charset="0"/>
                <a:ea typeface="Arial" charset="0"/>
                <a:cs typeface="Arial" charset="0"/>
              </a:rPr>
              <a:t>. Res. </a:t>
            </a:r>
            <a:r>
              <a:rPr lang="en-US" sz="2400" b="1" i="1" dirty="0" err="1" smtClean="0">
                <a:solidFill>
                  <a:srgbClr val="0000CC"/>
                </a:solidFill>
                <a:latin typeface="Arial" charset="0"/>
                <a:ea typeface="Arial" charset="0"/>
                <a:cs typeface="Arial" charset="0"/>
              </a:rPr>
              <a:t>Clin</a:t>
            </a:r>
            <a:r>
              <a:rPr lang="en-US" sz="2400" b="1" i="1" dirty="0" smtClean="0">
                <a:solidFill>
                  <a:srgbClr val="0000CC"/>
                </a:solidFill>
                <a:latin typeface="Arial" charset="0"/>
                <a:ea typeface="Arial" charset="0"/>
                <a:cs typeface="Arial" charset="0"/>
              </a:rPr>
              <a:t>. Obstet. </a:t>
            </a:r>
            <a:r>
              <a:rPr lang="en-US" sz="2400" b="1" i="1" dirty="0" err="1" smtClean="0">
                <a:solidFill>
                  <a:srgbClr val="0000CC"/>
                </a:solidFill>
                <a:latin typeface="Arial" charset="0"/>
                <a:ea typeface="Arial" charset="0"/>
                <a:cs typeface="Arial" charset="0"/>
              </a:rPr>
              <a:t>Gynaecol</a:t>
            </a:r>
            <a:r>
              <a:rPr lang="en-US" sz="2400" b="1" i="1" dirty="0" smtClean="0">
                <a:solidFill>
                  <a:srgbClr val="0000CC"/>
                </a:solidFill>
                <a:latin typeface="Arial" charset="0"/>
                <a:ea typeface="Arial" charset="0"/>
                <a:cs typeface="Arial" charset="0"/>
              </a:rPr>
              <a:t>. 29, 479-88</a:t>
            </a:r>
            <a:endParaRPr lang="en-US" sz="2400" b="1" i="1" dirty="0">
              <a:solidFill>
                <a:srgbClr val="0000CC"/>
              </a:solidFill>
              <a:latin typeface="Arial" charset="0"/>
              <a:ea typeface="Arial" charset="0"/>
              <a:cs typeface="Arial" charset="0"/>
            </a:endParaRPr>
          </a:p>
        </p:txBody>
      </p:sp>
      <p:sp>
        <p:nvSpPr>
          <p:cNvPr id="10" name="Rectangle 9"/>
          <p:cNvSpPr/>
          <p:nvPr/>
        </p:nvSpPr>
        <p:spPr>
          <a:xfrm>
            <a:off x="838200" y="2271713"/>
            <a:ext cx="7777163" cy="2931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33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3981450" y="933442"/>
            <a:ext cx="4171950" cy="4457700"/>
          </a:xfrm>
        </p:spPr>
        <p:txBody>
          <a:bodyPr>
            <a:normAutofit/>
          </a:bodyPr>
          <a:lstStyle/>
          <a:p>
            <a:pPr eaLnBrk="1" hangingPunct="1">
              <a:lnSpc>
                <a:spcPct val="90000"/>
              </a:lnSpc>
              <a:buFontTx/>
              <a:buNone/>
            </a:pPr>
            <a:endParaRPr lang="en-US" altLang="en-US" b="1" dirty="0">
              <a:latin typeface="Arial" charset="0"/>
            </a:endParaRPr>
          </a:p>
          <a:p>
            <a:pPr eaLnBrk="1" hangingPunct="1">
              <a:lnSpc>
                <a:spcPct val="90000"/>
              </a:lnSpc>
              <a:buFontTx/>
              <a:buNone/>
            </a:pPr>
            <a:r>
              <a:rPr lang="en-US" altLang="en-US" b="1" dirty="0">
                <a:latin typeface="Arial" charset="0"/>
              </a:rPr>
              <a:t>- Increase in:</a:t>
            </a:r>
          </a:p>
          <a:p>
            <a:pPr lvl="1"/>
            <a:r>
              <a:rPr lang="en-US" altLang="en-US" b="1" dirty="0">
                <a:latin typeface="Arial" charset="0"/>
              </a:rPr>
              <a:t>FAI</a:t>
            </a:r>
          </a:p>
          <a:p>
            <a:pPr lvl="1"/>
            <a:r>
              <a:rPr lang="en-US" altLang="en-US" b="1" dirty="0">
                <a:latin typeface="Arial" charset="0"/>
              </a:rPr>
              <a:t>BMI</a:t>
            </a:r>
          </a:p>
          <a:p>
            <a:pPr lvl="1"/>
            <a:r>
              <a:rPr lang="en-US" altLang="en-US" b="1" dirty="0">
                <a:latin typeface="Arial" charset="0"/>
              </a:rPr>
              <a:t>Mean ovarian volume</a:t>
            </a:r>
          </a:p>
          <a:p>
            <a:pPr lvl="1"/>
            <a:r>
              <a:rPr lang="en-US" altLang="en-US" b="1" dirty="0">
                <a:latin typeface="Arial" charset="0"/>
              </a:rPr>
              <a:t>Insulin, LH</a:t>
            </a:r>
          </a:p>
          <a:p>
            <a:pPr lvl="1"/>
            <a:r>
              <a:rPr lang="en-US" altLang="en-US" b="1" dirty="0">
                <a:latin typeface="Arial" charset="0"/>
              </a:rPr>
              <a:t>Age</a:t>
            </a:r>
          </a:p>
          <a:p>
            <a:pPr lvl="1"/>
            <a:r>
              <a:rPr lang="en-US" altLang="en-US" b="1" dirty="0" smtClean="0">
                <a:latin typeface="Arial" charset="0"/>
              </a:rPr>
              <a:t>AMH</a:t>
            </a:r>
            <a:endParaRPr lang="en-US" altLang="en-US" b="1" dirty="0">
              <a:latin typeface="Arial" charset="0"/>
            </a:endParaRPr>
          </a:p>
          <a:p>
            <a:pPr eaLnBrk="1" hangingPunct="1">
              <a:lnSpc>
                <a:spcPct val="90000"/>
              </a:lnSpc>
              <a:buFontTx/>
              <a:buNone/>
            </a:pPr>
            <a:r>
              <a:rPr lang="en-US" altLang="en-US" b="1" dirty="0">
                <a:latin typeface="Arial" charset="0"/>
              </a:rPr>
              <a:t>- Amenorrhea</a:t>
            </a:r>
          </a:p>
        </p:txBody>
      </p:sp>
      <p:sp>
        <p:nvSpPr>
          <p:cNvPr id="32771" name="Text Box 3"/>
          <p:cNvSpPr txBox="1">
            <a:spLocks noChangeArrowheads="1"/>
          </p:cNvSpPr>
          <p:nvPr/>
        </p:nvSpPr>
        <p:spPr bwMode="auto">
          <a:xfrm>
            <a:off x="2573339" y="5265725"/>
            <a:ext cx="63033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b="1" i="1" dirty="0">
                <a:solidFill>
                  <a:srgbClr val="0000CC"/>
                </a:solidFill>
                <a:latin typeface="Arial" charset="0"/>
              </a:rPr>
              <a:t>Imani et al., 1998 (JCEM), 1999 (JCEM), </a:t>
            </a:r>
          </a:p>
          <a:p>
            <a:pPr eaLnBrk="1" hangingPunct="1"/>
            <a:r>
              <a:rPr lang="en-US" altLang="en-US" b="1" i="1" dirty="0">
                <a:solidFill>
                  <a:srgbClr val="0000CC"/>
                </a:solidFill>
                <a:latin typeface="Arial" charset="0"/>
              </a:rPr>
              <a:t>2002a (</a:t>
            </a:r>
            <a:r>
              <a:rPr lang="en-US" altLang="en-US" b="1" i="1" dirty="0" err="1">
                <a:solidFill>
                  <a:srgbClr val="0000CC"/>
                </a:solidFill>
                <a:latin typeface="Arial" charset="0"/>
              </a:rPr>
              <a:t>Fertil</a:t>
            </a:r>
            <a:r>
              <a:rPr lang="en-US" altLang="en-US" b="1" i="1" dirty="0">
                <a:solidFill>
                  <a:srgbClr val="0000CC"/>
                </a:solidFill>
                <a:latin typeface="Arial" charset="0"/>
              </a:rPr>
              <a:t>. </a:t>
            </a:r>
            <a:r>
              <a:rPr lang="en-US" altLang="en-US" b="1" i="1" dirty="0" err="1">
                <a:solidFill>
                  <a:srgbClr val="0000CC"/>
                </a:solidFill>
                <a:latin typeface="Arial" charset="0"/>
              </a:rPr>
              <a:t>Steril</a:t>
            </a:r>
            <a:r>
              <a:rPr lang="en-US" altLang="en-US" b="1" i="1" dirty="0">
                <a:solidFill>
                  <a:srgbClr val="0000CC"/>
                </a:solidFill>
                <a:latin typeface="Arial" charset="0"/>
              </a:rPr>
              <a:t>.), 2002b (</a:t>
            </a:r>
            <a:r>
              <a:rPr lang="en-US" altLang="en-US" b="1" i="1" dirty="0" err="1">
                <a:solidFill>
                  <a:srgbClr val="0000CC"/>
                </a:solidFill>
                <a:latin typeface="Arial" charset="0"/>
              </a:rPr>
              <a:t>Fertil</a:t>
            </a:r>
            <a:r>
              <a:rPr lang="en-US" altLang="en-US" b="1" i="1" dirty="0">
                <a:solidFill>
                  <a:srgbClr val="0000CC"/>
                </a:solidFill>
                <a:latin typeface="Arial" charset="0"/>
              </a:rPr>
              <a:t>. </a:t>
            </a:r>
            <a:r>
              <a:rPr lang="en-US" altLang="en-US" b="1" i="1" dirty="0" err="1">
                <a:solidFill>
                  <a:srgbClr val="0000CC"/>
                </a:solidFill>
                <a:latin typeface="Arial" charset="0"/>
              </a:rPr>
              <a:t>Steril</a:t>
            </a:r>
            <a:r>
              <a:rPr lang="en-US" altLang="en-US" b="1" i="1" dirty="0">
                <a:solidFill>
                  <a:srgbClr val="0000CC"/>
                </a:solidFill>
                <a:latin typeface="Arial" charset="0"/>
              </a:rPr>
              <a:t>.),</a:t>
            </a:r>
          </a:p>
          <a:p>
            <a:pPr eaLnBrk="1" hangingPunct="1"/>
            <a:r>
              <a:rPr lang="en-US" altLang="en-US" b="1" i="1" dirty="0">
                <a:solidFill>
                  <a:srgbClr val="0000CC"/>
                </a:solidFill>
                <a:latin typeface="Arial" charset="0"/>
              </a:rPr>
              <a:t>Van </a:t>
            </a:r>
            <a:r>
              <a:rPr lang="en-US" altLang="en-US" b="1" i="1" dirty="0" err="1">
                <a:solidFill>
                  <a:srgbClr val="0000CC"/>
                </a:solidFill>
                <a:latin typeface="Arial" charset="0"/>
              </a:rPr>
              <a:t>Santbrink</a:t>
            </a:r>
            <a:r>
              <a:rPr lang="en-US" altLang="en-US" b="1" i="1" dirty="0">
                <a:solidFill>
                  <a:srgbClr val="0000CC"/>
                </a:solidFill>
                <a:latin typeface="Arial" charset="0"/>
              </a:rPr>
              <a:t> et al., 2002 (</a:t>
            </a:r>
            <a:r>
              <a:rPr lang="en-US" altLang="en-US" b="1" i="1" dirty="0" err="1">
                <a:solidFill>
                  <a:srgbClr val="0000CC"/>
                </a:solidFill>
                <a:latin typeface="Arial" charset="0"/>
              </a:rPr>
              <a:t>Fertil</a:t>
            </a:r>
            <a:r>
              <a:rPr lang="en-US" altLang="en-US" b="1" i="1" dirty="0">
                <a:solidFill>
                  <a:srgbClr val="0000CC"/>
                </a:solidFill>
                <a:latin typeface="Arial" charset="0"/>
              </a:rPr>
              <a:t>. </a:t>
            </a:r>
            <a:r>
              <a:rPr lang="en-US" altLang="en-US" b="1" i="1" dirty="0" err="1">
                <a:solidFill>
                  <a:srgbClr val="0000CC"/>
                </a:solidFill>
                <a:latin typeface="Arial" charset="0"/>
              </a:rPr>
              <a:t>Steril</a:t>
            </a:r>
            <a:r>
              <a:rPr lang="en-US" altLang="en-US" b="1" i="1" dirty="0" smtClean="0">
                <a:solidFill>
                  <a:srgbClr val="0000CC"/>
                </a:solidFill>
                <a:latin typeface="Arial" charset="0"/>
              </a:rPr>
              <a:t>.)</a:t>
            </a:r>
          </a:p>
          <a:p>
            <a:pPr eaLnBrk="1" hangingPunct="1"/>
            <a:r>
              <a:rPr lang="en-US" altLang="en-US" b="1" i="1" dirty="0" err="1">
                <a:solidFill>
                  <a:srgbClr val="0000CC"/>
                </a:solidFill>
                <a:latin typeface="Arial" charset="0"/>
              </a:rPr>
              <a:t>Mahran</a:t>
            </a:r>
            <a:r>
              <a:rPr lang="en-US" altLang="en-US" b="1" i="1" dirty="0">
                <a:solidFill>
                  <a:srgbClr val="0000CC"/>
                </a:solidFill>
                <a:latin typeface="Arial" charset="0"/>
              </a:rPr>
              <a:t> et al., 2013 (JCEM</a:t>
            </a:r>
            <a:r>
              <a:rPr lang="en-US" altLang="en-US" b="1" i="1" dirty="0" smtClean="0">
                <a:solidFill>
                  <a:srgbClr val="0000CC"/>
                </a:solidFill>
                <a:latin typeface="Arial" charset="0"/>
              </a:rPr>
              <a:t>)</a:t>
            </a:r>
            <a:endParaRPr lang="el-GR" altLang="en-US" b="1" i="1" dirty="0">
              <a:solidFill>
                <a:srgbClr val="0000CC"/>
              </a:solidFill>
              <a:latin typeface="Arial" charset="0"/>
            </a:endParaRPr>
          </a:p>
        </p:txBody>
      </p:sp>
      <p:sp>
        <p:nvSpPr>
          <p:cNvPr id="32772" name="Rectangle 4"/>
          <p:cNvSpPr>
            <a:spLocks noGrp="1" noChangeArrowheads="1"/>
          </p:cNvSpPr>
          <p:nvPr>
            <p:ph type="title"/>
          </p:nvPr>
        </p:nvSpPr>
        <p:spPr>
          <a:xfrm>
            <a:off x="2209800" y="71440"/>
            <a:ext cx="7772400" cy="1143000"/>
          </a:xfrm>
          <a:noFill/>
        </p:spPr>
        <p:txBody>
          <a:bodyPr>
            <a:normAutofit fontScale="90000"/>
          </a:bodyPr>
          <a:lstStyle/>
          <a:p>
            <a:pPr eaLnBrk="1" hangingPunct="1"/>
            <a:r>
              <a:rPr lang="en-GB" altLang="en-US" b="1" dirty="0" smtClean="0">
                <a:latin typeface="Arial" charset="0"/>
              </a:rPr>
              <a:t>Clomiphene resistance </a:t>
            </a:r>
            <a:br>
              <a:rPr lang="en-GB" altLang="en-US" b="1" dirty="0" smtClean="0">
                <a:latin typeface="Arial" charset="0"/>
              </a:rPr>
            </a:br>
            <a:r>
              <a:rPr lang="en-GB" altLang="en-US" b="1" dirty="0" smtClean="0">
                <a:latin typeface="Arial" charset="0"/>
              </a:rPr>
              <a:t>(</a:t>
            </a:r>
            <a:r>
              <a:rPr lang="en-GB" altLang="en-US" b="1" dirty="0">
                <a:latin typeface="Arial" charset="0"/>
              </a:rPr>
              <a:t>No ovulation)</a:t>
            </a:r>
            <a:endParaRPr lang="el-GR" altLang="en-US" b="1" dirty="0">
              <a:latin typeface="Arial" charset="0"/>
            </a:endParaRPr>
          </a:p>
        </p:txBody>
      </p:sp>
      <p:sp>
        <p:nvSpPr>
          <p:cNvPr id="2" name="Rectangle 1"/>
          <p:cNvSpPr/>
          <p:nvPr/>
        </p:nvSpPr>
        <p:spPr>
          <a:xfrm>
            <a:off x="4414838" y="2257423"/>
            <a:ext cx="971553"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8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82026" y="3244334"/>
            <a:ext cx="227948" cy="369332"/>
          </a:xfrm>
          <a:prstGeom prst="rect">
            <a:avLst/>
          </a:prstGeom>
        </p:spPr>
        <p:txBody>
          <a:bodyPr wrap="none">
            <a:spAutoFit/>
          </a:bodyPr>
          <a:lstStyle/>
          <a:p>
            <a:r>
              <a:rPr lang="en-US" baseline="30000" dirty="0">
                <a:solidFill>
                  <a:srgbClr val="000000"/>
                </a:solidFill>
                <a:latin typeface="Helvetica" charset="0"/>
              </a:rPr>
              <a:t> </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80404" y="207133"/>
            <a:ext cx="7668000" cy="5148000"/>
          </a:xfrm>
          <a:prstGeom prst="rect">
            <a:avLst/>
          </a:prstGeom>
          <a:noFill/>
          <a:ln>
            <a:noFill/>
          </a:ln>
        </p:spPr>
      </p:pic>
      <p:sp>
        <p:nvSpPr>
          <p:cNvPr id="8" name="TextBox 7"/>
          <p:cNvSpPr txBox="1"/>
          <p:nvPr/>
        </p:nvSpPr>
        <p:spPr>
          <a:xfrm>
            <a:off x="7286625" y="5919534"/>
            <a:ext cx="4716356"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Mulders et al., 2003</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Update 9, 429-49</a:t>
            </a:r>
            <a:endParaRPr lang="en-US" sz="2400" b="1" i="1" dirty="0">
              <a:solidFill>
                <a:srgbClr val="0000CC"/>
              </a:solidFill>
              <a:latin typeface="Arial" charset="0"/>
              <a:ea typeface="Arial" charset="0"/>
              <a:cs typeface="Arial" charset="0"/>
            </a:endParaRPr>
          </a:p>
        </p:txBody>
      </p:sp>
      <p:sp>
        <p:nvSpPr>
          <p:cNvPr id="3" name="Rectangle 2"/>
          <p:cNvSpPr/>
          <p:nvPr/>
        </p:nvSpPr>
        <p:spPr>
          <a:xfrm>
            <a:off x="5117432" y="5117432"/>
            <a:ext cx="4860757" cy="36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69303" y="5002209"/>
            <a:ext cx="801823" cy="461665"/>
          </a:xfrm>
          <a:prstGeom prst="rect">
            <a:avLst/>
          </a:prstGeom>
          <a:noFill/>
        </p:spPr>
        <p:txBody>
          <a:bodyPr wrap="none" rtlCol="0">
            <a:spAutoFit/>
          </a:bodyPr>
          <a:lstStyle/>
          <a:p>
            <a:r>
              <a:rPr lang="en-US" sz="2400" b="1" smtClean="0">
                <a:latin typeface="Arial" charset="0"/>
                <a:ea typeface="Arial" charset="0"/>
                <a:cs typeface="Arial" charset="0"/>
              </a:rPr>
              <a:t>-500</a:t>
            </a:r>
            <a:endParaRPr lang="en-US" sz="2400" b="1" dirty="0">
              <a:latin typeface="Arial" charset="0"/>
              <a:ea typeface="Arial" charset="0"/>
              <a:cs typeface="Arial" charset="0"/>
            </a:endParaRPr>
          </a:p>
        </p:txBody>
      </p:sp>
      <p:sp>
        <p:nvSpPr>
          <p:cNvPr id="9" name="TextBox 8"/>
          <p:cNvSpPr txBox="1"/>
          <p:nvPr/>
        </p:nvSpPr>
        <p:spPr>
          <a:xfrm>
            <a:off x="6328605" y="4994189"/>
            <a:ext cx="356188" cy="461665"/>
          </a:xfrm>
          <a:prstGeom prst="rect">
            <a:avLst/>
          </a:prstGeom>
          <a:noFill/>
        </p:spPr>
        <p:txBody>
          <a:bodyPr wrap="none" rtlCol="0">
            <a:spAutoFit/>
          </a:bodyPr>
          <a:lstStyle/>
          <a:p>
            <a:r>
              <a:rPr lang="en-US" sz="2400" b="1" smtClean="0">
                <a:latin typeface="Arial" charset="0"/>
                <a:ea typeface="Arial" charset="0"/>
                <a:cs typeface="Arial" charset="0"/>
              </a:rPr>
              <a:t>0</a:t>
            </a:r>
            <a:endParaRPr lang="en-US" sz="2400" b="1" dirty="0">
              <a:latin typeface="Arial" charset="0"/>
              <a:ea typeface="Arial" charset="0"/>
              <a:cs typeface="Arial" charset="0"/>
            </a:endParaRPr>
          </a:p>
        </p:txBody>
      </p:sp>
      <p:sp>
        <p:nvSpPr>
          <p:cNvPr id="10" name="TextBox 9"/>
          <p:cNvSpPr txBox="1"/>
          <p:nvPr/>
        </p:nvSpPr>
        <p:spPr>
          <a:xfrm>
            <a:off x="7178840" y="4994189"/>
            <a:ext cx="699230" cy="461665"/>
          </a:xfrm>
          <a:prstGeom prst="rect">
            <a:avLst/>
          </a:prstGeom>
          <a:noFill/>
        </p:spPr>
        <p:txBody>
          <a:bodyPr wrap="none" rtlCol="0">
            <a:spAutoFit/>
          </a:bodyPr>
          <a:lstStyle/>
          <a:p>
            <a:r>
              <a:rPr lang="en-US" sz="2400" b="1" smtClean="0">
                <a:latin typeface="Arial" charset="0"/>
                <a:ea typeface="Arial" charset="0"/>
                <a:cs typeface="Arial" charset="0"/>
              </a:rPr>
              <a:t>500</a:t>
            </a:r>
            <a:endParaRPr lang="en-US" sz="2400" b="1" dirty="0">
              <a:latin typeface="Arial" charset="0"/>
              <a:ea typeface="Arial" charset="0"/>
              <a:cs typeface="Arial" charset="0"/>
            </a:endParaRPr>
          </a:p>
        </p:txBody>
      </p:sp>
      <p:sp>
        <p:nvSpPr>
          <p:cNvPr id="11" name="TextBox 10"/>
          <p:cNvSpPr txBox="1"/>
          <p:nvPr/>
        </p:nvSpPr>
        <p:spPr>
          <a:xfrm>
            <a:off x="8133343" y="5002211"/>
            <a:ext cx="870751" cy="461665"/>
          </a:xfrm>
          <a:prstGeom prst="rect">
            <a:avLst/>
          </a:prstGeom>
          <a:noFill/>
        </p:spPr>
        <p:txBody>
          <a:bodyPr wrap="none" rtlCol="0">
            <a:spAutoFit/>
          </a:bodyPr>
          <a:lstStyle/>
          <a:p>
            <a:r>
              <a:rPr lang="en-US" sz="2400" b="1" dirty="0" smtClean="0">
                <a:latin typeface="Arial" charset="0"/>
                <a:ea typeface="Arial" charset="0"/>
                <a:cs typeface="Arial" charset="0"/>
              </a:rPr>
              <a:t>1000</a:t>
            </a:r>
            <a:endParaRPr lang="en-US" sz="2400" b="1" dirty="0">
              <a:latin typeface="Arial" charset="0"/>
              <a:ea typeface="Arial" charset="0"/>
              <a:cs typeface="Arial" charset="0"/>
            </a:endParaRPr>
          </a:p>
        </p:txBody>
      </p:sp>
      <p:sp>
        <p:nvSpPr>
          <p:cNvPr id="12" name="TextBox 11"/>
          <p:cNvSpPr txBox="1"/>
          <p:nvPr/>
        </p:nvSpPr>
        <p:spPr>
          <a:xfrm>
            <a:off x="9168056" y="4994191"/>
            <a:ext cx="870751" cy="461665"/>
          </a:xfrm>
          <a:prstGeom prst="rect">
            <a:avLst/>
          </a:prstGeom>
          <a:noFill/>
        </p:spPr>
        <p:txBody>
          <a:bodyPr wrap="none" rtlCol="0">
            <a:spAutoFit/>
          </a:bodyPr>
          <a:lstStyle/>
          <a:p>
            <a:r>
              <a:rPr lang="en-US" sz="2400" b="1" dirty="0" smtClean="0">
                <a:latin typeface="Arial" charset="0"/>
                <a:ea typeface="Arial" charset="0"/>
                <a:cs typeface="Arial" charset="0"/>
              </a:rPr>
              <a:t>1500</a:t>
            </a:r>
            <a:endParaRPr lang="en-US" sz="2400" b="1" dirty="0">
              <a:latin typeface="Arial" charset="0"/>
              <a:ea typeface="Arial" charset="0"/>
              <a:cs typeface="Arial" charset="0"/>
            </a:endParaRPr>
          </a:p>
        </p:txBody>
      </p:sp>
      <p:sp>
        <p:nvSpPr>
          <p:cNvPr id="14" name="Rectangle 13"/>
          <p:cNvSpPr/>
          <p:nvPr/>
        </p:nvSpPr>
        <p:spPr>
          <a:xfrm>
            <a:off x="2180404" y="207133"/>
            <a:ext cx="7797785" cy="33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2"/>
          <p:cNvSpPr txBox="1">
            <a:spLocks/>
          </p:cNvSpPr>
          <p:nvPr/>
        </p:nvSpPr>
        <p:spPr>
          <a:xfrm>
            <a:off x="633665" y="248988"/>
            <a:ext cx="10970684"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charset="0"/>
                <a:ea typeface="Arial" charset="0"/>
                <a:cs typeface="Arial" charset="0"/>
              </a:rPr>
              <a:t>Association between obesity and </a:t>
            </a:r>
            <a:r>
              <a:rPr lang="en-US" b="1" u="sng" dirty="0" smtClean="0">
                <a:solidFill>
                  <a:srgbClr val="FF0000"/>
                </a:solidFill>
                <a:latin typeface="Arial" charset="0"/>
                <a:ea typeface="Arial" charset="0"/>
                <a:cs typeface="Arial" charset="0"/>
              </a:rPr>
              <a:t>total amount of administered FSH (IU)</a:t>
            </a:r>
            <a:endParaRPr lang="en-US" b="1" u="sng" dirty="0">
              <a:solidFill>
                <a:srgbClr val="FF0000"/>
              </a:solidFill>
              <a:latin typeface="Arial" charset="0"/>
              <a:ea typeface="Arial" charset="0"/>
              <a:cs typeface="Arial" charset="0"/>
            </a:endParaRPr>
          </a:p>
        </p:txBody>
      </p:sp>
      <p:sp>
        <p:nvSpPr>
          <p:cNvPr id="16" name="TextBox 15"/>
          <p:cNvSpPr txBox="1"/>
          <p:nvPr/>
        </p:nvSpPr>
        <p:spPr>
          <a:xfrm>
            <a:off x="528638" y="5929313"/>
            <a:ext cx="3153427" cy="830997"/>
          </a:xfrm>
          <a:prstGeom prst="rect">
            <a:avLst/>
          </a:prstGeom>
          <a:noFill/>
        </p:spPr>
        <p:txBody>
          <a:bodyPr wrap="none" rtlCol="0">
            <a:spAutoFit/>
          </a:bodyPr>
          <a:lstStyle/>
          <a:p>
            <a:r>
              <a:rPr lang="en-US" sz="2400" b="1" i="1" u="sng" dirty="0" smtClean="0">
                <a:latin typeface="Arial" charset="0"/>
                <a:ea typeface="Arial" charset="0"/>
                <a:cs typeface="Arial" charset="0"/>
              </a:rPr>
              <a:t>Ovulation induction </a:t>
            </a:r>
          </a:p>
          <a:p>
            <a:r>
              <a:rPr lang="en-US" sz="2400" b="1" i="1" dirty="0" smtClean="0">
                <a:latin typeface="Arial" charset="0"/>
                <a:ea typeface="Arial" charset="0"/>
                <a:cs typeface="Arial" charset="0"/>
              </a:rPr>
              <a:t>(WHO group II)</a:t>
            </a:r>
            <a:endParaRPr lang="en-US" sz="2400" b="1" i="1" dirty="0">
              <a:latin typeface="Arial" charset="0"/>
              <a:ea typeface="Arial" charset="0"/>
              <a:cs typeface="Arial" charset="0"/>
            </a:endParaRPr>
          </a:p>
        </p:txBody>
      </p:sp>
    </p:spTree>
    <p:extLst>
      <p:ext uri="{BB962C8B-B14F-4D97-AF65-F5344CB8AC3E}">
        <p14:creationId xmlns:p14="http://schemas.microsoft.com/office/powerpoint/2010/main" val="901309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10546" y="106733"/>
            <a:ext cx="6768000" cy="4896000"/>
          </a:xfrm>
          <a:prstGeom prst="rect">
            <a:avLst/>
          </a:prstGeom>
          <a:noFill/>
          <a:ln>
            <a:noFill/>
          </a:ln>
        </p:spPr>
      </p:pic>
      <p:sp>
        <p:nvSpPr>
          <p:cNvPr id="3" name="TextBox 2"/>
          <p:cNvSpPr txBox="1"/>
          <p:nvPr/>
        </p:nvSpPr>
        <p:spPr>
          <a:xfrm>
            <a:off x="7286625" y="5486400"/>
            <a:ext cx="4716356"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Mulders et al., 2003</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Update 9, 429-49</a:t>
            </a:r>
            <a:endParaRPr lang="en-US" sz="2400" b="1" i="1" dirty="0">
              <a:solidFill>
                <a:srgbClr val="0000CC"/>
              </a:solidFill>
              <a:latin typeface="Arial" charset="0"/>
              <a:ea typeface="Arial" charset="0"/>
              <a:cs typeface="Arial" charset="0"/>
            </a:endParaRPr>
          </a:p>
        </p:txBody>
      </p:sp>
      <p:sp>
        <p:nvSpPr>
          <p:cNvPr id="4" name="Rectangle 3"/>
          <p:cNvSpPr/>
          <p:nvPr/>
        </p:nvSpPr>
        <p:spPr>
          <a:xfrm>
            <a:off x="5229726" y="4716379"/>
            <a:ext cx="4363453"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4313" y="4604086"/>
            <a:ext cx="356188" cy="461665"/>
          </a:xfrm>
          <a:prstGeom prst="rect">
            <a:avLst/>
          </a:prstGeom>
          <a:noFill/>
        </p:spPr>
        <p:txBody>
          <a:bodyPr wrap="none" rtlCol="0">
            <a:spAutoFit/>
          </a:bodyPr>
          <a:lstStyle/>
          <a:p>
            <a:r>
              <a:rPr lang="en-US" sz="2400" b="1" smtClean="0">
                <a:latin typeface="Arial" charset="0"/>
                <a:ea typeface="Arial" charset="0"/>
                <a:cs typeface="Arial" charset="0"/>
              </a:rPr>
              <a:t>0</a:t>
            </a:r>
            <a:endParaRPr lang="en-US" sz="2400" b="1">
              <a:latin typeface="Arial" charset="0"/>
              <a:ea typeface="Arial" charset="0"/>
              <a:cs typeface="Arial" charset="0"/>
            </a:endParaRPr>
          </a:p>
        </p:txBody>
      </p:sp>
      <p:sp>
        <p:nvSpPr>
          <p:cNvPr id="6" name="TextBox 5"/>
          <p:cNvSpPr txBox="1"/>
          <p:nvPr/>
        </p:nvSpPr>
        <p:spPr>
          <a:xfrm>
            <a:off x="6248396" y="4596066"/>
            <a:ext cx="612668" cy="461665"/>
          </a:xfrm>
          <a:prstGeom prst="rect">
            <a:avLst/>
          </a:prstGeom>
          <a:noFill/>
        </p:spPr>
        <p:txBody>
          <a:bodyPr wrap="none" rtlCol="0">
            <a:spAutoFit/>
          </a:bodyPr>
          <a:lstStyle/>
          <a:p>
            <a:r>
              <a:rPr lang="en-US" sz="2400" b="1" smtClean="0">
                <a:latin typeface="Arial" charset="0"/>
                <a:ea typeface="Arial" charset="0"/>
                <a:cs typeface="Arial" charset="0"/>
              </a:rPr>
              <a:t>0.5</a:t>
            </a:r>
            <a:endParaRPr lang="en-US" sz="2400" b="1">
              <a:latin typeface="Arial" charset="0"/>
              <a:ea typeface="Arial" charset="0"/>
              <a:cs typeface="Arial" charset="0"/>
            </a:endParaRPr>
          </a:p>
        </p:txBody>
      </p:sp>
      <p:sp>
        <p:nvSpPr>
          <p:cNvPr id="7" name="TextBox 6"/>
          <p:cNvSpPr txBox="1"/>
          <p:nvPr/>
        </p:nvSpPr>
        <p:spPr>
          <a:xfrm>
            <a:off x="7122688" y="4604088"/>
            <a:ext cx="612668" cy="461665"/>
          </a:xfrm>
          <a:prstGeom prst="rect">
            <a:avLst/>
          </a:prstGeom>
          <a:noFill/>
        </p:spPr>
        <p:txBody>
          <a:bodyPr wrap="none" rtlCol="0">
            <a:spAutoFit/>
          </a:bodyPr>
          <a:lstStyle/>
          <a:p>
            <a:r>
              <a:rPr lang="en-US" sz="2400" b="1" dirty="0" smtClean="0">
                <a:latin typeface="Arial" charset="0"/>
                <a:ea typeface="Arial" charset="0"/>
                <a:cs typeface="Arial" charset="0"/>
              </a:rPr>
              <a:t>1.0</a:t>
            </a:r>
            <a:endParaRPr lang="en-US" sz="2400" b="1" dirty="0">
              <a:latin typeface="Arial" charset="0"/>
              <a:ea typeface="Arial" charset="0"/>
              <a:cs typeface="Arial" charset="0"/>
            </a:endParaRPr>
          </a:p>
        </p:txBody>
      </p:sp>
      <p:sp>
        <p:nvSpPr>
          <p:cNvPr id="8" name="TextBox 7"/>
          <p:cNvSpPr txBox="1"/>
          <p:nvPr/>
        </p:nvSpPr>
        <p:spPr>
          <a:xfrm>
            <a:off x="8061148" y="4596068"/>
            <a:ext cx="612668" cy="461665"/>
          </a:xfrm>
          <a:prstGeom prst="rect">
            <a:avLst/>
          </a:prstGeom>
          <a:noFill/>
        </p:spPr>
        <p:txBody>
          <a:bodyPr wrap="none" rtlCol="0">
            <a:spAutoFit/>
          </a:bodyPr>
          <a:lstStyle/>
          <a:p>
            <a:r>
              <a:rPr lang="en-US" sz="2400" b="1" dirty="0">
                <a:latin typeface="Arial" charset="0"/>
                <a:ea typeface="Arial" charset="0"/>
                <a:cs typeface="Arial" charset="0"/>
              </a:rPr>
              <a:t>1</a:t>
            </a:r>
            <a:r>
              <a:rPr lang="en-US" sz="2400" b="1" dirty="0" smtClean="0">
                <a:latin typeface="Arial" charset="0"/>
                <a:ea typeface="Arial" charset="0"/>
                <a:cs typeface="Arial" charset="0"/>
              </a:rPr>
              <a:t>.5</a:t>
            </a:r>
            <a:endParaRPr lang="en-US" sz="2400" b="1" dirty="0">
              <a:latin typeface="Arial" charset="0"/>
              <a:ea typeface="Arial" charset="0"/>
              <a:cs typeface="Arial" charset="0"/>
            </a:endParaRPr>
          </a:p>
        </p:txBody>
      </p:sp>
      <p:sp>
        <p:nvSpPr>
          <p:cNvPr id="9" name="TextBox 8"/>
          <p:cNvSpPr txBox="1"/>
          <p:nvPr/>
        </p:nvSpPr>
        <p:spPr>
          <a:xfrm>
            <a:off x="8999608" y="4604090"/>
            <a:ext cx="612668" cy="461665"/>
          </a:xfrm>
          <a:prstGeom prst="rect">
            <a:avLst/>
          </a:prstGeom>
          <a:noFill/>
        </p:spPr>
        <p:txBody>
          <a:bodyPr wrap="none" rtlCol="0">
            <a:spAutoFit/>
          </a:bodyPr>
          <a:lstStyle/>
          <a:p>
            <a:r>
              <a:rPr lang="en-US" sz="2400" b="1" dirty="0" smtClean="0">
                <a:latin typeface="Arial" charset="0"/>
                <a:ea typeface="Arial" charset="0"/>
                <a:cs typeface="Arial" charset="0"/>
              </a:rPr>
              <a:t>2.0</a:t>
            </a:r>
            <a:endParaRPr lang="en-US" sz="2400" b="1" dirty="0">
              <a:latin typeface="Arial" charset="0"/>
              <a:ea typeface="Arial" charset="0"/>
              <a:cs typeface="Arial" charset="0"/>
            </a:endParaRPr>
          </a:p>
        </p:txBody>
      </p:sp>
      <p:sp>
        <p:nvSpPr>
          <p:cNvPr id="10" name="Rectangle 9"/>
          <p:cNvSpPr/>
          <p:nvPr/>
        </p:nvSpPr>
        <p:spPr>
          <a:xfrm>
            <a:off x="3834063" y="106733"/>
            <a:ext cx="5919537" cy="518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p:txBody>
          <a:bodyPr>
            <a:normAutofit fontScale="90000"/>
          </a:bodyPr>
          <a:lstStyle/>
          <a:p>
            <a:r>
              <a:rPr lang="en-US" b="1" dirty="0" smtClean="0">
                <a:solidFill>
                  <a:srgbClr val="FF0000"/>
                </a:solidFill>
                <a:latin typeface="Arial" charset="0"/>
                <a:ea typeface="Arial" charset="0"/>
                <a:cs typeface="Arial" charset="0"/>
              </a:rPr>
              <a:t>Odds ratio of </a:t>
            </a:r>
            <a:r>
              <a:rPr lang="en-US" b="1" u="sng" dirty="0" smtClean="0">
                <a:solidFill>
                  <a:srgbClr val="FF0000"/>
                </a:solidFill>
                <a:latin typeface="Arial" charset="0"/>
                <a:ea typeface="Arial" charset="0"/>
                <a:cs typeface="Arial" charset="0"/>
              </a:rPr>
              <a:t>ovulation rate </a:t>
            </a:r>
            <a:r>
              <a:rPr lang="en-US" b="1" dirty="0" smtClean="0">
                <a:solidFill>
                  <a:srgbClr val="FF0000"/>
                </a:solidFill>
                <a:latin typeface="Arial" charset="0"/>
                <a:ea typeface="Arial" charset="0"/>
                <a:cs typeface="Arial" charset="0"/>
              </a:rPr>
              <a:t>for obese versus non-obese women</a:t>
            </a:r>
            <a:endParaRPr lang="en-US" b="1" dirty="0">
              <a:solidFill>
                <a:srgbClr val="FF0000"/>
              </a:solidFill>
              <a:latin typeface="Arial" charset="0"/>
              <a:ea typeface="Arial" charset="0"/>
              <a:cs typeface="Arial" charset="0"/>
            </a:endParaRPr>
          </a:p>
        </p:txBody>
      </p:sp>
      <p:sp>
        <p:nvSpPr>
          <p:cNvPr id="13" name="TextBox 12"/>
          <p:cNvSpPr txBox="1"/>
          <p:nvPr/>
        </p:nvSpPr>
        <p:spPr>
          <a:xfrm>
            <a:off x="528638" y="5929313"/>
            <a:ext cx="3153427" cy="830997"/>
          </a:xfrm>
          <a:prstGeom prst="rect">
            <a:avLst/>
          </a:prstGeom>
          <a:noFill/>
        </p:spPr>
        <p:txBody>
          <a:bodyPr wrap="none" rtlCol="0">
            <a:spAutoFit/>
          </a:bodyPr>
          <a:lstStyle/>
          <a:p>
            <a:r>
              <a:rPr lang="en-US" sz="2400" b="1" i="1" u="sng" dirty="0" smtClean="0">
                <a:latin typeface="Arial" charset="0"/>
                <a:ea typeface="Arial" charset="0"/>
                <a:cs typeface="Arial" charset="0"/>
              </a:rPr>
              <a:t>Ovulation induction </a:t>
            </a:r>
          </a:p>
          <a:p>
            <a:r>
              <a:rPr lang="en-US" sz="2400" b="1" i="1" dirty="0" smtClean="0">
                <a:latin typeface="Arial" charset="0"/>
                <a:ea typeface="Arial" charset="0"/>
                <a:cs typeface="Arial" charset="0"/>
              </a:rPr>
              <a:t>(WHO group II)</a:t>
            </a:r>
            <a:endParaRPr lang="en-US" sz="2400" b="1" i="1" dirty="0">
              <a:latin typeface="Arial" charset="0"/>
              <a:ea typeface="Arial" charset="0"/>
              <a:cs typeface="Arial" charset="0"/>
            </a:endParaRPr>
          </a:p>
        </p:txBody>
      </p:sp>
    </p:spTree>
    <p:extLst>
      <p:ext uri="{BB962C8B-B14F-4D97-AF65-F5344CB8AC3E}">
        <p14:creationId xmlns:p14="http://schemas.microsoft.com/office/powerpoint/2010/main" val="668763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u="sng" dirty="0" smtClean="0">
                <a:latin typeface="Arial" charset="0"/>
                <a:ea typeface="Arial" charset="0"/>
                <a:cs typeface="Arial" charset="0"/>
              </a:rPr>
              <a:t>IVF/ICSI</a:t>
            </a:r>
            <a:r>
              <a:rPr lang="en-US" b="1" dirty="0" smtClean="0">
                <a:latin typeface="Arial" charset="0"/>
                <a:ea typeface="Arial" charset="0"/>
                <a:cs typeface="Arial" charset="0"/>
              </a:rPr>
              <a:t>: Impaired responsiveness to gonadotrophins </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dirty="0" smtClean="0">
              <a:latin typeface="Arial" charset="0"/>
              <a:ea typeface="Arial" charset="0"/>
              <a:cs typeface="Arial" charset="0"/>
            </a:endParaRPr>
          </a:p>
          <a:p>
            <a:r>
              <a:rPr lang="en-US" b="1" dirty="0" smtClean="0">
                <a:latin typeface="Arial" charset="0"/>
                <a:ea typeface="Arial" charset="0"/>
                <a:cs typeface="Arial" charset="0"/>
              </a:rPr>
              <a:t>Increased duration of stimulation</a:t>
            </a:r>
          </a:p>
          <a:p>
            <a:r>
              <a:rPr lang="en-US" b="1" dirty="0" smtClean="0">
                <a:latin typeface="Arial" charset="0"/>
                <a:ea typeface="Arial" charset="0"/>
                <a:cs typeface="Arial" charset="0"/>
              </a:rPr>
              <a:t>Increased amount of gonadotrophins</a:t>
            </a:r>
          </a:p>
          <a:p>
            <a:r>
              <a:rPr lang="en-US" b="1" dirty="0" smtClean="0">
                <a:latin typeface="Arial" charset="0"/>
                <a:ea typeface="Arial" charset="0"/>
                <a:cs typeface="Arial" charset="0"/>
              </a:rPr>
              <a:t>Increased cancellation rate</a:t>
            </a:r>
          </a:p>
          <a:p>
            <a:r>
              <a:rPr lang="en-US" b="1" dirty="0" smtClean="0">
                <a:latin typeface="Arial" charset="0"/>
                <a:ea typeface="Arial" charset="0"/>
                <a:cs typeface="Arial" charset="0"/>
              </a:rPr>
              <a:t>A lower number of medium/large follicles</a:t>
            </a:r>
          </a:p>
          <a:p>
            <a:r>
              <a:rPr lang="en-US" b="1" dirty="0" smtClean="0">
                <a:latin typeface="Arial" charset="0"/>
                <a:ea typeface="Arial" charset="0"/>
                <a:cs typeface="Arial" charset="0"/>
              </a:rPr>
              <a:t>Decreased number of oocytes retrieved</a:t>
            </a:r>
          </a:p>
          <a:p>
            <a:endParaRPr lang="en-US" b="1" dirty="0">
              <a:latin typeface="Arial" charset="0"/>
              <a:ea typeface="Arial" charset="0"/>
              <a:cs typeface="Arial" charset="0"/>
            </a:endParaRPr>
          </a:p>
        </p:txBody>
      </p:sp>
    </p:spTree>
    <p:extLst>
      <p:ext uri="{BB962C8B-B14F-4D97-AF65-F5344CB8AC3E}">
        <p14:creationId xmlns:p14="http://schemas.microsoft.com/office/powerpoint/2010/main" val="139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cs typeface="ＭＳ Ｐゴシック" charset="-128"/>
              </a:defRPr>
            </a:lvl1pPr>
            <a:lvl2pPr>
              <a:tabLst>
                <a:tab pos="723900" algn="l"/>
              </a:tabLst>
              <a:defRPr sz="1400">
                <a:solidFill>
                  <a:srgbClr val="FFFFFF"/>
                </a:solidFill>
                <a:latin typeface="Arial" charset="0"/>
                <a:ea typeface="ＭＳ Ｐゴシック" charset="-128"/>
                <a:cs typeface="ＭＳ Ｐゴシック" charset="-128"/>
              </a:defRPr>
            </a:lvl2pPr>
            <a:lvl3pPr>
              <a:tabLst>
                <a:tab pos="723900" algn="l"/>
              </a:tabLst>
              <a:defRPr sz="1400">
                <a:solidFill>
                  <a:srgbClr val="FFFFFF"/>
                </a:solidFill>
                <a:latin typeface="Arial" charset="0"/>
                <a:ea typeface="ＭＳ Ｐゴシック" charset="-128"/>
                <a:cs typeface="ＭＳ Ｐゴシック" charset="-128"/>
              </a:defRPr>
            </a:lvl3pPr>
            <a:lvl4pPr>
              <a:tabLst>
                <a:tab pos="723900" algn="l"/>
              </a:tabLst>
              <a:defRPr sz="1400">
                <a:solidFill>
                  <a:srgbClr val="FFFFFF"/>
                </a:solidFill>
                <a:latin typeface="Arial" charset="0"/>
                <a:ea typeface="ＭＳ Ｐゴシック" charset="-128"/>
                <a:cs typeface="ＭＳ Ｐゴシック" charset="-128"/>
              </a:defRPr>
            </a:lvl4pPr>
            <a:lvl5pPr>
              <a:tabLst>
                <a:tab pos="723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9pPr>
          </a:lstStyle>
          <a:p>
            <a:r>
              <a:rPr lang="en-US" altLang="en-US"/>
              <a:t>Figure 2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914" y="1086436"/>
            <a:ext cx="7724128" cy="50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9pPr>
          </a:lstStyle>
          <a:p>
            <a:r>
              <a:rPr lang="en-US" altLang="en-US" sz="900" i="1"/>
              <a:t>Reproductive BioMedicine Online</a:t>
            </a:r>
            <a:r>
              <a:rPr lang="en-US" altLang="en-US" sz="900"/>
              <a:t> 2011 23, 490-499DOI: (10.1016/j.rbmo.2011.06.010) </a:t>
            </a:r>
          </a:p>
        </p:txBody>
      </p:sp>
      <p:sp>
        <p:nvSpPr>
          <p:cNvPr id="2" name="TextBox 1"/>
          <p:cNvSpPr txBox="1"/>
          <p:nvPr/>
        </p:nvSpPr>
        <p:spPr>
          <a:xfrm>
            <a:off x="8502316" y="5775158"/>
            <a:ext cx="3313728"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Pinborg</a:t>
            </a:r>
            <a:r>
              <a:rPr lang="en-US" sz="2400" b="1" i="1" dirty="0" smtClean="0">
                <a:solidFill>
                  <a:srgbClr val="0000CC"/>
                </a:solidFill>
                <a:latin typeface="Arial" charset="0"/>
                <a:ea typeface="Arial" charset="0"/>
                <a:cs typeface="Arial" charset="0"/>
              </a:rPr>
              <a:t> et al., 2011</a:t>
            </a:r>
          </a:p>
          <a:p>
            <a:r>
              <a:rPr lang="en-US" sz="2400" b="1" i="1" dirty="0" smtClean="0">
                <a:solidFill>
                  <a:srgbClr val="0000CC"/>
                </a:solidFill>
                <a:latin typeface="Arial" charset="0"/>
                <a:ea typeface="Arial" charset="0"/>
                <a:cs typeface="Arial" charset="0"/>
              </a:rPr>
              <a:t>RBM Online 23, 490-9</a:t>
            </a:r>
            <a:endParaRPr lang="en-US" sz="2400" b="1" i="1" dirty="0">
              <a:solidFill>
                <a:srgbClr val="0000CC"/>
              </a:solidFill>
              <a:latin typeface="Arial" charset="0"/>
              <a:ea typeface="Arial" charset="0"/>
              <a:cs typeface="Arial" charset="0"/>
            </a:endParaRPr>
          </a:p>
        </p:txBody>
      </p:sp>
      <p:sp>
        <p:nvSpPr>
          <p:cNvPr id="3" name="Title 2"/>
          <p:cNvSpPr>
            <a:spLocks noGrp="1"/>
          </p:cNvSpPr>
          <p:nvPr>
            <p:ph type="title"/>
          </p:nvPr>
        </p:nvSpPr>
        <p:spPr>
          <a:xfrm>
            <a:off x="609601" y="48462"/>
            <a:ext cx="10970684" cy="1143000"/>
          </a:xfrm>
        </p:spPr>
        <p:txBody>
          <a:bodyPr>
            <a:normAutofit fontScale="90000"/>
          </a:bodyPr>
          <a:lstStyle/>
          <a:p>
            <a:r>
              <a:rPr lang="en-US" b="1" dirty="0" smtClean="0">
                <a:solidFill>
                  <a:srgbClr val="FF0000"/>
                </a:solidFill>
                <a:latin typeface="Arial" charset="0"/>
                <a:ea typeface="Arial" charset="0"/>
                <a:cs typeface="Arial" charset="0"/>
              </a:rPr>
              <a:t>Female body weight and </a:t>
            </a:r>
            <a:r>
              <a:rPr lang="en-US" b="1" u="sng" dirty="0" smtClean="0">
                <a:solidFill>
                  <a:srgbClr val="FF0000"/>
                </a:solidFill>
                <a:latin typeface="Arial" charset="0"/>
                <a:ea typeface="Arial" charset="0"/>
                <a:cs typeface="Arial" charset="0"/>
              </a:rPr>
              <a:t>number of oocytes</a:t>
            </a:r>
            <a:endParaRPr lang="en-US" b="1" u="sng" dirty="0">
              <a:solidFill>
                <a:srgbClr val="FF0000"/>
              </a:solidFill>
              <a:latin typeface="Arial" charset="0"/>
              <a:ea typeface="Arial" charset="0"/>
              <a:cs typeface="Arial" charset="0"/>
            </a:endParaRPr>
          </a:p>
        </p:txBody>
      </p:sp>
      <p:sp>
        <p:nvSpPr>
          <p:cNvPr id="5" name="TextBox 4"/>
          <p:cNvSpPr txBox="1"/>
          <p:nvPr/>
        </p:nvSpPr>
        <p:spPr>
          <a:xfrm>
            <a:off x="105023" y="5860886"/>
            <a:ext cx="4812536" cy="830997"/>
          </a:xfrm>
          <a:prstGeom prst="rect">
            <a:avLst/>
          </a:prstGeom>
          <a:noFill/>
        </p:spPr>
        <p:txBody>
          <a:bodyPr wrap="none" rtlCol="0">
            <a:spAutoFit/>
          </a:bodyPr>
          <a:lstStyle/>
          <a:p>
            <a:r>
              <a:rPr lang="en-US" sz="2400" b="1" i="1" u="sng" dirty="0" smtClean="0">
                <a:latin typeface="Arial" charset="0"/>
                <a:ea typeface="Arial" charset="0"/>
                <a:cs typeface="Arial" charset="0"/>
              </a:rPr>
              <a:t>Longitudinal multicenter cohort</a:t>
            </a:r>
          </a:p>
          <a:p>
            <a:r>
              <a:rPr lang="en-US" sz="2400" b="1" dirty="0" smtClean="0">
                <a:latin typeface="Arial" charset="0"/>
                <a:ea typeface="Arial" charset="0"/>
                <a:cs typeface="Arial" charset="0"/>
              </a:rPr>
              <a:t>(487 couples; 1417 cycles)</a:t>
            </a:r>
            <a:endParaRPr lang="en-US" sz="2400" b="1" dirty="0">
              <a:latin typeface="Arial" charset="0"/>
              <a:ea typeface="Arial" charset="0"/>
              <a:cs typeface="Arial" charset="0"/>
            </a:endParaRPr>
          </a:p>
        </p:txBody>
      </p:sp>
      <p:sp>
        <p:nvSpPr>
          <p:cNvPr id="6" name="Rectangle 5"/>
          <p:cNvSpPr/>
          <p:nvPr/>
        </p:nvSpPr>
        <p:spPr>
          <a:xfrm>
            <a:off x="1748589" y="1054352"/>
            <a:ext cx="930442" cy="4383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50166" y="3457072"/>
            <a:ext cx="356188" cy="461665"/>
          </a:xfrm>
          <a:prstGeom prst="rect">
            <a:avLst/>
          </a:prstGeom>
          <a:noFill/>
        </p:spPr>
        <p:txBody>
          <a:bodyPr wrap="none" rtlCol="0">
            <a:spAutoFit/>
          </a:bodyPr>
          <a:lstStyle/>
          <a:p>
            <a:r>
              <a:rPr lang="en-US" sz="2400" b="1" dirty="0">
                <a:latin typeface="Arial" charset="0"/>
                <a:ea typeface="Arial" charset="0"/>
                <a:cs typeface="Arial" charset="0"/>
              </a:rPr>
              <a:t>6</a:t>
            </a:r>
          </a:p>
        </p:txBody>
      </p:sp>
      <p:sp>
        <p:nvSpPr>
          <p:cNvPr id="11" name="TextBox 10"/>
          <p:cNvSpPr txBox="1"/>
          <p:nvPr/>
        </p:nvSpPr>
        <p:spPr>
          <a:xfrm>
            <a:off x="2358188" y="3930312"/>
            <a:ext cx="356188" cy="461665"/>
          </a:xfrm>
          <a:prstGeom prst="rect">
            <a:avLst/>
          </a:prstGeom>
          <a:noFill/>
        </p:spPr>
        <p:txBody>
          <a:bodyPr wrap="none" rtlCol="0">
            <a:spAutoFit/>
          </a:bodyPr>
          <a:lstStyle/>
          <a:p>
            <a:r>
              <a:rPr lang="en-US" sz="2400" b="1" dirty="0" smtClean="0">
                <a:latin typeface="Arial" charset="0"/>
                <a:ea typeface="Arial" charset="0"/>
                <a:cs typeface="Arial" charset="0"/>
              </a:rPr>
              <a:t>4</a:t>
            </a:r>
            <a:endParaRPr lang="en-US" sz="2400" b="1" dirty="0">
              <a:latin typeface="Arial" charset="0"/>
              <a:ea typeface="Arial" charset="0"/>
              <a:cs typeface="Arial" charset="0"/>
            </a:endParaRPr>
          </a:p>
        </p:txBody>
      </p:sp>
      <p:sp>
        <p:nvSpPr>
          <p:cNvPr id="12" name="TextBox 11"/>
          <p:cNvSpPr txBox="1"/>
          <p:nvPr/>
        </p:nvSpPr>
        <p:spPr>
          <a:xfrm>
            <a:off x="2366210" y="4483762"/>
            <a:ext cx="356188" cy="461665"/>
          </a:xfrm>
          <a:prstGeom prst="rect">
            <a:avLst/>
          </a:prstGeom>
          <a:noFill/>
        </p:spPr>
        <p:txBody>
          <a:bodyPr wrap="none" rtlCol="0">
            <a:spAutoFit/>
          </a:bodyPr>
          <a:lstStyle/>
          <a:p>
            <a:r>
              <a:rPr lang="en-US" sz="2400" b="1" dirty="0" smtClean="0">
                <a:latin typeface="Arial" charset="0"/>
                <a:ea typeface="Arial" charset="0"/>
                <a:cs typeface="Arial" charset="0"/>
              </a:rPr>
              <a:t>2</a:t>
            </a:r>
            <a:endParaRPr lang="en-US" sz="2400" b="1" dirty="0">
              <a:latin typeface="Arial" charset="0"/>
              <a:ea typeface="Arial" charset="0"/>
              <a:cs typeface="Arial" charset="0"/>
            </a:endParaRPr>
          </a:p>
        </p:txBody>
      </p:sp>
      <p:sp>
        <p:nvSpPr>
          <p:cNvPr id="13" name="TextBox 12"/>
          <p:cNvSpPr txBox="1"/>
          <p:nvPr/>
        </p:nvSpPr>
        <p:spPr>
          <a:xfrm>
            <a:off x="2374232" y="4957002"/>
            <a:ext cx="356188" cy="461665"/>
          </a:xfrm>
          <a:prstGeom prst="rect">
            <a:avLst/>
          </a:prstGeom>
          <a:noFill/>
        </p:spPr>
        <p:txBody>
          <a:bodyPr wrap="none" rtlCol="0">
            <a:spAutoFit/>
          </a:bodyPr>
          <a:lstStyle/>
          <a:p>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14" name="TextBox 13"/>
          <p:cNvSpPr txBox="1"/>
          <p:nvPr/>
        </p:nvSpPr>
        <p:spPr>
          <a:xfrm>
            <a:off x="2358188" y="2935708"/>
            <a:ext cx="356188" cy="461665"/>
          </a:xfrm>
          <a:prstGeom prst="rect">
            <a:avLst/>
          </a:prstGeom>
          <a:noFill/>
        </p:spPr>
        <p:txBody>
          <a:bodyPr wrap="none" rtlCol="0">
            <a:spAutoFit/>
          </a:bodyPr>
          <a:lstStyle/>
          <a:p>
            <a:r>
              <a:rPr lang="en-US" sz="2400" b="1" dirty="0" smtClean="0">
                <a:latin typeface="Arial" charset="0"/>
                <a:ea typeface="Arial" charset="0"/>
                <a:cs typeface="Arial" charset="0"/>
              </a:rPr>
              <a:t>8</a:t>
            </a:r>
            <a:endParaRPr lang="en-US" sz="2400" b="1" dirty="0">
              <a:latin typeface="Arial" charset="0"/>
              <a:ea typeface="Arial" charset="0"/>
              <a:cs typeface="Arial" charset="0"/>
            </a:endParaRPr>
          </a:p>
        </p:txBody>
      </p:sp>
      <p:sp>
        <p:nvSpPr>
          <p:cNvPr id="15" name="TextBox 14"/>
          <p:cNvSpPr txBox="1"/>
          <p:nvPr/>
        </p:nvSpPr>
        <p:spPr>
          <a:xfrm>
            <a:off x="2205790" y="2462470"/>
            <a:ext cx="527709" cy="461665"/>
          </a:xfrm>
          <a:prstGeom prst="rect">
            <a:avLst/>
          </a:prstGeom>
          <a:noFill/>
        </p:spPr>
        <p:txBody>
          <a:bodyPr wrap="none" rtlCol="0">
            <a:spAutoFit/>
          </a:bodyPr>
          <a:lstStyle/>
          <a:p>
            <a:r>
              <a:rPr lang="en-US" sz="2400" b="1" smtClean="0">
                <a:latin typeface="Arial" charset="0"/>
                <a:ea typeface="Arial" charset="0"/>
                <a:cs typeface="Arial" charset="0"/>
              </a:rPr>
              <a:t>10</a:t>
            </a:r>
            <a:endParaRPr lang="en-US" sz="2400" b="1" dirty="0">
              <a:latin typeface="Arial" charset="0"/>
              <a:ea typeface="Arial" charset="0"/>
              <a:cs typeface="Arial" charset="0"/>
            </a:endParaRPr>
          </a:p>
        </p:txBody>
      </p:sp>
      <p:sp>
        <p:nvSpPr>
          <p:cNvPr id="16" name="TextBox 15"/>
          <p:cNvSpPr txBox="1"/>
          <p:nvPr/>
        </p:nvSpPr>
        <p:spPr>
          <a:xfrm>
            <a:off x="2181728" y="1925064"/>
            <a:ext cx="527709" cy="461665"/>
          </a:xfrm>
          <a:prstGeom prst="rect">
            <a:avLst/>
          </a:prstGeom>
          <a:noFill/>
        </p:spPr>
        <p:txBody>
          <a:bodyPr wrap="none" rtlCol="0">
            <a:spAutoFit/>
          </a:bodyPr>
          <a:lstStyle/>
          <a:p>
            <a:r>
              <a:rPr lang="en-US" sz="2400" b="1" smtClean="0">
                <a:latin typeface="Arial" charset="0"/>
                <a:ea typeface="Arial" charset="0"/>
                <a:cs typeface="Arial" charset="0"/>
              </a:rPr>
              <a:t>12</a:t>
            </a:r>
            <a:endParaRPr lang="en-US" sz="2400" b="1" dirty="0">
              <a:latin typeface="Arial" charset="0"/>
              <a:ea typeface="Arial" charset="0"/>
              <a:cs typeface="Arial" charset="0"/>
            </a:endParaRPr>
          </a:p>
        </p:txBody>
      </p:sp>
      <p:sp>
        <p:nvSpPr>
          <p:cNvPr id="17" name="TextBox 16"/>
          <p:cNvSpPr txBox="1"/>
          <p:nvPr/>
        </p:nvSpPr>
        <p:spPr>
          <a:xfrm>
            <a:off x="2189750" y="1451826"/>
            <a:ext cx="527709" cy="461665"/>
          </a:xfrm>
          <a:prstGeom prst="rect">
            <a:avLst/>
          </a:prstGeom>
          <a:noFill/>
        </p:spPr>
        <p:txBody>
          <a:bodyPr wrap="none" rtlCol="0">
            <a:spAutoFit/>
          </a:bodyPr>
          <a:lstStyle/>
          <a:p>
            <a:r>
              <a:rPr lang="en-US" sz="2400" b="1" smtClean="0">
                <a:latin typeface="Arial" charset="0"/>
                <a:ea typeface="Arial" charset="0"/>
                <a:cs typeface="Arial" charset="0"/>
              </a:rPr>
              <a:t>14</a:t>
            </a:r>
            <a:endParaRPr lang="en-US" sz="2400" b="1" dirty="0">
              <a:latin typeface="Arial" charset="0"/>
              <a:ea typeface="Arial" charset="0"/>
              <a:cs typeface="Arial" charset="0"/>
            </a:endParaRPr>
          </a:p>
        </p:txBody>
      </p:sp>
      <p:sp>
        <p:nvSpPr>
          <p:cNvPr id="18" name="TextBox 17"/>
          <p:cNvSpPr txBox="1"/>
          <p:nvPr/>
        </p:nvSpPr>
        <p:spPr>
          <a:xfrm>
            <a:off x="2181730" y="930460"/>
            <a:ext cx="527709" cy="461665"/>
          </a:xfrm>
          <a:prstGeom prst="rect">
            <a:avLst/>
          </a:prstGeom>
          <a:noFill/>
        </p:spPr>
        <p:txBody>
          <a:bodyPr wrap="none" rtlCol="0">
            <a:spAutoFit/>
          </a:bodyPr>
          <a:lstStyle/>
          <a:p>
            <a:r>
              <a:rPr lang="en-US" sz="2400" b="1" smtClean="0">
                <a:latin typeface="Arial" charset="0"/>
                <a:ea typeface="Arial" charset="0"/>
                <a:cs typeface="Arial" charset="0"/>
              </a:rPr>
              <a:t>16</a:t>
            </a:r>
            <a:endParaRPr lang="en-US" sz="2400" b="1" dirty="0">
              <a:latin typeface="Arial" charset="0"/>
              <a:ea typeface="Arial" charset="0"/>
              <a:cs typeface="Arial" charset="0"/>
            </a:endParaRPr>
          </a:p>
        </p:txBody>
      </p:sp>
      <p:sp>
        <p:nvSpPr>
          <p:cNvPr id="19" name="TextBox 18"/>
          <p:cNvSpPr txBox="1"/>
          <p:nvPr/>
        </p:nvSpPr>
        <p:spPr>
          <a:xfrm rot="16200000">
            <a:off x="195640" y="2935706"/>
            <a:ext cx="3690434" cy="461665"/>
          </a:xfrm>
          <a:prstGeom prst="rect">
            <a:avLst/>
          </a:prstGeom>
          <a:noFill/>
        </p:spPr>
        <p:txBody>
          <a:bodyPr wrap="none" rtlCol="0">
            <a:spAutoFit/>
          </a:bodyPr>
          <a:lstStyle/>
          <a:p>
            <a:r>
              <a:rPr lang="en-US" sz="2400" b="1" dirty="0" smtClean="0">
                <a:latin typeface="Arial" charset="0"/>
                <a:ea typeface="Arial" charset="0"/>
                <a:cs typeface="Arial" charset="0"/>
              </a:rPr>
              <a:t>No. of retrieved oocytes</a:t>
            </a:r>
            <a:endParaRPr lang="en-US" sz="2400" b="1" dirty="0">
              <a:latin typeface="Arial" charset="0"/>
              <a:ea typeface="Arial" charset="0"/>
              <a:cs typeface="Arial" charset="0"/>
            </a:endParaRPr>
          </a:p>
        </p:txBody>
      </p:sp>
      <p:sp>
        <p:nvSpPr>
          <p:cNvPr id="8" name="Rectangle 7"/>
          <p:cNvSpPr/>
          <p:nvPr/>
        </p:nvSpPr>
        <p:spPr>
          <a:xfrm>
            <a:off x="2730420" y="5418667"/>
            <a:ext cx="6846717" cy="35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27155" y="5261814"/>
            <a:ext cx="527709" cy="461665"/>
          </a:xfrm>
          <a:prstGeom prst="rect">
            <a:avLst/>
          </a:prstGeom>
          <a:noFill/>
        </p:spPr>
        <p:txBody>
          <a:bodyPr wrap="none" rtlCol="0">
            <a:spAutoFit/>
          </a:bodyPr>
          <a:lstStyle/>
          <a:p>
            <a:r>
              <a:rPr lang="en-US" sz="2400" b="1" smtClean="0">
                <a:latin typeface="Arial" charset="0"/>
                <a:ea typeface="Arial" charset="0"/>
                <a:cs typeface="Arial" charset="0"/>
              </a:rPr>
              <a:t>16</a:t>
            </a:r>
            <a:endParaRPr lang="en-US" sz="2400" b="1">
              <a:latin typeface="Arial" charset="0"/>
              <a:ea typeface="Arial" charset="0"/>
              <a:cs typeface="Arial" charset="0"/>
            </a:endParaRPr>
          </a:p>
        </p:txBody>
      </p:sp>
      <p:sp>
        <p:nvSpPr>
          <p:cNvPr id="23" name="TextBox 22"/>
          <p:cNvSpPr txBox="1"/>
          <p:nvPr/>
        </p:nvSpPr>
        <p:spPr>
          <a:xfrm>
            <a:off x="3216433" y="5253794"/>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18</a:t>
            </a:r>
            <a:endParaRPr lang="en-US" sz="2400" b="1" dirty="0">
              <a:latin typeface="Arial" charset="0"/>
              <a:ea typeface="Arial" charset="0"/>
              <a:cs typeface="Arial" charset="0"/>
            </a:endParaRPr>
          </a:p>
        </p:txBody>
      </p:sp>
      <p:sp>
        <p:nvSpPr>
          <p:cNvPr id="24" name="TextBox 23"/>
          <p:cNvSpPr txBox="1"/>
          <p:nvPr/>
        </p:nvSpPr>
        <p:spPr>
          <a:xfrm>
            <a:off x="3697696" y="5253794"/>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20</a:t>
            </a:r>
            <a:endParaRPr lang="en-US" sz="2400" b="1" dirty="0">
              <a:latin typeface="Arial" charset="0"/>
              <a:ea typeface="Arial" charset="0"/>
              <a:cs typeface="Arial" charset="0"/>
            </a:endParaRPr>
          </a:p>
        </p:txBody>
      </p:sp>
      <p:sp>
        <p:nvSpPr>
          <p:cNvPr id="25" name="TextBox 24"/>
          <p:cNvSpPr txBox="1"/>
          <p:nvPr/>
        </p:nvSpPr>
        <p:spPr>
          <a:xfrm>
            <a:off x="4186978" y="526181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22</a:t>
            </a:r>
            <a:endParaRPr lang="en-US" sz="2400" b="1" dirty="0">
              <a:latin typeface="Arial" charset="0"/>
              <a:ea typeface="Arial" charset="0"/>
              <a:cs typeface="Arial" charset="0"/>
            </a:endParaRPr>
          </a:p>
        </p:txBody>
      </p:sp>
      <p:sp>
        <p:nvSpPr>
          <p:cNvPr id="26" name="TextBox 25"/>
          <p:cNvSpPr txBox="1"/>
          <p:nvPr/>
        </p:nvSpPr>
        <p:spPr>
          <a:xfrm>
            <a:off x="4676261" y="525379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a:t>
            </a:r>
            <a:r>
              <a:rPr lang="en-US" sz="2400" b="1" dirty="0">
                <a:latin typeface="Arial" charset="0"/>
                <a:ea typeface="Arial" charset="0"/>
                <a:cs typeface="Arial" charset="0"/>
              </a:rPr>
              <a:t>4</a:t>
            </a:r>
          </a:p>
        </p:txBody>
      </p:sp>
      <p:sp>
        <p:nvSpPr>
          <p:cNvPr id="27" name="TextBox 26"/>
          <p:cNvSpPr txBox="1"/>
          <p:nvPr/>
        </p:nvSpPr>
        <p:spPr>
          <a:xfrm>
            <a:off x="5165543" y="524577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26</a:t>
            </a:r>
            <a:endParaRPr lang="en-US" sz="2400" b="1" dirty="0">
              <a:latin typeface="Arial" charset="0"/>
              <a:ea typeface="Arial" charset="0"/>
              <a:cs typeface="Arial" charset="0"/>
            </a:endParaRPr>
          </a:p>
        </p:txBody>
      </p:sp>
      <p:sp>
        <p:nvSpPr>
          <p:cNvPr id="28" name="TextBox 27"/>
          <p:cNvSpPr txBox="1"/>
          <p:nvPr/>
        </p:nvSpPr>
        <p:spPr>
          <a:xfrm>
            <a:off x="5670866" y="523775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28</a:t>
            </a:r>
            <a:endParaRPr lang="en-US" sz="2400" b="1" dirty="0">
              <a:latin typeface="Arial" charset="0"/>
              <a:ea typeface="Arial" charset="0"/>
              <a:cs typeface="Arial" charset="0"/>
            </a:endParaRPr>
          </a:p>
        </p:txBody>
      </p:sp>
      <p:sp>
        <p:nvSpPr>
          <p:cNvPr id="29" name="TextBox 28"/>
          <p:cNvSpPr txBox="1"/>
          <p:nvPr/>
        </p:nvSpPr>
        <p:spPr>
          <a:xfrm>
            <a:off x="6144105" y="5245778"/>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30</a:t>
            </a:r>
            <a:endParaRPr lang="en-US" sz="2400" b="1" dirty="0">
              <a:latin typeface="Arial" charset="0"/>
              <a:ea typeface="Arial" charset="0"/>
              <a:cs typeface="Arial" charset="0"/>
            </a:endParaRPr>
          </a:p>
        </p:txBody>
      </p:sp>
      <p:sp>
        <p:nvSpPr>
          <p:cNvPr id="30" name="TextBox 29"/>
          <p:cNvSpPr txBox="1"/>
          <p:nvPr/>
        </p:nvSpPr>
        <p:spPr>
          <a:xfrm>
            <a:off x="6633385" y="5237758"/>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32</a:t>
            </a:r>
            <a:endParaRPr lang="en-US" sz="2400" b="1" dirty="0">
              <a:latin typeface="Arial" charset="0"/>
              <a:ea typeface="Arial" charset="0"/>
              <a:cs typeface="Arial" charset="0"/>
            </a:endParaRPr>
          </a:p>
        </p:txBody>
      </p:sp>
      <p:sp>
        <p:nvSpPr>
          <p:cNvPr id="31" name="TextBox 30"/>
          <p:cNvSpPr txBox="1"/>
          <p:nvPr/>
        </p:nvSpPr>
        <p:spPr>
          <a:xfrm>
            <a:off x="7122666" y="524578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a:t>
            </a:r>
            <a:r>
              <a:rPr lang="en-US" sz="2400" b="1" dirty="0">
                <a:latin typeface="Arial" charset="0"/>
                <a:ea typeface="Arial" charset="0"/>
                <a:cs typeface="Arial" charset="0"/>
              </a:rPr>
              <a:t>4</a:t>
            </a:r>
          </a:p>
        </p:txBody>
      </p:sp>
      <p:sp>
        <p:nvSpPr>
          <p:cNvPr id="32" name="TextBox 31"/>
          <p:cNvSpPr txBox="1"/>
          <p:nvPr/>
        </p:nvSpPr>
        <p:spPr>
          <a:xfrm>
            <a:off x="7627990" y="523776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36</a:t>
            </a:r>
            <a:endParaRPr lang="en-US" sz="2400" b="1" dirty="0">
              <a:latin typeface="Arial" charset="0"/>
              <a:ea typeface="Arial" charset="0"/>
              <a:cs typeface="Arial" charset="0"/>
            </a:endParaRPr>
          </a:p>
        </p:txBody>
      </p:sp>
      <p:sp>
        <p:nvSpPr>
          <p:cNvPr id="33" name="TextBox 32"/>
          <p:cNvSpPr txBox="1"/>
          <p:nvPr/>
        </p:nvSpPr>
        <p:spPr>
          <a:xfrm>
            <a:off x="8101228" y="5245782"/>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38</a:t>
            </a:r>
            <a:endParaRPr lang="en-US" sz="2400" b="1" dirty="0">
              <a:latin typeface="Arial" charset="0"/>
              <a:ea typeface="Arial" charset="0"/>
              <a:cs typeface="Arial" charset="0"/>
            </a:endParaRPr>
          </a:p>
        </p:txBody>
      </p:sp>
      <p:sp>
        <p:nvSpPr>
          <p:cNvPr id="34" name="TextBox 33"/>
          <p:cNvSpPr txBox="1"/>
          <p:nvPr/>
        </p:nvSpPr>
        <p:spPr>
          <a:xfrm>
            <a:off x="8574466" y="5237762"/>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40</a:t>
            </a:r>
            <a:endParaRPr lang="en-US" sz="2400" b="1" dirty="0">
              <a:latin typeface="Arial" charset="0"/>
              <a:ea typeface="Arial" charset="0"/>
              <a:cs typeface="Arial" charset="0"/>
            </a:endParaRPr>
          </a:p>
        </p:txBody>
      </p:sp>
      <p:sp>
        <p:nvSpPr>
          <p:cNvPr id="35" name="TextBox 34"/>
          <p:cNvSpPr txBox="1"/>
          <p:nvPr/>
        </p:nvSpPr>
        <p:spPr>
          <a:xfrm>
            <a:off x="9079790" y="5245784"/>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42</a:t>
            </a:r>
            <a:endParaRPr lang="en-US" sz="2400" b="1" dirty="0">
              <a:latin typeface="Arial" charset="0"/>
              <a:ea typeface="Arial" charset="0"/>
              <a:cs typeface="Arial" charset="0"/>
            </a:endParaRPr>
          </a:p>
        </p:txBody>
      </p:sp>
      <p:sp>
        <p:nvSpPr>
          <p:cNvPr id="9" name="Rectangle 8"/>
          <p:cNvSpPr/>
          <p:nvPr/>
        </p:nvSpPr>
        <p:spPr>
          <a:xfrm>
            <a:off x="5534526" y="5775158"/>
            <a:ext cx="1588140" cy="46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213678" y="5646825"/>
            <a:ext cx="1928733" cy="461665"/>
          </a:xfrm>
          <a:prstGeom prst="rect">
            <a:avLst/>
          </a:prstGeom>
          <a:noFill/>
        </p:spPr>
        <p:txBody>
          <a:bodyPr wrap="none" rtlCol="0">
            <a:spAutoFit/>
          </a:bodyPr>
          <a:lstStyle/>
          <a:p>
            <a:r>
              <a:rPr lang="en-US" sz="2400" b="1" smtClean="0">
                <a:latin typeface="Arial" charset="0"/>
                <a:ea typeface="Arial" charset="0"/>
                <a:cs typeface="Arial" charset="0"/>
              </a:rPr>
              <a:t>BMI (kg/m2)</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206806100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cs typeface="ＭＳ Ｐゴシック" charset="-128"/>
              </a:defRPr>
            </a:lvl1pPr>
            <a:lvl2pPr>
              <a:tabLst>
                <a:tab pos="723900" algn="l"/>
              </a:tabLst>
              <a:defRPr sz="1400">
                <a:solidFill>
                  <a:srgbClr val="FFFFFF"/>
                </a:solidFill>
                <a:latin typeface="Arial" charset="0"/>
                <a:ea typeface="ＭＳ Ｐゴシック" charset="-128"/>
                <a:cs typeface="ＭＳ Ｐゴシック" charset="-128"/>
              </a:defRPr>
            </a:lvl2pPr>
            <a:lvl3pPr>
              <a:tabLst>
                <a:tab pos="723900" algn="l"/>
              </a:tabLst>
              <a:defRPr sz="1400">
                <a:solidFill>
                  <a:srgbClr val="FFFFFF"/>
                </a:solidFill>
                <a:latin typeface="Arial" charset="0"/>
                <a:ea typeface="ＭＳ Ｐゴシック" charset="-128"/>
                <a:cs typeface="ＭＳ Ｐゴシック" charset="-128"/>
              </a:defRPr>
            </a:lvl3pPr>
            <a:lvl4pPr>
              <a:tabLst>
                <a:tab pos="723900" algn="l"/>
              </a:tabLst>
              <a:defRPr sz="1400">
                <a:solidFill>
                  <a:srgbClr val="FFFFFF"/>
                </a:solidFill>
                <a:latin typeface="Arial" charset="0"/>
                <a:ea typeface="ＭＳ Ｐゴシック" charset="-128"/>
                <a:cs typeface="ＭＳ Ｐゴシック" charset="-128"/>
              </a:defRPr>
            </a:lvl4pPr>
            <a:lvl5pPr>
              <a:tabLst>
                <a:tab pos="723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9pPr>
          </a:lstStyle>
          <a:p>
            <a:r>
              <a:rPr lang="en-US" altLang="en-US"/>
              <a:t>Figure 3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92" y="1220622"/>
            <a:ext cx="9146021" cy="493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9pPr>
          </a:lstStyle>
          <a:p>
            <a:r>
              <a:rPr lang="en-US" altLang="en-US" sz="900" i="1"/>
              <a:t>Reproductive BioMedicine Online</a:t>
            </a:r>
            <a:r>
              <a:rPr lang="en-US" altLang="en-US" sz="900"/>
              <a:t> 2011 23, 490-499DOI: (10.1016/j.rbmo.2011.06.010) </a:t>
            </a:r>
          </a:p>
        </p:txBody>
      </p:sp>
      <p:sp>
        <p:nvSpPr>
          <p:cNvPr id="6" name="Rectangle 5"/>
          <p:cNvSpPr/>
          <p:nvPr/>
        </p:nvSpPr>
        <p:spPr>
          <a:xfrm>
            <a:off x="850231" y="1220622"/>
            <a:ext cx="930442" cy="4249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1703" y="1074821"/>
            <a:ext cx="356188" cy="461665"/>
          </a:xfrm>
          <a:prstGeom prst="rect">
            <a:avLst/>
          </a:prstGeom>
          <a:noFill/>
        </p:spPr>
        <p:txBody>
          <a:bodyPr wrap="none" rtlCol="0">
            <a:spAutoFit/>
          </a:bodyPr>
          <a:lstStyle/>
          <a:p>
            <a:r>
              <a:rPr lang="en-US" sz="2400" b="1" smtClean="0">
                <a:latin typeface="Arial" charset="0"/>
                <a:ea typeface="Arial" charset="0"/>
                <a:cs typeface="Arial" charset="0"/>
              </a:rPr>
              <a:t>7</a:t>
            </a:r>
            <a:endParaRPr lang="en-US" sz="2400" b="1">
              <a:latin typeface="Arial" charset="0"/>
              <a:ea typeface="Arial" charset="0"/>
              <a:cs typeface="Arial" charset="0"/>
            </a:endParaRPr>
          </a:p>
        </p:txBody>
      </p:sp>
      <p:sp>
        <p:nvSpPr>
          <p:cNvPr id="14" name="TextBox 13"/>
          <p:cNvSpPr txBox="1"/>
          <p:nvPr/>
        </p:nvSpPr>
        <p:spPr>
          <a:xfrm>
            <a:off x="1403683" y="1628271"/>
            <a:ext cx="356188" cy="461665"/>
          </a:xfrm>
          <a:prstGeom prst="rect">
            <a:avLst/>
          </a:prstGeom>
          <a:noFill/>
        </p:spPr>
        <p:txBody>
          <a:bodyPr wrap="none" rtlCol="0">
            <a:spAutoFit/>
          </a:bodyPr>
          <a:lstStyle/>
          <a:p>
            <a:r>
              <a:rPr lang="en-US" sz="2400" b="1" dirty="0">
                <a:latin typeface="Arial" charset="0"/>
                <a:ea typeface="Arial" charset="0"/>
                <a:cs typeface="Arial" charset="0"/>
              </a:rPr>
              <a:t>6</a:t>
            </a:r>
          </a:p>
        </p:txBody>
      </p:sp>
      <p:sp>
        <p:nvSpPr>
          <p:cNvPr id="15" name="TextBox 14"/>
          <p:cNvSpPr txBox="1"/>
          <p:nvPr/>
        </p:nvSpPr>
        <p:spPr>
          <a:xfrm>
            <a:off x="1411705" y="2197763"/>
            <a:ext cx="356188" cy="461665"/>
          </a:xfrm>
          <a:prstGeom prst="rect">
            <a:avLst/>
          </a:prstGeom>
          <a:noFill/>
        </p:spPr>
        <p:txBody>
          <a:bodyPr wrap="none" rtlCol="0">
            <a:spAutoFit/>
          </a:bodyPr>
          <a:lstStyle/>
          <a:p>
            <a:r>
              <a:rPr lang="en-US" sz="2400" b="1" dirty="0">
                <a:latin typeface="Arial" charset="0"/>
                <a:ea typeface="Arial" charset="0"/>
                <a:cs typeface="Arial" charset="0"/>
              </a:rPr>
              <a:t>5</a:t>
            </a:r>
          </a:p>
        </p:txBody>
      </p:sp>
      <p:sp>
        <p:nvSpPr>
          <p:cNvPr id="16" name="TextBox 15"/>
          <p:cNvSpPr txBox="1"/>
          <p:nvPr/>
        </p:nvSpPr>
        <p:spPr>
          <a:xfrm>
            <a:off x="1403685" y="2767255"/>
            <a:ext cx="356188" cy="461665"/>
          </a:xfrm>
          <a:prstGeom prst="rect">
            <a:avLst/>
          </a:prstGeom>
          <a:noFill/>
        </p:spPr>
        <p:txBody>
          <a:bodyPr wrap="none" rtlCol="0">
            <a:spAutoFit/>
          </a:bodyPr>
          <a:lstStyle/>
          <a:p>
            <a:r>
              <a:rPr lang="en-US" sz="2400" b="1" dirty="0">
                <a:latin typeface="Arial" charset="0"/>
                <a:ea typeface="Arial" charset="0"/>
                <a:cs typeface="Arial" charset="0"/>
              </a:rPr>
              <a:t>4</a:t>
            </a:r>
          </a:p>
        </p:txBody>
      </p:sp>
      <p:sp>
        <p:nvSpPr>
          <p:cNvPr id="17" name="TextBox 16"/>
          <p:cNvSpPr txBox="1"/>
          <p:nvPr/>
        </p:nvSpPr>
        <p:spPr>
          <a:xfrm>
            <a:off x="1411707" y="3320705"/>
            <a:ext cx="356188" cy="461665"/>
          </a:xfrm>
          <a:prstGeom prst="rect">
            <a:avLst/>
          </a:prstGeom>
          <a:noFill/>
        </p:spPr>
        <p:txBody>
          <a:bodyPr wrap="none" rtlCol="0">
            <a:spAutoFit/>
          </a:bodyPr>
          <a:lstStyle/>
          <a:p>
            <a:r>
              <a:rPr lang="en-US" sz="2400" b="1" dirty="0">
                <a:latin typeface="Arial" charset="0"/>
                <a:ea typeface="Arial" charset="0"/>
                <a:cs typeface="Arial" charset="0"/>
              </a:rPr>
              <a:t>3</a:t>
            </a:r>
          </a:p>
        </p:txBody>
      </p:sp>
      <p:sp>
        <p:nvSpPr>
          <p:cNvPr id="18" name="TextBox 17"/>
          <p:cNvSpPr txBox="1"/>
          <p:nvPr/>
        </p:nvSpPr>
        <p:spPr>
          <a:xfrm>
            <a:off x="1403687" y="3874155"/>
            <a:ext cx="356188" cy="461665"/>
          </a:xfrm>
          <a:prstGeom prst="rect">
            <a:avLst/>
          </a:prstGeom>
          <a:noFill/>
        </p:spPr>
        <p:txBody>
          <a:bodyPr wrap="none" rtlCol="0">
            <a:spAutoFit/>
          </a:bodyPr>
          <a:lstStyle/>
          <a:p>
            <a:r>
              <a:rPr lang="en-US" sz="2400" b="1" dirty="0">
                <a:latin typeface="Arial" charset="0"/>
                <a:ea typeface="Arial" charset="0"/>
                <a:cs typeface="Arial" charset="0"/>
              </a:rPr>
              <a:t>2</a:t>
            </a:r>
          </a:p>
        </p:txBody>
      </p:sp>
      <p:sp>
        <p:nvSpPr>
          <p:cNvPr id="19" name="TextBox 18"/>
          <p:cNvSpPr txBox="1"/>
          <p:nvPr/>
        </p:nvSpPr>
        <p:spPr>
          <a:xfrm>
            <a:off x="1411709" y="4427605"/>
            <a:ext cx="356188" cy="461665"/>
          </a:xfrm>
          <a:prstGeom prst="rect">
            <a:avLst/>
          </a:prstGeom>
          <a:noFill/>
        </p:spPr>
        <p:txBody>
          <a:bodyPr wrap="none" rtlCol="0">
            <a:spAutoFit/>
          </a:bodyPr>
          <a:lstStyle/>
          <a:p>
            <a:r>
              <a:rPr lang="en-US" sz="2400" b="1" dirty="0">
                <a:latin typeface="Arial" charset="0"/>
                <a:ea typeface="Arial" charset="0"/>
                <a:cs typeface="Arial" charset="0"/>
              </a:rPr>
              <a:t>1</a:t>
            </a:r>
          </a:p>
        </p:txBody>
      </p:sp>
      <p:sp>
        <p:nvSpPr>
          <p:cNvPr id="20" name="TextBox 19"/>
          <p:cNvSpPr txBox="1"/>
          <p:nvPr/>
        </p:nvSpPr>
        <p:spPr>
          <a:xfrm>
            <a:off x="1403689" y="4981055"/>
            <a:ext cx="356188" cy="461665"/>
          </a:xfrm>
          <a:prstGeom prst="rect">
            <a:avLst/>
          </a:prstGeom>
          <a:noFill/>
        </p:spPr>
        <p:txBody>
          <a:bodyPr wrap="none" rtlCol="0">
            <a:spAutoFit/>
          </a:bodyPr>
          <a:lstStyle/>
          <a:p>
            <a:r>
              <a:rPr lang="en-US" sz="2400" b="1" dirty="0">
                <a:latin typeface="Arial" charset="0"/>
                <a:ea typeface="Arial" charset="0"/>
                <a:cs typeface="Arial" charset="0"/>
              </a:rPr>
              <a:t>0</a:t>
            </a:r>
          </a:p>
        </p:txBody>
      </p:sp>
      <p:sp>
        <p:nvSpPr>
          <p:cNvPr id="9" name="Rectangle 8"/>
          <p:cNvSpPr/>
          <p:nvPr/>
        </p:nvSpPr>
        <p:spPr>
          <a:xfrm>
            <a:off x="1925053" y="5442720"/>
            <a:ext cx="8806447" cy="70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12756" y="5342024"/>
            <a:ext cx="527709" cy="461665"/>
          </a:xfrm>
          <a:prstGeom prst="rect">
            <a:avLst/>
          </a:prstGeom>
          <a:noFill/>
        </p:spPr>
        <p:txBody>
          <a:bodyPr wrap="none" rtlCol="0">
            <a:spAutoFit/>
          </a:bodyPr>
          <a:lstStyle/>
          <a:p>
            <a:r>
              <a:rPr lang="en-US" sz="2400" b="1" smtClean="0">
                <a:latin typeface="Arial" charset="0"/>
                <a:ea typeface="Arial" charset="0"/>
                <a:cs typeface="Arial" charset="0"/>
              </a:rPr>
              <a:t>16</a:t>
            </a:r>
            <a:endParaRPr lang="en-US" sz="2400" b="1">
              <a:latin typeface="Arial" charset="0"/>
              <a:ea typeface="Arial" charset="0"/>
              <a:cs typeface="Arial" charset="0"/>
            </a:endParaRPr>
          </a:p>
        </p:txBody>
      </p:sp>
      <p:sp>
        <p:nvSpPr>
          <p:cNvPr id="23" name="TextBox 22"/>
          <p:cNvSpPr txBox="1"/>
          <p:nvPr/>
        </p:nvSpPr>
        <p:spPr>
          <a:xfrm>
            <a:off x="2526627" y="5334004"/>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18</a:t>
            </a:r>
            <a:endParaRPr lang="en-US" sz="2400" b="1" dirty="0">
              <a:latin typeface="Arial" charset="0"/>
              <a:ea typeface="Arial" charset="0"/>
              <a:cs typeface="Arial" charset="0"/>
            </a:endParaRPr>
          </a:p>
        </p:txBody>
      </p:sp>
      <p:sp>
        <p:nvSpPr>
          <p:cNvPr id="24" name="TextBox 23"/>
          <p:cNvSpPr txBox="1"/>
          <p:nvPr/>
        </p:nvSpPr>
        <p:spPr>
          <a:xfrm>
            <a:off x="3184352" y="5334004"/>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20</a:t>
            </a:r>
            <a:endParaRPr lang="en-US" sz="2400" b="1" dirty="0">
              <a:latin typeface="Arial" charset="0"/>
              <a:ea typeface="Arial" charset="0"/>
              <a:cs typeface="Arial" charset="0"/>
            </a:endParaRPr>
          </a:p>
        </p:txBody>
      </p:sp>
      <p:sp>
        <p:nvSpPr>
          <p:cNvPr id="25" name="TextBox 24"/>
          <p:cNvSpPr txBox="1"/>
          <p:nvPr/>
        </p:nvSpPr>
        <p:spPr>
          <a:xfrm>
            <a:off x="3850096" y="534202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22</a:t>
            </a:r>
            <a:endParaRPr lang="en-US" sz="2400" b="1" dirty="0">
              <a:latin typeface="Arial" charset="0"/>
              <a:ea typeface="Arial" charset="0"/>
              <a:cs typeface="Arial" charset="0"/>
            </a:endParaRPr>
          </a:p>
        </p:txBody>
      </p:sp>
      <p:sp>
        <p:nvSpPr>
          <p:cNvPr id="26" name="TextBox 25"/>
          <p:cNvSpPr txBox="1"/>
          <p:nvPr/>
        </p:nvSpPr>
        <p:spPr>
          <a:xfrm>
            <a:off x="4531883" y="5334006"/>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a:t>
            </a:r>
            <a:r>
              <a:rPr lang="en-US" sz="2400" b="1" dirty="0">
                <a:latin typeface="Arial" charset="0"/>
                <a:ea typeface="Arial" charset="0"/>
                <a:cs typeface="Arial" charset="0"/>
              </a:rPr>
              <a:t>4</a:t>
            </a:r>
          </a:p>
        </p:txBody>
      </p:sp>
      <p:sp>
        <p:nvSpPr>
          <p:cNvPr id="27" name="TextBox 26"/>
          <p:cNvSpPr txBox="1"/>
          <p:nvPr/>
        </p:nvSpPr>
        <p:spPr>
          <a:xfrm>
            <a:off x="5197627" y="5342028"/>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26</a:t>
            </a:r>
            <a:endParaRPr lang="en-US" sz="2400" b="1" dirty="0">
              <a:latin typeface="Arial" charset="0"/>
              <a:ea typeface="Arial" charset="0"/>
              <a:cs typeface="Arial" charset="0"/>
            </a:endParaRPr>
          </a:p>
        </p:txBody>
      </p:sp>
      <p:sp>
        <p:nvSpPr>
          <p:cNvPr id="28" name="TextBox 27"/>
          <p:cNvSpPr txBox="1"/>
          <p:nvPr/>
        </p:nvSpPr>
        <p:spPr>
          <a:xfrm>
            <a:off x="5863371" y="5334008"/>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28</a:t>
            </a:r>
            <a:endParaRPr lang="en-US" sz="2400" b="1" dirty="0">
              <a:latin typeface="Arial" charset="0"/>
              <a:ea typeface="Arial" charset="0"/>
              <a:cs typeface="Arial" charset="0"/>
            </a:endParaRPr>
          </a:p>
        </p:txBody>
      </p:sp>
      <p:sp>
        <p:nvSpPr>
          <p:cNvPr id="29" name="TextBox 28"/>
          <p:cNvSpPr txBox="1"/>
          <p:nvPr/>
        </p:nvSpPr>
        <p:spPr>
          <a:xfrm>
            <a:off x="6545158" y="534203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30</a:t>
            </a:r>
            <a:endParaRPr lang="en-US" sz="2400" b="1" dirty="0">
              <a:latin typeface="Arial" charset="0"/>
              <a:ea typeface="Arial" charset="0"/>
              <a:cs typeface="Arial" charset="0"/>
            </a:endParaRPr>
          </a:p>
        </p:txBody>
      </p:sp>
      <p:sp>
        <p:nvSpPr>
          <p:cNvPr id="30" name="TextBox 29"/>
          <p:cNvSpPr txBox="1"/>
          <p:nvPr/>
        </p:nvSpPr>
        <p:spPr>
          <a:xfrm>
            <a:off x="7210902" y="533401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32</a:t>
            </a:r>
            <a:endParaRPr lang="en-US" sz="2400" b="1" dirty="0">
              <a:latin typeface="Arial" charset="0"/>
              <a:ea typeface="Arial" charset="0"/>
              <a:cs typeface="Arial" charset="0"/>
            </a:endParaRPr>
          </a:p>
        </p:txBody>
      </p:sp>
      <p:sp>
        <p:nvSpPr>
          <p:cNvPr id="31" name="TextBox 30"/>
          <p:cNvSpPr txBox="1"/>
          <p:nvPr/>
        </p:nvSpPr>
        <p:spPr>
          <a:xfrm>
            <a:off x="7876646" y="5342032"/>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a:t>
            </a:r>
            <a:r>
              <a:rPr lang="en-US" sz="2400" b="1" dirty="0">
                <a:latin typeface="Arial" charset="0"/>
                <a:ea typeface="Arial" charset="0"/>
                <a:cs typeface="Arial" charset="0"/>
              </a:rPr>
              <a:t>4</a:t>
            </a:r>
          </a:p>
        </p:txBody>
      </p:sp>
      <p:sp>
        <p:nvSpPr>
          <p:cNvPr id="32" name="TextBox 31"/>
          <p:cNvSpPr txBox="1"/>
          <p:nvPr/>
        </p:nvSpPr>
        <p:spPr>
          <a:xfrm>
            <a:off x="8558433" y="531797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36</a:t>
            </a:r>
            <a:endParaRPr lang="en-US" sz="2400" b="1" dirty="0">
              <a:latin typeface="Arial" charset="0"/>
              <a:ea typeface="Arial" charset="0"/>
              <a:cs typeface="Arial" charset="0"/>
            </a:endParaRPr>
          </a:p>
        </p:txBody>
      </p:sp>
      <p:sp>
        <p:nvSpPr>
          <p:cNvPr id="33" name="TextBox 32"/>
          <p:cNvSpPr txBox="1"/>
          <p:nvPr/>
        </p:nvSpPr>
        <p:spPr>
          <a:xfrm>
            <a:off x="9224177" y="5325992"/>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38</a:t>
            </a:r>
            <a:endParaRPr lang="en-US" sz="2400" b="1" dirty="0">
              <a:latin typeface="Arial" charset="0"/>
              <a:ea typeface="Arial" charset="0"/>
              <a:cs typeface="Arial" charset="0"/>
            </a:endParaRPr>
          </a:p>
        </p:txBody>
      </p:sp>
      <p:sp>
        <p:nvSpPr>
          <p:cNvPr id="34" name="TextBox 33"/>
          <p:cNvSpPr txBox="1"/>
          <p:nvPr/>
        </p:nvSpPr>
        <p:spPr>
          <a:xfrm>
            <a:off x="9889921" y="5317972"/>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40</a:t>
            </a:r>
            <a:endParaRPr lang="en-US" sz="2400" b="1" dirty="0">
              <a:latin typeface="Arial" charset="0"/>
              <a:ea typeface="Arial" charset="0"/>
              <a:cs typeface="Arial" charset="0"/>
            </a:endParaRPr>
          </a:p>
        </p:txBody>
      </p:sp>
      <p:sp>
        <p:nvSpPr>
          <p:cNvPr id="11" name="TextBox 10"/>
          <p:cNvSpPr txBox="1"/>
          <p:nvPr/>
        </p:nvSpPr>
        <p:spPr>
          <a:xfrm>
            <a:off x="5165552" y="5791203"/>
            <a:ext cx="1928733" cy="461665"/>
          </a:xfrm>
          <a:prstGeom prst="rect">
            <a:avLst/>
          </a:prstGeom>
          <a:noFill/>
        </p:spPr>
        <p:txBody>
          <a:bodyPr wrap="none" rtlCol="0">
            <a:spAutoFit/>
          </a:bodyPr>
          <a:lstStyle/>
          <a:p>
            <a:r>
              <a:rPr lang="en-US" sz="2400" b="1" smtClean="0">
                <a:latin typeface="Arial" charset="0"/>
                <a:ea typeface="Arial" charset="0"/>
                <a:cs typeface="Arial" charset="0"/>
              </a:rPr>
              <a:t>BMI (kg/m2)</a:t>
            </a:r>
            <a:endParaRPr lang="en-US" sz="2400" b="1" dirty="0">
              <a:latin typeface="Arial" charset="0"/>
              <a:ea typeface="Arial" charset="0"/>
              <a:cs typeface="Arial" charset="0"/>
            </a:endParaRPr>
          </a:p>
        </p:txBody>
      </p:sp>
      <p:sp>
        <p:nvSpPr>
          <p:cNvPr id="12" name="TextBox 11"/>
          <p:cNvSpPr txBox="1"/>
          <p:nvPr/>
        </p:nvSpPr>
        <p:spPr>
          <a:xfrm rot="16200000">
            <a:off x="-85574" y="2951748"/>
            <a:ext cx="2424062" cy="461665"/>
          </a:xfrm>
          <a:prstGeom prst="rect">
            <a:avLst/>
          </a:prstGeom>
          <a:noFill/>
        </p:spPr>
        <p:txBody>
          <a:bodyPr wrap="none" rtlCol="0">
            <a:spAutoFit/>
          </a:bodyPr>
          <a:lstStyle/>
          <a:p>
            <a:r>
              <a:rPr lang="en-US" sz="2400" b="1" dirty="0" smtClean="0">
                <a:latin typeface="Arial" charset="0"/>
                <a:ea typeface="Arial" charset="0"/>
                <a:cs typeface="Arial" charset="0"/>
              </a:rPr>
              <a:t>No. of embryos</a:t>
            </a:r>
            <a:endParaRPr lang="en-US" sz="2400" b="1" dirty="0">
              <a:latin typeface="Arial" charset="0"/>
              <a:ea typeface="Arial" charset="0"/>
              <a:cs typeface="Arial" charset="0"/>
            </a:endParaRPr>
          </a:p>
        </p:txBody>
      </p:sp>
      <p:sp>
        <p:nvSpPr>
          <p:cNvPr id="37" name="Title 2"/>
          <p:cNvSpPr txBox="1">
            <a:spLocks/>
          </p:cNvSpPr>
          <p:nvPr/>
        </p:nvSpPr>
        <p:spPr>
          <a:xfrm>
            <a:off x="609601" y="48462"/>
            <a:ext cx="10970684"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smtClean="0">
              <a:solidFill>
                <a:srgbClr val="FF0000"/>
              </a:solidFill>
              <a:latin typeface="Arial" charset="0"/>
              <a:ea typeface="Arial" charset="0"/>
              <a:cs typeface="Arial" charset="0"/>
            </a:endParaRPr>
          </a:p>
          <a:p>
            <a:r>
              <a:rPr lang="en-US" sz="4000" b="1" dirty="0" smtClean="0">
                <a:solidFill>
                  <a:srgbClr val="FF0000"/>
                </a:solidFill>
                <a:latin typeface="Arial" charset="0"/>
                <a:ea typeface="Arial" charset="0"/>
                <a:cs typeface="Arial" charset="0"/>
              </a:rPr>
              <a:t>Female body weight and </a:t>
            </a:r>
            <a:r>
              <a:rPr lang="en-US" sz="4000" b="1" u="sng" dirty="0" smtClean="0">
                <a:solidFill>
                  <a:srgbClr val="FF0000"/>
                </a:solidFill>
                <a:latin typeface="Arial" charset="0"/>
                <a:ea typeface="Arial" charset="0"/>
                <a:cs typeface="Arial" charset="0"/>
              </a:rPr>
              <a:t>number of embryos</a:t>
            </a:r>
            <a:endParaRPr lang="en-US" sz="4000" b="1" u="sng" dirty="0">
              <a:solidFill>
                <a:srgbClr val="FF0000"/>
              </a:solidFill>
              <a:latin typeface="Arial" charset="0"/>
              <a:ea typeface="Arial" charset="0"/>
              <a:cs typeface="Arial" charset="0"/>
            </a:endParaRPr>
          </a:p>
        </p:txBody>
      </p:sp>
      <p:sp>
        <p:nvSpPr>
          <p:cNvPr id="38" name="TextBox 37"/>
          <p:cNvSpPr txBox="1"/>
          <p:nvPr/>
        </p:nvSpPr>
        <p:spPr>
          <a:xfrm>
            <a:off x="176463" y="5946614"/>
            <a:ext cx="4812536" cy="830997"/>
          </a:xfrm>
          <a:prstGeom prst="rect">
            <a:avLst/>
          </a:prstGeom>
          <a:noFill/>
        </p:spPr>
        <p:txBody>
          <a:bodyPr wrap="none" rtlCol="0">
            <a:spAutoFit/>
          </a:bodyPr>
          <a:lstStyle/>
          <a:p>
            <a:r>
              <a:rPr lang="en-US" sz="2400" b="1" i="1" u="sng" dirty="0" smtClean="0">
                <a:latin typeface="Arial" charset="0"/>
                <a:ea typeface="Arial" charset="0"/>
                <a:cs typeface="Arial" charset="0"/>
              </a:rPr>
              <a:t>Longitudinal multicenter cohort</a:t>
            </a:r>
          </a:p>
          <a:p>
            <a:r>
              <a:rPr lang="en-US" sz="2400" b="1" dirty="0" smtClean="0">
                <a:latin typeface="Arial" charset="0"/>
                <a:ea typeface="Arial" charset="0"/>
                <a:cs typeface="Arial" charset="0"/>
              </a:rPr>
              <a:t>(487 couples; 1417 cycles)</a:t>
            </a:r>
            <a:endParaRPr lang="en-US" sz="2400" b="1" dirty="0">
              <a:latin typeface="Arial" charset="0"/>
              <a:ea typeface="Arial" charset="0"/>
              <a:cs typeface="Arial" charset="0"/>
            </a:endParaRPr>
          </a:p>
        </p:txBody>
      </p:sp>
      <p:sp>
        <p:nvSpPr>
          <p:cNvPr id="39" name="TextBox 38"/>
          <p:cNvSpPr txBox="1"/>
          <p:nvPr/>
        </p:nvSpPr>
        <p:spPr>
          <a:xfrm>
            <a:off x="8502316" y="5775158"/>
            <a:ext cx="3313728"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Pinborg</a:t>
            </a:r>
            <a:r>
              <a:rPr lang="en-US" sz="2400" b="1" i="1" dirty="0" smtClean="0">
                <a:solidFill>
                  <a:srgbClr val="0000CC"/>
                </a:solidFill>
                <a:latin typeface="Arial" charset="0"/>
                <a:ea typeface="Arial" charset="0"/>
                <a:cs typeface="Arial" charset="0"/>
              </a:rPr>
              <a:t> et al., 2011</a:t>
            </a:r>
          </a:p>
          <a:p>
            <a:r>
              <a:rPr lang="en-US" sz="2400" b="1" i="1" dirty="0" smtClean="0">
                <a:solidFill>
                  <a:srgbClr val="0000CC"/>
                </a:solidFill>
                <a:latin typeface="Arial" charset="0"/>
                <a:ea typeface="Arial" charset="0"/>
                <a:cs typeface="Arial" charset="0"/>
              </a:rPr>
              <a:t>RBM Online 23, 490-9</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25135901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93" name="Straight Connector 5"/>
          <p:cNvCxnSpPr>
            <a:cxnSpLocks noChangeShapeType="1"/>
          </p:cNvCxnSpPr>
          <p:nvPr/>
        </p:nvCxnSpPr>
        <p:spPr bwMode="auto">
          <a:xfrm>
            <a:off x="1524000" y="882650"/>
            <a:ext cx="9144000" cy="0"/>
          </a:xfrm>
          <a:prstGeom prst="line">
            <a:avLst/>
          </a:prstGeom>
          <a:noFill/>
          <a:ln w="12700">
            <a:solidFill>
              <a:srgbClr val="F2F2F2"/>
            </a:solidFill>
            <a:miter lim="800000"/>
            <a:headEnd/>
            <a:tailEnd/>
          </a:ln>
          <a:extLst>
            <a:ext uri="{909E8E84-426E-40DD-AFC4-6F175D3DCCD1}">
              <a14:hiddenFill xmlns:a14="http://schemas.microsoft.com/office/drawing/2010/main">
                <a:noFill/>
              </a14:hiddenFill>
            </a:ext>
          </a:extLst>
        </p:spPr>
      </p:cxnSp>
      <p:pic>
        <p:nvPicPr>
          <p:cNvPr id="1639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2" y="1845850"/>
            <a:ext cx="11183908" cy="356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30653" y="5226728"/>
            <a:ext cx="2261936" cy="3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25855" y="5194647"/>
            <a:ext cx="1356462" cy="461665"/>
          </a:xfrm>
          <a:prstGeom prst="rect">
            <a:avLst/>
          </a:prstGeom>
          <a:noFill/>
        </p:spPr>
        <p:txBody>
          <a:bodyPr wrap="none" rtlCol="0">
            <a:spAutoFit/>
          </a:bodyPr>
          <a:lstStyle/>
          <a:p>
            <a:r>
              <a:rPr lang="en-US" sz="2400" b="1" smtClean="0">
                <a:latin typeface="Arial" charset="0"/>
                <a:ea typeface="Arial" charset="0"/>
                <a:cs typeface="Arial" charset="0"/>
              </a:rPr>
              <a:t>BMI &gt;25</a:t>
            </a:r>
            <a:endParaRPr lang="en-US" sz="2400" b="1" dirty="0">
              <a:latin typeface="Arial" charset="0"/>
              <a:ea typeface="Arial" charset="0"/>
              <a:cs typeface="Arial" charset="0"/>
            </a:endParaRPr>
          </a:p>
        </p:txBody>
      </p:sp>
      <p:sp>
        <p:nvSpPr>
          <p:cNvPr id="15" name="TextBox 14"/>
          <p:cNvSpPr txBox="1"/>
          <p:nvPr/>
        </p:nvSpPr>
        <p:spPr>
          <a:xfrm>
            <a:off x="10050380" y="5186625"/>
            <a:ext cx="1356462" cy="461665"/>
          </a:xfrm>
          <a:prstGeom prst="rect">
            <a:avLst/>
          </a:prstGeom>
          <a:noFill/>
        </p:spPr>
        <p:txBody>
          <a:bodyPr wrap="none" rtlCol="0">
            <a:spAutoFit/>
          </a:bodyPr>
          <a:lstStyle/>
          <a:p>
            <a:r>
              <a:rPr lang="en-US" sz="2400" b="1" dirty="0" smtClean="0">
                <a:latin typeface="Arial" charset="0"/>
                <a:ea typeface="Arial" charset="0"/>
                <a:cs typeface="Arial" charset="0"/>
              </a:rPr>
              <a:t>BMI &lt;25</a:t>
            </a:r>
            <a:endParaRPr lang="en-US" sz="2400" b="1" dirty="0">
              <a:latin typeface="Arial" charset="0"/>
              <a:ea typeface="Arial" charset="0"/>
              <a:cs typeface="Arial" charset="0"/>
            </a:endParaRPr>
          </a:p>
        </p:txBody>
      </p:sp>
      <p:sp>
        <p:nvSpPr>
          <p:cNvPr id="4" name="Title 3"/>
          <p:cNvSpPr>
            <a:spLocks noGrp="1"/>
          </p:cNvSpPr>
          <p:nvPr>
            <p:ph type="title"/>
          </p:nvPr>
        </p:nvSpPr>
        <p:spPr/>
        <p:txBody>
          <a:bodyPr>
            <a:normAutofit fontScale="90000"/>
          </a:bodyPr>
          <a:lstStyle/>
          <a:p>
            <a:r>
              <a:rPr lang="en-US" b="1" u="sng" dirty="0" smtClean="0">
                <a:solidFill>
                  <a:srgbClr val="FF0000"/>
                </a:solidFill>
                <a:latin typeface="Arial" charset="0"/>
                <a:ea typeface="Arial" charset="0"/>
                <a:cs typeface="Arial" charset="0"/>
              </a:rPr>
              <a:t>Live birth rate</a:t>
            </a:r>
            <a:r>
              <a:rPr lang="en-US" b="1" dirty="0" smtClean="0">
                <a:solidFill>
                  <a:srgbClr val="FF0000"/>
                </a:solidFill>
                <a:latin typeface="Arial" charset="0"/>
                <a:ea typeface="Arial" charset="0"/>
                <a:cs typeface="Arial" charset="0"/>
              </a:rPr>
              <a:t> for overweight and normal weight</a:t>
            </a:r>
            <a:endParaRPr lang="en-US" b="1" dirty="0">
              <a:solidFill>
                <a:srgbClr val="FF0000"/>
              </a:solidFill>
              <a:latin typeface="Arial" charset="0"/>
              <a:ea typeface="Arial" charset="0"/>
              <a:cs typeface="Arial" charset="0"/>
            </a:endParaRPr>
          </a:p>
        </p:txBody>
      </p:sp>
      <p:sp>
        <p:nvSpPr>
          <p:cNvPr id="5" name="TextBox 4"/>
          <p:cNvSpPr txBox="1"/>
          <p:nvPr/>
        </p:nvSpPr>
        <p:spPr>
          <a:xfrm>
            <a:off x="7300913" y="5957886"/>
            <a:ext cx="3759362"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Koning</a:t>
            </a:r>
            <a:r>
              <a:rPr lang="en-US" sz="2400" b="1" i="1" dirty="0" smtClean="0">
                <a:solidFill>
                  <a:srgbClr val="0000CC"/>
                </a:solidFill>
                <a:latin typeface="Arial" charset="0"/>
                <a:ea typeface="Arial" charset="0"/>
                <a:cs typeface="Arial" charset="0"/>
              </a:rPr>
              <a:t> et al., 2012</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27, 457-67</a:t>
            </a:r>
            <a:endParaRPr lang="en-US" sz="2400" b="1" i="1" dirty="0">
              <a:solidFill>
                <a:srgbClr val="0000CC"/>
              </a:solidFill>
              <a:latin typeface="Arial" charset="0"/>
              <a:ea typeface="Arial" charset="0"/>
              <a:cs typeface="Arial" charset="0"/>
            </a:endParaRPr>
          </a:p>
        </p:txBody>
      </p:sp>
      <p:sp>
        <p:nvSpPr>
          <p:cNvPr id="6" name="Rectangle 5"/>
          <p:cNvSpPr/>
          <p:nvPr/>
        </p:nvSpPr>
        <p:spPr>
          <a:xfrm>
            <a:off x="9386888" y="5072063"/>
            <a:ext cx="171450" cy="11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7022" y="5656312"/>
            <a:ext cx="3012363" cy="1200329"/>
          </a:xfrm>
          <a:prstGeom prst="rect">
            <a:avLst/>
          </a:prstGeom>
          <a:noFill/>
        </p:spPr>
        <p:txBody>
          <a:bodyPr wrap="none" rtlCol="0">
            <a:spAutoFit/>
          </a:bodyPr>
          <a:lstStyle/>
          <a:p>
            <a:r>
              <a:rPr lang="en-US" sz="2400" b="1" u="sng" dirty="0" smtClean="0">
                <a:latin typeface="Arial" charset="0"/>
                <a:ea typeface="Arial" charset="0"/>
                <a:cs typeface="Arial" charset="0"/>
              </a:rPr>
              <a:t>No difference in</a:t>
            </a:r>
            <a:r>
              <a:rPr lang="en-US" sz="2400" b="1" dirty="0" smtClean="0">
                <a:latin typeface="Arial" charset="0"/>
                <a:ea typeface="Arial" charset="0"/>
                <a:cs typeface="Arial" charset="0"/>
              </a:rPr>
              <a:t>:</a:t>
            </a:r>
          </a:p>
          <a:p>
            <a:r>
              <a:rPr lang="en-US" sz="2400" i="1" dirty="0" smtClean="0">
                <a:latin typeface="Arial" charset="0"/>
                <a:ea typeface="Arial" charset="0"/>
                <a:cs typeface="Arial" charset="0"/>
              </a:rPr>
              <a:t>OHSS</a:t>
            </a:r>
          </a:p>
          <a:p>
            <a:r>
              <a:rPr lang="en-US" sz="2400" i="1" dirty="0" smtClean="0">
                <a:latin typeface="Arial" charset="0"/>
                <a:ea typeface="Arial" charset="0"/>
                <a:cs typeface="Arial" charset="0"/>
              </a:rPr>
              <a:t>Multiple pregnancies</a:t>
            </a:r>
            <a:endParaRPr lang="en-US" sz="2400" i="1" dirty="0">
              <a:latin typeface="Arial" charset="0"/>
              <a:ea typeface="Arial" charset="0"/>
              <a:cs typeface="Arial" charset="0"/>
            </a:endParaRPr>
          </a:p>
        </p:txBody>
      </p:sp>
      <p:sp>
        <p:nvSpPr>
          <p:cNvPr id="12" name="Rectangle 11"/>
          <p:cNvSpPr/>
          <p:nvPr/>
        </p:nvSpPr>
        <p:spPr>
          <a:xfrm>
            <a:off x="9515475" y="4314818"/>
            <a:ext cx="319100" cy="204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673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851" y="671509"/>
            <a:ext cx="9800263" cy="5832000"/>
          </a:xfrm>
          <a:prstGeom prst="rect">
            <a:avLst/>
          </a:prstGeom>
        </p:spPr>
      </p:pic>
      <p:sp>
        <p:nvSpPr>
          <p:cNvPr id="9" name="Rectangle 8"/>
          <p:cNvSpPr/>
          <p:nvPr/>
        </p:nvSpPr>
        <p:spPr>
          <a:xfrm>
            <a:off x="2957515" y="785814"/>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67210" y="766758"/>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19594" y="2990853"/>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43218" y="2533649"/>
            <a:ext cx="771536" cy="25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1300" y="4867285"/>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76734" y="4862520"/>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72163" y="6386513"/>
            <a:ext cx="1471612"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24454" y="6296020"/>
            <a:ext cx="1271502" cy="461665"/>
          </a:xfrm>
          <a:prstGeom prst="rect">
            <a:avLst/>
          </a:prstGeom>
          <a:noFill/>
        </p:spPr>
        <p:txBody>
          <a:bodyPr wrap="none" rtlCol="0">
            <a:spAutoFit/>
          </a:bodyPr>
          <a:lstStyle/>
          <a:p>
            <a:r>
              <a:rPr lang="en-US" sz="2400" b="1" smtClean="0">
                <a:latin typeface="Arial" charset="0"/>
                <a:ea typeface="Arial" charset="0"/>
                <a:cs typeface="Arial" charset="0"/>
              </a:rPr>
              <a:t>BMI&gt;30</a:t>
            </a:r>
            <a:endParaRPr lang="en-US" sz="2400" b="1">
              <a:latin typeface="Arial" charset="0"/>
              <a:ea typeface="Arial" charset="0"/>
              <a:cs typeface="Arial" charset="0"/>
            </a:endParaRPr>
          </a:p>
        </p:txBody>
      </p:sp>
      <p:sp>
        <p:nvSpPr>
          <p:cNvPr id="16" name="TextBox 15"/>
          <p:cNvSpPr txBox="1"/>
          <p:nvPr/>
        </p:nvSpPr>
        <p:spPr>
          <a:xfrm>
            <a:off x="6519874" y="6291256"/>
            <a:ext cx="1271502" cy="461665"/>
          </a:xfrm>
          <a:prstGeom prst="rect">
            <a:avLst/>
          </a:prstGeom>
          <a:noFill/>
        </p:spPr>
        <p:txBody>
          <a:bodyPr wrap="none" rtlCol="0">
            <a:spAutoFit/>
          </a:bodyPr>
          <a:lstStyle/>
          <a:p>
            <a:r>
              <a:rPr lang="en-US" sz="2400" b="1" dirty="0" smtClean="0">
                <a:latin typeface="Arial" charset="0"/>
                <a:ea typeface="Arial" charset="0"/>
                <a:cs typeface="Arial" charset="0"/>
              </a:rPr>
              <a:t>BMI&lt;25</a:t>
            </a:r>
            <a:endParaRPr lang="en-US" sz="2400" b="1" dirty="0">
              <a:latin typeface="Arial" charset="0"/>
              <a:ea typeface="Arial" charset="0"/>
              <a:cs typeface="Arial" charset="0"/>
            </a:endParaRPr>
          </a:p>
        </p:txBody>
      </p:sp>
      <p:sp>
        <p:nvSpPr>
          <p:cNvPr id="18" name="Rectangle 17"/>
          <p:cNvSpPr/>
          <p:nvPr/>
        </p:nvSpPr>
        <p:spPr>
          <a:xfrm>
            <a:off x="3000374" y="2986090"/>
            <a:ext cx="700087"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1517" y="14283"/>
            <a:ext cx="10238700" cy="646331"/>
          </a:xfrm>
          <a:prstGeom prst="rect">
            <a:avLst/>
          </a:prstGeom>
          <a:noFill/>
        </p:spPr>
        <p:txBody>
          <a:bodyPr wrap="none" rtlCol="0">
            <a:spAutoFit/>
          </a:bodyPr>
          <a:lstStyle/>
          <a:p>
            <a:r>
              <a:rPr lang="en-US" sz="3600" b="1" u="sng" dirty="0" smtClean="0">
                <a:solidFill>
                  <a:srgbClr val="FF0000"/>
                </a:solidFill>
                <a:latin typeface="Arial" charset="0"/>
                <a:ea typeface="Arial" charset="0"/>
                <a:cs typeface="Arial" charset="0"/>
              </a:rPr>
              <a:t>Live birth rate</a:t>
            </a:r>
            <a:r>
              <a:rPr lang="en-US" sz="3600" b="1" dirty="0" smtClean="0">
                <a:solidFill>
                  <a:srgbClr val="FF0000"/>
                </a:solidFill>
                <a:latin typeface="Arial" charset="0"/>
                <a:ea typeface="Arial" charset="0"/>
                <a:cs typeface="Arial" charset="0"/>
              </a:rPr>
              <a:t> for different </a:t>
            </a:r>
            <a:r>
              <a:rPr lang="en-US" sz="3600" b="1" u="sng" dirty="0" smtClean="0">
                <a:solidFill>
                  <a:srgbClr val="FF0000"/>
                </a:solidFill>
                <a:latin typeface="Arial" charset="0"/>
                <a:ea typeface="Arial" charset="0"/>
                <a:cs typeface="Arial" charset="0"/>
              </a:rPr>
              <a:t>BMI</a:t>
            </a:r>
            <a:r>
              <a:rPr lang="en-US" sz="3600" b="1" dirty="0" smtClean="0">
                <a:solidFill>
                  <a:srgbClr val="FF0000"/>
                </a:solidFill>
                <a:latin typeface="Arial" charset="0"/>
                <a:ea typeface="Arial" charset="0"/>
                <a:cs typeface="Arial" charset="0"/>
              </a:rPr>
              <a:t>: Meta-analysis</a:t>
            </a:r>
            <a:endParaRPr lang="en-US" sz="3600" b="1" dirty="0">
              <a:solidFill>
                <a:srgbClr val="FF0000"/>
              </a:solidFill>
              <a:latin typeface="Arial" charset="0"/>
              <a:ea typeface="Arial" charset="0"/>
              <a:cs typeface="Arial" charset="0"/>
            </a:endParaRPr>
          </a:p>
        </p:txBody>
      </p:sp>
      <p:sp>
        <p:nvSpPr>
          <p:cNvPr id="24" name="Rectangle 23"/>
          <p:cNvSpPr/>
          <p:nvPr/>
        </p:nvSpPr>
        <p:spPr>
          <a:xfrm>
            <a:off x="7819952" y="6157913"/>
            <a:ext cx="298516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053396" y="5991227"/>
            <a:ext cx="3485249"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Rittenberg</a:t>
            </a:r>
            <a:r>
              <a:rPr lang="en-US" sz="2400" b="1" i="1" dirty="0" smtClean="0">
                <a:solidFill>
                  <a:srgbClr val="0000CC"/>
                </a:solidFill>
                <a:latin typeface="Arial" charset="0"/>
                <a:ea typeface="Arial" charset="0"/>
                <a:cs typeface="Arial" charset="0"/>
              </a:rPr>
              <a:t> et al., 2011</a:t>
            </a:r>
          </a:p>
          <a:p>
            <a:r>
              <a:rPr lang="en-US" sz="2400" b="1" i="1" dirty="0" smtClean="0">
                <a:solidFill>
                  <a:srgbClr val="0000CC"/>
                </a:solidFill>
                <a:latin typeface="Arial" charset="0"/>
                <a:ea typeface="Arial" charset="0"/>
                <a:cs typeface="Arial" charset="0"/>
              </a:rPr>
              <a:t>RBM Online 23, 421-39</a:t>
            </a:r>
            <a:endParaRPr lang="en-US" sz="2400" b="1" i="1" dirty="0">
              <a:solidFill>
                <a:srgbClr val="0000CC"/>
              </a:solidFill>
              <a:latin typeface="Arial" charset="0"/>
              <a:ea typeface="Arial" charset="0"/>
              <a:cs typeface="Arial" charset="0"/>
            </a:endParaRPr>
          </a:p>
        </p:txBody>
      </p:sp>
      <p:sp>
        <p:nvSpPr>
          <p:cNvPr id="26" name="Rectangle 25"/>
          <p:cNvSpPr/>
          <p:nvPr/>
        </p:nvSpPr>
        <p:spPr>
          <a:xfrm>
            <a:off x="8372475" y="5786438"/>
            <a:ext cx="1371600" cy="2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82193" y="5668458"/>
            <a:ext cx="2959465" cy="400110"/>
          </a:xfrm>
          <a:prstGeom prst="rect">
            <a:avLst/>
          </a:prstGeom>
        </p:spPr>
        <p:txBody>
          <a:bodyPr wrap="none">
            <a:spAutoFit/>
          </a:bodyPr>
          <a:lstStyle/>
          <a:p>
            <a:r>
              <a:rPr lang="mr-IN" sz="2000" b="1" u="sng" dirty="0" smtClean="0">
                <a:latin typeface="Arial" charset="0"/>
                <a:ea typeface="Arial" charset="0"/>
                <a:cs typeface="Arial" charset="0"/>
              </a:rPr>
              <a:t>0.80</a:t>
            </a:r>
            <a:r>
              <a:rPr lang="mr-IN" sz="2000" b="1" u="sng" dirty="0">
                <a:latin typeface="Arial" charset="0"/>
                <a:ea typeface="Arial" charset="0"/>
                <a:cs typeface="Arial" charset="0"/>
              </a:rPr>
              <a:t>, 95% CI: </a:t>
            </a:r>
            <a:r>
              <a:rPr lang="mr-IN" sz="2000" b="1" u="sng" dirty="0" smtClean="0">
                <a:latin typeface="Arial" charset="0"/>
                <a:ea typeface="Arial" charset="0"/>
                <a:cs typeface="Arial" charset="0"/>
              </a:rPr>
              <a:t>0.71–0.90</a:t>
            </a:r>
            <a:endParaRPr lang="mr-IN" sz="2000" b="1" u="sng" dirty="0">
              <a:latin typeface="Arial" charset="0"/>
              <a:ea typeface="Arial" charset="0"/>
              <a:cs typeface="Arial" charset="0"/>
            </a:endParaRPr>
          </a:p>
        </p:txBody>
      </p:sp>
      <p:sp>
        <p:nvSpPr>
          <p:cNvPr id="28" name="Rectangle 27"/>
          <p:cNvSpPr/>
          <p:nvPr/>
        </p:nvSpPr>
        <p:spPr>
          <a:xfrm>
            <a:off x="6129334" y="5757862"/>
            <a:ext cx="319100" cy="204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38858" y="3881436"/>
            <a:ext cx="319100" cy="204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72475" y="2028825"/>
            <a:ext cx="1371600"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467723" y="2181225"/>
            <a:ext cx="1371600"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467723" y="2181225"/>
            <a:ext cx="1371600"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334373" y="3933836"/>
            <a:ext cx="1371600"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91716" y="3792015"/>
            <a:ext cx="2959465" cy="400110"/>
          </a:xfrm>
          <a:prstGeom prst="rect">
            <a:avLst/>
          </a:prstGeom>
        </p:spPr>
        <p:txBody>
          <a:bodyPr wrap="none">
            <a:spAutoFit/>
          </a:bodyPr>
          <a:lstStyle/>
          <a:p>
            <a:r>
              <a:rPr lang="mr-IN" sz="2000" b="1" u="sng" dirty="0" smtClean="0">
                <a:latin typeface="Arial" charset="0"/>
                <a:ea typeface="Arial" charset="0"/>
                <a:cs typeface="Arial" charset="0"/>
              </a:rPr>
              <a:t>0.</a:t>
            </a:r>
            <a:r>
              <a:rPr lang="en-US" sz="2000" b="1" u="sng" dirty="0" smtClean="0">
                <a:latin typeface="Arial" charset="0"/>
                <a:ea typeface="Arial" charset="0"/>
                <a:cs typeface="Arial" charset="0"/>
              </a:rPr>
              <a:t>91</a:t>
            </a:r>
            <a:r>
              <a:rPr lang="mr-IN" sz="2000" b="1" u="sng" dirty="0" smtClean="0">
                <a:latin typeface="Arial" charset="0"/>
                <a:ea typeface="Arial" charset="0"/>
                <a:cs typeface="Arial" charset="0"/>
              </a:rPr>
              <a:t>, </a:t>
            </a:r>
            <a:r>
              <a:rPr lang="mr-IN" sz="2000" b="1" u="sng" dirty="0">
                <a:latin typeface="Arial" charset="0"/>
                <a:ea typeface="Arial" charset="0"/>
                <a:cs typeface="Arial" charset="0"/>
              </a:rPr>
              <a:t>95% CI: </a:t>
            </a:r>
            <a:r>
              <a:rPr lang="mr-IN" sz="2000" b="1" u="sng" dirty="0" smtClean="0">
                <a:latin typeface="Arial" charset="0"/>
                <a:ea typeface="Arial" charset="0"/>
                <a:cs typeface="Arial" charset="0"/>
              </a:rPr>
              <a:t>0.</a:t>
            </a:r>
            <a:r>
              <a:rPr lang="en-US" sz="2000" b="1" u="sng" dirty="0" smtClean="0">
                <a:latin typeface="Arial" charset="0"/>
                <a:ea typeface="Arial" charset="0"/>
                <a:cs typeface="Arial" charset="0"/>
              </a:rPr>
              <a:t>85</a:t>
            </a:r>
            <a:r>
              <a:rPr lang="mr-IN" sz="2000" b="1" u="sng" dirty="0" smtClean="0">
                <a:latin typeface="Arial" charset="0"/>
                <a:ea typeface="Arial" charset="0"/>
                <a:cs typeface="Arial" charset="0"/>
              </a:rPr>
              <a:t>–0.9</a:t>
            </a:r>
            <a:r>
              <a:rPr lang="en-US" sz="2000" b="1" u="sng" dirty="0" smtClean="0">
                <a:latin typeface="Arial" charset="0"/>
                <a:ea typeface="Arial" charset="0"/>
                <a:cs typeface="Arial" charset="0"/>
              </a:rPr>
              <a:t>8</a:t>
            </a:r>
            <a:endParaRPr lang="mr-IN" sz="2000" b="1" u="sng" dirty="0">
              <a:latin typeface="Arial" charset="0"/>
              <a:ea typeface="Arial" charset="0"/>
              <a:cs typeface="Arial" charset="0"/>
            </a:endParaRPr>
          </a:p>
        </p:txBody>
      </p:sp>
      <p:sp>
        <p:nvSpPr>
          <p:cNvPr id="35" name="Rectangle 34"/>
          <p:cNvSpPr/>
          <p:nvPr/>
        </p:nvSpPr>
        <p:spPr>
          <a:xfrm>
            <a:off x="8101239" y="1887000"/>
            <a:ext cx="2959465" cy="400110"/>
          </a:xfrm>
          <a:prstGeom prst="rect">
            <a:avLst/>
          </a:prstGeom>
        </p:spPr>
        <p:txBody>
          <a:bodyPr wrap="none">
            <a:spAutoFit/>
          </a:bodyPr>
          <a:lstStyle/>
          <a:p>
            <a:r>
              <a:rPr lang="mr-IN" sz="2000" b="1" u="sng" dirty="0" smtClean="0">
                <a:latin typeface="Arial" charset="0"/>
                <a:ea typeface="Arial" charset="0"/>
                <a:cs typeface="Arial" charset="0"/>
              </a:rPr>
              <a:t>0.8</a:t>
            </a:r>
            <a:r>
              <a:rPr lang="en-US" sz="2000" b="1" u="sng" dirty="0" smtClean="0">
                <a:latin typeface="Arial" charset="0"/>
                <a:ea typeface="Arial" charset="0"/>
                <a:cs typeface="Arial" charset="0"/>
              </a:rPr>
              <a:t>4</a:t>
            </a:r>
            <a:r>
              <a:rPr lang="mr-IN" sz="2000" b="1" u="sng" dirty="0" smtClean="0">
                <a:latin typeface="Arial" charset="0"/>
                <a:ea typeface="Arial" charset="0"/>
                <a:cs typeface="Arial" charset="0"/>
              </a:rPr>
              <a:t>, </a:t>
            </a:r>
            <a:r>
              <a:rPr lang="mr-IN" sz="2000" b="1" u="sng" dirty="0">
                <a:latin typeface="Arial" charset="0"/>
                <a:ea typeface="Arial" charset="0"/>
                <a:cs typeface="Arial" charset="0"/>
              </a:rPr>
              <a:t>95% CI: </a:t>
            </a:r>
            <a:r>
              <a:rPr lang="mr-IN" sz="2000" b="1" u="sng" dirty="0" smtClean="0">
                <a:latin typeface="Arial" charset="0"/>
                <a:ea typeface="Arial" charset="0"/>
                <a:cs typeface="Arial" charset="0"/>
              </a:rPr>
              <a:t>0.7</a:t>
            </a:r>
            <a:r>
              <a:rPr lang="en-US" sz="2000" b="1" u="sng" dirty="0" smtClean="0">
                <a:latin typeface="Arial" charset="0"/>
                <a:ea typeface="Arial" charset="0"/>
                <a:cs typeface="Arial" charset="0"/>
              </a:rPr>
              <a:t>6</a:t>
            </a:r>
            <a:r>
              <a:rPr lang="mr-IN" sz="2000" b="1" u="sng" dirty="0" smtClean="0">
                <a:latin typeface="Arial" charset="0"/>
                <a:ea typeface="Arial" charset="0"/>
                <a:cs typeface="Arial" charset="0"/>
              </a:rPr>
              <a:t>–0.9</a:t>
            </a:r>
            <a:r>
              <a:rPr lang="en-US" sz="2000" b="1" u="sng" dirty="0" smtClean="0">
                <a:latin typeface="Arial" charset="0"/>
                <a:ea typeface="Arial" charset="0"/>
                <a:cs typeface="Arial" charset="0"/>
              </a:rPr>
              <a:t>2</a:t>
            </a:r>
            <a:endParaRPr lang="mr-IN" sz="2000" b="1" u="sng" dirty="0">
              <a:latin typeface="Arial" charset="0"/>
              <a:ea typeface="Arial" charset="0"/>
              <a:cs typeface="Arial" charset="0"/>
            </a:endParaRPr>
          </a:p>
        </p:txBody>
      </p:sp>
      <p:sp>
        <p:nvSpPr>
          <p:cNvPr id="36" name="TextBox 35"/>
          <p:cNvSpPr txBox="1"/>
          <p:nvPr/>
        </p:nvSpPr>
        <p:spPr>
          <a:xfrm>
            <a:off x="1004851" y="6291256"/>
            <a:ext cx="2436886" cy="461665"/>
          </a:xfrm>
          <a:prstGeom prst="rect">
            <a:avLst/>
          </a:prstGeom>
          <a:noFill/>
        </p:spPr>
        <p:txBody>
          <a:bodyPr wrap="none" rtlCol="0">
            <a:spAutoFit/>
          </a:bodyPr>
          <a:lstStyle/>
          <a:p>
            <a:r>
              <a:rPr lang="en-US" sz="2400" b="1" i="1" smtClean="0">
                <a:latin typeface="Arial" charset="0"/>
                <a:ea typeface="Arial" charset="0"/>
                <a:cs typeface="Arial" charset="0"/>
              </a:rPr>
              <a:t>n=47967 cycles</a:t>
            </a:r>
            <a:endParaRPr lang="en-US" sz="2400" b="1" i="1">
              <a:latin typeface="Arial" charset="0"/>
              <a:ea typeface="Arial" charset="0"/>
              <a:cs typeface="Arial" charset="0"/>
            </a:endParaRPr>
          </a:p>
        </p:txBody>
      </p:sp>
      <p:sp>
        <p:nvSpPr>
          <p:cNvPr id="37" name="Rectangle 36"/>
          <p:cNvSpPr/>
          <p:nvPr/>
        </p:nvSpPr>
        <p:spPr>
          <a:xfrm>
            <a:off x="6134091" y="1990717"/>
            <a:ext cx="319100" cy="204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43563" y="4514850"/>
            <a:ext cx="1543050" cy="20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477006" y="4372010"/>
            <a:ext cx="1973618" cy="461665"/>
          </a:xfrm>
          <a:prstGeom prst="rect">
            <a:avLst/>
          </a:prstGeom>
          <a:noFill/>
        </p:spPr>
        <p:txBody>
          <a:bodyPr wrap="none" rtlCol="0">
            <a:spAutoFit/>
          </a:bodyPr>
          <a:lstStyle/>
          <a:p>
            <a:pPr algn="ctr"/>
            <a:r>
              <a:rPr lang="en-US" sz="2400" b="1" dirty="0" smtClean="0">
                <a:latin typeface="Arial" charset="0"/>
                <a:ea typeface="Arial" charset="0"/>
                <a:cs typeface="Arial" charset="0"/>
              </a:rPr>
              <a:t>BMI=25-29.9</a:t>
            </a:r>
          </a:p>
        </p:txBody>
      </p:sp>
      <p:sp>
        <p:nvSpPr>
          <p:cNvPr id="39" name="TextBox 38"/>
          <p:cNvSpPr txBox="1"/>
          <p:nvPr/>
        </p:nvSpPr>
        <p:spPr>
          <a:xfrm>
            <a:off x="6514002" y="4372012"/>
            <a:ext cx="1271503" cy="461665"/>
          </a:xfrm>
          <a:prstGeom prst="rect">
            <a:avLst/>
          </a:prstGeom>
          <a:noFill/>
        </p:spPr>
        <p:txBody>
          <a:bodyPr wrap="none" rtlCol="0">
            <a:spAutoFit/>
          </a:bodyPr>
          <a:lstStyle/>
          <a:p>
            <a:pPr algn="ctr"/>
            <a:r>
              <a:rPr lang="en-US" sz="2400" b="1" smtClean="0">
                <a:latin typeface="Arial" charset="0"/>
                <a:ea typeface="Arial" charset="0"/>
                <a:cs typeface="Arial" charset="0"/>
              </a:rPr>
              <a:t>BMI&lt;25</a:t>
            </a:r>
            <a:endParaRPr lang="en-US" sz="2400" b="1" dirty="0" smtClean="0">
              <a:latin typeface="Arial" charset="0"/>
              <a:ea typeface="Arial" charset="0"/>
              <a:cs typeface="Arial" charset="0"/>
            </a:endParaRPr>
          </a:p>
        </p:txBody>
      </p:sp>
      <p:sp>
        <p:nvSpPr>
          <p:cNvPr id="6" name="Rectangle 5"/>
          <p:cNvSpPr/>
          <p:nvPr/>
        </p:nvSpPr>
        <p:spPr>
          <a:xfrm>
            <a:off x="5815011" y="2643188"/>
            <a:ext cx="1314450" cy="142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63036" y="2500332"/>
            <a:ext cx="1430200" cy="461665"/>
          </a:xfrm>
          <a:prstGeom prst="rect">
            <a:avLst/>
          </a:prstGeom>
          <a:noFill/>
        </p:spPr>
        <p:txBody>
          <a:bodyPr wrap="none" rtlCol="0">
            <a:spAutoFit/>
          </a:bodyPr>
          <a:lstStyle/>
          <a:p>
            <a:pPr algn="ctr"/>
            <a:r>
              <a:rPr lang="en-US" sz="2400" b="1" dirty="0" smtClean="0">
                <a:latin typeface="Arial" charset="0"/>
                <a:ea typeface="Arial" charset="0"/>
                <a:cs typeface="Arial" charset="0"/>
              </a:rPr>
              <a:t>BMI</a:t>
            </a:r>
            <a:r>
              <a:rPr lang="en-GB" sz="2400" b="1" dirty="0">
                <a:latin typeface="Arial" pitchFamily="34" charset="0"/>
                <a:cs typeface="Arial" pitchFamily="34" charset="0"/>
              </a:rPr>
              <a:t> ≥ </a:t>
            </a:r>
            <a:r>
              <a:rPr lang="en-US" sz="2400" b="1" dirty="0" smtClean="0">
                <a:latin typeface="Arial" charset="0"/>
                <a:ea typeface="Arial" charset="0"/>
                <a:cs typeface="Arial" charset="0"/>
              </a:rPr>
              <a:t>25</a:t>
            </a:r>
          </a:p>
        </p:txBody>
      </p:sp>
      <p:sp>
        <p:nvSpPr>
          <p:cNvPr id="42" name="TextBox 41"/>
          <p:cNvSpPr txBox="1"/>
          <p:nvPr/>
        </p:nvSpPr>
        <p:spPr>
          <a:xfrm>
            <a:off x="6504479" y="2505087"/>
            <a:ext cx="1271503" cy="461665"/>
          </a:xfrm>
          <a:prstGeom prst="rect">
            <a:avLst/>
          </a:prstGeom>
          <a:noFill/>
        </p:spPr>
        <p:txBody>
          <a:bodyPr wrap="none" rtlCol="0">
            <a:spAutoFit/>
          </a:bodyPr>
          <a:lstStyle/>
          <a:p>
            <a:pPr algn="ctr"/>
            <a:r>
              <a:rPr lang="en-US" sz="2400" b="1" dirty="0" smtClean="0">
                <a:latin typeface="Arial" charset="0"/>
                <a:ea typeface="Arial" charset="0"/>
                <a:cs typeface="Arial" charset="0"/>
              </a:rPr>
              <a:t>BMI&lt;25</a:t>
            </a:r>
          </a:p>
        </p:txBody>
      </p:sp>
    </p:spTree>
    <p:extLst>
      <p:ext uri="{BB962C8B-B14F-4D97-AF65-F5344CB8AC3E}">
        <p14:creationId xmlns:p14="http://schemas.microsoft.com/office/powerpoint/2010/main" val="317949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cs typeface="ＭＳ Ｐゴシック" charset="-128"/>
              </a:defRPr>
            </a:lvl1pPr>
            <a:lvl2pPr>
              <a:tabLst>
                <a:tab pos="723900" algn="l"/>
              </a:tabLst>
              <a:defRPr sz="1400">
                <a:solidFill>
                  <a:srgbClr val="FFFFFF"/>
                </a:solidFill>
                <a:latin typeface="arial" charset="0"/>
                <a:ea typeface="ＭＳ Ｐゴシック" charset="-128"/>
                <a:cs typeface="ＭＳ Ｐゴシック" charset="-128"/>
              </a:defRPr>
            </a:lvl2pPr>
            <a:lvl3pPr>
              <a:tabLst>
                <a:tab pos="723900" algn="l"/>
              </a:tabLst>
              <a:defRPr sz="1400">
                <a:solidFill>
                  <a:srgbClr val="FFFFFF"/>
                </a:solidFill>
                <a:latin typeface="arial" charset="0"/>
                <a:ea typeface="ＭＳ Ｐゴシック" charset="-128"/>
                <a:cs typeface="ＭＳ Ｐゴシック" charset="-128"/>
              </a:defRPr>
            </a:lvl3pPr>
            <a:lvl4pPr>
              <a:tabLst>
                <a:tab pos="723900" algn="l"/>
              </a:tabLst>
              <a:defRPr sz="1400">
                <a:solidFill>
                  <a:srgbClr val="FFFFFF"/>
                </a:solidFill>
                <a:latin typeface="arial" charset="0"/>
                <a:ea typeface="ＭＳ Ｐゴシック" charset="-128"/>
                <a:cs typeface="ＭＳ Ｐゴシック" charset="-128"/>
              </a:defRPr>
            </a:lvl4pPr>
            <a:lvl5pPr>
              <a:tabLst>
                <a:tab pos="723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cs typeface="ＭＳ Ｐゴシック" charset="-128"/>
              </a:defRPr>
            </a:lvl9pPr>
          </a:lstStyle>
          <a:p>
            <a:r>
              <a:rPr lang="en-US" altLang="en-US"/>
              <a:t>Figure 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83" y="1472197"/>
            <a:ext cx="10611625" cy="360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cs typeface="ＭＳ Ｐゴシック" charset="-128"/>
              </a:defRPr>
            </a:lvl9pPr>
          </a:lstStyle>
          <a:p>
            <a:r>
              <a:rPr lang="en-US" altLang="en-US" sz="900" i="1"/>
              <a:t>Fertility and Sterility</a:t>
            </a:r>
            <a:r>
              <a:rPr lang="en-US" altLang="en-US" sz="900"/>
              <a:t> 2012 98, 102-108DOI: (10.1016/j.fertnstert.2012.04.004) </a:t>
            </a:r>
          </a:p>
        </p:txBody>
      </p:sp>
      <p:sp>
        <p:nvSpPr>
          <p:cNvPr id="2" name="TextBox 1"/>
          <p:cNvSpPr txBox="1"/>
          <p:nvPr/>
        </p:nvSpPr>
        <p:spPr>
          <a:xfrm>
            <a:off x="8143875" y="5649824"/>
            <a:ext cx="3466013"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Moragianni</a:t>
            </a:r>
            <a:r>
              <a:rPr lang="en-US" sz="2400" b="1" i="1" dirty="0" smtClean="0">
                <a:solidFill>
                  <a:srgbClr val="0000CC"/>
                </a:solidFill>
                <a:latin typeface="Arial" charset="0"/>
                <a:ea typeface="Arial" charset="0"/>
                <a:cs typeface="Arial" charset="0"/>
              </a:rPr>
              <a:t> et al., 2012</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98, 102-8</a:t>
            </a:r>
            <a:endParaRPr lang="en-US" sz="2400" b="1" i="1" dirty="0">
              <a:solidFill>
                <a:srgbClr val="0000CC"/>
              </a:solidFill>
              <a:latin typeface="Arial" charset="0"/>
              <a:ea typeface="Arial" charset="0"/>
              <a:cs typeface="Arial" charset="0"/>
            </a:endParaRPr>
          </a:p>
        </p:txBody>
      </p:sp>
      <p:sp>
        <p:nvSpPr>
          <p:cNvPr id="3" name="Rectangle 2"/>
          <p:cNvSpPr/>
          <p:nvPr/>
        </p:nvSpPr>
        <p:spPr>
          <a:xfrm>
            <a:off x="1037383" y="1456155"/>
            <a:ext cx="967880" cy="326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8763" y="1828801"/>
            <a:ext cx="1135247" cy="461665"/>
          </a:xfrm>
          <a:prstGeom prst="rect">
            <a:avLst/>
          </a:prstGeom>
          <a:noFill/>
        </p:spPr>
        <p:txBody>
          <a:bodyPr wrap="none" rtlCol="0">
            <a:spAutoFit/>
          </a:bodyPr>
          <a:lstStyle/>
          <a:p>
            <a:r>
              <a:rPr lang="en-US" sz="2400" b="1" smtClean="0">
                <a:latin typeface="Arial" charset="0"/>
                <a:ea typeface="Arial" charset="0"/>
                <a:cs typeface="Arial" charset="0"/>
              </a:rPr>
              <a:t>&lt;18.50</a:t>
            </a:r>
            <a:endParaRPr lang="en-US" sz="2400" b="1">
              <a:latin typeface="Arial" charset="0"/>
              <a:ea typeface="Arial" charset="0"/>
              <a:cs typeface="Arial" charset="0"/>
            </a:endParaRPr>
          </a:p>
        </p:txBody>
      </p:sp>
      <p:sp>
        <p:nvSpPr>
          <p:cNvPr id="10" name="TextBox 9"/>
          <p:cNvSpPr txBox="1"/>
          <p:nvPr/>
        </p:nvSpPr>
        <p:spPr>
          <a:xfrm>
            <a:off x="264702" y="2350167"/>
            <a:ext cx="1829347" cy="461665"/>
          </a:xfrm>
          <a:prstGeom prst="rect">
            <a:avLst/>
          </a:prstGeom>
          <a:noFill/>
        </p:spPr>
        <p:txBody>
          <a:bodyPr wrap="none" rtlCol="0">
            <a:spAutoFit/>
          </a:bodyPr>
          <a:lstStyle/>
          <a:p>
            <a:r>
              <a:rPr lang="en-US" sz="2400" b="1" smtClean="0">
                <a:latin typeface="Arial" charset="0"/>
                <a:ea typeface="Arial" charset="0"/>
                <a:cs typeface="Arial" charset="0"/>
              </a:rPr>
              <a:t>18.50-24.99</a:t>
            </a:r>
            <a:endParaRPr lang="en-US" sz="2400" b="1" dirty="0">
              <a:latin typeface="Arial" charset="0"/>
              <a:ea typeface="Arial" charset="0"/>
              <a:cs typeface="Arial" charset="0"/>
            </a:endParaRPr>
          </a:p>
        </p:txBody>
      </p:sp>
      <p:sp>
        <p:nvSpPr>
          <p:cNvPr id="11" name="TextBox 10"/>
          <p:cNvSpPr txBox="1"/>
          <p:nvPr/>
        </p:nvSpPr>
        <p:spPr>
          <a:xfrm>
            <a:off x="288766" y="2823407"/>
            <a:ext cx="1829347" cy="461665"/>
          </a:xfrm>
          <a:prstGeom prst="rect">
            <a:avLst/>
          </a:prstGeom>
          <a:noFill/>
        </p:spPr>
        <p:txBody>
          <a:bodyPr wrap="none" rtlCol="0">
            <a:spAutoFit/>
          </a:bodyPr>
          <a:lstStyle/>
          <a:p>
            <a:r>
              <a:rPr lang="en-US" sz="2400" b="1" smtClean="0">
                <a:latin typeface="Arial" charset="0"/>
                <a:ea typeface="Arial" charset="0"/>
                <a:cs typeface="Arial" charset="0"/>
              </a:rPr>
              <a:t>25.00-29.99</a:t>
            </a:r>
            <a:endParaRPr lang="en-US" sz="2400" b="1" dirty="0">
              <a:latin typeface="Arial" charset="0"/>
              <a:ea typeface="Arial" charset="0"/>
              <a:cs typeface="Arial" charset="0"/>
            </a:endParaRPr>
          </a:p>
        </p:txBody>
      </p:sp>
      <p:sp>
        <p:nvSpPr>
          <p:cNvPr id="12" name="TextBox 11"/>
          <p:cNvSpPr txBox="1"/>
          <p:nvPr/>
        </p:nvSpPr>
        <p:spPr>
          <a:xfrm>
            <a:off x="280746" y="3328731"/>
            <a:ext cx="1829347" cy="461665"/>
          </a:xfrm>
          <a:prstGeom prst="rect">
            <a:avLst/>
          </a:prstGeom>
          <a:noFill/>
        </p:spPr>
        <p:txBody>
          <a:bodyPr wrap="none" rtlCol="0">
            <a:spAutoFit/>
          </a:bodyPr>
          <a:lstStyle/>
          <a:p>
            <a:r>
              <a:rPr lang="en-US" sz="2400" b="1" smtClean="0">
                <a:latin typeface="Arial" charset="0"/>
                <a:ea typeface="Arial" charset="0"/>
                <a:cs typeface="Arial" charset="0"/>
              </a:rPr>
              <a:t>30.00-34.99</a:t>
            </a:r>
            <a:endParaRPr lang="en-US" sz="2400" b="1" dirty="0">
              <a:latin typeface="Arial" charset="0"/>
              <a:ea typeface="Arial" charset="0"/>
              <a:cs typeface="Arial" charset="0"/>
            </a:endParaRPr>
          </a:p>
        </p:txBody>
      </p:sp>
      <p:sp>
        <p:nvSpPr>
          <p:cNvPr id="13" name="TextBox 12"/>
          <p:cNvSpPr txBox="1"/>
          <p:nvPr/>
        </p:nvSpPr>
        <p:spPr>
          <a:xfrm>
            <a:off x="288768" y="3785929"/>
            <a:ext cx="1829347" cy="461665"/>
          </a:xfrm>
          <a:prstGeom prst="rect">
            <a:avLst/>
          </a:prstGeom>
          <a:noFill/>
        </p:spPr>
        <p:txBody>
          <a:bodyPr wrap="none" rtlCol="0">
            <a:spAutoFit/>
          </a:bodyPr>
          <a:lstStyle/>
          <a:p>
            <a:r>
              <a:rPr lang="en-US" sz="2400" b="1" smtClean="0">
                <a:latin typeface="Arial" charset="0"/>
                <a:ea typeface="Arial" charset="0"/>
                <a:cs typeface="Arial" charset="0"/>
              </a:rPr>
              <a:t>35.00-39.99</a:t>
            </a:r>
            <a:endParaRPr lang="en-US" sz="2400" b="1" dirty="0">
              <a:latin typeface="Arial" charset="0"/>
              <a:ea typeface="Arial" charset="0"/>
              <a:cs typeface="Arial" charset="0"/>
            </a:endParaRPr>
          </a:p>
        </p:txBody>
      </p:sp>
      <p:sp>
        <p:nvSpPr>
          <p:cNvPr id="14" name="TextBox 13"/>
          <p:cNvSpPr txBox="1"/>
          <p:nvPr/>
        </p:nvSpPr>
        <p:spPr>
          <a:xfrm>
            <a:off x="328874" y="4275211"/>
            <a:ext cx="1135247" cy="461665"/>
          </a:xfrm>
          <a:prstGeom prst="rect">
            <a:avLst/>
          </a:prstGeom>
          <a:noFill/>
        </p:spPr>
        <p:txBody>
          <a:bodyPr wrap="none" rtlCol="0">
            <a:spAutoFit/>
          </a:bodyPr>
          <a:lstStyle/>
          <a:p>
            <a:r>
              <a:rPr lang="en-US" sz="2400" b="1" dirty="0">
                <a:latin typeface="Arial" charset="0"/>
                <a:ea typeface="Arial" charset="0"/>
                <a:cs typeface="Arial" charset="0"/>
              </a:rPr>
              <a:t>=</a:t>
            </a:r>
            <a:r>
              <a:rPr lang="en-US" sz="2400" b="1" dirty="0" smtClean="0">
                <a:latin typeface="Arial" charset="0"/>
                <a:ea typeface="Arial" charset="0"/>
                <a:cs typeface="Arial" charset="0"/>
              </a:rPr>
              <a:t>40.00</a:t>
            </a:r>
            <a:endParaRPr lang="en-US" sz="2400" b="1" dirty="0">
              <a:latin typeface="Arial" charset="0"/>
              <a:ea typeface="Arial" charset="0"/>
              <a:cs typeface="Arial" charset="0"/>
            </a:endParaRPr>
          </a:p>
        </p:txBody>
      </p:sp>
      <p:sp>
        <p:nvSpPr>
          <p:cNvPr id="6" name="Rectangle 5"/>
          <p:cNvSpPr/>
          <p:nvPr/>
        </p:nvSpPr>
        <p:spPr>
          <a:xfrm>
            <a:off x="6689558" y="1456155"/>
            <a:ext cx="1010653"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83496" y="1203158"/>
            <a:ext cx="1946367" cy="461665"/>
          </a:xfrm>
          <a:prstGeom prst="rect">
            <a:avLst/>
          </a:prstGeom>
          <a:noFill/>
        </p:spPr>
        <p:txBody>
          <a:bodyPr wrap="none" rtlCol="0">
            <a:spAutoFit/>
          </a:bodyPr>
          <a:lstStyle/>
          <a:p>
            <a:r>
              <a:rPr lang="en-US" sz="2400" b="1" u="sng" smtClean="0">
                <a:latin typeface="Arial" charset="0"/>
                <a:ea typeface="Arial" charset="0"/>
                <a:cs typeface="Arial" charset="0"/>
              </a:rPr>
              <a:t>OR (95%CI) </a:t>
            </a:r>
            <a:endParaRPr lang="en-US" sz="2400" b="1" u="sng" dirty="0">
              <a:latin typeface="Arial" charset="0"/>
              <a:ea typeface="Arial" charset="0"/>
              <a:cs typeface="Arial" charset="0"/>
            </a:endParaRPr>
          </a:p>
        </p:txBody>
      </p:sp>
      <p:sp>
        <p:nvSpPr>
          <p:cNvPr id="9" name="Rectangle 8"/>
          <p:cNvSpPr/>
          <p:nvPr/>
        </p:nvSpPr>
        <p:spPr>
          <a:xfrm>
            <a:off x="2005263" y="4876800"/>
            <a:ext cx="9874701" cy="32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47507" y="4692320"/>
            <a:ext cx="784189" cy="461665"/>
          </a:xfrm>
          <a:prstGeom prst="rect">
            <a:avLst/>
          </a:prstGeom>
          <a:noFill/>
        </p:spPr>
        <p:txBody>
          <a:bodyPr wrap="none" rtlCol="0">
            <a:spAutoFit/>
          </a:bodyPr>
          <a:lstStyle/>
          <a:p>
            <a:r>
              <a:rPr lang="en-US" sz="2400" b="1" smtClean="0">
                <a:latin typeface="Arial" charset="0"/>
                <a:ea typeface="Arial" charset="0"/>
                <a:cs typeface="Arial" charset="0"/>
              </a:rPr>
              <a:t>0.10</a:t>
            </a:r>
            <a:endParaRPr lang="en-US" sz="2400" b="1">
              <a:latin typeface="Arial" charset="0"/>
              <a:ea typeface="Arial" charset="0"/>
              <a:cs typeface="Arial" charset="0"/>
            </a:endParaRPr>
          </a:p>
        </p:txBody>
      </p:sp>
      <p:sp>
        <p:nvSpPr>
          <p:cNvPr id="29" name="TextBox 28"/>
          <p:cNvSpPr txBox="1"/>
          <p:nvPr/>
        </p:nvSpPr>
        <p:spPr>
          <a:xfrm>
            <a:off x="3042644" y="4700340"/>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0.30</a:t>
            </a:r>
            <a:endParaRPr lang="en-US" sz="2400" b="1" dirty="0">
              <a:latin typeface="Arial" charset="0"/>
              <a:ea typeface="Arial" charset="0"/>
              <a:cs typeface="Arial" charset="0"/>
            </a:endParaRPr>
          </a:p>
        </p:txBody>
      </p:sp>
      <p:sp>
        <p:nvSpPr>
          <p:cNvPr id="30" name="TextBox 29"/>
          <p:cNvSpPr txBox="1"/>
          <p:nvPr/>
        </p:nvSpPr>
        <p:spPr>
          <a:xfrm>
            <a:off x="4173612" y="4692318"/>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0.50</a:t>
            </a:r>
            <a:endParaRPr lang="en-US" sz="2400" b="1" dirty="0">
              <a:latin typeface="Arial" charset="0"/>
              <a:ea typeface="Arial" charset="0"/>
              <a:cs typeface="Arial" charset="0"/>
            </a:endParaRPr>
          </a:p>
        </p:txBody>
      </p:sp>
      <p:sp>
        <p:nvSpPr>
          <p:cNvPr id="31" name="TextBox 30"/>
          <p:cNvSpPr txBox="1"/>
          <p:nvPr/>
        </p:nvSpPr>
        <p:spPr>
          <a:xfrm>
            <a:off x="5352706" y="4700341"/>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0.70</a:t>
            </a:r>
            <a:endParaRPr lang="en-US" sz="2400" b="1" dirty="0">
              <a:latin typeface="Arial" charset="0"/>
              <a:ea typeface="Arial" charset="0"/>
              <a:cs typeface="Arial" charset="0"/>
            </a:endParaRPr>
          </a:p>
        </p:txBody>
      </p:sp>
      <p:sp>
        <p:nvSpPr>
          <p:cNvPr id="32" name="TextBox 31"/>
          <p:cNvSpPr txBox="1"/>
          <p:nvPr/>
        </p:nvSpPr>
        <p:spPr>
          <a:xfrm>
            <a:off x="6876702" y="4700345"/>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1.00</a:t>
            </a:r>
            <a:endParaRPr lang="en-US" sz="2400" b="1" dirty="0">
              <a:latin typeface="Arial" charset="0"/>
              <a:ea typeface="Arial" charset="0"/>
              <a:cs typeface="Arial" charset="0"/>
            </a:endParaRPr>
          </a:p>
        </p:txBody>
      </p:sp>
      <p:sp>
        <p:nvSpPr>
          <p:cNvPr id="33" name="TextBox 32"/>
          <p:cNvSpPr txBox="1"/>
          <p:nvPr/>
        </p:nvSpPr>
        <p:spPr>
          <a:xfrm>
            <a:off x="8857903" y="4692322"/>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1.30</a:t>
            </a:r>
            <a:endParaRPr lang="en-US" sz="2400" b="1" dirty="0">
              <a:latin typeface="Arial" charset="0"/>
              <a:ea typeface="Arial" charset="0"/>
              <a:cs typeface="Arial" charset="0"/>
            </a:endParaRPr>
          </a:p>
        </p:txBody>
      </p:sp>
      <p:sp>
        <p:nvSpPr>
          <p:cNvPr id="34" name="TextBox 33"/>
          <p:cNvSpPr txBox="1"/>
          <p:nvPr/>
        </p:nvSpPr>
        <p:spPr>
          <a:xfrm>
            <a:off x="9956788" y="4700345"/>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1.50</a:t>
            </a:r>
            <a:endParaRPr lang="en-US" sz="2400" b="1" dirty="0">
              <a:latin typeface="Arial" charset="0"/>
              <a:ea typeface="Arial" charset="0"/>
              <a:cs typeface="Arial" charset="0"/>
            </a:endParaRPr>
          </a:p>
        </p:txBody>
      </p:sp>
      <p:sp>
        <p:nvSpPr>
          <p:cNvPr id="35" name="TextBox 34"/>
          <p:cNvSpPr txBox="1"/>
          <p:nvPr/>
        </p:nvSpPr>
        <p:spPr>
          <a:xfrm>
            <a:off x="11119839" y="4676282"/>
            <a:ext cx="784189" cy="461665"/>
          </a:xfrm>
          <a:prstGeom prst="rect">
            <a:avLst/>
          </a:prstGeom>
          <a:noFill/>
        </p:spPr>
        <p:txBody>
          <a:bodyPr wrap="none" rtlCol="0">
            <a:spAutoFit/>
          </a:bodyPr>
          <a:lstStyle/>
          <a:p>
            <a:r>
              <a:rPr lang="en-US" sz="2400" b="1" dirty="0" smtClean="0">
                <a:latin typeface="Arial" charset="0"/>
                <a:ea typeface="Arial" charset="0"/>
                <a:cs typeface="Arial" charset="0"/>
              </a:rPr>
              <a:t>1.70</a:t>
            </a:r>
            <a:endParaRPr lang="en-US" sz="2400" b="1" dirty="0">
              <a:latin typeface="Arial" charset="0"/>
              <a:ea typeface="Arial" charset="0"/>
              <a:cs typeface="Arial" charset="0"/>
            </a:endParaRPr>
          </a:p>
        </p:txBody>
      </p:sp>
      <p:sp>
        <p:nvSpPr>
          <p:cNvPr id="15" name="Title 14"/>
          <p:cNvSpPr>
            <a:spLocks noGrp="1"/>
          </p:cNvSpPr>
          <p:nvPr>
            <p:ph type="title"/>
          </p:nvPr>
        </p:nvSpPr>
        <p:spPr>
          <a:xfrm>
            <a:off x="609601" y="48462"/>
            <a:ext cx="10970684" cy="1143000"/>
          </a:xfrm>
        </p:spPr>
        <p:txBody>
          <a:bodyPr/>
          <a:lstStyle/>
          <a:p>
            <a:r>
              <a:rPr lang="en-US" b="1" dirty="0" smtClean="0">
                <a:solidFill>
                  <a:srgbClr val="FF0000"/>
                </a:solidFill>
                <a:latin typeface="Arial" charset="0"/>
                <a:ea typeface="Arial" charset="0"/>
                <a:cs typeface="Arial" charset="0"/>
              </a:rPr>
              <a:t>Adjusted </a:t>
            </a:r>
            <a:r>
              <a:rPr lang="en-US" b="1" u="sng" dirty="0" smtClean="0">
                <a:solidFill>
                  <a:srgbClr val="FF0000"/>
                </a:solidFill>
                <a:latin typeface="Arial" charset="0"/>
                <a:ea typeface="Arial" charset="0"/>
                <a:cs typeface="Arial" charset="0"/>
              </a:rPr>
              <a:t>live birth rate</a:t>
            </a:r>
            <a:r>
              <a:rPr lang="en-US" b="1" dirty="0" smtClean="0">
                <a:solidFill>
                  <a:srgbClr val="FF0000"/>
                </a:solidFill>
                <a:latin typeface="Arial" charset="0"/>
                <a:ea typeface="Arial" charset="0"/>
                <a:cs typeface="Arial" charset="0"/>
              </a:rPr>
              <a:t> according to </a:t>
            </a:r>
            <a:r>
              <a:rPr lang="en-US" b="1" u="sng" dirty="0" smtClean="0">
                <a:solidFill>
                  <a:srgbClr val="FF0000"/>
                </a:solidFill>
                <a:latin typeface="Arial" charset="0"/>
                <a:ea typeface="Arial" charset="0"/>
                <a:cs typeface="Arial" charset="0"/>
              </a:rPr>
              <a:t>BMI</a:t>
            </a:r>
            <a:endParaRPr lang="en-US" b="1" u="sng" dirty="0">
              <a:solidFill>
                <a:srgbClr val="FF0000"/>
              </a:solidFill>
              <a:latin typeface="Arial" charset="0"/>
              <a:ea typeface="Arial" charset="0"/>
              <a:cs typeface="Arial" charset="0"/>
            </a:endParaRPr>
          </a:p>
        </p:txBody>
      </p:sp>
      <p:sp>
        <p:nvSpPr>
          <p:cNvPr id="16" name="TextBox 15"/>
          <p:cNvSpPr txBox="1"/>
          <p:nvPr/>
        </p:nvSpPr>
        <p:spPr>
          <a:xfrm>
            <a:off x="288761" y="1271672"/>
            <a:ext cx="1723549" cy="461665"/>
          </a:xfrm>
          <a:prstGeom prst="rect">
            <a:avLst/>
          </a:prstGeom>
          <a:noFill/>
        </p:spPr>
        <p:txBody>
          <a:bodyPr wrap="none" rtlCol="0">
            <a:spAutoFit/>
          </a:bodyPr>
          <a:lstStyle/>
          <a:p>
            <a:r>
              <a:rPr lang="en-US" sz="2400" b="1" u="sng" dirty="0" smtClean="0">
                <a:latin typeface="Arial" charset="0"/>
                <a:ea typeface="Arial" charset="0"/>
                <a:cs typeface="Arial" charset="0"/>
              </a:rPr>
              <a:t>BMI kg/m2</a:t>
            </a:r>
            <a:endParaRPr lang="en-US" sz="2400" b="1" u="sng" dirty="0">
              <a:latin typeface="Arial" charset="0"/>
              <a:ea typeface="Arial" charset="0"/>
              <a:cs typeface="Arial" charset="0"/>
            </a:endParaRPr>
          </a:p>
        </p:txBody>
      </p:sp>
      <p:sp>
        <p:nvSpPr>
          <p:cNvPr id="18" name="TextBox 17"/>
          <p:cNvSpPr txBox="1"/>
          <p:nvPr/>
        </p:nvSpPr>
        <p:spPr>
          <a:xfrm>
            <a:off x="328874" y="5903495"/>
            <a:ext cx="3108543" cy="830997"/>
          </a:xfrm>
          <a:prstGeom prst="rect">
            <a:avLst/>
          </a:prstGeom>
          <a:noFill/>
        </p:spPr>
        <p:txBody>
          <a:bodyPr wrap="none" rtlCol="0">
            <a:spAutoFit/>
          </a:bodyPr>
          <a:lstStyle/>
          <a:p>
            <a:r>
              <a:rPr lang="en-US" sz="2400" b="1" i="1" u="sng" dirty="0" smtClean="0">
                <a:latin typeface="Arial" charset="0"/>
                <a:ea typeface="Arial" charset="0"/>
                <a:cs typeface="Arial" charset="0"/>
              </a:rPr>
              <a:t>First fresh IVF cycle</a:t>
            </a:r>
          </a:p>
          <a:p>
            <a:r>
              <a:rPr lang="en-US" sz="2400" b="1" i="1" dirty="0">
                <a:latin typeface="Arial" charset="0"/>
                <a:ea typeface="Arial" charset="0"/>
                <a:cs typeface="Arial" charset="0"/>
              </a:rPr>
              <a:t>n</a:t>
            </a:r>
            <a:r>
              <a:rPr lang="en-US" sz="2400" b="1" i="1" dirty="0" smtClean="0">
                <a:latin typeface="Arial" charset="0"/>
                <a:ea typeface="Arial" charset="0"/>
                <a:cs typeface="Arial" charset="0"/>
              </a:rPr>
              <a:t>=4609 patients</a:t>
            </a:r>
            <a:endParaRPr lang="en-US" sz="2400" b="1" i="1" dirty="0">
              <a:latin typeface="Arial" charset="0"/>
              <a:ea typeface="Arial" charset="0"/>
              <a:cs typeface="Arial" charset="0"/>
            </a:endParaRPr>
          </a:p>
        </p:txBody>
      </p:sp>
    </p:spTree>
    <p:extLst>
      <p:ext uri="{BB962C8B-B14F-4D97-AF65-F5344CB8AC3E}">
        <p14:creationId xmlns:p14="http://schemas.microsoft.com/office/powerpoint/2010/main" val="198627396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b="1" dirty="0" smtClean="0">
                <a:latin typeface="Arial" pitchFamily="34" charset="0"/>
                <a:cs typeface="Arial" pitchFamily="34" charset="0"/>
              </a:rPr>
              <a:t>CLASSIFICATION OF OBESITY</a:t>
            </a:r>
            <a:endParaRPr lang="el-GR" b="1" dirty="0">
              <a:latin typeface="Arial" pitchFamily="34" charset="0"/>
              <a:cs typeface="Arial" pitchFamily="34" charset="0"/>
            </a:endParaRPr>
          </a:p>
        </p:txBody>
      </p:sp>
      <p:sp>
        <p:nvSpPr>
          <p:cNvPr id="3" name="2 - TextBox"/>
          <p:cNvSpPr txBox="1"/>
          <p:nvPr/>
        </p:nvSpPr>
        <p:spPr>
          <a:xfrm>
            <a:off x="2767778" y="2000241"/>
            <a:ext cx="1776448" cy="461665"/>
          </a:xfrm>
          <a:prstGeom prst="rect">
            <a:avLst/>
          </a:prstGeom>
          <a:noFill/>
        </p:spPr>
        <p:txBody>
          <a:bodyPr wrap="none" rtlCol="0">
            <a:spAutoFit/>
          </a:bodyPr>
          <a:lstStyle/>
          <a:p>
            <a:r>
              <a:rPr lang="en-GB" sz="2400" b="1" dirty="0">
                <a:latin typeface="Arial" pitchFamily="34" charset="0"/>
                <a:cs typeface="Arial" pitchFamily="34" charset="0"/>
              </a:rPr>
              <a:t>Categories</a:t>
            </a:r>
            <a:endParaRPr lang="el-GR" sz="2400" b="1" dirty="0">
              <a:latin typeface="Arial" pitchFamily="34" charset="0"/>
              <a:cs typeface="Arial" pitchFamily="34" charset="0"/>
            </a:endParaRPr>
          </a:p>
        </p:txBody>
      </p:sp>
      <p:sp>
        <p:nvSpPr>
          <p:cNvPr id="4" name="3 - TextBox"/>
          <p:cNvSpPr txBox="1"/>
          <p:nvPr/>
        </p:nvSpPr>
        <p:spPr>
          <a:xfrm>
            <a:off x="6881819" y="2000241"/>
            <a:ext cx="1928733" cy="461665"/>
          </a:xfrm>
          <a:prstGeom prst="rect">
            <a:avLst/>
          </a:prstGeom>
          <a:noFill/>
        </p:spPr>
        <p:txBody>
          <a:bodyPr wrap="none" rtlCol="0">
            <a:spAutoFit/>
          </a:bodyPr>
          <a:lstStyle/>
          <a:p>
            <a:r>
              <a:rPr lang="en-GB" sz="2400" b="1" dirty="0">
                <a:latin typeface="Arial" pitchFamily="34" charset="0"/>
                <a:cs typeface="Arial" pitchFamily="34" charset="0"/>
              </a:rPr>
              <a:t>BMI (kg/m2)</a:t>
            </a:r>
            <a:endParaRPr lang="el-GR" sz="2400" b="1" dirty="0">
              <a:latin typeface="Arial" pitchFamily="34" charset="0"/>
              <a:cs typeface="Arial" pitchFamily="34" charset="0"/>
            </a:endParaRPr>
          </a:p>
        </p:txBody>
      </p:sp>
      <p:sp>
        <p:nvSpPr>
          <p:cNvPr id="5" name="4 - TextBox"/>
          <p:cNvSpPr txBox="1"/>
          <p:nvPr/>
        </p:nvSpPr>
        <p:spPr>
          <a:xfrm>
            <a:off x="2779130" y="2714620"/>
            <a:ext cx="6320961" cy="2677656"/>
          </a:xfrm>
          <a:prstGeom prst="rect">
            <a:avLst/>
          </a:prstGeom>
          <a:noFill/>
        </p:spPr>
        <p:txBody>
          <a:bodyPr wrap="none" rtlCol="0">
            <a:spAutoFit/>
          </a:bodyPr>
          <a:lstStyle/>
          <a:p>
            <a:r>
              <a:rPr lang="en-GB" sz="2400" b="1" dirty="0">
                <a:latin typeface="Arial" pitchFamily="34" charset="0"/>
                <a:cs typeface="Arial" pitchFamily="34" charset="0"/>
              </a:rPr>
              <a:t>Underweight			&lt;18.5</a:t>
            </a:r>
          </a:p>
          <a:p>
            <a:r>
              <a:rPr lang="en-GB" sz="2400" b="1" dirty="0">
                <a:latin typeface="Arial" pitchFamily="34" charset="0"/>
                <a:cs typeface="Arial" pitchFamily="34" charset="0"/>
              </a:rPr>
              <a:t>Normal				18.5-24.9</a:t>
            </a:r>
          </a:p>
          <a:p>
            <a:r>
              <a:rPr lang="en-GB" sz="2400" b="1" dirty="0">
                <a:latin typeface="Arial" pitchFamily="34" charset="0"/>
                <a:cs typeface="Arial" pitchFamily="34" charset="0"/>
              </a:rPr>
              <a:t>Overweight				25-29.9</a:t>
            </a:r>
          </a:p>
          <a:p>
            <a:r>
              <a:rPr lang="en-GB" sz="2400" b="1" dirty="0">
                <a:latin typeface="Arial" pitchFamily="34" charset="0"/>
                <a:cs typeface="Arial" pitchFamily="34" charset="0"/>
              </a:rPr>
              <a:t>Class I obesity			30-34.9</a:t>
            </a:r>
          </a:p>
          <a:p>
            <a:r>
              <a:rPr lang="en-GB" sz="2400" b="1" dirty="0">
                <a:latin typeface="Arial" pitchFamily="34" charset="0"/>
                <a:cs typeface="Arial" pitchFamily="34" charset="0"/>
              </a:rPr>
              <a:t>Class II </a:t>
            </a:r>
            <a:r>
              <a:rPr lang="en-GB" sz="2400" b="1" dirty="0" smtClean="0">
                <a:latin typeface="Arial" pitchFamily="34" charset="0"/>
                <a:cs typeface="Arial" pitchFamily="34" charset="0"/>
              </a:rPr>
              <a:t>severe obesity</a:t>
            </a:r>
            <a:r>
              <a:rPr lang="en-GB" sz="2400" b="1" dirty="0">
                <a:latin typeface="Arial" pitchFamily="34" charset="0"/>
                <a:cs typeface="Arial" pitchFamily="34" charset="0"/>
              </a:rPr>
              <a:t>		</a:t>
            </a:r>
            <a:r>
              <a:rPr lang="en-GB" sz="2400" b="1" dirty="0" smtClean="0">
                <a:latin typeface="Arial" pitchFamily="34" charset="0"/>
                <a:cs typeface="Arial" pitchFamily="34" charset="0"/>
              </a:rPr>
              <a:t>35-39.9</a:t>
            </a:r>
            <a:endParaRPr lang="en-GB" sz="2400" b="1" dirty="0">
              <a:latin typeface="Arial" pitchFamily="34" charset="0"/>
              <a:cs typeface="Arial" pitchFamily="34" charset="0"/>
            </a:endParaRPr>
          </a:p>
          <a:p>
            <a:r>
              <a:rPr lang="en-GB" sz="2400" b="1" dirty="0">
                <a:latin typeface="Arial" pitchFamily="34" charset="0"/>
                <a:cs typeface="Arial" pitchFamily="34" charset="0"/>
              </a:rPr>
              <a:t>Class III obesity			</a:t>
            </a:r>
          </a:p>
          <a:p>
            <a:r>
              <a:rPr lang="en-GB" sz="2400" b="1" dirty="0" smtClean="0">
                <a:latin typeface="Arial" pitchFamily="34" charset="0"/>
                <a:cs typeface="Arial" pitchFamily="34" charset="0"/>
              </a:rPr>
              <a:t>(extreme or morbid </a:t>
            </a:r>
            <a:r>
              <a:rPr lang="en-GB" sz="2400" b="1" dirty="0">
                <a:latin typeface="Arial" pitchFamily="34" charset="0"/>
                <a:cs typeface="Arial" pitchFamily="34" charset="0"/>
              </a:rPr>
              <a:t>obesity)	</a:t>
            </a:r>
            <a:r>
              <a:rPr lang="en-GB" sz="2400" b="1" dirty="0" smtClean="0">
                <a:latin typeface="Arial" pitchFamily="34" charset="0"/>
                <a:cs typeface="Arial" pitchFamily="34" charset="0"/>
              </a:rPr>
              <a:t>≥</a:t>
            </a:r>
            <a:r>
              <a:rPr lang="en-GB" sz="2400" b="1" dirty="0">
                <a:latin typeface="Arial" pitchFamily="34" charset="0"/>
                <a:cs typeface="Arial" pitchFamily="34" charset="0"/>
              </a:rPr>
              <a:t>40 </a:t>
            </a:r>
            <a:endParaRPr lang="el-GR" sz="2400" b="1" dirty="0">
              <a:latin typeface="Arial" pitchFamily="34" charset="0"/>
              <a:cs typeface="Arial" pitchFamily="34" charset="0"/>
            </a:endParaRPr>
          </a:p>
        </p:txBody>
      </p:sp>
      <p:cxnSp>
        <p:nvCxnSpPr>
          <p:cNvPr id="7" name="6 - Ευθεία γραμμή σύνδεσης"/>
          <p:cNvCxnSpPr/>
          <p:nvPr/>
        </p:nvCxnSpPr>
        <p:spPr>
          <a:xfrm>
            <a:off x="2881290" y="1857364"/>
            <a:ext cx="578647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2881290" y="2641594"/>
            <a:ext cx="578647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881290" y="5484822"/>
            <a:ext cx="578647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6167439" y="6182046"/>
            <a:ext cx="4039119" cy="461665"/>
          </a:xfrm>
          <a:prstGeom prst="rect">
            <a:avLst/>
          </a:prstGeom>
          <a:noFill/>
        </p:spPr>
        <p:txBody>
          <a:bodyPr wrap="none" rtlCol="0">
            <a:spAutoFit/>
          </a:bodyPr>
          <a:lstStyle/>
          <a:p>
            <a:r>
              <a:rPr lang="en-GB" sz="2400" b="1" i="1" dirty="0">
                <a:solidFill>
                  <a:srgbClr val="0000CC"/>
                </a:solidFill>
                <a:latin typeface="Arial" pitchFamily="34" charset="0"/>
                <a:cs typeface="Arial" pitchFamily="34" charset="0"/>
              </a:rPr>
              <a:t>World Health Organization</a:t>
            </a:r>
            <a:endParaRPr lang="el-GR" sz="2400" b="1" i="1" dirty="0">
              <a:solidFill>
                <a:srgbClr val="0000CC"/>
              </a:solidFill>
              <a:latin typeface="Arial" pitchFamily="34" charset="0"/>
              <a:cs typeface="Arial" pitchFamily="34" charset="0"/>
            </a:endParaRPr>
          </a:p>
        </p:txBody>
      </p:sp>
      <p:sp>
        <p:nvSpPr>
          <p:cNvPr id="15" name="Rectangle 14"/>
          <p:cNvSpPr/>
          <p:nvPr/>
        </p:nvSpPr>
        <p:spPr>
          <a:xfrm>
            <a:off x="2767778" y="3886200"/>
            <a:ext cx="6042774" cy="1506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9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09" y="1128704"/>
            <a:ext cx="6040604" cy="532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7388" y="1128704"/>
            <a:ext cx="942975" cy="487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00413" y="5829300"/>
            <a:ext cx="4543425" cy="62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371735" y="1000113"/>
            <a:ext cx="527709" cy="461665"/>
          </a:xfrm>
          <a:prstGeom prst="rect">
            <a:avLst/>
          </a:prstGeom>
          <a:noFill/>
        </p:spPr>
        <p:txBody>
          <a:bodyPr wrap="none" rtlCol="0">
            <a:spAutoFit/>
          </a:bodyPr>
          <a:lstStyle/>
          <a:p>
            <a:r>
              <a:rPr lang="en-US" sz="2400" b="1" smtClean="0">
                <a:latin typeface="Arial" charset="0"/>
                <a:ea typeface="Arial" charset="0"/>
                <a:cs typeface="Arial" charset="0"/>
              </a:rPr>
              <a:t>30</a:t>
            </a:r>
            <a:endParaRPr lang="en-US" sz="2400" b="1">
              <a:latin typeface="Arial" charset="0"/>
              <a:ea typeface="Arial" charset="0"/>
              <a:cs typeface="Arial" charset="0"/>
            </a:endParaRPr>
          </a:p>
        </p:txBody>
      </p:sp>
      <p:sp>
        <p:nvSpPr>
          <p:cNvPr id="16" name="TextBox 15"/>
          <p:cNvSpPr txBox="1"/>
          <p:nvPr/>
        </p:nvSpPr>
        <p:spPr>
          <a:xfrm>
            <a:off x="2366967" y="1752597"/>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25</a:t>
            </a:r>
            <a:endParaRPr lang="en-US" sz="2400" b="1" dirty="0">
              <a:latin typeface="Arial" charset="0"/>
              <a:ea typeface="Arial" charset="0"/>
              <a:cs typeface="Arial" charset="0"/>
            </a:endParaRPr>
          </a:p>
        </p:txBody>
      </p:sp>
      <p:sp>
        <p:nvSpPr>
          <p:cNvPr id="17" name="TextBox 16"/>
          <p:cNvSpPr txBox="1"/>
          <p:nvPr/>
        </p:nvSpPr>
        <p:spPr>
          <a:xfrm>
            <a:off x="2362202" y="2505073"/>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20</a:t>
            </a:r>
            <a:endParaRPr lang="en-US" sz="2400" b="1" dirty="0">
              <a:latin typeface="Arial" charset="0"/>
              <a:ea typeface="Arial" charset="0"/>
              <a:cs typeface="Arial" charset="0"/>
            </a:endParaRPr>
          </a:p>
        </p:txBody>
      </p:sp>
      <p:sp>
        <p:nvSpPr>
          <p:cNvPr id="18" name="TextBox 17"/>
          <p:cNvSpPr txBox="1"/>
          <p:nvPr/>
        </p:nvSpPr>
        <p:spPr>
          <a:xfrm>
            <a:off x="2357436" y="3257553"/>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15</a:t>
            </a:r>
            <a:endParaRPr lang="en-US" sz="2400" b="1" dirty="0">
              <a:latin typeface="Arial" charset="0"/>
              <a:ea typeface="Arial" charset="0"/>
              <a:cs typeface="Arial" charset="0"/>
            </a:endParaRPr>
          </a:p>
        </p:txBody>
      </p:sp>
      <p:sp>
        <p:nvSpPr>
          <p:cNvPr id="19" name="TextBox 18"/>
          <p:cNvSpPr txBox="1"/>
          <p:nvPr/>
        </p:nvSpPr>
        <p:spPr>
          <a:xfrm>
            <a:off x="2366958" y="4024325"/>
            <a:ext cx="527709" cy="461665"/>
          </a:xfrm>
          <a:prstGeom prst="rect">
            <a:avLst/>
          </a:prstGeom>
          <a:noFill/>
        </p:spPr>
        <p:txBody>
          <a:bodyPr wrap="none" rtlCol="0">
            <a:spAutoFit/>
          </a:bodyPr>
          <a:lstStyle/>
          <a:p>
            <a:r>
              <a:rPr lang="en-US" sz="2400" b="1" dirty="0">
                <a:latin typeface="Arial" charset="0"/>
                <a:ea typeface="Arial" charset="0"/>
                <a:cs typeface="Arial" charset="0"/>
              </a:rPr>
              <a:t>1</a:t>
            </a:r>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20" name="TextBox 19"/>
          <p:cNvSpPr txBox="1"/>
          <p:nvPr/>
        </p:nvSpPr>
        <p:spPr>
          <a:xfrm>
            <a:off x="2362193" y="4762519"/>
            <a:ext cx="526106" cy="461665"/>
          </a:xfrm>
          <a:prstGeom prst="rect">
            <a:avLst/>
          </a:prstGeom>
          <a:noFill/>
        </p:spPr>
        <p:txBody>
          <a:bodyPr wrap="none" rtlCol="0">
            <a:spAutoFit/>
          </a:bodyPr>
          <a:lstStyle/>
          <a:p>
            <a:r>
              <a:rPr lang="en-US" sz="2400" b="1" dirty="0" smtClean="0">
                <a:latin typeface="Arial" charset="0"/>
                <a:ea typeface="Arial" charset="0"/>
                <a:cs typeface="Arial" charset="0"/>
              </a:rPr>
              <a:t>  5</a:t>
            </a:r>
            <a:endParaRPr lang="en-US" sz="2400" b="1" dirty="0">
              <a:latin typeface="Arial" charset="0"/>
              <a:ea typeface="Arial" charset="0"/>
              <a:cs typeface="Arial" charset="0"/>
            </a:endParaRPr>
          </a:p>
        </p:txBody>
      </p:sp>
      <p:sp>
        <p:nvSpPr>
          <p:cNvPr id="21" name="TextBox 20"/>
          <p:cNvSpPr txBox="1"/>
          <p:nvPr/>
        </p:nvSpPr>
        <p:spPr>
          <a:xfrm>
            <a:off x="2371716" y="5529287"/>
            <a:ext cx="526106"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22" name="TextBox 21"/>
          <p:cNvSpPr txBox="1"/>
          <p:nvPr/>
        </p:nvSpPr>
        <p:spPr>
          <a:xfrm>
            <a:off x="3209924" y="5795989"/>
            <a:ext cx="707245" cy="461665"/>
          </a:xfrm>
          <a:prstGeom prst="rect">
            <a:avLst/>
          </a:prstGeom>
          <a:noFill/>
        </p:spPr>
        <p:txBody>
          <a:bodyPr wrap="none" rtlCol="0">
            <a:spAutoFit/>
          </a:bodyPr>
          <a:lstStyle/>
          <a:p>
            <a:r>
              <a:rPr lang="en-US" sz="2400" b="1" smtClean="0">
                <a:latin typeface="Arial" charset="0"/>
                <a:ea typeface="Arial" charset="0"/>
                <a:cs typeface="Arial" charset="0"/>
              </a:rPr>
              <a:t>&lt;30</a:t>
            </a:r>
            <a:endParaRPr lang="en-US" sz="2400" b="1" dirty="0">
              <a:latin typeface="Arial" charset="0"/>
              <a:ea typeface="Arial" charset="0"/>
              <a:cs typeface="Arial" charset="0"/>
            </a:endParaRPr>
          </a:p>
        </p:txBody>
      </p:sp>
      <p:sp>
        <p:nvSpPr>
          <p:cNvPr id="25" name="TextBox 24"/>
          <p:cNvSpPr txBox="1"/>
          <p:nvPr/>
        </p:nvSpPr>
        <p:spPr>
          <a:xfrm>
            <a:off x="4419606" y="5791221"/>
            <a:ext cx="973343" cy="461665"/>
          </a:xfrm>
          <a:prstGeom prst="rect">
            <a:avLst/>
          </a:prstGeom>
          <a:noFill/>
        </p:spPr>
        <p:txBody>
          <a:bodyPr wrap="none" rtlCol="0">
            <a:spAutoFit/>
          </a:bodyPr>
          <a:lstStyle/>
          <a:p>
            <a:r>
              <a:rPr lang="en-US" sz="2400" b="1" smtClean="0">
                <a:latin typeface="Arial" charset="0"/>
                <a:ea typeface="Arial" charset="0"/>
                <a:cs typeface="Arial" charset="0"/>
              </a:rPr>
              <a:t>30-34</a:t>
            </a:r>
            <a:endParaRPr lang="en-US" sz="2400" b="1" dirty="0">
              <a:latin typeface="Arial" charset="0"/>
              <a:ea typeface="Arial" charset="0"/>
              <a:cs typeface="Arial" charset="0"/>
            </a:endParaRPr>
          </a:p>
        </p:txBody>
      </p:sp>
      <p:sp>
        <p:nvSpPr>
          <p:cNvPr id="26" name="TextBox 25"/>
          <p:cNvSpPr txBox="1"/>
          <p:nvPr/>
        </p:nvSpPr>
        <p:spPr>
          <a:xfrm>
            <a:off x="5700731" y="5786457"/>
            <a:ext cx="973343" cy="461665"/>
          </a:xfrm>
          <a:prstGeom prst="rect">
            <a:avLst/>
          </a:prstGeom>
          <a:noFill/>
        </p:spPr>
        <p:txBody>
          <a:bodyPr wrap="none" rtlCol="0">
            <a:spAutoFit/>
          </a:bodyPr>
          <a:lstStyle/>
          <a:p>
            <a:r>
              <a:rPr lang="en-US" sz="2400" b="1" smtClean="0">
                <a:latin typeface="Arial" charset="0"/>
                <a:ea typeface="Arial" charset="0"/>
                <a:cs typeface="Arial" charset="0"/>
              </a:rPr>
              <a:t>35-39</a:t>
            </a:r>
            <a:endParaRPr lang="en-US" sz="2400" b="1" dirty="0">
              <a:latin typeface="Arial" charset="0"/>
              <a:ea typeface="Arial" charset="0"/>
              <a:cs typeface="Arial" charset="0"/>
            </a:endParaRPr>
          </a:p>
        </p:txBody>
      </p:sp>
      <p:sp>
        <p:nvSpPr>
          <p:cNvPr id="27" name="TextBox 26"/>
          <p:cNvSpPr txBox="1"/>
          <p:nvPr/>
        </p:nvSpPr>
        <p:spPr>
          <a:xfrm>
            <a:off x="7167599" y="5795980"/>
            <a:ext cx="780983" cy="461665"/>
          </a:xfrm>
          <a:prstGeom prst="rect">
            <a:avLst/>
          </a:prstGeom>
          <a:noFill/>
        </p:spPr>
        <p:txBody>
          <a:bodyPr wrap="none" rtlCol="0">
            <a:spAutoFit/>
          </a:bodyPr>
          <a:lstStyle/>
          <a:p>
            <a:r>
              <a:rPr lang="en-GB" sz="2400" b="1" dirty="0">
                <a:latin typeface="Arial" pitchFamily="34" charset="0"/>
                <a:cs typeface="Arial" pitchFamily="34" charset="0"/>
              </a:rPr>
              <a:t>≥ </a:t>
            </a:r>
            <a:r>
              <a:rPr lang="en-US" sz="2400" b="1" dirty="0" smtClean="0">
                <a:latin typeface="Arial" charset="0"/>
                <a:ea typeface="Arial" charset="0"/>
                <a:cs typeface="Arial" charset="0"/>
              </a:rPr>
              <a:t>40</a:t>
            </a:r>
            <a:endParaRPr lang="en-US" sz="2400" b="1" dirty="0">
              <a:latin typeface="Arial" charset="0"/>
              <a:ea typeface="Arial" charset="0"/>
              <a:cs typeface="Arial" charset="0"/>
            </a:endParaRPr>
          </a:p>
        </p:txBody>
      </p:sp>
      <p:sp>
        <p:nvSpPr>
          <p:cNvPr id="7" name="TextBox 6"/>
          <p:cNvSpPr txBox="1"/>
          <p:nvPr/>
        </p:nvSpPr>
        <p:spPr>
          <a:xfrm rot="16200000">
            <a:off x="700075" y="3243266"/>
            <a:ext cx="2783134" cy="461665"/>
          </a:xfrm>
          <a:prstGeom prst="rect">
            <a:avLst/>
          </a:prstGeom>
          <a:noFill/>
        </p:spPr>
        <p:txBody>
          <a:bodyPr wrap="none" rtlCol="0">
            <a:spAutoFit/>
          </a:bodyPr>
          <a:lstStyle/>
          <a:p>
            <a:r>
              <a:rPr lang="en-US" sz="2400" b="1" dirty="0" smtClean="0">
                <a:latin typeface="Arial" charset="0"/>
                <a:ea typeface="Arial" charset="0"/>
                <a:cs typeface="Arial" charset="0"/>
              </a:rPr>
              <a:t>Live </a:t>
            </a:r>
            <a:r>
              <a:rPr lang="en-US" sz="2400" b="1" smtClean="0">
                <a:latin typeface="Arial" charset="0"/>
                <a:ea typeface="Arial" charset="0"/>
                <a:cs typeface="Arial" charset="0"/>
              </a:rPr>
              <a:t>birth rate (%)</a:t>
            </a:r>
            <a:endParaRPr lang="en-US" sz="2400" b="1">
              <a:latin typeface="Arial" charset="0"/>
              <a:ea typeface="Arial" charset="0"/>
              <a:cs typeface="Arial" charset="0"/>
            </a:endParaRPr>
          </a:p>
        </p:txBody>
      </p:sp>
      <p:sp>
        <p:nvSpPr>
          <p:cNvPr id="8" name="TextBox 7"/>
          <p:cNvSpPr txBox="1"/>
          <p:nvPr/>
        </p:nvSpPr>
        <p:spPr>
          <a:xfrm>
            <a:off x="4629165" y="6143630"/>
            <a:ext cx="1863011" cy="461665"/>
          </a:xfrm>
          <a:prstGeom prst="rect">
            <a:avLst/>
          </a:prstGeom>
          <a:noFill/>
        </p:spPr>
        <p:txBody>
          <a:bodyPr wrap="none" rtlCol="0">
            <a:spAutoFit/>
          </a:bodyPr>
          <a:lstStyle/>
          <a:p>
            <a:r>
              <a:rPr lang="en-US" sz="2400" b="1" smtClean="0">
                <a:latin typeface="Arial" charset="0"/>
                <a:ea typeface="Arial" charset="0"/>
                <a:cs typeface="Arial" charset="0"/>
              </a:rPr>
              <a:t>Age (years)</a:t>
            </a:r>
            <a:endParaRPr lang="en-US" sz="2400" b="1">
              <a:latin typeface="Arial" charset="0"/>
              <a:ea typeface="Arial" charset="0"/>
              <a:cs typeface="Arial" charset="0"/>
            </a:endParaRPr>
          </a:p>
        </p:txBody>
      </p:sp>
      <p:sp>
        <p:nvSpPr>
          <p:cNvPr id="9" name="Title 8"/>
          <p:cNvSpPr>
            <a:spLocks noGrp="1"/>
          </p:cNvSpPr>
          <p:nvPr>
            <p:ph type="title"/>
          </p:nvPr>
        </p:nvSpPr>
        <p:spPr>
          <a:xfrm>
            <a:off x="609601" y="44442"/>
            <a:ext cx="10970684" cy="1143000"/>
          </a:xfrm>
        </p:spPr>
        <p:txBody>
          <a:bodyPr>
            <a:normAutofit fontScale="90000"/>
          </a:bodyPr>
          <a:lstStyle/>
          <a:p>
            <a:r>
              <a:rPr lang="en-US" b="1" u="sng" dirty="0" smtClean="0">
                <a:solidFill>
                  <a:srgbClr val="FF0000"/>
                </a:solidFill>
                <a:latin typeface="Arial" charset="0"/>
                <a:ea typeface="Arial" charset="0"/>
                <a:cs typeface="Arial" charset="0"/>
              </a:rPr>
              <a:t>Live birth rate</a:t>
            </a:r>
            <a:r>
              <a:rPr lang="en-US" b="1" dirty="0" smtClean="0">
                <a:solidFill>
                  <a:srgbClr val="FF0000"/>
                </a:solidFill>
                <a:latin typeface="Arial" charset="0"/>
                <a:ea typeface="Arial" charset="0"/>
                <a:cs typeface="Arial" charset="0"/>
              </a:rPr>
              <a:t> after IVF for overweight and normal weight women according to </a:t>
            </a:r>
            <a:r>
              <a:rPr lang="en-US" b="1" u="sng" dirty="0" smtClean="0">
                <a:solidFill>
                  <a:srgbClr val="FF0000"/>
                </a:solidFill>
                <a:latin typeface="Arial" charset="0"/>
                <a:ea typeface="Arial" charset="0"/>
                <a:cs typeface="Arial" charset="0"/>
              </a:rPr>
              <a:t>age</a:t>
            </a:r>
            <a:endParaRPr lang="en-US" b="1" u="sng" dirty="0">
              <a:solidFill>
                <a:srgbClr val="FF0000"/>
              </a:solidFill>
              <a:latin typeface="Arial" charset="0"/>
              <a:ea typeface="Arial" charset="0"/>
              <a:cs typeface="Arial" charset="0"/>
            </a:endParaRPr>
          </a:p>
        </p:txBody>
      </p:sp>
      <p:sp>
        <p:nvSpPr>
          <p:cNvPr id="31" name="TextBox 30"/>
          <p:cNvSpPr txBox="1"/>
          <p:nvPr/>
        </p:nvSpPr>
        <p:spPr>
          <a:xfrm>
            <a:off x="8272472" y="5643560"/>
            <a:ext cx="3759362"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Koning</a:t>
            </a:r>
            <a:r>
              <a:rPr lang="en-US" sz="2400" b="1" i="1" dirty="0" smtClean="0">
                <a:solidFill>
                  <a:srgbClr val="0000CC"/>
                </a:solidFill>
                <a:latin typeface="Arial" charset="0"/>
                <a:ea typeface="Arial" charset="0"/>
                <a:cs typeface="Arial" charset="0"/>
              </a:rPr>
              <a:t> et al., 2012</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27, 457-67</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908951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58" y="1681284"/>
            <a:ext cx="11758863" cy="4216539"/>
          </a:xfrm>
          <a:prstGeom prst="rect">
            <a:avLst/>
          </a:prstGeom>
        </p:spPr>
        <p:txBody>
          <a:bodyPr wrap="square">
            <a:spAutoFit/>
          </a:bodyPr>
          <a:lstStyle/>
          <a:p>
            <a:r>
              <a:rPr lang="en-US" sz="2400" b="1" dirty="0" smtClean="0">
                <a:latin typeface="Arial" charset="0"/>
                <a:ea typeface="Arial" charset="0"/>
                <a:cs typeface="Arial" charset="0"/>
              </a:rPr>
              <a:t>	      </a:t>
            </a:r>
            <a:r>
              <a:rPr lang="en-US" sz="2800" b="1" dirty="0" smtClean="0">
                <a:latin typeface="Arial" charset="0"/>
                <a:ea typeface="Arial" charset="0"/>
                <a:cs typeface="Arial" charset="0"/>
              </a:rPr>
              <a:t>All </a:t>
            </a:r>
            <a:r>
              <a:rPr lang="en-US" sz="2800" b="1" dirty="0">
                <a:latin typeface="Arial" charset="0"/>
                <a:ea typeface="Arial" charset="0"/>
                <a:cs typeface="Arial" charset="0"/>
              </a:rPr>
              <a:t>treatment cycles </a:t>
            </a:r>
            <a:r>
              <a:rPr lang="en-US" sz="2400" b="1" dirty="0" smtClean="0">
                <a:latin typeface="Arial" charset="0"/>
                <a:ea typeface="Arial" charset="0"/>
                <a:cs typeface="Arial" charset="0"/>
              </a:rPr>
              <a:t>	</a:t>
            </a:r>
            <a:r>
              <a:rPr lang="en-US" sz="2400" b="1" dirty="0">
                <a:latin typeface="Arial" charset="0"/>
                <a:ea typeface="Arial" charset="0"/>
                <a:cs typeface="Arial" charset="0"/>
              </a:rPr>
              <a:t>  </a:t>
            </a:r>
            <a:r>
              <a:rPr lang="en-US" sz="2400" b="1" dirty="0" smtClean="0">
                <a:latin typeface="Arial" charset="0"/>
                <a:ea typeface="Arial" charset="0"/>
                <a:cs typeface="Arial" charset="0"/>
              </a:rPr>
              <a:t>       </a:t>
            </a:r>
            <a:r>
              <a:rPr lang="en-US" sz="2800" b="1" dirty="0" smtClean="0">
                <a:latin typeface="Arial" charset="0"/>
                <a:ea typeface="Arial" charset="0"/>
                <a:cs typeface="Arial" charset="0"/>
              </a:rPr>
              <a:t>All </a:t>
            </a:r>
            <a:r>
              <a:rPr lang="en-US" sz="2800" b="1" dirty="0">
                <a:latin typeface="Arial" charset="0"/>
                <a:ea typeface="Arial" charset="0"/>
                <a:cs typeface="Arial" charset="0"/>
              </a:rPr>
              <a:t>fresh cycles </a:t>
            </a:r>
            <a:endParaRPr lang="en-US" sz="2800" b="1" dirty="0" smtClean="0">
              <a:latin typeface="Arial" charset="0"/>
              <a:ea typeface="Arial" charset="0"/>
              <a:cs typeface="Arial" charset="0"/>
            </a:endParaRPr>
          </a:p>
          <a:p>
            <a:r>
              <a:rPr lang="en-US" sz="2400" b="1" dirty="0">
                <a:latin typeface="Arial" charset="0"/>
                <a:ea typeface="Arial" charset="0"/>
                <a:cs typeface="Arial" charset="0"/>
              </a:rPr>
              <a:t>	</a:t>
            </a:r>
            <a:r>
              <a:rPr lang="en-US" sz="2400" b="1" dirty="0" smtClean="0">
                <a:latin typeface="Arial" charset="0"/>
                <a:ea typeface="Arial" charset="0"/>
                <a:cs typeface="Arial" charset="0"/>
              </a:rPr>
              <a:t>	     </a:t>
            </a:r>
            <a:r>
              <a:rPr lang="en-US" sz="2400" b="1" dirty="0">
                <a:latin typeface="Arial" charset="0"/>
                <a:ea typeface="Arial" charset="0"/>
                <a:cs typeface="Arial" charset="0"/>
              </a:rPr>
              <a:t>(n = 1334) </a:t>
            </a:r>
            <a:r>
              <a:rPr lang="en-US" sz="2400" b="1" dirty="0" smtClean="0">
                <a:latin typeface="Arial" charset="0"/>
                <a:ea typeface="Arial" charset="0"/>
                <a:cs typeface="Arial" charset="0"/>
              </a:rPr>
              <a:t>	   P-value*          (n </a:t>
            </a:r>
            <a:r>
              <a:rPr lang="en-US" sz="2400" b="1" dirty="0">
                <a:latin typeface="Arial" charset="0"/>
                <a:ea typeface="Arial" charset="0"/>
                <a:cs typeface="Arial" charset="0"/>
              </a:rPr>
              <a:t>= 1164) </a:t>
            </a:r>
            <a:r>
              <a:rPr lang="en-US" sz="2400" b="1" dirty="0" smtClean="0">
                <a:latin typeface="Arial" charset="0"/>
                <a:ea typeface="Arial" charset="0"/>
                <a:cs typeface="Arial" charset="0"/>
              </a:rPr>
              <a:t>	P-value*</a:t>
            </a:r>
            <a:endParaRPr lang="en-US" sz="2400" b="1" dirty="0">
              <a:latin typeface="Arial" charset="0"/>
              <a:ea typeface="Arial" charset="0"/>
              <a:cs typeface="Arial" charset="0"/>
            </a:endParaRPr>
          </a:p>
          <a:p>
            <a:endParaRPr lang="en-US" sz="2400" b="1" dirty="0">
              <a:latin typeface="Arial" charset="0"/>
              <a:ea typeface="Arial" charset="0"/>
              <a:cs typeface="Arial" charset="0"/>
            </a:endParaRPr>
          </a:p>
          <a:p>
            <a:r>
              <a:rPr lang="en-US" sz="2400" b="1" dirty="0" smtClean="0">
                <a:latin typeface="Arial" charset="0"/>
                <a:ea typeface="Arial" charset="0"/>
                <a:cs typeface="Arial" charset="0"/>
              </a:rPr>
              <a:t>Female </a:t>
            </a:r>
            <a:r>
              <a:rPr lang="en-US" sz="2400" b="1" dirty="0">
                <a:latin typeface="Arial" charset="0"/>
                <a:ea typeface="Arial" charset="0"/>
                <a:cs typeface="Arial" charset="0"/>
              </a:rPr>
              <a:t>BMI 	</a:t>
            </a:r>
            <a:r>
              <a:rPr lang="en-US" sz="2400" b="1" dirty="0" smtClean="0">
                <a:latin typeface="Arial" charset="0"/>
                <a:ea typeface="Arial" charset="0"/>
                <a:cs typeface="Arial" charset="0"/>
              </a:rPr>
              <a:t>   0.96 </a:t>
            </a:r>
            <a:r>
              <a:rPr lang="en-US" sz="2400" b="1" dirty="0">
                <a:latin typeface="Arial" charset="0"/>
                <a:ea typeface="Arial" charset="0"/>
                <a:cs typeface="Arial" charset="0"/>
              </a:rPr>
              <a:t>(0.93–1.00) </a:t>
            </a:r>
            <a:r>
              <a:rPr lang="en-US" sz="2400" b="1" dirty="0" smtClean="0">
                <a:latin typeface="Arial" charset="0"/>
                <a:ea typeface="Arial" charset="0"/>
                <a:cs typeface="Arial" charset="0"/>
              </a:rPr>
              <a:t>	     </a:t>
            </a:r>
            <a:r>
              <a:rPr lang="en-US" sz="2400" b="1" dirty="0">
                <a:latin typeface="Arial" charset="0"/>
                <a:ea typeface="Arial" charset="0"/>
                <a:cs typeface="Arial" charset="0"/>
              </a:rPr>
              <a:t>0.034 </a:t>
            </a:r>
            <a:r>
              <a:rPr lang="en-US" sz="2400" b="1" dirty="0" smtClean="0">
                <a:latin typeface="Arial" charset="0"/>
                <a:ea typeface="Arial" charset="0"/>
                <a:cs typeface="Arial" charset="0"/>
              </a:rPr>
              <a:t>	0.96 </a:t>
            </a:r>
            <a:r>
              <a:rPr lang="en-US" sz="2400" b="1" dirty="0">
                <a:latin typeface="Arial" charset="0"/>
                <a:ea typeface="Arial" charset="0"/>
                <a:cs typeface="Arial" charset="0"/>
              </a:rPr>
              <a:t>(0.93–0.99) </a:t>
            </a:r>
            <a:r>
              <a:rPr lang="en-US" sz="2400" b="1" dirty="0" smtClean="0">
                <a:latin typeface="Arial" charset="0"/>
                <a:ea typeface="Arial" charset="0"/>
                <a:cs typeface="Arial" charset="0"/>
              </a:rPr>
              <a:t>	   0.024 </a:t>
            </a:r>
          </a:p>
          <a:p>
            <a:r>
              <a:rPr lang="en-US" sz="2400" b="1" dirty="0" smtClean="0">
                <a:latin typeface="Arial" charset="0"/>
                <a:ea typeface="Arial" charset="0"/>
                <a:cs typeface="Arial" charset="0"/>
              </a:rPr>
              <a:t>Female </a:t>
            </a:r>
            <a:r>
              <a:rPr lang="en-US" sz="2400" b="1" dirty="0">
                <a:latin typeface="Arial" charset="0"/>
                <a:ea typeface="Arial" charset="0"/>
                <a:cs typeface="Arial" charset="0"/>
              </a:rPr>
              <a:t>age </a:t>
            </a:r>
            <a:r>
              <a:rPr lang="en-US" sz="2400" b="1" dirty="0" smtClean="0">
                <a:latin typeface="Arial" charset="0"/>
                <a:ea typeface="Arial" charset="0"/>
                <a:cs typeface="Arial" charset="0"/>
              </a:rPr>
              <a:t>	   0.95 </a:t>
            </a:r>
            <a:r>
              <a:rPr lang="en-US" sz="2400" b="1" dirty="0">
                <a:latin typeface="Arial" charset="0"/>
                <a:ea typeface="Arial" charset="0"/>
                <a:cs typeface="Arial" charset="0"/>
              </a:rPr>
              <a:t>(0.90–1.00) </a:t>
            </a:r>
            <a:r>
              <a:rPr lang="en-US" sz="2400" b="1" dirty="0" smtClean="0">
                <a:latin typeface="Arial" charset="0"/>
                <a:ea typeface="Arial" charset="0"/>
                <a:cs typeface="Arial" charset="0"/>
              </a:rPr>
              <a:t>	     0.037  	0.93 </a:t>
            </a:r>
            <a:r>
              <a:rPr lang="en-US" sz="2400" b="1" dirty="0">
                <a:latin typeface="Arial" charset="0"/>
                <a:ea typeface="Arial" charset="0"/>
                <a:cs typeface="Arial" charset="0"/>
              </a:rPr>
              <a:t>(0.89–0.98) </a:t>
            </a:r>
            <a:r>
              <a:rPr lang="en-US" sz="2400" b="1" dirty="0" smtClean="0">
                <a:latin typeface="Arial" charset="0"/>
                <a:ea typeface="Arial" charset="0"/>
                <a:cs typeface="Arial" charset="0"/>
              </a:rPr>
              <a:t>	</a:t>
            </a:r>
            <a:r>
              <a:rPr lang="en-US" sz="2400" b="1" dirty="0">
                <a:latin typeface="Arial" charset="0"/>
                <a:ea typeface="Arial" charset="0"/>
                <a:cs typeface="Arial" charset="0"/>
              </a:rPr>
              <a:t> </a:t>
            </a:r>
            <a:r>
              <a:rPr lang="en-US" sz="2400" b="1" dirty="0" smtClean="0">
                <a:latin typeface="Arial" charset="0"/>
                <a:ea typeface="Arial" charset="0"/>
                <a:cs typeface="Arial" charset="0"/>
              </a:rPr>
              <a:t>  0.011</a:t>
            </a:r>
          </a:p>
          <a:p>
            <a:r>
              <a:rPr lang="en-US" sz="2400" b="1" dirty="0" smtClean="0">
                <a:latin typeface="Arial" charset="0"/>
                <a:ea typeface="Arial" charset="0"/>
                <a:cs typeface="Arial" charset="0"/>
              </a:rPr>
              <a:t>Male </a:t>
            </a:r>
            <a:r>
              <a:rPr lang="en-US" sz="2400" b="1" dirty="0">
                <a:latin typeface="Arial" charset="0"/>
                <a:ea typeface="Arial" charset="0"/>
                <a:cs typeface="Arial" charset="0"/>
              </a:rPr>
              <a:t>age </a:t>
            </a:r>
            <a:r>
              <a:rPr lang="en-US" sz="2400" b="1" dirty="0" smtClean="0">
                <a:latin typeface="Arial" charset="0"/>
                <a:ea typeface="Arial" charset="0"/>
                <a:cs typeface="Arial" charset="0"/>
              </a:rPr>
              <a:t>	   0.96 </a:t>
            </a:r>
            <a:r>
              <a:rPr lang="en-US" sz="2400" b="1" dirty="0">
                <a:latin typeface="Arial" charset="0"/>
                <a:ea typeface="Arial" charset="0"/>
                <a:cs typeface="Arial" charset="0"/>
              </a:rPr>
              <a:t>(0.93–1.00) </a:t>
            </a:r>
            <a:r>
              <a:rPr lang="en-US" sz="2400" b="1" dirty="0" smtClean="0">
                <a:latin typeface="Arial" charset="0"/>
                <a:ea typeface="Arial" charset="0"/>
                <a:cs typeface="Arial" charset="0"/>
              </a:rPr>
              <a:t>	     0.040  	0.97 </a:t>
            </a:r>
            <a:r>
              <a:rPr lang="en-US" sz="2400" b="1" dirty="0">
                <a:latin typeface="Arial" charset="0"/>
                <a:ea typeface="Arial" charset="0"/>
                <a:cs typeface="Arial" charset="0"/>
              </a:rPr>
              <a:t>(0.94–1.01) </a:t>
            </a:r>
            <a:r>
              <a:rPr lang="en-US" sz="2400" b="1" dirty="0" smtClean="0">
                <a:latin typeface="Arial" charset="0"/>
                <a:ea typeface="Arial" charset="0"/>
                <a:cs typeface="Arial" charset="0"/>
              </a:rPr>
              <a:t>	      NS </a:t>
            </a:r>
            <a:endParaRPr lang="en-US" sz="2400" b="1" dirty="0">
              <a:latin typeface="Arial" charset="0"/>
              <a:ea typeface="Arial" charset="0"/>
              <a:cs typeface="Arial" charset="0"/>
            </a:endParaRPr>
          </a:p>
          <a:p>
            <a:endParaRPr lang="en-US" sz="2400" b="1" dirty="0">
              <a:latin typeface="Arial" charset="0"/>
              <a:ea typeface="Arial" charset="0"/>
              <a:cs typeface="Arial" charset="0"/>
            </a:endParaRPr>
          </a:p>
          <a:p>
            <a:endParaRPr lang="en-US" sz="2400" b="1" dirty="0">
              <a:latin typeface="Arial" charset="0"/>
              <a:ea typeface="Arial" charset="0"/>
              <a:cs typeface="Arial" charset="0"/>
            </a:endParaRPr>
          </a:p>
          <a:p>
            <a:r>
              <a:rPr lang="en-US" sz="2400" b="1" dirty="0" smtClean="0">
                <a:latin typeface="Arial" charset="0"/>
                <a:ea typeface="Arial" charset="0"/>
                <a:cs typeface="Arial" charset="0"/>
              </a:rPr>
              <a:t>* </a:t>
            </a:r>
            <a:r>
              <a:rPr lang="en-US" sz="2400" b="1" i="1" dirty="0" smtClean="0">
                <a:latin typeface="Arial" charset="0"/>
                <a:ea typeface="Arial" charset="0"/>
                <a:cs typeface="Arial" charset="0"/>
              </a:rPr>
              <a:t>For </a:t>
            </a:r>
            <a:r>
              <a:rPr lang="en-US" sz="2400" b="1" i="1" dirty="0">
                <a:latin typeface="Arial" charset="0"/>
                <a:ea typeface="Arial" charset="0"/>
                <a:cs typeface="Arial" charset="0"/>
              </a:rPr>
              <a:t>each increase in women’s BMI of 1 kg/m2 and for each 1-year increase in women’s age and men’s age </a:t>
            </a:r>
          </a:p>
          <a:p>
            <a:endParaRPr lang="en-US" sz="2400" b="1" dirty="0">
              <a:latin typeface="Arial" charset="0"/>
              <a:ea typeface="Arial" charset="0"/>
              <a:cs typeface="Arial" charset="0"/>
            </a:endParaRPr>
          </a:p>
        </p:txBody>
      </p:sp>
      <p:sp>
        <p:nvSpPr>
          <p:cNvPr id="5" name="TextBox 4"/>
          <p:cNvSpPr txBox="1"/>
          <p:nvPr/>
        </p:nvSpPr>
        <p:spPr>
          <a:xfrm>
            <a:off x="8502316" y="5775158"/>
            <a:ext cx="3313728"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Pinborg</a:t>
            </a:r>
            <a:r>
              <a:rPr lang="en-US" sz="2400" b="1" i="1" dirty="0" smtClean="0">
                <a:solidFill>
                  <a:srgbClr val="0000CC"/>
                </a:solidFill>
                <a:latin typeface="Arial" charset="0"/>
                <a:ea typeface="Arial" charset="0"/>
                <a:cs typeface="Arial" charset="0"/>
              </a:rPr>
              <a:t> et al., 2011</a:t>
            </a:r>
          </a:p>
          <a:p>
            <a:r>
              <a:rPr lang="en-US" sz="2400" b="1" i="1" dirty="0" smtClean="0">
                <a:solidFill>
                  <a:srgbClr val="0000CC"/>
                </a:solidFill>
                <a:latin typeface="Arial" charset="0"/>
                <a:ea typeface="Arial" charset="0"/>
                <a:cs typeface="Arial" charset="0"/>
              </a:rPr>
              <a:t>RBM Online 23, 490-9</a:t>
            </a:r>
            <a:endParaRPr lang="en-US" sz="2400" b="1" i="1" dirty="0">
              <a:solidFill>
                <a:srgbClr val="0000CC"/>
              </a:solidFill>
              <a:latin typeface="Arial" charset="0"/>
              <a:ea typeface="Arial" charset="0"/>
              <a:cs typeface="Arial" charset="0"/>
            </a:endParaRPr>
          </a:p>
        </p:txBody>
      </p:sp>
      <p:sp>
        <p:nvSpPr>
          <p:cNvPr id="6" name="Title 5"/>
          <p:cNvSpPr>
            <a:spLocks noGrp="1"/>
          </p:cNvSpPr>
          <p:nvPr>
            <p:ph type="title"/>
          </p:nvPr>
        </p:nvSpPr>
        <p:spPr/>
        <p:txBody>
          <a:bodyPr/>
          <a:lstStyle/>
          <a:p>
            <a:r>
              <a:rPr lang="en-US" b="1" dirty="0" smtClean="0">
                <a:latin typeface="Arial" charset="0"/>
                <a:ea typeface="Arial" charset="0"/>
                <a:cs typeface="Arial" charset="0"/>
              </a:rPr>
              <a:t>Predictors of a first live birth</a:t>
            </a:r>
            <a:endParaRPr lang="en-US" b="1" dirty="0">
              <a:latin typeface="Arial" charset="0"/>
              <a:ea typeface="Arial" charset="0"/>
              <a:cs typeface="Arial" charset="0"/>
            </a:endParaRPr>
          </a:p>
        </p:txBody>
      </p:sp>
      <p:cxnSp>
        <p:nvCxnSpPr>
          <p:cNvPr id="3" name="Straight Connector 2"/>
          <p:cNvCxnSpPr/>
          <p:nvPr/>
        </p:nvCxnSpPr>
        <p:spPr>
          <a:xfrm>
            <a:off x="414338" y="3214688"/>
            <a:ext cx="1008697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9570" y="3581398"/>
            <a:ext cx="1008697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latin typeface="Arial" charset="0"/>
                <a:ea typeface="Arial" charset="0"/>
                <a:cs typeface="Arial" charset="0"/>
              </a:rPr>
              <a:t>Obesity and IVF (Probability of live birth)</a:t>
            </a:r>
            <a:endParaRPr lang="en-US" b="1" dirty="0">
              <a:latin typeface="Arial" charset="0"/>
              <a:ea typeface="Arial" charset="0"/>
              <a:cs typeface="Arial" charset="0"/>
            </a:endParaRPr>
          </a:p>
        </p:txBody>
      </p:sp>
      <p:sp>
        <p:nvSpPr>
          <p:cNvPr id="11" name="Text Placeholder 10"/>
          <p:cNvSpPr>
            <a:spLocks noGrp="1"/>
          </p:cNvSpPr>
          <p:nvPr>
            <p:ph type="body" idx="1"/>
          </p:nvPr>
        </p:nvSpPr>
        <p:spPr/>
        <p:txBody>
          <a:bodyPr>
            <a:noAutofit/>
          </a:bodyPr>
          <a:lstStyle/>
          <a:p>
            <a:pPr algn="ctr"/>
            <a:r>
              <a:rPr lang="en-US" sz="2800" dirty="0" smtClean="0">
                <a:latin typeface="Arial" charset="0"/>
                <a:ea typeface="Arial" charset="0"/>
                <a:cs typeface="Arial" charset="0"/>
              </a:rPr>
              <a:t>Ovulatory women - 23652 cycles</a:t>
            </a:r>
            <a:endParaRPr lang="en-US" sz="2800" dirty="0">
              <a:latin typeface="Arial" charset="0"/>
              <a:ea typeface="Arial" charset="0"/>
              <a:cs typeface="Arial" charset="0"/>
            </a:endParaRPr>
          </a:p>
        </p:txBody>
      </p:sp>
      <p:sp>
        <p:nvSpPr>
          <p:cNvPr id="12" name="Content Placeholder 11"/>
          <p:cNvSpPr>
            <a:spLocks noGrp="1"/>
          </p:cNvSpPr>
          <p:nvPr>
            <p:ph sz="half" idx="2"/>
          </p:nvPr>
        </p:nvSpPr>
        <p:spPr>
          <a:ln w="38100">
            <a:solidFill>
              <a:schemeClr val="tx1"/>
            </a:solidFill>
          </a:ln>
        </p:spPr>
        <p:txBody>
          <a:bodyPr>
            <a:normAutofit fontScale="92500" lnSpcReduction="10000"/>
          </a:bodyPr>
          <a:lstStyle/>
          <a:p>
            <a:endParaRPr lang="en-US" sz="2400" b="1" dirty="0" smtClean="0">
              <a:latin typeface="Arial" charset="0"/>
              <a:ea typeface="Arial" charset="0"/>
              <a:cs typeface="Arial" charset="0"/>
            </a:endParaRPr>
          </a:p>
          <a:p>
            <a:r>
              <a:rPr lang="en-US" sz="2400" b="1" dirty="0" smtClean="0">
                <a:latin typeface="Arial" charset="0"/>
                <a:ea typeface="Arial" charset="0"/>
                <a:cs typeface="Arial" charset="0"/>
              </a:rPr>
              <a:t>Underweight:	0.92 (0.70-1.22)</a:t>
            </a:r>
          </a:p>
          <a:p>
            <a:r>
              <a:rPr lang="en-US" sz="2400" b="1" dirty="0" smtClean="0">
                <a:latin typeface="Arial" charset="0"/>
                <a:ea typeface="Arial" charset="0"/>
                <a:cs typeface="Arial" charset="0"/>
              </a:rPr>
              <a:t>Normal weight:	1</a:t>
            </a:r>
          </a:p>
          <a:p>
            <a:r>
              <a:rPr lang="en-US" sz="2400" b="1" dirty="0" smtClean="0">
                <a:latin typeface="Arial" charset="0"/>
                <a:ea typeface="Arial" charset="0"/>
                <a:cs typeface="Arial" charset="0"/>
              </a:rPr>
              <a:t>Overweight:	</a:t>
            </a:r>
            <a:r>
              <a:rPr lang="en-US" sz="2400" b="1" u="sng" dirty="0" smtClean="0">
                <a:latin typeface="Arial" charset="0"/>
                <a:ea typeface="Arial" charset="0"/>
                <a:cs typeface="Arial" charset="0"/>
              </a:rPr>
              <a:t>0.88 (0.79-0.99)</a:t>
            </a:r>
          </a:p>
          <a:p>
            <a:r>
              <a:rPr lang="en-US" sz="2400" b="1" dirty="0" smtClean="0">
                <a:latin typeface="Arial" charset="0"/>
                <a:ea typeface="Arial" charset="0"/>
                <a:cs typeface="Arial" charset="0"/>
              </a:rPr>
              <a:t>Obese:		</a:t>
            </a:r>
            <a:r>
              <a:rPr lang="en-US" sz="2400" b="1" u="sng" dirty="0" smtClean="0">
                <a:latin typeface="Arial" charset="0"/>
                <a:ea typeface="Arial" charset="0"/>
                <a:cs typeface="Arial" charset="0"/>
              </a:rPr>
              <a:t>0.75 (0.63-0.90)</a:t>
            </a:r>
          </a:p>
          <a:p>
            <a:r>
              <a:rPr lang="en-US" sz="2400" b="1" dirty="0" smtClean="0">
                <a:latin typeface="Arial" charset="0"/>
                <a:ea typeface="Arial" charset="0"/>
                <a:cs typeface="Arial" charset="0"/>
              </a:rPr>
              <a:t>Both (F &amp; M)</a:t>
            </a:r>
            <a:r>
              <a:rPr lang="en-GB" sz="2400" b="1" dirty="0">
                <a:latin typeface="Arial" pitchFamily="34" charset="0"/>
                <a:cs typeface="Arial" pitchFamily="34" charset="0"/>
              </a:rPr>
              <a:t> </a:t>
            </a:r>
            <a:r>
              <a:rPr lang="en-GB" sz="2400" b="1" dirty="0" smtClean="0">
                <a:latin typeface="Arial" pitchFamily="34" charset="0"/>
                <a:cs typeface="Arial" pitchFamily="34" charset="0"/>
              </a:rPr>
              <a:t>≥25	0.73 (0.48-1.11)</a:t>
            </a:r>
            <a:endParaRPr lang="en-US" sz="2400" b="1" dirty="0" smtClean="0">
              <a:latin typeface="Arial" charset="0"/>
              <a:ea typeface="Arial" charset="0"/>
              <a:cs typeface="Arial" charset="0"/>
            </a:endParaRPr>
          </a:p>
          <a:p>
            <a:endParaRPr lang="en-US" sz="2400" b="1" u="sng" dirty="0">
              <a:latin typeface="Arial" charset="0"/>
              <a:ea typeface="Arial" charset="0"/>
              <a:cs typeface="Arial" charset="0"/>
            </a:endParaRPr>
          </a:p>
          <a:p>
            <a:r>
              <a:rPr lang="en-US" sz="2400" b="1" dirty="0" smtClean="0">
                <a:latin typeface="Arial" charset="0"/>
                <a:ea typeface="Arial" charset="0"/>
                <a:cs typeface="Arial" charset="0"/>
              </a:rPr>
              <a:t>No effect in ICSI</a:t>
            </a:r>
          </a:p>
          <a:p>
            <a:r>
              <a:rPr lang="en-US" sz="2400" b="1" dirty="0" smtClean="0">
                <a:latin typeface="Arial" charset="0"/>
                <a:ea typeface="Arial" charset="0"/>
                <a:cs typeface="Arial" charset="0"/>
              </a:rPr>
              <a:t>No effect of male BMI</a:t>
            </a:r>
          </a:p>
        </p:txBody>
      </p:sp>
      <p:sp>
        <p:nvSpPr>
          <p:cNvPr id="13" name="Text Placeholder 12"/>
          <p:cNvSpPr>
            <a:spLocks noGrp="1"/>
          </p:cNvSpPr>
          <p:nvPr>
            <p:ph type="body" sz="quarter" idx="3"/>
          </p:nvPr>
        </p:nvSpPr>
        <p:spPr/>
        <p:txBody>
          <a:bodyPr>
            <a:noAutofit/>
          </a:bodyPr>
          <a:lstStyle/>
          <a:p>
            <a:pPr algn="ctr"/>
            <a:r>
              <a:rPr lang="en-US" sz="2800" dirty="0" smtClean="0">
                <a:latin typeface="Arial" charset="0"/>
                <a:ea typeface="Arial" charset="0"/>
                <a:cs typeface="Arial" charset="0"/>
              </a:rPr>
              <a:t>Anovulatory women - 1539 cycles</a:t>
            </a:r>
            <a:endParaRPr lang="en-US" sz="2800" dirty="0">
              <a:latin typeface="Arial" charset="0"/>
              <a:ea typeface="Arial" charset="0"/>
              <a:cs typeface="Arial" charset="0"/>
            </a:endParaRPr>
          </a:p>
        </p:txBody>
      </p:sp>
      <p:sp>
        <p:nvSpPr>
          <p:cNvPr id="14" name="Content Placeholder 13"/>
          <p:cNvSpPr>
            <a:spLocks noGrp="1"/>
          </p:cNvSpPr>
          <p:nvPr>
            <p:ph sz="quarter" idx="4"/>
          </p:nvPr>
        </p:nvSpPr>
        <p:spPr>
          <a:ln w="38100">
            <a:solidFill>
              <a:schemeClr val="tx1"/>
            </a:solidFill>
          </a:ln>
        </p:spPr>
        <p:txBody>
          <a:bodyPr/>
          <a:lstStyle/>
          <a:p>
            <a:endParaRPr lang="en-US" dirty="0" smtClean="0"/>
          </a:p>
          <a:p>
            <a:r>
              <a:rPr lang="en-US" sz="2400" b="1" dirty="0" smtClean="0">
                <a:latin typeface="Arial" charset="0"/>
                <a:ea typeface="Arial" charset="0"/>
                <a:cs typeface="Arial" charset="0"/>
              </a:rPr>
              <a:t>Underweight:	1.37 (0.75-2.48)</a:t>
            </a:r>
          </a:p>
          <a:p>
            <a:r>
              <a:rPr lang="en-US" sz="2400" b="1" dirty="0" smtClean="0">
                <a:latin typeface="Arial" charset="0"/>
                <a:ea typeface="Arial" charset="0"/>
                <a:cs typeface="Arial" charset="0"/>
              </a:rPr>
              <a:t>Normal weight:	1</a:t>
            </a:r>
          </a:p>
          <a:p>
            <a:r>
              <a:rPr lang="en-US" sz="2400" b="1" dirty="0" smtClean="0">
                <a:latin typeface="Arial" charset="0"/>
                <a:ea typeface="Arial" charset="0"/>
                <a:cs typeface="Arial" charset="0"/>
              </a:rPr>
              <a:t>Overweight:	0.86 (0.60-1.23)</a:t>
            </a:r>
          </a:p>
          <a:p>
            <a:r>
              <a:rPr lang="en-US" sz="2400" b="1" dirty="0" smtClean="0">
                <a:latin typeface="Arial" charset="0"/>
                <a:ea typeface="Arial" charset="0"/>
                <a:cs typeface="Arial" charset="0"/>
              </a:rPr>
              <a:t>Obese:		0.89 (0.60-1.31)</a:t>
            </a:r>
          </a:p>
          <a:p>
            <a:endParaRPr lang="en-US" sz="2400" b="1" dirty="0">
              <a:latin typeface="Arial" charset="0"/>
              <a:ea typeface="Arial" charset="0"/>
              <a:cs typeface="Arial" charset="0"/>
            </a:endParaRPr>
          </a:p>
          <a:p>
            <a:endParaRPr lang="en-US" sz="2400" b="1" dirty="0">
              <a:latin typeface="Arial" charset="0"/>
              <a:ea typeface="Arial" charset="0"/>
              <a:cs typeface="Arial" charset="0"/>
            </a:endParaRPr>
          </a:p>
        </p:txBody>
      </p:sp>
      <p:sp>
        <p:nvSpPr>
          <p:cNvPr id="15" name="TextBox 14"/>
          <p:cNvSpPr txBox="1"/>
          <p:nvPr/>
        </p:nvSpPr>
        <p:spPr>
          <a:xfrm>
            <a:off x="2185988" y="6189663"/>
            <a:ext cx="6821098" cy="461665"/>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Petersen et al., 2013; </a:t>
            </a:r>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99, 1654-62</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1408535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latin typeface="Arial" charset="0"/>
                <a:ea typeface="Arial" charset="0"/>
                <a:cs typeface="Arial" charset="0"/>
              </a:rPr>
              <a:t>Male obesity</a:t>
            </a:r>
            <a:r>
              <a:rPr lang="en-US" b="1" dirty="0" smtClean="0">
                <a:latin typeface="Arial" charset="0"/>
                <a:ea typeface="Arial" charset="0"/>
                <a:cs typeface="Arial" charset="0"/>
              </a:rPr>
              <a:t>: Evidence varies as to whether it:</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dirty="0" smtClean="0">
              <a:latin typeface="Arial" charset="0"/>
              <a:ea typeface="Arial" charset="0"/>
              <a:cs typeface="Arial" charset="0"/>
            </a:endParaRPr>
          </a:p>
          <a:p>
            <a:r>
              <a:rPr lang="en-US" b="1" dirty="0" smtClean="0">
                <a:latin typeface="Arial" charset="0"/>
                <a:ea typeface="Arial" charset="0"/>
                <a:cs typeface="Arial" charset="0"/>
              </a:rPr>
              <a:t>Alters sperm function</a:t>
            </a:r>
          </a:p>
          <a:p>
            <a:r>
              <a:rPr lang="en-US" b="1" dirty="0" smtClean="0">
                <a:latin typeface="Arial" charset="0"/>
                <a:ea typeface="Arial" charset="0"/>
                <a:cs typeface="Arial" charset="0"/>
              </a:rPr>
              <a:t>Increases sperm DNA damage</a:t>
            </a:r>
          </a:p>
          <a:p>
            <a:r>
              <a:rPr lang="en-US" b="1" dirty="0" smtClean="0">
                <a:latin typeface="Arial" charset="0"/>
                <a:ea typeface="Arial" charset="0"/>
                <a:cs typeface="Arial" charset="0"/>
              </a:rPr>
              <a:t>Decreases sperm mitochondrial activity</a:t>
            </a:r>
          </a:p>
          <a:p>
            <a:r>
              <a:rPr lang="en-US" b="1" dirty="0" smtClean="0">
                <a:latin typeface="Arial" charset="0"/>
                <a:ea typeface="Arial" charset="0"/>
                <a:cs typeface="Arial" charset="0"/>
              </a:rPr>
              <a:t>Induces seminal oxidative stress</a:t>
            </a:r>
          </a:p>
          <a:p>
            <a:r>
              <a:rPr lang="en-US" b="1" dirty="0" smtClean="0">
                <a:latin typeface="Arial" charset="0"/>
                <a:ea typeface="Arial" charset="0"/>
                <a:cs typeface="Arial" charset="0"/>
              </a:rPr>
              <a:t>Impairs blastocyst development</a:t>
            </a:r>
          </a:p>
          <a:p>
            <a:r>
              <a:rPr lang="en-US" b="1" dirty="0" smtClean="0">
                <a:latin typeface="Arial" charset="0"/>
                <a:ea typeface="Arial" charset="0"/>
                <a:cs typeface="Arial" charset="0"/>
              </a:rPr>
              <a:t>Reduces pregnancy outcome in ART</a:t>
            </a:r>
          </a:p>
          <a:p>
            <a:r>
              <a:rPr lang="en-US" b="1" dirty="0" smtClean="0">
                <a:latin typeface="Arial" charset="0"/>
                <a:ea typeface="Arial" charset="0"/>
                <a:cs typeface="Arial" charset="0"/>
              </a:rPr>
              <a:t>Increases miscarriage in ART</a:t>
            </a:r>
          </a:p>
          <a:p>
            <a:endParaRPr lang="en-US" b="1" dirty="0">
              <a:latin typeface="Arial" charset="0"/>
              <a:ea typeface="Arial" charset="0"/>
              <a:cs typeface="Arial" charset="0"/>
            </a:endParaRPr>
          </a:p>
        </p:txBody>
      </p:sp>
      <p:sp>
        <p:nvSpPr>
          <p:cNvPr id="5" name="TextBox 4"/>
          <p:cNvSpPr txBox="1"/>
          <p:nvPr/>
        </p:nvSpPr>
        <p:spPr>
          <a:xfrm>
            <a:off x="6543670" y="5915029"/>
            <a:ext cx="5272405"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Practice Committee of ASRM, 2015</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104, 1116-26</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19405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Arial" charset="0"/>
                <a:ea typeface="Arial" charset="0"/>
                <a:cs typeface="Arial" charset="0"/>
              </a:rPr>
              <a:t>Male BMI: Probability of live birth</a:t>
            </a:r>
            <a:endParaRPr lang="en-US" b="1" dirty="0">
              <a:latin typeface="Arial" charset="0"/>
              <a:ea typeface="Arial" charset="0"/>
              <a:cs typeface="Arial" charset="0"/>
            </a:endParaRPr>
          </a:p>
        </p:txBody>
      </p:sp>
      <p:graphicFrame>
        <p:nvGraphicFramePr>
          <p:cNvPr id="11" name="Content Placeholder 10"/>
          <p:cNvGraphicFramePr>
            <a:graphicFrameLocks noGrp="1"/>
          </p:cNvGraphicFramePr>
          <p:nvPr>
            <p:ph idx="1"/>
            <p:extLst/>
          </p:nvPr>
        </p:nvGraphicFramePr>
        <p:xfrm>
          <a:off x="838200" y="1554155"/>
          <a:ext cx="10515600" cy="4572000"/>
        </p:xfrm>
        <a:graphic>
          <a:graphicData uri="http://schemas.openxmlformats.org/drawingml/2006/table">
            <a:tbl>
              <a:tblPr firstRow="1" bandRow="1">
                <a:tableStyleId>{5C22544A-7EE6-4342-B048-85BDC9FD1C3A}</a:tableStyleId>
              </a:tblPr>
              <a:tblGrid>
                <a:gridCol w="3505200"/>
                <a:gridCol w="3505200"/>
                <a:gridCol w="3505200"/>
              </a:tblGrid>
              <a:tr h="413226">
                <a:tc>
                  <a:txBody>
                    <a:bodyPr/>
                    <a:lstStyle/>
                    <a:p>
                      <a:endParaRPr lang="en-US" dirty="0"/>
                    </a:p>
                  </a:txBody>
                  <a:tcPr/>
                </a:tc>
                <a:tc>
                  <a:txBody>
                    <a:bodyPr/>
                    <a:lstStyle/>
                    <a:p>
                      <a:endParaRPr lang="en-US" dirty="0"/>
                    </a:p>
                  </a:txBody>
                  <a:tcPr/>
                </a:tc>
                <a:tc>
                  <a:txBody>
                    <a:bodyPr/>
                    <a:lstStyle/>
                    <a:p>
                      <a:r>
                        <a:rPr lang="en-US" sz="2400" dirty="0" smtClean="0">
                          <a:latin typeface="Arial" charset="0"/>
                          <a:ea typeface="Arial" charset="0"/>
                          <a:cs typeface="Arial" charset="0"/>
                        </a:rPr>
                        <a:t>Live</a:t>
                      </a:r>
                      <a:r>
                        <a:rPr lang="en-US" sz="2400" baseline="0" dirty="0" smtClean="0">
                          <a:latin typeface="Arial" charset="0"/>
                          <a:ea typeface="Arial" charset="0"/>
                          <a:cs typeface="Arial" charset="0"/>
                        </a:rPr>
                        <a:t> birth rate (%)</a:t>
                      </a:r>
                      <a:endParaRPr lang="en-US" sz="2400" dirty="0">
                        <a:latin typeface="Arial" charset="0"/>
                        <a:ea typeface="Arial" charset="0"/>
                        <a:cs typeface="Arial" charset="0"/>
                      </a:endParaRPr>
                    </a:p>
                  </a:txBody>
                  <a:tcPr/>
                </a:tc>
              </a:tr>
              <a:tr h="413226">
                <a:tc>
                  <a:txBody>
                    <a:bodyPr/>
                    <a:lstStyle/>
                    <a:p>
                      <a:r>
                        <a:rPr lang="en-US" sz="2400" b="1" dirty="0" smtClean="0">
                          <a:latin typeface="Arial" charset="0"/>
                          <a:ea typeface="Arial" charset="0"/>
                          <a:cs typeface="Arial" charset="0"/>
                        </a:rPr>
                        <a:t>IVF</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Normal</a:t>
                      </a:r>
                      <a:r>
                        <a:rPr lang="en-US" sz="2400" b="1" baseline="0" dirty="0" smtClean="0">
                          <a:latin typeface="Arial" charset="0"/>
                          <a:ea typeface="Arial" charset="0"/>
                          <a:cs typeface="Arial" charset="0"/>
                        </a:rPr>
                        <a:t> 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37.06</a:t>
                      </a:r>
                      <a:endParaRPr lang="en-US" sz="2400" b="1" dirty="0">
                        <a:latin typeface="Arial" charset="0"/>
                        <a:ea typeface="Arial" charset="0"/>
                        <a:cs typeface="Arial" charset="0"/>
                      </a:endParaRPr>
                    </a:p>
                  </a:txBody>
                  <a:tcPr/>
                </a:tc>
              </a:tr>
              <a:tr h="41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IVF</a:t>
                      </a:r>
                    </a:p>
                  </a:txBody>
                  <a:tcPr/>
                </a:tc>
                <a:tc>
                  <a:txBody>
                    <a:bodyPr/>
                    <a:lstStyle/>
                    <a:p>
                      <a:r>
                        <a:rPr lang="en-US" sz="2400" b="1" dirty="0" smtClean="0">
                          <a:latin typeface="Arial" charset="0"/>
                          <a:ea typeface="Arial" charset="0"/>
                          <a:cs typeface="Arial" charset="0"/>
                        </a:rPr>
                        <a:t>Overweight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39.35</a:t>
                      </a:r>
                      <a:endParaRPr lang="en-US" sz="2400" b="1" dirty="0">
                        <a:latin typeface="Arial" charset="0"/>
                        <a:ea typeface="Arial" charset="0"/>
                        <a:cs typeface="Arial" charset="0"/>
                      </a:endParaRPr>
                    </a:p>
                  </a:txBody>
                  <a:tcPr/>
                </a:tc>
              </a:tr>
              <a:tr h="41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IVF</a:t>
                      </a:r>
                    </a:p>
                  </a:txBody>
                  <a:tcPr/>
                </a:tc>
                <a:tc>
                  <a:txBody>
                    <a:bodyPr/>
                    <a:lstStyle/>
                    <a:p>
                      <a:r>
                        <a:rPr lang="en-US" sz="2400" b="1" dirty="0" smtClean="0">
                          <a:latin typeface="Arial" charset="0"/>
                          <a:ea typeface="Arial" charset="0"/>
                          <a:cs typeface="Arial" charset="0"/>
                        </a:rPr>
                        <a:t>Obesity</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36.86</a:t>
                      </a:r>
                      <a:endParaRPr lang="en-US" sz="2400" b="1" dirty="0">
                        <a:latin typeface="Arial" charset="0"/>
                        <a:ea typeface="Arial" charset="0"/>
                        <a:cs typeface="Arial" charset="0"/>
                      </a:endParaRPr>
                    </a:p>
                  </a:txBody>
                  <a:tcPr/>
                </a:tc>
              </a:tr>
              <a:tr h="413226">
                <a:tc>
                  <a:txBody>
                    <a:bodyPr/>
                    <a:lstStyle/>
                    <a:p>
                      <a:r>
                        <a:rPr lang="en-US" sz="2400" b="1" dirty="0" smtClean="0">
                          <a:latin typeface="Arial" charset="0"/>
                          <a:ea typeface="Arial" charset="0"/>
                          <a:cs typeface="Arial" charset="0"/>
                        </a:rPr>
                        <a:t>ICSI</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Normal 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41.34</a:t>
                      </a:r>
                      <a:endParaRPr lang="en-US" sz="2400" b="1" dirty="0">
                        <a:latin typeface="Arial" charset="0"/>
                        <a:ea typeface="Arial" charset="0"/>
                        <a:cs typeface="Arial" charset="0"/>
                      </a:endParaRPr>
                    </a:p>
                  </a:txBody>
                  <a:tcPr/>
                </a:tc>
              </a:tr>
              <a:tr h="413226">
                <a:tc>
                  <a:txBody>
                    <a:bodyPr/>
                    <a:lstStyle/>
                    <a:p>
                      <a:r>
                        <a:rPr lang="en-US" sz="2400" b="1" dirty="0" smtClean="0">
                          <a:latin typeface="Arial" charset="0"/>
                          <a:ea typeface="Arial" charset="0"/>
                          <a:cs typeface="Arial" charset="0"/>
                        </a:rPr>
                        <a:t>ICSI</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Overweight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39.96</a:t>
                      </a:r>
                      <a:endParaRPr lang="en-US" sz="2400" b="1" dirty="0">
                        <a:latin typeface="Arial" charset="0"/>
                        <a:ea typeface="Arial" charset="0"/>
                        <a:cs typeface="Arial" charset="0"/>
                      </a:endParaRPr>
                    </a:p>
                  </a:txBody>
                  <a:tcPr/>
                </a:tc>
              </a:tr>
              <a:tr h="413226">
                <a:tc>
                  <a:txBody>
                    <a:bodyPr/>
                    <a:lstStyle/>
                    <a:p>
                      <a:r>
                        <a:rPr lang="en-US" sz="2400" b="1" dirty="0" smtClean="0">
                          <a:latin typeface="Arial" charset="0"/>
                          <a:ea typeface="Arial" charset="0"/>
                          <a:cs typeface="Arial" charset="0"/>
                        </a:rPr>
                        <a:t>ICSI</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Obesity</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40.41</a:t>
                      </a:r>
                      <a:endParaRPr lang="en-US" sz="2400" b="1" dirty="0">
                        <a:latin typeface="Arial" charset="0"/>
                        <a:ea typeface="Arial" charset="0"/>
                        <a:cs typeface="Arial" charset="0"/>
                      </a:endParaRPr>
                    </a:p>
                  </a:txBody>
                  <a:tcPr/>
                </a:tc>
              </a:tr>
              <a:tr h="41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IVF + ICSI</a:t>
                      </a:r>
                    </a:p>
                  </a:txBody>
                  <a:tcPr/>
                </a:tc>
                <a:tc>
                  <a:txBody>
                    <a:bodyPr/>
                    <a:lstStyle/>
                    <a:p>
                      <a:r>
                        <a:rPr lang="en-US" sz="2400" b="1" dirty="0" smtClean="0">
                          <a:latin typeface="Arial" charset="0"/>
                          <a:ea typeface="Arial" charset="0"/>
                          <a:cs typeface="Arial" charset="0"/>
                        </a:rPr>
                        <a:t>Normal 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38.81</a:t>
                      </a:r>
                      <a:endParaRPr lang="en-US" sz="2400" b="1" dirty="0">
                        <a:latin typeface="Arial" charset="0"/>
                        <a:ea typeface="Arial" charset="0"/>
                        <a:cs typeface="Arial" charset="0"/>
                      </a:endParaRPr>
                    </a:p>
                  </a:txBody>
                  <a:tcPr/>
                </a:tc>
              </a:tr>
              <a:tr h="41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IVF + ICSI</a:t>
                      </a:r>
                    </a:p>
                  </a:txBody>
                  <a:tcPr/>
                </a:tc>
                <a:tc>
                  <a:txBody>
                    <a:bodyPr/>
                    <a:lstStyle/>
                    <a:p>
                      <a:r>
                        <a:rPr lang="en-US" sz="2400" b="1" dirty="0" smtClean="0">
                          <a:latin typeface="Arial" charset="0"/>
                          <a:ea typeface="Arial" charset="0"/>
                          <a:cs typeface="Arial" charset="0"/>
                        </a:rPr>
                        <a:t>Overweight</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39.60</a:t>
                      </a:r>
                      <a:endParaRPr lang="en-US" sz="2400" b="1" dirty="0">
                        <a:latin typeface="Arial" charset="0"/>
                        <a:ea typeface="Arial" charset="0"/>
                        <a:cs typeface="Arial" charset="0"/>
                      </a:endParaRPr>
                    </a:p>
                  </a:txBody>
                  <a:tcPr/>
                </a:tc>
              </a:tr>
              <a:tr h="41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charset="0"/>
                          <a:ea typeface="Arial" charset="0"/>
                          <a:cs typeface="Arial" charset="0"/>
                        </a:rPr>
                        <a:t>IVF + ICSI</a:t>
                      </a:r>
                    </a:p>
                  </a:txBody>
                  <a:tcPr/>
                </a:tc>
                <a:tc>
                  <a:txBody>
                    <a:bodyPr/>
                    <a:lstStyle/>
                    <a:p>
                      <a:r>
                        <a:rPr lang="en-US" sz="2400" b="1" dirty="0" smtClean="0">
                          <a:latin typeface="Arial" charset="0"/>
                          <a:ea typeface="Arial" charset="0"/>
                          <a:cs typeface="Arial" charset="0"/>
                        </a:rPr>
                        <a:t>Obesity</a:t>
                      </a:r>
                      <a:endParaRPr lang="en-US" sz="2400" b="1" dirty="0">
                        <a:latin typeface="Arial" charset="0"/>
                        <a:ea typeface="Arial" charset="0"/>
                        <a:cs typeface="Arial" charset="0"/>
                      </a:endParaRPr>
                    </a:p>
                  </a:txBody>
                  <a:tcPr/>
                </a:tc>
                <a:tc>
                  <a:txBody>
                    <a:bodyPr/>
                    <a:lstStyle/>
                    <a:p>
                      <a:r>
                        <a:rPr lang="en-US" sz="2400" b="1" dirty="0" smtClean="0">
                          <a:latin typeface="Arial" charset="0"/>
                          <a:ea typeface="Arial" charset="0"/>
                          <a:cs typeface="Arial" charset="0"/>
                        </a:rPr>
                        <a:t>38.64</a:t>
                      </a:r>
                      <a:endParaRPr lang="en-US" sz="2400" b="1" dirty="0">
                        <a:latin typeface="Arial" charset="0"/>
                        <a:ea typeface="Arial" charset="0"/>
                        <a:cs typeface="Arial" charset="0"/>
                      </a:endParaRPr>
                    </a:p>
                  </a:txBody>
                  <a:tcPr/>
                </a:tc>
              </a:tr>
            </a:tbl>
          </a:graphicData>
        </a:graphic>
      </p:graphicFrame>
      <p:sp>
        <p:nvSpPr>
          <p:cNvPr id="12" name="TextBox 11"/>
          <p:cNvSpPr txBox="1"/>
          <p:nvPr/>
        </p:nvSpPr>
        <p:spPr>
          <a:xfrm>
            <a:off x="2443163" y="6200771"/>
            <a:ext cx="6253635" cy="461665"/>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Zhu et al., 2015; </a:t>
            </a:r>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104, 1406-10</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2066502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938" y="4329113"/>
            <a:ext cx="721605" cy="8286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charset="0"/>
                <a:ea typeface="Arial" charset="0"/>
                <a:cs typeface="Arial" charset="0"/>
              </a:rPr>
              <a:t>16.7 %</a:t>
            </a:r>
            <a:endParaRPr lang="en-US" sz="2000" b="1" dirty="0">
              <a:solidFill>
                <a:schemeClr val="bg1"/>
              </a:solidFill>
              <a:latin typeface="Arial" charset="0"/>
              <a:ea typeface="Arial" charset="0"/>
              <a:cs typeface="Arial" charset="0"/>
            </a:endParaRPr>
          </a:p>
        </p:txBody>
      </p:sp>
      <p:sp>
        <p:nvSpPr>
          <p:cNvPr id="3" name="Rectangle 2"/>
          <p:cNvSpPr/>
          <p:nvPr/>
        </p:nvSpPr>
        <p:spPr>
          <a:xfrm>
            <a:off x="2928938" y="3257550"/>
            <a:ext cx="721605" cy="107156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charset="0"/>
                <a:ea typeface="Arial" charset="0"/>
                <a:cs typeface="Arial" charset="0"/>
              </a:rPr>
              <a:t>20.0%</a:t>
            </a:r>
            <a:endParaRPr lang="en-US" sz="2000" b="1" dirty="0">
              <a:solidFill>
                <a:schemeClr val="tx1"/>
              </a:solidFill>
              <a:latin typeface="Arial" charset="0"/>
              <a:ea typeface="Arial" charset="0"/>
              <a:cs typeface="Arial" charset="0"/>
            </a:endParaRPr>
          </a:p>
        </p:txBody>
      </p:sp>
      <p:sp>
        <p:nvSpPr>
          <p:cNvPr id="4" name="Rectangle 3"/>
          <p:cNvSpPr/>
          <p:nvPr/>
        </p:nvSpPr>
        <p:spPr>
          <a:xfrm>
            <a:off x="4143389" y="3629025"/>
            <a:ext cx="728649" cy="1528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charset="0"/>
                <a:ea typeface="Arial" charset="0"/>
                <a:cs typeface="Arial" charset="0"/>
              </a:rPr>
              <a:t>31.3%</a:t>
            </a:r>
            <a:endParaRPr lang="en-US" sz="2000" b="1" dirty="0">
              <a:latin typeface="Arial" charset="0"/>
              <a:ea typeface="Arial" charset="0"/>
              <a:cs typeface="Arial" charset="0"/>
            </a:endParaRPr>
          </a:p>
        </p:txBody>
      </p:sp>
      <p:sp>
        <p:nvSpPr>
          <p:cNvPr id="5" name="Rectangle 4"/>
          <p:cNvSpPr/>
          <p:nvPr/>
        </p:nvSpPr>
        <p:spPr>
          <a:xfrm>
            <a:off x="4143388" y="1828800"/>
            <a:ext cx="711686" cy="180022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charset="0"/>
                <a:ea typeface="Arial" charset="0"/>
                <a:cs typeface="Arial" charset="0"/>
              </a:rPr>
              <a:t>34.4%</a:t>
            </a:r>
            <a:endParaRPr lang="en-US" sz="2000" b="1">
              <a:solidFill>
                <a:schemeClr val="tx1"/>
              </a:solidFill>
              <a:latin typeface="Arial" charset="0"/>
              <a:ea typeface="Arial" charset="0"/>
              <a:cs typeface="Arial" charset="0"/>
            </a:endParaRPr>
          </a:p>
        </p:txBody>
      </p:sp>
      <p:sp>
        <p:nvSpPr>
          <p:cNvPr id="6" name="Rectangle 5"/>
          <p:cNvSpPr/>
          <p:nvPr/>
        </p:nvSpPr>
        <p:spPr>
          <a:xfrm>
            <a:off x="5357835" y="3629025"/>
            <a:ext cx="761986" cy="1528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Arial" charset="0"/>
                <a:ea typeface="Arial" charset="0"/>
                <a:cs typeface="Arial" charset="0"/>
              </a:rPr>
              <a:t>29.6%</a:t>
            </a:r>
            <a:endParaRPr lang="en-US" sz="2000" b="1">
              <a:solidFill>
                <a:schemeClr val="bg1"/>
              </a:solidFill>
              <a:latin typeface="Arial" charset="0"/>
              <a:ea typeface="Arial" charset="0"/>
              <a:cs typeface="Arial" charset="0"/>
            </a:endParaRPr>
          </a:p>
        </p:txBody>
      </p:sp>
      <p:sp>
        <p:nvSpPr>
          <p:cNvPr id="7" name="Rectangle 6"/>
          <p:cNvSpPr/>
          <p:nvPr/>
        </p:nvSpPr>
        <p:spPr>
          <a:xfrm>
            <a:off x="5357832" y="2286000"/>
            <a:ext cx="761989" cy="134302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charset="0"/>
                <a:ea typeface="Arial" charset="0"/>
                <a:cs typeface="Arial" charset="0"/>
              </a:rPr>
              <a:t>26.7%</a:t>
            </a:r>
            <a:endParaRPr lang="en-US" sz="2000" b="1" dirty="0">
              <a:solidFill>
                <a:schemeClr val="tx1"/>
              </a:solidFill>
              <a:latin typeface="Arial" charset="0"/>
              <a:ea typeface="Arial" charset="0"/>
              <a:cs typeface="Arial" charset="0"/>
            </a:endParaRPr>
          </a:p>
        </p:txBody>
      </p:sp>
      <p:sp>
        <p:nvSpPr>
          <p:cNvPr id="8" name="Rectangle 7"/>
          <p:cNvSpPr/>
          <p:nvPr/>
        </p:nvSpPr>
        <p:spPr>
          <a:xfrm>
            <a:off x="6586573" y="3886200"/>
            <a:ext cx="728627" cy="12715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Arial" charset="0"/>
                <a:ea typeface="Arial" charset="0"/>
                <a:cs typeface="Arial" charset="0"/>
              </a:rPr>
              <a:t>25.9%</a:t>
            </a:r>
            <a:endParaRPr lang="en-US" sz="2000" b="1">
              <a:solidFill>
                <a:schemeClr val="bg1"/>
              </a:solidFill>
              <a:latin typeface="Arial" charset="0"/>
              <a:ea typeface="Arial" charset="0"/>
              <a:cs typeface="Arial" charset="0"/>
            </a:endParaRPr>
          </a:p>
        </p:txBody>
      </p:sp>
      <p:sp>
        <p:nvSpPr>
          <p:cNvPr id="9" name="Rectangle 8"/>
          <p:cNvSpPr/>
          <p:nvPr/>
        </p:nvSpPr>
        <p:spPr>
          <a:xfrm>
            <a:off x="6586564" y="2700338"/>
            <a:ext cx="728636" cy="118587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charset="0"/>
                <a:ea typeface="Arial" charset="0"/>
                <a:cs typeface="Arial" charset="0"/>
              </a:rPr>
              <a:t>22.2%</a:t>
            </a:r>
            <a:endParaRPr lang="en-US" sz="2000" b="1">
              <a:solidFill>
                <a:schemeClr val="tx1"/>
              </a:solidFill>
              <a:latin typeface="Arial" charset="0"/>
              <a:ea typeface="Arial" charset="0"/>
              <a:cs typeface="Arial" charset="0"/>
            </a:endParaRPr>
          </a:p>
        </p:txBody>
      </p:sp>
      <p:sp>
        <p:nvSpPr>
          <p:cNvPr id="10" name="Rectangle 9"/>
          <p:cNvSpPr/>
          <p:nvPr/>
        </p:nvSpPr>
        <p:spPr>
          <a:xfrm>
            <a:off x="7801022" y="3786188"/>
            <a:ext cx="714328" cy="13715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charset="0"/>
                <a:ea typeface="Arial" charset="0"/>
                <a:cs typeface="Arial" charset="0"/>
              </a:rPr>
              <a:t>27.0%</a:t>
            </a:r>
            <a:endParaRPr lang="en-US" sz="2000" b="1" dirty="0">
              <a:latin typeface="Arial" charset="0"/>
              <a:ea typeface="Arial" charset="0"/>
              <a:cs typeface="Arial" charset="0"/>
            </a:endParaRPr>
          </a:p>
        </p:txBody>
      </p:sp>
      <p:sp>
        <p:nvSpPr>
          <p:cNvPr id="11" name="Rectangle 10"/>
          <p:cNvSpPr/>
          <p:nvPr/>
        </p:nvSpPr>
        <p:spPr>
          <a:xfrm>
            <a:off x="7801008" y="2743201"/>
            <a:ext cx="714342" cy="104298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charset="0"/>
                <a:ea typeface="Arial" charset="0"/>
                <a:cs typeface="Arial" charset="0"/>
              </a:rPr>
              <a:t>20.0%</a:t>
            </a:r>
            <a:endParaRPr lang="en-US" sz="2000" b="1" dirty="0">
              <a:solidFill>
                <a:schemeClr val="tx1"/>
              </a:solidFill>
              <a:latin typeface="Arial" charset="0"/>
              <a:ea typeface="Arial" charset="0"/>
              <a:cs typeface="Arial" charset="0"/>
            </a:endParaRPr>
          </a:p>
        </p:txBody>
      </p:sp>
      <p:sp>
        <p:nvSpPr>
          <p:cNvPr id="12" name="TextBox 11"/>
          <p:cNvSpPr txBox="1"/>
          <p:nvPr/>
        </p:nvSpPr>
        <p:spPr>
          <a:xfrm>
            <a:off x="2857504" y="5186354"/>
            <a:ext cx="878767" cy="461665"/>
          </a:xfrm>
          <a:prstGeom prst="rect">
            <a:avLst/>
          </a:prstGeom>
          <a:noFill/>
        </p:spPr>
        <p:txBody>
          <a:bodyPr wrap="none" rtlCol="0">
            <a:spAutoFit/>
          </a:bodyPr>
          <a:lstStyle/>
          <a:p>
            <a:r>
              <a:rPr lang="en-US" sz="2400" b="1" smtClean="0">
                <a:latin typeface="Arial" charset="0"/>
                <a:ea typeface="Arial" charset="0"/>
                <a:cs typeface="Arial" charset="0"/>
              </a:rPr>
              <a:t>&lt;701</a:t>
            </a:r>
            <a:endParaRPr lang="en-US" sz="2400" b="1">
              <a:latin typeface="Arial" charset="0"/>
              <a:ea typeface="Arial" charset="0"/>
              <a:cs typeface="Arial" charset="0"/>
            </a:endParaRPr>
          </a:p>
        </p:txBody>
      </p:sp>
      <p:sp>
        <p:nvSpPr>
          <p:cNvPr id="13" name="TextBox 12"/>
          <p:cNvSpPr txBox="1"/>
          <p:nvPr/>
        </p:nvSpPr>
        <p:spPr>
          <a:xfrm>
            <a:off x="3881442" y="5438769"/>
            <a:ext cx="1316386" cy="461665"/>
          </a:xfrm>
          <a:prstGeom prst="rect">
            <a:avLst/>
          </a:prstGeom>
          <a:noFill/>
        </p:spPr>
        <p:txBody>
          <a:bodyPr wrap="none" rtlCol="0">
            <a:spAutoFit/>
          </a:bodyPr>
          <a:lstStyle/>
          <a:p>
            <a:r>
              <a:rPr lang="en-US" sz="2400" b="1" dirty="0" smtClean="0">
                <a:latin typeface="Arial" charset="0"/>
                <a:ea typeface="Arial" charset="0"/>
                <a:cs typeface="Arial" charset="0"/>
              </a:rPr>
              <a:t>701-800</a:t>
            </a:r>
            <a:endParaRPr lang="en-US" sz="2400" b="1" dirty="0">
              <a:latin typeface="Arial" charset="0"/>
              <a:ea typeface="Arial" charset="0"/>
              <a:cs typeface="Arial" charset="0"/>
            </a:endParaRPr>
          </a:p>
        </p:txBody>
      </p:sp>
      <p:sp>
        <p:nvSpPr>
          <p:cNvPr id="14" name="TextBox 13"/>
          <p:cNvSpPr txBox="1"/>
          <p:nvPr/>
        </p:nvSpPr>
        <p:spPr>
          <a:xfrm>
            <a:off x="5091126" y="5191113"/>
            <a:ext cx="1316386" cy="461665"/>
          </a:xfrm>
          <a:prstGeom prst="rect">
            <a:avLst/>
          </a:prstGeom>
          <a:noFill/>
        </p:spPr>
        <p:txBody>
          <a:bodyPr wrap="none" rtlCol="0">
            <a:spAutoFit/>
          </a:bodyPr>
          <a:lstStyle/>
          <a:p>
            <a:r>
              <a:rPr lang="en-US" sz="2400" b="1" dirty="0" smtClean="0">
                <a:latin typeface="Arial" charset="0"/>
                <a:ea typeface="Arial" charset="0"/>
                <a:cs typeface="Arial" charset="0"/>
              </a:rPr>
              <a:t>801-900</a:t>
            </a:r>
            <a:endParaRPr lang="en-US" sz="2400" b="1" dirty="0">
              <a:latin typeface="Arial" charset="0"/>
              <a:ea typeface="Arial" charset="0"/>
              <a:cs typeface="Arial" charset="0"/>
            </a:endParaRPr>
          </a:p>
        </p:txBody>
      </p:sp>
      <p:sp>
        <p:nvSpPr>
          <p:cNvPr id="15" name="TextBox 14"/>
          <p:cNvSpPr txBox="1"/>
          <p:nvPr/>
        </p:nvSpPr>
        <p:spPr>
          <a:xfrm>
            <a:off x="6219837" y="5434005"/>
            <a:ext cx="1487908" cy="461665"/>
          </a:xfrm>
          <a:prstGeom prst="rect">
            <a:avLst/>
          </a:prstGeom>
          <a:noFill/>
        </p:spPr>
        <p:txBody>
          <a:bodyPr wrap="none" rtlCol="0">
            <a:spAutoFit/>
          </a:bodyPr>
          <a:lstStyle/>
          <a:p>
            <a:r>
              <a:rPr lang="en-US" sz="2400" b="1" dirty="0" smtClean="0">
                <a:latin typeface="Arial" charset="0"/>
                <a:ea typeface="Arial" charset="0"/>
                <a:cs typeface="Arial" charset="0"/>
              </a:rPr>
              <a:t>901-1000</a:t>
            </a:r>
            <a:endParaRPr lang="en-US" sz="2400" b="1" dirty="0">
              <a:latin typeface="Arial" charset="0"/>
              <a:ea typeface="Arial" charset="0"/>
              <a:cs typeface="Arial" charset="0"/>
            </a:endParaRPr>
          </a:p>
        </p:txBody>
      </p:sp>
      <p:sp>
        <p:nvSpPr>
          <p:cNvPr id="16" name="TextBox 15"/>
          <p:cNvSpPr txBox="1"/>
          <p:nvPr/>
        </p:nvSpPr>
        <p:spPr>
          <a:xfrm>
            <a:off x="7658125" y="5186351"/>
            <a:ext cx="1050288" cy="461665"/>
          </a:xfrm>
          <a:prstGeom prst="rect">
            <a:avLst/>
          </a:prstGeom>
          <a:noFill/>
        </p:spPr>
        <p:txBody>
          <a:bodyPr wrap="none" rtlCol="0">
            <a:spAutoFit/>
          </a:bodyPr>
          <a:lstStyle/>
          <a:p>
            <a:r>
              <a:rPr lang="en-US" sz="2400" b="1">
                <a:latin typeface="Arial" charset="0"/>
                <a:ea typeface="Arial" charset="0"/>
                <a:cs typeface="Arial" charset="0"/>
              </a:rPr>
              <a:t>&gt;</a:t>
            </a:r>
            <a:r>
              <a:rPr lang="en-US" sz="2400" b="1" smtClean="0">
                <a:latin typeface="Arial" charset="0"/>
                <a:ea typeface="Arial" charset="0"/>
                <a:cs typeface="Arial" charset="0"/>
              </a:rPr>
              <a:t>1000</a:t>
            </a:r>
            <a:endParaRPr lang="en-US" sz="2400" b="1" dirty="0">
              <a:latin typeface="Arial" charset="0"/>
              <a:ea typeface="Arial" charset="0"/>
              <a:cs typeface="Arial" charset="0"/>
            </a:endParaRPr>
          </a:p>
        </p:txBody>
      </p:sp>
      <p:sp>
        <p:nvSpPr>
          <p:cNvPr id="17" name="TextBox 16"/>
          <p:cNvSpPr txBox="1"/>
          <p:nvPr/>
        </p:nvSpPr>
        <p:spPr>
          <a:xfrm>
            <a:off x="4371987" y="5895670"/>
            <a:ext cx="2840649" cy="461665"/>
          </a:xfrm>
          <a:prstGeom prst="rect">
            <a:avLst/>
          </a:prstGeom>
          <a:noFill/>
        </p:spPr>
        <p:txBody>
          <a:bodyPr wrap="none" rtlCol="0">
            <a:spAutoFit/>
          </a:bodyPr>
          <a:lstStyle/>
          <a:p>
            <a:r>
              <a:rPr lang="en-US" sz="2400" b="1" dirty="0" smtClean="0">
                <a:latin typeface="Arial" charset="0"/>
                <a:ea typeface="Arial" charset="0"/>
                <a:cs typeface="Arial" charset="0"/>
              </a:rPr>
              <a:t>Score of </a:t>
            </a:r>
            <a:r>
              <a:rPr lang="en-US" sz="2400" b="1" dirty="0">
                <a:latin typeface="Arial" charset="0"/>
                <a:ea typeface="Arial" charset="0"/>
                <a:cs typeface="Arial" charset="0"/>
              </a:rPr>
              <a:t>A</a:t>
            </a:r>
            <a:r>
              <a:rPr lang="en-US" sz="2400" b="1" dirty="0" smtClean="0">
                <a:latin typeface="Arial" charset="0"/>
                <a:ea typeface="Arial" charset="0"/>
                <a:cs typeface="Arial" charset="0"/>
              </a:rPr>
              <a:t>geXBMI</a:t>
            </a:r>
            <a:endParaRPr lang="en-US" sz="2400" b="1" dirty="0">
              <a:latin typeface="Arial" charset="0"/>
              <a:ea typeface="Arial" charset="0"/>
              <a:cs typeface="Arial" charset="0"/>
            </a:endParaRPr>
          </a:p>
        </p:txBody>
      </p:sp>
      <p:sp>
        <p:nvSpPr>
          <p:cNvPr id="19" name="Rectangle 18"/>
          <p:cNvSpPr/>
          <p:nvPr/>
        </p:nvSpPr>
        <p:spPr>
          <a:xfrm>
            <a:off x="9105900" y="3086100"/>
            <a:ext cx="254000" cy="2667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18600" y="3644900"/>
            <a:ext cx="2540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410700" y="2978150"/>
            <a:ext cx="1290033" cy="461665"/>
          </a:xfrm>
          <a:prstGeom prst="rect">
            <a:avLst/>
          </a:prstGeom>
          <a:noFill/>
        </p:spPr>
        <p:txBody>
          <a:bodyPr wrap="none" rtlCol="0">
            <a:spAutoFit/>
          </a:bodyPr>
          <a:lstStyle/>
          <a:p>
            <a:r>
              <a:rPr lang="en-US" sz="2400" b="1" dirty="0" smtClean="0">
                <a:latin typeface="Arial" charset="0"/>
                <a:ea typeface="Arial" charset="0"/>
                <a:cs typeface="Arial" charset="0"/>
              </a:rPr>
              <a:t>Women</a:t>
            </a:r>
            <a:endParaRPr lang="en-US" sz="2400" b="1" dirty="0">
              <a:latin typeface="Arial" charset="0"/>
              <a:ea typeface="Arial" charset="0"/>
              <a:cs typeface="Arial" charset="0"/>
            </a:endParaRPr>
          </a:p>
        </p:txBody>
      </p:sp>
      <p:sp>
        <p:nvSpPr>
          <p:cNvPr id="22" name="TextBox 21"/>
          <p:cNvSpPr txBox="1"/>
          <p:nvPr/>
        </p:nvSpPr>
        <p:spPr>
          <a:xfrm>
            <a:off x="9423400" y="3536950"/>
            <a:ext cx="800219" cy="461665"/>
          </a:xfrm>
          <a:prstGeom prst="rect">
            <a:avLst/>
          </a:prstGeom>
          <a:noFill/>
        </p:spPr>
        <p:txBody>
          <a:bodyPr wrap="none" rtlCol="0">
            <a:spAutoFit/>
          </a:bodyPr>
          <a:lstStyle/>
          <a:p>
            <a:r>
              <a:rPr lang="en-US" sz="2400" b="1" dirty="0" smtClean="0">
                <a:latin typeface="Arial" charset="0"/>
                <a:ea typeface="Arial" charset="0"/>
                <a:cs typeface="Arial" charset="0"/>
              </a:rPr>
              <a:t>Men</a:t>
            </a:r>
            <a:endParaRPr lang="en-US" sz="2400" b="1" dirty="0">
              <a:latin typeface="Arial" charset="0"/>
              <a:ea typeface="Arial" charset="0"/>
              <a:cs typeface="Arial" charset="0"/>
            </a:endParaRPr>
          </a:p>
        </p:txBody>
      </p:sp>
      <p:cxnSp>
        <p:nvCxnSpPr>
          <p:cNvPr id="24" name="Straight Arrow Connector 23"/>
          <p:cNvCxnSpPr/>
          <p:nvPr/>
        </p:nvCxnSpPr>
        <p:spPr>
          <a:xfrm>
            <a:off x="3162300" y="1574800"/>
            <a:ext cx="0" cy="1473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62300" y="1574800"/>
            <a:ext cx="5076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226432" y="1574800"/>
            <a:ext cx="12700" cy="952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394200" y="1574800"/>
            <a:ext cx="13507" cy="2159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65475" y="1600200"/>
            <a:ext cx="1003801" cy="400110"/>
          </a:xfrm>
          <a:prstGeom prst="rect">
            <a:avLst/>
          </a:prstGeom>
          <a:noFill/>
        </p:spPr>
        <p:txBody>
          <a:bodyPr wrap="none" rtlCol="0">
            <a:spAutoFit/>
          </a:bodyPr>
          <a:lstStyle/>
          <a:p>
            <a:r>
              <a:rPr lang="en-US" sz="2000" b="1" smtClean="0">
                <a:latin typeface="Arial" charset="0"/>
                <a:ea typeface="Arial" charset="0"/>
                <a:cs typeface="Arial" charset="0"/>
              </a:rPr>
              <a:t>P&lt;0.05</a:t>
            </a:r>
            <a:endParaRPr lang="en-US" sz="2000" b="1">
              <a:latin typeface="Arial" charset="0"/>
              <a:ea typeface="Arial" charset="0"/>
              <a:cs typeface="Arial" charset="0"/>
            </a:endParaRPr>
          </a:p>
        </p:txBody>
      </p:sp>
      <p:sp>
        <p:nvSpPr>
          <p:cNvPr id="35" name="TextBox 34"/>
          <p:cNvSpPr txBox="1"/>
          <p:nvPr/>
        </p:nvSpPr>
        <p:spPr>
          <a:xfrm>
            <a:off x="5718175" y="1600200"/>
            <a:ext cx="1003801" cy="400110"/>
          </a:xfrm>
          <a:prstGeom prst="rect">
            <a:avLst/>
          </a:prstGeom>
          <a:noFill/>
        </p:spPr>
        <p:txBody>
          <a:bodyPr wrap="none" rtlCol="0">
            <a:spAutoFit/>
          </a:bodyPr>
          <a:lstStyle/>
          <a:p>
            <a:r>
              <a:rPr lang="en-US" sz="2000" b="1" smtClean="0">
                <a:latin typeface="Arial" charset="0"/>
                <a:ea typeface="Arial" charset="0"/>
                <a:cs typeface="Arial" charset="0"/>
              </a:rPr>
              <a:t>P&lt;0.05</a:t>
            </a:r>
            <a:endParaRPr lang="en-US" sz="2000" b="1">
              <a:latin typeface="Arial" charset="0"/>
              <a:ea typeface="Arial" charset="0"/>
              <a:cs typeface="Arial" charset="0"/>
            </a:endParaRPr>
          </a:p>
        </p:txBody>
      </p:sp>
      <p:sp>
        <p:nvSpPr>
          <p:cNvPr id="36" name="TextBox 35"/>
          <p:cNvSpPr txBox="1"/>
          <p:nvPr/>
        </p:nvSpPr>
        <p:spPr>
          <a:xfrm>
            <a:off x="8712200" y="5778500"/>
            <a:ext cx="3227165"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Anifandis</a:t>
            </a:r>
            <a:r>
              <a:rPr lang="en-US" sz="2400" b="1" i="1" dirty="0" smtClean="0">
                <a:solidFill>
                  <a:srgbClr val="0000CC"/>
                </a:solidFill>
                <a:latin typeface="Arial" charset="0"/>
                <a:ea typeface="Arial" charset="0"/>
                <a:cs typeface="Arial" charset="0"/>
              </a:rPr>
              <a:t> et al., 2013</a:t>
            </a:r>
          </a:p>
          <a:p>
            <a:r>
              <a:rPr lang="en-US" sz="2400" b="1" i="1" dirty="0" err="1" smtClean="0">
                <a:solidFill>
                  <a:srgbClr val="0000CC"/>
                </a:solidFill>
                <a:latin typeface="Arial" charset="0"/>
                <a:ea typeface="Arial" charset="0"/>
                <a:cs typeface="Arial" charset="0"/>
              </a:rPr>
              <a:t>Andrology</a:t>
            </a:r>
            <a:r>
              <a:rPr lang="en-US" sz="2400" b="1" i="1" dirty="0" smtClean="0">
                <a:solidFill>
                  <a:srgbClr val="0000CC"/>
                </a:solidFill>
                <a:latin typeface="Arial" charset="0"/>
                <a:ea typeface="Arial" charset="0"/>
                <a:cs typeface="Arial" charset="0"/>
              </a:rPr>
              <a:t> 1, 85-9</a:t>
            </a:r>
            <a:endParaRPr lang="en-US" sz="2400" b="1" i="1" dirty="0">
              <a:solidFill>
                <a:srgbClr val="0000CC"/>
              </a:solidFill>
              <a:latin typeface="Arial" charset="0"/>
              <a:ea typeface="Arial" charset="0"/>
              <a:cs typeface="Arial" charset="0"/>
            </a:endParaRPr>
          </a:p>
        </p:txBody>
      </p:sp>
      <p:sp>
        <p:nvSpPr>
          <p:cNvPr id="37" name="Title 36"/>
          <p:cNvSpPr>
            <a:spLocks noGrp="1"/>
          </p:cNvSpPr>
          <p:nvPr>
            <p:ph type="title"/>
          </p:nvPr>
        </p:nvSpPr>
        <p:spPr/>
        <p:txBody>
          <a:bodyPr>
            <a:normAutofit fontScale="90000"/>
          </a:bodyPr>
          <a:lstStyle/>
          <a:p>
            <a:r>
              <a:rPr lang="en-US" b="1" dirty="0" smtClean="0">
                <a:solidFill>
                  <a:srgbClr val="FF0000"/>
                </a:solidFill>
                <a:latin typeface="Arial" charset="0"/>
                <a:ea typeface="Arial" charset="0"/>
                <a:cs typeface="Arial" charset="0"/>
              </a:rPr>
              <a:t>Impact of BMI and Age on pregnancy rate</a:t>
            </a:r>
            <a:endParaRPr lang="en-US" b="1"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1425357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Endometrial gene expression in the window of implantation</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r>
              <a:rPr lang="en-US" b="1" dirty="0" smtClean="0">
                <a:latin typeface="Arial" charset="0"/>
                <a:ea typeface="Arial" charset="0"/>
                <a:cs typeface="Arial" charset="0"/>
              </a:rPr>
              <a:t>Obese vs controls: </a:t>
            </a:r>
          </a:p>
          <a:p>
            <a:pPr lvl="1"/>
            <a:r>
              <a:rPr lang="en-US" b="1" dirty="0" smtClean="0">
                <a:latin typeface="Arial" charset="0"/>
                <a:ea typeface="Arial" charset="0"/>
                <a:cs typeface="Arial" charset="0"/>
              </a:rPr>
              <a:t>151 genes were dysregulated (transcription, biosynthesis)</a:t>
            </a:r>
          </a:p>
          <a:p>
            <a:endParaRPr lang="en-US" b="1" dirty="0">
              <a:latin typeface="Arial" charset="0"/>
              <a:ea typeface="Arial" charset="0"/>
              <a:cs typeface="Arial" charset="0"/>
            </a:endParaRPr>
          </a:p>
          <a:p>
            <a:r>
              <a:rPr lang="en-US" b="1" dirty="0" smtClean="0">
                <a:latin typeface="Arial" charset="0"/>
                <a:ea typeface="Arial" charset="0"/>
                <a:cs typeface="Arial" charset="0"/>
              </a:rPr>
              <a:t>Obese with PCOS: </a:t>
            </a:r>
          </a:p>
          <a:p>
            <a:pPr lvl="1"/>
            <a:r>
              <a:rPr lang="en-US" b="1" dirty="0" smtClean="0">
                <a:latin typeface="Arial" charset="0"/>
                <a:ea typeface="Arial" charset="0"/>
                <a:cs typeface="Arial" charset="0"/>
              </a:rPr>
              <a:t>Dysregulated genes related to development, morphogenesis and the immune system</a:t>
            </a:r>
          </a:p>
          <a:p>
            <a:pPr lvl="1"/>
            <a:endParaRPr lang="en-US" b="1" dirty="0">
              <a:latin typeface="Arial" charset="0"/>
              <a:ea typeface="Arial" charset="0"/>
              <a:cs typeface="Arial" charset="0"/>
            </a:endParaRPr>
          </a:p>
          <a:p>
            <a:pPr lvl="1"/>
            <a:endParaRPr lang="en-US" b="1" dirty="0" smtClean="0">
              <a:latin typeface="Arial" charset="0"/>
              <a:ea typeface="Arial" charset="0"/>
              <a:cs typeface="Arial" charset="0"/>
            </a:endParaRPr>
          </a:p>
          <a:p>
            <a:pPr marL="457200" lvl="1" indent="0">
              <a:buNone/>
            </a:pPr>
            <a:r>
              <a:rPr lang="en-US" b="1" dirty="0" smtClean="0">
                <a:latin typeface="Arial" charset="0"/>
                <a:ea typeface="Arial" charset="0"/>
                <a:cs typeface="Arial" charset="0"/>
              </a:rPr>
              <a:t>(Biopsies on day LH surge/HCG + 7 days)</a:t>
            </a:r>
            <a:endParaRPr lang="en-US" b="1" dirty="0">
              <a:latin typeface="Arial" charset="0"/>
              <a:ea typeface="Arial" charset="0"/>
              <a:cs typeface="Arial" charset="0"/>
            </a:endParaRPr>
          </a:p>
        </p:txBody>
      </p:sp>
      <p:sp>
        <p:nvSpPr>
          <p:cNvPr id="5" name="TextBox 4"/>
          <p:cNvSpPr txBox="1"/>
          <p:nvPr/>
        </p:nvSpPr>
        <p:spPr>
          <a:xfrm>
            <a:off x="5566611" y="5983705"/>
            <a:ext cx="3690434"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Bellver</a:t>
            </a:r>
            <a:r>
              <a:rPr lang="en-US" sz="2400" b="1" i="1" dirty="0" smtClean="0">
                <a:solidFill>
                  <a:srgbClr val="0000CC"/>
                </a:solidFill>
                <a:latin typeface="Arial" charset="0"/>
                <a:ea typeface="Arial" charset="0"/>
                <a:cs typeface="Arial" charset="0"/>
              </a:rPr>
              <a:t> et al., 2011</a:t>
            </a:r>
          </a:p>
          <a:p>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95, 2335-41</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141883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77217" y="3244334"/>
            <a:ext cx="237566" cy="369332"/>
          </a:xfrm>
          <a:prstGeom prst="rect">
            <a:avLst/>
          </a:prstGeom>
        </p:spPr>
        <p:txBody>
          <a:bodyPr wrap="none">
            <a:spAutoFit/>
          </a:bodyPr>
          <a:lstStyle/>
          <a:p>
            <a:r>
              <a:rPr lang="en-US" dirty="0"/>
              <a:t> </a:t>
            </a:r>
          </a:p>
        </p:txBody>
      </p:sp>
      <p:sp>
        <p:nvSpPr>
          <p:cNvPr id="9" name="Rectangle 8"/>
          <p:cNvSpPr/>
          <p:nvPr/>
        </p:nvSpPr>
        <p:spPr>
          <a:xfrm>
            <a:off x="5982026" y="3244334"/>
            <a:ext cx="227948" cy="369332"/>
          </a:xfrm>
          <a:prstGeom prst="rect">
            <a:avLst/>
          </a:prstGeom>
        </p:spPr>
        <p:txBody>
          <a:bodyPr wrap="none">
            <a:spAutoFit/>
          </a:bodyPr>
          <a:lstStyle/>
          <a:p>
            <a:r>
              <a:rPr lang="en-US" baseline="30000" dirty="0">
                <a:solidFill>
                  <a:srgbClr val="172660"/>
                </a:solidFill>
                <a:latin typeface="Helvetica" charset="0"/>
              </a:rPr>
              <a:t> </a:t>
            </a:r>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922972" y="355925"/>
            <a:ext cx="9504000" cy="6120000"/>
          </a:xfrm>
          <a:prstGeom prst="rect">
            <a:avLst/>
          </a:prstGeom>
          <a:noFill/>
          <a:ln>
            <a:noFill/>
          </a:ln>
        </p:spPr>
      </p:pic>
      <p:sp>
        <p:nvSpPr>
          <p:cNvPr id="12" name="TextBox 11"/>
          <p:cNvSpPr txBox="1"/>
          <p:nvPr/>
        </p:nvSpPr>
        <p:spPr>
          <a:xfrm>
            <a:off x="4800600" y="6404485"/>
            <a:ext cx="7040710" cy="461665"/>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Jungheim</a:t>
            </a:r>
            <a:r>
              <a:rPr lang="en-US" sz="2400" b="1" i="1" dirty="0" smtClean="0">
                <a:solidFill>
                  <a:srgbClr val="0000CC"/>
                </a:solidFill>
                <a:latin typeface="Arial" charset="0"/>
                <a:ea typeface="Arial" charset="0"/>
                <a:cs typeface="Arial" charset="0"/>
              </a:rPr>
              <a:t> et al., 2013; 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28, 2720-7</a:t>
            </a:r>
            <a:endParaRPr lang="en-US" sz="2400" b="1" i="1" dirty="0">
              <a:solidFill>
                <a:srgbClr val="0000CC"/>
              </a:solidFill>
              <a:latin typeface="Arial" charset="0"/>
              <a:ea typeface="Arial" charset="0"/>
              <a:cs typeface="Arial" charset="0"/>
            </a:endParaRPr>
          </a:p>
        </p:txBody>
      </p:sp>
      <p:sp>
        <p:nvSpPr>
          <p:cNvPr id="13" name="Rectangle 12"/>
          <p:cNvSpPr/>
          <p:nvPr/>
        </p:nvSpPr>
        <p:spPr>
          <a:xfrm>
            <a:off x="10115550" y="355925"/>
            <a:ext cx="428625" cy="61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5310" y="308293"/>
            <a:ext cx="428625" cy="61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23935" y="308293"/>
            <a:ext cx="8991615" cy="34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28725" y="957263"/>
            <a:ext cx="571500"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257295" y="1557338"/>
            <a:ext cx="2355132" cy="461665"/>
          </a:xfrm>
          <a:prstGeom prst="rect">
            <a:avLst/>
          </a:prstGeom>
          <a:noFill/>
        </p:spPr>
        <p:txBody>
          <a:bodyPr wrap="none" rtlCol="0">
            <a:spAutoFit/>
          </a:bodyPr>
          <a:lstStyle/>
          <a:p>
            <a:r>
              <a:rPr lang="en-US" sz="2400" b="1" u="sng" dirty="0" err="1" smtClean="0">
                <a:latin typeface="Arial" charset="0"/>
                <a:ea typeface="Arial" charset="0"/>
                <a:cs typeface="Arial" charset="0"/>
              </a:rPr>
              <a:t>Clin</a:t>
            </a:r>
            <a:r>
              <a:rPr lang="en-US" sz="2400" b="1" u="sng" dirty="0" smtClean="0">
                <a:latin typeface="Arial" charset="0"/>
                <a:ea typeface="Arial" charset="0"/>
                <a:cs typeface="Arial" charset="0"/>
              </a:rPr>
              <a:t>. </a:t>
            </a:r>
            <a:r>
              <a:rPr lang="en-US" sz="2400" b="1" u="sng" dirty="0" err="1" smtClean="0">
                <a:latin typeface="Arial" charset="0"/>
                <a:ea typeface="Arial" charset="0"/>
                <a:cs typeface="Arial" charset="0"/>
              </a:rPr>
              <a:t>Preg</a:t>
            </a:r>
            <a:r>
              <a:rPr lang="en-US" sz="2400" b="1" u="sng" dirty="0" smtClean="0">
                <a:latin typeface="Arial" charset="0"/>
                <a:ea typeface="Arial" charset="0"/>
                <a:cs typeface="Arial" charset="0"/>
              </a:rPr>
              <a:t>. rate</a:t>
            </a:r>
            <a:endParaRPr lang="en-US" sz="2400" b="1" u="sng" dirty="0">
              <a:latin typeface="Arial" charset="0"/>
              <a:ea typeface="Arial" charset="0"/>
              <a:cs typeface="Arial" charset="0"/>
            </a:endParaRPr>
          </a:p>
        </p:txBody>
      </p:sp>
      <p:sp>
        <p:nvSpPr>
          <p:cNvPr id="18" name="Title 17"/>
          <p:cNvSpPr>
            <a:spLocks noGrp="1"/>
          </p:cNvSpPr>
          <p:nvPr>
            <p:ph type="title"/>
          </p:nvPr>
        </p:nvSpPr>
        <p:spPr/>
        <p:txBody>
          <a:bodyPr>
            <a:normAutofit fontScale="90000"/>
          </a:bodyPr>
          <a:lstStyle/>
          <a:p>
            <a:r>
              <a:rPr lang="en-US" b="1" dirty="0" smtClean="0">
                <a:solidFill>
                  <a:srgbClr val="FF0000"/>
                </a:solidFill>
                <a:latin typeface="Arial" charset="0"/>
                <a:ea typeface="Arial" charset="0"/>
                <a:cs typeface="Arial" charset="0"/>
              </a:rPr>
              <a:t>Oocyte donors: obese vs normal weight recipients</a:t>
            </a:r>
            <a:endParaRPr lang="en-US" b="1" dirty="0">
              <a:solidFill>
                <a:srgbClr val="FF0000"/>
              </a:solidFill>
              <a:latin typeface="Arial" charset="0"/>
              <a:ea typeface="Arial" charset="0"/>
              <a:cs typeface="Arial" charset="0"/>
            </a:endParaRPr>
          </a:p>
        </p:txBody>
      </p:sp>
      <p:sp>
        <p:nvSpPr>
          <p:cNvPr id="19" name="Rectangle 18"/>
          <p:cNvSpPr/>
          <p:nvPr/>
        </p:nvSpPr>
        <p:spPr>
          <a:xfrm>
            <a:off x="9401175" y="957263"/>
            <a:ext cx="1714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486897" y="1157284"/>
            <a:ext cx="389850" cy="369332"/>
          </a:xfrm>
          <a:prstGeom prst="rect">
            <a:avLst/>
          </a:prstGeom>
          <a:noFill/>
        </p:spPr>
        <p:txBody>
          <a:bodyPr wrap="none" rtlCol="0">
            <a:spAutoFit/>
          </a:bodyPr>
          <a:lstStyle/>
          <a:p>
            <a:r>
              <a:rPr lang="en-US" smtClean="0">
                <a:latin typeface="Arial" charset="0"/>
                <a:ea typeface="Arial" charset="0"/>
                <a:cs typeface="Arial" charset="0"/>
              </a:rPr>
              <a:t>%</a:t>
            </a:r>
            <a:endParaRPr lang="en-US">
              <a:latin typeface="Arial" charset="0"/>
              <a:ea typeface="Arial" charset="0"/>
              <a:cs typeface="Arial" charset="0"/>
            </a:endParaRPr>
          </a:p>
        </p:txBody>
      </p:sp>
    </p:spTree>
    <p:extLst>
      <p:ext uri="{BB962C8B-B14F-4D97-AF65-F5344CB8AC3E}">
        <p14:creationId xmlns:p14="http://schemas.microsoft.com/office/powerpoint/2010/main" val="335514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charset="0"/>
                <a:ea typeface="Arial" charset="0"/>
                <a:cs typeface="Arial" charset="0"/>
              </a:rPr>
              <a:t>Obesity in surrogates: Impact on outcome</a:t>
            </a:r>
            <a:endParaRPr lang="en-US" b="1" dirty="0">
              <a:latin typeface="Arial" charset="0"/>
              <a:ea typeface="Arial" charset="0"/>
              <a:cs typeface="Arial" charset="0"/>
            </a:endParaRPr>
          </a:p>
        </p:txBody>
      </p:sp>
      <p:sp>
        <p:nvSpPr>
          <p:cNvPr id="3" name="TextBox 2"/>
          <p:cNvSpPr txBox="1"/>
          <p:nvPr/>
        </p:nvSpPr>
        <p:spPr>
          <a:xfrm>
            <a:off x="5625016" y="1785928"/>
            <a:ext cx="1454244" cy="523220"/>
          </a:xfrm>
          <a:prstGeom prst="rect">
            <a:avLst/>
          </a:prstGeom>
          <a:noFill/>
        </p:spPr>
        <p:txBody>
          <a:bodyPr wrap="none" rtlCol="0">
            <a:spAutoFit/>
          </a:bodyPr>
          <a:lstStyle/>
          <a:p>
            <a:r>
              <a:rPr lang="en-US" sz="2800" b="1" u="sng" smtClean="0">
                <a:latin typeface="Arial" charset="0"/>
                <a:ea typeface="Arial" charset="0"/>
                <a:cs typeface="Arial" charset="0"/>
              </a:rPr>
              <a:t>BMI&lt;35</a:t>
            </a:r>
            <a:endParaRPr lang="en-US" sz="2800" b="1" u="sng">
              <a:latin typeface="Arial" charset="0"/>
              <a:ea typeface="Arial" charset="0"/>
              <a:cs typeface="Arial" charset="0"/>
            </a:endParaRPr>
          </a:p>
        </p:txBody>
      </p:sp>
      <p:sp>
        <p:nvSpPr>
          <p:cNvPr id="4" name="TextBox 3"/>
          <p:cNvSpPr txBox="1"/>
          <p:nvPr/>
        </p:nvSpPr>
        <p:spPr>
          <a:xfrm>
            <a:off x="8162689" y="1795449"/>
            <a:ext cx="1441420" cy="523220"/>
          </a:xfrm>
          <a:prstGeom prst="rect">
            <a:avLst/>
          </a:prstGeom>
          <a:noFill/>
        </p:spPr>
        <p:txBody>
          <a:bodyPr wrap="none" rtlCol="0">
            <a:spAutoFit/>
          </a:bodyPr>
          <a:lstStyle/>
          <a:p>
            <a:r>
              <a:rPr lang="en-US" sz="2800" b="1" u="sng" dirty="0" smtClean="0">
                <a:latin typeface="Arial" charset="0"/>
                <a:ea typeface="Arial" charset="0"/>
                <a:cs typeface="Arial" charset="0"/>
              </a:rPr>
              <a:t>BMI</a:t>
            </a:r>
            <a:r>
              <a:rPr lang="en-GB" sz="2800" b="1" u="sng" dirty="0" smtClean="0">
                <a:latin typeface="Arial" pitchFamily="34" charset="0"/>
                <a:cs typeface="Arial" pitchFamily="34" charset="0"/>
              </a:rPr>
              <a:t>≥</a:t>
            </a:r>
            <a:r>
              <a:rPr lang="en-US" sz="2800" b="1" u="sng" dirty="0" smtClean="0">
                <a:latin typeface="Arial" charset="0"/>
                <a:ea typeface="Arial" charset="0"/>
                <a:cs typeface="Arial" charset="0"/>
              </a:rPr>
              <a:t>35</a:t>
            </a:r>
            <a:endParaRPr lang="en-US" sz="2800" b="1" u="sng" dirty="0">
              <a:latin typeface="Arial" charset="0"/>
              <a:ea typeface="Arial" charset="0"/>
              <a:cs typeface="Arial" charset="0"/>
            </a:endParaRPr>
          </a:p>
        </p:txBody>
      </p:sp>
      <p:sp>
        <p:nvSpPr>
          <p:cNvPr id="5" name="TextBox 4"/>
          <p:cNvSpPr txBox="1"/>
          <p:nvPr/>
        </p:nvSpPr>
        <p:spPr>
          <a:xfrm>
            <a:off x="609601" y="2338631"/>
            <a:ext cx="11112337" cy="3416320"/>
          </a:xfrm>
          <a:prstGeom prst="rect">
            <a:avLst/>
          </a:prstGeom>
          <a:noFill/>
        </p:spPr>
        <p:txBody>
          <a:bodyPr wrap="none" rtlCol="0">
            <a:spAutoFit/>
          </a:bodyPr>
          <a:lstStyle/>
          <a:p>
            <a:r>
              <a:rPr lang="en-US" sz="2400" b="1" dirty="0" smtClean="0">
                <a:latin typeface="Arial" charset="0"/>
                <a:ea typeface="Arial" charset="0"/>
                <a:cs typeface="Arial" charset="0"/>
              </a:rPr>
              <a:t>First cycle only (n=349)</a:t>
            </a:r>
          </a:p>
          <a:p>
            <a:r>
              <a:rPr lang="en-US" sz="2400" b="1" dirty="0">
                <a:latin typeface="Arial" charset="0"/>
                <a:ea typeface="Arial" charset="0"/>
                <a:cs typeface="Arial" charset="0"/>
              </a:rPr>
              <a:t>	</a:t>
            </a:r>
            <a:r>
              <a:rPr lang="en-US" sz="2400" b="1" dirty="0" smtClean="0">
                <a:latin typeface="Arial" charset="0"/>
                <a:ea typeface="Arial" charset="0"/>
                <a:cs typeface="Arial" charset="0"/>
              </a:rPr>
              <a:t>CPR					61			35		0.030</a:t>
            </a:r>
          </a:p>
          <a:p>
            <a:r>
              <a:rPr lang="en-US" sz="2400" b="1" dirty="0">
                <a:latin typeface="Arial" charset="0"/>
                <a:ea typeface="Arial" charset="0"/>
                <a:cs typeface="Arial" charset="0"/>
              </a:rPr>
              <a:t>	</a:t>
            </a:r>
            <a:r>
              <a:rPr lang="en-US" sz="2400" b="1" dirty="0" smtClean="0">
                <a:latin typeface="Arial" charset="0"/>
                <a:ea typeface="Arial" charset="0"/>
                <a:cs typeface="Arial" charset="0"/>
              </a:rPr>
              <a:t>LBR					49			24		0.041</a:t>
            </a:r>
          </a:p>
          <a:p>
            <a:r>
              <a:rPr lang="en-US" sz="2400" b="1" dirty="0" smtClean="0">
                <a:latin typeface="Arial" charset="0"/>
                <a:ea typeface="Arial" charset="0"/>
                <a:cs typeface="Arial" charset="0"/>
              </a:rPr>
              <a:t>	Mean % implantation		38			18		0.021</a:t>
            </a:r>
          </a:p>
          <a:p>
            <a:endParaRPr lang="en-US" sz="2400" b="1" dirty="0">
              <a:latin typeface="Arial" charset="0"/>
              <a:ea typeface="Arial" charset="0"/>
              <a:cs typeface="Arial" charset="0"/>
            </a:endParaRPr>
          </a:p>
          <a:p>
            <a:r>
              <a:rPr lang="en-US" sz="2400" b="1" dirty="0" smtClean="0">
                <a:latin typeface="Arial" charset="0"/>
                <a:ea typeface="Arial" charset="0"/>
                <a:cs typeface="Arial" charset="0"/>
              </a:rPr>
              <a:t>All cycles (n=551)</a:t>
            </a:r>
          </a:p>
          <a:p>
            <a:r>
              <a:rPr lang="en-US" sz="2400" b="1" dirty="0">
                <a:latin typeface="Arial" charset="0"/>
                <a:ea typeface="Arial" charset="0"/>
                <a:cs typeface="Arial" charset="0"/>
              </a:rPr>
              <a:t>	</a:t>
            </a:r>
            <a:r>
              <a:rPr lang="en-US" sz="2400" b="1" dirty="0" smtClean="0">
                <a:latin typeface="Arial" charset="0"/>
                <a:ea typeface="Arial" charset="0"/>
                <a:cs typeface="Arial" charset="0"/>
              </a:rPr>
              <a:t>CPR					61			36		0.019</a:t>
            </a:r>
          </a:p>
          <a:p>
            <a:r>
              <a:rPr lang="en-US" sz="2400" b="1" dirty="0">
                <a:latin typeface="Arial" charset="0"/>
                <a:ea typeface="Arial" charset="0"/>
                <a:cs typeface="Arial" charset="0"/>
              </a:rPr>
              <a:t>	</a:t>
            </a:r>
            <a:r>
              <a:rPr lang="en-US" sz="2400" b="1" dirty="0" smtClean="0">
                <a:latin typeface="Arial" charset="0"/>
                <a:ea typeface="Arial" charset="0"/>
                <a:cs typeface="Arial" charset="0"/>
              </a:rPr>
              <a:t>LBR					49			28		0.051</a:t>
            </a:r>
          </a:p>
          <a:p>
            <a:r>
              <a:rPr lang="en-US" sz="2400" b="1" dirty="0">
                <a:latin typeface="Arial" charset="0"/>
                <a:ea typeface="Arial" charset="0"/>
                <a:cs typeface="Arial" charset="0"/>
              </a:rPr>
              <a:t>	</a:t>
            </a:r>
            <a:r>
              <a:rPr lang="en-US" sz="2400" b="1" dirty="0" smtClean="0">
                <a:latin typeface="Arial" charset="0"/>
                <a:ea typeface="Arial" charset="0"/>
                <a:cs typeface="Arial" charset="0"/>
              </a:rPr>
              <a:t>Mean % implantation		34			16		0.003</a:t>
            </a:r>
            <a:endParaRPr lang="en-US" sz="2400" b="1" dirty="0">
              <a:latin typeface="Arial" charset="0"/>
              <a:ea typeface="Arial" charset="0"/>
              <a:cs typeface="Arial" charset="0"/>
            </a:endParaRPr>
          </a:p>
        </p:txBody>
      </p:sp>
      <p:sp>
        <p:nvSpPr>
          <p:cNvPr id="6" name="TextBox 5"/>
          <p:cNvSpPr txBox="1"/>
          <p:nvPr/>
        </p:nvSpPr>
        <p:spPr>
          <a:xfrm>
            <a:off x="10336394" y="1787429"/>
            <a:ext cx="1436547" cy="523220"/>
          </a:xfrm>
          <a:prstGeom prst="rect">
            <a:avLst/>
          </a:prstGeom>
          <a:noFill/>
        </p:spPr>
        <p:txBody>
          <a:bodyPr wrap="none" rtlCol="0">
            <a:spAutoFit/>
          </a:bodyPr>
          <a:lstStyle/>
          <a:p>
            <a:r>
              <a:rPr lang="en-US" sz="2800" b="1" dirty="0" smtClean="0">
                <a:latin typeface="Arial" charset="0"/>
                <a:ea typeface="Arial" charset="0"/>
                <a:cs typeface="Arial" charset="0"/>
              </a:rPr>
              <a:t>P value</a:t>
            </a:r>
            <a:endParaRPr lang="en-US" sz="2800" b="1" dirty="0">
              <a:latin typeface="Arial" charset="0"/>
              <a:ea typeface="Arial" charset="0"/>
              <a:cs typeface="Arial" charset="0"/>
            </a:endParaRPr>
          </a:p>
        </p:txBody>
      </p:sp>
      <p:sp>
        <p:nvSpPr>
          <p:cNvPr id="7" name="TextBox 6"/>
          <p:cNvSpPr txBox="1"/>
          <p:nvPr/>
        </p:nvSpPr>
        <p:spPr>
          <a:xfrm>
            <a:off x="4748463" y="6169047"/>
            <a:ext cx="6890028" cy="461665"/>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DeUgarte</a:t>
            </a:r>
            <a:r>
              <a:rPr lang="en-US" sz="2400" b="1" i="1" dirty="0" smtClean="0">
                <a:solidFill>
                  <a:srgbClr val="0000CC"/>
                </a:solidFill>
                <a:latin typeface="Arial" charset="0"/>
                <a:ea typeface="Arial" charset="0"/>
                <a:cs typeface="Arial" charset="0"/>
              </a:rPr>
              <a:t> et al., 2010; </a:t>
            </a:r>
            <a:r>
              <a:rPr lang="en-US" sz="2400" b="1" i="1" dirty="0" err="1" smtClean="0">
                <a:solidFill>
                  <a:srgbClr val="0000CC"/>
                </a:solidFill>
                <a:latin typeface="Arial" charset="0"/>
                <a:ea typeface="Arial" charset="0"/>
                <a:cs typeface="Arial" charset="0"/>
              </a:rPr>
              <a:t>Fertil</a:t>
            </a:r>
            <a:r>
              <a:rPr lang="en-US" sz="2400" b="1" i="1" dirty="0" smtClean="0">
                <a:solidFill>
                  <a:srgbClr val="0000CC"/>
                </a:solidFill>
                <a:latin typeface="Arial" charset="0"/>
                <a:ea typeface="Arial" charset="0"/>
                <a:cs typeface="Arial" charset="0"/>
              </a:rPr>
              <a:t>. </a:t>
            </a:r>
            <a:r>
              <a:rPr lang="en-US" sz="2400" b="1" i="1" dirty="0" err="1" smtClean="0">
                <a:solidFill>
                  <a:srgbClr val="0000CC"/>
                </a:solidFill>
                <a:latin typeface="Arial" charset="0"/>
                <a:ea typeface="Arial" charset="0"/>
                <a:cs typeface="Arial" charset="0"/>
              </a:rPr>
              <a:t>Steril</a:t>
            </a:r>
            <a:r>
              <a:rPr lang="en-US" sz="2400" b="1" i="1" dirty="0" smtClean="0">
                <a:solidFill>
                  <a:srgbClr val="0000CC"/>
                </a:solidFill>
                <a:latin typeface="Arial" charset="0"/>
                <a:ea typeface="Arial" charset="0"/>
                <a:cs typeface="Arial" charset="0"/>
              </a:rPr>
              <a:t>. 93, 1008-10</a:t>
            </a:r>
            <a:endParaRPr lang="en-US" sz="2400" b="1" i="1" dirty="0">
              <a:solidFill>
                <a:srgbClr val="0000CC"/>
              </a:solidFill>
              <a:latin typeface="Arial" charset="0"/>
              <a:ea typeface="Arial" charset="0"/>
              <a:cs typeface="Arial" charset="0"/>
            </a:endParaRPr>
          </a:p>
        </p:txBody>
      </p:sp>
      <p:sp>
        <p:nvSpPr>
          <p:cNvPr id="8" name="TextBox 7"/>
          <p:cNvSpPr txBox="1"/>
          <p:nvPr/>
        </p:nvSpPr>
        <p:spPr>
          <a:xfrm>
            <a:off x="85718" y="6029321"/>
            <a:ext cx="4118435" cy="830997"/>
          </a:xfrm>
          <a:prstGeom prst="rect">
            <a:avLst/>
          </a:prstGeom>
          <a:noFill/>
        </p:spPr>
        <p:txBody>
          <a:bodyPr wrap="none" rtlCol="0">
            <a:spAutoFit/>
          </a:bodyPr>
          <a:lstStyle/>
          <a:p>
            <a:r>
              <a:rPr lang="en-US" sz="2400" b="1" i="1" u="sng" dirty="0" smtClean="0">
                <a:latin typeface="Arial" charset="0"/>
                <a:ea typeface="Arial" charset="0"/>
                <a:cs typeface="Arial" charset="0"/>
              </a:rPr>
              <a:t>Oocyte-donors</a:t>
            </a:r>
          </a:p>
          <a:p>
            <a:r>
              <a:rPr lang="en-US" sz="2400" b="1" i="1" u="sng" dirty="0" smtClean="0">
                <a:latin typeface="Arial" charset="0"/>
                <a:ea typeface="Arial" charset="0"/>
                <a:cs typeface="Arial" charset="0"/>
              </a:rPr>
              <a:t>No impact on miscarriages</a:t>
            </a:r>
            <a:endParaRPr lang="en-US" sz="2400" b="1" i="1" u="sng" dirty="0">
              <a:latin typeface="Arial" charset="0"/>
              <a:ea typeface="Arial" charset="0"/>
              <a:cs typeface="Arial" charset="0"/>
            </a:endParaRPr>
          </a:p>
        </p:txBody>
      </p:sp>
    </p:spTree>
    <p:extLst>
      <p:ext uri="{BB962C8B-B14F-4D97-AF65-F5344CB8AC3E}">
        <p14:creationId xmlns:p14="http://schemas.microsoft.com/office/powerpoint/2010/main" val="1296211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24" y="1700204"/>
            <a:ext cx="9790965" cy="41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3275" y="5486409"/>
            <a:ext cx="1343025"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10408" y="5481640"/>
            <a:ext cx="1343025"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28700" y="1643054"/>
            <a:ext cx="871538" cy="397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57285" y="1628762"/>
            <a:ext cx="801823" cy="461665"/>
          </a:xfrm>
          <a:prstGeom prst="rect">
            <a:avLst/>
          </a:prstGeom>
          <a:noFill/>
        </p:spPr>
        <p:txBody>
          <a:bodyPr wrap="none" rtlCol="0">
            <a:spAutoFit/>
          </a:bodyPr>
          <a:lstStyle/>
          <a:p>
            <a:r>
              <a:rPr lang="en-US" sz="2400" b="1" smtClean="0">
                <a:latin typeface="Arial" charset="0"/>
                <a:ea typeface="Arial" charset="0"/>
                <a:cs typeface="Arial" charset="0"/>
              </a:rPr>
              <a:t>50%</a:t>
            </a:r>
            <a:endParaRPr lang="en-US" sz="2400" b="1" dirty="0">
              <a:latin typeface="Arial" charset="0"/>
              <a:ea typeface="Arial" charset="0"/>
              <a:cs typeface="Arial" charset="0"/>
            </a:endParaRPr>
          </a:p>
        </p:txBody>
      </p:sp>
      <p:sp>
        <p:nvSpPr>
          <p:cNvPr id="17" name="TextBox 16"/>
          <p:cNvSpPr txBox="1"/>
          <p:nvPr/>
        </p:nvSpPr>
        <p:spPr>
          <a:xfrm>
            <a:off x="1066805" y="2338386"/>
            <a:ext cx="801823" cy="461665"/>
          </a:xfrm>
          <a:prstGeom prst="rect">
            <a:avLst/>
          </a:prstGeom>
          <a:noFill/>
        </p:spPr>
        <p:txBody>
          <a:bodyPr wrap="none" rtlCol="0">
            <a:spAutoFit/>
          </a:bodyPr>
          <a:lstStyle/>
          <a:p>
            <a:r>
              <a:rPr lang="en-US" sz="2400" b="1" dirty="0">
                <a:latin typeface="Arial" charset="0"/>
                <a:ea typeface="Arial" charset="0"/>
                <a:cs typeface="Arial" charset="0"/>
              </a:rPr>
              <a:t>4</a:t>
            </a:r>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18" name="TextBox 17"/>
          <p:cNvSpPr txBox="1"/>
          <p:nvPr/>
        </p:nvSpPr>
        <p:spPr>
          <a:xfrm>
            <a:off x="1076325" y="3048002"/>
            <a:ext cx="801823" cy="461665"/>
          </a:xfrm>
          <a:prstGeom prst="rect">
            <a:avLst/>
          </a:prstGeom>
          <a:noFill/>
        </p:spPr>
        <p:txBody>
          <a:bodyPr wrap="none" rtlCol="0">
            <a:spAutoFit/>
          </a:bodyPr>
          <a:lstStyle/>
          <a:p>
            <a:r>
              <a:rPr lang="en-US" sz="2400" b="1" dirty="0">
                <a:latin typeface="Arial" charset="0"/>
                <a:ea typeface="Arial" charset="0"/>
                <a:cs typeface="Arial" charset="0"/>
              </a:rPr>
              <a:t>3</a:t>
            </a:r>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19" name="TextBox 18"/>
          <p:cNvSpPr txBox="1"/>
          <p:nvPr/>
        </p:nvSpPr>
        <p:spPr>
          <a:xfrm>
            <a:off x="1085847" y="3729048"/>
            <a:ext cx="801823" cy="461665"/>
          </a:xfrm>
          <a:prstGeom prst="rect">
            <a:avLst/>
          </a:prstGeom>
          <a:noFill/>
        </p:spPr>
        <p:txBody>
          <a:bodyPr wrap="none" rtlCol="0">
            <a:spAutoFit/>
          </a:bodyPr>
          <a:lstStyle/>
          <a:p>
            <a:r>
              <a:rPr lang="en-US" sz="2400" b="1" dirty="0">
                <a:latin typeface="Arial" charset="0"/>
                <a:ea typeface="Arial" charset="0"/>
                <a:cs typeface="Arial" charset="0"/>
              </a:rPr>
              <a:t>2</a:t>
            </a:r>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20" name="TextBox 19"/>
          <p:cNvSpPr txBox="1"/>
          <p:nvPr/>
        </p:nvSpPr>
        <p:spPr>
          <a:xfrm>
            <a:off x="1095369" y="4452954"/>
            <a:ext cx="801823" cy="461665"/>
          </a:xfrm>
          <a:prstGeom prst="rect">
            <a:avLst/>
          </a:prstGeom>
          <a:noFill/>
        </p:spPr>
        <p:txBody>
          <a:bodyPr wrap="none" rtlCol="0">
            <a:spAutoFit/>
          </a:bodyPr>
          <a:lstStyle/>
          <a:p>
            <a:r>
              <a:rPr lang="en-US" sz="2400" b="1" dirty="0">
                <a:latin typeface="Arial" charset="0"/>
                <a:ea typeface="Arial" charset="0"/>
                <a:cs typeface="Arial" charset="0"/>
              </a:rPr>
              <a:t>1</a:t>
            </a:r>
            <a:r>
              <a:rPr lang="en-US" sz="2400" b="1" dirty="0" smtClean="0">
                <a:latin typeface="Arial" charset="0"/>
                <a:ea typeface="Arial" charset="0"/>
                <a:cs typeface="Arial" charset="0"/>
              </a:rPr>
              <a:t>0%</a:t>
            </a:r>
            <a:endParaRPr lang="en-US" sz="2400" b="1" dirty="0">
              <a:latin typeface="Arial" charset="0"/>
              <a:ea typeface="Arial" charset="0"/>
              <a:cs typeface="Arial" charset="0"/>
            </a:endParaRPr>
          </a:p>
        </p:txBody>
      </p:sp>
      <p:sp>
        <p:nvSpPr>
          <p:cNvPr id="21" name="TextBox 20"/>
          <p:cNvSpPr txBox="1"/>
          <p:nvPr/>
        </p:nvSpPr>
        <p:spPr>
          <a:xfrm>
            <a:off x="1104890" y="5148282"/>
            <a:ext cx="800219"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5" name="TextBox 4"/>
          <p:cNvSpPr txBox="1"/>
          <p:nvPr/>
        </p:nvSpPr>
        <p:spPr>
          <a:xfrm>
            <a:off x="3300418" y="5372096"/>
            <a:ext cx="1277914" cy="461665"/>
          </a:xfrm>
          <a:prstGeom prst="rect">
            <a:avLst/>
          </a:prstGeom>
          <a:noFill/>
        </p:spPr>
        <p:txBody>
          <a:bodyPr wrap="none" rtlCol="0">
            <a:spAutoFit/>
          </a:bodyPr>
          <a:lstStyle/>
          <a:p>
            <a:r>
              <a:rPr lang="en-US" sz="2400" b="1" dirty="0" smtClean="0">
                <a:latin typeface="Arial" charset="0"/>
                <a:ea typeface="Arial" charset="0"/>
                <a:cs typeface="Arial" charset="0"/>
              </a:rPr>
              <a:t>Clinical</a:t>
            </a:r>
            <a:endParaRPr lang="en-US" sz="2400" b="1" dirty="0">
              <a:latin typeface="Arial" charset="0"/>
              <a:ea typeface="Arial" charset="0"/>
              <a:cs typeface="Arial" charset="0"/>
            </a:endParaRPr>
          </a:p>
        </p:txBody>
      </p:sp>
      <p:sp>
        <p:nvSpPr>
          <p:cNvPr id="23" name="TextBox 22"/>
          <p:cNvSpPr txBox="1"/>
          <p:nvPr/>
        </p:nvSpPr>
        <p:spPr>
          <a:xfrm>
            <a:off x="7153294" y="5381616"/>
            <a:ext cx="896079" cy="461665"/>
          </a:xfrm>
          <a:prstGeom prst="rect">
            <a:avLst/>
          </a:prstGeom>
          <a:noFill/>
        </p:spPr>
        <p:txBody>
          <a:bodyPr wrap="none" rtlCol="0">
            <a:spAutoFit/>
          </a:bodyPr>
          <a:lstStyle/>
          <a:p>
            <a:r>
              <a:rPr lang="en-US" sz="2400" b="1" smtClean="0">
                <a:latin typeface="Arial" charset="0"/>
                <a:ea typeface="Arial" charset="0"/>
                <a:cs typeface="Arial" charset="0"/>
              </a:rPr>
              <a:t>Total</a:t>
            </a:r>
            <a:endParaRPr lang="en-US" sz="2400" b="1">
              <a:latin typeface="Arial" charset="0"/>
              <a:ea typeface="Arial" charset="0"/>
              <a:cs typeface="Arial" charset="0"/>
            </a:endParaRPr>
          </a:p>
        </p:txBody>
      </p:sp>
      <p:sp>
        <p:nvSpPr>
          <p:cNvPr id="6" name="Rectangle 5"/>
          <p:cNvSpPr/>
          <p:nvPr/>
        </p:nvSpPr>
        <p:spPr>
          <a:xfrm>
            <a:off x="9901238" y="3186117"/>
            <a:ext cx="1113651" cy="1847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71879" y="3214397"/>
            <a:ext cx="707245" cy="461665"/>
          </a:xfrm>
          <a:prstGeom prst="rect">
            <a:avLst/>
          </a:prstGeom>
          <a:noFill/>
        </p:spPr>
        <p:txBody>
          <a:bodyPr wrap="none" rtlCol="0">
            <a:spAutoFit/>
          </a:bodyPr>
          <a:lstStyle/>
          <a:p>
            <a:r>
              <a:rPr lang="en-US" sz="2400" b="1" dirty="0" smtClean="0">
                <a:latin typeface="Arial" charset="0"/>
                <a:ea typeface="Arial" charset="0"/>
                <a:cs typeface="Arial" charset="0"/>
              </a:rPr>
              <a:t>&lt;25</a:t>
            </a:r>
            <a:endParaRPr lang="en-US" sz="2400" b="1" dirty="0">
              <a:latin typeface="Arial" charset="0"/>
              <a:ea typeface="Arial" charset="0"/>
              <a:cs typeface="Arial" charset="0"/>
            </a:endParaRPr>
          </a:p>
        </p:txBody>
      </p:sp>
      <p:sp>
        <p:nvSpPr>
          <p:cNvPr id="26" name="TextBox 25"/>
          <p:cNvSpPr txBox="1"/>
          <p:nvPr/>
        </p:nvSpPr>
        <p:spPr>
          <a:xfrm>
            <a:off x="9881399" y="3895439"/>
            <a:ext cx="1229824" cy="461665"/>
          </a:xfrm>
          <a:prstGeom prst="rect">
            <a:avLst/>
          </a:prstGeom>
          <a:noFill/>
        </p:spPr>
        <p:txBody>
          <a:bodyPr wrap="none" rtlCol="0">
            <a:spAutoFit/>
          </a:bodyPr>
          <a:lstStyle/>
          <a:p>
            <a:r>
              <a:rPr lang="en-US" sz="2400" b="1" dirty="0" smtClean="0">
                <a:latin typeface="Arial" charset="0"/>
                <a:ea typeface="Arial" charset="0"/>
                <a:cs typeface="Arial" charset="0"/>
              </a:rPr>
              <a:t>25-29.9</a:t>
            </a:r>
            <a:endParaRPr lang="en-US" sz="2400" b="1" dirty="0">
              <a:latin typeface="Arial" charset="0"/>
              <a:ea typeface="Arial" charset="0"/>
              <a:cs typeface="Arial" charset="0"/>
            </a:endParaRPr>
          </a:p>
        </p:txBody>
      </p:sp>
      <p:sp>
        <p:nvSpPr>
          <p:cNvPr id="27" name="TextBox 26"/>
          <p:cNvSpPr txBox="1"/>
          <p:nvPr/>
        </p:nvSpPr>
        <p:spPr>
          <a:xfrm>
            <a:off x="9890923" y="4562200"/>
            <a:ext cx="527709" cy="461665"/>
          </a:xfrm>
          <a:prstGeom prst="rect">
            <a:avLst/>
          </a:prstGeom>
          <a:noFill/>
        </p:spPr>
        <p:txBody>
          <a:bodyPr wrap="none" rtlCol="0">
            <a:spAutoFit/>
          </a:bodyPr>
          <a:lstStyle/>
          <a:p>
            <a:r>
              <a:rPr lang="en-US" sz="2400" b="1" dirty="0" smtClean="0">
                <a:latin typeface="Arial" charset="0"/>
                <a:ea typeface="Arial" charset="0"/>
                <a:cs typeface="Arial" charset="0"/>
              </a:rPr>
              <a:t>30</a:t>
            </a:r>
            <a:endParaRPr lang="en-US" sz="2400" b="1" dirty="0">
              <a:latin typeface="Arial" charset="0"/>
              <a:ea typeface="Arial" charset="0"/>
              <a:cs typeface="Arial" charset="0"/>
            </a:endParaRPr>
          </a:p>
        </p:txBody>
      </p:sp>
      <p:sp>
        <p:nvSpPr>
          <p:cNvPr id="8" name="Title 7"/>
          <p:cNvSpPr>
            <a:spLocks noGrp="1"/>
          </p:cNvSpPr>
          <p:nvPr>
            <p:ph type="title"/>
          </p:nvPr>
        </p:nvSpPr>
        <p:spPr/>
        <p:txBody>
          <a:bodyPr/>
          <a:lstStyle/>
          <a:p>
            <a:r>
              <a:rPr lang="en-US" b="1" dirty="0" smtClean="0">
                <a:solidFill>
                  <a:srgbClr val="FF0000"/>
                </a:solidFill>
                <a:latin typeface="Arial" charset="0"/>
                <a:ea typeface="Arial" charset="0"/>
                <a:cs typeface="Arial" charset="0"/>
              </a:rPr>
              <a:t>Miscarriage rate and BMI </a:t>
            </a:r>
            <a:endParaRPr lang="en-US" b="1" dirty="0">
              <a:solidFill>
                <a:srgbClr val="FF0000"/>
              </a:solidFill>
              <a:latin typeface="Arial" charset="0"/>
              <a:ea typeface="Arial" charset="0"/>
              <a:cs typeface="Arial" charset="0"/>
            </a:endParaRPr>
          </a:p>
        </p:txBody>
      </p:sp>
      <p:sp>
        <p:nvSpPr>
          <p:cNvPr id="9" name="TextBox 8"/>
          <p:cNvSpPr txBox="1"/>
          <p:nvPr/>
        </p:nvSpPr>
        <p:spPr>
          <a:xfrm>
            <a:off x="442913" y="5981702"/>
            <a:ext cx="3946914" cy="830997"/>
          </a:xfrm>
          <a:prstGeom prst="rect">
            <a:avLst/>
          </a:prstGeom>
          <a:noFill/>
        </p:spPr>
        <p:txBody>
          <a:bodyPr wrap="none" rtlCol="0">
            <a:spAutoFit/>
          </a:bodyPr>
          <a:lstStyle/>
          <a:p>
            <a:r>
              <a:rPr lang="en-US" sz="2400" b="1" i="1" u="sng" dirty="0" smtClean="0">
                <a:latin typeface="Arial" charset="0"/>
                <a:ea typeface="Arial" charset="0"/>
                <a:cs typeface="Arial" charset="0"/>
              </a:rPr>
              <a:t>Single blastocyst transfer</a:t>
            </a:r>
          </a:p>
          <a:p>
            <a:r>
              <a:rPr lang="en-US" sz="2400" b="1" dirty="0" smtClean="0">
                <a:latin typeface="Arial" charset="0"/>
                <a:ea typeface="Arial" charset="0"/>
                <a:cs typeface="Arial" charset="0"/>
              </a:rPr>
              <a:t>(Fresh and cryo-thawed)</a:t>
            </a:r>
            <a:endParaRPr lang="en-US" sz="2400" b="1" dirty="0">
              <a:latin typeface="Arial" charset="0"/>
              <a:ea typeface="Arial" charset="0"/>
              <a:cs typeface="Arial" charset="0"/>
            </a:endParaRPr>
          </a:p>
        </p:txBody>
      </p:sp>
      <p:sp>
        <p:nvSpPr>
          <p:cNvPr id="10" name="TextBox 9"/>
          <p:cNvSpPr txBox="1"/>
          <p:nvPr/>
        </p:nvSpPr>
        <p:spPr>
          <a:xfrm>
            <a:off x="6429375" y="6010278"/>
            <a:ext cx="3930884"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Rittenberg</a:t>
            </a:r>
            <a:r>
              <a:rPr lang="en-US" sz="2400" b="1" i="1" dirty="0" smtClean="0">
                <a:solidFill>
                  <a:srgbClr val="0000CC"/>
                </a:solidFill>
                <a:latin typeface="Arial" charset="0"/>
                <a:ea typeface="Arial" charset="0"/>
                <a:cs typeface="Arial" charset="0"/>
              </a:rPr>
              <a:t> et al., 2011</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26, 2642-50</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164152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noo.org.uk/gsf.php5?f=6372&amp;fv=6643"/>
          <p:cNvPicPr>
            <a:picLocks noChangeAspect="1" noChangeArrowheads="1"/>
          </p:cNvPicPr>
          <p:nvPr/>
        </p:nvPicPr>
        <p:blipFill>
          <a:blip r:embed="rId2"/>
          <a:srcRect/>
          <a:stretch>
            <a:fillRect/>
          </a:stretch>
        </p:blipFill>
        <p:spPr bwMode="auto">
          <a:xfrm>
            <a:off x="2166910" y="876304"/>
            <a:ext cx="7908924" cy="5148000"/>
          </a:xfrm>
          <a:prstGeom prst="rect">
            <a:avLst/>
          </a:prstGeom>
          <a:noFill/>
        </p:spPr>
      </p:pic>
      <p:sp>
        <p:nvSpPr>
          <p:cNvPr id="12" name="11 - Ορθογώνιο"/>
          <p:cNvSpPr/>
          <p:nvPr/>
        </p:nvSpPr>
        <p:spPr>
          <a:xfrm>
            <a:off x="2095472" y="928670"/>
            <a:ext cx="714380" cy="4929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2666976" y="5500702"/>
            <a:ext cx="6286544"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8" name="17 - Ευθεία γραμμή σύνδεσης"/>
          <p:cNvCxnSpPr/>
          <p:nvPr/>
        </p:nvCxnSpPr>
        <p:spPr>
          <a:xfrm rot="5400000" flipH="1" flipV="1">
            <a:off x="452398" y="3286124"/>
            <a:ext cx="457203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2738414" y="5572140"/>
            <a:ext cx="607223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rot="10800000">
            <a:off x="2595538" y="1071546"/>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rot="10800000">
            <a:off x="2595539" y="5570552"/>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10800000">
            <a:off x="2595539" y="1712899"/>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10800000">
            <a:off x="2595539" y="2355842"/>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rot="10800000">
            <a:off x="2595539" y="2998784"/>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10800000">
            <a:off x="2595538" y="3641726"/>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rot="10800000">
            <a:off x="2595538" y="4284668"/>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rot="10800000">
            <a:off x="2595538" y="4927610"/>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 TextBox"/>
          <p:cNvSpPr txBox="1"/>
          <p:nvPr/>
        </p:nvSpPr>
        <p:spPr>
          <a:xfrm>
            <a:off x="2095473" y="824196"/>
            <a:ext cx="527709" cy="461665"/>
          </a:xfrm>
          <a:prstGeom prst="rect">
            <a:avLst/>
          </a:prstGeom>
          <a:noFill/>
        </p:spPr>
        <p:txBody>
          <a:bodyPr wrap="none" rtlCol="0">
            <a:spAutoFit/>
          </a:bodyPr>
          <a:lstStyle/>
          <a:p>
            <a:r>
              <a:rPr lang="en-GB" sz="2400" b="1" dirty="0">
                <a:latin typeface="Arial" pitchFamily="34" charset="0"/>
                <a:cs typeface="Arial" pitchFamily="34" charset="0"/>
              </a:rPr>
              <a:t>35</a:t>
            </a:r>
            <a:endParaRPr lang="el-GR" sz="2400" b="1" dirty="0">
              <a:latin typeface="Arial" pitchFamily="34" charset="0"/>
              <a:cs typeface="Arial" pitchFamily="34" charset="0"/>
            </a:endParaRPr>
          </a:p>
        </p:txBody>
      </p:sp>
      <p:sp>
        <p:nvSpPr>
          <p:cNvPr id="31" name="30 - TextBox"/>
          <p:cNvSpPr txBox="1"/>
          <p:nvPr/>
        </p:nvSpPr>
        <p:spPr>
          <a:xfrm>
            <a:off x="2095473" y="1467138"/>
            <a:ext cx="527709" cy="461665"/>
          </a:xfrm>
          <a:prstGeom prst="rect">
            <a:avLst/>
          </a:prstGeom>
          <a:noFill/>
        </p:spPr>
        <p:txBody>
          <a:bodyPr wrap="none" rtlCol="0">
            <a:spAutoFit/>
          </a:bodyPr>
          <a:lstStyle/>
          <a:p>
            <a:r>
              <a:rPr lang="en-GB" sz="2400" b="1" dirty="0">
                <a:latin typeface="Arial" pitchFamily="34" charset="0"/>
                <a:cs typeface="Arial" pitchFamily="34" charset="0"/>
              </a:rPr>
              <a:t>30</a:t>
            </a:r>
            <a:endParaRPr lang="el-GR" sz="2400" b="1" dirty="0">
              <a:latin typeface="Arial" pitchFamily="34" charset="0"/>
              <a:cs typeface="Arial" pitchFamily="34" charset="0"/>
            </a:endParaRPr>
          </a:p>
        </p:txBody>
      </p:sp>
      <p:sp>
        <p:nvSpPr>
          <p:cNvPr id="32" name="31 - TextBox"/>
          <p:cNvSpPr txBox="1"/>
          <p:nvPr/>
        </p:nvSpPr>
        <p:spPr>
          <a:xfrm>
            <a:off x="2095473" y="2110080"/>
            <a:ext cx="527709" cy="461665"/>
          </a:xfrm>
          <a:prstGeom prst="rect">
            <a:avLst/>
          </a:prstGeom>
          <a:noFill/>
        </p:spPr>
        <p:txBody>
          <a:bodyPr wrap="none" rtlCol="0">
            <a:spAutoFit/>
          </a:bodyPr>
          <a:lstStyle/>
          <a:p>
            <a:r>
              <a:rPr lang="en-GB" sz="2400" b="1" dirty="0">
                <a:latin typeface="Arial" pitchFamily="34" charset="0"/>
                <a:cs typeface="Arial" pitchFamily="34" charset="0"/>
              </a:rPr>
              <a:t>25</a:t>
            </a:r>
            <a:endParaRPr lang="el-GR" sz="2400" b="1" dirty="0">
              <a:latin typeface="Arial" pitchFamily="34" charset="0"/>
              <a:cs typeface="Arial" pitchFamily="34" charset="0"/>
            </a:endParaRPr>
          </a:p>
        </p:txBody>
      </p:sp>
      <p:sp>
        <p:nvSpPr>
          <p:cNvPr id="33" name="32 - TextBox"/>
          <p:cNvSpPr txBox="1"/>
          <p:nvPr/>
        </p:nvSpPr>
        <p:spPr>
          <a:xfrm>
            <a:off x="2095473" y="2753022"/>
            <a:ext cx="527709" cy="461665"/>
          </a:xfrm>
          <a:prstGeom prst="rect">
            <a:avLst/>
          </a:prstGeom>
          <a:noFill/>
        </p:spPr>
        <p:txBody>
          <a:bodyPr wrap="none" rtlCol="0">
            <a:spAutoFit/>
          </a:bodyPr>
          <a:lstStyle/>
          <a:p>
            <a:r>
              <a:rPr lang="en-GB" sz="2400" b="1" dirty="0">
                <a:latin typeface="Arial" pitchFamily="34" charset="0"/>
                <a:cs typeface="Arial" pitchFamily="34" charset="0"/>
              </a:rPr>
              <a:t>20</a:t>
            </a:r>
            <a:endParaRPr lang="el-GR" sz="2400" b="1" dirty="0">
              <a:latin typeface="Arial" pitchFamily="34" charset="0"/>
              <a:cs typeface="Arial" pitchFamily="34" charset="0"/>
            </a:endParaRPr>
          </a:p>
        </p:txBody>
      </p:sp>
      <p:sp>
        <p:nvSpPr>
          <p:cNvPr id="34" name="33 - TextBox"/>
          <p:cNvSpPr txBox="1"/>
          <p:nvPr/>
        </p:nvSpPr>
        <p:spPr>
          <a:xfrm>
            <a:off x="2095473" y="3395964"/>
            <a:ext cx="527709" cy="461665"/>
          </a:xfrm>
          <a:prstGeom prst="rect">
            <a:avLst/>
          </a:prstGeom>
          <a:noFill/>
        </p:spPr>
        <p:txBody>
          <a:bodyPr wrap="none" rtlCol="0">
            <a:spAutoFit/>
          </a:bodyPr>
          <a:lstStyle/>
          <a:p>
            <a:r>
              <a:rPr lang="en-GB" sz="2400" b="1" dirty="0">
                <a:latin typeface="Arial" pitchFamily="34" charset="0"/>
                <a:cs typeface="Arial" pitchFamily="34" charset="0"/>
              </a:rPr>
              <a:t>15</a:t>
            </a:r>
            <a:endParaRPr lang="el-GR" sz="2400" b="1" dirty="0">
              <a:latin typeface="Arial" pitchFamily="34" charset="0"/>
              <a:cs typeface="Arial" pitchFamily="34" charset="0"/>
            </a:endParaRPr>
          </a:p>
        </p:txBody>
      </p:sp>
      <p:sp>
        <p:nvSpPr>
          <p:cNvPr id="35" name="34 - TextBox"/>
          <p:cNvSpPr txBox="1"/>
          <p:nvPr/>
        </p:nvSpPr>
        <p:spPr>
          <a:xfrm>
            <a:off x="2095473" y="4038906"/>
            <a:ext cx="527709" cy="461665"/>
          </a:xfrm>
          <a:prstGeom prst="rect">
            <a:avLst/>
          </a:prstGeom>
          <a:noFill/>
        </p:spPr>
        <p:txBody>
          <a:bodyPr wrap="none" rtlCol="0">
            <a:spAutoFit/>
          </a:bodyPr>
          <a:lstStyle/>
          <a:p>
            <a:r>
              <a:rPr lang="en-GB" sz="2400" b="1" dirty="0">
                <a:latin typeface="Arial" pitchFamily="34" charset="0"/>
                <a:cs typeface="Arial" pitchFamily="34" charset="0"/>
              </a:rPr>
              <a:t>10</a:t>
            </a:r>
            <a:endParaRPr lang="el-GR" sz="2400" b="1" dirty="0">
              <a:latin typeface="Arial" pitchFamily="34" charset="0"/>
              <a:cs typeface="Arial" pitchFamily="34" charset="0"/>
            </a:endParaRPr>
          </a:p>
        </p:txBody>
      </p:sp>
      <p:sp>
        <p:nvSpPr>
          <p:cNvPr id="36" name="35 - TextBox"/>
          <p:cNvSpPr txBox="1"/>
          <p:nvPr/>
        </p:nvSpPr>
        <p:spPr>
          <a:xfrm>
            <a:off x="2095472" y="4681848"/>
            <a:ext cx="526106" cy="461665"/>
          </a:xfrm>
          <a:prstGeom prst="rect">
            <a:avLst/>
          </a:prstGeom>
          <a:noFill/>
        </p:spPr>
        <p:txBody>
          <a:bodyPr wrap="none" rtlCol="0">
            <a:spAutoFit/>
          </a:bodyPr>
          <a:lstStyle/>
          <a:p>
            <a:r>
              <a:rPr lang="en-GB" sz="2400" b="1" dirty="0">
                <a:latin typeface="Arial" pitchFamily="34" charset="0"/>
                <a:cs typeface="Arial" pitchFamily="34" charset="0"/>
              </a:rPr>
              <a:t>  5</a:t>
            </a:r>
            <a:endParaRPr lang="el-GR" sz="2400" b="1" dirty="0">
              <a:latin typeface="Arial" pitchFamily="34" charset="0"/>
              <a:cs typeface="Arial" pitchFamily="34" charset="0"/>
            </a:endParaRPr>
          </a:p>
        </p:txBody>
      </p:sp>
      <p:sp>
        <p:nvSpPr>
          <p:cNvPr id="37" name="36 - TextBox"/>
          <p:cNvSpPr txBox="1"/>
          <p:nvPr/>
        </p:nvSpPr>
        <p:spPr>
          <a:xfrm>
            <a:off x="2095472" y="5324790"/>
            <a:ext cx="526106" cy="461665"/>
          </a:xfrm>
          <a:prstGeom prst="rect">
            <a:avLst/>
          </a:prstGeom>
          <a:noFill/>
        </p:spPr>
        <p:txBody>
          <a:bodyPr wrap="none" rtlCol="0">
            <a:spAutoFit/>
          </a:bodyPr>
          <a:lstStyle/>
          <a:p>
            <a:r>
              <a:rPr lang="en-GB" sz="2400" b="1" dirty="0">
                <a:latin typeface="Arial" pitchFamily="34" charset="0"/>
                <a:cs typeface="Arial" pitchFamily="34" charset="0"/>
              </a:rPr>
              <a:t>  0</a:t>
            </a:r>
            <a:endParaRPr lang="el-GR" sz="2400" b="1" dirty="0">
              <a:latin typeface="Arial" pitchFamily="34" charset="0"/>
              <a:cs typeface="Arial" pitchFamily="34" charset="0"/>
            </a:endParaRPr>
          </a:p>
        </p:txBody>
      </p:sp>
      <p:sp>
        <p:nvSpPr>
          <p:cNvPr id="38" name="37 - TextBox"/>
          <p:cNvSpPr txBox="1"/>
          <p:nvPr/>
        </p:nvSpPr>
        <p:spPr>
          <a:xfrm>
            <a:off x="2510606"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1978</a:t>
            </a:r>
            <a:endParaRPr lang="el-GR" sz="2400" b="1" dirty="0">
              <a:latin typeface="Arial" pitchFamily="34" charset="0"/>
              <a:cs typeface="Arial" pitchFamily="34" charset="0"/>
            </a:endParaRPr>
          </a:p>
        </p:txBody>
      </p:sp>
      <p:sp>
        <p:nvSpPr>
          <p:cNvPr id="39" name="38 - TextBox"/>
          <p:cNvSpPr txBox="1"/>
          <p:nvPr/>
        </p:nvSpPr>
        <p:spPr>
          <a:xfrm>
            <a:off x="3452795"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1983</a:t>
            </a:r>
            <a:endParaRPr lang="el-GR" sz="2400" b="1" dirty="0">
              <a:latin typeface="Arial" pitchFamily="34" charset="0"/>
              <a:cs typeface="Arial" pitchFamily="34" charset="0"/>
            </a:endParaRPr>
          </a:p>
        </p:txBody>
      </p:sp>
      <p:sp>
        <p:nvSpPr>
          <p:cNvPr id="40" name="39 - TextBox"/>
          <p:cNvSpPr txBox="1"/>
          <p:nvPr/>
        </p:nvSpPr>
        <p:spPr>
          <a:xfrm>
            <a:off x="4367994"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1988</a:t>
            </a:r>
            <a:endParaRPr lang="el-GR" sz="2400" b="1" dirty="0">
              <a:latin typeface="Arial" pitchFamily="34" charset="0"/>
              <a:cs typeface="Arial" pitchFamily="34" charset="0"/>
            </a:endParaRPr>
          </a:p>
        </p:txBody>
      </p:sp>
      <p:sp>
        <p:nvSpPr>
          <p:cNvPr id="41" name="40 - TextBox"/>
          <p:cNvSpPr txBox="1"/>
          <p:nvPr/>
        </p:nvSpPr>
        <p:spPr>
          <a:xfrm>
            <a:off x="5296688"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1993</a:t>
            </a:r>
            <a:endParaRPr lang="el-GR" sz="2400" b="1" dirty="0">
              <a:latin typeface="Arial" pitchFamily="34" charset="0"/>
              <a:cs typeface="Arial" pitchFamily="34" charset="0"/>
            </a:endParaRPr>
          </a:p>
        </p:txBody>
      </p:sp>
      <p:sp>
        <p:nvSpPr>
          <p:cNvPr id="42" name="41 - TextBox"/>
          <p:cNvSpPr txBox="1"/>
          <p:nvPr/>
        </p:nvSpPr>
        <p:spPr>
          <a:xfrm>
            <a:off x="6238877"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1998</a:t>
            </a:r>
            <a:endParaRPr lang="el-GR" sz="2400" b="1" dirty="0">
              <a:latin typeface="Arial" pitchFamily="34" charset="0"/>
              <a:cs typeface="Arial" pitchFamily="34" charset="0"/>
            </a:endParaRPr>
          </a:p>
        </p:txBody>
      </p:sp>
      <p:sp>
        <p:nvSpPr>
          <p:cNvPr id="43" name="42 - TextBox"/>
          <p:cNvSpPr txBox="1"/>
          <p:nvPr/>
        </p:nvSpPr>
        <p:spPr>
          <a:xfrm>
            <a:off x="7239009"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2003</a:t>
            </a:r>
            <a:endParaRPr lang="el-GR" sz="2400" b="1" dirty="0">
              <a:latin typeface="Arial" pitchFamily="34" charset="0"/>
              <a:cs typeface="Arial" pitchFamily="34" charset="0"/>
            </a:endParaRPr>
          </a:p>
        </p:txBody>
      </p:sp>
      <p:sp>
        <p:nvSpPr>
          <p:cNvPr id="44" name="43 - TextBox"/>
          <p:cNvSpPr txBox="1"/>
          <p:nvPr/>
        </p:nvSpPr>
        <p:spPr>
          <a:xfrm>
            <a:off x="8225646" y="5572141"/>
            <a:ext cx="870751" cy="461665"/>
          </a:xfrm>
          <a:prstGeom prst="rect">
            <a:avLst/>
          </a:prstGeom>
          <a:noFill/>
        </p:spPr>
        <p:txBody>
          <a:bodyPr wrap="none" rtlCol="0">
            <a:spAutoFit/>
          </a:bodyPr>
          <a:lstStyle/>
          <a:p>
            <a:r>
              <a:rPr lang="en-GB" sz="2400" b="1" dirty="0">
                <a:latin typeface="Arial" pitchFamily="34" charset="0"/>
                <a:cs typeface="Arial" pitchFamily="34" charset="0"/>
              </a:rPr>
              <a:t>2008</a:t>
            </a:r>
            <a:endParaRPr lang="el-GR" sz="2400" b="1" dirty="0">
              <a:latin typeface="Arial" pitchFamily="34" charset="0"/>
              <a:cs typeface="Arial" pitchFamily="34" charset="0"/>
            </a:endParaRPr>
          </a:p>
        </p:txBody>
      </p:sp>
      <p:sp>
        <p:nvSpPr>
          <p:cNvPr id="46" name="45 - Ορθογώνιο"/>
          <p:cNvSpPr/>
          <p:nvPr/>
        </p:nvSpPr>
        <p:spPr>
          <a:xfrm>
            <a:off x="8382016" y="1214422"/>
            <a:ext cx="171451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46 - Ορθογώνιο"/>
          <p:cNvSpPr/>
          <p:nvPr/>
        </p:nvSpPr>
        <p:spPr>
          <a:xfrm>
            <a:off x="8810644" y="2366954"/>
            <a:ext cx="1347798" cy="27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47 - Ορθογώνιο"/>
          <p:cNvSpPr/>
          <p:nvPr/>
        </p:nvSpPr>
        <p:spPr>
          <a:xfrm>
            <a:off x="8596330" y="2938458"/>
            <a:ext cx="1347798" cy="27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48 - Ορθογώνιο"/>
          <p:cNvSpPr/>
          <p:nvPr/>
        </p:nvSpPr>
        <p:spPr>
          <a:xfrm>
            <a:off x="8596330" y="3581400"/>
            <a:ext cx="1347798" cy="27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Ορθογώνιο"/>
          <p:cNvSpPr/>
          <p:nvPr/>
        </p:nvSpPr>
        <p:spPr>
          <a:xfrm>
            <a:off x="8596330" y="4010028"/>
            <a:ext cx="1347798" cy="27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50 - Ορθογώνιο"/>
          <p:cNvSpPr/>
          <p:nvPr/>
        </p:nvSpPr>
        <p:spPr>
          <a:xfrm>
            <a:off x="8382016" y="5010160"/>
            <a:ext cx="1347798" cy="27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51 - TextBox"/>
          <p:cNvSpPr txBox="1"/>
          <p:nvPr/>
        </p:nvSpPr>
        <p:spPr>
          <a:xfrm>
            <a:off x="8403788" y="1071547"/>
            <a:ext cx="835485" cy="461665"/>
          </a:xfrm>
          <a:prstGeom prst="rect">
            <a:avLst/>
          </a:prstGeom>
          <a:noFill/>
        </p:spPr>
        <p:txBody>
          <a:bodyPr wrap="none" rtlCol="0">
            <a:spAutoFit/>
          </a:bodyPr>
          <a:lstStyle/>
          <a:p>
            <a:r>
              <a:rPr lang="en-GB" sz="2400" b="1" dirty="0">
                <a:latin typeface="Arial" pitchFamily="34" charset="0"/>
                <a:cs typeface="Arial" pitchFamily="34" charset="0"/>
              </a:rPr>
              <a:t>USA</a:t>
            </a:r>
            <a:endParaRPr lang="el-GR" sz="2400" b="1" dirty="0">
              <a:latin typeface="Arial" pitchFamily="34" charset="0"/>
              <a:cs typeface="Arial" pitchFamily="34" charset="0"/>
            </a:endParaRPr>
          </a:p>
        </p:txBody>
      </p:sp>
      <p:sp>
        <p:nvSpPr>
          <p:cNvPr id="53" name="52 - TextBox"/>
          <p:cNvSpPr txBox="1"/>
          <p:nvPr/>
        </p:nvSpPr>
        <p:spPr>
          <a:xfrm>
            <a:off x="8760977" y="2324394"/>
            <a:ext cx="1396536" cy="461665"/>
          </a:xfrm>
          <a:prstGeom prst="rect">
            <a:avLst/>
          </a:prstGeom>
          <a:noFill/>
        </p:spPr>
        <p:txBody>
          <a:bodyPr wrap="none" rtlCol="0">
            <a:spAutoFit/>
          </a:bodyPr>
          <a:lstStyle/>
          <a:p>
            <a:r>
              <a:rPr lang="en-GB" sz="2400" b="1" dirty="0">
                <a:latin typeface="Arial" pitchFamily="34" charset="0"/>
                <a:cs typeface="Arial" pitchFamily="34" charset="0"/>
              </a:rPr>
              <a:t>England</a:t>
            </a:r>
            <a:endParaRPr lang="el-GR" sz="2400" b="1" dirty="0">
              <a:latin typeface="Arial" pitchFamily="34" charset="0"/>
              <a:cs typeface="Arial" pitchFamily="34" charset="0"/>
            </a:endParaRPr>
          </a:p>
        </p:txBody>
      </p:sp>
      <p:sp>
        <p:nvSpPr>
          <p:cNvPr id="54" name="53 - TextBox"/>
          <p:cNvSpPr txBox="1"/>
          <p:nvPr/>
        </p:nvSpPr>
        <p:spPr>
          <a:xfrm>
            <a:off x="8524893" y="2824460"/>
            <a:ext cx="2047355" cy="461665"/>
          </a:xfrm>
          <a:prstGeom prst="rect">
            <a:avLst/>
          </a:prstGeom>
          <a:noFill/>
        </p:spPr>
        <p:txBody>
          <a:bodyPr wrap="none" rtlCol="0">
            <a:spAutoFit/>
          </a:bodyPr>
          <a:lstStyle/>
          <a:p>
            <a:r>
              <a:rPr lang="en-GB" sz="2400" b="1" dirty="0">
                <a:latin typeface="Arial" pitchFamily="34" charset="0"/>
                <a:cs typeface="Arial" pitchFamily="34" charset="0"/>
              </a:rPr>
              <a:t>Luxembourg</a:t>
            </a:r>
            <a:endParaRPr lang="el-GR" sz="2400" b="1" dirty="0">
              <a:latin typeface="Arial" pitchFamily="34" charset="0"/>
              <a:cs typeface="Arial" pitchFamily="34" charset="0"/>
            </a:endParaRPr>
          </a:p>
        </p:txBody>
      </p:sp>
      <p:sp>
        <p:nvSpPr>
          <p:cNvPr id="55" name="54 - TextBox"/>
          <p:cNvSpPr txBox="1"/>
          <p:nvPr/>
        </p:nvSpPr>
        <p:spPr>
          <a:xfrm>
            <a:off x="8596331" y="3429001"/>
            <a:ext cx="1276311" cy="461665"/>
          </a:xfrm>
          <a:prstGeom prst="rect">
            <a:avLst/>
          </a:prstGeom>
          <a:noFill/>
        </p:spPr>
        <p:txBody>
          <a:bodyPr wrap="none" rtlCol="0">
            <a:spAutoFit/>
          </a:bodyPr>
          <a:lstStyle/>
          <a:p>
            <a:r>
              <a:rPr lang="en-GB" sz="2400" b="1" dirty="0">
                <a:latin typeface="Arial" pitchFamily="34" charset="0"/>
                <a:cs typeface="Arial" pitchFamily="34" charset="0"/>
              </a:rPr>
              <a:t>Finland</a:t>
            </a:r>
            <a:endParaRPr lang="el-GR" sz="2400" b="1" dirty="0">
              <a:latin typeface="Arial" pitchFamily="34" charset="0"/>
              <a:cs typeface="Arial" pitchFamily="34" charset="0"/>
            </a:endParaRPr>
          </a:p>
        </p:txBody>
      </p:sp>
      <p:sp>
        <p:nvSpPr>
          <p:cNvPr id="56" name="55 - TextBox"/>
          <p:cNvSpPr txBox="1"/>
          <p:nvPr/>
        </p:nvSpPr>
        <p:spPr>
          <a:xfrm>
            <a:off x="8605904" y="3929067"/>
            <a:ext cx="1963999" cy="461665"/>
          </a:xfrm>
          <a:prstGeom prst="rect">
            <a:avLst/>
          </a:prstGeom>
          <a:noFill/>
        </p:spPr>
        <p:txBody>
          <a:bodyPr wrap="none" rtlCol="0">
            <a:spAutoFit/>
          </a:bodyPr>
          <a:lstStyle/>
          <a:p>
            <a:r>
              <a:rPr lang="en-GB" sz="2400" b="1" dirty="0">
                <a:latin typeface="Arial" pitchFamily="34" charset="0"/>
                <a:cs typeface="Arial" pitchFamily="34" charset="0"/>
              </a:rPr>
              <a:t>Netherlands</a:t>
            </a:r>
            <a:endParaRPr lang="el-GR" sz="2400" b="1" dirty="0">
              <a:latin typeface="Arial" pitchFamily="34" charset="0"/>
              <a:cs typeface="Arial" pitchFamily="34" charset="0"/>
            </a:endParaRPr>
          </a:p>
        </p:txBody>
      </p:sp>
      <p:sp>
        <p:nvSpPr>
          <p:cNvPr id="57" name="56 - TextBox"/>
          <p:cNvSpPr txBox="1"/>
          <p:nvPr/>
        </p:nvSpPr>
        <p:spPr>
          <a:xfrm>
            <a:off x="8391590" y="4896162"/>
            <a:ext cx="1074333" cy="461665"/>
          </a:xfrm>
          <a:prstGeom prst="rect">
            <a:avLst/>
          </a:prstGeom>
          <a:noFill/>
        </p:spPr>
        <p:txBody>
          <a:bodyPr wrap="none" rtlCol="0">
            <a:spAutoFit/>
          </a:bodyPr>
          <a:lstStyle/>
          <a:p>
            <a:r>
              <a:rPr lang="en-GB" sz="2400" b="1" dirty="0">
                <a:latin typeface="Arial" pitchFamily="34" charset="0"/>
                <a:cs typeface="Arial" pitchFamily="34" charset="0"/>
              </a:rPr>
              <a:t>Japan</a:t>
            </a:r>
            <a:endParaRPr lang="el-GR" sz="2400" b="1" dirty="0">
              <a:latin typeface="Arial" pitchFamily="34" charset="0"/>
              <a:cs typeface="Arial" pitchFamily="34" charset="0"/>
            </a:endParaRPr>
          </a:p>
        </p:txBody>
      </p:sp>
      <p:sp>
        <p:nvSpPr>
          <p:cNvPr id="58" name="57 - TextBox"/>
          <p:cNvSpPr txBox="1"/>
          <p:nvPr/>
        </p:nvSpPr>
        <p:spPr>
          <a:xfrm rot="16200000">
            <a:off x="393901" y="3051713"/>
            <a:ext cx="3007555" cy="461665"/>
          </a:xfrm>
          <a:prstGeom prst="rect">
            <a:avLst/>
          </a:prstGeom>
          <a:noFill/>
        </p:spPr>
        <p:txBody>
          <a:bodyPr wrap="none" rtlCol="0">
            <a:spAutoFit/>
          </a:bodyPr>
          <a:lstStyle/>
          <a:p>
            <a:r>
              <a:rPr lang="en-GB" sz="2400" b="1" dirty="0">
                <a:latin typeface="Arial" pitchFamily="34" charset="0"/>
                <a:cs typeface="Arial" pitchFamily="34" charset="0"/>
              </a:rPr>
              <a:t>Obesity prevalence</a:t>
            </a:r>
            <a:endParaRPr lang="el-GR" sz="2400" b="1" dirty="0">
              <a:latin typeface="Arial" pitchFamily="34" charset="0"/>
              <a:cs typeface="Arial" pitchFamily="34" charset="0"/>
            </a:endParaRPr>
          </a:p>
        </p:txBody>
      </p:sp>
      <p:sp>
        <p:nvSpPr>
          <p:cNvPr id="59" name="58 - Τίτλος"/>
          <p:cNvSpPr>
            <a:spLocks noGrp="1"/>
          </p:cNvSpPr>
          <p:nvPr>
            <p:ph type="title"/>
          </p:nvPr>
        </p:nvSpPr>
        <p:spPr>
          <a:xfrm>
            <a:off x="1981200" y="-24"/>
            <a:ext cx="8229600" cy="1143000"/>
          </a:xfrm>
        </p:spPr>
        <p:txBody>
          <a:bodyPr>
            <a:noAutofit/>
          </a:bodyPr>
          <a:lstStyle/>
          <a:p>
            <a:r>
              <a:rPr lang="en-GB" sz="3200" b="1" dirty="0">
                <a:solidFill>
                  <a:srgbClr val="FF3300"/>
                </a:solidFill>
                <a:latin typeface="Arial" pitchFamily="34" charset="0"/>
                <a:cs typeface="Arial" pitchFamily="34" charset="0"/>
              </a:rPr>
              <a:t>TRENDS IN ADULT PREVALENCE OF OBESITY (BMI≥30 kg/m2)</a:t>
            </a:r>
            <a:endParaRPr lang="el-GR" sz="3200" b="1" dirty="0">
              <a:solidFill>
                <a:srgbClr val="FF3300"/>
              </a:solidFill>
              <a:latin typeface="Arial" pitchFamily="34" charset="0"/>
              <a:cs typeface="Arial" pitchFamily="34" charset="0"/>
            </a:endParaRPr>
          </a:p>
        </p:txBody>
      </p:sp>
      <p:sp>
        <p:nvSpPr>
          <p:cNvPr id="60" name="59 - Ορθογώνιο"/>
          <p:cNvSpPr/>
          <p:nvPr/>
        </p:nvSpPr>
        <p:spPr>
          <a:xfrm>
            <a:off x="4881554" y="6274379"/>
            <a:ext cx="5586786" cy="461665"/>
          </a:xfrm>
          <a:prstGeom prst="rect">
            <a:avLst/>
          </a:prstGeom>
        </p:spPr>
        <p:txBody>
          <a:bodyPr wrap="none">
            <a:spAutoFit/>
          </a:bodyPr>
          <a:lstStyle/>
          <a:p>
            <a:r>
              <a:rPr lang="en-US" sz="2400" b="1" i="1" dirty="0">
                <a:solidFill>
                  <a:srgbClr val="0000CC"/>
                </a:solidFill>
                <a:latin typeface="Arial" pitchFamily="34" charset="0"/>
                <a:cs typeface="Arial" pitchFamily="34" charset="0"/>
              </a:rPr>
              <a:t>On line Eco-Santé databases (OECD)</a:t>
            </a:r>
            <a:endParaRPr lang="el-GR" sz="2400" b="1" i="1" dirty="0">
              <a:solidFill>
                <a:srgbClr val="0000CC"/>
              </a:solidFill>
              <a:latin typeface="Arial" pitchFamily="34" charset="0"/>
              <a:cs typeface="Arial" pitchFamily="34" charset="0"/>
            </a:endParaRPr>
          </a:p>
        </p:txBody>
      </p:sp>
      <p:sp>
        <p:nvSpPr>
          <p:cNvPr id="61" name="60 - TextBox"/>
          <p:cNvSpPr txBox="1"/>
          <p:nvPr/>
        </p:nvSpPr>
        <p:spPr>
          <a:xfrm>
            <a:off x="5310182" y="5896294"/>
            <a:ext cx="836126" cy="461665"/>
          </a:xfrm>
          <a:prstGeom prst="rect">
            <a:avLst/>
          </a:prstGeom>
          <a:noFill/>
        </p:spPr>
        <p:txBody>
          <a:bodyPr wrap="none" rtlCol="0">
            <a:spAutoFit/>
          </a:bodyPr>
          <a:lstStyle/>
          <a:p>
            <a:r>
              <a:rPr lang="en-GB" sz="2400" b="1" dirty="0">
                <a:latin typeface="Arial" pitchFamily="34" charset="0"/>
                <a:cs typeface="Arial" pitchFamily="34" charset="0"/>
              </a:rPr>
              <a:t>Year</a:t>
            </a:r>
            <a:endParaRPr lang="el-GR" sz="2400" b="1" dirty="0">
              <a:latin typeface="Arial" pitchFamily="34" charset="0"/>
              <a:cs typeface="Arial" pitchFamily="34" charset="0"/>
            </a:endParaRPr>
          </a:p>
        </p:txBody>
      </p:sp>
      <p:sp>
        <p:nvSpPr>
          <p:cNvPr id="62" name="61 - TextBox"/>
          <p:cNvSpPr txBox="1"/>
          <p:nvPr/>
        </p:nvSpPr>
        <p:spPr>
          <a:xfrm>
            <a:off x="1524000" y="6072207"/>
            <a:ext cx="1754006" cy="830997"/>
          </a:xfrm>
          <a:prstGeom prst="rect">
            <a:avLst/>
          </a:prstGeom>
          <a:noFill/>
        </p:spPr>
        <p:txBody>
          <a:bodyPr wrap="none" rtlCol="0">
            <a:spAutoFit/>
          </a:bodyPr>
          <a:lstStyle/>
          <a:p>
            <a:r>
              <a:rPr lang="en-GB" sz="2400" b="1" i="1" u="sng" dirty="0">
                <a:latin typeface="Arial" pitchFamily="34" charset="0"/>
                <a:cs typeface="Arial" pitchFamily="34" charset="0"/>
              </a:rPr>
              <a:t>% of adult</a:t>
            </a:r>
          </a:p>
          <a:p>
            <a:r>
              <a:rPr lang="en-GB" sz="2400" b="1" i="1" u="sng" dirty="0">
                <a:latin typeface="Arial" pitchFamily="34" charset="0"/>
                <a:cs typeface="Arial" pitchFamily="34" charset="0"/>
              </a:rPr>
              <a:t>population</a:t>
            </a:r>
            <a:endParaRPr lang="el-GR" sz="2400" b="1" i="1" u="sng" dirty="0">
              <a:latin typeface="Arial" pitchFamily="34" charset="0"/>
              <a:cs typeface="Arial" pitchFamily="34" charset="0"/>
            </a:endParaRPr>
          </a:p>
        </p:txBody>
      </p:sp>
    </p:spTree>
    <p:extLst>
      <p:ext uri="{BB962C8B-B14F-4D97-AF65-F5344CB8AC3E}">
        <p14:creationId xmlns:p14="http://schemas.microsoft.com/office/powerpoint/2010/main" val="1712123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Outline</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dirty="0" smtClean="0">
              <a:latin typeface="Arial" charset="0"/>
              <a:ea typeface="Arial" charset="0"/>
              <a:cs typeface="Arial" charset="0"/>
            </a:endParaRPr>
          </a:p>
          <a:p>
            <a:r>
              <a:rPr lang="en-US" b="1" dirty="0" smtClean="0">
                <a:solidFill>
                  <a:schemeClr val="bg1">
                    <a:lumMod val="75000"/>
                  </a:schemeClr>
                </a:solidFill>
                <a:latin typeface="Arial" charset="0"/>
                <a:ea typeface="Arial" charset="0"/>
                <a:cs typeface="Arial" charset="0"/>
              </a:rPr>
              <a:t>Impact of obesity on fertility potential</a:t>
            </a:r>
          </a:p>
          <a:p>
            <a:r>
              <a:rPr lang="en-US" b="1" dirty="0" smtClean="0">
                <a:solidFill>
                  <a:schemeClr val="bg1">
                    <a:lumMod val="75000"/>
                  </a:schemeClr>
                </a:solidFill>
                <a:latin typeface="Arial" charset="0"/>
                <a:ea typeface="Arial" charset="0"/>
                <a:cs typeface="Arial" charset="0"/>
              </a:rPr>
              <a:t>The role of obesity in ART</a:t>
            </a:r>
          </a:p>
          <a:p>
            <a:r>
              <a:rPr lang="en-US" b="1" dirty="0" smtClean="0">
                <a:latin typeface="Arial" charset="0"/>
                <a:ea typeface="Arial" charset="0"/>
                <a:cs typeface="Arial" charset="0"/>
              </a:rPr>
              <a:t>Weight reduction and fertility</a:t>
            </a:r>
            <a:endParaRPr lang="en-US" b="1" dirty="0">
              <a:latin typeface="Arial" charset="0"/>
              <a:ea typeface="Arial" charset="0"/>
              <a:cs typeface="Arial" charset="0"/>
            </a:endParaRPr>
          </a:p>
        </p:txBody>
      </p:sp>
    </p:spTree>
    <p:extLst>
      <p:ext uri="{BB962C8B-B14F-4D97-AF65-F5344CB8AC3E}">
        <p14:creationId xmlns:p14="http://schemas.microsoft.com/office/powerpoint/2010/main" val="558306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Weight reduction</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US" b="1" dirty="0" smtClean="0">
                <a:latin typeface="Arial" charset="0"/>
                <a:ea typeface="Arial" charset="0"/>
                <a:cs typeface="Arial" charset="0"/>
              </a:rPr>
              <a:t>Lifestyle modification</a:t>
            </a:r>
          </a:p>
          <a:p>
            <a:r>
              <a:rPr lang="en-US" b="1" dirty="0" smtClean="0">
                <a:latin typeface="Arial" charset="0"/>
                <a:ea typeface="Arial" charset="0"/>
                <a:cs typeface="Arial" charset="0"/>
              </a:rPr>
              <a:t>Medical treatment</a:t>
            </a:r>
          </a:p>
          <a:p>
            <a:r>
              <a:rPr lang="en-US" b="1" dirty="0" smtClean="0">
                <a:latin typeface="Arial" charset="0"/>
                <a:ea typeface="Arial" charset="0"/>
                <a:cs typeface="Arial" charset="0"/>
              </a:rPr>
              <a:t>Bariatric surgery</a:t>
            </a:r>
            <a:endParaRPr lang="en-US" b="1" dirty="0">
              <a:latin typeface="Arial" charset="0"/>
              <a:ea typeface="Arial" charset="0"/>
              <a:cs typeface="Arial" charset="0"/>
            </a:endParaRPr>
          </a:p>
        </p:txBody>
      </p:sp>
    </p:spTree>
    <p:extLst>
      <p:ext uri="{BB962C8B-B14F-4D97-AF65-F5344CB8AC3E}">
        <p14:creationId xmlns:p14="http://schemas.microsoft.com/office/powerpoint/2010/main" val="1926639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00" y="128593"/>
            <a:ext cx="3197184" cy="6623999"/>
          </a:xfrm>
          <a:prstGeom prst="rect">
            <a:avLst/>
          </a:prstGeom>
        </p:spPr>
      </p:pic>
      <p:sp>
        <p:nvSpPr>
          <p:cNvPr id="3" name="Rectangle 2"/>
          <p:cNvSpPr/>
          <p:nvPr/>
        </p:nvSpPr>
        <p:spPr>
          <a:xfrm>
            <a:off x="4672013" y="142881"/>
            <a:ext cx="2200275" cy="22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67245" y="3495688"/>
            <a:ext cx="2200275" cy="22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5063" y="900113"/>
            <a:ext cx="485775" cy="18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15007" y="1543056"/>
            <a:ext cx="1003801" cy="400110"/>
          </a:xfrm>
          <a:prstGeom prst="rect">
            <a:avLst/>
          </a:prstGeom>
          <a:noFill/>
        </p:spPr>
        <p:txBody>
          <a:bodyPr wrap="none" rtlCol="0">
            <a:spAutoFit/>
          </a:bodyPr>
          <a:lstStyle/>
          <a:p>
            <a:r>
              <a:rPr lang="en-US" sz="2000" i="1" smtClean="0">
                <a:latin typeface="Arial" charset="0"/>
                <a:ea typeface="Arial" charset="0"/>
                <a:cs typeface="Arial" charset="0"/>
              </a:rPr>
              <a:t>P=0.06</a:t>
            </a:r>
            <a:endParaRPr lang="en-US" sz="2000" i="1">
              <a:latin typeface="Arial" charset="0"/>
              <a:ea typeface="Arial" charset="0"/>
              <a:cs typeface="Arial" charset="0"/>
            </a:endParaRPr>
          </a:p>
        </p:txBody>
      </p:sp>
      <p:sp>
        <p:nvSpPr>
          <p:cNvPr id="9" name="Rectangle 8"/>
          <p:cNvSpPr/>
          <p:nvPr/>
        </p:nvSpPr>
        <p:spPr>
          <a:xfrm>
            <a:off x="5815007" y="1843088"/>
            <a:ext cx="757243"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29486" y="1600264"/>
            <a:ext cx="2233304" cy="461665"/>
          </a:xfrm>
          <a:prstGeom prst="rect">
            <a:avLst/>
          </a:prstGeom>
          <a:noFill/>
        </p:spPr>
        <p:txBody>
          <a:bodyPr wrap="none" rtlCol="0">
            <a:spAutoFit/>
          </a:bodyPr>
          <a:lstStyle/>
          <a:p>
            <a:r>
              <a:rPr lang="en-US" sz="2400" b="1" dirty="0" smtClean="0">
                <a:latin typeface="Arial" charset="0"/>
                <a:ea typeface="Arial" charset="0"/>
                <a:cs typeface="Arial" charset="0"/>
              </a:rPr>
              <a:t>Control group</a:t>
            </a:r>
            <a:endParaRPr lang="en-US" sz="2400" b="1" dirty="0">
              <a:latin typeface="Arial" charset="0"/>
              <a:ea typeface="Arial" charset="0"/>
              <a:cs typeface="Arial" charset="0"/>
            </a:endParaRPr>
          </a:p>
        </p:txBody>
      </p:sp>
      <p:sp>
        <p:nvSpPr>
          <p:cNvPr id="11" name="TextBox 10"/>
          <p:cNvSpPr txBox="1"/>
          <p:nvPr/>
        </p:nvSpPr>
        <p:spPr>
          <a:xfrm>
            <a:off x="7339016" y="4481597"/>
            <a:ext cx="2233304" cy="461665"/>
          </a:xfrm>
          <a:prstGeom prst="rect">
            <a:avLst/>
          </a:prstGeom>
          <a:noFill/>
        </p:spPr>
        <p:txBody>
          <a:bodyPr wrap="none" rtlCol="0">
            <a:spAutoFit/>
          </a:bodyPr>
          <a:lstStyle/>
          <a:p>
            <a:r>
              <a:rPr lang="en-US" sz="2400" b="1" dirty="0" smtClean="0">
                <a:latin typeface="Arial" charset="0"/>
                <a:ea typeface="Arial" charset="0"/>
                <a:cs typeface="Arial" charset="0"/>
              </a:rPr>
              <a:t>Control group</a:t>
            </a:r>
            <a:endParaRPr lang="en-US" sz="2400" b="1" dirty="0">
              <a:latin typeface="Arial" charset="0"/>
              <a:ea typeface="Arial" charset="0"/>
              <a:cs typeface="Arial" charset="0"/>
            </a:endParaRPr>
          </a:p>
        </p:txBody>
      </p:sp>
      <p:sp>
        <p:nvSpPr>
          <p:cNvPr id="12" name="Rectangle 11"/>
          <p:cNvSpPr/>
          <p:nvPr/>
        </p:nvSpPr>
        <p:spPr>
          <a:xfrm>
            <a:off x="5738799" y="4738694"/>
            <a:ext cx="757243"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48428" y="5219720"/>
            <a:ext cx="952509" cy="14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81761" y="2300779"/>
            <a:ext cx="1019176" cy="16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34161" y="3181855"/>
            <a:ext cx="1019176" cy="16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81871" y="1952685"/>
            <a:ext cx="2900153" cy="830997"/>
          </a:xfrm>
          <a:prstGeom prst="rect">
            <a:avLst/>
          </a:prstGeom>
          <a:noFill/>
        </p:spPr>
        <p:txBody>
          <a:bodyPr wrap="none" rtlCol="0">
            <a:spAutoFit/>
          </a:bodyPr>
          <a:lstStyle/>
          <a:p>
            <a:r>
              <a:rPr lang="en-US" sz="2400" b="1" dirty="0" smtClean="0">
                <a:latin typeface="Arial" charset="0"/>
                <a:ea typeface="Arial" charset="0"/>
                <a:cs typeface="Arial" charset="0"/>
              </a:rPr>
              <a:t>Intervention group</a:t>
            </a:r>
          </a:p>
          <a:p>
            <a:r>
              <a:rPr lang="en-US" sz="2400" b="1" u="sng" dirty="0" smtClean="0">
                <a:latin typeface="Arial" charset="0"/>
                <a:ea typeface="Arial" charset="0"/>
                <a:cs typeface="Arial" charset="0"/>
              </a:rPr>
              <a:t>RR 0.77 (0.60-0.99)</a:t>
            </a:r>
            <a:endParaRPr lang="en-US" sz="2400" b="1" u="sng" dirty="0">
              <a:latin typeface="Arial" charset="0"/>
              <a:ea typeface="Arial" charset="0"/>
              <a:cs typeface="Arial" charset="0"/>
            </a:endParaRPr>
          </a:p>
        </p:txBody>
      </p:sp>
      <p:sp>
        <p:nvSpPr>
          <p:cNvPr id="17" name="TextBox 16"/>
          <p:cNvSpPr txBox="1"/>
          <p:nvPr/>
        </p:nvSpPr>
        <p:spPr>
          <a:xfrm>
            <a:off x="7391392" y="4776851"/>
            <a:ext cx="2900153" cy="461665"/>
          </a:xfrm>
          <a:prstGeom prst="rect">
            <a:avLst/>
          </a:prstGeom>
          <a:noFill/>
        </p:spPr>
        <p:txBody>
          <a:bodyPr wrap="none" rtlCol="0">
            <a:spAutoFit/>
          </a:bodyPr>
          <a:lstStyle/>
          <a:p>
            <a:r>
              <a:rPr lang="en-US" sz="2400" b="1" dirty="0" smtClean="0">
                <a:latin typeface="Arial" charset="0"/>
                <a:ea typeface="Arial" charset="0"/>
                <a:cs typeface="Arial" charset="0"/>
              </a:rPr>
              <a:t>Intervention group</a:t>
            </a:r>
            <a:endParaRPr lang="en-US" sz="2400" b="1" dirty="0">
              <a:latin typeface="Arial" charset="0"/>
              <a:ea typeface="Arial" charset="0"/>
              <a:cs typeface="Arial" charset="0"/>
            </a:endParaRPr>
          </a:p>
        </p:txBody>
      </p:sp>
      <p:sp>
        <p:nvSpPr>
          <p:cNvPr id="18" name="Rectangle 17"/>
          <p:cNvSpPr/>
          <p:nvPr/>
        </p:nvSpPr>
        <p:spPr>
          <a:xfrm>
            <a:off x="5976931" y="3181849"/>
            <a:ext cx="1019176" cy="16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43626" y="142881"/>
            <a:ext cx="1099876" cy="6609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414855" y="228592"/>
            <a:ext cx="699230" cy="461665"/>
          </a:xfrm>
          <a:prstGeom prst="rect">
            <a:avLst/>
          </a:prstGeom>
          <a:noFill/>
        </p:spPr>
        <p:txBody>
          <a:bodyPr wrap="none" rtlCol="0">
            <a:spAutoFit/>
          </a:bodyPr>
          <a:lstStyle/>
          <a:p>
            <a:r>
              <a:rPr lang="en-US" sz="2400" b="1" smtClean="0">
                <a:latin typeface="Arial" charset="0"/>
                <a:ea typeface="Arial" charset="0"/>
                <a:cs typeface="Arial" charset="0"/>
              </a:rPr>
              <a:t>100</a:t>
            </a:r>
            <a:endParaRPr lang="en-US" sz="2400" b="1">
              <a:latin typeface="Arial" charset="0"/>
              <a:ea typeface="Arial" charset="0"/>
              <a:cs typeface="Arial" charset="0"/>
            </a:endParaRPr>
          </a:p>
        </p:txBody>
      </p:sp>
      <p:sp>
        <p:nvSpPr>
          <p:cNvPr id="22" name="TextBox 21"/>
          <p:cNvSpPr txBox="1"/>
          <p:nvPr/>
        </p:nvSpPr>
        <p:spPr>
          <a:xfrm>
            <a:off x="4424375" y="709611"/>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80</a:t>
            </a:r>
            <a:endParaRPr lang="en-US" sz="2400" b="1" dirty="0">
              <a:latin typeface="Arial" charset="0"/>
              <a:ea typeface="Arial" charset="0"/>
              <a:cs typeface="Arial" charset="0"/>
            </a:endParaRPr>
          </a:p>
        </p:txBody>
      </p:sp>
      <p:sp>
        <p:nvSpPr>
          <p:cNvPr id="23" name="TextBox 22"/>
          <p:cNvSpPr txBox="1"/>
          <p:nvPr/>
        </p:nvSpPr>
        <p:spPr>
          <a:xfrm>
            <a:off x="4419610" y="1190629"/>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60</a:t>
            </a:r>
            <a:endParaRPr lang="en-US" sz="2400" b="1" dirty="0">
              <a:latin typeface="Arial" charset="0"/>
              <a:ea typeface="Arial" charset="0"/>
              <a:cs typeface="Arial" charset="0"/>
            </a:endParaRPr>
          </a:p>
        </p:txBody>
      </p:sp>
      <p:sp>
        <p:nvSpPr>
          <p:cNvPr id="24" name="TextBox 23"/>
          <p:cNvSpPr txBox="1"/>
          <p:nvPr/>
        </p:nvSpPr>
        <p:spPr>
          <a:xfrm>
            <a:off x="4429133" y="1671647"/>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40</a:t>
            </a:r>
            <a:endParaRPr lang="en-US" sz="2400" b="1" dirty="0">
              <a:latin typeface="Arial" charset="0"/>
              <a:ea typeface="Arial" charset="0"/>
              <a:cs typeface="Arial" charset="0"/>
            </a:endParaRPr>
          </a:p>
        </p:txBody>
      </p:sp>
      <p:sp>
        <p:nvSpPr>
          <p:cNvPr id="25" name="TextBox 24"/>
          <p:cNvSpPr txBox="1"/>
          <p:nvPr/>
        </p:nvSpPr>
        <p:spPr>
          <a:xfrm>
            <a:off x="4438655" y="2181239"/>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20</a:t>
            </a:r>
            <a:endParaRPr lang="en-US" sz="2400" b="1" dirty="0">
              <a:latin typeface="Arial" charset="0"/>
              <a:ea typeface="Arial" charset="0"/>
              <a:cs typeface="Arial" charset="0"/>
            </a:endParaRPr>
          </a:p>
        </p:txBody>
      </p:sp>
      <p:sp>
        <p:nvSpPr>
          <p:cNvPr id="26" name="TextBox 25"/>
          <p:cNvSpPr txBox="1"/>
          <p:nvPr/>
        </p:nvSpPr>
        <p:spPr>
          <a:xfrm>
            <a:off x="4433891" y="2662258"/>
            <a:ext cx="696024"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27" name="TextBox 26"/>
          <p:cNvSpPr txBox="1"/>
          <p:nvPr/>
        </p:nvSpPr>
        <p:spPr>
          <a:xfrm>
            <a:off x="4443411" y="5972211"/>
            <a:ext cx="696024" cy="461665"/>
          </a:xfrm>
          <a:prstGeom prst="rect">
            <a:avLst/>
          </a:prstGeom>
          <a:noFill/>
        </p:spPr>
        <p:txBody>
          <a:bodyPr wrap="none" rtlCol="0">
            <a:spAutoFit/>
          </a:bodyPr>
          <a:lstStyle/>
          <a:p>
            <a:r>
              <a:rPr lang="en-US" sz="2400" b="1" dirty="0">
                <a:latin typeface="Arial" charset="0"/>
                <a:ea typeface="Arial" charset="0"/>
                <a:cs typeface="Arial" charset="0"/>
              </a:rPr>
              <a:t> </a:t>
            </a:r>
            <a:r>
              <a:rPr lang="en-US" sz="2400" b="1" dirty="0" smtClean="0">
                <a:latin typeface="Arial" charset="0"/>
                <a:ea typeface="Arial" charset="0"/>
                <a:cs typeface="Arial" charset="0"/>
              </a:rPr>
              <a:t>   0</a:t>
            </a:r>
            <a:endParaRPr lang="en-US" sz="2400" b="1" dirty="0">
              <a:latin typeface="Arial" charset="0"/>
              <a:ea typeface="Arial" charset="0"/>
              <a:cs typeface="Arial" charset="0"/>
            </a:endParaRPr>
          </a:p>
        </p:txBody>
      </p:sp>
      <p:sp>
        <p:nvSpPr>
          <p:cNvPr id="28" name="TextBox 27"/>
          <p:cNvSpPr txBox="1"/>
          <p:nvPr/>
        </p:nvSpPr>
        <p:spPr>
          <a:xfrm>
            <a:off x="4433890" y="5505480"/>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20</a:t>
            </a:r>
            <a:endParaRPr lang="en-US" sz="2400" b="1" dirty="0">
              <a:latin typeface="Arial" charset="0"/>
              <a:ea typeface="Arial" charset="0"/>
              <a:cs typeface="Arial" charset="0"/>
            </a:endParaRPr>
          </a:p>
        </p:txBody>
      </p:sp>
      <p:sp>
        <p:nvSpPr>
          <p:cNvPr id="29" name="TextBox 28"/>
          <p:cNvSpPr txBox="1"/>
          <p:nvPr/>
        </p:nvSpPr>
        <p:spPr>
          <a:xfrm>
            <a:off x="4438656" y="5024454"/>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40</a:t>
            </a:r>
            <a:endParaRPr lang="en-US" sz="2400" b="1" dirty="0">
              <a:latin typeface="Arial" charset="0"/>
              <a:ea typeface="Arial" charset="0"/>
              <a:cs typeface="Arial" charset="0"/>
            </a:endParaRPr>
          </a:p>
        </p:txBody>
      </p:sp>
      <p:sp>
        <p:nvSpPr>
          <p:cNvPr id="30" name="TextBox 29"/>
          <p:cNvSpPr txBox="1"/>
          <p:nvPr/>
        </p:nvSpPr>
        <p:spPr>
          <a:xfrm>
            <a:off x="4414842" y="4529148"/>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60</a:t>
            </a:r>
            <a:endParaRPr lang="en-US" sz="2400" b="1" dirty="0">
              <a:latin typeface="Arial" charset="0"/>
              <a:ea typeface="Arial" charset="0"/>
              <a:cs typeface="Arial" charset="0"/>
            </a:endParaRPr>
          </a:p>
        </p:txBody>
      </p:sp>
      <p:sp>
        <p:nvSpPr>
          <p:cNvPr id="31" name="TextBox 30"/>
          <p:cNvSpPr txBox="1"/>
          <p:nvPr/>
        </p:nvSpPr>
        <p:spPr>
          <a:xfrm>
            <a:off x="4419608" y="4019559"/>
            <a:ext cx="697627" cy="461665"/>
          </a:xfrm>
          <a:prstGeom prst="rect">
            <a:avLst/>
          </a:prstGeom>
          <a:noFill/>
        </p:spPr>
        <p:txBody>
          <a:bodyPr wrap="none" rtlCol="0">
            <a:spAutoFit/>
          </a:bodyPr>
          <a:lstStyle/>
          <a:p>
            <a:r>
              <a:rPr lang="en-US" sz="2400" b="1" dirty="0" smtClean="0">
                <a:latin typeface="Arial" charset="0"/>
                <a:ea typeface="Arial" charset="0"/>
                <a:cs typeface="Arial" charset="0"/>
              </a:rPr>
              <a:t>  80</a:t>
            </a:r>
            <a:endParaRPr lang="en-US" sz="2400" b="1" dirty="0">
              <a:latin typeface="Arial" charset="0"/>
              <a:ea typeface="Arial" charset="0"/>
              <a:cs typeface="Arial" charset="0"/>
            </a:endParaRPr>
          </a:p>
        </p:txBody>
      </p:sp>
      <p:sp>
        <p:nvSpPr>
          <p:cNvPr id="32" name="TextBox 31"/>
          <p:cNvSpPr txBox="1"/>
          <p:nvPr/>
        </p:nvSpPr>
        <p:spPr>
          <a:xfrm>
            <a:off x="4410087" y="3538540"/>
            <a:ext cx="699230" cy="461665"/>
          </a:xfrm>
          <a:prstGeom prst="rect">
            <a:avLst/>
          </a:prstGeom>
          <a:noFill/>
        </p:spPr>
        <p:txBody>
          <a:bodyPr wrap="none" rtlCol="0">
            <a:spAutoFit/>
          </a:bodyPr>
          <a:lstStyle/>
          <a:p>
            <a:r>
              <a:rPr lang="en-US" sz="2400" b="1" dirty="0" smtClean="0">
                <a:latin typeface="Arial" charset="0"/>
                <a:ea typeface="Arial" charset="0"/>
                <a:cs typeface="Arial" charset="0"/>
              </a:rPr>
              <a:t>100</a:t>
            </a:r>
            <a:endParaRPr lang="en-US" sz="2400" b="1" dirty="0">
              <a:latin typeface="Arial" charset="0"/>
              <a:ea typeface="Arial" charset="0"/>
              <a:cs typeface="Arial" charset="0"/>
            </a:endParaRPr>
          </a:p>
        </p:txBody>
      </p:sp>
      <p:cxnSp>
        <p:nvCxnSpPr>
          <p:cNvPr id="34" name="Straight Connector 33"/>
          <p:cNvCxnSpPr/>
          <p:nvPr/>
        </p:nvCxnSpPr>
        <p:spPr>
          <a:xfrm flipV="1">
            <a:off x="5200654" y="485775"/>
            <a:ext cx="0" cy="2428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195890" y="3767157"/>
            <a:ext cx="0" cy="2428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95890" y="2914650"/>
            <a:ext cx="23050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76838" y="6181734"/>
            <a:ext cx="23050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129331" y="3991479"/>
            <a:ext cx="1019176" cy="16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824530" y="4495814"/>
            <a:ext cx="1003801" cy="400110"/>
          </a:xfrm>
          <a:prstGeom prst="rect">
            <a:avLst/>
          </a:prstGeom>
          <a:noFill/>
        </p:spPr>
        <p:txBody>
          <a:bodyPr wrap="none" rtlCol="0">
            <a:spAutoFit/>
          </a:bodyPr>
          <a:lstStyle/>
          <a:p>
            <a:r>
              <a:rPr lang="en-US" sz="2000" i="1" dirty="0" smtClean="0">
                <a:latin typeface="Arial" charset="0"/>
                <a:ea typeface="Arial" charset="0"/>
                <a:cs typeface="Arial" charset="0"/>
              </a:rPr>
              <a:t>P=0.04</a:t>
            </a:r>
            <a:endParaRPr lang="en-US" sz="2000" i="1" dirty="0">
              <a:latin typeface="Arial" charset="0"/>
              <a:ea typeface="Arial" charset="0"/>
              <a:cs typeface="Arial" charset="0"/>
            </a:endParaRPr>
          </a:p>
        </p:txBody>
      </p:sp>
      <p:sp>
        <p:nvSpPr>
          <p:cNvPr id="41" name="Rectangle 40"/>
          <p:cNvSpPr/>
          <p:nvPr/>
        </p:nvSpPr>
        <p:spPr>
          <a:xfrm>
            <a:off x="5126760" y="2986090"/>
            <a:ext cx="2355125" cy="20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50568" y="6224598"/>
            <a:ext cx="2496361" cy="54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385438" y="100017"/>
            <a:ext cx="3329808" cy="15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37838" y="3352813"/>
            <a:ext cx="3329808" cy="15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029181" y="2905132"/>
            <a:ext cx="356188" cy="461665"/>
          </a:xfrm>
          <a:prstGeom prst="rect">
            <a:avLst/>
          </a:prstGeom>
          <a:noFill/>
        </p:spPr>
        <p:txBody>
          <a:bodyPr wrap="none" rtlCol="0">
            <a:spAutoFit/>
          </a:bodyPr>
          <a:lstStyle/>
          <a:p>
            <a:r>
              <a:rPr lang="en-US" sz="2400" b="1" smtClean="0">
                <a:latin typeface="Arial" charset="0"/>
                <a:ea typeface="Arial" charset="0"/>
                <a:cs typeface="Arial" charset="0"/>
              </a:rPr>
              <a:t>0</a:t>
            </a:r>
            <a:endParaRPr lang="en-US" sz="2400" b="1">
              <a:latin typeface="Arial" charset="0"/>
              <a:ea typeface="Arial" charset="0"/>
              <a:cs typeface="Arial" charset="0"/>
            </a:endParaRPr>
          </a:p>
        </p:txBody>
      </p:sp>
      <p:sp>
        <p:nvSpPr>
          <p:cNvPr id="47" name="TextBox 46"/>
          <p:cNvSpPr txBox="1"/>
          <p:nvPr/>
        </p:nvSpPr>
        <p:spPr>
          <a:xfrm>
            <a:off x="5581631" y="2886076"/>
            <a:ext cx="356188" cy="461665"/>
          </a:xfrm>
          <a:prstGeom prst="rect">
            <a:avLst/>
          </a:prstGeom>
          <a:noFill/>
        </p:spPr>
        <p:txBody>
          <a:bodyPr wrap="none" rtlCol="0">
            <a:spAutoFit/>
          </a:bodyPr>
          <a:lstStyle/>
          <a:p>
            <a:r>
              <a:rPr lang="en-US" sz="2400" b="1" dirty="0">
                <a:latin typeface="Arial" charset="0"/>
                <a:ea typeface="Arial" charset="0"/>
                <a:cs typeface="Arial" charset="0"/>
              </a:rPr>
              <a:t>6</a:t>
            </a:r>
          </a:p>
        </p:txBody>
      </p:sp>
      <p:sp>
        <p:nvSpPr>
          <p:cNvPr id="48" name="TextBox 47"/>
          <p:cNvSpPr txBox="1"/>
          <p:nvPr/>
        </p:nvSpPr>
        <p:spPr>
          <a:xfrm>
            <a:off x="6019781" y="2895599"/>
            <a:ext cx="527709" cy="461665"/>
          </a:xfrm>
          <a:prstGeom prst="rect">
            <a:avLst/>
          </a:prstGeom>
          <a:noFill/>
        </p:spPr>
        <p:txBody>
          <a:bodyPr wrap="none" rtlCol="0">
            <a:spAutoFit/>
          </a:bodyPr>
          <a:lstStyle/>
          <a:p>
            <a:r>
              <a:rPr lang="en-US" sz="2400" b="1" smtClean="0">
                <a:latin typeface="Arial" charset="0"/>
                <a:ea typeface="Arial" charset="0"/>
                <a:cs typeface="Arial" charset="0"/>
              </a:rPr>
              <a:t>12</a:t>
            </a:r>
            <a:endParaRPr lang="en-US" sz="2400" b="1" dirty="0">
              <a:latin typeface="Arial" charset="0"/>
              <a:ea typeface="Arial" charset="0"/>
              <a:cs typeface="Arial" charset="0"/>
            </a:endParaRPr>
          </a:p>
        </p:txBody>
      </p:sp>
      <p:sp>
        <p:nvSpPr>
          <p:cNvPr id="49" name="TextBox 48"/>
          <p:cNvSpPr txBox="1"/>
          <p:nvPr/>
        </p:nvSpPr>
        <p:spPr>
          <a:xfrm>
            <a:off x="6557947" y="2890831"/>
            <a:ext cx="527709" cy="461665"/>
          </a:xfrm>
          <a:prstGeom prst="rect">
            <a:avLst/>
          </a:prstGeom>
          <a:noFill/>
        </p:spPr>
        <p:txBody>
          <a:bodyPr wrap="none" rtlCol="0">
            <a:spAutoFit/>
          </a:bodyPr>
          <a:lstStyle/>
          <a:p>
            <a:r>
              <a:rPr lang="en-US" sz="2400" b="1" smtClean="0">
                <a:latin typeface="Arial" charset="0"/>
                <a:ea typeface="Arial" charset="0"/>
                <a:cs typeface="Arial" charset="0"/>
              </a:rPr>
              <a:t>18</a:t>
            </a:r>
            <a:endParaRPr lang="en-US" sz="2400" b="1" dirty="0">
              <a:latin typeface="Arial" charset="0"/>
              <a:ea typeface="Arial" charset="0"/>
              <a:cs typeface="Arial" charset="0"/>
            </a:endParaRPr>
          </a:p>
        </p:txBody>
      </p:sp>
      <p:sp>
        <p:nvSpPr>
          <p:cNvPr id="50" name="TextBox 49"/>
          <p:cNvSpPr txBox="1"/>
          <p:nvPr/>
        </p:nvSpPr>
        <p:spPr>
          <a:xfrm>
            <a:off x="7067541" y="2871777"/>
            <a:ext cx="527709" cy="461665"/>
          </a:xfrm>
          <a:prstGeom prst="rect">
            <a:avLst/>
          </a:prstGeom>
          <a:noFill/>
        </p:spPr>
        <p:txBody>
          <a:bodyPr wrap="none" rtlCol="0">
            <a:spAutoFit/>
          </a:bodyPr>
          <a:lstStyle/>
          <a:p>
            <a:r>
              <a:rPr lang="en-US" sz="2400" b="1" smtClean="0">
                <a:latin typeface="Arial" charset="0"/>
                <a:ea typeface="Arial" charset="0"/>
                <a:cs typeface="Arial" charset="0"/>
              </a:rPr>
              <a:t>24</a:t>
            </a:r>
            <a:endParaRPr lang="en-US" sz="2400" b="1" dirty="0">
              <a:latin typeface="Arial" charset="0"/>
              <a:ea typeface="Arial" charset="0"/>
              <a:cs typeface="Arial" charset="0"/>
            </a:endParaRPr>
          </a:p>
        </p:txBody>
      </p:sp>
      <p:sp>
        <p:nvSpPr>
          <p:cNvPr id="51" name="TextBox 50"/>
          <p:cNvSpPr txBox="1"/>
          <p:nvPr/>
        </p:nvSpPr>
        <p:spPr>
          <a:xfrm>
            <a:off x="5024413" y="6143640"/>
            <a:ext cx="356188" cy="461665"/>
          </a:xfrm>
          <a:prstGeom prst="rect">
            <a:avLst/>
          </a:prstGeom>
          <a:noFill/>
        </p:spPr>
        <p:txBody>
          <a:bodyPr wrap="none" rtlCol="0">
            <a:spAutoFit/>
          </a:bodyPr>
          <a:lstStyle/>
          <a:p>
            <a:r>
              <a:rPr lang="en-US" sz="2400" b="1" smtClean="0">
                <a:latin typeface="Arial" charset="0"/>
                <a:ea typeface="Arial" charset="0"/>
                <a:cs typeface="Arial" charset="0"/>
              </a:rPr>
              <a:t>0</a:t>
            </a:r>
            <a:endParaRPr lang="en-US" sz="2400" b="1">
              <a:latin typeface="Arial" charset="0"/>
              <a:ea typeface="Arial" charset="0"/>
              <a:cs typeface="Arial" charset="0"/>
            </a:endParaRPr>
          </a:p>
        </p:txBody>
      </p:sp>
      <p:sp>
        <p:nvSpPr>
          <p:cNvPr id="52" name="TextBox 51"/>
          <p:cNvSpPr txBox="1"/>
          <p:nvPr/>
        </p:nvSpPr>
        <p:spPr>
          <a:xfrm>
            <a:off x="5591152" y="6138877"/>
            <a:ext cx="356188" cy="461665"/>
          </a:xfrm>
          <a:prstGeom prst="rect">
            <a:avLst/>
          </a:prstGeom>
          <a:noFill/>
        </p:spPr>
        <p:txBody>
          <a:bodyPr wrap="none" rtlCol="0">
            <a:spAutoFit/>
          </a:bodyPr>
          <a:lstStyle/>
          <a:p>
            <a:r>
              <a:rPr lang="en-US" sz="2400" b="1" dirty="0">
                <a:latin typeface="Arial" charset="0"/>
                <a:ea typeface="Arial" charset="0"/>
                <a:cs typeface="Arial" charset="0"/>
              </a:rPr>
              <a:t>6</a:t>
            </a:r>
          </a:p>
        </p:txBody>
      </p:sp>
      <p:sp>
        <p:nvSpPr>
          <p:cNvPr id="53" name="TextBox 52"/>
          <p:cNvSpPr txBox="1"/>
          <p:nvPr/>
        </p:nvSpPr>
        <p:spPr>
          <a:xfrm>
            <a:off x="6015014" y="6148400"/>
            <a:ext cx="527709" cy="461665"/>
          </a:xfrm>
          <a:prstGeom prst="rect">
            <a:avLst/>
          </a:prstGeom>
          <a:noFill/>
        </p:spPr>
        <p:txBody>
          <a:bodyPr wrap="none" rtlCol="0">
            <a:spAutoFit/>
          </a:bodyPr>
          <a:lstStyle/>
          <a:p>
            <a:r>
              <a:rPr lang="en-US" sz="2400" b="1" smtClean="0">
                <a:latin typeface="Arial" charset="0"/>
                <a:ea typeface="Arial" charset="0"/>
                <a:cs typeface="Arial" charset="0"/>
              </a:rPr>
              <a:t>12</a:t>
            </a:r>
            <a:endParaRPr lang="en-US" sz="2400" b="1" dirty="0">
              <a:latin typeface="Arial" charset="0"/>
              <a:ea typeface="Arial" charset="0"/>
              <a:cs typeface="Arial" charset="0"/>
            </a:endParaRPr>
          </a:p>
        </p:txBody>
      </p:sp>
      <p:sp>
        <p:nvSpPr>
          <p:cNvPr id="54" name="TextBox 53"/>
          <p:cNvSpPr txBox="1"/>
          <p:nvPr/>
        </p:nvSpPr>
        <p:spPr>
          <a:xfrm>
            <a:off x="6567470" y="6129344"/>
            <a:ext cx="527709" cy="461665"/>
          </a:xfrm>
          <a:prstGeom prst="rect">
            <a:avLst/>
          </a:prstGeom>
          <a:noFill/>
        </p:spPr>
        <p:txBody>
          <a:bodyPr wrap="none" rtlCol="0">
            <a:spAutoFit/>
          </a:bodyPr>
          <a:lstStyle/>
          <a:p>
            <a:r>
              <a:rPr lang="en-US" sz="2400" b="1" smtClean="0">
                <a:latin typeface="Arial" charset="0"/>
                <a:ea typeface="Arial" charset="0"/>
                <a:cs typeface="Arial" charset="0"/>
              </a:rPr>
              <a:t>18</a:t>
            </a:r>
            <a:endParaRPr lang="en-US" sz="2400" b="1" dirty="0">
              <a:latin typeface="Arial" charset="0"/>
              <a:ea typeface="Arial" charset="0"/>
              <a:cs typeface="Arial" charset="0"/>
            </a:endParaRPr>
          </a:p>
        </p:txBody>
      </p:sp>
      <p:sp>
        <p:nvSpPr>
          <p:cNvPr id="55" name="TextBox 54"/>
          <p:cNvSpPr txBox="1"/>
          <p:nvPr/>
        </p:nvSpPr>
        <p:spPr>
          <a:xfrm>
            <a:off x="7062776" y="6138867"/>
            <a:ext cx="527709" cy="461665"/>
          </a:xfrm>
          <a:prstGeom prst="rect">
            <a:avLst/>
          </a:prstGeom>
          <a:noFill/>
        </p:spPr>
        <p:txBody>
          <a:bodyPr wrap="none" rtlCol="0">
            <a:spAutoFit/>
          </a:bodyPr>
          <a:lstStyle/>
          <a:p>
            <a:r>
              <a:rPr lang="en-US" sz="2400" b="1" smtClean="0">
                <a:latin typeface="Arial" charset="0"/>
                <a:ea typeface="Arial" charset="0"/>
                <a:cs typeface="Arial" charset="0"/>
              </a:rPr>
              <a:t>24</a:t>
            </a:r>
            <a:endParaRPr lang="en-US" sz="2400" b="1" dirty="0">
              <a:latin typeface="Arial" charset="0"/>
              <a:ea typeface="Arial" charset="0"/>
              <a:cs typeface="Arial" charset="0"/>
            </a:endParaRPr>
          </a:p>
        </p:txBody>
      </p:sp>
      <p:sp>
        <p:nvSpPr>
          <p:cNvPr id="56" name="TextBox 55"/>
          <p:cNvSpPr txBox="1"/>
          <p:nvPr/>
        </p:nvSpPr>
        <p:spPr>
          <a:xfrm>
            <a:off x="6000743" y="3147717"/>
            <a:ext cx="1106393" cy="461665"/>
          </a:xfrm>
          <a:prstGeom prst="rect">
            <a:avLst/>
          </a:prstGeom>
          <a:noFill/>
        </p:spPr>
        <p:txBody>
          <a:bodyPr wrap="none" rtlCol="0">
            <a:spAutoFit/>
          </a:bodyPr>
          <a:lstStyle/>
          <a:p>
            <a:r>
              <a:rPr lang="en-US" sz="2400" b="1" smtClean="0">
                <a:latin typeface="Arial" charset="0"/>
                <a:ea typeface="Arial" charset="0"/>
                <a:cs typeface="Arial" charset="0"/>
              </a:rPr>
              <a:t>Month</a:t>
            </a:r>
            <a:endParaRPr lang="en-US" sz="2400" b="1">
              <a:latin typeface="Arial" charset="0"/>
              <a:ea typeface="Arial" charset="0"/>
              <a:cs typeface="Arial" charset="0"/>
            </a:endParaRPr>
          </a:p>
        </p:txBody>
      </p:sp>
      <p:sp>
        <p:nvSpPr>
          <p:cNvPr id="57" name="TextBox 56"/>
          <p:cNvSpPr txBox="1"/>
          <p:nvPr/>
        </p:nvSpPr>
        <p:spPr>
          <a:xfrm>
            <a:off x="6024556" y="6414806"/>
            <a:ext cx="1106393" cy="461665"/>
          </a:xfrm>
          <a:prstGeom prst="rect">
            <a:avLst/>
          </a:prstGeom>
          <a:noFill/>
        </p:spPr>
        <p:txBody>
          <a:bodyPr wrap="none" rtlCol="0">
            <a:spAutoFit/>
          </a:bodyPr>
          <a:lstStyle/>
          <a:p>
            <a:r>
              <a:rPr lang="en-US" sz="2400" b="1" smtClean="0">
                <a:latin typeface="Arial" charset="0"/>
                <a:ea typeface="Arial" charset="0"/>
                <a:cs typeface="Arial" charset="0"/>
              </a:rPr>
              <a:t>Month</a:t>
            </a:r>
            <a:endParaRPr lang="en-US" sz="2400" b="1">
              <a:latin typeface="Arial" charset="0"/>
              <a:ea typeface="Arial" charset="0"/>
              <a:cs typeface="Arial" charset="0"/>
            </a:endParaRPr>
          </a:p>
        </p:txBody>
      </p:sp>
      <p:sp>
        <p:nvSpPr>
          <p:cNvPr id="58" name="TextBox 57"/>
          <p:cNvSpPr txBox="1"/>
          <p:nvPr/>
        </p:nvSpPr>
        <p:spPr>
          <a:xfrm>
            <a:off x="5598001" y="366713"/>
            <a:ext cx="2313261" cy="1200329"/>
          </a:xfrm>
          <a:prstGeom prst="rect">
            <a:avLst/>
          </a:prstGeom>
          <a:noFill/>
        </p:spPr>
        <p:txBody>
          <a:bodyPr wrap="none" rtlCol="0">
            <a:spAutoFit/>
          </a:bodyPr>
          <a:lstStyle/>
          <a:p>
            <a:pPr algn="ctr"/>
            <a:r>
              <a:rPr lang="en-US" sz="2400" i="1" u="sng" dirty="0" smtClean="0">
                <a:latin typeface="Arial" charset="0"/>
                <a:ea typeface="Arial" charset="0"/>
                <a:cs typeface="Arial" charset="0"/>
              </a:rPr>
              <a:t>Vaginal birth of </a:t>
            </a:r>
          </a:p>
          <a:p>
            <a:pPr algn="ctr"/>
            <a:r>
              <a:rPr lang="en-US" sz="2400" i="1" u="sng" dirty="0" smtClean="0">
                <a:latin typeface="Arial" charset="0"/>
                <a:ea typeface="Arial" charset="0"/>
                <a:cs typeface="Arial" charset="0"/>
              </a:rPr>
              <a:t>healthy at term</a:t>
            </a:r>
          </a:p>
          <a:p>
            <a:pPr algn="ctr"/>
            <a:r>
              <a:rPr lang="en-US" sz="2400" i="1" dirty="0" smtClean="0">
                <a:latin typeface="Arial" charset="0"/>
                <a:ea typeface="Arial" charset="0"/>
                <a:cs typeface="Arial" charset="0"/>
              </a:rPr>
              <a:t>(within 24 mo.)</a:t>
            </a:r>
            <a:endParaRPr lang="en-US" sz="2400" i="1" dirty="0">
              <a:latin typeface="Arial" charset="0"/>
              <a:ea typeface="Arial" charset="0"/>
              <a:cs typeface="Arial" charset="0"/>
            </a:endParaRPr>
          </a:p>
        </p:txBody>
      </p:sp>
      <p:sp>
        <p:nvSpPr>
          <p:cNvPr id="60" name="TextBox 59"/>
          <p:cNvSpPr txBox="1"/>
          <p:nvPr/>
        </p:nvSpPr>
        <p:spPr>
          <a:xfrm>
            <a:off x="5651573" y="3633797"/>
            <a:ext cx="2204450" cy="830997"/>
          </a:xfrm>
          <a:prstGeom prst="rect">
            <a:avLst/>
          </a:prstGeom>
          <a:noFill/>
        </p:spPr>
        <p:txBody>
          <a:bodyPr wrap="none" rtlCol="0">
            <a:spAutoFit/>
          </a:bodyPr>
          <a:lstStyle/>
          <a:p>
            <a:pPr algn="ctr"/>
            <a:r>
              <a:rPr lang="en-US" sz="2400" i="1" u="sng" dirty="0" smtClean="0">
                <a:latin typeface="Arial" charset="0"/>
                <a:ea typeface="Arial" charset="0"/>
                <a:cs typeface="Arial" charset="0"/>
              </a:rPr>
              <a:t>Live birth</a:t>
            </a:r>
          </a:p>
          <a:p>
            <a:pPr algn="ctr"/>
            <a:r>
              <a:rPr lang="en-US" sz="2400" i="1" dirty="0" smtClean="0">
                <a:latin typeface="Arial" charset="0"/>
                <a:ea typeface="Arial" charset="0"/>
                <a:cs typeface="Arial" charset="0"/>
              </a:rPr>
              <a:t>(within 24 mo.)</a:t>
            </a:r>
          </a:p>
        </p:txBody>
      </p:sp>
      <p:sp>
        <p:nvSpPr>
          <p:cNvPr id="61" name="TextBox 60"/>
          <p:cNvSpPr txBox="1"/>
          <p:nvPr/>
        </p:nvSpPr>
        <p:spPr>
          <a:xfrm rot="16200000">
            <a:off x="2543199" y="3129032"/>
            <a:ext cx="3517310" cy="461665"/>
          </a:xfrm>
          <a:prstGeom prst="rect">
            <a:avLst/>
          </a:prstGeom>
          <a:noFill/>
        </p:spPr>
        <p:txBody>
          <a:bodyPr wrap="none" rtlCol="0">
            <a:spAutoFit/>
          </a:bodyPr>
          <a:lstStyle/>
          <a:p>
            <a:r>
              <a:rPr lang="en-US" sz="2400" b="1" dirty="0" smtClean="0">
                <a:latin typeface="Arial" charset="0"/>
                <a:ea typeface="Arial" charset="0"/>
                <a:cs typeface="Arial" charset="0"/>
              </a:rPr>
              <a:t>Rate </a:t>
            </a:r>
            <a:r>
              <a:rPr lang="en-US" sz="2400" b="1" smtClean="0">
                <a:latin typeface="Arial" charset="0"/>
                <a:ea typeface="Arial" charset="0"/>
                <a:cs typeface="Arial" charset="0"/>
              </a:rPr>
              <a:t>of conception (%)</a:t>
            </a:r>
            <a:endParaRPr lang="en-US" sz="2400" b="1">
              <a:latin typeface="Arial" charset="0"/>
              <a:ea typeface="Arial" charset="0"/>
              <a:cs typeface="Arial" charset="0"/>
            </a:endParaRPr>
          </a:p>
        </p:txBody>
      </p:sp>
      <p:sp>
        <p:nvSpPr>
          <p:cNvPr id="62" name="TextBox 61"/>
          <p:cNvSpPr txBox="1"/>
          <p:nvPr/>
        </p:nvSpPr>
        <p:spPr>
          <a:xfrm>
            <a:off x="71438" y="73687"/>
            <a:ext cx="4330032" cy="1569660"/>
          </a:xfrm>
          <a:prstGeom prst="rect">
            <a:avLst/>
          </a:prstGeom>
          <a:noFill/>
        </p:spPr>
        <p:txBody>
          <a:bodyPr wrap="none" rtlCol="0">
            <a:spAutoFit/>
          </a:bodyPr>
          <a:lstStyle/>
          <a:p>
            <a:r>
              <a:rPr lang="en-US" sz="3200" b="1" dirty="0" smtClean="0">
                <a:solidFill>
                  <a:srgbClr val="FF0000"/>
                </a:solidFill>
                <a:latin typeface="Arial" charset="0"/>
                <a:ea typeface="Arial" charset="0"/>
                <a:cs typeface="Arial" charset="0"/>
              </a:rPr>
              <a:t>Lifestyle programme </a:t>
            </a:r>
          </a:p>
          <a:p>
            <a:r>
              <a:rPr lang="en-US" sz="3200" b="1" dirty="0" smtClean="0">
                <a:solidFill>
                  <a:srgbClr val="FF0000"/>
                </a:solidFill>
                <a:latin typeface="Arial" charset="0"/>
                <a:ea typeface="Arial" charset="0"/>
                <a:cs typeface="Arial" charset="0"/>
              </a:rPr>
              <a:t>in obese infertile</a:t>
            </a:r>
          </a:p>
          <a:p>
            <a:r>
              <a:rPr lang="en-US" sz="3200" b="1" dirty="0" smtClean="0">
                <a:solidFill>
                  <a:srgbClr val="FF0000"/>
                </a:solidFill>
                <a:latin typeface="Arial" charset="0"/>
                <a:ea typeface="Arial" charset="0"/>
                <a:cs typeface="Arial" charset="0"/>
              </a:rPr>
              <a:t>women</a:t>
            </a:r>
            <a:endParaRPr lang="en-US" sz="3200" b="1" dirty="0">
              <a:solidFill>
                <a:srgbClr val="FF0000"/>
              </a:solidFill>
              <a:latin typeface="Arial" charset="0"/>
              <a:ea typeface="Arial" charset="0"/>
              <a:cs typeface="Arial" charset="0"/>
            </a:endParaRPr>
          </a:p>
        </p:txBody>
      </p:sp>
      <p:sp>
        <p:nvSpPr>
          <p:cNvPr id="63" name="TextBox 62"/>
          <p:cNvSpPr txBox="1"/>
          <p:nvPr/>
        </p:nvSpPr>
        <p:spPr>
          <a:xfrm>
            <a:off x="42862" y="4386271"/>
            <a:ext cx="4031873" cy="2308324"/>
          </a:xfrm>
          <a:prstGeom prst="rect">
            <a:avLst/>
          </a:prstGeom>
          <a:noFill/>
          <a:ln w="28575">
            <a:solidFill>
              <a:schemeClr val="tx1"/>
            </a:solidFill>
          </a:ln>
        </p:spPr>
        <p:txBody>
          <a:bodyPr wrap="none" rtlCol="0">
            <a:spAutoFit/>
          </a:bodyPr>
          <a:lstStyle/>
          <a:p>
            <a:r>
              <a:rPr lang="en-US" sz="2400" b="1" u="sng" dirty="0" smtClean="0">
                <a:latin typeface="Arial" charset="0"/>
                <a:ea typeface="Arial" charset="0"/>
                <a:cs typeface="Arial" charset="0"/>
              </a:rPr>
              <a:t>Intervention (n=289):</a:t>
            </a:r>
          </a:p>
          <a:p>
            <a:r>
              <a:rPr lang="en-US" sz="2400" b="1" dirty="0" smtClean="0">
                <a:latin typeface="Arial" charset="0"/>
                <a:ea typeface="Arial" charset="0"/>
                <a:cs typeface="Arial" charset="0"/>
              </a:rPr>
              <a:t>6 mo. lifestyle+</a:t>
            </a:r>
          </a:p>
          <a:p>
            <a:r>
              <a:rPr lang="en-US" sz="2400" b="1" dirty="0" smtClean="0">
                <a:latin typeface="Arial" charset="0"/>
                <a:ea typeface="Arial" charset="0"/>
                <a:cs typeface="Arial" charset="0"/>
              </a:rPr>
              <a:t>18 mo. infertility treatment</a:t>
            </a:r>
          </a:p>
          <a:p>
            <a:endParaRPr lang="en-US" sz="2400" b="1" dirty="0">
              <a:latin typeface="Arial" charset="0"/>
              <a:ea typeface="Arial" charset="0"/>
              <a:cs typeface="Arial" charset="0"/>
            </a:endParaRPr>
          </a:p>
          <a:p>
            <a:r>
              <a:rPr lang="en-US" sz="2400" b="1" u="sng" dirty="0" smtClean="0">
                <a:latin typeface="Arial" charset="0"/>
                <a:ea typeface="Arial" charset="0"/>
                <a:cs typeface="Arial" charset="0"/>
              </a:rPr>
              <a:t>Control (n=285):</a:t>
            </a:r>
          </a:p>
          <a:p>
            <a:r>
              <a:rPr lang="en-US" sz="2400" b="1" dirty="0" smtClean="0">
                <a:latin typeface="Arial" charset="0"/>
                <a:ea typeface="Arial" charset="0"/>
                <a:cs typeface="Arial" charset="0"/>
              </a:rPr>
              <a:t>24 mo. infertility treatment</a:t>
            </a:r>
            <a:endParaRPr lang="en-US" sz="2400" b="1" dirty="0">
              <a:latin typeface="Arial" charset="0"/>
              <a:ea typeface="Arial" charset="0"/>
              <a:cs typeface="Arial" charset="0"/>
            </a:endParaRPr>
          </a:p>
        </p:txBody>
      </p:sp>
      <p:sp>
        <p:nvSpPr>
          <p:cNvPr id="64" name="TextBox 63"/>
          <p:cNvSpPr txBox="1"/>
          <p:nvPr/>
        </p:nvSpPr>
        <p:spPr>
          <a:xfrm>
            <a:off x="7686675" y="5757863"/>
            <a:ext cx="4440639"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Mutsaerts et al., 2016</a:t>
            </a:r>
          </a:p>
          <a:p>
            <a:r>
              <a:rPr lang="en-US" sz="2400" b="1" i="1" dirty="0" smtClean="0">
                <a:solidFill>
                  <a:srgbClr val="0000CC"/>
                </a:solidFill>
                <a:latin typeface="Arial" charset="0"/>
                <a:ea typeface="Arial" charset="0"/>
                <a:cs typeface="Arial" charset="0"/>
              </a:rPr>
              <a:t>N. Engl. J. Med. 374, 1942-53 </a:t>
            </a:r>
            <a:endParaRPr lang="en-US" sz="2400" b="1" i="1" dirty="0">
              <a:solidFill>
                <a:srgbClr val="0000CC"/>
              </a:solidFill>
              <a:latin typeface="Arial" charset="0"/>
              <a:ea typeface="Arial" charset="0"/>
              <a:cs typeface="Arial" charset="0"/>
            </a:endParaRPr>
          </a:p>
        </p:txBody>
      </p:sp>
      <p:sp>
        <p:nvSpPr>
          <p:cNvPr id="2" name="TextBox 1"/>
          <p:cNvSpPr txBox="1"/>
          <p:nvPr/>
        </p:nvSpPr>
        <p:spPr>
          <a:xfrm>
            <a:off x="471488" y="3605713"/>
            <a:ext cx="2234907" cy="830997"/>
          </a:xfrm>
          <a:prstGeom prst="rect">
            <a:avLst/>
          </a:prstGeom>
          <a:noFill/>
        </p:spPr>
        <p:txBody>
          <a:bodyPr wrap="none" rtlCol="0">
            <a:spAutoFit/>
          </a:bodyPr>
          <a:lstStyle/>
          <a:p>
            <a:r>
              <a:rPr lang="en-US" sz="2400" b="1" u="sng" dirty="0" smtClean="0">
                <a:latin typeface="Arial" charset="0"/>
                <a:ea typeface="Arial" charset="0"/>
                <a:cs typeface="Arial" charset="0"/>
              </a:rPr>
              <a:t>RCT</a:t>
            </a:r>
          </a:p>
          <a:p>
            <a:r>
              <a:rPr lang="en-US" sz="2400" b="1" dirty="0" smtClean="0">
                <a:latin typeface="Arial" charset="0"/>
                <a:ea typeface="Arial" charset="0"/>
                <a:cs typeface="Arial" charset="0"/>
              </a:rPr>
              <a:t>BMI</a:t>
            </a:r>
            <a:r>
              <a:rPr lang="en-GB" sz="2400" b="1" dirty="0" smtClean="0">
                <a:latin typeface="Arial" pitchFamily="34" charset="0"/>
                <a:cs typeface="Arial" pitchFamily="34" charset="0"/>
              </a:rPr>
              <a:t>≥</a:t>
            </a:r>
            <a:r>
              <a:rPr lang="en-US" sz="2400" b="1" dirty="0" smtClean="0">
                <a:latin typeface="Arial" charset="0"/>
                <a:ea typeface="Arial" charset="0"/>
                <a:cs typeface="Arial" charset="0"/>
              </a:rPr>
              <a:t>29 kg/m2</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262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477328" y="1425883"/>
            <a:ext cx="4356000" cy="3924000"/>
          </a:xfrm>
          <a:prstGeom prst="rect">
            <a:avLst/>
          </a:prstGeom>
          <a:noFill/>
          <a:ln>
            <a:noFill/>
          </a:ln>
        </p:spPr>
      </p:pic>
      <p:sp>
        <p:nvSpPr>
          <p:cNvPr id="9" name="TextBox 8"/>
          <p:cNvSpPr txBox="1"/>
          <p:nvPr/>
        </p:nvSpPr>
        <p:spPr>
          <a:xfrm>
            <a:off x="6657991" y="5278443"/>
            <a:ext cx="1382110" cy="830997"/>
          </a:xfrm>
          <a:prstGeom prst="rect">
            <a:avLst/>
          </a:prstGeom>
          <a:noFill/>
        </p:spPr>
        <p:txBody>
          <a:bodyPr wrap="none" rtlCol="0">
            <a:spAutoFit/>
          </a:bodyPr>
          <a:lstStyle/>
          <a:p>
            <a:pPr algn="ctr"/>
            <a:r>
              <a:rPr lang="en-US" sz="2400" b="1" dirty="0" err="1" smtClean="0">
                <a:latin typeface="Arial" charset="0"/>
                <a:ea typeface="Arial" charset="0"/>
                <a:cs typeface="Arial" charset="0"/>
              </a:rPr>
              <a:t>Favours</a:t>
            </a:r>
            <a:endParaRPr lang="en-US" sz="2400" b="1" dirty="0" smtClean="0">
              <a:latin typeface="Arial" charset="0"/>
              <a:ea typeface="Arial" charset="0"/>
              <a:cs typeface="Arial" charset="0"/>
            </a:endParaRPr>
          </a:p>
          <a:p>
            <a:pPr algn="ctr"/>
            <a:r>
              <a:rPr lang="en-US" sz="2400" b="1" dirty="0" smtClean="0">
                <a:latin typeface="Arial" charset="0"/>
                <a:ea typeface="Arial" charset="0"/>
                <a:cs typeface="Arial" charset="0"/>
              </a:rPr>
              <a:t>control</a:t>
            </a:r>
            <a:endParaRPr lang="en-US" sz="2400" b="1" dirty="0">
              <a:latin typeface="Arial" charset="0"/>
              <a:ea typeface="Arial" charset="0"/>
              <a:cs typeface="Arial" charset="0"/>
            </a:endParaRPr>
          </a:p>
        </p:txBody>
      </p:sp>
      <p:sp>
        <p:nvSpPr>
          <p:cNvPr id="10" name="TextBox 9"/>
          <p:cNvSpPr txBox="1"/>
          <p:nvPr/>
        </p:nvSpPr>
        <p:spPr>
          <a:xfrm>
            <a:off x="8186415" y="5273679"/>
            <a:ext cx="1944764" cy="830997"/>
          </a:xfrm>
          <a:prstGeom prst="rect">
            <a:avLst/>
          </a:prstGeom>
          <a:noFill/>
        </p:spPr>
        <p:txBody>
          <a:bodyPr wrap="none" rtlCol="0">
            <a:spAutoFit/>
          </a:bodyPr>
          <a:lstStyle/>
          <a:p>
            <a:pPr algn="ctr"/>
            <a:r>
              <a:rPr lang="en-US" sz="2400" b="1" dirty="0" err="1" smtClean="0">
                <a:latin typeface="Arial" charset="0"/>
                <a:ea typeface="Arial" charset="0"/>
                <a:cs typeface="Arial" charset="0"/>
              </a:rPr>
              <a:t>Favours</a:t>
            </a:r>
            <a:endParaRPr lang="en-US" sz="2400" b="1" dirty="0" smtClean="0">
              <a:latin typeface="Arial" charset="0"/>
              <a:ea typeface="Arial" charset="0"/>
              <a:cs typeface="Arial" charset="0"/>
            </a:endParaRPr>
          </a:p>
          <a:p>
            <a:pPr algn="ctr"/>
            <a:r>
              <a:rPr lang="en-US" sz="2400" b="1" dirty="0" smtClean="0">
                <a:latin typeface="Arial" charset="0"/>
                <a:ea typeface="Arial" charset="0"/>
                <a:cs typeface="Arial" charset="0"/>
              </a:rPr>
              <a:t>intervention</a:t>
            </a:r>
            <a:endParaRPr lang="en-US" sz="2400" b="1" dirty="0">
              <a:latin typeface="Arial" charset="0"/>
              <a:ea typeface="Arial" charset="0"/>
              <a:cs typeface="Arial" charset="0"/>
            </a:endParaRPr>
          </a:p>
        </p:txBody>
      </p:sp>
      <p:sp>
        <p:nvSpPr>
          <p:cNvPr id="11" name="TextBox 10"/>
          <p:cNvSpPr txBox="1"/>
          <p:nvPr/>
        </p:nvSpPr>
        <p:spPr>
          <a:xfrm>
            <a:off x="414334" y="1371596"/>
            <a:ext cx="6069290" cy="461665"/>
          </a:xfrm>
          <a:prstGeom prst="rect">
            <a:avLst/>
          </a:prstGeom>
          <a:noFill/>
        </p:spPr>
        <p:txBody>
          <a:bodyPr wrap="none" rtlCol="0">
            <a:spAutoFit/>
          </a:bodyPr>
          <a:lstStyle/>
          <a:p>
            <a:r>
              <a:rPr lang="en-US" sz="2400" b="1" u="sng" dirty="0" smtClean="0">
                <a:latin typeface="Arial" charset="0"/>
                <a:ea typeface="Arial" charset="0"/>
                <a:cs typeface="Arial" charset="0"/>
              </a:rPr>
              <a:t>Overall effect</a:t>
            </a:r>
            <a:r>
              <a:rPr lang="en-US" sz="2400" b="1" dirty="0" smtClean="0">
                <a:latin typeface="Arial" charset="0"/>
                <a:ea typeface="Arial" charset="0"/>
                <a:cs typeface="Arial" charset="0"/>
              </a:rPr>
              <a:t>		</a:t>
            </a:r>
            <a:r>
              <a:rPr lang="en-US" sz="2400" b="1" u="sng" dirty="0" smtClean="0">
                <a:latin typeface="Arial" charset="0"/>
                <a:ea typeface="Arial" charset="0"/>
                <a:cs typeface="Arial" charset="0"/>
              </a:rPr>
              <a:t>1.83 (1.21-2.76)</a:t>
            </a:r>
          </a:p>
        </p:txBody>
      </p:sp>
      <p:sp>
        <p:nvSpPr>
          <p:cNvPr id="12" name="TextBox 11"/>
          <p:cNvSpPr txBox="1"/>
          <p:nvPr/>
        </p:nvSpPr>
        <p:spPr>
          <a:xfrm>
            <a:off x="409566" y="1709740"/>
            <a:ext cx="1863011" cy="461665"/>
          </a:xfrm>
          <a:prstGeom prst="rect">
            <a:avLst/>
          </a:prstGeom>
          <a:noFill/>
        </p:spPr>
        <p:txBody>
          <a:bodyPr wrap="none" rtlCol="0">
            <a:spAutoFit/>
          </a:bodyPr>
          <a:lstStyle/>
          <a:p>
            <a:r>
              <a:rPr lang="en-US" sz="2400" b="1" u="sng" dirty="0" smtClean="0">
                <a:latin typeface="Arial" charset="0"/>
                <a:ea typeface="Arial" charset="0"/>
                <a:cs typeface="Arial" charset="0"/>
              </a:rPr>
              <a:t>Age (years)</a:t>
            </a:r>
          </a:p>
        </p:txBody>
      </p:sp>
      <p:sp>
        <p:nvSpPr>
          <p:cNvPr id="13" name="TextBox 12"/>
          <p:cNvSpPr txBox="1"/>
          <p:nvPr/>
        </p:nvSpPr>
        <p:spPr>
          <a:xfrm>
            <a:off x="419087" y="1990732"/>
            <a:ext cx="5827236" cy="461665"/>
          </a:xfrm>
          <a:prstGeom prst="rect">
            <a:avLst/>
          </a:prstGeom>
          <a:noFill/>
        </p:spPr>
        <p:txBody>
          <a:bodyPr wrap="none" rtlCol="0">
            <a:spAutoFit/>
          </a:bodyPr>
          <a:lstStyle/>
          <a:p>
            <a:r>
              <a:rPr lang="en-GB" sz="2000" b="1" dirty="0" smtClean="0">
                <a:latin typeface="Arial" pitchFamily="34" charset="0"/>
                <a:cs typeface="Arial" pitchFamily="34" charset="0"/>
              </a:rPr>
              <a:t>≥</a:t>
            </a:r>
            <a:r>
              <a:rPr lang="en-US" sz="2000" b="1" i="1" dirty="0" smtClean="0">
                <a:latin typeface="Arial" charset="0"/>
                <a:ea typeface="Arial" charset="0"/>
                <a:cs typeface="Arial" charset="0"/>
              </a:rPr>
              <a:t>36	</a:t>
            </a:r>
            <a:r>
              <a:rPr lang="en-US" sz="2400" b="1" i="1" dirty="0" smtClean="0">
                <a:latin typeface="Arial" charset="0"/>
                <a:ea typeface="Arial" charset="0"/>
                <a:cs typeface="Arial" charset="0"/>
              </a:rPr>
              <a:t>			</a:t>
            </a:r>
            <a:r>
              <a:rPr lang="mr-IN" sz="2000" b="1" i="1" dirty="0">
                <a:latin typeface="Arial" charset="0"/>
                <a:ea typeface="Arial" charset="0"/>
                <a:cs typeface="Arial" charset="0"/>
              </a:rPr>
              <a:t>4.83 (0.53–44.0) </a:t>
            </a:r>
          </a:p>
        </p:txBody>
      </p:sp>
      <p:sp>
        <p:nvSpPr>
          <p:cNvPr id="14" name="TextBox 13"/>
          <p:cNvSpPr txBox="1"/>
          <p:nvPr/>
        </p:nvSpPr>
        <p:spPr>
          <a:xfrm>
            <a:off x="414322" y="2228860"/>
            <a:ext cx="5827236" cy="461665"/>
          </a:xfrm>
          <a:prstGeom prst="rect">
            <a:avLst/>
          </a:prstGeom>
          <a:noFill/>
        </p:spPr>
        <p:txBody>
          <a:bodyPr wrap="none" rtlCol="0">
            <a:spAutoFit/>
          </a:bodyPr>
          <a:lstStyle/>
          <a:p>
            <a:r>
              <a:rPr lang="en-US" sz="2000" b="1" i="1" dirty="0">
                <a:latin typeface="Arial" charset="0"/>
                <a:ea typeface="Arial" charset="0"/>
                <a:cs typeface="Arial" charset="0"/>
              </a:rPr>
              <a:t>&lt;</a:t>
            </a:r>
            <a:r>
              <a:rPr lang="en-US" sz="2000" b="1" i="1" dirty="0" smtClean="0">
                <a:latin typeface="Arial" charset="0"/>
                <a:ea typeface="Arial" charset="0"/>
                <a:cs typeface="Arial" charset="0"/>
              </a:rPr>
              <a:t>36</a:t>
            </a:r>
            <a:r>
              <a:rPr lang="en-US" sz="2400" b="1" i="1" dirty="0" smtClean="0">
                <a:latin typeface="Arial" charset="0"/>
                <a:ea typeface="Arial" charset="0"/>
                <a:cs typeface="Arial" charset="0"/>
              </a:rPr>
              <a:t>				</a:t>
            </a:r>
            <a:r>
              <a:rPr lang="is-IS" sz="2000" b="1" i="1" u="sng" dirty="0">
                <a:latin typeface="Arial" charset="0"/>
                <a:ea typeface="Arial" charset="0"/>
                <a:cs typeface="Arial" charset="0"/>
              </a:rPr>
              <a:t>1.78 (1.16–2.73) </a:t>
            </a:r>
          </a:p>
        </p:txBody>
      </p:sp>
      <p:sp>
        <p:nvSpPr>
          <p:cNvPr id="15" name="TextBox 14"/>
          <p:cNvSpPr txBox="1"/>
          <p:nvPr/>
        </p:nvSpPr>
        <p:spPr>
          <a:xfrm>
            <a:off x="419089" y="2476512"/>
            <a:ext cx="2613216" cy="461665"/>
          </a:xfrm>
          <a:prstGeom prst="rect">
            <a:avLst/>
          </a:prstGeom>
          <a:noFill/>
        </p:spPr>
        <p:txBody>
          <a:bodyPr wrap="none" rtlCol="0">
            <a:spAutoFit/>
          </a:bodyPr>
          <a:lstStyle/>
          <a:p>
            <a:r>
              <a:rPr lang="en-US" sz="2400" b="1" u="sng" dirty="0" smtClean="0">
                <a:latin typeface="Arial" charset="0"/>
                <a:ea typeface="Arial" charset="0"/>
                <a:cs typeface="Arial" charset="0"/>
              </a:rPr>
              <a:t>Ovulatory status</a:t>
            </a:r>
          </a:p>
        </p:txBody>
      </p:sp>
      <p:sp>
        <p:nvSpPr>
          <p:cNvPr id="16" name="TextBox 15"/>
          <p:cNvSpPr txBox="1"/>
          <p:nvPr/>
        </p:nvSpPr>
        <p:spPr>
          <a:xfrm>
            <a:off x="414323" y="2743216"/>
            <a:ext cx="5827236" cy="461665"/>
          </a:xfrm>
          <a:prstGeom prst="rect">
            <a:avLst/>
          </a:prstGeom>
          <a:noFill/>
        </p:spPr>
        <p:txBody>
          <a:bodyPr wrap="none" rtlCol="0">
            <a:spAutoFit/>
          </a:bodyPr>
          <a:lstStyle/>
          <a:p>
            <a:r>
              <a:rPr lang="en-US" sz="2000" b="1" i="1" dirty="0" smtClean="0">
                <a:latin typeface="Arial" charset="0"/>
                <a:ea typeface="Arial" charset="0"/>
                <a:cs typeface="Arial" charset="0"/>
              </a:rPr>
              <a:t>Anovulatory	</a:t>
            </a:r>
            <a:r>
              <a:rPr lang="en-US" sz="2400" b="1" i="1" dirty="0" smtClean="0">
                <a:latin typeface="Arial" charset="0"/>
                <a:ea typeface="Arial" charset="0"/>
                <a:cs typeface="Arial" charset="0"/>
              </a:rPr>
              <a:t>		</a:t>
            </a:r>
            <a:r>
              <a:rPr lang="is-IS" sz="2000" b="1" i="1" u="sng" dirty="0">
                <a:solidFill>
                  <a:srgbClr val="FF0000"/>
                </a:solidFill>
                <a:latin typeface="Arial" charset="0"/>
                <a:ea typeface="Arial" charset="0"/>
                <a:cs typeface="Arial" charset="0"/>
              </a:rPr>
              <a:t>3.08 (1.61–5.91) </a:t>
            </a:r>
          </a:p>
        </p:txBody>
      </p:sp>
      <p:sp>
        <p:nvSpPr>
          <p:cNvPr id="17" name="TextBox 16"/>
          <p:cNvSpPr txBox="1"/>
          <p:nvPr/>
        </p:nvSpPr>
        <p:spPr>
          <a:xfrm>
            <a:off x="395267" y="3024207"/>
            <a:ext cx="5827236" cy="461665"/>
          </a:xfrm>
          <a:prstGeom prst="rect">
            <a:avLst/>
          </a:prstGeom>
          <a:noFill/>
        </p:spPr>
        <p:txBody>
          <a:bodyPr wrap="none" rtlCol="0">
            <a:spAutoFit/>
          </a:bodyPr>
          <a:lstStyle/>
          <a:p>
            <a:r>
              <a:rPr lang="en-US" sz="2000" b="1" i="1" dirty="0" smtClean="0">
                <a:latin typeface="Arial" charset="0"/>
                <a:ea typeface="Arial" charset="0"/>
                <a:cs typeface="Arial" charset="0"/>
              </a:rPr>
              <a:t>Ovulatory</a:t>
            </a:r>
            <a:r>
              <a:rPr lang="en-US" sz="2400" b="1" i="1" dirty="0" smtClean="0">
                <a:latin typeface="Arial" charset="0"/>
                <a:ea typeface="Arial" charset="0"/>
                <a:cs typeface="Arial" charset="0"/>
              </a:rPr>
              <a:t>			</a:t>
            </a:r>
            <a:r>
              <a:rPr lang="is-IS" sz="2000" b="1" i="1" dirty="0">
                <a:latin typeface="Arial" charset="0"/>
                <a:ea typeface="Arial" charset="0"/>
                <a:cs typeface="Arial" charset="0"/>
              </a:rPr>
              <a:t>1.21 (0.71–2.09) </a:t>
            </a:r>
          </a:p>
        </p:txBody>
      </p:sp>
      <p:sp>
        <p:nvSpPr>
          <p:cNvPr id="18" name="TextBox 17"/>
          <p:cNvSpPr txBox="1"/>
          <p:nvPr/>
        </p:nvSpPr>
        <p:spPr>
          <a:xfrm>
            <a:off x="428613" y="3329008"/>
            <a:ext cx="1928733" cy="461665"/>
          </a:xfrm>
          <a:prstGeom prst="rect">
            <a:avLst/>
          </a:prstGeom>
          <a:noFill/>
        </p:spPr>
        <p:txBody>
          <a:bodyPr wrap="none" rtlCol="0">
            <a:spAutoFit/>
          </a:bodyPr>
          <a:lstStyle/>
          <a:p>
            <a:r>
              <a:rPr lang="en-US" sz="2400" b="1" u="sng" dirty="0" smtClean="0">
                <a:latin typeface="Arial" charset="0"/>
                <a:ea typeface="Arial" charset="0"/>
                <a:cs typeface="Arial" charset="0"/>
              </a:rPr>
              <a:t>BMI (kg/m2)</a:t>
            </a:r>
          </a:p>
        </p:txBody>
      </p:sp>
      <p:sp>
        <p:nvSpPr>
          <p:cNvPr id="19" name="TextBox 18"/>
          <p:cNvSpPr txBox="1"/>
          <p:nvPr/>
        </p:nvSpPr>
        <p:spPr>
          <a:xfrm>
            <a:off x="438134" y="3624287"/>
            <a:ext cx="5897768" cy="461665"/>
          </a:xfrm>
          <a:prstGeom prst="rect">
            <a:avLst/>
          </a:prstGeom>
          <a:noFill/>
        </p:spPr>
        <p:txBody>
          <a:bodyPr wrap="none" rtlCol="0">
            <a:spAutoFit/>
          </a:bodyPr>
          <a:lstStyle/>
          <a:p>
            <a:r>
              <a:rPr lang="en-GB" sz="2000" b="1" dirty="0" smtClean="0">
                <a:latin typeface="Arial" pitchFamily="34" charset="0"/>
                <a:cs typeface="Arial" pitchFamily="34" charset="0"/>
              </a:rPr>
              <a:t>≥</a:t>
            </a:r>
            <a:r>
              <a:rPr lang="en-US" sz="2000" b="1" i="1" dirty="0" smtClean="0">
                <a:latin typeface="Arial" charset="0"/>
                <a:ea typeface="Arial" charset="0"/>
                <a:cs typeface="Arial" charset="0"/>
              </a:rPr>
              <a:t>35</a:t>
            </a:r>
            <a:r>
              <a:rPr lang="en-US" sz="2400" b="1" i="1" dirty="0" smtClean="0">
                <a:latin typeface="Arial" charset="0"/>
                <a:ea typeface="Arial" charset="0"/>
                <a:cs typeface="Arial" charset="0"/>
              </a:rPr>
              <a:t>			</a:t>
            </a:r>
            <a:r>
              <a:rPr lang="en-US" sz="2400" b="1" i="1" dirty="0">
                <a:latin typeface="Arial" charset="0"/>
                <a:ea typeface="Arial" charset="0"/>
                <a:cs typeface="Arial" charset="0"/>
              </a:rPr>
              <a:t>	</a:t>
            </a:r>
            <a:r>
              <a:rPr lang="is-IS" sz="2000" b="1" i="1" u="sng" dirty="0" smtClean="0">
                <a:latin typeface="Arial" charset="0"/>
                <a:ea typeface="Arial" charset="0"/>
                <a:cs typeface="Arial" charset="0"/>
              </a:rPr>
              <a:t>1.64 </a:t>
            </a:r>
            <a:r>
              <a:rPr lang="is-IS" sz="2000" b="1" i="1" u="sng" dirty="0">
                <a:latin typeface="Arial" charset="0"/>
                <a:ea typeface="Arial" charset="0"/>
                <a:cs typeface="Arial" charset="0"/>
              </a:rPr>
              <a:t>(0.99–2.71</a:t>
            </a:r>
            <a:r>
              <a:rPr lang="is-IS" sz="2000" b="1" i="1" u="sng" dirty="0" smtClean="0">
                <a:latin typeface="Arial" charset="0"/>
                <a:ea typeface="Arial" charset="0"/>
                <a:cs typeface="Arial" charset="0"/>
              </a:rPr>
              <a:t>)</a:t>
            </a:r>
            <a:endParaRPr lang="en-US" sz="2000" b="1" i="1" u="sng" dirty="0" smtClean="0">
              <a:latin typeface="Arial" charset="0"/>
              <a:ea typeface="Arial" charset="0"/>
              <a:cs typeface="Arial" charset="0"/>
            </a:endParaRPr>
          </a:p>
        </p:txBody>
      </p:sp>
      <p:sp>
        <p:nvSpPr>
          <p:cNvPr id="20" name="TextBox 19"/>
          <p:cNvSpPr txBox="1"/>
          <p:nvPr/>
        </p:nvSpPr>
        <p:spPr>
          <a:xfrm>
            <a:off x="447654" y="3890991"/>
            <a:ext cx="5808257" cy="461665"/>
          </a:xfrm>
          <a:prstGeom prst="rect">
            <a:avLst/>
          </a:prstGeom>
          <a:noFill/>
        </p:spPr>
        <p:txBody>
          <a:bodyPr wrap="none" rtlCol="0">
            <a:spAutoFit/>
          </a:bodyPr>
          <a:lstStyle/>
          <a:p>
            <a:r>
              <a:rPr lang="en-US" sz="2000" b="1" i="1" dirty="0">
                <a:latin typeface="Arial" charset="0"/>
                <a:ea typeface="Arial" charset="0"/>
                <a:cs typeface="Arial" charset="0"/>
              </a:rPr>
              <a:t>&lt;</a:t>
            </a:r>
            <a:r>
              <a:rPr lang="en-US" sz="2000" b="1" i="1" dirty="0" smtClean="0">
                <a:latin typeface="Arial" charset="0"/>
                <a:ea typeface="Arial" charset="0"/>
                <a:cs typeface="Arial" charset="0"/>
              </a:rPr>
              <a:t>35</a:t>
            </a:r>
            <a:r>
              <a:rPr lang="en-US" sz="2400" b="1" i="1" dirty="0" smtClean="0">
                <a:latin typeface="Arial" charset="0"/>
                <a:ea typeface="Arial" charset="0"/>
                <a:cs typeface="Arial" charset="0"/>
              </a:rPr>
              <a:t>			</a:t>
            </a:r>
            <a:r>
              <a:rPr lang="en-US" sz="2400" b="1" i="1" dirty="0">
                <a:latin typeface="Arial" charset="0"/>
                <a:ea typeface="Arial" charset="0"/>
                <a:cs typeface="Arial" charset="0"/>
              </a:rPr>
              <a:t>	</a:t>
            </a:r>
            <a:r>
              <a:rPr lang="mr-IN" sz="2000" b="1" i="1" u="sng" dirty="0">
                <a:latin typeface="Arial" charset="0"/>
                <a:ea typeface="Arial" charset="0"/>
                <a:cs typeface="Arial" charset="0"/>
              </a:rPr>
              <a:t>2.31 (1.11–4.80) </a:t>
            </a:r>
          </a:p>
        </p:txBody>
      </p:sp>
      <p:sp>
        <p:nvSpPr>
          <p:cNvPr id="21" name="TextBox 20"/>
          <p:cNvSpPr txBox="1"/>
          <p:nvPr/>
        </p:nvSpPr>
        <p:spPr>
          <a:xfrm>
            <a:off x="423845" y="4224368"/>
            <a:ext cx="1449436" cy="461665"/>
          </a:xfrm>
          <a:prstGeom prst="rect">
            <a:avLst/>
          </a:prstGeom>
          <a:noFill/>
        </p:spPr>
        <p:txBody>
          <a:bodyPr wrap="none" rtlCol="0">
            <a:spAutoFit/>
          </a:bodyPr>
          <a:lstStyle/>
          <a:p>
            <a:r>
              <a:rPr lang="en-US" sz="2400" b="1" u="sng" dirty="0" smtClean="0">
                <a:latin typeface="Arial" charset="0"/>
                <a:ea typeface="Arial" charset="0"/>
                <a:cs typeface="Arial" charset="0"/>
              </a:rPr>
              <a:t>WH ratio</a:t>
            </a:r>
          </a:p>
        </p:txBody>
      </p:sp>
      <p:sp>
        <p:nvSpPr>
          <p:cNvPr id="22" name="TextBox 21"/>
          <p:cNvSpPr txBox="1"/>
          <p:nvPr/>
        </p:nvSpPr>
        <p:spPr>
          <a:xfrm>
            <a:off x="433366" y="4505363"/>
            <a:ext cx="5827236" cy="461665"/>
          </a:xfrm>
          <a:prstGeom prst="rect">
            <a:avLst/>
          </a:prstGeom>
          <a:noFill/>
        </p:spPr>
        <p:txBody>
          <a:bodyPr wrap="none" rtlCol="0">
            <a:spAutoFit/>
          </a:bodyPr>
          <a:lstStyle/>
          <a:p>
            <a:r>
              <a:rPr lang="en-GB" sz="2000" b="1" dirty="0" smtClean="0">
                <a:latin typeface="Arial" pitchFamily="34" charset="0"/>
                <a:cs typeface="Arial" pitchFamily="34" charset="0"/>
              </a:rPr>
              <a:t>≥</a:t>
            </a:r>
            <a:r>
              <a:rPr lang="en-US" sz="2000" b="1" i="1" dirty="0" smtClean="0">
                <a:latin typeface="Arial" charset="0"/>
                <a:ea typeface="Arial" charset="0"/>
                <a:cs typeface="Arial" charset="0"/>
              </a:rPr>
              <a:t>0.80</a:t>
            </a:r>
            <a:r>
              <a:rPr lang="en-US" sz="2400" b="1" i="1" dirty="0" smtClean="0">
                <a:latin typeface="Arial" charset="0"/>
                <a:ea typeface="Arial" charset="0"/>
                <a:cs typeface="Arial" charset="0"/>
              </a:rPr>
              <a:t>			</a:t>
            </a:r>
            <a:r>
              <a:rPr lang="en-US" sz="2400" b="1" i="1" dirty="0">
                <a:latin typeface="Arial" charset="0"/>
                <a:ea typeface="Arial" charset="0"/>
                <a:cs typeface="Arial" charset="0"/>
              </a:rPr>
              <a:t>	</a:t>
            </a:r>
            <a:r>
              <a:rPr lang="is-IS" sz="2000" b="1" i="1" u="sng" dirty="0">
                <a:latin typeface="Arial" charset="0"/>
                <a:ea typeface="Arial" charset="0"/>
                <a:cs typeface="Arial" charset="0"/>
              </a:rPr>
              <a:t>2.04 (1.30–3.18) </a:t>
            </a:r>
          </a:p>
        </p:txBody>
      </p:sp>
      <p:sp>
        <p:nvSpPr>
          <p:cNvPr id="23" name="TextBox 22"/>
          <p:cNvSpPr txBox="1"/>
          <p:nvPr/>
        </p:nvSpPr>
        <p:spPr>
          <a:xfrm>
            <a:off x="428598" y="4786355"/>
            <a:ext cx="5827236" cy="461665"/>
          </a:xfrm>
          <a:prstGeom prst="rect">
            <a:avLst/>
          </a:prstGeom>
          <a:noFill/>
        </p:spPr>
        <p:txBody>
          <a:bodyPr wrap="none" rtlCol="0">
            <a:spAutoFit/>
          </a:bodyPr>
          <a:lstStyle/>
          <a:p>
            <a:r>
              <a:rPr lang="en-US" sz="2000" b="1" i="1" dirty="0">
                <a:latin typeface="Arial" charset="0"/>
                <a:ea typeface="Arial" charset="0"/>
                <a:cs typeface="Arial" charset="0"/>
              </a:rPr>
              <a:t>&lt;</a:t>
            </a:r>
            <a:r>
              <a:rPr lang="en-US" sz="2000" b="1" i="1" dirty="0" smtClean="0">
                <a:latin typeface="Arial" charset="0"/>
                <a:ea typeface="Arial" charset="0"/>
                <a:cs typeface="Arial" charset="0"/>
              </a:rPr>
              <a:t>0.80</a:t>
            </a:r>
            <a:r>
              <a:rPr lang="en-US" sz="2400" b="1" i="1" dirty="0" smtClean="0">
                <a:latin typeface="Arial" charset="0"/>
                <a:ea typeface="Arial" charset="0"/>
                <a:cs typeface="Arial" charset="0"/>
              </a:rPr>
              <a:t>			</a:t>
            </a:r>
            <a:r>
              <a:rPr lang="en-US" sz="2400" b="1" i="1" dirty="0">
                <a:latin typeface="Arial" charset="0"/>
                <a:ea typeface="Arial" charset="0"/>
                <a:cs typeface="Arial" charset="0"/>
              </a:rPr>
              <a:t>	</a:t>
            </a:r>
            <a:r>
              <a:rPr lang="is-IS" sz="2000" b="1" i="1" dirty="0">
                <a:latin typeface="Arial" charset="0"/>
                <a:ea typeface="Arial" charset="0"/>
                <a:cs typeface="Arial" charset="0"/>
              </a:rPr>
              <a:t>0.88 (0.26–2.99) </a:t>
            </a:r>
          </a:p>
        </p:txBody>
      </p:sp>
      <p:sp>
        <p:nvSpPr>
          <p:cNvPr id="4" name="Title 3"/>
          <p:cNvSpPr>
            <a:spLocks noGrp="1"/>
          </p:cNvSpPr>
          <p:nvPr>
            <p:ph type="title"/>
          </p:nvPr>
        </p:nvSpPr>
        <p:spPr/>
        <p:txBody>
          <a:bodyPr/>
          <a:lstStyle/>
          <a:p>
            <a:r>
              <a:rPr lang="en-US" b="1" dirty="0" smtClean="0">
                <a:solidFill>
                  <a:srgbClr val="FF0000"/>
                </a:solidFill>
                <a:latin typeface="Arial" charset="0"/>
                <a:ea typeface="Arial" charset="0"/>
                <a:cs typeface="Arial" charset="0"/>
              </a:rPr>
              <a:t>Lifestyle intervention in obese infertile</a:t>
            </a:r>
            <a:endParaRPr lang="en-US" b="1" dirty="0">
              <a:solidFill>
                <a:srgbClr val="FF0000"/>
              </a:solidFill>
              <a:latin typeface="Arial" charset="0"/>
              <a:ea typeface="Arial" charset="0"/>
              <a:cs typeface="Arial" charset="0"/>
            </a:endParaRPr>
          </a:p>
        </p:txBody>
      </p:sp>
      <p:sp>
        <p:nvSpPr>
          <p:cNvPr id="5" name="TextBox 4"/>
          <p:cNvSpPr txBox="1"/>
          <p:nvPr/>
        </p:nvSpPr>
        <p:spPr>
          <a:xfrm>
            <a:off x="152395" y="5486398"/>
            <a:ext cx="5070619" cy="1200329"/>
          </a:xfrm>
          <a:prstGeom prst="rect">
            <a:avLst/>
          </a:prstGeom>
          <a:noFill/>
        </p:spPr>
        <p:txBody>
          <a:bodyPr wrap="none" rtlCol="0">
            <a:spAutoFit/>
          </a:bodyPr>
          <a:lstStyle/>
          <a:p>
            <a:r>
              <a:rPr lang="en-US" sz="2400" b="1" dirty="0" smtClean="0">
                <a:latin typeface="Arial" charset="0"/>
                <a:ea typeface="Arial" charset="0"/>
                <a:cs typeface="Arial" charset="0"/>
              </a:rPr>
              <a:t>● </a:t>
            </a:r>
            <a:r>
              <a:rPr lang="en-US" sz="2400" b="1" u="sng" dirty="0" smtClean="0">
                <a:latin typeface="Arial" charset="0"/>
                <a:ea typeface="Arial" charset="0"/>
                <a:cs typeface="Arial" charset="0"/>
              </a:rPr>
              <a:t>No increase in healthy LBR</a:t>
            </a:r>
          </a:p>
          <a:p>
            <a:r>
              <a:rPr lang="en-US" sz="2400" b="1" dirty="0" smtClean="0">
                <a:latin typeface="Arial" charset="0"/>
                <a:ea typeface="Arial" charset="0"/>
                <a:cs typeface="Arial" charset="0"/>
              </a:rPr>
              <a:t>● </a:t>
            </a:r>
            <a:r>
              <a:rPr lang="en-US" sz="2400" b="1" u="sng" dirty="0" smtClean="0">
                <a:latin typeface="Arial" charset="0"/>
                <a:ea typeface="Arial" charset="0"/>
                <a:cs typeface="Arial" charset="0"/>
              </a:rPr>
              <a:t>Increase in natural </a:t>
            </a:r>
            <a:r>
              <a:rPr lang="en-US" sz="2400" b="1" u="sng" dirty="0">
                <a:latin typeface="Arial" charset="0"/>
                <a:ea typeface="Arial" charset="0"/>
                <a:cs typeface="Arial" charset="0"/>
              </a:rPr>
              <a:t>conceptions</a:t>
            </a:r>
          </a:p>
          <a:p>
            <a:r>
              <a:rPr lang="en-US" sz="2400" b="1" i="1" dirty="0" smtClean="0">
                <a:latin typeface="Arial" charset="0"/>
                <a:ea typeface="Arial" charset="0"/>
                <a:cs typeface="Arial" charset="0"/>
              </a:rPr>
              <a:t>(A subgroup analysis of a RCT)</a:t>
            </a:r>
          </a:p>
        </p:txBody>
      </p:sp>
      <p:cxnSp>
        <p:nvCxnSpPr>
          <p:cNvPr id="29" name="Elbow Connector 28"/>
          <p:cNvCxnSpPr/>
          <p:nvPr/>
        </p:nvCxnSpPr>
        <p:spPr>
          <a:xfrm rot="16200000" flipV="1">
            <a:off x="2173754" y="3108742"/>
            <a:ext cx="3148084" cy="2950438"/>
          </a:xfrm>
          <a:prstGeom prst="bentConnector3">
            <a:avLst>
              <a:gd name="adj1" fmla="val 25038"/>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00738" y="6033236"/>
            <a:ext cx="3930884"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Van </a:t>
            </a:r>
            <a:r>
              <a:rPr lang="en-US" sz="2400" b="1" i="1" dirty="0" err="1" smtClean="0">
                <a:solidFill>
                  <a:srgbClr val="0000CC"/>
                </a:solidFill>
                <a:latin typeface="Arial" charset="0"/>
                <a:ea typeface="Arial" charset="0"/>
                <a:cs typeface="Arial" charset="0"/>
              </a:rPr>
              <a:t>Oers</a:t>
            </a:r>
            <a:r>
              <a:rPr lang="en-US" sz="2400" b="1" i="1" dirty="0" smtClean="0">
                <a:solidFill>
                  <a:srgbClr val="0000CC"/>
                </a:solidFill>
                <a:latin typeface="Arial" charset="0"/>
                <a:ea typeface="Arial" charset="0"/>
                <a:cs typeface="Arial" charset="0"/>
              </a:rPr>
              <a:t> et al., 2016</a:t>
            </a:r>
          </a:p>
          <a:p>
            <a:r>
              <a:rPr lang="en-US" sz="2400" b="1" i="1" dirty="0" smtClean="0">
                <a:solidFill>
                  <a:srgbClr val="0000CC"/>
                </a:solidFill>
                <a:latin typeface="Arial" charset="0"/>
                <a:ea typeface="Arial" charset="0"/>
                <a:cs typeface="Arial" charset="0"/>
              </a:rPr>
              <a:t>Hum. </a:t>
            </a:r>
            <a:r>
              <a:rPr lang="en-US" sz="2400" b="1" i="1" dirty="0" err="1" smtClean="0">
                <a:solidFill>
                  <a:srgbClr val="0000CC"/>
                </a:solidFill>
                <a:latin typeface="Arial" charset="0"/>
                <a:ea typeface="Arial" charset="0"/>
                <a:cs typeface="Arial" charset="0"/>
              </a:rPr>
              <a:t>Reprod</a:t>
            </a:r>
            <a:r>
              <a:rPr lang="en-US" sz="2400" b="1" i="1" dirty="0" smtClean="0">
                <a:solidFill>
                  <a:srgbClr val="0000CC"/>
                </a:solidFill>
                <a:latin typeface="Arial" charset="0"/>
                <a:ea typeface="Arial" charset="0"/>
                <a:cs typeface="Arial" charset="0"/>
              </a:rPr>
              <a:t>. 31, 2704-13</a:t>
            </a:r>
            <a:endParaRPr lang="en-US" sz="2400" b="1" i="1" dirty="0">
              <a:solidFill>
                <a:srgbClr val="0000CC"/>
              </a:solidFill>
              <a:latin typeface="Arial" charset="0"/>
              <a:ea typeface="Arial" charset="0"/>
              <a:cs typeface="Arial" charset="0"/>
            </a:endParaRPr>
          </a:p>
        </p:txBody>
      </p:sp>
      <p:sp>
        <p:nvSpPr>
          <p:cNvPr id="2" name="Rectangle 1"/>
          <p:cNvSpPr/>
          <p:nvPr/>
        </p:nvSpPr>
        <p:spPr>
          <a:xfrm>
            <a:off x="5165862" y="5349883"/>
            <a:ext cx="191949" cy="92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151574" y="5378459"/>
            <a:ext cx="3205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72112" y="5378459"/>
            <a:ext cx="0" cy="779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165862" y="6158003"/>
            <a:ext cx="3062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86849" y="3009919"/>
            <a:ext cx="199161" cy="19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2271708" y="3004853"/>
            <a:ext cx="0" cy="4194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014538" y="2995692"/>
            <a:ext cx="252395" cy="91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469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Conclusions</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normAutofit/>
          </a:bodyPr>
          <a:lstStyle/>
          <a:p>
            <a:r>
              <a:rPr lang="en-US" b="1" dirty="0" smtClean="0">
                <a:latin typeface="Arial" charset="0"/>
                <a:ea typeface="Arial" charset="0"/>
                <a:cs typeface="Arial" charset="0"/>
              </a:rPr>
              <a:t>Obesity has a negative impact on the fertility potential</a:t>
            </a:r>
          </a:p>
          <a:p>
            <a:r>
              <a:rPr lang="en-US" b="1" dirty="0" smtClean="0">
                <a:latin typeface="Arial" charset="0"/>
                <a:ea typeface="Arial" charset="0"/>
                <a:cs typeface="Arial" charset="0"/>
              </a:rPr>
              <a:t>Obese women may have menstrual irregularities and </a:t>
            </a:r>
            <a:r>
              <a:rPr lang="en-US" b="1" dirty="0" smtClean="0">
                <a:latin typeface="Arial" charset="0"/>
                <a:ea typeface="Arial" charset="0"/>
                <a:cs typeface="Arial" charset="0"/>
              </a:rPr>
              <a:t>lower possibility </a:t>
            </a:r>
            <a:r>
              <a:rPr lang="en-US" b="1" dirty="0" smtClean="0">
                <a:latin typeface="Arial" charset="0"/>
                <a:ea typeface="Arial" charset="0"/>
                <a:cs typeface="Arial" charset="0"/>
              </a:rPr>
              <a:t>to conceive (even from adolescence)</a:t>
            </a:r>
          </a:p>
          <a:p>
            <a:r>
              <a:rPr lang="en-US" b="1" dirty="0" smtClean="0">
                <a:latin typeface="Arial" charset="0"/>
                <a:ea typeface="Arial" charset="0"/>
                <a:cs typeface="Arial" charset="0"/>
              </a:rPr>
              <a:t>There is reduced response to ovulation inducing agents</a:t>
            </a:r>
          </a:p>
          <a:p>
            <a:r>
              <a:rPr lang="en-US" b="1" dirty="0" smtClean="0">
                <a:latin typeface="Arial" charset="0"/>
                <a:ea typeface="Arial" charset="0"/>
                <a:cs typeface="Arial" charset="0"/>
              </a:rPr>
              <a:t>Oocyte quality is affected</a:t>
            </a:r>
          </a:p>
          <a:p>
            <a:r>
              <a:rPr lang="en-US" b="1" dirty="0" smtClean="0">
                <a:latin typeface="Arial" charset="0"/>
                <a:ea typeface="Arial" charset="0"/>
                <a:cs typeface="Arial" charset="0"/>
              </a:rPr>
              <a:t>Endometrial function may be impaired</a:t>
            </a:r>
          </a:p>
          <a:p>
            <a:r>
              <a:rPr lang="en-US" b="1" dirty="0" smtClean="0">
                <a:latin typeface="Arial" charset="0"/>
                <a:ea typeface="Arial" charset="0"/>
                <a:cs typeface="Arial" charset="0"/>
              </a:rPr>
              <a:t>The role of men’s obesity needs further investigation</a:t>
            </a:r>
          </a:p>
          <a:p>
            <a:r>
              <a:rPr lang="en-US" b="1" dirty="0" smtClean="0">
                <a:latin typeface="Arial" charset="0"/>
                <a:ea typeface="Arial" charset="0"/>
                <a:cs typeface="Arial" charset="0"/>
              </a:rPr>
              <a:t>Lifestyle modification is recommended but it increases natural conceptions only in anovulatory infertile women</a:t>
            </a:r>
          </a:p>
        </p:txBody>
      </p:sp>
    </p:spTree>
    <p:extLst>
      <p:ext uri="{BB962C8B-B14F-4D97-AF65-F5344CB8AC3E}">
        <p14:creationId xmlns:p14="http://schemas.microsoft.com/office/powerpoint/2010/main" val="11060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charset="0"/>
                <a:ea typeface="Arial" charset="0"/>
                <a:cs typeface="Arial" charset="0"/>
              </a:rPr>
              <a:t>Outline</a:t>
            </a:r>
            <a:endParaRPr lang="en-US" b="1" dirty="0">
              <a:latin typeface="Arial" charset="0"/>
              <a:ea typeface="Arial" charset="0"/>
              <a:cs typeface="Arial" charset="0"/>
            </a:endParaRPr>
          </a:p>
        </p:txBody>
      </p:sp>
      <p:sp>
        <p:nvSpPr>
          <p:cNvPr id="4" name="Content Placeholder 3"/>
          <p:cNvSpPr>
            <a:spLocks noGrp="1"/>
          </p:cNvSpPr>
          <p:nvPr>
            <p:ph idx="1"/>
          </p:nvPr>
        </p:nvSpPr>
        <p:spPr/>
        <p:txBody>
          <a:bodyPr/>
          <a:lstStyle/>
          <a:p>
            <a:endParaRPr lang="en-US" b="1" dirty="0" smtClean="0">
              <a:latin typeface="Arial" charset="0"/>
              <a:ea typeface="Arial" charset="0"/>
              <a:cs typeface="Arial" charset="0"/>
            </a:endParaRPr>
          </a:p>
          <a:p>
            <a:r>
              <a:rPr lang="en-US" b="1" dirty="0" smtClean="0">
                <a:latin typeface="Arial" charset="0"/>
                <a:ea typeface="Arial" charset="0"/>
                <a:cs typeface="Arial" charset="0"/>
              </a:rPr>
              <a:t>Impact of obesity on fertility potential</a:t>
            </a:r>
          </a:p>
          <a:p>
            <a:r>
              <a:rPr lang="en-US" b="1" dirty="0" smtClean="0">
                <a:latin typeface="Arial" charset="0"/>
                <a:ea typeface="Arial" charset="0"/>
                <a:cs typeface="Arial" charset="0"/>
              </a:rPr>
              <a:t>Role of obesity in ART</a:t>
            </a:r>
          </a:p>
          <a:p>
            <a:r>
              <a:rPr lang="en-US" b="1" dirty="0" smtClean="0">
                <a:latin typeface="Arial" charset="0"/>
                <a:ea typeface="Arial" charset="0"/>
                <a:cs typeface="Arial" charset="0"/>
              </a:rPr>
              <a:t>Weight reduction and fertility</a:t>
            </a:r>
            <a:endParaRPr lang="en-US" b="1" dirty="0">
              <a:latin typeface="Arial" charset="0"/>
              <a:ea typeface="Arial" charset="0"/>
              <a:cs typeface="Arial" charset="0"/>
            </a:endParaRPr>
          </a:p>
        </p:txBody>
      </p:sp>
    </p:spTree>
    <p:extLst>
      <p:ext uri="{BB962C8B-B14F-4D97-AF65-F5344CB8AC3E}">
        <p14:creationId xmlns:p14="http://schemas.microsoft.com/office/powerpoint/2010/main" val="556553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ubTitle" idx="1"/>
          </p:nvPr>
        </p:nvSpPr>
        <p:spPr>
          <a:xfrm>
            <a:off x="7720014" y="6189663"/>
            <a:ext cx="2263775" cy="334962"/>
          </a:xfrm>
          <a:noFill/>
        </p:spPr>
        <p:txBody>
          <a:bodyPr/>
          <a:lstStyle/>
          <a:p>
            <a:r>
              <a:rPr lang="en-US" sz="1200" b="1"/>
              <a:t>Figure 1.</a:t>
            </a:r>
            <a:endParaRPr lang="el-GR" sz="1200" b="1"/>
          </a:p>
        </p:txBody>
      </p:sp>
      <p:pic>
        <p:nvPicPr>
          <p:cNvPr id="8195" name="Picture 5"/>
          <p:cNvPicPr>
            <a:picLocks noChangeAspect="1" noChangeArrowheads="1"/>
          </p:cNvPicPr>
          <p:nvPr/>
        </p:nvPicPr>
        <p:blipFill>
          <a:blip r:embed="rId2"/>
          <a:srcRect/>
          <a:stretch>
            <a:fillRect/>
          </a:stretch>
        </p:blipFill>
        <p:spPr bwMode="auto">
          <a:xfrm>
            <a:off x="2024063" y="642938"/>
            <a:ext cx="4286250" cy="2571750"/>
          </a:xfrm>
          <a:prstGeom prst="rect">
            <a:avLst/>
          </a:prstGeom>
          <a:noFill/>
          <a:ln w="9525">
            <a:noFill/>
            <a:miter lim="800000"/>
            <a:headEnd/>
            <a:tailEnd/>
          </a:ln>
        </p:spPr>
      </p:pic>
      <p:pic>
        <p:nvPicPr>
          <p:cNvPr id="8196" name="Picture 6"/>
          <p:cNvPicPr>
            <a:picLocks noChangeAspect="1" noChangeArrowheads="1"/>
          </p:cNvPicPr>
          <p:nvPr/>
        </p:nvPicPr>
        <p:blipFill>
          <a:blip r:embed="rId3"/>
          <a:srcRect/>
          <a:stretch>
            <a:fillRect/>
          </a:stretch>
        </p:blipFill>
        <p:spPr bwMode="auto">
          <a:xfrm>
            <a:off x="6096001" y="642938"/>
            <a:ext cx="4214813" cy="2571750"/>
          </a:xfrm>
          <a:prstGeom prst="rect">
            <a:avLst/>
          </a:prstGeom>
          <a:noFill/>
          <a:ln w="9525">
            <a:noFill/>
            <a:miter lim="800000"/>
            <a:headEnd/>
            <a:tailEnd/>
          </a:ln>
        </p:spPr>
      </p:pic>
      <p:pic>
        <p:nvPicPr>
          <p:cNvPr id="8197" name="Picture 7"/>
          <p:cNvPicPr>
            <a:picLocks noChangeAspect="1" noChangeArrowheads="1"/>
          </p:cNvPicPr>
          <p:nvPr/>
        </p:nvPicPr>
        <p:blipFill>
          <a:blip r:embed="rId4"/>
          <a:srcRect/>
          <a:stretch>
            <a:fillRect/>
          </a:stretch>
        </p:blipFill>
        <p:spPr bwMode="auto">
          <a:xfrm>
            <a:off x="2166939" y="3286125"/>
            <a:ext cx="4143375" cy="2857500"/>
          </a:xfrm>
          <a:prstGeom prst="rect">
            <a:avLst/>
          </a:prstGeom>
          <a:noFill/>
          <a:ln w="9525">
            <a:noFill/>
            <a:miter lim="800000"/>
            <a:headEnd/>
            <a:tailEnd/>
          </a:ln>
        </p:spPr>
      </p:pic>
      <p:pic>
        <p:nvPicPr>
          <p:cNvPr id="8198" name="Picture 8"/>
          <p:cNvPicPr>
            <a:picLocks noChangeAspect="1" noChangeArrowheads="1"/>
          </p:cNvPicPr>
          <p:nvPr/>
        </p:nvPicPr>
        <p:blipFill>
          <a:blip r:embed="rId5"/>
          <a:srcRect/>
          <a:stretch>
            <a:fillRect/>
          </a:stretch>
        </p:blipFill>
        <p:spPr bwMode="auto">
          <a:xfrm>
            <a:off x="6167438" y="3286125"/>
            <a:ext cx="4214812" cy="2928938"/>
          </a:xfrm>
          <a:prstGeom prst="rect">
            <a:avLst/>
          </a:prstGeom>
          <a:noFill/>
          <a:ln w="9525">
            <a:noFill/>
            <a:miter lim="800000"/>
            <a:headEnd/>
            <a:tailEnd/>
          </a:ln>
        </p:spPr>
      </p:pic>
      <p:sp>
        <p:nvSpPr>
          <p:cNvPr id="8" name="7 - Ορθογώνιο"/>
          <p:cNvSpPr/>
          <p:nvPr/>
        </p:nvSpPr>
        <p:spPr>
          <a:xfrm>
            <a:off x="2095500" y="3214688"/>
            <a:ext cx="642938"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Ορθογώνιο"/>
          <p:cNvSpPr/>
          <p:nvPr/>
        </p:nvSpPr>
        <p:spPr>
          <a:xfrm>
            <a:off x="2095500" y="714375"/>
            <a:ext cx="642938"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0 - Ορθογώνιο"/>
          <p:cNvSpPr/>
          <p:nvPr/>
        </p:nvSpPr>
        <p:spPr>
          <a:xfrm>
            <a:off x="6096000" y="714375"/>
            <a:ext cx="5715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11 - Ορθογώνιο"/>
          <p:cNvSpPr/>
          <p:nvPr/>
        </p:nvSpPr>
        <p:spPr>
          <a:xfrm>
            <a:off x="6238876" y="3286125"/>
            <a:ext cx="500063"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12 - Ορθογώνιο"/>
          <p:cNvSpPr/>
          <p:nvPr/>
        </p:nvSpPr>
        <p:spPr>
          <a:xfrm>
            <a:off x="5595938" y="1000125"/>
            <a:ext cx="571500" cy="150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Ορθογώνιο"/>
          <p:cNvSpPr/>
          <p:nvPr/>
        </p:nvSpPr>
        <p:spPr>
          <a:xfrm>
            <a:off x="5881689" y="3429001"/>
            <a:ext cx="357187" cy="1928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14 - Ορθογώνιο"/>
          <p:cNvSpPr/>
          <p:nvPr/>
        </p:nvSpPr>
        <p:spPr>
          <a:xfrm>
            <a:off x="2595564" y="2928939"/>
            <a:ext cx="3500437"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15 - Ορθογώνιο"/>
          <p:cNvSpPr/>
          <p:nvPr/>
        </p:nvSpPr>
        <p:spPr>
          <a:xfrm>
            <a:off x="6453189" y="2857500"/>
            <a:ext cx="3500437"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16 - Ορθογώνιο"/>
          <p:cNvSpPr/>
          <p:nvPr/>
        </p:nvSpPr>
        <p:spPr>
          <a:xfrm>
            <a:off x="6524625" y="5572125"/>
            <a:ext cx="3500438"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8" name="17 - Ορθογώνιο"/>
          <p:cNvSpPr/>
          <p:nvPr/>
        </p:nvSpPr>
        <p:spPr>
          <a:xfrm>
            <a:off x="2524125" y="5500689"/>
            <a:ext cx="3500438"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9" name="18 - Ευθεία γραμμή σύνδεσης"/>
          <p:cNvCxnSpPr/>
          <p:nvPr/>
        </p:nvCxnSpPr>
        <p:spPr>
          <a:xfrm>
            <a:off x="2667000" y="2928939"/>
            <a:ext cx="3214688"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6738938" y="2928939"/>
            <a:ext cx="3143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2667000" y="5570539"/>
            <a:ext cx="3143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6738938" y="5572125"/>
            <a:ext cx="314325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5400000" flipH="1" flipV="1">
            <a:off x="1596232" y="1856582"/>
            <a:ext cx="214312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rot="5400000" flipH="1" flipV="1">
            <a:off x="5666582" y="1856582"/>
            <a:ext cx="214312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flipH="1" flipV="1">
            <a:off x="1596232" y="4499769"/>
            <a:ext cx="214312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rot="5400000" flipH="1" flipV="1">
            <a:off x="5666582" y="4499769"/>
            <a:ext cx="214312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rot="10800000">
            <a:off x="2524126" y="78581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10800000">
            <a:off x="2524126" y="121285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rot="10800000">
            <a:off x="2524126" y="164147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rot="10800000">
            <a:off x="2524126" y="207010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rot="10800000">
            <a:off x="2524126" y="249872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10800000">
            <a:off x="2524126" y="292735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10800000">
            <a:off x="2524126" y="342741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rot="10800000">
            <a:off x="2524126" y="3856039"/>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p:nvPr/>
        </p:nvCxnSpPr>
        <p:spPr>
          <a:xfrm rot="10800000">
            <a:off x="2524126" y="428466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rot="10800000">
            <a:off x="2524126" y="4713289"/>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rot="10800000">
            <a:off x="2524126" y="514191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rot="10800000">
            <a:off x="6596064" y="78581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rot="10800000">
            <a:off x="6596064" y="149860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 Ευθεία γραμμή σύνδεσης"/>
          <p:cNvCxnSpPr/>
          <p:nvPr/>
        </p:nvCxnSpPr>
        <p:spPr>
          <a:xfrm rot="10800000">
            <a:off x="6596064" y="221297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p:nvPr/>
        </p:nvCxnSpPr>
        <p:spPr>
          <a:xfrm rot="10800000">
            <a:off x="6596064" y="342741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rot="10800000">
            <a:off x="6596064" y="378460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 Ευθεία γραμμή σύνδεσης"/>
          <p:cNvCxnSpPr/>
          <p:nvPr/>
        </p:nvCxnSpPr>
        <p:spPr>
          <a:xfrm rot="10800000">
            <a:off x="6596064" y="4141789"/>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p:nvPr/>
        </p:nvCxnSpPr>
        <p:spPr>
          <a:xfrm rot="10800000">
            <a:off x="6596064" y="449897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p:nvPr/>
        </p:nvCxnSpPr>
        <p:spPr>
          <a:xfrm rot="10800000">
            <a:off x="6596064" y="4856164"/>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rot="10800000">
            <a:off x="6596064" y="5213350"/>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37" name="68 - TextBox"/>
          <p:cNvSpPr txBox="1">
            <a:spLocks noChangeArrowheads="1"/>
          </p:cNvSpPr>
          <p:nvPr/>
        </p:nvSpPr>
        <p:spPr bwMode="auto">
          <a:xfrm>
            <a:off x="1881188" y="571501"/>
            <a:ext cx="698500" cy="461963"/>
          </a:xfrm>
          <a:prstGeom prst="rect">
            <a:avLst/>
          </a:prstGeom>
          <a:noFill/>
          <a:ln w="9525">
            <a:noFill/>
            <a:miter lim="800000"/>
            <a:headEnd/>
            <a:tailEnd/>
          </a:ln>
        </p:spPr>
        <p:txBody>
          <a:bodyPr wrap="none">
            <a:spAutoFit/>
          </a:bodyPr>
          <a:lstStyle/>
          <a:p>
            <a:r>
              <a:rPr lang="en-GB" sz="2400" b="1" dirty="0">
                <a:latin typeface="Arial" charset="0"/>
                <a:cs typeface="Arial" charset="0"/>
              </a:rPr>
              <a:t>100</a:t>
            </a:r>
            <a:endParaRPr lang="el-GR" sz="2400" b="1" dirty="0">
              <a:latin typeface="Arial" charset="0"/>
              <a:cs typeface="Arial" charset="0"/>
            </a:endParaRPr>
          </a:p>
        </p:txBody>
      </p:sp>
      <p:sp>
        <p:nvSpPr>
          <p:cNvPr id="8238" name="69 - TextBox"/>
          <p:cNvSpPr txBox="1">
            <a:spLocks noChangeArrowheads="1"/>
          </p:cNvSpPr>
          <p:nvPr/>
        </p:nvSpPr>
        <p:spPr bwMode="auto">
          <a:xfrm>
            <a:off x="1881188" y="966788"/>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80</a:t>
            </a:r>
            <a:endParaRPr lang="el-GR" sz="2400" b="1" dirty="0">
              <a:latin typeface="Arial" charset="0"/>
              <a:cs typeface="Arial" charset="0"/>
            </a:endParaRPr>
          </a:p>
        </p:txBody>
      </p:sp>
      <p:sp>
        <p:nvSpPr>
          <p:cNvPr id="8239" name="70 - TextBox"/>
          <p:cNvSpPr txBox="1">
            <a:spLocks noChangeArrowheads="1"/>
          </p:cNvSpPr>
          <p:nvPr/>
        </p:nvSpPr>
        <p:spPr bwMode="auto">
          <a:xfrm>
            <a:off x="1881188" y="1395413"/>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60</a:t>
            </a:r>
            <a:endParaRPr lang="el-GR" sz="2400" b="1" dirty="0">
              <a:latin typeface="Arial" charset="0"/>
              <a:cs typeface="Arial" charset="0"/>
            </a:endParaRPr>
          </a:p>
        </p:txBody>
      </p:sp>
      <p:sp>
        <p:nvSpPr>
          <p:cNvPr id="8240" name="71 - TextBox"/>
          <p:cNvSpPr txBox="1">
            <a:spLocks noChangeArrowheads="1"/>
          </p:cNvSpPr>
          <p:nvPr/>
        </p:nvSpPr>
        <p:spPr bwMode="auto">
          <a:xfrm>
            <a:off x="1881188" y="1824038"/>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40</a:t>
            </a:r>
            <a:endParaRPr lang="el-GR" sz="2400" b="1" dirty="0">
              <a:latin typeface="Arial" charset="0"/>
              <a:cs typeface="Arial" charset="0"/>
            </a:endParaRPr>
          </a:p>
        </p:txBody>
      </p:sp>
      <p:sp>
        <p:nvSpPr>
          <p:cNvPr id="8241" name="72 - TextBox"/>
          <p:cNvSpPr txBox="1">
            <a:spLocks noChangeArrowheads="1"/>
          </p:cNvSpPr>
          <p:nvPr/>
        </p:nvSpPr>
        <p:spPr bwMode="auto">
          <a:xfrm>
            <a:off x="1881188" y="2252663"/>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20</a:t>
            </a:r>
            <a:endParaRPr lang="el-GR" sz="2400" b="1" dirty="0">
              <a:latin typeface="Arial" charset="0"/>
              <a:cs typeface="Arial" charset="0"/>
            </a:endParaRPr>
          </a:p>
        </p:txBody>
      </p:sp>
      <p:sp>
        <p:nvSpPr>
          <p:cNvPr id="8242" name="73 - TextBox"/>
          <p:cNvSpPr txBox="1">
            <a:spLocks noChangeArrowheads="1"/>
          </p:cNvSpPr>
          <p:nvPr/>
        </p:nvSpPr>
        <p:spPr bwMode="auto">
          <a:xfrm>
            <a:off x="1881189" y="2681288"/>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0</a:t>
            </a:r>
            <a:endParaRPr lang="el-GR" sz="2400" b="1" dirty="0">
              <a:latin typeface="Arial" charset="0"/>
              <a:cs typeface="Arial" charset="0"/>
            </a:endParaRPr>
          </a:p>
        </p:txBody>
      </p:sp>
      <p:sp>
        <p:nvSpPr>
          <p:cNvPr id="8243" name="74 - TextBox"/>
          <p:cNvSpPr txBox="1">
            <a:spLocks noChangeArrowheads="1"/>
          </p:cNvSpPr>
          <p:nvPr/>
        </p:nvSpPr>
        <p:spPr bwMode="auto">
          <a:xfrm>
            <a:off x="1881188" y="3286126"/>
            <a:ext cx="696912" cy="461963"/>
          </a:xfrm>
          <a:prstGeom prst="rect">
            <a:avLst/>
          </a:prstGeom>
          <a:noFill/>
          <a:ln w="9525">
            <a:noFill/>
            <a:miter lim="800000"/>
            <a:headEnd/>
            <a:tailEnd/>
          </a:ln>
        </p:spPr>
        <p:txBody>
          <a:bodyPr wrap="none">
            <a:spAutoFit/>
          </a:bodyPr>
          <a:lstStyle/>
          <a:p>
            <a:r>
              <a:rPr lang="en-GB" sz="2400" b="1" dirty="0">
                <a:latin typeface="Arial" charset="0"/>
                <a:cs typeface="Arial" charset="0"/>
              </a:rPr>
              <a:t>  25</a:t>
            </a:r>
            <a:endParaRPr lang="el-GR" sz="2400" b="1" dirty="0">
              <a:latin typeface="Arial" charset="0"/>
              <a:cs typeface="Arial" charset="0"/>
            </a:endParaRPr>
          </a:p>
        </p:txBody>
      </p:sp>
      <p:sp>
        <p:nvSpPr>
          <p:cNvPr id="8244" name="75 - TextBox"/>
          <p:cNvSpPr txBox="1">
            <a:spLocks noChangeArrowheads="1"/>
          </p:cNvSpPr>
          <p:nvPr/>
        </p:nvSpPr>
        <p:spPr bwMode="auto">
          <a:xfrm>
            <a:off x="1881188" y="3643313"/>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20</a:t>
            </a:r>
            <a:endParaRPr lang="el-GR" sz="2400" b="1" dirty="0">
              <a:latin typeface="Arial" charset="0"/>
              <a:cs typeface="Arial" charset="0"/>
            </a:endParaRPr>
          </a:p>
        </p:txBody>
      </p:sp>
      <p:sp>
        <p:nvSpPr>
          <p:cNvPr id="8245" name="76 - TextBox"/>
          <p:cNvSpPr txBox="1">
            <a:spLocks noChangeArrowheads="1"/>
          </p:cNvSpPr>
          <p:nvPr/>
        </p:nvSpPr>
        <p:spPr bwMode="auto">
          <a:xfrm>
            <a:off x="1881188" y="4071938"/>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15</a:t>
            </a:r>
            <a:endParaRPr lang="el-GR" sz="2400" b="1" dirty="0">
              <a:latin typeface="Arial" charset="0"/>
              <a:cs typeface="Arial" charset="0"/>
            </a:endParaRPr>
          </a:p>
        </p:txBody>
      </p:sp>
      <p:sp>
        <p:nvSpPr>
          <p:cNvPr id="8246" name="77 - TextBox"/>
          <p:cNvSpPr txBox="1">
            <a:spLocks noChangeArrowheads="1"/>
          </p:cNvSpPr>
          <p:nvPr/>
        </p:nvSpPr>
        <p:spPr bwMode="auto">
          <a:xfrm>
            <a:off x="1881188" y="4500563"/>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10</a:t>
            </a:r>
            <a:endParaRPr lang="el-GR" sz="2400" b="1" dirty="0">
              <a:latin typeface="Arial" charset="0"/>
              <a:cs typeface="Arial" charset="0"/>
            </a:endParaRPr>
          </a:p>
        </p:txBody>
      </p:sp>
      <p:sp>
        <p:nvSpPr>
          <p:cNvPr id="8247" name="79 - TextBox"/>
          <p:cNvSpPr txBox="1">
            <a:spLocks noChangeArrowheads="1"/>
          </p:cNvSpPr>
          <p:nvPr/>
        </p:nvSpPr>
        <p:spPr bwMode="auto">
          <a:xfrm>
            <a:off x="1881189" y="5395913"/>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0</a:t>
            </a:r>
            <a:endParaRPr lang="el-GR" sz="2400" b="1" dirty="0">
              <a:latin typeface="Arial" charset="0"/>
              <a:cs typeface="Arial" charset="0"/>
            </a:endParaRPr>
          </a:p>
        </p:txBody>
      </p:sp>
      <p:sp>
        <p:nvSpPr>
          <p:cNvPr id="8248" name="78 - TextBox"/>
          <p:cNvSpPr txBox="1">
            <a:spLocks noChangeArrowheads="1"/>
          </p:cNvSpPr>
          <p:nvPr/>
        </p:nvSpPr>
        <p:spPr bwMode="auto">
          <a:xfrm>
            <a:off x="1881189" y="4967288"/>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5</a:t>
            </a:r>
            <a:endParaRPr lang="el-GR" sz="2400" b="1" dirty="0">
              <a:latin typeface="Arial" charset="0"/>
              <a:cs typeface="Arial" charset="0"/>
            </a:endParaRPr>
          </a:p>
        </p:txBody>
      </p:sp>
      <p:sp>
        <p:nvSpPr>
          <p:cNvPr id="8249" name="81 - TextBox"/>
          <p:cNvSpPr txBox="1">
            <a:spLocks noChangeArrowheads="1"/>
          </p:cNvSpPr>
          <p:nvPr/>
        </p:nvSpPr>
        <p:spPr bwMode="auto">
          <a:xfrm>
            <a:off x="5969000" y="571501"/>
            <a:ext cx="698500" cy="461963"/>
          </a:xfrm>
          <a:prstGeom prst="rect">
            <a:avLst/>
          </a:prstGeom>
          <a:noFill/>
          <a:ln w="9525">
            <a:noFill/>
            <a:miter lim="800000"/>
            <a:headEnd/>
            <a:tailEnd/>
          </a:ln>
        </p:spPr>
        <p:txBody>
          <a:bodyPr wrap="none">
            <a:spAutoFit/>
          </a:bodyPr>
          <a:lstStyle/>
          <a:p>
            <a:r>
              <a:rPr lang="en-GB" sz="2400" b="1" dirty="0">
                <a:latin typeface="Arial" charset="0"/>
                <a:cs typeface="Arial" charset="0"/>
              </a:rPr>
              <a:t>300</a:t>
            </a:r>
            <a:endParaRPr lang="el-GR" sz="2400" b="1" dirty="0">
              <a:latin typeface="Arial" charset="0"/>
              <a:cs typeface="Arial" charset="0"/>
            </a:endParaRPr>
          </a:p>
        </p:txBody>
      </p:sp>
      <p:sp>
        <p:nvSpPr>
          <p:cNvPr id="8250" name="82 - TextBox"/>
          <p:cNvSpPr txBox="1">
            <a:spLocks noChangeArrowheads="1"/>
          </p:cNvSpPr>
          <p:nvPr/>
        </p:nvSpPr>
        <p:spPr bwMode="auto">
          <a:xfrm>
            <a:off x="5969000" y="1252538"/>
            <a:ext cx="698500" cy="461962"/>
          </a:xfrm>
          <a:prstGeom prst="rect">
            <a:avLst/>
          </a:prstGeom>
          <a:noFill/>
          <a:ln w="9525">
            <a:noFill/>
            <a:miter lim="800000"/>
            <a:headEnd/>
            <a:tailEnd/>
          </a:ln>
        </p:spPr>
        <p:txBody>
          <a:bodyPr wrap="none">
            <a:spAutoFit/>
          </a:bodyPr>
          <a:lstStyle/>
          <a:p>
            <a:r>
              <a:rPr lang="en-GB" sz="2400" b="1" dirty="0">
                <a:latin typeface="Arial" charset="0"/>
                <a:cs typeface="Arial" charset="0"/>
              </a:rPr>
              <a:t>200</a:t>
            </a:r>
            <a:endParaRPr lang="el-GR" sz="2400" b="1" dirty="0">
              <a:latin typeface="Arial" charset="0"/>
              <a:cs typeface="Arial" charset="0"/>
            </a:endParaRPr>
          </a:p>
        </p:txBody>
      </p:sp>
      <p:sp>
        <p:nvSpPr>
          <p:cNvPr id="8251" name="83 - TextBox"/>
          <p:cNvSpPr txBox="1">
            <a:spLocks noChangeArrowheads="1"/>
          </p:cNvSpPr>
          <p:nvPr/>
        </p:nvSpPr>
        <p:spPr bwMode="auto">
          <a:xfrm>
            <a:off x="5969000" y="1966913"/>
            <a:ext cx="698500" cy="461962"/>
          </a:xfrm>
          <a:prstGeom prst="rect">
            <a:avLst/>
          </a:prstGeom>
          <a:noFill/>
          <a:ln w="9525">
            <a:noFill/>
            <a:miter lim="800000"/>
            <a:headEnd/>
            <a:tailEnd/>
          </a:ln>
        </p:spPr>
        <p:txBody>
          <a:bodyPr wrap="none">
            <a:spAutoFit/>
          </a:bodyPr>
          <a:lstStyle/>
          <a:p>
            <a:r>
              <a:rPr lang="en-GB" sz="2400" b="1" dirty="0">
                <a:latin typeface="Arial" charset="0"/>
                <a:cs typeface="Arial" charset="0"/>
              </a:rPr>
              <a:t>100</a:t>
            </a:r>
            <a:endParaRPr lang="el-GR" sz="2400" b="1" dirty="0">
              <a:latin typeface="Arial" charset="0"/>
              <a:cs typeface="Arial" charset="0"/>
            </a:endParaRPr>
          </a:p>
        </p:txBody>
      </p:sp>
      <p:sp>
        <p:nvSpPr>
          <p:cNvPr id="8252" name="84 - TextBox"/>
          <p:cNvSpPr txBox="1">
            <a:spLocks noChangeArrowheads="1"/>
          </p:cNvSpPr>
          <p:nvPr/>
        </p:nvSpPr>
        <p:spPr bwMode="auto">
          <a:xfrm>
            <a:off x="5972176" y="2681288"/>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0</a:t>
            </a:r>
            <a:endParaRPr lang="el-GR" sz="2400" b="1" dirty="0">
              <a:latin typeface="Arial" charset="0"/>
              <a:cs typeface="Arial" charset="0"/>
            </a:endParaRPr>
          </a:p>
        </p:txBody>
      </p:sp>
      <p:cxnSp>
        <p:nvCxnSpPr>
          <p:cNvPr id="67" name="66 - Ευθεία γραμμή σύνδεσης"/>
          <p:cNvCxnSpPr/>
          <p:nvPr/>
        </p:nvCxnSpPr>
        <p:spPr>
          <a:xfrm rot="10800000">
            <a:off x="6596064" y="2928939"/>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 Ευθεία γραμμή σύνδεσης"/>
          <p:cNvCxnSpPr/>
          <p:nvPr/>
        </p:nvCxnSpPr>
        <p:spPr>
          <a:xfrm rot="10800000">
            <a:off x="6596064" y="5570539"/>
            <a:ext cx="1428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55" name="85 - TextBox"/>
          <p:cNvSpPr txBox="1">
            <a:spLocks noChangeArrowheads="1"/>
          </p:cNvSpPr>
          <p:nvPr/>
        </p:nvSpPr>
        <p:spPr bwMode="auto">
          <a:xfrm>
            <a:off x="5970588" y="3214688"/>
            <a:ext cx="69691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12</a:t>
            </a:r>
            <a:endParaRPr lang="el-GR" sz="2400" b="1" dirty="0">
              <a:latin typeface="Arial" charset="0"/>
              <a:cs typeface="Arial" charset="0"/>
            </a:endParaRPr>
          </a:p>
        </p:txBody>
      </p:sp>
      <p:sp>
        <p:nvSpPr>
          <p:cNvPr id="8256" name="85 - TextBox"/>
          <p:cNvSpPr txBox="1">
            <a:spLocks noChangeArrowheads="1"/>
          </p:cNvSpPr>
          <p:nvPr/>
        </p:nvSpPr>
        <p:spPr bwMode="auto">
          <a:xfrm>
            <a:off x="5953126" y="3609976"/>
            <a:ext cx="696913" cy="461963"/>
          </a:xfrm>
          <a:prstGeom prst="rect">
            <a:avLst/>
          </a:prstGeom>
          <a:noFill/>
          <a:ln w="9525">
            <a:noFill/>
            <a:miter lim="800000"/>
            <a:headEnd/>
            <a:tailEnd/>
          </a:ln>
        </p:spPr>
        <p:txBody>
          <a:bodyPr wrap="none">
            <a:spAutoFit/>
          </a:bodyPr>
          <a:lstStyle/>
          <a:p>
            <a:r>
              <a:rPr lang="en-GB" sz="2400" b="1" dirty="0">
                <a:latin typeface="Arial" charset="0"/>
                <a:cs typeface="Arial" charset="0"/>
              </a:rPr>
              <a:t>  10</a:t>
            </a:r>
            <a:endParaRPr lang="el-GR" sz="2400" b="1" dirty="0">
              <a:latin typeface="Arial" charset="0"/>
              <a:cs typeface="Arial" charset="0"/>
            </a:endParaRPr>
          </a:p>
        </p:txBody>
      </p:sp>
      <p:sp>
        <p:nvSpPr>
          <p:cNvPr id="8257" name="85 - TextBox"/>
          <p:cNvSpPr txBox="1">
            <a:spLocks noChangeArrowheads="1"/>
          </p:cNvSpPr>
          <p:nvPr/>
        </p:nvSpPr>
        <p:spPr bwMode="auto">
          <a:xfrm>
            <a:off x="5953126" y="3929063"/>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8</a:t>
            </a:r>
            <a:endParaRPr lang="el-GR" sz="2400" b="1" dirty="0">
              <a:latin typeface="Arial" charset="0"/>
              <a:cs typeface="Arial" charset="0"/>
            </a:endParaRPr>
          </a:p>
        </p:txBody>
      </p:sp>
      <p:sp>
        <p:nvSpPr>
          <p:cNvPr id="8258" name="85 - TextBox"/>
          <p:cNvSpPr txBox="1">
            <a:spLocks noChangeArrowheads="1"/>
          </p:cNvSpPr>
          <p:nvPr/>
        </p:nvSpPr>
        <p:spPr bwMode="auto">
          <a:xfrm>
            <a:off x="5953126" y="4324351"/>
            <a:ext cx="695325" cy="461963"/>
          </a:xfrm>
          <a:prstGeom prst="rect">
            <a:avLst/>
          </a:prstGeom>
          <a:noFill/>
          <a:ln w="9525">
            <a:noFill/>
            <a:miter lim="800000"/>
            <a:headEnd/>
            <a:tailEnd/>
          </a:ln>
        </p:spPr>
        <p:txBody>
          <a:bodyPr wrap="none">
            <a:spAutoFit/>
          </a:bodyPr>
          <a:lstStyle/>
          <a:p>
            <a:r>
              <a:rPr lang="en-GB" sz="2400" b="1" dirty="0">
                <a:latin typeface="Arial" charset="0"/>
                <a:cs typeface="Arial" charset="0"/>
              </a:rPr>
              <a:t>    6</a:t>
            </a:r>
            <a:endParaRPr lang="el-GR" sz="2400" b="1" dirty="0">
              <a:latin typeface="Arial" charset="0"/>
              <a:cs typeface="Arial" charset="0"/>
            </a:endParaRPr>
          </a:p>
        </p:txBody>
      </p:sp>
      <p:sp>
        <p:nvSpPr>
          <p:cNvPr id="8259" name="85 - TextBox"/>
          <p:cNvSpPr txBox="1">
            <a:spLocks noChangeArrowheads="1"/>
          </p:cNvSpPr>
          <p:nvPr/>
        </p:nvSpPr>
        <p:spPr bwMode="auto">
          <a:xfrm>
            <a:off x="5953125" y="4681538"/>
            <a:ext cx="781050" cy="461962"/>
          </a:xfrm>
          <a:prstGeom prst="rect">
            <a:avLst/>
          </a:prstGeom>
          <a:noFill/>
          <a:ln w="9525">
            <a:noFill/>
            <a:miter lim="800000"/>
            <a:headEnd/>
            <a:tailEnd/>
          </a:ln>
        </p:spPr>
        <p:txBody>
          <a:bodyPr wrap="none">
            <a:spAutoFit/>
          </a:bodyPr>
          <a:lstStyle/>
          <a:p>
            <a:r>
              <a:rPr lang="en-GB" sz="2400" b="1" dirty="0">
                <a:latin typeface="Arial" charset="0"/>
                <a:cs typeface="Arial" charset="0"/>
              </a:rPr>
              <a:t>    4 </a:t>
            </a:r>
            <a:endParaRPr lang="el-GR" sz="2400" b="1" dirty="0">
              <a:latin typeface="Arial" charset="0"/>
              <a:cs typeface="Arial" charset="0"/>
            </a:endParaRPr>
          </a:p>
        </p:txBody>
      </p:sp>
      <p:sp>
        <p:nvSpPr>
          <p:cNvPr id="8260" name="85 - TextBox"/>
          <p:cNvSpPr txBox="1">
            <a:spLocks noChangeArrowheads="1"/>
          </p:cNvSpPr>
          <p:nvPr/>
        </p:nvSpPr>
        <p:spPr bwMode="auto">
          <a:xfrm>
            <a:off x="5953126" y="4967288"/>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2</a:t>
            </a:r>
            <a:endParaRPr lang="el-GR" sz="2400" b="1" dirty="0">
              <a:latin typeface="Arial" charset="0"/>
              <a:cs typeface="Arial" charset="0"/>
            </a:endParaRPr>
          </a:p>
        </p:txBody>
      </p:sp>
      <p:sp>
        <p:nvSpPr>
          <p:cNvPr id="8261" name="85 - TextBox"/>
          <p:cNvSpPr txBox="1">
            <a:spLocks noChangeArrowheads="1"/>
          </p:cNvSpPr>
          <p:nvPr/>
        </p:nvSpPr>
        <p:spPr bwMode="auto">
          <a:xfrm>
            <a:off x="5953126" y="5357813"/>
            <a:ext cx="695325" cy="461962"/>
          </a:xfrm>
          <a:prstGeom prst="rect">
            <a:avLst/>
          </a:prstGeom>
          <a:noFill/>
          <a:ln w="9525">
            <a:noFill/>
            <a:miter lim="800000"/>
            <a:headEnd/>
            <a:tailEnd/>
          </a:ln>
        </p:spPr>
        <p:txBody>
          <a:bodyPr wrap="none">
            <a:spAutoFit/>
          </a:bodyPr>
          <a:lstStyle/>
          <a:p>
            <a:r>
              <a:rPr lang="en-GB" sz="2400" b="1" dirty="0">
                <a:latin typeface="Arial" charset="0"/>
                <a:cs typeface="Arial" charset="0"/>
              </a:rPr>
              <a:t>    0</a:t>
            </a:r>
            <a:endParaRPr lang="el-GR" sz="2400" b="1" dirty="0">
              <a:latin typeface="Arial" charset="0"/>
              <a:cs typeface="Arial" charset="0"/>
            </a:endParaRPr>
          </a:p>
        </p:txBody>
      </p:sp>
      <p:cxnSp>
        <p:nvCxnSpPr>
          <p:cNvPr id="76" name="75 - Ευθεία γραμμή σύνδεσης"/>
          <p:cNvCxnSpPr/>
          <p:nvPr/>
        </p:nvCxnSpPr>
        <p:spPr>
          <a:xfrm rot="5400000">
            <a:off x="573881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76 - Ευθεία γραμμή σύνδεσης"/>
          <p:cNvCxnSpPr/>
          <p:nvPr/>
        </p:nvCxnSpPr>
        <p:spPr>
          <a:xfrm rot="5400000">
            <a:off x="552608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77 - Ευθεία γραμμή σύνδεσης"/>
          <p:cNvCxnSpPr/>
          <p:nvPr/>
        </p:nvCxnSpPr>
        <p:spPr>
          <a:xfrm rot="5400000">
            <a:off x="531177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78 - Ευθεία γραμμή σύνδεσης"/>
          <p:cNvCxnSpPr/>
          <p:nvPr/>
        </p:nvCxnSpPr>
        <p:spPr>
          <a:xfrm rot="5400000">
            <a:off x="509746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 Ευθεία γραμμή σύνδεσης"/>
          <p:cNvCxnSpPr/>
          <p:nvPr/>
        </p:nvCxnSpPr>
        <p:spPr>
          <a:xfrm rot="5400000">
            <a:off x="488315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80 - Ευθεία γραμμή σύνδεσης"/>
          <p:cNvCxnSpPr/>
          <p:nvPr/>
        </p:nvCxnSpPr>
        <p:spPr>
          <a:xfrm rot="5400000">
            <a:off x="466883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 Ευθεία γραμμή σύνδεσης"/>
          <p:cNvCxnSpPr/>
          <p:nvPr/>
        </p:nvCxnSpPr>
        <p:spPr>
          <a:xfrm rot="5400000">
            <a:off x="445452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 Ευθεία γραμμή σύνδεσης"/>
          <p:cNvCxnSpPr/>
          <p:nvPr/>
        </p:nvCxnSpPr>
        <p:spPr>
          <a:xfrm rot="5400000">
            <a:off x="424021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 Ευθεία γραμμή σύνδεσης"/>
          <p:cNvCxnSpPr/>
          <p:nvPr/>
        </p:nvCxnSpPr>
        <p:spPr>
          <a:xfrm rot="5400000">
            <a:off x="402590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 Ευθεία γραμμή σύνδεσης"/>
          <p:cNvCxnSpPr/>
          <p:nvPr/>
        </p:nvCxnSpPr>
        <p:spPr>
          <a:xfrm rot="5400000">
            <a:off x="381158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rot="5400000">
            <a:off x="359727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 Ευθεία γραμμή σύνδεσης"/>
          <p:cNvCxnSpPr/>
          <p:nvPr/>
        </p:nvCxnSpPr>
        <p:spPr>
          <a:xfrm rot="5400000">
            <a:off x="338296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 Ευθεία γραμμή σύνδεσης"/>
          <p:cNvCxnSpPr/>
          <p:nvPr/>
        </p:nvCxnSpPr>
        <p:spPr>
          <a:xfrm rot="5400000">
            <a:off x="316865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 Ευθεία γραμμή σύνδεσης"/>
          <p:cNvCxnSpPr/>
          <p:nvPr/>
        </p:nvCxnSpPr>
        <p:spPr>
          <a:xfrm rot="5400000">
            <a:off x="295433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 Ευθεία γραμμή σύνδεσης"/>
          <p:cNvCxnSpPr/>
          <p:nvPr/>
        </p:nvCxnSpPr>
        <p:spPr>
          <a:xfrm rot="5400000">
            <a:off x="274002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77" name="117 - TextBox"/>
          <p:cNvSpPr txBox="1">
            <a:spLocks noChangeArrowheads="1"/>
          </p:cNvSpPr>
          <p:nvPr/>
        </p:nvSpPr>
        <p:spPr bwMode="auto">
          <a:xfrm>
            <a:off x="5524500" y="5643563"/>
            <a:ext cx="527050" cy="461962"/>
          </a:xfrm>
          <a:prstGeom prst="rect">
            <a:avLst/>
          </a:prstGeom>
          <a:noFill/>
          <a:ln w="9525">
            <a:noFill/>
            <a:miter lim="800000"/>
            <a:headEnd/>
            <a:tailEnd/>
          </a:ln>
        </p:spPr>
        <p:txBody>
          <a:bodyPr wrap="none">
            <a:spAutoFit/>
          </a:bodyPr>
          <a:lstStyle/>
          <a:p>
            <a:r>
              <a:rPr lang="en-GB" sz="2400" b="1" dirty="0">
                <a:latin typeface="Arial" charset="0"/>
                <a:cs typeface="Arial" charset="0"/>
              </a:rPr>
              <a:t>14</a:t>
            </a:r>
            <a:endParaRPr lang="el-GR" sz="2400" b="1" dirty="0">
              <a:latin typeface="Arial" charset="0"/>
              <a:cs typeface="Arial" charset="0"/>
            </a:endParaRPr>
          </a:p>
        </p:txBody>
      </p:sp>
      <p:sp>
        <p:nvSpPr>
          <p:cNvPr id="8278" name="117 - TextBox"/>
          <p:cNvSpPr txBox="1">
            <a:spLocks noChangeArrowheads="1"/>
          </p:cNvSpPr>
          <p:nvPr/>
        </p:nvSpPr>
        <p:spPr bwMode="auto">
          <a:xfrm>
            <a:off x="5095875" y="5643563"/>
            <a:ext cx="527050" cy="461962"/>
          </a:xfrm>
          <a:prstGeom prst="rect">
            <a:avLst/>
          </a:prstGeom>
          <a:noFill/>
          <a:ln w="9525">
            <a:noFill/>
            <a:miter lim="800000"/>
            <a:headEnd/>
            <a:tailEnd/>
          </a:ln>
        </p:spPr>
        <p:txBody>
          <a:bodyPr wrap="none">
            <a:spAutoFit/>
          </a:bodyPr>
          <a:lstStyle/>
          <a:p>
            <a:r>
              <a:rPr lang="en-GB" sz="2400" b="1" dirty="0">
                <a:latin typeface="Arial" charset="0"/>
                <a:cs typeface="Arial" charset="0"/>
              </a:rPr>
              <a:t>10</a:t>
            </a:r>
            <a:endParaRPr lang="el-GR" sz="2400" b="1" dirty="0">
              <a:latin typeface="Arial" charset="0"/>
              <a:cs typeface="Arial" charset="0"/>
            </a:endParaRPr>
          </a:p>
        </p:txBody>
      </p:sp>
      <p:sp>
        <p:nvSpPr>
          <p:cNvPr id="8279" name="117 - TextBox"/>
          <p:cNvSpPr txBox="1">
            <a:spLocks noChangeArrowheads="1"/>
          </p:cNvSpPr>
          <p:nvPr/>
        </p:nvSpPr>
        <p:spPr bwMode="auto">
          <a:xfrm>
            <a:off x="4667251" y="5643563"/>
            <a:ext cx="525463" cy="461962"/>
          </a:xfrm>
          <a:prstGeom prst="rect">
            <a:avLst/>
          </a:prstGeom>
          <a:noFill/>
          <a:ln w="9525">
            <a:noFill/>
            <a:miter lim="800000"/>
            <a:headEnd/>
            <a:tailEnd/>
          </a:ln>
        </p:spPr>
        <p:txBody>
          <a:bodyPr wrap="none">
            <a:spAutoFit/>
          </a:bodyPr>
          <a:lstStyle/>
          <a:p>
            <a:r>
              <a:rPr lang="en-GB" sz="2400" b="1" dirty="0">
                <a:latin typeface="Arial" charset="0"/>
                <a:cs typeface="Arial" charset="0"/>
              </a:rPr>
              <a:t>  6</a:t>
            </a:r>
            <a:endParaRPr lang="el-GR" sz="2400" b="1" dirty="0">
              <a:latin typeface="Arial" charset="0"/>
              <a:cs typeface="Arial" charset="0"/>
            </a:endParaRPr>
          </a:p>
        </p:txBody>
      </p:sp>
      <p:sp>
        <p:nvSpPr>
          <p:cNvPr id="8280" name="117 - TextBox"/>
          <p:cNvSpPr txBox="1">
            <a:spLocks noChangeArrowheads="1"/>
          </p:cNvSpPr>
          <p:nvPr/>
        </p:nvSpPr>
        <p:spPr bwMode="auto">
          <a:xfrm>
            <a:off x="4238626" y="5643563"/>
            <a:ext cx="525463" cy="461962"/>
          </a:xfrm>
          <a:prstGeom prst="rect">
            <a:avLst/>
          </a:prstGeom>
          <a:noFill/>
          <a:ln w="9525">
            <a:noFill/>
            <a:miter lim="800000"/>
            <a:headEnd/>
            <a:tailEnd/>
          </a:ln>
        </p:spPr>
        <p:txBody>
          <a:bodyPr wrap="none">
            <a:spAutoFit/>
          </a:bodyPr>
          <a:lstStyle/>
          <a:p>
            <a:r>
              <a:rPr lang="en-GB" sz="2400" b="1" dirty="0">
                <a:latin typeface="Arial" charset="0"/>
                <a:cs typeface="Arial" charset="0"/>
              </a:rPr>
              <a:t>  2</a:t>
            </a:r>
            <a:endParaRPr lang="el-GR" sz="2400" b="1" dirty="0">
              <a:latin typeface="Arial" charset="0"/>
              <a:cs typeface="Arial" charset="0"/>
            </a:endParaRPr>
          </a:p>
        </p:txBody>
      </p:sp>
      <p:sp>
        <p:nvSpPr>
          <p:cNvPr id="8281" name="118 - TextBox"/>
          <p:cNvSpPr txBox="1">
            <a:spLocks noChangeArrowheads="1"/>
          </p:cNvSpPr>
          <p:nvPr/>
        </p:nvSpPr>
        <p:spPr bwMode="auto">
          <a:xfrm>
            <a:off x="3881439" y="5643563"/>
            <a:ext cx="458787" cy="461962"/>
          </a:xfrm>
          <a:prstGeom prst="rect">
            <a:avLst/>
          </a:prstGeom>
          <a:noFill/>
          <a:ln w="9525">
            <a:noFill/>
            <a:miter lim="800000"/>
            <a:headEnd/>
            <a:tailEnd/>
          </a:ln>
        </p:spPr>
        <p:txBody>
          <a:bodyPr wrap="none">
            <a:spAutoFit/>
          </a:bodyPr>
          <a:lstStyle/>
          <a:p>
            <a:r>
              <a:rPr lang="en-GB" sz="2400" b="1" dirty="0">
                <a:latin typeface="Arial" charset="0"/>
                <a:cs typeface="Arial" charset="0"/>
              </a:rPr>
              <a:t>-2</a:t>
            </a:r>
            <a:endParaRPr lang="el-GR" sz="2400" b="1" dirty="0">
              <a:latin typeface="Arial" charset="0"/>
              <a:cs typeface="Arial" charset="0"/>
            </a:endParaRPr>
          </a:p>
        </p:txBody>
      </p:sp>
      <p:sp>
        <p:nvSpPr>
          <p:cNvPr id="8282" name="118 - TextBox"/>
          <p:cNvSpPr txBox="1">
            <a:spLocks noChangeArrowheads="1"/>
          </p:cNvSpPr>
          <p:nvPr/>
        </p:nvSpPr>
        <p:spPr bwMode="auto">
          <a:xfrm>
            <a:off x="3452814" y="5643563"/>
            <a:ext cx="458787" cy="461962"/>
          </a:xfrm>
          <a:prstGeom prst="rect">
            <a:avLst/>
          </a:prstGeom>
          <a:noFill/>
          <a:ln w="9525">
            <a:noFill/>
            <a:miter lim="800000"/>
            <a:headEnd/>
            <a:tailEnd/>
          </a:ln>
        </p:spPr>
        <p:txBody>
          <a:bodyPr wrap="none">
            <a:spAutoFit/>
          </a:bodyPr>
          <a:lstStyle/>
          <a:p>
            <a:r>
              <a:rPr lang="en-GB" sz="2400" b="1" dirty="0">
                <a:latin typeface="Arial" charset="0"/>
                <a:cs typeface="Arial" charset="0"/>
              </a:rPr>
              <a:t>-6</a:t>
            </a:r>
            <a:endParaRPr lang="el-GR" sz="2400" b="1" dirty="0">
              <a:latin typeface="Arial" charset="0"/>
              <a:cs typeface="Arial" charset="0"/>
            </a:endParaRPr>
          </a:p>
        </p:txBody>
      </p:sp>
      <p:sp>
        <p:nvSpPr>
          <p:cNvPr id="8283" name="118 - TextBox"/>
          <p:cNvSpPr txBox="1">
            <a:spLocks noChangeArrowheads="1"/>
          </p:cNvSpPr>
          <p:nvPr/>
        </p:nvSpPr>
        <p:spPr bwMode="auto">
          <a:xfrm>
            <a:off x="2881314" y="5643563"/>
            <a:ext cx="630237" cy="461962"/>
          </a:xfrm>
          <a:prstGeom prst="rect">
            <a:avLst/>
          </a:prstGeom>
          <a:noFill/>
          <a:ln w="9525">
            <a:noFill/>
            <a:miter lim="800000"/>
            <a:headEnd/>
            <a:tailEnd/>
          </a:ln>
        </p:spPr>
        <p:txBody>
          <a:bodyPr wrap="none">
            <a:spAutoFit/>
          </a:bodyPr>
          <a:lstStyle/>
          <a:p>
            <a:r>
              <a:rPr lang="en-GB" sz="2400" b="1" dirty="0">
                <a:latin typeface="Arial" charset="0"/>
                <a:cs typeface="Arial" charset="0"/>
              </a:rPr>
              <a:t>-10</a:t>
            </a:r>
            <a:endParaRPr lang="el-GR" sz="2400" b="1" dirty="0">
              <a:latin typeface="Arial" charset="0"/>
              <a:cs typeface="Arial" charset="0"/>
            </a:endParaRPr>
          </a:p>
        </p:txBody>
      </p:sp>
      <p:sp>
        <p:nvSpPr>
          <p:cNvPr id="8284" name="118 - TextBox"/>
          <p:cNvSpPr txBox="1">
            <a:spLocks noChangeArrowheads="1"/>
          </p:cNvSpPr>
          <p:nvPr/>
        </p:nvSpPr>
        <p:spPr bwMode="auto">
          <a:xfrm>
            <a:off x="2381250" y="5643563"/>
            <a:ext cx="630238" cy="461962"/>
          </a:xfrm>
          <a:prstGeom prst="rect">
            <a:avLst/>
          </a:prstGeom>
          <a:noFill/>
          <a:ln w="9525">
            <a:noFill/>
            <a:miter lim="800000"/>
            <a:headEnd/>
            <a:tailEnd/>
          </a:ln>
        </p:spPr>
        <p:txBody>
          <a:bodyPr wrap="none">
            <a:spAutoFit/>
          </a:bodyPr>
          <a:lstStyle/>
          <a:p>
            <a:r>
              <a:rPr lang="en-GB" sz="2400" b="1" dirty="0">
                <a:latin typeface="Arial" charset="0"/>
                <a:cs typeface="Arial" charset="0"/>
              </a:rPr>
              <a:t>-14</a:t>
            </a:r>
            <a:endParaRPr lang="el-GR" sz="2400" b="1" dirty="0">
              <a:latin typeface="Arial" charset="0"/>
              <a:cs typeface="Arial" charset="0"/>
            </a:endParaRPr>
          </a:p>
        </p:txBody>
      </p:sp>
      <p:cxnSp>
        <p:nvCxnSpPr>
          <p:cNvPr id="100" name="99 - Ευθεία γραμμή σύνδεσης"/>
          <p:cNvCxnSpPr/>
          <p:nvPr/>
        </p:nvCxnSpPr>
        <p:spPr>
          <a:xfrm rot="5400000">
            <a:off x="981075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100 - Ευθεία γραμμή σύνδεσης"/>
          <p:cNvCxnSpPr/>
          <p:nvPr/>
        </p:nvCxnSpPr>
        <p:spPr>
          <a:xfrm rot="5400000">
            <a:off x="959802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 Ευθεία γραμμή σύνδεσης"/>
          <p:cNvCxnSpPr/>
          <p:nvPr/>
        </p:nvCxnSpPr>
        <p:spPr>
          <a:xfrm rot="5400000">
            <a:off x="938371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102 - Ευθεία γραμμή σύνδεσης"/>
          <p:cNvCxnSpPr/>
          <p:nvPr/>
        </p:nvCxnSpPr>
        <p:spPr>
          <a:xfrm rot="5400000">
            <a:off x="916940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103 - Ευθεία γραμμή σύνδεσης"/>
          <p:cNvCxnSpPr/>
          <p:nvPr/>
        </p:nvCxnSpPr>
        <p:spPr>
          <a:xfrm rot="5400000">
            <a:off x="895508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104 - Ευθεία γραμμή σύνδεσης"/>
          <p:cNvCxnSpPr/>
          <p:nvPr/>
        </p:nvCxnSpPr>
        <p:spPr>
          <a:xfrm rot="5400000">
            <a:off x="874077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105 - Ευθεία γραμμή σύνδεσης"/>
          <p:cNvCxnSpPr/>
          <p:nvPr/>
        </p:nvCxnSpPr>
        <p:spPr>
          <a:xfrm rot="5400000">
            <a:off x="852646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106 - Ευθεία γραμμή σύνδεσης"/>
          <p:cNvCxnSpPr/>
          <p:nvPr/>
        </p:nvCxnSpPr>
        <p:spPr>
          <a:xfrm rot="5400000">
            <a:off x="831215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107 - Ευθεία γραμμή σύνδεσης"/>
          <p:cNvCxnSpPr/>
          <p:nvPr/>
        </p:nvCxnSpPr>
        <p:spPr>
          <a:xfrm rot="5400000">
            <a:off x="809783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108 - Ευθεία γραμμή σύνδεσης"/>
          <p:cNvCxnSpPr/>
          <p:nvPr/>
        </p:nvCxnSpPr>
        <p:spPr>
          <a:xfrm rot="5400000">
            <a:off x="788352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109 - Ευθεία γραμμή σύνδεσης"/>
          <p:cNvCxnSpPr/>
          <p:nvPr/>
        </p:nvCxnSpPr>
        <p:spPr>
          <a:xfrm rot="5400000">
            <a:off x="766921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110 - Ευθεία γραμμή σύνδεσης"/>
          <p:cNvCxnSpPr/>
          <p:nvPr/>
        </p:nvCxnSpPr>
        <p:spPr>
          <a:xfrm rot="5400000">
            <a:off x="7454900"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111 - Ευθεία γραμμή σύνδεσης"/>
          <p:cNvCxnSpPr/>
          <p:nvPr/>
        </p:nvCxnSpPr>
        <p:spPr>
          <a:xfrm rot="5400000">
            <a:off x="7240588"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112 - Ευθεία γραμμή σύνδεσης"/>
          <p:cNvCxnSpPr/>
          <p:nvPr/>
        </p:nvCxnSpPr>
        <p:spPr>
          <a:xfrm rot="5400000">
            <a:off x="7026275" y="56419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113 - Ευθεία γραμμή σύνδεσης"/>
          <p:cNvCxnSpPr/>
          <p:nvPr/>
        </p:nvCxnSpPr>
        <p:spPr>
          <a:xfrm rot="5400000">
            <a:off x="6811963" y="5641976"/>
            <a:ext cx="1412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00" name="117 - TextBox"/>
          <p:cNvSpPr txBox="1">
            <a:spLocks noChangeArrowheads="1"/>
          </p:cNvSpPr>
          <p:nvPr/>
        </p:nvSpPr>
        <p:spPr bwMode="auto">
          <a:xfrm>
            <a:off x="9596438" y="5643563"/>
            <a:ext cx="527050" cy="461962"/>
          </a:xfrm>
          <a:prstGeom prst="rect">
            <a:avLst/>
          </a:prstGeom>
          <a:noFill/>
          <a:ln w="9525">
            <a:noFill/>
            <a:miter lim="800000"/>
            <a:headEnd/>
            <a:tailEnd/>
          </a:ln>
        </p:spPr>
        <p:txBody>
          <a:bodyPr wrap="none">
            <a:spAutoFit/>
          </a:bodyPr>
          <a:lstStyle/>
          <a:p>
            <a:r>
              <a:rPr lang="en-GB" sz="2400" b="1" dirty="0">
                <a:latin typeface="Arial" charset="0"/>
                <a:cs typeface="Arial" charset="0"/>
              </a:rPr>
              <a:t>14</a:t>
            </a:r>
            <a:endParaRPr lang="el-GR" sz="2400" b="1" dirty="0">
              <a:latin typeface="Arial" charset="0"/>
              <a:cs typeface="Arial" charset="0"/>
            </a:endParaRPr>
          </a:p>
        </p:txBody>
      </p:sp>
      <p:sp>
        <p:nvSpPr>
          <p:cNvPr id="8301" name="117 - TextBox"/>
          <p:cNvSpPr txBox="1">
            <a:spLocks noChangeArrowheads="1"/>
          </p:cNvSpPr>
          <p:nvPr/>
        </p:nvSpPr>
        <p:spPr bwMode="auto">
          <a:xfrm>
            <a:off x="9167813" y="5643563"/>
            <a:ext cx="527050" cy="461962"/>
          </a:xfrm>
          <a:prstGeom prst="rect">
            <a:avLst/>
          </a:prstGeom>
          <a:noFill/>
          <a:ln w="9525">
            <a:noFill/>
            <a:miter lim="800000"/>
            <a:headEnd/>
            <a:tailEnd/>
          </a:ln>
        </p:spPr>
        <p:txBody>
          <a:bodyPr wrap="none">
            <a:spAutoFit/>
          </a:bodyPr>
          <a:lstStyle/>
          <a:p>
            <a:r>
              <a:rPr lang="en-GB" sz="2400" b="1" dirty="0">
                <a:latin typeface="Arial" charset="0"/>
                <a:cs typeface="Arial" charset="0"/>
              </a:rPr>
              <a:t>10</a:t>
            </a:r>
            <a:endParaRPr lang="el-GR" sz="2400" b="1" dirty="0">
              <a:latin typeface="Arial" charset="0"/>
              <a:cs typeface="Arial" charset="0"/>
            </a:endParaRPr>
          </a:p>
        </p:txBody>
      </p:sp>
      <p:sp>
        <p:nvSpPr>
          <p:cNvPr id="8302" name="117 - TextBox"/>
          <p:cNvSpPr txBox="1">
            <a:spLocks noChangeArrowheads="1"/>
          </p:cNvSpPr>
          <p:nvPr/>
        </p:nvSpPr>
        <p:spPr bwMode="auto">
          <a:xfrm>
            <a:off x="8739188" y="5643563"/>
            <a:ext cx="52546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6</a:t>
            </a:r>
            <a:endParaRPr lang="el-GR" sz="2400" b="1" dirty="0">
              <a:latin typeface="Arial" charset="0"/>
              <a:cs typeface="Arial" charset="0"/>
            </a:endParaRPr>
          </a:p>
        </p:txBody>
      </p:sp>
      <p:sp>
        <p:nvSpPr>
          <p:cNvPr id="8303" name="117 - TextBox"/>
          <p:cNvSpPr txBox="1">
            <a:spLocks noChangeArrowheads="1"/>
          </p:cNvSpPr>
          <p:nvPr/>
        </p:nvSpPr>
        <p:spPr bwMode="auto">
          <a:xfrm>
            <a:off x="8310563" y="5643563"/>
            <a:ext cx="525462" cy="461962"/>
          </a:xfrm>
          <a:prstGeom prst="rect">
            <a:avLst/>
          </a:prstGeom>
          <a:noFill/>
          <a:ln w="9525">
            <a:noFill/>
            <a:miter lim="800000"/>
            <a:headEnd/>
            <a:tailEnd/>
          </a:ln>
        </p:spPr>
        <p:txBody>
          <a:bodyPr wrap="none">
            <a:spAutoFit/>
          </a:bodyPr>
          <a:lstStyle/>
          <a:p>
            <a:r>
              <a:rPr lang="en-GB" sz="2400" b="1" dirty="0">
                <a:latin typeface="Arial" charset="0"/>
                <a:cs typeface="Arial" charset="0"/>
              </a:rPr>
              <a:t>  2</a:t>
            </a:r>
            <a:endParaRPr lang="el-GR" sz="2400" b="1" dirty="0">
              <a:latin typeface="Arial" charset="0"/>
              <a:cs typeface="Arial" charset="0"/>
            </a:endParaRPr>
          </a:p>
        </p:txBody>
      </p:sp>
      <p:sp>
        <p:nvSpPr>
          <p:cNvPr id="8304" name="118 - TextBox"/>
          <p:cNvSpPr txBox="1">
            <a:spLocks noChangeArrowheads="1"/>
          </p:cNvSpPr>
          <p:nvPr/>
        </p:nvSpPr>
        <p:spPr bwMode="auto">
          <a:xfrm>
            <a:off x="7953375" y="5643563"/>
            <a:ext cx="458788" cy="461962"/>
          </a:xfrm>
          <a:prstGeom prst="rect">
            <a:avLst/>
          </a:prstGeom>
          <a:noFill/>
          <a:ln w="9525">
            <a:noFill/>
            <a:miter lim="800000"/>
            <a:headEnd/>
            <a:tailEnd/>
          </a:ln>
        </p:spPr>
        <p:txBody>
          <a:bodyPr wrap="none">
            <a:spAutoFit/>
          </a:bodyPr>
          <a:lstStyle/>
          <a:p>
            <a:r>
              <a:rPr lang="en-GB" sz="2400" b="1" dirty="0">
                <a:latin typeface="Arial" charset="0"/>
                <a:cs typeface="Arial" charset="0"/>
              </a:rPr>
              <a:t>-2</a:t>
            </a:r>
            <a:endParaRPr lang="el-GR" sz="2400" b="1" dirty="0">
              <a:latin typeface="Arial" charset="0"/>
              <a:cs typeface="Arial" charset="0"/>
            </a:endParaRPr>
          </a:p>
        </p:txBody>
      </p:sp>
      <p:sp>
        <p:nvSpPr>
          <p:cNvPr id="8305" name="118 - TextBox"/>
          <p:cNvSpPr txBox="1">
            <a:spLocks noChangeArrowheads="1"/>
          </p:cNvSpPr>
          <p:nvPr/>
        </p:nvSpPr>
        <p:spPr bwMode="auto">
          <a:xfrm>
            <a:off x="7524750" y="5643563"/>
            <a:ext cx="458788" cy="461962"/>
          </a:xfrm>
          <a:prstGeom prst="rect">
            <a:avLst/>
          </a:prstGeom>
          <a:noFill/>
          <a:ln w="9525">
            <a:noFill/>
            <a:miter lim="800000"/>
            <a:headEnd/>
            <a:tailEnd/>
          </a:ln>
        </p:spPr>
        <p:txBody>
          <a:bodyPr wrap="none">
            <a:spAutoFit/>
          </a:bodyPr>
          <a:lstStyle/>
          <a:p>
            <a:r>
              <a:rPr lang="en-GB" sz="2400" b="1" dirty="0">
                <a:latin typeface="Arial" charset="0"/>
                <a:cs typeface="Arial" charset="0"/>
              </a:rPr>
              <a:t>-6</a:t>
            </a:r>
            <a:endParaRPr lang="el-GR" sz="2400" b="1" dirty="0">
              <a:latin typeface="Arial" charset="0"/>
              <a:cs typeface="Arial" charset="0"/>
            </a:endParaRPr>
          </a:p>
        </p:txBody>
      </p:sp>
      <p:sp>
        <p:nvSpPr>
          <p:cNvPr id="8306" name="118 - TextBox"/>
          <p:cNvSpPr txBox="1">
            <a:spLocks noChangeArrowheads="1"/>
          </p:cNvSpPr>
          <p:nvPr/>
        </p:nvSpPr>
        <p:spPr bwMode="auto">
          <a:xfrm>
            <a:off x="6953250" y="5643563"/>
            <a:ext cx="630238" cy="461962"/>
          </a:xfrm>
          <a:prstGeom prst="rect">
            <a:avLst/>
          </a:prstGeom>
          <a:noFill/>
          <a:ln w="9525">
            <a:noFill/>
            <a:miter lim="800000"/>
            <a:headEnd/>
            <a:tailEnd/>
          </a:ln>
        </p:spPr>
        <p:txBody>
          <a:bodyPr wrap="none">
            <a:spAutoFit/>
          </a:bodyPr>
          <a:lstStyle/>
          <a:p>
            <a:r>
              <a:rPr lang="en-GB" sz="2400" b="1" dirty="0">
                <a:latin typeface="Arial" charset="0"/>
                <a:cs typeface="Arial" charset="0"/>
              </a:rPr>
              <a:t>-10</a:t>
            </a:r>
            <a:endParaRPr lang="el-GR" sz="2400" b="1" dirty="0">
              <a:latin typeface="Arial" charset="0"/>
              <a:cs typeface="Arial" charset="0"/>
            </a:endParaRPr>
          </a:p>
        </p:txBody>
      </p:sp>
      <p:sp>
        <p:nvSpPr>
          <p:cNvPr id="8307" name="118 - TextBox"/>
          <p:cNvSpPr txBox="1">
            <a:spLocks noChangeArrowheads="1"/>
          </p:cNvSpPr>
          <p:nvPr/>
        </p:nvSpPr>
        <p:spPr bwMode="auto">
          <a:xfrm>
            <a:off x="6453189" y="5643563"/>
            <a:ext cx="630237" cy="461962"/>
          </a:xfrm>
          <a:prstGeom prst="rect">
            <a:avLst/>
          </a:prstGeom>
          <a:noFill/>
          <a:ln w="9525">
            <a:noFill/>
            <a:miter lim="800000"/>
            <a:headEnd/>
            <a:tailEnd/>
          </a:ln>
        </p:spPr>
        <p:txBody>
          <a:bodyPr wrap="none">
            <a:spAutoFit/>
          </a:bodyPr>
          <a:lstStyle/>
          <a:p>
            <a:r>
              <a:rPr lang="en-GB" sz="2400" b="1" dirty="0">
                <a:latin typeface="Arial" charset="0"/>
                <a:cs typeface="Arial" charset="0"/>
              </a:rPr>
              <a:t>-14</a:t>
            </a:r>
            <a:endParaRPr lang="el-GR" sz="2400" b="1" dirty="0">
              <a:latin typeface="Arial" charset="0"/>
              <a:cs typeface="Arial" charset="0"/>
            </a:endParaRPr>
          </a:p>
        </p:txBody>
      </p:sp>
      <p:sp>
        <p:nvSpPr>
          <p:cNvPr id="123" name="122 - Ορθογώνιο"/>
          <p:cNvSpPr/>
          <p:nvPr/>
        </p:nvSpPr>
        <p:spPr>
          <a:xfrm>
            <a:off x="8453438" y="6143625"/>
            <a:ext cx="785812"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309" name="93 - TextBox"/>
          <p:cNvSpPr txBox="1">
            <a:spLocks noChangeArrowheads="1"/>
          </p:cNvSpPr>
          <p:nvPr/>
        </p:nvSpPr>
        <p:spPr bwMode="auto">
          <a:xfrm>
            <a:off x="3167064" y="857251"/>
            <a:ext cx="765175" cy="830263"/>
          </a:xfrm>
          <a:prstGeom prst="rect">
            <a:avLst/>
          </a:prstGeom>
          <a:noFill/>
          <a:ln w="9525">
            <a:noFill/>
            <a:miter lim="800000"/>
            <a:headEnd/>
            <a:tailEnd/>
          </a:ln>
        </p:spPr>
        <p:txBody>
          <a:bodyPr wrap="none">
            <a:spAutoFit/>
          </a:bodyPr>
          <a:lstStyle/>
          <a:p>
            <a:r>
              <a:rPr lang="en-GB" sz="2400" b="1" dirty="0">
                <a:latin typeface="Arial" charset="0"/>
                <a:cs typeface="Arial" charset="0"/>
              </a:rPr>
              <a:t>LH</a:t>
            </a:r>
          </a:p>
          <a:p>
            <a:r>
              <a:rPr lang="en-GB" sz="2400" b="1" dirty="0">
                <a:latin typeface="Arial" charset="0"/>
                <a:cs typeface="Arial" charset="0"/>
              </a:rPr>
              <a:t>IU/L</a:t>
            </a:r>
            <a:endParaRPr lang="el-GR" sz="2400" b="1" dirty="0">
              <a:latin typeface="Arial" charset="0"/>
              <a:cs typeface="Arial" charset="0"/>
            </a:endParaRPr>
          </a:p>
        </p:txBody>
      </p:sp>
      <p:sp>
        <p:nvSpPr>
          <p:cNvPr id="8310" name="94 - TextBox"/>
          <p:cNvSpPr txBox="1">
            <a:spLocks noChangeArrowheads="1"/>
          </p:cNvSpPr>
          <p:nvPr/>
        </p:nvSpPr>
        <p:spPr bwMode="auto">
          <a:xfrm>
            <a:off x="3167063" y="3467100"/>
            <a:ext cx="800100" cy="831850"/>
          </a:xfrm>
          <a:prstGeom prst="rect">
            <a:avLst/>
          </a:prstGeom>
          <a:noFill/>
          <a:ln w="9525">
            <a:noFill/>
            <a:miter lim="800000"/>
            <a:headEnd/>
            <a:tailEnd/>
          </a:ln>
        </p:spPr>
        <p:txBody>
          <a:bodyPr wrap="none">
            <a:spAutoFit/>
          </a:bodyPr>
          <a:lstStyle/>
          <a:p>
            <a:r>
              <a:rPr lang="en-GB" sz="2400" b="1" dirty="0">
                <a:latin typeface="Arial" charset="0"/>
                <a:cs typeface="Arial" charset="0"/>
              </a:rPr>
              <a:t>FSH</a:t>
            </a:r>
          </a:p>
          <a:p>
            <a:r>
              <a:rPr lang="en-GB" sz="2400" b="1" dirty="0">
                <a:latin typeface="Arial" charset="0"/>
                <a:cs typeface="Arial" charset="0"/>
              </a:rPr>
              <a:t>IU/L</a:t>
            </a:r>
            <a:endParaRPr lang="el-GR" sz="2400" b="1" dirty="0">
              <a:latin typeface="Arial" charset="0"/>
              <a:cs typeface="Arial" charset="0"/>
            </a:endParaRPr>
          </a:p>
        </p:txBody>
      </p:sp>
      <p:sp>
        <p:nvSpPr>
          <p:cNvPr id="8311" name="95 - TextBox"/>
          <p:cNvSpPr txBox="1">
            <a:spLocks noChangeArrowheads="1"/>
          </p:cNvSpPr>
          <p:nvPr/>
        </p:nvSpPr>
        <p:spPr bwMode="auto">
          <a:xfrm>
            <a:off x="6929438" y="857251"/>
            <a:ext cx="1003300" cy="830263"/>
          </a:xfrm>
          <a:prstGeom prst="rect">
            <a:avLst/>
          </a:prstGeom>
          <a:noFill/>
          <a:ln w="9525">
            <a:noFill/>
            <a:miter lim="800000"/>
            <a:headEnd/>
            <a:tailEnd/>
          </a:ln>
        </p:spPr>
        <p:txBody>
          <a:bodyPr wrap="none">
            <a:spAutoFit/>
          </a:bodyPr>
          <a:lstStyle/>
          <a:p>
            <a:r>
              <a:rPr lang="en-GB" sz="2400" b="1" dirty="0">
                <a:latin typeface="Arial" charset="0"/>
                <a:cs typeface="Arial" charset="0"/>
              </a:rPr>
              <a:t>E2</a:t>
            </a:r>
          </a:p>
          <a:p>
            <a:r>
              <a:rPr lang="en-GB" sz="2400" b="1" dirty="0">
                <a:latin typeface="Arial" charset="0"/>
                <a:cs typeface="Arial" charset="0"/>
              </a:rPr>
              <a:t>pg/ml</a:t>
            </a:r>
            <a:endParaRPr lang="el-GR" sz="2400" b="1" dirty="0">
              <a:latin typeface="Arial" charset="0"/>
              <a:cs typeface="Arial" charset="0"/>
            </a:endParaRPr>
          </a:p>
        </p:txBody>
      </p:sp>
      <p:sp>
        <p:nvSpPr>
          <p:cNvPr id="8312" name="96 - TextBox"/>
          <p:cNvSpPr txBox="1">
            <a:spLocks noChangeArrowheads="1"/>
          </p:cNvSpPr>
          <p:nvPr/>
        </p:nvSpPr>
        <p:spPr bwMode="auto">
          <a:xfrm>
            <a:off x="6953250" y="3429001"/>
            <a:ext cx="1003300" cy="830263"/>
          </a:xfrm>
          <a:prstGeom prst="rect">
            <a:avLst/>
          </a:prstGeom>
          <a:noFill/>
          <a:ln w="9525">
            <a:noFill/>
            <a:miter lim="800000"/>
            <a:headEnd/>
            <a:tailEnd/>
          </a:ln>
        </p:spPr>
        <p:txBody>
          <a:bodyPr wrap="none">
            <a:spAutoFit/>
          </a:bodyPr>
          <a:lstStyle/>
          <a:p>
            <a:r>
              <a:rPr lang="en-GB" sz="2400" b="1" dirty="0">
                <a:latin typeface="Arial" charset="0"/>
                <a:cs typeface="Arial" charset="0"/>
              </a:rPr>
              <a:t>P4</a:t>
            </a:r>
          </a:p>
          <a:p>
            <a:r>
              <a:rPr lang="en-GB" sz="2400" b="1" dirty="0" err="1">
                <a:latin typeface="Arial" charset="0"/>
                <a:cs typeface="Arial" charset="0"/>
              </a:rPr>
              <a:t>ng</a:t>
            </a:r>
            <a:r>
              <a:rPr lang="en-GB" sz="2400" b="1" dirty="0">
                <a:latin typeface="Arial" charset="0"/>
                <a:cs typeface="Arial" charset="0"/>
              </a:rPr>
              <a:t>/ml</a:t>
            </a:r>
            <a:endParaRPr lang="el-GR" sz="2400" b="1" dirty="0">
              <a:latin typeface="Arial" charset="0"/>
              <a:cs typeface="Arial" charset="0"/>
            </a:endParaRPr>
          </a:p>
        </p:txBody>
      </p:sp>
      <p:sp>
        <p:nvSpPr>
          <p:cNvPr id="128" name="127 - TextBox"/>
          <p:cNvSpPr txBox="1"/>
          <p:nvPr/>
        </p:nvSpPr>
        <p:spPr>
          <a:xfrm>
            <a:off x="3240088" y="6000751"/>
            <a:ext cx="1795462"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GB" sz="2400" b="1" dirty="0">
                <a:latin typeface="Arial" pitchFamily="34" charset="0"/>
                <a:cs typeface="Arial" pitchFamily="34" charset="0"/>
              </a:rPr>
              <a:t>Cycle days</a:t>
            </a:r>
            <a:endParaRPr lang="el-GR" sz="2400" b="1" dirty="0">
              <a:latin typeface="Arial" pitchFamily="34" charset="0"/>
              <a:cs typeface="Arial" pitchFamily="34" charset="0"/>
            </a:endParaRPr>
          </a:p>
        </p:txBody>
      </p:sp>
      <p:sp>
        <p:nvSpPr>
          <p:cNvPr id="8314" name="146 - TextBox"/>
          <p:cNvSpPr txBox="1">
            <a:spLocks noChangeArrowheads="1"/>
          </p:cNvSpPr>
          <p:nvPr/>
        </p:nvSpPr>
        <p:spPr bwMode="auto">
          <a:xfrm>
            <a:off x="7169151" y="6000751"/>
            <a:ext cx="1795463" cy="461963"/>
          </a:xfrm>
          <a:prstGeom prst="rect">
            <a:avLst/>
          </a:prstGeom>
          <a:noFill/>
          <a:ln w="9525">
            <a:noFill/>
            <a:miter lim="800000"/>
            <a:headEnd/>
            <a:tailEnd/>
          </a:ln>
        </p:spPr>
        <p:txBody>
          <a:bodyPr wrap="none">
            <a:spAutoFit/>
          </a:bodyPr>
          <a:lstStyle/>
          <a:p>
            <a:r>
              <a:rPr lang="en-GB" sz="2400" b="1" dirty="0">
                <a:latin typeface="Arial" charset="0"/>
                <a:cs typeface="Arial" charset="0"/>
              </a:rPr>
              <a:t>Cycle days</a:t>
            </a:r>
            <a:endParaRPr lang="el-GR" sz="2400" b="1" dirty="0">
              <a:latin typeface="Arial" charset="0"/>
              <a:cs typeface="Arial" charset="0"/>
            </a:endParaRPr>
          </a:p>
        </p:txBody>
      </p:sp>
      <p:sp>
        <p:nvSpPr>
          <p:cNvPr id="8315" name="148 - TextBox"/>
          <p:cNvSpPr txBox="1">
            <a:spLocks noChangeArrowheads="1"/>
          </p:cNvSpPr>
          <p:nvPr/>
        </p:nvSpPr>
        <p:spPr bwMode="auto">
          <a:xfrm>
            <a:off x="8839223" y="71438"/>
            <a:ext cx="2340705" cy="1569660"/>
          </a:xfrm>
          <a:prstGeom prst="rect">
            <a:avLst/>
          </a:prstGeom>
          <a:noFill/>
          <a:ln w="9525">
            <a:noFill/>
            <a:miter lim="800000"/>
            <a:headEnd/>
            <a:tailEnd/>
          </a:ln>
        </p:spPr>
        <p:txBody>
          <a:bodyPr wrap="none">
            <a:spAutoFit/>
          </a:bodyPr>
          <a:lstStyle/>
          <a:p>
            <a:r>
              <a:rPr lang="en-GB" sz="2400" b="1" i="1" dirty="0" err="1">
                <a:solidFill>
                  <a:srgbClr val="0000CC"/>
                </a:solidFill>
                <a:latin typeface="Arial" charset="0"/>
                <a:cs typeface="Arial" charset="0"/>
              </a:rPr>
              <a:t>Dafopoulos</a:t>
            </a:r>
            <a:r>
              <a:rPr lang="en-GB" sz="2400" b="1" i="1" dirty="0">
                <a:solidFill>
                  <a:srgbClr val="0000CC"/>
                </a:solidFill>
                <a:latin typeface="Arial" charset="0"/>
                <a:cs typeface="Arial" charset="0"/>
              </a:rPr>
              <a:t> ...</a:t>
            </a:r>
          </a:p>
          <a:p>
            <a:r>
              <a:rPr lang="en-GB" sz="2400" b="1" i="1" dirty="0" err="1">
                <a:solidFill>
                  <a:srgbClr val="0000CC"/>
                </a:solidFill>
                <a:latin typeface="Arial" charset="0"/>
                <a:cs typeface="Arial" charset="0"/>
              </a:rPr>
              <a:t>Messinis</a:t>
            </a:r>
            <a:r>
              <a:rPr lang="en-GB" sz="2400" b="1" i="1" dirty="0">
                <a:solidFill>
                  <a:srgbClr val="0000CC"/>
                </a:solidFill>
                <a:latin typeface="Arial" charset="0"/>
                <a:cs typeface="Arial" charset="0"/>
              </a:rPr>
              <a:t>, 2009</a:t>
            </a:r>
          </a:p>
          <a:p>
            <a:r>
              <a:rPr lang="en-GB" sz="2400" b="1" i="1" dirty="0" err="1">
                <a:solidFill>
                  <a:srgbClr val="0000CC"/>
                </a:solidFill>
                <a:latin typeface="Arial" charset="0"/>
                <a:cs typeface="Arial" charset="0"/>
              </a:rPr>
              <a:t>Fertil</a:t>
            </a:r>
            <a:r>
              <a:rPr lang="en-GB" sz="2400" b="1" i="1" dirty="0">
                <a:solidFill>
                  <a:srgbClr val="0000CC"/>
                </a:solidFill>
                <a:latin typeface="Arial" charset="0"/>
                <a:cs typeface="Arial" charset="0"/>
              </a:rPr>
              <a:t>. </a:t>
            </a:r>
            <a:r>
              <a:rPr lang="en-GB" sz="2400" b="1" i="1" dirty="0" err="1">
                <a:solidFill>
                  <a:srgbClr val="0000CC"/>
                </a:solidFill>
                <a:latin typeface="Arial" charset="0"/>
                <a:cs typeface="Arial" charset="0"/>
              </a:rPr>
              <a:t>Steril</a:t>
            </a:r>
            <a:r>
              <a:rPr lang="en-GB" sz="2400" b="1" i="1" dirty="0">
                <a:solidFill>
                  <a:srgbClr val="0000CC"/>
                </a:solidFill>
                <a:latin typeface="Arial" charset="0"/>
                <a:cs typeface="Arial" charset="0"/>
              </a:rPr>
              <a:t>. </a:t>
            </a:r>
          </a:p>
          <a:p>
            <a:r>
              <a:rPr lang="en-GB" sz="2400" b="1" i="1" dirty="0">
                <a:solidFill>
                  <a:srgbClr val="0000CC"/>
                </a:solidFill>
                <a:latin typeface="Arial" charset="0"/>
                <a:cs typeface="Arial" charset="0"/>
              </a:rPr>
              <a:t>92, 1378-80</a:t>
            </a:r>
            <a:endParaRPr lang="el-GR" sz="2400" b="1" i="1" dirty="0">
              <a:solidFill>
                <a:srgbClr val="0000CC"/>
              </a:solidFill>
              <a:latin typeface="Arial" charset="0"/>
              <a:cs typeface="Arial" charset="0"/>
            </a:endParaRPr>
          </a:p>
        </p:txBody>
      </p:sp>
      <p:sp>
        <p:nvSpPr>
          <p:cNvPr id="8316" name="149 - TextBox"/>
          <p:cNvSpPr txBox="1">
            <a:spLocks noChangeArrowheads="1"/>
          </p:cNvSpPr>
          <p:nvPr/>
        </p:nvSpPr>
        <p:spPr bwMode="auto">
          <a:xfrm>
            <a:off x="3986214" y="1"/>
            <a:ext cx="3895725" cy="646113"/>
          </a:xfrm>
          <a:prstGeom prst="rect">
            <a:avLst/>
          </a:prstGeom>
          <a:noFill/>
          <a:ln w="9525">
            <a:noFill/>
            <a:miter lim="800000"/>
            <a:headEnd/>
            <a:tailEnd/>
          </a:ln>
        </p:spPr>
        <p:txBody>
          <a:bodyPr wrap="none">
            <a:spAutoFit/>
          </a:bodyPr>
          <a:lstStyle/>
          <a:p>
            <a:r>
              <a:rPr lang="en-GB" sz="3600" b="1" dirty="0">
                <a:solidFill>
                  <a:srgbClr val="FF3300"/>
                </a:solidFill>
                <a:latin typeface="Arial" charset="0"/>
                <a:cs typeface="Arial" charset="0"/>
              </a:rPr>
              <a:t>NORMAL CYCLE</a:t>
            </a:r>
            <a:endParaRPr lang="el-GR" sz="3600" b="1" dirty="0">
              <a:solidFill>
                <a:srgbClr val="FF3300"/>
              </a:solidFill>
              <a:latin typeface="Arial" charset="0"/>
              <a:cs typeface="Arial" charset="0"/>
            </a:endParaRPr>
          </a:p>
        </p:txBody>
      </p:sp>
      <p:cxnSp>
        <p:nvCxnSpPr>
          <p:cNvPr id="133" name="132 - Ευθεία γραμμή σύνδεσης"/>
          <p:cNvCxnSpPr/>
          <p:nvPr/>
        </p:nvCxnSpPr>
        <p:spPr>
          <a:xfrm rot="5400000">
            <a:off x="574040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133 - Ευθεία γραμμή σύνδεσης"/>
          <p:cNvCxnSpPr/>
          <p:nvPr/>
        </p:nvCxnSpPr>
        <p:spPr>
          <a:xfrm rot="5400000">
            <a:off x="552608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134 - Ευθεία γραμμή σύνδεσης"/>
          <p:cNvCxnSpPr/>
          <p:nvPr/>
        </p:nvCxnSpPr>
        <p:spPr>
          <a:xfrm rot="5400000">
            <a:off x="5311775" y="3000375"/>
            <a:ext cx="141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135 - Ευθεία γραμμή σύνδεσης"/>
          <p:cNvCxnSpPr/>
          <p:nvPr/>
        </p:nvCxnSpPr>
        <p:spPr>
          <a:xfrm rot="5400000">
            <a:off x="509746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136 - Ευθεία γραμμή σύνδεσης"/>
          <p:cNvCxnSpPr/>
          <p:nvPr/>
        </p:nvCxnSpPr>
        <p:spPr>
          <a:xfrm rot="5400000">
            <a:off x="488315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137 - Ευθεία γραμμή σύνδεσης"/>
          <p:cNvCxnSpPr/>
          <p:nvPr/>
        </p:nvCxnSpPr>
        <p:spPr>
          <a:xfrm rot="5400000">
            <a:off x="466883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138 - Ευθεία γραμμή σύνδεσης"/>
          <p:cNvCxnSpPr/>
          <p:nvPr/>
        </p:nvCxnSpPr>
        <p:spPr>
          <a:xfrm rot="5400000">
            <a:off x="445452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139 - Ευθεία γραμμή σύνδεσης"/>
          <p:cNvCxnSpPr/>
          <p:nvPr/>
        </p:nvCxnSpPr>
        <p:spPr>
          <a:xfrm rot="5400000">
            <a:off x="424021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140 - Ευθεία γραμμή σύνδεσης"/>
          <p:cNvCxnSpPr/>
          <p:nvPr/>
        </p:nvCxnSpPr>
        <p:spPr>
          <a:xfrm rot="5400000">
            <a:off x="402590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141 - Ευθεία γραμμή σύνδεσης"/>
          <p:cNvCxnSpPr/>
          <p:nvPr/>
        </p:nvCxnSpPr>
        <p:spPr>
          <a:xfrm rot="5400000">
            <a:off x="381158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142 - Ευθεία γραμμή σύνδεσης"/>
          <p:cNvCxnSpPr/>
          <p:nvPr/>
        </p:nvCxnSpPr>
        <p:spPr>
          <a:xfrm rot="5400000">
            <a:off x="359727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143 - Ευθεία γραμμή σύνδεσης"/>
          <p:cNvCxnSpPr/>
          <p:nvPr/>
        </p:nvCxnSpPr>
        <p:spPr>
          <a:xfrm rot="5400000">
            <a:off x="338296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144 - Ευθεία γραμμή σύνδεσης"/>
          <p:cNvCxnSpPr/>
          <p:nvPr/>
        </p:nvCxnSpPr>
        <p:spPr>
          <a:xfrm rot="5400000">
            <a:off x="316865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145 - Ευθεία γραμμή σύνδεσης"/>
          <p:cNvCxnSpPr/>
          <p:nvPr/>
        </p:nvCxnSpPr>
        <p:spPr>
          <a:xfrm rot="5400000">
            <a:off x="295433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146 - Ευθεία γραμμή σύνδεσης"/>
          <p:cNvCxnSpPr/>
          <p:nvPr/>
        </p:nvCxnSpPr>
        <p:spPr>
          <a:xfrm rot="5400000">
            <a:off x="274002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148 - Ευθεία γραμμή σύνδεσης"/>
          <p:cNvCxnSpPr/>
          <p:nvPr/>
        </p:nvCxnSpPr>
        <p:spPr>
          <a:xfrm rot="5400000">
            <a:off x="981075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149 - Ευθεία γραμμή σύνδεσης"/>
          <p:cNvCxnSpPr/>
          <p:nvPr/>
        </p:nvCxnSpPr>
        <p:spPr>
          <a:xfrm rot="5400000">
            <a:off x="959802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150 - Ευθεία γραμμή σύνδεσης"/>
          <p:cNvCxnSpPr/>
          <p:nvPr/>
        </p:nvCxnSpPr>
        <p:spPr>
          <a:xfrm rot="5400000">
            <a:off x="938371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151 - Ευθεία γραμμή σύνδεσης"/>
          <p:cNvCxnSpPr/>
          <p:nvPr/>
        </p:nvCxnSpPr>
        <p:spPr>
          <a:xfrm rot="5400000">
            <a:off x="916940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152 - Ευθεία γραμμή σύνδεσης"/>
          <p:cNvCxnSpPr/>
          <p:nvPr/>
        </p:nvCxnSpPr>
        <p:spPr>
          <a:xfrm rot="5400000">
            <a:off x="895508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153 - Ευθεία γραμμή σύνδεσης"/>
          <p:cNvCxnSpPr/>
          <p:nvPr/>
        </p:nvCxnSpPr>
        <p:spPr>
          <a:xfrm rot="5400000">
            <a:off x="874077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154 - Ευθεία γραμμή σύνδεσης"/>
          <p:cNvCxnSpPr/>
          <p:nvPr/>
        </p:nvCxnSpPr>
        <p:spPr>
          <a:xfrm rot="5400000">
            <a:off x="852646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155 - Ευθεία γραμμή σύνδεσης"/>
          <p:cNvCxnSpPr/>
          <p:nvPr/>
        </p:nvCxnSpPr>
        <p:spPr>
          <a:xfrm rot="5400000">
            <a:off x="831215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156 - Ευθεία γραμμή σύνδεσης"/>
          <p:cNvCxnSpPr/>
          <p:nvPr/>
        </p:nvCxnSpPr>
        <p:spPr>
          <a:xfrm rot="5400000">
            <a:off x="809783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157 - Ευθεία γραμμή σύνδεσης"/>
          <p:cNvCxnSpPr/>
          <p:nvPr/>
        </p:nvCxnSpPr>
        <p:spPr>
          <a:xfrm rot="5400000">
            <a:off x="788352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158 - Ευθεία γραμμή σύνδεσης"/>
          <p:cNvCxnSpPr/>
          <p:nvPr/>
        </p:nvCxnSpPr>
        <p:spPr>
          <a:xfrm rot="5400000">
            <a:off x="766921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159 - Ευθεία γραμμή σύνδεσης"/>
          <p:cNvCxnSpPr/>
          <p:nvPr/>
        </p:nvCxnSpPr>
        <p:spPr>
          <a:xfrm rot="5400000">
            <a:off x="7454901"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160 - Ευθεία γραμμή σύνδεσης"/>
          <p:cNvCxnSpPr/>
          <p:nvPr/>
        </p:nvCxnSpPr>
        <p:spPr>
          <a:xfrm rot="5400000">
            <a:off x="7240589"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161 - Ευθεία γραμμή σύνδεσης"/>
          <p:cNvCxnSpPr/>
          <p:nvPr/>
        </p:nvCxnSpPr>
        <p:spPr>
          <a:xfrm rot="5400000">
            <a:off x="7026276" y="2998788"/>
            <a:ext cx="1412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162 - Ευθεία γραμμή σύνδεσης"/>
          <p:cNvCxnSpPr/>
          <p:nvPr/>
        </p:nvCxnSpPr>
        <p:spPr>
          <a:xfrm rot="5400000">
            <a:off x="6811964" y="2998789"/>
            <a:ext cx="141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22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6038" y="1857370"/>
            <a:ext cx="6264857" cy="3600986"/>
          </a:xfrm>
          <a:prstGeom prst="rect">
            <a:avLst/>
          </a:prstGeom>
          <a:noFill/>
        </p:spPr>
        <p:txBody>
          <a:bodyPr wrap="none" rtlCol="0">
            <a:spAutoFit/>
          </a:bodyPr>
          <a:lstStyle/>
          <a:p>
            <a:r>
              <a:rPr lang="en-US" sz="3200" b="1" u="sng" dirty="0" smtClean="0">
                <a:latin typeface="Arial" charset="0"/>
                <a:ea typeface="Arial" charset="0"/>
                <a:cs typeface="Arial" charset="0"/>
              </a:rPr>
              <a:t>Obesity</a:t>
            </a:r>
            <a:r>
              <a:rPr lang="en-US" sz="2800" b="1" dirty="0" smtClean="0">
                <a:latin typeface="Arial" charset="0"/>
                <a:ea typeface="Arial" charset="0"/>
                <a:cs typeface="Arial" charset="0"/>
              </a:rPr>
              <a:t>					</a:t>
            </a:r>
            <a:r>
              <a:rPr lang="en-US" sz="3200" b="1" u="sng" dirty="0" smtClean="0">
                <a:latin typeface="Arial" charset="0"/>
                <a:ea typeface="Arial" charset="0"/>
                <a:cs typeface="Arial" charset="0"/>
              </a:rPr>
              <a:t>%</a:t>
            </a:r>
          </a:p>
          <a:p>
            <a:endParaRPr lang="en-US" sz="2800" b="1" dirty="0" smtClean="0">
              <a:latin typeface="Arial" charset="0"/>
              <a:ea typeface="Arial" charset="0"/>
              <a:cs typeface="Arial" charset="0"/>
            </a:endParaRPr>
          </a:p>
          <a:p>
            <a:r>
              <a:rPr lang="en-US" sz="2800" b="1" dirty="0" smtClean="0">
                <a:latin typeface="Arial" charset="0"/>
                <a:ea typeface="Arial" charset="0"/>
                <a:cs typeface="Arial" charset="0"/>
              </a:rPr>
              <a:t>Grade 1 &amp; 2</a:t>
            </a:r>
          </a:p>
          <a:p>
            <a:r>
              <a:rPr lang="en-US" sz="2800" b="1" dirty="0" smtClean="0">
                <a:latin typeface="Arial" charset="0"/>
                <a:ea typeface="Arial" charset="0"/>
                <a:cs typeface="Arial" charset="0"/>
              </a:rPr>
              <a:t>(n=48)					19</a:t>
            </a:r>
          </a:p>
          <a:p>
            <a:endParaRPr lang="en-US" sz="2800" b="1" dirty="0" smtClean="0">
              <a:latin typeface="Arial" charset="0"/>
              <a:ea typeface="Arial" charset="0"/>
              <a:cs typeface="Arial" charset="0"/>
            </a:endParaRPr>
          </a:p>
          <a:p>
            <a:endParaRPr lang="en-US" sz="2800" b="1" dirty="0">
              <a:latin typeface="Arial" charset="0"/>
              <a:ea typeface="Arial" charset="0"/>
              <a:cs typeface="Arial" charset="0"/>
            </a:endParaRPr>
          </a:p>
          <a:p>
            <a:r>
              <a:rPr lang="en-US" sz="2800" b="1" dirty="0" smtClean="0">
                <a:latin typeface="Arial" charset="0"/>
                <a:ea typeface="Arial" charset="0"/>
                <a:cs typeface="Arial" charset="0"/>
              </a:rPr>
              <a:t>Grade 3 &amp; 4</a:t>
            </a:r>
          </a:p>
          <a:p>
            <a:r>
              <a:rPr lang="en-US" sz="2800" b="1" dirty="0" smtClean="0">
                <a:latin typeface="Arial" charset="0"/>
                <a:ea typeface="Arial" charset="0"/>
                <a:cs typeface="Arial" charset="0"/>
              </a:rPr>
              <a:t>(n=35)					54*</a:t>
            </a:r>
            <a:endParaRPr lang="en-US" sz="2800" b="1" dirty="0">
              <a:latin typeface="Arial" charset="0"/>
              <a:ea typeface="Arial" charset="0"/>
              <a:cs typeface="Arial" charset="0"/>
            </a:endParaRPr>
          </a:p>
        </p:txBody>
      </p:sp>
      <p:sp>
        <p:nvSpPr>
          <p:cNvPr id="7" name="TextBox 6"/>
          <p:cNvSpPr txBox="1"/>
          <p:nvPr/>
        </p:nvSpPr>
        <p:spPr>
          <a:xfrm>
            <a:off x="1514470" y="5843591"/>
            <a:ext cx="1407758" cy="523220"/>
          </a:xfrm>
          <a:prstGeom prst="rect">
            <a:avLst/>
          </a:prstGeom>
          <a:noFill/>
        </p:spPr>
        <p:txBody>
          <a:bodyPr wrap="none" rtlCol="0">
            <a:spAutoFit/>
          </a:bodyPr>
          <a:lstStyle/>
          <a:p>
            <a:r>
              <a:rPr lang="en-US" sz="2800" b="1" i="1" dirty="0" smtClean="0">
                <a:latin typeface="Arial" charset="0"/>
                <a:ea typeface="Arial" charset="0"/>
                <a:cs typeface="Arial" charset="0"/>
              </a:rPr>
              <a:t>* </a:t>
            </a:r>
            <a:r>
              <a:rPr lang="en-US" sz="2400" b="1" i="1" dirty="0" smtClean="0">
                <a:latin typeface="Arial" charset="0"/>
                <a:ea typeface="Arial" charset="0"/>
                <a:cs typeface="Arial" charset="0"/>
              </a:rPr>
              <a:t>P=0.01</a:t>
            </a:r>
            <a:endParaRPr lang="en-US" sz="2800" b="1" i="1" dirty="0">
              <a:latin typeface="Arial" charset="0"/>
              <a:ea typeface="Arial" charset="0"/>
              <a:cs typeface="Arial" charset="0"/>
            </a:endParaRPr>
          </a:p>
        </p:txBody>
      </p:sp>
      <p:sp>
        <p:nvSpPr>
          <p:cNvPr id="8" name="Title 7"/>
          <p:cNvSpPr>
            <a:spLocks noGrp="1"/>
          </p:cNvSpPr>
          <p:nvPr>
            <p:ph type="title"/>
          </p:nvPr>
        </p:nvSpPr>
        <p:spPr/>
        <p:txBody>
          <a:bodyPr/>
          <a:lstStyle/>
          <a:p>
            <a:r>
              <a:rPr lang="en-US" b="1" dirty="0" smtClean="0">
                <a:latin typeface="Arial" charset="0"/>
                <a:ea typeface="Arial" charset="0"/>
                <a:cs typeface="Arial" charset="0"/>
              </a:rPr>
              <a:t>Frequency of irregular menstrual cycles</a:t>
            </a:r>
            <a:endParaRPr lang="en-US" b="1" dirty="0">
              <a:latin typeface="Arial" charset="0"/>
              <a:ea typeface="Arial" charset="0"/>
              <a:cs typeface="Arial" charset="0"/>
            </a:endParaRPr>
          </a:p>
        </p:txBody>
      </p:sp>
      <p:sp>
        <p:nvSpPr>
          <p:cNvPr id="9" name="TextBox 8"/>
          <p:cNvSpPr txBox="1"/>
          <p:nvPr/>
        </p:nvSpPr>
        <p:spPr>
          <a:xfrm>
            <a:off x="7186613" y="5743575"/>
            <a:ext cx="4288353"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Castillo-Martinez et al., 2003</a:t>
            </a:r>
          </a:p>
          <a:p>
            <a:r>
              <a:rPr lang="en-US" sz="2400" b="1" i="1" dirty="0" smtClean="0">
                <a:solidFill>
                  <a:srgbClr val="0000CC"/>
                </a:solidFill>
                <a:latin typeface="Arial" charset="0"/>
                <a:ea typeface="Arial" charset="0"/>
                <a:cs typeface="Arial" charset="0"/>
              </a:rPr>
              <a:t>Nutrition, 19, 317-20</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92617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6654" y="1618938"/>
            <a:ext cx="1638590" cy="830997"/>
          </a:xfrm>
          <a:prstGeom prst="rect">
            <a:avLst/>
          </a:prstGeom>
          <a:noFill/>
        </p:spPr>
        <p:txBody>
          <a:bodyPr wrap="none" rtlCol="0">
            <a:spAutoFit/>
          </a:bodyPr>
          <a:lstStyle/>
          <a:p>
            <a:pPr algn="ctr"/>
            <a:r>
              <a:rPr lang="en-US" sz="2400" b="1" u="sng" dirty="0" smtClean="0">
                <a:latin typeface="Arial" charset="0"/>
                <a:ea typeface="Arial" charset="0"/>
                <a:cs typeface="Arial" charset="0"/>
              </a:rPr>
              <a:t>Menstrual</a:t>
            </a:r>
          </a:p>
          <a:p>
            <a:pPr algn="ctr"/>
            <a:r>
              <a:rPr lang="en-US" sz="2400" b="1" u="sng" dirty="0" smtClean="0">
                <a:latin typeface="Arial" charset="0"/>
                <a:ea typeface="Arial" charset="0"/>
                <a:cs typeface="Arial" charset="0"/>
              </a:rPr>
              <a:t>disorders</a:t>
            </a:r>
            <a:endParaRPr lang="en-US" sz="2400" b="1" u="sng" dirty="0">
              <a:latin typeface="Arial" charset="0"/>
              <a:ea typeface="Arial" charset="0"/>
              <a:cs typeface="Arial" charset="0"/>
            </a:endParaRPr>
          </a:p>
        </p:txBody>
      </p:sp>
      <p:sp>
        <p:nvSpPr>
          <p:cNvPr id="6" name="TextBox 5"/>
          <p:cNvSpPr txBox="1"/>
          <p:nvPr/>
        </p:nvSpPr>
        <p:spPr>
          <a:xfrm>
            <a:off x="8791362" y="1966208"/>
            <a:ext cx="1449436" cy="461665"/>
          </a:xfrm>
          <a:prstGeom prst="rect">
            <a:avLst/>
          </a:prstGeom>
          <a:noFill/>
        </p:spPr>
        <p:txBody>
          <a:bodyPr wrap="none" rtlCol="0">
            <a:spAutoFit/>
          </a:bodyPr>
          <a:lstStyle/>
          <a:p>
            <a:pPr algn="ctr"/>
            <a:r>
              <a:rPr lang="en-US" sz="2400" b="1" u="sng" smtClean="0">
                <a:latin typeface="Arial" charset="0"/>
                <a:ea typeface="Arial" charset="0"/>
                <a:cs typeface="Arial" charset="0"/>
              </a:rPr>
              <a:t>Controls</a:t>
            </a:r>
            <a:endParaRPr lang="en-US" sz="2400" b="1" u="sng" dirty="0" smtClean="0">
              <a:latin typeface="Arial" charset="0"/>
              <a:ea typeface="Arial" charset="0"/>
              <a:cs typeface="Arial" charset="0"/>
            </a:endParaRPr>
          </a:p>
        </p:txBody>
      </p:sp>
      <p:sp>
        <p:nvSpPr>
          <p:cNvPr id="7" name="TextBox 6"/>
          <p:cNvSpPr txBox="1"/>
          <p:nvPr/>
        </p:nvSpPr>
        <p:spPr>
          <a:xfrm>
            <a:off x="584616" y="2578308"/>
            <a:ext cx="11120352" cy="2308324"/>
          </a:xfrm>
          <a:prstGeom prst="rect">
            <a:avLst/>
          </a:prstGeom>
          <a:noFill/>
        </p:spPr>
        <p:txBody>
          <a:bodyPr wrap="none" rtlCol="0">
            <a:spAutoFit/>
          </a:bodyPr>
          <a:lstStyle/>
          <a:p>
            <a:r>
              <a:rPr lang="en-US" sz="2400" b="1" dirty="0">
                <a:latin typeface="Arial" charset="0"/>
                <a:ea typeface="Arial" charset="0"/>
                <a:cs typeface="Arial" charset="0"/>
              </a:rPr>
              <a:t>n</a:t>
            </a:r>
            <a:r>
              <a:rPr lang="en-US" sz="2400" b="1" dirty="0" smtClean="0">
                <a:latin typeface="Arial" charset="0"/>
                <a:ea typeface="Arial" charset="0"/>
                <a:cs typeface="Arial" charset="0"/>
              </a:rPr>
              <a:t>					39				44		NS</a:t>
            </a:r>
          </a:p>
          <a:p>
            <a:r>
              <a:rPr lang="en-US" sz="2400" b="1" dirty="0" smtClean="0">
                <a:latin typeface="Arial" charset="0"/>
                <a:ea typeface="Arial" charset="0"/>
                <a:cs typeface="Arial" charset="0"/>
              </a:rPr>
              <a:t>Age (y)				31.6</a:t>
            </a:r>
            <a:r>
              <a:rPr lang="en-GB" altLang="en-US" sz="2400" b="1" dirty="0" smtClean="0">
                <a:latin typeface="arial" charset="0"/>
                <a:ea typeface="arial" charset="0"/>
                <a:cs typeface="arial" charset="0"/>
                <a:sym typeface="Symbol" charset="2"/>
              </a:rPr>
              <a:t>±4.9			32.2±4.4	NS</a:t>
            </a:r>
          </a:p>
          <a:p>
            <a:r>
              <a:rPr lang="en-GB" sz="2400" b="1" dirty="0" smtClean="0">
                <a:latin typeface="arial" charset="0"/>
                <a:ea typeface="arial" charset="0"/>
                <a:cs typeface="arial" charset="0"/>
                <a:sym typeface="Symbol" charset="2"/>
              </a:rPr>
              <a:t>BMI (kg/m2)*			29.8</a:t>
            </a:r>
            <a:r>
              <a:rPr lang="en-GB" altLang="en-US" sz="2400" b="1" dirty="0" smtClean="0">
                <a:latin typeface="arial" charset="0"/>
                <a:ea typeface="arial" charset="0"/>
                <a:cs typeface="arial" charset="0"/>
                <a:sym typeface="Symbol" charset="2"/>
              </a:rPr>
              <a:t>±3.6			28.7±4.0</a:t>
            </a:r>
            <a:r>
              <a:rPr lang="en-US" altLang="en-US" sz="2400" b="1" dirty="0">
                <a:latin typeface="arial" charset="0"/>
                <a:ea typeface="arial" charset="0"/>
                <a:cs typeface="arial" charset="0"/>
                <a:sym typeface="Symbol" charset="2"/>
              </a:rPr>
              <a:t>	</a:t>
            </a:r>
            <a:r>
              <a:rPr lang="en-US" altLang="en-US" sz="2400" b="1" dirty="0" smtClean="0">
                <a:latin typeface="arial" charset="0"/>
                <a:ea typeface="arial" charset="0"/>
                <a:cs typeface="arial" charset="0"/>
                <a:sym typeface="Symbol" charset="2"/>
              </a:rPr>
              <a:t>NS</a:t>
            </a:r>
          </a:p>
          <a:p>
            <a:r>
              <a:rPr lang="en-US" sz="2400" b="1" dirty="0" smtClean="0">
                <a:latin typeface="arial" charset="0"/>
                <a:ea typeface="arial" charset="0"/>
                <a:cs typeface="arial" charset="0"/>
                <a:sym typeface="Symbol" charset="2"/>
              </a:rPr>
              <a:t>Trunk fat mass (kg)		14.9</a:t>
            </a:r>
            <a:r>
              <a:rPr lang="en-GB" altLang="en-US" sz="2400" b="1" dirty="0" smtClean="0">
                <a:latin typeface="arial" charset="0"/>
                <a:ea typeface="arial" charset="0"/>
                <a:cs typeface="arial" charset="0"/>
                <a:sym typeface="Symbol" charset="2"/>
              </a:rPr>
              <a:t>±4.1			12.9±3.8	&lt;0.05</a:t>
            </a:r>
          </a:p>
          <a:p>
            <a:r>
              <a:rPr lang="en-GB" sz="2400" b="1" dirty="0" smtClean="0">
                <a:latin typeface="arial" charset="0"/>
                <a:ea typeface="arial" charset="0"/>
                <a:cs typeface="arial" charset="0"/>
                <a:sym typeface="Symbol" charset="2"/>
              </a:rPr>
              <a:t>Leg fat mass (kg)			10.0</a:t>
            </a:r>
            <a:r>
              <a:rPr lang="en-GB" altLang="en-US" sz="2400" b="1" dirty="0" smtClean="0">
                <a:latin typeface="arial" charset="0"/>
                <a:ea typeface="arial" charset="0"/>
                <a:cs typeface="arial" charset="0"/>
                <a:sym typeface="Symbol" charset="2"/>
              </a:rPr>
              <a:t>±1.8			10.6±3.3	NS</a:t>
            </a:r>
          </a:p>
          <a:p>
            <a:r>
              <a:rPr lang="en-GB" sz="2400" b="1" dirty="0" smtClean="0">
                <a:latin typeface="arial" charset="0"/>
                <a:ea typeface="arial" charset="0"/>
                <a:cs typeface="arial" charset="0"/>
                <a:sym typeface="Symbol" charset="2"/>
              </a:rPr>
              <a:t>Trunk-leg fat ratio			1.48</a:t>
            </a:r>
            <a:r>
              <a:rPr lang="en-GB" altLang="en-US" sz="2400" b="1" dirty="0" smtClean="0">
                <a:latin typeface="arial" charset="0"/>
                <a:ea typeface="arial" charset="0"/>
                <a:cs typeface="arial" charset="0"/>
                <a:sym typeface="Symbol" charset="2"/>
              </a:rPr>
              <a:t>±0.29			1.25±0.38	&lt;0.01</a:t>
            </a:r>
            <a:endParaRPr lang="en-US" sz="2400" b="1" dirty="0">
              <a:latin typeface="Arial" charset="0"/>
              <a:ea typeface="Arial" charset="0"/>
              <a:cs typeface="Arial" charset="0"/>
            </a:endParaRPr>
          </a:p>
        </p:txBody>
      </p:sp>
      <p:sp>
        <p:nvSpPr>
          <p:cNvPr id="8" name="TextBox 7"/>
          <p:cNvSpPr txBox="1"/>
          <p:nvPr/>
        </p:nvSpPr>
        <p:spPr>
          <a:xfrm>
            <a:off x="10702746" y="1968708"/>
            <a:ext cx="389851" cy="461665"/>
          </a:xfrm>
          <a:prstGeom prst="rect">
            <a:avLst/>
          </a:prstGeom>
          <a:noFill/>
        </p:spPr>
        <p:txBody>
          <a:bodyPr wrap="none" rtlCol="0">
            <a:spAutoFit/>
          </a:bodyPr>
          <a:lstStyle/>
          <a:p>
            <a:pPr algn="ctr"/>
            <a:r>
              <a:rPr lang="en-US" sz="2400" b="1" u="sng">
                <a:latin typeface="Arial" charset="0"/>
                <a:ea typeface="Arial" charset="0"/>
                <a:cs typeface="Arial" charset="0"/>
              </a:rPr>
              <a:t>P</a:t>
            </a:r>
            <a:endParaRPr lang="en-US" sz="2400" b="1" u="sng" dirty="0" smtClean="0">
              <a:latin typeface="Arial" charset="0"/>
              <a:ea typeface="Arial" charset="0"/>
              <a:cs typeface="Arial" charset="0"/>
            </a:endParaRPr>
          </a:p>
        </p:txBody>
      </p:sp>
      <p:sp>
        <p:nvSpPr>
          <p:cNvPr id="9" name="Title 8"/>
          <p:cNvSpPr>
            <a:spLocks noGrp="1"/>
          </p:cNvSpPr>
          <p:nvPr>
            <p:ph type="title"/>
          </p:nvPr>
        </p:nvSpPr>
        <p:spPr/>
        <p:txBody>
          <a:bodyPr>
            <a:normAutofit fontScale="90000"/>
          </a:bodyPr>
          <a:lstStyle/>
          <a:p>
            <a:r>
              <a:rPr lang="en-US" b="1" dirty="0" smtClean="0">
                <a:latin typeface="Arial" charset="0"/>
                <a:ea typeface="Arial" charset="0"/>
                <a:cs typeface="Arial" charset="0"/>
              </a:rPr>
              <a:t>Obese with and without menstrual disorders</a:t>
            </a:r>
            <a:endParaRPr lang="en-US" b="1" dirty="0">
              <a:latin typeface="Arial" charset="0"/>
              <a:ea typeface="Arial" charset="0"/>
              <a:cs typeface="Arial" charset="0"/>
            </a:endParaRPr>
          </a:p>
        </p:txBody>
      </p:sp>
      <p:sp>
        <p:nvSpPr>
          <p:cNvPr id="10" name="TextBox 9"/>
          <p:cNvSpPr txBox="1"/>
          <p:nvPr/>
        </p:nvSpPr>
        <p:spPr>
          <a:xfrm>
            <a:off x="584616" y="5291528"/>
            <a:ext cx="1802096" cy="830997"/>
          </a:xfrm>
          <a:prstGeom prst="rect">
            <a:avLst/>
          </a:prstGeom>
          <a:noFill/>
        </p:spPr>
        <p:txBody>
          <a:bodyPr wrap="none" rtlCol="0">
            <a:spAutoFit/>
          </a:bodyPr>
          <a:lstStyle/>
          <a:p>
            <a:r>
              <a:rPr lang="en-US" sz="2400" b="1" dirty="0" smtClean="0">
                <a:latin typeface="Arial" charset="0"/>
                <a:ea typeface="Arial" charset="0"/>
                <a:cs typeface="Arial" charset="0"/>
              </a:rPr>
              <a:t>mean</a:t>
            </a:r>
            <a:r>
              <a:rPr lang="en-GB" altLang="en-US" sz="2400" b="1" dirty="0" smtClean="0">
                <a:latin typeface="arial" charset="0"/>
                <a:ea typeface="arial" charset="0"/>
                <a:cs typeface="arial" charset="0"/>
                <a:sym typeface="Symbol" charset="2"/>
              </a:rPr>
              <a:t>±SD</a:t>
            </a:r>
          </a:p>
          <a:p>
            <a:r>
              <a:rPr lang="en-GB" sz="2400" b="1" dirty="0" smtClean="0">
                <a:latin typeface="arial" charset="0"/>
                <a:ea typeface="arial" charset="0"/>
                <a:cs typeface="arial" charset="0"/>
                <a:sym typeface="Symbol" charset="2"/>
              </a:rPr>
              <a:t>* &gt;25kg/m2</a:t>
            </a:r>
            <a:endParaRPr lang="en-US" sz="2400" b="1" dirty="0">
              <a:latin typeface="Arial" charset="0"/>
              <a:ea typeface="Arial" charset="0"/>
              <a:cs typeface="Arial" charset="0"/>
            </a:endParaRPr>
          </a:p>
        </p:txBody>
      </p:sp>
      <p:sp>
        <p:nvSpPr>
          <p:cNvPr id="12" name="TextBox 11"/>
          <p:cNvSpPr txBox="1"/>
          <p:nvPr/>
        </p:nvSpPr>
        <p:spPr>
          <a:xfrm>
            <a:off x="5096654" y="5561351"/>
            <a:ext cx="6032421" cy="830997"/>
          </a:xfrm>
          <a:prstGeom prst="rect">
            <a:avLst/>
          </a:prstGeom>
          <a:noFill/>
        </p:spPr>
        <p:txBody>
          <a:bodyPr wrap="none" rtlCol="0">
            <a:spAutoFit/>
          </a:bodyPr>
          <a:lstStyle/>
          <a:p>
            <a:r>
              <a:rPr lang="en-US" sz="2400" b="1" i="1" dirty="0" err="1" smtClean="0">
                <a:solidFill>
                  <a:srgbClr val="0000CC"/>
                </a:solidFill>
                <a:latin typeface="Arial" charset="0"/>
                <a:ea typeface="Arial" charset="0"/>
                <a:cs typeface="Arial" charset="0"/>
              </a:rPr>
              <a:t>Douchi</a:t>
            </a:r>
            <a:r>
              <a:rPr lang="en-US" sz="2400" b="1" i="1" dirty="0" smtClean="0">
                <a:solidFill>
                  <a:srgbClr val="0000CC"/>
                </a:solidFill>
                <a:latin typeface="Arial" charset="0"/>
                <a:ea typeface="Arial" charset="0"/>
                <a:cs typeface="Arial" charset="0"/>
              </a:rPr>
              <a:t> et al., 2002</a:t>
            </a:r>
          </a:p>
          <a:p>
            <a:r>
              <a:rPr lang="en-US" sz="2400" b="1" i="1" dirty="0" err="1" smtClean="0">
                <a:solidFill>
                  <a:srgbClr val="0000CC"/>
                </a:solidFill>
                <a:latin typeface="Arial" charset="0"/>
                <a:ea typeface="Arial" charset="0"/>
                <a:cs typeface="Arial" charset="0"/>
              </a:rPr>
              <a:t>Acta</a:t>
            </a:r>
            <a:r>
              <a:rPr lang="en-US" sz="2400" b="1" i="1" dirty="0" smtClean="0">
                <a:solidFill>
                  <a:srgbClr val="0000CC"/>
                </a:solidFill>
                <a:latin typeface="Arial" charset="0"/>
                <a:ea typeface="Arial" charset="0"/>
                <a:cs typeface="Arial" charset="0"/>
              </a:rPr>
              <a:t> Obstet. Gynecol. Scand. 81, 147-50</a:t>
            </a:r>
            <a:endParaRPr lang="en-US" sz="2400" b="1" i="1" dirty="0">
              <a:solidFill>
                <a:srgbClr val="0000CC"/>
              </a:solidFill>
              <a:latin typeface="Arial" charset="0"/>
              <a:ea typeface="Arial" charset="0"/>
              <a:cs typeface="Arial" charset="0"/>
            </a:endParaRPr>
          </a:p>
        </p:txBody>
      </p:sp>
      <p:cxnSp>
        <p:nvCxnSpPr>
          <p:cNvPr id="14" name="Straight Connector 13"/>
          <p:cNvCxnSpPr/>
          <p:nvPr/>
        </p:nvCxnSpPr>
        <p:spPr>
          <a:xfrm flipV="1">
            <a:off x="609601" y="4092315"/>
            <a:ext cx="10857874" cy="14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7091" y="4844318"/>
            <a:ext cx="10857874" cy="14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Menstrual problems (by 33 y)</a:t>
            </a:r>
            <a:endParaRPr lang="en-US" b="1" dirty="0">
              <a:latin typeface="Arial" charset="0"/>
              <a:ea typeface="Arial" charset="0"/>
              <a:cs typeface="Arial" charset="0"/>
            </a:endParaRPr>
          </a:p>
        </p:txBody>
      </p:sp>
      <p:sp>
        <p:nvSpPr>
          <p:cNvPr id="3" name="TextBox 2"/>
          <p:cNvSpPr txBox="1"/>
          <p:nvPr/>
        </p:nvSpPr>
        <p:spPr>
          <a:xfrm>
            <a:off x="4631964" y="2383436"/>
            <a:ext cx="1863011" cy="523220"/>
          </a:xfrm>
          <a:prstGeom prst="rect">
            <a:avLst/>
          </a:prstGeom>
          <a:noFill/>
        </p:spPr>
        <p:txBody>
          <a:bodyPr wrap="none" rtlCol="0">
            <a:spAutoFit/>
          </a:bodyPr>
          <a:lstStyle/>
          <a:p>
            <a:r>
              <a:rPr lang="en-US" sz="2800" b="1" u="sng" dirty="0" smtClean="0">
                <a:latin typeface="Arial" charset="0"/>
                <a:ea typeface="Arial" charset="0"/>
                <a:cs typeface="Arial" charset="0"/>
              </a:rPr>
              <a:t>BMI at 7 y</a:t>
            </a:r>
            <a:endParaRPr lang="en-US" sz="2800" b="1" u="sng" dirty="0">
              <a:latin typeface="Arial" charset="0"/>
              <a:ea typeface="Arial" charset="0"/>
              <a:cs typeface="Arial" charset="0"/>
            </a:endParaRPr>
          </a:p>
        </p:txBody>
      </p:sp>
      <p:sp>
        <p:nvSpPr>
          <p:cNvPr id="4" name="TextBox 3"/>
          <p:cNvSpPr txBox="1"/>
          <p:nvPr/>
        </p:nvSpPr>
        <p:spPr>
          <a:xfrm>
            <a:off x="8202119" y="2385936"/>
            <a:ext cx="2063385" cy="523220"/>
          </a:xfrm>
          <a:prstGeom prst="rect">
            <a:avLst/>
          </a:prstGeom>
          <a:noFill/>
        </p:spPr>
        <p:txBody>
          <a:bodyPr wrap="none" rtlCol="0">
            <a:spAutoFit/>
          </a:bodyPr>
          <a:lstStyle/>
          <a:p>
            <a:r>
              <a:rPr lang="en-US" sz="2800" b="1" u="sng" dirty="0" smtClean="0">
                <a:latin typeface="Arial" charset="0"/>
                <a:ea typeface="Arial" charset="0"/>
                <a:cs typeface="Arial" charset="0"/>
              </a:rPr>
              <a:t>BMI at 23 y</a:t>
            </a:r>
            <a:endParaRPr lang="en-US" sz="2800" b="1" u="sng" dirty="0">
              <a:latin typeface="Arial" charset="0"/>
              <a:ea typeface="Arial" charset="0"/>
              <a:cs typeface="Arial" charset="0"/>
            </a:endParaRPr>
          </a:p>
        </p:txBody>
      </p:sp>
      <p:sp>
        <p:nvSpPr>
          <p:cNvPr id="5" name="TextBox 4"/>
          <p:cNvSpPr txBox="1"/>
          <p:nvPr/>
        </p:nvSpPr>
        <p:spPr>
          <a:xfrm>
            <a:off x="609601" y="3072984"/>
            <a:ext cx="9437199" cy="1569660"/>
          </a:xfrm>
          <a:prstGeom prst="rect">
            <a:avLst/>
          </a:prstGeom>
          <a:noFill/>
        </p:spPr>
        <p:txBody>
          <a:bodyPr wrap="none" rtlCol="0">
            <a:spAutoFit/>
          </a:bodyPr>
          <a:lstStyle/>
          <a:p>
            <a:r>
              <a:rPr lang="en-US" sz="2400" b="1" dirty="0" smtClean="0">
                <a:latin typeface="Arial" charset="0"/>
                <a:ea typeface="Arial" charset="0"/>
                <a:cs typeface="Arial" charset="0"/>
              </a:rPr>
              <a:t>Underweight			0.87				1.34*</a:t>
            </a:r>
          </a:p>
          <a:p>
            <a:r>
              <a:rPr lang="en-US" sz="2400" b="1" dirty="0" smtClean="0">
                <a:latin typeface="Arial" charset="0"/>
                <a:ea typeface="Arial" charset="0"/>
                <a:cs typeface="Arial" charset="0"/>
              </a:rPr>
              <a:t>Normal				1.00				1.00</a:t>
            </a:r>
          </a:p>
          <a:p>
            <a:r>
              <a:rPr lang="en-US" sz="2400" b="1" dirty="0" smtClean="0">
                <a:latin typeface="Arial" charset="0"/>
                <a:ea typeface="Arial" charset="0"/>
                <a:cs typeface="Arial" charset="0"/>
              </a:rPr>
              <a:t>Overweight				1.05				1.34*</a:t>
            </a:r>
          </a:p>
          <a:p>
            <a:r>
              <a:rPr lang="en-US" sz="2400" b="1" dirty="0" smtClean="0">
                <a:latin typeface="Arial" charset="0"/>
                <a:ea typeface="Arial" charset="0"/>
                <a:cs typeface="Arial" charset="0"/>
              </a:rPr>
              <a:t>Obese				1.78*				2.43**</a:t>
            </a:r>
            <a:endParaRPr lang="en-US" sz="2400" b="1" dirty="0">
              <a:latin typeface="Arial" charset="0"/>
              <a:ea typeface="Arial" charset="0"/>
              <a:cs typeface="Arial" charset="0"/>
            </a:endParaRPr>
          </a:p>
        </p:txBody>
      </p:sp>
      <p:sp>
        <p:nvSpPr>
          <p:cNvPr id="6" name="TextBox 5"/>
          <p:cNvSpPr txBox="1"/>
          <p:nvPr/>
        </p:nvSpPr>
        <p:spPr>
          <a:xfrm>
            <a:off x="137951" y="4859383"/>
            <a:ext cx="4645824" cy="1938992"/>
          </a:xfrm>
          <a:prstGeom prst="rect">
            <a:avLst/>
          </a:prstGeom>
          <a:noFill/>
        </p:spPr>
        <p:txBody>
          <a:bodyPr wrap="none" rtlCol="0">
            <a:spAutoFit/>
          </a:bodyPr>
          <a:lstStyle/>
          <a:p>
            <a:r>
              <a:rPr lang="en-US" sz="2400" b="1" dirty="0" smtClean="0">
                <a:latin typeface="Arial" charset="0"/>
                <a:ea typeface="Arial" charset="0"/>
                <a:cs typeface="Arial" charset="0"/>
              </a:rPr>
              <a:t>   *P&lt;0.05</a:t>
            </a:r>
          </a:p>
          <a:p>
            <a:r>
              <a:rPr lang="en-US" sz="2400" b="1" dirty="0" smtClean="0">
                <a:latin typeface="Arial" charset="0"/>
                <a:ea typeface="Arial" charset="0"/>
                <a:cs typeface="Arial" charset="0"/>
              </a:rPr>
              <a:t>** P&lt;0.0001</a:t>
            </a:r>
          </a:p>
          <a:p>
            <a:endParaRPr lang="en-US" sz="2400" b="1" dirty="0">
              <a:latin typeface="Arial" charset="0"/>
              <a:ea typeface="Arial" charset="0"/>
              <a:cs typeface="Arial" charset="0"/>
            </a:endParaRPr>
          </a:p>
          <a:p>
            <a:r>
              <a:rPr lang="en-US" sz="2400" b="1" i="1" dirty="0">
                <a:latin typeface="Arial" charset="0"/>
                <a:ea typeface="Arial" charset="0"/>
                <a:cs typeface="Arial" charset="0"/>
              </a:rPr>
              <a:t>n</a:t>
            </a:r>
            <a:r>
              <a:rPr lang="en-US" sz="2400" b="1" i="1" dirty="0" smtClean="0">
                <a:latin typeface="Arial" charset="0"/>
                <a:ea typeface="Arial" charset="0"/>
                <a:cs typeface="Arial" charset="0"/>
              </a:rPr>
              <a:t>=5799 females</a:t>
            </a:r>
          </a:p>
          <a:p>
            <a:r>
              <a:rPr lang="en-US" sz="2400" b="1" i="1" dirty="0" smtClean="0">
                <a:latin typeface="Arial" charset="0"/>
                <a:ea typeface="Arial" charset="0"/>
                <a:cs typeface="Arial" charset="0"/>
              </a:rPr>
              <a:t>1958 British birth cohort study</a:t>
            </a:r>
            <a:endParaRPr lang="en-US" sz="2400" b="1" i="1" dirty="0">
              <a:latin typeface="Arial" charset="0"/>
              <a:ea typeface="Arial" charset="0"/>
              <a:cs typeface="Arial" charset="0"/>
            </a:endParaRPr>
          </a:p>
        </p:txBody>
      </p:sp>
      <p:sp>
        <p:nvSpPr>
          <p:cNvPr id="7" name="TextBox 6"/>
          <p:cNvSpPr txBox="1"/>
          <p:nvPr/>
        </p:nvSpPr>
        <p:spPr>
          <a:xfrm>
            <a:off x="5966085" y="5561351"/>
            <a:ext cx="3397084" cy="830997"/>
          </a:xfrm>
          <a:prstGeom prst="rect">
            <a:avLst/>
          </a:prstGeom>
          <a:noFill/>
        </p:spPr>
        <p:txBody>
          <a:bodyPr wrap="none" rtlCol="0">
            <a:spAutoFit/>
          </a:bodyPr>
          <a:lstStyle/>
          <a:p>
            <a:r>
              <a:rPr lang="en-US" sz="2400" b="1" i="1" dirty="0" smtClean="0">
                <a:solidFill>
                  <a:srgbClr val="0000CC"/>
                </a:solidFill>
                <a:latin typeface="Arial" charset="0"/>
                <a:ea typeface="Arial" charset="0"/>
                <a:cs typeface="Arial" charset="0"/>
              </a:rPr>
              <a:t>Lake et al., 1997</a:t>
            </a:r>
          </a:p>
          <a:p>
            <a:r>
              <a:rPr lang="en-US" sz="2400" b="1" i="1" dirty="0" smtClean="0">
                <a:solidFill>
                  <a:srgbClr val="0000CC"/>
                </a:solidFill>
                <a:latin typeface="Arial" charset="0"/>
                <a:ea typeface="Arial" charset="0"/>
                <a:cs typeface="Arial" charset="0"/>
              </a:rPr>
              <a:t>Int. J. </a:t>
            </a:r>
            <a:r>
              <a:rPr lang="en-US" sz="2400" b="1" i="1" dirty="0" err="1" smtClean="0">
                <a:solidFill>
                  <a:srgbClr val="0000CC"/>
                </a:solidFill>
                <a:latin typeface="Arial" charset="0"/>
                <a:ea typeface="Arial" charset="0"/>
                <a:cs typeface="Arial" charset="0"/>
              </a:rPr>
              <a:t>Obes</a:t>
            </a:r>
            <a:r>
              <a:rPr lang="en-US" sz="2400" b="1" i="1" dirty="0" smtClean="0">
                <a:solidFill>
                  <a:srgbClr val="0000CC"/>
                </a:solidFill>
                <a:latin typeface="Arial" charset="0"/>
                <a:ea typeface="Arial" charset="0"/>
                <a:cs typeface="Arial" charset="0"/>
              </a:rPr>
              <a:t>., 21, 432-8</a:t>
            </a:r>
            <a:endParaRPr lang="en-US" sz="2400" b="1" i="1" dirty="0">
              <a:solidFill>
                <a:srgbClr val="0000CC"/>
              </a:solidFill>
              <a:latin typeface="Arial" charset="0"/>
              <a:ea typeface="Arial" charset="0"/>
              <a:cs typeface="Arial" charset="0"/>
            </a:endParaRPr>
          </a:p>
        </p:txBody>
      </p:sp>
    </p:spTree>
    <p:extLst>
      <p:ext uri="{BB962C8B-B14F-4D97-AF65-F5344CB8AC3E}">
        <p14:creationId xmlns:p14="http://schemas.microsoft.com/office/powerpoint/2010/main" val="209034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2155</Words>
  <Application>Microsoft Macintosh PowerPoint</Application>
  <PresentationFormat>Widescreen</PresentationFormat>
  <Paragraphs>796</Paragraphs>
  <Slides>44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vt:lpstr>
      <vt:lpstr>Calibri</vt:lpstr>
      <vt:lpstr>Calibri Light</vt:lpstr>
      <vt:lpstr>Helvetica</vt:lpstr>
      <vt:lpstr>IPAMincho</vt:lpstr>
      <vt:lpstr>ＭＳ Ｐゴシック</vt:lpstr>
      <vt:lpstr>Symbol</vt:lpstr>
      <vt:lpstr>Times New Roman</vt:lpstr>
      <vt:lpstr>Office Theme</vt:lpstr>
      <vt:lpstr>OBESITY AND INFERTILITY</vt:lpstr>
      <vt:lpstr>DISCLOSURE</vt:lpstr>
      <vt:lpstr>CLASSIFICATION OF OBESITY</vt:lpstr>
      <vt:lpstr>TRENDS IN ADULT PREVALENCE OF OBESITY (BMI≥30 kg/m2)</vt:lpstr>
      <vt:lpstr>Outline</vt:lpstr>
      <vt:lpstr>PowerPoint Presentation</vt:lpstr>
      <vt:lpstr>Frequency of irregular menstrual cycles</vt:lpstr>
      <vt:lpstr>Obese with and without menstrual disorders</vt:lpstr>
      <vt:lpstr>Menstrual problems (by 33 y)</vt:lpstr>
      <vt:lpstr>Women with anovulation</vt:lpstr>
      <vt:lpstr>MENSTRUAL CYCLE  (urinary hormones)</vt:lpstr>
      <vt:lpstr>Mechanism</vt:lpstr>
      <vt:lpstr>Adipokines in obesity</vt:lpstr>
      <vt:lpstr>Effect of leptin on steroidogenesis</vt:lpstr>
      <vt:lpstr>Risk ratios for conceiving within 12 months</vt:lpstr>
      <vt:lpstr>Adolescent obesity and lifetime nulliparity</vt:lpstr>
      <vt:lpstr>Risk of ovulatory disorder infertility</vt:lpstr>
      <vt:lpstr>PowerPoint Presentation</vt:lpstr>
      <vt:lpstr>Outline</vt:lpstr>
      <vt:lpstr>Response to clomiphene in WHO II</vt:lpstr>
      <vt:lpstr>Clomiphene resistance  (No ovulation)</vt:lpstr>
      <vt:lpstr>PowerPoint Presentation</vt:lpstr>
      <vt:lpstr>Odds ratio of ovulation rate for obese versus non-obese women</vt:lpstr>
      <vt:lpstr>IVF/ICSI: Impaired responsiveness to gonadotrophins </vt:lpstr>
      <vt:lpstr>Female body weight and number of oocytes</vt:lpstr>
      <vt:lpstr>PowerPoint Presentation</vt:lpstr>
      <vt:lpstr>Live birth rate for overweight and normal weight</vt:lpstr>
      <vt:lpstr>PowerPoint Presentation</vt:lpstr>
      <vt:lpstr>Adjusted live birth rate according to BMI</vt:lpstr>
      <vt:lpstr>Live birth rate after IVF for overweight and normal weight women according to age</vt:lpstr>
      <vt:lpstr>Predictors of a first live birth</vt:lpstr>
      <vt:lpstr>Obesity and IVF (Probability of live birth)</vt:lpstr>
      <vt:lpstr>Male obesity: Evidence varies as to whether it:</vt:lpstr>
      <vt:lpstr>Male BMI: Probability of live birth</vt:lpstr>
      <vt:lpstr>Impact of BMI and Age on pregnancy rate</vt:lpstr>
      <vt:lpstr>Endometrial gene expression in the window of implantation</vt:lpstr>
      <vt:lpstr>Oocyte donors: obese vs normal weight recipients</vt:lpstr>
      <vt:lpstr>Obesity in surrogates: Impact on outcome</vt:lpstr>
      <vt:lpstr>Miscarriage rate and BMI </vt:lpstr>
      <vt:lpstr>Outline</vt:lpstr>
      <vt:lpstr>Weight reduction</vt:lpstr>
      <vt:lpstr>PowerPoint Presentation</vt:lpstr>
      <vt:lpstr>Lifestyle intervention in obese infertile</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340</cp:revision>
  <dcterms:created xsi:type="dcterms:W3CDTF">2017-02-19T12:36:56Z</dcterms:created>
  <dcterms:modified xsi:type="dcterms:W3CDTF">2017-05-17T20:01:28Z</dcterms:modified>
</cp:coreProperties>
</file>