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04" r:id="rId2"/>
    <p:sldId id="754" r:id="rId3"/>
    <p:sldId id="751" r:id="rId4"/>
    <p:sldId id="669" r:id="rId5"/>
    <p:sldId id="670" r:id="rId6"/>
    <p:sldId id="752" r:id="rId7"/>
    <p:sldId id="675" r:id="rId8"/>
    <p:sldId id="753" r:id="rId9"/>
    <p:sldId id="656" r:id="rId10"/>
    <p:sldId id="657" r:id="rId11"/>
    <p:sldId id="661" r:id="rId12"/>
    <p:sldId id="755" r:id="rId13"/>
    <p:sldId id="662" r:id="rId14"/>
    <p:sldId id="756" r:id="rId15"/>
    <p:sldId id="663" r:id="rId16"/>
    <p:sldId id="698" r:id="rId17"/>
    <p:sldId id="664" r:id="rId18"/>
    <p:sldId id="763" r:id="rId19"/>
    <p:sldId id="764" r:id="rId20"/>
    <p:sldId id="768" r:id="rId21"/>
    <p:sldId id="769" r:id="rId22"/>
    <p:sldId id="676" r:id="rId23"/>
    <p:sldId id="677" r:id="rId24"/>
    <p:sldId id="683" r:id="rId25"/>
    <p:sldId id="703" r:id="rId26"/>
    <p:sldId id="704" r:id="rId27"/>
    <p:sldId id="706" r:id="rId28"/>
    <p:sldId id="708" r:id="rId29"/>
    <p:sldId id="707" r:id="rId30"/>
    <p:sldId id="778" r:id="rId31"/>
    <p:sldId id="779" r:id="rId32"/>
    <p:sldId id="780" r:id="rId33"/>
    <p:sldId id="777" r:id="rId34"/>
    <p:sldId id="770" r:id="rId35"/>
    <p:sldId id="771" r:id="rId36"/>
    <p:sldId id="772" r:id="rId37"/>
    <p:sldId id="773" r:id="rId38"/>
    <p:sldId id="774" r:id="rId39"/>
    <p:sldId id="775" r:id="rId40"/>
    <p:sldId id="776" r:id="rId41"/>
    <p:sldId id="687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6"/>
    <a:srgbClr val="CCFFFF"/>
    <a:srgbClr val="E7F6EF"/>
    <a:srgbClr val="000000"/>
    <a:srgbClr val="FFFFCC"/>
    <a:srgbClr val="EAF3D9"/>
    <a:srgbClr val="FFFFFF"/>
    <a:srgbClr val="FFF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0" autoAdjust="0"/>
    <p:restoredTop sz="99221" autoAdjust="0"/>
  </p:normalViewPr>
  <p:slideViewPr>
    <p:cSldViewPr>
      <p:cViewPr varScale="1">
        <p:scale>
          <a:sx n="88" d="100"/>
          <a:sy n="88" d="100"/>
        </p:scale>
        <p:origin x="15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7AEB0C-E83D-4B44-9560-5505950EF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14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681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42558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662004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5102126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r-TR" noProof="0" smtClean="0"/>
          </a:p>
        </p:txBody>
      </p:sp>
    </p:spTree>
    <p:extLst>
      <p:ext uri="{BB962C8B-B14F-4D97-AF65-F5344CB8AC3E}">
        <p14:creationId xmlns:p14="http://schemas.microsoft.com/office/powerpoint/2010/main" val="4202640678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996119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325794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351384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775253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4668011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524300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716401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67309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660473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Group 10"/>
          <p:cNvGrpSpPr>
            <a:grpSpLocks/>
          </p:cNvGrpSpPr>
          <p:nvPr userDrawn="1"/>
        </p:nvGrpSpPr>
        <p:grpSpPr bwMode="auto">
          <a:xfrm>
            <a:off x="0" y="152400"/>
            <a:ext cx="9144000" cy="6553200"/>
            <a:chOff x="0" y="96"/>
            <a:chExt cx="5760" cy="4128"/>
          </a:xfrm>
        </p:grpSpPr>
        <p:sp>
          <p:nvSpPr>
            <p:cNvPr id="1027" name="Line 11"/>
            <p:cNvSpPr>
              <a:spLocks noChangeShapeType="1"/>
            </p:cNvSpPr>
            <p:nvPr userDrawn="1"/>
          </p:nvSpPr>
          <p:spPr bwMode="auto">
            <a:xfrm>
              <a:off x="0" y="96"/>
              <a:ext cx="5760" cy="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Line 12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2967038" y="1190451"/>
            <a:ext cx="3476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en-US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71438" y="162506"/>
            <a:ext cx="89646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tr-TR" altLang="en-US" sz="36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ADNEKSİYAL KİTLELERDE </a:t>
            </a:r>
          </a:p>
          <a:p>
            <a:pPr algn="ctr"/>
            <a:r>
              <a:rPr lang="tr-TR" altLang="en-US" sz="36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GÜVENLİ YÖNETİM</a:t>
            </a:r>
          </a:p>
          <a:p>
            <a:pPr algn="ctr"/>
            <a:r>
              <a:rPr lang="tr-TR" altLang="en-US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PREMENOPOZAL-POSTMENOPOZAL</a:t>
            </a:r>
            <a:endParaRPr lang="tr-TR" altLang="en-US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304925" y="5592142"/>
            <a:ext cx="65071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tr-TR" alt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Prof. Dr</a:t>
            </a:r>
            <a:r>
              <a:rPr lang="tr-TR" altLang="en-US" sz="28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M. Coşkun SALMAN</a:t>
            </a:r>
          </a:p>
          <a:p>
            <a:pPr algn="ctr"/>
            <a:r>
              <a:rPr lang="tr-TR" altLang="en-US" sz="18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Hacettepe Üniversitesi Tıp Fakültesi</a:t>
            </a:r>
          </a:p>
          <a:p>
            <a:pPr algn="ctr"/>
            <a:r>
              <a:rPr lang="tr-TR" altLang="en-US" sz="18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Kadın Hastalıkları ve Doğum AD</a:t>
            </a:r>
          </a:p>
        </p:txBody>
      </p:sp>
      <p:pic>
        <p:nvPicPr>
          <p:cNvPr id="3077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t="12714" r="6763" b="19272"/>
          <a:stretch>
            <a:fillRect/>
          </a:stretch>
        </p:blipFill>
        <p:spPr bwMode="auto">
          <a:xfrm>
            <a:off x="3284538" y="1830213"/>
            <a:ext cx="23050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0" t="15881" r="20206" b="9869"/>
          <a:stretch>
            <a:fillRect/>
          </a:stretch>
        </p:blipFill>
        <p:spPr bwMode="auto">
          <a:xfrm>
            <a:off x="1304925" y="1830213"/>
            <a:ext cx="20161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2" r="52225"/>
          <a:stretch>
            <a:fillRect/>
          </a:stretch>
        </p:blipFill>
        <p:spPr bwMode="auto">
          <a:xfrm>
            <a:off x="5953125" y="3736801"/>
            <a:ext cx="18589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t="6750" r="24400" b="19000"/>
          <a:stretch>
            <a:fillRect/>
          </a:stretch>
        </p:blipFill>
        <p:spPr bwMode="auto">
          <a:xfrm>
            <a:off x="5589588" y="1830213"/>
            <a:ext cx="22225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t="6250" r="16321" b="25972"/>
          <a:stretch>
            <a:fillRect/>
          </a:stretch>
        </p:blipFill>
        <p:spPr bwMode="auto">
          <a:xfrm>
            <a:off x="1304925" y="3739976"/>
            <a:ext cx="17272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t="9575" r="2521" b="17059"/>
          <a:stretch>
            <a:fillRect/>
          </a:stretch>
        </p:blipFill>
        <p:spPr bwMode="auto">
          <a:xfrm>
            <a:off x="3032125" y="3736801"/>
            <a:ext cx="291941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Resi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79" y="5610050"/>
            <a:ext cx="617625" cy="108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Resi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10050"/>
            <a:ext cx="617625" cy="108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196975"/>
            <a:ext cx="8928100" cy="165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Adneksiyal</a:t>
            </a: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kitlelerin değerlendirilmesinde temel amaç </a:t>
            </a:r>
            <a:r>
              <a:rPr lang="tr-TR" altLang="en-US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malignitenin</a:t>
            </a: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(özellikle </a:t>
            </a:r>
            <a:r>
              <a:rPr lang="tr-TR" altLang="en-US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kanserinin) ekarte edilmesi</a:t>
            </a:r>
          </a:p>
          <a:p>
            <a:pPr algn="just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Maligniteye</a:t>
            </a: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tanı koyduran </a:t>
            </a:r>
            <a:r>
              <a:rPr lang="tr-TR" altLang="en-US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non-invazif</a:t>
            </a: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bir yöntem yok</a:t>
            </a:r>
            <a:endParaRPr lang="tr-TR" altLang="en-US" sz="20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07950" y="4797425"/>
            <a:ext cx="8928099" cy="179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İlk değerlendirme sonrası </a:t>
            </a:r>
            <a:r>
              <a:rPr lang="tr-TR" altLang="en-US" sz="2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malignite</a:t>
            </a: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şüphesi varsa cerrahi </a:t>
            </a:r>
            <a:r>
              <a:rPr lang="tr-TR" altLang="en-US" sz="2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eksplorasyon</a:t>
            </a: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şart</a:t>
            </a:r>
          </a:p>
          <a:p>
            <a:pPr algn="just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Gereksiz cerrahi </a:t>
            </a:r>
            <a:r>
              <a:rPr lang="tr-TR" altLang="en-US" sz="2800" b="1" kern="0" dirty="0">
                <a:latin typeface="Tahoma" panose="020B0604030504040204" pitchFamily="34" charset="0"/>
                <a:cs typeface="Tahoma" panose="020B0604030504040204" pitchFamily="34" charset="0"/>
              </a:rPr>
              <a:t>ve </a:t>
            </a: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komplikasyon riski!!! </a:t>
            </a:r>
            <a:r>
              <a:rPr lang="tr-TR" altLang="en-US" sz="2800" b="1" kern="0" dirty="0">
                <a:latin typeface="Tahoma" panose="020B0604030504040204" pitchFamily="34" charset="0"/>
                <a:cs typeface="Tahoma" panose="020B0604030504040204" pitchFamily="34" charset="0"/>
              </a:rPr>
              <a:t>	 </a:t>
            </a:r>
          </a:p>
          <a:p>
            <a:pPr marL="0" indent="0" algn="ctr">
              <a:buClr>
                <a:srgbClr val="FF3300"/>
              </a:buClr>
              <a:buFontTx/>
              <a:buNone/>
              <a:defRPr/>
            </a:pPr>
            <a:endParaRPr lang="tr-TR" altLang="en-US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6" name="Yukarı Ok 2"/>
          <p:cNvSpPr>
            <a:spLocks noChangeArrowheads="1"/>
          </p:cNvSpPr>
          <p:nvPr/>
        </p:nvSpPr>
        <p:spPr bwMode="auto">
          <a:xfrm rot="10800000">
            <a:off x="4329113" y="3068638"/>
            <a:ext cx="484187" cy="1512887"/>
          </a:xfrm>
          <a:prstGeom prst="upArrow">
            <a:avLst>
              <a:gd name="adj1" fmla="val 50000"/>
              <a:gd name="adj2" fmla="val 5006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7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476250"/>
            <a:ext cx="82296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altLang="en-US" sz="4000" b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Neden cerrahi?</a:t>
            </a:r>
            <a:endParaRPr lang="tr-TR" altLang="en-US" sz="3200" b="1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  <p:bldP spid="5" grpId="0"/>
      <p:bldP spid="133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36032" y="692696"/>
            <a:ext cx="8539163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alt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Adneksiyal</a:t>
            </a:r>
            <a:r>
              <a:rPr lang="tr-TR" alt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kitlede </a:t>
            </a:r>
            <a:r>
              <a:rPr lang="tr-TR" alt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malignite</a:t>
            </a:r>
            <a:r>
              <a:rPr lang="tr-TR" alt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riskinin değerlendirilmesi</a:t>
            </a:r>
            <a:endParaRPr lang="tr-TR" altLang="en-US" sz="2400" b="1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5055" y="1844824"/>
            <a:ext cx="8560140" cy="3814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En etkili </a:t>
            </a:r>
            <a:r>
              <a:rPr lang="tr-TR" altLang="en-US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metod</a:t>
            </a: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kitlenin görüntüleme yöntemleriyle saptanan özellikleri (morfolojisi)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Tercih edilen görüntüleme yöntemi USG (TVUSG)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000" b="1" dirty="0" err="1">
                <a:latin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tr-TR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000" b="1" dirty="0" err="1">
                <a:latin typeface="Tahoma" panose="020B0604030504040204" pitchFamily="34" charset="0"/>
                <a:cs typeface="Tahoma" panose="020B0604030504040204" pitchFamily="34" charset="0"/>
              </a:rPr>
              <a:t>Ca</a:t>
            </a:r>
            <a:r>
              <a:rPr lang="tr-TR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 tanısında </a:t>
            </a:r>
            <a:r>
              <a:rPr lang="tr-TR" altLang="en-US" sz="2000" b="1" dirty="0" err="1">
                <a:latin typeface="Tahoma" panose="020B0604030504040204" pitchFamily="34" charset="0"/>
                <a:cs typeface="Tahoma" panose="020B0604030504040204" pitchFamily="34" charset="0"/>
              </a:rPr>
              <a:t>USG’nin</a:t>
            </a:r>
            <a:r>
              <a:rPr lang="tr-TR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 performansını araştıran geniş bir </a:t>
            </a:r>
            <a:r>
              <a:rPr lang="tr-TR" altLang="en-US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meta-analiz:</a:t>
            </a:r>
            <a:endParaRPr lang="tr-TR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3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1600" b="1" dirty="0" err="1">
                <a:latin typeface="Tahoma" panose="020B0604030504040204" pitchFamily="34" charset="0"/>
                <a:cs typeface="Tahoma" panose="020B0604030504040204" pitchFamily="34" charset="0"/>
              </a:rPr>
              <a:t>Sensitivitesi</a:t>
            </a:r>
            <a:r>
              <a:rPr lang="tr-TR" altLang="en-US" sz="1600" b="1" dirty="0">
                <a:latin typeface="Tahoma" panose="020B0604030504040204" pitchFamily="34" charset="0"/>
                <a:cs typeface="Tahoma" panose="020B0604030504040204" pitchFamily="34" charset="0"/>
              </a:rPr>
              <a:t> %86-91 (yüksek)</a:t>
            </a:r>
          </a:p>
          <a:p>
            <a:pPr lvl="3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1600" b="1" dirty="0" err="1">
                <a:latin typeface="Tahoma" panose="020B0604030504040204" pitchFamily="34" charset="0"/>
                <a:cs typeface="Tahoma" panose="020B0604030504040204" pitchFamily="34" charset="0"/>
              </a:rPr>
              <a:t>Spesifitesi</a:t>
            </a:r>
            <a:r>
              <a:rPr lang="tr-TR" altLang="en-US" sz="1600" b="1" dirty="0">
                <a:latin typeface="Tahoma" panose="020B0604030504040204" pitchFamily="34" charset="0"/>
                <a:cs typeface="Tahoma" panose="020B0604030504040204" pitchFamily="34" charset="0"/>
              </a:rPr>
              <a:t> %68-83 (düşük)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tr-TR" altLang="en-US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Doppler</a:t>
            </a:r>
            <a:r>
              <a:rPr lang="tr-TR" altLang="en-US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ile;</a:t>
            </a:r>
          </a:p>
          <a:p>
            <a:pPr lvl="3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1600" b="1" dirty="0" err="1">
                <a:latin typeface="Tahoma" panose="020B0604030504040204" pitchFamily="34" charset="0"/>
                <a:cs typeface="Tahoma" panose="020B0604030504040204" pitchFamily="34" charset="0"/>
              </a:rPr>
              <a:t>Sensitivite</a:t>
            </a:r>
            <a:r>
              <a:rPr lang="tr-TR" altLang="en-US" sz="1600" b="1" dirty="0">
                <a:latin typeface="Tahoma" panose="020B0604030504040204" pitchFamily="34" charset="0"/>
                <a:cs typeface="Tahoma" panose="020B0604030504040204" pitchFamily="34" charset="0"/>
              </a:rPr>
              <a:t> benzer</a:t>
            </a:r>
          </a:p>
          <a:p>
            <a:pPr lvl="3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1600" b="1" dirty="0" err="1">
                <a:latin typeface="Tahoma" panose="020B0604030504040204" pitchFamily="34" charset="0"/>
                <a:cs typeface="Tahoma" panose="020B0604030504040204" pitchFamily="34" charset="0"/>
              </a:rPr>
              <a:t>Spesifite</a:t>
            </a:r>
            <a:r>
              <a:rPr lang="tr-TR" altLang="en-US" sz="1600" b="1" dirty="0">
                <a:latin typeface="Tahoma" panose="020B0604030504040204" pitchFamily="34" charset="0"/>
                <a:cs typeface="Tahoma" panose="020B0604030504040204" pitchFamily="34" charset="0"/>
              </a:rPr>
              <a:t> biraz artar (%90)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</a:pPr>
            <a:endParaRPr lang="tr-TR" altLang="en-US" sz="16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FF3300"/>
              </a:buClr>
              <a:buNone/>
            </a:pPr>
            <a:endParaRPr lang="tr-TR" altLang="en-US" sz="18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5508104" y="3699048"/>
            <a:ext cx="2306544" cy="576064"/>
          </a:xfrm>
          <a:prstGeom prst="rect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3300"/>
              </a:buClr>
              <a:defRPr/>
            </a:pPr>
            <a:r>
              <a:rPr lang="tr-TR" altLang="en-US" sz="1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En iyi cihazlar 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En deneyimli kişiler</a:t>
            </a:r>
            <a:endParaRPr lang="tr-TR" altLang="en-US" sz="1400" b="1" kern="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ağ Ayraç 6"/>
          <p:cNvSpPr>
            <a:spLocks/>
          </p:cNvSpPr>
          <p:nvPr/>
        </p:nvSpPr>
        <p:spPr bwMode="auto">
          <a:xfrm>
            <a:off x="5100491" y="3645024"/>
            <a:ext cx="307975" cy="684113"/>
          </a:xfrm>
          <a:prstGeom prst="rightBrace">
            <a:avLst>
              <a:gd name="adj1" fmla="val 8371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260648"/>
            <a:ext cx="8898538" cy="583264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Clr>
                <a:srgbClr val="FF3300"/>
              </a:buClr>
              <a:buFontTx/>
              <a:buNone/>
              <a:defRPr/>
            </a:pPr>
            <a:r>
              <a:rPr lang="tr-TR" altLang="en-US" sz="2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Adneksiyal</a:t>
            </a:r>
            <a:r>
              <a:rPr lang="tr-TR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kitlesi olan bir hastada </a:t>
            </a:r>
            <a:r>
              <a:rPr lang="tr-TR" altLang="en-US" sz="2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maligniteyi</a:t>
            </a:r>
            <a:r>
              <a:rPr lang="tr-TR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düşündüren </a:t>
            </a:r>
            <a:r>
              <a:rPr lang="tr-TR" altLang="en-US" sz="2800" b="1" u="sng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 önemli </a:t>
            </a:r>
            <a:r>
              <a:rPr lang="tr-TR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USG bulguları (1)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Kistik</a:t>
            </a: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kitlede </a:t>
            </a:r>
            <a:r>
              <a:rPr lang="tr-TR" altLang="en-US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nodüler-papiller</a:t>
            </a: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solid</a:t>
            </a: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komponent</a:t>
            </a: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varlığı</a:t>
            </a:r>
          </a:p>
          <a:p>
            <a:pPr marL="0" indent="0">
              <a:buClr>
                <a:srgbClr val="FF3300"/>
              </a:buClr>
              <a:buNone/>
              <a:defRPr/>
            </a:pPr>
            <a:endParaRPr lang="tr-TR" altLang="en-US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FF3300"/>
              </a:buClr>
              <a:buNone/>
              <a:defRPr/>
            </a:pPr>
            <a:endParaRPr lang="tr-TR" altLang="en-US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Doppler’de</a:t>
            </a: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Solid </a:t>
            </a:r>
            <a:r>
              <a:rPr lang="tr-TR" altLang="en-US" sz="2000" b="1" dirty="0" err="1">
                <a:latin typeface="Tahoma" panose="020B0604030504040204" pitchFamily="34" charset="0"/>
                <a:cs typeface="Tahoma" panose="020B0604030504040204" pitchFamily="34" charset="0"/>
              </a:rPr>
              <a:t>komponentte</a:t>
            </a:r>
            <a:r>
              <a:rPr lang="tr-TR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kanlanma varlığı </a:t>
            </a:r>
          </a:p>
          <a:p>
            <a:pPr lvl="4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800" b="1" dirty="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tr-TR" altLang="en-US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antral kanlanma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Yüksek </a:t>
            </a:r>
            <a:r>
              <a:rPr lang="tr-TR" altLang="en-US" sz="2000" b="1" dirty="0" err="1">
                <a:latin typeface="Tahoma" panose="020B0604030504040204" pitchFamily="34" charset="0"/>
                <a:cs typeface="Tahoma" panose="020B0604030504040204" pitchFamily="34" charset="0"/>
              </a:rPr>
              <a:t>diastolik</a:t>
            </a:r>
            <a:r>
              <a:rPr lang="tr-TR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akım, </a:t>
            </a:r>
            <a:r>
              <a:rPr lang="tr-TR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tr-TR" altLang="en-US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üşük sistol/</a:t>
            </a:r>
            <a:r>
              <a:rPr lang="tr-TR" altLang="en-US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diastol</a:t>
            </a:r>
            <a:endParaRPr lang="tr-TR" altLang="en-US" sz="20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RI&lt;1.0, </a:t>
            </a:r>
            <a:r>
              <a:rPr lang="tr-TR" altLang="en-US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PI&lt;0.4</a:t>
            </a:r>
            <a:endParaRPr lang="tr-TR" altLang="en-US" sz="20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 t="4462" r="52225"/>
          <a:stretch/>
        </p:blipFill>
        <p:spPr bwMode="auto">
          <a:xfrm>
            <a:off x="2195736" y="1678372"/>
            <a:ext cx="2126590" cy="233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nd10666_fm-2"/>
          <p:cNvPicPr>
            <a:picLocks noChangeAspect="1" noChangeArrowheads="1"/>
          </p:cNvPicPr>
          <p:nvPr/>
        </p:nvPicPr>
        <p:blipFill rotWithShape="1">
          <a:blip r:embed="rId3" cstate="print"/>
          <a:srcRect r="21908"/>
          <a:stretch/>
        </p:blipFill>
        <p:spPr bwMode="auto">
          <a:xfrm>
            <a:off x="6845744" y="4231153"/>
            <a:ext cx="2262760" cy="243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l="11496" t="69847" r="20988" b="-1"/>
          <a:stretch/>
        </p:blipFill>
        <p:spPr>
          <a:xfrm>
            <a:off x="4644008" y="1678372"/>
            <a:ext cx="2839290" cy="233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9679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122" y="260648"/>
            <a:ext cx="8856662" cy="201652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Clr>
                <a:srgbClr val="FF3300"/>
              </a:buClr>
              <a:buFontTx/>
              <a:buNone/>
              <a:defRPr/>
            </a:pPr>
            <a:r>
              <a:rPr lang="tr-TR" altLang="en-US" sz="2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Adneksiyal</a:t>
            </a:r>
            <a:r>
              <a:rPr lang="tr-TR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kitlesi olan bir hastada </a:t>
            </a:r>
            <a:r>
              <a:rPr lang="tr-TR" altLang="en-US" sz="2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maligniteyi</a:t>
            </a:r>
            <a:r>
              <a:rPr lang="tr-TR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düşündüren </a:t>
            </a:r>
            <a:r>
              <a:rPr lang="tr-TR" altLang="en-US" sz="2800" b="1" u="sng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 önemli </a:t>
            </a:r>
            <a:r>
              <a:rPr lang="tr-TR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USG </a:t>
            </a:r>
            <a:r>
              <a:rPr lang="tr-TR" alt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bulguları </a:t>
            </a:r>
            <a:r>
              <a:rPr lang="tr-TR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(2)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Septa</a:t>
            </a: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varlığı, özellikle kalın </a:t>
            </a:r>
            <a:r>
              <a:rPr lang="tr-TR" altLang="en-US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septa</a:t>
            </a: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olması (&gt;2-3 mm)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Septada</a:t>
            </a: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kanlanma varlığı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-427" r="427" b="6103"/>
          <a:stretch/>
        </p:blipFill>
        <p:spPr>
          <a:xfrm>
            <a:off x="3059832" y="4509120"/>
            <a:ext cx="3128596" cy="216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347231" y="2060848"/>
            <a:ext cx="322476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6194"/>
          <a:stretch/>
        </p:blipFill>
        <p:spPr bwMode="auto">
          <a:xfrm rot="10800000">
            <a:off x="4728562" y="2060848"/>
            <a:ext cx="315580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548680"/>
            <a:ext cx="8856662" cy="5400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Clr>
                <a:srgbClr val="FF3300"/>
              </a:buClr>
              <a:buFontTx/>
              <a:buNone/>
              <a:defRPr/>
            </a:pPr>
            <a:r>
              <a:rPr lang="tr-TR" altLang="en-US" sz="2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Adneksiyal</a:t>
            </a:r>
            <a:r>
              <a:rPr lang="tr-TR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kitlesi olan bir hastada </a:t>
            </a:r>
            <a:r>
              <a:rPr lang="tr-TR" altLang="en-US" sz="2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maligniteyi</a:t>
            </a:r>
            <a:r>
              <a:rPr lang="tr-TR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düşündüren </a:t>
            </a:r>
            <a:r>
              <a:rPr lang="tr-TR" altLang="en-US" sz="2800" b="1" u="sng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 önemli </a:t>
            </a:r>
            <a:r>
              <a:rPr lang="tr-TR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USG bulguları (3)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Asit varlığı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Postmenopozal</a:t>
            </a: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hastada herhangi bir miktar </a:t>
            </a:r>
          </a:p>
          <a:p>
            <a:pPr marL="1371600" lvl="3" indent="0">
              <a:buClr>
                <a:srgbClr val="FF3300"/>
              </a:buClr>
              <a:buNone/>
              <a:defRPr/>
            </a:pPr>
            <a:r>
              <a:rPr lang="tr-TR" altLang="en-US" sz="1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‘‘</a:t>
            </a:r>
            <a:r>
              <a:rPr lang="tr-TR" altLang="en-US" sz="1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lang="tr-TR" altLang="en-US" sz="1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1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peritoneal</a:t>
            </a:r>
            <a:r>
              <a:rPr lang="tr-TR" altLang="en-US" sz="1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1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fluid</a:t>
            </a:r>
            <a:r>
              <a:rPr lang="tr-TR" altLang="en-US" sz="1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’’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Premenozal</a:t>
            </a: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hastada az miktardan daha fazla </a:t>
            </a:r>
          </a:p>
          <a:p>
            <a:pPr marL="1371600" lvl="3" indent="0">
              <a:buClr>
                <a:srgbClr val="FF3300"/>
              </a:buClr>
              <a:buNone/>
              <a:defRPr/>
            </a:pPr>
            <a:r>
              <a:rPr lang="tr-TR" altLang="en-US" sz="1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‘‘M</a:t>
            </a:r>
            <a:r>
              <a:rPr lang="en-US" altLang="en-US" sz="1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ore than a small amount</a:t>
            </a:r>
            <a:r>
              <a:rPr lang="tr-TR" altLang="en-US" sz="1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1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tr-TR" altLang="en-US" sz="1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peritoneal</a:t>
            </a:r>
            <a:r>
              <a:rPr lang="tr-TR" altLang="en-US" sz="1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1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fluid</a:t>
            </a:r>
            <a:r>
              <a:rPr lang="tr-TR" altLang="en-US" sz="1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’’</a:t>
            </a:r>
          </a:p>
          <a:p>
            <a:pPr marL="914400" lvl="2" indent="0">
              <a:buClr>
                <a:srgbClr val="FF3300"/>
              </a:buClr>
              <a:buNone/>
              <a:defRPr/>
            </a:pPr>
            <a:endParaRPr lang="tr-TR" altLang="en-US" sz="20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dirty="0">
                <a:latin typeface="Tahoma" panose="020B0604030504040204" pitchFamily="34" charset="0"/>
                <a:cs typeface="Tahoma" panose="020B0604030504040204" pitchFamily="34" charset="0"/>
              </a:rPr>
              <a:t>Asit dışında </a:t>
            </a:r>
            <a:r>
              <a:rPr lang="tr-TR" altLang="en-US" sz="2800" b="1" dirty="0" err="1">
                <a:latin typeface="Tahoma" panose="020B0604030504040204" pitchFamily="34" charset="0"/>
                <a:cs typeface="Tahoma" panose="020B0604030504040204" pitchFamily="34" charset="0"/>
              </a:rPr>
              <a:t>metastatik</a:t>
            </a:r>
            <a:r>
              <a:rPr lang="tr-TR" altLang="en-US" sz="2800" b="1" dirty="0">
                <a:latin typeface="Tahoma" panose="020B0604030504040204" pitchFamily="34" charset="0"/>
                <a:cs typeface="Tahoma" panose="020B0604030504040204" pitchFamily="34" charset="0"/>
              </a:rPr>
              <a:t> hastalık </a:t>
            </a:r>
            <a:r>
              <a:rPr lang="tr-TR" altLang="en-US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bulgusu (zor) </a:t>
            </a:r>
            <a:endParaRPr lang="tr-TR" altLang="en-US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Peritoneal</a:t>
            </a: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implantlar</a:t>
            </a:r>
            <a:endParaRPr lang="tr-TR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Büyümüş lenf </a:t>
            </a:r>
            <a:r>
              <a:rPr lang="tr-T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nodları</a:t>
            </a:r>
            <a:endParaRPr lang="tr-TR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Plevral</a:t>
            </a:r>
            <a:r>
              <a:rPr lang="tr-T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effüzyon</a:t>
            </a:r>
            <a:endParaRPr lang="tr-TR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14400" lvl="2" indent="0">
              <a:buClr>
                <a:srgbClr val="FF3300"/>
              </a:buClr>
              <a:buNone/>
              <a:defRPr/>
            </a:pPr>
            <a:endParaRPr lang="tr-TR" altLang="en-US" sz="2000" b="1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068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404664"/>
            <a:ext cx="8750713" cy="532859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Clr>
                <a:srgbClr val="FF3300"/>
              </a:buClr>
              <a:buFontTx/>
              <a:buNone/>
              <a:defRPr/>
            </a:pPr>
            <a:r>
              <a:rPr lang="tr-TR" altLang="en-US" sz="2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Adneksial</a:t>
            </a:r>
            <a:r>
              <a:rPr lang="tr-TR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kitlesi olan bir hastada </a:t>
            </a:r>
            <a:r>
              <a:rPr lang="tr-TR" altLang="en-US" sz="2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maligniteyi</a:t>
            </a:r>
            <a:r>
              <a:rPr lang="tr-TR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düşündürebilecek </a:t>
            </a:r>
            <a:r>
              <a:rPr lang="tr-TR" altLang="en-US" sz="2800" b="1" u="sng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daha az önemli </a:t>
            </a:r>
            <a:r>
              <a:rPr lang="tr-TR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USG bulguları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16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Boyut 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Gözlemsel çalışmalarda </a:t>
            </a:r>
            <a:r>
              <a:rPr lang="tr-TR" altLang="en-US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malign</a:t>
            </a: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kitlelerin ortalama boyutu genellikle &gt;10 cm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Aksi yönde yayınlar var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Bilateralite</a:t>
            </a:r>
            <a:r>
              <a:rPr lang="tr-TR" altLang="en-US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Kitle  </a:t>
            </a:r>
            <a:r>
              <a:rPr lang="tr-TR" altLang="en-US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bilateral</a:t>
            </a: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ise </a:t>
            </a:r>
            <a:r>
              <a:rPr lang="tr-TR" altLang="en-US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malign</a:t>
            </a: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olma riski daha fazla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Aksi yönde yayınlar var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260648"/>
            <a:ext cx="8928670" cy="302433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Clr>
                <a:srgbClr val="FF3300"/>
              </a:buClr>
              <a:buFontTx/>
              <a:buNone/>
              <a:defRPr/>
            </a:pPr>
            <a:r>
              <a:rPr lang="tr-TR" altLang="en-US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3D </a:t>
            </a:r>
            <a:r>
              <a:rPr lang="tr-TR" altLang="en-US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USG’nin</a:t>
            </a:r>
            <a:r>
              <a:rPr lang="tr-TR" altLang="en-US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rolü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Çalışma sayısı daha az, 2D’ye göre daha iyi performans 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Kanseri saptamada;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Sensitivite</a:t>
            </a:r>
            <a:r>
              <a:rPr lang="tr-TR" altLang="en-US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%78-100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Spesifite</a:t>
            </a:r>
            <a:r>
              <a:rPr lang="tr-TR" altLang="en-US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%78-92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NPV %95-99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2D USG sonrası seçilmiş hastalarda kullanım</a:t>
            </a: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107504" y="3499083"/>
            <a:ext cx="8838885" cy="30982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FF3300"/>
              </a:buClr>
              <a:buFontTx/>
              <a:buNone/>
              <a:defRPr/>
            </a:pPr>
            <a:r>
              <a:rPr lang="tr-TR" altLang="en-US" b="1" kern="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MRI’ın</a:t>
            </a:r>
            <a:r>
              <a:rPr lang="tr-TR" altLang="en-US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rolü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Daha iyi anatomik detay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Daha yüksek </a:t>
            </a: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spesifite</a:t>
            </a:r>
            <a:endParaRPr lang="tr-TR" altLang="en-US" sz="24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Ort. %87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İlk değerlendirmede önerilmez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Pahalı 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Seçilmiş hastalarda ileri değerlendirme için kullanım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260648"/>
            <a:ext cx="8856662" cy="60483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Clr>
                <a:srgbClr val="FF3300"/>
              </a:buClr>
              <a:buFontTx/>
              <a:buNone/>
              <a:defRPr/>
            </a:pPr>
            <a:r>
              <a:rPr lang="tr-TR" altLang="en-US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Malignite</a:t>
            </a:r>
            <a:r>
              <a:rPr lang="tr-TR" altLang="en-US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şüphesini destekleyen morfolojiye ilave bulgular</a:t>
            </a:r>
            <a:endParaRPr lang="tr-TR" altLang="en-US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Yaş: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Premenarşal</a:t>
            </a:r>
            <a:r>
              <a:rPr lang="tr-TR" altLang="en-US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ve </a:t>
            </a:r>
            <a:r>
              <a:rPr lang="tr-TR" altLang="en-US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postmenopozal</a:t>
            </a:r>
            <a:r>
              <a:rPr lang="tr-TR" altLang="en-US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dönemde risk fazla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Erişkinde yaşla risk artar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Semptomlar</a:t>
            </a:r>
            <a:endParaRPr lang="tr-TR" altLang="en-US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Risk faktörlerinin varlığı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Özellikle BRCA mut. veya Lynch sendromu varsa genel popülasyona göre daha düşük cerrahi kararı alma eşiği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Özellikle </a:t>
            </a:r>
            <a:r>
              <a:rPr lang="tr-TR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meme ve GIS </a:t>
            </a:r>
            <a:r>
              <a:rPr lang="tr-TR" altLang="en-US" sz="2000" b="1" dirty="0" err="1">
                <a:latin typeface="Tahoma" panose="020B0604030504040204" pitchFamily="34" charset="0"/>
                <a:cs typeface="Tahoma" panose="020B0604030504040204" pitchFamily="34" charset="0"/>
              </a:rPr>
              <a:t>maligniteleri</a:t>
            </a:r>
            <a:r>
              <a:rPr lang="tr-TR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 başta olmak üzere </a:t>
            </a:r>
            <a:r>
              <a:rPr lang="tr-TR" altLang="en-US" sz="2000" b="1" dirty="0" err="1">
                <a:latin typeface="Tahoma" panose="020B0604030504040204" pitchFamily="34" charset="0"/>
                <a:cs typeface="Tahoma" panose="020B0604030504040204" pitchFamily="34" charset="0"/>
              </a:rPr>
              <a:t>non</a:t>
            </a:r>
            <a:r>
              <a:rPr lang="tr-TR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-jinekolojik </a:t>
            </a:r>
            <a:r>
              <a:rPr lang="tr-TR" altLang="en-US" sz="2000" b="1" dirty="0" err="1">
                <a:latin typeface="Tahoma" panose="020B0604030504040204" pitchFamily="34" charset="0"/>
                <a:cs typeface="Tahoma" panose="020B0604030504040204" pitchFamily="34" charset="0"/>
              </a:rPr>
              <a:t>malignite</a:t>
            </a:r>
            <a:r>
              <a:rPr lang="tr-TR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 varlığı </a:t>
            </a:r>
            <a:endParaRPr lang="tr-TR" altLang="en-US" sz="20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Artmış tümör </a:t>
            </a: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marker (özellikle CA 125, HE4</a:t>
            </a: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r-TR" altLang="en-US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151749"/>
              </p:ext>
            </p:extLst>
          </p:nvPr>
        </p:nvGraphicFramePr>
        <p:xfrm>
          <a:off x="4716016" y="2276872"/>
          <a:ext cx="2447925" cy="1857375"/>
        </p:xfrm>
        <a:graphic>
          <a:graphicData uri="http://schemas.openxmlformats.org/drawingml/2006/table">
            <a:tbl>
              <a:tblPr/>
              <a:tblGrid>
                <a:gridCol w="61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Yaş 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Over Ca riski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1/2500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1/1500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1/600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1/400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 bwMode="auto">
          <a:xfrm>
            <a:off x="-108520" y="330647"/>
            <a:ext cx="9331251" cy="7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tr-TR" altLang="en-US" sz="2700" b="1" kern="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tr-TR" altLang="en-US" sz="2700" b="1" kern="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alignite</a:t>
            </a:r>
            <a:r>
              <a:rPr lang="tr-TR" altLang="en-US" sz="27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riskini değerlendirmede marker panelleri</a:t>
            </a: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611559" y="1768798"/>
            <a:ext cx="5533825" cy="1224880"/>
          </a:xfrm>
          <a:prstGeom prst="rect">
            <a:avLst/>
          </a:prstGeom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kanseri ile ilişkili 5 serum marker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nn-NO" altLang="en-US" sz="1600" b="1" kern="0" dirty="0">
                <a:latin typeface="Tahoma" panose="020B0604030504040204" pitchFamily="34" charset="0"/>
                <a:cs typeface="Tahoma" panose="020B0604030504040204" pitchFamily="34" charset="0"/>
              </a:rPr>
              <a:t>CA 125 II, beta 2 </a:t>
            </a:r>
            <a:r>
              <a:rPr lang="nn-NO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mi</a:t>
            </a: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nn-NO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roglobulin</a:t>
            </a: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600" dirty="0" smtClean="0">
                <a:sym typeface="Wingdings" panose="05000000000000000000" pitchFamily="2" charset="2"/>
              </a:rPr>
              <a:t></a:t>
            </a:r>
            <a:endParaRPr lang="tr-TR" altLang="en-US" sz="16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Transferrin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tr-TR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transtretin</a:t>
            </a:r>
            <a:r>
              <a:rPr lang="tr-T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tr-TR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apolipoprotein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tr-T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A1 </a:t>
            </a:r>
            <a:r>
              <a:rPr lang="tr-TR" sz="1600" dirty="0" smtClean="0">
                <a:sym typeface="Wingdings" panose="05000000000000000000" pitchFamily="2" charset="2"/>
              </a:rPr>
              <a:t> </a:t>
            </a:r>
            <a:endParaRPr lang="tr-TR" altLang="en-US" sz="16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470408" y="1189460"/>
            <a:ext cx="6259627" cy="648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3300"/>
              </a:buClr>
              <a:buNone/>
              <a:defRPr/>
            </a:pPr>
            <a:r>
              <a:rPr lang="tr-TR" altLang="en-US" sz="24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OVA1 (</a:t>
            </a:r>
            <a:r>
              <a:rPr lang="tr-TR" altLang="en-US" sz="2400" b="1" kern="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multivariate</a:t>
            </a:r>
            <a:r>
              <a:rPr lang="tr-TR" altLang="en-US" sz="24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400" b="1" kern="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index</a:t>
            </a:r>
            <a:r>
              <a:rPr lang="tr-TR" altLang="en-US" sz="24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400" b="1" kern="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assay</a:t>
            </a:r>
            <a:r>
              <a:rPr lang="tr-TR" altLang="en-US" sz="24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r-TR" altLang="en-US" sz="2000" b="1" kern="0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la Bükülü Ok 5"/>
          <p:cNvSpPr/>
          <p:nvPr/>
        </p:nvSpPr>
        <p:spPr bwMode="auto">
          <a:xfrm>
            <a:off x="6156176" y="2497138"/>
            <a:ext cx="715009" cy="1795958"/>
          </a:xfrm>
          <a:prstGeom prst="curvedLef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6730035" y="3068960"/>
            <a:ext cx="2448272" cy="8120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FF3300"/>
              </a:buClr>
              <a:buNone/>
              <a:defRPr/>
            </a:pPr>
            <a:r>
              <a:rPr lang="tr-TR" altLang="en-US" sz="1800" b="1" kern="0" dirty="0" err="1">
                <a:latin typeface="Tahoma" panose="020B0604030504040204" pitchFamily="34" charset="0"/>
                <a:cs typeface="Tahoma" panose="020B0604030504040204" pitchFamily="34" charset="0"/>
              </a:rPr>
              <a:t>OvaCalc</a:t>
            </a:r>
            <a:r>
              <a:rPr lang="tr-TR" altLang="en-US" sz="1800" b="1" kern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1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software</a:t>
            </a:r>
          </a:p>
          <a:p>
            <a:pPr marL="0" indent="0" algn="ctr">
              <a:buClr>
                <a:srgbClr val="FF3300"/>
              </a:buClr>
              <a:buNone/>
              <a:defRPr/>
            </a:pPr>
            <a:r>
              <a:rPr lang="tr-TR" altLang="en-US" sz="1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(Ova1 algoritması)</a:t>
            </a:r>
            <a:endParaRPr lang="tr-TR" altLang="en-US" sz="1600" b="1" kern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Clr>
                <a:srgbClr val="FF3300"/>
              </a:buClr>
              <a:buNone/>
              <a:defRPr/>
            </a:pPr>
            <a:r>
              <a:rPr lang="tr-TR" altLang="en-US" sz="1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r-TR" altLang="en-US" sz="16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 bwMode="auto">
          <a:xfrm>
            <a:off x="611559" y="3212976"/>
            <a:ext cx="5544617" cy="3384376"/>
          </a:xfrm>
          <a:prstGeom prst="rect">
            <a:avLst/>
          </a:prstGeom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Adneksiyal</a:t>
            </a: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kitle için cerrahi planlanan hastalarda;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6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Ovar</a:t>
            </a: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malignan</a:t>
            </a: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si riski indeks skoru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0.0-10.0 arası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1400" b="1" kern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Premenopozal</a:t>
            </a: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kadınlarda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OVA1 &lt; 5.0: </a:t>
            </a:r>
            <a:r>
              <a:rPr lang="tr-TR" altLang="en-US" sz="16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Malignite</a:t>
            </a: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ihtimali düşük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OVA1 ≥ 5.0: </a:t>
            </a:r>
            <a:r>
              <a:rPr lang="tr-TR" altLang="en-US" sz="1600" b="1" kern="0" dirty="0" err="1">
                <a:latin typeface="Tahoma" panose="020B0604030504040204" pitchFamily="34" charset="0"/>
                <a:cs typeface="Tahoma" panose="020B0604030504040204" pitchFamily="34" charset="0"/>
              </a:rPr>
              <a:t>Malignite</a:t>
            </a:r>
            <a:r>
              <a:rPr lang="tr-TR" altLang="en-US" sz="1600" b="1" kern="0" dirty="0">
                <a:latin typeface="Tahoma" panose="020B0604030504040204" pitchFamily="34" charset="0"/>
                <a:cs typeface="Tahoma" panose="020B0604030504040204" pitchFamily="34" charset="0"/>
              </a:rPr>
              <a:t> ihtimali </a:t>
            </a: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yüksek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Postmenopozal</a:t>
            </a: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kadınlarda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600" b="1" kern="0" dirty="0">
                <a:latin typeface="Tahoma" panose="020B0604030504040204" pitchFamily="34" charset="0"/>
                <a:cs typeface="Tahoma" panose="020B0604030504040204" pitchFamily="34" charset="0"/>
              </a:rPr>
              <a:t>OVA1 &lt; </a:t>
            </a: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4.4: </a:t>
            </a:r>
            <a:r>
              <a:rPr lang="tr-TR" altLang="en-US" sz="1600" b="1" kern="0" dirty="0" err="1">
                <a:latin typeface="Tahoma" panose="020B0604030504040204" pitchFamily="34" charset="0"/>
                <a:cs typeface="Tahoma" panose="020B0604030504040204" pitchFamily="34" charset="0"/>
              </a:rPr>
              <a:t>Malignite</a:t>
            </a:r>
            <a:r>
              <a:rPr lang="tr-TR" altLang="en-US" sz="1600" b="1" kern="0" dirty="0">
                <a:latin typeface="Tahoma" panose="020B0604030504040204" pitchFamily="34" charset="0"/>
                <a:cs typeface="Tahoma" panose="020B0604030504040204" pitchFamily="34" charset="0"/>
              </a:rPr>
              <a:t> ihtimali düşük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600" b="1" kern="0" dirty="0">
                <a:latin typeface="Tahoma" panose="020B0604030504040204" pitchFamily="34" charset="0"/>
                <a:cs typeface="Tahoma" panose="020B0604030504040204" pitchFamily="34" charset="0"/>
              </a:rPr>
              <a:t>OVA1 ≥ </a:t>
            </a: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4.4: </a:t>
            </a:r>
            <a:r>
              <a:rPr lang="tr-TR" altLang="en-US" sz="1600" b="1" kern="0" dirty="0" err="1">
                <a:latin typeface="Tahoma" panose="020B0604030504040204" pitchFamily="34" charset="0"/>
                <a:cs typeface="Tahoma" panose="020B0604030504040204" pitchFamily="34" charset="0"/>
              </a:rPr>
              <a:t>Malignite</a:t>
            </a:r>
            <a:r>
              <a:rPr lang="tr-TR" altLang="en-US" sz="1600" b="1" kern="0" dirty="0">
                <a:latin typeface="Tahoma" panose="020B0604030504040204" pitchFamily="34" charset="0"/>
                <a:cs typeface="Tahoma" panose="020B0604030504040204" pitchFamily="34" charset="0"/>
              </a:rPr>
              <a:t> ihtimali yüksek</a:t>
            </a:r>
          </a:p>
          <a:p>
            <a:pPr marL="0" indent="0">
              <a:buClr>
                <a:srgbClr val="FF3300"/>
              </a:buClr>
              <a:buNone/>
              <a:defRPr/>
            </a:pPr>
            <a:endParaRPr lang="tr-TR" altLang="en-US" sz="18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ağ Ok 10"/>
          <p:cNvSpPr/>
          <p:nvPr/>
        </p:nvSpPr>
        <p:spPr bwMode="auto">
          <a:xfrm>
            <a:off x="6156176" y="5373216"/>
            <a:ext cx="792088" cy="360040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027"/>
          <p:cNvSpPr txBox="1">
            <a:spLocks noChangeArrowheads="1"/>
          </p:cNvSpPr>
          <p:nvPr/>
        </p:nvSpPr>
        <p:spPr bwMode="auto">
          <a:xfrm>
            <a:off x="6952673" y="4869160"/>
            <a:ext cx="2083823" cy="1656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%97 </a:t>
            </a:r>
            <a:r>
              <a:rPr lang="tr-TR" altLang="en-US" sz="16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sens</a:t>
            </a: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%55 </a:t>
            </a:r>
            <a:r>
              <a:rPr lang="tr-TR" altLang="en-US" sz="16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spes</a:t>
            </a: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%98 NPV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600" b="1" kern="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Jin</a:t>
            </a:r>
            <a:r>
              <a:rPr lang="tr-TR" altLang="en-US" sz="16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r-TR" altLang="en-US" sz="1600" b="1" kern="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onkoloğa</a:t>
            </a:r>
            <a:r>
              <a:rPr lang="tr-TR" altLang="en-US" sz="16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1600" b="1" kern="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refere</a:t>
            </a:r>
            <a:r>
              <a:rPr lang="tr-TR" altLang="en-US" sz="16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edilecek hasta seçimi</a:t>
            </a:r>
            <a:endParaRPr lang="tr-TR" altLang="en-US" sz="1400" b="1" kern="0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969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 bwMode="auto">
          <a:xfrm>
            <a:off x="251520" y="188640"/>
            <a:ext cx="8539163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tr-TR" altLang="en-US" sz="3200" b="1" kern="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tr-TR" altLang="en-US" sz="3200" b="1" kern="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alignite</a:t>
            </a:r>
            <a:r>
              <a:rPr lang="tr-TR" altLang="en-US" sz="32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riskini değerlendirmede </a:t>
            </a:r>
            <a:r>
              <a:rPr lang="tr-TR" altLang="en-US" sz="3200" b="1" kern="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skorlama</a:t>
            </a:r>
            <a:r>
              <a:rPr lang="tr-TR" altLang="en-US" sz="32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sistemleri – </a:t>
            </a:r>
            <a:r>
              <a:rPr lang="tr-TR" altLang="en-US" sz="3200" b="1" kern="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multimodal</a:t>
            </a:r>
            <a:r>
              <a:rPr lang="tr-TR" altLang="en-US" sz="32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testler</a:t>
            </a:r>
            <a:endParaRPr lang="tr-TR" altLang="en-US" sz="2400" b="1" kern="0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323528" y="1413744"/>
            <a:ext cx="8640960" cy="51836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3300"/>
              </a:buClr>
              <a:buNone/>
              <a:defRPr/>
            </a:pPr>
            <a:r>
              <a:rPr lang="en-US" altLang="en-US" sz="3000" b="1" kern="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Risk of Malignancy Algorithm (</a:t>
            </a:r>
            <a:r>
              <a:rPr lang="en-US" altLang="en-US" sz="30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ROMA)</a:t>
            </a:r>
            <a:endParaRPr lang="tr-TR" altLang="en-US" sz="3000" b="1" kern="0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2011’de FDA onayı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Adneksiyal</a:t>
            </a: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kitle için cerrahi planlanan hastalarda </a:t>
            </a:r>
            <a:r>
              <a:rPr lang="tr-TR" altLang="en-US" sz="20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malignite</a:t>
            </a: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riskinin daha ileri değerlendirilmesi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4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CA 125 ve HE4 düzeyleri saptanır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Menopozal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duruma göre 2 ayrı lojistik regresyon algoritmaları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ROMA skoru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EOC için yüksek veya düşük risk</a:t>
            </a:r>
            <a:endParaRPr lang="tr-TR" altLang="en-US" sz="1800" b="1" kern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3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6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EOC’lerin</a:t>
            </a: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%94’ünü yüksek risk olarak belirler</a:t>
            </a:r>
          </a:p>
          <a:p>
            <a:pPr lvl="3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EOC için %90 </a:t>
            </a:r>
            <a:r>
              <a:rPr lang="tr-TR" altLang="en-US" sz="16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sensitivite</a:t>
            </a: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, %80 </a:t>
            </a:r>
            <a:r>
              <a:rPr lang="tr-TR" altLang="en-US" sz="16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spesifite</a:t>
            </a:r>
            <a:endParaRPr lang="tr-TR" altLang="en-US" sz="16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3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6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Özellikle </a:t>
            </a:r>
            <a:r>
              <a:rPr lang="tr-TR" altLang="en-US" sz="1600" b="1" kern="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postmenopozal</a:t>
            </a:r>
            <a:r>
              <a:rPr lang="tr-TR" altLang="en-US" sz="16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hastalarda </a:t>
            </a: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EOC tanısında daha faydalı</a:t>
            </a:r>
          </a:p>
          <a:p>
            <a:pPr lvl="3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Yüksek risk grubunun </a:t>
            </a:r>
            <a:r>
              <a:rPr lang="tr-TR" altLang="en-US" sz="16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uygun merkeze sevki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400" b="1" kern="0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9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764704"/>
            <a:ext cx="8229600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r-TR" altLang="en-US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Referanslar:</a:t>
            </a:r>
            <a:endParaRPr lang="tr-TR" altLang="en-US" sz="3600" b="1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628800"/>
            <a:ext cx="8773538" cy="38164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ACOG </a:t>
            </a:r>
            <a:r>
              <a:rPr lang="tr-TR" altLang="en-US" sz="2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Practice</a:t>
            </a:r>
            <a:r>
              <a:rPr lang="tr-TR" altLang="en-US" sz="2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Bulletin</a:t>
            </a:r>
            <a:r>
              <a:rPr lang="tr-TR" altLang="en-US" sz="2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No: 174, </a:t>
            </a:r>
            <a:r>
              <a:rPr lang="tr-TR" altLang="en-US" sz="2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Nov</a:t>
            </a:r>
            <a:r>
              <a:rPr lang="tr-TR" altLang="en-US" sz="2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. 2016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Clinical</a:t>
            </a:r>
            <a:r>
              <a:rPr lang="tr-TR" altLang="en-US" sz="2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Obstetrics</a:t>
            </a:r>
            <a:r>
              <a:rPr lang="tr-TR" altLang="en-US" sz="2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tr-TR" altLang="en-US" sz="2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Gynecology</a:t>
            </a:r>
            <a:r>
              <a:rPr lang="tr-TR" altLang="en-US" sz="2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58;1:47-52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600" b="1" dirty="0" err="1">
                <a:latin typeface="Tahoma" panose="020B0604030504040204" pitchFamily="34" charset="0"/>
                <a:cs typeface="Tahoma" panose="020B0604030504040204" pitchFamily="34" charset="0"/>
              </a:rPr>
              <a:t>Clinical</a:t>
            </a:r>
            <a:r>
              <a:rPr lang="tr-TR" altLang="en-US" sz="2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600" b="1" dirty="0" err="1">
                <a:latin typeface="Tahoma" panose="020B0604030504040204" pitchFamily="34" charset="0"/>
                <a:cs typeface="Tahoma" panose="020B0604030504040204" pitchFamily="34" charset="0"/>
              </a:rPr>
              <a:t>Obstetrics</a:t>
            </a:r>
            <a:r>
              <a:rPr lang="tr-TR" altLang="en-US" sz="2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600" b="1" dirty="0" err="1">
                <a:latin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tr-TR" altLang="en-US" sz="2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600" b="1" dirty="0" err="1">
                <a:latin typeface="Tahoma" panose="020B0604030504040204" pitchFamily="34" charset="0"/>
                <a:cs typeface="Tahoma" panose="020B0604030504040204" pitchFamily="34" charset="0"/>
              </a:rPr>
              <a:t>Gynecology</a:t>
            </a:r>
            <a:r>
              <a:rPr lang="tr-TR" altLang="en-US" sz="2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58;1:53-65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Up</a:t>
            </a:r>
            <a:r>
              <a:rPr lang="tr-TR" altLang="en-US" sz="2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tr-TR" altLang="en-US" sz="2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date</a:t>
            </a:r>
            <a:r>
              <a:rPr lang="tr-TR" altLang="en-US" sz="2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600" b="1" dirty="0">
                <a:latin typeface="Tahoma" panose="020B0604030504040204" pitchFamily="34" charset="0"/>
                <a:cs typeface="Tahoma" panose="020B0604030504040204" pitchFamily="34" charset="0"/>
              </a:rPr>
              <a:t>Approach to the patient with an adnexal </a:t>
            </a:r>
            <a:r>
              <a:rPr lang="en-US" altLang="en-US" sz="2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mass</a:t>
            </a:r>
            <a:r>
              <a:rPr lang="tr-TR" altLang="en-US" sz="2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altLang="en-US" sz="2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Nov</a:t>
            </a:r>
            <a:r>
              <a:rPr lang="tr-TR" altLang="en-US" sz="2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. 2016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600" b="1" dirty="0" err="1">
                <a:latin typeface="Tahoma" panose="020B0604030504040204" pitchFamily="34" charset="0"/>
                <a:cs typeface="Tahoma" panose="020B0604030504040204" pitchFamily="34" charset="0"/>
              </a:rPr>
              <a:t>Up</a:t>
            </a:r>
            <a:r>
              <a:rPr lang="tr-TR" altLang="en-US" sz="2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600" b="1" dirty="0" err="1">
                <a:latin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tr-TR" altLang="en-US" sz="2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600" b="1" dirty="0" err="1">
                <a:latin typeface="Tahoma" panose="020B0604030504040204" pitchFamily="34" charset="0"/>
                <a:cs typeface="Tahoma" panose="020B0604030504040204" pitchFamily="34" charset="0"/>
              </a:rPr>
              <a:t>date</a:t>
            </a:r>
            <a:r>
              <a:rPr lang="tr-TR" altLang="en-US" sz="2600" b="1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600" b="1" dirty="0">
                <a:latin typeface="Tahoma" panose="020B0604030504040204" pitchFamily="34" charset="0"/>
                <a:cs typeface="Tahoma" panose="020B0604030504040204" pitchFamily="34" charset="0"/>
              </a:rPr>
              <a:t>Serum biomarkers for evaluation of an adnexal mass for epithelial carcinoma of the ovary, fallopian tube, or peritoneum</a:t>
            </a:r>
            <a:r>
              <a:rPr lang="tr-TR" altLang="en-US" sz="2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altLang="en-US" sz="2600" b="1" dirty="0" err="1">
                <a:latin typeface="Tahoma" panose="020B0604030504040204" pitchFamily="34" charset="0"/>
                <a:cs typeface="Tahoma" panose="020B0604030504040204" pitchFamily="34" charset="0"/>
              </a:rPr>
              <a:t>Nov</a:t>
            </a:r>
            <a:r>
              <a:rPr lang="tr-TR" altLang="en-US" sz="2600" b="1" dirty="0">
                <a:latin typeface="Tahoma" panose="020B0604030504040204" pitchFamily="34" charset="0"/>
                <a:cs typeface="Tahoma" panose="020B0604030504040204" pitchFamily="34" charset="0"/>
              </a:rPr>
              <a:t>. 2016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</a:pPr>
            <a:endParaRPr lang="tr-TR" altLang="en-US" sz="26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5419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323528" y="548680"/>
            <a:ext cx="7200800" cy="51836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3300"/>
              </a:buClr>
              <a:buNone/>
              <a:defRPr/>
            </a:pPr>
            <a:r>
              <a:rPr lang="en-US" altLang="en-US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Risk </a:t>
            </a:r>
            <a:r>
              <a:rPr lang="en-US" altLang="en-US" b="1" kern="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 Malignancy Index </a:t>
            </a:r>
            <a:r>
              <a:rPr lang="en-US" altLang="en-US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(RMI)</a:t>
            </a:r>
            <a:endParaRPr lang="tr-TR" altLang="en-US" b="1" kern="0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İngiltere’de 1990’da </a:t>
            </a: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tariflendi</a:t>
            </a:r>
            <a:endParaRPr lang="tr-TR" altLang="en-US" sz="24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Esasen İngiltere’de kullanılır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CA 125, USG ve </a:t>
            </a: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menopozal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durum </a:t>
            </a:r>
            <a:r>
              <a:rPr lang="tr-TR" sz="2400" dirty="0">
                <a:sym typeface="Wingdings" panose="05000000000000000000" pitchFamily="2" charset="2"/>
              </a:rPr>
              <a:t>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skor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400" b="1" kern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RMI 1 skoru = U x M x CA 125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U: USG skoru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Skor O puan </a:t>
            </a:r>
            <a:r>
              <a:rPr lang="tr-TR" sz="1600" dirty="0" smtClean="0">
                <a:sym typeface="Wingdings" panose="05000000000000000000" pitchFamily="2" charset="2"/>
              </a:rPr>
              <a:t> </a:t>
            </a: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U=0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Skor 1 </a:t>
            </a:r>
            <a:r>
              <a:rPr lang="tr-TR" altLang="en-US" sz="1600" b="1" kern="0" dirty="0">
                <a:latin typeface="Tahoma" panose="020B0604030504040204" pitchFamily="34" charset="0"/>
                <a:cs typeface="Tahoma" panose="020B0604030504040204" pitchFamily="34" charset="0"/>
              </a:rPr>
              <a:t>puan </a:t>
            </a:r>
            <a:r>
              <a:rPr lang="tr-TR" sz="1600" dirty="0" smtClean="0">
                <a:sym typeface="Wingdings" panose="05000000000000000000" pitchFamily="2" charset="2"/>
              </a:rPr>
              <a:t></a:t>
            </a: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1600" b="1" kern="0" dirty="0">
                <a:latin typeface="Tahoma" panose="020B0604030504040204" pitchFamily="34" charset="0"/>
                <a:cs typeface="Tahoma" panose="020B0604030504040204" pitchFamily="34" charset="0"/>
              </a:rPr>
              <a:t>U=</a:t>
            </a: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Skor 2-5 </a:t>
            </a:r>
            <a:r>
              <a:rPr lang="tr-TR" altLang="en-US" sz="1600" b="1" kern="0" dirty="0">
                <a:latin typeface="Tahoma" panose="020B0604030504040204" pitchFamily="34" charset="0"/>
                <a:cs typeface="Tahoma" panose="020B0604030504040204" pitchFamily="34" charset="0"/>
              </a:rPr>
              <a:t>puan </a:t>
            </a:r>
            <a:r>
              <a:rPr lang="tr-TR" sz="1600" dirty="0" smtClean="0">
                <a:sym typeface="Wingdings" panose="05000000000000000000" pitchFamily="2" charset="2"/>
              </a:rPr>
              <a:t></a:t>
            </a: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1600" b="1" kern="0" dirty="0">
                <a:latin typeface="Tahoma" panose="020B0604030504040204" pitchFamily="34" charset="0"/>
                <a:cs typeface="Tahoma" panose="020B0604030504040204" pitchFamily="34" charset="0"/>
              </a:rPr>
              <a:t>U=</a:t>
            </a: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tr-TR" altLang="en-US" sz="1600" b="1" kern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M: </a:t>
            </a:r>
            <a:r>
              <a:rPr lang="tr-TR" altLang="en-US" sz="20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menopozal</a:t>
            </a: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durum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6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Premenopozal</a:t>
            </a: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600" dirty="0">
                <a:sym typeface="Wingdings" panose="05000000000000000000" pitchFamily="2" charset="2"/>
              </a:rPr>
              <a:t> </a:t>
            </a: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M=1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6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Postmenopozal</a:t>
            </a: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600" dirty="0">
                <a:sym typeface="Wingdings" panose="05000000000000000000" pitchFamily="2" charset="2"/>
              </a:rPr>
              <a:t> </a:t>
            </a:r>
            <a:r>
              <a:rPr lang="tr-TR" altLang="en-US" sz="16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M=3 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CA 125: Serum CA 125 düzeyi (U/</a:t>
            </a:r>
            <a:r>
              <a:rPr lang="tr-TR" altLang="en-US" sz="20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mL</a:t>
            </a: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57200" lvl="1" indent="0">
              <a:buClr>
                <a:srgbClr val="FF3300"/>
              </a:buClr>
              <a:buNone/>
              <a:defRPr/>
            </a:pPr>
            <a:endParaRPr lang="tr-TR" altLang="en-US" sz="2000" b="1" kern="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4256338" y="3705087"/>
            <a:ext cx="4348110" cy="5760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3300"/>
              </a:buClr>
              <a:buNone/>
              <a:defRPr/>
            </a:pPr>
            <a:r>
              <a:rPr lang="tr-TR" altLang="en-US" sz="1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Herbiri</a:t>
            </a:r>
            <a:r>
              <a:rPr lang="tr-TR" altLang="en-US" sz="1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1 puan (</a:t>
            </a:r>
            <a:r>
              <a:rPr lang="tr-TR" altLang="en-US" sz="1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multiloküle</a:t>
            </a:r>
            <a:r>
              <a:rPr lang="tr-TR" altLang="en-US" sz="1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kist, </a:t>
            </a:r>
            <a:r>
              <a:rPr lang="tr-TR" altLang="en-US" sz="1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solid</a:t>
            </a:r>
            <a:r>
              <a:rPr lang="tr-TR" altLang="en-US" sz="1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alanlar, metastazlar, asit, </a:t>
            </a:r>
            <a:r>
              <a:rPr lang="tr-TR" altLang="en-US" sz="1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bilateral</a:t>
            </a:r>
            <a:r>
              <a:rPr lang="tr-TR" altLang="en-US" sz="1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kitle)</a:t>
            </a:r>
            <a:endParaRPr lang="tr-TR" altLang="en-US" sz="1400" b="1" kern="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ağ Ayraç 6"/>
          <p:cNvSpPr>
            <a:spLocks/>
          </p:cNvSpPr>
          <p:nvPr/>
        </p:nvSpPr>
        <p:spPr bwMode="auto">
          <a:xfrm>
            <a:off x="3948363" y="3597038"/>
            <a:ext cx="307975" cy="792163"/>
          </a:xfrm>
          <a:prstGeom prst="rightBrace">
            <a:avLst>
              <a:gd name="adj1" fmla="val 8371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3784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215008" y="908720"/>
            <a:ext cx="8677472" cy="47525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RMI 1 skoru ≥ 200 </a:t>
            </a:r>
            <a:r>
              <a:rPr lang="tr-TR" sz="2800" dirty="0">
                <a:sym typeface="Wingdings" panose="05000000000000000000" pitchFamily="2" charset="2"/>
              </a:rPr>
              <a:t></a:t>
            </a:r>
            <a:r>
              <a:rPr lang="tr-TR" altLang="en-US" sz="2800" b="1" kern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uzmana sevk önerilir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800" b="1" kern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Değişik modifikasyonlarla RMI 1-4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800" b="1" kern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EOC’yi</a:t>
            </a: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belirlemede;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%80-90 </a:t>
            </a: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sensitivite</a:t>
            </a:r>
            <a:endParaRPr lang="tr-TR" altLang="en-US" sz="24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%80-90 </a:t>
            </a: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spesifite</a:t>
            </a:r>
            <a:endParaRPr lang="tr-TR" altLang="en-US" sz="24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8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Erken evrede ve </a:t>
            </a:r>
            <a:r>
              <a:rPr lang="tr-TR" altLang="en-US" sz="2800" b="1" kern="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premen</a:t>
            </a:r>
            <a:r>
              <a:rPr lang="tr-TR" altLang="en-US" sz="28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dönemde yararı az</a:t>
            </a:r>
          </a:p>
        </p:txBody>
      </p:sp>
    </p:spTree>
    <p:extLst>
      <p:ext uri="{BB962C8B-B14F-4D97-AF65-F5344CB8AC3E}">
        <p14:creationId xmlns:p14="http://schemas.microsoft.com/office/powerpoint/2010/main" val="25461036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133600"/>
            <a:ext cx="8229600" cy="180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alt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Postmenopozal</a:t>
            </a:r>
            <a:r>
              <a:rPr lang="tr-TR" alt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adneksiyal</a:t>
            </a:r>
            <a:r>
              <a:rPr lang="tr-TR" alt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kitleler</a:t>
            </a:r>
            <a:endParaRPr lang="tr-TR" altLang="en-US" sz="4000" b="1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7"/>
          <p:cNvSpPr txBox="1">
            <a:spLocks noChangeArrowheads="1"/>
          </p:cNvSpPr>
          <p:nvPr/>
        </p:nvSpPr>
        <p:spPr bwMode="auto">
          <a:xfrm>
            <a:off x="395288" y="693415"/>
            <a:ext cx="8497887" cy="547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 önemli öncelik </a:t>
            </a:r>
            <a:r>
              <a:rPr lang="tr-TR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‘‘</a:t>
            </a:r>
            <a:r>
              <a:rPr lang="tr-TR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malignitenin</a:t>
            </a:r>
            <a:r>
              <a:rPr lang="tr-TR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ekartasyonu</a:t>
            </a:r>
            <a:r>
              <a:rPr lang="tr-TR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’’</a:t>
            </a:r>
          </a:p>
          <a:p>
            <a:pPr marL="80010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&gt;50 yaşta </a:t>
            </a: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ovaryan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kitlelerin en az %30’u </a:t>
            </a: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malign</a:t>
            </a:r>
            <a:endParaRPr lang="tr-TR" altLang="en-US" sz="2000" b="1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Postmenopozal</a:t>
            </a:r>
            <a:r>
              <a:rPr lang="tr-TR" altLang="en-US" sz="1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1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ovaryan</a:t>
            </a:r>
            <a:r>
              <a:rPr lang="tr-TR" altLang="en-US" sz="1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kitleler aksi ispat edilene kadar </a:t>
            </a:r>
            <a:r>
              <a:rPr lang="tr-TR" altLang="en-US" sz="1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malign</a:t>
            </a:r>
            <a:r>
              <a:rPr lang="tr-TR" altLang="en-US" sz="1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kabul edilmeli</a:t>
            </a:r>
          </a:p>
          <a:p>
            <a:pPr marL="80010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Primer-metastatik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nadiren tuba </a:t>
            </a: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 dönemde ayrıca;</a:t>
            </a:r>
          </a:p>
          <a:p>
            <a:pPr marL="80010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TOA</a:t>
            </a:r>
          </a:p>
          <a:p>
            <a:pPr marL="80010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Torsiyon</a:t>
            </a:r>
            <a:endParaRPr lang="tr-TR" altLang="en-US" sz="2000" b="1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Kistadenom</a:t>
            </a:r>
            <a:endParaRPr lang="tr-TR" altLang="en-US" sz="2000" b="1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Myom</a:t>
            </a:r>
            <a:endParaRPr lang="tr-TR" altLang="en-US" sz="2000" b="1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Endometrioma</a:t>
            </a:r>
            <a:endParaRPr lang="tr-TR" altLang="en-US" sz="2000" b="1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Hidrosalpinks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80010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Divertiküler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hastalık  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Çoğunda cerrahi gerekli olur</a:t>
            </a:r>
          </a:p>
        </p:txBody>
      </p:sp>
      <p:sp>
        <p:nvSpPr>
          <p:cNvPr id="31747" name="Sağ Ayraç 1"/>
          <p:cNvSpPr>
            <a:spLocks/>
          </p:cNvSpPr>
          <p:nvPr/>
        </p:nvSpPr>
        <p:spPr bwMode="auto">
          <a:xfrm>
            <a:off x="2411884" y="2996952"/>
            <a:ext cx="215900" cy="576262"/>
          </a:xfrm>
          <a:prstGeom prst="rightBrace">
            <a:avLst>
              <a:gd name="adj1" fmla="val 8341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48" name="Metin kutusu 2"/>
          <p:cNvSpPr txBox="1">
            <a:spLocks noChangeArrowheads="1"/>
          </p:cNvSpPr>
          <p:nvPr/>
        </p:nvSpPr>
        <p:spPr bwMode="auto">
          <a:xfrm>
            <a:off x="2555875" y="3085852"/>
            <a:ext cx="475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marL="0" lvl="1"/>
            <a:r>
              <a:rPr lang="tr-TR" altLang="en-US" sz="2000"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Çoğunlukla malignite ile ilişkili</a:t>
            </a:r>
            <a:endParaRPr lang="en-U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7"/>
          <p:cNvSpPr txBox="1">
            <a:spLocks noChangeArrowheads="1"/>
          </p:cNvSpPr>
          <p:nvPr/>
        </p:nvSpPr>
        <p:spPr bwMode="auto">
          <a:xfrm>
            <a:off x="35496" y="332656"/>
            <a:ext cx="849788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FF3300"/>
              </a:buClr>
            </a:pPr>
            <a:r>
              <a:rPr lang="tr-TR" altLang="en-US" sz="2400" b="1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Postmenopozal</a:t>
            </a:r>
            <a:r>
              <a:rPr lang="tr-TR" altLang="en-US" sz="24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kitle;</a:t>
            </a:r>
            <a:endParaRPr lang="tr-TR" altLang="en-US" sz="2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000" b="1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Asemptomatik</a:t>
            </a:r>
            <a:endParaRPr lang="tr-TR" altLang="en-US" sz="2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0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&lt;5 cm</a:t>
            </a:r>
          </a:p>
          <a:p>
            <a:pPr marL="80010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000" b="1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Unilateral</a:t>
            </a:r>
            <a:endParaRPr lang="tr-TR" altLang="en-US" sz="2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000" b="1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Uniloküle</a:t>
            </a:r>
            <a:endParaRPr lang="tr-TR" altLang="en-US" sz="2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000" b="1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Anekoik</a:t>
            </a:r>
            <a:endParaRPr lang="tr-TR" altLang="en-US" sz="2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000" b="1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Septasız</a:t>
            </a:r>
            <a:endParaRPr lang="tr-TR" altLang="en-US" sz="2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0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İnce duvarlı</a:t>
            </a:r>
          </a:p>
          <a:p>
            <a:pPr marL="80010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0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Düzgün </a:t>
            </a:r>
            <a:r>
              <a:rPr lang="tr-TR" altLang="en-US" sz="2000" b="1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konturlu</a:t>
            </a:r>
            <a:endParaRPr lang="tr-TR" altLang="en-US" sz="2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0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Asit yok</a:t>
            </a:r>
          </a:p>
          <a:p>
            <a:pPr marL="80010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0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 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125&lt;35</a:t>
            </a:r>
            <a:endParaRPr lang="tr-TR" altLang="en-US" sz="2000" b="1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endParaRPr lang="tr-TR" altLang="en-US" sz="2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43" name="Sağ Ayraç 1"/>
          <p:cNvSpPr>
            <a:spLocks/>
          </p:cNvSpPr>
          <p:nvPr/>
        </p:nvSpPr>
        <p:spPr bwMode="auto">
          <a:xfrm>
            <a:off x="3075359" y="909191"/>
            <a:ext cx="431800" cy="3600450"/>
          </a:xfrm>
          <a:prstGeom prst="rightBrace">
            <a:avLst>
              <a:gd name="adj1" fmla="val 8338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4" name="Metin kutusu 2"/>
          <p:cNvSpPr txBox="1">
            <a:spLocks noChangeArrowheads="1"/>
          </p:cNvSpPr>
          <p:nvPr/>
        </p:nvSpPr>
        <p:spPr bwMode="auto">
          <a:xfrm>
            <a:off x="3507159" y="2204591"/>
            <a:ext cx="4392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marL="0" lvl="1"/>
            <a:r>
              <a:rPr lang="tr-TR" altLang="en-US" sz="2000" b="1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Malignite</a:t>
            </a:r>
            <a:r>
              <a:rPr lang="tr-TR" altLang="en-US" sz="20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riski %0.1</a:t>
            </a:r>
          </a:p>
          <a:p>
            <a:pPr marL="0" lvl="1"/>
            <a:r>
              <a:rPr lang="tr-TR" altLang="en-US" sz="20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Cerrahi risk 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&gt;&gt;&gt; </a:t>
            </a:r>
            <a:r>
              <a:rPr lang="tr-TR" altLang="en-US" sz="2000" b="1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malignite</a:t>
            </a:r>
            <a:r>
              <a:rPr lang="tr-TR" altLang="en-US" sz="20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riski</a:t>
            </a:r>
          </a:p>
          <a:p>
            <a:pPr marL="0" lvl="1"/>
            <a:r>
              <a:rPr lang="tr-TR" altLang="en-US" sz="20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USG ve CA 125 ile izlem</a:t>
            </a:r>
            <a:endParaRPr lang="en-US" altLang="en-US" sz="2000" dirty="0"/>
          </a:p>
        </p:txBody>
      </p:sp>
      <p:grpSp>
        <p:nvGrpSpPr>
          <p:cNvPr id="2" name="Grup 1"/>
          <p:cNvGrpSpPr/>
          <p:nvPr/>
        </p:nvGrpSpPr>
        <p:grpSpPr>
          <a:xfrm>
            <a:off x="4860032" y="3789041"/>
            <a:ext cx="4351592" cy="1008111"/>
            <a:chOff x="4860032" y="3789041"/>
            <a:chExt cx="4351592" cy="1008111"/>
          </a:xfrm>
        </p:grpSpPr>
        <p:sp>
          <p:nvSpPr>
            <p:cNvPr id="7" name="Rectangle 1027"/>
            <p:cNvSpPr txBox="1">
              <a:spLocks noChangeArrowheads="1"/>
            </p:cNvSpPr>
            <p:nvPr/>
          </p:nvSpPr>
          <p:spPr bwMode="auto">
            <a:xfrm>
              <a:off x="4860032" y="3789041"/>
              <a:ext cx="4248472" cy="10081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defTabSz="7620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FF3300"/>
                </a:buClr>
                <a:buFont typeface="Wingdings" panose="05000000000000000000" pitchFamily="2" charset="2"/>
                <a:buChar char="§"/>
              </a:pPr>
              <a:r>
                <a:rPr lang="tr-TR" altLang="en-US" sz="1800" b="1" dirty="0" smtClean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İzlemde</a:t>
              </a:r>
              <a:r>
                <a:rPr lang="tr-TR" altLang="en-US" sz="18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;</a:t>
              </a:r>
            </a:p>
            <a:p>
              <a:pPr marL="800100" lvl="1">
                <a:spcBef>
                  <a:spcPct val="20000"/>
                </a:spcBef>
                <a:buClr>
                  <a:srgbClr val="FF3300"/>
                </a:buClr>
                <a:buFont typeface="Wingdings" panose="05000000000000000000" pitchFamily="2" charset="2"/>
                <a:buChar char="§"/>
              </a:pPr>
              <a:r>
                <a:rPr lang="tr-TR" altLang="en-US" sz="1600" b="1" dirty="0" err="1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Persistan</a:t>
              </a:r>
              <a:r>
                <a:rPr lang="tr-TR" altLang="en-US" sz="16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kitleler</a:t>
              </a:r>
            </a:p>
            <a:p>
              <a:pPr marL="800100" lvl="1">
                <a:spcBef>
                  <a:spcPct val="20000"/>
                </a:spcBef>
                <a:buClr>
                  <a:srgbClr val="FF3300"/>
                </a:buClr>
                <a:buFont typeface="Wingdings" panose="05000000000000000000" pitchFamily="2" charset="2"/>
                <a:buChar char="§"/>
              </a:pPr>
              <a:r>
                <a:rPr lang="tr-TR" altLang="en-US" sz="16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Boyutu artan </a:t>
              </a:r>
              <a:r>
                <a:rPr lang="tr-TR" altLang="en-US" sz="1600" b="1" dirty="0" smtClean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kitleler</a:t>
              </a:r>
              <a:endParaRPr lang="tr-TR" altLang="en-US" sz="16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Sağ Ayraç 6"/>
            <p:cNvSpPr>
              <a:spLocks/>
            </p:cNvSpPr>
            <p:nvPr/>
          </p:nvSpPr>
          <p:spPr bwMode="auto">
            <a:xfrm>
              <a:off x="7812360" y="3861049"/>
              <a:ext cx="287337" cy="861703"/>
            </a:xfrm>
            <a:prstGeom prst="rightBrace">
              <a:avLst>
                <a:gd name="adj1" fmla="val 8348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Metin kutusu 7"/>
            <p:cNvSpPr txBox="1">
              <a:spLocks noChangeArrowheads="1"/>
            </p:cNvSpPr>
            <p:nvPr/>
          </p:nvSpPr>
          <p:spPr bwMode="auto">
            <a:xfrm>
              <a:off x="8125203" y="4105760"/>
              <a:ext cx="1086421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1pPr>
              <a:lvl2pPr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lvl="1"/>
              <a:r>
                <a:rPr lang="tr-TR" altLang="en-US" sz="18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Cerrahi </a:t>
              </a:r>
              <a:endParaRPr lang="en-US" altLang="en-US" sz="2800" dirty="0"/>
            </a:p>
          </p:txBody>
        </p:sp>
      </p:grpSp>
      <p:sp>
        <p:nvSpPr>
          <p:cNvPr id="11" name="Bükülü Ok 10"/>
          <p:cNvSpPr/>
          <p:nvPr/>
        </p:nvSpPr>
        <p:spPr bwMode="auto">
          <a:xfrm rot="5400000">
            <a:off x="6542858" y="3092434"/>
            <a:ext cx="809312" cy="574564"/>
          </a:xfrm>
          <a:prstGeom prst="ben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2" name="Grup 11"/>
          <p:cNvGrpSpPr/>
          <p:nvPr/>
        </p:nvGrpSpPr>
        <p:grpSpPr>
          <a:xfrm>
            <a:off x="35496" y="5517232"/>
            <a:ext cx="8497888" cy="864096"/>
            <a:chOff x="35496" y="332656"/>
            <a:chExt cx="8497888" cy="864096"/>
          </a:xfrm>
        </p:grpSpPr>
        <p:sp>
          <p:nvSpPr>
            <p:cNvPr id="13" name="Rectangle 1027"/>
            <p:cNvSpPr txBox="1">
              <a:spLocks noChangeArrowheads="1"/>
            </p:cNvSpPr>
            <p:nvPr/>
          </p:nvSpPr>
          <p:spPr bwMode="auto">
            <a:xfrm>
              <a:off x="35496" y="332656"/>
              <a:ext cx="8497888" cy="86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defTabSz="7620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800100" lvl="1" indent="-342900">
                <a:spcBef>
                  <a:spcPct val="20000"/>
                </a:spcBef>
                <a:buClr>
                  <a:srgbClr val="FF3300"/>
                </a:buClr>
                <a:buFont typeface="Wingdings" panose="05000000000000000000" pitchFamily="2" charset="2"/>
                <a:buChar char="§"/>
              </a:pPr>
              <a:r>
                <a:rPr lang="tr-TR" altLang="en-US" sz="2000" b="1" dirty="0" smtClean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Diğer </a:t>
              </a:r>
              <a:r>
                <a:rPr lang="tr-TR" altLang="en-US" sz="20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tüm kitleler</a:t>
              </a:r>
            </a:p>
            <a:p>
              <a:pPr marL="800100" lvl="1" indent="-342900">
                <a:spcBef>
                  <a:spcPct val="20000"/>
                </a:spcBef>
                <a:buClr>
                  <a:srgbClr val="FF3300"/>
                </a:buClr>
                <a:buFont typeface="Wingdings" panose="05000000000000000000" pitchFamily="2" charset="2"/>
                <a:buChar char="§"/>
              </a:pPr>
              <a:r>
                <a:rPr lang="tr-TR" altLang="en-US" sz="20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Her türlü TM </a:t>
              </a:r>
              <a:r>
                <a:rPr lang="tr-TR" altLang="en-US" sz="2000" b="1" dirty="0" smtClean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yüksekliği</a:t>
              </a:r>
              <a:endParaRPr lang="tr-TR" altLang="en-US" sz="20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Sağ Ayraç 6"/>
            <p:cNvSpPr>
              <a:spLocks/>
            </p:cNvSpPr>
            <p:nvPr/>
          </p:nvSpPr>
          <p:spPr bwMode="auto">
            <a:xfrm>
              <a:off x="3940547" y="332656"/>
              <a:ext cx="307975" cy="719807"/>
            </a:xfrm>
            <a:prstGeom prst="rightBrace">
              <a:avLst>
                <a:gd name="adj1" fmla="val 8363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Metin kutusu 7"/>
            <p:cNvSpPr txBox="1">
              <a:spLocks noChangeArrowheads="1"/>
            </p:cNvSpPr>
            <p:nvPr/>
          </p:nvSpPr>
          <p:spPr bwMode="auto">
            <a:xfrm>
              <a:off x="4284440" y="492534"/>
              <a:ext cx="20316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1pPr>
              <a:lvl2pPr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lvl="1"/>
              <a:r>
                <a:rPr lang="tr-TR" altLang="en-US" sz="2000" b="1" dirty="0" smtClean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Direkt cerrahi </a:t>
              </a:r>
              <a:endParaRPr lang="en-US" altLang="en-US" dirty="0"/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animBg="1"/>
      <p:bldP spid="35844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420888"/>
            <a:ext cx="8229600" cy="1656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alt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Premenopozal</a:t>
            </a:r>
            <a:r>
              <a:rPr lang="tr-TR" alt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adneksiyal</a:t>
            </a:r>
            <a:r>
              <a:rPr lang="tr-TR" alt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kitleler</a:t>
            </a:r>
            <a:endParaRPr lang="tr-TR" altLang="en-US" sz="4000" b="1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1043608" y="332656"/>
            <a:ext cx="727261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FF3300"/>
              </a:buClr>
              <a:buFontTx/>
              <a:buNone/>
              <a:defRPr/>
            </a:pPr>
            <a:r>
              <a:rPr lang="tr-TR" altLang="en-US" sz="4000" b="1" kern="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Adneksiyal</a:t>
            </a:r>
            <a:r>
              <a:rPr lang="tr-TR" altLang="en-US" sz="4000" b="1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kitleler</a:t>
            </a:r>
            <a:endParaRPr lang="tr-TR" altLang="en-US" sz="3600" b="1" kern="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tr-TR" altLang="en-US" sz="28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kökenli</a:t>
            </a:r>
          </a:p>
          <a:p>
            <a:pPr lvl="4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Fonksiyonel kistler</a:t>
            </a:r>
          </a:p>
          <a:p>
            <a:pPr lvl="4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Endometrioma</a:t>
            </a:r>
            <a:r>
              <a:rPr lang="tr-TR" altLang="en-US" sz="24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4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Tubo-ovaryan</a:t>
            </a:r>
            <a:r>
              <a:rPr lang="tr-TR" altLang="en-US" sz="24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400" b="1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abse</a:t>
            </a:r>
            <a:endParaRPr lang="tr-TR" altLang="en-US" sz="2400" b="1" kern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4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Benign</a:t>
            </a:r>
            <a:r>
              <a:rPr lang="tr-TR" altLang="en-US" sz="24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tümörler</a:t>
            </a:r>
          </a:p>
          <a:p>
            <a:pPr lvl="4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Malign</a:t>
            </a:r>
            <a:r>
              <a:rPr lang="tr-TR" altLang="en-US" sz="24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tümörler</a:t>
            </a:r>
          </a:p>
          <a:p>
            <a:pPr lvl="5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b="1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</a:t>
            </a:r>
            <a:endParaRPr lang="tr-TR" altLang="en-US" b="1" kern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5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b="1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Metastatik</a:t>
            </a:r>
            <a:r>
              <a:rPr lang="tr-TR" altLang="en-US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3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Tuba kökenli</a:t>
            </a:r>
          </a:p>
          <a:p>
            <a:pPr lvl="4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Ektopik</a:t>
            </a:r>
            <a:r>
              <a:rPr lang="tr-TR" altLang="en-US" sz="24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gebelik</a:t>
            </a:r>
          </a:p>
          <a:p>
            <a:pPr lvl="3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Uterus</a:t>
            </a:r>
            <a:r>
              <a:rPr lang="tr-TR" altLang="en-US" sz="28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kökenli</a:t>
            </a:r>
          </a:p>
          <a:p>
            <a:pPr lvl="4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Leiomyomlar</a:t>
            </a:r>
            <a:r>
              <a:rPr lang="tr-TR" altLang="en-US" sz="24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7"/>
          <p:cNvSpPr txBox="1">
            <a:spLocks noChangeArrowheads="1"/>
          </p:cNvSpPr>
          <p:nvPr/>
        </p:nvSpPr>
        <p:spPr bwMode="auto">
          <a:xfrm>
            <a:off x="323850" y="260649"/>
            <a:ext cx="871264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3300"/>
              </a:buClr>
              <a:defRPr/>
            </a:pPr>
            <a:r>
              <a:rPr lang="tr-TR" altLang="en-US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Malign</a:t>
            </a:r>
            <a:r>
              <a:rPr lang="tr-TR" altLang="en-US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tümörler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 yaş grubundaki </a:t>
            </a:r>
            <a:r>
              <a:rPr lang="tr-TR" alt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adneksiyal</a:t>
            </a:r>
            <a:r>
              <a:rPr lang="tr-TR" alt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kitlelerin %5-10’u </a:t>
            </a:r>
            <a:r>
              <a:rPr lang="tr-TR" alt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malign</a:t>
            </a:r>
            <a:endParaRPr lang="tr-TR" altLang="en-US" sz="2400" b="1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08585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Epitelyal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tümörler nadir değil</a:t>
            </a:r>
          </a:p>
          <a:p>
            <a:pPr marL="108585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Germ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hücreli ve seks-</a:t>
            </a: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kord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stromal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tümörler olabilir</a:t>
            </a:r>
          </a:p>
          <a:p>
            <a:pPr marL="108585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Metastatik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tümörler de olası</a:t>
            </a:r>
          </a:p>
          <a:p>
            <a:pPr marL="1485900" lvl="2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Özellikle </a:t>
            </a:r>
            <a:r>
              <a:rPr lang="tr-TR" alt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primer</a:t>
            </a:r>
            <a:r>
              <a:rPr lang="tr-TR" alt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meme ve GIS </a:t>
            </a: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395288" y="3933205"/>
            <a:ext cx="8497887" cy="252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3300"/>
              </a:buClr>
              <a:defRPr/>
            </a:pPr>
            <a:r>
              <a:rPr lang="tr-TR" altLang="en-US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Benign</a:t>
            </a:r>
            <a:r>
              <a:rPr lang="tr-TR" altLang="en-US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tümörler ve diğer </a:t>
            </a:r>
            <a:r>
              <a:rPr lang="tr-TR" altLang="en-US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benign</a:t>
            </a:r>
            <a:r>
              <a:rPr lang="tr-TR" altLang="en-US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kitleler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Cerrahi yapılmazsa </a:t>
            </a:r>
            <a:r>
              <a:rPr lang="tr-TR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persistans</a:t>
            </a:r>
            <a:r>
              <a:rPr lang="tr-TR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gösterenler </a:t>
            </a:r>
            <a:r>
              <a:rPr lang="tr-TR" alt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arasında en sık görülenler:</a:t>
            </a:r>
          </a:p>
          <a:p>
            <a:pPr marL="108585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Seröz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ve daha az da </a:t>
            </a: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müsinöz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kistadenomlar</a:t>
            </a:r>
            <a:endParaRPr lang="tr-TR" altLang="en-US" sz="2000" b="1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08585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Matür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kistik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teratom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dermoid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kist)</a:t>
            </a:r>
          </a:p>
          <a:p>
            <a:pPr marL="108585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Endometrioma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7"/>
          <p:cNvSpPr txBox="1">
            <a:spLocks noChangeArrowheads="1"/>
          </p:cNvSpPr>
          <p:nvPr/>
        </p:nvSpPr>
        <p:spPr bwMode="auto">
          <a:xfrm>
            <a:off x="323850" y="1341438"/>
            <a:ext cx="8640763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3300"/>
              </a:buClr>
              <a:defRPr/>
            </a:pPr>
            <a:r>
              <a:rPr lang="tr-TR" altLang="en-US" sz="36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Premenopozal</a:t>
            </a:r>
            <a:r>
              <a:rPr lang="tr-TR" altLang="en-US" sz="36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dönemde CA 125</a:t>
            </a:r>
            <a:endParaRPr lang="tr-TR" altLang="en-US" sz="2800" b="1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İstemde dikkatli olunmalı</a:t>
            </a:r>
          </a:p>
          <a:p>
            <a:pPr marL="108585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Sensitivite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ve </a:t>
            </a: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spesifite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düşük</a:t>
            </a:r>
          </a:p>
          <a:p>
            <a:pPr marL="1485900" lvl="2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 125’i artıran diğer durumlar daha sı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</a:t>
            </a:r>
          </a:p>
          <a:p>
            <a:pPr marL="1085850" lvl="1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Daha yüksek </a:t>
            </a:r>
            <a:r>
              <a:rPr lang="tr-TR" alt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cut-off</a:t>
            </a:r>
            <a:r>
              <a:rPr lang="tr-TR" alt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kullanılmalı</a:t>
            </a:r>
          </a:p>
          <a:p>
            <a:pPr marL="1485900" lvl="2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&gt;50, &gt;65, &gt;200 U/ml 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USG’de</a:t>
            </a:r>
            <a:r>
              <a:rPr lang="tr-TR" alt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malignite</a:t>
            </a:r>
            <a:r>
              <a:rPr lang="tr-TR" alt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şüphesi yoksa CA 125 istenmemeli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000" b="1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7"/>
          <p:cNvSpPr txBox="1">
            <a:spLocks noChangeArrowheads="1"/>
          </p:cNvSpPr>
          <p:nvPr/>
        </p:nvSpPr>
        <p:spPr bwMode="auto">
          <a:xfrm>
            <a:off x="109004" y="404640"/>
            <a:ext cx="5832648" cy="280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FF3300"/>
              </a:buClr>
            </a:pPr>
            <a:r>
              <a:rPr lang="tr-TR" altLang="en-US" sz="24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Üreme çağında kitle;</a:t>
            </a:r>
            <a:endParaRPr lang="tr-TR" altLang="en-US" sz="2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1800" b="1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Asemptomatik</a:t>
            </a:r>
            <a:r>
              <a:rPr lang="tr-TR" altLang="en-US" sz="18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18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&lt;10 </a:t>
            </a:r>
            <a:r>
              <a:rPr lang="tr-TR" alt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cm???</a:t>
            </a:r>
            <a:endParaRPr lang="tr-TR" altLang="en-US" sz="18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1800" b="1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Unilateral</a:t>
            </a:r>
            <a:endParaRPr lang="tr-TR" altLang="en-US" sz="18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1800" b="1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Kistik</a:t>
            </a:r>
            <a:endParaRPr lang="tr-TR" altLang="en-US" sz="18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18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Mobil </a:t>
            </a:r>
          </a:p>
          <a:p>
            <a:pPr lvl="1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18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Asit yok</a:t>
            </a:r>
          </a:p>
          <a:p>
            <a:pPr lvl="1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18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 </a:t>
            </a:r>
            <a:r>
              <a:rPr lang="tr-TR" alt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125&lt;200</a:t>
            </a:r>
            <a:endParaRPr lang="tr-TR" altLang="en-US" sz="18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987" name="Sağ Ayraç 1"/>
          <p:cNvSpPr>
            <a:spLocks/>
          </p:cNvSpPr>
          <p:nvPr/>
        </p:nvSpPr>
        <p:spPr bwMode="auto">
          <a:xfrm>
            <a:off x="2593528" y="908720"/>
            <a:ext cx="431800" cy="2304827"/>
          </a:xfrm>
          <a:prstGeom prst="rightBrace">
            <a:avLst>
              <a:gd name="adj1" fmla="val 8328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88" name="Metin kutusu 2"/>
          <p:cNvSpPr txBox="1">
            <a:spLocks noChangeArrowheads="1"/>
          </p:cNvSpPr>
          <p:nvPr/>
        </p:nvSpPr>
        <p:spPr bwMode="auto">
          <a:xfrm>
            <a:off x="3025328" y="1912020"/>
            <a:ext cx="298683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marL="0" lvl="1"/>
            <a:r>
              <a:rPr lang="tr-TR" altLang="en-US" sz="18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USG ve CA 125 ile izlem</a:t>
            </a:r>
            <a:endParaRPr lang="en-US" altLang="en-US" sz="2800" dirty="0"/>
          </a:p>
        </p:txBody>
      </p:sp>
      <p:grpSp>
        <p:nvGrpSpPr>
          <p:cNvPr id="2" name="Grup 1"/>
          <p:cNvGrpSpPr/>
          <p:nvPr/>
        </p:nvGrpSpPr>
        <p:grpSpPr>
          <a:xfrm>
            <a:off x="4180848" y="2852936"/>
            <a:ext cx="4351592" cy="1008111"/>
            <a:chOff x="4180848" y="2852936"/>
            <a:chExt cx="4351592" cy="1008111"/>
          </a:xfrm>
        </p:grpSpPr>
        <p:sp>
          <p:nvSpPr>
            <p:cNvPr id="9" name="Rectangle 1027"/>
            <p:cNvSpPr txBox="1">
              <a:spLocks noChangeArrowheads="1"/>
            </p:cNvSpPr>
            <p:nvPr/>
          </p:nvSpPr>
          <p:spPr bwMode="auto">
            <a:xfrm>
              <a:off x="4180848" y="2852936"/>
              <a:ext cx="4248472" cy="10081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defTabSz="7620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FF3300"/>
                </a:buClr>
                <a:buFont typeface="Wingdings" panose="05000000000000000000" pitchFamily="2" charset="2"/>
                <a:buChar char="§"/>
              </a:pPr>
              <a:r>
                <a:rPr lang="tr-TR" altLang="en-US" sz="1800" b="1" dirty="0" smtClean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İzlemde</a:t>
              </a:r>
              <a:r>
                <a:rPr lang="tr-TR" altLang="en-US" sz="18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;</a:t>
              </a:r>
            </a:p>
            <a:p>
              <a:pPr marL="800100" lvl="1">
                <a:spcBef>
                  <a:spcPct val="20000"/>
                </a:spcBef>
                <a:buClr>
                  <a:srgbClr val="FF3300"/>
                </a:buClr>
                <a:buFont typeface="Wingdings" panose="05000000000000000000" pitchFamily="2" charset="2"/>
                <a:buChar char="§"/>
              </a:pPr>
              <a:r>
                <a:rPr lang="tr-TR" altLang="en-US" sz="1600" b="1" dirty="0" err="1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Persistan</a:t>
              </a:r>
              <a:r>
                <a:rPr lang="tr-TR" altLang="en-US" sz="16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kitleler</a:t>
              </a:r>
            </a:p>
            <a:p>
              <a:pPr marL="800100" lvl="1">
                <a:spcBef>
                  <a:spcPct val="20000"/>
                </a:spcBef>
                <a:buClr>
                  <a:srgbClr val="FF3300"/>
                </a:buClr>
                <a:buFont typeface="Wingdings" panose="05000000000000000000" pitchFamily="2" charset="2"/>
                <a:buChar char="§"/>
              </a:pPr>
              <a:r>
                <a:rPr lang="tr-TR" altLang="en-US" sz="16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Boyutu artan </a:t>
              </a:r>
              <a:r>
                <a:rPr lang="tr-TR" altLang="en-US" sz="1600" b="1" dirty="0" smtClean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kitleler</a:t>
              </a:r>
              <a:endParaRPr lang="tr-TR" altLang="en-US" sz="16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up 5"/>
            <p:cNvGrpSpPr/>
            <p:nvPr/>
          </p:nvGrpSpPr>
          <p:grpSpPr>
            <a:xfrm>
              <a:off x="7133176" y="2924944"/>
              <a:ext cx="1399264" cy="861703"/>
              <a:chOff x="7308304" y="2924944"/>
              <a:chExt cx="1399264" cy="861703"/>
            </a:xfrm>
          </p:grpSpPr>
          <p:sp>
            <p:nvSpPr>
              <p:cNvPr id="12" name="Sağ Ayraç 6"/>
              <p:cNvSpPr>
                <a:spLocks/>
              </p:cNvSpPr>
              <p:nvPr/>
            </p:nvSpPr>
            <p:spPr bwMode="auto">
              <a:xfrm>
                <a:off x="7308304" y="2924944"/>
                <a:ext cx="287337" cy="861703"/>
              </a:xfrm>
              <a:prstGeom prst="rightBrace">
                <a:avLst>
                  <a:gd name="adj1" fmla="val 8348"/>
                  <a:gd name="adj2" fmla="val 50000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3200">
                    <a:solidFill>
                      <a:srgbClr val="FFFF00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>
                    <a:solidFill>
                      <a:srgbClr val="FFFF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>
                    <a:solidFill>
                      <a:srgbClr val="FFFF00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>
                    <a:solidFill>
                      <a:srgbClr val="FFFF00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>
                    <a:solidFill>
                      <a:srgbClr val="FFFF00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FFF00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FFF00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FFF00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FFF00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" name="Metin kutusu 7"/>
              <p:cNvSpPr txBox="1">
                <a:spLocks noChangeArrowheads="1"/>
              </p:cNvSpPr>
              <p:nvPr/>
            </p:nvSpPr>
            <p:spPr bwMode="auto">
              <a:xfrm>
                <a:off x="7621147" y="3169655"/>
                <a:ext cx="1086421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rgbClr val="FFFF00"/>
                    </a:solidFill>
                    <a:latin typeface="Times New Roman" panose="02020603050405020304" pitchFamily="18" charset="0"/>
                  </a:defRPr>
                </a:lvl1pPr>
                <a:lvl2pPr>
                  <a:defRPr sz="3200">
                    <a:solidFill>
                      <a:srgbClr val="FFFF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>
                    <a:solidFill>
                      <a:srgbClr val="FFFF00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>
                    <a:solidFill>
                      <a:srgbClr val="FFFF00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>
                    <a:solidFill>
                      <a:srgbClr val="FFFF00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FFF00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FFF00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FFF00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FFF00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lvl="1"/>
                <a:r>
                  <a:rPr lang="tr-TR" altLang="en-US" sz="18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Cerrahi </a:t>
                </a:r>
                <a:endParaRPr lang="en-US" altLang="en-US" sz="2800" dirty="0"/>
              </a:p>
            </p:txBody>
          </p:sp>
        </p:grpSp>
      </p:grpSp>
      <p:sp>
        <p:nvSpPr>
          <p:cNvPr id="4" name="Bükülü Ok 3"/>
          <p:cNvSpPr/>
          <p:nvPr/>
        </p:nvSpPr>
        <p:spPr bwMode="auto">
          <a:xfrm rot="5400000">
            <a:off x="5750770" y="2160998"/>
            <a:ext cx="809312" cy="574564"/>
          </a:xfrm>
          <a:prstGeom prst="ben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107504" y="4221063"/>
            <a:ext cx="5832648" cy="2232273"/>
            <a:chOff x="109004" y="404639"/>
            <a:chExt cx="5832648" cy="2232273"/>
          </a:xfrm>
        </p:grpSpPr>
        <p:sp>
          <p:nvSpPr>
            <p:cNvPr id="15" name="Rectangle 1027"/>
            <p:cNvSpPr txBox="1">
              <a:spLocks noChangeArrowheads="1"/>
            </p:cNvSpPr>
            <p:nvPr/>
          </p:nvSpPr>
          <p:spPr bwMode="auto">
            <a:xfrm>
              <a:off x="109004" y="404639"/>
              <a:ext cx="5832648" cy="2232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defTabSz="7620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rgbClr val="FF3300"/>
                </a:buClr>
                <a:buFont typeface="Wingdings" panose="05000000000000000000" pitchFamily="2" charset="2"/>
                <a:buChar char="§"/>
              </a:pPr>
              <a:r>
                <a:rPr lang="tr-TR" altLang="en-US" sz="1600" b="1" dirty="0" err="1" smtClean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Semptomatik</a:t>
              </a:r>
              <a:r>
                <a:rPr lang="tr-TR" altLang="en-US" sz="1600" b="1" dirty="0" smtClean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tr-TR" altLang="en-US" sz="16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lvl="1">
                <a:spcBef>
                  <a:spcPct val="20000"/>
                </a:spcBef>
                <a:buClr>
                  <a:srgbClr val="FF3300"/>
                </a:buClr>
                <a:buFont typeface="Wingdings" panose="05000000000000000000" pitchFamily="2" charset="2"/>
                <a:buChar char="§"/>
              </a:pPr>
              <a:r>
                <a:rPr lang="tr-TR" altLang="en-US" sz="16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&gt;10 </a:t>
              </a:r>
              <a:r>
                <a:rPr lang="tr-TR" altLang="en-US" sz="1600" b="1" dirty="0" smtClean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cm???</a:t>
              </a:r>
              <a:endParaRPr lang="tr-TR" altLang="en-US" sz="16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lvl="1">
                <a:spcBef>
                  <a:spcPct val="20000"/>
                </a:spcBef>
                <a:buClr>
                  <a:srgbClr val="FF3300"/>
                </a:buClr>
                <a:buFont typeface="Wingdings" panose="05000000000000000000" pitchFamily="2" charset="2"/>
                <a:buChar char="§"/>
              </a:pPr>
              <a:r>
                <a:rPr lang="tr-TR" altLang="en-US" sz="1600" b="1" dirty="0" err="1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Bilateral</a:t>
              </a:r>
              <a:endParaRPr lang="tr-TR" altLang="en-US" sz="16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lvl="1">
                <a:spcBef>
                  <a:spcPct val="20000"/>
                </a:spcBef>
                <a:buClr>
                  <a:srgbClr val="FF3300"/>
                </a:buClr>
                <a:buFont typeface="Wingdings" panose="05000000000000000000" pitchFamily="2" charset="2"/>
                <a:buChar char="§"/>
              </a:pPr>
              <a:r>
                <a:rPr lang="tr-TR" altLang="en-US" sz="1600" b="1" dirty="0" err="1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Fikse</a:t>
              </a:r>
              <a:r>
                <a:rPr lang="tr-TR" altLang="en-US" sz="16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lvl="1">
                <a:spcBef>
                  <a:spcPct val="20000"/>
                </a:spcBef>
                <a:buClr>
                  <a:srgbClr val="FF3300"/>
                </a:buClr>
                <a:buFont typeface="Wingdings" panose="05000000000000000000" pitchFamily="2" charset="2"/>
                <a:buChar char="§"/>
              </a:pPr>
              <a:r>
                <a:rPr lang="tr-TR" altLang="en-US" sz="16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Solid, </a:t>
              </a:r>
              <a:r>
                <a:rPr lang="tr-TR" altLang="en-US" sz="1600" b="1" dirty="0" err="1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solid-kistik</a:t>
              </a:r>
              <a:endParaRPr lang="tr-TR" altLang="en-US" sz="16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lvl="1">
                <a:spcBef>
                  <a:spcPct val="20000"/>
                </a:spcBef>
                <a:buClr>
                  <a:srgbClr val="FF3300"/>
                </a:buClr>
                <a:buFont typeface="Wingdings" panose="05000000000000000000" pitchFamily="2" charset="2"/>
                <a:buChar char="§"/>
              </a:pPr>
              <a:r>
                <a:rPr lang="tr-TR" altLang="en-US" sz="16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Asit var</a:t>
              </a:r>
            </a:p>
            <a:p>
              <a:pPr lvl="1">
                <a:spcBef>
                  <a:spcPct val="20000"/>
                </a:spcBef>
                <a:buClr>
                  <a:srgbClr val="FF3300"/>
                </a:buClr>
                <a:buFont typeface="Wingdings" panose="05000000000000000000" pitchFamily="2" charset="2"/>
                <a:buChar char="§"/>
              </a:pPr>
              <a:r>
                <a:rPr lang="tr-TR" altLang="en-US" sz="16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CA 125&gt;200</a:t>
              </a:r>
            </a:p>
          </p:txBody>
        </p:sp>
        <p:sp>
          <p:nvSpPr>
            <p:cNvPr id="16" name="Sağ Ayraç 8"/>
            <p:cNvSpPr>
              <a:spLocks/>
            </p:cNvSpPr>
            <p:nvPr/>
          </p:nvSpPr>
          <p:spPr bwMode="auto">
            <a:xfrm>
              <a:off x="2627784" y="476672"/>
              <a:ext cx="366713" cy="2016249"/>
            </a:xfrm>
            <a:prstGeom prst="rightBrace">
              <a:avLst>
                <a:gd name="adj1" fmla="val 8316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Metin kutusu 9"/>
            <p:cNvSpPr txBox="1">
              <a:spLocks noChangeArrowheads="1"/>
            </p:cNvSpPr>
            <p:nvPr/>
          </p:nvSpPr>
          <p:spPr bwMode="auto">
            <a:xfrm>
              <a:off x="2996606" y="1284741"/>
              <a:ext cx="20821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1pPr>
              <a:lvl2pPr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lvl="1"/>
              <a:r>
                <a:rPr lang="tr-TR" altLang="en-US" sz="2000" b="1" dirty="0" smtClean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Direkt cerrahi </a:t>
              </a:r>
              <a:endParaRPr lang="en-US" altLang="en-US" dirty="0"/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animBg="1"/>
      <p:bldP spid="41988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6703" y="620688"/>
            <a:ext cx="8229600" cy="5757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r-TR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Adneksiyal</a:t>
            </a:r>
            <a:r>
              <a:rPr lang="tr-TR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kitle</a:t>
            </a:r>
            <a:endParaRPr lang="tr-TR" altLang="en-US" sz="3200" b="1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950" y="1412776"/>
            <a:ext cx="8629522" cy="19241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Tanım: 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tr-TR" altLang="en-US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, tüp, lig. </a:t>
            </a:r>
            <a:r>
              <a:rPr lang="tr-TR" altLang="en-US" sz="2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latum</a:t>
            </a:r>
            <a:r>
              <a:rPr lang="tr-TR" altLang="en-US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ve içinde bulunan dokulardan gelişen kitleler</a:t>
            </a:r>
          </a:p>
          <a:p>
            <a:pPr lvl="4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En sık </a:t>
            </a:r>
            <a:r>
              <a:rPr lang="tr-TR" altLang="en-US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kökenli</a:t>
            </a:r>
          </a:p>
        </p:txBody>
      </p: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3" r="1978" b="12413"/>
          <a:stretch/>
        </p:blipFill>
        <p:spPr bwMode="auto">
          <a:xfrm>
            <a:off x="3059832" y="3427189"/>
            <a:ext cx="5931197" cy="315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 bwMode="auto">
          <a:xfrm>
            <a:off x="6228183" y="3553197"/>
            <a:ext cx="1944217" cy="218005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191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492896"/>
            <a:ext cx="8640960" cy="180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</a:pPr>
            <a:r>
              <a:rPr lang="tr-TR" alt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Adneksiyal</a:t>
            </a:r>
            <a:r>
              <a:rPr lang="tr-TR" alt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kitlelerde </a:t>
            </a:r>
            <a:r>
              <a:rPr lang="tr-TR" alt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frozen</a:t>
            </a:r>
            <a:r>
              <a:rPr lang="tr-TR" alt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incelemenin yeri</a:t>
            </a:r>
            <a:endParaRPr lang="tr-TR" altLang="en-US" sz="4000" b="1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097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 txBox="1">
            <a:spLocks noChangeArrowheads="1"/>
          </p:cNvSpPr>
          <p:nvPr/>
        </p:nvSpPr>
        <p:spPr bwMode="auto">
          <a:xfrm>
            <a:off x="323528" y="1916832"/>
            <a:ext cx="8703231" cy="28083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Şüpheli </a:t>
            </a:r>
            <a:r>
              <a:rPr lang="tr-TR" altLang="en-US" sz="2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adneksiyal</a:t>
            </a: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kitlede cerrahi yaklaşımı yönlendirir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Cerrahinin kapsamı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Tam </a:t>
            </a: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evreleme</a:t>
            </a:r>
            <a:endParaRPr lang="tr-TR" altLang="en-US" sz="24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Nihai patoloji ile uyum &gt;%90</a:t>
            </a:r>
          </a:p>
        </p:txBody>
      </p:sp>
    </p:spTree>
    <p:extLst>
      <p:ext uri="{BB962C8B-B14F-4D97-AF65-F5344CB8AC3E}">
        <p14:creationId xmlns:p14="http://schemas.microsoft.com/office/powerpoint/2010/main" val="26630791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4664"/>
            <a:ext cx="7128792" cy="2791109"/>
          </a:xfrm>
          <a:prstGeom prst="rect">
            <a:avLst/>
          </a:prstGeom>
        </p:spPr>
      </p:pic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251520" y="3356992"/>
            <a:ext cx="8703231" cy="27363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%1.4 hastada </a:t>
            </a:r>
            <a:r>
              <a:rPr lang="tr-TR" altLang="en-US" sz="2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frozen</a:t>
            </a: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ile tanı verilemedi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%96.8 </a:t>
            </a:r>
            <a:r>
              <a:rPr lang="tr-TR" altLang="en-US" sz="2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frozen</a:t>
            </a: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-nihai patoloji uyumu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Frozen</a:t>
            </a: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tanısı sorunlu olan hastalar: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BOT (%74 uyum) (</a:t>
            </a:r>
            <a:r>
              <a:rPr lang="tr-TR" altLang="en-US" sz="20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multivariate</a:t>
            </a: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analizde de anlamlı)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&gt;10 cm kitle (%94 uyum)</a:t>
            </a:r>
          </a:p>
          <a:p>
            <a:pPr marL="457200" lvl="1" indent="0">
              <a:buClr>
                <a:srgbClr val="FF3300"/>
              </a:buClr>
              <a:buNone/>
              <a:defRPr/>
            </a:pPr>
            <a:endParaRPr lang="tr-TR" altLang="en-US" sz="20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031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348880"/>
            <a:ext cx="8640960" cy="180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</a:pPr>
            <a:r>
              <a:rPr lang="tr-TR" alt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Adneksiyal</a:t>
            </a:r>
            <a:r>
              <a:rPr lang="tr-TR" alt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kitlelerde </a:t>
            </a:r>
            <a:r>
              <a:rPr lang="tr-TR" alt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laparoskopik</a:t>
            </a:r>
            <a:r>
              <a:rPr lang="tr-TR" alt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yaklaşım</a:t>
            </a:r>
            <a:endParaRPr lang="tr-TR" altLang="en-US" sz="4000" b="1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404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 bwMode="auto">
          <a:xfrm>
            <a:off x="683568" y="332656"/>
            <a:ext cx="7920881" cy="720080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tr-TR" altLang="en-US" sz="3600" b="1" kern="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Adneksiyal</a:t>
            </a:r>
            <a:r>
              <a:rPr lang="tr-TR" altLang="en-US" sz="36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kitlelerde </a:t>
            </a:r>
            <a:r>
              <a:rPr lang="tr-TR" altLang="en-US" sz="3600" b="1" kern="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laparoskopi</a:t>
            </a:r>
            <a:endParaRPr lang="tr-TR" altLang="en-US" sz="2800" b="1" kern="0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23528" y="1845916"/>
            <a:ext cx="4120968" cy="2447180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>
            <a:normAutofit/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kern="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Avantajları</a:t>
            </a:r>
            <a:endParaRPr lang="tr-TR" sz="2800" b="1" kern="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20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Minimal doku hasarı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1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Daha az adezyon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1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Daha az </a:t>
            </a:r>
            <a:r>
              <a:rPr lang="tr-TR" altLang="en-US" sz="18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analjezik</a:t>
            </a:r>
            <a:endParaRPr lang="tr-TR" altLang="en-US" sz="18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20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Küçük </a:t>
            </a:r>
            <a:r>
              <a:rPr lang="tr-TR" altLang="en-US" sz="2000" b="1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skar</a:t>
            </a:r>
            <a:endParaRPr lang="tr-TR" altLang="en-US" sz="2000" b="1" kern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20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Daha </a:t>
            </a:r>
            <a:r>
              <a:rPr lang="tr-TR" altLang="en-US" sz="20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hızlı iyileşme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1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Daha kısa </a:t>
            </a:r>
            <a:r>
              <a:rPr lang="tr-TR" altLang="en-US" sz="18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yatış</a:t>
            </a:r>
            <a:endParaRPr lang="tr-TR" altLang="en-US" sz="18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716016" y="1845916"/>
            <a:ext cx="4197573" cy="2447180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>
            <a:normAutofit/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kern="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Dezavantajları</a:t>
            </a:r>
            <a:endParaRPr lang="tr-TR" sz="2800" b="1" kern="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2000" b="1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Rüptür</a:t>
            </a:r>
            <a:r>
              <a:rPr lang="tr-TR" altLang="en-US" sz="20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-tümör yayılımı</a:t>
            </a:r>
            <a:endParaRPr lang="tr-TR" altLang="en-US" sz="20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2000" b="1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Trokar</a:t>
            </a:r>
            <a:r>
              <a:rPr lang="tr-TR" altLang="en-US" sz="20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yeri </a:t>
            </a:r>
            <a:r>
              <a:rPr lang="tr-TR" altLang="en-US" sz="20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metastazı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tr-TR" altLang="en-US" sz="1600" b="1" kern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2000" b="1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Evreleme</a:t>
            </a:r>
            <a:r>
              <a:rPr lang="tr-TR" altLang="en-US" sz="20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yapılamaması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20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Tedavide gecikme</a:t>
            </a:r>
            <a:endParaRPr lang="tr-TR" altLang="en-US" sz="20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Düz Ok Bağlayıcısı 9"/>
          <p:cNvCxnSpPr/>
          <p:nvPr/>
        </p:nvCxnSpPr>
        <p:spPr bwMode="auto">
          <a:xfrm>
            <a:off x="4616260" y="1053828"/>
            <a:ext cx="2196244" cy="79099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Düz Ok Bağlayıcısı 10"/>
          <p:cNvCxnSpPr/>
          <p:nvPr/>
        </p:nvCxnSpPr>
        <p:spPr bwMode="auto">
          <a:xfrm flipH="1">
            <a:off x="2312004" y="1053828"/>
            <a:ext cx="2304256" cy="7909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027"/>
          <p:cNvSpPr txBox="1">
            <a:spLocks noChangeArrowheads="1"/>
          </p:cNvSpPr>
          <p:nvPr/>
        </p:nvSpPr>
        <p:spPr bwMode="auto">
          <a:xfrm>
            <a:off x="683568" y="4941168"/>
            <a:ext cx="5112568" cy="1368152"/>
          </a:xfrm>
          <a:prstGeom prst="rect">
            <a:avLst/>
          </a:prstGeom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Düşük komplikasyon oranları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L/T’ye dönme oranı %0-1.5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En sık </a:t>
            </a:r>
            <a:r>
              <a:rPr lang="tr-TR" altLang="en-US" sz="20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malignite</a:t>
            </a: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şüphesi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r="1850"/>
          <a:stretch/>
        </p:blipFill>
        <p:spPr>
          <a:xfrm>
            <a:off x="6516215" y="4365104"/>
            <a:ext cx="2397373" cy="22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468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246192" y="404664"/>
            <a:ext cx="8640960" cy="12241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FF3300"/>
              </a:buClr>
              <a:buNone/>
              <a:defRPr/>
            </a:pPr>
            <a:r>
              <a:rPr lang="tr-TR" altLang="en-US" sz="3600" b="1" kern="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Malignite</a:t>
            </a:r>
            <a:r>
              <a:rPr lang="tr-TR" altLang="en-US" sz="36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açısından şüpheli </a:t>
            </a:r>
            <a:r>
              <a:rPr lang="tr-TR" altLang="en-US" sz="3600" b="1" kern="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adneksiyal</a:t>
            </a:r>
            <a:r>
              <a:rPr lang="tr-TR" altLang="en-US" sz="36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3600" b="1" kern="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kitlelerde </a:t>
            </a:r>
            <a:r>
              <a:rPr lang="tr-TR" altLang="en-US" sz="3600" b="1" kern="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laparoskopi</a:t>
            </a:r>
            <a:endParaRPr lang="tr-TR" altLang="en-US" sz="28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251520" y="1700808"/>
            <a:ext cx="8703231" cy="4392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kern="0" dirty="0">
                <a:latin typeface="Tahoma" panose="020B0604030504040204" pitchFamily="34" charset="0"/>
                <a:cs typeface="Tahoma" panose="020B0604030504040204" pitchFamily="34" charset="0"/>
              </a:rPr>
              <a:t>Peri-</a:t>
            </a:r>
            <a:r>
              <a:rPr lang="tr-TR" altLang="en-US" sz="2800" b="1" kern="0" dirty="0" err="1">
                <a:latin typeface="Tahoma" panose="020B0604030504040204" pitchFamily="34" charset="0"/>
                <a:cs typeface="Tahoma" panose="020B0604030504040204" pitchFamily="34" charset="0"/>
              </a:rPr>
              <a:t>postmenozal</a:t>
            </a:r>
            <a:r>
              <a:rPr lang="tr-TR" altLang="en-US" sz="2800" b="1" kern="0" dirty="0">
                <a:latin typeface="Tahoma" panose="020B0604030504040204" pitchFamily="34" charset="0"/>
                <a:cs typeface="Tahoma" panose="020B0604030504040204" pitchFamily="34" charset="0"/>
              </a:rPr>
              <a:t> ise </a:t>
            </a:r>
            <a:r>
              <a:rPr lang="tr-TR" altLang="en-US" sz="2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ooforektomi</a:t>
            </a: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-USO</a:t>
            </a:r>
            <a:endParaRPr lang="tr-TR" altLang="en-US" sz="2800" b="1" kern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Rüptüre</a:t>
            </a: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800" b="1" kern="0" dirty="0">
                <a:latin typeface="Tahoma" panose="020B0604030504040204" pitchFamily="34" charset="0"/>
                <a:cs typeface="Tahoma" panose="020B0604030504040204" pitchFamily="34" charset="0"/>
              </a:rPr>
              <a:t>etmeden </a:t>
            </a: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rezeksiyon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Kistotomiden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kaçınılmalı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Endobag</a:t>
            </a: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içerisinde çıkarılmalı                    </a:t>
            </a:r>
            <a:endParaRPr lang="tr-TR" altLang="en-US" sz="2800" b="1" kern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kern="0" dirty="0" err="1">
                <a:latin typeface="Tahoma" panose="020B0604030504040204" pitchFamily="34" charset="0"/>
                <a:cs typeface="Tahoma" panose="020B0604030504040204" pitchFamily="34" charset="0"/>
              </a:rPr>
              <a:t>Frozen</a:t>
            </a:r>
            <a:r>
              <a:rPr lang="tr-TR" altLang="en-US" sz="2800" b="1" kern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800" b="1" kern="0" dirty="0" err="1">
                <a:latin typeface="Tahoma" panose="020B0604030504040204" pitchFamily="34" charset="0"/>
                <a:cs typeface="Tahoma" panose="020B0604030504040204" pitchFamily="34" charset="0"/>
              </a:rPr>
              <a:t>section</a:t>
            </a:r>
            <a:endParaRPr lang="tr-TR" altLang="en-US" sz="2800" b="1" kern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>
                <a:latin typeface="Tahoma" panose="020B0604030504040204" pitchFamily="34" charset="0"/>
                <a:cs typeface="Tahoma" panose="020B0604030504040204" pitchFamily="34" charset="0"/>
              </a:rPr>
              <a:t>Gerekirse </a:t>
            </a:r>
            <a:r>
              <a:rPr lang="tr-TR" altLang="en-US" sz="2400" b="1" kern="0" dirty="0" err="1">
                <a:latin typeface="Tahoma" panose="020B0604030504040204" pitchFamily="34" charset="0"/>
                <a:cs typeface="Tahoma" panose="020B0604030504040204" pitchFamily="34" charset="0"/>
              </a:rPr>
              <a:t>evreleme</a:t>
            </a:r>
            <a:endParaRPr lang="tr-TR" altLang="en-US" sz="2400" b="1" kern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Erken </a:t>
            </a:r>
            <a:r>
              <a:rPr lang="tr-TR" altLang="en-US" sz="2000" b="1" kern="0" dirty="0">
                <a:latin typeface="Tahoma" panose="020B0604030504040204" pitchFamily="34" charset="0"/>
                <a:cs typeface="Tahoma" panose="020B0604030504040204" pitchFamily="34" charset="0"/>
              </a:rPr>
              <a:t>evrede </a:t>
            </a: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eşit etkinlikle </a:t>
            </a:r>
            <a:r>
              <a:rPr lang="tr-TR" altLang="en-US" sz="20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evreleme</a:t>
            </a: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, benzer </a:t>
            </a:r>
            <a:r>
              <a:rPr lang="tr-TR" altLang="en-US" sz="20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sağkalım</a:t>
            </a:r>
            <a:endParaRPr lang="tr-TR" altLang="en-US" sz="20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Deneyim az ise L/T ile </a:t>
            </a:r>
            <a:r>
              <a:rPr lang="tr-TR" altLang="en-US" sz="20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evreleme</a:t>
            </a:r>
            <a:endParaRPr lang="tr-TR" altLang="en-US" sz="20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Frozen</a:t>
            </a: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ve/veya </a:t>
            </a:r>
            <a:r>
              <a:rPr lang="tr-TR" altLang="en-US" sz="2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evreleme</a:t>
            </a: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şansı yoksa sevk</a:t>
            </a:r>
          </a:p>
        </p:txBody>
      </p:sp>
    </p:spTree>
    <p:extLst>
      <p:ext uri="{BB962C8B-B14F-4D97-AF65-F5344CB8AC3E}">
        <p14:creationId xmlns:p14="http://schemas.microsoft.com/office/powerpoint/2010/main" val="27983286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251520" y="260648"/>
            <a:ext cx="8640960" cy="7200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FF3300"/>
              </a:buClr>
              <a:buNone/>
              <a:defRPr/>
            </a:pPr>
            <a:r>
              <a:rPr lang="tr-TR" altLang="en-US" sz="36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Kist </a:t>
            </a:r>
            <a:r>
              <a:rPr lang="tr-TR" altLang="en-US" sz="3600" b="1" kern="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rüptürünün</a:t>
            </a:r>
            <a:r>
              <a:rPr lang="tr-TR" altLang="en-US" sz="36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önemi</a:t>
            </a:r>
            <a:endParaRPr lang="tr-TR" altLang="en-US" sz="28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395536" y="980728"/>
            <a:ext cx="8496944" cy="56166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Kist </a:t>
            </a:r>
            <a:r>
              <a:rPr lang="tr-TR" altLang="en-US" sz="2800" b="1" kern="0" dirty="0" err="1">
                <a:latin typeface="Tahoma" panose="020B0604030504040204" pitchFamily="34" charset="0"/>
                <a:cs typeface="Tahoma" panose="020B0604030504040204" pitchFamily="34" charset="0"/>
              </a:rPr>
              <a:t>rüptür</a:t>
            </a:r>
            <a:r>
              <a:rPr lang="tr-TR" altLang="en-US" sz="2800" b="1" kern="0" dirty="0">
                <a:latin typeface="Tahoma" panose="020B0604030504040204" pitchFamily="34" charset="0"/>
                <a:cs typeface="Tahoma" panose="020B0604030504040204" pitchFamily="34" charset="0"/>
              </a:rPr>
              <a:t> oranları L/T ile </a:t>
            </a: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benzer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Alt evre ilerler (1a-1b → 1c1)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8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800" b="1" kern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8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800" b="1" kern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8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8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800" b="1" kern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KT </a:t>
            </a:r>
            <a:r>
              <a:rPr lang="tr-TR" altLang="en-US" sz="2800" b="1" kern="0" dirty="0">
                <a:latin typeface="Tahoma" panose="020B0604030504040204" pitchFamily="34" charset="0"/>
                <a:cs typeface="Tahoma" panose="020B0604030504040204" pitchFamily="34" charset="0"/>
              </a:rPr>
              <a:t>yükü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‘‘</a:t>
            </a:r>
            <a:r>
              <a:rPr lang="tr-TR" altLang="en-US" sz="2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Rüptür</a:t>
            </a: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prognozu</a:t>
            </a:r>
            <a:r>
              <a:rPr lang="tr-TR" altLang="en-US" sz="2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kötüleştirir’’ kanıtlanmadı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3" y="2046599"/>
            <a:ext cx="8035053" cy="339862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 bwMode="auto">
          <a:xfrm>
            <a:off x="4595125" y="4062823"/>
            <a:ext cx="4032448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616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636912"/>
            <a:ext cx="4536504" cy="3860009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12" y="332656"/>
            <a:ext cx="670392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984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60088"/>
            <a:ext cx="5544616" cy="1792955"/>
          </a:xfrm>
          <a:prstGeom prst="rect">
            <a:avLst/>
          </a:prstGeom>
        </p:spPr>
      </p:pic>
      <p:sp>
        <p:nvSpPr>
          <p:cNvPr id="11" name="Rectangle 1027"/>
          <p:cNvSpPr txBox="1">
            <a:spLocks noChangeArrowheads="1"/>
          </p:cNvSpPr>
          <p:nvPr/>
        </p:nvSpPr>
        <p:spPr bwMode="auto">
          <a:xfrm>
            <a:off x="107504" y="2420888"/>
            <a:ext cx="8640960" cy="38884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Cerrahi </a:t>
            </a: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rüptürde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err="1">
                <a:latin typeface="Tahoma" panose="020B0604030504040204" pitchFamily="34" charset="0"/>
                <a:cs typeface="Tahoma" panose="020B0604030504040204" pitchFamily="34" charset="0"/>
              </a:rPr>
              <a:t>Rekürrens</a:t>
            </a:r>
            <a:r>
              <a:rPr lang="tr-TR" altLang="en-US" sz="2000" b="1" kern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</a:t>
            </a:r>
            <a:r>
              <a:rPr lang="tr-TR" altLang="en-US" sz="2000" b="1" kern="0" dirty="0">
                <a:latin typeface="Tahoma" panose="020B0604030504040204" pitchFamily="34" charset="0"/>
                <a:cs typeface="Tahoma" panose="020B0604030504040204" pitchFamily="34" charset="0"/>
              </a:rPr>
              <a:t> (HR: 2.28)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PFS </a:t>
            </a:r>
            <a:r>
              <a:rPr lang="tr-T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 </a:t>
            </a:r>
            <a:r>
              <a:rPr lang="tr-T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(HR: 2.65)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OS </a:t>
            </a:r>
            <a:r>
              <a:rPr lang="tr-T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 </a:t>
            </a:r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(HR: </a:t>
            </a:r>
            <a:r>
              <a:rPr lang="tr-T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3.79)</a:t>
            </a:r>
            <a:endParaRPr lang="tr-TR" altLang="en-US" sz="20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4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4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tr-TR" altLang="en-US" sz="24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Tam </a:t>
            </a: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evreleme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yapılır ve </a:t>
            </a: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adjuvan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KT verilirse </a:t>
            </a: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intraop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rüptür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PFS’i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etkilemez</a:t>
            </a:r>
            <a:endParaRPr lang="tr-TR" altLang="en-US" sz="2000" b="1" kern="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r="2899"/>
          <a:stretch/>
        </p:blipFill>
        <p:spPr>
          <a:xfrm>
            <a:off x="4644008" y="2299779"/>
            <a:ext cx="4176464" cy="149706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3990290"/>
            <a:ext cx="4219823" cy="1168783"/>
          </a:xfrm>
          <a:prstGeom prst="rect">
            <a:avLst/>
          </a:prstGeom>
        </p:spPr>
      </p:pic>
      <p:cxnSp>
        <p:nvCxnSpPr>
          <p:cNvPr id="5" name="Düz Ok Bağlayıcısı 4"/>
          <p:cNvCxnSpPr/>
          <p:nvPr/>
        </p:nvCxnSpPr>
        <p:spPr bwMode="auto">
          <a:xfrm flipV="1">
            <a:off x="3275856" y="3284984"/>
            <a:ext cx="1368152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Düz Ok Bağlayıcısı 8"/>
          <p:cNvCxnSpPr/>
          <p:nvPr/>
        </p:nvCxnSpPr>
        <p:spPr bwMode="auto">
          <a:xfrm>
            <a:off x="3131840" y="3917954"/>
            <a:ext cx="1440160" cy="7351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3490776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323528" y="234680"/>
            <a:ext cx="8640960" cy="6480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FF3300"/>
              </a:buClr>
              <a:buNone/>
              <a:defRPr/>
            </a:pPr>
            <a:r>
              <a:rPr lang="tr-TR" altLang="en-US" sz="3600" b="1" kern="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Trokar</a:t>
            </a:r>
            <a:r>
              <a:rPr lang="tr-TR" altLang="en-US" sz="3600" b="1" kern="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yeri metastazı</a:t>
            </a: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323528" y="3256068"/>
            <a:ext cx="8640960" cy="32692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Risk %1.18 </a:t>
            </a: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(literatürde %0-21)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%75 </a:t>
            </a:r>
            <a:r>
              <a:rPr lang="tr-TR" altLang="en-US" sz="1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tr-TR" altLang="en-US" sz="1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veya tuba </a:t>
            </a:r>
            <a:r>
              <a:rPr lang="tr-TR" altLang="en-US" sz="1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tr-TR" altLang="en-US" sz="18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%95 eşzamanlı </a:t>
            </a:r>
            <a:r>
              <a:rPr lang="tr-TR" altLang="en-US" sz="1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karsinomatozis</a:t>
            </a:r>
            <a:r>
              <a:rPr lang="tr-TR" altLang="en-US" sz="1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veya uzak metastaz var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Median</a:t>
            </a:r>
            <a:r>
              <a:rPr lang="tr-TR" altLang="en-US" sz="1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7 ayda tanı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Trokar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yeri metastazı;</a:t>
            </a:r>
            <a:endParaRPr lang="tr-TR" altLang="en-US" sz="24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800" b="1" kern="0" dirty="0">
                <a:latin typeface="Tahoma" panose="020B0604030504040204" pitchFamily="34" charset="0"/>
                <a:cs typeface="Tahoma" panose="020B0604030504040204" pitchFamily="34" charset="0"/>
              </a:rPr>
              <a:t>İleri evre hastalığı yansıtır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L/S’nin </a:t>
            </a:r>
            <a:r>
              <a:rPr lang="tr-TR" altLang="en-US" sz="1800" b="1" kern="0" dirty="0">
                <a:latin typeface="Tahoma" panose="020B0604030504040204" pitchFamily="34" charset="0"/>
                <a:cs typeface="Tahoma" panose="020B0604030504040204" pitchFamily="34" charset="0"/>
              </a:rPr>
              <a:t>komplikasyonu değil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Prognozu</a:t>
            </a:r>
            <a:r>
              <a:rPr lang="tr-TR" altLang="en-US" sz="1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etkilemez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1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Jin</a:t>
            </a:r>
            <a:r>
              <a:rPr lang="tr-TR" altLang="en-US" sz="1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. kanserlerde L/S’nin kullanımına engel olmamalı</a:t>
            </a:r>
            <a:endParaRPr lang="tr-TR" altLang="en-US" sz="1800" b="1" kern="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1052736"/>
            <a:ext cx="5256584" cy="20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399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91439" y="404664"/>
            <a:ext cx="8229600" cy="6477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r-TR" altLang="en-US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Adneksiyal</a:t>
            </a:r>
            <a:r>
              <a:rPr lang="tr-TR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kitlenin önemi</a:t>
            </a:r>
            <a:endParaRPr lang="tr-TR" altLang="en-US" sz="3200" b="1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196752"/>
            <a:ext cx="8676580" cy="5184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Sık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Her yaşta (fetüs-ileri yaş)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Tanı aşamasında güçlükler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Kesin tanı için cerrahi gerekebilir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Yaklaşım </a:t>
            </a:r>
            <a:r>
              <a:rPr lang="tr-T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aşamasında </a:t>
            </a: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güçlükler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Çoğu</a:t>
            </a:r>
            <a:r>
              <a:rPr lang="tr-TR" altLang="en-US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asemptomatik</a:t>
            </a:r>
            <a:endParaRPr lang="tr-TR" altLang="en-US" sz="28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4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İnsidental</a:t>
            </a: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tanı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Akut batın (kanama, </a:t>
            </a:r>
            <a:r>
              <a:rPr lang="tr-TR" altLang="en-US" sz="2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rüptür</a:t>
            </a:r>
            <a:r>
              <a:rPr lang="tr-TR" altLang="en-US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altLang="en-US" sz="2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torsiyon</a:t>
            </a:r>
            <a:r>
              <a:rPr lang="tr-TR" altLang="en-US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lvl="4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Acil cerrahi ihtiyacı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107504" y="332656"/>
            <a:ext cx="8933941" cy="6480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3300"/>
              </a:buClr>
              <a:buNone/>
              <a:defRPr/>
            </a:pPr>
            <a:r>
              <a:rPr lang="tr-TR" altLang="en-US" sz="3600" b="1" kern="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Trokar</a:t>
            </a:r>
            <a:r>
              <a:rPr lang="tr-TR" altLang="en-US" sz="36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yeri metastazlarının </a:t>
            </a:r>
            <a:r>
              <a:rPr lang="tr-TR" altLang="en-US" sz="36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önlenmesi</a:t>
            </a:r>
            <a:endParaRPr lang="tr-TR" altLang="en-US" sz="28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395536" y="980729"/>
            <a:ext cx="8568952" cy="56166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Trokarların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Takılmadan önce %5 </a:t>
            </a:r>
            <a:r>
              <a:rPr lang="tr-TR" altLang="en-US" sz="20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povidon</a:t>
            </a: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-I ile yıkanması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Fiksasyonu</a:t>
            </a:r>
            <a:endParaRPr lang="tr-TR" altLang="en-US" sz="20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Etrafından gaz kaçağının önlenmesi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>
                <a:latin typeface="Tahoma" panose="020B0604030504040204" pitchFamily="34" charset="0"/>
                <a:cs typeface="Tahoma" panose="020B0604030504040204" pitchFamily="34" charset="0"/>
              </a:rPr>
              <a:t>Enstrüman transferi sayısının azaltılması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Tümörün minimal manipülasyonu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Spesmenin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endobag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içinde çıkarılması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Gazın ve </a:t>
            </a:r>
            <a:r>
              <a:rPr lang="tr-TR" altLang="en-US" sz="2400" b="1" kern="0" dirty="0" err="1">
                <a:latin typeface="Tahoma" panose="020B0604030504040204" pitchFamily="34" charset="0"/>
                <a:cs typeface="Tahoma" panose="020B0604030504040204" pitchFamily="34" charset="0"/>
              </a:rPr>
              <a:t>asitin</a:t>
            </a:r>
            <a:r>
              <a:rPr lang="tr-TR" altLang="en-US" sz="2400" b="1" kern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trokar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yerinde iken boşaltılması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&gt;5 - &gt;10 mm </a:t>
            </a: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trokarlarda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periton-</a:t>
            </a: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fasya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kapatılması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Trokar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yerlerinin </a:t>
            </a:r>
            <a:r>
              <a:rPr lang="tr-TR" altLang="en-US" sz="2400" b="1" kern="0" dirty="0">
                <a:latin typeface="Tahoma" panose="020B0604030504040204" pitchFamily="34" charset="0"/>
                <a:cs typeface="Tahoma" panose="020B0604030504040204" pitchFamily="34" charset="0"/>
              </a:rPr>
              <a:t>%5 </a:t>
            </a: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povidon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-I veya </a:t>
            </a: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klorheksidin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ile </a:t>
            </a:r>
            <a:r>
              <a:rPr lang="tr-TR" altLang="en-US" sz="2400" b="1" kern="0" dirty="0">
                <a:latin typeface="Tahoma" panose="020B0604030504040204" pitchFamily="34" charset="0"/>
                <a:cs typeface="Tahoma" panose="020B0604030504040204" pitchFamily="34" charset="0"/>
              </a:rPr>
              <a:t>yıkanması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Malign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hastalarda;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tr-TR" altLang="en-US" sz="20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KT’nin</a:t>
            </a: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ve </a:t>
            </a:r>
            <a:r>
              <a:rPr lang="tr-TR" altLang="en-US" sz="20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debulking’in</a:t>
            </a: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geciktirilmemesi</a:t>
            </a:r>
            <a:endParaRPr lang="tr-TR" altLang="en-US" sz="2000" b="1" kern="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866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140968"/>
            <a:ext cx="82296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r-TR" altLang="en-US" sz="54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Teşekkürler</a:t>
            </a:r>
            <a:r>
              <a:rPr lang="tr-TR" altLang="en-US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58" y="1067188"/>
            <a:ext cx="8928992" cy="51701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Bakılan popülasyona göre değişir: </a:t>
            </a:r>
            <a:r>
              <a:rPr lang="tr-TR" altLang="en-US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%2.5-15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25-40 yaş, 335 </a:t>
            </a:r>
            <a:r>
              <a:rPr lang="tr-TR" altLang="en-US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asemptomatik</a:t>
            </a: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kadın: </a:t>
            </a:r>
            <a:endParaRPr lang="tr-TR" altLang="en-US" sz="20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4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%7.8 </a:t>
            </a:r>
            <a:r>
              <a:rPr lang="tr-TR" altLang="en-US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adneksiyal</a:t>
            </a: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lezyon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8794 </a:t>
            </a:r>
            <a:r>
              <a:rPr lang="tr-TR" altLang="en-US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asemptomatik</a:t>
            </a: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postmenopozal</a:t>
            </a: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kadın: </a:t>
            </a:r>
          </a:p>
          <a:p>
            <a:pPr lvl="4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%2.5 basit, </a:t>
            </a:r>
            <a:r>
              <a:rPr lang="tr-TR" altLang="en-US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uniloküler</a:t>
            </a: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kist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Kentucky </a:t>
            </a:r>
            <a:r>
              <a:rPr lang="tr-TR" altLang="en-US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Üni</a:t>
            </a: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., </a:t>
            </a:r>
            <a:r>
              <a:rPr lang="tr-TR" altLang="en-US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Ca</a:t>
            </a: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tarama programı, n=39.337</a:t>
            </a:r>
          </a:p>
          <a:p>
            <a:pPr lvl="4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Bazal anormal TVUSG: %17.3</a:t>
            </a:r>
          </a:p>
          <a:p>
            <a:pPr lvl="4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kisti </a:t>
            </a:r>
            <a:r>
              <a:rPr lang="tr-TR" altLang="en-US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insidansı</a:t>
            </a: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6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1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Premenopozal</a:t>
            </a:r>
            <a:r>
              <a:rPr lang="tr-TR" altLang="en-US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dönemde %15.3</a:t>
            </a:r>
          </a:p>
          <a:p>
            <a:pPr lvl="6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1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Postmenopozal</a:t>
            </a:r>
            <a:r>
              <a:rPr lang="tr-TR" altLang="en-US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dönemde %8.2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PLCO </a:t>
            </a: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tarama </a:t>
            </a: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çalışması</a:t>
            </a:r>
            <a:r>
              <a:rPr lang="tr-T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, 55-74 yaş, </a:t>
            </a: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n=78.216 </a:t>
            </a:r>
          </a:p>
          <a:p>
            <a:pPr lvl="4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İlk taramada anormal </a:t>
            </a: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TVUSG: %</a:t>
            </a: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4.7</a:t>
            </a:r>
            <a:endParaRPr lang="tr-TR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04258" y="404664"/>
            <a:ext cx="8229600" cy="6477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r-TR" altLang="en-US" sz="36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Prevalans-insidans</a:t>
            </a:r>
            <a:r>
              <a:rPr lang="tr-TR" altLang="en-US" sz="36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r-TR" altLang="en-US" sz="2800" b="1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2366986" y="1805915"/>
            <a:ext cx="4581278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ABD’de 300.000/yıl </a:t>
            </a:r>
          </a:p>
          <a:p>
            <a:pPr algn="ctr"/>
            <a:r>
              <a:rPr lang="tr-TR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hospitalizasyon</a:t>
            </a:r>
            <a:endParaRPr lang="tr-TR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Bükülü Ok 9"/>
          <p:cNvSpPr/>
          <p:nvPr/>
        </p:nvSpPr>
        <p:spPr bwMode="auto">
          <a:xfrm rot="10800000">
            <a:off x="3275856" y="2646430"/>
            <a:ext cx="1089274" cy="1353545"/>
          </a:xfrm>
          <a:prstGeom prst="ben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Bükülü Ok 11"/>
          <p:cNvSpPr/>
          <p:nvPr/>
        </p:nvSpPr>
        <p:spPr bwMode="auto">
          <a:xfrm rot="10800000" flipH="1">
            <a:off x="4932040" y="2646433"/>
            <a:ext cx="1141140" cy="1353544"/>
          </a:xfrm>
          <a:prstGeom prst="ben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547664" y="3225750"/>
            <a:ext cx="1728191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%80-90 </a:t>
            </a:r>
          </a:p>
          <a:p>
            <a:pPr algn="ctr"/>
            <a:r>
              <a:rPr lang="tr-TR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cerrahi </a:t>
            </a:r>
          </a:p>
          <a:p>
            <a:pPr algn="ctr"/>
            <a:r>
              <a:rPr lang="tr-TR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yaklaşım</a:t>
            </a:r>
            <a:endParaRPr lang="tr-TR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73181" y="3225750"/>
            <a:ext cx="1739179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%10-20 </a:t>
            </a:r>
          </a:p>
          <a:p>
            <a:pPr algn="ctr"/>
            <a:r>
              <a:rPr lang="tr-TR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konservatif yaklaşım</a:t>
            </a:r>
            <a:endParaRPr lang="tr-TR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Aşağı Ok 10"/>
          <p:cNvSpPr/>
          <p:nvPr/>
        </p:nvSpPr>
        <p:spPr bwMode="auto">
          <a:xfrm>
            <a:off x="2124670" y="4149080"/>
            <a:ext cx="484632" cy="978408"/>
          </a:xfrm>
          <a:prstGeom prst="down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199802" y="5127488"/>
            <a:ext cx="233436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%10-20 </a:t>
            </a:r>
          </a:p>
          <a:p>
            <a:pPr algn="ctr"/>
            <a:r>
              <a:rPr lang="tr-TR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tr-TR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alignansi</a:t>
            </a:r>
            <a:r>
              <a:rPr lang="tr-TR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tanısı</a:t>
            </a:r>
            <a:endParaRPr lang="tr-TR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027"/>
          <p:cNvSpPr txBox="1">
            <a:spLocks noChangeArrowheads="1"/>
          </p:cNvSpPr>
          <p:nvPr/>
        </p:nvSpPr>
        <p:spPr bwMode="auto">
          <a:xfrm>
            <a:off x="179512" y="332656"/>
            <a:ext cx="8856984" cy="1008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FF3300"/>
              </a:buClr>
              <a:buFontTx/>
              <a:buNone/>
            </a:pP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ABD’de </a:t>
            </a: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adneksiyal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kitle için yaşam boyu cerrahi riski </a:t>
            </a:r>
            <a:r>
              <a:rPr lang="tr-TR" altLang="en-US" sz="36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%5-10</a:t>
            </a:r>
            <a:endParaRPr lang="tr-TR" altLang="en-US" sz="2800" b="1" kern="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2609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260648"/>
            <a:ext cx="8229600" cy="14694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Adneksiyal</a:t>
            </a:r>
            <a:r>
              <a:rPr lang="tr-TR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kitlede cevaplanması gereken sorular</a:t>
            </a:r>
            <a:endParaRPr lang="tr-TR" altLang="en-US" sz="3200" b="1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730053"/>
            <a:ext cx="8352928" cy="47952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Clr>
                <a:srgbClr val="FF3300"/>
              </a:buClr>
              <a:buFont typeface="+mj-lt"/>
              <a:buAutoNum type="arabicPeriod"/>
            </a:pP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Orijini nedir? 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Pelvik</a:t>
            </a:r>
            <a:r>
              <a:rPr lang="tr-TR" altLang="en-US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kitlede ayırıcı tanı</a:t>
            </a:r>
          </a:p>
          <a:p>
            <a:pPr lvl="4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Yaş ve </a:t>
            </a:r>
            <a:r>
              <a:rPr lang="tr-TR" altLang="en-US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menopozal</a:t>
            </a: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durum</a:t>
            </a:r>
          </a:p>
          <a:p>
            <a:pPr marL="514350" indent="-514350">
              <a:buClr>
                <a:srgbClr val="FF3300"/>
              </a:buClr>
              <a:buFont typeface="+mj-lt"/>
              <a:buAutoNum type="arabicPeriod"/>
            </a:pP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Cerrahi yaklaşım gerekir mi?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Acil cerrahi yaklaşım gerekir mi?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Açık cerrahi mi, </a:t>
            </a:r>
            <a:r>
              <a:rPr lang="tr-TR" altLang="en-US" sz="2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laparoskopi</a:t>
            </a:r>
            <a:r>
              <a:rPr lang="tr-TR" altLang="en-US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mi?</a:t>
            </a:r>
            <a:endParaRPr lang="tr-TR" altLang="en-US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Clr>
                <a:srgbClr val="FF3300"/>
              </a:buClr>
              <a:buFont typeface="+mj-lt"/>
              <a:buAutoNum type="arabicPeriod"/>
            </a:pPr>
            <a:r>
              <a:rPr lang="tr-TR" altLang="en-US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Malign</a:t>
            </a:r>
            <a:r>
              <a:rPr lang="tr-TR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mi?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Malign</a:t>
            </a:r>
            <a:r>
              <a:rPr lang="tr-TR" altLang="en-US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ise </a:t>
            </a:r>
            <a:r>
              <a:rPr lang="tr-TR" altLang="en-US" sz="2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tr-TR" altLang="en-US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Ca</a:t>
            </a:r>
            <a:r>
              <a:rPr lang="tr-TR" altLang="en-US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mı?</a:t>
            </a:r>
          </a:p>
          <a:p>
            <a:pPr lvl="4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Temel amaç </a:t>
            </a:r>
            <a:r>
              <a:rPr lang="tr-TR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tr-TR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Ca’nın</a:t>
            </a:r>
            <a:r>
              <a:rPr lang="tr-TR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ekarte edilmesi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20850"/>
            <a:ext cx="655272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r-TR" altLang="en-US" sz="36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Orijini-ayırıcı tanı</a:t>
            </a:r>
            <a:endParaRPr lang="tr-TR" altLang="en-US" sz="2800" b="1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062855"/>
              </p:ext>
            </p:extLst>
          </p:nvPr>
        </p:nvGraphicFramePr>
        <p:xfrm>
          <a:off x="179512" y="908720"/>
          <a:ext cx="8856984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3427866539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4184271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Jinekolojik</a:t>
                      </a:r>
                      <a:r>
                        <a:rPr lang="tr-TR" sz="24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</a:t>
                      </a:r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-jinekolojik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645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sz="2000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Benign</a:t>
                      </a:r>
                      <a:endParaRPr lang="tr-TR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Fonksiyonel kistler</a:t>
                      </a: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Endometrioma</a:t>
                      </a:r>
                      <a:endParaRPr lang="tr-TR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Hidrosalpinks</a:t>
                      </a:r>
                      <a:endParaRPr lang="tr-TR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Tubo-ovaryan</a:t>
                      </a:r>
                      <a:r>
                        <a:rPr lang="tr-TR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abse</a:t>
                      </a:r>
                      <a:endParaRPr lang="tr-TR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Matür</a:t>
                      </a:r>
                      <a:r>
                        <a:rPr lang="tr-TR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teratom</a:t>
                      </a:r>
                      <a:endParaRPr lang="tr-TR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Seröz-müsinöz</a:t>
                      </a:r>
                      <a:r>
                        <a:rPr lang="tr-TR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b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kistadenom</a:t>
                      </a:r>
                      <a:endParaRPr lang="tr-TR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Paratubal-paraovaryan</a:t>
                      </a:r>
                      <a:r>
                        <a:rPr lang="tr-TR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kistler</a:t>
                      </a: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Leiomyomlar</a:t>
                      </a:r>
                      <a:r>
                        <a:rPr lang="tr-TR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(saplı </a:t>
                      </a: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subseröz</a:t>
                      </a:r>
                      <a:r>
                        <a:rPr lang="tr-TR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Müllerian</a:t>
                      </a:r>
                      <a:r>
                        <a:rPr lang="tr-TR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anomaliler</a:t>
                      </a: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Ektopik</a:t>
                      </a:r>
                      <a:r>
                        <a:rPr lang="tr-TR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gebelik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tr-TR" sz="20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sz="2000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Malign</a:t>
                      </a:r>
                      <a:r>
                        <a:rPr lang="tr-TR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Over</a:t>
                      </a:r>
                      <a:r>
                        <a:rPr lang="tr-TR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</a:t>
                      </a:r>
                      <a:endParaRPr lang="tr-TR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Tuba </a:t>
                      </a: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</a:t>
                      </a:r>
                      <a:endParaRPr lang="tr-TR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Sarkomlar</a:t>
                      </a: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Metastatik</a:t>
                      </a:r>
                      <a:r>
                        <a:rPr lang="tr-TR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tümörler</a:t>
                      </a:r>
                      <a:endParaRPr lang="tr-TR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sz="2000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Benign</a:t>
                      </a:r>
                      <a:endParaRPr lang="tr-TR" sz="20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Divertiküler</a:t>
                      </a:r>
                      <a:r>
                        <a:rPr lang="tr-TR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b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abse</a:t>
                      </a:r>
                      <a:endParaRPr lang="tr-TR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Apandisit</a:t>
                      </a: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Apendiks</a:t>
                      </a:r>
                      <a:r>
                        <a:rPr lang="tr-TR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b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mukoseli</a:t>
                      </a:r>
                      <a:endParaRPr lang="tr-TR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Sinir kılıfı tümörleri</a:t>
                      </a: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İnflamatuar</a:t>
                      </a:r>
                      <a:r>
                        <a:rPr lang="tr-TR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barsak hastalığı</a:t>
                      </a:r>
                      <a:endParaRPr lang="tr-TR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Mezenter</a:t>
                      </a:r>
                      <a:r>
                        <a:rPr lang="tr-TR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kistleri</a:t>
                      </a: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Urakus</a:t>
                      </a:r>
                      <a:r>
                        <a:rPr lang="tr-TR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kistleri</a:t>
                      </a: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Üreter</a:t>
                      </a:r>
                      <a:r>
                        <a:rPr lang="tr-TR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-mesane </a:t>
                      </a: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divertikülleri</a:t>
                      </a:r>
                      <a:endParaRPr lang="tr-TR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Pelvik</a:t>
                      </a:r>
                      <a:r>
                        <a:rPr lang="tr-TR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böbrek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tr-TR" sz="20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tr-TR" sz="20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sz="2000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Malign</a:t>
                      </a:r>
                      <a:r>
                        <a:rPr lang="tr-TR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Gastrointestinal</a:t>
                      </a:r>
                      <a:r>
                        <a:rPr lang="tr-TR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kanserler</a:t>
                      </a: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Retroperitoneal</a:t>
                      </a:r>
                      <a:r>
                        <a:rPr lang="tr-TR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sarkomlar</a:t>
                      </a:r>
                    </a:p>
                    <a:p>
                      <a:pPr marL="742950" lvl="1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b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Metastatik</a:t>
                      </a:r>
                      <a:r>
                        <a:rPr lang="tr-TR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tümörler</a:t>
                      </a:r>
                      <a:endParaRPr lang="tr-TR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buClr>
                          <a:srgbClr val="FF0000"/>
                        </a:buClr>
                      </a:pPr>
                      <a:endParaRPr lang="tr-TR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965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1874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764704"/>
            <a:ext cx="8229600" cy="865188"/>
          </a:xfr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Genel 2 yaklaşım seçeneği</a:t>
            </a:r>
            <a:endParaRPr lang="tr-TR" altLang="en-US" sz="3200" b="1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2420889"/>
            <a:ext cx="4320480" cy="2952328"/>
          </a:xfr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Clr>
                <a:srgbClr val="FF3300"/>
              </a:buClr>
              <a:buNone/>
            </a:pPr>
            <a:r>
              <a:rPr lang="tr-TR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Cerrahi (L/S-L/T)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Malignite</a:t>
            </a: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şüphesi </a:t>
            </a:r>
            <a:r>
              <a:rPr lang="tr-TR" sz="2800" dirty="0" smtClean="0">
                <a:sym typeface="Wingdings" panose="05000000000000000000" pitchFamily="2" charset="2"/>
              </a:rPr>
              <a:t></a:t>
            </a:r>
            <a:endParaRPr lang="tr-TR" altLang="en-US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Semptomatik</a:t>
            </a:r>
            <a:endParaRPr lang="tr-TR" altLang="en-US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Komplikasyon var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Torsiyon</a:t>
            </a:r>
            <a:endParaRPr lang="tr-TR" altLang="en-US" sz="20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Kanama</a:t>
            </a: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4644008" y="2420888"/>
            <a:ext cx="4392488" cy="295232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3300"/>
              </a:buClr>
              <a:buNone/>
            </a:pPr>
            <a:r>
              <a:rPr lang="tr-TR" altLang="en-US" sz="2800" b="1" kern="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İzlem (seri USG ve TM)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Malignite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şüphesi </a:t>
            </a:r>
            <a:r>
              <a:rPr lang="tr-TR" sz="2400" dirty="0" smtClean="0">
                <a:sym typeface="Wingdings" panose="05000000000000000000" pitchFamily="2" charset="2"/>
              </a:rPr>
              <a:t>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Ama tamamen ekarte edilemedi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Asemptomatik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en-US" sz="24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benign</a:t>
            </a:r>
            <a:r>
              <a:rPr lang="tr-TR" altLang="en-US" sz="24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lezyon </a:t>
            </a:r>
          </a:p>
        </p:txBody>
      </p:sp>
      <p:cxnSp>
        <p:nvCxnSpPr>
          <p:cNvPr id="6" name="Düz Ok Bağlayıcısı 5"/>
          <p:cNvCxnSpPr>
            <a:stCxn id="12290" idx="2"/>
            <a:endCxn id="4" idx="0"/>
          </p:cNvCxnSpPr>
          <p:nvPr/>
        </p:nvCxnSpPr>
        <p:spPr bwMode="auto">
          <a:xfrm>
            <a:off x="4582344" y="1629892"/>
            <a:ext cx="2257908" cy="79099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Düz Ok Bağlayıcısı 8"/>
          <p:cNvCxnSpPr>
            <a:stCxn id="12290" idx="2"/>
            <a:endCxn id="12291" idx="0"/>
          </p:cNvCxnSpPr>
          <p:nvPr/>
        </p:nvCxnSpPr>
        <p:spPr bwMode="auto">
          <a:xfrm flipH="1">
            <a:off x="2339752" y="1629892"/>
            <a:ext cx="2242592" cy="7909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000099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AAAA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15446</TotalTime>
  <Words>1680</Words>
  <Application>Microsoft Office PowerPoint</Application>
  <PresentationFormat>Ekran Gösterisi (4:3)</PresentationFormat>
  <Paragraphs>424</Paragraphs>
  <Slides>41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5" baseType="lpstr">
      <vt:lpstr>Tahoma</vt:lpstr>
      <vt:lpstr>Times New Roman</vt:lpstr>
      <vt:lpstr>Wingdings</vt:lpstr>
      <vt:lpstr>Default Design</vt:lpstr>
      <vt:lpstr>PowerPoint Sunusu</vt:lpstr>
      <vt:lpstr>Referanslar:</vt:lpstr>
      <vt:lpstr>Adneksiyal kitle</vt:lpstr>
      <vt:lpstr>Adneksiyal kitlenin önemi</vt:lpstr>
      <vt:lpstr>Prevalans-insidans </vt:lpstr>
      <vt:lpstr>PowerPoint Sunusu</vt:lpstr>
      <vt:lpstr>Adneksiyal kitlede cevaplanması gereken sorular</vt:lpstr>
      <vt:lpstr>Orijini-ayırıcı tanı</vt:lpstr>
      <vt:lpstr>Genel 2 yaklaşım seçeneği</vt:lpstr>
      <vt:lpstr>Neden cerrahi?</vt:lpstr>
      <vt:lpstr>Adneksiyal kitlede malignite riskinin değerlendirilmesi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Postmenopozal adneksiyal kitleler</vt:lpstr>
      <vt:lpstr>PowerPoint Sunusu</vt:lpstr>
      <vt:lpstr>PowerPoint Sunusu</vt:lpstr>
      <vt:lpstr>Premenopozal adneksiyal kitleler</vt:lpstr>
      <vt:lpstr>PowerPoint Sunusu</vt:lpstr>
      <vt:lpstr>PowerPoint Sunusu</vt:lpstr>
      <vt:lpstr>PowerPoint Sunusu</vt:lpstr>
      <vt:lpstr>PowerPoint Sunusu</vt:lpstr>
      <vt:lpstr>Adneksiyal kitlelerde frozen incelemenin yeri</vt:lpstr>
      <vt:lpstr>PowerPoint Sunusu</vt:lpstr>
      <vt:lpstr>PowerPoint Sunusu</vt:lpstr>
      <vt:lpstr>Adneksiyal kitlelerde laparoskopik yaklaşım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serviks ca, tarama</dc:title>
  <dc:creator>mcs</dc:creator>
  <cp:lastModifiedBy>PcT</cp:lastModifiedBy>
  <cp:revision>1168</cp:revision>
  <dcterms:created xsi:type="dcterms:W3CDTF">1980-01-04T04:04:26Z</dcterms:created>
  <dcterms:modified xsi:type="dcterms:W3CDTF">2017-05-17T11:59:18Z</dcterms:modified>
</cp:coreProperties>
</file>