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70" r:id="rId4"/>
    <p:sldId id="272" r:id="rId5"/>
    <p:sldId id="273" r:id="rId6"/>
    <p:sldId id="260" r:id="rId7"/>
    <p:sldId id="274" r:id="rId8"/>
    <p:sldId id="275" r:id="rId9"/>
    <p:sldId id="263" r:id="rId10"/>
    <p:sldId id="267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C59A-D152-4154-8369-2F15FE7C12C9}" type="datetimeFigureOut">
              <a:rPr lang="tr-TR" smtClean="0"/>
              <a:t>18.05.2017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15A4E-06A2-41A6-9A3C-A7135284BE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22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85DE-210B-4AE8-8DC7-427672FF3D42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054D-4DB7-4197-BC86-1485FBB2E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18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85DE-210B-4AE8-8DC7-427672FF3D42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054D-4DB7-4197-BC86-1485FBB2E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306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85DE-210B-4AE8-8DC7-427672FF3D42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054D-4DB7-4197-BC86-1485FBB2E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17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91" indent="-342891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 marL="742932" indent="-285744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2pPr>
            <a:lvl3pPr marL="1142971" indent="-228594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3pPr>
            <a:lvl4pPr marL="1600160" indent="-228594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4pPr>
            <a:lvl5pPr marL="2057349" indent="-228594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85DE-210B-4AE8-8DC7-427672FF3D42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054D-4DB7-4197-BC86-1485FBB2E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81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85DE-210B-4AE8-8DC7-427672FF3D42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054D-4DB7-4197-BC86-1485FBB2E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76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85DE-210B-4AE8-8DC7-427672FF3D42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054D-4DB7-4197-BC86-1485FBB2E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612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85DE-210B-4AE8-8DC7-427672FF3D42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054D-4DB7-4197-BC86-1485FBB2E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84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85DE-210B-4AE8-8DC7-427672FF3D42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054D-4DB7-4197-BC86-1485FBB2E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16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85DE-210B-4AE8-8DC7-427672FF3D42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054D-4DB7-4197-BC86-1485FBB2E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27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85DE-210B-4AE8-8DC7-427672FF3D42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054D-4DB7-4197-BC86-1485FBB2E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02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85DE-210B-4AE8-8DC7-427672FF3D42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054D-4DB7-4197-BC86-1485FBB2E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16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85DE-210B-4AE8-8DC7-427672FF3D42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054D-4DB7-4197-BC86-1485FBB2E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158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9336" y="1700808"/>
            <a:ext cx="12169352" cy="50405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tr-TR" sz="3900" b="1" dirty="0" smtClean="0">
                <a:solidFill>
                  <a:srgbClr val="C00000"/>
                </a:solidFill>
              </a:rPr>
              <a:t>AGENESIS OF THE DUCTUS VENOSUS ASSOCIATED WITH EXTRAHEPATIC UMBILICAL VEIN DRAINAGE: CASE REPORT</a:t>
            </a:r>
          </a:p>
          <a:p>
            <a:endParaRPr lang="tr-TR" b="1" dirty="0" smtClean="0">
              <a:solidFill>
                <a:srgbClr val="C00000"/>
              </a:solidFill>
            </a:endParaRPr>
          </a:p>
          <a:p>
            <a:r>
              <a:rPr lang="tr-TR" sz="2600" u="sng" dirty="0" err="1">
                <a:solidFill>
                  <a:schemeClr val="tx1"/>
                </a:solidFill>
                <a:latin typeface="Verdana"/>
              </a:rPr>
              <a:t>Selcuk</a:t>
            </a:r>
            <a:r>
              <a:rPr lang="tr-TR" sz="2600" u="sng" dirty="0">
                <a:solidFill>
                  <a:schemeClr val="tx1"/>
                </a:solidFill>
                <a:latin typeface="Verdana"/>
              </a:rPr>
              <a:t> Özden</a:t>
            </a:r>
            <a:r>
              <a:rPr lang="tr-TR" sz="2600" dirty="0">
                <a:solidFill>
                  <a:schemeClr val="tx1"/>
                </a:solidFill>
                <a:latin typeface="Verdana"/>
              </a:rPr>
              <a:t>, </a:t>
            </a:r>
            <a:r>
              <a:rPr lang="tr-TR" sz="2600" dirty="0" err="1">
                <a:solidFill>
                  <a:schemeClr val="tx1"/>
                </a:solidFill>
                <a:latin typeface="Verdana"/>
              </a:rPr>
              <a:t>Ilker</a:t>
            </a:r>
            <a:r>
              <a:rPr lang="tr-TR" sz="2600" dirty="0">
                <a:solidFill>
                  <a:schemeClr val="tx1"/>
                </a:solidFill>
                <a:latin typeface="Verdana"/>
              </a:rPr>
              <a:t> Ali Çerçi, </a:t>
            </a:r>
            <a:r>
              <a:rPr lang="tr-TR" sz="2600" dirty="0" err="1">
                <a:solidFill>
                  <a:schemeClr val="tx1"/>
                </a:solidFill>
                <a:latin typeface="Verdana"/>
              </a:rPr>
              <a:t>Ilknur</a:t>
            </a:r>
            <a:r>
              <a:rPr lang="tr-TR" sz="2600" dirty="0">
                <a:solidFill>
                  <a:schemeClr val="tx1"/>
                </a:solidFill>
                <a:latin typeface="Verdana"/>
              </a:rPr>
              <a:t> Demir </a:t>
            </a:r>
            <a:r>
              <a:rPr lang="tr-TR" sz="2600" dirty="0" err="1">
                <a:solidFill>
                  <a:schemeClr val="tx1"/>
                </a:solidFill>
                <a:latin typeface="Verdana"/>
              </a:rPr>
              <a:t>Karakılıç</a:t>
            </a:r>
            <a:r>
              <a:rPr lang="tr-TR" sz="2600" dirty="0">
                <a:solidFill>
                  <a:schemeClr val="tx1"/>
                </a:solidFill>
                <a:latin typeface="Verdana"/>
              </a:rPr>
              <a:t>, </a:t>
            </a:r>
          </a:p>
          <a:p>
            <a:r>
              <a:rPr lang="tr-TR" sz="2600" dirty="0">
                <a:solidFill>
                  <a:schemeClr val="tx1"/>
                </a:solidFill>
                <a:latin typeface="Verdana"/>
              </a:rPr>
              <a:t>Mehmet </a:t>
            </a:r>
            <a:r>
              <a:rPr lang="tr-TR" sz="2600" dirty="0" err="1">
                <a:solidFill>
                  <a:schemeClr val="tx1"/>
                </a:solidFill>
                <a:latin typeface="Verdana"/>
              </a:rPr>
              <a:t>Sühha</a:t>
            </a:r>
            <a:r>
              <a:rPr lang="tr-TR" sz="2600" dirty="0">
                <a:solidFill>
                  <a:schemeClr val="tx1"/>
                </a:solidFill>
                <a:latin typeface="Verdana"/>
              </a:rPr>
              <a:t> </a:t>
            </a:r>
            <a:r>
              <a:rPr lang="tr-TR" sz="2600" dirty="0" smtClean="0">
                <a:solidFill>
                  <a:schemeClr val="tx1"/>
                </a:solidFill>
                <a:latin typeface="Verdana"/>
              </a:rPr>
              <a:t>Bostancı</a:t>
            </a:r>
          </a:p>
          <a:p>
            <a:endParaRPr lang="tr-TR" sz="2600" dirty="0" smtClean="0">
              <a:solidFill>
                <a:schemeClr val="tx1"/>
              </a:solidFill>
              <a:latin typeface="Verdana"/>
            </a:endParaRPr>
          </a:p>
          <a:p>
            <a:r>
              <a:rPr lang="tr-TR" sz="2600" dirty="0" smtClean="0">
                <a:solidFill>
                  <a:srgbClr val="C00000"/>
                </a:solidFill>
              </a:rPr>
              <a:t>Sakarya </a:t>
            </a:r>
            <a:r>
              <a:rPr lang="tr-TR" sz="2600" dirty="0" err="1">
                <a:solidFill>
                  <a:srgbClr val="C00000"/>
                </a:solidFill>
              </a:rPr>
              <a:t>University</a:t>
            </a:r>
            <a:r>
              <a:rPr lang="tr-TR" sz="2600" dirty="0">
                <a:solidFill>
                  <a:srgbClr val="C00000"/>
                </a:solidFill>
              </a:rPr>
              <a:t>, </a:t>
            </a:r>
            <a:r>
              <a:rPr lang="tr-TR" sz="2600" dirty="0" err="1">
                <a:solidFill>
                  <a:srgbClr val="C00000"/>
                </a:solidFill>
              </a:rPr>
              <a:t>Medical</a:t>
            </a:r>
            <a:r>
              <a:rPr lang="tr-TR" sz="2600" dirty="0">
                <a:solidFill>
                  <a:srgbClr val="C00000"/>
                </a:solidFill>
              </a:rPr>
              <a:t> </a:t>
            </a:r>
            <a:r>
              <a:rPr lang="tr-TR" sz="2600" dirty="0" err="1">
                <a:solidFill>
                  <a:srgbClr val="C00000"/>
                </a:solidFill>
              </a:rPr>
              <a:t>Faculty</a:t>
            </a:r>
            <a:r>
              <a:rPr lang="tr-TR" sz="2600" dirty="0">
                <a:solidFill>
                  <a:srgbClr val="C00000"/>
                </a:solidFill>
              </a:rPr>
              <a:t>, </a:t>
            </a:r>
            <a:endParaRPr lang="tr-TR" sz="2600" dirty="0" smtClean="0">
              <a:solidFill>
                <a:srgbClr val="C00000"/>
              </a:solidFill>
            </a:endParaRPr>
          </a:p>
          <a:p>
            <a:r>
              <a:rPr lang="tr-TR" sz="2600" dirty="0" err="1" smtClean="0">
                <a:solidFill>
                  <a:srgbClr val="C00000"/>
                </a:solidFill>
              </a:rPr>
              <a:t>Department</a:t>
            </a:r>
            <a:r>
              <a:rPr lang="tr-TR" sz="2600" dirty="0" smtClean="0">
                <a:solidFill>
                  <a:srgbClr val="C00000"/>
                </a:solidFill>
              </a:rPr>
              <a:t> </a:t>
            </a:r>
            <a:r>
              <a:rPr lang="tr-TR" sz="2600" dirty="0">
                <a:solidFill>
                  <a:srgbClr val="C00000"/>
                </a:solidFill>
              </a:rPr>
              <a:t>Of </a:t>
            </a:r>
            <a:r>
              <a:rPr lang="tr-TR" sz="2600" dirty="0" err="1">
                <a:solidFill>
                  <a:srgbClr val="C00000"/>
                </a:solidFill>
              </a:rPr>
              <a:t>Obstetrics</a:t>
            </a:r>
            <a:r>
              <a:rPr lang="tr-TR" sz="2600" dirty="0">
                <a:solidFill>
                  <a:srgbClr val="C00000"/>
                </a:solidFill>
              </a:rPr>
              <a:t> </a:t>
            </a:r>
            <a:r>
              <a:rPr lang="tr-TR" sz="2600" dirty="0" err="1">
                <a:solidFill>
                  <a:srgbClr val="C00000"/>
                </a:solidFill>
              </a:rPr>
              <a:t>And</a:t>
            </a:r>
            <a:r>
              <a:rPr lang="tr-TR" sz="2600" dirty="0">
                <a:solidFill>
                  <a:srgbClr val="C00000"/>
                </a:solidFill>
              </a:rPr>
              <a:t> </a:t>
            </a:r>
            <a:r>
              <a:rPr lang="tr-TR" sz="2600" dirty="0" err="1">
                <a:solidFill>
                  <a:srgbClr val="C00000"/>
                </a:solidFill>
              </a:rPr>
              <a:t>Gynecology</a:t>
            </a:r>
            <a:r>
              <a:rPr lang="tr-TR" sz="2600" dirty="0">
                <a:solidFill>
                  <a:srgbClr val="C00000"/>
                </a:solidFill>
              </a:rPr>
              <a:t>, Sakarya, </a:t>
            </a:r>
            <a:r>
              <a:rPr lang="tr-TR" sz="2600" dirty="0" err="1">
                <a:solidFill>
                  <a:srgbClr val="C00000"/>
                </a:solidFill>
              </a:rPr>
              <a:t>Turkey</a:t>
            </a:r>
            <a:r>
              <a:rPr lang="tr-TR" dirty="0">
                <a:solidFill>
                  <a:srgbClr val="C00000"/>
                </a:solidFill>
              </a:rPr>
              <a:t/>
            </a:r>
            <a:br>
              <a:rPr lang="tr-TR" dirty="0">
                <a:solidFill>
                  <a:srgbClr val="C00000"/>
                </a:solidFill>
              </a:rPr>
            </a:br>
            <a:endParaRPr lang="tr-TR" b="1" dirty="0" smtClean="0">
              <a:solidFill>
                <a:srgbClr val="C00000"/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sakarya üniversitesi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51135"/>
            <a:ext cx="2304005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015" y="14250"/>
            <a:ext cx="6734807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13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7368" y="2564903"/>
            <a:ext cx="11175032" cy="3561261"/>
          </a:xfrm>
        </p:spPr>
        <p:txBody>
          <a:bodyPr>
            <a:normAutofit/>
          </a:bodyPr>
          <a:lstStyle/>
          <a:p>
            <a:r>
              <a:rPr lang="tr-T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887" y="188640"/>
            <a:ext cx="10972800" cy="70609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CASE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1344" y="764705"/>
            <a:ext cx="5688632" cy="5976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33-year-old G3P2 woman at an estimated 24 weeks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 smtClean="0"/>
              <a:t>gestation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M</a:t>
            </a:r>
            <a:r>
              <a:rPr lang="en-US" b="1" dirty="0" err="1" smtClean="0"/>
              <a:t>ultiple</a:t>
            </a:r>
            <a:r>
              <a:rPr lang="en-US" b="1" dirty="0" smtClean="0"/>
              <a:t> </a:t>
            </a:r>
            <a:r>
              <a:rPr lang="en-US" b="1" dirty="0"/>
              <a:t>hepatic calcifications</a:t>
            </a:r>
            <a:r>
              <a:rPr lang="en-US" dirty="0" smtClean="0"/>
              <a:t> </a:t>
            </a:r>
            <a:r>
              <a:rPr lang="tr-TR" dirty="0" smtClean="0"/>
              <a:t>in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tr-TR" dirty="0" smtClean="0"/>
              <a:t>parenchyma of the </a:t>
            </a:r>
            <a:r>
              <a:rPr lang="en-US" dirty="0" smtClean="0"/>
              <a:t>fetal </a:t>
            </a:r>
            <a:r>
              <a:rPr lang="en-US" dirty="0"/>
              <a:t>liver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found</a:t>
            </a:r>
            <a:r>
              <a:rPr lang="tr-TR" dirty="0" smtClean="0"/>
              <a:t> </a:t>
            </a:r>
            <a:r>
              <a:rPr lang="tr-TR" dirty="0" err="1" smtClean="0"/>
              <a:t>sonographically</a:t>
            </a:r>
            <a:r>
              <a:rPr lang="tr-TR" dirty="0" smtClean="0"/>
              <a:t>. </a:t>
            </a:r>
            <a:endParaRPr lang="tr-TR" dirty="0"/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44" y="1340768"/>
            <a:ext cx="5851963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0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562075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DILATED VENA CAVA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336" y="980729"/>
            <a:ext cx="6048672" cy="51454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S</a:t>
            </a:r>
            <a:r>
              <a:rPr lang="en-US" dirty="0" err="1"/>
              <a:t>ignificantly</a:t>
            </a:r>
            <a:r>
              <a:rPr lang="en-US" dirty="0"/>
              <a:t> dilated </a:t>
            </a:r>
            <a:r>
              <a:rPr lang="en-US" dirty="0" smtClean="0"/>
              <a:t>IVC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/>
              <a:t>A</a:t>
            </a:r>
            <a:r>
              <a:rPr lang="en-US" dirty="0" err="1"/>
              <a:t>bsence</a:t>
            </a:r>
            <a:r>
              <a:rPr lang="en-US" dirty="0"/>
              <a:t> of DV.</a:t>
            </a: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endParaRPr lang="tr-TR" dirty="0"/>
          </a:p>
        </p:txBody>
      </p:sp>
      <p:pic>
        <p:nvPicPr>
          <p:cNvPr id="4" name="DV AGENEZISI 2_1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19936" y="1231448"/>
            <a:ext cx="6192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562075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UMBILICAL VEIN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336" y="1484785"/>
            <a:ext cx="6048672" cy="46413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U</a:t>
            </a:r>
            <a:r>
              <a:rPr lang="en-US" dirty="0" err="1" smtClean="0"/>
              <a:t>mbilical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tr-TR" dirty="0" err="1"/>
              <a:t>vein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dirty="0" smtClean="0"/>
              <a:t>directly connect</a:t>
            </a:r>
            <a:r>
              <a:rPr lang="tr-TR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to the </a:t>
            </a:r>
            <a:r>
              <a:rPr lang="tr-TR" dirty="0" err="1"/>
              <a:t>right</a:t>
            </a:r>
            <a:r>
              <a:rPr lang="tr-TR" dirty="0"/>
              <a:t> </a:t>
            </a:r>
            <a:r>
              <a:rPr lang="tr-TR" dirty="0" err="1"/>
              <a:t>iliac</a:t>
            </a:r>
            <a:r>
              <a:rPr lang="tr-TR" dirty="0"/>
              <a:t> </a:t>
            </a:r>
            <a:r>
              <a:rPr lang="tr-TR" dirty="0" err="1"/>
              <a:t>vein</a:t>
            </a:r>
            <a:r>
              <a:rPr lang="en-US" dirty="0"/>
              <a:t>.</a:t>
            </a: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endParaRPr lang="tr-TR" dirty="0"/>
          </a:p>
        </p:txBody>
      </p:sp>
      <p:pic>
        <p:nvPicPr>
          <p:cNvPr id="4" name="DV AGENEZISI 2_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28048" y="1484785"/>
            <a:ext cx="5424000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562075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PORTAL SYSTEM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336" y="1052737"/>
            <a:ext cx="6048672" cy="50734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portal system was </a:t>
            </a:r>
            <a:r>
              <a:rPr lang="tr-TR" dirty="0" err="1" smtClean="0"/>
              <a:t>intact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556792"/>
            <a:ext cx="5277959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6207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FOLLOW UP &amp; OUTCOME</a:t>
            </a:r>
            <a:endParaRPr lang="tr-TR" b="1" dirty="0">
              <a:solidFill>
                <a:srgbClr val="C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336" y="908722"/>
            <a:ext cx="11953328" cy="58326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Patient </a:t>
            </a:r>
            <a:r>
              <a:rPr lang="en-US" dirty="0"/>
              <a:t>was followed by our clinic at </a:t>
            </a:r>
            <a:r>
              <a:rPr lang="en-US" dirty="0" smtClean="0"/>
              <a:t>2 weeks</a:t>
            </a:r>
            <a:r>
              <a:rPr lang="tr-TR" dirty="0" smtClean="0"/>
              <a:t> </a:t>
            </a:r>
            <a:r>
              <a:rPr lang="en-US" dirty="0" smtClean="0"/>
              <a:t>intervals </a:t>
            </a:r>
            <a:r>
              <a:rPr lang="en-US" dirty="0"/>
              <a:t>of 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Birth </a:t>
            </a:r>
            <a:r>
              <a:rPr lang="en-US" dirty="0"/>
              <a:t>started spontaneously at 34 weeks of gestation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smtClean="0"/>
              <a:t>2240 </a:t>
            </a:r>
            <a:r>
              <a:rPr lang="en-US" dirty="0"/>
              <a:t>grams, a male baby </a:t>
            </a:r>
            <a:r>
              <a:rPr lang="en-US" dirty="0" smtClean="0"/>
              <a:t>was </a:t>
            </a:r>
            <a:r>
              <a:rPr lang="en-US" dirty="0"/>
              <a:t>delivered by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tr-TR" dirty="0" err="1" smtClean="0"/>
              <a:t>spontaneous</a:t>
            </a:r>
            <a:r>
              <a:rPr lang="tr-TR" dirty="0" smtClean="0"/>
              <a:t> </a:t>
            </a:r>
            <a:r>
              <a:rPr lang="en-US" dirty="0" smtClean="0"/>
              <a:t>vaginal </a:t>
            </a:r>
            <a:r>
              <a:rPr lang="en-US" dirty="0"/>
              <a:t>delivery.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Baby </a:t>
            </a:r>
            <a:r>
              <a:rPr lang="en-US" dirty="0"/>
              <a:t>was discharged with her mother on the postpartum first day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52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87" y="188640"/>
            <a:ext cx="11881320" cy="70609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AGENESIS OF DUCTUS VENOSUS (</a:t>
            </a:r>
            <a:r>
              <a:rPr lang="tr-TR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ADV</a:t>
            </a:r>
            <a:r>
              <a:rPr lang="tr-TR" b="1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tr-TR" b="1" dirty="0">
              <a:solidFill>
                <a:srgbClr val="C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336" y="980729"/>
            <a:ext cx="11881320" cy="56886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A </a:t>
            </a:r>
            <a:r>
              <a:rPr lang="tr-TR" dirty="0" err="1" smtClean="0"/>
              <a:t>rare</a:t>
            </a:r>
            <a:r>
              <a:rPr lang="tr-TR" dirty="0" smtClean="0"/>
              <a:t> </a:t>
            </a:r>
            <a:r>
              <a:rPr lang="tr-TR" dirty="0" err="1" smtClean="0"/>
              <a:t>vascular</a:t>
            </a:r>
            <a:r>
              <a:rPr lang="tr-TR" dirty="0" smtClean="0"/>
              <a:t> </a:t>
            </a:r>
            <a:r>
              <a:rPr lang="tr-TR" dirty="0" err="1" smtClean="0"/>
              <a:t>anomally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C00000"/>
                </a:solidFill>
              </a:rPr>
              <a:t>(1 /2,500 at 11-13 </a:t>
            </a:r>
            <a:r>
              <a:rPr lang="tr-TR" dirty="0" err="1" smtClean="0">
                <a:solidFill>
                  <a:srgbClr val="C00000"/>
                </a:solidFill>
              </a:rPr>
              <a:t>gw</a:t>
            </a:r>
            <a:r>
              <a:rPr lang="tr-TR" dirty="0" smtClean="0">
                <a:solidFill>
                  <a:srgbClr val="C00000"/>
                </a:solidFill>
              </a:rPr>
              <a:t> )</a:t>
            </a:r>
            <a:r>
              <a:rPr lang="tr-TR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intrahepatic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extrahepatic</a:t>
            </a:r>
            <a:r>
              <a:rPr lang="tr-TR" dirty="0" smtClean="0"/>
              <a:t> </a:t>
            </a:r>
            <a:r>
              <a:rPr lang="tr-TR" dirty="0" err="1" smtClean="0"/>
              <a:t>shunts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main </a:t>
            </a:r>
            <a:r>
              <a:rPr lang="tr-TR" dirty="0" err="1" smtClean="0"/>
              <a:t>anatomic</a:t>
            </a:r>
            <a:r>
              <a:rPr lang="tr-TR" dirty="0" smtClean="0"/>
              <a:t> </a:t>
            </a:r>
            <a:r>
              <a:rPr lang="tr-TR" dirty="0" err="1" smtClean="0"/>
              <a:t>variants</a:t>
            </a:r>
            <a:r>
              <a:rPr lang="tr-TR" dirty="0" smtClean="0"/>
              <a:t> of ADV.</a:t>
            </a:r>
          </a:p>
          <a:p>
            <a:pPr>
              <a:lnSpc>
                <a:spcPct val="150000"/>
              </a:lnSpc>
            </a:pPr>
            <a:r>
              <a:rPr lang="tr-TR" smtClean="0"/>
              <a:t>The </a:t>
            </a:r>
            <a:r>
              <a:rPr lang="tr-TR" smtClean="0"/>
              <a:t>cases with intrahepatic shunt </a:t>
            </a:r>
            <a:r>
              <a:rPr lang="tr-TR" smtClean="0"/>
              <a:t>,</a:t>
            </a:r>
            <a:r>
              <a:rPr lang="tr-TR" smtClean="0"/>
              <a:t> </a:t>
            </a:r>
            <a:r>
              <a:rPr lang="tr-TR" dirty="0" smtClean="0"/>
              <a:t>the umbilical vein drains properly into the left branch of the intrahepatic portal vein. 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277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05256" cy="792088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AGENESIS OF DUCTUS VENOSUS </a:t>
            </a:r>
            <a:endParaRPr lang="tr-TR" sz="4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1344" y="980728"/>
            <a:ext cx="11737304" cy="56166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extrahepatic</a:t>
            </a:r>
            <a:r>
              <a:rPr lang="tr-TR" dirty="0" smtClean="0"/>
              <a:t> </a:t>
            </a:r>
            <a:r>
              <a:rPr lang="tr-TR" dirty="0" err="1" smtClean="0"/>
              <a:t>shunt</a:t>
            </a:r>
            <a:r>
              <a:rPr lang="tr-TR" dirty="0" smtClean="0"/>
              <a:t> is </a:t>
            </a:r>
            <a:r>
              <a:rPr lang="tr-TR" dirty="0" err="1" smtClean="0"/>
              <a:t>categorized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several</a:t>
            </a:r>
            <a:r>
              <a:rPr lang="tr-TR" dirty="0" smtClean="0"/>
              <a:t> </a:t>
            </a:r>
            <a:r>
              <a:rPr lang="tr-TR" dirty="0" err="1" smtClean="0"/>
              <a:t>subtypes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bypass </a:t>
            </a:r>
            <a:r>
              <a:rPr lang="tr-TR" dirty="0" err="1" smtClean="0"/>
              <a:t>connecting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liver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connecting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an </a:t>
            </a:r>
            <a:r>
              <a:rPr lang="tr-TR" dirty="0" err="1" smtClean="0"/>
              <a:t>atrial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venous</a:t>
            </a:r>
            <a:r>
              <a:rPr lang="tr-TR" dirty="0" smtClean="0"/>
              <a:t> </a:t>
            </a:r>
            <a:r>
              <a:rPr lang="tr-TR" dirty="0" err="1" smtClean="0"/>
              <a:t>structure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Umbilical</a:t>
            </a:r>
            <a:r>
              <a:rPr lang="tr-TR" dirty="0" smtClean="0"/>
              <a:t> </a:t>
            </a:r>
            <a:r>
              <a:rPr lang="tr-TR" dirty="0" err="1" smtClean="0"/>
              <a:t>vein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extrahepatic</a:t>
            </a:r>
            <a:r>
              <a:rPr lang="tr-TR" dirty="0" smtClean="0"/>
              <a:t> </a:t>
            </a:r>
            <a:r>
              <a:rPr lang="tr-TR" dirty="0" err="1" smtClean="0"/>
              <a:t>umbilical</a:t>
            </a:r>
            <a:r>
              <a:rPr lang="tr-TR" dirty="0" smtClean="0"/>
              <a:t> </a:t>
            </a:r>
            <a:r>
              <a:rPr lang="tr-TR" dirty="0" err="1" smtClean="0"/>
              <a:t>venous</a:t>
            </a:r>
            <a:r>
              <a:rPr lang="tr-TR" dirty="0" smtClean="0"/>
              <a:t> </a:t>
            </a:r>
            <a:r>
              <a:rPr lang="tr-TR" dirty="0" err="1" smtClean="0"/>
              <a:t>drainage</a:t>
            </a:r>
            <a:r>
              <a:rPr lang="tr-TR" dirty="0" smtClean="0"/>
              <a:t> </a:t>
            </a:r>
            <a:r>
              <a:rPr lang="tr-TR" dirty="0" err="1" smtClean="0"/>
              <a:t>directly</a:t>
            </a:r>
            <a:r>
              <a:rPr lang="tr-TR" dirty="0" smtClean="0"/>
              <a:t> </a:t>
            </a:r>
            <a:r>
              <a:rPr lang="tr-TR" dirty="0" err="1" smtClean="0"/>
              <a:t>iliac</a:t>
            </a:r>
            <a:r>
              <a:rPr lang="tr-TR" dirty="0" smtClean="0"/>
              <a:t> </a:t>
            </a:r>
            <a:r>
              <a:rPr lang="tr-TR" dirty="0" err="1" smtClean="0"/>
              <a:t>vein</a:t>
            </a:r>
            <a:r>
              <a:rPr lang="tr-TR" dirty="0" smtClean="0"/>
              <a:t>, </a:t>
            </a:r>
            <a:r>
              <a:rPr lang="tr-TR" dirty="0" err="1" smtClean="0"/>
              <a:t>inferior</a:t>
            </a:r>
            <a:r>
              <a:rPr lang="tr-TR" dirty="0" smtClean="0"/>
              <a:t> vena cava,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vein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right</a:t>
            </a:r>
            <a:r>
              <a:rPr lang="tr-TR" dirty="0" smtClean="0"/>
              <a:t> </a:t>
            </a:r>
            <a:r>
              <a:rPr lang="tr-TR" dirty="0" err="1" smtClean="0"/>
              <a:t>atrium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20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5915" y="116632"/>
            <a:ext cx="10972800" cy="70609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SUMMARY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1344" y="980730"/>
            <a:ext cx="11593288" cy="56886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Antenatal diagnosis is very important and additional defects play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dirty="0" smtClean="0"/>
              <a:t>a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dirty="0" smtClean="0"/>
              <a:t>role on prognosis.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Portal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evaluated</a:t>
            </a:r>
            <a:r>
              <a:rPr lang="tr-TR" dirty="0" smtClean="0"/>
              <a:t> in </a:t>
            </a:r>
            <a:r>
              <a:rPr lang="tr-TR" dirty="0" err="1" smtClean="0"/>
              <a:t>case</a:t>
            </a:r>
            <a:r>
              <a:rPr lang="tr-TR" dirty="0" smtClean="0"/>
              <a:t> of </a:t>
            </a:r>
            <a:r>
              <a:rPr lang="tr-TR" dirty="0" err="1" smtClean="0"/>
              <a:t>umbilical</a:t>
            </a:r>
            <a:r>
              <a:rPr lang="tr-TR" dirty="0" smtClean="0"/>
              <a:t> </a:t>
            </a:r>
            <a:r>
              <a:rPr lang="tr-TR" dirty="0" err="1" smtClean="0"/>
              <a:t>venous</a:t>
            </a:r>
            <a:r>
              <a:rPr lang="tr-TR" dirty="0" smtClean="0"/>
              <a:t> </a:t>
            </a:r>
            <a:r>
              <a:rPr lang="tr-TR" dirty="0" err="1" smtClean="0"/>
              <a:t>extrahepatic</a:t>
            </a:r>
            <a:r>
              <a:rPr lang="tr-TR" dirty="0" smtClean="0"/>
              <a:t> </a:t>
            </a:r>
            <a:r>
              <a:rPr lang="tr-TR" dirty="0" err="1" smtClean="0"/>
              <a:t>drainage</a:t>
            </a:r>
            <a:r>
              <a:rPr lang="tr-TR" dirty="0" smtClean="0"/>
              <a:t> in </a:t>
            </a:r>
            <a:r>
              <a:rPr lang="tr-TR" dirty="0" err="1" smtClean="0"/>
              <a:t>cases</a:t>
            </a:r>
            <a:r>
              <a:rPr lang="tr-TR" dirty="0" smtClean="0"/>
              <a:t> </a:t>
            </a:r>
            <a:r>
              <a:rPr lang="tr-TR" dirty="0" err="1" smtClean="0"/>
              <a:t>where</a:t>
            </a:r>
            <a:r>
              <a:rPr lang="tr-TR" dirty="0" smtClean="0"/>
              <a:t> ADV is </a:t>
            </a:r>
            <a:r>
              <a:rPr lang="tr-TR" dirty="0" err="1" smtClean="0"/>
              <a:t>detected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portal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intact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no</a:t>
            </a:r>
            <a:r>
              <a:rPr lang="tr-TR" dirty="0" smtClean="0"/>
              <a:t> 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anomalies</a:t>
            </a:r>
            <a:r>
              <a:rPr lang="tr-TR" dirty="0" smtClean="0"/>
              <a:t>, a 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outcome</a:t>
            </a:r>
            <a:r>
              <a:rPr lang="tr-TR" dirty="0" smtClean="0"/>
              <a:t> can be </a:t>
            </a:r>
            <a:r>
              <a:rPr lang="tr-TR" dirty="0" err="1" smtClean="0"/>
              <a:t>expected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57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315</Words>
  <Application>Microsoft Office PowerPoint</Application>
  <PresentationFormat>Widescreen</PresentationFormat>
  <Paragraphs>33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Ofis Teması</vt:lpstr>
      <vt:lpstr>PowerPoint Presentation</vt:lpstr>
      <vt:lpstr>CASE</vt:lpstr>
      <vt:lpstr>DILATED VENA CAVA</vt:lpstr>
      <vt:lpstr>UMBILICAL VEIN</vt:lpstr>
      <vt:lpstr>PORTAL SYSTEM</vt:lpstr>
      <vt:lpstr>FOLLOW UP &amp; OUTCOME</vt:lpstr>
      <vt:lpstr>AGENESIS OF DUCTUS VENOSUS (ADV) </vt:lpstr>
      <vt:lpstr>AGENESIS OF DUCTUS VENOSUS </vt:lpstr>
      <vt:lpstr>SUMMARY</vt:lpstr>
      <vt:lpstr>PowerPoint Presentation</vt:lpstr>
    </vt:vector>
  </TitlesOfParts>
  <Company>MOTUN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motun</dc:creator>
  <cp:lastModifiedBy>s</cp:lastModifiedBy>
  <cp:revision>66</cp:revision>
  <dcterms:created xsi:type="dcterms:W3CDTF">2017-05-14T09:51:50Z</dcterms:created>
  <dcterms:modified xsi:type="dcterms:W3CDTF">2017-05-18T10:56:54Z</dcterms:modified>
</cp:coreProperties>
</file>