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266" r:id="rId4"/>
    <p:sldId id="258" r:id="rId5"/>
    <p:sldId id="259" r:id="rId6"/>
    <p:sldId id="286" r:id="rId7"/>
    <p:sldId id="302" r:id="rId8"/>
    <p:sldId id="303" r:id="rId9"/>
    <p:sldId id="257" r:id="rId10"/>
    <p:sldId id="269" r:id="rId11"/>
    <p:sldId id="260" r:id="rId12"/>
    <p:sldId id="270" r:id="rId13"/>
    <p:sldId id="271" r:id="rId14"/>
    <p:sldId id="261" r:id="rId15"/>
    <p:sldId id="262" r:id="rId16"/>
    <p:sldId id="263" r:id="rId17"/>
    <p:sldId id="264" r:id="rId18"/>
    <p:sldId id="265" r:id="rId19"/>
    <p:sldId id="298" r:id="rId20"/>
    <p:sldId id="272" r:id="rId21"/>
    <p:sldId id="273" r:id="rId22"/>
    <p:sldId id="274" r:id="rId23"/>
    <p:sldId id="275" r:id="rId24"/>
    <p:sldId id="301" r:id="rId25"/>
    <p:sldId id="276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8" r:id="rId34"/>
    <p:sldId id="289" r:id="rId35"/>
    <p:sldId id="304" r:id="rId36"/>
    <p:sldId id="299" r:id="rId37"/>
    <p:sldId id="300" r:id="rId38"/>
    <p:sldId id="306" r:id="rId39"/>
    <p:sldId id="307" r:id="rId40"/>
    <p:sldId id="308" r:id="rId41"/>
    <p:sldId id="305" r:id="rId42"/>
    <p:sldId id="292" r:id="rId43"/>
    <p:sldId id="297" r:id="rId44"/>
    <p:sldId id="296" r:id="rId45"/>
    <p:sldId id="294" r:id="rId46"/>
    <p:sldId id="295" r:id="rId4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675" autoAdjust="0"/>
    <p:restoredTop sz="94660"/>
  </p:normalViewPr>
  <p:slideViewPr>
    <p:cSldViewPr>
      <p:cViewPr varScale="1">
        <p:scale>
          <a:sx n="51" d="100"/>
          <a:sy n="51" d="100"/>
        </p:scale>
        <p:origin x="-98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16.5.2017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14348" y="1928802"/>
            <a:ext cx="7772400" cy="1470025"/>
          </a:xfrm>
        </p:spPr>
        <p:txBody>
          <a:bodyPr/>
          <a:lstStyle/>
          <a:p>
            <a:r>
              <a:rPr lang="tr-TR" dirty="0" smtClean="0"/>
              <a:t>Poliklinik Şartlarında 1. </a:t>
            </a:r>
            <a:r>
              <a:rPr lang="tr-TR" dirty="0" err="1" smtClean="0"/>
              <a:t>Trimester</a:t>
            </a:r>
            <a:r>
              <a:rPr lang="tr-TR" dirty="0" smtClean="0"/>
              <a:t> Anatomik Değerlendirme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199548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tr-TR" b="1" dirty="0" smtClean="0">
                <a:solidFill>
                  <a:schemeClr val="tx1"/>
                </a:solidFill>
              </a:rPr>
              <a:t>Dr</a:t>
            </a:r>
            <a:r>
              <a:rPr lang="tr-TR" b="1" dirty="0" smtClean="0">
                <a:solidFill>
                  <a:schemeClr val="tx1"/>
                </a:solidFill>
              </a:rPr>
              <a:t>. Mete </a:t>
            </a:r>
            <a:r>
              <a:rPr lang="tr-TR" b="1" dirty="0" smtClean="0">
                <a:solidFill>
                  <a:schemeClr val="tx1"/>
                </a:solidFill>
              </a:rPr>
              <a:t>SUCU</a:t>
            </a:r>
            <a:endParaRPr lang="tr-TR" b="1" dirty="0" smtClean="0">
              <a:solidFill>
                <a:schemeClr val="tx1"/>
              </a:solidFill>
            </a:endParaRPr>
          </a:p>
          <a:p>
            <a:pPr algn="r"/>
            <a:r>
              <a:rPr lang="tr-TR" dirty="0" smtClean="0">
                <a:solidFill>
                  <a:schemeClr val="tx1"/>
                </a:solidFill>
              </a:rPr>
              <a:t>Çukurova Üniversitesi kadın hastalıkları ve doğum anabilim dalı/</a:t>
            </a:r>
            <a:r>
              <a:rPr lang="tr-TR" dirty="0" err="1" smtClean="0">
                <a:solidFill>
                  <a:schemeClr val="tx1"/>
                </a:solidFill>
              </a:rPr>
              <a:t>perinataloji</a:t>
            </a:r>
            <a:r>
              <a:rPr lang="tr-TR" dirty="0" smtClean="0">
                <a:solidFill>
                  <a:schemeClr val="tx1"/>
                </a:solidFill>
              </a:rPr>
              <a:t> bilim dalı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" name="Picture 10" descr="logostandart320_2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488" y="0"/>
            <a:ext cx="171451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96908"/>
          </a:xfrm>
        </p:spPr>
        <p:txBody>
          <a:bodyPr>
            <a:normAutofit/>
          </a:bodyPr>
          <a:lstStyle/>
          <a:p>
            <a:r>
              <a:rPr lang="tr-TR" sz="3200" dirty="0" smtClean="0"/>
              <a:t>Doğru NT ölçümü nasıl olmalı 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tr-TR" sz="2400" dirty="0" smtClean="0">
                <a:cs typeface="Times New Roman" pitchFamily="18" charset="0"/>
              </a:rPr>
              <a:t>En uygun dönem 11–13+6. gebelik haftaları arasıdır. CRL, minimum 45 mm ve maksimum 84 mm olmalıdır.</a:t>
            </a:r>
          </a:p>
          <a:p>
            <a:r>
              <a:rPr lang="tr-TR" sz="2400" dirty="0" smtClean="0">
                <a:cs typeface="Times New Roman" pitchFamily="18" charset="0"/>
              </a:rPr>
              <a:t>Ultrasonografi cihazı, görüntüyü yeniden inceleyebilme (video-</a:t>
            </a:r>
            <a:r>
              <a:rPr lang="tr-TR" sz="2400" dirty="0" err="1" smtClean="0">
                <a:cs typeface="Times New Roman" pitchFamily="18" charset="0"/>
              </a:rPr>
              <a:t>loop</a:t>
            </a:r>
            <a:r>
              <a:rPr lang="tr-TR" sz="2400" dirty="0" smtClean="0">
                <a:cs typeface="Times New Roman" pitchFamily="18" charset="0"/>
              </a:rPr>
              <a:t>) özelliği olan yüksek </a:t>
            </a:r>
            <a:r>
              <a:rPr lang="tr-TR" sz="2400" dirty="0" err="1" smtClean="0">
                <a:cs typeface="Times New Roman" pitchFamily="18" charset="0"/>
              </a:rPr>
              <a:t>rezolusyonlu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smtClean="0">
                <a:cs typeface="Times New Roman" pitchFamily="18" charset="0"/>
              </a:rPr>
              <a:t>ve milimetrenin onda birini ölçebilen bir </a:t>
            </a:r>
            <a:r>
              <a:rPr lang="tr-TR" sz="2400" dirty="0" err="1" smtClean="0">
                <a:cs typeface="Times New Roman" pitchFamily="18" charset="0"/>
              </a:rPr>
              <a:t>makina</a:t>
            </a:r>
            <a:r>
              <a:rPr lang="tr-TR" sz="2400" dirty="0" smtClean="0">
                <a:cs typeface="Times New Roman" pitchFamily="18" charset="0"/>
              </a:rPr>
              <a:t> olmalıdır</a:t>
            </a:r>
            <a:r>
              <a:rPr lang="tr-TR" sz="2400" dirty="0" smtClean="0"/>
              <a:t>.</a:t>
            </a:r>
          </a:p>
          <a:p>
            <a:r>
              <a:rPr lang="tr-TR" sz="2400" dirty="0" smtClean="0">
                <a:cs typeface="Times New Roman" pitchFamily="18" charset="0"/>
              </a:rPr>
              <a:t>Ekranda sadece </a:t>
            </a:r>
            <a:r>
              <a:rPr lang="tr-TR" sz="2400" dirty="0" err="1" smtClean="0">
                <a:cs typeface="Times New Roman" pitchFamily="18" charset="0"/>
              </a:rPr>
              <a:t>fetusun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b="1" dirty="0" smtClean="0">
                <a:cs typeface="Times New Roman" pitchFamily="18" charset="0"/>
              </a:rPr>
              <a:t>başı</a:t>
            </a:r>
            <a:r>
              <a:rPr lang="tr-TR" sz="2400" dirty="0" smtClean="0">
                <a:cs typeface="Times New Roman" pitchFamily="18" charset="0"/>
              </a:rPr>
              <a:t> ve </a:t>
            </a:r>
            <a:r>
              <a:rPr lang="tr-TR" sz="2400" b="1" dirty="0" smtClean="0">
                <a:cs typeface="Times New Roman" pitchFamily="18" charset="0"/>
              </a:rPr>
              <a:t>göğüs kafesinin üst kısmı </a:t>
            </a:r>
            <a:r>
              <a:rPr lang="tr-TR" sz="2400" dirty="0" smtClean="0">
                <a:cs typeface="Times New Roman" pitchFamily="18" charset="0"/>
              </a:rPr>
              <a:t>görünmelidir. Mümkün olduğu kadar büyük büyütme kullanılmalıdır. Bu sayede 0.1 </a:t>
            </a:r>
            <a:r>
              <a:rPr lang="tr-TR" sz="2400" dirty="0" err="1" smtClean="0">
                <a:cs typeface="Times New Roman" pitchFamily="18" charset="0"/>
              </a:rPr>
              <a:t>mm’lik</a:t>
            </a:r>
            <a:r>
              <a:rPr lang="tr-TR" sz="2400" dirty="0" smtClean="0">
                <a:cs typeface="Times New Roman" pitchFamily="18" charset="0"/>
              </a:rPr>
              <a:t> ölçümler yapılabilir hale gelir.</a:t>
            </a:r>
          </a:p>
          <a:p>
            <a:endParaRPr lang="tr-TR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4357694"/>
            <a:ext cx="2428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357694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tr-TR" sz="3200" dirty="0" smtClean="0"/>
              <a:t>  </a:t>
            </a:r>
            <a:endParaRPr lang="tr-TR" sz="3200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r>
              <a:rPr lang="tr-TR" sz="2400" dirty="0" smtClean="0">
                <a:cs typeface="Times New Roman" pitchFamily="18" charset="0"/>
              </a:rPr>
              <a:t>CRL ölçümünde olduğu gibi düzgün bir </a:t>
            </a:r>
            <a:r>
              <a:rPr lang="tr-TR" sz="2400" dirty="0" err="1" smtClean="0">
                <a:cs typeface="Times New Roman" pitchFamily="18" charset="0"/>
              </a:rPr>
              <a:t>sagital</a:t>
            </a:r>
            <a:r>
              <a:rPr lang="tr-TR" sz="2400" dirty="0" smtClean="0">
                <a:cs typeface="Times New Roman" pitchFamily="18" charset="0"/>
              </a:rPr>
              <a:t> görünüm elde edilmeli.</a:t>
            </a:r>
          </a:p>
          <a:p>
            <a:r>
              <a:rPr lang="tr-TR" sz="2400" dirty="0" smtClean="0">
                <a:cs typeface="Times New Roman" pitchFamily="18" charset="0"/>
              </a:rPr>
              <a:t> NT ölçümü sırasında bebek </a:t>
            </a:r>
            <a:r>
              <a:rPr lang="tr-TR" sz="2400" dirty="0" err="1" smtClean="0">
                <a:cs typeface="Times New Roman" pitchFamily="18" charset="0"/>
              </a:rPr>
              <a:t>nötral</a:t>
            </a:r>
            <a:r>
              <a:rPr lang="tr-TR" sz="2400" dirty="0" smtClean="0">
                <a:cs typeface="Times New Roman" pitchFamily="18" charset="0"/>
              </a:rPr>
              <a:t> pozisyonda olmalıdır. </a:t>
            </a:r>
          </a:p>
          <a:p>
            <a:r>
              <a:rPr lang="tr-TR" sz="2400" dirty="0" err="1" smtClean="0">
                <a:cs typeface="Times New Roman" pitchFamily="18" charset="0"/>
              </a:rPr>
              <a:t>Fetal</a:t>
            </a:r>
            <a:r>
              <a:rPr lang="tr-TR" sz="2400" dirty="0" smtClean="0">
                <a:cs typeface="Times New Roman" pitchFamily="18" charset="0"/>
              </a:rPr>
              <a:t> boynun </a:t>
            </a:r>
            <a:r>
              <a:rPr lang="tr-TR" sz="2400" dirty="0" err="1" smtClean="0">
                <a:cs typeface="Times New Roman" pitchFamily="18" charset="0"/>
              </a:rPr>
              <a:t>hiperektansiyona</a:t>
            </a:r>
            <a:r>
              <a:rPr lang="tr-TR" sz="2400" dirty="0" smtClean="0">
                <a:cs typeface="Times New Roman" pitchFamily="18" charset="0"/>
              </a:rPr>
              <a:t> gelmesi ile ölçüm </a:t>
            </a:r>
            <a:r>
              <a:rPr lang="tr-TR" sz="2400" b="1" dirty="0" smtClean="0">
                <a:cs typeface="Times New Roman" pitchFamily="18" charset="0"/>
              </a:rPr>
              <a:t>0.6 mm </a:t>
            </a:r>
            <a:r>
              <a:rPr lang="tr-TR" sz="2400" dirty="0" smtClean="0">
                <a:cs typeface="Times New Roman" pitchFamily="18" charset="0"/>
              </a:rPr>
              <a:t>artabilir, bunun tersine baş </a:t>
            </a:r>
            <a:r>
              <a:rPr lang="tr-TR" sz="2400" dirty="0" err="1" smtClean="0">
                <a:cs typeface="Times New Roman" pitchFamily="18" charset="0"/>
              </a:rPr>
              <a:t>hiperfleksiyona</a:t>
            </a:r>
            <a:r>
              <a:rPr lang="tr-TR" sz="2400" dirty="0" smtClean="0">
                <a:cs typeface="Times New Roman" pitchFamily="18" charset="0"/>
              </a:rPr>
              <a:t> geçtiğinde ise </a:t>
            </a:r>
            <a:r>
              <a:rPr lang="tr-TR" sz="2400" b="1" dirty="0" smtClean="0">
                <a:cs typeface="Times New Roman" pitchFamily="18" charset="0"/>
              </a:rPr>
              <a:t>0.4 mm</a:t>
            </a:r>
            <a:r>
              <a:rPr lang="tr-TR" sz="2400" dirty="0" smtClean="0">
                <a:cs typeface="Times New Roman" pitchFamily="18" charset="0"/>
              </a:rPr>
              <a:t> azalabilir.</a:t>
            </a:r>
          </a:p>
          <a:p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tr-T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071942"/>
            <a:ext cx="5143536" cy="165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286411"/>
          </a:xfrm>
        </p:spPr>
        <p:txBody>
          <a:bodyPr>
            <a:normAutofit/>
          </a:bodyPr>
          <a:lstStyle/>
          <a:p>
            <a:pPr algn="just"/>
            <a:r>
              <a:rPr lang="tr-TR" sz="2400" dirty="0" err="1" smtClean="0">
                <a:cs typeface="Times New Roman" pitchFamily="18" charset="0"/>
              </a:rPr>
              <a:t>Fetal</a:t>
            </a:r>
            <a:r>
              <a:rPr lang="tr-TR" sz="2400" dirty="0" smtClean="0">
                <a:cs typeface="Times New Roman" pitchFamily="18" charset="0"/>
              </a:rPr>
              <a:t> cilt ve </a:t>
            </a:r>
            <a:r>
              <a:rPr lang="tr-TR" sz="2400" dirty="0" err="1" smtClean="0">
                <a:cs typeface="Times New Roman" pitchFamily="18" charset="0"/>
              </a:rPr>
              <a:t>amniyotik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membranlar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biribirinden</a:t>
            </a:r>
            <a:r>
              <a:rPr lang="tr-TR" sz="2400" dirty="0" smtClean="0">
                <a:cs typeface="Times New Roman" pitchFamily="18" charset="0"/>
              </a:rPr>
              <a:t> ayırt edilmeli. Bunun için bebeğin kendiliğinden hareketi beklenebilir.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Cilt ve </a:t>
            </a:r>
            <a:r>
              <a:rPr lang="tr-TR" sz="2400" dirty="0" err="1" smtClean="0">
                <a:cs typeface="Times New Roman" pitchFamily="18" charset="0"/>
              </a:rPr>
              <a:t>yumşak</a:t>
            </a:r>
            <a:r>
              <a:rPr lang="tr-TR" sz="2400" dirty="0" smtClean="0">
                <a:cs typeface="Times New Roman" pitchFamily="18" charset="0"/>
              </a:rPr>
              <a:t> doku arasındaki cilt alt sıvısı </a:t>
            </a:r>
            <a:r>
              <a:rPr lang="tr-TR" sz="2400" dirty="0" err="1" smtClean="0">
                <a:cs typeface="Times New Roman" pitchFamily="18" charset="0"/>
              </a:rPr>
              <a:t>servikal</a:t>
            </a:r>
            <a:r>
              <a:rPr lang="tr-TR" sz="2400" dirty="0" smtClean="0">
                <a:cs typeface="Times New Roman" pitchFamily="18" charset="0"/>
              </a:rPr>
              <a:t> omurlar üstünde </a:t>
            </a:r>
            <a:r>
              <a:rPr lang="tr-TR" sz="2400" b="1" i="1" dirty="0" smtClean="0">
                <a:cs typeface="Times New Roman" pitchFamily="18" charset="0"/>
              </a:rPr>
              <a:t>en geniş</a:t>
            </a:r>
            <a:r>
              <a:rPr lang="tr-TR" sz="2400" dirty="0" smtClean="0">
                <a:cs typeface="Times New Roman" pitchFamily="18" charset="0"/>
              </a:rPr>
              <a:t> olduğu yerden ölçülmelidir.</a:t>
            </a:r>
          </a:p>
          <a:p>
            <a:endParaRPr lang="tr-TR" sz="2400" dirty="0"/>
          </a:p>
        </p:txBody>
      </p:sp>
      <p:pic>
        <p:nvPicPr>
          <p:cNvPr id="1026" name="Picture 2" descr="H:\usg kursu\13032015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928934"/>
            <a:ext cx="3857652" cy="335758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7650" y="2928933"/>
            <a:ext cx="4800630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/>
          </a:bodyPr>
          <a:lstStyle/>
          <a:p>
            <a:pPr algn="just"/>
            <a:r>
              <a:rPr lang="tr-TR" sz="2400" dirty="0" smtClean="0">
                <a:cs typeface="Times New Roman" pitchFamily="18" charset="0"/>
              </a:rPr>
              <a:t>Artı şeklindeki imleçler tercih edilmeli ve NT kalınlığını tanımlayan çizgilerin üzerine imleçler </a:t>
            </a:r>
            <a:r>
              <a:rPr lang="tr-TR" sz="2400" dirty="0" err="1" smtClean="0">
                <a:cs typeface="Times New Roman" pitchFamily="18" charset="0"/>
              </a:rPr>
              <a:t>yerleştirlimelidir</a:t>
            </a:r>
            <a:r>
              <a:rPr lang="tr-TR" sz="2400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İmleçler beyaz çizginin hemen üzerine, çizgiden ayırt edilemeyecek şekilde yerleştirilmeli, sıvı görünümünün üzerine imleç temas etmemelidir.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NT muayenesi sırasında birden fazla ölçüm yapılmalı ve en büyük olan kullanılmalıdır.</a:t>
            </a:r>
          </a:p>
          <a:p>
            <a:pPr algn="just"/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:\usg kursu\13032015-5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214686"/>
            <a:ext cx="4572032" cy="348298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143248"/>
            <a:ext cx="3979867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42942"/>
          </a:xfrm>
        </p:spPr>
        <p:txBody>
          <a:bodyPr>
            <a:normAutofit/>
          </a:bodyPr>
          <a:lstStyle/>
          <a:p>
            <a:r>
              <a:rPr lang="tr-TR" sz="3200" dirty="0" smtClean="0"/>
              <a:t>Nazal kemik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72164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En uygun dönem 11–13+6. gebelik haftaları arasıdır. CRL, minimum 45 mm ve maksimum 84 mm olmalıdır.</a:t>
            </a:r>
          </a:p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Ekranda sadece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fetusun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başı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göğüs kafesinin üst kısmı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görünmelidir.</a:t>
            </a:r>
          </a:p>
          <a:p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profil orta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sagital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görünüm elde edilecek şekilde olmalı ve ultrason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probu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burun ile paralel konumda olmalıdır.</a:t>
            </a:r>
          </a:p>
          <a:p>
            <a:endParaRPr lang="tr-TR" sz="2400" dirty="0"/>
          </a:p>
        </p:txBody>
      </p:sp>
      <p:pic>
        <p:nvPicPr>
          <p:cNvPr id="4" name="Picture 2" descr="C:\Users\mete\Desktop\nz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876"/>
            <a:ext cx="3071834" cy="2786082"/>
          </a:xfrm>
          <a:prstGeom prst="rect">
            <a:avLst/>
          </a:prstGeom>
          <a:noFill/>
        </p:spPr>
      </p:pic>
      <p:pic>
        <p:nvPicPr>
          <p:cNvPr id="5" name="Picture 3" descr="C:\Users\mete\Desktop\nz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643314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6" name="Picture 2" descr="C:\Users\mete\Desktop\nz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94" y="3857620"/>
            <a:ext cx="2857520" cy="2128839"/>
          </a:xfrm>
          <a:prstGeom prst="rect">
            <a:avLst/>
          </a:prstGeom>
          <a:noFill/>
        </p:spPr>
      </p:pic>
      <p:sp>
        <p:nvSpPr>
          <p:cNvPr id="8" name="7 İçerik Yer Tutucusu"/>
          <p:cNvSpPr>
            <a:spLocks noGrp="1"/>
          </p:cNvSpPr>
          <p:nvPr>
            <p:ph idx="1"/>
          </p:nvPr>
        </p:nvSpPr>
        <p:spPr>
          <a:xfrm>
            <a:off x="457200" y="714356"/>
            <a:ext cx="8186766" cy="5411807"/>
          </a:xfrm>
        </p:spPr>
        <p:txBody>
          <a:bodyPr>
            <a:normAutofit/>
          </a:bodyPr>
          <a:lstStyle/>
          <a:p>
            <a:r>
              <a:rPr lang="tr-TR" sz="2400" dirty="0" smtClean="0"/>
              <a:t>Burunun ultrason görünümü 3 farklı çizgi şeklinde olmalıdır.</a:t>
            </a:r>
          </a:p>
          <a:p>
            <a:r>
              <a:rPr lang="tr-TR" sz="2400" dirty="0" smtClean="0"/>
              <a:t>Üstteki  çizgi cildin.</a:t>
            </a:r>
          </a:p>
          <a:p>
            <a:r>
              <a:rPr lang="tr-TR" sz="2400" dirty="0" smtClean="0"/>
              <a:t>Cildi altında ve cilt çizgisinden daha belirgin olan nazal kemiğin görüntüsüdür.</a:t>
            </a:r>
          </a:p>
          <a:p>
            <a:r>
              <a:rPr lang="tr-TR" sz="2400" dirty="0" smtClean="0"/>
              <a:t>Üçüncü çizgi ise cildin devamı olup, biraz daha yukarı seviyededir ve burnun ucunu betimler.</a:t>
            </a:r>
            <a:endParaRPr lang="tr-T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357562"/>
            <a:ext cx="4908561" cy="326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Duktus</a:t>
            </a:r>
            <a:r>
              <a:rPr lang="tr-TR" sz="3200" dirty="0" smtClean="0"/>
              <a:t> </a:t>
            </a:r>
            <a:r>
              <a:rPr lang="tr-TR" sz="3200" dirty="0" err="1" smtClean="0"/>
              <a:t>venozusun</a:t>
            </a:r>
            <a:r>
              <a:rPr lang="tr-TR" sz="3200" dirty="0" smtClean="0"/>
              <a:t> </a:t>
            </a:r>
            <a:r>
              <a:rPr lang="tr-TR" sz="3200" dirty="0" err="1" smtClean="0"/>
              <a:t>Doppler</a:t>
            </a:r>
            <a:r>
              <a:rPr lang="tr-TR" sz="3200" dirty="0" smtClean="0"/>
              <a:t> muayenesi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Duktus venosus, umblikal venden gelen oksijenden zengin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kanın kalbe ulaşmasını, formen ovale yolu ile sol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atriuma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geçtikten sonra koroner ve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serebral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dolaşıma gitmesini sağlayan özel bir </a:t>
            </a:r>
            <a:r>
              <a:rPr lang="tr-TR" sz="2400" dirty="0" err="1" smtClean="0">
                <a:latin typeface="Times New Roman" pitchFamily="18" charset="0"/>
                <a:cs typeface="Times New Roman" pitchFamily="18" charset="0"/>
              </a:rPr>
              <a:t>şanttır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tr-T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357431"/>
            <a:ext cx="3537604" cy="4214842"/>
          </a:xfrm>
          <a:prstGeom prst="rect">
            <a:avLst/>
          </a:prstGeom>
          <a:noFill/>
        </p:spPr>
      </p:pic>
      <p:pic>
        <p:nvPicPr>
          <p:cNvPr id="12290" name="Picture 2" descr="E:\06.05.17\06052017d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786058"/>
            <a:ext cx="4119570" cy="3214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214314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pPr algn="just"/>
            <a:r>
              <a:rPr lang="tr-TR" sz="2400" dirty="0" err="1" smtClean="0">
                <a:cs typeface="Times New Roman" pitchFamily="18" charset="0"/>
              </a:rPr>
              <a:t>Kromozomal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defekt</a:t>
            </a:r>
            <a:r>
              <a:rPr lang="tr-TR" sz="2400" dirty="0" smtClean="0">
                <a:cs typeface="Times New Roman" pitchFamily="18" charset="0"/>
              </a:rPr>
              <a:t>, kalp anomalileri ve gebelik </a:t>
            </a:r>
            <a:r>
              <a:rPr lang="tr-TR" sz="2400" dirty="0" err="1" smtClean="0">
                <a:cs typeface="Times New Roman" pitchFamily="18" charset="0"/>
              </a:rPr>
              <a:t>prognozunun</a:t>
            </a:r>
            <a:r>
              <a:rPr lang="tr-TR" sz="2400" dirty="0" smtClean="0">
                <a:cs typeface="Times New Roman" pitchFamily="18" charset="0"/>
              </a:rPr>
              <a:t> kötü olduğu olgularda 10–13+6. hafta arasında anormal </a:t>
            </a:r>
            <a:r>
              <a:rPr lang="tr-TR" sz="2400" dirty="0" err="1" smtClean="0">
                <a:cs typeface="Times New Roman" pitchFamily="18" charset="0"/>
              </a:rPr>
              <a:t>duktal</a:t>
            </a:r>
            <a:r>
              <a:rPr lang="tr-TR" sz="2400" dirty="0" smtClean="0">
                <a:cs typeface="Times New Roman" pitchFamily="18" charset="0"/>
              </a:rPr>
              <a:t> akım gözlenir ( </a:t>
            </a:r>
            <a:r>
              <a:rPr lang="tr-TR" sz="2400" dirty="0" err="1" smtClean="0">
                <a:cs typeface="Times New Roman" pitchFamily="18" charset="0"/>
              </a:rPr>
              <a:t>Matias</a:t>
            </a:r>
            <a:r>
              <a:rPr lang="tr-TR" sz="2400" dirty="0" smtClean="0">
                <a:cs typeface="Times New Roman" pitchFamily="18" charset="0"/>
              </a:rPr>
              <a:t> ve ark 1998, </a:t>
            </a:r>
            <a:r>
              <a:rPr lang="tr-TR" sz="2400" dirty="0" err="1" smtClean="0">
                <a:cs typeface="Times New Roman" pitchFamily="18" charset="0"/>
              </a:rPr>
              <a:t>Borell</a:t>
            </a:r>
            <a:r>
              <a:rPr lang="tr-TR" sz="2400" dirty="0" smtClean="0">
                <a:cs typeface="Times New Roman" pitchFamily="18" charset="0"/>
              </a:rPr>
              <a:t> ve ark 2003).</a:t>
            </a:r>
          </a:p>
          <a:p>
            <a:pPr algn="just"/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21’li olguların %80’inde ve kromozomu normal olan </a:t>
            </a:r>
            <a:r>
              <a:rPr lang="tr-TR" sz="2400" dirty="0" err="1" smtClean="0">
                <a:cs typeface="Times New Roman" pitchFamily="18" charset="0"/>
              </a:rPr>
              <a:t>fetusların</a:t>
            </a:r>
            <a:r>
              <a:rPr lang="tr-TR" sz="2400" dirty="0" smtClean="0">
                <a:cs typeface="Times New Roman" pitchFamily="18" charset="0"/>
              </a:rPr>
              <a:t> %5’inde </a:t>
            </a:r>
            <a:r>
              <a:rPr lang="tr-TR" sz="2400" dirty="0" err="1" smtClean="0">
                <a:cs typeface="Times New Roman" pitchFamily="18" charset="0"/>
              </a:rPr>
              <a:t>duktus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venosus</a:t>
            </a:r>
            <a:r>
              <a:rPr lang="tr-TR" sz="2400" dirty="0" smtClean="0">
                <a:cs typeface="Times New Roman" pitchFamily="18" charset="0"/>
              </a:rPr>
              <a:t> muayenesinde anormal akım varlığı gözlendi (</a:t>
            </a:r>
            <a:r>
              <a:rPr lang="tr-TR" sz="2400" dirty="0" err="1" smtClean="0">
                <a:cs typeface="Times New Roman" pitchFamily="18" charset="0"/>
              </a:rPr>
              <a:t>Nicolaides</a:t>
            </a:r>
            <a:r>
              <a:rPr lang="tr-TR" sz="2400" dirty="0" smtClean="0">
                <a:cs typeface="Times New Roman" pitchFamily="18" charset="0"/>
              </a:rPr>
              <a:t> 2004).</a:t>
            </a:r>
          </a:p>
          <a:p>
            <a:pPr algn="just"/>
            <a:endParaRPr lang="tr-T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71810"/>
            <a:ext cx="36433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143248"/>
            <a:ext cx="392909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Duktus</a:t>
            </a:r>
            <a:r>
              <a:rPr lang="tr-TR" sz="2400" dirty="0" smtClean="0"/>
              <a:t> </a:t>
            </a:r>
            <a:r>
              <a:rPr lang="tr-TR" sz="2400" dirty="0" err="1" smtClean="0"/>
              <a:t>venozus</a:t>
            </a:r>
            <a:r>
              <a:rPr lang="tr-TR" sz="2400" dirty="0" smtClean="0"/>
              <a:t> incelemesi </a:t>
            </a:r>
            <a:r>
              <a:rPr lang="tr-TR" sz="2400" dirty="0" err="1" smtClean="0"/>
              <a:t>trizomi</a:t>
            </a:r>
            <a:r>
              <a:rPr lang="tr-TR" sz="2400" dirty="0" smtClean="0"/>
              <a:t> 21’in 1. </a:t>
            </a:r>
            <a:r>
              <a:rPr lang="tr-TR" sz="2400" dirty="0" err="1" smtClean="0"/>
              <a:t>trimester</a:t>
            </a:r>
            <a:r>
              <a:rPr lang="tr-TR" sz="2400" dirty="0" smtClean="0"/>
              <a:t> </a:t>
            </a:r>
            <a:r>
              <a:rPr lang="tr-TR" sz="2400" dirty="0" err="1" smtClean="0"/>
              <a:t>sonografik</a:t>
            </a:r>
            <a:r>
              <a:rPr lang="tr-TR" sz="2400" dirty="0" smtClean="0"/>
              <a:t> taramasının etkinliğini artırmak için NT ölçümüne eklenebilir.</a:t>
            </a:r>
          </a:p>
          <a:p>
            <a:r>
              <a:rPr lang="tr-TR" sz="2400" dirty="0" smtClean="0"/>
              <a:t>1. </a:t>
            </a:r>
            <a:r>
              <a:rPr lang="tr-TR" sz="2400" dirty="0" err="1" smtClean="0"/>
              <a:t>trimester</a:t>
            </a:r>
            <a:r>
              <a:rPr lang="tr-TR" sz="2400" dirty="0" smtClean="0"/>
              <a:t> tarama testi sonucu sınırda veya orta riskli çıkan hastaların yeniden değerlendirilmesi amacı ile kullanılabilir.</a:t>
            </a:r>
          </a:p>
          <a:p>
            <a:endParaRPr lang="tr-TR" sz="2400" dirty="0"/>
          </a:p>
        </p:txBody>
      </p:sp>
      <p:pic>
        <p:nvPicPr>
          <p:cNvPr id="4" name="Picture 2" descr="C:\Users\mete\Desktop\ters q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496"/>
            <a:ext cx="3857652" cy="3571884"/>
          </a:xfrm>
          <a:prstGeom prst="rect">
            <a:avLst/>
          </a:prstGeom>
          <a:noFill/>
        </p:spPr>
      </p:pic>
      <p:pic>
        <p:nvPicPr>
          <p:cNvPr id="13314" name="Picture 2" descr="E:\06.05.17\06052017ters 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857496"/>
            <a:ext cx="5072066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142984"/>
            <a:ext cx="607223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>
            <a:normAutofit/>
          </a:bodyPr>
          <a:lstStyle/>
          <a:p>
            <a:r>
              <a:rPr lang="tr-TR" sz="3200" dirty="0" smtClean="0"/>
              <a:t>Yön tayini</a:t>
            </a:r>
          </a:p>
          <a:p>
            <a:r>
              <a:rPr lang="tr-TR" sz="3200" dirty="0" smtClean="0"/>
              <a:t>Doğru </a:t>
            </a:r>
            <a:r>
              <a:rPr lang="tr-TR" sz="3200" dirty="0" err="1" smtClean="0"/>
              <a:t>crl</a:t>
            </a:r>
            <a:r>
              <a:rPr lang="tr-TR" sz="3200" dirty="0" smtClean="0"/>
              <a:t> ölçümü</a:t>
            </a:r>
          </a:p>
          <a:p>
            <a:r>
              <a:rPr lang="tr-TR" sz="3200" dirty="0" err="1" smtClean="0"/>
              <a:t>Nt</a:t>
            </a:r>
            <a:r>
              <a:rPr lang="tr-TR" sz="3200" dirty="0" smtClean="0"/>
              <a:t> ve nazal kemik ölçümü</a:t>
            </a:r>
          </a:p>
          <a:p>
            <a:r>
              <a:rPr lang="tr-TR" sz="3200" dirty="0" smtClean="0"/>
              <a:t>Doğru </a:t>
            </a:r>
            <a:r>
              <a:rPr lang="tr-TR" sz="3200" dirty="0" err="1" smtClean="0"/>
              <a:t>nt</a:t>
            </a:r>
            <a:r>
              <a:rPr lang="tr-TR" sz="3200" dirty="0" smtClean="0"/>
              <a:t> ölçümü nasıl olmalı</a:t>
            </a:r>
          </a:p>
          <a:p>
            <a:r>
              <a:rPr lang="tr-TR" sz="3200" dirty="0" err="1" smtClean="0"/>
              <a:t>Duktus</a:t>
            </a:r>
            <a:r>
              <a:rPr lang="tr-TR" sz="3200" dirty="0" smtClean="0"/>
              <a:t> </a:t>
            </a:r>
            <a:r>
              <a:rPr lang="tr-TR" sz="3200" dirty="0" err="1" smtClean="0"/>
              <a:t>venozus</a:t>
            </a:r>
            <a:r>
              <a:rPr lang="tr-TR" sz="3200" dirty="0" smtClean="0"/>
              <a:t> </a:t>
            </a:r>
            <a:r>
              <a:rPr lang="tr-TR" sz="3200" dirty="0" err="1" smtClean="0"/>
              <a:t>doppler</a:t>
            </a:r>
            <a:r>
              <a:rPr lang="tr-TR" sz="3200" dirty="0" smtClean="0"/>
              <a:t> muayenesi</a:t>
            </a:r>
          </a:p>
          <a:p>
            <a:r>
              <a:rPr lang="tr-TR" sz="3200" dirty="0" err="1" smtClean="0"/>
              <a:t>Triküspit</a:t>
            </a:r>
            <a:r>
              <a:rPr lang="tr-TR" sz="3200" dirty="0" smtClean="0"/>
              <a:t> kaçağı </a:t>
            </a:r>
          </a:p>
          <a:p>
            <a:pPr>
              <a:buNone/>
            </a:pPr>
            <a:endParaRPr lang="tr-TR" sz="2400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00562" y="1000108"/>
            <a:ext cx="4186238" cy="5126055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Femur</a:t>
            </a:r>
            <a:r>
              <a:rPr lang="tr-TR" sz="3200" dirty="0" smtClean="0"/>
              <a:t> ve </a:t>
            </a:r>
            <a:r>
              <a:rPr lang="tr-TR" sz="3200" dirty="0" err="1" smtClean="0"/>
              <a:t>humerus</a:t>
            </a:r>
            <a:r>
              <a:rPr lang="tr-TR" sz="3200" dirty="0" smtClean="0"/>
              <a:t> uzunluğu ölçümü</a:t>
            </a:r>
          </a:p>
          <a:p>
            <a:r>
              <a:rPr lang="tr-TR" sz="3200" dirty="0" smtClean="0"/>
              <a:t>Tek </a:t>
            </a:r>
            <a:r>
              <a:rPr lang="tr-TR" sz="3200" dirty="0" err="1" smtClean="0"/>
              <a:t>umblikal</a:t>
            </a:r>
            <a:r>
              <a:rPr lang="tr-TR" sz="3200" dirty="0" smtClean="0"/>
              <a:t> arter</a:t>
            </a:r>
          </a:p>
          <a:p>
            <a:r>
              <a:rPr lang="tr-TR" sz="3200" dirty="0" err="1" smtClean="0"/>
              <a:t>Kranium</a:t>
            </a:r>
            <a:r>
              <a:rPr lang="tr-TR" sz="3200" dirty="0" smtClean="0"/>
              <a:t> muayenesi</a:t>
            </a:r>
          </a:p>
          <a:p>
            <a:r>
              <a:rPr lang="tr-TR" sz="3200" dirty="0" err="1" smtClean="0"/>
              <a:t>Megasistis</a:t>
            </a:r>
            <a:endParaRPr lang="tr-TR" sz="3200" dirty="0" smtClean="0"/>
          </a:p>
          <a:p>
            <a:r>
              <a:rPr lang="tr-TR" sz="3200" dirty="0" err="1" smtClean="0"/>
              <a:t>Diafragma</a:t>
            </a:r>
            <a:r>
              <a:rPr lang="tr-TR" sz="3200" dirty="0" smtClean="0"/>
              <a:t> </a:t>
            </a:r>
            <a:r>
              <a:rPr lang="tr-TR" sz="3200" dirty="0" err="1" smtClean="0"/>
              <a:t>hernisi</a:t>
            </a:r>
            <a:endParaRPr lang="tr-TR" sz="3200" dirty="0" smtClean="0"/>
          </a:p>
          <a:p>
            <a:r>
              <a:rPr lang="tr-TR" sz="3200" dirty="0" smtClean="0"/>
              <a:t>Kalp ve atım hızı</a:t>
            </a:r>
          </a:p>
          <a:p>
            <a:r>
              <a:rPr lang="tr-TR" sz="3200" dirty="0" err="1" smtClean="0"/>
              <a:t>Koryonisite</a:t>
            </a:r>
            <a:r>
              <a:rPr lang="tr-TR" sz="3200" dirty="0" smtClean="0"/>
              <a:t> tayini</a:t>
            </a:r>
          </a:p>
          <a:p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Triküspit</a:t>
            </a:r>
            <a:r>
              <a:rPr lang="tr-TR" sz="3200" dirty="0" smtClean="0"/>
              <a:t> kaçağı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Apikal</a:t>
            </a:r>
            <a:r>
              <a:rPr lang="tr-TR" sz="2400" dirty="0" smtClean="0"/>
              <a:t> 4 odacık görünümünde </a:t>
            </a:r>
            <a:r>
              <a:rPr lang="tr-TR" sz="2400" dirty="0" err="1" smtClean="0"/>
              <a:t>insonasyonun</a:t>
            </a:r>
            <a:r>
              <a:rPr lang="tr-TR" sz="2400" dirty="0" smtClean="0"/>
              <a:t> </a:t>
            </a:r>
            <a:r>
              <a:rPr lang="tr-TR" sz="2400" dirty="0" err="1" smtClean="0"/>
              <a:t>interventriküler</a:t>
            </a:r>
            <a:r>
              <a:rPr lang="tr-TR" sz="2400" dirty="0" smtClean="0"/>
              <a:t> </a:t>
            </a:r>
            <a:r>
              <a:rPr lang="tr-TR" sz="2400" dirty="0" err="1" smtClean="0"/>
              <a:t>septuma</a:t>
            </a:r>
            <a:r>
              <a:rPr lang="tr-TR" sz="2400" dirty="0" smtClean="0"/>
              <a:t> paralel konması ile ölçülür.</a:t>
            </a:r>
          </a:p>
          <a:p>
            <a:r>
              <a:rPr lang="tr-TR" sz="2400" dirty="0" smtClean="0"/>
              <a:t>Kaçak akım </a:t>
            </a:r>
            <a:r>
              <a:rPr lang="tr-TR" sz="2400" dirty="0" err="1" smtClean="0"/>
              <a:t>sistolun</a:t>
            </a:r>
            <a:r>
              <a:rPr lang="tr-TR" sz="2400" dirty="0" smtClean="0"/>
              <a:t> en az yarısından fazlasında görülür.</a:t>
            </a:r>
          </a:p>
          <a:p>
            <a:r>
              <a:rPr lang="tr-TR" sz="2400" dirty="0" smtClean="0"/>
              <a:t>Tanı için, </a:t>
            </a:r>
            <a:r>
              <a:rPr lang="tr-TR" sz="2400" dirty="0" err="1" smtClean="0"/>
              <a:t>triküspit</a:t>
            </a:r>
            <a:r>
              <a:rPr lang="tr-TR" sz="2400" dirty="0" smtClean="0"/>
              <a:t> kaçağı 60 cm/sn üzerinde olmalıdır.</a:t>
            </a:r>
          </a:p>
          <a:p>
            <a:r>
              <a:rPr lang="tr-TR" sz="2400" dirty="0" err="1" smtClean="0"/>
              <a:t>Down</a:t>
            </a:r>
            <a:r>
              <a:rPr lang="tr-TR" sz="2400" dirty="0" smtClean="0"/>
              <a:t> sendromlu </a:t>
            </a:r>
            <a:r>
              <a:rPr lang="tr-TR" sz="2400" dirty="0" err="1" smtClean="0"/>
              <a:t>fetusların</a:t>
            </a:r>
            <a:r>
              <a:rPr lang="tr-TR" sz="2400" dirty="0" smtClean="0"/>
              <a:t> %74’ünde görülürken, sağlam </a:t>
            </a:r>
            <a:r>
              <a:rPr lang="tr-TR" sz="2400" dirty="0" err="1" smtClean="0"/>
              <a:t>fetusların</a:t>
            </a:r>
            <a:r>
              <a:rPr lang="tr-TR" sz="2400" dirty="0" smtClean="0"/>
              <a:t> %6.9’unda görülür.</a:t>
            </a:r>
          </a:p>
          <a:p>
            <a:endParaRPr lang="tr-TR" sz="2400" dirty="0" smtClean="0"/>
          </a:p>
          <a:p>
            <a:endParaRPr lang="tr-TR" sz="2400" dirty="0"/>
          </a:p>
        </p:txBody>
      </p:sp>
      <p:pic>
        <p:nvPicPr>
          <p:cNvPr id="4" name="Picture 2" descr="C:\Users\METE SUCU\Desktop\USG KURSUTJOD, MAG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3714752"/>
            <a:ext cx="2643206" cy="200026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714752"/>
            <a:ext cx="42862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H:\usg kursu\14042015 tri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4160317" cy="3186122"/>
          </a:xfrm>
          <a:prstGeom prst="rect">
            <a:avLst/>
          </a:prstGeom>
          <a:noFill/>
        </p:spPr>
      </p:pic>
      <p:pic>
        <p:nvPicPr>
          <p:cNvPr id="5" name="Picture 2" descr="C:\Users\METE SUCU\Desktop\USG KURSUTJOD, MAG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357562"/>
            <a:ext cx="3571900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82594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Femur</a:t>
            </a:r>
            <a:r>
              <a:rPr lang="tr-TR" sz="3200" dirty="0" smtClean="0"/>
              <a:t> ve </a:t>
            </a:r>
            <a:r>
              <a:rPr lang="tr-TR" sz="3200" dirty="0" err="1" smtClean="0"/>
              <a:t>humerus</a:t>
            </a:r>
            <a:r>
              <a:rPr lang="tr-TR" sz="3200" dirty="0" smtClean="0"/>
              <a:t> ölçümü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pPr algn="just"/>
            <a:r>
              <a:rPr lang="tr-TR" sz="2400" b="1" dirty="0" err="1" smtClean="0">
                <a:cs typeface="Times New Roman" pitchFamily="18" charset="0"/>
              </a:rPr>
              <a:t>Femur</a:t>
            </a:r>
            <a:r>
              <a:rPr lang="tr-TR" sz="2400" b="1" dirty="0" smtClean="0">
                <a:cs typeface="Times New Roman" pitchFamily="18" charset="0"/>
              </a:rPr>
              <a:t> ve </a:t>
            </a:r>
            <a:r>
              <a:rPr lang="tr-TR" sz="2400" b="1" dirty="0" err="1" smtClean="0">
                <a:cs typeface="Times New Roman" pitchFamily="18" charset="0"/>
              </a:rPr>
              <a:t>humerus</a:t>
            </a:r>
            <a:r>
              <a:rPr lang="tr-TR" sz="2400" b="1" dirty="0" smtClean="0">
                <a:cs typeface="Times New Roman" pitchFamily="18" charset="0"/>
              </a:rPr>
              <a:t> uzunluğu</a:t>
            </a:r>
          </a:p>
          <a:p>
            <a:pPr algn="just"/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21’in belirgin özelliklerinden birisi de kısa </a:t>
            </a:r>
            <a:r>
              <a:rPr lang="tr-TR" sz="2400" dirty="0" smtClean="0">
                <a:cs typeface="Times New Roman" pitchFamily="18" charset="0"/>
              </a:rPr>
              <a:t>vücut yapısıdır</a:t>
            </a:r>
            <a:r>
              <a:rPr lang="tr-TR" sz="2400" dirty="0" smtClean="0">
                <a:cs typeface="Times New Roman" pitchFamily="18" charset="0"/>
              </a:rPr>
              <a:t>. </a:t>
            </a:r>
          </a:p>
          <a:p>
            <a:pPr algn="just"/>
            <a:r>
              <a:rPr lang="tr-TR" sz="2400" dirty="0" err="1" smtClean="0">
                <a:cs typeface="Times New Roman" pitchFamily="18" charset="0"/>
              </a:rPr>
              <a:t>Humerus</a:t>
            </a:r>
            <a:r>
              <a:rPr lang="tr-TR" sz="2400" dirty="0" smtClean="0">
                <a:cs typeface="Times New Roman" pitchFamily="18" charset="0"/>
              </a:rPr>
              <a:t> kısalığı, </a:t>
            </a:r>
            <a:r>
              <a:rPr lang="tr-TR" sz="2400" dirty="0" err="1" smtClean="0">
                <a:cs typeface="Times New Roman" pitchFamily="18" charset="0"/>
              </a:rPr>
              <a:t>femura</a:t>
            </a:r>
            <a:r>
              <a:rPr lang="tr-TR" sz="2400" dirty="0" smtClean="0">
                <a:cs typeface="Times New Roman" pitchFamily="18" charset="0"/>
              </a:rPr>
              <a:t> oranla daha sık rastlanan bir bulgudur. </a:t>
            </a:r>
          </a:p>
          <a:p>
            <a:pPr algn="just"/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21’li </a:t>
            </a:r>
            <a:r>
              <a:rPr lang="tr-TR" sz="2400" dirty="0" err="1" smtClean="0">
                <a:cs typeface="Times New Roman" pitchFamily="18" charset="0"/>
              </a:rPr>
              <a:t>fetuslarda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femur</a:t>
            </a:r>
            <a:r>
              <a:rPr lang="tr-TR" sz="2400" dirty="0" smtClean="0">
                <a:cs typeface="Times New Roman" pitchFamily="18" charset="0"/>
              </a:rPr>
              <a:t> ve </a:t>
            </a:r>
            <a:r>
              <a:rPr lang="tr-TR" sz="2400" dirty="0" err="1" smtClean="0">
                <a:cs typeface="Times New Roman" pitchFamily="18" charset="0"/>
              </a:rPr>
              <a:t>humerus</a:t>
            </a:r>
            <a:r>
              <a:rPr lang="tr-TR" sz="2400" dirty="0" smtClean="0">
                <a:cs typeface="Times New Roman" pitchFamily="18" charset="0"/>
              </a:rPr>
              <a:t> uzunluğunun </a:t>
            </a:r>
            <a:r>
              <a:rPr lang="tr-TR" sz="2400" dirty="0" err="1" smtClean="0">
                <a:cs typeface="Times New Roman" pitchFamily="18" charset="0"/>
              </a:rPr>
              <a:t>median</a:t>
            </a:r>
            <a:r>
              <a:rPr lang="tr-TR" sz="2400" dirty="0" smtClean="0">
                <a:cs typeface="Times New Roman" pitchFamily="18" charset="0"/>
              </a:rPr>
              <a:t> değeri, aynı </a:t>
            </a:r>
            <a:r>
              <a:rPr lang="tr-TR" sz="2400" dirty="0" err="1" smtClean="0">
                <a:cs typeface="Times New Roman" pitchFamily="18" charset="0"/>
              </a:rPr>
              <a:t>CRL’deki</a:t>
            </a:r>
            <a:r>
              <a:rPr lang="tr-TR" sz="2400" dirty="0" smtClean="0">
                <a:cs typeface="Times New Roman" pitchFamily="18" charset="0"/>
              </a:rPr>
              <a:t> normallere göre belirgin şekilde kısadır.</a:t>
            </a:r>
          </a:p>
          <a:p>
            <a:pPr>
              <a:buNone/>
            </a:pP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E:\06.05.17\06052017 kısa fl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642918"/>
            <a:ext cx="4357718" cy="3043245"/>
          </a:xfrm>
          <a:prstGeom prst="rect">
            <a:avLst/>
          </a:prstGeom>
          <a:noFill/>
        </p:spPr>
      </p:pic>
      <p:pic>
        <p:nvPicPr>
          <p:cNvPr id="14339" name="Picture 3" descr="E:\06.05.17\06052017kısa kemi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4214842" cy="3000380"/>
          </a:xfrm>
          <a:prstGeom prst="rect">
            <a:avLst/>
          </a:prstGeom>
          <a:noFill/>
        </p:spPr>
      </p:pic>
      <p:pic>
        <p:nvPicPr>
          <p:cNvPr id="14340" name="Picture 4" descr="E:\06.05.17\06052017taipes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857364"/>
            <a:ext cx="3833818" cy="3714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00936" cy="37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143248"/>
            <a:ext cx="4357686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42942"/>
          </a:xfrm>
        </p:spPr>
        <p:txBody>
          <a:bodyPr>
            <a:normAutofit/>
          </a:bodyPr>
          <a:lstStyle/>
          <a:p>
            <a:r>
              <a:rPr lang="tr-TR" sz="3200" dirty="0" smtClean="0"/>
              <a:t>Tek </a:t>
            </a:r>
            <a:r>
              <a:rPr lang="tr-TR" sz="3200" dirty="0" err="1" smtClean="0"/>
              <a:t>umblikal</a:t>
            </a:r>
            <a:r>
              <a:rPr lang="tr-TR" sz="3200" dirty="0" smtClean="0"/>
              <a:t> arter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5500726"/>
          </a:xfrm>
        </p:spPr>
        <p:txBody>
          <a:bodyPr>
            <a:normAutofit/>
          </a:bodyPr>
          <a:lstStyle/>
          <a:p>
            <a:r>
              <a:rPr lang="de-DE" sz="2400" dirty="0" smtClean="0">
                <a:cs typeface="Times New Roman" pitchFamily="18" charset="0"/>
              </a:rPr>
              <a:t>Tek </a:t>
            </a:r>
            <a:r>
              <a:rPr lang="de-DE" sz="2400" dirty="0" err="1" smtClean="0">
                <a:cs typeface="Times New Roman" pitchFamily="18" charset="0"/>
              </a:rPr>
              <a:t>umblikal</a:t>
            </a:r>
            <a:r>
              <a:rPr lang="de-DE" sz="2400" dirty="0" smtClean="0">
                <a:cs typeface="Times New Roman" pitchFamily="18" charset="0"/>
              </a:rPr>
              <a:t> </a:t>
            </a:r>
            <a:r>
              <a:rPr lang="de-DE" sz="2400" dirty="0" err="1" smtClean="0">
                <a:cs typeface="Times New Roman" pitchFamily="18" charset="0"/>
              </a:rPr>
              <a:t>arter</a:t>
            </a:r>
            <a:r>
              <a:rPr lang="de-DE" sz="2400" dirty="0" smtClean="0">
                <a:cs typeface="Times New Roman" pitchFamily="18" charset="0"/>
              </a:rPr>
              <a:t> </a:t>
            </a:r>
            <a:r>
              <a:rPr lang="de-DE" sz="2400" dirty="0" err="1" smtClean="0">
                <a:cs typeface="Times New Roman" pitchFamily="18" charset="0"/>
              </a:rPr>
              <a:t>gebeliklerin</a:t>
            </a:r>
            <a:r>
              <a:rPr lang="de-DE" sz="2400" dirty="0" smtClean="0">
                <a:cs typeface="Times New Roman" pitchFamily="18" charset="0"/>
              </a:rPr>
              <a:t> %1’inde </a:t>
            </a:r>
            <a:r>
              <a:rPr lang="de-DE" sz="2400" dirty="0" err="1" smtClean="0">
                <a:cs typeface="Times New Roman" pitchFamily="18" charset="0"/>
              </a:rPr>
              <a:t>bulunur</a:t>
            </a:r>
            <a:r>
              <a:rPr lang="tr-TR" sz="2400" dirty="0" smtClean="0">
                <a:cs typeface="Times New Roman" pitchFamily="18" charset="0"/>
              </a:rPr>
              <a:t>.</a:t>
            </a:r>
          </a:p>
          <a:p>
            <a:r>
              <a:rPr lang="nn-NO" sz="2400" dirty="0" smtClean="0">
                <a:cs typeface="Times New Roman" pitchFamily="18" charset="0"/>
              </a:rPr>
              <a:t>Tek umblikal arter 11–13+6. hafta</a:t>
            </a:r>
            <a:r>
              <a:rPr lang="tr-TR" sz="2400" dirty="0" smtClean="0">
                <a:cs typeface="Times New Roman" pitchFamily="18" charset="0"/>
              </a:rPr>
              <a:t> arasında </a:t>
            </a:r>
            <a:r>
              <a:rPr lang="tr-TR" sz="2400" dirty="0" err="1" smtClean="0">
                <a:cs typeface="Times New Roman" pitchFamily="18" charset="0"/>
              </a:rPr>
              <a:t>kromozomal</a:t>
            </a:r>
            <a:r>
              <a:rPr lang="tr-TR" sz="2400" dirty="0" smtClean="0">
                <a:cs typeface="Times New Roman" pitchFamily="18" charset="0"/>
              </a:rPr>
              <a:t> olarak normal </a:t>
            </a:r>
            <a:r>
              <a:rPr lang="tr-TR" sz="2400" dirty="0" err="1" smtClean="0">
                <a:cs typeface="Times New Roman" pitchFamily="18" charset="0"/>
              </a:rPr>
              <a:t>fetuslarda</a:t>
            </a:r>
            <a:r>
              <a:rPr lang="tr-TR" sz="2400" dirty="0" smtClean="0">
                <a:cs typeface="Times New Roman" pitchFamily="18" charset="0"/>
              </a:rPr>
              <a:t> %3, trizomi18’de ise %80 oranında görülür.</a:t>
            </a:r>
          </a:p>
          <a:p>
            <a:r>
              <a:rPr lang="tr-TR" sz="2400" dirty="0" smtClean="0">
                <a:cs typeface="Times New Roman" pitchFamily="18" charset="0"/>
              </a:rPr>
              <a:t>1. </a:t>
            </a:r>
            <a:r>
              <a:rPr lang="tr-TR" sz="2400" dirty="0" err="1" smtClean="0">
                <a:cs typeface="Times New Roman" pitchFamily="18" charset="0"/>
              </a:rPr>
              <a:t>trimesterde</a:t>
            </a:r>
            <a:r>
              <a:rPr lang="tr-TR" sz="2400" dirty="0" smtClean="0">
                <a:cs typeface="Times New Roman" pitchFamily="18" charset="0"/>
              </a:rPr>
              <a:t>, renkli </a:t>
            </a:r>
            <a:r>
              <a:rPr lang="tr-TR" sz="2400" dirty="0" err="1" smtClean="0">
                <a:cs typeface="Times New Roman" pitchFamily="18" charset="0"/>
              </a:rPr>
              <a:t>Doppler</a:t>
            </a:r>
            <a:r>
              <a:rPr lang="tr-TR" sz="2400" dirty="0" smtClean="0">
                <a:cs typeface="Times New Roman" pitchFamily="18" charset="0"/>
              </a:rPr>
              <a:t>    fonksiyonu kullanılarak, mesanenin her iki yanında ve </a:t>
            </a:r>
            <a:r>
              <a:rPr lang="tr-TR" sz="2400" dirty="0" err="1" smtClean="0">
                <a:cs typeface="Times New Roman" pitchFamily="18" charset="0"/>
              </a:rPr>
              <a:t>umblikal</a:t>
            </a:r>
            <a:r>
              <a:rPr lang="tr-TR" sz="2400" dirty="0" smtClean="0">
                <a:cs typeface="Times New Roman" pitchFamily="18" charset="0"/>
              </a:rPr>
              <a:t> kordonun göbek hizasında giriş yerindeki devamlılığı, alt </a:t>
            </a:r>
            <a:r>
              <a:rPr lang="tr-TR" sz="2400" dirty="0" err="1" smtClean="0">
                <a:cs typeface="Times New Roman" pitchFamily="18" charset="0"/>
              </a:rPr>
              <a:t>fetal</a:t>
            </a:r>
            <a:r>
              <a:rPr lang="tr-TR" sz="2400" dirty="0" smtClean="0">
                <a:cs typeface="Times New Roman" pitchFamily="18" charset="0"/>
              </a:rPr>
              <a:t> abdomenin </a:t>
            </a:r>
            <a:r>
              <a:rPr lang="tr-TR" sz="2400" dirty="0" err="1" smtClean="0">
                <a:cs typeface="Times New Roman" pitchFamily="18" charset="0"/>
              </a:rPr>
              <a:t>oblik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transvers</a:t>
            </a:r>
            <a:r>
              <a:rPr lang="tr-TR" sz="2400" dirty="0" smtClean="0">
                <a:cs typeface="Times New Roman" pitchFamily="18" charset="0"/>
              </a:rPr>
              <a:t> kesitinde gösterilebilir. </a:t>
            </a:r>
          </a:p>
          <a:p>
            <a:endParaRPr lang="tr-T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786190"/>
            <a:ext cx="4000508" cy="277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786190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C:\Users\mete\Desktop\tekumb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374631" cy="3186122"/>
          </a:xfrm>
          <a:prstGeom prst="rect">
            <a:avLst/>
          </a:prstGeom>
          <a:noFill/>
        </p:spPr>
      </p:pic>
      <p:pic>
        <p:nvPicPr>
          <p:cNvPr id="5" name="Picture 3" descr="C:\Users\mete\Desktop\tek u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071810"/>
            <a:ext cx="4214842" cy="3500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Kraniyum</a:t>
            </a:r>
            <a:r>
              <a:rPr lang="tr-TR" sz="3200" dirty="0" smtClean="0"/>
              <a:t> muayenesi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Bpd</a:t>
            </a:r>
            <a:r>
              <a:rPr lang="tr-TR" sz="2400" dirty="0" smtClean="0"/>
              <a:t> ve </a:t>
            </a:r>
            <a:r>
              <a:rPr lang="tr-TR" sz="2400" dirty="0" err="1" smtClean="0"/>
              <a:t>hc</a:t>
            </a:r>
            <a:r>
              <a:rPr lang="tr-TR" sz="2400" dirty="0" smtClean="0"/>
              <a:t> ölçümü alınıp, </a:t>
            </a:r>
            <a:r>
              <a:rPr lang="tr-TR" sz="2400" dirty="0" err="1" smtClean="0"/>
              <a:t>lateral</a:t>
            </a:r>
            <a:r>
              <a:rPr lang="tr-TR" sz="2400" dirty="0" smtClean="0"/>
              <a:t> </a:t>
            </a:r>
            <a:r>
              <a:rPr lang="tr-TR" sz="2400" dirty="0" err="1" smtClean="0"/>
              <a:t>ventriküller</a:t>
            </a:r>
            <a:r>
              <a:rPr lang="tr-TR" sz="2400" dirty="0" smtClean="0"/>
              <a:t> ve </a:t>
            </a:r>
            <a:r>
              <a:rPr lang="tr-TR" sz="2400" dirty="0" err="1" smtClean="0"/>
              <a:t>koroid</a:t>
            </a:r>
            <a:r>
              <a:rPr lang="tr-TR" sz="2400" dirty="0" smtClean="0"/>
              <a:t> </a:t>
            </a:r>
            <a:r>
              <a:rPr lang="tr-TR" sz="2400" dirty="0" err="1" smtClean="0"/>
              <a:t>pleksuslar</a:t>
            </a:r>
            <a:r>
              <a:rPr lang="tr-TR" sz="2400" dirty="0" smtClean="0"/>
              <a:t> görüntülenebilir.</a:t>
            </a:r>
          </a:p>
          <a:p>
            <a:r>
              <a:rPr lang="tr-TR" sz="2400" dirty="0" smtClean="0"/>
              <a:t>1. </a:t>
            </a:r>
            <a:r>
              <a:rPr lang="tr-TR" sz="2400" dirty="0" err="1" smtClean="0"/>
              <a:t>trimesterde</a:t>
            </a:r>
            <a:r>
              <a:rPr lang="tr-TR" sz="2400" dirty="0" smtClean="0"/>
              <a:t> yapılacak </a:t>
            </a:r>
            <a:r>
              <a:rPr lang="tr-TR" sz="2400" dirty="0" err="1" smtClean="0"/>
              <a:t>kraniyum</a:t>
            </a:r>
            <a:r>
              <a:rPr lang="tr-TR" sz="2400" dirty="0" smtClean="0"/>
              <a:t> muayenesi ile </a:t>
            </a:r>
            <a:r>
              <a:rPr lang="tr-TR" sz="2400" dirty="0" err="1" smtClean="0"/>
              <a:t>anensefali</a:t>
            </a:r>
            <a:r>
              <a:rPr lang="tr-TR" sz="2400" dirty="0" smtClean="0"/>
              <a:t>, </a:t>
            </a:r>
            <a:r>
              <a:rPr lang="tr-TR" sz="2400" dirty="0" err="1" smtClean="0"/>
              <a:t>ensefalosel</a:t>
            </a:r>
            <a:r>
              <a:rPr lang="tr-TR" sz="2400" dirty="0" smtClean="0"/>
              <a:t>, </a:t>
            </a:r>
            <a:r>
              <a:rPr lang="tr-TR" sz="2400" dirty="0" err="1" smtClean="0"/>
              <a:t>akrani</a:t>
            </a:r>
            <a:r>
              <a:rPr lang="tr-TR" sz="2400" dirty="0" smtClean="0"/>
              <a:t> ve </a:t>
            </a:r>
            <a:r>
              <a:rPr lang="tr-TR" sz="2400" dirty="0" err="1" smtClean="0"/>
              <a:t>alobar</a:t>
            </a:r>
            <a:r>
              <a:rPr lang="tr-TR" sz="2400" dirty="0" smtClean="0"/>
              <a:t> </a:t>
            </a:r>
            <a:r>
              <a:rPr lang="tr-TR" sz="2400" dirty="0" err="1" smtClean="0"/>
              <a:t>holoprosensefali</a:t>
            </a:r>
            <a:r>
              <a:rPr lang="tr-TR" sz="2400" dirty="0" smtClean="0"/>
              <a:t> tanısı koymak mümkündür.</a:t>
            </a:r>
            <a:endParaRPr lang="tr-T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357562"/>
            <a:ext cx="4000508" cy="330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357562"/>
            <a:ext cx="435771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53966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4" name="Picture 2" descr="D:\1. holo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4786346" cy="3214710"/>
          </a:xfrm>
          <a:prstGeom prst="rect">
            <a:avLst/>
          </a:prstGeom>
          <a:noFill/>
        </p:spPr>
      </p:pic>
      <p:pic>
        <p:nvPicPr>
          <p:cNvPr id="5" name="Picture 3" descr="D:\hol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714752"/>
            <a:ext cx="4714908" cy="2928966"/>
          </a:xfrm>
          <a:prstGeom prst="rect">
            <a:avLst/>
          </a:prstGeom>
          <a:noFill/>
        </p:spPr>
      </p:pic>
      <p:pic>
        <p:nvPicPr>
          <p:cNvPr id="11266" name="Picture 2" descr="H:\usg kursu\05052017bp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14290"/>
            <a:ext cx="3857652" cy="3214710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71876"/>
            <a:ext cx="3881433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H:\usg kursu\05052017akr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357718" cy="3214710"/>
          </a:xfrm>
          <a:prstGeom prst="rect">
            <a:avLst/>
          </a:prstGeom>
          <a:noFill/>
        </p:spPr>
      </p:pic>
      <p:pic>
        <p:nvPicPr>
          <p:cNvPr id="9219" name="Picture 3" descr="H:\usg kursu\05052017akr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643306"/>
            <a:ext cx="3905256" cy="3214694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4357718" cy="308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14380"/>
          </a:xfrm>
        </p:spPr>
        <p:txBody>
          <a:bodyPr>
            <a:normAutofit/>
          </a:bodyPr>
          <a:lstStyle/>
          <a:p>
            <a:r>
              <a:rPr lang="tr-TR" sz="3200" dirty="0" smtClean="0">
                <a:latin typeface="+mn-lt"/>
                <a:cs typeface="Times New Roman" pitchFamily="18" charset="0"/>
              </a:rPr>
              <a:t>Doğru CRL ölçümü için </a:t>
            </a:r>
            <a:endParaRPr lang="tr-TR" sz="3200" dirty="0">
              <a:latin typeface="+mn-lt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tr-TR" sz="2400" dirty="0" err="1" smtClean="0">
                <a:cs typeface="Times New Roman" pitchFamily="18" charset="0"/>
              </a:rPr>
              <a:t>Longitudinal</a:t>
            </a:r>
            <a:r>
              <a:rPr lang="tr-TR" sz="2400" dirty="0" smtClean="0">
                <a:cs typeface="Times New Roman" pitchFamily="18" charset="0"/>
              </a:rPr>
              <a:t> kesit</a:t>
            </a:r>
          </a:p>
          <a:p>
            <a:r>
              <a:rPr lang="tr-TR" sz="2400" dirty="0" smtClean="0">
                <a:cs typeface="Times New Roman" pitchFamily="18" charset="0"/>
              </a:rPr>
              <a:t>Düzgün bir </a:t>
            </a:r>
            <a:r>
              <a:rPr lang="tr-TR" sz="2400" dirty="0" err="1" smtClean="0">
                <a:cs typeface="Times New Roman" pitchFamily="18" charset="0"/>
              </a:rPr>
              <a:t>sagital</a:t>
            </a:r>
            <a:r>
              <a:rPr lang="tr-TR" sz="2400" dirty="0" smtClean="0">
                <a:cs typeface="Times New Roman" pitchFamily="18" charset="0"/>
              </a:rPr>
              <a:t> görünüm elde edilmelidir.</a:t>
            </a:r>
          </a:p>
          <a:p>
            <a:r>
              <a:rPr lang="tr-TR" sz="2400" dirty="0" err="1" smtClean="0">
                <a:cs typeface="Times New Roman" pitchFamily="18" charset="0"/>
              </a:rPr>
              <a:t>Fetus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fleksiyonda</a:t>
            </a:r>
            <a:r>
              <a:rPr lang="tr-TR" sz="2400" dirty="0" smtClean="0">
                <a:cs typeface="Times New Roman" pitchFamily="18" charset="0"/>
              </a:rPr>
              <a:t> olmayacak</a:t>
            </a:r>
          </a:p>
          <a:p>
            <a:r>
              <a:rPr lang="tr-TR" sz="2400" dirty="0" err="1" smtClean="0">
                <a:cs typeface="Times New Roman" pitchFamily="18" charset="0"/>
              </a:rPr>
              <a:t>Fetusun</a:t>
            </a:r>
            <a:r>
              <a:rPr lang="tr-TR" sz="2400" dirty="0" smtClean="0">
                <a:cs typeface="Times New Roman" pitchFamily="18" charset="0"/>
              </a:rPr>
              <a:t> baş ve popo kısmında başlangıç ve bitiş noktaları net olarak görülecek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214686"/>
            <a:ext cx="492922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54032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Megasistis</a:t>
            </a:r>
            <a:r>
              <a:rPr lang="tr-TR" sz="3200" dirty="0" smtClean="0"/>
              <a:t> 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>
                <a:cs typeface="Times New Roman" pitchFamily="18" charset="0"/>
              </a:rPr>
              <a:t>Ultrasonografide fetal mesane 11. haftada %80, 13. haftada</a:t>
            </a:r>
            <a:r>
              <a:rPr lang="tr-TR" sz="2400" dirty="0" smtClean="0">
                <a:cs typeface="Times New Roman" pitchFamily="18" charset="0"/>
              </a:rPr>
              <a:t> ise tüm olgularda görülür.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 Bu gebelik haftalarında mesanenin uzunluğu 6 </a:t>
            </a:r>
            <a:r>
              <a:rPr lang="tr-TR" sz="2400" dirty="0" err="1" smtClean="0">
                <a:cs typeface="Times New Roman" pitchFamily="18" charset="0"/>
              </a:rPr>
              <a:t>mm’nin</a:t>
            </a:r>
            <a:r>
              <a:rPr lang="tr-TR" sz="2400" dirty="0" smtClean="0">
                <a:cs typeface="Times New Roman" pitchFamily="18" charset="0"/>
              </a:rPr>
              <a:t> altındadır.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Fetal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megasistis</a:t>
            </a:r>
            <a:r>
              <a:rPr lang="tr-TR" sz="2400" dirty="0" smtClean="0">
                <a:cs typeface="Times New Roman" pitchFamily="18" charset="0"/>
              </a:rPr>
              <a:t> birinci </a:t>
            </a:r>
            <a:r>
              <a:rPr lang="tr-TR" sz="2400" dirty="0" err="1" smtClean="0">
                <a:cs typeface="Times New Roman" pitchFamily="18" charset="0"/>
              </a:rPr>
              <a:t>trimesterde</a:t>
            </a:r>
            <a:r>
              <a:rPr lang="tr-TR" sz="2400" dirty="0" smtClean="0">
                <a:cs typeface="Times New Roman" pitchFamily="18" charset="0"/>
              </a:rPr>
              <a:t> uzunlama mesane boyunun 7 mm veya üzerinde olması ile tanımlanır. Gebeliklerin 1/1.500’ünde görülür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Mesanenin uzunlama çapı 7–15 mm arasında ise başta </a:t>
            </a:r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13 ve 18 olmak üzere </a:t>
            </a:r>
            <a:r>
              <a:rPr lang="tr-TR" sz="2400" dirty="0" err="1" smtClean="0">
                <a:cs typeface="Times New Roman" pitchFamily="18" charset="0"/>
              </a:rPr>
              <a:t>kromozomal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defekt</a:t>
            </a:r>
            <a:r>
              <a:rPr lang="tr-TR" sz="2400" dirty="0" smtClean="0">
                <a:cs typeface="Times New Roman" pitchFamily="18" charset="0"/>
              </a:rPr>
              <a:t> olma sıklığı yaklaşık %20 </a:t>
            </a:r>
            <a:r>
              <a:rPr lang="tr-TR" sz="2400" dirty="0" err="1" smtClean="0">
                <a:cs typeface="Times New Roman" pitchFamily="18" charset="0"/>
              </a:rPr>
              <a:t>dir</a:t>
            </a:r>
            <a:r>
              <a:rPr lang="tr-TR" sz="2400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Ancak, </a:t>
            </a:r>
            <a:r>
              <a:rPr lang="tr-TR" sz="2400" dirty="0" err="1" smtClean="0">
                <a:cs typeface="Times New Roman" pitchFamily="18" charset="0"/>
              </a:rPr>
              <a:t>kromozomal</a:t>
            </a:r>
            <a:r>
              <a:rPr lang="tr-TR" sz="2400" dirty="0" smtClean="0">
                <a:cs typeface="Times New Roman" pitchFamily="18" charset="0"/>
              </a:rPr>
              <a:t> olarak normal olan gruptaki olguların %90’ında </a:t>
            </a:r>
            <a:r>
              <a:rPr lang="tr-TR" sz="2400" dirty="0" err="1" smtClean="0">
                <a:cs typeface="Times New Roman" pitchFamily="18" charset="0"/>
              </a:rPr>
              <a:t>megasistis</a:t>
            </a:r>
            <a:r>
              <a:rPr lang="tr-TR" sz="2400" dirty="0" smtClean="0">
                <a:cs typeface="Times New Roman" pitchFamily="18" charset="0"/>
              </a:rPr>
              <a:t> kendiliğinden kaybolur (</a:t>
            </a:r>
            <a:r>
              <a:rPr lang="tr-TR" sz="2400" dirty="0" err="1" smtClean="0">
                <a:cs typeface="Times New Roman" pitchFamily="18" charset="0"/>
              </a:rPr>
              <a:t>Liao</a:t>
            </a:r>
            <a:r>
              <a:rPr lang="tr-TR" sz="2400" dirty="0" smtClean="0">
                <a:cs typeface="Times New Roman" pitchFamily="18" charset="0"/>
              </a:rPr>
              <a:t> ve ark 2003).</a:t>
            </a:r>
          </a:p>
          <a:p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38576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H:\usg kursu\05052017megasi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071810"/>
            <a:ext cx="4405322" cy="3214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tr-TR" sz="3200" dirty="0" err="1" smtClean="0"/>
              <a:t>Diafragma</a:t>
            </a:r>
            <a:r>
              <a:rPr lang="tr-TR" sz="3200" dirty="0" smtClean="0"/>
              <a:t> </a:t>
            </a:r>
            <a:r>
              <a:rPr lang="tr-TR" sz="3200" dirty="0" err="1" smtClean="0"/>
              <a:t>hernisi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8641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Düzgün </a:t>
            </a:r>
            <a:r>
              <a:rPr lang="tr-TR" sz="2400" dirty="0" err="1" smtClean="0"/>
              <a:t>sagital</a:t>
            </a:r>
            <a:r>
              <a:rPr lang="tr-TR" sz="2400" dirty="0" smtClean="0"/>
              <a:t> kesit ile ilk </a:t>
            </a:r>
            <a:r>
              <a:rPr lang="tr-TR" sz="2400" dirty="0" err="1" smtClean="0"/>
              <a:t>trimesterde</a:t>
            </a:r>
            <a:r>
              <a:rPr lang="tr-TR" sz="2400" dirty="0" smtClean="0"/>
              <a:t> geniş </a:t>
            </a:r>
            <a:r>
              <a:rPr lang="tr-TR" sz="2400" dirty="0" err="1" smtClean="0"/>
              <a:t>diafragma</a:t>
            </a:r>
            <a:r>
              <a:rPr lang="tr-TR" sz="2400" dirty="0" smtClean="0"/>
              <a:t> </a:t>
            </a:r>
            <a:r>
              <a:rPr lang="tr-TR" sz="2400" dirty="0" err="1" smtClean="0"/>
              <a:t>hernilerinin</a:t>
            </a:r>
            <a:r>
              <a:rPr lang="tr-TR" sz="2400" dirty="0" smtClean="0"/>
              <a:t> tanısını koymak mümkündür.</a:t>
            </a:r>
            <a:endParaRPr lang="tr-TR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071678"/>
            <a:ext cx="357664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71679"/>
            <a:ext cx="514356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tr-TR" sz="3600" b="1" dirty="0" err="1" smtClean="0">
                <a:latin typeface="Times New Roman" pitchFamily="18" charset="0"/>
                <a:cs typeface="Times New Roman" pitchFamily="18" charset="0"/>
              </a:rPr>
              <a:t>Fetal</a:t>
            </a:r>
            <a:r>
              <a:rPr lang="tr-TR" sz="3600" b="1" dirty="0" smtClean="0">
                <a:latin typeface="Times New Roman" pitchFamily="18" charset="0"/>
                <a:cs typeface="Times New Roman" pitchFamily="18" charset="0"/>
              </a:rPr>
              <a:t> kalp atım hızı</a:t>
            </a: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pPr algn="just"/>
            <a:r>
              <a:rPr lang="tr-TR" sz="2400" dirty="0" smtClean="0">
                <a:cs typeface="Times New Roman" pitchFamily="18" charset="0"/>
              </a:rPr>
              <a:t>Normal gebeliklerde kalp atım hızı 5. gebelik haftasında 100 civarında iken, 10. gebelik haftasında 170’e kadar yükselir ve daha sonra 14. gebelik haftasında 155 olacak şekilde </a:t>
            </a:r>
            <a:r>
              <a:rPr lang="tr-TR" sz="2400" dirty="0" smtClean="0"/>
              <a:t>azalır.</a:t>
            </a:r>
          </a:p>
          <a:p>
            <a:pPr algn="just"/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13 ve </a:t>
            </a:r>
            <a:r>
              <a:rPr lang="tr-TR" sz="2400" dirty="0" err="1" smtClean="0">
                <a:cs typeface="Times New Roman" pitchFamily="18" charset="0"/>
              </a:rPr>
              <a:t>Turner</a:t>
            </a:r>
            <a:r>
              <a:rPr lang="tr-TR" sz="2400" dirty="0" smtClean="0">
                <a:cs typeface="Times New Roman" pitchFamily="18" charset="0"/>
              </a:rPr>
              <a:t> sendromunda 10–13+6. haftalar arasında taşikardi olmasına karşın, </a:t>
            </a:r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18 ve </a:t>
            </a:r>
            <a:r>
              <a:rPr lang="tr-TR" sz="2400" dirty="0" err="1" smtClean="0">
                <a:cs typeface="Times New Roman" pitchFamily="18" charset="0"/>
              </a:rPr>
              <a:t>triploidide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bradikardi</a:t>
            </a:r>
            <a:r>
              <a:rPr lang="tr-TR" sz="2400" dirty="0" smtClean="0">
                <a:cs typeface="Times New Roman" pitchFamily="18" charset="0"/>
              </a:rPr>
              <a:t> saptanır (</a:t>
            </a:r>
            <a:r>
              <a:rPr lang="tr-TR" sz="2400" dirty="0" err="1" smtClean="0">
                <a:cs typeface="Times New Roman" pitchFamily="18" charset="0"/>
              </a:rPr>
              <a:t>Liao</a:t>
            </a:r>
            <a:r>
              <a:rPr lang="tr-TR" sz="2400" dirty="0" smtClean="0">
                <a:cs typeface="Times New Roman" pitchFamily="18" charset="0"/>
              </a:rPr>
              <a:t> ve ark 2001).   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Trizomi21’de ise kalp hızında hafif bir artışı vardır. </a:t>
            </a:r>
          </a:p>
          <a:p>
            <a:pPr algn="just"/>
            <a:r>
              <a:rPr lang="tr-TR" sz="2400" dirty="0" smtClean="0">
                <a:cs typeface="Times New Roman" pitchFamily="18" charset="0"/>
              </a:rPr>
              <a:t>Kalp atım hızının belirlenmesi, </a:t>
            </a:r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21 için birinci </a:t>
            </a:r>
            <a:r>
              <a:rPr lang="tr-TR" sz="2400" dirty="0" err="1" smtClean="0">
                <a:cs typeface="Times New Roman" pitchFamily="18" charset="0"/>
              </a:rPr>
              <a:t>trimestirdeki</a:t>
            </a:r>
            <a:r>
              <a:rPr lang="tr-TR" sz="2400" dirty="0" smtClean="0">
                <a:cs typeface="Times New Roman" pitchFamily="18" charset="0"/>
              </a:rPr>
              <a:t> tarama testlerinin etkinliğini artırmamasına rağmen, </a:t>
            </a:r>
            <a:r>
              <a:rPr lang="tr-TR" sz="2400" dirty="0" err="1" smtClean="0">
                <a:cs typeface="Times New Roman" pitchFamily="18" charset="0"/>
              </a:rPr>
              <a:t>trizomi</a:t>
            </a:r>
            <a:r>
              <a:rPr lang="tr-TR" sz="2400" dirty="0" smtClean="0">
                <a:cs typeface="Times New Roman" pitchFamily="18" charset="0"/>
              </a:rPr>
              <a:t> 13’lü </a:t>
            </a:r>
            <a:r>
              <a:rPr lang="tr-TR" sz="2400" dirty="0" err="1" smtClean="0">
                <a:cs typeface="Times New Roman" pitchFamily="18" charset="0"/>
              </a:rPr>
              <a:t>fetusları</a:t>
            </a:r>
            <a:r>
              <a:rPr lang="tr-TR" sz="2400" dirty="0" smtClean="0">
                <a:cs typeface="Times New Roman" pitchFamily="18" charset="0"/>
              </a:rPr>
              <a:t> ayırt etmek için kullanışlıdır.</a:t>
            </a:r>
          </a:p>
          <a:p>
            <a:pPr>
              <a:buNone/>
            </a:pP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2" descr="H:\usg kursu\14042015 tri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36489"/>
            <a:ext cx="8229600" cy="405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39511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071810"/>
            <a:ext cx="4357685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906862"/>
            <a:ext cx="4929190" cy="39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1481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7286676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3200" dirty="0" smtClean="0"/>
              <a:t>PRF: Hız ölçüm ayarı (</a:t>
            </a:r>
            <a:r>
              <a:rPr lang="tr-TR" sz="3200" dirty="0" err="1" smtClean="0"/>
              <a:t>Pulsed</a:t>
            </a:r>
            <a:r>
              <a:rPr lang="tr-TR" sz="3200" dirty="0" smtClean="0"/>
              <a:t> </a:t>
            </a:r>
            <a:r>
              <a:rPr lang="tr-TR" sz="3200" dirty="0" err="1" smtClean="0"/>
              <a:t>repetition</a:t>
            </a:r>
            <a:r>
              <a:rPr lang="tr-TR" sz="3200" dirty="0" smtClean="0"/>
              <a:t> </a:t>
            </a:r>
            <a:r>
              <a:rPr lang="tr-TR" sz="3200" dirty="0" err="1" smtClean="0"/>
              <a:t>frequency</a:t>
            </a:r>
            <a:r>
              <a:rPr lang="tr-TR" sz="3200" dirty="0" smtClean="0"/>
              <a:t>)</a:t>
            </a:r>
            <a:endParaRPr lang="tr-TR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37643"/>
            <a:ext cx="8229600" cy="445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r>
              <a:rPr lang="tr-TR" sz="2400" dirty="0" smtClean="0">
                <a:cs typeface="Times New Roman" pitchFamily="18" charset="0"/>
              </a:rPr>
              <a:t>Uygun büyütmede ölçüm yapılmalı</a:t>
            </a:r>
          </a:p>
          <a:p>
            <a:r>
              <a:rPr lang="tr-TR" sz="2400" dirty="0" err="1" smtClean="0">
                <a:cs typeface="Times New Roman" pitchFamily="18" charset="0"/>
              </a:rPr>
              <a:t>Spina</a:t>
            </a:r>
            <a:r>
              <a:rPr lang="tr-TR" sz="2400" dirty="0" smtClean="0">
                <a:cs typeface="Times New Roman" pitchFamily="18" charset="0"/>
              </a:rPr>
              <a:t> gözüküyor ve ayırt ediliyor olmalı</a:t>
            </a:r>
          </a:p>
          <a:p>
            <a:r>
              <a:rPr lang="tr-TR" sz="2400" dirty="0" err="1" smtClean="0">
                <a:cs typeface="Times New Roman" pitchFamily="18" charset="0"/>
              </a:rPr>
              <a:t>Fetusun</a:t>
            </a:r>
            <a:r>
              <a:rPr lang="tr-TR" sz="2400" dirty="0" smtClean="0">
                <a:cs typeface="Times New Roman" pitchFamily="18" charset="0"/>
              </a:rPr>
              <a:t> tam uzunluğu görülüyor ve ayırt ediliyor olmalı.</a:t>
            </a:r>
          </a:p>
          <a:p>
            <a:r>
              <a:rPr lang="tr-TR" sz="2400" dirty="0" smtClean="0">
                <a:cs typeface="Times New Roman" pitchFamily="18" charset="0"/>
              </a:rPr>
              <a:t>Doğru yapılmış bir </a:t>
            </a:r>
            <a:r>
              <a:rPr lang="tr-TR" sz="2400" dirty="0" err="1" smtClean="0">
                <a:cs typeface="Times New Roman" pitchFamily="18" charset="0"/>
              </a:rPr>
              <a:t>crl</a:t>
            </a:r>
            <a:r>
              <a:rPr lang="tr-TR" sz="2400" dirty="0" smtClean="0">
                <a:cs typeface="Times New Roman" pitchFamily="18" charset="0"/>
              </a:rPr>
              <a:t> ölçümü </a:t>
            </a:r>
            <a:r>
              <a:rPr lang="tr-TR" sz="2400" dirty="0" err="1" smtClean="0">
                <a:cs typeface="Times New Roman" pitchFamily="18" charset="0"/>
              </a:rPr>
              <a:t>gestasyonel</a:t>
            </a:r>
            <a:r>
              <a:rPr lang="tr-TR" sz="2400" dirty="0" smtClean="0">
                <a:cs typeface="Times New Roman" pitchFamily="18" charset="0"/>
              </a:rPr>
              <a:t> yaşı belirlemede daha sonraki haftalarda yapılacak bir </a:t>
            </a:r>
            <a:r>
              <a:rPr lang="tr-TR" sz="2400" dirty="0" err="1" smtClean="0">
                <a:cs typeface="Times New Roman" pitchFamily="18" charset="0"/>
              </a:rPr>
              <a:t>bpd</a:t>
            </a:r>
            <a:r>
              <a:rPr lang="tr-TR" sz="2400" dirty="0" smtClean="0">
                <a:cs typeface="Times New Roman" pitchFamily="18" charset="0"/>
              </a:rPr>
              <a:t> ölçümünden daha etkindir.</a:t>
            </a:r>
          </a:p>
          <a:p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214686"/>
            <a:ext cx="492922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14446"/>
          </a:xfrm>
        </p:spPr>
        <p:txBody>
          <a:bodyPr>
            <a:normAutofit/>
          </a:bodyPr>
          <a:lstStyle/>
          <a:p>
            <a:pPr algn="l"/>
            <a:r>
              <a:rPr lang="tr-TR" sz="3200" dirty="0" smtClean="0"/>
              <a:t>Renk kazanımı: </a:t>
            </a:r>
            <a:r>
              <a:rPr lang="tr-TR" sz="3200" dirty="0" err="1" smtClean="0"/>
              <a:t>Colour</a:t>
            </a:r>
            <a:r>
              <a:rPr lang="tr-TR" sz="3200" dirty="0" smtClean="0"/>
              <a:t> </a:t>
            </a:r>
            <a:r>
              <a:rPr lang="tr-TR" sz="3200" dirty="0" err="1" smtClean="0"/>
              <a:t>gain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/>
              <a:t>Renk devamlılığı: </a:t>
            </a:r>
            <a:r>
              <a:rPr lang="tr-TR" sz="3200" dirty="0" err="1" smtClean="0"/>
              <a:t>Colour</a:t>
            </a:r>
            <a:r>
              <a:rPr lang="tr-TR" sz="3200" dirty="0" smtClean="0"/>
              <a:t> </a:t>
            </a:r>
            <a:r>
              <a:rPr lang="tr-TR" sz="3200" dirty="0" err="1" smtClean="0"/>
              <a:t>persistance</a:t>
            </a:r>
            <a:endParaRPr lang="tr-TR" sz="3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54363"/>
            <a:ext cx="8229600" cy="437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66301"/>
            <a:ext cx="8229600" cy="299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tr-TR" sz="3200" smtClean="0"/>
              <a:t>Koryonisite</a:t>
            </a:r>
            <a:r>
              <a:rPr lang="tr-TR" sz="3200" dirty="0" smtClean="0"/>
              <a:t> tayini</a:t>
            </a:r>
            <a:endParaRPr lang="tr-TR" sz="32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Koryonisite</a:t>
            </a:r>
            <a:r>
              <a:rPr lang="tr-TR" sz="2400" dirty="0" smtClean="0"/>
              <a:t> tayininin en kolay ve en doğru yapıldığı zaman </a:t>
            </a:r>
          </a:p>
          <a:p>
            <a:pPr>
              <a:buNone/>
            </a:pPr>
            <a:r>
              <a:rPr lang="tr-TR" sz="2400" dirty="0" smtClean="0"/>
              <a:t>     </a:t>
            </a:r>
            <a:r>
              <a:rPr lang="tr-TR" sz="2400" b="1" i="1" dirty="0" smtClean="0"/>
              <a:t>ilk </a:t>
            </a:r>
            <a:r>
              <a:rPr lang="tr-TR" sz="2400" b="1" i="1" dirty="0" err="1" smtClean="0"/>
              <a:t>trimesterdir</a:t>
            </a:r>
            <a:r>
              <a:rPr lang="tr-TR" sz="2400" b="1" i="1" dirty="0" smtClean="0"/>
              <a:t>.</a:t>
            </a:r>
          </a:p>
          <a:p>
            <a:pPr>
              <a:buNone/>
            </a:pPr>
            <a:endParaRPr lang="tr-TR" sz="2400" dirty="0" smtClean="0"/>
          </a:p>
          <a:p>
            <a:r>
              <a:rPr lang="tr-TR" sz="2400" dirty="0" smtClean="0"/>
              <a:t>24 hafta öncesi </a:t>
            </a:r>
            <a:r>
              <a:rPr lang="tr-TR" sz="2400" dirty="0" err="1" smtClean="0"/>
              <a:t>perinatal</a:t>
            </a:r>
            <a:r>
              <a:rPr lang="tr-TR" sz="2400" dirty="0" smtClean="0"/>
              <a:t> kayıp oranı</a:t>
            </a:r>
          </a:p>
          <a:p>
            <a:pPr>
              <a:buNone/>
            </a:pPr>
            <a:r>
              <a:rPr lang="tr-TR" sz="2400" dirty="0" smtClean="0"/>
              <a:t>     </a:t>
            </a:r>
            <a:r>
              <a:rPr lang="tr-TR" sz="2400" dirty="0" err="1" smtClean="0"/>
              <a:t>Dikoryonik</a:t>
            </a:r>
            <a:r>
              <a:rPr lang="tr-TR" sz="2400" dirty="0" smtClean="0"/>
              <a:t> ikizlerde  %  1.8</a:t>
            </a:r>
          </a:p>
          <a:p>
            <a:pPr>
              <a:buNone/>
            </a:pPr>
            <a:r>
              <a:rPr lang="tr-TR" sz="2400" dirty="0" smtClean="0"/>
              <a:t>     </a:t>
            </a:r>
            <a:r>
              <a:rPr lang="tr-TR" sz="2400" dirty="0" err="1" smtClean="0"/>
              <a:t>Monokoryonik</a:t>
            </a:r>
            <a:r>
              <a:rPr lang="tr-TR" sz="2400" dirty="0" smtClean="0"/>
              <a:t> ikizlerde % 12.2 </a:t>
            </a:r>
          </a:p>
          <a:p>
            <a:pPr>
              <a:buNone/>
            </a:pPr>
            <a:endParaRPr lang="tr-TR" sz="2400" dirty="0" smtClean="0"/>
          </a:p>
          <a:p>
            <a:r>
              <a:rPr lang="tr-TR" sz="2400" dirty="0" err="1" smtClean="0"/>
              <a:t>Monokoryonik</a:t>
            </a:r>
            <a:r>
              <a:rPr lang="tr-TR" sz="2400" dirty="0" smtClean="0"/>
              <a:t> ikiz gebeliklerin %15’in de </a:t>
            </a:r>
            <a:r>
              <a:rPr lang="tr-TR" sz="2400" b="1" i="1" dirty="0" smtClean="0"/>
              <a:t>TTTS </a:t>
            </a:r>
            <a:r>
              <a:rPr lang="tr-TR" sz="2400" dirty="0" smtClean="0"/>
              <a:t>gelişir.</a:t>
            </a:r>
          </a:p>
          <a:p>
            <a:r>
              <a:rPr lang="tr-TR" sz="2400" dirty="0" err="1" smtClean="0"/>
              <a:t>Monokoryonik</a:t>
            </a:r>
            <a:r>
              <a:rPr lang="tr-TR" sz="2400" dirty="0" smtClean="0"/>
              <a:t> olmak TTTS,TRAP, TAPS, TOPS gibi </a:t>
            </a:r>
            <a:r>
              <a:rPr lang="tr-TR" sz="2400" dirty="0" err="1" smtClean="0"/>
              <a:t>morbiditesi</a:t>
            </a:r>
            <a:r>
              <a:rPr lang="tr-TR" sz="2400" dirty="0" smtClean="0"/>
              <a:t> yüksek klinik durumlarla direkt ilişkilidir.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mete\Desktop\POWER ÇOĞUL DEPO\fig8.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735811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0"/>
            <a:ext cx="7924800" cy="5786478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7000892" y="5500702"/>
            <a:ext cx="157163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5719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2050" name="Picture 2" descr="C:\Users\mete\Desktop\POWER ÇOĞUL DEPO\fig8-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3215130" cy="5494492"/>
          </a:xfrm>
          <a:prstGeom prst="rect">
            <a:avLst/>
          </a:prstGeom>
          <a:noFill/>
        </p:spPr>
      </p:pic>
      <p:pic>
        <p:nvPicPr>
          <p:cNvPr id="2051" name="Picture 3" descr="C:\Users\mete\Desktop\POWER ÇOĞUL DEPO\fig8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28604"/>
            <a:ext cx="3043237" cy="2905125"/>
          </a:xfrm>
          <a:prstGeom prst="rect">
            <a:avLst/>
          </a:prstGeom>
          <a:noFill/>
        </p:spPr>
      </p:pic>
      <p:pic>
        <p:nvPicPr>
          <p:cNvPr id="2052" name="Picture 4" descr="C:\Users\mete\Desktop\POWER ÇOĞUL DEPO\fig8-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3063" y="3929066"/>
            <a:ext cx="4960937" cy="1779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252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3074" name="Picture 2" descr="C:\Users\mete\Desktop\POWER ÇOĞUL DEPO\fig8-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85728"/>
            <a:ext cx="6554549" cy="3277274"/>
          </a:xfrm>
          <a:prstGeom prst="rect">
            <a:avLst/>
          </a:prstGeom>
          <a:noFill/>
        </p:spPr>
      </p:pic>
      <p:pic>
        <p:nvPicPr>
          <p:cNvPr id="3075" name="Picture 3" descr="C:\Users\mete\Desktop\POWER ÇOĞUL DEPO\fig8-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714752"/>
            <a:ext cx="3043237" cy="288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6034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35719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00174"/>
            <a:ext cx="4143404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214686"/>
            <a:ext cx="3571900" cy="25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428604"/>
            <a:ext cx="385382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286124"/>
            <a:ext cx="39814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478634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38612" y="3429000"/>
            <a:ext cx="50053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012203"/>
            <a:ext cx="4286248" cy="384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96576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/>
          <a:lstStyle/>
          <a:p>
            <a:r>
              <a:rPr lang="tr-TR" dirty="0" smtClean="0"/>
              <a:t>NT</a:t>
            </a:r>
            <a:endParaRPr lang="tr-TR" dirty="0"/>
          </a:p>
        </p:txBody>
      </p:sp>
      <p:sp>
        <p:nvSpPr>
          <p:cNvPr id="8" name="7 İçerik Yer Tutucusu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r>
              <a:rPr lang="tr-TR" sz="2400" dirty="0" err="1" smtClean="0"/>
              <a:t>Fetal</a:t>
            </a:r>
            <a:r>
              <a:rPr lang="tr-TR" sz="2400" dirty="0" smtClean="0"/>
              <a:t> boynun hemen arkasında yer alan, ultrasonda içeriğinin sıvı olması nedeni ile </a:t>
            </a:r>
            <a:r>
              <a:rPr lang="tr-TR" sz="2400" dirty="0" err="1" smtClean="0"/>
              <a:t>translusen</a:t>
            </a:r>
            <a:r>
              <a:rPr lang="tr-TR" sz="2400" dirty="0" smtClean="0"/>
              <a:t>, yani siyah görülen bölge ense </a:t>
            </a:r>
            <a:r>
              <a:rPr lang="tr-TR" sz="2400" dirty="0" err="1" smtClean="0"/>
              <a:t>translusensisi</a:t>
            </a:r>
            <a:r>
              <a:rPr lang="tr-TR" sz="2400" dirty="0" smtClean="0"/>
              <a:t> “</a:t>
            </a:r>
            <a:r>
              <a:rPr lang="tr-TR" sz="2400" dirty="0" err="1" smtClean="0"/>
              <a:t>Nuchal</a:t>
            </a:r>
            <a:r>
              <a:rPr lang="tr-TR" sz="2400" dirty="0" smtClean="0"/>
              <a:t> </a:t>
            </a:r>
            <a:r>
              <a:rPr lang="tr-TR" sz="2400" dirty="0" err="1" smtClean="0"/>
              <a:t>translucency</a:t>
            </a:r>
            <a:r>
              <a:rPr lang="tr-TR" sz="2400" dirty="0" smtClean="0"/>
              <a:t>” (NT) olarak tanımlanır. </a:t>
            </a:r>
          </a:p>
          <a:p>
            <a:r>
              <a:rPr lang="tr-TR" sz="2400" dirty="0" smtClean="0"/>
              <a:t>Her kadının </a:t>
            </a:r>
            <a:r>
              <a:rPr lang="tr-TR" sz="2400" dirty="0" err="1" smtClean="0"/>
              <a:t>krozomal</a:t>
            </a:r>
            <a:r>
              <a:rPr lang="tr-TR" sz="2400" dirty="0" smtClean="0"/>
              <a:t> </a:t>
            </a:r>
            <a:r>
              <a:rPr lang="tr-TR" sz="2400" dirty="0" err="1" smtClean="0"/>
              <a:t>defekti</a:t>
            </a:r>
            <a:r>
              <a:rPr lang="tr-TR" sz="2400" dirty="0" smtClean="0"/>
              <a:t> olan bir çocuk sahip olma riski vardır.</a:t>
            </a:r>
          </a:p>
          <a:p>
            <a:r>
              <a:rPr lang="tr-TR" sz="2400" dirty="0" smtClean="0"/>
              <a:t> Hastaya özgün bu riskin hesaplanabilmesi için öncelikle hastanın </a:t>
            </a:r>
            <a:r>
              <a:rPr lang="tr-TR" sz="2400" b="1" i="1" dirty="0" smtClean="0"/>
              <a:t>bazal</a:t>
            </a:r>
            <a:r>
              <a:rPr lang="tr-TR" sz="2400" dirty="0" smtClean="0"/>
              <a:t> veya </a:t>
            </a:r>
            <a:r>
              <a:rPr lang="tr-TR" sz="2400" b="1" i="1" dirty="0" smtClean="0"/>
              <a:t>önceki riskinin bilinmesi </a:t>
            </a:r>
            <a:r>
              <a:rPr lang="tr-TR" sz="2400" dirty="0" smtClean="0"/>
              <a:t>gereklidir. </a:t>
            </a:r>
            <a:r>
              <a:rPr lang="tr-TR" sz="2400" dirty="0" err="1" smtClean="0"/>
              <a:t>Basal</a:t>
            </a:r>
            <a:r>
              <a:rPr lang="tr-TR" sz="2400" dirty="0" smtClean="0"/>
              <a:t> risk, anne yaşı ve gebelik haftasına bağlıdır.</a:t>
            </a:r>
          </a:p>
          <a:p>
            <a:endParaRPr lang="tr-TR" sz="2400" dirty="0" smtClean="0"/>
          </a:p>
          <a:p>
            <a:pPr>
              <a:buNone/>
            </a:pPr>
            <a:endParaRPr lang="tr-TR" sz="24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000504"/>
            <a:ext cx="514353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1061</Words>
  <PresentationFormat>Ekran Gösterisi (4:3)</PresentationFormat>
  <Paragraphs>98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47" baseType="lpstr">
      <vt:lpstr>Ofis Teması</vt:lpstr>
      <vt:lpstr>Poliklinik Şartlarında 1. Trimester Anatomik Değerlendirme</vt:lpstr>
      <vt:lpstr>Slayt 2</vt:lpstr>
      <vt:lpstr>Doğru CRL ölçümü için </vt:lpstr>
      <vt:lpstr>Slayt 4</vt:lpstr>
      <vt:lpstr>Slayt 5</vt:lpstr>
      <vt:lpstr>Slayt 6</vt:lpstr>
      <vt:lpstr>Slayt 7</vt:lpstr>
      <vt:lpstr>Slayt 8</vt:lpstr>
      <vt:lpstr>NT</vt:lpstr>
      <vt:lpstr>Doğru NT ölçümü nasıl olmalı </vt:lpstr>
      <vt:lpstr>  </vt:lpstr>
      <vt:lpstr>Slayt 12</vt:lpstr>
      <vt:lpstr>Slayt 13</vt:lpstr>
      <vt:lpstr>Nazal kemik</vt:lpstr>
      <vt:lpstr>Slayt 15</vt:lpstr>
      <vt:lpstr>Duktus venozusun Doppler muayenesi</vt:lpstr>
      <vt:lpstr>Slayt 17</vt:lpstr>
      <vt:lpstr>Slayt 18</vt:lpstr>
      <vt:lpstr>Slayt 19</vt:lpstr>
      <vt:lpstr>Triküspit kaçağı</vt:lpstr>
      <vt:lpstr>Slayt 21</vt:lpstr>
      <vt:lpstr>Femur ve humerus ölçümü</vt:lpstr>
      <vt:lpstr>Slayt 23</vt:lpstr>
      <vt:lpstr>Slayt 24</vt:lpstr>
      <vt:lpstr>Tek umblikal arter</vt:lpstr>
      <vt:lpstr>Slayt 26</vt:lpstr>
      <vt:lpstr>Kraniyum muayenesi</vt:lpstr>
      <vt:lpstr>Slayt 28</vt:lpstr>
      <vt:lpstr>Slayt 29</vt:lpstr>
      <vt:lpstr>Megasistis </vt:lpstr>
      <vt:lpstr>Slayt 31</vt:lpstr>
      <vt:lpstr>Diafragma hernisi</vt:lpstr>
      <vt:lpstr>Fetal kalp atım hızı </vt:lpstr>
      <vt:lpstr>Slayt 34</vt:lpstr>
      <vt:lpstr>Slayt 35</vt:lpstr>
      <vt:lpstr>Slayt 36</vt:lpstr>
      <vt:lpstr>Slayt 37</vt:lpstr>
      <vt:lpstr>Slayt 38</vt:lpstr>
      <vt:lpstr>PRF: Hız ölçüm ayarı (Pulsed repetition frequency)</vt:lpstr>
      <vt:lpstr>Renk kazanımı: Colour gain Renk devamlılığı: Colour persistance</vt:lpstr>
      <vt:lpstr>Slayt 41</vt:lpstr>
      <vt:lpstr>Koryonisite tayini</vt:lpstr>
      <vt:lpstr>Slayt 43</vt:lpstr>
      <vt:lpstr>Slayt 44</vt:lpstr>
      <vt:lpstr>Slayt 45</vt:lpstr>
      <vt:lpstr>Slayt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mete sucu</dc:creator>
  <cp:lastModifiedBy>METE SUCU</cp:lastModifiedBy>
  <cp:revision>80</cp:revision>
  <dcterms:created xsi:type="dcterms:W3CDTF">2017-05-03T19:36:45Z</dcterms:created>
  <dcterms:modified xsi:type="dcterms:W3CDTF">2017-05-15T21:58:49Z</dcterms:modified>
</cp:coreProperties>
</file>