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65" r:id="rId2"/>
    <p:sldId id="266" r:id="rId3"/>
    <p:sldId id="267" r:id="rId4"/>
    <p:sldId id="268" r:id="rId5"/>
    <p:sldId id="269" r:id="rId6"/>
    <p:sldId id="270" r:id="rId7"/>
    <p:sldId id="271" r:id="rId8"/>
    <p:sldId id="273" r:id="rId9"/>
    <p:sldId id="272" r:id="rId10"/>
    <p:sldId id="274" r:id="rId11"/>
    <p:sldId id="275" r:id="rId12"/>
    <p:sldId id="276" r:id="rId13"/>
    <p:sldId id="277" r:id="rId14"/>
    <p:sldId id="278" r:id="rId15"/>
    <p:sldId id="279" r:id="rId16"/>
    <p:sldId id="280" r:id="rId17"/>
    <p:sldId id="281" r:id="rId18"/>
    <p:sldId id="282" r:id="rId19"/>
    <p:sldId id="284" r:id="rId20"/>
    <p:sldId id="286" r:id="rId21"/>
    <p:sldId id="287" r:id="rId22"/>
    <p:sldId id="288" r:id="rId23"/>
    <p:sldId id="289" r:id="rId24"/>
    <p:sldId id="309" r:id="rId25"/>
    <p:sldId id="292" r:id="rId26"/>
    <p:sldId id="293"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Lst>
  <p:sldSz cx="9144000" cy="5143500" type="screen16x9"/>
  <p:notesSz cx="6858000" cy="9144000"/>
  <p:defaultTextStyle>
    <a:defPPr>
      <a:defRPr lang="en-GB"/>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8" d="100"/>
          <a:sy n="88" d="100"/>
        </p:scale>
        <p:origin x="876"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4D2FF6-D373-4F59-97D9-2EF870775614}" type="datetimeFigureOut">
              <a:rPr lang="en-GB" smtClean="0"/>
              <a:t>20/05/2017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584048-B13C-4D19-B9FC-D2F0FD256D89}" type="slidenum">
              <a:rPr lang="en-GB" smtClean="0"/>
              <a:t>‹#›</a:t>
            </a:fld>
            <a:endParaRPr lang="en-GB"/>
          </a:p>
        </p:txBody>
      </p:sp>
    </p:spTree>
    <p:extLst>
      <p:ext uri="{BB962C8B-B14F-4D97-AF65-F5344CB8AC3E}">
        <p14:creationId xmlns:p14="http://schemas.microsoft.com/office/powerpoint/2010/main" val="2762169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The </a:t>
            </a:r>
            <a:r>
              <a:rPr lang="fr-FR" dirty="0" err="1" smtClean="0"/>
              <a:t>purpose</a:t>
            </a:r>
            <a:r>
              <a:rPr lang="fr-FR" dirty="0" smtClean="0"/>
              <a:t> of </a:t>
            </a:r>
            <a:r>
              <a:rPr lang="fr-FR" dirty="0" err="1" smtClean="0"/>
              <a:t>prenatal</a:t>
            </a:r>
            <a:r>
              <a:rPr lang="fr-FR" dirty="0" smtClean="0"/>
              <a:t> </a:t>
            </a:r>
            <a:r>
              <a:rPr lang="fr-FR" dirty="0" err="1" smtClean="0"/>
              <a:t>growth</a:t>
            </a:r>
            <a:r>
              <a:rPr lang="fr-FR" dirty="0" smtClean="0"/>
              <a:t> monitoring (IUGR) </a:t>
            </a:r>
            <a:r>
              <a:rPr lang="fr-FR" dirty="0" err="1" smtClean="0"/>
              <a:t>is</a:t>
            </a:r>
            <a:r>
              <a:rPr lang="fr-FR" dirty="0" smtClean="0"/>
              <a:t> to </a:t>
            </a:r>
            <a:r>
              <a:rPr lang="fr-FR" dirty="0" err="1" smtClean="0"/>
              <a:t>identify</a:t>
            </a:r>
            <a:r>
              <a:rPr lang="fr-FR" dirty="0" smtClean="0"/>
              <a:t> IUGR </a:t>
            </a:r>
            <a:r>
              <a:rPr lang="fr-FR" dirty="0" err="1" smtClean="0"/>
              <a:t>fetuses</a:t>
            </a:r>
            <a:r>
              <a:rPr lang="fr-FR" dirty="0" smtClean="0"/>
              <a:t> , to monitor </a:t>
            </a:r>
            <a:r>
              <a:rPr lang="fr-FR" dirty="0" err="1" smtClean="0"/>
              <a:t>these</a:t>
            </a:r>
            <a:r>
              <a:rPr lang="fr-FR" dirty="0" smtClean="0"/>
              <a:t> </a:t>
            </a:r>
            <a:r>
              <a:rPr lang="fr-FR" dirty="0" err="1" smtClean="0"/>
              <a:t>fetuses</a:t>
            </a:r>
            <a:r>
              <a:rPr lang="fr-FR" dirty="0" smtClean="0"/>
              <a:t> </a:t>
            </a:r>
            <a:r>
              <a:rPr lang="fr-FR" dirty="0" err="1" smtClean="0"/>
              <a:t>closely</a:t>
            </a:r>
            <a:r>
              <a:rPr lang="fr-FR" dirty="0" smtClean="0"/>
              <a:t>, and to </a:t>
            </a:r>
            <a:r>
              <a:rPr lang="fr-FR" dirty="0" err="1" smtClean="0"/>
              <a:t>make</a:t>
            </a:r>
            <a:r>
              <a:rPr lang="fr-FR" dirty="0" smtClean="0"/>
              <a:t> an </a:t>
            </a:r>
            <a:r>
              <a:rPr lang="fr-FR" dirty="0" err="1" smtClean="0"/>
              <a:t>appropriate</a:t>
            </a:r>
            <a:r>
              <a:rPr lang="fr-FR" dirty="0" smtClean="0"/>
              <a:t> </a:t>
            </a:r>
            <a:r>
              <a:rPr lang="fr-FR" dirty="0" err="1" smtClean="0"/>
              <a:t>decision</a:t>
            </a:r>
            <a:r>
              <a:rPr lang="fr-FR" dirty="0" smtClean="0"/>
              <a:t> for </a:t>
            </a:r>
            <a:r>
              <a:rPr lang="fr-FR" dirty="0" err="1" smtClean="0"/>
              <a:t>fetal</a:t>
            </a:r>
            <a:r>
              <a:rPr lang="fr-FR" dirty="0" smtClean="0"/>
              <a:t> extraction if </a:t>
            </a:r>
            <a:r>
              <a:rPr lang="fr-FR" dirty="0" err="1" smtClean="0"/>
              <a:t>their</a:t>
            </a:r>
            <a:r>
              <a:rPr lang="fr-FR" dirty="0" smtClean="0"/>
              <a:t> condition </a:t>
            </a:r>
            <a:r>
              <a:rPr lang="fr-FR" dirty="0" err="1" smtClean="0"/>
              <a:t>worsens</a:t>
            </a:r>
            <a:r>
              <a:rPr lang="fr-FR" dirty="0" smtClean="0"/>
              <a:t> to </a:t>
            </a:r>
            <a:r>
              <a:rPr lang="fr-FR" dirty="0" err="1" smtClean="0"/>
              <a:t>avoid</a:t>
            </a:r>
            <a:r>
              <a:rPr lang="fr-FR" baseline="0" dirty="0" smtClean="0"/>
              <a:t> </a:t>
            </a:r>
            <a:r>
              <a:rPr lang="fr-FR" baseline="0" dirty="0" err="1" smtClean="0"/>
              <a:t>maternal</a:t>
            </a:r>
            <a:r>
              <a:rPr lang="fr-FR" baseline="0" dirty="0" smtClean="0"/>
              <a:t> and/or </a:t>
            </a:r>
            <a:r>
              <a:rPr lang="fr-FR" baseline="0" dirty="0" err="1" smtClean="0"/>
              <a:t>fetal</a:t>
            </a:r>
            <a:r>
              <a:rPr lang="fr-FR" baseline="0" dirty="0" smtClean="0"/>
              <a:t> complications.</a:t>
            </a:r>
            <a:endParaRPr lang="en-GB" dirty="0"/>
          </a:p>
        </p:txBody>
      </p:sp>
      <p:sp>
        <p:nvSpPr>
          <p:cNvPr id="4" name="Espace réservé du numéro de diapositive 3"/>
          <p:cNvSpPr>
            <a:spLocks noGrp="1"/>
          </p:cNvSpPr>
          <p:nvPr>
            <p:ph type="sldNum" sz="quarter" idx="10"/>
          </p:nvPr>
        </p:nvSpPr>
        <p:spPr/>
        <p:txBody>
          <a:bodyPr/>
          <a:lstStyle/>
          <a:p>
            <a:pPr>
              <a:defRPr/>
            </a:pPr>
            <a:fld id="{B9B1B5D5-514A-3146-9E4C-4B2F7716BBE4}" type="slidenum">
              <a:rPr lang="fr-FR" smtClean="0"/>
              <a:pPr>
                <a:defRPr/>
              </a:pPr>
              <a:t>3</a:t>
            </a:fld>
            <a:endParaRPr lang="fr-FR" dirty="0"/>
          </a:p>
        </p:txBody>
      </p:sp>
    </p:spTree>
    <p:extLst>
      <p:ext uri="{BB962C8B-B14F-4D97-AF65-F5344CB8AC3E}">
        <p14:creationId xmlns:p14="http://schemas.microsoft.com/office/powerpoint/2010/main" val="601282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e l'image des diapositives 1"/>
          <p:cNvSpPr>
            <a:spLocks noGrp="1" noRot="1" noChangeAspect="1" noTextEdit="1"/>
          </p:cNvSpPr>
          <p:nvPr>
            <p:ph type="sldImg"/>
          </p:nvPr>
        </p:nvSpPr>
        <p:spPr>
          <a:ln/>
        </p:spPr>
      </p:sp>
      <p:sp>
        <p:nvSpPr>
          <p:cNvPr id="5529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dirty="0"/>
          </a:p>
        </p:txBody>
      </p:sp>
      <p:sp>
        <p:nvSpPr>
          <p:cNvPr id="5529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fld id="{CD190673-843B-C247-8636-89869A680397}" type="slidenum">
              <a:rPr lang="fr-FR">
                <a:latin typeface="Calibri Courant" charset="0"/>
              </a:rPr>
              <a:pPr eaLnBrk="1" hangingPunct="1"/>
              <a:t>14</a:t>
            </a:fld>
            <a:endParaRPr lang="fr-FR" dirty="0">
              <a:latin typeface="Calibri Courant" charset="0"/>
            </a:endParaRPr>
          </a:p>
        </p:txBody>
      </p:sp>
    </p:spTree>
    <p:extLst>
      <p:ext uri="{BB962C8B-B14F-4D97-AF65-F5344CB8AC3E}">
        <p14:creationId xmlns:p14="http://schemas.microsoft.com/office/powerpoint/2010/main" val="957155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e l'image des diapositives 1"/>
          <p:cNvSpPr>
            <a:spLocks noGrp="1" noRot="1" noChangeAspect="1" noTextEdit="1"/>
          </p:cNvSpPr>
          <p:nvPr>
            <p:ph type="sldImg"/>
          </p:nvPr>
        </p:nvSpPr>
        <p:spPr>
          <a:ln/>
        </p:spPr>
      </p:sp>
      <p:sp>
        <p:nvSpPr>
          <p:cNvPr id="5734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dirty="0"/>
          </a:p>
        </p:txBody>
      </p:sp>
      <p:sp>
        <p:nvSpPr>
          <p:cNvPr id="5734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fld id="{F70EC00D-5EF9-894C-AF17-E53F6A35969D}" type="slidenum">
              <a:rPr lang="fr-FR">
                <a:latin typeface="Calibri Courant" charset="0"/>
              </a:rPr>
              <a:pPr eaLnBrk="1" hangingPunct="1"/>
              <a:t>15</a:t>
            </a:fld>
            <a:endParaRPr lang="fr-FR" dirty="0">
              <a:latin typeface="Calibri Courant" charset="0"/>
            </a:endParaRPr>
          </a:p>
        </p:txBody>
      </p:sp>
    </p:spTree>
    <p:extLst>
      <p:ext uri="{BB962C8B-B14F-4D97-AF65-F5344CB8AC3E}">
        <p14:creationId xmlns:p14="http://schemas.microsoft.com/office/powerpoint/2010/main" val="136145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space réservé de l'image des diapositives 1"/>
          <p:cNvSpPr>
            <a:spLocks noGrp="1" noRot="1" noChangeAspect="1" noTextEdit="1"/>
          </p:cNvSpPr>
          <p:nvPr>
            <p:ph type="sldImg"/>
          </p:nvPr>
        </p:nvSpPr>
        <p:spPr>
          <a:ln/>
        </p:spPr>
      </p:sp>
      <p:sp>
        <p:nvSpPr>
          <p:cNvPr id="5939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dirty="0"/>
          </a:p>
        </p:txBody>
      </p:sp>
      <p:sp>
        <p:nvSpPr>
          <p:cNvPr id="5939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fld id="{19FDDA79-ACCD-9746-9E16-DA6D24979C6D}" type="slidenum">
              <a:rPr lang="fr-FR">
                <a:latin typeface="Calibri Courant" charset="0"/>
              </a:rPr>
              <a:pPr eaLnBrk="1" hangingPunct="1"/>
              <a:t>16</a:t>
            </a:fld>
            <a:endParaRPr lang="fr-FR" dirty="0">
              <a:latin typeface="Calibri Courant" charset="0"/>
            </a:endParaRPr>
          </a:p>
        </p:txBody>
      </p:sp>
    </p:spTree>
    <p:extLst>
      <p:ext uri="{BB962C8B-B14F-4D97-AF65-F5344CB8AC3E}">
        <p14:creationId xmlns:p14="http://schemas.microsoft.com/office/powerpoint/2010/main" val="2145007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 A reference chart is a graphic presentation of how children normally grow without making any claims about the health of its population, whereas a standard represents ‘healthy’ growth of a population and suggests a target to achieve</a:t>
            </a:r>
          </a:p>
          <a:p>
            <a:endParaRPr lang="en-GB" dirty="0"/>
          </a:p>
        </p:txBody>
      </p:sp>
      <p:sp>
        <p:nvSpPr>
          <p:cNvPr id="4" name="Espace réservé du numéro de diapositive 3"/>
          <p:cNvSpPr>
            <a:spLocks noGrp="1"/>
          </p:cNvSpPr>
          <p:nvPr>
            <p:ph type="sldNum" sz="quarter" idx="10"/>
          </p:nvPr>
        </p:nvSpPr>
        <p:spPr/>
        <p:txBody>
          <a:bodyPr/>
          <a:lstStyle/>
          <a:p>
            <a:pPr>
              <a:defRPr/>
            </a:pPr>
            <a:fld id="{B9B1B5D5-514A-3146-9E4C-4B2F7716BBE4}" type="slidenum">
              <a:rPr lang="fr-FR" smtClean="0"/>
              <a:pPr>
                <a:defRPr/>
              </a:pPr>
              <a:t>23</a:t>
            </a:fld>
            <a:endParaRPr lang="fr-FR" dirty="0"/>
          </a:p>
        </p:txBody>
      </p:sp>
    </p:spTree>
    <p:extLst>
      <p:ext uri="{BB962C8B-B14F-4D97-AF65-F5344CB8AC3E}">
        <p14:creationId xmlns:p14="http://schemas.microsoft.com/office/powerpoint/2010/main" val="1337689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jdelijke aanduiding voor dia-afbeelding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dirty="0" smtClean="0">
                <a:ea typeface="ＭＳ Ｐゴシック" pitchFamily="34" charset="-128"/>
              </a:rPr>
              <a:t>Onderschatting naar mate gewicht groter is</a:t>
            </a:r>
          </a:p>
        </p:txBody>
      </p:sp>
      <p:sp>
        <p:nvSpPr>
          <p:cNvPr id="686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791F8EC-5764-421C-998D-509E6E3C7BC7}" type="slidenum">
              <a:rPr lang="nl-NL" altLang="en-US">
                <a:latin typeface="Calibri Courant" charset="0"/>
              </a:rPr>
              <a:pPr eaLnBrk="1" hangingPunct="1">
                <a:spcBef>
                  <a:spcPct val="0"/>
                </a:spcBef>
              </a:pPr>
              <a:t>25</a:t>
            </a:fld>
            <a:endParaRPr lang="nl-NL" altLang="en-US" dirty="0">
              <a:latin typeface="Calibri Courant" charset="0"/>
            </a:endParaRPr>
          </a:p>
        </p:txBody>
      </p:sp>
    </p:spTree>
    <p:extLst>
      <p:ext uri="{BB962C8B-B14F-4D97-AF65-F5344CB8AC3E}">
        <p14:creationId xmlns:p14="http://schemas.microsoft.com/office/powerpoint/2010/main" val="216368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Espace réservé de l'image des diapositives 1"/>
          <p:cNvSpPr>
            <a:spLocks noGrp="1" noRot="1" noChangeAspect="1" noTextEdit="1"/>
          </p:cNvSpPr>
          <p:nvPr>
            <p:ph type="sldImg"/>
          </p:nvPr>
        </p:nvSpPr>
        <p:spPr>
          <a:ln/>
        </p:spPr>
      </p:sp>
      <p:sp>
        <p:nvSpPr>
          <p:cNvPr id="9421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dirty="0"/>
          </a:p>
        </p:txBody>
      </p:sp>
      <p:sp>
        <p:nvSpPr>
          <p:cNvPr id="94211" name="Espace réservé du numéro de diapositive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fld id="{979B75E0-8105-B847-A41E-FEF4FCCC8F1F}" type="slidenum">
              <a:rPr lang="fr-FR">
                <a:latin typeface="Calibri Courant" charset="0"/>
              </a:rPr>
              <a:pPr algn="r" eaLnBrk="1" hangingPunct="1"/>
              <a:t>26</a:t>
            </a:fld>
            <a:endParaRPr lang="fr-FR" dirty="0">
              <a:latin typeface="Calibri Courant" charset="0"/>
            </a:endParaRPr>
          </a:p>
        </p:txBody>
      </p:sp>
    </p:spTree>
    <p:extLst>
      <p:ext uri="{BB962C8B-B14F-4D97-AF65-F5344CB8AC3E}">
        <p14:creationId xmlns:p14="http://schemas.microsoft.com/office/powerpoint/2010/main" val="363407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Espace réservé de l'image des diapositives 1"/>
          <p:cNvSpPr>
            <a:spLocks noGrp="1" noRot="1" noChangeAspect="1" noTextEdit="1"/>
          </p:cNvSpPr>
          <p:nvPr>
            <p:ph type="sldImg"/>
          </p:nvPr>
        </p:nvSpPr>
        <p:spPr>
          <a:ln/>
        </p:spPr>
      </p:sp>
      <p:sp>
        <p:nvSpPr>
          <p:cNvPr id="12288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fr-FR" dirty="0" smtClean="0"/>
              <a:t>+ the </a:t>
            </a:r>
            <a:r>
              <a:rPr lang="fr-FR" dirty="0" err="1" smtClean="0"/>
              <a:t>mother</a:t>
            </a:r>
            <a:endParaRPr lang="fr-FR" dirty="0"/>
          </a:p>
        </p:txBody>
      </p:sp>
      <p:sp>
        <p:nvSpPr>
          <p:cNvPr id="12288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fld id="{E76D0AF6-BB9E-3647-9377-728485152DA8}" type="slidenum">
              <a:rPr lang="fr-FR">
                <a:latin typeface="Calibri Courant" charset="0"/>
              </a:rPr>
              <a:pPr eaLnBrk="1" hangingPunct="1"/>
              <a:t>30</a:t>
            </a:fld>
            <a:endParaRPr lang="fr-FR" dirty="0">
              <a:latin typeface="Calibri Courant" charset="0"/>
            </a:endParaRPr>
          </a:p>
        </p:txBody>
      </p:sp>
    </p:spTree>
    <p:extLst>
      <p:ext uri="{BB962C8B-B14F-4D97-AF65-F5344CB8AC3E}">
        <p14:creationId xmlns:p14="http://schemas.microsoft.com/office/powerpoint/2010/main" val="303427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The problem is more to recognize</a:t>
            </a:r>
            <a:r>
              <a:rPr lang="en-GB" baseline="0" dirty="0" smtClean="0"/>
              <a:t> the situation rather than to manage it…</a:t>
            </a:r>
            <a:endParaRPr lang="en-GB" dirty="0"/>
          </a:p>
        </p:txBody>
      </p:sp>
      <p:sp>
        <p:nvSpPr>
          <p:cNvPr id="4" name="Espace réservé du numéro de diapositive 3"/>
          <p:cNvSpPr>
            <a:spLocks noGrp="1"/>
          </p:cNvSpPr>
          <p:nvPr>
            <p:ph type="sldNum" sz="quarter" idx="10"/>
          </p:nvPr>
        </p:nvSpPr>
        <p:spPr/>
        <p:txBody>
          <a:bodyPr/>
          <a:lstStyle/>
          <a:p>
            <a:pPr>
              <a:defRPr/>
            </a:pPr>
            <a:fld id="{B9B1B5D5-514A-3146-9E4C-4B2F7716BBE4}" type="slidenum">
              <a:rPr lang="fr-FR" smtClean="0"/>
              <a:pPr>
                <a:defRPr/>
              </a:pPr>
              <a:t>31</a:t>
            </a:fld>
            <a:endParaRPr lang="fr-FR" dirty="0"/>
          </a:p>
        </p:txBody>
      </p:sp>
    </p:spTree>
    <p:extLst>
      <p:ext uri="{BB962C8B-B14F-4D97-AF65-F5344CB8AC3E}">
        <p14:creationId xmlns:p14="http://schemas.microsoft.com/office/powerpoint/2010/main" val="80218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u="none" strike="noStrike" kern="1200" baseline="0" dirty="0" smtClean="0">
                <a:solidFill>
                  <a:schemeClr val="tx1"/>
                </a:solidFill>
                <a:ea typeface="+mn-ea"/>
                <a:cs typeface="+mn-cs"/>
              </a:rPr>
              <a:t>Biophysical profile scoring and Doppler surveillance are the primary methods for fetal assessment in intrauterine growth restriction (IUGR). As placental insufficiency worsens, the fetus adapts by progressive compensation. Initial mechanisms, such as increasing red cell mass and oxygen extraction, give way to deliberate shunting of blood away from non-essential vascular beds. As this second hemodynamic mechanism is maximized, the final resort (reduction in oxygen expenditure) is invoked. At this point, adaptation is exhausted and demise is threatened. Biophysical profile scoring and fetal </a:t>
            </a:r>
            <a:r>
              <a:rPr lang="en-US" sz="1200" u="none" strike="noStrike" kern="1200" baseline="0" dirty="0" err="1" smtClean="0">
                <a:solidFill>
                  <a:schemeClr val="tx1"/>
                </a:solidFill>
                <a:ea typeface="+mn-ea"/>
                <a:cs typeface="+mn-cs"/>
              </a:rPr>
              <a:t>multivessel</a:t>
            </a:r>
            <a:r>
              <a:rPr lang="en-US" sz="1200" u="none" strike="noStrike" kern="1200" baseline="0" dirty="0" smtClean="0">
                <a:solidFill>
                  <a:schemeClr val="tx1"/>
                </a:solidFill>
                <a:ea typeface="+mn-ea"/>
                <a:cs typeface="+mn-cs"/>
              </a:rPr>
              <a:t> Doppler surveillance provide insight into different facets of these fetal responses. The biophysical profile score (BPS) incorporates dynamic fetal variables into a composite scoring</a:t>
            </a:r>
          </a:p>
          <a:p>
            <a:r>
              <a:rPr lang="en-US" sz="1200" u="none" strike="noStrike" kern="1200" baseline="0" dirty="0" smtClean="0">
                <a:solidFill>
                  <a:schemeClr val="tx1"/>
                </a:solidFill>
                <a:ea typeface="+mn-ea"/>
                <a:cs typeface="+mn-cs"/>
              </a:rPr>
              <a:t>system1</a:t>
            </a:r>
            <a:endParaRPr lang="en-US" dirty="0"/>
          </a:p>
        </p:txBody>
      </p:sp>
      <p:sp>
        <p:nvSpPr>
          <p:cNvPr id="4" name="Tijdelijke aanduiding voor dianummer 3"/>
          <p:cNvSpPr>
            <a:spLocks noGrp="1"/>
          </p:cNvSpPr>
          <p:nvPr>
            <p:ph type="sldNum" sz="quarter" idx="10"/>
          </p:nvPr>
        </p:nvSpPr>
        <p:spPr/>
        <p:txBody>
          <a:bodyPr/>
          <a:lstStyle/>
          <a:p>
            <a:fld id="{E81E176F-6E54-421B-BBDC-BBEC5703D388}" type="slidenum">
              <a:rPr lang="en-US" smtClean="0"/>
              <a:t>33</a:t>
            </a:fld>
            <a:endParaRPr lang="en-US"/>
          </a:p>
        </p:txBody>
      </p:sp>
    </p:spTree>
    <p:extLst>
      <p:ext uri="{BB962C8B-B14F-4D97-AF65-F5344CB8AC3E}">
        <p14:creationId xmlns:p14="http://schemas.microsoft.com/office/powerpoint/2010/main" val="1305853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u="none" strike="noStrike" kern="1200" baseline="0" dirty="0" err="1" smtClean="0">
                <a:solidFill>
                  <a:schemeClr val="tx1"/>
                </a:solidFill>
                <a:ea typeface="+mn-ea"/>
                <a:cs typeface="+mn-cs"/>
              </a:rPr>
              <a:t>Baschat</a:t>
            </a:r>
            <a:r>
              <a:rPr lang="en-US" sz="1200" u="none" strike="noStrike" kern="1200" baseline="0" dirty="0" smtClean="0">
                <a:solidFill>
                  <a:schemeClr val="tx1"/>
                </a:solidFill>
                <a:ea typeface="+mn-ea"/>
                <a:cs typeface="+mn-cs"/>
              </a:rPr>
              <a:t> 2011 Once the clinical diagnosis of FGR has been made, the progression differs in preterm and term pregnancies. In early-onset FGR before 34 weeks, late cardiovascular manifestations of placental dysfunction become more likely when the UA end-diastolic velocity is reversed (UAREDV). The typical pattern of deterioration progresses from escalating abnormalities in UA and venous Doppler parameters to abnormal biophysical parameters. </a:t>
            </a:r>
          </a:p>
          <a:p>
            <a:r>
              <a:rPr lang="en-US" sz="1200" u="none" strike="noStrike" kern="1200" baseline="0" dirty="0" smtClean="0">
                <a:solidFill>
                  <a:schemeClr val="tx1"/>
                </a:solidFill>
                <a:ea typeface="+mn-ea"/>
                <a:cs typeface="+mn-cs"/>
              </a:rPr>
              <a:t>In contrast, in late-onset FGR presenting after 34 weeks, cardiovascular abnormalities do not extend beyond the cerebral circulation. As placental vascular dysfunction is less severe, a decreased CPR, with either normal or only minimally elevated UA Doppler indices, may be observed</a:t>
            </a:r>
            <a:endParaRPr lang="nl-NL" dirty="0"/>
          </a:p>
        </p:txBody>
      </p:sp>
      <p:sp>
        <p:nvSpPr>
          <p:cNvPr id="4" name="Tijdelijke aanduiding voor dianummer 3"/>
          <p:cNvSpPr>
            <a:spLocks noGrp="1"/>
          </p:cNvSpPr>
          <p:nvPr>
            <p:ph type="sldNum" sz="quarter" idx="10"/>
          </p:nvPr>
        </p:nvSpPr>
        <p:spPr/>
        <p:txBody>
          <a:bodyPr/>
          <a:lstStyle/>
          <a:p>
            <a:fld id="{E81E176F-6E54-421B-BBDC-BBEC5703D388}" type="slidenum">
              <a:rPr lang="en-US" smtClean="0"/>
              <a:t>34</a:t>
            </a:fld>
            <a:endParaRPr lang="en-US"/>
          </a:p>
        </p:txBody>
      </p:sp>
    </p:spTree>
    <p:extLst>
      <p:ext uri="{BB962C8B-B14F-4D97-AF65-F5344CB8AC3E}">
        <p14:creationId xmlns:p14="http://schemas.microsoft.com/office/powerpoint/2010/main" val="520952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defTabSz="914400" eaLnBrk="1" hangingPunct="1">
              <a:buFont typeface="Arial" pitchFamily="34" charset="0"/>
              <a:buNone/>
            </a:pPr>
            <a:r>
              <a:rPr lang="en-GB" altLang="en-US" sz="1200" i="0" dirty="0" smtClean="0"/>
              <a:t>Intrauterine growth restriction (IUGR) is one of the most common and complex problems in modern obstetrics.  Diagnosis an management are complicated by the use of ambiguous terminology and lack of uniform diagnostic criteria….</a:t>
            </a:r>
          </a:p>
          <a:p>
            <a:pPr marL="0" indent="0" defTabSz="914400" eaLnBrk="1" hangingPunct="1">
              <a:buFont typeface="Arial" pitchFamily="34" charset="0"/>
              <a:buNone/>
            </a:pPr>
            <a:r>
              <a:rPr lang="en-GB" altLang="en-US" sz="1200" i="0" dirty="0" smtClean="0"/>
              <a:t>Size alone is not an indication of a complication.  As a result of this confusion, </a:t>
            </a:r>
            <a:r>
              <a:rPr lang="en-GB" altLang="en-US" sz="1200" i="0" dirty="0" err="1" smtClean="0"/>
              <a:t>underintervention</a:t>
            </a:r>
            <a:r>
              <a:rPr lang="en-GB" altLang="en-US" sz="1200" i="0" dirty="0" smtClean="0"/>
              <a:t> and </a:t>
            </a:r>
            <a:r>
              <a:rPr lang="en-GB" altLang="en-US" sz="1200" i="0" dirty="0" err="1" smtClean="0"/>
              <a:t>overintervention</a:t>
            </a:r>
            <a:r>
              <a:rPr lang="en-GB" altLang="en-US" sz="1200" i="0" dirty="0" smtClean="0"/>
              <a:t> can occur</a:t>
            </a:r>
          </a:p>
          <a:p>
            <a:pPr marL="0" indent="0" defTabSz="914400" eaLnBrk="1" hangingPunct="1">
              <a:buFont typeface="Arial" pitchFamily="34" charset="0"/>
              <a:buNone/>
            </a:pPr>
            <a:r>
              <a:rPr lang="en-GB" altLang="en-US" sz="1200" i="0" dirty="0" smtClean="0"/>
              <a:t>Macrosomia</a:t>
            </a:r>
            <a:r>
              <a:rPr lang="en-GB" altLang="en-US" sz="1200" i="0" baseline="0" dirty="0" smtClean="0"/>
              <a:t> </a:t>
            </a:r>
            <a:endParaRPr lang="en-GB" altLang="en-US" sz="1200" i="0" dirty="0" smtClean="0"/>
          </a:p>
          <a:p>
            <a:endParaRPr lang="en-US" i="0" dirty="0"/>
          </a:p>
        </p:txBody>
      </p:sp>
      <p:sp>
        <p:nvSpPr>
          <p:cNvPr id="4" name="Tijdelijke aanduiding voor dianummer 3"/>
          <p:cNvSpPr>
            <a:spLocks noGrp="1"/>
          </p:cNvSpPr>
          <p:nvPr>
            <p:ph type="sldNum" sz="quarter" idx="10"/>
          </p:nvPr>
        </p:nvSpPr>
        <p:spPr/>
        <p:txBody>
          <a:bodyPr/>
          <a:lstStyle/>
          <a:p>
            <a:fld id="{E81E176F-6E54-421B-BBDC-BBEC5703D388}" type="slidenum">
              <a:rPr lang="en-US" smtClean="0"/>
              <a:t>4</a:t>
            </a:fld>
            <a:endParaRPr lang="en-US"/>
          </a:p>
        </p:txBody>
      </p:sp>
    </p:spTree>
    <p:extLst>
      <p:ext uri="{BB962C8B-B14F-4D97-AF65-F5344CB8AC3E}">
        <p14:creationId xmlns:p14="http://schemas.microsoft.com/office/powerpoint/2010/main" val="1477721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584048-B13C-4D19-B9FC-D2F0FD256D89}" type="slidenum">
              <a:rPr lang="en-GB" smtClean="0"/>
              <a:t>35</a:t>
            </a:fld>
            <a:endParaRPr lang="en-GB"/>
          </a:p>
        </p:txBody>
      </p:sp>
    </p:spTree>
    <p:extLst>
      <p:ext uri="{BB962C8B-B14F-4D97-AF65-F5344CB8AC3E}">
        <p14:creationId xmlns:p14="http://schemas.microsoft.com/office/powerpoint/2010/main" val="1800950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u="none" strike="noStrike" kern="1200" baseline="0" dirty="0" smtClean="0">
                <a:solidFill>
                  <a:schemeClr val="tx1"/>
                </a:solidFill>
                <a:ea typeface="+mn-ea"/>
                <a:cs typeface="+mn-cs"/>
              </a:rPr>
              <a:t>In this setting, the metabolic status and the diminishing supply of glucose forces the brain and heart to metabolize lactate and ketones as their primary energy sources36,37.</a:t>
            </a:r>
          </a:p>
          <a:p>
            <a:r>
              <a:rPr lang="en-US" sz="1200" u="none" strike="noStrike" kern="1200" baseline="0" dirty="0" smtClean="0">
                <a:solidFill>
                  <a:schemeClr val="tx1"/>
                </a:solidFill>
                <a:ea typeface="+mn-ea"/>
                <a:cs typeface="+mn-cs"/>
              </a:rPr>
              <a:t>With increasing severity of placental dysfunction, transfer of these important nutrients also becomes impaired and their deficiency has been linked independently to a</a:t>
            </a:r>
          </a:p>
          <a:p>
            <a:r>
              <a:rPr lang="en-US" sz="1200" u="none" strike="noStrike" kern="1200" baseline="0" dirty="0" smtClean="0">
                <a:solidFill>
                  <a:schemeClr val="tx1"/>
                </a:solidFill>
                <a:ea typeface="+mn-ea"/>
                <a:cs typeface="+mn-cs"/>
              </a:rPr>
              <a:t>range of neurodevelopmental disorders38,39. The rate of deterioration of UA Doppler parameters determines the overall speed of deterioration in early-onset FGR, often</a:t>
            </a:r>
          </a:p>
          <a:p>
            <a:r>
              <a:rPr lang="en-US" sz="1200" u="none" strike="noStrike" kern="1200" baseline="0" dirty="0" smtClean="0">
                <a:solidFill>
                  <a:schemeClr val="tx1"/>
                </a:solidFill>
                <a:ea typeface="+mn-ea"/>
                <a:cs typeface="+mn-cs"/>
              </a:rPr>
              <a:t>necessitating preterm delivery4,7. Accordingly, fetuses are forced to make critical adjustments in the cerebral metabolism of essential nutrients prior to delivery.</a:t>
            </a:r>
          </a:p>
          <a:p>
            <a:r>
              <a:rPr lang="en-US" sz="1200" u="none" strike="noStrike" kern="1200" baseline="0" dirty="0" smtClean="0">
                <a:solidFill>
                  <a:schemeClr val="tx1"/>
                </a:solidFill>
                <a:ea typeface="+mn-ea"/>
                <a:cs typeface="+mn-cs"/>
              </a:rPr>
              <a:t>In contrast, in late-onset FGR presenting after 34 weeks, cardiovascular abnormalities do not extend beyond the cerebral circulation. As placental vascular dysfunction is less severe, a decreased CPR, with either normal or only minimally elevated UA Doppler indices, may be observed2,4,5,40–42. This is followed by intracerebral redistribution of blood flow towards the basal ganglia, at the expense of the frontal lobe43,44, and a</a:t>
            </a:r>
          </a:p>
          <a:p>
            <a:r>
              <a:rPr lang="en-US" sz="1200" u="none" strike="noStrike" kern="1200" baseline="0" dirty="0" smtClean="0">
                <a:solidFill>
                  <a:schemeClr val="tx1"/>
                </a:solidFill>
                <a:ea typeface="+mn-ea"/>
                <a:cs typeface="+mn-cs"/>
              </a:rPr>
              <a:t>decreased MCA Doppler index that may occur as an isolated finding without a preceding increase in the UA  Doppler index. Although term FGR does not present  with the same degree of clinical deterioration as does early-onset disease, abnormal brain microstructure and metabolism have been documented independent  In summary, it appears that the associations between UA Doppler and neurodevelopment manifest differently</a:t>
            </a:r>
          </a:p>
          <a:p>
            <a:r>
              <a:rPr lang="en-US" sz="1200" u="none" strike="noStrike" kern="1200" baseline="0" dirty="0" smtClean="0">
                <a:solidFill>
                  <a:schemeClr val="tx1"/>
                </a:solidFill>
                <a:ea typeface="+mn-ea"/>
                <a:cs typeface="+mn-cs"/>
              </a:rPr>
              <a:t>across gestational ages and patterns of fetal growth delay. In early-onset FGR, the risk of abnormal neurodevelopment increases as end-diastolic velocity decreases. Due to</a:t>
            </a:r>
          </a:p>
          <a:p>
            <a:r>
              <a:rPr lang="en-US" sz="1200" u="none" strike="noStrike" kern="1200" baseline="0" dirty="0" smtClean="0">
                <a:solidFill>
                  <a:schemeClr val="tx1"/>
                </a:solidFill>
                <a:ea typeface="+mn-ea"/>
                <a:cs typeface="+mn-cs"/>
              </a:rPr>
              <a:t>the high rate of prematurity-related morbidity, independent impacts on motor development are more difficult to demonstrate at very early gestational ages. Between 28</a:t>
            </a:r>
          </a:p>
          <a:p>
            <a:r>
              <a:rPr lang="en-US" sz="1200" u="none" strike="noStrike" kern="1200" baseline="0" dirty="0" smtClean="0">
                <a:solidFill>
                  <a:schemeClr val="tx1"/>
                </a:solidFill>
                <a:ea typeface="+mn-ea"/>
                <a:cs typeface="+mn-cs"/>
              </a:rPr>
              <a:t>and 34 weeks’ gestation, the neurological and cognitive impact of increased UA blood flow resistance emerges more clearly as a factor independent of lagging head growth, severity of growth delay or condition at birth. In FGR presenting near term, abnormal UA Doppler is a less prominent feature and developmental abnormalities emerge in other domains that appear to be related to specific brain areas and higher brain functions. </a:t>
            </a:r>
            <a:endParaRPr lang="en-US" dirty="0"/>
          </a:p>
        </p:txBody>
      </p:sp>
      <p:sp>
        <p:nvSpPr>
          <p:cNvPr id="4" name="Tijdelijke aanduiding voor dianummer 3"/>
          <p:cNvSpPr>
            <a:spLocks noGrp="1"/>
          </p:cNvSpPr>
          <p:nvPr>
            <p:ph type="sldNum" sz="quarter" idx="10"/>
          </p:nvPr>
        </p:nvSpPr>
        <p:spPr/>
        <p:txBody>
          <a:bodyPr/>
          <a:lstStyle/>
          <a:p>
            <a:fld id="{E81E176F-6E54-421B-BBDC-BBEC5703D388}" type="slidenum">
              <a:rPr lang="en-US" smtClean="0"/>
              <a:t>36</a:t>
            </a:fld>
            <a:endParaRPr lang="en-US"/>
          </a:p>
        </p:txBody>
      </p:sp>
    </p:spTree>
    <p:extLst>
      <p:ext uri="{BB962C8B-B14F-4D97-AF65-F5344CB8AC3E}">
        <p14:creationId xmlns:p14="http://schemas.microsoft.com/office/powerpoint/2010/main" val="429798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Important is </a:t>
            </a:r>
            <a:r>
              <a:rPr lang="nl-NL" dirty="0" err="1" smtClean="0"/>
              <a:t>to</a:t>
            </a:r>
            <a:r>
              <a:rPr lang="nl-NL" dirty="0" smtClean="0"/>
              <a:t> </a:t>
            </a:r>
            <a:r>
              <a:rPr lang="nl-NL" dirty="0" err="1" smtClean="0"/>
              <a:t>realize</a:t>
            </a:r>
            <a:r>
              <a:rPr lang="nl-NL" dirty="0" smtClean="0"/>
              <a:t> </a:t>
            </a:r>
            <a:endParaRPr lang="en-US" dirty="0"/>
          </a:p>
        </p:txBody>
      </p:sp>
      <p:sp>
        <p:nvSpPr>
          <p:cNvPr id="4" name="Tijdelijke aanduiding voor dianummer 3"/>
          <p:cNvSpPr>
            <a:spLocks noGrp="1"/>
          </p:cNvSpPr>
          <p:nvPr>
            <p:ph type="sldNum" sz="quarter" idx="10"/>
          </p:nvPr>
        </p:nvSpPr>
        <p:spPr/>
        <p:txBody>
          <a:bodyPr/>
          <a:lstStyle/>
          <a:p>
            <a:fld id="{E81E176F-6E54-421B-BBDC-BBEC5703D388}" type="slidenum">
              <a:rPr lang="en-US" smtClean="0"/>
              <a:t>5</a:t>
            </a:fld>
            <a:endParaRPr lang="en-US" dirty="0"/>
          </a:p>
        </p:txBody>
      </p:sp>
    </p:spTree>
    <p:extLst>
      <p:ext uri="{BB962C8B-B14F-4D97-AF65-F5344CB8AC3E}">
        <p14:creationId xmlns:p14="http://schemas.microsoft.com/office/powerpoint/2010/main" val="634813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u="none" strike="noStrike" kern="1200" baseline="0" dirty="0" err="1" smtClean="0">
                <a:solidFill>
                  <a:schemeClr val="tx1"/>
                </a:solidFill>
                <a:ea typeface="+mn-ea"/>
                <a:cs typeface="+mn-cs"/>
              </a:rPr>
              <a:t>Riskfactor</a:t>
            </a:r>
            <a:r>
              <a:rPr lang="en-US" sz="1200" u="none" strike="noStrike" kern="1200" baseline="0" dirty="0" smtClean="0">
                <a:solidFill>
                  <a:schemeClr val="tx1"/>
                </a:solidFill>
                <a:ea typeface="+mn-ea"/>
                <a:cs typeface="+mn-cs"/>
              </a:rPr>
              <a:t>  5-10% of macrosomia associated with maternal or gestational diabetes, recognized during pregnancy  </a:t>
            </a:r>
            <a:r>
              <a:rPr lang="en-US" sz="1200" u="none" strike="noStrike" kern="1200" baseline="0" dirty="0" err="1" smtClean="0">
                <a:solidFill>
                  <a:schemeClr val="tx1"/>
                </a:solidFill>
                <a:ea typeface="+mn-ea"/>
                <a:cs typeface="+mn-cs"/>
              </a:rPr>
              <a:t>Macrosomic</a:t>
            </a:r>
            <a:r>
              <a:rPr lang="en-US" sz="1200" u="none" strike="noStrike" kern="1200" baseline="0" dirty="0" smtClean="0">
                <a:solidFill>
                  <a:schemeClr val="tx1"/>
                </a:solidFill>
                <a:ea typeface="+mn-ea"/>
                <a:cs typeface="+mn-cs"/>
              </a:rPr>
              <a:t> fetuses of non-diabetic women can be identified as being at risk by factors such as maternal obesity and family history but are generally unsuspected until the possibility of a big baby is raised by antenatal clinical or ultrasound examination. </a:t>
            </a:r>
          </a:p>
          <a:p>
            <a:r>
              <a:rPr lang="nl-NL" dirty="0" smtClean="0"/>
              <a:t>BMI &gt; 30 uit Campbell</a:t>
            </a:r>
          </a:p>
          <a:p>
            <a:r>
              <a:rPr lang="nl-NL" dirty="0" smtClean="0"/>
              <a:t>BWS 1:13000 mutatie </a:t>
            </a:r>
            <a:r>
              <a:rPr lang="nl-NL" dirty="0" err="1" smtClean="0"/>
              <a:t>deletion</a:t>
            </a:r>
            <a:r>
              <a:rPr lang="nl-NL" dirty="0" smtClean="0"/>
              <a:t> </a:t>
            </a:r>
            <a:r>
              <a:rPr lang="nl-NL" dirty="0" err="1" smtClean="0"/>
              <a:t>Ch</a:t>
            </a:r>
            <a:r>
              <a:rPr lang="nl-NL" dirty="0" smtClean="0"/>
              <a:t> 11 but </a:t>
            </a:r>
            <a:r>
              <a:rPr lang="nl-NL" dirty="0" err="1" smtClean="0"/>
              <a:t>also</a:t>
            </a:r>
            <a:r>
              <a:rPr lang="nl-NL" dirty="0" smtClean="0"/>
              <a:t> </a:t>
            </a:r>
            <a:r>
              <a:rPr lang="nl-NL" dirty="0" err="1" smtClean="0"/>
              <a:t>other</a:t>
            </a:r>
            <a:r>
              <a:rPr lang="nl-NL" dirty="0" smtClean="0"/>
              <a:t> chroom, </a:t>
            </a:r>
            <a:r>
              <a:rPr lang="nl-NL" dirty="0" err="1" smtClean="0"/>
              <a:t>omphalocele</a:t>
            </a:r>
            <a:r>
              <a:rPr lang="nl-NL" dirty="0" smtClean="0"/>
              <a:t>,</a:t>
            </a:r>
            <a:r>
              <a:rPr lang="nl-NL" baseline="0" dirty="0" smtClean="0"/>
              <a:t> tumors</a:t>
            </a:r>
          </a:p>
          <a:p>
            <a:r>
              <a:rPr lang="nl-NL" baseline="0" dirty="0" smtClean="0"/>
              <a:t>SGB x-</a:t>
            </a:r>
            <a:r>
              <a:rPr lang="nl-NL" baseline="0" dirty="0" err="1" smtClean="0"/>
              <a:t>linkedmutatie</a:t>
            </a:r>
            <a:r>
              <a:rPr lang="nl-NL" baseline="0" dirty="0" smtClean="0"/>
              <a:t> GPC3gen HD </a:t>
            </a:r>
            <a:r>
              <a:rPr lang="nl-NL" baseline="0" dirty="0" err="1" smtClean="0"/>
              <a:t>ventriculomeg</a:t>
            </a:r>
            <a:r>
              <a:rPr lang="nl-NL" baseline="0" dirty="0" smtClean="0"/>
              <a:t> </a:t>
            </a:r>
            <a:r>
              <a:rPr lang="nl-NL" baseline="0" dirty="0" err="1" smtClean="0"/>
              <a:t>polydactylie</a:t>
            </a:r>
            <a:r>
              <a:rPr lang="nl-NL" baseline="0" dirty="0" smtClean="0"/>
              <a:t>, </a:t>
            </a:r>
            <a:r>
              <a:rPr lang="nl-NL" baseline="0" dirty="0" err="1" smtClean="0"/>
              <a:t>corvitium</a:t>
            </a:r>
            <a:endParaRPr lang="nl-NL" baseline="0" dirty="0" smtClean="0"/>
          </a:p>
          <a:p>
            <a:r>
              <a:rPr lang="nl-NL" baseline="0" dirty="0" err="1" smtClean="0"/>
              <a:t>Sotos</a:t>
            </a:r>
            <a:r>
              <a:rPr lang="nl-NL" baseline="0" dirty="0" smtClean="0"/>
              <a:t> </a:t>
            </a:r>
            <a:r>
              <a:rPr lang="nl-NL" baseline="0" dirty="0" err="1" smtClean="0"/>
              <a:t>ccagen</a:t>
            </a:r>
            <a:r>
              <a:rPr lang="nl-NL" baseline="0" dirty="0" smtClean="0"/>
              <a:t> mutatie </a:t>
            </a:r>
            <a:r>
              <a:rPr lang="nl-NL" baseline="0" dirty="0" err="1" smtClean="0"/>
              <a:t>chrom</a:t>
            </a:r>
            <a:r>
              <a:rPr lang="nl-NL" baseline="0" dirty="0" smtClean="0"/>
              <a:t> 5spychomotor </a:t>
            </a:r>
            <a:r>
              <a:rPr lang="nl-NL" baseline="0" dirty="0" err="1" smtClean="0"/>
              <a:t>developm</a:t>
            </a:r>
            <a:r>
              <a:rPr lang="nl-NL" baseline="0" dirty="0" smtClean="0"/>
              <a:t> varieert sterk.</a:t>
            </a:r>
            <a:endParaRPr lang="en-US" dirty="0"/>
          </a:p>
        </p:txBody>
      </p:sp>
      <p:sp>
        <p:nvSpPr>
          <p:cNvPr id="4" name="Tijdelijke aanduiding voor dianummer 3"/>
          <p:cNvSpPr>
            <a:spLocks noGrp="1"/>
          </p:cNvSpPr>
          <p:nvPr>
            <p:ph type="sldNum" sz="quarter" idx="10"/>
          </p:nvPr>
        </p:nvSpPr>
        <p:spPr/>
        <p:txBody>
          <a:bodyPr/>
          <a:lstStyle/>
          <a:p>
            <a:fld id="{E81E176F-6E54-421B-BBDC-BBEC5703D388}" type="slidenum">
              <a:rPr lang="en-US" smtClean="0"/>
              <a:t>6</a:t>
            </a:fld>
            <a:endParaRPr lang="en-US"/>
          </a:p>
        </p:txBody>
      </p:sp>
    </p:spTree>
    <p:extLst>
      <p:ext uri="{BB962C8B-B14F-4D97-AF65-F5344CB8AC3E}">
        <p14:creationId xmlns:p14="http://schemas.microsoft.com/office/powerpoint/2010/main" val="1637211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100" u="none" strike="noStrike" kern="1200" baseline="0" dirty="0" smtClean="0">
                <a:solidFill>
                  <a:schemeClr val="tx1"/>
                </a:solidFill>
                <a:ea typeface="+mn-ea"/>
                <a:cs typeface="+mn-cs"/>
              </a:rPr>
              <a:t>If screening for the large-for-gestational age infant is to be attempted, it might be a good option to undertake a two-stage operation, i.e. a screening scan at around 32–34weeks’ gestation to identify a high-risk group, followed by a detailed scan at 39 weeks in those identified</a:t>
            </a:r>
          </a:p>
          <a:p>
            <a:r>
              <a:rPr lang="en-US" sz="1100" u="none" strike="noStrike" kern="1200" baseline="0" dirty="0" smtClean="0">
                <a:solidFill>
                  <a:schemeClr val="tx1"/>
                </a:solidFill>
                <a:ea typeface="+mn-ea"/>
                <a:cs typeface="+mn-cs"/>
              </a:rPr>
              <a:t>as being large. The object of the earlier or triage scan</a:t>
            </a:r>
          </a:p>
          <a:p>
            <a:r>
              <a:rPr lang="en-US" sz="1100" u="none" strike="noStrike" kern="1200" baseline="0" dirty="0" smtClean="0">
                <a:solidFill>
                  <a:schemeClr val="tx1"/>
                </a:solidFill>
                <a:ea typeface="+mn-ea"/>
                <a:cs typeface="+mn-cs"/>
              </a:rPr>
              <a:t>would be to achieve as high a sensitivity as possible so that</a:t>
            </a:r>
          </a:p>
          <a:p>
            <a:r>
              <a:rPr lang="en-US" sz="1100" u="none" strike="noStrike" kern="1200" baseline="0" dirty="0" smtClean="0">
                <a:solidFill>
                  <a:schemeClr val="tx1"/>
                </a:solidFill>
                <a:ea typeface="+mn-ea"/>
                <a:cs typeface="+mn-cs"/>
              </a:rPr>
              <a:t>most large fetuses are in the screen-positive group.</a:t>
            </a:r>
            <a:endParaRPr lang="en-US" sz="1100" dirty="0"/>
          </a:p>
        </p:txBody>
      </p:sp>
      <p:sp>
        <p:nvSpPr>
          <p:cNvPr id="4" name="Tijdelijke aanduiding voor dianummer 3"/>
          <p:cNvSpPr>
            <a:spLocks noGrp="1"/>
          </p:cNvSpPr>
          <p:nvPr>
            <p:ph type="sldNum" sz="quarter" idx="10"/>
          </p:nvPr>
        </p:nvSpPr>
        <p:spPr/>
        <p:txBody>
          <a:bodyPr/>
          <a:lstStyle/>
          <a:p>
            <a:fld id="{E81E176F-6E54-421B-BBDC-BBEC5703D388}" type="slidenum">
              <a:rPr lang="en-US" smtClean="0"/>
              <a:t>7</a:t>
            </a:fld>
            <a:endParaRPr lang="en-US"/>
          </a:p>
        </p:txBody>
      </p:sp>
    </p:spTree>
    <p:extLst>
      <p:ext uri="{BB962C8B-B14F-4D97-AF65-F5344CB8AC3E}">
        <p14:creationId xmlns:p14="http://schemas.microsoft.com/office/powerpoint/2010/main" val="316192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SGA vs IUGR: </a:t>
            </a:r>
            <a:r>
              <a:rPr lang="fr-FR" dirty="0" err="1" smtClean="0"/>
              <a:t>we</a:t>
            </a:r>
            <a:r>
              <a:rPr lang="fr-FR" dirty="0" smtClean="0"/>
              <a:t> </a:t>
            </a:r>
            <a:r>
              <a:rPr lang="fr-FR" dirty="0" err="1" smtClean="0"/>
              <a:t>don’t</a:t>
            </a:r>
            <a:r>
              <a:rPr lang="fr-FR" dirty="0" smtClean="0"/>
              <a:t> care</a:t>
            </a:r>
            <a:r>
              <a:rPr lang="fr-FR" baseline="0" dirty="0" smtClean="0"/>
              <a:t> about SGA. It </a:t>
            </a:r>
            <a:r>
              <a:rPr lang="fr-FR" baseline="0" dirty="0" err="1" smtClean="0"/>
              <a:t>is</a:t>
            </a:r>
            <a:r>
              <a:rPr lang="fr-FR" baseline="0" dirty="0" smtClean="0"/>
              <a:t> </a:t>
            </a:r>
            <a:r>
              <a:rPr lang="fr-FR" baseline="0" dirty="0" err="1" smtClean="0"/>
              <a:t>only</a:t>
            </a:r>
            <a:r>
              <a:rPr lang="fr-FR" baseline="0" dirty="0" smtClean="0"/>
              <a:t> a proxy for IUGR</a:t>
            </a:r>
            <a:r>
              <a:rPr lang="is-IS" baseline="0" dirty="0" smtClean="0"/>
              <a:t>….</a:t>
            </a:r>
            <a:endParaRPr lang="fr-FR" dirty="0"/>
          </a:p>
        </p:txBody>
      </p:sp>
      <p:sp>
        <p:nvSpPr>
          <p:cNvPr id="4" name="Espace réservé du numéro de diapositive 3"/>
          <p:cNvSpPr>
            <a:spLocks noGrp="1"/>
          </p:cNvSpPr>
          <p:nvPr>
            <p:ph type="sldNum" sz="quarter" idx="10"/>
          </p:nvPr>
        </p:nvSpPr>
        <p:spPr/>
        <p:txBody>
          <a:bodyPr/>
          <a:lstStyle/>
          <a:p>
            <a:pPr>
              <a:defRPr/>
            </a:pPr>
            <a:fld id="{B9B1B5D5-514A-3146-9E4C-4B2F7716BBE4}" type="slidenum">
              <a:rPr lang="fr-FR" smtClean="0"/>
              <a:pPr>
                <a:defRPr/>
              </a:pPr>
              <a:t>10</a:t>
            </a:fld>
            <a:endParaRPr lang="fr-FR" dirty="0"/>
          </a:p>
        </p:txBody>
      </p:sp>
    </p:spTree>
    <p:extLst>
      <p:ext uri="{BB962C8B-B14F-4D97-AF65-F5344CB8AC3E}">
        <p14:creationId xmlns:p14="http://schemas.microsoft.com/office/powerpoint/2010/main" val="2034360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What happens in the womb during</a:t>
            </a:r>
            <a:r>
              <a:rPr lang="en-GB" baseline="0" dirty="0" smtClean="0"/>
              <a:t> pregnancy is essential as it probably shapes the rest of our life</a:t>
            </a:r>
            <a:endParaRPr lang="en-GB" dirty="0"/>
          </a:p>
        </p:txBody>
      </p:sp>
      <p:sp>
        <p:nvSpPr>
          <p:cNvPr id="4" name="Espace réservé du numéro de diapositive 3"/>
          <p:cNvSpPr>
            <a:spLocks noGrp="1"/>
          </p:cNvSpPr>
          <p:nvPr>
            <p:ph type="sldNum" sz="quarter" idx="10"/>
          </p:nvPr>
        </p:nvSpPr>
        <p:spPr/>
        <p:txBody>
          <a:bodyPr/>
          <a:lstStyle/>
          <a:p>
            <a:pPr>
              <a:defRPr/>
            </a:pPr>
            <a:fld id="{B9B1B5D5-514A-3146-9E4C-4B2F7716BBE4}" type="slidenum">
              <a:rPr lang="fr-FR" smtClean="0"/>
              <a:pPr>
                <a:defRPr/>
              </a:pPr>
              <a:t>11</a:t>
            </a:fld>
            <a:endParaRPr lang="fr-FR" dirty="0"/>
          </a:p>
        </p:txBody>
      </p:sp>
    </p:spTree>
    <p:extLst>
      <p:ext uri="{BB962C8B-B14F-4D97-AF65-F5344CB8AC3E}">
        <p14:creationId xmlns:p14="http://schemas.microsoft.com/office/powerpoint/2010/main" val="179380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defTabSz="457200" eaLnBrk="1" hangingPunct="1"/>
            <a:r>
              <a:rPr lang="en-US" altLang="en-US" dirty="0" err="1" smtClean="0"/>
              <a:t>Symfyseal</a:t>
            </a:r>
            <a:r>
              <a:rPr lang="en-US" altLang="en-US" dirty="0" smtClean="0"/>
              <a:t> fundal height Low sensitivity, high false positive rates, significant intra- and inter-observer variation</a:t>
            </a:r>
            <a:r>
              <a:rPr lang="en-US" altLang="en-US" baseline="0" dirty="0" smtClean="0"/>
              <a:t> </a:t>
            </a:r>
            <a:r>
              <a:rPr lang="en-US" altLang="en-US" dirty="0" smtClean="0"/>
              <a:t>make this test alone unsuitable for diagnosis. 50% FGR missed</a:t>
            </a:r>
          </a:p>
          <a:p>
            <a:endParaRPr lang="en-US" dirty="0"/>
          </a:p>
        </p:txBody>
      </p:sp>
      <p:sp>
        <p:nvSpPr>
          <p:cNvPr id="4" name="Tijdelijke aanduiding voor dianummer 3"/>
          <p:cNvSpPr>
            <a:spLocks noGrp="1"/>
          </p:cNvSpPr>
          <p:nvPr>
            <p:ph type="sldNum" sz="quarter" idx="10"/>
          </p:nvPr>
        </p:nvSpPr>
        <p:spPr/>
        <p:txBody>
          <a:bodyPr/>
          <a:lstStyle/>
          <a:p>
            <a:fld id="{E81E176F-6E54-421B-BBDC-BBEC5703D388}" type="slidenum">
              <a:rPr lang="en-US" smtClean="0"/>
              <a:t>12</a:t>
            </a:fld>
            <a:endParaRPr lang="en-US"/>
          </a:p>
        </p:txBody>
      </p:sp>
    </p:spTree>
    <p:extLst>
      <p:ext uri="{BB962C8B-B14F-4D97-AF65-F5344CB8AC3E}">
        <p14:creationId xmlns:p14="http://schemas.microsoft.com/office/powerpoint/2010/main" val="85845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Espace réservé de l'image des diapositives 1"/>
          <p:cNvSpPr>
            <a:spLocks noGrp="1" noRot="1" noChangeAspect="1" noTextEdit="1"/>
          </p:cNvSpPr>
          <p:nvPr>
            <p:ph type="sldImg"/>
          </p:nvPr>
        </p:nvSpPr>
        <p:spPr>
          <a:ln/>
        </p:spPr>
      </p:sp>
      <p:sp>
        <p:nvSpPr>
          <p:cNvPr id="5325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fr-FR" sz="1200" u="none" strike="noStrike" kern="1200" baseline="0" dirty="0" smtClean="0">
                <a:solidFill>
                  <a:schemeClr val="tx1"/>
                </a:solidFill>
                <a:ea typeface="ＭＳ Ｐゴシック" charset="0"/>
                <a:cs typeface="ＭＳ Ｐゴシック" charset="0"/>
              </a:rPr>
              <a:t>The first </a:t>
            </a:r>
            <a:r>
              <a:rPr lang="fr-FR" sz="1200" u="none" strike="noStrike" kern="1200" baseline="0" dirty="0" err="1" smtClean="0">
                <a:solidFill>
                  <a:schemeClr val="tx1"/>
                </a:solidFill>
                <a:ea typeface="ＭＳ Ｐゴシック" charset="0"/>
                <a:cs typeface="ＭＳ Ｐゴシック" charset="0"/>
              </a:rPr>
              <a:t>aim</a:t>
            </a:r>
            <a:r>
              <a:rPr lang="fr-FR" sz="1200" u="none" strike="noStrike" kern="1200" baseline="0" dirty="0" smtClean="0">
                <a:solidFill>
                  <a:schemeClr val="tx1"/>
                </a:solidFill>
                <a:ea typeface="ＭＳ Ｐゴシック" charset="0"/>
                <a:cs typeface="ＭＳ Ｐゴシック" charset="0"/>
              </a:rPr>
              <a:t> in the </a:t>
            </a:r>
            <a:r>
              <a:rPr lang="fr-FR" sz="1200" u="none" strike="noStrike" kern="1200" baseline="0" dirty="0" err="1" smtClean="0">
                <a:solidFill>
                  <a:schemeClr val="tx1"/>
                </a:solidFill>
                <a:ea typeface="ＭＳ Ｐゴシック" charset="0"/>
                <a:cs typeface="ＭＳ Ｐゴシック" charset="0"/>
              </a:rPr>
              <a:t>clinical</a:t>
            </a:r>
            <a:r>
              <a:rPr lang="fr-FR" sz="1200" u="none" strike="noStrike" kern="1200" baseline="0" dirty="0" smtClean="0">
                <a:solidFill>
                  <a:schemeClr val="tx1"/>
                </a:solidFill>
                <a:ea typeface="ＭＳ Ｐゴシック" charset="0"/>
                <a:cs typeface="ＭＳ Ｐゴシック" charset="0"/>
              </a:rPr>
              <a:t> management of FGR </a:t>
            </a:r>
            <a:r>
              <a:rPr lang="fr-FR" sz="1200" u="none" strike="noStrike" kern="1200" baseline="0" dirty="0" err="1" smtClean="0">
                <a:solidFill>
                  <a:schemeClr val="tx1"/>
                </a:solidFill>
                <a:ea typeface="ＭＳ Ｐゴシック" charset="0"/>
                <a:cs typeface="ＭＳ Ｐゴシック" charset="0"/>
              </a:rPr>
              <a:t>should</a:t>
            </a:r>
            <a:r>
              <a:rPr lang="fr-FR" sz="1200" u="none" strike="noStrike" kern="1200" baseline="0" dirty="0" smtClean="0">
                <a:solidFill>
                  <a:schemeClr val="tx1"/>
                </a:solidFill>
                <a:ea typeface="ＭＳ Ｐゴシック" charset="0"/>
                <a:cs typeface="ＭＳ Ｐゴシック" charset="0"/>
              </a:rPr>
              <a:t> </a:t>
            </a:r>
            <a:r>
              <a:rPr lang="fr-FR" sz="1200" u="none" strike="noStrike" kern="1200" baseline="0" dirty="0" err="1" smtClean="0">
                <a:solidFill>
                  <a:schemeClr val="tx1"/>
                </a:solidFill>
                <a:ea typeface="ＭＳ Ｐゴシック" charset="0"/>
                <a:cs typeface="ＭＳ Ｐゴシック" charset="0"/>
              </a:rPr>
              <a:t>be</a:t>
            </a:r>
            <a:r>
              <a:rPr lang="fr-FR" sz="1200" u="none" strike="noStrike" kern="1200" baseline="0" dirty="0" smtClean="0">
                <a:solidFill>
                  <a:schemeClr val="tx1"/>
                </a:solidFill>
                <a:ea typeface="ＭＳ Ｐゴシック" charset="0"/>
                <a:cs typeface="ＭＳ Ｐゴシック" charset="0"/>
              </a:rPr>
              <a:t> to</a:t>
            </a:r>
          </a:p>
          <a:p>
            <a:r>
              <a:rPr lang="fr-FR" sz="1200" u="none" strike="noStrike" kern="1200" baseline="0" dirty="0" err="1" smtClean="0">
                <a:solidFill>
                  <a:schemeClr val="tx1"/>
                </a:solidFill>
                <a:ea typeface="ＭＳ Ｐゴシック" charset="0"/>
                <a:cs typeface="ＭＳ Ｐゴシック" charset="0"/>
              </a:rPr>
              <a:t>distinguish</a:t>
            </a:r>
            <a:r>
              <a:rPr lang="fr-FR" sz="1200" u="none" strike="noStrike" kern="1200" baseline="0" dirty="0" smtClean="0">
                <a:solidFill>
                  <a:schemeClr val="tx1"/>
                </a:solidFill>
                <a:ea typeface="ＭＳ Ｐゴシック" charset="0"/>
                <a:cs typeface="ＭＳ Ｐゴシック" charset="0"/>
              </a:rPr>
              <a:t> ‘</a:t>
            </a:r>
            <a:r>
              <a:rPr lang="fr-FR" sz="1200" u="none" strike="noStrike" kern="1200" baseline="0" dirty="0" err="1" smtClean="0">
                <a:solidFill>
                  <a:schemeClr val="tx1"/>
                </a:solidFill>
                <a:ea typeface="ＭＳ Ｐゴシック" charset="0"/>
                <a:cs typeface="ＭＳ Ｐゴシック" charset="0"/>
              </a:rPr>
              <a:t>true</a:t>
            </a:r>
            <a:r>
              <a:rPr lang="fr-FR" sz="1200" u="none" strike="noStrike" kern="1200" baseline="0" dirty="0" smtClean="0">
                <a:solidFill>
                  <a:schemeClr val="tx1"/>
                </a:solidFill>
                <a:ea typeface="ＭＳ Ｐゴシック" charset="0"/>
                <a:cs typeface="ＭＳ Ｐゴシック" charset="0"/>
              </a:rPr>
              <a:t>’ FGR </a:t>
            </a:r>
            <a:r>
              <a:rPr lang="fr-FR" sz="1200" u="none" strike="noStrike" kern="1200" baseline="0" dirty="0" err="1" smtClean="0">
                <a:solidFill>
                  <a:schemeClr val="tx1"/>
                </a:solidFill>
                <a:ea typeface="ＭＳ Ｐゴシック" charset="0"/>
                <a:cs typeface="ＭＳ Ｐゴシック" charset="0"/>
              </a:rPr>
              <a:t>from</a:t>
            </a:r>
            <a:r>
              <a:rPr lang="fr-FR" sz="1200" u="none" strike="noStrike" kern="1200" baseline="0" dirty="0" smtClean="0">
                <a:solidFill>
                  <a:schemeClr val="tx1"/>
                </a:solidFill>
                <a:ea typeface="ＭＳ Ｐゴシック" charset="0"/>
                <a:cs typeface="ＭＳ Ｐゴシック" charset="0"/>
              </a:rPr>
              <a:t> </a:t>
            </a:r>
            <a:r>
              <a:rPr lang="fr-FR" sz="1200" u="none" strike="noStrike" kern="1200" baseline="0" dirty="0" err="1" smtClean="0">
                <a:solidFill>
                  <a:schemeClr val="tx1"/>
                </a:solidFill>
                <a:ea typeface="ＭＳ Ｐゴシック" charset="0"/>
                <a:cs typeface="ＭＳ Ｐゴシック" charset="0"/>
              </a:rPr>
              <a:t>constitutional</a:t>
            </a:r>
            <a:r>
              <a:rPr lang="fr-FR" sz="1200" u="none" strike="noStrike" kern="1200" baseline="0" dirty="0" smtClean="0">
                <a:solidFill>
                  <a:schemeClr val="tx1"/>
                </a:solidFill>
                <a:ea typeface="ＭＳ Ｐゴシック" charset="0"/>
                <a:cs typeface="ＭＳ Ｐゴシック" charset="0"/>
              </a:rPr>
              <a:t> </a:t>
            </a:r>
            <a:r>
              <a:rPr lang="fr-FR" sz="1200" u="none" strike="noStrike" kern="1200" baseline="0" dirty="0" err="1" smtClean="0">
                <a:solidFill>
                  <a:schemeClr val="tx1"/>
                </a:solidFill>
                <a:ea typeface="ＭＳ Ｐゴシック" charset="0"/>
                <a:cs typeface="ＭＳ Ｐゴシック" charset="0"/>
              </a:rPr>
              <a:t>small</a:t>
            </a:r>
            <a:r>
              <a:rPr lang="fr-FR" sz="1200" u="none" strike="noStrike" kern="1200" baseline="0" dirty="0" smtClean="0">
                <a:solidFill>
                  <a:schemeClr val="tx1"/>
                </a:solidFill>
                <a:ea typeface="ＭＳ Ｐゴシック" charset="0"/>
                <a:cs typeface="ＭＳ Ｐゴシック" charset="0"/>
              </a:rPr>
              <a:t> for </a:t>
            </a:r>
            <a:r>
              <a:rPr lang="fr-FR" sz="1200" u="none" strike="noStrike" kern="1200" baseline="0" dirty="0" err="1" smtClean="0">
                <a:solidFill>
                  <a:schemeClr val="tx1"/>
                </a:solidFill>
                <a:ea typeface="ＭＳ Ｐゴシック" charset="0"/>
                <a:cs typeface="ＭＳ Ｐゴシック" charset="0"/>
              </a:rPr>
              <a:t>gestational</a:t>
            </a:r>
            <a:endParaRPr lang="fr-FR" sz="1200" u="none" strike="noStrike" kern="1200" baseline="0" dirty="0" smtClean="0">
              <a:solidFill>
                <a:schemeClr val="tx1"/>
              </a:solidFill>
              <a:ea typeface="ＭＳ Ｐゴシック" charset="0"/>
              <a:cs typeface="ＭＳ Ｐゴシック" charset="0"/>
            </a:endParaRPr>
          </a:p>
          <a:p>
            <a:r>
              <a:rPr lang="fr-FR" sz="1200" u="none" strike="noStrike" kern="1200" baseline="0" dirty="0" err="1" smtClean="0">
                <a:solidFill>
                  <a:schemeClr val="tx1"/>
                </a:solidFill>
                <a:ea typeface="ＭＳ Ｐゴシック" charset="0"/>
                <a:cs typeface="ＭＳ Ｐゴシック" charset="0"/>
              </a:rPr>
              <a:t>age</a:t>
            </a:r>
            <a:r>
              <a:rPr lang="fr-FR" sz="1200" u="none" strike="noStrike" kern="1200" baseline="0" dirty="0" smtClean="0">
                <a:solidFill>
                  <a:schemeClr val="tx1"/>
                </a:solidFill>
                <a:ea typeface="ＭＳ Ｐゴシック" charset="0"/>
                <a:cs typeface="ＭＳ Ｐゴシック" charset="0"/>
              </a:rPr>
              <a:t> (SGA) </a:t>
            </a:r>
            <a:r>
              <a:rPr lang="fr-FR" sz="1200" u="none" strike="noStrike" kern="1200" baseline="0" dirty="0" err="1" smtClean="0">
                <a:solidFill>
                  <a:schemeClr val="tx1"/>
                </a:solidFill>
                <a:ea typeface="ＭＳ Ｐゴシック" charset="0"/>
                <a:cs typeface="ＭＳ Ｐゴシック" charset="0"/>
              </a:rPr>
              <a:t>fetuses</a:t>
            </a:r>
            <a:endParaRPr lang="fr-FR" dirty="0"/>
          </a:p>
        </p:txBody>
      </p:sp>
      <p:sp>
        <p:nvSpPr>
          <p:cNvPr id="5325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fld id="{20A84A4F-CC2D-6041-A67F-992246BDF4FD}" type="slidenum">
              <a:rPr lang="fr-FR">
                <a:latin typeface="Calibri Courant" charset="0"/>
              </a:rPr>
              <a:pPr eaLnBrk="1" hangingPunct="1"/>
              <a:t>13</a:t>
            </a:fld>
            <a:endParaRPr lang="fr-FR" dirty="0">
              <a:latin typeface="Calibri Courant" charset="0"/>
            </a:endParaRPr>
          </a:p>
        </p:txBody>
      </p:sp>
    </p:spTree>
    <p:extLst>
      <p:ext uri="{BB962C8B-B14F-4D97-AF65-F5344CB8AC3E}">
        <p14:creationId xmlns:p14="http://schemas.microsoft.com/office/powerpoint/2010/main" val="137706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246063" y="4673600"/>
            <a:ext cx="4716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r>
              <a:rPr lang="en-GB" altLang="en-US" sz="1600" i="1" dirty="0" smtClean="0">
                <a:solidFill>
                  <a:schemeClr val="bg1"/>
                </a:solidFill>
                <a:latin typeface="Open Sans Light"/>
                <a:ea typeface="Open Sans Light"/>
                <a:cs typeface="Open Sans Light"/>
              </a:rPr>
              <a:t>Basic training</a:t>
            </a: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63791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CE48C6-0ECC-458A-B864-FD92F85C8531}" type="datetimeFigureOut">
              <a:rPr lang="en-US"/>
              <a:pPr>
                <a:defRPr/>
              </a:pPr>
              <a:t>5/20/2017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5BB185-675E-4502-B1B3-0FD50B60C72C}" type="slidenum">
              <a:rPr lang="en-US"/>
              <a:pPr>
                <a:defRPr/>
              </a:pPr>
              <a:t>‹#›</a:t>
            </a:fld>
            <a:endParaRPr lang="en-US"/>
          </a:p>
        </p:txBody>
      </p:sp>
    </p:spTree>
    <p:extLst>
      <p:ext uri="{BB962C8B-B14F-4D97-AF65-F5344CB8AC3E}">
        <p14:creationId xmlns:p14="http://schemas.microsoft.com/office/powerpoint/2010/main" val="106695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115E79-4985-43FE-928F-F81E98044421}" type="datetimeFigureOut">
              <a:rPr lang="en-US"/>
              <a:pPr>
                <a:defRPr/>
              </a:pPr>
              <a:t>5/20/2017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2B93B2-7BF5-483C-8901-CFEAB74866AA}" type="slidenum">
              <a:rPr lang="en-US"/>
              <a:pPr>
                <a:defRPr/>
              </a:pPr>
              <a:t>‹#›</a:t>
            </a:fld>
            <a:endParaRPr lang="en-US"/>
          </a:p>
        </p:txBody>
      </p:sp>
    </p:spTree>
    <p:extLst>
      <p:ext uri="{BB962C8B-B14F-4D97-AF65-F5344CB8AC3E}">
        <p14:creationId xmlns:p14="http://schemas.microsoft.com/office/powerpoint/2010/main" val="1627351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FF000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400">
                <a:latin typeface="Arial" panose="020B0604020202020204" pitchFamily="34" charset="0"/>
                <a:cs typeface="Arial" panose="020B0604020202020204" pitchFamily="34" charset="0"/>
              </a:defRPr>
            </a:lvl1pPr>
            <a:lvl2pPr marL="742950" indent="-285750">
              <a:buClr>
                <a:srgbClr val="FF0000"/>
              </a:buClr>
              <a:buFont typeface="Arial" panose="020B0604020202020204" pitchFamily="34" charset="0"/>
              <a:buChar char="•"/>
              <a:defRPr sz="2000">
                <a:latin typeface="Arial" panose="020B0604020202020204" pitchFamily="34" charset="0"/>
                <a:cs typeface="Arial" panose="020B0604020202020204" pitchFamily="34" charset="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E3BC52-A518-480E-810A-9F63D0209ED4}" type="datetimeFigureOut">
              <a:rPr lang="en-US"/>
              <a:pPr>
                <a:defRPr/>
              </a:pPr>
              <a:t>5/20/2017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8FC9D0-DFF3-431D-AF05-C7A3E643D213}" type="slidenum">
              <a:rPr lang="en-US"/>
              <a:pPr>
                <a:defRPr/>
              </a:pPr>
              <a:t>‹#›</a:t>
            </a:fld>
            <a:endParaRPr lang="en-US"/>
          </a:p>
        </p:txBody>
      </p:sp>
    </p:spTree>
    <p:extLst>
      <p:ext uri="{BB962C8B-B14F-4D97-AF65-F5344CB8AC3E}">
        <p14:creationId xmlns:p14="http://schemas.microsoft.com/office/powerpoint/2010/main" val="138311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562CA5-4461-468A-B521-A66A6138E663}" type="datetimeFigureOut">
              <a:rPr lang="en-US"/>
              <a:pPr>
                <a:defRPr/>
              </a:pPr>
              <a:t>5/20/2017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E2433F-BEE1-4926-8B40-D90729ECC2E2}" type="slidenum">
              <a:rPr lang="en-US"/>
              <a:pPr>
                <a:defRPr/>
              </a:pPr>
              <a:t>‹#›</a:t>
            </a:fld>
            <a:endParaRPr lang="en-US"/>
          </a:p>
        </p:txBody>
      </p:sp>
    </p:spTree>
    <p:extLst>
      <p:ext uri="{BB962C8B-B14F-4D97-AF65-F5344CB8AC3E}">
        <p14:creationId xmlns:p14="http://schemas.microsoft.com/office/powerpoint/2010/main" val="5457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1A019B8-F89E-4F13-B82D-9DF0E5319850}" type="datetimeFigureOut">
              <a:rPr lang="en-US"/>
              <a:pPr>
                <a:defRPr/>
              </a:pPr>
              <a:t>5/20/2017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0D212D-2E7B-40C4-9B9A-90801B923226}" type="slidenum">
              <a:rPr lang="en-US"/>
              <a:pPr>
                <a:defRPr/>
              </a:pPr>
              <a:t>‹#›</a:t>
            </a:fld>
            <a:endParaRPr lang="en-US"/>
          </a:p>
        </p:txBody>
      </p:sp>
    </p:spTree>
    <p:extLst>
      <p:ext uri="{BB962C8B-B14F-4D97-AF65-F5344CB8AC3E}">
        <p14:creationId xmlns:p14="http://schemas.microsoft.com/office/powerpoint/2010/main" val="201316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EEBA8C-4D9D-42C7-81CC-17E7DA04053C}" type="datetimeFigureOut">
              <a:rPr lang="en-US"/>
              <a:pPr>
                <a:defRPr/>
              </a:pPr>
              <a:t>5/20/2017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32EBD24-1618-4494-8ADD-EA8135F9C8CB}" type="slidenum">
              <a:rPr lang="en-US"/>
              <a:pPr>
                <a:defRPr/>
              </a:pPr>
              <a:t>‹#›</a:t>
            </a:fld>
            <a:endParaRPr lang="en-US"/>
          </a:p>
        </p:txBody>
      </p:sp>
    </p:spTree>
    <p:extLst>
      <p:ext uri="{BB962C8B-B14F-4D97-AF65-F5344CB8AC3E}">
        <p14:creationId xmlns:p14="http://schemas.microsoft.com/office/powerpoint/2010/main" val="3842928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2612D3B-F64D-4BA2-B0B9-3D2A1D5617E2}" type="datetimeFigureOut">
              <a:rPr lang="en-US"/>
              <a:pPr>
                <a:defRPr/>
              </a:pPr>
              <a:t>5/20/2017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D0C46A-025D-4B2E-A4B0-24F0DFF3691A}" type="slidenum">
              <a:rPr lang="en-US"/>
              <a:pPr>
                <a:defRPr/>
              </a:pPr>
              <a:t>‹#›</a:t>
            </a:fld>
            <a:endParaRPr lang="en-US"/>
          </a:p>
        </p:txBody>
      </p:sp>
    </p:spTree>
    <p:extLst>
      <p:ext uri="{BB962C8B-B14F-4D97-AF65-F5344CB8AC3E}">
        <p14:creationId xmlns:p14="http://schemas.microsoft.com/office/powerpoint/2010/main" val="428817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1E4406-3650-4520-90DB-2B1ADD6510E8}" type="datetimeFigureOut">
              <a:rPr lang="en-US"/>
              <a:pPr>
                <a:defRPr/>
              </a:pPr>
              <a:t>5/20/2017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7F6DED-CEC7-48FF-B306-8D608EFD2D6C}" type="slidenum">
              <a:rPr lang="en-US"/>
              <a:pPr>
                <a:defRPr/>
              </a:pPr>
              <a:t>‹#›</a:t>
            </a:fld>
            <a:endParaRPr lang="en-US"/>
          </a:p>
        </p:txBody>
      </p:sp>
    </p:spTree>
    <p:extLst>
      <p:ext uri="{BB962C8B-B14F-4D97-AF65-F5344CB8AC3E}">
        <p14:creationId xmlns:p14="http://schemas.microsoft.com/office/powerpoint/2010/main" val="90746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3D72AF-3854-4CDF-972C-6A1D83759B0C}" type="datetimeFigureOut">
              <a:rPr lang="en-US"/>
              <a:pPr>
                <a:defRPr/>
              </a:pPr>
              <a:t>5/20/2017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9E1DDF-E860-499D-973E-BC6194A189A1}" type="slidenum">
              <a:rPr lang="en-US"/>
              <a:pPr>
                <a:defRPr/>
              </a:pPr>
              <a:t>‹#›</a:t>
            </a:fld>
            <a:endParaRPr lang="en-US"/>
          </a:p>
        </p:txBody>
      </p:sp>
    </p:spTree>
    <p:extLst>
      <p:ext uri="{BB962C8B-B14F-4D97-AF65-F5344CB8AC3E}">
        <p14:creationId xmlns:p14="http://schemas.microsoft.com/office/powerpoint/2010/main" val="247491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557D01-E61B-4285-9A24-5B30DC2F0EFA}" type="datetimeFigureOut">
              <a:rPr lang="en-US"/>
              <a:pPr>
                <a:defRPr/>
              </a:pPr>
              <a:t>5/20/2017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779D9A-2212-4F1E-8B26-BDBDBD51F892}" type="slidenum">
              <a:rPr lang="en-US"/>
              <a:pPr>
                <a:defRPr/>
              </a:pPr>
              <a:t>‹#›</a:t>
            </a:fld>
            <a:endParaRPr lang="en-US"/>
          </a:p>
        </p:txBody>
      </p:sp>
    </p:spTree>
    <p:extLst>
      <p:ext uri="{BB962C8B-B14F-4D97-AF65-F5344CB8AC3E}">
        <p14:creationId xmlns:p14="http://schemas.microsoft.com/office/powerpoint/2010/main" val="1026792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4F2ACC4-60EB-485E-BDCB-D50300CB63A5}" type="datetimeFigureOut">
              <a:rPr lang="en-US"/>
              <a:pPr>
                <a:defRPr/>
              </a:pPr>
              <a:t>5/20/2017</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961F00A-0376-44B6-9CD2-D0A4E4BC48DA}" type="slidenum">
              <a:rPr lang="en-US"/>
              <a:pPr>
                <a:defRPr/>
              </a:pPr>
              <a:t>‹#›</a:t>
            </a:fld>
            <a:endParaRPr lang="en-US"/>
          </a:p>
        </p:txBody>
      </p:sp>
      <p:sp>
        <p:nvSpPr>
          <p:cNvPr id="1031" name="TextBox 7"/>
          <p:cNvSpPr txBox="1">
            <a:spLocks noChangeArrowheads="1"/>
          </p:cNvSpPr>
          <p:nvPr/>
        </p:nvSpPr>
        <p:spPr bwMode="auto">
          <a:xfrm>
            <a:off x="246063" y="4673600"/>
            <a:ext cx="4716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r>
              <a:rPr lang="en-GB" altLang="en-US" smtClean="0">
                <a:solidFill>
                  <a:schemeClr val="bg1"/>
                </a:solidFill>
                <a:latin typeface="Open Sans Light"/>
                <a:ea typeface="Open Sans Light"/>
                <a:cs typeface="Open Sans Light"/>
              </a:rPr>
              <a:t>Editable text here</a:t>
            </a:r>
          </a:p>
        </p:txBody>
      </p:sp>
      <p:pic>
        <p:nvPicPr>
          <p:cNvPr id="1032" name="Picture 8" descr="red_banner.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4584700"/>
            <a:ext cx="91440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246063" y="4673600"/>
            <a:ext cx="4716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r>
              <a:rPr lang="en-GB" altLang="en-US" sz="1600" i="1" dirty="0" smtClean="0">
                <a:solidFill>
                  <a:schemeClr val="bg1"/>
                </a:solidFill>
                <a:latin typeface="Open Sans Light"/>
                <a:ea typeface="Open Sans Light"/>
                <a:cs typeface="Open Sans Light"/>
              </a:rPr>
              <a:t>Basic training</a:t>
            </a: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6.png"/><Relationship Id="rId3" Type="http://schemas.microsoft.com/office/2007/relationships/media" Target="file://localhost/Users/Salomon/Desktop/DISK/travaux/Documents/afrique%20du%20sud/IUGR/DVmotion-01.avi" TargetMode="External"/><Relationship Id="rId7" Type="http://schemas.openxmlformats.org/officeDocument/2006/relationships/image" Target="../media/image30.png"/><Relationship Id="rId12" Type="http://schemas.openxmlformats.org/officeDocument/2006/relationships/image" Target="../media/image15.png"/><Relationship Id="rId2" Type="http://schemas.openxmlformats.org/officeDocument/2006/relationships/video" Target="file://localhost/Users/Salomon/Desktop/DISK/travaux/Documents/afrique%20du%20sud/IUGR/DVmotiomca-012-0001.avi" TargetMode="External"/><Relationship Id="rId1" Type="http://schemas.microsoft.com/office/2007/relationships/media" Target="file://localhost/Users/Salomon/Desktop/DISK/travaux/Documents/afrique%20du%20sud/IUGR/DVmotiomca-012-0001.avi" TargetMode="External"/><Relationship Id="rId6" Type="http://schemas.openxmlformats.org/officeDocument/2006/relationships/notesSlide" Target="../notesSlides/notesSlide16.xml"/><Relationship Id="rId11" Type="http://schemas.openxmlformats.org/officeDocument/2006/relationships/image" Target="../media/image34.png"/><Relationship Id="rId5" Type="http://schemas.openxmlformats.org/officeDocument/2006/relationships/slideLayout" Target="../slideLayouts/slideLayout7.xml"/><Relationship Id="rId10" Type="http://schemas.openxmlformats.org/officeDocument/2006/relationships/image" Target="../media/image33.png"/><Relationship Id="rId4" Type="http://schemas.openxmlformats.org/officeDocument/2006/relationships/video" Target="file://localhost/Users/Salomon/Desktop/DISK/travaux/Documents/afrique%20du%20sud/IUGR/DVmotion-01.avi" TargetMode="External"/><Relationship Id="rId9" Type="http://schemas.openxmlformats.org/officeDocument/2006/relationships/image" Target="../media/image32.jpeg"/><Relationship Id="rId1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535532"/>
            <a:ext cx="9144000" cy="622577"/>
          </a:xfrm>
          <a:prstGeom prst="rect">
            <a:avLst/>
          </a:prstGeom>
          <a:solidFill>
            <a:srgbClr val="DE001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defTabSz="914378" fontAlgn="auto">
              <a:spcBef>
                <a:spcPts val="0"/>
              </a:spcBef>
              <a:spcAft>
                <a:spcPts val="0"/>
              </a:spcAft>
              <a:defRPr/>
            </a:pPr>
            <a:endParaRPr lang="en-US" kern="0" dirty="0">
              <a:solidFill>
                <a:prstClr val="white"/>
              </a:solidFill>
              <a:latin typeface="Calibri Courant" charset="0"/>
              <a:cs typeface="+mn-cs"/>
            </a:endParaRPr>
          </a:p>
        </p:txBody>
      </p:sp>
      <p:sp>
        <p:nvSpPr>
          <p:cNvPr id="7" name="Subtitle 6"/>
          <p:cNvSpPr>
            <a:spLocks noGrp="1"/>
          </p:cNvSpPr>
          <p:nvPr>
            <p:ph type="subTitle" idx="1"/>
          </p:nvPr>
        </p:nvSpPr>
        <p:spPr>
          <a:xfrm>
            <a:off x="323529" y="2690341"/>
            <a:ext cx="8496944" cy="1656184"/>
          </a:xfrm>
        </p:spPr>
        <p:txBody>
          <a:bodyPr>
            <a:normAutofit fontScale="25000" lnSpcReduction="20000"/>
          </a:bodyPr>
          <a:lstStyle/>
          <a:p>
            <a:endParaRPr lang="en-GB" dirty="0">
              <a:cs typeface="Calibri Courant" charset="0"/>
            </a:endParaRPr>
          </a:p>
          <a:p>
            <a:r>
              <a:rPr lang="en-GB" sz="8000" b="1" dirty="0">
                <a:solidFill>
                  <a:srgbClr val="FF0000"/>
                </a:solidFill>
                <a:latin typeface="Arial" panose="020B0604020202020204" pitchFamily="34" charset="0"/>
                <a:cs typeface="Arial" panose="020B0604020202020204" pitchFamily="34" charset="0"/>
              </a:rPr>
              <a:t>ISUOG Basic Training</a:t>
            </a:r>
          </a:p>
          <a:p>
            <a:endParaRPr lang="en-GB" sz="5500" b="1" dirty="0">
              <a:latin typeface="Arial" panose="020B0604020202020204" pitchFamily="34" charset="0"/>
              <a:cs typeface="Arial" panose="020B0604020202020204" pitchFamily="34" charset="0"/>
            </a:endParaRPr>
          </a:p>
          <a:p>
            <a:r>
              <a:rPr lang="en-GB" sz="8000" b="1" dirty="0">
                <a:latin typeface="Arial" panose="020B0604020202020204" pitchFamily="34" charset="0"/>
                <a:cs typeface="Arial" panose="020B0604020202020204" pitchFamily="34" charset="0"/>
              </a:rPr>
              <a:t>Management of Abnormal Growth</a:t>
            </a:r>
          </a:p>
          <a:p>
            <a:endParaRPr lang="en-GB" sz="7200" b="1" dirty="0">
              <a:latin typeface="Arial" panose="020B0604020202020204" pitchFamily="34" charset="0"/>
              <a:cs typeface="Arial" panose="020B0604020202020204" pitchFamily="34" charset="0"/>
            </a:endParaRPr>
          </a:p>
          <a:p>
            <a:r>
              <a:rPr lang="en-GB" sz="8000" b="1" dirty="0" smtClean="0">
                <a:latin typeface="Arial" panose="020B0604020202020204" pitchFamily="34" charset="0"/>
                <a:cs typeface="Arial" panose="020B0604020202020204" pitchFamily="34" charset="0"/>
              </a:rPr>
              <a:t>Jacky </a:t>
            </a:r>
            <a:r>
              <a:rPr lang="en-GB" sz="8000" b="1" dirty="0" err="1" smtClean="0">
                <a:latin typeface="Arial" panose="020B0604020202020204" pitchFamily="34" charset="0"/>
                <a:cs typeface="Arial" panose="020B0604020202020204" pitchFamily="34" charset="0"/>
              </a:rPr>
              <a:t>Nizard</a:t>
            </a:r>
            <a:r>
              <a:rPr lang="en-GB" sz="7200" dirty="0">
                <a:latin typeface="Arial" panose="020B0604020202020204" pitchFamily="34" charset="0"/>
                <a:cs typeface="Arial" panose="020B0604020202020204" pitchFamily="34" charset="0"/>
              </a:rPr>
              <a:t/>
            </a:r>
            <a:br>
              <a:rPr lang="en-GB" sz="7200" dirty="0">
                <a:latin typeface="Arial" panose="020B0604020202020204" pitchFamily="34" charset="0"/>
                <a:cs typeface="Arial" panose="020B0604020202020204" pitchFamily="34" charset="0"/>
              </a:rPr>
            </a:br>
            <a:endParaRPr lang="en-GB" sz="7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7164" y="249492"/>
            <a:ext cx="1869672" cy="186967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3683" y="4597070"/>
            <a:ext cx="1916813" cy="499499"/>
          </a:xfrm>
          <a:prstGeom prst="rect">
            <a:avLst/>
          </a:prstGeom>
        </p:spPr>
      </p:pic>
    </p:spTree>
    <p:extLst>
      <p:ext uri="{BB962C8B-B14F-4D97-AF65-F5344CB8AC3E}">
        <p14:creationId xmlns:p14="http://schemas.microsoft.com/office/powerpoint/2010/main" val="653372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we care about SGA?</a:t>
            </a:r>
            <a:endParaRPr lang="en-GB" dirty="0"/>
          </a:p>
        </p:txBody>
      </p:sp>
      <p:sp>
        <p:nvSpPr>
          <p:cNvPr id="3" name="Espace réservé du contenu 2"/>
          <p:cNvSpPr>
            <a:spLocks noGrp="1"/>
          </p:cNvSpPr>
          <p:nvPr>
            <p:ph idx="1"/>
          </p:nvPr>
        </p:nvSpPr>
        <p:spPr>
          <a:xfrm>
            <a:off x="114301" y="1063625"/>
            <a:ext cx="4997002" cy="3444081"/>
          </a:xfrm>
        </p:spPr>
        <p:txBody>
          <a:bodyPr>
            <a:noAutofit/>
          </a:bodyPr>
          <a:lstStyle/>
          <a:p>
            <a:pPr algn="just">
              <a:buClr>
                <a:srgbClr val="FF0000"/>
              </a:buClr>
            </a:pPr>
            <a:r>
              <a:rPr lang="en-GB" sz="1700" dirty="0"/>
              <a:t>w</a:t>
            </a:r>
            <a:r>
              <a:rPr lang="en-GB" sz="1700" dirty="0" smtClean="0"/>
              <a:t>e </a:t>
            </a:r>
            <a:r>
              <a:rPr lang="en-GB" sz="1700" dirty="0"/>
              <a:t>don’t care about </a:t>
            </a:r>
            <a:r>
              <a:rPr lang="en-GB" sz="1700" dirty="0" smtClean="0"/>
              <a:t>SGA …</a:t>
            </a:r>
          </a:p>
          <a:p>
            <a:pPr marL="0" indent="0" algn="just">
              <a:buClr>
                <a:srgbClr val="FF0000"/>
              </a:buClr>
              <a:buNone/>
            </a:pPr>
            <a:endParaRPr lang="en-GB" sz="1700" dirty="0"/>
          </a:p>
          <a:p>
            <a:pPr algn="just">
              <a:buClr>
                <a:srgbClr val="FF0000"/>
              </a:buClr>
            </a:pPr>
            <a:r>
              <a:rPr lang="en-GB" sz="1700" dirty="0"/>
              <a:t>m</a:t>
            </a:r>
            <a:r>
              <a:rPr lang="en-GB" sz="1700" dirty="0" smtClean="0"/>
              <a:t>ost </a:t>
            </a:r>
            <a:r>
              <a:rPr lang="en-GB" sz="1700" dirty="0"/>
              <a:t>SGA babies display perinatal outcomes similar to those of normally grown </a:t>
            </a:r>
            <a:r>
              <a:rPr lang="en-GB" sz="1700" dirty="0" err="1"/>
              <a:t>fetuses</a:t>
            </a:r>
            <a:r>
              <a:rPr lang="en-GB" sz="1700" dirty="0" smtClean="0"/>
              <a:t>…</a:t>
            </a:r>
          </a:p>
          <a:p>
            <a:pPr marL="0" indent="0" algn="just">
              <a:buClr>
                <a:srgbClr val="FF0000"/>
              </a:buClr>
              <a:buNone/>
            </a:pPr>
            <a:endParaRPr lang="en-GB" sz="1700" dirty="0"/>
          </a:p>
          <a:p>
            <a:pPr algn="just">
              <a:buClr>
                <a:srgbClr val="FF0000"/>
              </a:buClr>
            </a:pPr>
            <a:r>
              <a:rPr lang="en-GB" sz="1700" dirty="0"/>
              <a:t>w</a:t>
            </a:r>
            <a:r>
              <a:rPr lang="en-GB" sz="1700" dirty="0" smtClean="0"/>
              <a:t>e </a:t>
            </a:r>
            <a:r>
              <a:rPr lang="en-GB" sz="1700" dirty="0"/>
              <a:t>care about </a:t>
            </a:r>
            <a:r>
              <a:rPr lang="en-GB" sz="1700" dirty="0" smtClean="0"/>
              <a:t>FGR </a:t>
            </a:r>
            <a:r>
              <a:rPr lang="en-GB" sz="1700" dirty="0" err="1" smtClean="0"/>
              <a:t>fetuses</a:t>
            </a:r>
            <a:r>
              <a:rPr lang="en-GB" sz="1700" dirty="0" smtClean="0"/>
              <a:t> which have:</a:t>
            </a:r>
            <a:endParaRPr lang="en-GB" sz="1700" dirty="0"/>
          </a:p>
          <a:p>
            <a:pPr lvl="1" algn="just"/>
            <a:r>
              <a:rPr lang="en-GB" sz="1600" dirty="0" smtClean="0"/>
              <a:t>poorer </a:t>
            </a:r>
            <a:r>
              <a:rPr lang="en-GB" sz="1600" dirty="0"/>
              <a:t>perinatal </a:t>
            </a:r>
            <a:r>
              <a:rPr lang="en-GB" sz="1600" dirty="0" smtClean="0"/>
              <a:t>outcomes </a:t>
            </a:r>
            <a:endParaRPr lang="en-GB" sz="1600" dirty="0"/>
          </a:p>
          <a:p>
            <a:pPr lvl="1"/>
            <a:r>
              <a:rPr lang="en-GB" sz="1600" dirty="0"/>
              <a:t>a</a:t>
            </a:r>
            <a:r>
              <a:rPr lang="en-GB" sz="1600" dirty="0" smtClean="0"/>
              <a:t>bnormal </a:t>
            </a:r>
            <a:r>
              <a:rPr lang="en-GB" sz="1600" dirty="0" err="1" smtClean="0"/>
              <a:t>Dopplers</a:t>
            </a:r>
            <a:r>
              <a:rPr lang="en-GB" sz="1600" dirty="0" smtClean="0"/>
              <a:t>, </a:t>
            </a:r>
            <a:r>
              <a:rPr lang="en-GB" sz="1600" dirty="0"/>
              <a:t>suggesting </a:t>
            </a:r>
            <a:r>
              <a:rPr lang="en-GB" sz="1600" dirty="0" err="1"/>
              <a:t>fetal</a:t>
            </a:r>
            <a:r>
              <a:rPr lang="en-GB" sz="1600" dirty="0"/>
              <a:t> </a:t>
            </a:r>
            <a:r>
              <a:rPr lang="en-GB" sz="1600" dirty="0" smtClean="0"/>
              <a:t>adaptation to undernutrition/hypoxia </a:t>
            </a:r>
            <a:endParaRPr lang="en-GB" sz="1600" dirty="0"/>
          </a:p>
          <a:p>
            <a:pPr lvl="1" algn="just"/>
            <a:r>
              <a:rPr lang="en-GB" sz="1600" dirty="0"/>
              <a:t>signs of placental </a:t>
            </a:r>
            <a:r>
              <a:rPr lang="en-GB" sz="1600" dirty="0" smtClean="0"/>
              <a:t>disease</a:t>
            </a:r>
            <a:endParaRPr lang="en-GB" sz="1600" dirty="0"/>
          </a:p>
          <a:p>
            <a:pPr lvl="1" algn="just"/>
            <a:r>
              <a:rPr lang="en-GB" sz="1600" dirty="0" smtClean="0"/>
              <a:t>higher </a:t>
            </a:r>
            <a:r>
              <a:rPr lang="en-GB" sz="1600" dirty="0"/>
              <a:t>risk of </a:t>
            </a:r>
            <a:r>
              <a:rPr lang="en-GB" sz="1600" dirty="0" smtClean="0"/>
              <a:t>preeclampsia </a:t>
            </a:r>
          </a:p>
          <a:p>
            <a:pPr marL="457200" lvl="1" indent="0" algn="just">
              <a:buNone/>
            </a:pPr>
            <a:r>
              <a:rPr lang="en-GB" sz="1600" dirty="0"/>
              <a:t> </a:t>
            </a:r>
            <a:r>
              <a:rPr lang="en-GB" sz="1600" dirty="0" smtClean="0"/>
              <a:t>    and long </a:t>
            </a:r>
            <a:r>
              <a:rPr lang="en-GB" sz="1600" dirty="0"/>
              <a:t>term poorer outcomes</a:t>
            </a:r>
          </a:p>
        </p:txBody>
      </p:sp>
      <p:grpSp>
        <p:nvGrpSpPr>
          <p:cNvPr id="6" name="Grouper 5"/>
          <p:cNvGrpSpPr/>
          <p:nvPr/>
        </p:nvGrpSpPr>
        <p:grpSpPr>
          <a:xfrm>
            <a:off x="5107781" y="1253934"/>
            <a:ext cx="3999851" cy="2537478"/>
            <a:chOff x="0" y="1988840"/>
            <a:chExt cx="8763096" cy="3672408"/>
          </a:xfrm>
        </p:grpSpPr>
        <p:grpSp>
          <p:nvGrpSpPr>
            <p:cNvPr id="7" name="Grouper 6"/>
            <p:cNvGrpSpPr/>
            <p:nvPr/>
          </p:nvGrpSpPr>
          <p:grpSpPr>
            <a:xfrm>
              <a:off x="6206" y="1988840"/>
              <a:ext cx="8756890" cy="3672408"/>
              <a:chOff x="179512" y="3624832"/>
              <a:chExt cx="8756890" cy="2477229"/>
            </a:xfrm>
          </p:grpSpPr>
          <p:pic>
            <p:nvPicPr>
              <p:cNvPr id="13" name="Image 12"/>
              <p:cNvPicPr>
                <a:picLocks noChangeAspect="1"/>
              </p:cNvPicPr>
              <p:nvPr/>
            </p:nvPicPr>
            <p:blipFill rotWithShape="1">
              <a:blip r:embed="rId3"/>
              <a:srcRect b="81079"/>
              <a:stretch/>
            </p:blipFill>
            <p:spPr>
              <a:xfrm>
                <a:off x="181022" y="3624832"/>
                <a:ext cx="8755380" cy="1084822"/>
              </a:xfrm>
              <a:prstGeom prst="rect">
                <a:avLst/>
              </a:prstGeom>
              <a:ln>
                <a:solidFill>
                  <a:schemeClr val="accent1"/>
                </a:solidFill>
              </a:ln>
            </p:spPr>
          </p:pic>
          <p:pic>
            <p:nvPicPr>
              <p:cNvPr id="14" name="Image 13"/>
              <p:cNvPicPr>
                <a:picLocks noChangeAspect="1"/>
              </p:cNvPicPr>
              <p:nvPr/>
            </p:nvPicPr>
            <p:blipFill rotWithShape="1">
              <a:blip r:embed="rId3"/>
              <a:srcRect t="47888" b="27001"/>
              <a:stretch/>
            </p:blipFill>
            <p:spPr>
              <a:xfrm>
                <a:off x="179512" y="4662356"/>
                <a:ext cx="8755380" cy="1439705"/>
              </a:xfrm>
              <a:prstGeom prst="rect">
                <a:avLst/>
              </a:prstGeom>
              <a:ln>
                <a:solidFill>
                  <a:schemeClr val="accent1"/>
                </a:solidFill>
              </a:ln>
            </p:spPr>
          </p:pic>
        </p:grpSp>
        <p:sp>
          <p:nvSpPr>
            <p:cNvPr id="8" name="Rectangle 7"/>
            <p:cNvSpPr/>
            <p:nvPr/>
          </p:nvSpPr>
          <p:spPr>
            <a:xfrm>
              <a:off x="0" y="4293096"/>
              <a:ext cx="8748464" cy="288032"/>
            </a:xfrm>
            <a:prstGeom prst="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Courant" charset="0"/>
              </a:endParaRPr>
            </a:p>
          </p:txBody>
        </p:sp>
        <p:sp>
          <p:nvSpPr>
            <p:cNvPr id="9" name="Flèche vers le bas 8"/>
            <p:cNvSpPr/>
            <p:nvPr/>
          </p:nvSpPr>
          <p:spPr>
            <a:xfrm>
              <a:off x="1763688" y="4725144"/>
              <a:ext cx="288032" cy="720080"/>
            </a:xfrm>
            <a:prstGeom prst="downArrow">
              <a:avLst/>
            </a:prstGeom>
            <a:gradFill flip="none" rotWithShape="1">
              <a:gsLst>
                <a:gs pos="0">
                  <a:srgbClr val="FF0000"/>
                </a:gs>
                <a:gs pos="100000">
                  <a:srgbClr val="FFFFFF"/>
                </a:gs>
              </a:gsLst>
              <a:lin ang="16200000" scaled="0"/>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Courant" charset="0"/>
              </a:endParaRPr>
            </a:p>
          </p:txBody>
        </p:sp>
        <p:sp>
          <p:nvSpPr>
            <p:cNvPr id="10" name="Flèche vers le bas 9"/>
            <p:cNvSpPr/>
            <p:nvPr/>
          </p:nvSpPr>
          <p:spPr>
            <a:xfrm>
              <a:off x="8172400" y="4725144"/>
              <a:ext cx="288032" cy="720080"/>
            </a:xfrm>
            <a:prstGeom prst="downArrow">
              <a:avLst/>
            </a:prstGeom>
            <a:gradFill flip="none" rotWithShape="1">
              <a:gsLst>
                <a:gs pos="0">
                  <a:srgbClr val="FF0000"/>
                </a:gs>
                <a:gs pos="100000">
                  <a:srgbClr val="FFFFFF"/>
                </a:gs>
              </a:gsLst>
              <a:lin ang="16200000" scaled="0"/>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Courant" charset="0"/>
              </a:endParaRPr>
            </a:p>
          </p:txBody>
        </p:sp>
        <p:sp>
          <p:nvSpPr>
            <p:cNvPr id="11" name="Flèche vers le bas 10"/>
            <p:cNvSpPr/>
            <p:nvPr/>
          </p:nvSpPr>
          <p:spPr>
            <a:xfrm rot="10800000">
              <a:off x="1763688" y="3645024"/>
              <a:ext cx="288032" cy="648072"/>
            </a:xfrm>
            <a:prstGeom prst="downArrow">
              <a:avLst/>
            </a:prstGeom>
            <a:gradFill flip="none" rotWithShape="1">
              <a:gsLst>
                <a:gs pos="0">
                  <a:srgbClr val="FF0000"/>
                </a:gs>
                <a:gs pos="100000">
                  <a:srgbClr val="FFFFFF"/>
                </a:gs>
              </a:gsLst>
              <a:lin ang="16200000" scaled="0"/>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Courant" charset="0"/>
              </a:endParaRPr>
            </a:p>
          </p:txBody>
        </p:sp>
        <p:sp>
          <p:nvSpPr>
            <p:cNvPr id="12" name="Flèche vers le bas 11"/>
            <p:cNvSpPr/>
            <p:nvPr/>
          </p:nvSpPr>
          <p:spPr>
            <a:xfrm rot="10800000">
              <a:off x="8172400" y="3645024"/>
              <a:ext cx="288032" cy="648072"/>
            </a:xfrm>
            <a:prstGeom prst="downArrow">
              <a:avLst/>
            </a:prstGeom>
            <a:gradFill flip="none" rotWithShape="1">
              <a:gsLst>
                <a:gs pos="0">
                  <a:srgbClr val="FF0000"/>
                </a:gs>
                <a:gs pos="100000">
                  <a:srgbClr val="FFFFFF"/>
                </a:gs>
              </a:gsLst>
              <a:lin ang="16200000" scaled="0"/>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Courant" charset="0"/>
              </a:endParaRPr>
            </a:p>
          </p:txBody>
        </p:sp>
      </p:grpSp>
      <p:pic>
        <p:nvPicPr>
          <p:cNvPr id="15" name="Image 14"/>
          <p:cNvPicPr>
            <a:picLocks noChangeAspect="1"/>
          </p:cNvPicPr>
          <p:nvPr/>
        </p:nvPicPr>
        <p:blipFill>
          <a:blip r:embed="rId4"/>
          <a:stretch>
            <a:fillRect/>
          </a:stretch>
        </p:blipFill>
        <p:spPr>
          <a:xfrm>
            <a:off x="5268247" y="3889608"/>
            <a:ext cx="3672240" cy="645666"/>
          </a:xfrm>
          <a:prstGeom prst="rect">
            <a:avLst/>
          </a:prstGeom>
          <a:ln>
            <a:solidFill>
              <a:schemeClr val="accent1"/>
            </a:solidFill>
          </a:ln>
        </p:spPr>
      </p:pic>
    </p:spTree>
    <p:extLst>
      <p:ext uri="{BB962C8B-B14F-4D97-AF65-F5344CB8AC3E}">
        <p14:creationId xmlns:p14="http://schemas.microsoft.com/office/powerpoint/2010/main" val="3749739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5825" y="835819"/>
            <a:ext cx="277415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1"/>
          <p:cNvSpPr txBox="1">
            <a:spLocks/>
          </p:cNvSpPr>
          <p:nvPr/>
        </p:nvSpPr>
        <p:spPr bwMode="auto">
          <a:xfrm>
            <a:off x="95250" y="-421481"/>
            <a:ext cx="8934450" cy="607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lIns="28699" tIns="28699" rIns="28699" bIns="28699" anchor="b"/>
          <a:lstStyle>
            <a:lvl1pPr eaLnBrk="0" hangingPunct="0">
              <a:defRPr sz="40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40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40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40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40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9pPr>
          </a:lstStyle>
          <a:p>
            <a:pPr algn="ctr" eaLnBrk="1" hangingPunct="1">
              <a:defRPr/>
            </a:pPr>
            <a:endParaRPr lang="en-US" sz="3600" cap="small" dirty="0">
              <a:solidFill>
                <a:srgbClr val="FF0000"/>
              </a:solidFill>
              <a:latin typeface="Arial" panose="020B0604020202020204" pitchFamily="34" charset="0"/>
              <a:ea typeface="ＭＳ Ｐゴシック" charset="0"/>
              <a:cs typeface="Arial" panose="020B0604020202020204" pitchFamily="34" charset="0"/>
              <a:sym typeface="Gill Sans" charset="0"/>
            </a:endParaRPr>
          </a:p>
        </p:txBody>
      </p:sp>
      <p:sp>
        <p:nvSpPr>
          <p:cNvPr id="5" name="Title 4"/>
          <p:cNvSpPr>
            <a:spLocks noGrp="1"/>
          </p:cNvSpPr>
          <p:nvPr>
            <p:ph type="title"/>
          </p:nvPr>
        </p:nvSpPr>
        <p:spPr>
          <a:xfrm>
            <a:off x="457200" y="113506"/>
            <a:ext cx="8229600" cy="857250"/>
          </a:xfrm>
        </p:spPr>
        <p:txBody>
          <a:bodyPr/>
          <a:lstStyle/>
          <a:p>
            <a:r>
              <a:rPr lang="en-GB" sz="3600" dirty="0" err="1" smtClean="0">
                <a:solidFill>
                  <a:srgbClr val="FF0000"/>
                </a:solidFill>
                <a:latin typeface="Arial" panose="020B0604020202020204" pitchFamily="34" charset="0"/>
                <a:cs typeface="Arial" panose="020B0604020202020204" pitchFamily="34" charset="0"/>
              </a:rPr>
              <a:t>Fetal</a:t>
            </a:r>
            <a:r>
              <a:rPr lang="en-GB" sz="3600" dirty="0" smtClean="0">
                <a:solidFill>
                  <a:srgbClr val="FF0000"/>
                </a:solidFill>
                <a:latin typeface="Arial" panose="020B0604020202020204" pitchFamily="34" charset="0"/>
                <a:cs typeface="Arial" panose="020B0604020202020204" pitchFamily="34" charset="0"/>
              </a:rPr>
              <a:t> growth impacts late in our lives</a:t>
            </a:r>
            <a:endParaRPr lang="en-GB"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975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504825" y="857253"/>
            <a:ext cx="8291514" cy="3562347"/>
          </a:xfrm>
        </p:spPr>
        <p:txBody>
          <a:bodyPr>
            <a:normAutofit/>
          </a:bodyPr>
          <a:lstStyle/>
          <a:p>
            <a:pPr defTabSz="914378">
              <a:buClr>
                <a:srgbClr val="FF0000"/>
              </a:buClr>
            </a:pPr>
            <a:r>
              <a:rPr lang="en-US" altLang="en-US" sz="2000" dirty="0" smtClean="0">
                <a:latin typeface="Arial" panose="020B0604020202020204" pitchFamily="34" charset="0"/>
                <a:cs typeface="Arial" panose="020B0604020202020204" pitchFamily="34" charset="0"/>
              </a:rPr>
              <a:t>clinical </a:t>
            </a:r>
            <a:r>
              <a:rPr lang="en-US" altLang="en-US" sz="2000" dirty="0">
                <a:latin typeface="Arial" panose="020B0604020202020204" pitchFamily="34" charset="0"/>
                <a:cs typeface="Arial" panose="020B0604020202020204" pitchFamily="34" charset="0"/>
              </a:rPr>
              <a:t>assessment </a:t>
            </a:r>
          </a:p>
          <a:p>
            <a:pPr lvl="1" defTabSz="914378">
              <a:buClr>
                <a:srgbClr val="FF0000"/>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m</a:t>
            </a:r>
            <a:r>
              <a:rPr lang="en-US" altLang="en-US" sz="2000" dirty="0" smtClean="0">
                <a:latin typeface="Arial" panose="020B0604020202020204" pitchFamily="34" charset="0"/>
                <a:cs typeface="Arial" panose="020B0604020202020204" pitchFamily="34" charset="0"/>
              </a:rPr>
              <a:t>aternal risk factors</a:t>
            </a:r>
          </a:p>
          <a:p>
            <a:pPr lvl="1" defTabSz="914378">
              <a:buClr>
                <a:srgbClr val="FF0000"/>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m</a:t>
            </a:r>
            <a:r>
              <a:rPr lang="en-US" altLang="en-US" sz="2000" dirty="0" smtClean="0">
                <a:latin typeface="Arial" panose="020B0604020202020204" pitchFamily="34" charset="0"/>
                <a:cs typeface="Arial" panose="020B0604020202020204" pitchFamily="34" charset="0"/>
              </a:rPr>
              <a:t>easurement of fundal height</a:t>
            </a:r>
          </a:p>
          <a:p>
            <a:pPr defTabSz="914378">
              <a:buClr>
                <a:srgbClr val="FF0000"/>
              </a:buClr>
            </a:pPr>
            <a:endParaRPr lang="en-US" altLang="en-US" sz="2000" dirty="0" smtClean="0">
              <a:latin typeface="Arial" panose="020B0604020202020204" pitchFamily="34" charset="0"/>
              <a:cs typeface="Arial" panose="020B0604020202020204" pitchFamily="34" charset="0"/>
            </a:endParaRPr>
          </a:p>
          <a:p>
            <a:pPr defTabSz="914378">
              <a:buClr>
                <a:srgbClr val="FF0000"/>
              </a:buClr>
            </a:pPr>
            <a:r>
              <a:rPr lang="en-US" altLang="en-US" sz="2000" dirty="0">
                <a:latin typeface="Arial" panose="020B0604020202020204" pitchFamily="34" charset="0"/>
                <a:cs typeface="Arial" panose="020B0604020202020204" pitchFamily="34" charset="0"/>
              </a:rPr>
              <a:t>u</a:t>
            </a:r>
            <a:r>
              <a:rPr lang="en-US" altLang="en-US" sz="2000" dirty="0" smtClean="0">
                <a:latin typeface="Arial" panose="020B0604020202020204" pitchFamily="34" charset="0"/>
                <a:cs typeface="Arial" panose="020B0604020202020204" pitchFamily="34" charset="0"/>
              </a:rPr>
              <a:t>ltrasound </a:t>
            </a:r>
            <a:endParaRPr lang="en-US" altLang="en-US" sz="2000" dirty="0">
              <a:latin typeface="Arial" panose="020B0604020202020204" pitchFamily="34" charset="0"/>
              <a:cs typeface="Arial" panose="020B0604020202020204" pitchFamily="34" charset="0"/>
            </a:endParaRPr>
          </a:p>
          <a:p>
            <a:pPr lvl="1" defTabSz="914378">
              <a:buClr>
                <a:srgbClr val="FF0000"/>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b</a:t>
            </a:r>
            <a:r>
              <a:rPr lang="en-US" altLang="en-US" sz="2000" dirty="0" smtClean="0">
                <a:latin typeface="Arial" panose="020B0604020202020204" pitchFamily="34" charset="0"/>
                <a:cs typeface="Arial" panose="020B0604020202020204" pitchFamily="34" charset="0"/>
              </a:rPr>
              <a:t>iometry (HC and AC) </a:t>
            </a:r>
          </a:p>
          <a:p>
            <a:pPr lvl="1">
              <a:buClr>
                <a:srgbClr val="FF0000"/>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e</a:t>
            </a:r>
            <a:r>
              <a:rPr lang="en-US" altLang="en-US" sz="2000" dirty="0" smtClean="0">
                <a:latin typeface="Arial" panose="020B0604020202020204" pitchFamily="34" charset="0"/>
                <a:cs typeface="Arial" panose="020B0604020202020204" pitchFamily="34" charset="0"/>
              </a:rPr>
              <a:t>stimation of fetal </a:t>
            </a:r>
            <a:r>
              <a:rPr lang="en-US" altLang="en-US" sz="2000" dirty="0">
                <a:latin typeface="Arial" panose="020B0604020202020204" pitchFamily="34" charset="0"/>
                <a:cs typeface="Arial" panose="020B0604020202020204" pitchFamily="34" charset="0"/>
              </a:rPr>
              <a:t>weight (BPD, HC, AC, </a:t>
            </a:r>
            <a:r>
              <a:rPr lang="en-US" altLang="en-US" sz="2000" dirty="0" smtClean="0">
                <a:latin typeface="Arial" panose="020B0604020202020204" pitchFamily="34" charset="0"/>
                <a:cs typeface="Arial" panose="020B0604020202020204" pitchFamily="34" charset="0"/>
              </a:rPr>
              <a:t>FL)</a:t>
            </a:r>
          </a:p>
          <a:p>
            <a:pPr lvl="1">
              <a:buClr>
                <a:srgbClr val="FF0000"/>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m</a:t>
            </a:r>
            <a:r>
              <a:rPr lang="en-US" altLang="en-US" sz="2000" dirty="0" smtClean="0">
                <a:latin typeface="Arial" panose="020B0604020202020204" pitchFamily="34" charset="0"/>
                <a:cs typeface="Arial" panose="020B0604020202020204" pitchFamily="34" charset="0"/>
              </a:rPr>
              <a:t>easurement of amniotic fluid (AFI or MVP)</a:t>
            </a:r>
            <a:endParaRPr lang="en-US" altLang="en-US" sz="2000" dirty="0">
              <a:latin typeface="Arial" panose="020B0604020202020204" pitchFamily="34" charset="0"/>
              <a:cs typeface="Arial" panose="020B0604020202020204" pitchFamily="34" charset="0"/>
            </a:endParaRPr>
          </a:p>
          <a:p>
            <a:pPr lvl="1" defTabSz="914378"/>
            <a:endParaRPr lang="en-US" altLang="en-US" dirty="0" smtClean="0">
              <a:cs typeface="Calibri Courant" charset="0"/>
            </a:endParaRPr>
          </a:p>
          <a:p>
            <a:pPr defTabSz="914378">
              <a:buNone/>
            </a:pPr>
            <a:endParaRPr lang="en-US" altLang="en-US" sz="2800" dirty="0">
              <a:cs typeface="Calibri Courant" charset="0"/>
            </a:endParaRPr>
          </a:p>
        </p:txBody>
      </p:sp>
      <p:sp>
        <p:nvSpPr>
          <p:cNvPr id="4" name="Titre 1"/>
          <p:cNvSpPr txBox="1">
            <a:spLocks/>
          </p:cNvSpPr>
          <p:nvPr/>
        </p:nvSpPr>
        <p:spPr>
          <a:xfrm>
            <a:off x="85725" y="205979"/>
            <a:ext cx="8943975" cy="857250"/>
          </a:xfrm>
          <a:prstGeom prst="rect">
            <a:avLst/>
          </a:prstGeom>
        </p:spPr>
        <p:txBody>
          <a:bodyPr lIns="68580" tIns="34290" rIns="68580" bIns="34290"/>
          <a:lstStyle>
            <a:lvl1pPr marL="39688" indent="-39688" algn="ctr" rtl="0" eaLnBrk="0" fontAlgn="base" hangingPunct="0">
              <a:spcBef>
                <a:spcPct val="0"/>
              </a:spcBef>
              <a:spcAft>
                <a:spcPct val="0"/>
              </a:spcAft>
              <a:defRPr sz="4400">
                <a:solidFill>
                  <a:schemeClr val="tx1"/>
                </a:solidFill>
                <a:latin typeface="+mj-lt"/>
                <a:ea typeface="ＭＳ Ｐゴシック" charset="0"/>
                <a:cs typeface="ＭＳ Ｐゴシック" charset="0"/>
                <a:sym typeface="Times" charset="0"/>
              </a:defRPr>
            </a:lvl1pPr>
            <a:lvl2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2pPr>
            <a:lvl3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3pPr>
            <a:lvl4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4pPr>
            <a:lvl5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5pPr>
            <a:lvl6pPr marL="496888" indent="-39688" algn="ctr" rtl="0" eaLnBrk="0" fontAlgn="base" hangingPunct="0">
              <a:spcBef>
                <a:spcPct val="0"/>
              </a:spcBef>
              <a:spcAft>
                <a:spcPct val="0"/>
              </a:spcAft>
              <a:defRPr sz="4400">
                <a:solidFill>
                  <a:schemeClr val="tx1"/>
                </a:solidFill>
                <a:latin typeface="Times" pitchFamily="18" charset="0"/>
                <a:sym typeface="Times" pitchFamily="18" charset="0"/>
              </a:defRPr>
            </a:lvl6pPr>
            <a:lvl7pPr marL="954088" indent="-39688" algn="ctr" rtl="0" eaLnBrk="0" fontAlgn="base" hangingPunct="0">
              <a:spcBef>
                <a:spcPct val="0"/>
              </a:spcBef>
              <a:spcAft>
                <a:spcPct val="0"/>
              </a:spcAft>
              <a:defRPr sz="4400">
                <a:solidFill>
                  <a:schemeClr val="tx1"/>
                </a:solidFill>
                <a:latin typeface="Times" pitchFamily="18" charset="0"/>
                <a:sym typeface="Times" pitchFamily="18" charset="0"/>
              </a:defRPr>
            </a:lvl7pPr>
            <a:lvl8pPr marL="1411288" indent="-39688" algn="ctr" rtl="0" eaLnBrk="0" fontAlgn="base" hangingPunct="0">
              <a:spcBef>
                <a:spcPct val="0"/>
              </a:spcBef>
              <a:spcAft>
                <a:spcPct val="0"/>
              </a:spcAft>
              <a:defRPr sz="4400">
                <a:solidFill>
                  <a:schemeClr val="tx1"/>
                </a:solidFill>
                <a:latin typeface="Times" pitchFamily="18" charset="0"/>
                <a:sym typeface="Times" pitchFamily="18" charset="0"/>
              </a:defRPr>
            </a:lvl8pPr>
            <a:lvl9pPr marL="1868488" indent="-39688" algn="ctr" rtl="0" eaLnBrk="0" fontAlgn="base" hangingPunct="0">
              <a:spcBef>
                <a:spcPct val="0"/>
              </a:spcBef>
              <a:spcAft>
                <a:spcPct val="0"/>
              </a:spcAft>
              <a:defRPr sz="4400">
                <a:solidFill>
                  <a:schemeClr val="tx1"/>
                </a:solidFill>
                <a:latin typeface="Times" pitchFamily="18" charset="0"/>
                <a:sym typeface="Times" pitchFamily="18" charset="0"/>
              </a:defRPr>
            </a:lvl9pPr>
          </a:lstStyle>
          <a:p>
            <a:r>
              <a:rPr lang="en-GB" sz="3600" dirty="0" smtClean="0">
                <a:solidFill>
                  <a:srgbClr val="FF0000"/>
                </a:solidFill>
                <a:latin typeface="Arial" panose="020B0604020202020204" pitchFamily="34" charset="0"/>
                <a:cs typeface="Arial" panose="020B0604020202020204" pitchFamily="34" charset="0"/>
              </a:rPr>
              <a:t>Screening for abnormal growth</a:t>
            </a:r>
            <a:endParaRPr lang="en-GB"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432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llipse 2"/>
          <p:cNvSpPr>
            <a:spLocks noChangeArrowheads="1"/>
          </p:cNvSpPr>
          <p:nvPr/>
        </p:nvSpPr>
        <p:spPr bwMode="auto">
          <a:xfrm>
            <a:off x="2177655" y="2330055"/>
            <a:ext cx="3211115" cy="1610915"/>
          </a:xfrm>
          <a:prstGeom prst="ellipse">
            <a:avLst/>
          </a:prstGeom>
          <a:solidFill>
            <a:srgbClr val="FF0000">
              <a:alpha val="72940"/>
            </a:srgbClr>
          </a:solidFill>
          <a:ln w="9525">
            <a:solidFill>
              <a:schemeClr val="tx1"/>
            </a:solidFill>
            <a:round/>
            <a:headEnd/>
            <a:tailEnd/>
          </a:ln>
        </p:spPr>
        <p:txBody>
          <a:bodyPr wrap="none" lIns="68580" tIns="34290" rIns="68580" bIns="34290"/>
          <a:lstStyle/>
          <a:p>
            <a:pPr algn="l"/>
            <a:r>
              <a:rPr lang="fr-FR" dirty="0" smtClean="0">
                <a:solidFill>
                  <a:schemeClr val="bg1"/>
                </a:solidFill>
                <a:latin typeface="Arial" panose="020B0604020202020204" pitchFamily="34" charset="0"/>
              </a:rPr>
              <a:t>FGR</a:t>
            </a:r>
            <a:endParaRPr lang="fr-FR" dirty="0">
              <a:solidFill>
                <a:schemeClr val="bg1"/>
              </a:solidFill>
              <a:latin typeface="Arial" panose="020B0604020202020204" pitchFamily="34" charset="0"/>
            </a:endParaRPr>
          </a:p>
        </p:txBody>
      </p:sp>
      <p:sp>
        <p:nvSpPr>
          <p:cNvPr id="52227" name="Espace réservé du contenu 2"/>
          <p:cNvSpPr txBox="1">
            <a:spLocks/>
          </p:cNvSpPr>
          <p:nvPr/>
        </p:nvSpPr>
        <p:spPr bwMode="auto">
          <a:xfrm>
            <a:off x="1183314" y="1362261"/>
            <a:ext cx="6777372" cy="56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marL="0" indent="0">
              <a:spcBef>
                <a:spcPct val="20000"/>
              </a:spcBef>
            </a:pPr>
            <a:r>
              <a:rPr lang="fr-FR" sz="1800" dirty="0" smtClean="0">
                <a:latin typeface="Arial" panose="020B0604020202020204" pitchFamily="34" charset="0"/>
                <a:cs typeface="Arial" panose="020B0604020202020204" pitchFamily="34" charset="0"/>
              </a:rPr>
              <a:t>FGR: </a:t>
            </a:r>
            <a:r>
              <a:rPr lang="fr-FR" sz="1800" dirty="0" err="1">
                <a:latin typeface="Arial" panose="020B0604020202020204" pitchFamily="34" charset="0"/>
                <a:cs typeface="Arial" panose="020B0604020202020204" pitchFamily="34" charset="0"/>
              </a:rPr>
              <a:t>Failure</a:t>
            </a:r>
            <a:r>
              <a:rPr lang="fr-FR" sz="1800" dirty="0">
                <a:latin typeface="Arial" panose="020B0604020202020204" pitchFamily="34" charset="0"/>
                <a:cs typeface="Arial" panose="020B0604020202020204" pitchFamily="34" charset="0"/>
              </a:rPr>
              <a:t> to </a:t>
            </a:r>
            <a:r>
              <a:rPr lang="fr-FR" sz="1800" dirty="0" err="1">
                <a:latin typeface="Arial" panose="020B0604020202020204" pitchFamily="34" charset="0"/>
                <a:cs typeface="Arial" panose="020B0604020202020204" pitchFamily="34" charset="0"/>
              </a:rPr>
              <a:t>achieve</a:t>
            </a:r>
            <a:r>
              <a:rPr lang="fr-FR" sz="1800" dirty="0">
                <a:latin typeface="Arial" panose="020B0604020202020204" pitchFamily="34" charset="0"/>
                <a:cs typeface="Arial" panose="020B0604020202020204" pitchFamily="34" charset="0"/>
              </a:rPr>
              <a:t> the </a:t>
            </a:r>
            <a:r>
              <a:rPr lang="fr-FR" sz="1800" dirty="0" err="1" smtClean="0">
                <a:latin typeface="Arial" panose="020B0604020202020204" pitchFamily="34" charset="0"/>
                <a:cs typeface="Arial" panose="020B0604020202020204" pitchFamily="34" charset="0"/>
              </a:rPr>
              <a:t>anticipated</a:t>
            </a:r>
            <a:r>
              <a:rPr lang="fr-FR" sz="1800" dirty="0" smtClean="0">
                <a:latin typeface="Arial" panose="020B0604020202020204" pitchFamily="34" charset="0"/>
                <a:cs typeface="Arial" panose="020B0604020202020204" pitchFamily="34" charset="0"/>
              </a:rPr>
              <a:t> </a:t>
            </a:r>
            <a:r>
              <a:rPr lang="fr-FR" sz="1800" dirty="0" err="1">
                <a:latin typeface="Arial" panose="020B0604020202020204" pitchFamily="34" charset="0"/>
                <a:cs typeface="Arial" panose="020B0604020202020204" pitchFamily="34" charset="0"/>
              </a:rPr>
              <a:t>growth</a:t>
            </a:r>
            <a:r>
              <a:rPr lang="fr-FR" sz="1800" dirty="0">
                <a:latin typeface="Arial" panose="020B0604020202020204" pitchFamily="34" charset="0"/>
                <a:cs typeface="Arial" panose="020B0604020202020204" pitchFamily="34" charset="0"/>
              </a:rPr>
              <a:t> </a:t>
            </a:r>
            <a:r>
              <a:rPr lang="fr-FR" sz="1800" dirty="0" err="1">
                <a:latin typeface="Arial" panose="020B0604020202020204" pitchFamily="34" charset="0"/>
                <a:cs typeface="Arial" panose="020B0604020202020204" pitchFamily="34" charset="0"/>
              </a:rPr>
              <a:t>potential</a:t>
            </a:r>
            <a:endParaRPr lang="fr-FR" sz="1800" dirty="0">
              <a:latin typeface="Arial" panose="020B0604020202020204" pitchFamily="34" charset="0"/>
              <a:cs typeface="Arial" panose="020B0604020202020204" pitchFamily="34" charset="0"/>
            </a:endParaRPr>
          </a:p>
        </p:txBody>
      </p:sp>
      <p:sp>
        <p:nvSpPr>
          <p:cNvPr id="5" name="Titre 1"/>
          <p:cNvSpPr txBox="1">
            <a:spLocks/>
          </p:cNvSpPr>
          <p:nvPr/>
        </p:nvSpPr>
        <p:spPr>
          <a:xfrm>
            <a:off x="0" y="205979"/>
            <a:ext cx="9144000" cy="857250"/>
          </a:xfrm>
          <a:prstGeom prst="rect">
            <a:avLst/>
          </a:prstGeom>
        </p:spPr>
        <p:txBody>
          <a:bodyPr lIns="68580" tIns="34290" rIns="68580" bIns="34290"/>
          <a:lstStyle>
            <a:lvl1pPr marL="39688" indent="-39688" algn="ctr" rtl="0" eaLnBrk="0" fontAlgn="base" hangingPunct="0">
              <a:spcBef>
                <a:spcPct val="0"/>
              </a:spcBef>
              <a:spcAft>
                <a:spcPct val="0"/>
              </a:spcAft>
              <a:defRPr sz="4400">
                <a:solidFill>
                  <a:schemeClr val="tx1"/>
                </a:solidFill>
                <a:latin typeface="+mj-lt"/>
                <a:ea typeface="ＭＳ Ｐゴシック" charset="0"/>
                <a:cs typeface="ＭＳ Ｐゴシック" charset="0"/>
                <a:sym typeface="Times" charset="0"/>
              </a:defRPr>
            </a:lvl1pPr>
            <a:lvl2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2pPr>
            <a:lvl3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3pPr>
            <a:lvl4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4pPr>
            <a:lvl5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5pPr>
            <a:lvl6pPr marL="496888" indent="-39688" algn="ctr" rtl="0" eaLnBrk="0" fontAlgn="base" hangingPunct="0">
              <a:spcBef>
                <a:spcPct val="0"/>
              </a:spcBef>
              <a:spcAft>
                <a:spcPct val="0"/>
              </a:spcAft>
              <a:defRPr sz="4400">
                <a:solidFill>
                  <a:schemeClr val="tx1"/>
                </a:solidFill>
                <a:latin typeface="Times" pitchFamily="18" charset="0"/>
                <a:sym typeface="Times" pitchFamily="18" charset="0"/>
              </a:defRPr>
            </a:lvl6pPr>
            <a:lvl7pPr marL="954088" indent="-39688" algn="ctr" rtl="0" eaLnBrk="0" fontAlgn="base" hangingPunct="0">
              <a:spcBef>
                <a:spcPct val="0"/>
              </a:spcBef>
              <a:spcAft>
                <a:spcPct val="0"/>
              </a:spcAft>
              <a:defRPr sz="4400">
                <a:solidFill>
                  <a:schemeClr val="tx1"/>
                </a:solidFill>
                <a:latin typeface="Times" pitchFamily="18" charset="0"/>
                <a:sym typeface="Times" pitchFamily="18" charset="0"/>
              </a:defRPr>
            </a:lvl7pPr>
            <a:lvl8pPr marL="1411288" indent="-39688" algn="ctr" rtl="0" eaLnBrk="0" fontAlgn="base" hangingPunct="0">
              <a:spcBef>
                <a:spcPct val="0"/>
              </a:spcBef>
              <a:spcAft>
                <a:spcPct val="0"/>
              </a:spcAft>
              <a:defRPr sz="4400">
                <a:solidFill>
                  <a:schemeClr val="tx1"/>
                </a:solidFill>
                <a:latin typeface="Times" pitchFamily="18" charset="0"/>
                <a:sym typeface="Times" pitchFamily="18" charset="0"/>
              </a:defRPr>
            </a:lvl8pPr>
            <a:lvl9pPr marL="1868488" indent="-39688" algn="ctr" rtl="0" eaLnBrk="0" fontAlgn="base" hangingPunct="0">
              <a:spcBef>
                <a:spcPct val="0"/>
              </a:spcBef>
              <a:spcAft>
                <a:spcPct val="0"/>
              </a:spcAft>
              <a:defRPr sz="4400">
                <a:solidFill>
                  <a:schemeClr val="tx1"/>
                </a:solidFill>
                <a:latin typeface="Times" pitchFamily="18" charset="0"/>
                <a:sym typeface="Times" pitchFamily="18" charset="0"/>
              </a:defRPr>
            </a:lvl9pPr>
          </a:lstStyle>
          <a:p>
            <a:r>
              <a:rPr lang="en-GB" sz="3600" dirty="0" smtClean="0">
                <a:solidFill>
                  <a:srgbClr val="FF0000"/>
                </a:solidFill>
                <a:latin typeface="Arial" panose="020B0604020202020204" pitchFamily="34" charset="0"/>
                <a:cs typeface="Arial" panose="020B0604020202020204" pitchFamily="34" charset="0"/>
              </a:rPr>
              <a:t>Screening for abnormal growth</a:t>
            </a:r>
            <a:endParaRPr lang="en-GB"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679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2"/>
          <p:cNvSpPr>
            <a:spLocks noChangeArrowheads="1"/>
          </p:cNvSpPr>
          <p:nvPr/>
        </p:nvSpPr>
        <p:spPr bwMode="auto">
          <a:xfrm>
            <a:off x="2085975" y="2257425"/>
            <a:ext cx="3302795" cy="1683545"/>
          </a:xfrm>
          <a:prstGeom prst="ellipse">
            <a:avLst/>
          </a:prstGeom>
          <a:solidFill>
            <a:srgbClr val="FF0000">
              <a:alpha val="72940"/>
            </a:srgbClr>
          </a:solidFill>
          <a:ln w="9525">
            <a:solidFill>
              <a:schemeClr val="tx1"/>
            </a:solidFill>
            <a:round/>
            <a:headEnd/>
            <a:tailEnd/>
          </a:ln>
        </p:spPr>
        <p:txBody>
          <a:bodyPr wrap="none" lIns="68580" tIns="34290" rIns="68580" bIns="34290"/>
          <a:lstStyle/>
          <a:p>
            <a:pPr algn="l"/>
            <a:r>
              <a:rPr lang="fr-FR" sz="1500" dirty="0" smtClean="0">
                <a:solidFill>
                  <a:schemeClr val="bg1"/>
                </a:solidFill>
                <a:latin typeface="Arial" panose="020B0604020202020204" pitchFamily="34" charset="0"/>
              </a:rPr>
              <a:t>FGR</a:t>
            </a:r>
            <a:endParaRPr lang="fr-FR" sz="1500" dirty="0">
              <a:solidFill>
                <a:schemeClr val="bg1"/>
              </a:solidFill>
              <a:latin typeface="Arial" panose="020B0604020202020204" pitchFamily="34" charset="0"/>
            </a:endParaRPr>
          </a:p>
        </p:txBody>
      </p:sp>
      <p:sp>
        <p:nvSpPr>
          <p:cNvPr id="6" name="Ellipse 5"/>
          <p:cNvSpPr/>
          <p:nvPr/>
        </p:nvSpPr>
        <p:spPr bwMode="auto">
          <a:xfrm>
            <a:off x="2721770" y="2525316"/>
            <a:ext cx="2645569" cy="1360884"/>
          </a:xfrm>
          <a:prstGeom prst="ellipse">
            <a:avLst/>
          </a:prstGeom>
          <a:solidFill>
            <a:srgbClr val="FF0000">
              <a:alpha val="60000"/>
            </a:srgbClr>
          </a:solidFill>
          <a:ln w="9525" cap="flat" cmpd="sng" algn="ctr">
            <a:solidFill>
              <a:schemeClr val="tx1"/>
            </a:solidFill>
            <a:prstDash val="solid"/>
            <a:round/>
            <a:headEnd type="none" w="med" len="med"/>
            <a:tailEnd type="none" w="med" len="med"/>
          </a:ln>
          <a:effectLst/>
        </p:spPr>
        <p:txBody>
          <a:bodyPr wrap="none" lIns="68580" tIns="34290" rIns="68580" bIns="34290"/>
          <a:lstStyle/>
          <a:p>
            <a:pPr>
              <a:defRPr/>
            </a:pPr>
            <a:endParaRPr lang="fr-FR" dirty="0">
              <a:solidFill>
                <a:srgbClr val="FFFF66"/>
              </a:solidFill>
              <a:latin typeface="Calibri Courant" charset="0"/>
            </a:endParaRPr>
          </a:p>
          <a:p>
            <a:pPr>
              <a:defRPr/>
            </a:pPr>
            <a:r>
              <a:rPr lang="fr-FR" dirty="0" smtClean="0">
                <a:solidFill>
                  <a:srgbClr val="FFFF66"/>
                </a:solidFill>
                <a:latin typeface="Arial" panose="020B0604020202020204" pitchFamily="34" charset="0"/>
              </a:rPr>
              <a:t>MORBIDITY/</a:t>
            </a:r>
          </a:p>
          <a:p>
            <a:pPr>
              <a:defRPr/>
            </a:pPr>
            <a:r>
              <a:rPr lang="fr-FR" dirty="0" smtClean="0">
                <a:solidFill>
                  <a:srgbClr val="FFFF66"/>
                </a:solidFill>
                <a:latin typeface="Arial" panose="020B0604020202020204" pitchFamily="34" charset="0"/>
              </a:rPr>
              <a:t>MORTALITY</a:t>
            </a:r>
            <a:endParaRPr lang="fr-FR" dirty="0">
              <a:solidFill>
                <a:srgbClr val="FFFF66"/>
              </a:solidFill>
              <a:latin typeface="Arial" panose="020B0604020202020204" pitchFamily="34" charset="0"/>
            </a:endParaRPr>
          </a:p>
        </p:txBody>
      </p:sp>
      <p:sp>
        <p:nvSpPr>
          <p:cNvPr id="54276" name="Espace réservé du contenu 2"/>
          <p:cNvSpPr txBox="1">
            <a:spLocks/>
          </p:cNvSpPr>
          <p:nvPr/>
        </p:nvSpPr>
        <p:spPr bwMode="auto">
          <a:xfrm>
            <a:off x="1223628" y="1167594"/>
            <a:ext cx="6777372" cy="72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marL="0" indent="0">
              <a:spcBef>
                <a:spcPct val="20000"/>
              </a:spcBef>
            </a:pPr>
            <a:r>
              <a:rPr lang="fr-FR" sz="1800" dirty="0">
                <a:latin typeface="Arial" panose="020B0604020202020204" pitchFamily="34" charset="0"/>
                <a:cs typeface="Arial" panose="020B0604020202020204" pitchFamily="34" charset="0"/>
              </a:rPr>
              <a:t>Restriction in </a:t>
            </a:r>
            <a:r>
              <a:rPr lang="fr-FR" sz="1800" dirty="0" err="1">
                <a:latin typeface="Arial" panose="020B0604020202020204" pitchFamily="34" charset="0"/>
                <a:cs typeface="Arial" panose="020B0604020202020204" pitchFamily="34" charset="0"/>
              </a:rPr>
              <a:t>growth</a:t>
            </a:r>
            <a:r>
              <a:rPr lang="fr-FR" sz="1800" dirty="0">
                <a:latin typeface="Arial" panose="020B0604020202020204" pitchFamily="34" charset="0"/>
                <a:cs typeface="Arial" panose="020B0604020202020204" pitchFamily="34" charset="0"/>
              </a:rPr>
              <a:t> </a:t>
            </a:r>
            <a:r>
              <a:rPr lang="fr-FR" sz="1800" dirty="0" err="1">
                <a:latin typeface="Arial" panose="020B0604020202020204" pitchFamily="34" charset="0"/>
                <a:cs typeface="Arial" panose="020B0604020202020204" pitchFamily="34" charset="0"/>
              </a:rPr>
              <a:t>is</a:t>
            </a:r>
            <a:r>
              <a:rPr lang="fr-FR" sz="1800" dirty="0">
                <a:latin typeface="Arial" panose="020B0604020202020204" pitchFamily="34" charset="0"/>
                <a:cs typeface="Arial" panose="020B0604020202020204" pitchFamily="34" charset="0"/>
              </a:rPr>
              <a:t> </a:t>
            </a:r>
            <a:r>
              <a:rPr lang="fr-FR" sz="1800" dirty="0" err="1">
                <a:latin typeface="Arial" panose="020B0604020202020204" pitchFamily="34" charset="0"/>
                <a:cs typeface="Arial" panose="020B0604020202020204" pitchFamily="34" charset="0"/>
              </a:rPr>
              <a:t>associated</a:t>
            </a:r>
            <a:r>
              <a:rPr lang="fr-FR" sz="1800" dirty="0">
                <a:latin typeface="Arial" panose="020B0604020202020204" pitchFamily="34" charset="0"/>
                <a:cs typeface="Arial" panose="020B0604020202020204" pitchFamily="34" charset="0"/>
              </a:rPr>
              <a:t> </a:t>
            </a:r>
            <a:r>
              <a:rPr lang="fr-FR" sz="1800" dirty="0" err="1">
                <a:latin typeface="Arial" panose="020B0604020202020204" pitchFamily="34" charset="0"/>
                <a:cs typeface="Arial" panose="020B0604020202020204" pitchFamily="34" charset="0"/>
              </a:rPr>
              <a:t>with</a:t>
            </a:r>
            <a:r>
              <a:rPr lang="fr-FR" sz="1800" dirty="0">
                <a:latin typeface="Arial" panose="020B0604020202020204" pitchFamily="34" charset="0"/>
                <a:cs typeface="Arial" panose="020B0604020202020204" pitchFamily="34" charset="0"/>
              </a:rPr>
              <a:t> </a:t>
            </a:r>
            <a:r>
              <a:rPr lang="fr-FR" sz="1800" dirty="0" err="1">
                <a:latin typeface="Arial" panose="020B0604020202020204" pitchFamily="34" charset="0"/>
                <a:cs typeface="Arial" panose="020B0604020202020204" pitchFamily="34" charset="0"/>
              </a:rPr>
              <a:t>morbidity</a:t>
            </a:r>
            <a:r>
              <a:rPr lang="fr-FR" sz="1800" dirty="0">
                <a:latin typeface="Arial" panose="020B0604020202020204" pitchFamily="34" charset="0"/>
                <a:cs typeface="Arial" panose="020B0604020202020204" pitchFamily="34" charset="0"/>
              </a:rPr>
              <a:t> and </a:t>
            </a:r>
            <a:r>
              <a:rPr lang="fr-FR" sz="1800" dirty="0" err="1">
                <a:latin typeface="Arial" panose="020B0604020202020204" pitchFamily="34" charset="0"/>
                <a:cs typeface="Arial" panose="020B0604020202020204" pitchFamily="34" charset="0"/>
              </a:rPr>
              <a:t>mortality</a:t>
            </a:r>
            <a:endParaRPr lang="fr-FR" sz="1800" dirty="0">
              <a:latin typeface="Arial" panose="020B0604020202020204" pitchFamily="34" charset="0"/>
              <a:cs typeface="Arial" panose="020B0604020202020204" pitchFamily="34" charset="0"/>
            </a:endParaRPr>
          </a:p>
          <a:p>
            <a:pPr>
              <a:spcBef>
                <a:spcPct val="20000"/>
              </a:spcBef>
              <a:buFont typeface="Arial" charset="0"/>
              <a:buChar char="•"/>
            </a:pPr>
            <a:endParaRPr lang="fr-FR" sz="1800" dirty="0">
              <a:latin typeface="Calibri Courant" charset="0"/>
            </a:endParaRPr>
          </a:p>
        </p:txBody>
      </p:sp>
      <p:sp>
        <p:nvSpPr>
          <p:cNvPr id="10" name="Titre 1"/>
          <p:cNvSpPr txBox="1">
            <a:spLocks/>
          </p:cNvSpPr>
          <p:nvPr/>
        </p:nvSpPr>
        <p:spPr>
          <a:xfrm>
            <a:off x="0" y="205979"/>
            <a:ext cx="9144000" cy="857250"/>
          </a:xfrm>
          <a:prstGeom prst="rect">
            <a:avLst/>
          </a:prstGeom>
        </p:spPr>
        <p:txBody>
          <a:bodyPr lIns="68580" tIns="34290" rIns="68580" bIns="34290"/>
          <a:lstStyle>
            <a:lvl1pPr marL="39688" indent="-39688" algn="ctr" rtl="0" eaLnBrk="0" fontAlgn="base" hangingPunct="0">
              <a:spcBef>
                <a:spcPct val="0"/>
              </a:spcBef>
              <a:spcAft>
                <a:spcPct val="0"/>
              </a:spcAft>
              <a:defRPr sz="4400">
                <a:solidFill>
                  <a:schemeClr val="tx1"/>
                </a:solidFill>
                <a:latin typeface="+mj-lt"/>
                <a:ea typeface="ＭＳ Ｐゴシック" charset="0"/>
                <a:cs typeface="ＭＳ Ｐゴシック" charset="0"/>
                <a:sym typeface="Times" charset="0"/>
              </a:defRPr>
            </a:lvl1pPr>
            <a:lvl2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2pPr>
            <a:lvl3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3pPr>
            <a:lvl4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4pPr>
            <a:lvl5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5pPr>
            <a:lvl6pPr marL="496888" indent="-39688" algn="ctr" rtl="0" eaLnBrk="0" fontAlgn="base" hangingPunct="0">
              <a:spcBef>
                <a:spcPct val="0"/>
              </a:spcBef>
              <a:spcAft>
                <a:spcPct val="0"/>
              </a:spcAft>
              <a:defRPr sz="4400">
                <a:solidFill>
                  <a:schemeClr val="tx1"/>
                </a:solidFill>
                <a:latin typeface="Times" pitchFamily="18" charset="0"/>
                <a:sym typeface="Times" pitchFamily="18" charset="0"/>
              </a:defRPr>
            </a:lvl6pPr>
            <a:lvl7pPr marL="954088" indent="-39688" algn="ctr" rtl="0" eaLnBrk="0" fontAlgn="base" hangingPunct="0">
              <a:spcBef>
                <a:spcPct val="0"/>
              </a:spcBef>
              <a:spcAft>
                <a:spcPct val="0"/>
              </a:spcAft>
              <a:defRPr sz="4400">
                <a:solidFill>
                  <a:schemeClr val="tx1"/>
                </a:solidFill>
                <a:latin typeface="Times" pitchFamily="18" charset="0"/>
                <a:sym typeface="Times" pitchFamily="18" charset="0"/>
              </a:defRPr>
            </a:lvl7pPr>
            <a:lvl8pPr marL="1411288" indent="-39688" algn="ctr" rtl="0" eaLnBrk="0" fontAlgn="base" hangingPunct="0">
              <a:spcBef>
                <a:spcPct val="0"/>
              </a:spcBef>
              <a:spcAft>
                <a:spcPct val="0"/>
              </a:spcAft>
              <a:defRPr sz="4400">
                <a:solidFill>
                  <a:schemeClr val="tx1"/>
                </a:solidFill>
                <a:latin typeface="Times" pitchFamily="18" charset="0"/>
                <a:sym typeface="Times" pitchFamily="18" charset="0"/>
              </a:defRPr>
            </a:lvl8pPr>
            <a:lvl9pPr marL="1868488" indent="-39688" algn="ctr" rtl="0" eaLnBrk="0" fontAlgn="base" hangingPunct="0">
              <a:spcBef>
                <a:spcPct val="0"/>
              </a:spcBef>
              <a:spcAft>
                <a:spcPct val="0"/>
              </a:spcAft>
              <a:defRPr sz="4400">
                <a:solidFill>
                  <a:schemeClr val="tx1"/>
                </a:solidFill>
                <a:latin typeface="Times" pitchFamily="18" charset="0"/>
                <a:sym typeface="Times" pitchFamily="18" charset="0"/>
              </a:defRPr>
            </a:lvl9pPr>
          </a:lstStyle>
          <a:p>
            <a:r>
              <a:rPr lang="en-GB" sz="3600" dirty="0" smtClean="0">
                <a:solidFill>
                  <a:srgbClr val="FF0000"/>
                </a:solidFill>
                <a:latin typeface="Arial" panose="020B0604020202020204" pitchFamily="34" charset="0"/>
                <a:cs typeface="Arial" panose="020B0604020202020204" pitchFamily="34" charset="0"/>
              </a:rPr>
              <a:t>Screening for abnormal growth</a:t>
            </a:r>
            <a:endParaRPr lang="en-GB"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3499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Espace réservé du contenu 2"/>
          <p:cNvSpPr txBox="1">
            <a:spLocks/>
          </p:cNvSpPr>
          <p:nvPr/>
        </p:nvSpPr>
        <p:spPr bwMode="auto">
          <a:xfrm>
            <a:off x="1638300" y="1038225"/>
            <a:ext cx="6362700" cy="6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marL="0" indent="0">
              <a:spcBef>
                <a:spcPct val="20000"/>
              </a:spcBef>
            </a:pPr>
            <a:r>
              <a:rPr lang="en-GB" sz="1800" dirty="0">
                <a:latin typeface="Arial" panose="020B0604020202020204" pitchFamily="34" charset="0"/>
                <a:cs typeface="Arial" panose="020B0604020202020204" pitchFamily="34" charset="0"/>
              </a:rPr>
              <a:t>Different from SGA and constitutionally small </a:t>
            </a:r>
          </a:p>
          <a:p>
            <a:pPr algn="l">
              <a:spcBef>
                <a:spcPct val="20000"/>
              </a:spcBef>
              <a:buFont typeface="Arial" charset="0"/>
              <a:buChar char="•"/>
            </a:pPr>
            <a:endParaRPr lang="fr-FR" sz="1800" dirty="0">
              <a:latin typeface="Calibri Courant" charset="0"/>
            </a:endParaRPr>
          </a:p>
        </p:txBody>
      </p:sp>
      <p:sp>
        <p:nvSpPr>
          <p:cNvPr id="7" name="Ellipse 2"/>
          <p:cNvSpPr>
            <a:spLocks noChangeArrowheads="1"/>
          </p:cNvSpPr>
          <p:nvPr/>
        </p:nvSpPr>
        <p:spPr bwMode="auto">
          <a:xfrm>
            <a:off x="2177655" y="2330055"/>
            <a:ext cx="3211115" cy="1610915"/>
          </a:xfrm>
          <a:prstGeom prst="ellipse">
            <a:avLst/>
          </a:prstGeom>
          <a:solidFill>
            <a:srgbClr val="FF0000">
              <a:alpha val="72940"/>
            </a:srgbClr>
          </a:solidFill>
          <a:ln w="9525">
            <a:solidFill>
              <a:schemeClr val="tx1"/>
            </a:solidFill>
            <a:round/>
            <a:headEnd/>
            <a:tailEnd/>
          </a:ln>
        </p:spPr>
        <p:txBody>
          <a:bodyPr wrap="none" lIns="68580" tIns="34290" rIns="68580" bIns="34290"/>
          <a:lstStyle/>
          <a:p>
            <a:pPr algn="l"/>
            <a:r>
              <a:rPr lang="fr-FR" sz="1500" dirty="0" smtClean="0">
                <a:solidFill>
                  <a:schemeClr val="bg1"/>
                </a:solidFill>
                <a:latin typeface="Arial" panose="020B0604020202020204" pitchFamily="34" charset="0"/>
              </a:rPr>
              <a:t>FGR</a:t>
            </a:r>
            <a:endParaRPr lang="fr-FR" sz="1500" dirty="0">
              <a:solidFill>
                <a:schemeClr val="bg1"/>
              </a:solidFill>
              <a:latin typeface="Arial" panose="020B0604020202020204" pitchFamily="34" charset="0"/>
            </a:endParaRPr>
          </a:p>
        </p:txBody>
      </p:sp>
      <p:sp>
        <p:nvSpPr>
          <p:cNvPr id="10" name="Ellipse 9"/>
          <p:cNvSpPr/>
          <p:nvPr/>
        </p:nvSpPr>
        <p:spPr bwMode="auto">
          <a:xfrm>
            <a:off x="2721770" y="2525316"/>
            <a:ext cx="2645569" cy="1360884"/>
          </a:xfrm>
          <a:prstGeom prst="ellipse">
            <a:avLst/>
          </a:prstGeom>
          <a:solidFill>
            <a:srgbClr val="FF0000">
              <a:alpha val="60000"/>
            </a:srgbClr>
          </a:solidFill>
          <a:ln w="9525" cap="flat" cmpd="sng" algn="ctr">
            <a:solidFill>
              <a:schemeClr val="tx1"/>
            </a:solidFill>
            <a:prstDash val="solid"/>
            <a:round/>
            <a:headEnd type="none" w="med" len="med"/>
            <a:tailEnd type="none" w="med" len="med"/>
          </a:ln>
          <a:effectLst/>
        </p:spPr>
        <p:txBody>
          <a:bodyPr wrap="none" lIns="68580" tIns="34290" rIns="68580" bIns="34290"/>
          <a:lstStyle/>
          <a:p>
            <a:pPr>
              <a:defRPr/>
            </a:pPr>
            <a:endParaRPr lang="fr-FR" dirty="0">
              <a:solidFill>
                <a:srgbClr val="FFFF66"/>
              </a:solidFill>
              <a:latin typeface="Calibri Courant" charset="0"/>
            </a:endParaRPr>
          </a:p>
          <a:p>
            <a:pPr>
              <a:defRPr/>
            </a:pPr>
            <a:r>
              <a:rPr lang="fr-FR" dirty="0">
                <a:solidFill>
                  <a:srgbClr val="FFFF66"/>
                </a:solidFill>
                <a:latin typeface="Calibri Courant" charset="0"/>
              </a:rPr>
              <a:t>MORBI / MORTALITY</a:t>
            </a:r>
          </a:p>
        </p:txBody>
      </p:sp>
      <p:sp>
        <p:nvSpPr>
          <p:cNvPr id="8" name="Ellipse 7"/>
          <p:cNvSpPr/>
          <p:nvPr/>
        </p:nvSpPr>
        <p:spPr bwMode="auto">
          <a:xfrm>
            <a:off x="2584849" y="2878931"/>
            <a:ext cx="3211115" cy="1610916"/>
          </a:xfrm>
          <a:prstGeom prst="ellipse">
            <a:avLst/>
          </a:prstGeom>
          <a:solidFill>
            <a:srgbClr val="FF6600">
              <a:alpha val="73000"/>
            </a:srgbClr>
          </a:solidFill>
          <a:ln w="9525" cap="flat" cmpd="sng" algn="ctr">
            <a:solidFill>
              <a:schemeClr val="tx1"/>
            </a:solidFill>
            <a:prstDash val="solid"/>
            <a:round/>
            <a:headEnd type="none" w="med" len="med"/>
            <a:tailEnd type="none" w="med" len="med"/>
          </a:ln>
          <a:effectLst/>
        </p:spPr>
        <p:txBody>
          <a:bodyPr wrap="none" lIns="68580" tIns="34290" rIns="68580" bIns="34290"/>
          <a:lstStyle/>
          <a:p>
            <a:pPr>
              <a:defRPr/>
            </a:pPr>
            <a:endParaRPr lang="fr-FR" sz="1500" dirty="0">
              <a:latin typeface="Calibri Courant" charset="0"/>
            </a:endParaRPr>
          </a:p>
          <a:p>
            <a:pPr>
              <a:defRPr/>
            </a:pPr>
            <a:endParaRPr lang="fr-FR" sz="1500" dirty="0">
              <a:solidFill>
                <a:schemeClr val="bg1"/>
              </a:solidFill>
              <a:latin typeface="Calibri Courant" charset="0"/>
            </a:endParaRPr>
          </a:p>
          <a:p>
            <a:pPr>
              <a:defRPr/>
            </a:pPr>
            <a:r>
              <a:rPr lang="fr-FR" sz="1500" dirty="0">
                <a:solidFill>
                  <a:schemeClr val="bg1"/>
                </a:solidFill>
                <a:latin typeface="Arial" panose="020B0604020202020204" pitchFamily="34" charset="0"/>
              </a:rPr>
              <a:t>SGA</a:t>
            </a:r>
          </a:p>
          <a:p>
            <a:pPr>
              <a:defRPr/>
            </a:pPr>
            <a:endParaRPr lang="fr-FR" sz="1500" dirty="0">
              <a:latin typeface="Calibri Courant" charset="0"/>
            </a:endParaRPr>
          </a:p>
        </p:txBody>
      </p:sp>
      <p:cxnSp>
        <p:nvCxnSpPr>
          <p:cNvPr id="9" name="Connecteur droit 8"/>
          <p:cNvCxnSpPr/>
          <p:nvPr/>
        </p:nvCxnSpPr>
        <p:spPr>
          <a:xfrm flipV="1">
            <a:off x="1143000" y="897731"/>
            <a:ext cx="6858000" cy="0"/>
          </a:xfrm>
          <a:prstGeom prst="line">
            <a:avLst/>
          </a:prstGeom>
          <a:ln w="9525" cmpd="sng">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Titre 1"/>
          <p:cNvSpPr txBox="1">
            <a:spLocks/>
          </p:cNvSpPr>
          <p:nvPr/>
        </p:nvSpPr>
        <p:spPr>
          <a:xfrm>
            <a:off x="0" y="205979"/>
            <a:ext cx="9144000" cy="857250"/>
          </a:xfrm>
          <a:prstGeom prst="rect">
            <a:avLst/>
          </a:prstGeom>
        </p:spPr>
        <p:txBody>
          <a:bodyPr lIns="68580" tIns="34290" rIns="68580" bIns="34290"/>
          <a:lstStyle>
            <a:lvl1pPr marL="39688" indent="-39688" algn="ctr" rtl="0" eaLnBrk="0" fontAlgn="base" hangingPunct="0">
              <a:spcBef>
                <a:spcPct val="0"/>
              </a:spcBef>
              <a:spcAft>
                <a:spcPct val="0"/>
              </a:spcAft>
              <a:defRPr sz="4400">
                <a:solidFill>
                  <a:schemeClr val="tx1"/>
                </a:solidFill>
                <a:latin typeface="+mj-lt"/>
                <a:ea typeface="ＭＳ Ｐゴシック" charset="0"/>
                <a:cs typeface="ＭＳ Ｐゴシック" charset="0"/>
                <a:sym typeface="Times" charset="0"/>
              </a:defRPr>
            </a:lvl1pPr>
            <a:lvl2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2pPr>
            <a:lvl3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3pPr>
            <a:lvl4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4pPr>
            <a:lvl5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5pPr>
            <a:lvl6pPr marL="496888" indent="-39688" algn="ctr" rtl="0" eaLnBrk="0" fontAlgn="base" hangingPunct="0">
              <a:spcBef>
                <a:spcPct val="0"/>
              </a:spcBef>
              <a:spcAft>
                <a:spcPct val="0"/>
              </a:spcAft>
              <a:defRPr sz="4400">
                <a:solidFill>
                  <a:schemeClr val="tx1"/>
                </a:solidFill>
                <a:latin typeface="Times" pitchFamily="18" charset="0"/>
                <a:sym typeface="Times" pitchFamily="18" charset="0"/>
              </a:defRPr>
            </a:lvl6pPr>
            <a:lvl7pPr marL="954088" indent="-39688" algn="ctr" rtl="0" eaLnBrk="0" fontAlgn="base" hangingPunct="0">
              <a:spcBef>
                <a:spcPct val="0"/>
              </a:spcBef>
              <a:spcAft>
                <a:spcPct val="0"/>
              </a:spcAft>
              <a:defRPr sz="4400">
                <a:solidFill>
                  <a:schemeClr val="tx1"/>
                </a:solidFill>
                <a:latin typeface="Times" pitchFamily="18" charset="0"/>
                <a:sym typeface="Times" pitchFamily="18" charset="0"/>
              </a:defRPr>
            </a:lvl7pPr>
            <a:lvl8pPr marL="1411288" indent="-39688" algn="ctr" rtl="0" eaLnBrk="0" fontAlgn="base" hangingPunct="0">
              <a:spcBef>
                <a:spcPct val="0"/>
              </a:spcBef>
              <a:spcAft>
                <a:spcPct val="0"/>
              </a:spcAft>
              <a:defRPr sz="4400">
                <a:solidFill>
                  <a:schemeClr val="tx1"/>
                </a:solidFill>
                <a:latin typeface="Times" pitchFamily="18" charset="0"/>
                <a:sym typeface="Times" pitchFamily="18" charset="0"/>
              </a:defRPr>
            </a:lvl8pPr>
            <a:lvl9pPr marL="1868488" indent="-39688" algn="ctr" rtl="0" eaLnBrk="0" fontAlgn="base" hangingPunct="0">
              <a:spcBef>
                <a:spcPct val="0"/>
              </a:spcBef>
              <a:spcAft>
                <a:spcPct val="0"/>
              </a:spcAft>
              <a:defRPr sz="4400">
                <a:solidFill>
                  <a:schemeClr val="tx1"/>
                </a:solidFill>
                <a:latin typeface="Times" pitchFamily="18" charset="0"/>
                <a:sym typeface="Times" pitchFamily="18" charset="0"/>
              </a:defRPr>
            </a:lvl9pPr>
          </a:lstStyle>
          <a:p>
            <a:r>
              <a:rPr lang="en-GB" sz="3600" dirty="0" smtClean="0">
                <a:solidFill>
                  <a:srgbClr val="FF0000"/>
                </a:solidFill>
                <a:latin typeface="Arial" panose="020B0604020202020204" pitchFamily="34" charset="0"/>
                <a:cs typeface="Arial" panose="020B0604020202020204" pitchFamily="34" charset="0"/>
              </a:rPr>
              <a:t>Screening for abnormal growth</a:t>
            </a:r>
            <a:endParaRPr lang="en-GB"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32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2"/>
          <p:cNvSpPr>
            <a:spLocks noChangeArrowheads="1"/>
          </p:cNvSpPr>
          <p:nvPr/>
        </p:nvSpPr>
        <p:spPr bwMode="auto">
          <a:xfrm>
            <a:off x="2177655" y="2330055"/>
            <a:ext cx="3211115" cy="1610915"/>
          </a:xfrm>
          <a:prstGeom prst="ellipse">
            <a:avLst/>
          </a:prstGeom>
          <a:solidFill>
            <a:srgbClr val="FF0000">
              <a:alpha val="72940"/>
            </a:srgbClr>
          </a:solidFill>
          <a:ln w="9525">
            <a:solidFill>
              <a:schemeClr val="tx1"/>
            </a:solidFill>
            <a:round/>
            <a:headEnd/>
            <a:tailEnd/>
          </a:ln>
        </p:spPr>
        <p:txBody>
          <a:bodyPr wrap="none" lIns="68580" tIns="34290" rIns="68580" bIns="34290"/>
          <a:lstStyle/>
          <a:p>
            <a:pPr algn="l"/>
            <a:r>
              <a:rPr lang="fr-FR" dirty="0" smtClean="0">
                <a:solidFill>
                  <a:schemeClr val="bg1"/>
                </a:solidFill>
                <a:latin typeface="Arial" panose="020B0604020202020204" pitchFamily="34" charset="0"/>
              </a:rPr>
              <a:t>FGR</a:t>
            </a:r>
            <a:endParaRPr lang="fr-FR" dirty="0">
              <a:solidFill>
                <a:schemeClr val="bg1"/>
              </a:solidFill>
              <a:latin typeface="Arial" panose="020B0604020202020204" pitchFamily="34" charset="0"/>
            </a:endParaRPr>
          </a:p>
        </p:txBody>
      </p:sp>
      <p:sp>
        <p:nvSpPr>
          <p:cNvPr id="12" name="Ellipse 11"/>
          <p:cNvSpPr/>
          <p:nvPr/>
        </p:nvSpPr>
        <p:spPr bwMode="auto">
          <a:xfrm>
            <a:off x="2721770" y="2507010"/>
            <a:ext cx="2645569" cy="1360884"/>
          </a:xfrm>
          <a:prstGeom prst="ellipse">
            <a:avLst/>
          </a:prstGeom>
          <a:solidFill>
            <a:srgbClr val="FF0000">
              <a:alpha val="60000"/>
            </a:srgbClr>
          </a:solidFill>
          <a:ln w="9525" cap="flat" cmpd="sng" algn="ctr">
            <a:solidFill>
              <a:schemeClr val="tx1"/>
            </a:solidFill>
            <a:prstDash val="solid"/>
            <a:round/>
            <a:headEnd type="none" w="med" len="med"/>
            <a:tailEnd type="none" w="med" len="med"/>
          </a:ln>
          <a:effectLst/>
        </p:spPr>
        <p:txBody>
          <a:bodyPr wrap="none" lIns="68580" tIns="34290" rIns="68580" bIns="34290"/>
          <a:lstStyle/>
          <a:p>
            <a:pPr>
              <a:defRPr/>
            </a:pPr>
            <a:endParaRPr lang="fr-FR" dirty="0">
              <a:solidFill>
                <a:srgbClr val="FFFF66"/>
              </a:solidFill>
              <a:latin typeface="Calibri Courant" charset="0"/>
            </a:endParaRPr>
          </a:p>
          <a:p>
            <a:pPr>
              <a:defRPr/>
            </a:pPr>
            <a:r>
              <a:rPr lang="fr-FR" dirty="0">
                <a:solidFill>
                  <a:srgbClr val="FFFF66"/>
                </a:solidFill>
                <a:latin typeface="Calibri Courant" charset="0"/>
              </a:rPr>
              <a:t>MORBI / MORTALITY</a:t>
            </a:r>
          </a:p>
        </p:txBody>
      </p:sp>
      <p:sp>
        <p:nvSpPr>
          <p:cNvPr id="11" name="Ellipse 10"/>
          <p:cNvSpPr/>
          <p:nvPr/>
        </p:nvSpPr>
        <p:spPr bwMode="auto">
          <a:xfrm>
            <a:off x="2584849" y="2878931"/>
            <a:ext cx="3211115" cy="1610916"/>
          </a:xfrm>
          <a:prstGeom prst="ellipse">
            <a:avLst/>
          </a:prstGeom>
          <a:solidFill>
            <a:srgbClr val="FF6600">
              <a:alpha val="73000"/>
            </a:srgbClr>
          </a:solidFill>
          <a:ln w="9525" cap="flat" cmpd="sng" algn="ctr">
            <a:solidFill>
              <a:schemeClr val="tx1"/>
            </a:solidFill>
            <a:prstDash val="solid"/>
            <a:round/>
            <a:headEnd type="none" w="med" len="med"/>
            <a:tailEnd type="none" w="med" len="med"/>
          </a:ln>
          <a:effectLst/>
        </p:spPr>
        <p:txBody>
          <a:bodyPr wrap="none" lIns="68580" tIns="34290" rIns="68580" bIns="34290"/>
          <a:lstStyle/>
          <a:p>
            <a:pPr>
              <a:defRPr/>
            </a:pPr>
            <a:endParaRPr lang="fr-FR" dirty="0">
              <a:latin typeface="Calibri Courant" charset="0"/>
            </a:endParaRPr>
          </a:p>
          <a:p>
            <a:pPr>
              <a:defRPr/>
            </a:pPr>
            <a:r>
              <a:rPr lang="fr-FR" dirty="0">
                <a:solidFill>
                  <a:schemeClr val="bg1"/>
                </a:solidFill>
                <a:latin typeface="Arial" panose="020B0604020202020204" pitchFamily="34" charset="0"/>
              </a:rPr>
              <a:t>SGA</a:t>
            </a:r>
          </a:p>
          <a:p>
            <a:pPr>
              <a:defRPr/>
            </a:pPr>
            <a:endParaRPr lang="fr-FR" dirty="0">
              <a:latin typeface="Calibri Courant" charset="0"/>
            </a:endParaRPr>
          </a:p>
          <a:p>
            <a:pPr>
              <a:defRPr/>
            </a:pPr>
            <a:endParaRPr lang="fr-FR" dirty="0">
              <a:solidFill>
                <a:schemeClr val="bg1"/>
              </a:solidFill>
              <a:latin typeface="Calibri Courant" charset="0"/>
            </a:endParaRPr>
          </a:p>
        </p:txBody>
      </p:sp>
      <p:sp>
        <p:nvSpPr>
          <p:cNvPr id="58374" name="Ellipse 8"/>
          <p:cNvSpPr>
            <a:spLocks noChangeArrowheads="1"/>
          </p:cNvSpPr>
          <p:nvPr/>
        </p:nvSpPr>
        <p:spPr bwMode="auto">
          <a:xfrm>
            <a:off x="2917031" y="2063354"/>
            <a:ext cx="4163616" cy="1943100"/>
          </a:xfrm>
          <a:prstGeom prst="ellipse">
            <a:avLst/>
          </a:prstGeom>
          <a:solidFill>
            <a:srgbClr val="FFFF00">
              <a:alpha val="72940"/>
            </a:srgbClr>
          </a:solidFill>
          <a:ln w="9525">
            <a:solidFill>
              <a:schemeClr val="tx1"/>
            </a:solidFill>
            <a:round/>
            <a:headEnd/>
            <a:tailEnd/>
          </a:ln>
        </p:spPr>
        <p:txBody>
          <a:bodyPr wrap="none" lIns="68580" tIns="34290" rIns="68580" bIns="34290"/>
          <a:lstStyle/>
          <a:p>
            <a:endParaRPr lang="fr-FR" dirty="0">
              <a:solidFill>
                <a:schemeClr val="bg1"/>
              </a:solidFill>
              <a:latin typeface="Calibri Courant" charset="0"/>
            </a:endParaRPr>
          </a:p>
          <a:p>
            <a:endParaRPr lang="fr-FR" dirty="0">
              <a:solidFill>
                <a:schemeClr val="bg1"/>
              </a:solidFill>
              <a:latin typeface="Calibri Courant" charset="0"/>
            </a:endParaRPr>
          </a:p>
          <a:p>
            <a:r>
              <a:rPr lang="fr-FR" dirty="0">
                <a:solidFill>
                  <a:schemeClr val="bg1"/>
                </a:solidFill>
                <a:latin typeface="Arial" panose="020B0604020202020204" pitchFamily="34" charset="0"/>
              </a:rPr>
              <a:t>    	</a:t>
            </a:r>
            <a:r>
              <a:rPr lang="fr-FR" dirty="0">
                <a:solidFill>
                  <a:srgbClr val="FF0000"/>
                </a:solidFill>
                <a:latin typeface="Arial" panose="020B0604020202020204" pitchFamily="34" charset="0"/>
              </a:rPr>
              <a:t>Screening </a:t>
            </a:r>
            <a:r>
              <a:rPr lang="fr-FR" dirty="0" err="1">
                <a:solidFill>
                  <a:srgbClr val="FF0000"/>
                </a:solidFill>
                <a:latin typeface="Arial" panose="020B0604020202020204" pitchFamily="34" charset="0"/>
              </a:rPr>
              <a:t>tools</a:t>
            </a:r>
            <a:endParaRPr lang="fr-FR" dirty="0">
              <a:solidFill>
                <a:srgbClr val="FF0000"/>
              </a:solidFill>
              <a:latin typeface="Arial" panose="020B0604020202020204" pitchFamily="34" charset="0"/>
            </a:endParaRPr>
          </a:p>
        </p:txBody>
      </p:sp>
      <p:cxnSp>
        <p:nvCxnSpPr>
          <p:cNvPr id="8" name="Connecteur droit 7"/>
          <p:cNvCxnSpPr/>
          <p:nvPr/>
        </p:nvCxnSpPr>
        <p:spPr>
          <a:xfrm flipV="1">
            <a:off x="1143000" y="897564"/>
            <a:ext cx="6858000" cy="0"/>
          </a:xfrm>
          <a:prstGeom prst="line">
            <a:avLst/>
          </a:prstGeom>
          <a:ln w="9525" cmpd="sng">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itre 1"/>
          <p:cNvSpPr txBox="1">
            <a:spLocks/>
          </p:cNvSpPr>
          <p:nvPr/>
        </p:nvSpPr>
        <p:spPr>
          <a:xfrm>
            <a:off x="0" y="205979"/>
            <a:ext cx="9144000" cy="857250"/>
          </a:xfrm>
          <a:prstGeom prst="rect">
            <a:avLst/>
          </a:prstGeom>
        </p:spPr>
        <p:txBody>
          <a:bodyPr lIns="68580" tIns="34290" rIns="68580" bIns="34290"/>
          <a:lstStyle>
            <a:lvl1pPr marL="39688" indent="-39688" algn="ctr" rtl="0" eaLnBrk="0" fontAlgn="base" hangingPunct="0">
              <a:spcBef>
                <a:spcPct val="0"/>
              </a:spcBef>
              <a:spcAft>
                <a:spcPct val="0"/>
              </a:spcAft>
              <a:defRPr sz="4400">
                <a:solidFill>
                  <a:schemeClr val="tx1"/>
                </a:solidFill>
                <a:latin typeface="+mj-lt"/>
                <a:ea typeface="ＭＳ Ｐゴシック" charset="0"/>
                <a:cs typeface="ＭＳ Ｐゴシック" charset="0"/>
                <a:sym typeface="Times" charset="0"/>
              </a:defRPr>
            </a:lvl1pPr>
            <a:lvl2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2pPr>
            <a:lvl3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3pPr>
            <a:lvl4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4pPr>
            <a:lvl5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5pPr>
            <a:lvl6pPr marL="496888" indent="-39688" algn="ctr" rtl="0" eaLnBrk="0" fontAlgn="base" hangingPunct="0">
              <a:spcBef>
                <a:spcPct val="0"/>
              </a:spcBef>
              <a:spcAft>
                <a:spcPct val="0"/>
              </a:spcAft>
              <a:defRPr sz="4400">
                <a:solidFill>
                  <a:schemeClr val="tx1"/>
                </a:solidFill>
                <a:latin typeface="Times" pitchFamily="18" charset="0"/>
                <a:sym typeface="Times" pitchFamily="18" charset="0"/>
              </a:defRPr>
            </a:lvl6pPr>
            <a:lvl7pPr marL="954088" indent="-39688" algn="ctr" rtl="0" eaLnBrk="0" fontAlgn="base" hangingPunct="0">
              <a:spcBef>
                <a:spcPct val="0"/>
              </a:spcBef>
              <a:spcAft>
                <a:spcPct val="0"/>
              </a:spcAft>
              <a:defRPr sz="4400">
                <a:solidFill>
                  <a:schemeClr val="tx1"/>
                </a:solidFill>
                <a:latin typeface="Times" pitchFamily="18" charset="0"/>
                <a:sym typeface="Times" pitchFamily="18" charset="0"/>
              </a:defRPr>
            </a:lvl7pPr>
            <a:lvl8pPr marL="1411288" indent="-39688" algn="ctr" rtl="0" eaLnBrk="0" fontAlgn="base" hangingPunct="0">
              <a:spcBef>
                <a:spcPct val="0"/>
              </a:spcBef>
              <a:spcAft>
                <a:spcPct val="0"/>
              </a:spcAft>
              <a:defRPr sz="4400">
                <a:solidFill>
                  <a:schemeClr val="tx1"/>
                </a:solidFill>
                <a:latin typeface="Times" pitchFamily="18" charset="0"/>
                <a:sym typeface="Times" pitchFamily="18" charset="0"/>
              </a:defRPr>
            </a:lvl8pPr>
            <a:lvl9pPr marL="1868488" indent="-39688" algn="ctr" rtl="0" eaLnBrk="0" fontAlgn="base" hangingPunct="0">
              <a:spcBef>
                <a:spcPct val="0"/>
              </a:spcBef>
              <a:spcAft>
                <a:spcPct val="0"/>
              </a:spcAft>
              <a:defRPr sz="4400">
                <a:solidFill>
                  <a:schemeClr val="tx1"/>
                </a:solidFill>
                <a:latin typeface="Times" pitchFamily="18" charset="0"/>
                <a:sym typeface="Times" pitchFamily="18" charset="0"/>
              </a:defRPr>
            </a:lvl9pPr>
          </a:lstStyle>
          <a:p>
            <a:r>
              <a:rPr lang="en-GB" sz="3600" dirty="0" smtClean="0">
                <a:solidFill>
                  <a:srgbClr val="FF0000"/>
                </a:solidFill>
                <a:latin typeface="Arial" panose="020B0604020202020204" pitchFamily="34" charset="0"/>
                <a:cs typeface="Arial" panose="020B0604020202020204" pitchFamily="34" charset="0"/>
              </a:rPr>
              <a:t>Screening for abnormal </a:t>
            </a:r>
            <a:r>
              <a:rPr lang="en-GB" sz="3600" dirty="0" err="1" smtClean="0">
                <a:solidFill>
                  <a:srgbClr val="FF0000"/>
                </a:solidFill>
                <a:latin typeface="Arial" panose="020B0604020202020204" pitchFamily="34" charset="0"/>
                <a:cs typeface="Arial" panose="020B0604020202020204" pitchFamily="34" charset="0"/>
              </a:rPr>
              <a:t>growht</a:t>
            </a:r>
            <a:endParaRPr lang="en-GB"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0227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rtlCol="0" anchor="t" anchorCtr="0" compatLnSpc="1">
            <a:prstTxWarp prst="textNoShape">
              <a:avLst/>
            </a:prstTxWarp>
            <a:noAutofit/>
          </a:bodyPr>
          <a:lstStyle/>
          <a:p>
            <a:r>
              <a:rPr lang="en-GB" dirty="0" smtClean="0"/>
              <a:t>Correct recognition of </a:t>
            </a:r>
            <a:r>
              <a:rPr lang="en-GB" sz="3600" dirty="0" smtClean="0">
                <a:solidFill>
                  <a:srgbClr val="FF0000"/>
                </a:solidFill>
                <a:latin typeface="Arial" panose="020B0604020202020204" pitchFamily="34" charset="0"/>
                <a:cs typeface="Arial" panose="020B0604020202020204" pitchFamily="34" charset="0"/>
              </a:rPr>
              <a:t>SGA </a:t>
            </a:r>
            <a:r>
              <a:rPr lang="en-GB" dirty="0" smtClean="0"/>
              <a:t>and FGR</a:t>
            </a:r>
            <a:endParaRPr lang="en-GB" sz="3600" dirty="0">
              <a:solidFill>
                <a:srgbClr val="FF0000"/>
              </a:solidFill>
              <a:latin typeface="Arial" panose="020B0604020202020204" pitchFamily="34" charset="0"/>
              <a:cs typeface="Arial" panose="020B0604020202020204" pitchFamily="34" charset="0"/>
            </a:endParaRPr>
          </a:p>
        </p:txBody>
      </p:sp>
      <p:sp>
        <p:nvSpPr>
          <p:cNvPr id="18434" name="Espace réservé du contenu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a:buClr>
                <a:srgbClr val="FF0000"/>
              </a:buClr>
            </a:pPr>
            <a:r>
              <a:rPr lang="en-GB" sz="2000" dirty="0" smtClean="0"/>
              <a:t>correct </a:t>
            </a:r>
            <a:r>
              <a:rPr lang="en-GB" sz="2000" dirty="0"/>
              <a:t>dating</a:t>
            </a:r>
          </a:p>
          <a:p>
            <a:pPr>
              <a:buClr>
                <a:srgbClr val="FF0000"/>
              </a:buClr>
            </a:pPr>
            <a:endParaRPr lang="en-GB" sz="2000" dirty="0">
              <a:solidFill>
                <a:srgbClr val="FF0000"/>
              </a:solidFill>
            </a:endParaRPr>
          </a:p>
          <a:p>
            <a:pPr>
              <a:buClr>
                <a:srgbClr val="FF0000"/>
              </a:buClr>
            </a:pPr>
            <a:r>
              <a:rPr lang="en-GB" sz="2000" dirty="0" smtClean="0"/>
              <a:t>correct </a:t>
            </a:r>
            <a:r>
              <a:rPr lang="en-GB" sz="2000" dirty="0"/>
              <a:t>use of measurements</a:t>
            </a:r>
          </a:p>
          <a:p>
            <a:pPr>
              <a:buClr>
                <a:srgbClr val="FF0000"/>
              </a:buClr>
            </a:pPr>
            <a:endParaRPr lang="en-GB" sz="2000" dirty="0"/>
          </a:p>
          <a:p>
            <a:pPr>
              <a:buClr>
                <a:srgbClr val="FF0000"/>
              </a:buClr>
            </a:pPr>
            <a:r>
              <a:rPr lang="en-GB" sz="2000" dirty="0" smtClean="0"/>
              <a:t>correct </a:t>
            </a:r>
            <a:r>
              <a:rPr lang="en-GB" sz="2000" dirty="0"/>
              <a:t>tools to assess biometry</a:t>
            </a:r>
          </a:p>
          <a:p>
            <a:pPr>
              <a:buClr>
                <a:srgbClr val="FF0000"/>
              </a:buClr>
            </a:pPr>
            <a:endParaRPr lang="en-GB" sz="2000" dirty="0"/>
          </a:p>
          <a:p>
            <a:pPr>
              <a:buClr>
                <a:srgbClr val="FF0000"/>
              </a:buClr>
            </a:pPr>
            <a:r>
              <a:rPr lang="en-GB" sz="2000" dirty="0"/>
              <a:t>a</a:t>
            </a:r>
            <a:r>
              <a:rPr lang="en-GB" sz="2000" dirty="0" smtClean="0"/>
              <a:t>ppropriate </a:t>
            </a:r>
            <a:r>
              <a:rPr lang="en-GB" sz="2000" dirty="0"/>
              <a:t>management of </a:t>
            </a:r>
            <a:r>
              <a:rPr lang="en-GB" sz="2000" dirty="0" smtClean="0"/>
              <a:t>clinical situation</a:t>
            </a:r>
            <a:endParaRPr lang="en-GB" sz="2000" dirty="0"/>
          </a:p>
        </p:txBody>
      </p:sp>
    </p:spTree>
    <p:extLst>
      <p:ext uri="{BB962C8B-B14F-4D97-AF65-F5344CB8AC3E}">
        <p14:creationId xmlns:p14="http://schemas.microsoft.com/office/powerpoint/2010/main" val="1117706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Correct dating</a:t>
            </a:r>
            <a:endParaRPr lang="en-GB" dirty="0"/>
          </a:p>
        </p:txBody>
      </p:sp>
      <p:sp>
        <p:nvSpPr>
          <p:cNvPr id="6" name="Espace réservé du contenu 2"/>
          <p:cNvSpPr>
            <a:spLocks noGrp="1"/>
          </p:cNvSpPr>
          <p:nvPr>
            <p:ph idx="1"/>
          </p:nvPr>
        </p:nvSpPr>
        <p:spPr bwMode="auto">
          <a:xfrm>
            <a:off x="425465" y="1019364"/>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algn="just">
              <a:buClr>
                <a:srgbClr val="FF0000"/>
              </a:buClr>
            </a:pPr>
            <a:r>
              <a:rPr lang="en-US" sz="1800" dirty="0" smtClean="0"/>
              <a:t>pregnant </a:t>
            </a:r>
            <a:r>
              <a:rPr lang="en-US" sz="1800" dirty="0"/>
              <a:t>women should be offered an </a:t>
            </a:r>
            <a:r>
              <a:rPr lang="en-US" sz="1800" dirty="0">
                <a:solidFill>
                  <a:srgbClr val="FF0000"/>
                </a:solidFill>
              </a:rPr>
              <a:t>early US scan between 10 weeks 0 days and 13 weeks 6 days </a:t>
            </a:r>
            <a:r>
              <a:rPr lang="en-US" sz="1800" dirty="0"/>
              <a:t>to determine gestational age </a:t>
            </a:r>
          </a:p>
          <a:p>
            <a:pPr algn="just">
              <a:buClr>
                <a:srgbClr val="FF0000"/>
              </a:buClr>
            </a:pPr>
            <a:r>
              <a:rPr lang="en-US" sz="1800" dirty="0">
                <a:solidFill>
                  <a:srgbClr val="FF0000"/>
                </a:solidFill>
              </a:rPr>
              <a:t>CRL measurement </a:t>
            </a:r>
            <a:r>
              <a:rPr lang="en-US" sz="1800" dirty="0"/>
              <a:t>appears to be the most precise, allowing </a:t>
            </a:r>
            <a:r>
              <a:rPr lang="en-US" sz="1800" dirty="0" smtClean="0"/>
              <a:t>an </a:t>
            </a:r>
            <a:r>
              <a:rPr lang="en-US" sz="1800" dirty="0"/>
              <a:t>accurate determination of the day of </a:t>
            </a:r>
            <a:r>
              <a:rPr lang="en-US" sz="1800" dirty="0" smtClean="0"/>
              <a:t>conception, </a:t>
            </a:r>
            <a:r>
              <a:rPr lang="en-US" sz="1800" dirty="0"/>
              <a:t>to within 5 days either way in 95% of </a:t>
            </a:r>
            <a:r>
              <a:rPr lang="en-US" sz="1800" dirty="0" smtClean="0"/>
              <a:t>cases</a:t>
            </a:r>
            <a:endParaRPr lang="fr-FR" sz="1800" dirty="0"/>
          </a:p>
        </p:txBody>
      </p:sp>
      <p:grpSp>
        <p:nvGrpSpPr>
          <p:cNvPr id="7" name="Groupe 9"/>
          <p:cNvGrpSpPr>
            <a:grpSpLocks/>
          </p:cNvGrpSpPr>
          <p:nvPr/>
        </p:nvGrpSpPr>
        <p:grpSpPr bwMode="auto">
          <a:xfrm>
            <a:off x="3012686" y="2665608"/>
            <a:ext cx="3585568" cy="1819574"/>
            <a:chOff x="1259632" y="1700808"/>
            <a:chExt cx="8960561" cy="5047593"/>
          </a:xfrm>
        </p:grpSpPr>
        <p:pic>
          <p:nvPicPr>
            <p:cNvPr id="8"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70866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9" name="ZoneTexte 8"/>
            <p:cNvSpPr txBox="1">
              <a:spLocks noChangeArrowheads="1"/>
            </p:cNvSpPr>
            <p:nvPr/>
          </p:nvSpPr>
          <p:spPr bwMode="auto">
            <a:xfrm>
              <a:off x="6305164" y="5942609"/>
              <a:ext cx="3915029" cy="80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fr-FR" dirty="0">
                  <a:solidFill>
                    <a:schemeClr val="bg1"/>
                  </a:solidFill>
                  <a:latin typeface="Calibri Courant" charset="0"/>
                </a:rPr>
                <a:t>©  Dr Jean-Philippe </a:t>
              </a:r>
              <a:r>
                <a:rPr lang="fr-FR" dirty="0" err="1">
                  <a:solidFill>
                    <a:schemeClr val="bg1"/>
                  </a:solidFill>
                  <a:latin typeface="Calibri Courant" charset="0"/>
                </a:rPr>
                <a:t>Bault</a:t>
              </a:r>
              <a:endParaRPr lang="fr-FR" dirty="0">
                <a:solidFill>
                  <a:schemeClr val="bg1"/>
                </a:solidFill>
                <a:latin typeface="Calibri Courant" charset="0"/>
              </a:endParaRPr>
            </a:p>
          </p:txBody>
        </p:sp>
      </p:grpSp>
      <p:sp>
        <p:nvSpPr>
          <p:cNvPr id="3" name="TextBox 2"/>
          <p:cNvSpPr txBox="1"/>
          <p:nvPr/>
        </p:nvSpPr>
        <p:spPr>
          <a:xfrm>
            <a:off x="1461953" y="4254281"/>
            <a:ext cx="6402715" cy="307777"/>
          </a:xfrm>
          <a:prstGeom prst="rect">
            <a:avLst/>
          </a:prstGeom>
          <a:solidFill>
            <a:schemeClr val="bg1"/>
          </a:solidFill>
        </p:spPr>
        <p:txBody>
          <a:bodyPr wrap="none" rtlCol="0">
            <a:spAutoFit/>
          </a:bodyPr>
          <a:lstStyle/>
          <a:p>
            <a:r>
              <a:rPr lang="en-GB" sz="1400" dirty="0" smtClean="0">
                <a:latin typeface="Arial" panose="020B0604020202020204" pitchFamily="34" charset="0"/>
              </a:rPr>
              <a:t>ISUOG Practice Guidelines: performance of first-trimester </a:t>
            </a:r>
            <a:r>
              <a:rPr lang="en-GB" sz="1400" dirty="0" err="1" smtClean="0">
                <a:latin typeface="Arial" panose="020B0604020202020204" pitchFamily="34" charset="0"/>
              </a:rPr>
              <a:t>fetal</a:t>
            </a:r>
            <a:r>
              <a:rPr lang="en-GB" sz="1400" dirty="0" smtClean="0">
                <a:latin typeface="Arial" panose="020B0604020202020204" pitchFamily="34" charset="0"/>
              </a:rPr>
              <a:t> ultrasound scan</a:t>
            </a:r>
            <a:endParaRPr lang="en-GB" sz="1400" dirty="0">
              <a:latin typeface="Arial" panose="020B0604020202020204" pitchFamily="34" charset="0"/>
            </a:endParaRPr>
          </a:p>
        </p:txBody>
      </p:sp>
      <p:sp>
        <p:nvSpPr>
          <p:cNvPr id="5" name="TextBox 4"/>
          <p:cNvSpPr txBox="1"/>
          <p:nvPr/>
        </p:nvSpPr>
        <p:spPr>
          <a:xfrm>
            <a:off x="3012686" y="4696089"/>
            <a:ext cx="2980303" cy="261610"/>
          </a:xfrm>
          <a:prstGeom prst="rect">
            <a:avLst/>
          </a:prstGeom>
          <a:noFill/>
        </p:spPr>
        <p:txBody>
          <a:bodyPr wrap="none" rtlCol="0">
            <a:spAutoFit/>
          </a:bodyPr>
          <a:lstStyle/>
          <a:p>
            <a:r>
              <a:rPr lang="en-GB" sz="1100" dirty="0" smtClean="0">
                <a:solidFill>
                  <a:schemeClr val="bg1"/>
                </a:solidFill>
                <a:latin typeface="Arial" panose="020B0604020202020204" pitchFamily="34" charset="0"/>
              </a:rPr>
              <a:t>Ultrasound </a:t>
            </a:r>
            <a:r>
              <a:rPr lang="en-GB" sz="1100" dirty="0" err="1" smtClean="0">
                <a:solidFill>
                  <a:schemeClr val="bg1"/>
                </a:solidFill>
                <a:latin typeface="Arial" panose="020B0604020202020204" pitchFamily="34" charset="0"/>
              </a:rPr>
              <a:t>Obstet</a:t>
            </a:r>
            <a:r>
              <a:rPr lang="en-GB" sz="1100" dirty="0" smtClean="0">
                <a:solidFill>
                  <a:schemeClr val="bg1"/>
                </a:solidFill>
                <a:latin typeface="Arial" panose="020B0604020202020204" pitchFamily="34" charset="0"/>
              </a:rPr>
              <a:t> </a:t>
            </a:r>
            <a:r>
              <a:rPr lang="en-GB" sz="1100" dirty="0" err="1" smtClean="0">
                <a:solidFill>
                  <a:schemeClr val="bg1"/>
                </a:solidFill>
                <a:latin typeface="Arial" panose="020B0604020202020204" pitchFamily="34" charset="0"/>
              </a:rPr>
              <a:t>Gynecol</a:t>
            </a:r>
            <a:r>
              <a:rPr lang="en-GB" sz="1100" dirty="0" smtClean="0">
                <a:solidFill>
                  <a:schemeClr val="bg1"/>
                </a:solidFill>
                <a:latin typeface="Arial" panose="020B0604020202020204" pitchFamily="34" charset="0"/>
              </a:rPr>
              <a:t> 2013:41:102-113</a:t>
            </a:r>
            <a:endParaRPr lang="en-GB" sz="1100" dirty="0">
              <a:solidFill>
                <a:schemeClr val="bg1"/>
              </a:solidFill>
              <a:latin typeface="Arial" panose="020B0604020202020204" pitchFamily="34" charset="0"/>
            </a:endParaRPr>
          </a:p>
        </p:txBody>
      </p:sp>
    </p:spTree>
    <p:extLst>
      <p:ext uri="{BB962C8B-B14F-4D97-AF65-F5344CB8AC3E}">
        <p14:creationId xmlns:p14="http://schemas.microsoft.com/office/powerpoint/2010/main" val="43997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35763" y="696683"/>
            <a:ext cx="6126480" cy="1418895"/>
          </a:xfrm>
          <a:prstGeom prst="rect">
            <a:avLst/>
          </a:prstGeom>
        </p:spPr>
      </p:pic>
      <p:pic>
        <p:nvPicPr>
          <p:cNvPr id="3" name="Image 2"/>
          <p:cNvPicPr>
            <a:picLocks noChangeAspect="1"/>
          </p:cNvPicPr>
          <p:nvPr/>
        </p:nvPicPr>
        <p:blipFill>
          <a:blip r:embed="rId3"/>
          <a:stretch>
            <a:fillRect/>
          </a:stretch>
        </p:blipFill>
        <p:spPr>
          <a:xfrm>
            <a:off x="644958" y="2232749"/>
            <a:ext cx="4039539" cy="1418895"/>
          </a:xfrm>
          <a:prstGeom prst="rect">
            <a:avLst/>
          </a:prstGeom>
        </p:spPr>
      </p:pic>
      <p:pic>
        <p:nvPicPr>
          <p:cNvPr id="4" name="Image 3"/>
          <p:cNvPicPr>
            <a:picLocks noChangeAspect="1"/>
          </p:cNvPicPr>
          <p:nvPr/>
        </p:nvPicPr>
        <p:blipFill>
          <a:blip r:embed="rId4"/>
          <a:stretch>
            <a:fillRect/>
          </a:stretch>
        </p:blipFill>
        <p:spPr>
          <a:xfrm>
            <a:off x="4798767" y="2232750"/>
            <a:ext cx="3618402" cy="1383338"/>
          </a:xfrm>
          <a:prstGeom prst="rect">
            <a:avLst/>
          </a:prstGeom>
        </p:spPr>
      </p:pic>
      <p:sp>
        <p:nvSpPr>
          <p:cNvPr id="5" name="Titre 1"/>
          <p:cNvSpPr txBox="1">
            <a:spLocks/>
          </p:cNvSpPr>
          <p:nvPr/>
        </p:nvSpPr>
        <p:spPr bwMode="auto">
          <a:xfrm>
            <a:off x="0" y="108012"/>
            <a:ext cx="9144000" cy="6815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39688" indent="-39688" algn="ctr" rtl="0" eaLnBrk="0" fontAlgn="base" hangingPunct="0">
              <a:spcBef>
                <a:spcPct val="0"/>
              </a:spcBef>
              <a:spcAft>
                <a:spcPct val="0"/>
              </a:spcAft>
              <a:defRPr sz="4400">
                <a:solidFill>
                  <a:schemeClr val="tx1"/>
                </a:solidFill>
                <a:latin typeface="+mj-lt"/>
                <a:ea typeface="ＭＳ Ｐゴシック" charset="0"/>
                <a:cs typeface="ＭＳ Ｐゴシック" charset="0"/>
                <a:sym typeface="Times" charset="0"/>
              </a:defRPr>
            </a:lvl1pPr>
            <a:lvl2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2pPr>
            <a:lvl3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3pPr>
            <a:lvl4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4pPr>
            <a:lvl5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5pPr>
            <a:lvl6pPr marL="496888" indent="-39688" algn="ctr" rtl="0" eaLnBrk="0" fontAlgn="base" hangingPunct="0">
              <a:spcBef>
                <a:spcPct val="0"/>
              </a:spcBef>
              <a:spcAft>
                <a:spcPct val="0"/>
              </a:spcAft>
              <a:defRPr sz="4400">
                <a:solidFill>
                  <a:schemeClr val="tx1"/>
                </a:solidFill>
                <a:latin typeface="Times" pitchFamily="18" charset="0"/>
                <a:sym typeface="Times" pitchFamily="18" charset="0"/>
              </a:defRPr>
            </a:lvl6pPr>
            <a:lvl7pPr marL="954088" indent="-39688" algn="ctr" rtl="0" eaLnBrk="0" fontAlgn="base" hangingPunct="0">
              <a:spcBef>
                <a:spcPct val="0"/>
              </a:spcBef>
              <a:spcAft>
                <a:spcPct val="0"/>
              </a:spcAft>
              <a:defRPr sz="4400">
                <a:solidFill>
                  <a:schemeClr val="tx1"/>
                </a:solidFill>
                <a:latin typeface="Times" pitchFamily="18" charset="0"/>
                <a:sym typeface="Times" pitchFamily="18" charset="0"/>
              </a:defRPr>
            </a:lvl7pPr>
            <a:lvl8pPr marL="1411288" indent="-39688" algn="ctr" rtl="0" eaLnBrk="0" fontAlgn="base" hangingPunct="0">
              <a:spcBef>
                <a:spcPct val="0"/>
              </a:spcBef>
              <a:spcAft>
                <a:spcPct val="0"/>
              </a:spcAft>
              <a:defRPr sz="4400">
                <a:solidFill>
                  <a:schemeClr val="tx1"/>
                </a:solidFill>
                <a:latin typeface="Times" pitchFamily="18" charset="0"/>
                <a:sym typeface="Times" pitchFamily="18" charset="0"/>
              </a:defRPr>
            </a:lvl8pPr>
            <a:lvl9pPr marL="1868488" indent="-39688" algn="ctr" rtl="0" eaLnBrk="0" fontAlgn="base" hangingPunct="0">
              <a:spcBef>
                <a:spcPct val="0"/>
              </a:spcBef>
              <a:spcAft>
                <a:spcPct val="0"/>
              </a:spcAft>
              <a:defRPr sz="4400">
                <a:solidFill>
                  <a:schemeClr val="tx1"/>
                </a:solidFill>
                <a:latin typeface="Times" pitchFamily="18" charset="0"/>
                <a:sym typeface="Times" pitchFamily="18" charset="0"/>
              </a:defRPr>
            </a:lvl9pPr>
          </a:lstStyle>
          <a:p>
            <a:r>
              <a:rPr lang="en-GB" sz="3400" dirty="0" smtClean="0">
                <a:solidFill>
                  <a:srgbClr val="FF0000"/>
                </a:solidFill>
                <a:latin typeface="Arial" panose="020B0604020202020204" pitchFamily="34" charset="0"/>
                <a:cs typeface="Arial" panose="020B0604020202020204" pitchFamily="34" charset="0"/>
              </a:rPr>
              <a:t>Correct use of measurements</a:t>
            </a:r>
            <a:endParaRPr lang="en-GB" sz="3400" dirty="0">
              <a:solidFill>
                <a:srgbClr val="FF0000"/>
              </a:solidFill>
              <a:latin typeface="Arial" panose="020B0604020202020204" pitchFamily="34" charset="0"/>
              <a:cs typeface="Arial" panose="020B0604020202020204" pitchFamily="34" charset="0"/>
            </a:endParaRPr>
          </a:p>
        </p:txBody>
      </p:sp>
      <p:sp>
        <p:nvSpPr>
          <p:cNvPr id="6" name="Espace réservé du pied de page 4"/>
          <p:cNvSpPr txBox="1">
            <a:spLocks noGrp="1"/>
          </p:cNvSpPr>
          <p:nvPr/>
        </p:nvSpPr>
        <p:spPr bwMode="auto">
          <a:xfrm>
            <a:off x="7222333" y="3351769"/>
            <a:ext cx="1101968" cy="187524"/>
          </a:xfrm>
          <a:prstGeom prst="rect">
            <a:avLst/>
          </a:prstGeom>
          <a:noFill/>
          <a:ln>
            <a:miter lim="800000"/>
            <a:headEnd/>
            <a:tailEnd/>
          </a:ln>
        </p:spPr>
        <p:txBody>
          <a:bodyPr lIns="68580" tIns="34290" rIns="68580" bIns="34290"/>
          <a:lstStyle/>
          <a:p>
            <a:pPr algn="ctr">
              <a:defRPr/>
            </a:pPr>
            <a:r>
              <a:rPr lang="fr-FR" sz="900" dirty="0">
                <a:latin typeface="Arial" panose="020B0604020202020204" pitchFamily="34" charset="0"/>
              </a:rPr>
              <a:t>© </a:t>
            </a:r>
            <a:r>
              <a:rPr lang="fr-FR" sz="900" dirty="0" err="1">
                <a:latin typeface="Arial" panose="020B0604020202020204" pitchFamily="34" charset="0"/>
              </a:rPr>
              <a:t>Intergrowth</a:t>
            </a:r>
            <a:r>
              <a:rPr lang="fr-FR" sz="900" dirty="0">
                <a:latin typeface="Arial" panose="020B0604020202020204" pitchFamily="34" charset="0"/>
              </a:rPr>
              <a:t> 21</a:t>
            </a:r>
          </a:p>
        </p:txBody>
      </p:sp>
      <p:sp>
        <p:nvSpPr>
          <p:cNvPr id="9" name="Rectangle 8"/>
          <p:cNvSpPr/>
          <p:nvPr/>
        </p:nvSpPr>
        <p:spPr>
          <a:xfrm>
            <a:off x="2286000" y="4748898"/>
            <a:ext cx="4572000" cy="276999"/>
          </a:xfrm>
          <a:prstGeom prst="rect">
            <a:avLst/>
          </a:prstGeom>
        </p:spPr>
        <p:txBody>
          <a:bodyPr>
            <a:spAutoFit/>
          </a:bodyPr>
          <a:lstStyle/>
          <a:p>
            <a:pPr algn="ctr"/>
            <a:r>
              <a:rPr lang="en-GB" sz="1200" dirty="0">
                <a:solidFill>
                  <a:schemeClr val="bg1"/>
                </a:solidFill>
                <a:latin typeface="Arial" panose="020B0604020202020204" pitchFamily="34" charset="0"/>
              </a:rPr>
              <a:t>Ultrasound </a:t>
            </a:r>
            <a:r>
              <a:rPr lang="en-GB" sz="1200" dirty="0" err="1">
                <a:solidFill>
                  <a:schemeClr val="bg1"/>
                </a:solidFill>
                <a:latin typeface="Arial" panose="020B0604020202020204" pitchFamily="34" charset="0"/>
              </a:rPr>
              <a:t>Obstet</a:t>
            </a:r>
            <a:r>
              <a:rPr lang="en-GB" sz="1200" dirty="0">
                <a:solidFill>
                  <a:schemeClr val="bg1"/>
                </a:solidFill>
                <a:latin typeface="Arial" panose="020B0604020202020204" pitchFamily="34" charset="0"/>
              </a:rPr>
              <a:t> </a:t>
            </a:r>
            <a:r>
              <a:rPr lang="en-GB" sz="1200" dirty="0" err="1">
                <a:solidFill>
                  <a:schemeClr val="bg1"/>
                </a:solidFill>
                <a:latin typeface="Arial" panose="020B0604020202020204" pitchFamily="34" charset="0"/>
              </a:rPr>
              <a:t>Gynecol</a:t>
            </a:r>
            <a:r>
              <a:rPr lang="en-GB" sz="1200" dirty="0">
                <a:solidFill>
                  <a:schemeClr val="bg1"/>
                </a:solidFill>
                <a:latin typeface="Arial" panose="020B0604020202020204" pitchFamily="34" charset="0"/>
              </a:rPr>
              <a:t> </a:t>
            </a:r>
            <a:r>
              <a:rPr lang="en-GB" sz="1200" dirty="0" smtClean="0">
                <a:solidFill>
                  <a:schemeClr val="bg1"/>
                </a:solidFill>
                <a:latin typeface="Arial" panose="020B0604020202020204" pitchFamily="34" charset="0"/>
              </a:rPr>
              <a:t>2011:37:116-126</a:t>
            </a:r>
            <a:endParaRPr lang="en-GB" sz="1200" dirty="0">
              <a:solidFill>
                <a:schemeClr val="bg1"/>
              </a:solidFill>
              <a:latin typeface="Arial" panose="020B0604020202020204" pitchFamily="34" charset="0"/>
            </a:endParaRPr>
          </a:p>
        </p:txBody>
      </p:sp>
      <p:sp>
        <p:nvSpPr>
          <p:cNvPr id="10" name="Rectangle 9"/>
          <p:cNvSpPr/>
          <p:nvPr/>
        </p:nvSpPr>
        <p:spPr>
          <a:xfrm>
            <a:off x="742034" y="4174975"/>
            <a:ext cx="7659931" cy="307777"/>
          </a:xfrm>
          <a:prstGeom prst="rect">
            <a:avLst/>
          </a:prstGeom>
        </p:spPr>
        <p:txBody>
          <a:bodyPr wrap="square">
            <a:spAutoFit/>
          </a:bodyPr>
          <a:lstStyle/>
          <a:p>
            <a:pPr algn="ctr"/>
            <a:r>
              <a:rPr lang="en-GB" sz="1400" dirty="0">
                <a:latin typeface="Arial" panose="020B0604020202020204" pitchFamily="34" charset="0"/>
              </a:rPr>
              <a:t>ISUOG Practice </a:t>
            </a:r>
            <a:r>
              <a:rPr lang="en-GB" sz="1400" dirty="0" smtClean="0">
                <a:latin typeface="Arial" panose="020B0604020202020204" pitchFamily="34" charset="0"/>
              </a:rPr>
              <a:t>guidelines for performance </a:t>
            </a:r>
            <a:r>
              <a:rPr lang="en-GB" sz="1400" dirty="0">
                <a:latin typeface="Arial" panose="020B0604020202020204" pitchFamily="34" charset="0"/>
              </a:rPr>
              <a:t>of </a:t>
            </a:r>
            <a:r>
              <a:rPr lang="en-GB" sz="1400" dirty="0" smtClean="0">
                <a:latin typeface="Arial" panose="020B0604020202020204" pitchFamily="34" charset="0"/>
              </a:rPr>
              <a:t>the routine mid-trimester </a:t>
            </a:r>
            <a:r>
              <a:rPr lang="en-GB" sz="1400" dirty="0" err="1" smtClean="0">
                <a:latin typeface="Arial" panose="020B0604020202020204" pitchFamily="34" charset="0"/>
              </a:rPr>
              <a:t>fetal</a:t>
            </a:r>
            <a:r>
              <a:rPr lang="en-GB" sz="1400" dirty="0" smtClean="0">
                <a:latin typeface="Arial" panose="020B0604020202020204" pitchFamily="34" charset="0"/>
              </a:rPr>
              <a:t> ultrasound scan</a:t>
            </a:r>
            <a:endParaRPr lang="en-GB" sz="1400" dirty="0">
              <a:latin typeface="Arial" panose="020B0604020202020204" pitchFamily="34" charset="0"/>
            </a:endParaRPr>
          </a:p>
        </p:txBody>
      </p:sp>
    </p:spTree>
    <p:extLst>
      <p:ext uri="{BB962C8B-B14F-4D97-AF65-F5344CB8AC3E}">
        <p14:creationId xmlns:p14="http://schemas.microsoft.com/office/powerpoint/2010/main" val="751636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dirty="0" smtClean="0">
                <a:solidFill>
                  <a:srgbClr val="FF0000"/>
                </a:solidFill>
                <a:latin typeface="Arial" panose="020B0604020202020204" pitchFamily="34" charset="0"/>
                <a:cs typeface="Arial" panose="020B0604020202020204" pitchFamily="34" charset="0"/>
              </a:rPr>
              <a:t>Learning objectives </a:t>
            </a:r>
            <a:endParaRPr lang="en-GB" sz="3600"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a:bodyPr>
          <a:lstStyle/>
          <a:p>
            <a:pPr marL="0" indent="0">
              <a:buNone/>
            </a:pPr>
            <a:r>
              <a:rPr lang="en-GB" sz="2000" dirty="0">
                <a:latin typeface="Arial" panose="020B0604020202020204" pitchFamily="34" charset="0"/>
                <a:cs typeface="Arial" panose="020B0604020202020204" pitchFamily="34" charset="0"/>
              </a:rPr>
              <a:t>At the end of the lecture you will be able to:</a:t>
            </a:r>
          </a:p>
          <a:p>
            <a:pPr marL="0" indent="0">
              <a:buClr>
                <a:srgbClr val="FF0000"/>
              </a:buClr>
              <a:buNone/>
            </a:pPr>
            <a:endParaRPr lang="en-GB" sz="2000" dirty="0">
              <a:latin typeface="Arial" panose="020B0604020202020204" pitchFamily="34" charset="0"/>
              <a:cs typeface="Arial" panose="020B0604020202020204" pitchFamily="34" charset="0"/>
            </a:endParaRPr>
          </a:p>
          <a:p>
            <a:pPr>
              <a:buClr>
                <a:srgbClr val="FF0000"/>
              </a:buClr>
            </a:pPr>
            <a:r>
              <a:rPr lang="en-GB" sz="2000" dirty="0">
                <a:latin typeface="Arial" panose="020B0604020202020204" pitchFamily="34" charset="0"/>
                <a:cs typeface="Arial" panose="020B0604020202020204" pitchFamily="34" charset="0"/>
              </a:rPr>
              <a:t>describe the role of ultrasound imaging in the management of abnormal </a:t>
            </a:r>
            <a:r>
              <a:rPr lang="en-GB" sz="2000" dirty="0" err="1">
                <a:latin typeface="Arial" panose="020B0604020202020204" pitchFamily="34" charset="0"/>
                <a:cs typeface="Arial" panose="020B0604020202020204" pitchFamily="34" charset="0"/>
              </a:rPr>
              <a:t>fetal</a:t>
            </a:r>
            <a:r>
              <a:rPr lang="en-GB" sz="2000" dirty="0">
                <a:latin typeface="Arial" panose="020B0604020202020204" pitchFamily="34" charset="0"/>
                <a:cs typeface="Arial" panose="020B0604020202020204" pitchFamily="34" charset="0"/>
              </a:rPr>
              <a:t> growth </a:t>
            </a:r>
          </a:p>
          <a:p>
            <a:pPr marL="0" indent="0">
              <a:buClr>
                <a:srgbClr val="FF0000"/>
              </a:buClr>
              <a:buNone/>
            </a:pPr>
            <a:r>
              <a:rPr lang="en-GB" sz="2000" dirty="0">
                <a:latin typeface="Arial" panose="020B0604020202020204" pitchFamily="34" charset="0"/>
                <a:cs typeface="Arial" panose="020B0604020202020204" pitchFamily="34" charset="0"/>
              </a:rPr>
              <a:t> </a:t>
            </a:r>
          </a:p>
          <a:p>
            <a:pPr>
              <a:buClr>
                <a:srgbClr val="FF0000"/>
              </a:buClr>
            </a:pPr>
            <a:r>
              <a:rPr lang="en-GB" sz="2000" dirty="0">
                <a:latin typeface="Arial" panose="020B0604020202020204" pitchFamily="34" charset="0"/>
                <a:cs typeface="Arial" panose="020B0604020202020204" pitchFamily="34" charset="0"/>
              </a:rPr>
              <a:t>describe </a:t>
            </a:r>
            <a:r>
              <a:rPr lang="en-GB" sz="2000" dirty="0" smtClean="0">
                <a:latin typeface="Arial" panose="020B0604020202020204" pitchFamily="34" charset="0"/>
                <a:cs typeface="Arial" panose="020B0604020202020204" pitchFamily="34" charset="0"/>
              </a:rPr>
              <a:t>the role </a:t>
            </a:r>
            <a:r>
              <a:rPr lang="en-GB" sz="2000" dirty="0">
                <a:latin typeface="Arial" panose="020B0604020202020204" pitchFamily="34" charset="0"/>
                <a:cs typeface="Arial" panose="020B0604020202020204" pitchFamily="34" charset="0"/>
              </a:rPr>
              <a:t>of Doppler studies in the management of abnormal </a:t>
            </a:r>
            <a:r>
              <a:rPr lang="en-GB" sz="2000" dirty="0" err="1">
                <a:latin typeface="Arial" panose="020B0604020202020204" pitchFamily="34" charset="0"/>
                <a:cs typeface="Arial" panose="020B0604020202020204" pitchFamily="34" charset="0"/>
              </a:rPr>
              <a:t>fetal</a:t>
            </a:r>
            <a:r>
              <a:rPr lang="en-GB" sz="2000" dirty="0">
                <a:latin typeface="Arial" panose="020B0604020202020204" pitchFamily="34" charset="0"/>
                <a:cs typeface="Arial" panose="020B0604020202020204" pitchFamily="34" charset="0"/>
              </a:rPr>
              <a:t> growth</a:t>
            </a:r>
          </a:p>
          <a:p>
            <a:pPr marL="0" indent="0">
              <a:buNone/>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4706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bwMode="auto">
          <a:xfrm>
            <a:off x="0" y="108012"/>
            <a:ext cx="9144000" cy="681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rtlCol="0" anchor="t" anchorCtr="0" compatLnSpc="1">
            <a:prstTxWarp prst="textNoShape">
              <a:avLst/>
            </a:prstTxWarp>
            <a:noAutofit/>
          </a:bodyPr>
          <a:lstStyle/>
          <a:p>
            <a:r>
              <a:rPr lang="en-GB" dirty="0" smtClean="0"/>
              <a:t>Correct tools to assess biometry</a:t>
            </a:r>
            <a:endParaRPr lang="en-GB" sz="3600" dirty="0">
              <a:solidFill>
                <a:srgbClr val="FF0000"/>
              </a:solidFill>
              <a:latin typeface="Arial" panose="020B0604020202020204" pitchFamily="34" charset="0"/>
              <a:cs typeface="Arial" panose="020B0604020202020204" pitchFamily="34" charset="0"/>
            </a:endParaRPr>
          </a:p>
        </p:txBody>
      </p:sp>
      <p:sp>
        <p:nvSpPr>
          <p:cNvPr id="22530" name="Espace réservé du contenu 2"/>
          <p:cNvSpPr>
            <a:spLocks noGrp="1"/>
          </p:cNvSpPr>
          <p:nvPr>
            <p:ph idx="1"/>
          </p:nvPr>
        </p:nvSpPr>
        <p:spPr bwMode="auto">
          <a:xfrm>
            <a:off x="457200" y="1085850"/>
            <a:ext cx="8229600" cy="302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a:buClr>
                <a:srgbClr val="FF0000"/>
              </a:buClr>
            </a:pPr>
            <a:r>
              <a:rPr lang="en-GB" sz="2100" dirty="0"/>
              <a:t>b</a:t>
            </a:r>
            <a:r>
              <a:rPr lang="en-GB" sz="2100" dirty="0" smtClean="0">
                <a:latin typeface="Arial" panose="020B0604020202020204" pitchFamily="34" charset="0"/>
                <a:cs typeface="Arial" panose="020B0604020202020204" pitchFamily="34" charset="0"/>
              </a:rPr>
              <a:t>iometric </a:t>
            </a:r>
            <a:r>
              <a:rPr lang="en-GB" sz="2100" dirty="0">
                <a:latin typeface="Arial" panose="020B0604020202020204" pitchFamily="34" charset="0"/>
                <a:cs typeface="Arial" panose="020B0604020202020204" pitchFamily="34" charset="0"/>
              </a:rPr>
              <a:t>assessment </a:t>
            </a:r>
            <a:r>
              <a:rPr lang="en-GB" sz="2100" dirty="0"/>
              <a:t> </a:t>
            </a:r>
            <a:r>
              <a:rPr lang="en-GB" sz="2100" dirty="0" smtClean="0"/>
              <a:t>- </a:t>
            </a:r>
            <a:r>
              <a:rPr lang="en-GB" sz="2100" dirty="0" smtClean="0">
                <a:latin typeface="Arial" panose="020B0604020202020204" pitchFamily="34" charset="0"/>
                <a:cs typeface="Arial" panose="020B0604020202020204" pitchFamily="34" charset="0"/>
              </a:rPr>
              <a:t>central </a:t>
            </a:r>
            <a:r>
              <a:rPr lang="en-GB" sz="2100" dirty="0">
                <a:latin typeface="Arial" panose="020B0604020202020204" pitchFamily="34" charset="0"/>
                <a:cs typeface="Arial" panose="020B0604020202020204" pitchFamily="34" charset="0"/>
              </a:rPr>
              <a:t>role in the identification of </a:t>
            </a:r>
            <a:r>
              <a:rPr lang="en-GB" sz="2100" dirty="0" err="1">
                <a:latin typeface="Arial" panose="020B0604020202020204" pitchFamily="34" charset="0"/>
                <a:cs typeface="Arial" panose="020B0604020202020204" pitchFamily="34" charset="0"/>
              </a:rPr>
              <a:t>fetuses</a:t>
            </a:r>
            <a:r>
              <a:rPr lang="en-GB" sz="2100" dirty="0">
                <a:latin typeface="Arial" panose="020B0604020202020204" pitchFamily="34" charset="0"/>
                <a:cs typeface="Arial" panose="020B0604020202020204" pitchFamily="34" charset="0"/>
              </a:rPr>
              <a:t> at risk </a:t>
            </a:r>
            <a:r>
              <a:rPr lang="en-GB" sz="2100" dirty="0" smtClean="0"/>
              <a:t>of FGR</a:t>
            </a:r>
            <a:r>
              <a:rPr lang="en-GB" sz="2100" dirty="0" smtClean="0">
                <a:latin typeface="Arial" panose="020B0604020202020204" pitchFamily="34" charset="0"/>
                <a:cs typeface="Arial" panose="020B0604020202020204" pitchFamily="34" charset="0"/>
              </a:rPr>
              <a:t> and related </a:t>
            </a:r>
            <a:r>
              <a:rPr lang="en-GB" sz="2100" dirty="0">
                <a:latin typeface="Arial" panose="020B0604020202020204" pitchFamily="34" charset="0"/>
                <a:cs typeface="Arial" panose="020B0604020202020204" pitchFamily="34" charset="0"/>
              </a:rPr>
              <a:t>adverse </a:t>
            </a:r>
            <a:r>
              <a:rPr lang="en-GB" sz="2100" dirty="0" smtClean="0">
                <a:latin typeface="Arial" panose="020B0604020202020204" pitchFamily="34" charset="0"/>
                <a:cs typeface="Arial" panose="020B0604020202020204" pitchFamily="34" charset="0"/>
              </a:rPr>
              <a:t>outcomes</a:t>
            </a:r>
          </a:p>
          <a:p>
            <a:pPr marL="0" indent="0">
              <a:buClr>
                <a:srgbClr val="FF0000"/>
              </a:buClr>
              <a:buNone/>
            </a:pPr>
            <a:r>
              <a:rPr lang="en-GB" sz="2100" dirty="0" smtClean="0">
                <a:latin typeface="Arial" panose="020B0604020202020204" pitchFamily="34" charset="0"/>
                <a:cs typeface="Arial" panose="020B0604020202020204" pitchFamily="34" charset="0"/>
              </a:rPr>
              <a:t> </a:t>
            </a:r>
            <a:endParaRPr lang="en-GB" sz="2100" dirty="0">
              <a:latin typeface="Arial" panose="020B0604020202020204" pitchFamily="34" charset="0"/>
              <a:cs typeface="Arial" panose="020B0604020202020204" pitchFamily="34" charset="0"/>
            </a:endParaRPr>
          </a:p>
          <a:p>
            <a:pPr>
              <a:buClr>
                <a:srgbClr val="FF0000"/>
              </a:buClr>
            </a:pPr>
            <a:r>
              <a:rPr lang="en-GB" sz="2100" dirty="0">
                <a:solidFill>
                  <a:srgbClr val="FF0000"/>
                </a:solidFill>
              </a:rPr>
              <a:t>m</a:t>
            </a:r>
            <a:r>
              <a:rPr lang="en-GB" sz="2100" dirty="0" smtClean="0">
                <a:solidFill>
                  <a:srgbClr val="FF0000"/>
                </a:solidFill>
                <a:latin typeface="Arial" panose="020B0604020202020204" pitchFamily="34" charset="0"/>
                <a:cs typeface="Arial" panose="020B0604020202020204" pitchFamily="34" charset="0"/>
              </a:rPr>
              <a:t>ultiple </a:t>
            </a:r>
            <a:r>
              <a:rPr lang="en-GB" sz="2100" dirty="0">
                <a:solidFill>
                  <a:srgbClr val="FF0000"/>
                </a:solidFill>
                <a:latin typeface="Arial" panose="020B0604020202020204" pitchFamily="34" charset="0"/>
                <a:cs typeface="Arial" panose="020B0604020202020204" pitchFamily="34" charset="0"/>
              </a:rPr>
              <a:t>tools </a:t>
            </a:r>
            <a:r>
              <a:rPr lang="en-GB" sz="2100" dirty="0">
                <a:latin typeface="Arial" panose="020B0604020202020204" pitchFamily="34" charset="0"/>
                <a:cs typeface="Arial" panose="020B0604020202020204" pitchFamily="34" charset="0"/>
              </a:rPr>
              <a:t>to </a:t>
            </a:r>
            <a:r>
              <a:rPr lang="en-GB" sz="2100" dirty="0" smtClean="0">
                <a:latin typeface="Arial" panose="020B0604020202020204" pitchFamily="34" charset="0"/>
                <a:cs typeface="Arial" panose="020B0604020202020204" pitchFamily="34" charset="0"/>
              </a:rPr>
              <a:t>assess </a:t>
            </a:r>
            <a:r>
              <a:rPr lang="en-GB" sz="2100" dirty="0">
                <a:latin typeface="Arial" panose="020B0604020202020204" pitchFamily="34" charset="0"/>
                <a:cs typeface="Arial" panose="020B0604020202020204" pitchFamily="34" charset="0"/>
              </a:rPr>
              <a:t>the likelihood of </a:t>
            </a:r>
            <a:r>
              <a:rPr lang="en-GB" sz="2100" dirty="0" smtClean="0"/>
              <a:t>FGR prenatally,</a:t>
            </a:r>
            <a:r>
              <a:rPr lang="en-GB" sz="2100" dirty="0" smtClean="0">
                <a:latin typeface="Arial" panose="020B0604020202020204" pitchFamily="34" charset="0"/>
                <a:cs typeface="Arial" panose="020B0604020202020204" pitchFamily="34" charset="0"/>
              </a:rPr>
              <a:t> </a:t>
            </a:r>
            <a:r>
              <a:rPr lang="en-GB" sz="2100" dirty="0">
                <a:latin typeface="Arial" panose="020B0604020202020204" pitchFamily="34" charset="0"/>
                <a:cs typeface="Arial" panose="020B0604020202020204" pitchFamily="34" charset="0"/>
              </a:rPr>
              <a:t>using biometric measurements:</a:t>
            </a:r>
          </a:p>
          <a:p>
            <a:pPr lvl="1"/>
            <a:r>
              <a:rPr lang="en-GB" dirty="0" smtClean="0">
                <a:solidFill>
                  <a:srgbClr val="FF0000"/>
                </a:solidFill>
              </a:rPr>
              <a:t>biometry charts</a:t>
            </a:r>
            <a:r>
              <a:rPr lang="en-GB" dirty="0" smtClean="0"/>
              <a:t> </a:t>
            </a:r>
            <a:endParaRPr lang="en-GB" dirty="0"/>
          </a:p>
          <a:p>
            <a:pPr lvl="1"/>
            <a:r>
              <a:rPr lang="en-GB" dirty="0" smtClean="0"/>
              <a:t>estimated </a:t>
            </a:r>
            <a:r>
              <a:rPr lang="en-GB" dirty="0"/>
              <a:t>fetal weight (EFW) </a:t>
            </a:r>
            <a:r>
              <a:rPr lang="en-GB" dirty="0" smtClean="0"/>
              <a:t>and related charts</a:t>
            </a:r>
            <a:endParaRPr lang="en-GB" dirty="0"/>
          </a:p>
        </p:txBody>
      </p:sp>
    </p:spTree>
    <p:extLst>
      <p:ext uri="{BB962C8B-B14F-4D97-AF65-F5344CB8AC3E}">
        <p14:creationId xmlns:p14="http://schemas.microsoft.com/office/powerpoint/2010/main" val="2634216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267" y="1383618"/>
            <a:ext cx="6774106"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1"/>
          <p:cNvSpPr txBox="1">
            <a:spLocks/>
          </p:cNvSpPr>
          <p:nvPr/>
        </p:nvSpPr>
        <p:spPr bwMode="auto">
          <a:xfrm>
            <a:off x="0" y="240506"/>
            <a:ext cx="91440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39688" indent="-39688" algn="ctr" rtl="0" eaLnBrk="0" fontAlgn="base" hangingPunct="0">
              <a:spcBef>
                <a:spcPct val="0"/>
              </a:spcBef>
              <a:spcAft>
                <a:spcPct val="0"/>
              </a:spcAft>
              <a:defRPr sz="4400">
                <a:solidFill>
                  <a:schemeClr val="tx1"/>
                </a:solidFill>
                <a:latin typeface="+mj-lt"/>
                <a:ea typeface="ＭＳ Ｐゴシック" charset="0"/>
                <a:cs typeface="ＭＳ Ｐゴシック" charset="0"/>
                <a:sym typeface="Times" charset="0"/>
              </a:defRPr>
            </a:lvl1pPr>
            <a:lvl2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2pPr>
            <a:lvl3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3pPr>
            <a:lvl4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4pPr>
            <a:lvl5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5pPr>
            <a:lvl6pPr marL="496888" indent="-39688" algn="ctr" rtl="0" eaLnBrk="0" fontAlgn="base" hangingPunct="0">
              <a:spcBef>
                <a:spcPct val="0"/>
              </a:spcBef>
              <a:spcAft>
                <a:spcPct val="0"/>
              </a:spcAft>
              <a:defRPr sz="4400">
                <a:solidFill>
                  <a:schemeClr val="tx1"/>
                </a:solidFill>
                <a:latin typeface="Times" pitchFamily="18" charset="0"/>
                <a:sym typeface="Times" pitchFamily="18" charset="0"/>
              </a:defRPr>
            </a:lvl6pPr>
            <a:lvl7pPr marL="954088" indent="-39688" algn="ctr" rtl="0" eaLnBrk="0" fontAlgn="base" hangingPunct="0">
              <a:spcBef>
                <a:spcPct val="0"/>
              </a:spcBef>
              <a:spcAft>
                <a:spcPct val="0"/>
              </a:spcAft>
              <a:defRPr sz="4400">
                <a:solidFill>
                  <a:schemeClr val="tx1"/>
                </a:solidFill>
                <a:latin typeface="Times" pitchFamily="18" charset="0"/>
                <a:sym typeface="Times" pitchFamily="18" charset="0"/>
              </a:defRPr>
            </a:lvl7pPr>
            <a:lvl8pPr marL="1411288" indent="-39688" algn="ctr" rtl="0" eaLnBrk="0" fontAlgn="base" hangingPunct="0">
              <a:spcBef>
                <a:spcPct val="0"/>
              </a:spcBef>
              <a:spcAft>
                <a:spcPct val="0"/>
              </a:spcAft>
              <a:defRPr sz="4400">
                <a:solidFill>
                  <a:schemeClr val="tx1"/>
                </a:solidFill>
                <a:latin typeface="Times" pitchFamily="18" charset="0"/>
                <a:sym typeface="Times" pitchFamily="18" charset="0"/>
              </a:defRPr>
            </a:lvl8pPr>
            <a:lvl9pPr marL="1868488" indent="-39688" algn="ctr" rtl="0" eaLnBrk="0" fontAlgn="base" hangingPunct="0">
              <a:spcBef>
                <a:spcPct val="0"/>
              </a:spcBef>
              <a:spcAft>
                <a:spcPct val="0"/>
              </a:spcAft>
              <a:defRPr sz="4400">
                <a:solidFill>
                  <a:schemeClr val="tx1"/>
                </a:solidFill>
                <a:latin typeface="Times" pitchFamily="18" charset="0"/>
                <a:sym typeface="Times" pitchFamily="18" charset="0"/>
              </a:defRPr>
            </a:lvl9pPr>
          </a:lstStyle>
          <a:p>
            <a:r>
              <a:rPr lang="en-GB" sz="3600" dirty="0" smtClean="0">
                <a:solidFill>
                  <a:srgbClr val="FF0000"/>
                </a:solidFill>
                <a:latin typeface="Arial" panose="020B0604020202020204" pitchFamily="34" charset="0"/>
                <a:cs typeface="Arial" panose="020B0604020202020204" pitchFamily="34" charset="0"/>
              </a:rPr>
              <a:t>Appropriate choice of charts</a:t>
            </a:r>
            <a:endParaRPr lang="en-GB"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740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61" name="Group 5"/>
          <p:cNvGrpSpPr>
            <a:grpSpLocks/>
          </p:cNvGrpSpPr>
          <p:nvPr/>
        </p:nvGrpSpPr>
        <p:grpSpPr bwMode="auto">
          <a:xfrm>
            <a:off x="2249092" y="1239441"/>
            <a:ext cx="4107656" cy="3508772"/>
            <a:chOff x="457" y="1037"/>
            <a:chExt cx="3450" cy="2947"/>
          </a:xfrm>
        </p:grpSpPr>
        <p:sp>
          <p:nvSpPr>
            <p:cNvPr id="45075" name="Arc 4"/>
            <p:cNvSpPr>
              <a:spLocks/>
            </p:cNvSpPr>
            <p:nvPr/>
          </p:nvSpPr>
          <p:spPr bwMode="auto">
            <a:xfrm rot="5377261" flipH="1" flipV="1">
              <a:off x="1044" y="450"/>
              <a:ext cx="2258" cy="3431"/>
            </a:xfrm>
            <a:custGeom>
              <a:avLst/>
              <a:gdLst>
                <a:gd name="T0" fmla="*/ 0 w 21544"/>
                <a:gd name="T1" fmla="*/ 0 h 21581"/>
                <a:gd name="T2" fmla="*/ 0 w 21544"/>
                <a:gd name="T3" fmla="*/ 0 h 21581"/>
                <a:gd name="T4" fmla="*/ 0 w 21544"/>
                <a:gd name="T5" fmla="*/ 0 h 21581"/>
                <a:gd name="T6" fmla="*/ 0 60000 65536"/>
                <a:gd name="T7" fmla="*/ 0 60000 65536"/>
                <a:gd name="T8" fmla="*/ 0 60000 65536"/>
                <a:gd name="T9" fmla="*/ 0 w 21544"/>
                <a:gd name="T10" fmla="*/ 0 h 21581"/>
                <a:gd name="T11" fmla="*/ 21544 w 21544"/>
                <a:gd name="T12" fmla="*/ 21581 h 21581"/>
              </a:gdLst>
              <a:ahLst/>
              <a:cxnLst>
                <a:cxn ang="T6">
                  <a:pos x="T0" y="T1"/>
                </a:cxn>
                <a:cxn ang="T7">
                  <a:pos x="T2" y="T3"/>
                </a:cxn>
                <a:cxn ang="T8">
                  <a:pos x="T4" y="T5"/>
                </a:cxn>
              </a:cxnLst>
              <a:rect l="T9" t="T10" r="T11" b="T12"/>
              <a:pathLst>
                <a:path w="21544" h="21581" fill="none" extrusionOk="0">
                  <a:moveTo>
                    <a:pt x="899" y="-1"/>
                  </a:moveTo>
                  <a:cubicBezTo>
                    <a:pt x="11873" y="456"/>
                    <a:pt x="20757" y="9077"/>
                    <a:pt x="21544" y="20032"/>
                  </a:cubicBezTo>
                </a:path>
                <a:path w="21544" h="21581" stroke="0" extrusionOk="0">
                  <a:moveTo>
                    <a:pt x="899" y="-1"/>
                  </a:moveTo>
                  <a:cubicBezTo>
                    <a:pt x="11873" y="456"/>
                    <a:pt x="20757" y="9077"/>
                    <a:pt x="21544" y="20032"/>
                  </a:cubicBezTo>
                  <a:lnTo>
                    <a:pt x="0" y="21581"/>
                  </a:lnTo>
                  <a:lnTo>
                    <a:pt x="899" y="-1"/>
                  </a:lnTo>
                  <a:close/>
                </a:path>
              </a:pathLst>
            </a:custGeom>
            <a:noFill/>
            <a:ln w="28575">
              <a:solidFill>
                <a:srgbClr val="FFCC99"/>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GB" dirty="0">
                <a:latin typeface="Calibri Courant" charset="0"/>
              </a:endParaRPr>
            </a:p>
          </p:txBody>
        </p:sp>
        <p:sp>
          <p:nvSpPr>
            <p:cNvPr id="45076" name="Arc 6"/>
            <p:cNvSpPr>
              <a:spLocks/>
            </p:cNvSpPr>
            <p:nvPr/>
          </p:nvSpPr>
          <p:spPr bwMode="auto">
            <a:xfrm rot="5377261" flipH="1" flipV="1">
              <a:off x="939" y="808"/>
              <a:ext cx="2520" cy="3417"/>
            </a:xfrm>
            <a:custGeom>
              <a:avLst/>
              <a:gdLst>
                <a:gd name="T0" fmla="*/ 0 w 21544"/>
                <a:gd name="T1" fmla="*/ 0 h 21171"/>
                <a:gd name="T2" fmla="*/ 0 w 21544"/>
                <a:gd name="T3" fmla="*/ 0 h 21171"/>
                <a:gd name="T4" fmla="*/ 0 w 21544"/>
                <a:gd name="T5" fmla="*/ 0 h 21171"/>
                <a:gd name="T6" fmla="*/ 0 60000 65536"/>
                <a:gd name="T7" fmla="*/ 0 60000 65536"/>
                <a:gd name="T8" fmla="*/ 0 60000 65536"/>
                <a:gd name="T9" fmla="*/ 0 w 21544"/>
                <a:gd name="T10" fmla="*/ 0 h 21171"/>
                <a:gd name="T11" fmla="*/ 21544 w 21544"/>
                <a:gd name="T12" fmla="*/ 21171 h 21171"/>
              </a:gdLst>
              <a:ahLst/>
              <a:cxnLst>
                <a:cxn ang="T6">
                  <a:pos x="T0" y="T1"/>
                </a:cxn>
                <a:cxn ang="T7">
                  <a:pos x="T2" y="T3"/>
                </a:cxn>
                <a:cxn ang="T8">
                  <a:pos x="T4" y="T5"/>
                </a:cxn>
              </a:cxnLst>
              <a:rect l="T9" t="T10" r="T11" b="T12"/>
              <a:pathLst>
                <a:path w="21544" h="21171" fill="none" extrusionOk="0">
                  <a:moveTo>
                    <a:pt x="4278" y="-2"/>
                  </a:moveTo>
                  <a:cubicBezTo>
                    <a:pt x="13787" y="1920"/>
                    <a:pt x="20849" y="9946"/>
                    <a:pt x="21544" y="19622"/>
                  </a:cubicBezTo>
                </a:path>
                <a:path w="21544" h="21171" stroke="0" extrusionOk="0">
                  <a:moveTo>
                    <a:pt x="4278" y="-2"/>
                  </a:moveTo>
                  <a:cubicBezTo>
                    <a:pt x="13787" y="1920"/>
                    <a:pt x="20849" y="9946"/>
                    <a:pt x="21544" y="19622"/>
                  </a:cubicBezTo>
                  <a:lnTo>
                    <a:pt x="0" y="21171"/>
                  </a:lnTo>
                  <a:lnTo>
                    <a:pt x="4278" y="-2"/>
                  </a:lnTo>
                  <a:close/>
                </a:path>
              </a:pathLst>
            </a:custGeom>
            <a:noFill/>
            <a:ln w="19050">
              <a:solidFill>
                <a:srgbClr val="FFCC99"/>
              </a:solidFill>
              <a:prstDash val="dash"/>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GB" dirty="0">
                <a:latin typeface="Calibri Courant" charset="0"/>
              </a:endParaRPr>
            </a:p>
          </p:txBody>
        </p:sp>
        <p:sp>
          <p:nvSpPr>
            <p:cNvPr id="45077" name="Arc 57"/>
            <p:cNvSpPr>
              <a:spLocks/>
            </p:cNvSpPr>
            <p:nvPr/>
          </p:nvSpPr>
          <p:spPr bwMode="auto">
            <a:xfrm rot="5377261" flipH="1" flipV="1">
              <a:off x="956" y="1048"/>
              <a:ext cx="2475" cy="3397"/>
            </a:xfrm>
            <a:custGeom>
              <a:avLst/>
              <a:gdLst>
                <a:gd name="T0" fmla="*/ 0 w 21544"/>
                <a:gd name="T1" fmla="*/ 0 h 21370"/>
                <a:gd name="T2" fmla="*/ 0 w 21544"/>
                <a:gd name="T3" fmla="*/ 0 h 21370"/>
                <a:gd name="T4" fmla="*/ 0 w 21544"/>
                <a:gd name="T5" fmla="*/ 0 h 21370"/>
                <a:gd name="T6" fmla="*/ 0 60000 65536"/>
                <a:gd name="T7" fmla="*/ 0 60000 65536"/>
                <a:gd name="T8" fmla="*/ 0 60000 65536"/>
                <a:gd name="T9" fmla="*/ 0 w 21544"/>
                <a:gd name="T10" fmla="*/ 0 h 21370"/>
                <a:gd name="T11" fmla="*/ 21544 w 21544"/>
                <a:gd name="T12" fmla="*/ 21370 h 21370"/>
              </a:gdLst>
              <a:ahLst/>
              <a:cxnLst>
                <a:cxn ang="T6">
                  <a:pos x="T0" y="T1"/>
                </a:cxn>
                <a:cxn ang="T7">
                  <a:pos x="T2" y="T3"/>
                </a:cxn>
                <a:cxn ang="T8">
                  <a:pos x="T4" y="T5"/>
                </a:cxn>
              </a:cxnLst>
              <a:rect l="T9" t="T10" r="T11" b="T12"/>
              <a:pathLst>
                <a:path w="21544" h="21370" fill="none" extrusionOk="0">
                  <a:moveTo>
                    <a:pt x="3139" y="-1"/>
                  </a:moveTo>
                  <a:cubicBezTo>
                    <a:pt x="13164" y="1471"/>
                    <a:pt x="20818" y="9715"/>
                    <a:pt x="21544" y="19821"/>
                  </a:cubicBezTo>
                </a:path>
                <a:path w="21544" h="21370" stroke="0" extrusionOk="0">
                  <a:moveTo>
                    <a:pt x="3139" y="-1"/>
                  </a:moveTo>
                  <a:cubicBezTo>
                    <a:pt x="13164" y="1471"/>
                    <a:pt x="20818" y="9715"/>
                    <a:pt x="21544" y="19821"/>
                  </a:cubicBezTo>
                  <a:lnTo>
                    <a:pt x="0" y="21370"/>
                  </a:lnTo>
                  <a:lnTo>
                    <a:pt x="3139" y="-1"/>
                  </a:lnTo>
                  <a:close/>
                </a:path>
              </a:pathLst>
            </a:custGeom>
            <a:noFill/>
            <a:ln w="28575">
              <a:solidFill>
                <a:srgbClr val="FFCC99"/>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GB" dirty="0">
                <a:latin typeface="Calibri Courant" charset="0"/>
              </a:endParaRPr>
            </a:p>
          </p:txBody>
        </p:sp>
      </p:grpSp>
      <p:sp>
        <p:nvSpPr>
          <p:cNvPr id="45062" name="Line 7"/>
          <p:cNvSpPr>
            <a:spLocks noChangeShapeType="1"/>
          </p:cNvSpPr>
          <p:nvPr/>
        </p:nvSpPr>
        <p:spPr bwMode="auto">
          <a:xfrm flipH="1">
            <a:off x="2167141" y="1028701"/>
            <a:ext cx="44054" cy="332779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68580" tIns="34290" rIns="68580" bIns="34290" anchor="ctr"/>
          <a:lstStyle/>
          <a:p>
            <a:endParaRPr lang="en-GB" dirty="0">
              <a:latin typeface="Calibri Courant" charset="0"/>
            </a:endParaRPr>
          </a:p>
        </p:txBody>
      </p:sp>
      <p:grpSp>
        <p:nvGrpSpPr>
          <p:cNvPr id="362507" name="Group 11"/>
          <p:cNvGrpSpPr>
            <a:grpSpLocks/>
          </p:cNvGrpSpPr>
          <p:nvPr/>
        </p:nvGrpSpPr>
        <p:grpSpPr bwMode="auto">
          <a:xfrm>
            <a:off x="2255045" y="1234678"/>
            <a:ext cx="4107656" cy="3508772"/>
            <a:chOff x="457" y="1037"/>
            <a:chExt cx="3450" cy="2947"/>
          </a:xfrm>
        </p:grpSpPr>
        <p:sp>
          <p:nvSpPr>
            <p:cNvPr id="45072" name="Arc 4"/>
            <p:cNvSpPr>
              <a:spLocks/>
            </p:cNvSpPr>
            <p:nvPr/>
          </p:nvSpPr>
          <p:spPr bwMode="auto">
            <a:xfrm rot="5377261" flipH="1" flipV="1">
              <a:off x="1044" y="450"/>
              <a:ext cx="2258" cy="3431"/>
            </a:xfrm>
            <a:custGeom>
              <a:avLst/>
              <a:gdLst>
                <a:gd name="T0" fmla="*/ 0 w 21544"/>
                <a:gd name="T1" fmla="*/ 0 h 21581"/>
                <a:gd name="T2" fmla="*/ 0 w 21544"/>
                <a:gd name="T3" fmla="*/ 0 h 21581"/>
                <a:gd name="T4" fmla="*/ 0 w 21544"/>
                <a:gd name="T5" fmla="*/ 0 h 21581"/>
                <a:gd name="T6" fmla="*/ 0 60000 65536"/>
                <a:gd name="T7" fmla="*/ 0 60000 65536"/>
                <a:gd name="T8" fmla="*/ 0 60000 65536"/>
                <a:gd name="T9" fmla="*/ 0 w 21544"/>
                <a:gd name="T10" fmla="*/ 0 h 21581"/>
                <a:gd name="T11" fmla="*/ 21544 w 21544"/>
                <a:gd name="T12" fmla="*/ 21581 h 21581"/>
              </a:gdLst>
              <a:ahLst/>
              <a:cxnLst>
                <a:cxn ang="T6">
                  <a:pos x="T0" y="T1"/>
                </a:cxn>
                <a:cxn ang="T7">
                  <a:pos x="T2" y="T3"/>
                </a:cxn>
                <a:cxn ang="T8">
                  <a:pos x="T4" y="T5"/>
                </a:cxn>
              </a:cxnLst>
              <a:rect l="T9" t="T10" r="T11" b="T12"/>
              <a:pathLst>
                <a:path w="21544" h="21581" fill="none" extrusionOk="0">
                  <a:moveTo>
                    <a:pt x="899" y="-1"/>
                  </a:moveTo>
                  <a:cubicBezTo>
                    <a:pt x="11873" y="456"/>
                    <a:pt x="20757" y="9077"/>
                    <a:pt x="21544" y="20032"/>
                  </a:cubicBezTo>
                </a:path>
                <a:path w="21544" h="21581" stroke="0" extrusionOk="0">
                  <a:moveTo>
                    <a:pt x="899" y="-1"/>
                  </a:moveTo>
                  <a:cubicBezTo>
                    <a:pt x="11873" y="456"/>
                    <a:pt x="20757" y="9077"/>
                    <a:pt x="21544" y="20032"/>
                  </a:cubicBezTo>
                  <a:lnTo>
                    <a:pt x="0" y="21581"/>
                  </a:lnTo>
                  <a:lnTo>
                    <a:pt x="899" y="-1"/>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GB" dirty="0">
                <a:latin typeface="Calibri Courant" charset="0"/>
              </a:endParaRPr>
            </a:p>
          </p:txBody>
        </p:sp>
        <p:sp>
          <p:nvSpPr>
            <p:cNvPr id="45073" name="Arc 6"/>
            <p:cNvSpPr>
              <a:spLocks/>
            </p:cNvSpPr>
            <p:nvPr/>
          </p:nvSpPr>
          <p:spPr bwMode="auto">
            <a:xfrm rot="5377261" flipH="1" flipV="1">
              <a:off x="939" y="808"/>
              <a:ext cx="2520" cy="3417"/>
            </a:xfrm>
            <a:custGeom>
              <a:avLst/>
              <a:gdLst>
                <a:gd name="T0" fmla="*/ 0 w 21544"/>
                <a:gd name="T1" fmla="*/ 0 h 21171"/>
                <a:gd name="T2" fmla="*/ 0 w 21544"/>
                <a:gd name="T3" fmla="*/ 0 h 21171"/>
                <a:gd name="T4" fmla="*/ 0 w 21544"/>
                <a:gd name="T5" fmla="*/ 0 h 21171"/>
                <a:gd name="T6" fmla="*/ 0 60000 65536"/>
                <a:gd name="T7" fmla="*/ 0 60000 65536"/>
                <a:gd name="T8" fmla="*/ 0 60000 65536"/>
                <a:gd name="T9" fmla="*/ 0 w 21544"/>
                <a:gd name="T10" fmla="*/ 0 h 21171"/>
                <a:gd name="T11" fmla="*/ 21544 w 21544"/>
                <a:gd name="T12" fmla="*/ 21171 h 21171"/>
              </a:gdLst>
              <a:ahLst/>
              <a:cxnLst>
                <a:cxn ang="T6">
                  <a:pos x="T0" y="T1"/>
                </a:cxn>
                <a:cxn ang="T7">
                  <a:pos x="T2" y="T3"/>
                </a:cxn>
                <a:cxn ang="T8">
                  <a:pos x="T4" y="T5"/>
                </a:cxn>
              </a:cxnLst>
              <a:rect l="T9" t="T10" r="T11" b="T12"/>
              <a:pathLst>
                <a:path w="21544" h="21171" fill="none" extrusionOk="0">
                  <a:moveTo>
                    <a:pt x="4278" y="-2"/>
                  </a:moveTo>
                  <a:cubicBezTo>
                    <a:pt x="13787" y="1920"/>
                    <a:pt x="20849" y="9946"/>
                    <a:pt x="21544" y="19622"/>
                  </a:cubicBezTo>
                </a:path>
                <a:path w="21544" h="21171" stroke="0" extrusionOk="0">
                  <a:moveTo>
                    <a:pt x="4278" y="-2"/>
                  </a:moveTo>
                  <a:cubicBezTo>
                    <a:pt x="13787" y="1920"/>
                    <a:pt x="20849" y="9946"/>
                    <a:pt x="21544" y="19622"/>
                  </a:cubicBezTo>
                  <a:lnTo>
                    <a:pt x="0" y="21171"/>
                  </a:lnTo>
                  <a:lnTo>
                    <a:pt x="4278" y="-2"/>
                  </a:lnTo>
                  <a:close/>
                </a:path>
              </a:pathLst>
            </a:custGeom>
            <a:noFill/>
            <a:ln w="1905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GB" dirty="0">
                <a:latin typeface="Calibri Courant" charset="0"/>
              </a:endParaRPr>
            </a:p>
          </p:txBody>
        </p:sp>
        <p:sp>
          <p:nvSpPr>
            <p:cNvPr id="45074" name="Arc 57"/>
            <p:cNvSpPr>
              <a:spLocks/>
            </p:cNvSpPr>
            <p:nvPr/>
          </p:nvSpPr>
          <p:spPr bwMode="auto">
            <a:xfrm rot="5377261" flipH="1" flipV="1">
              <a:off x="956" y="1048"/>
              <a:ext cx="2475" cy="3397"/>
            </a:xfrm>
            <a:custGeom>
              <a:avLst/>
              <a:gdLst>
                <a:gd name="T0" fmla="*/ 0 w 21544"/>
                <a:gd name="T1" fmla="*/ 0 h 21370"/>
                <a:gd name="T2" fmla="*/ 0 w 21544"/>
                <a:gd name="T3" fmla="*/ 0 h 21370"/>
                <a:gd name="T4" fmla="*/ 0 w 21544"/>
                <a:gd name="T5" fmla="*/ 0 h 21370"/>
                <a:gd name="T6" fmla="*/ 0 60000 65536"/>
                <a:gd name="T7" fmla="*/ 0 60000 65536"/>
                <a:gd name="T8" fmla="*/ 0 60000 65536"/>
                <a:gd name="T9" fmla="*/ 0 w 21544"/>
                <a:gd name="T10" fmla="*/ 0 h 21370"/>
                <a:gd name="T11" fmla="*/ 21544 w 21544"/>
                <a:gd name="T12" fmla="*/ 21370 h 21370"/>
              </a:gdLst>
              <a:ahLst/>
              <a:cxnLst>
                <a:cxn ang="T6">
                  <a:pos x="T0" y="T1"/>
                </a:cxn>
                <a:cxn ang="T7">
                  <a:pos x="T2" y="T3"/>
                </a:cxn>
                <a:cxn ang="T8">
                  <a:pos x="T4" y="T5"/>
                </a:cxn>
              </a:cxnLst>
              <a:rect l="T9" t="T10" r="T11" b="T12"/>
              <a:pathLst>
                <a:path w="21544" h="21370" fill="none" extrusionOk="0">
                  <a:moveTo>
                    <a:pt x="3139" y="-1"/>
                  </a:moveTo>
                  <a:cubicBezTo>
                    <a:pt x="13164" y="1471"/>
                    <a:pt x="20818" y="9715"/>
                    <a:pt x="21544" y="19821"/>
                  </a:cubicBezTo>
                </a:path>
                <a:path w="21544" h="21370" stroke="0" extrusionOk="0">
                  <a:moveTo>
                    <a:pt x="3139" y="-1"/>
                  </a:moveTo>
                  <a:cubicBezTo>
                    <a:pt x="13164" y="1471"/>
                    <a:pt x="20818" y="9715"/>
                    <a:pt x="21544" y="19821"/>
                  </a:cubicBezTo>
                  <a:lnTo>
                    <a:pt x="0" y="21370"/>
                  </a:lnTo>
                  <a:lnTo>
                    <a:pt x="3139" y="-1"/>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GB" dirty="0">
                <a:latin typeface="Calibri Courant" charset="0"/>
              </a:endParaRPr>
            </a:p>
          </p:txBody>
        </p:sp>
      </p:grpSp>
      <p:sp>
        <p:nvSpPr>
          <p:cNvPr id="45064" name="Oval 120"/>
          <p:cNvSpPr>
            <a:spLocks noChangeArrowheads="1"/>
          </p:cNvSpPr>
          <p:nvPr/>
        </p:nvSpPr>
        <p:spPr bwMode="auto">
          <a:xfrm>
            <a:off x="4989911" y="1977629"/>
            <a:ext cx="92869" cy="95250"/>
          </a:xfrm>
          <a:prstGeom prst="ellipse">
            <a:avLst/>
          </a:prstGeom>
          <a:solidFill>
            <a:srgbClr val="FF0000"/>
          </a:solidFill>
          <a:ln w="9525">
            <a:solidFill>
              <a:srgbClr val="FF0000"/>
            </a:solidFill>
            <a:round/>
            <a:headEnd/>
            <a:tailEnd/>
          </a:ln>
        </p:spPr>
        <p:txBody>
          <a:bodyPr wrap="none" lIns="68580" tIns="34290" rIns="68580" bIns="34290" anchor="ctr"/>
          <a:lstStyle>
            <a:lvl1pPr eaLnBrk="0" hangingPunct="0">
              <a:spcBef>
                <a:spcPts val="600"/>
              </a:spcBef>
              <a:buClr>
                <a:schemeClr val="accent1"/>
              </a:buClr>
              <a:buSzPct val="70000"/>
              <a:buFont typeface="Wingdings" pitchFamily="2" charset="2"/>
              <a:buChar char=""/>
              <a:defRPr sz="2400">
                <a:solidFill>
                  <a:schemeClr val="tx1"/>
                </a:solidFill>
                <a:latin typeface="Arial" pitchFamily="34"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Arial" pitchFamily="34"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Arial" pitchFamily="34"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Arial" pitchFamily="34"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Arial" pitchFamily="34"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defRPr>
            </a:lvl9pPr>
          </a:lstStyle>
          <a:p>
            <a:pPr>
              <a:spcBef>
                <a:spcPct val="0"/>
              </a:spcBef>
              <a:buClrTx/>
              <a:buSzTx/>
              <a:buFontTx/>
              <a:buNone/>
            </a:pPr>
            <a:endParaRPr lang="en-GB" altLang="en-US" dirty="0">
              <a:solidFill>
                <a:srgbClr val="000000"/>
              </a:solidFill>
              <a:latin typeface="Calibri Courant" charset="0"/>
              <a:ea typeface="ヒラギノ角ゴ Pro W3"/>
              <a:cs typeface="ヒラギノ角ゴ Pro W3"/>
            </a:endParaRPr>
          </a:p>
        </p:txBody>
      </p:sp>
      <p:grpSp>
        <p:nvGrpSpPr>
          <p:cNvPr id="3" name="Group 2"/>
          <p:cNvGrpSpPr/>
          <p:nvPr/>
        </p:nvGrpSpPr>
        <p:grpSpPr>
          <a:xfrm>
            <a:off x="2395537" y="1157016"/>
            <a:ext cx="4169570" cy="3508176"/>
            <a:chOff x="1670049" y="1542688"/>
            <a:chExt cx="5559426" cy="4677568"/>
          </a:xfrm>
        </p:grpSpPr>
        <p:sp>
          <p:nvSpPr>
            <p:cNvPr id="45069" name="Arc 4"/>
            <p:cNvSpPr>
              <a:spLocks/>
            </p:cNvSpPr>
            <p:nvPr/>
          </p:nvSpPr>
          <p:spPr bwMode="auto">
            <a:xfrm rot="5684057" flipH="1" flipV="1">
              <a:off x="2500312" y="712425"/>
              <a:ext cx="3886200" cy="5546725"/>
            </a:xfrm>
            <a:custGeom>
              <a:avLst/>
              <a:gdLst>
                <a:gd name="T0" fmla="*/ 0 w 21544"/>
                <a:gd name="T1" fmla="*/ 0 h 21581"/>
                <a:gd name="T2" fmla="*/ 0 w 21544"/>
                <a:gd name="T3" fmla="*/ 0 h 21581"/>
                <a:gd name="T4" fmla="*/ 0 w 21544"/>
                <a:gd name="T5" fmla="*/ 0 h 21581"/>
                <a:gd name="T6" fmla="*/ 0 60000 65536"/>
                <a:gd name="T7" fmla="*/ 0 60000 65536"/>
                <a:gd name="T8" fmla="*/ 0 60000 65536"/>
                <a:gd name="T9" fmla="*/ 0 w 21544"/>
                <a:gd name="T10" fmla="*/ 0 h 21581"/>
                <a:gd name="T11" fmla="*/ 21544 w 21544"/>
                <a:gd name="T12" fmla="*/ 21581 h 21581"/>
              </a:gdLst>
              <a:ahLst/>
              <a:cxnLst>
                <a:cxn ang="T6">
                  <a:pos x="T0" y="T1"/>
                </a:cxn>
                <a:cxn ang="T7">
                  <a:pos x="T2" y="T3"/>
                </a:cxn>
                <a:cxn ang="T8">
                  <a:pos x="T4" y="T5"/>
                </a:cxn>
              </a:cxnLst>
              <a:rect l="T9" t="T10" r="T11" b="T12"/>
              <a:pathLst>
                <a:path w="21544" h="21581" fill="none" extrusionOk="0">
                  <a:moveTo>
                    <a:pt x="899" y="-1"/>
                  </a:moveTo>
                  <a:cubicBezTo>
                    <a:pt x="11873" y="456"/>
                    <a:pt x="20757" y="9077"/>
                    <a:pt x="21544" y="20032"/>
                  </a:cubicBezTo>
                </a:path>
                <a:path w="21544" h="21581" stroke="0" extrusionOk="0">
                  <a:moveTo>
                    <a:pt x="899" y="-1"/>
                  </a:moveTo>
                  <a:cubicBezTo>
                    <a:pt x="11873" y="456"/>
                    <a:pt x="20757" y="9077"/>
                    <a:pt x="21544" y="20032"/>
                  </a:cubicBezTo>
                  <a:lnTo>
                    <a:pt x="0" y="21581"/>
                  </a:lnTo>
                  <a:lnTo>
                    <a:pt x="899" y="-1"/>
                  </a:lnTo>
                  <a:close/>
                </a:path>
              </a:pathLst>
            </a:cu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GB" dirty="0">
                <a:latin typeface="Calibri Courant" charset="0"/>
              </a:endParaRPr>
            </a:p>
          </p:txBody>
        </p:sp>
        <p:sp>
          <p:nvSpPr>
            <p:cNvPr id="45070" name="Arc 6"/>
            <p:cNvSpPr>
              <a:spLocks/>
            </p:cNvSpPr>
            <p:nvPr/>
          </p:nvSpPr>
          <p:spPr bwMode="auto">
            <a:xfrm rot="5684057" flipH="1" flipV="1">
              <a:off x="2357437" y="1361712"/>
              <a:ext cx="4175125" cy="5541963"/>
            </a:xfrm>
            <a:custGeom>
              <a:avLst/>
              <a:gdLst>
                <a:gd name="T0" fmla="*/ 0 w 21544"/>
                <a:gd name="T1" fmla="*/ 0 h 21171"/>
                <a:gd name="T2" fmla="*/ 0 w 21544"/>
                <a:gd name="T3" fmla="*/ 0 h 21171"/>
                <a:gd name="T4" fmla="*/ 0 w 21544"/>
                <a:gd name="T5" fmla="*/ 0 h 21171"/>
                <a:gd name="T6" fmla="*/ 0 60000 65536"/>
                <a:gd name="T7" fmla="*/ 0 60000 65536"/>
                <a:gd name="T8" fmla="*/ 0 60000 65536"/>
                <a:gd name="T9" fmla="*/ 0 w 21544"/>
                <a:gd name="T10" fmla="*/ 0 h 21171"/>
                <a:gd name="T11" fmla="*/ 21544 w 21544"/>
                <a:gd name="T12" fmla="*/ 21171 h 21171"/>
              </a:gdLst>
              <a:ahLst/>
              <a:cxnLst>
                <a:cxn ang="T6">
                  <a:pos x="T0" y="T1"/>
                </a:cxn>
                <a:cxn ang="T7">
                  <a:pos x="T2" y="T3"/>
                </a:cxn>
                <a:cxn ang="T8">
                  <a:pos x="T4" y="T5"/>
                </a:cxn>
              </a:cxnLst>
              <a:rect l="T9" t="T10" r="T11" b="T12"/>
              <a:pathLst>
                <a:path w="21544" h="21171" fill="none" extrusionOk="0">
                  <a:moveTo>
                    <a:pt x="4278" y="-2"/>
                  </a:moveTo>
                  <a:cubicBezTo>
                    <a:pt x="13787" y="1920"/>
                    <a:pt x="20849" y="9946"/>
                    <a:pt x="21544" y="19622"/>
                  </a:cubicBezTo>
                </a:path>
                <a:path w="21544" h="21171" stroke="0" extrusionOk="0">
                  <a:moveTo>
                    <a:pt x="4278" y="-2"/>
                  </a:moveTo>
                  <a:cubicBezTo>
                    <a:pt x="13787" y="1920"/>
                    <a:pt x="20849" y="9946"/>
                    <a:pt x="21544" y="19622"/>
                  </a:cubicBezTo>
                  <a:lnTo>
                    <a:pt x="0" y="21171"/>
                  </a:lnTo>
                  <a:lnTo>
                    <a:pt x="4278" y="-2"/>
                  </a:lnTo>
                  <a:close/>
                </a:path>
              </a:pathLst>
            </a:custGeom>
            <a:noFill/>
            <a:ln w="19050">
              <a:solidFill>
                <a:schemeClr val="accent1"/>
              </a:solidFill>
              <a:prstDash val="dash"/>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GB" dirty="0">
                <a:latin typeface="Calibri Courant" charset="0"/>
              </a:endParaRPr>
            </a:p>
          </p:txBody>
        </p:sp>
        <p:sp>
          <p:nvSpPr>
            <p:cNvPr id="45071" name="Arc 57"/>
            <p:cNvSpPr>
              <a:spLocks/>
            </p:cNvSpPr>
            <p:nvPr/>
          </p:nvSpPr>
          <p:spPr bwMode="auto">
            <a:xfrm rot="5684057" flipH="1" flipV="1">
              <a:off x="2662237" y="1585550"/>
              <a:ext cx="3595688" cy="5538788"/>
            </a:xfrm>
            <a:custGeom>
              <a:avLst/>
              <a:gdLst>
                <a:gd name="T0" fmla="*/ 0 w 21544"/>
                <a:gd name="T1" fmla="*/ 0 h 21370"/>
                <a:gd name="T2" fmla="*/ 0 w 21544"/>
                <a:gd name="T3" fmla="*/ 0 h 21370"/>
                <a:gd name="T4" fmla="*/ 0 w 21544"/>
                <a:gd name="T5" fmla="*/ 0 h 21370"/>
                <a:gd name="T6" fmla="*/ 0 60000 65536"/>
                <a:gd name="T7" fmla="*/ 0 60000 65536"/>
                <a:gd name="T8" fmla="*/ 0 60000 65536"/>
                <a:gd name="T9" fmla="*/ 0 w 21544"/>
                <a:gd name="T10" fmla="*/ 0 h 21370"/>
                <a:gd name="T11" fmla="*/ 21544 w 21544"/>
                <a:gd name="T12" fmla="*/ 21370 h 21370"/>
              </a:gdLst>
              <a:ahLst/>
              <a:cxnLst>
                <a:cxn ang="T6">
                  <a:pos x="T0" y="T1"/>
                </a:cxn>
                <a:cxn ang="T7">
                  <a:pos x="T2" y="T3"/>
                </a:cxn>
                <a:cxn ang="T8">
                  <a:pos x="T4" y="T5"/>
                </a:cxn>
              </a:cxnLst>
              <a:rect l="T9" t="T10" r="T11" b="T12"/>
              <a:pathLst>
                <a:path w="21544" h="21370" fill="none" extrusionOk="0">
                  <a:moveTo>
                    <a:pt x="3139" y="-1"/>
                  </a:moveTo>
                  <a:cubicBezTo>
                    <a:pt x="13164" y="1471"/>
                    <a:pt x="20818" y="9715"/>
                    <a:pt x="21544" y="19821"/>
                  </a:cubicBezTo>
                </a:path>
                <a:path w="21544" h="21370" stroke="0" extrusionOk="0">
                  <a:moveTo>
                    <a:pt x="3139" y="-1"/>
                  </a:moveTo>
                  <a:cubicBezTo>
                    <a:pt x="13164" y="1471"/>
                    <a:pt x="20818" y="9715"/>
                    <a:pt x="21544" y="19821"/>
                  </a:cubicBezTo>
                  <a:lnTo>
                    <a:pt x="0" y="21370"/>
                  </a:lnTo>
                  <a:lnTo>
                    <a:pt x="3139" y="-1"/>
                  </a:lnTo>
                  <a:close/>
                </a:path>
              </a:pathLst>
            </a:cu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GB" dirty="0">
                <a:latin typeface="Calibri Courant" charset="0"/>
              </a:endParaRPr>
            </a:p>
          </p:txBody>
        </p:sp>
        <p:sp>
          <p:nvSpPr>
            <p:cNvPr id="362518" name="Oval 120"/>
            <p:cNvSpPr>
              <a:spLocks noChangeArrowheads="1"/>
            </p:cNvSpPr>
            <p:nvPr/>
          </p:nvSpPr>
          <p:spPr bwMode="auto">
            <a:xfrm>
              <a:off x="5129213" y="2623774"/>
              <a:ext cx="168765" cy="157195"/>
            </a:xfrm>
            <a:prstGeom prst="ellipse">
              <a:avLst/>
            </a:prstGeom>
            <a:solidFill>
              <a:schemeClr val="tx2">
                <a:lumMod val="40000"/>
                <a:lumOff val="60000"/>
              </a:schemeClr>
            </a:solidFill>
            <a:ln w="9525">
              <a:solidFill>
                <a:schemeClr val="accent2"/>
              </a:solidFill>
              <a:round/>
              <a:headEnd/>
              <a:tailEnd/>
            </a:ln>
          </p:spPr>
          <p:txBody>
            <a:bodyPr wrap="none" anchor="ctr"/>
            <a:lstStyle>
              <a:lvl1pPr eaLnBrk="0" hangingPunct="0">
                <a:spcBef>
                  <a:spcPts val="600"/>
                </a:spcBef>
                <a:buClr>
                  <a:schemeClr val="accent1"/>
                </a:buClr>
                <a:buSzPct val="70000"/>
                <a:buFont typeface="Wingdings" pitchFamily="2" charset="2"/>
                <a:buChar char=""/>
                <a:defRPr sz="2400">
                  <a:solidFill>
                    <a:schemeClr val="tx1"/>
                  </a:solidFill>
                  <a:latin typeface="Arial" pitchFamily="34"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Arial" pitchFamily="34"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Arial" pitchFamily="34"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Arial" pitchFamily="34"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Arial" pitchFamily="34"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defRPr>
              </a:lvl9pPr>
            </a:lstStyle>
            <a:p>
              <a:pPr>
                <a:spcBef>
                  <a:spcPct val="0"/>
                </a:spcBef>
                <a:buClrTx/>
                <a:buSzTx/>
                <a:buFontTx/>
                <a:buNone/>
              </a:pPr>
              <a:endParaRPr lang="en-GB" altLang="en-US" dirty="0">
                <a:solidFill>
                  <a:srgbClr val="000000"/>
                </a:solidFill>
                <a:latin typeface="Calibri Courant" charset="0"/>
                <a:ea typeface="ヒラギノ角ゴ Pro W3"/>
                <a:cs typeface="ヒラギノ角ゴ Pro W3"/>
              </a:endParaRPr>
            </a:p>
          </p:txBody>
        </p:sp>
      </p:grpSp>
      <p:sp>
        <p:nvSpPr>
          <p:cNvPr id="362521" name="Text Box 25"/>
          <p:cNvSpPr txBox="1">
            <a:spLocks noChangeArrowheads="1"/>
          </p:cNvSpPr>
          <p:nvPr/>
        </p:nvSpPr>
        <p:spPr bwMode="auto">
          <a:xfrm>
            <a:off x="5594749" y="1762126"/>
            <a:ext cx="1353740"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spcBef>
                <a:spcPts val="600"/>
              </a:spcBef>
              <a:buClr>
                <a:schemeClr val="accent1"/>
              </a:buClr>
              <a:buSzPct val="70000"/>
              <a:buFont typeface="Wingdings" pitchFamily="2" charset="2"/>
              <a:buChar char=""/>
              <a:defRPr sz="2400">
                <a:solidFill>
                  <a:schemeClr val="tx1"/>
                </a:solidFill>
                <a:latin typeface="Arial" pitchFamily="34"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Arial" pitchFamily="34"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Arial" pitchFamily="34"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Arial" pitchFamily="34"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Arial" pitchFamily="34"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defRPr>
            </a:lvl9pPr>
          </a:lstStyle>
          <a:p>
            <a:pPr algn="ctr" eaLnBrk="1" hangingPunct="1">
              <a:spcBef>
                <a:spcPct val="0"/>
              </a:spcBef>
              <a:buClrTx/>
              <a:buSzTx/>
              <a:buFontTx/>
              <a:buNone/>
            </a:pPr>
            <a:r>
              <a:rPr lang="en-GB" altLang="en-US" sz="1500" dirty="0">
                <a:solidFill>
                  <a:srgbClr val="FF0000"/>
                </a:solidFill>
                <a:latin typeface="Calibri Courant" charset="0"/>
              </a:rPr>
              <a:t>3</a:t>
            </a:r>
            <a:r>
              <a:rPr lang="en-GB" altLang="en-US" sz="1500" baseline="30000" dirty="0">
                <a:solidFill>
                  <a:srgbClr val="FF0000"/>
                </a:solidFill>
                <a:latin typeface="Calibri Courant" charset="0"/>
              </a:rPr>
              <a:t>rd</a:t>
            </a:r>
            <a:r>
              <a:rPr lang="en-GB" altLang="en-US" sz="1500" dirty="0">
                <a:solidFill>
                  <a:srgbClr val="FF0000"/>
                </a:solidFill>
                <a:latin typeface="Calibri Courant" charset="0"/>
              </a:rPr>
              <a:t> centile</a:t>
            </a:r>
          </a:p>
        </p:txBody>
      </p:sp>
      <p:sp>
        <p:nvSpPr>
          <p:cNvPr id="362520" name="Text Box 24"/>
          <p:cNvSpPr txBox="1">
            <a:spLocks noChangeArrowheads="1"/>
          </p:cNvSpPr>
          <p:nvPr/>
        </p:nvSpPr>
        <p:spPr bwMode="auto">
          <a:xfrm>
            <a:off x="6146006" y="1373204"/>
            <a:ext cx="1241822"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spcBef>
                <a:spcPts val="600"/>
              </a:spcBef>
              <a:buClr>
                <a:schemeClr val="accent1"/>
              </a:buClr>
              <a:buSzPct val="70000"/>
              <a:buFont typeface="Wingdings" pitchFamily="2" charset="2"/>
              <a:buChar char=""/>
              <a:defRPr sz="2400">
                <a:solidFill>
                  <a:schemeClr val="tx1"/>
                </a:solidFill>
                <a:latin typeface="Arial" pitchFamily="34"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Arial" pitchFamily="34"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Arial" pitchFamily="34"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Arial" pitchFamily="34"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Arial" pitchFamily="34"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defRPr>
            </a:lvl9pPr>
          </a:lstStyle>
          <a:p>
            <a:pPr algn="ctr" eaLnBrk="1" hangingPunct="1">
              <a:spcBef>
                <a:spcPct val="0"/>
              </a:spcBef>
              <a:buClrTx/>
              <a:buSzTx/>
              <a:buFontTx/>
              <a:buNone/>
            </a:pPr>
            <a:r>
              <a:rPr lang="en-GB" altLang="en-US" sz="1500" dirty="0">
                <a:solidFill>
                  <a:srgbClr val="7598D9"/>
                </a:solidFill>
                <a:latin typeface="Calibri Courant" charset="0"/>
              </a:rPr>
              <a:t>15</a:t>
            </a:r>
            <a:r>
              <a:rPr lang="en-GB" altLang="en-US" sz="1500" baseline="30000" dirty="0">
                <a:solidFill>
                  <a:srgbClr val="7598D9"/>
                </a:solidFill>
                <a:latin typeface="Calibri Courant" charset="0"/>
              </a:rPr>
              <a:t>th</a:t>
            </a:r>
            <a:r>
              <a:rPr lang="en-GB" altLang="en-US" sz="1500" dirty="0">
                <a:solidFill>
                  <a:srgbClr val="7598D9"/>
                </a:solidFill>
                <a:latin typeface="Calibri Courant" charset="0"/>
              </a:rPr>
              <a:t> centile</a:t>
            </a:r>
          </a:p>
        </p:txBody>
      </p:sp>
      <p:sp>
        <p:nvSpPr>
          <p:cNvPr id="22" name="Line 7"/>
          <p:cNvSpPr>
            <a:spLocks noChangeShapeType="1"/>
          </p:cNvSpPr>
          <p:nvPr/>
        </p:nvSpPr>
        <p:spPr bwMode="auto">
          <a:xfrm flipH="1">
            <a:off x="2359819" y="4470797"/>
            <a:ext cx="431729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68580" tIns="34290" rIns="68580" bIns="34290" anchor="ctr"/>
          <a:lstStyle/>
          <a:p>
            <a:endParaRPr lang="en-GB" dirty="0">
              <a:latin typeface="Calibri Courant" charset="0"/>
            </a:endParaRPr>
          </a:p>
        </p:txBody>
      </p:sp>
      <p:sp>
        <p:nvSpPr>
          <p:cNvPr id="2" name="TextBox 1"/>
          <p:cNvSpPr txBox="1"/>
          <p:nvPr/>
        </p:nvSpPr>
        <p:spPr>
          <a:xfrm>
            <a:off x="3762749" y="4065244"/>
            <a:ext cx="1754326" cy="346249"/>
          </a:xfrm>
          <a:prstGeom prst="rect">
            <a:avLst/>
          </a:prstGeom>
          <a:noFill/>
        </p:spPr>
        <p:txBody>
          <a:bodyPr wrap="none" lIns="68580" tIns="34290" rIns="68580" bIns="34290" rtlCol="0">
            <a:spAutoFit/>
          </a:bodyPr>
          <a:lstStyle/>
          <a:p>
            <a:r>
              <a:rPr lang="en-GB" dirty="0">
                <a:latin typeface="Arial" panose="020B0604020202020204" pitchFamily="34" charset="0"/>
              </a:rPr>
              <a:t>Gestational age</a:t>
            </a:r>
          </a:p>
        </p:txBody>
      </p:sp>
      <p:sp>
        <p:nvSpPr>
          <p:cNvPr id="24" name="TextBox 23"/>
          <p:cNvSpPr txBox="1"/>
          <p:nvPr/>
        </p:nvSpPr>
        <p:spPr>
          <a:xfrm rot="16200000">
            <a:off x="1424558" y="2139449"/>
            <a:ext cx="1049005" cy="346249"/>
          </a:xfrm>
          <a:prstGeom prst="rect">
            <a:avLst/>
          </a:prstGeom>
          <a:noFill/>
        </p:spPr>
        <p:txBody>
          <a:bodyPr wrap="none" lIns="68580" tIns="34290" rIns="68580" bIns="34290" rtlCol="0">
            <a:spAutoFit/>
          </a:bodyPr>
          <a:lstStyle/>
          <a:p>
            <a:r>
              <a:rPr lang="en-GB" dirty="0" err="1">
                <a:latin typeface="Arial" panose="020B0604020202020204" pitchFamily="34" charset="0"/>
              </a:rPr>
              <a:t>Fetal</a:t>
            </a:r>
            <a:r>
              <a:rPr lang="en-GB" dirty="0">
                <a:latin typeface="Arial" panose="020B0604020202020204" pitchFamily="34" charset="0"/>
              </a:rPr>
              <a:t> HC</a:t>
            </a:r>
          </a:p>
        </p:txBody>
      </p:sp>
      <p:sp>
        <p:nvSpPr>
          <p:cNvPr id="6" name="Title 5"/>
          <p:cNvSpPr>
            <a:spLocks noGrp="1"/>
          </p:cNvSpPr>
          <p:nvPr>
            <p:ph type="title"/>
          </p:nvPr>
        </p:nvSpPr>
        <p:spPr/>
        <p:txBody>
          <a:bodyPr/>
          <a:lstStyle/>
          <a:p>
            <a:r>
              <a:rPr lang="en-GB" sz="3600" dirty="0" smtClean="0">
                <a:solidFill>
                  <a:srgbClr val="FF0000"/>
                </a:solidFill>
                <a:latin typeface="Arial" panose="020B0604020202020204" pitchFamily="34" charset="0"/>
                <a:cs typeface="Arial" panose="020B0604020202020204" pitchFamily="34" charset="0"/>
              </a:rPr>
              <a:t>Clinical implications</a:t>
            </a:r>
            <a:endParaRPr lang="en-GB"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822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0"/>
                                  </p:stCondLst>
                                  <p:childTnLst>
                                    <p:animEffect transition="out" filter="fade">
                                      <p:cBhvr>
                                        <p:cTn id="6" dur="2000"/>
                                        <p:tgtEl>
                                          <p:spTgt spid="362507"/>
                                        </p:tgtEl>
                                      </p:cBhvr>
                                    </p:animEffect>
                                    <p:set>
                                      <p:cBhvr>
                                        <p:cTn id="7" dur="1" fill="hold">
                                          <p:stCondLst>
                                            <p:cond delay="1999"/>
                                          </p:stCondLst>
                                        </p:cTn>
                                        <p:tgtEl>
                                          <p:spTgt spid="36250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3" presetClass="exit" presetSubtype="10" fill="hold" grpId="0" nodeType="withEffect">
                                  <p:stCondLst>
                                    <p:cond delay="0"/>
                                  </p:stCondLst>
                                  <p:childTnLst>
                                    <p:animEffect transition="out" filter="blinds(horizontal)">
                                      <p:cBhvr>
                                        <p:cTn id="14" dur="500"/>
                                        <p:tgtEl>
                                          <p:spTgt spid="362521"/>
                                        </p:tgtEl>
                                      </p:cBhvr>
                                    </p:animEffect>
                                    <p:set>
                                      <p:cBhvr>
                                        <p:cTn id="15" dur="1" fill="hold">
                                          <p:stCondLst>
                                            <p:cond delay="499"/>
                                          </p:stCondLst>
                                        </p:cTn>
                                        <p:tgtEl>
                                          <p:spTgt spid="362521"/>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362520"/>
                                        </p:tgtEl>
                                        <p:attrNameLst>
                                          <p:attrName>style.visibility</p:attrName>
                                        </p:attrNameLst>
                                      </p:cBhvr>
                                      <p:to>
                                        <p:strVal val="visible"/>
                                      </p:to>
                                    </p:set>
                                    <p:animEffect transition="in" filter="blinds(horizontal)">
                                      <p:cBhvr>
                                        <p:cTn id="18" dur="500"/>
                                        <p:tgtEl>
                                          <p:spTgt spid="362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21" grpId="0"/>
      <p:bldP spid="3625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7754" y="303498"/>
            <a:ext cx="3429000" cy="346249"/>
          </a:xfrm>
          <a:prstGeom prst="rect">
            <a:avLst/>
          </a:prstGeom>
        </p:spPr>
        <p:txBody>
          <a:bodyPr lIns="68580" tIns="34290" rIns="68580" bIns="34290">
            <a:spAutoFit/>
          </a:bodyPr>
          <a:lstStyle/>
          <a:p>
            <a:endParaRPr lang="en-GB" dirty="0">
              <a:latin typeface="Calibri Courant" charset="0"/>
            </a:endParaRPr>
          </a:p>
        </p:txBody>
      </p:sp>
      <p:pic>
        <p:nvPicPr>
          <p:cNvPr id="3" name="Image 2"/>
          <p:cNvPicPr>
            <a:picLocks noChangeAspect="1"/>
          </p:cNvPicPr>
          <p:nvPr/>
        </p:nvPicPr>
        <p:blipFill rotWithShape="1">
          <a:blip r:embed="rId3"/>
          <a:srcRect t="37462" b="12172"/>
          <a:stretch/>
        </p:blipFill>
        <p:spPr>
          <a:xfrm>
            <a:off x="2933701" y="4650874"/>
            <a:ext cx="3076254" cy="492626"/>
          </a:xfrm>
          <a:prstGeom prst="rect">
            <a:avLst/>
          </a:prstGeom>
          <a:ln>
            <a:solidFill>
              <a:schemeClr val="accent1"/>
            </a:solidFill>
          </a:ln>
        </p:spPr>
      </p:pic>
      <p:grpSp>
        <p:nvGrpSpPr>
          <p:cNvPr id="8" name="Group 7"/>
          <p:cNvGrpSpPr/>
          <p:nvPr/>
        </p:nvGrpSpPr>
        <p:grpSpPr>
          <a:xfrm>
            <a:off x="1085851" y="1813565"/>
            <a:ext cx="7183462" cy="2636520"/>
            <a:chOff x="1261639" y="2080924"/>
            <a:chExt cx="6641354" cy="1802439"/>
          </a:xfrm>
        </p:grpSpPr>
        <p:pic>
          <p:nvPicPr>
            <p:cNvPr id="4" name="Image 3"/>
            <p:cNvPicPr>
              <a:picLocks noChangeAspect="1"/>
            </p:cNvPicPr>
            <p:nvPr/>
          </p:nvPicPr>
          <p:blipFill>
            <a:blip r:embed="rId4"/>
            <a:stretch>
              <a:fillRect/>
            </a:stretch>
          </p:blipFill>
          <p:spPr>
            <a:xfrm>
              <a:off x="1261639" y="2100833"/>
              <a:ext cx="2060396" cy="1762624"/>
            </a:xfrm>
            <a:prstGeom prst="rect">
              <a:avLst/>
            </a:prstGeom>
          </p:spPr>
        </p:pic>
        <p:pic>
          <p:nvPicPr>
            <p:cNvPr id="5" name="Image 4"/>
            <p:cNvPicPr>
              <a:picLocks noChangeAspect="1"/>
            </p:cNvPicPr>
            <p:nvPr/>
          </p:nvPicPr>
          <p:blipFill>
            <a:blip r:embed="rId5"/>
            <a:stretch>
              <a:fillRect/>
            </a:stretch>
          </p:blipFill>
          <p:spPr>
            <a:xfrm>
              <a:off x="5814139" y="2080924"/>
              <a:ext cx="2088854" cy="1802439"/>
            </a:xfrm>
            <a:prstGeom prst="rect">
              <a:avLst/>
            </a:prstGeom>
          </p:spPr>
        </p:pic>
        <p:pic>
          <p:nvPicPr>
            <p:cNvPr id="6" name="Image 5"/>
            <p:cNvPicPr>
              <a:picLocks noChangeAspect="1"/>
            </p:cNvPicPr>
            <p:nvPr/>
          </p:nvPicPr>
          <p:blipFill>
            <a:blip r:embed="rId6"/>
            <a:stretch>
              <a:fillRect/>
            </a:stretch>
          </p:blipFill>
          <p:spPr>
            <a:xfrm>
              <a:off x="3498969" y="2091044"/>
              <a:ext cx="2138236" cy="1782198"/>
            </a:xfrm>
            <a:prstGeom prst="rect">
              <a:avLst/>
            </a:prstGeom>
          </p:spPr>
        </p:pic>
      </p:grpSp>
      <p:sp>
        <p:nvSpPr>
          <p:cNvPr id="7" name="ZoneTexte 6"/>
          <p:cNvSpPr txBox="1"/>
          <p:nvPr/>
        </p:nvSpPr>
        <p:spPr>
          <a:xfrm>
            <a:off x="838201" y="874662"/>
            <a:ext cx="6879430" cy="1238801"/>
          </a:xfrm>
          <a:prstGeom prst="rect">
            <a:avLst/>
          </a:prstGeom>
          <a:noFill/>
        </p:spPr>
        <p:txBody>
          <a:bodyPr wrap="square" lIns="68580" tIns="34290" rIns="68580" bIns="34290" rtlCol="0">
            <a:spAutoFit/>
          </a:bodyPr>
          <a:lstStyle/>
          <a:p>
            <a:pPr marL="285750" indent="-285750">
              <a:buClr>
                <a:srgbClr val="FF0000"/>
              </a:buClr>
              <a:buFont typeface="Arial" panose="020B0604020202020204" pitchFamily="34" charset="0"/>
              <a:buChar char="•"/>
            </a:pPr>
            <a:r>
              <a:rPr lang="en-GB" dirty="0" smtClean="0">
                <a:latin typeface="Arial" panose="020B0604020202020204" pitchFamily="34" charset="0"/>
              </a:rPr>
              <a:t>provide prescriptive standards</a:t>
            </a:r>
          </a:p>
          <a:p>
            <a:pPr marL="285750" indent="-285750">
              <a:buClr>
                <a:srgbClr val="FF0000"/>
              </a:buClr>
              <a:buFont typeface="Arial" panose="020B0604020202020204" pitchFamily="34" charset="0"/>
              <a:buChar char="•"/>
            </a:pPr>
            <a:r>
              <a:rPr lang="en-GB" dirty="0" smtClean="0">
                <a:latin typeface="Arial" panose="020B0604020202020204" pitchFamily="34" charset="0"/>
              </a:rPr>
              <a:t>represent ‘healthy’ growth of a normal population</a:t>
            </a:r>
          </a:p>
          <a:p>
            <a:pPr marL="285750" indent="-285750">
              <a:buClr>
                <a:srgbClr val="FF0000"/>
              </a:buClr>
              <a:buFont typeface="Arial" panose="020B0604020202020204" pitchFamily="34" charset="0"/>
              <a:buChar char="•"/>
            </a:pPr>
            <a:r>
              <a:rPr lang="en-GB" dirty="0" smtClean="0">
                <a:latin typeface="Arial" panose="020B0604020202020204" pitchFamily="34" charset="0"/>
              </a:rPr>
              <a:t>suggest the targets to achieve</a:t>
            </a:r>
            <a:endParaRPr lang="en-GB" dirty="0">
              <a:latin typeface="Arial" panose="020B0604020202020204" pitchFamily="34" charset="0"/>
            </a:endParaRPr>
          </a:p>
          <a:p>
            <a:endParaRPr lang="en-GB" sz="1100" u="sng" dirty="0">
              <a:latin typeface="Arial" panose="020B0604020202020204" pitchFamily="34" charset="0"/>
            </a:endParaRPr>
          </a:p>
          <a:p>
            <a:endParaRPr lang="en-GB" sz="1100" dirty="0">
              <a:latin typeface="Calibri Courant" charset="0"/>
            </a:endParaRPr>
          </a:p>
        </p:txBody>
      </p:sp>
      <p:sp>
        <p:nvSpPr>
          <p:cNvPr id="9" name="Title 8"/>
          <p:cNvSpPr>
            <a:spLocks noGrp="1"/>
          </p:cNvSpPr>
          <p:nvPr>
            <p:ph type="title"/>
          </p:nvPr>
        </p:nvSpPr>
        <p:spPr/>
        <p:txBody>
          <a:bodyPr/>
          <a:lstStyle/>
          <a:p>
            <a:r>
              <a:rPr lang="en-GB" dirty="0" smtClean="0"/>
              <a:t>Intergrowth charts</a:t>
            </a:r>
            <a:endParaRPr lang="en-GB" dirty="0"/>
          </a:p>
        </p:txBody>
      </p:sp>
    </p:spTree>
    <p:extLst>
      <p:ext uri="{BB962C8B-B14F-4D97-AF65-F5344CB8AC3E}">
        <p14:creationId xmlns:p14="http://schemas.microsoft.com/office/powerpoint/2010/main" val="165130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Estimated </a:t>
            </a:r>
            <a:r>
              <a:rPr lang="en-GB" dirty="0" err="1" smtClean="0"/>
              <a:t>fetal</a:t>
            </a:r>
            <a:r>
              <a:rPr lang="en-GB" dirty="0" smtClean="0"/>
              <a:t> weight (EFW)</a:t>
            </a:r>
            <a:endParaRPr lang="en-GB" dirty="0"/>
          </a:p>
        </p:txBody>
      </p:sp>
      <p:sp>
        <p:nvSpPr>
          <p:cNvPr id="3" name="Content Placeholder 2"/>
          <p:cNvSpPr>
            <a:spLocks noGrp="1"/>
          </p:cNvSpPr>
          <p:nvPr>
            <p:ph idx="1"/>
          </p:nvPr>
        </p:nvSpPr>
        <p:spPr>
          <a:xfrm>
            <a:off x="548640" y="971550"/>
            <a:ext cx="8229600" cy="3394075"/>
          </a:xfrm>
        </p:spPr>
        <p:txBody>
          <a:bodyPr/>
          <a:lstStyle/>
          <a:p>
            <a:pPr>
              <a:buClr>
                <a:srgbClr val="FF0000"/>
              </a:buClr>
              <a:buFontTx/>
              <a:buChar char="•"/>
            </a:pPr>
            <a:r>
              <a:rPr lang="en-GB" sz="2000" dirty="0"/>
              <a:t>ultrasound </a:t>
            </a:r>
            <a:r>
              <a:rPr lang="en-GB" sz="2000" dirty="0" smtClean="0"/>
              <a:t>superior </a:t>
            </a:r>
            <a:r>
              <a:rPr lang="en-GB" sz="2000" dirty="0"/>
              <a:t>to clinical estimate before 37 weeks</a:t>
            </a:r>
          </a:p>
          <a:p>
            <a:pPr marL="0" indent="0">
              <a:buClr>
                <a:srgbClr val="FF0000"/>
              </a:buClr>
              <a:buNone/>
            </a:pPr>
            <a:endParaRPr lang="en-GB" sz="1000" dirty="0" smtClean="0"/>
          </a:p>
          <a:p>
            <a:pPr>
              <a:buClr>
                <a:srgbClr val="FF0000"/>
              </a:buClr>
              <a:buFontTx/>
              <a:buChar char="•"/>
            </a:pPr>
            <a:r>
              <a:rPr lang="en-GB" sz="2000" dirty="0" smtClean="0"/>
              <a:t>clinical </a:t>
            </a:r>
            <a:r>
              <a:rPr lang="en-GB" sz="2000" dirty="0"/>
              <a:t>estimate has </a:t>
            </a:r>
            <a:r>
              <a:rPr lang="en-GB" sz="2000" dirty="0" smtClean="0"/>
              <a:t>accuracy </a:t>
            </a:r>
            <a:r>
              <a:rPr lang="en-GB" sz="2000" dirty="0"/>
              <a:t>similar to that of ultrasound at </a:t>
            </a:r>
            <a:r>
              <a:rPr lang="en-GB" sz="2000" dirty="0" smtClean="0"/>
              <a:t>term</a:t>
            </a:r>
          </a:p>
          <a:p>
            <a:pPr marL="0" indent="0">
              <a:buClr>
                <a:srgbClr val="FF0000"/>
              </a:buClr>
              <a:buNone/>
            </a:pPr>
            <a:endParaRPr lang="en-GB" sz="1000" dirty="0"/>
          </a:p>
          <a:p>
            <a:pPr>
              <a:buClr>
                <a:srgbClr val="FF0000"/>
              </a:buClr>
              <a:buFontTx/>
              <a:buChar char="•"/>
            </a:pPr>
            <a:r>
              <a:rPr lang="en-GB" sz="2000" dirty="0" smtClean="0"/>
              <a:t>80</a:t>
            </a:r>
            <a:r>
              <a:rPr lang="en-GB" sz="2000" dirty="0"/>
              <a:t>% of EFW are within 10% of actual birthweight, remainder are within 20%  actual </a:t>
            </a:r>
            <a:r>
              <a:rPr lang="en-GB" sz="2000" dirty="0" smtClean="0"/>
              <a:t>BW </a:t>
            </a:r>
            <a:r>
              <a:rPr lang="en-GB" sz="1600" dirty="0" smtClean="0">
                <a:solidFill>
                  <a:srgbClr val="FF0000"/>
                </a:solidFill>
              </a:rPr>
              <a:t>(</a:t>
            </a:r>
            <a:r>
              <a:rPr lang="fr-FR" sz="1600" dirty="0" smtClean="0">
                <a:solidFill>
                  <a:srgbClr val="FF0000"/>
                </a:solidFill>
              </a:rPr>
              <a:t>Chauhan </a:t>
            </a:r>
            <a:r>
              <a:rPr lang="fr-FR" sz="1600" dirty="0">
                <a:solidFill>
                  <a:srgbClr val="FF0000"/>
                </a:solidFill>
              </a:rPr>
              <a:t>AJOG </a:t>
            </a:r>
            <a:r>
              <a:rPr lang="fr-FR" sz="1600" dirty="0" smtClean="0">
                <a:solidFill>
                  <a:srgbClr val="FF0000"/>
                </a:solidFill>
              </a:rPr>
              <a:t>1998) </a:t>
            </a:r>
            <a:endParaRPr lang="en-GB" sz="1600" dirty="0"/>
          </a:p>
          <a:p>
            <a:pPr marL="0" indent="0">
              <a:buClr>
                <a:srgbClr val="FF0000"/>
              </a:buClr>
              <a:buNone/>
            </a:pPr>
            <a:endParaRPr lang="fr-FR" sz="1000" dirty="0" smtClean="0"/>
          </a:p>
          <a:p>
            <a:pPr>
              <a:buClr>
                <a:srgbClr val="FF0000"/>
              </a:buClr>
            </a:pPr>
            <a:r>
              <a:rPr lang="fr-FR" sz="2000" dirty="0" err="1" smtClean="0"/>
              <a:t>Hadlock</a:t>
            </a:r>
            <a:r>
              <a:rPr lang="fr-FR" sz="2000" dirty="0" smtClean="0"/>
              <a:t> </a:t>
            </a:r>
            <a:r>
              <a:rPr lang="fr-FR" sz="1600" dirty="0" smtClean="0">
                <a:solidFill>
                  <a:srgbClr val="FF0000"/>
                </a:solidFill>
              </a:rPr>
              <a:t>(</a:t>
            </a:r>
            <a:r>
              <a:rPr lang="fr-FR" sz="1600" dirty="0">
                <a:solidFill>
                  <a:srgbClr val="FF0000"/>
                </a:solidFill>
              </a:rPr>
              <a:t>AJOG </a:t>
            </a:r>
            <a:r>
              <a:rPr lang="fr-FR" sz="1600" dirty="0" smtClean="0">
                <a:solidFill>
                  <a:srgbClr val="FF0000"/>
                </a:solidFill>
              </a:rPr>
              <a:t>1985) </a:t>
            </a:r>
            <a:r>
              <a:rPr lang="fr-FR" sz="2000" dirty="0" smtClean="0"/>
              <a:t>- EFW  </a:t>
            </a:r>
            <a:r>
              <a:rPr lang="fr-FR" sz="2000" dirty="0" err="1" smtClean="0"/>
              <a:t>calculated</a:t>
            </a:r>
            <a:r>
              <a:rPr lang="fr-FR" sz="2000" dirty="0" smtClean="0"/>
              <a:t> </a:t>
            </a:r>
            <a:r>
              <a:rPr lang="fr-FR" sz="2000" dirty="0" err="1" smtClean="0"/>
              <a:t>from</a:t>
            </a:r>
            <a:r>
              <a:rPr lang="fr-FR" sz="2000" dirty="0" smtClean="0"/>
              <a:t> HC, AC, and FL</a:t>
            </a:r>
          </a:p>
          <a:p>
            <a:pPr marL="0" indent="0">
              <a:buClr>
                <a:srgbClr val="FF0000"/>
              </a:buClr>
              <a:buNone/>
            </a:pPr>
            <a:r>
              <a:rPr lang="fr-FR" sz="2000" dirty="0" smtClean="0"/>
              <a:t>    </a:t>
            </a:r>
            <a:r>
              <a:rPr lang="fr-FR" sz="2000" dirty="0" smtClean="0">
                <a:solidFill>
                  <a:srgbClr val="0070C0"/>
                </a:solidFill>
              </a:rPr>
              <a:t> (</a:t>
            </a:r>
            <a:r>
              <a:rPr lang="fr-FR" sz="1600" dirty="0" smtClean="0">
                <a:solidFill>
                  <a:srgbClr val="0070C0"/>
                </a:solidFill>
              </a:rPr>
              <a:t>log </a:t>
            </a:r>
            <a:r>
              <a:rPr lang="fr-FR" sz="1600" dirty="0">
                <a:solidFill>
                  <a:srgbClr val="0070C0"/>
                </a:solidFill>
              </a:rPr>
              <a:t>EFW = 1.326 + 0.0107 HC + 0.0438 AC + 0.158 FL – 0.00326 AC x </a:t>
            </a:r>
            <a:r>
              <a:rPr lang="fr-FR" sz="1600" dirty="0" smtClean="0">
                <a:solidFill>
                  <a:srgbClr val="0070C0"/>
                </a:solidFill>
              </a:rPr>
              <a:t>FL)</a:t>
            </a:r>
          </a:p>
          <a:p>
            <a:pPr marL="0" indent="0">
              <a:buClr>
                <a:srgbClr val="FF0000"/>
              </a:buClr>
              <a:buNone/>
            </a:pPr>
            <a:endParaRPr lang="fr-FR" sz="1000" dirty="0" smtClean="0"/>
          </a:p>
          <a:p>
            <a:pPr>
              <a:buClr>
                <a:srgbClr val="FF0000"/>
              </a:buClr>
            </a:pPr>
            <a:r>
              <a:rPr lang="fr-FR" sz="2000" dirty="0" err="1" smtClean="0"/>
              <a:t>Intergrowth</a:t>
            </a:r>
            <a:r>
              <a:rPr lang="fr-FR" sz="2000" dirty="0" smtClean="0"/>
              <a:t> </a:t>
            </a:r>
            <a:r>
              <a:rPr lang="fr-FR" sz="2000" dirty="0" err="1" smtClean="0"/>
              <a:t>estimated</a:t>
            </a:r>
            <a:r>
              <a:rPr lang="fr-FR" sz="2000" dirty="0" smtClean="0"/>
              <a:t> </a:t>
            </a:r>
            <a:r>
              <a:rPr lang="fr-FR" sz="2000" dirty="0" err="1" smtClean="0"/>
              <a:t>fetal</a:t>
            </a:r>
            <a:r>
              <a:rPr lang="fr-FR" sz="2000" dirty="0" smtClean="0"/>
              <a:t> </a:t>
            </a:r>
            <a:r>
              <a:rPr lang="fr-FR" sz="2000" dirty="0" err="1" smtClean="0"/>
              <a:t>weight</a:t>
            </a:r>
            <a:r>
              <a:rPr lang="fr-FR" sz="2000" dirty="0" smtClean="0"/>
              <a:t> standards                          </a:t>
            </a:r>
            <a:r>
              <a:rPr lang="fr-FR" sz="1600" dirty="0" smtClean="0">
                <a:solidFill>
                  <a:srgbClr val="FF0000"/>
                </a:solidFill>
              </a:rPr>
              <a:t>(Stirnemann et al, Ultrasound </a:t>
            </a:r>
            <a:r>
              <a:rPr lang="fr-FR" sz="1600" dirty="0" err="1" smtClean="0">
                <a:solidFill>
                  <a:srgbClr val="FF0000"/>
                </a:solidFill>
              </a:rPr>
              <a:t>Obstet</a:t>
            </a:r>
            <a:r>
              <a:rPr lang="fr-FR" sz="1600" dirty="0" smtClean="0">
                <a:solidFill>
                  <a:srgbClr val="FF0000"/>
                </a:solidFill>
              </a:rPr>
              <a:t> </a:t>
            </a:r>
            <a:r>
              <a:rPr lang="fr-FR" sz="1600" dirty="0" err="1" smtClean="0">
                <a:solidFill>
                  <a:srgbClr val="FF0000"/>
                </a:solidFill>
              </a:rPr>
              <a:t>Gynecol</a:t>
            </a:r>
            <a:r>
              <a:rPr lang="fr-FR" sz="1600" dirty="0" smtClean="0">
                <a:solidFill>
                  <a:srgbClr val="FF0000"/>
                </a:solidFill>
              </a:rPr>
              <a:t> 2017;49:478-486)</a:t>
            </a:r>
            <a:endParaRPr lang="fr-FR" sz="1600" dirty="0">
              <a:solidFill>
                <a:srgbClr val="FF0000"/>
              </a:solidFill>
            </a:endParaRPr>
          </a:p>
          <a:p>
            <a:endParaRPr lang="fr-FR" sz="2000" dirty="0" smtClean="0">
              <a:solidFill>
                <a:srgbClr val="FF0000"/>
              </a:solidFill>
            </a:endParaRPr>
          </a:p>
        </p:txBody>
      </p:sp>
    </p:spTree>
    <p:extLst>
      <p:ext uri="{BB962C8B-B14F-4D97-AF65-F5344CB8AC3E}">
        <p14:creationId xmlns:p14="http://schemas.microsoft.com/office/powerpoint/2010/main" val="2864584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8722" y="762770"/>
            <a:ext cx="5392877" cy="317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435" name="Tekstvak 4"/>
          <p:cNvSpPr txBox="1">
            <a:spLocks noChangeArrowheads="1"/>
          </p:cNvSpPr>
          <p:nvPr/>
        </p:nvSpPr>
        <p:spPr bwMode="auto">
          <a:xfrm>
            <a:off x="2602634" y="4100153"/>
            <a:ext cx="5900806" cy="400108"/>
          </a:xfrm>
          <a:prstGeom prst="rect">
            <a:avLst/>
          </a:prstGeom>
          <a:solidFill>
            <a:schemeClr val="bg1"/>
          </a:solidFill>
          <a:ln>
            <a:noFill/>
          </a:ln>
          <a:extLst/>
        </p:spPr>
        <p:txBody>
          <a:bodyPr wrap="square" lIns="91438" tIns="45719" rIns="91438" bIns="45719">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ＭＳ Ｐゴシック"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ＭＳ Ｐゴシック"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ＭＳ Ｐゴシック" pitchFamily="34" charset="-128"/>
              </a:defRPr>
            </a:lvl3pPr>
            <a:lvl4pPr marL="1600200" indent="-228600" eaLnBrk="0" hangingPunct="0">
              <a:spcBef>
                <a:spcPts val="400"/>
              </a:spcBef>
              <a:buClr>
                <a:srgbClr val="0BD0D9"/>
              </a:buClr>
              <a:buSzPct val="75000"/>
              <a:buFont typeface="Wingdings" pitchFamily="2" charset="2"/>
              <a:buChar char=""/>
              <a:defRPr sz="2000">
                <a:solidFill>
                  <a:schemeClr val="tx1"/>
                </a:solidFill>
                <a:latin typeface="Tw Cen MT" pitchFamily="34" charset="0"/>
                <a:ea typeface="ＭＳ Ｐゴシック" pitchFamily="34" charset="-128"/>
              </a:defRPr>
            </a:lvl4pPr>
            <a:lvl5pPr marL="2057400" indent="-228600" eaLnBrk="0" hangingPunct="0">
              <a:spcBef>
                <a:spcPts val="400"/>
              </a:spcBef>
              <a:buClr>
                <a:srgbClr val="10CF9B"/>
              </a:buClr>
              <a:buSzPct val="65000"/>
              <a:buFont typeface="Wingdings" pitchFamily="2" charset="2"/>
              <a:buChar char=""/>
              <a:defRPr sz="2000">
                <a:solidFill>
                  <a:schemeClr val="tx1"/>
                </a:solidFill>
                <a:latin typeface="Tw Cen MT" pitchFamily="34" charset="0"/>
                <a:ea typeface="ＭＳ Ｐゴシック" pitchFamily="34" charset="-128"/>
              </a:defRPr>
            </a:lvl5pPr>
            <a:lvl6pPr marL="2514600"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ea typeface="ＭＳ Ｐゴシック" pitchFamily="34" charset="-128"/>
              </a:defRPr>
            </a:lvl6pPr>
            <a:lvl7pPr marL="2971800"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ea typeface="ＭＳ Ｐゴシック" pitchFamily="34" charset="-128"/>
              </a:defRPr>
            </a:lvl7pPr>
            <a:lvl8pPr marL="3429000"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ea typeface="ＭＳ Ｐゴシック" pitchFamily="34" charset="-128"/>
              </a:defRPr>
            </a:lvl8pPr>
            <a:lvl9pPr marL="3886200"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ea typeface="ＭＳ Ｐゴシック" pitchFamily="34" charset="-128"/>
              </a:defRPr>
            </a:lvl9pPr>
          </a:lstStyle>
          <a:p>
            <a:pPr marL="285750" indent="-285750" eaLnBrk="1" hangingPunct="1">
              <a:spcBef>
                <a:spcPct val="0"/>
              </a:spcBef>
              <a:buClr>
                <a:srgbClr val="FF0000"/>
              </a:buClr>
              <a:buSzTx/>
              <a:buFont typeface="Arial" panose="020B0604020202020204" pitchFamily="34" charset="0"/>
              <a:buChar char="•"/>
            </a:pPr>
            <a:r>
              <a:rPr lang="nl-NL" altLang="en-US" sz="2000" dirty="0">
                <a:solidFill>
                  <a:srgbClr val="FF0000"/>
                </a:solidFill>
                <a:latin typeface="Arial" panose="020B0604020202020204" pitchFamily="34" charset="0"/>
                <a:ea typeface="Calibri Courant" charset="0"/>
              </a:rPr>
              <a:t>m</a:t>
            </a:r>
            <a:r>
              <a:rPr lang="nl-NL" altLang="en-US" sz="2000" dirty="0" smtClean="0">
                <a:solidFill>
                  <a:srgbClr val="FF0000"/>
                </a:solidFill>
                <a:latin typeface="Arial" panose="020B0604020202020204" pitchFamily="34" charset="0"/>
                <a:ea typeface="Calibri Courant" charset="0"/>
              </a:rPr>
              <a:t>ost </a:t>
            </a:r>
            <a:r>
              <a:rPr lang="nl-NL" altLang="en-US" sz="2000" dirty="0">
                <a:solidFill>
                  <a:srgbClr val="FF0000"/>
                </a:solidFill>
                <a:latin typeface="Arial" panose="020B0604020202020204" pitchFamily="34" charset="0"/>
                <a:ea typeface="Calibri Courant" charset="0"/>
              </a:rPr>
              <a:t>reliable </a:t>
            </a:r>
            <a:r>
              <a:rPr lang="nl-NL" altLang="en-US" sz="2000" dirty="0" smtClean="0">
                <a:solidFill>
                  <a:srgbClr val="FF0000"/>
                </a:solidFill>
                <a:latin typeface="Arial" panose="020B0604020202020204" pitchFamily="34" charset="0"/>
                <a:ea typeface="Calibri Courant" charset="0"/>
              </a:rPr>
              <a:t>formula – Hadlock 3</a:t>
            </a:r>
            <a:endParaRPr lang="nl-NL" altLang="en-US" sz="2000" dirty="0">
              <a:solidFill>
                <a:srgbClr val="FF0000"/>
              </a:solidFill>
              <a:latin typeface="Arial" panose="020B0604020202020204" pitchFamily="34" charset="0"/>
              <a:ea typeface="Calibri Courant" charset="0"/>
            </a:endParaRPr>
          </a:p>
        </p:txBody>
      </p:sp>
      <p:sp>
        <p:nvSpPr>
          <p:cNvPr id="18436" name="Tekstvak 5"/>
          <p:cNvSpPr txBox="1">
            <a:spLocks noChangeArrowheads="1"/>
          </p:cNvSpPr>
          <p:nvPr/>
        </p:nvSpPr>
        <p:spPr bwMode="auto">
          <a:xfrm>
            <a:off x="2824378" y="4749703"/>
            <a:ext cx="3766922" cy="276997"/>
          </a:xfrm>
          <a:prstGeom prst="rect">
            <a:avLst/>
          </a:prstGeom>
          <a:noFill/>
          <a:ln>
            <a:noFill/>
          </a:ln>
          <a:extLst/>
        </p:spPr>
        <p:txBody>
          <a:bodyPr wrap="square" lIns="91438" tIns="45719" rIns="91438" bIns="45719">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ＭＳ Ｐゴシック"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ＭＳ Ｐゴシック"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ＭＳ Ｐゴシック" pitchFamily="34" charset="-128"/>
              </a:defRPr>
            </a:lvl3pPr>
            <a:lvl4pPr marL="1600200" indent="-228600" eaLnBrk="0" hangingPunct="0">
              <a:spcBef>
                <a:spcPts val="400"/>
              </a:spcBef>
              <a:buClr>
                <a:srgbClr val="0BD0D9"/>
              </a:buClr>
              <a:buSzPct val="75000"/>
              <a:buFont typeface="Wingdings" pitchFamily="2" charset="2"/>
              <a:buChar char=""/>
              <a:defRPr sz="2000">
                <a:solidFill>
                  <a:schemeClr val="tx1"/>
                </a:solidFill>
                <a:latin typeface="Tw Cen MT" pitchFamily="34" charset="0"/>
                <a:ea typeface="ＭＳ Ｐゴシック" pitchFamily="34" charset="-128"/>
              </a:defRPr>
            </a:lvl4pPr>
            <a:lvl5pPr marL="2057400" indent="-228600" eaLnBrk="0" hangingPunct="0">
              <a:spcBef>
                <a:spcPts val="400"/>
              </a:spcBef>
              <a:buClr>
                <a:srgbClr val="10CF9B"/>
              </a:buClr>
              <a:buSzPct val="65000"/>
              <a:buFont typeface="Wingdings" pitchFamily="2" charset="2"/>
              <a:buChar char=""/>
              <a:defRPr sz="2000">
                <a:solidFill>
                  <a:schemeClr val="tx1"/>
                </a:solidFill>
                <a:latin typeface="Tw Cen MT" pitchFamily="34" charset="0"/>
                <a:ea typeface="ＭＳ Ｐゴシック" pitchFamily="34" charset="-128"/>
              </a:defRPr>
            </a:lvl5pPr>
            <a:lvl6pPr marL="2514600"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ea typeface="ＭＳ Ｐゴシック" pitchFamily="34" charset="-128"/>
              </a:defRPr>
            </a:lvl6pPr>
            <a:lvl7pPr marL="2971800"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ea typeface="ＭＳ Ｐゴシック" pitchFamily="34" charset="-128"/>
              </a:defRPr>
            </a:lvl7pPr>
            <a:lvl8pPr marL="3429000"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ea typeface="ＭＳ Ｐゴシック" pitchFamily="34" charset="-128"/>
              </a:defRPr>
            </a:lvl8pPr>
            <a:lvl9pPr marL="3886200"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ea typeface="ＭＳ Ｐゴシック" pitchFamily="34" charset="-128"/>
              </a:defRPr>
            </a:lvl9pPr>
          </a:lstStyle>
          <a:p>
            <a:pPr algn="ctr" eaLnBrk="1" hangingPunct="1">
              <a:spcBef>
                <a:spcPct val="0"/>
              </a:spcBef>
              <a:buClrTx/>
              <a:buSzTx/>
              <a:buFontTx/>
              <a:buNone/>
            </a:pPr>
            <a:r>
              <a:rPr lang="nl-NL" altLang="en-US" sz="1200" dirty="0" err="1">
                <a:solidFill>
                  <a:schemeClr val="bg1"/>
                </a:solidFill>
                <a:latin typeface="Arial" panose="020B0604020202020204" pitchFamily="34" charset="0"/>
                <a:ea typeface="Calibri Courant" charset="0"/>
              </a:rPr>
              <a:t>Kurmanavicius</a:t>
            </a:r>
            <a:r>
              <a:rPr lang="nl-NL" altLang="en-US" sz="1200" dirty="0">
                <a:solidFill>
                  <a:schemeClr val="bg1"/>
                </a:solidFill>
                <a:latin typeface="Arial" panose="020B0604020202020204" pitchFamily="34" charset="0"/>
                <a:ea typeface="Calibri Courant" charset="0"/>
              </a:rPr>
              <a:t> et al J </a:t>
            </a:r>
            <a:r>
              <a:rPr lang="nl-NL" altLang="en-US" sz="1200" dirty="0" err="1">
                <a:solidFill>
                  <a:schemeClr val="bg1"/>
                </a:solidFill>
                <a:latin typeface="Arial" panose="020B0604020202020204" pitchFamily="34" charset="0"/>
                <a:ea typeface="Calibri Courant" charset="0"/>
              </a:rPr>
              <a:t>Perinat</a:t>
            </a:r>
            <a:r>
              <a:rPr lang="nl-NL" altLang="en-US" sz="1200" dirty="0">
                <a:solidFill>
                  <a:schemeClr val="bg1"/>
                </a:solidFill>
                <a:latin typeface="Arial" panose="020B0604020202020204" pitchFamily="34" charset="0"/>
                <a:ea typeface="Calibri Courant" charset="0"/>
              </a:rPr>
              <a:t> </a:t>
            </a:r>
            <a:r>
              <a:rPr lang="nl-NL" altLang="en-US" sz="1200" dirty="0" err="1">
                <a:solidFill>
                  <a:schemeClr val="bg1"/>
                </a:solidFill>
                <a:latin typeface="Arial" panose="020B0604020202020204" pitchFamily="34" charset="0"/>
                <a:ea typeface="Calibri Courant" charset="0"/>
              </a:rPr>
              <a:t>Med</a:t>
            </a:r>
            <a:r>
              <a:rPr lang="nl-NL" altLang="en-US" sz="1200" dirty="0">
                <a:solidFill>
                  <a:schemeClr val="bg1"/>
                </a:solidFill>
                <a:latin typeface="Arial" panose="020B0604020202020204" pitchFamily="34" charset="0"/>
                <a:ea typeface="Calibri Courant" charset="0"/>
              </a:rPr>
              <a:t> </a:t>
            </a:r>
            <a:r>
              <a:rPr lang="en-US" sz="1200" dirty="0">
                <a:solidFill>
                  <a:schemeClr val="bg1"/>
                </a:solidFill>
                <a:latin typeface="Arial" panose="020B0604020202020204" pitchFamily="34" charset="0"/>
                <a:ea typeface="Calibri Courant" charset="0"/>
              </a:rPr>
              <a:t>2004;32:155-61</a:t>
            </a:r>
            <a:endParaRPr lang="nl-NL" altLang="en-US" sz="1200" dirty="0">
              <a:solidFill>
                <a:schemeClr val="bg1"/>
              </a:solidFill>
              <a:latin typeface="Arial" panose="020B0604020202020204" pitchFamily="34" charset="0"/>
              <a:ea typeface="Calibri Courant" charset="0"/>
            </a:endParaRPr>
          </a:p>
        </p:txBody>
      </p:sp>
      <p:sp>
        <p:nvSpPr>
          <p:cNvPr id="2" name="Titel 1"/>
          <p:cNvSpPr>
            <a:spLocks noGrp="1"/>
          </p:cNvSpPr>
          <p:nvPr>
            <p:ph type="title"/>
          </p:nvPr>
        </p:nvSpPr>
        <p:spPr>
          <a:xfrm>
            <a:off x="1218911" y="72470"/>
            <a:ext cx="6977856" cy="857250"/>
          </a:xfrm>
        </p:spPr>
        <p:txBody>
          <a:bodyPr>
            <a:normAutofit/>
          </a:bodyPr>
          <a:lstStyle/>
          <a:p>
            <a:pPr algn="l"/>
            <a:r>
              <a:rPr lang="nl-NL" dirty="0" smtClean="0">
                <a:ea typeface="Calibri Courant" charset="0"/>
              </a:rPr>
              <a:t>            Estimated fetal weight</a:t>
            </a:r>
            <a:endParaRPr lang="en-US" sz="3600" dirty="0">
              <a:solidFill>
                <a:srgbClr val="FF0000"/>
              </a:solidFill>
              <a:latin typeface="Arial" panose="020B0604020202020204" pitchFamily="34" charset="0"/>
              <a:ea typeface="Calibri Courant" charset="0"/>
              <a:cs typeface="Arial" panose="020B0604020202020204" pitchFamily="34" charset="0"/>
            </a:endParaRPr>
          </a:p>
        </p:txBody>
      </p:sp>
      <p:pic>
        <p:nvPicPr>
          <p:cNvPr id="7" name="Picture 11" descr="66003 AC 34w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898" y="1692355"/>
            <a:ext cx="1770607" cy="152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p:cNvPicPr>
            <a:picLocks noChangeAspect="1"/>
          </p:cNvPicPr>
          <p:nvPr/>
        </p:nvPicPr>
        <p:blipFill rotWithShape="1">
          <a:blip r:embed="rId5" cstate="print">
            <a:extLst>
              <a:ext uri="{28A0092B-C50C-407E-A947-70E740481C1C}">
                <a14:useLocalDpi xmlns:a14="http://schemas.microsoft.com/office/drawing/2010/main" val="0"/>
              </a:ext>
            </a:extLst>
          </a:blip>
          <a:srcRect t="8889" r="2143"/>
          <a:stretch/>
        </p:blipFill>
        <p:spPr>
          <a:xfrm>
            <a:off x="204281" y="3320851"/>
            <a:ext cx="1770607" cy="1236409"/>
          </a:xfrm>
          <a:prstGeom prst="rect">
            <a:avLst/>
          </a:prstGeom>
        </p:spPr>
      </p:pic>
      <p:pic>
        <p:nvPicPr>
          <p:cNvPr id="5" name="Afbeelding 4"/>
          <p:cNvPicPr>
            <a:picLocks noChangeAspect="1"/>
          </p:cNvPicPr>
          <p:nvPr/>
        </p:nvPicPr>
        <p:blipFill rotWithShape="1">
          <a:blip r:embed="rId6" cstate="print">
            <a:extLst>
              <a:ext uri="{28A0092B-C50C-407E-A947-70E740481C1C}">
                <a14:useLocalDpi xmlns:a14="http://schemas.microsoft.com/office/drawing/2010/main" val="0"/>
              </a:ext>
            </a:extLst>
          </a:blip>
          <a:srcRect t="7752"/>
          <a:stretch/>
        </p:blipFill>
        <p:spPr>
          <a:xfrm>
            <a:off x="251513" y="480059"/>
            <a:ext cx="1723375" cy="1192335"/>
          </a:xfrm>
          <a:prstGeom prst="rect">
            <a:avLst/>
          </a:prstGeom>
        </p:spPr>
      </p:pic>
    </p:spTree>
    <p:extLst>
      <p:ext uri="{BB962C8B-B14F-4D97-AF65-F5344CB8AC3E}">
        <p14:creationId xmlns:p14="http://schemas.microsoft.com/office/powerpoint/2010/main" val="331974200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41002" y="915794"/>
            <a:ext cx="6995425" cy="3183255"/>
            <a:chOff x="947682" y="915796"/>
            <a:chExt cx="6995425" cy="3183255"/>
          </a:xfrm>
        </p:grpSpPr>
        <p:pic>
          <p:nvPicPr>
            <p:cNvPr id="93185" name="Picture 2" descr="D:\Travaux\Ongoing\EFW\Bon\comparaison b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682" y="915796"/>
              <a:ext cx="6807101" cy="318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nvGrpSpPr>
            <p:cNvPr id="93186" name="Group 6"/>
            <p:cNvGrpSpPr>
              <a:grpSpLocks/>
            </p:cNvGrpSpPr>
            <p:nvPr/>
          </p:nvGrpSpPr>
          <p:grpSpPr bwMode="auto">
            <a:xfrm>
              <a:off x="1878885" y="2014017"/>
              <a:ext cx="6064222" cy="1500079"/>
              <a:chOff x="1464" y="2220"/>
              <a:chExt cx="4848" cy="1151"/>
            </a:xfrm>
          </p:grpSpPr>
          <p:sp>
            <p:nvSpPr>
              <p:cNvPr id="93189" name="Text Box 4"/>
              <p:cNvSpPr txBox="1">
                <a:spLocks noChangeArrowheads="1"/>
              </p:cNvSpPr>
              <p:nvPr/>
            </p:nvSpPr>
            <p:spPr bwMode="auto">
              <a:xfrm>
                <a:off x="1464" y="2220"/>
                <a:ext cx="1684" cy="331"/>
              </a:xfrm>
              <a:prstGeom prst="rect">
                <a:avLst/>
              </a:prstGeom>
              <a:solidFill>
                <a:schemeClr val="bg1"/>
              </a:solidFill>
              <a:ln w="9525">
                <a:solidFill>
                  <a:srgbClr val="FF0000"/>
                </a:solidFill>
                <a:miter lim="800000"/>
                <a:headEnd/>
                <a:tailEnd/>
              </a:ln>
            </p:spPr>
            <p:txBody>
              <a:bodyPr wrap="squar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fr-FR" sz="1100" dirty="0" smtClean="0">
                    <a:solidFill>
                      <a:srgbClr val="FF0000"/>
                    </a:solidFill>
                    <a:latin typeface="Arial" panose="020B0604020202020204" pitchFamily="34" charset="0"/>
                    <a:cs typeface="Arial" panose="020B0604020202020204" pitchFamily="34" charset="0"/>
                  </a:rPr>
                  <a:t>EFW (</a:t>
                </a:r>
                <a:r>
                  <a:rPr lang="fr-FR" sz="1100" dirty="0" err="1" smtClean="0">
                    <a:solidFill>
                      <a:srgbClr val="FF0000"/>
                    </a:solidFill>
                    <a:latin typeface="Arial" panose="020B0604020202020204" pitchFamily="34" charset="0"/>
                    <a:cs typeface="Arial" panose="020B0604020202020204" pitchFamily="34" charset="0"/>
                  </a:rPr>
                  <a:t>Hadlock</a:t>
                </a:r>
                <a:r>
                  <a:rPr lang="fr-FR" sz="1100" dirty="0" smtClean="0">
                    <a:solidFill>
                      <a:srgbClr val="FF0000"/>
                    </a:solidFill>
                    <a:latin typeface="Arial" panose="020B0604020202020204" pitchFamily="34" charset="0"/>
                    <a:cs typeface="Arial" panose="020B0604020202020204" pitchFamily="34" charset="0"/>
                  </a:rPr>
                  <a:t>) normal range</a:t>
                </a:r>
                <a:endParaRPr lang="fr-FR" sz="1100" dirty="0">
                  <a:solidFill>
                    <a:srgbClr val="FF0000"/>
                  </a:solidFill>
                  <a:latin typeface="Arial" panose="020B0604020202020204" pitchFamily="34" charset="0"/>
                  <a:cs typeface="Arial" panose="020B0604020202020204" pitchFamily="34" charset="0"/>
                </a:endParaRPr>
              </a:p>
              <a:p>
                <a:pPr eaLnBrk="1" hangingPunct="1"/>
                <a:r>
                  <a:rPr lang="en-GB" sz="1100" dirty="0" smtClean="0">
                    <a:solidFill>
                      <a:srgbClr val="FF0000"/>
                    </a:solidFill>
                    <a:latin typeface="Arial" panose="020B0604020202020204" pitchFamily="34" charset="0"/>
                    <a:cs typeface="Arial" panose="020B0604020202020204" pitchFamily="34" charset="0"/>
                  </a:rPr>
                  <a:t>(n = 18,958)</a:t>
                </a:r>
                <a:endParaRPr lang="fr-FR" sz="1100" dirty="0">
                  <a:solidFill>
                    <a:srgbClr val="FF0000"/>
                  </a:solidFill>
                  <a:latin typeface="Arial" panose="020B0604020202020204" pitchFamily="34" charset="0"/>
                  <a:cs typeface="Arial" panose="020B0604020202020204" pitchFamily="34" charset="0"/>
                </a:endParaRPr>
              </a:p>
            </p:txBody>
          </p:sp>
          <p:sp>
            <p:nvSpPr>
              <p:cNvPr id="93190" name="Text Box 5"/>
              <p:cNvSpPr txBox="1">
                <a:spLocks noChangeArrowheads="1"/>
              </p:cNvSpPr>
              <p:nvPr/>
            </p:nvSpPr>
            <p:spPr bwMode="auto">
              <a:xfrm>
                <a:off x="4912" y="3040"/>
                <a:ext cx="1400" cy="331"/>
              </a:xfrm>
              <a:prstGeom prst="rect">
                <a:avLst/>
              </a:prstGeom>
              <a:solidFill>
                <a:schemeClr val="bg1"/>
              </a:solidFill>
              <a:ln w="9525">
                <a:solidFill>
                  <a:schemeClr val="tx1"/>
                </a:solidFill>
                <a:miter lim="800000"/>
                <a:headEnd/>
                <a:tailEnd/>
              </a:ln>
            </p:spPr>
            <p:txBody>
              <a:bodyPr wrap="squar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fr-FR" sz="1100" dirty="0" err="1" smtClean="0">
                    <a:latin typeface="Arial" panose="020B0604020202020204" pitchFamily="34" charset="0"/>
                    <a:cs typeface="Arial" panose="020B0604020202020204" pitchFamily="34" charset="0"/>
                  </a:rPr>
                  <a:t>Birthweight</a:t>
                </a:r>
                <a:r>
                  <a:rPr lang="fr-FR" sz="1100" dirty="0" smtClean="0">
                    <a:latin typeface="Arial" panose="020B0604020202020204" pitchFamily="34" charset="0"/>
                    <a:cs typeface="Arial" panose="020B0604020202020204" pitchFamily="34" charset="0"/>
                  </a:rPr>
                  <a:t> normal range</a:t>
                </a:r>
                <a:endParaRPr lang="fr-FR" sz="1100" dirty="0">
                  <a:latin typeface="Arial" panose="020B0604020202020204" pitchFamily="34" charset="0"/>
                  <a:cs typeface="Arial" panose="020B0604020202020204" pitchFamily="34" charset="0"/>
                </a:endParaRPr>
              </a:p>
              <a:p>
                <a:pPr eaLnBrk="1" hangingPunct="1"/>
                <a:r>
                  <a:rPr lang="en-GB" sz="1100" dirty="0" smtClean="0">
                    <a:latin typeface="Arial" panose="020B0604020202020204" pitchFamily="34" charset="0"/>
                    <a:cs typeface="Arial" panose="020B0604020202020204" pitchFamily="34" charset="0"/>
                  </a:rPr>
                  <a:t>(n = </a:t>
                </a:r>
                <a:r>
                  <a:rPr lang="en-GB" sz="1100" dirty="0">
                    <a:latin typeface="Arial" panose="020B0604020202020204" pitchFamily="34" charset="0"/>
                    <a:cs typeface="Arial" panose="020B0604020202020204" pitchFamily="34" charset="0"/>
                  </a:rPr>
                  <a:t>58,9</a:t>
                </a:r>
                <a:r>
                  <a:rPr lang="fr-FR" sz="1100" dirty="0" smtClean="0">
                    <a:latin typeface="Arial" panose="020B0604020202020204" pitchFamily="34" charset="0"/>
                    <a:cs typeface="Arial" panose="020B0604020202020204" pitchFamily="34" charset="0"/>
                  </a:rPr>
                  <a:t>34)</a:t>
                </a:r>
                <a:endParaRPr lang="fr-FR" sz="1100" dirty="0">
                  <a:latin typeface="Arial" panose="020B0604020202020204" pitchFamily="34" charset="0"/>
                  <a:cs typeface="Arial" panose="020B0604020202020204" pitchFamily="34" charset="0"/>
                </a:endParaRPr>
              </a:p>
            </p:txBody>
          </p:sp>
        </p:grpSp>
      </p:grpSp>
      <p:sp>
        <p:nvSpPr>
          <p:cNvPr id="93187" name="Text Box 7"/>
          <p:cNvSpPr txBox="1">
            <a:spLocks noChangeArrowheads="1"/>
          </p:cNvSpPr>
          <p:nvPr/>
        </p:nvSpPr>
        <p:spPr bwMode="auto">
          <a:xfrm>
            <a:off x="-1" y="4042839"/>
            <a:ext cx="9344025" cy="10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marL="171450" indent="-171450" eaLnBrk="1" hangingPunct="1">
              <a:buClr>
                <a:srgbClr val="FF0000"/>
              </a:buClr>
              <a:buFont typeface="Arial" panose="020B0604020202020204" pitchFamily="34" charset="0"/>
              <a:buChar char="•"/>
            </a:pPr>
            <a:r>
              <a:rPr lang="en-GB" sz="1400" dirty="0">
                <a:solidFill>
                  <a:schemeClr val="tx2"/>
                </a:solidFill>
                <a:latin typeface="Arial" panose="020B0604020202020204" pitchFamily="34" charset="0"/>
                <a:cs typeface="Arial" panose="020B0604020202020204" pitchFamily="34" charset="0"/>
              </a:rPr>
              <a:t>BW charts reflect </a:t>
            </a:r>
            <a:r>
              <a:rPr lang="en-GB" sz="1400" dirty="0" smtClean="0">
                <a:solidFill>
                  <a:schemeClr val="tx2"/>
                </a:solidFill>
                <a:latin typeface="Arial" panose="020B0604020202020204" pitchFamily="34" charset="0"/>
                <a:cs typeface="Arial" panose="020B0604020202020204" pitchFamily="34" charset="0"/>
              </a:rPr>
              <a:t>a significant </a:t>
            </a:r>
            <a:r>
              <a:rPr lang="en-GB" sz="1400" dirty="0">
                <a:solidFill>
                  <a:schemeClr val="tx2"/>
                </a:solidFill>
                <a:latin typeface="Arial" panose="020B0604020202020204" pitchFamily="34" charset="0"/>
                <a:cs typeface="Arial" panose="020B0604020202020204" pitchFamily="34" charset="0"/>
              </a:rPr>
              <a:t>proportion of premature </a:t>
            </a:r>
            <a:r>
              <a:rPr lang="en-GB" sz="1400" dirty="0" smtClean="0">
                <a:solidFill>
                  <a:schemeClr val="tx2"/>
                </a:solidFill>
                <a:latin typeface="Arial" panose="020B0604020202020204" pitchFamily="34" charset="0"/>
                <a:cs typeface="Arial" panose="020B0604020202020204" pitchFamily="34" charset="0"/>
              </a:rPr>
              <a:t>FGR neonates, </a:t>
            </a:r>
            <a:r>
              <a:rPr lang="en-GB" sz="1400" dirty="0" smtClean="0">
                <a:solidFill>
                  <a:srgbClr val="FF0000"/>
                </a:solidFill>
                <a:latin typeface="Arial" panose="020B0604020202020204" pitchFamily="34" charset="0"/>
                <a:cs typeface="Arial" panose="020B0604020202020204" pitchFamily="34" charset="0"/>
              </a:rPr>
              <a:t>reporting </a:t>
            </a:r>
            <a:r>
              <a:rPr lang="en-GB" sz="1400" dirty="0">
                <a:solidFill>
                  <a:srgbClr val="FF0000"/>
                </a:solidFill>
                <a:latin typeface="Arial" panose="020B0604020202020204" pitchFamily="34" charset="0"/>
                <a:cs typeface="Arial" panose="020B0604020202020204" pitchFamily="34" charset="0"/>
              </a:rPr>
              <a:t>EFW </a:t>
            </a:r>
            <a:r>
              <a:rPr lang="en-GB" sz="1400" dirty="0" smtClean="0">
                <a:solidFill>
                  <a:srgbClr val="FF0000"/>
                </a:solidFill>
                <a:latin typeface="Arial" panose="020B0604020202020204" pitchFamily="34" charset="0"/>
                <a:cs typeface="Arial" panose="020B0604020202020204" pitchFamily="34" charset="0"/>
              </a:rPr>
              <a:t>from BW charts therefore misleading </a:t>
            </a:r>
            <a:r>
              <a:rPr lang="fr-FR" sz="1400" dirty="0" smtClean="0">
                <a:latin typeface="Arial" panose="020B0604020202020204" pitchFamily="34" charset="0"/>
                <a:cs typeface="Arial" panose="020B0604020202020204" pitchFamily="34" charset="0"/>
              </a:rPr>
              <a:t>at </a:t>
            </a:r>
            <a:r>
              <a:rPr lang="fr-FR" sz="1400" dirty="0">
                <a:latin typeface="Arial" panose="020B0604020202020204" pitchFamily="34" charset="0"/>
                <a:cs typeface="Arial" panose="020B0604020202020204" pitchFamily="34" charset="0"/>
              </a:rPr>
              <a:t>28-32 </a:t>
            </a:r>
            <a:r>
              <a:rPr lang="fr-FR" sz="1400" dirty="0" err="1">
                <a:latin typeface="Arial" panose="020B0604020202020204" pitchFamily="34" charset="0"/>
                <a:cs typeface="Arial" panose="020B0604020202020204" pitchFamily="34" charset="0"/>
              </a:rPr>
              <a:t>wks</a:t>
            </a:r>
            <a:r>
              <a:rPr lang="fr-FR" sz="1400" dirty="0">
                <a:latin typeface="Arial" panose="020B0604020202020204" pitchFamily="34" charset="0"/>
                <a:cs typeface="Arial" panose="020B0604020202020204" pitchFamily="34" charset="0"/>
              </a:rPr>
              <a:t>, 50th centile for BW = 10th centile for EFW!</a:t>
            </a:r>
          </a:p>
          <a:p>
            <a:pPr marL="171450" indent="-171450" eaLnBrk="1" hangingPunct="1">
              <a:buClr>
                <a:srgbClr val="FF0000"/>
              </a:buClr>
              <a:buFont typeface="Arial" panose="020B0604020202020204" pitchFamily="34" charset="0"/>
              <a:buChar char="•"/>
            </a:pPr>
            <a:endParaRPr lang="en-GB" sz="1400" dirty="0" smtClean="0">
              <a:solidFill>
                <a:srgbClr val="FF0000"/>
              </a:solidFill>
              <a:latin typeface="Arial" panose="020B0604020202020204" pitchFamily="34" charset="0"/>
              <a:cs typeface="Arial" panose="020B0604020202020204" pitchFamily="34" charset="0"/>
            </a:endParaRPr>
          </a:p>
          <a:p>
            <a:pPr marL="171450" indent="-171450" eaLnBrk="1" hangingPunct="1">
              <a:buClr>
                <a:srgbClr val="FF0000"/>
              </a:buClr>
              <a:buFont typeface="Arial" panose="020B0604020202020204" pitchFamily="34" charset="0"/>
              <a:buChar char="•"/>
            </a:pPr>
            <a:endParaRPr lang="en-GB" dirty="0" smtClean="0">
              <a:solidFill>
                <a:schemeClr val="tx2"/>
              </a:solidFill>
              <a:latin typeface="Arial" panose="020B0604020202020204" pitchFamily="34" charset="0"/>
              <a:cs typeface="Arial" panose="020B0604020202020204" pitchFamily="34" charset="0"/>
            </a:endParaRPr>
          </a:p>
          <a:p>
            <a:pPr marL="171450" indent="-171450" eaLnBrk="1" hangingPunct="1">
              <a:buClr>
                <a:srgbClr val="FF0000"/>
              </a:buClr>
              <a:buFont typeface="Arial" panose="020B0604020202020204" pitchFamily="34" charset="0"/>
              <a:buChar char="•"/>
            </a:pPr>
            <a:endParaRPr lang="fr-FR" dirty="0">
              <a:solidFill>
                <a:schemeClr val="tx2"/>
              </a:solidFill>
              <a:latin typeface="Arial" panose="020B0604020202020204" pitchFamily="34" charset="0"/>
              <a:cs typeface="Arial" panose="020B0604020202020204" pitchFamily="34" charset="0"/>
            </a:endParaRPr>
          </a:p>
        </p:txBody>
      </p:sp>
      <p:sp>
        <p:nvSpPr>
          <p:cNvPr id="3" name="TextBox 2"/>
          <p:cNvSpPr txBox="1"/>
          <p:nvPr/>
        </p:nvSpPr>
        <p:spPr>
          <a:xfrm>
            <a:off x="1921134" y="4705868"/>
            <a:ext cx="5221750" cy="276999"/>
          </a:xfrm>
          <a:prstGeom prst="rect">
            <a:avLst/>
          </a:prstGeom>
          <a:noFill/>
        </p:spPr>
        <p:txBody>
          <a:bodyPr wrap="none" rtlCol="0">
            <a:spAutoFit/>
          </a:bodyPr>
          <a:lstStyle/>
          <a:p>
            <a:r>
              <a:rPr lang="en-GB" sz="1200" dirty="0" smtClean="0">
                <a:solidFill>
                  <a:schemeClr val="bg1"/>
                </a:solidFill>
                <a:latin typeface="Arial" panose="020B0604020202020204" pitchFamily="34" charset="0"/>
              </a:rPr>
              <a:t>Salomon, Bernard and Ville. Ultrasound </a:t>
            </a:r>
            <a:r>
              <a:rPr lang="en-GB" sz="1200" dirty="0" err="1" smtClean="0">
                <a:solidFill>
                  <a:schemeClr val="bg1"/>
                </a:solidFill>
                <a:latin typeface="Arial" panose="020B0604020202020204" pitchFamily="34" charset="0"/>
              </a:rPr>
              <a:t>Obstet</a:t>
            </a:r>
            <a:r>
              <a:rPr lang="en-GB" sz="1200" dirty="0" smtClean="0">
                <a:solidFill>
                  <a:schemeClr val="bg1"/>
                </a:solidFill>
                <a:latin typeface="Arial" panose="020B0604020202020204" pitchFamily="34" charset="0"/>
              </a:rPr>
              <a:t> </a:t>
            </a:r>
            <a:r>
              <a:rPr lang="en-GB" sz="1200" dirty="0" err="1" smtClean="0">
                <a:solidFill>
                  <a:schemeClr val="bg1"/>
                </a:solidFill>
                <a:latin typeface="Arial" panose="020B0604020202020204" pitchFamily="34" charset="0"/>
              </a:rPr>
              <a:t>Gynecol</a:t>
            </a:r>
            <a:r>
              <a:rPr lang="en-GB" sz="1200" dirty="0" smtClean="0">
                <a:solidFill>
                  <a:schemeClr val="bg1"/>
                </a:solidFill>
                <a:latin typeface="Arial" panose="020B0604020202020204" pitchFamily="34" charset="0"/>
              </a:rPr>
              <a:t>  2007:29;550-555</a:t>
            </a:r>
            <a:endParaRPr lang="en-GB" sz="1200" dirty="0">
              <a:solidFill>
                <a:schemeClr val="bg1"/>
              </a:solidFill>
              <a:latin typeface="Arial" panose="020B0604020202020204" pitchFamily="34" charset="0"/>
            </a:endParaRPr>
          </a:p>
        </p:txBody>
      </p:sp>
      <p:sp>
        <p:nvSpPr>
          <p:cNvPr id="4" name="Title 3"/>
          <p:cNvSpPr>
            <a:spLocks noGrp="1"/>
          </p:cNvSpPr>
          <p:nvPr>
            <p:ph type="title"/>
          </p:nvPr>
        </p:nvSpPr>
        <p:spPr>
          <a:xfrm>
            <a:off x="431961" y="148326"/>
            <a:ext cx="8229600" cy="857250"/>
          </a:xfrm>
        </p:spPr>
        <p:txBody>
          <a:bodyPr/>
          <a:lstStyle/>
          <a:p>
            <a:r>
              <a:rPr lang="en-GB" dirty="0" smtClean="0"/>
              <a:t>Birth weight versus EFW</a:t>
            </a:r>
            <a:endParaRPr lang="en-GB" dirty="0"/>
          </a:p>
        </p:txBody>
      </p:sp>
    </p:spTree>
    <p:extLst>
      <p:ext uri="{BB962C8B-B14F-4D97-AF65-F5344CB8AC3E}">
        <p14:creationId xmlns:p14="http://schemas.microsoft.com/office/powerpoint/2010/main" val="3431645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249290" y="1193"/>
            <a:ext cx="6692900" cy="639365"/>
          </a:xfrm>
        </p:spPr>
        <p:txBody>
          <a:bodyPr>
            <a:noAutofit/>
          </a:bodyPr>
          <a:lstStyle/>
          <a:p>
            <a:pPr eaLnBrk="1" hangingPunct="1"/>
            <a:r>
              <a:rPr lang="nl-NL" altLang="en-US" sz="3600" dirty="0" smtClean="0">
                <a:solidFill>
                  <a:srgbClr val="FF0000"/>
                </a:solidFill>
                <a:latin typeface="Arial" panose="020B0604020202020204" pitchFamily="34" charset="0"/>
                <a:cs typeface="Arial" panose="020B0604020202020204" pitchFamily="34" charset="0"/>
              </a:rPr>
              <a:t>FGR risk factors</a:t>
            </a:r>
            <a:endParaRPr lang="nl-NL" altLang="en-US" sz="3600" dirty="0">
              <a:solidFill>
                <a:srgbClr val="FF0000"/>
              </a:solidFill>
              <a:latin typeface="Arial" panose="020B0604020202020204" pitchFamily="34" charset="0"/>
              <a:cs typeface="Arial" panose="020B0604020202020204" pitchFamily="34" charset="0"/>
            </a:endParaRPr>
          </a:p>
        </p:txBody>
      </p:sp>
      <p:sp>
        <p:nvSpPr>
          <p:cNvPr id="10243" name="Rectangle 5"/>
          <p:cNvSpPr>
            <a:spLocks noChangeArrowheads="1"/>
          </p:cNvSpPr>
          <p:nvPr/>
        </p:nvSpPr>
        <p:spPr bwMode="auto">
          <a:xfrm>
            <a:off x="4389120" y="697569"/>
            <a:ext cx="4663440" cy="1608133"/>
          </a:xfrm>
          <a:prstGeom prst="rect">
            <a:avLst/>
          </a:prstGeom>
          <a:solidFill>
            <a:srgbClr val="DA32A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defTabSz="914378" eaLnBrk="1" hangingPunct="1"/>
            <a:r>
              <a:rPr lang="nl-NL" altLang="en-US" sz="2000" dirty="0" smtClean="0">
                <a:solidFill>
                  <a:schemeClr val="bg1"/>
                </a:solidFill>
              </a:rPr>
              <a:t>          maternal</a:t>
            </a:r>
            <a:endParaRPr lang="nl-NL" altLang="en-US" sz="2000" dirty="0">
              <a:solidFill>
                <a:schemeClr val="bg1"/>
              </a:solidFill>
            </a:endParaRPr>
          </a:p>
          <a:p>
            <a:pPr marL="342900" indent="-342900" defTabSz="914378" eaLnBrk="1" hangingPunct="1">
              <a:buFont typeface="Arial" panose="020B0604020202020204" pitchFamily="34" charset="0"/>
              <a:buChar char="•"/>
            </a:pPr>
            <a:r>
              <a:rPr lang="nl-NL" altLang="en-US" sz="2000" dirty="0">
                <a:solidFill>
                  <a:schemeClr val="bg1"/>
                </a:solidFill>
              </a:rPr>
              <a:t>i</a:t>
            </a:r>
            <a:r>
              <a:rPr lang="nl-NL" altLang="en-US" sz="2000" dirty="0" smtClean="0">
                <a:solidFill>
                  <a:schemeClr val="bg1"/>
                </a:solidFill>
              </a:rPr>
              <a:t>diopathic</a:t>
            </a:r>
            <a:endParaRPr lang="nl-NL" altLang="en-US" sz="2000" dirty="0">
              <a:solidFill>
                <a:schemeClr val="bg1"/>
              </a:solidFill>
            </a:endParaRPr>
          </a:p>
          <a:p>
            <a:pPr marL="342900" indent="-342900" defTabSz="914378" eaLnBrk="1" hangingPunct="1">
              <a:buFont typeface="Arial" panose="020B0604020202020204" pitchFamily="34" charset="0"/>
              <a:buChar char="•"/>
            </a:pPr>
            <a:r>
              <a:rPr lang="nl-NL" altLang="en-US" sz="2000" dirty="0">
                <a:solidFill>
                  <a:schemeClr val="bg1"/>
                </a:solidFill>
              </a:rPr>
              <a:t>c</a:t>
            </a:r>
            <a:r>
              <a:rPr lang="nl-NL" altLang="en-US" sz="2000" dirty="0" smtClean="0">
                <a:solidFill>
                  <a:schemeClr val="bg1"/>
                </a:solidFill>
              </a:rPr>
              <a:t>hronic </a:t>
            </a:r>
            <a:r>
              <a:rPr lang="nl-NL" altLang="en-US" sz="2000" dirty="0">
                <a:solidFill>
                  <a:schemeClr val="bg1"/>
                </a:solidFill>
              </a:rPr>
              <a:t>disease</a:t>
            </a:r>
          </a:p>
          <a:p>
            <a:pPr marL="342900" indent="-342900" defTabSz="914378" eaLnBrk="1" hangingPunct="1">
              <a:buFont typeface="Arial" panose="020B0604020202020204" pitchFamily="34" charset="0"/>
              <a:buChar char="•"/>
            </a:pPr>
            <a:r>
              <a:rPr lang="nl-NL" altLang="en-US" sz="2000" dirty="0">
                <a:solidFill>
                  <a:schemeClr val="bg1"/>
                </a:solidFill>
              </a:rPr>
              <a:t>a</a:t>
            </a:r>
            <a:r>
              <a:rPr lang="nl-NL" altLang="en-US" sz="2000" dirty="0" smtClean="0">
                <a:solidFill>
                  <a:schemeClr val="bg1"/>
                </a:solidFill>
              </a:rPr>
              <a:t>bnormal implantation </a:t>
            </a:r>
            <a:endParaRPr lang="nl-NL" altLang="en-US" sz="2000" dirty="0">
              <a:solidFill>
                <a:schemeClr val="bg1"/>
              </a:solidFill>
            </a:endParaRPr>
          </a:p>
          <a:p>
            <a:pPr defTabSz="914378" eaLnBrk="1" hangingPunct="1"/>
            <a:r>
              <a:rPr lang="nl-NL" altLang="en-US" sz="2000" dirty="0" smtClean="0">
                <a:solidFill>
                  <a:schemeClr val="bg1"/>
                </a:solidFill>
              </a:rPr>
              <a:t>     (</a:t>
            </a:r>
            <a:r>
              <a:rPr lang="nl-NL" altLang="en-US" sz="2000" dirty="0">
                <a:solidFill>
                  <a:schemeClr val="bg1"/>
                </a:solidFill>
              </a:rPr>
              <a:t>PE, HELLP, </a:t>
            </a:r>
            <a:r>
              <a:rPr lang="nl-NL" altLang="en-US" sz="2000" dirty="0" smtClean="0">
                <a:solidFill>
                  <a:schemeClr val="bg1"/>
                </a:solidFill>
              </a:rPr>
              <a:t>antiphospholipid, FGR </a:t>
            </a:r>
            <a:endParaRPr lang="nl-NL" altLang="en-US" sz="2000" dirty="0">
              <a:solidFill>
                <a:schemeClr val="bg1"/>
              </a:solidFill>
            </a:endParaRPr>
          </a:p>
        </p:txBody>
      </p:sp>
      <p:sp>
        <p:nvSpPr>
          <p:cNvPr id="10244" name="Rectangle 6"/>
          <p:cNvSpPr>
            <a:spLocks noChangeArrowheads="1"/>
          </p:cNvSpPr>
          <p:nvPr/>
        </p:nvSpPr>
        <p:spPr bwMode="auto">
          <a:xfrm>
            <a:off x="365761" y="640558"/>
            <a:ext cx="3314590" cy="1608133"/>
          </a:xfrm>
          <a:prstGeom prst="rect">
            <a:avLst/>
          </a:prstGeom>
          <a:solidFill>
            <a:srgbClr val="FB0000"/>
          </a:solidFill>
          <a:ln w="9525">
            <a:solidFill>
              <a:srgbClr val="FB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defTabSz="914378" eaLnBrk="1" hangingPunct="1"/>
            <a:r>
              <a:rPr lang="nl-NL" altLang="en-US" sz="2000" dirty="0" smtClean="0">
                <a:solidFill>
                  <a:schemeClr val="bg1"/>
                </a:solidFill>
              </a:rPr>
              <a:t>                  fetal</a:t>
            </a:r>
            <a:endParaRPr lang="nl-NL" altLang="en-US" sz="2000" dirty="0">
              <a:solidFill>
                <a:schemeClr val="bg1"/>
              </a:solidFill>
            </a:endParaRPr>
          </a:p>
          <a:p>
            <a:pPr marL="342900" indent="-342900" defTabSz="914378" eaLnBrk="1" hangingPunct="1">
              <a:buFont typeface="Arial" panose="020B0604020202020204" pitchFamily="34" charset="0"/>
              <a:buChar char="•"/>
            </a:pPr>
            <a:r>
              <a:rPr lang="nl-NL" altLang="en-US" sz="2000" dirty="0">
                <a:solidFill>
                  <a:schemeClr val="bg1"/>
                </a:solidFill>
              </a:rPr>
              <a:t>c</a:t>
            </a:r>
            <a:r>
              <a:rPr lang="nl-NL" altLang="en-US" sz="2000" dirty="0" smtClean="0">
                <a:solidFill>
                  <a:schemeClr val="bg1"/>
                </a:solidFill>
              </a:rPr>
              <a:t>hromosomal </a:t>
            </a:r>
            <a:r>
              <a:rPr lang="nl-NL" altLang="en-US" sz="2000" dirty="0">
                <a:solidFill>
                  <a:schemeClr val="bg1"/>
                </a:solidFill>
              </a:rPr>
              <a:t>anomaly</a:t>
            </a:r>
          </a:p>
          <a:p>
            <a:pPr marL="342900" indent="-342900" defTabSz="914378" eaLnBrk="1" hangingPunct="1">
              <a:buFont typeface="Arial" panose="020B0604020202020204" pitchFamily="34" charset="0"/>
              <a:buChar char="•"/>
            </a:pPr>
            <a:r>
              <a:rPr lang="nl-NL" altLang="en-US" sz="2000" dirty="0">
                <a:solidFill>
                  <a:schemeClr val="bg1"/>
                </a:solidFill>
              </a:rPr>
              <a:t>g</a:t>
            </a:r>
            <a:r>
              <a:rPr lang="nl-NL" altLang="en-US" sz="2000" dirty="0" smtClean="0">
                <a:solidFill>
                  <a:schemeClr val="bg1"/>
                </a:solidFill>
              </a:rPr>
              <a:t>enetic </a:t>
            </a:r>
            <a:r>
              <a:rPr lang="nl-NL" altLang="en-US" sz="2000" dirty="0">
                <a:solidFill>
                  <a:schemeClr val="bg1"/>
                </a:solidFill>
              </a:rPr>
              <a:t>syndrome</a:t>
            </a:r>
          </a:p>
          <a:p>
            <a:pPr marL="342900" indent="-342900" defTabSz="914378" eaLnBrk="1" hangingPunct="1">
              <a:buFont typeface="Arial" panose="020B0604020202020204" pitchFamily="34" charset="0"/>
              <a:buChar char="•"/>
            </a:pPr>
            <a:r>
              <a:rPr lang="nl-NL" altLang="en-US" sz="2000" dirty="0">
                <a:solidFill>
                  <a:schemeClr val="bg1"/>
                </a:solidFill>
              </a:rPr>
              <a:t>c</a:t>
            </a:r>
            <a:r>
              <a:rPr lang="nl-NL" altLang="en-US" sz="2000" dirty="0" smtClean="0">
                <a:solidFill>
                  <a:schemeClr val="bg1"/>
                </a:solidFill>
              </a:rPr>
              <a:t>ongenital </a:t>
            </a:r>
            <a:r>
              <a:rPr lang="nl-NL" altLang="en-US" sz="2000" dirty="0">
                <a:solidFill>
                  <a:schemeClr val="bg1"/>
                </a:solidFill>
              </a:rPr>
              <a:t>anomaly</a:t>
            </a:r>
          </a:p>
          <a:p>
            <a:pPr defTabSz="914378" eaLnBrk="1" hangingPunct="1"/>
            <a:endParaRPr lang="nl-NL" altLang="en-US" sz="2000" dirty="0">
              <a:latin typeface="Calibri Courant" charset="0"/>
            </a:endParaRPr>
          </a:p>
        </p:txBody>
      </p:sp>
      <p:sp>
        <p:nvSpPr>
          <p:cNvPr id="10245" name="Rectangle 7"/>
          <p:cNvSpPr>
            <a:spLocks noChangeArrowheads="1"/>
          </p:cNvSpPr>
          <p:nvPr/>
        </p:nvSpPr>
        <p:spPr bwMode="auto">
          <a:xfrm>
            <a:off x="93641" y="3222311"/>
            <a:ext cx="3259028" cy="1208023"/>
          </a:xfrm>
          <a:prstGeom prst="rect">
            <a:avLst/>
          </a:prstGeom>
          <a:solidFill>
            <a:schemeClr val="tx2"/>
          </a:solidFill>
          <a:ln>
            <a:noFill/>
          </a:ln>
          <a:effectLst/>
          <a:extLst/>
        </p:spPr>
        <p:txBody>
          <a:bodyPr wrap="square" lIns="68580" tIns="34290" rIns="68580" bIns="34290">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defTabSz="914378" eaLnBrk="1" hangingPunct="1"/>
            <a:r>
              <a:rPr lang="nl-NL" altLang="en-US" sz="2000" dirty="0" smtClean="0"/>
              <a:t>     	</a:t>
            </a:r>
            <a:r>
              <a:rPr lang="nl-NL" altLang="en-US" sz="2000" dirty="0" smtClean="0">
                <a:solidFill>
                  <a:schemeClr val="bg1"/>
                </a:solidFill>
              </a:rPr>
              <a:t>placenta</a:t>
            </a:r>
            <a:endParaRPr lang="nl-NL" altLang="en-US" sz="2000" dirty="0">
              <a:solidFill>
                <a:schemeClr val="bg1"/>
              </a:solidFill>
            </a:endParaRPr>
          </a:p>
          <a:p>
            <a:pPr marL="342900" indent="-342900" defTabSz="914378" eaLnBrk="1" hangingPunct="1">
              <a:buFont typeface="Arial" panose="020B0604020202020204" pitchFamily="34" charset="0"/>
              <a:buChar char="•"/>
            </a:pPr>
            <a:r>
              <a:rPr lang="nl-NL" altLang="en-US" sz="1800" dirty="0">
                <a:solidFill>
                  <a:schemeClr val="bg1"/>
                </a:solidFill>
              </a:rPr>
              <a:t>m</a:t>
            </a:r>
            <a:r>
              <a:rPr lang="nl-NL" altLang="en-US" sz="1800" dirty="0" smtClean="0">
                <a:solidFill>
                  <a:schemeClr val="bg1"/>
                </a:solidFill>
              </a:rPr>
              <a:t>osaicism</a:t>
            </a:r>
            <a:endParaRPr lang="nl-NL" altLang="en-US" sz="1800" dirty="0">
              <a:solidFill>
                <a:schemeClr val="bg1"/>
              </a:solidFill>
            </a:endParaRPr>
          </a:p>
          <a:p>
            <a:pPr marL="342900" indent="-342900" defTabSz="914378" eaLnBrk="1" hangingPunct="1">
              <a:buFont typeface="Arial" panose="020B0604020202020204" pitchFamily="34" charset="0"/>
              <a:buChar char="•"/>
            </a:pPr>
            <a:r>
              <a:rPr lang="nl-NL" altLang="en-US" sz="1800" dirty="0" smtClean="0">
                <a:solidFill>
                  <a:schemeClr val="bg1"/>
                </a:solidFill>
              </a:rPr>
              <a:t>uterine </a:t>
            </a:r>
            <a:r>
              <a:rPr lang="nl-NL" altLang="en-US" sz="1800" dirty="0">
                <a:solidFill>
                  <a:schemeClr val="bg1"/>
                </a:solidFill>
              </a:rPr>
              <a:t>anomaly</a:t>
            </a:r>
          </a:p>
          <a:p>
            <a:pPr marL="342900" indent="-342900" defTabSz="914378" eaLnBrk="1" hangingPunct="1">
              <a:buFont typeface="Arial" panose="020B0604020202020204" pitchFamily="34" charset="0"/>
              <a:buChar char="•"/>
            </a:pPr>
            <a:r>
              <a:rPr lang="nl-NL" altLang="en-US" sz="1800" dirty="0">
                <a:solidFill>
                  <a:schemeClr val="bg1"/>
                </a:solidFill>
              </a:rPr>
              <a:t>v</a:t>
            </a:r>
            <a:r>
              <a:rPr lang="nl-NL" altLang="en-US" sz="1800" dirty="0" smtClean="0">
                <a:solidFill>
                  <a:schemeClr val="bg1"/>
                </a:solidFill>
              </a:rPr>
              <a:t>elamentous cord insertion</a:t>
            </a:r>
            <a:endParaRPr lang="nl-NL" altLang="en-US" sz="1800" dirty="0">
              <a:solidFill>
                <a:schemeClr val="bg1"/>
              </a:solidFill>
            </a:endParaRPr>
          </a:p>
        </p:txBody>
      </p:sp>
      <p:sp>
        <p:nvSpPr>
          <p:cNvPr id="10246" name="Rectangle 8"/>
          <p:cNvSpPr>
            <a:spLocks noChangeArrowheads="1"/>
          </p:cNvSpPr>
          <p:nvPr/>
        </p:nvSpPr>
        <p:spPr bwMode="auto">
          <a:xfrm>
            <a:off x="5994259" y="3177804"/>
            <a:ext cx="2319121" cy="1300356"/>
          </a:xfrm>
          <a:prstGeom prst="rect">
            <a:avLst/>
          </a:prstGeom>
          <a:solidFill>
            <a:srgbClr val="E3A12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defTabSz="914378" eaLnBrk="1" hangingPunct="1"/>
            <a:r>
              <a:rPr lang="nl-NL" altLang="en-US" sz="2000" dirty="0" smtClean="0">
                <a:solidFill>
                  <a:schemeClr val="bg1"/>
                </a:solidFill>
              </a:rPr>
              <a:t>  external factors</a:t>
            </a:r>
            <a:endParaRPr lang="nl-NL" altLang="en-US" sz="2000" dirty="0">
              <a:solidFill>
                <a:schemeClr val="bg1"/>
              </a:solidFill>
            </a:endParaRPr>
          </a:p>
          <a:p>
            <a:pPr marL="342900" indent="-342900" defTabSz="914378" eaLnBrk="1" hangingPunct="1">
              <a:buFont typeface="Arial" panose="020B0604020202020204" pitchFamily="34" charset="0"/>
              <a:buChar char="•"/>
            </a:pPr>
            <a:r>
              <a:rPr lang="nl-NL" altLang="en-US" sz="2000" dirty="0">
                <a:solidFill>
                  <a:schemeClr val="bg1"/>
                </a:solidFill>
              </a:rPr>
              <a:t>s</a:t>
            </a:r>
            <a:r>
              <a:rPr lang="nl-NL" altLang="en-US" sz="2000" dirty="0" smtClean="0">
                <a:solidFill>
                  <a:schemeClr val="bg1"/>
                </a:solidFill>
              </a:rPr>
              <a:t>moking</a:t>
            </a:r>
            <a:endParaRPr lang="nl-NL" altLang="en-US" sz="2000" dirty="0">
              <a:solidFill>
                <a:schemeClr val="bg1"/>
              </a:solidFill>
            </a:endParaRPr>
          </a:p>
          <a:p>
            <a:pPr marL="342900" indent="-342900" defTabSz="914378" eaLnBrk="1" hangingPunct="1">
              <a:buFont typeface="Arial" panose="020B0604020202020204" pitchFamily="34" charset="0"/>
              <a:buChar char="•"/>
            </a:pPr>
            <a:r>
              <a:rPr lang="nl-NL" altLang="en-US" sz="2000" dirty="0">
                <a:solidFill>
                  <a:schemeClr val="bg1"/>
                </a:solidFill>
              </a:rPr>
              <a:t>i</a:t>
            </a:r>
            <a:r>
              <a:rPr lang="nl-NL" altLang="en-US" sz="2000" dirty="0" smtClean="0">
                <a:solidFill>
                  <a:schemeClr val="bg1"/>
                </a:solidFill>
              </a:rPr>
              <a:t>nfection</a:t>
            </a:r>
            <a:endParaRPr lang="nl-NL" altLang="en-US" sz="2000" dirty="0">
              <a:solidFill>
                <a:schemeClr val="bg1"/>
              </a:solidFill>
            </a:endParaRPr>
          </a:p>
          <a:p>
            <a:pPr marL="342900" indent="-342900" defTabSz="914378" eaLnBrk="1" hangingPunct="1">
              <a:buFont typeface="Arial" panose="020B0604020202020204" pitchFamily="34" charset="0"/>
              <a:buChar char="•"/>
            </a:pPr>
            <a:r>
              <a:rPr lang="nl-NL" altLang="en-US" sz="2000" dirty="0" smtClean="0">
                <a:solidFill>
                  <a:schemeClr val="bg1"/>
                </a:solidFill>
              </a:rPr>
              <a:t>psycho/social</a:t>
            </a:r>
            <a:endParaRPr lang="nl-NL" altLang="en-US" sz="2000" dirty="0">
              <a:solidFill>
                <a:schemeClr val="bg1"/>
              </a:solidFill>
            </a:endParaRPr>
          </a:p>
        </p:txBody>
      </p:sp>
      <p:sp>
        <p:nvSpPr>
          <p:cNvPr id="10247" name="Oval 9"/>
          <p:cNvSpPr>
            <a:spLocks noChangeArrowheads="1"/>
          </p:cNvSpPr>
          <p:nvPr/>
        </p:nvSpPr>
        <p:spPr bwMode="auto">
          <a:xfrm>
            <a:off x="3168588" y="2651759"/>
            <a:ext cx="2825671" cy="780355"/>
          </a:xfrm>
          <a:prstGeom prst="ellipse">
            <a:avLst/>
          </a:prstGeom>
          <a:noFill/>
          <a:ln w="9525">
            <a:solidFill>
              <a:schemeClr val="tx1"/>
            </a:solidFill>
            <a:round/>
            <a:headEnd/>
            <a:tailEnd/>
          </a:ln>
          <a:effectLst/>
          <a:extLst/>
        </p:spPr>
        <p:txBody>
          <a:bodyPr wrap="none" lIns="68580" tIns="34290" rIns="68580" bIns="34290" anchor="ct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defTabSz="457200" eaLnBrk="0" fontAlgn="base" hangingPunct="0">
              <a:spcBef>
                <a:spcPct val="0"/>
              </a:spcBef>
              <a:spcAft>
                <a:spcPct val="0"/>
              </a:spcAft>
              <a:defRPr sz="3200">
                <a:solidFill>
                  <a:schemeClr val="tx1"/>
                </a:solidFill>
                <a:latin typeface="Arial" pitchFamily="34" charset="0"/>
              </a:defRPr>
            </a:lvl6pPr>
            <a:lvl7pPr marL="2971800" indent="-228600" defTabSz="457200" eaLnBrk="0" fontAlgn="base" hangingPunct="0">
              <a:spcBef>
                <a:spcPct val="0"/>
              </a:spcBef>
              <a:spcAft>
                <a:spcPct val="0"/>
              </a:spcAft>
              <a:defRPr sz="3200">
                <a:solidFill>
                  <a:schemeClr val="tx1"/>
                </a:solidFill>
                <a:latin typeface="Arial" pitchFamily="34" charset="0"/>
              </a:defRPr>
            </a:lvl7pPr>
            <a:lvl8pPr marL="3429000" indent="-228600" defTabSz="457200" eaLnBrk="0" fontAlgn="base" hangingPunct="0">
              <a:spcBef>
                <a:spcPct val="0"/>
              </a:spcBef>
              <a:spcAft>
                <a:spcPct val="0"/>
              </a:spcAft>
              <a:defRPr sz="3200">
                <a:solidFill>
                  <a:schemeClr val="tx1"/>
                </a:solidFill>
                <a:latin typeface="Arial" pitchFamily="34" charset="0"/>
              </a:defRPr>
            </a:lvl8pPr>
            <a:lvl9pPr marL="3886200" indent="-228600" defTabSz="457200" eaLnBrk="0" fontAlgn="base" hangingPunct="0">
              <a:spcBef>
                <a:spcPct val="0"/>
              </a:spcBef>
              <a:spcAft>
                <a:spcPct val="0"/>
              </a:spcAft>
              <a:defRPr sz="3200">
                <a:solidFill>
                  <a:schemeClr val="tx1"/>
                </a:solidFill>
                <a:latin typeface="Arial" pitchFamily="34" charset="0"/>
              </a:defRPr>
            </a:lvl9pPr>
          </a:lstStyle>
          <a:p>
            <a:pPr eaLnBrk="1" hangingPunct="1"/>
            <a:endParaRPr lang="en-US" altLang="en-US" dirty="0">
              <a:latin typeface="Calibri Courant" charset="0"/>
            </a:endParaRPr>
          </a:p>
        </p:txBody>
      </p:sp>
      <p:sp>
        <p:nvSpPr>
          <p:cNvPr id="10248" name="Text Box 10"/>
          <p:cNvSpPr txBox="1">
            <a:spLocks noChangeArrowheads="1"/>
          </p:cNvSpPr>
          <p:nvPr/>
        </p:nvSpPr>
        <p:spPr bwMode="auto">
          <a:xfrm>
            <a:off x="3456701" y="2791892"/>
            <a:ext cx="2351088" cy="50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defTabSz="914378" eaLnBrk="1" hangingPunct="1">
              <a:spcBef>
                <a:spcPct val="50000"/>
              </a:spcBef>
            </a:pPr>
            <a:r>
              <a:rPr lang="nl-NL" altLang="en-US" sz="2800" dirty="0"/>
              <a:t>SGA / FGR</a:t>
            </a:r>
          </a:p>
        </p:txBody>
      </p:sp>
      <p:sp>
        <p:nvSpPr>
          <p:cNvPr id="10249" name="AutoShape 12"/>
          <p:cNvSpPr>
            <a:spLocks noChangeArrowheads="1"/>
          </p:cNvSpPr>
          <p:nvPr/>
        </p:nvSpPr>
        <p:spPr bwMode="auto">
          <a:xfrm rot="3037602">
            <a:off x="2991416" y="2419602"/>
            <a:ext cx="874657" cy="169878"/>
          </a:xfrm>
          <a:prstGeom prst="rightArrow">
            <a:avLst>
              <a:gd name="adj1" fmla="val 50000"/>
              <a:gd name="adj2" fmla="val 96970"/>
            </a:avLst>
          </a:prstGeom>
          <a:solidFill>
            <a:srgbClr val="F00000"/>
          </a:solidFill>
          <a:ln w="9525">
            <a:solidFill>
              <a:srgbClr val="FB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defTabSz="457200" eaLnBrk="0" fontAlgn="base" hangingPunct="0">
              <a:spcBef>
                <a:spcPct val="0"/>
              </a:spcBef>
              <a:spcAft>
                <a:spcPct val="0"/>
              </a:spcAft>
              <a:defRPr sz="3200">
                <a:solidFill>
                  <a:schemeClr val="tx1"/>
                </a:solidFill>
                <a:latin typeface="Arial" pitchFamily="34" charset="0"/>
              </a:defRPr>
            </a:lvl6pPr>
            <a:lvl7pPr marL="2971800" indent="-228600" defTabSz="457200" eaLnBrk="0" fontAlgn="base" hangingPunct="0">
              <a:spcBef>
                <a:spcPct val="0"/>
              </a:spcBef>
              <a:spcAft>
                <a:spcPct val="0"/>
              </a:spcAft>
              <a:defRPr sz="3200">
                <a:solidFill>
                  <a:schemeClr val="tx1"/>
                </a:solidFill>
                <a:latin typeface="Arial" pitchFamily="34" charset="0"/>
              </a:defRPr>
            </a:lvl7pPr>
            <a:lvl8pPr marL="3429000" indent="-228600" defTabSz="457200" eaLnBrk="0" fontAlgn="base" hangingPunct="0">
              <a:spcBef>
                <a:spcPct val="0"/>
              </a:spcBef>
              <a:spcAft>
                <a:spcPct val="0"/>
              </a:spcAft>
              <a:defRPr sz="3200">
                <a:solidFill>
                  <a:schemeClr val="tx1"/>
                </a:solidFill>
                <a:latin typeface="Arial" pitchFamily="34" charset="0"/>
              </a:defRPr>
            </a:lvl8pPr>
            <a:lvl9pPr marL="3886200" indent="-228600" defTabSz="457200" eaLnBrk="0" fontAlgn="base" hangingPunct="0">
              <a:spcBef>
                <a:spcPct val="0"/>
              </a:spcBef>
              <a:spcAft>
                <a:spcPct val="0"/>
              </a:spcAft>
              <a:defRPr sz="3200">
                <a:solidFill>
                  <a:schemeClr val="tx1"/>
                </a:solidFill>
                <a:latin typeface="Arial" pitchFamily="34" charset="0"/>
              </a:defRPr>
            </a:lvl9pPr>
          </a:lstStyle>
          <a:p>
            <a:pPr eaLnBrk="1" hangingPunct="1"/>
            <a:endParaRPr lang="en-US" altLang="en-US" dirty="0">
              <a:latin typeface="Calibri Courant" charset="0"/>
            </a:endParaRPr>
          </a:p>
        </p:txBody>
      </p:sp>
      <p:sp>
        <p:nvSpPr>
          <p:cNvPr id="10250" name="AutoShape 13"/>
          <p:cNvSpPr>
            <a:spLocks noChangeArrowheads="1"/>
          </p:cNvSpPr>
          <p:nvPr/>
        </p:nvSpPr>
        <p:spPr bwMode="auto">
          <a:xfrm rot="19820083">
            <a:off x="3000966" y="3151900"/>
            <a:ext cx="703407" cy="140822"/>
          </a:xfrm>
          <a:prstGeom prst="rightArrow">
            <a:avLst>
              <a:gd name="adj1" fmla="val 50000"/>
              <a:gd name="adj2" fmla="val 96970"/>
            </a:avLst>
          </a:prstGeom>
          <a:solidFill>
            <a:schemeClr val="tx2"/>
          </a:solidFill>
          <a:ln w="9525">
            <a:noFill/>
            <a:miter lim="800000"/>
            <a:headEnd/>
            <a:tailEnd/>
          </a:ln>
          <a:effectLst/>
          <a:extLst/>
        </p:spPr>
        <p:txBody>
          <a:bodyPr wrap="none" lIns="68580" tIns="34290" rIns="68580" bIns="34290" anchor="ct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defTabSz="457200" eaLnBrk="0" fontAlgn="base" hangingPunct="0">
              <a:spcBef>
                <a:spcPct val="0"/>
              </a:spcBef>
              <a:spcAft>
                <a:spcPct val="0"/>
              </a:spcAft>
              <a:defRPr sz="3200">
                <a:solidFill>
                  <a:schemeClr val="tx1"/>
                </a:solidFill>
                <a:latin typeface="Arial" pitchFamily="34" charset="0"/>
              </a:defRPr>
            </a:lvl6pPr>
            <a:lvl7pPr marL="2971800" indent="-228600" defTabSz="457200" eaLnBrk="0" fontAlgn="base" hangingPunct="0">
              <a:spcBef>
                <a:spcPct val="0"/>
              </a:spcBef>
              <a:spcAft>
                <a:spcPct val="0"/>
              </a:spcAft>
              <a:defRPr sz="3200">
                <a:solidFill>
                  <a:schemeClr val="tx1"/>
                </a:solidFill>
                <a:latin typeface="Arial" pitchFamily="34" charset="0"/>
              </a:defRPr>
            </a:lvl7pPr>
            <a:lvl8pPr marL="3429000" indent="-228600" defTabSz="457200" eaLnBrk="0" fontAlgn="base" hangingPunct="0">
              <a:spcBef>
                <a:spcPct val="0"/>
              </a:spcBef>
              <a:spcAft>
                <a:spcPct val="0"/>
              </a:spcAft>
              <a:defRPr sz="3200">
                <a:solidFill>
                  <a:schemeClr val="tx1"/>
                </a:solidFill>
                <a:latin typeface="Arial" pitchFamily="34" charset="0"/>
              </a:defRPr>
            </a:lvl8pPr>
            <a:lvl9pPr marL="3886200" indent="-228600" defTabSz="457200" eaLnBrk="0" fontAlgn="base" hangingPunct="0">
              <a:spcBef>
                <a:spcPct val="0"/>
              </a:spcBef>
              <a:spcAft>
                <a:spcPct val="0"/>
              </a:spcAft>
              <a:defRPr sz="3200">
                <a:solidFill>
                  <a:schemeClr val="tx1"/>
                </a:solidFill>
                <a:latin typeface="Arial" pitchFamily="34" charset="0"/>
              </a:defRPr>
            </a:lvl9pPr>
          </a:lstStyle>
          <a:p>
            <a:pPr eaLnBrk="1" hangingPunct="1"/>
            <a:endParaRPr lang="en-US" altLang="en-US" dirty="0">
              <a:latin typeface="Calibri Courant" charset="0"/>
            </a:endParaRPr>
          </a:p>
        </p:txBody>
      </p:sp>
      <p:sp>
        <p:nvSpPr>
          <p:cNvPr id="10251" name="AutoShape 14"/>
          <p:cNvSpPr>
            <a:spLocks noChangeArrowheads="1"/>
          </p:cNvSpPr>
          <p:nvPr/>
        </p:nvSpPr>
        <p:spPr bwMode="auto">
          <a:xfrm rot="12212206">
            <a:off x="5541553" y="3163512"/>
            <a:ext cx="508665" cy="174287"/>
          </a:xfrm>
          <a:prstGeom prst="rightArrow">
            <a:avLst>
              <a:gd name="adj1" fmla="val 50000"/>
              <a:gd name="adj2" fmla="val 96970"/>
            </a:avLst>
          </a:prstGeom>
          <a:solidFill>
            <a:srgbClr val="E3A129"/>
          </a:solidFill>
          <a:ln w="9525">
            <a:solidFill>
              <a:srgbClr val="E3A1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defTabSz="457200" eaLnBrk="0" fontAlgn="base" hangingPunct="0">
              <a:spcBef>
                <a:spcPct val="0"/>
              </a:spcBef>
              <a:spcAft>
                <a:spcPct val="0"/>
              </a:spcAft>
              <a:defRPr sz="3200">
                <a:solidFill>
                  <a:schemeClr val="tx1"/>
                </a:solidFill>
                <a:latin typeface="Arial" pitchFamily="34" charset="0"/>
              </a:defRPr>
            </a:lvl6pPr>
            <a:lvl7pPr marL="2971800" indent="-228600" defTabSz="457200" eaLnBrk="0" fontAlgn="base" hangingPunct="0">
              <a:spcBef>
                <a:spcPct val="0"/>
              </a:spcBef>
              <a:spcAft>
                <a:spcPct val="0"/>
              </a:spcAft>
              <a:defRPr sz="3200">
                <a:solidFill>
                  <a:schemeClr val="tx1"/>
                </a:solidFill>
                <a:latin typeface="Arial" pitchFamily="34" charset="0"/>
              </a:defRPr>
            </a:lvl7pPr>
            <a:lvl8pPr marL="3429000" indent="-228600" defTabSz="457200" eaLnBrk="0" fontAlgn="base" hangingPunct="0">
              <a:spcBef>
                <a:spcPct val="0"/>
              </a:spcBef>
              <a:spcAft>
                <a:spcPct val="0"/>
              </a:spcAft>
              <a:defRPr sz="3200">
                <a:solidFill>
                  <a:schemeClr val="tx1"/>
                </a:solidFill>
                <a:latin typeface="Arial" pitchFamily="34" charset="0"/>
              </a:defRPr>
            </a:lvl8pPr>
            <a:lvl9pPr marL="3886200" indent="-228600" defTabSz="457200" eaLnBrk="0" fontAlgn="base" hangingPunct="0">
              <a:spcBef>
                <a:spcPct val="0"/>
              </a:spcBef>
              <a:spcAft>
                <a:spcPct val="0"/>
              </a:spcAft>
              <a:defRPr sz="3200">
                <a:solidFill>
                  <a:schemeClr val="tx1"/>
                </a:solidFill>
                <a:latin typeface="Arial" pitchFamily="34" charset="0"/>
              </a:defRPr>
            </a:lvl9pPr>
          </a:lstStyle>
          <a:p>
            <a:pPr eaLnBrk="1" hangingPunct="1"/>
            <a:endParaRPr lang="en-US" altLang="en-US" dirty="0">
              <a:latin typeface="Calibri Courant" charset="0"/>
            </a:endParaRPr>
          </a:p>
        </p:txBody>
      </p:sp>
      <p:sp>
        <p:nvSpPr>
          <p:cNvPr id="14" name="AutoShape 14"/>
          <p:cNvSpPr>
            <a:spLocks noChangeArrowheads="1"/>
          </p:cNvSpPr>
          <p:nvPr/>
        </p:nvSpPr>
        <p:spPr bwMode="auto">
          <a:xfrm rot="8007269">
            <a:off x="5265411" y="2478917"/>
            <a:ext cx="806643" cy="132602"/>
          </a:xfrm>
          <a:prstGeom prst="rightArrow">
            <a:avLst>
              <a:gd name="adj1" fmla="val 50000"/>
              <a:gd name="adj2" fmla="val 96970"/>
            </a:avLst>
          </a:prstGeom>
          <a:solidFill>
            <a:srgbClr val="CC0099"/>
          </a:solidFill>
          <a:ln w="9525">
            <a:solidFill>
              <a:srgbClr val="CC0099"/>
            </a:solidFill>
            <a:miter lim="800000"/>
            <a:headEnd/>
            <a:tailEnd/>
          </a:ln>
          <a:effectLst/>
          <a:extLst/>
        </p:spPr>
        <p:txBody>
          <a:bodyPr wrap="none" lIns="68580" tIns="34290" rIns="68580" bIns="34290" anchor="ct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defTabSz="457200" eaLnBrk="0" fontAlgn="base" hangingPunct="0">
              <a:spcBef>
                <a:spcPct val="0"/>
              </a:spcBef>
              <a:spcAft>
                <a:spcPct val="0"/>
              </a:spcAft>
              <a:defRPr sz="3200">
                <a:solidFill>
                  <a:schemeClr val="tx1"/>
                </a:solidFill>
                <a:latin typeface="Arial" pitchFamily="34" charset="0"/>
              </a:defRPr>
            </a:lvl6pPr>
            <a:lvl7pPr marL="2971800" indent="-228600" defTabSz="457200" eaLnBrk="0" fontAlgn="base" hangingPunct="0">
              <a:spcBef>
                <a:spcPct val="0"/>
              </a:spcBef>
              <a:spcAft>
                <a:spcPct val="0"/>
              </a:spcAft>
              <a:defRPr sz="3200">
                <a:solidFill>
                  <a:schemeClr val="tx1"/>
                </a:solidFill>
                <a:latin typeface="Arial" pitchFamily="34" charset="0"/>
              </a:defRPr>
            </a:lvl7pPr>
            <a:lvl8pPr marL="3429000" indent="-228600" defTabSz="457200" eaLnBrk="0" fontAlgn="base" hangingPunct="0">
              <a:spcBef>
                <a:spcPct val="0"/>
              </a:spcBef>
              <a:spcAft>
                <a:spcPct val="0"/>
              </a:spcAft>
              <a:defRPr sz="3200">
                <a:solidFill>
                  <a:schemeClr val="tx1"/>
                </a:solidFill>
                <a:latin typeface="Arial" pitchFamily="34" charset="0"/>
              </a:defRPr>
            </a:lvl8pPr>
            <a:lvl9pPr marL="3886200" indent="-228600" defTabSz="457200" eaLnBrk="0" fontAlgn="base" hangingPunct="0">
              <a:spcBef>
                <a:spcPct val="0"/>
              </a:spcBef>
              <a:spcAft>
                <a:spcPct val="0"/>
              </a:spcAft>
              <a:defRPr sz="3200">
                <a:solidFill>
                  <a:schemeClr val="tx1"/>
                </a:solidFill>
                <a:latin typeface="Arial" pitchFamily="34" charset="0"/>
              </a:defRPr>
            </a:lvl9pPr>
          </a:lstStyle>
          <a:p>
            <a:pPr eaLnBrk="1" hangingPunct="1"/>
            <a:endParaRPr lang="en-US" altLang="en-US" dirty="0">
              <a:latin typeface="Calibri Courant" charset="0"/>
            </a:endParaRPr>
          </a:p>
        </p:txBody>
      </p:sp>
    </p:spTree>
    <p:extLst>
      <p:ext uri="{BB962C8B-B14F-4D97-AF65-F5344CB8AC3E}">
        <p14:creationId xmlns:p14="http://schemas.microsoft.com/office/powerpoint/2010/main" val="2753039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Connecteur droit avec flèche 39"/>
          <p:cNvCxnSpPr/>
          <p:nvPr/>
        </p:nvCxnSpPr>
        <p:spPr>
          <a:xfrm>
            <a:off x="6022946" y="1368882"/>
            <a:ext cx="0" cy="3131493"/>
          </a:xfrm>
          <a:prstGeom prst="straightConnector1">
            <a:avLst/>
          </a:prstGeom>
          <a:ln w="444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3834342" y="274117"/>
            <a:ext cx="5104741" cy="394367"/>
          </a:xfrm>
          <a:noFill/>
          <a:ln>
            <a:noFill/>
          </a:ln>
          <a:effectLst/>
        </p:spPr>
        <p:style>
          <a:lnRef idx="1">
            <a:schemeClr val="accent5"/>
          </a:lnRef>
          <a:fillRef idx="2">
            <a:schemeClr val="accent5"/>
          </a:fillRef>
          <a:effectRef idx="1">
            <a:schemeClr val="accent5"/>
          </a:effectRef>
          <a:fontRef idx="minor">
            <a:schemeClr val="dk1"/>
          </a:fontRef>
        </p:style>
        <p:txBody>
          <a:bodyPr>
            <a:noAutofit/>
          </a:bodyPr>
          <a:lstStyle/>
          <a:p>
            <a:r>
              <a:rPr lang="en-GB" sz="3600" dirty="0" smtClean="0">
                <a:solidFill>
                  <a:srgbClr val="FF0000"/>
                </a:solidFill>
                <a:latin typeface="Arial" panose="020B0604020202020204" pitchFamily="34" charset="0"/>
                <a:cs typeface="Arial" panose="020B0604020202020204" pitchFamily="34" charset="0"/>
              </a:rPr>
              <a:t>Placental insufficiency</a:t>
            </a:r>
            <a:endParaRPr lang="en-GB" sz="3600" dirty="0">
              <a:solidFill>
                <a:srgbClr val="FF0000"/>
              </a:solidFill>
              <a:latin typeface="Arial" panose="020B0604020202020204" pitchFamily="34" charset="0"/>
              <a:cs typeface="Arial" panose="020B0604020202020204" pitchFamily="34" charset="0"/>
            </a:endParaRPr>
          </a:p>
        </p:txBody>
      </p:sp>
      <p:sp>
        <p:nvSpPr>
          <p:cNvPr id="5" name="Titre 1"/>
          <p:cNvSpPr txBox="1">
            <a:spLocks/>
          </p:cNvSpPr>
          <p:nvPr/>
        </p:nvSpPr>
        <p:spPr>
          <a:xfrm>
            <a:off x="3505201" y="1745879"/>
            <a:ext cx="2134410" cy="986118"/>
          </a:xfrm>
          <a:prstGeom prst="rect">
            <a:avLst/>
          </a:prstGeom>
          <a:ln/>
        </p:spPr>
        <p:style>
          <a:lnRef idx="1">
            <a:schemeClr val="accent1"/>
          </a:lnRef>
          <a:fillRef idx="3">
            <a:schemeClr val="accent1"/>
          </a:fillRef>
          <a:effectRef idx="2">
            <a:schemeClr val="accent1"/>
          </a:effectRef>
          <a:fontRef idx="minor">
            <a:schemeClr val="lt1"/>
          </a:fontRef>
        </p:style>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dirty="0" smtClean="0">
                <a:latin typeface="Arial" panose="020B0604020202020204" pitchFamily="34" charset="0"/>
                <a:cs typeface="Arial" panose="020B0604020202020204" pitchFamily="34" charset="0"/>
              </a:rPr>
              <a:t>pre-eclampsia,</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HELLP </a:t>
            </a:r>
            <a:r>
              <a:rPr lang="en-GB" sz="1200" dirty="0" smtClean="0">
                <a:latin typeface="Arial" panose="020B0604020202020204" pitchFamily="34" charset="0"/>
                <a:cs typeface="Arial" panose="020B0604020202020204" pitchFamily="34" charset="0"/>
              </a:rPr>
              <a:t>syndrome,</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e</a:t>
            </a:r>
            <a:r>
              <a:rPr lang="en-GB" sz="1200" dirty="0" smtClean="0">
                <a:latin typeface="Arial" panose="020B0604020202020204" pitchFamily="34" charset="0"/>
                <a:cs typeface="Arial" panose="020B0604020202020204" pitchFamily="34" charset="0"/>
              </a:rPr>
              <a:t>clampsia,</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a:t>
            </a:r>
            <a:r>
              <a:rPr lang="en-GB" sz="1200" dirty="0" smtClean="0">
                <a:latin typeface="Arial" panose="020B0604020202020204" pitchFamily="34" charset="0"/>
                <a:cs typeface="Arial" panose="020B0604020202020204" pitchFamily="34" charset="0"/>
              </a:rPr>
              <a:t>ncreased </a:t>
            </a:r>
            <a:r>
              <a:rPr lang="en-GB" sz="1200" dirty="0">
                <a:latin typeface="Arial" panose="020B0604020202020204" pitchFamily="34" charset="0"/>
                <a:cs typeface="Arial" panose="020B0604020202020204" pitchFamily="34" charset="0"/>
              </a:rPr>
              <a:t>risk of </a:t>
            </a:r>
            <a:r>
              <a:rPr lang="en-GB" sz="1200" dirty="0" smtClean="0">
                <a:latin typeface="Arial" panose="020B0604020202020204" pitchFamily="34" charset="0"/>
                <a:cs typeface="Arial" panose="020B0604020202020204" pitchFamily="34" charset="0"/>
              </a:rPr>
              <a:t>C-section</a:t>
            </a:r>
            <a:endParaRPr lang="en-GB" sz="1200" dirty="0">
              <a:latin typeface="Arial" panose="020B0604020202020204" pitchFamily="34" charset="0"/>
              <a:cs typeface="Arial" panose="020B0604020202020204" pitchFamily="34" charset="0"/>
            </a:endParaRPr>
          </a:p>
        </p:txBody>
      </p:sp>
      <p:sp>
        <p:nvSpPr>
          <p:cNvPr id="6" name="Titre 1"/>
          <p:cNvSpPr txBox="1">
            <a:spLocks/>
          </p:cNvSpPr>
          <p:nvPr/>
        </p:nvSpPr>
        <p:spPr>
          <a:xfrm>
            <a:off x="6454315" y="1355413"/>
            <a:ext cx="2484768" cy="487438"/>
          </a:xfrm>
          <a:prstGeom prst="rect">
            <a:avLst/>
          </a:prstGeom>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dirty="0" smtClean="0">
                <a:latin typeface="Arial" panose="020B0604020202020204" pitchFamily="34" charset="0"/>
                <a:cs typeface="Arial" panose="020B0604020202020204" pitchFamily="34" charset="0"/>
              </a:rPr>
              <a:t>FGR</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b</a:t>
            </a:r>
            <a:r>
              <a:rPr lang="en-GB" sz="1200" dirty="0" smtClean="0">
                <a:latin typeface="Arial" panose="020B0604020202020204" pitchFamily="34" charset="0"/>
                <a:cs typeface="Arial" panose="020B0604020202020204" pitchFamily="34" charset="0"/>
              </a:rPr>
              <a:t>rain remodelling</a:t>
            </a:r>
            <a:endParaRPr lang="en-GB" sz="1200" dirty="0">
              <a:latin typeface="Arial" panose="020B0604020202020204" pitchFamily="34" charset="0"/>
              <a:cs typeface="Arial" panose="020B0604020202020204" pitchFamily="34" charset="0"/>
            </a:endParaRPr>
          </a:p>
        </p:txBody>
      </p:sp>
      <p:sp>
        <p:nvSpPr>
          <p:cNvPr id="7" name="Titre 1"/>
          <p:cNvSpPr txBox="1">
            <a:spLocks/>
          </p:cNvSpPr>
          <p:nvPr/>
        </p:nvSpPr>
        <p:spPr>
          <a:xfrm>
            <a:off x="6454317" y="1939821"/>
            <a:ext cx="2484765" cy="441268"/>
          </a:xfrm>
          <a:prstGeom prst="rect">
            <a:avLst/>
          </a:prstGeom>
          <a:ln/>
        </p:spPr>
        <p:style>
          <a:lnRef idx="1">
            <a:schemeClr val="accent1"/>
          </a:lnRef>
          <a:fillRef idx="3">
            <a:schemeClr val="accent1"/>
          </a:fillRef>
          <a:effectRef idx="2">
            <a:schemeClr val="accent1"/>
          </a:effectRef>
          <a:fontRef idx="minor">
            <a:schemeClr val="lt1"/>
          </a:fontRef>
        </p:style>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i</a:t>
            </a:r>
            <a:r>
              <a:rPr lang="en-GB" sz="1200" dirty="0" smtClean="0">
                <a:latin typeface="Arial" panose="020B0604020202020204" pitchFamily="34" charset="0"/>
                <a:cs typeface="Arial" panose="020B0604020202020204" pitchFamily="34" charset="0"/>
              </a:rPr>
              <a:t>ncreased </a:t>
            </a:r>
            <a:r>
              <a:rPr lang="en-GB" sz="1200" dirty="0">
                <a:latin typeface="Arial" panose="020B0604020202020204" pitchFamily="34" charset="0"/>
                <a:cs typeface="Arial" panose="020B0604020202020204" pitchFamily="34" charset="0"/>
              </a:rPr>
              <a:t>prenatal </a:t>
            </a:r>
            <a:r>
              <a:rPr lang="en-GB" sz="1200" dirty="0" smtClean="0">
                <a:latin typeface="Arial" panose="020B0604020202020204" pitchFamily="34" charset="0"/>
                <a:cs typeface="Arial" panose="020B0604020202020204" pitchFamily="34" charset="0"/>
              </a:rPr>
              <a:t>mortality,</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a:t>
            </a:r>
            <a:r>
              <a:rPr lang="en-GB" sz="1200" dirty="0" smtClean="0">
                <a:latin typeface="Arial" panose="020B0604020202020204" pitchFamily="34" charset="0"/>
                <a:cs typeface="Arial" panose="020B0604020202020204" pitchFamily="34" charset="0"/>
              </a:rPr>
              <a:t>ncreased </a:t>
            </a:r>
            <a:r>
              <a:rPr lang="en-GB" sz="1200" dirty="0">
                <a:latin typeface="Arial" panose="020B0604020202020204" pitchFamily="34" charset="0"/>
                <a:cs typeface="Arial" panose="020B0604020202020204" pitchFamily="34" charset="0"/>
              </a:rPr>
              <a:t>risk of </a:t>
            </a:r>
            <a:r>
              <a:rPr lang="en-GB" sz="1200" dirty="0" smtClean="0">
                <a:latin typeface="Arial" panose="020B0604020202020204" pitchFamily="34" charset="0"/>
                <a:cs typeface="Arial" panose="020B0604020202020204" pitchFamily="34" charset="0"/>
              </a:rPr>
              <a:t>C-section</a:t>
            </a:r>
            <a:endParaRPr lang="en-GB" sz="1200" dirty="0">
              <a:latin typeface="Arial" panose="020B0604020202020204" pitchFamily="34" charset="0"/>
              <a:cs typeface="Arial" panose="020B0604020202020204" pitchFamily="34" charset="0"/>
            </a:endParaRPr>
          </a:p>
        </p:txBody>
      </p:sp>
      <p:sp>
        <p:nvSpPr>
          <p:cNvPr id="8" name="Titre 1"/>
          <p:cNvSpPr txBox="1">
            <a:spLocks/>
          </p:cNvSpPr>
          <p:nvPr/>
        </p:nvSpPr>
        <p:spPr>
          <a:xfrm>
            <a:off x="6454317" y="2519398"/>
            <a:ext cx="2484765" cy="492431"/>
          </a:xfrm>
          <a:prstGeom prst="rect">
            <a:avLst/>
          </a:prstGeom>
          <a:ln/>
        </p:spPr>
        <p:style>
          <a:lnRef idx="1">
            <a:schemeClr val="accent1"/>
          </a:lnRef>
          <a:fillRef idx="3">
            <a:schemeClr val="accent1"/>
          </a:fillRef>
          <a:effectRef idx="2">
            <a:schemeClr val="accent1"/>
          </a:effectRef>
          <a:fontRef idx="minor">
            <a:schemeClr val="lt1"/>
          </a:fontRef>
        </p:style>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b</a:t>
            </a:r>
            <a:r>
              <a:rPr lang="en-GB" sz="1200" dirty="0" smtClean="0">
                <a:latin typeface="Arial" panose="020B0604020202020204" pitchFamily="34" charset="0"/>
                <a:cs typeface="Arial" panose="020B0604020202020204" pitchFamily="34" charset="0"/>
              </a:rPr>
              <a:t>orn </a:t>
            </a:r>
            <a:r>
              <a:rPr lang="en-GB" sz="1200" dirty="0">
                <a:latin typeface="Arial" panose="020B0604020202020204" pitchFamily="34" charset="0"/>
                <a:cs typeface="Arial" panose="020B0604020202020204" pitchFamily="34" charset="0"/>
              </a:rPr>
              <a:t>SGA, </a:t>
            </a:r>
            <a:r>
              <a:rPr lang="en-GB" sz="1200" dirty="0" smtClean="0">
                <a:latin typeface="Arial" panose="020B0604020202020204" pitchFamily="34" charset="0"/>
                <a:cs typeface="Arial" panose="020B0604020202020204" pitchFamily="34" charset="0"/>
              </a:rPr>
              <a:t>increased </a:t>
            </a:r>
            <a:r>
              <a:rPr lang="en-GB" sz="1200" dirty="0">
                <a:latin typeface="Arial" panose="020B0604020202020204" pitchFamily="34" charset="0"/>
                <a:cs typeface="Arial" panose="020B0604020202020204" pitchFamily="34" charset="0"/>
              </a:rPr>
              <a:t>perinatal morbidity </a:t>
            </a:r>
            <a:r>
              <a:rPr lang="en-GB" sz="1200" dirty="0" smtClean="0">
                <a:latin typeface="Arial" panose="020B0604020202020204" pitchFamily="34" charset="0"/>
                <a:cs typeface="Arial" panose="020B0604020202020204" pitchFamily="34" charset="0"/>
              </a:rPr>
              <a:t>and mortality</a:t>
            </a:r>
            <a:endParaRPr lang="en-GB" sz="1200" dirty="0">
              <a:latin typeface="Arial" panose="020B0604020202020204" pitchFamily="34" charset="0"/>
              <a:cs typeface="Arial" panose="020B0604020202020204" pitchFamily="34" charset="0"/>
            </a:endParaRPr>
          </a:p>
        </p:txBody>
      </p:sp>
      <p:sp>
        <p:nvSpPr>
          <p:cNvPr id="9" name="Titre 1"/>
          <p:cNvSpPr txBox="1">
            <a:spLocks/>
          </p:cNvSpPr>
          <p:nvPr/>
        </p:nvSpPr>
        <p:spPr>
          <a:xfrm>
            <a:off x="6454317" y="3167392"/>
            <a:ext cx="2484765" cy="677384"/>
          </a:xfrm>
          <a:prstGeom prst="rect">
            <a:avLst/>
          </a:prstGeom>
          <a:ln/>
        </p:spPr>
        <p:style>
          <a:lnRef idx="1">
            <a:schemeClr val="accent1"/>
          </a:lnRef>
          <a:fillRef idx="3">
            <a:schemeClr val="accent1"/>
          </a:fillRef>
          <a:effectRef idx="2">
            <a:schemeClr val="accent1"/>
          </a:effectRef>
          <a:fontRef idx="minor">
            <a:schemeClr val="lt1"/>
          </a:fontRef>
        </p:style>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i</a:t>
            </a:r>
            <a:r>
              <a:rPr lang="en-GB" sz="1200" dirty="0" smtClean="0">
                <a:latin typeface="Arial" panose="020B0604020202020204" pitchFamily="34" charset="0"/>
                <a:cs typeface="Arial" panose="020B0604020202020204" pitchFamily="34" charset="0"/>
              </a:rPr>
              <a:t>mpaired neurodevelopment, poorer </a:t>
            </a:r>
            <a:r>
              <a:rPr lang="en-GB" sz="1200" dirty="0">
                <a:latin typeface="Arial" panose="020B0604020202020204" pitchFamily="34" charset="0"/>
                <a:cs typeface="Arial" panose="020B0604020202020204" pitchFamily="34" charset="0"/>
              </a:rPr>
              <a:t>school </a:t>
            </a:r>
            <a:r>
              <a:rPr lang="en-GB" sz="1200" dirty="0" smtClean="0">
                <a:latin typeface="Arial" panose="020B0604020202020204" pitchFamily="34" charset="0"/>
                <a:cs typeface="Arial" panose="020B0604020202020204" pitchFamily="34" charset="0"/>
              </a:rPr>
              <a:t>performance,</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a:t>
            </a:r>
            <a:r>
              <a:rPr lang="en-GB" sz="1200" dirty="0" smtClean="0">
                <a:latin typeface="Arial" panose="020B0604020202020204" pitchFamily="34" charset="0"/>
                <a:cs typeface="Arial" panose="020B0604020202020204" pitchFamily="34" charset="0"/>
              </a:rPr>
              <a:t>ccelerated </a:t>
            </a:r>
            <a:r>
              <a:rPr lang="en-GB" sz="1200" dirty="0">
                <a:latin typeface="Arial" panose="020B0604020202020204" pitchFamily="34" charset="0"/>
                <a:cs typeface="Arial" panose="020B0604020202020204" pitchFamily="34" charset="0"/>
              </a:rPr>
              <a:t>gain in fat</a:t>
            </a:r>
          </a:p>
        </p:txBody>
      </p:sp>
      <p:sp>
        <p:nvSpPr>
          <p:cNvPr id="10" name="Titre 1"/>
          <p:cNvSpPr txBox="1">
            <a:spLocks/>
          </p:cNvSpPr>
          <p:nvPr/>
        </p:nvSpPr>
        <p:spPr>
          <a:xfrm>
            <a:off x="6454317" y="3968039"/>
            <a:ext cx="2484765" cy="518868"/>
          </a:xfrm>
          <a:prstGeom prst="rect">
            <a:avLst/>
          </a:prstGeom>
          <a:ln/>
        </p:spPr>
        <p:style>
          <a:lnRef idx="1">
            <a:schemeClr val="accent1"/>
          </a:lnRef>
          <a:fillRef idx="3">
            <a:schemeClr val="accent1"/>
          </a:fillRef>
          <a:effectRef idx="2">
            <a:schemeClr val="accent1"/>
          </a:effectRef>
          <a:fontRef idx="minor">
            <a:schemeClr val="lt1"/>
          </a:fontRef>
        </p:style>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1200" dirty="0">
              <a:latin typeface="Calibri Courant" charset="0"/>
              <a:cs typeface="Calibri Courant" charset="0"/>
            </a:endParaRPr>
          </a:p>
          <a:p>
            <a:r>
              <a:rPr lang="en-GB" sz="1200" dirty="0">
                <a:latin typeface="Arial" panose="020B0604020202020204" pitchFamily="34" charset="0"/>
                <a:cs typeface="Arial" panose="020B0604020202020204" pitchFamily="34" charset="0"/>
              </a:rPr>
              <a:t>o</a:t>
            </a:r>
            <a:r>
              <a:rPr lang="en-GB" sz="1200" dirty="0" smtClean="0">
                <a:latin typeface="Arial" panose="020B0604020202020204" pitchFamily="34" charset="0"/>
                <a:cs typeface="Arial" panose="020B0604020202020204" pitchFamily="34" charset="0"/>
              </a:rPr>
              <a:t>besity</a:t>
            </a: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diabetes</a:t>
            </a: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hypertension</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c</a:t>
            </a:r>
            <a:r>
              <a:rPr lang="en-GB" sz="1200" dirty="0" smtClean="0">
                <a:latin typeface="Arial" panose="020B0604020202020204" pitchFamily="34" charset="0"/>
                <a:cs typeface="Arial" panose="020B0604020202020204" pitchFamily="34" charset="0"/>
              </a:rPr>
              <a:t>ardiac </a:t>
            </a:r>
            <a:r>
              <a:rPr lang="en-GB" sz="1200" dirty="0">
                <a:latin typeface="Arial" panose="020B0604020202020204" pitchFamily="34" charset="0"/>
                <a:cs typeface="Arial" panose="020B0604020202020204" pitchFamily="34" charset="0"/>
              </a:rPr>
              <a:t>diseases, </a:t>
            </a:r>
            <a:r>
              <a:rPr lang="en-GB" sz="1200" dirty="0" smtClean="0">
                <a:latin typeface="Arial" panose="020B0604020202020204" pitchFamily="34" charset="0"/>
                <a:cs typeface="Arial" panose="020B0604020202020204" pitchFamily="34" charset="0"/>
              </a:rPr>
              <a:t>stroke</a:t>
            </a:r>
            <a:endParaRPr lang="en-GB" sz="1200" dirty="0">
              <a:latin typeface="Arial" panose="020B0604020202020204" pitchFamily="34" charset="0"/>
              <a:cs typeface="Arial" panose="020B0604020202020204" pitchFamily="34" charset="0"/>
            </a:endParaRPr>
          </a:p>
          <a:p>
            <a:endParaRPr lang="en-GB" sz="1200" dirty="0">
              <a:latin typeface="Calibri Courant" charset="0"/>
              <a:cs typeface="Calibri Courant" charset="0"/>
            </a:endParaRPr>
          </a:p>
        </p:txBody>
      </p:sp>
      <p:sp>
        <p:nvSpPr>
          <p:cNvPr id="11" name="Titre 1"/>
          <p:cNvSpPr txBox="1">
            <a:spLocks/>
          </p:cNvSpPr>
          <p:nvPr/>
        </p:nvSpPr>
        <p:spPr>
          <a:xfrm>
            <a:off x="3589020" y="3726851"/>
            <a:ext cx="1997863" cy="665560"/>
          </a:xfrm>
          <a:prstGeom prst="rect">
            <a:avLst/>
          </a:prstGeom>
          <a:ln/>
        </p:spPr>
        <p:style>
          <a:lnRef idx="1">
            <a:schemeClr val="accent1"/>
          </a:lnRef>
          <a:fillRef idx="3">
            <a:schemeClr val="accent1"/>
          </a:fillRef>
          <a:effectRef idx="2">
            <a:schemeClr val="accent1"/>
          </a:effectRef>
          <a:fontRef idx="minor">
            <a:schemeClr val="lt1"/>
          </a:fontRef>
        </p:style>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l</a:t>
            </a:r>
            <a:r>
              <a:rPr lang="en-GB" sz="1200" dirty="0" smtClean="0">
                <a:latin typeface="Arial" panose="020B0604020202020204" pitchFamily="34" charset="0"/>
                <a:cs typeface="Arial" panose="020B0604020202020204" pitchFamily="34" charset="0"/>
              </a:rPr>
              <a:t>ong </a:t>
            </a:r>
            <a:r>
              <a:rPr lang="en-GB" sz="1200" dirty="0">
                <a:latin typeface="Arial" panose="020B0604020202020204" pitchFamily="34" charset="0"/>
                <a:cs typeface="Arial" panose="020B0604020202020204" pitchFamily="34" charset="0"/>
              </a:rPr>
              <a:t>term </a:t>
            </a:r>
            <a:r>
              <a:rPr lang="en-GB" sz="1200" dirty="0" smtClean="0">
                <a:latin typeface="Arial" panose="020B0604020202020204" pitchFamily="34" charset="0"/>
                <a:cs typeface="Arial" panose="020B0604020202020204" pitchFamily="34" charset="0"/>
              </a:rPr>
              <a:t>sequelae </a:t>
            </a:r>
            <a:r>
              <a:rPr lang="en-GB" sz="1200" dirty="0">
                <a:latin typeface="Arial" panose="020B0604020202020204" pitchFamily="34" charset="0"/>
                <a:cs typeface="Arial" panose="020B0604020202020204" pitchFamily="34" charset="0"/>
              </a:rPr>
              <a:t>of per </a:t>
            </a:r>
            <a:r>
              <a:rPr lang="en-GB" sz="1200" dirty="0" smtClean="0">
                <a:latin typeface="Arial" panose="020B0604020202020204" pitchFamily="34" charset="0"/>
                <a:cs typeface="Arial" panose="020B0604020202020204" pitchFamily="34" charset="0"/>
              </a:rPr>
              <a:t>partum complications</a:t>
            </a:r>
            <a:endParaRPr lang="en-GB" sz="1200" dirty="0">
              <a:latin typeface="Arial" panose="020B0604020202020204" pitchFamily="34" charset="0"/>
              <a:cs typeface="Arial" panose="020B0604020202020204" pitchFamily="34" charset="0"/>
            </a:endParaRPr>
          </a:p>
        </p:txBody>
      </p:sp>
      <p:sp>
        <p:nvSpPr>
          <p:cNvPr id="12" name="Titre 1"/>
          <p:cNvSpPr txBox="1">
            <a:spLocks/>
          </p:cNvSpPr>
          <p:nvPr/>
        </p:nvSpPr>
        <p:spPr>
          <a:xfrm>
            <a:off x="4325148" y="797646"/>
            <a:ext cx="870603" cy="332780"/>
          </a:xfrm>
          <a:prstGeom prst="rect">
            <a:avLst/>
          </a:prstGeom>
          <a:ln>
            <a:solidFill>
              <a:srgbClr val="FF0000"/>
            </a:solidFill>
          </a:ln>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400" dirty="0" smtClean="0">
                <a:solidFill>
                  <a:srgbClr val="FF0000"/>
                </a:solidFill>
                <a:latin typeface="Arial" panose="020B0604020202020204" pitchFamily="34" charset="0"/>
                <a:cs typeface="Arial" panose="020B0604020202020204" pitchFamily="34" charset="0"/>
              </a:rPr>
              <a:t>mother</a:t>
            </a:r>
            <a:endParaRPr lang="en-GB" sz="1400" dirty="0">
              <a:solidFill>
                <a:srgbClr val="FF0000"/>
              </a:solidFill>
              <a:latin typeface="Arial" panose="020B0604020202020204" pitchFamily="34" charset="0"/>
              <a:cs typeface="Arial" panose="020B0604020202020204" pitchFamily="34" charset="0"/>
            </a:endParaRPr>
          </a:p>
        </p:txBody>
      </p:sp>
      <p:sp>
        <p:nvSpPr>
          <p:cNvPr id="13" name="Titre 1"/>
          <p:cNvSpPr txBox="1">
            <a:spLocks/>
          </p:cNvSpPr>
          <p:nvPr/>
        </p:nvSpPr>
        <p:spPr>
          <a:xfrm>
            <a:off x="6870265" y="797647"/>
            <a:ext cx="1549835" cy="332780"/>
          </a:xfrm>
          <a:prstGeom prst="rect">
            <a:avLst/>
          </a:prstGeom>
          <a:ln>
            <a:solidFill>
              <a:srgbClr val="FF0000"/>
            </a:solidFill>
          </a:ln>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400" dirty="0" err="1">
                <a:solidFill>
                  <a:srgbClr val="FF0000"/>
                </a:solidFill>
                <a:latin typeface="Arial" panose="020B0604020202020204" pitchFamily="34" charset="0"/>
                <a:cs typeface="Arial" panose="020B0604020202020204" pitchFamily="34" charset="0"/>
              </a:rPr>
              <a:t>f</a:t>
            </a:r>
            <a:r>
              <a:rPr lang="en-GB" sz="1400" dirty="0" err="1" smtClean="0">
                <a:solidFill>
                  <a:srgbClr val="FF0000"/>
                </a:solidFill>
                <a:latin typeface="Arial" panose="020B0604020202020204" pitchFamily="34" charset="0"/>
                <a:cs typeface="Arial" panose="020B0604020202020204" pitchFamily="34" charset="0"/>
              </a:rPr>
              <a:t>etus</a:t>
            </a:r>
            <a:r>
              <a:rPr lang="en-GB" sz="1400" dirty="0" smtClean="0">
                <a:solidFill>
                  <a:srgbClr val="FF0000"/>
                </a:solidFill>
                <a:latin typeface="Arial" panose="020B0604020202020204" pitchFamily="34" charset="0"/>
                <a:cs typeface="Arial" panose="020B0604020202020204" pitchFamily="34" charset="0"/>
              </a:rPr>
              <a:t>/</a:t>
            </a:r>
            <a:r>
              <a:rPr lang="en-GB" sz="1400" dirty="0" err="1" smtClean="0">
                <a:solidFill>
                  <a:srgbClr val="FF0000"/>
                </a:solidFill>
                <a:latin typeface="Arial" panose="020B0604020202020204" pitchFamily="34" charset="0"/>
                <a:cs typeface="Arial" panose="020B0604020202020204" pitchFamily="34" charset="0"/>
              </a:rPr>
              <a:t>newborn</a:t>
            </a:r>
            <a:endParaRPr lang="en-GB" sz="1400" dirty="0">
              <a:solidFill>
                <a:srgbClr val="FF0000"/>
              </a:solidFill>
              <a:latin typeface="Arial" panose="020B0604020202020204" pitchFamily="34" charset="0"/>
              <a:cs typeface="Arial" panose="020B0604020202020204" pitchFamily="34" charset="0"/>
            </a:endParaRPr>
          </a:p>
        </p:txBody>
      </p:sp>
      <p:sp>
        <p:nvSpPr>
          <p:cNvPr id="14" name="Titre 1"/>
          <p:cNvSpPr txBox="1">
            <a:spLocks/>
          </p:cNvSpPr>
          <p:nvPr/>
        </p:nvSpPr>
        <p:spPr>
          <a:xfrm>
            <a:off x="5495977" y="2238938"/>
            <a:ext cx="1026162" cy="357711"/>
          </a:xfrm>
          <a:prstGeom prst="rect">
            <a:avLst/>
          </a:prstGeom>
          <a:solidFill>
            <a:schemeClr val="bg1"/>
          </a:solidFill>
          <a:ln>
            <a:solidFill>
              <a:srgbClr val="FF0000"/>
            </a:solidFill>
          </a:ln>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dirty="0" smtClean="0">
                <a:solidFill>
                  <a:srgbClr val="FF0000"/>
                </a:solidFill>
                <a:latin typeface="Arial" panose="020B0604020202020204" pitchFamily="34" charset="0"/>
                <a:cs typeface="Arial" panose="020B0604020202020204" pitchFamily="34" charset="0"/>
              </a:rPr>
              <a:t>short term</a:t>
            </a:r>
            <a:endParaRPr lang="en-GB" sz="1200" dirty="0">
              <a:solidFill>
                <a:srgbClr val="FF0000"/>
              </a:solidFill>
              <a:latin typeface="Arial" panose="020B0604020202020204" pitchFamily="34" charset="0"/>
              <a:cs typeface="Arial" panose="020B0604020202020204" pitchFamily="34" charset="0"/>
            </a:endParaRPr>
          </a:p>
        </p:txBody>
      </p:sp>
      <p:sp>
        <p:nvSpPr>
          <p:cNvPr id="15" name="Titre 1"/>
          <p:cNvSpPr txBox="1">
            <a:spLocks/>
          </p:cNvSpPr>
          <p:nvPr/>
        </p:nvSpPr>
        <p:spPr>
          <a:xfrm>
            <a:off x="5422152" y="3298360"/>
            <a:ext cx="1234769" cy="275884"/>
          </a:xfrm>
          <a:prstGeom prst="rect">
            <a:avLst/>
          </a:prstGeom>
          <a:solidFill>
            <a:schemeClr val="bg1"/>
          </a:solidFill>
          <a:ln>
            <a:solidFill>
              <a:srgbClr val="FF0000"/>
            </a:solidFill>
          </a:ln>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dirty="0">
                <a:solidFill>
                  <a:srgbClr val="FF0000"/>
                </a:solidFill>
                <a:latin typeface="Arial" panose="020B0604020202020204" pitchFamily="34" charset="0"/>
                <a:cs typeface="Arial" panose="020B0604020202020204" pitchFamily="34" charset="0"/>
              </a:rPr>
              <a:t>m</a:t>
            </a:r>
            <a:r>
              <a:rPr lang="en-GB" sz="1200" dirty="0" smtClean="0">
                <a:solidFill>
                  <a:srgbClr val="FF0000"/>
                </a:solidFill>
                <a:latin typeface="Arial" panose="020B0604020202020204" pitchFamily="34" charset="0"/>
                <a:cs typeface="Arial" panose="020B0604020202020204" pitchFamily="34" charset="0"/>
              </a:rPr>
              <a:t>edium term</a:t>
            </a:r>
            <a:endParaRPr lang="en-GB" sz="1200" dirty="0">
              <a:solidFill>
                <a:srgbClr val="FF0000"/>
              </a:solidFill>
              <a:latin typeface="Arial" panose="020B0604020202020204" pitchFamily="34" charset="0"/>
              <a:cs typeface="Arial" panose="020B0604020202020204" pitchFamily="34" charset="0"/>
            </a:endParaRPr>
          </a:p>
        </p:txBody>
      </p:sp>
      <p:sp>
        <p:nvSpPr>
          <p:cNvPr id="16" name="Titre 1"/>
          <p:cNvSpPr txBox="1">
            <a:spLocks/>
          </p:cNvSpPr>
          <p:nvPr/>
        </p:nvSpPr>
        <p:spPr>
          <a:xfrm>
            <a:off x="5556936" y="3903102"/>
            <a:ext cx="965203" cy="313058"/>
          </a:xfrm>
          <a:prstGeom prst="rect">
            <a:avLst/>
          </a:prstGeom>
          <a:solidFill>
            <a:schemeClr val="bg1"/>
          </a:solidFill>
          <a:ln>
            <a:solidFill>
              <a:srgbClr val="FF0000"/>
            </a:solidFill>
          </a:ln>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dirty="0">
                <a:solidFill>
                  <a:srgbClr val="FF0000"/>
                </a:solidFill>
                <a:latin typeface="Arial" panose="020B0604020202020204" pitchFamily="34" charset="0"/>
                <a:cs typeface="Arial" panose="020B0604020202020204" pitchFamily="34" charset="0"/>
              </a:rPr>
              <a:t>l</a:t>
            </a:r>
            <a:r>
              <a:rPr lang="en-GB" sz="1200" dirty="0" smtClean="0">
                <a:solidFill>
                  <a:srgbClr val="FF0000"/>
                </a:solidFill>
                <a:latin typeface="Arial" panose="020B0604020202020204" pitchFamily="34" charset="0"/>
                <a:cs typeface="Arial" panose="020B0604020202020204" pitchFamily="34" charset="0"/>
              </a:rPr>
              <a:t>ong term</a:t>
            </a:r>
            <a:endParaRPr lang="en-GB" sz="1200" dirty="0">
              <a:solidFill>
                <a:srgbClr val="FF0000"/>
              </a:solidFill>
              <a:latin typeface="Arial" panose="020B0604020202020204" pitchFamily="34" charset="0"/>
              <a:cs typeface="Arial" panose="020B0604020202020204" pitchFamily="34" charset="0"/>
            </a:endParaRPr>
          </a:p>
        </p:txBody>
      </p:sp>
      <p:cxnSp>
        <p:nvCxnSpPr>
          <p:cNvPr id="18" name="Connecteur en angle 17"/>
          <p:cNvCxnSpPr/>
          <p:nvPr/>
        </p:nvCxnSpPr>
        <p:spPr>
          <a:xfrm rot="5400000">
            <a:off x="5048185" y="300028"/>
            <a:ext cx="1077395" cy="1814307"/>
          </a:xfrm>
          <a:prstGeom prst="bent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en angle 20"/>
          <p:cNvCxnSpPr>
            <a:endCxn id="6" idx="0"/>
          </p:cNvCxnSpPr>
          <p:nvPr/>
        </p:nvCxnSpPr>
        <p:spPr>
          <a:xfrm>
            <a:off x="6494037" y="1203017"/>
            <a:ext cx="1202662" cy="152396"/>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Connecteur droit avec flèche 25"/>
          <p:cNvCxnSpPr>
            <a:stCxn id="6" idx="2"/>
            <a:endCxn id="7" idx="0"/>
          </p:cNvCxnSpPr>
          <p:nvPr/>
        </p:nvCxnSpPr>
        <p:spPr>
          <a:xfrm>
            <a:off x="7696699" y="1842851"/>
            <a:ext cx="1" cy="9697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Connecteur droit avec flèche 28"/>
          <p:cNvCxnSpPr>
            <a:stCxn id="7" idx="2"/>
            <a:endCxn id="8" idx="0"/>
          </p:cNvCxnSpPr>
          <p:nvPr/>
        </p:nvCxnSpPr>
        <p:spPr>
          <a:xfrm>
            <a:off x="7696700" y="2381088"/>
            <a:ext cx="0" cy="1383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Connecteur droit avec flèche 31"/>
          <p:cNvCxnSpPr>
            <a:stCxn id="8" idx="2"/>
            <a:endCxn id="9" idx="0"/>
          </p:cNvCxnSpPr>
          <p:nvPr/>
        </p:nvCxnSpPr>
        <p:spPr>
          <a:xfrm>
            <a:off x="7696700" y="3011830"/>
            <a:ext cx="0" cy="15556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a:stCxn id="9" idx="2"/>
            <a:endCxn id="10" idx="0"/>
          </p:cNvCxnSpPr>
          <p:nvPr/>
        </p:nvCxnSpPr>
        <p:spPr>
          <a:xfrm>
            <a:off x="7696700" y="3844776"/>
            <a:ext cx="0" cy="12326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7" name="Picture 3" descr="premie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56" y="555031"/>
            <a:ext cx="2795586" cy="193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cesar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756" y="2596649"/>
            <a:ext cx="2795586" cy="197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156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500" y="61377"/>
            <a:ext cx="9525000" cy="857250"/>
          </a:xfrm>
        </p:spPr>
        <p:txBody>
          <a:bodyPr/>
          <a:lstStyle/>
          <a:p>
            <a:r>
              <a:rPr lang="en-US" dirty="0" smtClean="0">
                <a:solidFill>
                  <a:srgbClr val="FF0000"/>
                </a:solidFill>
              </a:rPr>
              <a:t>Appropriate diagnosis of </a:t>
            </a:r>
            <a:r>
              <a:rPr lang="en-US" dirty="0" smtClean="0"/>
              <a:t>FGR</a:t>
            </a:r>
            <a:r>
              <a:rPr lang="en-US" dirty="0" smtClean="0">
                <a:solidFill>
                  <a:srgbClr val="FF0000"/>
                </a:solidFill>
              </a:rPr>
              <a:t> </a:t>
            </a:r>
            <a:r>
              <a:rPr lang="en-US" dirty="0" smtClean="0"/>
              <a:t>in </a:t>
            </a:r>
            <a:r>
              <a:rPr lang="en-US" dirty="0" smtClean="0">
                <a:solidFill>
                  <a:srgbClr val="FF0000"/>
                </a:solidFill>
              </a:rPr>
              <a:t>SGA fetuses</a:t>
            </a:r>
            <a:endParaRPr lang="en-US" dirty="0">
              <a:solidFill>
                <a:srgbClr val="FF0000"/>
              </a:solidFill>
            </a:endParaRPr>
          </a:p>
        </p:txBody>
      </p:sp>
      <p:sp>
        <p:nvSpPr>
          <p:cNvPr id="3" name="Espace réservé du contenu 2"/>
          <p:cNvSpPr>
            <a:spLocks noGrp="1"/>
          </p:cNvSpPr>
          <p:nvPr>
            <p:ph idx="1"/>
          </p:nvPr>
        </p:nvSpPr>
        <p:spPr>
          <a:xfrm>
            <a:off x="384463" y="842011"/>
            <a:ext cx="8385464" cy="3394472"/>
          </a:xfrm>
        </p:spPr>
        <p:txBody>
          <a:bodyPr>
            <a:noAutofit/>
          </a:bodyPr>
          <a:lstStyle/>
          <a:p>
            <a:pPr algn="just">
              <a:buClr>
                <a:srgbClr val="FF0000"/>
              </a:buClr>
            </a:pPr>
            <a:r>
              <a:rPr lang="en-GB" sz="1800" dirty="0" smtClean="0">
                <a:latin typeface="Arial" panose="020B0604020202020204" pitchFamily="34" charset="0"/>
                <a:ea typeface="Calibri Courant" charset="0"/>
                <a:cs typeface="Arial" panose="020B0604020202020204" pitchFamily="34" charset="0"/>
              </a:rPr>
              <a:t>diagnosis of FGR currently </a:t>
            </a:r>
            <a:r>
              <a:rPr lang="en-GB" sz="1800" dirty="0">
                <a:latin typeface="Arial" panose="020B0604020202020204" pitchFamily="34" charset="0"/>
                <a:ea typeface="Calibri Courant" charset="0"/>
                <a:cs typeface="Arial" panose="020B0604020202020204" pitchFamily="34" charset="0"/>
              </a:rPr>
              <a:t>performed by means of </a:t>
            </a:r>
            <a:r>
              <a:rPr lang="en-GB" sz="1800" dirty="0" smtClean="0">
                <a:latin typeface="Arial" panose="020B0604020202020204" pitchFamily="34" charset="0"/>
                <a:ea typeface="Calibri Courant" charset="0"/>
                <a:cs typeface="Arial" panose="020B0604020202020204" pitchFamily="34" charset="0"/>
              </a:rPr>
              <a:t>combination </a:t>
            </a:r>
            <a:r>
              <a:rPr lang="en-GB" sz="1800" dirty="0">
                <a:latin typeface="Arial" panose="020B0604020202020204" pitchFamily="34" charset="0"/>
                <a:ea typeface="Calibri Courant" charset="0"/>
                <a:cs typeface="Arial" panose="020B0604020202020204" pitchFamily="34" charset="0"/>
              </a:rPr>
              <a:t>of biometric </a:t>
            </a:r>
            <a:r>
              <a:rPr lang="en-GB" sz="1800" dirty="0" smtClean="0">
                <a:latin typeface="Arial" panose="020B0604020202020204" pitchFamily="34" charset="0"/>
                <a:ea typeface="Calibri Courant" charset="0"/>
                <a:cs typeface="Arial" panose="020B0604020202020204" pitchFamily="34" charset="0"/>
              </a:rPr>
              <a:t>measurements and other </a:t>
            </a:r>
            <a:r>
              <a:rPr lang="en-GB" sz="1800" dirty="0">
                <a:latin typeface="Arial" panose="020B0604020202020204" pitchFamily="34" charset="0"/>
                <a:ea typeface="Calibri Courant" charset="0"/>
                <a:cs typeface="Arial" panose="020B0604020202020204" pitchFamily="34" charset="0"/>
              </a:rPr>
              <a:t>parameters</a:t>
            </a:r>
            <a:r>
              <a:rPr lang="en-GB" sz="1800" dirty="0" smtClean="0">
                <a:latin typeface="Arial" panose="020B0604020202020204" pitchFamily="34" charset="0"/>
                <a:ea typeface="Calibri Courant" charset="0"/>
                <a:cs typeface="Arial" panose="020B0604020202020204" pitchFamily="34" charset="0"/>
              </a:rPr>
              <a:t>:</a:t>
            </a:r>
            <a:endParaRPr lang="en-GB" sz="1800" dirty="0">
              <a:latin typeface="Arial" panose="020B0604020202020204" pitchFamily="34" charset="0"/>
              <a:ea typeface="Calibri Courant" charset="0"/>
              <a:cs typeface="Arial" panose="020B0604020202020204" pitchFamily="34" charset="0"/>
            </a:endParaRPr>
          </a:p>
          <a:p>
            <a:pPr lvl="1" algn="just">
              <a:buFont typeface="Courier New" panose="02070309020205020404" pitchFamily="49" charset="0"/>
              <a:buChar char="o"/>
            </a:pPr>
            <a:r>
              <a:rPr lang="en-GB" sz="1600" dirty="0">
                <a:solidFill>
                  <a:srgbClr val="FF0000"/>
                </a:solidFill>
                <a:ea typeface="Calibri Courant" charset="0"/>
              </a:rPr>
              <a:t>u</a:t>
            </a:r>
            <a:r>
              <a:rPr lang="en-GB" sz="1600" dirty="0" smtClean="0">
                <a:solidFill>
                  <a:srgbClr val="FF0000"/>
                </a:solidFill>
                <a:ea typeface="Calibri Courant" charset="0"/>
              </a:rPr>
              <a:t>mbilical </a:t>
            </a:r>
            <a:r>
              <a:rPr lang="en-GB" sz="1600" dirty="0">
                <a:solidFill>
                  <a:srgbClr val="FF0000"/>
                </a:solidFill>
                <a:ea typeface="Calibri Courant" charset="0"/>
              </a:rPr>
              <a:t>artery (UA) </a:t>
            </a:r>
            <a:r>
              <a:rPr lang="en-GB" sz="1600" dirty="0" smtClean="0">
                <a:solidFill>
                  <a:srgbClr val="FF0000"/>
                </a:solidFill>
                <a:ea typeface="Calibri Courant" charset="0"/>
              </a:rPr>
              <a:t>Doppler</a:t>
            </a:r>
            <a:r>
              <a:rPr lang="en-GB" sz="1600" dirty="0">
                <a:ea typeface="Calibri Courant" charset="0"/>
              </a:rPr>
              <a:t> </a:t>
            </a:r>
            <a:r>
              <a:rPr lang="en-GB" sz="1600" dirty="0" smtClean="0">
                <a:ea typeface="Calibri Courant" charset="0"/>
              </a:rPr>
              <a:t>historically </a:t>
            </a:r>
            <a:r>
              <a:rPr lang="en-GB" sz="1600" dirty="0" smtClean="0">
                <a:latin typeface="Arial" panose="020B0604020202020204" pitchFamily="34" charset="0"/>
                <a:ea typeface="Calibri Courant" charset="0"/>
                <a:cs typeface="Arial" panose="020B0604020202020204" pitchFamily="34" charset="0"/>
              </a:rPr>
              <a:t>used </a:t>
            </a:r>
            <a:r>
              <a:rPr lang="en-GB" sz="1600" dirty="0">
                <a:latin typeface="Arial" panose="020B0604020202020204" pitchFamily="34" charset="0"/>
                <a:ea typeface="Calibri Courant" charset="0"/>
                <a:cs typeface="Arial" panose="020B0604020202020204" pitchFamily="34" charset="0"/>
              </a:rPr>
              <a:t>to distinguish FGR from </a:t>
            </a:r>
            <a:r>
              <a:rPr lang="en-GB" sz="1600" dirty="0" smtClean="0">
                <a:latin typeface="Arial" panose="020B0604020202020204" pitchFamily="34" charset="0"/>
                <a:ea typeface="Calibri Courant" charset="0"/>
                <a:cs typeface="Arial" panose="020B0604020202020204" pitchFamily="34" charset="0"/>
              </a:rPr>
              <a:t>SGA -  identifies </a:t>
            </a:r>
            <a:r>
              <a:rPr lang="en-GB" sz="1600" dirty="0">
                <a:latin typeface="Arial" panose="020B0604020202020204" pitchFamily="34" charset="0"/>
                <a:ea typeface="Calibri Courant" charset="0"/>
                <a:cs typeface="Arial" panose="020B0604020202020204" pitchFamily="34" charset="0"/>
              </a:rPr>
              <a:t>severe placental disease but fails to pick up </a:t>
            </a:r>
            <a:r>
              <a:rPr lang="en-GB" sz="1600" dirty="0" smtClean="0">
                <a:latin typeface="Arial" panose="020B0604020202020204" pitchFamily="34" charset="0"/>
                <a:ea typeface="Calibri Courant" charset="0"/>
                <a:cs typeface="Arial" panose="020B0604020202020204" pitchFamily="34" charset="0"/>
              </a:rPr>
              <a:t>mild </a:t>
            </a:r>
            <a:r>
              <a:rPr lang="en-GB" sz="1600" dirty="0">
                <a:latin typeface="Arial" panose="020B0604020202020204" pitchFamily="34" charset="0"/>
                <a:ea typeface="Calibri Courant" charset="0"/>
                <a:cs typeface="Arial" panose="020B0604020202020204" pitchFamily="34" charset="0"/>
              </a:rPr>
              <a:t>placental </a:t>
            </a:r>
            <a:r>
              <a:rPr lang="en-GB" sz="1600" dirty="0" smtClean="0">
                <a:latin typeface="Arial" panose="020B0604020202020204" pitchFamily="34" charset="0"/>
                <a:ea typeface="Calibri Courant" charset="0"/>
                <a:cs typeface="Arial" panose="020B0604020202020204" pitchFamily="34" charset="0"/>
              </a:rPr>
              <a:t>disease, i.e.  </a:t>
            </a:r>
            <a:r>
              <a:rPr lang="en-GB" sz="1600" dirty="0">
                <a:latin typeface="Arial" panose="020B0604020202020204" pitchFamily="34" charset="0"/>
                <a:ea typeface="Calibri Courant" charset="0"/>
                <a:cs typeface="Arial" panose="020B0604020202020204" pitchFamily="34" charset="0"/>
              </a:rPr>
              <a:t>majority of </a:t>
            </a:r>
            <a:r>
              <a:rPr lang="en-GB" sz="1600" dirty="0" smtClean="0">
                <a:ea typeface="Calibri Courant" charset="0"/>
              </a:rPr>
              <a:t>FGR</a:t>
            </a:r>
            <a:endParaRPr lang="en-GB" sz="1600" dirty="0">
              <a:latin typeface="Arial" panose="020B0604020202020204" pitchFamily="34" charset="0"/>
              <a:ea typeface="Calibri Courant" charset="0"/>
              <a:cs typeface="Arial" panose="020B0604020202020204" pitchFamily="34" charset="0"/>
            </a:endParaRPr>
          </a:p>
          <a:p>
            <a:pPr lvl="1" algn="just">
              <a:buFont typeface="Courier New" panose="02070309020205020404" pitchFamily="49" charset="0"/>
              <a:buChar char="o"/>
            </a:pPr>
            <a:r>
              <a:rPr lang="en-GB" sz="1600" dirty="0" smtClean="0">
                <a:solidFill>
                  <a:srgbClr val="FF0000"/>
                </a:solidFill>
                <a:ea typeface="Calibri Courant" charset="0"/>
              </a:rPr>
              <a:t>UA</a:t>
            </a:r>
            <a:r>
              <a:rPr lang="en-GB" sz="1600" dirty="0" smtClean="0">
                <a:ea typeface="Calibri Courant" charset="0"/>
              </a:rPr>
              <a:t> s</a:t>
            </a:r>
            <a:r>
              <a:rPr lang="en-GB" sz="1600" dirty="0" smtClean="0">
                <a:latin typeface="Arial" panose="020B0604020202020204" pitchFamily="34" charset="0"/>
                <a:ea typeface="Calibri Courant" charset="0"/>
                <a:cs typeface="Arial" panose="020B0604020202020204" pitchFamily="34" charset="0"/>
              </a:rPr>
              <a:t>hould </a:t>
            </a:r>
            <a:r>
              <a:rPr lang="en-GB" sz="1600" dirty="0">
                <a:latin typeface="Arial" panose="020B0604020202020204" pitchFamily="34" charset="0"/>
                <a:ea typeface="Calibri Courant" charset="0"/>
                <a:cs typeface="Arial" panose="020B0604020202020204" pitchFamily="34" charset="0"/>
              </a:rPr>
              <a:t>always be used in combination with </a:t>
            </a:r>
            <a:r>
              <a:rPr lang="en-GB" sz="1600" dirty="0" err="1" smtClean="0">
                <a:solidFill>
                  <a:srgbClr val="FF0000"/>
                </a:solidFill>
                <a:latin typeface="Arial" panose="020B0604020202020204" pitchFamily="34" charset="0"/>
                <a:ea typeface="Calibri Courant" charset="0"/>
                <a:cs typeface="Arial" panose="020B0604020202020204" pitchFamily="34" charset="0"/>
              </a:rPr>
              <a:t>cerebroplacental</a:t>
            </a:r>
            <a:r>
              <a:rPr lang="en-GB" sz="1600" dirty="0" smtClean="0">
                <a:solidFill>
                  <a:srgbClr val="FF0000"/>
                </a:solidFill>
                <a:latin typeface="Arial" panose="020B0604020202020204" pitchFamily="34" charset="0"/>
                <a:ea typeface="Calibri Courant" charset="0"/>
                <a:cs typeface="Arial" panose="020B0604020202020204" pitchFamily="34" charset="0"/>
              </a:rPr>
              <a:t> </a:t>
            </a:r>
            <a:r>
              <a:rPr lang="en-GB" sz="1600" dirty="0">
                <a:solidFill>
                  <a:srgbClr val="FF0000"/>
                </a:solidFill>
                <a:latin typeface="Arial" panose="020B0604020202020204" pitchFamily="34" charset="0"/>
                <a:ea typeface="Calibri Courant" charset="0"/>
                <a:cs typeface="Arial" panose="020B0604020202020204" pitchFamily="34" charset="0"/>
              </a:rPr>
              <a:t>ratio (CPR</a:t>
            </a:r>
            <a:r>
              <a:rPr lang="en-GB" sz="1600" dirty="0" smtClean="0">
                <a:solidFill>
                  <a:srgbClr val="FF0000"/>
                </a:solidFill>
                <a:latin typeface="Arial" panose="020B0604020202020204" pitchFamily="34" charset="0"/>
                <a:ea typeface="Calibri Courant" charset="0"/>
                <a:cs typeface="Arial" panose="020B0604020202020204" pitchFamily="34" charset="0"/>
              </a:rPr>
              <a:t>)</a:t>
            </a:r>
            <a:endParaRPr lang="en-GB" sz="1600" dirty="0">
              <a:solidFill>
                <a:srgbClr val="FF0000"/>
              </a:solidFill>
              <a:latin typeface="Arial" panose="020B0604020202020204" pitchFamily="34" charset="0"/>
              <a:ea typeface="Calibri Courant" charset="0"/>
              <a:cs typeface="Arial" panose="020B0604020202020204" pitchFamily="34" charset="0"/>
            </a:endParaRPr>
          </a:p>
          <a:p>
            <a:pPr lvl="1" algn="just">
              <a:buFont typeface="Courier New" panose="02070309020205020404" pitchFamily="49" charset="0"/>
              <a:buChar char="o"/>
            </a:pPr>
            <a:r>
              <a:rPr lang="en-GB" sz="1600" dirty="0">
                <a:solidFill>
                  <a:srgbClr val="FF0000"/>
                </a:solidFill>
                <a:ea typeface="Calibri Courant" charset="0"/>
              </a:rPr>
              <a:t>u</a:t>
            </a:r>
            <a:r>
              <a:rPr lang="en-GB" sz="1600" dirty="0" smtClean="0">
                <a:solidFill>
                  <a:srgbClr val="FF0000"/>
                </a:solidFill>
                <a:latin typeface="Arial" panose="020B0604020202020204" pitchFamily="34" charset="0"/>
                <a:ea typeface="Calibri Courant" charset="0"/>
                <a:cs typeface="Arial" panose="020B0604020202020204" pitchFamily="34" charset="0"/>
              </a:rPr>
              <a:t>terine </a:t>
            </a:r>
            <a:r>
              <a:rPr lang="en-GB" sz="1600" dirty="0">
                <a:solidFill>
                  <a:srgbClr val="FF0000"/>
                </a:solidFill>
                <a:latin typeface="Arial" panose="020B0604020202020204" pitchFamily="34" charset="0"/>
                <a:ea typeface="Calibri Courant" charset="0"/>
                <a:cs typeface="Arial" panose="020B0604020202020204" pitchFamily="34" charset="0"/>
              </a:rPr>
              <a:t>artery Doppler PI (</a:t>
            </a:r>
            <a:r>
              <a:rPr lang="en-GB" sz="1600" dirty="0" err="1">
                <a:solidFill>
                  <a:srgbClr val="FF0000"/>
                </a:solidFill>
                <a:latin typeface="Arial" panose="020B0604020202020204" pitchFamily="34" charset="0"/>
                <a:ea typeface="Calibri Courant" charset="0"/>
                <a:cs typeface="Arial" panose="020B0604020202020204" pitchFamily="34" charset="0"/>
              </a:rPr>
              <a:t>UtA</a:t>
            </a:r>
            <a:r>
              <a:rPr lang="en-GB" sz="1600" dirty="0">
                <a:solidFill>
                  <a:srgbClr val="FF0000"/>
                </a:solidFill>
                <a:latin typeface="Arial" panose="020B0604020202020204" pitchFamily="34" charset="0"/>
                <a:ea typeface="Calibri Courant" charset="0"/>
                <a:cs typeface="Arial" panose="020B0604020202020204" pitchFamily="34" charset="0"/>
              </a:rPr>
              <a:t> </a:t>
            </a:r>
            <a:r>
              <a:rPr lang="en-GB" sz="1600" dirty="0" smtClean="0">
                <a:solidFill>
                  <a:srgbClr val="FF0000"/>
                </a:solidFill>
                <a:latin typeface="Arial" panose="020B0604020202020204" pitchFamily="34" charset="0"/>
                <a:ea typeface="Calibri Courant" charset="0"/>
                <a:cs typeface="Arial" panose="020B0604020202020204" pitchFamily="34" charset="0"/>
              </a:rPr>
              <a:t>PI) and very </a:t>
            </a:r>
            <a:r>
              <a:rPr lang="en-GB" sz="1600" dirty="0">
                <a:solidFill>
                  <a:srgbClr val="FF0000"/>
                </a:solidFill>
                <a:latin typeface="Arial" panose="020B0604020202020204" pitchFamily="34" charset="0"/>
                <a:ea typeface="Calibri Courant" charset="0"/>
                <a:cs typeface="Arial" panose="020B0604020202020204" pitchFamily="34" charset="0"/>
              </a:rPr>
              <a:t>low estimated </a:t>
            </a:r>
            <a:r>
              <a:rPr lang="en-GB" sz="1600" dirty="0" err="1">
                <a:solidFill>
                  <a:srgbClr val="FF0000"/>
                </a:solidFill>
                <a:latin typeface="Arial" panose="020B0604020202020204" pitchFamily="34" charset="0"/>
                <a:ea typeface="Calibri Courant" charset="0"/>
                <a:cs typeface="Arial" panose="020B0604020202020204" pitchFamily="34" charset="0"/>
              </a:rPr>
              <a:t>fetal</a:t>
            </a:r>
            <a:r>
              <a:rPr lang="en-GB" sz="1600" dirty="0">
                <a:solidFill>
                  <a:srgbClr val="FF0000"/>
                </a:solidFill>
                <a:latin typeface="Arial" panose="020B0604020202020204" pitchFamily="34" charset="0"/>
                <a:ea typeface="Calibri Courant" charset="0"/>
                <a:cs typeface="Arial" panose="020B0604020202020204" pitchFamily="34" charset="0"/>
              </a:rPr>
              <a:t> weight (&lt;p3) </a:t>
            </a:r>
            <a:r>
              <a:rPr lang="en-GB" sz="1600" dirty="0" smtClean="0">
                <a:latin typeface="Arial" panose="020B0604020202020204" pitchFamily="34" charset="0"/>
                <a:ea typeface="Calibri Courant" charset="0"/>
                <a:cs typeface="Arial" panose="020B0604020202020204" pitchFamily="34" charset="0"/>
              </a:rPr>
              <a:t>independently </a:t>
            </a:r>
            <a:r>
              <a:rPr lang="en-GB" sz="1600" dirty="0">
                <a:latin typeface="Arial" panose="020B0604020202020204" pitchFamily="34" charset="0"/>
                <a:ea typeface="Calibri Courant" charset="0"/>
                <a:cs typeface="Arial" panose="020B0604020202020204" pitchFamily="34" charset="0"/>
              </a:rPr>
              <a:t>predict poorer outcome in small </a:t>
            </a:r>
            <a:r>
              <a:rPr lang="en-GB" sz="1600" dirty="0" err="1" smtClean="0">
                <a:latin typeface="Arial" panose="020B0604020202020204" pitchFamily="34" charset="0"/>
                <a:ea typeface="Calibri Courant" charset="0"/>
                <a:cs typeface="Arial" panose="020B0604020202020204" pitchFamily="34" charset="0"/>
              </a:rPr>
              <a:t>fetuses</a:t>
            </a:r>
            <a:r>
              <a:rPr lang="en-GB" sz="1600" dirty="0" smtClean="0">
                <a:latin typeface="Arial" panose="020B0604020202020204" pitchFamily="34" charset="0"/>
                <a:ea typeface="Calibri Courant" charset="0"/>
                <a:cs typeface="Arial" panose="020B0604020202020204" pitchFamily="34" charset="0"/>
              </a:rPr>
              <a:t> </a:t>
            </a:r>
            <a:endParaRPr lang="en-GB" sz="1600" dirty="0">
              <a:latin typeface="Arial" panose="020B0604020202020204" pitchFamily="34" charset="0"/>
              <a:ea typeface="Calibri Courant" charset="0"/>
              <a:cs typeface="Arial" panose="020B0604020202020204" pitchFamily="34" charset="0"/>
            </a:endParaRPr>
          </a:p>
          <a:p>
            <a:pPr lvl="1" algn="just">
              <a:buFont typeface="Courier New" panose="02070309020205020404" pitchFamily="49" charset="0"/>
              <a:buChar char="o"/>
            </a:pPr>
            <a:r>
              <a:rPr lang="en-GB" sz="1600" dirty="0">
                <a:ea typeface="Calibri Courant" charset="0"/>
              </a:rPr>
              <a:t>m</a:t>
            </a:r>
            <a:r>
              <a:rPr lang="en-GB" sz="1600" dirty="0" smtClean="0">
                <a:latin typeface="Arial" panose="020B0604020202020204" pitchFamily="34" charset="0"/>
                <a:ea typeface="Calibri Courant" charset="0"/>
                <a:cs typeface="Arial" panose="020B0604020202020204" pitchFamily="34" charset="0"/>
              </a:rPr>
              <a:t>aternal </a:t>
            </a:r>
            <a:r>
              <a:rPr lang="en-GB" sz="1600" dirty="0">
                <a:latin typeface="Arial" panose="020B0604020202020204" pitchFamily="34" charset="0"/>
                <a:ea typeface="Calibri Courant" charset="0"/>
                <a:cs typeface="Arial" panose="020B0604020202020204" pitchFamily="34" charset="0"/>
              </a:rPr>
              <a:t>symptoms</a:t>
            </a:r>
          </a:p>
          <a:p>
            <a:pPr lvl="1" algn="just">
              <a:buFont typeface="Courier New" panose="02070309020205020404" pitchFamily="49" charset="0"/>
              <a:buChar char="o"/>
            </a:pPr>
            <a:r>
              <a:rPr lang="en-GB" sz="1600" dirty="0">
                <a:ea typeface="Calibri Courant" charset="0"/>
              </a:rPr>
              <a:t>c</a:t>
            </a:r>
            <a:r>
              <a:rPr lang="en-GB" sz="1600" dirty="0" smtClean="0">
                <a:latin typeface="Arial" panose="020B0604020202020204" pitchFamily="34" charset="0"/>
                <a:ea typeface="Calibri Courant" charset="0"/>
                <a:cs typeface="Arial" panose="020B0604020202020204" pitchFamily="34" charset="0"/>
              </a:rPr>
              <a:t>rossing centiles</a:t>
            </a:r>
          </a:p>
          <a:p>
            <a:pPr marL="457200" lvl="1" indent="0" algn="just">
              <a:buNone/>
            </a:pPr>
            <a:endParaRPr lang="en-GB" sz="1000" dirty="0">
              <a:latin typeface="Arial" panose="020B0604020202020204" pitchFamily="34" charset="0"/>
              <a:ea typeface="Calibri Courant" charset="0"/>
              <a:cs typeface="Arial" panose="020B0604020202020204" pitchFamily="34" charset="0"/>
            </a:endParaRPr>
          </a:p>
          <a:p>
            <a:pPr algn="just">
              <a:buClr>
                <a:srgbClr val="FF0000"/>
              </a:buClr>
            </a:pPr>
            <a:r>
              <a:rPr lang="en-GB" sz="1800" dirty="0">
                <a:ea typeface="Calibri Courant" charset="0"/>
              </a:rPr>
              <a:t>a</a:t>
            </a:r>
            <a:r>
              <a:rPr lang="en-GB" sz="1800" dirty="0" smtClean="0">
                <a:latin typeface="Arial" panose="020B0604020202020204" pitchFamily="34" charset="0"/>
                <a:ea typeface="Calibri Courant" charset="0"/>
                <a:cs typeface="Arial" panose="020B0604020202020204" pitchFamily="34" charset="0"/>
              </a:rPr>
              <a:t>bnormal </a:t>
            </a:r>
            <a:r>
              <a:rPr lang="en-GB" sz="1800" dirty="0">
                <a:latin typeface="Arial" panose="020B0604020202020204" pitchFamily="34" charset="0"/>
                <a:ea typeface="Calibri Courant" charset="0"/>
                <a:cs typeface="Arial" panose="020B0604020202020204" pitchFamily="34" charset="0"/>
              </a:rPr>
              <a:t>biometry (EFW </a:t>
            </a:r>
            <a:r>
              <a:rPr lang="en-GB" sz="1800" dirty="0" smtClean="0">
                <a:ea typeface="Calibri Courant" charset="0"/>
              </a:rPr>
              <a:t>and</a:t>
            </a:r>
            <a:r>
              <a:rPr lang="en-GB" sz="1800" dirty="0" smtClean="0">
                <a:latin typeface="Arial" panose="020B0604020202020204" pitchFamily="34" charset="0"/>
                <a:ea typeface="Calibri Courant" charset="0"/>
                <a:cs typeface="Arial" panose="020B0604020202020204" pitchFamily="34" charset="0"/>
              </a:rPr>
              <a:t>/or </a:t>
            </a:r>
            <a:r>
              <a:rPr lang="en-GB" sz="1800" dirty="0">
                <a:latin typeface="Arial" panose="020B0604020202020204" pitchFamily="34" charset="0"/>
                <a:ea typeface="Calibri Courant" charset="0"/>
                <a:cs typeface="Arial" panose="020B0604020202020204" pitchFamily="34" charset="0"/>
              </a:rPr>
              <a:t>AC &lt;10th centile)</a:t>
            </a:r>
          </a:p>
          <a:p>
            <a:pPr lvl="1" algn="just">
              <a:buFont typeface="Courier New" panose="02070309020205020404" pitchFamily="49" charset="0"/>
              <a:buChar char="o"/>
            </a:pPr>
            <a:r>
              <a:rPr lang="en-GB" sz="1800" dirty="0" smtClean="0">
                <a:ea typeface="Calibri Courant" charset="0"/>
                <a:sym typeface="Symbol"/>
              </a:rPr>
              <a:t> </a:t>
            </a:r>
            <a:r>
              <a:rPr lang="en-GB" sz="1800" dirty="0" smtClean="0">
                <a:latin typeface="Arial" panose="020B0604020202020204" pitchFamily="34" charset="0"/>
                <a:ea typeface="Calibri Courant" charset="0"/>
              </a:rPr>
              <a:t>UA</a:t>
            </a:r>
            <a:r>
              <a:rPr lang="en-GB" sz="1800" dirty="0">
                <a:latin typeface="Arial" panose="020B0604020202020204" pitchFamily="34" charset="0"/>
                <a:ea typeface="Calibri Courant" charset="0"/>
              </a:rPr>
              <a:t>, </a:t>
            </a:r>
            <a:r>
              <a:rPr lang="en-GB" sz="1800" dirty="0" smtClean="0">
                <a:latin typeface="Arial" panose="020B0604020202020204" pitchFamily="34" charset="0"/>
                <a:ea typeface="Calibri Courant" charset="0"/>
              </a:rPr>
              <a:t>CPR, </a:t>
            </a:r>
            <a:r>
              <a:rPr lang="en-GB" sz="1800" dirty="0" err="1" smtClean="0">
                <a:latin typeface="Arial" panose="020B0604020202020204" pitchFamily="34" charset="0"/>
                <a:ea typeface="Calibri Courant" charset="0"/>
              </a:rPr>
              <a:t>UtA</a:t>
            </a:r>
            <a:r>
              <a:rPr lang="en-GB" sz="1800" dirty="0" smtClean="0">
                <a:latin typeface="Arial" panose="020B0604020202020204" pitchFamily="34" charset="0"/>
                <a:ea typeface="Calibri Courant" charset="0"/>
              </a:rPr>
              <a:t> </a:t>
            </a:r>
            <a:r>
              <a:rPr lang="en-GB" sz="1800" dirty="0">
                <a:latin typeface="Arial" panose="020B0604020202020204" pitchFamily="34" charset="0"/>
                <a:ea typeface="Calibri Courant" charset="0"/>
              </a:rPr>
              <a:t>PI, amniotic </a:t>
            </a:r>
            <a:r>
              <a:rPr lang="en-GB" sz="1800" dirty="0" smtClean="0">
                <a:latin typeface="Arial" panose="020B0604020202020204" pitchFamily="34" charset="0"/>
                <a:ea typeface="Calibri Courant" charset="0"/>
              </a:rPr>
              <a:t>fluid </a:t>
            </a:r>
            <a:r>
              <a:rPr lang="en-GB" sz="1800" dirty="0" err="1" smtClean="0">
                <a:latin typeface="Arial" panose="020B0604020202020204" pitchFamily="34" charset="0"/>
                <a:ea typeface="Calibri Courant" charset="0"/>
              </a:rPr>
              <a:t>etc</a:t>
            </a:r>
            <a:endParaRPr lang="en-GB" sz="1800" dirty="0">
              <a:latin typeface="Arial" panose="020B0604020202020204" pitchFamily="34" charset="0"/>
              <a:ea typeface="Calibri Courant" charset="0"/>
            </a:endParaRPr>
          </a:p>
        </p:txBody>
      </p:sp>
    </p:spTree>
    <p:extLst>
      <p:ext uri="{BB962C8B-B14F-4D97-AF65-F5344CB8AC3E}">
        <p14:creationId xmlns:p14="http://schemas.microsoft.com/office/powerpoint/2010/main" val="473731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etal-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646" y="1437625"/>
            <a:ext cx="6372708" cy="268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txBox="1">
            <a:spLocks/>
          </p:cNvSpPr>
          <p:nvPr/>
        </p:nvSpPr>
        <p:spPr bwMode="auto">
          <a:xfrm>
            <a:off x="1238250" y="0"/>
            <a:ext cx="6646069" cy="607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lIns="28699" tIns="28699" rIns="28699" bIns="28699" anchor="b"/>
          <a:lstStyle>
            <a:lvl1pPr eaLnBrk="0" hangingPunct="0">
              <a:defRPr sz="40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40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40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40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40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9pPr>
          </a:lstStyle>
          <a:p>
            <a:pPr algn="ctr" eaLnBrk="1" hangingPunct="1">
              <a:defRPr/>
            </a:pPr>
            <a:endParaRPr lang="en-US" sz="3600" dirty="0">
              <a:solidFill>
                <a:srgbClr val="FF0000"/>
              </a:solidFill>
              <a:latin typeface="Arial" panose="020B0604020202020204" pitchFamily="34" charset="0"/>
              <a:ea typeface="ＭＳ Ｐゴシック" charset="0"/>
              <a:cs typeface="Arial" panose="020B0604020202020204" pitchFamily="34" charset="0"/>
              <a:sym typeface="Gill Sans" charset="0"/>
            </a:endParaRPr>
          </a:p>
        </p:txBody>
      </p:sp>
      <p:sp>
        <p:nvSpPr>
          <p:cNvPr id="7" name="Title 6"/>
          <p:cNvSpPr>
            <a:spLocks noGrp="1"/>
          </p:cNvSpPr>
          <p:nvPr>
            <p:ph type="title"/>
          </p:nvPr>
        </p:nvSpPr>
        <p:spPr/>
        <p:txBody>
          <a:bodyPr/>
          <a:lstStyle/>
          <a:p>
            <a:r>
              <a:rPr lang="en-GB" dirty="0" err="1" smtClean="0"/>
              <a:t>Fetal</a:t>
            </a:r>
            <a:r>
              <a:rPr lang="en-GB" dirty="0" smtClean="0"/>
              <a:t> growth</a:t>
            </a:r>
            <a:endParaRPr lang="en-GB" dirty="0"/>
          </a:p>
        </p:txBody>
      </p:sp>
      <p:sp>
        <p:nvSpPr>
          <p:cNvPr id="8" name="Content Placeholder 7"/>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266798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7"/>
          <a:stretch>
            <a:fillRect/>
          </a:stretch>
        </p:blipFill>
        <p:spPr>
          <a:xfrm>
            <a:off x="7291600" y="1108113"/>
            <a:ext cx="1628237" cy="1947371"/>
          </a:xfrm>
          <a:prstGeom prst="rect">
            <a:avLst/>
          </a:prstGeom>
        </p:spPr>
      </p:pic>
      <p:pic>
        <p:nvPicPr>
          <p:cNvPr id="75784" name="DVmotiomca-012-0001.avi" descr="/Users/Salomon/Desktop/DISK/travaux/Documents/afrique du sud/IUGR/DVmotiomca-012-0001.avi">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8">
            <a:extLst>
              <a:ext uri="{28A0092B-C50C-407E-A947-70E740481C1C}">
                <a14:useLocalDpi xmlns:a14="http://schemas.microsoft.com/office/drawing/2010/main" val="0"/>
              </a:ext>
            </a:extLst>
          </a:blip>
          <a:srcRect l="12874" t="8476" r="14424" b="4636"/>
          <a:stretch>
            <a:fillRect/>
          </a:stretch>
        </p:blipFill>
        <p:spPr bwMode="auto">
          <a:xfrm>
            <a:off x="3228097" y="1075726"/>
            <a:ext cx="1418202" cy="140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0" name="Picture 9" descr="6"/>
          <p:cNvPicPr>
            <a:picLocks noChangeAspect="1" noChangeArrowheads="1"/>
          </p:cNvPicPr>
          <p:nvPr/>
        </p:nvPicPr>
        <p:blipFill>
          <a:blip r:embed="rId9">
            <a:extLst>
              <a:ext uri="{28A0092B-C50C-407E-A947-70E740481C1C}">
                <a14:useLocalDpi xmlns:a14="http://schemas.microsoft.com/office/drawing/2010/main" val="0"/>
              </a:ext>
            </a:extLst>
          </a:blip>
          <a:srcRect l="9923" t="22992" r="47636" b="7957"/>
          <a:stretch>
            <a:fillRect/>
          </a:stretch>
        </p:blipFill>
        <p:spPr bwMode="auto">
          <a:xfrm>
            <a:off x="4761540" y="1108113"/>
            <a:ext cx="1432170" cy="137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862" name="Group 11"/>
          <p:cNvGrpSpPr>
            <a:grpSpLocks/>
          </p:cNvGrpSpPr>
          <p:nvPr/>
        </p:nvGrpSpPr>
        <p:grpSpPr bwMode="auto">
          <a:xfrm>
            <a:off x="5477625" y="3034921"/>
            <a:ext cx="1519553" cy="1456486"/>
            <a:chOff x="1488" y="864"/>
            <a:chExt cx="1152" cy="1056"/>
          </a:xfrm>
        </p:grpSpPr>
        <p:pic>
          <p:nvPicPr>
            <p:cNvPr id="121867" name="DVmotion-01.avi" descr="/Users/Salomon/Desktop/DISK/travaux/Documents/afrique du sud/IUGR/DVmotion-01.avi">
              <a:hlinkClick r:id="" action="ppaction://media"/>
            </p:cNvPr>
            <p:cNvPicPr>
              <a:picLocks noRot="1" noChangeAspect="1" noChangeArrowheads="1"/>
            </p:cNvPicPr>
            <p:nvPr>
              <a:videoFile r:link="rId4"/>
              <p:extLst>
                <p:ext uri="{DAA4B4D4-6D71-4841-9C94-3DE7FCFB9230}">
                  <p14:media xmlns:p14="http://schemas.microsoft.com/office/powerpoint/2010/main" r:link="rId3"/>
                </p:ext>
              </p:extLst>
            </p:nvPr>
          </p:nvPicPr>
          <p:blipFill>
            <a:blip r:embed="rId10">
              <a:extLst>
                <a:ext uri="{28A0092B-C50C-407E-A947-70E740481C1C}">
                  <a14:useLocalDpi xmlns:a14="http://schemas.microsoft.com/office/drawing/2010/main" val="0"/>
                </a:ext>
              </a:extLst>
            </a:blip>
            <a:srcRect/>
            <a:stretch>
              <a:fillRect/>
            </a:stretch>
          </p:blipFill>
          <p:spPr bwMode="auto">
            <a:xfrm>
              <a:off x="1488" y="883"/>
              <a:ext cx="1152" cy="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8" name="Rectangle 13"/>
            <p:cNvSpPr>
              <a:spLocks noChangeArrowheads="1"/>
            </p:cNvSpPr>
            <p:nvPr/>
          </p:nvSpPr>
          <p:spPr bwMode="auto">
            <a:xfrm>
              <a:off x="1488" y="864"/>
              <a:ext cx="1152" cy="144"/>
            </a:xfrm>
            <a:prstGeom prst="rect">
              <a:avLst/>
            </a:prstGeom>
            <a:solidFill>
              <a:schemeClr val="tx1"/>
            </a:solidFill>
            <a:ln w="9525">
              <a:solidFill>
                <a:schemeClr val="tx1"/>
              </a:solidFill>
              <a:miter lim="800000"/>
              <a:headEnd/>
              <a:tailEnd/>
            </a:ln>
          </p:spPr>
          <p:txBody>
            <a:bodyPr wrap="none" anchor="ctr"/>
            <a:lstStyle/>
            <a:p>
              <a:endParaRPr lang="fr-FR" dirty="0">
                <a:latin typeface="Calibri Courant" charset="0"/>
              </a:endParaRPr>
            </a:p>
          </p:txBody>
        </p:sp>
      </p:grpSp>
      <p:sp>
        <p:nvSpPr>
          <p:cNvPr id="121863" name="Text Box 14"/>
          <p:cNvSpPr txBox="1">
            <a:spLocks noChangeArrowheads="1"/>
          </p:cNvSpPr>
          <p:nvPr/>
        </p:nvSpPr>
        <p:spPr bwMode="auto">
          <a:xfrm>
            <a:off x="3937198" y="717691"/>
            <a:ext cx="1435329" cy="300082"/>
          </a:xfrm>
          <a:prstGeom prst="rect">
            <a:avLst/>
          </a:prstGeom>
          <a:solidFill>
            <a:schemeClr val="bg1"/>
          </a:solidFill>
          <a:ln w="9525">
            <a:solidFill>
              <a:schemeClr val="accent1"/>
            </a:solidFill>
            <a:miter lim="800000"/>
            <a:headEnd/>
            <a:tailEnd/>
          </a:ln>
          <a:extLst/>
        </p:spPr>
        <p:txBody>
          <a:bodyPr wrap="none" lIns="68580" tIns="34290" rIns="68580" bIns="34290">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algn="l" eaLnBrk="1" hangingPunct="1"/>
            <a:r>
              <a:rPr lang="fr-FR" sz="1500" dirty="0" err="1">
                <a:solidFill>
                  <a:schemeClr val="tx2"/>
                </a:solidFill>
                <a:latin typeface="Arial" panose="020B0604020202020204" pitchFamily="34" charset="0"/>
                <a:cs typeface="Arial" panose="020B0604020202020204" pitchFamily="34" charset="0"/>
              </a:rPr>
              <a:t>u</a:t>
            </a:r>
            <a:r>
              <a:rPr lang="fr-FR" sz="1500" dirty="0" err="1" smtClean="0">
                <a:solidFill>
                  <a:schemeClr val="tx2"/>
                </a:solidFill>
                <a:latin typeface="Arial" panose="020B0604020202020204" pitchFamily="34" charset="0"/>
                <a:cs typeface="Arial" panose="020B0604020202020204" pitchFamily="34" charset="0"/>
              </a:rPr>
              <a:t>mbilical</a:t>
            </a:r>
            <a:r>
              <a:rPr lang="fr-FR" sz="1500" dirty="0" smtClean="0">
                <a:solidFill>
                  <a:schemeClr val="tx2"/>
                </a:solidFill>
                <a:latin typeface="Arial" panose="020B0604020202020204" pitchFamily="34" charset="0"/>
                <a:cs typeface="Arial" panose="020B0604020202020204" pitchFamily="34" charset="0"/>
              </a:rPr>
              <a:t> </a:t>
            </a:r>
            <a:r>
              <a:rPr lang="fr-FR" sz="1500" dirty="0" err="1" smtClean="0">
                <a:solidFill>
                  <a:schemeClr val="tx2"/>
                </a:solidFill>
                <a:latin typeface="Arial" panose="020B0604020202020204" pitchFamily="34" charset="0"/>
                <a:cs typeface="Arial" panose="020B0604020202020204" pitchFamily="34" charset="0"/>
              </a:rPr>
              <a:t>artery</a:t>
            </a:r>
            <a:endParaRPr lang="fr-FR" sz="1500" dirty="0">
              <a:solidFill>
                <a:schemeClr val="tx2"/>
              </a:solidFill>
              <a:latin typeface="Arial" panose="020B0604020202020204" pitchFamily="34" charset="0"/>
              <a:cs typeface="Arial" panose="020B0604020202020204" pitchFamily="34" charset="0"/>
            </a:endParaRPr>
          </a:p>
        </p:txBody>
      </p:sp>
      <p:sp>
        <p:nvSpPr>
          <p:cNvPr id="121864" name="Text Box 15"/>
          <p:cNvSpPr txBox="1">
            <a:spLocks noChangeArrowheads="1"/>
          </p:cNvSpPr>
          <p:nvPr/>
        </p:nvSpPr>
        <p:spPr bwMode="auto">
          <a:xfrm>
            <a:off x="5477625" y="2928054"/>
            <a:ext cx="1519553" cy="300082"/>
          </a:xfrm>
          <a:prstGeom prst="rect">
            <a:avLst/>
          </a:prstGeom>
          <a:solidFill>
            <a:schemeClr val="bg1"/>
          </a:solidFill>
          <a:ln>
            <a:solidFill>
              <a:schemeClr val="accent1"/>
            </a:solidFill>
          </a:ln>
          <a:extLst/>
        </p:spPr>
        <p:txBody>
          <a:bodyPr wrap="square" lIns="68580" tIns="34290" rIns="68580" bIns="34290">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algn="ctr" eaLnBrk="1" hangingPunct="1"/>
            <a:r>
              <a:rPr lang="fr-FR" sz="1500" dirty="0" err="1">
                <a:solidFill>
                  <a:schemeClr val="tx2"/>
                </a:solidFill>
                <a:latin typeface="Arial" panose="020B0604020202020204" pitchFamily="34" charset="0"/>
                <a:cs typeface="Arial" panose="020B0604020202020204" pitchFamily="34" charset="0"/>
              </a:rPr>
              <a:t>d</a:t>
            </a:r>
            <a:r>
              <a:rPr lang="fr-FR" sz="1500" dirty="0" err="1" smtClean="0">
                <a:solidFill>
                  <a:schemeClr val="tx2"/>
                </a:solidFill>
                <a:latin typeface="Arial" panose="020B0604020202020204" pitchFamily="34" charset="0"/>
                <a:cs typeface="Arial" panose="020B0604020202020204" pitchFamily="34" charset="0"/>
              </a:rPr>
              <a:t>uctus</a:t>
            </a:r>
            <a:r>
              <a:rPr lang="fr-FR" sz="1500" dirty="0" smtClean="0">
                <a:solidFill>
                  <a:schemeClr val="tx2"/>
                </a:solidFill>
                <a:latin typeface="Arial" panose="020B0604020202020204" pitchFamily="34" charset="0"/>
                <a:cs typeface="Arial" panose="020B0604020202020204" pitchFamily="34" charset="0"/>
              </a:rPr>
              <a:t> </a:t>
            </a:r>
            <a:r>
              <a:rPr lang="fr-FR" sz="1500" dirty="0" err="1">
                <a:solidFill>
                  <a:schemeClr val="tx2"/>
                </a:solidFill>
                <a:latin typeface="Arial" panose="020B0604020202020204" pitchFamily="34" charset="0"/>
                <a:cs typeface="Arial" panose="020B0604020202020204" pitchFamily="34" charset="0"/>
              </a:rPr>
              <a:t>v</a:t>
            </a:r>
            <a:r>
              <a:rPr lang="fr-FR" sz="1500" dirty="0" err="1" smtClean="0">
                <a:solidFill>
                  <a:schemeClr val="tx2"/>
                </a:solidFill>
                <a:latin typeface="Arial" panose="020B0604020202020204" pitchFamily="34" charset="0"/>
                <a:cs typeface="Arial" panose="020B0604020202020204" pitchFamily="34" charset="0"/>
              </a:rPr>
              <a:t>enosus</a:t>
            </a:r>
            <a:endParaRPr lang="fr-FR" sz="1500" dirty="0">
              <a:solidFill>
                <a:schemeClr val="tx2"/>
              </a:solidFill>
              <a:latin typeface="Arial" panose="020B0604020202020204" pitchFamily="34" charset="0"/>
              <a:cs typeface="Arial" panose="020B0604020202020204" pitchFamily="34" charset="0"/>
            </a:endParaRPr>
          </a:p>
        </p:txBody>
      </p:sp>
      <p:sp>
        <p:nvSpPr>
          <p:cNvPr id="121866" name="Text Box 17"/>
          <p:cNvSpPr txBox="1">
            <a:spLocks noChangeArrowheads="1"/>
          </p:cNvSpPr>
          <p:nvPr/>
        </p:nvSpPr>
        <p:spPr bwMode="auto">
          <a:xfrm>
            <a:off x="7469005" y="707210"/>
            <a:ext cx="1273426" cy="300082"/>
          </a:xfrm>
          <a:prstGeom prst="rect">
            <a:avLst/>
          </a:prstGeom>
          <a:solidFill>
            <a:schemeClr val="bg1"/>
          </a:solidFill>
          <a:ln>
            <a:solidFill>
              <a:schemeClr val="accent1"/>
            </a:solidFill>
          </a:ln>
          <a:extLst/>
        </p:spPr>
        <p:txBody>
          <a:bodyPr wrap="none" lIns="68580" tIns="34290" rIns="68580" bIns="34290">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algn="l" eaLnBrk="1" hangingPunct="1"/>
            <a:r>
              <a:rPr lang="fr-FR" sz="1500" dirty="0" err="1">
                <a:solidFill>
                  <a:schemeClr val="tx2"/>
                </a:solidFill>
                <a:latin typeface="Arial" panose="020B0604020202020204" pitchFamily="34" charset="0"/>
                <a:cs typeface="Arial" panose="020B0604020202020204" pitchFamily="34" charset="0"/>
              </a:rPr>
              <a:t>u</a:t>
            </a:r>
            <a:r>
              <a:rPr lang="fr-FR" sz="1500" dirty="0" err="1" smtClean="0">
                <a:solidFill>
                  <a:schemeClr val="tx2"/>
                </a:solidFill>
                <a:latin typeface="Arial" panose="020B0604020202020204" pitchFamily="34" charset="0"/>
                <a:cs typeface="Arial" panose="020B0604020202020204" pitchFamily="34" charset="0"/>
              </a:rPr>
              <a:t>terine</a:t>
            </a:r>
            <a:r>
              <a:rPr lang="fr-FR" sz="1500" dirty="0" smtClean="0">
                <a:solidFill>
                  <a:schemeClr val="tx2"/>
                </a:solidFill>
                <a:latin typeface="Arial" panose="020B0604020202020204" pitchFamily="34" charset="0"/>
                <a:cs typeface="Arial" panose="020B0604020202020204" pitchFamily="34" charset="0"/>
              </a:rPr>
              <a:t> </a:t>
            </a:r>
            <a:r>
              <a:rPr lang="fr-FR" sz="1500" dirty="0" err="1" smtClean="0">
                <a:solidFill>
                  <a:schemeClr val="tx2"/>
                </a:solidFill>
                <a:latin typeface="Arial" panose="020B0604020202020204" pitchFamily="34" charset="0"/>
                <a:cs typeface="Arial" panose="020B0604020202020204" pitchFamily="34" charset="0"/>
              </a:rPr>
              <a:t>artery</a:t>
            </a:r>
            <a:endParaRPr lang="fr-FR" sz="1500" dirty="0">
              <a:solidFill>
                <a:schemeClr val="tx2"/>
              </a:solidFill>
              <a:latin typeface="Arial" panose="020B0604020202020204" pitchFamily="34" charset="0"/>
              <a:cs typeface="Arial" panose="020B0604020202020204" pitchFamily="34" charset="0"/>
            </a:endParaRPr>
          </a:p>
        </p:txBody>
      </p:sp>
      <p:sp>
        <p:nvSpPr>
          <p:cNvPr id="18" name="Rectangle 2"/>
          <p:cNvSpPr txBox="1">
            <a:spLocks noChangeArrowheads="1"/>
          </p:cNvSpPr>
          <p:nvPr/>
        </p:nvSpPr>
        <p:spPr bwMode="auto">
          <a:xfrm>
            <a:off x="0" y="80064"/>
            <a:ext cx="9144000" cy="607219"/>
          </a:xfrm>
          <a:prstGeom prst="rect">
            <a:avLst/>
          </a:prstGeom>
          <a:noFill/>
          <a:extLst/>
        </p:spPr>
        <p:txBody>
          <a:bodyPr lIns="68580" tIns="34290" rIns="68580" bIns="34290" anchor="ctr"/>
          <a:lstStyle>
            <a:lvl1pPr marL="39688" indent="-39688" algn="ctr" rtl="0" eaLnBrk="0" fontAlgn="base" hangingPunct="0">
              <a:spcBef>
                <a:spcPct val="0"/>
              </a:spcBef>
              <a:spcAft>
                <a:spcPct val="0"/>
              </a:spcAft>
              <a:defRPr sz="4400">
                <a:solidFill>
                  <a:schemeClr val="tx1"/>
                </a:solidFill>
                <a:latin typeface="+mj-lt"/>
                <a:ea typeface="ＭＳ Ｐゴシック" charset="0"/>
                <a:cs typeface="ＭＳ Ｐゴシック" charset="0"/>
                <a:sym typeface="Times" charset="0"/>
              </a:defRPr>
            </a:lvl1pPr>
            <a:lvl2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2pPr>
            <a:lvl3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3pPr>
            <a:lvl4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4pPr>
            <a:lvl5pPr marL="39688" indent="-39688" algn="ctr" rtl="0" eaLnBrk="0" fontAlgn="base" hangingPunct="0">
              <a:spcBef>
                <a:spcPct val="0"/>
              </a:spcBef>
              <a:spcAft>
                <a:spcPct val="0"/>
              </a:spcAft>
              <a:defRPr sz="4400">
                <a:solidFill>
                  <a:schemeClr val="tx1"/>
                </a:solidFill>
                <a:latin typeface="Times" pitchFamily="18" charset="0"/>
                <a:ea typeface="ＭＳ Ｐゴシック" charset="0"/>
                <a:cs typeface="ＭＳ Ｐゴシック" charset="0"/>
                <a:sym typeface="Times" charset="0"/>
              </a:defRPr>
            </a:lvl5pPr>
            <a:lvl6pPr marL="496888" indent="-39688" algn="ctr" rtl="0" eaLnBrk="0" fontAlgn="base" hangingPunct="0">
              <a:spcBef>
                <a:spcPct val="0"/>
              </a:spcBef>
              <a:spcAft>
                <a:spcPct val="0"/>
              </a:spcAft>
              <a:defRPr sz="4400">
                <a:solidFill>
                  <a:schemeClr val="tx1"/>
                </a:solidFill>
                <a:latin typeface="Times" pitchFamily="18" charset="0"/>
                <a:sym typeface="Times" pitchFamily="18" charset="0"/>
              </a:defRPr>
            </a:lvl6pPr>
            <a:lvl7pPr marL="954088" indent="-39688" algn="ctr" rtl="0" eaLnBrk="0" fontAlgn="base" hangingPunct="0">
              <a:spcBef>
                <a:spcPct val="0"/>
              </a:spcBef>
              <a:spcAft>
                <a:spcPct val="0"/>
              </a:spcAft>
              <a:defRPr sz="4400">
                <a:solidFill>
                  <a:schemeClr val="tx1"/>
                </a:solidFill>
                <a:latin typeface="Times" pitchFamily="18" charset="0"/>
                <a:sym typeface="Times" pitchFamily="18" charset="0"/>
              </a:defRPr>
            </a:lvl7pPr>
            <a:lvl8pPr marL="1411288" indent="-39688" algn="ctr" rtl="0" eaLnBrk="0" fontAlgn="base" hangingPunct="0">
              <a:spcBef>
                <a:spcPct val="0"/>
              </a:spcBef>
              <a:spcAft>
                <a:spcPct val="0"/>
              </a:spcAft>
              <a:defRPr sz="4400">
                <a:solidFill>
                  <a:schemeClr val="tx1"/>
                </a:solidFill>
                <a:latin typeface="Times" pitchFamily="18" charset="0"/>
                <a:sym typeface="Times" pitchFamily="18" charset="0"/>
              </a:defRPr>
            </a:lvl8pPr>
            <a:lvl9pPr marL="1868488" indent="-39688" algn="ctr" rtl="0" eaLnBrk="0" fontAlgn="base" hangingPunct="0">
              <a:spcBef>
                <a:spcPct val="0"/>
              </a:spcBef>
              <a:spcAft>
                <a:spcPct val="0"/>
              </a:spcAft>
              <a:defRPr sz="4400">
                <a:solidFill>
                  <a:schemeClr val="tx1"/>
                </a:solidFill>
                <a:latin typeface="Times" pitchFamily="18" charset="0"/>
                <a:sym typeface="Times" pitchFamily="18" charset="0"/>
              </a:defRPr>
            </a:lvl9pPr>
          </a:lstStyle>
          <a:p>
            <a:pPr eaLnBrk="1" hangingPunct="1"/>
            <a:r>
              <a:rPr lang="fr-FR" sz="3600" dirty="0" err="1" smtClean="0">
                <a:solidFill>
                  <a:srgbClr val="FF0000"/>
                </a:solidFill>
                <a:latin typeface="Arial" panose="020B0604020202020204" pitchFamily="34" charset="0"/>
                <a:cs typeface="Arial" panose="020B0604020202020204" pitchFamily="34" charset="0"/>
              </a:rPr>
              <a:t>Distinguishing</a:t>
            </a:r>
            <a:r>
              <a:rPr lang="fr-FR" sz="3600" dirty="0" smtClean="0">
                <a:solidFill>
                  <a:srgbClr val="FF0000"/>
                </a:solidFill>
                <a:latin typeface="Arial" panose="020B0604020202020204" pitchFamily="34" charset="0"/>
                <a:cs typeface="Arial" panose="020B0604020202020204" pitchFamily="34" charset="0"/>
              </a:rPr>
              <a:t> </a:t>
            </a:r>
            <a:r>
              <a:rPr lang="fr-FR" sz="3600" dirty="0" err="1" smtClean="0">
                <a:solidFill>
                  <a:srgbClr val="FF0000"/>
                </a:solidFill>
                <a:latin typeface="Arial" panose="020B0604020202020204" pitchFamily="34" charset="0"/>
                <a:cs typeface="Arial" panose="020B0604020202020204" pitchFamily="34" charset="0"/>
              </a:rPr>
              <a:t>between</a:t>
            </a:r>
            <a:r>
              <a:rPr lang="fr-FR" sz="3600" dirty="0" smtClean="0">
                <a:solidFill>
                  <a:srgbClr val="FF0000"/>
                </a:solidFill>
                <a:latin typeface="Arial" panose="020B0604020202020204" pitchFamily="34" charset="0"/>
                <a:cs typeface="Arial" panose="020B0604020202020204" pitchFamily="34" charset="0"/>
              </a:rPr>
              <a:t> FGR</a:t>
            </a:r>
            <a:r>
              <a:rPr lang="fr-FR" sz="3600" dirty="0">
                <a:solidFill>
                  <a:srgbClr val="FF0000"/>
                </a:solidFill>
                <a:latin typeface="Arial" panose="020B0604020202020204" pitchFamily="34" charset="0"/>
                <a:cs typeface="Arial" panose="020B0604020202020204" pitchFamily="34" charset="0"/>
              </a:rPr>
              <a:t> </a:t>
            </a:r>
            <a:r>
              <a:rPr lang="fr-FR" sz="3600" dirty="0" smtClean="0">
                <a:solidFill>
                  <a:srgbClr val="FF0000"/>
                </a:solidFill>
                <a:latin typeface="Arial" panose="020B0604020202020204" pitchFamily="34" charset="0"/>
                <a:cs typeface="Arial" panose="020B0604020202020204" pitchFamily="34" charset="0"/>
              </a:rPr>
              <a:t>and SGA </a:t>
            </a:r>
            <a:endParaRPr lang="fr-FR" sz="3600" dirty="0">
              <a:solidFill>
                <a:srgbClr val="FF0000"/>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11"/>
          <a:stretch>
            <a:fillRect/>
          </a:stretch>
        </p:blipFill>
        <p:spPr>
          <a:xfrm>
            <a:off x="2806080" y="3249269"/>
            <a:ext cx="2342685" cy="1242138"/>
          </a:xfrm>
          <a:prstGeom prst="rect">
            <a:avLst/>
          </a:prstGeom>
        </p:spPr>
      </p:pic>
      <p:sp>
        <p:nvSpPr>
          <p:cNvPr id="22" name="Text Box 15"/>
          <p:cNvSpPr txBox="1">
            <a:spLocks noChangeArrowheads="1"/>
          </p:cNvSpPr>
          <p:nvPr/>
        </p:nvSpPr>
        <p:spPr bwMode="auto">
          <a:xfrm>
            <a:off x="3653947" y="2933451"/>
            <a:ext cx="566502" cy="300082"/>
          </a:xfrm>
          <a:prstGeom prst="rect">
            <a:avLst/>
          </a:prstGeom>
          <a:solidFill>
            <a:schemeClr val="bg1"/>
          </a:solidFill>
          <a:ln w="9525">
            <a:solidFill>
              <a:srgbClr val="000000"/>
            </a:solidFill>
            <a:miter lim="800000"/>
            <a:headEnd/>
            <a:tailEnd/>
          </a:ln>
          <a:extLst/>
        </p:spPr>
        <p:txBody>
          <a:bodyPr wrap="none" lIns="68580" tIns="34290" rIns="68580" bIns="34290">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algn="l" eaLnBrk="1" hangingPunct="1"/>
            <a:r>
              <a:rPr lang="fr-FR" sz="1500" dirty="0">
                <a:solidFill>
                  <a:schemeClr val="tx2"/>
                </a:solidFill>
                <a:latin typeface="Arial" panose="020B0604020202020204" pitchFamily="34" charset="0"/>
                <a:cs typeface="Arial" panose="020B0604020202020204" pitchFamily="34" charset="0"/>
              </a:rPr>
              <a:t>MCA</a:t>
            </a:r>
          </a:p>
        </p:txBody>
      </p:sp>
      <p:pic>
        <p:nvPicPr>
          <p:cNvPr id="15" name="Image 14"/>
          <p:cNvPicPr>
            <a:picLocks noChangeAspect="1"/>
          </p:cNvPicPr>
          <p:nvPr/>
        </p:nvPicPr>
        <p:blipFill rotWithShape="1">
          <a:blip r:embed="rId12"/>
          <a:srcRect l="66215"/>
          <a:stretch/>
        </p:blipFill>
        <p:spPr>
          <a:xfrm>
            <a:off x="584271" y="665875"/>
            <a:ext cx="1806334" cy="1418895"/>
          </a:xfrm>
          <a:prstGeom prst="rect">
            <a:avLst/>
          </a:prstGeom>
          <a:ln>
            <a:noFill/>
          </a:ln>
        </p:spPr>
      </p:pic>
      <p:pic>
        <p:nvPicPr>
          <p:cNvPr id="16" name="Image 15"/>
          <p:cNvPicPr>
            <a:picLocks noChangeAspect="1"/>
          </p:cNvPicPr>
          <p:nvPr/>
        </p:nvPicPr>
        <p:blipFill rotWithShape="1">
          <a:blip r:embed="rId13"/>
          <a:srcRect l="50183"/>
          <a:stretch/>
        </p:blipFill>
        <p:spPr>
          <a:xfrm>
            <a:off x="584271" y="2137856"/>
            <a:ext cx="1802586" cy="1270970"/>
          </a:xfrm>
          <a:prstGeom prst="rect">
            <a:avLst/>
          </a:prstGeom>
          <a:ln>
            <a:solidFill>
              <a:schemeClr val="accent1"/>
            </a:solidFill>
          </a:ln>
        </p:spPr>
      </p:pic>
      <p:pic>
        <p:nvPicPr>
          <p:cNvPr id="17" name="Image 16"/>
          <p:cNvPicPr>
            <a:picLocks noChangeAspect="1"/>
          </p:cNvPicPr>
          <p:nvPr/>
        </p:nvPicPr>
        <p:blipFill rotWithShape="1">
          <a:blip r:embed="rId14"/>
          <a:srcRect l="50493" t="12800" b="11508"/>
          <a:stretch/>
        </p:blipFill>
        <p:spPr>
          <a:xfrm>
            <a:off x="581775" y="3444333"/>
            <a:ext cx="1791380" cy="1047074"/>
          </a:xfrm>
          <a:prstGeom prst="rect">
            <a:avLst/>
          </a:prstGeom>
          <a:ln>
            <a:solidFill>
              <a:schemeClr val="accent1"/>
            </a:solidFill>
          </a:ln>
        </p:spPr>
      </p:pic>
      <p:sp>
        <p:nvSpPr>
          <p:cNvPr id="4" name="Croix 3"/>
          <p:cNvSpPr/>
          <p:nvPr/>
        </p:nvSpPr>
        <p:spPr>
          <a:xfrm>
            <a:off x="2463180" y="1794956"/>
            <a:ext cx="685800" cy="685800"/>
          </a:xfrm>
          <a:prstGeom prst="mathPlus">
            <a:avLst/>
          </a:prstGeom>
          <a:solidFill>
            <a:schemeClr val="tx1"/>
          </a:solid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fr-FR" dirty="0">
              <a:solidFill>
                <a:srgbClr val="FF0000"/>
              </a:solidFill>
              <a:latin typeface="Calibri Courant" charset="0"/>
            </a:endParaRPr>
          </a:p>
        </p:txBody>
      </p:sp>
      <p:sp>
        <p:nvSpPr>
          <p:cNvPr id="20" name="Croix 3"/>
          <p:cNvSpPr/>
          <p:nvPr/>
        </p:nvSpPr>
        <p:spPr>
          <a:xfrm>
            <a:off x="6417960" y="1778241"/>
            <a:ext cx="685800" cy="685800"/>
          </a:xfrm>
          <a:prstGeom prst="mathPlus">
            <a:avLst/>
          </a:prstGeom>
          <a:solidFill>
            <a:schemeClr val="tx1"/>
          </a:solid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fr-FR" dirty="0">
              <a:solidFill>
                <a:schemeClr val="tx1"/>
              </a:solidFill>
              <a:latin typeface="Calibri Courant" charset="0"/>
            </a:endParaRPr>
          </a:p>
        </p:txBody>
      </p:sp>
    </p:spTree>
    <p:extLst>
      <p:ext uri="{BB962C8B-B14F-4D97-AF65-F5344CB8AC3E}">
        <p14:creationId xmlns:p14="http://schemas.microsoft.com/office/powerpoint/2010/main" val="1596784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video>
              <p:cMediaNode>
                <p:cTn id="2" fill="hold" display="0">
                  <p:stCondLst>
                    <p:cond delay="indefinite"/>
                  </p:stCondLst>
                  <p:endCondLst>
                    <p:cond evt="onPrev" delay="0">
                      <p:tgtEl>
                        <p:sldTgt/>
                      </p:tgtEl>
                    </p:cond>
                  </p:endCondLst>
                </p:cTn>
                <p:tgtEl>
                  <p:spTgt spid="75784"/>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bwMode="auto">
          <a:xfrm>
            <a:off x="0" y="0"/>
            <a:ext cx="91440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rtlCol="0" anchor="t" anchorCtr="0" compatLnSpc="1">
            <a:prstTxWarp prst="textNoShape">
              <a:avLst/>
            </a:prstTxWarp>
            <a:noAutofit/>
          </a:bodyPr>
          <a:lstStyle/>
          <a:p>
            <a:r>
              <a:rPr lang="en-GB" sz="3600" dirty="0">
                <a:solidFill>
                  <a:srgbClr val="FF0000"/>
                </a:solidFill>
                <a:latin typeface="Arial" panose="020B0604020202020204" pitchFamily="34" charset="0"/>
                <a:cs typeface="Arial" panose="020B0604020202020204" pitchFamily="34" charset="0"/>
              </a:rPr>
              <a:t>Appropriate recognition of late </a:t>
            </a:r>
            <a:r>
              <a:rPr lang="en-GB" dirty="0" smtClean="0"/>
              <a:t>FGR</a:t>
            </a:r>
            <a:r>
              <a:rPr lang="en-GB" sz="3600" dirty="0" smtClean="0">
                <a:solidFill>
                  <a:srgbClr val="FF0000"/>
                </a:solidFill>
                <a:latin typeface="Arial" panose="020B0604020202020204" pitchFamily="34" charset="0"/>
                <a:cs typeface="Arial" panose="020B0604020202020204" pitchFamily="34" charset="0"/>
              </a:rPr>
              <a:t> </a:t>
            </a:r>
            <a:r>
              <a:rPr lang="en-GB" sz="3600" dirty="0">
                <a:solidFill>
                  <a:srgbClr val="FF0000"/>
                </a:solidFill>
                <a:latin typeface="Arial" panose="020B0604020202020204" pitchFamily="34" charset="0"/>
                <a:cs typeface="Arial" panose="020B0604020202020204" pitchFamily="34" charset="0"/>
              </a:rPr>
              <a:t>/ prevention of stillbirth</a:t>
            </a:r>
          </a:p>
        </p:txBody>
      </p:sp>
      <p:sp>
        <p:nvSpPr>
          <p:cNvPr id="18434" name="Espace réservé du contenu 2"/>
          <p:cNvSpPr>
            <a:spLocks noGrp="1"/>
          </p:cNvSpPr>
          <p:nvPr>
            <p:ph idx="1"/>
          </p:nvPr>
        </p:nvSpPr>
        <p:spPr bwMode="auto">
          <a:xfrm>
            <a:off x="678318" y="1377997"/>
            <a:ext cx="7292202" cy="33944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a:buClr>
                <a:srgbClr val="FF0000"/>
              </a:buClr>
            </a:pPr>
            <a:r>
              <a:rPr lang="en-GB" sz="2000" dirty="0"/>
              <a:t>a</a:t>
            </a:r>
            <a:r>
              <a:rPr lang="en-GB" sz="2000" dirty="0" smtClean="0"/>
              <a:t>ppropriate dating</a:t>
            </a:r>
          </a:p>
          <a:p>
            <a:pPr>
              <a:buClr>
                <a:srgbClr val="FF0000"/>
              </a:buClr>
            </a:pPr>
            <a:r>
              <a:rPr lang="en-GB" sz="2000" dirty="0"/>
              <a:t>a</a:t>
            </a:r>
            <a:r>
              <a:rPr lang="en-GB" sz="2000" dirty="0" smtClean="0"/>
              <a:t>ppropriate use of biometry</a:t>
            </a:r>
          </a:p>
          <a:p>
            <a:pPr>
              <a:buClr>
                <a:srgbClr val="FF0000"/>
              </a:buClr>
            </a:pPr>
            <a:r>
              <a:rPr lang="en-GB" sz="2000" dirty="0"/>
              <a:t>a</a:t>
            </a:r>
            <a:r>
              <a:rPr lang="en-GB" sz="2000" dirty="0" smtClean="0"/>
              <a:t>ppropriate tools to diagnose late FGR</a:t>
            </a:r>
          </a:p>
          <a:p>
            <a:pPr>
              <a:buClr>
                <a:srgbClr val="FF0000"/>
              </a:buClr>
            </a:pPr>
            <a:r>
              <a:rPr lang="en-GB" sz="2000" dirty="0">
                <a:solidFill>
                  <a:srgbClr val="FF0000"/>
                </a:solidFill>
              </a:rPr>
              <a:t>a</a:t>
            </a:r>
            <a:r>
              <a:rPr lang="en-GB" sz="2000" dirty="0" smtClean="0">
                <a:solidFill>
                  <a:srgbClr val="FF0000"/>
                </a:solidFill>
              </a:rPr>
              <a:t>ppropriate management of situations</a:t>
            </a:r>
          </a:p>
        </p:txBody>
      </p:sp>
    </p:spTree>
    <p:extLst>
      <p:ext uri="{BB962C8B-B14F-4D97-AF65-F5344CB8AC3E}">
        <p14:creationId xmlns:p14="http://schemas.microsoft.com/office/powerpoint/2010/main" val="2236679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221850" y="874691"/>
            <a:ext cx="2581182" cy="2422010"/>
          </a:xfrm>
          <a:prstGeom prst="rect">
            <a:avLst/>
          </a:prstGeom>
        </p:spPr>
      </p:pic>
      <p:sp>
        <p:nvSpPr>
          <p:cNvPr id="9" name="ZoneTexte 8"/>
          <p:cNvSpPr txBox="1"/>
          <p:nvPr/>
        </p:nvSpPr>
        <p:spPr>
          <a:xfrm>
            <a:off x="1238251" y="1760387"/>
            <a:ext cx="2533386" cy="1608133"/>
          </a:xfrm>
          <a:prstGeom prst="rect">
            <a:avLst/>
          </a:prstGeom>
          <a:noFill/>
        </p:spPr>
        <p:txBody>
          <a:bodyPr wrap="none" lIns="68580" tIns="34290" rIns="68580" bIns="34290" rtlCol="0">
            <a:spAutoFit/>
          </a:bodyPr>
          <a:lstStyle/>
          <a:p>
            <a:pPr algn="l"/>
            <a:r>
              <a:rPr lang="en-GB" sz="2000" dirty="0">
                <a:solidFill>
                  <a:srgbClr val="FF0000"/>
                </a:solidFill>
                <a:latin typeface="Arial" panose="020B0604020202020204" pitchFamily="34" charset="0"/>
                <a:ea typeface="Calibri Courant" charset="0"/>
              </a:rPr>
              <a:t>n</a:t>
            </a:r>
            <a:r>
              <a:rPr lang="en-GB" sz="2000" dirty="0" smtClean="0">
                <a:solidFill>
                  <a:srgbClr val="FF0000"/>
                </a:solidFill>
                <a:latin typeface="Arial" panose="020B0604020202020204" pitchFamily="34" charset="0"/>
                <a:ea typeface="Calibri Courant" charset="0"/>
              </a:rPr>
              <a:t>eonatal </a:t>
            </a:r>
            <a:r>
              <a:rPr lang="en-GB" sz="2000" dirty="0">
                <a:solidFill>
                  <a:srgbClr val="FF0000"/>
                </a:solidFill>
                <a:latin typeface="Arial" panose="020B0604020202020204" pitchFamily="34" charset="0"/>
                <a:ea typeface="Calibri Courant" charset="0"/>
              </a:rPr>
              <a:t>death</a:t>
            </a:r>
            <a:br>
              <a:rPr lang="en-GB" sz="2000" dirty="0">
                <a:solidFill>
                  <a:srgbClr val="FF0000"/>
                </a:solidFill>
                <a:latin typeface="Arial" panose="020B0604020202020204" pitchFamily="34" charset="0"/>
                <a:ea typeface="Calibri Courant" charset="0"/>
              </a:rPr>
            </a:br>
            <a:r>
              <a:rPr lang="en-GB" sz="2000" dirty="0">
                <a:solidFill>
                  <a:srgbClr val="FF0000"/>
                </a:solidFill>
                <a:latin typeface="Arial" panose="020B0604020202020204" pitchFamily="34" charset="0"/>
                <a:ea typeface="Calibri Courant" charset="0"/>
              </a:rPr>
              <a:t>RDS</a:t>
            </a:r>
          </a:p>
          <a:p>
            <a:pPr algn="l"/>
            <a:r>
              <a:rPr lang="en-GB" sz="2000" dirty="0" err="1">
                <a:solidFill>
                  <a:srgbClr val="FF0000"/>
                </a:solidFill>
                <a:latin typeface="Arial" panose="020B0604020202020204" pitchFamily="34" charset="0"/>
                <a:ea typeface="Calibri Courant" charset="0"/>
              </a:rPr>
              <a:t>h</a:t>
            </a:r>
            <a:r>
              <a:rPr lang="en-GB" sz="2000" dirty="0" err="1" smtClean="0">
                <a:solidFill>
                  <a:srgbClr val="FF0000"/>
                </a:solidFill>
                <a:latin typeface="Arial" panose="020B0604020202020204" pitchFamily="34" charset="0"/>
                <a:ea typeface="Calibri Courant" charset="0"/>
              </a:rPr>
              <a:t>ypoglycemia</a:t>
            </a:r>
            <a:endParaRPr lang="en-GB" sz="2000" dirty="0">
              <a:solidFill>
                <a:srgbClr val="FF0000"/>
              </a:solidFill>
              <a:latin typeface="Arial" panose="020B0604020202020204" pitchFamily="34" charset="0"/>
              <a:ea typeface="Calibri Courant" charset="0"/>
            </a:endParaRPr>
          </a:p>
          <a:p>
            <a:pPr algn="l"/>
            <a:r>
              <a:rPr lang="en-GB" sz="2000" dirty="0">
                <a:solidFill>
                  <a:srgbClr val="FF0000"/>
                </a:solidFill>
                <a:latin typeface="Arial" panose="020B0604020202020204" pitchFamily="34" charset="0"/>
                <a:ea typeface="Calibri Courant" charset="0"/>
              </a:rPr>
              <a:t>s</a:t>
            </a:r>
            <a:r>
              <a:rPr lang="en-GB" sz="2000" dirty="0" smtClean="0">
                <a:solidFill>
                  <a:srgbClr val="FF0000"/>
                </a:solidFill>
                <a:latin typeface="Arial" panose="020B0604020202020204" pitchFamily="34" charset="0"/>
                <a:ea typeface="Calibri Courant" charset="0"/>
              </a:rPr>
              <a:t>epsis</a:t>
            </a:r>
            <a:endParaRPr lang="en-GB" sz="2000" dirty="0">
              <a:solidFill>
                <a:srgbClr val="FF0000"/>
              </a:solidFill>
              <a:latin typeface="Arial" panose="020B0604020202020204" pitchFamily="34" charset="0"/>
              <a:ea typeface="Calibri Courant" charset="0"/>
            </a:endParaRPr>
          </a:p>
          <a:p>
            <a:pPr algn="l"/>
            <a:r>
              <a:rPr lang="en-GB" sz="2000" dirty="0">
                <a:solidFill>
                  <a:srgbClr val="FF0000"/>
                </a:solidFill>
                <a:latin typeface="Arial" panose="020B0604020202020204" pitchFamily="34" charset="0"/>
                <a:ea typeface="Calibri Courant" charset="0"/>
              </a:rPr>
              <a:t>NICU complications..</a:t>
            </a:r>
          </a:p>
        </p:txBody>
      </p:sp>
      <p:sp>
        <p:nvSpPr>
          <p:cNvPr id="10" name="ZoneTexte 9"/>
          <p:cNvSpPr txBox="1"/>
          <p:nvPr/>
        </p:nvSpPr>
        <p:spPr>
          <a:xfrm>
            <a:off x="5983576" y="1760387"/>
            <a:ext cx="2962430" cy="992579"/>
          </a:xfrm>
          <a:prstGeom prst="rect">
            <a:avLst/>
          </a:prstGeom>
          <a:noFill/>
        </p:spPr>
        <p:txBody>
          <a:bodyPr wrap="square" lIns="68580" tIns="34290" rIns="68580" bIns="34290" rtlCol="0">
            <a:spAutoFit/>
          </a:bodyPr>
          <a:lstStyle/>
          <a:p>
            <a:pPr algn="l"/>
            <a:r>
              <a:rPr lang="en-GB" sz="2000" dirty="0">
                <a:solidFill>
                  <a:srgbClr val="FF0000"/>
                </a:solidFill>
                <a:latin typeface="Arial" panose="020B0604020202020204" pitchFamily="34" charset="0"/>
                <a:ea typeface="Calibri Courant" charset="0"/>
              </a:rPr>
              <a:t>s</a:t>
            </a:r>
            <a:r>
              <a:rPr lang="en-GB" sz="2000" dirty="0" smtClean="0">
                <a:solidFill>
                  <a:srgbClr val="FF0000"/>
                </a:solidFill>
                <a:latin typeface="Arial" panose="020B0604020202020204" pitchFamily="34" charset="0"/>
                <a:ea typeface="Calibri Courant" charset="0"/>
              </a:rPr>
              <a:t>tillbirth</a:t>
            </a:r>
            <a:endParaRPr lang="en-GB" sz="2000" dirty="0">
              <a:solidFill>
                <a:srgbClr val="FF0000"/>
              </a:solidFill>
              <a:latin typeface="Arial" panose="020B0604020202020204" pitchFamily="34" charset="0"/>
              <a:ea typeface="Calibri Courant" charset="0"/>
            </a:endParaRPr>
          </a:p>
          <a:p>
            <a:pPr algn="l"/>
            <a:r>
              <a:rPr lang="en-GB" sz="2000" dirty="0" smtClean="0">
                <a:solidFill>
                  <a:srgbClr val="FF0000"/>
                </a:solidFill>
                <a:latin typeface="Arial" panose="020B0604020202020204" pitchFamily="34" charset="0"/>
                <a:ea typeface="Calibri Courant" charset="0"/>
              </a:rPr>
              <a:t>neurodevelopmenta</a:t>
            </a:r>
            <a:r>
              <a:rPr lang="en-GB" sz="2000" dirty="0">
                <a:solidFill>
                  <a:srgbClr val="FF0000"/>
                </a:solidFill>
                <a:latin typeface="Arial" panose="020B0604020202020204" pitchFamily="34" charset="0"/>
                <a:ea typeface="Calibri Courant" charset="0"/>
              </a:rPr>
              <a:t>l</a:t>
            </a:r>
            <a:r>
              <a:rPr lang="en-GB" sz="2000" dirty="0" smtClean="0">
                <a:solidFill>
                  <a:srgbClr val="FF0000"/>
                </a:solidFill>
                <a:latin typeface="Arial" panose="020B0604020202020204" pitchFamily="34" charset="0"/>
                <a:ea typeface="Calibri Courant" charset="0"/>
              </a:rPr>
              <a:t> </a:t>
            </a:r>
            <a:r>
              <a:rPr lang="en-GB" sz="2000" dirty="0">
                <a:solidFill>
                  <a:srgbClr val="FF0000"/>
                </a:solidFill>
                <a:latin typeface="Arial" panose="020B0604020202020204" pitchFamily="34" charset="0"/>
                <a:ea typeface="Calibri Courant" charset="0"/>
              </a:rPr>
              <a:t>delay</a:t>
            </a:r>
          </a:p>
        </p:txBody>
      </p:sp>
      <p:sp>
        <p:nvSpPr>
          <p:cNvPr id="11" name="ZoneTexte 10"/>
          <p:cNvSpPr txBox="1"/>
          <p:nvPr/>
        </p:nvSpPr>
        <p:spPr>
          <a:xfrm>
            <a:off x="1667903" y="1174343"/>
            <a:ext cx="1066639" cy="377026"/>
          </a:xfrm>
          <a:prstGeom prst="rect">
            <a:avLst/>
          </a:prstGeom>
          <a:noFill/>
        </p:spPr>
        <p:txBody>
          <a:bodyPr wrap="none" lIns="68580" tIns="34290" rIns="68580" bIns="34290" rtlCol="0">
            <a:spAutoFit/>
          </a:bodyPr>
          <a:lstStyle/>
          <a:p>
            <a:pPr algn="l"/>
            <a:r>
              <a:rPr lang="en-GB" sz="2000" dirty="0">
                <a:latin typeface="Arial" panose="020B0604020202020204" pitchFamily="34" charset="0"/>
                <a:ea typeface="Calibri Courant" charset="0"/>
              </a:rPr>
              <a:t>Delivery</a:t>
            </a:r>
          </a:p>
        </p:txBody>
      </p:sp>
      <p:sp>
        <p:nvSpPr>
          <p:cNvPr id="12" name="ZoneTexte 11"/>
          <p:cNvSpPr txBox="1"/>
          <p:nvPr/>
        </p:nvSpPr>
        <p:spPr>
          <a:xfrm>
            <a:off x="6157038" y="1198066"/>
            <a:ext cx="2844368" cy="377026"/>
          </a:xfrm>
          <a:prstGeom prst="rect">
            <a:avLst/>
          </a:prstGeom>
          <a:noFill/>
        </p:spPr>
        <p:txBody>
          <a:bodyPr wrap="none" lIns="68580" tIns="34290" rIns="68580" bIns="34290" rtlCol="0">
            <a:spAutoFit/>
          </a:bodyPr>
          <a:lstStyle/>
          <a:p>
            <a:pPr algn="l"/>
            <a:r>
              <a:rPr lang="en-GB" sz="2000" dirty="0">
                <a:latin typeface="Arial" panose="020B0604020202020204" pitchFamily="34" charset="0"/>
                <a:ea typeface="Calibri Courant" charset="0"/>
              </a:rPr>
              <a:t>Expectant management</a:t>
            </a:r>
          </a:p>
        </p:txBody>
      </p:sp>
      <p:sp>
        <p:nvSpPr>
          <p:cNvPr id="8" name="Titre 1"/>
          <p:cNvSpPr txBox="1">
            <a:spLocks/>
          </p:cNvSpPr>
          <p:nvPr/>
        </p:nvSpPr>
        <p:spPr bwMode="auto">
          <a:xfrm>
            <a:off x="1238251" y="85726"/>
            <a:ext cx="6646069" cy="607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lIns="28699" tIns="28699" rIns="28699" bIns="28699" anchor="b"/>
          <a:lstStyle>
            <a:lvl1pPr eaLnBrk="0" hangingPunct="0">
              <a:defRPr sz="40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40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40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40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40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4000">
                <a:solidFill>
                  <a:srgbClr val="3F3F3F"/>
                </a:solidFill>
                <a:latin typeface="Palatino" charset="0"/>
                <a:ea typeface="ヒラギノ明朝 ProN W3" charset="0"/>
                <a:cs typeface="ヒラギノ明朝 ProN W3" charset="0"/>
                <a:sym typeface="Palatino" charset="0"/>
              </a:defRPr>
            </a:lvl9pPr>
          </a:lstStyle>
          <a:p>
            <a:pPr algn="ctr" eaLnBrk="1" hangingPunct="1">
              <a:defRPr/>
            </a:pPr>
            <a:r>
              <a:rPr lang="en-US" sz="3600" dirty="0" smtClean="0">
                <a:solidFill>
                  <a:srgbClr val="FF0000"/>
                </a:solidFill>
                <a:latin typeface="Arial" panose="020B0604020202020204" pitchFamily="34" charset="0"/>
                <a:ea typeface="Calibri Courant" charset="0"/>
                <a:cs typeface="Arial" panose="020B0604020202020204" pitchFamily="34" charset="0"/>
                <a:sym typeface="Gill Sans" charset="0"/>
              </a:rPr>
              <a:t>How to manage SGA</a:t>
            </a:r>
            <a:endParaRPr lang="en-US" sz="3600" dirty="0">
              <a:solidFill>
                <a:srgbClr val="FF0000"/>
              </a:solidFill>
              <a:latin typeface="Arial" panose="020B0604020202020204" pitchFamily="34" charset="0"/>
              <a:ea typeface="Calibri Courant" charset="0"/>
              <a:cs typeface="Arial" panose="020B0604020202020204" pitchFamily="34" charset="0"/>
              <a:sym typeface="Gill Sans" charset="0"/>
            </a:endParaRPr>
          </a:p>
        </p:txBody>
      </p:sp>
      <p:sp>
        <p:nvSpPr>
          <p:cNvPr id="2" name="ZoneTexte 1"/>
          <p:cNvSpPr txBox="1"/>
          <p:nvPr/>
        </p:nvSpPr>
        <p:spPr>
          <a:xfrm>
            <a:off x="2333624" y="3296701"/>
            <a:ext cx="6057899" cy="1531188"/>
          </a:xfrm>
          <a:prstGeom prst="rect">
            <a:avLst/>
          </a:prstGeom>
          <a:noFill/>
        </p:spPr>
        <p:txBody>
          <a:bodyPr wrap="square" lIns="68580" tIns="34290" rIns="68580" bIns="34290" rtlCol="0">
            <a:spAutoFit/>
          </a:bodyPr>
          <a:lstStyle/>
          <a:p>
            <a:pPr>
              <a:buClr>
                <a:srgbClr val="FF0000"/>
              </a:buClr>
            </a:pPr>
            <a:r>
              <a:rPr lang="en-GB" sz="2000" dirty="0" smtClean="0">
                <a:latin typeface="Arial" panose="020B0604020202020204" pitchFamily="34" charset="0"/>
                <a:ea typeface="Calibri Courant" charset="0"/>
              </a:rPr>
              <a:t>                     decisions</a:t>
            </a:r>
          </a:p>
          <a:p>
            <a:pPr marL="285750" indent="-285750">
              <a:buClr>
                <a:srgbClr val="FF0000"/>
              </a:buClr>
              <a:buFont typeface="Arial" panose="020B0604020202020204" pitchFamily="34" charset="0"/>
              <a:buChar char="•"/>
            </a:pPr>
            <a:r>
              <a:rPr lang="en-GB" sz="2000" dirty="0" smtClean="0">
                <a:latin typeface="Arial" panose="020B0604020202020204" pitchFamily="34" charset="0"/>
                <a:ea typeface="Calibri Courant" charset="0"/>
              </a:rPr>
              <a:t>appropriate </a:t>
            </a:r>
            <a:r>
              <a:rPr lang="en-GB" sz="2000" dirty="0">
                <a:latin typeface="Arial" panose="020B0604020202020204" pitchFamily="34" charset="0"/>
                <a:ea typeface="Calibri Courant" charset="0"/>
              </a:rPr>
              <a:t>GA </a:t>
            </a:r>
            <a:r>
              <a:rPr lang="en-GB" sz="2000" dirty="0" smtClean="0">
                <a:latin typeface="Arial" panose="020B0604020202020204" pitchFamily="34" charset="0"/>
                <a:ea typeface="Calibri Courant" charset="0"/>
              </a:rPr>
              <a:t>estimation</a:t>
            </a:r>
          </a:p>
          <a:p>
            <a:pPr marL="285750" indent="-285750">
              <a:buClr>
                <a:srgbClr val="FF0000"/>
              </a:buClr>
              <a:buFont typeface="Arial" panose="020B0604020202020204" pitchFamily="34" charset="0"/>
              <a:buChar char="•"/>
            </a:pPr>
            <a:r>
              <a:rPr lang="en-GB" sz="2000" dirty="0" smtClean="0">
                <a:latin typeface="Arial" panose="020B0604020202020204" pitchFamily="34" charset="0"/>
                <a:ea typeface="Calibri Courant" charset="0"/>
              </a:rPr>
              <a:t>appropriate </a:t>
            </a:r>
            <a:r>
              <a:rPr lang="en-GB" sz="2000" dirty="0">
                <a:latin typeface="Arial" panose="020B0604020202020204" pitchFamily="34" charset="0"/>
                <a:ea typeface="Calibri Courant" charset="0"/>
              </a:rPr>
              <a:t>definition of SGA </a:t>
            </a:r>
            <a:r>
              <a:rPr lang="en-GB" sz="2000" dirty="0" smtClean="0">
                <a:latin typeface="Arial" panose="020B0604020202020204" pitchFamily="34" charset="0"/>
                <a:ea typeface="Calibri Courant" charset="0"/>
              </a:rPr>
              <a:t>/FGR</a:t>
            </a:r>
            <a:endParaRPr lang="en-GB" sz="2000" dirty="0">
              <a:latin typeface="Arial" panose="020B0604020202020204" pitchFamily="34" charset="0"/>
              <a:ea typeface="Calibri Courant" charset="0"/>
            </a:endParaRPr>
          </a:p>
          <a:p>
            <a:pPr marL="285750" indent="-285750">
              <a:buClr>
                <a:srgbClr val="FF0000"/>
              </a:buClr>
              <a:buFont typeface="Arial" panose="020B0604020202020204" pitchFamily="34" charset="0"/>
              <a:buChar char="•"/>
            </a:pPr>
            <a:r>
              <a:rPr lang="en-GB" sz="2000" dirty="0" smtClean="0">
                <a:latin typeface="Arial" panose="020B0604020202020204" pitchFamily="34" charset="0"/>
                <a:ea typeface="Calibri Courant" charset="0"/>
              </a:rPr>
              <a:t>appropriate </a:t>
            </a:r>
            <a:r>
              <a:rPr lang="en-GB" sz="2000" dirty="0">
                <a:latin typeface="Arial" panose="020B0604020202020204" pitchFamily="34" charset="0"/>
                <a:ea typeface="Calibri Courant" charset="0"/>
              </a:rPr>
              <a:t>monitoring of </a:t>
            </a:r>
            <a:r>
              <a:rPr lang="en-GB" sz="2000" dirty="0" err="1">
                <a:latin typeface="Arial" panose="020B0604020202020204" pitchFamily="34" charset="0"/>
                <a:ea typeface="Calibri Courant" charset="0"/>
              </a:rPr>
              <a:t>fetal</a:t>
            </a:r>
            <a:r>
              <a:rPr lang="en-GB" sz="2000" dirty="0">
                <a:latin typeface="Arial" panose="020B0604020202020204" pitchFamily="34" charset="0"/>
                <a:ea typeface="Calibri Courant" charset="0"/>
              </a:rPr>
              <a:t> condition</a:t>
            </a:r>
          </a:p>
          <a:p>
            <a:pPr algn="ctr"/>
            <a:endParaRPr lang="en-GB" sz="1500" dirty="0">
              <a:latin typeface="Calibri Courant" charset="0"/>
              <a:ea typeface="Calibri Courant" charset="0"/>
              <a:cs typeface="Calibri Courant" charset="0"/>
            </a:endParaRPr>
          </a:p>
        </p:txBody>
      </p:sp>
    </p:spTree>
    <p:extLst>
      <p:ext uri="{BB962C8B-B14F-4D97-AF65-F5344CB8AC3E}">
        <p14:creationId xmlns:p14="http://schemas.microsoft.com/office/powerpoint/2010/main" val="243150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aps-web.com/projectreview/webarchivedcases/835web/EFM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02" y="2754311"/>
            <a:ext cx="2254823" cy="146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6192" y="92075"/>
            <a:ext cx="8229600" cy="857250"/>
          </a:xfrm>
        </p:spPr>
        <p:txBody>
          <a:bodyPr/>
          <a:lstStyle/>
          <a:p>
            <a:r>
              <a:rPr lang="en-GB" dirty="0" smtClean="0"/>
              <a:t>Biophysical profile</a:t>
            </a:r>
            <a:endParaRPr lang="en-GB"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738754265"/>
              </p:ext>
            </p:extLst>
          </p:nvPr>
        </p:nvGraphicFramePr>
        <p:xfrm>
          <a:off x="213360" y="1025019"/>
          <a:ext cx="8740140" cy="3558540"/>
        </p:xfrm>
        <a:graphic>
          <a:graphicData uri="http://schemas.openxmlformats.org/drawingml/2006/table">
            <a:tbl>
              <a:tblPr firstRow="1" bandRow="1">
                <a:tableStyleId>{5C22544A-7EE6-4342-B048-85BDC9FD1C3A}</a:tableStyleId>
              </a:tblPr>
              <a:tblGrid>
                <a:gridCol w="2339340"/>
                <a:gridCol w="3487420"/>
                <a:gridCol w="2913380"/>
              </a:tblGrid>
              <a:tr h="426720">
                <a:tc>
                  <a:txBody>
                    <a:bodyPr/>
                    <a:lstStyle/>
                    <a:p>
                      <a:r>
                        <a:rPr lang="nl-NL" sz="1400" b="0" i="0" dirty="0" err="1" smtClean="0">
                          <a:latin typeface="Arial" panose="020B0604020202020204" pitchFamily="34" charset="0"/>
                          <a:cs typeface="Arial" panose="020B0604020202020204" pitchFamily="34" charset="0"/>
                        </a:rPr>
                        <a:t>Biophysical</a:t>
                      </a:r>
                      <a:r>
                        <a:rPr lang="nl-NL" sz="1400" b="0" i="0" baseline="0" dirty="0" smtClean="0">
                          <a:latin typeface="Arial" panose="020B0604020202020204" pitchFamily="34" charset="0"/>
                          <a:cs typeface="Arial" panose="020B0604020202020204" pitchFamily="34" charset="0"/>
                        </a:rPr>
                        <a:t>  profile </a:t>
                      </a:r>
                      <a:r>
                        <a:rPr lang="nl-NL" sz="1400" b="0" i="0" baseline="0" dirty="0" err="1" smtClean="0">
                          <a:latin typeface="Arial" panose="020B0604020202020204" pitchFamily="34" charset="0"/>
                          <a:cs typeface="Arial" panose="020B0604020202020204" pitchFamily="34" charset="0"/>
                        </a:rPr>
                        <a:t>variable</a:t>
                      </a:r>
                      <a:endParaRPr lang="en-US" sz="1400" b="0" i="0" dirty="0">
                        <a:latin typeface="Arial" panose="020B0604020202020204" pitchFamily="34" charset="0"/>
                        <a:cs typeface="Arial" panose="020B0604020202020204" pitchFamily="34" charset="0"/>
                      </a:endParaRPr>
                    </a:p>
                  </a:txBody>
                  <a:tcPr marL="88769" marR="88769"/>
                </a:tc>
                <a:tc>
                  <a:txBody>
                    <a:bodyPr/>
                    <a:lstStyle/>
                    <a:p>
                      <a:r>
                        <a:rPr lang="nl-NL" sz="1400" b="0" i="0" dirty="0" err="1" smtClean="0">
                          <a:latin typeface="Arial" panose="020B0604020202020204" pitchFamily="34" charset="0"/>
                          <a:cs typeface="Arial" panose="020B0604020202020204" pitchFamily="34" charset="0"/>
                        </a:rPr>
                        <a:t>Normal</a:t>
                      </a:r>
                      <a:r>
                        <a:rPr lang="nl-NL" sz="1400" b="0" i="0" dirty="0" smtClean="0">
                          <a:latin typeface="Arial" panose="020B0604020202020204" pitchFamily="34" charset="0"/>
                          <a:cs typeface="Arial" panose="020B0604020202020204" pitchFamily="34" charset="0"/>
                        </a:rPr>
                        <a:t> score (2)</a:t>
                      </a:r>
                      <a:endParaRPr lang="en-US" sz="1400" b="0" i="0" dirty="0">
                        <a:latin typeface="Arial" panose="020B0604020202020204" pitchFamily="34" charset="0"/>
                        <a:cs typeface="Arial" panose="020B0604020202020204" pitchFamily="34" charset="0"/>
                      </a:endParaRPr>
                    </a:p>
                  </a:txBody>
                  <a:tcPr marL="88769" marR="88769"/>
                </a:tc>
                <a:tc>
                  <a:txBody>
                    <a:bodyPr/>
                    <a:lstStyle/>
                    <a:p>
                      <a:r>
                        <a:rPr lang="nl-NL" sz="1400" b="0" i="0" dirty="0" err="1" smtClean="0">
                          <a:latin typeface="Arial" panose="020B0604020202020204" pitchFamily="34" charset="0"/>
                          <a:cs typeface="Arial" panose="020B0604020202020204" pitchFamily="34" charset="0"/>
                        </a:rPr>
                        <a:t>Abnormal</a:t>
                      </a:r>
                      <a:r>
                        <a:rPr lang="nl-NL" sz="1400" b="0" i="0" dirty="0" smtClean="0">
                          <a:latin typeface="Arial" panose="020B0604020202020204" pitchFamily="34" charset="0"/>
                          <a:cs typeface="Arial" panose="020B0604020202020204" pitchFamily="34" charset="0"/>
                        </a:rPr>
                        <a:t> score (1)</a:t>
                      </a:r>
                      <a:endParaRPr lang="en-US" sz="1400" b="0" i="0" dirty="0">
                        <a:latin typeface="Arial" panose="020B0604020202020204" pitchFamily="34" charset="0"/>
                        <a:cs typeface="Arial" panose="020B0604020202020204" pitchFamily="34" charset="0"/>
                      </a:endParaRPr>
                    </a:p>
                  </a:txBody>
                  <a:tcPr marL="88769" marR="88769"/>
                </a:tc>
              </a:tr>
              <a:tr h="318180">
                <a:tc>
                  <a:txBody>
                    <a:bodyPr/>
                    <a:lstStyle/>
                    <a:p>
                      <a:r>
                        <a:rPr lang="nl-NL" sz="1400" b="0" i="0" dirty="0" smtClean="0">
                          <a:latin typeface="Arial" panose="020B0604020202020204" pitchFamily="34" charset="0"/>
                          <a:cs typeface="Arial" panose="020B0604020202020204" pitchFamily="34" charset="0"/>
                        </a:rPr>
                        <a:t>fetal breathing movement</a:t>
                      </a:r>
                      <a:endParaRPr lang="en-US" sz="1400" b="0" i="0" dirty="0">
                        <a:latin typeface="Arial" panose="020B0604020202020204" pitchFamily="34" charset="0"/>
                        <a:cs typeface="Arial" panose="020B0604020202020204" pitchFamily="34" charset="0"/>
                      </a:endParaRPr>
                    </a:p>
                  </a:txBody>
                  <a:tcPr marL="88769" marR="88769"/>
                </a:tc>
                <a:tc>
                  <a:txBody>
                    <a:bodyPr/>
                    <a:lstStyle/>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one episode fetal breathing  30 s</a:t>
                      </a:r>
                      <a:endParaRPr lang="en-US" sz="1400" b="0" i="0" dirty="0">
                        <a:latin typeface="Arial" panose="020B0604020202020204" pitchFamily="34" charset="0"/>
                        <a:cs typeface="Arial" panose="020B0604020202020204" pitchFamily="34" charset="0"/>
                      </a:endParaRPr>
                    </a:p>
                  </a:txBody>
                  <a:tcPr marL="88769" marR="88769"/>
                </a:tc>
                <a:tc>
                  <a:txBody>
                    <a:bodyPr/>
                    <a:lstStyle/>
                    <a:p>
                      <a:r>
                        <a:rPr lang="nl-NL" sz="1400" b="0" i="0" dirty="0" smtClean="0">
                          <a:latin typeface="Arial" panose="020B0604020202020204" pitchFamily="34" charset="0"/>
                          <a:cs typeface="Arial" panose="020B0604020202020204" pitchFamily="34" charset="0"/>
                        </a:rPr>
                        <a:t>absent</a:t>
                      </a:r>
                      <a:r>
                        <a:rPr lang="nl-NL" sz="1400" b="0" i="0" baseline="0" dirty="0" smtClean="0">
                          <a:latin typeface="Arial" panose="020B0604020202020204" pitchFamily="34" charset="0"/>
                          <a:cs typeface="Arial" panose="020B0604020202020204" pitchFamily="34" charset="0"/>
                        </a:rPr>
                        <a:t> or &lt; 30 s</a:t>
                      </a:r>
                      <a:endParaRPr lang="en-US" sz="1400" b="0" i="0" dirty="0">
                        <a:latin typeface="Arial" panose="020B0604020202020204" pitchFamily="34" charset="0"/>
                        <a:cs typeface="Arial" panose="020B0604020202020204" pitchFamily="34" charset="0"/>
                      </a:endParaRPr>
                    </a:p>
                  </a:txBody>
                  <a:tcPr marL="88769" marR="88769"/>
                </a:tc>
              </a:tr>
              <a:tr h="316661">
                <a:tc>
                  <a:txBody>
                    <a:bodyPr/>
                    <a:lstStyle/>
                    <a:p>
                      <a:r>
                        <a:rPr lang="nl-NL" sz="1400" b="0" i="0" dirty="0" smtClean="0">
                          <a:latin typeface="Arial" panose="020B0604020202020204" pitchFamily="34" charset="0"/>
                          <a:cs typeface="Arial" panose="020B0604020202020204" pitchFamily="34" charset="0"/>
                        </a:rPr>
                        <a:t>gross</a:t>
                      </a:r>
                      <a:r>
                        <a:rPr lang="nl-NL" sz="1400" b="0" i="0" baseline="0" dirty="0" smtClean="0">
                          <a:latin typeface="Arial" panose="020B0604020202020204" pitchFamily="34" charset="0"/>
                          <a:cs typeface="Arial" panose="020B0604020202020204" pitchFamily="34" charset="0"/>
                        </a:rPr>
                        <a:t> fetal movement</a:t>
                      </a:r>
                      <a:endParaRPr lang="en-US" sz="1400" b="0" i="0" dirty="0">
                        <a:latin typeface="Arial" panose="020B0604020202020204" pitchFamily="34" charset="0"/>
                        <a:cs typeface="Arial" panose="020B0604020202020204" pitchFamily="34" charset="0"/>
                      </a:endParaRPr>
                    </a:p>
                  </a:txBody>
                  <a:tcPr marL="88769" marR="88769"/>
                </a:tc>
                <a:tc>
                  <a:txBody>
                    <a:bodyPr/>
                    <a:lstStyle/>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three discrete body/limb movements</a:t>
                      </a:r>
                      <a:endParaRPr lang="en-US" sz="1400" b="0" i="0" dirty="0">
                        <a:latin typeface="Arial" panose="020B0604020202020204" pitchFamily="34" charset="0"/>
                        <a:cs typeface="Arial" panose="020B0604020202020204" pitchFamily="34" charset="0"/>
                      </a:endParaRPr>
                    </a:p>
                  </a:txBody>
                  <a:tcPr marL="88769" marR="88769"/>
                </a:tc>
                <a:tc>
                  <a:txBody>
                    <a:bodyPr/>
                    <a:lstStyle/>
                    <a:p>
                      <a:r>
                        <a:rPr lang="nl-NL" sz="1400" b="0" i="0" dirty="0" smtClean="0">
                          <a:latin typeface="Arial" panose="020B0604020202020204" pitchFamily="34" charset="0"/>
                          <a:cs typeface="Arial" panose="020B0604020202020204" pitchFamily="34" charset="0"/>
                        </a:rPr>
                        <a:t>two</a:t>
                      </a:r>
                      <a:r>
                        <a:rPr lang="nl-NL" sz="1400" b="0" i="0" baseline="0" dirty="0" smtClean="0">
                          <a:latin typeface="Arial" panose="020B0604020202020204" pitchFamily="34" charset="0"/>
                          <a:cs typeface="Arial" panose="020B0604020202020204" pitchFamily="34" charset="0"/>
                        </a:rPr>
                        <a:t> </a:t>
                      </a:r>
                      <a:r>
                        <a:rPr lang="nl-NL" sz="1400" b="0" i="0" dirty="0" smtClean="0">
                          <a:latin typeface="Arial" panose="020B0604020202020204" pitchFamily="34" charset="0"/>
                          <a:cs typeface="Arial" panose="020B0604020202020204" pitchFamily="34" charset="0"/>
                        </a:rPr>
                        <a:t>or less</a:t>
                      </a:r>
                      <a:endParaRPr lang="en-US" sz="1400" b="0" i="0" dirty="0">
                        <a:latin typeface="Arial" panose="020B0604020202020204" pitchFamily="34" charset="0"/>
                        <a:cs typeface="Arial" panose="020B0604020202020204" pitchFamily="34" charset="0"/>
                      </a:endParaRPr>
                    </a:p>
                  </a:txBody>
                  <a:tcPr marL="88769" marR="88769"/>
                </a:tc>
              </a:tr>
              <a:tr h="510521">
                <a:tc>
                  <a:txBody>
                    <a:bodyPr/>
                    <a:lstStyle/>
                    <a:p>
                      <a:r>
                        <a:rPr lang="nl-NL" sz="1400" b="0" i="0" dirty="0" smtClean="0">
                          <a:latin typeface="Arial" panose="020B0604020202020204" pitchFamily="34" charset="0"/>
                          <a:cs typeface="Arial" panose="020B0604020202020204" pitchFamily="34" charset="0"/>
                        </a:rPr>
                        <a:t>fetal tone</a:t>
                      </a:r>
                      <a:endParaRPr lang="en-US" sz="1400" b="0" i="0" dirty="0">
                        <a:latin typeface="Arial" panose="020B0604020202020204" pitchFamily="34" charset="0"/>
                        <a:cs typeface="Arial" panose="020B0604020202020204" pitchFamily="34" charset="0"/>
                      </a:endParaRPr>
                    </a:p>
                  </a:txBody>
                  <a:tcPr marL="88769" marR="88769">
                    <a:solidFill>
                      <a:schemeClr val="accent1">
                        <a:lumMod val="40000"/>
                        <a:lumOff val="60000"/>
                      </a:schemeClr>
                    </a:solidFill>
                  </a:tcPr>
                </a:tc>
                <a:tc>
                  <a:txBody>
                    <a:bodyPr/>
                    <a:lstStyle/>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one episode active extension with return to flexion of fetal limbs / trunk</a:t>
                      </a:r>
                      <a:endParaRPr lang="en-US" sz="1400" b="0" i="0" dirty="0">
                        <a:latin typeface="Arial" panose="020B0604020202020204" pitchFamily="34" charset="0"/>
                        <a:cs typeface="Arial" panose="020B0604020202020204" pitchFamily="34" charset="0"/>
                      </a:endParaRPr>
                    </a:p>
                  </a:txBody>
                  <a:tcPr marL="88769" marR="88769">
                    <a:solidFill>
                      <a:schemeClr val="accent1">
                        <a:lumMod val="40000"/>
                        <a:lumOff val="60000"/>
                      </a:schemeClr>
                    </a:solidFill>
                  </a:tcPr>
                </a:tc>
                <a:tc>
                  <a:txBody>
                    <a:bodyPr/>
                    <a:lstStyle/>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slow extension with  partial flexion or limb movement without flexion or none</a:t>
                      </a:r>
                      <a:endParaRPr lang="en-US" sz="1600" b="0" i="0" dirty="0">
                        <a:latin typeface="Arial" panose="020B0604020202020204" pitchFamily="34" charset="0"/>
                        <a:cs typeface="Arial" panose="020B0604020202020204" pitchFamily="34" charset="0"/>
                      </a:endParaRPr>
                    </a:p>
                  </a:txBody>
                  <a:tcPr marL="88769" marR="88769">
                    <a:solidFill>
                      <a:schemeClr val="accent1">
                        <a:lumMod val="40000"/>
                        <a:lumOff val="60000"/>
                      </a:schemeClr>
                    </a:solidFill>
                  </a:tcPr>
                </a:tc>
              </a:tr>
              <a:tr h="1460659">
                <a:tc>
                  <a:txBody>
                    <a:bodyPr/>
                    <a:lstStyle/>
                    <a:p>
                      <a:pPr algn="l"/>
                      <a:r>
                        <a:rPr lang="nl-NL" sz="1400" b="0" i="0" dirty="0" smtClean="0">
                          <a:latin typeface="Arial" panose="020B0604020202020204" pitchFamily="34" charset="0"/>
                          <a:cs typeface="Arial" panose="020B0604020202020204" pitchFamily="34" charset="0"/>
                        </a:rPr>
                        <a:t>fetal heart rate reactivity</a:t>
                      </a:r>
                      <a:endParaRPr lang="en-US" sz="1400" b="0" i="0" dirty="0">
                        <a:latin typeface="Arial" panose="020B0604020202020204" pitchFamily="34" charset="0"/>
                        <a:cs typeface="Arial" panose="020B0604020202020204" pitchFamily="34" charset="0"/>
                      </a:endParaRPr>
                    </a:p>
                  </a:txBody>
                  <a:tcPr marL="88769" marR="88769">
                    <a:noFill/>
                  </a:tcPr>
                </a:tc>
                <a:tc>
                  <a:txBody>
                    <a:bodyPr/>
                    <a:lstStyle/>
                    <a:p>
                      <a:pPr marL="171450" indent="-171450">
                        <a:buFont typeface="Arial" panose="020B0604020202020204" pitchFamily="34" charset="0"/>
                        <a:buChar char="•"/>
                      </a:pP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&lt; 26wks: two accelerations of ≥ 10 beats, two of ≥10 s</a:t>
                      </a:r>
                    </a:p>
                    <a:p>
                      <a:pPr marL="171450" indent="-171450">
                        <a:buFont typeface="Arial" panose="020B0604020202020204" pitchFamily="34" charset="0"/>
                        <a:buChar char="•"/>
                      </a:pP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26–36wks: two accelerations of ≥10 beats, ≥15 s</a:t>
                      </a:r>
                    </a:p>
                    <a:p>
                      <a:pPr marL="171450" indent="-171450">
                        <a:buFont typeface="Arial" panose="020B0604020202020204" pitchFamily="34" charset="0"/>
                        <a:buChar char="•"/>
                      </a:pP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 36wks: two accelerations of ≥20 beats, ≥20 s</a:t>
                      </a:r>
                      <a:endParaRPr lang="en-US" sz="1400" b="0" i="0" dirty="0">
                        <a:latin typeface="Arial" panose="020B0604020202020204" pitchFamily="34" charset="0"/>
                        <a:cs typeface="Arial" panose="020B0604020202020204" pitchFamily="34" charset="0"/>
                      </a:endParaRPr>
                    </a:p>
                  </a:txBody>
                  <a:tcPr marL="88769" marR="88769"/>
                </a:tc>
                <a:tc>
                  <a:txBody>
                    <a:bodyPr/>
                    <a:lstStyle/>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less than two episodes of accelerations and durations as specified</a:t>
                      </a:r>
                      <a:endParaRPr lang="en-US" sz="1400" b="0" i="0" dirty="0">
                        <a:latin typeface="Arial" panose="020B0604020202020204" pitchFamily="34" charset="0"/>
                        <a:cs typeface="Arial" panose="020B0604020202020204" pitchFamily="34" charset="0"/>
                      </a:endParaRPr>
                    </a:p>
                  </a:txBody>
                  <a:tcPr marL="88769" marR="88769"/>
                </a:tc>
              </a:tr>
              <a:tr h="296284">
                <a:tc>
                  <a:txBody>
                    <a:bodyPr/>
                    <a:lstStyle/>
                    <a:p>
                      <a:r>
                        <a:rPr lang="nl-NL" sz="1400" b="0" i="0" dirty="0" smtClean="0">
                          <a:latin typeface="Arial" panose="020B0604020202020204" pitchFamily="34" charset="0"/>
                          <a:cs typeface="Arial" panose="020B0604020202020204" pitchFamily="34" charset="0"/>
                        </a:rPr>
                        <a:t>amniotic fluid volume</a:t>
                      </a:r>
                      <a:endParaRPr lang="en-US" sz="1400" b="0" i="0" dirty="0">
                        <a:latin typeface="Arial" panose="020B0604020202020204" pitchFamily="34" charset="0"/>
                        <a:cs typeface="Arial" panose="020B0604020202020204" pitchFamily="34" charset="0"/>
                      </a:endParaRPr>
                    </a:p>
                  </a:txBody>
                  <a:tcPr marL="88769" marR="88769"/>
                </a:tc>
                <a:tc>
                  <a:txBody>
                    <a:bodyPr/>
                    <a:lstStyle/>
                    <a:p>
                      <a:r>
                        <a:rPr lang="nl-NL" sz="1400" b="0" i="0" dirty="0" smtClean="0">
                          <a:latin typeface="Arial" panose="020B0604020202020204" pitchFamily="34" charset="0"/>
                          <a:cs typeface="Arial" panose="020B0604020202020204" pitchFamily="34" charset="0"/>
                        </a:rPr>
                        <a:t>pocket 2 x 2 cm</a:t>
                      </a:r>
                      <a:endParaRPr lang="en-US" sz="1400" b="0" i="0" dirty="0">
                        <a:latin typeface="Arial" panose="020B0604020202020204" pitchFamily="34" charset="0"/>
                        <a:cs typeface="Arial" panose="020B0604020202020204" pitchFamily="34" charset="0"/>
                      </a:endParaRPr>
                    </a:p>
                  </a:txBody>
                  <a:tcPr marL="88769" marR="88769"/>
                </a:tc>
                <a:tc>
                  <a:txBody>
                    <a:bodyPr/>
                    <a:lstStyle/>
                    <a:p>
                      <a:r>
                        <a:rPr lang="nl-NL" sz="1400" b="0" i="0" dirty="0" smtClean="0">
                          <a:latin typeface="Arial" panose="020B0604020202020204" pitchFamily="34" charset="0"/>
                          <a:cs typeface="Arial" panose="020B0604020202020204" pitchFamily="34" charset="0"/>
                        </a:rPr>
                        <a:t>pocket &lt; 2 x 2 cm</a:t>
                      </a:r>
                      <a:endParaRPr lang="en-US" sz="1400" b="0" i="0" dirty="0">
                        <a:latin typeface="Arial" panose="020B0604020202020204" pitchFamily="34" charset="0"/>
                        <a:cs typeface="Arial" panose="020B0604020202020204" pitchFamily="34" charset="0"/>
                      </a:endParaRPr>
                    </a:p>
                  </a:txBody>
                  <a:tcPr marL="88769" marR="88769"/>
                </a:tc>
              </a:tr>
            </a:tbl>
          </a:graphicData>
        </a:graphic>
      </p:graphicFrame>
      <p:sp>
        <p:nvSpPr>
          <p:cNvPr id="6" name="Tekstvak 5"/>
          <p:cNvSpPr txBox="1"/>
          <p:nvPr/>
        </p:nvSpPr>
        <p:spPr>
          <a:xfrm>
            <a:off x="2479263" y="4670390"/>
            <a:ext cx="5127401" cy="438582"/>
          </a:xfrm>
          <a:prstGeom prst="rect">
            <a:avLst/>
          </a:prstGeom>
          <a:noFill/>
        </p:spPr>
        <p:txBody>
          <a:bodyPr wrap="square" lIns="68580" tIns="34290" rIns="68580" bIns="34290" rtlCol="0">
            <a:spAutoFit/>
          </a:bodyPr>
          <a:lstStyle/>
          <a:p>
            <a:r>
              <a:rPr lang="nl-NL" sz="1200" dirty="0" smtClean="0">
                <a:solidFill>
                  <a:schemeClr val="bg1"/>
                </a:solidFill>
                <a:latin typeface="Arial" panose="020B0604020202020204" pitchFamily="34" charset="0"/>
              </a:rPr>
              <a:t>Baschat A. </a:t>
            </a:r>
            <a:r>
              <a:rPr lang="en-US" sz="1200" dirty="0">
                <a:solidFill>
                  <a:schemeClr val="bg1"/>
                </a:solidFill>
                <a:latin typeface="Arial" panose="020B0604020202020204" pitchFamily="34" charset="0"/>
              </a:rPr>
              <a:t>UOG 2001; 18: </a:t>
            </a:r>
            <a:r>
              <a:rPr lang="en-US" sz="1200" dirty="0" smtClean="0">
                <a:solidFill>
                  <a:schemeClr val="bg1"/>
                </a:solidFill>
                <a:latin typeface="Arial" panose="020B0604020202020204" pitchFamily="34" charset="0"/>
              </a:rPr>
              <a:t>571–577</a:t>
            </a:r>
          </a:p>
          <a:p>
            <a:r>
              <a:rPr lang="en-US" sz="1200" dirty="0" smtClean="0">
                <a:solidFill>
                  <a:schemeClr val="bg1"/>
                </a:solidFill>
                <a:latin typeface="Arial" panose="020B0604020202020204" pitchFamily="34" charset="0"/>
              </a:rPr>
              <a:t>Manning </a:t>
            </a:r>
            <a:r>
              <a:rPr lang="en-US" sz="1200" dirty="0">
                <a:solidFill>
                  <a:schemeClr val="bg1"/>
                </a:solidFill>
                <a:latin typeface="Arial" panose="020B0604020202020204" pitchFamily="34" charset="0"/>
              </a:rPr>
              <a:t>FA. </a:t>
            </a:r>
            <a:r>
              <a:rPr lang="en-US" sz="1200" dirty="0" err="1">
                <a:solidFill>
                  <a:schemeClr val="bg1"/>
                </a:solidFill>
                <a:latin typeface="Arial" panose="020B0604020202020204" pitchFamily="34" charset="0"/>
              </a:rPr>
              <a:t>Obstet</a:t>
            </a:r>
            <a:r>
              <a:rPr lang="en-US" sz="1200" dirty="0">
                <a:solidFill>
                  <a:schemeClr val="bg1"/>
                </a:solidFill>
                <a:latin typeface="Arial" panose="020B0604020202020204" pitchFamily="34" charset="0"/>
              </a:rPr>
              <a:t> </a:t>
            </a:r>
            <a:r>
              <a:rPr lang="en-US" sz="1200" dirty="0" err="1">
                <a:solidFill>
                  <a:schemeClr val="bg1"/>
                </a:solidFill>
                <a:latin typeface="Arial" panose="020B0604020202020204" pitchFamily="34" charset="0"/>
              </a:rPr>
              <a:t>Gynecol</a:t>
            </a:r>
            <a:r>
              <a:rPr lang="en-US" sz="1200" dirty="0">
                <a:solidFill>
                  <a:schemeClr val="bg1"/>
                </a:solidFill>
                <a:latin typeface="Arial" panose="020B0604020202020204" pitchFamily="34" charset="0"/>
              </a:rPr>
              <a:t> </a:t>
            </a:r>
            <a:r>
              <a:rPr lang="en-US" sz="1200" dirty="0" err="1">
                <a:solidFill>
                  <a:schemeClr val="bg1"/>
                </a:solidFill>
                <a:latin typeface="Arial" panose="020B0604020202020204" pitchFamily="34" charset="0"/>
              </a:rPr>
              <a:t>Clin</a:t>
            </a:r>
            <a:r>
              <a:rPr lang="en-US" sz="1200" dirty="0">
                <a:solidFill>
                  <a:schemeClr val="bg1"/>
                </a:solidFill>
                <a:latin typeface="Arial" panose="020B0604020202020204" pitchFamily="34" charset="0"/>
              </a:rPr>
              <a:t> North Am 1999; 26: 557–77</a:t>
            </a:r>
          </a:p>
        </p:txBody>
      </p:sp>
    </p:spTree>
    <p:extLst>
      <p:ext uri="{BB962C8B-B14F-4D97-AF65-F5344CB8AC3E}">
        <p14:creationId xmlns:p14="http://schemas.microsoft.com/office/powerpoint/2010/main" val="4015351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IUGR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18" y="1684572"/>
            <a:ext cx="3500046" cy="2800037"/>
          </a:xfrm>
          <a:prstGeom prst="rect">
            <a:avLst/>
          </a:prstGeom>
        </p:spPr>
      </p:pic>
      <p:sp>
        <p:nvSpPr>
          <p:cNvPr id="3" name="Titel 2"/>
          <p:cNvSpPr>
            <a:spLocks noGrp="1"/>
          </p:cNvSpPr>
          <p:nvPr>
            <p:ph type="title"/>
          </p:nvPr>
        </p:nvSpPr>
        <p:spPr>
          <a:xfrm>
            <a:off x="457200" y="25400"/>
            <a:ext cx="8229600" cy="857250"/>
          </a:xfrm>
        </p:spPr>
        <p:txBody>
          <a:bodyPr>
            <a:normAutofit/>
          </a:bodyPr>
          <a:lstStyle/>
          <a:p>
            <a:r>
              <a:rPr lang="nl-NL" sz="3600" dirty="0" smtClean="0">
                <a:solidFill>
                  <a:srgbClr val="FF0000"/>
                </a:solidFill>
                <a:latin typeface="Arial" panose="020B0604020202020204" pitchFamily="34" charset="0"/>
                <a:cs typeface="Arial" panose="020B0604020202020204" pitchFamily="34" charset="0"/>
              </a:rPr>
              <a:t>Early FGR and late FGR</a:t>
            </a:r>
            <a:endParaRPr lang="nl-NL" sz="3600" dirty="0">
              <a:solidFill>
                <a:srgbClr val="FF0000"/>
              </a:solidFill>
              <a:latin typeface="Arial" panose="020B0604020202020204" pitchFamily="34" charset="0"/>
              <a:cs typeface="Arial" panose="020B0604020202020204" pitchFamily="34" charset="0"/>
            </a:endParaRPr>
          </a:p>
        </p:txBody>
      </p:sp>
      <p:sp>
        <p:nvSpPr>
          <p:cNvPr id="5" name="Tekstvak 4"/>
          <p:cNvSpPr txBox="1"/>
          <p:nvPr/>
        </p:nvSpPr>
        <p:spPr>
          <a:xfrm>
            <a:off x="457200" y="982618"/>
            <a:ext cx="3816424" cy="654025"/>
          </a:xfrm>
          <a:prstGeom prst="rect">
            <a:avLst/>
          </a:prstGeom>
          <a:noFill/>
        </p:spPr>
        <p:txBody>
          <a:bodyPr wrap="square" lIns="68580" tIns="34290" rIns="68580" bIns="34290" rtlCol="0">
            <a:spAutoFit/>
          </a:bodyPr>
          <a:lstStyle/>
          <a:p>
            <a:pPr>
              <a:buClr>
                <a:srgbClr val="FF0000"/>
              </a:buClr>
            </a:pPr>
            <a:r>
              <a:rPr lang="nl-NL" dirty="0">
                <a:latin typeface="Arial" panose="020B0604020202020204" pitchFamily="34" charset="0"/>
              </a:rPr>
              <a:t> </a:t>
            </a:r>
            <a:r>
              <a:rPr lang="nl-NL" dirty="0" smtClean="0">
                <a:latin typeface="Arial" panose="020B0604020202020204" pitchFamily="34" charset="0"/>
              </a:rPr>
              <a:t>    </a:t>
            </a:r>
            <a:r>
              <a:rPr lang="nl-NL" sz="2000" dirty="0" smtClean="0">
                <a:solidFill>
                  <a:srgbClr val="FF0000"/>
                </a:solidFill>
                <a:latin typeface="Arial" panose="020B0604020202020204" pitchFamily="34" charset="0"/>
              </a:rPr>
              <a:t>early FGR</a:t>
            </a:r>
          </a:p>
          <a:p>
            <a:pPr marL="285750" indent="-285750">
              <a:buClr>
                <a:srgbClr val="FF0000"/>
              </a:buClr>
              <a:buFont typeface="Arial" panose="020B0604020202020204" pitchFamily="34" charset="0"/>
              <a:buChar char="•"/>
            </a:pPr>
            <a:r>
              <a:rPr lang="nl-NL" dirty="0" smtClean="0">
                <a:latin typeface="Arial" panose="020B0604020202020204" pitchFamily="34" charset="0"/>
              </a:rPr>
              <a:t>easy </a:t>
            </a:r>
            <a:r>
              <a:rPr lang="nl-NL" dirty="0">
                <a:latin typeface="Arial" panose="020B0604020202020204" pitchFamily="34" charset="0"/>
              </a:rPr>
              <a:t>to diagnose, difficult to treat</a:t>
            </a:r>
          </a:p>
        </p:txBody>
      </p:sp>
      <p:sp>
        <p:nvSpPr>
          <p:cNvPr id="6" name="Rechthoek 5"/>
          <p:cNvSpPr/>
          <p:nvPr/>
        </p:nvSpPr>
        <p:spPr>
          <a:xfrm>
            <a:off x="4824988" y="982618"/>
            <a:ext cx="4104456" cy="654025"/>
          </a:xfrm>
          <a:prstGeom prst="rect">
            <a:avLst/>
          </a:prstGeom>
        </p:spPr>
        <p:txBody>
          <a:bodyPr wrap="square" lIns="68580" tIns="34290" rIns="68580" bIns="34290">
            <a:spAutoFit/>
          </a:bodyPr>
          <a:lstStyle/>
          <a:p>
            <a:pPr>
              <a:buClr>
                <a:srgbClr val="FF0000"/>
              </a:buClr>
            </a:pPr>
            <a:r>
              <a:rPr lang="nl-NL" dirty="0" smtClean="0">
                <a:latin typeface="Arial" panose="020B0604020202020204" pitchFamily="34" charset="0"/>
              </a:rPr>
              <a:t>     </a:t>
            </a:r>
            <a:r>
              <a:rPr lang="nl-NL" sz="2000" dirty="0" smtClean="0">
                <a:solidFill>
                  <a:srgbClr val="FF0000"/>
                </a:solidFill>
                <a:latin typeface="Arial" panose="020B0604020202020204" pitchFamily="34" charset="0"/>
              </a:rPr>
              <a:t>late FGR</a:t>
            </a:r>
            <a:endParaRPr lang="nl-NL" sz="2000" dirty="0">
              <a:solidFill>
                <a:srgbClr val="FF0000"/>
              </a:solidFill>
              <a:latin typeface="Arial" panose="020B0604020202020204" pitchFamily="34" charset="0"/>
            </a:endParaRPr>
          </a:p>
          <a:p>
            <a:pPr marL="285750" indent="-285750">
              <a:buClr>
                <a:srgbClr val="FF0000"/>
              </a:buClr>
              <a:buFont typeface="Arial" panose="020B0604020202020204" pitchFamily="34" charset="0"/>
              <a:buChar char="•"/>
            </a:pPr>
            <a:r>
              <a:rPr lang="nl-NL" dirty="0">
                <a:latin typeface="Arial" panose="020B0604020202020204" pitchFamily="34" charset="0"/>
              </a:rPr>
              <a:t>d</a:t>
            </a:r>
            <a:r>
              <a:rPr lang="nl-NL" dirty="0" smtClean="0">
                <a:latin typeface="Arial" panose="020B0604020202020204" pitchFamily="34" charset="0"/>
              </a:rPr>
              <a:t>ifficult to diagnose, easy </a:t>
            </a:r>
            <a:r>
              <a:rPr lang="nl-NL" dirty="0">
                <a:latin typeface="Arial" panose="020B0604020202020204" pitchFamily="34" charset="0"/>
              </a:rPr>
              <a:t>to treat</a:t>
            </a: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1004" t="46920" r="17573" b="36886"/>
          <a:stretch/>
        </p:blipFill>
        <p:spPr bwMode="auto">
          <a:xfrm>
            <a:off x="5263230" y="1684572"/>
            <a:ext cx="2737770" cy="275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8292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l="810" t="11824" r="1788" b="6845"/>
          <a:stretch/>
        </p:blipFill>
        <p:spPr>
          <a:xfrm>
            <a:off x="411480" y="1052830"/>
            <a:ext cx="8448843" cy="3287395"/>
          </a:xfrm>
          <a:prstGeom prst="rect">
            <a:avLst/>
          </a:prstGeom>
          <a:ln>
            <a:solidFill>
              <a:schemeClr val="accent1"/>
            </a:solidFill>
          </a:ln>
        </p:spPr>
      </p:pic>
      <p:sp>
        <p:nvSpPr>
          <p:cNvPr id="7" name="TextBox 6"/>
          <p:cNvSpPr txBox="1"/>
          <p:nvPr/>
        </p:nvSpPr>
        <p:spPr>
          <a:xfrm>
            <a:off x="2550233" y="4721720"/>
            <a:ext cx="4323620" cy="276999"/>
          </a:xfrm>
          <a:prstGeom prst="rect">
            <a:avLst/>
          </a:prstGeom>
          <a:noFill/>
        </p:spPr>
        <p:txBody>
          <a:bodyPr wrap="none" rtlCol="0">
            <a:spAutoFit/>
          </a:bodyPr>
          <a:lstStyle/>
          <a:p>
            <a:r>
              <a:rPr lang="en-GB" sz="1200" dirty="0" err="1" smtClean="0">
                <a:solidFill>
                  <a:schemeClr val="bg1"/>
                </a:solidFill>
                <a:latin typeface="Arial" panose="020B0604020202020204" pitchFamily="34" charset="0"/>
              </a:rPr>
              <a:t>Figuros</a:t>
            </a:r>
            <a:r>
              <a:rPr lang="en-GB" sz="1200" dirty="0" smtClean="0">
                <a:solidFill>
                  <a:schemeClr val="bg1"/>
                </a:solidFill>
                <a:latin typeface="Arial" panose="020B0604020202020204" pitchFamily="34" charset="0"/>
              </a:rPr>
              <a:t> F and </a:t>
            </a:r>
            <a:r>
              <a:rPr lang="en-GB" sz="1200" dirty="0" err="1" smtClean="0">
                <a:solidFill>
                  <a:schemeClr val="bg1"/>
                </a:solidFill>
                <a:latin typeface="Arial" panose="020B0604020202020204" pitchFamily="34" charset="0"/>
              </a:rPr>
              <a:t>Gratacos</a:t>
            </a:r>
            <a:r>
              <a:rPr lang="en-GB" sz="1200" dirty="0" smtClean="0">
                <a:solidFill>
                  <a:schemeClr val="bg1"/>
                </a:solidFill>
                <a:latin typeface="Arial" panose="020B0604020202020204" pitchFamily="34" charset="0"/>
              </a:rPr>
              <a:t> E.  </a:t>
            </a:r>
            <a:r>
              <a:rPr lang="en-GB" sz="1200" dirty="0" err="1" smtClean="0">
                <a:solidFill>
                  <a:schemeClr val="bg1"/>
                </a:solidFill>
                <a:latin typeface="Arial" panose="020B0604020202020204" pitchFamily="34" charset="0"/>
              </a:rPr>
              <a:t>Fetal</a:t>
            </a:r>
            <a:r>
              <a:rPr lang="en-GB" sz="1200" dirty="0" smtClean="0">
                <a:solidFill>
                  <a:schemeClr val="bg1"/>
                </a:solidFill>
                <a:latin typeface="Arial" panose="020B0604020202020204" pitchFamily="34" charset="0"/>
              </a:rPr>
              <a:t> </a:t>
            </a:r>
            <a:r>
              <a:rPr lang="en-GB" sz="1200" dirty="0" err="1" smtClean="0">
                <a:solidFill>
                  <a:schemeClr val="bg1"/>
                </a:solidFill>
                <a:latin typeface="Arial" panose="020B0604020202020204" pitchFamily="34" charset="0"/>
              </a:rPr>
              <a:t>Diagn</a:t>
            </a:r>
            <a:r>
              <a:rPr lang="en-GB" sz="1200" dirty="0" smtClean="0">
                <a:solidFill>
                  <a:schemeClr val="bg1"/>
                </a:solidFill>
                <a:latin typeface="Arial" panose="020B0604020202020204" pitchFamily="34" charset="0"/>
              </a:rPr>
              <a:t> </a:t>
            </a:r>
            <a:r>
              <a:rPr lang="en-GB" sz="1200" dirty="0" err="1" smtClean="0">
                <a:solidFill>
                  <a:schemeClr val="bg1"/>
                </a:solidFill>
                <a:latin typeface="Arial" panose="020B0604020202020204" pitchFamily="34" charset="0"/>
              </a:rPr>
              <a:t>Ther</a:t>
            </a:r>
            <a:r>
              <a:rPr lang="en-GB" sz="1200" dirty="0" smtClean="0">
                <a:solidFill>
                  <a:schemeClr val="bg1"/>
                </a:solidFill>
                <a:latin typeface="Arial" panose="020B0604020202020204" pitchFamily="34" charset="0"/>
              </a:rPr>
              <a:t>. 2014; 36:86-98</a:t>
            </a:r>
            <a:endParaRPr lang="en-GB" sz="1200" dirty="0">
              <a:solidFill>
                <a:schemeClr val="bg1"/>
              </a:solidFill>
              <a:latin typeface="Arial" panose="020B0604020202020204" pitchFamily="34" charset="0"/>
            </a:endParaRPr>
          </a:p>
        </p:txBody>
      </p:sp>
      <p:sp>
        <p:nvSpPr>
          <p:cNvPr id="8" name="Title 7"/>
          <p:cNvSpPr>
            <a:spLocks noGrp="1"/>
          </p:cNvSpPr>
          <p:nvPr>
            <p:ph type="title"/>
          </p:nvPr>
        </p:nvSpPr>
        <p:spPr>
          <a:xfrm>
            <a:off x="411480" y="198755"/>
            <a:ext cx="8229600" cy="857250"/>
          </a:xfrm>
        </p:spPr>
        <p:txBody>
          <a:bodyPr/>
          <a:lstStyle/>
          <a:p>
            <a:r>
              <a:rPr lang="en-GB" sz="3200" dirty="0"/>
              <a:t>E</a:t>
            </a:r>
            <a:r>
              <a:rPr lang="en-GB" sz="3200" dirty="0" smtClean="0"/>
              <a:t>arly and late onset FGR – main differences</a:t>
            </a:r>
            <a:endParaRPr lang="en-GB" sz="3200" dirty="0"/>
          </a:p>
        </p:txBody>
      </p:sp>
    </p:spTree>
    <p:extLst>
      <p:ext uri="{BB962C8B-B14F-4D97-AF65-F5344CB8AC3E}">
        <p14:creationId xmlns:p14="http://schemas.microsoft.com/office/powerpoint/2010/main" val="122866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a:xfrm>
            <a:off x="0" y="99103"/>
            <a:ext cx="9144000" cy="857250"/>
          </a:xfrm>
        </p:spPr>
        <p:txBody>
          <a:bodyPr>
            <a:noAutofit/>
          </a:bodyPr>
          <a:lstStyle/>
          <a:p>
            <a:pPr eaLnBrk="1" hangingPunct="1"/>
            <a:r>
              <a:rPr lang="en-US" altLang="en-US" sz="3200" dirty="0" smtClean="0">
                <a:solidFill>
                  <a:srgbClr val="FF0000"/>
                </a:solidFill>
                <a:latin typeface="Arial" panose="020B0604020202020204" pitchFamily="34" charset="0"/>
                <a:cs typeface="Arial" panose="020B0604020202020204" pitchFamily="34" charset="0"/>
              </a:rPr>
              <a:t>Placental insufficiency, early and late response</a:t>
            </a:r>
            <a:r>
              <a:rPr lang="en-US" altLang="en-US" sz="2400" dirty="0">
                <a:solidFill>
                  <a:srgbClr val="FF0000"/>
                </a:solidFill>
                <a:latin typeface="Arial" panose="020B0604020202020204" pitchFamily="34" charset="0"/>
                <a:cs typeface="Arial" panose="020B0604020202020204" pitchFamily="34" charset="0"/>
              </a:rPr>
              <a:t/>
            </a:r>
            <a:br>
              <a:rPr lang="en-US" altLang="en-US" sz="2400" dirty="0">
                <a:solidFill>
                  <a:srgbClr val="FF0000"/>
                </a:solidFill>
                <a:latin typeface="Arial" panose="020B0604020202020204" pitchFamily="34" charset="0"/>
                <a:cs typeface="Arial" panose="020B0604020202020204" pitchFamily="34" charset="0"/>
              </a:rPr>
            </a:br>
            <a:endParaRPr lang="en-US" altLang="en-US" sz="2400" b="1" dirty="0">
              <a:solidFill>
                <a:srgbClr val="FF0000"/>
              </a:solidFill>
              <a:latin typeface="Arial" panose="020B0604020202020204" pitchFamily="34" charset="0"/>
              <a:cs typeface="Arial" panose="020B0604020202020204" pitchFamily="34" charset="0"/>
            </a:endParaRPr>
          </a:p>
        </p:txBody>
      </p:sp>
      <p:sp>
        <p:nvSpPr>
          <p:cNvPr id="38915" name="TextBox 6"/>
          <p:cNvSpPr txBox="1">
            <a:spLocks noChangeArrowheads="1"/>
          </p:cNvSpPr>
          <p:nvPr/>
        </p:nvSpPr>
        <p:spPr bwMode="auto">
          <a:xfrm>
            <a:off x="3517796" y="4746878"/>
            <a:ext cx="249106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sz="3200">
                <a:solidFill>
                  <a:schemeClr val="tx1"/>
                </a:solidFill>
                <a:latin typeface="Arial" pitchFamily="34" charset="0"/>
              </a:defRPr>
            </a:lvl1pPr>
            <a:lvl2pPr marL="37931725" indent="-37474525"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defTabSz="914378" eaLnBrk="1" hangingPunct="1"/>
            <a:r>
              <a:rPr lang="en-US" altLang="en-US" sz="1200" dirty="0" err="1" smtClean="0">
                <a:solidFill>
                  <a:schemeClr val="bg1"/>
                </a:solidFill>
                <a:ea typeface="ＭＳ Ｐゴシック" pitchFamily="34" charset="-128"/>
              </a:rPr>
              <a:t>Baschat</a:t>
            </a:r>
            <a:r>
              <a:rPr lang="en-US" altLang="en-US" sz="1200" dirty="0" smtClean="0">
                <a:solidFill>
                  <a:schemeClr val="bg1"/>
                </a:solidFill>
                <a:ea typeface="ＭＳ Ｐゴシック" pitchFamily="34" charset="-128"/>
              </a:rPr>
              <a:t> A. </a:t>
            </a:r>
            <a:r>
              <a:rPr lang="en-US" altLang="en-US" sz="1200" dirty="0">
                <a:solidFill>
                  <a:schemeClr val="bg1"/>
                </a:solidFill>
              </a:rPr>
              <a:t>UOG </a:t>
            </a:r>
            <a:r>
              <a:rPr lang="en-US" altLang="en-US" sz="1200" dirty="0" smtClean="0">
                <a:solidFill>
                  <a:schemeClr val="bg1"/>
                </a:solidFill>
              </a:rPr>
              <a:t>2011;37:501–514</a:t>
            </a:r>
            <a:endParaRPr lang="en-US" altLang="en-US" sz="1600" dirty="0">
              <a:solidFill>
                <a:schemeClr val="bg1"/>
              </a:solidFill>
            </a:endParaRPr>
          </a:p>
        </p:txBody>
      </p:sp>
      <p:sp>
        <p:nvSpPr>
          <p:cNvPr id="38916" name="TextBox 7"/>
          <p:cNvSpPr txBox="1">
            <a:spLocks noChangeArrowheads="1"/>
          </p:cNvSpPr>
          <p:nvPr/>
        </p:nvSpPr>
        <p:spPr bwMode="auto">
          <a:xfrm>
            <a:off x="8135726" y="2705101"/>
            <a:ext cx="798938" cy="561692"/>
          </a:xfrm>
          <a:prstGeom prst="rect">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8580" tIns="34290" rIns="68580" bIns="34290">
            <a:spAutoFit/>
          </a:bodyPr>
          <a:lstStyle>
            <a:lvl1pPr eaLnBrk="0" hangingPunct="0">
              <a:defRPr sz="3200">
                <a:solidFill>
                  <a:schemeClr val="tx1"/>
                </a:solidFill>
                <a:latin typeface="Arial" pitchFamily="34" charset="0"/>
              </a:defRPr>
            </a:lvl1pPr>
            <a:lvl2pPr marL="37931725" indent="-37474525"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defTabSz="914378" eaLnBrk="1" hangingPunct="1"/>
            <a:r>
              <a:rPr lang="en-US" altLang="en-US" sz="1600" dirty="0" smtClean="0">
                <a:solidFill>
                  <a:srgbClr val="FF0000"/>
                </a:solidFill>
                <a:ea typeface="ＭＳ Ｐゴシック" pitchFamily="34" charset="-128"/>
              </a:rPr>
              <a:t>fetal</a:t>
            </a:r>
          </a:p>
          <a:p>
            <a:pPr defTabSz="914378" eaLnBrk="1" hangingPunct="1"/>
            <a:r>
              <a:rPr lang="en-US" altLang="en-US" sz="1600" dirty="0" smtClean="0">
                <a:solidFill>
                  <a:srgbClr val="FF0000"/>
                </a:solidFill>
                <a:ea typeface="ＭＳ Ｐゴシック" pitchFamily="34" charset="-128"/>
              </a:rPr>
              <a:t>demise</a:t>
            </a:r>
            <a:endParaRPr lang="en-US" altLang="en-US" sz="1600" dirty="0">
              <a:solidFill>
                <a:srgbClr val="FF0000"/>
              </a:solidFill>
              <a:ea typeface="ＭＳ Ｐゴシック" pitchFamily="34" charset="-128"/>
            </a:endParaRPr>
          </a:p>
        </p:txBody>
      </p:sp>
      <p:pic>
        <p:nvPicPr>
          <p:cNvPr id="38917" name="Picture 7"/>
          <p:cNvPicPr>
            <a:picLocks noChangeAspect="1" noChangeArrowheads="1"/>
          </p:cNvPicPr>
          <p:nvPr/>
        </p:nvPicPr>
        <p:blipFill>
          <a:blip r:embed="rId3">
            <a:extLst>
              <a:ext uri="{28A0092B-C50C-407E-A947-70E740481C1C}">
                <a14:useLocalDpi xmlns:a14="http://schemas.microsoft.com/office/drawing/2010/main" val="0"/>
              </a:ext>
            </a:extLst>
          </a:blip>
          <a:srcRect l="14220" t="17006" r="9738"/>
          <a:stretch>
            <a:fillRect/>
          </a:stretch>
        </p:blipFill>
        <p:spPr bwMode="auto">
          <a:xfrm>
            <a:off x="808968" y="565592"/>
            <a:ext cx="7239590" cy="3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1939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1355" t="7235" r="1758" b="2678"/>
          <a:stretch/>
        </p:blipFill>
        <p:spPr>
          <a:xfrm>
            <a:off x="1296253" y="762000"/>
            <a:ext cx="6720289" cy="3749040"/>
          </a:xfrm>
          <a:prstGeom prst="rect">
            <a:avLst/>
          </a:prstGeom>
          <a:ln>
            <a:solidFill>
              <a:schemeClr val="accent1"/>
            </a:solidFill>
          </a:ln>
        </p:spPr>
      </p:pic>
      <p:sp>
        <p:nvSpPr>
          <p:cNvPr id="2" name="Rectangle 1"/>
          <p:cNvSpPr/>
          <p:nvPr/>
        </p:nvSpPr>
        <p:spPr>
          <a:xfrm>
            <a:off x="2367741" y="4741962"/>
            <a:ext cx="4939837" cy="276999"/>
          </a:xfrm>
          <a:prstGeom prst="rect">
            <a:avLst/>
          </a:prstGeom>
        </p:spPr>
        <p:txBody>
          <a:bodyPr wrap="square">
            <a:spAutoFit/>
          </a:bodyPr>
          <a:lstStyle/>
          <a:p>
            <a:r>
              <a:rPr lang="en-GB" sz="1200" dirty="0" err="1">
                <a:solidFill>
                  <a:schemeClr val="bg1"/>
                </a:solidFill>
                <a:latin typeface="Arial" panose="020B0604020202020204" pitchFamily="34" charset="0"/>
              </a:rPr>
              <a:t>Figuros</a:t>
            </a:r>
            <a:r>
              <a:rPr lang="en-GB" sz="1200" dirty="0">
                <a:solidFill>
                  <a:schemeClr val="bg1"/>
                </a:solidFill>
                <a:latin typeface="Arial" panose="020B0604020202020204" pitchFamily="34" charset="0"/>
              </a:rPr>
              <a:t> F </a:t>
            </a:r>
            <a:r>
              <a:rPr lang="en-GB" sz="1200" dirty="0" smtClean="0">
                <a:solidFill>
                  <a:schemeClr val="bg1"/>
                </a:solidFill>
                <a:latin typeface="Arial" panose="020B0604020202020204" pitchFamily="34" charset="0"/>
              </a:rPr>
              <a:t>and </a:t>
            </a:r>
            <a:r>
              <a:rPr lang="en-GB" sz="1200" dirty="0" err="1">
                <a:solidFill>
                  <a:schemeClr val="bg1"/>
                </a:solidFill>
                <a:latin typeface="Arial" panose="020B0604020202020204" pitchFamily="34" charset="0"/>
              </a:rPr>
              <a:t>Gratacos</a:t>
            </a:r>
            <a:r>
              <a:rPr lang="en-GB" sz="1200" dirty="0">
                <a:solidFill>
                  <a:schemeClr val="bg1"/>
                </a:solidFill>
                <a:latin typeface="Arial" panose="020B0604020202020204" pitchFamily="34" charset="0"/>
              </a:rPr>
              <a:t> E.  </a:t>
            </a:r>
            <a:r>
              <a:rPr lang="en-GB" sz="1200" dirty="0" err="1">
                <a:solidFill>
                  <a:schemeClr val="bg1"/>
                </a:solidFill>
                <a:latin typeface="Arial" panose="020B0604020202020204" pitchFamily="34" charset="0"/>
              </a:rPr>
              <a:t>Fetal</a:t>
            </a:r>
            <a:r>
              <a:rPr lang="en-GB" sz="1200" dirty="0">
                <a:solidFill>
                  <a:schemeClr val="bg1"/>
                </a:solidFill>
                <a:latin typeface="Arial" panose="020B0604020202020204" pitchFamily="34" charset="0"/>
              </a:rPr>
              <a:t> </a:t>
            </a:r>
            <a:r>
              <a:rPr lang="en-GB" sz="1200" dirty="0" err="1">
                <a:solidFill>
                  <a:schemeClr val="bg1"/>
                </a:solidFill>
                <a:latin typeface="Arial" panose="020B0604020202020204" pitchFamily="34" charset="0"/>
              </a:rPr>
              <a:t>Diagn</a:t>
            </a:r>
            <a:r>
              <a:rPr lang="en-GB" sz="1200" dirty="0">
                <a:solidFill>
                  <a:schemeClr val="bg1"/>
                </a:solidFill>
                <a:latin typeface="Arial" panose="020B0604020202020204" pitchFamily="34" charset="0"/>
              </a:rPr>
              <a:t> </a:t>
            </a:r>
            <a:r>
              <a:rPr lang="en-GB" sz="1200" dirty="0" err="1">
                <a:solidFill>
                  <a:schemeClr val="bg1"/>
                </a:solidFill>
                <a:latin typeface="Arial" panose="020B0604020202020204" pitchFamily="34" charset="0"/>
              </a:rPr>
              <a:t>Ther</a:t>
            </a:r>
            <a:r>
              <a:rPr lang="en-GB" sz="1200" dirty="0">
                <a:solidFill>
                  <a:schemeClr val="bg1"/>
                </a:solidFill>
                <a:latin typeface="Arial" panose="020B0604020202020204" pitchFamily="34" charset="0"/>
              </a:rPr>
              <a:t>. 2014; 36:86-98</a:t>
            </a:r>
          </a:p>
        </p:txBody>
      </p:sp>
      <p:sp>
        <p:nvSpPr>
          <p:cNvPr id="6" name="Title 5"/>
          <p:cNvSpPr>
            <a:spLocks noGrp="1"/>
          </p:cNvSpPr>
          <p:nvPr>
            <p:ph type="title"/>
          </p:nvPr>
        </p:nvSpPr>
        <p:spPr>
          <a:xfrm>
            <a:off x="457200" y="61595"/>
            <a:ext cx="8229600" cy="857250"/>
          </a:xfrm>
        </p:spPr>
        <p:txBody>
          <a:bodyPr/>
          <a:lstStyle/>
          <a:p>
            <a:r>
              <a:rPr lang="en-GB" sz="2800" dirty="0"/>
              <a:t>S</a:t>
            </a:r>
            <a:r>
              <a:rPr lang="en-GB" sz="2800" dirty="0" smtClean="0"/>
              <a:t>tage based classification and management of FGR</a:t>
            </a:r>
            <a:endParaRPr lang="en-GB" sz="2800" dirty="0"/>
          </a:p>
        </p:txBody>
      </p:sp>
    </p:spTree>
    <p:extLst>
      <p:ext uri="{BB962C8B-B14F-4D97-AF65-F5344CB8AC3E}">
        <p14:creationId xmlns:p14="http://schemas.microsoft.com/office/powerpoint/2010/main" val="55601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5735" t="7044" r="4489" b="11367"/>
          <a:stretch/>
        </p:blipFill>
        <p:spPr>
          <a:xfrm>
            <a:off x="2039302" y="1057275"/>
            <a:ext cx="5123498" cy="3543300"/>
          </a:xfrm>
          <a:prstGeom prst="rect">
            <a:avLst/>
          </a:prstGeom>
          <a:ln>
            <a:solidFill>
              <a:schemeClr val="accent1"/>
            </a:solidFill>
          </a:ln>
        </p:spPr>
      </p:pic>
      <p:sp>
        <p:nvSpPr>
          <p:cNvPr id="3" name="Title 2"/>
          <p:cNvSpPr>
            <a:spLocks noGrp="1"/>
          </p:cNvSpPr>
          <p:nvPr>
            <p:ph type="title"/>
          </p:nvPr>
        </p:nvSpPr>
        <p:spPr>
          <a:xfrm>
            <a:off x="91440" y="122555"/>
            <a:ext cx="8938260" cy="857250"/>
          </a:xfrm>
        </p:spPr>
        <p:txBody>
          <a:bodyPr/>
          <a:lstStyle/>
          <a:p>
            <a:r>
              <a:rPr lang="en-GB" dirty="0" smtClean="0"/>
              <a:t>Stage based decision algorithm for FGR management </a:t>
            </a:r>
            <a:endParaRPr lang="en-GB" dirty="0"/>
          </a:p>
        </p:txBody>
      </p:sp>
      <p:sp>
        <p:nvSpPr>
          <p:cNvPr id="7" name="Rectangle 6"/>
          <p:cNvSpPr/>
          <p:nvPr/>
        </p:nvSpPr>
        <p:spPr>
          <a:xfrm>
            <a:off x="2398871" y="4718149"/>
            <a:ext cx="4572000" cy="276999"/>
          </a:xfrm>
          <a:prstGeom prst="rect">
            <a:avLst/>
          </a:prstGeom>
        </p:spPr>
        <p:txBody>
          <a:bodyPr>
            <a:spAutoFit/>
          </a:bodyPr>
          <a:lstStyle/>
          <a:p>
            <a:r>
              <a:rPr lang="en-GB" sz="1200" dirty="0" err="1">
                <a:solidFill>
                  <a:schemeClr val="bg1"/>
                </a:solidFill>
                <a:latin typeface="Arial" panose="020B0604020202020204" pitchFamily="34" charset="0"/>
              </a:rPr>
              <a:t>Figuros</a:t>
            </a:r>
            <a:r>
              <a:rPr lang="en-GB" sz="1200" dirty="0">
                <a:solidFill>
                  <a:schemeClr val="bg1"/>
                </a:solidFill>
                <a:latin typeface="Arial" panose="020B0604020202020204" pitchFamily="34" charset="0"/>
              </a:rPr>
              <a:t> F </a:t>
            </a:r>
            <a:r>
              <a:rPr lang="en-GB" sz="1200" dirty="0" smtClean="0">
                <a:solidFill>
                  <a:schemeClr val="bg1"/>
                </a:solidFill>
                <a:latin typeface="Arial" panose="020B0604020202020204" pitchFamily="34" charset="0"/>
              </a:rPr>
              <a:t>and </a:t>
            </a:r>
            <a:r>
              <a:rPr lang="en-GB" sz="1200" dirty="0" err="1">
                <a:solidFill>
                  <a:schemeClr val="bg1"/>
                </a:solidFill>
                <a:latin typeface="Arial" panose="020B0604020202020204" pitchFamily="34" charset="0"/>
              </a:rPr>
              <a:t>Gratacos</a:t>
            </a:r>
            <a:r>
              <a:rPr lang="en-GB" sz="1200" dirty="0">
                <a:solidFill>
                  <a:schemeClr val="bg1"/>
                </a:solidFill>
                <a:latin typeface="Arial" panose="020B0604020202020204" pitchFamily="34" charset="0"/>
              </a:rPr>
              <a:t> E.  </a:t>
            </a:r>
            <a:r>
              <a:rPr lang="en-GB" sz="1200" dirty="0" err="1">
                <a:solidFill>
                  <a:schemeClr val="bg1"/>
                </a:solidFill>
                <a:latin typeface="Arial" panose="020B0604020202020204" pitchFamily="34" charset="0"/>
              </a:rPr>
              <a:t>Fetal</a:t>
            </a:r>
            <a:r>
              <a:rPr lang="en-GB" sz="1200" dirty="0">
                <a:solidFill>
                  <a:schemeClr val="bg1"/>
                </a:solidFill>
                <a:latin typeface="Arial" panose="020B0604020202020204" pitchFamily="34" charset="0"/>
              </a:rPr>
              <a:t> </a:t>
            </a:r>
            <a:r>
              <a:rPr lang="en-GB" sz="1200" dirty="0" err="1">
                <a:solidFill>
                  <a:schemeClr val="bg1"/>
                </a:solidFill>
                <a:latin typeface="Arial" panose="020B0604020202020204" pitchFamily="34" charset="0"/>
              </a:rPr>
              <a:t>Diagn</a:t>
            </a:r>
            <a:r>
              <a:rPr lang="en-GB" sz="1200" dirty="0">
                <a:solidFill>
                  <a:schemeClr val="bg1"/>
                </a:solidFill>
                <a:latin typeface="Arial" panose="020B0604020202020204" pitchFamily="34" charset="0"/>
              </a:rPr>
              <a:t> </a:t>
            </a:r>
            <a:r>
              <a:rPr lang="en-GB" sz="1200" dirty="0" err="1">
                <a:solidFill>
                  <a:schemeClr val="bg1"/>
                </a:solidFill>
                <a:latin typeface="Arial" panose="020B0604020202020204" pitchFamily="34" charset="0"/>
              </a:rPr>
              <a:t>Ther</a:t>
            </a:r>
            <a:r>
              <a:rPr lang="en-GB" sz="1200" dirty="0">
                <a:solidFill>
                  <a:schemeClr val="bg1"/>
                </a:solidFill>
                <a:latin typeface="Arial" panose="020B0604020202020204" pitchFamily="34" charset="0"/>
              </a:rPr>
              <a:t>. 2014; 36:86-98</a:t>
            </a:r>
          </a:p>
        </p:txBody>
      </p:sp>
    </p:spTree>
    <p:extLst>
      <p:ext uri="{BB962C8B-B14F-4D97-AF65-F5344CB8AC3E}">
        <p14:creationId xmlns:p14="http://schemas.microsoft.com/office/powerpoint/2010/main" val="2489850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5900" y="-13692"/>
            <a:ext cx="6172200" cy="857250"/>
          </a:xfrm>
        </p:spPr>
        <p:txBody>
          <a:bodyPr>
            <a:normAutofit/>
          </a:bodyPr>
          <a:lstStyle/>
          <a:p>
            <a:r>
              <a:rPr lang="en-GB" sz="3600" dirty="0" smtClean="0">
                <a:solidFill>
                  <a:srgbClr val="FF0000"/>
                </a:solidFill>
                <a:latin typeface="Arial" panose="020B0604020202020204" pitchFamily="34" charset="0"/>
                <a:cs typeface="Arial" panose="020B0604020202020204" pitchFamily="34" charset="0"/>
              </a:rPr>
              <a:t>Take home messages</a:t>
            </a:r>
            <a:endParaRPr lang="en-GB" sz="3600" dirty="0">
              <a:solidFill>
                <a:srgbClr val="FF000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60020" y="821548"/>
            <a:ext cx="8770620" cy="3582812"/>
          </a:xfrm>
        </p:spPr>
        <p:txBody>
          <a:bodyPr/>
          <a:lstStyle/>
          <a:p>
            <a:pPr algn="just">
              <a:buClr>
                <a:srgbClr val="FF0000"/>
              </a:buClr>
            </a:pPr>
            <a:r>
              <a:rPr lang="en-GB" sz="1600" dirty="0"/>
              <a:t>g</a:t>
            </a:r>
            <a:r>
              <a:rPr lang="en-GB" sz="1600" dirty="0" smtClean="0"/>
              <a:t>rowth anomalies - public </a:t>
            </a:r>
            <a:r>
              <a:rPr lang="en-GB" sz="1600" dirty="0"/>
              <a:t>health problem responsible for </a:t>
            </a:r>
            <a:r>
              <a:rPr lang="en-GB" sz="1600" dirty="0" smtClean="0"/>
              <a:t>mortality + short and long </a:t>
            </a:r>
            <a:r>
              <a:rPr lang="en-GB" sz="1600" dirty="0"/>
              <a:t>term </a:t>
            </a:r>
            <a:r>
              <a:rPr lang="en-GB" sz="1600" dirty="0" smtClean="0"/>
              <a:t>morbidity</a:t>
            </a:r>
            <a:endParaRPr lang="en-GB" sz="1600" dirty="0"/>
          </a:p>
          <a:p>
            <a:pPr algn="just">
              <a:buClr>
                <a:srgbClr val="FF0000"/>
              </a:buClr>
            </a:pPr>
            <a:r>
              <a:rPr lang="en-GB" sz="1600" dirty="0"/>
              <a:t>a</a:t>
            </a:r>
            <a:r>
              <a:rPr lang="en-GB" sz="1600" dirty="0" smtClean="0"/>
              <a:t>ppropriate </a:t>
            </a:r>
            <a:r>
              <a:rPr lang="en-GB" sz="1600" dirty="0"/>
              <a:t>understanding of the differences </a:t>
            </a:r>
            <a:r>
              <a:rPr lang="en-GB" sz="1600" dirty="0" smtClean="0"/>
              <a:t>and overlap </a:t>
            </a:r>
            <a:r>
              <a:rPr lang="en-GB" sz="1600" dirty="0"/>
              <a:t>between </a:t>
            </a:r>
            <a:r>
              <a:rPr lang="en-GB" sz="1600" dirty="0" smtClean="0"/>
              <a:t>SGA and FGR  required</a:t>
            </a:r>
            <a:endParaRPr lang="en-GB" sz="1600" dirty="0"/>
          </a:p>
          <a:p>
            <a:pPr algn="just">
              <a:buClr>
                <a:srgbClr val="FF0000"/>
              </a:buClr>
            </a:pPr>
            <a:r>
              <a:rPr lang="en-GB" sz="1600" dirty="0"/>
              <a:t>Doppler (UA, </a:t>
            </a:r>
            <a:r>
              <a:rPr lang="en-GB" sz="1600" dirty="0" smtClean="0"/>
              <a:t>MCA and CPR</a:t>
            </a:r>
            <a:r>
              <a:rPr lang="en-GB" sz="1600" dirty="0"/>
              <a:t>) </a:t>
            </a:r>
            <a:r>
              <a:rPr lang="en-GB" sz="1600" dirty="0" smtClean="0"/>
              <a:t>useful </a:t>
            </a:r>
            <a:r>
              <a:rPr lang="en-GB" sz="1600" dirty="0"/>
              <a:t>for improving diagnostic efficiency and management:</a:t>
            </a:r>
          </a:p>
          <a:p>
            <a:pPr lvl="1" algn="just">
              <a:buFont typeface="Courier New" panose="02070309020205020404" pitchFamily="49" charset="0"/>
              <a:buChar char="o"/>
            </a:pPr>
            <a:r>
              <a:rPr lang="en-GB" sz="1400" dirty="0" smtClean="0"/>
              <a:t>helps distinguish </a:t>
            </a:r>
            <a:r>
              <a:rPr lang="en-GB" sz="1400" dirty="0"/>
              <a:t>between </a:t>
            </a:r>
            <a:r>
              <a:rPr lang="en-GB" sz="1400" dirty="0" smtClean="0"/>
              <a:t>constitutionally small and FGR </a:t>
            </a:r>
            <a:r>
              <a:rPr lang="en-GB" sz="1400" dirty="0" err="1"/>
              <a:t>fetuses</a:t>
            </a:r>
            <a:endParaRPr lang="en-GB" sz="1400" dirty="0"/>
          </a:p>
          <a:p>
            <a:pPr lvl="1" algn="just">
              <a:buFont typeface="Courier New" panose="02070309020205020404" pitchFamily="49" charset="0"/>
              <a:buChar char="o"/>
            </a:pPr>
            <a:r>
              <a:rPr lang="en-GB" sz="1400" dirty="0" smtClean="0"/>
              <a:t>increases </a:t>
            </a:r>
            <a:r>
              <a:rPr lang="en-GB" sz="1400" dirty="0"/>
              <a:t>sensitivity in </a:t>
            </a:r>
            <a:r>
              <a:rPr lang="en-GB" sz="1400" dirty="0" smtClean="0"/>
              <a:t>cases </a:t>
            </a:r>
            <a:r>
              <a:rPr lang="en-GB" sz="1400" dirty="0"/>
              <a:t>with borderline biometric anomalies</a:t>
            </a:r>
          </a:p>
        </p:txBody>
      </p:sp>
      <p:sp>
        <p:nvSpPr>
          <p:cNvPr id="5" name="Flèche vers la droite 4"/>
          <p:cNvSpPr/>
          <p:nvPr/>
        </p:nvSpPr>
        <p:spPr>
          <a:xfrm>
            <a:off x="906918" y="2478306"/>
            <a:ext cx="7017882" cy="363474"/>
          </a:xfrm>
          <a:prstGeom prst="rightArrow">
            <a:avLst/>
          </a:prstGeom>
          <a:gradFill>
            <a:gsLst>
              <a:gs pos="0">
                <a:srgbClr val="FF0000"/>
              </a:gs>
              <a:gs pos="100000">
                <a:srgbClr val="CCFFCC"/>
              </a:gs>
            </a:gsLst>
            <a:lin ang="0" scaled="0"/>
          </a:gradFill>
          <a:ln>
            <a:gradFill flip="none" rotWithShape="1">
              <a:gsLst>
                <a:gs pos="0">
                  <a:srgbClr val="FF0000"/>
                </a:gs>
                <a:gs pos="100000">
                  <a:srgbClr val="CCFFCC"/>
                </a:gs>
              </a:gsLst>
              <a:lin ang="0" scaled="1"/>
              <a:tileRect/>
            </a:gra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fr-FR" dirty="0">
              <a:latin typeface="Calibri Courant" charset="0"/>
            </a:endParaRPr>
          </a:p>
        </p:txBody>
      </p:sp>
      <p:sp>
        <p:nvSpPr>
          <p:cNvPr id="6" name="ZoneTexte 5"/>
          <p:cNvSpPr txBox="1"/>
          <p:nvPr/>
        </p:nvSpPr>
        <p:spPr>
          <a:xfrm>
            <a:off x="1316019" y="2739576"/>
            <a:ext cx="561692" cy="346249"/>
          </a:xfrm>
          <a:prstGeom prst="rect">
            <a:avLst/>
          </a:prstGeom>
          <a:noFill/>
        </p:spPr>
        <p:txBody>
          <a:bodyPr wrap="none" lIns="68580" tIns="34290" rIns="68580" bIns="34290" rtlCol="0">
            <a:spAutoFit/>
          </a:bodyPr>
          <a:lstStyle/>
          <a:p>
            <a:r>
              <a:rPr lang="fr-FR" dirty="0" smtClean="0">
                <a:latin typeface="Calibri Courant" charset="0"/>
              </a:rPr>
              <a:t>26w</a:t>
            </a:r>
            <a:endParaRPr lang="fr-FR" dirty="0">
              <a:latin typeface="Calibri Courant" charset="0"/>
            </a:endParaRPr>
          </a:p>
        </p:txBody>
      </p:sp>
      <p:sp>
        <p:nvSpPr>
          <p:cNvPr id="7" name="ZoneTexte 6"/>
          <p:cNvSpPr txBox="1"/>
          <p:nvPr/>
        </p:nvSpPr>
        <p:spPr>
          <a:xfrm>
            <a:off x="4839656" y="2765675"/>
            <a:ext cx="561692" cy="346249"/>
          </a:xfrm>
          <a:prstGeom prst="rect">
            <a:avLst/>
          </a:prstGeom>
          <a:noFill/>
        </p:spPr>
        <p:txBody>
          <a:bodyPr wrap="none" lIns="68580" tIns="34290" rIns="68580" bIns="34290" rtlCol="0">
            <a:spAutoFit/>
          </a:bodyPr>
          <a:lstStyle/>
          <a:p>
            <a:r>
              <a:rPr lang="fr-FR" dirty="0" smtClean="0">
                <a:latin typeface="Calibri Courant" charset="0"/>
              </a:rPr>
              <a:t>34w</a:t>
            </a:r>
            <a:endParaRPr lang="fr-FR" dirty="0">
              <a:latin typeface="Calibri Courant" charset="0"/>
            </a:endParaRPr>
          </a:p>
        </p:txBody>
      </p:sp>
      <p:sp>
        <p:nvSpPr>
          <p:cNvPr id="8" name="ZoneTexte 7"/>
          <p:cNvSpPr txBox="1"/>
          <p:nvPr/>
        </p:nvSpPr>
        <p:spPr>
          <a:xfrm>
            <a:off x="3074540" y="2753003"/>
            <a:ext cx="561692" cy="346249"/>
          </a:xfrm>
          <a:prstGeom prst="rect">
            <a:avLst/>
          </a:prstGeom>
          <a:noFill/>
        </p:spPr>
        <p:txBody>
          <a:bodyPr wrap="none" lIns="68580" tIns="34290" rIns="68580" bIns="34290" rtlCol="0">
            <a:spAutoFit/>
          </a:bodyPr>
          <a:lstStyle/>
          <a:p>
            <a:r>
              <a:rPr lang="fr-FR" dirty="0" smtClean="0">
                <a:latin typeface="Calibri Courant" charset="0"/>
              </a:rPr>
              <a:t>30w</a:t>
            </a:r>
            <a:endParaRPr lang="fr-FR" dirty="0">
              <a:latin typeface="Calibri Courant" charset="0"/>
            </a:endParaRPr>
          </a:p>
        </p:txBody>
      </p:sp>
      <p:sp>
        <p:nvSpPr>
          <p:cNvPr id="9" name="ZoneTexte 8"/>
          <p:cNvSpPr txBox="1"/>
          <p:nvPr/>
        </p:nvSpPr>
        <p:spPr>
          <a:xfrm>
            <a:off x="6528157" y="2754539"/>
            <a:ext cx="895117" cy="346249"/>
          </a:xfrm>
          <a:prstGeom prst="rect">
            <a:avLst/>
          </a:prstGeom>
          <a:noFill/>
        </p:spPr>
        <p:txBody>
          <a:bodyPr wrap="none" lIns="68580" tIns="34290" rIns="68580" bIns="34290" rtlCol="0">
            <a:spAutoFit/>
          </a:bodyPr>
          <a:lstStyle/>
          <a:p>
            <a:r>
              <a:rPr lang="fr-FR" dirty="0" smtClean="0">
                <a:latin typeface="Calibri Courant" charset="0"/>
              </a:rPr>
              <a:t>37-38w</a:t>
            </a:r>
            <a:endParaRPr lang="fr-FR" dirty="0">
              <a:latin typeface="Calibri Courant" charset="0"/>
            </a:endParaRPr>
          </a:p>
        </p:txBody>
      </p:sp>
      <p:sp>
        <p:nvSpPr>
          <p:cNvPr id="10" name="ZoneTexte 9"/>
          <p:cNvSpPr txBox="1"/>
          <p:nvPr/>
        </p:nvSpPr>
        <p:spPr>
          <a:xfrm>
            <a:off x="978551" y="3208763"/>
            <a:ext cx="1642116" cy="577081"/>
          </a:xfrm>
          <a:prstGeom prst="rect">
            <a:avLst/>
          </a:prstGeom>
          <a:noFill/>
          <a:ln>
            <a:solidFill>
              <a:srgbClr val="FF0000"/>
            </a:solidFill>
          </a:ln>
        </p:spPr>
        <p:txBody>
          <a:bodyPr wrap="none" lIns="68580" tIns="34290" rIns="68580" bIns="34290" rtlCol="0">
            <a:spAutoFit/>
          </a:bodyPr>
          <a:lstStyle/>
          <a:p>
            <a:pPr marL="171450" indent="-171450" algn="l">
              <a:buClr>
                <a:srgbClr val="FF0000"/>
              </a:buClr>
              <a:buFont typeface="Arial" panose="020B0604020202020204" pitchFamily="34" charset="0"/>
              <a:buChar char="•"/>
            </a:pPr>
            <a:r>
              <a:rPr lang="fr-FR" sz="1100" dirty="0" err="1">
                <a:latin typeface="Arial" panose="020B0604020202020204" pitchFamily="34" charset="0"/>
              </a:rPr>
              <a:t>a</a:t>
            </a:r>
            <a:r>
              <a:rPr lang="fr-FR" sz="1100" dirty="0" err="1" smtClean="0">
                <a:latin typeface="Arial" panose="020B0604020202020204" pitchFamily="34" charset="0"/>
              </a:rPr>
              <a:t>bnormal</a:t>
            </a:r>
            <a:r>
              <a:rPr lang="fr-FR" sz="1100" dirty="0" smtClean="0">
                <a:latin typeface="Arial" panose="020B0604020202020204" pitchFamily="34" charset="0"/>
              </a:rPr>
              <a:t> </a:t>
            </a:r>
            <a:r>
              <a:rPr lang="fr-FR" sz="1100" dirty="0">
                <a:latin typeface="Arial" panose="020B0604020202020204" pitchFamily="34" charset="0"/>
              </a:rPr>
              <a:t>CTG</a:t>
            </a:r>
          </a:p>
          <a:p>
            <a:pPr marL="171450" indent="-171450" algn="l">
              <a:buClr>
                <a:srgbClr val="FF0000"/>
              </a:buClr>
              <a:buFont typeface="Arial" panose="020B0604020202020204" pitchFamily="34" charset="0"/>
              <a:buChar char="•"/>
            </a:pPr>
            <a:r>
              <a:rPr lang="fr-FR" sz="1100" dirty="0">
                <a:latin typeface="Arial" panose="020B0604020202020204" pitchFamily="34" charset="0"/>
              </a:rPr>
              <a:t>a</a:t>
            </a:r>
            <a:r>
              <a:rPr lang="fr-FR" sz="1100" dirty="0" smtClean="0">
                <a:latin typeface="Arial" panose="020B0604020202020204" pitchFamily="34" charset="0"/>
              </a:rPr>
              <a:t>bsent </a:t>
            </a:r>
            <a:r>
              <a:rPr lang="fr-FR" sz="1100" dirty="0">
                <a:latin typeface="Arial" panose="020B0604020202020204" pitchFamily="34" charset="0"/>
              </a:rPr>
              <a:t>or </a:t>
            </a:r>
            <a:r>
              <a:rPr lang="fr-FR" sz="1100" dirty="0" smtClean="0">
                <a:latin typeface="Arial" panose="020B0604020202020204" pitchFamily="34" charset="0"/>
              </a:rPr>
              <a:t>reverse </a:t>
            </a:r>
            <a:r>
              <a:rPr lang="fr-FR" sz="1100" dirty="0">
                <a:latin typeface="Arial" panose="020B0604020202020204" pitchFamily="34" charset="0"/>
              </a:rPr>
              <a:t>DV</a:t>
            </a:r>
          </a:p>
          <a:p>
            <a:pPr marL="171450" indent="-171450" algn="l">
              <a:buClr>
                <a:srgbClr val="FF0000"/>
              </a:buClr>
              <a:buFont typeface="Arial" panose="020B0604020202020204" pitchFamily="34" charset="0"/>
              <a:buChar char="•"/>
            </a:pPr>
            <a:r>
              <a:rPr lang="fr-FR" sz="1100" dirty="0" err="1">
                <a:latin typeface="Arial" panose="020B0604020202020204" pitchFamily="34" charset="0"/>
              </a:rPr>
              <a:t>d</a:t>
            </a:r>
            <a:r>
              <a:rPr lang="fr-FR" sz="1100" dirty="0" err="1" smtClean="0">
                <a:latin typeface="Arial" panose="020B0604020202020204" pitchFamily="34" charset="0"/>
              </a:rPr>
              <a:t>aily</a:t>
            </a:r>
            <a:r>
              <a:rPr lang="fr-FR" sz="1100" dirty="0" smtClean="0">
                <a:latin typeface="Arial" panose="020B0604020202020204" pitchFamily="34" charset="0"/>
              </a:rPr>
              <a:t> </a:t>
            </a:r>
            <a:r>
              <a:rPr lang="fr-FR" sz="1100" dirty="0">
                <a:latin typeface="Arial" panose="020B0604020202020204" pitchFamily="34" charset="0"/>
              </a:rPr>
              <a:t>monitoring</a:t>
            </a:r>
          </a:p>
        </p:txBody>
      </p:sp>
      <p:sp>
        <p:nvSpPr>
          <p:cNvPr id="11" name="ZoneTexte 10"/>
          <p:cNvSpPr txBox="1"/>
          <p:nvPr/>
        </p:nvSpPr>
        <p:spPr>
          <a:xfrm>
            <a:off x="2692446" y="3515909"/>
            <a:ext cx="1598836" cy="577081"/>
          </a:xfrm>
          <a:prstGeom prst="rect">
            <a:avLst/>
          </a:prstGeom>
          <a:noFill/>
          <a:ln>
            <a:solidFill>
              <a:srgbClr val="FF0000"/>
            </a:solidFill>
          </a:ln>
        </p:spPr>
        <p:txBody>
          <a:bodyPr wrap="none" lIns="68580" tIns="34290" rIns="68580" bIns="34290" rtlCol="0">
            <a:spAutoFit/>
          </a:bodyPr>
          <a:lstStyle/>
          <a:p>
            <a:pPr marL="171450" indent="-171450" algn="l">
              <a:buClr>
                <a:srgbClr val="FF0000"/>
              </a:buClr>
              <a:buFont typeface="Arial" panose="020B0604020202020204" pitchFamily="34" charset="0"/>
              <a:buChar char="•"/>
            </a:pPr>
            <a:r>
              <a:rPr lang="fr-FR" sz="1100" dirty="0" err="1">
                <a:latin typeface="Arial" panose="020B0604020202020204" pitchFamily="34" charset="0"/>
              </a:rPr>
              <a:t>a</a:t>
            </a:r>
            <a:r>
              <a:rPr lang="fr-FR" sz="1100" dirty="0" err="1" smtClean="0">
                <a:latin typeface="Arial" panose="020B0604020202020204" pitchFamily="34" charset="0"/>
              </a:rPr>
              <a:t>bnormal</a:t>
            </a:r>
            <a:r>
              <a:rPr lang="fr-FR" sz="1100" dirty="0" smtClean="0">
                <a:latin typeface="Arial" panose="020B0604020202020204" pitchFamily="34" charset="0"/>
              </a:rPr>
              <a:t> </a:t>
            </a:r>
            <a:r>
              <a:rPr lang="fr-FR" sz="1100" dirty="0">
                <a:latin typeface="Arial" panose="020B0604020202020204" pitchFamily="34" charset="0"/>
              </a:rPr>
              <a:t>CTG</a:t>
            </a:r>
          </a:p>
          <a:p>
            <a:pPr marL="171450" indent="-171450" algn="l">
              <a:buClr>
                <a:srgbClr val="FF0000"/>
              </a:buClr>
              <a:buFont typeface="Arial" panose="020B0604020202020204" pitchFamily="34" charset="0"/>
              <a:buChar char="•"/>
            </a:pPr>
            <a:r>
              <a:rPr lang="fr-FR" sz="1100" dirty="0" err="1">
                <a:latin typeface="Arial" panose="020B0604020202020204" pitchFamily="34" charset="0"/>
              </a:rPr>
              <a:t>r</a:t>
            </a:r>
            <a:r>
              <a:rPr lang="fr-FR" sz="1100" dirty="0" err="1" smtClean="0">
                <a:latin typeface="Arial" panose="020B0604020202020204" pitchFamily="34" charset="0"/>
              </a:rPr>
              <a:t>eversed</a:t>
            </a:r>
            <a:r>
              <a:rPr lang="fr-FR" sz="1100" dirty="0" smtClean="0">
                <a:latin typeface="Arial" panose="020B0604020202020204" pitchFamily="34" charset="0"/>
              </a:rPr>
              <a:t> UA EDF </a:t>
            </a:r>
          </a:p>
          <a:p>
            <a:pPr marL="171450" indent="-171450" algn="l">
              <a:buClr>
                <a:srgbClr val="FF0000"/>
              </a:buClr>
              <a:buFont typeface="Arial" panose="020B0604020202020204" pitchFamily="34" charset="0"/>
              <a:buChar char="•"/>
            </a:pPr>
            <a:r>
              <a:rPr lang="fr-FR" sz="1100" dirty="0">
                <a:latin typeface="Arial" panose="020B0604020202020204" pitchFamily="34" charset="0"/>
              </a:rPr>
              <a:t>b</a:t>
            </a:r>
            <a:r>
              <a:rPr lang="fr-FR" sz="1100" dirty="0" smtClean="0">
                <a:latin typeface="Arial" panose="020B0604020202020204" pitchFamily="34" charset="0"/>
              </a:rPr>
              <a:t>i-</a:t>
            </a:r>
            <a:r>
              <a:rPr lang="fr-FR" sz="1100" dirty="0" err="1" smtClean="0">
                <a:latin typeface="Arial" panose="020B0604020202020204" pitchFamily="34" charset="0"/>
              </a:rPr>
              <a:t>weekly</a:t>
            </a:r>
            <a:r>
              <a:rPr lang="fr-FR" sz="1100" dirty="0" smtClean="0">
                <a:latin typeface="Arial" panose="020B0604020202020204" pitchFamily="34" charset="0"/>
              </a:rPr>
              <a:t> </a:t>
            </a:r>
            <a:r>
              <a:rPr lang="fr-FR" sz="1100" dirty="0">
                <a:latin typeface="Arial" panose="020B0604020202020204" pitchFamily="34" charset="0"/>
              </a:rPr>
              <a:t>monitoring</a:t>
            </a:r>
          </a:p>
        </p:txBody>
      </p:sp>
      <p:sp>
        <p:nvSpPr>
          <p:cNvPr id="12" name="ZoneTexte 11"/>
          <p:cNvSpPr txBox="1"/>
          <p:nvPr/>
        </p:nvSpPr>
        <p:spPr>
          <a:xfrm>
            <a:off x="4619518" y="3634328"/>
            <a:ext cx="1441741" cy="577081"/>
          </a:xfrm>
          <a:prstGeom prst="rect">
            <a:avLst/>
          </a:prstGeom>
          <a:noFill/>
          <a:ln>
            <a:solidFill>
              <a:srgbClr val="FF0000"/>
            </a:solidFill>
          </a:ln>
        </p:spPr>
        <p:txBody>
          <a:bodyPr wrap="none" lIns="68580" tIns="34290" rIns="68580" bIns="34290" rtlCol="0">
            <a:spAutoFit/>
          </a:bodyPr>
          <a:lstStyle/>
          <a:p>
            <a:pPr marL="171450" indent="-171450" algn="l">
              <a:buClr>
                <a:srgbClr val="FF0000"/>
              </a:buClr>
              <a:buFont typeface="Arial" panose="020B0604020202020204" pitchFamily="34" charset="0"/>
              <a:buChar char="•"/>
            </a:pPr>
            <a:r>
              <a:rPr lang="fr-FR" sz="1100" dirty="0" err="1">
                <a:latin typeface="Arial" panose="020B0604020202020204" pitchFamily="34" charset="0"/>
              </a:rPr>
              <a:t>a</a:t>
            </a:r>
            <a:r>
              <a:rPr lang="fr-FR" sz="1100" dirty="0" err="1" smtClean="0">
                <a:latin typeface="Arial" panose="020B0604020202020204" pitchFamily="34" charset="0"/>
              </a:rPr>
              <a:t>bnormal</a:t>
            </a:r>
            <a:r>
              <a:rPr lang="fr-FR" sz="1100" dirty="0" smtClean="0">
                <a:latin typeface="Arial" panose="020B0604020202020204" pitchFamily="34" charset="0"/>
              </a:rPr>
              <a:t> </a:t>
            </a:r>
            <a:r>
              <a:rPr lang="fr-FR" sz="1100" dirty="0">
                <a:latin typeface="Arial" panose="020B0604020202020204" pitchFamily="34" charset="0"/>
              </a:rPr>
              <a:t>CTG</a:t>
            </a:r>
          </a:p>
          <a:p>
            <a:pPr marL="171450" indent="-171450" algn="l">
              <a:buClr>
                <a:srgbClr val="FF0000"/>
              </a:buClr>
              <a:buFont typeface="Arial" panose="020B0604020202020204" pitchFamily="34" charset="0"/>
              <a:buChar char="•"/>
            </a:pPr>
            <a:r>
              <a:rPr lang="fr-FR" sz="1100" dirty="0">
                <a:latin typeface="Arial" panose="020B0604020202020204" pitchFamily="34" charset="0"/>
              </a:rPr>
              <a:t>a</a:t>
            </a:r>
            <a:r>
              <a:rPr lang="fr-FR" sz="1100" dirty="0" smtClean="0">
                <a:latin typeface="Arial" panose="020B0604020202020204" pitchFamily="34" charset="0"/>
              </a:rPr>
              <a:t>bsent UA EDF</a:t>
            </a:r>
            <a:endParaRPr lang="fr-FR" sz="1100" dirty="0">
              <a:latin typeface="Arial" panose="020B0604020202020204" pitchFamily="34" charset="0"/>
            </a:endParaRPr>
          </a:p>
          <a:p>
            <a:pPr marL="171450" indent="-171450" algn="l">
              <a:buClr>
                <a:srgbClr val="FF0000"/>
              </a:buClr>
              <a:buFont typeface="Arial" panose="020B0604020202020204" pitchFamily="34" charset="0"/>
              <a:buChar char="•"/>
            </a:pPr>
            <a:r>
              <a:rPr lang="fr-FR" sz="1100" dirty="0" err="1">
                <a:latin typeface="Arial" panose="020B0604020202020204" pitchFamily="34" charset="0"/>
              </a:rPr>
              <a:t>w</a:t>
            </a:r>
            <a:r>
              <a:rPr lang="fr-FR" sz="1100" dirty="0" err="1" smtClean="0">
                <a:latin typeface="Arial" panose="020B0604020202020204" pitchFamily="34" charset="0"/>
              </a:rPr>
              <a:t>eekly</a:t>
            </a:r>
            <a:r>
              <a:rPr lang="fr-FR" sz="1100" dirty="0" smtClean="0">
                <a:latin typeface="Arial" panose="020B0604020202020204" pitchFamily="34" charset="0"/>
              </a:rPr>
              <a:t> </a:t>
            </a:r>
            <a:r>
              <a:rPr lang="fr-FR" sz="1100" dirty="0">
                <a:latin typeface="Arial" panose="020B0604020202020204" pitchFamily="34" charset="0"/>
              </a:rPr>
              <a:t>monitoring</a:t>
            </a:r>
          </a:p>
        </p:txBody>
      </p:sp>
      <p:sp>
        <p:nvSpPr>
          <p:cNvPr id="13" name="ZoneTexte 12"/>
          <p:cNvSpPr txBox="1"/>
          <p:nvPr/>
        </p:nvSpPr>
        <p:spPr>
          <a:xfrm>
            <a:off x="6582069" y="3926996"/>
            <a:ext cx="609782" cy="238527"/>
          </a:xfrm>
          <a:prstGeom prst="rect">
            <a:avLst/>
          </a:prstGeom>
          <a:noFill/>
          <a:ln>
            <a:solidFill>
              <a:srgbClr val="FF0000"/>
            </a:solidFill>
          </a:ln>
        </p:spPr>
        <p:txBody>
          <a:bodyPr wrap="none" lIns="68580" tIns="34290" rIns="68580" bIns="34290" rtlCol="0">
            <a:spAutoFit/>
          </a:bodyPr>
          <a:lstStyle/>
          <a:p>
            <a:pPr marL="171450" indent="-171450" algn="l">
              <a:buClr>
                <a:srgbClr val="FF0000"/>
              </a:buClr>
              <a:buFont typeface="Arial" panose="020B0604020202020204" pitchFamily="34" charset="0"/>
              <a:buChar char="•"/>
            </a:pPr>
            <a:r>
              <a:rPr lang="fr-FR" sz="1100" dirty="0" smtClean="0">
                <a:latin typeface="Arial" panose="020B0604020202020204" pitchFamily="34" charset="0"/>
              </a:rPr>
              <a:t>FGR</a:t>
            </a:r>
            <a:endParaRPr lang="fr-FR" sz="1100" dirty="0">
              <a:latin typeface="Arial" panose="020B0604020202020204" pitchFamily="34" charset="0"/>
            </a:endParaRPr>
          </a:p>
        </p:txBody>
      </p:sp>
      <p:sp>
        <p:nvSpPr>
          <p:cNvPr id="14" name="ZoneTexte 13"/>
          <p:cNvSpPr txBox="1"/>
          <p:nvPr/>
        </p:nvSpPr>
        <p:spPr>
          <a:xfrm>
            <a:off x="386749" y="2841780"/>
            <a:ext cx="415498" cy="1326004"/>
          </a:xfrm>
          <a:prstGeom prst="rect">
            <a:avLst/>
          </a:prstGeom>
          <a:noFill/>
        </p:spPr>
        <p:txBody>
          <a:bodyPr vert="vert270" wrap="none" lIns="68580" tIns="34290" rIns="68580" bIns="34290" rtlCol="0">
            <a:spAutoFit/>
          </a:bodyPr>
          <a:lstStyle/>
          <a:p>
            <a:r>
              <a:rPr lang="fr-FR" dirty="0">
                <a:solidFill>
                  <a:srgbClr val="FF0000"/>
                </a:solidFill>
                <a:latin typeface="Calibri Courant" charset="0"/>
              </a:rPr>
              <a:t>DELIVER IF</a:t>
            </a:r>
          </a:p>
        </p:txBody>
      </p:sp>
    </p:spTree>
    <p:extLst>
      <p:ext uri="{BB962C8B-B14F-4D97-AF65-F5344CB8AC3E}">
        <p14:creationId xmlns:p14="http://schemas.microsoft.com/office/powerpoint/2010/main" val="2987374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6761"/>
            <a:ext cx="8229600" cy="857250"/>
          </a:xfrm>
        </p:spPr>
        <p:txBody>
          <a:bodyPr>
            <a:normAutofit/>
          </a:bodyPr>
          <a:lstStyle/>
          <a:p>
            <a:r>
              <a:rPr lang="nl-NL" sz="3600" dirty="0" smtClean="0">
                <a:solidFill>
                  <a:srgbClr val="FF0000"/>
                </a:solidFill>
                <a:latin typeface="Arial" panose="020B0604020202020204" pitchFamily="34" charset="0"/>
                <a:cs typeface="Arial" panose="020B0604020202020204" pitchFamily="34" charset="0"/>
              </a:rPr>
              <a:t>Growth patterns</a:t>
            </a:r>
            <a:endParaRPr lang="en-US" sz="3600" dirty="0">
              <a:solidFill>
                <a:srgbClr val="FF0000"/>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457200" y="963357"/>
            <a:ext cx="8229600" cy="3394075"/>
          </a:xfrm>
        </p:spPr>
        <p:txBody>
          <a:bodyPr>
            <a:normAutofit/>
          </a:bodyPr>
          <a:lstStyle/>
          <a:p>
            <a:pPr>
              <a:buClr>
                <a:srgbClr val="FF0000"/>
              </a:buClr>
            </a:pPr>
            <a:r>
              <a:rPr lang="nl-NL" sz="2000" dirty="0"/>
              <a:t>m</a:t>
            </a:r>
            <a:r>
              <a:rPr lang="nl-NL" sz="2000" dirty="0" smtClean="0"/>
              <a:t>acrosomia</a:t>
            </a:r>
            <a:endParaRPr lang="nl-NL" sz="2000" dirty="0"/>
          </a:p>
          <a:p>
            <a:pPr>
              <a:buClr>
                <a:srgbClr val="FF0000"/>
              </a:buClr>
            </a:pPr>
            <a:r>
              <a:rPr lang="nl-NL" sz="2000" dirty="0"/>
              <a:t>f</a:t>
            </a:r>
            <a:r>
              <a:rPr lang="nl-NL" sz="2000" dirty="0" smtClean="0"/>
              <a:t>etal </a:t>
            </a:r>
            <a:r>
              <a:rPr lang="nl-NL" sz="2000" dirty="0"/>
              <a:t>growth restriction (FGR)</a:t>
            </a:r>
          </a:p>
        </p:txBody>
      </p:sp>
      <p:pic>
        <p:nvPicPr>
          <p:cNvPr id="4" name="Picture 4" descr="http://www.mountsinai.on.ca/care/placenta-clinic/complications/placentalinsufficiency/iugr/resolveUid/3499a5ebe3d61add0d5862bdf327749a/image"/>
          <p:cNvPicPr>
            <a:picLocks noChangeAspect="1" noChangeArrowheads="1"/>
          </p:cNvPicPr>
          <p:nvPr/>
        </p:nvPicPr>
        <p:blipFill>
          <a:blip r:embed="rId3"/>
          <a:srcRect/>
          <a:stretch>
            <a:fillRect/>
          </a:stretch>
        </p:blipFill>
        <p:spPr bwMode="auto">
          <a:xfrm>
            <a:off x="1718027" y="1929698"/>
            <a:ext cx="3024336" cy="2427734"/>
          </a:xfrm>
          <a:prstGeom prst="rect">
            <a:avLst/>
          </a:prstGeom>
          <a:noFill/>
          <a:ln>
            <a:noFill/>
          </a:ln>
          <a:effectLst>
            <a:outerShdw blurRad="63500" dist="38100" dir="5400000" algn="t"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ur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5489" y="1929698"/>
            <a:ext cx="2960651" cy="2427734"/>
          </a:xfrm>
          <a:prstGeom prst="rect">
            <a:avLst/>
          </a:prstGeom>
        </p:spPr>
      </p:pic>
    </p:spTree>
    <p:extLst>
      <p:ext uri="{BB962C8B-B14F-4D97-AF65-F5344CB8AC3E}">
        <p14:creationId xmlns:p14="http://schemas.microsoft.com/office/powerpoint/2010/main" val="51586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3600" dirty="0" smtClean="0">
                <a:solidFill>
                  <a:srgbClr val="FF0000"/>
                </a:solidFill>
                <a:latin typeface="Arial" panose="020B0604020202020204" pitchFamily="34" charset="0"/>
                <a:cs typeface="Arial" panose="020B0604020202020204" pitchFamily="34" charset="0"/>
              </a:rPr>
              <a:t>Key points </a:t>
            </a:r>
            <a:r>
              <a:rPr lang="en-GB" sz="2400" dirty="0"/>
              <a:t/>
            </a:r>
            <a:br>
              <a:rPr lang="en-GB" sz="2400" dirty="0"/>
            </a:br>
            <a:endParaRPr lang="en-GB" sz="2400" dirty="0"/>
          </a:p>
        </p:txBody>
      </p:sp>
      <p:sp>
        <p:nvSpPr>
          <p:cNvPr id="5" name="Content Placeholder 4"/>
          <p:cNvSpPr>
            <a:spLocks noGrp="1"/>
          </p:cNvSpPr>
          <p:nvPr>
            <p:ph idx="1"/>
          </p:nvPr>
        </p:nvSpPr>
        <p:spPr>
          <a:xfrm>
            <a:off x="716973" y="684934"/>
            <a:ext cx="7730836" cy="3804916"/>
          </a:xfrm>
        </p:spPr>
        <p:txBody>
          <a:bodyPr>
            <a:normAutofit fontScale="92500" lnSpcReduction="10000"/>
          </a:bodyPr>
          <a:lstStyle/>
          <a:p>
            <a:pPr marL="385754" indent="-385754">
              <a:buClr>
                <a:srgbClr val="FF0000"/>
              </a:buClr>
              <a:buFont typeface="+mj-lt"/>
              <a:buAutoNum type="arabicPeriod"/>
            </a:pPr>
            <a:r>
              <a:rPr lang="en-GB" sz="2000" dirty="0"/>
              <a:t>u</a:t>
            </a:r>
            <a:r>
              <a:rPr lang="en-GB" sz="2000" dirty="0" smtClean="0"/>
              <a:t>se </a:t>
            </a:r>
            <a:r>
              <a:rPr lang="en-GB" sz="2000" dirty="0"/>
              <a:t>BPD, HC, </a:t>
            </a:r>
            <a:r>
              <a:rPr lang="en-GB" sz="2000" dirty="0" smtClean="0"/>
              <a:t>AC</a:t>
            </a:r>
            <a:r>
              <a:rPr lang="en-GB" sz="2000" dirty="0"/>
              <a:t> </a:t>
            </a:r>
            <a:r>
              <a:rPr lang="en-GB" sz="2000" dirty="0" smtClean="0"/>
              <a:t>and FL </a:t>
            </a:r>
            <a:r>
              <a:rPr lang="en-GB" sz="2000" dirty="0"/>
              <a:t>to assess </a:t>
            </a:r>
            <a:r>
              <a:rPr lang="en-GB" sz="2000" dirty="0" err="1"/>
              <a:t>fetal</a:t>
            </a:r>
            <a:r>
              <a:rPr lang="en-GB" sz="2000" dirty="0"/>
              <a:t> </a:t>
            </a:r>
            <a:r>
              <a:rPr lang="en-GB" sz="2000" dirty="0" smtClean="0"/>
              <a:t>growth and EFW</a:t>
            </a:r>
            <a:endParaRPr lang="en-GB" sz="2000" dirty="0"/>
          </a:p>
          <a:p>
            <a:pPr marL="385754" indent="-385754">
              <a:buClr>
                <a:srgbClr val="FF0000"/>
              </a:buClr>
              <a:buFont typeface="+mj-lt"/>
              <a:buAutoNum type="arabicPeriod"/>
            </a:pPr>
            <a:endParaRPr lang="en-GB" sz="2000" dirty="0"/>
          </a:p>
          <a:p>
            <a:pPr marL="385754" indent="-385754">
              <a:buClr>
                <a:srgbClr val="FF0000"/>
              </a:buClr>
              <a:buFont typeface="+mj-lt"/>
              <a:buAutoNum type="arabicPeriod"/>
            </a:pPr>
            <a:r>
              <a:rPr lang="en-GB" sz="2000" dirty="0"/>
              <a:t>b</a:t>
            </a:r>
            <a:r>
              <a:rPr lang="en-GB" sz="2000" dirty="0" smtClean="0"/>
              <a:t>eware </a:t>
            </a:r>
            <a:r>
              <a:rPr lang="en-GB" sz="2000" dirty="0"/>
              <a:t>of the causes of </a:t>
            </a:r>
            <a:r>
              <a:rPr lang="en-GB" sz="2000" dirty="0" smtClean="0"/>
              <a:t>impaired and increased </a:t>
            </a:r>
            <a:r>
              <a:rPr lang="en-GB" sz="2000" dirty="0" err="1"/>
              <a:t>fetal</a:t>
            </a:r>
            <a:r>
              <a:rPr lang="en-GB" sz="2000" dirty="0"/>
              <a:t> growth</a:t>
            </a:r>
          </a:p>
          <a:p>
            <a:pPr marL="385754" indent="-385754">
              <a:buClr>
                <a:srgbClr val="FF0000"/>
              </a:buClr>
              <a:buFont typeface="+mj-lt"/>
              <a:buAutoNum type="arabicPeriod"/>
            </a:pPr>
            <a:endParaRPr lang="en-GB" sz="2000" dirty="0"/>
          </a:p>
          <a:p>
            <a:pPr marL="385754" indent="-385754">
              <a:buClr>
                <a:srgbClr val="FF0000"/>
              </a:buClr>
              <a:buFont typeface="+mj-lt"/>
              <a:buAutoNum type="arabicPeriod"/>
            </a:pPr>
            <a:r>
              <a:rPr lang="en-GB" sz="2000" dirty="0"/>
              <a:t>l</a:t>
            </a:r>
            <a:r>
              <a:rPr lang="en-GB" sz="2000" dirty="0" smtClean="0"/>
              <a:t>eave </a:t>
            </a:r>
            <a:r>
              <a:rPr lang="en-GB" sz="2000" dirty="0"/>
              <a:t>at least 10 days between scans</a:t>
            </a:r>
          </a:p>
          <a:p>
            <a:pPr marL="385754" indent="-385754">
              <a:buClr>
                <a:srgbClr val="FF0000"/>
              </a:buClr>
              <a:buFont typeface="+mj-lt"/>
              <a:buAutoNum type="arabicPeriod"/>
            </a:pPr>
            <a:endParaRPr lang="en-GB" sz="2000" dirty="0"/>
          </a:p>
          <a:p>
            <a:pPr marL="385754" indent="-385754">
              <a:buClr>
                <a:srgbClr val="FF0000"/>
              </a:buClr>
              <a:buFont typeface="+mj-lt"/>
              <a:buAutoNum type="arabicPeriod"/>
            </a:pPr>
            <a:r>
              <a:rPr lang="en-GB" sz="2000" dirty="0"/>
              <a:t>a</a:t>
            </a:r>
            <a:r>
              <a:rPr lang="en-GB" sz="2000" dirty="0" smtClean="0"/>
              <a:t>ssess </a:t>
            </a:r>
            <a:r>
              <a:rPr lang="en-GB" sz="2000" dirty="0"/>
              <a:t>amniotic fluid, </a:t>
            </a:r>
            <a:r>
              <a:rPr lang="en-GB" sz="2000" dirty="0" err="1"/>
              <a:t>fetal</a:t>
            </a:r>
            <a:r>
              <a:rPr lang="en-GB" sz="2000" dirty="0"/>
              <a:t> wellbeing </a:t>
            </a:r>
            <a:r>
              <a:rPr lang="en-GB" sz="2000" dirty="0" smtClean="0"/>
              <a:t>and Doppler </a:t>
            </a:r>
            <a:r>
              <a:rPr lang="en-GB" sz="2000" dirty="0"/>
              <a:t>to document the placental origin </a:t>
            </a:r>
            <a:r>
              <a:rPr lang="en-GB" sz="2000" dirty="0" smtClean="0"/>
              <a:t>of FGR, and </a:t>
            </a:r>
            <a:r>
              <a:rPr lang="en-GB" sz="2000" dirty="0"/>
              <a:t>monitor the pregnancy</a:t>
            </a:r>
          </a:p>
          <a:p>
            <a:pPr marL="385754" indent="-385754">
              <a:buClr>
                <a:srgbClr val="FF0000"/>
              </a:buClr>
              <a:buFont typeface="+mj-lt"/>
              <a:buAutoNum type="arabicPeriod"/>
            </a:pPr>
            <a:endParaRPr lang="en-GB" sz="2000" dirty="0"/>
          </a:p>
          <a:p>
            <a:pPr marL="385754" indent="-385754">
              <a:buClr>
                <a:srgbClr val="FF0000"/>
              </a:buClr>
              <a:buFont typeface="+mj-lt"/>
              <a:buAutoNum type="arabicPeriod"/>
            </a:pPr>
            <a:r>
              <a:rPr lang="en-GB" sz="2000" dirty="0"/>
              <a:t>d</a:t>
            </a:r>
            <a:r>
              <a:rPr lang="en-GB" sz="2000" dirty="0" smtClean="0"/>
              <a:t>eliver </a:t>
            </a:r>
            <a:r>
              <a:rPr lang="en-GB" sz="2000" dirty="0"/>
              <a:t>&gt;36/37 weeks in late FGR</a:t>
            </a:r>
          </a:p>
          <a:p>
            <a:pPr marL="385754" indent="-385754">
              <a:buClr>
                <a:srgbClr val="FF0000"/>
              </a:buClr>
              <a:buFont typeface="+mj-lt"/>
              <a:buAutoNum type="arabicPeriod"/>
            </a:pPr>
            <a:endParaRPr lang="en-GB" sz="2000" dirty="0"/>
          </a:p>
          <a:p>
            <a:pPr marL="385754" indent="-385754">
              <a:buClr>
                <a:srgbClr val="FF0000"/>
              </a:buClr>
              <a:buFont typeface="+mj-lt"/>
              <a:buAutoNum type="arabicPeriod"/>
            </a:pPr>
            <a:r>
              <a:rPr lang="en-GB" sz="2000" dirty="0"/>
              <a:t>u</a:t>
            </a:r>
            <a:r>
              <a:rPr lang="en-GB" sz="2000" dirty="0" smtClean="0"/>
              <a:t>se Doppler and CTG </a:t>
            </a:r>
            <a:r>
              <a:rPr lang="en-GB" sz="2000" dirty="0"/>
              <a:t>to </a:t>
            </a:r>
            <a:r>
              <a:rPr lang="en-GB" sz="2000" dirty="0" smtClean="0"/>
              <a:t>optimise </a:t>
            </a:r>
            <a:r>
              <a:rPr lang="en-GB" sz="2000" dirty="0"/>
              <a:t>GA at delivery in early </a:t>
            </a:r>
            <a:r>
              <a:rPr lang="en-GB" sz="2000" dirty="0" smtClean="0"/>
              <a:t>FGR</a:t>
            </a:r>
            <a:endParaRPr lang="en-GB" sz="2000" dirty="0"/>
          </a:p>
          <a:p>
            <a:pPr marL="385754" indent="-385754">
              <a:buClr>
                <a:srgbClr val="FF0000"/>
              </a:buClr>
              <a:buFont typeface="+mj-lt"/>
              <a:buAutoNum type="arabicPeriod"/>
            </a:pPr>
            <a:endParaRPr lang="en-GB" sz="1800" dirty="0"/>
          </a:p>
          <a:p>
            <a:pPr marL="385754" indent="-385754">
              <a:buClr>
                <a:srgbClr val="FF0000"/>
              </a:buClr>
              <a:buFont typeface="+mj-lt"/>
              <a:buAutoNum type="arabicPeriod"/>
            </a:pPr>
            <a:endParaRPr lang="en-GB" sz="1800" dirty="0"/>
          </a:p>
          <a:p>
            <a:pPr marL="385754" indent="-385754">
              <a:buClr>
                <a:srgbClr val="FF0000"/>
              </a:buClr>
              <a:buFont typeface="+mj-lt"/>
              <a:buAutoNum type="arabicPeriod"/>
            </a:pPr>
            <a:endParaRPr lang="en-GB" sz="1800" dirty="0"/>
          </a:p>
          <a:p>
            <a:pPr marL="0" indent="0">
              <a:buNone/>
            </a:pPr>
            <a:endParaRPr lang="en-GB" sz="1800" dirty="0"/>
          </a:p>
        </p:txBody>
      </p:sp>
    </p:spTree>
    <p:extLst>
      <p:ext uri="{BB962C8B-B14F-4D97-AF65-F5344CB8AC3E}">
        <p14:creationId xmlns:p14="http://schemas.microsoft.com/office/powerpoint/2010/main" val="3782023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3632"/>
            <a:ext cx="8229600" cy="857250"/>
          </a:xfrm>
        </p:spPr>
        <p:txBody>
          <a:bodyPr>
            <a:normAutofit/>
          </a:bodyPr>
          <a:lstStyle/>
          <a:p>
            <a:r>
              <a:rPr lang="nl-NL" sz="3600" dirty="0" smtClean="0">
                <a:solidFill>
                  <a:srgbClr val="FF0000"/>
                </a:solidFill>
                <a:latin typeface="Arial" panose="020B0604020202020204" pitchFamily="34" charset="0"/>
                <a:cs typeface="Arial" panose="020B0604020202020204" pitchFamily="34" charset="0"/>
              </a:rPr>
              <a:t>Macrosomia</a:t>
            </a:r>
            <a:endParaRPr lang="en-US" sz="3600" dirty="0">
              <a:solidFill>
                <a:srgbClr val="FF0000"/>
              </a:solidFill>
              <a:latin typeface="Arial" panose="020B0604020202020204" pitchFamily="34" charset="0"/>
              <a:cs typeface="Arial" panose="020B0604020202020204" pitchFamily="34" charset="0"/>
            </a:endParaRPr>
          </a:p>
        </p:txBody>
      </p:sp>
      <p:graphicFrame>
        <p:nvGraphicFramePr>
          <p:cNvPr id="4" name="Tabel 3"/>
          <p:cNvGraphicFramePr>
            <a:graphicFrameLocks noGrp="1"/>
          </p:cNvGraphicFramePr>
          <p:nvPr>
            <p:extLst>
              <p:ext uri="{D42A27DB-BD31-4B8C-83A1-F6EECF244321}">
                <p14:modId xmlns:p14="http://schemas.microsoft.com/office/powerpoint/2010/main" val="1303351849"/>
              </p:ext>
            </p:extLst>
          </p:nvPr>
        </p:nvGraphicFramePr>
        <p:xfrm>
          <a:off x="1006439" y="980882"/>
          <a:ext cx="7131124" cy="2988446"/>
        </p:xfrm>
        <a:graphic>
          <a:graphicData uri="http://schemas.openxmlformats.org/drawingml/2006/table">
            <a:tbl>
              <a:tblPr firstRow="1" bandRow="1">
                <a:tableStyleId>{5C22544A-7EE6-4342-B048-85BDC9FD1C3A}</a:tableStyleId>
              </a:tblPr>
              <a:tblGrid>
                <a:gridCol w="3706352"/>
                <a:gridCol w="1937409"/>
                <a:gridCol w="1487363"/>
              </a:tblGrid>
              <a:tr h="377801">
                <a:tc>
                  <a:txBody>
                    <a:bodyPr/>
                    <a:lstStyle/>
                    <a:p>
                      <a:r>
                        <a:rPr lang="nl-NL" sz="1500" b="0" i="0" dirty="0" smtClean="0">
                          <a:latin typeface="Arial" panose="020B0604020202020204" pitchFamily="34" charset="0"/>
                          <a:cs typeface="Arial" panose="020B0604020202020204" pitchFamily="34" charset="0"/>
                        </a:rPr>
                        <a:t>Definition</a:t>
                      </a:r>
                      <a:endParaRPr lang="en-US" sz="1500" b="0" i="0" dirty="0">
                        <a:latin typeface="Arial" panose="020B0604020202020204" pitchFamily="34" charset="0"/>
                        <a:cs typeface="Arial" panose="020B0604020202020204" pitchFamily="34" charset="0"/>
                      </a:endParaRPr>
                    </a:p>
                  </a:txBody>
                  <a:tcPr/>
                </a:tc>
                <a:tc>
                  <a:txBody>
                    <a:bodyPr/>
                    <a:lstStyle/>
                    <a:p>
                      <a:r>
                        <a:rPr lang="nl-NL" sz="1500" b="0" i="0" dirty="0" err="1" smtClean="0">
                          <a:latin typeface="Arial" panose="020B0604020202020204" pitchFamily="34" charset="0"/>
                          <a:cs typeface="Arial" panose="020B0604020202020204" pitchFamily="34" charset="0"/>
                        </a:rPr>
                        <a:t>Cut-off</a:t>
                      </a:r>
                      <a:endParaRPr lang="en-US" sz="1500" b="0" i="0" dirty="0">
                        <a:latin typeface="Arial" panose="020B0604020202020204" pitchFamily="34" charset="0"/>
                        <a:cs typeface="Arial" panose="020B0604020202020204" pitchFamily="34" charset="0"/>
                      </a:endParaRPr>
                    </a:p>
                  </a:txBody>
                  <a:tcPr/>
                </a:tc>
                <a:tc>
                  <a:txBody>
                    <a:bodyPr/>
                    <a:lstStyle/>
                    <a:p>
                      <a:r>
                        <a:rPr lang="nl-NL" sz="1500" b="0" i="0" dirty="0" smtClean="0">
                          <a:latin typeface="Arial" panose="020B0604020202020204" pitchFamily="34" charset="0"/>
                          <a:cs typeface="Arial" panose="020B0604020202020204" pitchFamily="34" charset="0"/>
                        </a:rPr>
                        <a:t>Prevelence</a:t>
                      </a:r>
                      <a:endParaRPr lang="en-US" sz="1500" b="0" i="0" dirty="0">
                        <a:latin typeface="Arial" panose="020B0604020202020204" pitchFamily="34" charset="0"/>
                        <a:cs typeface="Arial" panose="020B0604020202020204" pitchFamily="34" charset="0"/>
                      </a:endParaRPr>
                    </a:p>
                  </a:txBody>
                  <a:tcPr/>
                </a:tc>
              </a:tr>
              <a:tr h="475594">
                <a:tc>
                  <a:txBody>
                    <a:bodyPr/>
                    <a:lstStyle/>
                    <a:p>
                      <a:r>
                        <a:rPr lang="nl-NL" sz="1500" b="0" i="0" dirty="0" err="1" smtClean="0">
                          <a:latin typeface="Arial" panose="020B0604020202020204" pitchFamily="34" charset="0"/>
                          <a:cs typeface="Arial" panose="020B0604020202020204" pitchFamily="34" charset="0"/>
                        </a:rPr>
                        <a:t>Neonate</a:t>
                      </a:r>
                      <a:r>
                        <a:rPr lang="nl-NL" sz="1500" b="0" i="0" dirty="0" smtClean="0">
                          <a:latin typeface="Arial" panose="020B0604020202020204" pitchFamily="34" charset="0"/>
                          <a:cs typeface="Arial" panose="020B0604020202020204" pitchFamily="34" charset="0"/>
                        </a:rPr>
                        <a:t> at term </a:t>
                      </a:r>
                      <a:endParaRPr lang="en-US" sz="1500" b="0" i="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500" b="0" i="0" dirty="0" smtClean="0">
                          <a:latin typeface="Arial" panose="020B0604020202020204" pitchFamily="34" charset="0"/>
                          <a:cs typeface="Arial" panose="020B0604020202020204" pitchFamily="34" charset="0"/>
                        </a:rPr>
                        <a:t>&gt; 4.5</a:t>
                      </a:r>
                      <a:r>
                        <a:rPr lang="nl-NL" sz="1500" b="0" i="0" baseline="0" dirty="0" smtClean="0">
                          <a:latin typeface="Arial" panose="020B0604020202020204" pitchFamily="34" charset="0"/>
                          <a:cs typeface="Arial" panose="020B0604020202020204" pitchFamily="34" charset="0"/>
                        </a:rPr>
                        <a:t> kg</a:t>
                      </a:r>
                      <a:endParaRPr lang="en-US" sz="1500" b="0" i="0" dirty="0">
                        <a:latin typeface="Arial" panose="020B0604020202020204" pitchFamily="34" charset="0"/>
                        <a:cs typeface="Arial" panose="020B0604020202020204" pitchFamily="34" charset="0"/>
                      </a:endParaRPr>
                    </a:p>
                  </a:txBody>
                  <a:tcPr anchor="ctr"/>
                </a:tc>
                <a:tc rowSpan="2">
                  <a:txBody>
                    <a:bodyPr/>
                    <a:lstStyle/>
                    <a:p>
                      <a:r>
                        <a:rPr lang="nl-NL" sz="1500" b="0" i="0" dirty="0" smtClean="0">
                          <a:latin typeface="Arial" panose="020B0604020202020204" pitchFamily="34" charset="0"/>
                          <a:cs typeface="Arial" panose="020B0604020202020204" pitchFamily="34" charset="0"/>
                        </a:rPr>
                        <a:t>1.3 – 1.5%</a:t>
                      </a:r>
                      <a:endParaRPr lang="en-US" sz="1500" b="0" i="0" dirty="0">
                        <a:latin typeface="Arial" panose="020B0604020202020204" pitchFamily="34" charset="0"/>
                        <a:cs typeface="Arial" panose="020B0604020202020204" pitchFamily="34" charset="0"/>
                      </a:endParaRPr>
                    </a:p>
                  </a:txBody>
                  <a:tcPr anchor="ctr"/>
                </a:tc>
              </a:tr>
              <a:tr h="635530">
                <a:tc>
                  <a:txBody>
                    <a:bodyPr/>
                    <a:lstStyle/>
                    <a:p>
                      <a:r>
                        <a:rPr lang="nl-NL" sz="1500" b="0" i="0" dirty="0" err="1" smtClean="0">
                          <a:latin typeface="Arial" panose="020B0604020202020204" pitchFamily="34" charset="0"/>
                          <a:cs typeface="Arial" panose="020B0604020202020204" pitchFamily="34" charset="0"/>
                        </a:rPr>
                        <a:t>Gestational</a:t>
                      </a:r>
                      <a:r>
                        <a:rPr lang="nl-NL" sz="1500" b="0" i="0" dirty="0" smtClean="0">
                          <a:latin typeface="Arial" panose="020B0604020202020204" pitchFamily="34" charset="0"/>
                          <a:cs typeface="Arial" panose="020B0604020202020204" pitchFamily="34" charset="0"/>
                        </a:rPr>
                        <a:t> </a:t>
                      </a:r>
                      <a:r>
                        <a:rPr lang="nl-NL" sz="1500" b="0" i="0" dirty="0" err="1" smtClean="0">
                          <a:latin typeface="Arial" panose="020B0604020202020204" pitchFamily="34" charset="0"/>
                          <a:cs typeface="Arial" panose="020B0604020202020204" pitchFamily="34" charset="0"/>
                        </a:rPr>
                        <a:t>age</a:t>
                      </a:r>
                      <a:r>
                        <a:rPr lang="nl-NL" sz="1500" b="0" i="0" dirty="0" smtClean="0">
                          <a:latin typeface="Arial" panose="020B0604020202020204" pitchFamily="34" charset="0"/>
                          <a:cs typeface="Arial" panose="020B0604020202020204" pitchFamily="34" charset="0"/>
                        </a:rPr>
                        <a:t> </a:t>
                      </a:r>
                      <a:r>
                        <a:rPr lang="nl-NL" sz="1500" b="0" i="0" dirty="0" err="1" smtClean="0">
                          <a:latin typeface="Arial" panose="020B0604020202020204" pitchFamily="34" charset="0"/>
                          <a:cs typeface="Arial" panose="020B0604020202020204" pitchFamily="34" charset="0"/>
                        </a:rPr>
                        <a:t>dependent</a:t>
                      </a:r>
                      <a:r>
                        <a:rPr lang="nl-NL" sz="1500" b="0" i="0" dirty="0" smtClean="0">
                          <a:latin typeface="Arial" panose="020B0604020202020204" pitchFamily="34" charset="0"/>
                          <a:cs typeface="Arial" panose="020B0604020202020204" pitchFamily="34" charset="0"/>
                        </a:rPr>
                        <a:t> </a:t>
                      </a:r>
                      <a:endParaRPr lang="en-US" sz="1500" b="0" i="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500" b="0" i="0" dirty="0" smtClean="0">
                          <a:latin typeface="Arial" panose="020B0604020202020204" pitchFamily="34" charset="0"/>
                          <a:cs typeface="Arial" panose="020B0604020202020204" pitchFamily="34" charset="0"/>
                        </a:rPr>
                        <a:t>&gt; 97</a:t>
                      </a:r>
                      <a:r>
                        <a:rPr lang="nl-NL" sz="1500" b="0" i="0" baseline="30000" dirty="0" smtClean="0">
                          <a:latin typeface="Arial" panose="020B0604020202020204" pitchFamily="34" charset="0"/>
                          <a:cs typeface="Arial" panose="020B0604020202020204" pitchFamily="34" charset="0"/>
                        </a:rPr>
                        <a:t>th</a:t>
                      </a:r>
                      <a:r>
                        <a:rPr lang="nl-NL" sz="1500" b="0" i="0" dirty="0" smtClean="0">
                          <a:latin typeface="Arial" panose="020B0604020202020204" pitchFamily="34" charset="0"/>
                          <a:cs typeface="Arial" panose="020B0604020202020204" pitchFamily="34" charset="0"/>
                        </a:rPr>
                        <a:t> </a:t>
                      </a:r>
                      <a:r>
                        <a:rPr lang="nl-NL" sz="1500" b="0" i="0" dirty="0" err="1" smtClean="0">
                          <a:latin typeface="Arial" panose="020B0604020202020204" pitchFamily="34" charset="0"/>
                          <a:cs typeface="Arial" panose="020B0604020202020204" pitchFamily="34" charset="0"/>
                        </a:rPr>
                        <a:t>centile</a:t>
                      </a:r>
                      <a:endParaRPr lang="en-US" sz="1500" b="0" i="0" dirty="0">
                        <a:latin typeface="Arial" panose="020B0604020202020204" pitchFamily="34" charset="0"/>
                        <a:cs typeface="Arial" panose="020B0604020202020204" pitchFamily="34" charset="0"/>
                      </a:endParaRPr>
                    </a:p>
                  </a:txBody>
                  <a:tcPr anchor="ctr"/>
                </a:tc>
                <a:tc vMerge="1">
                  <a:txBody>
                    <a:bodyPr/>
                    <a:lstStyle/>
                    <a:p>
                      <a:endParaRPr lang="en-US" dirty="0"/>
                    </a:p>
                  </a:txBody>
                  <a:tcPr/>
                </a:tc>
              </a:tr>
              <a:tr h="696985">
                <a:tc>
                  <a:txBody>
                    <a:bodyPr/>
                    <a:lstStyle/>
                    <a:p>
                      <a:r>
                        <a:rPr lang="nl-NL" sz="1500" b="0" i="0" dirty="0" err="1" smtClean="0">
                          <a:latin typeface="Arial" panose="020B0604020202020204" pitchFamily="34" charset="0"/>
                          <a:cs typeface="Arial" panose="020B0604020202020204" pitchFamily="34" charset="0"/>
                        </a:rPr>
                        <a:t>Birth</a:t>
                      </a:r>
                      <a:r>
                        <a:rPr lang="nl-NL" sz="1500" b="0" i="0" dirty="0" smtClean="0">
                          <a:latin typeface="Arial" panose="020B0604020202020204" pitchFamily="34" charset="0"/>
                          <a:cs typeface="Arial" panose="020B0604020202020204" pitchFamily="34" charset="0"/>
                        </a:rPr>
                        <a:t> </a:t>
                      </a:r>
                      <a:r>
                        <a:rPr lang="nl-NL" sz="1500" b="0" i="0" dirty="0" err="1" smtClean="0">
                          <a:latin typeface="Arial" panose="020B0604020202020204" pitchFamily="34" charset="0"/>
                          <a:cs typeface="Arial" panose="020B0604020202020204" pitchFamily="34" charset="0"/>
                        </a:rPr>
                        <a:t>weight</a:t>
                      </a:r>
                      <a:r>
                        <a:rPr lang="nl-NL" sz="1500" b="0" i="0" dirty="0" smtClean="0">
                          <a:latin typeface="Arial" panose="020B0604020202020204" pitchFamily="34" charset="0"/>
                          <a:cs typeface="Arial" panose="020B0604020202020204" pitchFamily="34" charset="0"/>
                        </a:rPr>
                        <a:t> at term</a:t>
                      </a:r>
                      <a:endParaRPr lang="en-US" sz="1500" b="0" i="0" dirty="0">
                        <a:latin typeface="Arial" panose="020B0604020202020204" pitchFamily="34" charset="0"/>
                        <a:cs typeface="Arial" panose="020B0604020202020204" pitchFamily="34" charset="0"/>
                      </a:endParaRPr>
                    </a:p>
                  </a:txBody>
                  <a:tcPr anchor="ctr"/>
                </a:tc>
                <a:tc>
                  <a:txBody>
                    <a:bodyPr/>
                    <a:lstStyle/>
                    <a:p>
                      <a:r>
                        <a:rPr lang="nl-NL" sz="1500" b="0" i="0" dirty="0" smtClean="0">
                          <a:latin typeface="Arial" panose="020B0604020202020204" pitchFamily="34" charset="0"/>
                          <a:cs typeface="Arial" panose="020B0604020202020204" pitchFamily="34" charset="0"/>
                        </a:rPr>
                        <a:t>&gt; 4</a:t>
                      </a:r>
                      <a:r>
                        <a:rPr lang="nl-NL" sz="1500" b="0" i="0" baseline="0" dirty="0" smtClean="0">
                          <a:latin typeface="Arial" panose="020B0604020202020204" pitchFamily="34" charset="0"/>
                          <a:cs typeface="Arial" panose="020B0604020202020204" pitchFamily="34" charset="0"/>
                        </a:rPr>
                        <a:t> kg</a:t>
                      </a:r>
                      <a:endParaRPr lang="en-US" sz="1500" b="0" i="0" dirty="0">
                        <a:latin typeface="Arial" panose="020B0604020202020204" pitchFamily="34" charset="0"/>
                        <a:cs typeface="Arial" panose="020B0604020202020204" pitchFamily="34" charset="0"/>
                      </a:endParaRPr>
                    </a:p>
                  </a:txBody>
                  <a:tcPr anchor="ctr"/>
                </a:tc>
                <a:tc rowSpan="2">
                  <a:txBody>
                    <a:bodyPr/>
                    <a:lstStyle/>
                    <a:p>
                      <a:r>
                        <a:rPr lang="nl-NL" sz="1500" b="0" i="0" dirty="0" smtClean="0">
                          <a:latin typeface="Arial" panose="020B0604020202020204" pitchFamily="34" charset="0"/>
                          <a:cs typeface="Arial" panose="020B0604020202020204" pitchFamily="34" charset="0"/>
                        </a:rPr>
                        <a:t>7%</a:t>
                      </a:r>
                      <a:endParaRPr lang="en-US" sz="1500" b="0" i="0" dirty="0">
                        <a:latin typeface="Arial" panose="020B0604020202020204" pitchFamily="34" charset="0"/>
                        <a:cs typeface="Arial" panose="020B0604020202020204" pitchFamily="34" charset="0"/>
                      </a:endParaRPr>
                    </a:p>
                  </a:txBody>
                  <a:tcPr anchor="ctr"/>
                </a:tc>
              </a:tr>
              <a:tr h="8025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500" b="0" i="0" dirty="0" err="1" smtClean="0">
                          <a:latin typeface="Arial" panose="020B0604020202020204" pitchFamily="34" charset="0"/>
                          <a:cs typeface="Arial" panose="020B0604020202020204" pitchFamily="34" charset="0"/>
                        </a:rPr>
                        <a:t>Gestational</a:t>
                      </a:r>
                      <a:r>
                        <a:rPr lang="nl-NL" sz="1500" b="0" i="0" dirty="0" smtClean="0">
                          <a:latin typeface="Arial" panose="020B0604020202020204" pitchFamily="34" charset="0"/>
                          <a:cs typeface="Arial" panose="020B0604020202020204" pitchFamily="34" charset="0"/>
                        </a:rPr>
                        <a:t> </a:t>
                      </a:r>
                      <a:r>
                        <a:rPr lang="nl-NL" sz="1500" b="0" i="0" dirty="0" err="1" smtClean="0">
                          <a:latin typeface="Arial" panose="020B0604020202020204" pitchFamily="34" charset="0"/>
                          <a:cs typeface="Arial" panose="020B0604020202020204" pitchFamily="34" charset="0"/>
                        </a:rPr>
                        <a:t>age</a:t>
                      </a:r>
                      <a:r>
                        <a:rPr lang="nl-NL" sz="1500" b="0" i="0" dirty="0" smtClean="0">
                          <a:latin typeface="Arial" panose="020B0604020202020204" pitchFamily="34" charset="0"/>
                          <a:cs typeface="Arial" panose="020B0604020202020204" pitchFamily="34" charset="0"/>
                        </a:rPr>
                        <a:t> </a:t>
                      </a:r>
                      <a:r>
                        <a:rPr lang="nl-NL" sz="1500" b="0" i="0" dirty="0" err="1" smtClean="0">
                          <a:latin typeface="Arial" panose="020B0604020202020204" pitchFamily="34" charset="0"/>
                          <a:cs typeface="Arial" panose="020B0604020202020204" pitchFamily="34" charset="0"/>
                        </a:rPr>
                        <a:t>dependent</a:t>
                      </a:r>
                      <a:endParaRPr lang="en-US" sz="1500" b="0" i="0" dirty="0">
                        <a:latin typeface="Arial" panose="020B0604020202020204" pitchFamily="34" charset="0"/>
                        <a:cs typeface="Arial" panose="020B0604020202020204" pitchFamily="34" charset="0"/>
                      </a:endParaRPr>
                    </a:p>
                  </a:txBody>
                  <a:tcPr anchor="ctr"/>
                </a:tc>
                <a:tc>
                  <a:txBody>
                    <a:bodyPr/>
                    <a:lstStyle/>
                    <a:p>
                      <a:r>
                        <a:rPr lang="nl-NL" sz="1500" b="0" i="0" dirty="0" smtClean="0">
                          <a:latin typeface="Arial" panose="020B0604020202020204" pitchFamily="34" charset="0"/>
                          <a:cs typeface="Arial" panose="020B0604020202020204" pitchFamily="34" charset="0"/>
                        </a:rPr>
                        <a:t>&gt; </a:t>
                      </a:r>
                      <a:r>
                        <a:rPr lang="nl-NL" sz="1500" b="0" i="0" baseline="0" dirty="0" smtClean="0">
                          <a:latin typeface="Arial" panose="020B0604020202020204" pitchFamily="34" charset="0"/>
                          <a:cs typeface="Arial" panose="020B0604020202020204" pitchFamily="34" charset="0"/>
                        </a:rPr>
                        <a:t> 90</a:t>
                      </a:r>
                      <a:r>
                        <a:rPr lang="nl-NL" sz="1500" b="0" i="0" baseline="30000" dirty="0" smtClean="0">
                          <a:latin typeface="Arial" panose="020B0604020202020204" pitchFamily="34" charset="0"/>
                          <a:cs typeface="Arial" panose="020B0604020202020204" pitchFamily="34" charset="0"/>
                        </a:rPr>
                        <a:t>th</a:t>
                      </a:r>
                      <a:r>
                        <a:rPr lang="nl-NL" sz="1500" b="0" i="0" baseline="0" dirty="0" smtClean="0">
                          <a:latin typeface="Arial" panose="020B0604020202020204" pitchFamily="34" charset="0"/>
                          <a:cs typeface="Arial" panose="020B0604020202020204" pitchFamily="34" charset="0"/>
                        </a:rPr>
                        <a:t> </a:t>
                      </a:r>
                      <a:r>
                        <a:rPr lang="nl-NL" sz="1500" b="0" i="0" baseline="0" dirty="0" err="1" smtClean="0">
                          <a:latin typeface="Arial" panose="020B0604020202020204" pitchFamily="34" charset="0"/>
                          <a:cs typeface="Arial" panose="020B0604020202020204" pitchFamily="34" charset="0"/>
                        </a:rPr>
                        <a:t>centile</a:t>
                      </a:r>
                      <a:endParaRPr lang="en-US" sz="1500" b="0" i="0" dirty="0">
                        <a:latin typeface="Arial" panose="020B0604020202020204" pitchFamily="34" charset="0"/>
                        <a:cs typeface="Arial" panose="020B0604020202020204" pitchFamily="34" charset="0"/>
                      </a:endParaRPr>
                    </a:p>
                  </a:txBody>
                  <a:tcPr anchor="ctr"/>
                </a:tc>
                <a:tc vMerge="1">
                  <a:txBody>
                    <a:bodyPr/>
                    <a:lstStyle/>
                    <a:p>
                      <a:endParaRPr lang="en-US" dirty="0"/>
                    </a:p>
                  </a:txBody>
                  <a:tcPr/>
                </a:tc>
              </a:tr>
            </a:tbl>
          </a:graphicData>
        </a:graphic>
      </p:graphicFrame>
      <p:sp>
        <p:nvSpPr>
          <p:cNvPr id="5" name="Tekstvak 4"/>
          <p:cNvSpPr txBox="1"/>
          <p:nvPr/>
        </p:nvSpPr>
        <p:spPr>
          <a:xfrm>
            <a:off x="2847468" y="4762285"/>
            <a:ext cx="3312368" cy="253916"/>
          </a:xfrm>
          <a:prstGeom prst="rect">
            <a:avLst/>
          </a:prstGeom>
          <a:noFill/>
        </p:spPr>
        <p:txBody>
          <a:bodyPr wrap="square" lIns="68580" tIns="34290" rIns="68580" bIns="34290" rtlCol="0">
            <a:spAutoFit/>
          </a:bodyPr>
          <a:lstStyle/>
          <a:p>
            <a:pPr algn="ctr"/>
            <a:r>
              <a:rPr lang="nl-NL" sz="1200" dirty="0">
                <a:solidFill>
                  <a:schemeClr val="bg1"/>
                </a:solidFill>
                <a:latin typeface="Arial" panose="020B0604020202020204" pitchFamily="34" charset="0"/>
              </a:rPr>
              <a:t>Campbell S. UOG </a:t>
            </a:r>
            <a:r>
              <a:rPr lang="en-US" sz="1200" dirty="0">
                <a:solidFill>
                  <a:schemeClr val="bg1"/>
                </a:solidFill>
                <a:latin typeface="Arial" panose="020B0604020202020204" pitchFamily="34" charset="0"/>
              </a:rPr>
              <a:t>2014; 43: 3–10</a:t>
            </a:r>
          </a:p>
        </p:txBody>
      </p:sp>
    </p:spTree>
    <p:extLst>
      <p:ext uri="{BB962C8B-B14F-4D97-AF65-F5344CB8AC3E}">
        <p14:creationId xmlns:p14="http://schemas.microsoft.com/office/powerpoint/2010/main" val="2708201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l="6243" r="4863"/>
          <a:stretch/>
        </p:blipFill>
        <p:spPr>
          <a:xfrm>
            <a:off x="3350959" y="915567"/>
            <a:ext cx="5457479" cy="3157670"/>
          </a:xfrm>
          <a:prstGeom prst="rect">
            <a:avLst/>
          </a:prstGeom>
        </p:spPr>
      </p:pic>
      <p:sp>
        <p:nvSpPr>
          <p:cNvPr id="2" name="Titel 1"/>
          <p:cNvSpPr>
            <a:spLocks noGrp="1"/>
          </p:cNvSpPr>
          <p:nvPr>
            <p:ph type="title"/>
          </p:nvPr>
        </p:nvSpPr>
        <p:spPr>
          <a:xfrm>
            <a:off x="457200" y="58317"/>
            <a:ext cx="8229600" cy="857250"/>
          </a:xfrm>
        </p:spPr>
        <p:txBody>
          <a:bodyPr>
            <a:normAutofit/>
          </a:bodyPr>
          <a:lstStyle/>
          <a:p>
            <a:r>
              <a:rPr lang="nl-NL" dirty="0" smtClean="0"/>
              <a:t>Macrosomia risk factors</a:t>
            </a:r>
            <a:endParaRPr lang="en-US" sz="3600" dirty="0">
              <a:solidFill>
                <a:srgbClr val="FF0000"/>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277982" y="915567"/>
            <a:ext cx="8579296" cy="3394472"/>
          </a:xfrm>
        </p:spPr>
        <p:txBody>
          <a:bodyPr>
            <a:normAutofit/>
          </a:bodyPr>
          <a:lstStyle/>
          <a:p>
            <a:pPr>
              <a:buClr>
                <a:srgbClr val="FF0000"/>
              </a:buClr>
            </a:pPr>
            <a:r>
              <a:rPr lang="nl-NL" sz="1800" dirty="0"/>
              <a:t>m</a:t>
            </a:r>
            <a:r>
              <a:rPr lang="nl-NL" sz="1800" dirty="0" smtClean="0"/>
              <a:t>aternal </a:t>
            </a:r>
            <a:r>
              <a:rPr lang="nl-NL" sz="1800" dirty="0"/>
              <a:t>diabetes</a:t>
            </a:r>
          </a:p>
          <a:p>
            <a:pPr>
              <a:buClr>
                <a:srgbClr val="FF0000"/>
              </a:buClr>
            </a:pPr>
            <a:r>
              <a:rPr lang="nl-NL" sz="1800" dirty="0"/>
              <a:t>g</a:t>
            </a:r>
            <a:r>
              <a:rPr lang="nl-NL" sz="1800" dirty="0" smtClean="0"/>
              <a:t>estational </a:t>
            </a:r>
            <a:r>
              <a:rPr lang="nl-NL" sz="1800" dirty="0"/>
              <a:t>diabetes</a:t>
            </a:r>
          </a:p>
          <a:p>
            <a:pPr>
              <a:buClr>
                <a:srgbClr val="FF0000"/>
              </a:buClr>
            </a:pPr>
            <a:r>
              <a:rPr lang="nl-NL" sz="1800" dirty="0"/>
              <a:t>m</a:t>
            </a:r>
            <a:r>
              <a:rPr lang="nl-NL" sz="1800" dirty="0" smtClean="0"/>
              <a:t>aternal </a:t>
            </a:r>
            <a:r>
              <a:rPr lang="nl-NL" sz="1800" dirty="0"/>
              <a:t>obesity </a:t>
            </a:r>
          </a:p>
          <a:p>
            <a:pPr>
              <a:buClr>
                <a:srgbClr val="FF0000"/>
              </a:buClr>
            </a:pPr>
            <a:r>
              <a:rPr lang="nl-NL" sz="1800" dirty="0"/>
              <a:t>f</a:t>
            </a:r>
            <a:r>
              <a:rPr lang="nl-NL" sz="1800" dirty="0" smtClean="0"/>
              <a:t>amily </a:t>
            </a:r>
            <a:r>
              <a:rPr lang="nl-NL" sz="1800" dirty="0"/>
              <a:t>history</a:t>
            </a:r>
          </a:p>
          <a:p>
            <a:pPr>
              <a:buClr>
                <a:srgbClr val="FF0000"/>
              </a:buClr>
            </a:pPr>
            <a:r>
              <a:rPr lang="nl-NL" sz="1800" dirty="0"/>
              <a:t>g</a:t>
            </a:r>
            <a:r>
              <a:rPr lang="nl-NL" sz="1800" dirty="0" smtClean="0"/>
              <a:t>enetic </a:t>
            </a:r>
            <a:r>
              <a:rPr lang="nl-NL" sz="1800" dirty="0"/>
              <a:t>syndromes:</a:t>
            </a:r>
          </a:p>
          <a:p>
            <a:pPr lvl="1"/>
            <a:r>
              <a:rPr lang="nl-NL" sz="1800" dirty="0" err="1"/>
              <a:t>Beckwith-Wiedemann</a:t>
            </a:r>
            <a:r>
              <a:rPr lang="nl-NL" sz="1800" dirty="0"/>
              <a:t>, </a:t>
            </a:r>
          </a:p>
          <a:p>
            <a:pPr lvl="1"/>
            <a:r>
              <a:rPr lang="nl-NL" sz="1800" dirty="0"/>
              <a:t>Simpson-</a:t>
            </a:r>
            <a:r>
              <a:rPr lang="nl-NL" sz="1800" dirty="0" err="1"/>
              <a:t>Golabi</a:t>
            </a:r>
            <a:r>
              <a:rPr lang="nl-NL" sz="1800" dirty="0"/>
              <a:t>-</a:t>
            </a:r>
            <a:r>
              <a:rPr lang="nl-NL" sz="1800" dirty="0" err="1"/>
              <a:t>Behmel</a:t>
            </a:r>
            <a:r>
              <a:rPr lang="nl-NL" sz="1800" dirty="0"/>
              <a:t>, </a:t>
            </a:r>
          </a:p>
          <a:p>
            <a:pPr lvl="1"/>
            <a:r>
              <a:rPr lang="nl-NL" sz="1800" dirty="0" err="1"/>
              <a:t>Sotos</a:t>
            </a:r>
            <a:r>
              <a:rPr lang="mr-IN" sz="1800" dirty="0"/>
              <a:t>…</a:t>
            </a:r>
            <a:endParaRPr lang="en-US" sz="1800" dirty="0"/>
          </a:p>
        </p:txBody>
      </p:sp>
      <p:sp>
        <p:nvSpPr>
          <p:cNvPr id="4" name="Tekstvak 3"/>
          <p:cNvSpPr txBox="1"/>
          <p:nvPr/>
        </p:nvSpPr>
        <p:spPr>
          <a:xfrm>
            <a:off x="1997925" y="4774153"/>
            <a:ext cx="4752528" cy="238527"/>
          </a:xfrm>
          <a:prstGeom prst="rect">
            <a:avLst/>
          </a:prstGeom>
          <a:noFill/>
        </p:spPr>
        <p:txBody>
          <a:bodyPr wrap="square" lIns="68580" tIns="34290" rIns="68580" bIns="34290" rtlCol="0">
            <a:spAutoFit/>
          </a:bodyPr>
          <a:lstStyle/>
          <a:p>
            <a:pPr algn="ctr"/>
            <a:r>
              <a:rPr lang="nl-NL" sz="1100" dirty="0" err="1">
                <a:solidFill>
                  <a:schemeClr val="bg1"/>
                </a:solidFill>
                <a:latin typeface="Arial" panose="020B0604020202020204" pitchFamily="34" charset="0"/>
              </a:rPr>
              <a:t>Okun</a:t>
            </a:r>
            <a:r>
              <a:rPr lang="nl-NL" sz="1100" dirty="0">
                <a:solidFill>
                  <a:schemeClr val="bg1"/>
                </a:solidFill>
                <a:latin typeface="Arial" panose="020B0604020202020204" pitchFamily="34" charset="0"/>
              </a:rPr>
              <a:t> et al. </a:t>
            </a:r>
            <a:r>
              <a:rPr lang="en-US" sz="1100" dirty="0">
                <a:solidFill>
                  <a:schemeClr val="bg1"/>
                </a:solidFill>
                <a:latin typeface="Arial" panose="020B0604020202020204" pitchFamily="34" charset="0"/>
              </a:rPr>
              <a:t>J </a:t>
            </a:r>
            <a:r>
              <a:rPr lang="en-US" sz="1100" dirty="0" err="1">
                <a:solidFill>
                  <a:schemeClr val="bg1"/>
                </a:solidFill>
                <a:latin typeface="Arial" panose="020B0604020202020204" pitchFamily="34" charset="0"/>
              </a:rPr>
              <a:t>Matern</a:t>
            </a:r>
            <a:r>
              <a:rPr lang="en-US" sz="1100" dirty="0">
                <a:solidFill>
                  <a:schemeClr val="bg1"/>
                </a:solidFill>
                <a:latin typeface="Arial" panose="020B0604020202020204" pitchFamily="34" charset="0"/>
              </a:rPr>
              <a:t> Fetal Med </a:t>
            </a:r>
            <a:r>
              <a:rPr lang="en-US" sz="1100" dirty="0" smtClean="0">
                <a:solidFill>
                  <a:schemeClr val="bg1"/>
                </a:solidFill>
                <a:latin typeface="Arial" panose="020B0604020202020204" pitchFamily="34" charset="0"/>
              </a:rPr>
              <a:t>1997;6:285–290</a:t>
            </a:r>
            <a:endParaRPr lang="en-US" sz="1100" dirty="0">
              <a:latin typeface="Arial" panose="020B0604020202020204" pitchFamily="34" charset="0"/>
            </a:endParaRPr>
          </a:p>
        </p:txBody>
      </p:sp>
    </p:spTree>
    <p:extLst>
      <p:ext uri="{BB962C8B-B14F-4D97-AF65-F5344CB8AC3E}">
        <p14:creationId xmlns:p14="http://schemas.microsoft.com/office/powerpoint/2010/main" val="14329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9700"/>
            <a:ext cx="8229600" cy="857250"/>
          </a:xfrm>
          <a:noFill/>
        </p:spPr>
        <p:txBody>
          <a:bodyPr>
            <a:normAutofit/>
          </a:bodyPr>
          <a:lstStyle/>
          <a:p>
            <a:r>
              <a:rPr lang="nl-NL" sz="3600" dirty="0" smtClean="0">
                <a:solidFill>
                  <a:srgbClr val="FF0000"/>
                </a:solidFill>
                <a:latin typeface="Arial" panose="020B0604020202020204" pitchFamily="34" charset="0"/>
                <a:cs typeface="Arial" panose="020B0604020202020204" pitchFamily="34" charset="0"/>
              </a:rPr>
              <a:t>Macrosomia</a:t>
            </a:r>
            <a:endParaRPr lang="en-US" sz="3600" dirty="0">
              <a:solidFill>
                <a:srgbClr val="FF0000"/>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200025" y="836612"/>
            <a:ext cx="2819400" cy="2849129"/>
          </a:xfrm>
        </p:spPr>
        <p:txBody>
          <a:bodyPr>
            <a:noAutofit/>
          </a:bodyPr>
          <a:lstStyle/>
          <a:p>
            <a:pPr marL="0" indent="0">
              <a:buNone/>
            </a:pPr>
            <a:r>
              <a:rPr lang="nl-NL" sz="2000" dirty="0" smtClean="0"/>
              <a:t>       </a:t>
            </a:r>
            <a:r>
              <a:rPr lang="nl-NL" sz="2000" dirty="0" smtClean="0">
                <a:solidFill>
                  <a:srgbClr val="FF0000"/>
                </a:solidFill>
              </a:rPr>
              <a:t>Risk </a:t>
            </a:r>
            <a:r>
              <a:rPr lang="nl-NL" sz="2000" dirty="0">
                <a:solidFill>
                  <a:srgbClr val="FF0000"/>
                </a:solidFill>
              </a:rPr>
              <a:t>for m</a:t>
            </a:r>
            <a:r>
              <a:rPr lang="nl-NL" sz="2000" dirty="0" smtClean="0">
                <a:solidFill>
                  <a:srgbClr val="FF0000"/>
                </a:solidFill>
              </a:rPr>
              <a:t>other</a:t>
            </a:r>
            <a:endParaRPr lang="nl-NL" sz="2000" dirty="0">
              <a:solidFill>
                <a:srgbClr val="FF0000"/>
              </a:solidFill>
            </a:endParaRPr>
          </a:p>
          <a:p>
            <a:pPr lvl="1"/>
            <a:r>
              <a:rPr lang="nl-NL" dirty="0"/>
              <a:t>e</a:t>
            </a:r>
            <a:r>
              <a:rPr lang="nl-NL" dirty="0" smtClean="0"/>
              <a:t>mergency </a:t>
            </a:r>
            <a:r>
              <a:rPr lang="nl-NL" dirty="0"/>
              <a:t>CS</a:t>
            </a:r>
          </a:p>
          <a:p>
            <a:pPr lvl="1"/>
            <a:r>
              <a:rPr lang="nl-NL" dirty="0"/>
              <a:t>i</a:t>
            </a:r>
            <a:r>
              <a:rPr lang="nl-NL" dirty="0" smtClean="0"/>
              <a:t>nstrumental </a:t>
            </a:r>
            <a:r>
              <a:rPr lang="nl-NL" dirty="0"/>
              <a:t>delivery</a:t>
            </a:r>
          </a:p>
          <a:p>
            <a:pPr lvl="1"/>
            <a:r>
              <a:rPr lang="nl-NL" dirty="0"/>
              <a:t>s</a:t>
            </a:r>
            <a:r>
              <a:rPr lang="nl-NL" dirty="0" smtClean="0"/>
              <a:t>houlder </a:t>
            </a:r>
            <a:r>
              <a:rPr lang="nl-NL" dirty="0"/>
              <a:t>dystocia</a:t>
            </a:r>
          </a:p>
          <a:p>
            <a:pPr lvl="1"/>
            <a:r>
              <a:rPr lang="nl-NL" dirty="0"/>
              <a:t>t</a:t>
            </a:r>
            <a:r>
              <a:rPr lang="nl-NL" dirty="0" smtClean="0"/>
              <a:t>rauma </a:t>
            </a:r>
            <a:r>
              <a:rPr lang="nl-NL" dirty="0"/>
              <a:t>to birth canal</a:t>
            </a:r>
          </a:p>
          <a:p>
            <a:pPr lvl="1"/>
            <a:r>
              <a:rPr lang="nl-NL" dirty="0"/>
              <a:t>b</a:t>
            </a:r>
            <a:r>
              <a:rPr lang="nl-NL" dirty="0" smtClean="0"/>
              <a:t>ladder</a:t>
            </a:r>
            <a:r>
              <a:rPr lang="nl-NL" dirty="0"/>
              <a:t>, perineum </a:t>
            </a:r>
            <a:r>
              <a:rPr lang="nl-NL" dirty="0" smtClean="0"/>
              <a:t>and </a:t>
            </a:r>
            <a:r>
              <a:rPr lang="nl-NL" dirty="0"/>
              <a:t>sphincter injury</a:t>
            </a:r>
            <a:endParaRPr lang="en-US" dirty="0"/>
          </a:p>
        </p:txBody>
      </p:sp>
      <p:sp>
        <p:nvSpPr>
          <p:cNvPr id="5" name="Tijdelijke aanduiding voor inhoud 4"/>
          <p:cNvSpPr>
            <a:spLocks noGrp="1"/>
          </p:cNvSpPr>
          <p:nvPr>
            <p:ph sz="quarter" idx="4294967295"/>
          </p:nvPr>
        </p:nvSpPr>
        <p:spPr>
          <a:xfrm>
            <a:off x="6343650" y="836612"/>
            <a:ext cx="2767168" cy="2849129"/>
          </a:xfrm>
        </p:spPr>
        <p:txBody>
          <a:bodyPr>
            <a:noAutofit/>
          </a:bodyPr>
          <a:lstStyle/>
          <a:p>
            <a:pPr marL="0" indent="0">
              <a:buNone/>
            </a:pPr>
            <a:r>
              <a:rPr lang="nl-NL" sz="1800" dirty="0" smtClean="0">
                <a:latin typeface="Arial" panose="020B0604020202020204" pitchFamily="34" charset="0"/>
                <a:cs typeface="Arial" panose="020B0604020202020204" pitchFamily="34" charset="0"/>
              </a:rPr>
              <a:t>       </a:t>
            </a:r>
            <a:r>
              <a:rPr lang="nl-NL" sz="2000" dirty="0" smtClean="0">
                <a:solidFill>
                  <a:srgbClr val="FF0000"/>
                </a:solidFill>
                <a:latin typeface="Arial" panose="020B0604020202020204" pitchFamily="34" charset="0"/>
                <a:cs typeface="Arial" panose="020B0604020202020204" pitchFamily="34" charset="0"/>
              </a:rPr>
              <a:t>Risk </a:t>
            </a:r>
            <a:r>
              <a:rPr lang="nl-NL" sz="2000" dirty="0">
                <a:solidFill>
                  <a:srgbClr val="FF0000"/>
                </a:solidFill>
                <a:latin typeface="Arial" panose="020B0604020202020204" pitchFamily="34" charset="0"/>
                <a:cs typeface="Arial" panose="020B0604020202020204" pitchFamily="34" charset="0"/>
              </a:rPr>
              <a:t>for </a:t>
            </a:r>
            <a:r>
              <a:rPr lang="nl-NL" sz="2000" dirty="0" smtClean="0">
                <a:solidFill>
                  <a:srgbClr val="FF0000"/>
                </a:solidFill>
                <a:latin typeface="Arial" panose="020B0604020202020204" pitchFamily="34" charset="0"/>
                <a:cs typeface="Arial" panose="020B0604020202020204" pitchFamily="34" charset="0"/>
              </a:rPr>
              <a:t>infant</a:t>
            </a:r>
            <a:endParaRPr lang="nl-NL" sz="2000" dirty="0">
              <a:solidFill>
                <a:srgbClr val="FF0000"/>
              </a:solidFill>
              <a:latin typeface="Arial" panose="020B0604020202020204" pitchFamily="34" charset="0"/>
              <a:cs typeface="Arial" panose="020B0604020202020204" pitchFamily="34" charset="0"/>
            </a:endParaRPr>
          </a:p>
          <a:p>
            <a:pPr lvl="1">
              <a:buClr>
                <a:srgbClr val="FF0000"/>
              </a:buClr>
              <a:buFont typeface="Arial" panose="020B0604020202020204" pitchFamily="34" charset="0"/>
              <a:buChar char="•"/>
            </a:pPr>
            <a:r>
              <a:rPr lang="nl-NL" sz="2000" dirty="0">
                <a:latin typeface="Arial" panose="020B0604020202020204" pitchFamily="34" charset="0"/>
                <a:cs typeface="Arial" panose="020B0604020202020204" pitchFamily="34" charset="0"/>
              </a:rPr>
              <a:t>m</a:t>
            </a:r>
            <a:r>
              <a:rPr lang="nl-NL" sz="2000" dirty="0" smtClean="0">
                <a:latin typeface="Arial" panose="020B0604020202020204" pitchFamily="34" charset="0"/>
                <a:cs typeface="Arial" panose="020B0604020202020204" pitchFamily="34" charset="0"/>
              </a:rPr>
              <a:t>ortality</a:t>
            </a:r>
            <a:endParaRPr lang="nl-NL" sz="2000" dirty="0">
              <a:latin typeface="Arial" panose="020B0604020202020204" pitchFamily="34" charset="0"/>
              <a:cs typeface="Arial" panose="020B0604020202020204" pitchFamily="34" charset="0"/>
            </a:endParaRPr>
          </a:p>
          <a:p>
            <a:pPr lvl="1">
              <a:buClr>
                <a:srgbClr val="FF0000"/>
              </a:buClr>
              <a:buFont typeface="Arial" panose="020B0604020202020204" pitchFamily="34" charset="0"/>
              <a:buChar char="•"/>
            </a:pPr>
            <a:r>
              <a:rPr lang="nl-NL" sz="2000" dirty="0">
                <a:latin typeface="Arial" panose="020B0604020202020204" pitchFamily="34" charset="0"/>
                <a:cs typeface="Arial" panose="020B0604020202020204" pitchFamily="34" charset="0"/>
              </a:rPr>
              <a:t>b</a:t>
            </a:r>
            <a:r>
              <a:rPr lang="nl-NL" sz="2000" dirty="0" smtClean="0">
                <a:latin typeface="Arial" panose="020B0604020202020204" pitchFamily="34" charset="0"/>
                <a:cs typeface="Arial" panose="020B0604020202020204" pitchFamily="34" charset="0"/>
              </a:rPr>
              <a:t>rachial </a:t>
            </a:r>
            <a:r>
              <a:rPr lang="nl-NL" sz="2000" dirty="0">
                <a:latin typeface="Arial" panose="020B0604020202020204" pitchFamily="34" charset="0"/>
                <a:cs typeface="Arial" panose="020B0604020202020204" pitchFamily="34" charset="0"/>
              </a:rPr>
              <a:t>plexus injury</a:t>
            </a:r>
          </a:p>
          <a:p>
            <a:pPr lvl="1">
              <a:buClr>
                <a:srgbClr val="FF0000"/>
              </a:buClr>
              <a:buFont typeface="Arial" panose="020B0604020202020204" pitchFamily="34" charset="0"/>
              <a:buChar char="•"/>
            </a:pPr>
            <a:r>
              <a:rPr lang="nl-NL" sz="2000" dirty="0">
                <a:latin typeface="Arial" panose="020B0604020202020204" pitchFamily="34" charset="0"/>
                <a:cs typeface="Arial" panose="020B0604020202020204" pitchFamily="34" charset="0"/>
              </a:rPr>
              <a:t>f</a:t>
            </a:r>
            <a:r>
              <a:rPr lang="nl-NL" sz="2000" dirty="0" smtClean="0">
                <a:latin typeface="Arial" panose="020B0604020202020204" pitchFamily="34" charset="0"/>
                <a:cs typeface="Arial" panose="020B0604020202020204" pitchFamily="34" charset="0"/>
              </a:rPr>
              <a:t>acial </a:t>
            </a:r>
            <a:r>
              <a:rPr lang="nl-NL" sz="2000" dirty="0">
                <a:latin typeface="Arial" panose="020B0604020202020204" pitchFamily="34" charset="0"/>
                <a:cs typeface="Arial" panose="020B0604020202020204" pitchFamily="34" charset="0"/>
              </a:rPr>
              <a:t>nerve injury</a:t>
            </a:r>
          </a:p>
          <a:p>
            <a:pPr lvl="1">
              <a:buClr>
                <a:srgbClr val="FF0000"/>
              </a:buClr>
              <a:buFont typeface="Arial" panose="020B0604020202020204" pitchFamily="34" charset="0"/>
              <a:buChar char="•"/>
            </a:pPr>
            <a:r>
              <a:rPr lang="nl-NL" sz="2000" dirty="0">
                <a:latin typeface="Arial" panose="020B0604020202020204" pitchFamily="34" charset="0"/>
                <a:cs typeface="Arial" panose="020B0604020202020204" pitchFamily="34" charset="0"/>
              </a:rPr>
              <a:t>f</a:t>
            </a:r>
            <a:r>
              <a:rPr lang="nl-NL" sz="2000" dirty="0" smtClean="0">
                <a:latin typeface="Arial" panose="020B0604020202020204" pitchFamily="34" charset="0"/>
                <a:cs typeface="Arial" panose="020B0604020202020204" pitchFamily="34" charset="0"/>
              </a:rPr>
              <a:t>racture </a:t>
            </a:r>
            <a:r>
              <a:rPr lang="nl-NL" sz="2000" dirty="0">
                <a:latin typeface="Arial" panose="020B0604020202020204" pitchFamily="34" charset="0"/>
                <a:cs typeface="Arial" panose="020B0604020202020204" pitchFamily="34" charset="0"/>
              </a:rPr>
              <a:t>humerus / </a:t>
            </a:r>
            <a:r>
              <a:rPr lang="nl-NL" sz="2000" dirty="0" smtClean="0">
                <a:latin typeface="Arial" panose="020B0604020202020204" pitchFamily="34" charset="0"/>
                <a:cs typeface="Arial" panose="020B0604020202020204" pitchFamily="34" charset="0"/>
              </a:rPr>
              <a:t>clavicle</a:t>
            </a:r>
          </a:p>
          <a:p>
            <a:pPr lvl="1">
              <a:buClr>
                <a:srgbClr val="FF0000"/>
              </a:buClr>
              <a:buFont typeface="Arial" panose="020B0604020202020204" pitchFamily="34" charset="0"/>
              <a:buChar char="•"/>
            </a:pPr>
            <a:r>
              <a:rPr lang="nl-NL" sz="2000" dirty="0">
                <a:latin typeface="Arial" panose="020B0604020202020204" pitchFamily="34" charset="0"/>
                <a:cs typeface="Arial" panose="020B0604020202020204" pitchFamily="34" charset="0"/>
              </a:rPr>
              <a:t>b</a:t>
            </a:r>
            <a:r>
              <a:rPr lang="nl-NL" sz="2000" dirty="0" smtClean="0">
                <a:latin typeface="Arial" panose="020B0604020202020204" pitchFamily="34" charset="0"/>
                <a:cs typeface="Arial" panose="020B0604020202020204" pitchFamily="34" charset="0"/>
              </a:rPr>
              <a:t>irth </a:t>
            </a:r>
            <a:r>
              <a:rPr lang="nl-NL" sz="2000" dirty="0">
                <a:latin typeface="Arial" panose="020B0604020202020204" pitchFamily="34" charset="0"/>
                <a:cs typeface="Arial" panose="020B0604020202020204" pitchFamily="34" charset="0"/>
              </a:rPr>
              <a:t>asphyxia</a:t>
            </a:r>
          </a:p>
          <a:p>
            <a:pPr lvl="1"/>
            <a:endParaRPr lang="en-US" sz="1800" dirty="0"/>
          </a:p>
        </p:txBody>
      </p:sp>
      <p:sp>
        <p:nvSpPr>
          <p:cNvPr id="9" name="Tekstvak 8"/>
          <p:cNvSpPr txBox="1"/>
          <p:nvPr/>
        </p:nvSpPr>
        <p:spPr>
          <a:xfrm>
            <a:off x="2167227" y="4804681"/>
            <a:ext cx="4809546" cy="238527"/>
          </a:xfrm>
          <a:prstGeom prst="rect">
            <a:avLst/>
          </a:prstGeom>
          <a:noFill/>
        </p:spPr>
        <p:txBody>
          <a:bodyPr wrap="square" lIns="68580" tIns="34290" rIns="68580" bIns="34290" rtlCol="0">
            <a:spAutoFit/>
          </a:bodyPr>
          <a:lstStyle/>
          <a:p>
            <a:pPr algn="ctr"/>
            <a:r>
              <a:rPr lang="nl-NL" sz="1100" dirty="0">
                <a:solidFill>
                  <a:schemeClr val="bg1"/>
                </a:solidFill>
                <a:latin typeface="Arial" panose="020B0604020202020204" pitchFamily="34" charset="0"/>
              </a:rPr>
              <a:t>Basso et al Am J </a:t>
            </a:r>
            <a:r>
              <a:rPr lang="nl-NL" sz="1100" dirty="0" err="1">
                <a:solidFill>
                  <a:schemeClr val="bg1"/>
                </a:solidFill>
                <a:latin typeface="Arial" panose="020B0604020202020204" pitchFamily="34" charset="0"/>
              </a:rPr>
              <a:t>Epidemiol</a:t>
            </a:r>
            <a:r>
              <a:rPr lang="nl-NL" sz="1100" dirty="0">
                <a:solidFill>
                  <a:schemeClr val="bg1"/>
                </a:solidFill>
                <a:latin typeface="Arial" panose="020B0604020202020204" pitchFamily="34" charset="0"/>
              </a:rPr>
              <a:t> </a:t>
            </a:r>
            <a:r>
              <a:rPr lang="en-US" sz="1100" dirty="0">
                <a:solidFill>
                  <a:schemeClr val="bg1"/>
                </a:solidFill>
                <a:latin typeface="Arial" panose="020B0604020202020204" pitchFamily="34" charset="0"/>
              </a:rPr>
              <a:t>2006;164:303–311</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73" t="20753" r="47746" b="10719"/>
          <a:stretch/>
        </p:blipFill>
        <p:spPr bwMode="auto">
          <a:xfrm>
            <a:off x="3110689" y="836612"/>
            <a:ext cx="3070484" cy="3659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6285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 calcmode="lin" valueType="num">
                                      <p:cBhvr additive="base">
                                        <p:cTn id="33" dur="500" fill="hold"/>
                                        <p:tgtEl>
                                          <p:spTgt spid="1026"/>
                                        </p:tgtEl>
                                        <p:attrNameLst>
                                          <p:attrName>ppt_x</p:attrName>
                                        </p:attrNameLst>
                                      </p:cBhvr>
                                      <p:tavLst>
                                        <p:tav tm="0">
                                          <p:val>
                                            <p:strVal val="1+#ppt_w/2"/>
                                          </p:val>
                                        </p:tav>
                                        <p:tav tm="100000">
                                          <p:val>
                                            <p:strVal val="#ppt_x"/>
                                          </p:val>
                                        </p:tav>
                                      </p:tavLst>
                                    </p:anim>
                                    <p:anim calcmode="lin" valueType="num">
                                      <p:cBhvr additive="base">
                                        <p:cTn id="3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14438" y="609600"/>
            <a:ext cx="6715125" cy="3924300"/>
          </a:xfrm>
          <a:prstGeom prst="rect">
            <a:avLst/>
          </a:prstGeom>
        </p:spPr>
      </p:pic>
    </p:spTree>
    <p:extLst>
      <p:ext uri="{BB962C8B-B14F-4D97-AF65-F5344CB8AC3E}">
        <p14:creationId xmlns:p14="http://schemas.microsoft.com/office/powerpoint/2010/main" val="3905459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32682" y="0"/>
            <a:ext cx="8609240" cy="5143500"/>
          </a:xfrm>
          <a:prstGeom prst="rect">
            <a:avLst/>
          </a:prstGeom>
        </p:spPr>
      </p:pic>
    </p:spTree>
    <p:extLst>
      <p:ext uri="{BB962C8B-B14F-4D97-AF65-F5344CB8AC3E}">
        <p14:creationId xmlns:p14="http://schemas.microsoft.com/office/powerpoint/2010/main" val="3667845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basic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basic training template</Template>
  <TotalTime>445</TotalTime>
  <Words>2489</Words>
  <Application>Microsoft Office PowerPoint</Application>
  <PresentationFormat>On-screen Show (16:9)</PresentationFormat>
  <Paragraphs>362</Paragraphs>
  <Slides>40</Slides>
  <Notes>21</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ＭＳ Ｐゴシック</vt:lpstr>
      <vt:lpstr>Arial</vt:lpstr>
      <vt:lpstr>Calibri</vt:lpstr>
      <vt:lpstr>Calibri Courant</vt:lpstr>
      <vt:lpstr>Courier New</vt:lpstr>
      <vt:lpstr>Gill Sans</vt:lpstr>
      <vt:lpstr>Open Sans Light</vt:lpstr>
      <vt:lpstr>Symbol</vt:lpstr>
      <vt:lpstr>Times</vt:lpstr>
      <vt:lpstr>ヒラギノ角ゴ Pro W3</vt:lpstr>
      <vt:lpstr>basic training template</vt:lpstr>
      <vt:lpstr>PowerPoint Presentation</vt:lpstr>
      <vt:lpstr>Learning objectives </vt:lpstr>
      <vt:lpstr>Fetal growth</vt:lpstr>
      <vt:lpstr>Growth patterns</vt:lpstr>
      <vt:lpstr>Macrosomia</vt:lpstr>
      <vt:lpstr>Macrosomia risk factors</vt:lpstr>
      <vt:lpstr>Macrosomia</vt:lpstr>
      <vt:lpstr>PowerPoint Presentation</vt:lpstr>
      <vt:lpstr>PowerPoint Presentation</vt:lpstr>
      <vt:lpstr>Why do we care about SGA?</vt:lpstr>
      <vt:lpstr>Fetal growth impacts late in our lives</vt:lpstr>
      <vt:lpstr>PowerPoint Presentation</vt:lpstr>
      <vt:lpstr>PowerPoint Presentation</vt:lpstr>
      <vt:lpstr>PowerPoint Presentation</vt:lpstr>
      <vt:lpstr>PowerPoint Presentation</vt:lpstr>
      <vt:lpstr>PowerPoint Presentation</vt:lpstr>
      <vt:lpstr>Correct recognition of SGA and FGR</vt:lpstr>
      <vt:lpstr>Correct dating</vt:lpstr>
      <vt:lpstr>PowerPoint Presentation</vt:lpstr>
      <vt:lpstr>Correct tools to assess biometry</vt:lpstr>
      <vt:lpstr>PowerPoint Presentation</vt:lpstr>
      <vt:lpstr>Clinical implications</vt:lpstr>
      <vt:lpstr>Intergrowth charts</vt:lpstr>
      <vt:lpstr>Estimated fetal weight (EFW)</vt:lpstr>
      <vt:lpstr>            Estimated fetal weight</vt:lpstr>
      <vt:lpstr>Birth weight versus EFW</vt:lpstr>
      <vt:lpstr>FGR risk factors</vt:lpstr>
      <vt:lpstr>Placental insufficiency</vt:lpstr>
      <vt:lpstr>Appropriate diagnosis of FGR in SGA fetuses</vt:lpstr>
      <vt:lpstr>PowerPoint Presentation</vt:lpstr>
      <vt:lpstr>Appropriate recognition of late FGR / prevention of stillbirth</vt:lpstr>
      <vt:lpstr>PowerPoint Presentation</vt:lpstr>
      <vt:lpstr>Biophysical profile</vt:lpstr>
      <vt:lpstr>Early FGR and late FGR</vt:lpstr>
      <vt:lpstr>Early and late onset FGR – main differences</vt:lpstr>
      <vt:lpstr>Placental insufficiency, early and late response </vt:lpstr>
      <vt:lpstr>Stage based classification and management of FGR</vt:lpstr>
      <vt:lpstr>Stage based decision algorithm for FGR management </vt:lpstr>
      <vt:lpstr>Take home messages</vt:lpstr>
      <vt:lpstr>Key points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ISUOG Education</dc:creator>
  <cp:lastModifiedBy>DNP</cp:lastModifiedBy>
  <cp:revision>35</cp:revision>
  <dcterms:created xsi:type="dcterms:W3CDTF">2017-03-13T12:09:46Z</dcterms:created>
  <dcterms:modified xsi:type="dcterms:W3CDTF">2017-05-20T11:00:02Z</dcterms:modified>
</cp:coreProperties>
</file>