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1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4" r:id="rId19"/>
    <p:sldId id="272" r:id="rId20"/>
    <p:sldId id="277" r:id="rId21"/>
    <p:sldId id="276" r:id="rId22"/>
    <p:sldId id="25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F01A-4144-4361-995C-8F8C30646273}" type="datetimeFigureOut">
              <a:rPr lang="nl-NL" smtClean="0"/>
              <a:pPr/>
              <a:t>21-5-2017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BD51-4AD5-4163-BC4D-18E328D39F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371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21-5-2017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5867400" y="6264275"/>
            <a:ext cx="24272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867400" y="6264275"/>
            <a:ext cx="258763" cy="295275"/>
          </a:xfrm>
          <a:custGeom>
            <a:avLst/>
            <a:gdLst>
              <a:gd name="T0" fmla="*/ 389 w 407"/>
              <a:gd name="T1" fmla="*/ 424 h 463"/>
              <a:gd name="T2" fmla="*/ 352 w 407"/>
              <a:gd name="T3" fmla="*/ 397 h 463"/>
              <a:gd name="T4" fmla="*/ 248 w 407"/>
              <a:gd name="T5" fmla="*/ 229 h 463"/>
              <a:gd name="T6" fmla="*/ 346 w 407"/>
              <a:gd name="T7" fmla="*/ 108 h 463"/>
              <a:gd name="T8" fmla="*/ 185 w 407"/>
              <a:gd name="T9" fmla="*/ 0 h 463"/>
              <a:gd name="T10" fmla="*/ 8 w 407"/>
              <a:gd name="T11" fmla="*/ 0 h 463"/>
              <a:gd name="T12" fmla="*/ 0 w 407"/>
              <a:gd name="T13" fmla="*/ 11 h 463"/>
              <a:gd name="T14" fmla="*/ 0 w 407"/>
              <a:gd name="T15" fmla="*/ 24 h 463"/>
              <a:gd name="T16" fmla="*/ 17 w 407"/>
              <a:gd name="T17" fmla="*/ 39 h 463"/>
              <a:gd name="T18" fmla="*/ 46 w 407"/>
              <a:gd name="T19" fmla="*/ 47 h 463"/>
              <a:gd name="T20" fmla="*/ 46 w 407"/>
              <a:gd name="T21" fmla="*/ 417 h 463"/>
              <a:gd name="T22" fmla="*/ 17 w 407"/>
              <a:gd name="T23" fmla="*/ 424 h 463"/>
              <a:gd name="T24" fmla="*/ 0 w 407"/>
              <a:gd name="T25" fmla="*/ 440 h 463"/>
              <a:gd name="T26" fmla="*/ 0 w 407"/>
              <a:gd name="T27" fmla="*/ 453 h 463"/>
              <a:gd name="T28" fmla="*/ 8 w 407"/>
              <a:gd name="T29" fmla="*/ 463 h 463"/>
              <a:gd name="T30" fmla="*/ 167 w 407"/>
              <a:gd name="T31" fmla="*/ 463 h 463"/>
              <a:gd name="T32" fmla="*/ 176 w 407"/>
              <a:gd name="T33" fmla="*/ 453 h 463"/>
              <a:gd name="T34" fmla="*/ 176 w 407"/>
              <a:gd name="T35" fmla="*/ 440 h 463"/>
              <a:gd name="T36" fmla="*/ 158 w 407"/>
              <a:gd name="T37" fmla="*/ 424 h 463"/>
              <a:gd name="T38" fmla="*/ 129 w 407"/>
              <a:gd name="T39" fmla="*/ 417 h 463"/>
              <a:gd name="T40" fmla="*/ 129 w 407"/>
              <a:gd name="T41" fmla="*/ 242 h 463"/>
              <a:gd name="T42" fmla="*/ 171 w 407"/>
              <a:gd name="T43" fmla="*/ 242 h 463"/>
              <a:gd name="T44" fmla="*/ 287 w 407"/>
              <a:gd name="T45" fmla="*/ 452 h 463"/>
              <a:gd name="T46" fmla="*/ 309 w 407"/>
              <a:gd name="T47" fmla="*/ 463 h 463"/>
              <a:gd name="T48" fmla="*/ 398 w 407"/>
              <a:gd name="T49" fmla="*/ 463 h 463"/>
              <a:gd name="T50" fmla="*/ 407 w 407"/>
              <a:gd name="T51" fmla="*/ 453 h 463"/>
              <a:gd name="T52" fmla="*/ 407 w 407"/>
              <a:gd name="T53" fmla="*/ 440 h 463"/>
              <a:gd name="T54" fmla="*/ 389 w 407"/>
              <a:gd name="T55" fmla="*/ 424 h 463"/>
              <a:gd name="T56" fmla="*/ 145 w 407"/>
              <a:gd name="T57" fmla="*/ 203 h 463"/>
              <a:gd name="T58" fmla="*/ 130 w 407"/>
              <a:gd name="T59" fmla="*/ 203 h 463"/>
              <a:gd name="T60" fmla="*/ 130 w 407"/>
              <a:gd name="T61" fmla="*/ 43 h 463"/>
              <a:gd name="T62" fmla="*/ 162 w 407"/>
              <a:gd name="T63" fmla="*/ 43 h 463"/>
              <a:gd name="T64" fmla="*/ 257 w 407"/>
              <a:gd name="T65" fmla="*/ 121 h 463"/>
              <a:gd name="T66" fmla="*/ 145 w 407"/>
              <a:gd name="T67" fmla="*/ 20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07" h="463">
                <a:moveTo>
                  <a:pt x="389" y="424"/>
                </a:moveTo>
                <a:cubicBezTo>
                  <a:pt x="371" y="420"/>
                  <a:pt x="367" y="417"/>
                  <a:pt x="352" y="397"/>
                </a:cubicBezTo>
                <a:cubicBezTo>
                  <a:pt x="330" y="367"/>
                  <a:pt x="278" y="292"/>
                  <a:pt x="248" y="229"/>
                </a:cubicBezTo>
                <a:cubicBezTo>
                  <a:pt x="304" y="209"/>
                  <a:pt x="346" y="170"/>
                  <a:pt x="346" y="108"/>
                </a:cubicBezTo>
                <a:cubicBezTo>
                  <a:pt x="346" y="20"/>
                  <a:pt x="261" y="0"/>
                  <a:pt x="185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4"/>
                  <a:pt x="0" y="11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5"/>
                  <a:pt x="4" y="35"/>
                  <a:pt x="17" y="39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417"/>
                  <a:pt x="46" y="417"/>
                  <a:pt x="46" y="417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4" y="428"/>
                  <a:pt x="0" y="429"/>
                  <a:pt x="0" y="440"/>
                </a:cubicBezTo>
                <a:cubicBezTo>
                  <a:pt x="0" y="453"/>
                  <a:pt x="0" y="453"/>
                  <a:pt x="0" y="453"/>
                </a:cubicBezTo>
                <a:cubicBezTo>
                  <a:pt x="0" y="459"/>
                  <a:pt x="1" y="463"/>
                  <a:pt x="8" y="463"/>
                </a:cubicBezTo>
                <a:cubicBezTo>
                  <a:pt x="167" y="463"/>
                  <a:pt x="167" y="463"/>
                  <a:pt x="167" y="463"/>
                </a:cubicBezTo>
                <a:cubicBezTo>
                  <a:pt x="175" y="463"/>
                  <a:pt x="176" y="459"/>
                  <a:pt x="176" y="453"/>
                </a:cubicBezTo>
                <a:cubicBezTo>
                  <a:pt x="176" y="440"/>
                  <a:pt x="176" y="440"/>
                  <a:pt x="176" y="440"/>
                </a:cubicBezTo>
                <a:cubicBezTo>
                  <a:pt x="176" y="429"/>
                  <a:pt x="172" y="428"/>
                  <a:pt x="158" y="424"/>
                </a:cubicBezTo>
                <a:cubicBezTo>
                  <a:pt x="129" y="417"/>
                  <a:pt x="129" y="417"/>
                  <a:pt x="129" y="417"/>
                </a:cubicBezTo>
                <a:cubicBezTo>
                  <a:pt x="129" y="242"/>
                  <a:pt x="129" y="242"/>
                  <a:pt x="129" y="242"/>
                </a:cubicBezTo>
                <a:cubicBezTo>
                  <a:pt x="171" y="242"/>
                  <a:pt x="171" y="242"/>
                  <a:pt x="171" y="242"/>
                </a:cubicBezTo>
                <a:cubicBezTo>
                  <a:pt x="201" y="311"/>
                  <a:pt x="266" y="424"/>
                  <a:pt x="287" y="452"/>
                </a:cubicBezTo>
                <a:cubicBezTo>
                  <a:pt x="295" y="463"/>
                  <a:pt x="298" y="463"/>
                  <a:pt x="309" y="463"/>
                </a:cubicBezTo>
                <a:cubicBezTo>
                  <a:pt x="398" y="463"/>
                  <a:pt x="398" y="463"/>
                  <a:pt x="398" y="463"/>
                </a:cubicBezTo>
                <a:cubicBezTo>
                  <a:pt x="406" y="463"/>
                  <a:pt x="407" y="459"/>
                  <a:pt x="407" y="453"/>
                </a:cubicBezTo>
                <a:cubicBezTo>
                  <a:pt x="407" y="440"/>
                  <a:pt x="407" y="440"/>
                  <a:pt x="407" y="440"/>
                </a:cubicBezTo>
                <a:cubicBezTo>
                  <a:pt x="407" y="427"/>
                  <a:pt x="400" y="428"/>
                  <a:pt x="389" y="424"/>
                </a:cubicBezTo>
                <a:close/>
                <a:moveTo>
                  <a:pt x="145" y="203"/>
                </a:moveTo>
                <a:cubicBezTo>
                  <a:pt x="130" y="203"/>
                  <a:pt x="130" y="203"/>
                  <a:pt x="130" y="20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62" y="43"/>
                  <a:pt x="162" y="43"/>
                  <a:pt x="162" y="43"/>
                </a:cubicBezTo>
                <a:cubicBezTo>
                  <a:pt x="222" y="43"/>
                  <a:pt x="257" y="66"/>
                  <a:pt x="257" y="121"/>
                </a:cubicBezTo>
                <a:cubicBezTo>
                  <a:pt x="257" y="189"/>
                  <a:pt x="205" y="203"/>
                  <a:pt x="145" y="203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6350000" y="6264275"/>
            <a:ext cx="220663" cy="301625"/>
          </a:xfrm>
          <a:custGeom>
            <a:avLst/>
            <a:gdLst>
              <a:gd name="T0" fmla="*/ 331 w 348"/>
              <a:gd name="T1" fmla="*/ 428 h 473"/>
              <a:gd name="T2" fmla="*/ 299 w 348"/>
              <a:gd name="T3" fmla="*/ 418 h 473"/>
              <a:gd name="T4" fmla="*/ 299 w 348"/>
              <a:gd name="T5" fmla="*/ 16 h 473"/>
              <a:gd name="T6" fmla="*/ 284 w 348"/>
              <a:gd name="T7" fmla="*/ 0 h 473"/>
              <a:gd name="T8" fmla="*/ 186 w 348"/>
              <a:gd name="T9" fmla="*/ 0 h 473"/>
              <a:gd name="T10" fmla="*/ 178 w 348"/>
              <a:gd name="T11" fmla="*/ 11 h 473"/>
              <a:gd name="T12" fmla="*/ 178 w 348"/>
              <a:gd name="T13" fmla="*/ 19 h 473"/>
              <a:gd name="T14" fmla="*/ 196 w 348"/>
              <a:gd name="T15" fmla="*/ 36 h 473"/>
              <a:gd name="T16" fmla="*/ 227 w 348"/>
              <a:gd name="T17" fmla="*/ 45 h 473"/>
              <a:gd name="T18" fmla="*/ 227 w 348"/>
              <a:gd name="T19" fmla="*/ 158 h 473"/>
              <a:gd name="T20" fmla="*/ 153 w 348"/>
              <a:gd name="T21" fmla="*/ 133 h 473"/>
              <a:gd name="T22" fmla="*/ 0 w 348"/>
              <a:gd name="T23" fmla="*/ 313 h 473"/>
              <a:gd name="T24" fmla="*/ 123 w 348"/>
              <a:gd name="T25" fmla="*/ 473 h 473"/>
              <a:gd name="T26" fmla="*/ 227 w 348"/>
              <a:gd name="T27" fmla="*/ 420 h 473"/>
              <a:gd name="T28" fmla="*/ 227 w 348"/>
              <a:gd name="T29" fmla="*/ 447 h 473"/>
              <a:gd name="T30" fmla="*/ 242 w 348"/>
              <a:gd name="T31" fmla="*/ 463 h 473"/>
              <a:gd name="T32" fmla="*/ 340 w 348"/>
              <a:gd name="T33" fmla="*/ 463 h 473"/>
              <a:gd name="T34" fmla="*/ 348 w 348"/>
              <a:gd name="T35" fmla="*/ 453 h 473"/>
              <a:gd name="T36" fmla="*/ 348 w 348"/>
              <a:gd name="T37" fmla="*/ 444 h 473"/>
              <a:gd name="T38" fmla="*/ 331 w 348"/>
              <a:gd name="T39" fmla="*/ 428 h 473"/>
              <a:gd name="T40" fmla="*/ 227 w 348"/>
              <a:gd name="T41" fmla="*/ 379 h 473"/>
              <a:gd name="T42" fmla="*/ 153 w 348"/>
              <a:gd name="T43" fmla="*/ 418 h 473"/>
              <a:gd name="T44" fmla="*/ 77 w 348"/>
              <a:gd name="T45" fmla="*/ 299 h 473"/>
              <a:gd name="T46" fmla="*/ 158 w 348"/>
              <a:gd name="T47" fmla="*/ 179 h 473"/>
              <a:gd name="T48" fmla="*/ 227 w 348"/>
              <a:gd name="T49" fmla="*/ 299 h 473"/>
              <a:gd name="T50" fmla="*/ 227 w 348"/>
              <a:gd name="T51" fmla="*/ 37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8" h="473">
                <a:moveTo>
                  <a:pt x="331" y="428"/>
                </a:moveTo>
                <a:cubicBezTo>
                  <a:pt x="299" y="418"/>
                  <a:pt x="299" y="418"/>
                  <a:pt x="299" y="418"/>
                </a:cubicBezTo>
                <a:cubicBezTo>
                  <a:pt x="299" y="16"/>
                  <a:pt x="299" y="16"/>
                  <a:pt x="299" y="16"/>
                </a:cubicBezTo>
                <a:cubicBezTo>
                  <a:pt x="299" y="6"/>
                  <a:pt x="296" y="0"/>
                  <a:pt x="284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79" y="0"/>
                  <a:pt x="178" y="4"/>
                  <a:pt x="178" y="11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8" y="31"/>
                  <a:pt x="182" y="32"/>
                  <a:pt x="196" y="36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158"/>
                  <a:pt x="227" y="158"/>
                  <a:pt x="227" y="158"/>
                </a:cubicBezTo>
                <a:cubicBezTo>
                  <a:pt x="215" y="148"/>
                  <a:pt x="190" y="133"/>
                  <a:pt x="153" y="133"/>
                </a:cubicBezTo>
                <a:cubicBezTo>
                  <a:pt x="81" y="133"/>
                  <a:pt x="0" y="185"/>
                  <a:pt x="0" y="313"/>
                </a:cubicBezTo>
                <a:cubicBezTo>
                  <a:pt x="0" y="425"/>
                  <a:pt x="62" y="473"/>
                  <a:pt x="123" y="473"/>
                </a:cubicBezTo>
                <a:cubicBezTo>
                  <a:pt x="162" y="473"/>
                  <a:pt x="195" y="453"/>
                  <a:pt x="227" y="420"/>
                </a:cubicBezTo>
                <a:cubicBezTo>
                  <a:pt x="227" y="447"/>
                  <a:pt x="227" y="447"/>
                  <a:pt x="227" y="447"/>
                </a:cubicBezTo>
                <a:cubicBezTo>
                  <a:pt x="227" y="457"/>
                  <a:pt x="230" y="463"/>
                  <a:pt x="242" y="463"/>
                </a:cubicBezTo>
                <a:cubicBezTo>
                  <a:pt x="340" y="463"/>
                  <a:pt x="340" y="463"/>
                  <a:pt x="340" y="463"/>
                </a:cubicBezTo>
                <a:cubicBezTo>
                  <a:pt x="347" y="463"/>
                  <a:pt x="348" y="459"/>
                  <a:pt x="348" y="453"/>
                </a:cubicBezTo>
                <a:cubicBezTo>
                  <a:pt x="348" y="444"/>
                  <a:pt x="348" y="444"/>
                  <a:pt x="348" y="444"/>
                </a:cubicBezTo>
                <a:cubicBezTo>
                  <a:pt x="348" y="432"/>
                  <a:pt x="344" y="432"/>
                  <a:pt x="331" y="428"/>
                </a:cubicBezTo>
                <a:close/>
                <a:moveTo>
                  <a:pt x="227" y="379"/>
                </a:moveTo>
                <a:cubicBezTo>
                  <a:pt x="205" y="401"/>
                  <a:pt x="181" y="418"/>
                  <a:pt x="153" y="418"/>
                </a:cubicBezTo>
                <a:cubicBezTo>
                  <a:pt x="100" y="418"/>
                  <a:pt x="77" y="362"/>
                  <a:pt x="77" y="299"/>
                </a:cubicBezTo>
                <a:cubicBezTo>
                  <a:pt x="77" y="225"/>
                  <a:pt x="109" y="179"/>
                  <a:pt x="158" y="179"/>
                </a:cubicBezTo>
                <a:cubicBezTo>
                  <a:pt x="209" y="179"/>
                  <a:pt x="227" y="229"/>
                  <a:pt x="227" y="299"/>
                </a:cubicBezTo>
                <a:lnTo>
                  <a:pt x="227" y="379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7032625" y="6354763"/>
            <a:ext cx="234950" cy="211138"/>
          </a:xfrm>
          <a:custGeom>
            <a:avLst/>
            <a:gdLst>
              <a:gd name="T0" fmla="*/ 323 w 372"/>
              <a:gd name="T1" fmla="*/ 15 h 330"/>
              <a:gd name="T2" fmla="*/ 308 w 372"/>
              <a:gd name="T3" fmla="*/ 0 h 330"/>
              <a:gd name="T4" fmla="*/ 210 w 372"/>
              <a:gd name="T5" fmla="*/ 0 h 330"/>
              <a:gd name="T6" fmla="*/ 202 w 372"/>
              <a:gd name="T7" fmla="*/ 10 h 330"/>
              <a:gd name="T8" fmla="*/ 202 w 372"/>
              <a:gd name="T9" fmla="*/ 19 h 330"/>
              <a:gd name="T10" fmla="*/ 219 w 372"/>
              <a:gd name="T11" fmla="*/ 35 h 330"/>
              <a:gd name="T12" fmla="*/ 251 w 372"/>
              <a:gd name="T13" fmla="*/ 44 h 330"/>
              <a:gd name="T14" fmla="*/ 251 w 372"/>
              <a:gd name="T15" fmla="*/ 236 h 330"/>
              <a:gd name="T16" fmla="*/ 176 w 372"/>
              <a:gd name="T17" fmla="*/ 275 h 330"/>
              <a:gd name="T18" fmla="*/ 121 w 372"/>
              <a:gd name="T19" fmla="*/ 169 h 330"/>
              <a:gd name="T20" fmla="*/ 121 w 372"/>
              <a:gd name="T21" fmla="*/ 15 h 330"/>
              <a:gd name="T22" fmla="*/ 106 w 372"/>
              <a:gd name="T23" fmla="*/ 0 h 330"/>
              <a:gd name="T24" fmla="*/ 8 w 372"/>
              <a:gd name="T25" fmla="*/ 0 h 330"/>
              <a:gd name="T26" fmla="*/ 0 w 372"/>
              <a:gd name="T27" fmla="*/ 10 h 330"/>
              <a:gd name="T28" fmla="*/ 0 w 372"/>
              <a:gd name="T29" fmla="*/ 19 h 330"/>
              <a:gd name="T30" fmla="*/ 18 w 372"/>
              <a:gd name="T31" fmla="*/ 35 h 330"/>
              <a:gd name="T32" fmla="*/ 49 w 372"/>
              <a:gd name="T33" fmla="*/ 44 h 330"/>
              <a:gd name="T34" fmla="*/ 49 w 372"/>
              <a:gd name="T35" fmla="*/ 207 h 330"/>
              <a:gd name="T36" fmla="*/ 145 w 372"/>
              <a:gd name="T37" fmla="*/ 330 h 330"/>
              <a:gd name="T38" fmla="*/ 251 w 372"/>
              <a:gd name="T39" fmla="*/ 277 h 330"/>
              <a:gd name="T40" fmla="*/ 251 w 372"/>
              <a:gd name="T41" fmla="*/ 304 h 330"/>
              <a:gd name="T42" fmla="*/ 266 w 372"/>
              <a:gd name="T43" fmla="*/ 320 h 330"/>
              <a:gd name="T44" fmla="*/ 364 w 372"/>
              <a:gd name="T45" fmla="*/ 320 h 330"/>
              <a:gd name="T46" fmla="*/ 372 w 372"/>
              <a:gd name="T47" fmla="*/ 310 h 330"/>
              <a:gd name="T48" fmla="*/ 372 w 372"/>
              <a:gd name="T49" fmla="*/ 301 h 330"/>
              <a:gd name="T50" fmla="*/ 354 w 372"/>
              <a:gd name="T51" fmla="*/ 285 h 330"/>
              <a:gd name="T52" fmla="*/ 323 w 372"/>
              <a:gd name="T53" fmla="*/ 275 h 330"/>
              <a:gd name="T54" fmla="*/ 323 w 372"/>
              <a:gd name="T55" fmla="*/ 15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2" h="330">
                <a:moveTo>
                  <a:pt x="323" y="15"/>
                </a:moveTo>
                <a:cubicBezTo>
                  <a:pt x="323" y="6"/>
                  <a:pt x="320" y="0"/>
                  <a:pt x="308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02" y="0"/>
                  <a:pt x="202" y="4"/>
                  <a:pt x="202" y="10"/>
                </a:cubicBezTo>
                <a:cubicBezTo>
                  <a:pt x="202" y="19"/>
                  <a:pt x="202" y="19"/>
                  <a:pt x="202" y="19"/>
                </a:cubicBezTo>
                <a:cubicBezTo>
                  <a:pt x="202" y="31"/>
                  <a:pt x="206" y="31"/>
                  <a:pt x="219" y="35"/>
                </a:cubicBezTo>
                <a:cubicBezTo>
                  <a:pt x="251" y="44"/>
                  <a:pt x="251" y="44"/>
                  <a:pt x="251" y="44"/>
                </a:cubicBezTo>
                <a:cubicBezTo>
                  <a:pt x="251" y="236"/>
                  <a:pt x="251" y="236"/>
                  <a:pt x="251" y="236"/>
                </a:cubicBezTo>
                <a:cubicBezTo>
                  <a:pt x="224" y="264"/>
                  <a:pt x="204" y="275"/>
                  <a:pt x="176" y="275"/>
                </a:cubicBezTo>
                <a:cubicBezTo>
                  <a:pt x="125" y="275"/>
                  <a:pt x="121" y="236"/>
                  <a:pt x="121" y="169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121" y="6"/>
                  <a:pt x="118" y="0"/>
                  <a:pt x="106" y="0"/>
                </a:cubicBezTo>
                <a:cubicBezTo>
                  <a:pt x="8" y="0"/>
                  <a:pt x="8" y="0"/>
                  <a:pt x="8" y="0"/>
                </a:cubicBezTo>
                <a:cubicBezTo>
                  <a:pt x="1" y="0"/>
                  <a:pt x="0" y="4"/>
                  <a:pt x="0" y="1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1"/>
                  <a:pt x="18" y="3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207"/>
                  <a:pt x="49" y="207"/>
                  <a:pt x="49" y="207"/>
                </a:cubicBezTo>
                <a:cubicBezTo>
                  <a:pt x="49" y="309"/>
                  <a:pt x="96" y="330"/>
                  <a:pt x="145" y="330"/>
                </a:cubicBezTo>
                <a:cubicBezTo>
                  <a:pt x="188" y="330"/>
                  <a:pt x="220" y="312"/>
                  <a:pt x="251" y="277"/>
                </a:cubicBezTo>
                <a:cubicBezTo>
                  <a:pt x="251" y="304"/>
                  <a:pt x="251" y="304"/>
                  <a:pt x="251" y="304"/>
                </a:cubicBezTo>
                <a:cubicBezTo>
                  <a:pt x="251" y="314"/>
                  <a:pt x="254" y="320"/>
                  <a:pt x="266" y="320"/>
                </a:cubicBezTo>
                <a:cubicBezTo>
                  <a:pt x="364" y="320"/>
                  <a:pt x="364" y="320"/>
                  <a:pt x="364" y="320"/>
                </a:cubicBezTo>
                <a:cubicBezTo>
                  <a:pt x="371" y="320"/>
                  <a:pt x="372" y="316"/>
                  <a:pt x="372" y="310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372" y="289"/>
                  <a:pt x="368" y="289"/>
                  <a:pt x="354" y="285"/>
                </a:cubicBezTo>
                <a:cubicBezTo>
                  <a:pt x="323" y="275"/>
                  <a:pt x="323" y="275"/>
                  <a:pt x="323" y="275"/>
                </a:cubicBezTo>
                <a:lnTo>
                  <a:pt x="323" y="15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Freeform 8"/>
          <p:cNvSpPr>
            <a:spLocks noEditPoints="1"/>
          </p:cNvSpPr>
          <p:nvPr userDrawn="1"/>
        </p:nvSpPr>
        <p:spPr bwMode="auto">
          <a:xfrm>
            <a:off x="6140450" y="6348413"/>
            <a:ext cx="195263" cy="217488"/>
          </a:xfrm>
          <a:custGeom>
            <a:avLst/>
            <a:gdLst>
              <a:gd name="T0" fmla="*/ 289 w 307"/>
              <a:gd name="T1" fmla="*/ 295 h 340"/>
              <a:gd name="T2" fmla="*/ 258 w 307"/>
              <a:gd name="T3" fmla="*/ 285 h 340"/>
              <a:gd name="T4" fmla="*/ 258 w 307"/>
              <a:gd name="T5" fmla="*/ 106 h 340"/>
              <a:gd name="T6" fmla="*/ 130 w 307"/>
              <a:gd name="T7" fmla="*/ 0 h 340"/>
              <a:gd name="T8" fmla="*/ 45 w 307"/>
              <a:gd name="T9" fmla="*/ 12 h 340"/>
              <a:gd name="T10" fmla="*/ 22 w 307"/>
              <a:gd name="T11" fmla="*/ 39 h 340"/>
              <a:gd name="T12" fmla="*/ 18 w 307"/>
              <a:gd name="T13" fmla="*/ 74 h 340"/>
              <a:gd name="T14" fmla="*/ 24 w 307"/>
              <a:gd name="T15" fmla="*/ 84 h 340"/>
              <a:gd name="T16" fmla="*/ 43 w 307"/>
              <a:gd name="T17" fmla="*/ 76 h 340"/>
              <a:gd name="T18" fmla="*/ 125 w 307"/>
              <a:gd name="T19" fmla="*/ 54 h 340"/>
              <a:gd name="T20" fmla="*/ 185 w 307"/>
              <a:gd name="T21" fmla="*/ 118 h 340"/>
              <a:gd name="T22" fmla="*/ 185 w 307"/>
              <a:gd name="T23" fmla="*/ 151 h 340"/>
              <a:gd name="T24" fmla="*/ 63 w 307"/>
              <a:gd name="T25" fmla="*/ 176 h 340"/>
              <a:gd name="T26" fmla="*/ 0 w 307"/>
              <a:gd name="T27" fmla="*/ 250 h 340"/>
              <a:gd name="T28" fmla="*/ 83 w 307"/>
              <a:gd name="T29" fmla="*/ 340 h 340"/>
              <a:gd name="T30" fmla="*/ 185 w 307"/>
              <a:gd name="T31" fmla="*/ 290 h 340"/>
              <a:gd name="T32" fmla="*/ 185 w 307"/>
              <a:gd name="T33" fmla="*/ 314 h 340"/>
              <a:gd name="T34" fmla="*/ 200 w 307"/>
              <a:gd name="T35" fmla="*/ 330 h 340"/>
              <a:gd name="T36" fmla="*/ 298 w 307"/>
              <a:gd name="T37" fmla="*/ 330 h 340"/>
              <a:gd name="T38" fmla="*/ 307 w 307"/>
              <a:gd name="T39" fmla="*/ 320 h 340"/>
              <a:gd name="T40" fmla="*/ 307 w 307"/>
              <a:gd name="T41" fmla="*/ 311 h 340"/>
              <a:gd name="T42" fmla="*/ 289 w 307"/>
              <a:gd name="T43" fmla="*/ 295 h 340"/>
              <a:gd name="T44" fmla="*/ 185 w 307"/>
              <a:gd name="T45" fmla="*/ 254 h 340"/>
              <a:gd name="T46" fmla="*/ 116 w 307"/>
              <a:gd name="T47" fmla="*/ 285 h 340"/>
              <a:gd name="T48" fmla="*/ 78 w 307"/>
              <a:gd name="T49" fmla="*/ 244 h 340"/>
              <a:gd name="T50" fmla="*/ 114 w 307"/>
              <a:gd name="T51" fmla="*/ 201 h 340"/>
              <a:gd name="T52" fmla="*/ 185 w 307"/>
              <a:gd name="T53" fmla="*/ 184 h 340"/>
              <a:gd name="T54" fmla="*/ 185 w 307"/>
              <a:gd name="T55" fmla="*/ 25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07" h="340">
                <a:moveTo>
                  <a:pt x="289" y="295"/>
                </a:moveTo>
                <a:cubicBezTo>
                  <a:pt x="258" y="285"/>
                  <a:pt x="258" y="285"/>
                  <a:pt x="258" y="285"/>
                </a:cubicBezTo>
                <a:cubicBezTo>
                  <a:pt x="258" y="106"/>
                  <a:pt x="258" y="106"/>
                  <a:pt x="258" y="106"/>
                </a:cubicBezTo>
                <a:cubicBezTo>
                  <a:pt x="258" y="27"/>
                  <a:pt x="202" y="0"/>
                  <a:pt x="130" y="0"/>
                </a:cubicBezTo>
                <a:cubicBezTo>
                  <a:pt x="87" y="0"/>
                  <a:pt x="52" y="10"/>
                  <a:pt x="45" y="12"/>
                </a:cubicBezTo>
                <a:cubicBezTo>
                  <a:pt x="27" y="17"/>
                  <a:pt x="24" y="21"/>
                  <a:pt x="22" y="39"/>
                </a:cubicBezTo>
                <a:cubicBezTo>
                  <a:pt x="18" y="74"/>
                  <a:pt x="18" y="74"/>
                  <a:pt x="18" y="74"/>
                </a:cubicBezTo>
                <a:cubicBezTo>
                  <a:pt x="18" y="81"/>
                  <a:pt x="20" y="84"/>
                  <a:pt x="24" y="84"/>
                </a:cubicBezTo>
                <a:cubicBezTo>
                  <a:pt x="30" y="84"/>
                  <a:pt x="38" y="79"/>
                  <a:pt x="43" y="76"/>
                </a:cubicBezTo>
                <a:cubicBezTo>
                  <a:pt x="65" y="64"/>
                  <a:pt x="98" y="54"/>
                  <a:pt x="125" y="54"/>
                </a:cubicBezTo>
                <a:cubicBezTo>
                  <a:pt x="182" y="54"/>
                  <a:pt x="185" y="92"/>
                  <a:pt x="185" y="118"/>
                </a:cubicBezTo>
                <a:cubicBezTo>
                  <a:pt x="185" y="151"/>
                  <a:pt x="185" y="151"/>
                  <a:pt x="185" y="151"/>
                </a:cubicBezTo>
                <a:cubicBezTo>
                  <a:pt x="63" y="176"/>
                  <a:pt x="63" y="176"/>
                  <a:pt x="63" y="176"/>
                </a:cubicBezTo>
                <a:cubicBezTo>
                  <a:pt x="22" y="184"/>
                  <a:pt x="0" y="203"/>
                  <a:pt x="0" y="250"/>
                </a:cubicBezTo>
                <a:cubicBezTo>
                  <a:pt x="0" y="302"/>
                  <a:pt x="27" y="340"/>
                  <a:pt x="83" y="340"/>
                </a:cubicBezTo>
                <a:cubicBezTo>
                  <a:pt x="119" y="340"/>
                  <a:pt x="145" y="328"/>
                  <a:pt x="185" y="290"/>
                </a:cubicBezTo>
                <a:cubicBezTo>
                  <a:pt x="185" y="314"/>
                  <a:pt x="185" y="314"/>
                  <a:pt x="185" y="314"/>
                </a:cubicBezTo>
                <a:cubicBezTo>
                  <a:pt x="185" y="324"/>
                  <a:pt x="188" y="330"/>
                  <a:pt x="200" y="330"/>
                </a:cubicBezTo>
                <a:cubicBezTo>
                  <a:pt x="298" y="330"/>
                  <a:pt x="298" y="330"/>
                  <a:pt x="298" y="330"/>
                </a:cubicBezTo>
                <a:cubicBezTo>
                  <a:pt x="305" y="330"/>
                  <a:pt x="307" y="326"/>
                  <a:pt x="307" y="320"/>
                </a:cubicBezTo>
                <a:cubicBezTo>
                  <a:pt x="307" y="311"/>
                  <a:pt x="307" y="311"/>
                  <a:pt x="307" y="311"/>
                </a:cubicBezTo>
                <a:cubicBezTo>
                  <a:pt x="307" y="299"/>
                  <a:pt x="303" y="299"/>
                  <a:pt x="289" y="295"/>
                </a:cubicBezTo>
                <a:close/>
                <a:moveTo>
                  <a:pt x="185" y="254"/>
                </a:moveTo>
                <a:cubicBezTo>
                  <a:pt x="160" y="276"/>
                  <a:pt x="135" y="285"/>
                  <a:pt x="116" y="285"/>
                </a:cubicBezTo>
                <a:cubicBezTo>
                  <a:pt x="99" y="285"/>
                  <a:pt x="78" y="278"/>
                  <a:pt x="78" y="244"/>
                </a:cubicBezTo>
                <a:cubicBezTo>
                  <a:pt x="78" y="211"/>
                  <a:pt x="97" y="205"/>
                  <a:pt x="114" y="201"/>
                </a:cubicBezTo>
                <a:cubicBezTo>
                  <a:pt x="185" y="184"/>
                  <a:pt x="185" y="184"/>
                  <a:pt x="185" y="184"/>
                </a:cubicBezTo>
                <a:cubicBezTo>
                  <a:pt x="185" y="254"/>
                  <a:pt x="185" y="254"/>
                  <a:pt x="185" y="254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6565900" y="6264275"/>
            <a:ext cx="222250" cy="301625"/>
          </a:xfrm>
          <a:custGeom>
            <a:avLst/>
            <a:gdLst>
              <a:gd name="T0" fmla="*/ 226 w 349"/>
              <a:gd name="T1" fmla="*/ 133 h 473"/>
              <a:gd name="T2" fmla="*/ 122 w 349"/>
              <a:gd name="T3" fmla="*/ 185 h 473"/>
              <a:gd name="T4" fmla="*/ 122 w 349"/>
              <a:gd name="T5" fmla="*/ 16 h 473"/>
              <a:gd name="T6" fmla="*/ 107 w 349"/>
              <a:gd name="T7" fmla="*/ 0 h 473"/>
              <a:gd name="T8" fmla="*/ 9 w 349"/>
              <a:gd name="T9" fmla="*/ 0 h 473"/>
              <a:gd name="T10" fmla="*/ 0 w 349"/>
              <a:gd name="T11" fmla="*/ 11 h 473"/>
              <a:gd name="T12" fmla="*/ 0 w 349"/>
              <a:gd name="T13" fmla="*/ 19 h 473"/>
              <a:gd name="T14" fmla="*/ 18 w 349"/>
              <a:gd name="T15" fmla="*/ 36 h 473"/>
              <a:gd name="T16" fmla="*/ 49 w 349"/>
              <a:gd name="T17" fmla="*/ 45 h 473"/>
              <a:gd name="T18" fmla="*/ 49 w 349"/>
              <a:gd name="T19" fmla="*/ 422 h 473"/>
              <a:gd name="T20" fmla="*/ 62 w 349"/>
              <a:gd name="T21" fmla="*/ 445 h 473"/>
              <a:gd name="T22" fmla="*/ 182 w 349"/>
              <a:gd name="T23" fmla="*/ 473 h 473"/>
              <a:gd name="T24" fmla="*/ 349 w 349"/>
              <a:gd name="T25" fmla="*/ 291 h 473"/>
              <a:gd name="T26" fmla="*/ 226 w 349"/>
              <a:gd name="T27" fmla="*/ 133 h 473"/>
              <a:gd name="T28" fmla="*/ 181 w 349"/>
              <a:gd name="T29" fmla="*/ 430 h 473"/>
              <a:gd name="T30" fmla="*/ 122 w 349"/>
              <a:gd name="T31" fmla="*/ 337 h 473"/>
              <a:gd name="T32" fmla="*/ 122 w 349"/>
              <a:gd name="T33" fmla="*/ 227 h 473"/>
              <a:gd name="T34" fmla="*/ 196 w 349"/>
              <a:gd name="T35" fmla="*/ 188 h 473"/>
              <a:gd name="T36" fmla="*/ 271 w 349"/>
              <a:gd name="T37" fmla="*/ 305 h 473"/>
              <a:gd name="T38" fmla="*/ 181 w 349"/>
              <a:gd name="T39" fmla="*/ 43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9" h="473">
                <a:moveTo>
                  <a:pt x="226" y="133"/>
                </a:moveTo>
                <a:cubicBezTo>
                  <a:pt x="188" y="133"/>
                  <a:pt x="154" y="153"/>
                  <a:pt x="122" y="18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6"/>
                  <a:pt x="119" y="0"/>
                  <a:pt x="107" y="0"/>
                </a:cubicBezTo>
                <a:cubicBezTo>
                  <a:pt x="9" y="0"/>
                  <a:pt x="9" y="0"/>
                  <a:pt x="9" y="0"/>
                </a:cubicBezTo>
                <a:cubicBezTo>
                  <a:pt x="2" y="0"/>
                  <a:pt x="0" y="4"/>
                  <a:pt x="0" y="11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2"/>
                  <a:pt x="18" y="36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22"/>
                  <a:pt x="49" y="422"/>
                  <a:pt x="49" y="422"/>
                </a:cubicBezTo>
                <a:cubicBezTo>
                  <a:pt x="49" y="431"/>
                  <a:pt x="50" y="438"/>
                  <a:pt x="62" y="445"/>
                </a:cubicBezTo>
                <a:cubicBezTo>
                  <a:pt x="83" y="458"/>
                  <a:pt x="135" y="473"/>
                  <a:pt x="182" y="473"/>
                </a:cubicBezTo>
                <a:cubicBezTo>
                  <a:pt x="287" y="473"/>
                  <a:pt x="349" y="399"/>
                  <a:pt x="349" y="291"/>
                </a:cubicBezTo>
                <a:cubicBezTo>
                  <a:pt x="349" y="182"/>
                  <a:pt x="287" y="133"/>
                  <a:pt x="226" y="133"/>
                </a:cubicBezTo>
                <a:close/>
                <a:moveTo>
                  <a:pt x="181" y="430"/>
                </a:moveTo>
                <a:cubicBezTo>
                  <a:pt x="131" y="430"/>
                  <a:pt x="122" y="385"/>
                  <a:pt x="122" y="337"/>
                </a:cubicBezTo>
                <a:cubicBezTo>
                  <a:pt x="122" y="227"/>
                  <a:pt x="122" y="227"/>
                  <a:pt x="122" y="227"/>
                </a:cubicBezTo>
                <a:cubicBezTo>
                  <a:pt x="143" y="205"/>
                  <a:pt x="168" y="188"/>
                  <a:pt x="196" y="188"/>
                </a:cubicBezTo>
                <a:cubicBezTo>
                  <a:pt x="249" y="188"/>
                  <a:pt x="271" y="244"/>
                  <a:pt x="271" y="305"/>
                </a:cubicBezTo>
                <a:cubicBezTo>
                  <a:pt x="271" y="390"/>
                  <a:pt x="229" y="430"/>
                  <a:pt x="181" y="430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Freeform 10"/>
          <p:cNvSpPr>
            <a:spLocks noEditPoints="1"/>
          </p:cNvSpPr>
          <p:nvPr userDrawn="1"/>
        </p:nvSpPr>
        <p:spPr bwMode="auto">
          <a:xfrm>
            <a:off x="7283450" y="6264275"/>
            <a:ext cx="222250" cy="301625"/>
          </a:xfrm>
          <a:custGeom>
            <a:avLst/>
            <a:gdLst>
              <a:gd name="T0" fmla="*/ 331 w 349"/>
              <a:gd name="T1" fmla="*/ 428 h 473"/>
              <a:gd name="T2" fmla="*/ 300 w 349"/>
              <a:gd name="T3" fmla="*/ 418 h 473"/>
              <a:gd name="T4" fmla="*/ 300 w 349"/>
              <a:gd name="T5" fmla="*/ 16 h 473"/>
              <a:gd name="T6" fmla="*/ 285 w 349"/>
              <a:gd name="T7" fmla="*/ 0 h 473"/>
              <a:gd name="T8" fmla="*/ 187 w 349"/>
              <a:gd name="T9" fmla="*/ 0 h 473"/>
              <a:gd name="T10" fmla="*/ 178 w 349"/>
              <a:gd name="T11" fmla="*/ 11 h 473"/>
              <a:gd name="T12" fmla="*/ 178 w 349"/>
              <a:gd name="T13" fmla="*/ 19 h 473"/>
              <a:gd name="T14" fmla="*/ 196 w 349"/>
              <a:gd name="T15" fmla="*/ 36 h 473"/>
              <a:gd name="T16" fmla="*/ 227 w 349"/>
              <a:gd name="T17" fmla="*/ 45 h 473"/>
              <a:gd name="T18" fmla="*/ 227 w 349"/>
              <a:gd name="T19" fmla="*/ 158 h 473"/>
              <a:gd name="T20" fmla="*/ 153 w 349"/>
              <a:gd name="T21" fmla="*/ 133 h 473"/>
              <a:gd name="T22" fmla="*/ 0 w 349"/>
              <a:gd name="T23" fmla="*/ 313 h 473"/>
              <a:gd name="T24" fmla="*/ 123 w 349"/>
              <a:gd name="T25" fmla="*/ 473 h 473"/>
              <a:gd name="T26" fmla="*/ 227 w 349"/>
              <a:gd name="T27" fmla="*/ 420 h 473"/>
              <a:gd name="T28" fmla="*/ 227 w 349"/>
              <a:gd name="T29" fmla="*/ 447 h 473"/>
              <a:gd name="T30" fmla="*/ 242 w 349"/>
              <a:gd name="T31" fmla="*/ 463 h 473"/>
              <a:gd name="T32" fmla="*/ 340 w 349"/>
              <a:gd name="T33" fmla="*/ 463 h 473"/>
              <a:gd name="T34" fmla="*/ 349 w 349"/>
              <a:gd name="T35" fmla="*/ 453 h 473"/>
              <a:gd name="T36" fmla="*/ 349 w 349"/>
              <a:gd name="T37" fmla="*/ 444 h 473"/>
              <a:gd name="T38" fmla="*/ 331 w 349"/>
              <a:gd name="T39" fmla="*/ 428 h 473"/>
              <a:gd name="T40" fmla="*/ 227 w 349"/>
              <a:gd name="T41" fmla="*/ 379 h 473"/>
              <a:gd name="T42" fmla="*/ 153 w 349"/>
              <a:gd name="T43" fmla="*/ 418 h 473"/>
              <a:gd name="T44" fmla="*/ 78 w 349"/>
              <a:gd name="T45" fmla="*/ 299 h 473"/>
              <a:gd name="T46" fmla="*/ 158 w 349"/>
              <a:gd name="T47" fmla="*/ 179 h 473"/>
              <a:gd name="T48" fmla="*/ 227 w 349"/>
              <a:gd name="T49" fmla="*/ 299 h 473"/>
              <a:gd name="T50" fmla="*/ 227 w 349"/>
              <a:gd name="T51" fmla="*/ 379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49" h="473">
                <a:moveTo>
                  <a:pt x="331" y="428"/>
                </a:moveTo>
                <a:cubicBezTo>
                  <a:pt x="300" y="418"/>
                  <a:pt x="300" y="418"/>
                  <a:pt x="300" y="418"/>
                </a:cubicBezTo>
                <a:cubicBezTo>
                  <a:pt x="300" y="16"/>
                  <a:pt x="300" y="16"/>
                  <a:pt x="300" y="16"/>
                </a:cubicBezTo>
                <a:cubicBezTo>
                  <a:pt x="300" y="6"/>
                  <a:pt x="297" y="0"/>
                  <a:pt x="285" y="0"/>
                </a:cubicBezTo>
                <a:cubicBezTo>
                  <a:pt x="187" y="0"/>
                  <a:pt x="187" y="0"/>
                  <a:pt x="187" y="0"/>
                </a:cubicBezTo>
                <a:cubicBezTo>
                  <a:pt x="179" y="0"/>
                  <a:pt x="178" y="4"/>
                  <a:pt x="178" y="11"/>
                </a:cubicBezTo>
                <a:cubicBezTo>
                  <a:pt x="178" y="19"/>
                  <a:pt x="178" y="19"/>
                  <a:pt x="178" y="19"/>
                </a:cubicBezTo>
                <a:cubicBezTo>
                  <a:pt x="178" y="31"/>
                  <a:pt x="182" y="32"/>
                  <a:pt x="196" y="36"/>
                </a:cubicBezTo>
                <a:cubicBezTo>
                  <a:pt x="227" y="45"/>
                  <a:pt x="227" y="45"/>
                  <a:pt x="227" y="45"/>
                </a:cubicBezTo>
                <a:cubicBezTo>
                  <a:pt x="227" y="158"/>
                  <a:pt x="227" y="158"/>
                  <a:pt x="227" y="158"/>
                </a:cubicBezTo>
                <a:cubicBezTo>
                  <a:pt x="216" y="148"/>
                  <a:pt x="191" y="133"/>
                  <a:pt x="153" y="133"/>
                </a:cubicBezTo>
                <a:cubicBezTo>
                  <a:pt x="82" y="133"/>
                  <a:pt x="0" y="185"/>
                  <a:pt x="0" y="313"/>
                </a:cubicBezTo>
                <a:cubicBezTo>
                  <a:pt x="0" y="425"/>
                  <a:pt x="62" y="473"/>
                  <a:pt x="123" y="473"/>
                </a:cubicBezTo>
                <a:cubicBezTo>
                  <a:pt x="162" y="473"/>
                  <a:pt x="195" y="453"/>
                  <a:pt x="227" y="420"/>
                </a:cubicBezTo>
                <a:cubicBezTo>
                  <a:pt x="227" y="447"/>
                  <a:pt x="227" y="447"/>
                  <a:pt x="227" y="447"/>
                </a:cubicBezTo>
                <a:cubicBezTo>
                  <a:pt x="227" y="457"/>
                  <a:pt x="230" y="463"/>
                  <a:pt x="242" y="463"/>
                </a:cubicBezTo>
                <a:cubicBezTo>
                  <a:pt x="340" y="463"/>
                  <a:pt x="340" y="463"/>
                  <a:pt x="340" y="463"/>
                </a:cubicBezTo>
                <a:cubicBezTo>
                  <a:pt x="347" y="463"/>
                  <a:pt x="349" y="459"/>
                  <a:pt x="349" y="453"/>
                </a:cubicBezTo>
                <a:cubicBezTo>
                  <a:pt x="349" y="444"/>
                  <a:pt x="349" y="444"/>
                  <a:pt x="349" y="444"/>
                </a:cubicBezTo>
                <a:cubicBezTo>
                  <a:pt x="349" y="432"/>
                  <a:pt x="345" y="432"/>
                  <a:pt x="331" y="428"/>
                </a:cubicBezTo>
                <a:close/>
                <a:moveTo>
                  <a:pt x="227" y="379"/>
                </a:moveTo>
                <a:cubicBezTo>
                  <a:pt x="206" y="401"/>
                  <a:pt x="182" y="418"/>
                  <a:pt x="153" y="418"/>
                </a:cubicBezTo>
                <a:cubicBezTo>
                  <a:pt x="100" y="418"/>
                  <a:pt x="78" y="362"/>
                  <a:pt x="78" y="299"/>
                </a:cubicBezTo>
                <a:cubicBezTo>
                  <a:pt x="78" y="225"/>
                  <a:pt x="110" y="179"/>
                  <a:pt x="158" y="179"/>
                </a:cubicBezTo>
                <a:cubicBezTo>
                  <a:pt x="209" y="179"/>
                  <a:pt x="227" y="229"/>
                  <a:pt x="227" y="299"/>
                </a:cubicBezTo>
                <a:lnTo>
                  <a:pt x="227" y="379"/>
                </a:ln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Freeform 11"/>
          <p:cNvSpPr>
            <a:spLocks noEditPoints="1"/>
          </p:cNvSpPr>
          <p:nvPr userDrawn="1"/>
        </p:nvSpPr>
        <p:spPr bwMode="auto">
          <a:xfrm>
            <a:off x="6816725" y="6348413"/>
            <a:ext cx="204788" cy="217488"/>
          </a:xfrm>
          <a:custGeom>
            <a:avLst/>
            <a:gdLst>
              <a:gd name="T0" fmla="*/ 168 w 322"/>
              <a:gd name="T1" fmla="*/ 0 h 340"/>
              <a:gd name="T2" fmla="*/ 0 w 322"/>
              <a:gd name="T3" fmla="*/ 178 h 340"/>
              <a:gd name="T4" fmla="*/ 154 w 322"/>
              <a:gd name="T5" fmla="*/ 340 h 340"/>
              <a:gd name="T6" fmla="*/ 322 w 322"/>
              <a:gd name="T7" fmla="*/ 162 h 340"/>
              <a:gd name="T8" fmla="*/ 168 w 322"/>
              <a:gd name="T9" fmla="*/ 0 h 340"/>
              <a:gd name="T10" fmla="*/ 162 w 322"/>
              <a:gd name="T11" fmla="*/ 294 h 340"/>
              <a:gd name="T12" fmla="*/ 76 w 322"/>
              <a:gd name="T13" fmla="*/ 170 h 340"/>
              <a:gd name="T14" fmla="*/ 162 w 322"/>
              <a:gd name="T15" fmla="*/ 46 h 340"/>
              <a:gd name="T16" fmla="*/ 248 w 322"/>
              <a:gd name="T17" fmla="*/ 170 h 340"/>
              <a:gd name="T18" fmla="*/ 162 w 322"/>
              <a:gd name="T19" fmla="*/ 294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2" h="340">
                <a:moveTo>
                  <a:pt x="168" y="0"/>
                </a:moveTo>
                <a:cubicBezTo>
                  <a:pt x="56" y="0"/>
                  <a:pt x="0" y="86"/>
                  <a:pt x="0" y="178"/>
                </a:cubicBezTo>
                <a:cubicBezTo>
                  <a:pt x="0" y="264"/>
                  <a:pt x="48" y="340"/>
                  <a:pt x="154" y="340"/>
                </a:cubicBezTo>
                <a:cubicBezTo>
                  <a:pt x="266" y="340"/>
                  <a:pt x="322" y="254"/>
                  <a:pt x="322" y="162"/>
                </a:cubicBezTo>
                <a:cubicBezTo>
                  <a:pt x="322" y="76"/>
                  <a:pt x="273" y="0"/>
                  <a:pt x="168" y="0"/>
                </a:cubicBezTo>
                <a:close/>
                <a:moveTo>
                  <a:pt x="162" y="294"/>
                </a:moveTo>
                <a:cubicBezTo>
                  <a:pt x="108" y="294"/>
                  <a:pt x="76" y="241"/>
                  <a:pt x="76" y="170"/>
                </a:cubicBezTo>
                <a:cubicBezTo>
                  <a:pt x="76" y="100"/>
                  <a:pt x="107" y="46"/>
                  <a:pt x="162" y="46"/>
                </a:cubicBezTo>
                <a:cubicBezTo>
                  <a:pt x="215" y="46"/>
                  <a:pt x="248" y="98"/>
                  <a:pt x="248" y="170"/>
                </a:cubicBezTo>
                <a:cubicBezTo>
                  <a:pt x="248" y="240"/>
                  <a:pt x="216" y="294"/>
                  <a:pt x="162" y="294"/>
                </a:cubicBezTo>
                <a:close/>
              </a:path>
            </a:pathLst>
          </a:custGeom>
          <a:solidFill>
            <a:srgbClr val="00699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8139113" y="6348413"/>
            <a:ext cx="155575" cy="217488"/>
          </a:xfrm>
          <a:custGeom>
            <a:avLst/>
            <a:gdLst>
              <a:gd name="T0" fmla="*/ 247 w 247"/>
              <a:gd name="T1" fmla="*/ 22 h 340"/>
              <a:gd name="T2" fmla="*/ 238 w 247"/>
              <a:gd name="T3" fmla="*/ 11 h 340"/>
              <a:gd name="T4" fmla="*/ 165 w 247"/>
              <a:gd name="T5" fmla="*/ 0 h 340"/>
              <a:gd name="T6" fmla="*/ 0 w 247"/>
              <a:gd name="T7" fmla="*/ 170 h 340"/>
              <a:gd name="T8" fmla="*/ 165 w 247"/>
              <a:gd name="T9" fmla="*/ 340 h 340"/>
              <a:gd name="T10" fmla="*/ 238 w 247"/>
              <a:gd name="T11" fmla="*/ 329 h 340"/>
              <a:gd name="T12" fmla="*/ 247 w 247"/>
              <a:gd name="T13" fmla="*/ 318 h 340"/>
              <a:gd name="T14" fmla="*/ 247 w 247"/>
              <a:gd name="T15" fmla="*/ 269 h 340"/>
              <a:gd name="T16" fmla="*/ 243 w 247"/>
              <a:gd name="T17" fmla="*/ 262 h 340"/>
              <a:gd name="T18" fmla="*/ 231 w 247"/>
              <a:gd name="T19" fmla="*/ 266 h 340"/>
              <a:gd name="T20" fmla="*/ 169 w 247"/>
              <a:gd name="T21" fmla="*/ 281 h 340"/>
              <a:gd name="T22" fmla="*/ 71 w 247"/>
              <a:gd name="T23" fmla="*/ 170 h 340"/>
              <a:gd name="T24" fmla="*/ 169 w 247"/>
              <a:gd name="T25" fmla="*/ 59 h 340"/>
              <a:gd name="T26" fmla="*/ 231 w 247"/>
              <a:gd name="T27" fmla="*/ 74 h 340"/>
              <a:gd name="T28" fmla="*/ 243 w 247"/>
              <a:gd name="T29" fmla="*/ 78 h 340"/>
              <a:gd name="T30" fmla="*/ 247 w 247"/>
              <a:gd name="T31" fmla="*/ 71 h 340"/>
              <a:gd name="T32" fmla="*/ 247 w 247"/>
              <a:gd name="T33" fmla="*/ 2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7" h="340">
                <a:moveTo>
                  <a:pt x="247" y="22"/>
                </a:moveTo>
                <a:cubicBezTo>
                  <a:pt x="247" y="14"/>
                  <a:pt x="245" y="14"/>
                  <a:pt x="238" y="11"/>
                </a:cubicBezTo>
                <a:cubicBezTo>
                  <a:pt x="222" y="5"/>
                  <a:pt x="194" y="0"/>
                  <a:pt x="165" y="0"/>
                </a:cubicBezTo>
                <a:cubicBezTo>
                  <a:pt x="34" y="0"/>
                  <a:pt x="0" y="92"/>
                  <a:pt x="0" y="170"/>
                </a:cubicBezTo>
                <a:cubicBezTo>
                  <a:pt x="0" y="249"/>
                  <a:pt x="33" y="340"/>
                  <a:pt x="165" y="340"/>
                </a:cubicBezTo>
                <a:cubicBezTo>
                  <a:pt x="194" y="340"/>
                  <a:pt x="222" y="335"/>
                  <a:pt x="238" y="329"/>
                </a:cubicBezTo>
                <a:cubicBezTo>
                  <a:pt x="245" y="326"/>
                  <a:pt x="247" y="326"/>
                  <a:pt x="247" y="318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47" y="264"/>
                  <a:pt x="246" y="262"/>
                  <a:pt x="243" y="262"/>
                </a:cubicBezTo>
                <a:cubicBezTo>
                  <a:pt x="241" y="262"/>
                  <a:pt x="237" y="264"/>
                  <a:pt x="231" y="266"/>
                </a:cubicBezTo>
                <a:cubicBezTo>
                  <a:pt x="221" y="271"/>
                  <a:pt x="199" y="281"/>
                  <a:pt x="169" y="281"/>
                </a:cubicBezTo>
                <a:cubicBezTo>
                  <a:pt x="108" y="281"/>
                  <a:pt x="71" y="244"/>
                  <a:pt x="71" y="170"/>
                </a:cubicBezTo>
                <a:cubicBezTo>
                  <a:pt x="71" y="95"/>
                  <a:pt x="108" y="59"/>
                  <a:pt x="169" y="59"/>
                </a:cubicBezTo>
                <a:cubicBezTo>
                  <a:pt x="199" y="59"/>
                  <a:pt x="221" y="69"/>
                  <a:pt x="231" y="74"/>
                </a:cubicBezTo>
                <a:cubicBezTo>
                  <a:pt x="237" y="76"/>
                  <a:pt x="241" y="78"/>
                  <a:pt x="243" y="78"/>
                </a:cubicBezTo>
                <a:cubicBezTo>
                  <a:pt x="246" y="78"/>
                  <a:pt x="247" y="76"/>
                  <a:pt x="247" y="71"/>
                </a:cubicBezTo>
                <a:lnTo>
                  <a:pt x="247" y="22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7542213" y="6354763"/>
            <a:ext cx="200025" cy="211138"/>
          </a:xfrm>
          <a:custGeom>
            <a:avLst/>
            <a:gdLst>
              <a:gd name="T0" fmla="*/ 9 w 317"/>
              <a:gd name="T1" fmla="*/ 0 h 330"/>
              <a:gd name="T2" fmla="*/ 0 w 317"/>
              <a:gd name="T3" fmla="*/ 10 h 330"/>
              <a:gd name="T4" fmla="*/ 0 w 317"/>
              <a:gd name="T5" fmla="*/ 19 h 330"/>
              <a:gd name="T6" fmla="*/ 18 w 317"/>
              <a:gd name="T7" fmla="*/ 35 h 330"/>
              <a:gd name="T8" fmla="*/ 49 w 317"/>
              <a:gd name="T9" fmla="*/ 44 h 330"/>
              <a:gd name="T10" fmla="*/ 49 w 317"/>
              <a:gd name="T11" fmla="*/ 193 h 330"/>
              <a:gd name="T12" fmla="*/ 152 w 317"/>
              <a:gd name="T13" fmla="*/ 330 h 330"/>
              <a:gd name="T14" fmla="*/ 247 w 317"/>
              <a:gd name="T15" fmla="*/ 280 h 330"/>
              <a:gd name="T16" fmla="*/ 249 w 317"/>
              <a:gd name="T17" fmla="*/ 280 h 330"/>
              <a:gd name="T18" fmla="*/ 249 w 317"/>
              <a:gd name="T19" fmla="*/ 312 h 330"/>
              <a:gd name="T20" fmla="*/ 257 w 317"/>
              <a:gd name="T21" fmla="*/ 320 h 330"/>
              <a:gd name="T22" fmla="*/ 309 w 317"/>
              <a:gd name="T23" fmla="*/ 320 h 330"/>
              <a:gd name="T24" fmla="*/ 317 w 317"/>
              <a:gd name="T25" fmla="*/ 312 h 330"/>
              <a:gd name="T26" fmla="*/ 317 w 317"/>
              <a:gd name="T27" fmla="*/ 8 h 330"/>
              <a:gd name="T28" fmla="*/ 309 w 317"/>
              <a:gd name="T29" fmla="*/ 0 h 330"/>
              <a:gd name="T30" fmla="*/ 255 w 317"/>
              <a:gd name="T31" fmla="*/ 0 h 330"/>
              <a:gd name="T32" fmla="*/ 247 w 317"/>
              <a:gd name="T33" fmla="*/ 8 h 330"/>
              <a:gd name="T34" fmla="*/ 247 w 317"/>
              <a:gd name="T35" fmla="*/ 226 h 330"/>
              <a:gd name="T36" fmla="*/ 173 w 317"/>
              <a:gd name="T37" fmla="*/ 268 h 330"/>
              <a:gd name="T38" fmla="*/ 119 w 317"/>
              <a:gd name="T39" fmla="*/ 173 h 330"/>
              <a:gd name="T40" fmla="*/ 119 w 317"/>
              <a:gd name="T41" fmla="*/ 8 h 330"/>
              <a:gd name="T42" fmla="*/ 111 w 317"/>
              <a:gd name="T43" fmla="*/ 0 h 330"/>
              <a:gd name="T44" fmla="*/ 9 w 317"/>
              <a:gd name="T4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7" h="330">
                <a:moveTo>
                  <a:pt x="9" y="0"/>
                </a:moveTo>
                <a:cubicBezTo>
                  <a:pt x="1" y="0"/>
                  <a:pt x="0" y="4"/>
                  <a:pt x="0" y="1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4" y="31"/>
                  <a:pt x="18" y="3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49" y="306"/>
                  <a:pt x="99" y="330"/>
                  <a:pt x="152" y="330"/>
                </a:cubicBezTo>
                <a:cubicBezTo>
                  <a:pt x="194" y="330"/>
                  <a:pt x="221" y="314"/>
                  <a:pt x="247" y="280"/>
                </a:cubicBezTo>
                <a:cubicBezTo>
                  <a:pt x="249" y="280"/>
                  <a:pt x="249" y="280"/>
                  <a:pt x="249" y="280"/>
                </a:cubicBezTo>
                <a:cubicBezTo>
                  <a:pt x="249" y="312"/>
                  <a:pt x="249" y="312"/>
                  <a:pt x="249" y="312"/>
                </a:cubicBezTo>
                <a:cubicBezTo>
                  <a:pt x="249" y="318"/>
                  <a:pt x="251" y="320"/>
                  <a:pt x="257" y="320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15" y="320"/>
                  <a:pt x="317" y="318"/>
                  <a:pt x="317" y="312"/>
                </a:cubicBezTo>
                <a:cubicBezTo>
                  <a:pt x="317" y="8"/>
                  <a:pt x="317" y="8"/>
                  <a:pt x="317" y="8"/>
                </a:cubicBezTo>
                <a:cubicBezTo>
                  <a:pt x="317" y="2"/>
                  <a:pt x="315" y="0"/>
                  <a:pt x="30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49" y="0"/>
                  <a:pt x="247" y="2"/>
                  <a:pt x="247" y="8"/>
                </a:cubicBezTo>
                <a:cubicBezTo>
                  <a:pt x="247" y="226"/>
                  <a:pt x="247" y="226"/>
                  <a:pt x="247" y="226"/>
                </a:cubicBezTo>
                <a:cubicBezTo>
                  <a:pt x="227" y="255"/>
                  <a:pt x="202" y="268"/>
                  <a:pt x="173" y="268"/>
                </a:cubicBezTo>
                <a:cubicBezTo>
                  <a:pt x="122" y="268"/>
                  <a:pt x="119" y="231"/>
                  <a:pt x="119" y="173"/>
                </a:cubicBezTo>
                <a:cubicBezTo>
                  <a:pt x="119" y="8"/>
                  <a:pt x="119" y="8"/>
                  <a:pt x="119" y="8"/>
                </a:cubicBezTo>
                <a:cubicBezTo>
                  <a:pt x="119" y="2"/>
                  <a:pt x="116" y="0"/>
                  <a:pt x="111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799388" y="6348413"/>
            <a:ext cx="295275" cy="211138"/>
          </a:xfrm>
          <a:custGeom>
            <a:avLst/>
            <a:gdLst>
              <a:gd name="T0" fmla="*/ 0 w 467"/>
              <a:gd name="T1" fmla="*/ 322 h 330"/>
              <a:gd name="T2" fmla="*/ 8 w 467"/>
              <a:gd name="T3" fmla="*/ 330 h 330"/>
              <a:gd name="T4" fmla="*/ 62 w 467"/>
              <a:gd name="T5" fmla="*/ 330 h 330"/>
              <a:gd name="T6" fmla="*/ 70 w 467"/>
              <a:gd name="T7" fmla="*/ 322 h 330"/>
              <a:gd name="T8" fmla="*/ 70 w 467"/>
              <a:gd name="T9" fmla="*/ 104 h 330"/>
              <a:gd name="T10" fmla="*/ 145 w 467"/>
              <a:gd name="T11" fmla="*/ 62 h 330"/>
              <a:gd name="T12" fmla="*/ 198 w 467"/>
              <a:gd name="T13" fmla="*/ 157 h 330"/>
              <a:gd name="T14" fmla="*/ 198 w 467"/>
              <a:gd name="T15" fmla="*/ 322 h 330"/>
              <a:gd name="T16" fmla="*/ 206 w 467"/>
              <a:gd name="T17" fmla="*/ 330 h 330"/>
              <a:gd name="T18" fmla="*/ 261 w 467"/>
              <a:gd name="T19" fmla="*/ 330 h 330"/>
              <a:gd name="T20" fmla="*/ 268 w 467"/>
              <a:gd name="T21" fmla="*/ 322 h 330"/>
              <a:gd name="T22" fmla="*/ 268 w 467"/>
              <a:gd name="T23" fmla="*/ 104 h 330"/>
              <a:gd name="T24" fmla="*/ 343 w 467"/>
              <a:gd name="T25" fmla="*/ 62 h 330"/>
              <a:gd name="T26" fmla="*/ 397 w 467"/>
              <a:gd name="T27" fmla="*/ 157 h 330"/>
              <a:gd name="T28" fmla="*/ 397 w 467"/>
              <a:gd name="T29" fmla="*/ 322 h 330"/>
              <a:gd name="T30" fmla="*/ 405 w 467"/>
              <a:gd name="T31" fmla="*/ 330 h 330"/>
              <a:gd name="T32" fmla="*/ 459 w 467"/>
              <a:gd name="T33" fmla="*/ 330 h 330"/>
              <a:gd name="T34" fmla="*/ 467 w 467"/>
              <a:gd name="T35" fmla="*/ 322 h 330"/>
              <a:gd name="T36" fmla="*/ 467 w 467"/>
              <a:gd name="T37" fmla="*/ 137 h 330"/>
              <a:gd name="T38" fmla="*/ 363 w 467"/>
              <a:gd name="T39" fmla="*/ 0 h 330"/>
              <a:gd name="T40" fmla="*/ 253 w 467"/>
              <a:gd name="T41" fmla="*/ 54 h 330"/>
              <a:gd name="T42" fmla="*/ 165 w 467"/>
              <a:gd name="T43" fmla="*/ 0 h 330"/>
              <a:gd name="T44" fmla="*/ 70 w 467"/>
              <a:gd name="T45" fmla="*/ 50 h 330"/>
              <a:gd name="T46" fmla="*/ 68 w 467"/>
              <a:gd name="T47" fmla="*/ 50 h 330"/>
              <a:gd name="T48" fmla="*/ 68 w 467"/>
              <a:gd name="T49" fmla="*/ 18 h 330"/>
              <a:gd name="T50" fmla="*/ 60 w 467"/>
              <a:gd name="T51" fmla="*/ 10 h 330"/>
              <a:gd name="T52" fmla="*/ 8 w 467"/>
              <a:gd name="T53" fmla="*/ 10 h 330"/>
              <a:gd name="T54" fmla="*/ 0 w 467"/>
              <a:gd name="T55" fmla="*/ 18 h 330"/>
              <a:gd name="T56" fmla="*/ 0 w 467"/>
              <a:gd name="T57" fmla="*/ 322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7" h="330">
                <a:moveTo>
                  <a:pt x="0" y="322"/>
                </a:moveTo>
                <a:cubicBezTo>
                  <a:pt x="0" y="328"/>
                  <a:pt x="2" y="330"/>
                  <a:pt x="8" y="330"/>
                </a:cubicBezTo>
                <a:cubicBezTo>
                  <a:pt x="62" y="330"/>
                  <a:pt x="62" y="330"/>
                  <a:pt x="62" y="330"/>
                </a:cubicBezTo>
                <a:cubicBezTo>
                  <a:pt x="68" y="330"/>
                  <a:pt x="70" y="328"/>
                  <a:pt x="70" y="322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91" y="75"/>
                  <a:pt x="115" y="62"/>
                  <a:pt x="145" y="62"/>
                </a:cubicBezTo>
                <a:cubicBezTo>
                  <a:pt x="196" y="62"/>
                  <a:pt x="198" y="99"/>
                  <a:pt x="198" y="157"/>
                </a:cubicBezTo>
                <a:cubicBezTo>
                  <a:pt x="198" y="322"/>
                  <a:pt x="198" y="322"/>
                  <a:pt x="198" y="322"/>
                </a:cubicBezTo>
                <a:cubicBezTo>
                  <a:pt x="198" y="328"/>
                  <a:pt x="200" y="330"/>
                  <a:pt x="206" y="330"/>
                </a:cubicBezTo>
                <a:cubicBezTo>
                  <a:pt x="261" y="330"/>
                  <a:pt x="261" y="330"/>
                  <a:pt x="261" y="330"/>
                </a:cubicBezTo>
                <a:cubicBezTo>
                  <a:pt x="267" y="330"/>
                  <a:pt x="268" y="328"/>
                  <a:pt x="268" y="322"/>
                </a:cubicBezTo>
                <a:cubicBezTo>
                  <a:pt x="268" y="104"/>
                  <a:pt x="268" y="104"/>
                  <a:pt x="268" y="104"/>
                </a:cubicBezTo>
                <a:cubicBezTo>
                  <a:pt x="289" y="75"/>
                  <a:pt x="313" y="62"/>
                  <a:pt x="343" y="62"/>
                </a:cubicBezTo>
                <a:cubicBezTo>
                  <a:pt x="394" y="62"/>
                  <a:pt x="397" y="99"/>
                  <a:pt x="397" y="157"/>
                </a:cubicBezTo>
                <a:cubicBezTo>
                  <a:pt x="397" y="322"/>
                  <a:pt x="397" y="322"/>
                  <a:pt x="397" y="322"/>
                </a:cubicBezTo>
                <a:cubicBezTo>
                  <a:pt x="397" y="328"/>
                  <a:pt x="399" y="330"/>
                  <a:pt x="405" y="330"/>
                </a:cubicBezTo>
                <a:cubicBezTo>
                  <a:pt x="459" y="330"/>
                  <a:pt x="459" y="330"/>
                  <a:pt x="459" y="330"/>
                </a:cubicBezTo>
                <a:cubicBezTo>
                  <a:pt x="465" y="330"/>
                  <a:pt x="467" y="328"/>
                  <a:pt x="467" y="322"/>
                </a:cubicBezTo>
                <a:cubicBezTo>
                  <a:pt x="467" y="137"/>
                  <a:pt x="467" y="137"/>
                  <a:pt x="467" y="137"/>
                </a:cubicBezTo>
                <a:cubicBezTo>
                  <a:pt x="467" y="23"/>
                  <a:pt x="417" y="0"/>
                  <a:pt x="363" y="0"/>
                </a:cubicBezTo>
                <a:cubicBezTo>
                  <a:pt x="316" y="0"/>
                  <a:pt x="283" y="18"/>
                  <a:pt x="253" y="54"/>
                </a:cubicBezTo>
                <a:cubicBezTo>
                  <a:pt x="235" y="12"/>
                  <a:pt x="201" y="0"/>
                  <a:pt x="165" y="0"/>
                </a:cubicBezTo>
                <a:cubicBezTo>
                  <a:pt x="124" y="0"/>
                  <a:pt x="97" y="16"/>
                  <a:pt x="70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18"/>
                  <a:pt x="68" y="18"/>
                  <a:pt x="68" y="18"/>
                </a:cubicBezTo>
                <a:cubicBezTo>
                  <a:pt x="68" y="12"/>
                  <a:pt x="65" y="10"/>
                  <a:pt x="60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2" y="10"/>
                  <a:pt x="0" y="12"/>
                  <a:pt x="0" y="18"/>
                </a:cubicBezTo>
                <a:lnTo>
                  <a:pt x="0" y="322"/>
                </a:lnTo>
                <a:close/>
              </a:path>
            </a:pathLst>
          </a:custGeom>
          <a:solidFill>
            <a:srgbClr val="00AFD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504" y="6183340"/>
            <a:ext cx="9139495" cy="6859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eve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4544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87274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814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814400"/>
            <a:ext cx="4039200" cy="41249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814400"/>
            <a:ext cx="4039200" cy="4125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814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814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588000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588000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 smtClean="0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588000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7199313" y="6575425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7199313" y="6575425"/>
            <a:ext cx="1104900" cy="136525"/>
            <a:chOff x="7199313" y="6575425"/>
            <a:chExt cx="1104900" cy="136525"/>
          </a:xfrm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7199313" y="6575425"/>
              <a:ext cx="746125" cy="136525"/>
            </a:xfrm>
            <a:custGeom>
              <a:avLst/>
              <a:gdLst>
                <a:gd name="T0" fmla="*/ 145 w 2581"/>
                <a:gd name="T1" fmla="*/ 203 h 473"/>
                <a:gd name="T2" fmla="*/ 162 w 2581"/>
                <a:gd name="T3" fmla="*/ 43 h 473"/>
                <a:gd name="T4" fmla="*/ 185 w 2581"/>
                <a:gd name="T5" fmla="*/ 0 h 473"/>
                <a:gd name="T6" fmla="*/ 0 w 2581"/>
                <a:gd name="T7" fmla="*/ 24 h 473"/>
                <a:gd name="T8" fmla="*/ 46 w 2581"/>
                <a:gd name="T9" fmla="*/ 417 h 473"/>
                <a:gd name="T10" fmla="*/ 0 w 2581"/>
                <a:gd name="T11" fmla="*/ 453 h 473"/>
                <a:gd name="T12" fmla="*/ 176 w 2581"/>
                <a:gd name="T13" fmla="*/ 453 h 473"/>
                <a:gd name="T14" fmla="*/ 129 w 2581"/>
                <a:gd name="T15" fmla="*/ 417 h 473"/>
                <a:gd name="T16" fmla="*/ 287 w 2581"/>
                <a:gd name="T17" fmla="*/ 452 h 473"/>
                <a:gd name="T18" fmla="*/ 407 w 2581"/>
                <a:gd name="T19" fmla="*/ 453 h 473"/>
                <a:gd name="T20" fmla="*/ 352 w 2581"/>
                <a:gd name="T21" fmla="*/ 397 h 473"/>
                <a:gd name="T22" fmla="*/ 545 w 2581"/>
                <a:gd name="T23" fmla="*/ 334 h 473"/>
                <a:gd name="T24" fmla="*/ 547 w 2581"/>
                <a:gd name="T25" fmla="*/ 418 h 473"/>
                <a:gd name="T26" fmla="*/ 914 w 2581"/>
                <a:gd name="T27" fmla="*/ 418 h 473"/>
                <a:gd name="T28" fmla="*/ 988 w 2581"/>
                <a:gd name="T29" fmla="*/ 299 h 473"/>
                <a:gd name="T30" fmla="*/ 1045 w 2581"/>
                <a:gd name="T31" fmla="*/ 0 h 473"/>
                <a:gd name="T32" fmla="*/ 939 w 2581"/>
                <a:gd name="T33" fmla="*/ 19 h 473"/>
                <a:gd name="T34" fmla="*/ 988 w 2581"/>
                <a:gd name="T35" fmla="*/ 158 h 473"/>
                <a:gd name="T36" fmla="*/ 884 w 2581"/>
                <a:gd name="T37" fmla="*/ 473 h 473"/>
                <a:gd name="T38" fmla="*/ 1003 w 2581"/>
                <a:gd name="T39" fmla="*/ 463 h 473"/>
                <a:gd name="T40" fmla="*/ 1109 w 2581"/>
                <a:gd name="T41" fmla="*/ 444 h 473"/>
                <a:gd name="T42" fmla="*/ 1060 w 2581"/>
                <a:gd name="T43" fmla="*/ 16 h 473"/>
                <a:gd name="T44" fmla="*/ 2045 w 2581"/>
                <a:gd name="T45" fmla="*/ 143 h 473"/>
                <a:gd name="T46" fmla="*/ 2054 w 2581"/>
                <a:gd name="T47" fmla="*/ 178 h 473"/>
                <a:gd name="T48" fmla="*/ 2011 w 2581"/>
                <a:gd name="T49" fmla="*/ 418 h 473"/>
                <a:gd name="T50" fmla="*/ 1941 w 2581"/>
                <a:gd name="T51" fmla="*/ 143 h 473"/>
                <a:gd name="T52" fmla="*/ 1835 w 2581"/>
                <a:gd name="T53" fmla="*/ 162 h 473"/>
                <a:gd name="T54" fmla="*/ 1884 w 2581"/>
                <a:gd name="T55" fmla="*/ 350 h 473"/>
                <a:gd name="T56" fmla="*/ 2086 w 2581"/>
                <a:gd name="T57" fmla="*/ 447 h 473"/>
                <a:gd name="T58" fmla="*/ 2207 w 2581"/>
                <a:gd name="T59" fmla="*/ 453 h 473"/>
                <a:gd name="T60" fmla="*/ 2158 w 2581"/>
                <a:gd name="T61" fmla="*/ 418 h 473"/>
                <a:gd name="T62" fmla="*/ 738 w 2581"/>
                <a:gd name="T63" fmla="*/ 453 h 473"/>
                <a:gd name="T64" fmla="*/ 689 w 2581"/>
                <a:gd name="T65" fmla="*/ 418 h 473"/>
                <a:gd name="T66" fmla="*/ 476 w 2581"/>
                <a:gd name="T67" fmla="*/ 145 h 473"/>
                <a:gd name="T68" fmla="*/ 455 w 2581"/>
                <a:gd name="T69" fmla="*/ 217 h 473"/>
                <a:gd name="T70" fmla="*/ 616 w 2581"/>
                <a:gd name="T71" fmla="*/ 251 h 473"/>
                <a:gd name="T72" fmla="*/ 431 w 2581"/>
                <a:gd name="T73" fmla="*/ 383 h 473"/>
                <a:gd name="T74" fmla="*/ 616 w 2581"/>
                <a:gd name="T75" fmla="*/ 447 h 473"/>
                <a:gd name="T76" fmla="*/ 1372 w 2581"/>
                <a:gd name="T77" fmla="*/ 305 h 473"/>
                <a:gd name="T78" fmla="*/ 1223 w 2581"/>
                <a:gd name="T79" fmla="*/ 227 h 473"/>
                <a:gd name="T80" fmla="*/ 1450 w 2581"/>
                <a:gd name="T81" fmla="*/ 291 h 473"/>
                <a:gd name="T82" fmla="*/ 1223 w 2581"/>
                <a:gd name="T83" fmla="*/ 16 h 473"/>
                <a:gd name="T84" fmla="*/ 1101 w 2581"/>
                <a:gd name="T85" fmla="*/ 11 h 473"/>
                <a:gd name="T86" fmla="*/ 1150 w 2581"/>
                <a:gd name="T87" fmla="*/ 45 h 473"/>
                <a:gd name="T88" fmla="*/ 1283 w 2581"/>
                <a:gd name="T89" fmla="*/ 473 h 473"/>
                <a:gd name="T90" fmla="*/ 2385 w 2581"/>
                <a:gd name="T91" fmla="*/ 418 h 473"/>
                <a:gd name="T92" fmla="*/ 2459 w 2581"/>
                <a:gd name="T93" fmla="*/ 299 h 473"/>
                <a:gd name="T94" fmla="*/ 2517 w 2581"/>
                <a:gd name="T95" fmla="*/ 0 h 473"/>
                <a:gd name="T96" fmla="*/ 2410 w 2581"/>
                <a:gd name="T97" fmla="*/ 19 h 473"/>
                <a:gd name="T98" fmla="*/ 2459 w 2581"/>
                <a:gd name="T99" fmla="*/ 158 h 473"/>
                <a:gd name="T100" fmla="*/ 2355 w 2581"/>
                <a:gd name="T101" fmla="*/ 473 h 473"/>
                <a:gd name="T102" fmla="*/ 2474 w 2581"/>
                <a:gd name="T103" fmla="*/ 463 h 473"/>
                <a:gd name="T104" fmla="*/ 2581 w 2581"/>
                <a:gd name="T105" fmla="*/ 444 h 473"/>
                <a:gd name="T106" fmla="*/ 2532 w 2581"/>
                <a:gd name="T107" fmla="*/ 16 h 473"/>
                <a:gd name="T108" fmla="*/ 1658 w 2581"/>
                <a:gd name="T109" fmla="*/ 179 h 473"/>
                <a:gd name="T110" fmla="*/ 1650 w 2581"/>
                <a:gd name="T111" fmla="*/ 473 h 473"/>
                <a:gd name="T112" fmla="*/ 1496 w 2581"/>
                <a:gd name="T113" fmla="*/ 31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1" h="473">
                  <a:moveTo>
                    <a:pt x="162" y="43"/>
                  </a:move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lnTo>
                    <a:pt x="162" y="43"/>
                  </a:lnTo>
                  <a:close/>
                  <a:moveTo>
                    <a:pt x="248" y="229"/>
                  </a:move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moveTo>
                    <a:pt x="509" y="377"/>
                  </a:moveTo>
                  <a:cubicBezTo>
                    <a:pt x="509" y="344"/>
                    <a:pt x="528" y="338"/>
                    <a:pt x="545" y="334"/>
                  </a:cubicBezTo>
                  <a:cubicBezTo>
                    <a:pt x="616" y="317"/>
                    <a:pt x="616" y="317"/>
                    <a:pt x="616" y="317"/>
                  </a:cubicBezTo>
                  <a:cubicBezTo>
                    <a:pt x="616" y="387"/>
                    <a:pt x="616" y="387"/>
                    <a:pt x="616" y="387"/>
                  </a:cubicBezTo>
                  <a:cubicBezTo>
                    <a:pt x="591" y="409"/>
                    <a:pt x="566" y="418"/>
                    <a:pt x="547" y="418"/>
                  </a:cubicBezTo>
                  <a:cubicBezTo>
                    <a:pt x="530" y="418"/>
                    <a:pt x="509" y="411"/>
                    <a:pt x="509" y="377"/>
                  </a:cubicBezTo>
                  <a:moveTo>
                    <a:pt x="988" y="379"/>
                  </a:moveTo>
                  <a:cubicBezTo>
                    <a:pt x="966" y="401"/>
                    <a:pt x="942" y="418"/>
                    <a:pt x="914" y="418"/>
                  </a:cubicBezTo>
                  <a:cubicBezTo>
                    <a:pt x="861" y="418"/>
                    <a:pt x="838" y="362"/>
                    <a:pt x="838" y="299"/>
                  </a:cubicBezTo>
                  <a:cubicBezTo>
                    <a:pt x="838" y="225"/>
                    <a:pt x="870" y="179"/>
                    <a:pt x="919" y="179"/>
                  </a:cubicBezTo>
                  <a:cubicBezTo>
                    <a:pt x="970" y="179"/>
                    <a:pt x="988" y="229"/>
                    <a:pt x="988" y="299"/>
                  </a:cubicBezTo>
                  <a:lnTo>
                    <a:pt x="988" y="379"/>
                  </a:lnTo>
                  <a:close/>
                  <a:moveTo>
                    <a:pt x="1060" y="16"/>
                  </a:moveTo>
                  <a:cubicBezTo>
                    <a:pt x="1060" y="6"/>
                    <a:pt x="1057" y="0"/>
                    <a:pt x="1045" y="0"/>
                  </a:cubicBezTo>
                  <a:cubicBezTo>
                    <a:pt x="947" y="0"/>
                    <a:pt x="947" y="0"/>
                    <a:pt x="947" y="0"/>
                  </a:cubicBezTo>
                  <a:cubicBezTo>
                    <a:pt x="940" y="0"/>
                    <a:pt x="939" y="4"/>
                    <a:pt x="939" y="11"/>
                  </a:cubicBezTo>
                  <a:cubicBezTo>
                    <a:pt x="939" y="19"/>
                    <a:pt x="939" y="19"/>
                    <a:pt x="939" y="19"/>
                  </a:cubicBezTo>
                  <a:cubicBezTo>
                    <a:pt x="939" y="31"/>
                    <a:pt x="943" y="32"/>
                    <a:pt x="957" y="36"/>
                  </a:cubicBezTo>
                  <a:cubicBezTo>
                    <a:pt x="988" y="45"/>
                    <a:pt x="988" y="45"/>
                    <a:pt x="988" y="45"/>
                  </a:cubicBezTo>
                  <a:cubicBezTo>
                    <a:pt x="988" y="158"/>
                    <a:pt x="988" y="158"/>
                    <a:pt x="988" y="158"/>
                  </a:cubicBezTo>
                  <a:cubicBezTo>
                    <a:pt x="976" y="148"/>
                    <a:pt x="951" y="133"/>
                    <a:pt x="914" y="133"/>
                  </a:cubicBezTo>
                  <a:cubicBezTo>
                    <a:pt x="842" y="133"/>
                    <a:pt x="761" y="185"/>
                    <a:pt x="761" y="313"/>
                  </a:cubicBezTo>
                  <a:cubicBezTo>
                    <a:pt x="761" y="425"/>
                    <a:pt x="823" y="473"/>
                    <a:pt x="884" y="473"/>
                  </a:cubicBezTo>
                  <a:cubicBezTo>
                    <a:pt x="923" y="473"/>
                    <a:pt x="956" y="453"/>
                    <a:pt x="988" y="420"/>
                  </a:cubicBezTo>
                  <a:cubicBezTo>
                    <a:pt x="988" y="447"/>
                    <a:pt x="988" y="447"/>
                    <a:pt x="988" y="447"/>
                  </a:cubicBezTo>
                  <a:cubicBezTo>
                    <a:pt x="988" y="457"/>
                    <a:pt x="991" y="463"/>
                    <a:pt x="1003" y="463"/>
                  </a:cubicBezTo>
                  <a:cubicBezTo>
                    <a:pt x="1101" y="463"/>
                    <a:pt x="1101" y="463"/>
                    <a:pt x="1101" y="463"/>
                  </a:cubicBezTo>
                  <a:cubicBezTo>
                    <a:pt x="1108" y="463"/>
                    <a:pt x="1109" y="459"/>
                    <a:pt x="1109" y="453"/>
                  </a:cubicBezTo>
                  <a:cubicBezTo>
                    <a:pt x="1109" y="444"/>
                    <a:pt x="1109" y="444"/>
                    <a:pt x="1109" y="444"/>
                  </a:cubicBezTo>
                  <a:cubicBezTo>
                    <a:pt x="1109" y="432"/>
                    <a:pt x="1105" y="432"/>
                    <a:pt x="1092" y="428"/>
                  </a:cubicBezTo>
                  <a:cubicBezTo>
                    <a:pt x="1060" y="418"/>
                    <a:pt x="1060" y="418"/>
                    <a:pt x="1060" y="418"/>
                  </a:cubicBezTo>
                  <a:lnTo>
                    <a:pt x="1060" y="16"/>
                  </a:lnTo>
                  <a:close/>
                  <a:moveTo>
                    <a:pt x="2158" y="158"/>
                  </a:moveTo>
                  <a:cubicBezTo>
                    <a:pt x="2158" y="149"/>
                    <a:pt x="2155" y="143"/>
                    <a:pt x="2143" y="143"/>
                  </a:cubicBezTo>
                  <a:cubicBezTo>
                    <a:pt x="2045" y="143"/>
                    <a:pt x="2045" y="143"/>
                    <a:pt x="2045" y="143"/>
                  </a:cubicBezTo>
                  <a:cubicBezTo>
                    <a:pt x="2037" y="143"/>
                    <a:pt x="2037" y="147"/>
                    <a:pt x="2037" y="153"/>
                  </a:cubicBezTo>
                  <a:cubicBezTo>
                    <a:pt x="2037" y="162"/>
                    <a:pt x="2037" y="162"/>
                    <a:pt x="2037" y="162"/>
                  </a:cubicBezTo>
                  <a:cubicBezTo>
                    <a:pt x="2037" y="174"/>
                    <a:pt x="2041" y="174"/>
                    <a:pt x="2054" y="178"/>
                  </a:cubicBezTo>
                  <a:cubicBezTo>
                    <a:pt x="2086" y="187"/>
                    <a:pt x="2086" y="187"/>
                    <a:pt x="2086" y="187"/>
                  </a:cubicBezTo>
                  <a:cubicBezTo>
                    <a:pt x="2086" y="379"/>
                    <a:pt x="2086" y="379"/>
                    <a:pt x="2086" y="379"/>
                  </a:cubicBezTo>
                  <a:cubicBezTo>
                    <a:pt x="2059" y="407"/>
                    <a:pt x="2039" y="418"/>
                    <a:pt x="2011" y="418"/>
                  </a:cubicBezTo>
                  <a:cubicBezTo>
                    <a:pt x="1960" y="418"/>
                    <a:pt x="1956" y="379"/>
                    <a:pt x="1956" y="312"/>
                  </a:cubicBezTo>
                  <a:cubicBezTo>
                    <a:pt x="1956" y="158"/>
                    <a:pt x="1956" y="158"/>
                    <a:pt x="1956" y="158"/>
                  </a:cubicBezTo>
                  <a:cubicBezTo>
                    <a:pt x="1956" y="149"/>
                    <a:pt x="1953" y="143"/>
                    <a:pt x="1941" y="143"/>
                  </a:cubicBezTo>
                  <a:cubicBezTo>
                    <a:pt x="1843" y="143"/>
                    <a:pt x="1843" y="143"/>
                    <a:pt x="1843" y="143"/>
                  </a:cubicBezTo>
                  <a:cubicBezTo>
                    <a:pt x="1836" y="143"/>
                    <a:pt x="1835" y="147"/>
                    <a:pt x="1835" y="153"/>
                  </a:cubicBezTo>
                  <a:cubicBezTo>
                    <a:pt x="1835" y="162"/>
                    <a:pt x="1835" y="162"/>
                    <a:pt x="1835" y="162"/>
                  </a:cubicBezTo>
                  <a:cubicBezTo>
                    <a:pt x="1835" y="174"/>
                    <a:pt x="1839" y="174"/>
                    <a:pt x="1853" y="178"/>
                  </a:cubicBezTo>
                  <a:cubicBezTo>
                    <a:pt x="1884" y="187"/>
                    <a:pt x="1884" y="187"/>
                    <a:pt x="1884" y="187"/>
                  </a:cubicBezTo>
                  <a:cubicBezTo>
                    <a:pt x="1884" y="350"/>
                    <a:pt x="1884" y="350"/>
                    <a:pt x="1884" y="350"/>
                  </a:cubicBezTo>
                  <a:cubicBezTo>
                    <a:pt x="1884" y="452"/>
                    <a:pt x="1931" y="473"/>
                    <a:pt x="1980" y="473"/>
                  </a:cubicBezTo>
                  <a:cubicBezTo>
                    <a:pt x="2023" y="473"/>
                    <a:pt x="2055" y="455"/>
                    <a:pt x="2086" y="420"/>
                  </a:cubicBezTo>
                  <a:cubicBezTo>
                    <a:pt x="2086" y="447"/>
                    <a:pt x="2086" y="447"/>
                    <a:pt x="2086" y="447"/>
                  </a:cubicBezTo>
                  <a:cubicBezTo>
                    <a:pt x="2086" y="457"/>
                    <a:pt x="2089" y="463"/>
                    <a:pt x="2101" y="463"/>
                  </a:cubicBezTo>
                  <a:cubicBezTo>
                    <a:pt x="2199" y="463"/>
                    <a:pt x="2199" y="463"/>
                    <a:pt x="2199" y="463"/>
                  </a:cubicBezTo>
                  <a:cubicBezTo>
                    <a:pt x="2206" y="463"/>
                    <a:pt x="2207" y="459"/>
                    <a:pt x="2207" y="453"/>
                  </a:cubicBezTo>
                  <a:cubicBezTo>
                    <a:pt x="2207" y="444"/>
                    <a:pt x="2207" y="444"/>
                    <a:pt x="2207" y="444"/>
                  </a:cubicBezTo>
                  <a:cubicBezTo>
                    <a:pt x="2207" y="432"/>
                    <a:pt x="2203" y="432"/>
                    <a:pt x="2189" y="428"/>
                  </a:cubicBezTo>
                  <a:cubicBezTo>
                    <a:pt x="2158" y="418"/>
                    <a:pt x="2158" y="418"/>
                    <a:pt x="2158" y="418"/>
                  </a:cubicBezTo>
                  <a:lnTo>
                    <a:pt x="2158" y="158"/>
                  </a:lnTo>
                  <a:close/>
                  <a:moveTo>
                    <a:pt x="729" y="463"/>
                  </a:moveTo>
                  <a:cubicBezTo>
                    <a:pt x="736" y="463"/>
                    <a:pt x="738" y="459"/>
                    <a:pt x="738" y="453"/>
                  </a:cubicBezTo>
                  <a:cubicBezTo>
                    <a:pt x="738" y="444"/>
                    <a:pt x="738" y="444"/>
                    <a:pt x="738" y="444"/>
                  </a:cubicBezTo>
                  <a:cubicBezTo>
                    <a:pt x="738" y="432"/>
                    <a:pt x="734" y="432"/>
                    <a:pt x="720" y="428"/>
                  </a:cubicBezTo>
                  <a:cubicBezTo>
                    <a:pt x="689" y="418"/>
                    <a:pt x="689" y="418"/>
                    <a:pt x="689" y="418"/>
                  </a:cubicBezTo>
                  <a:cubicBezTo>
                    <a:pt x="689" y="239"/>
                    <a:pt x="689" y="239"/>
                    <a:pt x="689" y="239"/>
                  </a:cubicBezTo>
                  <a:cubicBezTo>
                    <a:pt x="689" y="160"/>
                    <a:pt x="633" y="133"/>
                    <a:pt x="561" y="133"/>
                  </a:cubicBezTo>
                  <a:cubicBezTo>
                    <a:pt x="518" y="133"/>
                    <a:pt x="483" y="143"/>
                    <a:pt x="476" y="145"/>
                  </a:cubicBezTo>
                  <a:cubicBezTo>
                    <a:pt x="458" y="150"/>
                    <a:pt x="455" y="154"/>
                    <a:pt x="453" y="172"/>
                  </a:cubicBezTo>
                  <a:cubicBezTo>
                    <a:pt x="449" y="207"/>
                    <a:pt x="449" y="207"/>
                    <a:pt x="449" y="207"/>
                  </a:cubicBezTo>
                  <a:cubicBezTo>
                    <a:pt x="449" y="214"/>
                    <a:pt x="451" y="217"/>
                    <a:pt x="455" y="217"/>
                  </a:cubicBezTo>
                  <a:cubicBezTo>
                    <a:pt x="461" y="217"/>
                    <a:pt x="469" y="212"/>
                    <a:pt x="474" y="209"/>
                  </a:cubicBezTo>
                  <a:cubicBezTo>
                    <a:pt x="496" y="197"/>
                    <a:pt x="529" y="187"/>
                    <a:pt x="556" y="187"/>
                  </a:cubicBezTo>
                  <a:cubicBezTo>
                    <a:pt x="613" y="187"/>
                    <a:pt x="616" y="225"/>
                    <a:pt x="616" y="251"/>
                  </a:cubicBezTo>
                  <a:cubicBezTo>
                    <a:pt x="616" y="284"/>
                    <a:pt x="616" y="284"/>
                    <a:pt x="616" y="284"/>
                  </a:cubicBezTo>
                  <a:cubicBezTo>
                    <a:pt x="494" y="309"/>
                    <a:pt x="494" y="309"/>
                    <a:pt x="494" y="309"/>
                  </a:cubicBezTo>
                  <a:cubicBezTo>
                    <a:pt x="453" y="317"/>
                    <a:pt x="431" y="336"/>
                    <a:pt x="431" y="383"/>
                  </a:cubicBezTo>
                  <a:cubicBezTo>
                    <a:pt x="431" y="435"/>
                    <a:pt x="458" y="473"/>
                    <a:pt x="514" y="473"/>
                  </a:cubicBezTo>
                  <a:cubicBezTo>
                    <a:pt x="550" y="473"/>
                    <a:pt x="576" y="461"/>
                    <a:pt x="616" y="423"/>
                  </a:cubicBezTo>
                  <a:cubicBezTo>
                    <a:pt x="616" y="447"/>
                    <a:pt x="616" y="447"/>
                    <a:pt x="616" y="447"/>
                  </a:cubicBezTo>
                  <a:cubicBezTo>
                    <a:pt x="616" y="457"/>
                    <a:pt x="619" y="463"/>
                    <a:pt x="631" y="463"/>
                  </a:cubicBezTo>
                  <a:lnTo>
                    <a:pt x="729" y="463"/>
                  </a:lnTo>
                  <a:close/>
                  <a:moveTo>
                    <a:pt x="1372" y="305"/>
                  </a:moveTo>
                  <a:cubicBezTo>
                    <a:pt x="1372" y="390"/>
                    <a:pt x="1330" y="430"/>
                    <a:pt x="1282" y="430"/>
                  </a:cubicBezTo>
                  <a:cubicBezTo>
                    <a:pt x="1232" y="430"/>
                    <a:pt x="1223" y="385"/>
                    <a:pt x="1223" y="337"/>
                  </a:cubicBezTo>
                  <a:cubicBezTo>
                    <a:pt x="1223" y="227"/>
                    <a:pt x="1223" y="227"/>
                    <a:pt x="1223" y="227"/>
                  </a:cubicBezTo>
                  <a:cubicBezTo>
                    <a:pt x="1244" y="205"/>
                    <a:pt x="1269" y="188"/>
                    <a:pt x="1297" y="188"/>
                  </a:cubicBezTo>
                  <a:cubicBezTo>
                    <a:pt x="1350" y="188"/>
                    <a:pt x="1372" y="244"/>
                    <a:pt x="1372" y="305"/>
                  </a:cubicBezTo>
                  <a:moveTo>
                    <a:pt x="1450" y="291"/>
                  </a:moveTo>
                  <a:cubicBezTo>
                    <a:pt x="1450" y="182"/>
                    <a:pt x="1388" y="133"/>
                    <a:pt x="1327" y="133"/>
                  </a:cubicBezTo>
                  <a:cubicBezTo>
                    <a:pt x="1289" y="133"/>
                    <a:pt x="1255" y="153"/>
                    <a:pt x="1223" y="185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23" y="6"/>
                    <a:pt x="1220" y="0"/>
                    <a:pt x="1208" y="0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103" y="0"/>
                    <a:pt x="1101" y="4"/>
                    <a:pt x="1101" y="11"/>
                  </a:cubicBezTo>
                  <a:cubicBezTo>
                    <a:pt x="1101" y="19"/>
                    <a:pt x="1101" y="19"/>
                    <a:pt x="1101" y="19"/>
                  </a:cubicBezTo>
                  <a:cubicBezTo>
                    <a:pt x="1101" y="31"/>
                    <a:pt x="1105" y="32"/>
                    <a:pt x="1119" y="36"/>
                  </a:cubicBezTo>
                  <a:cubicBezTo>
                    <a:pt x="1150" y="45"/>
                    <a:pt x="1150" y="45"/>
                    <a:pt x="1150" y="45"/>
                  </a:cubicBezTo>
                  <a:cubicBezTo>
                    <a:pt x="1150" y="422"/>
                    <a:pt x="1150" y="422"/>
                    <a:pt x="1150" y="422"/>
                  </a:cubicBezTo>
                  <a:cubicBezTo>
                    <a:pt x="1150" y="431"/>
                    <a:pt x="1151" y="438"/>
                    <a:pt x="1163" y="445"/>
                  </a:cubicBezTo>
                  <a:cubicBezTo>
                    <a:pt x="1184" y="458"/>
                    <a:pt x="1236" y="473"/>
                    <a:pt x="1283" y="473"/>
                  </a:cubicBezTo>
                  <a:cubicBezTo>
                    <a:pt x="1388" y="473"/>
                    <a:pt x="1450" y="399"/>
                    <a:pt x="1450" y="291"/>
                  </a:cubicBezTo>
                  <a:moveTo>
                    <a:pt x="2459" y="379"/>
                  </a:moveTo>
                  <a:cubicBezTo>
                    <a:pt x="2438" y="401"/>
                    <a:pt x="2414" y="418"/>
                    <a:pt x="2385" y="418"/>
                  </a:cubicBezTo>
                  <a:cubicBezTo>
                    <a:pt x="2332" y="418"/>
                    <a:pt x="2310" y="362"/>
                    <a:pt x="2310" y="299"/>
                  </a:cubicBezTo>
                  <a:cubicBezTo>
                    <a:pt x="2310" y="225"/>
                    <a:pt x="2342" y="179"/>
                    <a:pt x="2390" y="179"/>
                  </a:cubicBezTo>
                  <a:cubicBezTo>
                    <a:pt x="2441" y="179"/>
                    <a:pt x="2459" y="229"/>
                    <a:pt x="2459" y="299"/>
                  </a:cubicBezTo>
                  <a:lnTo>
                    <a:pt x="2459" y="379"/>
                  </a:lnTo>
                  <a:close/>
                  <a:moveTo>
                    <a:pt x="2532" y="16"/>
                  </a:moveTo>
                  <a:cubicBezTo>
                    <a:pt x="2532" y="6"/>
                    <a:pt x="2529" y="0"/>
                    <a:pt x="2517" y="0"/>
                  </a:cubicBezTo>
                  <a:cubicBezTo>
                    <a:pt x="2419" y="0"/>
                    <a:pt x="2419" y="0"/>
                    <a:pt x="2419" y="0"/>
                  </a:cubicBezTo>
                  <a:cubicBezTo>
                    <a:pt x="2411" y="0"/>
                    <a:pt x="2410" y="4"/>
                    <a:pt x="2410" y="11"/>
                  </a:cubicBezTo>
                  <a:cubicBezTo>
                    <a:pt x="2410" y="19"/>
                    <a:pt x="2410" y="19"/>
                    <a:pt x="2410" y="19"/>
                  </a:cubicBezTo>
                  <a:cubicBezTo>
                    <a:pt x="2410" y="31"/>
                    <a:pt x="2414" y="32"/>
                    <a:pt x="2428" y="36"/>
                  </a:cubicBezTo>
                  <a:cubicBezTo>
                    <a:pt x="2459" y="45"/>
                    <a:pt x="2459" y="45"/>
                    <a:pt x="2459" y="45"/>
                  </a:cubicBezTo>
                  <a:cubicBezTo>
                    <a:pt x="2459" y="158"/>
                    <a:pt x="2459" y="158"/>
                    <a:pt x="2459" y="158"/>
                  </a:cubicBezTo>
                  <a:cubicBezTo>
                    <a:pt x="2448" y="148"/>
                    <a:pt x="2423" y="133"/>
                    <a:pt x="2385" y="133"/>
                  </a:cubicBezTo>
                  <a:cubicBezTo>
                    <a:pt x="2314" y="133"/>
                    <a:pt x="2232" y="185"/>
                    <a:pt x="2232" y="313"/>
                  </a:cubicBezTo>
                  <a:cubicBezTo>
                    <a:pt x="2232" y="425"/>
                    <a:pt x="2294" y="473"/>
                    <a:pt x="2355" y="473"/>
                  </a:cubicBezTo>
                  <a:cubicBezTo>
                    <a:pt x="2394" y="473"/>
                    <a:pt x="2427" y="453"/>
                    <a:pt x="2459" y="420"/>
                  </a:cubicBezTo>
                  <a:cubicBezTo>
                    <a:pt x="2459" y="447"/>
                    <a:pt x="2459" y="447"/>
                    <a:pt x="2459" y="447"/>
                  </a:cubicBezTo>
                  <a:cubicBezTo>
                    <a:pt x="2459" y="457"/>
                    <a:pt x="2462" y="463"/>
                    <a:pt x="2474" y="463"/>
                  </a:cubicBezTo>
                  <a:cubicBezTo>
                    <a:pt x="2572" y="463"/>
                    <a:pt x="2572" y="463"/>
                    <a:pt x="2572" y="463"/>
                  </a:cubicBezTo>
                  <a:cubicBezTo>
                    <a:pt x="2579" y="463"/>
                    <a:pt x="2581" y="459"/>
                    <a:pt x="2581" y="453"/>
                  </a:cubicBezTo>
                  <a:cubicBezTo>
                    <a:pt x="2581" y="444"/>
                    <a:pt x="2581" y="444"/>
                    <a:pt x="2581" y="444"/>
                  </a:cubicBezTo>
                  <a:cubicBezTo>
                    <a:pt x="2581" y="432"/>
                    <a:pt x="2577" y="432"/>
                    <a:pt x="2563" y="428"/>
                  </a:cubicBezTo>
                  <a:cubicBezTo>
                    <a:pt x="2532" y="418"/>
                    <a:pt x="2532" y="418"/>
                    <a:pt x="2532" y="418"/>
                  </a:cubicBezTo>
                  <a:lnTo>
                    <a:pt x="2532" y="16"/>
                  </a:lnTo>
                  <a:close/>
                  <a:moveTo>
                    <a:pt x="1658" y="427"/>
                  </a:moveTo>
                  <a:cubicBezTo>
                    <a:pt x="1604" y="427"/>
                    <a:pt x="1572" y="374"/>
                    <a:pt x="1572" y="303"/>
                  </a:cubicBezTo>
                  <a:cubicBezTo>
                    <a:pt x="1572" y="233"/>
                    <a:pt x="1603" y="179"/>
                    <a:pt x="1658" y="179"/>
                  </a:cubicBezTo>
                  <a:cubicBezTo>
                    <a:pt x="1711" y="179"/>
                    <a:pt x="1744" y="231"/>
                    <a:pt x="1744" y="303"/>
                  </a:cubicBezTo>
                  <a:cubicBezTo>
                    <a:pt x="1744" y="373"/>
                    <a:pt x="1712" y="427"/>
                    <a:pt x="1658" y="427"/>
                  </a:cubicBezTo>
                  <a:moveTo>
                    <a:pt x="1650" y="473"/>
                  </a:moveTo>
                  <a:cubicBezTo>
                    <a:pt x="1762" y="473"/>
                    <a:pt x="1818" y="387"/>
                    <a:pt x="1818" y="295"/>
                  </a:cubicBezTo>
                  <a:cubicBezTo>
                    <a:pt x="1818" y="209"/>
                    <a:pt x="1769" y="133"/>
                    <a:pt x="1664" y="133"/>
                  </a:cubicBezTo>
                  <a:cubicBezTo>
                    <a:pt x="1552" y="133"/>
                    <a:pt x="1496" y="219"/>
                    <a:pt x="1496" y="311"/>
                  </a:cubicBezTo>
                  <a:cubicBezTo>
                    <a:pt x="1496" y="397"/>
                    <a:pt x="1544" y="473"/>
                    <a:pt x="1650" y="473"/>
                  </a:cubicBezTo>
                </a:path>
              </a:pathLst>
            </a:custGeom>
            <a:solidFill>
              <a:srgbClr val="0069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7961313" y="6613525"/>
              <a:ext cx="342900" cy="98425"/>
            </a:xfrm>
            <a:custGeom>
              <a:avLst/>
              <a:gdLst>
                <a:gd name="T0" fmla="*/ 1179 w 1188"/>
                <a:gd name="T1" fmla="*/ 11 h 340"/>
                <a:gd name="T2" fmla="*/ 941 w 1188"/>
                <a:gd name="T3" fmla="*/ 170 h 340"/>
                <a:gd name="T4" fmla="*/ 1179 w 1188"/>
                <a:gd name="T5" fmla="*/ 329 h 340"/>
                <a:gd name="T6" fmla="*/ 1188 w 1188"/>
                <a:gd name="T7" fmla="*/ 269 h 340"/>
                <a:gd name="T8" fmla="*/ 1172 w 1188"/>
                <a:gd name="T9" fmla="*/ 266 h 340"/>
                <a:gd name="T10" fmla="*/ 1012 w 1188"/>
                <a:gd name="T11" fmla="*/ 170 h 340"/>
                <a:gd name="T12" fmla="*/ 1172 w 1188"/>
                <a:gd name="T13" fmla="*/ 74 h 340"/>
                <a:gd name="T14" fmla="*/ 1188 w 1188"/>
                <a:gd name="T15" fmla="*/ 71 h 340"/>
                <a:gd name="T16" fmla="*/ 9 w 1188"/>
                <a:gd name="T17" fmla="*/ 10 h 340"/>
                <a:gd name="T18" fmla="*/ 0 w 1188"/>
                <a:gd name="T19" fmla="*/ 29 h 340"/>
                <a:gd name="T20" fmla="*/ 49 w 1188"/>
                <a:gd name="T21" fmla="*/ 54 h 340"/>
                <a:gd name="T22" fmla="*/ 152 w 1188"/>
                <a:gd name="T23" fmla="*/ 340 h 340"/>
                <a:gd name="T24" fmla="*/ 249 w 1188"/>
                <a:gd name="T25" fmla="*/ 290 h 340"/>
                <a:gd name="T26" fmla="*/ 257 w 1188"/>
                <a:gd name="T27" fmla="*/ 330 h 340"/>
                <a:gd name="T28" fmla="*/ 317 w 1188"/>
                <a:gd name="T29" fmla="*/ 322 h 340"/>
                <a:gd name="T30" fmla="*/ 309 w 1188"/>
                <a:gd name="T31" fmla="*/ 10 h 340"/>
                <a:gd name="T32" fmla="*/ 247 w 1188"/>
                <a:gd name="T33" fmla="*/ 18 h 340"/>
                <a:gd name="T34" fmla="*/ 173 w 1188"/>
                <a:gd name="T35" fmla="*/ 278 h 340"/>
                <a:gd name="T36" fmla="*/ 119 w 1188"/>
                <a:gd name="T37" fmla="*/ 18 h 340"/>
                <a:gd name="T38" fmla="*/ 9 w 1188"/>
                <a:gd name="T39" fmla="*/ 10 h 340"/>
                <a:gd name="T40" fmla="*/ 414 w 1188"/>
                <a:gd name="T41" fmla="*/ 330 h 340"/>
                <a:gd name="T42" fmla="*/ 476 w 1188"/>
                <a:gd name="T43" fmla="*/ 322 h 340"/>
                <a:gd name="T44" fmla="*/ 551 w 1188"/>
                <a:gd name="T45" fmla="*/ 62 h 340"/>
                <a:gd name="T46" fmla="*/ 604 w 1188"/>
                <a:gd name="T47" fmla="*/ 322 h 340"/>
                <a:gd name="T48" fmla="*/ 667 w 1188"/>
                <a:gd name="T49" fmla="*/ 330 h 340"/>
                <a:gd name="T50" fmla="*/ 674 w 1188"/>
                <a:gd name="T51" fmla="*/ 104 h 340"/>
                <a:gd name="T52" fmla="*/ 803 w 1188"/>
                <a:gd name="T53" fmla="*/ 157 h 340"/>
                <a:gd name="T54" fmla="*/ 811 w 1188"/>
                <a:gd name="T55" fmla="*/ 330 h 340"/>
                <a:gd name="T56" fmla="*/ 873 w 1188"/>
                <a:gd name="T57" fmla="*/ 322 h 340"/>
                <a:gd name="T58" fmla="*/ 769 w 1188"/>
                <a:gd name="T59" fmla="*/ 0 h 340"/>
                <a:gd name="T60" fmla="*/ 571 w 1188"/>
                <a:gd name="T61" fmla="*/ 0 h 340"/>
                <a:gd name="T62" fmla="*/ 474 w 1188"/>
                <a:gd name="T63" fmla="*/ 50 h 340"/>
                <a:gd name="T64" fmla="*/ 466 w 1188"/>
                <a:gd name="T65" fmla="*/ 10 h 340"/>
                <a:gd name="T66" fmla="*/ 406 w 1188"/>
                <a:gd name="T6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340">
                  <a:moveTo>
                    <a:pt x="1188" y="22"/>
                  </a:moveTo>
                  <a:cubicBezTo>
                    <a:pt x="1188" y="14"/>
                    <a:pt x="1186" y="14"/>
                    <a:pt x="1179" y="11"/>
                  </a:cubicBezTo>
                  <a:cubicBezTo>
                    <a:pt x="1163" y="5"/>
                    <a:pt x="1135" y="0"/>
                    <a:pt x="1106" y="0"/>
                  </a:cubicBezTo>
                  <a:cubicBezTo>
                    <a:pt x="975" y="0"/>
                    <a:pt x="941" y="92"/>
                    <a:pt x="941" y="170"/>
                  </a:cubicBezTo>
                  <a:cubicBezTo>
                    <a:pt x="941" y="249"/>
                    <a:pt x="974" y="340"/>
                    <a:pt x="1106" y="340"/>
                  </a:cubicBezTo>
                  <a:cubicBezTo>
                    <a:pt x="1135" y="340"/>
                    <a:pt x="1163" y="335"/>
                    <a:pt x="1179" y="329"/>
                  </a:cubicBezTo>
                  <a:cubicBezTo>
                    <a:pt x="1186" y="326"/>
                    <a:pt x="1188" y="326"/>
                    <a:pt x="1188" y="318"/>
                  </a:cubicBezTo>
                  <a:cubicBezTo>
                    <a:pt x="1188" y="269"/>
                    <a:pt x="1188" y="269"/>
                    <a:pt x="1188" y="269"/>
                  </a:cubicBezTo>
                  <a:cubicBezTo>
                    <a:pt x="1188" y="264"/>
                    <a:pt x="1187" y="262"/>
                    <a:pt x="1184" y="262"/>
                  </a:cubicBezTo>
                  <a:cubicBezTo>
                    <a:pt x="1182" y="262"/>
                    <a:pt x="1178" y="264"/>
                    <a:pt x="1172" y="266"/>
                  </a:cubicBezTo>
                  <a:cubicBezTo>
                    <a:pt x="1162" y="271"/>
                    <a:pt x="1140" y="281"/>
                    <a:pt x="1110" y="281"/>
                  </a:cubicBezTo>
                  <a:cubicBezTo>
                    <a:pt x="1049" y="281"/>
                    <a:pt x="1012" y="244"/>
                    <a:pt x="1012" y="170"/>
                  </a:cubicBezTo>
                  <a:cubicBezTo>
                    <a:pt x="1012" y="95"/>
                    <a:pt x="1049" y="59"/>
                    <a:pt x="1110" y="59"/>
                  </a:cubicBezTo>
                  <a:cubicBezTo>
                    <a:pt x="1140" y="59"/>
                    <a:pt x="1162" y="69"/>
                    <a:pt x="1172" y="74"/>
                  </a:cubicBezTo>
                  <a:cubicBezTo>
                    <a:pt x="1178" y="76"/>
                    <a:pt x="1182" y="78"/>
                    <a:pt x="1184" y="78"/>
                  </a:cubicBezTo>
                  <a:cubicBezTo>
                    <a:pt x="1187" y="78"/>
                    <a:pt x="1188" y="76"/>
                    <a:pt x="1188" y="71"/>
                  </a:cubicBezTo>
                  <a:lnTo>
                    <a:pt x="1188" y="22"/>
                  </a:lnTo>
                  <a:close/>
                  <a:moveTo>
                    <a:pt x="9" y="10"/>
                  </a:moveTo>
                  <a:cubicBezTo>
                    <a:pt x="1" y="10"/>
                    <a:pt x="0" y="14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1"/>
                    <a:pt x="4" y="41"/>
                    <a:pt x="18" y="4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316"/>
                    <a:pt x="99" y="340"/>
                    <a:pt x="152" y="340"/>
                  </a:cubicBezTo>
                  <a:cubicBezTo>
                    <a:pt x="194" y="340"/>
                    <a:pt x="221" y="324"/>
                    <a:pt x="247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322"/>
                    <a:pt x="249" y="322"/>
                    <a:pt x="249" y="322"/>
                  </a:cubicBezTo>
                  <a:cubicBezTo>
                    <a:pt x="249" y="328"/>
                    <a:pt x="251" y="330"/>
                    <a:pt x="257" y="330"/>
                  </a:cubicBezTo>
                  <a:cubicBezTo>
                    <a:pt x="309" y="330"/>
                    <a:pt x="309" y="330"/>
                    <a:pt x="309" y="330"/>
                  </a:cubicBezTo>
                  <a:cubicBezTo>
                    <a:pt x="315" y="330"/>
                    <a:pt x="317" y="328"/>
                    <a:pt x="317" y="322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2"/>
                    <a:pt x="315" y="10"/>
                    <a:pt x="309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49" y="10"/>
                    <a:pt x="247" y="12"/>
                    <a:pt x="247" y="18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27" y="265"/>
                    <a:pt x="202" y="278"/>
                    <a:pt x="173" y="278"/>
                  </a:cubicBezTo>
                  <a:cubicBezTo>
                    <a:pt x="122" y="278"/>
                    <a:pt x="119" y="241"/>
                    <a:pt x="119" y="18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2"/>
                    <a:pt x="116" y="10"/>
                    <a:pt x="111" y="10"/>
                  </a:cubicBezTo>
                  <a:lnTo>
                    <a:pt x="9" y="10"/>
                  </a:lnTo>
                  <a:close/>
                  <a:moveTo>
                    <a:pt x="406" y="322"/>
                  </a:moveTo>
                  <a:cubicBezTo>
                    <a:pt x="406" y="328"/>
                    <a:pt x="408" y="330"/>
                    <a:pt x="414" y="330"/>
                  </a:cubicBezTo>
                  <a:cubicBezTo>
                    <a:pt x="468" y="330"/>
                    <a:pt x="468" y="330"/>
                    <a:pt x="468" y="330"/>
                  </a:cubicBezTo>
                  <a:cubicBezTo>
                    <a:pt x="474" y="330"/>
                    <a:pt x="476" y="328"/>
                    <a:pt x="476" y="322"/>
                  </a:cubicBezTo>
                  <a:cubicBezTo>
                    <a:pt x="476" y="104"/>
                    <a:pt x="476" y="104"/>
                    <a:pt x="476" y="104"/>
                  </a:cubicBezTo>
                  <a:cubicBezTo>
                    <a:pt x="497" y="75"/>
                    <a:pt x="521" y="62"/>
                    <a:pt x="551" y="62"/>
                  </a:cubicBezTo>
                  <a:cubicBezTo>
                    <a:pt x="602" y="62"/>
                    <a:pt x="604" y="99"/>
                    <a:pt x="604" y="157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4" y="328"/>
                    <a:pt x="606" y="330"/>
                    <a:pt x="612" y="330"/>
                  </a:cubicBezTo>
                  <a:cubicBezTo>
                    <a:pt x="667" y="330"/>
                    <a:pt x="667" y="330"/>
                    <a:pt x="667" y="330"/>
                  </a:cubicBezTo>
                  <a:cubicBezTo>
                    <a:pt x="673" y="330"/>
                    <a:pt x="674" y="328"/>
                    <a:pt x="674" y="322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95" y="75"/>
                    <a:pt x="719" y="62"/>
                    <a:pt x="749" y="62"/>
                  </a:cubicBezTo>
                  <a:cubicBezTo>
                    <a:pt x="800" y="62"/>
                    <a:pt x="803" y="99"/>
                    <a:pt x="803" y="157"/>
                  </a:cubicBezTo>
                  <a:cubicBezTo>
                    <a:pt x="803" y="322"/>
                    <a:pt x="803" y="322"/>
                    <a:pt x="803" y="322"/>
                  </a:cubicBezTo>
                  <a:cubicBezTo>
                    <a:pt x="803" y="328"/>
                    <a:pt x="805" y="330"/>
                    <a:pt x="811" y="330"/>
                  </a:cubicBezTo>
                  <a:cubicBezTo>
                    <a:pt x="865" y="330"/>
                    <a:pt x="865" y="330"/>
                    <a:pt x="865" y="330"/>
                  </a:cubicBezTo>
                  <a:cubicBezTo>
                    <a:pt x="871" y="330"/>
                    <a:pt x="873" y="328"/>
                    <a:pt x="873" y="322"/>
                  </a:cubicBezTo>
                  <a:cubicBezTo>
                    <a:pt x="873" y="137"/>
                    <a:pt x="873" y="137"/>
                    <a:pt x="873" y="137"/>
                  </a:cubicBezTo>
                  <a:cubicBezTo>
                    <a:pt x="873" y="23"/>
                    <a:pt x="823" y="0"/>
                    <a:pt x="769" y="0"/>
                  </a:cubicBezTo>
                  <a:cubicBezTo>
                    <a:pt x="722" y="0"/>
                    <a:pt x="689" y="18"/>
                    <a:pt x="659" y="54"/>
                  </a:cubicBezTo>
                  <a:cubicBezTo>
                    <a:pt x="641" y="12"/>
                    <a:pt x="607" y="0"/>
                    <a:pt x="571" y="0"/>
                  </a:cubicBezTo>
                  <a:cubicBezTo>
                    <a:pt x="530" y="0"/>
                    <a:pt x="503" y="16"/>
                    <a:pt x="476" y="50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474" y="18"/>
                    <a:pt x="474" y="18"/>
                    <a:pt x="474" y="18"/>
                  </a:cubicBezTo>
                  <a:cubicBezTo>
                    <a:pt x="474" y="12"/>
                    <a:pt x="471" y="10"/>
                    <a:pt x="466" y="10"/>
                  </a:cubicBezTo>
                  <a:cubicBezTo>
                    <a:pt x="414" y="10"/>
                    <a:pt x="414" y="10"/>
                    <a:pt x="414" y="10"/>
                  </a:cubicBezTo>
                  <a:cubicBezTo>
                    <a:pt x="408" y="10"/>
                    <a:pt x="406" y="12"/>
                    <a:pt x="406" y="18"/>
                  </a:cubicBezTo>
                  <a:lnTo>
                    <a:pt x="406" y="322"/>
                  </a:lnTo>
                  <a:close/>
                </a:path>
              </a:pathLst>
            </a:cu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xmlns="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 dirty="0" err="1" smtClean="0"/>
              <a:t>Gynaecological</a:t>
            </a:r>
            <a:r>
              <a:rPr lang="nl-NL" b="0" dirty="0" smtClean="0"/>
              <a:t> </a:t>
            </a:r>
            <a:r>
              <a:rPr lang="nl-NL" b="0" dirty="0" err="1" smtClean="0"/>
              <a:t>Emergencies</a:t>
            </a:r>
            <a:r>
              <a:rPr lang="nl-NL" b="0" dirty="0" smtClean="0"/>
              <a:t>:</a:t>
            </a:r>
            <a:endParaRPr lang="nl-NL" b="0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 err="1" smtClean="0"/>
              <a:t>Ectopic</a:t>
            </a:r>
            <a:r>
              <a:rPr lang="nl-NL" b="1" dirty="0" smtClean="0"/>
              <a:t> </a:t>
            </a:r>
            <a:r>
              <a:rPr lang="nl-NL" b="1" dirty="0" err="1" smtClean="0"/>
              <a:t>pregnancy</a:t>
            </a:r>
            <a:endParaRPr lang="nl-NL" b="1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846000" y="3429000"/>
            <a:ext cx="7254392" cy="635000"/>
          </a:xfrm>
        </p:spPr>
        <p:txBody>
          <a:bodyPr/>
          <a:lstStyle/>
          <a:p>
            <a:r>
              <a:rPr lang="nl-NL" dirty="0" smtClean="0"/>
              <a:t>Laura Spinnewijn </a:t>
            </a:r>
          </a:p>
          <a:p>
            <a:r>
              <a:rPr lang="nl-NL" sz="1200" dirty="0" smtClean="0"/>
              <a:t>MD, Trainee in </a:t>
            </a:r>
            <a:r>
              <a:rPr lang="nl-NL" sz="1200" dirty="0" err="1" smtClean="0"/>
              <a:t>Obstetrics</a:t>
            </a:r>
            <a:r>
              <a:rPr lang="nl-NL" sz="1200" dirty="0" smtClean="0"/>
              <a:t> &amp; </a:t>
            </a:r>
            <a:r>
              <a:rPr lang="nl-NL" sz="1200" dirty="0" err="1" smtClean="0"/>
              <a:t>Gynaecology</a:t>
            </a:r>
            <a:r>
              <a:rPr lang="nl-NL" sz="1200" dirty="0" smtClean="0"/>
              <a:t> – Radboud </a:t>
            </a:r>
            <a:r>
              <a:rPr lang="nl-NL" sz="1200" dirty="0" err="1" smtClean="0"/>
              <a:t>University</a:t>
            </a:r>
            <a:r>
              <a:rPr lang="nl-NL" sz="1200" dirty="0" smtClean="0"/>
              <a:t> </a:t>
            </a:r>
            <a:r>
              <a:rPr lang="nl-NL" sz="1200" dirty="0" err="1" smtClean="0"/>
              <a:t>Medical</a:t>
            </a:r>
            <a:r>
              <a:rPr lang="nl-NL" sz="1200" dirty="0" smtClean="0"/>
              <a:t> Center Nijmegen</a:t>
            </a:r>
          </a:p>
          <a:p>
            <a:r>
              <a:rPr lang="nl-NL" sz="1200" dirty="0" smtClean="0"/>
              <a:t>ENTOG </a:t>
            </a:r>
            <a:r>
              <a:rPr lang="nl-NL" sz="1200" dirty="0" err="1" smtClean="0"/>
              <a:t>Executive</a:t>
            </a:r>
            <a:r>
              <a:rPr lang="nl-NL" sz="1200" dirty="0" smtClean="0"/>
              <a:t> </a:t>
            </a:r>
            <a:r>
              <a:rPr lang="nl-NL" sz="1200" dirty="0" err="1" smtClean="0"/>
              <a:t>Member</a:t>
            </a:r>
            <a:r>
              <a:rPr lang="nl-NL" sz="1200" dirty="0" smtClean="0"/>
              <a:t> – </a:t>
            </a:r>
            <a:r>
              <a:rPr lang="nl-NL" sz="1200" dirty="0" err="1" smtClean="0"/>
              <a:t>European</a:t>
            </a:r>
            <a:r>
              <a:rPr lang="nl-NL" sz="1200" dirty="0" smtClean="0"/>
              <a:t> </a:t>
            </a:r>
            <a:r>
              <a:rPr lang="nl-NL" sz="1200" dirty="0" err="1" smtClean="0"/>
              <a:t>Network</a:t>
            </a:r>
            <a:r>
              <a:rPr lang="nl-NL" sz="1200" dirty="0" smtClean="0"/>
              <a:t> of Trainees in </a:t>
            </a:r>
            <a:r>
              <a:rPr lang="nl-NL" sz="1200" dirty="0" err="1" smtClean="0"/>
              <a:t>Obstetrics</a:t>
            </a:r>
            <a:r>
              <a:rPr lang="nl-NL" sz="1200" dirty="0" smtClean="0"/>
              <a:t> and </a:t>
            </a:r>
            <a:r>
              <a:rPr lang="nl-NL" sz="1200" dirty="0" err="1" smtClean="0"/>
              <a:t>Gynaecology</a:t>
            </a:r>
            <a:endParaRPr lang="nl-NL" sz="1200" dirty="0" smtClean="0"/>
          </a:p>
          <a:p>
            <a:r>
              <a:rPr lang="nl-NL" sz="1200" dirty="0" err="1" smtClean="0"/>
              <a:t>Antaly</a:t>
            </a:r>
            <a:r>
              <a:rPr lang="nl-NL" sz="1200" dirty="0" smtClean="0"/>
              <a:t> EBCOG/TSOG </a:t>
            </a:r>
            <a:r>
              <a:rPr lang="nl-NL" sz="1200" dirty="0" err="1" smtClean="0"/>
              <a:t>Congress</a:t>
            </a:r>
            <a:r>
              <a:rPr lang="nl-NL" sz="1200" dirty="0" smtClean="0"/>
              <a:t> - 21st of May 2017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19102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Ultrasound Criteria - 2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Ectopic</a:t>
            </a:r>
            <a:r>
              <a:rPr lang="nl-NL" sz="2400" dirty="0" smtClean="0"/>
              <a:t> </a:t>
            </a:r>
            <a:r>
              <a:rPr lang="nl-NL" sz="2400" dirty="0" err="1" smtClean="0"/>
              <a:t>mass</a:t>
            </a:r>
            <a:endParaRPr lang="nl-NL" sz="2400" dirty="0" smtClean="0"/>
          </a:p>
          <a:p>
            <a:pPr lvl="1">
              <a:lnSpc>
                <a:spcPct val="150000"/>
              </a:lnSpc>
            </a:pPr>
            <a:r>
              <a:rPr lang="nl-NL" sz="2400" dirty="0" smtClean="0"/>
              <a:t>20% </a:t>
            </a:r>
            <a:r>
              <a:rPr lang="nl-NL" sz="2400" dirty="0" err="1" smtClean="0"/>
              <a:t>empty</a:t>
            </a:r>
            <a:r>
              <a:rPr lang="nl-NL" sz="2400" dirty="0" smtClean="0"/>
              <a:t> </a:t>
            </a:r>
            <a:r>
              <a:rPr lang="nl-NL" sz="2400" dirty="0" err="1" smtClean="0"/>
              <a:t>extra-uterine</a:t>
            </a:r>
            <a:r>
              <a:rPr lang="nl-NL" sz="2400" dirty="0" smtClean="0"/>
              <a:t> </a:t>
            </a:r>
            <a:r>
              <a:rPr lang="nl-NL" sz="2400" dirty="0" err="1" smtClean="0"/>
              <a:t>sac</a:t>
            </a:r>
            <a:endParaRPr lang="nl-NL" sz="2400" dirty="0" smtClean="0"/>
          </a:p>
          <a:p>
            <a:pPr lvl="1">
              <a:lnSpc>
                <a:spcPct val="150000"/>
              </a:lnSpc>
            </a:pPr>
            <a:r>
              <a:rPr lang="nl-NL" sz="2400" dirty="0" smtClean="0"/>
              <a:t>20% </a:t>
            </a:r>
            <a:r>
              <a:rPr lang="nl-NL" sz="2400" dirty="0" err="1" smtClean="0"/>
              <a:t>yolk</a:t>
            </a:r>
            <a:r>
              <a:rPr lang="nl-NL" sz="2400" dirty="0" smtClean="0"/>
              <a:t> </a:t>
            </a:r>
            <a:r>
              <a:rPr lang="nl-NL" sz="2400" dirty="0" err="1" smtClean="0"/>
              <a:t>sac</a:t>
            </a:r>
            <a:r>
              <a:rPr lang="nl-NL" sz="2400" dirty="0" smtClean="0"/>
              <a:t>/</a:t>
            </a:r>
            <a:r>
              <a:rPr lang="nl-NL" sz="2400" dirty="0" err="1" smtClean="0"/>
              <a:t>embryionic</a:t>
            </a:r>
            <a:r>
              <a:rPr lang="nl-NL" sz="2400" dirty="0" smtClean="0"/>
              <a:t> </a:t>
            </a:r>
            <a:r>
              <a:rPr lang="nl-NL" sz="2400" dirty="0" err="1" smtClean="0"/>
              <a:t>parts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Tubal</a:t>
            </a:r>
            <a:r>
              <a:rPr lang="nl-NL" sz="2400" dirty="0" smtClean="0"/>
              <a:t> ring</a:t>
            </a:r>
          </a:p>
          <a:p>
            <a:pPr lvl="1">
              <a:lnSpc>
                <a:spcPct val="150000"/>
              </a:lnSpc>
            </a:pPr>
            <a:r>
              <a:rPr lang="nl-NL" sz="2400" dirty="0" err="1" smtClean="0"/>
              <a:t>Doppler</a:t>
            </a:r>
            <a:r>
              <a:rPr lang="nl-NL" sz="2400" dirty="0" smtClean="0"/>
              <a:t>: ring of </a:t>
            </a:r>
            <a:r>
              <a:rPr lang="nl-NL" sz="2400" dirty="0" err="1" smtClean="0"/>
              <a:t>fire</a:t>
            </a:r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539552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Case courtesy of </a:t>
            </a:r>
            <a:r>
              <a:rPr lang="en-US" sz="1200" i="1" dirty="0" err="1" smtClean="0"/>
              <a:t>A.Prof</a:t>
            </a:r>
            <a:r>
              <a:rPr lang="en-US" sz="1200" i="1" dirty="0" smtClean="0"/>
              <a:t> Frank Gaillard, Radiopaedia.org, </a:t>
            </a:r>
            <a:r>
              <a:rPr lang="en-US" sz="1200" i="1" dirty="0" err="1" smtClean="0"/>
              <a:t>rID</a:t>
            </a:r>
            <a:r>
              <a:rPr lang="en-US" sz="1200" i="1" dirty="0" smtClean="0"/>
              <a:t>: 8161</a:t>
            </a:r>
            <a:endParaRPr lang="nl-NL" sz="1200" i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00944"/>
            <a:ext cx="3732312" cy="37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Ultrasound Criteria - 3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Free </a:t>
            </a:r>
            <a:r>
              <a:rPr lang="nl-NL" sz="2400" dirty="0" err="1" smtClean="0"/>
              <a:t>pelvic</a:t>
            </a:r>
            <a:r>
              <a:rPr lang="nl-NL" sz="2400" dirty="0" smtClean="0"/>
              <a:t> </a:t>
            </a:r>
            <a:r>
              <a:rPr lang="nl-NL" sz="2400" dirty="0" err="1" smtClean="0"/>
              <a:t>fluid</a:t>
            </a:r>
            <a:endParaRPr lang="nl-NL" sz="2400" dirty="0" smtClean="0"/>
          </a:p>
          <a:p>
            <a:pPr lvl="1">
              <a:lnSpc>
                <a:spcPct val="150000"/>
              </a:lnSpc>
            </a:pPr>
            <a:r>
              <a:rPr lang="nl-NL" sz="2400" dirty="0" err="1" smtClean="0"/>
              <a:t>haematoperitoneum</a:t>
            </a:r>
            <a:endParaRPr lang="nl-NL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9022" t="8951" b="8951"/>
          <a:stretch>
            <a:fillRect/>
          </a:stretch>
        </p:blipFill>
        <p:spPr bwMode="auto">
          <a:xfrm>
            <a:off x="4239766" y="2420888"/>
            <a:ext cx="490423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Pregnancy</a:t>
            </a:r>
            <a:r>
              <a:rPr lang="nl-NL" dirty="0" smtClean="0"/>
              <a:t> of </a:t>
            </a:r>
            <a:r>
              <a:rPr lang="nl-NL" dirty="0" err="1" smtClean="0"/>
              <a:t>unknown</a:t>
            </a:r>
            <a:r>
              <a:rPr lang="nl-NL" dirty="0" smtClean="0"/>
              <a:t> </a:t>
            </a:r>
            <a:r>
              <a:rPr lang="nl-NL" dirty="0" err="1" smtClean="0"/>
              <a:t>location</a:t>
            </a:r>
            <a:r>
              <a:rPr lang="nl-NL" dirty="0" smtClean="0"/>
              <a:t> - PUL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Not</a:t>
            </a:r>
            <a:r>
              <a:rPr lang="nl-NL" sz="2400" dirty="0" smtClean="0"/>
              <a:t> a diagnosis!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Follow-up </a:t>
            </a:r>
            <a:r>
              <a:rPr lang="nl-NL" sz="2400" dirty="0" err="1" smtClean="0"/>
              <a:t>with</a:t>
            </a:r>
            <a:r>
              <a:rPr lang="nl-NL" sz="2400" dirty="0" smtClean="0"/>
              <a:t> ultrasound and </a:t>
            </a:r>
            <a:r>
              <a:rPr lang="nl-NL" sz="2400" dirty="0" err="1" smtClean="0"/>
              <a:t>bloodtests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Blood</a:t>
            </a:r>
            <a:r>
              <a:rPr lang="nl-NL" dirty="0" smtClean="0"/>
              <a:t> tests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Serum </a:t>
            </a:r>
            <a:r>
              <a:rPr lang="nl-NL" dirty="0" err="1" smtClean="0"/>
              <a:t>beta-human</a:t>
            </a:r>
            <a:r>
              <a:rPr lang="nl-NL" dirty="0" smtClean="0"/>
              <a:t> </a:t>
            </a:r>
            <a:r>
              <a:rPr lang="nl-NL" dirty="0" err="1" smtClean="0"/>
              <a:t>chorionic</a:t>
            </a:r>
            <a:r>
              <a:rPr lang="nl-NL" dirty="0" smtClean="0"/>
              <a:t> </a:t>
            </a:r>
            <a:r>
              <a:rPr lang="nl-NL" dirty="0" err="1" smtClean="0"/>
              <a:t>gonadotrophin</a:t>
            </a:r>
            <a:r>
              <a:rPr lang="nl-NL" dirty="0" smtClean="0"/>
              <a:t> (</a:t>
            </a:r>
            <a:r>
              <a:rPr lang="el-GR" dirty="0" smtClean="0"/>
              <a:t>β</a:t>
            </a:r>
            <a:r>
              <a:rPr lang="nl-NL" dirty="0" smtClean="0"/>
              <a:t>-</a:t>
            </a:r>
            <a:r>
              <a:rPr lang="nl-NL" dirty="0" err="1" smtClean="0"/>
              <a:t>hCG</a:t>
            </a:r>
            <a:r>
              <a:rPr lang="nl-NL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nl-NL" dirty="0" smtClean="0"/>
              <a:t>&lt;1000 IU/</a:t>
            </a:r>
            <a:r>
              <a:rPr lang="nl-NL" dirty="0" err="1" smtClean="0"/>
              <a:t>lectopic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  <a:r>
              <a:rPr lang="nl-NL" dirty="0" err="1" smtClean="0"/>
              <a:t>unlikely</a:t>
            </a:r>
            <a:endParaRPr lang="nl-NL" dirty="0" smtClean="0"/>
          </a:p>
          <a:p>
            <a:pPr lvl="2">
              <a:lnSpc>
                <a:spcPct val="150000"/>
              </a:lnSpc>
            </a:pPr>
            <a:r>
              <a:rPr lang="nl-NL" dirty="0" smtClean="0"/>
              <a:t>&gt;2000 IU/l </a:t>
            </a:r>
            <a:r>
              <a:rPr lang="nl-NL" dirty="0" err="1" smtClean="0"/>
              <a:t>intra-uterine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  <a:r>
              <a:rPr lang="nl-NL" dirty="0" err="1" smtClean="0"/>
              <a:t>likely</a:t>
            </a:r>
            <a:r>
              <a:rPr lang="nl-NL" dirty="0" smtClean="0"/>
              <a:t> </a:t>
            </a:r>
            <a:r>
              <a:rPr lang="nl-NL" dirty="0" err="1" smtClean="0"/>
              <a:t>visible</a:t>
            </a:r>
            <a:r>
              <a:rPr lang="nl-NL" dirty="0" smtClean="0"/>
              <a:t> (CAVE </a:t>
            </a:r>
            <a:r>
              <a:rPr lang="nl-NL" dirty="0" err="1" smtClean="0"/>
              <a:t>miscarriage</a:t>
            </a:r>
            <a:r>
              <a:rPr lang="nl-NL" dirty="0" smtClean="0"/>
              <a:t>!)</a:t>
            </a:r>
          </a:p>
          <a:p>
            <a:pPr lvl="2">
              <a:lnSpc>
                <a:spcPct val="150000"/>
              </a:lnSpc>
            </a:pPr>
            <a:r>
              <a:rPr lang="nl-NL" dirty="0" smtClean="0"/>
              <a:t>48h follow-up: </a:t>
            </a:r>
            <a:r>
              <a:rPr lang="nl-NL" dirty="0" err="1" smtClean="0"/>
              <a:t>viable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  <a:r>
              <a:rPr lang="nl-NL" dirty="0" err="1" smtClean="0"/>
              <a:t>rise</a:t>
            </a:r>
            <a:r>
              <a:rPr lang="nl-NL" dirty="0" smtClean="0"/>
              <a:t> &gt;50-66%*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Serum </a:t>
            </a:r>
            <a:r>
              <a:rPr lang="nl-NL" dirty="0" err="1" smtClean="0"/>
              <a:t>progesterone</a:t>
            </a:r>
            <a:r>
              <a:rPr lang="nl-NL" dirty="0" smtClean="0"/>
              <a:t>:</a:t>
            </a:r>
          </a:p>
          <a:p>
            <a:pPr lvl="2">
              <a:lnSpc>
                <a:spcPct val="150000"/>
              </a:lnSpc>
            </a:pPr>
            <a:r>
              <a:rPr lang="nl-NL" dirty="0" smtClean="0"/>
              <a:t>&lt;20nmol/l </a:t>
            </a:r>
            <a:r>
              <a:rPr lang="nl-NL" dirty="0" err="1" smtClean="0"/>
              <a:t>viable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  <a:r>
              <a:rPr lang="nl-NL" dirty="0" err="1" smtClean="0"/>
              <a:t>unlikely</a:t>
            </a:r>
            <a:endParaRPr lang="nl-NL" dirty="0" smtClean="0"/>
          </a:p>
          <a:p>
            <a:pPr lvl="2">
              <a:lnSpc>
                <a:spcPct val="150000"/>
              </a:lnSpc>
            </a:pPr>
            <a:r>
              <a:rPr lang="nl-NL" dirty="0" smtClean="0"/>
              <a:t>&gt;60nmol/l </a:t>
            </a:r>
            <a:r>
              <a:rPr lang="nl-NL" dirty="0" err="1" smtClean="0"/>
              <a:t>viable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  <a:r>
              <a:rPr lang="nl-NL" dirty="0" err="1" smtClean="0"/>
              <a:t>likely</a:t>
            </a:r>
            <a:endParaRPr lang="nl-NL" dirty="0" smtClean="0"/>
          </a:p>
          <a:p>
            <a:pPr lvl="2">
              <a:lnSpc>
                <a:spcPct val="150000"/>
              </a:lnSpc>
            </a:pPr>
            <a:r>
              <a:rPr lang="nl-NL" b="1" dirty="0" smtClean="0"/>
              <a:t>No routine </a:t>
            </a:r>
            <a:r>
              <a:rPr lang="nl-NL" b="1" dirty="0" err="1" smtClean="0"/>
              <a:t>use</a:t>
            </a:r>
            <a:endParaRPr lang="nl-NL" b="1" dirty="0"/>
          </a:p>
        </p:txBody>
      </p:sp>
      <p:sp>
        <p:nvSpPr>
          <p:cNvPr id="5" name="Rechthoek 4"/>
          <p:cNvSpPr/>
          <p:nvPr/>
        </p:nvSpPr>
        <p:spPr>
          <a:xfrm>
            <a:off x="5395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* Kirk et al. (2013) Diagnosing ectopic pregnancy and current concepts in the management of pregnancy of unknown location</a:t>
            </a:r>
            <a:endParaRPr lang="nl-N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6048672" cy="43288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Follow-up PUL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3968" y="1814635"/>
            <a:ext cx="3185904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Mathematical</a:t>
            </a:r>
            <a:r>
              <a:rPr lang="nl-NL" sz="2400" dirty="0" smtClean="0"/>
              <a:t> models</a:t>
            </a:r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 / </a:t>
            </a: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 ratio</a:t>
            </a:r>
          </a:p>
          <a:p>
            <a:pPr lvl="1">
              <a:lnSpc>
                <a:spcPct val="150000"/>
              </a:lnSpc>
            </a:pPr>
            <a:r>
              <a:rPr lang="nl-NL" sz="2400" dirty="0" smtClean="0"/>
              <a:t>Ultrasound</a:t>
            </a:r>
          </a:p>
          <a:p>
            <a:pPr>
              <a:lnSpc>
                <a:spcPct val="150000"/>
              </a:lnSpc>
            </a:pPr>
            <a:endParaRPr lang="nl-NL" sz="2400" dirty="0" smtClean="0"/>
          </a:p>
          <a:p>
            <a:pPr>
              <a:lnSpc>
                <a:spcPct val="150000"/>
              </a:lnSpc>
            </a:pP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hCG</a:t>
            </a:r>
            <a:r>
              <a:rPr lang="nl-NL" sz="2400" dirty="0" smtClean="0"/>
              <a:t> </a:t>
            </a:r>
            <a:r>
              <a:rPr lang="nl-NL" sz="2400" dirty="0" err="1" smtClean="0"/>
              <a:t>cut-off</a:t>
            </a:r>
            <a:r>
              <a:rPr lang="nl-NL" sz="2400" dirty="0" smtClean="0"/>
              <a:t> </a:t>
            </a:r>
            <a:r>
              <a:rPr lang="nl-NL" sz="2400" dirty="0" err="1" smtClean="0"/>
              <a:t>points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smtClean="0"/>
              <a:t>Curettage</a:t>
            </a:r>
          </a:p>
          <a:p>
            <a:pPr>
              <a:lnSpc>
                <a:spcPct val="150000"/>
              </a:lnSpc>
              <a:buNone/>
            </a:pPr>
            <a:endParaRPr lang="nl-NL" sz="2400" dirty="0"/>
          </a:p>
        </p:txBody>
      </p:sp>
      <p:sp>
        <p:nvSpPr>
          <p:cNvPr id="5" name="Rechthoek 4"/>
          <p:cNvSpPr/>
          <p:nvPr/>
        </p:nvSpPr>
        <p:spPr>
          <a:xfrm>
            <a:off x="539552" y="627970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* Kirk et al. (2013) Diagnosing ectopic pregnancy and current concepts in the management of pregnancy of unknown location</a:t>
            </a:r>
            <a:endParaRPr lang="nl-NL" sz="1200" i="1" dirty="0"/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539552" y="4797152"/>
            <a:ext cx="21602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683568" y="5301208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539552" y="4797152"/>
            <a:ext cx="208823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683568" y="5301208"/>
            <a:ext cx="10801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– </a:t>
            </a:r>
            <a:r>
              <a:rPr lang="nl-NL" dirty="0" err="1" smtClean="0"/>
              <a:t>Surgical</a:t>
            </a:r>
            <a:r>
              <a:rPr lang="nl-NL" dirty="0" smtClean="0"/>
              <a:t>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3977992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Laparoscopy</a:t>
            </a:r>
            <a:r>
              <a:rPr lang="nl-NL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Tubectomy</a:t>
            </a:r>
            <a:r>
              <a:rPr lang="nl-NL" sz="2400" dirty="0" smtClean="0"/>
              <a:t> vs. </a:t>
            </a:r>
            <a:r>
              <a:rPr lang="nl-NL" sz="2400" dirty="0" err="1" smtClean="0"/>
              <a:t>Tubotomy</a:t>
            </a:r>
            <a:endParaRPr lang="nl-NL" sz="2400" dirty="0" smtClean="0"/>
          </a:p>
          <a:p>
            <a:pPr lvl="1">
              <a:lnSpc>
                <a:spcPct val="150000"/>
              </a:lnSpc>
            </a:pPr>
            <a:r>
              <a:rPr lang="nl-NL" sz="2400" dirty="0" err="1" smtClean="0"/>
              <a:t>Tubotomy</a:t>
            </a:r>
            <a:r>
              <a:rPr lang="nl-NL" sz="2400" dirty="0" smtClean="0"/>
              <a:t>: 3,9-11% persistent </a:t>
            </a:r>
            <a:r>
              <a:rPr lang="nl-NL" sz="2400" dirty="0" err="1" smtClean="0"/>
              <a:t>trophoblast</a:t>
            </a:r>
            <a:r>
              <a:rPr lang="nl-NL" sz="2400" dirty="0" smtClean="0"/>
              <a:t> </a:t>
            </a:r>
            <a:r>
              <a:rPr lang="nl-NL" sz="2400" dirty="0" err="1" smtClean="0"/>
              <a:t>disease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smtClean="0"/>
              <a:t>Follow-up </a:t>
            </a: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. </a:t>
            </a:r>
          </a:p>
        </p:txBody>
      </p:sp>
      <p:pic>
        <p:nvPicPr>
          <p:cNvPr id="31746" name="Picture 2" descr="Bildergebnis für laparoscopy tubectomy ectopic pregn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72816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496" y="1124744"/>
            <a:ext cx="2759968" cy="3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- </a:t>
            </a:r>
            <a:r>
              <a:rPr lang="nl-NL" dirty="0" err="1" smtClean="0"/>
              <a:t>Methotrexate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First </a:t>
            </a:r>
            <a:r>
              <a:rPr lang="nl-NL" dirty="0" err="1" smtClean="0"/>
              <a:t>choice</a:t>
            </a:r>
            <a:r>
              <a:rPr lang="nl-NL" dirty="0" smtClean="0"/>
              <a:t>: Single shot </a:t>
            </a:r>
            <a:r>
              <a:rPr lang="nl-NL" dirty="0" err="1" smtClean="0"/>
              <a:t>intramuscular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50mg/m3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Serum </a:t>
            </a:r>
            <a:r>
              <a:rPr lang="el-GR" dirty="0" smtClean="0"/>
              <a:t>β</a:t>
            </a:r>
            <a:r>
              <a:rPr lang="nl-NL" dirty="0" smtClean="0"/>
              <a:t>-</a:t>
            </a:r>
            <a:r>
              <a:rPr lang="nl-NL" dirty="0" err="1" smtClean="0"/>
              <a:t>hCG</a:t>
            </a:r>
            <a:r>
              <a:rPr lang="nl-NL" dirty="0" smtClean="0"/>
              <a:t> </a:t>
            </a:r>
            <a:r>
              <a:rPr lang="nl-NL" dirty="0" err="1" smtClean="0"/>
              <a:t>levels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4 and 7</a:t>
            </a:r>
          </a:p>
          <a:p>
            <a:pPr>
              <a:lnSpc>
                <a:spcPct val="150000"/>
              </a:lnSpc>
            </a:pPr>
            <a:r>
              <a:rPr lang="nl-NL" dirty="0" err="1" smtClean="0"/>
              <a:t>Weekly</a:t>
            </a:r>
            <a:r>
              <a:rPr lang="nl-NL" dirty="0" smtClean="0"/>
              <a:t> </a:t>
            </a:r>
            <a:r>
              <a:rPr lang="el-GR" dirty="0" smtClean="0"/>
              <a:t>β</a:t>
            </a:r>
            <a:r>
              <a:rPr lang="nl-NL" dirty="0" smtClean="0"/>
              <a:t>-</a:t>
            </a:r>
            <a:r>
              <a:rPr lang="nl-NL" dirty="0" err="1" smtClean="0"/>
              <a:t>hCG</a:t>
            </a:r>
            <a:r>
              <a:rPr lang="nl-NL" dirty="0" smtClean="0"/>
              <a:t> </a:t>
            </a:r>
            <a:r>
              <a:rPr lang="nl-NL" dirty="0" err="1" smtClean="0"/>
              <a:t>levels</a:t>
            </a:r>
            <a:r>
              <a:rPr lang="nl-NL" dirty="0" smtClean="0"/>
              <a:t> </a:t>
            </a:r>
            <a:r>
              <a:rPr lang="nl-NL" dirty="0" err="1" smtClean="0"/>
              <a:t>until</a:t>
            </a:r>
            <a:r>
              <a:rPr lang="nl-NL" dirty="0" smtClean="0"/>
              <a:t> low</a:t>
            </a:r>
          </a:p>
          <a:p>
            <a:pPr lvl="1">
              <a:lnSpc>
                <a:spcPct val="150000"/>
              </a:lnSpc>
            </a:pPr>
            <a:r>
              <a:rPr lang="nl-NL" dirty="0" err="1" smtClean="0"/>
              <a:t>Expected</a:t>
            </a:r>
            <a:r>
              <a:rPr lang="nl-NL" dirty="0" smtClean="0"/>
              <a:t> </a:t>
            </a:r>
            <a:r>
              <a:rPr lang="nl-NL" dirty="0" err="1" smtClean="0"/>
              <a:t>decrease</a:t>
            </a:r>
            <a:r>
              <a:rPr lang="nl-NL" dirty="0" smtClean="0"/>
              <a:t> &gt;15% per week</a:t>
            </a:r>
          </a:p>
          <a:p>
            <a:pPr lvl="1">
              <a:lnSpc>
                <a:spcPct val="150000"/>
              </a:lnSpc>
            </a:pPr>
            <a:r>
              <a:rPr lang="nl-NL" dirty="0" err="1" smtClean="0"/>
              <a:t>If</a:t>
            </a:r>
            <a:r>
              <a:rPr lang="nl-NL" dirty="0" smtClean="0"/>
              <a:t> &lt;15%: </a:t>
            </a:r>
            <a:r>
              <a:rPr lang="nl-NL" dirty="0" err="1" smtClean="0"/>
              <a:t>Consider</a:t>
            </a:r>
            <a:r>
              <a:rPr lang="nl-NL" dirty="0" smtClean="0"/>
              <a:t> ultrasound, 2nd </a:t>
            </a:r>
            <a:r>
              <a:rPr lang="nl-NL" dirty="0" err="1" smtClean="0"/>
              <a:t>dose</a:t>
            </a: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err="1" smtClean="0"/>
              <a:t>Success</a:t>
            </a:r>
            <a:r>
              <a:rPr lang="nl-NL" dirty="0" smtClean="0"/>
              <a:t> </a:t>
            </a:r>
            <a:r>
              <a:rPr lang="nl-NL" dirty="0" err="1" smtClean="0"/>
              <a:t>rates</a:t>
            </a:r>
            <a:r>
              <a:rPr lang="nl-NL" dirty="0" smtClean="0"/>
              <a:t> 65-98%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2nd </a:t>
            </a:r>
            <a:r>
              <a:rPr lang="nl-NL" dirty="0" err="1" smtClean="0"/>
              <a:t>dose</a:t>
            </a:r>
            <a:r>
              <a:rPr lang="nl-NL" dirty="0" smtClean="0"/>
              <a:t> in 3-27%</a:t>
            </a:r>
          </a:p>
          <a:p>
            <a:pPr>
              <a:lnSpc>
                <a:spcPct val="150000"/>
              </a:lnSpc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496" y="1124744"/>
            <a:ext cx="2759968" cy="34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- </a:t>
            </a:r>
            <a:r>
              <a:rPr lang="nl-NL" dirty="0" err="1" smtClean="0"/>
              <a:t>Methotrexate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err="1" smtClean="0"/>
              <a:t>Predictors</a:t>
            </a:r>
            <a:r>
              <a:rPr lang="nl-NL" dirty="0" smtClean="0"/>
              <a:t> of </a:t>
            </a:r>
            <a:r>
              <a:rPr lang="nl-NL" dirty="0" err="1" smtClean="0"/>
              <a:t>success</a:t>
            </a:r>
            <a:r>
              <a:rPr lang="nl-NL" dirty="0" smtClean="0"/>
              <a:t>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nl-NL" dirty="0" err="1" smtClean="0"/>
              <a:t>Intial</a:t>
            </a:r>
            <a:r>
              <a:rPr lang="nl-NL" dirty="0" smtClean="0"/>
              <a:t> </a:t>
            </a:r>
            <a:r>
              <a:rPr lang="el-GR" dirty="0" smtClean="0"/>
              <a:t>β</a:t>
            </a:r>
            <a:r>
              <a:rPr lang="nl-NL" dirty="0" smtClean="0"/>
              <a:t>-</a:t>
            </a:r>
            <a:r>
              <a:rPr lang="nl-NL" dirty="0" err="1" smtClean="0"/>
              <a:t>hCG</a:t>
            </a:r>
            <a:r>
              <a:rPr lang="nl-NL" dirty="0" smtClean="0"/>
              <a:t> &lt;5000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nl-NL" dirty="0" smtClean="0"/>
              <a:t>No </a:t>
            </a:r>
            <a:r>
              <a:rPr lang="nl-NL" dirty="0" err="1" smtClean="0"/>
              <a:t>yolk</a:t>
            </a:r>
            <a:r>
              <a:rPr lang="nl-NL" dirty="0" smtClean="0"/>
              <a:t> </a:t>
            </a:r>
            <a:r>
              <a:rPr lang="nl-NL" dirty="0" err="1" smtClean="0"/>
              <a:t>sac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fetal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endParaRPr lang="nl-NL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nl-NL" dirty="0" err="1" smtClean="0"/>
              <a:t>hCG</a:t>
            </a:r>
            <a:r>
              <a:rPr lang="nl-NL" dirty="0" smtClean="0"/>
              <a:t> </a:t>
            </a:r>
            <a:r>
              <a:rPr lang="nl-NL" dirty="0" err="1" smtClean="0"/>
              <a:t>increase</a:t>
            </a:r>
            <a:r>
              <a:rPr lang="nl-NL" dirty="0" smtClean="0"/>
              <a:t> &lt; 20% in 48 </a:t>
            </a:r>
            <a:r>
              <a:rPr lang="nl-NL" dirty="0" err="1" smtClean="0"/>
              <a:t>hours</a:t>
            </a:r>
            <a:endParaRPr lang="nl-NL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nl-NL" dirty="0" err="1" smtClean="0"/>
              <a:t>Decreasing</a:t>
            </a:r>
            <a:r>
              <a:rPr lang="nl-NL" dirty="0" smtClean="0"/>
              <a:t> </a:t>
            </a:r>
            <a:r>
              <a:rPr lang="el-GR" dirty="0" smtClean="0"/>
              <a:t>β</a:t>
            </a:r>
            <a:r>
              <a:rPr lang="nl-NL" dirty="0" smtClean="0"/>
              <a:t>-</a:t>
            </a:r>
            <a:r>
              <a:rPr lang="nl-NL" dirty="0" err="1" smtClean="0"/>
              <a:t>hCG</a:t>
            </a:r>
            <a:r>
              <a:rPr lang="nl-NL" dirty="0" smtClean="0"/>
              <a:t> </a:t>
            </a:r>
            <a:r>
              <a:rPr lang="nl-NL" dirty="0" err="1" smtClean="0"/>
              <a:t>day</a:t>
            </a:r>
            <a:r>
              <a:rPr lang="nl-NL" dirty="0" smtClean="0"/>
              <a:t> 4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endParaRPr lang="nl-NL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Side </a:t>
            </a:r>
            <a:r>
              <a:rPr lang="nl-NL" dirty="0" err="1" smtClean="0"/>
              <a:t>effects</a:t>
            </a:r>
            <a:r>
              <a:rPr lang="nl-NL" dirty="0" smtClean="0"/>
              <a:t>: </a:t>
            </a:r>
            <a:r>
              <a:rPr lang="en-US" dirty="0" smtClean="0"/>
              <a:t>bone marrow suppression, pulmonary fibrosis, nonspecific </a:t>
            </a:r>
            <a:r>
              <a:rPr lang="en-US" dirty="0" err="1" smtClean="0"/>
              <a:t>pneumonitis</a:t>
            </a:r>
            <a:r>
              <a:rPr lang="en-US" dirty="0" smtClean="0"/>
              <a:t>, liver cirrhosis, renal failure and gastric ulceration.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- </a:t>
            </a:r>
            <a:r>
              <a:rPr lang="nl-NL" dirty="0" err="1" smtClean="0"/>
              <a:t>Methotrexate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539552" y="632035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i="1" dirty="0" err="1" smtClean="0"/>
              <a:t>Green-top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Guideline</a:t>
            </a:r>
            <a:r>
              <a:rPr lang="nl-NL" sz="1200" i="1" dirty="0" smtClean="0"/>
              <a:t> No. 21 – Diagnosis and Management of </a:t>
            </a:r>
            <a:r>
              <a:rPr lang="nl-NL" sz="1200" i="1" dirty="0" err="1" smtClean="0"/>
              <a:t>Ectopic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Pregnancy</a:t>
            </a:r>
            <a:endParaRPr lang="nl-NL" sz="1200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799"/>
            <a:ext cx="8769884" cy="43924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Treatment</a:t>
            </a:r>
            <a:r>
              <a:rPr lang="nl-NL" dirty="0" smtClean="0"/>
              <a:t> – </a:t>
            </a:r>
            <a:r>
              <a:rPr lang="nl-NL" dirty="0" err="1" smtClean="0"/>
              <a:t>Expectant</a:t>
            </a:r>
            <a:r>
              <a:rPr lang="nl-NL" dirty="0" smtClean="0"/>
              <a:t> management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No </a:t>
            </a:r>
            <a:r>
              <a:rPr lang="nl-NL" sz="2400" dirty="0" err="1" smtClean="0"/>
              <a:t>or</a:t>
            </a:r>
            <a:r>
              <a:rPr lang="nl-NL" sz="2400" dirty="0" smtClean="0"/>
              <a:t> few </a:t>
            </a:r>
            <a:r>
              <a:rPr lang="nl-NL" sz="2400" dirty="0" err="1" smtClean="0"/>
              <a:t>clinical</a:t>
            </a:r>
            <a:r>
              <a:rPr lang="nl-NL" sz="2400" dirty="0" smtClean="0"/>
              <a:t> </a:t>
            </a:r>
            <a:r>
              <a:rPr lang="nl-NL" sz="2400" dirty="0" err="1" smtClean="0"/>
              <a:t>signs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Decreasing</a:t>
            </a:r>
            <a:r>
              <a:rPr lang="nl-NL" sz="2400" dirty="0" smtClean="0"/>
              <a:t> </a:t>
            </a: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 </a:t>
            </a:r>
            <a:r>
              <a:rPr lang="nl-NL" sz="2400" dirty="0" err="1" smtClean="0"/>
              <a:t>levels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 &lt;1500 IU/l at diagnosis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Well-instructable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Able</a:t>
            </a:r>
            <a:r>
              <a:rPr lang="nl-NL" sz="2400" dirty="0" smtClean="0"/>
              <a:t> to </a:t>
            </a:r>
            <a:r>
              <a:rPr lang="nl-NL" sz="2400" dirty="0" err="1" smtClean="0"/>
              <a:t>visit</a:t>
            </a:r>
            <a:r>
              <a:rPr lang="nl-NL" sz="2400" dirty="0" smtClean="0"/>
              <a:t> </a:t>
            </a:r>
            <a:r>
              <a:rPr lang="nl-NL" sz="2400" dirty="0" err="1" smtClean="0"/>
              <a:t>gynecology</a:t>
            </a:r>
            <a:r>
              <a:rPr lang="nl-NL" sz="2400" dirty="0" smtClean="0"/>
              <a:t> </a:t>
            </a:r>
            <a:r>
              <a:rPr lang="nl-NL" sz="2400" dirty="0" err="1" smtClean="0"/>
              <a:t>department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smtClean="0"/>
              <a:t>Follow-up!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33"/>
          <a:stretch>
            <a:fillRect/>
          </a:stretch>
        </p:blipFill>
        <p:spPr bwMode="auto">
          <a:xfrm>
            <a:off x="-252536" y="285750"/>
            <a:ext cx="10186764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297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25177" t="22266" r="24460" b="8828"/>
          <a:stretch>
            <a:fillRect/>
          </a:stretch>
        </p:blipFill>
        <p:spPr bwMode="auto">
          <a:xfrm>
            <a:off x="611560" y="116632"/>
            <a:ext cx="7920880" cy="60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539552" y="632035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i="1" dirty="0" err="1" smtClean="0"/>
              <a:t>Adopted</a:t>
            </a:r>
            <a:r>
              <a:rPr lang="nl-NL" sz="1200" i="1" dirty="0" smtClean="0"/>
              <a:t> and </a:t>
            </a:r>
            <a:r>
              <a:rPr lang="nl-NL" sz="1200" i="1" dirty="0" err="1" smtClean="0"/>
              <a:t>adapted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from</a:t>
            </a:r>
            <a:r>
              <a:rPr lang="nl-NL" sz="1200" i="1" dirty="0" smtClean="0"/>
              <a:t> NVOG </a:t>
            </a:r>
            <a:r>
              <a:rPr lang="nl-NL" sz="1200" i="1" dirty="0" err="1" smtClean="0"/>
              <a:t>guideline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Ectopic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Pregnancy</a:t>
            </a:r>
            <a:r>
              <a:rPr lang="nl-NL" sz="1200" i="1" dirty="0" smtClean="0"/>
              <a:t> (2017)</a:t>
            </a:r>
            <a:endParaRPr lang="nl-N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Take</a:t>
            </a:r>
            <a:r>
              <a:rPr lang="nl-NL" dirty="0" smtClean="0"/>
              <a:t> Home </a:t>
            </a:r>
            <a:r>
              <a:rPr lang="nl-NL" dirty="0" err="1" smtClean="0"/>
              <a:t>Messages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Always </a:t>
            </a:r>
            <a:r>
              <a:rPr lang="nl-NL" sz="2400" dirty="0" err="1" smtClean="0"/>
              <a:t>consider</a:t>
            </a:r>
            <a:r>
              <a:rPr lang="nl-NL" sz="2400" dirty="0" smtClean="0"/>
              <a:t> </a:t>
            </a:r>
            <a:r>
              <a:rPr lang="nl-NL" sz="2400" dirty="0" err="1" smtClean="0"/>
              <a:t>ectopic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Perform</a:t>
            </a:r>
            <a:r>
              <a:rPr lang="nl-NL" sz="2400" dirty="0" smtClean="0"/>
              <a:t> adequate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tests (</a:t>
            </a:r>
            <a:r>
              <a:rPr lang="el-GR" sz="2400" dirty="0" smtClean="0"/>
              <a:t>β</a:t>
            </a:r>
            <a:r>
              <a:rPr lang="nl-NL" sz="2400" dirty="0" smtClean="0"/>
              <a:t>-</a:t>
            </a:r>
            <a:r>
              <a:rPr lang="nl-NL" sz="2400" dirty="0" err="1" smtClean="0"/>
              <a:t>hCG</a:t>
            </a:r>
            <a:r>
              <a:rPr lang="nl-NL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Perform</a:t>
            </a:r>
            <a:r>
              <a:rPr lang="nl-NL" sz="2400" dirty="0" smtClean="0"/>
              <a:t> ultrasound</a:t>
            </a:r>
          </a:p>
          <a:p>
            <a:pPr>
              <a:lnSpc>
                <a:spcPct val="150000"/>
              </a:lnSpc>
            </a:pPr>
            <a:r>
              <a:rPr lang="nl-NL" sz="2400" dirty="0" smtClean="0"/>
              <a:t>Follow-up </a:t>
            </a:r>
            <a:r>
              <a:rPr lang="nl-NL" sz="2400" dirty="0" smtClean="0"/>
              <a:t>of </a:t>
            </a:r>
            <a:r>
              <a:rPr lang="nl-NL" sz="2400" dirty="0" err="1" smtClean="0"/>
              <a:t>non-ectopic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</a:t>
            </a:r>
            <a:r>
              <a:rPr lang="nl-NL" sz="2400" dirty="0" err="1" smtClean="0"/>
              <a:t>only</a:t>
            </a:r>
            <a:r>
              <a:rPr lang="nl-NL" sz="2400" dirty="0" smtClean="0"/>
              <a:t> </a:t>
            </a:r>
            <a:r>
              <a:rPr lang="nl-NL" sz="2400" dirty="0" err="1" smtClean="0"/>
              <a:t>ends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u="sng" dirty="0" err="1" smtClean="0"/>
              <a:t>proof</a:t>
            </a:r>
            <a:r>
              <a:rPr lang="nl-NL" sz="2400" dirty="0" smtClean="0"/>
              <a:t> of </a:t>
            </a:r>
            <a:r>
              <a:rPr lang="nl-NL" sz="2400" dirty="0" err="1" smtClean="0"/>
              <a:t>intra-uterine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</a:t>
            </a:r>
            <a:r>
              <a:rPr lang="nl-NL" sz="2400" dirty="0" err="1" smtClean="0"/>
              <a:t>or</a:t>
            </a:r>
            <a:r>
              <a:rPr lang="nl-NL" sz="2400" dirty="0" smtClean="0"/>
              <a:t> </a:t>
            </a:r>
            <a:r>
              <a:rPr lang="nl-NL" sz="2400" dirty="0" err="1" smtClean="0"/>
              <a:t>miscarriage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Use</a:t>
            </a:r>
            <a:r>
              <a:rPr lang="nl-NL" sz="2400" dirty="0" smtClean="0"/>
              <a:t> the right </a:t>
            </a:r>
            <a:r>
              <a:rPr lang="nl-NL" sz="2400" dirty="0" err="1" smtClean="0"/>
              <a:t>ectopi</a:t>
            </a:r>
            <a:r>
              <a:rPr lang="nl-NL" sz="2400" dirty="0" err="1" smtClean="0"/>
              <a:t>c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</a:t>
            </a:r>
            <a:r>
              <a:rPr lang="nl-NL" sz="2400" dirty="0" smtClean="0"/>
              <a:t>follow-up </a:t>
            </a:r>
            <a:r>
              <a:rPr lang="nl-NL" sz="2400" dirty="0" err="1" smtClean="0"/>
              <a:t>protocols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Choose</a:t>
            </a:r>
            <a:r>
              <a:rPr lang="nl-NL" sz="2400" dirty="0" smtClean="0"/>
              <a:t> </a:t>
            </a:r>
            <a:r>
              <a:rPr lang="nl-NL" sz="2400" dirty="0" err="1" smtClean="0"/>
              <a:t>appropriate</a:t>
            </a:r>
            <a:r>
              <a:rPr lang="nl-NL" sz="2400" dirty="0" smtClean="0"/>
              <a:t> </a:t>
            </a:r>
            <a:r>
              <a:rPr lang="nl-NL" sz="2400" dirty="0" err="1" smtClean="0"/>
              <a:t>treatment</a:t>
            </a:r>
            <a:r>
              <a:rPr lang="nl-NL" sz="2400" dirty="0" smtClean="0"/>
              <a:t> </a:t>
            </a:r>
            <a:r>
              <a:rPr lang="nl-NL" sz="2400" dirty="0" err="1" smtClean="0"/>
              <a:t>methods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individual</a:t>
            </a:r>
            <a:r>
              <a:rPr lang="nl-NL" sz="2400" dirty="0" smtClean="0"/>
              <a:t> </a:t>
            </a:r>
            <a:r>
              <a:rPr lang="nl-NL" sz="2400" dirty="0" err="1" smtClean="0"/>
              <a:t>patients</a:t>
            </a:r>
            <a:r>
              <a:rPr lang="nl-NL" sz="2400" dirty="0" smtClean="0"/>
              <a:t> (</a:t>
            </a:r>
            <a:r>
              <a:rPr lang="nl-NL" sz="2400" dirty="0" err="1" smtClean="0"/>
              <a:t>surgery</a:t>
            </a:r>
            <a:r>
              <a:rPr lang="nl-NL" sz="2400" dirty="0" smtClean="0"/>
              <a:t> – </a:t>
            </a:r>
            <a:r>
              <a:rPr lang="nl-NL" sz="2400" dirty="0" err="1" smtClean="0"/>
              <a:t>methotrexate</a:t>
            </a:r>
            <a:r>
              <a:rPr lang="nl-NL" sz="2400" dirty="0" smtClean="0"/>
              <a:t> – </a:t>
            </a:r>
            <a:r>
              <a:rPr lang="nl-NL" sz="2400" dirty="0" err="1" smtClean="0"/>
              <a:t>expectant</a:t>
            </a:r>
            <a:r>
              <a:rPr lang="nl-NL" sz="2400" dirty="0" smtClean="0"/>
              <a:t> management)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199313" y="6415088"/>
            <a:ext cx="11049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7199313" y="6577200"/>
            <a:ext cx="1104900" cy="136525"/>
            <a:chOff x="7199313" y="6415088"/>
            <a:chExt cx="1104900" cy="13652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7199313" y="6415088"/>
              <a:ext cx="746125" cy="136525"/>
            </a:xfrm>
            <a:custGeom>
              <a:avLst/>
              <a:gdLst>
                <a:gd name="T0" fmla="*/ 145 w 2581"/>
                <a:gd name="T1" fmla="*/ 203 h 473"/>
                <a:gd name="T2" fmla="*/ 162 w 2581"/>
                <a:gd name="T3" fmla="*/ 43 h 473"/>
                <a:gd name="T4" fmla="*/ 185 w 2581"/>
                <a:gd name="T5" fmla="*/ 0 h 473"/>
                <a:gd name="T6" fmla="*/ 0 w 2581"/>
                <a:gd name="T7" fmla="*/ 24 h 473"/>
                <a:gd name="T8" fmla="*/ 46 w 2581"/>
                <a:gd name="T9" fmla="*/ 417 h 473"/>
                <a:gd name="T10" fmla="*/ 0 w 2581"/>
                <a:gd name="T11" fmla="*/ 453 h 473"/>
                <a:gd name="T12" fmla="*/ 176 w 2581"/>
                <a:gd name="T13" fmla="*/ 453 h 473"/>
                <a:gd name="T14" fmla="*/ 129 w 2581"/>
                <a:gd name="T15" fmla="*/ 417 h 473"/>
                <a:gd name="T16" fmla="*/ 287 w 2581"/>
                <a:gd name="T17" fmla="*/ 452 h 473"/>
                <a:gd name="T18" fmla="*/ 407 w 2581"/>
                <a:gd name="T19" fmla="*/ 453 h 473"/>
                <a:gd name="T20" fmla="*/ 352 w 2581"/>
                <a:gd name="T21" fmla="*/ 397 h 473"/>
                <a:gd name="T22" fmla="*/ 545 w 2581"/>
                <a:gd name="T23" fmla="*/ 334 h 473"/>
                <a:gd name="T24" fmla="*/ 547 w 2581"/>
                <a:gd name="T25" fmla="*/ 418 h 473"/>
                <a:gd name="T26" fmla="*/ 914 w 2581"/>
                <a:gd name="T27" fmla="*/ 418 h 473"/>
                <a:gd name="T28" fmla="*/ 988 w 2581"/>
                <a:gd name="T29" fmla="*/ 299 h 473"/>
                <a:gd name="T30" fmla="*/ 1045 w 2581"/>
                <a:gd name="T31" fmla="*/ 0 h 473"/>
                <a:gd name="T32" fmla="*/ 939 w 2581"/>
                <a:gd name="T33" fmla="*/ 19 h 473"/>
                <a:gd name="T34" fmla="*/ 988 w 2581"/>
                <a:gd name="T35" fmla="*/ 158 h 473"/>
                <a:gd name="T36" fmla="*/ 884 w 2581"/>
                <a:gd name="T37" fmla="*/ 473 h 473"/>
                <a:gd name="T38" fmla="*/ 1003 w 2581"/>
                <a:gd name="T39" fmla="*/ 463 h 473"/>
                <a:gd name="T40" fmla="*/ 1109 w 2581"/>
                <a:gd name="T41" fmla="*/ 444 h 473"/>
                <a:gd name="T42" fmla="*/ 1060 w 2581"/>
                <a:gd name="T43" fmla="*/ 16 h 473"/>
                <a:gd name="T44" fmla="*/ 2045 w 2581"/>
                <a:gd name="T45" fmla="*/ 143 h 473"/>
                <a:gd name="T46" fmla="*/ 2054 w 2581"/>
                <a:gd name="T47" fmla="*/ 178 h 473"/>
                <a:gd name="T48" fmla="*/ 2011 w 2581"/>
                <a:gd name="T49" fmla="*/ 418 h 473"/>
                <a:gd name="T50" fmla="*/ 1941 w 2581"/>
                <a:gd name="T51" fmla="*/ 143 h 473"/>
                <a:gd name="T52" fmla="*/ 1835 w 2581"/>
                <a:gd name="T53" fmla="*/ 162 h 473"/>
                <a:gd name="T54" fmla="*/ 1884 w 2581"/>
                <a:gd name="T55" fmla="*/ 350 h 473"/>
                <a:gd name="T56" fmla="*/ 2086 w 2581"/>
                <a:gd name="T57" fmla="*/ 447 h 473"/>
                <a:gd name="T58" fmla="*/ 2207 w 2581"/>
                <a:gd name="T59" fmla="*/ 453 h 473"/>
                <a:gd name="T60" fmla="*/ 2158 w 2581"/>
                <a:gd name="T61" fmla="*/ 418 h 473"/>
                <a:gd name="T62" fmla="*/ 738 w 2581"/>
                <a:gd name="T63" fmla="*/ 453 h 473"/>
                <a:gd name="T64" fmla="*/ 689 w 2581"/>
                <a:gd name="T65" fmla="*/ 418 h 473"/>
                <a:gd name="T66" fmla="*/ 476 w 2581"/>
                <a:gd name="T67" fmla="*/ 145 h 473"/>
                <a:gd name="T68" fmla="*/ 455 w 2581"/>
                <a:gd name="T69" fmla="*/ 217 h 473"/>
                <a:gd name="T70" fmla="*/ 616 w 2581"/>
                <a:gd name="T71" fmla="*/ 251 h 473"/>
                <a:gd name="T72" fmla="*/ 431 w 2581"/>
                <a:gd name="T73" fmla="*/ 383 h 473"/>
                <a:gd name="T74" fmla="*/ 616 w 2581"/>
                <a:gd name="T75" fmla="*/ 447 h 473"/>
                <a:gd name="T76" fmla="*/ 1372 w 2581"/>
                <a:gd name="T77" fmla="*/ 305 h 473"/>
                <a:gd name="T78" fmla="*/ 1223 w 2581"/>
                <a:gd name="T79" fmla="*/ 227 h 473"/>
                <a:gd name="T80" fmla="*/ 1450 w 2581"/>
                <a:gd name="T81" fmla="*/ 291 h 473"/>
                <a:gd name="T82" fmla="*/ 1223 w 2581"/>
                <a:gd name="T83" fmla="*/ 16 h 473"/>
                <a:gd name="T84" fmla="*/ 1101 w 2581"/>
                <a:gd name="T85" fmla="*/ 11 h 473"/>
                <a:gd name="T86" fmla="*/ 1150 w 2581"/>
                <a:gd name="T87" fmla="*/ 45 h 473"/>
                <a:gd name="T88" fmla="*/ 1283 w 2581"/>
                <a:gd name="T89" fmla="*/ 473 h 473"/>
                <a:gd name="T90" fmla="*/ 2385 w 2581"/>
                <a:gd name="T91" fmla="*/ 418 h 473"/>
                <a:gd name="T92" fmla="*/ 2459 w 2581"/>
                <a:gd name="T93" fmla="*/ 299 h 473"/>
                <a:gd name="T94" fmla="*/ 2517 w 2581"/>
                <a:gd name="T95" fmla="*/ 0 h 473"/>
                <a:gd name="T96" fmla="*/ 2410 w 2581"/>
                <a:gd name="T97" fmla="*/ 19 h 473"/>
                <a:gd name="T98" fmla="*/ 2459 w 2581"/>
                <a:gd name="T99" fmla="*/ 158 h 473"/>
                <a:gd name="T100" fmla="*/ 2355 w 2581"/>
                <a:gd name="T101" fmla="*/ 473 h 473"/>
                <a:gd name="T102" fmla="*/ 2474 w 2581"/>
                <a:gd name="T103" fmla="*/ 463 h 473"/>
                <a:gd name="T104" fmla="*/ 2581 w 2581"/>
                <a:gd name="T105" fmla="*/ 444 h 473"/>
                <a:gd name="T106" fmla="*/ 2532 w 2581"/>
                <a:gd name="T107" fmla="*/ 16 h 473"/>
                <a:gd name="T108" fmla="*/ 1658 w 2581"/>
                <a:gd name="T109" fmla="*/ 179 h 473"/>
                <a:gd name="T110" fmla="*/ 1650 w 2581"/>
                <a:gd name="T111" fmla="*/ 473 h 473"/>
                <a:gd name="T112" fmla="*/ 1496 w 2581"/>
                <a:gd name="T113" fmla="*/ 311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81" h="473">
                  <a:moveTo>
                    <a:pt x="162" y="43"/>
                  </a:move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lnTo>
                    <a:pt x="162" y="43"/>
                  </a:lnTo>
                  <a:close/>
                  <a:moveTo>
                    <a:pt x="248" y="229"/>
                  </a:move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moveTo>
                    <a:pt x="509" y="377"/>
                  </a:moveTo>
                  <a:cubicBezTo>
                    <a:pt x="509" y="344"/>
                    <a:pt x="528" y="338"/>
                    <a:pt x="545" y="334"/>
                  </a:cubicBezTo>
                  <a:cubicBezTo>
                    <a:pt x="616" y="317"/>
                    <a:pt x="616" y="317"/>
                    <a:pt x="616" y="317"/>
                  </a:cubicBezTo>
                  <a:cubicBezTo>
                    <a:pt x="616" y="387"/>
                    <a:pt x="616" y="387"/>
                    <a:pt x="616" y="387"/>
                  </a:cubicBezTo>
                  <a:cubicBezTo>
                    <a:pt x="591" y="409"/>
                    <a:pt x="566" y="418"/>
                    <a:pt x="547" y="418"/>
                  </a:cubicBezTo>
                  <a:cubicBezTo>
                    <a:pt x="530" y="418"/>
                    <a:pt x="509" y="411"/>
                    <a:pt x="509" y="377"/>
                  </a:cubicBezTo>
                  <a:moveTo>
                    <a:pt x="988" y="379"/>
                  </a:moveTo>
                  <a:cubicBezTo>
                    <a:pt x="966" y="401"/>
                    <a:pt x="942" y="418"/>
                    <a:pt x="914" y="418"/>
                  </a:cubicBezTo>
                  <a:cubicBezTo>
                    <a:pt x="861" y="418"/>
                    <a:pt x="838" y="362"/>
                    <a:pt x="838" y="299"/>
                  </a:cubicBezTo>
                  <a:cubicBezTo>
                    <a:pt x="838" y="225"/>
                    <a:pt x="870" y="179"/>
                    <a:pt x="919" y="179"/>
                  </a:cubicBezTo>
                  <a:cubicBezTo>
                    <a:pt x="970" y="179"/>
                    <a:pt x="988" y="229"/>
                    <a:pt x="988" y="299"/>
                  </a:cubicBezTo>
                  <a:lnTo>
                    <a:pt x="988" y="379"/>
                  </a:lnTo>
                  <a:close/>
                  <a:moveTo>
                    <a:pt x="1060" y="16"/>
                  </a:moveTo>
                  <a:cubicBezTo>
                    <a:pt x="1060" y="6"/>
                    <a:pt x="1057" y="0"/>
                    <a:pt x="1045" y="0"/>
                  </a:cubicBezTo>
                  <a:cubicBezTo>
                    <a:pt x="947" y="0"/>
                    <a:pt x="947" y="0"/>
                    <a:pt x="947" y="0"/>
                  </a:cubicBezTo>
                  <a:cubicBezTo>
                    <a:pt x="940" y="0"/>
                    <a:pt x="939" y="4"/>
                    <a:pt x="939" y="11"/>
                  </a:cubicBezTo>
                  <a:cubicBezTo>
                    <a:pt x="939" y="19"/>
                    <a:pt x="939" y="19"/>
                    <a:pt x="939" y="19"/>
                  </a:cubicBezTo>
                  <a:cubicBezTo>
                    <a:pt x="939" y="31"/>
                    <a:pt x="943" y="32"/>
                    <a:pt x="957" y="36"/>
                  </a:cubicBezTo>
                  <a:cubicBezTo>
                    <a:pt x="988" y="45"/>
                    <a:pt x="988" y="45"/>
                    <a:pt x="988" y="45"/>
                  </a:cubicBezTo>
                  <a:cubicBezTo>
                    <a:pt x="988" y="158"/>
                    <a:pt x="988" y="158"/>
                    <a:pt x="988" y="158"/>
                  </a:cubicBezTo>
                  <a:cubicBezTo>
                    <a:pt x="976" y="148"/>
                    <a:pt x="951" y="133"/>
                    <a:pt x="914" y="133"/>
                  </a:cubicBezTo>
                  <a:cubicBezTo>
                    <a:pt x="842" y="133"/>
                    <a:pt x="761" y="185"/>
                    <a:pt x="761" y="313"/>
                  </a:cubicBezTo>
                  <a:cubicBezTo>
                    <a:pt x="761" y="425"/>
                    <a:pt x="823" y="473"/>
                    <a:pt x="884" y="473"/>
                  </a:cubicBezTo>
                  <a:cubicBezTo>
                    <a:pt x="923" y="473"/>
                    <a:pt x="956" y="453"/>
                    <a:pt x="988" y="420"/>
                  </a:cubicBezTo>
                  <a:cubicBezTo>
                    <a:pt x="988" y="447"/>
                    <a:pt x="988" y="447"/>
                    <a:pt x="988" y="447"/>
                  </a:cubicBezTo>
                  <a:cubicBezTo>
                    <a:pt x="988" y="457"/>
                    <a:pt x="991" y="463"/>
                    <a:pt x="1003" y="463"/>
                  </a:cubicBezTo>
                  <a:cubicBezTo>
                    <a:pt x="1101" y="463"/>
                    <a:pt x="1101" y="463"/>
                    <a:pt x="1101" y="463"/>
                  </a:cubicBezTo>
                  <a:cubicBezTo>
                    <a:pt x="1108" y="463"/>
                    <a:pt x="1109" y="459"/>
                    <a:pt x="1109" y="453"/>
                  </a:cubicBezTo>
                  <a:cubicBezTo>
                    <a:pt x="1109" y="444"/>
                    <a:pt x="1109" y="444"/>
                    <a:pt x="1109" y="444"/>
                  </a:cubicBezTo>
                  <a:cubicBezTo>
                    <a:pt x="1109" y="432"/>
                    <a:pt x="1105" y="432"/>
                    <a:pt x="1092" y="428"/>
                  </a:cubicBezTo>
                  <a:cubicBezTo>
                    <a:pt x="1060" y="418"/>
                    <a:pt x="1060" y="418"/>
                    <a:pt x="1060" y="418"/>
                  </a:cubicBezTo>
                  <a:lnTo>
                    <a:pt x="1060" y="16"/>
                  </a:lnTo>
                  <a:close/>
                  <a:moveTo>
                    <a:pt x="2158" y="158"/>
                  </a:moveTo>
                  <a:cubicBezTo>
                    <a:pt x="2158" y="149"/>
                    <a:pt x="2155" y="143"/>
                    <a:pt x="2143" y="143"/>
                  </a:cubicBezTo>
                  <a:cubicBezTo>
                    <a:pt x="2045" y="143"/>
                    <a:pt x="2045" y="143"/>
                    <a:pt x="2045" y="143"/>
                  </a:cubicBezTo>
                  <a:cubicBezTo>
                    <a:pt x="2037" y="143"/>
                    <a:pt x="2037" y="147"/>
                    <a:pt x="2037" y="153"/>
                  </a:cubicBezTo>
                  <a:cubicBezTo>
                    <a:pt x="2037" y="162"/>
                    <a:pt x="2037" y="162"/>
                    <a:pt x="2037" y="162"/>
                  </a:cubicBezTo>
                  <a:cubicBezTo>
                    <a:pt x="2037" y="174"/>
                    <a:pt x="2041" y="174"/>
                    <a:pt x="2054" y="178"/>
                  </a:cubicBezTo>
                  <a:cubicBezTo>
                    <a:pt x="2086" y="187"/>
                    <a:pt x="2086" y="187"/>
                    <a:pt x="2086" y="187"/>
                  </a:cubicBezTo>
                  <a:cubicBezTo>
                    <a:pt x="2086" y="379"/>
                    <a:pt x="2086" y="379"/>
                    <a:pt x="2086" y="379"/>
                  </a:cubicBezTo>
                  <a:cubicBezTo>
                    <a:pt x="2059" y="407"/>
                    <a:pt x="2039" y="418"/>
                    <a:pt x="2011" y="418"/>
                  </a:cubicBezTo>
                  <a:cubicBezTo>
                    <a:pt x="1960" y="418"/>
                    <a:pt x="1956" y="379"/>
                    <a:pt x="1956" y="312"/>
                  </a:cubicBezTo>
                  <a:cubicBezTo>
                    <a:pt x="1956" y="158"/>
                    <a:pt x="1956" y="158"/>
                    <a:pt x="1956" y="158"/>
                  </a:cubicBezTo>
                  <a:cubicBezTo>
                    <a:pt x="1956" y="149"/>
                    <a:pt x="1953" y="143"/>
                    <a:pt x="1941" y="143"/>
                  </a:cubicBezTo>
                  <a:cubicBezTo>
                    <a:pt x="1843" y="143"/>
                    <a:pt x="1843" y="143"/>
                    <a:pt x="1843" y="143"/>
                  </a:cubicBezTo>
                  <a:cubicBezTo>
                    <a:pt x="1836" y="143"/>
                    <a:pt x="1835" y="147"/>
                    <a:pt x="1835" y="153"/>
                  </a:cubicBezTo>
                  <a:cubicBezTo>
                    <a:pt x="1835" y="162"/>
                    <a:pt x="1835" y="162"/>
                    <a:pt x="1835" y="162"/>
                  </a:cubicBezTo>
                  <a:cubicBezTo>
                    <a:pt x="1835" y="174"/>
                    <a:pt x="1839" y="174"/>
                    <a:pt x="1853" y="178"/>
                  </a:cubicBezTo>
                  <a:cubicBezTo>
                    <a:pt x="1884" y="187"/>
                    <a:pt x="1884" y="187"/>
                    <a:pt x="1884" y="187"/>
                  </a:cubicBezTo>
                  <a:cubicBezTo>
                    <a:pt x="1884" y="350"/>
                    <a:pt x="1884" y="350"/>
                    <a:pt x="1884" y="350"/>
                  </a:cubicBezTo>
                  <a:cubicBezTo>
                    <a:pt x="1884" y="452"/>
                    <a:pt x="1931" y="473"/>
                    <a:pt x="1980" y="473"/>
                  </a:cubicBezTo>
                  <a:cubicBezTo>
                    <a:pt x="2023" y="473"/>
                    <a:pt x="2055" y="455"/>
                    <a:pt x="2086" y="420"/>
                  </a:cubicBezTo>
                  <a:cubicBezTo>
                    <a:pt x="2086" y="447"/>
                    <a:pt x="2086" y="447"/>
                    <a:pt x="2086" y="447"/>
                  </a:cubicBezTo>
                  <a:cubicBezTo>
                    <a:pt x="2086" y="457"/>
                    <a:pt x="2089" y="463"/>
                    <a:pt x="2101" y="463"/>
                  </a:cubicBezTo>
                  <a:cubicBezTo>
                    <a:pt x="2199" y="463"/>
                    <a:pt x="2199" y="463"/>
                    <a:pt x="2199" y="463"/>
                  </a:cubicBezTo>
                  <a:cubicBezTo>
                    <a:pt x="2206" y="463"/>
                    <a:pt x="2207" y="459"/>
                    <a:pt x="2207" y="453"/>
                  </a:cubicBezTo>
                  <a:cubicBezTo>
                    <a:pt x="2207" y="444"/>
                    <a:pt x="2207" y="444"/>
                    <a:pt x="2207" y="444"/>
                  </a:cubicBezTo>
                  <a:cubicBezTo>
                    <a:pt x="2207" y="432"/>
                    <a:pt x="2203" y="432"/>
                    <a:pt x="2189" y="428"/>
                  </a:cubicBezTo>
                  <a:cubicBezTo>
                    <a:pt x="2158" y="418"/>
                    <a:pt x="2158" y="418"/>
                    <a:pt x="2158" y="418"/>
                  </a:cubicBezTo>
                  <a:lnTo>
                    <a:pt x="2158" y="158"/>
                  </a:lnTo>
                  <a:close/>
                  <a:moveTo>
                    <a:pt x="729" y="463"/>
                  </a:moveTo>
                  <a:cubicBezTo>
                    <a:pt x="736" y="463"/>
                    <a:pt x="738" y="459"/>
                    <a:pt x="738" y="453"/>
                  </a:cubicBezTo>
                  <a:cubicBezTo>
                    <a:pt x="738" y="444"/>
                    <a:pt x="738" y="444"/>
                    <a:pt x="738" y="444"/>
                  </a:cubicBezTo>
                  <a:cubicBezTo>
                    <a:pt x="738" y="432"/>
                    <a:pt x="734" y="432"/>
                    <a:pt x="720" y="428"/>
                  </a:cubicBezTo>
                  <a:cubicBezTo>
                    <a:pt x="689" y="418"/>
                    <a:pt x="689" y="418"/>
                    <a:pt x="689" y="418"/>
                  </a:cubicBezTo>
                  <a:cubicBezTo>
                    <a:pt x="689" y="239"/>
                    <a:pt x="689" y="239"/>
                    <a:pt x="689" y="239"/>
                  </a:cubicBezTo>
                  <a:cubicBezTo>
                    <a:pt x="689" y="160"/>
                    <a:pt x="633" y="133"/>
                    <a:pt x="561" y="133"/>
                  </a:cubicBezTo>
                  <a:cubicBezTo>
                    <a:pt x="518" y="133"/>
                    <a:pt x="483" y="143"/>
                    <a:pt x="476" y="145"/>
                  </a:cubicBezTo>
                  <a:cubicBezTo>
                    <a:pt x="458" y="150"/>
                    <a:pt x="455" y="154"/>
                    <a:pt x="453" y="172"/>
                  </a:cubicBezTo>
                  <a:cubicBezTo>
                    <a:pt x="449" y="207"/>
                    <a:pt x="449" y="207"/>
                    <a:pt x="449" y="207"/>
                  </a:cubicBezTo>
                  <a:cubicBezTo>
                    <a:pt x="449" y="214"/>
                    <a:pt x="451" y="217"/>
                    <a:pt x="455" y="217"/>
                  </a:cubicBezTo>
                  <a:cubicBezTo>
                    <a:pt x="461" y="217"/>
                    <a:pt x="469" y="212"/>
                    <a:pt x="474" y="209"/>
                  </a:cubicBezTo>
                  <a:cubicBezTo>
                    <a:pt x="496" y="197"/>
                    <a:pt x="529" y="187"/>
                    <a:pt x="556" y="187"/>
                  </a:cubicBezTo>
                  <a:cubicBezTo>
                    <a:pt x="613" y="187"/>
                    <a:pt x="616" y="225"/>
                    <a:pt x="616" y="251"/>
                  </a:cubicBezTo>
                  <a:cubicBezTo>
                    <a:pt x="616" y="284"/>
                    <a:pt x="616" y="284"/>
                    <a:pt x="616" y="284"/>
                  </a:cubicBezTo>
                  <a:cubicBezTo>
                    <a:pt x="494" y="309"/>
                    <a:pt x="494" y="309"/>
                    <a:pt x="494" y="309"/>
                  </a:cubicBezTo>
                  <a:cubicBezTo>
                    <a:pt x="453" y="317"/>
                    <a:pt x="431" y="336"/>
                    <a:pt x="431" y="383"/>
                  </a:cubicBezTo>
                  <a:cubicBezTo>
                    <a:pt x="431" y="435"/>
                    <a:pt x="458" y="473"/>
                    <a:pt x="514" y="473"/>
                  </a:cubicBezTo>
                  <a:cubicBezTo>
                    <a:pt x="550" y="473"/>
                    <a:pt x="576" y="461"/>
                    <a:pt x="616" y="423"/>
                  </a:cubicBezTo>
                  <a:cubicBezTo>
                    <a:pt x="616" y="447"/>
                    <a:pt x="616" y="447"/>
                    <a:pt x="616" y="447"/>
                  </a:cubicBezTo>
                  <a:cubicBezTo>
                    <a:pt x="616" y="457"/>
                    <a:pt x="619" y="463"/>
                    <a:pt x="631" y="463"/>
                  </a:cubicBezTo>
                  <a:lnTo>
                    <a:pt x="729" y="463"/>
                  </a:lnTo>
                  <a:close/>
                  <a:moveTo>
                    <a:pt x="1372" y="305"/>
                  </a:moveTo>
                  <a:cubicBezTo>
                    <a:pt x="1372" y="390"/>
                    <a:pt x="1330" y="430"/>
                    <a:pt x="1282" y="430"/>
                  </a:cubicBezTo>
                  <a:cubicBezTo>
                    <a:pt x="1232" y="430"/>
                    <a:pt x="1223" y="385"/>
                    <a:pt x="1223" y="337"/>
                  </a:cubicBezTo>
                  <a:cubicBezTo>
                    <a:pt x="1223" y="227"/>
                    <a:pt x="1223" y="227"/>
                    <a:pt x="1223" y="227"/>
                  </a:cubicBezTo>
                  <a:cubicBezTo>
                    <a:pt x="1244" y="205"/>
                    <a:pt x="1269" y="188"/>
                    <a:pt x="1297" y="188"/>
                  </a:cubicBezTo>
                  <a:cubicBezTo>
                    <a:pt x="1350" y="188"/>
                    <a:pt x="1372" y="244"/>
                    <a:pt x="1372" y="305"/>
                  </a:cubicBezTo>
                  <a:moveTo>
                    <a:pt x="1450" y="291"/>
                  </a:moveTo>
                  <a:cubicBezTo>
                    <a:pt x="1450" y="182"/>
                    <a:pt x="1388" y="133"/>
                    <a:pt x="1327" y="133"/>
                  </a:cubicBezTo>
                  <a:cubicBezTo>
                    <a:pt x="1289" y="133"/>
                    <a:pt x="1255" y="153"/>
                    <a:pt x="1223" y="185"/>
                  </a:cubicBezTo>
                  <a:cubicBezTo>
                    <a:pt x="1223" y="16"/>
                    <a:pt x="1223" y="16"/>
                    <a:pt x="1223" y="16"/>
                  </a:cubicBezTo>
                  <a:cubicBezTo>
                    <a:pt x="1223" y="6"/>
                    <a:pt x="1220" y="0"/>
                    <a:pt x="1208" y="0"/>
                  </a:cubicBezTo>
                  <a:cubicBezTo>
                    <a:pt x="1110" y="0"/>
                    <a:pt x="1110" y="0"/>
                    <a:pt x="1110" y="0"/>
                  </a:cubicBezTo>
                  <a:cubicBezTo>
                    <a:pt x="1103" y="0"/>
                    <a:pt x="1101" y="4"/>
                    <a:pt x="1101" y="11"/>
                  </a:cubicBezTo>
                  <a:cubicBezTo>
                    <a:pt x="1101" y="19"/>
                    <a:pt x="1101" y="19"/>
                    <a:pt x="1101" y="19"/>
                  </a:cubicBezTo>
                  <a:cubicBezTo>
                    <a:pt x="1101" y="31"/>
                    <a:pt x="1105" y="32"/>
                    <a:pt x="1119" y="36"/>
                  </a:cubicBezTo>
                  <a:cubicBezTo>
                    <a:pt x="1150" y="45"/>
                    <a:pt x="1150" y="45"/>
                    <a:pt x="1150" y="45"/>
                  </a:cubicBezTo>
                  <a:cubicBezTo>
                    <a:pt x="1150" y="422"/>
                    <a:pt x="1150" y="422"/>
                    <a:pt x="1150" y="422"/>
                  </a:cubicBezTo>
                  <a:cubicBezTo>
                    <a:pt x="1150" y="431"/>
                    <a:pt x="1151" y="438"/>
                    <a:pt x="1163" y="445"/>
                  </a:cubicBezTo>
                  <a:cubicBezTo>
                    <a:pt x="1184" y="458"/>
                    <a:pt x="1236" y="473"/>
                    <a:pt x="1283" y="473"/>
                  </a:cubicBezTo>
                  <a:cubicBezTo>
                    <a:pt x="1388" y="473"/>
                    <a:pt x="1450" y="399"/>
                    <a:pt x="1450" y="291"/>
                  </a:cubicBezTo>
                  <a:moveTo>
                    <a:pt x="2459" y="379"/>
                  </a:moveTo>
                  <a:cubicBezTo>
                    <a:pt x="2438" y="401"/>
                    <a:pt x="2414" y="418"/>
                    <a:pt x="2385" y="418"/>
                  </a:cubicBezTo>
                  <a:cubicBezTo>
                    <a:pt x="2332" y="418"/>
                    <a:pt x="2310" y="362"/>
                    <a:pt x="2310" y="299"/>
                  </a:cubicBezTo>
                  <a:cubicBezTo>
                    <a:pt x="2310" y="225"/>
                    <a:pt x="2342" y="179"/>
                    <a:pt x="2390" y="179"/>
                  </a:cubicBezTo>
                  <a:cubicBezTo>
                    <a:pt x="2441" y="179"/>
                    <a:pt x="2459" y="229"/>
                    <a:pt x="2459" y="299"/>
                  </a:cubicBezTo>
                  <a:lnTo>
                    <a:pt x="2459" y="379"/>
                  </a:lnTo>
                  <a:close/>
                  <a:moveTo>
                    <a:pt x="2532" y="16"/>
                  </a:moveTo>
                  <a:cubicBezTo>
                    <a:pt x="2532" y="6"/>
                    <a:pt x="2529" y="0"/>
                    <a:pt x="2517" y="0"/>
                  </a:cubicBezTo>
                  <a:cubicBezTo>
                    <a:pt x="2419" y="0"/>
                    <a:pt x="2419" y="0"/>
                    <a:pt x="2419" y="0"/>
                  </a:cubicBezTo>
                  <a:cubicBezTo>
                    <a:pt x="2411" y="0"/>
                    <a:pt x="2410" y="4"/>
                    <a:pt x="2410" y="11"/>
                  </a:cubicBezTo>
                  <a:cubicBezTo>
                    <a:pt x="2410" y="19"/>
                    <a:pt x="2410" y="19"/>
                    <a:pt x="2410" y="19"/>
                  </a:cubicBezTo>
                  <a:cubicBezTo>
                    <a:pt x="2410" y="31"/>
                    <a:pt x="2414" y="32"/>
                    <a:pt x="2428" y="36"/>
                  </a:cubicBezTo>
                  <a:cubicBezTo>
                    <a:pt x="2459" y="45"/>
                    <a:pt x="2459" y="45"/>
                    <a:pt x="2459" y="45"/>
                  </a:cubicBezTo>
                  <a:cubicBezTo>
                    <a:pt x="2459" y="158"/>
                    <a:pt x="2459" y="158"/>
                    <a:pt x="2459" y="158"/>
                  </a:cubicBezTo>
                  <a:cubicBezTo>
                    <a:pt x="2448" y="148"/>
                    <a:pt x="2423" y="133"/>
                    <a:pt x="2385" y="133"/>
                  </a:cubicBezTo>
                  <a:cubicBezTo>
                    <a:pt x="2314" y="133"/>
                    <a:pt x="2232" y="185"/>
                    <a:pt x="2232" y="313"/>
                  </a:cubicBezTo>
                  <a:cubicBezTo>
                    <a:pt x="2232" y="425"/>
                    <a:pt x="2294" y="473"/>
                    <a:pt x="2355" y="473"/>
                  </a:cubicBezTo>
                  <a:cubicBezTo>
                    <a:pt x="2394" y="473"/>
                    <a:pt x="2427" y="453"/>
                    <a:pt x="2459" y="420"/>
                  </a:cubicBezTo>
                  <a:cubicBezTo>
                    <a:pt x="2459" y="447"/>
                    <a:pt x="2459" y="447"/>
                    <a:pt x="2459" y="447"/>
                  </a:cubicBezTo>
                  <a:cubicBezTo>
                    <a:pt x="2459" y="457"/>
                    <a:pt x="2462" y="463"/>
                    <a:pt x="2474" y="463"/>
                  </a:cubicBezTo>
                  <a:cubicBezTo>
                    <a:pt x="2572" y="463"/>
                    <a:pt x="2572" y="463"/>
                    <a:pt x="2572" y="463"/>
                  </a:cubicBezTo>
                  <a:cubicBezTo>
                    <a:pt x="2579" y="463"/>
                    <a:pt x="2581" y="459"/>
                    <a:pt x="2581" y="453"/>
                  </a:cubicBezTo>
                  <a:cubicBezTo>
                    <a:pt x="2581" y="444"/>
                    <a:pt x="2581" y="444"/>
                    <a:pt x="2581" y="444"/>
                  </a:cubicBezTo>
                  <a:cubicBezTo>
                    <a:pt x="2581" y="432"/>
                    <a:pt x="2577" y="432"/>
                    <a:pt x="2563" y="428"/>
                  </a:cubicBezTo>
                  <a:cubicBezTo>
                    <a:pt x="2532" y="418"/>
                    <a:pt x="2532" y="418"/>
                    <a:pt x="2532" y="418"/>
                  </a:cubicBezTo>
                  <a:lnTo>
                    <a:pt x="2532" y="16"/>
                  </a:lnTo>
                  <a:close/>
                  <a:moveTo>
                    <a:pt x="1658" y="427"/>
                  </a:moveTo>
                  <a:cubicBezTo>
                    <a:pt x="1604" y="427"/>
                    <a:pt x="1572" y="374"/>
                    <a:pt x="1572" y="303"/>
                  </a:cubicBezTo>
                  <a:cubicBezTo>
                    <a:pt x="1572" y="233"/>
                    <a:pt x="1603" y="179"/>
                    <a:pt x="1658" y="179"/>
                  </a:cubicBezTo>
                  <a:cubicBezTo>
                    <a:pt x="1711" y="179"/>
                    <a:pt x="1744" y="231"/>
                    <a:pt x="1744" y="303"/>
                  </a:cubicBezTo>
                  <a:cubicBezTo>
                    <a:pt x="1744" y="373"/>
                    <a:pt x="1712" y="427"/>
                    <a:pt x="1658" y="427"/>
                  </a:cubicBezTo>
                  <a:moveTo>
                    <a:pt x="1650" y="473"/>
                  </a:moveTo>
                  <a:cubicBezTo>
                    <a:pt x="1762" y="473"/>
                    <a:pt x="1818" y="387"/>
                    <a:pt x="1818" y="295"/>
                  </a:cubicBezTo>
                  <a:cubicBezTo>
                    <a:pt x="1818" y="209"/>
                    <a:pt x="1769" y="133"/>
                    <a:pt x="1664" y="133"/>
                  </a:cubicBezTo>
                  <a:cubicBezTo>
                    <a:pt x="1552" y="133"/>
                    <a:pt x="1496" y="219"/>
                    <a:pt x="1496" y="311"/>
                  </a:cubicBezTo>
                  <a:cubicBezTo>
                    <a:pt x="1496" y="397"/>
                    <a:pt x="1544" y="473"/>
                    <a:pt x="1650" y="4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7961313" y="6453188"/>
              <a:ext cx="342900" cy="98425"/>
            </a:xfrm>
            <a:custGeom>
              <a:avLst/>
              <a:gdLst>
                <a:gd name="T0" fmla="*/ 1179 w 1188"/>
                <a:gd name="T1" fmla="*/ 11 h 340"/>
                <a:gd name="T2" fmla="*/ 941 w 1188"/>
                <a:gd name="T3" fmla="*/ 170 h 340"/>
                <a:gd name="T4" fmla="*/ 1179 w 1188"/>
                <a:gd name="T5" fmla="*/ 329 h 340"/>
                <a:gd name="T6" fmla="*/ 1188 w 1188"/>
                <a:gd name="T7" fmla="*/ 269 h 340"/>
                <a:gd name="T8" fmla="*/ 1172 w 1188"/>
                <a:gd name="T9" fmla="*/ 266 h 340"/>
                <a:gd name="T10" fmla="*/ 1012 w 1188"/>
                <a:gd name="T11" fmla="*/ 170 h 340"/>
                <a:gd name="T12" fmla="*/ 1172 w 1188"/>
                <a:gd name="T13" fmla="*/ 74 h 340"/>
                <a:gd name="T14" fmla="*/ 1188 w 1188"/>
                <a:gd name="T15" fmla="*/ 71 h 340"/>
                <a:gd name="T16" fmla="*/ 9 w 1188"/>
                <a:gd name="T17" fmla="*/ 10 h 340"/>
                <a:gd name="T18" fmla="*/ 0 w 1188"/>
                <a:gd name="T19" fmla="*/ 29 h 340"/>
                <a:gd name="T20" fmla="*/ 49 w 1188"/>
                <a:gd name="T21" fmla="*/ 54 h 340"/>
                <a:gd name="T22" fmla="*/ 152 w 1188"/>
                <a:gd name="T23" fmla="*/ 340 h 340"/>
                <a:gd name="T24" fmla="*/ 249 w 1188"/>
                <a:gd name="T25" fmla="*/ 290 h 340"/>
                <a:gd name="T26" fmla="*/ 257 w 1188"/>
                <a:gd name="T27" fmla="*/ 330 h 340"/>
                <a:gd name="T28" fmla="*/ 317 w 1188"/>
                <a:gd name="T29" fmla="*/ 322 h 340"/>
                <a:gd name="T30" fmla="*/ 309 w 1188"/>
                <a:gd name="T31" fmla="*/ 10 h 340"/>
                <a:gd name="T32" fmla="*/ 247 w 1188"/>
                <a:gd name="T33" fmla="*/ 18 h 340"/>
                <a:gd name="T34" fmla="*/ 173 w 1188"/>
                <a:gd name="T35" fmla="*/ 278 h 340"/>
                <a:gd name="T36" fmla="*/ 119 w 1188"/>
                <a:gd name="T37" fmla="*/ 18 h 340"/>
                <a:gd name="T38" fmla="*/ 9 w 1188"/>
                <a:gd name="T39" fmla="*/ 10 h 340"/>
                <a:gd name="T40" fmla="*/ 414 w 1188"/>
                <a:gd name="T41" fmla="*/ 330 h 340"/>
                <a:gd name="T42" fmla="*/ 476 w 1188"/>
                <a:gd name="T43" fmla="*/ 322 h 340"/>
                <a:gd name="T44" fmla="*/ 551 w 1188"/>
                <a:gd name="T45" fmla="*/ 62 h 340"/>
                <a:gd name="T46" fmla="*/ 604 w 1188"/>
                <a:gd name="T47" fmla="*/ 322 h 340"/>
                <a:gd name="T48" fmla="*/ 667 w 1188"/>
                <a:gd name="T49" fmla="*/ 330 h 340"/>
                <a:gd name="T50" fmla="*/ 674 w 1188"/>
                <a:gd name="T51" fmla="*/ 104 h 340"/>
                <a:gd name="T52" fmla="*/ 803 w 1188"/>
                <a:gd name="T53" fmla="*/ 157 h 340"/>
                <a:gd name="T54" fmla="*/ 811 w 1188"/>
                <a:gd name="T55" fmla="*/ 330 h 340"/>
                <a:gd name="T56" fmla="*/ 873 w 1188"/>
                <a:gd name="T57" fmla="*/ 322 h 340"/>
                <a:gd name="T58" fmla="*/ 769 w 1188"/>
                <a:gd name="T59" fmla="*/ 0 h 340"/>
                <a:gd name="T60" fmla="*/ 571 w 1188"/>
                <a:gd name="T61" fmla="*/ 0 h 340"/>
                <a:gd name="T62" fmla="*/ 474 w 1188"/>
                <a:gd name="T63" fmla="*/ 50 h 340"/>
                <a:gd name="T64" fmla="*/ 466 w 1188"/>
                <a:gd name="T65" fmla="*/ 10 h 340"/>
                <a:gd name="T66" fmla="*/ 406 w 1188"/>
                <a:gd name="T67" fmla="*/ 1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340">
                  <a:moveTo>
                    <a:pt x="1188" y="22"/>
                  </a:moveTo>
                  <a:cubicBezTo>
                    <a:pt x="1188" y="14"/>
                    <a:pt x="1186" y="14"/>
                    <a:pt x="1179" y="11"/>
                  </a:cubicBezTo>
                  <a:cubicBezTo>
                    <a:pt x="1163" y="5"/>
                    <a:pt x="1135" y="0"/>
                    <a:pt x="1106" y="0"/>
                  </a:cubicBezTo>
                  <a:cubicBezTo>
                    <a:pt x="975" y="0"/>
                    <a:pt x="941" y="92"/>
                    <a:pt x="941" y="170"/>
                  </a:cubicBezTo>
                  <a:cubicBezTo>
                    <a:pt x="941" y="249"/>
                    <a:pt x="974" y="340"/>
                    <a:pt x="1106" y="340"/>
                  </a:cubicBezTo>
                  <a:cubicBezTo>
                    <a:pt x="1135" y="340"/>
                    <a:pt x="1163" y="335"/>
                    <a:pt x="1179" y="329"/>
                  </a:cubicBezTo>
                  <a:cubicBezTo>
                    <a:pt x="1186" y="326"/>
                    <a:pt x="1188" y="326"/>
                    <a:pt x="1188" y="318"/>
                  </a:cubicBezTo>
                  <a:cubicBezTo>
                    <a:pt x="1188" y="269"/>
                    <a:pt x="1188" y="269"/>
                    <a:pt x="1188" y="269"/>
                  </a:cubicBezTo>
                  <a:cubicBezTo>
                    <a:pt x="1188" y="264"/>
                    <a:pt x="1187" y="262"/>
                    <a:pt x="1184" y="262"/>
                  </a:cubicBezTo>
                  <a:cubicBezTo>
                    <a:pt x="1182" y="262"/>
                    <a:pt x="1178" y="264"/>
                    <a:pt x="1172" y="266"/>
                  </a:cubicBezTo>
                  <a:cubicBezTo>
                    <a:pt x="1162" y="271"/>
                    <a:pt x="1140" y="281"/>
                    <a:pt x="1110" y="281"/>
                  </a:cubicBezTo>
                  <a:cubicBezTo>
                    <a:pt x="1049" y="281"/>
                    <a:pt x="1012" y="244"/>
                    <a:pt x="1012" y="170"/>
                  </a:cubicBezTo>
                  <a:cubicBezTo>
                    <a:pt x="1012" y="95"/>
                    <a:pt x="1049" y="59"/>
                    <a:pt x="1110" y="59"/>
                  </a:cubicBezTo>
                  <a:cubicBezTo>
                    <a:pt x="1140" y="59"/>
                    <a:pt x="1162" y="69"/>
                    <a:pt x="1172" y="74"/>
                  </a:cubicBezTo>
                  <a:cubicBezTo>
                    <a:pt x="1178" y="76"/>
                    <a:pt x="1182" y="78"/>
                    <a:pt x="1184" y="78"/>
                  </a:cubicBezTo>
                  <a:cubicBezTo>
                    <a:pt x="1187" y="78"/>
                    <a:pt x="1188" y="76"/>
                    <a:pt x="1188" y="71"/>
                  </a:cubicBezTo>
                  <a:lnTo>
                    <a:pt x="1188" y="22"/>
                  </a:lnTo>
                  <a:close/>
                  <a:moveTo>
                    <a:pt x="9" y="10"/>
                  </a:moveTo>
                  <a:cubicBezTo>
                    <a:pt x="1" y="10"/>
                    <a:pt x="0" y="14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1"/>
                    <a:pt x="4" y="41"/>
                    <a:pt x="18" y="4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9" y="316"/>
                    <a:pt x="99" y="340"/>
                    <a:pt x="152" y="340"/>
                  </a:cubicBezTo>
                  <a:cubicBezTo>
                    <a:pt x="194" y="340"/>
                    <a:pt x="221" y="324"/>
                    <a:pt x="247" y="290"/>
                  </a:cubicBezTo>
                  <a:cubicBezTo>
                    <a:pt x="249" y="290"/>
                    <a:pt x="249" y="290"/>
                    <a:pt x="249" y="290"/>
                  </a:cubicBezTo>
                  <a:cubicBezTo>
                    <a:pt x="249" y="322"/>
                    <a:pt x="249" y="322"/>
                    <a:pt x="249" y="322"/>
                  </a:cubicBezTo>
                  <a:cubicBezTo>
                    <a:pt x="249" y="328"/>
                    <a:pt x="251" y="330"/>
                    <a:pt x="257" y="330"/>
                  </a:cubicBezTo>
                  <a:cubicBezTo>
                    <a:pt x="309" y="330"/>
                    <a:pt x="309" y="330"/>
                    <a:pt x="309" y="330"/>
                  </a:cubicBezTo>
                  <a:cubicBezTo>
                    <a:pt x="315" y="330"/>
                    <a:pt x="317" y="328"/>
                    <a:pt x="317" y="322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2"/>
                    <a:pt x="315" y="10"/>
                    <a:pt x="309" y="10"/>
                  </a:cubicBezTo>
                  <a:cubicBezTo>
                    <a:pt x="255" y="10"/>
                    <a:pt x="255" y="10"/>
                    <a:pt x="255" y="10"/>
                  </a:cubicBezTo>
                  <a:cubicBezTo>
                    <a:pt x="249" y="10"/>
                    <a:pt x="247" y="12"/>
                    <a:pt x="247" y="18"/>
                  </a:cubicBezTo>
                  <a:cubicBezTo>
                    <a:pt x="247" y="236"/>
                    <a:pt x="247" y="236"/>
                    <a:pt x="247" y="236"/>
                  </a:cubicBezTo>
                  <a:cubicBezTo>
                    <a:pt x="227" y="265"/>
                    <a:pt x="202" y="278"/>
                    <a:pt x="173" y="278"/>
                  </a:cubicBezTo>
                  <a:cubicBezTo>
                    <a:pt x="122" y="278"/>
                    <a:pt x="119" y="241"/>
                    <a:pt x="119" y="18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2"/>
                    <a:pt x="116" y="10"/>
                    <a:pt x="111" y="10"/>
                  </a:cubicBezTo>
                  <a:lnTo>
                    <a:pt x="9" y="10"/>
                  </a:lnTo>
                  <a:close/>
                  <a:moveTo>
                    <a:pt x="406" y="322"/>
                  </a:moveTo>
                  <a:cubicBezTo>
                    <a:pt x="406" y="328"/>
                    <a:pt x="408" y="330"/>
                    <a:pt x="414" y="330"/>
                  </a:cubicBezTo>
                  <a:cubicBezTo>
                    <a:pt x="468" y="330"/>
                    <a:pt x="468" y="330"/>
                    <a:pt x="468" y="330"/>
                  </a:cubicBezTo>
                  <a:cubicBezTo>
                    <a:pt x="474" y="330"/>
                    <a:pt x="476" y="328"/>
                    <a:pt x="476" y="322"/>
                  </a:cubicBezTo>
                  <a:cubicBezTo>
                    <a:pt x="476" y="104"/>
                    <a:pt x="476" y="104"/>
                    <a:pt x="476" y="104"/>
                  </a:cubicBezTo>
                  <a:cubicBezTo>
                    <a:pt x="497" y="75"/>
                    <a:pt x="521" y="62"/>
                    <a:pt x="551" y="62"/>
                  </a:cubicBezTo>
                  <a:cubicBezTo>
                    <a:pt x="602" y="62"/>
                    <a:pt x="604" y="99"/>
                    <a:pt x="604" y="157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4" y="328"/>
                    <a:pt x="606" y="330"/>
                    <a:pt x="612" y="330"/>
                  </a:cubicBezTo>
                  <a:cubicBezTo>
                    <a:pt x="667" y="330"/>
                    <a:pt x="667" y="330"/>
                    <a:pt x="667" y="330"/>
                  </a:cubicBezTo>
                  <a:cubicBezTo>
                    <a:pt x="673" y="330"/>
                    <a:pt x="674" y="328"/>
                    <a:pt x="674" y="322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95" y="75"/>
                    <a:pt x="719" y="62"/>
                    <a:pt x="749" y="62"/>
                  </a:cubicBezTo>
                  <a:cubicBezTo>
                    <a:pt x="800" y="62"/>
                    <a:pt x="803" y="99"/>
                    <a:pt x="803" y="157"/>
                  </a:cubicBezTo>
                  <a:cubicBezTo>
                    <a:pt x="803" y="322"/>
                    <a:pt x="803" y="322"/>
                    <a:pt x="803" y="322"/>
                  </a:cubicBezTo>
                  <a:cubicBezTo>
                    <a:pt x="803" y="328"/>
                    <a:pt x="805" y="330"/>
                    <a:pt x="811" y="330"/>
                  </a:cubicBezTo>
                  <a:cubicBezTo>
                    <a:pt x="865" y="330"/>
                    <a:pt x="865" y="330"/>
                    <a:pt x="865" y="330"/>
                  </a:cubicBezTo>
                  <a:cubicBezTo>
                    <a:pt x="871" y="330"/>
                    <a:pt x="873" y="328"/>
                    <a:pt x="873" y="322"/>
                  </a:cubicBezTo>
                  <a:cubicBezTo>
                    <a:pt x="873" y="137"/>
                    <a:pt x="873" y="137"/>
                    <a:pt x="873" y="137"/>
                  </a:cubicBezTo>
                  <a:cubicBezTo>
                    <a:pt x="873" y="23"/>
                    <a:pt x="823" y="0"/>
                    <a:pt x="769" y="0"/>
                  </a:cubicBezTo>
                  <a:cubicBezTo>
                    <a:pt x="722" y="0"/>
                    <a:pt x="689" y="18"/>
                    <a:pt x="659" y="54"/>
                  </a:cubicBezTo>
                  <a:cubicBezTo>
                    <a:pt x="641" y="12"/>
                    <a:pt x="607" y="0"/>
                    <a:pt x="571" y="0"/>
                  </a:cubicBezTo>
                  <a:cubicBezTo>
                    <a:pt x="530" y="0"/>
                    <a:pt x="503" y="16"/>
                    <a:pt x="476" y="50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474" y="18"/>
                    <a:pt x="474" y="18"/>
                    <a:pt x="474" y="18"/>
                  </a:cubicBezTo>
                  <a:cubicBezTo>
                    <a:pt x="474" y="12"/>
                    <a:pt x="471" y="10"/>
                    <a:pt x="466" y="10"/>
                  </a:cubicBezTo>
                  <a:cubicBezTo>
                    <a:pt x="414" y="10"/>
                    <a:pt x="414" y="10"/>
                    <a:pt x="414" y="10"/>
                  </a:cubicBezTo>
                  <a:cubicBezTo>
                    <a:pt x="408" y="10"/>
                    <a:pt x="406" y="12"/>
                    <a:pt x="406" y="18"/>
                  </a:cubicBezTo>
                  <a:lnTo>
                    <a:pt x="406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" name="Rechthoek 7"/>
          <p:cNvSpPr/>
          <p:nvPr/>
        </p:nvSpPr>
        <p:spPr>
          <a:xfrm>
            <a:off x="4175448" y="764704"/>
            <a:ext cx="49685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8000" b="1" cap="none" spc="0" dirty="0" err="1" smtClean="0">
                <a:ln w="381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</a:t>
            </a:r>
            <a:r>
              <a:rPr lang="nl-NL" sz="8000" b="1" cap="none" spc="0" dirty="0" smtClean="0">
                <a:ln w="381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nl-NL" sz="8000" b="1" cap="none" spc="0" dirty="0" err="1" smtClean="0">
                <a:ln w="381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</a:t>
            </a:r>
            <a:r>
              <a:rPr lang="nl-NL" sz="8000" b="1" cap="none" spc="0" dirty="0" smtClean="0">
                <a:ln w="38100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bg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nl-NL" sz="8000" b="1" cap="none" spc="0" dirty="0">
              <a:ln w="38100">
                <a:solidFill>
                  <a:schemeClr val="accent1"/>
                </a:solidFill>
                <a:prstDash val="solid"/>
                <a:miter lim="800000"/>
              </a:ln>
              <a:solidFill>
                <a:schemeClr val="bg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Introduction</a:t>
            </a:r>
            <a:r>
              <a:rPr lang="nl-NL" dirty="0" smtClean="0"/>
              <a:t> – </a:t>
            </a:r>
            <a:r>
              <a:rPr lang="nl-NL" dirty="0" err="1" smtClean="0"/>
              <a:t>Ectopic</a:t>
            </a:r>
            <a:r>
              <a:rPr lang="nl-NL" dirty="0" smtClean="0"/>
              <a:t> </a:t>
            </a:r>
            <a:r>
              <a:rPr lang="nl-NL" dirty="0" err="1" smtClean="0"/>
              <a:t>Pregnancy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err="1" smtClean="0"/>
              <a:t>Any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</a:t>
            </a:r>
            <a:r>
              <a:rPr lang="nl-NL" sz="2400" dirty="0" err="1" smtClean="0"/>
              <a:t>outside</a:t>
            </a:r>
            <a:r>
              <a:rPr lang="nl-NL" sz="2400" dirty="0" smtClean="0"/>
              <a:t> </a:t>
            </a:r>
            <a:r>
              <a:rPr lang="nl-NL" sz="2400" dirty="0" err="1" smtClean="0"/>
              <a:t>uterine</a:t>
            </a:r>
            <a:r>
              <a:rPr lang="nl-NL" sz="2400" dirty="0" smtClean="0"/>
              <a:t> </a:t>
            </a:r>
            <a:r>
              <a:rPr lang="nl-NL" sz="2400" dirty="0" err="1" smtClean="0"/>
              <a:t>cavity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smtClean="0"/>
              <a:t>11-20 in 1000 </a:t>
            </a:r>
            <a:r>
              <a:rPr lang="nl-NL" sz="2400" dirty="0" err="1" smtClean="0"/>
              <a:t>pregnancies</a:t>
            </a:r>
            <a:r>
              <a:rPr lang="nl-NL" sz="2400" dirty="0" smtClean="0"/>
              <a:t>; IVF more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Main</a:t>
            </a:r>
            <a:r>
              <a:rPr lang="nl-NL" sz="2400" dirty="0" smtClean="0"/>
              <a:t> </a:t>
            </a:r>
            <a:r>
              <a:rPr lang="nl-NL" sz="2400" dirty="0" err="1" smtClean="0"/>
              <a:t>complication</a:t>
            </a:r>
            <a:r>
              <a:rPr lang="nl-NL" sz="2400" dirty="0" smtClean="0"/>
              <a:t>: </a:t>
            </a:r>
            <a:r>
              <a:rPr lang="nl-NL" sz="2400" dirty="0" err="1" smtClean="0"/>
              <a:t>abdominal</a:t>
            </a:r>
            <a:r>
              <a:rPr lang="nl-NL" sz="2400" dirty="0" smtClean="0"/>
              <a:t> </a:t>
            </a:r>
            <a:r>
              <a:rPr lang="nl-NL" sz="2400" dirty="0" err="1" smtClean="0"/>
              <a:t>bleeding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Mortality</a:t>
            </a:r>
            <a:r>
              <a:rPr lang="nl-NL" sz="2400" dirty="0" smtClean="0"/>
              <a:t>: 16.9 in 100,000 </a:t>
            </a:r>
            <a:r>
              <a:rPr lang="nl-NL" sz="2400" dirty="0" err="1" smtClean="0"/>
              <a:t>ectopic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pregnancies</a:t>
            </a:r>
            <a:r>
              <a:rPr lang="nl-NL" sz="2400" dirty="0" smtClean="0"/>
              <a:t>*</a:t>
            </a:r>
          </a:p>
          <a:p>
            <a:pPr>
              <a:lnSpc>
                <a:spcPct val="150000"/>
              </a:lnSpc>
            </a:pP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smtClean="0"/>
              <a:t>Goals: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sz="2400" dirty="0" err="1" smtClean="0"/>
              <a:t>Early</a:t>
            </a:r>
            <a:r>
              <a:rPr lang="nl-NL" sz="2400" dirty="0" smtClean="0"/>
              <a:t> </a:t>
            </a:r>
            <a:r>
              <a:rPr lang="nl-NL" sz="2400" dirty="0" err="1" smtClean="0"/>
              <a:t>recognition</a:t>
            </a:r>
            <a:endParaRPr lang="nl-NL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l-NL" sz="2400" dirty="0" smtClean="0"/>
              <a:t>Correct </a:t>
            </a:r>
            <a:r>
              <a:rPr lang="nl-NL" sz="2400" dirty="0" err="1" smtClean="0"/>
              <a:t>treatment</a:t>
            </a:r>
            <a:endParaRPr lang="nl-NL" sz="2400" dirty="0" smtClean="0"/>
          </a:p>
          <a:p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39552" y="645333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 smtClean="0"/>
              <a:t>*</a:t>
            </a:r>
            <a:r>
              <a:rPr lang="nl-NL" sz="1200" i="1" dirty="0" err="1" smtClean="0"/>
              <a:t>Saving</a:t>
            </a:r>
            <a:r>
              <a:rPr lang="nl-NL" sz="1200" i="1" dirty="0" smtClean="0"/>
              <a:t> </a:t>
            </a:r>
            <a:r>
              <a:rPr lang="nl-NL" sz="1200" i="1" dirty="0" err="1" smtClean="0"/>
              <a:t>mothers</a:t>
            </a:r>
            <a:r>
              <a:rPr lang="nl-NL" sz="1200" i="1" dirty="0" smtClean="0"/>
              <a:t> lives (2011)</a:t>
            </a:r>
            <a:endParaRPr lang="nl-NL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2" descr="http://img.tfd.com/dorland/pregnancy_ectopic.jpg"/>
          <p:cNvPicPr>
            <a:picLocks noChangeAspect="1" noChangeArrowheads="1"/>
          </p:cNvPicPr>
          <p:nvPr/>
        </p:nvPicPr>
        <p:blipFill>
          <a:blip r:embed="rId2" cstate="print"/>
          <a:srcRect b="2226"/>
          <a:stretch>
            <a:fillRect/>
          </a:stretch>
        </p:blipFill>
        <p:spPr bwMode="auto">
          <a:xfrm>
            <a:off x="611560" y="198881"/>
            <a:ext cx="7416824" cy="5966423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683568" y="6495147"/>
            <a:ext cx="5472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Dorland's Medical Dictionary for Health Consumers</a:t>
            </a:r>
            <a:r>
              <a:rPr lang="en-US" sz="1000" dirty="0"/>
              <a:t>. (2007). Retrieved May 14 </a:t>
            </a:r>
            <a:r>
              <a:rPr lang="en-US" sz="1000" dirty="0" smtClean="0"/>
              <a:t>2017</a:t>
            </a:r>
            <a:endParaRPr lang="nl-NL" sz="1000" dirty="0"/>
          </a:p>
        </p:txBody>
      </p:sp>
      <p:sp>
        <p:nvSpPr>
          <p:cNvPr id="6" name="Tekstvak 5"/>
          <p:cNvSpPr txBox="1"/>
          <p:nvPr/>
        </p:nvSpPr>
        <p:spPr>
          <a:xfrm>
            <a:off x="5292080" y="5589240"/>
            <a:ext cx="3353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96-98% in </a:t>
            </a:r>
            <a:r>
              <a:rPr lang="nl-NL" sz="2400" b="1" dirty="0" err="1" smtClean="0"/>
              <a:t>Fallopian</a:t>
            </a:r>
            <a:r>
              <a:rPr lang="nl-NL" sz="2400" b="1" dirty="0" smtClean="0"/>
              <a:t> Tube</a:t>
            </a:r>
            <a:endParaRPr lang="nl-NL" sz="2400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5538805" y="4911551"/>
            <a:ext cx="2222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Caesarean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scar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402769" y="508610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err="1" smtClean="0">
                <a:latin typeface="Arial" pitchFamily="34" charset="0"/>
                <a:cs typeface="Arial" pitchFamily="34" charset="0"/>
              </a:rPr>
              <a:t>Cornual</a:t>
            </a:r>
            <a:r>
              <a:rPr lang="nl-NL" sz="2000" b="1" dirty="0" smtClean="0">
                <a:latin typeface="Arial" pitchFamily="34" charset="0"/>
                <a:cs typeface="Arial" pitchFamily="34" charset="0"/>
              </a:rPr>
              <a:t> /</a:t>
            </a:r>
            <a:endParaRPr lang="nl-NL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http://www.newkidscenter.com/images/10404006/image001.jpeg"/>
          <p:cNvPicPr>
            <a:picLocks noChangeAspect="1" noChangeArrowheads="1"/>
          </p:cNvPicPr>
          <p:nvPr/>
        </p:nvPicPr>
        <p:blipFill>
          <a:blip r:embed="rId2" cstate="print"/>
          <a:srcRect l="35886" b="20422"/>
          <a:stretch>
            <a:fillRect/>
          </a:stretch>
        </p:blipFill>
        <p:spPr bwMode="auto">
          <a:xfrm>
            <a:off x="1259632" y="1700808"/>
            <a:ext cx="2192932" cy="1800200"/>
          </a:xfrm>
          <a:prstGeom prst="rect">
            <a:avLst/>
          </a:prstGeom>
          <a:noFill/>
        </p:spPr>
      </p:pic>
      <p:pic>
        <p:nvPicPr>
          <p:cNvPr id="3080" name="Picture 8" descr="Bildergebnis für i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7696" y="2564904"/>
            <a:ext cx="2736304" cy="15407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Risk Factors</a:t>
            </a:r>
            <a:endParaRPr lang="nl-NL" dirty="0"/>
          </a:p>
        </p:txBody>
      </p:sp>
      <p:pic>
        <p:nvPicPr>
          <p:cNvPr id="3074" name="Picture 2" descr="Ähnliches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21088"/>
            <a:ext cx="1655284" cy="1944216"/>
          </a:xfrm>
          <a:prstGeom prst="rect">
            <a:avLst/>
          </a:prstGeom>
          <a:noFill/>
        </p:spPr>
      </p:pic>
      <p:pic>
        <p:nvPicPr>
          <p:cNvPr id="3076" name="Picture 4" descr="Bildergebnis für chlamy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653136"/>
            <a:ext cx="3429034" cy="1988840"/>
          </a:xfrm>
          <a:prstGeom prst="rect">
            <a:avLst/>
          </a:prstGeom>
          <a:noFill/>
        </p:spPr>
      </p:pic>
      <p:pic>
        <p:nvPicPr>
          <p:cNvPr id="3078" name="Picture 6" descr="Bildergebnis für abdominal surg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17032"/>
            <a:ext cx="2448272" cy="1836204"/>
          </a:xfrm>
          <a:prstGeom prst="rect">
            <a:avLst/>
          </a:prstGeom>
          <a:noFill/>
        </p:spPr>
      </p:pic>
      <p:pic>
        <p:nvPicPr>
          <p:cNvPr id="12290" name="Picture 2" descr="Bildergebnis für endometrios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268760"/>
            <a:ext cx="28575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2915816" cy="20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Signs</a:t>
            </a:r>
            <a:r>
              <a:rPr lang="nl-NL" dirty="0" smtClean="0"/>
              <a:t> and </a:t>
            </a:r>
            <a:r>
              <a:rPr lang="nl-NL" dirty="0" err="1" smtClean="0"/>
              <a:t>Symptoms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Pain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Vaginal</a:t>
            </a:r>
            <a:r>
              <a:rPr lang="nl-NL" sz="2400" dirty="0" smtClean="0"/>
              <a:t> </a:t>
            </a:r>
            <a:r>
              <a:rPr lang="nl-NL" sz="2400" dirty="0" err="1" smtClean="0"/>
              <a:t>Bleeding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Amenorrhoea</a:t>
            </a:r>
            <a:r>
              <a:rPr lang="nl-NL" sz="2400" dirty="0" smtClean="0"/>
              <a:t> (</a:t>
            </a:r>
            <a:r>
              <a:rPr lang="nl-NL" sz="2400" dirty="0" err="1" smtClean="0"/>
              <a:t>positive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test)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Signs</a:t>
            </a:r>
            <a:r>
              <a:rPr lang="nl-NL" dirty="0" smtClean="0"/>
              <a:t> and </a:t>
            </a:r>
            <a:r>
              <a:rPr lang="nl-NL" dirty="0" err="1" smtClean="0"/>
              <a:t>Symptoms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Pain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err="1" smtClean="0">
                <a:sym typeface="Wingdings" pitchFamily="2" charset="2"/>
              </a:rPr>
              <a:t>common</a:t>
            </a:r>
            <a:r>
              <a:rPr lang="nl-NL" sz="2400" dirty="0" smtClean="0">
                <a:sym typeface="Wingdings" pitchFamily="2" charset="2"/>
              </a:rPr>
              <a:t> in </a:t>
            </a:r>
            <a:r>
              <a:rPr lang="nl-NL" sz="2400" dirty="0" err="1" smtClean="0">
                <a:sym typeface="Wingdings" pitchFamily="2" charset="2"/>
              </a:rPr>
              <a:t>early</a:t>
            </a:r>
            <a:r>
              <a:rPr lang="nl-NL" sz="2400" dirty="0" smtClean="0">
                <a:sym typeface="Wingdings" pitchFamily="2" charset="2"/>
              </a:rPr>
              <a:t> </a:t>
            </a:r>
            <a:r>
              <a:rPr lang="nl-NL" sz="2400" dirty="0" err="1" smtClean="0">
                <a:sym typeface="Wingdings" pitchFamily="2" charset="2"/>
              </a:rPr>
              <a:t>pregnancy</a:t>
            </a:r>
            <a:r>
              <a:rPr lang="nl-NL" sz="2400" dirty="0" smtClean="0">
                <a:sym typeface="Wingdings" pitchFamily="2" charset="2"/>
              </a:rPr>
              <a:t>?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Vaginal</a:t>
            </a:r>
            <a:r>
              <a:rPr lang="nl-NL" sz="2400" dirty="0" smtClean="0"/>
              <a:t> </a:t>
            </a:r>
            <a:r>
              <a:rPr lang="nl-NL" sz="2400" dirty="0" err="1" smtClean="0"/>
              <a:t>Bleeding</a:t>
            </a:r>
            <a:r>
              <a:rPr lang="nl-NL" sz="2400" dirty="0" smtClean="0"/>
              <a:t>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err="1" smtClean="0">
                <a:sym typeface="Wingdings" pitchFamily="2" charset="2"/>
              </a:rPr>
              <a:t>misscarriage</a:t>
            </a:r>
            <a:r>
              <a:rPr lang="nl-NL" sz="2400" dirty="0" smtClean="0">
                <a:sym typeface="Wingdings" pitchFamily="2" charset="2"/>
              </a:rPr>
              <a:t>?</a:t>
            </a: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Amenorrhoea</a:t>
            </a:r>
            <a:r>
              <a:rPr lang="nl-NL" sz="2400" dirty="0" smtClean="0"/>
              <a:t> (</a:t>
            </a:r>
            <a:r>
              <a:rPr lang="nl-NL" sz="2400" dirty="0" err="1" smtClean="0"/>
              <a:t>positive</a:t>
            </a:r>
            <a:r>
              <a:rPr lang="nl-NL" sz="2400" dirty="0" smtClean="0"/>
              <a:t>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test)</a:t>
            </a:r>
          </a:p>
          <a:p>
            <a:pPr>
              <a:lnSpc>
                <a:spcPct val="150000"/>
              </a:lnSpc>
            </a:pPr>
            <a:endParaRPr lang="nl-NL" sz="2400" dirty="0" smtClean="0"/>
          </a:p>
          <a:p>
            <a:pPr>
              <a:lnSpc>
                <a:spcPct val="150000"/>
              </a:lnSpc>
            </a:pPr>
            <a:r>
              <a:rPr lang="nl-NL" sz="2400" i="1" dirty="0" err="1" smtClean="0"/>
              <a:t>Nausea</a:t>
            </a:r>
            <a:r>
              <a:rPr lang="nl-NL" sz="2400" i="1" dirty="0" smtClean="0"/>
              <a:t> – </a:t>
            </a:r>
            <a:r>
              <a:rPr lang="nl-NL" sz="2400" i="1" dirty="0" err="1" smtClean="0"/>
              <a:t>vomiting</a:t>
            </a:r>
            <a:endParaRPr lang="nl-NL" sz="2400" i="1" dirty="0" smtClean="0"/>
          </a:p>
          <a:p>
            <a:pPr>
              <a:lnSpc>
                <a:spcPct val="150000"/>
              </a:lnSpc>
            </a:pPr>
            <a:r>
              <a:rPr lang="nl-NL" sz="2400" i="1" dirty="0" err="1" smtClean="0"/>
              <a:t>Abdominal</a:t>
            </a:r>
            <a:r>
              <a:rPr lang="nl-NL" sz="2400" i="1" dirty="0" smtClean="0"/>
              <a:t> </a:t>
            </a:r>
            <a:r>
              <a:rPr lang="nl-NL" sz="2400" i="1" dirty="0" err="1" smtClean="0"/>
              <a:t>distension</a:t>
            </a:r>
            <a:r>
              <a:rPr lang="nl-NL" sz="2400" i="1" dirty="0" smtClean="0"/>
              <a:t> and </a:t>
            </a:r>
            <a:r>
              <a:rPr lang="nl-NL" sz="2400" i="1" dirty="0" err="1" smtClean="0"/>
              <a:t>ternderness</a:t>
            </a:r>
            <a:endParaRPr lang="nl-NL" sz="2400" i="1" dirty="0" smtClean="0"/>
          </a:p>
          <a:p>
            <a:pPr>
              <a:lnSpc>
                <a:spcPct val="150000"/>
              </a:lnSpc>
            </a:pPr>
            <a:r>
              <a:rPr lang="nl-NL" sz="2400" i="1" dirty="0" err="1" smtClean="0"/>
              <a:t>Peritonism</a:t>
            </a:r>
            <a:endParaRPr lang="nl-NL" sz="2400" i="1" dirty="0" smtClean="0"/>
          </a:p>
          <a:p>
            <a:pPr>
              <a:lnSpc>
                <a:spcPct val="150000"/>
              </a:lnSpc>
            </a:pPr>
            <a:r>
              <a:rPr lang="nl-NL" sz="2400" i="1" dirty="0" err="1" smtClean="0"/>
              <a:t>Haemorrhagic</a:t>
            </a:r>
            <a:r>
              <a:rPr lang="nl-NL" sz="2400" i="1" dirty="0" smtClean="0"/>
              <a:t> Shock</a:t>
            </a:r>
            <a:endParaRPr lang="nl-NL" sz="24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20688"/>
            <a:ext cx="2915816" cy="20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Diagnostics</a:t>
            </a:r>
            <a:r>
              <a:rPr lang="nl-NL" dirty="0" smtClean="0"/>
              <a:t> - Ultrasound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sz="2400" dirty="0" smtClean="0"/>
              <a:t>Always </a:t>
            </a:r>
            <a:r>
              <a:rPr lang="nl-NL" sz="2400" dirty="0" err="1" smtClean="0"/>
              <a:t>perform</a:t>
            </a:r>
            <a:r>
              <a:rPr lang="nl-NL" sz="2400" dirty="0" smtClean="0"/>
              <a:t> a </a:t>
            </a:r>
            <a:r>
              <a:rPr lang="nl-NL" sz="2400" dirty="0" err="1" smtClean="0"/>
              <a:t>pregnancy</a:t>
            </a:r>
            <a:r>
              <a:rPr lang="nl-NL" sz="2400" dirty="0" smtClean="0"/>
              <a:t> test!</a:t>
            </a:r>
          </a:p>
          <a:p>
            <a:pPr>
              <a:lnSpc>
                <a:spcPct val="150000"/>
              </a:lnSpc>
            </a:pPr>
            <a:r>
              <a:rPr lang="nl-NL" sz="2400" dirty="0" err="1" smtClean="0"/>
              <a:t>Sensitivity</a:t>
            </a:r>
            <a:r>
              <a:rPr lang="nl-NL" sz="2400" dirty="0" smtClean="0"/>
              <a:t> 84.4% - </a:t>
            </a:r>
            <a:r>
              <a:rPr lang="nl-NL" sz="2400" dirty="0" err="1" smtClean="0"/>
              <a:t>Specificity</a:t>
            </a:r>
            <a:r>
              <a:rPr lang="nl-NL" sz="2400" dirty="0" smtClean="0"/>
              <a:t>  98.9%</a:t>
            </a:r>
          </a:p>
          <a:p>
            <a:pPr>
              <a:lnSpc>
                <a:spcPct val="150000"/>
              </a:lnSpc>
              <a:buNone/>
            </a:pPr>
            <a:endParaRPr lang="nl-NL" sz="2400" dirty="0" smtClean="0"/>
          </a:p>
          <a:p>
            <a:pPr>
              <a:lnSpc>
                <a:spcPct val="150000"/>
              </a:lnSpc>
            </a:pPr>
            <a:endParaRPr lang="nl-NL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52101" b="9092"/>
          <a:stretch>
            <a:fillRect/>
          </a:stretch>
        </p:blipFill>
        <p:spPr bwMode="auto">
          <a:xfrm>
            <a:off x="855390" y="3090974"/>
            <a:ext cx="3860626" cy="320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Ultrasound 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814635"/>
            <a:ext cx="5274136" cy="4125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Empty uterine cavity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Thick </a:t>
            </a:r>
            <a:r>
              <a:rPr lang="en-US" sz="2400" dirty="0" err="1" smtClean="0"/>
              <a:t>echogenic</a:t>
            </a:r>
            <a:r>
              <a:rPr lang="en-US" sz="2400" dirty="0" smtClean="0"/>
              <a:t> </a:t>
            </a:r>
            <a:r>
              <a:rPr lang="en-US" sz="2400" dirty="0" err="1" smtClean="0"/>
              <a:t>endometrium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Pseudogestational</a:t>
            </a:r>
            <a:r>
              <a:rPr lang="en-US" sz="2400" dirty="0" smtClean="0"/>
              <a:t> sac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10-20% of ectopic pregnancies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467544" y="63203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 smtClean="0"/>
              <a:t>Case courtesy of Dr Matt A. Morgan, Radiopaedia.org, </a:t>
            </a:r>
            <a:r>
              <a:rPr lang="en-US" sz="1200" i="1" dirty="0" err="1" smtClean="0"/>
              <a:t>rID</a:t>
            </a:r>
            <a:r>
              <a:rPr lang="en-US" sz="1200" i="1" dirty="0" smtClean="0"/>
              <a:t>: 34217</a:t>
            </a:r>
            <a:endParaRPr lang="nl-NL" sz="1200" i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50053"/>
            <a:ext cx="3962059" cy="309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boudumc_4x3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Radboudumc_4x3</Template>
  <TotalTime>602</TotalTime>
  <Words>599</Words>
  <Application>Microsoft Office PowerPoint</Application>
  <PresentationFormat>Diavoorstelling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Radboudumc_4x3</vt:lpstr>
      <vt:lpstr>Gynaecological Emergencies:</vt:lpstr>
      <vt:lpstr>Dia 2</vt:lpstr>
      <vt:lpstr>Introduction – Ectopic Pregnancy</vt:lpstr>
      <vt:lpstr>Dia 4</vt:lpstr>
      <vt:lpstr>Risk Factors</vt:lpstr>
      <vt:lpstr>Signs and Symptoms</vt:lpstr>
      <vt:lpstr>Signs and Symptoms</vt:lpstr>
      <vt:lpstr>Diagnostics - Ultrasound</vt:lpstr>
      <vt:lpstr>Ultrasound criteria</vt:lpstr>
      <vt:lpstr>Ultrasound Criteria - 2</vt:lpstr>
      <vt:lpstr>Ultrasound Criteria - 3</vt:lpstr>
      <vt:lpstr>Pregnancy of unknown location - PUL</vt:lpstr>
      <vt:lpstr>Blood tests</vt:lpstr>
      <vt:lpstr>Follow-up PUL</vt:lpstr>
      <vt:lpstr>Treatment – Surgical management</vt:lpstr>
      <vt:lpstr>Treatment - Methotrexate</vt:lpstr>
      <vt:lpstr>Treatment - Methotrexate</vt:lpstr>
      <vt:lpstr>Treatment - Methotrexate</vt:lpstr>
      <vt:lpstr>Treatment – Expectant management</vt:lpstr>
      <vt:lpstr>Dia 20</vt:lpstr>
      <vt:lpstr>Take Home Messages</vt:lpstr>
      <vt:lpstr>Dia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Laura Spinnewijn</dc:creator>
  <dc:description>versie 1.0</dc:description>
  <cp:lastModifiedBy>Laura Spinnewijn</cp:lastModifiedBy>
  <cp:revision>14</cp:revision>
  <dcterms:created xsi:type="dcterms:W3CDTF">2017-05-20T08:29:24Z</dcterms:created>
  <dcterms:modified xsi:type="dcterms:W3CDTF">2017-05-20T22:11:24Z</dcterms:modified>
  <cp:category>Huisstijl</cp:category>
</cp:coreProperties>
</file>