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62" r:id="rId1"/>
  </p:sldMasterIdLst>
  <p:notesMasterIdLst>
    <p:notesMasterId r:id="rId65"/>
  </p:notesMasterIdLst>
  <p:sldIdLst>
    <p:sldId id="485" r:id="rId2"/>
    <p:sldId id="513" r:id="rId3"/>
    <p:sldId id="438" r:id="rId4"/>
    <p:sldId id="264" r:id="rId5"/>
    <p:sldId id="265" r:id="rId6"/>
    <p:sldId id="267" r:id="rId7"/>
    <p:sldId id="600" r:id="rId8"/>
    <p:sldId id="598" r:id="rId9"/>
    <p:sldId id="646" r:id="rId10"/>
    <p:sldId id="512" r:id="rId11"/>
    <p:sldId id="314" r:id="rId12"/>
    <p:sldId id="315" r:id="rId13"/>
    <p:sldId id="453" r:id="rId14"/>
    <p:sldId id="454" r:id="rId15"/>
    <p:sldId id="605" r:id="rId16"/>
    <p:sldId id="492" r:id="rId17"/>
    <p:sldId id="544" r:id="rId18"/>
    <p:sldId id="545" r:id="rId19"/>
    <p:sldId id="591" r:id="rId20"/>
    <p:sldId id="402" r:id="rId21"/>
    <p:sldId id="465" r:id="rId22"/>
    <p:sldId id="615" r:id="rId23"/>
    <p:sldId id="373" r:id="rId24"/>
    <p:sldId id="302" r:id="rId25"/>
    <p:sldId id="392" r:id="rId26"/>
    <p:sldId id="393" r:id="rId27"/>
    <p:sldId id="372" r:id="rId28"/>
    <p:sldId id="424" r:id="rId29"/>
    <p:sldId id="586" r:id="rId30"/>
    <p:sldId id="590" r:id="rId31"/>
    <p:sldId id="625" r:id="rId32"/>
    <p:sldId id="332" r:id="rId33"/>
    <p:sldId id="330" r:id="rId34"/>
    <p:sldId id="331" r:id="rId35"/>
    <p:sldId id="517" r:id="rId36"/>
    <p:sldId id="608" r:id="rId37"/>
    <p:sldId id="518" r:id="rId38"/>
    <p:sldId id="521" r:id="rId39"/>
    <p:sldId id="573" r:id="rId40"/>
    <p:sldId id="579" r:id="rId41"/>
    <p:sldId id="642" r:id="rId42"/>
    <p:sldId id="633" r:id="rId43"/>
    <p:sldId id="524" r:id="rId44"/>
    <p:sldId id="534" r:id="rId45"/>
    <p:sldId id="592" r:id="rId46"/>
    <p:sldId id="629" r:id="rId47"/>
    <p:sldId id="596" r:id="rId48"/>
    <p:sldId id="597" r:id="rId49"/>
    <p:sldId id="641" r:id="rId50"/>
    <p:sldId id="616" r:id="rId51"/>
    <p:sldId id="644" r:id="rId52"/>
    <p:sldId id="645" r:id="rId53"/>
    <p:sldId id="617" r:id="rId54"/>
    <p:sldId id="618" r:id="rId55"/>
    <p:sldId id="619" r:id="rId56"/>
    <p:sldId id="622" r:id="rId57"/>
    <p:sldId id="626" r:id="rId58"/>
    <p:sldId id="627" r:id="rId59"/>
    <p:sldId id="623" r:id="rId60"/>
    <p:sldId id="282" r:id="rId61"/>
    <p:sldId id="639" r:id="rId62"/>
    <p:sldId id="429" r:id="rId63"/>
    <p:sldId id="643" r:id="rId64"/>
  </p:sldIdLst>
  <p:sldSz cx="9144000" cy="6858000" type="screen4x3"/>
  <p:notesSz cx="6858000" cy="9144000"/>
  <p:defaultTex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C3E4CB49-A04C-459F-900E-FD751DA743CD}" type="datetimeFigureOut">
              <a:rPr lang="tr-TR"/>
              <a:pPr>
                <a:defRPr/>
              </a:pPr>
              <a:t>18.05.2017</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96554B15-9104-47C8-BE68-F3D6E3877A9D}" type="slidenum">
              <a:rPr lang="tr-TR" altLang="tr-TR"/>
              <a:pPr>
                <a:defRPr/>
              </a:pPr>
              <a:t>‹#›</a:t>
            </a:fld>
            <a:endParaRPr lang="tr-TR" altLang="tr-TR"/>
          </a:p>
        </p:txBody>
      </p:sp>
    </p:spTree>
    <p:extLst>
      <p:ext uri="{BB962C8B-B14F-4D97-AF65-F5344CB8AC3E}">
        <p14:creationId xmlns:p14="http://schemas.microsoft.com/office/powerpoint/2010/main" val="24233916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spcAft>
                <a:spcPts val="1000"/>
              </a:spcAft>
            </a:pPr>
            <a:r>
              <a:rPr lang="tr-TR" altLang="tr-TR" smtClean="0">
                <a:ea typeface="Calibri" panose="020F0502020204030204" pitchFamily="34" charset="0"/>
                <a:cs typeface="Times New Roman" panose="02020603050405020304" pitchFamily="18" charset="0"/>
              </a:rPr>
              <a:t>Preterm doğum insidansı, ülkelerin kayıt tutma özellikleri ile yakından ilişkili olmakla birlikte, gelişmişlik oranları ile de ilişkilidir. Avrupa’ da bu oranlar %5 iken Afrika’ da%18’ lere kadar yükselmektedir. Gelişmiş ülke istatistiklerinde bu oran ortalama %11-12’de. Türkiye de bu açıdan yapılan araştırmada %10-15’ lik dilimde yer almaktadır. Dünyada ise buna göre yılda ortalama 12-18 milyon preterm doğum gerçekleşmektedir. Bu preterm doğumların%84’ ü 32-36 hafta aralığında gerçekleşirken, %10’ u 28-32 ve %5’ i de 28. Gebelik haftasından önce doğmaktadır.</a:t>
            </a:r>
          </a:p>
          <a:p>
            <a:pPr eaLnBrk="1" hangingPunct="1">
              <a:spcBef>
                <a:spcPct val="0"/>
              </a:spcBef>
            </a:pPr>
            <a:endParaRPr lang="tr-TR" altLang="tr-TR" smtClean="0">
              <a:ea typeface="Calibri" panose="020F0502020204030204" pitchFamily="34" charset="0"/>
              <a:cs typeface="Times New Roman" panose="02020603050405020304" pitchFamily="18" charset="0"/>
            </a:endParaRPr>
          </a:p>
        </p:txBody>
      </p:sp>
      <p:sp>
        <p:nvSpPr>
          <p:cNvPr id="614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6C024C-CADE-4BE4-9B4C-43AC859AA66C}" type="slidenum">
              <a:rPr lang="tr-TR" altLang="tr-TR"/>
              <a:pPr>
                <a:spcBef>
                  <a:spcPct val="0"/>
                </a:spcBef>
              </a:pPr>
              <a:t>3</a:t>
            </a:fld>
            <a:endParaRPr lang="tr-TR" altLang="tr-TR"/>
          </a:p>
        </p:txBody>
      </p:sp>
    </p:spTree>
    <p:extLst>
      <p:ext uri="{BB962C8B-B14F-4D97-AF65-F5344CB8AC3E}">
        <p14:creationId xmlns:p14="http://schemas.microsoft.com/office/powerpoint/2010/main" val="2101816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tr-TR" smtClean="0"/>
              <a:t>unaffected by maternal obesity, cervical position, and</a:t>
            </a:r>
          </a:p>
          <a:p>
            <a:r>
              <a:rPr lang="tr-TR" altLang="tr-TR" smtClean="0"/>
              <a:t>shadowing from fetal parts6. yayın</a:t>
            </a:r>
          </a:p>
        </p:txBody>
      </p:sp>
      <p:sp>
        <p:nvSpPr>
          <p:cNvPr id="2867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7F730F-C9D1-4DB1-8343-B5FDE4962055}" type="slidenum">
              <a:rPr lang="tr-TR" altLang="tr-TR"/>
              <a:pPr>
                <a:spcBef>
                  <a:spcPct val="0"/>
                </a:spcBef>
              </a:pPr>
              <a:t>16</a:t>
            </a:fld>
            <a:endParaRPr lang="tr-TR" altLang="tr-TR"/>
          </a:p>
        </p:txBody>
      </p:sp>
    </p:spTree>
    <p:extLst>
      <p:ext uri="{BB962C8B-B14F-4D97-AF65-F5344CB8AC3E}">
        <p14:creationId xmlns:p14="http://schemas.microsoft.com/office/powerpoint/2010/main" val="1723175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46175" y="687388"/>
            <a:ext cx="4565650" cy="34242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tr-TR" smtClean="0">
                <a:latin typeface="Arial" panose="020B0604020202020204" pitchFamily="34" charset="0"/>
                <a:ea typeface="MS PGothic" panose="020B0600070205080204" pitchFamily="34" charset="-128"/>
              </a:rPr>
              <a:t>11-13. haftada servikal uzunluk 23. haftadan daha farklı görülmektedir. Erken gebelik haftasında uterin istmus bölgesi hipertrofik görünmektedir. Önemli olan nokta endoservikal kanallın ölçülmesidir. Servikoistmik bölgenin ayrımının dikkatli yapılması gerekmektedir</a:t>
            </a:r>
          </a:p>
        </p:txBody>
      </p:sp>
    </p:spTree>
    <p:extLst>
      <p:ext uri="{BB962C8B-B14F-4D97-AF65-F5344CB8AC3E}">
        <p14:creationId xmlns:p14="http://schemas.microsoft.com/office/powerpoint/2010/main" val="344573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1146175" y="687388"/>
            <a:ext cx="4565650" cy="34242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tr-TR" smtClean="0">
                <a:latin typeface="Arial" panose="020B0604020202020204" pitchFamily="34" charset="0"/>
                <a:ea typeface="MS PGothic" panose="020B0600070205080204" pitchFamily="34" charset="-128"/>
              </a:rPr>
              <a:t>Solda görülen eğri endoservikal kanal ölçümü, sağdaki eğri servikoistmik kanal ölçümünü göstermektedir. Ortalama endoservikal uzunluk 32.5 iken servikoistmik kanal ile birlikte ölçüldüğünde median 45.3 mm olarak saptanmıştır.  </a:t>
            </a:r>
          </a:p>
        </p:txBody>
      </p:sp>
    </p:spTree>
    <p:extLst>
      <p:ext uri="{BB962C8B-B14F-4D97-AF65-F5344CB8AC3E}">
        <p14:creationId xmlns:p14="http://schemas.microsoft.com/office/powerpoint/2010/main" val="349442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22.Yayın etki yok</a:t>
            </a:r>
          </a:p>
        </p:txBody>
      </p:sp>
    </p:spTree>
    <p:extLst>
      <p:ext uri="{BB962C8B-B14F-4D97-AF65-F5344CB8AC3E}">
        <p14:creationId xmlns:p14="http://schemas.microsoft.com/office/powerpoint/2010/main" val="2621268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9. Yayın En iyi değer &lt; 25 mm ama &lt; 15 mm de sensivite %100 oluyor</a:t>
            </a:r>
          </a:p>
        </p:txBody>
      </p:sp>
      <p:sp>
        <p:nvSpPr>
          <p:cNvPr id="3686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5E2332-2731-48A5-A717-1189C58874F1}" type="slidenum">
              <a:rPr lang="tr-TR" altLang="tr-TR"/>
              <a:pPr>
                <a:spcBef>
                  <a:spcPct val="0"/>
                </a:spcBef>
              </a:pPr>
              <a:t>20</a:t>
            </a:fld>
            <a:endParaRPr lang="tr-TR" altLang="tr-TR"/>
          </a:p>
        </p:txBody>
      </p:sp>
    </p:spTree>
    <p:extLst>
      <p:ext uri="{BB962C8B-B14F-4D97-AF65-F5344CB8AC3E}">
        <p14:creationId xmlns:p14="http://schemas.microsoft.com/office/powerpoint/2010/main" val="577229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6. Yayın 4. referans</a:t>
            </a:r>
          </a:p>
        </p:txBody>
      </p:sp>
      <p:sp>
        <p:nvSpPr>
          <p:cNvPr id="3994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DBC536-0FFE-48E7-B64F-F4D22CBABE9A}" type="slidenum">
              <a:rPr lang="tr-TR" altLang="tr-TR"/>
              <a:pPr>
                <a:spcBef>
                  <a:spcPct val="0"/>
                </a:spcBef>
              </a:pPr>
              <a:t>22</a:t>
            </a:fld>
            <a:endParaRPr lang="tr-TR" altLang="tr-TR"/>
          </a:p>
        </p:txBody>
      </p:sp>
    </p:spTree>
    <p:extLst>
      <p:ext uri="{BB962C8B-B14F-4D97-AF65-F5344CB8AC3E}">
        <p14:creationId xmlns:p14="http://schemas.microsoft.com/office/powerpoint/2010/main" val="3508933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İkizde 25 mm altına düşünce risk artıyor</a:t>
            </a:r>
          </a:p>
        </p:txBody>
      </p:sp>
      <p:sp>
        <p:nvSpPr>
          <p:cNvPr id="4301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6C99CB-AEF6-4E53-8C48-9B217D061F48}" type="slidenum">
              <a:rPr lang="tr-TR" altLang="tr-TR"/>
              <a:pPr>
                <a:spcBef>
                  <a:spcPct val="0"/>
                </a:spcBef>
              </a:pPr>
              <a:t>24</a:t>
            </a:fld>
            <a:endParaRPr lang="tr-TR" altLang="tr-TR"/>
          </a:p>
        </p:txBody>
      </p:sp>
    </p:spTree>
    <p:extLst>
      <p:ext uri="{BB962C8B-B14F-4D97-AF65-F5344CB8AC3E}">
        <p14:creationId xmlns:p14="http://schemas.microsoft.com/office/powerpoint/2010/main" val="3654726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18. Yayın en iyi ölçüm haftası 18. hafta</a:t>
            </a:r>
          </a:p>
        </p:txBody>
      </p:sp>
    </p:spTree>
    <p:extLst>
      <p:ext uri="{BB962C8B-B14F-4D97-AF65-F5344CB8AC3E}">
        <p14:creationId xmlns:p14="http://schemas.microsoft.com/office/powerpoint/2010/main" val="2733144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latin typeface="Arial" panose="020B0604020202020204" pitchFamily="34" charset="0"/>
              </a:rPr>
              <a:t>SÜPER TEK ÖLÇÜM BİLE YETERLİ İKİZLERDE VAR</a:t>
            </a:r>
          </a:p>
        </p:txBody>
      </p:sp>
    </p:spTree>
    <p:extLst>
      <p:ext uri="{BB962C8B-B14F-4D97-AF65-F5344CB8AC3E}">
        <p14:creationId xmlns:p14="http://schemas.microsoft.com/office/powerpoint/2010/main" val="689188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fFn servikovaginal sürüntüde bakılıyor. Bu yöntemler kullanılarak gereksiz tedavi ve hastane maliyetlerinin önüne geçmek mümkün olabilir.</a:t>
            </a:r>
          </a:p>
        </p:txBody>
      </p:sp>
      <p:sp>
        <p:nvSpPr>
          <p:cNvPr id="5427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51778C-7F74-48C0-8E03-24E5ABDF6242}" type="slidenum">
              <a:rPr lang="tr-TR" altLang="tr-TR"/>
              <a:pPr>
                <a:spcBef>
                  <a:spcPct val="0"/>
                </a:spcBef>
              </a:pPr>
              <a:t>32</a:t>
            </a:fld>
            <a:endParaRPr lang="tr-TR" altLang="tr-TR"/>
          </a:p>
        </p:txBody>
      </p:sp>
    </p:spTree>
    <p:extLst>
      <p:ext uri="{BB962C8B-B14F-4D97-AF65-F5344CB8AC3E}">
        <p14:creationId xmlns:p14="http://schemas.microsoft.com/office/powerpoint/2010/main" val="1386699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 Yer Tutucusu 2"/>
          <p:cNvSpPr>
            <a:spLocks noGrp="1"/>
          </p:cNvSpPr>
          <p:nvPr>
            <p:ph type="body" idx="1"/>
          </p:nvPr>
        </p:nvSpPr>
        <p:spPr/>
        <p:txBody>
          <a:bodyPr/>
          <a:lstStyle/>
          <a:p>
            <a:pPr eaLnBrk="1" fontAlgn="auto" hangingPunct="1">
              <a:lnSpc>
                <a:spcPct val="115000"/>
              </a:lnSpc>
              <a:spcBef>
                <a:spcPts val="0"/>
              </a:spcBef>
              <a:spcAft>
                <a:spcPts val="1000"/>
              </a:spcAft>
              <a:defRPr/>
            </a:pPr>
            <a:r>
              <a:rPr lang="tr-TR" dirty="0" smtClean="0">
                <a:ea typeface="Calibri"/>
                <a:cs typeface="Times New Roman"/>
              </a:rPr>
              <a:t>Bu konular başlı başına bir ders başlığı olabileceği için bunu çok fazla açmayacağım. Ancak yaklaşımı:</a:t>
            </a:r>
          </a:p>
          <a:p>
            <a:pPr marL="342900" indent="-342900" eaLnBrk="1" fontAlgn="auto" hangingPunct="1">
              <a:lnSpc>
                <a:spcPct val="115000"/>
              </a:lnSpc>
              <a:spcBef>
                <a:spcPts val="0"/>
              </a:spcBef>
              <a:spcAft>
                <a:spcPts val="0"/>
              </a:spcAft>
              <a:buFont typeface="Calibri"/>
              <a:buChar char="-"/>
              <a:defRPr/>
            </a:pPr>
            <a:r>
              <a:rPr lang="tr-TR" dirty="0" smtClean="0">
                <a:ea typeface="Calibri"/>
                <a:cs typeface="Times New Roman"/>
              </a:rPr>
              <a:t>Klinik risk faktörleri başlığı altında obstetrik öykü ve daha önce preterm doğum gerçekleştirmek var. Buna daha önce ifade ettiğim enfeksiyon faktörün de ekleyebiliriz.</a:t>
            </a:r>
          </a:p>
          <a:p>
            <a:pPr marL="342900" indent="-342900" eaLnBrk="1" fontAlgn="auto" hangingPunct="1">
              <a:lnSpc>
                <a:spcPct val="115000"/>
              </a:lnSpc>
              <a:spcBef>
                <a:spcPts val="0"/>
              </a:spcBef>
              <a:spcAft>
                <a:spcPts val="0"/>
              </a:spcAft>
              <a:buFont typeface="Calibri"/>
              <a:buChar char="-"/>
              <a:defRPr/>
            </a:pPr>
            <a:r>
              <a:rPr lang="tr-TR" dirty="0" err="1" smtClean="0">
                <a:ea typeface="Calibri"/>
                <a:cs typeface="Times New Roman"/>
              </a:rPr>
              <a:t>Servikal</a:t>
            </a:r>
            <a:r>
              <a:rPr lang="tr-TR" dirty="0" smtClean="0">
                <a:ea typeface="Calibri"/>
                <a:cs typeface="Times New Roman"/>
              </a:rPr>
              <a:t> değişiklikleri klasik tuşe bulguları ile saptayabileceğimiz gibi, USG ile ölçebileceğimiz </a:t>
            </a:r>
            <a:r>
              <a:rPr lang="tr-TR" dirty="0" err="1" smtClean="0">
                <a:ea typeface="Calibri"/>
                <a:cs typeface="Times New Roman"/>
              </a:rPr>
              <a:t>serviks</a:t>
            </a:r>
            <a:r>
              <a:rPr lang="tr-TR" dirty="0" smtClean="0">
                <a:ea typeface="Calibri"/>
                <a:cs typeface="Times New Roman"/>
              </a:rPr>
              <a:t> boyu ile de yapabiliriz.</a:t>
            </a:r>
          </a:p>
          <a:p>
            <a:pPr marL="342900" indent="-342900" eaLnBrk="1" fontAlgn="auto" hangingPunct="1">
              <a:lnSpc>
                <a:spcPct val="115000"/>
              </a:lnSpc>
              <a:spcBef>
                <a:spcPts val="0"/>
              </a:spcBef>
              <a:spcAft>
                <a:spcPts val="1000"/>
              </a:spcAft>
              <a:buFont typeface="Calibri"/>
              <a:buChar char="-"/>
              <a:defRPr/>
            </a:pPr>
            <a:r>
              <a:rPr lang="tr-TR" dirty="0" err="1" smtClean="0">
                <a:ea typeface="Calibri"/>
                <a:cs typeface="Times New Roman"/>
              </a:rPr>
              <a:t>Laboratuar</a:t>
            </a:r>
            <a:r>
              <a:rPr lang="tr-TR" dirty="0" smtClean="0">
                <a:ea typeface="Calibri"/>
                <a:cs typeface="Times New Roman"/>
              </a:rPr>
              <a:t> başlığında da sayısız </a:t>
            </a:r>
            <a:r>
              <a:rPr lang="tr-TR" dirty="0" err="1" smtClean="0">
                <a:ea typeface="Calibri"/>
                <a:cs typeface="Times New Roman"/>
              </a:rPr>
              <a:t>glikoprotein</a:t>
            </a:r>
            <a:r>
              <a:rPr lang="tr-TR" dirty="0" smtClean="0">
                <a:ea typeface="Calibri"/>
                <a:cs typeface="Times New Roman"/>
              </a:rPr>
              <a:t>, hormon, </a:t>
            </a:r>
            <a:r>
              <a:rPr lang="tr-TR" dirty="0" err="1" smtClean="0">
                <a:ea typeface="Calibri"/>
                <a:cs typeface="Times New Roman"/>
              </a:rPr>
              <a:t>inflamatuar</a:t>
            </a:r>
            <a:r>
              <a:rPr lang="tr-TR" dirty="0" smtClean="0">
                <a:ea typeface="Calibri"/>
                <a:cs typeface="Times New Roman"/>
              </a:rPr>
              <a:t> belirteç ve </a:t>
            </a:r>
            <a:r>
              <a:rPr lang="tr-TR" dirty="0" err="1" smtClean="0">
                <a:ea typeface="Calibri"/>
                <a:cs typeface="Times New Roman"/>
              </a:rPr>
              <a:t>mikrobiolojik</a:t>
            </a:r>
            <a:r>
              <a:rPr lang="tr-TR" dirty="0" smtClean="0">
                <a:ea typeface="Calibri"/>
                <a:cs typeface="Times New Roman"/>
              </a:rPr>
              <a:t> taramayı ekleyebiliriz. </a:t>
            </a:r>
          </a:p>
          <a:p>
            <a:pPr eaLnBrk="1" fontAlgn="auto" hangingPunct="1">
              <a:lnSpc>
                <a:spcPct val="115000"/>
              </a:lnSpc>
              <a:spcBef>
                <a:spcPts val="0"/>
              </a:spcBef>
              <a:spcAft>
                <a:spcPts val="1000"/>
              </a:spcAft>
              <a:defRPr/>
            </a:pPr>
            <a:r>
              <a:rPr lang="tr-TR" dirty="0" smtClean="0">
                <a:ea typeface="Calibri"/>
                <a:cs typeface="Times New Roman"/>
              </a:rPr>
              <a:t>Tüm bunları tabloda görebiliriz.</a:t>
            </a:r>
          </a:p>
          <a:p>
            <a:pPr eaLnBrk="1" fontAlgn="auto" hangingPunct="1">
              <a:spcBef>
                <a:spcPts val="0"/>
              </a:spcBef>
              <a:spcAft>
                <a:spcPts val="0"/>
              </a:spcAft>
              <a:defRPr/>
            </a:pPr>
            <a:endParaRPr lang="tr-TR" dirty="0"/>
          </a:p>
        </p:txBody>
      </p:sp>
      <p:sp>
        <p:nvSpPr>
          <p:cNvPr id="1024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320D1B-9493-4D1D-A0A9-616828F28976}" type="slidenum">
              <a:rPr lang="tr-TR" altLang="tr-TR"/>
              <a:pPr>
                <a:spcBef>
                  <a:spcPct val="0"/>
                </a:spcBef>
              </a:pPr>
              <a:t>6</a:t>
            </a:fld>
            <a:endParaRPr lang="tr-TR" altLang="tr-TR"/>
          </a:p>
        </p:txBody>
      </p:sp>
    </p:spTree>
    <p:extLst>
      <p:ext uri="{BB962C8B-B14F-4D97-AF65-F5344CB8AC3E}">
        <p14:creationId xmlns:p14="http://schemas.microsoft.com/office/powerpoint/2010/main" val="2336193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Cut of 15  mm demiş 5.yayın</a:t>
            </a:r>
          </a:p>
        </p:txBody>
      </p:sp>
      <p:sp>
        <p:nvSpPr>
          <p:cNvPr id="5734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82C02E-6BA3-4E76-AEBF-D3948CE82E59}" type="slidenum">
              <a:rPr lang="tr-TR" altLang="tr-TR"/>
              <a:pPr>
                <a:spcBef>
                  <a:spcPct val="0"/>
                </a:spcBef>
              </a:pPr>
              <a:t>34</a:t>
            </a:fld>
            <a:endParaRPr lang="tr-TR" altLang="tr-TR"/>
          </a:p>
        </p:txBody>
      </p:sp>
    </p:spTree>
    <p:extLst>
      <p:ext uri="{BB962C8B-B14F-4D97-AF65-F5344CB8AC3E}">
        <p14:creationId xmlns:p14="http://schemas.microsoft.com/office/powerpoint/2010/main" val="3476339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tr-TR" altLang="tr-TR" smtClean="0">
                <a:latin typeface="Times New Roman" panose="02020603050405020304" pitchFamily="18" charset="0"/>
                <a:cs typeface="Times New Roman" panose="02020603050405020304" pitchFamily="18" charset="0"/>
              </a:rPr>
              <a:t>Ekstrasellüler matriks proteini</a:t>
            </a:r>
          </a:p>
          <a:p>
            <a:pPr eaLnBrk="1" hangingPunct="1"/>
            <a:r>
              <a:rPr lang="tr-TR" altLang="tr-TR" smtClean="0">
                <a:latin typeface="Times New Roman" panose="02020603050405020304" pitchFamily="18" charset="0"/>
                <a:cs typeface="Times New Roman" panose="02020603050405020304" pitchFamily="18" charset="0"/>
              </a:rPr>
              <a:t>Fetal membranlarla desidua arasında ‘’glue’’ görevi görür</a:t>
            </a:r>
          </a:p>
          <a:p>
            <a:r>
              <a:rPr lang="tr-TR" altLang="tr-TR" smtClean="0">
                <a:latin typeface="Times New Roman" panose="02020603050405020304" pitchFamily="18" charset="0"/>
                <a:cs typeface="Times New Roman" panose="02020603050405020304" pitchFamily="18" charset="0"/>
              </a:rPr>
              <a:t>Normalde 22-35. gebelik haftalarında servikovajinal sekresyonlarda mevcut değildir</a:t>
            </a:r>
          </a:p>
          <a:p>
            <a:endParaRPr lang="tr-TR" altLang="tr-TR" smtClean="0"/>
          </a:p>
        </p:txBody>
      </p:sp>
      <p:sp>
        <p:nvSpPr>
          <p:cNvPr id="5939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F5DB1E-5477-4A4A-A619-860D533570EA}" type="slidenum">
              <a:rPr lang="tr-TR" altLang="tr-TR"/>
              <a:pPr>
                <a:spcBef>
                  <a:spcPct val="0"/>
                </a:spcBef>
              </a:pPr>
              <a:t>35</a:t>
            </a:fld>
            <a:endParaRPr lang="tr-TR" altLang="tr-TR"/>
          </a:p>
        </p:txBody>
      </p:sp>
    </p:spTree>
    <p:extLst>
      <p:ext uri="{BB962C8B-B14F-4D97-AF65-F5344CB8AC3E}">
        <p14:creationId xmlns:p14="http://schemas.microsoft.com/office/powerpoint/2010/main" val="3905048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7. Yayın kan bulaşsa bile etkili</a:t>
            </a:r>
          </a:p>
        </p:txBody>
      </p:sp>
      <p:sp>
        <p:nvSpPr>
          <p:cNvPr id="6451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4E6A6D-1E81-42C6-A019-F22783C6B792}" type="slidenum">
              <a:rPr lang="tr-TR" altLang="tr-TR"/>
              <a:pPr>
                <a:spcBef>
                  <a:spcPct val="0"/>
                </a:spcBef>
              </a:pPr>
              <a:t>39</a:t>
            </a:fld>
            <a:endParaRPr lang="tr-TR" altLang="tr-TR"/>
          </a:p>
        </p:txBody>
      </p:sp>
    </p:spTree>
    <p:extLst>
      <p:ext uri="{BB962C8B-B14F-4D97-AF65-F5344CB8AC3E}">
        <p14:creationId xmlns:p14="http://schemas.microsoft.com/office/powerpoint/2010/main" val="11104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12. yayın</a:t>
            </a:r>
          </a:p>
        </p:txBody>
      </p:sp>
    </p:spTree>
    <p:extLst>
      <p:ext uri="{BB962C8B-B14F-4D97-AF65-F5344CB8AC3E}">
        <p14:creationId xmlns:p14="http://schemas.microsoft.com/office/powerpoint/2010/main" val="3293444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Fib tarama testi olarak kullanılmamamlı</a:t>
            </a:r>
          </a:p>
        </p:txBody>
      </p:sp>
      <p:sp>
        <p:nvSpPr>
          <p:cNvPr id="6861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F766DA-19E1-4A48-ABCA-BE9A1E72602B}" type="slidenum">
              <a:rPr lang="tr-TR" altLang="tr-TR"/>
              <a:pPr>
                <a:spcBef>
                  <a:spcPct val="0"/>
                </a:spcBef>
              </a:pPr>
              <a:t>41</a:t>
            </a:fld>
            <a:endParaRPr lang="tr-TR" altLang="tr-TR"/>
          </a:p>
        </p:txBody>
      </p:sp>
    </p:spTree>
    <p:extLst>
      <p:ext uri="{BB962C8B-B14F-4D97-AF65-F5344CB8AC3E}">
        <p14:creationId xmlns:p14="http://schemas.microsoft.com/office/powerpoint/2010/main" val="2172222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14. yayın</a:t>
            </a:r>
          </a:p>
        </p:txBody>
      </p:sp>
      <p:sp>
        <p:nvSpPr>
          <p:cNvPr id="7066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A592CC-419F-424D-A166-094C8E4216D1}" type="slidenum">
              <a:rPr lang="tr-TR" altLang="tr-TR"/>
              <a:pPr>
                <a:spcBef>
                  <a:spcPct val="0"/>
                </a:spcBef>
              </a:pPr>
              <a:t>42</a:t>
            </a:fld>
            <a:endParaRPr lang="tr-TR" altLang="tr-TR"/>
          </a:p>
        </p:txBody>
      </p:sp>
    </p:spTree>
    <p:extLst>
      <p:ext uri="{BB962C8B-B14F-4D97-AF65-F5344CB8AC3E}">
        <p14:creationId xmlns:p14="http://schemas.microsoft.com/office/powerpoint/2010/main" val="1453534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İnsülin benzeri büyüme faktörü baglayıcı protein 1</a:t>
            </a:r>
          </a:p>
        </p:txBody>
      </p:sp>
      <p:sp>
        <p:nvSpPr>
          <p:cNvPr id="7270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88418E-D274-48A8-9E2A-F5BB39143FD2}" type="slidenum">
              <a:rPr lang="tr-TR" altLang="tr-TR"/>
              <a:pPr>
                <a:spcBef>
                  <a:spcPct val="0"/>
                </a:spcBef>
              </a:pPr>
              <a:t>43</a:t>
            </a:fld>
            <a:endParaRPr lang="tr-TR" altLang="tr-TR"/>
          </a:p>
        </p:txBody>
      </p:sp>
    </p:spTree>
    <p:extLst>
      <p:ext uri="{BB962C8B-B14F-4D97-AF65-F5344CB8AC3E}">
        <p14:creationId xmlns:p14="http://schemas.microsoft.com/office/powerpoint/2010/main" val="4238084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20. Yayın önermek için yeterli veri yok </a:t>
            </a:r>
            <a:r>
              <a:rPr lang="en-US" altLang="tr-TR" smtClean="0"/>
              <a:t>Most studies in symptomatic women assessed the test between 22-24 and 34-36 weeks of gestation. </a:t>
            </a:r>
            <a:endParaRPr lang="tr-TR" altLang="tr-TR" smtClean="0"/>
          </a:p>
          <a:p>
            <a:r>
              <a:rPr lang="en-US" altLang="tr-TR" smtClean="0"/>
              <a:t>All studies except two18,42 used a concentration ≥10 μg/l to indicate an abnormal test result. </a:t>
            </a:r>
            <a:endParaRPr lang="tr-TR" altLang="tr-TR" smtClean="0"/>
          </a:p>
        </p:txBody>
      </p:sp>
    </p:spTree>
    <p:extLst>
      <p:ext uri="{BB962C8B-B14F-4D97-AF65-F5344CB8AC3E}">
        <p14:creationId xmlns:p14="http://schemas.microsoft.com/office/powerpoint/2010/main" val="1804702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Wozniak</a:t>
            </a:r>
          </a:p>
          <a:p>
            <a:endParaRPr lang="tr-TR" altLang="tr-TR" smtClean="0"/>
          </a:p>
        </p:txBody>
      </p:sp>
    </p:spTree>
    <p:extLst>
      <p:ext uri="{BB962C8B-B14F-4D97-AF65-F5344CB8AC3E}">
        <p14:creationId xmlns:p14="http://schemas.microsoft.com/office/powerpoint/2010/main" val="3123305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Wozniak</a:t>
            </a:r>
          </a:p>
          <a:p>
            <a:endParaRPr lang="tr-TR" altLang="tr-TR" smtClean="0"/>
          </a:p>
        </p:txBody>
      </p:sp>
    </p:spTree>
    <p:extLst>
      <p:ext uri="{BB962C8B-B14F-4D97-AF65-F5344CB8AC3E}">
        <p14:creationId xmlns:p14="http://schemas.microsoft.com/office/powerpoint/2010/main" val="1834387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D7D1E8-4B17-4A1E-ABFE-51A8B15EBDBF}" type="slidenum">
              <a:rPr lang="tr-TR" altLang="tr-TR">
                <a:latin typeface="Arial" panose="020B0604020202020204" pitchFamily="34" charset="0"/>
              </a:rPr>
              <a:pPr>
                <a:spcBef>
                  <a:spcPct val="0"/>
                </a:spcBef>
              </a:pPr>
              <a:t>7</a:t>
            </a:fld>
            <a:endParaRPr lang="tr-TR" altLang="tr-TR">
              <a:latin typeface="Arial" panose="020B0604020202020204" pitchFamily="34" charset="0"/>
            </a:endParaRPr>
          </a:p>
        </p:txBody>
      </p:sp>
    </p:spTree>
    <p:extLst>
      <p:ext uri="{BB962C8B-B14F-4D97-AF65-F5344CB8AC3E}">
        <p14:creationId xmlns:p14="http://schemas.microsoft.com/office/powerpoint/2010/main" val="3047007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Elostografi daha çok doğum indüksiyonu için kullanılıyor</a:t>
            </a:r>
          </a:p>
        </p:txBody>
      </p:sp>
      <p:sp>
        <p:nvSpPr>
          <p:cNvPr id="8192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94B139-E375-4BBB-B4E9-CE5EA36E448D}" type="slidenum">
              <a:rPr lang="tr-TR" altLang="tr-TR"/>
              <a:pPr>
                <a:spcBef>
                  <a:spcPct val="0"/>
                </a:spcBef>
              </a:pPr>
              <a:t>48</a:t>
            </a:fld>
            <a:endParaRPr lang="tr-TR" altLang="tr-TR"/>
          </a:p>
        </p:txBody>
      </p:sp>
    </p:spTree>
    <p:extLst>
      <p:ext uri="{BB962C8B-B14F-4D97-AF65-F5344CB8AC3E}">
        <p14:creationId xmlns:p14="http://schemas.microsoft.com/office/powerpoint/2010/main" val="9591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Guidelinelerı yok ve servikal uzunluk ile beraber kullanılabilir kesin sonuç yok</a:t>
            </a:r>
          </a:p>
        </p:txBody>
      </p:sp>
      <p:sp>
        <p:nvSpPr>
          <p:cNvPr id="8397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95AF6-1C7D-4951-8330-1446DC60DBDD}" type="slidenum">
              <a:rPr lang="tr-TR" altLang="tr-TR"/>
              <a:pPr>
                <a:spcBef>
                  <a:spcPct val="0"/>
                </a:spcBef>
              </a:pPr>
              <a:t>49</a:t>
            </a:fld>
            <a:endParaRPr lang="tr-TR" altLang="tr-TR"/>
          </a:p>
        </p:txBody>
      </p:sp>
    </p:spTree>
    <p:extLst>
      <p:ext uri="{BB962C8B-B14F-4D97-AF65-F5344CB8AC3E}">
        <p14:creationId xmlns:p14="http://schemas.microsoft.com/office/powerpoint/2010/main" val="4083491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Yeni 1</a:t>
            </a:r>
          </a:p>
        </p:txBody>
      </p:sp>
      <p:sp>
        <p:nvSpPr>
          <p:cNvPr id="8602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5DCED1-CF29-4253-B765-8D38065EE695}" type="slidenum">
              <a:rPr lang="tr-TR" altLang="tr-TR"/>
              <a:pPr>
                <a:spcBef>
                  <a:spcPct val="0"/>
                </a:spcBef>
              </a:pPr>
              <a:t>50</a:t>
            </a:fld>
            <a:endParaRPr lang="tr-TR" altLang="tr-TR"/>
          </a:p>
        </p:txBody>
      </p:sp>
    </p:spTree>
    <p:extLst>
      <p:ext uri="{BB962C8B-B14F-4D97-AF65-F5344CB8AC3E}">
        <p14:creationId xmlns:p14="http://schemas.microsoft.com/office/powerpoint/2010/main" val="3722328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3. Yayın okuuuuu</a:t>
            </a:r>
          </a:p>
        </p:txBody>
      </p:sp>
      <p:sp>
        <p:nvSpPr>
          <p:cNvPr id="8806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33254A-515C-4344-BC12-C26A0FC342AF}" type="slidenum">
              <a:rPr lang="tr-TR" altLang="tr-TR"/>
              <a:pPr>
                <a:spcBef>
                  <a:spcPct val="0"/>
                </a:spcBef>
              </a:pPr>
              <a:t>51</a:t>
            </a:fld>
            <a:endParaRPr lang="tr-TR" altLang="tr-TR"/>
          </a:p>
        </p:txBody>
      </p:sp>
    </p:spTree>
    <p:extLst>
      <p:ext uri="{BB962C8B-B14F-4D97-AF65-F5344CB8AC3E}">
        <p14:creationId xmlns:p14="http://schemas.microsoft.com/office/powerpoint/2010/main" val="1843279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Hiçbir test klinik olarak kullanılabilinir bulunmamış (LR &gt;10 veya &lt; 0,1) serviks ve fibronektin kombinasyonunda da faydalı değil</a:t>
            </a:r>
          </a:p>
        </p:txBody>
      </p:sp>
      <p:sp>
        <p:nvSpPr>
          <p:cNvPr id="9011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08E57B-9E65-4412-8BF6-E3DA6BFAD3CC}" type="slidenum">
              <a:rPr lang="tr-TR" altLang="tr-TR"/>
              <a:pPr>
                <a:spcBef>
                  <a:spcPct val="0"/>
                </a:spcBef>
              </a:pPr>
              <a:t>52</a:t>
            </a:fld>
            <a:endParaRPr lang="tr-TR" altLang="tr-TR"/>
          </a:p>
        </p:txBody>
      </p:sp>
    </p:spTree>
    <p:extLst>
      <p:ext uri="{BB962C8B-B14F-4D97-AF65-F5344CB8AC3E}">
        <p14:creationId xmlns:p14="http://schemas.microsoft.com/office/powerpoint/2010/main" val="205132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spcAft>
                <a:spcPts val="1000"/>
              </a:spcAft>
            </a:pPr>
            <a:r>
              <a:rPr lang="tr-TR" altLang="tr-TR" smtClean="0">
                <a:ea typeface="Calibri" panose="020F0502020204030204" pitchFamily="34" charset="0"/>
                <a:cs typeface="Times New Roman" panose="02020603050405020304" pitchFamily="18" charset="0"/>
              </a:rPr>
              <a:t>ACOG önerisi</a:t>
            </a:r>
          </a:p>
          <a:p>
            <a:pPr algn="just" eaLnBrk="1" hangingPunct="1">
              <a:lnSpc>
                <a:spcPct val="120000"/>
              </a:lnSpc>
              <a:spcBef>
                <a:spcPct val="20000"/>
              </a:spcBef>
              <a:buFontTx/>
              <a:buChar char="•"/>
            </a:pPr>
            <a:r>
              <a:rPr lang="tr-TR" altLang="tr-TR" sz="2200" smtClean="0">
                <a:solidFill>
                  <a:srgbClr val="000000"/>
                </a:solidFill>
                <a:latin typeface="Verdana" panose="020B0604030504040204" pitchFamily="34" charset="0"/>
                <a:ea typeface="Calibri" panose="020F0502020204030204" pitchFamily="34" charset="0"/>
                <a:cs typeface="Times New Roman" panose="02020603050405020304" pitchFamily="18" charset="0"/>
              </a:rPr>
              <a:t>Asemptomatik düşük riskli primigravida veya multiparda </a:t>
            </a:r>
            <a:r>
              <a:rPr lang="tr-TR" altLang="tr-TR" sz="2200" smtClean="0">
                <a:solidFill>
                  <a:srgbClr val="000000"/>
                </a:solidFill>
                <a:latin typeface="Verdana" panose="020B0604030504040204" pitchFamily="34" charset="0"/>
                <a:ea typeface="Calibri" panose="020F0502020204030204" pitchFamily="34" charset="0"/>
                <a:cs typeface="Times New Roman" panose="02020603050405020304" pitchFamily="18" charset="0"/>
                <a:sym typeface="Wingdings" panose="05000000000000000000" pitchFamily="2" charset="2"/>
              </a:rPr>
              <a:t> </a:t>
            </a:r>
            <a:r>
              <a:rPr lang="tr-TR" altLang="tr-TR" sz="2200" smtClean="0">
                <a:solidFill>
                  <a:srgbClr val="000000"/>
                </a:solidFill>
                <a:latin typeface="Verdana" panose="020B0604030504040204" pitchFamily="34" charset="0"/>
                <a:ea typeface="Calibri" panose="020F0502020204030204" pitchFamily="34" charset="0"/>
                <a:cs typeface="Times New Roman" panose="02020603050405020304" pitchFamily="18" charset="0"/>
              </a:rPr>
              <a:t>servikal uzunluk ölçümü taraması rutin olarak önerilmemektedir, ancak olumlu sonuçları ve öngörüsü nedeniyle ileride düşünülebilir.</a:t>
            </a:r>
          </a:p>
          <a:p>
            <a:pPr eaLnBrk="1" hangingPunct="1">
              <a:spcBef>
                <a:spcPct val="0"/>
              </a:spcBef>
            </a:pPr>
            <a:endParaRPr lang="tr-TR" altLang="tr-TR" smtClean="0">
              <a:ea typeface="Calibri" panose="020F0502020204030204" pitchFamily="34" charset="0"/>
              <a:cs typeface="Times New Roman" panose="02020603050405020304" pitchFamily="18" charset="0"/>
            </a:endParaRPr>
          </a:p>
        </p:txBody>
      </p:sp>
      <p:sp>
        <p:nvSpPr>
          <p:cNvPr id="9216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5A1543-EC6D-492C-A0DA-362D1D814365}" type="slidenum">
              <a:rPr lang="tr-TR" altLang="tr-TR"/>
              <a:pPr>
                <a:spcBef>
                  <a:spcPct val="0"/>
                </a:spcBef>
              </a:pPr>
              <a:t>53</a:t>
            </a:fld>
            <a:endParaRPr lang="tr-TR" altLang="tr-TR"/>
          </a:p>
        </p:txBody>
      </p:sp>
    </p:spTree>
    <p:extLst>
      <p:ext uri="{BB962C8B-B14F-4D97-AF65-F5344CB8AC3E}">
        <p14:creationId xmlns:p14="http://schemas.microsoft.com/office/powerpoint/2010/main" val="2400244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spcAft>
                <a:spcPts val="1000"/>
              </a:spcAft>
            </a:pPr>
            <a:r>
              <a:rPr lang="tr-TR" altLang="tr-TR" smtClean="0">
                <a:ea typeface="Calibri" panose="020F0502020204030204" pitchFamily="34" charset="0"/>
                <a:cs typeface="Times New Roman" panose="02020603050405020304" pitchFamily="18" charset="0"/>
              </a:rPr>
              <a:t>ACOG önerisi</a:t>
            </a:r>
          </a:p>
          <a:p>
            <a:pPr algn="just" eaLnBrk="1" hangingPunct="1">
              <a:lnSpc>
                <a:spcPct val="120000"/>
              </a:lnSpc>
              <a:spcBef>
                <a:spcPct val="20000"/>
              </a:spcBef>
              <a:buFontTx/>
              <a:buChar char="•"/>
            </a:pPr>
            <a:r>
              <a:rPr lang="tr-TR" altLang="tr-TR" sz="2200" smtClean="0">
                <a:solidFill>
                  <a:srgbClr val="000000"/>
                </a:solidFill>
                <a:latin typeface="Verdana" panose="020B0604030504040204" pitchFamily="34" charset="0"/>
                <a:ea typeface="Calibri" panose="020F0502020204030204" pitchFamily="34" charset="0"/>
                <a:cs typeface="Times New Roman" panose="02020603050405020304" pitchFamily="18" charset="0"/>
              </a:rPr>
              <a:t>Asemptomatik düşük riskli primigravida veya multiparda </a:t>
            </a:r>
            <a:r>
              <a:rPr lang="tr-TR" altLang="tr-TR" sz="2200" smtClean="0">
                <a:solidFill>
                  <a:srgbClr val="000000"/>
                </a:solidFill>
                <a:latin typeface="Verdana" panose="020B0604030504040204" pitchFamily="34" charset="0"/>
                <a:ea typeface="Calibri" panose="020F0502020204030204" pitchFamily="34" charset="0"/>
                <a:cs typeface="Times New Roman" panose="02020603050405020304" pitchFamily="18" charset="0"/>
                <a:sym typeface="Wingdings" panose="05000000000000000000" pitchFamily="2" charset="2"/>
              </a:rPr>
              <a:t> </a:t>
            </a:r>
            <a:r>
              <a:rPr lang="tr-TR" altLang="tr-TR" sz="2200" smtClean="0">
                <a:solidFill>
                  <a:srgbClr val="000000"/>
                </a:solidFill>
                <a:latin typeface="Verdana" panose="020B0604030504040204" pitchFamily="34" charset="0"/>
                <a:ea typeface="Calibri" panose="020F0502020204030204" pitchFamily="34" charset="0"/>
                <a:cs typeface="Times New Roman" panose="02020603050405020304" pitchFamily="18" charset="0"/>
              </a:rPr>
              <a:t>servikal uzunluk ölçümü taraması rutin olarak önerilmemektedir, ancak olumlu sonuçları ve öngörüsü nedeniyle ileride düşünülebilir.</a:t>
            </a:r>
          </a:p>
          <a:p>
            <a:pPr eaLnBrk="1" hangingPunct="1">
              <a:spcBef>
                <a:spcPct val="0"/>
              </a:spcBef>
            </a:pPr>
            <a:endParaRPr lang="tr-TR" altLang="tr-TR" smtClean="0">
              <a:ea typeface="Calibri" panose="020F0502020204030204" pitchFamily="34" charset="0"/>
              <a:cs typeface="Times New Roman" panose="02020603050405020304" pitchFamily="18" charset="0"/>
            </a:endParaRPr>
          </a:p>
        </p:txBody>
      </p:sp>
      <p:sp>
        <p:nvSpPr>
          <p:cNvPr id="9421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306B28-9608-432C-8D84-318C014BC927}" type="slidenum">
              <a:rPr lang="tr-TR" altLang="tr-TR"/>
              <a:pPr>
                <a:spcBef>
                  <a:spcPct val="0"/>
                </a:spcBef>
              </a:pPr>
              <a:t>54</a:t>
            </a:fld>
            <a:endParaRPr lang="tr-TR" altLang="tr-TR"/>
          </a:p>
        </p:txBody>
      </p:sp>
    </p:spTree>
    <p:extLst>
      <p:ext uri="{BB962C8B-B14F-4D97-AF65-F5344CB8AC3E}">
        <p14:creationId xmlns:p14="http://schemas.microsoft.com/office/powerpoint/2010/main" val="1658458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spcAft>
                <a:spcPts val="1000"/>
              </a:spcAft>
            </a:pPr>
            <a:r>
              <a:rPr lang="tr-TR" altLang="tr-TR" smtClean="0">
                <a:ea typeface="Calibri" panose="020F0502020204030204" pitchFamily="34" charset="0"/>
                <a:cs typeface="Times New Roman" panose="02020603050405020304" pitchFamily="18" charset="0"/>
              </a:rPr>
              <a:t>ACOG önerisi</a:t>
            </a:r>
          </a:p>
          <a:p>
            <a:pPr algn="just" eaLnBrk="1" hangingPunct="1">
              <a:lnSpc>
                <a:spcPct val="120000"/>
              </a:lnSpc>
              <a:spcBef>
                <a:spcPct val="20000"/>
              </a:spcBef>
              <a:buFontTx/>
              <a:buChar char="•"/>
            </a:pPr>
            <a:r>
              <a:rPr lang="tr-TR" altLang="tr-TR" sz="2200" smtClean="0">
                <a:solidFill>
                  <a:srgbClr val="000000"/>
                </a:solidFill>
                <a:latin typeface="Verdana" panose="020B0604030504040204" pitchFamily="34" charset="0"/>
                <a:ea typeface="Calibri" panose="020F0502020204030204" pitchFamily="34" charset="0"/>
                <a:cs typeface="Times New Roman" panose="02020603050405020304" pitchFamily="18" charset="0"/>
              </a:rPr>
              <a:t>Asemptomatik düşük riskli primigravida veya multiparda </a:t>
            </a:r>
            <a:r>
              <a:rPr lang="tr-TR" altLang="tr-TR" sz="2200" smtClean="0">
                <a:solidFill>
                  <a:srgbClr val="000000"/>
                </a:solidFill>
                <a:latin typeface="Verdana" panose="020B0604030504040204" pitchFamily="34" charset="0"/>
                <a:ea typeface="Calibri" panose="020F0502020204030204" pitchFamily="34" charset="0"/>
                <a:cs typeface="Times New Roman" panose="02020603050405020304" pitchFamily="18" charset="0"/>
                <a:sym typeface="Wingdings" panose="05000000000000000000" pitchFamily="2" charset="2"/>
              </a:rPr>
              <a:t> </a:t>
            </a:r>
            <a:r>
              <a:rPr lang="tr-TR" altLang="tr-TR" sz="2200" smtClean="0">
                <a:solidFill>
                  <a:srgbClr val="000000"/>
                </a:solidFill>
                <a:latin typeface="Verdana" panose="020B0604030504040204" pitchFamily="34" charset="0"/>
                <a:ea typeface="Calibri" panose="020F0502020204030204" pitchFamily="34" charset="0"/>
                <a:cs typeface="Times New Roman" panose="02020603050405020304" pitchFamily="18" charset="0"/>
              </a:rPr>
              <a:t>servikal uzunluk ölçümü taraması rutin olarak önerilmemektedir, ancak olumlu sonuçları ve öngörüsü nedeniyle ileride düşünülebilir.</a:t>
            </a:r>
          </a:p>
          <a:p>
            <a:pPr eaLnBrk="1" hangingPunct="1">
              <a:spcBef>
                <a:spcPct val="0"/>
              </a:spcBef>
            </a:pPr>
            <a:endParaRPr lang="tr-TR" altLang="tr-TR" smtClean="0">
              <a:ea typeface="Calibri" panose="020F0502020204030204" pitchFamily="34" charset="0"/>
              <a:cs typeface="Times New Roman" panose="02020603050405020304" pitchFamily="18" charset="0"/>
            </a:endParaRPr>
          </a:p>
        </p:txBody>
      </p:sp>
      <p:sp>
        <p:nvSpPr>
          <p:cNvPr id="9728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7CC0BA-CC76-4F26-95A7-C00361329BC8}" type="slidenum">
              <a:rPr lang="tr-TR" altLang="tr-TR"/>
              <a:pPr>
                <a:spcBef>
                  <a:spcPct val="0"/>
                </a:spcBef>
              </a:pPr>
              <a:t>56</a:t>
            </a:fld>
            <a:endParaRPr lang="tr-TR" altLang="tr-TR"/>
          </a:p>
        </p:txBody>
      </p:sp>
    </p:spTree>
    <p:extLst>
      <p:ext uri="{BB962C8B-B14F-4D97-AF65-F5344CB8AC3E}">
        <p14:creationId xmlns:p14="http://schemas.microsoft.com/office/powerpoint/2010/main" val="3884855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5. YAYIN preterm doğum oranında azalma mevcut</a:t>
            </a:r>
          </a:p>
        </p:txBody>
      </p:sp>
      <p:sp>
        <p:nvSpPr>
          <p:cNvPr id="9933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1AC209-AF20-4E86-9D6A-C3390FFD73B6}" type="slidenum">
              <a:rPr lang="tr-TR" altLang="tr-TR"/>
              <a:pPr>
                <a:spcBef>
                  <a:spcPct val="0"/>
                </a:spcBef>
              </a:pPr>
              <a:t>57</a:t>
            </a:fld>
            <a:endParaRPr lang="tr-TR" altLang="tr-TR"/>
          </a:p>
        </p:txBody>
      </p:sp>
    </p:spTree>
    <p:extLst>
      <p:ext uri="{BB962C8B-B14F-4D97-AF65-F5344CB8AC3E}">
        <p14:creationId xmlns:p14="http://schemas.microsoft.com/office/powerpoint/2010/main" val="506657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9D5BF6-2855-4EB8-9CBC-39938E4A71EF}" type="slidenum">
              <a:rPr lang="en-US" altLang="tr-TR"/>
              <a:pPr>
                <a:spcBef>
                  <a:spcPct val="0"/>
                </a:spcBef>
              </a:pPr>
              <a:t>59</a:t>
            </a:fld>
            <a:endParaRPr lang="en-US" altLang="tr-TR"/>
          </a:p>
        </p:txBody>
      </p:sp>
    </p:spTree>
    <p:extLst>
      <p:ext uri="{BB962C8B-B14F-4D97-AF65-F5344CB8AC3E}">
        <p14:creationId xmlns:p14="http://schemas.microsoft.com/office/powerpoint/2010/main" val="157673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tr-TR" smtClean="0"/>
              <a:t>84000 gebede yapılan çalışmada annenin demografik ve obstetrik özellikler ile yaklaşık olarak erken doğumların %33 belirlenebilmektedir.</a:t>
            </a:r>
          </a:p>
        </p:txBody>
      </p:sp>
    </p:spTree>
    <p:extLst>
      <p:ext uri="{BB962C8B-B14F-4D97-AF65-F5344CB8AC3E}">
        <p14:creationId xmlns:p14="http://schemas.microsoft.com/office/powerpoint/2010/main" val="3224101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altLang="tr-TR" smtClean="0"/>
              <a:t>Campell s 2011</a:t>
            </a:r>
            <a:endParaRPr lang="it-IT" altLang="tr-TR" smtClean="0"/>
          </a:p>
        </p:txBody>
      </p:sp>
    </p:spTree>
    <p:extLst>
      <p:ext uri="{BB962C8B-B14F-4D97-AF65-F5344CB8AC3E}">
        <p14:creationId xmlns:p14="http://schemas.microsoft.com/office/powerpoint/2010/main" val="182246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spcAft>
                <a:spcPts val="1000"/>
              </a:spcAft>
            </a:pPr>
            <a:r>
              <a:rPr lang="tr-TR" altLang="tr-TR" smtClean="0">
                <a:ea typeface="Calibri" panose="020F0502020204030204" pitchFamily="34" charset="0"/>
                <a:cs typeface="Times New Roman" panose="02020603050405020304" pitchFamily="18" charset="0"/>
              </a:rPr>
              <a:t>Yine buradan hareketler Nicolaides ilk trimester verilerinden hareket ederek, anne yaşı, boyu, ırk, gebelik oluşum şekli, sigara kullanımı ve obstetrik öyküyü dikkate alarak bir risk formu oluşturmuştur. Bunları FMF’ in sayfasında bulmak ve her bir hasta için ayrı ayrı uygulamak mümkün.</a:t>
            </a:r>
          </a:p>
          <a:p>
            <a:pPr eaLnBrk="1" hangingPunct="1">
              <a:spcBef>
                <a:spcPct val="0"/>
              </a:spcBef>
            </a:pPr>
            <a:endParaRPr lang="tr-TR" altLang="tr-TR" smtClean="0">
              <a:ea typeface="Calibri" panose="020F0502020204030204" pitchFamily="34" charset="0"/>
              <a:cs typeface="Times New Roman" panose="02020603050405020304" pitchFamily="18" charset="0"/>
            </a:endParaRPr>
          </a:p>
        </p:txBody>
      </p:sp>
      <p:sp>
        <p:nvSpPr>
          <p:cNvPr id="16388" name="Slayt Numarası Yer Tutucus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6B22F2A-25AC-4D58-9B56-E0FDABA2166C}" type="slidenum">
              <a:rPr lang="tr-TR" altLang="tr-TR"/>
              <a:pPr algn="r" eaLnBrk="1" hangingPunct="1">
                <a:spcBef>
                  <a:spcPct val="0"/>
                </a:spcBef>
              </a:pPr>
              <a:t>9</a:t>
            </a:fld>
            <a:endParaRPr lang="tr-TR" altLang="tr-TR"/>
          </a:p>
        </p:txBody>
      </p:sp>
    </p:spTree>
    <p:extLst>
      <p:ext uri="{BB962C8B-B14F-4D97-AF65-F5344CB8AC3E}">
        <p14:creationId xmlns:p14="http://schemas.microsoft.com/office/powerpoint/2010/main" val="154156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Özellikle 24. gebelik haftasından önce kısa serviks boyu saptandığında risk en fazladır. Kısa serviks uzunluğu ve erken doğum arasındaki ilişki 24. gebelik haftasından önce daha kuvvetlidir.</a:t>
            </a:r>
          </a:p>
          <a:p>
            <a:endParaRPr lang="tr-TR" altLang="tr-TR" smtClean="0"/>
          </a:p>
        </p:txBody>
      </p:sp>
      <p:sp>
        <p:nvSpPr>
          <p:cNvPr id="1946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12DE04-31EB-40FD-A960-B83198FE296C}" type="slidenum">
              <a:rPr lang="tr-TR" altLang="tr-TR"/>
              <a:pPr>
                <a:spcBef>
                  <a:spcPct val="0"/>
                </a:spcBef>
              </a:pPr>
              <a:t>11</a:t>
            </a:fld>
            <a:endParaRPr lang="tr-TR" altLang="tr-TR"/>
          </a:p>
        </p:txBody>
      </p:sp>
    </p:spTree>
    <p:extLst>
      <p:ext uri="{BB962C8B-B14F-4D97-AF65-F5344CB8AC3E}">
        <p14:creationId xmlns:p14="http://schemas.microsoft.com/office/powerpoint/2010/main" val="291781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t>Transvajnal ultrasonografiyi kabul etmeyen hastalarda transperineal ultrasonografi tercih edilmelidir.</a:t>
            </a:r>
          </a:p>
        </p:txBody>
      </p:sp>
      <p:sp>
        <p:nvSpPr>
          <p:cNvPr id="2150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020731-90FB-406E-9A19-B3F798D90CE3}" type="slidenum">
              <a:rPr lang="tr-TR" altLang="tr-TR"/>
              <a:pPr>
                <a:spcBef>
                  <a:spcPct val="0"/>
                </a:spcBef>
              </a:pPr>
              <a:t>12</a:t>
            </a:fld>
            <a:endParaRPr lang="tr-TR" altLang="tr-TR"/>
          </a:p>
        </p:txBody>
      </p:sp>
    </p:spTree>
    <p:extLst>
      <p:ext uri="{BB962C8B-B14F-4D97-AF65-F5344CB8AC3E}">
        <p14:creationId xmlns:p14="http://schemas.microsoft.com/office/powerpoint/2010/main" val="2259091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 Yer Tutucusu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lnSpc>
                <a:spcPct val="115000"/>
              </a:lnSpc>
              <a:spcBef>
                <a:spcPct val="0"/>
              </a:spcBef>
              <a:spcAft>
                <a:spcPts val="1000"/>
              </a:spcAft>
              <a:defRPr/>
            </a:pPr>
            <a:r>
              <a:rPr lang="tr-TR" altLang="tr-TR" smtClean="0">
                <a:ea typeface="Calibri" panose="020F0502020204030204" pitchFamily="34" charset="0"/>
                <a:cs typeface="Times New Roman" panose="02020603050405020304" pitchFamily="18" charset="0"/>
              </a:rPr>
              <a:t>PTD’ ların öngörüsü için günlük pratikte en kolay uygulanabilecek tarama yöntemi TV-USG. Tanı amaçlı değil, tarama amaçlı uygulamalarda fetal fibronektin tarama, bakteriyel vaginozis testi, evde uterin aktivite monitorizasyonu gibi uygulamaların hiçbiri, özellikle de asemptomatik olan kadınlarda perinatal sonuçları iyileştirmemiştir. Bu nedenle bu yöntemlerin hiçbiri tarama yöntemi olarak önerilmemektedir.</a:t>
            </a:r>
          </a:p>
          <a:p>
            <a:pPr eaLnBrk="1" hangingPunct="1">
              <a:lnSpc>
                <a:spcPct val="115000"/>
              </a:lnSpc>
              <a:spcBef>
                <a:spcPct val="0"/>
              </a:spcBef>
              <a:spcAft>
                <a:spcPts val="1000"/>
              </a:spcAft>
              <a:defRPr/>
            </a:pPr>
            <a:r>
              <a:rPr lang="tr-TR" altLang="tr-TR" smtClean="0">
                <a:ea typeface="Calibri" panose="020F0502020204030204" pitchFamily="34" charset="0"/>
                <a:cs typeface="Times New Roman" panose="02020603050405020304" pitchFamily="18" charset="0"/>
              </a:rPr>
              <a:t>Benden sonra konuyu Güler hoca çok daha ayrıntılı olarak anlatacak gerçi, ancak kısaca: hasta mesanesi boşaltılmış olarak muayeneye alınır. Anterior forniks  görününceye kadar nazikçe ilerlenir ve aşırı baskı uygulamamaya çalışılır ön fornikse.  Servikal kanalın içindeki veya arkasındaki fetal membranlar dikkatle incelenmeli. Ölçümü sagital kesitte yaparken, anterior ve posterior dudakların eşit kalınlıkta olmasına dikkat edilmeli ve  internal os, eksternal os ve bu iki yapı arasındaki ince ekojenik kanalın ölçümü yapılmalı. Uygulanacak aşırı basınç, serviksin daha uzun ölçülmesine neden olabilir.</a:t>
            </a:r>
          </a:p>
          <a:p>
            <a:pPr eaLnBrk="1" hangingPunct="1">
              <a:lnSpc>
                <a:spcPct val="115000"/>
              </a:lnSpc>
              <a:spcBef>
                <a:spcPct val="0"/>
              </a:spcBef>
              <a:spcAft>
                <a:spcPts val="1000"/>
              </a:spcAft>
              <a:defRPr/>
            </a:pPr>
            <a:r>
              <a:rPr lang="tr-TR" altLang="tr-TR" smtClean="0">
                <a:ea typeface="Calibri" panose="020F0502020204030204" pitchFamily="34" charset="0"/>
                <a:cs typeface="Times New Roman" panose="02020603050405020304" pitchFamily="18" charset="0"/>
              </a:rPr>
              <a:t>İnternal osta açılma başlamışsa, funneling’ in bittiği uçtan itibaren yapılır.</a:t>
            </a:r>
          </a:p>
          <a:p>
            <a:pPr eaLnBrk="1" hangingPunct="1">
              <a:lnSpc>
                <a:spcPct val="115000"/>
              </a:lnSpc>
              <a:spcBef>
                <a:spcPct val="0"/>
              </a:spcBef>
              <a:spcAft>
                <a:spcPts val="1000"/>
              </a:spcAft>
              <a:defRPr/>
            </a:pPr>
            <a:r>
              <a:rPr lang="tr-TR" altLang="tr-TR" smtClean="0">
                <a:ea typeface="Calibri" panose="020F0502020204030204" pitchFamily="34" charset="0"/>
                <a:cs typeface="Times New Roman" panose="02020603050405020304" pitchFamily="18" charset="0"/>
              </a:rPr>
              <a:t>Açılanmış bir serviksi olan kadınlarda ölçüm iki şekilde yapılabilir. İlk durumda internal ve eksternal os arası direkt ölçülebilir. Veya iki ayrı ölçümün toplamı alınır.</a:t>
            </a:r>
          </a:p>
          <a:p>
            <a:pPr eaLnBrk="1" hangingPunct="1">
              <a:lnSpc>
                <a:spcPct val="115000"/>
              </a:lnSpc>
              <a:spcBef>
                <a:spcPct val="0"/>
              </a:spcBef>
              <a:spcAft>
                <a:spcPts val="1000"/>
              </a:spcAft>
              <a:defRPr/>
            </a:pPr>
            <a:r>
              <a:rPr lang="tr-TR" altLang="tr-TR" smtClean="0">
                <a:ea typeface="Calibri" panose="020F0502020204030204" pitchFamily="34" charset="0"/>
                <a:cs typeface="Times New Roman" panose="02020603050405020304" pitchFamily="18" charset="0"/>
              </a:rPr>
              <a:t>14.haftadan önce yapılan serviks ölçümlerinde uterus alt kısımları – istmus – ayırımı net yapılamayabilir ve bu da serviksin olduğundan daha uzun ölçülmesine neden olabilir.</a:t>
            </a:r>
          </a:p>
          <a:p>
            <a:pPr eaLnBrk="1" hangingPunct="1">
              <a:spcBef>
                <a:spcPct val="0"/>
              </a:spcBef>
              <a:defRPr/>
            </a:pPr>
            <a:endParaRPr lang="tr-TR" altLang="tr-TR" smtClean="0">
              <a:ea typeface="Calibri" panose="020F0502020204030204" pitchFamily="34" charset="0"/>
              <a:cs typeface="Times New Roman" panose="02020603050405020304" pitchFamily="18" charset="0"/>
            </a:endParaRPr>
          </a:p>
        </p:txBody>
      </p:sp>
      <p:sp>
        <p:nvSpPr>
          <p:cNvPr id="2458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5A1273-3C41-4E9F-8D6B-33031203781B}" type="slidenum">
              <a:rPr lang="tr-TR" altLang="tr-TR"/>
              <a:pPr>
                <a:spcBef>
                  <a:spcPct val="0"/>
                </a:spcBef>
              </a:pPr>
              <a:t>14</a:t>
            </a:fld>
            <a:endParaRPr lang="tr-TR" altLang="tr-TR"/>
          </a:p>
        </p:txBody>
      </p:sp>
    </p:spTree>
    <p:extLst>
      <p:ext uri="{BB962C8B-B14F-4D97-AF65-F5344CB8AC3E}">
        <p14:creationId xmlns:p14="http://schemas.microsoft.com/office/powerpoint/2010/main" val="1622335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tr-TR" smtClean="0">
                <a:ea typeface="Calibri" panose="020F0502020204030204" pitchFamily="34" charset="0"/>
                <a:cs typeface="Times New Roman" panose="02020603050405020304" pitchFamily="18" charset="0"/>
              </a:rPr>
              <a:t>TYVU – ağırlık derecesine göre farklı bulguları olabilir. As </a:t>
            </a:r>
            <a:r>
              <a:rPr lang="en-US" altLang="tr-TR" smtClean="0">
                <a:ea typeface="Calibri" panose="020F0502020204030204" pitchFamily="34" charset="0"/>
                <a:cs typeface="Times New Roman" panose="02020603050405020304" pitchFamily="18" charset="0"/>
              </a:rPr>
              <a:t>the cervix effaces, the relationship of the</a:t>
            </a:r>
            <a:r>
              <a:rPr lang="tr-TR" altLang="tr-TR" smtClean="0">
                <a:ea typeface="Calibri" panose="020F0502020204030204" pitchFamily="34" charset="0"/>
                <a:cs typeface="Times New Roman" panose="02020603050405020304" pitchFamily="18" charset="0"/>
              </a:rPr>
              <a:t> </a:t>
            </a:r>
            <a:r>
              <a:rPr lang="en-US" altLang="tr-TR" smtClean="0">
                <a:ea typeface="Calibri" panose="020F0502020204030204" pitchFamily="34" charset="0"/>
                <a:cs typeface="Times New Roman" panose="02020603050405020304" pitchFamily="18" charset="0"/>
              </a:rPr>
              <a:t>cervical canal to the lower uterine segment</a:t>
            </a:r>
          </a:p>
          <a:p>
            <a:r>
              <a:rPr lang="en-US" altLang="tr-TR" smtClean="0">
                <a:ea typeface="Calibri" panose="020F0502020204030204" pitchFamily="34" charset="0"/>
                <a:cs typeface="Times New Roman" panose="02020603050405020304" pitchFamily="18" charset="0"/>
              </a:rPr>
              <a:t>changes from aTto the notched Y.1</a:t>
            </a:r>
            <a:endParaRPr lang="tr-TR" altLang="tr-TR" smtClean="0">
              <a:ea typeface="Calibri" panose="020F0502020204030204" pitchFamily="34" charset="0"/>
              <a:cs typeface="Times New Roman" panose="02020603050405020304" pitchFamily="18" charset="0"/>
            </a:endParaRPr>
          </a:p>
          <a:p>
            <a:pPr eaLnBrk="1" hangingPunct="1">
              <a:spcBef>
                <a:spcPct val="0"/>
              </a:spcBef>
            </a:pPr>
            <a:endParaRPr lang="tr-TR" altLang="tr-TR" smtClean="0">
              <a:ea typeface="Calibri" panose="020F0502020204030204" pitchFamily="34" charset="0"/>
              <a:cs typeface="Times New Roman" panose="02020603050405020304" pitchFamily="18" charset="0"/>
            </a:endParaRPr>
          </a:p>
        </p:txBody>
      </p:sp>
      <p:sp>
        <p:nvSpPr>
          <p:cNvPr id="2662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0DD3F8-7C3F-43DA-8382-9B152A363DD4}" type="slidenum">
              <a:rPr lang="tr-TR" altLang="tr-TR"/>
              <a:pPr>
                <a:spcBef>
                  <a:spcPct val="0"/>
                </a:spcBef>
              </a:pPr>
              <a:t>15</a:t>
            </a:fld>
            <a:endParaRPr lang="tr-TR" altLang="tr-TR"/>
          </a:p>
        </p:txBody>
      </p:sp>
    </p:spTree>
    <p:extLst>
      <p:ext uri="{BB962C8B-B14F-4D97-AF65-F5344CB8AC3E}">
        <p14:creationId xmlns:p14="http://schemas.microsoft.com/office/powerpoint/2010/main" val="689409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34AF4AB4-81F5-4226-B253-445BDBF7473D}" type="datetimeFigureOut">
              <a:rPr lang="tr-TR"/>
              <a:pPr>
                <a:defRPr/>
              </a:pPr>
              <a:t>18.05.2017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EE3E94B1-BA5C-4C68-848A-E38EBD31C1AD}" type="slidenum">
              <a:rPr lang="tr-TR" altLang="tr-TR"/>
              <a:pPr>
                <a:defRPr/>
              </a:pPr>
              <a:t>‹#›</a:t>
            </a:fld>
            <a:endParaRPr lang="tr-TR" altLang="tr-TR"/>
          </a:p>
        </p:txBody>
      </p:sp>
    </p:spTree>
    <p:extLst>
      <p:ext uri="{BB962C8B-B14F-4D97-AF65-F5344CB8AC3E}">
        <p14:creationId xmlns:p14="http://schemas.microsoft.com/office/powerpoint/2010/main" val="2386917684"/>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517E164D-188B-4080-BB99-11BCA6BE8E40}" type="datetimeFigureOut">
              <a:rPr lang="tr-TR"/>
              <a:pPr>
                <a:defRPr/>
              </a:pPr>
              <a:t>18.05.2017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7C075DFD-54BE-4C55-AE55-60A7EF194E70}" type="slidenum">
              <a:rPr lang="tr-TR" altLang="tr-TR"/>
              <a:pPr>
                <a:defRPr/>
              </a:pPr>
              <a:t>‹#›</a:t>
            </a:fld>
            <a:endParaRPr lang="tr-TR" altLang="tr-TR"/>
          </a:p>
        </p:txBody>
      </p:sp>
    </p:spTree>
    <p:extLst>
      <p:ext uri="{BB962C8B-B14F-4D97-AF65-F5344CB8AC3E}">
        <p14:creationId xmlns:p14="http://schemas.microsoft.com/office/powerpoint/2010/main" val="297403838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37A23E35-4C9D-4E4D-9EB8-E670F9A646DA}" type="datetimeFigureOut">
              <a:rPr lang="tr-TR"/>
              <a:pPr>
                <a:defRPr/>
              </a:pPr>
              <a:t>18.05.2017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7B494C89-2607-4868-A340-8BDDCA34AF84}" type="slidenum">
              <a:rPr lang="tr-TR" altLang="tr-TR"/>
              <a:pPr>
                <a:defRPr/>
              </a:pPr>
              <a:t>‹#›</a:t>
            </a:fld>
            <a:endParaRPr lang="tr-TR" altLang="tr-TR"/>
          </a:p>
        </p:txBody>
      </p:sp>
    </p:spTree>
    <p:extLst>
      <p:ext uri="{BB962C8B-B14F-4D97-AF65-F5344CB8AC3E}">
        <p14:creationId xmlns:p14="http://schemas.microsoft.com/office/powerpoint/2010/main" val="1278704407"/>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CCEF356A-A287-4F77-B692-D364D1DBD029}" type="datetimeFigureOut">
              <a:rPr lang="tr-TR"/>
              <a:pPr>
                <a:defRPr/>
              </a:pPr>
              <a:t>18.05.2017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3E7E16EE-083F-4B73-8ED5-007FA1082294}" type="slidenum">
              <a:rPr lang="tr-TR" altLang="tr-TR"/>
              <a:pPr>
                <a:defRPr/>
              </a:pPr>
              <a:t>‹#›</a:t>
            </a:fld>
            <a:endParaRPr lang="tr-TR" altLang="tr-TR"/>
          </a:p>
        </p:txBody>
      </p:sp>
    </p:spTree>
    <p:extLst>
      <p:ext uri="{BB962C8B-B14F-4D97-AF65-F5344CB8AC3E}">
        <p14:creationId xmlns:p14="http://schemas.microsoft.com/office/powerpoint/2010/main" val="314829678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C84B2800-154B-4CD2-82EA-25AE66992AF1}" type="datetimeFigureOut">
              <a:rPr lang="tr-TR"/>
              <a:pPr>
                <a:defRPr/>
              </a:pPr>
              <a:t>18.05.2017</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F63F90C4-D26D-4B7E-9C07-A4B3C3D3D167}" type="slidenum">
              <a:rPr lang="tr-TR" altLang="tr-TR"/>
              <a:pPr>
                <a:defRPr/>
              </a:pPr>
              <a:t>‹#›</a:t>
            </a:fld>
            <a:endParaRPr lang="tr-TR" altLang="tr-TR"/>
          </a:p>
        </p:txBody>
      </p:sp>
    </p:spTree>
    <p:extLst>
      <p:ext uri="{BB962C8B-B14F-4D97-AF65-F5344CB8AC3E}">
        <p14:creationId xmlns:p14="http://schemas.microsoft.com/office/powerpoint/2010/main" val="168427183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6455157F-E034-4149-B97E-68190A373B60}" type="datetimeFigureOut">
              <a:rPr lang="tr-TR"/>
              <a:pPr>
                <a:defRPr/>
              </a:pPr>
              <a:t>18.05.2017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252E77F-96F2-446C-8428-265B065B3658}" type="slidenum">
              <a:rPr lang="tr-TR" altLang="tr-TR"/>
              <a:pPr>
                <a:defRPr/>
              </a:pPr>
              <a:t>‹#›</a:t>
            </a:fld>
            <a:endParaRPr lang="tr-TR" altLang="tr-TR"/>
          </a:p>
        </p:txBody>
      </p:sp>
    </p:spTree>
    <p:extLst>
      <p:ext uri="{BB962C8B-B14F-4D97-AF65-F5344CB8AC3E}">
        <p14:creationId xmlns:p14="http://schemas.microsoft.com/office/powerpoint/2010/main" val="2455920323"/>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39D80C27-93C6-45C4-9ABF-C8325C8A3C8B}" type="datetimeFigureOut">
              <a:rPr lang="tr-TR"/>
              <a:pPr>
                <a:defRPr/>
              </a:pPr>
              <a:t>18.05.2017</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FE6D8EB6-759A-41FB-B9BF-3B88B8615A1D}" type="slidenum">
              <a:rPr lang="tr-TR" altLang="tr-TR"/>
              <a:pPr>
                <a:defRPr/>
              </a:pPr>
              <a:t>‹#›</a:t>
            </a:fld>
            <a:endParaRPr lang="tr-TR" altLang="tr-TR"/>
          </a:p>
        </p:txBody>
      </p:sp>
    </p:spTree>
    <p:extLst>
      <p:ext uri="{BB962C8B-B14F-4D97-AF65-F5344CB8AC3E}">
        <p14:creationId xmlns:p14="http://schemas.microsoft.com/office/powerpoint/2010/main" val="3214528071"/>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57FDE8FD-B57A-4261-A35B-F0E402C14836}" type="datetimeFigureOut">
              <a:rPr lang="tr-TR"/>
              <a:pPr>
                <a:defRPr/>
              </a:pPr>
              <a:t>18.05.2017</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4BF51A83-AB0E-4045-ABF9-53DCD2D790DE}" type="slidenum">
              <a:rPr lang="tr-TR" altLang="tr-TR"/>
              <a:pPr>
                <a:defRPr/>
              </a:pPr>
              <a:t>‹#›</a:t>
            </a:fld>
            <a:endParaRPr lang="tr-TR" altLang="tr-TR"/>
          </a:p>
        </p:txBody>
      </p:sp>
    </p:spTree>
    <p:extLst>
      <p:ext uri="{BB962C8B-B14F-4D97-AF65-F5344CB8AC3E}">
        <p14:creationId xmlns:p14="http://schemas.microsoft.com/office/powerpoint/2010/main" val="3325945501"/>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8E4F29A9-82C3-4E7A-92EA-366ABB070E56}" type="datetimeFigureOut">
              <a:rPr lang="tr-TR"/>
              <a:pPr>
                <a:defRPr/>
              </a:pPr>
              <a:t>18.05.2017</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D99487D8-71C5-470E-A24A-766A6B87AF40}" type="slidenum">
              <a:rPr lang="tr-TR" altLang="tr-TR"/>
              <a:pPr>
                <a:defRPr/>
              </a:pPr>
              <a:t>‹#›</a:t>
            </a:fld>
            <a:endParaRPr lang="tr-TR" altLang="tr-TR"/>
          </a:p>
        </p:txBody>
      </p:sp>
    </p:spTree>
    <p:extLst>
      <p:ext uri="{BB962C8B-B14F-4D97-AF65-F5344CB8AC3E}">
        <p14:creationId xmlns:p14="http://schemas.microsoft.com/office/powerpoint/2010/main" val="284834485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C8B62EB5-A6B1-456A-9C32-0F7F5734B4D7}" type="datetimeFigureOut">
              <a:rPr lang="tr-TR"/>
              <a:pPr>
                <a:defRPr/>
              </a:pPr>
              <a:t>18.05.2017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333CA8B9-8C04-4E0F-B2F9-381BDF01F177}" type="slidenum">
              <a:rPr lang="tr-TR" altLang="tr-TR"/>
              <a:pPr>
                <a:defRPr/>
              </a:pPr>
              <a:t>‹#›</a:t>
            </a:fld>
            <a:endParaRPr lang="tr-TR" altLang="tr-TR"/>
          </a:p>
        </p:txBody>
      </p:sp>
    </p:spTree>
    <p:extLst>
      <p:ext uri="{BB962C8B-B14F-4D97-AF65-F5344CB8AC3E}">
        <p14:creationId xmlns:p14="http://schemas.microsoft.com/office/powerpoint/2010/main" val="167736453"/>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7FA3862A-534C-49E6-9124-B368704B8B03}" type="datetimeFigureOut">
              <a:rPr lang="tr-TR"/>
              <a:pPr>
                <a:defRPr/>
              </a:pPr>
              <a:t>18.05.2017</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634B1C2-AA3C-4BC1-9CF6-0552368CB0EB}" type="slidenum">
              <a:rPr lang="tr-TR" altLang="tr-TR"/>
              <a:pPr>
                <a:defRPr/>
              </a:pPr>
              <a:t>‹#›</a:t>
            </a:fld>
            <a:endParaRPr lang="tr-TR" altLang="tr-TR"/>
          </a:p>
        </p:txBody>
      </p:sp>
    </p:spTree>
    <p:extLst>
      <p:ext uri="{BB962C8B-B14F-4D97-AF65-F5344CB8AC3E}">
        <p14:creationId xmlns:p14="http://schemas.microsoft.com/office/powerpoint/2010/main" val="1863225400"/>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fld id="{B0F7638F-7319-4B74-989F-64A103C8718B}" type="datetimeFigureOut">
              <a:rPr lang="tr-TR"/>
              <a:pPr>
                <a:defRPr/>
              </a:pPr>
              <a:t>18.05.2017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50DFD4FF-2B72-4591-9A79-959DC29C2382}" type="slidenum">
              <a:rPr lang="tr-TR" altLang="tr-TR"/>
              <a:pPr>
                <a:defRPr/>
              </a:pPr>
              <a:t>‹#›</a:t>
            </a:fld>
            <a:endParaRPr lang="tr-TR" altLang="tr-TR"/>
          </a:p>
        </p:txBody>
      </p:sp>
    </p:spTree>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Users\ebru\Desktop\argyro%202011%20Scotland\Cervix%201.wmv"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image" Target="../media/image29.w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w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wmf"/><Relationship Id="rId4" Type="http://schemas.openxmlformats.org/officeDocument/2006/relationships/image" Target="../media/image51.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0.wmf"/><Relationship Id="rId4" Type="http://schemas.openxmlformats.org/officeDocument/2006/relationships/image" Target="../media/image69.wmf"/></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79.wmf"/><Relationship Id="rId7" Type="http://schemas.openxmlformats.org/officeDocument/2006/relationships/image" Target="../media/image83.w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2.wmf"/><Relationship Id="rId5" Type="http://schemas.openxmlformats.org/officeDocument/2006/relationships/image" Target="../media/image81.wmf"/><Relationship Id="rId4" Type="http://schemas.openxmlformats.org/officeDocument/2006/relationships/image" Target="../media/image80.w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Başlık"/>
          <p:cNvSpPr>
            <a:spLocks noGrp="1"/>
          </p:cNvSpPr>
          <p:nvPr>
            <p:ph type="title"/>
          </p:nvPr>
        </p:nvSpPr>
        <p:spPr/>
        <p:txBody>
          <a:bodyPr/>
          <a:lstStyle/>
          <a:p>
            <a:pPr eaLnBrk="1" hangingPunct="1"/>
            <a:endParaRPr lang="tr-TR" altLang="tr-TR" smtClean="0"/>
          </a:p>
        </p:txBody>
      </p:sp>
      <p:sp>
        <p:nvSpPr>
          <p:cNvPr id="3075" name="2 İçerik Yer Tutucusu"/>
          <p:cNvSpPr>
            <a:spLocks noGrp="1"/>
          </p:cNvSpPr>
          <p:nvPr>
            <p:ph sz="half" idx="1"/>
          </p:nvPr>
        </p:nvSpPr>
        <p:spPr/>
        <p:txBody>
          <a:bodyPr/>
          <a:lstStyle/>
          <a:p>
            <a:pPr eaLnBrk="1" hangingPunct="1"/>
            <a:endParaRPr lang="tr-TR" altLang="tr-TR" smtClean="0"/>
          </a:p>
        </p:txBody>
      </p:sp>
      <p:sp>
        <p:nvSpPr>
          <p:cNvPr id="3076" name="3 İçerik Yer Tutucusu"/>
          <p:cNvSpPr>
            <a:spLocks noGrp="1"/>
          </p:cNvSpPr>
          <p:nvPr>
            <p:ph sz="half" idx="2"/>
          </p:nvPr>
        </p:nvSpPr>
        <p:spPr/>
        <p:txBody>
          <a:bodyPr/>
          <a:lstStyle/>
          <a:p>
            <a:pPr eaLnBrk="1" hangingPunct="1"/>
            <a:endParaRPr lang="tr-TR" altLang="tr-TR" smtClean="0"/>
          </a:p>
        </p:txBody>
      </p:sp>
      <p:pic>
        <p:nvPicPr>
          <p:cNvPr id="3077" name="Picture 2" descr="http://4.bp.blogspot.com/-DYrxl8Oh7gE/TcL9vjixGRI/AAAAAAAAAGc/oXSZpuqLxfw/s1600/ataturk_sams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3"/>
            <a:ext cx="9144000"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Başlık"/>
          <p:cNvSpPr>
            <a:spLocks noGrp="1"/>
          </p:cNvSpPr>
          <p:nvPr>
            <p:ph type="title"/>
          </p:nvPr>
        </p:nvSpPr>
        <p:spPr/>
        <p:txBody>
          <a:bodyPr/>
          <a:lstStyle/>
          <a:p>
            <a:pPr eaLnBrk="1" hangingPunct="1"/>
            <a:endParaRPr lang="tr-TR" altLang="tr-TR" smtClean="0"/>
          </a:p>
        </p:txBody>
      </p:sp>
      <p:sp>
        <p:nvSpPr>
          <p:cNvPr id="10243" name="2 İçerik Yer Tutucusu"/>
          <p:cNvSpPr>
            <a:spLocks noGrp="1"/>
          </p:cNvSpPr>
          <p:nvPr>
            <p:ph idx="1"/>
          </p:nvPr>
        </p:nvSpPr>
        <p:spPr/>
        <p:txBody>
          <a:bodyPr rtlCol="0">
            <a:normAutofit lnSpcReduction="10000"/>
          </a:bodyPr>
          <a:lstStyle/>
          <a:p>
            <a:pPr algn="just" eaLnBrk="1" fontAlgn="auto" hangingPunct="1">
              <a:spcAft>
                <a:spcPts val="0"/>
              </a:spcAft>
              <a:defRPr/>
            </a:pPr>
            <a:endParaRPr lang="tr-TR" dirty="0" smtClean="0"/>
          </a:p>
          <a:p>
            <a:pPr algn="just" eaLnBrk="1" fontAlgn="auto" hangingPunct="1">
              <a:spcAft>
                <a:spcPts val="0"/>
              </a:spcAft>
              <a:defRPr/>
            </a:pPr>
            <a:endParaRPr lang="tr-TR" dirty="0" smtClean="0"/>
          </a:p>
          <a:p>
            <a:pPr algn="just" eaLnBrk="1" fontAlgn="auto" hangingPunct="1">
              <a:spcAft>
                <a:spcPts val="0"/>
              </a:spcAft>
              <a:defRPr/>
            </a:pPr>
            <a:r>
              <a:rPr lang="tr-TR" dirty="0" err="1" smtClean="0"/>
              <a:t>Cxal</a:t>
            </a:r>
            <a:r>
              <a:rPr lang="tr-TR" dirty="0" smtClean="0"/>
              <a:t> uzunluk ölçümünü ilk kez </a:t>
            </a:r>
            <a:r>
              <a:rPr lang="tr-TR" dirty="0" err="1" smtClean="0"/>
              <a:t>Bartolucci</a:t>
            </a:r>
            <a:r>
              <a:rPr lang="tr-TR" dirty="0" smtClean="0"/>
              <a:t> L tanımlamış ve </a:t>
            </a:r>
            <a:r>
              <a:rPr lang="tr-TR" dirty="0" err="1" smtClean="0"/>
              <a:t>cut</a:t>
            </a:r>
            <a:r>
              <a:rPr lang="tr-TR" dirty="0" smtClean="0"/>
              <a:t>-</a:t>
            </a:r>
            <a:r>
              <a:rPr lang="tr-TR" dirty="0" err="1" smtClean="0"/>
              <a:t>off</a:t>
            </a:r>
            <a:r>
              <a:rPr lang="tr-TR" dirty="0" smtClean="0"/>
              <a:t> uda 3 cm olarak vermiş</a:t>
            </a:r>
          </a:p>
          <a:p>
            <a:pPr eaLnBrk="1" fontAlgn="auto" hangingPunct="1">
              <a:spcAft>
                <a:spcPts val="0"/>
              </a:spcAft>
              <a:buFont typeface="Georgia" pitchFamily="18" charset="0"/>
              <a:buNone/>
              <a:defRPr/>
            </a:pPr>
            <a:endParaRPr lang="tr-TR" sz="1200" dirty="0" smtClean="0"/>
          </a:p>
          <a:p>
            <a:pPr eaLnBrk="1" fontAlgn="auto" hangingPunct="1">
              <a:spcAft>
                <a:spcPts val="0"/>
              </a:spcAft>
              <a:buFont typeface="Georgia" pitchFamily="18" charset="0"/>
              <a:buNone/>
              <a:defRPr/>
            </a:pPr>
            <a:endParaRPr lang="tr-TR" sz="1200" dirty="0" smtClean="0"/>
          </a:p>
          <a:p>
            <a:pPr eaLnBrk="1" fontAlgn="auto" hangingPunct="1">
              <a:spcAft>
                <a:spcPts val="0"/>
              </a:spcAft>
              <a:buFont typeface="Georgia" pitchFamily="18" charset="0"/>
              <a:buNone/>
              <a:defRPr/>
            </a:pPr>
            <a:endParaRPr lang="tr-TR" sz="1200" dirty="0" smtClean="0"/>
          </a:p>
          <a:p>
            <a:pPr eaLnBrk="1" fontAlgn="auto" hangingPunct="1">
              <a:spcAft>
                <a:spcPts val="0"/>
              </a:spcAft>
              <a:buFont typeface="Georgia" pitchFamily="18" charset="0"/>
              <a:buNone/>
              <a:defRPr/>
            </a:pPr>
            <a:endParaRPr lang="tr-TR" sz="1200" dirty="0" smtClean="0"/>
          </a:p>
          <a:p>
            <a:pPr eaLnBrk="1" fontAlgn="auto" hangingPunct="1">
              <a:spcAft>
                <a:spcPts val="0"/>
              </a:spcAft>
              <a:buFont typeface="Georgia" pitchFamily="18" charset="0"/>
              <a:buNone/>
              <a:defRPr/>
            </a:pPr>
            <a:endParaRPr lang="tr-TR" sz="1200" dirty="0" smtClean="0"/>
          </a:p>
          <a:p>
            <a:pPr eaLnBrk="1" fontAlgn="auto" hangingPunct="1">
              <a:spcAft>
                <a:spcPts val="0"/>
              </a:spcAft>
              <a:buFont typeface="Georgia" pitchFamily="18" charset="0"/>
              <a:buNone/>
              <a:defRPr/>
            </a:pPr>
            <a:endParaRPr lang="tr-TR" sz="1200" dirty="0" smtClean="0"/>
          </a:p>
          <a:p>
            <a:pPr eaLnBrk="1" fontAlgn="auto" hangingPunct="1">
              <a:spcAft>
                <a:spcPts val="0"/>
              </a:spcAft>
              <a:buFont typeface="Georgia" pitchFamily="18" charset="0"/>
              <a:buNone/>
              <a:defRPr/>
            </a:pPr>
            <a:endParaRPr lang="tr-TR" sz="1200" dirty="0" smtClean="0"/>
          </a:p>
          <a:p>
            <a:pPr eaLnBrk="1" fontAlgn="auto" hangingPunct="1">
              <a:spcAft>
                <a:spcPts val="0"/>
              </a:spcAft>
              <a:buFont typeface="Georgia" pitchFamily="18" charset="0"/>
              <a:buNone/>
              <a:defRPr/>
            </a:pPr>
            <a:endParaRPr lang="tr-TR" sz="1200" dirty="0" smtClean="0"/>
          </a:p>
          <a:p>
            <a:pPr eaLnBrk="1" fontAlgn="auto" hangingPunct="1">
              <a:spcAft>
                <a:spcPts val="0"/>
              </a:spcAft>
              <a:buFont typeface="Georgia" pitchFamily="18" charset="0"/>
              <a:buNone/>
              <a:defRPr/>
            </a:pPr>
            <a:endParaRPr lang="tr-TR" sz="1200" dirty="0" smtClean="0"/>
          </a:p>
          <a:p>
            <a:pPr eaLnBrk="1" fontAlgn="auto" hangingPunct="1">
              <a:spcAft>
                <a:spcPts val="0"/>
              </a:spcAft>
              <a:buFont typeface="Georgia" pitchFamily="18" charset="0"/>
              <a:buNone/>
              <a:defRPr/>
            </a:pPr>
            <a:r>
              <a:rPr lang="tr-TR" sz="1200" dirty="0" smtClean="0"/>
              <a:t>    </a:t>
            </a:r>
          </a:p>
          <a:p>
            <a:pPr eaLnBrk="1" fontAlgn="auto" hangingPunct="1">
              <a:spcAft>
                <a:spcPts val="0"/>
              </a:spcAft>
              <a:buFont typeface="Georgia" pitchFamily="18" charset="0"/>
              <a:buNone/>
              <a:defRPr/>
            </a:pPr>
            <a:r>
              <a:rPr lang="tr-TR" sz="1200" dirty="0" smtClean="0"/>
              <a:t>                                                                                                                                   </a:t>
            </a:r>
            <a:r>
              <a:rPr lang="da-DK" sz="1200" dirty="0" smtClean="0"/>
              <a:t>Bartolucci L,</a:t>
            </a:r>
            <a:r>
              <a:rPr lang="tr-TR" sz="1200" dirty="0" smtClean="0"/>
              <a:t> et al. </a:t>
            </a:r>
            <a:r>
              <a:rPr lang="en-US" sz="1200" dirty="0" smtClean="0"/>
              <a:t>Am J</a:t>
            </a:r>
            <a:r>
              <a:rPr lang="tr-TR" sz="1200" dirty="0" smtClean="0"/>
              <a:t> </a:t>
            </a:r>
            <a:r>
              <a:rPr lang="tr-TR" sz="1200" dirty="0" err="1" smtClean="0"/>
              <a:t>Obstet</a:t>
            </a:r>
            <a:r>
              <a:rPr lang="tr-TR" sz="1200" dirty="0" smtClean="0"/>
              <a:t> </a:t>
            </a:r>
            <a:r>
              <a:rPr lang="tr-TR" sz="1200" dirty="0" err="1" smtClean="0"/>
              <a:t>Gynecol</a:t>
            </a:r>
            <a:r>
              <a:rPr lang="tr-TR" sz="1200" dirty="0" smtClean="0"/>
              <a:t> 1984</a:t>
            </a:r>
          </a:p>
        </p:txBody>
      </p:sp>
      <p:sp>
        <p:nvSpPr>
          <p:cNvPr id="17412" name="Başlık 1"/>
          <p:cNvSpPr txBox="1">
            <a:spLocks/>
          </p:cNvSpPr>
          <p:nvPr/>
        </p:nvSpPr>
        <p:spPr bwMode="auto">
          <a:xfrm>
            <a:off x="0" y="549275"/>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Arial" panose="020B0604020202020204" pitchFamily="34" charset="0"/>
              </a:rPr>
              <a:t>Gebelikte Serviks Uzunluğu</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Başlık"/>
          <p:cNvSpPr>
            <a:spLocks noGrp="1"/>
          </p:cNvSpPr>
          <p:nvPr>
            <p:ph type="title"/>
          </p:nvPr>
        </p:nvSpPr>
        <p:spPr/>
        <p:txBody>
          <a:bodyPr/>
          <a:lstStyle/>
          <a:p>
            <a:pPr eaLnBrk="1" hangingPunct="1"/>
            <a:endParaRPr lang="tr-TR" altLang="tr-TR" smtClean="0"/>
          </a:p>
        </p:txBody>
      </p:sp>
      <p:sp>
        <p:nvSpPr>
          <p:cNvPr id="18435" name="2 İçerik Yer Tutucusu"/>
          <p:cNvSpPr>
            <a:spLocks noGrp="1"/>
          </p:cNvSpPr>
          <p:nvPr>
            <p:ph idx="1"/>
          </p:nvPr>
        </p:nvSpPr>
        <p:spPr/>
        <p:txBody>
          <a:bodyPr/>
          <a:lstStyle/>
          <a:p>
            <a:pPr algn="just" eaLnBrk="1" hangingPunct="1"/>
            <a:endParaRPr lang="tr-TR" altLang="tr-TR" sz="2000" smtClean="0"/>
          </a:p>
          <a:p>
            <a:pPr algn="just" eaLnBrk="1" hangingPunct="1"/>
            <a:r>
              <a:rPr lang="tr-TR" altLang="tr-TR" sz="2000" smtClean="0"/>
              <a:t>Servikal uzunluk 20 haftadan önce kişiye farklılıklar göstermektedir. </a:t>
            </a:r>
          </a:p>
          <a:p>
            <a:pPr algn="just" eaLnBrk="1" hangingPunct="1"/>
            <a:r>
              <a:rPr lang="tr-TR" altLang="tr-TR" sz="2000" smtClean="0">
                <a:solidFill>
                  <a:srgbClr val="FF0000"/>
                </a:solidFill>
              </a:rPr>
              <a:t>14-22 hafta arasında 35-40 mm </a:t>
            </a:r>
          </a:p>
          <a:p>
            <a:pPr algn="just" eaLnBrk="1" hangingPunct="1"/>
            <a:r>
              <a:rPr lang="tr-TR" altLang="tr-TR" sz="2000" smtClean="0">
                <a:solidFill>
                  <a:srgbClr val="FF0000"/>
                </a:solidFill>
              </a:rPr>
              <a:t>24-28 hafta arasında 35 mm </a:t>
            </a:r>
          </a:p>
          <a:p>
            <a:pPr algn="just" eaLnBrk="1" hangingPunct="1"/>
            <a:r>
              <a:rPr lang="tr-TR" altLang="tr-TR" sz="2000" smtClean="0">
                <a:solidFill>
                  <a:srgbClr val="FF0000"/>
                </a:solidFill>
              </a:rPr>
              <a:t>32 haftada 30 mm düzeylerindedir</a:t>
            </a:r>
          </a:p>
          <a:p>
            <a:pPr algn="just" eaLnBrk="1" hangingPunct="1"/>
            <a:endParaRPr lang="tr-TR" altLang="tr-TR" sz="2000" smtClean="0"/>
          </a:p>
          <a:p>
            <a:pPr algn="just" eaLnBrk="1" hangingPunct="1"/>
            <a:r>
              <a:rPr lang="tr-TR" altLang="tr-TR" sz="2000" smtClean="0"/>
              <a:t>Servikal uzunluğun parite, ırk, anne kilosu gibi faktörlerden etkilenmediği bildirilmiştir. </a:t>
            </a:r>
          </a:p>
          <a:p>
            <a:pPr eaLnBrk="1" hangingPunct="1"/>
            <a:endParaRPr lang="tr-TR" altLang="tr-TR" sz="2000" smtClean="0"/>
          </a:p>
          <a:p>
            <a:pPr algn="just" eaLnBrk="1" hangingPunct="1"/>
            <a:r>
              <a:rPr lang="tr-TR" altLang="tr-TR" sz="2000" smtClean="0"/>
              <a:t>25 mm (2.5 cm) (10. persentil) altındaki servikal uzunluk preterm doğum riski ile ilişkilidir. Serviks boyu kısaldıkça erken doğum riski artar. </a:t>
            </a:r>
          </a:p>
          <a:p>
            <a:pPr algn="just" eaLnBrk="1" hangingPunct="1">
              <a:buFont typeface="Georgia" panose="02040502050405020303" pitchFamily="18" charset="0"/>
              <a:buNone/>
            </a:pPr>
            <a:r>
              <a:rPr lang="tr-TR" altLang="tr-TR" sz="1200" smtClean="0"/>
              <a:t>                                                                                                                                                        </a:t>
            </a:r>
            <a:r>
              <a:rPr lang="de-DE" altLang="tr-TR" sz="1200" smtClean="0"/>
              <a:t>Iams JD, </a:t>
            </a:r>
            <a:r>
              <a:rPr lang="tr-TR" altLang="tr-TR" sz="1200" smtClean="0"/>
              <a:t>et al. </a:t>
            </a:r>
            <a:r>
              <a:rPr lang="en-US" altLang="tr-TR" sz="1200" smtClean="0"/>
              <a:t>N Engl J Med</a:t>
            </a:r>
            <a:r>
              <a:rPr lang="tr-TR" altLang="tr-TR" sz="1200" smtClean="0"/>
              <a:t> 1996</a:t>
            </a:r>
            <a:endParaRPr lang="en-US" altLang="tr-TR" sz="1200" smtClean="0"/>
          </a:p>
          <a:p>
            <a:pPr algn="just" eaLnBrk="1" hangingPunct="1">
              <a:buFont typeface="Georgia" panose="02040502050405020303" pitchFamily="18" charset="0"/>
              <a:buNone/>
            </a:pPr>
            <a:endParaRPr lang="tr-TR" altLang="tr-TR" smtClean="0"/>
          </a:p>
        </p:txBody>
      </p:sp>
      <p:sp>
        <p:nvSpPr>
          <p:cNvPr id="18436" name="Başlık 1"/>
          <p:cNvSpPr txBox="1">
            <a:spLocks/>
          </p:cNvSpPr>
          <p:nvPr/>
        </p:nvSpPr>
        <p:spPr bwMode="auto">
          <a:xfrm>
            <a:off x="0" y="549275"/>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Arial" panose="020B0604020202020204" pitchFamily="34" charset="0"/>
              </a:rPr>
              <a:t>Gebelikte Serviks Uzunluğu</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Başlık"/>
          <p:cNvSpPr>
            <a:spLocks noGrp="1"/>
          </p:cNvSpPr>
          <p:nvPr>
            <p:ph type="title"/>
          </p:nvPr>
        </p:nvSpPr>
        <p:spPr/>
        <p:txBody>
          <a:bodyPr/>
          <a:lstStyle/>
          <a:p>
            <a:pPr eaLnBrk="1" hangingPunct="1"/>
            <a:endParaRPr lang="tr-TR" altLang="tr-TR" smtClean="0"/>
          </a:p>
        </p:txBody>
      </p:sp>
      <p:sp>
        <p:nvSpPr>
          <p:cNvPr id="13315" name="2 İçerik Yer Tutucusu"/>
          <p:cNvSpPr>
            <a:spLocks noGrp="1"/>
          </p:cNvSpPr>
          <p:nvPr>
            <p:ph idx="1"/>
          </p:nvPr>
        </p:nvSpPr>
        <p:spPr>
          <a:xfrm>
            <a:off x="457200" y="1196975"/>
            <a:ext cx="8229600" cy="5376863"/>
          </a:xfrm>
        </p:spPr>
        <p:txBody>
          <a:bodyPr rtlCol="0">
            <a:normAutofit lnSpcReduction="10000"/>
          </a:bodyPr>
          <a:lstStyle/>
          <a:p>
            <a:pPr eaLnBrk="1" fontAlgn="auto" hangingPunct="1">
              <a:spcAft>
                <a:spcPts val="0"/>
              </a:spcAft>
              <a:defRPr/>
            </a:pPr>
            <a:endParaRPr lang="tr-TR" sz="1400" smtClean="0"/>
          </a:p>
          <a:p>
            <a:pPr algn="just" eaLnBrk="1" fontAlgn="auto" hangingPunct="1">
              <a:spcAft>
                <a:spcPts val="0"/>
              </a:spcAft>
              <a:defRPr/>
            </a:pPr>
            <a:r>
              <a:rPr lang="tr-TR" sz="2400" smtClean="0"/>
              <a:t>Trasabdominal ultrasonografi servikal uzunluk değerlendirmesi amacıyla kullanılmamalıdır. Transvajinal ultrasonografi ile değerlendirme yapılmalıdır. </a:t>
            </a:r>
          </a:p>
          <a:p>
            <a:pPr algn="just" eaLnBrk="1" fontAlgn="auto" hangingPunct="1">
              <a:spcAft>
                <a:spcPts val="0"/>
              </a:spcAft>
              <a:defRPr/>
            </a:pPr>
            <a:endParaRPr lang="tr-TR" sz="2400" smtClean="0"/>
          </a:p>
          <a:p>
            <a:pPr algn="just" eaLnBrk="1" fontAlgn="auto" hangingPunct="1">
              <a:spcAft>
                <a:spcPts val="0"/>
              </a:spcAft>
              <a:defRPr/>
            </a:pPr>
            <a:r>
              <a:rPr lang="tr-TR" sz="2400" smtClean="0"/>
              <a:t>Ölçüme başlarken hastanın mesanesi boş olmalıdır. Mesanenin dolu olması servikal kısalığı ve hunileşmeyi maskeleyebilir.</a:t>
            </a:r>
          </a:p>
          <a:p>
            <a:pPr algn="just" eaLnBrk="1" fontAlgn="auto" hangingPunct="1">
              <a:spcAft>
                <a:spcPts val="0"/>
              </a:spcAft>
              <a:defRPr/>
            </a:pPr>
            <a:endParaRPr lang="tr-TR" sz="2400" smtClean="0"/>
          </a:p>
          <a:p>
            <a:pPr algn="just" eaLnBrk="1" fontAlgn="auto" hangingPunct="1">
              <a:spcAft>
                <a:spcPts val="0"/>
              </a:spcAft>
              <a:defRPr/>
            </a:pPr>
            <a:r>
              <a:rPr lang="tr-TR" sz="2400" smtClean="0"/>
              <a:t>Transvajinal prob anterior fornikse yerleştirilmelidir.</a:t>
            </a:r>
          </a:p>
          <a:p>
            <a:pPr algn="just" eaLnBrk="1" fontAlgn="auto" hangingPunct="1">
              <a:spcAft>
                <a:spcPts val="0"/>
              </a:spcAft>
              <a:defRPr/>
            </a:pPr>
            <a:endParaRPr lang="tr-TR" sz="2400" smtClean="0"/>
          </a:p>
          <a:p>
            <a:pPr algn="just" eaLnBrk="1" fontAlgn="auto" hangingPunct="1">
              <a:spcAft>
                <a:spcPts val="0"/>
              </a:spcAft>
              <a:defRPr/>
            </a:pPr>
            <a:r>
              <a:rPr lang="tr-TR" sz="2400" smtClean="0"/>
              <a:t>Bütün endoservikal kanal izlenebilecek şekilde sagittal görüntü elde edilmelidir.</a:t>
            </a:r>
          </a:p>
          <a:p>
            <a:pPr algn="just" eaLnBrk="1" fontAlgn="auto" hangingPunct="1">
              <a:spcAft>
                <a:spcPts val="0"/>
              </a:spcAft>
              <a:buFont typeface="Georgia" pitchFamily="18" charset="0"/>
              <a:buNone/>
              <a:defRPr/>
            </a:pPr>
            <a:r>
              <a:rPr lang="tr-TR" sz="2400" smtClean="0"/>
              <a:t> </a:t>
            </a:r>
          </a:p>
          <a:p>
            <a:pPr algn="just" eaLnBrk="1" fontAlgn="auto" hangingPunct="1">
              <a:spcAft>
                <a:spcPts val="0"/>
              </a:spcAft>
              <a:defRPr/>
            </a:pPr>
            <a:endParaRPr lang="tr-TR" sz="1600" smtClean="0"/>
          </a:p>
        </p:txBody>
      </p:sp>
      <p:sp>
        <p:nvSpPr>
          <p:cNvPr id="20484" name="Başlık 1"/>
          <p:cNvSpPr txBox="1">
            <a:spLocks/>
          </p:cNvSpPr>
          <p:nvPr/>
        </p:nvSpPr>
        <p:spPr bwMode="auto">
          <a:xfrm>
            <a:off x="0" y="549275"/>
            <a:ext cx="7164388" cy="792163"/>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400" b="1">
                <a:solidFill>
                  <a:schemeClr val="bg1"/>
                </a:solidFill>
                <a:latin typeface="Arial" panose="020B0604020202020204" pitchFamily="34" charset="0"/>
              </a:rPr>
              <a:t>Servikal uzunluk ölçümü nasıl yapılmalıdır?</a:t>
            </a:r>
          </a:p>
          <a:p>
            <a:pPr eaLnBrk="1" hangingPunct="1">
              <a:spcBef>
                <a:spcPct val="0"/>
              </a:spcBef>
              <a:buFontTx/>
              <a:buNone/>
            </a:pPr>
            <a:endParaRPr lang="en-US" altLang="tr-TR" sz="24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Başlık"/>
          <p:cNvSpPr>
            <a:spLocks noGrp="1"/>
          </p:cNvSpPr>
          <p:nvPr>
            <p:ph type="title"/>
          </p:nvPr>
        </p:nvSpPr>
        <p:spPr/>
        <p:txBody>
          <a:bodyPr/>
          <a:lstStyle/>
          <a:p>
            <a:pPr eaLnBrk="1" hangingPunct="1"/>
            <a:endParaRPr lang="tr-TR" altLang="tr-TR" smtClean="0"/>
          </a:p>
        </p:txBody>
      </p:sp>
      <p:sp>
        <p:nvSpPr>
          <p:cNvPr id="22531" name="2 İçerik Yer Tutucusu"/>
          <p:cNvSpPr>
            <a:spLocks noGrp="1"/>
          </p:cNvSpPr>
          <p:nvPr>
            <p:ph idx="1"/>
          </p:nvPr>
        </p:nvSpPr>
        <p:spPr>
          <a:xfrm>
            <a:off x="457200" y="1196975"/>
            <a:ext cx="8229600" cy="5376863"/>
          </a:xfrm>
        </p:spPr>
        <p:txBody>
          <a:bodyPr/>
          <a:lstStyle/>
          <a:p>
            <a:pPr eaLnBrk="1" hangingPunct="1"/>
            <a:endParaRPr lang="tr-TR" altLang="tr-TR" sz="1400" smtClean="0"/>
          </a:p>
          <a:p>
            <a:pPr algn="just" eaLnBrk="1" hangingPunct="1"/>
            <a:r>
              <a:rPr lang="tr-TR" altLang="tr-TR" sz="2000" smtClean="0"/>
              <a:t>Proba fazla bastırmaktan kaçınmak gerekir çünkü serviksin  uzamasına neden olabilir. Fazla basınç olmadığını anlamak için serviksin ön ve arka dudaklarının aynı kalınlıkta olmasına dikkat edilmelidir.</a:t>
            </a:r>
          </a:p>
          <a:p>
            <a:pPr algn="just" eaLnBrk="1" hangingPunct="1"/>
            <a:endParaRPr lang="tr-TR" altLang="tr-TR" sz="2000" smtClean="0"/>
          </a:p>
          <a:p>
            <a:pPr algn="just" eaLnBrk="1" hangingPunct="1"/>
            <a:r>
              <a:rPr lang="tr-TR" altLang="tr-TR" sz="2000" smtClean="0"/>
              <a:t>Görüntü serviksin ekranın en az 2/3'ünü kaplayacağı kadar büyütülmelidir.</a:t>
            </a:r>
          </a:p>
          <a:p>
            <a:pPr algn="just" eaLnBrk="1" hangingPunct="1"/>
            <a:endParaRPr lang="tr-TR" altLang="tr-TR" sz="2000" smtClean="0"/>
          </a:p>
          <a:p>
            <a:pPr algn="just" eaLnBrk="1" hangingPunct="1"/>
            <a:r>
              <a:rPr lang="tr-TR" altLang="tr-TR" sz="2000" smtClean="0"/>
              <a:t>İnternel ostan ekternal osa kadar servikal kanal boyunca uzunluk ölçülmelidir.</a:t>
            </a:r>
          </a:p>
          <a:p>
            <a:pPr algn="just" eaLnBrk="1" hangingPunct="1"/>
            <a:endParaRPr lang="tr-TR" altLang="tr-TR" sz="2000" smtClean="0"/>
          </a:p>
          <a:p>
            <a:pPr algn="just" eaLnBrk="1" hangingPunct="1"/>
            <a:r>
              <a:rPr lang="tr-TR" altLang="tr-TR" sz="2000" smtClean="0"/>
              <a:t>En az 3 ölçüm yapılarak en kısa olan kaydedilmelidir. Servikal veya uterin kontraksiyonlar nedeniyle ölçüm sırasında serviksin  uzunluğunda ve şeklinde değişiklik gözlenebilir. Bu nedenle ölçüm en az 5 dakika sürecek şekilde yapılmalıdır ve en kısa ölçüm kaydedilmelidir.</a:t>
            </a:r>
          </a:p>
          <a:p>
            <a:pPr algn="just" eaLnBrk="1" hangingPunct="1">
              <a:buFont typeface="Georgia" panose="02040502050405020303" pitchFamily="18" charset="0"/>
              <a:buNone/>
            </a:pPr>
            <a:r>
              <a:rPr lang="tr-TR" altLang="tr-TR" sz="2000" smtClean="0"/>
              <a:t> </a:t>
            </a:r>
          </a:p>
          <a:p>
            <a:pPr algn="just" eaLnBrk="1" hangingPunct="1">
              <a:buFont typeface="Georgia" panose="02040502050405020303" pitchFamily="18" charset="0"/>
              <a:buNone/>
            </a:pPr>
            <a:r>
              <a:rPr lang="tr-TR" altLang="tr-TR" sz="1600" smtClean="0"/>
              <a:t> </a:t>
            </a:r>
          </a:p>
          <a:p>
            <a:pPr algn="just" eaLnBrk="1" hangingPunct="1"/>
            <a:endParaRPr lang="tr-TR" altLang="tr-TR" sz="1600" smtClean="0"/>
          </a:p>
        </p:txBody>
      </p:sp>
      <p:sp>
        <p:nvSpPr>
          <p:cNvPr id="22532" name="Başlık 1"/>
          <p:cNvSpPr txBox="1">
            <a:spLocks/>
          </p:cNvSpPr>
          <p:nvPr/>
        </p:nvSpPr>
        <p:spPr bwMode="auto">
          <a:xfrm>
            <a:off x="0" y="549275"/>
            <a:ext cx="7164388" cy="792163"/>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400" b="1">
                <a:solidFill>
                  <a:schemeClr val="bg1"/>
                </a:solidFill>
                <a:latin typeface="Arial" panose="020B0604020202020204" pitchFamily="34" charset="0"/>
              </a:rPr>
              <a:t>Servikal uzunluk ölçümü nasıl yapılmalıdır?</a:t>
            </a:r>
          </a:p>
          <a:p>
            <a:pPr eaLnBrk="1" hangingPunct="1">
              <a:spcBef>
                <a:spcPct val="0"/>
              </a:spcBef>
              <a:buFontTx/>
              <a:buNone/>
            </a:pPr>
            <a:endParaRPr lang="en-US" altLang="tr-TR" sz="24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Başlık 1"/>
          <p:cNvSpPr>
            <a:spLocks noGrp="1"/>
          </p:cNvSpPr>
          <p:nvPr>
            <p:ph type="title"/>
          </p:nvPr>
        </p:nvSpPr>
        <p:spPr>
          <a:xfrm>
            <a:off x="144463" y="476250"/>
            <a:ext cx="4248150" cy="1066800"/>
          </a:xfrm>
        </p:spPr>
        <p:txBody>
          <a:bodyPr/>
          <a:lstStyle/>
          <a:p>
            <a:pPr eaLnBrk="1" hangingPunct="1"/>
            <a:endParaRPr lang="tr-TR" altLang="tr-TR" smtClean="0"/>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00500"/>
            <a:ext cx="4176712"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3789363"/>
            <a:ext cx="363537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1628775"/>
            <a:ext cx="3500437"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Başlık 1"/>
          <p:cNvSpPr txBox="1">
            <a:spLocks/>
          </p:cNvSpPr>
          <p:nvPr/>
        </p:nvSpPr>
        <p:spPr bwMode="auto">
          <a:xfrm>
            <a:off x="0" y="620713"/>
            <a:ext cx="4067175" cy="8636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Arial" panose="020B0604020202020204" pitchFamily="34" charset="0"/>
              </a:rPr>
              <a:t>Servikal ölçüm</a:t>
            </a:r>
            <a:endParaRPr lang="en-US" altLang="tr-TR" sz="4000">
              <a:solidFill>
                <a:schemeClr val="bg1"/>
              </a:solidFill>
              <a:latin typeface="Verdana" panose="020B0604030504040204" pitchFamily="34" charset="0"/>
            </a:endParaRPr>
          </a:p>
        </p:txBody>
      </p:sp>
      <p:pic>
        <p:nvPicPr>
          <p:cNvPr id="23559" name="Picture 7" descr="C:\Users\user\Desktop\Resim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0688" y="785813"/>
            <a:ext cx="364331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Başlık 1"/>
          <p:cNvSpPr>
            <a:spLocks noGrp="1"/>
          </p:cNvSpPr>
          <p:nvPr>
            <p:ph type="title"/>
          </p:nvPr>
        </p:nvSpPr>
        <p:spPr/>
        <p:txBody>
          <a:bodyPr/>
          <a:lstStyle/>
          <a:p>
            <a:pPr eaLnBrk="1" hangingPunct="1"/>
            <a:r>
              <a:rPr lang="tr-TR" altLang="tr-TR" smtClean="0">
                <a:latin typeface="Verdana" panose="020B0604030504040204" pitchFamily="34" charset="0"/>
              </a:rPr>
              <a:t/>
            </a:r>
            <a:br>
              <a:rPr lang="tr-TR" altLang="tr-TR" smtClean="0">
                <a:latin typeface="Verdana" panose="020B0604030504040204" pitchFamily="34" charset="0"/>
              </a:rPr>
            </a:br>
            <a:r>
              <a:rPr lang="tr-TR" altLang="tr-TR" smtClean="0">
                <a:latin typeface="Verdana" panose="020B0604030504040204" pitchFamily="34" charset="0"/>
              </a:rPr>
              <a:t/>
            </a:r>
            <a:br>
              <a:rPr lang="tr-TR" altLang="tr-TR" smtClean="0">
                <a:latin typeface="Verdana" panose="020B0604030504040204" pitchFamily="34" charset="0"/>
              </a:rPr>
            </a:br>
            <a:r>
              <a:rPr lang="tr-TR" altLang="tr-TR" smtClean="0">
                <a:latin typeface="Verdana" panose="020B0604030504040204" pitchFamily="34" charset="0"/>
              </a:rPr>
              <a:t/>
            </a:r>
            <a:br>
              <a:rPr lang="tr-TR" altLang="tr-TR" smtClean="0">
                <a:latin typeface="Verdana" panose="020B0604030504040204" pitchFamily="34" charset="0"/>
              </a:rPr>
            </a:br>
            <a:r>
              <a:rPr lang="tr-TR" altLang="tr-TR" sz="2800" smtClean="0">
                <a:solidFill>
                  <a:srgbClr val="FF0000"/>
                </a:solidFill>
                <a:latin typeface="Verdana" panose="020B0604030504040204" pitchFamily="34" charset="0"/>
              </a:rPr>
              <a:t/>
            </a:r>
            <a:br>
              <a:rPr lang="tr-TR" altLang="tr-TR" sz="2800" smtClean="0">
                <a:solidFill>
                  <a:srgbClr val="FF0000"/>
                </a:solidFill>
                <a:latin typeface="Verdana" panose="020B0604030504040204" pitchFamily="34" charset="0"/>
              </a:rPr>
            </a:br>
            <a:r>
              <a:rPr lang="tr-TR" altLang="tr-TR" sz="2800" smtClean="0">
                <a:latin typeface="Verdana" panose="020B0604030504040204" pitchFamily="34" charset="0"/>
              </a:rPr>
              <a:t/>
            </a:r>
            <a:br>
              <a:rPr lang="tr-TR" altLang="tr-TR" sz="2800" smtClean="0">
                <a:latin typeface="Verdana" panose="020B0604030504040204" pitchFamily="34" charset="0"/>
              </a:rPr>
            </a:br>
            <a:r>
              <a:rPr lang="tr-TR" altLang="tr-TR" smtClean="0">
                <a:latin typeface="Verdana" panose="020B0604030504040204" pitchFamily="34" charset="0"/>
              </a:rPr>
              <a:t/>
            </a:r>
            <a:br>
              <a:rPr lang="tr-TR" altLang="tr-TR" smtClean="0">
                <a:latin typeface="Verdana" panose="020B0604030504040204" pitchFamily="34" charset="0"/>
              </a:rPr>
            </a:br>
            <a:r>
              <a:rPr lang="tr-TR" altLang="tr-TR" smtClean="0">
                <a:latin typeface="Verdana" panose="020B0604030504040204" pitchFamily="34" charset="0"/>
              </a:rPr>
              <a:t/>
            </a:r>
            <a:br>
              <a:rPr lang="tr-TR" altLang="tr-TR" smtClean="0">
                <a:latin typeface="Verdana" panose="020B0604030504040204" pitchFamily="34" charset="0"/>
              </a:rPr>
            </a:br>
            <a:r>
              <a:rPr lang="tr-TR" altLang="tr-TR" smtClean="0">
                <a:latin typeface="Verdana" panose="020B0604030504040204" pitchFamily="34" charset="0"/>
              </a:rPr>
              <a:t/>
            </a:r>
            <a:br>
              <a:rPr lang="tr-TR" altLang="tr-TR" smtClean="0">
                <a:latin typeface="Verdana" panose="020B0604030504040204" pitchFamily="34" charset="0"/>
              </a:rPr>
            </a:br>
            <a:endParaRPr lang="tr-TR" altLang="tr-TR" smtClean="0">
              <a:latin typeface="Verdana" panose="020B0604030504040204" pitchFamily="34" charset="0"/>
            </a:endParaRPr>
          </a:p>
        </p:txBody>
      </p:sp>
      <p:sp>
        <p:nvSpPr>
          <p:cNvPr id="25603" name="11 İçerik Yer Tutucusu"/>
          <p:cNvSpPr>
            <a:spLocks noGrp="1"/>
          </p:cNvSpPr>
          <p:nvPr>
            <p:ph sz="half" idx="1"/>
          </p:nvPr>
        </p:nvSpPr>
        <p:spPr>
          <a:xfrm>
            <a:off x="457200" y="2249488"/>
            <a:ext cx="4038600" cy="4525962"/>
          </a:xfrm>
        </p:spPr>
        <p:txBody>
          <a:bodyPr/>
          <a:lstStyle/>
          <a:p>
            <a:endParaRPr lang="tr-TR" altLang="tr-TR" smtClean="0"/>
          </a:p>
        </p:txBody>
      </p:sp>
      <p:sp>
        <p:nvSpPr>
          <p:cNvPr id="25604" name="12 İçerik Yer Tutucusu"/>
          <p:cNvSpPr>
            <a:spLocks noGrp="1"/>
          </p:cNvSpPr>
          <p:nvPr>
            <p:ph sz="half" idx="2"/>
          </p:nvPr>
        </p:nvSpPr>
        <p:spPr>
          <a:xfrm>
            <a:off x="3924300" y="5732463"/>
            <a:ext cx="4968875" cy="1042987"/>
          </a:xfrm>
        </p:spPr>
        <p:txBody>
          <a:bodyPr/>
          <a:lstStyle/>
          <a:p>
            <a:endParaRPr lang="tr-TR" altLang="tr-TR" smtClean="0"/>
          </a:p>
          <a:p>
            <a:pPr algn="r">
              <a:buFont typeface="Georgia" panose="02040502050405020303" pitchFamily="18" charset="0"/>
              <a:buNone/>
            </a:pPr>
            <a:r>
              <a:rPr lang="it-IT" altLang="tr-TR" sz="2000" smtClean="0">
                <a:solidFill>
                  <a:srgbClr val="FF0000"/>
                </a:solidFill>
              </a:rPr>
              <a:t>Zilianti M, et al.</a:t>
            </a:r>
            <a:r>
              <a:rPr lang="tr-TR" altLang="tr-TR" sz="2000" smtClean="0">
                <a:solidFill>
                  <a:srgbClr val="FF0000"/>
                </a:solidFill>
              </a:rPr>
              <a:t> </a:t>
            </a:r>
            <a:r>
              <a:rPr lang="en-US" altLang="tr-TR" sz="2000" smtClean="0">
                <a:solidFill>
                  <a:srgbClr val="FF0000"/>
                </a:solidFill>
              </a:rPr>
              <a:t>J Ultrasound Med</a:t>
            </a:r>
            <a:r>
              <a:rPr lang="tr-TR" altLang="tr-TR" sz="2000" smtClean="0">
                <a:solidFill>
                  <a:srgbClr val="FF0000"/>
                </a:solidFill>
              </a:rPr>
              <a:t> 1995</a:t>
            </a:r>
          </a:p>
        </p:txBody>
      </p:sp>
      <p:sp>
        <p:nvSpPr>
          <p:cNvPr id="25605" name="Slayt Numarası Yer Tutucusu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7C863F4-4837-4E2C-AE0B-8C881BA8A5EA}" type="slidenum">
              <a:rPr lang="tr-TR" altLang="tr-TR" sz="1200">
                <a:solidFill>
                  <a:srgbClr val="898989"/>
                </a:solidFill>
                <a:latin typeface="Arial" panose="020B0604020202020204" pitchFamily="34" charset="0"/>
              </a:rPr>
              <a:pPr>
                <a:spcBef>
                  <a:spcPct val="0"/>
                </a:spcBef>
                <a:buFontTx/>
                <a:buNone/>
              </a:pPr>
              <a:t>15</a:t>
            </a:fld>
            <a:endParaRPr lang="tr-TR" altLang="tr-TR" sz="1200">
              <a:solidFill>
                <a:srgbClr val="898989"/>
              </a:solidFill>
              <a:latin typeface="Arial" panose="020B0604020202020204" pitchFamily="34" charset="0"/>
            </a:endParaRPr>
          </a:p>
        </p:txBody>
      </p:sp>
      <p:pic>
        <p:nvPicPr>
          <p:cNvPr id="256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133600"/>
            <a:ext cx="2232025"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292600"/>
            <a:ext cx="2232025"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2133600"/>
            <a:ext cx="220027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4292600"/>
            <a:ext cx="21605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2133600"/>
            <a:ext cx="19621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4292600"/>
            <a:ext cx="19621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5463" y="2133600"/>
            <a:ext cx="199707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4025" y="4292600"/>
            <a:ext cx="19891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Başlık 1"/>
          <p:cNvSpPr txBox="1">
            <a:spLocks/>
          </p:cNvSpPr>
          <p:nvPr/>
        </p:nvSpPr>
        <p:spPr bwMode="auto">
          <a:xfrm>
            <a:off x="0" y="476250"/>
            <a:ext cx="7308850"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800">
                <a:solidFill>
                  <a:schemeClr val="bg1"/>
                </a:solidFill>
                <a:latin typeface="Verdana" panose="020B0604030504040204" pitchFamily="34" charset="0"/>
              </a:rPr>
              <a:t>Progresif servikal efasmanın ultrasonografik olarak izlenmesi</a:t>
            </a:r>
            <a:endParaRPr lang="en-US" altLang="tr-TR" sz="18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Başlık"/>
          <p:cNvSpPr>
            <a:spLocks noGrp="1"/>
          </p:cNvSpPr>
          <p:nvPr>
            <p:ph type="title"/>
          </p:nvPr>
        </p:nvSpPr>
        <p:spPr/>
        <p:txBody>
          <a:bodyPr/>
          <a:lstStyle/>
          <a:p>
            <a:pPr eaLnBrk="1" hangingPunct="1"/>
            <a:endParaRPr lang="tr-TR" altLang="tr-TR" smtClean="0"/>
          </a:p>
        </p:txBody>
      </p:sp>
      <p:sp>
        <p:nvSpPr>
          <p:cNvPr id="18435" name="2 İçerik Yer Tutucusu"/>
          <p:cNvSpPr>
            <a:spLocks noGrp="1"/>
          </p:cNvSpPr>
          <p:nvPr>
            <p:ph idx="1"/>
          </p:nvPr>
        </p:nvSpPr>
        <p:spPr>
          <a:xfrm>
            <a:off x="457200" y="908050"/>
            <a:ext cx="8229600" cy="5665788"/>
          </a:xfrm>
        </p:spPr>
        <p:txBody>
          <a:bodyPr rtlCol="0">
            <a:normAutofit fontScale="92500" lnSpcReduction="10000"/>
          </a:bodyPr>
          <a:lstStyle/>
          <a:p>
            <a:pPr algn="just" eaLnBrk="1" fontAlgn="auto" hangingPunct="1">
              <a:spcAft>
                <a:spcPts val="0"/>
              </a:spcAft>
              <a:defRPr/>
            </a:pPr>
            <a:r>
              <a:rPr lang="tr-TR" smtClean="0"/>
              <a:t>Yapılan bir çalışmada transvajinal olarak gebelerin %99,5 inde, tranabdominal olarak ise %86 sında cxal uzunluk ölçümü için uygun görüntü elde edilmiştir</a:t>
            </a:r>
          </a:p>
          <a:p>
            <a:pPr algn="just" eaLnBrk="1" fontAlgn="auto" hangingPunct="1">
              <a:spcAft>
                <a:spcPts val="0"/>
              </a:spcAft>
              <a:defRPr/>
            </a:pPr>
            <a:endParaRPr lang="tr-TR" smtClean="0"/>
          </a:p>
          <a:p>
            <a:pPr algn="just" eaLnBrk="1" fontAlgn="auto" hangingPunct="1">
              <a:spcAft>
                <a:spcPts val="0"/>
              </a:spcAft>
              <a:defRPr/>
            </a:pPr>
            <a:r>
              <a:rPr lang="tr-TR" smtClean="0"/>
              <a:t>Abdominal yolla yapılan ölçümler 5,2 mm daha uzun (p&lt;0,05) </a:t>
            </a:r>
          </a:p>
          <a:p>
            <a:pPr algn="just" eaLnBrk="1" fontAlgn="auto" hangingPunct="1">
              <a:spcAft>
                <a:spcPts val="0"/>
              </a:spcAft>
              <a:defRPr/>
            </a:pPr>
            <a:endParaRPr lang="tr-TR" smtClean="0"/>
          </a:p>
          <a:p>
            <a:pPr algn="just" eaLnBrk="1" fontAlgn="auto" hangingPunct="1">
              <a:spcAft>
                <a:spcPts val="0"/>
              </a:spcAft>
              <a:defRPr/>
            </a:pPr>
            <a:r>
              <a:rPr lang="tr-TR" smtClean="0"/>
              <a:t>TV ölçüm TA ölçüm gibi maternal obesite, cx pozisyonu ve fetal prezente olan kısmın gölgesinden etkilenmez</a:t>
            </a:r>
          </a:p>
          <a:p>
            <a:pPr eaLnBrk="1" fontAlgn="auto" hangingPunct="1">
              <a:spcAft>
                <a:spcPts val="0"/>
              </a:spcAft>
              <a:buFont typeface="Georgia" pitchFamily="18" charset="0"/>
              <a:buNone/>
              <a:defRPr/>
            </a:pPr>
            <a:endParaRPr lang="tr-TR" sz="1200" smtClean="0"/>
          </a:p>
          <a:p>
            <a:pPr eaLnBrk="1" fontAlgn="auto" hangingPunct="1">
              <a:spcAft>
                <a:spcPts val="0"/>
              </a:spcAft>
              <a:buFont typeface="Georgia" pitchFamily="18" charset="0"/>
              <a:buNone/>
              <a:defRPr/>
            </a:pPr>
            <a:endParaRPr lang="tr-TR" sz="1200" smtClean="0"/>
          </a:p>
          <a:p>
            <a:pPr eaLnBrk="1" fontAlgn="auto" hangingPunct="1">
              <a:spcAft>
                <a:spcPts val="0"/>
              </a:spcAft>
              <a:buFont typeface="Georgia" pitchFamily="18" charset="0"/>
              <a:buNone/>
              <a:defRPr/>
            </a:pPr>
            <a:r>
              <a:rPr lang="tr-TR" sz="1200" smtClean="0"/>
              <a:t>                                                                                                                                           Andersen HF. </a:t>
            </a:r>
            <a:r>
              <a:rPr lang="en-US" sz="1200" smtClean="0"/>
              <a:t>J Clin</a:t>
            </a:r>
            <a:r>
              <a:rPr lang="tr-TR" sz="1200" smtClean="0"/>
              <a:t> Ultrasound 1991</a:t>
            </a: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wain_2.jpg"/>
          <p:cNvPicPr>
            <a:picLocks noChangeAspect="1"/>
          </p:cNvPicPr>
          <p:nvPr/>
        </p:nvPicPr>
        <p:blipFill>
          <a:blip r:embed="rId3">
            <a:extLst>
              <a:ext uri="{28A0092B-C50C-407E-A947-70E740481C1C}">
                <a14:useLocalDpi xmlns:a14="http://schemas.microsoft.com/office/drawing/2010/main" val="0"/>
              </a:ext>
            </a:extLst>
          </a:blip>
          <a:srcRect l="868" t="15886" r="9358"/>
          <a:stretch>
            <a:fillRect/>
          </a:stretch>
        </p:blipFill>
        <p:spPr bwMode="auto">
          <a:xfrm>
            <a:off x="284163" y="2908300"/>
            <a:ext cx="4224337"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1744663" y="42640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tr-TR" sz="2400" b="1">
                <a:solidFill>
                  <a:srgbClr val="FF9900"/>
                </a:solidFill>
                <a:latin typeface="Arial" panose="020B0604020202020204" pitchFamily="34" charset="0"/>
                <a:ea typeface="MS PGothic" panose="020B0600070205080204" pitchFamily="34" charset="-128"/>
              </a:rPr>
              <a:t>x</a:t>
            </a:r>
            <a:endParaRPr lang="en-US" altLang="tr-TR" sz="2400" b="1">
              <a:solidFill>
                <a:srgbClr val="FF9900"/>
              </a:solidFill>
              <a:latin typeface="Arial" panose="020B0604020202020204" pitchFamily="34" charset="0"/>
              <a:ea typeface="MS PGothic" panose="020B0600070205080204" pitchFamily="34" charset="-128"/>
            </a:endParaRPr>
          </a:p>
        </p:txBody>
      </p:sp>
      <p:sp>
        <p:nvSpPr>
          <p:cNvPr id="29700" name="Text Box 4"/>
          <p:cNvSpPr txBox="1">
            <a:spLocks noChangeArrowheads="1"/>
          </p:cNvSpPr>
          <p:nvPr/>
        </p:nvSpPr>
        <p:spPr bwMode="auto">
          <a:xfrm>
            <a:off x="3676650" y="3484563"/>
            <a:ext cx="35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tr-TR" sz="2400" b="1">
                <a:solidFill>
                  <a:srgbClr val="FF9900"/>
                </a:solidFill>
                <a:latin typeface="Arial" panose="020B0604020202020204" pitchFamily="34" charset="0"/>
                <a:ea typeface="MS PGothic" panose="020B0600070205080204" pitchFamily="34" charset="-128"/>
              </a:rPr>
              <a:t>x</a:t>
            </a:r>
            <a:endParaRPr lang="en-US" altLang="tr-TR" sz="2400" b="1">
              <a:solidFill>
                <a:srgbClr val="FF9900"/>
              </a:solidFill>
              <a:latin typeface="Arial" panose="020B0604020202020204" pitchFamily="34" charset="0"/>
              <a:ea typeface="MS PGothic" panose="020B0600070205080204" pitchFamily="34" charset="-128"/>
            </a:endParaRPr>
          </a:p>
        </p:txBody>
      </p:sp>
      <p:sp>
        <p:nvSpPr>
          <p:cNvPr id="29701" name="Line 8"/>
          <p:cNvSpPr>
            <a:spLocks noChangeShapeType="1"/>
          </p:cNvSpPr>
          <p:nvPr/>
        </p:nvSpPr>
        <p:spPr bwMode="auto">
          <a:xfrm flipH="1">
            <a:off x="1897063" y="3721100"/>
            <a:ext cx="1941512" cy="809625"/>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pic>
        <p:nvPicPr>
          <p:cNvPr id="29702" name="Picture 1" descr="wicks_1.jpg"/>
          <p:cNvPicPr>
            <a:picLocks noChangeAspect="1"/>
          </p:cNvPicPr>
          <p:nvPr/>
        </p:nvPicPr>
        <p:blipFill>
          <a:blip r:embed="rId4">
            <a:extLst>
              <a:ext uri="{28A0092B-C50C-407E-A947-70E740481C1C}">
                <a14:useLocalDpi xmlns:a14="http://schemas.microsoft.com/office/drawing/2010/main" val="0"/>
              </a:ext>
            </a:extLst>
          </a:blip>
          <a:srcRect l="12617" t="13399" r="8551" b="6204"/>
          <a:stretch>
            <a:fillRect/>
          </a:stretch>
        </p:blipFill>
        <p:spPr bwMode="auto">
          <a:xfrm>
            <a:off x="4945063" y="2921000"/>
            <a:ext cx="3851275" cy="2946400"/>
          </a:xfrm>
          <a:prstGeom prst="rect">
            <a:avLst/>
          </a:prstGeom>
          <a:noFill/>
          <a:ln w="9525">
            <a:solidFill>
              <a:srgbClr val="000020"/>
            </a:solidFill>
            <a:miter lim="800000"/>
            <a:headEnd/>
            <a:tailEnd/>
          </a:ln>
          <a:extLst>
            <a:ext uri="{909E8E84-426E-40DD-AFC4-6F175D3DCCD1}">
              <a14:hiddenFill xmlns:a14="http://schemas.microsoft.com/office/drawing/2010/main">
                <a:solidFill>
                  <a:srgbClr val="FFFFFF"/>
                </a:solidFill>
              </a14:hiddenFill>
            </a:ext>
          </a:extLst>
        </p:spPr>
      </p:pic>
      <p:sp>
        <p:nvSpPr>
          <p:cNvPr id="29703" name="Line 5"/>
          <p:cNvSpPr>
            <a:spLocks noChangeShapeType="1"/>
          </p:cNvSpPr>
          <p:nvPr/>
        </p:nvSpPr>
        <p:spPr bwMode="auto">
          <a:xfrm flipH="1" flipV="1">
            <a:off x="6021388" y="3987800"/>
            <a:ext cx="1985962" cy="144463"/>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tr-TR"/>
          </a:p>
        </p:txBody>
      </p:sp>
      <p:sp>
        <p:nvSpPr>
          <p:cNvPr id="29704" name="Text Box 3"/>
          <p:cNvSpPr txBox="1">
            <a:spLocks noChangeArrowheads="1"/>
          </p:cNvSpPr>
          <p:nvPr/>
        </p:nvSpPr>
        <p:spPr bwMode="auto">
          <a:xfrm>
            <a:off x="5910263" y="3727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tr-TR" sz="2400" b="1">
                <a:solidFill>
                  <a:srgbClr val="FF9900"/>
                </a:solidFill>
                <a:latin typeface="Arial" panose="020B0604020202020204" pitchFamily="34" charset="0"/>
                <a:ea typeface="MS PGothic" panose="020B0600070205080204" pitchFamily="34" charset="-128"/>
              </a:rPr>
              <a:t>x</a:t>
            </a:r>
            <a:endParaRPr lang="en-US" altLang="tr-TR" sz="2400" b="1">
              <a:solidFill>
                <a:srgbClr val="FF9900"/>
              </a:solidFill>
              <a:latin typeface="Arial" panose="020B0604020202020204" pitchFamily="34" charset="0"/>
              <a:ea typeface="MS PGothic" panose="020B0600070205080204" pitchFamily="34" charset="-128"/>
            </a:endParaRPr>
          </a:p>
        </p:txBody>
      </p:sp>
      <p:sp>
        <p:nvSpPr>
          <p:cNvPr id="29705" name="Text Box 4"/>
          <p:cNvSpPr txBox="1">
            <a:spLocks noChangeArrowheads="1"/>
          </p:cNvSpPr>
          <p:nvPr/>
        </p:nvSpPr>
        <p:spPr bwMode="auto">
          <a:xfrm>
            <a:off x="7924800" y="387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tr-TR" sz="2400" b="1">
                <a:solidFill>
                  <a:srgbClr val="FF9900"/>
                </a:solidFill>
                <a:latin typeface="Arial" panose="020B0604020202020204" pitchFamily="34" charset="0"/>
                <a:ea typeface="MS PGothic" panose="020B0600070205080204" pitchFamily="34" charset="-128"/>
              </a:rPr>
              <a:t>x</a:t>
            </a:r>
            <a:endParaRPr lang="en-US" altLang="tr-TR" sz="2400" b="1">
              <a:solidFill>
                <a:srgbClr val="FF9900"/>
              </a:solidFill>
              <a:latin typeface="Arial" panose="020B0604020202020204" pitchFamily="34" charset="0"/>
              <a:ea typeface="MS PGothic" panose="020B0600070205080204" pitchFamily="34" charset="-128"/>
            </a:endParaRPr>
          </a:p>
        </p:txBody>
      </p:sp>
      <p:sp>
        <p:nvSpPr>
          <p:cNvPr id="29706" name="Başlık 1"/>
          <p:cNvSpPr txBox="1">
            <a:spLocks/>
          </p:cNvSpPr>
          <p:nvPr/>
        </p:nvSpPr>
        <p:spPr bwMode="auto">
          <a:xfrm>
            <a:off x="0" y="549275"/>
            <a:ext cx="5572125" cy="792163"/>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400" b="1">
                <a:solidFill>
                  <a:schemeClr val="bg1"/>
                </a:solidFill>
                <a:latin typeface="Arial" panose="020B0604020202020204" pitchFamily="34" charset="0"/>
              </a:rPr>
              <a:t>Servikal uzunluk (11-13 hf)</a:t>
            </a:r>
            <a:endParaRPr lang="en-US" altLang="tr-TR" sz="2400">
              <a:solidFill>
                <a:schemeClr val="bg1"/>
              </a:solidFill>
              <a:latin typeface="Verdana" panose="020B0604030504040204" pitchFamily="34" charset="0"/>
            </a:endParaRPr>
          </a:p>
        </p:txBody>
      </p:sp>
      <p:sp>
        <p:nvSpPr>
          <p:cNvPr id="29707" name="10 Metin kutusu"/>
          <p:cNvSpPr txBox="1">
            <a:spLocks noChangeArrowheads="1"/>
          </p:cNvSpPr>
          <p:nvPr/>
        </p:nvSpPr>
        <p:spPr bwMode="auto">
          <a:xfrm>
            <a:off x="468313" y="1557338"/>
            <a:ext cx="8280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800">
                <a:solidFill>
                  <a:srgbClr val="FF0000"/>
                </a:solidFill>
                <a:latin typeface="Arial" panose="020B0604020202020204" pitchFamily="34" charset="0"/>
              </a:rPr>
              <a:t>İdeal zaman 16-24. hafta arası</a:t>
            </a:r>
          </a:p>
          <a:p>
            <a:pPr eaLnBrk="1" hangingPunct="1">
              <a:spcBef>
                <a:spcPct val="0"/>
              </a:spcBef>
              <a:buFontTx/>
              <a:buNone/>
            </a:pPr>
            <a:r>
              <a:rPr lang="tr-TR" altLang="tr-TR" sz="1800">
                <a:solidFill>
                  <a:srgbClr val="FF0000"/>
                </a:solidFill>
                <a:latin typeface="Arial" panose="020B0604020202020204" pitchFamily="34" charset="0"/>
              </a:rPr>
              <a:t>Bu haftadan önce alt uterin segment tam gelişmiş değildir ve endoservikal kanaldan ayrımını yapmak zordur</a:t>
            </a:r>
          </a:p>
          <a:p>
            <a:pPr algn="r" eaLnBrk="1" hangingPunct="1">
              <a:spcBef>
                <a:spcPct val="0"/>
              </a:spcBef>
              <a:buFontTx/>
              <a:buNone/>
            </a:pPr>
            <a:r>
              <a:rPr lang="tr-TR" altLang="tr-TR" sz="1800">
                <a:solidFill>
                  <a:srgbClr val="FF0000"/>
                </a:solidFill>
                <a:latin typeface="Arial" panose="020B0604020202020204" pitchFamily="34" charset="0"/>
              </a:rPr>
              <a:t>Society for Maternal-Fetal Medicine</a:t>
            </a:r>
          </a:p>
          <a:p>
            <a:pPr eaLnBrk="1" hangingPunct="1">
              <a:spcBef>
                <a:spcPct val="0"/>
              </a:spcBef>
              <a:buFontTx/>
              <a:buNone/>
            </a:pPr>
            <a:endParaRPr lang="tr-TR" altLang="tr-TR" sz="1800">
              <a:latin typeface="Arial"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5"/>
          <p:cNvSpPr>
            <a:spLocks noChangeShapeType="1"/>
          </p:cNvSpPr>
          <p:nvPr/>
        </p:nvSpPr>
        <p:spPr bwMode="auto">
          <a:xfrm flipH="1">
            <a:off x="4249738" y="5973763"/>
            <a:ext cx="79375" cy="1587"/>
          </a:xfrm>
          <a:prstGeom prst="line">
            <a:avLst/>
          </a:prstGeom>
          <a:noFill/>
          <a:ln w="8">
            <a:solidFill>
              <a:schemeClr val="bg2"/>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31747" name="Line 26"/>
          <p:cNvSpPr>
            <a:spLocks noChangeShapeType="1"/>
          </p:cNvSpPr>
          <p:nvPr/>
        </p:nvSpPr>
        <p:spPr bwMode="auto">
          <a:xfrm flipH="1">
            <a:off x="4249738" y="5324475"/>
            <a:ext cx="79375" cy="1588"/>
          </a:xfrm>
          <a:prstGeom prst="line">
            <a:avLst/>
          </a:prstGeom>
          <a:noFill/>
          <a:ln w="8">
            <a:solidFill>
              <a:schemeClr val="bg2"/>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31748" name="Line 27"/>
          <p:cNvSpPr>
            <a:spLocks noChangeShapeType="1"/>
          </p:cNvSpPr>
          <p:nvPr/>
        </p:nvSpPr>
        <p:spPr bwMode="auto">
          <a:xfrm flipH="1">
            <a:off x="4249738" y="4672013"/>
            <a:ext cx="79375" cy="1587"/>
          </a:xfrm>
          <a:prstGeom prst="line">
            <a:avLst/>
          </a:prstGeom>
          <a:noFill/>
          <a:ln w="8">
            <a:solidFill>
              <a:schemeClr val="bg2"/>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31749" name="Line 28"/>
          <p:cNvSpPr>
            <a:spLocks noChangeShapeType="1"/>
          </p:cNvSpPr>
          <p:nvPr/>
        </p:nvSpPr>
        <p:spPr bwMode="auto">
          <a:xfrm flipH="1">
            <a:off x="4249738" y="4022725"/>
            <a:ext cx="79375" cy="1588"/>
          </a:xfrm>
          <a:prstGeom prst="line">
            <a:avLst/>
          </a:prstGeom>
          <a:noFill/>
          <a:ln w="8">
            <a:solidFill>
              <a:schemeClr val="bg2"/>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31750" name="Line 29"/>
          <p:cNvSpPr>
            <a:spLocks noChangeShapeType="1"/>
          </p:cNvSpPr>
          <p:nvPr/>
        </p:nvSpPr>
        <p:spPr bwMode="auto">
          <a:xfrm flipH="1">
            <a:off x="4249738" y="3373438"/>
            <a:ext cx="79375" cy="1587"/>
          </a:xfrm>
          <a:prstGeom prst="line">
            <a:avLst/>
          </a:prstGeom>
          <a:noFill/>
          <a:ln w="8">
            <a:solidFill>
              <a:schemeClr val="bg2"/>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31751" name="Line 30"/>
          <p:cNvSpPr>
            <a:spLocks noChangeShapeType="1"/>
          </p:cNvSpPr>
          <p:nvPr/>
        </p:nvSpPr>
        <p:spPr bwMode="auto">
          <a:xfrm flipH="1">
            <a:off x="4249738" y="2722563"/>
            <a:ext cx="79375" cy="1587"/>
          </a:xfrm>
          <a:prstGeom prst="line">
            <a:avLst/>
          </a:prstGeom>
          <a:noFill/>
          <a:ln w="8">
            <a:solidFill>
              <a:schemeClr val="bg2"/>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31752" name="Line 31"/>
          <p:cNvSpPr>
            <a:spLocks noChangeShapeType="1"/>
          </p:cNvSpPr>
          <p:nvPr/>
        </p:nvSpPr>
        <p:spPr bwMode="auto">
          <a:xfrm flipH="1">
            <a:off x="4249738" y="2073275"/>
            <a:ext cx="79375" cy="1588"/>
          </a:xfrm>
          <a:prstGeom prst="line">
            <a:avLst/>
          </a:prstGeom>
          <a:noFill/>
          <a:ln w="8">
            <a:solidFill>
              <a:schemeClr val="bg2"/>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31753" name="Rectangle 32"/>
          <p:cNvSpPr>
            <a:spLocks noChangeArrowheads="1"/>
          </p:cNvSpPr>
          <p:nvPr/>
        </p:nvSpPr>
        <p:spPr bwMode="auto">
          <a:xfrm>
            <a:off x="4089400" y="5888038"/>
            <a:ext cx="1000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0</a:t>
            </a: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54" name="Rectangle 33"/>
          <p:cNvSpPr>
            <a:spLocks noChangeArrowheads="1"/>
          </p:cNvSpPr>
          <p:nvPr/>
        </p:nvSpPr>
        <p:spPr bwMode="auto">
          <a:xfrm>
            <a:off x="3989388" y="5238750"/>
            <a:ext cx="200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50</a:t>
            </a: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55" name="Rectangle 34"/>
          <p:cNvSpPr>
            <a:spLocks noChangeArrowheads="1"/>
          </p:cNvSpPr>
          <p:nvPr/>
        </p:nvSpPr>
        <p:spPr bwMode="auto">
          <a:xfrm>
            <a:off x="3889375" y="4587875"/>
            <a:ext cx="300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100</a:t>
            </a: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56" name="Rectangle 35"/>
          <p:cNvSpPr>
            <a:spLocks noChangeArrowheads="1"/>
          </p:cNvSpPr>
          <p:nvPr/>
        </p:nvSpPr>
        <p:spPr bwMode="auto">
          <a:xfrm>
            <a:off x="3889375" y="3938588"/>
            <a:ext cx="300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150</a:t>
            </a: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57" name="Rectangle 36"/>
          <p:cNvSpPr>
            <a:spLocks noChangeArrowheads="1"/>
          </p:cNvSpPr>
          <p:nvPr/>
        </p:nvSpPr>
        <p:spPr bwMode="auto">
          <a:xfrm>
            <a:off x="3889375" y="3289300"/>
            <a:ext cx="300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200</a:t>
            </a: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58" name="Rectangle 37"/>
          <p:cNvSpPr>
            <a:spLocks noChangeArrowheads="1"/>
          </p:cNvSpPr>
          <p:nvPr/>
        </p:nvSpPr>
        <p:spPr bwMode="auto">
          <a:xfrm>
            <a:off x="3889375" y="2638425"/>
            <a:ext cx="300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250</a:t>
            </a: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59" name="Rectangle 38"/>
          <p:cNvSpPr>
            <a:spLocks noChangeArrowheads="1"/>
          </p:cNvSpPr>
          <p:nvPr/>
        </p:nvSpPr>
        <p:spPr bwMode="auto">
          <a:xfrm>
            <a:off x="3889375" y="1989138"/>
            <a:ext cx="300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300</a:t>
            </a: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60" name="Line 8"/>
          <p:cNvSpPr>
            <a:spLocks noChangeShapeType="1"/>
          </p:cNvSpPr>
          <p:nvPr/>
        </p:nvSpPr>
        <p:spPr bwMode="auto">
          <a:xfrm>
            <a:off x="5078413" y="5973763"/>
            <a:ext cx="1851025" cy="1587"/>
          </a:xfrm>
          <a:prstGeom prst="line">
            <a:avLst/>
          </a:prstGeom>
          <a:noFill/>
          <a:ln w="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31761" name="Rectangle 40"/>
          <p:cNvSpPr>
            <a:spLocks noChangeArrowheads="1"/>
          </p:cNvSpPr>
          <p:nvPr/>
        </p:nvSpPr>
        <p:spPr bwMode="auto">
          <a:xfrm>
            <a:off x="5086350" y="5973763"/>
            <a:ext cx="0" cy="1587"/>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62" name="Rectangle 41"/>
          <p:cNvSpPr>
            <a:spLocks noChangeArrowheads="1"/>
          </p:cNvSpPr>
          <p:nvPr/>
        </p:nvSpPr>
        <p:spPr bwMode="auto">
          <a:xfrm>
            <a:off x="5086350" y="5973763"/>
            <a:ext cx="0" cy="1587"/>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63" name="Rectangle 42"/>
          <p:cNvSpPr>
            <a:spLocks noChangeArrowheads="1"/>
          </p:cNvSpPr>
          <p:nvPr/>
        </p:nvSpPr>
        <p:spPr bwMode="auto">
          <a:xfrm>
            <a:off x="5086350" y="5973763"/>
            <a:ext cx="0" cy="1587"/>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64" name="Rectangle 43"/>
          <p:cNvSpPr>
            <a:spLocks noChangeArrowheads="1"/>
          </p:cNvSpPr>
          <p:nvPr/>
        </p:nvSpPr>
        <p:spPr bwMode="auto">
          <a:xfrm>
            <a:off x="5086350" y="5934075"/>
            <a:ext cx="0" cy="39688"/>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65" name="Rectangle 44"/>
          <p:cNvSpPr>
            <a:spLocks noChangeArrowheads="1"/>
          </p:cNvSpPr>
          <p:nvPr/>
        </p:nvSpPr>
        <p:spPr bwMode="auto">
          <a:xfrm>
            <a:off x="5086350" y="5948363"/>
            <a:ext cx="0" cy="25400"/>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66" name="Rectangle 45"/>
          <p:cNvSpPr>
            <a:spLocks noChangeArrowheads="1"/>
          </p:cNvSpPr>
          <p:nvPr/>
        </p:nvSpPr>
        <p:spPr bwMode="auto">
          <a:xfrm>
            <a:off x="5078413" y="5934075"/>
            <a:ext cx="61912" cy="39688"/>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67" name="Rectangle 46"/>
          <p:cNvSpPr>
            <a:spLocks noChangeArrowheads="1"/>
          </p:cNvSpPr>
          <p:nvPr/>
        </p:nvSpPr>
        <p:spPr bwMode="auto">
          <a:xfrm>
            <a:off x="5140325" y="5908675"/>
            <a:ext cx="60325" cy="65088"/>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68" name="Rectangle 47"/>
          <p:cNvSpPr>
            <a:spLocks noChangeArrowheads="1"/>
          </p:cNvSpPr>
          <p:nvPr/>
        </p:nvSpPr>
        <p:spPr bwMode="auto">
          <a:xfrm>
            <a:off x="5200650" y="5883275"/>
            <a:ext cx="63500" cy="90488"/>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69" name="Rectangle 48"/>
          <p:cNvSpPr>
            <a:spLocks noChangeArrowheads="1"/>
          </p:cNvSpPr>
          <p:nvPr/>
        </p:nvSpPr>
        <p:spPr bwMode="auto">
          <a:xfrm>
            <a:off x="5264150" y="5791200"/>
            <a:ext cx="61913" cy="182563"/>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70" name="Rectangle 49"/>
          <p:cNvSpPr>
            <a:spLocks noChangeArrowheads="1"/>
          </p:cNvSpPr>
          <p:nvPr/>
        </p:nvSpPr>
        <p:spPr bwMode="auto">
          <a:xfrm>
            <a:off x="5326063" y="5713413"/>
            <a:ext cx="61912" cy="260350"/>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71" name="Rectangle 50"/>
          <p:cNvSpPr>
            <a:spLocks noChangeArrowheads="1"/>
          </p:cNvSpPr>
          <p:nvPr/>
        </p:nvSpPr>
        <p:spPr bwMode="auto">
          <a:xfrm>
            <a:off x="5387975" y="5454650"/>
            <a:ext cx="60325" cy="519113"/>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72" name="Rectangle 51"/>
          <p:cNvSpPr>
            <a:spLocks noChangeArrowheads="1"/>
          </p:cNvSpPr>
          <p:nvPr/>
        </p:nvSpPr>
        <p:spPr bwMode="auto">
          <a:xfrm>
            <a:off x="5448300" y="4932363"/>
            <a:ext cx="61913" cy="1041400"/>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73" name="Rectangle 52"/>
          <p:cNvSpPr>
            <a:spLocks noChangeArrowheads="1"/>
          </p:cNvSpPr>
          <p:nvPr/>
        </p:nvSpPr>
        <p:spPr bwMode="auto">
          <a:xfrm>
            <a:off x="5510213" y="4075113"/>
            <a:ext cx="61912" cy="1898650"/>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74" name="Rectangle 53"/>
          <p:cNvSpPr>
            <a:spLocks noChangeArrowheads="1"/>
          </p:cNvSpPr>
          <p:nvPr/>
        </p:nvSpPr>
        <p:spPr bwMode="auto">
          <a:xfrm>
            <a:off x="5572125" y="3892550"/>
            <a:ext cx="61913" cy="2081213"/>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75" name="Rectangle 54"/>
          <p:cNvSpPr>
            <a:spLocks noChangeArrowheads="1"/>
          </p:cNvSpPr>
          <p:nvPr/>
        </p:nvSpPr>
        <p:spPr bwMode="auto">
          <a:xfrm>
            <a:off x="5634038" y="3424238"/>
            <a:ext cx="61912" cy="2549525"/>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76" name="Rectangle 55"/>
          <p:cNvSpPr>
            <a:spLocks noChangeArrowheads="1"/>
          </p:cNvSpPr>
          <p:nvPr/>
        </p:nvSpPr>
        <p:spPr bwMode="auto">
          <a:xfrm>
            <a:off x="5695950" y="3125788"/>
            <a:ext cx="61913" cy="2847975"/>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77" name="Rectangle 56"/>
          <p:cNvSpPr>
            <a:spLocks noChangeArrowheads="1"/>
          </p:cNvSpPr>
          <p:nvPr/>
        </p:nvSpPr>
        <p:spPr bwMode="auto">
          <a:xfrm>
            <a:off x="5757863" y="2697163"/>
            <a:ext cx="61912" cy="3276600"/>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78" name="Rectangle 57"/>
          <p:cNvSpPr>
            <a:spLocks noChangeArrowheads="1"/>
          </p:cNvSpPr>
          <p:nvPr/>
        </p:nvSpPr>
        <p:spPr bwMode="auto">
          <a:xfrm>
            <a:off x="5819775" y="2514600"/>
            <a:ext cx="61913" cy="3459163"/>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79" name="Rectangle 58"/>
          <p:cNvSpPr>
            <a:spLocks noChangeArrowheads="1"/>
          </p:cNvSpPr>
          <p:nvPr/>
        </p:nvSpPr>
        <p:spPr bwMode="auto">
          <a:xfrm>
            <a:off x="5881688" y="2865438"/>
            <a:ext cx="60325" cy="3108325"/>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80" name="Rectangle 59"/>
          <p:cNvSpPr>
            <a:spLocks noChangeArrowheads="1"/>
          </p:cNvSpPr>
          <p:nvPr/>
        </p:nvSpPr>
        <p:spPr bwMode="auto">
          <a:xfrm>
            <a:off x="5940425" y="3068638"/>
            <a:ext cx="61913" cy="2925762"/>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81" name="Rectangle 60"/>
          <p:cNvSpPr>
            <a:spLocks noChangeArrowheads="1"/>
          </p:cNvSpPr>
          <p:nvPr/>
        </p:nvSpPr>
        <p:spPr bwMode="auto">
          <a:xfrm>
            <a:off x="6003925" y="3594100"/>
            <a:ext cx="61913" cy="2379663"/>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82" name="Rectangle 61"/>
          <p:cNvSpPr>
            <a:spLocks noChangeArrowheads="1"/>
          </p:cNvSpPr>
          <p:nvPr/>
        </p:nvSpPr>
        <p:spPr bwMode="auto">
          <a:xfrm>
            <a:off x="6065838" y="3840163"/>
            <a:ext cx="61912" cy="2133600"/>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83" name="Rectangle 62"/>
          <p:cNvSpPr>
            <a:spLocks noChangeArrowheads="1"/>
          </p:cNvSpPr>
          <p:nvPr/>
        </p:nvSpPr>
        <p:spPr bwMode="auto">
          <a:xfrm>
            <a:off x="6127750" y="4308475"/>
            <a:ext cx="61913" cy="1665288"/>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84" name="Rectangle 63"/>
          <p:cNvSpPr>
            <a:spLocks noChangeArrowheads="1"/>
          </p:cNvSpPr>
          <p:nvPr/>
        </p:nvSpPr>
        <p:spPr bwMode="auto">
          <a:xfrm>
            <a:off x="6189663" y="4749800"/>
            <a:ext cx="61912" cy="1223963"/>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85" name="Rectangle 64"/>
          <p:cNvSpPr>
            <a:spLocks noChangeArrowheads="1"/>
          </p:cNvSpPr>
          <p:nvPr/>
        </p:nvSpPr>
        <p:spPr bwMode="auto">
          <a:xfrm>
            <a:off x="6251575" y="4972050"/>
            <a:ext cx="61913" cy="1001713"/>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86" name="Rectangle 65"/>
          <p:cNvSpPr>
            <a:spLocks noChangeArrowheads="1"/>
          </p:cNvSpPr>
          <p:nvPr/>
        </p:nvSpPr>
        <p:spPr bwMode="auto">
          <a:xfrm>
            <a:off x="6313488" y="5480050"/>
            <a:ext cx="60325" cy="493713"/>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87" name="Rectangle 66"/>
          <p:cNvSpPr>
            <a:spLocks noChangeArrowheads="1"/>
          </p:cNvSpPr>
          <p:nvPr/>
        </p:nvSpPr>
        <p:spPr bwMode="auto">
          <a:xfrm>
            <a:off x="6373813" y="5530850"/>
            <a:ext cx="61912" cy="442913"/>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88" name="Rectangle 67"/>
          <p:cNvSpPr>
            <a:spLocks noChangeArrowheads="1"/>
          </p:cNvSpPr>
          <p:nvPr/>
        </p:nvSpPr>
        <p:spPr bwMode="auto">
          <a:xfrm>
            <a:off x="6435725" y="5700713"/>
            <a:ext cx="61913" cy="273050"/>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89" name="Rectangle 68"/>
          <p:cNvSpPr>
            <a:spLocks noChangeArrowheads="1"/>
          </p:cNvSpPr>
          <p:nvPr/>
        </p:nvSpPr>
        <p:spPr bwMode="auto">
          <a:xfrm>
            <a:off x="6497638" y="5868988"/>
            <a:ext cx="61912" cy="104775"/>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90" name="Rectangle 69"/>
          <p:cNvSpPr>
            <a:spLocks noChangeArrowheads="1"/>
          </p:cNvSpPr>
          <p:nvPr/>
        </p:nvSpPr>
        <p:spPr bwMode="auto">
          <a:xfrm>
            <a:off x="6559550" y="5803900"/>
            <a:ext cx="61913" cy="169863"/>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91" name="Rectangle 70"/>
          <p:cNvSpPr>
            <a:spLocks noChangeArrowheads="1"/>
          </p:cNvSpPr>
          <p:nvPr/>
        </p:nvSpPr>
        <p:spPr bwMode="auto">
          <a:xfrm>
            <a:off x="6621463" y="5934075"/>
            <a:ext cx="61912" cy="39688"/>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92" name="Rectangle 71"/>
          <p:cNvSpPr>
            <a:spLocks noChangeArrowheads="1"/>
          </p:cNvSpPr>
          <p:nvPr/>
        </p:nvSpPr>
        <p:spPr bwMode="auto">
          <a:xfrm>
            <a:off x="6683375" y="5948363"/>
            <a:ext cx="61913" cy="25400"/>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93" name="Rectangle 72"/>
          <p:cNvSpPr>
            <a:spLocks noChangeArrowheads="1"/>
          </p:cNvSpPr>
          <p:nvPr/>
        </p:nvSpPr>
        <p:spPr bwMode="auto">
          <a:xfrm>
            <a:off x="6745288" y="5973763"/>
            <a:ext cx="61912" cy="1587"/>
          </a:xfrm>
          <a:prstGeom prst="rect">
            <a:avLst/>
          </a:prstGeom>
          <a:solidFill>
            <a:srgbClr val="0065AA">
              <a:alpha val="59999"/>
            </a:srgbClr>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94" name="Rectangle 73"/>
          <p:cNvSpPr>
            <a:spLocks noChangeArrowheads="1"/>
          </p:cNvSpPr>
          <p:nvPr/>
        </p:nvSpPr>
        <p:spPr bwMode="auto">
          <a:xfrm>
            <a:off x="6807200" y="5973763"/>
            <a:ext cx="60325" cy="1587"/>
          </a:xfrm>
          <a:prstGeom prst="rect">
            <a:avLst/>
          </a:prstGeom>
          <a:solidFill>
            <a:srgbClr val="0065AA"/>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95" name="Rectangle 74"/>
          <p:cNvSpPr>
            <a:spLocks noChangeArrowheads="1"/>
          </p:cNvSpPr>
          <p:nvPr/>
        </p:nvSpPr>
        <p:spPr bwMode="auto">
          <a:xfrm>
            <a:off x="6867525" y="5973763"/>
            <a:ext cx="61913" cy="1587"/>
          </a:xfrm>
          <a:prstGeom prst="rect">
            <a:avLst/>
          </a:prstGeom>
          <a:solidFill>
            <a:srgbClr val="0065AA"/>
          </a:solidFill>
          <a:ln w="8">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400" b="1">
              <a:solidFill>
                <a:srgbClr val="E0E0E0"/>
              </a:solidFill>
              <a:latin typeface="Arial" panose="020B0604020202020204" pitchFamily="34" charset="0"/>
              <a:ea typeface="MS PGothic" panose="020B0600070205080204" pitchFamily="34" charset="-128"/>
            </a:endParaRPr>
          </a:p>
        </p:txBody>
      </p:sp>
      <p:sp>
        <p:nvSpPr>
          <p:cNvPr id="31796" name="Freeform 75"/>
          <p:cNvSpPr>
            <a:spLocks/>
          </p:cNvSpPr>
          <p:nvPr/>
        </p:nvSpPr>
        <p:spPr bwMode="auto">
          <a:xfrm>
            <a:off x="5095875" y="2674938"/>
            <a:ext cx="1851025" cy="3298825"/>
          </a:xfrm>
          <a:custGeom>
            <a:avLst/>
            <a:gdLst>
              <a:gd name="T0" fmla="*/ 2147483646 w 6322"/>
              <a:gd name="T1" fmla="*/ 2147483646 h 6921"/>
              <a:gd name="T2" fmla="*/ 2147483646 w 6322"/>
              <a:gd name="T3" fmla="*/ 2147483646 h 6921"/>
              <a:gd name="T4" fmla="*/ 2147483646 w 6322"/>
              <a:gd name="T5" fmla="*/ 2147483646 h 6921"/>
              <a:gd name="T6" fmla="*/ 2147483646 w 6322"/>
              <a:gd name="T7" fmla="*/ 2147483646 h 6921"/>
              <a:gd name="T8" fmla="*/ 2147483646 w 6322"/>
              <a:gd name="T9" fmla="*/ 2147483646 h 6921"/>
              <a:gd name="T10" fmla="*/ 2147483646 w 6322"/>
              <a:gd name="T11" fmla="*/ 2147483646 h 6921"/>
              <a:gd name="T12" fmla="*/ 2147483646 w 6322"/>
              <a:gd name="T13" fmla="*/ 2147483646 h 6921"/>
              <a:gd name="T14" fmla="*/ 2147483646 w 6322"/>
              <a:gd name="T15" fmla="*/ 2147483646 h 6921"/>
              <a:gd name="T16" fmla="*/ 2147483646 w 6322"/>
              <a:gd name="T17" fmla="*/ 2147483646 h 6921"/>
              <a:gd name="T18" fmla="*/ 2147483646 w 6322"/>
              <a:gd name="T19" fmla="*/ 2147483646 h 6921"/>
              <a:gd name="T20" fmla="*/ 2147483646 w 6322"/>
              <a:gd name="T21" fmla="*/ 2147483646 h 6921"/>
              <a:gd name="T22" fmla="*/ 2147483646 w 6322"/>
              <a:gd name="T23" fmla="*/ 2147483646 h 6921"/>
              <a:gd name="T24" fmla="*/ 2147483646 w 6322"/>
              <a:gd name="T25" fmla="*/ 2147483646 h 6921"/>
              <a:gd name="T26" fmla="*/ 2147483646 w 6322"/>
              <a:gd name="T27" fmla="*/ 2147483646 h 6921"/>
              <a:gd name="T28" fmla="*/ 2147483646 w 6322"/>
              <a:gd name="T29" fmla="*/ 2147483646 h 6921"/>
              <a:gd name="T30" fmla="*/ 2147483646 w 6322"/>
              <a:gd name="T31" fmla="*/ 2147483646 h 6921"/>
              <a:gd name="T32" fmla="*/ 2147483646 w 6322"/>
              <a:gd name="T33" fmla="*/ 2147483646 h 6921"/>
              <a:gd name="T34" fmla="*/ 2147483646 w 6322"/>
              <a:gd name="T35" fmla="*/ 2147483646 h 6921"/>
              <a:gd name="T36" fmla="*/ 2147483646 w 6322"/>
              <a:gd name="T37" fmla="*/ 2147483646 h 6921"/>
              <a:gd name="T38" fmla="*/ 2147483646 w 6322"/>
              <a:gd name="T39" fmla="*/ 2147483646 h 6921"/>
              <a:gd name="T40" fmla="*/ 2147483646 w 6322"/>
              <a:gd name="T41" fmla="*/ 0 h 6921"/>
              <a:gd name="T42" fmla="*/ 2147483646 w 6322"/>
              <a:gd name="T43" fmla="*/ 2147483646 h 6921"/>
              <a:gd name="T44" fmla="*/ 2147483646 w 6322"/>
              <a:gd name="T45" fmla="*/ 2147483646 h 6921"/>
              <a:gd name="T46" fmla="*/ 2147483646 w 6322"/>
              <a:gd name="T47" fmla="*/ 2147483646 h 6921"/>
              <a:gd name="T48" fmla="*/ 2147483646 w 6322"/>
              <a:gd name="T49" fmla="*/ 2147483646 h 6921"/>
              <a:gd name="T50" fmla="*/ 2147483646 w 6322"/>
              <a:gd name="T51" fmla="*/ 2147483646 h 6921"/>
              <a:gd name="T52" fmla="*/ 2147483646 w 6322"/>
              <a:gd name="T53" fmla="*/ 2147483646 h 6921"/>
              <a:gd name="T54" fmla="*/ 2147483646 w 6322"/>
              <a:gd name="T55" fmla="*/ 2147483646 h 6921"/>
              <a:gd name="T56" fmla="*/ 2147483646 w 6322"/>
              <a:gd name="T57" fmla="*/ 2147483646 h 6921"/>
              <a:gd name="T58" fmla="*/ 2147483646 w 6322"/>
              <a:gd name="T59" fmla="*/ 2147483646 h 6921"/>
              <a:gd name="T60" fmla="*/ 2147483646 w 6322"/>
              <a:gd name="T61" fmla="*/ 2147483646 h 6921"/>
              <a:gd name="T62" fmla="*/ 2147483646 w 6322"/>
              <a:gd name="T63" fmla="*/ 2147483646 h 6921"/>
              <a:gd name="T64" fmla="*/ 2147483646 w 6322"/>
              <a:gd name="T65" fmla="*/ 2147483646 h 6921"/>
              <a:gd name="T66" fmla="*/ 2147483646 w 6322"/>
              <a:gd name="T67" fmla="*/ 2147483646 h 6921"/>
              <a:gd name="T68" fmla="*/ 2147483646 w 6322"/>
              <a:gd name="T69" fmla="*/ 2147483646 h 6921"/>
              <a:gd name="T70" fmla="*/ 2147483646 w 6322"/>
              <a:gd name="T71" fmla="*/ 2147483646 h 6921"/>
              <a:gd name="T72" fmla="*/ 2147483646 w 6322"/>
              <a:gd name="T73" fmla="*/ 2147483646 h 6921"/>
              <a:gd name="T74" fmla="*/ 2147483646 w 6322"/>
              <a:gd name="T75" fmla="*/ 2147483646 h 6921"/>
              <a:gd name="T76" fmla="*/ 2147483646 w 6322"/>
              <a:gd name="T77" fmla="*/ 2147483646 h 6921"/>
              <a:gd name="T78" fmla="*/ 2147483646 w 6322"/>
              <a:gd name="T79" fmla="*/ 2147483646 h 6921"/>
              <a:gd name="T80" fmla="*/ 2147483646 w 6322"/>
              <a:gd name="T81" fmla="*/ 2147483646 h 6921"/>
              <a:gd name="T82" fmla="*/ 2147483646 w 6322"/>
              <a:gd name="T83" fmla="*/ 2147483646 h 6921"/>
              <a:gd name="T84" fmla="*/ 2147483646 w 6322"/>
              <a:gd name="T85" fmla="*/ 2147483646 h 6921"/>
              <a:gd name="T86" fmla="*/ 2147483646 w 6322"/>
              <a:gd name="T87" fmla="*/ 2147483646 h 6921"/>
              <a:gd name="T88" fmla="*/ 2147483646 w 6322"/>
              <a:gd name="T89" fmla="*/ 2147483646 h 6921"/>
              <a:gd name="T90" fmla="*/ 2147483646 w 6322"/>
              <a:gd name="T91" fmla="*/ 2147483646 h 6921"/>
              <a:gd name="T92" fmla="*/ 2147483646 w 6322"/>
              <a:gd name="T93" fmla="*/ 2147483646 h 6921"/>
              <a:gd name="T94" fmla="*/ 2147483646 w 6322"/>
              <a:gd name="T95" fmla="*/ 2147483646 h 6921"/>
              <a:gd name="T96" fmla="*/ 2147483646 w 6322"/>
              <a:gd name="T97" fmla="*/ 2147483646 h 6921"/>
              <a:gd name="T98" fmla="*/ 2147483646 w 6322"/>
              <a:gd name="T99" fmla="*/ 2147483646 h 69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22"/>
              <a:gd name="T151" fmla="*/ 0 h 6921"/>
              <a:gd name="T152" fmla="*/ 6322 w 6322"/>
              <a:gd name="T153" fmla="*/ 6921 h 69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22" h="6921">
                <a:moveTo>
                  <a:pt x="0" y="6850"/>
                </a:moveTo>
                <a:lnTo>
                  <a:pt x="32" y="6842"/>
                </a:lnTo>
                <a:lnTo>
                  <a:pt x="63" y="6832"/>
                </a:lnTo>
                <a:lnTo>
                  <a:pt x="95" y="6822"/>
                </a:lnTo>
                <a:lnTo>
                  <a:pt x="127" y="6811"/>
                </a:lnTo>
                <a:lnTo>
                  <a:pt x="159" y="6799"/>
                </a:lnTo>
                <a:lnTo>
                  <a:pt x="191" y="6786"/>
                </a:lnTo>
                <a:lnTo>
                  <a:pt x="222" y="6771"/>
                </a:lnTo>
                <a:lnTo>
                  <a:pt x="254" y="6756"/>
                </a:lnTo>
                <a:lnTo>
                  <a:pt x="286" y="6738"/>
                </a:lnTo>
                <a:lnTo>
                  <a:pt x="318" y="6720"/>
                </a:lnTo>
                <a:lnTo>
                  <a:pt x="349" y="6699"/>
                </a:lnTo>
                <a:lnTo>
                  <a:pt x="381" y="6677"/>
                </a:lnTo>
                <a:lnTo>
                  <a:pt x="413" y="6653"/>
                </a:lnTo>
                <a:lnTo>
                  <a:pt x="445" y="6627"/>
                </a:lnTo>
                <a:lnTo>
                  <a:pt x="476" y="6600"/>
                </a:lnTo>
                <a:lnTo>
                  <a:pt x="508" y="6569"/>
                </a:lnTo>
                <a:lnTo>
                  <a:pt x="540" y="6537"/>
                </a:lnTo>
                <a:lnTo>
                  <a:pt x="572" y="6502"/>
                </a:lnTo>
                <a:lnTo>
                  <a:pt x="603" y="6465"/>
                </a:lnTo>
                <a:lnTo>
                  <a:pt x="635" y="6425"/>
                </a:lnTo>
                <a:lnTo>
                  <a:pt x="667" y="6382"/>
                </a:lnTo>
                <a:lnTo>
                  <a:pt x="699" y="6336"/>
                </a:lnTo>
                <a:lnTo>
                  <a:pt x="731" y="6287"/>
                </a:lnTo>
                <a:lnTo>
                  <a:pt x="762" y="6235"/>
                </a:lnTo>
                <a:lnTo>
                  <a:pt x="794" y="6180"/>
                </a:lnTo>
                <a:lnTo>
                  <a:pt x="826" y="6122"/>
                </a:lnTo>
                <a:lnTo>
                  <a:pt x="858" y="6060"/>
                </a:lnTo>
                <a:lnTo>
                  <a:pt x="889" y="5994"/>
                </a:lnTo>
                <a:lnTo>
                  <a:pt x="921" y="5924"/>
                </a:lnTo>
                <a:lnTo>
                  <a:pt x="953" y="5851"/>
                </a:lnTo>
                <a:lnTo>
                  <a:pt x="985" y="5774"/>
                </a:lnTo>
                <a:lnTo>
                  <a:pt x="1016" y="5693"/>
                </a:lnTo>
                <a:lnTo>
                  <a:pt x="1048" y="5609"/>
                </a:lnTo>
                <a:lnTo>
                  <a:pt x="1080" y="5520"/>
                </a:lnTo>
                <a:lnTo>
                  <a:pt x="1112" y="5427"/>
                </a:lnTo>
                <a:lnTo>
                  <a:pt x="1144" y="5330"/>
                </a:lnTo>
                <a:lnTo>
                  <a:pt x="1175" y="5229"/>
                </a:lnTo>
                <a:lnTo>
                  <a:pt x="1207" y="5123"/>
                </a:lnTo>
                <a:lnTo>
                  <a:pt x="1239" y="5014"/>
                </a:lnTo>
                <a:lnTo>
                  <a:pt x="1271" y="4901"/>
                </a:lnTo>
                <a:lnTo>
                  <a:pt x="1302" y="4784"/>
                </a:lnTo>
                <a:lnTo>
                  <a:pt x="1334" y="4663"/>
                </a:lnTo>
                <a:lnTo>
                  <a:pt x="1366" y="4539"/>
                </a:lnTo>
                <a:lnTo>
                  <a:pt x="1398" y="4411"/>
                </a:lnTo>
                <a:lnTo>
                  <a:pt x="1429" y="4279"/>
                </a:lnTo>
                <a:lnTo>
                  <a:pt x="1461" y="4145"/>
                </a:lnTo>
                <a:lnTo>
                  <a:pt x="1493" y="4007"/>
                </a:lnTo>
                <a:lnTo>
                  <a:pt x="1525" y="3867"/>
                </a:lnTo>
                <a:lnTo>
                  <a:pt x="1556" y="3724"/>
                </a:lnTo>
                <a:lnTo>
                  <a:pt x="1588" y="3578"/>
                </a:lnTo>
                <a:lnTo>
                  <a:pt x="1620" y="3431"/>
                </a:lnTo>
                <a:lnTo>
                  <a:pt x="1652" y="3282"/>
                </a:lnTo>
                <a:lnTo>
                  <a:pt x="1684" y="3132"/>
                </a:lnTo>
                <a:lnTo>
                  <a:pt x="1715" y="2980"/>
                </a:lnTo>
                <a:lnTo>
                  <a:pt x="1747" y="2828"/>
                </a:lnTo>
                <a:lnTo>
                  <a:pt x="1779" y="2676"/>
                </a:lnTo>
                <a:lnTo>
                  <a:pt x="1811" y="2524"/>
                </a:lnTo>
                <a:lnTo>
                  <a:pt x="1842" y="2372"/>
                </a:lnTo>
                <a:lnTo>
                  <a:pt x="1874" y="2221"/>
                </a:lnTo>
                <a:lnTo>
                  <a:pt x="1906" y="2072"/>
                </a:lnTo>
                <a:lnTo>
                  <a:pt x="1938" y="1925"/>
                </a:lnTo>
                <a:lnTo>
                  <a:pt x="1969" y="1780"/>
                </a:lnTo>
                <a:lnTo>
                  <a:pt x="2001" y="1637"/>
                </a:lnTo>
                <a:lnTo>
                  <a:pt x="2033" y="1498"/>
                </a:lnTo>
                <a:lnTo>
                  <a:pt x="2065" y="1363"/>
                </a:lnTo>
                <a:lnTo>
                  <a:pt x="2097" y="1231"/>
                </a:lnTo>
                <a:lnTo>
                  <a:pt x="2128" y="1104"/>
                </a:lnTo>
                <a:lnTo>
                  <a:pt x="2160" y="982"/>
                </a:lnTo>
                <a:lnTo>
                  <a:pt x="2192" y="866"/>
                </a:lnTo>
                <a:lnTo>
                  <a:pt x="2224" y="755"/>
                </a:lnTo>
                <a:lnTo>
                  <a:pt x="2255" y="651"/>
                </a:lnTo>
                <a:lnTo>
                  <a:pt x="2287" y="553"/>
                </a:lnTo>
                <a:lnTo>
                  <a:pt x="2319" y="462"/>
                </a:lnTo>
                <a:lnTo>
                  <a:pt x="2351" y="379"/>
                </a:lnTo>
                <a:lnTo>
                  <a:pt x="2382" y="303"/>
                </a:lnTo>
                <a:lnTo>
                  <a:pt x="2414" y="235"/>
                </a:lnTo>
                <a:lnTo>
                  <a:pt x="2446" y="176"/>
                </a:lnTo>
                <a:lnTo>
                  <a:pt x="2478" y="124"/>
                </a:lnTo>
                <a:lnTo>
                  <a:pt x="2509" y="82"/>
                </a:lnTo>
                <a:lnTo>
                  <a:pt x="2541" y="48"/>
                </a:lnTo>
                <a:lnTo>
                  <a:pt x="2573" y="23"/>
                </a:lnTo>
                <a:lnTo>
                  <a:pt x="2605" y="7"/>
                </a:lnTo>
                <a:lnTo>
                  <a:pt x="2637" y="0"/>
                </a:lnTo>
                <a:lnTo>
                  <a:pt x="2668" y="3"/>
                </a:lnTo>
                <a:lnTo>
                  <a:pt x="2700" y="14"/>
                </a:lnTo>
                <a:lnTo>
                  <a:pt x="2732" y="35"/>
                </a:lnTo>
                <a:lnTo>
                  <a:pt x="2764" y="64"/>
                </a:lnTo>
                <a:lnTo>
                  <a:pt x="2795" y="102"/>
                </a:lnTo>
                <a:lnTo>
                  <a:pt x="2827" y="149"/>
                </a:lnTo>
                <a:lnTo>
                  <a:pt x="2859" y="205"/>
                </a:lnTo>
                <a:lnTo>
                  <a:pt x="2891" y="269"/>
                </a:lnTo>
                <a:lnTo>
                  <a:pt x="2922" y="340"/>
                </a:lnTo>
                <a:lnTo>
                  <a:pt x="2954" y="420"/>
                </a:lnTo>
                <a:lnTo>
                  <a:pt x="2986" y="507"/>
                </a:lnTo>
                <a:lnTo>
                  <a:pt x="3018" y="602"/>
                </a:lnTo>
                <a:lnTo>
                  <a:pt x="3050" y="703"/>
                </a:lnTo>
                <a:lnTo>
                  <a:pt x="3081" y="810"/>
                </a:lnTo>
                <a:lnTo>
                  <a:pt x="3113" y="924"/>
                </a:lnTo>
                <a:lnTo>
                  <a:pt x="3145" y="1043"/>
                </a:lnTo>
                <a:lnTo>
                  <a:pt x="3177" y="1168"/>
                </a:lnTo>
                <a:lnTo>
                  <a:pt x="3208" y="1297"/>
                </a:lnTo>
                <a:lnTo>
                  <a:pt x="3240" y="1430"/>
                </a:lnTo>
                <a:lnTo>
                  <a:pt x="3272" y="1568"/>
                </a:lnTo>
                <a:lnTo>
                  <a:pt x="3304" y="1709"/>
                </a:lnTo>
                <a:lnTo>
                  <a:pt x="3335" y="1852"/>
                </a:lnTo>
                <a:lnTo>
                  <a:pt x="3367" y="1999"/>
                </a:lnTo>
                <a:lnTo>
                  <a:pt x="3399" y="2147"/>
                </a:lnTo>
                <a:lnTo>
                  <a:pt x="3431" y="2297"/>
                </a:lnTo>
                <a:lnTo>
                  <a:pt x="3462" y="2449"/>
                </a:lnTo>
                <a:lnTo>
                  <a:pt x="3494" y="2600"/>
                </a:lnTo>
                <a:lnTo>
                  <a:pt x="3526" y="2753"/>
                </a:lnTo>
                <a:lnTo>
                  <a:pt x="3558" y="2905"/>
                </a:lnTo>
                <a:lnTo>
                  <a:pt x="3590" y="3057"/>
                </a:lnTo>
                <a:lnTo>
                  <a:pt x="3621" y="3208"/>
                </a:lnTo>
                <a:lnTo>
                  <a:pt x="3653" y="3357"/>
                </a:lnTo>
                <a:lnTo>
                  <a:pt x="3685" y="3506"/>
                </a:lnTo>
                <a:lnTo>
                  <a:pt x="3717" y="3652"/>
                </a:lnTo>
                <a:lnTo>
                  <a:pt x="3748" y="3796"/>
                </a:lnTo>
                <a:lnTo>
                  <a:pt x="3780" y="3938"/>
                </a:lnTo>
                <a:lnTo>
                  <a:pt x="3812" y="4077"/>
                </a:lnTo>
                <a:lnTo>
                  <a:pt x="3844" y="4213"/>
                </a:lnTo>
                <a:lnTo>
                  <a:pt x="3875" y="4346"/>
                </a:lnTo>
                <a:lnTo>
                  <a:pt x="3907" y="4476"/>
                </a:lnTo>
                <a:lnTo>
                  <a:pt x="3939" y="4602"/>
                </a:lnTo>
                <a:lnTo>
                  <a:pt x="3971" y="4725"/>
                </a:lnTo>
                <a:lnTo>
                  <a:pt x="4003" y="4844"/>
                </a:lnTo>
                <a:lnTo>
                  <a:pt x="4034" y="4959"/>
                </a:lnTo>
                <a:lnTo>
                  <a:pt x="4066" y="5070"/>
                </a:lnTo>
                <a:lnTo>
                  <a:pt x="4098" y="5177"/>
                </a:lnTo>
                <a:lnTo>
                  <a:pt x="4130" y="5280"/>
                </a:lnTo>
                <a:lnTo>
                  <a:pt x="4161" y="5379"/>
                </a:lnTo>
                <a:lnTo>
                  <a:pt x="4193" y="5474"/>
                </a:lnTo>
                <a:lnTo>
                  <a:pt x="4225" y="5565"/>
                </a:lnTo>
                <a:lnTo>
                  <a:pt x="4257" y="5652"/>
                </a:lnTo>
                <a:lnTo>
                  <a:pt x="4288" y="5735"/>
                </a:lnTo>
                <a:lnTo>
                  <a:pt x="4320" y="5814"/>
                </a:lnTo>
                <a:lnTo>
                  <a:pt x="4352" y="5889"/>
                </a:lnTo>
                <a:lnTo>
                  <a:pt x="4384" y="5960"/>
                </a:lnTo>
                <a:lnTo>
                  <a:pt x="4415" y="6027"/>
                </a:lnTo>
                <a:lnTo>
                  <a:pt x="4447" y="6091"/>
                </a:lnTo>
                <a:lnTo>
                  <a:pt x="4479" y="6152"/>
                </a:lnTo>
                <a:lnTo>
                  <a:pt x="4511" y="6209"/>
                </a:lnTo>
                <a:lnTo>
                  <a:pt x="4543" y="6262"/>
                </a:lnTo>
                <a:lnTo>
                  <a:pt x="4574" y="6312"/>
                </a:lnTo>
                <a:lnTo>
                  <a:pt x="4606" y="6360"/>
                </a:lnTo>
                <a:lnTo>
                  <a:pt x="4638" y="6404"/>
                </a:lnTo>
                <a:lnTo>
                  <a:pt x="4670" y="6445"/>
                </a:lnTo>
                <a:lnTo>
                  <a:pt x="4701" y="6484"/>
                </a:lnTo>
                <a:lnTo>
                  <a:pt x="4733" y="6520"/>
                </a:lnTo>
                <a:lnTo>
                  <a:pt x="4765" y="6554"/>
                </a:lnTo>
                <a:lnTo>
                  <a:pt x="4797" y="6585"/>
                </a:lnTo>
                <a:lnTo>
                  <a:pt x="4828" y="6614"/>
                </a:lnTo>
                <a:lnTo>
                  <a:pt x="4860" y="6641"/>
                </a:lnTo>
                <a:lnTo>
                  <a:pt x="4892" y="6666"/>
                </a:lnTo>
                <a:lnTo>
                  <a:pt x="4924" y="6689"/>
                </a:lnTo>
                <a:lnTo>
                  <a:pt x="4956" y="6710"/>
                </a:lnTo>
                <a:lnTo>
                  <a:pt x="4987" y="6729"/>
                </a:lnTo>
                <a:lnTo>
                  <a:pt x="5019" y="6747"/>
                </a:lnTo>
                <a:lnTo>
                  <a:pt x="5051" y="6764"/>
                </a:lnTo>
                <a:lnTo>
                  <a:pt x="5083" y="6779"/>
                </a:lnTo>
                <a:lnTo>
                  <a:pt x="5114" y="6793"/>
                </a:lnTo>
                <a:lnTo>
                  <a:pt x="5146" y="6805"/>
                </a:lnTo>
                <a:lnTo>
                  <a:pt x="5178" y="6817"/>
                </a:lnTo>
                <a:lnTo>
                  <a:pt x="5210" y="6828"/>
                </a:lnTo>
                <a:lnTo>
                  <a:pt x="5241" y="6837"/>
                </a:lnTo>
                <a:lnTo>
                  <a:pt x="5273" y="6846"/>
                </a:lnTo>
                <a:lnTo>
                  <a:pt x="5305" y="6854"/>
                </a:lnTo>
                <a:lnTo>
                  <a:pt x="5337" y="6861"/>
                </a:lnTo>
                <a:lnTo>
                  <a:pt x="5368" y="6867"/>
                </a:lnTo>
                <a:lnTo>
                  <a:pt x="5400" y="6873"/>
                </a:lnTo>
                <a:lnTo>
                  <a:pt x="5432" y="6879"/>
                </a:lnTo>
                <a:lnTo>
                  <a:pt x="5464" y="6883"/>
                </a:lnTo>
                <a:lnTo>
                  <a:pt x="5496" y="6888"/>
                </a:lnTo>
                <a:lnTo>
                  <a:pt x="5527" y="6892"/>
                </a:lnTo>
                <a:lnTo>
                  <a:pt x="5559" y="6895"/>
                </a:lnTo>
                <a:lnTo>
                  <a:pt x="5591" y="6898"/>
                </a:lnTo>
                <a:lnTo>
                  <a:pt x="5623" y="6901"/>
                </a:lnTo>
                <a:lnTo>
                  <a:pt x="5654" y="6903"/>
                </a:lnTo>
                <a:lnTo>
                  <a:pt x="5686" y="6906"/>
                </a:lnTo>
                <a:lnTo>
                  <a:pt x="5718" y="6908"/>
                </a:lnTo>
                <a:lnTo>
                  <a:pt x="5750" y="6909"/>
                </a:lnTo>
                <a:lnTo>
                  <a:pt x="5781" y="6911"/>
                </a:lnTo>
                <a:lnTo>
                  <a:pt x="5813" y="6912"/>
                </a:lnTo>
                <a:lnTo>
                  <a:pt x="5845" y="6914"/>
                </a:lnTo>
                <a:lnTo>
                  <a:pt x="5877" y="6915"/>
                </a:lnTo>
                <a:lnTo>
                  <a:pt x="5909" y="6916"/>
                </a:lnTo>
                <a:lnTo>
                  <a:pt x="5940" y="6916"/>
                </a:lnTo>
                <a:lnTo>
                  <a:pt x="5972" y="6917"/>
                </a:lnTo>
                <a:lnTo>
                  <a:pt x="6004" y="6918"/>
                </a:lnTo>
                <a:lnTo>
                  <a:pt x="6036" y="6918"/>
                </a:lnTo>
                <a:lnTo>
                  <a:pt x="6067" y="6919"/>
                </a:lnTo>
                <a:lnTo>
                  <a:pt x="6099" y="6919"/>
                </a:lnTo>
                <a:lnTo>
                  <a:pt x="6131" y="6920"/>
                </a:lnTo>
                <a:lnTo>
                  <a:pt x="6163" y="6920"/>
                </a:lnTo>
                <a:lnTo>
                  <a:pt x="6194" y="6920"/>
                </a:lnTo>
                <a:lnTo>
                  <a:pt x="6226" y="6921"/>
                </a:lnTo>
                <a:lnTo>
                  <a:pt x="6258" y="6921"/>
                </a:lnTo>
                <a:lnTo>
                  <a:pt x="6290" y="6921"/>
                </a:lnTo>
                <a:lnTo>
                  <a:pt x="6322" y="6921"/>
                </a:lnTo>
              </a:path>
            </a:pathLst>
          </a:custGeom>
          <a:noFill/>
          <a:ln w="28575">
            <a:solidFill>
              <a:srgbClr val="0E02AA"/>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tr-TR"/>
          </a:p>
        </p:txBody>
      </p:sp>
      <p:cxnSp>
        <p:nvCxnSpPr>
          <p:cNvPr id="31797" name="Straight Connector 146"/>
          <p:cNvCxnSpPr>
            <a:cxnSpLocks noChangeShapeType="1"/>
            <a:stCxn id="31752" idx="0"/>
            <a:endCxn id="31746" idx="0"/>
          </p:cNvCxnSpPr>
          <p:nvPr/>
        </p:nvCxnSpPr>
        <p:spPr bwMode="auto">
          <a:xfrm>
            <a:off x="4329113" y="2073275"/>
            <a:ext cx="0" cy="390048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31798" name="Rectangle 3"/>
          <p:cNvSpPr>
            <a:spLocks noChangeArrowheads="1"/>
          </p:cNvSpPr>
          <p:nvPr/>
        </p:nvSpPr>
        <p:spPr bwMode="auto">
          <a:xfrm>
            <a:off x="5341938" y="6570663"/>
            <a:ext cx="2178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tr-TR" sz="1600" b="1">
                <a:solidFill>
                  <a:srgbClr val="000000"/>
                </a:solidFill>
                <a:latin typeface="Arial" panose="020B0604020202020204" pitchFamily="34" charset="0"/>
                <a:ea typeface="MS PGothic" panose="020B0600070205080204" pitchFamily="34" charset="-128"/>
              </a:rPr>
              <a:t>Servikal uzunluk (mm)</a:t>
            </a:r>
            <a:endParaRPr lang="en-US" altLang="tr-TR" sz="1600" b="1">
              <a:solidFill>
                <a:srgbClr val="000000"/>
              </a:solidFill>
              <a:latin typeface="Arial" panose="020B0604020202020204" pitchFamily="34" charset="0"/>
              <a:ea typeface="MS PGothic" panose="020B0600070205080204" pitchFamily="34" charset="-128"/>
            </a:endParaRPr>
          </a:p>
        </p:txBody>
      </p:sp>
      <p:grpSp>
        <p:nvGrpSpPr>
          <p:cNvPr id="31799" name="Group 165"/>
          <p:cNvGrpSpPr>
            <a:grpSpLocks/>
          </p:cNvGrpSpPr>
          <p:nvPr/>
        </p:nvGrpSpPr>
        <p:grpSpPr bwMode="auto">
          <a:xfrm>
            <a:off x="4349750" y="6110288"/>
            <a:ext cx="4605338" cy="320675"/>
            <a:chOff x="2358872" y="5791200"/>
            <a:chExt cx="4527590" cy="319707"/>
          </a:xfrm>
        </p:grpSpPr>
        <p:sp>
          <p:nvSpPr>
            <p:cNvPr id="31816" name="Line 48"/>
            <p:cNvSpPr>
              <a:spLocks noChangeShapeType="1"/>
            </p:cNvSpPr>
            <p:nvPr/>
          </p:nvSpPr>
          <p:spPr bwMode="auto">
            <a:xfrm>
              <a:off x="3087592" y="5791200"/>
              <a:ext cx="1786" cy="777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1817" name="Line 49"/>
            <p:cNvSpPr>
              <a:spLocks noChangeShapeType="1"/>
            </p:cNvSpPr>
            <p:nvPr/>
          </p:nvSpPr>
          <p:spPr bwMode="auto">
            <a:xfrm>
              <a:off x="3696644" y="5791200"/>
              <a:ext cx="1786" cy="777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1818" name="Line 51"/>
            <p:cNvSpPr>
              <a:spLocks noChangeShapeType="1"/>
            </p:cNvSpPr>
            <p:nvPr/>
          </p:nvSpPr>
          <p:spPr bwMode="auto">
            <a:xfrm>
              <a:off x="4901100" y="5791200"/>
              <a:ext cx="1786" cy="777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1819" name="Line 52"/>
            <p:cNvSpPr>
              <a:spLocks noChangeShapeType="1"/>
            </p:cNvSpPr>
            <p:nvPr/>
          </p:nvSpPr>
          <p:spPr bwMode="auto">
            <a:xfrm>
              <a:off x="5525587" y="5791200"/>
              <a:ext cx="1786" cy="777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1820" name="Line 53"/>
            <p:cNvSpPr>
              <a:spLocks noChangeShapeType="1"/>
            </p:cNvSpPr>
            <p:nvPr/>
          </p:nvSpPr>
          <p:spPr bwMode="auto">
            <a:xfrm>
              <a:off x="6134639" y="5791200"/>
              <a:ext cx="1786" cy="777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1821" name="Line 54"/>
            <p:cNvSpPr>
              <a:spLocks noChangeShapeType="1"/>
            </p:cNvSpPr>
            <p:nvPr/>
          </p:nvSpPr>
          <p:spPr bwMode="auto">
            <a:xfrm>
              <a:off x="6756194" y="5791200"/>
              <a:ext cx="1786" cy="777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1822" name="Rectangle 55"/>
            <p:cNvSpPr>
              <a:spLocks noChangeArrowheads="1"/>
            </p:cNvSpPr>
            <p:nvPr/>
          </p:nvSpPr>
          <p:spPr bwMode="auto">
            <a:xfrm>
              <a:off x="3006758" y="5895975"/>
              <a:ext cx="196330" cy="21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20</a:t>
              </a:r>
            </a:p>
          </p:txBody>
        </p:sp>
        <p:sp>
          <p:nvSpPr>
            <p:cNvPr id="31823" name="Rectangle 56"/>
            <p:cNvSpPr>
              <a:spLocks noChangeArrowheads="1"/>
            </p:cNvSpPr>
            <p:nvPr/>
          </p:nvSpPr>
          <p:spPr bwMode="auto">
            <a:xfrm>
              <a:off x="3615798" y="5895975"/>
              <a:ext cx="196330" cy="21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30</a:t>
              </a:r>
            </a:p>
          </p:txBody>
        </p:sp>
        <p:sp>
          <p:nvSpPr>
            <p:cNvPr id="31824" name="Rectangle 57"/>
            <p:cNvSpPr>
              <a:spLocks noChangeArrowheads="1"/>
            </p:cNvSpPr>
            <p:nvPr/>
          </p:nvSpPr>
          <p:spPr bwMode="auto">
            <a:xfrm>
              <a:off x="4273395" y="5895975"/>
              <a:ext cx="196330" cy="21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40</a:t>
              </a:r>
            </a:p>
          </p:txBody>
        </p:sp>
        <p:sp>
          <p:nvSpPr>
            <p:cNvPr id="31825" name="Rectangle 58"/>
            <p:cNvSpPr>
              <a:spLocks noChangeArrowheads="1"/>
            </p:cNvSpPr>
            <p:nvPr/>
          </p:nvSpPr>
          <p:spPr bwMode="auto">
            <a:xfrm>
              <a:off x="4821392" y="5895975"/>
              <a:ext cx="196330" cy="21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50</a:t>
              </a:r>
            </a:p>
          </p:txBody>
        </p:sp>
        <p:sp>
          <p:nvSpPr>
            <p:cNvPr id="31826" name="Rectangle 59"/>
            <p:cNvSpPr>
              <a:spLocks noChangeArrowheads="1"/>
            </p:cNvSpPr>
            <p:nvPr/>
          </p:nvSpPr>
          <p:spPr bwMode="auto">
            <a:xfrm>
              <a:off x="5458179" y="5895975"/>
              <a:ext cx="196330" cy="21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60</a:t>
              </a:r>
            </a:p>
          </p:txBody>
        </p:sp>
        <p:sp>
          <p:nvSpPr>
            <p:cNvPr id="31827" name="Rectangle 60"/>
            <p:cNvSpPr>
              <a:spLocks noChangeArrowheads="1"/>
            </p:cNvSpPr>
            <p:nvPr/>
          </p:nvSpPr>
          <p:spPr bwMode="auto">
            <a:xfrm>
              <a:off x="6067219" y="5895975"/>
              <a:ext cx="196330" cy="21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70</a:t>
              </a:r>
            </a:p>
          </p:txBody>
        </p:sp>
        <p:sp>
          <p:nvSpPr>
            <p:cNvPr id="31828" name="Rectangle 61"/>
            <p:cNvSpPr>
              <a:spLocks noChangeArrowheads="1"/>
            </p:cNvSpPr>
            <p:nvPr/>
          </p:nvSpPr>
          <p:spPr bwMode="auto">
            <a:xfrm>
              <a:off x="6690132" y="5895975"/>
              <a:ext cx="196330" cy="21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80</a:t>
              </a:r>
            </a:p>
          </p:txBody>
        </p:sp>
        <p:sp>
          <p:nvSpPr>
            <p:cNvPr id="31829" name="Line 62"/>
            <p:cNvSpPr>
              <a:spLocks noChangeShapeType="1"/>
            </p:cNvSpPr>
            <p:nvPr/>
          </p:nvSpPr>
          <p:spPr bwMode="auto">
            <a:xfrm>
              <a:off x="2464251" y="5791200"/>
              <a:ext cx="1786" cy="777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1830" name="Rectangle 63"/>
            <p:cNvSpPr>
              <a:spLocks noChangeArrowheads="1"/>
            </p:cNvSpPr>
            <p:nvPr/>
          </p:nvSpPr>
          <p:spPr bwMode="auto">
            <a:xfrm>
              <a:off x="2358872" y="5895975"/>
              <a:ext cx="196330" cy="21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10</a:t>
              </a:r>
            </a:p>
          </p:txBody>
        </p:sp>
        <p:sp>
          <p:nvSpPr>
            <p:cNvPr id="31831" name="Line 64"/>
            <p:cNvSpPr>
              <a:spLocks noChangeShapeType="1"/>
            </p:cNvSpPr>
            <p:nvPr/>
          </p:nvSpPr>
          <p:spPr bwMode="auto">
            <a:xfrm>
              <a:off x="2474327" y="5791200"/>
              <a:ext cx="429372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grpSp>
      <p:sp>
        <p:nvSpPr>
          <p:cNvPr id="31800" name="TextBox 167"/>
          <p:cNvSpPr txBox="1">
            <a:spLocks noChangeArrowheads="1"/>
          </p:cNvSpPr>
          <p:nvPr/>
        </p:nvSpPr>
        <p:spPr bwMode="auto">
          <a:xfrm>
            <a:off x="3676650" y="2271713"/>
            <a:ext cx="309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b="1">
                <a:solidFill>
                  <a:srgbClr val="000000"/>
                </a:solidFill>
                <a:latin typeface="Arial" panose="020B0604020202020204" pitchFamily="34" charset="0"/>
                <a:ea typeface="MS PGothic" panose="020B0600070205080204" pitchFamily="34" charset="-128"/>
              </a:rPr>
              <a:t>n</a:t>
            </a:r>
          </a:p>
        </p:txBody>
      </p:sp>
      <p:grpSp>
        <p:nvGrpSpPr>
          <p:cNvPr id="31801" name="Group 1237"/>
          <p:cNvGrpSpPr>
            <a:grpSpLocks/>
          </p:cNvGrpSpPr>
          <p:nvPr/>
        </p:nvGrpSpPr>
        <p:grpSpPr bwMode="auto">
          <a:xfrm>
            <a:off x="5657850" y="2579688"/>
            <a:ext cx="441325" cy="4106862"/>
            <a:chOff x="1350" y="1706"/>
            <a:chExt cx="273" cy="2586"/>
          </a:xfrm>
        </p:grpSpPr>
        <p:sp>
          <p:nvSpPr>
            <p:cNvPr id="31814" name="Line 1238"/>
            <p:cNvSpPr>
              <a:spLocks noChangeShapeType="1"/>
            </p:cNvSpPr>
            <p:nvPr/>
          </p:nvSpPr>
          <p:spPr bwMode="auto">
            <a:xfrm>
              <a:off x="1471" y="1706"/>
              <a:ext cx="0" cy="2404"/>
            </a:xfrm>
            <a:prstGeom prst="line">
              <a:avLst/>
            </a:prstGeom>
            <a:noFill/>
            <a:ln w="28575">
              <a:solidFill>
                <a:srgbClr val="0E02AA"/>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1815" name="Text Box 1239"/>
            <p:cNvSpPr txBox="1">
              <a:spLocks noChangeArrowheads="1"/>
            </p:cNvSpPr>
            <p:nvPr/>
          </p:nvSpPr>
          <p:spPr bwMode="auto">
            <a:xfrm>
              <a:off x="1350" y="4059"/>
              <a:ext cx="2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800" b="1">
                  <a:solidFill>
                    <a:srgbClr val="0E02AA"/>
                  </a:solidFill>
                  <a:latin typeface="Arial" panose="020B0604020202020204" pitchFamily="34" charset="0"/>
                  <a:ea typeface="MS PGothic" panose="020B0600070205080204" pitchFamily="34" charset="-128"/>
                </a:rPr>
                <a:t>32</a:t>
              </a:r>
              <a:endParaRPr lang="en-US" altLang="tr-TR" sz="1800" b="1">
                <a:solidFill>
                  <a:srgbClr val="0E02AA"/>
                </a:solidFill>
                <a:latin typeface="Arial" panose="020B0604020202020204" pitchFamily="34" charset="0"/>
                <a:ea typeface="MS PGothic" panose="020B0600070205080204" pitchFamily="34" charset="-128"/>
              </a:endParaRPr>
            </a:p>
          </p:txBody>
        </p:sp>
      </p:grpSp>
      <p:grpSp>
        <p:nvGrpSpPr>
          <p:cNvPr id="31802" name="Group 1326"/>
          <p:cNvGrpSpPr>
            <a:grpSpLocks/>
          </p:cNvGrpSpPr>
          <p:nvPr/>
        </p:nvGrpSpPr>
        <p:grpSpPr bwMode="auto">
          <a:xfrm>
            <a:off x="6516688" y="2798763"/>
            <a:ext cx="412750" cy="3871912"/>
            <a:chOff x="2894" y="1807"/>
            <a:chExt cx="293" cy="2439"/>
          </a:xfrm>
        </p:grpSpPr>
        <p:sp>
          <p:nvSpPr>
            <p:cNvPr id="31812" name="Line 1241"/>
            <p:cNvSpPr>
              <a:spLocks noChangeShapeType="1"/>
            </p:cNvSpPr>
            <p:nvPr/>
          </p:nvSpPr>
          <p:spPr bwMode="auto">
            <a:xfrm>
              <a:off x="3029" y="1807"/>
              <a:ext cx="0" cy="2273"/>
            </a:xfrm>
            <a:prstGeom prst="line">
              <a:avLst/>
            </a:prstGeom>
            <a:noFill/>
            <a:ln w="28575">
              <a:solidFill>
                <a:srgbClr val="FC2602"/>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1813" name="Text Box 1242"/>
            <p:cNvSpPr txBox="1">
              <a:spLocks noChangeArrowheads="1"/>
            </p:cNvSpPr>
            <p:nvPr/>
          </p:nvSpPr>
          <p:spPr bwMode="auto">
            <a:xfrm>
              <a:off x="2894" y="4033"/>
              <a:ext cx="29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600" b="1">
                  <a:solidFill>
                    <a:srgbClr val="FC2602"/>
                  </a:solidFill>
                  <a:latin typeface="Arial" panose="020B0604020202020204" pitchFamily="34" charset="0"/>
                  <a:ea typeface="MS PGothic" panose="020B0600070205080204" pitchFamily="34" charset="-128"/>
                </a:rPr>
                <a:t>47</a:t>
              </a:r>
              <a:endParaRPr lang="en-US" altLang="tr-TR" sz="1600" b="1">
                <a:solidFill>
                  <a:srgbClr val="FC2602"/>
                </a:solidFill>
                <a:latin typeface="Arial" panose="020B0604020202020204" pitchFamily="34" charset="0"/>
                <a:ea typeface="MS PGothic" panose="020B0600070205080204" pitchFamily="34" charset="-128"/>
              </a:endParaRPr>
            </a:p>
          </p:txBody>
        </p:sp>
      </p:grpSp>
      <p:sp>
        <p:nvSpPr>
          <p:cNvPr id="31803" name="Line 51"/>
          <p:cNvSpPr>
            <a:spLocks noChangeShapeType="1"/>
          </p:cNvSpPr>
          <p:nvPr/>
        </p:nvSpPr>
        <p:spPr bwMode="auto">
          <a:xfrm>
            <a:off x="6380163" y="6110288"/>
            <a:ext cx="1587" cy="777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grpSp>
        <p:nvGrpSpPr>
          <p:cNvPr id="31804" name="Group 1325"/>
          <p:cNvGrpSpPr>
            <a:grpSpLocks/>
          </p:cNvGrpSpPr>
          <p:nvPr/>
        </p:nvGrpSpPr>
        <p:grpSpPr bwMode="auto">
          <a:xfrm>
            <a:off x="5114925" y="2279650"/>
            <a:ext cx="3938588" cy="3762375"/>
            <a:chOff x="1901" y="1480"/>
            <a:chExt cx="2791" cy="2370"/>
          </a:xfrm>
        </p:grpSpPr>
        <p:sp>
          <p:nvSpPr>
            <p:cNvPr id="31810" name="Freeform 72"/>
            <p:cNvSpPr>
              <a:spLocks/>
            </p:cNvSpPr>
            <p:nvPr/>
          </p:nvSpPr>
          <p:spPr bwMode="auto">
            <a:xfrm>
              <a:off x="1901" y="1849"/>
              <a:ext cx="2791" cy="2001"/>
            </a:xfrm>
            <a:custGeom>
              <a:avLst/>
              <a:gdLst>
                <a:gd name="T0" fmla="*/ 0 w 6322"/>
                <a:gd name="T1" fmla="*/ 0 h 6670"/>
                <a:gd name="T2" fmla="*/ 0 w 6322"/>
                <a:gd name="T3" fmla="*/ 0 h 6670"/>
                <a:gd name="T4" fmla="*/ 0 w 6322"/>
                <a:gd name="T5" fmla="*/ 0 h 6670"/>
                <a:gd name="T6" fmla="*/ 0 w 6322"/>
                <a:gd name="T7" fmla="*/ 0 h 6670"/>
                <a:gd name="T8" fmla="*/ 0 w 6322"/>
                <a:gd name="T9" fmla="*/ 0 h 6670"/>
                <a:gd name="T10" fmla="*/ 0 w 6322"/>
                <a:gd name="T11" fmla="*/ 0 h 6670"/>
                <a:gd name="T12" fmla="*/ 0 w 6322"/>
                <a:gd name="T13" fmla="*/ 0 h 6670"/>
                <a:gd name="T14" fmla="*/ 0 w 6322"/>
                <a:gd name="T15" fmla="*/ 0 h 6670"/>
                <a:gd name="T16" fmla="*/ 0 w 6322"/>
                <a:gd name="T17" fmla="*/ 0 h 6670"/>
                <a:gd name="T18" fmla="*/ 0 w 6322"/>
                <a:gd name="T19" fmla="*/ 0 h 6670"/>
                <a:gd name="T20" fmla="*/ 0 w 6322"/>
                <a:gd name="T21" fmla="*/ 0 h 6670"/>
                <a:gd name="T22" fmla="*/ 0 w 6322"/>
                <a:gd name="T23" fmla="*/ 0 h 6670"/>
                <a:gd name="T24" fmla="*/ 0 w 6322"/>
                <a:gd name="T25" fmla="*/ 0 h 6670"/>
                <a:gd name="T26" fmla="*/ 0 w 6322"/>
                <a:gd name="T27" fmla="*/ 0 h 6670"/>
                <a:gd name="T28" fmla="*/ 0 w 6322"/>
                <a:gd name="T29" fmla="*/ 0 h 6670"/>
                <a:gd name="T30" fmla="*/ 0 w 6322"/>
                <a:gd name="T31" fmla="*/ 0 h 6670"/>
                <a:gd name="T32" fmla="*/ 0 w 6322"/>
                <a:gd name="T33" fmla="*/ 0 h 6670"/>
                <a:gd name="T34" fmla="*/ 0 w 6322"/>
                <a:gd name="T35" fmla="*/ 0 h 6670"/>
                <a:gd name="T36" fmla="*/ 0 w 6322"/>
                <a:gd name="T37" fmla="*/ 0 h 6670"/>
                <a:gd name="T38" fmla="*/ 0 w 6322"/>
                <a:gd name="T39" fmla="*/ 0 h 6670"/>
                <a:gd name="T40" fmla="*/ 0 w 6322"/>
                <a:gd name="T41" fmla="*/ 0 h 6670"/>
                <a:gd name="T42" fmla="*/ 0 w 6322"/>
                <a:gd name="T43" fmla="*/ 0 h 6670"/>
                <a:gd name="T44" fmla="*/ 0 w 6322"/>
                <a:gd name="T45" fmla="*/ 0 h 6670"/>
                <a:gd name="T46" fmla="*/ 0 w 6322"/>
                <a:gd name="T47" fmla="*/ 0 h 6670"/>
                <a:gd name="T48" fmla="*/ 0 w 6322"/>
                <a:gd name="T49" fmla="*/ 0 h 6670"/>
                <a:gd name="T50" fmla="*/ 0 w 6322"/>
                <a:gd name="T51" fmla="*/ 0 h 6670"/>
                <a:gd name="T52" fmla="*/ 0 w 6322"/>
                <a:gd name="T53" fmla="*/ 0 h 6670"/>
                <a:gd name="T54" fmla="*/ 0 w 6322"/>
                <a:gd name="T55" fmla="*/ 0 h 6670"/>
                <a:gd name="T56" fmla="*/ 0 w 6322"/>
                <a:gd name="T57" fmla="*/ 0 h 6670"/>
                <a:gd name="T58" fmla="*/ 0 w 6322"/>
                <a:gd name="T59" fmla="*/ 0 h 6670"/>
                <a:gd name="T60" fmla="*/ 0 w 6322"/>
                <a:gd name="T61" fmla="*/ 0 h 6670"/>
                <a:gd name="T62" fmla="*/ 0 w 6322"/>
                <a:gd name="T63" fmla="*/ 0 h 6670"/>
                <a:gd name="T64" fmla="*/ 0 w 6322"/>
                <a:gd name="T65" fmla="*/ 0 h 6670"/>
                <a:gd name="T66" fmla="*/ 0 w 6322"/>
                <a:gd name="T67" fmla="*/ 0 h 6670"/>
                <a:gd name="T68" fmla="*/ 0 w 6322"/>
                <a:gd name="T69" fmla="*/ 0 h 6670"/>
                <a:gd name="T70" fmla="*/ 0 w 6322"/>
                <a:gd name="T71" fmla="*/ 0 h 6670"/>
                <a:gd name="T72" fmla="*/ 0 w 6322"/>
                <a:gd name="T73" fmla="*/ 0 h 6670"/>
                <a:gd name="T74" fmla="*/ 0 w 6322"/>
                <a:gd name="T75" fmla="*/ 0 h 6670"/>
                <a:gd name="T76" fmla="*/ 0 w 6322"/>
                <a:gd name="T77" fmla="*/ 0 h 6670"/>
                <a:gd name="T78" fmla="*/ 0 w 6322"/>
                <a:gd name="T79" fmla="*/ 0 h 6670"/>
                <a:gd name="T80" fmla="*/ 0 w 6322"/>
                <a:gd name="T81" fmla="*/ 0 h 6670"/>
                <a:gd name="T82" fmla="*/ 0 w 6322"/>
                <a:gd name="T83" fmla="*/ 0 h 6670"/>
                <a:gd name="T84" fmla="*/ 0 w 6322"/>
                <a:gd name="T85" fmla="*/ 0 h 6670"/>
                <a:gd name="T86" fmla="*/ 0 w 6322"/>
                <a:gd name="T87" fmla="*/ 0 h 6670"/>
                <a:gd name="T88" fmla="*/ 0 w 6322"/>
                <a:gd name="T89" fmla="*/ 0 h 6670"/>
                <a:gd name="T90" fmla="*/ 0 w 6322"/>
                <a:gd name="T91" fmla="*/ 0 h 6670"/>
                <a:gd name="T92" fmla="*/ 0 w 6322"/>
                <a:gd name="T93" fmla="*/ 0 h 6670"/>
                <a:gd name="T94" fmla="*/ 0 w 6322"/>
                <a:gd name="T95" fmla="*/ 0 h 6670"/>
                <a:gd name="T96" fmla="*/ 0 w 6322"/>
                <a:gd name="T97" fmla="*/ 0 h 6670"/>
                <a:gd name="T98" fmla="*/ 0 w 6322"/>
                <a:gd name="T99" fmla="*/ 0 h 66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22"/>
                <a:gd name="T151" fmla="*/ 0 h 6670"/>
                <a:gd name="T152" fmla="*/ 6322 w 6322"/>
                <a:gd name="T153" fmla="*/ 6670 h 66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22" h="6670">
                  <a:moveTo>
                    <a:pt x="0" y="6489"/>
                  </a:moveTo>
                  <a:lnTo>
                    <a:pt x="32" y="6472"/>
                  </a:lnTo>
                  <a:lnTo>
                    <a:pt x="63" y="6453"/>
                  </a:lnTo>
                  <a:lnTo>
                    <a:pt x="95" y="6434"/>
                  </a:lnTo>
                  <a:lnTo>
                    <a:pt x="127" y="6413"/>
                  </a:lnTo>
                  <a:lnTo>
                    <a:pt x="159" y="6390"/>
                  </a:lnTo>
                  <a:lnTo>
                    <a:pt x="191" y="6365"/>
                  </a:lnTo>
                  <a:lnTo>
                    <a:pt x="222" y="6339"/>
                  </a:lnTo>
                  <a:lnTo>
                    <a:pt x="254" y="6311"/>
                  </a:lnTo>
                  <a:lnTo>
                    <a:pt x="286" y="6282"/>
                  </a:lnTo>
                  <a:lnTo>
                    <a:pt x="318" y="6250"/>
                  </a:lnTo>
                  <a:lnTo>
                    <a:pt x="349" y="6216"/>
                  </a:lnTo>
                  <a:lnTo>
                    <a:pt x="381" y="6180"/>
                  </a:lnTo>
                  <a:lnTo>
                    <a:pt x="413" y="6141"/>
                  </a:lnTo>
                  <a:lnTo>
                    <a:pt x="445" y="6101"/>
                  </a:lnTo>
                  <a:lnTo>
                    <a:pt x="476" y="6058"/>
                  </a:lnTo>
                  <a:lnTo>
                    <a:pt x="508" y="6012"/>
                  </a:lnTo>
                  <a:lnTo>
                    <a:pt x="540" y="5964"/>
                  </a:lnTo>
                  <a:lnTo>
                    <a:pt x="572" y="5913"/>
                  </a:lnTo>
                  <a:lnTo>
                    <a:pt x="603" y="5859"/>
                  </a:lnTo>
                  <a:lnTo>
                    <a:pt x="635" y="5802"/>
                  </a:lnTo>
                  <a:lnTo>
                    <a:pt x="667" y="5743"/>
                  </a:lnTo>
                  <a:lnTo>
                    <a:pt x="699" y="5680"/>
                  </a:lnTo>
                  <a:lnTo>
                    <a:pt x="731" y="5615"/>
                  </a:lnTo>
                  <a:lnTo>
                    <a:pt x="762" y="5546"/>
                  </a:lnTo>
                  <a:lnTo>
                    <a:pt x="794" y="5474"/>
                  </a:lnTo>
                  <a:lnTo>
                    <a:pt x="826" y="5399"/>
                  </a:lnTo>
                  <a:lnTo>
                    <a:pt x="858" y="5321"/>
                  </a:lnTo>
                  <a:lnTo>
                    <a:pt x="889" y="5240"/>
                  </a:lnTo>
                  <a:lnTo>
                    <a:pt x="921" y="5155"/>
                  </a:lnTo>
                  <a:lnTo>
                    <a:pt x="953" y="5067"/>
                  </a:lnTo>
                  <a:lnTo>
                    <a:pt x="985" y="4976"/>
                  </a:lnTo>
                  <a:lnTo>
                    <a:pt x="1016" y="4882"/>
                  </a:lnTo>
                  <a:lnTo>
                    <a:pt x="1048" y="4784"/>
                  </a:lnTo>
                  <a:lnTo>
                    <a:pt x="1080" y="4683"/>
                  </a:lnTo>
                  <a:lnTo>
                    <a:pt x="1112" y="4579"/>
                  </a:lnTo>
                  <a:lnTo>
                    <a:pt x="1144" y="4473"/>
                  </a:lnTo>
                  <a:lnTo>
                    <a:pt x="1175" y="4363"/>
                  </a:lnTo>
                  <a:lnTo>
                    <a:pt x="1207" y="4250"/>
                  </a:lnTo>
                  <a:lnTo>
                    <a:pt x="1239" y="4135"/>
                  </a:lnTo>
                  <a:lnTo>
                    <a:pt x="1271" y="4017"/>
                  </a:lnTo>
                  <a:lnTo>
                    <a:pt x="1302" y="3897"/>
                  </a:lnTo>
                  <a:lnTo>
                    <a:pt x="1334" y="3774"/>
                  </a:lnTo>
                  <a:lnTo>
                    <a:pt x="1366" y="3650"/>
                  </a:lnTo>
                  <a:lnTo>
                    <a:pt x="1398" y="3523"/>
                  </a:lnTo>
                  <a:lnTo>
                    <a:pt x="1429" y="3395"/>
                  </a:lnTo>
                  <a:lnTo>
                    <a:pt x="1461" y="3265"/>
                  </a:lnTo>
                  <a:lnTo>
                    <a:pt x="1493" y="3134"/>
                  </a:lnTo>
                  <a:lnTo>
                    <a:pt x="1525" y="3002"/>
                  </a:lnTo>
                  <a:lnTo>
                    <a:pt x="1556" y="2869"/>
                  </a:lnTo>
                  <a:lnTo>
                    <a:pt x="1588" y="2735"/>
                  </a:lnTo>
                  <a:lnTo>
                    <a:pt x="1620" y="2602"/>
                  </a:lnTo>
                  <a:lnTo>
                    <a:pt x="1652" y="2468"/>
                  </a:lnTo>
                  <a:lnTo>
                    <a:pt x="1684" y="2335"/>
                  </a:lnTo>
                  <a:lnTo>
                    <a:pt x="1715" y="2202"/>
                  </a:lnTo>
                  <a:lnTo>
                    <a:pt x="1747" y="2071"/>
                  </a:lnTo>
                  <a:lnTo>
                    <a:pt x="1779" y="1940"/>
                  </a:lnTo>
                  <a:lnTo>
                    <a:pt x="1811" y="1812"/>
                  </a:lnTo>
                  <a:lnTo>
                    <a:pt x="1842" y="1685"/>
                  </a:lnTo>
                  <a:lnTo>
                    <a:pt x="1874" y="1560"/>
                  </a:lnTo>
                  <a:lnTo>
                    <a:pt x="1906" y="1438"/>
                  </a:lnTo>
                  <a:lnTo>
                    <a:pt x="1938" y="1320"/>
                  </a:lnTo>
                  <a:lnTo>
                    <a:pt x="1969" y="1204"/>
                  </a:lnTo>
                  <a:lnTo>
                    <a:pt x="2001" y="1092"/>
                  </a:lnTo>
                  <a:lnTo>
                    <a:pt x="2033" y="984"/>
                  </a:lnTo>
                  <a:lnTo>
                    <a:pt x="2065" y="880"/>
                  </a:lnTo>
                  <a:lnTo>
                    <a:pt x="2097" y="780"/>
                  </a:lnTo>
                  <a:lnTo>
                    <a:pt x="2128" y="686"/>
                  </a:lnTo>
                  <a:lnTo>
                    <a:pt x="2160" y="596"/>
                  </a:lnTo>
                  <a:lnTo>
                    <a:pt x="2192" y="512"/>
                  </a:lnTo>
                  <a:lnTo>
                    <a:pt x="2224" y="434"/>
                  </a:lnTo>
                  <a:lnTo>
                    <a:pt x="2255" y="361"/>
                  </a:lnTo>
                  <a:lnTo>
                    <a:pt x="2287" y="295"/>
                  </a:lnTo>
                  <a:lnTo>
                    <a:pt x="2319" y="235"/>
                  </a:lnTo>
                  <a:lnTo>
                    <a:pt x="2351" y="181"/>
                  </a:lnTo>
                  <a:lnTo>
                    <a:pt x="2382" y="134"/>
                  </a:lnTo>
                  <a:lnTo>
                    <a:pt x="2414" y="94"/>
                  </a:lnTo>
                  <a:lnTo>
                    <a:pt x="2446" y="61"/>
                  </a:lnTo>
                  <a:lnTo>
                    <a:pt x="2478" y="35"/>
                  </a:lnTo>
                  <a:lnTo>
                    <a:pt x="2509" y="16"/>
                  </a:lnTo>
                  <a:lnTo>
                    <a:pt x="2541" y="5"/>
                  </a:lnTo>
                  <a:lnTo>
                    <a:pt x="2573" y="0"/>
                  </a:lnTo>
                  <a:lnTo>
                    <a:pt x="2605" y="3"/>
                  </a:lnTo>
                  <a:lnTo>
                    <a:pt x="2637" y="14"/>
                  </a:lnTo>
                  <a:lnTo>
                    <a:pt x="2668" y="31"/>
                  </a:lnTo>
                  <a:lnTo>
                    <a:pt x="2700" y="56"/>
                  </a:lnTo>
                  <a:lnTo>
                    <a:pt x="2732" y="87"/>
                  </a:lnTo>
                  <a:lnTo>
                    <a:pt x="2764" y="126"/>
                  </a:lnTo>
                  <a:lnTo>
                    <a:pt x="2795" y="172"/>
                  </a:lnTo>
                  <a:lnTo>
                    <a:pt x="2827" y="224"/>
                  </a:lnTo>
                  <a:lnTo>
                    <a:pt x="2859" y="283"/>
                  </a:lnTo>
                  <a:lnTo>
                    <a:pt x="2891" y="348"/>
                  </a:lnTo>
                  <a:lnTo>
                    <a:pt x="2922" y="420"/>
                  </a:lnTo>
                  <a:lnTo>
                    <a:pt x="2954" y="497"/>
                  </a:lnTo>
                  <a:lnTo>
                    <a:pt x="2986" y="580"/>
                  </a:lnTo>
                  <a:lnTo>
                    <a:pt x="3018" y="669"/>
                  </a:lnTo>
                  <a:lnTo>
                    <a:pt x="3050" y="762"/>
                  </a:lnTo>
                  <a:lnTo>
                    <a:pt x="3081" y="861"/>
                  </a:lnTo>
                  <a:lnTo>
                    <a:pt x="3113" y="964"/>
                  </a:lnTo>
                  <a:lnTo>
                    <a:pt x="3145" y="1071"/>
                  </a:lnTo>
                  <a:lnTo>
                    <a:pt x="3177" y="1183"/>
                  </a:lnTo>
                  <a:lnTo>
                    <a:pt x="3208" y="1298"/>
                  </a:lnTo>
                  <a:lnTo>
                    <a:pt x="3240" y="1416"/>
                  </a:lnTo>
                  <a:lnTo>
                    <a:pt x="3272" y="1538"/>
                  </a:lnTo>
                  <a:lnTo>
                    <a:pt x="3304" y="1662"/>
                  </a:lnTo>
                  <a:lnTo>
                    <a:pt x="3335" y="1788"/>
                  </a:lnTo>
                  <a:lnTo>
                    <a:pt x="3367" y="1916"/>
                  </a:lnTo>
                  <a:lnTo>
                    <a:pt x="3399" y="2046"/>
                  </a:lnTo>
                  <a:lnTo>
                    <a:pt x="3431" y="2178"/>
                  </a:lnTo>
                  <a:lnTo>
                    <a:pt x="3462" y="2310"/>
                  </a:lnTo>
                  <a:lnTo>
                    <a:pt x="3494" y="2444"/>
                  </a:lnTo>
                  <a:lnTo>
                    <a:pt x="3526" y="2577"/>
                  </a:lnTo>
                  <a:lnTo>
                    <a:pt x="3558" y="2711"/>
                  </a:lnTo>
                  <a:lnTo>
                    <a:pt x="3590" y="2844"/>
                  </a:lnTo>
                  <a:lnTo>
                    <a:pt x="3621" y="2977"/>
                  </a:lnTo>
                  <a:lnTo>
                    <a:pt x="3653" y="3110"/>
                  </a:lnTo>
                  <a:lnTo>
                    <a:pt x="3685" y="3241"/>
                  </a:lnTo>
                  <a:lnTo>
                    <a:pt x="3717" y="3371"/>
                  </a:lnTo>
                  <a:lnTo>
                    <a:pt x="3748" y="3500"/>
                  </a:lnTo>
                  <a:lnTo>
                    <a:pt x="3780" y="3627"/>
                  </a:lnTo>
                  <a:lnTo>
                    <a:pt x="3812" y="3752"/>
                  </a:lnTo>
                  <a:lnTo>
                    <a:pt x="3844" y="3875"/>
                  </a:lnTo>
                  <a:lnTo>
                    <a:pt x="3875" y="3995"/>
                  </a:lnTo>
                  <a:lnTo>
                    <a:pt x="3907" y="4114"/>
                  </a:lnTo>
                  <a:lnTo>
                    <a:pt x="3939" y="4229"/>
                  </a:lnTo>
                  <a:lnTo>
                    <a:pt x="3971" y="4342"/>
                  </a:lnTo>
                  <a:lnTo>
                    <a:pt x="4003" y="4453"/>
                  </a:lnTo>
                  <a:lnTo>
                    <a:pt x="4034" y="4560"/>
                  </a:lnTo>
                  <a:lnTo>
                    <a:pt x="4066" y="4664"/>
                  </a:lnTo>
                  <a:lnTo>
                    <a:pt x="4098" y="4766"/>
                  </a:lnTo>
                  <a:lnTo>
                    <a:pt x="4130" y="4864"/>
                  </a:lnTo>
                  <a:lnTo>
                    <a:pt x="4161" y="4959"/>
                  </a:lnTo>
                  <a:lnTo>
                    <a:pt x="4193" y="5050"/>
                  </a:lnTo>
                  <a:lnTo>
                    <a:pt x="4225" y="5139"/>
                  </a:lnTo>
                  <a:lnTo>
                    <a:pt x="4257" y="5224"/>
                  </a:lnTo>
                  <a:lnTo>
                    <a:pt x="4288" y="5306"/>
                  </a:lnTo>
                  <a:lnTo>
                    <a:pt x="4320" y="5385"/>
                  </a:lnTo>
                  <a:lnTo>
                    <a:pt x="4352" y="5461"/>
                  </a:lnTo>
                  <a:lnTo>
                    <a:pt x="4384" y="5533"/>
                  </a:lnTo>
                  <a:lnTo>
                    <a:pt x="4415" y="5602"/>
                  </a:lnTo>
                  <a:lnTo>
                    <a:pt x="4447" y="5668"/>
                  </a:lnTo>
                  <a:lnTo>
                    <a:pt x="4479" y="5731"/>
                  </a:lnTo>
                  <a:lnTo>
                    <a:pt x="4511" y="5792"/>
                  </a:lnTo>
                  <a:lnTo>
                    <a:pt x="4543" y="5849"/>
                  </a:lnTo>
                  <a:lnTo>
                    <a:pt x="4574" y="5903"/>
                  </a:lnTo>
                  <a:lnTo>
                    <a:pt x="4606" y="5954"/>
                  </a:lnTo>
                  <a:lnTo>
                    <a:pt x="4638" y="6003"/>
                  </a:lnTo>
                  <a:lnTo>
                    <a:pt x="4670" y="6049"/>
                  </a:lnTo>
                  <a:lnTo>
                    <a:pt x="4701" y="6093"/>
                  </a:lnTo>
                  <a:lnTo>
                    <a:pt x="4733" y="6134"/>
                  </a:lnTo>
                  <a:lnTo>
                    <a:pt x="4765" y="6173"/>
                  </a:lnTo>
                  <a:lnTo>
                    <a:pt x="4797" y="6209"/>
                  </a:lnTo>
                  <a:lnTo>
                    <a:pt x="4828" y="6244"/>
                  </a:lnTo>
                  <a:lnTo>
                    <a:pt x="4860" y="6276"/>
                  </a:lnTo>
                  <a:lnTo>
                    <a:pt x="4892" y="6306"/>
                  </a:lnTo>
                  <a:lnTo>
                    <a:pt x="4924" y="6334"/>
                  </a:lnTo>
                  <a:lnTo>
                    <a:pt x="4956" y="6361"/>
                  </a:lnTo>
                  <a:lnTo>
                    <a:pt x="4987" y="6385"/>
                  </a:lnTo>
                  <a:lnTo>
                    <a:pt x="5019" y="6408"/>
                  </a:lnTo>
                  <a:lnTo>
                    <a:pt x="5051" y="6430"/>
                  </a:lnTo>
                  <a:lnTo>
                    <a:pt x="5083" y="6450"/>
                  </a:lnTo>
                  <a:lnTo>
                    <a:pt x="5114" y="6468"/>
                  </a:lnTo>
                  <a:lnTo>
                    <a:pt x="5146" y="6486"/>
                  </a:lnTo>
                  <a:lnTo>
                    <a:pt x="5178" y="6502"/>
                  </a:lnTo>
                  <a:lnTo>
                    <a:pt x="5210" y="6516"/>
                  </a:lnTo>
                  <a:lnTo>
                    <a:pt x="5241" y="6530"/>
                  </a:lnTo>
                  <a:lnTo>
                    <a:pt x="5273" y="6543"/>
                  </a:lnTo>
                  <a:lnTo>
                    <a:pt x="5305" y="6554"/>
                  </a:lnTo>
                  <a:lnTo>
                    <a:pt x="5337" y="6565"/>
                  </a:lnTo>
                  <a:lnTo>
                    <a:pt x="5368" y="6575"/>
                  </a:lnTo>
                  <a:lnTo>
                    <a:pt x="5400" y="6584"/>
                  </a:lnTo>
                  <a:lnTo>
                    <a:pt x="5432" y="6592"/>
                  </a:lnTo>
                  <a:lnTo>
                    <a:pt x="5464" y="6600"/>
                  </a:lnTo>
                  <a:lnTo>
                    <a:pt x="5496" y="6607"/>
                  </a:lnTo>
                  <a:lnTo>
                    <a:pt x="5527" y="6613"/>
                  </a:lnTo>
                  <a:lnTo>
                    <a:pt x="5559" y="6619"/>
                  </a:lnTo>
                  <a:lnTo>
                    <a:pt x="5591" y="6624"/>
                  </a:lnTo>
                  <a:lnTo>
                    <a:pt x="5623" y="6629"/>
                  </a:lnTo>
                  <a:lnTo>
                    <a:pt x="5654" y="6633"/>
                  </a:lnTo>
                  <a:lnTo>
                    <a:pt x="5686" y="6638"/>
                  </a:lnTo>
                  <a:lnTo>
                    <a:pt x="5718" y="6641"/>
                  </a:lnTo>
                  <a:lnTo>
                    <a:pt x="5750" y="6644"/>
                  </a:lnTo>
                  <a:lnTo>
                    <a:pt x="5781" y="6647"/>
                  </a:lnTo>
                  <a:lnTo>
                    <a:pt x="5813" y="6650"/>
                  </a:lnTo>
                  <a:lnTo>
                    <a:pt x="5845" y="6653"/>
                  </a:lnTo>
                  <a:lnTo>
                    <a:pt x="5877" y="6655"/>
                  </a:lnTo>
                  <a:lnTo>
                    <a:pt x="5909" y="6657"/>
                  </a:lnTo>
                  <a:lnTo>
                    <a:pt x="5940" y="6659"/>
                  </a:lnTo>
                  <a:lnTo>
                    <a:pt x="5972" y="6660"/>
                  </a:lnTo>
                  <a:lnTo>
                    <a:pt x="6004" y="6662"/>
                  </a:lnTo>
                  <a:lnTo>
                    <a:pt x="6036" y="6663"/>
                  </a:lnTo>
                  <a:lnTo>
                    <a:pt x="6067" y="6664"/>
                  </a:lnTo>
                  <a:lnTo>
                    <a:pt x="6099" y="6665"/>
                  </a:lnTo>
                  <a:lnTo>
                    <a:pt x="6131" y="6666"/>
                  </a:lnTo>
                  <a:lnTo>
                    <a:pt x="6163" y="6667"/>
                  </a:lnTo>
                  <a:lnTo>
                    <a:pt x="6194" y="6668"/>
                  </a:lnTo>
                  <a:lnTo>
                    <a:pt x="6226" y="6668"/>
                  </a:lnTo>
                  <a:lnTo>
                    <a:pt x="6258" y="6669"/>
                  </a:lnTo>
                  <a:lnTo>
                    <a:pt x="6290" y="6669"/>
                  </a:lnTo>
                  <a:lnTo>
                    <a:pt x="6322" y="6670"/>
                  </a:lnTo>
                </a:path>
              </a:pathLst>
            </a:custGeom>
            <a:noFill/>
            <a:ln w="28575">
              <a:solidFill>
                <a:srgbClr val="FC260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44684" name="Rectangle 3"/>
            <p:cNvSpPr>
              <a:spLocks noChangeArrowheads="1"/>
            </p:cNvSpPr>
            <p:nvPr/>
          </p:nvSpPr>
          <p:spPr bwMode="auto">
            <a:xfrm>
              <a:off x="2490" y="1480"/>
              <a:ext cx="1081" cy="310"/>
            </a:xfrm>
            <a:prstGeom prst="rect">
              <a:avLst/>
            </a:prstGeom>
            <a:noFill/>
            <a:ln w="9525">
              <a:noFill/>
              <a:miter lim="800000"/>
              <a:headEnd/>
              <a:tailEnd/>
            </a:ln>
          </p:spPr>
          <p:txBody>
            <a:bodyPr wrap="none" lIns="0" tIns="0" rIns="0" bIns="0">
              <a:spAutoFit/>
            </a:bodyPr>
            <a:lstStyle/>
            <a:p>
              <a:pPr algn="ctr" eaLnBrk="1" hangingPunct="1">
                <a:defRPr/>
              </a:pPr>
              <a:r>
                <a:rPr lang="en-GB" sz="1600" b="1" dirty="0" err="1">
                  <a:solidFill>
                    <a:srgbClr val="FC2602"/>
                  </a:solidFill>
                  <a:effectLst>
                    <a:outerShdw blurRad="38100" dist="38100" dir="2700000" algn="tl">
                      <a:srgbClr val="C0C0C0"/>
                    </a:outerShdw>
                  </a:effectLst>
                  <a:ea typeface="MS PGothic" pitchFamily="34" charset="-128"/>
                  <a:cs typeface="MS PGothic" charset="0"/>
                </a:rPr>
                <a:t>Serviko-isthmik</a:t>
              </a:r>
              <a:endParaRPr lang="en-GB" sz="1600" b="1" dirty="0">
                <a:solidFill>
                  <a:srgbClr val="FC2602"/>
                </a:solidFill>
                <a:effectLst>
                  <a:outerShdw blurRad="38100" dist="38100" dir="2700000" algn="tl">
                    <a:srgbClr val="C0C0C0"/>
                  </a:outerShdw>
                </a:effectLst>
                <a:ea typeface="MS PGothic" pitchFamily="34" charset="-128"/>
                <a:cs typeface="MS PGothic" charset="0"/>
              </a:endParaRPr>
            </a:p>
            <a:p>
              <a:pPr algn="ctr" eaLnBrk="1" hangingPunct="1">
                <a:defRPr/>
              </a:pPr>
              <a:r>
                <a:rPr lang="en-GB" sz="1600" b="1" dirty="0" err="1">
                  <a:solidFill>
                    <a:srgbClr val="FC2602"/>
                  </a:solidFill>
                  <a:effectLst>
                    <a:outerShdw blurRad="38100" dist="38100" dir="2700000" algn="tl">
                      <a:srgbClr val="C0C0C0"/>
                    </a:outerShdw>
                  </a:effectLst>
                  <a:ea typeface="MS PGothic" pitchFamily="34" charset="-128"/>
                  <a:cs typeface="MS PGothic" charset="0"/>
                </a:rPr>
                <a:t>kompleks</a:t>
              </a:r>
              <a:endParaRPr lang="en-US" sz="1600" b="1" dirty="0">
                <a:solidFill>
                  <a:srgbClr val="FC2602"/>
                </a:solidFill>
                <a:effectLst>
                  <a:outerShdw blurRad="38100" dist="38100" dir="2700000" algn="tl">
                    <a:srgbClr val="C0C0C0"/>
                  </a:outerShdw>
                </a:effectLst>
                <a:ea typeface="MS PGothic" pitchFamily="34" charset="-128"/>
                <a:cs typeface="MS PGothic" charset="0"/>
              </a:endParaRPr>
            </a:p>
          </p:txBody>
        </p:sp>
      </p:grpSp>
      <p:sp>
        <p:nvSpPr>
          <p:cNvPr id="144687" name="Text Box 1327"/>
          <p:cNvSpPr txBox="1">
            <a:spLocks noChangeArrowheads="1"/>
          </p:cNvSpPr>
          <p:nvPr/>
        </p:nvSpPr>
        <p:spPr bwMode="auto">
          <a:xfrm>
            <a:off x="4381500" y="5157788"/>
            <a:ext cx="947738" cy="307975"/>
          </a:xfrm>
          <a:prstGeom prst="rect">
            <a:avLst/>
          </a:prstGeom>
          <a:noFill/>
          <a:ln w="12700">
            <a:noFill/>
            <a:miter lim="800000"/>
            <a:headEnd/>
            <a:tailEnd/>
          </a:ln>
          <a:effectLst/>
        </p:spPr>
        <p:txBody>
          <a:bodyPr wrap="none">
            <a:spAutoFit/>
          </a:bodyPr>
          <a:lstStyle>
            <a:lvl1pPr>
              <a:defRPr sz="1400" b="1" i="1">
                <a:solidFill>
                  <a:srgbClr val="FFFFFF"/>
                </a:solidFill>
                <a:latin typeface="Comic Sans MS" charset="0"/>
                <a:ea typeface="ＭＳ Ｐゴシック" charset="0"/>
              </a:defRPr>
            </a:lvl1pPr>
            <a:lvl2pPr marL="742950" indent="-285750">
              <a:defRPr sz="1400" b="1" i="1">
                <a:solidFill>
                  <a:srgbClr val="FFFFFF"/>
                </a:solidFill>
                <a:latin typeface="Comic Sans MS" charset="0"/>
                <a:ea typeface="ＭＳ Ｐゴシック" charset="0"/>
              </a:defRPr>
            </a:lvl2pPr>
            <a:lvl3pPr marL="1143000" indent="-228600">
              <a:defRPr sz="1400" b="1" i="1">
                <a:solidFill>
                  <a:srgbClr val="FFFFFF"/>
                </a:solidFill>
                <a:latin typeface="Comic Sans MS" charset="0"/>
                <a:ea typeface="ＭＳ Ｐゴシック" charset="0"/>
              </a:defRPr>
            </a:lvl3pPr>
            <a:lvl4pPr marL="1600200" indent="-228600">
              <a:defRPr sz="1400" b="1" i="1">
                <a:solidFill>
                  <a:srgbClr val="FFFFFF"/>
                </a:solidFill>
                <a:latin typeface="Comic Sans MS" charset="0"/>
                <a:ea typeface="ＭＳ Ｐゴシック" charset="0"/>
              </a:defRPr>
            </a:lvl4pPr>
            <a:lvl5pPr marL="2057400" indent="-228600">
              <a:defRPr sz="1400" b="1" i="1">
                <a:solidFill>
                  <a:srgbClr val="FFFFFF"/>
                </a:solidFill>
                <a:latin typeface="Comic Sans MS" charset="0"/>
                <a:ea typeface="ＭＳ Ｐゴシック" charset="0"/>
              </a:defRPr>
            </a:lvl5pPr>
            <a:lvl6pPr marL="2514600" indent="-228600" eaLnBrk="0" fontAlgn="base" hangingPunct="0">
              <a:spcBef>
                <a:spcPct val="0"/>
              </a:spcBef>
              <a:spcAft>
                <a:spcPct val="0"/>
              </a:spcAft>
              <a:defRPr sz="1400" b="1" i="1">
                <a:solidFill>
                  <a:srgbClr val="FFFFFF"/>
                </a:solidFill>
                <a:latin typeface="Comic Sans MS" charset="0"/>
                <a:ea typeface="ＭＳ Ｐゴシック" charset="0"/>
              </a:defRPr>
            </a:lvl6pPr>
            <a:lvl7pPr marL="2971800" indent="-228600" eaLnBrk="0" fontAlgn="base" hangingPunct="0">
              <a:spcBef>
                <a:spcPct val="0"/>
              </a:spcBef>
              <a:spcAft>
                <a:spcPct val="0"/>
              </a:spcAft>
              <a:defRPr sz="1400" b="1" i="1">
                <a:solidFill>
                  <a:srgbClr val="FFFFFF"/>
                </a:solidFill>
                <a:latin typeface="Comic Sans MS" charset="0"/>
                <a:ea typeface="ＭＳ Ｐゴシック" charset="0"/>
              </a:defRPr>
            </a:lvl7pPr>
            <a:lvl8pPr marL="3429000" indent="-228600" eaLnBrk="0" fontAlgn="base" hangingPunct="0">
              <a:spcBef>
                <a:spcPct val="0"/>
              </a:spcBef>
              <a:spcAft>
                <a:spcPct val="0"/>
              </a:spcAft>
              <a:defRPr sz="1400" b="1" i="1">
                <a:solidFill>
                  <a:srgbClr val="FFFFFF"/>
                </a:solidFill>
                <a:latin typeface="Comic Sans MS" charset="0"/>
                <a:ea typeface="ＭＳ Ｐゴシック" charset="0"/>
              </a:defRPr>
            </a:lvl8pPr>
            <a:lvl9pPr marL="3886200" indent="-228600" eaLnBrk="0" fontAlgn="base" hangingPunct="0">
              <a:spcBef>
                <a:spcPct val="0"/>
              </a:spcBef>
              <a:spcAft>
                <a:spcPct val="0"/>
              </a:spcAft>
              <a:defRPr sz="1400" b="1" i="1">
                <a:solidFill>
                  <a:srgbClr val="FFFFFF"/>
                </a:solidFill>
                <a:latin typeface="Comic Sans MS" charset="0"/>
                <a:ea typeface="ＭＳ Ｐゴシック" charset="0"/>
              </a:defRPr>
            </a:lvl9pPr>
          </a:lstStyle>
          <a:p>
            <a:pPr>
              <a:defRPr/>
            </a:pPr>
            <a:r>
              <a:rPr lang="en-GB" i="0" smtClean="0">
                <a:solidFill>
                  <a:srgbClr val="000020"/>
                </a:solidFill>
                <a:effectLst>
                  <a:outerShdw blurRad="38100" dist="38100" dir="2700000" algn="tl">
                    <a:srgbClr val="DDDDDD"/>
                  </a:outerShdw>
                </a:effectLst>
                <a:latin typeface="Arial" charset="0"/>
                <a:cs typeface="MS PGothic" charset="0"/>
              </a:rPr>
              <a:t>n = 2,663</a:t>
            </a:r>
            <a:endParaRPr lang="en-US" i="0" smtClean="0">
              <a:solidFill>
                <a:srgbClr val="000020"/>
              </a:solidFill>
              <a:effectLst>
                <a:outerShdw blurRad="38100" dist="38100" dir="2700000" algn="tl">
                  <a:srgbClr val="DDDDDD"/>
                </a:outerShdw>
              </a:effectLst>
              <a:latin typeface="Arial" charset="0"/>
              <a:cs typeface="MS PGothic" charset="0"/>
            </a:endParaRPr>
          </a:p>
        </p:txBody>
      </p:sp>
      <p:sp>
        <p:nvSpPr>
          <p:cNvPr id="144688" name="Text Box 1328"/>
          <p:cNvSpPr txBox="1">
            <a:spLocks noChangeArrowheads="1"/>
          </p:cNvSpPr>
          <p:nvPr/>
        </p:nvSpPr>
        <p:spPr bwMode="auto">
          <a:xfrm>
            <a:off x="5491163" y="2014538"/>
            <a:ext cx="914400" cy="338137"/>
          </a:xfrm>
          <a:prstGeom prst="rect">
            <a:avLst/>
          </a:prstGeom>
          <a:noFill/>
          <a:ln w="12700">
            <a:noFill/>
            <a:miter lim="800000"/>
            <a:headEnd/>
            <a:tailEnd/>
          </a:ln>
          <a:effectLst/>
        </p:spPr>
        <p:txBody>
          <a:bodyPr wrap="none">
            <a:spAutoFit/>
          </a:bodyPr>
          <a:lstStyle/>
          <a:p>
            <a:pPr>
              <a:defRPr/>
            </a:pPr>
            <a:r>
              <a:rPr lang="en-GB" sz="1600" b="1" dirty="0" err="1">
                <a:solidFill>
                  <a:srgbClr val="0E02AA"/>
                </a:solidFill>
                <a:effectLst>
                  <a:outerShdw blurRad="38100" dist="38100" dir="2700000" algn="tl">
                    <a:srgbClr val="C0C0C0"/>
                  </a:outerShdw>
                </a:effectLst>
                <a:ea typeface="MS PGothic" charset="0"/>
                <a:cs typeface="MS PGothic" charset="0"/>
              </a:rPr>
              <a:t>Serviks</a:t>
            </a:r>
            <a:endParaRPr lang="en-US" sz="1600" b="1" dirty="0">
              <a:solidFill>
                <a:srgbClr val="0E02AA"/>
              </a:solidFill>
              <a:effectLst>
                <a:outerShdw blurRad="38100" dist="38100" dir="2700000" algn="tl">
                  <a:srgbClr val="C0C0C0"/>
                </a:outerShdw>
              </a:effectLst>
              <a:ea typeface="MS PGothic" charset="0"/>
              <a:cs typeface="MS PGothic" charset="0"/>
            </a:endParaRPr>
          </a:p>
        </p:txBody>
      </p:sp>
      <p:pic>
        <p:nvPicPr>
          <p:cNvPr id="144689" name="Cervix 1.wmv" descr="/Users/ebru/Desktop/argyro 2011 Scotland/Cervix 1.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34938" y="2981325"/>
            <a:ext cx="3478212" cy="2608263"/>
          </a:xfrm>
          <a:prstGeom prst="rect">
            <a:avLst/>
          </a:prstGeom>
          <a:noFill/>
          <a:ln w="9525">
            <a:solidFill>
              <a:srgbClr val="0065AA"/>
            </a:solidFill>
            <a:miter lim="800000"/>
            <a:headEnd/>
            <a:tailEnd/>
          </a:ln>
          <a:extLst>
            <a:ext uri="{909E8E84-426E-40DD-AFC4-6F175D3DCCD1}">
              <a14:hiddenFill xmlns:a14="http://schemas.microsoft.com/office/drawing/2010/main">
                <a:solidFill>
                  <a:srgbClr val="FFFFFF"/>
                </a:solidFill>
              </a14:hiddenFill>
            </a:ext>
          </a:extLst>
        </p:spPr>
      </p:pic>
      <p:sp>
        <p:nvSpPr>
          <p:cNvPr id="31808" name="Text Box 1330"/>
          <p:cNvSpPr txBox="1">
            <a:spLocks noChangeArrowheads="1"/>
          </p:cNvSpPr>
          <p:nvPr/>
        </p:nvSpPr>
        <p:spPr bwMode="auto">
          <a:xfrm>
            <a:off x="1179513" y="5767388"/>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tr-TR" sz="1200">
                <a:solidFill>
                  <a:srgbClr val="000020"/>
                </a:solidFill>
                <a:latin typeface="Arial" panose="020B0604020202020204" pitchFamily="34" charset="0"/>
                <a:ea typeface="MS PGothic" panose="020B0600070205080204" pitchFamily="34" charset="-128"/>
              </a:rPr>
              <a:t>Greco </a:t>
            </a:r>
            <a:r>
              <a:rPr lang="tr-TR" altLang="tr-TR" sz="1200" i="1">
                <a:solidFill>
                  <a:srgbClr val="000020"/>
                </a:solidFill>
                <a:latin typeface="Arial" panose="020B0604020202020204" pitchFamily="34" charset="0"/>
                <a:ea typeface="MS PGothic" panose="020B0600070205080204" pitchFamily="34" charset="-128"/>
              </a:rPr>
              <a:t>ve ark</a:t>
            </a:r>
            <a:r>
              <a:rPr lang="en-GB" altLang="tr-TR" sz="1200" i="1">
                <a:solidFill>
                  <a:srgbClr val="000020"/>
                </a:solidFill>
                <a:latin typeface="Arial" panose="020B0604020202020204" pitchFamily="34" charset="0"/>
                <a:ea typeface="MS PGothic" panose="020B0600070205080204" pitchFamily="34" charset="-128"/>
              </a:rPr>
              <a:t>.,</a:t>
            </a:r>
            <a:r>
              <a:rPr lang="en-GB" altLang="tr-TR" sz="1200">
                <a:solidFill>
                  <a:srgbClr val="000020"/>
                </a:solidFill>
                <a:latin typeface="Arial" panose="020B0604020202020204" pitchFamily="34" charset="0"/>
                <a:ea typeface="MS PGothic" panose="020B0600070205080204" pitchFamily="34" charset="-128"/>
              </a:rPr>
              <a:t> 2011</a:t>
            </a:r>
            <a:endParaRPr lang="en-US" altLang="tr-TR" sz="1200">
              <a:solidFill>
                <a:srgbClr val="000020"/>
              </a:solidFill>
              <a:latin typeface="Arial" panose="020B0604020202020204" pitchFamily="34" charset="0"/>
              <a:ea typeface="MS PGothic" panose="020B0600070205080204" pitchFamily="34" charset="-128"/>
            </a:endParaRPr>
          </a:p>
        </p:txBody>
      </p:sp>
      <p:sp>
        <p:nvSpPr>
          <p:cNvPr id="31809" name="Başlık 1"/>
          <p:cNvSpPr txBox="1">
            <a:spLocks/>
          </p:cNvSpPr>
          <p:nvPr/>
        </p:nvSpPr>
        <p:spPr bwMode="auto">
          <a:xfrm>
            <a:off x="0" y="549275"/>
            <a:ext cx="5572125" cy="792163"/>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400" b="1">
                <a:solidFill>
                  <a:schemeClr val="bg1"/>
                </a:solidFill>
                <a:latin typeface="Arial" panose="020B0604020202020204" pitchFamily="34" charset="0"/>
              </a:rPr>
              <a:t>Servikal uzunluk (11-13 hf)</a:t>
            </a:r>
            <a:endParaRPr lang="en-US" altLang="tr-TR" sz="24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14468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0" y="0"/>
            <a:ext cx="9144000" cy="2060575"/>
          </a:xfrm>
          <a:noFill/>
        </p:spPr>
      </p:pic>
      <p:pic>
        <p:nvPicPr>
          <p:cNvPr id="33795" name="Picture 5"/>
          <p:cNvPicPr>
            <a:picLocks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395288" y="1989138"/>
            <a:ext cx="8229600" cy="2049462"/>
          </a:xfrm>
          <a:noFill/>
        </p:spPr>
      </p:pic>
      <p:pic>
        <p:nvPicPr>
          <p:cNvPr id="3379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076700"/>
            <a:ext cx="446563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8"/>
          <p:cNvSpPr txBox="1">
            <a:spLocks noChangeArrowheads="1"/>
          </p:cNvSpPr>
          <p:nvPr/>
        </p:nvSpPr>
        <p:spPr bwMode="auto">
          <a:xfrm>
            <a:off x="5435600" y="4221163"/>
            <a:ext cx="3313113" cy="2308225"/>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tr-TR" altLang="tr-TR" sz="2400" b="1" u="sng">
                <a:solidFill>
                  <a:srgbClr val="FF0000"/>
                </a:solidFill>
                <a:latin typeface="Arial" panose="020B0604020202020204" pitchFamily="34" charset="0"/>
              </a:rPr>
              <a:t>Conclusions </a:t>
            </a:r>
          </a:p>
          <a:p>
            <a:pPr algn="just" eaLnBrk="1" hangingPunct="1">
              <a:spcBef>
                <a:spcPct val="0"/>
              </a:spcBef>
              <a:buFontTx/>
              <a:buNone/>
            </a:pPr>
            <a:r>
              <a:rPr lang="tr-TR" altLang="tr-TR" sz="2400">
                <a:solidFill>
                  <a:srgbClr val="FF0000"/>
                </a:solidFill>
                <a:latin typeface="Arial" panose="020B0604020202020204" pitchFamily="34" charset="0"/>
              </a:rPr>
              <a:t>Neither UtA-PI nor CL during the first trimester was shown to be a useful predictor of early sPTD.</a:t>
            </a:r>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3"/>
          <p:cNvSpPr txBox="1">
            <a:spLocks noChangeArrowheads="1"/>
          </p:cNvSpPr>
          <p:nvPr/>
        </p:nvSpPr>
        <p:spPr bwMode="auto">
          <a:xfrm>
            <a:off x="857250" y="3357563"/>
            <a:ext cx="7491413" cy="1571625"/>
          </a:xfrm>
          <a:prstGeom prst="rect">
            <a:avLst/>
          </a:prstGeom>
          <a:solidFill>
            <a:srgbClr val="0070C0"/>
          </a:solidFill>
          <a:ln w="57150">
            <a:solidFill>
              <a:schemeClr val="tx1"/>
            </a:solidFill>
            <a:miter lim="800000"/>
            <a:headEnd/>
            <a:tailEnd/>
          </a:ln>
        </p:spPr>
        <p:txBody>
          <a:bodyPr/>
          <a:lstStyle>
            <a:lvl1pPr marL="273050" indent="-2730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ts val="600"/>
              </a:spcBef>
              <a:buClr>
                <a:schemeClr val="accent2"/>
              </a:buClr>
              <a:buSzPct val="85000"/>
              <a:buFontTx/>
              <a:buNone/>
            </a:pPr>
            <a:r>
              <a:rPr lang="tr-TR" altLang="tr-TR" sz="2000">
                <a:solidFill>
                  <a:schemeClr val="bg1"/>
                </a:solidFill>
                <a:latin typeface="Comic Sans MS" panose="030F0702030302020204" pitchFamily="66" charset="0"/>
              </a:rPr>
              <a:t>Doç.Dr. Deniz C. Arıkan</a:t>
            </a:r>
          </a:p>
          <a:p>
            <a:pPr algn="ctr" eaLnBrk="1" hangingPunct="1">
              <a:spcBef>
                <a:spcPts val="600"/>
              </a:spcBef>
              <a:buClr>
                <a:schemeClr val="accent2"/>
              </a:buClr>
              <a:buSzPct val="85000"/>
              <a:buFontTx/>
              <a:buNone/>
            </a:pPr>
            <a:r>
              <a:rPr lang="tr-TR" altLang="tr-TR" sz="2000">
                <a:solidFill>
                  <a:schemeClr val="bg1"/>
                </a:solidFill>
                <a:latin typeface="Comic Sans MS" panose="030F0702030302020204" pitchFamily="66" charset="0"/>
              </a:rPr>
              <a:t>Kahramanmaraş Sütçü İmam Üniversitesi</a:t>
            </a:r>
          </a:p>
          <a:p>
            <a:pPr algn="ctr" eaLnBrk="1" hangingPunct="1">
              <a:spcBef>
                <a:spcPts val="600"/>
              </a:spcBef>
              <a:buClr>
                <a:schemeClr val="accent2"/>
              </a:buClr>
              <a:buSzPct val="85000"/>
              <a:buFontTx/>
              <a:buNone/>
            </a:pPr>
            <a:r>
              <a:rPr lang="tr-TR" altLang="tr-TR" sz="2000">
                <a:solidFill>
                  <a:schemeClr val="bg1"/>
                </a:solidFill>
                <a:latin typeface="Comic Sans MS" panose="030F0702030302020204" pitchFamily="66" charset="0"/>
              </a:rPr>
              <a:t>Kadın Hastalıkları ve Doğum AD</a:t>
            </a:r>
          </a:p>
          <a:p>
            <a:pPr algn="ctr" eaLnBrk="1" hangingPunct="1">
              <a:spcBef>
                <a:spcPts val="600"/>
              </a:spcBef>
              <a:buClr>
                <a:schemeClr val="accent2"/>
              </a:buClr>
              <a:buSzPct val="85000"/>
              <a:buFontTx/>
              <a:buNone/>
            </a:pPr>
            <a:r>
              <a:rPr lang="tr-TR" altLang="tr-TR" sz="2000">
                <a:solidFill>
                  <a:schemeClr val="bg1"/>
                </a:solidFill>
                <a:latin typeface="Comic Sans MS" panose="030F0702030302020204" pitchFamily="66" charset="0"/>
              </a:rPr>
              <a:t>Perinatoloji Bilim Dalı</a:t>
            </a:r>
          </a:p>
        </p:txBody>
      </p:sp>
      <p:sp>
        <p:nvSpPr>
          <p:cNvPr id="4099" name="Text Box 4"/>
          <p:cNvSpPr txBox="1">
            <a:spLocks noChangeArrowheads="1"/>
          </p:cNvSpPr>
          <p:nvPr/>
        </p:nvSpPr>
        <p:spPr bwMode="auto">
          <a:xfrm>
            <a:off x="857250" y="2205038"/>
            <a:ext cx="7500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sz="4400">
                <a:latin typeface="Comic Sans MS" panose="030F0702030302020204" pitchFamily="66" charset="0"/>
              </a:rPr>
              <a:t>Erken Doğum Öngörüsü</a:t>
            </a:r>
          </a:p>
        </p:txBody>
      </p:sp>
      <p:pic>
        <p:nvPicPr>
          <p:cNvPr id="41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00663"/>
            <a:ext cx="91440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22" descr="Image result for preterm birth"/>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sp>
        <p:nvSpPr>
          <p:cNvPr id="4102" name="AutoShape 24" descr="Image result for preterm birth"/>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sp>
        <p:nvSpPr>
          <p:cNvPr id="4103" name="AutoShape 26" descr="Image result for preterm birth"/>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pic>
        <p:nvPicPr>
          <p:cNvPr id="4104" name="Picture 27" descr="E:\eğitim\TJOD2017\sunum\ind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0031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688" y="0"/>
            <a:ext cx="250031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Başlık"/>
          <p:cNvSpPr>
            <a:spLocks noGrp="1"/>
          </p:cNvSpPr>
          <p:nvPr>
            <p:ph type="title"/>
          </p:nvPr>
        </p:nvSpPr>
        <p:spPr/>
        <p:txBody>
          <a:bodyPr/>
          <a:lstStyle/>
          <a:p>
            <a:pPr eaLnBrk="1" hangingPunct="1"/>
            <a:endParaRPr lang="tr-TR" altLang="tr-TR" smtClean="0"/>
          </a:p>
        </p:txBody>
      </p:sp>
      <p:sp>
        <p:nvSpPr>
          <p:cNvPr id="35843" name="2 İçerik Yer Tutucusu"/>
          <p:cNvSpPr>
            <a:spLocks noGrp="1"/>
          </p:cNvSpPr>
          <p:nvPr>
            <p:ph idx="1"/>
          </p:nvPr>
        </p:nvSpPr>
        <p:spPr/>
        <p:txBody>
          <a:bodyPr/>
          <a:lstStyle/>
          <a:p>
            <a:pPr eaLnBrk="1" hangingPunct="1"/>
            <a:endParaRPr lang="tr-TR" altLang="tr-TR" smtClean="0"/>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2349500"/>
            <a:ext cx="91344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24375"/>
            <a:ext cx="9144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7 Düz Bağlayıcı"/>
          <p:cNvCxnSpPr/>
          <p:nvPr/>
        </p:nvCxnSpPr>
        <p:spPr>
          <a:xfrm>
            <a:off x="144463" y="4365625"/>
            <a:ext cx="86042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Düz Bağlayıcı"/>
          <p:cNvCxnSpPr/>
          <p:nvPr/>
        </p:nvCxnSpPr>
        <p:spPr>
          <a:xfrm>
            <a:off x="152400" y="4013200"/>
            <a:ext cx="86042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11 Düz Bağlayıcı"/>
          <p:cNvCxnSpPr/>
          <p:nvPr/>
        </p:nvCxnSpPr>
        <p:spPr>
          <a:xfrm>
            <a:off x="144463" y="6092825"/>
            <a:ext cx="86042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144463" y="6597650"/>
            <a:ext cx="86042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Başlık 1"/>
          <p:cNvSpPr>
            <a:spLocks noGrp="1"/>
          </p:cNvSpPr>
          <p:nvPr>
            <p:ph type="title"/>
          </p:nvPr>
        </p:nvSpPr>
        <p:spPr>
          <a:xfrm>
            <a:off x="468313" y="549275"/>
            <a:ext cx="8229600" cy="1066800"/>
          </a:xfrm>
        </p:spPr>
        <p:txBody>
          <a:bodyPr/>
          <a:lstStyle/>
          <a:p>
            <a:pPr eaLnBrk="1" hangingPunct="1"/>
            <a:r>
              <a:rPr lang="tr-TR" altLang="tr-TR" smtClean="0">
                <a:solidFill>
                  <a:srgbClr val="FFFFFF"/>
                </a:solidFill>
              </a:rPr>
              <a:t>3- Servikal ölçüm</a:t>
            </a:r>
            <a:endParaRPr lang="tr-TR" altLang="tr-TR" sz="3600" smtClean="0"/>
          </a:p>
        </p:txBody>
      </p:sp>
      <p:sp>
        <p:nvSpPr>
          <p:cNvPr id="3" name="İçerik Yer Tutucusu 2"/>
          <p:cNvSpPr>
            <a:spLocks noGrp="1"/>
          </p:cNvSpPr>
          <p:nvPr>
            <p:ph idx="1"/>
          </p:nvPr>
        </p:nvSpPr>
        <p:spPr>
          <a:xfrm>
            <a:off x="457200" y="1773238"/>
            <a:ext cx="8229600" cy="1035050"/>
          </a:xfrm>
        </p:spPr>
        <p:txBody>
          <a:bodyPr rtlCol="0">
            <a:normAutofit fontScale="77500" lnSpcReduction="20000"/>
          </a:bodyPr>
          <a:lstStyle/>
          <a:p>
            <a:pPr marL="365760" indent="-256032" eaLnBrk="1" fontAlgn="auto" hangingPunct="1">
              <a:spcAft>
                <a:spcPts val="0"/>
              </a:spcAft>
              <a:buClr>
                <a:schemeClr val="accent3"/>
              </a:buClr>
              <a:buFont typeface="Georgia"/>
              <a:buChar char="•"/>
              <a:defRPr/>
            </a:pPr>
            <a:r>
              <a:rPr lang="tr-TR" dirty="0" smtClean="0">
                <a:solidFill>
                  <a:prstClr val="black"/>
                </a:solidFill>
                <a:latin typeface="Comic Sans MS" pitchFamily="66" charset="0"/>
                <a:ea typeface="+mj-ea"/>
                <a:cs typeface="+mj-cs"/>
              </a:rPr>
              <a:t>18-24 </a:t>
            </a:r>
            <a:r>
              <a:rPr lang="tr-TR" dirty="0">
                <a:solidFill>
                  <a:prstClr val="black"/>
                </a:solidFill>
                <a:latin typeface="Comic Sans MS" pitchFamily="66" charset="0"/>
                <a:ea typeface="+mj-ea"/>
                <a:cs typeface="+mj-cs"/>
              </a:rPr>
              <a:t>gebelik haftalarında ;</a:t>
            </a:r>
            <a:br>
              <a:rPr lang="tr-TR" dirty="0">
                <a:solidFill>
                  <a:prstClr val="black"/>
                </a:solidFill>
                <a:latin typeface="Comic Sans MS" pitchFamily="66" charset="0"/>
                <a:ea typeface="+mj-ea"/>
                <a:cs typeface="+mj-cs"/>
              </a:rPr>
            </a:br>
            <a:r>
              <a:rPr lang="tr-TR" dirty="0" err="1">
                <a:solidFill>
                  <a:prstClr val="black"/>
                </a:solidFill>
                <a:latin typeface="Comic Sans MS" pitchFamily="66" charset="0"/>
                <a:ea typeface="+mj-ea"/>
                <a:cs typeface="+mj-cs"/>
              </a:rPr>
              <a:t>Servikal</a:t>
            </a:r>
            <a:r>
              <a:rPr lang="tr-TR" dirty="0">
                <a:solidFill>
                  <a:prstClr val="black"/>
                </a:solidFill>
                <a:latin typeface="Comic Sans MS" pitchFamily="66" charset="0"/>
                <a:ea typeface="+mj-ea"/>
                <a:cs typeface="+mj-cs"/>
              </a:rPr>
              <a:t> uzunluk &lt;25mm </a:t>
            </a:r>
            <a:r>
              <a:rPr lang="tr-TR" dirty="0" smtClean="0">
                <a:solidFill>
                  <a:prstClr val="black"/>
                </a:solidFill>
                <a:latin typeface="Comic Sans MS" pitchFamily="66" charset="0"/>
                <a:ea typeface="+mj-ea"/>
                <a:cs typeface="+mj-cs"/>
              </a:rPr>
              <a:t>ise </a:t>
            </a:r>
            <a:r>
              <a:rPr lang="tr-TR" dirty="0" smtClean="0">
                <a:solidFill>
                  <a:prstClr val="black"/>
                </a:solidFill>
                <a:latin typeface="Comic Sans MS" pitchFamily="66" charset="0"/>
                <a:ea typeface="+mj-ea"/>
                <a:cs typeface="+mj-cs"/>
                <a:sym typeface="Wingdings" pitchFamily="2" charset="2"/>
              </a:rPr>
              <a:t> ED</a:t>
            </a:r>
            <a:r>
              <a:rPr lang="tr-TR" dirty="0" smtClean="0">
                <a:solidFill>
                  <a:prstClr val="black"/>
                </a:solidFill>
                <a:latin typeface="Comic Sans MS" pitchFamily="66" charset="0"/>
                <a:ea typeface="+mj-ea"/>
                <a:cs typeface="+mj-cs"/>
              </a:rPr>
              <a:t>  &lt;35 </a:t>
            </a:r>
            <a:r>
              <a:rPr lang="tr-TR" dirty="0">
                <a:solidFill>
                  <a:prstClr val="black"/>
                </a:solidFill>
                <a:latin typeface="Comic Sans MS" pitchFamily="66" charset="0"/>
                <a:ea typeface="+mj-ea"/>
                <a:cs typeface="+mj-cs"/>
              </a:rPr>
              <a:t>w  RR  </a:t>
            </a:r>
            <a:r>
              <a:rPr lang="tr-TR" dirty="0">
                <a:solidFill>
                  <a:prstClr val="black"/>
                </a:solidFill>
                <a:latin typeface="Arial" charset="0"/>
                <a:ea typeface="+mj-ea"/>
                <a:cs typeface="+mj-cs"/>
              </a:rPr>
              <a:t>4.5</a:t>
            </a:r>
            <a:r>
              <a:rPr lang="tr-TR" dirty="0">
                <a:solidFill>
                  <a:prstClr val="black"/>
                </a:solidFill>
                <a:latin typeface="Comic Sans MS" pitchFamily="66" charset="0"/>
                <a:ea typeface="+mj-ea"/>
                <a:cs typeface="+mj-cs"/>
              </a:rPr>
              <a:t> -9 </a:t>
            </a:r>
            <a:endParaRPr lang="tr-TR" dirty="0"/>
          </a:p>
        </p:txBody>
      </p:sp>
      <p:pic>
        <p:nvPicPr>
          <p:cNvPr id="37892" name="tabl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852738"/>
            <a:ext cx="313213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57500"/>
            <a:ext cx="379888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7 Dikdörtgen"/>
          <p:cNvSpPr>
            <a:spLocks noChangeArrowheads="1"/>
          </p:cNvSpPr>
          <p:nvPr/>
        </p:nvSpPr>
        <p:spPr bwMode="auto">
          <a:xfrm>
            <a:off x="5292725" y="6381750"/>
            <a:ext cx="3851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200">
                <a:latin typeface="Arial" panose="020B0604020202020204" pitchFamily="34" charset="0"/>
              </a:rPr>
              <a:t>Heath VC, </a:t>
            </a:r>
            <a:r>
              <a:rPr lang="tr-TR" altLang="tr-TR" sz="1200">
                <a:latin typeface="Arial" panose="020B0604020202020204" pitchFamily="34" charset="0"/>
              </a:rPr>
              <a:t>et al.</a:t>
            </a:r>
            <a:r>
              <a:rPr lang="en-US" altLang="tr-TR" sz="1200">
                <a:latin typeface="Arial" panose="020B0604020202020204" pitchFamily="34" charset="0"/>
              </a:rPr>
              <a:t> Ultrasound Obstet</a:t>
            </a:r>
            <a:r>
              <a:rPr lang="tr-TR" altLang="tr-TR" sz="1200">
                <a:latin typeface="Arial" panose="020B0604020202020204" pitchFamily="34" charset="0"/>
              </a:rPr>
              <a:t> Gynecol 1998</a:t>
            </a:r>
          </a:p>
        </p:txBody>
      </p:sp>
      <p:sp>
        <p:nvSpPr>
          <p:cNvPr id="37895" name="Başlık 1"/>
          <p:cNvSpPr txBox="1">
            <a:spLocks/>
          </p:cNvSpPr>
          <p:nvPr/>
        </p:nvSpPr>
        <p:spPr bwMode="auto">
          <a:xfrm>
            <a:off x="0" y="620713"/>
            <a:ext cx="5643563"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Verdana" panose="020B0604030504040204" pitchFamily="34" charset="0"/>
              </a:rPr>
              <a:t>Kısa Serviks</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Başlık 1"/>
          <p:cNvSpPr>
            <a:spLocks noGrp="1"/>
          </p:cNvSpPr>
          <p:nvPr>
            <p:ph type="title"/>
          </p:nvPr>
        </p:nvSpPr>
        <p:spPr/>
        <p:txBody>
          <a:bodyPr/>
          <a:lstStyle/>
          <a:p>
            <a:pPr eaLnBrk="1" hangingPunct="1"/>
            <a:r>
              <a:rPr lang="tr-TR" altLang="tr-TR" smtClean="0"/>
              <a:t> </a:t>
            </a:r>
          </a:p>
        </p:txBody>
      </p:sp>
      <p:sp>
        <p:nvSpPr>
          <p:cNvPr id="38915" name="İçerik Yer Tutucusu 2"/>
          <p:cNvSpPr>
            <a:spLocks noGrp="1"/>
          </p:cNvSpPr>
          <p:nvPr>
            <p:ph idx="1"/>
          </p:nvPr>
        </p:nvSpPr>
        <p:spPr>
          <a:xfrm>
            <a:off x="179388" y="2133600"/>
            <a:ext cx="8785225" cy="4324350"/>
          </a:xfrm>
        </p:spPr>
        <p:txBody>
          <a:bodyPr/>
          <a:lstStyle/>
          <a:p>
            <a:r>
              <a:rPr lang="tr-TR" altLang="tr-TR" smtClean="0"/>
              <a:t>M</a:t>
            </a:r>
            <a:r>
              <a:rPr lang="en-US" altLang="tr-TR" smtClean="0"/>
              <a:t>id-trimester </a:t>
            </a:r>
            <a:r>
              <a:rPr lang="tr-TR" altLang="tr-TR" smtClean="0"/>
              <a:t>TV SU ölçümü ED spontan ED un en iyi  klinik belirtecidir</a:t>
            </a:r>
          </a:p>
          <a:p>
            <a:r>
              <a:rPr lang="tr-TR" altLang="tr-TR" smtClean="0"/>
              <a:t>Eşik değer 20-30 mm arasında değişir</a:t>
            </a:r>
          </a:p>
          <a:p>
            <a:pPr algn="r"/>
            <a:r>
              <a:rPr lang="en-US" altLang="tr-TR" sz="1200" smtClean="0">
                <a:solidFill>
                  <a:srgbClr val="FF0000"/>
                </a:solidFill>
              </a:rPr>
              <a:t>To MS,</a:t>
            </a:r>
            <a:r>
              <a:rPr lang="tr-TR" altLang="tr-TR" sz="1200" smtClean="0">
                <a:solidFill>
                  <a:srgbClr val="FF0000"/>
                </a:solidFill>
              </a:rPr>
              <a:t> et al. Ultrasound Obstet Gynecol 2006</a:t>
            </a:r>
          </a:p>
          <a:p>
            <a:endParaRPr lang="tr-TR" altLang="tr-TR" sz="1600" smtClean="0"/>
          </a:p>
          <a:p>
            <a:r>
              <a:rPr lang="tr-TR" altLang="tr-TR" sz="2000" u="sng" smtClean="0">
                <a:solidFill>
                  <a:srgbClr val="FF0000"/>
                </a:solidFill>
              </a:rPr>
              <a:t>&lt; 34 haftada doğum için spesifisite(düşük ve yüksek riskli hastaları içerir); </a:t>
            </a:r>
          </a:p>
          <a:p>
            <a:r>
              <a:rPr lang="tr-TR" altLang="tr-TR" sz="2000" smtClean="0"/>
              <a:t>SU &lt; 20 mm için ------------------------------</a:t>
            </a:r>
            <a:r>
              <a:rPr lang="en-US" altLang="tr-TR" sz="2000" smtClean="0"/>
              <a:t> 99.9% (95% CI 99.8-100.0%)</a:t>
            </a:r>
          </a:p>
          <a:p>
            <a:r>
              <a:rPr lang="tr-TR" altLang="tr-TR" sz="2000" smtClean="0"/>
              <a:t>SU &lt; 30 mm için --------------------------------</a:t>
            </a:r>
            <a:r>
              <a:rPr lang="en-US" altLang="tr-TR" sz="2000" smtClean="0"/>
              <a:t>90.1% (95% CI 89.0-91.2%) </a:t>
            </a:r>
            <a:endParaRPr lang="tr-TR" altLang="tr-TR" sz="2000" smtClean="0"/>
          </a:p>
          <a:p>
            <a:r>
              <a:rPr lang="tr-TR" altLang="tr-TR" sz="2000" smtClean="0"/>
              <a:t>SU &lt; 35 mm için --------------------------------</a:t>
            </a:r>
            <a:r>
              <a:rPr lang="en-US" altLang="tr-TR" sz="2000" smtClean="0"/>
              <a:t>65.5% (95% CI 63.8-67.3%)</a:t>
            </a:r>
            <a:endParaRPr lang="tr-TR" altLang="tr-TR" sz="2000" smtClean="0"/>
          </a:p>
          <a:p>
            <a:pPr algn="r"/>
            <a:r>
              <a:rPr lang="tr-TR" altLang="tr-TR" sz="1200" smtClean="0">
                <a:solidFill>
                  <a:srgbClr val="FF0000"/>
                </a:solidFill>
              </a:rPr>
              <a:t>Leung TN, et al. </a:t>
            </a:r>
            <a:r>
              <a:rPr lang="en-US" altLang="tr-TR" sz="1200" smtClean="0">
                <a:solidFill>
                  <a:srgbClr val="FF0000"/>
                </a:solidFill>
              </a:rPr>
              <a:t>Ultrasound Obstet Gynecol</a:t>
            </a:r>
            <a:r>
              <a:rPr lang="tr-TR" altLang="tr-TR" sz="1200" smtClean="0">
                <a:solidFill>
                  <a:srgbClr val="FF0000"/>
                </a:solidFill>
              </a:rPr>
              <a:t> 2005</a:t>
            </a:r>
          </a:p>
        </p:txBody>
      </p:sp>
      <p:sp>
        <p:nvSpPr>
          <p:cNvPr id="38916" name="Başlık 1"/>
          <p:cNvSpPr txBox="1">
            <a:spLocks/>
          </p:cNvSpPr>
          <p:nvPr/>
        </p:nvSpPr>
        <p:spPr bwMode="auto">
          <a:xfrm>
            <a:off x="0" y="620713"/>
            <a:ext cx="5643563"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Verdana" panose="020B0604030504040204" pitchFamily="34" charset="0"/>
              </a:rPr>
              <a:t>Kısa Serviks</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2 Başlık"/>
          <p:cNvSpPr>
            <a:spLocks noGrp="1"/>
          </p:cNvSpPr>
          <p:nvPr>
            <p:ph type="title"/>
          </p:nvPr>
        </p:nvSpPr>
        <p:spPr/>
        <p:txBody>
          <a:bodyPr/>
          <a:lstStyle/>
          <a:p>
            <a:pPr eaLnBrk="1" hangingPunct="1"/>
            <a:endParaRPr lang="tr-TR" altLang="tr-TR" smtClean="0"/>
          </a:p>
        </p:txBody>
      </p:sp>
      <p:sp>
        <p:nvSpPr>
          <p:cNvPr id="31747" name="3 İçerik Yer Tutucusu"/>
          <p:cNvSpPr>
            <a:spLocks noGrp="1"/>
          </p:cNvSpPr>
          <p:nvPr>
            <p:ph sz="half" idx="1"/>
          </p:nvPr>
        </p:nvSpPr>
        <p:spPr>
          <a:xfrm>
            <a:off x="457200" y="1700213"/>
            <a:ext cx="4038600" cy="5075237"/>
          </a:xfrm>
        </p:spPr>
        <p:txBody>
          <a:bodyPr rtlCol="0">
            <a:normAutofit fontScale="77500" lnSpcReduction="20000"/>
          </a:bodyPr>
          <a:lstStyle/>
          <a:p>
            <a:pPr algn="just" eaLnBrk="1" fontAlgn="auto" hangingPunct="1">
              <a:spcAft>
                <a:spcPts val="0"/>
              </a:spcAft>
              <a:defRPr/>
            </a:pPr>
            <a:r>
              <a:rPr lang="tr-TR" dirty="0" smtClean="0"/>
              <a:t>2 durumun birlikteliğinde çok yüksek riskli gebe grubundan bahsediliyor</a:t>
            </a:r>
          </a:p>
          <a:p>
            <a:pPr algn="just" eaLnBrk="1" fontAlgn="auto" hangingPunct="1">
              <a:spcAft>
                <a:spcPts val="0"/>
              </a:spcAft>
              <a:defRPr/>
            </a:pPr>
            <a:endParaRPr lang="tr-TR" dirty="0" smtClean="0"/>
          </a:p>
          <a:p>
            <a:pPr algn="just" eaLnBrk="1" fontAlgn="auto" hangingPunct="1">
              <a:spcAft>
                <a:spcPts val="0"/>
              </a:spcAft>
              <a:defRPr/>
            </a:pPr>
            <a:endParaRPr lang="tr-TR" b="1" dirty="0" smtClean="0">
              <a:solidFill>
                <a:srgbClr val="FF0000"/>
              </a:solidFill>
            </a:endParaRPr>
          </a:p>
          <a:p>
            <a:pPr algn="just" eaLnBrk="1" fontAlgn="auto" hangingPunct="1">
              <a:spcAft>
                <a:spcPts val="0"/>
              </a:spcAft>
              <a:defRPr/>
            </a:pPr>
            <a:r>
              <a:rPr lang="tr-TR" b="1" dirty="0" smtClean="0">
                <a:solidFill>
                  <a:srgbClr val="FF0000"/>
                </a:solidFill>
              </a:rPr>
              <a:t>Önceki gebelikte </a:t>
            </a:r>
            <a:r>
              <a:rPr lang="tr-TR" b="1" dirty="0" err="1" smtClean="0">
                <a:solidFill>
                  <a:srgbClr val="FF0000"/>
                </a:solidFill>
              </a:rPr>
              <a:t>spontan</a:t>
            </a:r>
            <a:r>
              <a:rPr lang="tr-TR" b="1" dirty="0" smtClean="0">
                <a:solidFill>
                  <a:srgbClr val="FF0000"/>
                </a:solidFill>
              </a:rPr>
              <a:t> </a:t>
            </a:r>
            <a:r>
              <a:rPr lang="tr-TR" b="1" dirty="0" err="1" smtClean="0">
                <a:solidFill>
                  <a:srgbClr val="FF0000"/>
                </a:solidFill>
              </a:rPr>
              <a:t>preterm</a:t>
            </a:r>
            <a:r>
              <a:rPr lang="tr-TR" b="1" dirty="0" smtClean="0">
                <a:solidFill>
                  <a:srgbClr val="FF0000"/>
                </a:solidFill>
              </a:rPr>
              <a:t> doğum hikayesi</a:t>
            </a:r>
          </a:p>
          <a:p>
            <a:pPr algn="just" eaLnBrk="1" fontAlgn="auto" hangingPunct="1">
              <a:spcAft>
                <a:spcPts val="0"/>
              </a:spcAft>
              <a:defRPr/>
            </a:pPr>
            <a:endParaRPr lang="tr-TR" b="1" dirty="0" smtClean="0">
              <a:solidFill>
                <a:srgbClr val="FF0000"/>
              </a:solidFill>
            </a:endParaRPr>
          </a:p>
          <a:p>
            <a:pPr algn="just" eaLnBrk="1" fontAlgn="auto" hangingPunct="1">
              <a:spcAft>
                <a:spcPts val="0"/>
              </a:spcAft>
              <a:defRPr/>
            </a:pPr>
            <a:r>
              <a:rPr lang="tr-TR" b="1" dirty="0" smtClean="0">
                <a:solidFill>
                  <a:srgbClr val="FF0000"/>
                </a:solidFill>
              </a:rPr>
              <a:t>Mevcut gebelikte 24 haftadan önce kısa </a:t>
            </a:r>
            <a:r>
              <a:rPr lang="tr-TR" b="1" dirty="0" err="1" smtClean="0">
                <a:solidFill>
                  <a:srgbClr val="FF0000"/>
                </a:solidFill>
              </a:rPr>
              <a:t>cx</a:t>
            </a:r>
            <a:r>
              <a:rPr lang="tr-TR" b="1" dirty="0" smtClean="0">
                <a:solidFill>
                  <a:srgbClr val="FF0000"/>
                </a:solidFill>
              </a:rPr>
              <a:t> (&lt;25 mm) saptanması</a:t>
            </a:r>
          </a:p>
        </p:txBody>
      </p:sp>
      <p:sp>
        <p:nvSpPr>
          <p:cNvPr id="31748" name="4 İçerik Yer Tutucusu"/>
          <p:cNvSpPr>
            <a:spLocks noGrp="1"/>
          </p:cNvSpPr>
          <p:nvPr>
            <p:ph sz="half" idx="2"/>
          </p:nvPr>
        </p:nvSpPr>
        <p:spPr>
          <a:xfrm>
            <a:off x="4648200" y="1628775"/>
            <a:ext cx="4038600" cy="5146675"/>
          </a:xfrm>
        </p:spPr>
        <p:txBody>
          <a:bodyPr rtlCol="0">
            <a:normAutofit fontScale="77500" lnSpcReduction="20000"/>
          </a:bodyPr>
          <a:lstStyle/>
          <a:p>
            <a:pPr eaLnBrk="1" fontAlgn="auto" hangingPunct="1">
              <a:spcAft>
                <a:spcPts val="0"/>
              </a:spcAft>
              <a:defRPr/>
            </a:pPr>
            <a:r>
              <a:rPr lang="tr-TR" smtClean="0"/>
              <a:t>Bu gebeler tedavi edilmezse </a:t>
            </a:r>
          </a:p>
          <a:p>
            <a:pPr eaLnBrk="1" fontAlgn="auto" hangingPunct="1">
              <a:spcAft>
                <a:spcPts val="0"/>
              </a:spcAft>
              <a:defRPr/>
            </a:pPr>
            <a:endParaRPr lang="tr-TR" smtClean="0"/>
          </a:p>
          <a:p>
            <a:pPr eaLnBrk="1" fontAlgn="auto" hangingPunct="1">
              <a:spcAft>
                <a:spcPts val="0"/>
              </a:spcAft>
              <a:defRPr/>
            </a:pPr>
            <a:r>
              <a:rPr lang="tr-TR" smtClean="0"/>
              <a:t>&lt;28. haftada ED riski %</a:t>
            </a:r>
            <a:r>
              <a:rPr lang="en-US" smtClean="0"/>
              <a:t> 15-20</a:t>
            </a:r>
            <a:endParaRPr lang="tr-TR" smtClean="0"/>
          </a:p>
          <a:p>
            <a:pPr eaLnBrk="1" fontAlgn="auto" hangingPunct="1">
              <a:spcAft>
                <a:spcPts val="0"/>
              </a:spcAft>
              <a:defRPr/>
            </a:pPr>
            <a:r>
              <a:rPr lang="tr-TR" smtClean="0"/>
              <a:t>&lt;32. haftada ED </a:t>
            </a:r>
            <a:r>
              <a:rPr lang="en-US" smtClean="0"/>
              <a:t>risk</a:t>
            </a:r>
            <a:r>
              <a:rPr lang="tr-TR" smtClean="0"/>
              <a:t>i % </a:t>
            </a:r>
            <a:r>
              <a:rPr lang="en-US" smtClean="0"/>
              <a:t>25-30</a:t>
            </a:r>
            <a:endParaRPr lang="tr-TR" smtClean="0"/>
          </a:p>
          <a:p>
            <a:pPr eaLnBrk="1" fontAlgn="auto" hangingPunct="1">
              <a:spcAft>
                <a:spcPts val="0"/>
              </a:spcAft>
              <a:defRPr/>
            </a:pPr>
            <a:r>
              <a:rPr lang="tr-TR" smtClean="0"/>
              <a:t>&lt;37. haftada ED riski %</a:t>
            </a:r>
            <a:r>
              <a:rPr lang="en-US" smtClean="0"/>
              <a:t> 50-60</a:t>
            </a:r>
            <a:r>
              <a:rPr lang="tr-TR" smtClean="0"/>
              <a:t> </a:t>
            </a:r>
          </a:p>
          <a:p>
            <a:pPr algn="just" eaLnBrk="1" fontAlgn="auto" hangingPunct="1">
              <a:spcAft>
                <a:spcPts val="0"/>
              </a:spcAft>
              <a:defRPr/>
            </a:pPr>
            <a:endParaRPr lang="tr-TR" smtClean="0"/>
          </a:p>
          <a:p>
            <a:pPr algn="just" eaLnBrk="1" fontAlgn="auto" hangingPunct="1">
              <a:spcAft>
                <a:spcPts val="0"/>
              </a:spcAft>
              <a:defRPr/>
            </a:pPr>
            <a:r>
              <a:rPr lang="tr-TR" smtClean="0"/>
              <a:t>Risk özelikle önceki ED un gebelik haftası ne kadar erkense, cx ne kadar kısaysa ve kısa cx ne kadar erken saptanırsa artıyor</a:t>
            </a:r>
          </a:p>
          <a:p>
            <a:pPr eaLnBrk="1" fontAlgn="auto" hangingPunct="1">
              <a:spcAft>
                <a:spcPts val="0"/>
              </a:spcAft>
              <a:buFont typeface="Georgia" pitchFamily="18" charset="0"/>
              <a:buNone/>
              <a:defRPr/>
            </a:pPr>
            <a:endParaRPr lang="tr-TR" smtClean="0"/>
          </a:p>
          <a:p>
            <a:pPr eaLnBrk="1" fontAlgn="auto" hangingPunct="1">
              <a:spcAft>
                <a:spcPts val="0"/>
              </a:spcAft>
              <a:buFont typeface="Georgia" pitchFamily="18" charset="0"/>
              <a:buNone/>
              <a:defRPr/>
            </a:pPr>
            <a:endParaRPr lang="tr-TR" smtClean="0"/>
          </a:p>
          <a:p>
            <a:pPr eaLnBrk="1" fontAlgn="auto" hangingPunct="1">
              <a:spcAft>
                <a:spcPts val="0"/>
              </a:spcAft>
              <a:buFont typeface="Georgia" pitchFamily="18" charset="0"/>
              <a:buNone/>
              <a:defRPr/>
            </a:pPr>
            <a:endParaRPr lang="tr-TR" smtClean="0"/>
          </a:p>
          <a:p>
            <a:pPr algn="just" eaLnBrk="1" fontAlgn="auto" hangingPunct="1">
              <a:spcAft>
                <a:spcPts val="0"/>
              </a:spcAft>
              <a:buFont typeface="Georgia" pitchFamily="18" charset="0"/>
              <a:buNone/>
              <a:defRPr/>
            </a:pPr>
            <a:r>
              <a:rPr lang="tr-TR" sz="1200" smtClean="0"/>
              <a:t>  Conde-Agudelo A, et al. </a:t>
            </a:r>
            <a:r>
              <a:rPr lang="en-US" sz="1200" smtClean="0"/>
              <a:t>Am J</a:t>
            </a:r>
            <a:r>
              <a:rPr lang="tr-TR" sz="1200" smtClean="0"/>
              <a:t> Obstet Gynecol 2013</a:t>
            </a:r>
          </a:p>
        </p:txBody>
      </p:sp>
      <p:sp>
        <p:nvSpPr>
          <p:cNvPr id="40965" name="Başlık 1"/>
          <p:cNvSpPr txBox="1">
            <a:spLocks/>
          </p:cNvSpPr>
          <p:nvPr/>
        </p:nvSpPr>
        <p:spPr bwMode="auto">
          <a:xfrm>
            <a:off x="0" y="500063"/>
            <a:ext cx="5643563"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Verdana" panose="020B0604030504040204" pitchFamily="34" charset="0"/>
              </a:rPr>
              <a:t>Kısa Serviks</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2"/>
          <p:cNvSpPr>
            <a:spLocks noChangeArrowheads="1"/>
          </p:cNvSpPr>
          <p:nvPr/>
        </p:nvSpPr>
        <p:spPr bwMode="auto">
          <a:xfrm>
            <a:off x="0" y="620713"/>
            <a:ext cx="5867400" cy="638175"/>
          </a:xfrm>
          <a:prstGeom prst="rect">
            <a:avLst/>
          </a:prstGeom>
          <a:solidFill>
            <a:srgbClr val="0065AA"/>
          </a:solidFill>
          <a:ln>
            <a:noFill/>
          </a:ln>
          <a:effectLst/>
          <a:extLst/>
        </p:spPr>
        <p:txBody>
          <a:bodyPr lIns="90488" tIns="44450" rIns="90488" bIns="44450">
            <a:spAutoFit/>
          </a:bodyPr>
          <a:lstStyle/>
          <a:p>
            <a:pPr eaLnBrk="1" fontAlgn="auto" hangingPunct="1">
              <a:spcBef>
                <a:spcPct val="50000"/>
              </a:spcBef>
              <a:spcAft>
                <a:spcPts val="0"/>
              </a:spcAft>
              <a:defRPr/>
            </a:pPr>
            <a:r>
              <a:rPr lang="en-GB" sz="3600" dirty="0">
                <a:effectLst>
                  <a:outerShdw blurRad="38100" dist="38100" dir="2700000" algn="tl">
                    <a:srgbClr val="000000"/>
                  </a:outerShdw>
                </a:effectLst>
              </a:rPr>
              <a:t>  </a:t>
            </a:r>
            <a:r>
              <a:rPr lang="en-GB" sz="3600" dirty="0" err="1">
                <a:solidFill>
                  <a:schemeClr val="bg1"/>
                </a:solidFill>
                <a:effectLst>
                  <a:outerShdw blurRad="38100" dist="38100" dir="2700000" algn="tl">
                    <a:srgbClr val="000000"/>
                  </a:outerShdw>
                </a:effectLst>
              </a:rPr>
              <a:t>İkizde</a:t>
            </a:r>
            <a:r>
              <a:rPr lang="en-GB" sz="3600" dirty="0">
                <a:solidFill>
                  <a:schemeClr val="bg1"/>
                </a:solidFill>
                <a:effectLst>
                  <a:outerShdw blurRad="38100" dist="38100" dir="2700000" algn="tl">
                    <a:srgbClr val="000000"/>
                  </a:outerShdw>
                </a:effectLst>
              </a:rPr>
              <a:t> </a:t>
            </a:r>
            <a:r>
              <a:rPr lang="en-GB" sz="3600" dirty="0" err="1">
                <a:solidFill>
                  <a:schemeClr val="bg1"/>
                </a:solidFill>
                <a:effectLst>
                  <a:outerShdw blurRad="38100" dist="38100" dir="2700000" algn="tl">
                    <a:srgbClr val="000000"/>
                  </a:outerShdw>
                </a:effectLst>
              </a:rPr>
              <a:t>erken</a:t>
            </a:r>
            <a:r>
              <a:rPr lang="en-GB" sz="3600" dirty="0">
                <a:solidFill>
                  <a:schemeClr val="bg1"/>
                </a:solidFill>
                <a:effectLst>
                  <a:outerShdw blurRad="38100" dist="38100" dir="2700000" algn="tl">
                    <a:srgbClr val="000000"/>
                  </a:outerShdw>
                </a:effectLst>
              </a:rPr>
              <a:t> </a:t>
            </a:r>
            <a:r>
              <a:rPr lang="en-GB" sz="3600" dirty="0" err="1">
                <a:solidFill>
                  <a:schemeClr val="bg1"/>
                </a:solidFill>
                <a:effectLst>
                  <a:outerShdw blurRad="38100" dist="38100" dir="2700000" algn="tl">
                    <a:srgbClr val="000000"/>
                  </a:outerShdw>
                </a:effectLst>
              </a:rPr>
              <a:t>doğum</a:t>
            </a:r>
            <a:endParaRPr lang="en-GB" sz="3600" dirty="0">
              <a:solidFill>
                <a:schemeClr val="bg1"/>
              </a:solidFill>
              <a:effectLst>
                <a:outerShdw blurRad="38100" dist="38100" dir="2700000" algn="tl">
                  <a:srgbClr val="000000"/>
                </a:outerShdw>
              </a:effectLst>
            </a:endParaRPr>
          </a:p>
        </p:txBody>
      </p:sp>
      <p:sp>
        <p:nvSpPr>
          <p:cNvPr id="41987" name="Rectangle 6"/>
          <p:cNvSpPr>
            <a:spLocks noChangeArrowheads="1"/>
          </p:cNvSpPr>
          <p:nvPr/>
        </p:nvSpPr>
        <p:spPr bwMode="auto">
          <a:xfrm rot="-5400000">
            <a:off x="-272256" y="2434432"/>
            <a:ext cx="10890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latin typeface="Arial" panose="020B0604020202020204" pitchFamily="34" charset="0"/>
              </a:rPr>
              <a:t>Doğum (%)</a:t>
            </a:r>
          </a:p>
        </p:txBody>
      </p:sp>
      <p:sp>
        <p:nvSpPr>
          <p:cNvPr id="41988" name="Rectangle 7"/>
          <p:cNvSpPr>
            <a:spLocks noChangeArrowheads="1"/>
          </p:cNvSpPr>
          <p:nvPr/>
        </p:nvSpPr>
        <p:spPr bwMode="auto">
          <a:xfrm>
            <a:off x="488950" y="2054225"/>
            <a:ext cx="2609850" cy="3611563"/>
          </a:xfrm>
          <a:prstGeom prst="rect">
            <a:avLst/>
          </a:prstGeom>
          <a:solidFill>
            <a:schemeClr val="bg2"/>
          </a:solidFill>
          <a:ln w="12700">
            <a:solidFill>
              <a:srgbClr val="FFFFFF"/>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latin typeface="Comic Sans MS" panose="030F0702030302020204" pitchFamily="66" charset="0"/>
              <a:ea typeface="MS PGothic" panose="020B0600070205080204" pitchFamily="34" charset="-128"/>
            </a:endParaRPr>
          </a:p>
        </p:txBody>
      </p:sp>
      <p:sp>
        <p:nvSpPr>
          <p:cNvPr id="41989" name="Rectangle 8"/>
          <p:cNvSpPr>
            <a:spLocks noChangeArrowheads="1"/>
          </p:cNvSpPr>
          <p:nvPr/>
        </p:nvSpPr>
        <p:spPr bwMode="auto">
          <a:xfrm>
            <a:off x="1870075" y="6002338"/>
            <a:ext cx="13430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tr-TR" sz="1400">
                <a:latin typeface="Arial" panose="020B0604020202020204" pitchFamily="34" charset="0"/>
                <a:ea typeface="MS PGothic" panose="020B0600070205080204" pitchFamily="34" charset="-128"/>
              </a:rPr>
              <a:t>Gestasyon (hf)</a:t>
            </a:r>
          </a:p>
        </p:txBody>
      </p:sp>
      <p:sp>
        <p:nvSpPr>
          <p:cNvPr id="41990" name="Rectangle 9"/>
          <p:cNvSpPr>
            <a:spLocks noChangeArrowheads="1"/>
          </p:cNvSpPr>
          <p:nvPr/>
        </p:nvSpPr>
        <p:spPr bwMode="auto">
          <a:xfrm>
            <a:off x="430213" y="5719763"/>
            <a:ext cx="3778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latin typeface="Arial" panose="020B0604020202020204" pitchFamily="34" charset="0"/>
                <a:ea typeface="MS PGothic" panose="020B0600070205080204" pitchFamily="34" charset="-128"/>
              </a:rPr>
              <a:t>24</a:t>
            </a:r>
          </a:p>
        </p:txBody>
      </p:sp>
      <p:sp>
        <p:nvSpPr>
          <p:cNvPr id="41991" name="Rectangle 10"/>
          <p:cNvSpPr>
            <a:spLocks noChangeArrowheads="1"/>
          </p:cNvSpPr>
          <p:nvPr/>
        </p:nvSpPr>
        <p:spPr bwMode="auto">
          <a:xfrm>
            <a:off x="931863" y="5719763"/>
            <a:ext cx="3778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latin typeface="Arial" panose="020B0604020202020204" pitchFamily="34" charset="0"/>
                <a:ea typeface="MS PGothic" panose="020B0600070205080204" pitchFamily="34" charset="-128"/>
              </a:rPr>
              <a:t>28</a:t>
            </a:r>
          </a:p>
        </p:txBody>
      </p:sp>
      <p:sp>
        <p:nvSpPr>
          <p:cNvPr id="41992" name="Rectangle 11"/>
          <p:cNvSpPr>
            <a:spLocks noChangeArrowheads="1"/>
          </p:cNvSpPr>
          <p:nvPr/>
        </p:nvSpPr>
        <p:spPr bwMode="auto">
          <a:xfrm>
            <a:off x="1433513" y="5719763"/>
            <a:ext cx="3778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latin typeface="Arial" panose="020B0604020202020204" pitchFamily="34" charset="0"/>
                <a:ea typeface="MS PGothic" panose="020B0600070205080204" pitchFamily="34" charset="-128"/>
              </a:rPr>
              <a:t>32</a:t>
            </a:r>
          </a:p>
        </p:txBody>
      </p:sp>
      <p:sp>
        <p:nvSpPr>
          <p:cNvPr id="41993" name="Rectangle 12"/>
          <p:cNvSpPr>
            <a:spLocks noChangeArrowheads="1"/>
          </p:cNvSpPr>
          <p:nvPr/>
        </p:nvSpPr>
        <p:spPr bwMode="auto">
          <a:xfrm>
            <a:off x="1936750" y="5719763"/>
            <a:ext cx="3778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latin typeface="Arial" panose="020B0604020202020204" pitchFamily="34" charset="0"/>
                <a:ea typeface="MS PGothic" panose="020B0600070205080204" pitchFamily="34" charset="-128"/>
              </a:rPr>
              <a:t>36</a:t>
            </a:r>
          </a:p>
        </p:txBody>
      </p:sp>
      <p:sp>
        <p:nvSpPr>
          <p:cNvPr id="41994" name="Rectangle 13"/>
          <p:cNvSpPr>
            <a:spLocks noChangeArrowheads="1"/>
          </p:cNvSpPr>
          <p:nvPr/>
        </p:nvSpPr>
        <p:spPr bwMode="auto">
          <a:xfrm>
            <a:off x="2435225" y="5719763"/>
            <a:ext cx="3778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latin typeface="Arial" panose="020B0604020202020204" pitchFamily="34" charset="0"/>
                <a:ea typeface="MS PGothic" panose="020B0600070205080204" pitchFamily="34" charset="-128"/>
              </a:rPr>
              <a:t>40</a:t>
            </a:r>
          </a:p>
        </p:txBody>
      </p:sp>
      <p:sp>
        <p:nvSpPr>
          <p:cNvPr id="41995" name="Rectangle 14"/>
          <p:cNvSpPr>
            <a:spLocks noChangeArrowheads="1"/>
          </p:cNvSpPr>
          <p:nvPr/>
        </p:nvSpPr>
        <p:spPr bwMode="auto">
          <a:xfrm>
            <a:off x="2738438" y="5719763"/>
            <a:ext cx="3778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latin typeface="Arial" panose="020B0604020202020204" pitchFamily="34" charset="0"/>
                <a:ea typeface="MS PGothic" panose="020B0600070205080204" pitchFamily="34" charset="-128"/>
              </a:rPr>
              <a:t>42</a:t>
            </a:r>
          </a:p>
        </p:txBody>
      </p:sp>
      <p:sp>
        <p:nvSpPr>
          <p:cNvPr id="41996" name="Line 15"/>
          <p:cNvSpPr>
            <a:spLocks noChangeShapeType="1"/>
          </p:cNvSpPr>
          <p:nvPr/>
        </p:nvSpPr>
        <p:spPr bwMode="auto">
          <a:xfrm>
            <a:off x="495300"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1997" name="Line 16"/>
          <p:cNvSpPr>
            <a:spLocks noChangeShapeType="1"/>
          </p:cNvSpPr>
          <p:nvPr/>
        </p:nvSpPr>
        <p:spPr bwMode="auto">
          <a:xfrm>
            <a:off x="590550"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1998" name="Line 17"/>
          <p:cNvSpPr>
            <a:spLocks noChangeShapeType="1"/>
          </p:cNvSpPr>
          <p:nvPr/>
        </p:nvSpPr>
        <p:spPr bwMode="auto">
          <a:xfrm>
            <a:off x="717550"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1999" name="Line 18"/>
          <p:cNvSpPr>
            <a:spLocks noChangeShapeType="1"/>
          </p:cNvSpPr>
          <p:nvPr/>
        </p:nvSpPr>
        <p:spPr bwMode="auto">
          <a:xfrm>
            <a:off x="844550"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00" name="Line 19"/>
          <p:cNvSpPr>
            <a:spLocks noChangeShapeType="1"/>
          </p:cNvSpPr>
          <p:nvPr/>
        </p:nvSpPr>
        <p:spPr bwMode="auto">
          <a:xfrm>
            <a:off x="968375"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01" name="Line 20"/>
          <p:cNvSpPr>
            <a:spLocks noChangeShapeType="1"/>
          </p:cNvSpPr>
          <p:nvPr/>
        </p:nvSpPr>
        <p:spPr bwMode="auto">
          <a:xfrm>
            <a:off x="1096963"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02" name="Line 21"/>
          <p:cNvSpPr>
            <a:spLocks noChangeShapeType="1"/>
          </p:cNvSpPr>
          <p:nvPr/>
        </p:nvSpPr>
        <p:spPr bwMode="auto">
          <a:xfrm>
            <a:off x="1219200"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03" name="Line 22"/>
          <p:cNvSpPr>
            <a:spLocks noChangeShapeType="1"/>
          </p:cNvSpPr>
          <p:nvPr/>
        </p:nvSpPr>
        <p:spPr bwMode="auto">
          <a:xfrm>
            <a:off x="1343025"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04" name="Line 23"/>
          <p:cNvSpPr>
            <a:spLocks noChangeShapeType="1"/>
          </p:cNvSpPr>
          <p:nvPr/>
        </p:nvSpPr>
        <p:spPr bwMode="auto">
          <a:xfrm>
            <a:off x="1471613"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05" name="Line 24"/>
          <p:cNvSpPr>
            <a:spLocks noChangeShapeType="1"/>
          </p:cNvSpPr>
          <p:nvPr/>
        </p:nvSpPr>
        <p:spPr bwMode="auto">
          <a:xfrm>
            <a:off x="1593850"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06" name="Line 25"/>
          <p:cNvSpPr>
            <a:spLocks noChangeShapeType="1"/>
          </p:cNvSpPr>
          <p:nvPr/>
        </p:nvSpPr>
        <p:spPr bwMode="auto">
          <a:xfrm>
            <a:off x="1720850"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07" name="Line 26"/>
          <p:cNvSpPr>
            <a:spLocks noChangeShapeType="1"/>
          </p:cNvSpPr>
          <p:nvPr/>
        </p:nvSpPr>
        <p:spPr bwMode="auto">
          <a:xfrm>
            <a:off x="1847850"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08" name="Line 27"/>
          <p:cNvSpPr>
            <a:spLocks noChangeShapeType="1"/>
          </p:cNvSpPr>
          <p:nvPr/>
        </p:nvSpPr>
        <p:spPr bwMode="auto">
          <a:xfrm>
            <a:off x="1970088"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09" name="Line 28"/>
          <p:cNvSpPr>
            <a:spLocks noChangeShapeType="1"/>
          </p:cNvSpPr>
          <p:nvPr/>
        </p:nvSpPr>
        <p:spPr bwMode="auto">
          <a:xfrm>
            <a:off x="2097088"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10" name="Line 29"/>
          <p:cNvSpPr>
            <a:spLocks noChangeShapeType="1"/>
          </p:cNvSpPr>
          <p:nvPr/>
        </p:nvSpPr>
        <p:spPr bwMode="auto">
          <a:xfrm>
            <a:off x="2224088"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11" name="Line 30"/>
          <p:cNvSpPr>
            <a:spLocks noChangeShapeType="1"/>
          </p:cNvSpPr>
          <p:nvPr/>
        </p:nvSpPr>
        <p:spPr bwMode="auto">
          <a:xfrm>
            <a:off x="2349500"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12" name="Line 31"/>
          <p:cNvSpPr>
            <a:spLocks noChangeShapeType="1"/>
          </p:cNvSpPr>
          <p:nvPr/>
        </p:nvSpPr>
        <p:spPr bwMode="auto">
          <a:xfrm>
            <a:off x="2473325"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13" name="Line 32"/>
          <p:cNvSpPr>
            <a:spLocks noChangeShapeType="1"/>
          </p:cNvSpPr>
          <p:nvPr/>
        </p:nvSpPr>
        <p:spPr bwMode="auto">
          <a:xfrm>
            <a:off x="2598738"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14" name="Line 33"/>
          <p:cNvSpPr>
            <a:spLocks noChangeShapeType="1"/>
          </p:cNvSpPr>
          <p:nvPr/>
        </p:nvSpPr>
        <p:spPr bwMode="auto">
          <a:xfrm>
            <a:off x="2724150"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15" name="Line 34"/>
          <p:cNvSpPr>
            <a:spLocks noChangeShapeType="1"/>
          </p:cNvSpPr>
          <p:nvPr/>
        </p:nvSpPr>
        <p:spPr bwMode="auto">
          <a:xfrm>
            <a:off x="2851150"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16" name="Line 35"/>
          <p:cNvSpPr>
            <a:spLocks noChangeShapeType="1"/>
          </p:cNvSpPr>
          <p:nvPr/>
        </p:nvSpPr>
        <p:spPr bwMode="auto">
          <a:xfrm>
            <a:off x="2974975"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17" name="Line 36"/>
          <p:cNvSpPr>
            <a:spLocks noChangeShapeType="1"/>
          </p:cNvSpPr>
          <p:nvPr/>
        </p:nvSpPr>
        <p:spPr bwMode="auto">
          <a:xfrm>
            <a:off x="3100388" y="5673725"/>
            <a:ext cx="0" cy="5715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18" name="Line 37"/>
          <p:cNvSpPr>
            <a:spLocks noChangeShapeType="1"/>
          </p:cNvSpPr>
          <p:nvPr/>
        </p:nvSpPr>
        <p:spPr bwMode="auto">
          <a:xfrm flipH="1">
            <a:off x="419100" y="5665788"/>
            <a:ext cx="80963"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19" name="Line 38"/>
          <p:cNvSpPr>
            <a:spLocks noChangeShapeType="1"/>
          </p:cNvSpPr>
          <p:nvPr/>
        </p:nvSpPr>
        <p:spPr bwMode="auto">
          <a:xfrm>
            <a:off x="493713" y="2054225"/>
            <a:ext cx="0" cy="360362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20" name="Line 39"/>
          <p:cNvSpPr>
            <a:spLocks noChangeShapeType="1"/>
          </p:cNvSpPr>
          <p:nvPr/>
        </p:nvSpPr>
        <p:spPr bwMode="auto">
          <a:xfrm flipH="1">
            <a:off x="419100" y="4760913"/>
            <a:ext cx="80963"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21" name="Line 40"/>
          <p:cNvSpPr>
            <a:spLocks noChangeShapeType="1"/>
          </p:cNvSpPr>
          <p:nvPr/>
        </p:nvSpPr>
        <p:spPr bwMode="auto">
          <a:xfrm flipH="1">
            <a:off x="419100" y="3857625"/>
            <a:ext cx="80963"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22" name="Line 41"/>
          <p:cNvSpPr>
            <a:spLocks noChangeShapeType="1"/>
          </p:cNvSpPr>
          <p:nvPr/>
        </p:nvSpPr>
        <p:spPr bwMode="auto">
          <a:xfrm flipH="1">
            <a:off x="419100" y="2952750"/>
            <a:ext cx="80963"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23" name="Line 42"/>
          <p:cNvSpPr>
            <a:spLocks noChangeShapeType="1"/>
          </p:cNvSpPr>
          <p:nvPr/>
        </p:nvSpPr>
        <p:spPr bwMode="auto">
          <a:xfrm flipH="1">
            <a:off x="419100" y="2063750"/>
            <a:ext cx="80963"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24" name="Freeform 43"/>
          <p:cNvSpPr>
            <a:spLocks/>
          </p:cNvSpPr>
          <p:nvPr/>
        </p:nvSpPr>
        <p:spPr bwMode="auto">
          <a:xfrm>
            <a:off x="614363" y="2219325"/>
            <a:ext cx="2293937" cy="3387725"/>
          </a:xfrm>
          <a:custGeom>
            <a:avLst/>
            <a:gdLst>
              <a:gd name="T0" fmla="*/ 0 w 2293"/>
              <a:gd name="T1" fmla="*/ 2147483646 h 1852"/>
              <a:gd name="T2" fmla="*/ 2147483646 w 2293"/>
              <a:gd name="T3" fmla="*/ 2147483646 h 1852"/>
              <a:gd name="T4" fmla="*/ 2147483646 w 2293"/>
              <a:gd name="T5" fmla="*/ 2147483646 h 1852"/>
              <a:gd name="T6" fmla="*/ 2147483646 w 2293"/>
              <a:gd name="T7" fmla="*/ 2147483646 h 1852"/>
              <a:gd name="T8" fmla="*/ 2147483646 w 2293"/>
              <a:gd name="T9" fmla="*/ 2147483646 h 1852"/>
              <a:gd name="T10" fmla="*/ 2147483646 w 2293"/>
              <a:gd name="T11" fmla="*/ 2147483646 h 1852"/>
              <a:gd name="T12" fmla="*/ 2147483646 w 2293"/>
              <a:gd name="T13" fmla="*/ 2147483646 h 1852"/>
              <a:gd name="T14" fmla="*/ 2147483646 w 2293"/>
              <a:gd name="T15" fmla="*/ 2147483646 h 1852"/>
              <a:gd name="T16" fmla="*/ 2147483646 w 2293"/>
              <a:gd name="T17" fmla="*/ 2147483646 h 1852"/>
              <a:gd name="T18" fmla="*/ 2147483646 w 2293"/>
              <a:gd name="T19" fmla="*/ 2147483646 h 1852"/>
              <a:gd name="T20" fmla="*/ 2147483646 w 2293"/>
              <a:gd name="T21" fmla="*/ 2147483646 h 1852"/>
              <a:gd name="T22" fmla="*/ 2147483646 w 2293"/>
              <a:gd name="T23" fmla="*/ 2147483646 h 1852"/>
              <a:gd name="T24" fmla="*/ 2147483646 w 2293"/>
              <a:gd name="T25" fmla="*/ 2147483646 h 1852"/>
              <a:gd name="T26" fmla="*/ 2147483646 w 2293"/>
              <a:gd name="T27" fmla="*/ 2147483646 h 1852"/>
              <a:gd name="T28" fmla="*/ 2147483646 w 2293"/>
              <a:gd name="T29" fmla="*/ 2147483646 h 1852"/>
              <a:gd name="T30" fmla="*/ 2147483646 w 2293"/>
              <a:gd name="T31" fmla="*/ 2147483646 h 1852"/>
              <a:gd name="T32" fmla="*/ 2147483646 w 2293"/>
              <a:gd name="T33" fmla="*/ 2147483646 h 1852"/>
              <a:gd name="T34" fmla="*/ 2147483646 w 2293"/>
              <a:gd name="T35" fmla="*/ 2147483646 h 1852"/>
              <a:gd name="T36" fmla="*/ 2147483646 w 2293"/>
              <a:gd name="T37" fmla="*/ 2147483646 h 1852"/>
              <a:gd name="T38" fmla="*/ 2147483646 w 2293"/>
              <a:gd name="T39" fmla="*/ 2147483646 h 1852"/>
              <a:gd name="T40" fmla="*/ 2147483646 w 2293"/>
              <a:gd name="T41" fmla="*/ 2147483646 h 1852"/>
              <a:gd name="T42" fmla="*/ 2147483646 w 2293"/>
              <a:gd name="T43" fmla="*/ 2147483646 h 1852"/>
              <a:gd name="T44" fmla="*/ 2147483646 w 2293"/>
              <a:gd name="T45" fmla="*/ 2147483646 h 1852"/>
              <a:gd name="T46" fmla="*/ 2147483646 w 2293"/>
              <a:gd name="T47" fmla="*/ 2147483646 h 1852"/>
              <a:gd name="T48" fmla="*/ 2147483646 w 2293"/>
              <a:gd name="T49" fmla="*/ 2147483646 h 1852"/>
              <a:gd name="T50" fmla="*/ 2147483646 w 2293"/>
              <a:gd name="T51" fmla="*/ 2147483646 h 1852"/>
              <a:gd name="T52" fmla="*/ 2147483646 w 2293"/>
              <a:gd name="T53" fmla="*/ 2147483646 h 1852"/>
              <a:gd name="T54" fmla="*/ 2147483646 w 2293"/>
              <a:gd name="T55" fmla="*/ 2147483646 h 1852"/>
              <a:gd name="T56" fmla="*/ 2147483646 w 2293"/>
              <a:gd name="T57" fmla="*/ 2147483646 h 1852"/>
              <a:gd name="T58" fmla="*/ 2147483646 w 2293"/>
              <a:gd name="T59" fmla="*/ 2147483646 h 1852"/>
              <a:gd name="T60" fmla="*/ 2147483646 w 2293"/>
              <a:gd name="T61" fmla="*/ 2147483646 h 1852"/>
              <a:gd name="T62" fmla="*/ 2147483646 w 2293"/>
              <a:gd name="T63" fmla="*/ 2147483646 h 1852"/>
              <a:gd name="T64" fmla="*/ 2147483646 w 2293"/>
              <a:gd name="T65" fmla="*/ 2147483646 h 1852"/>
              <a:gd name="T66" fmla="*/ 2147483646 w 2293"/>
              <a:gd name="T67" fmla="*/ 2147483646 h 1852"/>
              <a:gd name="T68" fmla="*/ 2147483646 w 2293"/>
              <a:gd name="T69" fmla="*/ 2147483646 h 1852"/>
              <a:gd name="T70" fmla="*/ 2147483646 w 2293"/>
              <a:gd name="T71" fmla="*/ 2147483646 h 1852"/>
              <a:gd name="T72" fmla="*/ 2147483646 w 2293"/>
              <a:gd name="T73" fmla="*/ 0 h 1852"/>
              <a:gd name="T74" fmla="*/ 2147483646 w 2293"/>
              <a:gd name="T75" fmla="*/ 2147483646 h 1852"/>
              <a:gd name="T76" fmla="*/ 2147483646 w 2293"/>
              <a:gd name="T77" fmla="*/ 2147483646 h 1852"/>
              <a:gd name="T78" fmla="*/ 2147483646 w 2293"/>
              <a:gd name="T79" fmla="*/ 2147483646 h 1852"/>
              <a:gd name="T80" fmla="*/ 2147483646 w 2293"/>
              <a:gd name="T81" fmla="*/ 2147483646 h 1852"/>
              <a:gd name="T82" fmla="*/ 2147483646 w 2293"/>
              <a:gd name="T83" fmla="*/ 2147483646 h 1852"/>
              <a:gd name="T84" fmla="*/ 2147483646 w 2293"/>
              <a:gd name="T85" fmla="*/ 2147483646 h 1852"/>
              <a:gd name="T86" fmla="*/ 2147483646 w 2293"/>
              <a:gd name="T87" fmla="*/ 2147483646 h 1852"/>
              <a:gd name="T88" fmla="*/ 2147483646 w 2293"/>
              <a:gd name="T89" fmla="*/ 2147483646 h 1852"/>
              <a:gd name="T90" fmla="*/ 2147483646 w 2293"/>
              <a:gd name="T91" fmla="*/ 2147483646 h 1852"/>
              <a:gd name="T92" fmla="*/ 2147483646 w 2293"/>
              <a:gd name="T93" fmla="*/ 2147483646 h 1852"/>
              <a:gd name="T94" fmla="*/ 2147483646 w 2293"/>
              <a:gd name="T95" fmla="*/ 2147483646 h 1852"/>
              <a:gd name="T96" fmla="*/ 2147483646 w 2293"/>
              <a:gd name="T97" fmla="*/ 2147483646 h 1852"/>
              <a:gd name="T98" fmla="*/ 2147483646 w 2293"/>
              <a:gd name="T99" fmla="*/ 2147483646 h 1852"/>
              <a:gd name="T100" fmla="*/ 2147483646 w 2293"/>
              <a:gd name="T101" fmla="*/ 2147483646 h 1852"/>
              <a:gd name="T102" fmla="*/ 2147483646 w 2293"/>
              <a:gd name="T103" fmla="*/ 2147483646 h 1852"/>
              <a:gd name="T104" fmla="*/ 2147483646 w 2293"/>
              <a:gd name="T105" fmla="*/ 2147483646 h 1852"/>
              <a:gd name="T106" fmla="*/ 2147483646 w 2293"/>
              <a:gd name="T107" fmla="*/ 2147483646 h 18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93"/>
              <a:gd name="T163" fmla="*/ 0 h 1852"/>
              <a:gd name="T164" fmla="*/ 2293 w 2293"/>
              <a:gd name="T165" fmla="*/ 1852 h 18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93" h="1852">
                <a:moveTo>
                  <a:pt x="0" y="1851"/>
                </a:moveTo>
                <a:lnTo>
                  <a:pt x="399" y="1845"/>
                </a:lnTo>
                <a:lnTo>
                  <a:pt x="648" y="1844"/>
                </a:lnTo>
                <a:lnTo>
                  <a:pt x="750" y="1841"/>
                </a:lnTo>
                <a:lnTo>
                  <a:pt x="897" y="1833"/>
                </a:lnTo>
                <a:lnTo>
                  <a:pt x="986" y="1831"/>
                </a:lnTo>
                <a:lnTo>
                  <a:pt x="1049" y="1832"/>
                </a:lnTo>
                <a:lnTo>
                  <a:pt x="1078" y="1830"/>
                </a:lnTo>
                <a:lnTo>
                  <a:pt x="1110" y="1825"/>
                </a:lnTo>
                <a:lnTo>
                  <a:pt x="1196" y="1803"/>
                </a:lnTo>
                <a:lnTo>
                  <a:pt x="1261" y="1784"/>
                </a:lnTo>
                <a:lnTo>
                  <a:pt x="1309" y="1767"/>
                </a:lnTo>
                <a:lnTo>
                  <a:pt x="1329" y="1755"/>
                </a:lnTo>
                <a:lnTo>
                  <a:pt x="1350" y="1741"/>
                </a:lnTo>
                <a:lnTo>
                  <a:pt x="1396" y="1694"/>
                </a:lnTo>
                <a:lnTo>
                  <a:pt x="1460" y="1610"/>
                </a:lnTo>
                <a:lnTo>
                  <a:pt x="1510" y="1526"/>
                </a:lnTo>
                <a:lnTo>
                  <a:pt x="1549" y="1442"/>
                </a:lnTo>
                <a:lnTo>
                  <a:pt x="1581" y="1355"/>
                </a:lnTo>
                <a:lnTo>
                  <a:pt x="1608" y="1266"/>
                </a:lnTo>
                <a:lnTo>
                  <a:pt x="1633" y="1170"/>
                </a:lnTo>
                <a:lnTo>
                  <a:pt x="1661" y="1070"/>
                </a:lnTo>
                <a:lnTo>
                  <a:pt x="1694" y="963"/>
                </a:lnTo>
                <a:lnTo>
                  <a:pt x="1724" y="858"/>
                </a:lnTo>
                <a:lnTo>
                  <a:pt x="1746" y="763"/>
                </a:lnTo>
                <a:lnTo>
                  <a:pt x="1767" y="670"/>
                </a:lnTo>
                <a:lnTo>
                  <a:pt x="1794" y="567"/>
                </a:lnTo>
                <a:lnTo>
                  <a:pt x="1817" y="480"/>
                </a:lnTo>
                <a:lnTo>
                  <a:pt x="1838" y="386"/>
                </a:lnTo>
                <a:lnTo>
                  <a:pt x="1876" y="198"/>
                </a:lnTo>
                <a:lnTo>
                  <a:pt x="1899" y="118"/>
                </a:lnTo>
                <a:lnTo>
                  <a:pt x="1911" y="83"/>
                </a:lnTo>
                <a:lnTo>
                  <a:pt x="1925" y="55"/>
                </a:lnTo>
                <a:lnTo>
                  <a:pt x="1939" y="31"/>
                </a:lnTo>
                <a:lnTo>
                  <a:pt x="1956" y="13"/>
                </a:lnTo>
                <a:lnTo>
                  <a:pt x="1974" y="3"/>
                </a:lnTo>
                <a:lnTo>
                  <a:pt x="1993" y="0"/>
                </a:lnTo>
                <a:lnTo>
                  <a:pt x="2007" y="6"/>
                </a:lnTo>
                <a:lnTo>
                  <a:pt x="2018" y="17"/>
                </a:lnTo>
                <a:lnTo>
                  <a:pt x="2028" y="34"/>
                </a:lnTo>
                <a:lnTo>
                  <a:pt x="2036" y="57"/>
                </a:lnTo>
                <a:lnTo>
                  <a:pt x="2050" y="116"/>
                </a:lnTo>
                <a:lnTo>
                  <a:pt x="2062" y="185"/>
                </a:lnTo>
                <a:lnTo>
                  <a:pt x="2078" y="338"/>
                </a:lnTo>
                <a:lnTo>
                  <a:pt x="2085" y="408"/>
                </a:lnTo>
                <a:lnTo>
                  <a:pt x="2092" y="467"/>
                </a:lnTo>
                <a:lnTo>
                  <a:pt x="2118" y="635"/>
                </a:lnTo>
                <a:lnTo>
                  <a:pt x="2137" y="794"/>
                </a:lnTo>
                <a:lnTo>
                  <a:pt x="2159" y="963"/>
                </a:lnTo>
                <a:lnTo>
                  <a:pt x="2174" y="1057"/>
                </a:lnTo>
                <a:lnTo>
                  <a:pt x="2193" y="1160"/>
                </a:lnTo>
                <a:lnTo>
                  <a:pt x="2224" y="1299"/>
                </a:lnTo>
                <a:lnTo>
                  <a:pt x="2256" y="1424"/>
                </a:lnTo>
                <a:lnTo>
                  <a:pt x="2292" y="1551"/>
                </a:lnTo>
              </a:path>
            </a:pathLst>
          </a:custGeom>
          <a:noFill/>
          <a:ln w="38100">
            <a:solidFill>
              <a:srgbClr val="0065AA"/>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2025" name="Rectangle 44"/>
          <p:cNvSpPr>
            <a:spLocks noChangeArrowheads="1"/>
          </p:cNvSpPr>
          <p:nvPr/>
        </p:nvSpPr>
        <p:spPr bwMode="auto">
          <a:xfrm>
            <a:off x="2060575" y="1976438"/>
            <a:ext cx="604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tr-TR" sz="1400">
                <a:solidFill>
                  <a:srgbClr val="0065AA"/>
                </a:solidFill>
                <a:latin typeface="Arial" panose="020B0604020202020204" pitchFamily="34" charset="0"/>
                <a:ea typeface="MS PGothic" panose="020B0600070205080204" pitchFamily="34" charset="-128"/>
              </a:rPr>
              <a:t>Tekiz</a:t>
            </a:r>
          </a:p>
        </p:txBody>
      </p:sp>
      <p:sp>
        <p:nvSpPr>
          <p:cNvPr id="42026" name="Freeform 45"/>
          <p:cNvSpPr>
            <a:spLocks/>
          </p:cNvSpPr>
          <p:nvPr/>
        </p:nvSpPr>
        <p:spPr bwMode="auto">
          <a:xfrm>
            <a:off x="611188" y="3213100"/>
            <a:ext cx="2228850" cy="2428875"/>
          </a:xfrm>
          <a:custGeom>
            <a:avLst/>
            <a:gdLst>
              <a:gd name="T0" fmla="*/ 0 w 2293"/>
              <a:gd name="T1" fmla="*/ 2147483646 h 1328"/>
              <a:gd name="T2" fmla="*/ 2147483646 w 2293"/>
              <a:gd name="T3" fmla="*/ 2147483646 h 1328"/>
              <a:gd name="T4" fmla="*/ 2147483646 w 2293"/>
              <a:gd name="T5" fmla="*/ 2147483646 h 1328"/>
              <a:gd name="T6" fmla="*/ 2147483646 w 2293"/>
              <a:gd name="T7" fmla="*/ 2147483646 h 1328"/>
              <a:gd name="T8" fmla="*/ 2147483646 w 2293"/>
              <a:gd name="T9" fmla="*/ 2147483646 h 1328"/>
              <a:gd name="T10" fmla="*/ 2147483646 w 2293"/>
              <a:gd name="T11" fmla="*/ 2147483646 h 1328"/>
              <a:gd name="T12" fmla="*/ 2147483646 w 2293"/>
              <a:gd name="T13" fmla="*/ 2147483646 h 1328"/>
              <a:gd name="T14" fmla="*/ 2147483646 w 2293"/>
              <a:gd name="T15" fmla="*/ 2147483646 h 1328"/>
              <a:gd name="T16" fmla="*/ 2147483646 w 2293"/>
              <a:gd name="T17" fmla="*/ 2147483646 h 1328"/>
              <a:gd name="T18" fmla="*/ 2147483646 w 2293"/>
              <a:gd name="T19" fmla="*/ 2147483646 h 1328"/>
              <a:gd name="T20" fmla="*/ 2147483646 w 2293"/>
              <a:gd name="T21" fmla="*/ 2147483646 h 1328"/>
              <a:gd name="T22" fmla="*/ 2147483646 w 2293"/>
              <a:gd name="T23" fmla="*/ 2147483646 h 1328"/>
              <a:gd name="T24" fmla="*/ 2147483646 w 2293"/>
              <a:gd name="T25" fmla="*/ 2147483646 h 1328"/>
              <a:gd name="T26" fmla="*/ 2147483646 w 2293"/>
              <a:gd name="T27" fmla="*/ 2147483646 h 1328"/>
              <a:gd name="T28" fmla="*/ 2147483646 w 2293"/>
              <a:gd name="T29" fmla="*/ 2147483646 h 1328"/>
              <a:gd name="T30" fmla="*/ 2147483646 w 2293"/>
              <a:gd name="T31" fmla="*/ 2147483646 h 1328"/>
              <a:gd name="T32" fmla="*/ 2147483646 w 2293"/>
              <a:gd name="T33" fmla="*/ 2147483646 h 1328"/>
              <a:gd name="T34" fmla="*/ 2147483646 w 2293"/>
              <a:gd name="T35" fmla="*/ 2147483646 h 1328"/>
              <a:gd name="T36" fmla="*/ 2147483646 w 2293"/>
              <a:gd name="T37" fmla="*/ 2147483646 h 1328"/>
              <a:gd name="T38" fmla="*/ 2147483646 w 2293"/>
              <a:gd name="T39" fmla="*/ 2147483646 h 1328"/>
              <a:gd name="T40" fmla="*/ 2147483646 w 2293"/>
              <a:gd name="T41" fmla="*/ 2147483646 h 1328"/>
              <a:gd name="T42" fmla="*/ 2147483646 w 2293"/>
              <a:gd name="T43" fmla="*/ 2147483646 h 1328"/>
              <a:gd name="T44" fmla="*/ 2147483646 w 2293"/>
              <a:gd name="T45" fmla="*/ 2147483646 h 1328"/>
              <a:gd name="T46" fmla="*/ 2147483646 w 2293"/>
              <a:gd name="T47" fmla="*/ 2147483646 h 1328"/>
              <a:gd name="T48" fmla="*/ 2147483646 w 2293"/>
              <a:gd name="T49" fmla="*/ 2147483646 h 1328"/>
              <a:gd name="T50" fmla="*/ 2147483646 w 2293"/>
              <a:gd name="T51" fmla="*/ 2147483646 h 1328"/>
              <a:gd name="T52" fmla="*/ 2147483646 w 2293"/>
              <a:gd name="T53" fmla="*/ 2147483646 h 1328"/>
              <a:gd name="T54" fmla="*/ 2147483646 w 2293"/>
              <a:gd name="T55" fmla="*/ 2147483646 h 1328"/>
              <a:gd name="T56" fmla="*/ 2147483646 w 2293"/>
              <a:gd name="T57" fmla="*/ 0 h 1328"/>
              <a:gd name="T58" fmla="*/ 2147483646 w 2293"/>
              <a:gd name="T59" fmla="*/ 0 h 1328"/>
              <a:gd name="T60" fmla="*/ 2147483646 w 2293"/>
              <a:gd name="T61" fmla="*/ 2147483646 h 1328"/>
              <a:gd name="T62" fmla="*/ 2147483646 w 2293"/>
              <a:gd name="T63" fmla="*/ 2147483646 h 1328"/>
              <a:gd name="T64" fmla="*/ 2147483646 w 2293"/>
              <a:gd name="T65" fmla="*/ 2147483646 h 1328"/>
              <a:gd name="T66" fmla="*/ 2147483646 w 2293"/>
              <a:gd name="T67" fmla="*/ 2147483646 h 1328"/>
              <a:gd name="T68" fmla="*/ 2147483646 w 2293"/>
              <a:gd name="T69" fmla="*/ 2147483646 h 1328"/>
              <a:gd name="T70" fmla="*/ 2147483646 w 2293"/>
              <a:gd name="T71" fmla="*/ 2147483646 h 1328"/>
              <a:gd name="T72" fmla="*/ 2147483646 w 2293"/>
              <a:gd name="T73" fmla="*/ 2147483646 h 1328"/>
              <a:gd name="T74" fmla="*/ 2147483646 w 2293"/>
              <a:gd name="T75" fmla="*/ 2147483646 h 1328"/>
              <a:gd name="T76" fmla="*/ 2147483646 w 2293"/>
              <a:gd name="T77" fmla="*/ 2147483646 h 1328"/>
              <a:gd name="T78" fmla="*/ 2147483646 w 2293"/>
              <a:gd name="T79" fmla="*/ 2147483646 h 1328"/>
              <a:gd name="T80" fmla="*/ 2147483646 w 2293"/>
              <a:gd name="T81" fmla="*/ 2147483646 h 1328"/>
              <a:gd name="T82" fmla="*/ 2147483646 w 2293"/>
              <a:gd name="T83" fmla="*/ 2147483646 h 1328"/>
              <a:gd name="T84" fmla="*/ 2147483646 w 2293"/>
              <a:gd name="T85" fmla="*/ 2147483646 h 1328"/>
              <a:gd name="T86" fmla="*/ 2147483646 w 2293"/>
              <a:gd name="T87" fmla="*/ 2147483646 h 1328"/>
              <a:gd name="T88" fmla="*/ 2147483646 w 2293"/>
              <a:gd name="T89" fmla="*/ 2147483646 h 1328"/>
              <a:gd name="T90" fmla="*/ 2147483646 w 2293"/>
              <a:gd name="T91" fmla="*/ 2147483646 h 1328"/>
              <a:gd name="T92" fmla="*/ 2147483646 w 2293"/>
              <a:gd name="T93" fmla="*/ 2147483646 h 1328"/>
              <a:gd name="T94" fmla="*/ 2147483646 w 2293"/>
              <a:gd name="T95" fmla="*/ 2147483646 h 13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3"/>
              <a:gd name="T145" fmla="*/ 0 h 1328"/>
              <a:gd name="T146" fmla="*/ 2293 w 2293"/>
              <a:gd name="T147" fmla="*/ 1328 h 13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3" h="1328">
                <a:moveTo>
                  <a:pt x="0" y="1327"/>
                </a:moveTo>
                <a:lnTo>
                  <a:pt x="125" y="1319"/>
                </a:lnTo>
                <a:lnTo>
                  <a:pt x="253" y="1307"/>
                </a:lnTo>
                <a:lnTo>
                  <a:pt x="399" y="1287"/>
                </a:lnTo>
                <a:lnTo>
                  <a:pt x="484" y="1277"/>
                </a:lnTo>
                <a:lnTo>
                  <a:pt x="552" y="1272"/>
                </a:lnTo>
                <a:lnTo>
                  <a:pt x="662" y="1269"/>
                </a:lnTo>
                <a:lnTo>
                  <a:pt x="711" y="1261"/>
                </a:lnTo>
                <a:lnTo>
                  <a:pt x="764" y="1248"/>
                </a:lnTo>
                <a:lnTo>
                  <a:pt x="824" y="1223"/>
                </a:lnTo>
                <a:lnTo>
                  <a:pt x="897" y="1184"/>
                </a:lnTo>
                <a:lnTo>
                  <a:pt x="989" y="1125"/>
                </a:lnTo>
                <a:lnTo>
                  <a:pt x="1063" y="1071"/>
                </a:lnTo>
                <a:lnTo>
                  <a:pt x="1120" y="1016"/>
                </a:lnTo>
                <a:lnTo>
                  <a:pt x="1170" y="959"/>
                </a:lnTo>
                <a:lnTo>
                  <a:pt x="1216" y="897"/>
                </a:lnTo>
                <a:lnTo>
                  <a:pt x="1264" y="825"/>
                </a:lnTo>
                <a:lnTo>
                  <a:pt x="1323" y="741"/>
                </a:lnTo>
                <a:lnTo>
                  <a:pt x="1396" y="642"/>
                </a:lnTo>
                <a:lnTo>
                  <a:pt x="1435" y="586"/>
                </a:lnTo>
                <a:lnTo>
                  <a:pt x="1471" y="530"/>
                </a:lnTo>
                <a:lnTo>
                  <a:pt x="1534" y="415"/>
                </a:lnTo>
                <a:lnTo>
                  <a:pt x="1588" y="304"/>
                </a:lnTo>
                <a:lnTo>
                  <a:pt x="1635" y="203"/>
                </a:lnTo>
                <a:lnTo>
                  <a:pt x="1677" y="116"/>
                </a:lnTo>
                <a:lnTo>
                  <a:pt x="1715" y="48"/>
                </a:lnTo>
                <a:lnTo>
                  <a:pt x="1734" y="25"/>
                </a:lnTo>
                <a:lnTo>
                  <a:pt x="1754" y="8"/>
                </a:lnTo>
                <a:lnTo>
                  <a:pt x="1773" y="0"/>
                </a:lnTo>
                <a:lnTo>
                  <a:pt x="1794" y="0"/>
                </a:lnTo>
                <a:lnTo>
                  <a:pt x="1811" y="12"/>
                </a:lnTo>
                <a:lnTo>
                  <a:pt x="1826" y="36"/>
                </a:lnTo>
                <a:lnTo>
                  <a:pt x="1838" y="71"/>
                </a:lnTo>
                <a:lnTo>
                  <a:pt x="1850" y="118"/>
                </a:lnTo>
                <a:lnTo>
                  <a:pt x="1871" y="234"/>
                </a:lnTo>
                <a:lnTo>
                  <a:pt x="1890" y="371"/>
                </a:lnTo>
                <a:lnTo>
                  <a:pt x="1909" y="517"/>
                </a:lnTo>
                <a:lnTo>
                  <a:pt x="1931" y="663"/>
                </a:lnTo>
                <a:lnTo>
                  <a:pt x="1944" y="729"/>
                </a:lnTo>
                <a:lnTo>
                  <a:pt x="1959" y="792"/>
                </a:lnTo>
                <a:lnTo>
                  <a:pt x="1975" y="847"/>
                </a:lnTo>
                <a:lnTo>
                  <a:pt x="1993" y="893"/>
                </a:lnTo>
                <a:lnTo>
                  <a:pt x="2029" y="959"/>
                </a:lnTo>
                <a:lnTo>
                  <a:pt x="2075" y="1026"/>
                </a:lnTo>
                <a:lnTo>
                  <a:pt x="2123" y="1089"/>
                </a:lnTo>
                <a:lnTo>
                  <a:pt x="2173" y="1147"/>
                </a:lnTo>
                <a:lnTo>
                  <a:pt x="2257" y="1235"/>
                </a:lnTo>
                <a:lnTo>
                  <a:pt x="2292" y="1269"/>
                </a:ln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1199150" name="Rectangle 46"/>
          <p:cNvSpPr>
            <a:spLocks noChangeArrowheads="1"/>
          </p:cNvSpPr>
          <p:nvPr/>
        </p:nvSpPr>
        <p:spPr bwMode="auto">
          <a:xfrm>
            <a:off x="1955800" y="2911475"/>
            <a:ext cx="450850" cy="304800"/>
          </a:xfrm>
          <a:prstGeom prst="rect">
            <a:avLst/>
          </a:prstGeom>
          <a:noFill/>
          <a:ln>
            <a:noFill/>
          </a:ln>
          <a:effectLst/>
          <a:extLst/>
        </p:spPr>
        <p:txBody>
          <a:bodyPr wrap="none" lIns="90488" tIns="44450" rIns="90488" bIns="44450">
            <a:spAutoFit/>
          </a:bodyPr>
          <a:lstStyle/>
          <a:p>
            <a:pPr algn="r" eaLnBrk="1" fontAlgn="auto" hangingPunct="1">
              <a:spcBef>
                <a:spcPts val="0"/>
              </a:spcBef>
              <a:spcAft>
                <a:spcPts val="0"/>
              </a:spcAft>
              <a:defRPr/>
            </a:pPr>
            <a:r>
              <a:rPr lang="en-GB" sz="1400">
                <a:solidFill>
                  <a:srgbClr val="009900"/>
                </a:solidFill>
                <a:effectLst>
                  <a:outerShdw blurRad="38100" dist="38100" dir="2700000" algn="tl">
                    <a:srgbClr val="C0C0C0"/>
                  </a:outerShdw>
                </a:effectLst>
                <a:cs typeface="+mn-cs"/>
              </a:rPr>
              <a:t>İkiz</a:t>
            </a:r>
          </a:p>
        </p:txBody>
      </p:sp>
      <p:sp>
        <p:nvSpPr>
          <p:cNvPr id="42028" name="Freeform 47"/>
          <p:cNvSpPr>
            <a:spLocks/>
          </p:cNvSpPr>
          <p:nvPr/>
        </p:nvSpPr>
        <p:spPr bwMode="auto">
          <a:xfrm>
            <a:off x="679450" y="3732213"/>
            <a:ext cx="2362200" cy="1885950"/>
          </a:xfrm>
          <a:custGeom>
            <a:avLst/>
            <a:gdLst>
              <a:gd name="T0" fmla="*/ 0 w 2293"/>
              <a:gd name="T1" fmla="*/ 2147483646 h 1031"/>
              <a:gd name="T2" fmla="*/ 2147483646 w 2293"/>
              <a:gd name="T3" fmla="*/ 2147483646 h 1031"/>
              <a:gd name="T4" fmla="*/ 2147483646 w 2293"/>
              <a:gd name="T5" fmla="*/ 2147483646 h 1031"/>
              <a:gd name="T6" fmla="*/ 2147483646 w 2293"/>
              <a:gd name="T7" fmla="*/ 2147483646 h 1031"/>
              <a:gd name="T8" fmla="*/ 2147483646 w 2293"/>
              <a:gd name="T9" fmla="*/ 2147483646 h 1031"/>
              <a:gd name="T10" fmla="*/ 2147483646 w 2293"/>
              <a:gd name="T11" fmla="*/ 2147483646 h 1031"/>
              <a:gd name="T12" fmla="*/ 2147483646 w 2293"/>
              <a:gd name="T13" fmla="*/ 2147483646 h 1031"/>
              <a:gd name="T14" fmla="*/ 2147483646 w 2293"/>
              <a:gd name="T15" fmla="*/ 2147483646 h 1031"/>
              <a:gd name="T16" fmla="*/ 2147483646 w 2293"/>
              <a:gd name="T17" fmla="*/ 2147483646 h 1031"/>
              <a:gd name="T18" fmla="*/ 2147483646 w 2293"/>
              <a:gd name="T19" fmla="*/ 2147483646 h 1031"/>
              <a:gd name="T20" fmla="*/ 2147483646 w 2293"/>
              <a:gd name="T21" fmla="*/ 2147483646 h 1031"/>
              <a:gd name="T22" fmla="*/ 2147483646 w 2293"/>
              <a:gd name="T23" fmla="*/ 2147483646 h 1031"/>
              <a:gd name="T24" fmla="*/ 2147483646 w 2293"/>
              <a:gd name="T25" fmla="*/ 2147483646 h 1031"/>
              <a:gd name="T26" fmla="*/ 2147483646 w 2293"/>
              <a:gd name="T27" fmla="*/ 2147483646 h 1031"/>
              <a:gd name="T28" fmla="*/ 2147483646 w 2293"/>
              <a:gd name="T29" fmla="*/ 2147483646 h 1031"/>
              <a:gd name="T30" fmla="*/ 2147483646 w 2293"/>
              <a:gd name="T31" fmla="*/ 2147483646 h 1031"/>
              <a:gd name="T32" fmla="*/ 2147483646 w 2293"/>
              <a:gd name="T33" fmla="*/ 2147483646 h 1031"/>
              <a:gd name="T34" fmla="*/ 2147483646 w 2293"/>
              <a:gd name="T35" fmla="*/ 2147483646 h 1031"/>
              <a:gd name="T36" fmla="*/ 2147483646 w 2293"/>
              <a:gd name="T37" fmla="*/ 2147483646 h 1031"/>
              <a:gd name="T38" fmla="*/ 2147483646 w 2293"/>
              <a:gd name="T39" fmla="*/ 2147483646 h 1031"/>
              <a:gd name="T40" fmla="*/ 2147483646 w 2293"/>
              <a:gd name="T41" fmla="*/ 2147483646 h 1031"/>
              <a:gd name="T42" fmla="*/ 2147483646 w 2293"/>
              <a:gd name="T43" fmla="*/ 2147483646 h 1031"/>
              <a:gd name="T44" fmla="*/ 2147483646 w 2293"/>
              <a:gd name="T45" fmla="*/ 2147483646 h 1031"/>
              <a:gd name="T46" fmla="*/ 2147483646 w 2293"/>
              <a:gd name="T47" fmla="*/ 0 h 1031"/>
              <a:gd name="T48" fmla="*/ 2147483646 w 2293"/>
              <a:gd name="T49" fmla="*/ 2147483646 h 1031"/>
              <a:gd name="T50" fmla="*/ 2147483646 w 2293"/>
              <a:gd name="T51" fmla="*/ 2147483646 h 1031"/>
              <a:gd name="T52" fmla="*/ 2147483646 w 2293"/>
              <a:gd name="T53" fmla="*/ 2147483646 h 1031"/>
              <a:gd name="T54" fmla="*/ 2147483646 w 2293"/>
              <a:gd name="T55" fmla="*/ 2147483646 h 1031"/>
              <a:gd name="T56" fmla="*/ 2147483646 w 2293"/>
              <a:gd name="T57" fmla="*/ 2147483646 h 1031"/>
              <a:gd name="T58" fmla="*/ 2147483646 w 2293"/>
              <a:gd name="T59" fmla="*/ 2147483646 h 1031"/>
              <a:gd name="T60" fmla="*/ 2147483646 w 2293"/>
              <a:gd name="T61" fmla="*/ 2147483646 h 1031"/>
              <a:gd name="T62" fmla="*/ 2147483646 w 2293"/>
              <a:gd name="T63" fmla="*/ 2147483646 h 1031"/>
              <a:gd name="T64" fmla="*/ 2147483646 w 2293"/>
              <a:gd name="T65" fmla="*/ 2147483646 h 1031"/>
              <a:gd name="T66" fmla="*/ 2147483646 w 2293"/>
              <a:gd name="T67" fmla="*/ 2147483646 h 1031"/>
              <a:gd name="T68" fmla="*/ 2147483646 w 2293"/>
              <a:gd name="T69" fmla="*/ 2147483646 h 1031"/>
              <a:gd name="T70" fmla="*/ 2147483646 w 2293"/>
              <a:gd name="T71" fmla="*/ 2147483646 h 1031"/>
              <a:gd name="T72" fmla="*/ 2147483646 w 2293"/>
              <a:gd name="T73" fmla="*/ 2147483646 h 1031"/>
              <a:gd name="T74" fmla="*/ 2147483646 w 2293"/>
              <a:gd name="T75" fmla="*/ 2147483646 h 1031"/>
              <a:gd name="T76" fmla="*/ 2147483646 w 2293"/>
              <a:gd name="T77" fmla="*/ 2147483646 h 1031"/>
              <a:gd name="T78" fmla="*/ 2147483646 w 2293"/>
              <a:gd name="T79" fmla="*/ 2147483646 h 1031"/>
              <a:gd name="T80" fmla="*/ 2147483646 w 2293"/>
              <a:gd name="T81" fmla="*/ 2147483646 h 1031"/>
              <a:gd name="T82" fmla="*/ 2147483646 w 2293"/>
              <a:gd name="T83" fmla="*/ 2147483646 h 1031"/>
              <a:gd name="T84" fmla="*/ 2147483646 w 2293"/>
              <a:gd name="T85" fmla="*/ 2147483646 h 1031"/>
              <a:gd name="T86" fmla="*/ 2147483646 w 2293"/>
              <a:gd name="T87" fmla="*/ 2147483646 h 1031"/>
              <a:gd name="T88" fmla="*/ 2147483646 w 2293"/>
              <a:gd name="T89" fmla="*/ 2147483646 h 1031"/>
              <a:gd name="T90" fmla="*/ 2147483646 w 2293"/>
              <a:gd name="T91" fmla="*/ 2147483646 h 1031"/>
              <a:gd name="T92" fmla="*/ 2147483646 w 2293"/>
              <a:gd name="T93" fmla="*/ 2147483646 h 1031"/>
              <a:gd name="T94" fmla="*/ 2147483646 w 2293"/>
              <a:gd name="T95" fmla="*/ 2147483646 h 1031"/>
              <a:gd name="T96" fmla="*/ 2147483646 w 2293"/>
              <a:gd name="T97" fmla="*/ 2147483646 h 1031"/>
              <a:gd name="T98" fmla="*/ 2147483646 w 2293"/>
              <a:gd name="T99" fmla="*/ 2147483646 h 10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93"/>
              <a:gd name="T151" fmla="*/ 0 h 1031"/>
              <a:gd name="T152" fmla="*/ 2293 w 2293"/>
              <a:gd name="T153" fmla="*/ 1031 h 10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93" h="1031">
                <a:moveTo>
                  <a:pt x="0" y="1027"/>
                </a:moveTo>
                <a:lnTo>
                  <a:pt x="37" y="1023"/>
                </a:lnTo>
                <a:lnTo>
                  <a:pt x="130" y="1005"/>
                </a:lnTo>
                <a:lnTo>
                  <a:pt x="190" y="990"/>
                </a:lnTo>
                <a:lnTo>
                  <a:pt x="257" y="971"/>
                </a:lnTo>
                <a:lnTo>
                  <a:pt x="328" y="944"/>
                </a:lnTo>
                <a:lnTo>
                  <a:pt x="399" y="913"/>
                </a:lnTo>
                <a:lnTo>
                  <a:pt x="557" y="830"/>
                </a:lnTo>
                <a:lnTo>
                  <a:pt x="613" y="795"/>
                </a:lnTo>
                <a:lnTo>
                  <a:pt x="661" y="761"/>
                </a:lnTo>
                <a:lnTo>
                  <a:pt x="759" y="677"/>
                </a:lnTo>
                <a:lnTo>
                  <a:pt x="897" y="550"/>
                </a:lnTo>
                <a:lnTo>
                  <a:pt x="944" y="504"/>
                </a:lnTo>
                <a:lnTo>
                  <a:pt x="987" y="457"/>
                </a:lnTo>
                <a:lnTo>
                  <a:pt x="1025" y="407"/>
                </a:lnTo>
                <a:lnTo>
                  <a:pt x="1059" y="358"/>
                </a:lnTo>
                <a:lnTo>
                  <a:pt x="1118" y="263"/>
                </a:lnTo>
                <a:lnTo>
                  <a:pt x="1170" y="174"/>
                </a:lnTo>
                <a:lnTo>
                  <a:pt x="1218" y="99"/>
                </a:lnTo>
                <a:lnTo>
                  <a:pt x="1242" y="68"/>
                </a:lnTo>
                <a:lnTo>
                  <a:pt x="1268" y="42"/>
                </a:lnTo>
                <a:lnTo>
                  <a:pt x="1296" y="20"/>
                </a:lnTo>
                <a:lnTo>
                  <a:pt x="1326" y="7"/>
                </a:lnTo>
                <a:lnTo>
                  <a:pt x="1358" y="0"/>
                </a:lnTo>
                <a:lnTo>
                  <a:pt x="1396" y="2"/>
                </a:lnTo>
                <a:lnTo>
                  <a:pt x="1431" y="11"/>
                </a:lnTo>
                <a:lnTo>
                  <a:pt x="1462" y="28"/>
                </a:lnTo>
                <a:lnTo>
                  <a:pt x="1490" y="53"/>
                </a:lnTo>
                <a:lnTo>
                  <a:pt x="1515" y="83"/>
                </a:lnTo>
                <a:lnTo>
                  <a:pt x="1539" y="119"/>
                </a:lnTo>
                <a:lnTo>
                  <a:pt x="1559" y="161"/>
                </a:lnTo>
                <a:lnTo>
                  <a:pt x="1598" y="255"/>
                </a:lnTo>
                <a:lnTo>
                  <a:pt x="1636" y="362"/>
                </a:lnTo>
                <a:lnTo>
                  <a:pt x="1678" y="476"/>
                </a:lnTo>
                <a:lnTo>
                  <a:pt x="1702" y="533"/>
                </a:lnTo>
                <a:lnTo>
                  <a:pt x="1729" y="590"/>
                </a:lnTo>
                <a:lnTo>
                  <a:pt x="1759" y="647"/>
                </a:lnTo>
                <a:lnTo>
                  <a:pt x="1794" y="702"/>
                </a:lnTo>
                <a:lnTo>
                  <a:pt x="1844" y="779"/>
                </a:lnTo>
                <a:lnTo>
                  <a:pt x="1881" y="839"/>
                </a:lnTo>
                <a:lnTo>
                  <a:pt x="1901" y="865"/>
                </a:lnTo>
                <a:lnTo>
                  <a:pt x="1925" y="891"/>
                </a:lnTo>
                <a:lnTo>
                  <a:pt x="1954" y="917"/>
                </a:lnTo>
                <a:lnTo>
                  <a:pt x="1993" y="945"/>
                </a:lnTo>
                <a:lnTo>
                  <a:pt x="2043" y="973"/>
                </a:lnTo>
                <a:lnTo>
                  <a:pt x="2094" y="994"/>
                </a:lnTo>
                <a:lnTo>
                  <a:pt x="2144" y="1011"/>
                </a:lnTo>
                <a:lnTo>
                  <a:pt x="2191" y="1020"/>
                </a:lnTo>
                <a:lnTo>
                  <a:pt x="2264" y="1029"/>
                </a:lnTo>
                <a:lnTo>
                  <a:pt x="2292" y="1030"/>
                </a:lnTo>
              </a:path>
            </a:pathLst>
          </a:custGeom>
          <a:noFill/>
          <a:ln w="38100" cap="rnd">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2029" name="Line 48"/>
          <p:cNvSpPr>
            <a:spLocks noChangeShapeType="1"/>
          </p:cNvSpPr>
          <p:nvPr/>
        </p:nvSpPr>
        <p:spPr bwMode="auto">
          <a:xfrm flipV="1">
            <a:off x="1833563" y="2074863"/>
            <a:ext cx="0" cy="3598862"/>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2030" name="Rectangle 49"/>
          <p:cNvSpPr>
            <a:spLocks noChangeArrowheads="1"/>
          </p:cNvSpPr>
          <p:nvPr/>
        </p:nvSpPr>
        <p:spPr bwMode="auto">
          <a:xfrm>
            <a:off x="3152775" y="5491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latin typeface="Comic Sans MS" panose="030F0702030302020204" pitchFamily="66" charset="0"/>
              <a:ea typeface="MS PGothic" panose="020B0600070205080204" pitchFamily="34" charset="-128"/>
            </a:endParaRPr>
          </a:p>
        </p:txBody>
      </p:sp>
      <p:sp>
        <p:nvSpPr>
          <p:cNvPr id="42031" name="Text Box 50"/>
          <p:cNvSpPr txBox="1">
            <a:spLocks noChangeArrowheads="1"/>
          </p:cNvSpPr>
          <p:nvPr/>
        </p:nvSpPr>
        <p:spPr bwMode="auto">
          <a:xfrm>
            <a:off x="1492250" y="5281613"/>
            <a:ext cx="441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solidFill>
                  <a:srgbClr val="0065AA"/>
                </a:solidFill>
                <a:latin typeface="Arial" panose="020B0604020202020204" pitchFamily="34" charset="0"/>
                <a:ea typeface="MS PGothic" panose="020B0600070205080204" pitchFamily="34" charset="-128"/>
              </a:rPr>
              <a:t>1%</a:t>
            </a:r>
          </a:p>
        </p:txBody>
      </p:sp>
      <p:sp>
        <p:nvSpPr>
          <p:cNvPr id="42032" name="Text Box 51"/>
          <p:cNvSpPr txBox="1">
            <a:spLocks noChangeArrowheads="1"/>
          </p:cNvSpPr>
          <p:nvPr/>
        </p:nvSpPr>
        <p:spPr bwMode="auto">
          <a:xfrm>
            <a:off x="1276350" y="5032375"/>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solidFill>
                  <a:srgbClr val="009900"/>
                </a:solidFill>
                <a:latin typeface="Arial" panose="020B0604020202020204" pitchFamily="34" charset="0"/>
                <a:ea typeface="MS PGothic" panose="020B0600070205080204" pitchFamily="34" charset="-128"/>
              </a:rPr>
              <a:t>15%</a:t>
            </a:r>
          </a:p>
        </p:txBody>
      </p:sp>
      <p:sp>
        <p:nvSpPr>
          <p:cNvPr id="42033" name="Text Box 52"/>
          <p:cNvSpPr txBox="1">
            <a:spLocks noChangeArrowheads="1"/>
          </p:cNvSpPr>
          <p:nvPr/>
        </p:nvSpPr>
        <p:spPr bwMode="auto">
          <a:xfrm>
            <a:off x="1368425" y="4113213"/>
            <a:ext cx="441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solidFill>
                  <a:schemeClr val="hlink"/>
                </a:solidFill>
                <a:latin typeface="Arial" panose="020B0604020202020204" pitchFamily="34" charset="0"/>
                <a:ea typeface="MS PGothic" panose="020B0600070205080204" pitchFamily="34" charset="-128"/>
              </a:rPr>
              <a:t>0%</a:t>
            </a:r>
          </a:p>
        </p:txBody>
      </p:sp>
      <p:sp>
        <p:nvSpPr>
          <p:cNvPr id="1199157" name="Rectangle 53"/>
          <p:cNvSpPr>
            <a:spLocks noChangeArrowheads="1"/>
          </p:cNvSpPr>
          <p:nvPr/>
        </p:nvSpPr>
        <p:spPr bwMode="auto">
          <a:xfrm>
            <a:off x="1490663" y="3546475"/>
            <a:ext cx="592137" cy="304800"/>
          </a:xfrm>
          <a:prstGeom prst="rect">
            <a:avLst/>
          </a:prstGeom>
          <a:noFill/>
          <a:ln>
            <a:noFill/>
          </a:ln>
          <a:effectLst/>
          <a:extLst/>
        </p:spPr>
        <p:txBody>
          <a:bodyPr wrap="none" lIns="90488" tIns="44450" rIns="90488" bIns="44450">
            <a:spAutoFit/>
          </a:bodyPr>
          <a:lstStyle/>
          <a:p>
            <a:pPr algn="r" eaLnBrk="1" fontAlgn="auto" hangingPunct="1">
              <a:spcBef>
                <a:spcPts val="0"/>
              </a:spcBef>
              <a:spcAft>
                <a:spcPts val="0"/>
              </a:spcAft>
              <a:defRPr/>
            </a:pPr>
            <a:r>
              <a:rPr lang="en-GB" sz="1400">
                <a:solidFill>
                  <a:schemeClr val="hlink"/>
                </a:solidFill>
                <a:effectLst>
                  <a:outerShdw blurRad="38100" dist="38100" dir="2700000" algn="tl">
                    <a:srgbClr val="C0C0C0"/>
                  </a:outerShdw>
                </a:effectLst>
                <a:cs typeface="+mn-cs"/>
              </a:rPr>
              <a:t>Üçüz</a:t>
            </a:r>
          </a:p>
        </p:txBody>
      </p:sp>
      <p:pic>
        <p:nvPicPr>
          <p:cNvPr id="42035" name="Picture 82"/>
          <p:cNvPicPr>
            <a:picLocks noChangeAspect="1" noChangeArrowheads="1"/>
          </p:cNvPicPr>
          <p:nvPr/>
        </p:nvPicPr>
        <p:blipFill>
          <a:blip r:embed="rId3">
            <a:extLst>
              <a:ext uri="{28A0092B-C50C-407E-A947-70E740481C1C}">
                <a14:useLocalDpi xmlns:a14="http://schemas.microsoft.com/office/drawing/2010/main" val="0"/>
              </a:ext>
            </a:extLst>
          </a:blip>
          <a:srcRect l="10287" t="9251" r="12775" b="16743"/>
          <a:stretch>
            <a:fillRect/>
          </a:stretch>
        </p:blipFill>
        <p:spPr bwMode="auto">
          <a:xfrm>
            <a:off x="6773863" y="1916113"/>
            <a:ext cx="2239962" cy="2182812"/>
          </a:xfrm>
          <a:prstGeom prst="rect">
            <a:avLst/>
          </a:prstGeom>
          <a:noFill/>
          <a:ln w="9525">
            <a:solidFill>
              <a:srgbClr val="250D9F"/>
            </a:solidFill>
            <a:miter lim="800000"/>
            <a:headEnd/>
            <a:tailEnd/>
          </a:ln>
          <a:extLst>
            <a:ext uri="{909E8E84-426E-40DD-AFC4-6F175D3DCCD1}">
              <a14:hiddenFill xmlns:a14="http://schemas.microsoft.com/office/drawing/2010/main">
                <a:solidFill>
                  <a:srgbClr val="FFFFFF"/>
                </a:solidFill>
              </a14:hiddenFill>
            </a:ext>
          </a:extLst>
        </p:spPr>
      </p:pic>
      <p:pic>
        <p:nvPicPr>
          <p:cNvPr id="42036" name="Picture 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863" y="4221163"/>
            <a:ext cx="2236787" cy="2081212"/>
          </a:xfrm>
          <a:prstGeom prst="rect">
            <a:avLst/>
          </a:prstGeom>
          <a:noFill/>
          <a:ln w="9525">
            <a:solidFill>
              <a:srgbClr val="250D9F"/>
            </a:solidFill>
            <a:miter lim="800000"/>
            <a:headEnd/>
            <a:tailEnd/>
          </a:ln>
          <a:extLst>
            <a:ext uri="{909E8E84-426E-40DD-AFC4-6F175D3DCCD1}">
              <a14:hiddenFill xmlns:a14="http://schemas.microsoft.com/office/drawing/2010/main">
                <a:solidFill>
                  <a:srgbClr val="FFFFFF"/>
                </a:solidFill>
              </a14:hiddenFill>
            </a:ext>
          </a:extLst>
        </p:spPr>
      </p:pic>
      <p:grpSp>
        <p:nvGrpSpPr>
          <p:cNvPr id="42037" name="Group 85"/>
          <p:cNvGrpSpPr>
            <a:grpSpLocks/>
          </p:cNvGrpSpPr>
          <p:nvPr/>
        </p:nvGrpSpPr>
        <p:grpSpPr bwMode="auto">
          <a:xfrm>
            <a:off x="3330575" y="1916113"/>
            <a:ext cx="3402013" cy="4811712"/>
            <a:chOff x="2360" y="1207"/>
            <a:chExt cx="2411" cy="3031"/>
          </a:xfrm>
        </p:grpSpPr>
        <p:grpSp>
          <p:nvGrpSpPr>
            <p:cNvPr id="42038" name="Group 54"/>
            <p:cNvGrpSpPr>
              <a:grpSpLocks/>
            </p:cNvGrpSpPr>
            <p:nvPr/>
          </p:nvGrpSpPr>
          <p:grpSpPr bwMode="auto">
            <a:xfrm>
              <a:off x="2360" y="1207"/>
              <a:ext cx="2359" cy="2767"/>
              <a:chOff x="2360" y="1434"/>
              <a:chExt cx="2359" cy="2767"/>
            </a:xfrm>
          </p:grpSpPr>
          <p:sp>
            <p:nvSpPr>
              <p:cNvPr id="42040" name="Rectangle 55"/>
              <p:cNvSpPr>
                <a:spLocks noChangeArrowheads="1"/>
              </p:cNvSpPr>
              <p:nvPr/>
            </p:nvSpPr>
            <p:spPr bwMode="auto">
              <a:xfrm>
                <a:off x="2360" y="1434"/>
                <a:ext cx="2359" cy="2767"/>
              </a:xfrm>
              <a:prstGeom prst="rect">
                <a:avLst/>
              </a:prstGeom>
              <a:solidFill>
                <a:schemeClr val="tx1"/>
              </a:solidFill>
              <a:ln w="12700">
                <a:solidFill>
                  <a:srgbClr val="0065AA"/>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latin typeface="Georgia" panose="02040502050405020303" pitchFamily="18" charset="0"/>
                </a:endParaRPr>
              </a:p>
            </p:txBody>
          </p:sp>
          <p:sp>
            <p:nvSpPr>
              <p:cNvPr id="42041" name="Line 56"/>
              <p:cNvSpPr>
                <a:spLocks noChangeShapeType="1"/>
              </p:cNvSpPr>
              <p:nvPr/>
            </p:nvSpPr>
            <p:spPr bwMode="auto">
              <a:xfrm>
                <a:off x="2845" y="1605"/>
                <a:ext cx="2" cy="2159"/>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42042" name="Line 57"/>
              <p:cNvSpPr>
                <a:spLocks noChangeShapeType="1"/>
              </p:cNvSpPr>
              <p:nvPr/>
            </p:nvSpPr>
            <p:spPr bwMode="auto">
              <a:xfrm>
                <a:off x="2797" y="3764"/>
                <a:ext cx="48" cy="2"/>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42043" name="Line 58"/>
              <p:cNvSpPr>
                <a:spLocks noChangeShapeType="1"/>
              </p:cNvSpPr>
              <p:nvPr/>
            </p:nvSpPr>
            <p:spPr bwMode="auto">
              <a:xfrm>
                <a:off x="2797" y="3226"/>
                <a:ext cx="59" cy="1"/>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42044" name="Line 59"/>
              <p:cNvSpPr>
                <a:spLocks noChangeShapeType="1"/>
              </p:cNvSpPr>
              <p:nvPr/>
            </p:nvSpPr>
            <p:spPr bwMode="auto">
              <a:xfrm>
                <a:off x="2797" y="2688"/>
                <a:ext cx="48" cy="1"/>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42045" name="Line 60"/>
              <p:cNvSpPr>
                <a:spLocks noChangeShapeType="1"/>
              </p:cNvSpPr>
              <p:nvPr/>
            </p:nvSpPr>
            <p:spPr bwMode="auto">
              <a:xfrm>
                <a:off x="2797" y="2143"/>
                <a:ext cx="48" cy="1"/>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42046" name="Line 61"/>
              <p:cNvSpPr>
                <a:spLocks noChangeShapeType="1"/>
              </p:cNvSpPr>
              <p:nvPr/>
            </p:nvSpPr>
            <p:spPr bwMode="auto">
              <a:xfrm>
                <a:off x="2811" y="1605"/>
                <a:ext cx="34" cy="1"/>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42047" name="Rectangle 62"/>
              <p:cNvSpPr>
                <a:spLocks noChangeArrowheads="1"/>
              </p:cNvSpPr>
              <p:nvPr/>
            </p:nvSpPr>
            <p:spPr bwMode="auto">
              <a:xfrm>
                <a:off x="2712" y="3695"/>
                <a:ext cx="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0</a:t>
                </a:r>
              </a:p>
            </p:txBody>
          </p:sp>
          <p:sp>
            <p:nvSpPr>
              <p:cNvPr id="42048" name="Rectangle 63"/>
              <p:cNvSpPr>
                <a:spLocks noChangeArrowheads="1"/>
              </p:cNvSpPr>
              <p:nvPr/>
            </p:nvSpPr>
            <p:spPr bwMode="auto">
              <a:xfrm>
                <a:off x="2657" y="3157"/>
                <a:ext cx="14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25</a:t>
                </a:r>
              </a:p>
            </p:txBody>
          </p:sp>
          <p:sp>
            <p:nvSpPr>
              <p:cNvPr id="42049" name="Rectangle 64"/>
              <p:cNvSpPr>
                <a:spLocks noChangeArrowheads="1"/>
              </p:cNvSpPr>
              <p:nvPr/>
            </p:nvSpPr>
            <p:spPr bwMode="auto">
              <a:xfrm>
                <a:off x="2657" y="2619"/>
                <a:ext cx="14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50</a:t>
                </a:r>
              </a:p>
            </p:txBody>
          </p:sp>
          <p:sp>
            <p:nvSpPr>
              <p:cNvPr id="42050" name="Rectangle 65"/>
              <p:cNvSpPr>
                <a:spLocks noChangeArrowheads="1"/>
              </p:cNvSpPr>
              <p:nvPr/>
            </p:nvSpPr>
            <p:spPr bwMode="auto">
              <a:xfrm>
                <a:off x="2657" y="2074"/>
                <a:ext cx="14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75</a:t>
                </a:r>
              </a:p>
            </p:txBody>
          </p:sp>
          <p:sp>
            <p:nvSpPr>
              <p:cNvPr id="42051" name="Rectangle 66"/>
              <p:cNvSpPr>
                <a:spLocks noChangeArrowheads="1"/>
              </p:cNvSpPr>
              <p:nvPr/>
            </p:nvSpPr>
            <p:spPr bwMode="auto">
              <a:xfrm>
                <a:off x="2602" y="1536"/>
                <a:ext cx="21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100</a:t>
                </a:r>
              </a:p>
            </p:txBody>
          </p:sp>
          <p:sp>
            <p:nvSpPr>
              <p:cNvPr id="42052" name="Rectangle 67"/>
              <p:cNvSpPr>
                <a:spLocks noChangeArrowheads="1"/>
              </p:cNvSpPr>
              <p:nvPr/>
            </p:nvSpPr>
            <p:spPr bwMode="auto">
              <a:xfrm>
                <a:off x="2812" y="3870"/>
                <a:ext cx="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0</a:t>
                </a:r>
              </a:p>
            </p:txBody>
          </p:sp>
          <p:sp>
            <p:nvSpPr>
              <p:cNvPr id="42053" name="Rectangle 68"/>
              <p:cNvSpPr>
                <a:spLocks noChangeArrowheads="1"/>
              </p:cNvSpPr>
              <p:nvPr/>
            </p:nvSpPr>
            <p:spPr bwMode="auto">
              <a:xfrm>
                <a:off x="3064" y="3870"/>
                <a:ext cx="14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10</a:t>
                </a:r>
              </a:p>
            </p:txBody>
          </p:sp>
          <p:sp>
            <p:nvSpPr>
              <p:cNvPr id="42054" name="Rectangle 69"/>
              <p:cNvSpPr>
                <a:spLocks noChangeArrowheads="1"/>
              </p:cNvSpPr>
              <p:nvPr/>
            </p:nvSpPr>
            <p:spPr bwMode="auto">
              <a:xfrm>
                <a:off x="3348" y="3870"/>
                <a:ext cx="14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20</a:t>
                </a:r>
              </a:p>
            </p:txBody>
          </p:sp>
          <p:sp>
            <p:nvSpPr>
              <p:cNvPr id="42055" name="Rectangle 70"/>
              <p:cNvSpPr>
                <a:spLocks noChangeArrowheads="1"/>
              </p:cNvSpPr>
              <p:nvPr/>
            </p:nvSpPr>
            <p:spPr bwMode="auto">
              <a:xfrm>
                <a:off x="3644" y="3870"/>
                <a:ext cx="14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30</a:t>
                </a:r>
              </a:p>
            </p:txBody>
          </p:sp>
          <p:sp>
            <p:nvSpPr>
              <p:cNvPr id="42056" name="Rectangle 71"/>
              <p:cNvSpPr>
                <a:spLocks noChangeArrowheads="1"/>
              </p:cNvSpPr>
              <p:nvPr/>
            </p:nvSpPr>
            <p:spPr bwMode="auto">
              <a:xfrm>
                <a:off x="3937" y="3870"/>
                <a:ext cx="14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40</a:t>
                </a:r>
              </a:p>
            </p:txBody>
          </p:sp>
          <p:sp>
            <p:nvSpPr>
              <p:cNvPr id="42057" name="Rectangle 72"/>
              <p:cNvSpPr>
                <a:spLocks noChangeArrowheads="1"/>
              </p:cNvSpPr>
              <p:nvPr/>
            </p:nvSpPr>
            <p:spPr bwMode="auto">
              <a:xfrm>
                <a:off x="4232" y="3870"/>
                <a:ext cx="14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50</a:t>
                </a:r>
              </a:p>
            </p:txBody>
          </p:sp>
          <p:sp>
            <p:nvSpPr>
              <p:cNvPr id="42058" name="Rectangle 73"/>
              <p:cNvSpPr>
                <a:spLocks noChangeArrowheads="1"/>
              </p:cNvSpPr>
              <p:nvPr/>
            </p:nvSpPr>
            <p:spPr bwMode="auto">
              <a:xfrm>
                <a:off x="4517" y="3870"/>
                <a:ext cx="14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60</a:t>
                </a:r>
              </a:p>
            </p:txBody>
          </p:sp>
          <p:sp>
            <p:nvSpPr>
              <p:cNvPr id="42059" name="Rectangle 74"/>
              <p:cNvSpPr>
                <a:spLocks noChangeArrowheads="1"/>
              </p:cNvSpPr>
              <p:nvPr/>
            </p:nvSpPr>
            <p:spPr bwMode="auto">
              <a:xfrm>
                <a:off x="3108" y="4043"/>
                <a:ext cx="125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Servikal uzunluk (mm)</a:t>
                </a:r>
              </a:p>
            </p:txBody>
          </p:sp>
          <p:sp>
            <p:nvSpPr>
              <p:cNvPr id="42060" name="Rectangle 75"/>
              <p:cNvSpPr>
                <a:spLocks noChangeArrowheads="1"/>
              </p:cNvSpPr>
              <p:nvPr/>
            </p:nvSpPr>
            <p:spPr bwMode="auto">
              <a:xfrm rot="-5400000">
                <a:off x="2103" y="2610"/>
                <a:ext cx="80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GB" altLang="tr-TR" sz="1400">
                    <a:solidFill>
                      <a:schemeClr val="bg2"/>
                    </a:solidFill>
                    <a:latin typeface="Arial" panose="020B0604020202020204" pitchFamily="34" charset="0"/>
                  </a:rPr>
                  <a:t>Doğum riski (%)</a:t>
                </a:r>
              </a:p>
            </p:txBody>
          </p:sp>
          <p:sp>
            <p:nvSpPr>
              <p:cNvPr id="42061" name="Rectangle 76"/>
              <p:cNvSpPr>
                <a:spLocks noChangeArrowheads="1"/>
              </p:cNvSpPr>
              <p:nvPr/>
            </p:nvSpPr>
            <p:spPr bwMode="auto">
              <a:xfrm>
                <a:off x="3290" y="2100"/>
                <a:ext cx="1184"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solidFill>
                      <a:srgbClr val="FF0000"/>
                    </a:solidFill>
                    <a:latin typeface="Arial" panose="020B0604020202020204" pitchFamily="34" charset="0"/>
                  </a:rPr>
                  <a:t>İkiz   1163</a:t>
                </a:r>
              </a:p>
              <a:p>
                <a:pPr eaLnBrk="1" hangingPunct="1">
                  <a:spcBef>
                    <a:spcPct val="0"/>
                  </a:spcBef>
                  <a:buFontTx/>
                  <a:buNone/>
                </a:pPr>
                <a:r>
                  <a:rPr lang="en-GB" altLang="tr-TR" sz="1400">
                    <a:solidFill>
                      <a:srgbClr val="FF0000"/>
                    </a:solidFill>
                    <a:latin typeface="Arial" panose="020B0604020202020204" pitchFamily="34" charset="0"/>
                  </a:rPr>
                  <a:t>Üçüz  43  </a:t>
                </a:r>
              </a:p>
            </p:txBody>
          </p:sp>
          <p:sp>
            <p:nvSpPr>
              <p:cNvPr id="42062" name="Line 77"/>
              <p:cNvSpPr>
                <a:spLocks noChangeShapeType="1"/>
              </p:cNvSpPr>
              <p:nvPr/>
            </p:nvSpPr>
            <p:spPr bwMode="auto">
              <a:xfrm flipV="1">
                <a:off x="3294" y="3640"/>
                <a:ext cx="0" cy="210"/>
              </a:xfrm>
              <a:prstGeom prst="line">
                <a:avLst/>
              </a:prstGeom>
              <a:noFill/>
              <a:ln w="28575">
                <a:solidFill>
                  <a:srgbClr val="0065AA"/>
                </a:solidFill>
                <a:prstDash val="sysDot"/>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tr-TR"/>
              </a:p>
            </p:txBody>
          </p:sp>
          <p:sp>
            <p:nvSpPr>
              <p:cNvPr id="42063" name="Line 78"/>
              <p:cNvSpPr>
                <a:spLocks noChangeShapeType="1"/>
              </p:cNvSpPr>
              <p:nvPr/>
            </p:nvSpPr>
            <p:spPr bwMode="auto">
              <a:xfrm flipV="1">
                <a:off x="3574" y="3482"/>
                <a:ext cx="0" cy="368"/>
              </a:xfrm>
              <a:prstGeom prst="line">
                <a:avLst/>
              </a:prstGeom>
              <a:noFill/>
              <a:ln w="28575">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tr-TR"/>
              </a:p>
            </p:txBody>
          </p:sp>
          <p:sp>
            <p:nvSpPr>
              <p:cNvPr id="42064" name="Freeform 79"/>
              <p:cNvSpPr>
                <a:spLocks/>
              </p:cNvSpPr>
              <p:nvPr/>
            </p:nvSpPr>
            <p:spPr bwMode="auto">
              <a:xfrm>
                <a:off x="2938" y="1792"/>
                <a:ext cx="1659" cy="2015"/>
              </a:xfrm>
              <a:custGeom>
                <a:avLst/>
                <a:gdLst>
                  <a:gd name="T0" fmla="*/ 1 w 2590"/>
                  <a:gd name="T1" fmla="*/ 33 h 2195"/>
                  <a:gd name="T2" fmla="*/ 1 w 2590"/>
                  <a:gd name="T3" fmla="*/ 33 h 2195"/>
                  <a:gd name="T4" fmla="*/ 1 w 2590"/>
                  <a:gd name="T5" fmla="*/ 33 h 2195"/>
                  <a:gd name="T6" fmla="*/ 1 w 2590"/>
                  <a:gd name="T7" fmla="*/ 28 h 2195"/>
                  <a:gd name="T8" fmla="*/ 1 w 2590"/>
                  <a:gd name="T9" fmla="*/ 17 h 2195"/>
                  <a:gd name="T10" fmla="*/ 0 w 2590"/>
                  <a:gd name="T11" fmla="*/ 0 h 2195"/>
                  <a:gd name="T12" fmla="*/ 0 60000 65536"/>
                  <a:gd name="T13" fmla="*/ 0 60000 65536"/>
                  <a:gd name="T14" fmla="*/ 0 60000 65536"/>
                  <a:gd name="T15" fmla="*/ 0 60000 65536"/>
                  <a:gd name="T16" fmla="*/ 0 60000 65536"/>
                  <a:gd name="T17" fmla="*/ 0 60000 65536"/>
                  <a:gd name="T18" fmla="*/ 0 w 2590"/>
                  <a:gd name="T19" fmla="*/ 0 h 2195"/>
                  <a:gd name="T20" fmla="*/ 2590 w 2590"/>
                  <a:gd name="T21" fmla="*/ 2195 h 2195"/>
                </a:gdLst>
                <a:ahLst/>
                <a:cxnLst>
                  <a:cxn ang="T12">
                    <a:pos x="T0" y="T1"/>
                  </a:cxn>
                  <a:cxn ang="T13">
                    <a:pos x="T2" y="T3"/>
                  </a:cxn>
                  <a:cxn ang="T14">
                    <a:pos x="T4" y="T5"/>
                  </a:cxn>
                  <a:cxn ang="T15">
                    <a:pos x="T6" y="T7"/>
                  </a:cxn>
                  <a:cxn ang="T16">
                    <a:pos x="T8" y="T9"/>
                  </a:cxn>
                  <a:cxn ang="T17">
                    <a:pos x="T10" y="T11"/>
                  </a:cxn>
                </a:cxnLst>
                <a:rect l="T18" t="T19" r="T20" b="T21"/>
                <a:pathLst>
                  <a:path w="2590" h="2195">
                    <a:moveTo>
                      <a:pt x="2590" y="2195"/>
                    </a:moveTo>
                    <a:cubicBezTo>
                      <a:pt x="2147" y="2190"/>
                      <a:pt x="1705" y="2185"/>
                      <a:pt x="1418" y="2176"/>
                    </a:cubicBezTo>
                    <a:cubicBezTo>
                      <a:pt x="1131" y="2167"/>
                      <a:pt x="1017" y="2183"/>
                      <a:pt x="869" y="2140"/>
                    </a:cubicBezTo>
                    <a:cubicBezTo>
                      <a:pt x="721" y="2097"/>
                      <a:pt x="630" y="2085"/>
                      <a:pt x="531" y="1920"/>
                    </a:cubicBezTo>
                    <a:cubicBezTo>
                      <a:pt x="432" y="1755"/>
                      <a:pt x="363" y="1472"/>
                      <a:pt x="275" y="1152"/>
                    </a:cubicBezTo>
                    <a:cubicBezTo>
                      <a:pt x="187" y="832"/>
                      <a:pt x="93" y="416"/>
                      <a:pt x="0" y="0"/>
                    </a:cubicBezTo>
                  </a:path>
                </a:pathLst>
              </a:custGeom>
              <a:noFill/>
              <a:ln w="38100">
                <a:solidFill>
                  <a:srgbClr val="0065AA"/>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42065" name="Rectangle 80"/>
              <p:cNvSpPr>
                <a:spLocks noChangeArrowheads="1"/>
              </p:cNvSpPr>
              <p:nvPr/>
            </p:nvSpPr>
            <p:spPr bwMode="auto">
              <a:xfrm>
                <a:off x="2825" y="1475"/>
                <a:ext cx="66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tr-TR" sz="1400">
                    <a:solidFill>
                      <a:srgbClr val="0065AA"/>
                    </a:solidFill>
                    <a:latin typeface="Arial" panose="020B0604020202020204" pitchFamily="34" charset="0"/>
                    <a:ea typeface="MS PGothic" panose="020B0600070205080204" pitchFamily="34" charset="-128"/>
                  </a:rPr>
                  <a:t>Tekiz</a:t>
                </a:r>
              </a:p>
            </p:txBody>
          </p:sp>
          <p:sp>
            <p:nvSpPr>
              <p:cNvPr id="42066" name="Freeform 81"/>
              <p:cNvSpPr>
                <a:spLocks/>
              </p:cNvSpPr>
              <p:nvPr/>
            </p:nvSpPr>
            <p:spPr bwMode="auto">
              <a:xfrm>
                <a:off x="2999" y="1767"/>
                <a:ext cx="1598" cy="1957"/>
              </a:xfrm>
              <a:custGeom>
                <a:avLst/>
                <a:gdLst>
                  <a:gd name="T0" fmla="*/ 1 w 2495"/>
                  <a:gd name="T1" fmla="*/ 33 h 2131"/>
                  <a:gd name="T2" fmla="*/ 1 w 2495"/>
                  <a:gd name="T3" fmla="*/ 31 h 2131"/>
                  <a:gd name="T4" fmla="*/ 1 w 2495"/>
                  <a:gd name="T5" fmla="*/ 28 h 2131"/>
                  <a:gd name="T6" fmla="*/ 1 w 2495"/>
                  <a:gd name="T7" fmla="*/ 21 h 2131"/>
                  <a:gd name="T8" fmla="*/ 1 w 2495"/>
                  <a:gd name="T9" fmla="*/ 7 h 2131"/>
                  <a:gd name="T10" fmla="*/ 0 w 2495"/>
                  <a:gd name="T11" fmla="*/ 0 h 2131"/>
                  <a:gd name="T12" fmla="*/ 0 60000 65536"/>
                  <a:gd name="T13" fmla="*/ 0 60000 65536"/>
                  <a:gd name="T14" fmla="*/ 0 60000 65536"/>
                  <a:gd name="T15" fmla="*/ 0 60000 65536"/>
                  <a:gd name="T16" fmla="*/ 0 60000 65536"/>
                  <a:gd name="T17" fmla="*/ 0 60000 65536"/>
                  <a:gd name="T18" fmla="*/ 0 w 2495"/>
                  <a:gd name="T19" fmla="*/ 0 h 2131"/>
                  <a:gd name="T20" fmla="*/ 2495 w 2495"/>
                  <a:gd name="T21" fmla="*/ 2131 h 2131"/>
                </a:gdLst>
                <a:ahLst/>
                <a:cxnLst>
                  <a:cxn ang="T12">
                    <a:pos x="T0" y="T1"/>
                  </a:cxn>
                  <a:cxn ang="T13">
                    <a:pos x="T2" y="T3"/>
                  </a:cxn>
                  <a:cxn ang="T14">
                    <a:pos x="T4" y="T5"/>
                  </a:cxn>
                  <a:cxn ang="T15">
                    <a:pos x="T6" y="T7"/>
                  </a:cxn>
                  <a:cxn ang="T16">
                    <a:pos x="T8" y="T9"/>
                  </a:cxn>
                  <a:cxn ang="T17">
                    <a:pos x="T10" y="T11"/>
                  </a:cxn>
                </a:cxnLst>
                <a:rect l="T18" t="T19" r="T20" b="T21"/>
                <a:pathLst>
                  <a:path w="2495" h="2131">
                    <a:moveTo>
                      <a:pt x="2495" y="2131"/>
                    </a:moveTo>
                    <a:cubicBezTo>
                      <a:pt x="2151" y="2112"/>
                      <a:pt x="1807" y="2094"/>
                      <a:pt x="1542" y="2041"/>
                    </a:cubicBezTo>
                    <a:cubicBezTo>
                      <a:pt x="1277" y="1988"/>
                      <a:pt x="1081" y="1927"/>
                      <a:pt x="907" y="1814"/>
                    </a:cubicBezTo>
                    <a:cubicBezTo>
                      <a:pt x="733" y="1701"/>
                      <a:pt x="628" y="1587"/>
                      <a:pt x="499" y="1360"/>
                    </a:cubicBezTo>
                    <a:cubicBezTo>
                      <a:pt x="370" y="1133"/>
                      <a:pt x="219" y="680"/>
                      <a:pt x="136" y="453"/>
                    </a:cubicBezTo>
                    <a:cubicBezTo>
                      <a:pt x="53" y="226"/>
                      <a:pt x="26" y="113"/>
                      <a:pt x="0"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grpSp>
        <p:sp>
          <p:nvSpPr>
            <p:cNvPr id="42039" name="Rectangle 84"/>
            <p:cNvSpPr>
              <a:spLocks noChangeArrowheads="1"/>
            </p:cNvSpPr>
            <p:nvPr/>
          </p:nvSpPr>
          <p:spPr bwMode="auto">
            <a:xfrm>
              <a:off x="2549" y="4065"/>
              <a:ext cx="2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tr-TR" sz="1200">
                  <a:latin typeface="Arial" panose="020B0604020202020204" pitchFamily="34" charset="0"/>
                  <a:ea typeface="MS PGothic" panose="020B0600070205080204" pitchFamily="34" charset="-128"/>
                </a:rPr>
                <a:t>Skentou et al., 2000; To et al., 2001;</a:t>
              </a:r>
              <a:r>
                <a:rPr lang="tr-TR" altLang="tr-TR" sz="1200">
                  <a:latin typeface="Arial" panose="020B0604020202020204" pitchFamily="34" charset="0"/>
                  <a:ea typeface="MS PGothic" panose="020B0600070205080204" pitchFamily="34" charset="-128"/>
                </a:rPr>
                <a:t> </a:t>
              </a:r>
              <a:r>
                <a:rPr lang="en-GB" altLang="tr-TR" sz="1200">
                  <a:latin typeface="Arial" panose="020B0604020202020204" pitchFamily="34" charset="0"/>
                  <a:ea typeface="MS PGothic" panose="020B0600070205080204" pitchFamily="34" charset="-128"/>
                </a:rPr>
                <a:t> 2005     </a:t>
              </a:r>
            </a:p>
          </p:txBody>
        </p:sp>
      </p:gr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9144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Picture 3"/>
          <p:cNvSpPr>
            <a:spLocks noChangeAspect="1" noChangeArrowheads="1"/>
          </p:cNvSpPr>
          <p:nvPr/>
        </p:nvSpPr>
        <p:spPr bwMode="auto">
          <a:xfrm>
            <a:off x="0" y="0"/>
            <a:ext cx="914400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cxnSp>
        <p:nvCxnSpPr>
          <p:cNvPr id="5" name="4 Düz Bağlayıcı"/>
          <p:cNvCxnSpPr/>
          <p:nvPr/>
        </p:nvCxnSpPr>
        <p:spPr>
          <a:xfrm>
            <a:off x="179388" y="5661025"/>
            <a:ext cx="86407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40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Başlık"/>
          <p:cNvSpPr>
            <a:spLocks noGrp="1"/>
          </p:cNvSpPr>
          <p:nvPr>
            <p:ph type="title"/>
          </p:nvPr>
        </p:nvSpPr>
        <p:spPr/>
        <p:txBody>
          <a:bodyPr/>
          <a:lstStyle/>
          <a:p>
            <a:pPr eaLnBrk="1" hangingPunct="1"/>
            <a:endParaRPr lang="tr-TR" altLang="tr-TR" smtClean="0"/>
          </a:p>
        </p:txBody>
      </p:sp>
      <p:sp>
        <p:nvSpPr>
          <p:cNvPr id="82947" name="2 İçerik Yer Tutucusu"/>
          <p:cNvSpPr>
            <a:spLocks noGrp="1"/>
          </p:cNvSpPr>
          <p:nvPr>
            <p:ph sz="half" idx="1"/>
          </p:nvPr>
        </p:nvSpPr>
        <p:spPr>
          <a:xfrm>
            <a:off x="468313" y="1208088"/>
            <a:ext cx="8362950" cy="5649912"/>
          </a:xfrm>
        </p:spPr>
        <p:txBody>
          <a:bodyPr rtlCol="0">
            <a:normAutofit fontScale="85000" lnSpcReduction="20000"/>
          </a:bodyPr>
          <a:lstStyle/>
          <a:p>
            <a:pPr eaLnBrk="1" fontAlgn="auto" hangingPunct="1">
              <a:spcAft>
                <a:spcPts val="0"/>
              </a:spcAft>
              <a:defRPr/>
            </a:pPr>
            <a:endParaRPr lang="tr-TR" b="1" smtClean="0"/>
          </a:p>
          <a:p>
            <a:pPr eaLnBrk="1" fontAlgn="auto" hangingPunct="1">
              <a:spcAft>
                <a:spcPts val="0"/>
              </a:spcAft>
              <a:defRPr/>
            </a:pPr>
            <a:endParaRPr lang="tr-TR" b="1" smtClean="0"/>
          </a:p>
          <a:p>
            <a:pPr eaLnBrk="1" fontAlgn="auto" hangingPunct="1">
              <a:spcAft>
                <a:spcPts val="0"/>
              </a:spcAft>
              <a:defRPr/>
            </a:pPr>
            <a:endParaRPr lang="tr-TR" b="1" smtClean="0"/>
          </a:p>
          <a:p>
            <a:pPr eaLnBrk="1" fontAlgn="auto" hangingPunct="1">
              <a:spcAft>
                <a:spcPts val="0"/>
              </a:spcAft>
              <a:defRPr/>
            </a:pPr>
            <a:endParaRPr lang="tr-TR" b="1" smtClean="0"/>
          </a:p>
          <a:p>
            <a:pPr eaLnBrk="1" fontAlgn="auto" hangingPunct="1">
              <a:spcAft>
                <a:spcPts val="0"/>
              </a:spcAft>
              <a:defRPr/>
            </a:pPr>
            <a:endParaRPr lang="tr-TR" b="1" smtClean="0"/>
          </a:p>
          <a:p>
            <a:pPr algn="just" eaLnBrk="1" fontAlgn="auto" hangingPunct="1">
              <a:spcAft>
                <a:spcPts val="0"/>
              </a:spcAft>
              <a:defRPr/>
            </a:pPr>
            <a:r>
              <a:rPr lang="tr-TR" smtClean="0"/>
              <a:t>21 çalışma dahil edilmiş (16 çalışma asemptomatik gebe; 5 çalışma semptomatik gebe)</a:t>
            </a:r>
          </a:p>
          <a:p>
            <a:pPr algn="just" eaLnBrk="1" fontAlgn="auto" hangingPunct="1">
              <a:spcAft>
                <a:spcPts val="0"/>
              </a:spcAft>
              <a:defRPr/>
            </a:pPr>
            <a:r>
              <a:rPr lang="tr-TR" smtClean="0"/>
              <a:t>3523 gebe kadın</a:t>
            </a:r>
          </a:p>
          <a:p>
            <a:pPr algn="just" eaLnBrk="1" fontAlgn="auto" hangingPunct="1">
              <a:spcAft>
                <a:spcPts val="0"/>
              </a:spcAft>
              <a:defRPr/>
            </a:pPr>
            <a:r>
              <a:rPr lang="tr-TR" smtClean="0"/>
              <a:t>Asemptomatik gebelerde 32 ve 34 haftadan önceki preterm doğumu öngörmede cx uzunluğunu ölçmek için en uygun hafta </a:t>
            </a:r>
            <a:r>
              <a:rPr lang="tr-TR" smtClean="0">
                <a:solidFill>
                  <a:srgbClr val="FF0000"/>
                </a:solidFill>
              </a:rPr>
              <a:t>20-24. hafta ve en doğru cx uzunluğu 20 mm </a:t>
            </a:r>
          </a:p>
          <a:p>
            <a:pPr eaLnBrk="1" fontAlgn="auto" hangingPunct="1">
              <a:spcAft>
                <a:spcPts val="0"/>
              </a:spcAft>
              <a:defRPr/>
            </a:pPr>
            <a:r>
              <a:rPr lang="tr-TR" smtClean="0"/>
              <a:t>Sensivite---%39; %29</a:t>
            </a:r>
          </a:p>
          <a:p>
            <a:pPr eaLnBrk="1" fontAlgn="auto" hangingPunct="1">
              <a:spcAft>
                <a:spcPts val="0"/>
              </a:spcAft>
              <a:defRPr/>
            </a:pPr>
            <a:r>
              <a:rPr lang="tr-TR" smtClean="0"/>
              <a:t>Spesifite---%96; %97</a:t>
            </a:r>
          </a:p>
          <a:p>
            <a:pPr eaLnBrk="1" fontAlgn="auto" hangingPunct="1">
              <a:spcAft>
                <a:spcPts val="0"/>
              </a:spcAft>
              <a:defRPr/>
            </a:pPr>
            <a:r>
              <a:rPr lang="tr-TR" smtClean="0"/>
              <a:t>Pozitif likelihood ratio---10,1; 9,0</a:t>
            </a:r>
          </a:p>
          <a:p>
            <a:pPr eaLnBrk="1" fontAlgn="auto" hangingPunct="1">
              <a:spcAft>
                <a:spcPts val="0"/>
              </a:spcAft>
              <a:defRPr/>
            </a:pPr>
            <a:r>
              <a:rPr lang="tr-TR" smtClean="0"/>
              <a:t>Negatif likelihood ratio---0,64; 0,74</a:t>
            </a:r>
          </a:p>
        </p:txBody>
      </p:sp>
      <p:sp>
        <p:nvSpPr>
          <p:cNvPr id="82948" name="3 İçerik Yer Tutucusu"/>
          <p:cNvSpPr>
            <a:spLocks noGrp="1"/>
          </p:cNvSpPr>
          <p:nvPr>
            <p:ph sz="half" idx="2"/>
          </p:nvPr>
        </p:nvSpPr>
        <p:spPr/>
        <p:txBody>
          <a:bodyPr rtlCol="0">
            <a:normAutofit fontScale="85000" lnSpcReduction="20000"/>
          </a:bodyPr>
          <a:lstStyle/>
          <a:p>
            <a:pPr eaLnBrk="1" fontAlgn="auto" hangingPunct="1">
              <a:spcAft>
                <a:spcPts val="0"/>
              </a:spcAft>
              <a:defRPr/>
            </a:pPr>
            <a:endParaRPr lang="tr-TR" smtClean="0"/>
          </a:p>
        </p:txBody>
      </p:sp>
      <p:sp>
        <p:nvSpPr>
          <p:cNvPr id="46085" name="Picture 2"/>
          <p:cNvSpPr>
            <a:spLocks noChangeAspect="1" noChangeArrowheads="1"/>
          </p:cNvSpPr>
          <p:nvPr/>
        </p:nvSpPr>
        <p:spPr bwMode="auto">
          <a:xfrm>
            <a:off x="0" y="0"/>
            <a:ext cx="9144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sp>
        <p:nvSpPr>
          <p:cNvPr id="46086" name="Picture 3"/>
          <p:cNvSpPr>
            <a:spLocks noChangeAspect="1" noChangeArrowheads="1"/>
          </p:cNvSpPr>
          <p:nvPr/>
        </p:nvSpPr>
        <p:spPr bwMode="auto">
          <a:xfrm>
            <a:off x="6156325" y="2205038"/>
            <a:ext cx="2447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pic>
        <p:nvPicPr>
          <p:cNvPr id="460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420938"/>
            <a:ext cx="2447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Başlık"/>
          <p:cNvSpPr>
            <a:spLocks noGrp="1"/>
          </p:cNvSpPr>
          <p:nvPr>
            <p:ph type="title"/>
          </p:nvPr>
        </p:nvSpPr>
        <p:spPr/>
        <p:txBody>
          <a:bodyPr/>
          <a:lstStyle/>
          <a:p>
            <a:pPr eaLnBrk="1" hangingPunct="1"/>
            <a:endParaRPr lang="tr-TR" altLang="tr-TR" smtClean="0"/>
          </a:p>
        </p:txBody>
      </p:sp>
      <p:sp>
        <p:nvSpPr>
          <p:cNvPr id="47107" name="2 İçerik Yer Tutucusu"/>
          <p:cNvSpPr>
            <a:spLocks noGrp="1"/>
          </p:cNvSpPr>
          <p:nvPr>
            <p:ph sz="half" idx="1"/>
          </p:nvPr>
        </p:nvSpPr>
        <p:spPr>
          <a:xfrm>
            <a:off x="457200" y="1484313"/>
            <a:ext cx="8218488" cy="5291137"/>
          </a:xfrm>
        </p:spPr>
        <p:txBody>
          <a:bodyPr/>
          <a:lstStyle/>
          <a:p>
            <a:pPr eaLnBrk="1" hangingPunct="1"/>
            <a:r>
              <a:rPr lang="tr-TR" altLang="tr-TR" smtClean="0">
                <a:solidFill>
                  <a:srgbClr val="FF0000"/>
                </a:solidFill>
              </a:rPr>
              <a:t>Asemptomatik kadınlarda 20-24 haftda &lt;20 mm cx uzunluğu </a:t>
            </a:r>
          </a:p>
          <a:p>
            <a:pPr eaLnBrk="1" hangingPunct="1"/>
            <a:endParaRPr lang="tr-TR" altLang="tr-TR" smtClean="0"/>
          </a:p>
          <a:p>
            <a:pPr eaLnBrk="1" hangingPunct="1">
              <a:buFont typeface="Georgia" panose="02040502050405020303" pitchFamily="18" charset="0"/>
              <a:buNone/>
            </a:pPr>
            <a:r>
              <a:rPr lang="tr-TR" altLang="tr-TR" smtClean="0"/>
              <a:t>    32. haftadaki ED riskini %6,8 -------%42,4</a:t>
            </a:r>
          </a:p>
          <a:p>
            <a:pPr eaLnBrk="1" hangingPunct="1">
              <a:buFont typeface="Georgia" panose="02040502050405020303" pitchFamily="18" charset="0"/>
              <a:buNone/>
            </a:pPr>
            <a:r>
              <a:rPr lang="tr-TR" altLang="tr-TR" smtClean="0"/>
              <a:t>    34. haftadaki ED riskini %15,3-------%61,9 a çıkarırır</a:t>
            </a:r>
          </a:p>
          <a:p>
            <a:pPr eaLnBrk="1" hangingPunct="1"/>
            <a:endParaRPr lang="tr-TR" altLang="tr-TR" smtClean="0"/>
          </a:p>
          <a:p>
            <a:pPr eaLnBrk="1" hangingPunct="1"/>
            <a:r>
              <a:rPr lang="tr-TR" altLang="tr-TR" smtClean="0">
                <a:solidFill>
                  <a:srgbClr val="FF0000"/>
                </a:solidFill>
              </a:rPr>
              <a:t>Cx uzunluğu &gt; 20 mm ise risk</a:t>
            </a:r>
          </a:p>
          <a:p>
            <a:pPr eaLnBrk="1" hangingPunct="1">
              <a:buFont typeface="Georgia" panose="02040502050405020303" pitchFamily="18" charset="0"/>
              <a:buNone/>
            </a:pPr>
            <a:endParaRPr lang="tr-TR" altLang="tr-TR" smtClean="0"/>
          </a:p>
          <a:p>
            <a:pPr eaLnBrk="1" hangingPunct="1">
              <a:buFont typeface="Georgia" panose="02040502050405020303" pitchFamily="18" charset="0"/>
              <a:buNone/>
            </a:pPr>
            <a:r>
              <a:rPr lang="tr-TR" altLang="tr-TR" smtClean="0"/>
              <a:t>     32. haftadaki ED riski  %6,8 ------%4,5</a:t>
            </a:r>
          </a:p>
          <a:p>
            <a:pPr eaLnBrk="1" hangingPunct="1">
              <a:buFont typeface="Georgia" panose="02040502050405020303" pitchFamily="18" charset="0"/>
              <a:buNone/>
            </a:pPr>
            <a:r>
              <a:rPr lang="tr-TR" altLang="tr-TR" smtClean="0"/>
              <a:t>     34. haftadaki ED riski  %15,3-----%11,8 e düşer</a:t>
            </a:r>
          </a:p>
          <a:p>
            <a:pPr eaLnBrk="1" hangingPunct="1"/>
            <a:endParaRPr lang="tr-TR" altLang="tr-TR" smtClean="0"/>
          </a:p>
        </p:txBody>
      </p:sp>
      <p:sp>
        <p:nvSpPr>
          <p:cNvPr id="47108" name="3 İçerik Yer Tutucusu"/>
          <p:cNvSpPr>
            <a:spLocks noGrp="1"/>
          </p:cNvSpPr>
          <p:nvPr>
            <p:ph sz="half" idx="2"/>
          </p:nvPr>
        </p:nvSpPr>
        <p:spPr>
          <a:xfrm>
            <a:off x="8532813" y="2249488"/>
            <a:ext cx="153987" cy="4525962"/>
          </a:xfrm>
        </p:spPr>
        <p:txBody>
          <a:bodyPr/>
          <a:lstStyle/>
          <a:p>
            <a:pPr eaLnBrk="1" hangingPunct="1"/>
            <a:endParaRPr lang="tr-TR" altLang="tr-TR" smtClean="0"/>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0" y="0"/>
            <a:ext cx="5580063" cy="2492375"/>
          </a:xfrm>
          <a:noFill/>
        </p:spPr>
      </p:pic>
      <p:pic>
        <p:nvPicPr>
          <p:cNvPr id="48131" name="Picture 5"/>
          <p:cNvPicPr>
            <a:picLocks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0" y="2492375"/>
            <a:ext cx="5435600" cy="4365625"/>
          </a:xfrm>
          <a:noFill/>
        </p:spPr>
      </p:pic>
      <p:pic>
        <p:nvPicPr>
          <p:cNvPr id="4813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0"/>
            <a:ext cx="385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08275"/>
            <a:ext cx="52927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Yuvarlatılmış Dikdörtgen"/>
          <p:cNvSpPr/>
          <p:nvPr/>
        </p:nvSpPr>
        <p:spPr>
          <a:xfrm>
            <a:off x="5435600" y="1196975"/>
            <a:ext cx="3708400" cy="10795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cxnSp>
        <p:nvCxnSpPr>
          <p:cNvPr id="8" name="7 Düz Bağlayıcı"/>
          <p:cNvCxnSpPr/>
          <p:nvPr/>
        </p:nvCxnSpPr>
        <p:spPr>
          <a:xfrm>
            <a:off x="214313" y="3571875"/>
            <a:ext cx="4643437"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dissolv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Başlık 1"/>
          <p:cNvSpPr>
            <a:spLocks noGrp="1"/>
          </p:cNvSpPr>
          <p:nvPr>
            <p:ph type="title"/>
          </p:nvPr>
        </p:nvSpPr>
        <p:spPr>
          <a:xfrm>
            <a:off x="323850" y="476250"/>
            <a:ext cx="2879725" cy="1066800"/>
          </a:xfrm>
        </p:spPr>
        <p:txBody>
          <a:bodyPr/>
          <a:lstStyle/>
          <a:p>
            <a:pPr eaLnBrk="1" hangingPunct="1"/>
            <a:r>
              <a:rPr lang="tr-TR" altLang="tr-TR" smtClean="0">
                <a:solidFill>
                  <a:srgbClr val="FF0000"/>
                </a:solidFill>
              </a:rPr>
              <a:t> </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549275"/>
            <a:ext cx="4587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Picture 3"/>
          <p:cNvSpPr>
            <a:spLocks noChangeAspect="1" noChangeArrowheads="1"/>
          </p:cNvSpPr>
          <p:nvPr/>
        </p:nvSpPr>
        <p:spPr bwMode="auto">
          <a:xfrm>
            <a:off x="260350" y="1711325"/>
            <a:ext cx="29813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pic>
        <p:nvPicPr>
          <p:cNvPr id="51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0050" y="3429000"/>
            <a:ext cx="366395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etin kutusu 8"/>
          <p:cNvSpPr txBox="1"/>
          <p:nvPr/>
        </p:nvSpPr>
        <p:spPr>
          <a:xfrm>
            <a:off x="5435600" y="6165850"/>
            <a:ext cx="3384550" cy="415925"/>
          </a:xfrm>
          <a:prstGeom prst="rect">
            <a:avLst/>
          </a:prstGeom>
          <a:noFill/>
        </p:spPr>
        <p:txBody>
          <a:bodyPr>
            <a:spAutoFit/>
          </a:bodyPr>
          <a:lstStyle/>
          <a:p>
            <a:pPr algn="r" eaLnBrk="1" fontAlgn="auto" hangingPunct="1">
              <a:spcBef>
                <a:spcPts val="0"/>
              </a:spcBef>
              <a:spcAft>
                <a:spcPts val="0"/>
              </a:spcAft>
              <a:defRPr/>
            </a:pPr>
            <a:endParaRPr lang="tr-TR" sz="1050" dirty="0">
              <a:latin typeface="+mn-lt"/>
              <a:cs typeface="+mn-cs"/>
            </a:endParaRPr>
          </a:p>
          <a:p>
            <a:pPr algn="r" eaLnBrk="1" fontAlgn="auto" hangingPunct="1">
              <a:spcBef>
                <a:spcPts val="0"/>
              </a:spcBef>
              <a:spcAft>
                <a:spcPts val="0"/>
              </a:spcAft>
              <a:defRPr/>
            </a:pPr>
            <a:r>
              <a:rPr lang="tr-TR" sz="1050" dirty="0" err="1">
                <a:latin typeface="+mn-lt"/>
                <a:cs typeface="+mn-cs"/>
              </a:rPr>
              <a:t>Blencowe</a:t>
            </a:r>
            <a:r>
              <a:rPr lang="tr-TR" sz="1050" dirty="0">
                <a:latin typeface="+mn-lt"/>
                <a:cs typeface="+mn-cs"/>
              </a:rPr>
              <a:t> H, et al. </a:t>
            </a:r>
            <a:r>
              <a:rPr lang="tr-TR" sz="1050" dirty="0" err="1">
                <a:latin typeface="+mn-lt"/>
                <a:cs typeface="+mn-cs"/>
              </a:rPr>
              <a:t>Lancet</a:t>
            </a:r>
            <a:r>
              <a:rPr lang="tr-TR" sz="1050" dirty="0">
                <a:latin typeface="+mn-lt"/>
                <a:cs typeface="+mn-cs"/>
              </a:rPr>
              <a:t> 2012</a:t>
            </a:r>
            <a:endParaRPr lang="tr-TR" sz="1050" i="1" dirty="0">
              <a:solidFill>
                <a:prstClr val="black"/>
              </a:solidFill>
              <a:latin typeface="Calibri"/>
              <a:cs typeface="+mn-cs"/>
            </a:endParaRPr>
          </a:p>
        </p:txBody>
      </p:sp>
      <p:pic>
        <p:nvPicPr>
          <p:cNvPr id="51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2738"/>
            <a:ext cx="42116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çerik Yer Tutucusu 10"/>
          <p:cNvSpPr txBox="1">
            <a:spLocks/>
          </p:cNvSpPr>
          <p:nvPr/>
        </p:nvSpPr>
        <p:spPr>
          <a:xfrm>
            <a:off x="0" y="1773238"/>
            <a:ext cx="4240213" cy="75088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40000" lnSpcReduction="20000"/>
          </a:bodyPr>
          <a:lstStyle>
            <a:lvl1pPr marL="365760" indent="-256032" algn="l" rtl="0" eaLnBrk="1" latinLnBrk="0" hangingPunct="1">
              <a:spcBef>
                <a:spcPts val="300"/>
              </a:spcBef>
              <a:buClr>
                <a:schemeClr val="accent3"/>
              </a:buClr>
              <a:buFont typeface="Georgia"/>
              <a:buChar char="•"/>
              <a:defRPr kumimoji="0" sz="20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19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18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18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fontAlgn="auto">
              <a:spcAft>
                <a:spcPts val="0"/>
              </a:spcAft>
              <a:defRPr/>
            </a:pPr>
            <a:r>
              <a:rPr lang="tr-TR" sz="5000" dirty="0" smtClean="0">
                <a:latin typeface="Verdana" pitchFamily="34" charset="0"/>
                <a:ea typeface="Verdana" pitchFamily="34" charset="0"/>
                <a:cs typeface="Verdana" pitchFamily="34" charset="0"/>
              </a:rPr>
              <a:t>% 11-12 (%5-18)</a:t>
            </a:r>
          </a:p>
          <a:p>
            <a:pPr fontAlgn="auto">
              <a:spcAft>
                <a:spcPts val="0"/>
              </a:spcAft>
              <a:defRPr/>
            </a:pPr>
            <a:r>
              <a:rPr lang="en-US" sz="5000" dirty="0" smtClean="0">
                <a:latin typeface="Arial" pitchFamily="34" charset="0"/>
              </a:rPr>
              <a:t>&gt;1 </a:t>
            </a:r>
            <a:r>
              <a:rPr lang="en-US" sz="5000" dirty="0" err="1" smtClean="0">
                <a:latin typeface="Arial" pitchFamily="34" charset="0"/>
              </a:rPr>
              <a:t>milyon</a:t>
            </a:r>
            <a:r>
              <a:rPr lang="en-US" sz="5000" dirty="0" smtClean="0">
                <a:latin typeface="Arial" pitchFamily="34" charset="0"/>
              </a:rPr>
              <a:t> </a:t>
            </a:r>
            <a:r>
              <a:rPr lang="en-US" sz="5000" dirty="0" err="1" smtClean="0">
                <a:latin typeface="Arial" pitchFamily="34" charset="0"/>
              </a:rPr>
              <a:t>yenidoğan</a:t>
            </a:r>
            <a:r>
              <a:rPr lang="en-US" sz="5000" dirty="0" smtClean="0">
                <a:latin typeface="Arial" pitchFamily="34" charset="0"/>
              </a:rPr>
              <a:t> </a:t>
            </a:r>
            <a:r>
              <a:rPr lang="en-US" sz="5000" dirty="0" err="1" smtClean="0">
                <a:latin typeface="Arial" pitchFamily="34" charset="0"/>
              </a:rPr>
              <a:t>ölümü</a:t>
            </a:r>
            <a:r>
              <a:rPr lang="en-US" sz="5000" dirty="0" smtClean="0">
                <a:latin typeface="Arial" pitchFamily="34" charset="0"/>
              </a:rPr>
              <a:t> / </a:t>
            </a:r>
            <a:r>
              <a:rPr lang="en-US" sz="5000" dirty="0" err="1" smtClean="0">
                <a:latin typeface="Arial" pitchFamily="34" charset="0"/>
              </a:rPr>
              <a:t>yıl</a:t>
            </a:r>
            <a:endParaRPr lang="tr-TR" sz="5000" dirty="0" smtClean="0">
              <a:latin typeface="Verdana" pitchFamily="34" charset="0"/>
              <a:ea typeface="Verdana" pitchFamily="34" charset="0"/>
              <a:cs typeface="Verdana" pitchFamily="34" charset="0"/>
            </a:endParaRPr>
          </a:p>
          <a:p>
            <a:pPr fontAlgn="auto">
              <a:spcAft>
                <a:spcPts val="0"/>
              </a:spcAft>
              <a:defRPr/>
            </a:pPr>
            <a:endParaRPr lang="en-US" dirty="0">
              <a:latin typeface="Verdana" pitchFamily="34" charset="0"/>
              <a:ea typeface="Verdana" pitchFamily="34" charset="0"/>
              <a:cs typeface="Verdana" pitchFamily="34" charset="0"/>
            </a:endParaRPr>
          </a:p>
        </p:txBody>
      </p:sp>
      <p:sp>
        <p:nvSpPr>
          <p:cNvPr id="14" name="2 İçerik Yer Tutucusu"/>
          <p:cNvSpPr txBox="1">
            <a:spLocks/>
          </p:cNvSpPr>
          <p:nvPr/>
        </p:nvSpPr>
        <p:spPr>
          <a:xfrm>
            <a:off x="485775" y="6580188"/>
            <a:ext cx="3581400" cy="46037"/>
          </a:xfrm>
          <a:prstGeom prst="rect">
            <a:avLst/>
          </a:prstGeom>
          <a:solidFill>
            <a:sysClr val="window" lastClr="FFFFFF"/>
          </a:solidFill>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pitchFamily="34" charset="0"/>
              <a:buNone/>
              <a:defRPr/>
            </a:pPr>
            <a:endParaRPr lang="tr-TR" sz="2500" dirty="0" smtClean="0">
              <a:solidFill>
                <a:sysClr val="windowText" lastClr="000000"/>
              </a:solidFill>
            </a:endParaRPr>
          </a:p>
          <a:p>
            <a:pPr fontAlgn="auto">
              <a:spcAft>
                <a:spcPts val="0"/>
              </a:spcAft>
              <a:defRPr/>
            </a:pPr>
            <a:endParaRPr lang="tr-TR" sz="7200" dirty="0" smtClean="0">
              <a:solidFill>
                <a:sysClr val="windowText" lastClr="000000"/>
              </a:solidFill>
            </a:endParaRPr>
          </a:p>
        </p:txBody>
      </p:sp>
      <p:sp>
        <p:nvSpPr>
          <p:cNvPr id="5130" name="Başlık 1"/>
          <p:cNvSpPr txBox="1">
            <a:spLocks/>
          </p:cNvSpPr>
          <p:nvPr/>
        </p:nvSpPr>
        <p:spPr bwMode="auto">
          <a:xfrm>
            <a:off x="0" y="692150"/>
            <a:ext cx="4211638" cy="779463"/>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Arial" panose="020B0604020202020204" pitchFamily="34" charset="0"/>
              </a:rPr>
              <a:t>İnsidansı</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0" y="260648"/>
            <a:ext cx="9144000" cy="2133600"/>
          </a:xfrm>
          <a:noFill/>
        </p:spPr>
      </p:pic>
      <p:pic>
        <p:nvPicPr>
          <p:cNvPr id="50179" name="Picture 5"/>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66700" y="2107073"/>
            <a:ext cx="4305300" cy="4525963"/>
          </a:xfrm>
          <a:noFill/>
        </p:spPr>
      </p:pic>
      <p:pic>
        <p:nvPicPr>
          <p:cNvPr id="501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2492375"/>
            <a:ext cx="4033837"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Düz Bağlayıcı"/>
          <p:cNvCxnSpPr/>
          <p:nvPr/>
        </p:nvCxnSpPr>
        <p:spPr>
          <a:xfrm>
            <a:off x="5148263" y="4005263"/>
            <a:ext cx="3600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468312" y="155959"/>
            <a:ext cx="8207375" cy="1820479"/>
          </a:xfrm>
          <a:noFill/>
        </p:spPr>
      </p:pic>
      <p:pic>
        <p:nvPicPr>
          <p:cNvPr id="5120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1989138"/>
            <a:ext cx="32035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6"/>
          <p:cNvPicPr>
            <a:picLocks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0" y="2205038"/>
            <a:ext cx="9144000" cy="4652962"/>
          </a:xfrm>
          <a:noFill/>
        </p:spPr>
      </p:pic>
      <p:sp>
        <p:nvSpPr>
          <p:cNvPr id="224263" name="AutoShape 7"/>
          <p:cNvSpPr>
            <a:spLocks noChangeArrowheads="1"/>
          </p:cNvSpPr>
          <p:nvPr/>
        </p:nvSpPr>
        <p:spPr bwMode="auto">
          <a:xfrm>
            <a:off x="4787900" y="2708275"/>
            <a:ext cx="1800225" cy="381635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pic>
        <p:nvPicPr>
          <p:cNvPr id="22426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05038"/>
            <a:ext cx="91440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AutoShape 9"/>
          <p:cNvSpPr>
            <a:spLocks noChangeArrowheads="1"/>
          </p:cNvSpPr>
          <p:nvPr/>
        </p:nvSpPr>
        <p:spPr bwMode="auto">
          <a:xfrm>
            <a:off x="9540875" y="1196975"/>
            <a:ext cx="914400" cy="914400"/>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pic>
        <p:nvPicPr>
          <p:cNvPr id="22426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68638"/>
            <a:ext cx="9144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7" name="Oval 11"/>
          <p:cNvSpPr>
            <a:spLocks noChangeArrowheads="1"/>
          </p:cNvSpPr>
          <p:nvPr/>
        </p:nvSpPr>
        <p:spPr bwMode="auto">
          <a:xfrm>
            <a:off x="4643438" y="3860800"/>
            <a:ext cx="3960812" cy="431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tr-TR" altLang="tr-TR" sz="1800">
              <a:latin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4263"/>
                                        </p:tgtEl>
                                        <p:attrNameLst>
                                          <p:attrName>style.visibility</p:attrName>
                                        </p:attrNameLst>
                                      </p:cBhvr>
                                      <p:to>
                                        <p:strVal val="visible"/>
                                      </p:to>
                                    </p:set>
                                    <p:animEffect transition="in" filter="dissolve">
                                      <p:cBhvr>
                                        <p:cTn id="7" dur="500"/>
                                        <p:tgtEl>
                                          <p:spTgt spid="2242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4264"/>
                                        </p:tgtEl>
                                        <p:attrNameLst>
                                          <p:attrName>style.visibility</p:attrName>
                                        </p:attrNameLst>
                                      </p:cBhvr>
                                      <p:to>
                                        <p:strVal val="visible"/>
                                      </p:to>
                                    </p:set>
                                    <p:animEffect transition="in" filter="dissolve">
                                      <p:cBhvr>
                                        <p:cTn id="12" dur="500"/>
                                        <p:tgtEl>
                                          <p:spTgt spid="2242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24266"/>
                                        </p:tgtEl>
                                        <p:attrNameLst>
                                          <p:attrName>style.visibility</p:attrName>
                                        </p:attrNameLst>
                                      </p:cBhvr>
                                      <p:to>
                                        <p:strVal val="visible"/>
                                      </p:to>
                                    </p:set>
                                    <p:animEffect transition="in" filter="dissolve">
                                      <p:cBhvr>
                                        <p:cTn id="17" dur="500"/>
                                        <p:tgtEl>
                                          <p:spTgt spid="2242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4267"/>
                                        </p:tgtEl>
                                        <p:attrNameLst>
                                          <p:attrName>style.visibility</p:attrName>
                                        </p:attrNameLst>
                                      </p:cBhvr>
                                      <p:to>
                                        <p:strVal val="visible"/>
                                      </p:to>
                                    </p:set>
                                    <p:animEffect transition="in" filter="dissolve">
                                      <p:cBhvr>
                                        <p:cTn id="22" dur="500"/>
                                        <p:tgtEl>
                                          <p:spTgt spid="224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3" grpId="0" animBg="1"/>
      <p:bldP spid="2242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Başlık"/>
          <p:cNvSpPr>
            <a:spLocks noGrp="1"/>
          </p:cNvSpPr>
          <p:nvPr>
            <p:ph type="title"/>
          </p:nvPr>
        </p:nvSpPr>
        <p:spPr>
          <a:xfrm>
            <a:off x="468313" y="1125538"/>
            <a:ext cx="8229600" cy="1066800"/>
          </a:xfrm>
        </p:spPr>
        <p:txBody>
          <a:bodyPr/>
          <a:lstStyle/>
          <a:p>
            <a:pPr eaLnBrk="1" hangingPunct="1"/>
            <a:endParaRPr lang="tr-TR" altLang="tr-TR" sz="4000" smtClean="0">
              <a:solidFill>
                <a:srgbClr val="FF0000"/>
              </a:solidFill>
            </a:endParaRPr>
          </a:p>
        </p:txBody>
      </p:sp>
      <p:sp>
        <p:nvSpPr>
          <p:cNvPr id="53251" name="2 İçerik Yer Tutucusu"/>
          <p:cNvSpPr>
            <a:spLocks noGrp="1"/>
          </p:cNvSpPr>
          <p:nvPr>
            <p:ph sz="half" idx="1"/>
          </p:nvPr>
        </p:nvSpPr>
        <p:spPr>
          <a:xfrm>
            <a:off x="-2916238" y="2332038"/>
            <a:ext cx="5554663" cy="4525962"/>
          </a:xfrm>
        </p:spPr>
        <p:txBody>
          <a:bodyPr/>
          <a:lstStyle/>
          <a:p>
            <a:pPr eaLnBrk="1" hangingPunct="1"/>
            <a:endParaRPr lang="tr-TR" altLang="tr-TR" smtClean="0"/>
          </a:p>
          <a:p>
            <a:pPr eaLnBrk="1" hangingPunct="1"/>
            <a:endParaRPr lang="tr-TR" altLang="tr-TR" smtClean="0"/>
          </a:p>
          <a:p>
            <a:pPr eaLnBrk="1" hangingPunct="1"/>
            <a:endParaRPr lang="tr-TR" altLang="tr-TR" smtClean="0"/>
          </a:p>
          <a:p>
            <a:pPr eaLnBrk="1" hangingPunct="1"/>
            <a:endParaRPr lang="tr-TR" altLang="tr-TR" smtClean="0"/>
          </a:p>
          <a:p>
            <a:pPr eaLnBrk="1" hangingPunct="1"/>
            <a:endParaRPr lang="tr-TR" altLang="tr-TR" smtClean="0"/>
          </a:p>
          <a:p>
            <a:pPr eaLnBrk="1" hangingPunct="1"/>
            <a:endParaRPr lang="tr-TR" altLang="tr-TR" smtClean="0"/>
          </a:p>
          <a:p>
            <a:pPr eaLnBrk="1" hangingPunct="1"/>
            <a:endParaRPr lang="tr-TR" altLang="tr-TR" smtClean="0"/>
          </a:p>
        </p:txBody>
      </p:sp>
      <p:sp>
        <p:nvSpPr>
          <p:cNvPr id="53252" name="3 İçerik Yer Tutucusu"/>
          <p:cNvSpPr>
            <a:spLocks noGrp="1"/>
          </p:cNvSpPr>
          <p:nvPr>
            <p:ph sz="half" idx="2"/>
          </p:nvPr>
        </p:nvSpPr>
        <p:spPr>
          <a:xfrm>
            <a:off x="4643438" y="1628775"/>
            <a:ext cx="4038600" cy="4525963"/>
          </a:xfrm>
        </p:spPr>
        <p:txBody>
          <a:bodyPr/>
          <a:lstStyle/>
          <a:p>
            <a:pPr eaLnBrk="1" hangingPunct="1"/>
            <a:endParaRPr lang="tr-TR" altLang="tr-TR" smtClean="0"/>
          </a:p>
        </p:txBody>
      </p:sp>
      <p:sp>
        <p:nvSpPr>
          <p:cNvPr id="53253" name="Başlık 1"/>
          <p:cNvSpPr txBox="1">
            <a:spLocks/>
          </p:cNvSpPr>
          <p:nvPr/>
        </p:nvSpPr>
        <p:spPr bwMode="auto">
          <a:xfrm>
            <a:off x="1187450" y="2492375"/>
            <a:ext cx="6769100" cy="106680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a:solidFill>
                  <a:srgbClr val="FF0000"/>
                </a:solidFill>
                <a:latin typeface="Arial" panose="020B0604020202020204" pitchFamily="34" charset="0"/>
              </a:rPr>
              <a:t>Semptomatik hastalarda servikal uzunluk ölçümü etkili mi?</a:t>
            </a:r>
            <a:endParaRPr lang="en-US" altLang="tr-TR">
              <a:solidFill>
                <a:srgbClr val="FF0000"/>
              </a:solidFill>
              <a:latin typeface="Arial"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2 Başlık"/>
          <p:cNvSpPr>
            <a:spLocks noGrp="1"/>
          </p:cNvSpPr>
          <p:nvPr>
            <p:ph type="title"/>
          </p:nvPr>
        </p:nvSpPr>
        <p:spPr/>
        <p:txBody>
          <a:bodyPr/>
          <a:lstStyle/>
          <a:p>
            <a:pPr eaLnBrk="1" hangingPunct="1"/>
            <a:endParaRPr lang="tr-TR" altLang="tr-TR" smtClean="0"/>
          </a:p>
        </p:txBody>
      </p:sp>
      <p:sp>
        <p:nvSpPr>
          <p:cNvPr id="55300" name="3 İçerik Yer Tutucusu"/>
          <p:cNvSpPr>
            <a:spLocks noGrp="1"/>
          </p:cNvSpPr>
          <p:nvPr>
            <p:ph idx="1"/>
          </p:nvPr>
        </p:nvSpPr>
        <p:spPr/>
        <p:txBody>
          <a:bodyPr/>
          <a:lstStyle/>
          <a:p>
            <a:pPr eaLnBrk="1" hangingPunct="1"/>
            <a:endParaRPr lang="tr-TR" altLang="tr-TR" smtClean="0"/>
          </a:p>
          <a:p>
            <a:pPr eaLnBrk="1" hangingPunct="1"/>
            <a:endParaRPr lang="tr-TR" altLang="tr-TR" smtClean="0"/>
          </a:p>
          <a:p>
            <a:pPr eaLnBrk="1" hangingPunct="1"/>
            <a:endParaRPr lang="tr-TR" altLang="tr-TR" smtClean="0"/>
          </a:p>
          <a:p>
            <a:pPr eaLnBrk="1" hangingPunct="1"/>
            <a:endParaRPr lang="tr-TR" altLang="tr-TR" smtClean="0"/>
          </a:p>
          <a:p>
            <a:pPr eaLnBrk="1" hangingPunct="1"/>
            <a:r>
              <a:rPr lang="tr-TR" altLang="tr-TR" smtClean="0"/>
              <a:t>24-36 hafta arasında düzenli ve ağrılı uterin kontraksiyon şikayetiyle başvuran 216 gebe</a:t>
            </a:r>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Başlık"/>
          <p:cNvSpPr>
            <a:spLocks noGrp="1"/>
          </p:cNvSpPr>
          <p:nvPr>
            <p:ph type="title"/>
          </p:nvPr>
        </p:nvSpPr>
        <p:spPr/>
        <p:txBody>
          <a:bodyPr/>
          <a:lstStyle/>
          <a:p>
            <a:pPr eaLnBrk="1" hangingPunct="1"/>
            <a:endParaRPr lang="tr-TR" altLang="tr-TR" smtClean="0"/>
          </a:p>
        </p:txBody>
      </p:sp>
      <p:sp>
        <p:nvSpPr>
          <p:cNvPr id="56323" name="2 İçerik Yer Tutucusu"/>
          <p:cNvSpPr>
            <a:spLocks noGrp="1"/>
          </p:cNvSpPr>
          <p:nvPr>
            <p:ph idx="1"/>
          </p:nvPr>
        </p:nvSpPr>
        <p:spPr/>
        <p:txBody>
          <a:bodyPr/>
          <a:lstStyle/>
          <a:p>
            <a:pPr eaLnBrk="1" hangingPunct="1"/>
            <a:endParaRPr lang="tr-TR" altLang="tr-TR" smtClean="0"/>
          </a:p>
        </p:txBody>
      </p:sp>
      <p:pic>
        <p:nvPicPr>
          <p:cNvPr id="563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076700"/>
            <a:ext cx="83534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Yuvarlatılmış Dikdörtgen"/>
          <p:cNvSpPr/>
          <p:nvPr/>
        </p:nvSpPr>
        <p:spPr>
          <a:xfrm>
            <a:off x="3786188" y="5143500"/>
            <a:ext cx="571500" cy="2857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Başlık 1"/>
          <p:cNvSpPr>
            <a:spLocks noGrp="1"/>
          </p:cNvSpPr>
          <p:nvPr>
            <p:ph type="title"/>
          </p:nvPr>
        </p:nvSpPr>
        <p:spPr/>
        <p:txBody>
          <a:bodyPr/>
          <a:lstStyle/>
          <a:p>
            <a:pPr eaLnBrk="1" hangingPunct="1"/>
            <a:r>
              <a:rPr lang="tr-TR" altLang="tr-TR" smtClean="0"/>
              <a:t> </a:t>
            </a:r>
          </a:p>
        </p:txBody>
      </p:sp>
      <p:sp>
        <p:nvSpPr>
          <p:cNvPr id="6" name="İçerik Yer Tutucusu 2"/>
          <p:cNvSpPr>
            <a:spLocks noGrp="1"/>
          </p:cNvSpPr>
          <p:nvPr>
            <p:ph sz="half" idx="1"/>
          </p:nvPr>
        </p:nvSpPr>
        <p:spPr/>
        <p:txBody>
          <a:bodyPr rtlCol="0">
            <a:normAutofit fontScale="55000" lnSpcReduction="20000"/>
          </a:bodyPr>
          <a:lstStyle/>
          <a:p>
            <a:pPr eaLnBrk="1" fontAlgn="auto" hangingPunct="1">
              <a:spcAft>
                <a:spcPts val="0"/>
              </a:spcAft>
              <a:defRPr/>
            </a:pPr>
            <a:endParaRPr lang="tr-TR" dirty="0" smtClean="0"/>
          </a:p>
          <a:p>
            <a:pPr eaLnBrk="1" fontAlgn="auto" hangingPunct="1">
              <a:spcAft>
                <a:spcPts val="0"/>
              </a:spcAft>
              <a:defRPr/>
            </a:pPr>
            <a:endParaRPr lang="tr-TR" dirty="0" smtClean="0"/>
          </a:p>
          <a:p>
            <a:pPr algn="just">
              <a:lnSpc>
                <a:spcPct val="110000"/>
              </a:lnSpc>
              <a:buSzPct val="140000"/>
              <a:buFont typeface="Arial" panose="020B0604020202020204" pitchFamily="34" charset="0"/>
              <a:buBlip>
                <a:blip r:embed="rId3"/>
              </a:buBlip>
              <a:defRPr/>
            </a:pPr>
            <a:r>
              <a:rPr lang="tr-TR" sz="3300" kern="0" dirty="0" err="1" smtClean="0">
                <a:latin typeface="Times New Roman" pitchFamily="18" charset="0"/>
                <a:cs typeface="Times New Roman" pitchFamily="18" charset="0"/>
              </a:rPr>
              <a:t>Amniyotik</a:t>
            </a:r>
            <a:r>
              <a:rPr lang="tr-TR" sz="3300" kern="0" dirty="0" smtClean="0">
                <a:latin typeface="Times New Roman" pitchFamily="18" charset="0"/>
                <a:cs typeface="Times New Roman" pitchFamily="18" charset="0"/>
              </a:rPr>
              <a:t> </a:t>
            </a:r>
            <a:r>
              <a:rPr lang="tr-TR" sz="3300" kern="0" dirty="0" err="1" smtClean="0">
                <a:latin typeface="Times New Roman" pitchFamily="18" charset="0"/>
                <a:cs typeface="Times New Roman" pitchFamily="18" charset="0"/>
              </a:rPr>
              <a:t>membranın</a:t>
            </a:r>
            <a:r>
              <a:rPr lang="tr-TR" sz="3300" kern="0" dirty="0" smtClean="0">
                <a:latin typeface="Times New Roman" pitchFamily="18" charset="0"/>
                <a:cs typeface="Times New Roman" pitchFamily="18" charset="0"/>
              </a:rPr>
              <a:t> </a:t>
            </a:r>
            <a:r>
              <a:rPr lang="tr-TR" sz="3300" kern="0" dirty="0" err="1" smtClean="0">
                <a:latin typeface="Times New Roman" pitchFamily="18" charset="0"/>
                <a:cs typeface="Times New Roman" pitchFamily="18" charset="0"/>
              </a:rPr>
              <a:t>ekstraselüler</a:t>
            </a:r>
            <a:r>
              <a:rPr lang="tr-TR" sz="3300" kern="0" dirty="0" smtClean="0">
                <a:latin typeface="Times New Roman" pitchFamily="18" charset="0"/>
                <a:cs typeface="Times New Roman" pitchFamily="18" charset="0"/>
              </a:rPr>
              <a:t> </a:t>
            </a:r>
            <a:r>
              <a:rPr lang="tr-TR" sz="3300" kern="0" dirty="0" err="1" smtClean="0">
                <a:latin typeface="Times New Roman" pitchFamily="18" charset="0"/>
                <a:cs typeface="Times New Roman" pitchFamily="18" charset="0"/>
              </a:rPr>
              <a:t>matriksinde</a:t>
            </a:r>
            <a:r>
              <a:rPr lang="tr-TR" sz="3300" kern="0" dirty="0" smtClean="0">
                <a:latin typeface="Times New Roman" pitchFamily="18" charset="0"/>
                <a:cs typeface="Times New Roman" pitchFamily="18" charset="0"/>
              </a:rPr>
              <a:t> bulunan </a:t>
            </a:r>
            <a:r>
              <a:rPr lang="tr-TR" sz="3300" kern="0" dirty="0" err="1" smtClean="0">
                <a:latin typeface="Times New Roman" pitchFamily="18" charset="0"/>
                <a:cs typeface="Times New Roman" pitchFamily="18" charset="0"/>
              </a:rPr>
              <a:t>koryon</a:t>
            </a:r>
            <a:r>
              <a:rPr lang="tr-TR" sz="3300" kern="0" dirty="0" smtClean="0">
                <a:latin typeface="Times New Roman" pitchFamily="18" charset="0"/>
                <a:cs typeface="Times New Roman" pitchFamily="18" charset="0"/>
              </a:rPr>
              <a:t> ve </a:t>
            </a:r>
            <a:r>
              <a:rPr lang="tr-TR" sz="3300" kern="0" dirty="0" err="1" smtClean="0">
                <a:latin typeface="Times New Roman" pitchFamily="18" charset="0"/>
                <a:cs typeface="Times New Roman" pitchFamily="18" charset="0"/>
              </a:rPr>
              <a:t>desiduaya</a:t>
            </a:r>
            <a:r>
              <a:rPr lang="tr-TR" sz="3300" kern="0" dirty="0" smtClean="0">
                <a:latin typeface="Times New Roman" pitchFamily="18" charset="0"/>
                <a:cs typeface="Times New Roman" pitchFamily="18" charset="0"/>
              </a:rPr>
              <a:t> bağlanan bir </a:t>
            </a:r>
            <a:r>
              <a:rPr lang="en-US" sz="3300" kern="0" dirty="0" err="1" smtClean="0">
                <a:latin typeface="Times New Roman" pitchFamily="18" charset="0"/>
                <a:cs typeface="Times New Roman" pitchFamily="18" charset="0"/>
              </a:rPr>
              <a:t>Gl</a:t>
            </a:r>
            <a:r>
              <a:rPr lang="tr-TR" sz="3300" kern="0" dirty="0" err="1" smtClean="0">
                <a:latin typeface="Times New Roman" pitchFamily="18" charset="0"/>
                <a:cs typeface="Times New Roman" pitchFamily="18" charset="0"/>
              </a:rPr>
              <a:t>ik</a:t>
            </a:r>
            <a:r>
              <a:rPr lang="en-US" sz="3300" kern="0" dirty="0" err="1" smtClean="0">
                <a:latin typeface="Times New Roman" pitchFamily="18" charset="0"/>
                <a:cs typeface="Times New Roman" pitchFamily="18" charset="0"/>
              </a:rPr>
              <a:t>oprotein</a:t>
            </a:r>
            <a:r>
              <a:rPr lang="tr-TR" sz="3300" kern="0" dirty="0" err="1" smtClean="0">
                <a:latin typeface="Times New Roman" pitchFamily="18" charset="0"/>
                <a:cs typeface="Times New Roman" pitchFamily="18" charset="0"/>
              </a:rPr>
              <a:t>dir</a:t>
            </a:r>
            <a:r>
              <a:rPr lang="en-US" sz="3300" kern="0" dirty="0" smtClean="0">
                <a:latin typeface="Times New Roman" pitchFamily="18" charset="0"/>
                <a:cs typeface="Times New Roman" pitchFamily="18" charset="0"/>
              </a:rPr>
              <a:t> </a:t>
            </a:r>
          </a:p>
          <a:p>
            <a:pPr algn="just">
              <a:lnSpc>
                <a:spcPct val="110000"/>
              </a:lnSpc>
              <a:buSzPct val="140000"/>
              <a:buFont typeface="Arial" panose="020B0604020202020204" pitchFamily="34" charset="0"/>
              <a:buBlip>
                <a:blip r:embed="rId3"/>
              </a:buBlip>
              <a:defRPr/>
            </a:pPr>
            <a:r>
              <a:rPr lang="tr-TR" sz="3300" kern="0" dirty="0" smtClean="0">
                <a:latin typeface="Times New Roman" pitchFamily="18" charset="0"/>
                <a:cs typeface="Times New Roman" pitchFamily="18" charset="0"/>
              </a:rPr>
              <a:t>Normalde S</a:t>
            </a:r>
            <a:r>
              <a:rPr lang="en-US" sz="3300" kern="0" dirty="0" err="1" smtClean="0">
                <a:latin typeface="Times New Roman" pitchFamily="18" charset="0"/>
                <a:cs typeface="Times New Roman" pitchFamily="18" charset="0"/>
              </a:rPr>
              <a:t>ervi</a:t>
            </a:r>
            <a:r>
              <a:rPr lang="tr-TR" sz="3300" kern="0" dirty="0" smtClean="0">
                <a:latin typeface="Times New Roman" pitchFamily="18" charset="0"/>
                <a:cs typeface="Times New Roman" pitchFamily="18" charset="0"/>
              </a:rPr>
              <a:t>k</a:t>
            </a:r>
            <a:r>
              <a:rPr lang="en-US" sz="3300" kern="0" dirty="0" smtClean="0">
                <a:latin typeface="Times New Roman" pitchFamily="18" charset="0"/>
                <a:cs typeface="Times New Roman" pitchFamily="18" charset="0"/>
              </a:rPr>
              <a:t>o-vagina</a:t>
            </a:r>
            <a:r>
              <a:rPr lang="tr-TR" sz="3300" kern="0" dirty="0" smtClean="0">
                <a:latin typeface="Times New Roman" pitchFamily="18" charset="0"/>
                <a:cs typeface="Times New Roman" pitchFamily="18" charset="0"/>
              </a:rPr>
              <a:t>l</a:t>
            </a:r>
            <a:r>
              <a:rPr lang="en-US" sz="3300" kern="0" dirty="0" smtClean="0">
                <a:latin typeface="Times New Roman" pitchFamily="18" charset="0"/>
                <a:cs typeface="Times New Roman" pitchFamily="18" charset="0"/>
              </a:rPr>
              <a:t> se</a:t>
            </a:r>
            <a:r>
              <a:rPr lang="tr-TR" sz="3300" kern="0" dirty="0" smtClean="0">
                <a:latin typeface="Times New Roman" pitchFamily="18" charset="0"/>
                <a:cs typeface="Times New Roman" pitchFamily="18" charset="0"/>
              </a:rPr>
              <a:t>k</a:t>
            </a:r>
            <a:r>
              <a:rPr lang="en-US" sz="3300" kern="0" dirty="0" smtClean="0">
                <a:latin typeface="Times New Roman" pitchFamily="18" charset="0"/>
                <a:cs typeface="Times New Roman" pitchFamily="18" charset="0"/>
              </a:rPr>
              <a:t>re</a:t>
            </a:r>
            <a:r>
              <a:rPr lang="tr-TR" sz="3300" kern="0" dirty="0" err="1" smtClean="0">
                <a:latin typeface="Times New Roman" pitchFamily="18" charset="0"/>
                <a:cs typeface="Times New Roman" pitchFamily="18" charset="0"/>
              </a:rPr>
              <a:t>syonlarda</a:t>
            </a:r>
            <a:r>
              <a:rPr lang="en-US" sz="3300" kern="0" dirty="0" smtClean="0">
                <a:latin typeface="Times New Roman" pitchFamily="18" charset="0"/>
                <a:cs typeface="Times New Roman" pitchFamily="18" charset="0"/>
              </a:rPr>
              <a:t> 22</a:t>
            </a:r>
            <a:r>
              <a:rPr lang="tr-TR" sz="3300" kern="0" dirty="0" smtClean="0">
                <a:latin typeface="Times New Roman" pitchFamily="18" charset="0"/>
                <a:cs typeface="Times New Roman" pitchFamily="18" charset="0"/>
              </a:rPr>
              <a:t>. haftaya kadar ve doğuma yakın dönemlerde bulunur</a:t>
            </a:r>
            <a:r>
              <a:rPr lang="en-US" sz="3300" kern="0" dirty="0" smtClean="0">
                <a:latin typeface="Times New Roman" pitchFamily="18" charset="0"/>
                <a:cs typeface="Times New Roman" pitchFamily="18" charset="0"/>
              </a:rPr>
              <a:t> </a:t>
            </a:r>
          </a:p>
          <a:p>
            <a:pPr algn="just">
              <a:lnSpc>
                <a:spcPct val="110000"/>
              </a:lnSpc>
              <a:buSzPct val="140000"/>
              <a:buFont typeface="Arial" panose="020B0604020202020204" pitchFamily="34" charset="0"/>
              <a:buBlip>
                <a:blip r:embed="rId3"/>
              </a:buBlip>
              <a:defRPr/>
            </a:pPr>
            <a:r>
              <a:rPr lang="en-US" sz="3300" kern="0" dirty="0" smtClean="0">
                <a:latin typeface="Times New Roman" pitchFamily="18" charset="0"/>
                <a:cs typeface="Times New Roman" pitchFamily="18" charset="0"/>
              </a:rPr>
              <a:t>24</a:t>
            </a:r>
            <a:r>
              <a:rPr lang="tr-TR" sz="3300" kern="0" dirty="0" smtClean="0">
                <a:latin typeface="Times New Roman" pitchFamily="18" charset="0"/>
                <a:cs typeface="Times New Roman" pitchFamily="18" charset="0"/>
              </a:rPr>
              <a:t> haftadan sonra </a:t>
            </a:r>
            <a:r>
              <a:rPr lang="tr-TR" sz="3300" kern="0" dirty="0" err="1" smtClean="0">
                <a:latin typeface="Times New Roman" pitchFamily="18" charset="0"/>
                <a:cs typeface="Times New Roman" pitchFamily="18" charset="0"/>
              </a:rPr>
              <a:t>serviko</a:t>
            </a:r>
            <a:r>
              <a:rPr lang="tr-TR" sz="3300" kern="0" dirty="0" smtClean="0">
                <a:latin typeface="Times New Roman" pitchFamily="18" charset="0"/>
                <a:cs typeface="Times New Roman" pitchFamily="18" charset="0"/>
              </a:rPr>
              <a:t>-</a:t>
            </a:r>
            <a:r>
              <a:rPr lang="tr-TR" sz="3300" kern="0" dirty="0" err="1" smtClean="0">
                <a:latin typeface="Times New Roman" pitchFamily="18" charset="0"/>
                <a:cs typeface="Times New Roman" pitchFamily="18" charset="0"/>
              </a:rPr>
              <a:t>vaginal</a:t>
            </a:r>
            <a:r>
              <a:rPr lang="tr-TR" sz="3300" kern="0" dirty="0" smtClean="0">
                <a:latin typeface="Times New Roman" pitchFamily="18" charset="0"/>
                <a:cs typeface="Times New Roman" pitchFamily="18" charset="0"/>
              </a:rPr>
              <a:t> akıntıda bulunması erken doğumun yakın zamanda başlayacağının bir göstergesidir.</a:t>
            </a:r>
          </a:p>
          <a:p>
            <a:pPr algn="just">
              <a:lnSpc>
                <a:spcPct val="110000"/>
              </a:lnSpc>
              <a:buSzPct val="140000"/>
              <a:buFont typeface="Arial" panose="020B0604020202020204" pitchFamily="34" charset="0"/>
              <a:buBlip>
                <a:blip r:embed="rId3"/>
              </a:buBlip>
              <a:defRPr/>
            </a:pPr>
            <a:r>
              <a:rPr lang="tr-TR" sz="3300" dirty="0" smtClean="0">
                <a:latin typeface="Times New Roman" pitchFamily="18" charset="0"/>
                <a:cs typeface="Times New Roman" pitchFamily="18" charset="0"/>
              </a:rPr>
              <a:t>22. haftadan sonra </a:t>
            </a:r>
            <a:r>
              <a:rPr lang="tr-TR" sz="3300" dirty="0" err="1" smtClean="0">
                <a:latin typeface="Times New Roman" pitchFamily="18" charset="0"/>
                <a:cs typeface="Times New Roman" pitchFamily="18" charset="0"/>
              </a:rPr>
              <a:t>desidual</a:t>
            </a:r>
            <a:r>
              <a:rPr lang="tr-TR" sz="3300" dirty="0" smtClean="0">
                <a:latin typeface="Times New Roman" pitchFamily="18" charset="0"/>
                <a:cs typeface="Times New Roman" pitchFamily="18" charset="0"/>
              </a:rPr>
              <a:t>-</a:t>
            </a:r>
            <a:r>
              <a:rPr lang="tr-TR" sz="3300" dirty="0" err="1" smtClean="0">
                <a:latin typeface="Times New Roman" pitchFamily="18" charset="0"/>
                <a:cs typeface="Times New Roman" pitchFamily="18" charset="0"/>
              </a:rPr>
              <a:t>koryonik</a:t>
            </a:r>
            <a:r>
              <a:rPr lang="tr-TR" sz="3300" dirty="0" smtClean="0">
                <a:latin typeface="Times New Roman" pitchFamily="18" charset="0"/>
                <a:cs typeface="Times New Roman" pitchFamily="18" charset="0"/>
              </a:rPr>
              <a:t> bozulmanın bir belirtecidir; 35. haftadan önceki doğum riski 6 kat artar</a:t>
            </a:r>
          </a:p>
          <a:p>
            <a:pPr algn="just">
              <a:lnSpc>
                <a:spcPct val="110000"/>
              </a:lnSpc>
              <a:buSzPct val="140000"/>
              <a:buFont typeface="Arial" panose="020B0604020202020204" pitchFamily="34" charset="0"/>
              <a:buBlip>
                <a:blip r:embed="rId3"/>
              </a:buBlip>
              <a:defRPr/>
            </a:pPr>
            <a:endParaRPr lang="tr-TR" sz="3300" kern="0" dirty="0" smtClean="0">
              <a:latin typeface="Times New Roman" pitchFamily="18" charset="0"/>
              <a:cs typeface="Times New Roman" pitchFamily="18" charset="0"/>
            </a:endParaRPr>
          </a:p>
        </p:txBody>
      </p:sp>
      <p:sp>
        <p:nvSpPr>
          <p:cNvPr id="58372" name="Başlık 1"/>
          <p:cNvSpPr txBox="1">
            <a:spLocks/>
          </p:cNvSpPr>
          <p:nvPr/>
        </p:nvSpPr>
        <p:spPr bwMode="auto">
          <a:xfrm>
            <a:off x="0" y="620713"/>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Verdana" panose="020B0604030504040204" pitchFamily="34" charset="0"/>
              </a:rPr>
              <a:t>Fibronektin</a:t>
            </a:r>
            <a:endParaRPr lang="en-US" altLang="tr-TR" sz="4000">
              <a:solidFill>
                <a:schemeClr val="bg1"/>
              </a:solidFill>
              <a:latin typeface="Verdana" panose="020B0604030504040204" pitchFamily="34" charset="0"/>
            </a:endParaRPr>
          </a:p>
        </p:txBody>
      </p:sp>
      <p:pic>
        <p:nvPicPr>
          <p:cNvPr id="58373" name="Picture 3" descr="img_hcp_fFn_test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1928813"/>
            <a:ext cx="4281488" cy="4000500"/>
          </a:xfrm>
        </p:spPr>
      </p:pic>
      <p:pic>
        <p:nvPicPr>
          <p:cNvPr id="8" name="Picture 3" descr="FFN two"/>
          <p:cNvPicPr>
            <a:picLocks noChangeAspect="1" noChangeArrowheads="1"/>
          </p:cNvPicPr>
          <p:nvPr/>
        </p:nvPicPr>
        <p:blipFill>
          <a:blip r:embed="rId5">
            <a:extLst>
              <a:ext uri="{28A0092B-C50C-407E-A947-70E740481C1C}">
                <a14:useLocalDpi xmlns:a14="http://schemas.microsoft.com/office/drawing/2010/main" val="0"/>
              </a:ext>
            </a:extLst>
          </a:blip>
          <a:srcRect l="4672" t="68291" r="2925" b="1073"/>
          <a:stretch>
            <a:fillRect/>
          </a:stretch>
        </p:blipFill>
        <p:spPr bwMode="auto">
          <a:xfrm>
            <a:off x="357188" y="1785938"/>
            <a:ext cx="848201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Başlık 1"/>
          <p:cNvSpPr>
            <a:spLocks noGrp="1"/>
          </p:cNvSpPr>
          <p:nvPr>
            <p:ph type="title"/>
          </p:nvPr>
        </p:nvSpPr>
        <p:spPr/>
        <p:txBody>
          <a:bodyPr/>
          <a:lstStyle/>
          <a:p>
            <a:pPr eaLnBrk="1" hangingPunct="1"/>
            <a:r>
              <a:rPr lang="tr-TR" altLang="tr-TR" smtClean="0"/>
              <a:t> </a:t>
            </a:r>
          </a:p>
        </p:txBody>
      </p:sp>
      <p:pic>
        <p:nvPicPr>
          <p:cNvPr id="604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85938"/>
            <a:ext cx="4695825" cy="2819400"/>
          </a:xfrm>
          <a:noFill/>
        </p:spPr>
      </p:pic>
      <p:sp>
        <p:nvSpPr>
          <p:cNvPr id="60420" name="Başlık 1"/>
          <p:cNvSpPr txBox="1">
            <a:spLocks/>
          </p:cNvSpPr>
          <p:nvPr/>
        </p:nvSpPr>
        <p:spPr bwMode="auto">
          <a:xfrm>
            <a:off x="0" y="642938"/>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Verdana" panose="020B0604030504040204" pitchFamily="34" charset="0"/>
              </a:rPr>
              <a:t>Fibronektin</a:t>
            </a:r>
            <a:endParaRPr lang="en-US" altLang="tr-TR" sz="4000">
              <a:solidFill>
                <a:schemeClr val="bg1"/>
              </a:solidFill>
              <a:latin typeface="Verdana" panose="020B0604030504040204" pitchFamily="34" charset="0"/>
            </a:endParaRPr>
          </a:p>
        </p:txBody>
      </p:sp>
      <p:pic>
        <p:nvPicPr>
          <p:cNvPr id="604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0563"/>
            <a:ext cx="5605463"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29250"/>
            <a:ext cx="55006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063" y="0"/>
            <a:ext cx="4071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2525" y="0"/>
            <a:ext cx="4181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Başlık 1"/>
          <p:cNvSpPr>
            <a:spLocks noGrp="1"/>
          </p:cNvSpPr>
          <p:nvPr>
            <p:ph type="title"/>
          </p:nvPr>
        </p:nvSpPr>
        <p:spPr/>
        <p:txBody>
          <a:bodyPr/>
          <a:lstStyle/>
          <a:p>
            <a:pPr eaLnBrk="1" hangingPunct="1"/>
            <a:r>
              <a:rPr lang="tr-TR" altLang="tr-TR" smtClean="0"/>
              <a:t> </a:t>
            </a:r>
          </a:p>
        </p:txBody>
      </p:sp>
      <p:sp>
        <p:nvSpPr>
          <p:cNvPr id="61443" name="İçerik Yer Tutucusu 2"/>
          <p:cNvSpPr>
            <a:spLocks noGrp="1"/>
          </p:cNvSpPr>
          <p:nvPr>
            <p:ph idx="1"/>
          </p:nvPr>
        </p:nvSpPr>
        <p:spPr>
          <a:xfrm>
            <a:off x="179388" y="2133600"/>
            <a:ext cx="8785225" cy="4324350"/>
          </a:xfrm>
        </p:spPr>
        <p:txBody>
          <a:bodyPr/>
          <a:lstStyle/>
          <a:p>
            <a:pPr eaLnBrk="1" hangingPunct="1"/>
            <a:r>
              <a:rPr lang="tr-TR" altLang="tr-TR" b="1" u="sng" smtClean="0">
                <a:solidFill>
                  <a:srgbClr val="FF0000"/>
                </a:solidFill>
              </a:rPr>
              <a:t>Pozitif fibronektin test (50ng/ml veya fazla)</a:t>
            </a:r>
          </a:p>
          <a:p>
            <a:pPr eaLnBrk="1" hangingPunct="1"/>
            <a:r>
              <a:rPr lang="pt-BR" altLang="tr-TR" b="1" smtClean="0"/>
              <a:t>&lt;34 hafta da doğum</a:t>
            </a:r>
            <a:r>
              <a:rPr lang="tr-TR" altLang="tr-TR" b="1" smtClean="0"/>
              <a:t> olasılığı artar</a:t>
            </a:r>
          </a:p>
          <a:p>
            <a:pPr eaLnBrk="1" hangingPunct="1"/>
            <a:r>
              <a:rPr lang="tr-TR" altLang="tr-TR" b="1" smtClean="0"/>
              <a:t>7-14 gün içerisinde doğum olasılığı artar</a:t>
            </a:r>
          </a:p>
          <a:p>
            <a:pPr eaLnBrk="1" hangingPunct="1"/>
            <a:r>
              <a:rPr lang="tr-TR" altLang="tr-TR" b="1" smtClean="0"/>
              <a:t>7 gün içerisindeki doğum için PPD düşük</a:t>
            </a:r>
          </a:p>
          <a:p>
            <a:pPr algn="r" eaLnBrk="1" hangingPunct="1"/>
            <a:endParaRPr lang="tr-TR" altLang="tr-TR" sz="1400" smtClean="0">
              <a:solidFill>
                <a:srgbClr val="FF0000"/>
              </a:solidFill>
            </a:endParaRPr>
          </a:p>
          <a:p>
            <a:pPr algn="r" eaLnBrk="1" hangingPunct="1"/>
            <a:endParaRPr lang="tr-TR" altLang="tr-TR" sz="1400" smtClean="0">
              <a:solidFill>
                <a:srgbClr val="FF0000"/>
              </a:solidFill>
            </a:endParaRPr>
          </a:p>
          <a:p>
            <a:pPr algn="r" eaLnBrk="1" hangingPunct="1"/>
            <a:endParaRPr lang="tr-TR" altLang="tr-TR" sz="1400" smtClean="0">
              <a:solidFill>
                <a:srgbClr val="FF0000"/>
              </a:solidFill>
            </a:endParaRPr>
          </a:p>
          <a:p>
            <a:pPr algn="r" eaLnBrk="1" hangingPunct="1"/>
            <a:endParaRPr lang="tr-TR" altLang="tr-TR" sz="1400" smtClean="0">
              <a:solidFill>
                <a:srgbClr val="FF0000"/>
              </a:solidFill>
            </a:endParaRPr>
          </a:p>
          <a:p>
            <a:pPr algn="r" eaLnBrk="1" hangingPunct="1"/>
            <a:r>
              <a:rPr lang="tr-TR" altLang="tr-TR" sz="1400" smtClean="0">
                <a:solidFill>
                  <a:srgbClr val="FF0000"/>
                </a:solidFill>
              </a:rPr>
              <a:t>Iams JD et al. Am J Obstet Gynecol 1995; 173:141-145</a:t>
            </a:r>
          </a:p>
          <a:p>
            <a:pPr algn="r" eaLnBrk="1" hangingPunct="1"/>
            <a:r>
              <a:rPr lang="tr-TR" altLang="tr-TR" sz="1400" smtClean="0">
                <a:solidFill>
                  <a:srgbClr val="FF0000"/>
                </a:solidFill>
              </a:rPr>
              <a:t>Peaceman et al. Am J Obstet Gynecol 1997; 177:13-18</a:t>
            </a:r>
          </a:p>
        </p:txBody>
      </p:sp>
      <p:sp>
        <p:nvSpPr>
          <p:cNvPr id="61444" name="Başlık 1"/>
          <p:cNvSpPr txBox="1">
            <a:spLocks/>
          </p:cNvSpPr>
          <p:nvPr/>
        </p:nvSpPr>
        <p:spPr bwMode="auto">
          <a:xfrm>
            <a:off x="0" y="642938"/>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Verdana" panose="020B0604030504040204" pitchFamily="34" charset="0"/>
              </a:rPr>
              <a:t>Fibronektin</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Başlık 1"/>
          <p:cNvSpPr>
            <a:spLocks noGrp="1"/>
          </p:cNvSpPr>
          <p:nvPr>
            <p:ph type="title"/>
          </p:nvPr>
        </p:nvSpPr>
        <p:spPr/>
        <p:txBody>
          <a:bodyPr/>
          <a:lstStyle/>
          <a:p>
            <a:pPr eaLnBrk="1" hangingPunct="1"/>
            <a:r>
              <a:rPr lang="tr-TR" altLang="tr-TR" smtClean="0"/>
              <a:t> </a:t>
            </a:r>
          </a:p>
        </p:txBody>
      </p:sp>
      <p:sp>
        <p:nvSpPr>
          <p:cNvPr id="62467" name="İçerik Yer Tutucusu 2"/>
          <p:cNvSpPr>
            <a:spLocks noGrp="1"/>
          </p:cNvSpPr>
          <p:nvPr>
            <p:ph idx="1"/>
          </p:nvPr>
        </p:nvSpPr>
        <p:spPr>
          <a:xfrm>
            <a:off x="179388" y="2133600"/>
            <a:ext cx="8785225" cy="4324350"/>
          </a:xfrm>
        </p:spPr>
        <p:txBody>
          <a:bodyPr/>
          <a:lstStyle/>
          <a:p>
            <a:pPr eaLnBrk="1" hangingPunct="1"/>
            <a:r>
              <a:rPr lang="tr-TR" altLang="tr-TR" b="1" u="sng" smtClean="0">
                <a:solidFill>
                  <a:srgbClr val="FF0000"/>
                </a:solidFill>
              </a:rPr>
              <a:t>Negatif fibronektin test</a:t>
            </a:r>
          </a:p>
          <a:p>
            <a:pPr eaLnBrk="1" hangingPunct="1"/>
            <a:r>
              <a:rPr lang="tr-TR" altLang="tr-TR" b="1" smtClean="0"/>
              <a:t>Negatif prediktif değeri yüksek</a:t>
            </a:r>
          </a:p>
          <a:p>
            <a:pPr eaLnBrk="1" hangingPunct="1"/>
            <a:r>
              <a:rPr lang="tr-TR" altLang="tr-TR" b="1" smtClean="0"/>
              <a:t>Preterm eylem nedenli hospitalizasyon sayısı azalır</a:t>
            </a:r>
          </a:p>
          <a:p>
            <a:pPr eaLnBrk="1" hangingPunct="1"/>
            <a:r>
              <a:rPr lang="tr-TR" altLang="tr-TR" b="1" smtClean="0"/>
              <a:t>Hospitalizasyon süresi kısalır</a:t>
            </a:r>
          </a:p>
          <a:p>
            <a:pPr eaLnBrk="1" hangingPunct="1"/>
            <a:r>
              <a:rPr lang="tr-TR" altLang="tr-TR" b="1" smtClean="0"/>
              <a:t>Tokolitik ajan kullanım sıklığı azalır</a:t>
            </a:r>
          </a:p>
          <a:p>
            <a:pPr eaLnBrk="1" hangingPunct="1"/>
            <a:r>
              <a:rPr lang="tr-TR" altLang="tr-TR" b="1" smtClean="0"/>
              <a:t>Maternal tersiyer merkez transfer sıklığı azalır</a:t>
            </a:r>
          </a:p>
          <a:p>
            <a:pPr algn="r" eaLnBrk="1" hangingPunct="1"/>
            <a:r>
              <a:rPr lang="tr-TR" altLang="tr-TR" sz="1300" smtClean="0">
                <a:solidFill>
                  <a:srgbClr val="FF0000"/>
                </a:solidFill>
              </a:rPr>
              <a:t>Joffe GM et al. Am J Obstet Gynecol 1999; 180:581-586</a:t>
            </a:r>
          </a:p>
        </p:txBody>
      </p:sp>
      <p:sp>
        <p:nvSpPr>
          <p:cNvPr id="62468" name="Başlık 1"/>
          <p:cNvSpPr txBox="1">
            <a:spLocks/>
          </p:cNvSpPr>
          <p:nvPr/>
        </p:nvSpPr>
        <p:spPr bwMode="auto">
          <a:xfrm>
            <a:off x="0" y="642938"/>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Verdana" panose="020B0604030504040204" pitchFamily="34" charset="0"/>
              </a:rPr>
              <a:t>Fibronektin</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Başlık"/>
          <p:cNvSpPr>
            <a:spLocks noGrp="1"/>
          </p:cNvSpPr>
          <p:nvPr>
            <p:ph type="title"/>
          </p:nvPr>
        </p:nvSpPr>
        <p:spPr/>
        <p:txBody>
          <a:bodyPr/>
          <a:lstStyle/>
          <a:p>
            <a:endParaRPr lang="tr-TR" altLang="tr-TR" smtClean="0"/>
          </a:p>
        </p:txBody>
      </p:sp>
      <p:pic>
        <p:nvPicPr>
          <p:cNvPr id="634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285875" y="3030538"/>
            <a:ext cx="6429375" cy="2684462"/>
          </a:xfrm>
          <a:noFill/>
        </p:spPr>
      </p:pic>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Başlık 3"/>
          <p:cNvSpPr>
            <a:spLocks noGrp="1"/>
          </p:cNvSpPr>
          <p:nvPr>
            <p:ph type="title"/>
          </p:nvPr>
        </p:nvSpPr>
        <p:spPr>
          <a:xfrm>
            <a:off x="468313" y="765175"/>
            <a:ext cx="5975350" cy="1066800"/>
          </a:xfrm>
        </p:spPr>
        <p:txBody>
          <a:bodyPr/>
          <a:lstStyle/>
          <a:p>
            <a:pPr eaLnBrk="1" hangingPunct="1"/>
            <a:endParaRPr lang="tr-TR" altLang="tr-TR" smtClean="0"/>
          </a:p>
        </p:txBody>
      </p:sp>
      <p:sp>
        <p:nvSpPr>
          <p:cNvPr id="7171" name="İçerik Yer Tutucusu 5"/>
          <p:cNvSpPr>
            <a:spLocks noGrp="1"/>
          </p:cNvSpPr>
          <p:nvPr>
            <p:ph idx="1"/>
          </p:nvPr>
        </p:nvSpPr>
        <p:spPr>
          <a:xfrm>
            <a:off x="0" y="1989138"/>
            <a:ext cx="6443663" cy="1250950"/>
          </a:xfrm>
        </p:spPr>
        <p:txBody>
          <a:bodyPr/>
          <a:lstStyle/>
          <a:p>
            <a:pPr eaLnBrk="1" hangingPunct="1"/>
            <a:r>
              <a:rPr lang="tr-TR" altLang="tr-TR" sz="1800" smtClean="0"/>
              <a:t>%60-80: spontan </a:t>
            </a:r>
          </a:p>
          <a:p>
            <a:pPr lvl="1" eaLnBrk="1" hangingPunct="1"/>
            <a:r>
              <a:rPr lang="tr-TR" altLang="tr-TR" sz="2400" smtClean="0">
                <a:solidFill>
                  <a:srgbClr val="FF0000"/>
                </a:solidFill>
              </a:rPr>
              <a:t>Spontan Preterm Eylem (%40-50)</a:t>
            </a:r>
          </a:p>
          <a:p>
            <a:pPr lvl="1" eaLnBrk="1" hangingPunct="1"/>
            <a:r>
              <a:rPr lang="tr-TR" altLang="tr-TR" sz="1600" smtClean="0"/>
              <a:t>P-PROM (%20-30)</a:t>
            </a:r>
          </a:p>
        </p:txBody>
      </p:sp>
      <p:sp>
        <p:nvSpPr>
          <p:cNvPr id="15364" name="Slayt Numarası Yer Tutucusu 2"/>
          <p:cNvSpPr>
            <a:spLocks noGrp="1"/>
          </p:cNvSpPr>
          <p:nvPr>
            <p:ph type="sldNum" sz="quarter" idx="12"/>
          </p:nvPr>
        </p:nvSpPr>
        <p:spPr bwMode="auto">
          <a:ln>
            <a:miter lim="800000"/>
            <a:headEnd/>
            <a:tailEnd/>
          </a:ln>
        </p:spPr>
        <p:txBody>
          <a:bodyPr rtlCol="0"/>
          <a:lstStyle/>
          <a:p>
            <a:pPr>
              <a:defRPr/>
            </a:pPr>
            <a:endParaRPr lang="tr-TR" dirty="0">
              <a:solidFill>
                <a:schemeClr val="tx1">
                  <a:tint val="75000"/>
                </a:schemeClr>
              </a:solidFill>
              <a:latin typeface="Arial" charset="0"/>
              <a:cs typeface="Arial" charset="0"/>
            </a:endParaRPr>
          </a:p>
        </p:txBody>
      </p:sp>
      <p:sp>
        <p:nvSpPr>
          <p:cNvPr id="7173" name="İçerik Yer Tutucusu 6"/>
          <p:cNvSpPr>
            <a:spLocks noGrp="1"/>
          </p:cNvSpPr>
          <p:nvPr>
            <p:ph sz="half" idx="4294967295"/>
          </p:nvPr>
        </p:nvSpPr>
        <p:spPr>
          <a:xfrm>
            <a:off x="0" y="3213100"/>
            <a:ext cx="5616575" cy="3382963"/>
          </a:xfrm>
        </p:spPr>
        <p:txBody>
          <a:bodyPr/>
          <a:lstStyle/>
          <a:p>
            <a:pPr eaLnBrk="1" hangingPunct="1"/>
            <a:r>
              <a:rPr lang="tr-TR" altLang="tr-TR" sz="1800" smtClean="0"/>
              <a:t>%20-40: iyatrojenik / maternal-fetal ety  </a:t>
            </a:r>
          </a:p>
          <a:p>
            <a:pPr lvl="1" eaLnBrk="1" hangingPunct="1"/>
            <a:r>
              <a:rPr lang="tr-TR" altLang="tr-TR" sz="1600" smtClean="0"/>
              <a:t>Preeklampsi-eklampsi</a:t>
            </a:r>
          </a:p>
          <a:p>
            <a:pPr lvl="1" eaLnBrk="1" hangingPunct="1"/>
            <a:r>
              <a:rPr lang="tr-TR" altLang="tr-TR" sz="1600" smtClean="0"/>
              <a:t>Ablasyo plasenta</a:t>
            </a:r>
          </a:p>
          <a:p>
            <a:pPr lvl="1" eaLnBrk="1" hangingPunct="1"/>
            <a:r>
              <a:rPr lang="tr-TR" altLang="tr-TR" sz="1600" smtClean="0"/>
              <a:t>P. Previa, rüptür, kanama</a:t>
            </a:r>
          </a:p>
          <a:p>
            <a:pPr lvl="1" eaLnBrk="1" hangingPunct="1"/>
            <a:r>
              <a:rPr lang="tr-TR" altLang="tr-TR" sz="1600" smtClean="0"/>
              <a:t>Maternal sistemik hastalık</a:t>
            </a:r>
          </a:p>
          <a:p>
            <a:pPr lvl="1" eaLnBrk="1" hangingPunct="1"/>
            <a:r>
              <a:rPr lang="tr-TR" altLang="tr-TR" sz="1600" smtClean="0"/>
              <a:t>IUGR - Fetal distress</a:t>
            </a:r>
          </a:p>
          <a:p>
            <a:pPr lvl="1" eaLnBrk="1" hangingPunct="1"/>
            <a:r>
              <a:rPr lang="tr-TR" altLang="tr-TR" sz="1600" smtClean="0"/>
              <a:t>Çoğul gebelikler</a:t>
            </a:r>
          </a:p>
          <a:p>
            <a:pPr lvl="1" eaLnBrk="1" hangingPunct="1"/>
            <a:r>
              <a:rPr lang="tr-TR" altLang="tr-TR" sz="1600" smtClean="0"/>
              <a:t>Uterin anomali</a:t>
            </a:r>
          </a:p>
          <a:p>
            <a:pPr lvl="1" eaLnBrk="1" hangingPunct="1"/>
            <a:r>
              <a:rPr lang="tr-TR" altLang="tr-TR" sz="1600" smtClean="0"/>
              <a:t>Koryoamnionit, enfeksiyonlar</a:t>
            </a:r>
          </a:p>
          <a:p>
            <a:pPr lvl="1" eaLnBrk="1" hangingPunct="1"/>
            <a:r>
              <a:rPr lang="tr-TR" altLang="tr-TR" sz="1600" smtClean="0"/>
              <a:t>Servikal yetmezlik</a:t>
            </a:r>
          </a:p>
          <a:p>
            <a:pPr eaLnBrk="1" hangingPunct="1"/>
            <a:endParaRPr lang="tr-TR" altLang="tr-TR" smtClean="0"/>
          </a:p>
        </p:txBody>
      </p:sp>
      <p:pic>
        <p:nvPicPr>
          <p:cNvPr id="71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3214688"/>
            <a:ext cx="41608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Başlık 1"/>
          <p:cNvSpPr txBox="1">
            <a:spLocks/>
          </p:cNvSpPr>
          <p:nvPr/>
        </p:nvSpPr>
        <p:spPr bwMode="auto">
          <a:xfrm>
            <a:off x="0" y="765175"/>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Arial" panose="020B0604020202020204" pitchFamily="34" charset="0"/>
              </a:rPr>
              <a:t>ED Epidemiyolojisi</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0" y="0"/>
            <a:ext cx="9144000" cy="1989138"/>
          </a:xfrm>
          <a:noFill/>
        </p:spPr>
      </p:pic>
      <p:pic>
        <p:nvPicPr>
          <p:cNvPr id="655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844675"/>
            <a:ext cx="40671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6"/>
          <p:cNvPicPr>
            <a:picLocks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468313" y="2133600"/>
            <a:ext cx="8496300" cy="3992563"/>
          </a:xfrm>
          <a:noFill/>
        </p:spPr>
      </p:pic>
      <p:sp>
        <p:nvSpPr>
          <p:cNvPr id="65541" name="Line 9"/>
          <p:cNvSpPr>
            <a:spLocks noChangeShapeType="1"/>
          </p:cNvSpPr>
          <p:nvPr/>
        </p:nvSpPr>
        <p:spPr bwMode="auto">
          <a:xfrm>
            <a:off x="4500563" y="3141663"/>
            <a:ext cx="100806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65542" name="Line 10"/>
          <p:cNvSpPr>
            <a:spLocks noChangeShapeType="1"/>
          </p:cNvSpPr>
          <p:nvPr/>
        </p:nvSpPr>
        <p:spPr bwMode="auto">
          <a:xfrm>
            <a:off x="4500563" y="5157788"/>
            <a:ext cx="100806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65543" name="Line 11"/>
          <p:cNvSpPr>
            <a:spLocks noChangeShapeType="1"/>
          </p:cNvSpPr>
          <p:nvPr/>
        </p:nvSpPr>
        <p:spPr bwMode="auto">
          <a:xfrm>
            <a:off x="4500563" y="3357563"/>
            <a:ext cx="100806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tr-TR"/>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Başlık"/>
          <p:cNvSpPr>
            <a:spLocks noGrp="1"/>
          </p:cNvSpPr>
          <p:nvPr>
            <p:ph type="title"/>
          </p:nvPr>
        </p:nvSpPr>
        <p:spPr/>
        <p:txBody>
          <a:bodyPr/>
          <a:lstStyle/>
          <a:p>
            <a:endParaRPr lang="tr-TR" altLang="tr-TR" smtClean="0"/>
          </a:p>
        </p:txBody>
      </p:sp>
      <p:pic>
        <p:nvPicPr>
          <p:cNvPr id="675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285750"/>
            <a:ext cx="8286750" cy="3571875"/>
          </a:xfrm>
          <a:noFill/>
        </p:spPr>
      </p:pic>
      <p:pic>
        <p:nvPicPr>
          <p:cNvPr id="675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3643313"/>
            <a:ext cx="8001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Başlık"/>
          <p:cNvSpPr>
            <a:spLocks noGrp="1"/>
          </p:cNvSpPr>
          <p:nvPr>
            <p:ph type="title"/>
          </p:nvPr>
        </p:nvSpPr>
        <p:spPr/>
        <p:txBody>
          <a:bodyPr/>
          <a:lstStyle/>
          <a:p>
            <a:endParaRPr lang="tr-TR" altLang="tr-TR" smtClean="0"/>
          </a:p>
        </p:txBody>
      </p:sp>
      <p:pic>
        <p:nvPicPr>
          <p:cNvPr id="696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438" y="1357313"/>
            <a:ext cx="2214562"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2143125"/>
            <a:ext cx="4500563" cy="4714875"/>
          </a:xfrm>
          <a:noFill/>
        </p:spPr>
      </p:pic>
      <p:pic>
        <p:nvPicPr>
          <p:cNvPr id="6963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688" y="3429000"/>
            <a:ext cx="47863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Başlık 1"/>
          <p:cNvSpPr>
            <a:spLocks noGrp="1"/>
          </p:cNvSpPr>
          <p:nvPr>
            <p:ph type="title"/>
          </p:nvPr>
        </p:nvSpPr>
        <p:spPr/>
        <p:txBody>
          <a:bodyPr/>
          <a:lstStyle/>
          <a:p>
            <a:pPr eaLnBrk="1" hangingPunct="1"/>
            <a:r>
              <a:rPr lang="tr-TR" altLang="tr-TR" smtClean="0"/>
              <a:t> </a:t>
            </a:r>
          </a:p>
        </p:txBody>
      </p:sp>
      <p:sp>
        <p:nvSpPr>
          <p:cNvPr id="71683" name="İçerik Yer Tutucusu 2"/>
          <p:cNvSpPr>
            <a:spLocks noGrp="1"/>
          </p:cNvSpPr>
          <p:nvPr>
            <p:ph idx="1"/>
          </p:nvPr>
        </p:nvSpPr>
        <p:spPr>
          <a:xfrm>
            <a:off x="179388" y="2133600"/>
            <a:ext cx="5749925" cy="4324350"/>
          </a:xfrm>
        </p:spPr>
        <p:txBody>
          <a:bodyPr/>
          <a:lstStyle/>
          <a:p>
            <a:pPr eaLnBrk="1" hangingPunct="1"/>
            <a:r>
              <a:rPr lang="es-ES" altLang="tr-TR" smtClean="0"/>
              <a:t>Desidua ya da KC’den salgılanır</a:t>
            </a:r>
          </a:p>
          <a:p>
            <a:pPr algn="just" eaLnBrk="1" hangingPunct="1"/>
            <a:endParaRPr lang="tr-TR" altLang="tr-TR" smtClean="0"/>
          </a:p>
          <a:p>
            <a:pPr algn="just" eaLnBrk="1" hangingPunct="1"/>
            <a:r>
              <a:rPr lang="tr-TR" altLang="tr-TR" smtClean="0"/>
              <a:t>Semptomatik hastalarda servikal sekresyonlarda IGFBP-1 tespit edilmesi preterm doğumu predikte etmek için iyi bir  belirteçtir</a:t>
            </a:r>
          </a:p>
          <a:p>
            <a:pPr algn="r" eaLnBrk="1" hangingPunct="1"/>
            <a:endParaRPr lang="tr-TR" altLang="tr-TR" sz="1200" smtClean="0">
              <a:solidFill>
                <a:srgbClr val="FF0000"/>
              </a:solidFill>
            </a:endParaRPr>
          </a:p>
          <a:p>
            <a:pPr algn="r" eaLnBrk="1" hangingPunct="1"/>
            <a:r>
              <a:rPr lang="da-DK" altLang="tr-TR" sz="1200" smtClean="0">
                <a:solidFill>
                  <a:srgbClr val="FF0000"/>
                </a:solidFill>
              </a:rPr>
              <a:t>Eroglu et al. Gynecol Obstet Invest 2007; 64:109-116</a:t>
            </a:r>
            <a:endParaRPr lang="tr-TR" altLang="tr-TR" sz="1200" smtClean="0">
              <a:solidFill>
                <a:srgbClr val="FF0000"/>
              </a:solidFill>
            </a:endParaRPr>
          </a:p>
        </p:txBody>
      </p:sp>
      <p:sp>
        <p:nvSpPr>
          <p:cNvPr id="71684" name="Başlık 1"/>
          <p:cNvSpPr txBox="1">
            <a:spLocks/>
          </p:cNvSpPr>
          <p:nvPr/>
        </p:nvSpPr>
        <p:spPr bwMode="auto">
          <a:xfrm>
            <a:off x="0" y="642938"/>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000">
                <a:solidFill>
                  <a:schemeClr val="bg1"/>
                </a:solidFill>
                <a:latin typeface="Arial" panose="020B0604020202020204" pitchFamily="34" charset="0"/>
              </a:rPr>
              <a:t>Servikovajinal sekresyonlarda fosforile IGFBP-1</a:t>
            </a:r>
          </a:p>
          <a:p>
            <a:pPr eaLnBrk="1" hangingPunct="1">
              <a:spcBef>
                <a:spcPct val="0"/>
              </a:spcBef>
              <a:buFontTx/>
              <a:buNone/>
            </a:pPr>
            <a:r>
              <a:rPr lang="tr-TR" altLang="tr-TR" sz="1200">
                <a:solidFill>
                  <a:schemeClr val="bg1"/>
                </a:solidFill>
                <a:latin typeface="Verdana" panose="020B0604030504040204" pitchFamily="34" charset="0"/>
              </a:rPr>
              <a:t>(</a:t>
            </a:r>
            <a:r>
              <a:rPr lang="tr-TR" altLang="tr-TR" sz="1200">
                <a:solidFill>
                  <a:schemeClr val="bg1"/>
                </a:solidFill>
                <a:latin typeface="Arial" panose="020B0604020202020204" pitchFamily="34" charset="0"/>
              </a:rPr>
              <a:t>İnsülin benzeri büyüme faktörü baglayıcı protein -1</a:t>
            </a:r>
            <a:r>
              <a:rPr lang="tr-TR" altLang="tr-TR" sz="1200">
                <a:solidFill>
                  <a:schemeClr val="bg1"/>
                </a:solidFill>
                <a:latin typeface="Verdana" panose="020B0604030504040204" pitchFamily="34" charset="0"/>
              </a:rPr>
              <a:t>)</a:t>
            </a:r>
            <a:endParaRPr lang="en-US" altLang="tr-TR" sz="1200">
              <a:solidFill>
                <a:schemeClr val="bg1"/>
              </a:solidFill>
              <a:latin typeface="Verdana" panose="020B0604030504040204" pitchFamily="34" charset="0"/>
            </a:endParaRPr>
          </a:p>
        </p:txBody>
      </p:sp>
      <p:pic>
        <p:nvPicPr>
          <p:cNvPr id="716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2500313"/>
            <a:ext cx="1219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0" y="2428875"/>
            <a:ext cx="714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Başlık 1"/>
          <p:cNvSpPr>
            <a:spLocks noGrp="1"/>
          </p:cNvSpPr>
          <p:nvPr>
            <p:ph type="title"/>
          </p:nvPr>
        </p:nvSpPr>
        <p:spPr>
          <a:xfrm>
            <a:off x="468313" y="260350"/>
            <a:ext cx="8229600" cy="1143000"/>
          </a:xfrm>
        </p:spPr>
        <p:txBody>
          <a:bodyPr/>
          <a:lstStyle/>
          <a:p>
            <a:pPr eaLnBrk="1" hangingPunct="1"/>
            <a:r>
              <a:rPr lang="tr-TR" altLang="tr-TR" smtClean="0"/>
              <a:t> </a:t>
            </a:r>
          </a:p>
        </p:txBody>
      </p:sp>
      <p:pic>
        <p:nvPicPr>
          <p:cNvPr id="737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1" y="112577"/>
            <a:ext cx="8916987" cy="238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8"/>
          <p:cNvPicPr>
            <a:picLocks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0" y="2357438"/>
            <a:ext cx="9144000" cy="4500562"/>
          </a:xfrm>
          <a:noFill/>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57438"/>
            <a:ext cx="91440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00313"/>
            <a:ext cx="91440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2924944"/>
            <a:ext cx="8713787" cy="271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p:txBody>
          <a:bodyPr/>
          <a:lstStyle/>
          <a:p>
            <a:endParaRPr lang="tr-TR" altLang="tr-TR" smtClean="0"/>
          </a:p>
        </p:txBody>
      </p:sp>
      <p:sp>
        <p:nvSpPr>
          <p:cNvPr id="75779" name="Başlık 1"/>
          <p:cNvSpPr txBox="1">
            <a:spLocks/>
          </p:cNvSpPr>
          <p:nvPr/>
        </p:nvSpPr>
        <p:spPr bwMode="auto">
          <a:xfrm>
            <a:off x="0" y="620713"/>
            <a:ext cx="5643563" cy="808037"/>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a:solidFill>
                  <a:schemeClr val="bg1"/>
                </a:solidFill>
                <a:latin typeface="Arial" panose="020B0604020202020204" pitchFamily="34" charset="0"/>
              </a:rPr>
              <a:t>Serviks - Elastografi</a:t>
            </a:r>
            <a:endParaRPr lang="en-US" altLang="tr-TR">
              <a:solidFill>
                <a:schemeClr val="bg1"/>
              </a:solidFill>
              <a:latin typeface="Verdana" panose="020B0604030504040204" pitchFamily="34" charset="0"/>
            </a:endParaRPr>
          </a:p>
        </p:txBody>
      </p:sp>
      <p:sp>
        <p:nvSpPr>
          <p:cNvPr id="5" name="4 İçerik Yer Tutucusu"/>
          <p:cNvSpPr>
            <a:spLocks noGrp="1"/>
          </p:cNvSpPr>
          <p:nvPr>
            <p:ph idx="1"/>
          </p:nvPr>
        </p:nvSpPr>
        <p:spPr/>
        <p:txBody>
          <a:bodyPr/>
          <a:lstStyle/>
          <a:p>
            <a:pPr marL="457200" indent="-457200">
              <a:buFont typeface="Wingdings" charset="2"/>
              <a:buChar char="u"/>
              <a:defRPr/>
            </a:pPr>
            <a:endParaRPr lang="tr-TR" dirty="0" smtClean="0"/>
          </a:p>
          <a:p>
            <a:pPr marL="457200" indent="-457200">
              <a:buFont typeface="Arial" charset="0"/>
              <a:buNone/>
              <a:defRPr/>
            </a:pPr>
            <a:r>
              <a:rPr lang="tr-TR" dirty="0" smtClean="0"/>
              <a:t>-</a:t>
            </a:r>
            <a:r>
              <a:rPr lang="en-US" dirty="0" err="1" smtClean="0"/>
              <a:t>Uygulama</a:t>
            </a:r>
            <a:r>
              <a:rPr lang="en-US" dirty="0" smtClean="0"/>
              <a:t> – </a:t>
            </a:r>
            <a:r>
              <a:rPr lang="en-US" dirty="0" err="1" smtClean="0"/>
              <a:t>nispeten</a:t>
            </a:r>
            <a:r>
              <a:rPr lang="en-US" dirty="0" smtClean="0"/>
              <a:t> </a:t>
            </a:r>
            <a:r>
              <a:rPr lang="en-US" dirty="0" err="1" smtClean="0"/>
              <a:t>kolay</a:t>
            </a:r>
            <a:endParaRPr lang="en-US" dirty="0" smtClean="0"/>
          </a:p>
          <a:p>
            <a:pPr marL="457200" indent="-457200">
              <a:buFont typeface="Arial" charset="0"/>
              <a:buNone/>
              <a:defRPr/>
            </a:pPr>
            <a:r>
              <a:rPr lang="tr-TR" dirty="0" smtClean="0"/>
              <a:t>-</a:t>
            </a:r>
            <a:r>
              <a:rPr lang="en-US" dirty="0" err="1" smtClean="0"/>
              <a:t>Değerlendirme</a:t>
            </a:r>
            <a:r>
              <a:rPr lang="en-US" dirty="0" smtClean="0"/>
              <a:t> </a:t>
            </a:r>
            <a:r>
              <a:rPr lang="en-US" dirty="0" err="1" smtClean="0"/>
              <a:t>standardizasyonu</a:t>
            </a:r>
            <a:endParaRPr lang="en-US" dirty="0" smtClean="0"/>
          </a:p>
          <a:p>
            <a:pPr marL="457200" indent="-457200">
              <a:buFont typeface="Arial" charset="0"/>
              <a:buNone/>
              <a:defRPr/>
            </a:pPr>
            <a:r>
              <a:rPr lang="tr-TR" dirty="0" smtClean="0"/>
              <a:t>-</a:t>
            </a:r>
            <a:r>
              <a:rPr lang="en-US" dirty="0" err="1" smtClean="0"/>
              <a:t>Servikal</a:t>
            </a:r>
            <a:r>
              <a:rPr lang="en-US" dirty="0" smtClean="0"/>
              <a:t> </a:t>
            </a:r>
            <a:r>
              <a:rPr lang="en-US" dirty="0" err="1" smtClean="0"/>
              <a:t>kısalma</a:t>
            </a:r>
            <a:r>
              <a:rPr lang="en-US" dirty="0" smtClean="0"/>
              <a:t> </a:t>
            </a:r>
            <a:r>
              <a:rPr lang="en-US" dirty="0" err="1" smtClean="0"/>
              <a:t>gerçekleşmeden</a:t>
            </a:r>
            <a:r>
              <a:rPr lang="en-US" dirty="0" smtClean="0"/>
              <a:t> </a:t>
            </a:r>
            <a:r>
              <a:rPr lang="en-US" dirty="0" err="1" smtClean="0"/>
              <a:t>bilgi</a:t>
            </a:r>
            <a:r>
              <a:rPr lang="en-US" dirty="0" smtClean="0"/>
              <a:t> </a:t>
            </a:r>
            <a:r>
              <a:rPr lang="en-US" dirty="0" err="1" smtClean="0"/>
              <a:t>verebilir</a:t>
            </a:r>
            <a:endParaRPr lang="en-US" dirty="0" smtClean="0"/>
          </a:p>
          <a:p>
            <a:pPr marL="457200" indent="-457200">
              <a:buFont typeface="Arial" charset="0"/>
              <a:buNone/>
              <a:defRPr/>
            </a:pPr>
            <a:r>
              <a:rPr lang="tr-TR" dirty="0" smtClean="0"/>
              <a:t>-</a:t>
            </a:r>
            <a:r>
              <a:rPr lang="en-US" dirty="0" err="1" smtClean="0"/>
              <a:t>Kombine</a:t>
            </a:r>
            <a:r>
              <a:rPr lang="en-US" dirty="0" smtClean="0"/>
              <a:t> </a:t>
            </a:r>
            <a:r>
              <a:rPr lang="en-US" dirty="0" err="1" smtClean="0"/>
              <a:t>kullanım</a:t>
            </a:r>
            <a:endParaRPr lang="en-US" dirty="0" smtClean="0"/>
          </a:p>
          <a:p>
            <a:pPr marL="457200" indent="-457200">
              <a:buFont typeface="Arial" charset="0"/>
              <a:buNone/>
              <a:defRPr/>
            </a:pPr>
            <a:r>
              <a:rPr lang="tr-TR" dirty="0" smtClean="0"/>
              <a:t>-</a:t>
            </a:r>
            <a:r>
              <a:rPr lang="en-US" dirty="0" err="1" smtClean="0"/>
              <a:t>Ek</a:t>
            </a:r>
            <a:r>
              <a:rPr lang="en-US" dirty="0" smtClean="0"/>
              <a:t> </a:t>
            </a:r>
            <a:r>
              <a:rPr lang="en-US" dirty="0" err="1" smtClean="0"/>
              <a:t>çalışmalara</a:t>
            </a:r>
            <a:r>
              <a:rPr lang="en-US" dirty="0" smtClean="0"/>
              <a:t> </a:t>
            </a:r>
            <a:r>
              <a:rPr lang="en-US" dirty="0" err="1" smtClean="0"/>
              <a:t>ihtiyaç</a:t>
            </a:r>
            <a:r>
              <a:rPr lang="en-US" dirty="0" smtClean="0"/>
              <a:t> </a:t>
            </a:r>
            <a:r>
              <a:rPr lang="en-US" dirty="0" err="1" smtClean="0"/>
              <a:t>var</a:t>
            </a:r>
            <a:endParaRPr lang="en-US" dirty="0" smtClean="0"/>
          </a:p>
          <a:p>
            <a:pPr>
              <a:buFont typeface="Arial" charset="0"/>
              <a:buChar char="•"/>
              <a:defRPr/>
            </a:pPr>
            <a:endParaRPr lang="tr-TR" dirty="0"/>
          </a:p>
        </p:txBody>
      </p:sp>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p:txBody>
          <a:bodyPr/>
          <a:lstStyle/>
          <a:p>
            <a:endParaRPr lang="tr-TR" altLang="tr-TR" smtClean="0"/>
          </a:p>
        </p:txBody>
      </p:sp>
      <p:pic>
        <p:nvPicPr>
          <p:cNvPr id="77827" name="Picture 4"/>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 y="2151063"/>
            <a:ext cx="8229600" cy="3422650"/>
          </a:xfrm>
          <a:noFill/>
        </p:spPr>
      </p:pic>
      <p:sp>
        <p:nvSpPr>
          <p:cNvPr id="77828" name="Başlık 1"/>
          <p:cNvSpPr txBox="1">
            <a:spLocks/>
          </p:cNvSpPr>
          <p:nvPr/>
        </p:nvSpPr>
        <p:spPr bwMode="auto">
          <a:xfrm>
            <a:off x="0" y="620713"/>
            <a:ext cx="5643563" cy="808037"/>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a:solidFill>
                  <a:schemeClr val="bg1"/>
                </a:solidFill>
                <a:latin typeface="Arial" panose="020B0604020202020204" pitchFamily="34" charset="0"/>
              </a:rPr>
              <a:t>Serviks - Elastografi</a:t>
            </a:r>
            <a:endParaRPr lang="en-US" altLang="tr-TR">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68313" y="3284538"/>
            <a:ext cx="8229600" cy="3097212"/>
          </a:xfrm>
          <a:noFill/>
        </p:spPr>
      </p:pic>
      <p:pic>
        <p:nvPicPr>
          <p:cNvPr id="79875" name="Picture 5"/>
          <p:cNvPicPr>
            <a:picLocks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438150" y="333375"/>
            <a:ext cx="8135938" cy="2808288"/>
          </a:xfrm>
          <a:noFill/>
        </p:spPr>
      </p:pic>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p:nvPr>
        </p:nvSpPr>
        <p:spPr/>
        <p:txBody>
          <a:bodyPr/>
          <a:lstStyle/>
          <a:p>
            <a:endParaRPr lang="tr-TR" altLang="tr-TR" smtClean="0"/>
          </a:p>
        </p:txBody>
      </p:sp>
      <p:pic>
        <p:nvPicPr>
          <p:cNvPr id="80899" name="Picture 4"/>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 y="1812925"/>
            <a:ext cx="8229600" cy="4100513"/>
          </a:xfrm>
          <a:noFill/>
        </p:spPr>
      </p:pic>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Başlık"/>
          <p:cNvSpPr>
            <a:spLocks noGrp="1"/>
          </p:cNvSpPr>
          <p:nvPr>
            <p:ph type="title"/>
          </p:nvPr>
        </p:nvSpPr>
        <p:spPr/>
        <p:txBody>
          <a:bodyPr/>
          <a:lstStyle/>
          <a:p>
            <a:endParaRPr lang="tr-TR" altLang="tr-TR" smtClean="0"/>
          </a:p>
        </p:txBody>
      </p:sp>
      <p:pic>
        <p:nvPicPr>
          <p:cNvPr id="8294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286125"/>
            <a:ext cx="9144000" cy="3571875"/>
          </a:xfrm>
          <a:noFill/>
        </p:spPr>
      </p:pic>
      <p:pic>
        <p:nvPicPr>
          <p:cNvPr id="829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Metin kutusu"/>
          <p:cNvSpPr txBox="1">
            <a:spLocks noChangeArrowheads="1"/>
          </p:cNvSpPr>
          <p:nvPr/>
        </p:nvSpPr>
        <p:spPr bwMode="auto">
          <a:xfrm>
            <a:off x="5857875" y="2714625"/>
            <a:ext cx="3286125" cy="397033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tr-TR" sz="1800">
                <a:solidFill>
                  <a:schemeClr val="bg1"/>
                </a:solidFill>
                <a:latin typeface="Arial" panose="020B0604020202020204" pitchFamily="34" charset="0"/>
              </a:rPr>
              <a:t>Future studies should focus on overcoming the limitations of cervical elastography. </a:t>
            </a:r>
            <a:endParaRPr lang="tr-TR" altLang="tr-TR" sz="1800">
              <a:solidFill>
                <a:schemeClr val="bg1"/>
              </a:solidFill>
              <a:latin typeface="Arial" panose="020B0604020202020204" pitchFamily="34" charset="0"/>
            </a:endParaRPr>
          </a:p>
          <a:p>
            <a:pPr algn="just" eaLnBrk="1" hangingPunct="1">
              <a:spcBef>
                <a:spcPct val="0"/>
              </a:spcBef>
              <a:buFontTx/>
              <a:buNone/>
            </a:pPr>
            <a:endParaRPr lang="tr-TR" altLang="tr-TR" sz="1800">
              <a:solidFill>
                <a:schemeClr val="bg1"/>
              </a:solidFill>
              <a:latin typeface="Arial" panose="020B0604020202020204" pitchFamily="34" charset="0"/>
            </a:endParaRPr>
          </a:p>
          <a:p>
            <a:pPr algn="just" eaLnBrk="1" hangingPunct="1">
              <a:spcBef>
                <a:spcPct val="0"/>
              </a:spcBef>
              <a:buFontTx/>
              <a:buNone/>
            </a:pPr>
            <a:r>
              <a:rPr lang="en-US" altLang="tr-TR" sz="1800">
                <a:solidFill>
                  <a:schemeClr val="bg1"/>
                </a:solidFill>
                <a:latin typeface="Arial" panose="020B0604020202020204" pitchFamily="34" charset="0"/>
              </a:rPr>
              <a:t>Although cervical elastography has some limitations, improved technique and the combination with measurement of cervical length will make it possible to assess the uterine cervix of pregnant women more precisely</a:t>
            </a:r>
            <a:r>
              <a:rPr lang="en-US" altLang="tr-TR" sz="1800">
                <a:solidFill>
                  <a:srgbClr val="FF0000"/>
                </a:solidFill>
                <a:latin typeface="Arial" panose="020B0604020202020204" pitchFamily="34" charset="0"/>
              </a:rPr>
              <a:t>. </a:t>
            </a:r>
            <a:endParaRPr lang="tr-TR" altLang="tr-TR" sz="1800">
              <a:solidFill>
                <a:srgbClr val="FF0000"/>
              </a:solidFill>
              <a:latin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Başlık 1"/>
          <p:cNvSpPr>
            <a:spLocks noGrp="1"/>
          </p:cNvSpPr>
          <p:nvPr>
            <p:ph type="title"/>
          </p:nvPr>
        </p:nvSpPr>
        <p:spPr>
          <a:xfrm>
            <a:off x="323850" y="549275"/>
            <a:ext cx="8229600" cy="1066800"/>
          </a:xfrm>
        </p:spPr>
        <p:txBody>
          <a:bodyPr/>
          <a:lstStyle/>
          <a:p>
            <a:pPr eaLnBrk="1" hangingPunct="1"/>
            <a:endParaRPr lang="tr-TR" altLang="tr-TR" smtClean="0">
              <a:latin typeface="Verdana" panose="020B0604030504040204" pitchFamily="34" charset="0"/>
            </a:endParaRPr>
          </a:p>
        </p:txBody>
      </p:sp>
      <p:sp>
        <p:nvSpPr>
          <p:cNvPr id="5" name="İçerik Yer Tutucusu 4"/>
          <p:cNvSpPr>
            <a:spLocks noGrp="1"/>
          </p:cNvSpPr>
          <p:nvPr>
            <p:ph sz="half" idx="1"/>
          </p:nvPr>
        </p:nvSpPr>
        <p:spPr>
          <a:xfrm>
            <a:off x="107950" y="1916113"/>
            <a:ext cx="4608513" cy="4525962"/>
          </a:xfrm>
        </p:spPr>
        <p:txBody>
          <a:bodyPr rtlCol="0">
            <a:normAutofit fontScale="92500" lnSpcReduction="20000"/>
          </a:bodyPr>
          <a:lstStyle/>
          <a:p>
            <a:pPr marL="0" indent="0" eaLnBrk="1" fontAlgn="auto" hangingPunct="1">
              <a:spcBef>
                <a:spcPts val="600"/>
              </a:spcBef>
              <a:spcAft>
                <a:spcPts val="0"/>
              </a:spcAft>
              <a:buClr>
                <a:srgbClr val="98C723"/>
              </a:buClr>
              <a:buSzPct val="80000"/>
              <a:buFont typeface="Georgia"/>
              <a:buNone/>
              <a:defRPr/>
            </a:pPr>
            <a:r>
              <a:rPr lang="tr-TR" sz="1800" b="1" dirty="0">
                <a:solidFill>
                  <a:prstClr val="black"/>
                </a:solidFill>
              </a:rPr>
              <a:t> </a:t>
            </a:r>
            <a:r>
              <a:rPr lang="tr-TR" sz="1800" b="1" dirty="0" smtClean="0">
                <a:solidFill>
                  <a:prstClr val="black"/>
                </a:solidFill>
              </a:rPr>
              <a:t>     </a:t>
            </a:r>
            <a:r>
              <a:rPr lang="tr-TR" sz="1800" b="1" dirty="0" smtClean="0">
                <a:solidFill>
                  <a:srgbClr val="FF0000"/>
                </a:solidFill>
              </a:rPr>
              <a:t>Demografik – Sosyal değişkenler</a:t>
            </a: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Yaş </a:t>
            </a:r>
            <a:r>
              <a:rPr lang="tr-TR" sz="1500" dirty="0">
                <a:solidFill>
                  <a:prstClr val="black"/>
                </a:solidFill>
              </a:rPr>
              <a:t>&lt;</a:t>
            </a:r>
            <a:r>
              <a:rPr lang="tr-TR" sz="1500" dirty="0" smtClean="0">
                <a:solidFill>
                  <a:prstClr val="black"/>
                </a:solidFill>
              </a:rPr>
              <a:t>18 veya &gt;40</a:t>
            </a:r>
            <a:endParaRPr lang="tr-TR" sz="1500" dirty="0">
              <a:solidFill>
                <a:prstClr val="black"/>
              </a:solidFill>
            </a:endParaRP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Düşük </a:t>
            </a:r>
            <a:r>
              <a:rPr lang="tr-TR" sz="1500" dirty="0">
                <a:solidFill>
                  <a:prstClr val="black"/>
                </a:solidFill>
              </a:rPr>
              <a:t>VKİ ve </a:t>
            </a:r>
            <a:r>
              <a:rPr lang="tr-TR" sz="1500" dirty="0" smtClean="0">
                <a:solidFill>
                  <a:prstClr val="black"/>
                </a:solidFill>
              </a:rPr>
              <a:t>kötü beslenme</a:t>
            </a: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Kısa boy</a:t>
            </a:r>
            <a:endParaRPr lang="tr-TR" sz="1500" dirty="0">
              <a:solidFill>
                <a:prstClr val="black"/>
              </a:solidFill>
            </a:endParaRP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Eş </a:t>
            </a:r>
            <a:r>
              <a:rPr lang="tr-TR" sz="1500" dirty="0">
                <a:solidFill>
                  <a:prstClr val="black"/>
                </a:solidFill>
              </a:rPr>
              <a:t>durumu </a:t>
            </a:r>
            <a:r>
              <a:rPr lang="tr-TR" sz="1500" dirty="0" smtClean="0">
                <a:solidFill>
                  <a:prstClr val="black"/>
                </a:solidFill>
              </a:rPr>
              <a:t>/ olmaması</a:t>
            </a:r>
            <a:endParaRPr lang="tr-TR" sz="1500" dirty="0">
              <a:solidFill>
                <a:prstClr val="black"/>
              </a:solidFill>
            </a:endParaRP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Düşük </a:t>
            </a:r>
            <a:r>
              <a:rPr lang="tr-TR" sz="1500" dirty="0">
                <a:solidFill>
                  <a:prstClr val="black"/>
                </a:solidFill>
              </a:rPr>
              <a:t>sosyoekonomik </a:t>
            </a:r>
            <a:r>
              <a:rPr lang="tr-TR" sz="1500" dirty="0" smtClean="0">
                <a:solidFill>
                  <a:prstClr val="black"/>
                </a:solidFill>
              </a:rPr>
              <a:t>/ eğitim düzeyi</a:t>
            </a:r>
            <a:endParaRPr lang="tr-TR" sz="1500" dirty="0">
              <a:solidFill>
                <a:prstClr val="black"/>
              </a:solidFill>
            </a:endParaRP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Sigara / Alkol </a:t>
            </a:r>
            <a:r>
              <a:rPr lang="tr-TR" sz="1500" dirty="0">
                <a:solidFill>
                  <a:prstClr val="black"/>
                </a:solidFill>
              </a:rPr>
              <a:t>bağımlılığı</a:t>
            </a: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Yasadışı </a:t>
            </a:r>
            <a:r>
              <a:rPr lang="tr-TR" sz="1500" dirty="0">
                <a:solidFill>
                  <a:prstClr val="black"/>
                </a:solidFill>
              </a:rPr>
              <a:t>ilaç kullanımı</a:t>
            </a: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Sosyal </a:t>
            </a:r>
            <a:r>
              <a:rPr lang="tr-TR" sz="1500" dirty="0">
                <a:solidFill>
                  <a:prstClr val="black"/>
                </a:solidFill>
              </a:rPr>
              <a:t>faktörler</a:t>
            </a: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Çalışma koşulları</a:t>
            </a:r>
          </a:p>
          <a:p>
            <a:pPr marL="402336" lvl="1" indent="0" eaLnBrk="1" fontAlgn="auto" hangingPunct="1">
              <a:spcBef>
                <a:spcPts val="550"/>
              </a:spcBef>
              <a:spcAft>
                <a:spcPts val="0"/>
              </a:spcAft>
              <a:buClr>
                <a:srgbClr val="98C723"/>
              </a:buClr>
              <a:buFont typeface="Georgia"/>
              <a:buNone/>
              <a:defRPr/>
            </a:pPr>
            <a:endParaRPr lang="tr-TR" sz="1800" b="1" dirty="0" smtClean="0">
              <a:solidFill>
                <a:prstClr val="black"/>
              </a:solidFill>
              <a:latin typeface="Verdana" pitchFamily="34" charset="0"/>
              <a:ea typeface="Verdana" pitchFamily="34" charset="0"/>
              <a:cs typeface="Verdana" pitchFamily="34" charset="0"/>
            </a:endParaRPr>
          </a:p>
          <a:p>
            <a:pPr marL="402336" lvl="1" indent="0" eaLnBrk="1" fontAlgn="auto" hangingPunct="1">
              <a:spcBef>
                <a:spcPts val="550"/>
              </a:spcBef>
              <a:spcAft>
                <a:spcPts val="0"/>
              </a:spcAft>
              <a:buClr>
                <a:srgbClr val="98C723"/>
              </a:buClr>
              <a:buFont typeface="Georgia"/>
              <a:buNone/>
              <a:defRPr/>
            </a:pPr>
            <a:r>
              <a:rPr lang="tr-TR" sz="1800" b="1" dirty="0" err="1" smtClean="0">
                <a:solidFill>
                  <a:srgbClr val="FF0000"/>
                </a:solidFill>
                <a:latin typeface="Verdana" pitchFamily="34" charset="0"/>
                <a:ea typeface="Verdana" pitchFamily="34" charset="0"/>
                <a:cs typeface="Verdana" pitchFamily="34" charset="0"/>
              </a:rPr>
              <a:t>Obstetrik</a:t>
            </a:r>
            <a:r>
              <a:rPr lang="tr-TR" sz="1800" b="1" dirty="0" smtClean="0">
                <a:solidFill>
                  <a:srgbClr val="FF0000"/>
                </a:solidFill>
                <a:latin typeface="Verdana" pitchFamily="34" charset="0"/>
                <a:ea typeface="Verdana" pitchFamily="34" charset="0"/>
                <a:cs typeface="Verdana" pitchFamily="34" charset="0"/>
              </a:rPr>
              <a:t> </a:t>
            </a:r>
            <a:r>
              <a:rPr lang="tr-TR" sz="1800" b="1" dirty="0">
                <a:solidFill>
                  <a:srgbClr val="FF0000"/>
                </a:solidFill>
                <a:latin typeface="Verdana" pitchFamily="34" charset="0"/>
                <a:ea typeface="Verdana" pitchFamily="34" charset="0"/>
                <a:cs typeface="Verdana" pitchFamily="34" charset="0"/>
              </a:rPr>
              <a:t>ve </a:t>
            </a:r>
            <a:r>
              <a:rPr lang="tr-TR" sz="1800" b="1" dirty="0" err="1">
                <a:solidFill>
                  <a:srgbClr val="FF0000"/>
                </a:solidFill>
                <a:latin typeface="Verdana" pitchFamily="34" charset="0"/>
                <a:ea typeface="Verdana" pitchFamily="34" charset="0"/>
                <a:cs typeface="Verdana" pitchFamily="34" charset="0"/>
              </a:rPr>
              <a:t>Jineokolojik</a:t>
            </a:r>
            <a:r>
              <a:rPr lang="tr-TR" sz="1800" b="1" dirty="0">
                <a:solidFill>
                  <a:srgbClr val="FF0000"/>
                </a:solidFill>
                <a:latin typeface="Verdana" pitchFamily="34" charset="0"/>
                <a:ea typeface="Verdana" pitchFamily="34" charset="0"/>
                <a:cs typeface="Verdana" pitchFamily="34" charset="0"/>
              </a:rPr>
              <a:t> Öykü</a:t>
            </a:r>
          </a:p>
          <a:p>
            <a:pPr marL="402336" lvl="1" indent="0" eaLnBrk="1" fontAlgn="auto" hangingPunct="1">
              <a:spcBef>
                <a:spcPts val="550"/>
              </a:spcBef>
              <a:spcAft>
                <a:spcPts val="0"/>
              </a:spcAft>
              <a:buClr>
                <a:srgbClr val="98C723"/>
              </a:buClr>
              <a:buFont typeface="Georgia"/>
              <a:buNone/>
              <a:defRPr/>
            </a:pPr>
            <a:r>
              <a:rPr lang="tr-TR" sz="2600" b="1" dirty="0" smtClean="0">
                <a:solidFill>
                  <a:srgbClr val="FF0000"/>
                </a:solidFill>
              </a:rPr>
              <a:t>- </a:t>
            </a:r>
            <a:r>
              <a:rPr lang="tr-TR" sz="2600" b="1" dirty="0" err="1" smtClean="0">
                <a:solidFill>
                  <a:srgbClr val="FF0000"/>
                </a:solidFill>
              </a:rPr>
              <a:t>Preterm</a:t>
            </a:r>
            <a:r>
              <a:rPr lang="tr-TR" sz="2600" b="1" dirty="0" smtClean="0">
                <a:solidFill>
                  <a:srgbClr val="FF0000"/>
                </a:solidFill>
              </a:rPr>
              <a:t> </a:t>
            </a:r>
            <a:r>
              <a:rPr lang="tr-TR" sz="2600" b="1" dirty="0">
                <a:solidFill>
                  <a:srgbClr val="FF0000"/>
                </a:solidFill>
              </a:rPr>
              <a:t>doğum </a:t>
            </a:r>
            <a:r>
              <a:rPr lang="tr-TR" sz="2600" b="1" dirty="0" smtClean="0">
                <a:solidFill>
                  <a:srgbClr val="FF0000"/>
                </a:solidFill>
              </a:rPr>
              <a:t>öyküsü</a:t>
            </a:r>
            <a:endParaRPr lang="tr-TR" sz="2600" b="1" dirty="0">
              <a:solidFill>
                <a:srgbClr val="FF0000"/>
              </a:solidFill>
            </a:endParaRP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a:t>
            </a:r>
            <a:r>
              <a:rPr lang="tr-TR" sz="1500" dirty="0" err="1" smtClean="0">
                <a:solidFill>
                  <a:prstClr val="black"/>
                </a:solidFill>
              </a:rPr>
              <a:t>Multipl</a:t>
            </a:r>
            <a:r>
              <a:rPr lang="tr-TR" sz="1500" dirty="0" smtClean="0">
                <a:solidFill>
                  <a:prstClr val="black"/>
                </a:solidFill>
              </a:rPr>
              <a:t> </a:t>
            </a:r>
            <a:r>
              <a:rPr lang="tr-TR" sz="1500" dirty="0" err="1">
                <a:solidFill>
                  <a:prstClr val="black"/>
                </a:solidFill>
              </a:rPr>
              <a:t>terapötik</a:t>
            </a:r>
            <a:r>
              <a:rPr lang="tr-TR" sz="1500" dirty="0">
                <a:solidFill>
                  <a:prstClr val="black"/>
                </a:solidFill>
              </a:rPr>
              <a:t> ve/veya </a:t>
            </a:r>
            <a:r>
              <a:rPr lang="tr-TR" sz="1500" dirty="0" err="1">
                <a:solidFill>
                  <a:prstClr val="black"/>
                </a:solidFill>
              </a:rPr>
              <a:t>spontan</a:t>
            </a:r>
            <a:r>
              <a:rPr lang="tr-TR" sz="1500" dirty="0">
                <a:solidFill>
                  <a:prstClr val="black"/>
                </a:solidFill>
              </a:rPr>
              <a:t> </a:t>
            </a:r>
            <a:r>
              <a:rPr lang="tr-TR" sz="1500" dirty="0" err="1" smtClean="0">
                <a:solidFill>
                  <a:prstClr val="black"/>
                </a:solidFill>
              </a:rPr>
              <a:t>abortus</a:t>
            </a:r>
            <a:endParaRPr lang="tr-TR" sz="1500" dirty="0">
              <a:solidFill>
                <a:prstClr val="black"/>
              </a:solidFill>
            </a:endParaRP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a:t>
            </a:r>
            <a:r>
              <a:rPr lang="tr-TR" sz="1500" dirty="0" err="1" smtClean="0">
                <a:solidFill>
                  <a:prstClr val="black"/>
                </a:solidFill>
              </a:rPr>
              <a:t>Uterin</a:t>
            </a:r>
            <a:r>
              <a:rPr lang="tr-TR" sz="1500" dirty="0" smtClean="0">
                <a:solidFill>
                  <a:prstClr val="black"/>
                </a:solidFill>
              </a:rPr>
              <a:t> </a:t>
            </a:r>
            <a:r>
              <a:rPr lang="tr-TR" sz="1500" dirty="0">
                <a:solidFill>
                  <a:prstClr val="black"/>
                </a:solidFill>
              </a:rPr>
              <a:t>anomaliler</a:t>
            </a:r>
          </a:p>
          <a:p>
            <a:pPr marL="402336" lvl="1" indent="0" eaLnBrk="1" fontAlgn="auto" hangingPunct="1">
              <a:spcBef>
                <a:spcPts val="550"/>
              </a:spcBef>
              <a:spcAft>
                <a:spcPts val="0"/>
              </a:spcAft>
              <a:buClr>
                <a:srgbClr val="98C723"/>
              </a:buClr>
              <a:buFont typeface="Georgia"/>
              <a:buNone/>
              <a:defRPr/>
            </a:pPr>
            <a:r>
              <a:rPr lang="tr-TR" sz="1500" dirty="0" smtClean="0">
                <a:solidFill>
                  <a:prstClr val="black"/>
                </a:solidFill>
              </a:rPr>
              <a:t>- </a:t>
            </a:r>
            <a:r>
              <a:rPr lang="tr-TR" sz="1500" dirty="0" err="1" smtClean="0">
                <a:solidFill>
                  <a:prstClr val="black"/>
                </a:solidFill>
              </a:rPr>
              <a:t>Servikal</a:t>
            </a:r>
            <a:r>
              <a:rPr lang="tr-TR" sz="1500" dirty="0" smtClean="0">
                <a:solidFill>
                  <a:prstClr val="black"/>
                </a:solidFill>
              </a:rPr>
              <a:t> </a:t>
            </a:r>
            <a:r>
              <a:rPr lang="tr-TR" sz="1500" dirty="0">
                <a:solidFill>
                  <a:prstClr val="black"/>
                </a:solidFill>
              </a:rPr>
              <a:t>cerrahi</a:t>
            </a:r>
          </a:p>
          <a:p>
            <a:pPr marL="365760" indent="-256032" eaLnBrk="1" fontAlgn="auto" hangingPunct="1">
              <a:spcAft>
                <a:spcPts val="0"/>
              </a:spcAft>
              <a:buClr>
                <a:schemeClr val="accent3"/>
              </a:buClr>
              <a:buFont typeface="Georgia"/>
              <a:buChar char="•"/>
              <a:defRPr/>
            </a:pPr>
            <a:endParaRPr lang="tr-TR" dirty="0">
              <a:latin typeface="Verdana" pitchFamily="34" charset="0"/>
              <a:ea typeface="Verdana" pitchFamily="34" charset="0"/>
              <a:cs typeface="Verdana" pitchFamily="34" charset="0"/>
            </a:endParaRPr>
          </a:p>
        </p:txBody>
      </p:sp>
      <p:sp>
        <p:nvSpPr>
          <p:cNvPr id="8196" name="İçerik Yer Tutucusu 5"/>
          <p:cNvSpPr>
            <a:spLocks noGrp="1"/>
          </p:cNvSpPr>
          <p:nvPr>
            <p:ph sz="half" idx="2"/>
          </p:nvPr>
        </p:nvSpPr>
        <p:spPr>
          <a:xfrm>
            <a:off x="4932363" y="1916113"/>
            <a:ext cx="4100512" cy="4525962"/>
          </a:xfrm>
        </p:spPr>
        <p:txBody>
          <a:bodyPr/>
          <a:lstStyle/>
          <a:p>
            <a:pPr marL="0" indent="0" eaLnBrk="1" hangingPunct="1">
              <a:lnSpc>
                <a:spcPct val="90000"/>
              </a:lnSpc>
              <a:spcBef>
                <a:spcPts val="600"/>
              </a:spcBef>
              <a:buClr>
                <a:srgbClr val="98C723"/>
              </a:buClr>
              <a:buSzPct val="80000"/>
              <a:buFont typeface="Georgia" panose="02040502050405020303" pitchFamily="18" charset="0"/>
              <a:buNone/>
            </a:pPr>
            <a:r>
              <a:rPr lang="tr-TR" altLang="tr-TR" sz="1700" b="1" smtClean="0">
                <a:solidFill>
                  <a:srgbClr val="FF0000"/>
                </a:solidFill>
                <a:latin typeface="Verdana" panose="020B0604030504040204" pitchFamily="34" charset="0"/>
              </a:rPr>
              <a:t>Var olan gebelik özellikleri</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1400" smtClean="0">
                <a:solidFill>
                  <a:srgbClr val="000000"/>
                </a:solidFill>
                <a:latin typeface="Verdana" panose="020B0604030504040204" pitchFamily="34" charset="0"/>
              </a:rPr>
              <a:t>- Kısa gebelik süresi (&lt;6 ay)</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1400" smtClean="0">
                <a:solidFill>
                  <a:srgbClr val="000000"/>
                </a:solidFill>
                <a:latin typeface="Verdana" panose="020B0604030504040204" pitchFamily="34" charset="0"/>
              </a:rPr>
              <a:t>- ART gebelikleri</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1400" smtClean="0">
                <a:solidFill>
                  <a:srgbClr val="000000"/>
                </a:solidFill>
                <a:latin typeface="Verdana" panose="020B0604030504040204" pitchFamily="34" charset="0"/>
              </a:rPr>
              <a:t>- Çoğul gebelik</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1400" smtClean="0">
                <a:solidFill>
                  <a:srgbClr val="000000"/>
                </a:solidFill>
                <a:latin typeface="Verdana" panose="020B0604030504040204" pitchFamily="34" charset="0"/>
              </a:rPr>
              <a:t>- Fetal patolojiler 		               </a:t>
            </a:r>
            <a:r>
              <a:rPr lang="tr-TR" altLang="tr-TR" sz="1100" smtClean="0">
                <a:solidFill>
                  <a:srgbClr val="000000"/>
                </a:solidFill>
                <a:latin typeface="Verdana" panose="020B0604030504040204" pitchFamily="34" charset="0"/>
              </a:rPr>
              <a:t>(yapısal anomaliler, kromozom anomaliler, İUGG)</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1400" smtClean="0">
                <a:solidFill>
                  <a:srgbClr val="000000"/>
                </a:solidFill>
                <a:latin typeface="Verdana" panose="020B0604030504040204" pitchFamily="34" charset="0"/>
              </a:rPr>
              <a:t>- Antepartum kanama</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1400" smtClean="0">
                <a:solidFill>
                  <a:srgbClr val="000000"/>
                </a:solidFill>
                <a:latin typeface="Verdana" panose="020B0604030504040204" pitchFamily="34" charset="0"/>
              </a:rPr>
              <a:t>- Amniyotik sıvı anomalileri 	     </a:t>
            </a:r>
            <a:r>
              <a:rPr lang="tr-TR" altLang="tr-TR" sz="1100" smtClean="0">
                <a:solidFill>
                  <a:srgbClr val="000000"/>
                </a:solidFill>
                <a:latin typeface="Verdana" panose="020B0604030504040204" pitchFamily="34" charset="0"/>
              </a:rPr>
              <a:t>(polihidroamnios, oligohidroamnios)</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1400" smtClean="0">
                <a:solidFill>
                  <a:srgbClr val="000000"/>
                </a:solidFill>
                <a:latin typeface="Verdana" panose="020B0604030504040204" pitchFamily="34" charset="0"/>
              </a:rPr>
              <a:t>- Maternal tıbbi durumlar 	       </a:t>
            </a:r>
            <a:r>
              <a:rPr lang="tr-TR" altLang="tr-TR" sz="1100" smtClean="0">
                <a:solidFill>
                  <a:srgbClr val="000000"/>
                </a:solidFill>
                <a:latin typeface="Verdana" panose="020B0604030504040204" pitchFamily="34" charset="0"/>
              </a:rPr>
              <a:t>(hipertansiyon, diyabet, astım, tiroid hastalığı)</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1400" smtClean="0">
                <a:solidFill>
                  <a:srgbClr val="000000"/>
                </a:solidFill>
                <a:latin typeface="Verdana" panose="020B0604030504040204" pitchFamily="34" charset="0"/>
              </a:rPr>
              <a:t>- Psikolojik faktörler</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1400" smtClean="0">
                <a:solidFill>
                  <a:srgbClr val="000000"/>
                </a:solidFill>
                <a:latin typeface="Verdana" panose="020B0604030504040204" pitchFamily="34" charset="0"/>
              </a:rPr>
              <a:t>- Gebelik sırasındaki enfeksiyonlar</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2400" b="1" smtClean="0">
                <a:solidFill>
                  <a:srgbClr val="FF0000"/>
                </a:solidFill>
                <a:latin typeface="Verdana" panose="020B0604030504040204" pitchFamily="34" charset="0"/>
              </a:rPr>
              <a:t>-</a:t>
            </a:r>
            <a:r>
              <a:rPr lang="tr-TR" altLang="tr-TR" sz="1800" b="1" smtClean="0">
                <a:solidFill>
                  <a:srgbClr val="FF0000"/>
                </a:solidFill>
                <a:latin typeface="Verdana" panose="020B0604030504040204" pitchFamily="34" charset="0"/>
              </a:rPr>
              <a:t> Kısa servikal uzunluk</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1800" b="1" smtClean="0">
                <a:solidFill>
                  <a:srgbClr val="FF0000"/>
                </a:solidFill>
                <a:latin typeface="Verdana" panose="020B0604030504040204" pitchFamily="34" charset="0"/>
              </a:rPr>
              <a:t>- 22 ile 34. hafta arasında pozitif fFN</a:t>
            </a:r>
          </a:p>
          <a:p>
            <a:pPr marL="0" indent="0" eaLnBrk="1" hangingPunct="1">
              <a:lnSpc>
                <a:spcPct val="90000"/>
              </a:lnSpc>
              <a:spcBef>
                <a:spcPts val="600"/>
              </a:spcBef>
              <a:buClr>
                <a:srgbClr val="98C723"/>
              </a:buClr>
              <a:buSzPct val="80000"/>
              <a:buFont typeface="Georgia" panose="02040502050405020303" pitchFamily="18" charset="0"/>
              <a:buNone/>
            </a:pPr>
            <a:r>
              <a:rPr lang="tr-TR" altLang="tr-TR" sz="1400" smtClean="0">
                <a:solidFill>
                  <a:srgbClr val="000000"/>
                </a:solidFill>
                <a:latin typeface="Verdana" panose="020B0604030504040204" pitchFamily="34" charset="0"/>
              </a:rPr>
              <a:t>- Preterm kontraksiyonlar</a:t>
            </a:r>
          </a:p>
        </p:txBody>
      </p:sp>
      <p:sp>
        <p:nvSpPr>
          <p:cNvPr id="16389" name="Slayt Numarası Yer Tutucusu 3"/>
          <p:cNvSpPr>
            <a:spLocks noGrp="1"/>
          </p:cNvSpPr>
          <p:nvPr>
            <p:ph type="sldNum" sz="quarter" idx="12"/>
          </p:nvPr>
        </p:nvSpPr>
        <p:spPr bwMode="auto">
          <a:ln>
            <a:miter lim="800000"/>
            <a:headEnd/>
            <a:tailEnd/>
          </a:ln>
        </p:spPr>
        <p:txBody>
          <a:bodyPr rtlCol="0"/>
          <a:lstStyle/>
          <a:p>
            <a:pPr>
              <a:defRPr/>
            </a:pPr>
            <a:endParaRPr lang="tr-TR" dirty="0">
              <a:solidFill>
                <a:schemeClr val="tx1">
                  <a:tint val="75000"/>
                </a:schemeClr>
              </a:solidFill>
              <a:latin typeface="Arial" charset="0"/>
              <a:cs typeface="Arial" charset="0"/>
            </a:endParaRPr>
          </a:p>
        </p:txBody>
      </p:sp>
      <p:sp>
        <p:nvSpPr>
          <p:cNvPr id="8198" name="Başlık 1"/>
          <p:cNvSpPr txBox="1">
            <a:spLocks/>
          </p:cNvSpPr>
          <p:nvPr/>
        </p:nvSpPr>
        <p:spPr bwMode="auto">
          <a:xfrm>
            <a:off x="0" y="692150"/>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Verdana" panose="020B0604030504040204" pitchFamily="34" charset="0"/>
              </a:rPr>
              <a:t>Risk faktörleri</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Picture 4"/>
          <p:cNvSpPr>
            <a:spLocks noChangeAspect="1" noChangeArrowheads="1"/>
          </p:cNvSpPr>
          <p:nvPr>
            <p:ph type="title"/>
          </p:nvPr>
        </p:nvSpPr>
        <p:spPr>
          <a:xfrm>
            <a:off x="539750" y="260350"/>
            <a:ext cx="8135938" cy="1143000"/>
          </a:xfrm>
          <a:noFill/>
        </p:spPr>
        <p:txBody>
          <a:bodyPr/>
          <a:lstStyle/>
          <a:p>
            <a:endParaRPr lang="tr-TR" altLang="tr-TR" smtClean="0"/>
          </a:p>
        </p:txBody>
      </p:sp>
      <p:sp>
        <p:nvSpPr>
          <p:cNvPr id="84995" name="Rectangle 3"/>
          <p:cNvSpPr>
            <a:spLocks noGrp="1"/>
          </p:cNvSpPr>
          <p:nvPr>
            <p:ph type="body" sz="half" idx="1"/>
          </p:nvPr>
        </p:nvSpPr>
        <p:spPr/>
        <p:txBody>
          <a:bodyPr/>
          <a:lstStyle/>
          <a:p>
            <a:pPr>
              <a:lnSpc>
                <a:spcPct val="80000"/>
              </a:lnSpc>
            </a:pPr>
            <a:endParaRPr lang="tr-TR" altLang="tr-TR" sz="1000" smtClean="0">
              <a:latin typeface="Times New Roman" panose="02020603050405020304" pitchFamily="18" charset="0"/>
            </a:endParaRPr>
          </a:p>
          <a:p>
            <a:pPr>
              <a:lnSpc>
                <a:spcPct val="80000"/>
              </a:lnSpc>
            </a:pPr>
            <a:endParaRPr lang="tr-TR" altLang="tr-TR" sz="1000" smtClean="0">
              <a:latin typeface="Times New Roman" panose="02020603050405020304" pitchFamily="18" charset="0"/>
            </a:endParaRPr>
          </a:p>
          <a:p>
            <a:pPr>
              <a:lnSpc>
                <a:spcPct val="80000"/>
              </a:lnSpc>
            </a:pPr>
            <a:endParaRPr lang="tr-TR" altLang="tr-TR" sz="1000" smtClean="0">
              <a:latin typeface="Times New Roman" panose="02020603050405020304" pitchFamily="18" charset="0"/>
            </a:endParaRPr>
          </a:p>
          <a:p>
            <a:pPr>
              <a:lnSpc>
                <a:spcPct val="80000"/>
              </a:lnSpc>
            </a:pPr>
            <a:endParaRPr lang="tr-TR" altLang="tr-TR" sz="1000" smtClean="0">
              <a:latin typeface="Times New Roman" panose="02020603050405020304" pitchFamily="18" charset="0"/>
            </a:endParaRPr>
          </a:p>
          <a:p>
            <a:pPr>
              <a:lnSpc>
                <a:spcPct val="80000"/>
              </a:lnSpc>
            </a:pPr>
            <a:endParaRPr lang="tr-TR" altLang="tr-TR" sz="1000" smtClean="0">
              <a:latin typeface="Times New Roman" panose="02020603050405020304" pitchFamily="18" charset="0"/>
            </a:endParaRPr>
          </a:p>
          <a:p>
            <a:pPr>
              <a:lnSpc>
                <a:spcPct val="80000"/>
              </a:lnSpc>
            </a:pPr>
            <a:r>
              <a:rPr lang="tr-TR" altLang="tr-TR" sz="1000" smtClean="0">
                <a:latin typeface="Times New Roman" panose="02020603050405020304" pitchFamily="18" charset="0"/>
              </a:rPr>
              <a:t>Fibronektin</a:t>
            </a:r>
          </a:p>
          <a:p>
            <a:pPr>
              <a:lnSpc>
                <a:spcPct val="80000"/>
              </a:lnSpc>
            </a:pPr>
            <a:r>
              <a:rPr lang="tr-TR" altLang="tr-TR" sz="1000" smtClean="0">
                <a:latin typeface="Times New Roman" panose="02020603050405020304" pitchFamily="18" charset="0"/>
              </a:rPr>
              <a:t>CRP</a:t>
            </a:r>
          </a:p>
          <a:p>
            <a:pPr>
              <a:lnSpc>
                <a:spcPct val="80000"/>
              </a:lnSpc>
            </a:pPr>
            <a:r>
              <a:rPr lang="tr-TR" altLang="tr-TR" sz="1000" smtClean="0">
                <a:latin typeface="Times New Roman" panose="02020603050405020304" pitchFamily="18" charset="0"/>
              </a:rPr>
              <a:t>IL-1, 6, 8, 18</a:t>
            </a:r>
          </a:p>
          <a:p>
            <a:pPr>
              <a:lnSpc>
                <a:spcPct val="80000"/>
              </a:lnSpc>
            </a:pPr>
            <a:r>
              <a:rPr lang="tr-TR" altLang="tr-TR" sz="1000" smtClean="0">
                <a:latin typeface="Times New Roman" panose="02020603050405020304" pitchFamily="18" charset="0"/>
              </a:rPr>
              <a:t>AFP</a:t>
            </a:r>
          </a:p>
          <a:p>
            <a:pPr>
              <a:lnSpc>
                <a:spcPct val="80000"/>
              </a:lnSpc>
            </a:pPr>
            <a:r>
              <a:rPr lang="tr-TR" altLang="tr-TR" sz="1000" smtClean="0">
                <a:latin typeface="Times New Roman" panose="02020603050405020304" pitchFamily="18" charset="0"/>
              </a:rPr>
              <a:t>TNF-</a:t>
            </a:r>
            <a:r>
              <a:rPr lang="el-GR" altLang="tr-TR" sz="1000" smtClean="0">
                <a:latin typeface="Times New Roman" panose="02020603050405020304" pitchFamily="18" charset="0"/>
              </a:rPr>
              <a:t>α</a:t>
            </a:r>
            <a:endParaRPr lang="tr-TR" altLang="tr-TR" sz="1000" smtClean="0">
              <a:latin typeface="Times New Roman" panose="02020603050405020304" pitchFamily="18" charset="0"/>
            </a:endParaRPr>
          </a:p>
          <a:p>
            <a:pPr>
              <a:lnSpc>
                <a:spcPct val="80000"/>
              </a:lnSpc>
            </a:pPr>
            <a:r>
              <a:rPr lang="el-GR" altLang="tr-TR" sz="1000" smtClean="0">
                <a:latin typeface="Times New Roman" panose="02020603050405020304" pitchFamily="18" charset="0"/>
              </a:rPr>
              <a:t>IFN-</a:t>
            </a:r>
            <a:r>
              <a:rPr lang="en-US" altLang="tr-TR" sz="1000" smtClean="0">
                <a:latin typeface="Times New Roman" panose="02020603050405020304" pitchFamily="18" charset="0"/>
              </a:rPr>
              <a:t>Ƴ</a:t>
            </a:r>
            <a:endParaRPr lang="tr-TR" altLang="tr-TR" sz="1000" smtClean="0">
              <a:latin typeface="Times New Roman" panose="02020603050405020304" pitchFamily="18" charset="0"/>
            </a:endParaRPr>
          </a:p>
          <a:p>
            <a:pPr>
              <a:lnSpc>
                <a:spcPct val="80000"/>
              </a:lnSpc>
            </a:pPr>
            <a:r>
              <a:rPr lang="en-US" altLang="tr-TR" sz="1000" smtClean="0">
                <a:latin typeface="Times New Roman" panose="02020603050405020304" pitchFamily="18" charset="0"/>
              </a:rPr>
              <a:t>Matrix metalloproteinase 8</a:t>
            </a:r>
            <a:r>
              <a:rPr lang="tr-TR" altLang="tr-TR" sz="1000" smtClean="0">
                <a:latin typeface="Times New Roman" panose="02020603050405020304" pitchFamily="18" charset="0"/>
              </a:rPr>
              <a:t>, 9</a:t>
            </a:r>
          </a:p>
          <a:p>
            <a:pPr>
              <a:lnSpc>
                <a:spcPct val="80000"/>
              </a:lnSpc>
            </a:pPr>
            <a:r>
              <a:rPr lang="tr-TR" altLang="tr-TR" sz="1000" smtClean="0">
                <a:latin typeface="Times New Roman" panose="02020603050405020304" pitchFamily="18" charset="0"/>
              </a:rPr>
              <a:t>Glutathione S-transferase T1</a:t>
            </a:r>
          </a:p>
          <a:p>
            <a:pPr>
              <a:lnSpc>
                <a:spcPct val="80000"/>
              </a:lnSpc>
            </a:pPr>
            <a:r>
              <a:rPr lang="tr-TR" altLang="tr-TR" sz="1000" smtClean="0">
                <a:latin typeface="Times New Roman" panose="02020603050405020304" pitchFamily="18" charset="0"/>
              </a:rPr>
              <a:t>Thyroid antibodies</a:t>
            </a:r>
          </a:p>
          <a:p>
            <a:pPr>
              <a:lnSpc>
                <a:spcPct val="80000"/>
              </a:lnSpc>
            </a:pPr>
            <a:r>
              <a:rPr lang="tr-TR" altLang="tr-TR" sz="1000" smtClean="0">
                <a:latin typeface="Times New Roman" panose="02020603050405020304" pitchFamily="18" charset="0"/>
              </a:rPr>
              <a:t>B-HCG</a:t>
            </a:r>
          </a:p>
          <a:p>
            <a:pPr>
              <a:lnSpc>
                <a:spcPct val="80000"/>
              </a:lnSpc>
            </a:pPr>
            <a:r>
              <a:rPr lang="tr-TR" altLang="tr-TR" sz="1000" smtClean="0">
                <a:latin typeface="Times New Roman" panose="02020603050405020304" pitchFamily="18" charset="0"/>
              </a:rPr>
              <a:t>CRH</a:t>
            </a:r>
          </a:p>
          <a:p>
            <a:pPr>
              <a:lnSpc>
                <a:spcPct val="80000"/>
              </a:lnSpc>
            </a:pPr>
            <a:r>
              <a:rPr lang="tr-TR" altLang="tr-TR" sz="1000" smtClean="0">
                <a:latin typeface="Times New Roman" panose="02020603050405020304" pitchFamily="18" charset="0"/>
              </a:rPr>
              <a:t>Relaxin</a:t>
            </a:r>
          </a:p>
          <a:p>
            <a:pPr>
              <a:lnSpc>
                <a:spcPct val="80000"/>
              </a:lnSpc>
            </a:pPr>
            <a:r>
              <a:rPr lang="tr-TR" altLang="tr-TR" sz="1000" smtClean="0">
                <a:latin typeface="Times New Roman" panose="02020603050405020304" pitchFamily="18" charset="0"/>
              </a:rPr>
              <a:t>Prolactin</a:t>
            </a:r>
          </a:p>
          <a:p>
            <a:pPr>
              <a:lnSpc>
                <a:spcPct val="80000"/>
              </a:lnSpc>
            </a:pPr>
            <a:r>
              <a:rPr lang="tr-TR" altLang="tr-TR" sz="1000" smtClean="0">
                <a:latin typeface="Times New Roman" panose="02020603050405020304" pitchFamily="18" charset="0"/>
              </a:rPr>
              <a:t>Phosphorylated insulin-like growth factor binding protein-1 (phIGFBP-1)</a:t>
            </a:r>
          </a:p>
          <a:p>
            <a:pPr>
              <a:lnSpc>
                <a:spcPct val="80000"/>
              </a:lnSpc>
            </a:pPr>
            <a:r>
              <a:rPr lang="tr-TR" altLang="tr-TR" sz="1000" smtClean="0">
                <a:latin typeface="Times New Roman" panose="02020603050405020304" pitchFamily="18" charset="0"/>
              </a:rPr>
              <a:t>PAPP-A</a:t>
            </a:r>
          </a:p>
          <a:p>
            <a:pPr>
              <a:lnSpc>
                <a:spcPct val="80000"/>
              </a:lnSpc>
            </a:pPr>
            <a:r>
              <a:rPr lang="tr-TR" altLang="tr-TR" sz="1000" smtClean="0">
                <a:latin typeface="Times New Roman" panose="02020603050405020304" pitchFamily="18" charset="0"/>
              </a:rPr>
              <a:t>Placental protein 13</a:t>
            </a:r>
          </a:p>
          <a:p>
            <a:pPr>
              <a:lnSpc>
                <a:spcPct val="80000"/>
              </a:lnSpc>
            </a:pPr>
            <a:r>
              <a:rPr lang="tr-TR" altLang="tr-TR" sz="1000" smtClean="0">
                <a:latin typeface="Times New Roman" panose="02020603050405020304" pitchFamily="18" charset="0"/>
              </a:rPr>
              <a:t>Activin-A</a:t>
            </a:r>
          </a:p>
          <a:p>
            <a:pPr>
              <a:lnSpc>
                <a:spcPct val="80000"/>
              </a:lnSpc>
            </a:pPr>
            <a:r>
              <a:rPr lang="tr-TR" altLang="tr-TR" sz="1000" smtClean="0">
                <a:latin typeface="Times New Roman" panose="02020603050405020304" pitchFamily="18" charset="0"/>
              </a:rPr>
              <a:t>Pregnancy-specific b-1-glycoprotein (SP1)</a:t>
            </a:r>
          </a:p>
          <a:p>
            <a:pPr>
              <a:lnSpc>
                <a:spcPct val="80000"/>
              </a:lnSpc>
            </a:pPr>
            <a:r>
              <a:rPr lang="tr-TR" altLang="tr-TR" sz="1000" smtClean="0">
                <a:latin typeface="Times New Roman" panose="02020603050405020304" pitchFamily="18" charset="0"/>
              </a:rPr>
              <a:t>Angiogenin</a:t>
            </a:r>
          </a:p>
          <a:p>
            <a:pPr>
              <a:lnSpc>
                <a:spcPct val="80000"/>
              </a:lnSpc>
            </a:pPr>
            <a:r>
              <a:rPr lang="tr-TR" altLang="tr-TR" sz="1000" smtClean="0">
                <a:latin typeface="Times New Roman" panose="02020603050405020304" pitchFamily="18" charset="0"/>
              </a:rPr>
              <a:t>Endoglin</a:t>
            </a:r>
          </a:p>
          <a:p>
            <a:pPr>
              <a:lnSpc>
                <a:spcPct val="80000"/>
              </a:lnSpc>
            </a:pPr>
            <a:r>
              <a:rPr lang="tr-TR" altLang="tr-TR" sz="1000" smtClean="0">
                <a:latin typeface="Times New Roman" panose="02020603050405020304" pitchFamily="18" charset="0"/>
              </a:rPr>
              <a:t>Thrombin-antithrombin III complex</a:t>
            </a:r>
          </a:p>
          <a:p>
            <a:pPr>
              <a:lnSpc>
                <a:spcPct val="80000"/>
              </a:lnSpc>
            </a:pPr>
            <a:r>
              <a:rPr lang="tr-TR" altLang="tr-TR" sz="1000" smtClean="0">
                <a:latin typeface="Times New Roman" panose="02020603050405020304" pitchFamily="18" charset="0"/>
              </a:rPr>
              <a:t>Desmoplakin isoform-1</a:t>
            </a:r>
          </a:p>
          <a:p>
            <a:pPr>
              <a:lnSpc>
                <a:spcPct val="80000"/>
              </a:lnSpc>
            </a:pPr>
            <a:r>
              <a:rPr lang="tr-TR" altLang="tr-TR" sz="1000" smtClean="0">
                <a:latin typeface="Times New Roman" panose="02020603050405020304" pitchFamily="18" charset="0"/>
              </a:rPr>
              <a:t>Stratifin</a:t>
            </a:r>
          </a:p>
          <a:p>
            <a:pPr>
              <a:lnSpc>
                <a:spcPct val="80000"/>
              </a:lnSpc>
            </a:pPr>
            <a:r>
              <a:rPr lang="tr-TR" altLang="tr-TR" sz="1000" smtClean="0">
                <a:latin typeface="Times New Roman" panose="02020603050405020304" pitchFamily="18" charset="0"/>
              </a:rPr>
              <a:t>Thrombospondin-1 precursor</a:t>
            </a:r>
          </a:p>
          <a:p>
            <a:pPr>
              <a:lnSpc>
                <a:spcPct val="80000"/>
              </a:lnSpc>
            </a:pPr>
            <a:endParaRPr lang="en-US" altLang="tr-TR" sz="1000" smtClean="0">
              <a:latin typeface="Times New Roman" panose="02020603050405020304" pitchFamily="18" charset="0"/>
            </a:endParaRPr>
          </a:p>
        </p:txBody>
      </p:sp>
      <p:sp>
        <p:nvSpPr>
          <p:cNvPr id="84996" name="Rectangle 6"/>
          <p:cNvSpPr>
            <a:spLocks noGrp="1"/>
          </p:cNvSpPr>
          <p:nvPr>
            <p:ph type="body" sz="half" idx="2"/>
          </p:nvPr>
        </p:nvSpPr>
        <p:spPr/>
        <p:txBody>
          <a:bodyPr/>
          <a:lstStyle/>
          <a:p>
            <a:pPr>
              <a:lnSpc>
                <a:spcPct val="80000"/>
              </a:lnSpc>
              <a:buFont typeface="Arial" panose="020B0604020202020204" pitchFamily="34" charset="0"/>
              <a:buNone/>
            </a:pPr>
            <a:endParaRPr lang="tr-TR" altLang="tr-TR" sz="1200" u="sng" smtClean="0">
              <a:solidFill>
                <a:srgbClr val="FF0000"/>
              </a:solidFill>
            </a:endParaRPr>
          </a:p>
          <a:p>
            <a:pPr>
              <a:lnSpc>
                <a:spcPct val="80000"/>
              </a:lnSpc>
              <a:buFont typeface="Arial" panose="020B0604020202020204" pitchFamily="34" charset="0"/>
              <a:buNone/>
            </a:pPr>
            <a:endParaRPr lang="tr-TR" altLang="tr-TR" sz="1200" u="sng" smtClean="0">
              <a:solidFill>
                <a:srgbClr val="FF0000"/>
              </a:solidFill>
            </a:endParaRPr>
          </a:p>
          <a:p>
            <a:pPr>
              <a:lnSpc>
                <a:spcPct val="80000"/>
              </a:lnSpc>
              <a:buFont typeface="Arial" panose="020B0604020202020204" pitchFamily="34" charset="0"/>
              <a:buNone/>
            </a:pPr>
            <a:endParaRPr lang="tr-TR" altLang="tr-TR" sz="1200" u="sng" smtClean="0">
              <a:solidFill>
                <a:srgbClr val="FF0000"/>
              </a:solidFill>
            </a:endParaRPr>
          </a:p>
          <a:p>
            <a:pPr>
              <a:lnSpc>
                <a:spcPct val="80000"/>
              </a:lnSpc>
              <a:buFont typeface="Arial" panose="020B0604020202020204" pitchFamily="34" charset="0"/>
              <a:buNone/>
            </a:pPr>
            <a:r>
              <a:rPr lang="tr-TR" altLang="tr-TR" sz="1600" u="sng" smtClean="0">
                <a:solidFill>
                  <a:srgbClr val="FF0000"/>
                </a:solidFill>
              </a:rPr>
              <a:t>Implications for clinical practice</a:t>
            </a:r>
          </a:p>
          <a:p>
            <a:pPr algn="just">
              <a:lnSpc>
                <a:spcPct val="80000"/>
              </a:lnSpc>
            </a:pPr>
            <a:r>
              <a:rPr lang="tr-TR" altLang="tr-TR" sz="1600" smtClean="0">
                <a:solidFill>
                  <a:srgbClr val="FF0000"/>
                </a:solidFill>
              </a:rPr>
              <a:t>Cervical length</a:t>
            </a:r>
            <a:r>
              <a:rPr lang="tr-TR" altLang="tr-TR" sz="1600" smtClean="0"/>
              <a:t> assessed at ultrasound seems to be associated with an increased risk of SPTB in asymptomatic women, especially when a cutoff of 25mm is applied at mid-gestation and transvaginal assessment of the cervix</a:t>
            </a:r>
          </a:p>
          <a:p>
            <a:pPr algn="just">
              <a:lnSpc>
                <a:spcPct val="80000"/>
              </a:lnSpc>
            </a:pPr>
            <a:r>
              <a:rPr lang="tr-TR" altLang="tr-TR" sz="1600" smtClean="0"/>
              <a:t>However, the </a:t>
            </a:r>
            <a:r>
              <a:rPr lang="tr-TR" altLang="tr-TR" sz="1600" smtClean="0">
                <a:solidFill>
                  <a:srgbClr val="FF0000"/>
                </a:solidFill>
              </a:rPr>
              <a:t>predictive accuracy</a:t>
            </a:r>
            <a:r>
              <a:rPr lang="tr-TR" altLang="tr-TR" sz="1600" smtClean="0"/>
              <a:t> of short-cervical length alone to predict SPTB is </a:t>
            </a:r>
            <a:r>
              <a:rPr lang="tr-TR" altLang="tr-TR" sz="1600" smtClean="0">
                <a:solidFill>
                  <a:srgbClr val="FF0000"/>
                </a:solidFill>
              </a:rPr>
              <a:t>not high</a:t>
            </a:r>
            <a:r>
              <a:rPr lang="tr-TR" altLang="tr-TR" sz="1600" smtClean="0"/>
              <a:t>, with the majority of women presenting with a short-cervix delivering at or close to term.</a:t>
            </a:r>
          </a:p>
          <a:p>
            <a:pPr algn="just">
              <a:lnSpc>
                <a:spcPct val="80000"/>
              </a:lnSpc>
            </a:pPr>
            <a:r>
              <a:rPr lang="tr-TR" altLang="tr-TR" sz="1600" smtClean="0">
                <a:solidFill>
                  <a:srgbClr val="FF0000"/>
                </a:solidFill>
              </a:rPr>
              <a:t>Assessment of fetal fibronectin in women at high risk for SPTB, such as those presenting with symptoms, has been shown to have a good diagnostic accuracy for this condition, especially if associated with a short cervix at the scan</a:t>
            </a:r>
          </a:p>
          <a:p>
            <a:pPr algn="just">
              <a:lnSpc>
                <a:spcPct val="80000"/>
              </a:lnSpc>
            </a:pPr>
            <a:r>
              <a:rPr lang="tr-TR" altLang="tr-TR" sz="1600" smtClean="0"/>
              <a:t>However, the use of fetal </a:t>
            </a:r>
            <a:r>
              <a:rPr lang="tr-TR" altLang="tr-TR" sz="1600" smtClean="0">
                <a:solidFill>
                  <a:srgbClr val="FF0000"/>
                </a:solidFill>
              </a:rPr>
              <a:t>fibronectin alone</a:t>
            </a:r>
            <a:r>
              <a:rPr lang="tr-TR" altLang="tr-TR" sz="1600" smtClean="0"/>
              <a:t> is not recommended in asymptomatic women due to its poor diagnostic performance for SPTB</a:t>
            </a:r>
          </a:p>
        </p:txBody>
      </p:sp>
      <p:pic>
        <p:nvPicPr>
          <p:cNvPr id="849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6 Başlık"/>
          <p:cNvSpPr>
            <a:spLocks noGrp="1"/>
          </p:cNvSpPr>
          <p:nvPr>
            <p:ph type="title"/>
          </p:nvPr>
        </p:nvSpPr>
        <p:spPr/>
        <p:txBody>
          <a:bodyPr/>
          <a:lstStyle/>
          <a:p>
            <a:endParaRPr lang="tr-TR" altLang="tr-TR" smtClean="0"/>
          </a:p>
        </p:txBody>
      </p:sp>
      <p:sp>
        <p:nvSpPr>
          <p:cNvPr id="87043" name="7 İçerik Yer Tutucusu"/>
          <p:cNvSpPr>
            <a:spLocks noGrp="1"/>
          </p:cNvSpPr>
          <p:nvPr>
            <p:ph sz="half" idx="1"/>
          </p:nvPr>
        </p:nvSpPr>
        <p:spPr/>
        <p:txBody>
          <a:bodyPr/>
          <a:lstStyle/>
          <a:p>
            <a:endParaRPr lang="tr-TR" altLang="tr-TR" sz="1200" smtClean="0"/>
          </a:p>
          <a:p>
            <a:r>
              <a:rPr lang="tr-TR" altLang="tr-TR" sz="1800" smtClean="0">
                <a:latin typeface="Times New Roman" panose="02020603050405020304" pitchFamily="18" charset="0"/>
                <a:cs typeface="Times New Roman" panose="02020603050405020304" pitchFamily="18" charset="0"/>
              </a:rPr>
              <a:t>Servikal uzunluk ölçümü</a:t>
            </a:r>
          </a:p>
          <a:p>
            <a:r>
              <a:rPr lang="tr-TR" altLang="tr-TR" sz="1800" smtClean="0">
                <a:latin typeface="Times New Roman" panose="02020603050405020304" pitchFamily="18" charset="0"/>
                <a:cs typeface="Times New Roman" panose="02020603050405020304" pitchFamily="18" charset="0"/>
              </a:rPr>
              <a:t>Servikovaginal fetal fibronektin</a:t>
            </a:r>
          </a:p>
          <a:p>
            <a:r>
              <a:rPr lang="tr-TR" altLang="tr-TR" sz="1800" smtClean="0">
                <a:latin typeface="Times New Roman" panose="02020603050405020304" pitchFamily="18" charset="0"/>
                <a:cs typeface="Times New Roman" panose="02020603050405020304" pitchFamily="18" charset="0"/>
              </a:rPr>
              <a:t>SU ve FN kombinasyonu</a:t>
            </a:r>
          </a:p>
          <a:p>
            <a:r>
              <a:rPr lang="tr-TR" altLang="tr-TR" sz="1800" smtClean="0">
                <a:latin typeface="Times New Roman" panose="02020603050405020304" pitchFamily="18" charset="0"/>
                <a:cs typeface="Times New Roman" panose="02020603050405020304" pitchFamily="18" charset="0"/>
              </a:rPr>
              <a:t>Uterin arter doppleri</a:t>
            </a:r>
          </a:p>
          <a:p>
            <a:r>
              <a:rPr lang="tr-TR" altLang="tr-TR" sz="1800" smtClean="0">
                <a:latin typeface="Times New Roman" panose="02020603050405020304" pitchFamily="18" charset="0"/>
                <a:cs typeface="Times New Roman" panose="02020603050405020304" pitchFamily="18" charset="0"/>
              </a:rPr>
              <a:t>NT</a:t>
            </a:r>
          </a:p>
          <a:p>
            <a:r>
              <a:rPr lang="tr-TR" altLang="tr-TR" sz="1800" smtClean="0">
                <a:latin typeface="Times New Roman" panose="02020603050405020304" pitchFamily="18" charset="0"/>
                <a:cs typeface="Times New Roman" panose="02020603050405020304" pitchFamily="18" charset="0"/>
              </a:rPr>
              <a:t>AFP</a:t>
            </a:r>
          </a:p>
          <a:p>
            <a:r>
              <a:rPr lang="tr-TR" altLang="tr-TR" sz="1800" smtClean="0">
                <a:latin typeface="Times New Roman" panose="02020603050405020304" pitchFamily="18" charset="0"/>
                <a:cs typeface="Times New Roman" panose="02020603050405020304" pitchFamily="18" charset="0"/>
              </a:rPr>
              <a:t>Evde uterin aktivite monitorizasyonu</a:t>
            </a:r>
          </a:p>
          <a:p>
            <a:r>
              <a:rPr lang="tr-TR" altLang="tr-TR" sz="1800" smtClean="0">
                <a:latin typeface="Times New Roman" panose="02020603050405020304" pitchFamily="18" charset="0"/>
                <a:cs typeface="Times New Roman" panose="02020603050405020304" pitchFamily="18" charset="0"/>
              </a:rPr>
              <a:t>HCG</a:t>
            </a:r>
          </a:p>
          <a:p>
            <a:r>
              <a:rPr lang="tr-TR" altLang="tr-TR" sz="1800" smtClean="0">
                <a:latin typeface="Times New Roman" panose="02020603050405020304" pitchFamily="18" charset="0"/>
                <a:cs typeface="Times New Roman" panose="02020603050405020304" pitchFamily="18" charset="0"/>
              </a:rPr>
              <a:t>PAPP-A</a:t>
            </a:r>
          </a:p>
          <a:p>
            <a:r>
              <a:rPr lang="tr-TR" altLang="tr-TR" sz="1800" smtClean="0">
                <a:latin typeface="Times New Roman" panose="02020603050405020304" pitchFamily="18" charset="0"/>
                <a:cs typeface="Times New Roman" panose="02020603050405020304" pitchFamily="18" charset="0"/>
              </a:rPr>
              <a:t>Relaksin</a:t>
            </a:r>
          </a:p>
          <a:p>
            <a:r>
              <a:rPr lang="tr-TR" altLang="tr-TR" sz="1800" smtClean="0">
                <a:latin typeface="Times New Roman" panose="02020603050405020304" pitchFamily="18" charset="0"/>
                <a:cs typeface="Times New Roman" panose="02020603050405020304" pitchFamily="18" charset="0"/>
              </a:rPr>
              <a:t>25-hidroksi vit D</a:t>
            </a:r>
          </a:p>
          <a:p>
            <a:r>
              <a:rPr lang="tr-TR" altLang="tr-TR" sz="1800" smtClean="0">
                <a:latin typeface="Times New Roman" panose="02020603050405020304" pitchFamily="18" charset="0"/>
                <a:cs typeface="Times New Roman" panose="02020603050405020304" pitchFamily="18" charset="0"/>
              </a:rPr>
              <a:t>Servikal fosforile insülin-benzeri büyüme faktörü baglayıcı protein-1</a:t>
            </a:r>
          </a:p>
          <a:p>
            <a:r>
              <a:rPr lang="tr-TR" altLang="tr-TR" sz="1800" smtClean="0">
                <a:latin typeface="Times New Roman" panose="02020603050405020304" pitchFamily="18" charset="0"/>
                <a:cs typeface="Times New Roman" panose="02020603050405020304" pitchFamily="18" charset="0"/>
              </a:rPr>
              <a:t>Bakteriyal vaginosis</a:t>
            </a:r>
          </a:p>
          <a:p>
            <a:r>
              <a:rPr lang="tr-TR" altLang="tr-TR" sz="1800" smtClean="0">
                <a:latin typeface="Times New Roman" panose="02020603050405020304" pitchFamily="18" charset="0"/>
                <a:cs typeface="Times New Roman" panose="02020603050405020304" pitchFamily="18" charset="0"/>
              </a:rPr>
              <a:t>Sitokinler </a:t>
            </a:r>
          </a:p>
        </p:txBody>
      </p:sp>
      <p:sp>
        <p:nvSpPr>
          <p:cNvPr id="87044" name="8 İçerik Yer Tutucusu"/>
          <p:cNvSpPr>
            <a:spLocks noGrp="1"/>
          </p:cNvSpPr>
          <p:nvPr>
            <p:ph sz="half" idx="2"/>
          </p:nvPr>
        </p:nvSpPr>
        <p:spPr/>
        <p:txBody>
          <a:bodyPr/>
          <a:lstStyle/>
          <a:p>
            <a:endParaRPr lang="tr-TR" altLang="tr-TR" sz="1600" smtClean="0">
              <a:latin typeface="Times New Roman" panose="02020603050405020304" pitchFamily="18" charset="0"/>
              <a:cs typeface="Times New Roman" panose="02020603050405020304" pitchFamily="18" charset="0"/>
            </a:endParaRPr>
          </a:p>
          <a:p>
            <a:pPr algn="just"/>
            <a:r>
              <a:rPr lang="en-US" altLang="tr-TR" sz="1800" smtClean="0">
                <a:solidFill>
                  <a:srgbClr val="FF0000"/>
                </a:solidFill>
                <a:latin typeface="Times New Roman" panose="02020603050405020304" pitchFamily="18" charset="0"/>
                <a:cs typeface="Times New Roman" panose="02020603050405020304" pitchFamily="18" charset="0"/>
              </a:rPr>
              <a:t>None of the tests </a:t>
            </a:r>
            <a:r>
              <a:rPr lang="en-US" altLang="tr-TR" sz="1800" smtClean="0">
                <a:latin typeface="Times New Roman" panose="02020603050405020304" pitchFamily="18" charset="0"/>
                <a:cs typeface="Times New Roman" panose="02020603050405020304" pitchFamily="18" charset="0"/>
              </a:rPr>
              <a:t>proposed for the</a:t>
            </a:r>
            <a:r>
              <a:rPr lang="tr-TR" altLang="tr-TR" sz="1800" smtClean="0">
                <a:latin typeface="Times New Roman" panose="02020603050405020304" pitchFamily="18" charset="0"/>
                <a:cs typeface="Times New Roman" panose="02020603050405020304" pitchFamily="18" charset="0"/>
              </a:rPr>
              <a:t> </a:t>
            </a:r>
            <a:r>
              <a:rPr lang="en-US" altLang="tr-TR" sz="1800" smtClean="0">
                <a:latin typeface="Times New Roman" panose="02020603050405020304" pitchFamily="18" charset="0"/>
                <a:cs typeface="Times New Roman" panose="02020603050405020304" pitchFamily="18" charset="0"/>
              </a:rPr>
              <a:t>prediction of preterm birth in women</a:t>
            </a:r>
            <a:r>
              <a:rPr lang="tr-TR" altLang="tr-TR" sz="1800" smtClean="0">
                <a:latin typeface="Times New Roman" panose="02020603050405020304" pitchFamily="18" charset="0"/>
                <a:cs typeface="Times New Roman" panose="02020603050405020304" pitchFamily="18" charset="0"/>
              </a:rPr>
              <a:t> </a:t>
            </a:r>
            <a:r>
              <a:rPr lang="en-US" altLang="tr-TR" sz="1800" smtClean="0">
                <a:latin typeface="Times New Roman" panose="02020603050405020304" pitchFamily="18" charset="0"/>
                <a:cs typeface="Times New Roman" panose="02020603050405020304" pitchFamily="18" charset="0"/>
              </a:rPr>
              <a:t>with twin gestations and an episode of</a:t>
            </a:r>
            <a:r>
              <a:rPr lang="tr-TR" altLang="tr-TR" sz="1800" smtClean="0">
                <a:latin typeface="Times New Roman" panose="02020603050405020304" pitchFamily="18" charset="0"/>
                <a:cs typeface="Times New Roman" panose="02020603050405020304" pitchFamily="18" charset="0"/>
              </a:rPr>
              <a:t> </a:t>
            </a:r>
            <a:r>
              <a:rPr lang="en-US" altLang="tr-TR" sz="1800" smtClean="0">
                <a:latin typeface="Times New Roman" panose="02020603050405020304" pitchFamily="18" charset="0"/>
                <a:cs typeface="Times New Roman" panose="02020603050405020304" pitchFamily="18" charset="0"/>
              </a:rPr>
              <a:t>preterm labor </a:t>
            </a:r>
            <a:r>
              <a:rPr lang="en-US" altLang="tr-TR" sz="1800" smtClean="0">
                <a:solidFill>
                  <a:srgbClr val="FF0000"/>
                </a:solidFill>
                <a:latin typeface="Times New Roman" panose="02020603050405020304" pitchFamily="18" charset="0"/>
                <a:cs typeface="Times New Roman" panose="02020603050405020304" pitchFamily="18" charset="0"/>
              </a:rPr>
              <a:t>fulfill the criteria to be</a:t>
            </a:r>
            <a:r>
              <a:rPr lang="tr-TR" altLang="tr-TR" sz="1800" smtClean="0">
                <a:solidFill>
                  <a:srgbClr val="FF0000"/>
                </a:solidFill>
                <a:latin typeface="Times New Roman" panose="02020603050405020304" pitchFamily="18" charset="0"/>
                <a:cs typeface="Times New Roman" panose="02020603050405020304" pitchFamily="18" charset="0"/>
              </a:rPr>
              <a:t> considered clinically useful</a:t>
            </a:r>
            <a:r>
              <a:rPr lang="tr-TR" altLang="tr-TR" sz="1800" smtClean="0">
                <a:latin typeface="Times New Roman" panose="02020603050405020304" pitchFamily="18" charset="0"/>
                <a:cs typeface="Times New Roman" panose="02020603050405020304" pitchFamily="18" charset="0"/>
              </a:rPr>
              <a:t>. </a:t>
            </a:r>
          </a:p>
          <a:p>
            <a:pPr algn="just"/>
            <a:endParaRPr lang="tr-TR" altLang="tr-TR" sz="1800" smtClean="0">
              <a:latin typeface="Times New Roman" panose="02020603050405020304" pitchFamily="18" charset="0"/>
              <a:cs typeface="Times New Roman" panose="02020603050405020304" pitchFamily="18" charset="0"/>
            </a:endParaRPr>
          </a:p>
          <a:p>
            <a:pPr algn="just"/>
            <a:r>
              <a:rPr lang="tr-TR" altLang="tr-TR" sz="1800" smtClean="0">
                <a:latin typeface="Times New Roman" panose="02020603050405020304" pitchFamily="18" charset="0"/>
                <a:cs typeface="Times New Roman" panose="02020603050405020304" pitchFamily="18" charset="0"/>
              </a:rPr>
              <a:t>However, </a:t>
            </a:r>
            <a:r>
              <a:rPr lang="en-US" altLang="tr-TR" sz="1800" smtClean="0">
                <a:latin typeface="Times New Roman" panose="02020603050405020304" pitchFamily="18" charset="0"/>
                <a:cs typeface="Times New Roman" panose="02020603050405020304" pitchFamily="18" charset="0"/>
              </a:rPr>
              <a:t>our metaanalysis</a:t>
            </a:r>
            <a:r>
              <a:rPr lang="tr-TR" altLang="tr-TR" sz="1800" smtClean="0">
                <a:latin typeface="Times New Roman" panose="02020603050405020304" pitchFamily="18" charset="0"/>
                <a:cs typeface="Times New Roman" panose="02020603050405020304" pitchFamily="18" charset="0"/>
              </a:rPr>
              <a:t> </a:t>
            </a:r>
            <a:r>
              <a:rPr lang="en-US" altLang="tr-TR" sz="1800" smtClean="0">
                <a:latin typeface="Times New Roman" panose="02020603050405020304" pitchFamily="18" charset="0"/>
                <a:cs typeface="Times New Roman" panose="02020603050405020304" pitchFamily="18" charset="0"/>
              </a:rPr>
              <a:t>suggested that a</a:t>
            </a:r>
            <a:r>
              <a:rPr lang="tr-TR" altLang="tr-TR" sz="1800" smtClean="0">
                <a:latin typeface="Times New Roman" panose="02020603050405020304" pitchFamily="18" charset="0"/>
                <a:cs typeface="Times New Roman" panose="02020603050405020304" pitchFamily="18" charset="0"/>
              </a:rPr>
              <a:t> </a:t>
            </a:r>
            <a:r>
              <a:rPr lang="tr-TR" altLang="tr-TR" sz="2000" smtClean="0">
                <a:solidFill>
                  <a:srgbClr val="FF0000"/>
                </a:solidFill>
                <a:latin typeface="Times New Roman" panose="02020603050405020304" pitchFamily="18" charset="0"/>
                <a:cs typeface="Times New Roman" panose="02020603050405020304" pitchFamily="18" charset="0"/>
              </a:rPr>
              <a:t>negative cervicovaginal fetal fibronectin </a:t>
            </a:r>
            <a:r>
              <a:rPr lang="en-US" altLang="tr-TR" sz="2000" smtClean="0">
                <a:solidFill>
                  <a:srgbClr val="FF0000"/>
                </a:solidFill>
                <a:latin typeface="Times New Roman" panose="02020603050405020304" pitchFamily="18" charset="0"/>
                <a:cs typeface="Times New Roman" panose="02020603050405020304" pitchFamily="18" charset="0"/>
              </a:rPr>
              <a:t>test </a:t>
            </a:r>
            <a:r>
              <a:rPr lang="en-US" altLang="tr-TR" sz="1800" smtClean="0">
                <a:latin typeface="Times New Roman" panose="02020603050405020304" pitchFamily="18" charset="0"/>
                <a:cs typeface="Times New Roman" panose="02020603050405020304" pitchFamily="18" charset="0"/>
              </a:rPr>
              <a:t>could be useful in identifying patients</a:t>
            </a:r>
            <a:r>
              <a:rPr lang="tr-TR" altLang="tr-TR" sz="1800" smtClean="0">
                <a:latin typeface="Times New Roman" panose="02020603050405020304" pitchFamily="18" charset="0"/>
                <a:cs typeface="Times New Roman" panose="02020603050405020304" pitchFamily="18" charset="0"/>
              </a:rPr>
              <a:t> </a:t>
            </a:r>
            <a:r>
              <a:rPr lang="en-US" altLang="tr-TR" sz="1800" smtClean="0">
                <a:latin typeface="Times New Roman" panose="02020603050405020304" pitchFamily="18" charset="0"/>
                <a:cs typeface="Times New Roman" panose="02020603050405020304" pitchFamily="18" charset="0"/>
              </a:rPr>
              <a:t>who are not at risk for delivering</a:t>
            </a:r>
            <a:r>
              <a:rPr lang="tr-TR" altLang="tr-TR" sz="1800" smtClean="0">
                <a:latin typeface="Times New Roman" panose="02020603050405020304" pitchFamily="18" charset="0"/>
                <a:cs typeface="Times New Roman" panose="02020603050405020304" pitchFamily="18" charset="0"/>
              </a:rPr>
              <a:t> </a:t>
            </a:r>
            <a:r>
              <a:rPr lang="en-US" altLang="tr-TR" sz="1800" smtClean="0">
                <a:latin typeface="Times New Roman" panose="02020603050405020304" pitchFamily="18" charset="0"/>
                <a:cs typeface="Times New Roman" panose="02020603050405020304" pitchFamily="18" charset="0"/>
              </a:rPr>
              <a:t>within the next week, which could</a:t>
            </a:r>
            <a:r>
              <a:rPr lang="tr-TR" altLang="tr-TR" sz="1800" smtClean="0">
                <a:latin typeface="Times New Roman" panose="02020603050405020304" pitchFamily="18" charset="0"/>
                <a:cs typeface="Times New Roman" panose="02020603050405020304" pitchFamily="18" charset="0"/>
              </a:rPr>
              <a:t> </a:t>
            </a:r>
            <a:r>
              <a:rPr lang="en-US" altLang="tr-TR" sz="1800" smtClean="0">
                <a:latin typeface="Times New Roman" panose="02020603050405020304" pitchFamily="18" charset="0"/>
                <a:cs typeface="Times New Roman" panose="02020603050405020304" pitchFamily="18" charset="0"/>
              </a:rPr>
              <a:t>reduce health care resource use and costs</a:t>
            </a:r>
            <a:r>
              <a:rPr lang="tr-TR" altLang="tr-TR" sz="1800" smtClean="0">
                <a:latin typeface="Times New Roman" panose="02020603050405020304" pitchFamily="18" charset="0"/>
                <a:cs typeface="Times New Roman" panose="02020603050405020304" pitchFamily="18" charset="0"/>
              </a:rPr>
              <a:t> </a:t>
            </a:r>
            <a:r>
              <a:rPr lang="en-US" altLang="tr-TR" sz="1800" smtClean="0">
                <a:latin typeface="Times New Roman" panose="02020603050405020304" pitchFamily="18" charset="0"/>
                <a:cs typeface="Times New Roman" panose="02020603050405020304" pitchFamily="18" charset="0"/>
              </a:rPr>
              <a:t>associated with the management of patients</a:t>
            </a:r>
            <a:r>
              <a:rPr lang="tr-TR" altLang="tr-TR" sz="1800" smtClean="0">
                <a:latin typeface="Times New Roman" panose="02020603050405020304" pitchFamily="18" charset="0"/>
                <a:cs typeface="Times New Roman" panose="02020603050405020304" pitchFamily="18" charset="0"/>
              </a:rPr>
              <a:t> </a:t>
            </a:r>
            <a:r>
              <a:rPr lang="en-US" altLang="tr-TR" sz="1800" smtClean="0">
                <a:latin typeface="Times New Roman" panose="02020603050405020304" pitchFamily="18" charset="0"/>
                <a:cs typeface="Times New Roman" panose="02020603050405020304" pitchFamily="18" charset="0"/>
              </a:rPr>
              <a:t>with an episode of preterm labor</a:t>
            </a:r>
            <a:r>
              <a:rPr lang="tr-TR" altLang="tr-TR" sz="1800" smtClean="0">
                <a:latin typeface="Times New Roman" panose="02020603050405020304" pitchFamily="18" charset="0"/>
                <a:cs typeface="Times New Roman" panose="02020603050405020304" pitchFamily="18" charset="0"/>
              </a:rPr>
              <a:t> </a:t>
            </a:r>
            <a:r>
              <a:rPr lang="en-US" altLang="tr-TR" sz="1800" smtClean="0">
                <a:latin typeface="Times New Roman" panose="02020603050405020304" pitchFamily="18" charset="0"/>
                <a:cs typeface="Times New Roman" panose="02020603050405020304" pitchFamily="18" charset="0"/>
              </a:rPr>
              <a:t>(eg, maternal hospitalization, use of</a:t>
            </a:r>
            <a:r>
              <a:rPr lang="tr-TR" altLang="tr-TR" sz="1800" smtClean="0">
                <a:latin typeface="Times New Roman" panose="02020603050405020304" pitchFamily="18" charset="0"/>
                <a:cs typeface="Times New Roman" panose="02020603050405020304" pitchFamily="18" charset="0"/>
              </a:rPr>
              <a:t> tocolytic agents).</a:t>
            </a:r>
          </a:p>
        </p:txBody>
      </p:sp>
      <p:pic>
        <p:nvPicPr>
          <p:cNvPr id="870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313" y="1428750"/>
            <a:ext cx="321468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Başlık"/>
          <p:cNvSpPr>
            <a:spLocks noGrp="1"/>
          </p:cNvSpPr>
          <p:nvPr>
            <p:ph type="title"/>
          </p:nvPr>
        </p:nvSpPr>
        <p:spPr/>
        <p:txBody>
          <a:bodyPr/>
          <a:lstStyle/>
          <a:p>
            <a:endParaRPr lang="tr-TR" altLang="tr-TR" smtClean="0"/>
          </a:p>
        </p:txBody>
      </p:sp>
      <p:pic>
        <p:nvPicPr>
          <p:cNvPr id="8909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 name="4 Yuvarlatılmış Dikdörtgen"/>
          <p:cNvSpPr/>
          <p:nvPr/>
        </p:nvSpPr>
        <p:spPr>
          <a:xfrm>
            <a:off x="7072313" y="1214438"/>
            <a:ext cx="571500" cy="6429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6" name="5 Yuvarlatılmış Dikdörtgen"/>
          <p:cNvSpPr/>
          <p:nvPr/>
        </p:nvSpPr>
        <p:spPr>
          <a:xfrm>
            <a:off x="7072313" y="2643188"/>
            <a:ext cx="571500" cy="2857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
        <p:nvSpPr>
          <p:cNvPr id="7" name="6 Yuvarlatılmış Dikdörtgen"/>
          <p:cNvSpPr/>
          <p:nvPr/>
        </p:nvSpPr>
        <p:spPr>
          <a:xfrm>
            <a:off x="7215188" y="3214688"/>
            <a:ext cx="571500" cy="2857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Başlık 1"/>
          <p:cNvSpPr>
            <a:spLocks noGrp="1"/>
          </p:cNvSpPr>
          <p:nvPr>
            <p:ph type="title"/>
          </p:nvPr>
        </p:nvSpPr>
        <p:spPr>
          <a:xfrm>
            <a:off x="179388" y="620713"/>
            <a:ext cx="2952750" cy="1066800"/>
          </a:xfrm>
        </p:spPr>
        <p:txBody>
          <a:bodyPr/>
          <a:lstStyle/>
          <a:p>
            <a:pPr eaLnBrk="1" hangingPunct="1"/>
            <a:endParaRPr lang="tr-TR" altLang="tr-TR" smtClean="0"/>
          </a:p>
        </p:txBody>
      </p:sp>
      <p:sp>
        <p:nvSpPr>
          <p:cNvPr id="3" name="İçerik Yer Tutucusu 2"/>
          <p:cNvSpPr>
            <a:spLocks noGrp="1"/>
          </p:cNvSpPr>
          <p:nvPr>
            <p:ph idx="1"/>
          </p:nvPr>
        </p:nvSpPr>
        <p:spPr>
          <a:xfrm>
            <a:off x="323850" y="2349500"/>
            <a:ext cx="8604250" cy="4032250"/>
          </a:xfrm>
        </p:spPr>
        <p:txBody>
          <a:bodyPr rtlCol="0">
            <a:normAutofit/>
          </a:bodyPr>
          <a:lstStyle/>
          <a:p>
            <a:pPr algn="just" eaLnBrk="1" fontAlgn="auto" hangingPunct="1">
              <a:lnSpc>
                <a:spcPct val="120000"/>
              </a:lnSpc>
              <a:spcAft>
                <a:spcPts val="0"/>
              </a:spcAft>
              <a:buFont typeface="Georgia" pitchFamily="18" charset="0"/>
              <a:buNone/>
              <a:defRPr/>
            </a:pPr>
            <a:endParaRPr lang="tr-TR" sz="2400" b="1" dirty="0" smtClean="0">
              <a:solidFill>
                <a:srgbClr val="FF0000"/>
              </a:solidFill>
            </a:endParaRPr>
          </a:p>
          <a:p>
            <a:pPr algn="just" eaLnBrk="1" fontAlgn="auto" hangingPunct="1">
              <a:lnSpc>
                <a:spcPct val="120000"/>
              </a:lnSpc>
              <a:spcAft>
                <a:spcPts val="0"/>
              </a:spcAft>
              <a:buFont typeface="Georgia" pitchFamily="18" charset="0"/>
              <a:buNone/>
              <a:defRPr/>
            </a:pPr>
            <a:r>
              <a:rPr lang="tr-TR" sz="2400" b="1" dirty="0" smtClean="0">
                <a:solidFill>
                  <a:srgbClr val="FF0000"/>
                </a:solidFill>
              </a:rPr>
              <a:t>Tavsiyeler (</a:t>
            </a:r>
            <a:r>
              <a:rPr lang="tr-TR" sz="2400" b="1" dirty="0" err="1" smtClean="0">
                <a:solidFill>
                  <a:srgbClr val="FF0000"/>
                </a:solidFill>
              </a:rPr>
              <a:t>Level</a:t>
            </a:r>
            <a:r>
              <a:rPr lang="tr-TR" sz="2400" b="1" dirty="0" smtClean="0">
                <a:solidFill>
                  <a:srgbClr val="FF0000"/>
                </a:solidFill>
              </a:rPr>
              <a:t> A – İyi kalitede ve tutarlı bilimsel kanıt) :</a:t>
            </a:r>
            <a:endParaRPr lang="tr-TR" sz="2600" dirty="0" smtClean="0">
              <a:solidFill>
                <a:prstClr val="black"/>
              </a:solidFill>
            </a:endParaRPr>
          </a:p>
          <a:p>
            <a:pPr marL="365760" indent="-256032" algn="just" eaLnBrk="1" fontAlgn="auto" hangingPunct="1">
              <a:spcAft>
                <a:spcPts val="0"/>
              </a:spcAft>
              <a:buClr>
                <a:schemeClr val="accent3"/>
              </a:buClr>
              <a:buFont typeface="Georgia"/>
              <a:buChar char="•"/>
              <a:defRPr/>
            </a:pPr>
            <a:endParaRPr lang="tr-TR" dirty="0" smtClean="0"/>
          </a:p>
          <a:p>
            <a:pPr marL="365760" indent="-256032" algn="just" eaLnBrk="1" fontAlgn="auto" hangingPunct="1">
              <a:spcAft>
                <a:spcPts val="0"/>
              </a:spcAft>
              <a:buClr>
                <a:schemeClr val="accent3"/>
              </a:buClr>
              <a:buFont typeface="Georgia"/>
              <a:buChar char="•"/>
              <a:defRPr/>
            </a:pPr>
            <a:r>
              <a:rPr lang="tr-TR" dirty="0" err="1" smtClean="0"/>
              <a:t>Fetal</a:t>
            </a:r>
            <a:r>
              <a:rPr lang="tr-TR" dirty="0" smtClean="0"/>
              <a:t> </a:t>
            </a:r>
            <a:r>
              <a:rPr lang="tr-TR" dirty="0" err="1" smtClean="0"/>
              <a:t>fibronektin</a:t>
            </a:r>
            <a:r>
              <a:rPr lang="tr-TR" dirty="0" smtClean="0"/>
              <a:t> taraması, </a:t>
            </a:r>
            <a:r>
              <a:rPr lang="tr-TR" dirty="0" err="1" smtClean="0"/>
              <a:t>bakteriyal</a:t>
            </a:r>
            <a:r>
              <a:rPr lang="tr-TR" dirty="0" smtClean="0"/>
              <a:t> </a:t>
            </a:r>
            <a:r>
              <a:rPr lang="tr-TR" dirty="0" err="1" smtClean="0"/>
              <a:t>vajinosis</a:t>
            </a:r>
            <a:r>
              <a:rPr lang="tr-TR" dirty="0" smtClean="0"/>
              <a:t> testi ve evde </a:t>
            </a:r>
            <a:r>
              <a:rPr lang="tr-TR" dirty="0" err="1" smtClean="0"/>
              <a:t>uterin</a:t>
            </a:r>
            <a:r>
              <a:rPr lang="tr-TR" dirty="0" smtClean="0"/>
              <a:t> aktivite </a:t>
            </a:r>
            <a:r>
              <a:rPr lang="tr-TR" dirty="0" err="1" smtClean="0"/>
              <a:t>monitorizasyonu</a:t>
            </a:r>
            <a:r>
              <a:rPr lang="tr-TR" dirty="0" smtClean="0"/>
              <a:t> gibi yöntemler tarama stratejileri olarak önerilmemektedir</a:t>
            </a:r>
          </a:p>
          <a:p>
            <a:pPr marL="365760" indent="-256032" algn="just" eaLnBrk="1" fontAlgn="auto" hangingPunct="1">
              <a:spcAft>
                <a:spcPts val="0"/>
              </a:spcAft>
              <a:buClr>
                <a:schemeClr val="accent3"/>
              </a:buClr>
              <a:buFont typeface="Georgia"/>
              <a:buChar char="•"/>
              <a:defRPr/>
            </a:pPr>
            <a:endParaRPr lang="tr-TR" dirty="0" smtClean="0"/>
          </a:p>
          <a:p>
            <a:pPr marL="365760" indent="-256032" algn="just" eaLnBrk="1" fontAlgn="auto" hangingPunct="1">
              <a:spcAft>
                <a:spcPts val="0"/>
              </a:spcAft>
              <a:buClr>
                <a:schemeClr val="accent3"/>
              </a:buClr>
              <a:buFont typeface="Georgia"/>
              <a:buChar char="•"/>
              <a:defRPr/>
            </a:pPr>
            <a:endParaRPr lang="tr-TR" dirty="0"/>
          </a:p>
        </p:txBody>
      </p:sp>
      <p:sp>
        <p:nvSpPr>
          <p:cNvPr id="21508" name="Slayt Numarası Yer Tutucusu 3"/>
          <p:cNvSpPr>
            <a:spLocks noGrp="1"/>
          </p:cNvSpPr>
          <p:nvPr>
            <p:ph type="sldNum" sz="quarter" idx="12"/>
          </p:nvPr>
        </p:nvSpPr>
        <p:spPr bwMode="auto">
          <a:ln>
            <a:miter lim="800000"/>
            <a:headEnd/>
            <a:tailEnd/>
          </a:ln>
        </p:spPr>
        <p:txBody>
          <a:bodyPr rtlCol="0"/>
          <a:lstStyle/>
          <a:p>
            <a:pPr>
              <a:defRPr/>
            </a:pPr>
            <a:endParaRPr lang="tr-TR" dirty="0">
              <a:solidFill>
                <a:schemeClr val="tx1">
                  <a:tint val="75000"/>
                </a:schemeClr>
              </a:solidFill>
              <a:latin typeface="Arial" charset="0"/>
              <a:cs typeface="Arial" charset="0"/>
            </a:endParaRPr>
          </a:p>
        </p:txBody>
      </p:sp>
      <p:pic>
        <p:nvPicPr>
          <p:cNvPr id="911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549275"/>
            <a:ext cx="87852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Başlık 1"/>
          <p:cNvSpPr>
            <a:spLocks noGrp="1"/>
          </p:cNvSpPr>
          <p:nvPr>
            <p:ph type="title"/>
          </p:nvPr>
        </p:nvSpPr>
        <p:spPr>
          <a:xfrm>
            <a:off x="179388" y="620713"/>
            <a:ext cx="2952750" cy="1066800"/>
          </a:xfrm>
        </p:spPr>
        <p:txBody>
          <a:bodyPr/>
          <a:lstStyle/>
          <a:p>
            <a:pPr eaLnBrk="1" hangingPunct="1"/>
            <a:endParaRPr lang="tr-TR" altLang="tr-TR" smtClean="0"/>
          </a:p>
        </p:txBody>
      </p:sp>
      <p:sp>
        <p:nvSpPr>
          <p:cNvPr id="3" name="İçerik Yer Tutucusu 2"/>
          <p:cNvSpPr>
            <a:spLocks noGrp="1"/>
          </p:cNvSpPr>
          <p:nvPr>
            <p:ph idx="1"/>
          </p:nvPr>
        </p:nvSpPr>
        <p:spPr>
          <a:xfrm>
            <a:off x="323850" y="2349500"/>
            <a:ext cx="8604250" cy="4032250"/>
          </a:xfrm>
        </p:spPr>
        <p:txBody>
          <a:bodyPr rtlCol="0">
            <a:normAutofit fontScale="92500" lnSpcReduction="10000"/>
          </a:bodyPr>
          <a:lstStyle/>
          <a:p>
            <a:pPr algn="just" eaLnBrk="1" fontAlgn="auto" hangingPunct="1">
              <a:lnSpc>
                <a:spcPct val="120000"/>
              </a:lnSpc>
              <a:spcAft>
                <a:spcPts val="0"/>
              </a:spcAft>
              <a:buFont typeface="Georgia" pitchFamily="18" charset="0"/>
              <a:buNone/>
              <a:defRPr/>
            </a:pPr>
            <a:r>
              <a:rPr lang="tr-TR" sz="2400" b="1" dirty="0" smtClean="0">
                <a:solidFill>
                  <a:srgbClr val="FF0000"/>
                </a:solidFill>
              </a:rPr>
              <a:t>Tavsiyeler (</a:t>
            </a:r>
            <a:r>
              <a:rPr lang="tr-TR" sz="2400" b="1" dirty="0" err="1" smtClean="0">
                <a:solidFill>
                  <a:srgbClr val="FF0000"/>
                </a:solidFill>
              </a:rPr>
              <a:t>Level</a:t>
            </a:r>
            <a:r>
              <a:rPr lang="tr-TR" sz="2400" b="1" dirty="0" smtClean="0">
                <a:solidFill>
                  <a:srgbClr val="FF0000"/>
                </a:solidFill>
              </a:rPr>
              <a:t> B - Sınırlı veya tutarsız bilimsel kanıt) :</a:t>
            </a:r>
            <a:endParaRPr lang="tr-TR" sz="2600" dirty="0" smtClean="0">
              <a:solidFill>
                <a:prstClr val="black"/>
              </a:solidFill>
            </a:endParaRPr>
          </a:p>
          <a:p>
            <a:pPr algn="just" eaLnBrk="1" fontAlgn="auto" hangingPunct="1">
              <a:lnSpc>
                <a:spcPct val="120000"/>
              </a:lnSpc>
              <a:spcAft>
                <a:spcPts val="0"/>
              </a:spcAft>
              <a:defRPr/>
            </a:pPr>
            <a:r>
              <a:rPr lang="tr-TR" sz="2400" dirty="0" smtClean="0">
                <a:solidFill>
                  <a:prstClr val="black"/>
                </a:solidFill>
              </a:rPr>
              <a:t>Tekrarlayan erken doğum öyküsü olan kadınlarda</a:t>
            </a:r>
          </a:p>
          <a:p>
            <a:pPr marL="635508" lvl="1" indent="-342900" algn="just" eaLnBrk="1" fontAlgn="auto" hangingPunct="1">
              <a:lnSpc>
                <a:spcPct val="120000"/>
              </a:lnSpc>
              <a:spcAft>
                <a:spcPts val="0"/>
              </a:spcAft>
              <a:buFont typeface="Arial" charset="0"/>
              <a:buChar char="•"/>
              <a:defRPr/>
            </a:pPr>
            <a:r>
              <a:rPr lang="tr-TR" sz="2400" dirty="0" err="1" smtClean="0">
                <a:solidFill>
                  <a:prstClr val="black"/>
                </a:solidFill>
              </a:rPr>
              <a:t>servikal</a:t>
            </a:r>
            <a:r>
              <a:rPr lang="tr-TR" sz="2400" dirty="0" smtClean="0">
                <a:solidFill>
                  <a:prstClr val="black"/>
                </a:solidFill>
              </a:rPr>
              <a:t> ölçüm </a:t>
            </a:r>
            <a:r>
              <a:rPr lang="tr-TR" sz="2400" dirty="0" err="1" smtClean="0">
                <a:solidFill>
                  <a:prstClr val="black"/>
                </a:solidFill>
              </a:rPr>
              <a:t>preterm</a:t>
            </a:r>
            <a:r>
              <a:rPr lang="tr-TR" sz="2400" dirty="0" smtClean="0">
                <a:solidFill>
                  <a:prstClr val="black"/>
                </a:solidFill>
              </a:rPr>
              <a:t> doğum öngörüsü için önemlidir. </a:t>
            </a:r>
          </a:p>
          <a:p>
            <a:pPr marL="635508" lvl="1" indent="-342900" algn="just" eaLnBrk="1" fontAlgn="auto" hangingPunct="1">
              <a:lnSpc>
                <a:spcPct val="120000"/>
              </a:lnSpc>
              <a:spcAft>
                <a:spcPts val="0"/>
              </a:spcAft>
              <a:buFont typeface="Arial" charset="0"/>
              <a:buChar char="•"/>
              <a:defRPr/>
            </a:pPr>
            <a:r>
              <a:rPr lang="tr-TR" sz="2400" dirty="0" smtClean="0">
                <a:solidFill>
                  <a:prstClr val="black"/>
                </a:solidFill>
              </a:rPr>
              <a:t>Optimal ölçüm 16 – 24 haftalarda yapılmalıdır.</a:t>
            </a:r>
          </a:p>
          <a:p>
            <a:pPr marL="365760" indent="-256032" algn="ctr" eaLnBrk="1" fontAlgn="auto" hangingPunct="1">
              <a:spcAft>
                <a:spcPts val="0"/>
              </a:spcAft>
              <a:buClr>
                <a:schemeClr val="accent3"/>
              </a:buClr>
              <a:buFont typeface="Arial" charset="0"/>
              <a:buNone/>
              <a:defRPr/>
            </a:pPr>
            <a:r>
              <a:rPr lang="tr-TR" dirty="0" smtClean="0"/>
              <a:t>   </a:t>
            </a:r>
          </a:p>
          <a:p>
            <a:pPr marL="365760" indent="-256032" algn="ctr" eaLnBrk="1" fontAlgn="auto" hangingPunct="1">
              <a:spcAft>
                <a:spcPts val="0"/>
              </a:spcAft>
              <a:buClr>
                <a:schemeClr val="accent3"/>
              </a:buClr>
              <a:buFont typeface="Arial" charset="0"/>
              <a:buNone/>
              <a:defRPr/>
            </a:pPr>
            <a:r>
              <a:rPr lang="tr-TR" dirty="0" smtClean="0">
                <a:solidFill>
                  <a:srgbClr val="FF0000"/>
                </a:solidFill>
              </a:rPr>
              <a:t>Bu bülten daha önce </a:t>
            </a:r>
            <a:r>
              <a:rPr lang="tr-TR" dirty="0" err="1" smtClean="0">
                <a:solidFill>
                  <a:srgbClr val="FF0000"/>
                </a:solidFill>
              </a:rPr>
              <a:t>preterm</a:t>
            </a:r>
            <a:r>
              <a:rPr lang="tr-TR" dirty="0" smtClean="0">
                <a:solidFill>
                  <a:srgbClr val="FF0000"/>
                </a:solidFill>
              </a:rPr>
              <a:t> doğum öyküsü olmayan gebelerde evrensel </a:t>
            </a:r>
            <a:r>
              <a:rPr lang="tr-TR" dirty="0" err="1" smtClean="0">
                <a:solidFill>
                  <a:srgbClr val="FF0000"/>
                </a:solidFill>
              </a:rPr>
              <a:t>servikal</a:t>
            </a:r>
            <a:r>
              <a:rPr lang="tr-TR" dirty="0" smtClean="0">
                <a:solidFill>
                  <a:srgbClr val="FF0000"/>
                </a:solidFill>
              </a:rPr>
              <a:t> uzunluk taramasının gerekli olmadığını belirtse de bu tarama stratejisi düşünülmelidir</a:t>
            </a:r>
          </a:p>
          <a:p>
            <a:pPr marL="365760" indent="-256032" algn="just" eaLnBrk="1" fontAlgn="auto" hangingPunct="1">
              <a:spcAft>
                <a:spcPts val="0"/>
              </a:spcAft>
              <a:buClr>
                <a:schemeClr val="accent3"/>
              </a:buClr>
              <a:buFont typeface="Georgia"/>
              <a:buChar char="•"/>
              <a:defRPr/>
            </a:pPr>
            <a:endParaRPr lang="tr-TR" dirty="0" smtClean="0"/>
          </a:p>
          <a:p>
            <a:pPr marL="365760" indent="-256032" algn="just" eaLnBrk="1" fontAlgn="auto" hangingPunct="1">
              <a:spcAft>
                <a:spcPts val="0"/>
              </a:spcAft>
              <a:buClr>
                <a:schemeClr val="accent3"/>
              </a:buClr>
              <a:buFont typeface="Georgia"/>
              <a:buChar char="•"/>
              <a:defRPr/>
            </a:pPr>
            <a:endParaRPr lang="tr-TR" dirty="0" smtClean="0"/>
          </a:p>
          <a:p>
            <a:pPr marL="365760" indent="-256032" algn="just" eaLnBrk="1" fontAlgn="auto" hangingPunct="1">
              <a:spcAft>
                <a:spcPts val="0"/>
              </a:spcAft>
              <a:buClr>
                <a:schemeClr val="accent3"/>
              </a:buClr>
              <a:buFont typeface="Georgia"/>
              <a:buChar char="•"/>
              <a:defRPr/>
            </a:pPr>
            <a:endParaRPr lang="tr-TR" dirty="0"/>
          </a:p>
        </p:txBody>
      </p:sp>
      <p:sp>
        <p:nvSpPr>
          <p:cNvPr id="21508" name="Slayt Numarası Yer Tutucusu 3"/>
          <p:cNvSpPr>
            <a:spLocks noGrp="1"/>
          </p:cNvSpPr>
          <p:nvPr>
            <p:ph type="sldNum" sz="quarter" idx="12"/>
          </p:nvPr>
        </p:nvSpPr>
        <p:spPr bwMode="auto">
          <a:ln>
            <a:miter lim="800000"/>
            <a:headEnd/>
            <a:tailEnd/>
          </a:ln>
        </p:spPr>
        <p:txBody>
          <a:bodyPr rtlCol="0"/>
          <a:lstStyle/>
          <a:p>
            <a:pPr>
              <a:defRPr/>
            </a:pPr>
            <a:endParaRPr lang="tr-TR" dirty="0">
              <a:solidFill>
                <a:schemeClr val="tx1">
                  <a:tint val="75000"/>
                </a:schemeClr>
              </a:solidFill>
              <a:latin typeface="Arial" charset="0"/>
              <a:cs typeface="Arial" charset="0"/>
            </a:endParaRPr>
          </a:p>
        </p:txBody>
      </p:sp>
      <p:pic>
        <p:nvPicPr>
          <p:cNvPr id="931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549275"/>
            <a:ext cx="88582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Başlık"/>
          <p:cNvSpPr>
            <a:spLocks noGrp="1"/>
          </p:cNvSpPr>
          <p:nvPr>
            <p:ph type="title"/>
          </p:nvPr>
        </p:nvSpPr>
        <p:spPr/>
        <p:txBody>
          <a:bodyPr/>
          <a:lstStyle/>
          <a:p>
            <a:pPr eaLnBrk="1" hangingPunct="1"/>
            <a:endParaRPr lang="tr-TR" altLang="tr-TR" smtClean="0"/>
          </a:p>
        </p:txBody>
      </p:sp>
      <p:sp>
        <p:nvSpPr>
          <p:cNvPr id="34819" name="2 İçerik Yer Tutucusu"/>
          <p:cNvSpPr>
            <a:spLocks noGrp="1"/>
          </p:cNvSpPr>
          <p:nvPr>
            <p:ph sz="half" idx="1"/>
          </p:nvPr>
        </p:nvSpPr>
        <p:spPr>
          <a:xfrm>
            <a:off x="0" y="2249488"/>
            <a:ext cx="9144000" cy="4525962"/>
          </a:xfrm>
        </p:spPr>
        <p:txBody>
          <a:bodyPr rtlCol="0">
            <a:normAutofit fontScale="92500" lnSpcReduction="10000"/>
          </a:bodyPr>
          <a:lstStyle/>
          <a:p>
            <a:pPr eaLnBrk="1" fontAlgn="auto" hangingPunct="1">
              <a:spcAft>
                <a:spcPts val="0"/>
              </a:spcAft>
              <a:defRPr/>
            </a:pPr>
            <a:r>
              <a:rPr lang="tr-TR" dirty="0" err="1" smtClean="0"/>
              <a:t>Rut</a:t>
            </a:r>
            <a:endParaRPr lang="tr-TR" dirty="0" smtClean="0"/>
          </a:p>
          <a:p>
            <a:pPr eaLnBrk="1" fontAlgn="auto" hangingPunct="1">
              <a:spcAft>
                <a:spcPts val="0"/>
              </a:spcAft>
              <a:defRPr/>
            </a:pPr>
            <a:endParaRPr lang="tr-TR" dirty="0" smtClean="0"/>
          </a:p>
          <a:p>
            <a:pPr eaLnBrk="1" fontAlgn="auto" hangingPunct="1">
              <a:spcAft>
                <a:spcPts val="0"/>
              </a:spcAft>
              <a:defRPr/>
            </a:pPr>
            <a:endParaRPr lang="tr-TR" dirty="0" smtClean="0"/>
          </a:p>
          <a:p>
            <a:pPr eaLnBrk="1" fontAlgn="auto" hangingPunct="1">
              <a:spcAft>
                <a:spcPts val="0"/>
              </a:spcAft>
              <a:defRPr/>
            </a:pPr>
            <a:endParaRPr lang="tr-TR" dirty="0" smtClean="0"/>
          </a:p>
          <a:p>
            <a:pPr eaLnBrk="1" fontAlgn="auto" hangingPunct="1">
              <a:spcAft>
                <a:spcPts val="0"/>
              </a:spcAft>
              <a:defRPr/>
            </a:pPr>
            <a:endParaRPr lang="tr-TR" dirty="0" smtClean="0"/>
          </a:p>
          <a:p>
            <a:pPr eaLnBrk="1" fontAlgn="auto" hangingPunct="1">
              <a:spcAft>
                <a:spcPts val="0"/>
              </a:spcAft>
              <a:defRPr/>
            </a:pPr>
            <a:endParaRPr lang="tr-TR" dirty="0" smtClean="0"/>
          </a:p>
          <a:p>
            <a:pPr algn="ctr" eaLnBrk="1" fontAlgn="auto" hangingPunct="1">
              <a:spcAft>
                <a:spcPts val="0"/>
              </a:spcAft>
              <a:defRPr/>
            </a:pPr>
            <a:endParaRPr lang="tr-TR" sz="3600" dirty="0" smtClean="0">
              <a:solidFill>
                <a:srgbClr val="FF0000"/>
              </a:solidFill>
            </a:endParaRPr>
          </a:p>
          <a:p>
            <a:pPr algn="ctr" eaLnBrk="1" fontAlgn="auto" hangingPunct="1">
              <a:spcAft>
                <a:spcPts val="0"/>
              </a:spcAft>
              <a:buFont typeface="Georgia" pitchFamily="18" charset="0"/>
              <a:buNone/>
              <a:defRPr/>
            </a:pPr>
            <a:endParaRPr lang="tr-TR" sz="3600" dirty="0" smtClean="0">
              <a:solidFill>
                <a:srgbClr val="FF0000"/>
              </a:solidFill>
            </a:endParaRPr>
          </a:p>
          <a:p>
            <a:pPr algn="ctr" eaLnBrk="1" fontAlgn="auto" hangingPunct="1">
              <a:spcAft>
                <a:spcPts val="0"/>
              </a:spcAft>
              <a:buFont typeface="Georgia" pitchFamily="18" charset="0"/>
              <a:buNone/>
              <a:defRPr/>
            </a:pPr>
            <a:r>
              <a:rPr lang="tr-TR" sz="3600" dirty="0" smtClean="0">
                <a:solidFill>
                  <a:srgbClr val="FF0000"/>
                </a:solidFill>
              </a:rPr>
              <a:t>RUTİN TARAMAYI ÖNERMİYOR</a:t>
            </a:r>
          </a:p>
        </p:txBody>
      </p:sp>
      <p:sp>
        <p:nvSpPr>
          <p:cNvPr id="34820" name="3 İçerik Yer Tutucusu"/>
          <p:cNvSpPr>
            <a:spLocks noGrp="1"/>
          </p:cNvSpPr>
          <p:nvPr>
            <p:ph sz="half" idx="2"/>
          </p:nvPr>
        </p:nvSpPr>
        <p:spPr/>
        <p:txBody>
          <a:bodyPr rtlCol="0">
            <a:normAutofit fontScale="92500" lnSpcReduction="10000"/>
          </a:bodyPr>
          <a:lstStyle/>
          <a:p>
            <a:pPr eaLnBrk="1" fontAlgn="auto" hangingPunct="1">
              <a:spcAft>
                <a:spcPts val="0"/>
              </a:spcAft>
              <a:defRPr/>
            </a:pPr>
            <a:endParaRPr lang="tr-TR" smtClean="0"/>
          </a:p>
        </p:txBody>
      </p:sp>
      <p:pic>
        <p:nvPicPr>
          <p:cNvPr id="952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Başlık 1"/>
          <p:cNvSpPr>
            <a:spLocks noGrp="1"/>
          </p:cNvSpPr>
          <p:nvPr>
            <p:ph type="title"/>
          </p:nvPr>
        </p:nvSpPr>
        <p:spPr>
          <a:xfrm>
            <a:off x="179388" y="620713"/>
            <a:ext cx="2952750" cy="1066800"/>
          </a:xfrm>
        </p:spPr>
        <p:txBody>
          <a:bodyPr/>
          <a:lstStyle/>
          <a:p>
            <a:pPr eaLnBrk="1" hangingPunct="1"/>
            <a:endParaRPr lang="tr-TR" altLang="tr-TR" smtClean="0"/>
          </a:p>
        </p:txBody>
      </p:sp>
      <p:sp>
        <p:nvSpPr>
          <p:cNvPr id="21508" name="Slayt Numarası Yer Tutucusu 3"/>
          <p:cNvSpPr>
            <a:spLocks noGrp="1"/>
          </p:cNvSpPr>
          <p:nvPr>
            <p:ph type="sldNum" sz="quarter" idx="12"/>
          </p:nvPr>
        </p:nvSpPr>
        <p:spPr bwMode="auto">
          <a:ln>
            <a:miter lim="800000"/>
            <a:headEnd/>
            <a:tailEnd/>
          </a:ln>
        </p:spPr>
        <p:txBody>
          <a:bodyPr rtlCol="0"/>
          <a:lstStyle/>
          <a:p>
            <a:pPr>
              <a:defRPr/>
            </a:pPr>
            <a:endParaRPr lang="tr-TR" dirty="0">
              <a:solidFill>
                <a:schemeClr val="tx1">
                  <a:tint val="75000"/>
                </a:schemeClr>
              </a:solidFill>
              <a:latin typeface="Arial" charset="0"/>
              <a:cs typeface="Arial" charset="0"/>
            </a:endParaRPr>
          </a:p>
        </p:txBody>
      </p:sp>
      <p:pic>
        <p:nvPicPr>
          <p:cNvPr id="962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813" y="1928813"/>
            <a:ext cx="12858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14375" y="2357438"/>
            <a:ext cx="7358063" cy="4500562"/>
          </a:xfrm>
          <a:noFill/>
        </p:spPr>
      </p:pic>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Başlık"/>
          <p:cNvSpPr>
            <a:spLocks noGrp="1"/>
          </p:cNvSpPr>
          <p:nvPr>
            <p:ph type="title"/>
          </p:nvPr>
        </p:nvSpPr>
        <p:spPr/>
        <p:txBody>
          <a:bodyPr/>
          <a:lstStyle/>
          <a:p>
            <a:endParaRPr lang="tr-TR" altLang="tr-TR" smtClean="0"/>
          </a:p>
        </p:txBody>
      </p:sp>
      <p:sp>
        <p:nvSpPr>
          <p:cNvPr id="98307" name="3 İçerik Yer Tutucusu"/>
          <p:cNvSpPr>
            <a:spLocks noGrp="1"/>
          </p:cNvSpPr>
          <p:nvPr>
            <p:ph sz="half" idx="2"/>
          </p:nvPr>
        </p:nvSpPr>
        <p:spPr/>
        <p:txBody>
          <a:bodyPr/>
          <a:lstStyle/>
          <a:p>
            <a:endParaRPr lang="tr-TR" altLang="tr-TR" smtClean="0"/>
          </a:p>
        </p:txBody>
      </p:sp>
      <p:pic>
        <p:nvPicPr>
          <p:cNvPr id="983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175" y="1928813"/>
            <a:ext cx="43148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4"/>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0" y="2357438"/>
            <a:ext cx="9144000" cy="4500562"/>
          </a:xfrm>
          <a:noFill/>
        </p:spPr>
      </p:pic>
      <p:sp>
        <p:nvSpPr>
          <p:cNvPr id="7" name="6 Yuvarlatılmış Dikdörtgen"/>
          <p:cNvSpPr/>
          <p:nvPr/>
        </p:nvSpPr>
        <p:spPr>
          <a:xfrm>
            <a:off x="179388" y="4652963"/>
            <a:ext cx="8713787" cy="9366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Başlık"/>
          <p:cNvSpPr>
            <a:spLocks noGrp="1"/>
          </p:cNvSpPr>
          <p:nvPr>
            <p:ph type="title"/>
          </p:nvPr>
        </p:nvSpPr>
        <p:spPr/>
        <p:txBody>
          <a:bodyPr/>
          <a:lstStyle/>
          <a:p>
            <a:endParaRPr lang="tr-TR" altLang="tr-TR" smtClean="0"/>
          </a:p>
        </p:txBody>
      </p:sp>
      <p:sp>
        <p:nvSpPr>
          <p:cNvPr id="100355" name="3 İçerik Yer Tutucusu"/>
          <p:cNvSpPr>
            <a:spLocks noGrp="1"/>
          </p:cNvSpPr>
          <p:nvPr>
            <p:ph sz="half" idx="2"/>
          </p:nvPr>
        </p:nvSpPr>
        <p:spPr/>
        <p:txBody>
          <a:bodyPr/>
          <a:lstStyle/>
          <a:p>
            <a:endParaRPr lang="tr-TR" altLang="tr-TR" smtClean="0"/>
          </a:p>
        </p:txBody>
      </p:sp>
      <p:pic>
        <p:nvPicPr>
          <p:cNvPr id="10035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pic>
        <p:nvPicPr>
          <p:cNvPr id="141316" name="Picture 4"/>
          <p:cNvPicPr>
            <a:picLocks noChangeAspect="1" noChangeArrowheads="1"/>
          </p:cNvPicPr>
          <p:nvPr/>
        </p:nvPicPr>
        <p:blipFill>
          <a:blip r:embed="rId3"/>
          <a:srcRect/>
          <a:stretch>
            <a:fillRect/>
          </a:stretch>
        </p:blipFill>
        <p:spPr bwMode="auto">
          <a:xfrm>
            <a:off x="428625" y="5143500"/>
            <a:ext cx="8286750" cy="17145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noFill/>
            <a:miter lim="800000"/>
            <a:headEnd/>
            <a:tailEnd/>
          </a:ln>
          <a:effectLst/>
        </p:spPr>
      </p:pic>
      <p:cxnSp>
        <p:nvCxnSpPr>
          <p:cNvPr id="9" name="8 Düz Bağlayıcı"/>
          <p:cNvCxnSpPr/>
          <p:nvPr/>
        </p:nvCxnSpPr>
        <p:spPr>
          <a:xfrm>
            <a:off x="2500313" y="6500813"/>
            <a:ext cx="4714875"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dissolve">
                                      <p:cBhvr>
                                        <p:cTn id="7" dur="500"/>
                                        <p:tgtEl>
                                          <p:spTgt spid="141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71938" y="857250"/>
            <a:ext cx="4878387" cy="4479925"/>
          </a:xfrm>
          <a:ln>
            <a:solidFill>
              <a:schemeClr val="tx1"/>
            </a:solidFill>
            <a:miter lim="800000"/>
            <a:headEnd/>
            <a:tailEnd/>
          </a:ln>
        </p:spPr>
      </p:pic>
      <p:sp>
        <p:nvSpPr>
          <p:cNvPr id="7" name="Rectangle 6"/>
          <p:cNvSpPr/>
          <p:nvPr/>
        </p:nvSpPr>
        <p:spPr>
          <a:xfrm>
            <a:off x="4071938" y="4729163"/>
            <a:ext cx="5026025" cy="1384300"/>
          </a:xfrm>
          <a:prstGeom prst="rect">
            <a:avLst/>
          </a:prstGeom>
          <a:noFill/>
        </p:spPr>
        <p:txBody>
          <a:bodyPr>
            <a:spAutoFit/>
          </a:bodyPr>
          <a:lstStyle/>
          <a:p>
            <a:pPr algn="ctr" eaLnBrk="1" hangingPunct="1">
              <a:defRPr/>
            </a:pPr>
            <a:endParaRPr lang="tr-TR" sz="2800" dirty="0">
              <a:effectLst>
                <a:outerShdw blurRad="38100" dist="38100" dir="2700000" algn="tl">
                  <a:srgbClr val="C0C0C0"/>
                </a:outerShdw>
              </a:effectLst>
              <a:latin typeface="Arial" charset="0"/>
              <a:cs typeface="Arial" charset="0"/>
            </a:endParaRPr>
          </a:p>
          <a:p>
            <a:pPr algn="ctr" eaLnBrk="1" hangingPunct="1">
              <a:defRPr/>
            </a:pPr>
            <a:endParaRPr lang="tr-TR" sz="2800" dirty="0">
              <a:effectLst>
                <a:outerShdw blurRad="38100" dist="38100" dir="2700000" algn="tl">
                  <a:srgbClr val="C0C0C0"/>
                </a:outerShdw>
              </a:effectLst>
              <a:latin typeface="Arial" charset="0"/>
              <a:cs typeface="Arial" charset="0"/>
            </a:endParaRPr>
          </a:p>
          <a:p>
            <a:pPr algn="ctr" eaLnBrk="1" hangingPunct="1">
              <a:defRPr/>
            </a:pPr>
            <a:r>
              <a:rPr lang="tr-TR" sz="2800" dirty="0">
                <a:effectLst>
                  <a:outerShdw blurRad="38100" dist="38100" dir="2700000" algn="tl">
                    <a:srgbClr val="C0C0C0"/>
                  </a:outerShdw>
                </a:effectLst>
                <a:latin typeface="Arial" charset="0"/>
                <a:cs typeface="Arial" charset="0"/>
              </a:rPr>
              <a:t>Genetik ? - Çevresel ?</a:t>
            </a:r>
          </a:p>
        </p:txBody>
      </p:sp>
      <p:sp>
        <p:nvSpPr>
          <p:cNvPr id="5" name="4 Metin kutusu"/>
          <p:cNvSpPr txBox="1"/>
          <p:nvPr/>
        </p:nvSpPr>
        <p:spPr>
          <a:xfrm>
            <a:off x="357158" y="857232"/>
            <a:ext cx="3500462" cy="4555093"/>
          </a:xfrm>
          <a:prstGeom prst="rect">
            <a:avLst/>
          </a:prstGeom>
          <a:solidFill>
            <a:srgbClr val="0070C0"/>
          </a:solidFill>
        </p:spPr>
        <p:txBody>
          <a:bodyPr>
            <a:spAutoFit/>
          </a:bodyPr>
          <a:lstStyle/>
          <a:p>
            <a:pPr marL="457200" indent="-457200" eaLnBrk="1" fontAlgn="auto" hangingPunct="1">
              <a:spcAft>
                <a:spcPts val="0"/>
              </a:spcAft>
              <a:defRPr/>
            </a:pPr>
            <a:endParaRPr lang="tr-TR" sz="2400" dirty="0">
              <a:ln w="0"/>
              <a:solidFill>
                <a:schemeClr val="bg1"/>
              </a:solidFill>
              <a:latin typeface="Times New Roman" pitchFamily="18" charset="0"/>
              <a:cs typeface="Times New Roman" pitchFamily="18" charset="0"/>
            </a:endParaRPr>
          </a:p>
          <a:p>
            <a:pPr marL="457200" indent="-457200" eaLnBrk="1" fontAlgn="auto" hangingPunct="1">
              <a:spcAft>
                <a:spcPts val="0"/>
              </a:spcAft>
              <a:defRPr/>
            </a:pPr>
            <a:r>
              <a:rPr lang="en-US" sz="2400" dirty="0" err="1">
                <a:ln w="0"/>
                <a:solidFill>
                  <a:schemeClr val="bg1"/>
                </a:solidFill>
                <a:latin typeface="Times New Roman" pitchFamily="18" charset="0"/>
                <a:cs typeface="Times New Roman" pitchFamily="18" charset="0"/>
              </a:rPr>
              <a:t>Erken</a:t>
            </a:r>
            <a:r>
              <a:rPr lang="en-US" sz="2400" dirty="0">
                <a:ln w="0"/>
                <a:solidFill>
                  <a:schemeClr val="bg1"/>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doğum</a:t>
            </a:r>
            <a:r>
              <a:rPr lang="en-US" sz="2400" dirty="0">
                <a:ln w="0"/>
                <a:solidFill>
                  <a:schemeClr val="bg1"/>
                </a:solidFill>
                <a:latin typeface="Times New Roman" pitchFamily="18" charset="0"/>
                <a:cs typeface="Times New Roman" pitchFamily="18" charset="0"/>
              </a:rPr>
              <a:t> </a:t>
            </a:r>
            <a:r>
              <a:rPr lang="tr-TR" sz="2800" u="sng" dirty="0">
                <a:ln w="0"/>
                <a:solidFill>
                  <a:srgbClr val="FF0000"/>
                </a:solidFill>
                <a:latin typeface="Times New Roman" pitchFamily="18" charset="0"/>
                <a:cs typeface="Times New Roman" pitchFamily="18" charset="0"/>
              </a:rPr>
              <a:t>tek b</a:t>
            </a:r>
            <a:r>
              <a:rPr lang="en-US" sz="2800" u="sng" dirty="0" err="1">
                <a:ln w="0"/>
                <a:solidFill>
                  <a:srgbClr val="FF0000"/>
                </a:solidFill>
                <a:latin typeface="Times New Roman" pitchFamily="18" charset="0"/>
                <a:cs typeface="Times New Roman" pitchFamily="18" charset="0"/>
              </a:rPr>
              <a:t>ir</a:t>
            </a:r>
            <a:r>
              <a:rPr lang="en-US" sz="2800" u="sng" dirty="0">
                <a:ln w="0"/>
                <a:solidFill>
                  <a:srgbClr val="FF0000"/>
                </a:solidFill>
                <a:latin typeface="Times New Roman" pitchFamily="18" charset="0"/>
                <a:cs typeface="Times New Roman" pitchFamily="18" charset="0"/>
              </a:rPr>
              <a:t> </a:t>
            </a:r>
            <a:r>
              <a:rPr lang="en-US" sz="2400" u="sng" dirty="0" err="1">
                <a:ln w="0"/>
                <a:solidFill>
                  <a:srgbClr val="FF0000"/>
                </a:solidFill>
                <a:latin typeface="Times New Roman" pitchFamily="18" charset="0"/>
                <a:cs typeface="Times New Roman" pitchFamily="18" charset="0"/>
              </a:rPr>
              <a:t>nedene</a:t>
            </a:r>
            <a:r>
              <a:rPr lang="en-US" sz="2400" dirty="0">
                <a:ln w="0"/>
                <a:solidFill>
                  <a:schemeClr val="bg1"/>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bağlı</a:t>
            </a:r>
            <a:r>
              <a:rPr lang="en-US" sz="2400" dirty="0">
                <a:ln w="0"/>
                <a:solidFill>
                  <a:schemeClr val="bg1"/>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değildir</a:t>
            </a:r>
            <a:r>
              <a:rPr lang="en-US" sz="2400" dirty="0">
                <a:ln w="0"/>
                <a:solidFill>
                  <a:schemeClr val="bg1"/>
                </a:solidFill>
                <a:latin typeface="Times New Roman" pitchFamily="18" charset="0"/>
                <a:cs typeface="Times New Roman" pitchFamily="18" charset="0"/>
              </a:rPr>
              <a:t> </a:t>
            </a:r>
          </a:p>
          <a:p>
            <a:pPr marL="457200" indent="-457200" eaLnBrk="1" fontAlgn="auto" hangingPunct="1">
              <a:spcAft>
                <a:spcPts val="0"/>
              </a:spcAft>
              <a:defRPr/>
            </a:pPr>
            <a:r>
              <a:rPr lang="en-US" sz="2400" dirty="0">
                <a:ln w="0"/>
                <a:solidFill>
                  <a:schemeClr val="bg1"/>
                </a:solidFill>
                <a:latin typeface="Times New Roman" pitchFamily="18" charset="0"/>
                <a:cs typeface="Times New Roman" pitchFamily="18" charset="0"/>
              </a:rPr>
              <a:t> </a:t>
            </a:r>
          </a:p>
          <a:p>
            <a:pPr marL="457200" indent="-457200" eaLnBrk="1" fontAlgn="auto" hangingPunct="1">
              <a:spcAft>
                <a:spcPts val="0"/>
              </a:spcAft>
              <a:defRPr/>
            </a:pPr>
            <a:r>
              <a:rPr lang="en-US" sz="3200" u="sng" dirty="0" err="1">
                <a:ln w="0"/>
                <a:solidFill>
                  <a:srgbClr val="FF0000"/>
                </a:solidFill>
                <a:latin typeface="Times New Roman" pitchFamily="18" charset="0"/>
                <a:cs typeface="Times New Roman" pitchFamily="18" charset="0"/>
              </a:rPr>
              <a:t>Tek</a:t>
            </a:r>
            <a:r>
              <a:rPr lang="en-US" sz="3200" u="sng" dirty="0">
                <a:ln w="0"/>
                <a:solidFill>
                  <a:srgbClr val="FF0000"/>
                </a:solidFill>
                <a:latin typeface="Times New Roman" pitchFamily="18" charset="0"/>
                <a:cs typeface="Times New Roman" pitchFamily="18" charset="0"/>
              </a:rPr>
              <a:t> </a:t>
            </a:r>
            <a:r>
              <a:rPr lang="en-US" sz="3200" u="sng" dirty="0" err="1">
                <a:ln w="0"/>
                <a:solidFill>
                  <a:srgbClr val="FF0000"/>
                </a:solidFill>
                <a:latin typeface="Times New Roman" pitchFamily="18" charset="0"/>
                <a:cs typeface="Times New Roman" pitchFamily="18" charset="0"/>
              </a:rPr>
              <a:t>bir</a:t>
            </a:r>
            <a:r>
              <a:rPr lang="en-US" sz="3200" u="sng" dirty="0">
                <a:ln w="0"/>
                <a:solidFill>
                  <a:srgbClr val="FF0000"/>
                </a:solidFill>
                <a:latin typeface="Times New Roman" pitchFamily="18" charset="0"/>
                <a:cs typeface="Times New Roman" pitchFamily="18" charset="0"/>
              </a:rPr>
              <a:t> </a:t>
            </a:r>
            <a:r>
              <a:rPr lang="en-US" sz="2400" u="sng" dirty="0" err="1">
                <a:ln w="0"/>
                <a:solidFill>
                  <a:srgbClr val="FF0000"/>
                </a:solidFill>
                <a:latin typeface="Times New Roman" pitchFamily="18" charset="0"/>
                <a:cs typeface="Times New Roman" pitchFamily="18" charset="0"/>
              </a:rPr>
              <a:t>testle</a:t>
            </a:r>
            <a:r>
              <a:rPr lang="en-US" sz="2400" u="sng" dirty="0">
                <a:ln w="0"/>
                <a:solidFill>
                  <a:srgbClr val="FF0000"/>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tüm</a:t>
            </a:r>
            <a:r>
              <a:rPr lang="en-US" sz="2400" dirty="0">
                <a:ln w="0"/>
                <a:solidFill>
                  <a:schemeClr val="bg1"/>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erken</a:t>
            </a:r>
            <a:r>
              <a:rPr lang="en-US" sz="2400" dirty="0">
                <a:ln w="0"/>
                <a:solidFill>
                  <a:schemeClr val="bg1"/>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doğumlar</a:t>
            </a:r>
            <a:r>
              <a:rPr lang="en-US" sz="2400" dirty="0">
                <a:ln w="0"/>
                <a:solidFill>
                  <a:schemeClr val="bg1"/>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öngörülemez</a:t>
            </a:r>
            <a:r>
              <a:rPr lang="en-US" sz="2400" dirty="0">
                <a:ln w="0"/>
                <a:solidFill>
                  <a:schemeClr val="bg1"/>
                </a:solidFill>
                <a:latin typeface="Times New Roman" pitchFamily="18" charset="0"/>
                <a:cs typeface="Times New Roman" pitchFamily="18" charset="0"/>
              </a:rPr>
              <a:t> </a:t>
            </a:r>
          </a:p>
          <a:p>
            <a:pPr marL="457200" indent="-457200" eaLnBrk="1" fontAlgn="auto" hangingPunct="1">
              <a:spcAft>
                <a:spcPts val="0"/>
              </a:spcAft>
              <a:defRPr/>
            </a:pPr>
            <a:endParaRPr lang="en-US" sz="2400" dirty="0">
              <a:ln w="0"/>
              <a:solidFill>
                <a:schemeClr val="bg1"/>
              </a:solidFill>
              <a:latin typeface="Times New Roman" pitchFamily="18" charset="0"/>
              <a:cs typeface="Times New Roman" pitchFamily="18" charset="0"/>
            </a:endParaRPr>
          </a:p>
          <a:p>
            <a:pPr marL="457200" indent="-457200" eaLnBrk="1" fontAlgn="auto" hangingPunct="1">
              <a:spcAft>
                <a:spcPts val="0"/>
              </a:spcAft>
              <a:defRPr/>
            </a:pPr>
            <a:r>
              <a:rPr lang="en-US" sz="2800" u="sng" dirty="0" err="1">
                <a:ln w="0"/>
                <a:solidFill>
                  <a:srgbClr val="FF0000"/>
                </a:solidFill>
                <a:latin typeface="Times New Roman" pitchFamily="18" charset="0"/>
                <a:cs typeface="Times New Roman" pitchFamily="18" charset="0"/>
              </a:rPr>
              <a:t>Tek</a:t>
            </a:r>
            <a:r>
              <a:rPr lang="en-US" sz="2800" u="sng" dirty="0">
                <a:ln w="0"/>
                <a:solidFill>
                  <a:srgbClr val="FF0000"/>
                </a:solidFill>
                <a:latin typeface="Times New Roman" pitchFamily="18" charset="0"/>
                <a:cs typeface="Times New Roman" pitchFamily="18" charset="0"/>
              </a:rPr>
              <a:t> </a:t>
            </a:r>
            <a:r>
              <a:rPr lang="en-US" sz="2800" u="sng" dirty="0" err="1">
                <a:ln w="0"/>
                <a:solidFill>
                  <a:srgbClr val="FF0000"/>
                </a:solidFill>
                <a:latin typeface="Times New Roman" pitchFamily="18" charset="0"/>
                <a:cs typeface="Times New Roman" pitchFamily="18" charset="0"/>
              </a:rPr>
              <a:t>bir</a:t>
            </a:r>
            <a:r>
              <a:rPr lang="en-US" sz="2800" u="sng" dirty="0">
                <a:ln w="0"/>
                <a:solidFill>
                  <a:srgbClr val="FF0000"/>
                </a:solidFill>
                <a:latin typeface="Times New Roman" pitchFamily="18" charset="0"/>
                <a:cs typeface="Times New Roman" pitchFamily="18" charset="0"/>
              </a:rPr>
              <a:t> </a:t>
            </a:r>
            <a:r>
              <a:rPr lang="en-US" sz="2400" u="sng" dirty="0" err="1">
                <a:ln w="0"/>
                <a:solidFill>
                  <a:srgbClr val="FF0000"/>
                </a:solidFill>
                <a:latin typeface="Times New Roman" pitchFamily="18" charset="0"/>
                <a:cs typeface="Times New Roman" pitchFamily="18" charset="0"/>
              </a:rPr>
              <a:t>tedavi</a:t>
            </a:r>
            <a:r>
              <a:rPr lang="en-US" sz="2400" u="sng" dirty="0">
                <a:ln w="0"/>
                <a:solidFill>
                  <a:srgbClr val="FF0000"/>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yöntemi</a:t>
            </a:r>
            <a:r>
              <a:rPr lang="en-US" sz="2400" dirty="0">
                <a:ln w="0"/>
                <a:solidFill>
                  <a:schemeClr val="bg1"/>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ile</a:t>
            </a:r>
            <a:r>
              <a:rPr lang="en-US" sz="2400" dirty="0">
                <a:ln w="0"/>
                <a:solidFill>
                  <a:schemeClr val="bg1"/>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tüm</a:t>
            </a:r>
            <a:r>
              <a:rPr lang="en-US" sz="2400" dirty="0">
                <a:ln w="0"/>
                <a:solidFill>
                  <a:schemeClr val="bg1"/>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erken</a:t>
            </a:r>
            <a:r>
              <a:rPr lang="en-US" sz="2400" dirty="0">
                <a:ln w="0"/>
                <a:solidFill>
                  <a:schemeClr val="bg1"/>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doğumlar</a:t>
            </a:r>
            <a:r>
              <a:rPr lang="en-US" sz="2400" dirty="0">
                <a:ln w="0"/>
                <a:solidFill>
                  <a:schemeClr val="bg1"/>
                </a:solidFill>
                <a:latin typeface="Times New Roman" pitchFamily="18" charset="0"/>
                <a:cs typeface="Times New Roman" pitchFamily="18" charset="0"/>
              </a:rPr>
              <a:t> </a:t>
            </a:r>
            <a:r>
              <a:rPr lang="en-US" sz="2400" dirty="0" err="1">
                <a:ln w="0"/>
                <a:solidFill>
                  <a:schemeClr val="bg1"/>
                </a:solidFill>
                <a:latin typeface="Times New Roman" pitchFamily="18" charset="0"/>
                <a:cs typeface="Times New Roman" pitchFamily="18" charset="0"/>
              </a:rPr>
              <a:t>önlenemez</a:t>
            </a:r>
            <a:r>
              <a:rPr lang="en-US" sz="2400" dirty="0">
                <a:ln w="0"/>
                <a:solidFill>
                  <a:schemeClr val="bg1"/>
                </a:solidFill>
                <a:latin typeface="Times New Roman" pitchFamily="18" charset="0"/>
                <a:cs typeface="Times New Roman" pitchFamily="18" charset="0"/>
              </a:rPr>
              <a:t> </a:t>
            </a:r>
          </a:p>
          <a:p>
            <a:pPr marL="457200" indent="-457200" eaLnBrk="1" fontAlgn="auto" hangingPunct="1">
              <a:spcAft>
                <a:spcPts val="0"/>
              </a:spcAft>
              <a:defRPr/>
            </a:pPr>
            <a:endParaRPr lang="en-US" sz="1600" dirty="0">
              <a:ln w="0"/>
              <a:solidFill>
                <a:schemeClr val="bg1"/>
              </a:solidFill>
              <a:effectLst>
                <a:glow rad="63500">
                  <a:schemeClr val="accent3">
                    <a:satMod val="175000"/>
                    <a:alpha val="40000"/>
                  </a:schemeClr>
                </a:glow>
              </a:effectLst>
              <a:latin typeface="Times New Roman" pitchFamily="18" charset="0"/>
              <a:cs typeface="Times New Roman" pitchFamily="18" charset="0"/>
            </a:endParaRPr>
          </a:p>
          <a:p>
            <a:pPr eaLnBrk="1" hangingPunct="1">
              <a:defRPr/>
            </a:pPr>
            <a:endParaRPr lang="tr-TR" dirty="0">
              <a:latin typeface="Arial" charset="0"/>
              <a:cs typeface="Arial" charset="0"/>
            </a:endParaRPr>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Başlık 1"/>
          <p:cNvSpPr>
            <a:spLocks noGrp="1"/>
          </p:cNvSpPr>
          <p:nvPr>
            <p:ph type="title"/>
          </p:nvPr>
        </p:nvSpPr>
        <p:spPr>
          <a:xfrm>
            <a:off x="457200" y="765175"/>
            <a:ext cx="8229600" cy="1444625"/>
          </a:xfrm>
        </p:spPr>
        <p:txBody>
          <a:bodyPr/>
          <a:lstStyle/>
          <a:p>
            <a:pPr eaLnBrk="1" hangingPunct="1"/>
            <a:endParaRPr lang="tr-TR" altLang="tr-TR" smtClean="0"/>
          </a:p>
        </p:txBody>
      </p:sp>
      <p:sp>
        <p:nvSpPr>
          <p:cNvPr id="9219" name="İçerik Yer Tutucusu 2"/>
          <p:cNvSpPr>
            <a:spLocks noGrp="1"/>
          </p:cNvSpPr>
          <p:nvPr>
            <p:ph idx="1"/>
          </p:nvPr>
        </p:nvSpPr>
        <p:spPr>
          <a:xfrm>
            <a:off x="457200" y="2249488"/>
            <a:ext cx="5915025" cy="3773487"/>
          </a:xfrm>
        </p:spPr>
        <p:txBody>
          <a:bodyPr/>
          <a:lstStyle/>
          <a:p>
            <a:pPr eaLnBrk="1" hangingPunct="1"/>
            <a:endParaRPr lang="tr-TR" altLang="tr-TR" smtClean="0"/>
          </a:p>
          <a:p>
            <a:pPr eaLnBrk="1" hangingPunct="1"/>
            <a:endParaRPr lang="tr-TR" altLang="tr-TR" smtClean="0"/>
          </a:p>
        </p:txBody>
      </p:sp>
      <p:pic>
        <p:nvPicPr>
          <p:cNvPr id="92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9138"/>
            <a:ext cx="902652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Başlık 1"/>
          <p:cNvSpPr txBox="1">
            <a:spLocks/>
          </p:cNvSpPr>
          <p:nvPr/>
        </p:nvSpPr>
        <p:spPr bwMode="auto">
          <a:xfrm>
            <a:off x="0" y="692150"/>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Arial" panose="020B0604020202020204" pitchFamily="34" charset="0"/>
              </a:rPr>
              <a:t>ED Öngörüsü - Belirteçler</a:t>
            </a:r>
            <a:endParaRPr lang="en-US" altLang="tr-TR" sz="4000">
              <a:solidFill>
                <a:schemeClr val="bg1"/>
              </a:solidFill>
              <a:latin typeface="Verdana" panose="020B0604030504040204" pitchFamily="34" charset="0"/>
            </a:endParaRPr>
          </a:p>
        </p:txBody>
      </p:sp>
      <p:sp>
        <p:nvSpPr>
          <p:cNvPr id="8" name="7 5-Nokta Yıldız"/>
          <p:cNvSpPr/>
          <p:nvPr/>
        </p:nvSpPr>
        <p:spPr>
          <a:xfrm>
            <a:off x="2339975" y="5516563"/>
            <a:ext cx="287338" cy="2159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p>
        </p:txBody>
      </p:sp>
      <p:cxnSp>
        <p:nvCxnSpPr>
          <p:cNvPr id="10" name="9 Düz Bağlayıcı"/>
          <p:cNvCxnSpPr/>
          <p:nvPr/>
        </p:nvCxnSpPr>
        <p:spPr>
          <a:xfrm>
            <a:off x="6572250" y="3857625"/>
            <a:ext cx="2286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2714625" y="4071938"/>
            <a:ext cx="3571875"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14 Düz Bağlayıcı"/>
          <p:cNvCxnSpPr/>
          <p:nvPr/>
        </p:nvCxnSpPr>
        <p:spPr>
          <a:xfrm>
            <a:off x="4000500" y="4286250"/>
            <a:ext cx="3000375"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15 Düz Bağlayıcı"/>
          <p:cNvCxnSpPr/>
          <p:nvPr/>
        </p:nvCxnSpPr>
        <p:spPr>
          <a:xfrm>
            <a:off x="4572000" y="4786313"/>
            <a:ext cx="1285875"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18 Düz Bağlayıcı"/>
          <p:cNvCxnSpPr/>
          <p:nvPr/>
        </p:nvCxnSpPr>
        <p:spPr>
          <a:xfrm>
            <a:off x="2714625" y="5786438"/>
            <a:ext cx="1928813"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Başlık 1"/>
          <p:cNvSpPr>
            <a:spLocks noGrp="1"/>
          </p:cNvSpPr>
          <p:nvPr>
            <p:ph type="title"/>
          </p:nvPr>
        </p:nvSpPr>
        <p:spPr/>
        <p:txBody>
          <a:bodyPr/>
          <a:lstStyle/>
          <a:p>
            <a:pPr eaLnBrk="1" hangingPunct="1"/>
            <a:r>
              <a:rPr lang="tr-TR" altLang="tr-TR" smtClean="0"/>
              <a:t> </a:t>
            </a:r>
          </a:p>
        </p:txBody>
      </p:sp>
      <p:sp>
        <p:nvSpPr>
          <p:cNvPr id="6" name="İçerik Yer Tutucusu 2"/>
          <p:cNvSpPr>
            <a:spLocks noGrp="1"/>
          </p:cNvSpPr>
          <p:nvPr>
            <p:ph idx="1"/>
          </p:nvPr>
        </p:nvSpPr>
        <p:spPr>
          <a:xfrm>
            <a:off x="179388" y="2133600"/>
            <a:ext cx="8785225" cy="4324350"/>
          </a:xfrm>
        </p:spPr>
        <p:txBody>
          <a:bodyPr rtlCol="0">
            <a:normAutofit fontScale="32500" lnSpcReduction="20000"/>
          </a:bodyPr>
          <a:lstStyle/>
          <a:p>
            <a:pPr marL="365760" indent="-256032" algn="just" eaLnBrk="1" fontAlgn="auto" hangingPunct="1">
              <a:spcAft>
                <a:spcPts val="0"/>
              </a:spcAft>
              <a:buClr>
                <a:schemeClr val="accent3"/>
              </a:buClr>
              <a:buFont typeface="Arial" charset="0"/>
              <a:buNone/>
              <a:defRPr/>
            </a:pPr>
            <a:endParaRPr lang="tr-TR" sz="3000" dirty="0" smtClean="0">
              <a:latin typeface="Times New Roman" pitchFamily="18" charset="0"/>
              <a:cs typeface="Times New Roman" pitchFamily="18" charset="0"/>
            </a:endParaRPr>
          </a:p>
          <a:p>
            <a:pPr algn="just" eaLnBrk="1" fontAlgn="auto" hangingPunct="1">
              <a:lnSpc>
                <a:spcPct val="170000"/>
              </a:lnSpc>
              <a:spcAft>
                <a:spcPts val="0"/>
              </a:spcAft>
              <a:defRPr/>
            </a:pPr>
            <a:r>
              <a:rPr lang="tr-TR" sz="6000" dirty="0" smtClean="0">
                <a:latin typeface="Times New Roman" pitchFamily="18" charset="0"/>
                <a:cs typeface="Times New Roman" pitchFamily="18" charset="0"/>
              </a:rPr>
              <a:t>Taramada </a:t>
            </a:r>
            <a:r>
              <a:rPr lang="tr-TR" sz="6000" dirty="0" err="1" smtClean="0">
                <a:latin typeface="Times New Roman" pitchFamily="18" charset="0"/>
                <a:cs typeface="Times New Roman" pitchFamily="18" charset="0"/>
              </a:rPr>
              <a:t>serviks</a:t>
            </a:r>
            <a:r>
              <a:rPr lang="tr-TR" sz="6000" dirty="0" smtClean="0">
                <a:latin typeface="Times New Roman" pitchFamily="18" charset="0"/>
                <a:cs typeface="Times New Roman" pitchFamily="18" charset="0"/>
              </a:rPr>
              <a:t> uzunluğu ölçümü hem tekil hem de çoğul gebeliklerde ED öngörmede etkili</a:t>
            </a:r>
          </a:p>
          <a:p>
            <a:pPr algn="just" eaLnBrk="1" fontAlgn="auto" hangingPunct="1">
              <a:lnSpc>
                <a:spcPct val="170000"/>
              </a:lnSpc>
              <a:spcAft>
                <a:spcPts val="0"/>
              </a:spcAft>
              <a:defRPr/>
            </a:pPr>
            <a:r>
              <a:rPr lang="tr-TR" sz="6000" dirty="0" smtClean="0">
                <a:solidFill>
                  <a:prstClr val="black"/>
                </a:solidFill>
                <a:latin typeface="Times New Roman" pitchFamily="18" charset="0"/>
                <a:cs typeface="Times New Roman" pitchFamily="18" charset="0"/>
              </a:rPr>
              <a:t>Erken doğum öyküsü olan kadınlarda</a:t>
            </a:r>
          </a:p>
          <a:p>
            <a:pPr marL="635508" lvl="1" indent="-342900" algn="just" eaLnBrk="1" fontAlgn="auto" hangingPunct="1">
              <a:lnSpc>
                <a:spcPct val="170000"/>
              </a:lnSpc>
              <a:spcAft>
                <a:spcPts val="0"/>
              </a:spcAft>
              <a:buFont typeface="Arial" charset="0"/>
              <a:buChar char="•"/>
              <a:defRPr/>
            </a:pPr>
            <a:r>
              <a:rPr lang="tr-TR" sz="6000" dirty="0" err="1" smtClean="0">
                <a:solidFill>
                  <a:prstClr val="black"/>
                </a:solidFill>
                <a:latin typeface="Times New Roman" pitchFamily="18" charset="0"/>
                <a:cs typeface="Times New Roman" pitchFamily="18" charset="0"/>
              </a:rPr>
              <a:t>servikal</a:t>
            </a:r>
            <a:r>
              <a:rPr lang="tr-TR" sz="6000" dirty="0" smtClean="0">
                <a:solidFill>
                  <a:prstClr val="black"/>
                </a:solidFill>
                <a:latin typeface="Times New Roman" pitchFamily="18" charset="0"/>
                <a:cs typeface="Times New Roman" pitchFamily="18" charset="0"/>
              </a:rPr>
              <a:t> uzunluk ölçümü öneriliyor </a:t>
            </a:r>
          </a:p>
          <a:p>
            <a:pPr marL="635508" lvl="1" indent="-342900" algn="just" eaLnBrk="1" fontAlgn="auto" hangingPunct="1">
              <a:lnSpc>
                <a:spcPct val="170000"/>
              </a:lnSpc>
              <a:spcAft>
                <a:spcPts val="0"/>
              </a:spcAft>
              <a:buFont typeface="Arial" charset="0"/>
              <a:buChar char="•"/>
              <a:defRPr/>
            </a:pPr>
            <a:r>
              <a:rPr lang="tr-TR" sz="6000" dirty="0" smtClean="0">
                <a:solidFill>
                  <a:prstClr val="black"/>
                </a:solidFill>
                <a:latin typeface="Times New Roman" pitchFamily="18" charset="0"/>
                <a:cs typeface="Times New Roman" pitchFamily="18" charset="0"/>
              </a:rPr>
              <a:t>Optimal ölçüm 16 – 24 haftalarda </a:t>
            </a:r>
          </a:p>
          <a:p>
            <a:pPr algn="just" eaLnBrk="1" fontAlgn="auto" hangingPunct="1">
              <a:lnSpc>
                <a:spcPct val="170000"/>
              </a:lnSpc>
              <a:spcAft>
                <a:spcPts val="0"/>
              </a:spcAft>
              <a:defRPr/>
            </a:pPr>
            <a:r>
              <a:rPr lang="tr-TR" sz="6000" dirty="0" err="1" smtClean="0">
                <a:solidFill>
                  <a:srgbClr val="000000"/>
                </a:solidFill>
                <a:latin typeface="Times New Roman" pitchFamily="18" charset="0"/>
                <a:cs typeface="Times New Roman" pitchFamily="18" charset="0"/>
              </a:rPr>
              <a:t>Asemptomatik</a:t>
            </a:r>
            <a:r>
              <a:rPr lang="tr-TR" sz="6000" dirty="0" smtClean="0">
                <a:solidFill>
                  <a:srgbClr val="000000"/>
                </a:solidFill>
                <a:latin typeface="Times New Roman" pitchFamily="18" charset="0"/>
                <a:cs typeface="Times New Roman" pitchFamily="18" charset="0"/>
              </a:rPr>
              <a:t> düşük riskli </a:t>
            </a:r>
            <a:r>
              <a:rPr lang="tr-TR" sz="6000" dirty="0" err="1" smtClean="0">
                <a:solidFill>
                  <a:srgbClr val="000000"/>
                </a:solidFill>
                <a:latin typeface="Times New Roman" pitchFamily="18" charset="0"/>
                <a:cs typeface="Times New Roman" pitchFamily="18" charset="0"/>
              </a:rPr>
              <a:t>primigravida</a:t>
            </a:r>
            <a:r>
              <a:rPr lang="tr-TR" sz="6000" dirty="0" smtClean="0">
                <a:solidFill>
                  <a:srgbClr val="000000"/>
                </a:solidFill>
                <a:latin typeface="Times New Roman" pitchFamily="18" charset="0"/>
                <a:cs typeface="Times New Roman" pitchFamily="18" charset="0"/>
              </a:rPr>
              <a:t> veya </a:t>
            </a:r>
            <a:r>
              <a:rPr lang="tr-TR" sz="6000" dirty="0" err="1" smtClean="0">
                <a:solidFill>
                  <a:srgbClr val="000000"/>
                </a:solidFill>
                <a:latin typeface="Times New Roman" pitchFamily="18" charset="0"/>
                <a:cs typeface="Times New Roman" pitchFamily="18" charset="0"/>
              </a:rPr>
              <a:t>multiparda</a:t>
            </a:r>
            <a:r>
              <a:rPr lang="tr-TR" sz="6000" dirty="0" smtClean="0">
                <a:solidFill>
                  <a:srgbClr val="000000"/>
                </a:solidFill>
                <a:latin typeface="Times New Roman" pitchFamily="18" charset="0"/>
                <a:cs typeface="Times New Roman" pitchFamily="18" charset="0"/>
              </a:rPr>
              <a:t>              </a:t>
            </a:r>
            <a:r>
              <a:rPr lang="tr-TR" sz="6000" dirty="0" smtClean="0">
                <a:solidFill>
                  <a:srgbClr val="000000"/>
                </a:solidFill>
                <a:latin typeface="Times New Roman" pitchFamily="18" charset="0"/>
                <a:cs typeface="Times New Roman" pitchFamily="18" charset="0"/>
                <a:sym typeface="Wingdings" pitchFamily="2" charset="2"/>
              </a:rPr>
              <a:t> </a:t>
            </a:r>
            <a:r>
              <a:rPr lang="tr-TR" sz="6000" dirty="0" err="1" smtClean="0">
                <a:solidFill>
                  <a:srgbClr val="FF0000"/>
                </a:solidFill>
                <a:latin typeface="Times New Roman" pitchFamily="18" charset="0"/>
                <a:cs typeface="Times New Roman" pitchFamily="18" charset="0"/>
              </a:rPr>
              <a:t>servikal</a:t>
            </a:r>
            <a:r>
              <a:rPr lang="tr-TR" sz="6000" dirty="0" smtClean="0">
                <a:solidFill>
                  <a:srgbClr val="FF0000"/>
                </a:solidFill>
                <a:latin typeface="Times New Roman" pitchFamily="18" charset="0"/>
                <a:cs typeface="Times New Roman" pitchFamily="18" charset="0"/>
              </a:rPr>
              <a:t> uzunluk ölçümü taraması önerilmemektedir </a:t>
            </a:r>
            <a:r>
              <a:rPr lang="tr-TR" sz="6000" dirty="0" smtClean="0">
                <a:latin typeface="Times New Roman" pitchFamily="18" charset="0"/>
                <a:cs typeface="Times New Roman" pitchFamily="18" charset="0"/>
              </a:rPr>
              <a:t>(Fakat yine de düşünülmeli ?)</a:t>
            </a:r>
          </a:p>
          <a:p>
            <a:pPr marL="365760" indent="-256032" algn="just" eaLnBrk="1" fontAlgn="auto" hangingPunct="1">
              <a:spcAft>
                <a:spcPts val="0"/>
              </a:spcAft>
              <a:buClr>
                <a:schemeClr val="accent3"/>
              </a:buClr>
              <a:buFont typeface="Georgia"/>
              <a:buChar char="•"/>
              <a:defRPr/>
            </a:pPr>
            <a:endParaRPr lang="tr-TR" dirty="0" smtClean="0"/>
          </a:p>
        </p:txBody>
      </p:sp>
      <p:sp>
        <p:nvSpPr>
          <p:cNvPr id="103428" name="Başlık 1"/>
          <p:cNvSpPr txBox="1">
            <a:spLocks/>
          </p:cNvSpPr>
          <p:nvPr/>
        </p:nvSpPr>
        <p:spPr bwMode="auto">
          <a:xfrm>
            <a:off x="0" y="620713"/>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Verdana" panose="020B0604030504040204" pitchFamily="34" charset="0"/>
              </a:rPr>
              <a:t>Sonuç</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Başlık 1"/>
          <p:cNvSpPr>
            <a:spLocks noGrp="1"/>
          </p:cNvSpPr>
          <p:nvPr>
            <p:ph type="title"/>
          </p:nvPr>
        </p:nvSpPr>
        <p:spPr>
          <a:xfrm>
            <a:off x="468313" y="260350"/>
            <a:ext cx="8229600" cy="1143000"/>
          </a:xfrm>
        </p:spPr>
        <p:txBody>
          <a:bodyPr/>
          <a:lstStyle/>
          <a:p>
            <a:pPr eaLnBrk="1" hangingPunct="1"/>
            <a:r>
              <a:rPr lang="tr-TR" altLang="tr-TR" smtClean="0"/>
              <a:t> </a:t>
            </a:r>
          </a:p>
        </p:txBody>
      </p:sp>
      <p:sp>
        <p:nvSpPr>
          <p:cNvPr id="104451" name="İçerik Yer Tutucusu 2"/>
          <p:cNvSpPr>
            <a:spLocks noGrp="1"/>
          </p:cNvSpPr>
          <p:nvPr>
            <p:ph idx="1"/>
          </p:nvPr>
        </p:nvSpPr>
        <p:spPr>
          <a:xfrm>
            <a:off x="179388" y="2133600"/>
            <a:ext cx="8785225" cy="4324350"/>
          </a:xfrm>
        </p:spPr>
        <p:txBody>
          <a:bodyPr/>
          <a:lstStyle/>
          <a:p>
            <a:pPr>
              <a:lnSpc>
                <a:spcPct val="90000"/>
              </a:lnSpc>
              <a:spcBef>
                <a:spcPct val="50000"/>
              </a:spcBef>
            </a:pPr>
            <a:r>
              <a:rPr lang="tr-TR" altLang="tr-TR" smtClean="0">
                <a:solidFill>
                  <a:srgbClr val="FF0000"/>
                </a:solidFill>
              </a:rPr>
              <a:t>fFN erken doğumu öngörmede PPV düşük </a:t>
            </a:r>
          </a:p>
          <a:p>
            <a:pPr>
              <a:lnSpc>
                <a:spcPct val="90000"/>
              </a:lnSpc>
              <a:spcBef>
                <a:spcPct val="50000"/>
              </a:spcBef>
            </a:pPr>
            <a:r>
              <a:rPr lang="tr-TR" altLang="tr-TR" smtClean="0">
                <a:solidFill>
                  <a:srgbClr val="FF0000"/>
                </a:solidFill>
              </a:rPr>
              <a:t>Fakat NPV yüksek </a:t>
            </a:r>
          </a:p>
          <a:p>
            <a:pPr>
              <a:lnSpc>
                <a:spcPct val="90000"/>
              </a:lnSpc>
              <a:spcBef>
                <a:spcPct val="50000"/>
              </a:spcBef>
            </a:pPr>
            <a:r>
              <a:rPr lang="tr-TR" altLang="tr-TR" smtClean="0"/>
              <a:t>Erken doğum nedeni ile hastaneye yatış ve tersiyer merkezlere sevk azalır</a:t>
            </a:r>
          </a:p>
          <a:p>
            <a:pPr>
              <a:lnSpc>
                <a:spcPct val="90000"/>
              </a:lnSpc>
              <a:spcBef>
                <a:spcPct val="50000"/>
              </a:spcBef>
            </a:pPr>
            <a:r>
              <a:rPr lang="tr-TR" altLang="tr-TR" smtClean="0"/>
              <a:t>Sevk ve hastane yatışı ile ilgili maliyetleri azaltır </a:t>
            </a:r>
          </a:p>
          <a:p>
            <a:pPr>
              <a:lnSpc>
                <a:spcPct val="90000"/>
              </a:lnSpc>
              <a:spcBef>
                <a:spcPct val="50000"/>
              </a:spcBef>
            </a:pPr>
            <a:r>
              <a:rPr lang="tr-TR" altLang="tr-TR" smtClean="0"/>
              <a:t>Gereksiz </a:t>
            </a:r>
            <a:r>
              <a:rPr lang="tr-TR" altLang="tr-TR" smtClean="0">
                <a:latin typeface="Arial" panose="020B0604020202020204" pitchFamily="34" charset="0"/>
              </a:rPr>
              <a:t>t</a:t>
            </a:r>
            <a:r>
              <a:rPr lang="tr-TR" altLang="tr-TR" smtClean="0"/>
              <a:t>okoliz ve kortikostreoid tedavisini azalır</a:t>
            </a:r>
            <a:endParaRPr lang="en-US" altLang="tr-TR" smtClean="0"/>
          </a:p>
        </p:txBody>
      </p:sp>
      <p:sp>
        <p:nvSpPr>
          <p:cNvPr id="104452" name="Başlık 1"/>
          <p:cNvSpPr txBox="1">
            <a:spLocks/>
          </p:cNvSpPr>
          <p:nvPr/>
        </p:nvSpPr>
        <p:spPr bwMode="auto">
          <a:xfrm>
            <a:off x="0" y="620713"/>
            <a:ext cx="6516688" cy="1066800"/>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4000">
                <a:solidFill>
                  <a:schemeClr val="bg1"/>
                </a:solidFill>
                <a:latin typeface="Verdana" panose="020B0604030504040204" pitchFamily="34" charset="0"/>
              </a:rPr>
              <a:t>Sonuç</a:t>
            </a:r>
            <a:endParaRPr lang="en-US" altLang="tr-TR" sz="4000">
              <a:solidFill>
                <a:schemeClr val="bg1"/>
              </a:solidFill>
              <a:latin typeface="Verdana" panose="020B0604030504040204" pitchFamily="34" charset="0"/>
            </a:endParaRPr>
          </a:p>
        </p:txBody>
      </p:sp>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3702050"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64" name="Text Box 4"/>
          <p:cNvSpPr txBox="1">
            <a:spLocks noChangeArrowheads="1"/>
          </p:cNvSpPr>
          <p:nvPr/>
        </p:nvSpPr>
        <p:spPr bwMode="auto">
          <a:xfrm>
            <a:off x="179388" y="333375"/>
            <a:ext cx="3692525" cy="954088"/>
          </a:xfrm>
          <a:prstGeom prst="rect">
            <a:avLst/>
          </a:prstGeom>
          <a:solidFill>
            <a:schemeClr val="bg2"/>
          </a:solidFill>
          <a:ln>
            <a:noFill/>
          </a:ln>
          <a:effectLst/>
          <a:extLst/>
        </p:spPr>
        <p:txBody>
          <a:bodyPr>
            <a:spAutoFit/>
          </a:bodyPr>
          <a:lstStyle/>
          <a:p>
            <a:pPr eaLnBrk="1" fontAlgn="auto" hangingPunct="1">
              <a:spcBef>
                <a:spcPts val="0"/>
              </a:spcBef>
              <a:spcAft>
                <a:spcPts val="0"/>
              </a:spcAft>
              <a:defRPr/>
            </a:pPr>
            <a:r>
              <a:rPr lang="en-GB" sz="2400" dirty="0">
                <a:effectLst>
                  <a:outerShdw blurRad="38100" dist="38100" dir="2700000" algn="tl">
                    <a:srgbClr val="000000"/>
                  </a:outerShdw>
                </a:effectLst>
                <a:latin typeface="Arial" charset="0"/>
                <a:ea typeface="ＭＳ Ｐゴシック" charset="0"/>
                <a:cs typeface="+mn-cs"/>
              </a:rPr>
              <a:t>Born too soon</a:t>
            </a:r>
          </a:p>
          <a:p>
            <a:pPr eaLnBrk="1" fontAlgn="auto" hangingPunct="1">
              <a:spcBef>
                <a:spcPts val="0"/>
              </a:spcBef>
              <a:spcAft>
                <a:spcPts val="0"/>
              </a:spcAft>
              <a:defRPr/>
            </a:pPr>
            <a:r>
              <a:rPr lang="en-GB" sz="1600" dirty="0">
                <a:effectLst>
                  <a:outerShdw blurRad="38100" dist="38100" dir="2700000" algn="tl">
                    <a:srgbClr val="000000"/>
                  </a:outerShdw>
                </a:effectLst>
                <a:latin typeface="Arial" charset="0"/>
                <a:ea typeface="ＭＳ Ｐゴシック" charset="0"/>
                <a:cs typeface="+mn-cs"/>
              </a:rPr>
              <a:t>The global action report on preterm birth</a:t>
            </a:r>
            <a:endParaRPr lang="en-US" sz="1600" dirty="0">
              <a:effectLst>
                <a:outerShdw blurRad="38100" dist="38100" dir="2700000" algn="tl">
                  <a:srgbClr val="000000"/>
                </a:outerShdw>
              </a:effectLst>
              <a:latin typeface="Arial" charset="0"/>
              <a:ea typeface="ＭＳ Ｐゴシック" charset="0"/>
              <a:cs typeface="+mn-cs"/>
            </a:endParaRPr>
          </a:p>
        </p:txBody>
      </p:sp>
      <p:sp>
        <p:nvSpPr>
          <p:cNvPr id="105476" name="Rectangle 5"/>
          <p:cNvSpPr>
            <a:spLocks noChangeArrowheads="1"/>
          </p:cNvSpPr>
          <p:nvPr/>
        </p:nvSpPr>
        <p:spPr bwMode="auto">
          <a:xfrm>
            <a:off x="179388" y="5516563"/>
            <a:ext cx="3700462" cy="708025"/>
          </a:xfrm>
          <a:prstGeom prst="rect">
            <a:avLst/>
          </a:prstGeom>
          <a:solidFill>
            <a:schemeClr val="bg2"/>
          </a:solidFill>
          <a:ln w="12700">
            <a:solidFill>
              <a:schemeClr val="bg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2000">
                <a:solidFill>
                  <a:srgbClr val="FF0000"/>
                </a:solidFill>
                <a:latin typeface="Arial" panose="020B0604020202020204" pitchFamily="34" charset="0"/>
                <a:ea typeface="MS PGothic" panose="020B0600070205080204" pitchFamily="34" charset="-128"/>
              </a:rPr>
              <a:t>&gt;1 million newborn deaths / year</a:t>
            </a:r>
          </a:p>
        </p:txBody>
      </p:sp>
      <p:sp>
        <p:nvSpPr>
          <p:cNvPr id="105477" name="9 İçerik Yer Tutucusu"/>
          <p:cNvSpPr>
            <a:spLocks noGrp="1"/>
          </p:cNvSpPr>
          <p:nvPr>
            <p:ph sz="half" idx="2"/>
          </p:nvPr>
        </p:nvSpPr>
        <p:spPr>
          <a:xfrm>
            <a:off x="4648200" y="1125538"/>
            <a:ext cx="4038600" cy="5649912"/>
          </a:xfrm>
        </p:spPr>
        <p:txBody>
          <a:bodyPr/>
          <a:lstStyle/>
          <a:p>
            <a:pPr algn="ctr" eaLnBrk="1" hangingPunct="1">
              <a:buFont typeface="Georgia" panose="02040502050405020303" pitchFamily="18" charset="0"/>
              <a:buNone/>
            </a:pPr>
            <a:r>
              <a:rPr lang="tr-TR" altLang="tr-TR" sz="3200" smtClean="0"/>
              <a:t>   As Campbell has concluded that, in light of the available evidence, </a:t>
            </a:r>
            <a:r>
              <a:rPr lang="tr-TR" altLang="tr-TR" sz="4000" smtClean="0">
                <a:solidFill>
                  <a:srgbClr val="FF0000"/>
                </a:solidFill>
              </a:rPr>
              <a:t>doing nothing</a:t>
            </a:r>
            <a:r>
              <a:rPr lang="tr-TR" altLang="tr-TR" sz="4000" smtClean="0"/>
              <a:t> </a:t>
            </a:r>
          </a:p>
          <a:p>
            <a:pPr algn="ctr" eaLnBrk="1" hangingPunct="1">
              <a:buFont typeface="Georgia" panose="02040502050405020303" pitchFamily="18" charset="0"/>
              <a:buNone/>
            </a:pPr>
            <a:r>
              <a:rPr lang="tr-TR" altLang="tr-TR" sz="3200" smtClean="0"/>
              <a:t>to prevent preterm birth is no longer an option</a:t>
            </a:r>
          </a:p>
          <a:p>
            <a:pPr algn="ctr" eaLnBrk="1" hangingPunct="1">
              <a:buFont typeface="Georgia" panose="02040502050405020303" pitchFamily="18" charset="0"/>
              <a:buNone/>
            </a:pPr>
            <a:endParaRPr lang="tr-TR" altLang="tr-TR" sz="3200" smtClean="0"/>
          </a:p>
          <a:p>
            <a:pPr algn="ctr" eaLnBrk="1" hangingPunct="1">
              <a:buFont typeface="Georgia" panose="02040502050405020303" pitchFamily="18" charset="0"/>
              <a:buNone/>
            </a:pPr>
            <a:endParaRPr lang="tr-TR" altLang="tr-TR" sz="3200" smtClean="0"/>
          </a:p>
        </p:txBody>
      </p:sp>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Başlık"/>
          <p:cNvSpPr>
            <a:spLocks noGrp="1"/>
          </p:cNvSpPr>
          <p:nvPr>
            <p:ph type="title"/>
          </p:nvPr>
        </p:nvSpPr>
        <p:spPr/>
        <p:txBody>
          <a:bodyPr/>
          <a:lstStyle/>
          <a:p>
            <a:endParaRPr lang="tr-TR" altLang="tr-TR" smtClean="0"/>
          </a:p>
        </p:txBody>
      </p:sp>
      <p:sp>
        <p:nvSpPr>
          <p:cNvPr id="107523" name="2 İçerik Yer Tutucusu"/>
          <p:cNvSpPr>
            <a:spLocks noGrp="1"/>
          </p:cNvSpPr>
          <p:nvPr>
            <p:ph sz="half" idx="1"/>
          </p:nvPr>
        </p:nvSpPr>
        <p:spPr/>
        <p:txBody>
          <a:bodyPr/>
          <a:lstStyle/>
          <a:p>
            <a:endParaRPr lang="tr-TR" altLang="tr-TR" smtClean="0"/>
          </a:p>
        </p:txBody>
      </p:sp>
      <p:pic>
        <p:nvPicPr>
          <p:cNvPr id="107524" name="Picture 2" descr="E:\Çalışma Yüzeyi 2.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7"/>
          <p:cNvSpPr txBox="1">
            <a:spLocks noChangeArrowheads="1"/>
          </p:cNvSpPr>
          <p:nvPr/>
        </p:nvSpPr>
        <p:spPr bwMode="auto">
          <a:xfrm>
            <a:off x="1285875" y="142875"/>
            <a:ext cx="617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tr-TR" altLang="tr-TR" sz="4400">
                <a:solidFill>
                  <a:srgbClr val="FF0000"/>
                </a:solidFill>
                <a:latin typeface="Arial" panose="020B0604020202020204" pitchFamily="34" charset="0"/>
              </a:rPr>
              <a:t>Erken Doğum</a:t>
            </a:r>
            <a:endParaRPr lang="en-CA" altLang="tr-TR" sz="4400">
              <a:solidFill>
                <a:srgbClr val="FF0000"/>
              </a:solidFill>
              <a:latin typeface="Arial" panose="020B0604020202020204" pitchFamily="34" charset="0"/>
            </a:endParaRPr>
          </a:p>
        </p:txBody>
      </p:sp>
      <p:sp>
        <p:nvSpPr>
          <p:cNvPr id="11267" name="AutoShape 4"/>
          <p:cNvSpPr>
            <a:spLocks noChangeArrowheads="1"/>
          </p:cNvSpPr>
          <p:nvPr/>
        </p:nvSpPr>
        <p:spPr bwMode="auto">
          <a:xfrm>
            <a:off x="1285875" y="1000125"/>
            <a:ext cx="6400800" cy="457200"/>
          </a:xfrm>
          <a:prstGeom prst="roundRect">
            <a:avLst>
              <a:gd name="adj" fmla="val 50000"/>
            </a:avLst>
          </a:prstGeom>
          <a:solidFill>
            <a:schemeClr val="accent2"/>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2400" b="1">
                <a:solidFill>
                  <a:schemeClr val="bg1"/>
                </a:solidFill>
                <a:latin typeface="Arial" panose="020B0604020202020204" pitchFamily="34" charset="0"/>
              </a:rPr>
              <a:t>Risk altındaki gebeleri nasıl belirleyebiliriz?</a:t>
            </a:r>
            <a:endParaRPr lang="en-US" altLang="tr-TR" sz="2400" b="1">
              <a:solidFill>
                <a:schemeClr val="bg1"/>
              </a:solidFill>
              <a:latin typeface="Arial" panose="020B0604020202020204" pitchFamily="34" charset="0"/>
            </a:endParaRPr>
          </a:p>
        </p:txBody>
      </p:sp>
      <p:sp>
        <p:nvSpPr>
          <p:cNvPr id="11" name="AutoShape 3"/>
          <p:cNvSpPr>
            <a:spLocks noChangeArrowheads="1"/>
          </p:cNvSpPr>
          <p:nvPr/>
        </p:nvSpPr>
        <p:spPr bwMode="gray">
          <a:xfrm>
            <a:off x="1331913" y="1484313"/>
            <a:ext cx="5759450" cy="2159000"/>
          </a:xfrm>
          <a:prstGeom prst="upArrow">
            <a:avLst>
              <a:gd name="adj1" fmla="val 57296"/>
              <a:gd name="adj2" fmla="val 62796"/>
            </a:avLst>
          </a:prstGeom>
          <a:gradFill rotWithShape="1">
            <a:gsLst>
              <a:gs pos="0">
                <a:schemeClr val="tx2"/>
              </a:gs>
              <a:gs pos="100000">
                <a:schemeClr val="tx2">
                  <a:gamma/>
                  <a:tint val="33333"/>
                  <a:invGamma/>
                  <a:alpha val="0"/>
                </a:schemeClr>
              </a:gs>
            </a:gsLst>
            <a:lin ang="5400000" scaled="1"/>
          </a:gradFill>
          <a:ln w="9525" algn="ctr">
            <a:noFill/>
            <a:miter lim="800000"/>
            <a:headEnd/>
            <a:tailEnd/>
          </a:ln>
          <a:effectLst/>
        </p:spPr>
        <p:txBody>
          <a:bodyPr wrap="none" anchor="ctr"/>
          <a:lstStyle/>
          <a:p>
            <a:pPr eaLnBrk="1" hangingPunct="1">
              <a:defRPr/>
            </a:pPr>
            <a:endParaRPr lang="en-US">
              <a:latin typeface="Arial" charset="0"/>
              <a:cs typeface="Arial" charset="0"/>
            </a:endParaRPr>
          </a:p>
        </p:txBody>
      </p:sp>
      <p:grpSp>
        <p:nvGrpSpPr>
          <p:cNvPr id="2" name="Group 5"/>
          <p:cNvGrpSpPr>
            <a:grpSpLocks/>
          </p:cNvGrpSpPr>
          <p:nvPr/>
        </p:nvGrpSpPr>
        <p:grpSpPr bwMode="auto">
          <a:xfrm>
            <a:off x="838200" y="3733800"/>
            <a:ext cx="1562100" cy="1587500"/>
            <a:chOff x="559" y="2544"/>
            <a:chExt cx="953" cy="952"/>
          </a:xfrm>
          <a:gradFill>
            <a:gsLst>
              <a:gs pos="0">
                <a:srgbClr val="5E9EFF"/>
              </a:gs>
              <a:gs pos="39999">
                <a:srgbClr val="85C2FF"/>
              </a:gs>
              <a:gs pos="70000">
                <a:srgbClr val="C4D6EB"/>
              </a:gs>
              <a:gs pos="100000">
                <a:srgbClr val="FFEBFA"/>
              </a:gs>
            </a:gsLst>
            <a:lin ang="5400000" scaled="0"/>
          </a:gradFill>
        </p:grpSpPr>
        <p:grpSp>
          <p:nvGrpSpPr>
            <p:cNvPr id="3" name="Group 6"/>
            <p:cNvGrpSpPr>
              <a:grpSpLocks/>
            </p:cNvGrpSpPr>
            <p:nvPr/>
          </p:nvGrpSpPr>
          <p:grpSpPr bwMode="auto">
            <a:xfrm>
              <a:off x="559" y="2544"/>
              <a:ext cx="953" cy="952"/>
              <a:chOff x="2200" y="1570"/>
              <a:chExt cx="1496" cy="1496"/>
            </a:xfrm>
            <a:grpFill/>
          </p:grpSpPr>
          <p:sp>
            <p:nvSpPr>
              <p:cNvPr id="17" name="Oval 7"/>
              <p:cNvSpPr>
                <a:spLocks noChangeArrowheads="1"/>
              </p:cNvSpPr>
              <p:nvPr/>
            </p:nvSpPr>
            <p:spPr bwMode="gray">
              <a:xfrm>
                <a:off x="2200" y="1570"/>
                <a:ext cx="1496" cy="1496"/>
              </a:xfrm>
              <a:prstGeom prst="ellipse">
                <a:avLst/>
              </a:prstGeom>
              <a:grpFill/>
              <a:ln w="38100" algn="ctr">
                <a:noFill/>
                <a:round/>
                <a:headEnd/>
                <a:tailEnd/>
              </a:ln>
              <a:effectLst/>
            </p:spPr>
            <p:txBody>
              <a:bodyPr wrap="none" anchor="ctr">
                <a:spAutoFit/>
              </a:bodyPr>
              <a:lstStyle/>
              <a:p>
                <a:pPr eaLnBrk="1" hangingPunct="1">
                  <a:defRPr/>
                </a:pPr>
                <a:endParaRPr lang="en-US">
                  <a:latin typeface="Arial" charset="0"/>
                  <a:cs typeface="Arial" charset="0"/>
                </a:endParaRPr>
              </a:p>
            </p:txBody>
          </p:sp>
          <p:sp>
            <p:nvSpPr>
              <p:cNvPr id="18" name="Oval 8"/>
              <p:cNvSpPr>
                <a:spLocks noChangeArrowheads="1"/>
              </p:cNvSpPr>
              <p:nvPr/>
            </p:nvSpPr>
            <p:spPr bwMode="gray">
              <a:xfrm>
                <a:off x="2200" y="1570"/>
                <a:ext cx="1496" cy="1496"/>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w="38100" algn="ctr">
                <a:noFill/>
                <a:round/>
                <a:headEnd/>
                <a:tailEnd/>
              </a:ln>
              <a:effectLst/>
            </p:spPr>
            <p:txBody>
              <a:bodyPr wrap="none" anchor="ctr">
                <a:spAutoFit/>
              </a:bodyPr>
              <a:lstStyle/>
              <a:p>
                <a:pPr eaLnBrk="1" hangingPunct="1">
                  <a:defRPr/>
                </a:pPr>
                <a:endParaRPr lang="en-US">
                  <a:latin typeface="Arial" charset="0"/>
                  <a:cs typeface="Arial" charset="0"/>
                </a:endParaRPr>
              </a:p>
            </p:txBody>
          </p:sp>
          <p:sp>
            <p:nvSpPr>
              <p:cNvPr id="19" name="Oval 9"/>
              <p:cNvSpPr>
                <a:spLocks noChangeArrowheads="1"/>
              </p:cNvSpPr>
              <p:nvPr/>
            </p:nvSpPr>
            <p:spPr bwMode="gray">
              <a:xfrm>
                <a:off x="2297" y="1669"/>
                <a:ext cx="1301" cy="1299"/>
              </a:xfrm>
              <a:prstGeom prst="ellipse">
                <a:avLst/>
              </a:prstGeom>
              <a:grp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sp>
            <p:nvSpPr>
              <p:cNvPr id="20" name="Oval 10"/>
              <p:cNvSpPr>
                <a:spLocks noChangeArrowheads="1"/>
              </p:cNvSpPr>
              <p:nvPr/>
            </p:nvSpPr>
            <p:spPr bwMode="gray">
              <a:xfrm>
                <a:off x="2297" y="1669"/>
                <a:ext cx="1301" cy="1299"/>
              </a:xfrm>
              <a:prstGeom prst="ellipse">
                <a:avLst/>
              </a:prstGeom>
              <a:grp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sp>
            <p:nvSpPr>
              <p:cNvPr id="21" name="Oval 11"/>
              <p:cNvSpPr>
                <a:spLocks noChangeArrowheads="1"/>
              </p:cNvSpPr>
              <p:nvPr/>
            </p:nvSpPr>
            <p:spPr bwMode="gray">
              <a:xfrm>
                <a:off x="2363" y="2089"/>
                <a:ext cx="1171" cy="453"/>
              </a:xfrm>
              <a:prstGeom prst="ellipse">
                <a:avLst/>
              </a:prstGeom>
              <a:grpFill/>
              <a:ln w="38100" algn="ctr">
                <a:noFill/>
                <a:round/>
                <a:headEnd/>
                <a:tailEnd/>
              </a:ln>
              <a:effectLst/>
            </p:spPr>
            <p:txBody>
              <a:bodyPr anchor="ctr">
                <a:spAutoFit/>
              </a:bodyPr>
              <a:lstStyle/>
              <a:p>
                <a:pPr algn="ctr" eaLnBrk="1" hangingPunct="1">
                  <a:defRPr/>
                </a:pPr>
                <a:endParaRPr lang="en-CA">
                  <a:latin typeface="Arial" charset="0"/>
                  <a:cs typeface="Arial" charset="0"/>
                </a:endParaRPr>
              </a:p>
            </p:txBody>
          </p:sp>
        </p:grpSp>
        <p:sp>
          <p:nvSpPr>
            <p:cNvPr id="14368" name="Rectangle 12"/>
            <p:cNvSpPr>
              <a:spLocks noChangeArrowheads="1"/>
            </p:cNvSpPr>
            <p:nvPr/>
          </p:nvSpPr>
          <p:spPr bwMode="auto">
            <a:xfrm>
              <a:off x="641" y="2784"/>
              <a:ext cx="754" cy="388"/>
            </a:xfrm>
            <a:prstGeom prst="rect">
              <a:avLst/>
            </a:prstGeom>
            <a:grpFill/>
            <a:ln w="9525">
              <a:noFill/>
              <a:miter lim="800000"/>
              <a:headEnd/>
              <a:tailEnd/>
            </a:ln>
          </p:spPr>
          <p:txBody>
            <a:bodyPr wrap="none">
              <a:spAutoFit/>
            </a:bodyPr>
            <a:lstStyle/>
            <a:p>
              <a:pPr algn="ctr" eaLnBrk="1" hangingPunct="1">
                <a:defRPr/>
              </a:pPr>
              <a:r>
                <a:rPr lang="en-US" b="1">
                  <a:solidFill>
                    <a:schemeClr val="bg1"/>
                  </a:solidFill>
                </a:rPr>
                <a:t>Risk </a:t>
              </a:r>
            </a:p>
            <a:p>
              <a:pPr algn="ctr" eaLnBrk="1" hangingPunct="1">
                <a:defRPr/>
              </a:pPr>
              <a:r>
                <a:rPr lang="en-US" b="1">
                  <a:solidFill>
                    <a:schemeClr val="bg1"/>
                  </a:solidFill>
                </a:rPr>
                <a:t>Fa</a:t>
              </a:r>
              <a:r>
                <a:rPr lang="tr-TR" b="1">
                  <a:solidFill>
                    <a:schemeClr val="bg1"/>
                  </a:solidFill>
                </a:rPr>
                <a:t>ktörleri</a:t>
              </a:r>
              <a:endParaRPr lang="en-US" b="1">
                <a:solidFill>
                  <a:schemeClr val="bg1"/>
                </a:solidFill>
              </a:endParaRPr>
            </a:p>
          </p:txBody>
        </p:sp>
      </p:grpSp>
      <p:sp>
        <p:nvSpPr>
          <p:cNvPr id="11270" name="Rectangle 28"/>
          <p:cNvSpPr>
            <a:spLocks noChangeArrowheads="1"/>
          </p:cNvSpPr>
          <p:nvPr/>
        </p:nvSpPr>
        <p:spPr bwMode="auto">
          <a:xfrm>
            <a:off x="2813050" y="4210050"/>
            <a:ext cx="14557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1800" b="1">
                <a:solidFill>
                  <a:schemeClr val="bg1"/>
                </a:solidFill>
                <a:latin typeface="Arial" panose="020B0604020202020204" pitchFamily="34" charset="0"/>
              </a:rPr>
              <a:t>Fetal</a:t>
            </a:r>
          </a:p>
          <a:p>
            <a:pPr algn="ctr" eaLnBrk="1" hangingPunct="1">
              <a:spcBef>
                <a:spcPct val="0"/>
              </a:spcBef>
              <a:buFontTx/>
              <a:buNone/>
            </a:pPr>
            <a:r>
              <a:rPr lang="en-US" altLang="tr-TR" sz="1800" b="1">
                <a:solidFill>
                  <a:schemeClr val="bg1"/>
                </a:solidFill>
                <a:latin typeface="Arial" panose="020B0604020202020204" pitchFamily="34" charset="0"/>
              </a:rPr>
              <a:t>Fibrone</a:t>
            </a:r>
            <a:r>
              <a:rPr lang="tr-TR" altLang="tr-TR" sz="1800" b="1">
                <a:solidFill>
                  <a:schemeClr val="bg1"/>
                </a:solidFill>
                <a:latin typeface="Arial" panose="020B0604020202020204" pitchFamily="34" charset="0"/>
              </a:rPr>
              <a:t>k</a:t>
            </a:r>
            <a:r>
              <a:rPr lang="en-US" altLang="tr-TR" sz="1800" b="1">
                <a:solidFill>
                  <a:schemeClr val="bg1"/>
                </a:solidFill>
                <a:latin typeface="Arial" panose="020B0604020202020204" pitchFamily="34" charset="0"/>
              </a:rPr>
              <a:t>tin</a:t>
            </a:r>
            <a:endParaRPr lang="tr-TR" altLang="tr-TR" sz="1800" b="1">
              <a:solidFill>
                <a:schemeClr val="bg1"/>
              </a:solidFill>
              <a:latin typeface="Arial" panose="020B0604020202020204" pitchFamily="34" charset="0"/>
            </a:endParaRPr>
          </a:p>
          <a:p>
            <a:pPr algn="ctr" eaLnBrk="1" hangingPunct="1">
              <a:spcBef>
                <a:spcPct val="0"/>
              </a:spcBef>
              <a:buFontTx/>
              <a:buNone/>
            </a:pPr>
            <a:r>
              <a:rPr lang="tr-TR" altLang="tr-TR" sz="1800" b="1">
                <a:solidFill>
                  <a:schemeClr val="bg1"/>
                </a:solidFill>
                <a:latin typeface="Arial" panose="020B0604020202020204" pitchFamily="34" charset="0"/>
              </a:rPr>
              <a:t>fFN</a:t>
            </a:r>
            <a:endParaRPr lang="en-US" altLang="tr-TR" sz="1800" b="1">
              <a:solidFill>
                <a:schemeClr val="bg1"/>
              </a:solidFill>
              <a:latin typeface="Arial" panose="020B0604020202020204" pitchFamily="34" charset="0"/>
            </a:endParaRPr>
          </a:p>
        </p:txBody>
      </p:sp>
      <p:grpSp>
        <p:nvGrpSpPr>
          <p:cNvPr id="11271" name="Group 21"/>
          <p:cNvGrpSpPr>
            <a:grpSpLocks/>
          </p:cNvGrpSpPr>
          <p:nvPr/>
        </p:nvGrpSpPr>
        <p:grpSpPr bwMode="auto">
          <a:xfrm>
            <a:off x="2667000" y="3810000"/>
            <a:ext cx="1676400" cy="1587500"/>
            <a:chOff x="1693" y="2544"/>
            <a:chExt cx="953" cy="952"/>
          </a:xfrm>
        </p:grpSpPr>
        <p:grpSp>
          <p:nvGrpSpPr>
            <p:cNvPr id="11290" name="Group 22"/>
            <p:cNvGrpSpPr>
              <a:grpSpLocks/>
            </p:cNvGrpSpPr>
            <p:nvPr/>
          </p:nvGrpSpPr>
          <p:grpSpPr bwMode="auto">
            <a:xfrm>
              <a:off x="1693" y="2544"/>
              <a:ext cx="953" cy="952"/>
              <a:chOff x="2200" y="1570"/>
              <a:chExt cx="1496" cy="1496"/>
            </a:xfrm>
          </p:grpSpPr>
          <p:sp>
            <p:nvSpPr>
              <p:cNvPr id="26" name="Oval 23"/>
              <p:cNvSpPr>
                <a:spLocks noChangeArrowheads="1"/>
              </p:cNvSpPr>
              <p:nvPr/>
            </p:nvSpPr>
            <p:spPr bwMode="gray">
              <a:xfrm>
                <a:off x="2200" y="1570"/>
                <a:ext cx="1496" cy="149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en-US">
                  <a:latin typeface="Arial" charset="0"/>
                  <a:cs typeface="Arial" charset="0"/>
                </a:endParaRPr>
              </a:p>
            </p:txBody>
          </p:sp>
          <p:sp>
            <p:nvSpPr>
              <p:cNvPr id="27" name="Oval 24"/>
              <p:cNvSpPr>
                <a:spLocks noChangeArrowheads="1"/>
              </p:cNvSpPr>
              <p:nvPr/>
            </p:nvSpPr>
            <p:spPr bwMode="gray">
              <a:xfrm>
                <a:off x="2200" y="1570"/>
                <a:ext cx="1496" cy="1496"/>
              </a:xfrm>
              <a:prstGeom prst="ellipse">
                <a:avLst/>
              </a:prstGeom>
              <a:gradFill rotWithShape="1">
                <a:gsLst>
                  <a:gs pos="0">
                    <a:schemeClr val="hlink">
                      <a:gamma/>
                      <a:tint val="69804"/>
                      <a:invGamma/>
                    </a:schemeClr>
                  </a:gs>
                  <a:gs pos="100000">
                    <a:schemeClr val="hlink"/>
                  </a:gs>
                </a:gsLst>
                <a:lin ang="2700000" scaled="1"/>
              </a:gradFill>
              <a:ln w="38100" algn="ctr">
                <a:noFill/>
                <a:round/>
                <a:headEnd/>
                <a:tailEnd/>
              </a:ln>
              <a:effectLst/>
            </p:spPr>
            <p:txBody>
              <a:bodyPr wrap="none" anchor="ctr">
                <a:spAutoFit/>
              </a:bodyPr>
              <a:lstStyle/>
              <a:p>
                <a:pPr eaLnBrk="1" hangingPunct="1">
                  <a:defRPr/>
                </a:pPr>
                <a:endParaRPr lang="en-US">
                  <a:latin typeface="Arial" charset="0"/>
                  <a:cs typeface="Arial" charset="0"/>
                </a:endParaRPr>
              </a:p>
            </p:txBody>
          </p:sp>
          <p:sp>
            <p:nvSpPr>
              <p:cNvPr id="28" name="Oval 25"/>
              <p:cNvSpPr>
                <a:spLocks noChangeArrowheads="1"/>
              </p:cNvSpPr>
              <p:nvPr/>
            </p:nvSpPr>
            <p:spPr bwMode="gray">
              <a:xfrm>
                <a:off x="2298" y="1669"/>
                <a:ext cx="1302" cy="12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sp>
            <p:nvSpPr>
              <p:cNvPr id="29" name="Oval 26"/>
              <p:cNvSpPr>
                <a:spLocks noChangeArrowheads="1"/>
              </p:cNvSpPr>
              <p:nvPr/>
            </p:nvSpPr>
            <p:spPr bwMode="gray">
              <a:xfrm>
                <a:off x="2298" y="1669"/>
                <a:ext cx="1302" cy="1299"/>
              </a:xfrm>
              <a:prstGeom prst="ellipse">
                <a:avLst/>
              </a:prstGeom>
              <a:gradFill rotWithShape="1">
                <a:gsLst>
                  <a:gs pos="0">
                    <a:schemeClr val="hlink"/>
                  </a:gs>
                  <a:gs pos="100000">
                    <a:schemeClr val="hlink">
                      <a:gamma/>
                      <a:shade val="48627"/>
                      <a:invGamma/>
                    </a:schemeClr>
                  </a:gs>
                </a:gsLst>
                <a:lin ang="2700000" scaled="1"/>
              </a:grad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sp>
            <p:nvSpPr>
              <p:cNvPr id="30" name="Oval 27"/>
              <p:cNvSpPr>
                <a:spLocks noChangeArrowheads="1"/>
              </p:cNvSpPr>
              <p:nvPr/>
            </p:nvSpPr>
            <p:spPr bwMode="gray">
              <a:xfrm>
                <a:off x="2363" y="1733"/>
                <a:ext cx="1170" cy="1170"/>
              </a:xfrm>
              <a:prstGeom prst="ellipse">
                <a:avLst/>
              </a:prstGeom>
              <a:gradFill rotWithShape="1">
                <a:gsLst>
                  <a:gs pos="0">
                    <a:schemeClr val="hlink">
                      <a:gamma/>
                      <a:shade val="46275"/>
                      <a:invGamma/>
                    </a:schemeClr>
                  </a:gs>
                  <a:gs pos="100000">
                    <a:schemeClr val="hlink"/>
                  </a:gs>
                </a:gsLst>
                <a:lin ang="5400000" scaled="1"/>
              </a:grad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grpSp>
        <p:sp>
          <p:nvSpPr>
            <p:cNvPr id="11291" name="Rectangle 28"/>
            <p:cNvSpPr>
              <a:spLocks noChangeArrowheads="1"/>
            </p:cNvSpPr>
            <p:nvPr/>
          </p:nvSpPr>
          <p:spPr bwMode="auto">
            <a:xfrm>
              <a:off x="1776" y="2784"/>
              <a:ext cx="82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tr-TR" sz="1800" b="1">
                <a:solidFill>
                  <a:schemeClr val="bg1"/>
                </a:solidFill>
                <a:latin typeface="Arial" panose="020B0604020202020204" pitchFamily="34" charset="0"/>
              </a:endParaRPr>
            </a:p>
          </p:txBody>
        </p:sp>
      </p:grpSp>
      <p:grpSp>
        <p:nvGrpSpPr>
          <p:cNvPr id="11272" name="Group 13"/>
          <p:cNvGrpSpPr>
            <a:grpSpLocks/>
          </p:cNvGrpSpPr>
          <p:nvPr/>
        </p:nvGrpSpPr>
        <p:grpSpPr bwMode="auto">
          <a:xfrm>
            <a:off x="4572000" y="3657600"/>
            <a:ext cx="1609725" cy="1663700"/>
            <a:chOff x="2826" y="2544"/>
            <a:chExt cx="953" cy="952"/>
          </a:xfrm>
        </p:grpSpPr>
        <p:grpSp>
          <p:nvGrpSpPr>
            <p:cNvPr id="11283" name="Group 14"/>
            <p:cNvGrpSpPr>
              <a:grpSpLocks/>
            </p:cNvGrpSpPr>
            <p:nvPr/>
          </p:nvGrpSpPr>
          <p:grpSpPr bwMode="auto">
            <a:xfrm>
              <a:off x="2826" y="2544"/>
              <a:ext cx="953" cy="952"/>
              <a:chOff x="2200" y="1570"/>
              <a:chExt cx="1496" cy="1496"/>
            </a:xfrm>
          </p:grpSpPr>
          <p:sp>
            <p:nvSpPr>
              <p:cNvPr id="34" name="Oval 15"/>
              <p:cNvSpPr>
                <a:spLocks noChangeArrowheads="1"/>
              </p:cNvSpPr>
              <p:nvPr/>
            </p:nvSpPr>
            <p:spPr bwMode="gray">
              <a:xfrm>
                <a:off x="2200" y="1570"/>
                <a:ext cx="1496" cy="1496"/>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en-US">
                  <a:latin typeface="Arial" charset="0"/>
                  <a:cs typeface="Arial" charset="0"/>
                </a:endParaRPr>
              </a:p>
            </p:txBody>
          </p:sp>
          <p:sp>
            <p:nvSpPr>
              <p:cNvPr id="35" name="Oval 16"/>
              <p:cNvSpPr>
                <a:spLocks noChangeArrowheads="1"/>
              </p:cNvSpPr>
              <p:nvPr/>
            </p:nvSpPr>
            <p:spPr bwMode="gray">
              <a:xfrm>
                <a:off x="2200" y="1570"/>
                <a:ext cx="1496" cy="1496"/>
              </a:xfrm>
              <a:prstGeom prst="ellipse">
                <a:avLst/>
              </a:prstGeom>
              <a:gradFill rotWithShape="1">
                <a:gsLst>
                  <a:gs pos="0">
                    <a:schemeClr val="accent1">
                      <a:gamma/>
                      <a:tint val="57255"/>
                      <a:invGamma/>
                    </a:schemeClr>
                  </a:gs>
                  <a:gs pos="100000">
                    <a:schemeClr val="accent1"/>
                  </a:gs>
                </a:gsLst>
                <a:lin ang="2700000" scaled="1"/>
              </a:gradFill>
              <a:ln w="38100" algn="ctr">
                <a:noFill/>
                <a:round/>
                <a:headEnd/>
                <a:tailEnd/>
              </a:ln>
              <a:effectLst/>
            </p:spPr>
            <p:txBody>
              <a:bodyPr wrap="none" anchor="ctr">
                <a:spAutoFit/>
              </a:bodyPr>
              <a:lstStyle/>
              <a:p>
                <a:pPr eaLnBrk="1" hangingPunct="1">
                  <a:defRPr/>
                </a:pPr>
                <a:endParaRPr lang="en-US">
                  <a:latin typeface="Arial" charset="0"/>
                  <a:cs typeface="Arial" charset="0"/>
                </a:endParaRPr>
              </a:p>
            </p:txBody>
          </p:sp>
          <p:sp>
            <p:nvSpPr>
              <p:cNvPr id="36" name="Oval 17"/>
              <p:cNvSpPr>
                <a:spLocks noChangeArrowheads="1"/>
              </p:cNvSpPr>
              <p:nvPr/>
            </p:nvSpPr>
            <p:spPr bwMode="gray">
              <a:xfrm>
                <a:off x="2297" y="1668"/>
                <a:ext cx="1301" cy="1299"/>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sp>
            <p:nvSpPr>
              <p:cNvPr id="37" name="Oval 18"/>
              <p:cNvSpPr>
                <a:spLocks noChangeArrowheads="1"/>
              </p:cNvSpPr>
              <p:nvPr/>
            </p:nvSpPr>
            <p:spPr bwMode="gray">
              <a:xfrm>
                <a:off x="2297" y="1668"/>
                <a:ext cx="1301" cy="1299"/>
              </a:xfrm>
              <a:prstGeom prst="ellipse">
                <a:avLst/>
              </a:prstGeom>
              <a:gradFill rotWithShape="1">
                <a:gsLst>
                  <a:gs pos="0">
                    <a:schemeClr val="accent1"/>
                  </a:gs>
                  <a:gs pos="100000">
                    <a:schemeClr val="accent1">
                      <a:gamma/>
                      <a:shade val="48627"/>
                      <a:invGamma/>
                    </a:schemeClr>
                  </a:gs>
                </a:gsLst>
                <a:lin ang="2700000" scaled="1"/>
              </a:grad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sp>
            <p:nvSpPr>
              <p:cNvPr id="11289" name="Oval 19"/>
              <p:cNvSpPr>
                <a:spLocks noChangeArrowheads="1"/>
              </p:cNvSpPr>
              <p:nvPr/>
            </p:nvSpPr>
            <p:spPr bwMode="gray">
              <a:xfrm>
                <a:off x="2362" y="1733"/>
                <a:ext cx="1171" cy="1172"/>
              </a:xfrm>
              <a:prstGeom prst="ellipse">
                <a:avLst/>
              </a:prstGeom>
              <a:gradFill rotWithShape="1">
                <a:gsLst>
                  <a:gs pos="0">
                    <a:srgbClr val="03D4A8"/>
                  </a:gs>
                  <a:gs pos="25000">
                    <a:srgbClr val="21D6E0"/>
                  </a:gs>
                  <a:gs pos="75000">
                    <a:srgbClr val="0087E6"/>
                  </a:gs>
                  <a:gs pos="100000">
                    <a:srgbClr val="005CBF"/>
                  </a:gs>
                </a:gsLst>
                <a:lin ang="5400000"/>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latin typeface="Arial" panose="020B0604020202020204" pitchFamily="34" charset="0"/>
                </a:endParaRPr>
              </a:p>
            </p:txBody>
          </p:sp>
        </p:grpSp>
        <p:sp>
          <p:nvSpPr>
            <p:cNvPr id="11284" name="Rectangle 20"/>
            <p:cNvSpPr>
              <a:spLocks noChangeArrowheads="1"/>
            </p:cNvSpPr>
            <p:nvPr/>
          </p:nvSpPr>
          <p:spPr bwMode="auto">
            <a:xfrm>
              <a:off x="2939" y="2784"/>
              <a:ext cx="764"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1600" b="1">
                  <a:solidFill>
                    <a:schemeClr val="bg1"/>
                  </a:solidFill>
                  <a:latin typeface="Arial" panose="020B0604020202020204" pitchFamily="34" charset="0"/>
                </a:rPr>
                <a:t>Fetal</a:t>
              </a:r>
            </a:p>
            <a:p>
              <a:pPr algn="ctr" eaLnBrk="1" hangingPunct="1">
                <a:spcBef>
                  <a:spcPct val="0"/>
                </a:spcBef>
                <a:buFontTx/>
                <a:buNone/>
              </a:pPr>
              <a:r>
                <a:rPr lang="en-US" altLang="tr-TR" sz="1600" b="1">
                  <a:solidFill>
                    <a:schemeClr val="bg1"/>
                  </a:solidFill>
                  <a:latin typeface="Arial" panose="020B0604020202020204" pitchFamily="34" charset="0"/>
                </a:rPr>
                <a:t>Fibrone</a:t>
              </a:r>
              <a:r>
                <a:rPr lang="tr-TR" altLang="tr-TR" sz="1600" b="1">
                  <a:solidFill>
                    <a:schemeClr val="bg1"/>
                  </a:solidFill>
                  <a:latin typeface="Arial" panose="020B0604020202020204" pitchFamily="34" charset="0"/>
                </a:rPr>
                <a:t>k</a:t>
              </a:r>
              <a:r>
                <a:rPr lang="en-US" altLang="tr-TR" sz="1600" b="1">
                  <a:solidFill>
                    <a:schemeClr val="bg1"/>
                  </a:solidFill>
                  <a:latin typeface="Arial" panose="020B0604020202020204" pitchFamily="34" charset="0"/>
                </a:rPr>
                <a:t>tin</a:t>
              </a:r>
              <a:endParaRPr lang="tr-TR" altLang="tr-TR" sz="1600" b="1">
                <a:solidFill>
                  <a:schemeClr val="bg1"/>
                </a:solidFill>
                <a:latin typeface="Arial" panose="020B0604020202020204" pitchFamily="34" charset="0"/>
              </a:endParaRPr>
            </a:p>
            <a:p>
              <a:pPr algn="ctr" eaLnBrk="1" hangingPunct="1">
                <a:spcBef>
                  <a:spcPct val="0"/>
                </a:spcBef>
                <a:buFontTx/>
                <a:buNone/>
              </a:pPr>
              <a:r>
                <a:rPr lang="tr-TR" altLang="tr-TR" sz="1600" b="1">
                  <a:solidFill>
                    <a:schemeClr val="bg1"/>
                  </a:solidFill>
                  <a:latin typeface="Arial" panose="020B0604020202020204" pitchFamily="34" charset="0"/>
                </a:rPr>
                <a:t>fFN</a:t>
              </a:r>
              <a:endParaRPr lang="en-US" altLang="tr-TR" sz="1600" b="1">
                <a:solidFill>
                  <a:schemeClr val="bg1"/>
                </a:solidFill>
                <a:latin typeface="Arial" panose="020B0604020202020204" pitchFamily="34" charset="0"/>
              </a:endParaRPr>
            </a:p>
          </p:txBody>
        </p:sp>
      </p:grpSp>
      <p:grpSp>
        <p:nvGrpSpPr>
          <p:cNvPr id="11273" name="Group 29"/>
          <p:cNvGrpSpPr>
            <a:grpSpLocks/>
          </p:cNvGrpSpPr>
          <p:nvPr/>
        </p:nvGrpSpPr>
        <p:grpSpPr bwMode="auto">
          <a:xfrm>
            <a:off x="6323013" y="3657600"/>
            <a:ext cx="1624012" cy="1663700"/>
            <a:chOff x="4005" y="2544"/>
            <a:chExt cx="953" cy="952"/>
          </a:xfrm>
        </p:grpSpPr>
        <p:grpSp>
          <p:nvGrpSpPr>
            <p:cNvPr id="11276" name="Group 30"/>
            <p:cNvGrpSpPr>
              <a:grpSpLocks/>
            </p:cNvGrpSpPr>
            <p:nvPr/>
          </p:nvGrpSpPr>
          <p:grpSpPr bwMode="auto">
            <a:xfrm>
              <a:off x="4005" y="2544"/>
              <a:ext cx="953" cy="952"/>
              <a:chOff x="2198" y="1570"/>
              <a:chExt cx="1496" cy="1496"/>
            </a:xfrm>
          </p:grpSpPr>
          <p:sp>
            <p:nvSpPr>
              <p:cNvPr id="42" name="Oval 31"/>
              <p:cNvSpPr>
                <a:spLocks noChangeArrowheads="1"/>
              </p:cNvSpPr>
              <p:nvPr/>
            </p:nvSpPr>
            <p:spPr bwMode="gray">
              <a:xfrm>
                <a:off x="2197" y="1570"/>
                <a:ext cx="1496" cy="1496"/>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en-US">
                  <a:latin typeface="Arial" charset="0"/>
                  <a:cs typeface="Arial" charset="0"/>
                </a:endParaRPr>
              </a:p>
            </p:txBody>
          </p:sp>
          <p:sp>
            <p:nvSpPr>
              <p:cNvPr id="43" name="Oval 32"/>
              <p:cNvSpPr>
                <a:spLocks noChangeArrowheads="1"/>
              </p:cNvSpPr>
              <p:nvPr/>
            </p:nvSpPr>
            <p:spPr bwMode="gray">
              <a:xfrm>
                <a:off x="2197" y="1570"/>
                <a:ext cx="1496" cy="1496"/>
              </a:xfrm>
              <a:prstGeom prst="ellipse">
                <a:avLst/>
              </a:prstGeom>
              <a:gradFill rotWithShape="1">
                <a:gsLst>
                  <a:gs pos="0">
                    <a:schemeClr val="folHlink">
                      <a:gamma/>
                      <a:tint val="66667"/>
                      <a:invGamma/>
                    </a:schemeClr>
                  </a:gs>
                  <a:gs pos="100000">
                    <a:schemeClr val="folHlink"/>
                  </a:gs>
                </a:gsLst>
                <a:lin ang="2700000" scaled="1"/>
              </a:gradFill>
              <a:ln w="38100" algn="ctr">
                <a:noFill/>
                <a:round/>
                <a:headEnd/>
                <a:tailEnd/>
              </a:ln>
              <a:effectLst/>
            </p:spPr>
            <p:txBody>
              <a:bodyPr wrap="none" anchor="ctr">
                <a:spAutoFit/>
              </a:bodyPr>
              <a:lstStyle/>
              <a:p>
                <a:pPr eaLnBrk="1" hangingPunct="1">
                  <a:defRPr/>
                </a:pPr>
                <a:endParaRPr lang="en-US">
                  <a:latin typeface="Arial" charset="0"/>
                  <a:cs typeface="Arial" charset="0"/>
                </a:endParaRPr>
              </a:p>
            </p:txBody>
          </p:sp>
          <p:sp>
            <p:nvSpPr>
              <p:cNvPr id="44" name="Oval 33"/>
              <p:cNvSpPr>
                <a:spLocks noChangeArrowheads="1"/>
              </p:cNvSpPr>
              <p:nvPr/>
            </p:nvSpPr>
            <p:spPr bwMode="gray">
              <a:xfrm>
                <a:off x="2295" y="1668"/>
                <a:ext cx="1300" cy="1299"/>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sp>
            <p:nvSpPr>
              <p:cNvPr id="45" name="Oval 34"/>
              <p:cNvSpPr>
                <a:spLocks noChangeArrowheads="1"/>
              </p:cNvSpPr>
              <p:nvPr/>
            </p:nvSpPr>
            <p:spPr bwMode="gray">
              <a:xfrm>
                <a:off x="2295" y="1668"/>
                <a:ext cx="1300" cy="1299"/>
              </a:xfrm>
              <a:prstGeom prst="ellipse">
                <a:avLst/>
              </a:prstGeom>
              <a:gradFill rotWithShape="1">
                <a:gsLst>
                  <a:gs pos="0">
                    <a:schemeClr val="folHlink"/>
                  </a:gs>
                  <a:gs pos="100000">
                    <a:schemeClr val="folHlink">
                      <a:gamma/>
                      <a:shade val="48627"/>
                      <a:invGamma/>
                    </a:schemeClr>
                  </a:gs>
                </a:gsLst>
                <a:lin ang="2700000" scaled="1"/>
              </a:grad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sp>
            <p:nvSpPr>
              <p:cNvPr id="46" name="Oval 35"/>
              <p:cNvSpPr>
                <a:spLocks noChangeArrowheads="1"/>
              </p:cNvSpPr>
              <p:nvPr/>
            </p:nvSpPr>
            <p:spPr bwMode="gray">
              <a:xfrm>
                <a:off x="2360" y="1733"/>
                <a:ext cx="1174" cy="1172"/>
              </a:xfrm>
              <a:prstGeom prst="ellipse">
                <a:avLst/>
              </a:prstGeom>
              <a:gradFill rotWithShape="1">
                <a:gsLst>
                  <a:gs pos="0">
                    <a:schemeClr val="folHlink">
                      <a:gamma/>
                      <a:shade val="46275"/>
                      <a:invGamma/>
                    </a:schemeClr>
                  </a:gs>
                  <a:gs pos="100000">
                    <a:schemeClr val="folHlink"/>
                  </a:gs>
                </a:gsLst>
                <a:lin ang="5400000" scaled="1"/>
              </a:gradFill>
              <a:ln w="38100" algn="ctr">
                <a:noFill/>
                <a:round/>
                <a:headEnd/>
                <a:tailEnd/>
              </a:ln>
              <a:effectLst/>
            </p:spPr>
            <p:txBody>
              <a:bodyPr anchor="ctr">
                <a:spAutoFit/>
              </a:bodyPr>
              <a:lstStyle/>
              <a:p>
                <a:pPr eaLnBrk="1" hangingPunct="1">
                  <a:defRPr/>
                </a:pPr>
                <a:endParaRPr lang="en-US">
                  <a:latin typeface="Arial" charset="0"/>
                  <a:cs typeface="Arial" charset="0"/>
                </a:endParaRPr>
              </a:p>
            </p:txBody>
          </p:sp>
        </p:grpSp>
        <p:sp>
          <p:nvSpPr>
            <p:cNvPr id="11277" name="Rectangle 36"/>
            <p:cNvSpPr>
              <a:spLocks noChangeArrowheads="1"/>
            </p:cNvSpPr>
            <p:nvPr/>
          </p:nvSpPr>
          <p:spPr bwMode="auto">
            <a:xfrm>
              <a:off x="4076" y="2784"/>
              <a:ext cx="802"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tr-TR" altLang="tr-TR" sz="1400" b="1">
                <a:solidFill>
                  <a:schemeClr val="bg1"/>
                </a:solidFill>
                <a:latin typeface="Arial" panose="020B0604020202020204" pitchFamily="34" charset="0"/>
              </a:endParaRPr>
            </a:p>
            <a:p>
              <a:pPr algn="ctr" eaLnBrk="1" hangingPunct="1">
                <a:spcBef>
                  <a:spcPct val="0"/>
                </a:spcBef>
                <a:buFontTx/>
                <a:buNone/>
              </a:pPr>
              <a:r>
                <a:rPr lang="tr-TR" altLang="tr-TR" sz="1400" b="1">
                  <a:solidFill>
                    <a:schemeClr val="bg1"/>
                  </a:solidFill>
                  <a:latin typeface="Arial" panose="020B0604020202020204" pitchFamily="34" charset="0"/>
                </a:rPr>
                <a:t>Erken doğum </a:t>
              </a:r>
            </a:p>
            <a:p>
              <a:pPr algn="ctr" eaLnBrk="1" hangingPunct="1">
                <a:spcBef>
                  <a:spcPct val="0"/>
                </a:spcBef>
                <a:buFontTx/>
                <a:buNone/>
              </a:pPr>
              <a:r>
                <a:rPr lang="tr-TR" altLang="tr-TR" sz="1400" b="1">
                  <a:solidFill>
                    <a:schemeClr val="bg1"/>
                  </a:solidFill>
                  <a:latin typeface="Arial" panose="020B0604020202020204" pitchFamily="34" charset="0"/>
                </a:rPr>
                <a:t>semptomları</a:t>
              </a:r>
              <a:endParaRPr lang="en-US" altLang="tr-TR" sz="1400" b="1">
                <a:solidFill>
                  <a:schemeClr val="bg1"/>
                </a:solidFill>
                <a:latin typeface="Arial" panose="020B0604020202020204" pitchFamily="34" charset="0"/>
              </a:endParaRPr>
            </a:p>
          </p:txBody>
        </p:sp>
      </p:grpSp>
      <p:sp>
        <p:nvSpPr>
          <p:cNvPr id="11274" name="Text Box 33"/>
          <p:cNvSpPr txBox="1">
            <a:spLocks noChangeArrowheads="1"/>
          </p:cNvSpPr>
          <p:nvPr/>
        </p:nvSpPr>
        <p:spPr bwMode="auto">
          <a:xfrm>
            <a:off x="2987675" y="4221163"/>
            <a:ext cx="100806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400" b="1">
                <a:solidFill>
                  <a:schemeClr val="bg1"/>
                </a:solidFill>
                <a:latin typeface="Arial" panose="020B0604020202020204" pitchFamily="34" charset="0"/>
              </a:rPr>
              <a:t>TV/US</a:t>
            </a:r>
          </a:p>
          <a:p>
            <a:pPr algn="ctr" eaLnBrk="1" hangingPunct="1">
              <a:spcBef>
                <a:spcPct val="0"/>
              </a:spcBef>
              <a:buFontTx/>
              <a:buNone/>
            </a:pPr>
            <a:r>
              <a:rPr lang="tr-TR" altLang="tr-TR" sz="1400" b="1">
                <a:solidFill>
                  <a:schemeClr val="bg1"/>
                </a:solidFill>
                <a:latin typeface="Arial" panose="020B0604020202020204" pitchFamily="34" charset="0"/>
              </a:rPr>
              <a:t>Serviks </a:t>
            </a:r>
            <a:endParaRPr lang="en-US" altLang="tr-TR" sz="1400" b="1">
              <a:solidFill>
                <a:schemeClr val="bg1"/>
              </a:solidFill>
              <a:latin typeface="Arial" panose="020B0604020202020204" pitchFamily="34" charset="0"/>
            </a:endParaRPr>
          </a:p>
          <a:p>
            <a:pPr algn="ctr" eaLnBrk="1" hangingPunct="1">
              <a:spcBef>
                <a:spcPct val="0"/>
              </a:spcBef>
              <a:buFontTx/>
              <a:buNone/>
            </a:pPr>
            <a:r>
              <a:rPr lang="tr-TR" altLang="tr-TR" sz="1400" b="1">
                <a:solidFill>
                  <a:schemeClr val="bg1"/>
                </a:solidFill>
                <a:latin typeface="Arial" panose="020B0604020202020204" pitchFamily="34" charset="0"/>
              </a:rPr>
              <a:t>uzunluğu</a:t>
            </a:r>
            <a:endParaRPr lang="en-US" altLang="tr-TR" sz="1400" b="1">
              <a:solidFill>
                <a:schemeClr val="bg1"/>
              </a:solidFill>
              <a:latin typeface="Arial" panose="020B0604020202020204" pitchFamily="34" charset="0"/>
            </a:endParaRPr>
          </a:p>
          <a:p>
            <a:pPr eaLnBrk="1" hangingPunct="1">
              <a:spcBef>
                <a:spcPct val="50000"/>
              </a:spcBef>
              <a:buFontTx/>
              <a:buNone/>
            </a:pPr>
            <a:endParaRPr lang="tr-TR" altLang="tr-TR" sz="1400">
              <a:solidFill>
                <a:schemeClr val="bg1"/>
              </a:solidFill>
              <a:latin typeface="Arial" panose="020B0604020202020204" pitchFamily="34" charset="0"/>
            </a:endParaRPr>
          </a:p>
        </p:txBody>
      </p:sp>
      <p:pic>
        <p:nvPicPr>
          <p:cNvPr id="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88" y="2286000"/>
            <a:ext cx="35004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32"/>
          <p:cNvSpPr>
            <a:spLocks noChangeShapeType="1"/>
          </p:cNvSpPr>
          <p:nvPr/>
        </p:nvSpPr>
        <p:spPr bwMode="auto">
          <a:xfrm>
            <a:off x="6429375" y="2060575"/>
            <a:ext cx="0" cy="4797425"/>
          </a:xfrm>
          <a:prstGeom prst="line">
            <a:avLst/>
          </a:prstGeom>
          <a:noFill/>
          <a:ln w="76200">
            <a:solidFill>
              <a:srgbClr val="0065AA"/>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15" name="Text Box 142"/>
          <p:cNvSpPr txBox="1">
            <a:spLocks noChangeArrowheads="1"/>
          </p:cNvSpPr>
          <p:nvPr/>
        </p:nvSpPr>
        <p:spPr bwMode="auto">
          <a:xfrm>
            <a:off x="6792913" y="2298700"/>
            <a:ext cx="1876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tr-TR" sz="1600">
                <a:solidFill>
                  <a:schemeClr val="bg2"/>
                </a:solidFill>
                <a:latin typeface="Arial" panose="020B0604020202020204" pitchFamily="34" charset="0"/>
              </a:rPr>
              <a:t>    </a:t>
            </a:r>
            <a:r>
              <a:rPr lang="en-GB" altLang="tr-TR" sz="1600">
                <a:latin typeface="Arial" panose="020B0604020202020204" pitchFamily="34" charset="0"/>
              </a:rPr>
              <a:t>DR  (FPR %10)</a:t>
            </a:r>
          </a:p>
        </p:txBody>
      </p:sp>
      <p:sp>
        <p:nvSpPr>
          <p:cNvPr id="13316" name="Rectangle 6"/>
          <p:cNvSpPr>
            <a:spLocks noChangeArrowheads="1"/>
          </p:cNvSpPr>
          <p:nvPr/>
        </p:nvSpPr>
        <p:spPr bwMode="auto">
          <a:xfrm>
            <a:off x="7708900" y="5118100"/>
            <a:ext cx="447675" cy="1063625"/>
          </a:xfrm>
          <a:prstGeom prst="rect">
            <a:avLst/>
          </a:prstGeom>
          <a:solidFill>
            <a:srgbClr val="006BAA"/>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tr-TR" sz="1800">
              <a:latin typeface="Arial" panose="020B0604020202020204" pitchFamily="34" charset="0"/>
            </a:endParaRPr>
          </a:p>
        </p:txBody>
      </p:sp>
      <p:sp>
        <p:nvSpPr>
          <p:cNvPr id="13317" name="Line 7"/>
          <p:cNvSpPr>
            <a:spLocks noChangeShapeType="1"/>
          </p:cNvSpPr>
          <p:nvPr/>
        </p:nvSpPr>
        <p:spPr bwMode="auto">
          <a:xfrm>
            <a:off x="7286625" y="2928938"/>
            <a:ext cx="1588" cy="3254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18" name="Line 8"/>
          <p:cNvSpPr>
            <a:spLocks noChangeShapeType="1"/>
          </p:cNvSpPr>
          <p:nvPr/>
        </p:nvSpPr>
        <p:spPr bwMode="auto">
          <a:xfrm>
            <a:off x="7088188" y="6175375"/>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19" name="Line 9"/>
          <p:cNvSpPr>
            <a:spLocks noChangeShapeType="1"/>
          </p:cNvSpPr>
          <p:nvPr/>
        </p:nvSpPr>
        <p:spPr bwMode="auto">
          <a:xfrm>
            <a:off x="7088188" y="585311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20" name="Line 10"/>
          <p:cNvSpPr>
            <a:spLocks noChangeShapeType="1"/>
          </p:cNvSpPr>
          <p:nvPr/>
        </p:nvSpPr>
        <p:spPr bwMode="auto">
          <a:xfrm>
            <a:off x="7088188" y="5519738"/>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21" name="Line 11"/>
          <p:cNvSpPr>
            <a:spLocks noChangeShapeType="1"/>
          </p:cNvSpPr>
          <p:nvPr/>
        </p:nvSpPr>
        <p:spPr bwMode="auto">
          <a:xfrm>
            <a:off x="7088188" y="5197475"/>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22" name="Line 12"/>
          <p:cNvSpPr>
            <a:spLocks noChangeShapeType="1"/>
          </p:cNvSpPr>
          <p:nvPr/>
        </p:nvSpPr>
        <p:spPr bwMode="auto">
          <a:xfrm>
            <a:off x="7088188" y="487521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23" name="Line 13"/>
          <p:cNvSpPr>
            <a:spLocks noChangeShapeType="1"/>
          </p:cNvSpPr>
          <p:nvPr/>
        </p:nvSpPr>
        <p:spPr bwMode="auto">
          <a:xfrm>
            <a:off x="7088188" y="4554538"/>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24" name="Line 14"/>
          <p:cNvSpPr>
            <a:spLocks noChangeShapeType="1"/>
          </p:cNvSpPr>
          <p:nvPr/>
        </p:nvSpPr>
        <p:spPr bwMode="auto">
          <a:xfrm>
            <a:off x="7088188" y="422116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25" name="Line 15"/>
          <p:cNvSpPr>
            <a:spLocks noChangeShapeType="1"/>
          </p:cNvSpPr>
          <p:nvPr/>
        </p:nvSpPr>
        <p:spPr bwMode="auto">
          <a:xfrm>
            <a:off x="7088188" y="3898900"/>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26" name="Line 16"/>
          <p:cNvSpPr>
            <a:spLocks noChangeShapeType="1"/>
          </p:cNvSpPr>
          <p:nvPr/>
        </p:nvSpPr>
        <p:spPr bwMode="auto">
          <a:xfrm>
            <a:off x="7088188" y="3576638"/>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27" name="Line 17"/>
          <p:cNvSpPr>
            <a:spLocks noChangeShapeType="1"/>
          </p:cNvSpPr>
          <p:nvPr/>
        </p:nvSpPr>
        <p:spPr bwMode="auto">
          <a:xfrm>
            <a:off x="7088188" y="3243263"/>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28" name="Line 18"/>
          <p:cNvSpPr>
            <a:spLocks noChangeShapeType="1"/>
          </p:cNvSpPr>
          <p:nvPr/>
        </p:nvSpPr>
        <p:spPr bwMode="auto">
          <a:xfrm>
            <a:off x="7088188" y="2921000"/>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29" name="Line 19"/>
          <p:cNvSpPr>
            <a:spLocks noChangeShapeType="1"/>
          </p:cNvSpPr>
          <p:nvPr/>
        </p:nvSpPr>
        <p:spPr bwMode="auto">
          <a:xfrm flipV="1">
            <a:off x="7088188" y="6175375"/>
            <a:ext cx="412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13330" name="Rectangle 20"/>
          <p:cNvSpPr>
            <a:spLocks noChangeArrowheads="1"/>
          </p:cNvSpPr>
          <p:nvPr/>
        </p:nvSpPr>
        <p:spPr bwMode="auto">
          <a:xfrm>
            <a:off x="6931025" y="6081713"/>
            <a:ext cx="128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0</a:t>
            </a:r>
            <a:endParaRPr lang="en-US" altLang="tr-TR" sz="1800">
              <a:latin typeface="Arial" panose="020B0604020202020204" pitchFamily="34" charset="0"/>
            </a:endParaRPr>
          </a:p>
        </p:txBody>
      </p:sp>
      <p:sp>
        <p:nvSpPr>
          <p:cNvPr id="13331" name="Rectangle 21"/>
          <p:cNvSpPr>
            <a:spLocks noChangeArrowheads="1"/>
          </p:cNvSpPr>
          <p:nvPr/>
        </p:nvSpPr>
        <p:spPr bwMode="auto">
          <a:xfrm>
            <a:off x="6856413" y="5759450"/>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10</a:t>
            </a:r>
            <a:endParaRPr lang="en-US" altLang="tr-TR" sz="1800">
              <a:latin typeface="Arial" panose="020B0604020202020204" pitchFamily="34" charset="0"/>
            </a:endParaRPr>
          </a:p>
        </p:txBody>
      </p:sp>
      <p:sp>
        <p:nvSpPr>
          <p:cNvPr id="13332" name="Rectangle 22"/>
          <p:cNvSpPr>
            <a:spLocks noChangeArrowheads="1"/>
          </p:cNvSpPr>
          <p:nvPr/>
        </p:nvSpPr>
        <p:spPr bwMode="auto">
          <a:xfrm>
            <a:off x="6856413" y="5426075"/>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20</a:t>
            </a:r>
            <a:endParaRPr lang="en-US" altLang="tr-TR" sz="1800">
              <a:latin typeface="Arial" panose="020B0604020202020204" pitchFamily="34" charset="0"/>
            </a:endParaRPr>
          </a:p>
        </p:txBody>
      </p:sp>
      <p:sp>
        <p:nvSpPr>
          <p:cNvPr id="13333" name="Rectangle 23"/>
          <p:cNvSpPr>
            <a:spLocks noChangeArrowheads="1"/>
          </p:cNvSpPr>
          <p:nvPr/>
        </p:nvSpPr>
        <p:spPr bwMode="auto">
          <a:xfrm>
            <a:off x="6856413" y="5103813"/>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30</a:t>
            </a:r>
            <a:endParaRPr lang="en-US" altLang="tr-TR" sz="1800">
              <a:latin typeface="Arial" panose="020B0604020202020204" pitchFamily="34" charset="0"/>
            </a:endParaRPr>
          </a:p>
        </p:txBody>
      </p:sp>
      <p:sp>
        <p:nvSpPr>
          <p:cNvPr id="13334" name="Rectangle 24"/>
          <p:cNvSpPr>
            <a:spLocks noChangeArrowheads="1"/>
          </p:cNvSpPr>
          <p:nvPr/>
        </p:nvSpPr>
        <p:spPr bwMode="auto">
          <a:xfrm>
            <a:off x="6856413" y="4783138"/>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40</a:t>
            </a:r>
            <a:endParaRPr lang="en-US" altLang="tr-TR" sz="1800">
              <a:latin typeface="Arial" panose="020B0604020202020204" pitchFamily="34" charset="0"/>
            </a:endParaRPr>
          </a:p>
        </p:txBody>
      </p:sp>
      <p:sp>
        <p:nvSpPr>
          <p:cNvPr id="13335" name="Rectangle 25"/>
          <p:cNvSpPr>
            <a:spLocks noChangeArrowheads="1"/>
          </p:cNvSpPr>
          <p:nvPr/>
        </p:nvSpPr>
        <p:spPr bwMode="auto">
          <a:xfrm>
            <a:off x="6856413" y="4460875"/>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50</a:t>
            </a:r>
            <a:endParaRPr lang="en-US" altLang="tr-TR" sz="1800">
              <a:latin typeface="Arial" panose="020B0604020202020204" pitchFamily="34" charset="0"/>
            </a:endParaRPr>
          </a:p>
        </p:txBody>
      </p:sp>
      <p:sp>
        <p:nvSpPr>
          <p:cNvPr id="13336" name="Rectangle 26"/>
          <p:cNvSpPr>
            <a:spLocks noChangeArrowheads="1"/>
          </p:cNvSpPr>
          <p:nvPr/>
        </p:nvSpPr>
        <p:spPr bwMode="auto">
          <a:xfrm>
            <a:off x="6856413" y="4127500"/>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60</a:t>
            </a:r>
            <a:endParaRPr lang="en-US" altLang="tr-TR" sz="1800">
              <a:latin typeface="Arial" panose="020B0604020202020204" pitchFamily="34" charset="0"/>
            </a:endParaRPr>
          </a:p>
        </p:txBody>
      </p:sp>
      <p:sp>
        <p:nvSpPr>
          <p:cNvPr id="13337" name="Rectangle 27"/>
          <p:cNvSpPr>
            <a:spLocks noChangeArrowheads="1"/>
          </p:cNvSpPr>
          <p:nvPr/>
        </p:nvSpPr>
        <p:spPr bwMode="auto">
          <a:xfrm>
            <a:off x="6856413" y="3805238"/>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70</a:t>
            </a:r>
            <a:endParaRPr lang="en-US" altLang="tr-TR" sz="1800">
              <a:latin typeface="Arial" panose="020B0604020202020204" pitchFamily="34" charset="0"/>
            </a:endParaRPr>
          </a:p>
        </p:txBody>
      </p:sp>
      <p:sp>
        <p:nvSpPr>
          <p:cNvPr id="13338" name="Rectangle 28"/>
          <p:cNvSpPr>
            <a:spLocks noChangeArrowheads="1"/>
          </p:cNvSpPr>
          <p:nvPr/>
        </p:nvSpPr>
        <p:spPr bwMode="auto">
          <a:xfrm>
            <a:off x="6856413" y="3482975"/>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80</a:t>
            </a:r>
            <a:endParaRPr lang="en-US" altLang="tr-TR" sz="1800">
              <a:latin typeface="Arial" panose="020B0604020202020204" pitchFamily="34" charset="0"/>
            </a:endParaRPr>
          </a:p>
        </p:txBody>
      </p:sp>
      <p:sp>
        <p:nvSpPr>
          <p:cNvPr id="13339" name="Rectangle 29"/>
          <p:cNvSpPr>
            <a:spLocks noChangeArrowheads="1"/>
          </p:cNvSpPr>
          <p:nvPr/>
        </p:nvSpPr>
        <p:spPr bwMode="auto">
          <a:xfrm>
            <a:off x="6856413" y="3149600"/>
            <a:ext cx="25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90</a:t>
            </a:r>
            <a:endParaRPr lang="en-US" altLang="tr-TR" sz="1800">
              <a:latin typeface="Arial" panose="020B0604020202020204" pitchFamily="34" charset="0"/>
            </a:endParaRPr>
          </a:p>
        </p:txBody>
      </p:sp>
      <p:sp>
        <p:nvSpPr>
          <p:cNvPr id="13340" name="Rectangle 30"/>
          <p:cNvSpPr>
            <a:spLocks noChangeArrowheads="1"/>
          </p:cNvSpPr>
          <p:nvPr/>
        </p:nvSpPr>
        <p:spPr bwMode="auto">
          <a:xfrm>
            <a:off x="6781800" y="2827338"/>
            <a:ext cx="38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100</a:t>
            </a:r>
            <a:endParaRPr lang="en-US" altLang="tr-TR" sz="1800">
              <a:latin typeface="Arial" panose="020B0604020202020204" pitchFamily="34" charset="0"/>
            </a:endParaRPr>
          </a:p>
        </p:txBody>
      </p:sp>
      <p:sp>
        <p:nvSpPr>
          <p:cNvPr id="13341" name="Rectangle 31"/>
          <p:cNvSpPr>
            <a:spLocks noChangeArrowheads="1"/>
          </p:cNvSpPr>
          <p:nvPr/>
        </p:nvSpPr>
        <p:spPr bwMode="auto">
          <a:xfrm>
            <a:off x="6500813" y="3000375"/>
            <a:ext cx="204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a:t>
            </a:r>
            <a:endParaRPr lang="en-US" altLang="tr-TR" sz="1800">
              <a:latin typeface="Arial" panose="020B0604020202020204" pitchFamily="34" charset="0"/>
            </a:endParaRPr>
          </a:p>
        </p:txBody>
      </p:sp>
      <p:sp>
        <p:nvSpPr>
          <p:cNvPr id="13342" name="Rectangle 32"/>
          <p:cNvSpPr>
            <a:spLocks noChangeArrowheads="1"/>
          </p:cNvSpPr>
          <p:nvPr/>
        </p:nvSpPr>
        <p:spPr bwMode="auto">
          <a:xfrm>
            <a:off x="7751763" y="4862513"/>
            <a:ext cx="4095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600">
                <a:solidFill>
                  <a:srgbClr val="000000"/>
                </a:solidFill>
                <a:latin typeface="Arial" panose="020B0604020202020204" pitchFamily="34" charset="0"/>
              </a:rPr>
              <a:t>%33</a:t>
            </a:r>
            <a:endParaRPr lang="en-US" altLang="tr-TR" sz="1600">
              <a:latin typeface="Arial" panose="020B0604020202020204" pitchFamily="34" charset="0"/>
            </a:endParaRPr>
          </a:p>
        </p:txBody>
      </p:sp>
      <p:grpSp>
        <p:nvGrpSpPr>
          <p:cNvPr id="13343" name="Group 40"/>
          <p:cNvGrpSpPr>
            <a:grpSpLocks/>
          </p:cNvGrpSpPr>
          <p:nvPr/>
        </p:nvGrpSpPr>
        <p:grpSpPr bwMode="auto">
          <a:xfrm>
            <a:off x="0" y="2105025"/>
            <a:ext cx="6226175" cy="4884738"/>
            <a:chOff x="0" y="1326"/>
            <a:chExt cx="4412" cy="3077"/>
          </a:xfrm>
        </p:grpSpPr>
        <p:sp>
          <p:nvSpPr>
            <p:cNvPr id="13345" name="TextBox 97"/>
            <p:cNvSpPr txBox="1">
              <a:spLocks noChangeArrowheads="1"/>
            </p:cNvSpPr>
            <p:nvPr/>
          </p:nvSpPr>
          <p:spPr bwMode="auto">
            <a:xfrm>
              <a:off x="3966" y="3996"/>
              <a:ext cx="4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1800">
                  <a:solidFill>
                    <a:srgbClr val="000000"/>
                  </a:solidFill>
                  <a:latin typeface="Arial" panose="020B0604020202020204" pitchFamily="34" charset="0"/>
                </a:rPr>
                <a:t>50</a:t>
              </a:r>
            </a:p>
          </p:txBody>
        </p:sp>
        <p:grpSp>
          <p:nvGrpSpPr>
            <p:cNvPr id="13346" name="Group 42"/>
            <p:cNvGrpSpPr>
              <a:grpSpLocks/>
            </p:cNvGrpSpPr>
            <p:nvPr/>
          </p:nvGrpSpPr>
          <p:grpSpPr bwMode="auto">
            <a:xfrm>
              <a:off x="0" y="1326"/>
              <a:ext cx="4182" cy="3077"/>
              <a:chOff x="166" y="1326"/>
              <a:chExt cx="4182" cy="3077"/>
            </a:xfrm>
          </p:grpSpPr>
          <p:cxnSp>
            <p:nvCxnSpPr>
              <p:cNvPr id="13347" name="Straight Connector 22"/>
              <p:cNvCxnSpPr>
                <a:cxnSpLocks noChangeShapeType="1"/>
              </p:cNvCxnSpPr>
              <p:nvPr/>
            </p:nvCxnSpPr>
            <p:spPr bwMode="auto">
              <a:xfrm>
                <a:off x="2474" y="1861"/>
                <a:ext cx="14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4" name="Oval 23"/>
              <p:cNvSpPr>
                <a:spLocks noChangeArrowheads="1"/>
              </p:cNvSpPr>
              <p:nvPr/>
            </p:nvSpPr>
            <p:spPr bwMode="auto">
              <a:xfrm>
                <a:off x="2511" y="1831"/>
                <a:ext cx="74" cy="60"/>
              </a:xfrm>
              <a:prstGeom prst="ellipse">
                <a:avLst/>
              </a:prstGeom>
              <a:solidFill>
                <a:srgbClr val="0E02AA"/>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cxnSp>
            <p:nvCxnSpPr>
              <p:cNvPr id="13349" name="Straight Connector 26"/>
              <p:cNvCxnSpPr>
                <a:cxnSpLocks noChangeShapeType="1"/>
              </p:cNvCxnSpPr>
              <p:nvPr/>
            </p:nvCxnSpPr>
            <p:spPr bwMode="auto">
              <a:xfrm>
                <a:off x="2240" y="2057"/>
                <a:ext cx="2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8" name="Oval 27"/>
              <p:cNvSpPr>
                <a:spLocks noChangeArrowheads="1"/>
              </p:cNvSpPr>
              <p:nvPr/>
            </p:nvSpPr>
            <p:spPr bwMode="auto">
              <a:xfrm>
                <a:off x="2316" y="2027"/>
                <a:ext cx="74" cy="60"/>
              </a:xfrm>
              <a:prstGeom prst="ellipse">
                <a:avLst/>
              </a:prstGeom>
              <a:solidFill>
                <a:srgbClr val="0E02AA"/>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cxnSp>
            <p:nvCxnSpPr>
              <p:cNvPr id="13351" name="Straight Connector 29"/>
              <p:cNvCxnSpPr>
                <a:cxnSpLocks noChangeShapeType="1"/>
              </p:cNvCxnSpPr>
              <p:nvPr/>
            </p:nvCxnSpPr>
            <p:spPr bwMode="auto">
              <a:xfrm>
                <a:off x="2181" y="2305"/>
                <a:ext cx="49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1" name="Oval 30"/>
              <p:cNvSpPr>
                <a:spLocks noChangeArrowheads="1"/>
              </p:cNvSpPr>
              <p:nvPr/>
            </p:nvSpPr>
            <p:spPr bwMode="auto">
              <a:xfrm>
                <a:off x="2393" y="2275"/>
                <a:ext cx="75" cy="61"/>
              </a:xfrm>
              <a:prstGeom prst="ellipse">
                <a:avLst/>
              </a:prstGeom>
              <a:solidFill>
                <a:srgbClr val="0E02AA"/>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cxnSp>
            <p:nvCxnSpPr>
              <p:cNvPr id="13353" name="Straight Connector 33"/>
              <p:cNvCxnSpPr>
                <a:cxnSpLocks noChangeShapeType="1"/>
              </p:cNvCxnSpPr>
              <p:nvPr/>
            </p:nvCxnSpPr>
            <p:spPr bwMode="auto">
              <a:xfrm>
                <a:off x="2385" y="2468"/>
                <a:ext cx="40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5" name="Oval 34"/>
              <p:cNvSpPr>
                <a:spLocks noChangeArrowheads="1"/>
              </p:cNvSpPr>
              <p:nvPr/>
            </p:nvSpPr>
            <p:spPr bwMode="auto">
              <a:xfrm>
                <a:off x="2551" y="2438"/>
                <a:ext cx="81" cy="61"/>
              </a:xfrm>
              <a:prstGeom prst="ellipse">
                <a:avLst/>
              </a:prstGeom>
              <a:solidFill>
                <a:srgbClr val="0E02AA"/>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cxnSp>
            <p:nvCxnSpPr>
              <p:cNvPr id="13355" name="Straight Connector 64"/>
              <p:cNvCxnSpPr>
                <a:cxnSpLocks noChangeShapeType="1"/>
              </p:cNvCxnSpPr>
              <p:nvPr/>
            </p:nvCxnSpPr>
            <p:spPr bwMode="auto">
              <a:xfrm rot="5400000">
                <a:off x="766" y="2625"/>
                <a:ext cx="2598" cy="0"/>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13356" name="Straight Connector 18"/>
              <p:cNvCxnSpPr>
                <a:cxnSpLocks noChangeShapeType="1"/>
              </p:cNvCxnSpPr>
              <p:nvPr/>
            </p:nvCxnSpPr>
            <p:spPr bwMode="auto">
              <a:xfrm>
                <a:off x="2101" y="1428"/>
                <a:ext cx="2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0" name="Oval 19"/>
              <p:cNvSpPr>
                <a:spLocks noChangeArrowheads="1"/>
              </p:cNvSpPr>
              <p:nvPr/>
            </p:nvSpPr>
            <p:spPr bwMode="auto">
              <a:xfrm>
                <a:off x="2174" y="1398"/>
                <a:ext cx="76" cy="61"/>
              </a:xfrm>
              <a:prstGeom prst="ellipse">
                <a:avLst/>
              </a:prstGeom>
              <a:solidFill>
                <a:srgbClr val="0E02AA"/>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cxnSp>
            <p:nvCxnSpPr>
              <p:cNvPr id="13358" name="Straight Connector 37"/>
              <p:cNvCxnSpPr>
                <a:cxnSpLocks noChangeShapeType="1"/>
              </p:cNvCxnSpPr>
              <p:nvPr/>
            </p:nvCxnSpPr>
            <p:spPr bwMode="auto">
              <a:xfrm>
                <a:off x="1822" y="1661"/>
                <a:ext cx="2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9" name="Oval 38"/>
              <p:cNvSpPr>
                <a:spLocks noChangeArrowheads="1"/>
              </p:cNvSpPr>
              <p:nvPr/>
            </p:nvSpPr>
            <p:spPr bwMode="auto">
              <a:xfrm>
                <a:off x="1895" y="1631"/>
                <a:ext cx="79" cy="61"/>
              </a:xfrm>
              <a:prstGeom prst="ellipse">
                <a:avLst/>
              </a:prstGeom>
              <a:solidFill>
                <a:srgbClr val="0E02AA"/>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63" name="Oval 62"/>
              <p:cNvSpPr>
                <a:spLocks noChangeArrowheads="1"/>
              </p:cNvSpPr>
              <p:nvPr/>
            </p:nvSpPr>
            <p:spPr bwMode="auto">
              <a:xfrm>
                <a:off x="2028" y="1522"/>
                <a:ext cx="76" cy="61"/>
              </a:xfrm>
              <a:prstGeom prst="ellipse">
                <a:avLst/>
              </a:prstGeom>
              <a:solidFill>
                <a:srgbClr val="0E02AA"/>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13361" name="TextBox 66"/>
              <p:cNvSpPr txBox="1">
                <a:spLocks noChangeArrowheads="1"/>
              </p:cNvSpPr>
              <p:nvPr/>
            </p:nvSpPr>
            <p:spPr bwMode="auto">
              <a:xfrm>
                <a:off x="166" y="1342"/>
                <a:ext cx="13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a:solidFill>
                      <a:srgbClr val="000000"/>
                    </a:solidFill>
                    <a:latin typeface="Arial" panose="020B0604020202020204" pitchFamily="34" charset="0"/>
                  </a:rPr>
                  <a:t>Boy 144 cm</a:t>
                </a:r>
              </a:p>
            </p:txBody>
          </p:sp>
          <p:sp>
            <p:nvSpPr>
              <p:cNvPr id="13362" name="TextBox 67"/>
              <p:cNvSpPr txBox="1">
                <a:spLocks noChangeArrowheads="1"/>
              </p:cNvSpPr>
              <p:nvPr/>
            </p:nvSpPr>
            <p:spPr bwMode="auto">
              <a:xfrm>
                <a:off x="166" y="1466"/>
                <a:ext cx="13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a:solidFill>
                      <a:srgbClr val="000000"/>
                    </a:solidFill>
                    <a:latin typeface="Arial" panose="020B0604020202020204" pitchFamily="34" charset="0"/>
                  </a:rPr>
                  <a:t>164 cm</a:t>
                </a:r>
              </a:p>
            </p:txBody>
          </p:sp>
          <p:sp>
            <p:nvSpPr>
              <p:cNvPr id="13363" name="TextBox 68"/>
              <p:cNvSpPr txBox="1">
                <a:spLocks noChangeArrowheads="1"/>
              </p:cNvSpPr>
              <p:nvPr/>
            </p:nvSpPr>
            <p:spPr bwMode="auto">
              <a:xfrm>
                <a:off x="166" y="1575"/>
                <a:ext cx="13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a:solidFill>
                      <a:srgbClr val="000000"/>
                    </a:solidFill>
                    <a:latin typeface="Arial" panose="020B0604020202020204" pitchFamily="34" charset="0"/>
                  </a:rPr>
                  <a:t>184 cm</a:t>
                </a:r>
              </a:p>
            </p:txBody>
          </p:sp>
          <p:cxnSp>
            <p:nvCxnSpPr>
              <p:cNvPr id="13364" name="Straight Connector 70"/>
              <p:cNvCxnSpPr>
                <a:cxnSpLocks noChangeShapeType="1"/>
              </p:cNvCxnSpPr>
              <p:nvPr/>
            </p:nvCxnSpPr>
            <p:spPr bwMode="auto">
              <a:xfrm>
                <a:off x="1660" y="3942"/>
                <a:ext cx="268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13365" name="Straight Connector 72"/>
              <p:cNvCxnSpPr>
                <a:cxnSpLocks noChangeShapeType="1"/>
              </p:cNvCxnSpPr>
              <p:nvPr/>
            </p:nvCxnSpPr>
            <p:spPr bwMode="auto">
              <a:xfrm rot="5400000" flipH="1" flipV="1">
                <a:off x="1641" y="3963"/>
                <a:ext cx="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66" name="Straight Connector 73"/>
              <p:cNvCxnSpPr>
                <a:cxnSpLocks noChangeShapeType="1"/>
              </p:cNvCxnSpPr>
              <p:nvPr/>
            </p:nvCxnSpPr>
            <p:spPr bwMode="auto">
              <a:xfrm rot="5400000" flipH="1" flipV="1">
                <a:off x="2043" y="3963"/>
                <a:ext cx="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67" name="Straight Connector 75"/>
              <p:cNvCxnSpPr>
                <a:cxnSpLocks noChangeShapeType="1"/>
              </p:cNvCxnSpPr>
              <p:nvPr/>
            </p:nvCxnSpPr>
            <p:spPr bwMode="auto">
              <a:xfrm rot="5400000" flipH="1" flipV="1">
                <a:off x="2453" y="3963"/>
                <a:ext cx="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68" name="Straight Connector 77"/>
              <p:cNvCxnSpPr>
                <a:cxnSpLocks noChangeShapeType="1"/>
              </p:cNvCxnSpPr>
              <p:nvPr/>
            </p:nvCxnSpPr>
            <p:spPr bwMode="auto">
              <a:xfrm rot="5400000" flipH="1" flipV="1">
                <a:off x="2979" y="3963"/>
                <a:ext cx="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69" name="Straight Connector 79"/>
              <p:cNvCxnSpPr>
                <a:cxnSpLocks noChangeShapeType="1"/>
              </p:cNvCxnSpPr>
              <p:nvPr/>
            </p:nvCxnSpPr>
            <p:spPr bwMode="auto">
              <a:xfrm rot="5400000" flipH="1" flipV="1">
                <a:off x="3397" y="3963"/>
                <a:ext cx="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70" name="Straight Connector 83"/>
              <p:cNvCxnSpPr>
                <a:cxnSpLocks noChangeShapeType="1"/>
              </p:cNvCxnSpPr>
              <p:nvPr/>
            </p:nvCxnSpPr>
            <p:spPr bwMode="auto">
              <a:xfrm rot="5400000" flipH="1" flipV="1">
                <a:off x="4326" y="3963"/>
                <a:ext cx="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3371" name="TextBox 85"/>
              <p:cNvSpPr txBox="1">
                <a:spLocks noChangeArrowheads="1"/>
              </p:cNvSpPr>
              <p:nvPr/>
            </p:nvSpPr>
            <p:spPr bwMode="auto">
              <a:xfrm>
                <a:off x="1517" y="3996"/>
                <a:ext cx="29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1800">
                    <a:solidFill>
                      <a:srgbClr val="000000"/>
                    </a:solidFill>
                    <a:latin typeface="Arial" panose="020B0604020202020204" pitchFamily="34" charset="0"/>
                  </a:rPr>
                  <a:t>0.5</a:t>
                </a:r>
              </a:p>
            </p:txBody>
          </p:sp>
          <p:sp>
            <p:nvSpPr>
              <p:cNvPr id="13372" name="TextBox 86"/>
              <p:cNvSpPr txBox="1">
                <a:spLocks noChangeArrowheads="1"/>
              </p:cNvSpPr>
              <p:nvPr/>
            </p:nvSpPr>
            <p:spPr bwMode="auto">
              <a:xfrm>
                <a:off x="1922" y="3996"/>
                <a:ext cx="29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1800">
                    <a:solidFill>
                      <a:srgbClr val="000000"/>
                    </a:solidFill>
                    <a:latin typeface="Arial" panose="020B0604020202020204" pitchFamily="34" charset="0"/>
                  </a:rPr>
                  <a:t>1</a:t>
                </a:r>
              </a:p>
            </p:txBody>
          </p:sp>
          <p:sp>
            <p:nvSpPr>
              <p:cNvPr id="13373" name="TextBox 88"/>
              <p:cNvSpPr txBox="1">
                <a:spLocks noChangeArrowheads="1"/>
              </p:cNvSpPr>
              <p:nvPr/>
            </p:nvSpPr>
            <p:spPr bwMode="auto">
              <a:xfrm>
                <a:off x="2334" y="3996"/>
                <a:ext cx="29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1800">
                    <a:solidFill>
                      <a:srgbClr val="000000"/>
                    </a:solidFill>
                    <a:latin typeface="Arial" panose="020B0604020202020204" pitchFamily="34" charset="0"/>
                  </a:rPr>
                  <a:t>3</a:t>
                </a:r>
              </a:p>
            </p:txBody>
          </p:sp>
          <p:sp>
            <p:nvSpPr>
              <p:cNvPr id="13374" name="TextBox 89"/>
              <p:cNvSpPr txBox="1">
                <a:spLocks noChangeArrowheads="1"/>
              </p:cNvSpPr>
              <p:nvPr/>
            </p:nvSpPr>
            <p:spPr bwMode="auto">
              <a:xfrm>
                <a:off x="2856" y="3996"/>
                <a:ext cx="29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1800">
                    <a:solidFill>
                      <a:srgbClr val="000000"/>
                    </a:solidFill>
                    <a:latin typeface="Arial" panose="020B0604020202020204" pitchFamily="34" charset="0"/>
                  </a:rPr>
                  <a:t>5</a:t>
                </a:r>
              </a:p>
            </p:txBody>
          </p:sp>
          <p:sp>
            <p:nvSpPr>
              <p:cNvPr id="13375" name="TextBox 90"/>
              <p:cNvSpPr txBox="1">
                <a:spLocks noChangeArrowheads="1"/>
              </p:cNvSpPr>
              <p:nvPr/>
            </p:nvSpPr>
            <p:spPr bwMode="auto">
              <a:xfrm>
                <a:off x="3647" y="3996"/>
                <a:ext cx="42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1800">
                    <a:solidFill>
                      <a:srgbClr val="000000"/>
                    </a:solidFill>
                    <a:latin typeface="Arial" panose="020B0604020202020204" pitchFamily="34" charset="0"/>
                  </a:rPr>
                  <a:t>20</a:t>
                </a:r>
              </a:p>
            </p:txBody>
          </p:sp>
          <p:cxnSp>
            <p:nvCxnSpPr>
              <p:cNvPr id="13376" name="Straight Connector 93"/>
              <p:cNvCxnSpPr>
                <a:cxnSpLocks noChangeShapeType="1"/>
              </p:cNvCxnSpPr>
              <p:nvPr/>
            </p:nvCxnSpPr>
            <p:spPr bwMode="auto">
              <a:xfrm rot="5400000">
                <a:off x="3842" y="3963"/>
                <a:ext cx="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3377" name="TextBox 95"/>
              <p:cNvSpPr txBox="1">
                <a:spLocks noChangeArrowheads="1"/>
              </p:cNvSpPr>
              <p:nvPr/>
            </p:nvSpPr>
            <p:spPr bwMode="auto">
              <a:xfrm>
                <a:off x="3240" y="3996"/>
                <a:ext cx="36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1800">
                    <a:solidFill>
                      <a:srgbClr val="000000"/>
                    </a:solidFill>
                    <a:latin typeface="Arial" panose="020B0604020202020204" pitchFamily="34" charset="0"/>
                  </a:rPr>
                  <a:t>10</a:t>
                </a:r>
              </a:p>
            </p:txBody>
          </p:sp>
          <p:sp>
            <p:nvSpPr>
              <p:cNvPr id="13378" name="TextBox 115"/>
              <p:cNvSpPr txBox="1">
                <a:spLocks noChangeArrowheads="1"/>
              </p:cNvSpPr>
              <p:nvPr/>
            </p:nvSpPr>
            <p:spPr bwMode="auto">
              <a:xfrm>
                <a:off x="185" y="2382"/>
                <a:ext cx="132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a:solidFill>
                      <a:srgbClr val="000000"/>
                    </a:solidFill>
                    <a:latin typeface="Arial" panose="020B0604020202020204" pitchFamily="34" charset="0"/>
                  </a:rPr>
                  <a:t>In-vitro fertilizasyon</a:t>
                </a:r>
              </a:p>
            </p:txBody>
          </p:sp>
          <p:sp>
            <p:nvSpPr>
              <p:cNvPr id="13379" name="TextBox 116"/>
              <p:cNvSpPr txBox="1">
                <a:spLocks noChangeArrowheads="1"/>
              </p:cNvSpPr>
              <p:nvPr/>
            </p:nvSpPr>
            <p:spPr bwMode="auto">
              <a:xfrm>
                <a:off x="166" y="2205"/>
                <a:ext cx="121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a:solidFill>
                      <a:srgbClr val="000000"/>
                    </a:solidFill>
                    <a:latin typeface="Arial" panose="020B0604020202020204" pitchFamily="34" charset="0"/>
                  </a:rPr>
                  <a:t>Ovulasyon ilaçları</a:t>
                </a:r>
              </a:p>
            </p:txBody>
          </p:sp>
          <p:sp>
            <p:nvSpPr>
              <p:cNvPr id="13380" name="TextBox 118"/>
              <p:cNvSpPr txBox="1">
                <a:spLocks noChangeArrowheads="1"/>
              </p:cNvSpPr>
              <p:nvPr/>
            </p:nvSpPr>
            <p:spPr bwMode="auto">
              <a:xfrm>
                <a:off x="166" y="1980"/>
                <a:ext cx="116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a:solidFill>
                      <a:srgbClr val="000000"/>
                    </a:solidFill>
                    <a:latin typeface="Arial" panose="020B0604020202020204" pitchFamily="34" charset="0"/>
                  </a:rPr>
                  <a:t>Sigara </a:t>
                </a:r>
                <a:r>
                  <a:rPr lang="tr-TR" altLang="tr-TR" sz="1400">
                    <a:solidFill>
                      <a:srgbClr val="000000"/>
                    </a:solidFill>
                    <a:latin typeface="Arial" panose="020B0604020202020204" pitchFamily="34" charset="0"/>
                  </a:rPr>
                  <a:t> k</a:t>
                </a:r>
                <a:r>
                  <a:rPr lang="en-US" altLang="tr-TR" sz="1400">
                    <a:solidFill>
                      <a:srgbClr val="000000"/>
                    </a:solidFill>
                    <a:latin typeface="Arial" panose="020B0604020202020204" pitchFamily="34" charset="0"/>
                  </a:rPr>
                  <a:t>ullanımı</a:t>
                </a:r>
              </a:p>
            </p:txBody>
          </p:sp>
          <p:sp>
            <p:nvSpPr>
              <p:cNvPr id="13381" name="TextBox 119"/>
              <p:cNvSpPr txBox="1">
                <a:spLocks noChangeArrowheads="1"/>
              </p:cNvSpPr>
              <p:nvPr/>
            </p:nvSpPr>
            <p:spPr bwMode="auto">
              <a:xfrm>
                <a:off x="166" y="1775"/>
                <a:ext cx="13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Siyah ırk</a:t>
                </a:r>
              </a:p>
            </p:txBody>
          </p:sp>
          <p:sp>
            <p:nvSpPr>
              <p:cNvPr id="13382" name="TextBox 123"/>
              <p:cNvSpPr txBox="1">
                <a:spLocks noChangeArrowheads="1"/>
              </p:cNvSpPr>
              <p:nvPr/>
            </p:nvSpPr>
            <p:spPr bwMode="auto">
              <a:xfrm>
                <a:off x="2037" y="4138"/>
                <a:ext cx="192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tr-TR" sz="1800">
                    <a:solidFill>
                      <a:srgbClr val="000000"/>
                    </a:solidFill>
                    <a:latin typeface="Arial" panose="020B0604020202020204" pitchFamily="34" charset="0"/>
                  </a:rPr>
                  <a:t>Odds ratio (%95 CI)</a:t>
                </a:r>
              </a:p>
            </p:txBody>
          </p:sp>
          <p:sp>
            <p:nvSpPr>
              <p:cNvPr id="13383" name="TextBox 101"/>
              <p:cNvSpPr txBox="1">
                <a:spLocks noChangeArrowheads="1"/>
              </p:cNvSpPr>
              <p:nvPr/>
            </p:nvSpPr>
            <p:spPr bwMode="auto">
              <a:xfrm>
                <a:off x="166" y="3001"/>
                <a:ext cx="225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a:solidFill>
                      <a:srgbClr val="000000"/>
                    </a:solidFill>
                    <a:latin typeface="Arial" panose="020B0604020202020204" pitchFamily="34" charset="0"/>
                  </a:rPr>
                  <a:t>Parous 16-33 hf x1 + Term</a:t>
                </a:r>
              </a:p>
            </p:txBody>
          </p:sp>
          <p:cxnSp>
            <p:nvCxnSpPr>
              <p:cNvPr id="13384" name="Straight Connector 40"/>
              <p:cNvCxnSpPr>
                <a:cxnSpLocks noChangeShapeType="1"/>
              </p:cNvCxnSpPr>
              <p:nvPr/>
            </p:nvCxnSpPr>
            <p:spPr bwMode="auto">
              <a:xfrm>
                <a:off x="3314" y="2921"/>
                <a:ext cx="29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2" name="Oval 41"/>
              <p:cNvSpPr>
                <a:spLocks noChangeArrowheads="1"/>
              </p:cNvSpPr>
              <p:nvPr/>
            </p:nvSpPr>
            <p:spPr bwMode="auto">
              <a:xfrm>
                <a:off x="3425" y="2891"/>
                <a:ext cx="76" cy="61"/>
              </a:xfrm>
              <a:prstGeom prst="ellipse">
                <a:avLst/>
              </a:prstGeom>
              <a:solidFill>
                <a:srgbClr val="FF0000"/>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13386" name="TextBox 99"/>
              <p:cNvSpPr txBox="1">
                <a:spLocks noChangeArrowheads="1"/>
              </p:cNvSpPr>
              <p:nvPr/>
            </p:nvSpPr>
            <p:spPr bwMode="auto">
              <a:xfrm>
                <a:off x="166" y="2835"/>
                <a:ext cx="171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FF0000"/>
                    </a:solidFill>
                    <a:latin typeface="Arial" panose="020B0604020202020204" pitchFamily="34" charset="0"/>
                  </a:rPr>
                  <a:t>Parous 16-33 hf x1</a:t>
                </a:r>
              </a:p>
            </p:txBody>
          </p:sp>
          <p:cxnSp>
            <p:nvCxnSpPr>
              <p:cNvPr id="13387" name="Straight Connector 43"/>
              <p:cNvCxnSpPr>
                <a:cxnSpLocks noChangeShapeType="1"/>
              </p:cNvCxnSpPr>
              <p:nvPr/>
            </p:nvCxnSpPr>
            <p:spPr bwMode="auto">
              <a:xfrm>
                <a:off x="3688" y="3263"/>
                <a:ext cx="60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3388" name="Oval 44"/>
              <p:cNvSpPr>
                <a:spLocks noChangeArrowheads="1"/>
              </p:cNvSpPr>
              <p:nvPr/>
            </p:nvSpPr>
            <p:spPr bwMode="auto">
              <a:xfrm>
                <a:off x="3955" y="3233"/>
                <a:ext cx="77" cy="61"/>
              </a:xfrm>
              <a:prstGeom prst="ellipse">
                <a:avLst/>
              </a:prstGeom>
              <a:solidFill>
                <a:srgbClr val="FF0000"/>
              </a:solidFill>
              <a:ln w="12700">
                <a:solidFill>
                  <a:schemeClr val="bg2"/>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tr-TR" sz="1800">
                  <a:solidFill>
                    <a:srgbClr val="0E02AA"/>
                  </a:solidFill>
                </a:endParaRPr>
              </a:p>
            </p:txBody>
          </p:sp>
          <p:sp>
            <p:nvSpPr>
              <p:cNvPr id="13389" name="TextBox 100"/>
              <p:cNvSpPr txBox="1">
                <a:spLocks noChangeArrowheads="1"/>
              </p:cNvSpPr>
              <p:nvPr/>
            </p:nvSpPr>
            <p:spPr bwMode="auto">
              <a:xfrm>
                <a:off x="166" y="3177"/>
                <a:ext cx="16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FF0000"/>
                    </a:solidFill>
                    <a:latin typeface="Arial" panose="020B0604020202020204" pitchFamily="34" charset="0"/>
                  </a:rPr>
                  <a:t>Parous 16-33 hf x2</a:t>
                </a:r>
              </a:p>
            </p:txBody>
          </p:sp>
          <p:cxnSp>
            <p:nvCxnSpPr>
              <p:cNvPr id="13390" name="Straight Connector 46"/>
              <p:cNvCxnSpPr>
                <a:cxnSpLocks noChangeShapeType="1"/>
              </p:cNvCxnSpPr>
              <p:nvPr/>
            </p:nvCxnSpPr>
            <p:spPr bwMode="auto">
              <a:xfrm>
                <a:off x="2767" y="3095"/>
                <a:ext cx="36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8" name="Oval 47"/>
              <p:cNvSpPr>
                <a:spLocks noChangeArrowheads="1"/>
              </p:cNvSpPr>
              <p:nvPr/>
            </p:nvSpPr>
            <p:spPr bwMode="auto">
              <a:xfrm>
                <a:off x="2914" y="3065"/>
                <a:ext cx="78" cy="61"/>
              </a:xfrm>
              <a:prstGeom prst="ellipse">
                <a:avLst/>
              </a:prstGeom>
              <a:solidFill>
                <a:srgbClr val="0E02AA"/>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cxnSp>
            <p:nvCxnSpPr>
              <p:cNvPr id="13392" name="Straight Connector 49"/>
              <p:cNvCxnSpPr>
                <a:cxnSpLocks noChangeShapeType="1"/>
              </p:cNvCxnSpPr>
              <p:nvPr/>
            </p:nvCxnSpPr>
            <p:spPr bwMode="auto">
              <a:xfrm>
                <a:off x="3352" y="3437"/>
                <a:ext cx="60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51" name="Oval 50"/>
              <p:cNvSpPr>
                <a:spLocks noChangeArrowheads="1"/>
              </p:cNvSpPr>
              <p:nvPr/>
            </p:nvSpPr>
            <p:spPr bwMode="auto">
              <a:xfrm>
                <a:off x="3623" y="3407"/>
                <a:ext cx="73" cy="61"/>
              </a:xfrm>
              <a:prstGeom prst="ellipse">
                <a:avLst/>
              </a:prstGeom>
              <a:solidFill>
                <a:srgbClr val="0E02AA"/>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cxnSp>
            <p:nvCxnSpPr>
              <p:cNvPr id="13394" name="Straight Connector 52"/>
              <p:cNvCxnSpPr>
                <a:cxnSpLocks noChangeShapeType="1"/>
              </p:cNvCxnSpPr>
              <p:nvPr/>
            </p:nvCxnSpPr>
            <p:spPr bwMode="auto">
              <a:xfrm>
                <a:off x="2561" y="3614"/>
                <a:ext cx="33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54" name="Oval 53"/>
              <p:cNvSpPr>
                <a:spLocks noChangeArrowheads="1"/>
              </p:cNvSpPr>
              <p:nvPr/>
            </p:nvSpPr>
            <p:spPr bwMode="auto">
              <a:xfrm>
                <a:off x="2690" y="3584"/>
                <a:ext cx="76" cy="60"/>
              </a:xfrm>
              <a:prstGeom prst="ellipse">
                <a:avLst/>
              </a:prstGeom>
              <a:solidFill>
                <a:srgbClr val="0E02AA"/>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13396" name="TextBox 103"/>
              <p:cNvSpPr txBox="1">
                <a:spLocks noChangeArrowheads="1"/>
              </p:cNvSpPr>
              <p:nvPr/>
            </p:nvSpPr>
            <p:spPr bwMode="auto">
              <a:xfrm>
                <a:off x="166" y="3532"/>
                <a:ext cx="149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000000"/>
                    </a:solidFill>
                    <a:latin typeface="Arial" panose="020B0604020202020204" pitchFamily="34" charset="0"/>
                  </a:rPr>
                  <a:t>Parous 34-36 hf</a:t>
                </a:r>
              </a:p>
            </p:txBody>
          </p:sp>
          <p:cxnSp>
            <p:nvCxnSpPr>
              <p:cNvPr id="13397" name="Straight Connector 55"/>
              <p:cNvCxnSpPr>
                <a:cxnSpLocks noChangeShapeType="1"/>
              </p:cNvCxnSpPr>
              <p:nvPr/>
            </p:nvCxnSpPr>
            <p:spPr bwMode="auto">
              <a:xfrm>
                <a:off x="1684" y="3791"/>
                <a:ext cx="16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3398" name="Oval 56"/>
              <p:cNvSpPr>
                <a:spLocks noChangeArrowheads="1"/>
              </p:cNvSpPr>
              <p:nvPr/>
            </p:nvSpPr>
            <p:spPr bwMode="auto">
              <a:xfrm>
                <a:off x="1730" y="3761"/>
                <a:ext cx="77" cy="60"/>
              </a:xfrm>
              <a:prstGeom prst="ellipse">
                <a:avLst/>
              </a:prstGeom>
              <a:solidFill>
                <a:srgbClr val="FF0000"/>
              </a:solidFill>
              <a:ln w="12700">
                <a:solidFill>
                  <a:schemeClr val="bg2"/>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tr-TR" sz="1800">
                  <a:solidFill>
                    <a:srgbClr val="0E02AA"/>
                  </a:solidFill>
                </a:endParaRPr>
              </a:p>
            </p:txBody>
          </p:sp>
          <p:sp>
            <p:nvSpPr>
              <p:cNvPr id="13399" name="TextBox 104"/>
              <p:cNvSpPr txBox="1">
                <a:spLocks noChangeArrowheads="1"/>
              </p:cNvSpPr>
              <p:nvPr/>
            </p:nvSpPr>
            <p:spPr bwMode="auto">
              <a:xfrm>
                <a:off x="166" y="3705"/>
                <a:ext cx="135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800">
                    <a:solidFill>
                      <a:srgbClr val="FF0000"/>
                    </a:solidFill>
                    <a:latin typeface="Arial" panose="020B0604020202020204" pitchFamily="34" charset="0"/>
                  </a:rPr>
                  <a:t>Parous - Term</a:t>
                </a:r>
              </a:p>
            </p:txBody>
          </p:sp>
          <p:sp>
            <p:nvSpPr>
              <p:cNvPr id="13400" name="TextBox 98"/>
              <p:cNvSpPr txBox="1">
                <a:spLocks noChangeArrowheads="1"/>
              </p:cNvSpPr>
              <p:nvPr/>
            </p:nvSpPr>
            <p:spPr bwMode="auto">
              <a:xfrm>
                <a:off x="166" y="2655"/>
                <a:ext cx="16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400">
                    <a:solidFill>
                      <a:srgbClr val="000000"/>
                    </a:solidFill>
                    <a:latin typeface="Arial" panose="020B0604020202020204" pitchFamily="34" charset="0"/>
                  </a:rPr>
                  <a:t>Obstetrik hikaye - Nullipar</a:t>
                </a:r>
              </a:p>
            </p:txBody>
          </p:sp>
          <p:sp>
            <p:nvSpPr>
              <p:cNvPr id="112" name="Oval 111"/>
              <p:cNvSpPr>
                <a:spLocks noChangeArrowheads="1"/>
              </p:cNvSpPr>
              <p:nvPr/>
            </p:nvSpPr>
            <p:spPr bwMode="auto">
              <a:xfrm>
                <a:off x="2029" y="2697"/>
                <a:ext cx="80" cy="60"/>
              </a:xfrm>
              <a:prstGeom prst="ellipse">
                <a:avLst/>
              </a:prstGeom>
              <a:solidFill>
                <a:srgbClr val="0E02AA"/>
              </a:solidFill>
              <a:ln w="12700">
                <a:solidFill>
                  <a:schemeClr val="bg2"/>
                </a:solidFill>
                <a:round/>
                <a:headEnd/>
                <a:tailEnd/>
              </a:ln>
            </p:spPr>
            <p:txBody>
              <a:bodyPr anchor="ctr"/>
              <a:lstStyle/>
              <a:p>
                <a:pPr algn="ctr" eaLnBrk="1" fontAlgn="auto" hangingPunct="1">
                  <a:spcBef>
                    <a:spcPts val="0"/>
                  </a:spcBef>
                  <a:spcAft>
                    <a:spcPts val="0"/>
                  </a:spcAft>
                  <a:defRPr/>
                </a:pPr>
                <a:endParaRPr lang="en-US">
                  <a:solidFill>
                    <a:schemeClr val="lt1"/>
                  </a:solidFill>
                  <a:latin typeface="+mn-lt"/>
                </a:endParaRPr>
              </a:p>
            </p:txBody>
          </p:sp>
          <p:sp>
            <p:nvSpPr>
              <p:cNvPr id="13402" name="TextBox 101"/>
              <p:cNvSpPr txBox="1">
                <a:spLocks noChangeArrowheads="1"/>
              </p:cNvSpPr>
              <p:nvPr/>
            </p:nvSpPr>
            <p:spPr bwMode="auto">
              <a:xfrm>
                <a:off x="166" y="3351"/>
                <a:ext cx="225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1600">
                    <a:solidFill>
                      <a:srgbClr val="000000"/>
                    </a:solidFill>
                    <a:latin typeface="Arial" panose="020B0604020202020204" pitchFamily="34" charset="0"/>
                  </a:rPr>
                  <a:t>Parous 16-33 hf x2 + Term</a:t>
                </a:r>
              </a:p>
            </p:txBody>
          </p:sp>
        </p:grpSp>
      </p:grpSp>
      <p:sp>
        <p:nvSpPr>
          <p:cNvPr id="13344" name="Başlık 1"/>
          <p:cNvSpPr txBox="1">
            <a:spLocks/>
          </p:cNvSpPr>
          <p:nvPr/>
        </p:nvSpPr>
        <p:spPr bwMode="auto">
          <a:xfrm>
            <a:off x="0" y="692150"/>
            <a:ext cx="6516688" cy="808038"/>
          </a:xfrm>
          <a:prstGeom prst="rect">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800" b="1">
                <a:solidFill>
                  <a:srgbClr val="FFFFFF"/>
                </a:solidFill>
                <a:latin typeface="Arial" panose="020B0604020202020204" pitchFamily="34" charset="0"/>
                <a:ea typeface="MS PGothic" panose="020B0600070205080204" pitchFamily="34" charset="-128"/>
              </a:rPr>
              <a:t>ED</a:t>
            </a:r>
            <a:r>
              <a:rPr lang="en-GB" altLang="tr-TR" sz="2800" b="1">
                <a:solidFill>
                  <a:srgbClr val="FFFFFF"/>
                </a:solidFill>
                <a:latin typeface="Arial" panose="020B0604020202020204" pitchFamily="34" charset="0"/>
                <a:ea typeface="MS PGothic" panose="020B0600070205080204" pitchFamily="34" charset="-128"/>
              </a:rPr>
              <a:t> risk: Maternal </a:t>
            </a:r>
            <a:r>
              <a:rPr lang="tr-TR" altLang="tr-TR" sz="2800" b="1">
                <a:solidFill>
                  <a:srgbClr val="FFFFFF"/>
                </a:solidFill>
                <a:latin typeface="Arial" panose="020B0604020202020204" pitchFamily="34" charset="0"/>
                <a:ea typeface="MS PGothic" panose="020B0600070205080204" pitchFamily="34" charset="-128"/>
              </a:rPr>
              <a:t>demografik </a:t>
            </a:r>
            <a:r>
              <a:rPr lang="en-GB" altLang="tr-TR" sz="2800" b="1">
                <a:solidFill>
                  <a:srgbClr val="FFFFFF"/>
                </a:solidFill>
                <a:latin typeface="Arial" panose="020B0604020202020204" pitchFamily="34" charset="0"/>
                <a:ea typeface="MS PGothic" panose="020B0600070205080204" pitchFamily="34" charset="-128"/>
              </a:rPr>
              <a:t>özellikler</a:t>
            </a:r>
            <a:r>
              <a:rPr lang="tr-TR" altLang="tr-TR" sz="2800" b="1">
                <a:solidFill>
                  <a:srgbClr val="FFFFFF"/>
                </a:solidFill>
                <a:latin typeface="Arial" panose="020B0604020202020204" pitchFamily="34" charset="0"/>
                <a:ea typeface="MS PGothic" panose="020B0600070205080204" pitchFamily="34" charset="-128"/>
              </a:rPr>
              <a:t> ve hikaye (n: 84,106)</a:t>
            </a:r>
            <a:endParaRPr lang="en-US" altLang="tr-TR" sz="2800">
              <a:solidFill>
                <a:schemeClr val="bg1"/>
              </a:solidFill>
              <a:latin typeface="Verdana" panose="020B0604030504040204" pitchFamily="34" charset="0"/>
              <a:ea typeface="MS PGothic" panose="020B0600070205080204" pitchFamily="34" charset="-128"/>
            </a:endParaRPr>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ayt Numarası Yer Tutucusu 1"/>
          <p:cNvSpPr txBox="1">
            <a:spLocks noGrp="1"/>
          </p:cNvSpPr>
          <p:nvPr/>
        </p:nvSpPr>
        <p:spPr bwMode="auto">
          <a:xfrm>
            <a:off x="8174038" y="1588"/>
            <a:ext cx="762000" cy="366712"/>
          </a:xfrm>
          <a:prstGeom prst="rect">
            <a:avLst/>
          </a:prstGeom>
          <a:noFill/>
          <a:ln>
            <a:miter lim="800000"/>
            <a:headEnd/>
            <a:tailEnd/>
          </a:ln>
        </p:spPr>
        <p:txBody>
          <a:bodyPr anchor="b"/>
          <a:lstStyle/>
          <a:p>
            <a:pPr algn="r" eaLnBrk="1" hangingPunct="1">
              <a:defRPr/>
            </a:pPr>
            <a:endParaRPr lang="tr-TR" dirty="0">
              <a:solidFill>
                <a:srgbClr val="FFFFFF"/>
              </a:solidFill>
              <a:latin typeface="+mn-lt"/>
              <a:cs typeface="+mn-cs"/>
            </a:endParaRPr>
          </a:p>
        </p:txBody>
      </p:sp>
      <p:pic>
        <p:nvPicPr>
          <p:cNvPr id="153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341438"/>
            <a:ext cx="6769100"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68300"/>
            <a:ext cx="715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4175</TotalTime>
  <Words>2858</Words>
  <Application>Microsoft Office PowerPoint</Application>
  <PresentationFormat>On-screen Show (4:3)</PresentationFormat>
  <Paragraphs>542</Paragraphs>
  <Slides>63</Slides>
  <Notes>40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Calibri</vt:lpstr>
      <vt:lpstr>Comic Sans MS</vt:lpstr>
      <vt:lpstr>Verdana</vt:lpstr>
      <vt:lpstr>Georgia</vt:lpstr>
      <vt:lpstr>MS PGothic</vt:lpstr>
      <vt:lpstr>Wingdings</vt:lpstr>
      <vt:lpstr>Times New Roman</vt:lpstr>
      <vt:lpstr>Ofis Teması</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3- Servikal ölçüm</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user</dc:creator>
  <cp:lastModifiedBy>DNP</cp:lastModifiedBy>
  <cp:revision>222</cp:revision>
  <dcterms:created xsi:type="dcterms:W3CDTF">2014-04-21T19:53:57Z</dcterms:created>
  <dcterms:modified xsi:type="dcterms:W3CDTF">2017-05-18T12:56:09Z</dcterms:modified>
</cp:coreProperties>
</file>