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6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D33942-3D23-47D7-9C3B-5CBCE727D63B}" type="datetimeFigureOut">
              <a:rPr lang="tr-TR" smtClean="0"/>
              <a:pPr/>
              <a:t>04.10.2016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D3662B-2050-47C3-ADA5-74CD11125FE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00100" y="1928802"/>
            <a:ext cx="7280144" cy="15001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tr-TR" sz="3600" dirty="0" smtClean="0">
                <a:effectLst/>
              </a:rPr>
              <a:t>Gebeliğin </a:t>
            </a:r>
            <a:r>
              <a:rPr lang="tr-TR" sz="3600" dirty="0" err="1" smtClean="0">
                <a:effectLst/>
              </a:rPr>
              <a:t>İntrahepatik</a:t>
            </a:r>
            <a:r>
              <a:rPr lang="tr-TR" sz="3600" dirty="0" smtClean="0">
                <a:effectLst/>
              </a:rPr>
              <a:t> </a:t>
            </a:r>
            <a:r>
              <a:rPr lang="tr-TR" sz="3600" dirty="0" err="1" smtClean="0">
                <a:effectLst/>
              </a:rPr>
              <a:t>Kolestazının</a:t>
            </a:r>
            <a:r>
              <a:rPr lang="tr-TR" sz="3600" dirty="0" smtClean="0">
                <a:effectLst/>
              </a:rPr>
              <a:t> </a:t>
            </a:r>
            <a:r>
              <a:rPr lang="tr-TR" sz="3600" dirty="0" err="1" smtClean="0">
                <a:effectLst/>
              </a:rPr>
              <a:t>Perinatal</a:t>
            </a:r>
            <a:r>
              <a:rPr lang="tr-TR" sz="3600" dirty="0" smtClean="0">
                <a:effectLst/>
              </a:rPr>
              <a:t> Sonuçlar Üzerine Etkilerinin Değerlendirilmesi</a:t>
            </a:r>
            <a:endParaRPr lang="tr-TR" sz="3600" dirty="0">
              <a:effectLst/>
            </a:endParaRPr>
          </a:p>
        </p:txBody>
      </p:sp>
      <p:sp>
        <p:nvSpPr>
          <p:cNvPr id="4" name="2 Alt Başlık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854696" cy="1752600"/>
          </a:xfrm>
        </p:spPr>
        <p:txBody>
          <a:bodyPr>
            <a:normAutofit/>
          </a:bodyPr>
          <a:lstStyle/>
          <a:p>
            <a:r>
              <a:rPr lang="tr-TR" b="1" dirty="0"/>
              <a:t> </a:t>
            </a:r>
            <a:r>
              <a:rPr lang="tr-TR" sz="2000" b="1" i="1" dirty="0">
                <a:solidFill>
                  <a:schemeClr val="tx1"/>
                </a:solidFill>
              </a:rPr>
              <a:t>SAĞLIK BİLİMLERİ ÜNİVERSİTESİ , BURSA YÜKSEK İHTİSAS EĞİTİM VE ARAŞTIRMA </a:t>
            </a:r>
          </a:p>
          <a:p>
            <a:r>
              <a:rPr lang="tr-TR" sz="2000" b="1" i="1" dirty="0">
                <a:solidFill>
                  <a:schemeClr val="tx1"/>
                </a:solidFill>
              </a:rPr>
              <a:t>      HASTANESİ  KADIN HASTALIKLARI VE DOĞUM KLİNİĞİ</a:t>
            </a:r>
          </a:p>
          <a:p>
            <a:r>
              <a:rPr lang="tr-TR" sz="2000" b="1" i="1" dirty="0">
                <a:solidFill>
                  <a:schemeClr val="tx1"/>
                </a:solidFill>
              </a:rPr>
              <a:t>      </a:t>
            </a:r>
            <a:r>
              <a:rPr lang="tr-TR" sz="2000" b="1" i="1" dirty="0" smtClean="0">
                <a:solidFill>
                  <a:schemeClr val="tx1"/>
                </a:solidFill>
              </a:rPr>
              <a:t>OP.DR.BURCU DİNÇCEZ ÇAKMAK</a:t>
            </a:r>
            <a:endParaRPr lang="tr-TR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286248" y="3714752"/>
            <a:ext cx="3071834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TEŞEKKÜRLER…</a:t>
            </a:r>
            <a:endParaRPr lang="tr-TR" sz="3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+mj-lt"/>
              </a:rPr>
              <a:t>Gebeliğin </a:t>
            </a:r>
            <a:r>
              <a:rPr lang="tr-TR" sz="2400" dirty="0" err="1" smtClean="0">
                <a:latin typeface="+mj-lt"/>
              </a:rPr>
              <a:t>intrahepatik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kolestazı</a:t>
            </a:r>
            <a:r>
              <a:rPr lang="tr-TR" sz="2400" dirty="0" smtClean="0">
                <a:latin typeface="+mj-lt"/>
              </a:rPr>
              <a:t>, sıklıkla gebeliğin ikinci yarısından sonra</a:t>
            </a:r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Kaşıntı, </a:t>
            </a:r>
            <a:r>
              <a:rPr lang="tr-TR" sz="2400" dirty="0" err="1" smtClean="0">
                <a:latin typeface="+mj-lt"/>
              </a:rPr>
              <a:t>transaminaz</a:t>
            </a:r>
            <a:r>
              <a:rPr lang="tr-TR" sz="2400" dirty="0" smtClean="0">
                <a:latin typeface="+mj-lt"/>
              </a:rPr>
              <a:t> ve </a:t>
            </a:r>
            <a:r>
              <a:rPr lang="tr-TR" sz="2400" dirty="0" smtClean="0">
                <a:latin typeface="+mj-lt"/>
              </a:rPr>
              <a:t>açlık safra </a:t>
            </a:r>
            <a:r>
              <a:rPr lang="tr-TR" sz="2400" dirty="0" smtClean="0">
                <a:latin typeface="+mj-lt"/>
              </a:rPr>
              <a:t>asitlerinin yüksekliği </a:t>
            </a:r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Genellikle doğum </a:t>
            </a:r>
            <a:r>
              <a:rPr lang="tr-TR" sz="2400" dirty="0" smtClean="0">
                <a:latin typeface="+mj-lt"/>
              </a:rPr>
              <a:t>sonrası 1 ay içerisinde klinik ve laboratuar açısından sekel bırakmadan geriler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62" y="1714488"/>
            <a:ext cx="7800972" cy="4967302"/>
          </a:xfrm>
        </p:spPr>
        <p:txBody>
          <a:bodyPr/>
          <a:lstStyle/>
          <a:p>
            <a:r>
              <a:rPr lang="tr-TR" sz="2400" dirty="0" err="1" smtClean="0"/>
              <a:t>Preterm</a:t>
            </a:r>
            <a:r>
              <a:rPr lang="tr-TR" sz="2400" dirty="0" smtClean="0"/>
              <a:t> </a:t>
            </a:r>
            <a:r>
              <a:rPr lang="tr-TR" sz="2400" dirty="0" smtClean="0"/>
              <a:t>doğum </a:t>
            </a:r>
            <a:r>
              <a:rPr lang="tr-TR" sz="2400" dirty="0" smtClean="0"/>
              <a:t> ↑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Fetal</a:t>
            </a:r>
            <a:r>
              <a:rPr lang="tr-TR" sz="2400" dirty="0" smtClean="0"/>
              <a:t> </a:t>
            </a:r>
            <a:r>
              <a:rPr lang="tr-TR" sz="2400" dirty="0" err="1" smtClean="0"/>
              <a:t>distress</a:t>
            </a:r>
            <a:r>
              <a:rPr lang="tr-TR" sz="2400" dirty="0" smtClean="0"/>
              <a:t> </a:t>
            </a:r>
            <a:r>
              <a:rPr lang="tr-TR" sz="2400" dirty="0" smtClean="0"/>
              <a:t>nedenli sezaryen doğum ↑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Ani </a:t>
            </a:r>
            <a:r>
              <a:rPr lang="tr-TR" sz="2400" dirty="0" err="1" smtClean="0"/>
              <a:t>intrauterin</a:t>
            </a:r>
            <a:r>
              <a:rPr lang="tr-TR" sz="2400" dirty="0" smtClean="0"/>
              <a:t> </a:t>
            </a:r>
            <a:r>
              <a:rPr lang="tr-TR" sz="2400" dirty="0" err="1" smtClean="0"/>
              <a:t>fetal</a:t>
            </a:r>
            <a:r>
              <a:rPr lang="tr-TR" sz="2400" dirty="0" smtClean="0"/>
              <a:t> ölüm </a:t>
            </a:r>
            <a:r>
              <a:rPr lang="tr-TR" sz="2400" dirty="0" smtClean="0"/>
              <a:t>↑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Gestasyonel</a:t>
            </a:r>
            <a:r>
              <a:rPr lang="tr-TR" sz="2400" dirty="0" smtClean="0"/>
              <a:t> </a:t>
            </a:r>
            <a:r>
              <a:rPr lang="tr-TR" sz="2400" dirty="0" err="1" smtClean="0"/>
              <a:t>diabet</a:t>
            </a:r>
            <a:r>
              <a:rPr lang="tr-TR" sz="2400" dirty="0" smtClean="0"/>
              <a:t> ve </a:t>
            </a:r>
            <a:r>
              <a:rPr lang="tr-TR" sz="2400" dirty="0" err="1" smtClean="0"/>
              <a:t>preeklampsi</a:t>
            </a:r>
            <a:r>
              <a:rPr lang="tr-TR" sz="2400" dirty="0" smtClean="0"/>
              <a:t> gibi patolojileri tetiklemekte</a:t>
            </a:r>
          </a:p>
          <a:p>
            <a:pPr>
              <a:buNone/>
            </a:pP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28662" y="1214422"/>
            <a:ext cx="4040188" cy="571504"/>
          </a:xfrm>
        </p:spPr>
        <p:txBody>
          <a:bodyPr/>
          <a:lstStyle/>
          <a:p>
            <a:r>
              <a:rPr lang="tr-TR" i="1" dirty="0" smtClean="0">
                <a:latin typeface="+mj-lt"/>
              </a:rPr>
              <a:t>Yöntem </a:t>
            </a:r>
            <a:r>
              <a:rPr lang="tr-TR" i="1" dirty="0" smtClean="0">
                <a:latin typeface="+mj-lt"/>
              </a:rPr>
              <a:t>:</a:t>
            </a:r>
            <a:endParaRPr lang="tr-TR" i="1" dirty="0">
              <a:latin typeface="+mj-lt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785786" y="2143116"/>
            <a:ext cx="7686700" cy="4429156"/>
          </a:xfrm>
        </p:spPr>
        <p:txBody>
          <a:bodyPr>
            <a:noAutofit/>
          </a:bodyPr>
          <a:lstStyle/>
          <a:p>
            <a:r>
              <a:rPr lang="es-ES" sz="2000" dirty="0" smtClean="0">
                <a:latin typeface="+mj-lt"/>
              </a:rPr>
              <a:t>Mart 2013 </a:t>
            </a:r>
            <a:r>
              <a:rPr lang="tr-TR" sz="2000" dirty="0" smtClean="0">
                <a:latin typeface="+mj-lt"/>
              </a:rPr>
              <a:t>- </a:t>
            </a:r>
            <a:r>
              <a:rPr lang="es-ES" sz="2000" dirty="0" smtClean="0">
                <a:latin typeface="+mj-lt"/>
              </a:rPr>
              <a:t>Haziran </a:t>
            </a:r>
            <a:r>
              <a:rPr lang="es-ES" sz="2000" dirty="0" smtClean="0">
                <a:latin typeface="+mj-lt"/>
              </a:rPr>
              <a:t>2016</a:t>
            </a:r>
            <a:r>
              <a:rPr lang="tr-TR" sz="2000" dirty="0" smtClean="0">
                <a:latin typeface="+mj-lt"/>
              </a:rPr>
              <a:t> </a:t>
            </a:r>
          </a:p>
          <a:p>
            <a:endParaRPr lang="tr-TR" sz="2000" dirty="0" smtClean="0">
              <a:latin typeface="+mj-lt"/>
            </a:endParaRPr>
          </a:p>
          <a:p>
            <a:r>
              <a:rPr lang="tr-TR" sz="2000" dirty="0" smtClean="0">
                <a:latin typeface="+mj-lt"/>
              </a:rPr>
              <a:t>Gebeliğin </a:t>
            </a:r>
            <a:r>
              <a:rPr lang="tr-TR" sz="2000" dirty="0" err="1" smtClean="0">
                <a:latin typeface="+mj-lt"/>
              </a:rPr>
              <a:t>intrahepatik</a:t>
            </a:r>
            <a:r>
              <a:rPr lang="tr-TR" sz="2000" dirty="0" smtClean="0">
                <a:latin typeface="+mj-lt"/>
              </a:rPr>
              <a:t>  </a:t>
            </a:r>
            <a:r>
              <a:rPr lang="tr-TR" sz="2000" dirty="0" err="1" smtClean="0">
                <a:latin typeface="+mj-lt"/>
              </a:rPr>
              <a:t>kolestazı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tanısı alan</a:t>
            </a:r>
            <a:endParaRPr lang="tr-TR" sz="2000" dirty="0" smtClean="0">
              <a:latin typeface="+mj-lt"/>
            </a:endParaRPr>
          </a:p>
          <a:p>
            <a:pPr>
              <a:buNone/>
            </a:pPr>
            <a:endParaRPr lang="tr-TR" sz="2000" dirty="0" smtClean="0">
              <a:latin typeface="+mj-lt"/>
            </a:endParaRPr>
          </a:p>
          <a:p>
            <a:r>
              <a:rPr lang="tr-TR" sz="2000" dirty="0" smtClean="0">
                <a:latin typeface="+mj-lt"/>
              </a:rPr>
              <a:t> 22 gebenin </a:t>
            </a:r>
            <a:r>
              <a:rPr lang="tr-TR" sz="2000" dirty="0" err="1" smtClean="0">
                <a:latin typeface="+mj-lt"/>
              </a:rPr>
              <a:t>neonatal</a:t>
            </a:r>
            <a:r>
              <a:rPr lang="tr-TR" sz="2000" dirty="0" smtClean="0">
                <a:latin typeface="+mj-lt"/>
              </a:rPr>
              <a:t> sonuçları </a:t>
            </a:r>
          </a:p>
          <a:p>
            <a:pPr>
              <a:buNone/>
            </a:pPr>
            <a:endParaRPr lang="tr-TR" sz="2000" dirty="0" smtClean="0">
              <a:latin typeface="+mj-lt"/>
            </a:endParaRPr>
          </a:p>
          <a:p>
            <a:r>
              <a:rPr lang="tr-TR" sz="2000" dirty="0" smtClean="0">
                <a:latin typeface="+mj-lt"/>
              </a:rPr>
              <a:t>Tanı; </a:t>
            </a:r>
            <a:r>
              <a:rPr lang="tr-TR" sz="2000" dirty="0" smtClean="0">
                <a:latin typeface="+mj-lt"/>
              </a:rPr>
              <a:t>yaygın kaşıntı (+),  </a:t>
            </a:r>
            <a:r>
              <a:rPr lang="tr-TR" sz="2000" dirty="0" smtClean="0">
                <a:latin typeface="+mj-lt"/>
              </a:rPr>
              <a:t>ek medikal hastalık (-)</a:t>
            </a:r>
          </a:p>
          <a:p>
            <a:pPr>
              <a:buNone/>
            </a:pPr>
            <a:endParaRPr lang="tr-TR" sz="2000" dirty="0" smtClean="0">
              <a:latin typeface="+mj-lt"/>
            </a:endParaRPr>
          </a:p>
          <a:p>
            <a:r>
              <a:rPr lang="tr-TR" sz="2000" dirty="0" err="1" smtClean="0">
                <a:latin typeface="+mj-lt"/>
              </a:rPr>
              <a:t>Transaminaz</a:t>
            </a:r>
            <a:r>
              <a:rPr lang="tr-TR" sz="2000" dirty="0" smtClean="0">
                <a:latin typeface="+mj-lt"/>
              </a:rPr>
              <a:t> ↑ ve açlık safra asitlerinin 10 </a:t>
            </a:r>
            <a:r>
              <a:rPr lang="el-GR" sz="2000" dirty="0" smtClean="0">
                <a:latin typeface="+mj-lt"/>
              </a:rPr>
              <a:t>μ</a:t>
            </a:r>
            <a:r>
              <a:rPr lang="tr-TR" sz="2000" dirty="0" err="1" smtClean="0">
                <a:latin typeface="+mj-lt"/>
              </a:rPr>
              <a:t>mol</a:t>
            </a:r>
            <a:r>
              <a:rPr lang="tr-TR" sz="2000" dirty="0" smtClean="0">
                <a:latin typeface="+mj-lt"/>
              </a:rPr>
              <a:t>/</a:t>
            </a:r>
            <a:r>
              <a:rPr lang="tr-TR" sz="2000" dirty="0" err="1" smtClean="0">
                <a:latin typeface="+mj-lt"/>
              </a:rPr>
              <a:t>L’nin</a:t>
            </a:r>
            <a:r>
              <a:rPr lang="tr-TR" sz="2000" dirty="0" smtClean="0">
                <a:latin typeface="+mj-lt"/>
              </a:rPr>
              <a:t> 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42910" y="1071546"/>
            <a:ext cx="7572428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sz="1800" dirty="0" smtClean="0">
                <a:latin typeface="+mj-lt"/>
              </a:rPr>
              <a:t>Doğum indüksiyonu </a:t>
            </a:r>
            <a:r>
              <a:rPr lang="tr-TR" sz="1800" dirty="0" err="1" smtClean="0">
                <a:latin typeface="+mj-lt"/>
              </a:rPr>
              <a:t>endikasyonları</a:t>
            </a:r>
            <a:r>
              <a:rPr lang="tr-TR" sz="1800" dirty="0" smtClean="0">
                <a:latin typeface="+mj-lt"/>
              </a:rPr>
              <a:t>  </a:t>
            </a:r>
          </a:p>
          <a:p>
            <a:endParaRPr lang="tr-TR" sz="1800" dirty="0" smtClean="0">
              <a:latin typeface="+mj-lt"/>
            </a:endParaRPr>
          </a:p>
          <a:p>
            <a:pPr lvl="1">
              <a:buNone/>
            </a:pPr>
            <a:r>
              <a:rPr lang="tr-TR" sz="1800" dirty="0" smtClean="0">
                <a:latin typeface="+mj-lt"/>
              </a:rPr>
              <a:t> a)</a:t>
            </a:r>
            <a:r>
              <a:rPr lang="tr-TR" sz="1800" dirty="0" err="1" smtClean="0">
                <a:latin typeface="+mj-lt"/>
              </a:rPr>
              <a:t>Nonstress</a:t>
            </a:r>
            <a:r>
              <a:rPr lang="tr-TR" sz="1800" dirty="0" smtClean="0">
                <a:latin typeface="+mj-lt"/>
              </a:rPr>
              <a:t> testte </a:t>
            </a:r>
            <a:r>
              <a:rPr lang="tr-TR" sz="1800" dirty="0" err="1" smtClean="0">
                <a:latin typeface="+mj-lt"/>
              </a:rPr>
              <a:t>fetal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distress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smtClean="0">
                <a:latin typeface="+mj-lt"/>
              </a:rPr>
              <a:t>bulguları,</a:t>
            </a:r>
          </a:p>
          <a:p>
            <a:pPr lvl="1"/>
            <a:endParaRPr lang="tr-TR" sz="1800" dirty="0" smtClean="0">
              <a:latin typeface="+mj-lt"/>
            </a:endParaRPr>
          </a:p>
          <a:p>
            <a:pPr lvl="1">
              <a:buNone/>
            </a:pPr>
            <a:r>
              <a:rPr lang="tr-TR" sz="1800" dirty="0" smtClean="0">
                <a:latin typeface="+mj-lt"/>
              </a:rPr>
              <a:t>b) </a:t>
            </a:r>
            <a:r>
              <a:rPr lang="tr-TR" sz="1800" dirty="0" err="1" smtClean="0">
                <a:latin typeface="+mj-lt"/>
              </a:rPr>
              <a:t>Transaminazlarda</a:t>
            </a:r>
            <a:r>
              <a:rPr lang="tr-TR" sz="1800" dirty="0" smtClean="0">
                <a:latin typeface="+mj-lt"/>
              </a:rPr>
              <a:t>  ani 10 kat↑ </a:t>
            </a:r>
          </a:p>
          <a:p>
            <a:pPr lvl="1">
              <a:buNone/>
            </a:pPr>
            <a:endParaRPr lang="tr-TR" sz="1800" dirty="0" smtClean="0">
              <a:latin typeface="+mj-lt"/>
            </a:endParaRPr>
          </a:p>
          <a:p>
            <a:pPr lvl="1">
              <a:buNone/>
            </a:pPr>
            <a:r>
              <a:rPr lang="tr-TR" sz="1800" dirty="0" smtClean="0">
                <a:latin typeface="+mj-lt"/>
              </a:rPr>
              <a:t>c</a:t>
            </a:r>
            <a:r>
              <a:rPr lang="tr-TR" sz="1800" dirty="0" smtClean="0">
                <a:latin typeface="+mj-lt"/>
              </a:rPr>
              <a:t>) </a:t>
            </a:r>
            <a:r>
              <a:rPr lang="tr-TR" sz="1800" dirty="0" smtClean="0">
                <a:latin typeface="+mj-lt"/>
              </a:rPr>
              <a:t>Klinik </a:t>
            </a:r>
            <a:r>
              <a:rPr lang="tr-TR" sz="1800" dirty="0" smtClean="0">
                <a:latin typeface="+mj-lt"/>
              </a:rPr>
              <a:t>veya laboratuar olarak gerileme göstermeyen 37w↑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Yaş, </a:t>
            </a:r>
            <a:r>
              <a:rPr lang="tr-TR" sz="1800" dirty="0" smtClean="0">
                <a:latin typeface="+mj-lt"/>
              </a:rPr>
              <a:t>parite</a:t>
            </a:r>
            <a:r>
              <a:rPr lang="tr-TR" sz="1800" dirty="0" smtClean="0">
                <a:latin typeface="+mj-lt"/>
              </a:rPr>
              <a:t>, </a:t>
            </a:r>
            <a:r>
              <a:rPr lang="tr-TR" sz="1800" dirty="0" err="1" smtClean="0">
                <a:latin typeface="+mj-lt"/>
              </a:rPr>
              <a:t>kolestaz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smtClean="0">
                <a:latin typeface="+mj-lt"/>
              </a:rPr>
              <a:t>tanı haftası, doğum haftası,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 AST ve ALT seviyeleri</a:t>
            </a:r>
            <a:r>
              <a:rPr lang="tr-TR" sz="1800" dirty="0" smtClean="0">
                <a:latin typeface="+mj-lt"/>
              </a:rPr>
              <a:t>, Açlık </a:t>
            </a:r>
            <a:r>
              <a:rPr lang="tr-TR" sz="1800" dirty="0" smtClean="0">
                <a:latin typeface="+mj-lt"/>
              </a:rPr>
              <a:t>safra asit düzeyi, 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 </a:t>
            </a:r>
            <a:r>
              <a:rPr lang="tr-TR" sz="1800" dirty="0" smtClean="0">
                <a:latin typeface="+mj-lt"/>
              </a:rPr>
              <a:t>D</a:t>
            </a:r>
            <a:r>
              <a:rPr lang="tr-TR" sz="1800" dirty="0" smtClean="0">
                <a:latin typeface="+mj-lt"/>
              </a:rPr>
              <a:t>oğum </a:t>
            </a:r>
            <a:r>
              <a:rPr lang="tr-TR" sz="1800" dirty="0" smtClean="0">
                <a:latin typeface="+mj-lt"/>
              </a:rPr>
              <a:t>şekli ve doğum </a:t>
            </a:r>
            <a:r>
              <a:rPr lang="tr-TR" sz="1800" dirty="0" smtClean="0">
                <a:latin typeface="+mj-lt"/>
              </a:rPr>
              <a:t>ağırlıkları, </a:t>
            </a:r>
            <a:r>
              <a:rPr lang="tr-TR" sz="1800" dirty="0" err="1" smtClean="0">
                <a:latin typeface="+mj-lt"/>
              </a:rPr>
              <a:t>ye</a:t>
            </a:r>
            <a:r>
              <a:rPr lang="tr-TR" sz="1800" dirty="0" err="1" smtClean="0">
                <a:latin typeface="+mj-lt"/>
              </a:rPr>
              <a:t>nidoğan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smtClean="0">
                <a:latin typeface="+mj-lt"/>
              </a:rPr>
              <a:t>5. dakika </a:t>
            </a:r>
            <a:r>
              <a:rPr lang="tr-TR" sz="1800" dirty="0" err="1" smtClean="0">
                <a:latin typeface="+mj-lt"/>
              </a:rPr>
              <a:t>apgar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smtClean="0">
                <a:latin typeface="+mj-lt"/>
              </a:rPr>
              <a:t>skoru </a:t>
            </a:r>
            <a:endParaRPr lang="tr-TR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4414" y="1071546"/>
            <a:ext cx="3754436" cy="659352"/>
          </a:xfrm>
        </p:spPr>
        <p:txBody>
          <a:bodyPr/>
          <a:lstStyle/>
          <a:p>
            <a:r>
              <a:rPr lang="tr-TR" dirty="0" smtClean="0">
                <a:latin typeface="+mj-lt"/>
              </a:rPr>
              <a:t>BULGULAR:</a:t>
            </a:r>
            <a:endParaRPr lang="tr-TR" dirty="0">
              <a:latin typeface="+mj-lt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1142976" y="2000240"/>
            <a:ext cx="6858048" cy="3845720"/>
          </a:xfrm>
        </p:spPr>
        <p:txBody>
          <a:bodyPr>
            <a:normAutofit fontScale="92500" lnSpcReduction="10000"/>
          </a:bodyPr>
          <a:lstStyle/>
          <a:p>
            <a:r>
              <a:rPr lang="tr-TR" sz="1800" dirty="0" smtClean="0">
                <a:latin typeface="+mj-lt"/>
              </a:rPr>
              <a:t>Yaş  </a:t>
            </a:r>
            <a:r>
              <a:rPr lang="tr-TR" sz="1800" dirty="0" smtClean="0">
                <a:latin typeface="+mj-lt"/>
              </a:rPr>
              <a:t>28.4±9.21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Parite 2.1±0.89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Tanı haftası 31.4±2.9 hafta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Doğum haftası 36.1±6.54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12 </a:t>
            </a:r>
            <a:r>
              <a:rPr lang="tr-TR" sz="1800" dirty="0" smtClean="0">
                <a:latin typeface="+mj-lt"/>
              </a:rPr>
              <a:t>hasta </a:t>
            </a:r>
            <a:r>
              <a:rPr lang="tr-TR" sz="1800" dirty="0" smtClean="0">
                <a:latin typeface="+mj-lt"/>
              </a:rPr>
              <a:t>(%54.5) sezaryen </a:t>
            </a:r>
            <a:endParaRPr lang="tr-TR" sz="1800" dirty="0" smtClean="0">
              <a:latin typeface="+mj-lt"/>
            </a:endParaRP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Fetal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Distress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smtClean="0">
                <a:latin typeface="+mj-lt"/>
              </a:rPr>
              <a:t>(n=4; %33)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Doğum ağırlığı 2410.8±1012.1</a:t>
            </a:r>
          </a:p>
          <a:p>
            <a:endParaRPr lang="tr-TR" sz="1400" dirty="0" smtClean="0">
              <a:latin typeface="+mj-lt"/>
            </a:endParaRPr>
          </a:p>
          <a:p>
            <a:pPr>
              <a:buNone/>
            </a:pPr>
            <a:endParaRPr lang="tr-TR" sz="1400" dirty="0" smtClean="0">
              <a:latin typeface="+mj-lt"/>
            </a:endParaRPr>
          </a:p>
          <a:p>
            <a:endParaRPr lang="tr-TR" sz="1400" dirty="0" smtClean="0">
              <a:latin typeface="+mj-lt"/>
            </a:endParaRPr>
          </a:p>
          <a:p>
            <a:endParaRPr lang="tr-TR" sz="1400" dirty="0" smtClean="0">
              <a:latin typeface="+mj-lt"/>
            </a:endParaRPr>
          </a:p>
          <a:p>
            <a:endParaRPr lang="tr-TR" sz="1400" dirty="0" smtClean="0"/>
          </a:p>
          <a:p>
            <a:endParaRPr lang="tr-TR" sz="1400" dirty="0" smtClean="0"/>
          </a:p>
          <a:p>
            <a:endParaRPr lang="tr-TR" sz="1400" dirty="0" smtClean="0">
              <a:latin typeface="+mj-lt"/>
            </a:endParaRPr>
          </a:p>
          <a:p>
            <a:endParaRPr lang="tr-TR" sz="14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İçerik Yer Tutucusu"/>
          <p:cNvSpPr>
            <a:spLocks noGrp="1"/>
          </p:cNvSpPr>
          <p:nvPr>
            <p:ph sz="quarter" idx="4"/>
          </p:nvPr>
        </p:nvSpPr>
        <p:spPr>
          <a:xfrm>
            <a:off x="1214414" y="1643050"/>
            <a:ext cx="6072230" cy="4357718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AST:147.5±82.1 </a:t>
            </a:r>
            <a:r>
              <a:rPr lang="tr-TR" sz="1800" dirty="0" err="1" smtClean="0">
                <a:latin typeface="+mj-lt"/>
              </a:rPr>
              <a:t>ıu</a:t>
            </a:r>
            <a:r>
              <a:rPr lang="tr-TR" sz="1800" dirty="0" smtClean="0">
                <a:latin typeface="+mj-lt"/>
              </a:rPr>
              <a:t>/l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ALT:165.7±96.3 </a:t>
            </a:r>
            <a:r>
              <a:rPr lang="tr-TR" sz="1800" dirty="0" err="1" smtClean="0">
                <a:latin typeface="+mj-lt"/>
              </a:rPr>
              <a:t>ıu</a:t>
            </a:r>
            <a:r>
              <a:rPr lang="tr-TR" sz="1800" dirty="0" smtClean="0">
                <a:latin typeface="+mj-lt"/>
              </a:rPr>
              <a:t>/l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Açlık Safra </a:t>
            </a:r>
            <a:r>
              <a:rPr lang="tr-TR" sz="1800" dirty="0" smtClean="0">
                <a:latin typeface="+mj-lt"/>
              </a:rPr>
              <a:t>asitleri 23.5±8.7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Preterm</a:t>
            </a:r>
            <a:r>
              <a:rPr lang="tr-TR" sz="1800" dirty="0" smtClean="0">
                <a:latin typeface="+mj-lt"/>
              </a:rPr>
              <a:t> doğum  %41.7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5. Dakika </a:t>
            </a:r>
            <a:r>
              <a:rPr lang="tr-TR" sz="1800" dirty="0" err="1" smtClean="0">
                <a:latin typeface="+mj-lt"/>
              </a:rPr>
              <a:t>apgar</a:t>
            </a:r>
            <a:r>
              <a:rPr lang="tr-TR" sz="1800" dirty="0" smtClean="0">
                <a:latin typeface="+mj-lt"/>
              </a:rPr>
              <a:t> &lt;</a:t>
            </a:r>
            <a:r>
              <a:rPr lang="tr-TR" sz="1800" dirty="0" smtClean="0">
                <a:latin typeface="+mj-lt"/>
              </a:rPr>
              <a:t>7: </a:t>
            </a:r>
            <a:r>
              <a:rPr lang="tr-TR" sz="1800" dirty="0" smtClean="0">
                <a:latin typeface="+mj-lt"/>
              </a:rPr>
              <a:t>%33.3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Perinatal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mortalite</a:t>
            </a:r>
            <a:r>
              <a:rPr lang="tr-TR" sz="1800" dirty="0" smtClean="0">
                <a:latin typeface="+mj-lt"/>
              </a:rPr>
              <a:t> (-)</a:t>
            </a:r>
          </a:p>
          <a:p>
            <a:endParaRPr lang="tr-TR" sz="14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00100" y="1428736"/>
            <a:ext cx="3754436" cy="659352"/>
          </a:xfrm>
        </p:spPr>
        <p:txBody>
          <a:bodyPr/>
          <a:lstStyle/>
          <a:p>
            <a:r>
              <a:rPr lang="tr-TR" dirty="0" smtClean="0"/>
              <a:t>Sonuç olarak;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928662" y="2643182"/>
            <a:ext cx="7429552" cy="3717138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Kaşıntı (+), ek medikal hastalık (-) ve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Transaminaz</a:t>
            </a:r>
            <a:r>
              <a:rPr lang="tr-TR" sz="1800" dirty="0" smtClean="0">
                <a:latin typeface="+mj-lt"/>
              </a:rPr>
              <a:t> ile açlık safra asitleri ↑ </a:t>
            </a:r>
            <a:endParaRPr lang="tr-TR" sz="1800" dirty="0" smtClean="0">
              <a:latin typeface="+mj-lt"/>
            </a:endParaRPr>
          </a:p>
          <a:p>
            <a:endParaRPr lang="tr-TR" sz="1800" dirty="0" smtClean="0">
              <a:latin typeface="+mj-lt"/>
            </a:endParaRP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pPr>
              <a:buNone/>
            </a:pPr>
            <a:r>
              <a:rPr lang="tr-TR" sz="1800" dirty="0" smtClean="0">
                <a:latin typeface="+mj-lt"/>
              </a:rPr>
              <a:t>GEBELİĞİN </a:t>
            </a:r>
            <a:r>
              <a:rPr lang="tr-TR" sz="1800" dirty="0" smtClean="0">
                <a:latin typeface="+mj-lt"/>
              </a:rPr>
              <a:t>İNTRAHEPATİK </a:t>
            </a:r>
            <a:r>
              <a:rPr lang="tr-TR" sz="1800" dirty="0" smtClean="0">
                <a:latin typeface="+mj-lt"/>
              </a:rPr>
              <a:t>KOLESTAZI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smtClean="0">
                <a:latin typeface="+mj-lt"/>
              </a:rPr>
              <a:t>!!!</a:t>
            </a:r>
            <a:endParaRPr lang="tr-TR" sz="1800" dirty="0" smtClean="0">
              <a:latin typeface="+mj-lt"/>
            </a:endParaRPr>
          </a:p>
          <a:p>
            <a:endParaRPr lang="tr-TR" sz="1800" dirty="0" smtClean="0">
              <a:latin typeface="+mj-lt"/>
            </a:endParaRPr>
          </a:p>
          <a:p>
            <a:pPr>
              <a:buNone/>
            </a:pPr>
            <a:endParaRPr lang="tr-TR" sz="14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714348" y="1785926"/>
            <a:ext cx="7286676" cy="4574394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 </a:t>
            </a:r>
            <a:r>
              <a:rPr lang="tr-TR" sz="2400" dirty="0" err="1" smtClean="0"/>
              <a:t>Fetal</a:t>
            </a:r>
            <a:r>
              <a:rPr lang="tr-TR" sz="2400" dirty="0" smtClean="0"/>
              <a:t> iyilik halini gösteren </a:t>
            </a:r>
            <a:r>
              <a:rPr lang="tr-TR" sz="2400" dirty="0" smtClean="0"/>
              <a:t>testler </a:t>
            </a:r>
            <a:r>
              <a:rPr lang="tr-TR" sz="2400" dirty="0" smtClean="0"/>
              <a:t>bu olgularda güvenilir DEĞİL! ! !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Prematürite</a:t>
            </a:r>
            <a:r>
              <a:rPr lang="tr-TR" sz="2400" dirty="0" smtClean="0"/>
              <a:t> komplikasyonları ve 37. </a:t>
            </a:r>
            <a:r>
              <a:rPr lang="tr-TR" sz="2400" dirty="0" smtClean="0"/>
              <a:t>haftada </a:t>
            </a:r>
            <a:r>
              <a:rPr lang="tr-TR" sz="2400" dirty="0" smtClean="0"/>
              <a:t>↑ani  </a:t>
            </a:r>
            <a:r>
              <a:rPr lang="tr-TR" sz="2400" dirty="0" err="1" smtClean="0"/>
              <a:t>intrauterin</a:t>
            </a:r>
            <a:r>
              <a:rPr lang="tr-TR" sz="2400" dirty="0" smtClean="0"/>
              <a:t> ölüm riski </a:t>
            </a:r>
          </a:p>
          <a:p>
            <a:pPr>
              <a:buNone/>
            </a:pPr>
            <a:r>
              <a:rPr lang="tr-TR" sz="2400" dirty="0" smtClean="0"/>
              <a:t>        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Doğum </a:t>
            </a:r>
            <a:r>
              <a:rPr lang="tr-TR" sz="2800" dirty="0" smtClean="0"/>
              <a:t>yönetimi HASTA İÇİN  </a:t>
            </a:r>
            <a:r>
              <a:rPr lang="tr-TR" sz="2800" dirty="0" smtClean="0"/>
              <a:t>KİŞİSELLEŞTİRİLMELİ…</a:t>
            </a:r>
            <a:endParaRPr lang="tr-TR" sz="2800" dirty="0" smtClean="0"/>
          </a:p>
          <a:p>
            <a:pPr>
              <a:buNone/>
            </a:pPr>
            <a:r>
              <a:rPr lang="tr-TR" sz="2400" dirty="0" smtClean="0"/>
              <a:t> </a:t>
            </a:r>
          </a:p>
          <a:p>
            <a:pPr>
              <a:buNone/>
            </a:pPr>
            <a:r>
              <a:rPr lang="tr-TR" sz="1800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289</Words>
  <Application>Microsoft Office PowerPoint</Application>
  <PresentationFormat>Ekran Gösterisi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Gebeliğin İntrahepatik Kolestazının Perinatal Sonuçlar Üzerine Etkilerinin Değerlendirilmesi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Gebeliğin İntrahepatik Kolestazının Perinatal Sonuçlar Üzerine Etkilerinin Değerlendirilmesi</dc:title>
  <dc:creator>kdndgmserdr</dc:creator>
  <cp:lastModifiedBy>kdndgmserdr</cp:lastModifiedBy>
  <cp:revision>23</cp:revision>
  <dcterms:created xsi:type="dcterms:W3CDTF">2016-09-27T10:26:42Z</dcterms:created>
  <dcterms:modified xsi:type="dcterms:W3CDTF">2016-10-04T11:23:43Z</dcterms:modified>
</cp:coreProperties>
</file>