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5" r:id="rId1"/>
  </p:sldMasterIdLst>
  <p:sldIdLst>
    <p:sldId id="256" r:id="rId2"/>
    <p:sldId id="257" r:id="rId3"/>
    <p:sldId id="258" r:id="rId4"/>
    <p:sldId id="304" r:id="rId5"/>
    <p:sldId id="301" r:id="rId6"/>
    <p:sldId id="303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73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98" r:id="rId23"/>
    <p:sldId id="276" r:id="rId24"/>
    <p:sldId id="277" r:id="rId25"/>
    <p:sldId id="278" r:id="rId26"/>
    <p:sldId id="279" r:id="rId27"/>
    <p:sldId id="280" r:id="rId28"/>
    <p:sldId id="281" r:id="rId29"/>
    <p:sldId id="299" r:id="rId30"/>
    <p:sldId id="282" r:id="rId31"/>
    <p:sldId id="283" r:id="rId32"/>
    <p:sldId id="284" r:id="rId33"/>
    <p:sldId id="285" r:id="rId34"/>
    <p:sldId id="286" r:id="rId35"/>
    <p:sldId id="287" r:id="rId36"/>
    <p:sldId id="302" r:id="rId37"/>
    <p:sldId id="288" r:id="rId38"/>
    <p:sldId id="300" r:id="rId39"/>
    <p:sldId id="289" r:id="rId40"/>
    <p:sldId id="290" r:id="rId41"/>
    <p:sldId id="291" r:id="rId42"/>
    <p:sldId id="295" r:id="rId43"/>
    <p:sldId id="292" r:id="rId44"/>
    <p:sldId id="306" r:id="rId45"/>
    <p:sldId id="293" r:id="rId46"/>
    <p:sldId id="305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66" autoAdjust="0"/>
    <p:restoredTop sz="94660"/>
  </p:normalViewPr>
  <p:slideViewPr>
    <p:cSldViewPr snapToGrid="0">
      <p:cViewPr varScale="1">
        <p:scale>
          <a:sx n="69" d="100"/>
          <a:sy n="69" d="100"/>
        </p:scale>
        <p:origin x="31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11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3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0200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56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9584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70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142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89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096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537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72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08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6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587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91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677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17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0" r:id="rId15"/>
    <p:sldLayoutId id="21474839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589213" y="1301676"/>
            <a:ext cx="8915399" cy="2237590"/>
          </a:xfrm>
        </p:spPr>
        <p:txBody>
          <a:bodyPr>
            <a:normAutofit fontScale="90000"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İlk </a:t>
            </a:r>
            <a:r>
              <a:rPr lang="tr-TR" dirty="0" err="1">
                <a:latin typeface="Comic Sans MS" panose="030F0702030302020204" pitchFamily="66" charset="0"/>
              </a:rPr>
              <a:t>Trimesterde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Gestasyonel</a:t>
            </a:r>
            <a:r>
              <a:rPr lang="tr-TR" dirty="0">
                <a:latin typeface="Comic Sans MS" panose="030F0702030302020204" pitchFamily="66" charset="0"/>
              </a:rPr>
              <a:t>  </a:t>
            </a:r>
            <a:r>
              <a:rPr lang="tr-TR" dirty="0" err="1">
                <a:latin typeface="Comic Sans MS" panose="030F0702030302020204" pitchFamily="66" charset="0"/>
              </a:rPr>
              <a:t>Diabet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Prediksiyonu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481754" y="4777379"/>
            <a:ext cx="8563707" cy="1126283"/>
          </a:xfrm>
        </p:spPr>
        <p:txBody>
          <a:bodyPr>
            <a:normAutofit/>
          </a:bodyPr>
          <a:lstStyle/>
          <a:p>
            <a:r>
              <a:rPr lang="tr-TR" b="1" dirty="0">
                <a:latin typeface="Comic Sans MS" panose="030F0702030302020204" pitchFamily="66" charset="0"/>
              </a:rPr>
              <a:t>Doç. Dr. Emel Ebru Özçimen</a:t>
            </a:r>
          </a:p>
          <a:p>
            <a:r>
              <a:rPr lang="tr-TR" sz="2000" dirty="0">
                <a:latin typeface="Comic Sans MS" panose="030F0702030302020204" pitchFamily="66" charset="0"/>
              </a:rPr>
              <a:t>Başkent Üniversitesi Tıp Fakültesi Kadın Hastalıkları ve Doğum Bölümü </a:t>
            </a:r>
            <a:r>
              <a:rPr lang="tr-TR" sz="2000" dirty="0" err="1">
                <a:latin typeface="Comic Sans MS" panose="030F0702030302020204" pitchFamily="66" charset="0"/>
              </a:rPr>
              <a:t>Perinatoloji</a:t>
            </a:r>
            <a:r>
              <a:rPr lang="tr-TR" sz="2000" dirty="0">
                <a:latin typeface="Comic Sans MS" panose="030F0702030302020204" pitchFamily="66" charset="0"/>
              </a:rPr>
              <a:t> Ünitesi, Konya Hastanesi</a:t>
            </a:r>
          </a:p>
          <a:p>
            <a:endParaRPr lang="tr-TR" dirty="0"/>
          </a:p>
        </p:txBody>
      </p:sp>
      <p:pic>
        <p:nvPicPr>
          <p:cNvPr id="4" name="Picture 5" descr="Guest%20Mom%20&amp;%20Ba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033"/>
            <a:ext cx="2093913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631" y="556882"/>
            <a:ext cx="3415481" cy="74479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640015"/>
            <a:ext cx="3176954" cy="309489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921" y="498764"/>
            <a:ext cx="4272742" cy="80291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9921" y="1301676"/>
            <a:ext cx="4272742" cy="46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95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200" b="1" dirty="0">
                <a:latin typeface="Comic Sans MS" panose="030F0702030302020204" pitchFamily="66" charset="0"/>
              </a:rPr>
              <a:t>HAPO Çalışması: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15 merkez, 9 ülke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25 505 gebe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75 gr OGTT 24-32. </a:t>
            </a:r>
            <a:r>
              <a:rPr lang="tr-TR" dirty="0" err="1">
                <a:latin typeface="Comic Sans MS" panose="030F0702030302020204" pitchFamily="66" charset="0"/>
              </a:rPr>
              <a:t>hf</a:t>
            </a: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 err="1">
                <a:latin typeface="Comic Sans MS" panose="030F0702030302020204" pitchFamily="66" charset="0"/>
              </a:rPr>
              <a:t>Prospektif</a:t>
            </a:r>
            <a:r>
              <a:rPr lang="tr-TR" dirty="0">
                <a:latin typeface="Comic Sans MS" panose="030F0702030302020204" pitchFamily="66" charset="0"/>
              </a:rPr>
              <a:t>, </a:t>
            </a:r>
            <a:r>
              <a:rPr lang="tr-TR" dirty="0" err="1">
                <a:latin typeface="Comic Sans MS" panose="030F0702030302020204" pitchFamily="66" charset="0"/>
              </a:rPr>
              <a:t>blinded</a:t>
            </a:r>
            <a:r>
              <a:rPr lang="tr-TR" dirty="0">
                <a:latin typeface="Comic Sans MS" panose="030F0702030302020204" pitchFamily="66" charset="0"/>
              </a:rPr>
              <a:t> çalışma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b="1" dirty="0" err="1">
                <a:latin typeface="Comic Sans MS" panose="030F0702030302020204" pitchFamily="66" charset="0"/>
              </a:rPr>
              <a:t>Primer</a:t>
            </a:r>
            <a:r>
              <a:rPr lang="tr-TR" b="1" dirty="0">
                <a:latin typeface="Comic Sans MS" panose="030F0702030302020204" pitchFamily="66" charset="0"/>
              </a:rPr>
              <a:t> Sonuçlar</a:t>
            </a:r>
            <a:r>
              <a:rPr lang="tr-TR" dirty="0">
                <a:latin typeface="Comic Sans MS" panose="030F0702030302020204" pitchFamily="66" charset="0"/>
              </a:rPr>
              <a:t>: 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</a:t>
            </a:r>
            <a:r>
              <a:rPr lang="tr-TR" i="1" dirty="0">
                <a:latin typeface="Comic Sans MS" panose="030F0702030302020204" pitchFamily="66" charset="0"/>
              </a:rPr>
              <a:t>Doğum kilosu &gt; 90 </a:t>
            </a:r>
            <a:r>
              <a:rPr lang="tr-TR" i="1" dirty="0" err="1">
                <a:latin typeface="Comic Sans MS" panose="030F0702030302020204" pitchFamily="66" charset="0"/>
              </a:rPr>
              <a:t>persentil</a:t>
            </a:r>
            <a:endParaRPr lang="tr-TR" i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i="1" dirty="0">
                <a:latin typeface="Comic Sans MS" panose="030F0702030302020204" pitchFamily="66" charset="0"/>
              </a:rPr>
              <a:t>         </a:t>
            </a:r>
            <a:r>
              <a:rPr lang="tr-TR" i="1" dirty="0" err="1">
                <a:latin typeface="Comic Sans MS" panose="030F0702030302020204" pitchFamily="66" charset="0"/>
              </a:rPr>
              <a:t>primer</a:t>
            </a:r>
            <a:r>
              <a:rPr lang="tr-TR" i="1" dirty="0">
                <a:latin typeface="Comic Sans MS" panose="030F0702030302020204" pitchFamily="66" charset="0"/>
              </a:rPr>
              <a:t> C/S</a:t>
            </a:r>
          </a:p>
          <a:p>
            <a:pPr marL="0" indent="0">
              <a:buNone/>
            </a:pPr>
            <a:r>
              <a:rPr lang="tr-TR" i="1" dirty="0">
                <a:latin typeface="Comic Sans MS" panose="030F0702030302020204" pitchFamily="66" charset="0"/>
              </a:rPr>
              <a:t>        </a:t>
            </a:r>
            <a:r>
              <a:rPr lang="tr-TR" i="1" dirty="0" err="1">
                <a:latin typeface="Comic Sans MS" panose="030F0702030302020204" pitchFamily="66" charset="0"/>
              </a:rPr>
              <a:t>Neonatal</a:t>
            </a:r>
            <a:r>
              <a:rPr lang="tr-TR" i="1" dirty="0">
                <a:latin typeface="Comic Sans MS" panose="030F0702030302020204" pitchFamily="66" charset="0"/>
              </a:rPr>
              <a:t> Hipoglisemi</a:t>
            </a:r>
          </a:p>
          <a:p>
            <a:pPr marL="0" indent="0">
              <a:buNone/>
            </a:pPr>
            <a:r>
              <a:rPr lang="tr-TR" i="1" dirty="0">
                <a:latin typeface="Comic Sans MS" panose="030F0702030302020204" pitchFamily="66" charset="0"/>
              </a:rPr>
              <a:t>        </a:t>
            </a:r>
            <a:r>
              <a:rPr lang="tr-TR" i="1" dirty="0" err="1">
                <a:latin typeface="Comic Sans MS" panose="030F0702030302020204" pitchFamily="66" charset="0"/>
              </a:rPr>
              <a:t>Kord</a:t>
            </a:r>
            <a:r>
              <a:rPr lang="tr-TR" i="1" dirty="0">
                <a:latin typeface="Comic Sans MS" panose="030F0702030302020204" pitchFamily="66" charset="0"/>
              </a:rPr>
              <a:t> kanı C-</a:t>
            </a:r>
            <a:r>
              <a:rPr lang="tr-TR" i="1" dirty="0" err="1">
                <a:latin typeface="Comic Sans MS" panose="030F0702030302020204" pitchFamily="66" charset="0"/>
              </a:rPr>
              <a:t>peptit</a:t>
            </a:r>
            <a:r>
              <a:rPr lang="tr-TR" i="1" dirty="0">
                <a:latin typeface="Comic Sans MS" panose="030F0702030302020204" pitchFamily="66" charset="0"/>
              </a:rPr>
              <a:t> düzeyi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err="1">
                <a:latin typeface="Comic Sans MS" panose="030F0702030302020204" pitchFamily="66" charset="0"/>
              </a:rPr>
              <a:t>Sekonder</a:t>
            </a:r>
            <a:r>
              <a:rPr lang="tr-TR" b="1" dirty="0">
                <a:latin typeface="Comic Sans MS" panose="030F0702030302020204" pitchFamily="66" charset="0"/>
              </a:rPr>
              <a:t> Sonuçlar</a:t>
            </a:r>
            <a:r>
              <a:rPr lang="tr-TR" dirty="0"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</a:t>
            </a:r>
            <a:r>
              <a:rPr lang="tr-TR" i="1" dirty="0">
                <a:latin typeface="Comic Sans MS" panose="030F0702030302020204" pitchFamily="66" charset="0"/>
              </a:rPr>
              <a:t>&lt; 37 </a:t>
            </a:r>
            <a:r>
              <a:rPr lang="tr-TR" i="1" dirty="0" err="1">
                <a:latin typeface="Comic Sans MS" panose="030F0702030302020204" pitchFamily="66" charset="0"/>
              </a:rPr>
              <a:t>hf</a:t>
            </a:r>
            <a:r>
              <a:rPr lang="tr-TR" i="1" dirty="0">
                <a:latin typeface="Comic Sans MS" panose="030F0702030302020204" pitchFamily="66" charset="0"/>
              </a:rPr>
              <a:t> doğum</a:t>
            </a:r>
          </a:p>
          <a:p>
            <a:pPr marL="0" indent="0">
              <a:buNone/>
            </a:pPr>
            <a:r>
              <a:rPr lang="tr-TR" i="1" dirty="0">
                <a:latin typeface="Comic Sans MS" panose="030F0702030302020204" pitchFamily="66" charset="0"/>
              </a:rPr>
              <a:t>         Omuz </a:t>
            </a:r>
            <a:r>
              <a:rPr lang="tr-TR" i="1" dirty="0" err="1">
                <a:latin typeface="Comic Sans MS" panose="030F0702030302020204" pitchFamily="66" charset="0"/>
              </a:rPr>
              <a:t>distosisi</a:t>
            </a:r>
            <a:endParaRPr lang="tr-TR" i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i="1" dirty="0">
                <a:latin typeface="Comic Sans MS" panose="030F0702030302020204" pitchFamily="66" charset="0"/>
              </a:rPr>
              <a:t>         Doğum travması</a:t>
            </a:r>
          </a:p>
          <a:p>
            <a:pPr marL="0" indent="0">
              <a:buNone/>
            </a:pPr>
            <a:r>
              <a:rPr lang="tr-TR" i="1" dirty="0">
                <a:latin typeface="Comic Sans MS" panose="030F0702030302020204" pitchFamily="66" charset="0"/>
              </a:rPr>
              <a:t>         NICU ihtiyacı</a:t>
            </a:r>
          </a:p>
          <a:p>
            <a:pPr marL="0" indent="0">
              <a:buNone/>
            </a:pPr>
            <a:r>
              <a:rPr lang="tr-TR" i="1" dirty="0">
                <a:latin typeface="Comic Sans MS" panose="030F0702030302020204" pitchFamily="66" charset="0"/>
              </a:rPr>
              <a:t>         </a:t>
            </a:r>
            <a:r>
              <a:rPr lang="tr-TR" i="1" dirty="0" err="1">
                <a:latin typeface="Comic Sans MS" panose="030F0702030302020204" pitchFamily="66" charset="0"/>
              </a:rPr>
              <a:t>Hiperbiluribinemi</a:t>
            </a:r>
            <a:endParaRPr lang="tr-TR" i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i="1" dirty="0">
                <a:latin typeface="Comic Sans MS" panose="030F0702030302020204" pitchFamily="66" charset="0"/>
              </a:rPr>
              <a:t>        </a:t>
            </a:r>
            <a:r>
              <a:rPr lang="tr-TR" i="1" dirty="0" err="1">
                <a:latin typeface="Comic Sans MS" panose="030F0702030302020204" pitchFamily="66" charset="0"/>
              </a:rPr>
              <a:t>Preeklampsia</a:t>
            </a:r>
            <a:r>
              <a:rPr lang="tr-TR" i="1" dirty="0">
                <a:latin typeface="Comic Sans MS" panose="030F0702030302020204" pitchFamily="66" charset="0"/>
              </a:rPr>
              <a:t>  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0930" y="546519"/>
            <a:ext cx="2773681" cy="143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56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609600"/>
            <a:ext cx="8153400" cy="5638800"/>
          </a:xfrm>
          <a:noFill/>
        </p:spPr>
      </p:pic>
    </p:spTree>
    <p:extLst>
      <p:ext uri="{BB962C8B-B14F-4D97-AF65-F5344CB8AC3E}">
        <p14:creationId xmlns:p14="http://schemas.microsoft.com/office/powerpoint/2010/main" val="2856987250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187" y="515390"/>
            <a:ext cx="4975932" cy="5054137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881149" y="2967335"/>
            <a:ext cx="51538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err="1">
                <a:latin typeface="Comic Sans MS" panose="030F0702030302020204" pitchFamily="66" charset="0"/>
              </a:rPr>
              <a:t>Maternal</a:t>
            </a:r>
            <a:r>
              <a:rPr lang="tr-TR" b="1" dirty="0">
                <a:latin typeface="Comic Sans MS" panose="030F0702030302020204" pitchFamily="66" charset="0"/>
              </a:rPr>
              <a:t> faktörlere dayanan bir regresyon modeli ile yapılan tarama, %20 yanlış pozitiflik oranı ile %60 </a:t>
            </a:r>
            <a:r>
              <a:rPr lang="tr-TR" b="1" dirty="0" err="1">
                <a:latin typeface="Comic Sans MS" panose="030F0702030302020204" pitchFamily="66" charset="0"/>
              </a:rPr>
              <a:t>lık</a:t>
            </a:r>
            <a:r>
              <a:rPr lang="tr-TR" b="1" dirty="0">
                <a:latin typeface="Comic Sans MS" panose="030F0702030302020204" pitchFamily="66" charset="0"/>
              </a:rPr>
              <a:t> yakalama oranına ulaşabilir.</a:t>
            </a:r>
          </a:p>
          <a:p>
            <a:endParaRPr lang="tr-TR" b="1" dirty="0">
              <a:latin typeface="Comic Sans MS" panose="030F0702030302020204" pitchFamily="66" charset="0"/>
            </a:endParaRPr>
          </a:p>
          <a:p>
            <a:r>
              <a:rPr lang="tr-TR" b="1" dirty="0">
                <a:latin typeface="Comic Sans MS" panose="030F0702030302020204" pitchFamily="66" charset="0"/>
              </a:rPr>
              <a:t>                                                    </a:t>
            </a:r>
            <a:r>
              <a:rPr lang="tr-TR" b="1" i="1" dirty="0" err="1">
                <a:latin typeface="Comic Sans MS" panose="030F0702030302020204" pitchFamily="66" charset="0"/>
              </a:rPr>
              <a:t>Nicolaides</a:t>
            </a:r>
            <a:r>
              <a:rPr lang="tr-TR" b="1" i="1" dirty="0">
                <a:latin typeface="Comic Sans MS" panose="030F0702030302020204" pitchFamily="66" charset="0"/>
              </a:rPr>
              <a:t> K</a:t>
            </a:r>
            <a:endParaRPr lang="tr-TR" b="1" dirty="0">
              <a:latin typeface="Comic Sans MS" panose="030F0702030302020204" pitchFamily="66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526" y="5569528"/>
            <a:ext cx="4412673" cy="29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62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İlk </a:t>
            </a:r>
            <a:r>
              <a:rPr lang="tr-TR" dirty="0" err="1">
                <a:latin typeface="Comic Sans MS" panose="030F0702030302020204" pitchFamily="66" charset="0"/>
              </a:rPr>
              <a:t>trimesterde</a:t>
            </a:r>
            <a:r>
              <a:rPr lang="tr-TR" dirty="0"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**** </a:t>
            </a:r>
            <a:r>
              <a:rPr lang="tr-TR" b="1" i="1" dirty="0">
                <a:latin typeface="Comic Sans MS" panose="030F0702030302020204" pitchFamily="66" charset="0"/>
              </a:rPr>
              <a:t>AKŞ:</a:t>
            </a:r>
            <a:r>
              <a:rPr lang="tr-TR" i="1" dirty="0">
                <a:latin typeface="Comic Sans MS" panose="030F0702030302020204" pitchFamily="66" charset="0"/>
              </a:rPr>
              <a:t> 80-85 mg/dl </a:t>
            </a:r>
          </a:p>
          <a:p>
            <a:pPr marL="0" indent="0">
              <a:buNone/>
            </a:pPr>
            <a:r>
              <a:rPr lang="tr-TR" i="1" dirty="0">
                <a:latin typeface="Comic Sans MS" panose="030F0702030302020204" pitchFamily="66" charset="0"/>
              </a:rPr>
              <a:t>                            % 55-75 </a:t>
            </a:r>
            <a:r>
              <a:rPr lang="tr-TR" i="1" dirty="0" err="1">
                <a:latin typeface="Comic Sans MS" panose="030F0702030302020204" pitchFamily="66" charset="0"/>
              </a:rPr>
              <a:t>sensitivite</a:t>
            </a:r>
            <a:r>
              <a:rPr lang="tr-TR" i="1" dirty="0">
                <a:latin typeface="Comic Sans MS" panose="030F0702030302020204" pitchFamily="66" charset="0"/>
              </a:rPr>
              <a:t>, % 52-75 </a:t>
            </a:r>
            <a:r>
              <a:rPr lang="tr-TR" i="1" dirty="0" err="1">
                <a:latin typeface="Comic Sans MS" panose="030F0702030302020204" pitchFamily="66" charset="0"/>
              </a:rPr>
              <a:t>spesif</a:t>
            </a:r>
            <a:r>
              <a:rPr lang="tr-TR" i="1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tr-TR" i="1" dirty="0">
                <a:latin typeface="Comic Sans MS" panose="030F0702030302020204" pitchFamily="66" charset="0"/>
              </a:rPr>
              <a:t>                                                                    </a:t>
            </a:r>
            <a:r>
              <a:rPr lang="tr-TR" sz="1400" i="1" dirty="0" err="1">
                <a:latin typeface="Comic Sans MS" panose="030F0702030302020204" pitchFamily="66" charset="0"/>
              </a:rPr>
              <a:t>Eur</a:t>
            </a:r>
            <a:r>
              <a:rPr lang="tr-TR" sz="1400" i="1" dirty="0">
                <a:latin typeface="Comic Sans MS" panose="030F0702030302020204" pitchFamily="66" charset="0"/>
              </a:rPr>
              <a:t> J </a:t>
            </a:r>
            <a:r>
              <a:rPr lang="tr-TR" sz="1400" i="1" dirty="0" err="1">
                <a:latin typeface="Comic Sans MS" panose="030F0702030302020204" pitchFamily="66" charset="0"/>
              </a:rPr>
              <a:t>Obstet</a:t>
            </a:r>
            <a:r>
              <a:rPr lang="tr-TR" sz="1400" i="1" dirty="0">
                <a:latin typeface="Comic Sans MS" panose="030F0702030302020204" pitchFamily="66" charset="0"/>
              </a:rPr>
              <a:t> </a:t>
            </a:r>
            <a:r>
              <a:rPr lang="tr-TR" sz="1400" i="1" dirty="0" err="1">
                <a:latin typeface="Comic Sans MS" panose="030F0702030302020204" pitchFamily="66" charset="0"/>
              </a:rPr>
              <a:t>Gynecol</a:t>
            </a:r>
            <a:r>
              <a:rPr lang="tr-TR" sz="1400" i="1" dirty="0">
                <a:latin typeface="Comic Sans MS" panose="030F0702030302020204" pitchFamily="66" charset="0"/>
              </a:rPr>
              <a:t> 2010</a:t>
            </a:r>
            <a:endParaRPr lang="tr-TR" i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i="1" dirty="0">
                <a:latin typeface="Comic Sans MS" panose="030F0702030302020204" pitchFamily="66" charset="0"/>
              </a:rPr>
              <a:t>           ****</a:t>
            </a:r>
            <a:r>
              <a:rPr lang="tr-TR" b="1" i="1" dirty="0" err="1">
                <a:latin typeface="Comic Sans MS" panose="030F0702030302020204" pitchFamily="66" charset="0"/>
              </a:rPr>
              <a:t>Random</a:t>
            </a:r>
            <a:r>
              <a:rPr lang="tr-TR" b="1" i="1" dirty="0">
                <a:latin typeface="Comic Sans MS" panose="030F0702030302020204" pitchFamily="66" charset="0"/>
              </a:rPr>
              <a:t> </a:t>
            </a:r>
            <a:r>
              <a:rPr lang="tr-TR" b="1" i="1" dirty="0" err="1">
                <a:latin typeface="Comic Sans MS" panose="030F0702030302020204" pitchFamily="66" charset="0"/>
              </a:rPr>
              <a:t>Plasma</a:t>
            </a:r>
            <a:r>
              <a:rPr lang="tr-TR" b="1" i="1" dirty="0">
                <a:latin typeface="Comic Sans MS" panose="030F0702030302020204" pitchFamily="66" charset="0"/>
              </a:rPr>
              <a:t> </a:t>
            </a:r>
            <a:r>
              <a:rPr lang="tr-TR" b="1" i="1" dirty="0" err="1">
                <a:latin typeface="Comic Sans MS" panose="030F0702030302020204" pitchFamily="66" charset="0"/>
              </a:rPr>
              <a:t>Glukozu</a:t>
            </a:r>
            <a:r>
              <a:rPr lang="tr-TR" b="1" i="1" dirty="0">
                <a:latin typeface="Comic Sans MS" panose="030F0702030302020204" pitchFamily="66" charset="0"/>
              </a:rPr>
              <a:t>: </a:t>
            </a:r>
            <a:r>
              <a:rPr lang="tr-TR" i="1" dirty="0">
                <a:latin typeface="Comic Sans MS" panose="030F0702030302020204" pitchFamily="66" charset="0"/>
              </a:rPr>
              <a:t>≥ 135 mg/dl </a:t>
            </a:r>
          </a:p>
          <a:p>
            <a:pPr marL="0" indent="0">
              <a:buNone/>
            </a:pPr>
            <a:r>
              <a:rPr lang="tr-TR" i="1" dirty="0">
                <a:latin typeface="Comic Sans MS" panose="030F0702030302020204" pitchFamily="66" charset="0"/>
              </a:rPr>
              <a:t>                             %70 </a:t>
            </a:r>
            <a:r>
              <a:rPr lang="tr-TR" i="1" dirty="0" err="1">
                <a:latin typeface="Comic Sans MS" panose="030F0702030302020204" pitchFamily="66" charset="0"/>
              </a:rPr>
              <a:t>sensitivite</a:t>
            </a:r>
            <a:r>
              <a:rPr lang="tr-TR" i="1" dirty="0">
                <a:latin typeface="Comic Sans MS" panose="030F0702030302020204" pitchFamily="66" charset="0"/>
              </a:rPr>
              <a:t>, %90 </a:t>
            </a:r>
            <a:r>
              <a:rPr lang="tr-TR" i="1" dirty="0" err="1">
                <a:latin typeface="Comic Sans MS" panose="030F0702030302020204" pitchFamily="66" charset="0"/>
              </a:rPr>
              <a:t>spesif</a:t>
            </a:r>
            <a:r>
              <a:rPr lang="tr-TR" i="1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tr-TR" i="1" dirty="0">
                <a:latin typeface="Comic Sans MS" panose="030F0702030302020204" pitchFamily="66" charset="0"/>
              </a:rPr>
              <a:t>                                                                  </a:t>
            </a:r>
            <a:r>
              <a:rPr lang="tr-TR" sz="1400" i="1" dirty="0" err="1">
                <a:latin typeface="Comic Sans MS" panose="030F0702030302020204" pitchFamily="66" charset="0"/>
              </a:rPr>
              <a:t>Diabetologia</a:t>
            </a:r>
            <a:r>
              <a:rPr lang="tr-TR" sz="1400" i="1" dirty="0">
                <a:latin typeface="Comic Sans MS" panose="030F0702030302020204" pitchFamily="66" charset="0"/>
              </a:rPr>
              <a:t> 2015</a:t>
            </a:r>
            <a:endParaRPr lang="tr-TR" i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i="1" dirty="0">
                <a:latin typeface="Comic Sans MS" panose="030F0702030302020204" pitchFamily="66" charset="0"/>
              </a:rPr>
              <a:t>          ****</a:t>
            </a:r>
            <a:r>
              <a:rPr lang="tr-TR" b="1" i="1" dirty="0">
                <a:latin typeface="Comic Sans MS" panose="030F0702030302020204" pitchFamily="66" charset="0"/>
              </a:rPr>
              <a:t>Açlık İnsülini</a:t>
            </a:r>
            <a:r>
              <a:rPr lang="tr-TR" i="1" dirty="0">
                <a:latin typeface="Comic Sans MS" panose="030F0702030302020204" pitchFamily="66" charset="0"/>
              </a:rPr>
              <a:t>: 7.55 µIU /ml</a:t>
            </a:r>
          </a:p>
          <a:p>
            <a:pPr marL="0" indent="0">
              <a:buNone/>
            </a:pPr>
            <a:r>
              <a:rPr lang="tr-TR" i="1" dirty="0">
                <a:latin typeface="Comic Sans MS" panose="030F0702030302020204" pitchFamily="66" charset="0"/>
              </a:rPr>
              <a:t>                                        % 60-67 </a:t>
            </a:r>
            <a:r>
              <a:rPr lang="tr-TR" i="1" dirty="0" err="1">
                <a:latin typeface="Comic Sans MS" panose="030F0702030302020204" pitchFamily="66" charset="0"/>
              </a:rPr>
              <a:t>sens</a:t>
            </a:r>
            <a:r>
              <a:rPr lang="tr-TR" i="1" dirty="0">
                <a:latin typeface="Comic Sans MS" panose="030F0702030302020204" pitchFamily="66" charset="0"/>
              </a:rPr>
              <a:t>., %45-47 </a:t>
            </a:r>
            <a:r>
              <a:rPr lang="tr-TR" i="1" dirty="0" err="1">
                <a:latin typeface="Comic Sans MS" panose="030F0702030302020204" pitchFamily="66" charset="0"/>
              </a:rPr>
              <a:t>spes</a:t>
            </a:r>
            <a:r>
              <a:rPr lang="tr-TR" i="1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tr-TR" i="1" dirty="0">
                <a:latin typeface="Comic Sans MS" panose="030F0702030302020204" pitchFamily="66" charset="0"/>
              </a:rPr>
              <a:t>                                                                 </a:t>
            </a:r>
            <a:r>
              <a:rPr lang="tr-TR" sz="1400" i="1" dirty="0" err="1">
                <a:latin typeface="Comic Sans MS" panose="030F0702030302020204" pitchFamily="66" charset="0"/>
              </a:rPr>
              <a:t>Eur</a:t>
            </a:r>
            <a:r>
              <a:rPr lang="tr-TR" sz="1400" i="1" dirty="0">
                <a:latin typeface="Comic Sans MS" panose="030F0702030302020204" pitchFamily="66" charset="0"/>
              </a:rPr>
              <a:t> J </a:t>
            </a:r>
            <a:r>
              <a:rPr lang="tr-TR" sz="1400" i="1" dirty="0" err="1">
                <a:latin typeface="Comic Sans MS" panose="030F0702030302020204" pitchFamily="66" charset="0"/>
              </a:rPr>
              <a:t>Epidemiol</a:t>
            </a:r>
            <a:r>
              <a:rPr lang="tr-TR" sz="1400" i="1" dirty="0">
                <a:latin typeface="Comic Sans MS" panose="030F0702030302020204" pitchFamily="66" charset="0"/>
              </a:rPr>
              <a:t> 2013</a:t>
            </a:r>
            <a:endParaRPr lang="tr-TR" i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i="1" dirty="0">
                <a:latin typeface="Comic Sans MS" panose="030F0702030302020204" pitchFamily="66" charset="0"/>
              </a:rPr>
              <a:t>              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6" name="AutoShape 6" descr="açlık kan şekeri görsel ile ilgili görsel sonucu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265" y="209203"/>
            <a:ext cx="2464786" cy="223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62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>
                <a:latin typeface="Comic Sans MS" panose="030F0702030302020204" pitchFamily="66" charset="0"/>
              </a:rPr>
              <a:t>HB A1C ve GDM:</a:t>
            </a:r>
          </a:p>
          <a:p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>
                <a:latin typeface="Comic Sans MS" panose="030F0702030302020204" pitchFamily="66" charset="0"/>
              </a:rPr>
              <a:t>Hemoglobin A 1c: 3 aylık süreyi gösterir.</a:t>
            </a:r>
          </a:p>
          <a:p>
            <a:r>
              <a:rPr lang="tr-TR" dirty="0" err="1">
                <a:latin typeface="Comic Sans MS" panose="030F0702030302020204" pitchFamily="66" charset="0"/>
              </a:rPr>
              <a:t>Hb</a:t>
            </a:r>
            <a:r>
              <a:rPr lang="tr-TR" dirty="0">
                <a:latin typeface="Comic Sans MS" panose="030F0702030302020204" pitchFamily="66" charset="0"/>
              </a:rPr>
              <a:t> A1c yüksekliği: </a:t>
            </a:r>
            <a:r>
              <a:rPr lang="tr-TR" dirty="0" err="1">
                <a:latin typeface="Comic Sans MS" panose="030F0702030302020204" pitchFamily="66" charset="0"/>
              </a:rPr>
              <a:t>kongenital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malformasyonlar</a:t>
            </a: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      </a:t>
            </a:r>
            <a:r>
              <a:rPr lang="tr-TR" dirty="0" err="1">
                <a:latin typeface="Comic Sans MS" panose="030F0702030302020204" pitchFamily="66" charset="0"/>
              </a:rPr>
              <a:t>spontan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abortuslar</a:t>
            </a:r>
            <a:r>
              <a:rPr lang="tr-TR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4" name="Picture 4" descr="pe02110_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159" y="3480262"/>
            <a:ext cx="2622665" cy="229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491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 rot="5400000">
            <a:off x="3848792" y="-1892528"/>
            <a:ext cx="5968539" cy="10717876"/>
          </a:xfrm>
          <a:prstGeom prst="rect">
            <a:avLst/>
          </a:prstGeom>
          <a:scene3d>
            <a:camera prst="orthographicFront">
              <a:rot lat="120000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000117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             </a:t>
            </a:r>
            <a:r>
              <a:rPr lang="tr-TR" dirty="0">
                <a:latin typeface="Comic Sans MS" panose="030F0702030302020204" pitchFamily="66" charset="0"/>
              </a:rPr>
              <a:t>AKŞ ≥ 92 mg/dl : erken gebelikte GDM tanısı</a:t>
            </a:r>
          </a:p>
          <a:p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    ADA: desteklemiyor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    IADPSG destekliyor.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273" y="2337261"/>
            <a:ext cx="2560638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215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Comic Sans MS" panose="030F0702030302020204" pitchFamily="66" charset="0"/>
              </a:rPr>
              <a:t>Hastanın hikayesi        </a:t>
            </a:r>
          </a:p>
          <a:p>
            <a:r>
              <a:rPr lang="tr-TR" dirty="0" err="1">
                <a:latin typeface="Comic Sans MS" panose="030F0702030302020204" pitchFamily="66" charset="0"/>
              </a:rPr>
              <a:t>Obesite</a:t>
            </a:r>
            <a:r>
              <a:rPr lang="tr-TR" dirty="0">
                <a:latin typeface="Comic Sans MS" panose="030F0702030302020204" pitchFamily="66" charset="0"/>
              </a:rPr>
              <a:t>                               İlk </a:t>
            </a:r>
            <a:r>
              <a:rPr lang="tr-TR" dirty="0" err="1">
                <a:latin typeface="Comic Sans MS" panose="030F0702030302020204" pitchFamily="66" charset="0"/>
              </a:rPr>
              <a:t>trimesterde</a:t>
            </a:r>
            <a:r>
              <a:rPr lang="tr-TR" dirty="0">
                <a:latin typeface="Comic Sans MS" panose="030F0702030302020204" pitchFamily="66" charset="0"/>
              </a:rPr>
              <a:t> GDM taraması</a:t>
            </a:r>
          </a:p>
          <a:p>
            <a:r>
              <a:rPr lang="tr-TR" dirty="0">
                <a:latin typeface="Comic Sans MS" panose="030F0702030302020204" pitchFamily="66" charset="0"/>
              </a:rPr>
              <a:t>GDM hikayesi                                          </a:t>
            </a:r>
          </a:p>
          <a:p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                    **</a:t>
            </a:r>
            <a:r>
              <a:rPr lang="tr-TR" i="1" dirty="0">
                <a:latin typeface="Comic Sans MS" panose="030F0702030302020204" pitchFamily="66" charset="0"/>
              </a:rPr>
              <a:t>ADA ve IADPSG öneriyor.**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4" name="Sağ Ayraç 3"/>
          <p:cNvSpPr/>
          <p:nvPr/>
        </p:nvSpPr>
        <p:spPr>
          <a:xfrm>
            <a:off x="5198225" y="2216727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8551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38400" y="2133600"/>
            <a:ext cx="9066212" cy="37776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</a:t>
            </a:r>
            <a:r>
              <a:rPr lang="tr-TR" b="1" dirty="0">
                <a:latin typeface="Comic Sans MS" panose="030F0702030302020204" pitchFamily="66" charset="0"/>
              </a:rPr>
              <a:t>HOMA-IR ve GDM: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Açlık </a:t>
            </a:r>
            <a:r>
              <a:rPr lang="tr-TR" dirty="0" err="1">
                <a:latin typeface="Comic Sans MS" panose="030F0702030302020204" pitchFamily="66" charset="0"/>
              </a:rPr>
              <a:t>plasma</a:t>
            </a:r>
            <a:r>
              <a:rPr lang="tr-TR" dirty="0">
                <a:latin typeface="Comic Sans MS" panose="030F0702030302020204" pitchFamily="66" charset="0"/>
              </a:rPr>
              <a:t> insülin (µIU/ml) X Açlık </a:t>
            </a:r>
            <a:r>
              <a:rPr lang="tr-TR" dirty="0" err="1">
                <a:latin typeface="Comic Sans MS" panose="030F0702030302020204" pitchFamily="66" charset="0"/>
              </a:rPr>
              <a:t>Plasma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Glukozu</a:t>
            </a:r>
            <a:r>
              <a:rPr lang="tr-TR" dirty="0">
                <a:latin typeface="Comic Sans MS" panose="030F0702030302020204" pitchFamily="66" charset="0"/>
              </a:rPr>
              <a:t> (mg/dl) X 0.05     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                                        22.5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%100 </a:t>
            </a:r>
            <a:r>
              <a:rPr lang="tr-TR" dirty="0" err="1">
                <a:latin typeface="Comic Sans MS" panose="030F0702030302020204" pitchFamily="66" charset="0"/>
              </a:rPr>
              <a:t>sensitivite</a:t>
            </a:r>
            <a:r>
              <a:rPr lang="tr-TR" dirty="0">
                <a:latin typeface="Comic Sans MS" panose="030F0702030302020204" pitchFamily="66" charset="0"/>
              </a:rPr>
              <a:t>, % 94 </a:t>
            </a:r>
            <a:r>
              <a:rPr lang="tr-TR" dirty="0" err="1">
                <a:latin typeface="Comic Sans MS" panose="030F0702030302020204" pitchFamily="66" charset="0"/>
              </a:rPr>
              <a:t>spesifisite</a:t>
            </a: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HOMA-IR skoru &gt; 2.6 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                             </a:t>
            </a:r>
            <a:r>
              <a:rPr lang="tr-TR" sz="1400" i="1" dirty="0">
                <a:latin typeface="Comic Sans MS" panose="030F0702030302020204" pitchFamily="66" charset="0"/>
              </a:rPr>
              <a:t>Ozcimen et al </a:t>
            </a:r>
            <a:r>
              <a:rPr lang="tr-TR" sz="1400" i="1" dirty="0" err="1">
                <a:latin typeface="Comic Sans MS" panose="030F0702030302020204" pitchFamily="66" charset="0"/>
              </a:rPr>
              <a:t>Gynecol</a:t>
            </a:r>
            <a:r>
              <a:rPr lang="tr-TR" sz="1400" i="1" dirty="0">
                <a:latin typeface="Comic Sans MS" panose="030F0702030302020204" pitchFamily="66" charset="0"/>
              </a:rPr>
              <a:t> </a:t>
            </a:r>
            <a:r>
              <a:rPr lang="tr-TR" sz="1400" i="1" dirty="0" err="1">
                <a:latin typeface="Comic Sans MS" panose="030F0702030302020204" pitchFamily="66" charset="0"/>
              </a:rPr>
              <a:t>Endoc</a:t>
            </a:r>
            <a:r>
              <a:rPr lang="tr-TR" sz="1400" i="1" dirty="0">
                <a:latin typeface="Comic Sans MS" panose="030F0702030302020204" pitchFamily="66" charset="0"/>
              </a:rPr>
              <a:t> 2008</a:t>
            </a: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          </a:t>
            </a:r>
          </a:p>
        </p:txBody>
      </p:sp>
      <p:sp>
        <p:nvSpPr>
          <p:cNvPr id="7" name="Eksi İşareti 6"/>
          <p:cNvSpPr/>
          <p:nvPr/>
        </p:nvSpPr>
        <p:spPr>
          <a:xfrm flipV="1">
            <a:off x="2355272" y="3247505"/>
            <a:ext cx="9836728" cy="29371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011" y="453725"/>
            <a:ext cx="3092698" cy="20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82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Comic Sans MS" panose="030F0702030302020204" pitchFamily="66" charset="0"/>
              </a:rPr>
              <a:t>CRP ve GDM: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CRP: </a:t>
            </a:r>
          </a:p>
          <a:p>
            <a:pPr marL="0" indent="0">
              <a:buNone/>
            </a:pPr>
            <a:r>
              <a:rPr lang="tr-TR" dirty="0" err="1">
                <a:latin typeface="Comic Sans MS" panose="030F0702030302020204" pitchFamily="66" charset="0"/>
              </a:rPr>
              <a:t>İnflamasyon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markerı</a:t>
            </a: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İnsülin direnci ile ilgili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CRP : 15 mg/dl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AKŞ: 90 mg/dl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sz="1400" i="1" dirty="0" err="1">
                <a:latin typeface="Comic Sans MS" panose="030F0702030302020204" pitchFamily="66" charset="0"/>
              </a:rPr>
              <a:t>Ozgu</a:t>
            </a:r>
            <a:r>
              <a:rPr lang="tr-TR" sz="1400" i="1" dirty="0">
                <a:latin typeface="Comic Sans MS" panose="030F0702030302020204" pitchFamily="66" charset="0"/>
              </a:rPr>
              <a:t> </a:t>
            </a:r>
            <a:r>
              <a:rPr lang="tr-TR" sz="1400" i="1" dirty="0" err="1">
                <a:latin typeface="Comic Sans MS" panose="030F0702030302020204" pitchFamily="66" charset="0"/>
              </a:rPr>
              <a:t>Erdinc</a:t>
            </a:r>
            <a:r>
              <a:rPr lang="tr-TR" sz="1400" i="1" dirty="0">
                <a:latin typeface="Comic Sans MS" panose="030F0702030302020204" pitchFamily="66" charset="0"/>
              </a:rPr>
              <a:t> S, J </a:t>
            </a:r>
            <a:r>
              <a:rPr lang="tr-TR" sz="1400" i="1" dirty="0" err="1">
                <a:latin typeface="Comic Sans MS" panose="030F0702030302020204" pitchFamily="66" charset="0"/>
              </a:rPr>
              <a:t>Maternal</a:t>
            </a:r>
            <a:r>
              <a:rPr lang="tr-TR" sz="1400" i="1" dirty="0">
                <a:latin typeface="Comic Sans MS" panose="030F0702030302020204" pitchFamily="66" charset="0"/>
              </a:rPr>
              <a:t> </a:t>
            </a:r>
            <a:r>
              <a:rPr lang="tr-TR" sz="1400" i="1" dirty="0" err="1">
                <a:latin typeface="Comic Sans MS" panose="030F0702030302020204" pitchFamily="66" charset="0"/>
              </a:rPr>
              <a:t>Fetal</a:t>
            </a:r>
            <a:r>
              <a:rPr lang="tr-TR" sz="1400" i="1" dirty="0">
                <a:latin typeface="Comic Sans MS" panose="030F0702030302020204" pitchFamily="66" charset="0"/>
              </a:rPr>
              <a:t> </a:t>
            </a:r>
            <a:r>
              <a:rPr lang="tr-TR" sz="1400" i="1" dirty="0" err="1">
                <a:latin typeface="Comic Sans MS" panose="030F0702030302020204" pitchFamily="66" charset="0"/>
              </a:rPr>
              <a:t>Neonatal</a:t>
            </a:r>
            <a:r>
              <a:rPr lang="tr-TR" sz="1400" i="1" dirty="0">
                <a:latin typeface="Comic Sans MS" panose="030F0702030302020204" pitchFamily="66" charset="0"/>
              </a:rPr>
              <a:t> </a:t>
            </a:r>
            <a:r>
              <a:rPr lang="tr-TR" sz="1400" i="1" dirty="0" err="1">
                <a:latin typeface="Comic Sans MS" panose="030F0702030302020204" pitchFamily="66" charset="0"/>
              </a:rPr>
              <a:t>Med</a:t>
            </a:r>
            <a:r>
              <a:rPr lang="tr-TR" sz="1400" i="1" dirty="0">
                <a:latin typeface="Comic Sans MS" panose="030F0702030302020204" pitchFamily="66" charset="0"/>
              </a:rPr>
              <a:t> 2015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İçerik Yer Tutucusu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044723"/>
              </p:ext>
            </p:extLst>
          </p:nvPr>
        </p:nvGraphicFramePr>
        <p:xfrm>
          <a:off x="6754360" y="2610210"/>
          <a:ext cx="5037513" cy="35356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1253">
                  <a:extLst>
                    <a:ext uri="{9D8B030D-6E8A-4147-A177-3AD203B41FA5}">
                      <a16:colId xmlns:a16="http://schemas.microsoft.com/office/drawing/2014/main" val="2753776509"/>
                    </a:ext>
                  </a:extLst>
                </a:gridCol>
                <a:gridCol w="1869771">
                  <a:extLst>
                    <a:ext uri="{9D8B030D-6E8A-4147-A177-3AD203B41FA5}">
                      <a16:colId xmlns:a16="http://schemas.microsoft.com/office/drawing/2014/main" val="1211071546"/>
                    </a:ext>
                  </a:extLst>
                </a:gridCol>
                <a:gridCol w="1660550">
                  <a:extLst>
                    <a:ext uri="{9D8B030D-6E8A-4147-A177-3AD203B41FA5}">
                      <a16:colId xmlns:a16="http://schemas.microsoft.com/office/drawing/2014/main" val="2050946681"/>
                    </a:ext>
                  </a:extLst>
                </a:gridCol>
                <a:gridCol w="515939">
                  <a:extLst>
                    <a:ext uri="{9D8B030D-6E8A-4147-A177-3AD203B41FA5}">
                      <a16:colId xmlns:a16="http://schemas.microsoft.com/office/drawing/2014/main" val="1780098248"/>
                    </a:ext>
                  </a:extLst>
                </a:gridCol>
              </a:tblGrid>
              <a:tr h="1158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GDM (n¼49)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 anchor="b"/>
                </a:tc>
                <a:tc>
                  <a:txBody>
                    <a:bodyPr/>
                    <a:lstStyle/>
                    <a:p>
                      <a:pPr marL="241300" indent="-844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Normal GTT (n¼390)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p value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 anchor="b"/>
                </a:tc>
                <a:extLst>
                  <a:ext uri="{0D108BD9-81ED-4DB2-BD59-A6C34878D82A}">
                    <a16:rowId xmlns:a16="http://schemas.microsoft.com/office/drawing/2014/main" val="2636535843"/>
                  </a:ext>
                </a:extLst>
              </a:tr>
              <a:tr h="311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u="sng" dirty="0">
                          <a:effectLst/>
                          <a:uFill>
                            <a:solidFill>
                              <a:srgbClr val="181717"/>
                            </a:solidFill>
                          </a:uFill>
                        </a:rPr>
                        <a:t>FPG</a:t>
                      </a:r>
                      <a:endParaRPr lang="tr-T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 anchor="b"/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u="sng" dirty="0">
                          <a:effectLst/>
                          <a:uFill>
                            <a:solidFill>
                              <a:srgbClr val="181717"/>
                            </a:solidFill>
                          </a:uFill>
                        </a:rPr>
                        <a:t>90 (62</a:t>
                      </a:r>
                      <a:r>
                        <a:rPr lang="tr-TR" sz="1000" b="1" dirty="0">
                          <a:effectLst/>
                        </a:rPr>
                        <a:t>–</a:t>
                      </a:r>
                      <a:r>
                        <a:rPr lang="tr-TR" sz="1000" b="1" u="sng" dirty="0">
                          <a:effectLst/>
                          <a:uFill>
                            <a:solidFill>
                              <a:srgbClr val="181717"/>
                            </a:solidFill>
                          </a:uFill>
                        </a:rPr>
                        <a:t>120)</a:t>
                      </a:r>
                      <a:endParaRPr lang="tr-T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 anchor="b"/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u="sng" dirty="0">
                          <a:effectLst/>
                          <a:uFill>
                            <a:solidFill>
                              <a:srgbClr val="181717"/>
                            </a:solidFill>
                          </a:uFill>
                        </a:rPr>
                        <a:t>86 (61</a:t>
                      </a:r>
                      <a:r>
                        <a:rPr lang="tr-TR" sz="1000" b="1" dirty="0">
                          <a:effectLst/>
                        </a:rPr>
                        <a:t>–</a:t>
                      </a:r>
                      <a:r>
                        <a:rPr lang="tr-TR" sz="1000" b="1" u="sng" dirty="0">
                          <a:effectLst/>
                          <a:uFill>
                            <a:solidFill>
                              <a:srgbClr val="181717"/>
                            </a:solidFill>
                          </a:uFill>
                        </a:rPr>
                        <a:t>125)</a:t>
                      </a:r>
                      <a:endParaRPr lang="tr-T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 anchor="b"/>
                </a:tc>
                <a:tc>
                  <a:txBody>
                    <a:bodyPr/>
                    <a:lstStyle/>
                    <a:p>
                      <a:pPr marL="400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u="sng" dirty="0">
                          <a:effectLst/>
                          <a:uFill>
                            <a:solidFill>
                              <a:srgbClr val="181717"/>
                            </a:solidFill>
                          </a:uFill>
                        </a:rPr>
                        <a:t>0.005</a:t>
                      </a:r>
                      <a:endParaRPr lang="tr-T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 anchor="b"/>
                </a:tc>
                <a:extLst>
                  <a:ext uri="{0D108BD9-81ED-4DB2-BD59-A6C34878D82A}">
                    <a16:rowId xmlns:a16="http://schemas.microsoft.com/office/drawing/2014/main" val="3507008610"/>
                  </a:ext>
                </a:extLst>
              </a:tr>
              <a:tr h="257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u="sng">
                          <a:effectLst/>
                          <a:uFill>
                            <a:solidFill>
                              <a:srgbClr val="181717"/>
                            </a:solidFill>
                          </a:uFill>
                        </a:rPr>
                        <a:t>Hs-CRP</a:t>
                      </a:r>
                      <a:endParaRPr lang="tr-TR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tc>
                  <a:txBody>
                    <a:bodyPr/>
                    <a:lstStyle/>
                    <a:p>
                      <a:pPr marL="32131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u="sng">
                          <a:effectLst/>
                          <a:uFill>
                            <a:solidFill>
                              <a:srgbClr val="181717"/>
                            </a:solidFill>
                          </a:uFill>
                        </a:rPr>
                        <a:t>9 (1</a:t>
                      </a:r>
                      <a:r>
                        <a:rPr lang="tr-TR" sz="1000" b="1">
                          <a:effectLst/>
                        </a:rPr>
                        <a:t>–</a:t>
                      </a:r>
                      <a:r>
                        <a:rPr lang="tr-TR" sz="1000" b="1" u="sng">
                          <a:effectLst/>
                          <a:uFill>
                            <a:solidFill>
                              <a:srgbClr val="181717"/>
                            </a:solidFill>
                          </a:uFill>
                        </a:rPr>
                        <a:t>52)</a:t>
                      </a:r>
                      <a:endParaRPr lang="tr-TR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tc>
                  <a:txBody>
                    <a:bodyPr/>
                    <a:lstStyle/>
                    <a:p>
                      <a:pPr marL="25590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u="sng" dirty="0">
                          <a:effectLst/>
                          <a:uFill>
                            <a:solidFill>
                              <a:srgbClr val="181717"/>
                            </a:solidFill>
                          </a:uFill>
                        </a:rPr>
                        <a:t>5 (1</a:t>
                      </a:r>
                      <a:r>
                        <a:rPr lang="tr-TR" sz="1000" b="1" dirty="0">
                          <a:effectLst/>
                        </a:rPr>
                        <a:t>–</a:t>
                      </a:r>
                      <a:r>
                        <a:rPr lang="tr-TR" sz="1000" b="1" u="sng" dirty="0">
                          <a:effectLst/>
                          <a:uFill>
                            <a:solidFill>
                              <a:srgbClr val="181717"/>
                            </a:solidFill>
                          </a:uFill>
                        </a:rPr>
                        <a:t>51)</a:t>
                      </a:r>
                      <a:endParaRPr lang="tr-T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tc>
                  <a:txBody>
                    <a:bodyPr/>
                    <a:lstStyle/>
                    <a:p>
                      <a:pPr marL="400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u="sng" dirty="0">
                          <a:effectLst/>
                          <a:uFill>
                            <a:solidFill>
                              <a:srgbClr val="181717"/>
                            </a:solidFill>
                          </a:uFill>
                        </a:rPr>
                        <a:t>0.002</a:t>
                      </a:r>
                      <a:endParaRPr lang="tr-T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extLst>
                  <a:ext uri="{0D108BD9-81ED-4DB2-BD59-A6C34878D82A}">
                    <a16:rowId xmlns:a16="http://schemas.microsoft.com/office/drawing/2014/main" val="1092411258"/>
                  </a:ext>
                </a:extLst>
              </a:tr>
              <a:tr h="257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FPI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 dirty="0">
                          <a:effectLst/>
                        </a:rPr>
                        <a:t>7 (1–155)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8 (1–123)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tc>
                  <a:txBody>
                    <a:bodyPr/>
                    <a:lstStyle/>
                    <a:p>
                      <a:pPr marL="400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0.797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extLst>
                  <a:ext uri="{0D108BD9-81ED-4DB2-BD59-A6C34878D82A}">
                    <a16:rowId xmlns:a16="http://schemas.microsoft.com/office/drawing/2014/main" val="2611727057"/>
                  </a:ext>
                </a:extLst>
              </a:tr>
              <a:tr h="257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HOMA-IR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 dirty="0">
                          <a:effectLst/>
                        </a:rPr>
                        <a:t>1.51 (0.21–33.68)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1.58 (0.19–28.24)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tc>
                  <a:txBody>
                    <a:bodyPr/>
                    <a:lstStyle/>
                    <a:p>
                      <a:pPr marL="4064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0.953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extLst>
                  <a:ext uri="{0D108BD9-81ED-4DB2-BD59-A6C34878D82A}">
                    <a16:rowId xmlns:a16="http://schemas.microsoft.com/office/drawing/2014/main" val="158568114"/>
                  </a:ext>
                </a:extLst>
              </a:tr>
              <a:tr h="257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HOMA-b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0.92 (14.4 to 57.15)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1.27 (0.12–28.2)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tc>
                  <a:txBody>
                    <a:bodyPr/>
                    <a:lstStyle/>
                    <a:p>
                      <a:pPr marL="400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0.150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extLst>
                  <a:ext uri="{0D108BD9-81ED-4DB2-BD59-A6C34878D82A}">
                    <a16:rowId xmlns:a16="http://schemas.microsoft.com/office/drawing/2014/main" val="1125732546"/>
                  </a:ext>
                </a:extLst>
              </a:tr>
              <a:tr h="257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QUICKI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0.36 (0.24–0.52)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0.36 (0.25–0.53)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tc>
                  <a:txBody>
                    <a:bodyPr/>
                    <a:lstStyle/>
                    <a:p>
                      <a:pPr marL="400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0.953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extLst>
                  <a:ext uri="{0D108BD9-81ED-4DB2-BD59-A6C34878D82A}">
                    <a16:rowId xmlns:a16="http://schemas.microsoft.com/office/drawing/2014/main" val="1693190443"/>
                  </a:ext>
                </a:extLst>
              </a:tr>
              <a:tr h="257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FIGR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0.08 (0.01–1.79)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0.09 (0.01–1.32)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tc>
                  <a:txBody>
                    <a:bodyPr/>
                    <a:lstStyle/>
                    <a:p>
                      <a:pPr marL="400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0.590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extLst>
                  <a:ext uri="{0D108BD9-81ED-4DB2-BD59-A6C34878D82A}">
                    <a16:rowId xmlns:a16="http://schemas.microsoft.com/office/drawing/2014/main" val="723373106"/>
                  </a:ext>
                </a:extLst>
              </a:tr>
              <a:tr h="257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FGIR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12.42 (0.56–120)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11 (0.76–92)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tc>
                  <a:txBody>
                    <a:bodyPr/>
                    <a:lstStyle/>
                    <a:p>
                      <a:pPr marL="400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0.590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extLst>
                  <a:ext uri="{0D108BD9-81ED-4DB2-BD59-A6C34878D82A}">
                    <a16:rowId xmlns:a16="http://schemas.microsoft.com/office/drawing/2014/main" val="1084896523"/>
                  </a:ext>
                </a:extLst>
              </a:tr>
              <a:tr h="2651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FIRI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24.4 (3.4–545.6)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>
                          <a:effectLst/>
                        </a:rPr>
                        <a:t>25.58 (3.12–457.56)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tc>
                  <a:txBody>
                    <a:bodyPr/>
                    <a:lstStyle/>
                    <a:p>
                      <a:pPr marL="400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50" dirty="0">
                          <a:effectLst/>
                        </a:rPr>
                        <a:t>0.953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" marB="8255"/>
                </a:tc>
                <a:extLst>
                  <a:ext uri="{0D108BD9-81ED-4DB2-BD59-A6C34878D82A}">
                    <a16:rowId xmlns:a16="http://schemas.microsoft.com/office/drawing/2014/main" val="2529992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4766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err="1"/>
              <a:t>Gestasyonel</a:t>
            </a:r>
            <a:r>
              <a:rPr lang="tr-TR" sz="3200" dirty="0"/>
              <a:t> </a:t>
            </a:r>
            <a:r>
              <a:rPr lang="tr-TR" sz="3200" dirty="0" err="1"/>
              <a:t>Diabetes</a:t>
            </a:r>
            <a:r>
              <a:rPr lang="tr-TR" sz="3200" dirty="0"/>
              <a:t> </a:t>
            </a:r>
            <a:r>
              <a:rPr lang="tr-TR" sz="3200" dirty="0" err="1"/>
              <a:t>Mellitus</a:t>
            </a:r>
            <a:r>
              <a:rPr lang="tr-TR" sz="3200" dirty="0"/>
              <a:t> (GDM)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cap="none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3200" cap="none" dirty="0">
                <a:latin typeface="Comic Sans MS" panose="030F0702030302020204" pitchFamily="66" charset="0"/>
              </a:rPr>
              <a:t>İlk defa gebelikte </a:t>
            </a:r>
            <a:r>
              <a:rPr lang="tr-TR" sz="3200" cap="none" dirty="0" err="1">
                <a:latin typeface="Comic Sans MS" panose="030F0702030302020204" pitchFamily="66" charset="0"/>
              </a:rPr>
              <a:t>tesbit</a:t>
            </a:r>
            <a:r>
              <a:rPr lang="tr-TR" sz="3200" cap="none" dirty="0">
                <a:latin typeface="Comic Sans MS" panose="030F0702030302020204" pitchFamily="66" charset="0"/>
              </a:rPr>
              <a:t> edilen,</a:t>
            </a:r>
          </a:p>
          <a:p>
            <a:pPr marL="0" indent="0">
              <a:buNone/>
            </a:pPr>
            <a:r>
              <a:rPr lang="tr-TR" sz="3200" cap="none" dirty="0">
                <a:latin typeface="Comic Sans MS" panose="030F0702030302020204" pitchFamily="66" charset="0"/>
              </a:rPr>
              <a:t>Gebelikte başlayan anormal </a:t>
            </a:r>
            <a:r>
              <a:rPr lang="tr-TR" sz="3200" cap="none" dirty="0" err="1">
                <a:latin typeface="Comic Sans MS" panose="030F0702030302020204" pitchFamily="66" charset="0"/>
              </a:rPr>
              <a:t>glukoz</a:t>
            </a:r>
            <a:r>
              <a:rPr lang="tr-TR" sz="3200" cap="none" dirty="0">
                <a:latin typeface="Comic Sans MS" panose="030F0702030302020204" pitchFamily="66" charset="0"/>
              </a:rPr>
              <a:t> toleransıdır.</a:t>
            </a:r>
          </a:p>
          <a:p>
            <a:pPr marL="0" indent="0">
              <a:buNone/>
            </a:pPr>
            <a:endParaRPr lang="tr-TR" sz="3200" cap="none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cap="none" dirty="0">
                <a:latin typeface="Comic Sans MS" panose="030F0702030302020204" pitchFamily="66" charset="0"/>
              </a:rPr>
              <a:t>                                                        </a:t>
            </a:r>
            <a:r>
              <a:rPr lang="tr-TR" sz="2400" i="1" cap="none" dirty="0" err="1">
                <a:latin typeface="Comic Sans MS" panose="030F0702030302020204" pitchFamily="66" charset="0"/>
              </a:rPr>
              <a:t>Int</a:t>
            </a:r>
            <a:r>
              <a:rPr lang="tr-TR" sz="2400" i="1" cap="none" dirty="0">
                <a:latin typeface="Comic Sans MS" panose="030F0702030302020204" pitchFamily="66" charset="0"/>
              </a:rPr>
              <a:t> </a:t>
            </a:r>
            <a:r>
              <a:rPr lang="tr-TR" sz="2400" i="1" cap="none" dirty="0" err="1">
                <a:latin typeface="Comic Sans MS" panose="030F0702030302020204" pitchFamily="66" charset="0"/>
              </a:rPr>
              <a:t>Diabetes</a:t>
            </a:r>
            <a:r>
              <a:rPr lang="tr-TR" sz="2400" i="1" cap="none" dirty="0">
                <a:latin typeface="Comic Sans MS" panose="030F0702030302020204" pitchFamily="66" charset="0"/>
              </a:rPr>
              <a:t> </a:t>
            </a:r>
            <a:r>
              <a:rPr lang="tr-TR" sz="2400" i="1" cap="none" dirty="0" err="1">
                <a:latin typeface="Comic Sans MS" panose="030F0702030302020204" pitchFamily="66" charset="0"/>
              </a:rPr>
              <a:t>Federation</a:t>
            </a:r>
            <a:r>
              <a:rPr lang="tr-TR" sz="2400" i="1" cap="none" dirty="0">
                <a:latin typeface="Comic Sans MS" panose="030F0702030302020204" pitchFamily="66" charset="0"/>
              </a:rPr>
              <a:t> 2015, </a:t>
            </a:r>
          </a:p>
          <a:p>
            <a:pPr marL="0" indent="0">
              <a:buNone/>
            </a:pPr>
            <a:r>
              <a:rPr lang="tr-TR" sz="2400" i="1" cap="none" dirty="0">
                <a:latin typeface="Comic Sans MS" panose="030F0702030302020204" pitchFamily="66" charset="0"/>
              </a:rPr>
              <a:t>                                                                        ADA 2004</a:t>
            </a:r>
          </a:p>
          <a:p>
            <a:pPr marL="0" indent="0">
              <a:buNone/>
            </a:pPr>
            <a:r>
              <a:rPr lang="tr-TR" sz="1400" i="1" cap="none" dirty="0">
                <a:latin typeface="Comic Sans MS" panose="030F0702030302020204" pitchFamily="66" charset="0"/>
              </a:rPr>
              <a:t>                                                                                      </a:t>
            </a:r>
            <a:endParaRPr lang="tr-TR" cap="none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cap="none" dirty="0">
              <a:latin typeface="Comic Sans MS" panose="030F0702030302020204" pitchFamily="66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011" y="4178531"/>
            <a:ext cx="2444750" cy="23552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424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>
                <a:latin typeface="Comic Sans MS" panose="030F0702030302020204" pitchFamily="66" charset="0"/>
              </a:rPr>
              <a:t>SHBG ve GDM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>
                <a:latin typeface="Comic Sans MS" panose="030F0702030302020204" pitchFamily="66" charset="0"/>
              </a:rPr>
              <a:t>Yaşlı kadınlarda: SHBG düşüklüğü ve testosteron yüksekliği 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TİP 2 D.M İLE İLGİLİ.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Gebelik öncesi düşük SHBG düzeyleri GDM ile ilgili bulunmuş.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</a:t>
            </a:r>
            <a:r>
              <a:rPr lang="tr-TR" sz="1400" i="1" dirty="0" err="1">
                <a:latin typeface="Comic Sans MS" panose="030F0702030302020204" pitchFamily="66" charset="0"/>
              </a:rPr>
              <a:t>Diabetes</a:t>
            </a:r>
            <a:r>
              <a:rPr lang="tr-TR" sz="1400" i="1" dirty="0">
                <a:latin typeface="Comic Sans MS" panose="030F0702030302020204" pitchFamily="66" charset="0"/>
              </a:rPr>
              <a:t> </a:t>
            </a:r>
            <a:r>
              <a:rPr lang="tr-TR" sz="1400" i="1" dirty="0" err="1">
                <a:latin typeface="Comic Sans MS" panose="030F0702030302020204" pitchFamily="66" charset="0"/>
              </a:rPr>
              <a:t>Care</a:t>
            </a:r>
            <a:r>
              <a:rPr lang="tr-TR" sz="1400" i="1" dirty="0">
                <a:latin typeface="Comic Sans MS" panose="030F0702030302020204" pitchFamily="66" charset="0"/>
              </a:rPr>
              <a:t> 2014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&lt; 15. hafta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SHBG &lt; 211.5 </a:t>
            </a:r>
            <a:r>
              <a:rPr lang="tr-TR" dirty="0" err="1">
                <a:latin typeface="Comic Sans MS" panose="030F0702030302020204" pitchFamily="66" charset="0"/>
              </a:rPr>
              <a:t>nmol</a:t>
            </a:r>
            <a:r>
              <a:rPr lang="tr-TR" dirty="0">
                <a:latin typeface="Comic Sans MS" panose="030F0702030302020204" pitchFamily="66" charset="0"/>
              </a:rPr>
              <a:t>/</a:t>
            </a:r>
            <a:r>
              <a:rPr lang="tr-TR" dirty="0" err="1">
                <a:latin typeface="Comic Sans MS" panose="030F0702030302020204" pitchFamily="66" charset="0"/>
              </a:rPr>
              <a:t>lt</a:t>
            </a: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% 85 </a:t>
            </a:r>
            <a:r>
              <a:rPr lang="tr-TR" dirty="0" err="1">
                <a:latin typeface="Comic Sans MS" panose="030F0702030302020204" pitchFamily="66" charset="0"/>
              </a:rPr>
              <a:t>sensitivite</a:t>
            </a: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% 37 </a:t>
            </a:r>
            <a:r>
              <a:rPr lang="tr-TR" dirty="0" err="1">
                <a:latin typeface="Comic Sans MS" panose="030F0702030302020204" pitchFamily="66" charset="0"/>
              </a:rPr>
              <a:t>spesifisite</a:t>
            </a: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</a:t>
            </a:r>
            <a:r>
              <a:rPr lang="tr-TR" sz="1400" i="1" dirty="0">
                <a:latin typeface="Comic Sans MS" panose="030F0702030302020204" pitchFamily="66" charset="0"/>
              </a:rPr>
              <a:t>J Mater </a:t>
            </a:r>
            <a:r>
              <a:rPr lang="tr-TR" sz="1400" i="1" dirty="0" err="1">
                <a:latin typeface="Comic Sans MS" panose="030F0702030302020204" pitchFamily="66" charset="0"/>
              </a:rPr>
              <a:t>Fetal</a:t>
            </a:r>
            <a:r>
              <a:rPr lang="tr-TR" sz="1400" i="1" dirty="0">
                <a:latin typeface="Comic Sans MS" panose="030F0702030302020204" pitchFamily="66" charset="0"/>
              </a:rPr>
              <a:t> </a:t>
            </a:r>
            <a:r>
              <a:rPr lang="tr-TR" sz="1400" i="1" dirty="0" err="1">
                <a:latin typeface="Comic Sans MS" panose="030F0702030302020204" pitchFamily="66" charset="0"/>
              </a:rPr>
              <a:t>Neonatal</a:t>
            </a:r>
            <a:r>
              <a:rPr lang="tr-TR" sz="1400" i="1" dirty="0">
                <a:latin typeface="Comic Sans MS" panose="030F0702030302020204" pitchFamily="66" charset="0"/>
              </a:rPr>
              <a:t> </a:t>
            </a:r>
            <a:r>
              <a:rPr lang="tr-TR" sz="1400" i="1" dirty="0" err="1">
                <a:latin typeface="Comic Sans MS" panose="030F0702030302020204" pitchFamily="66" charset="0"/>
              </a:rPr>
              <a:t>Med</a:t>
            </a:r>
            <a:r>
              <a:rPr lang="tr-TR" sz="1400" i="1" dirty="0">
                <a:latin typeface="Comic Sans MS" panose="030F0702030302020204" pitchFamily="66" charset="0"/>
              </a:rPr>
              <a:t> 2014</a:t>
            </a:r>
            <a:r>
              <a:rPr lang="tr-TR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5738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000" b="1" dirty="0">
                <a:latin typeface="Comic Sans MS" panose="030F0702030302020204" pitchFamily="66" charset="0"/>
              </a:rPr>
              <a:t>Testosteron ve GDM: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İlk </a:t>
            </a:r>
            <a:r>
              <a:rPr lang="tr-TR" dirty="0" err="1">
                <a:latin typeface="Comic Sans MS" panose="030F0702030302020204" pitchFamily="66" charset="0"/>
              </a:rPr>
              <a:t>trimester</a:t>
            </a:r>
            <a:r>
              <a:rPr lang="tr-TR" dirty="0">
                <a:latin typeface="Comic Sans MS" panose="030F0702030302020204" pitchFamily="66" charset="0"/>
              </a:rPr>
              <a:t> serum </a:t>
            </a:r>
            <a:r>
              <a:rPr lang="tr-TR" dirty="0" err="1">
                <a:latin typeface="Comic Sans MS" panose="030F0702030302020204" pitchFamily="66" charset="0"/>
              </a:rPr>
              <a:t>testesteron</a:t>
            </a:r>
            <a:r>
              <a:rPr lang="tr-TR" dirty="0">
                <a:latin typeface="Comic Sans MS" panose="030F0702030302020204" pitchFamily="66" charset="0"/>
              </a:rPr>
              <a:t> yüksekliği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          % 63 </a:t>
            </a:r>
            <a:r>
              <a:rPr lang="tr-TR" dirty="0" err="1">
                <a:latin typeface="Comic Sans MS" panose="030F0702030302020204" pitchFamily="66" charset="0"/>
              </a:rPr>
              <a:t>sens</a:t>
            </a:r>
            <a:r>
              <a:rPr lang="tr-TR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          % 62 </a:t>
            </a:r>
            <a:r>
              <a:rPr lang="tr-TR" dirty="0" err="1">
                <a:latin typeface="Comic Sans MS" panose="030F0702030302020204" pitchFamily="66" charset="0"/>
              </a:rPr>
              <a:t>spesif</a:t>
            </a:r>
            <a:r>
              <a:rPr lang="tr-TR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                             </a:t>
            </a:r>
            <a:r>
              <a:rPr lang="tr-TR" sz="1400" i="1" dirty="0">
                <a:latin typeface="Comic Sans MS" panose="030F0702030302020204" pitchFamily="66" charset="0"/>
              </a:rPr>
              <a:t>J </a:t>
            </a:r>
            <a:r>
              <a:rPr lang="tr-TR" sz="1400" i="1" dirty="0" err="1">
                <a:latin typeface="Comic Sans MS" panose="030F0702030302020204" pitchFamily="66" charset="0"/>
              </a:rPr>
              <a:t>Obstet</a:t>
            </a:r>
            <a:r>
              <a:rPr lang="tr-TR" sz="1400" i="1" dirty="0">
                <a:latin typeface="Comic Sans MS" panose="030F0702030302020204" pitchFamily="66" charset="0"/>
              </a:rPr>
              <a:t> </a:t>
            </a:r>
            <a:r>
              <a:rPr lang="tr-TR" sz="1400" i="1" dirty="0" err="1">
                <a:latin typeface="Comic Sans MS" panose="030F0702030302020204" pitchFamily="66" charset="0"/>
              </a:rPr>
              <a:t>Gynecol</a:t>
            </a:r>
            <a:r>
              <a:rPr lang="tr-TR" sz="1400" i="1" dirty="0">
                <a:latin typeface="Comic Sans MS" panose="030F0702030302020204" pitchFamily="66" charset="0"/>
              </a:rPr>
              <a:t> </a:t>
            </a:r>
            <a:r>
              <a:rPr lang="tr-TR" sz="1400" i="1" dirty="0" err="1">
                <a:latin typeface="Comic Sans MS" panose="030F0702030302020204" pitchFamily="66" charset="0"/>
              </a:rPr>
              <a:t>Research</a:t>
            </a:r>
            <a:r>
              <a:rPr lang="tr-TR" sz="1400" i="1" dirty="0">
                <a:latin typeface="Comic Sans MS" panose="030F0702030302020204" pitchFamily="66" charset="0"/>
              </a:rPr>
              <a:t> 2015</a:t>
            </a: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779" y="494838"/>
            <a:ext cx="3593342" cy="244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33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tr-TR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SOLUBLE (PRO) RENİN RESEPTÖR KONSANTRASYONU</a:t>
            </a:r>
            <a:r>
              <a:rPr lang="tr-TR" altLang="tr-TR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ve GDM:</a:t>
            </a:r>
            <a:endParaRPr lang="en-US" altLang="tr-TR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buFont typeface="Wingdings 2" panose="05020102010507070707" pitchFamily="18" charset="2"/>
              <a:buNone/>
            </a:pPr>
            <a:endParaRPr lang="en-US" altLang="tr-TR" dirty="0">
              <a:latin typeface="Trebuchet MS" panose="020B0603020202020204" pitchFamily="34" charset="0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en-US" altLang="tr-TR" dirty="0">
              <a:latin typeface="Trebuchet MS" panose="020B060302020202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tr-TR" dirty="0">
                <a:latin typeface="Comic Sans MS" panose="030F0702030302020204" pitchFamily="66" charset="0"/>
              </a:rPr>
              <a:t>Maternal </a:t>
            </a:r>
            <a:r>
              <a:rPr lang="en-US" altLang="tr-TR" dirty="0" err="1">
                <a:latin typeface="Comic Sans MS" panose="030F0702030302020204" pitchFamily="66" charset="0"/>
              </a:rPr>
              <a:t>kanda</a:t>
            </a:r>
            <a:r>
              <a:rPr lang="en-US" altLang="tr-TR" dirty="0">
                <a:latin typeface="Comic Sans MS" panose="030F0702030302020204" pitchFamily="66" charset="0"/>
              </a:rPr>
              <a:t> </a:t>
            </a:r>
            <a:r>
              <a:rPr lang="en-US" altLang="tr-TR" dirty="0" err="1">
                <a:latin typeface="Comic Sans MS" panose="030F0702030302020204" pitchFamily="66" charset="0"/>
              </a:rPr>
              <a:t>yüksekliği</a:t>
            </a:r>
            <a:r>
              <a:rPr lang="en-US" altLang="tr-TR" dirty="0">
                <a:latin typeface="Comic Sans MS" panose="030F0702030302020204" pitchFamily="66" charset="0"/>
              </a:rPr>
              <a:t> </a:t>
            </a:r>
            <a:r>
              <a:rPr lang="en-US" altLang="tr-TR" dirty="0" err="1">
                <a:latin typeface="Comic Sans MS" panose="030F0702030302020204" pitchFamily="66" charset="0"/>
              </a:rPr>
              <a:t>Preeklampsi</a:t>
            </a:r>
            <a:endParaRPr lang="en-US" altLang="tr-TR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tr-TR" dirty="0" err="1">
                <a:latin typeface="Comic Sans MS" panose="030F0702030302020204" pitchFamily="66" charset="0"/>
              </a:rPr>
              <a:t>Kord</a:t>
            </a:r>
            <a:r>
              <a:rPr lang="en-US" altLang="tr-TR" dirty="0">
                <a:latin typeface="Comic Sans MS" panose="030F0702030302020204" pitchFamily="66" charset="0"/>
              </a:rPr>
              <a:t> </a:t>
            </a:r>
            <a:r>
              <a:rPr lang="en-US" altLang="tr-TR" dirty="0" err="1">
                <a:latin typeface="Comic Sans MS" panose="030F0702030302020204" pitchFamily="66" charset="0"/>
              </a:rPr>
              <a:t>kanında</a:t>
            </a:r>
            <a:r>
              <a:rPr lang="en-US" altLang="tr-TR" dirty="0">
                <a:latin typeface="Comic Sans MS" panose="030F0702030302020204" pitchFamily="66" charset="0"/>
              </a:rPr>
              <a:t> </a:t>
            </a:r>
            <a:r>
              <a:rPr lang="en-US" altLang="tr-TR" dirty="0" err="1">
                <a:latin typeface="Comic Sans MS" panose="030F0702030302020204" pitchFamily="66" charset="0"/>
              </a:rPr>
              <a:t>yüksekliği</a:t>
            </a:r>
            <a:r>
              <a:rPr lang="en-US" altLang="tr-TR" dirty="0">
                <a:latin typeface="Comic Sans MS" panose="030F0702030302020204" pitchFamily="66" charset="0"/>
              </a:rPr>
              <a:t>  </a:t>
            </a:r>
            <a:r>
              <a:rPr lang="en-US" altLang="tr-TR" dirty="0" err="1">
                <a:latin typeface="Comic Sans MS" panose="030F0702030302020204" pitchFamily="66" charset="0"/>
              </a:rPr>
              <a:t>azalmış</a:t>
            </a:r>
            <a:r>
              <a:rPr lang="en-US" altLang="tr-TR" dirty="0">
                <a:latin typeface="Comic Sans MS" panose="030F0702030302020204" pitchFamily="66" charset="0"/>
              </a:rPr>
              <a:t> SGA </a:t>
            </a:r>
            <a:r>
              <a:rPr lang="en-US" altLang="tr-TR" dirty="0" err="1">
                <a:latin typeface="Comic Sans MS" panose="030F0702030302020204" pitchFamily="66" charset="0"/>
              </a:rPr>
              <a:t>riski</a:t>
            </a:r>
            <a:endParaRPr lang="en-US" altLang="tr-TR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tr-TR" dirty="0">
                <a:latin typeface="Comic Sans MS" panose="030F0702030302020204" pitchFamily="66" charset="0"/>
              </a:rPr>
              <a:t>1 </a:t>
            </a:r>
            <a:r>
              <a:rPr lang="en-US" altLang="tr-TR" dirty="0" err="1">
                <a:latin typeface="Comic Sans MS" panose="030F0702030302020204" pitchFamily="66" charset="0"/>
              </a:rPr>
              <a:t>Trimesterde</a:t>
            </a:r>
            <a:r>
              <a:rPr lang="en-US" altLang="tr-TR" dirty="0">
                <a:latin typeface="Comic Sans MS" panose="030F0702030302020204" pitchFamily="66" charset="0"/>
              </a:rPr>
              <a:t> </a:t>
            </a:r>
            <a:r>
              <a:rPr lang="en-US" altLang="tr-TR" dirty="0" err="1">
                <a:latin typeface="Comic Sans MS" panose="030F0702030302020204" pitchFamily="66" charset="0"/>
              </a:rPr>
              <a:t>artmış</a:t>
            </a:r>
            <a:r>
              <a:rPr lang="en-US" altLang="tr-TR" dirty="0">
                <a:latin typeface="Comic Sans MS" panose="030F0702030302020204" pitchFamily="66" charset="0"/>
              </a:rPr>
              <a:t> s(P)RR </a:t>
            </a:r>
            <a:r>
              <a:rPr lang="en-US" altLang="tr-TR" dirty="0" err="1">
                <a:latin typeface="Comic Sans MS" panose="030F0702030302020204" pitchFamily="66" charset="0"/>
              </a:rPr>
              <a:t>konsantrasyonu</a:t>
            </a:r>
            <a:r>
              <a:rPr lang="en-US" altLang="tr-TR" dirty="0">
                <a:latin typeface="Comic Sans MS" panose="030F0702030302020204" pitchFamily="66" charset="0"/>
              </a:rPr>
              <a:t> </a:t>
            </a:r>
            <a:r>
              <a:rPr lang="en-US" altLang="tr-TR" dirty="0" err="1">
                <a:latin typeface="Comic Sans MS" panose="030F0702030302020204" pitchFamily="66" charset="0"/>
              </a:rPr>
              <a:t>sonradan</a:t>
            </a:r>
            <a:r>
              <a:rPr lang="en-US" altLang="tr-TR" dirty="0">
                <a:latin typeface="Comic Sans MS" panose="030F0702030302020204" pitchFamily="66" charset="0"/>
              </a:rPr>
              <a:t> GDM </a:t>
            </a:r>
            <a:r>
              <a:rPr lang="en-US" altLang="tr-TR" dirty="0">
                <a:latin typeface="Comic Sans MS" panose="030F0702030302020204" pitchFamily="66" charset="0"/>
                <a:sym typeface="Wingdings" panose="05000000000000000000" pitchFamily="2" charset="2"/>
              </a:rPr>
              <a:t></a:t>
            </a:r>
            <a:endParaRPr lang="en-US" altLang="tr-TR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20000"/>
              </a:lnSpc>
              <a:buFont typeface="Wingdings 2" panose="05020102010507070707" pitchFamily="18" charset="2"/>
              <a:buNone/>
            </a:pPr>
            <a:endParaRPr lang="en-US" altLang="tr-TR" i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en-US" altLang="tr-TR" dirty="0">
              <a:latin typeface="Trebuchet MS" panose="020B0603020202020204" pitchFamily="34" charset="0"/>
            </a:endParaRPr>
          </a:p>
        </p:txBody>
      </p:sp>
      <p:sp>
        <p:nvSpPr>
          <p:cNvPr id="40964" name="TextBox 1"/>
          <p:cNvSpPr txBox="1">
            <a:spLocks noChangeArrowheads="1"/>
          </p:cNvSpPr>
          <p:nvPr/>
        </p:nvSpPr>
        <p:spPr bwMode="auto">
          <a:xfrm>
            <a:off x="2192339" y="5824539"/>
            <a:ext cx="76963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400" i="1" dirty="0">
                <a:solidFill>
                  <a:schemeClr val="tx1"/>
                </a:solidFill>
                <a:latin typeface="Comic Sans MS" panose="030F0702030302020204" pitchFamily="66" charset="0"/>
              </a:rPr>
              <a:t>Watanabe </a:t>
            </a:r>
            <a:r>
              <a:rPr lang="en-US" altLang="tr-TR" sz="14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N.Association</a:t>
            </a:r>
            <a:r>
              <a:rPr lang="en-US" altLang="tr-TR" sz="1400" i="1" dirty="0">
                <a:solidFill>
                  <a:schemeClr val="tx1"/>
                </a:solidFill>
                <a:latin typeface="Comic Sans MS" panose="030F0702030302020204" pitchFamily="66" charset="0"/>
              </a:rPr>
              <a:t> between soluble (pro) Renin Receptor </a:t>
            </a:r>
            <a:r>
              <a:rPr lang="en-US" altLang="tr-TR" sz="14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Concentrationin</a:t>
            </a:r>
            <a:r>
              <a:rPr lang="en-US" altLang="tr-TR" sz="1400" i="1" dirty="0">
                <a:solidFill>
                  <a:schemeClr val="tx1"/>
                </a:solidFill>
                <a:latin typeface="Comic Sans MS" panose="030F0702030302020204" pitchFamily="66" charset="0"/>
              </a:rPr>
              <a:t> cord blood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400" i="1" dirty="0">
                <a:solidFill>
                  <a:schemeClr val="tx1"/>
                </a:solidFill>
                <a:latin typeface="Comic Sans MS" panose="030F0702030302020204" pitchFamily="66" charset="0"/>
              </a:rPr>
              <a:t> and SGA </a:t>
            </a:r>
            <a:r>
              <a:rPr lang="en-US" altLang="tr-TR" sz="14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birth:A</a:t>
            </a:r>
            <a:r>
              <a:rPr lang="en-US" altLang="tr-TR" sz="1400" i="1" dirty="0">
                <a:solidFill>
                  <a:schemeClr val="tx1"/>
                </a:solidFill>
                <a:latin typeface="Comic Sans MS" panose="030F0702030302020204" pitchFamily="66" charset="0"/>
              </a:rPr>
              <a:t> cross sectional study.www.plosone.org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tr-T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772065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000" b="1" dirty="0" err="1">
                <a:latin typeface="Comic Sans MS" panose="030F0702030302020204" pitchFamily="66" charset="0"/>
              </a:rPr>
              <a:t>Viseral</a:t>
            </a:r>
            <a:r>
              <a:rPr lang="tr-TR" sz="2000" b="1" dirty="0">
                <a:latin typeface="Comic Sans MS" panose="030F0702030302020204" pitchFamily="66" charset="0"/>
              </a:rPr>
              <a:t> Yağ kalınlığı ölçümü ve GDM: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İlk </a:t>
            </a:r>
            <a:r>
              <a:rPr lang="tr-TR" dirty="0" err="1">
                <a:latin typeface="Comic Sans MS" panose="030F0702030302020204" pitchFamily="66" charset="0"/>
              </a:rPr>
              <a:t>trimesterde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ultrasonografik</a:t>
            </a:r>
            <a:r>
              <a:rPr lang="tr-TR" dirty="0">
                <a:latin typeface="Comic Sans MS" panose="030F0702030302020204" pitchFamily="66" charset="0"/>
              </a:rPr>
              <a:t> olarak ölçülür</a:t>
            </a:r>
          </a:p>
          <a:p>
            <a:pPr marL="0" indent="0">
              <a:buNone/>
            </a:pPr>
            <a:r>
              <a:rPr lang="tr-TR" dirty="0" err="1">
                <a:latin typeface="Comic Sans MS" panose="030F0702030302020204" pitchFamily="66" charset="0"/>
              </a:rPr>
              <a:t>Obesite</a:t>
            </a:r>
            <a:r>
              <a:rPr lang="tr-TR" dirty="0">
                <a:latin typeface="Comic Sans MS" panose="030F0702030302020204" pitchFamily="66" charset="0"/>
              </a:rPr>
              <a:t>, D.M. için risk faktörüdür.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Vücut yağ dağılımı, </a:t>
            </a:r>
            <a:r>
              <a:rPr lang="tr-TR" dirty="0" err="1">
                <a:latin typeface="Comic Sans MS" panose="030F0702030302020204" pitchFamily="66" charset="0"/>
              </a:rPr>
              <a:t>metabolik</a:t>
            </a:r>
            <a:r>
              <a:rPr lang="tr-TR" dirty="0">
                <a:latin typeface="Comic Sans MS" panose="030F0702030302020204" pitchFamily="66" charset="0"/>
              </a:rPr>
              <a:t> risk faktörlerinde önemli</a:t>
            </a:r>
          </a:p>
          <a:p>
            <a:pPr marL="0" indent="0">
              <a:buNone/>
            </a:pPr>
            <a:r>
              <a:rPr lang="tr-TR" dirty="0" err="1">
                <a:latin typeface="Comic Sans MS" panose="030F0702030302020204" pitchFamily="66" charset="0"/>
              </a:rPr>
              <a:t>Abdominal</a:t>
            </a:r>
            <a:r>
              <a:rPr lang="tr-TR" dirty="0">
                <a:latin typeface="Comic Sans MS" panose="030F0702030302020204" pitchFamily="66" charset="0"/>
              </a:rPr>
              <a:t> bölge yağ depolanması </a:t>
            </a:r>
            <a:r>
              <a:rPr lang="tr-TR" dirty="0" err="1">
                <a:latin typeface="Comic Sans MS" panose="030F0702030302020204" pitchFamily="66" charset="0"/>
              </a:rPr>
              <a:t>metabolik</a:t>
            </a:r>
            <a:r>
              <a:rPr lang="tr-TR" dirty="0">
                <a:latin typeface="Comic Sans MS" panose="030F0702030302020204" pitchFamily="66" charset="0"/>
              </a:rPr>
              <a:t> hastalıkla ilgili</a:t>
            </a:r>
          </a:p>
          <a:p>
            <a:pPr marL="0" indent="0">
              <a:buNone/>
            </a:pPr>
            <a:r>
              <a:rPr lang="tr-TR" dirty="0" err="1">
                <a:latin typeface="Comic Sans MS" panose="030F0702030302020204" pitchFamily="66" charset="0"/>
              </a:rPr>
              <a:t>Sentral</a:t>
            </a:r>
            <a:r>
              <a:rPr lang="tr-TR" dirty="0">
                <a:latin typeface="Comic Sans MS" panose="030F0702030302020204" pitchFamily="66" charset="0"/>
              </a:rPr>
              <a:t> yağ depolanması: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          </a:t>
            </a:r>
            <a:r>
              <a:rPr lang="tr-TR" dirty="0" err="1">
                <a:latin typeface="Comic Sans MS" panose="030F0702030302020204" pitchFamily="66" charset="0"/>
              </a:rPr>
              <a:t>preeklampsi</a:t>
            </a: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          GDM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          </a:t>
            </a:r>
            <a:r>
              <a:rPr lang="tr-TR" dirty="0" err="1">
                <a:latin typeface="Comic Sans MS" panose="030F0702030302020204" pitchFamily="66" charset="0"/>
              </a:rPr>
              <a:t>preterm</a:t>
            </a:r>
            <a:r>
              <a:rPr lang="tr-TR" dirty="0">
                <a:latin typeface="Comic Sans MS" panose="030F0702030302020204" pitchFamily="66" charset="0"/>
              </a:rPr>
              <a:t> doğum ile ilgili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                                </a:t>
            </a:r>
            <a:r>
              <a:rPr lang="tr-TR" sz="1400" i="1" dirty="0" err="1">
                <a:latin typeface="Comic Sans MS" panose="030F0702030302020204" pitchFamily="66" charset="0"/>
              </a:rPr>
              <a:t>Preg</a:t>
            </a:r>
            <a:r>
              <a:rPr lang="tr-TR" sz="1400" i="1" dirty="0">
                <a:latin typeface="Comic Sans MS" panose="030F0702030302020204" pitchFamily="66" charset="0"/>
              </a:rPr>
              <a:t> </a:t>
            </a:r>
            <a:r>
              <a:rPr lang="tr-TR" sz="1400" i="1" dirty="0" err="1">
                <a:latin typeface="Comic Sans MS" panose="030F0702030302020204" pitchFamily="66" charset="0"/>
              </a:rPr>
              <a:t>Hyper</a:t>
            </a:r>
            <a:r>
              <a:rPr lang="tr-TR" sz="1400" i="1" dirty="0">
                <a:latin typeface="Comic Sans MS" panose="030F0702030302020204" pitchFamily="66" charset="0"/>
              </a:rPr>
              <a:t> 2011 </a:t>
            </a:r>
            <a:r>
              <a:rPr lang="tr-TR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7560" y="499954"/>
            <a:ext cx="3040652" cy="202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39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>
                <a:latin typeface="Comic Sans MS" panose="030F0702030302020204" pitchFamily="66" charset="0"/>
              </a:rPr>
              <a:t>İlk </a:t>
            </a:r>
            <a:r>
              <a:rPr lang="tr-TR" b="1" dirty="0" err="1">
                <a:latin typeface="Comic Sans MS" panose="030F0702030302020204" pitchFamily="66" charset="0"/>
              </a:rPr>
              <a:t>trimester</a:t>
            </a:r>
            <a:r>
              <a:rPr lang="tr-TR" b="1" dirty="0">
                <a:latin typeface="Comic Sans MS" panose="030F0702030302020204" pitchFamily="66" charset="0"/>
              </a:rPr>
              <a:t> </a:t>
            </a:r>
            <a:r>
              <a:rPr lang="tr-TR" b="1" dirty="0" err="1">
                <a:latin typeface="Comic Sans MS" panose="030F0702030302020204" pitchFamily="66" charset="0"/>
              </a:rPr>
              <a:t>viseral</a:t>
            </a:r>
            <a:r>
              <a:rPr lang="tr-TR" b="1" dirty="0">
                <a:latin typeface="Comic Sans MS" panose="030F0702030302020204" pitchFamily="66" charset="0"/>
              </a:rPr>
              <a:t> yağ kalınlığı: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      </a:t>
            </a:r>
            <a:r>
              <a:rPr lang="tr-TR" dirty="0" err="1">
                <a:latin typeface="Comic Sans MS" panose="030F0702030302020204" pitchFamily="66" charset="0"/>
              </a:rPr>
              <a:t>hiperglisemi</a:t>
            </a: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      </a:t>
            </a:r>
            <a:r>
              <a:rPr lang="tr-TR" dirty="0" err="1">
                <a:latin typeface="Comic Sans MS" panose="030F0702030302020204" pitchFamily="66" charset="0"/>
              </a:rPr>
              <a:t>dislipidemi</a:t>
            </a: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Yüksek </a:t>
            </a:r>
            <a:r>
              <a:rPr lang="tr-TR" dirty="0" err="1">
                <a:latin typeface="Comic Sans MS" panose="030F0702030302020204" pitchFamily="66" charset="0"/>
              </a:rPr>
              <a:t>diastolik</a:t>
            </a:r>
            <a:r>
              <a:rPr lang="tr-TR" dirty="0">
                <a:latin typeface="Comic Sans MS" panose="030F0702030302020204" pitchFamily="66" charset="0"/>
              </a:rPr>
              <a:t> basınç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     İnsülin direnci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 err="1">
                <a:latin typeface="Comic Sans MS" panose="030F0702030302020204" pitchFamily="66" charset="0"/>
              </a:rPr>
              <a:t>Viseral</a:t>
            </a:r>
            <a:r>
              <a:rPr lang="tr-TR" dirty="0">
                <a:latin typeface="Comic Sans MS" panose="030F0702030302020204" pitchFamily="66" charset="0"/>
              </a:rPr>
              <a:t> yağ kalınlığı: 19.5mm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  (%66 </a:t>
            </a:r>
            <a:r>
              <a:rPr lang="tr-TR" dirty="0" err="1">
                <a:latin typeface="Comic Sans MS" panose="030F0702030302020204" pitchFamily="66" charset="0"/>
              </a:rPr>
              <a:t>sens</a:t>
            </a:r>
            <a:r>
              <a:rPr lang="tr-TR" dirty="0">
                <a:latin typeface="Comic Sans MS" panose="030F0702030302020204" pitchFamily="66" charset="0"/>
              </a:rPr>
              <a:t>.)</a:t>
            </a:r>
          </a:p>
        </p:txBody>
      </p:sp>
      <p:pic>
        <p:nvPicPr>
          <p:cNvPr id="6" name="Picture 882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1375" y="624111"/>
            <a:ext cx="4313238" cy="2678813"/>
          </a:xfrm>
          <a:prstGeom prst="rect">
            <a:avLst/>
          </a:prstGeom>
        </p:spPr>
      </p:pic>
      <p:grpSp>
        <p:nvGrpSpPr>
          <p:cNvPr id="7" name="Grup 6"/>
          <p:cNvGrpSpPr>
            <a:grpSpLocks/>
          </p:cNvGrpSpPr>
          <p:nvPr/>
        </p:nvGrpSpPr>
        <p:grpSpPr>
          <a:xfrm>
            <a:off x="6406341" y="3607723"/>
            <a:ext cx="5098269" cy="2593571"/>
            <a:chOff x="0" y="0"/>
            <a:chExt cx="2935649" cy="2904802"/>
          </a:xfrm>
        </p:grpSpPr>
        <p:sp>
          <p:nvSpPr>
            <p:cNvPr id="8" name="Shape 24875"/>
            <p:cNvSpPr/>
            <p:nvPr/>
          </p:nvSpPr>
          <p:spPr>
            <a:xfrm>
              <a:off x="441559" y="0"/>
              <a:ext cx="2494090" cy="2497836"/>
            </a:xfrm>
            <a:custGeom>
              <a:avLst/>
              <a:gdLst/>
              <a:ahLst/>
              <a:cxnLst/>
              <a:rect l="0" t="0" r="0" b="0"/>
              <a:pathLst>
                <a:path w="2494090" h="2497836">
                  <a:moveTo>
                    <a:pt x="0" y="0"/>
                  </a:moveTo>
                  <a:lnTo>
                    <a:pt x="2494090" y="0"/>
                  </a:lnTo>
                  <a:lnTo>
                    <a:pt x="2494090" y="2497836"/>
                  </a:lnTo>
                  <a:lnTo>
                    <a:pt x="0" y="2497836"/>
                  </a:lnTo>
                  <a:lnTo>
                    <a:pt x="0" y="0"/>
                  </a:lnTo>
                </a:path>
              </a:pathLst>
            </a:custGeom>
            <a:solidFill>
              <a:srgbClr val="E3E3E3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9" name="Shape 24876"/>
            <p:cNvSpPr/>
            <p:nvPr/>
          </p:nvSpPr>
          <p:spPr>
            <a:xfrm>
              <a:off x="515561" y="42329"/>
              <a:ext cx="1045947" cy="575983"/>
            </a:xfrm>
            <a:custGeom>
              <a:avLst/>
              <a:gdLst/>
              <a:ahLst/>
              <a:cxnLst/>
              <a:rect l="0" t="0" r="0" b="0"/>
              <a:pathLst>
                <a:path w="1045947" h="575983">
                  <a:moveTo>
                    <a:pt x="0" y="0"/>
                  </a:moveTo>
                  <a:lnTo>
                    <a:pt x="1045947" y="0"/>
                  </a:lnTo>
                  <a:lnTo>
                    <a:pt x="1045947" y="575983"/>
                  </a:lnTo>
                  <a:lnTo>
                    <a:pt x="0" y="57598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Shape 1202"/>
            <p:cNvSpPr/>
            <p:nvPr/>
          </p:nvSpPr>
          <p:spPr>
            <a:xfrm>
              <a:off x="441559" y="0"/>
              <a:ext cx="2494090" cy="2497836"/>
            </a:xfrm>
            <a:custGeom>
              <a:avLst/>
              <a:gdLst/>
              <a:ahLst/>
              <a:cxnLst/>
              <a:rect l="0" t="0" r="0" b="0"/>
              <a:pathLst>
                <a:path w="2494090" h="2497836">
                  <a:moveTo>
                    <a:pt x="0" y="2497836"/>
                  </a:moveTo>
                  <a:lnTo>
                    <a:pt x="2494090" y="2497836"/>
                  </a:lnTo>
                  <a:lnTo>
                    <a:pt x="249409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436" cap="rnd" cmpd="sng" algn="ctr">
              <a:solidFill>
                <a:srgbClr val="131313"/>
              </a:solidFill>
              <a:prstDash val="solid"/>
              <a:miter lim="101600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Shape 1203"/>
            <p:cNvSpPr/>
            <p:nvPr/>
          </p:nvSpPr>
          <p:spPr>
            <a:xfrm>
              <a:off x="441559" y="2497836"/>
              <a:ext cx="2494090" cy="622"/>
            </a:xfrm>
            <a:custGeom>
              <a:avLst/>
              <a:gdLst/>
              <a:ahLst/>
              <a:cxnLst/>
              <a:rect l="0" t="0" r="0" b="0"/>
              <a:pathLst>
                <a:path w="2494090" h="622">
                  <a:moveTo>
                    <a:pt x="0" y="0"/>
                  </a:moveTo>
                  <a:lnTo>
                    <a:pt x="2494090" y="622"/>
                  </a:lnTo>
                </a:path>
              </a:pathLst>
            </a:custGeom>
            <a:noFill/>
            <a:ln w="5436" cap="rnd" cmpd="sng" algn="ctr">
              <a:solidFill>
                <a:srgbClr val="131313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Shape 1204"/>
            <p:cNvSpPr/>
            <p:nvPr/>
          </p:nvSpPr>
          <p:spPr>
            <a:xfrm>
              <a:off x="566628" y="2497836"/>
              <a:ext cx="622" cy="56007"/>
            </a:xfrm>
            <a:custGeom>
              <a:avLst/>
              <a:gdLst/>
              <a:ahLst/>
              <a:cxnLst/>
              <a:rect l="0" t="0" r="0" b="0"/>
              <a:pathLst>
                <a:path w="622" h="56007">
                  <a:moveTo>
                    <a:pt x="0" y="0"/>
                  </a:moveTo>
                  <a:lnTo>
                    <a:pt x="622" y="56007"/>
                  </a:lnTo>
                </a:path>
              </a:pathLst>
            </a:custGeom>
            <a:noFill/>
            <a:ln w="5436" cap="rnd" cmpd="sng" algn="ctr">
              <a:solidFill>
                <a:srgbClr val="131313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Shape 1205"/>
            <p:cNvSpPr/>
            <p:nvPr/>
          </p:nvSpPr>
          <p:spPr>
            <a:xfrm>
              <a:off x="1015294" y="2497836"/>
              <a:ext cx="622" cy="56007"/>
            </a:xfrm>
            <a:custGeom>
              <a:avLst/>
              <a:gdLst/>
              <a:ahLst/>
              <a:cxnLst/>
              <a:rect l="0" t="0" r="0" b="0"/>
              <a:pathLst>
                <a:path w="622" h="56007">
                  <a:moveTo>
                    <a:pt x="0" y="0"/>
                  </a:moveTo>
                  <a:lnTo>
                    <a:pt x="622" y="56007"/>
                  </a:lnTo>
                </a:path>
              </a:pathLst>
            </a:custGeom>
            <a:noFill/>
            <a:ln w="5436" cap="rnd" cmpd="sng" algn="ctr">
              <a:solidFill>
                <a:srgbClr val="131313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Shape 1206"/>
            <p:cNvSpPr/>
            <p:nvPr/>
          </p:nvSpPr>
          <p:spPr>
            <a:xfrm>
              <a:off x="1463947" y="2497836"/>
              <a:ext cx="622" cy="56007"/>
            </a:xfrm>
            <a:custGeom>
              <a:avLst/>
              <a:gdLst/>
              <a:ahLst/>
              <a:cxnLst/>
              <a:rect l="0" t="0" r="0" b="0"/>
              <a:pathLst>
                <a:path w="622" h="56007">
                  <a:moveTo>
                    <a:pt x="0" y="0"/>
                  </a:moveTo>
                  <a:lnTo>
                    <a:pt x="622" y="56007"/>
                  </a:lnTo>
                </a:path>
              </a:pathLst>
            </a:custGeom>
            <a:noFill/>
            <a:ln w="5436" cap="rnd" cmpd="sng" algn="ctr">
              <a:solidFill>
                <a:srgbClr val="131313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5" name="Shape 1207"/>
            <p:cNvSpPr/>
            <p:nvPr/>
          </p:nvSpPr>
          <p:spPr>
            <a:xfrm>
              <a:off x="1913247" y="2497836"/>
              <a:ext cx="610" cy="56007"/>
            </a:xfrm>
            <a:custGeom>
              <a:avLst/>
              <a:gdLst/>
              <a:ahLst/>
              <a:cxnLst/>
              <a:rect l="0" t="0" r="0" b="0"/>
              <a:pathLst>
                <a:path w="610" h="56007">
                  <a:moveTo>
                    <a:pt x="0" y="0"/>
                  </a:moveTo>
                  <a:lnTo>
                    <a:pt x="610" y="56007"/>
                  </a:lnTo>
                </a:path>
              </a:pathLst>
            </a:custGeom>
            <a:noFill/>
            <a:ln w="5436" cap="rnd" cmpd="sng" algn="ctr">
              <a:solidFill>
                <a:srgbClr val="131313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Shape 1208"/>
            <p:cNvSpPr/>
            <p:nvPr/>
          </p:nvSpPr>
          <p:spPr>
            <a:xfrm>
              <a:off x="2361900" y="2497836"/>
              <a:ext cx="622" cy="56007"/>
            </a:xfrm>
            <a:custGeom>
              <a:avLst/>
              <a:gdLst/>
              <a:ahLst/>
              <a:cxnLst/>
              <a:rect l="0" t="0" r="0" b="0"/>
              <a:pathLst>
                <a:path w="622" h="56007">
                  <a:moveTo>
                    <a:pt x="0" y="0"/>
                  </a:moveTo>
                  <a:lnTo>
                    <a:pt x="622" y="56007"/>
                  </a:lnTo>
                </a:path>
              </a:pathLst>
            </a:custGeom>
            <a:noFill/>
            <a:ln w="5436" cap="rnd" cmpd="sng" algn="ctr">
              <a:solidFill>
                <a:srgbClr val="131313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Rectangle 1209"/>
            <p:cNvSpPr/>
            <p:nvPr/>
          </p:nvSpPr>
          <p:spPr>
            <a:xfrm>
              <a:off x="1363223" y="2762189"/>
              <a:ext cx="771188" cy="14261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900" b="1">
                  <a:solidFill>
                    <a:srgbClr val="13131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Specificity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9478"/>
            <p:cNvSpPr/>
            <p:nvPr/>
          </p:nvSpPr>
          <p:spPr>
            <a:xfrm>
              <a:off x="2849554" y="2597557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9479"/>
            <p:cNvSpPr/>
            <p:nvPr/>
          </p:nvSpPr>
          <p:spPr>
            <a:xfrm>
              <a:off x="2788597" y="2597557"/>
              <a:ext cx="81072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477"/>
            <p:cNvSpPr/>
            <p:nvPr/>
          </p:nvSpPr>
          <p:spPr>
            <a:xfrm>
              <a:off x="2727640" y="2597557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19475"/>
            <p:cNvSpPr/>
            <p:nvPr/>
          </p:nvSpPr>
          <p:spPr>
            <a:xfrm>
              <a:off x="2400049" y="2597557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19476"/>
            <p:cNvSpPr/>
            <p:nvPr/>
          </p:nvSpPr>
          <p:spPr>
            <a:xfrm>
              <a:off x="2339101" y="2597557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19474"/>
            <p:cNvSpPr/>
            <p:nvPr/>
          </p:nvSpPr>
          <p:spPr>
            <a:xfrm>
              <a:off x="2278153" y="2597557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19472"/>
            <p:cNvSpPr/>
            <p:nvPr/>
          </p:nvSpPr>
          <p:spPr>
            <a:xfrm>
              <a:off x="1855244" y="2597557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19469"/>
            <p:cNvSpPr/>
            <p:nvPr/>
          </p:nvSpPr>
          <p:spPr>
            <a:xfrm>
              <a:off x="1794287" y="2597557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19471"/>
            <p:cNvSpPr/>
            <p:nvPr/>
          </p:nvSpPr>
          <p:spPr>
            <a:xfrm>
              <a:off x="1916201" y="2597557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19465"/>
            <p:cNvSpPr/>
            <p:nvPr/>
          </p:nvSpPr>
          <p:spPr>
            <a:xfrm>
              <a:off x="1502496" y="2597557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19467"/>
            <p:cNvSpPr/>
            <p:nvPr/>
          </p:nvSpPr>
          <p:spPr>
            <a:xfrm>
              <a:off x="1441539" y="2597557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19463"/>
            <p:cNvSpPr/>
            <p:nvPr/>
          </p:nvSpPr>
          <p:spPr>
            <a:xfrm>
              <a:off x="1380582" y="2597557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19460"/>
            <p:cNvSpPr/>
            <p:nvPr/>
          </p:nvSpPr>
          <p:spPr>
            <a:xfrm>
              <a:off x="931045" y="2597557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19461"/>
            <p:cNvSpPr/>
            <p:nvPr/>
          </p:nvSpPr>
          <p:spPr>
            <a:xfrm>
              <a:off x="1052959" y="2597557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19462"/>
            <p:cNvSpPr/>
            <p:nvPr/>
          </p:nvSpPr>
          <p:spPr>
            <a:xfrm>
              <a:off x="992002" y="2597557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19458"/>
            <p:cNvSpPr/>
            <p:nvPr/>
          </p:nvSpPr>
          <p:spPr>
            <a:xfrm>
              <a:off x="604915" y="2597557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19459"/>
            <p:cNvSpPr/>
            <p:nvPr/>
          </p:nvSpPr>
          <p:spPr>
            <a:xfrm>
              <a:off x="543958" y="2597557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19457"/>
            <p:cNvSpPr/>
            <p:nvPr/>
          </p:nvSpPr>
          <p:spPr>
            <a:xfrm>
              <a:off x="483001" y="2597557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Shape 1216"/>
            <p:cNvSpPr/>
            <p:nvPr/>
          </p:nvSpPr>
          <p:spPr>
            <a:xfrm>
              <a:off x="2810566" y="2497836"/>
              <a:ext cx="622" cy="56007"/>
            </a:xfrm>
            <a:custGeom>
              <a:avLst/>
              <a:gdLst/>
              <a:ahLst/>
              <a:cxnLst/>
              <a:rect l="0" t="0" r="0" b="0"/>
              <a:pathLst>
                <a:path w="622" h="56007">
                  <a:moveTo>
                    <a:pt x="0" y="0"/>
                  </a:moveTo>
                  <a:lnTo>
                    <a:pt x="622" y="56007"/>
                  </a:lnTo>
                </a:path>
              </a:pathLst>
            </a:custGeom>
            <a:noFill/>
            <a:ln w="5436" cap="rnd" cmpd="sng" algn="ctr">
              <a:solidFill>
                <a:srgbClr val="131313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37" name="Shape 1217"/>
            <p:cNvSpPr/>
            <p:nvPr/>
          </p:nvSpPr>
          <p:spPr>
            <a:xfrm>
              <a:off x="441546" y="0"/>
              <a:ext cx="622" cy="2497836"/>
            </a:xfrm>
            <a:custGeom>
              <a:avLst/>
              <a:gdLst/>
              <a:ahLst/>
              <a:cxnLst/>
              <a:rect l="0" t="0" r="0" b="0"/>
              <a:pathLst>
                <a:path w="622" h="2497836">
                  <a:moveTo>
                    <a:pt x="0" y="0"/>
                  </a:moveTo>
                  <a:lnTo>
                    <a:pt x="622" y="2497836"/>
                  </a:lnTo>
                </a:path>
              </a:pathLst>
            </a:custGeom>
            <a:noFill/>
            <a:ln w="5436" cap="rnd" cmpd="sng" algn="ctr">
              <a:solidFill>
                <a:srgbClr val="131313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38" name="Shape 1218"/>
            <p:cNvSpPr/>
            <p:nvPr/>
          </p:nvSpPr>
          <p:spPr>
            <a:xfrm>
              <a:off x="385551" y="2497836"/>
              <a:ext cx="55994" cy="622"/>
            </a:xfrm>
            <a:custGeom>
              <a:avLst/>
              <a:gdLst/>
              <a:ahLst/>
              <a:cxnLst/>
              <a:rect l="0" t="0" r="0" b="0"/>
              <a:pathLst>
                <a:path w="55994" h="622">
                  <a:moveTo>
                    <a:pt x="55994" y="0"/>
                  </a:moveTo>
                  <a:lnTo>
                    <a:pt x="0" y="622"/>
                  </a:lnTo>
                </a:path>
              </a:pathLst>
            </a:custGeom>
            <a:noFill/>
            <a:ln w="5436" cap="rnd" cmpd="sng" algn="ctr">
              <a:solidFill>
                <a:srgbClr val="131313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39" name="Shape 1219"/>
            <p:cNvSpPr/>
            <p:nvPr/>
          </p:nvSpPr>
          <p:spPr>
            <a:xfrm>
              <a:off x="385551" y="2047926"/>
              <a:ext cx="55994" cy="610"/>
            </a:xfrm>
            <a:custGeom>
              <a:avLst/>
              <a:gdLst/>
              <a:ahLst/>
              <a:cxnLst/>
              <a:rect l="0" t="0" r="0" b="0"/>
              <a:pathLst>
                <a:path w="55994" h="610">
                  <a:moveTo>
                    <a:pt x="55994" y="0"/>
                  </a:moveTo>
                  <a:lnTo>
                    <a:pt x="0" y="610"/>
                  </a:lnTo>
                </a:path>
              </a:pathLst>
            </a:custGeom>
            <a:noFill/>
            <a:ln w="5436" cap="rnd" cmpd="sng" algn="ctr">
              <a:solidFill>
                <a:srgbClr val="131313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40" name="Shape 1220"/>
            <p:cNvSpPr/>
            <p:nvPr/>
          </p:nvSpPr>
          <p:spPr>
            <a:xfrm>
              <a:off x="385551" y="1598016"/>
              <a:ext cx="55994" cy="622"/>
            </a:xfrm>
            <a:custGeom>
              <a:avLst/>
              <a:gdLst/>
              <a:ahLst/>
              <a:cxnLst/>
              <a:rect l="0" t="0" r="0" b="0"/>
              <a:pathLst>
                <a:path w="55994" h="622">
                  <a:moveTo>
                    <a:pt x="55994" y="0"/>
                  </a:moveTo>
                  <a:lnTo>
                    <a:pt x="0" y="622"/>
                  </a:lnTo>
                </a:path>
              </a:pathLst>
            </a:custGeom>
            <a:noFill/>
            <a:ln w="5436" cap="rnd" cmpd="sng" algn="ctr">
              <a:solidFill>
                <a:srgbClr val="131313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41" name="Shape 1221"/>
            <p:cNvSpPr/>
            <p:nvPr/>
          </p:nvSpPr>
          <p:spPr>
            <a:xfrm>
              <a:off x="385551" y="1148728"/>
              <a:ext cx="55994" cy="622"/>
            </a:xfrm>
            <a:custGeom>
              <a:avLst/>
              <a:gdLst/>
              <a:ahLst/>
              <a:cxnLst/>
              <a:rect l="0" t="0" r="0" b="0"/>
              <a:pathLst>
                <a:path w="55994" h="622">
                  <a:moveTo>
                    <a:pt x="55994" y="0"/>
                  </a:moveTo>
                  <a:lnTo>
                    <a:pt x="0" y="622"/>
                  </a:lnTo>
                </a:path>
              </a:pathLst>
            </a:custGeom>
            <a:noFill/>
            <a:ln w="5436" cap="rnd" cmpd="sng" algn="ctr">
              <a:solidFill>
                <a:srgbClr val="131313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42" name="Shape 1222"/>
            <p:cNvSpPr/>
            <p:nvPr/>
          </p:nvSpPr>
          <p:spPr>
            <a:xfrm>
              <a:off x="385551" y="698817"/>
              <a:ext cx="55994" cy="622"/>
            </a:xfrm>
            <a:custGeom>
              <a:avLst/>
              <a:gdLst/>
              <a:ahLst/>
              <a:cxnLst/>
              <a:rect l="0" t="0" r="0" b="0"/>
              <a:pathLst>
                <a:path w="55994" h="622">
                  <a:moveTo>
                    <a:pt x="55994" y="0"/>
                  </a:moveTo>
                  <a:lnTo>
                    <a:pt x="0" y="622"/>
                  </a:lnTo>
                </a:path>
              </a:pathLst>
            </a:custGeom>
            <a:noFill/>
            <a:ln w="5436" cap="rnd" cmpd="sng" algn="ctr">
              <a:solidFill>
                <a:srgbClr val="131313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43" name="Rectangle 1223"/>
            <p:cNvSpPr/>
            <p:nvPr/>
          </p:nvSpPr>
          <p:spPr>
            <a:xfrm rot="-5399999">
              <a:off x="-314287" y="1216443"/>
              <a:ext cx="771188" cy="14261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900" b="1">
                  <a:solidFill>
                    <a:srgbClr val="13131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Sensitivity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19428"/>
            <p:cNvSpPr/>
            <p:nvPr/>
          </p:nvSpPr>
          <p:spPr>
            <a:xfrm>
              <a:off x="232914" y="218116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19427"/>
            <p:cNvSpPr/>
            <p:nvPr/>
          </p:nvSpPr>
          <p:spPr>
            <a:xfrm>
              <a:off x="293870" y="218116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19426"/>
            <p:cNvSpPr/>
            <p:nvPr/>
          </p:nvSpPr>
          <p:spPr>
            <a:xfrm>
              <a:off x="171957" y="218116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19430"/>
            <p:cNvSpPr/>
            <p:nvPr/>
          </p:nvSpPr>
          <p:spPr>
            <a:xfrm>
              <a:off x="293870" y="659952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19429"/>
            <p:cNvSpPr/>
            <p:nvPr/>
          </p:nvSpPr>
          <p:spPr>
            <a:xfrm>
              <a:off x="171957" y="659952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19431"/>
            <p:cNvSpPr/>
            <p:nvPr/>
          </p:nvSpPr>
          <p:spPr>
            <a:xfrm>
              <a:off x="232914" y="659952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Rectangle 19434"/>
            <p:cNvSpPr/>
            <p:nvPr/>
          </p:nvSpPr>
          <p:spPr>
            <a:xfrm>
              <a:off x="293870" y="1118826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Rectangle 19435"/>
            <p:cNvSpPr/>
            <p:nvPr/>
          </p:nvSpPr>
          <p:spPr>
            <a:xfrm>
              <a:off x="232914" y="1118826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19433"/>
            <p:cNvSpPr/>
            <p:nvPr/>
          </p:nvSpPr>
          <p:spPr>
            <a:xfrm>
              <a:off x="171957" y="1118826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19441"/>
            <p:cNvSpPr/>
            <p:nvPr/>
          </p:nvSpPr>
          <p:spPr>
            <a:xfrm>
              <a:off x="293870" y="1566870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Rectangle 19442"/>
            <p:cNvSpPr/>
            <p:nvPr/>
          </p:nvSpPr>
          <p:spPr>
            <a:xfrm>
              <a:off x="232914" y="1566870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19440"/>
            <p:cNvSpPr/>
            <p:nvPr/>
          </p:nvSpPr>
          <p:spPr>
            <a:xfrm>
              <a:off x="171957" y="1566870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Rectangle 19447"/>
            <p:cNvSpPr/>
            <p:nvPr/>
          </p:nvSpPr>
          <p:spPr>
            <a:xfrm>
              <a:off x="232914" y="2016407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19446"/>
            <p:cNvSpPr/>
            <p:nvPr/>
          </p:nvSpPr>
          <p:spPr>
            <a:xfrm>
              <a:off x="293870" y="2016407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Rectangle 19445"/>
            <p:cNvSpPr/>
            <p:nvPr/>
          </p:nvSpPr>
          <p:spPr>
            <a:xfrm>
              <a:off x="171957" y="2016407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Rectangle 19452"/>
            <p:cNvSpPr/>
            <p:nvPr/>
          </p:nvSpPr>
          <p:spPr>
            <a:xfrm>
              <a:off x="171957" y="2465081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Rectangle 19454"/>
            <p:cNvSpPr/>
            <p:nvPr/>
          </p:nvSpPr>
          <p:spPr>
            <a:xfrm>
              <a:off x="232914" y="2465081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Rectangle 19453"/>
            <p:cNvSpPr/>
            <p:nvPr/>
          </p:nvSpPr>
          <p:spPr>
            <a:xfrm>
              <a:off x="293870" y="2465081"/>
              <a:ext cx="81073" cy="1062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800">
                  <a:solidFill>
                    <a:srgbClr val="131313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Shape 1230"/>
            <p:cNvSpPr/>
            <p:nvPr/>
          </p:nvSpPr>
          <p:spPr>
            <a:xfrm>
              <a:off x="385564" y="249543"/>
              <a:ext cx="55994" cy="610"/>
            </a:xfrm>
            <a:custGeom>
              <a:avLst/>
              <a:gdLst/>
              <a:ahLst/>
              <a:cxnLst/>
              <a:rect l="0" t="0" r="0" b="0"/>
              <a:pathLst>
                <a:path w="55994" h="610">
                  <a:moveTo>
                    <a:pt x="55994" y="0"/>
                  </a:moveTo>
                  <a:lnTo>
                    <a:pt x="0" y="610"/>
                  </a:lnTo>
                </a:path>
              </a:pathLst>
            </a:custGeom>
            <a:noFill/>
            <a:ln w="5436" cap="rnd" cmpd="sng" algn="ctr">
              <a:solidFill>
                <a:srgbClr val="131313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3" name="Shape 1231"/>
            <p:cNvSpPr/>
            <p:nvPr/>
          </p:nvSpPr>
          <p:spPr>
            <a:xfrm>
              <a:off x="566628" y="249543"/>
              <a:ext cx="2243938" cy="2248294"/>
            </a:xfrm>
            <a:custGeom>
              <a:avLst/>
              <a:gdLst/>
              <a:ahLst/>
              <a:cxnLst/>
              <a:rect l="0" t="0" r="0" b="0"/>
              <a:pathLst>
                <a:path w="2243938" h="2248294">
                  <a:moveTo>
                    <a:pt x="2243938" y="0"/>
                  </a:moveTo>
                  <a:lnTo>
                    <a:pt x="2100148" y="0"/>
                  </a:lnTo>
                  <a:lnTo>
                    <a:pt x="2071396" y="140462"/>
                  </a:lnTo>
                  <a:lnTo>
                    <a:pt x="2042630" y="140462"/>
                  </a:lnTo>
                  <a:lnTo>
                    <a:pt x="1985124" y="280924"/>
                  </a:lnTo>
                  <a:lnTo>
                    <a:pt x="1956359" y="280924"/>
                  </a:lnTo>
                  <a:cubicBezTo>
                    <a:pt x="1764500" y="280924"/>
                    <a:pt x="1572641" y="280924"/>
                    <a:pt x="1380782" y="280924"/>
                  </a:cubicBezTo>
                  <a:lnTo>
                    <a:pt x="1323277" y="280924"/>
                  </a:lnTo>
                  <a:lnTo>
                    <a:pt x="1323277" y="421412"/>
                  </a:lnTo>
                  <a:lnTo>
                    <a:pt x="1294511" y="561861"/>
                  </a:lnTo>
                  <a:lnTo>
                    <a:pt x="1236993" y="561861"/>
                  </a:lnTo>
                  <a:lnTo>
                    <a:pt x="1208240" y="702348"/>
                  </a:lnTo>
                  <a:lnTo>
                    <a:pt x="1064451" y="702348"/>
                  </a:lnTo>
                  <a:lnTo>
                    <a:pt x="1064451" y="842797"/>
                  </a:lnTo>
                  <a:lnTo>
                    <a:pt x="1006932" y="842797"/>
                  </a:lnTo>
                  <a:lnTo>
                    <a:pt x="978179" y="983666"/>
                  </a:lnTo>
                  <a:lnTo>
                    <a:pt x="949439" y="983666"/>
                  </a:lnTo>
                  <a:cubicBezTo>
                    <a:pt x="872744" y="983666"/>
                    <a:pt x="796049" y="983666"/>
                    <a:pt x="719354" y="983666"/>
                  </a:cubicBezTo>
                  <a:lnTo>
                    <a:pt x="690601" y="983666"/>
                  </a:lnTo>
                  <a:lnTo>
                    <a:pt x="661848" y="1124141"/>
                  </a:lnTo>
                  <a:lnTo>
                    <a:pt x="604317" y="1124141"/>
                  </a:lnTo>
                  <a:lnTo>
                    <a:pt x="518046" y="1405065"/>
                  </a:lnTo>
                  <a:lnTo>
                    <a:pt x="489280" y="1405065"/>
                  </a:lnTo>
                  <a:cubicBezTo>
                    <a:pt x="412598" y="1405065"/>
                    <a:pt x="335915" y="1405065"/>
                    <a:pt x="259232" y="1405065"/>
                  </a:cubicBezTo>
                  <a:lnTo>
                    <a:pt x="201308" y="1405065"/>
                  </a:lnTo>
                  <a:lnTo>
                    <a:pt x="172542" y="1545552"/>
                  </a:lnTo>
                  <a:lnTo>
                    <a:pt x="57506" y="1545552"/>
                  </a:lnTo>
                  <a:lnTo>
                    <a:pt x="57506" y="1686001"/>
                  </a:lnTo>
                  <a:lnTo>
                    <a:pt x="28753" y="1826489"/>
                  </a:lnTo>
                  <a:lnTo>
                    <a:pt x="28753" y="2107806"/>
                  </a:lnTo>
                  <a:lnTo>
                    <a:pt x="0" y="2107806"/>
                  </a:lnTo>
                  <a:lnTo>
                    <a:pt x="0" y="2248294"/>
                  </a:lnTo>
                </a:path>
              </a:pathLst>
            </a:custGeom>
            <a:noFill/>
            <a:ln w="38100" cap="flat" cmpd="sng" algn="ctr">
              <a:solidFill>
                <a:srgbClr val="131313"/>
              </a:solidFill>
              <a:prstDash val="solid"/>
              <a:miter lim="101600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4" name="Shape 1232"/>
            <p:cNvSpPr/>
            <p:nvPr/>
          </p:nvSpPr>
          <p:spPr>
            <a:xfrm>
              <a:off x="566628" y="249543"/>
              <a:ext cx="2243938" cy="2248294"/>
            </a:xfrm>
            <a:custGeom>
              <a:avLst/>
              <a:gdLst/>
              <a:ahLst/>
              <a:cxnLst/>
              <a:rect l="0" t="0" r="0" b="0"/>
              <a:pathLst>
                <a:path w="2243938" h="2248294">
                  <a:moveTo>
                    <a:pt x="2243938" y="0"/>
                  </a:moveTo>
                  <a:lnTo>
                    <a:pt x="2215172" y="0"/>
                  </a:lnTo>
                  <a:cubicBezTo>
                    <a:pt x="2157654" y="0"/>
                    <a:pt x="2100148" y="0"/>
                    <a:pt x="2042630" y="0"/>
                  </a:cubicBezTo>
                  <a:lnTo>
                    <a:pt x="2013877" y="0"/>
                  </a:lnTo>
                  <a:lnTo>
                    <a:pt x="1985124" y="140462"/>
                  </a:lnTo>
                  <a:lnTo>
                    <a:pt x="1783804" y="140462"/>
                  </a:lnTo>
                  <a:lnTo>
                    <a:pt x="1697533" y="280924"/>
                  </a:lnTo>
                  <a:lnTo>
                    <a:pt x="1496212" y="280924"/>
                  </a:lnTo>
                  <a:lnTo>
                    <a:pt x="1467472" y="421412"/>
                  </a:lnTo>
                  <a:lnTo>
                    <a:pt x="1323277" y="561861"/>
                  </a:lnTo>
                  <a:lnTo>
                    <a:pt x="1093203" y="561861"/>
                  </a:lnTo>
                  <a:lnTo>
                    <a:pt x="1035698" y="842797"/>
                  </a:lnTo>
                  <a:lnTo>
                    <a:pt x="949439" y="983666"/>
                  </a:lnTo>
                  <a:lnTo>
                    <a:pt x="834390" y="983666"/>
                  </a:lnTo>
                  <a:lnTo>
                    <a:pt x="805637" y="1124141"/>
                  </a:lnTo>
                  <a:lnTo>
                    <a:pt x="719354" y="1264615"/>
                  </a:lnTo>
                  <a:lnTo>
                    <a:pt x="431775" y="1264615"/>
                  </a:lnTo>
                  <a:lnTo>
                    <a:pt x="431775" y="1405065"/>
                  </a:lnTo>
                  <a:lnTo>
                    <a:pt x="259232" y="1686001"/>
                  </a:lnTo>
                  <a:lnTo>
                    <a:pt x="230061" y="1826489"/>
                  </a:lnTo>
                  <a:lnTo>
                    <a:pt x="143789" y="1966963"/>
                  </a:lnTo>
                  <a:lnTo>
                    <a:pt x="28753" y="1966963"/>
                  </a:lnTo>
                  <a:lnTo>
                    <a:pt x="28753" y="2248294"/>
                  </a:lnTo>
                  <a:lnTo>
                    <a:pt x="0" y="2248294"/>
                  </a:lnTo>
                </a:path>
              </a:pathLst>
            </a:custGeom>
            <a:noFill/>
            <a:ln w="5436" cap="rnd" cmpd="sng" algn="ctr">
              <a:solidFill>
                <a:srgbClr val="131313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5" name="Shape 1233"/>
            <p:cNvSpPr/>
            <p:nvPr/>
          </p:nvSpPr>
          <p:spPr>
            <a:xfrm>
              <a:off x="607713" y="135916"/>
              <a:ext cx="191656" cy="622"/>
            </a:xfrm>
            <a:custGeom>
              <a:avLst/>
              <a:gdLst/>
              <a:ahLst/>
              <a:cxnLst/>
              <a:rect l="0" t="0" r="0" b="0"/>
              <a:pathLst>
                <a:path w="191656" h="622">
                  <a:moveTo>
                    <a:pt x="0" y="0"/>
                  </a:moveTo>
                  <a:lnTo>
                    <a:pt x="191656" y="622"/>
                  </a:lnTo>
                </a:path>
              </a:pathLst>
            </a:custGeom>
            <a:noFill/>
            <a:ln w="38100" cap="flat" cmpd="sng" algn="ctr">
              <a:solidFill>
                <a:srgbClr val="131313"/>
              </a:solidFill>
              <a:prstDash val="solid"/>
              <a:miter lim="101600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6" name="Shape 1234"/>
            <p:cNvSpPr/>
            <p:nvPr/>
          </p:nvSpPr>
          <p:spPr>
            <a:xfrm>
              <a:off x="685072" y="520728"/>
              <a:ext cx="114296" cy="379"/>
            </a:xfrm>
            <a:custGeom>
              <a:avLst/>
              <a:gdLst/>
              <a:ahLst/>
              <a:cxnLst/>
              <a:rect l="0" t="0" r="0" b="0"/>
              <a:pathLst>
                <a:path w="114296" h="379">
                  <a:moveTo>
                    <a:pt x="0" y="0"/>
                  </a:moveTo>
                  <a:lnTo>
                    <a:pt x="114296" y="379"/>
                  </a:lnTo>
                  <a:cubicBezTo>
                    <a:pt x="94382" y="379"/>
                    <a:pt x="54403" y="220"/>
                    <a:pt x="15434" y="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miter lim="101600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7" name="Shape 1235"/>
            <p:cNvSpPr/>
            <p:nvPr/>
          </p:nvSpPr>
          <p:spPr>
            <a:xfrm>
              <a:off x="607713" y="520472"/>
              <a:ext cx="77360" cy="256"/>
            </a:xfrm>
            <a:custGeom>
              <a:avLst/>
              <a:gdLst/>
              <a:ahLst/>
              <a:cxnLst/>
              <a:rect l="0" t="0" r="0" b="0"/>
              <a:pathLst>
                <a:path w="77360" h="256">
                  <a:moveTo>
                    <a:pt x="0" y="0"/>
                  </a:moveTo>
                  <a:cubicBezTo>
                    <a:pt x="7934" y="0"/>
                    <a:pt x="21391" y="40"/>
                    <a:pt x="37735" y="99"/>
                  </a:cubicBezTo>
                  <a:lnTo>
                    <a:pt x="77360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miter lim="101600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8" name="Shape 1236"/>
            <p:cNvSpPr/>
            <p:nvPr/>
          </p:nvSpPr>
          <p:spPr>
            <a:xfrm>
              <a:off x="607713" y="520472"/>
              <a:ext cx="191656" cy="635"/>
            </a:xfrm>
            <a:custGeom>
              <a:avLst/>
              <a:gdLst/>
              <a:ahLst/>
              <a:cxnLst/>
              <a:rect l="0" t="0" r="0" b="0"/>
              <a:pathLst>
                <a:path w="191656" h="635">
                  <a:moveTo>
                    <a:pt x="0" y="0"/>
                  </a:moveTo>
                  <a:cubicBezTo>
                    <a:pt x="31737" y="0"/>
                    <a:pt x="151829" y="635"/>
                    <a:pt x="191656" y="635"/>
                  </a:cubicBezTo>
                </a:path>
              </a:pathLst>
            </a:custGeom>
            <a:noFill/>
            <a:ln w="5436" cap="rnd" cmpd="sng" algn="ctr">
              <a:solidFill>
                <a:srgbClr val="131313"/>
              </a:solidFill>
              <a:custDash>
                <a:ds d="180210" sp="300350"/>
              </a:custDash>
              <a:rou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9" name="Rectangle 1237"/>
            <p:cNvSpPr/>
            <p:nvPr/>
          </p:nvSpPr>
          <p:spPr>
            <a:xfrm>
              <a:off x="880581" y="344266"/>
              <a:ext cx="231005" cy="1201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750">
                  <a:solidFill>
                    <a:srgbClr val="13131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BMI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Rectangle 1238"/>
            <p:cNvSpPr/>
            <p:nvPr/>
          </p:nvSpPr>
          <p:spPr>
            <a:xfrm>
              <a:off x="880572" y="487895"/>
              <a:ext cx="837619" cy="1201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750">
                  <a:solidFill>
                    <a:srgbClr val="13131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Reference line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Rectangle 1239"/>
            <p:cNvSpPr/>
            <p:nvPr/>
          </p:nvSpPr>
          <p:spPr>
            <a:xfrm>
              <a:off x="880581" y="216257"/>
              <a:ext cx="158767" cy="1201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750">
                  <a:solidFill>
                    <a:srgbClr val="13131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wc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Rectangle 1240"/>
            <p:cNvSpPr/>
            <p:nvPr/>
          </p:nvSpPr>
          <p:spPr>
            <a:xfrm>
              <a:off x="880572" y="101191"/>
              <a:ext cx="310388" cy="1201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750">
                  <a:solidFill>
                    <a:srgbClr val="13131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vmax</a:t>
              </a:r>
              <a:endParaRPr lang="tr-T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Shape 1242"/>
            <p:cNvSpPr/>
            <p:nvPr/>
          </p:nvSpPr>
          <p:spPr>
            <a:xfrm>
              <a:off x="566628" y="249543"/>
              <a:ext cx="2215312" cy="2248294"/>
            </a:xfrm>
            <a:custGeom>
              <a:avLst/>
              <a:gdLst/>
              <a:ahLst/>
              <a:cxnLst/>
              <a:rect l="0" t="0" r="0" b="0"/>
              <a:pathLst>
                <a:path w="2215312" h="2248294">
                  <a:moveTo>
                    <a:pt x="2215312" y="0"/>
                  </a:moveTo>
                  <a:lnTo>
                    <a:pt x="0" y="2248294"/>
                  </a:lnTo>
                  <a:lnTo>
                    <a:pt x="2215312" y="0"/>
                  </a:lnTo>
                  <a:close/>
                </a:path>
              </a:pathLst>
            </a:custGeom>
            <a:noFill/>
            <a:ln w="5436" cap="rnd" cmpd="sng" algn="ctr">
              <a:solidFill>
                <a:srgbClr val="131313"/>
              </a:solidFill>
              <a:custDash>
                <a:ds d="180210" sp="300350"/>
              </a:custDash>
              <a:rou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4" name="Shape 1243"/>
            <p:cNvSpPr/>
            <p:nvPr/>
          </p:nvSpPr>
          <p:spPr>
            <a:xfrm>
              <a:off x="607713" y="262852"/>
              <a:ext cx="191656" cy="622"/>
            </a:xfrm>
            <a:custGeom>
              <a:avLst/>
              <a:gdLst/>
              <a:ahLst/>
              <a:cxnLst/>
              <a:rect l="0" t="0" r="0" b="0"/>
              <a:pathLst>
                <a:path w="191656" h="622">
                  <a:moveTo>
                    <a:pt x="0" y="0"/>
                  </a:moveTo>
                  <a:lnTo>
                    <a:pt x="191656" y="622"/>
                  </a:lnTo>
                </a:path>
              </a:pathLst>
            </a:custGeom>
            <a:noFill/>
            <a:ln w="5436" cap="rnd" cmpd="sng" algn="ctr">
              <a:solidFill>
                <a:srgbClr val="131313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5" name="Shape 1244"/>
            <p:cNvSpPr/>
            <p:nvPr/>
          </p:nvSpPr>
          <p:spPr>
            <a:xfrm>
              <a:off x="482618" y="250152"/>
              <a:ext cx="2327948" cy="2247684"/>
            </a:xfrm>
            <a:custGeom>
              <a:avLst/>
              <a:gdLst/>
              <a:ahLst/>
              <a:cxnLst/>
              <a:rect l="0" t="0" r="0" b="0"/>
              <a:pathLst>
                <a:path w="2327948" h="2247684">
                  <a:moveTo>
                    <a:pt x="2327948" y="0"/>
                  </a:moveTo>
                  <a:lnTo>
                    <a:pt x="2063572" y="0"/>
                  </a:lnTo>
                  <a:lnTo>
                    <a:pt x="1878356" y="374472"/>
                  </a:lnTo>
                  <a:lnTo>
                    <a:pt x="1666634" y="748970"/>
                  </a:lnTo>
                  <a:lnTo>
                    <a:pt x="1507909" y="1123849"/>
                  </a:lnTo>
                  <a:lnTo>
                    <a:pt x="1428775" y="1123849"/>
                  </a:lnTo>
                  <a:lnTo>
                    <a:pt x="1217028" y="1498321"/>
                  </a:lnTo>
                  <a:lnTo>
                    <a:pt x="899605" y="1498321"/>
                  </a:lnTo>
                  <a:lnTo>
                    <a:pt x="846569" y="1872806"/>
                  </a:lnTo>
                  <a:lnTo>
                    <a:pt x="185229" y="1872806"/>
                  </a:lnTo>
                  <a:lnTo>
                    <a:pt x="106083" y="2247684"/>
                  </a:lnTo>
                  <a:lnTo>
                    <a:pt x="0" y="2247684"/>
                  </a:lnTo>
                </a:path>
              </a:pathLst>
            </a:custGeom>
            <a:noFill/>
            <a:ln w="5436" cap="rnd" cmpd="sng" algn="ctr">
              <a:solidFill>
                <a:srgbClr val="131313"/>
              </a:solidFill>
              <a:custDash>
                <a:ds d="60070" sp="120140"/>
              </a:custDash>
              <a:rou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6" name="Shape 1245"/>
            <p:cNvSpPr/>
            <p:nvPr/>
          </p:nvSpPr>
          <p:spPr>
            <a:xfrm>
              <a:off x="609046" y="389802"/>
              <a:ext cx="189078" cy="622"/>
            </a:xfrm>
            <a:custGeom>
              <a:avLst/>
              <a:gdLst/>
              <a:ahLst/>
              <a:cxnLst/>
              <a:rect l="0" t="0" r="0" b="0"/>
              <a:pathLst>
                <a:path w="189078" h="622">
                  <a:moveTo>
                    <a:pt x="0" y="0"/>
                  </a:moveTo>
                  <a:lnTo>
                    <a:pt x="189078" y="622"/>
                  </a:lnTo>
                </a:path>
              </a:pathLst>
            </a:custGeom>
            <a:noFill/>
            <a:ln w="5436" cap="rnd" cmpd="sng" algn="ctr">
              <a:solidFill>
                <a:srgbClr val="131313"/>
              </a:solidFill>
              <a:custDash>
                <a:ds d="60070" sp="120140"/>
              </a:custDash>
              <a:round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3371358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tr-TR" sz="2400" b="1" dirty="0">
                <a:latin typeface="Comic Sans MS" panose="030F0702030302020204" pitchFamily="66" charset="0"/>
              </a:rPr>
            </a:br>
            <a:br>
              <a:rPr lang="tr-TR" sz="2400" b="1" dirty="0">
                <a:latin typeface="Comic Sans MS" panose="030F0702030302020204" pitchFamily="66" charset="0"/>
              </a:rPr>
            </a:br>
            <a:r>
              <a:rPr lang="tr-TR" sz="2400" b="1" dirty="0" err="1">
                <a:latin typeface="Comic Sans MS" panose="030F0702030302020204" pitchFamily="66" charset="0"/>
              </a:rPr>
              <a:t>Sitokinler</a:t>
            </a:r>
            <a:r>
              <a:rPr lang="tr-TR" sz="2400" b="1" dirty="0">
                <a:latin typeface="Comic Sans MS" panose="030F0702030302020204" pitchFamily="66" charset="0"/>
              </a:rPr>
              <a:t>, </a:t>
            </a:r>
            <a:r>
              <a:rPr lang="tr-TR" sz="2400" b="1" dirty="0" err="1">
                <a:latin typeface="Comic Sans MS" panose="030F0702030302020204" pitchFamily="66" charset="0"/>
              </a:rPr>
              <a:t>Adipositokinler</a:t>
            </a:r>
            <a:r>
              <a:rPr lang="tr-TR" sz="2400" b="1" dirty="0">
                <a:latin typeface="Comic Sans MS" panose="030F0702030302020204" pitchFamily="66" charset="0"/>
              </a:rPr>
              <a:t> ve GDM:</a:t>
            </a:r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err="1">
                <a:latin typeface="Comic Sans MS" panose="030F0702030302020204" pitchFamily="66" charset="0"/>
              </a:rPr>
              <a:t>Adipositokinler</a:t>
            </a:r>
            <a:r>
              <a:rPr lang="tr-TR" b="1" dirty="0">
                <a:latin typeface="Comic Sans MS" panose="030F0702030302020204" pitchFamily="66" charset="0"/>
              </a:rPr>
              <a:t>: </a:t>
            </a:r>
            <a:r>
              <a:rPr lang="tr-TR" b="1" dirty="0" err="1">
                <a:latin typeface="Comic Sans MS" panose="030F0702030302020204" pitchFamily="66" charset="0"/>
              </a:rPr>
              <a:t>Leptin</a:t>
            </a:r>
            <a:r>
              <a:rPr lang="tr-TR" b="1" dirty="0">
                <a:latin typeface="Comic Sans MS" panose="030F0702030302020204" pitchFamily="66" charset="0"/>
              </a:rPr>
              <a:t> ve </a:t>
            </a:r>
            <a:r>
              <a:rPr lang="tr-TR" b="1" dirty="0" err="1">
                <a:latin typeface="Comic Sans MS" panose="030F0702030302020204" pitchFamily="66" charset="0"/>
              </a:rPr>
              <a:t>Adiponektin</a:t>
            </a:r>
            <a:endParaRPr lang="tr-TR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 err="1">
                <a:latin typeface="Comic Sans MS" panose="030F0702030302020204" pitchFamily="66" charset="0"/>
              </a:rPr>
              <a:t>Adipoz</a:t>
            </a:r>
            <a:r>
              <a:rPr lang="tr-TR" dirty="0">
                <a:latin typeface="Comic Sans MS" panose="030F0702030302020204" pitchFamily="66" charset="0"/>
              </a:rPr>
              <a:t> dokudan salgılanırlar.</a:t>
            </a:r>
          </a:p>
          <a:p>
            <a:pPr marL="0" indent="0">
              <a:buNone/>
            </a:pPr>
            <a:r>
              <a:rPr lang="tr-TR" dirty="0" err="1">
                <a:latin typeface="Comic Sans MS" panose="030F0702030302020204" pitchFamily="66" charset="0"/>
              </a:rPr>
              <a:t>Adiponektin</a:t>
            </a:r>
            <a:r>
              <a:rPr lang="tr-TR" dirty="0"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</a:t>
            </a:r>
            <a:r>
              <a:rPr lang="tr-TR" dirty="0" err="1">
                <a:latin typeface="Comic Sans MS" panose="030F0702030302020204" pitchFamily="66" charset="0"/>
              </a:rPr>
              <a:t>glukoz</a:t>
            </a:r>
            <a:r>
              <a:rPr lang="tr-TR" dirty="0">
                <a:latin typeface="Comic Sans MS" panose="030F0702030302020204" pitchFamily="66" charset="0"/>
              </a:rPr>
              <a:t> ve yağ asidi </a:t>
            </a:r>
            <a:r>
              <a:rPr lang="tr-TR" dirty="0" err="1">
                <a:latin typeface="Comic Sans MS" panose="030F0702030302020204" pitchFamily="66" charset="0"/>
              </a:rPr>
              <a:t>oksidasyonu</a:t>
            </a: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Düşük </a:t>
            </a:r>
            <a:r>
              <a:rPr lang="tr-TR" dirty="0" err="1">
                <a:latin typeface="Comic Sans MS" panose="030F0702030302020204" pitchFamily="66" charset="0"/>
              </a:rPr>
              <a:t>adiponektinler</a:t>
            </a:r>
            <a:r>
              <a:rPr lang="tr-TR" dirty="0">
                <a:latin typeface="Comic Sans MS" panose="030F0702030302020204" pitchFamily="66" charset="0"/>
              </a:rPr>
              <a:t>: 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Tip 2 D.M.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koroner arter has.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GDM   </a:t>
            </a:r>
          </a:p>
          <a:p>
            <a:endParaRPr lang="tr-TR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idx="4294967295"/>
          </p:nvPr>
        </p:nvSpPr>
        <p:spPr>
          <a:xfrm>
            <a:off x="0" y="1973263"/>
            <a:ext cx="3992563" cy="5762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b="1" dirty="0">
              <a:latin typeface="Comic Sans MS" panose="030F0702030302020204" pitchFamily="66" charset="0"/>
            </a:endParaRPr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4294967295"/>
          </p:nvPr>
        </p:nvSpPr>
        <p:spPr>
          <a:xfrm>
            <a:off x="7853363" y="2546350"/>
            <a:ext cx="4338637" cy="3352800"/>
          </a:xfrm>
        </p:spPr>
        <p:txBody>
          <a:bodyPr/>
          <a:lstStyle/>
          <a:p>
            <a:r>
              <a:rPr lang="tr-TR" b="1" dirty="0" err="1">
                <a:latin typeface="Comic Sans MS" panose="030F0702030302020204" pitchFamily="66" charset="0"/>
              </a:rPr>
              <a:t>Leptin</a:t>
            </a:r>
            <a:r>
              <a:rPr lang="tr-TR" b="1" dirty="0"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Enerji </a:t>
            </a:r>
            <a:r>
              <a:rPr lang="tr-TR" dirty="0" err="1">
                <a:latin typeface="Comic Sans MS" panose="030F0702030302020204" pitchFamily="66" charset="0"/>
              </a:rPr>
              <a:t>metab</a:t>
            </a:r>
            <a:r>
              <a:rPr lang="tr-TR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Dolaşan </a:t>
            </a:r>
            <a:r>
              <a:rPr lang="tr-TR" dirty="0" err="1">
                <a:latin typeface="Comic Sans MS" panose="030F0702030302020204" pitchFamily="66" charset="0"/>
              </a:rPr>
              <a:t>leptin</a:t>
            </a:r>
            <a:r>
              <a:rPr lang="tr-TR" dirty="0">
                <a:latin typeface="Comic Sans MS" panose="030F0702030302020204" pitchFamily="66" charset="0"/>
              </a:rPr>
              <a:t> düzeyleri: 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</a:t>
            </a:r>
            <a:r>
              <a:rPr lang="tr-TR" dirty="0" err="1">
                <a:latin typeface="Comic Sans MS" panose="030F0702030302020204" pitchFamily="66" charset="0"/>
              </a:rPr>
              <a:t>adiposite</a:t>
            </a: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</a:t>
            </a:r>
            <a:r>
              <a:rPr lang="tr-TR" dirty="0" err="1">
                <a:latin typeface="Comic Sans MS" panose="030F0702030302020204" pitchFamily="66" charset="0"/>
              </a:rPr>
              <a:t>viseral</a:t>
            </a:r>
            <a:r>
              <a:rPr lang="tr-TR" dirty="0">
                <a:latin typeface="Comic Sans MS" panose="030F0702030302020204" pitchFamily="66" charset="0"/>
              </a:rPr>
              <a:t> yağda artış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</a:t>
            </a:r>
            <a:r>
              <a:rPr lang="tr-TR" dirty="0" err="1">
                <a:latin typeface="Comic Sans MS" panose="030F0702030302020204" pitchFamily="66" charset="0"/>
              </a:rPr>
              <a:t>leptin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resistansı</a:t>
            </a:r>
            <a:r>
              <a:rPr lang="tr-TR" dirty="0">
                <a:latin typeface="Comic Sans MS" panose="030F0702030302020204" pitchFamily="66" charset="0"/>
              </a:rPr>
              <a:t> durumunda artar. </a:t>
            </a:r>
          </a:p>
        </p:txBody>
      </p:sp>
    </p:spTree>
    <p:extLst>
      <p:ext uri="{BB962C8B-B14F-4D97-AF65-F5344CB8AC3E}">
        <p14:creationId xmlns:p14="http://schemas.microsoft.com/office/powerpoint/2010/main" val="716028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 err="1">
                <a:latin typeface="Comic Sans MS" panose="030F0702030302020204" pitchFamily="66" charset="0"/>
              </a:rPr>
              <a:t>Adipokin</a:t>
            </a:r>
            <a:r>
              <a:rPr lang="tr-TR" b="1" dirty="0">
                <a:latin typeface="Comic Sans MS" panose="030F0702030302020204" pitchFamily="66" charset="0"/>
              </a:rPr>
              <a:t> ve GDM: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>
                <a:latin typeface="Comic Sans MS" panose="030F0702030302020204" pitchFamily="66" charset="0"/>
              </a:rPr>
              <a:t>1. ve 2. </a:t>
            </a:r>
            <a:r>
              <a:rPr lang="tr-TR" dirty="0" err="1">
                <a:latin typeface="Comic Sans MS" panose="030F0702030302020204" pitchFamily="66" charset="0"/>
              </a:rPr>
              <a:t>trimester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Adiponektin</a:t>
            </a:r>
            <a:r>
              <a:rPr lang="tr-TR" dirty="0">
                <a:latin typeface="Comic Sans MS" panose="030F0702030302020204" pitchFamily="66" charset="0"/>
              </a:rPr>
              <a:t> düzeyleri: 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GDM gelişecek kadınlarda </a:t>
            </a:r>
            <a:r>
              <a:rPr lang="tr-TR" dirty="0" err="1">
                <a:latin typeface="Comic Sans MS" panose="030F0702030302020204" pitchFamily="66" charset="0"/>
              </a:rPr>
              <a:t>öglisemik</a:t>
            </a:r>
            <a:r>
              <a:rPr lang="tr-TR" dirty="0">
                <a:latin typeface="Comic Sans MS" panose="030F0702030302020204" pitchFamily="66" charset="0"/>
              </a:rPr>
              <a:t> kadınlara göre daha düşük,</a:t>
            </a:r>
          </a:p>
          <a:p>
            <a:r>
              <a:rPr lang="tr-TR" dirty="0" err="1">
                <a:latin typeface="Comic Sans MS" panose="030F0702030302020204" pitchFamily="66" charset="0"/>
              </a:rPr>
              <a:t>Leptin</a:t>
            </a:r>
            <a:r>
              <a:rPr lang="tr-TR" dirty="0">
                <a:latin typeface="Comic Sans MS" panose="030F0702030302020204" pitchFamily="66" charset="0"/>
              </a:rPr>
              <a:t> daha yüksek</a:t>
            </a:r>
          </a:p>
          <a:p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</a:t>
            </a:r>
            <a:r>
              <a:rPr lang="tr-TR" sz="1400" i="1" dirty="0" err="1">
                <a:latin typeface="Comic Sans MS" panose="030F0702030302020204" pitchFamily="66" charset="0"/>
              </a:rPr>
              <a:t>Bao</a:t>
            </a:r>
            <a:r>
              <a:rPr lang="tr-TR" sz="1400" i="1" dirty="0">
                <a:latin typeface="Comic Sans MS" panose="030F0702030302020204" pitchFamily="66" charset="0"/>
              </a:rPr>
              <a:t> et al, </a:t>
            </a:r>
            <a:r>
              <a:rPr lang="tr-TR" sz="1400" i="1" dirty="0" err="1">
                <a:latin typeface="Comic Sans MS" panose="030F0702030302020204" pitchFamily="66" charset="0"/>
              </a:rPr>
              <a:t>Clin</a:t>
            </a:r>
            <a:r>
              <a:rPr lang="tr-TR" sz="1400" i="1" dirty="0">
                <a:latin typeface="Comic Sans MS" panose="030F0702030302020204" pitchFamily="66" charset="0"/>
              </a:rPr>
              <a:t> </a:t>
            </a:r>
            <a:r>
              <a:rPr lang="tr-TR" sz="1400" i="1" dirty="0" err="1">
                <a:latin typeface="Comic Sans MS" panose="030F0702030302020204" pitchFamily="66" charset="0"/>
              </a:rPr>
              <a:t>Exp</a:t>
            </a:r>
            <a:r>
              <a:rPr lang="tr-TR" sz="1400" i="1" dirty="0">
                <a:latin typeface="Comic Sans MS" panose="030F0702030302020204" pitchFamily="66" charset="0"/>
              </a:rPr>
              <a:t> 2015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114809" y="2190275"/>
            <a:ext cx="4338637" cy="2212704"/>
          </a:xfrm>
        </p:spPr>
      </p:pic>
    </p:spTree>
    <p:extLst>
      <p:ext uri="{BB962C8B-B14F-4D97-AF65-F5344CB8AC3E}">
        <p14:creationId xmlns:p14="http://schemas.microsoft.com/office/powerpoint/2010/main" val="4187172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 dirty="0">
              <a:latin typeface="Comic Sans MS" panose="030F0702030302020204" pitchFamily="66" charset="0"/>
            </a:endParaRPr>
          </a:p>
          <a:p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 err="1">
                <a:latin typeface="Comic Sans MS" panose="030F0702030302020204" pitchFamily="66" charset="0"/>
              </a:rPr>
              <a:t>Adiponektin</a:t>
            </a:r>
            <a:r>
              <a:rPr lang="tr-TR" dirty="0"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GDM öngörüsü  orta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7" name="Picture 3052"/>
          <p:cNvPicPr/>
          <p:nvPr/>
        </p:nvPicPr>
        <p:blipFill>
          <a:blip r:embed="rId2"/>
          <a:stretch>
            <a:fillRect/>
          </a:stretch>
        </p:blipFill>
        <p:spPr>
          <a:xfrm>
            <a:off x="6639098" y="624110"/>
            <a:ext cx="5419898" cy="583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95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 err="1">
                <a:latin typeface="Comic Sans MS" panose="030F0702030302020204" pitchFamily="66" charset="0"/>
              </a:rPr>
              <a:t>Natriüretik</a:t>
            </a:r>
            <a:r>
              <a:rPr lang="tr-TR" b="1" dirty="0">
                <a:latin typeface="Comic Sans MS" panose="030F0702030302020204" pitchFamily="66" charset="0"/>
              </a:rPr>
              <a:t> </a:t>
            </a:r>
            <a:r>
              <a:rPr lang="tr-TR" b="1" dirty="0" err="1">
                <a:latin typeface="Comic Sans MS" panose="030F0702030302020204" pitchFamily="66" charset="0"/>
              </a:rPr>
              <a:t>peptitler</a:t>
            </a:r>
            <a:r>
              <a:rPr lang="tr-TR" b="1" dirty="0">
                <a:latin typeface="Comic Sans MS" panose="030F0702030302020204" pitchFamily="66" charset="0"/>
              </a:rPr>
              <a:t> (ANP, BNP, CNP) ve GDM: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>
                <a:latin typeface="Comic Sans MS" panose="030F0702030302020204" pitchFamily="66" charset="0"/>
              </a:rPr>
              <a:t>Kalpten salgılanır</a:t>
            </a:r>
          </a:p>
          <a:p>
            <a:r>
              <a:rPr lang="tr-TR" dirty="0" err="1">
                <a:latin typeface="Comic Sans MS" panose="030F0702030302020204" pitchFamily="66" charset="0"/>
              </a:rPr>
              <a:t>Metabolik</a:t>
            </a:r>
            <a:r>
              <a:rPr lang="tr-TR" dirty="0">
                <a:latin typeface="Comic Sans MS" panose="030F0702030302020204" pitchFamily="66" charset="0"/>
              </a:rPr>
              <a:t> sendromda rol alıyorlar</a:t>
            </a:r>
          </a:p>
          <a:p>
            <a:r>
              <a:rPr lang="tr-TR" dirty="0">
                <a:latin typeface="Comic Sans MS" panose="030F0702030302020204" pitchFamily="66" charset="0"/>
              </a:rPr>
              <a:t>İnsülin direncine karşı koyuyorlar</a:t>
            </a:r>
          </a:p>
          <a:p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>
                <a:latin typeface="Comic Sans MS" panose="030F0702030302020204" pitchFamily="66" charset="0"/>
              </a:rPr>
              <a:t>GDM grubunda: ANP, BNP daha düşük</a:t>
            </a:r>
          </a:p>
          <a:p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</a:t>
            </a:r>
            <a:r>
              <a:rPr lang="tr-TR" sz="1400" i="1" dirty="0">
                <a:latin typeface="Comic Sans MS" panose="030F0702030302020204" pitchFamily="66" charset="0"/>
              </a:rPr>
              <a:t>Yüksel et al, </a:t>
            </a:r>
            <a:r>
              <a:rPr lang="tr-TR" sz="1400" i="1" dirty="0" err="1">
                <a:latin typeface="Comic Sans MS" panose="030F0702030302020204" pitchFamily="66" charset="0"/>
              </a:rPr>
              <a:t>Matern</a:t>
            </a:r>
            <a:r>
              <a:rPr lang="tr-TR" sz="1400" i="1" dirty="0">
                <a:latin typeface="Comic Sans MS" panose="030F0702030302020204" pitchFamily="66" charset="0"/>
              </a:rPr>
              <a:t> </a:t>
            </a:r>
            <a:r>
              <a:rPr lang="tr-TR" sz="1400" i="1" dirty="0" err="1">
                <a:latin typeface="Comic Sans MS" panose="030F0702030302020204" pitchFamily="66" charset="0"/>
              </a:rPr>
              <a:t>Fetal</a:t>
            </a:r>
            <a:r>
              <a:rPr lang="tr-TR" sz="1400" i="1" dirty="0">
                <a:latin typeface="Comic Sans MS" panose="030F0702030302020204" pitchFamily="66" charset="0"/>
              </a:rPr>
              <a:t> </a:t>
            </a:r>
            <a:r>
              <a:rPr lang="tr-TR" sz="1400" i="1" dirty="0" err="1">
                <a:latin typeface="Comic Sans MS" panose="030F0702030302020204" pitchFamily="66" charset="0"/>
              </a:rPr>
              <a:t>neonatal</a:t>
            </a:r>
            <a:r>
              <a:rPr lang="tr-TR" sz="1400" i="1" dirty="0">
                <a:latin typeface="Comic Sans MS" panose="030F0702030302020204" pitchFamily="66" charset="0"/>
              </a:rPr>
              <a:t> </a:t>
            </a:r>
            <a:r>
              <a:rPr lang="tr-TR" sz="1400" i="1" dirty="0" err="1">
                <a:latin typeface="Comic Sans MS" panose="030F0702030302020204" pitchFamily="66" charset="0"/>
              </a:rPr>
              <a:t>med</a:t>
            </a:r>
            <a:r>
              <a:rPr lang="tr-TR" sz="1400" i="1" dirty="0">
                <a:latin typeface="Comic Sans MS" panose="030F0702030302020204" pitchFamily="66" charset="0"/>
              </a:rPr>
              <a:t> 2016 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607727" y="1905000"/>
            <a:ext cx="3352800" cy="3352800"/>
          </a:xfrm>
        </p:spPr>
      </p:pic>
    </p:spTree>
    <p:extLst>
      <p:ext uri="{BB962C8B-B14F-4D97-AF65-F5344CB8AC3E}">
        <p14:creationId xmlns:p14="http://schemas.microsoft.com/office/powerpoint/2010/main" val="343147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br>
              <a:rPr lang="tr-TR" altLang="tr-TR" sz="24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altLang="tr-TR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GL</a:t>
            </a:r>
            <a:r>
              <a:rPr lang="tr-TR" altLang="tr-TR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İ</a:t>
            </a:r>
            <a:r>
              <a:rPr lang="en-US" altLang="tr-TR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KOZ</a:t>
            </a:r>
            <a:r>
              <a:rPr lang="tr-TR" altLang="tr-TR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İ</a:t>
            </a:r>
            <a:r>
              <a:rPr lang="en-US" altLang="tr-TR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LE F</a:t>
            </a:r>
            <a:r>
              <a:rPr lang="tr-TR" altLang="tr-TR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İ</a:t>
            </a:r>
            <a:r>
              <a:rPr lang="en-US" altLang="tr-TR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BRONEKT</a:t>
            </a:r>
            <a:r>
              <a:rPr lang="tr-TR" altLang="tr-TR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İ</a:t>
            </a:r>
            <a:r>
              <a:rPr lang="en-US" altLang="tr-TR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N</a:t>
            </a:r>
            <a:r>
              <a:rPr lang="tr-TR" altLang="tr-TR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ve </a:t>
            </a:r>
            <a:r>
              <a:rPr lang="en-US" altLang="tr-TR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GDM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16744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Char char=""/>
            </a:pPr>
            <a:endParaRPr lang="tr-TR" altLang="tr-TR" dirty="0">
              <a:latin typeface="Trebuchet MS" panose="020B0603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Char char=""/>
            </a:pPr>
            <a:endParaRPr lang="tr-TR" altLang="tr-TR" dirty="0">
              <a:latin typeface="Trebuchet MS" panose="020B0603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Char char=""/>
            </a:pPr>
            <a:r>
              <a:rPr lang="en-US" altLang="tr-TR" dirty="0">
                <a:latin typeface="Trebuchet MS" panose="020B0603020202020204" pitchFamily="34" charset="0"/>
              </a:rPr>
              <a:t>5-13.Hafta 90 hasta </a:t>
            </a:r>
            <a:r>
              <a:rPr lang="en-US" altLang="tr-TR" dirty="0" err="1">
                <a:latin typeface="Trebuchet MS" panose="020B0603020202020204" pitchFamily="34" charset="0"/>
              </a:rPr>
              <a:t>sonradan</a:t>
            </a:r>
            <a:r>
              <a:rPr lang="en-US" altLang="tr-TR" dirty="0">
                <a:latin typeface="Trebuchet MS" panose="020B0603020202020204" pitchFamily="34" charset="0"/>
              </a:rPr>
              <a:t> GDM </a:t>
            </a:r>
            <a:r>
              <a:rPr lang="en-US" altLang="tr-TR" dirty="0" err="1">
                <a:latin typeface="Trebuchet MS" panose="020B0603020202020204" pitchFamily="34" charset="0"/>
              </a:rPr>
              <a:t>ve</a:t>
            </a:r>
            <a:r>
              <a:rPr lang="en-US" altLang="tr-TR" dirty="0">
                <a:latin typeface="Trebuchet MS" panose="020B0603020202020204" pitchFamily="34" charset="0"/>
              </a:rPr>
              <a:t> 92  normal </a:t>
            </a:r>
            <a:r>
              <a:rPr lang="en-US" altLang="tr-TR" dirty="0" err="1">
                <a:latin typeface="Trebuchet MS" panose="020B0603020202020204" pitchFamily="34" charset="0"/>
              </a:rPr>
              <a:t>gebe</a:t>
            </a:r>
            <a:endParaRPr lang="en-US" altLang="tr-TR" dirty="0">
              <a:latin typeface="Trebuchet MS" panose="020B0603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Char char=""/>
            </a:pPr>
            <a:r>
              <a:rPr lang="en-US" altLang="tr-TR" dirty="0" err="1">
                <a:latin typeface="Trebuchet MS" panose="020B0603020202020204" pitchFamily="34" charset="0"/>
              </a:rPr>
              <a:t>Glikozile</a:t>
            </a:r>
            <a:r>
              <a:rPr lang="en-US" altLang="tr-TR" dirty="0">
                <a:latin typeface="Trebuchet MS" panose="020B0603020202020204" pitchFamily="34" charset="0"/>
              </a:rPr>
              <a:t> </a:t>
            </a:r>
            <a:r>
              <a:rPr lang="en-US" altLang="tr-TR" dirty="0" err="1">
                <a:latin typeface="Trebuchet MS" panose="020B0603020202020204" pitchFamily="34" charset="0"/>
              </a:rPr>
              <a:t>fibronektin</a:t>
            </a:r>
            <a:r>
              <a:rPr lang="en-US" altLang="tr-TR" dirty="0">
                <a:latin typeface="Trebuchet MS" panose="020B0603020202020204" pitchFamily="34" charset="0"/>
              </a:rPr>
              <a:t> GDM </a:t>
            </a:r>
            <a:r>
              <a:rPr lang="en-US" altLang="tr-TR" dirty="0" err="1">
                <a:latin typeface="Trebuchet MS" panose="020B0603020202020204" pitchFamily="34" charset="0"/>
              </a:rPr>
              <a:t>için</a:t>
            </a:r>
            <a:r>
              <a:rPr lang="en-US" altLang="tr-TR" dirty="0">
                <a:latin typeface="Trebuchet MS" panose="020B0603020202020204" pitchFamily="34" charset="0"/>
              </a:rPr>
              <a:t> </a:t>
            </a:r>
            <a:r>
              <a:rPr lang="en-US" altLang="tr-TR" dirty="0" err="1">
                <a:latin typeface="Trebuchet MS" panose="020B0603020202020204" pitchFamily="34" charset="0"/>
              </a:rPr>
              <a:t>bağımsız</a:t>
            </a:r>
            <a:r>
              <a:rPr lang="en-US" altLang="tr-TR" dirty="0">
                <a:latin typeface="Trebuchet MS" panose="020B0603020202020204" pitchFamily="34" charset="0"/>
              </a:rPr>
              <a:t> </a:t>
            </a:r>
            <a:r>
              <a:rPr lang="en-US" altLang="tr-TR" dirty="0" err="1">
                <a:latin typeface="Trebuchet MS" panose="020B0603020202020204" pitchFamily="34" charset="0"/>
              </a:rPr>
              <a:t>bir</a:t>
            </a:r>
            <a:r>
              <a:rPr lang="en-US" altLang="tr-TR" dirty="0">
                <a:latin typeface="Trebuchet MS" panose="020B0603020202020204" pitchFamily="34" charset="0"/>
              </a:rPr>
              <a:t> </a:t>
            </a:r>
            <a:r>
              <a:rPr lang="en-US" altLang="tr-TR" dirty="0" err="1">
                <a:latin typeface="Trebuchet MS" panose="020B0603020202020204" pitchFamily="34" charset="0"/>
              </a:rPr>
              <a:t>faktör</a:t>
            </a:r>
            <a:r>
              <a:rPr lang="en-US" altLang="tr-TR" dirty="0">
                <a:latin typeface="Trebuchet MS" panose="020B0603020202020204" pitchFamily="34" charset="0"/>
              </a:rPr>
              <a:t> (p&lt;0.01).</a:t>
            </a:r>
          </a:p>
          <a:p>
            <a:pPr eaLnBrk="1" hangingPunct="1">
              <a:buFont typeface="Wingdings 2" panose="05020102010507070707" pitchFamily="18" charset="2"/>
              <a:buChar char=""/>
            </a:pPr>
            <a:r>
              <a:rPr lang="en-US" altLang="tr-TR" dirty="0" err="1">
                <a:latin typeface="Trebuchet MS" panose="020B0603020202020204" pitchFamily="34" charset="0"/>
              </a:rPr>
              <a:t>Glikolize</a:t>
            </a:r>
            <a:r>
              <a:rPr lang="en-US" altLang="tr-TR" dirty="0">
                <a:latin typeface="Trebuchet MS" panose="020B0603020202020204" pitchFamily="34" charset="0"/>
              </a:rPr>
              <a:t> </a:t>
            </a:r>
            <a:r>
              <a:rPr lang="en-US" altLang="tr-TR" dirty="0" err="1">
                <a:latin typeface="Trebuchet MS" panose="020B0603020202020204" pitchFamily="34" charset="0"/>
              </a:rPr>
              <a:t>fibronektin</a:t>
            </a:r>
            <a:r>
              <a:rPr lang="en-US" altLang="tr-TR" dirty="0">
                <a:latin typeface="Trebuchet MS" panose="020B0603020202020204" pitchFamily="34" charset="0"/>
              </a:rPr>
              <a:t> 120 mg/L </a:t>
            </a:r>
            <a:endParaRPr lang="tr-TR" altLang="tr-TR" dirty="0">
              <a:latin typeface="Trebuchet MS" panose="020B0603020202020204" pitchFamily="34" charset="0"/>
            </a:endParaRPr>
          </a:p>
          <a:p>
            <a:pPr marL="0" indent="0" eaLnBrk="1" hangingPunct="1">
              <a:buNone/>
            </a:pPr>
            <a:r>
              <a:rPr lang="tr-TR" altLang="tr-TR" dirty="0">
                <a:latin typeface="Trebuchet MS" panose="020B0603020202020204" pitchFamily="34" charset="0"/>
              </a:rPr>
              <a:t>                                   </a:t>
            </a:r>
            <a:r>
              <a:rPr lang="en-US" altLang="tr-TR" dirty="0">
                <a:latin typeface="Trebuchet MS" panose="020B0603020202020204" pitchFamily="34" charset="0"/>
              </a:rPr>
              <a:t>PPV %63 NPV %95 </a:t>
            </a:r>
            <a:r>
              <a:rPr lang="en-US" altLang="tr-TR" dirty="0" err="1">
                <a:latin typeface="Trebuchet MS" panose="020B0603020202020204" pitchFamily="34" charset="0"/>
              </a:rPr>
              <a:t>prevalans</a:t>
            </a:r>
            <a:r>
              <a:rPr lang="en-US" altLang="tr-TR" dirty="0">
                <a:latin typeface="Trebuchet MS" panose="020B0603020202020204" pitchFamily="34" charset="0"/>
              </a:rPr>
              <a:t> %12.</a:t>
            </a:r>
          </a:p>
          <a:p>
            <a:pPr marL="0" indent="0" eaLnBrk="1" hangingPunct="1">
              <a:buNone/>
            </a:pPr>
            <a:endParaRPr lang="en-US" altLang="tr-TR" dirty="0">
              <a:latin typeface="Trebuchet MS" panose="020B0603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Char char=""/>
            </a:pPr>
            <a:endParaRPr lang="en-US" altLang="tr-TR" i="1" dirty="0">
              <a:solidFill>
                <a:srgbClr val="FFFF00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tr-TR" i="1" dirty="0">
              <a:solidFill>
                <a:schemeClr val="tx1"/>
              </a:solidFill>
            </a:endParaRPr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-2006600" y="49911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180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49157" name="TextBox 1"/>
          <p:cNvSpPr txBox="1">
            <a:spLocks noChangeArrowheads="1"/>
          </p:cNvSpPr>
          <p:nvPr/>
        </p:nvSpPr>
        <p:spPr bwMode="auto">
          <a:xfrm>
            <a:off x="2165351" y="5849939"/>
            <a:ext cx="63770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400" i="1" dirty="0">
                <a:solidFill>
                  <a:schemeClr val="tx1"/>
                </a:solidFill>
                <a:latin typeface="Comic Sans MS" panose="030F0702030302020204" pitchFamily="66" charset="0"/>
              </a:rPr>
              <a:t>                                                                                           </a:t>
            </a:r>
            <a:r>
              <a:rPr lang="en-US" altLang="tr-TR" sz="14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Obs</a:t>
            </a:r>
            <a:r>
              <a:rPr lang="en-US" altLang="tr-TR" sz="1400" i="1" dirty="0">
                <a:solidFill>
                  <a:schemeClr val="tx1"/>
                </a:solidFill>
                <a:latin typeface="Comic Sans MS" panose="030F0702030302020204" pitchFamily="66" charset="0"/>
              </a:rPr>
              <a:t> &amp; </a:t>
            </a:r>
            <a:r>
              <a:rPr lang="en-US" altLang="tr-TR" sz="14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Gyn</a:t>
            </a:r>
            <a:r>
              <a:rPr lang="en-US" altLang="tr-TR" sz="1400" i="1" dirty="0">
                <a:solidFill>
                  <a:schemeClr val="tx1"/>
                </a:solidFill>
                <a:latin typeface="Comic Sans MS" panose="030F0702030302020204" pitchFamily="66" charset="0"/>
              </a:rPr>
              <a:t> 2013</a:t>
            </a:r>
            <a:endParaRPr lang="en-US" altLang="tr-TR" sz="140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tr-T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86038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tr-TR" sz="3200" dirty="0"/>
            </a:br>
            <a:r>
              <a:rPr lang="tr-TR" sz="2400" b="1" dirty="0" err="1">
                <a:latin typeface="Comic Sans MS" panose="030F0702030302020204" pitchFamily="66" charset="0"/>
              </a:rPr>
              <a:t>Prevalans</a:t>
            </a:r>
            <a:r>
              <a:rPr lang="tr-TR" sz="2400" b="1" dirty="0">
                <a:latin typeface="Comic Sans MS" panose="030F0702030302020204" pitchFamily="66" charset="0"/>
              </a:rPr>
              <a:t>:</a:t>
            </a:r>
            <a:endParaRPr lang="tr-TR" sz="3200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sz="2800" cap="none" dirty="0">
                <a:latin typeface="Comic Sans MS" panose="030F0702030302020204" pitchFamily="66" charset="0"/>
              </a:rPr>
              <a:t> %1-14 </a:t>
            </a:r>
          </a:p>
          <a:p>
            <a:pPr marL="0" indent="0">
              <a:buNone/>
            </a:pPr>
            <a:r>
              <a:rPr lang="tr-TR" sz="2800" cap="none" dirty="0">
                <a:latin typeface="Comic Sans MS" panose="030F0702030302020204" pitchFamily="66" charset="0"/>
              </a:rPr>
              <a:t>                                   </a:t>
            </a:r>
            <a:r>
              <a:rPr lang="tr-TR" sz="2200" i="1" cap="none" dirty="0">
                <a:latin typeface="Comic Sans MS" panose="030F0702030302020204" pitchFamily="66" charset="0"/>
              </a:rPr>
              <a:t>Best </a:t>
            </a:r>
            <a:r>
              <a:rPr lang="tr-TR" sz="2200" i="1" cap="none" dirty="0" err="1">
                <a:latin typeface="Comic Sans MS" panose="030F0702030302020204" pitchFamily="66" charset="0"/>
              </a:rPr>
              <a:t>Pract</a:t>
            </a:r>
            <a:r>
              <a:rPr lang="tr-TR" sz="2200" i="1" cap="none" dirty="0">
                <a:latin typeface="Comic Sans MS" panose="030F0702030302020204" pitchFamily="66" charset="0"/>
              </a:rPr>
              <a:t> </a:t>
            </a:r>
            <a:r>
              <a:rPr lang="tr-TR" sz="2200" i="1" cap="none" dirty="0" err="1">
                <a:latin typeface="Comic Sans MS" panose="030F0702030302020204" pitchFamily="66" charset="0"/>
              </a:rPr>
              <a:t>Res</a:t>
            </a:r>
            <a:r>
              <a:rPr lang="tr-TR" sz="2200" i="1" cap="none" dirty="0">
                <a:latin typeface="Comic Sans MS" panose="030F0702030302020204" pitchFamily="66" charset="0"/>
              </a:rPr>
              <a:t> </a:t>
            </a:r>
            <a:r>
              <a:rPr lang="tr-TR" sz="2200" i="1" cap="none" dirty="0" err="1">
                <a:latin typeface="Comic Sans MS" panose="030F0702030302020204" pitchFamily="66" charset="0"/>
              </a:rPr>
              <a:t>Clin</a:t>
            </a:r>
            <a:r>
              <a:rPr lang="tr-TR" sz="2200" i="1" cap="none" dirty="0">
                <a:latin typeface="Comic Sans MS" panose="030F0702030302020204" pitchFamily="66" charset="0"/>
              </a:rPr>
              <a:t> </a:t>
            </a:r>
            <a:r>
              <a:rPr lang="tr-TR" sz="2200" i="1" cap="none" dirty="0" err="1">
                <a:latin typeface="Comic Sans MS" panose="030F0702030302020204" pitchFamily="66" charset="0"/>
              </a:rPr>
              <a:t>Obstet</a:t>
            </a:r>
            <a:r>
              <a:rPr lang="tr-TR" sz="2200" i="1" cap="none" dirty="0">
                <a:latin typeface="Comic Sans MS" panose="030F0702030302020204" pitchFamily="66" charset="0"/>
              </a:rPr>
              <a:t> </a:t>
            </a:r>
            <a:r>
              <a:rPr lang="tr-TR" sz="2200" i="1" cap="none" dirty="0" err="1">
                <a:latin typeface="Comic Sans MS" panose="030F0702030302020204" pitchFamily="66" charset="0"/>
              </a:rPr>
              <a:t>Gynecol</a:t>
            </a:r>
            <a:r>
              <a:rPr lang="tr-TR" sz="2200" i="1" cap="none" dirty="0">
                <a:latin typeface="Comic Sans MS" panose="030F0702030302020204" pitchFamily="66" charset="0"/>
              </a:rPr>
              <a:t> 2010</a:t>
            </a:r>
          </a:p>
          <a:p>
            <a:pPr marL="0" indent="0">
              <a:buNone/>
            </a:pPr>
            <a:endParaRPr lang="tr-TR" sz="2800" i="1" cap="none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2800" cap="none" dirty="0">
                <a:latin typeface="Comic Sans MS" panose="030F0702030302020204" pitchFamily="66" charset="0"/>
              </a:rPr>
              <a:t>İsveç: %2</a:t>
            </a:r>
          </a:p>
          <a:p>
            <a:pPr marL="0" indent="0">
              <a:buNone/>
            </a:pPr>
            <a:r>
              <a:rPr lang="tr-TR" sz="2800" cap="none" dirty="0">
                <a:latin typeface="Comic Sans MS" panose="030F0702030302020204" pitchFamily="66" charset="0"/>
              </a:rPr>
              <a:t>ABD yerli kabileleri: %12</a:t>
            </a:r>
          </a:p>
          <a:p>
            <a:pPr marL="0" indent="0">
              <a:buNone/>
            </a:pPr>
            <a:r>
              <a:rPr lang="tr-TR" sz="2800" cap="none" dirty="0">
                <a:latin typeface="Comic Sans MS" panose="030F0702030302020204" pitchFamily="66" charset="0"/>
              </a:rPr>
              <a:t>Türkiye: %1.2-4.5</a:t>
            </a:r>
          </a:p>
          <a:p>
            <a:pPr marL="0" indent="0">
              <a:buNone/>
            </a:pPr>
            <a:r>
              <a:rPr lang="tr-TR" sz="2800" cap="none" dirty="0">
                <a:highlight>
                  <a:srgbClr val="FF00FF"/>
                </a:highlight>
                <a:latin typeface="Comic Sans MS" panose="030F0702030302020204" pitchFamily="66" charset="0"/>
              </a:rPr>
              <a:t>% 7.9 </a:t>
            </a:r>
            <a:r>
              <a:rPr lang="tr-TR" sz="2200" i="1" cap="none" dirty="0">
                <a:latin typeface="Comic Sans MS" panose="030F0702030302020204" pitchFamily="66" charset="0"/>
              </a:rPr>
              <a:t>(Ozcimen et al </a:t>
            </a:r>
            <a:r>
              <a:rPr lang="tr-TR" sz="2200" i="1" cap="none" dirty="0" err="1">
                <a:latin typeface="Comic Sans MS" panose="030F0702030302020204" pitchFamily="66" charset="0"/>
              </a:rPr>
              <a:t>Gynecol</a:t>
            </a:r>
            <a:r>
              <a:rPr lang="tr-TR" sz="2200" i="1" cap="none" dirty="0">
                <a:latin typeface="Comic Sans MS" panose="030F0702030302020204" pitchFamily="66" charset="0"/>
              </a:rPr>
              <a:t> </a:t>
            </a:r>
            <a:r>
              <a:rPr lang="tr-TR" sz="2200" i="1" cap="none" dirty="0" err="1">
                <a:latin typeface="Comic Sans MS" panose="030F0702030302020204" pitchFamily="66" charset="0"/>
              </a:rPr>
              <a:t>Endocrinol</a:t>
            </a:r>
            <a:r>
              <a:rPr lang="tr-TR" sz="2200" i="1" cap="none" dirty="0">
                <a:latin typeface="Comic Sans MS" panose="030F0702030302020204" pitchFamily="66" charset="0"/>
              </a:rPr>
              <a:t> 2008)</a:t>
            </a:r>
          </a:p>
          <a:p>
            <a:pPr marL="0" indent="0">
              <a:buNone/>
            </a:pPr>
            <a:endParaRPr lang="tr-TR" cap="none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121" y="470719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22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000" b="1" dirty="0">
                <a:latin typeface="Comic Sans MS" panose="030F0702030302020204" pitchFamily="66" charset="0"/>
              </a:rPr>
              <a:t>İrisin ve GDM: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Egzersiz ile indüklenen </a:t>
            </a:r>
            <a:r>
              <a:rPr lang="tr-TR" dirty="0" err="1">
                <a:latin typeface="Comic Sans MS" panose="030F0702030302020204" pitchFamily="66" charset="0"/>
              </a:rPr>
              <a:t>myokin</a:t>
            </a: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Farelerde </a:t>
            </a:r>
            <a:r>
              <a:rPr lang="tr-TR" dirty="0" err="1">
                <a:latin typeface="Comic Sans MS" panose="030F0702030302020204" pitchFamily="66" charset="0"/>
              </a:rPr>
              <a:t>glukoz</a:t>
            </a:r>
            <a:r>
              <a:rPr lang="tr-TR" dirty="0">
                <a:latin typeface="Comic Sans MS" panose="030F0702030302020204" pitchFamily="66" charset="0"/>
              </a:rPr>
              <a:t> metabolizmasını artırdığı gösterilmiş.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GDM gelişecek hastalarda ilk </a:t>
            </a:r>
            <a:r>
              <a:rPr lang="tr-TR" dirty="0" err="1">
                <a:latin typeface="Comic Sans MS" panose="030F0702030302020204" pitchFamily="66" charset="0"/>
              </a:rPr>
              <a:t>trimesterde</a:t>
            </a:r>
            <a:r>
              <a:rPr lang="tr-TR" dirty="0">
                <a:latin typeface="Comic Sans MS" panose="030F0702030302020204" pitchFamily="66" charset="0"/>
              </a:rPr>
              <a:t> İrisin düzeyleri daha düşük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              </a:t>
            </a:r>
            <a:r>
              <a:rPr lang="tr-TR" sz="1400" i="1" dirty="0">
                <a:latin typeface="Comic Sans MS" panose="030F0702030302020204" pitchFamily="66" charset="0"/>
              </a:rPr>
              <a:t>Erol et al, J </a:t>
            </a:r>
            <a:r>
              <a:rPr lang="tr-TR" sz="1400" i="1" dirty="0" err="1">
                <a:latin typeface="Comic Sans MS" panose="030F0702030302020204" pitchFamily="66" charset="0"/>
              </a:rPr>
              <a:t>Matern</a:t>
            </a:r>
            <a:r>
              <a:rPr lang="tr-TR" sz="1400" i="1" dirty="0">
                <a:latin typeface="Comic Sans MS" panose="030F0702030302020204" pitchFamily="66" charset="0"/>
              </a:rPr>
              <a:t> </a:t>
            </a:r>
            <a:r>
              <a:rPr lang="tr-TR" sz="1400" i="1" dirty="0" err="1">
                <a:latin typeface="Comic Sans MS" panose="030F0702030302020204" pitchFamily="66" charset="0"/>
              </a:rPr>
              <a:t>Fetal</a:t>
            </a:r>
            <a:r>
              <a:rPr lang="tr-TR" sz="1400" i="1" dirty="0">
                <a:latin typeface="Comic Sans MS" panose="030F0702030302020204" pitchFamily="66" charset="0"/>
              </a:rPr>
              <a:t>  </a:t>
            </a:r>
            <a:r>
              <a:rPr lang="tr-TR" sz="1400" i="1" dirty="0" err="1">
                <a:latin typeface="Comic Sans MS" panose="030F0702030302020204" pitchFamily="66" charset="0"/>
              </a:rPr>
              <a:t>Neonatal</a:t>
            </a:r>
            <a:r>
              <a:rPr lang="tr-TR" sz="1400" i="1" dirty="0">
                <a:latin typeface="Comic Sans MS" panose="030F0702030302020204" pitchFamily="66" charset="0"/>
              </a:rPr>
              <a:t> </a:t>
            </a:r>
            <a:r>
              <a:rPr lang="tr-TR" sz="1400" i="1" dirty="0" err="1">
                <a:latin typeface="Comic Sans MS" panose="030F0702030302020204" pitchFamily="66" charset="0"/>
              </a:rPr>
              <a:t>Med</a:t>
            </a:r>
            <a:r>
              <a:rPr lang="tr-TR" sz="1400" i="1" dirty="0">
                <a:latin typeface="Comic Sans MS" panose="030F0702030302020204" pitchFamily="66" charset="0"/>
              </a:rPr>
              <a:t> 2016</a:t>
            </a:r>
            <a:endParaRPr 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9771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>
                <a:latin typeface="Comic Sans MS" panose="030F0702030302020204" pitchFamily="66" charset="0"/>
              </a:rPr>
              <a:t>NT ARTIŞI ve GDM: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NT artışı: Lenfatik dolanım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</a:t>
            </a:r>
            <a:r>
              <a:rPr lang="tr-TR" dirty="0" err="1">
                <a:latin typeface="Comic Sans MS" panose="030F0702030302020204" pitchFamily="66" charset="0"/>
              </a:rPr>
              <a:t>Ekstraselüler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matriks</a:t>
            </a: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</a:t>
            </a:r>
            <a:r>
              <a:rPr lang="tr-TR" dirty="0" err="1">
                <a:latin typeface="Comic Sans MS" panose="030F0702030302020204" pitchFamily="66" charset="0"/>
              </a:rPr>
              <a:t>Kardiovasküler</a:t>
            </a:r>
            <a:r>
              <a:rPr lang="tr-TR" dirty="0">
                <a:latin typeface="Comic Sans MS" panose="030F0702030302020204" pitchFamily="66" charset="0"/>
              </a:rPr>
              <a:t> ve </a:t>
            </a:r>
            <a:r>
              <a:rPr lang="tr-TR" dirty="0" err="1">
                <a:latin typeface="Comic Sans MS" panose="030F0702030302020204" pitchFamily="66" charset="0"/>
              </a:rPr>
              <a:t>hemodinamik</a:t>
            </a:r>
            <a:r>
              <a:rPr lang="tr-TR" dirty="0">
                <a:latin typeface="Comic Sans MS" panose="030F0702030302020204" pitchFamily="66" charset="0"/>
              </a:rPr>
              <a:t> anomaliler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b="1" dirty="0" err="1">
                <a:latin typeface="Comic Sans MS" panose="030F0702030302020204" pitchFamily="66" charset="0"/>
              </a:rPr>
              <a:t>GDM’de</a:t>
            </a:r>
            <a:r>
              <a:rPr lang="tr-TR" b="1" dirty="0">
                <a:latin typeface="Comic Sans MS" panose="030F0702030302020204" pitchFamily="66" charset="0"/>
              </a:rPr>
              <a:t>:</a:t>
            </a:r>
            <a:r>
              <a:rPr lang="tr-TR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tr-TR" b="1" dirty="0">
                <a:latin typeface="Comic Sans MS" panose="030F0702030302020204" pitchFamily="66" charset="0"/>
              </a:rPr>
              <a:t>Hipotez</a:t>
            </a:r>
            <a:r>
              <a:rPr lang="tr-TR" dirty="0">
                <a:latin typeface="Comic Sans MS" panose="030F0702030302020204" pitchFamily="66" charset="0"/>
              </a:rPr>
              <a:t>: </a:t>
            </a:r>
            <a:r>
              <a:rPr lang="tr-TR" dirty="0" err="1">
                <a:latin typeface="Comic Sans MS" panose="030F0702030302020204" pitchFamily="66" charset="0"/>
              </a:rPr>
              <a:t>Mikrosirkülasyon</a:t>
            </a:r>
            <a:r>
              <a:rPr lang="tr-TR" dirty="0">
                <a:latin typeface="Comic Sans MS" panose="030F0702030302020204" pitchFamily="66" charset="0"/>
              </a:rPr>
              <a:t>, </a:t>
            </a:r>
            <a:r>
              <a:rPr lang="tr-TR" dirty="0" err="1">
                <a:latin typeface="Comic Sans MS" panose="030F0702030302020204" pitchFamily="66" charset="0"/>
              </a:rPr>
              <a:t>hiperglisemi</a:t>
            </a:r>
            <a:r>
              <a:rPr lang="tr-TR" dirty="0">
                <a:latin typeface="Comic Sans MS" panose="030F0702030302020204" pitchFamily="66" charset="0"/>
              </a:rPr>
              <a:t> nedeniyle etkilenip </a:t>
            </a:r>
            <a:r>
              <a:rPr lang="tr-TR" dirty="0" err="1">
                <a:latin typeface="Comic Sans MS" panose="030F0702030302020204" pitchFamily="66" charset="0"/>
              </a:rPr>
              <a:t>mikrodolaşımı</a:t>
            </a:r>
            <a:r>
              <a:rPr lang="tr-TR" dirty="0">
                <a:latin typeface="Comic Sans MS" panose="030F0702030302020204" pitchFamily="66" charset="0"/>
              </a:rPr>
              <a:t> etkileyebilir.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NT artışı ile GDM arası ilişki gösterilememiş.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                                                  </a:t>
            </a:r>
            <a:r>
              <a:rPr lang="tr-TR" sz="1400" i="1" dirty="0" err="1">
                <a:latin typeface="Comic Sans MS" panose="030F0702030302020204" pitchFamily="66" charset="0"/>
              </a:rPr>
              <a:t>Gynecol</a:t>
            </a:r>
            <a:r>
              <a:rPr lang="tr-TR" sz="1400" i="1" dirty="0">
                <a:latin typeface="Comic Sans MS" panose="030F0702030302020204" pitchFamily="66" charset="0"/>
              </a:rPr>
              <a:t> </a:t>
            </a:r>
            <a:r>
              <a:rPr lang="tr-TR" sz="1400" i="1" dirty="0" err="1">
                <a:latin typeface="Comic Sans MS" panose="030F0702030302020204" pitchFamily="66" charset="0"/>
              </a:rPr>
              <a:t>Endoc</a:t>
            </a:r>
            <a:r>
              <a:rPr lang="tr-TR" sz="1400" i="1" dirty="0">
                <a:latin typeface="Comic Sans MS" panose="030F0702030302020204" pitchFamily="66" charset="0"/>
              </a:rPr>
              <a:t> 2011</a:t>
            </a:r>
            <a:r>
              <a:rPr lang="tr-TR" dirty="0">
                <a:latin typeface="Comic Sans MS" panose="030F0702030302020204" pitchFamily="66" charset="0"/>
              </a:rPr>
              <a:t> 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894" y="470104"/>
            <a:ext cx="3256718" cy="248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814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11874" y="2139142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tr-TR" b="1" dirty="0">
                <a:latin typeface="Comic Sans MS" panose="030F0702030302020204" pitchFamily="66" charset="0"/>
              </a:rPr>
              <a:t>PLASENTASYONUN BİOKİMYASAL BELİRTEÇLERİ ve GDM: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PAPP-A                   </a:t>
            </a:r>
            <a:r>
              <a:rPr lang="tr-TR" dirty="0" err="1">
                <a:latin typeface="Comic Sans MS" panose="030F0702030302020204" pitchFamily="66" charset="0"/>
              </a:rPr>
              <a:t>Trizomi</a:t>
            </a:r>
            <a:r>
              <a:rPr lang="tr-TR" dirty="0">
                <a:latin typeface="Comic Sans MS" panose="030F0702030302020204" pitchFamily="66" charset="0"/>
              </a:rPr>
              <a:t> 21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                18                       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PGF                                      13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  </a:t>
            </a:r>
            <a:r>
              <a:rPr lang="tr-TR" dirty="0" err="1">
                <a:latin typeface="Comic Sans MS" panose="030F0702030302020204" pitchFamily="66" charset="0"/>
              </a:rPr>
              <a:t>Preeklampsi</a:t>
            </a: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  SGA gelişeceklerde </a:t>
            </a:r>
          </a:p>
          <a:p>
            <a:pPr marL="0" indent="0">
              <a:buNone/>
            </a:pPr>
            <a:endParaRPr lang="tr-TR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b="1" dirty="0">
                <a:latin typeface="Comic Sans MS" panose="030F0702030302020204" pitchFamily="66" charset="0"/>
              </a:rPr>
              <a:t> Sonuçlar farklı</a:t>
            </a:r>
          </a:p>
        </p:txBody>
      </p:sp>
      <p:sp>
        <p:nvSpPr>
          <p:cNvPr id="4" name="Sağ Ayraç 3"/>
          <p:cNvSpPr/>
          <p:nvPr/>
        </p:nvSpPr>
        <p:spPr>
          <a:xfrm>
            <a:off x="3879273" y="2643447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k: Aşağı 9"/>
          <p:cNvSpPr/>
          <p:nvPr/>
        </p:nvSpPr>
        <p:spPr>
          <a:xfrm>
            <a:off x="8046720" y="2704407"/>
            <a:ext cx="484632" cy="1449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00459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GDM oluşacaklarda: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</a:t>
            </a:r>
            <a:r>
              <a:rPr lang="tr-TR" dirty="0" err="1">
                <a:latin typeface="Comic Sans MS" panose="030F0702030302020204" pitchFamily="66" charset="0"/>
              </a:rPr>
              <a:t>Maternal</a:t>
            </a:r>
            <a:r>
              <a:rPr lang="tr-TR" dirty="0">
                <a:latin typeface="Comic Sans MS" panose="030F0702030302020204" pitchFamily="66" charset="0"/>
              </a:rPr>
              <a:t> serum PAPP-A: 11-13.hf % 6 daha düşük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serum </a:t>
            </a:r>
            <a:r>
              <a:rPr lang="tr-TR" dirty="0" err="1">
                <a:latin typeface="Comic Sans MS" panose="030F0702030302020204" pitchFamily="66" charset="0"/>
              </a:rPr>
              <a:t>PlGF</a:t>
            </a:r>
            <a:r>
              <a:rPr lang="tr-TR" dirty="0">
                <a:latin typeface="Comic Sans MS" panose="030F0702030302020204" pitchFamily="66" charset="0"/>
              </a:rPr>
              <a:t>: % 5 daha yüksek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31 225 kadında: 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İlk </a:t>
            </a:r>
            <a:r>
              <a:rPr lang="tr-TR" dirty="0" err="1">
                <a:latin typeface="Comic Sans MS" panose="030F0702030302020204" pitchFamily="66" charset="0"/>
              </a:rPr>
              <a:t>trimester</a:t>
            </a:r>
            <a:r>
              <a:rPr lang="tr-TR" dirty="0">
                <a:latin typeface="Comic Sans MS" panose="030F0702030302020204" pitchFamily="66" charset="0"/>
              </a:rPr>
              <a:t> Serum PAPP-A ve </a:t>
            </a:r>
            <a:r>
              <a:rPr lang="tr-TR" dirty="0" err="1">
                <a:latin typeface="Comic Sans MS" panose="030F0702030302020204" pitchFamily="66" charset="0"/>
              </a:rPr>
              <a:t>PlGF</a:t>
            </a:r>
            <a:r>
              <a:rPr lang="tr-TR" dirty="0">
                <a:latin typeface="Comic Sans MS" panose="030F0702030302020204" pitchFamily="66" charset="0"/>
              </a:rPr>
              <a:t>, GDM taramasında yararlı değil.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                    </a:t>
            </a:r>
            <a:r>
              <a:rPr lang="tr-TR" sz="1400" i="1" dirty="0" err="1">
                <a:latin typeface="Comic Sans MS" panose="030F0702030302020204" pitchFamily="66" charset="0"/>
              </a:rPr>
              <a:t>Nicolaides</a:t>
            </a:r>
            <a:r>
              <a:rPr lang="tr-TR" sz="1400" i="1" dirty="0">
                <a:latin typeface="Comic Sans MS" panose="030F0702030302020204" pitchFamily="66" charset="0"/>
              </a:rPr>
              <a:t> et al, </a:t>
            </a:r>
            <a:r>
              <a:rPr lang="tr-TR" sz="1400" i="1" dirty="0" err="1">
                <a:latin typeface="Comic Sans MS" panose="030F0702030302020204" pitchFamily="66" charset="0"/>
              </a:rPr>
              <a:t>Metabolism</a:t>
            </a:r>
            <a:r>
              <a:rPr lang="tr-TR" sz="1400" i="1" dirty="0">
                <a:latin typeface="Comic Sans MS" panose="030F0702030302020204" pitchFamily="66" charset="0"/>
              </a:rPr>
              <a:t> </a:t>
            </a:r>
            <a:r>
              <a:rPr lang="tr-TR" sz="1400" i="1" dirty="0" err="1">
                <a:latin typeface="Comic Sans MS" panose="030F0702030302020204" pitchFamily="66" charset="0"/>
              </a:rPr>
              <a:t>Clin</a:t>
            </a:r>
            <a:r>
              <a:rPr lang="tr-TR" sz="1400" i="1" dirty="0">
                <a:latin typeface="Comic Sans MS" panose="030F0702030302020204" pitchFamily="66" charset="0"/>
              </a:rPr>
              <a:t> </a:t>
            </a:r>
            <a:r>
              <a:rPr lang="tr-TR" sz="1400" i="1" dirty="0" err="1">
                <a:latin typeface="Comic Sans MS" panose="030F0702030302020204" pitchFamily="66" charset="0"/>
              </a:rPr>
              <a:t>Exp</a:t>
            </a:r>
            <a:r>
              <a:rPr lang="tr-TR" sz="1400" i="1" dirty="0">
                <a:latin typeface="Comic Sans MS" panose="030F0702030302020204" pitchFamily="66" charset="0"/>
              </a:rPr>
              <a:t> 2015 </a:t>
            </a:r>
            <a:endParaRPr lang="tr-TR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071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b="1" dirty="0" err="1">
                <a:latin typeface="Comic Sans MS" panose="030F0702030302020204" pitchFamily="66" charset="0"/>
              </a:rPr>
              <a:t>Free</a:t>
            </a:r>
            <a:r>
              <a:rPr lang="tr-TR" b="1" dirty="0">
                <a:latin typeface="Comic Sans MS" panose="030F0702030302020204" pitchFamily="66" charset="0"/>
              </a:rPr>
              <a:t> </a:t>
            </a:r>
            <a:r>
              <a:rPr lang="el-GR" b="1" dirty="0">
                <a:latin typeface="Comic Sans MS" panose="030F0702030302020204" pitchFamily="66" charset="0"/>
              </a:rPr>
              <a:t>β</a:t>
            </a:r>
            <a:r>
              <a:rPr lang="tr-TR" b="1" dirty="0">
                <a:latin typeface="Comic Sans MS" panose="030F0702030302020204" pitchFamily="66" charset="0"/>
              </a:rPr>
              <a:t>-HCG, PAPP-A ve </a:t>
            </a:r>
            <a:r>
              <a:rPr lang="tr-TR" b="1" dirty="0" err="1">
                <a:latin typeface="Comic Sans MS" panose="030F0702030302020204" pitchFamily="66" charset="0"/>
              </a:rPr>
              <a:t>fetal</a:t>
            </a:r>
            <a:r>
              <a:rPr lang="tr-TR" b="1" dirty="0">
                <a:latin typeface="Comic Sans MS" panose="030F0702030302020204" pitchFamily="66" charset="0"/>
              </a:rPr>
              <a:t> NT: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</a:t>
            </a:r>
            <a:r>
              <a:rPr lang="tr-TR" dirty="0" err="1">
                <a:latin typeface="Comic Sans MS" panose="030F0702030302020204" pitchFamily="66" charset="0"/>
              </a:rPr>
              <a:t>free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el-GR" dirty="0">
                <a:latin typeface="Comic Sans MS" panose="030F0702030302020204" pitchFamily="66" charset="0"/>
              </a:rPr>
              <a:t>β</a:t>
            </a:r>
            <a:r>
              <a:rPr lang="tr-TR" dirty="0">
                <a:latin typeface="Comic Sans MS" panose="030F0702030302020204" pitchFamily="66" charset="0"/>
              </a:rPr>
              <a:t>-HCG ve NT: fark yok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PAPP-A: GDM gelişenlerde daha düşük.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1400" i="1" dirty="0" err="1">
                <a:latin typeface="Comic Sans MS" panose="030F0702030302020204" pitchFamily="66" charset="0"/>
              </a:rPr>
              <a:t>Kulaksızoglu</a:t>
            </a:r>
            <a:r>
              <a:rPr lang="tr-TR" sz="1400" i="1" dirty="0">
                <a:latin typeface="Comic Sans MS" panose="030F0702030302020204" pitchFamily="66" charset="0"/>
              </a:rPr>
              <a:t> S, </a:t>
            </a:r>
            <a:r>
              <a:rPr lang="tr-TR" sz="1400" i="1" dirty="0" err="1">
                <a:latin typeface="Comic Sans MS" panose="030F0702030302020204" pitchFamily="66" charset="0"/>
              </a:rPr>
              <a:t>Kulaksızoglu</a:t>
            </a:r>
            <a:r>
              <a:rPr lang="tr-TR" sz="1400" i="1" dirty="0">
                <a:latin typeface="Comic Sans MS" panose="030F0702030302020204" pitchFamily="66" charset="0"/>
              </a:rPr>
              <a:t> M, </a:t>
            </a:r>
            <a:r>
              <a:rPr lang="tr-TR" sz="1400" i="1" dirty="0" err="1">
                <a:latin typeface="Comic Sans MS" panose="030F0702030302020204" pitchFamily="66" charset="0"/>
              </a:rPr>
              <a:t>Kebapcılar</a:t>
            </a:r>
            <a:r>
              <a:rPr lang="tr-TR" sz="1400" i="1" dirty="0">
                <a:latin typeface="Comic Sans MS" panose="030F0702030302020204" pitchFamily="66" charset="0"/>
              </a:rPr>
              <a:t> AG, Torun A, Ozcimen E, </a:t>
            </a:r>
            <a:r>
              <a:rPr lang="tr-TR" sz="1400" i="1" dirty="0" err="1">
                <a:latin typeface="Comic Sans MS" panose="030F0702030302020204" pitchFamily="66" charset="0"/>
              </a:rPr>
              <a:t>Turkoglu</a:t>
            </a:r>
            <a:r>
              <a:rPr lang="tr-TR" sz="1400" i="1" dirty="0">
                <a:latin typeface="Comic Sans MS" panose="030F0702030302020204" pitchFamily="66" charset="0"/>
              </a:rPr>
              <a:t> S</a:t>
            </a:r>
          </a:p>
          <a:p>
            <a:pPr marL="0" indent="0">
              <a:buNone/>
            </a:pPr>
            <a:r>
              <a:rPr lang="tr-TR" sz="1400" i="1" dirty="0" err="1">
                <a:latin typeface="Comic Sans MS" panose="030F0702030302020204" pitchFamily="66" charset="0"/>
              </a:rPr>
              <a:t>Gynecol</a:t>
            </a:r>
            <a:r>
              <a:rPr lang="tr-TR" sz="1400" i="1" dirty="0">
                <a:latin typeface="Comic Sans MS" panose="030F0702030302020204" pitchFamily="66" charset="0"/>
              </a:rPr>
              <a:t> </a:t>
            </a:r>
            <a:r>
              <a:rPr lang="tr-TR" sz="1400" i="1" dirty="0" err="1">
                <a:latin typeface="Comic Sans MS" panose="030F0702030302020204" pitchFamily="66" charset="0"/>
              </a:rPr>
              <a:t>Endoc</a:t>
            </a:r>
            <a:r>
              <a:rPr lang="tr-TR" sz="1400" i="1" dirty="0">
                <a:latin typeface="Comic Sans MS" panose="030F0702030302020204" pitchFamily="66" charset="0"/>
              </a:rPr>
              <a:t> 2013 </a:t>
            </a:r>
            <a:endParaRPr lang="tr-TR" sz="1500" i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 </a:t>
            </a:r>
          </a:p>
        </p:txBody>
      </p:sp>
      <p:graphicFrame>
        <p:nvGraphicFramePr>
          <p:cNvPr id="2" name="İçerik Yer Tutucusu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62736376"/>
              </p:ext>
            </p:extLst>
          </p:nvPr>
        </p:nvGraphicFramePr>
        <p:xfrm>
          <a:off x="6829426" y="1905000"/>
          <a:ext cx="5185236" cy="43073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7686">
                  <a:extLst>
                    <a:ext uri="{9D8B030D-6E8A-4147-A177-3AD203B41FA5}">
                      <a16:colId xmlns:a16="http://schemas.microsoft.com/office/drawing/2014/main" val="3577354388"/>
                    </a:ext>
                  </a:extLst>
                </a:gridCol>
                <a:gridCol w="1214796">
                  <a:extLst>
                    <a:ext uri="{9D8B030D-6E8A-4147-A177-3AD203B41FA5}">
                      <a16:colId xmlns:a16="http://schemas.microsoft.com/office/drawing/2014/main" val="4267392716"/>
                    </a:ext>
                  </a:extLst>
                </a:gridCol>
                <a:gridCol w="1219004">
                  <a:extLst>
                    <a:ext uri="{9D8B030D-6E8A-4147-A177-3AD203B41FA5}">
                      <a16:colId xmlns:a16="http://schemas.microsoft.com/office/drawing/2014/main" val="1480722229"/>
                    </a:ext>
                  </a:extLst>
                </a:gridCol>
                <a:gridCol w="563750">
                  <a:extLst>
                    <a:ext uri="{9D8B030D-6E8A-4147-A177-3AD203B41FA5}">
                      <a16:colId xmlns:a16="http://schemas.microsoft.com/office/drawing/2014/main" val="1321702389"/>
                    </a:ext>
                  </a:extLst>
                </a:gridCol>
              </a:tblGrid>
              <a:tr h="567757">
                <a:tc>
                  <a:txBody>
                    <a:bodyPr/>
                    <a:lstStyle/>
                    <a:p>
                      <a:pPr marR="27305" indent="1333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50">
                          <a:effectLst/>
                        </a:rPr>
                        <a:t> 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113030" marR="27305" indent="425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Diabetic pregnancy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141605" marR="27305" indent="5588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Normal pregnancy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p value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 anchor="b"/>
                </a:tc>
                <a:extLst>
                  <a:ext uri="{0D108BD9-81ED-4DB2-BD59-A6C34878D82A}">
                    <a16:rowId xmlns:a16="http://schemas.microsoft.com/office/drawing/2014/main" val="2527333123"/>
                  </a:ext>
                </a:extLst>
              </a:tr>
              <a:tr h="379117">
                <a:tc>
                  <a:txBody>
                    <a:bodyPr/>
                    <a:lstStyle/>
                    <a:p>
                      <a:pPr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Age (years)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19050"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32.66 ± 4.59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99060"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31.48 ± 4.82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68580"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0.51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extLst>
                  <a:ext uri="{0D108BD9-81ED-4DB2-BD59-A6C34878D82A}">
                    <a16:rowId xmlns:a16="http://schemas.microsoft.com/office/drawing/2014/main" val="2542411902"/>
                  </a:ext>
                </a:extLst>
              </a:tr>
              <a:tr h="379117">
                <a:tc>
                  <a:txBody>
                    <a:bodyPr/>
                    <a:lstStyle/>
                    <a:p>
                      <a:pPr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Pregestational BMI (Kg/m</a:t>
                      </a:r>
                      <a:r>
                        <a:rPr lang="tr-TR" sz="800" baseline="30000">
                          <a:effectLst/>
                        </a:rPr>
                        <a:t>2</a:t>
                      </a:r>
                      <a:r>
                        <a:rPr lang="tr-TR" sz="800">
                          <a:effectLst/>
                        </a:rPr>
                        <a:t>)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68580"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23.2 ± 1.1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38735" marR="27305" indent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22.1 ± 0.95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68580"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0.557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extLst>
                  <a:ext uri="{0D108BD9-81ED-4DB2-BD59-A6C34878D82A}">
                    <a16:rowId xmlns:a16="http://schemas.microsoft.com/office/drawing/2014/main" val="605846947"/>
                  </a:ext>
                </a:extLst>
              </a:tr>
              <a:tr h="703563">
                <a:tc>
                  <a:txBody>
                    <a:bodyPr/>
                    <a:lstStyle/>
                    <a:p>
                      <a:pPr marR="27305" indent="133350" algn="l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Fasting Blood Glucose Levels  at 11th-14th weeks of  </a:t>
                      </a:r>
                      <a:endParaRPr lang="tr-TR" sz="950">
                        <a:effectLst/>
                      </a:endParaRPr>
                    </a:p>
                    <a:p>
                      <a:pPr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Gestation (mg/dl)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19050"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87.92 ± 3.12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99060"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85.48 ± 2.41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68580"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0.20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extLst>
                  <a:ext uri="{0D108BD9-81ED-4DB2-BD59-A6C34878D82A}">
                    <a16:rowId xmlns:a16="http://schemas.microsoft.com/office/drawing/2014/main" val="2462596191"/>
                  </a:ext>
                </a:extLst>
              </a:tr>
              <a:tr h="382240">
                <a:tc>
                  <a:txBody>
                    <a:bodyPr/>
                    <a:lstStyle/>
                    <a:p>
                      <a:pPr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Gestational weeks at delivery (weeks)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19050"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38.02 ± 1.37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99060"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38.29 ± 1.51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68580"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0.057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extLst>
                  <a:ext uri="{0D108BD9-81ED-4DB2-BD59-A6C34878D82A}">
                    <a16:rowId xmlns:a16="http://schemas.microsoft.com/office/drawing/2014/main" val="4126028654"/>
                  </a:ext>
                </a:extLst>
              </a:tr>
              <a:tr h="379117">
                <a:tc>
                  <a:txBody>
                    <a:bodyPr/>
                    <a:lstStyle/>
                    <a:p>
                      <a:pPr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Birth weight (gr)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43180"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3201 ± 435.65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3239.58 ± 436.40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68580"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0.583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extLst>
                  <a:ext uri="{0D108BD9-81ED-4DB2-BD59-A6C34878D82A}">
                    <a16:rowId xmlns:a16="http://schemas.microsoft.com/office/drawing/2014/main" val="2427427149"/>
                  </a:ext>
                </a:extLst>
              </a:tr>
              <a:tr h="379117">
                <a:tc>
                  <a:txBody>
                    <a:bodyPr/>
                    <a:lstStyle/>
                    <a:p>
                      <a:pPr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free β-hCG (MoM)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68580"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0.93 ± 0.53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38735" marR="27305" indent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0.97 ± 0.29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68580"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0.733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extLst>
                  <a:ext uri="{0D108BD9-81ED-4DB2-BD59-A6C34878D82A}">
                    <a16:rowId xmlns:a16="http://schemas.microsoft.com/office/drawing/2014/main" val="3772225596"/>
                  </a:ext>
                </a:extLst>
              </a:tr>
              <a:tr h="379117">
                <a:tc>
                  <a:txBody>
                    <a:bodyPr/>
                    <a:lstStyle/>
                    <a:p>
                      <a:pPr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highlight>
                            <a:srgbClr val="00FF00"/>
                          </a:highlight>
                        </a:rPr>
                        <a:t>PAPP-A (</a:t>
                      </a:r>
                      <a:r>
                        <a:rPr lang="tr-TR" sz="800" dirty="0" err="1">
                          <a:effectLst/>
                          <a:highlight>
                            <a:srgbClr val="00FF00"/>
                          </a:highlight>
                        </a:rPr>
                        <a:t>MoM</a:t>
                      </a:r>
                      <a:r>
                        <a:rPr lang="tr-TR" sz="800" dirty="0">
                          <a:effectLst/>
                          <a:highlight>
                            <a:srgbClr val="00FF00"/>
                          </a:highlight>
                        </a:rPr>
                        <a:t>)</a:t>
                      </a:r>
                      <a:endParaRPr lang="tr-TR" sz="800" dirty="0">
                        <a:solidFill>
                          <a:srgbClr val="221F20"/>
                        </a:solidFill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68580"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highlight>
                            <a:srgbClr val="00FF00"/>
                          </a:highlight>
                        </a:rPr>
                        <a:t>0.77 ± 0.42</a:t>
                      </a:r>
                      <a:endParaRPr lang="tr-TR" sz="800" dirty="0">
                        <a:solidFill>
                          <a:srgbClr val="221F20"/>
                        </a:solidFill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38735" marR="27305" indent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highlight>
                            <a:srgbClr val="00FF00"/>
                          </a:highlight>
                        </a:rPr>
                        <a:t>0.97 ± 0.40</a:t>
                      </a:r>
                      <a:endParaRPr lang="tr-TR" sz="800" dirty="0">
                        <a:solidFill>
                          <a:srgbClr val="221F20"/>
                        </a:solidFill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68580"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highlight>
                            <a:srgbClr val="00FF00"/>
                          </a:highlight>
                        </a:rPr>
                        <a:t>0.034</a:t>
                      </a:r>
                      <a:endParaRPr lang="tr-TR" sz="800" dirty="0">
                        <a:solidFill>
                          <a:srgbClr val="221F20"/>
                        </a:solidFill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extLst>
                  <a:ext uri="{0D108BD9-81ED-4DB2-BD59-A6C34878D82A}">
                    <a16:rowId xmlns:a16="http://schemas.microsoft.com/office/drawing/2014/main" val="491369161"/>
                  </a:ext>
                </a:extLst>
              </a:tr>
              <a:tr h="379117">
                <a:tc>
                  <a:txBody>
                    <a:bodyPr/>
                    <a:lstStyle/>
                    <a:p>
                      <a:pPr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NT (MoM)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68580"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0.84 ± 0.25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38735" marR="27305" indent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0.86 ± 0.28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68580"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0.859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extLst>
                  <a:ext uri="{0D108BD9-81ED-4DB2-BD59-A6C34878D82A}">
                    <a16:rowId xmlns:a16="http://schemas.microsoft.com/office/drawing/2014/main" val="2644405393"/>
                  </a:ext>
                </a:extLst>
              </a:tr>
              <a:tr h="379117">
                <a:tc>
                  <a:txBody>
                    <a:bodyPr/>
                    <a:lstStyle/>
                    <a:p>
                      <a:pPr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Combined risk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0.0006 ± 0.0012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49530"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0.0001 ± 0.0001</a:t>
                      </a:r>
                      <a:endParaRPr lang="tr-TR" sz="95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tc>
                  <a:txBody>
                    <a:bodyPr/>
                    <a:lstStyle/>
                    <a:p>
                      <a:pPr marL="54610" marR="27305" indent="133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0,033</a:t>
                      </a:r>
                      <a:endParaRPr lang="tr-TR" sz="950" dirty="0">
                        <a:solidFill>
                          <a:srgbClr val="22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46990" marT="9525" marB="635"/>
                </a:tc>
                <a:extLst>
                  <a:ext uri="{0D108BD9-81ED-4DB2-BD59-A6C34878D82A}">
                    <a16:rowId xmlns:a16="http://schemas.microsoft.com/office/drawing/2014/main" val="1626849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69980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>
                <a:latin typeface="Comic Sans MS" panose="030F0702030302020204" pitchFamily="66" charset="0"/>
              </a:rPr>
              <a:t>11-13. </a:t>
            </a:r>
            <a:r>
              <a:rPr lang="tr-TR" b="1" dirty="0" err="1">
                <a:latin typeface="Comic Sans MS" panose="030F0702030302020204" pitchFamily="66" charset="0"/>
              </a:rPr>
              <a:t>hf</a:t>
            </a:r>
            <a:r>
              <a:rPr lang="tr-TR" b="1" dirty="0">
                <a:latin typeface="Comic Sans MS" panose="030F0702030302020204" pitchFamily="66" charset="0"/>
              </a:rPr>
              <a:t> </a:t>
            </a:r>
            <a:r>
              <a:rPr lang="tr-TR" b="1" dirty="0" err="1">
                <a:latin typeface="Comic Sans MS" panose="030F0702030302020204" pitchFamily="66" charset="0"/>
              </a:rPr>
              <a:t>Maternal</a:t>
            </a:r>
            <a:r>
              <a:rPr lang="tr-TR" b="1" dirty="0">
                <a:latin typeface="Comic Sans MS" panose="030F0702030302020204" pitchFamily="66" charset="0"/>
              </a:rPr>
              <a:t> Fak.+ </a:t>
            </a:r>
            <a:r>
              <a:rPr lang="tr-TR" b="1" dirty="0" err="1">
                <a:latin typeface="Comic Sans MS" panose="030F0702030302020204" pitchFamily="66" charset="0"/>
              </a:rPr>
              <a:t>Biomarkerlar</a:t>
            </a:r>
            <a:r>
              <a:rPr lang="tr-TR" b="1" dirty="0">
                <a:latin typeface="Comic Sans MS" panose="030F0702030302020204" pitchFamily="66" charset="0"/>
              </a:rPr>
              <a:t> ve GDM:</a:t>
            </a:r>
          </a:p>
        </p:txBody>
      </p:sp>
      <p:sp>
        <p:nvSpPr>
          <p:cNvPr id="7" name="İçerik Yer Tutucusu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err="1">
                <a:latin typeface="Comic Sans MS" panose="030F0702030302020204" pitchFamily="66" charset="0"/>
              </a:rPr>
              <a:t>Maternal</a:t>
            </a:r>
            <a:r>
              <a:rPr lang="tr-TR" dirty="0">
                <a:latin typeface="Comic Sans MS" panose="030F0702030302020204" pitchFamily="66" charset="0"/>
              </a:rPr>
              <a:t> serum </a:t>
            </a:r>
            <a:r>
              <a:rPr lang="tr-TR" dirty="0" err="1">
                <a:latin typeface="Comic Sans MS" panose="030F0702030302020204" pitchFamily="66" charset="0"/>
              </a:rPr>
              <a:t>Adiponektin</a:t>
            </a:r>
            <a:r>
              <a:rPr lang="tr-TR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tr-TR" dirty="0" err="1">
                <a:latin typeface="Comic Sans MS" panose="030F0702030302020204" pitchFamily="66" charset="0"/>
              </a:rPr>
              <a:t>Follistatin-like</a:t>
            </a:r>
            <a:r>
              <a:rPr lang="tr-TR" dirty="0">
                <a:latin typeface="Comic Sans MS" panose="030F0702030302020204" pitchFamily="66" charset="0"/>
              </a:rPr>
              <a:t> 3 (FSTL 3)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SHBG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 err="1">
                <a:latin typeface="Comic Sans MS" panose="030F0702030302020204" pitchFamily="66" charset="0"/>
              </a:rPr>
              <a:t>Maternal</a:t>
            </a:r>
            <a:r>
              <a:rPr lang="tr-TR" dirty="0">
                <a:latin typeface="Comic Sans MS" panose="030F0702030302020204" pitchFamily="66" charset="0"/>
              </a:rPr>
              <a:t> yaş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BMI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Etnik köken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GDM hikayesi</a:t>
            </a:r>
          </a:p>
          <a:p>
            <a:pPr marL="0" indent="0">
              <a:buNone/>
            </a:pPr>
            <a:r>
              <a:rPr lang="tr-TR" dirty="0" err="1">
                <a:latin typeface="Comic Sans MS" panose="030F0702030302020204" pitchFamily="66" charset="0"/>
              </a:rPr>
              <a:t>Makrosomik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yenidoğan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4"/>
          </p:nvPr>
        </p:nvSpPr>
        <p:spPr>
          <a:xfrm>
            <a:off x="7105997" y="2545737"/>
            <a:ext cx="4338674" cy="3354060"/>
          </a:xfrm>
        </p:spPr>
        <p:txBody>
          <a:bodyPr/>
          <a:lstStyle/>
          <a:p>
            <a:pPr marL="0" indent="0">
              <a:buNone/>
            </a:pPr>
            <a:r>
              <a:rPr lang="tr-TR" dirty="0" err="1">
                <a:latin typeface="Comic Sans MS" panose="030F0702030302020204" pitchFamily="66" charset="0"/>
              </a:rPr>
              <a:t>Maternal</a:t>
            </a:r>
            <a:r>
              <a:rPr lang="tr-TR" dirty="0">
                <a:latin typeface="Comic Sans MS" panose="030F0702030302020204" pitchFamily="66" charset="0"/>
              </a:rPr>
              <a:t> Faktörler</a:t>
            </a:r>
          </a:p>
          <a:p>
            <a:pPr marL="0" indent="0">
              <a:buNone/>
            </a:pPr>
            <a:r>
              <a:rPr lang="tr-TR" dirty="0" err="1">
                <a:latin typeface="Comic Sans MS" panose="030F0702030302020204" pitchFamily="66" charset="0"/>
              </a:rPr>
              <a:t>Maternal</a:t>
            </a:r>
            <a:r>
              <a:rPr lang="tr-TR" dirty="0">
                <a:latin typeface="Comic Sans MS" panose="030F0702030302020204" pitchFamily="66" charset="0"/>
              </a:rPr>
              <a:t> serum </a:t>
            </a:r>
            <a:r>
              <a:rPr lang="tr-TR" dirty="0" err="1">
                <a:latin typeface="Comic Sans MS" panose="030F0702030302020204" pitchFamily="66" charset="0"/>
              </a:rPr>
              <a:t>Adiponektin</a:t>
            </a:r>
            <a:r>
              <a:rPr lang="tr-TR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SHBG 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" name="Sağ Ayraç 9"/>
          <p:cNvSpPr/>
          <p:nvPr/>
        </p:nvSpPr>
        <p:spPr>
          <a:xfrm>
            <a:off x="10280072" y="2664799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Yıldız: 5 Nokta 10"/>
          <p:cNvSpPr/>
          <p:nvPr/>
        </p:nvSpPr>
        <p:spPr>
          <a:xfrm>
            <a:off x="10530271" y="2892829"/>
            <a:ext cx="680827" cy="6863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8540" y="282843"/>
            <a:ext cx="2633017" cy="197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179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651762"/>
              </p:ext>
            </p:extLst>
          </p:nvPr>
        </p:nvGraphicFramePr>
        <p:xfrm>
          <a:off x="1607127" y="426717"/>
          <a:ext cx="10002982" cy="59382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1135">
                  <a:extLst>
                    <a:ext uri="{9D8B030D-6E8A-4147-A177-3AD203B41FA5}">
                      <a16:colId xmlns:a16="http://schemas.microsoft.com/office/drawing/2014/main" val="4157131533"/>
                    </a:ext>
                  </a:extLst>
                </a:gridCol>
                <a:gridCol w="2406390">
                  <a:extLst>
                    <a:ext uri="{9D8B030D-6E8A-4147-A177-3AD203B41FA5}">
                      <a16:colId xmlns:a16="http://schemas.microsoft.com/office/drawing/2014/main" val="4238819054"/>
                    </a:ext>
                  </a:extLst>
                </a:gridCol>
                <a:gridCol w="2123547">
                  <a:extLst>
                    <a:ext uri="{9D8B030D-6E8A-4147-A177-3AD203B41FA5}">
                      <a16:colId xmlns:a16="http://schemas.microsoft.com/office/drawing/2014/main" val="2043269939"/>
                    </a:ext>
                  </a:extLst>
                </a:gridCol>
                <a:gridCol w="2123547">
                  <a:extLst>
                    <a:ext uri="{9D8B030D-6E8A-4147-A177-3AD203B41FA5}">
                      <a16:colId xmlns:a16="http://schemas.microsoft.com/office/drawing/2014/main" val="564513291"/>
                    </a:ext>
                  </a:extLst>
                </a:gridCol>
                <a:gridCol w="568363">
                  <a:extLst>
                    <a:ext uri="{9D8B030D-6E8A-4147-A177-3AD203B41FA5}">
                      <a16:colId xmlns:a16="http://schemas.microsoft.com/office/drawing/2014/main" val="202106670"/>
                    </a:ext>
                  </a:extLst>
                </a:gridCol>
              </a:tblGrid>
              <a:tr h="931586">
                <a:tc>
                  <a:txBody>
                    <a:bodyPr/>
                    <a:lstStyle/>
                    <a:p>
                      <a:pPr marL="635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Table 5—Performance of screening for gestational diabetes mellitus by maternal factors, adiponectin, sex hormone-binding globulin and by their combinations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tr-TR" sz="1700"/>
                    </a:p>
                  </a:txBody>
                  <a:tcPr marL="84006" marR="84006" marT="42003" marB="42003"/>
                </a:tc>
                <a:tc>
                  <a:txBody>
                    <a:bodyPr/>
                    <a:lstStyle/>
                    <a:p>
                      <a:endParaRPr lang="tr-TR" sz="1700"/>
                    </a:p>
                  </a:txBody>
                  <a:tcPr marL="84006" marR="84006" marT="42003" marB="42003"/>
                </a:tc>
                <a:tc>
                  <a:txBody>
                    <a:bodyPr/>
                    <a:lstStyle/>
                    <a:p>
                      <a:endParaRPr lang="tr-TR" sz="1700"/>
                    </a:p>
                  </a:txBody>
                  <a:tcPr marL="84006" marR="84006" marT="42003" marB="42003"/>
                </a:tc>
                <a:tc>
                  <a:txBody>
                    <a:bodyPr/>
                    <a:lstStyle/>
                    <a:p>
                      <a:endParaRPr lang="tr-TR" sz="1700"/>
                    </a:p>
                  </a:txBody>
                  <a:tcPr marL="84006" marR="84006" marT="42003" marB="42003"/>
                </a:tc>
                <a:extLst>
                  <a:ext uri="{0D108BD9-81ED-4DB2-BD59-A6C34878D82A}">
                    <a16:rowId xmlns:a16="http://schemas.microsoft.com/office/drawing/2014/main" val="2184657855"/>
                  </a:ext>
                </a:extLst>
              </a:tr>
              <a:tr h="498206">
                <a:tc rowSpan="2"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Screening test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tc rowSpan="2">
                  <a:txBody>
                    <a:bodyPr/>
                    <a:lstStyle/>
                    <a:p>
                      <a:pPr marL="4635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AUROC (95% CI)</a:t>
                      </a:r>
                      <a:endParaRPr lang="tr-TR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err="1">
                          <a:effectLst/>
                        </a:rPr>
                        <a:t>Detection</a:t>
                      </a:r>
                      <a:r>
                        <a:rPr lang="tr-TR" sz="1200" b="1" dirty="0">
                          <a:effectLst/>
                        </a:rPr>
                        <a:t> rate </a:t>
                      </a:r>
                      <a:r>
                        <a:rPr lang="tr-TR" sz="1200" b="1" dirty="0" err="1">
                          <a:effectLst/>
                        </a:rPr>
                        <a:t>for</a:t>
                      </a:r>
                      <a:r>
                        <a:rPr lang="tr-TR" sz="1200" b="1" dirty="0">
                          <a:effectLst/>
                        </a:rPr>
                        <a:t> </a:t>
                      </a:r>
                      <a:r>
                        <a:rPr lang="tr-TR" sz="1200" b="1" dirty="0" err="1">
                          <a:effectLst/>
                        </a:rPr>
                        <a:t>fixed</a:t>
                      </a:r>
                      <a:r>
                        <a:rPr lang="tr-TR" sz="1200" b="1" dirty="0">
                          <a:effectLst/>
                        </a:rPr>
                        <a:t> FPR</a:t>
                      </a:r>
                      <a:endParaRPr lang="tr-TR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extLst>
                  <a:ext uri="{0D108BD9-81ED-4DB2-BD59-A6C34878D82A}">
                    <a16:rowId xmlns:a16="http://schemas.microsoft.com/office/drawing/2014/main" val="3699983049"/>
                  </a:ext>
                </a:extLst>
              </a:tr>
              <a:tr h="25161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0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5%</a:t>
                      </a:r>
                      <a:endParaRPr lang="tr-TR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3816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10%</a:t>
                      </a:r>
                      <a:endParaRPr lang="tr-TR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20%</a:t>
                      </a:r>
                      <a:endParaRPr lang="tr-TR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extLst>
                  <a:ext uri="{0D108BD9-81ED-4DB2-BD59-A6C34878D82A}">
                    <a16:rowId xmlns:a16="http://schemas.microsoft.com/office/drawing/2014/main" val="2845928486"/>
                  </a:ext>
                </a:extLst>
              </a:tr>
              <a:tr h="481405">
                <a:tc>
                  <a:txBody>
                    <a:bodyPr/>
                    <a:lstStyle/>
                    <a:p>
                      <a:pPr marL="6350" marR="669925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All pregnancies Maternal factors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6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0.788 (0.759–0.817)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40.4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tc>
                  <a:txBody>
                    <a:bodyPr/>
                    <a:lstStyle/>
                    <a:p>
                      <a:pPr marL="3848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52.9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tc>
                  <a:txBody>
                    <a:bodyPr/>
                    <a:lstStyle/>
                    <a:p>
                      <a:pPr marL="38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61.6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extLst>
                  <a:ext uri="{0D108BD9-81ED-4DB2-BD59-A6C34878D82A}">
                    <a16:rowId xmlns:a16="http://schemas.microsoft.com/office/drawing/2014/main" val="1949861896"/>
                  </a:ext>
                </a:extLst>
              </a:tr>
              <a:tr h="345824">
                <a:tc>
                  <a:txBody>
                    <a:bodyPr/>
                    <a:lstStyle/>
                    <a:p>
                      <a:pPr marL="116840" marR="238125" indent="-11684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Maternal factors plus Adiponectin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0.831 (0.806–0.856)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45.1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tc>
                  <a:txBody>
                    <a:bodyPr/>
                    <a:lstStyle/>
                    <a:p>
                      <a:pPr marL="3848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56.2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tc>
                  <a:txBody>
                    <a:bodyPr/>
                    <a:lstStyle/>
                    <a:p>
                      <a:pPr marL="38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68.7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extLst>
                  <a:ext uri="{0D108BD9-81ED-4DB2-BD59-A6C34878D82A}">
                    <a16:rowId xmlns:a16="http://schemas.microsoft.com/office/drawing/2014/main" val="2442505842"/>
                  </a:ext>
                </a:extLst>
              </a:tr>
              <a:tr h="324393">
                <a:tc>
                  <a:txBody>
                    <a:bodyPr/>
                    <a:lstStyle/>
                    <a:p>
                      <a:pPr marL="11684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SHBG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12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0.808 (0.778–0.837)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45.1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3848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54.2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38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69.7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extLst>
                  <a:ext uri="{0D108BD9-81ED-4DB2-BD59-A6C34878D82A}">
                    <a16:rowId xmlns:a16="http://schemas.microsoft.com/office/drawing/2014/main" val="1485288403"/>
                  </a:ext>
                </a:extLst>
              </a:tr>
              <a:tr h="324393">
                <a:tc>
                  <a:txBody>
                    <a:bodyPr/>
                    <a:lstStyle/>
                    <a:p>
                      <a:pPr marL="11684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Adiponectin and SHBG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0.842 (0.817–0.867)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49.8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3848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58.6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38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74.1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extLst>
                  <a:ext uri="{0D108BD9-81ED-4DB2-BD59-A6C34878D82A}">
                    <a16:rowId xmlns:a16="http://schemas.microsoft.com/office/drawing/2014/main" val="3021623505"/>
                  </a:ext>
                </a:extLst>
              </a:tr>
              <a:tr h="345824">
                <a:tc>
                  <a:txBody>
                    <a:bodyPr/>
                    <a:lstStyle/>
                    <a:p>
                      <a:pPr marL="635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No previous gestational diabetes Maternal factors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6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0.738 (0.705–0.711)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26.5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tc>
                  <a:txBody>
                    <a:bodyPr/>
                    <a:lstStyle/>
                    <a:p>
                      <a:pPr marL="3848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40.6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tc>
                  <a:txBody>
                    <a:bodyPr/>
                    <a:lstStyle/>
                    <a:p>
                      <a:pPr marL="38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52.6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extLst>
                  <a:ext uri="{0D108BD9-81ED-4DB2-BD59-A6C34878D82A}">
                    <a16:rowId xmlns:a16="http://schemas.microsoft.com/office/drawing/2014/main" val="1742042677"/>
                  </a:ext>
                </a:extLst>
              </a:tr>
              <a:tr h="345824">
                <a:tc>
                  <a:txBody>
                    <a:bodyPr/>
                    <a:lstStyle/>
                    <a:p>
                      <a:pPr marL="116840" marR="238125" indent="-11684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Maternal factors plus Adiponectin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0.791 (0.762–0.820)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30.8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tc>
                  <a:txBody>
                    <a:bodyPr/>
                    <a:lstStyle/>
                    <a:p>
                      <a:pPr marL="3848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44.0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tc>
                  <a:txBody>
                    <a:bodyPr/>
                    <a:lstStyle/>
                    <a:p>
                      <a:pPr marL="38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62.4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extLst>
                  <a:ext uri="{0D108BD9-81ED-4DB2-BD59-A6C34878D82A}">
                    <a16:rowId xmlns:a16="http://schemas.microsoft.com/office/drawing/2014/main" val="1797378588"/>
                  </a:ext>
                </a:extLst>
              </a:tr>
              <a:tr h="324393">
                <a:tc>
                  <a:txBody>
                    <a:bodyPr/>
                    <a:lstStyle/>
                    <a:p>
                      <a:pPr marL="11684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SHBG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12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0.764 (0.731–0.798)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30.3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3848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44.9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38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60.3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extLst>
                  <a:ext uri="{0D108BD9-81ED-4DB2-BD59-A6C34878D82A}">
                    <a16:rowId xmlns:a16="http://schemas.microsoft.com/office/drawing/2014/main" val="3194636294"/>
                  </a:ext>
                </a:extLst>
              </a:tr>
              <a:tr h="324393">
                <a:tc>
                  <a:txBody>
                    <a:bodyPr/>
                    <a:lstStyle/>
                    <a:p>
                      <a:pPr marL="11684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Adiponectin and SHBG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0.806 (0.776–0.835)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37.2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3848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50.4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38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66.2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extLst>
                  <a:ext uri="{0D108BD9-81ED-4DB2-BD59-A6C34878D82A}">
                    <a16:rowId xmlns:a16="http://schemas.microsoft.com/office/drawing/2014/main" val="927450497"/>
                  </a:ext>
                </a:extLst>
              </a:tr>
              <a:tr h="345824">
                <a:tc>
                  <a:txBody>
                    <a:bodyPr/>
                    <a:lstStyle/>
                    <a:p>
                      <a:pPr marL="6350" marR="17145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Previous gestational diabetes Maternal factors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6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0.819 (0.780–0.858)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54.0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tc>
                  <a:txBody>
                    <a:bodyPr/>
                    <a:lstStyle/>
                    <a:p>
                      <a:pPr marL="3848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60.1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tc>
                  <a:txBody>
                    <a:bodyPr/>
                    <a:lstStyle/>
                    <a:p>
                      <a:pPr marL="38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68.1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extLst>
                  <a:ext uri="{0D108BD9-81ED-4DB2-BD59-A6C34878D82A}">
                    <a16:rowId xmlns:a16="http://schemas.microsoft.com/office/drawing/2014/main" val="2279190934"/>
                  </a:ext>
                </a:extLst>
              </a:tr>
              <a:tr h="345824">
                <a:tc>
                  <a:txBody>
                    <a:bodyPr/>
                    <a:lstStyle/>
                    <a:p>
                      <a:pPr marL="116840" marR="238125" indent="-11684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Maternal factors plus Adiponectin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0.860 (0.828–0.893)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55.8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tc>
                  <a:txBody>
                    <a:bodyPr/>
                    <a:lstStyle/>
                    <a:p>
                      <a:pPr marL="3848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63.8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tc>
                  <a:txBody>
                    <a:bodyPr/>
                    <a:lstStyle/>
                    <a:p>
                      <a:pPr marL="38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72.4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 anchor="b"/>
                </a:tc>
                <a:extLst>
                  <a:ext uri="{0D108BD9-81ED-4DB2-BD59-A6C34878D82A}">
                    <a16:rowId xmlns:a16="http://schemas.microsoft.com/office/drawing/2014/main" val="3177793624"/>
                  </a:ext>
                </a:extLst>
              </a:tr>
              <a:tr h="424363">
                <a:tc>
                  <a:txBody>
                    <a:bodyPr/>
                    <a:lstStyle/>
                    <a:p>
                      <a:pPr marL="11684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SHBG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127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0.832 (0.794–0.870)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52.1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3848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62.6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38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69.9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extLst>
                  <a:ext uri="{0D108BD9-81ED-4DB2-BD59-A6C34878D82A}">
                    <a16:rowId xmlns:a16="http://schemas.microsoft.com/office/drawing/2014/main" val="622742553"/>
                  </a:ext>
                </a:extLst>
              </a:tr>
              <a:tr h="324393">
                <a:tc>
                  <a:txBody>
                    <a:bodyPr/>
                    <a:lstStyle/>
                    <a:p>
                      <a:pPr marL="11684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</a:rPr>
                        <a:t>Adiponectin</a:t>
                      </a:r>
                      <a:r>
                        <a:rPr lang="tr-TR" sz="1400" dirty="0">
                          <a:effectLst/>
                        </a:rPr>
                        <a:t> </a:t>
                      </a:r>
                      <a:r>
                        <a:rPr lang="tr-TR" sz="1400" dirty="0" err="1">
                          <a:effectLst/>
                        </a:rPr>
                        <a:t>and</a:t>
                      </a:r>
                      <a:r>
                        <a:rPr lang="tr-TR" sz="1400" dirty="0">
                          <a:effectLst/>
                        </a:rPr>
                        <a:t> SHBG</a:t>
                      </a:r>
                      <a:endParaRPr lang="tr-TR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highlight>
                            <a:srgbClr val="FFFF00"/>
                          </a:highlight>
                        </a:rPr>
                        <a:t>0.865 (0.833–0.898)</a:t>
                      </a:r>
                      <a:endParaRPr lang="tr-TR" sz="1200" b="1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highlight>
                            <a:srgbClr val="FFFF00"/>
                          </a:highlight>
                        </a:rPr>
                        <a:t>57.7</a:t>
                      </a:r>
                      <a:endParaRPr lang="tr-TR" sz="1200" b="1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3848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highlight>
                            <a:srgbClr val="FFFF00"/>
                          </a:highlight>
                        </a:rPr>
                        <a:t>65.0*******</a:t>
                      </a:r>
                      <a:endParaRPr lang="tr-TR" sz="1200" b="1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tc>
                  <a:txBody>
                    <a:bodyPr/>
                    <a:lstStyle/>
                    <a:p>
                      <a:pPr marL="381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highlight>
                            <a:srgbClr val="FFFF00"/>
                          </a:highlight>
                        </a:rPr>
                        <a:t>77.9</a:t>
                      </a:r>
                      <a:endParaRPr lang="tr-TR" sz="1200" b="1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134759" marT="8751" marB="8751"/>
                </a:tc>
                <a:extLst>
                  <a:ext uri="{0D108BD9-81ED-4DB2-BD59-A6C34878D82A}">
                    <a16:rowId xmlns:a16="http://schemas.microsoft.com/office/drawing/2014/main" val="1326442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9812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95" y="2837410"/>
            <a:ext cx="10983506" cy="336388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300" y="177108"/>
            <a:ext cx="7556699" cy="1378738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895" y="1810025"/>
            <a:ext cx="10983506" cy="1075836"/>
          </a:xfrm>
          <a:prstGeom prst="rect">
            <a:avLst/>
          </a:prstGeom>
        </p:spPr>
      </p:pic>
      <p:sp>
        <p:nvSpPr>
          <p:cNvPr id="14" name="Ok: Sol 13"/>
          <p:cNvSpPr/>
          <p:nvPr/>
        </p:nvSpPr>
        <p:spPr>
          <a:xfrm>
            <a:off x="3003665" y="3330633"/>
            <a:ext cx="978408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k: Sol 14"/>
          <p:cNvSpPr/>
          <p:nvPr/>
        </p:nvSpPr>
        <p:spPr>
          <a:xfrm>
            <a:off x="2172393" y="5918661"/>
            <a:ext cx="1208116" cy="2826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05002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>
          <a:xfrm>
            <a:off x="2566989" y="1027114"/>
            <a:ext cx="7024687" cy="839787"/>
          </a:xfrm>
        </p:spPr>
        <p:txBody>
          <a:bodyPr/>
          <a:lstStyle/>
          <a:p>
            <a:pPr eaLnBrk="1" hangingPunct="1"/>
            <a:r>
              <a:rPr lang="tr-TR" altLang="tr-TR" dirty="0">
                <a:solidFill>
                  <a:srgbClr val="956B43"/>
                </a:solidFill>
                <a:latin typeface="Comic Sans MS" panose="030F0702030302020204" pitchFamily="66" charset="0"/>
              </a:rPr>
              <a:t>                    </a:t>
            </a:r>
            <a:r>
              <a:rPr lang="tr-TR" altLang="tr-TR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t-PA ve GDM</a:t>
            </a:r>
          </a:p>
        </p:txBody>
      </p:sp>
      <p:sp>
        <p:nvSpPr>
          <p:cNvPr id="5017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tr-TR" altLang="tr-TR" dirty="0" err="1">
                <a:latin typeface="Comic Sans MS" panose="030F0702030302020204" pitchFamily="66" charset="0"/>
              </a:rPr>
              <a:t>Endotel</a:t>
            </a:r>
            <a:r>
              <a:rPr lang="tr-TR" altLang="tr-TR" dirty="0">
                <a:latin typeface="Comic Sans MS" panose="030F0702030302020204" pitchFamily="66" charset="0"/>
              </a:rPr>
              <a:t> aktivasyonunu gösterir.</a:t>
            </a:r>
          </a:p>
          <a:p>
            <a:pPr eaLnBrk="1" hangingPunct="1">
              <a:lnSpc>
                <a:spcPct val="130000"/>
              </a:lnSpc>
            </a:pPr>
            <a:r>
              <a:rPr lang="tr-TR" altLang="tr-TR" dirty="0" err="1">
                <a:latin typeface="Comic Sans MS" panose="030F0702030302020204" pitchFamily="66" charset="0"/>
              </a:rPr>
              <a:t>Hepatik</a:t>
            </a:r>
            <a:r>
              <a:rPr lang="tr-TR" altLang="tr-TR" dirty="0">
                <a:latin typeface="Comic Sans MS" panose="030F0702030302020204" pitchFamily="66" charset="0"/>
              </a:rPr>
              <a:t> yağ </a:t>
            </a:r>
            <a:r>
              <a:rPr lang="tr-TR" altLang="tr-TR" dirty="0" err="1">
                <a:latin typeface="Comic Sans MS" panose="030F0702030302020204" pitchFamily="66" charset="0"/>
              </a:rPr>
              <a:t>komponentini</a:t>
            </a:r>
            <a:r>
              <a:rPr lang="tr-TR" altLang="tr-TR" dirty="0">
                <a:latin typeface="Comic Sans MS" panose="030F0702030302020204" pitchFamily="66" charset="0"/>
              </a:rPr>
              <a:t> yansıtır.</a:t>
            </a:r>
          </a:p>
          <a:p>
            <a:pPr eaLnBrk="1" hangingPunct="1">
              <a:lnSpc>
                <a:spcPct val="130000"/>
              </a:lnSpc>
            </a:pPr>
            <a:r>
              <a:rPr lang="tr-TR" altLang="tr-TR" dirty="0">
                <a:latin typeface="Comic Sans MS" panose="030F0702030302020204" pitchFamily="66" charset="0"/>
              </a:rPr>
              <a:t>Kilo kaybı t-PA seviyesini düşürür.</a:t>
            </a:r>
          </a:p>
          <a:p>
            <a:pPr eaLnBrk="1" hangingPunct="1">
              <a:lnSpc>
                <a:spcPct val="130000"/>
              </a:lnSpc>
            </a:pPr>
            <a:r>
              <a:rPr lang="tr-TR" altLang="tr-TR" dirty="0">
                <a:latin typeface="Comic Sans MS" panose="030F0702030302020204" pitchFamily="66" charset="0"/>
              </a:rPr>
              <a:t>İnsülin rezistansı ile direkt ilişkilidir.</a:t>
            </a:r>
          </a:p>
        </p:txBody>
      </p:sp>
    </p:spTree>
    <p:extLst>
      <p:ext uri="{BB962C8B-B14F-4D97-AF65-F5344CB8AC3E}">
        <p14:creationId xmlns:p14="http://schemas.microsoft.com/office/powerpoint/2010/main" val="3102475598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r>
              <a:rPr lang="tr-TR" sz="2400" b="1" dirty="0">
                <a:latin typeface="Comic Sans MS" panose="030F0702030302020204" pitchFamily="66" charset="0"/>
              </a:rPr>
              <a:t>Ürik Asit ve GDM: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İlk </a:t>
            </a:r>
            <a:r>
              <a:rPr lang="tr-TR" dirty="0" err="1">
                <a:latin typeface="Comic Sans MS" panose="030F0702030302020204" pitchFamily="66" charset="0"/>
              </a:rPr>
              <a:t>trimesterde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hiperürisemi</a:t>
            </a:r>
            <a:r>
              <a:rPr lang="tr-TR" dirty="0">
                <a:latin typeface="Comic Sans MS" panose="030F0702030302020204" pitchFamily="66" charset="0"/>
              </a:rPr>
              <a:t>, </a:t>
            </a:r>
            <a:r>
              <a:rPr lang="tr-TR" dirty="0" err="1">
                <a:latin typeface="Comic Sans MS" panose="030F0702030302020204" pitchFamily="66" charset="0"/>
              </a:rPr>
              <a:t>BMI’den</a:t>
            </a:r>
            <a:r>
              <a:rPr lang="tr-TR" dirty="0">
                <a:latin typeface="Comic Sans MS" panose="030F0702030302020204" pitchFamily="66" charset="0"/>
              </a:rPr>
              <a:t> bağımsız olarak GDM gelişimi açısından yüksek risk ile ilişkilidir.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İlk </a:t>
            </a:r>
            <a:r>
              <a:rPr lang="tr-TR" dirty="0" err="1">
                <a:latin typeface="Comic Sans MS" panose="030F0702030302020204" pitchFamily="66" charset="0"/>
              </a:rPr>
              <a:t>trimesterde</a:t>
            </a:r>
            <a:r>
              <a:rPr lang="tr-TR" dirty="0">
                <a:latin typeface="Comic Sans MS" panose="030F0702030302020204" pitchFamily="66" charset="0"/>
              </a:rPr>
              <a:t> ürik asit yüksekliği olan grupta GDM riski 3.25 kat artmış bulunmuş. </a:t>
            </a:r>
          </a:p>
          <a:p>
            <a:pPr marL="0" indent="0">
              <a:buNone/>
            </a:pPr>
            <a:r>
              <a:rPr lang="tr-TR" dirty="0"/>
              <a:t>                 </a:t>
            </a:r>
            <a:r>
              <a:rPr lang="tr-TR" sz="1400" dirty="0" err="1">
                <a:latin typeface="Comic Sans MS" panose="030F0702030302020204" pitchFamily="66" charset="0"/>
              </a:rPr>
              <a:t>Am</a:t>
            </a:r>
            <a:r>
              <a:rPr lang="tr-TR" sz="1400" dirty="0">
                <a:latin typeface="Comic Sans MS" panose="030F0702030302020204" pitchFamily="66" charset="0"/>
              </a:rPr>
              <a:t> J </a:t>
            </a:r>
            <a:r>
              <a:rPr lang="tr-TR" sz="1400" dirty="0" err="1">
                <a:latin typeface="Comic Sans MS" panose="030F0702030302020204" pitchFamily="66" charset="0"/>
              </a:rPr>
              <a:t>Obstet</a:t>
            </a:r>
            <a:r>
              <a:rPr lang="tr-TR" sz="1400" dirty="0">
                <a:latin typeface="Comic Sans MS" panose="030F0702030302020204" pitchFamily="66" charset="0"/>
              </a:rPr>
              <a:t> </a:t>
            </a:r>
            <a:r>
              <a:rPr lang="tr-TR" sz="1400" dirty="0" err="1">
                <a:latin typeface="Comic Sans MS" panose="030F0702030302020204" pitchFamily="66" charset="0"/>
              </a:rPr>
              <a:t>Gynecol</a:t>
            </a:r>
            <a:r>
              <a:rPr lang="tr-TR" sz="1400" dirty="0">
                <a:latin typeface="Comic Sans MS" panose="030F0702030302020204" pitchFamily="66" charset="0"/>
              </a:rPr>
              <a:t> 2009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71607" y="1629295"/>
            <a:ext cx="4976553" cy="334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92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100" b="1" dirty="0">
                <a:solidFill>
                  <a:srgbClr val="5D5D5D"/>
                </a:solidFill>
                <a:latin typeface="Comic Sans MS" panose="030F0702030302020204" pitchFamily="66" charset="0"/>
              </a:rPr>
              <a:t>IDF Diyabet Atlası Küresel Tahminleri, 2015 - 2040</a:t>
            </a:r>
            <a:br>
              <a:rPr lang="tr-TR" dirty="0"/>
            </a:b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8334" y="1579418"/>
            <a:ext cx="9526386" cy="5015346"/>
          </a:xfrm>
        </p:spPr>
      </p:pic>
    </p:spTree>
    <p:extLst>
      <p:ext uri="{BB962C8B-B14F-4D97-AF65-F5344CB8AC3E}">
        <p14:creationId xmlns:p14="http://schemas.microsoft.com/office/powerpoint/2010/main" val="42630295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 err="1">
                <a:latin typeface="Comic Sans MS" panose="030F0702030302020204" pitchFamily="66" charset="0"/>
              </a:rPr>
              <a:t>Vit</a:t>
            </a:r>
            <a:r>
              <a:rPr lang="tr-TR" b="1" dirty="0">
                <a:latin typeface="Comic Sans MS" panose="030F0702030302020204" pitchFamily="66" charset="0"/>
              </a:rPr>
              <a:t> D ve GDM:</a:t>
            </a:r>
          </a:p>
        </p:txBody>
      </p:sp>
      <p:sp>
        <p:nvSpPr>
          <p:cNvPr id="7" name="İçerik Yer Tutucusu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GDM olgularında serum 25 (OH) D değeri, normal gebelerden daha düşük.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</a:t>
            </a:r>
            <a:r>
              <a:rPr lang="tr-TR" sz="1400" i="1" dirty="0" err="1">
                <a:latin typeface="Comic Sans MS" panose="030F0702030302020204" pitchFamily="66" charset="0"/>
              </a:rPr>
              <a:t>Am</a:t>
            </a:r>
            <a:r>
              <a:rPr lang="tr-TR" sz="1400" i="1" dirty="0">
                <a:latin typeface="Comic Sans MS" panose="030F0702030302020204" pitchFamily="66" charset="0"/>
              </a:rPr>
              <a:t> J </a:t>
            </a:r>
            <a:r>
              <a:rPr lang="tr-TR" sz="1400" i="1" dirty="0" err="1">
                <a:latin typeface="Comic Sans MS" panose="030F0702030302020204" pitchFamily="66" charset="0"/>
              </a:rPr>
              <a:t>Obstet</a:t>
            </a:r>
            <a:r>
              <a:rPr lang="tr-TR" sz="1400" i="1" dirty="0">
                <a:latin typeface="Comic Sans MS" panose="030F0702030302020204" pitchFamily="66" charset="0"/>
              </a:rPr>
              <a:t> </a:t>
            </a:r>
            <a:r>
              <a:rPr lang="tr-TR" sz="1400" i="1" dirty="0" err="1">
                <a:latin typeface="Comic Sans MS" panose="030F0702030302020204" pitchFamily="66" charset="0"/>
              </a:rPr>
              <a:t>Gynecol</a:t>
            </a:r>
            <a:r>
              <a:rPr lang="tr-TR" sz="1400" i="1" dirty="0">
                <a:latin typeface="Comic Sans MS" panose="030F0702030302020204" pitchFamily="66" charset="0"/>
              </a:rPr>
              <a:t> 2013</a:t>
            </a:r>
            <a:endParaRPr lang="tr-TR" i="1" dirty="0">
              <a:latin typeface="Comic Sans MS" panose="030F0702030302020204" pitchFamily="66" charset="0"/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" name="İçerik Yer Tutucusu 1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434311" y="463559"/>
            <a:ext cx="2848205" cy="3429966"/>
          </a:xfrm>
        </p:spPr>
      </p:pic>
    </p:spTree>
    <p:extLst>
      <p:ext uri="{BB962C8B-B14F-4D97-AF65-F5344CB8AC3E}">
        <p14:creationId xmlns:p14="http://schemas.microsoft.com/office/powerpoint/2010/main" val="13742583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>
                <a:latin typeface="Comic Sans MS" panose="030F0702030302020204" pitchFamily="66" charset="0"/>
              </a:rPr>
              <a:t>TNF-</a:t>
            </a:r>
            <a:r>
              <a:rPr lang="el-GR" b="1" dirty="0">
                <a:latin typeface="Comic Sans MS" panose="030F0702030302020204" pitchFamily="66" charset="0"/>
              </a:rPr>
              <a:t>α</a:t>
            </a:r>
            <a:r>
              <a:rPr lang="tr-TR" b="1" dirty="0">
                <a:latin typeface="Comic Sans MS" panose="030F0702030302020204" pitchFamily="66" charset="0"/>
              </a:rPr>
              <a:t> ve GDM: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b="1" dirty="0">
                <a:latin typeface="Comic Sans MS" panose="030F0702030302020204" pitchFamily="66" charset="0"/>
              </a:rPr>
              <a:t>TNF </a:t>
            </a:r>
            <a:r>
              <a:rPr lang="el-GR" b="1" dirty="0">
                <a:latin typeface="Comic Sans MS" panose="030F0702030302020204" pitchFamily="66" charset="0"/>
              </a:rPr>
              <a:t>α</a:t>
            </a:r>
            <a:r>
              <a:rPr lang="tr-TR" b="1" dirty="0">
                <a:latin typeface="Comic Sans MS" panose="030F0702030302020204" pitchFamily="66" charset="0"/>
              </a:rPr>
              <a:t>: 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İnsülin direnci </a:t>
            </a:r>
            <a:r>
              <a:rPr lang="tr-TR" dirty="0" err="1">
                <a:latin typeface="Comic Sans MS" panose="030F0702030302020204" pitchFamily="66" charset="0"/>
              </a:rPr>
              <a:t>mediatörlerinden</a:t>
            </a: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Plasentadan üretilir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TNF </a:t>
            </a:r>
            <a:r>
              <a:rPr lang="el-GR" dirty="0">
                <a:latin typeface="Comic Sans MS" panose="030F0702030302020204" pitchFamily="66" charset="0"/>
              </a:rPr>
              <a:t>α</a:t>
            </a:r>
            <a:r>
              <a:rPr lang="tr-TR" dirty="0">
                <a:latin typeface="Comic Sans MS" panose="030F0702030302020204" pitchFamily="66" charset="0"/>
              </a:rPr>
              <a:t> yüksekliği: </a:t>
            </a:r>
            <a:r>
              <a:rPr lang="tr-TR" dirty="0" err="1">
                <a:latin typeface="Comic Sans MS" panose="030F0702030302020204" pitchFamily="66" charset="0"/>
              </a:rPr>
              <a:t>obesite</a:t>
            </a: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yaşlanma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</a:t>
            </a:r>
            <a:r>
              <a:rPr lang="tr-TR" dirty="0" err="1">
                <a:latin typeface="Comic Sans MS" panose="030F0702030302020204" pitchFamily="66" charset="0"/>
              </a:rPr>
              <a:t>sepsis</a:t>
            </a:r>
            <a:endParaRPr 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kas hasarı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</a:t>
            </a:r>
            <a:r>
              <a:rPr lang="tr-TR" dirty="0" err="1">
                <a:latin typeface="Comic Sans MS" panose="030F0702030302020204" pitchFamily="66" charset="0"/>
              </a:rPr>
              <a:t>preeklampsi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336810" y="683668"/>
            <a:ext cx="4338637" cy="3086630"/>
          </a:xfrm>
        </p:spPr>
      </p:pic>
    </p:spTree>
    <p:extLst>
      <p:ext uri="{BB962C8B-B14F-4D97-AF65-F5344CB8AC3E}">
        <p14:creationId xmlns:p14="http://schemas.microsoft.com/office/powerpoint/2010/main" val="10241889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>
                <a:latin typeface="Comic Sans MS" panose="030F0702030302020204" pitchFamily="66" charset="0"/>
              </a:rPr>
              <a:t>MPV ve GDM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>
                <a:latin typeface="Comic Sans MS" panose="030F0702030302020204" pitchFamily="66" charset="0"/>
              </a:rPr>
              <a:t>MPV: Ort. </a:t>
            </a:r>
            <a:r>
              <a:rPr lang="tr-TR" dirty="0" err="1">
                <a:latin typeface="Comic Sans MS" panose="030F0702030302020204" pitchFamily="66" charset="0"/>
              </a:rPr>
              <a:t>Platelet</a:t>
            </a:r>
            <a:r>
              <a:rPr lang="tr-TR" dirty="0">
                <a:latin typeface="Comic Sans MS" panose="030F0702030302020204" pitchFamily="66" charset="0"/>
              </a:rPr>
              <a:t> Hacmi</a:t>
            </a:r>
          </a:p>
          <a:p>
            <a:pPr marL="0" indent="0">
              <a:buNone/>
            </a:pPr>
            <a:r>
              <a:rPr lang="tr-TR" dirty="0" err="1">
                <a:latin typeface="Comic Sans MS" panose="030F0702030302020204" pitchFamily="66" charset="0"/>
              </a:rPr>
              <a:t>Plateletlerin</a:t>
            </a:r>
            <a:r>
              <a:rPr lang="tr-TR" dirty="0">
                <a:latin typeface="Comic Sans MS" panose="030F0702030302020204" pitchFamily="66" charset="0"/>
              </a:rPr>
              <a:t> ortalama büyüklüğü ve aktivitesini gösterir.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MPV artışı: 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daha büyük 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daha aktif 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daha </a:t>
            </a:r>
            <a:r>
              <a:rPr lang="tr-TR" dirty="0" err="1">
                <a:latin typeface="Comic Sans MS" panose="030F0702030302020204" pitchFamily="66" charset="0"/>
              </a:rPr>
              <a:t>tromboz</a:t>
            </a:r>
            <a:r>
              <a:rPr lang="tr-TR" dirty="0">
                <a:latin typeface="Comic Sans MS" panose="030F0702030302020204" pitchFamily="66" charset="0"/>
              </a:rPr>
              <a:t> potansiyeli olan </a:t>
            </a:r>
            <a:r>
              <a:rPr lang="tr-TR" dirty="0" err="1">
                <a:latin typeface="Comic Sans MS" panose="030F0702030302020204" pitchFamily="66" charset="0"/>
              </a:rPr>
              <a:t>trombositleri</a:t>
            </a:r>
            <a:r>
              <a:rPr lang="tr-TR" dirty="0">
                <a:latin typeface="Comic Sans MS" panose="030F0702030302020204" pitchFamily="66" charset="0"/>
              </a:rPr>
              <a:t> gösterir.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tr-TR" dirty="0">
                <a:latin typeface="Comic Sans MS" panose="030F0702030302020204" pitchFamily="66" charset="0"/>
              </a:rPr>
              <a:t>MPV artışı: </a:t>
            </a:r>
          </a:p>
          <a:p>
            <a:pPr marL="0" indent="0">
              <a:buNone/>
            </a:pPr>
            <a:r>
              <a:rPr lang="tr-TR" dirty="0" err="1">
                <a:latin typeface="Comic Sans MS" panose="030F0702030302020204" pitchFamily="66" charset="0"/>
              </a:rPr>
              <a:t>kardiovasküler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hast</a:t>
            </a:r>
            <a:r>
              <a:rPr lang="tr-TR" dirty="0">
                <a:latin typeface="Comic Sans MS" panose="030F0702030302020204" pitchFamily="66" charset="0"/>
              </a:rPr>
              <a:t>. Ve KVH riski ile giden D.M., insülin </a:t>
            </a:r>
            <a:r>
              <a:rPr lang="tr-TR" dirty="0" err="1">
                <a:latin typeface="Comic Sans MS" panose="030F0702030302020204" pitchFamily="66" charset="0"/>
              </a:rPr>
              <a:t>resistansı</a:t>
            </a:r>
            <a:r>
              <a:rPr lang="tr-TR" dirty="0">
                <a:latin typeface="Comic Sans MS" panose="030F0702030302020204" pitchFamily="66" charset="0"/>
              </a:rPr>
              <a:t>, HT, </a:t>
            </a:r>
            <a:r>
              <a:rPr lang="tr-TR" dirty="0" err="1">
                <a:latin typeface="Comic Sans MS" panose="030F0702030302020204" pitchFamily="66" charset="0"/>
              </a:rPr>
              <a:t>hiperlipidemi</a:t>
            </a:r>
            <a:r>
              <a:rPr lang="tr-TR" dirty="0">
                <a:latin typeface="Comic Sans MS" panose="030F0702030302020204" pitchFamily="66" charset="0"/>
              </a:rPr>
              <a:t> … artışı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Artmış </a:t>
            </a:r>
            <a:r>
              <a:rPr lang="tr-TR" dirty="0" err="1">
                <a:latin typeface="Comic Sans MS" panose="030F0702030302020204" pitchFamily="66" charset="0"/>
              </a:rPr>
              <a:t>tromboxan</a:t>
            </a:r>
            <a:r>
              <a:rPr lang="tr-TR" dirty="0">
                <a:latin typeface="Comic Sans MS" panose="030F0702030302020204" pitchFamily="66" charset="0"/>
              </a:rPr>
              <a:t> A2 ve adezyon molekül reseptör artışı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39" y="349251"/>
            <a:ext cx="3068424" cy="219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435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van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Comic Sans MS" panose="030F0702030302020204" pitchFamily="66" charset="0"/>
              </a:rPr>
              <a:t>EN İYİ GDM ÖNGÖRÜ BELİRTECİ???</a:t>
            </a:r>
          </a:p>
        </p:txBody>
      </p:sp>
      <p:graphicFrame>
        <p:nvGraphicFramePr>
          <p:cNvPr id="31" name="İçerik Yer Tutucusu 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7790156"/>
              </p:ext>
            </p:extLst>
          </p:nvPr>
        </p:nvGraphicFramePr>
        <p:xfrm>
          <a:off x="5680364" y="188422"/>
          <a:ext cx="6472843" cy="6151417"/>
        </p:xfrm>
        <a:graphic>
          <a:graphicData uri="http://schemas.openxmlformats.org/drawingml/2006/table">
            <a:tbl>
              <a:tblPr firstRow="1" firstCol="1" bandRow="1"/>
              <a:tblGrid>
                <a:gridCol w="6472843">
                  <a:extLst>
                    <a:ext uri="{9D8B030D-6E8A-4147-A177-3AD203B41FA5}">
                      <a16:colId xmlns:a16="http://schemas.microsoft.com/office/drawing/2014/main" val="4123051818"/>
                    </a:ext>
                  </a:extLst>
                </a:gridCol>
              </a:tblGrid>
              <a:tr h="6151417">
                <a:tc>
                  <a:txBody>
                    <a:bodyPr/>
                    <a:lstStyle/>
                    <a:p>
                      <a:pPr marL="123825" indent="107950" algn="l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tr-TR" sz="800" b="1" dirty="0">
                          <a:solidFill>
                            <a:srgbClr val="8C9DA5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TABLE 2</a:t>
                      </a:r>
                      <a:endParaRPr lang="tr-TR" sz="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23825" indent="107950" algn="l">
                        <a:lnSpc>
                          <a:spcPct val="107000"/>
                        </a:lnSpc>
                        <a:spcAft>
                          <a:spcPts val="245"/>
                        </a:spcAft>
                      </a:pPr>
                      <a:r>
                        <a:rPr lang="tr-TR" sz="800" b="1" dirty="0" err="1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Measured</a:t>
                      </a:r>
                      <a:r>
                        <a:rPr lang="tr-TR" sz="800" b="1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tr-TR" sz="800" b="1" dirty="0" err="1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biomarkers</a:t>
                      </a:r>
                      <a:r>
                        <a:rPr lang="tr-TR" sz="800" b="1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in </a:t>
                      </a:r>
                      <a:r>
                        <a:rPr lang="tr-TR" sz="800" b="1" dirty="0" err="1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the</a:t>
                      </a:r>
                      <a:r>
                        <a:rPr lang="tr-TR" sz="800" b="1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tr-TR" sz="800" b="1" dirty="0" err="1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case-control</a:t>
                      </a:r>
                      <a:r>
                        <a:rPr lang="tr-TR" sz="800" b="1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tr-TR" sz="800" b="1" dirty="0" err="1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study</a:t>
                      </a:r>
                      <a:r>
                        <a:rPr lang="tr-TR" sz="800" b="1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tr-TR" sz="800" b="1" dirty="0" err="1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population</a:t>
                      </a:r>
                      <a:endParaRPr lang="tr-TR" sz="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107950" algn="l">
                        <a:lnSpc>
                          <a:spcPct val="107000"/>
                        </a:lnSpc>
                        <a:spcAft>
                          <a:spcPts val="100"/>
                        </a:spcAft>
                        <a:tabLst>
                          <a:tab pos="2886710" algn="ctr"/>
                          <a:tab pos="4435475" algn="ctr"/>
                          <a:tab pos="5710555" algn="ctr"/>
                        </a:tabLst>
                      </a:pPr>
                      <a:r>
                        <a:rPr lang="tr-T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tr-TR" sz="800" b="1" dirty="0" err="1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Controls</a:t>
                      </a:r>
                      <a:r>
                        <a:rPr lang="tr-TR" sz="800" b="1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	</a:t>
                      </a:r>
                      <a:r>
                        <a:rPr lang="tr-TR" sz="800" b="1" dirty="0" err="1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Abnormal</a:t>
                      </a:r>
                      <a:r>
                        <a:rPr lang="tr-TR" sz="800" b="1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GLT* —	GDM</a:t>
                      </a:r>
                      <a:r>
                        <a:rPr lang="tr-TR" sz="800" b="1" baseline="300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†</a:t>
                      </a:r>
                      <a:endParaRPr lang="tr-TR" sz="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107950" algn="l">
                        <a:lnSpc>
                          <a:spcPct val="107000"/>
                        </a:lnSpc>
                        <a:spcAft>
                          <a:spcPts val="400"/>
                        </a:spcAft>
                        <a:tabLst>
                          <a:tab pos="2900680" algn="ctr"/>
                          <a:tab pos="4420870" algn="ctr"/>
                          <a:tab pos="5785485" algn="ctr"/>
                        </a:tabLst>
                      </a:pPr>
                      <a:r>
                        <a:rPr lang="tr-T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tr-TR" sz="800" b="1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(n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800" b="1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73)	No GDM (n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800" b="1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37)	(n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800" b="1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35)</a:t>
                      </a:r>
                      <a:endParaRPr lang="tr-TR" sz="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10795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49325" algn="ctr"/>
                          <a:tab pos="3020695" algn="ctr"/>
                          <a:tab pos="4335780" algn="ctr"/>
                          <a:tab pos="5905500" algn="ctr"/>
                        </a:tabLst>
                      </a:pPr>
                      <a:r>
                        <a:rPr lang="tr-T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First-</a:t>
                      </a:r>
                      <a:r>
                        <a:rPr lang="tr-TR" sz="800" dirty="0" err="1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trimester</a:t>
                      </a:r>
                      <a:r>
                        <a:rPr lang="tr-TR" sz="800" baseline="300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‡ </a:t>
                      </a:r>
                      <a:r>
                        <a:rPr lang="tr-TR" sz="800" dirty="0" err="1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nonfasting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CRP (mg/L)	5.6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7.0	5.5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4.1	8.0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9.1</a:t>
                      </a:r>
                      <a:endParaRPr lang="tr-TR" sz="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23825" indent="107950" algn="just">
                        <a:lnSpc>
                          <a:spcPct val="107000"/>
                        </a:lnSpc>
                        <a:spcAft>
                          <a:spcPts val="435"/>
                        </a:spcAft>
                      </a:pP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tr-TR" sz="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10795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35355" algn="ctr"/>
                          <a:tab pos="3020695" algn="ctr"/>
                          <a:tab pos="4335780" algn="ctr"/>
                          <a:tab pos="5899150" algn="ctr"/>
                        </a:tabLst>
                      </a:pPr>
                      <a:r>
                        <a:rPr lang="tr-T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Second-</a:t>
                      </a:r>
                      <a:r>
                        <a:rPr lang="tr-TR" sz="800" dirty="0" err="1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trimester</a:t>
                      </a:r>
                      <a:r>
                        <a:rPr lang="tr-TR" sz="800" baseline="300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‡ </a:t>
                      </a:r>
                      <a:r>
                        <a:rPr lang="tr-TR" sz="800" dirty="0" err="1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fasting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CRP (mg/L)    ***	6.1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5.5	6.7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5.0	10.6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7.9</a:t>
                      </a:r>
                      <a:r>
                        <a:rPr lang="tr-TR" sz="800" baseline="300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§</a:t>
                      </a:r>
                      <a:endParaRPr lang="tr-TR" sz="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23825" indent="107950" algn="just">
                        <a:lnSpc>
                          <a:spcPct val="107000"/>
                        </a:lnSpc>
                        <a:spcAft>
                          <a:spcPts val="440"/>
                        </a:spcAft>
                      </a:pP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tr-TR" sz="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10795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19175" algn="ctr"/>
                          <a:tab pos="2993390" algn="ctr"/>
                          <a:tab pos="4308475" algn="ctr"/>
                          <a:tab pos="5927090" algn="ctr"/>
                        </a:tabLst>
                      </a:pPr>
                      <a:r>
                        <a:rPr lang="tr-T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tr-TR" sz="1000" b="1" dirty="0">
                          <a:solidFill>
                            <a:srgbClr val="181717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First-</a:t>
                      </a:r>
                      <a:r>
                        <a:rPr lang="tr-TR" sz="1000" b="1" dirty="0" err="1">
                          <a:solidFill>
                            <a:srgbClr val="181717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trimester</a:t>
                      </a:r>
                      <a:r>
                        <a:rPr lang="tr-TR" sz="1000" b="1" baseline="30000" dirty="0">
                          <a:solidFill>
                            <a:srgbClr val="181717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‡ </a:t>
                      </a:r>
                      <a:r>
                        <a:rPr lang="tr-TR" sz="1000" b="1" dirty="0" err="1">
                          <a:solidFill>
                            <a:srgbClr val="181717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nonfasting</a:t>
                      </a:r>
                      <a:r>
                        <a:rPr lang="tr-TR" sz="1000" b="1" dirty="0">
                          <a:solidFill>
                            <a:srgbClr val="181717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SHBG (</a:t>
                      </a:r>
                      <a:r>
                        <a:rPr lang="tr-TR" sz="1000" b="1" dirty="0" err="1">
                          <a:solidFill>
                            <a:srgbClr val="181717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nmol</a:t>
                      </a:r>
                      <a:r>
                        <a:rPr lang="tr-TR" sz="1000" b="1" dirty="0">
                          <a:solidFill>
                            <a:srgbClr val="181717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/L)    	255.6 </a:t>
                      </a:r>
                      <a:r>
                        <a:rPr lang="tr-TR" sz="1000" b="1" dirty="0">
                          <a:solidFill>
                            <a:srgbClr val="181717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000" b="1" dirty="0">
                          <a:solidFill>
                            <a:srgbClr val="181717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92.1	283.4 </a:t>
                      </a:r>
                      <a:r>
                        <a:rPr lang="tr-TR" sz="1000" b="1" dirty="0">
                          <a:solidFill>
                            <a:srgbClr val="181717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000" b="1" dirty="0">
                          <a:solidFill>
                            <a:srgbClr val="181717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92.6	185.1 </a:t>
                      </a:r>
                      <a:r>
                        <a:rPr lang="tr-TR" sz="1000" b="1" dirty="0">
                          <a:solidFill>
                            <a:srgbClr val="181717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000" b="1" dirty="0">
                          <a:solidFill>
                            <a:srgbClr val="181717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105.1</a:t>
                      </a:r>
                      <a:r>
                        <a:rPr lang="tr-TR" sz="1000" b="1" baseline="30000" dirty="0">
                          <a:solidFill>
                            <a:srgbClr val="181717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§</a:t>
                      </a:r>
                      <a:endParaRPr lang="tr-TR" sz="1000" b="1" dirty="0">
                        <a:solidFill>
                          <a:srgbClr val="181717"/>
                        </a:solidFill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23825" indent="107950" algn="just">
                        <a:lnSpc>
                          <a:spcPct val="107000"/>
                        </a:lnSpc>
                        <a:spcAft>
                          <a:spcPts val="455"/>
                        </a:spcAft>
                      </a:pP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tr-TR" sz="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10795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05205" algn="ctr"/>
                          <a:tab pos="2993390" algn="ctr"/>
                          <a:tab pos="4308475" algn="ctr"/>
                          <a:tab pos="5878195" algn="ctr"/>
                        </a:tabLst>
                      </a:pPr>
                      <a:r>
                        <a:rPr lang="tr-T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Second-</a:t>
                      </a:r>
                      <a:r>
                        <a:rPr lang="tr-TR" sz="800" dirty="0" err="1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trimester</a:t>
                      </a:r>
                      <a:r>
                        <a:rPr lang="tr-TR" sz="800" baseline="300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‡ </a:t>
                      </a:r>
                      <a:r>
                        <a:rPr lang="tr-TR" sz="800" dirty="0" err="1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fasting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SHBG (</a:t>
                      </a:r>
                      <a:r>
                        <a:rPr lang="tr-TR" sz="800" dirty="0" err="1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nmol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/L)	320.0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74.5	333.5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64.8	284.8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92.7</a:t>
                      </a:r>
                      <a:endParaRPr lang="tr-TR" sz="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23825" indent="107950" algn="just">
                        <a:lnSpc>
                          <a:spcPct val="107000"/>
                        </a:lnSpc>
                        <a:spcAft>
                          <a:spcPts val="410"/>
                        </a:spcAft>
                      </a:pP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tr-TR" sz="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10795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7705" algn="ctr"/>
                          <a:tab pos="3020695" algn="ctr"/>
                          <a:tab pos="4356735" algn="ctr"/>
                          <a:tab pos="5927090" algn="ctr"/>
                        </a:tabLst>
                      </a:pPr>
                      <a:r>
                        <a:rPr lang="tr-T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tr-TR" sz="800" dirty="0" err="1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Fasting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tr-TR" sz="800" dirty="0" err="1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glucose</a:t>
                      </a:r>
                      <a:r>
                        <a:rPr lang="tr-TR" sz="800" baseline="300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‡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(</a:t>
                      </a:r>
                      <a:r>
                        <a:rPr lang="tr-TR" sz="800" dirty="0" err="1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mmol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/L)	4.4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0.4	4.6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0.4</a:t>
                      </a:r>
                      <a:r>
                        <a:rPr lang="tr-TR" sz="800" baseline="300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§	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4.8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0.6</a:t>
                      </a:r>
                      <a:r>
                        <a:rPr lang="tr-TR" sz="800" baseline="300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§</a:t>
                      </a:r>
                      <a:endParaRPr lang="tr-TR" sz="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23825" indent="107950" algn="just">
                        <a:lnSpc>
                          <a:spcPct val="107000"/>
                        </a:lnSpc>
                        <a:spcAft>
                          <a:spcPts val="405"/>
                        </a:spcAft>
                      </a:pP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tr-TR" sz="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10795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2145" algn="ctr"/>
                          <a:tab pos="2993390" algn="ctr"/>
                          <a:tab pos="4302125" algn="ctr"/>
                          <a:tab pos="5899150" algn="ctr"/>
                        </a:tabLst>
                      </a:pPr>
                      <a:r>
                        <a:rPr lang="tr-T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tr-TR" sz="800" dirty="0" err="1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Fasting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tr-TR" sz="800" dirty="0" err="1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insulin</a:t>
                      </a:r>
                      <a:r>
                        <a:rPr lang="tr-TR" sz="800" baseline="300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‡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(U/</a:t>
                      </a:r>
                      <a:r>
                        <a:rPr lang="tr-TR" sz="800" dirty="0" err="1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mL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)	10.1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5.9	11.5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6.</a:t>
                      </a:r>
                      <a:r>
                        <a:rPr lang="tr-TR" sz="800" baseline="300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§	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15.8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9.6</a:t>
                      </a:r>
                      <a:r>
                        <a:rPr lang="tr-TR" sz="800" baseline="300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§</a:t>
                      </a:r>
                      <a:endParaRPr lang="tr-TR" sz="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23825" indent="107950" algn="just">
                        <a:lnSpc>
                          <a:spcPct val="107000"/>
                        </a:lnSpc>
                        <a:spcAft>
                          <a:spcPts val="460"/>
                        </a:spcAft>
                      </a:pP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tr-TR" sz="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10795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1465" algn="ctr"/>
                          <a:tab pos="3020695" algn="ctr"/>
                          <a:tab pos="4356735" algn="ctr"/>
                          <a:tab pos="5927090" algn="ctr"/>
                        </a:tabLst>
                      </a:pPr>
                      <a:r>
                        <a:rPr lang="tr-T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HOMA</a:t>
                      </a:r>
                      <a:r>
                        <a:rPr lang="tr-TR" sz="800" baseline="300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‡   ****	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2.0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1.3	2.4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1.7</a:t>
                      </a:r>
                      <a:r>
                        <a:rPr lang="tr-TR" sz="800" baseline="300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§	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3.5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2.5</a:t>
                      </a:r>
                      <a:r>
                        <a:rPr lang="tr-TR" sz="800" baseline="300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§</a:t>
                      </a:r>
                      <a:endParaRPr lang="tr-TR" sz="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23825" indent="107950" algn="just">
                        <a:lnSpc>
                          <a:spcPct val="107000"/>
                        </a:lnSpc>
                        <a:spcAft>
                          <a:spcPts val="405"/>
                        </a:spcAft>
                      </a:pP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tr-TR" sz="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10795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" algn="ctr"/>
                          <a:tab pos="3020695" algn="ctr"/>
                          <a:tab pos="4356735" algn="ctr"/>
                          <a:tab pos="5927090" algn="ctr"/>
                        </a:tabLst>
                      </a:pPr>
                      <a:r>
                        <a:rPr lang="tr-T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GLT </a:t>
                      </a:r>
                      <a:r>
                        <a:rPr lang="tr-TR" sz="800" dirty="0" err="1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glucose</a:t>
                      </a:r>
                      <a:r>
                        <a:rPr lang="tr-TR" sz="800" baseline="300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‡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(</a:t>
                      </a:r>
                      <a:r>
                        <a:rPr lang="tr-TR" sz="800" dirty="0" err="1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mmol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/L)	5.9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0.9	8.6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0.7</a:t>
                      </a:r>
                      <a:r>
                        <a:rPr lang="tr-TR" sz="800" baseline="300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§	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9.3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1.1</a:t>
                      </a:r>
                      <a:r>
                        <a:rPr lang="tr-TR" sz="800" baseline="300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§</a:t>
                      </a:r>
                      <a:endParaRPr lang="tr-TR" sz="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23825" indent="107950" algn="just">
                        <a:lnSpc>
                          <a:spcPct val="107000"/>
                        </a:lnSpc>
                        <a:spcAft>
                          <a:spcPts val="165"/>
                        </a:spcAft>
                      </a:pP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tr-TR" sz="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23825" indent="107950" algn="l">
                        <a:lnSpc>
                          <a:spcPct val="107000"/>
                        </a:lnSpc>
                        <a:spcAft>
                          <a:spcPts val="145"/>
                        </a:spcAft>
                      </a:pPr>
                      <a:r>
                        <a:rPr lang="tr-TR" sz="800" dirty="0">
                          <a:solidFill>
                            <a:srgbClr val="18171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.</a:t>
                      </a:r>
                      <a:endParaRPr lang="tr-TR" sz="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415"/>
                        </a:spcAft>
                        <a:buClr>
                          <a:srgbClr val="181717"/>
                        </a:buClr>
                        <a:buSzPts val="700"/>
                        <a:buFont typeface="+mj-lt"/>
                        <a:buAutoNum type="arabicPeriod" startAt="2"/>
                      </a:pPr>
                      <a:endParaRPr lang="tr-TR" sz="7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934238"/>
                  </a:ext>
                </a:extLst>
              </a:tr>
            </a:tbl>
          </a:graphicData>
        </a:graphic>
      </p:graphicFrame>
      <p:sp>
        <p:nvSpPr>
          <p:cNvPr id="14" name="Metin Yer Tutucusu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800" dirty="0">
                <a:latin typeface="Comic Sans MS" panose="030F0702030302020204" pitchFamily="66" charset="0"/>
              </a:rPr>
              <a:t>ACOG, ADA: Rutin tarama öneriyor.</a:t>
            </a:r>
          </a:p>
          <a:p>
            <a:endParaRPr lang="tr-TR" sz="1800" dirty="0">
              <a:latin typeface="Comic Sans MS" panose="030F0702030302020204" pitchFamily="66" charset="0"/>
            </a:endParaRPr>
          </a:p>
          <a:p>
            <a:r>
              <a:rPr lang="tr-TR" sz="1800" dirty="0">
                <a:latin typeface="Comic Sans MS" panose="030F0702030302020204" pitchFamily="66" charset="0"/>
              </a:rPr>
              <a:t>İlk </a:t>
            </a:r>
            <a:r>
              <a:rPr lang="tr-TR" sz="1800" dirty="0" err="1">
                <a:latin typeface="Comic Sans MS" panose="030F0702030302020204" pitchFamily="66" charset="0"/>
              </a:rPr>
              <a:t>trimester</a:t>
            </a:r>
            <a:r>
              <a:rPr lang="tr-TR" sz="1800" dirty="0">
                <a:latin typeface="Comic Sans MS" panose="030F0702030302020204" pitchFamily="66" charset="0"/>
              </a:rPr>
              <a:t> </a:t>
            </a:r>
            <a:r>
              <a:rPr lang="tr-TR" sz="1800" b="1" dirty="0">
                <a:latin typeface="Comic Sans MS" panose="030F0702030302020204" pitchFamily="66" charset="0"/>
              </a:rPr>
              <a:t>SHBG</a:t>
            </a:r>
            <a:r>
              <a:rPr lang="tr-TR" sz="1800" dirty="0">
                <a:latin typeface="Comic Sans MS" panose="030F0702030302020204" pitchFamily="66" charset="0"/>
              </a:rPr>
              <a:t> </a:t>
            </a:r>
            <a:r>
              <a:rPr lang="tr-TR" sz="1800" b="1" dirty="0">
                <a:latin typeface="Comic Sans MS" panose="030F0702030302020204" pitchFamily="66" charset="0"/>
              </a:rPr>
              <a:t>DÜŞÜKLÜĞÜ****</a:t>
            </a:r>
          </a:p>
          <a:p>
            <a:r>
              <a:rPr lang="tr-TR" sz="1800" dirty="0">
                <a:latin typeface="Comic Sans MS" panose="030F0702030302020204" pitchFamily="66" charset="0"/>
              </a:rPr>
              <a:t>2. </a:t>
            </a:r>
            <a:r>
              <a:rPr lang="tr-TR" sz="1800" dirty="0" err="1">
                <a:latin typeface="Comic Sans MS" panose="030F0702030302020204" pitchFamily="66" charset="0"/>
              </a:rPr>
              <a:t>Trimester</a:t>
            </a:r>
            <a:r>
              <a:rPr lang="tr-TR" sz="1800" dirty="0">
                <a:latin typeface="Comic Sans MS" panose="030F0702030302020204" pitchFamily="66" charset="0"/>
              </a:rPr>
              <a:t> </a:t>
            </a:r>
            <a:r>
              <a:rPr lang="tr-TR" sz="1800" b="1" dirty="0">
                <a:latin typeface="Comic Sans MS" panose="030F0702030302020204" pitchFamily="66" charset="0"/>
              </a:rPr>
              <a:t>CRP YÜKSEKLİĞİ</a:t>
            </a:r>
          </a:p>
          <a:p>
            <a:r>
              <a:rPr lang="tr-TR" sz="1800" dirty="0">
                <a:latin typeface="Comic Sans MS" panose="030F0702030302020204" pitchFamily="66" charset="0"/>
              </a:rPr>
              <a:t>2. </a:t>
            </a:r>
            <a:r>
              <a:rPr lang="tr-TR" sz="1800" dirty="0" err="1">
                <a:latin typeface="Comic Sans MS" panose="030F0702030302020204" pitchFamily="66" charset="0"/>
              </a:rPr>
              <a:t>Trimester</a:t>
            </a:r>
            <a:r>
              <a:rPr lang="tr-TR" sz="1800" dirty="0">
                <a:latin typeface="Comic Sans MS" panose="030F0702030302020204" pitchFamily="66" charset="0"/>
              </a:rPr>
              <a:t> </a:t>
            </a:r>
            <a:r>
              <a:rPr lang="tr-TR" sz="1800" b="1" dirty="0">
                <a:latin typeface="Comic Sans MS" panose="030F0702030302020204" pitchFamily="66" charset="0"/>
              </a:rPr>
              <a:t>HOMA-IR YÜKSEKLİĞİ</a:t>
            </a:r>
          </a:p>
          <a:p>
            <a:endParaRPr lang="tr-TR" sz="1800" dirty="0">
              <a:latin typeface="Comic Sans MS" panose="030F0702030302020204" pitchFamily="66" charset="0"/>
            </a:endParaRPr>
          </a:p>
          <a:p>
            <a:endParaRPr lang="tr-TR" sz="1800" dirty="0">
              <a:latin typeface="Comic Sans MS" panose="030F0702030302020204" pitchFamily="66" charset="0"/>
            </a:endParaRPr>
          </a:p>
          <a:p>
            <a:endParaRPr lang="tr-TR" sz="1800" dirty="0">
              <a:latin typeface="Comic Sans MS" panose="030F0702030302020204" pitchFamily="66" charset="0"/>
            </a:endParaRPr>
          </a:p>
          <a:p>
            <a:endParaRPr 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6035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876" y="317096"/>
            <a:ext cx="9293629" cy="622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908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2592925" y="2150226"/>
            <a:ext cx="8915400" cy="37776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2800" b="1" dirty="0">
                <a:highlight>
                  <a:srgbClr val="FF00FF"/>
                </a:highlight>
                <a:latin typeface="Comic Sans MS" panose="030F0702030302020204" pitchFamily="66" charset="0"/>
              </a:rPr>
              <a:t>SONUÇ:</a:t>
            </a:r>
          </a:p>
          <a:p>
            <a:pPr marL="0" indent="0">
              <a:buNone/>
            </a:pPr>
            <a:r>
              <a:rPr lang="tr-TR" sz="2000" b="1" dirty="0">
                <a:latin typeface="Comic Sans MS" panose="030F0702030302020204" pitchFamily="66" charset="0"/>
              </a:rPr>
              <a:t>GDM </a:t>
            </a:r>
            <a:r>
              <a:rPr lang="tr-TR" sz="2000" b="1" dirty="0" err="1">
                <a:latin typeface="Comic Sans MS" panose="030F0702030302020204" pitchFamily="66" charset="0"/>
              </a:rPr>
              <a:t>perinatal</a:t>
            </a:r>
            <a:r>
              <a:rPr lang="tr-TR" sz="2000" b="1" dirty="0">
                <a:latin typeface="Comic Sans MS" panose="030F0702030302020204" pitchFamily="66" charset="0"/>
              </a:rPr>
              <a:t> </a:t>
            </a:r>
            <a:r>
              <a:rPr lang="tr-TR" sz="2000" b="1" dirty="0" err="1">
                <a:latin typeface="Comic Sans MS" panose="030F0702030302020204" pitchFamily="66" charset="0"/>
              </a:rPr>
              <a:t>morbidite</a:t>
            </a:r>
            <a:r>
              <a:rPr lang="tr-TR" sz="2000" b="1" dirty="0">
                <a:latin typeface="Comic Sans MS" panose="030F0702030302020204" pitchFamily="66" charset="0"/>
              </a:rPr>
              <a:t> ve </a:t>
            </a:r>
            <a:r>
              <a:rPr lang="tr-TR" sz="2000" b="1" dirty="0" err="1">
                <a:latin typeface="Comic Sans MS" panose="030F0702030302020204" pitchFamily="66" charset="0"/>
              </a:rPr>
              <a:t>mortalite</a:t>
            </a:r>
            <a:r>
              <a:rPr lang="tr-TR" sz="2000" b="1" dirty="0">
                <a:latin typeface="Comic Sans MS" panose="030F0702030302020204" pitchFamily="66" charset="0"/>
              </a:rPr>
              <a:t> açısından önemli</a:t>
            </a:r>
          </a:p>
          <a:p>
            <a:pPr marL="0" indent="0">
              <a:buNone/>
            </a:pPr>
            <a:r>
              <a:rPr lang="tr-TR" sz="2000" b="1" dirty="0">
                <a:latin typeface="Comic Sans MS" panose="030F0702030302020204" pitchFamily="66" charset="0"/>
              </a:rPr>
              <a:t>GDM mekanizmasında bilinmeyen çok şey var (Genetik, immünolojik, çevre)</a:t>
            </a:r>
          </a:p>
          <a:p>
            <a:pPr marL="0" indent="0">
              <a:buNone/>
            </a:pPr>
            <a:r>
              <a:rPr lang="tr-TR" sz="2000" b="1" dirty="0">
                <a:latin typeface="Comic Sans MS" panose="030F0702030302020204" pitchFamily="66" charset="0"/>
              </a:rPr>
              <a:t>HPL ve TNF-</a:t>
            </a:r>
            <a:r>
              <a:rPr lang="el-GR" sz="2000" b="1" dirty="0">
                <a:latin typeface="Comic Sans MS" panose="030F0702030302020204" pitchFamily="66" charset="0"/>
              </a:rPr>
              <a:t>α</a:t>
            </a:r>
            <a:r>
              <a:rPr lang="tr-TR" sz="2000" b="1" dirty="0">
                <a:latin typeface="Comic Sans MS" panose="030F0702030302020204" pitchFamily="66" charset="0"/>
              </a:rPr>
              <a:t> artışı ve </a:t>
            </a:r>
            <a:r>
              <a:rPr lang="tr-TR" sz="2000" b="1" dirty="0" err="1">
                <a:latin typeface="Comic Sans MS" panose="030F0702030302020204" pitchFamily="66" charset="0"/>
              </a:rPr>
              <a:t>Adiponektin</a:t>
            </a:r>
            <a:r>
              <a:rPr lang="tr-TR" sz="2000" b="1" dirty="0">
                <a:latin typeface="Comic Sans MS" panose="030F0702030302020204" pitchFamily="66" charset="0"/>
              </a:rPr>
              <a:t> azalması önemli.</a:t>
            </a:r>
          </a:p>
          <a:p>
            <a:pPr marL="0" indent="0">
              <a:buNone/>
            </a:pPr>
            <a:r>
              <a:rPr lang="tr-TR" sz="2000" b="1" dirty="0">
                <a:latin typeface="Comic Sans MS" panose="030F0702030302020204" pitchFamily="66" charset="0"/>
              </a:rPr>
              <a:t>Plasenta, GDM gelişmesinde temel organ.</a:t>
            </a:r>
          </a:p>
          <a:p>
            <a:pPr marL="0" indent="0">
              <a:buNone/>
            </a:pPr>
            <a:r>
              <a:rPr lang="tr-TR" sz="2000" b="1" dirty="0">
                <a:latin typeface="Comic Sans MS" panose="030F0702030302020204" pitchFamily="66" charset="0"/>
              </a:rPr>
              <a:t>Erken dönem tanı koymak tedavi için önemli</a:t>
            </a:r>
          </a:p>
          <a:p>
            <a:pPr marL="0" indent="0">
              <a:buNone/>
            </a:pPr>
            <a:r>
              <a:rPr lang="tr-TR" sz="2000" b="1" dirty="0" err="1">
                <a:latin typeface="Comic Sans MS" panose="030F0702030302020204" pitchFamily="66" charset="0"/>
              </a:rPr>
              <a:t>Maternal</a:t>
            </a:r>
            <a:r>
              <a:rPr lang="tr-TR" sz="2000" b="1" dirty="0">
                <a:latin typeface="Comic Sans MS" panose="030F0702030302020204" pitchFamily="66" charset="0"/>
              </a:rPr>
              <a:t> özellikler +</a:t>
            </a:r>
          </a:p>
          <a:p>
            <a:pPr marL="0" indent="0">
              <a:buNone/>
            </a:pPr>
            <a:r>
              <a:rPr lang="tr-TR" sz="2000" b="1" dirty="0">
                <a:latin typeface="Comic Sans MS" panose="030F0702030302020204" pitchFamily="66" charset="0"/>
              </a:rPr>
              <a:t>11-13. </a:t>
            </a:r>
            <a:r>
              <a:rPr lang="tr-TR" sz="2000" b="1" dirty="0" err="1">
                <a:latin typeface="Comic Sans MS" panose="030F0702030302020204" pitchFamily="66" charset="0"/>
              </a:rPr>
              <a:t>hf</a:t>
            </a:r>
            <a:r>
              <a:rPr lang="tr-TR" sz="2000" b="1" dirty="0">
                <a:latin typeface="Comic Sans MS" panose="030F0702030302020204" pitchFamily="66" charset="0"/>
              </a:rPr>
              <a:t> </a:t>
            </a:r>
            <a:r>
              <a:rPr lang="tr-TR" sz="2000" b="1" dirty="0" err="1">
                <a:latin typeface="Comic Sans MS" panose="030F0702030302020204" pitchFamily="66" charset="0"/>
              </a:rPr>
              <a:t>Adiponektin</a:t>
            </a:r>
            <a:r>
              <a:rPr lang="tr-TR" sz="2000" b="1" dirty="0">
                <a:latin typeface="Comic Sans MS" panose="030F0702030302020204" pitchFamily="66" charset="0"/>
              </a:rPr>
              <a:t>                 % 77 tanı</a:t>
            </a:r>
          </a:p>
          <a:p>
            <a:pPr marL="0" indent="0">
              <a:buNone/>
            </a:pPr>
            <a:r>
              <a:rPr lang="tr-TR" sz="2000" b="1" dirty="0">
                <a:latin typeface="Comic Sans MS" panose="030F0702030302020204" pitchFamily="66" charset="0"/>
              </a:rPr>
              <a:t>11-13. </a:t>
            </a:r>
            <a:r>
              <a:rPr lang="tr-TR" sz="2000" b="1" dirty="0" err="1">
                <a:latin typeface="Comic Sans MS" panose="030F0702030302020204" pitchFamily="66" charset="0"/>
              </a:rPr>
              <a:t>hf</a:t>
            </a:r>
            <a:r>
              <a:rPr lang="tr-TR" sz="2000" b="1" dirty="0">
                <a:latin typeface="Comic Sans MS" panose="030F0702030302020204" pitchFamily="66" charset="0"/>
              </a:rPr>
              <a:t> SHBG                           </a:t>
            </a:r>
          </a:p>
        </p:txBody>
      </p:sp>
      <p:sp>
        <p:nvSpPr>
          <p:cNvPr id="7" name="Sağ Ayraç 6"/>
          <p:cNvSpPr/>
          <p:nvPr/>
        </p:nvSpPr>
        <p:spPr>
          <a:xfrm>
            <a:off x="6162501" y="4815840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3228" y="4637326"/>
            <a:ext cx="3558772" cy="222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599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4446" y="1054511"/>
            <a:ext cx="9510264" cy="4968004"/>
          </a:xfrm>
        </p:spPr>
      </p:pic>
    </p:spTree>
    <p:extLst>
      <p:ext uri="{BB962C8B-B14F-4D97-AF65-F5344CB8AC3E}">
        <p14:creationId xmlns:p14="http://schemas.microsoft.com/office/powerpoint/2010/main" val="1298394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tr-TR" sz="2400" b="1" dirty="0">
                <a:latin typeface="Comic Sans MS" panose="030F0702030302020204" pitchFamily="66" charset="0"/>
              </a:rPr>
            </a:br>
            <a:r>
              <a:rPr lang="tr-TR" sz="2400" b="1" dirty="0">
                <a:latin typeface="Comic Sans MS" panose="030F0702030302020204" pitchFamily="66" charset="0"/>
              </a:rPr>
              <a:t>Normal ve </a:t>
            </a:r>
            <a:r>
              <a:rPr lang="tr-TR" sz="2400" b="1" dirty="0" err="1">
                <a:latin typeface="Comic Sans MS" panose="030F0702030302020204" pitchFamily="66" charset="0"/>
              </a:rPr>
              <a:t>Diabetik</a:t>
            </a:r>
            <a:r>
              <a:rPr lang="tr-TR" sz="2400" b="1" dirty="0">
                <a:latin typeface="Comic Sans MS" panose="030F0702030302020204" pitchFamily="66" charset="0"/>
              </a:rPr>
              <a:t> gebede İnsülin metabolizması: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Comic Sans MS" panose="030F0702030302020204" pitchFamily="66" charset="0"/>
              </a:rPr>
              <a:t>Gebelik ilerledikçe insülin </a:t>
            </a:r>
            <a:r>
              <a:rPr lang="tr-TR" dirty="0" err="1">
                <a:latin typeface="Comic Sans MS" panose="030F0702030302020204" pitchFamily="66" charset="0"/>
              </a:rPr>
              <a:t>sensitivitesi</a:t>
            </a:r>
            <a:r>
              <a:rPr lang="tr-TR" dirty="0">
                <a:latin typeface="Comic Sans MS" panose="030F0702030302020204" pitchFamily="66" charset="0"/>
              </a:rPr>
              <a:t> azalır.</a:t>
            </a:r>
          </a:p>
          <a:p>
            <a:r>
              <a:rPr lang="tr-TR" dirty="0" err="1">
                <a:latin typeface="Comic Sans MS" panose="030F0702030302020204" pitchFamily="66" charset="0"/>
              </a:rPr>
              <a:t>Maternal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kortizol</a:t>
            </a:r>
            <a:r>
              <a:rPr lang="tr-TR" dirty="0">
                <a:latin typeface="Comic Sans MS" panose="030F0702030302020204" pitchFamily="66" charset="0"/>
              </a:rPr>
              <a:t>, östrojen, </a:t>
            </a:r>
            <a:r>
              <a:rPr lang="tr-TR" dirty="0" err="1">
                <a:latin typeface="Comic Sans MS" panose="030F0702030302020204" pitchFamily="66" charset="0"/>
              </a:rPr>
              <a:t>progesteron</a:t>
            </a:r>
            <a:r>
              <a:rPr lang="tr-TR" dirty="0">
                <a:latin typeface="Comic Sans MS" panose="030F0702030302020204" pitchFamily="66" charset="0"/>
              </a:rPr>
              <a:t>, </a:t>
            </a:r>
            <a:r>
              <a:rPr lang="tr-TR" dirty="0" err="1">
                <a:latin typeface="Comic Sans MS" panose="030F0702030302020204" pitchFamily="66" charset="0"/>
              </a:rPr>
              <a:t>plasental</a:t>
            </a:r>
            <a:r>
              <a:rPr lang="tr-TR" dirty="0">
                <a:latin typeface="Comic Sans MS" panose="030F0702030302020204" pitchFamily="66" charset="0"/>
              </a:rPr>
              <a:t> büyüme faktörü, ***HPL</a:t>
            </a:r>
          </a:p>
          <a:p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 err="1">
                <a:latin typeface="Comic Sans MS" panose="030F0702030302020204" pitchFamily="66" charset="0"/>
              </a:rPr>
              <a:t>GDM’de</a:t>
            </a:r>
            <a:r>
              <a:rPr lang="tr-TR" dirty="0">
                <a:latin typeface="Comic Sans MS" panose="030F0702030302020204" pitchFamily="66" charset="0"/>
              </a:rPr>
              <a:t>: insülin rezistansı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yetersiz insülin üretimi TİP 2 D.M GİBİ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İnsülin: </a:t>
            </a:r>
            <a:r>
              <a:rPr lang="tr-TR" dirty="0" err="1">
                <a:latin typeface="Comic Sans MS" panose="030F0702030302020204" pitchFamily="66" charset="0"/>
              </a:rPr>
              <a:t>Anabolik</a:t>
            </a:r>
            <a:r>
              <a:rPr lang="tr-TR" dirty="0">
                <a:latin typeface="Comic Sans MS" panose="030F0702030302020204" pitchFamily="66" charset="0"/>
              </a:rPr>
              <a:t> bir hormon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</a:t>
            </a:r>
            <a:r>
              <a:rPr lang="tr-TR" dirty="0" err="1">
                <a:latin typeface="Comic Sans MS" panose="030F0702030302020204" pitchFamily="66" charset="0"/>
              </a:rPr>
              <a:t>Glukozun</a:t>
            </a:r>
            <a:r>
              <a:rPr lang="tr-TR" dirty="0">
                <a:latin typeface="Comic Sans MS" panose="030F0702030302020204" pitchFamily="66" charset="0"/>
              </a:rPr>
              <a:t> alınması, glikojen şeklinde depolanma, </a:t>
            </a:r>
            <a:r>
              <a:rPr lang="tr-TR" dirty="0" err="1">
                <a:latin typeface="Comic Sans MS" panose="030F0702030302020204" pitchFamily="66" charset="0"/>
              </a:rPr>
              <a:t>lipogenezis</a:t>
            </a:r>
            <a:r>
              <a:rPr lang="tr-TR" dirty="0">
                <a:latin typeface="Comic Sans MS" panose="030F0702030302020204" pitchFamily="66" charset="0"/>
              </a:rPr>
              <a:t>, amino asit alımı ve kullanımı</a:t>
            </a:r>
          </a:p>
        </p:txBody>
      </p:sp>
    </p:spTree>
    <p:extLst>
      <p:ext uri="{BB962C8B-B14F-4D97-AF65-F5344CB8AC3E}">
        <p14:creationId xmlns:p14="http://schemas.microsoft.com/office/powerpoint/2010/main" val="737787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tr-TR" sz="2400" b="1" dirty="0">
                <a:latin typeface="Comic Sans MS" panose="030F0702030302020204" pitchFamily="66" charset="0"/>
              </a:rPr>
            </a:br>
            <a:br>
              <a:rPr lang="tr-TR" sz="2400" b="1" dirty="0">
                <a:latin typeface="Comic Sans MS" panose="030F0702030302020204" pitchFamily="66" charset="0"/>
              </a:rPr>
            </a:br>
            <a:r>
              <a:rPr lang="tr-TR" sz="2400" b="1" dirty="0">
                <a:latin typeface="Comic Sans MS" panose="030F0702030302020204" pitchFamily="66" charset="0"/>
              </a:rPr>
              <a:t>GDM </a:t>
            </a:r>
            <a:r>
              <a:rPr lang="tr-TR" sz="2400" b="1" dirty="0" err="1">
                <a:latin typeface="Comic Sans MS" panose="030F0702030302020204" pitchFamily="66" charset="0"/>
              </a:rPr>
              <a:t>Patofizyolojisi</a:t>
            </a:r>
            <a:r>
              <a:rPr lang="tr-TR" sz="2400" b="1" dirty="0">
                <a:latin typeface="Comic Sans MS" panose="030F0702030302020204" pitchFamily="66" charset="0"/>
              </a:rPr>
              <a:t>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Comic Sans MS" panose="030F0702030302020204" pitchFamily="66" charset="0"/>
              </a:rPr>
              <a:t>İnsülin direnci: post insülin reseptör düzeyinde </a:t>
            </a:r>
          </a:p>
          <a:p>
            <a:r>
              <a:rPr lang="tr-TR" dirty="0">
                <a:latin typeface="Comic Sans MS" panose="030F0702030302020204" pitchFamily="66" charset="0"/>
              </a:rPr>
              <a:t>Gebelik ilerledikçe plasenta büyür, hormon üretimi ve insülin direnci artar.</a:t>
            </a:r>
          </a:p>
          <a:p>
            <a:r>
              <a:rPr lang="tr-TR" dirty="0">
                <a:latin typeface="Comic Sans MS" panose="030F0702030302020204" pitchFamily="66" charset="0"/>
              </a:rPr>
              <a:t>HPL düzeyi: hipoglisemi de artar</a:t>
            </a:r>
          </a:p>
          <a:p>
            <a:r>
              <a:rPr lang="tr-TR" dirty="0">
                <a:latin typeface="Comic Sans MS" panose="030F0702030302020204" pitchFamily="66" charset="0"/>
              </a:rPr>
              <a:t>                    </a:t>
            </a:r>
            <a:r>
              <a:rPr lang="tr-TR" dirty="0" err="1">
                <a:latin typeface="Comic Sans MS" panose="030F0702030302020204" pitchFamily="66" charset="0"/>
              </a:rPr>
              <a:t>Hiperglisemi</a:t>
            </a:r>
            <a:r>
              <a:rPr lang="tr-TR" dirty="0">
                <a:latin typeface="Comic Sans MS" panose="030F0702030302020204" pitchFamily="66" charset="0"/>
              </a:rPr>
              <a:t> de azalır</a:t>
            </a:r>
          </a:p>
          <a:p>
            <a:r>
              <a:rPr lang="tr-TR" dirty="0">
                <a:latin typeface="Comic Sans MS" panose="030F0702030302020204" pitchFamily="66" charset="0"/>
              </a:rPr>
              <a:t>2. </a:t>
            </a:r>
            <a:r>
              <a:rPr lang="tr-TR" dirty="0" err="1">
                <a:latin typeface="Comic Sans MS" panose="030F0702030302020204" pitchFamily="66" charset="0"/>
              </a:rPr>
              <a:t>trimesterden</a:t>
            </a:r>
            <a:r>
              <a:rPr lang="tr-TR" dirty="0">
                <a:latin typeface="Comic Sans MS" panose="030F0702030302020204" pitchFamily="66" charset="0"/>
              </a:rPr>
              <a:t> sonra HPL: 10 kat artar.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HPL: </a:t>
            </a:r>
            <a:r>
              <a:rPr lang="tr-TR" dirty="0" err="1">
                <a:latin typeface="Comic Sans MS" panose="030F0702030302020204" pitchFamily="66" charset="0"/>
              </a:rPr>
              <a:t>lipolizisi</a:t>
            </a:r>
            <a:r>
              <a:rPr lang="tr-TR" dirty="0">
                <a:latin typeface="Comic Sans MS" panose="030F0702030302020204" pitchFamily="66" charset="0"/>
              </a:rPr>
              <a:t> artırır. İnsülin </a:t>
            </a:r>
            <a:r>
              <a:rPr lang="tr-TR" dirty="0" err="1">
                <a:latin typeface="Comic Sans MS" panose="030F0702030302020204" pitchFamily="66" charset="0"/>
              </a:rPr>
              <a:t>antagonisiti</a:t>
            </a:r>
            <a:r>
              <a:rPr lang="tr-TR" dirty="0">
                <a:latin typeface="Comic Sans MS" panose="030F0702030302020204" pitchFamily="66" charset="0"/>
              </a:rPr>
              <a:t> etki yapar.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                    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640" y="148590"/>
            <a:ext cx="3063240" cy="22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59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>
                <a:latin typeface="Comic Sans MS" panose="030F0702030302020204" pitchFamily="66" charset="0"/>
              </a:rPr>
              <a:t>GDM risk faktörleri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tr-TR" sz="9600" b="1" cap="none" dirty="0">
                <a:latin typeface="Comic Sans MS" panose="030F0702030302020204" pitchFamily="66" charset="0"/>
              </a:rPr>
              <a:t>1.ve 2. derece akrabalarda D.M öyküsü</a:t>
            </a:r>
          </a:p>
          <a:p>
            <a:pPr marL="0" indent="0">
              <a:buNone/>
            </a:pPr>
            <a:r>
              <a:rPr lang="tr-TR" sz="9600" b="1" cap="none" dirty="0">
                <a:latin typeface="Comic Sans MS" panose="030F0702030302020204" pitchFamily="66" charset="0"/>
              </a:rPr>
              <a:t>BMI &gt; 30</a:t>
            </a:r>
          </a:p>
          <a:p>
            <a:pPr marL="0" indent="0">
              <a:buNone/>
            </a:pPr>
            <a:r>
              <a:rPr lang="tr-TR" sz="9600" b="1" cap="none" dirty="0">
                <a:latin typeface="Comic Sans MS" panose="030F0702030302020204" pitchFamily="66" charset="0"/>
              </a:rPr>
              <a:t>&gt;25 yaş</a:t>
            </a:r>
          </a:p>
          <a:p>
            <a:pPr marL="0" indent="0">
              <a:buNone/>
            </a:pPr>
            <a:r>
              <a:rPr lang="tr-TR" sz="9600" b="1" cap="none" dirty="0">
                <a:latin typeface="Comic Sans MS" panose="030F0702030302020204" pitchFamily="66" charset="0"/>
              </a:rPr>
              <a:t>&gt;4 kg çocuk doğurma öyküsü</a:t>
            </a:r>
          </a:p>
          <a:p>
            <a:pPr marL="0" indent="0">
              <a:buNone/>
            </a:pPr>
            <a:r>
              <a:rPr lang="tr-TR" sz="9600" b="1" cap="none" dirty="0">
                <a:latin typeface="Comic Sans MS" panose="030F0702030302020204" pitchFamily="66" charset="0"/>
              </a:rPr>
              <a:t>Bozulmuş </a:t>
            </a:r>
            <a:r>
              <a:rPr lang="tr-TR" sz="9600" b="1" cap="none" dirty="0" err="1">
                <a:latin typeface="Comic Sans MS" panose="030F0702030302020204" pitchFamily="66" charset="0"/>
              </a:rPr>
              <a:t>glukoz</a:t>
            </a:r>
            <a:r>
              <a:rPr lang="tr-TR" sz="9600" b="1" cap="none" dirty="0">
                <a:latin typeface="Comic Sans MS" panose="030F0702030302020204" pitchFamily="66" charset="0"/>
              </a:rPr>
              <a:t> toleransı öyküsü</a:t>
            </a:r>
          </a:p>
          <a:p>
            <a:pPr marL="0" indent="0">
              <a:buNone/>
            </a:pPr>
            <a:r>
              <a:rPr lang="tr-TR" sz="9600" b="1" cap="none" dirty="0">
                <a:latin typeface="Comic Sans MS" panose="030F0702030302020204" pitchFamily="66" charset="0"/>
              </a:rPr>
              <a:t>Önceki gebelikte GDM</a:t>
            </a:r>
          </a:p>
          <a:p>
            <a:pPr marL="0" indent="0">
              <a:buNone/>
            </a:pPr>
            <a:r>
              <a:rPr lang="tr-TR" sz="9600" b="1" cap="none" dirty="0">
                <a:latin typeface="Comic Sans MS" panose="030F0702030302020204" pitchFamily="66" charset="0"/>
              </a:rPr>
              <a:t>Sigara (</a:t>
            </a:r>
            <a:r>
              <a:rPr lang="tr-TR" sz="9600" b="1" cap="none" dirty="0" err="1">
                <a:latin typeface="Comic Sans MS" panose="030F0702030302020204" pitchFamily="66" charset="0"/>
              </a:rPr>
              <a:t>Parental</a:t>
            </a:r>
            <a:r>
              <a:rPr lang="tr-TR" sz="9600" b="1" cap="none" dirty="0">
                <a:latin typeface="Comic Sans MS" panose="030F0702030302020204" pitchFamily="66" charset="0"/>
              </a:rPr>
              <a:t> sigara içme öyküsü)</a:t>
            </a:r>
          </a:p>
          <a:p>
            <a:pPr marL="457200" indent="-457200">
              <a:buAutoNum type="arabicPeriod"/>
            </a:pPr>
            <a:endParaRPr lang="tr-TR" sz="9600" b="1" cap="none" dirty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endParaRPr lang="tr-TR" b="1" cap="none" dirty="0">
              <a:latin typeface="Comic Sans MS" panose="030F0702030302020204" pitchFamily="66" charset="0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tr-TR" sz="3800" b="1" cap="none" dirty="0" err="1">
                <a:latin typeface="Comic Sans MS" panose="030F0702030302020204" pitchFamily="66" charset="0"/>
              </a:rPr>
              <a:t>Perflorooctanoic</a:t>
            </a:r>
            <a:r>
              <a:rPr lang="tr-TR" sz="3800" b="1" cap="none" dirty="0">
                <a:latin typeface="Comic Sans MS" panose="030F0702030302020204" pitchFamily="66" charset="0"/>
              </a:rPr>
              <a:t> </a:t>
            </a:r>
            <a:r>
              <a:rPr lang="tr-TR" sz="3800" b="1" cap="none" dirty="0" err="1">
                <a:latin typeface="Comic Sans MS" panose="030F0702030302020204" pitchFamily="66" charset="0"/>
              </a:rPr>
              <a:t>asid</a:t>
            </a:r>
            <a:r>
              <a:rPr lang="tr-TR" sz="3800" b="1" cap="none" dirty="0">
                <a:latin typeface="Comic Sans MS" panose="030F0702030302020204" pitchFamily="66" charset="0"/>
              </a:rPr>
              <a:t> (PFOA)</a:t>
            </a:r>
          </a:p>
          <a:p>
            <a:pPr marL="0" indent="0">
              <a:buNone/>
            </a:pPr>
            <a:r>
              <a:rPr lang="tr-TR" sz="3800" b="1" cap="none" dirty="0">
                <a:latin typeface="Comic Sans MS" panose="030F0702030302020204" pitchFamily="66" charset="0"/>
              </a:rPr>
              <a:t>Mikrodalga </a:t>
            </a:r>
            <a:r>
              <a:rPr lang="tr-TR" sz="3800" b="1" cap="none" dirty="0" err="1">
                <a:latin typeface="Comic Sans MS" panose="030F0702030302020204" pitchFamily="66" charset="0"/>
              </a:rPr>
              <a:t>popkorn</a:t>
            </a:r>
            <a:r>
              <a:rPr lang="tr-TR" sz="3800" b="1" cap="none" dirty="0">
                <a:latin typeface="Comic Sans MS" panose="030F0702030302020204" pitchFamily="66" charset="0"/>
              </a:rPr>
              <a:t> kapları</a:t>
            </a:r>
          </a:p>
          <a:p>
            <a:pPr marL="0" indent="0">
              <a:buNone/>
            </a:pPr>
            <a:r>
              <a:rPr lang="tr-TR" sz="3800" b="1" cap="none" dirty="0">
                <a:latin typeface="Comic Sans MS" panose="030F0702030302020204" pitchFamily="66" charset="0"/>
              </a:rPr>
              <a:t>Bazı pişirme kapları</a:t>
            </a:r>
          </a:p>
          <a:p>
            <a:pPr marL="0" indent="0">
              <a:buNone/>
            </a:pPr>
            <a:r>
              <a:rPr lang="tr-TR" sz="3800" b="1" cap="none" dirty="0" err="1">
                <a:latin typeface="Comic Sans MS" panose="030F0702030302020204" pitchFamily="66" charset="0"/>
              </a:rPr>
              <a:t>Diet</a:t>
            </a:r>
            <a:endParaRPr lang="tr-TR" sz="3800" b="1" cap="none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3800" b="1" cap="none" dirty="0">
                <a:latin typeface="Comic Sans MS" panose="030F0702030302020204" pitchFamily="66" charset="0"/>
              </a:rPr>
              <a:t>Yaşam tarzı</a:t>
            </a:r>
          </a:p>
          <a:p>
            <a:pPr marL="0" indent="0">
              <a:buNone/>
            </a:pPr>
            <a:r>
              <a:rPr lang="tr-TR" sz="3800" b="1" cap="none" dirty="0">
                <a:latin typeface="Comic Sans MS" panose="030F0702030302020204" pitchFamily="66" charset="0"/>
              </a:rPr>
              <a:t>Erken gebelikte </a:t>
            </a:r>
            <a:r>
              <a:rPr lang="tr-TR" sz="3800" b="1" cap="none" dirty="0" err="1">
                <a:latin typeface="Comic Sans MS" panose="030F0702030302020204" pitchFamily="66" charset="0"/>
              </a:rPr>
              <a:t>Vit</a:t>
            </a:r>
            <a:r>
              <a:rPr lang="tr-TR" sz="3800" b="1" cap="none" dirty="0">
                <a:latin typeface="Comic Sans MS" panose="030F0702030302020204" pitchFamily="66" charset="0"/>
              </a:rPr>
              <a:t> D ve </a:t>
            </a:r>
            <a:r>
              <a:rPr lang="tr-TR" sz="3800" b="1" cap="none" dirty="0" err="1">
                <a:latin typeface="Comic Sans MS" panose="030F0702030302020204" pitchFamily="66" charset="0"/>
              </a:rPr>
              <a:t>Vit</a:t>
            </a:r>
            <a:r>
              <a:rPr lang="tr-TR" sz="3800" b="1" cap="none" dirty="0">
                <a:latin typeface="Comic Sans MS" panose="030F0702030302020204" pitchFamily="66" charset="0"/>
              </a:rPr>
              <a:t> C konsantrasyonları</a:t>
            </a:r>
          </a:p>
          <a:p>
            <a:pPr marL="0" indent="0">
              <a:buNone/>
            </a:pPr>
            <a:r>
              <a:rPr lang="tr-TR" sz="3800" b="1" cap="none" dirty="0">
                <a:latin typeface="Comic Sans MS" panose="030F0702030302020204" pitchFamily="66" charset="0"/>
              </a:rPr>
              <a:t>Çoğul gebelikler</a:t>
            </a:r>
          </a:p>
          <a:p>
            <a:pPr marL="0" indent="0">
              <a:buNone/>
            </a:pPr>
            <a:r>
              <a:rPr lang="tr-TR" sz="3800" b="1" cap="none" dirty="0">
                <a:latin typeface="Comic Sans MS" panose="030F0702030302020204" pitchFamily="66" charset="0"/>
              </a:rPr>
              <a:t>ART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12889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latin typeface="Comic Sans MS" panose="030F0702030302020204" pitchFamily="66" charset="0"/>
              </a:rPr>
              <a:t>GDM Taramak neden önemli???</a:t>
            </a:r>
          </a:p>
        </p:txBody>
      </p:sp>
      <p:sp>
        <p:nvSpPr>
          <p:cNvPr id="8" name="İçerik Yer Tutucusu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400" b="1" dirty="0">
                <a:latin typeface="Comic Sans MS" panose="030F0702030302020204" pitchFamily="66" charset="0"/>
              </a:rPr>
              <a:t>MATERNAL:</a:t>
            </a:r>
          </a:p>
          <a:p>
            <a:pPr marL="0" indent="0">
              <a:buNone/>
            </a:pPr>
            <a:r>
              <a:rPr lang="tr-TR" sz="2400" cap="none" dirty="0">
                <a:latin typeface="Comic Sans MS" panose="030F0702030302020204" pitchFamily="66" charset="0"/>
              </a:rPr>
              <a:t>HT</a:t>
            </a:r>
          </a:p>
          <a:p>
            <a:pPr marL="0" indent="0">
              <a:buNone/>
            </a:pPr>
            <a:r>
              <a:rPr lang="tr-TR" sz="2400" cap="none" dirty="0" err="1">
                <a:latin typeface="Comic Sans MS" panose="030F0702030302020204" pitchFamily="66" charset="0"/>
              </a:rPr>
              <a:t>Preeklampsi</a:t>
            </a:r>
            <a:endParaRPr lang="tr-TR" sz="2400" cap="none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2400" cap="none" dirty="0">
                <a:latin typeface="Comic Sans MS" panose="030F0702030302020204" pitchFamily="66" charset="0"/>
              </a:rPr>
              <a:t>İYE</a:t>
            </a:r>
          </a:p>
          <a:p>
            <a:pPr marL="0" indent="0">
              <a:buNone/>
            </a:pPr>
            <a:r>
              <a:rPr lang="tr-TR" sz="2400" cap="none" dirty="0" err="1">
                <a:latin typeface="Comic Sans MS" panose="030F0702030302020204" pitchFamily="66" charset="0"/>
              </a:rPr>
              <a:t>Polihidramnios</a:t>
            </a:r>
            <a:endParaRPr lang="tr-TR" sz="2400" cap="none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2400" cap="none" dirty="0">
                <a:latin typeface="Comic Sans MS" panose="030F0702030302020204" pitchFamily="66" charset="0"/>
              </a:rPr>
              <a:t>Doğum indüksiyonu artışı</a:t>
            </a:r>
          </a:p>
          <a:p>
            <a:pPr marL="0" indent="0">
              <a:buNone/>
            </a:pPr>
            <a:r>
              <a:rPr lang="tr-TR" sz="2400" cap="none" dirty="0">
                <a:latin typeface="Comic Sans MS" panose="030F0702030302020204" pitchFamily="66" charset="0"/>
              </a:rPr>
              <a:t>C/s oranı artışı</a:t>
            </a:r>
          </a:p>
          <a:p>
            <a:pPr marL="0" indent="0">
              <a:buNone/>
            </a:pPr>
            <a:r>
              <a:rPr lang="tr-TR" sz="2400" cap="none" dirty="0">
                <a:latin typeface="Comic Sans MS" panose="030F0702030302020204" pitchFamily="66" charset="0"/>
              </a:rPr>
              <a:t>Tip 2 D.M artışı</a:t>
            </a:r>
          </a:p>
        </p:txBody>
      </p:sp>
      <p:sp>
        <p:nvSpPr>
          <p:cNvPr id="9" name="İçerik Yer Tutucusu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400" b="1" dirty="0">
                <a:latin typeface="Comic Sans MS" panose="030F0702030302020204" pitchFamily="66" charset="0"/>
              </a:rPr>
              <a:t>FETAL:</a:t>
            </a:r>
          </a:p>
          <a:p>
            <a:pPr marL="0" indent="0">
              <a:buNone/>
            </a:pPr>
            <a:r>
              <a:rPr lang="tr-TR" sz="2400" cap="none" dirty="0" err="1">
                <a:latin typeface="Comic Sans MS" panose="030F0702030302020204" pitchFamily="66" charset="0"/>
              </a:rPr>
              <a:t>Makrozomi</a:t>
            </a:r>
            <a:endParaRPr lang="tr-TR" sz="2400" cap="none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2400" cap="none" dirty="0" err="1">
                <a:latin typeface="Comic Sans MS" panose="030F0702030302020204" pitchFamily="66" charset="0"/>
              </a:rPr>
              <a:t>Fetal</a:t>
            </a:r>
            <a:r>
              <a:rPr lang="tr-TR" sz="2400" cap="none" dirty="0">
                <a:latin typeface="Comic Sans MS" panose="030F0702030302020204" pitchFamily="66" charset="0"/>
              </a:rPr>
              <a:t> </a:t>
            </a:r>
            <a:r>
              <a:rPr lang="tr-TR" sz="2400" cap="none" dirty="0" err="1">
                <a:latin typeface="Comic Sans MS" panose="030F0702030302020204" pitchFamily="66" charset="0"/>
              </a:rPr>
              <a:t>Distress</a:t>
            </a:r>
            <a:endParaRPr lang="tr-TR" sz="2400" cap="none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2400" cap="none" dirty="0" err="1">
                <a:latin typeface="Comic Sans MS" panose="030F0702030302020204" pitchFamily="66" charset="0"/>
              </a:rPr>
              <a:t>Kongenital</a:t>
            </a:r>
            <a:r>
              <a:rPr lang="tr-TR" sz="2400" cap="none" dirty="0">
                <a:latin typeface="Comic Sans MS" panose="030F0702030302020204" pitchFamily="66" charset="0"/>
              </a:rPr>
              <a:t> Anomali Artışı</a:t>
            </a:r>
          </a:p>
          <a:p>
            <a:pPr marL="0" indent="0">
              <a:buNone/>
            </a:pPr>
            <a:r>
              <a:rPr lang="tr-TR" sz="2400" cap="none" dirty="0">
                <a:latin typeface="Comic Sans MS" panose="030F0702030302020204" pitchFamily="66" charset="0"/>
              </a:rPr>
              <a:t>RDS</a:t>
            </a:r>
          </a:p>
          <a:p>
            <a:pPr marL="0" indent="0">
              <a:buNone/>
            </a:pPr>
            <a:r>
              <a:rPr lang="tr-TR" sz="2400" cap="none" dirty="0">
                <a:latin typeface="Comic Sans MS" panose="030F0702030302020204" pitchFamily="66" charset="0"/>
              </a:rPr>
              <a:t>Çocukluk çağı </a:t>
            </a:r>
            <a:r>
              <a:rPr lang="tr-TR" sz="2400" cap="none" dirty="0" err="1">
                <a:latin typeface="Comic Sans MS" panose="030F0702030302020204" pitchFamily="66" charset="0"/>
              </a:rPr>
              <a:t>obesite</a:t>
            </a:r>
            <a:r>
              <a:rPr lang="tr-TR" sz="2400" cap="none" dirty="0">
                <a:latin typeface="Comic Sans MS" panose="030F0702030302020204" pitchFamily="66" charset="0"/>
              </a:rPr>
              <a:t> artışı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265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571" y="0"/>
            <a:ext cx="7287491" cy="695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68082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691</TotalTime>
  <Words>1893</Words>
  <Application>Microsoft Office PowerPoint</Application>
  <PresentationFormat>Geniş ekran</PresentationFormat>
  <Paragraphs>550</Paragraphs>
  <Slides>46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46</vt:i4>
      </vt:variant>
    </vt:vector>
  </HeadingPairs>
  <TitlesOfParts>
    <vt:vector size="58" baseType="lpstr">
      <vt:lpstr>MS PGothic</vt:lpstr>
      <vt:lpstr>Arial</vt:lpstr>
      <vt:lpstr>Calibri</vt:lpstr>
      <vt:lpstr>Century Gothic</vt:lpstr>
      <vt:lpstr>Comic Sans MS</vt:lpstr>
      <vt:lpstr>Courier New</vt:lpstr>
      <vt:lpstr>Times New Roman</vt:lpstr>
      <vt:lpstr>Trebuchet MS</vt:lpstr>
      <vt:lpstr>Wingdings</vt:lpstr>
      <vt:lpstr>Wingdings 2</vt:lpstr>
      <vt:lpstr>Wingdings 3</vt:lpstr>
      <vt:lpstr>Duman</vt:lpstr>
      <vt:lpstr>İlk Trimesterde Gestasyonel  Diabet Prediksiyonu</vt:lpstr>
      <vt:lpstr>Gestasyonel Diabetes Mellitus (GDM)</vt:lpstr>
      <vt:lpstr> Prevalans:</vt:lpstr>
      <vt:lpstr>IDF Diyabet Atlası Küresel Tahminleri, 2015 - 2040 </vt:lpstr>
      <vt:lpstr> Normal ve Diabetik gebede İnsülin metabolizması:</vt:lpstr>
      <vt:lpstr>  GDM Patofizyolojisi:</vt:lpstr>
      <vt:lpstr>GDM risk faktörleri</vt:lpstr>
      <vt:lpstr>GDM Taramak neden önemli???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SOLUBLE (PRO) RENİN RESEPTÖR KONSANTRASYONU ve GDM:</vt:lpstr>
      <vt:lpstr>PowerPoint Sunusu</vt:lpstr>
      <vt:lpstr>PowerPoint Sunusu</vt:lpstr>
      <vt:lpstr>  Sitokinler, Adipositokinler ve GDM:</vt:lpstr>
      <vt:lpstr>PowerPoint Sunusu</vt:lpstr>
      <vt:lpstr>PowerPoint Sunusu</vt:lpstr>
      <vt:lpstr>PowerPoint Sunusu</vt:lpstr>
      <vt:lpstr> GLİKOZİLE FİBRONEKTİN ve GDM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               t-PA ve GDM</vt:lpstr>
      <vt:lpstr> Ürik Asit ve GDM:</vt:lpstr>
      <vt:lpstr>PowerPoint Sunusu</vt:lpstr>
      <vt:lpstr>PowerPoint Sunusu</vt:lpstr>
      <vt:lpstr>PowerPoint Sunusu</vt:lpstr>
      <vt:lpstr>EN İYİ GDM ÖNGÖRÜ BELİRTECİ???</vt:lpstr>
      <vt:lpstr>PowerPoint Sunusu</vt:lpstr>
      <vt:lpstr>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İlk trimesterde gestasyonel diabet prediksiyonu</dc:title>
  <dc:creator>Emel Ebru Ozcimen</dc:creator>
  <cp:lastModifiedBy>Emel Ebru Ozcimen</cp:lastModifiedBy>
  <cp:revision>142</cp:revision>
  <dcterms:created xsi:type="dcterms:W3CDTF">2016-09-14T05:24:35Z</dcterms:created>
  <dcterms:modified xsi:type="dcterms:W3CDTF">2016-10-02T15:32:16Z</dcterms:modified>
</cp:coreProperties>
</file>