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0" autoAdjust="0"/>
    <p:restoredTop sz="94660"/>
  </p:normalViewPr>
  <p:slideViewPr>
    <p:cSldViewPr>
      <p:cViewPr varScale="1">
        <p:scale>
          <a:sx n="62" d="100"/>
          <a:sy n="62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AB9D9-0367-45CD-8ACD-1D7E2465B11A}" type="datetimeFigureOut">
              <a:rPr lang="tr-TR" smtClean="0"/>
              <a:t>04.10.2016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B6C3-4B3B-4937-AE1B-1A4A89242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5210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AB9D9-0367-45CD-8ACD-1D7E2465B11A}" type="datetimeFigureOut">
              <a:rPr lang="tr-TR" smtClean="0"/>
              <a:t>04.10.2016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B6C3-4B3B-4937-AE1B-1A4A89242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030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AB9D9-0367-45CD-8ACD-1D7E2465B11A}" type="datetimeFigureOut">
              <a:rPr lang="tr-TR" smtClean="0"/>
              <a:t>04.10.2016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B6C3-4B3B-4937-AE1B-1A4A89242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41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AB9D9-0367-45CD-8ACD-1D7E2465B11A}" type="datetimeFigureOut">
              <a:rPr lang="tr-TR" smtClean="0"/>
              <a:t>04.10.2016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B6C3-4B3B-4937-AE1B-1A4A89242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684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AB9D9-0367-45CD-8ACD-1D7E2465B11A}" type="datetimeFigureOut">
              <a:rPr lang="tr-TR" smtClean="0"/>
              <a:t>04.10.2016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B6C3-4B3B-4937-AE1B-1A4A89242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81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AB9D9-0367-45CD-8ACD-1D7E2465B11A}" type="datetimeFigureOut">
              <a:rPr lang="tr-TR" smtClean="0"/>
              <a:t>04.10.2016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B6C3-4B3B-4937-AE1B-1A4A89242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5755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AB9D9-0367-45CD-8ACD-1D7E2465B11A}" type="datetimeFigureOut">
              <a:rPr lang="tr-TR" smtClean="0"/>
              <a:t>04.10.2016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B6C3-4B3B-4937-AE1B-1A4A89242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717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AB9D9-0367-45CD-8ACD-1D7E2465B11A}" type="datetimeFigureOut">
              <a:rPr lang="tr-TR" smtClean="0"/>
              <a:t>04.10.2016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B6C3-4B3B-4937-AE1B-1A4A89242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2642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AB9D9-0367-45CD-8ACD-1D7E2465B11A}" type="datetimeFigureOut">
              <a:rPr lang="tr-TR" smtClean="0"/>
              <a:t>04.10.2016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B6C3-4B3B-4937-AE1B-1A4A89242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5410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AB9D9-0367-45CD-8ACD-1D7E2465B11A}" type="datetimeFigureOut">
              <a:rPr lang="tr-TR" smtClean="0"/>
              <a:t>04.10.2016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B6C3-4B3B-4937-AE1B-1A4A89242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824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AB9D9-0367-45CD-8ACD-1D7E2465B11A}" type="datetimeFigureOut">
              <a:rPr lang="tr-TR" smtClean="0"/>
              <a:t>04.10.2016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B6C3-4B3B-4937-AE1B-1A4A89242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493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AB9D9-0367-45CD-8ACD-1D7E2465B11A}" type="datetimeFigureOut">
              <a:rPr lang="tr-TR" smtClean="0"/>
              <a:t>04.10.2016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CB6C3-4B3B-4937-AE1B-1A4A89242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824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UTER</a:t>
            </a:r>
            <a:r>
              <a:rPr lang="en-US" b="1" dirty="0">
                <a:solidFill>
                  <a:srgbClr val="FF0000"/>
                </a:solidFill>
              </a:rPr>
              <a:t>İ</a:t>
            </a:r>
            <a:r>
              <a:rPr lang="tr-TR" b="1" dirty="0">
                <a:solidFill>
                  <a:srgbClr val="FF0000"/>
                </a:solidFill>
              </a:rPr>
              <a:t>N ARTER LİGASYONU OVER RESERV MARKERLERINI VE OVERYAN ARTER DOPPLER  KAN AKIMINI ETKİLER Mİ?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 fontScale="92500"/>
          </a:bodyPr>
          <a:lstStyle/>
          <a:p>
            <a:r>
              <a:rPr lang="tr-TR" sz="2400" dirty="0">
                <a:solidFill>
                  <a:schemeClr val="tx1"/>
                </a:solidFill>
              </a:rPr>
              <a:t>Fatma Ferda Verit, Orkun Çetin, Seda Keskin, </a:t>
            </a:r>
            <a:r>
              <a:rPr lang="en-US" sz="2400" dirty="0" smtClean="0">
                <a:solidFill>
                  <a:schemeClr val="tx1"/>
                </a:solidFill>
              </a:rPr>
              <a:t>      </a:t>
            </a:r>
            <a:r>
              <a:rPr lang="tr-TR" sz="2400" dirty="0" smtClean="0">
                <a:solidFill>
                  <a:schemeClr val="tx1"/>
                </a:solidFill>
              </a:rPr>
              <a:t>Hürkan </a:t>
            </a:r>
            <a:r>
              <a:rPr lang="tr-TR" sz="2400" dirty="0">
                <a:solidFill>
                  <a:schemeClr val="tx1"/>
                </a:solidFill>
              </a:rPr>
              <a:t>Akyol, Ali Galip </a:t>
            </a:r>
            <a:r>
              <a:rPr lang="tr-TR" sz="2400" dirty="0" err="1">
                <a:solidFill>
                  <a:schemeClr val="tx1"/>
                </a:solidFill>
              </a:rPr>
              <a:t>Zebitay</a:t>
            </a:r>
            <a:endParaRPr lang="tr-TR" sz="2400" dirty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Sağlık Bilimleri Üniversitesi, Süleymaniye Kadın Doğum ve Çocuk Hastalıkları Eğitim Araştırma Hastanesi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7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tr-TR" dirty="0" err="1">
                <a:ea typeface="Calibri"/>
                <a:cs typeface="Times New Roman"/>
              </a:rPr>
              <a:t>Uterin</a:t>
            </a:r>
            <a:r>
              <a:rPr lang="tr-TR" dirty="0">
                <a:ea typeface="Calibri"/>
                <a:cs typeface="Times New Roman"/>
              </a:rPr>
              <a:t> arter </a:t>
            </a:r>
            <a:r>
              <a:rPr lang="tr-TR" dirty="0" err="1">
                <a:ea typeface="Calibri"/>
                <a:cs typeface="Times New Roman"/>
              </a:rPr>
              <a:t>ligasyonu</a:t>
            </a:r>
            <a:r>
              <a:rPr lang="tr-TR" dirty="0">
                <a:ea typeface="Calibri"/>
                <a:cs typeface="Times New Roman"/>
              </a:rPr>
              <a:t> yapılan hastalarla kontrol grubunun </a:t>
            </a:r>
            <a:r>
              <a:rPr lang="tr-TR" dirty="0" err="1">
                <a:ea typeface="Calibri"/>
                <a:cs typeface="Times New Roman"/>
              </a:rPr>
              <a:t>overyan</a:t>
            </a:r>
            <a:r>
              <a:rPr lang="tr-TR" dirty="0">
                <a:ea typeface="Calibri"/>
                <a:cs typeface="Times New Roman"/>
              </a:rPr>
              <a:t> </a:t>
            </a:r>
            <a:r>
              <a:rPr lang="tr-TR" dirty="0" err="1">
                <a:ea typeface="Calibri"/>
                <a:cs typeface="Times New Roman"/>
              </a:rPr>
              <a:t>doppler</a:t>
            </a:r>
            <a:r>
              <a:rPr lang="tr-TR" dirty="0">
                <a:ea typeface="Calibri"/>
                <a:cs typeface="Times New Roman"/>
              </a:rPr>
              <a:t> indeksleri </a:t>
            </a:r>
            <a:r>
              <a:rPr lang="en-US" dirty="0" smtClean="0">
                <a:ea typeface="Calibri"/>
                <a:cs typeface="Times New Roman"/>
              </a:rPr>
              <a:t>T</a:t>
            </a:r>
            <a:r>
              <a:rPr lang="tr-TR" dirty="0" err="1" smtClean="0">
                <a:ea typeface="Calibri"/>
                <a:cs typeface="Times New Roman"/>
              </a:rPr>
              <a:t>ablo</a:t>
            </a:r>
            <a:r>
              <a:rPr lang="tr-TR" dirty="0" smtClean="0">
                <a:ea typeface="Calibri"/>
                <a:cs typeface="Times New Roman"/>
              </a:rPr>
              <a:t> </a:t>
            </a:r>
            <a:r>
              <a:rPr lang="tr-TR" dirty="0">
                <a:ea typeface="Calibri"/>
                <a:cs typeface="Times New Roman"/>
              </a:rPr>
              <a:t>2 de gösterilmiştir.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549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tr-TR" dirty="0">
                <a:ea typeface="Calibri"/>
                <a:cs typeface="Times New Roman"/>
              </a:rPr>
              <a:t>Çalışma ve kontrol grubunda her iki </a:t>
            </a:r>
            <a:r>
              <a:rPr lang="tr-TR" dirty="0" err="1">
                <a:ea typeface="Calibri"/>
                <a:cs typeface="Times New Roman"/>
              </a:rPr>
              <a:t>over</a:t>
            </a:r>
            <a:r>
              <a:rPr lang="tr-TR" dirty="0">
                <a:ea typeface="Calibri"/>
                <a:cs typeface="Times New Roman"/>
              </a:rPr>
              <a:t> arasında </a:t>
            </a:r>
            <a:r>
              <a:rPr lang="tr-TR" dirty="0" err="1">
                <a:ea typeface="Calibri"/>
                <a:cs typeface="Times New Roman"/>
              </a:rPr>
              <a:t>pulsatil</a:t>
            </a:r>
            <a:r>
              <a:rPr lang="tr-TR" dirty="0">
                <a:ea typeface="Calibri"/>
                <a:cs typeface="Times New Roman"/>
              </a:rPr>
              <a:t> ve </a:t>
            </a:r>
            <a:r>
              <a:rPr lang="tr-TR" dirty="0" err="1">
                <a:ea typeface="Calibri"/>
                <a:cs typeface="Times New Roman"/>
              </a:rPr>
              <a:t>rezistif</a:t>
            </a:r>
            <a:r>
              <a:rPr lang="tr-TR" dirty="0">
                <a:ea typeface="Calibri"/>
                <a:cs typeface="Times New Roman"/>
              </a:rPr>
              <a:t> indeksi arasında istatiksel anlamlı bir fark bulunamamıştır  (p&gt;0.05, hepsi) (Tablo 2).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543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Bulgular</a:t>
            </a:r>
            <a:endParaRPr lang="tr-TR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7848872" cy="3744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8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Sonuç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>
                <a:ea typeface="Calibri"/>
                <a:cs typeface="Times New Roman"/>
              </a:rPr>
              <a:t>Postpartum</a:t>
            </a:r>
            <a:r>
              <a:rPr lang="tr-TR" dirty="0">
                <a:ea typeface="Calibri"/>
                <a:cs typeface="Times New Roman"/>
              </a:rPr>
              <a:t> </a:t>
            </a:r>
            <a:r>
              <a:rPr lang="tr-TR" dirty="0" err="1">
                <a:ea typeface="Calibri"/>
                <a:cs typeface="Times New Roman"/>
              </a:rPr>
              <a:t>hemoraji</a:t>
            </a:r>
            <a:r>
              <a:rPr lang="tr-TR" dirty="0">
                <a:ea typeface="Calibri"/>
                <a:cs typeface="Times New Roman"/>
              </a:rPr>
              <a:t> tedavisinde kullanılan </a:t>
            </a:r>
            <a:r>
              <a:rPr lang="tr-TR" dirty="0" err="1">
                <a:ea typeface="Calibri"/>
                <a:cs typeface="Times New Roman"/>
              </a:rPr>
              <a:t>uterine</a:t>
            </a:r>
            <a:r>
              <a:rPr lang="tr-TR" dirty="0">
                <a:ea typeface="Calibri"/>
                <a:cs typeface="Times New Roman"/>
              </a:rPr>
              <a:t> arter </a:t>
            </a:r>
            <a:r>
              <a:rPr lang="tr-TR" dirty="0" err="1">
                <a:ea typeface="Calibri"/>
                <a:cs typeface="Times New Roman"/>
              </a:rPr>
              <a:t>ligasyonunun</a:t>
            </a:r>
            <a:r>
              <a:rPr lang="tr-TR" dirty="0">
                <a:ea typeface="Calibri"/>
                <a:cs typeface="Times New Roman"/>
              </a:rPr>
              <a:t> </a:t>
            </a:r>
            <a:r>
              <a:rPr lang="tr-TR" dirty="0" err="1">
                <a:ea typeface="Calibri"/>
                <a:cs typeface="Times New Roman"/>
              </a:rPr>
              <a:t>over</a:t>
            </a:r>
            <a:r>
              <a:rPr lang="tr-TR" dirty="0">
                <a:ea typeface="Calibri"/>
                <a:cs typeface="Times New Roman"/>
              </a:rPr>
              <a:t> </a:t>
            </a:r>
            <a:r>
              <a:rPr lang="tr-TR" dirty="0" err="1">
                <a:ea typeface="Calibri"/>
                <a:cs typeface="Times New Roman"/>
              </a:rPr>
              <a:t>reserve</a:t>
            </a:r>
            <a:r>
              <a:rPr lang="tr-TR" dirty="0">
                <a:ea typeface="Calibri"/>
                <a:cs typeface="Times New Roman"/>
              </a:rPr>
              <a:t> markerleri ve </a:t>
            </a:r>
            <a:r>
              <a:rPr lang="tr-TR" dirty="0" err="1">
                <a:ea typeface="Calibri"/>
                <a:cs typeface="Times New Roman"/>
              </a:rPr>
              <a:t>overyan</a:t>
            </a:r>
            <a:r>
              <a:rPr lang="tr-TR" dirty="0">
                <a:ea typeface="Calibri"/>
                <a:cs typeface="Times New Roman"/>
              </a:rPr>
              <a:t> kan akımı üzerine negatif bir etkisi bulunamamıştır.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48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Sonuç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tr-TR" dirty="0" err="1">
                <a:ea typeface="Calibri"/>
                <a:cs typeface="Times New Roman"/>
              </a:rPr>
              <a:t>Uterin</a:t>
            </a:r>
            <a:r>
              <a:rPr lang="tr-TR" dirty="0">
                <a:ea typeface="Calibri"/>
                <a:cs typeface="Times New Roman"/>
              </a:rPr>
              <a:t> arter </a:t>
            </a:r>
            <a:r>
              <a:rPr lang="tr-TR" dirty="0" err="1">
                <a:ea typeface="Calibri"/>
                <a:cs typeface="Times New Roman"/>
              </a:rPr>
              <a:t>ligasyonu</a:t>
            </a:r>
            <a:r>
              <a:rPr lang="tr-TR" dirty="0">
                <a:ea typeface="Calibri"/>
                <a:cs typeface="Times New Roman"/>
              </a:rPr>
              <a:t> </a:t>
            </a:r>
            <a:r>
              <a:rPr lang="tr-TR" dirty="0" err="1">
                <a:ea typeface="Calibri"/>
                <a:cs typeface="Times New Roman"/>
              </a:rPr>
              <a:t>postpartum</a:t>
            </a:r>
            <a:r>
              <a:rPr lang="tr-TR" dirty="0">
                <a:ea typeface="Calibri"/>
                <a:cs typeface="Times New Roman"/>
              </a:rPr>
              <a:t> </a:t>
            </a:r>
            <a:r>
              <a:rPr lang="tr-TR" dirty="0" err="1">
                <a:ea typeface="Calibri"/>
                <a:cs typeface="Times New Roman"/>
              </a:rPr>
              <a:t>hemorajilerde</a:t>
            </a:r>
            <a:r>
              <a:rPr lang="tr-TR" dirty="0">
                <a:ea typeface="Calibri"/>
                <a:cs typeface="Times New Roman"/>
              </a:rPr>
              <a:t> özellikle de </a:t>
            </a:r>
            <a:r>
              <a:rPr lang="tr-TR" dirty="0" err="1">
                <a:ea typeface="Calibri"/>
                <a:cs typeface="Times New Roman"/>
              </a:rPr>
              <a:t>fertilitenin</a:t>
            </a:r>
            <a:r>
              <a:rPr lang="tr-TR" dirty="0">
                <a:ea typeface="Calibri"/>
                <a:cs typeface="Times New Roman"/>
              </a:rPr>
              <a:t> </a:t>
            </a:r>
            <a:r>
              <a:rPr lang="tr-TR" dirty="0" err="1">
                <a:ea typeface="Calibri"/>
                <a:cs typeface="Times New Roman"/>
              </a:rPr>
              <a:t>prezervasyonu</a:t>
            </a:r>
            <a:r>
              <a:rPr lang="tr-TR" dirty="0">
                <a:ea typeface="Calibri"/>
                <a:cs typeface="Times New Roman"/>
              </a:rPr>
              <a:t> için güvenle kullanılabilir.</a:t>
            </a:r>
          </a:p>
        </p:txBody>
      </p:sp>
    </p:spTree>
    <p:extLst>
      <p:ext uri="{BB962C8B-B14F-4D97-AF65-F5344CB8AC3E}">
        <p14:creationId xmlns:p14="http://schemas.microsoft.com/office/powerpoint/2010/main" val="387841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Amaç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 smtClean="0"/>
              <a:t>Uterin</a:t>
            </a:r>
            <a:r>
              <a:rPr lang="tr-TR" dirty="0" smtClean="0"/>
              <a:t> arter </a:t>
            </a:r>
            <a:r>
              <a:rPr lang="tr-TR" dirty="0" err="1" smtClean="0"/>
              <a:t>ligasyonu</a:t>
            </a:r>
            <a:r>
              <a:rPr lang="tr-TR" dirty="0" smtClean="0"/>
              <a:t>, </a:t>
            </a:r>
            <a:r>
              <a:rPr lang="tr-TR" dirty="0" err="1" smtClean="0"/>
              <a:t>postpartum</a:t>
            </a:r>
            <a:r>
              <a:rPr lang="tr-TR" dirty="0" smtClean="0"/>
              <a:t> </a:t>
            </a:r>
            <a:r>
              <a:rPr lang="tr-TR" dirty="0" err="1" smtClean="0"/>
              <a:t>hemorajilerde</a:t>
            </a:r>
            <a:r>
              <a:rPr lang="tr-TR" dirty="0" smtClean="0"/>
              <a:t> özellikle </a:t>
            </a:r>
            <a:r>
              <a:rPr lang="tr-TR" dirty="0" err="1" smtClean="0"/>
              <a:t>fertilitenin</a:t>
            </a:r>
            <a:r>
              <a:rPr lang="tr-TR" dirty="0" smtClean="0"/>
              <a:t> korunması amacıyla, kanamayı durdurmak için kullanılan cerrahi yöntemlerden biridir.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270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Amaç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tr-TR" dirty="0">
                <a:solidFill>
                  <a:prstClr val="black"/>
                </a:solidFill>
              </a:rPr>
              <a:t>Ancak bu yöntemin </a:t>
            </a:r>
            <a:r>
              <a:rPr lang="tr-TR" dirty="0" err="1">
                <a:solidFill>
                  <a:prstClr val="black"/>
                </a:solidFill>
              </a:rPr>
              <a:t>over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reservi</a:t>
            </a:r>
            <a:r>
              <a:rPr lang="tr-TR" dirty="0">
                <a:solidFill>
                  <a:prstClr val="black"/>
                </a:solidFill>
              </a:rPr>
              <a:t> üzerine olan uzun dönem etkileri tam olarak bilinememektedir. </a:t>
            </a:r>
            <a:endParaRPr lang="en-US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tr-TR" dirty="0" smtClean="0">
                <a:solidFill>
                  <a:prstClr val="black"/>
                </a:solidFill>
              </a:rPr>
              <a:t>Çalışmanın </a:t>
            </a:r>
            <a:r>
              <a:rPr lang="tr-TR" dirty="0">
                <a:solidFill>
                  <a:prstClr val="black"/>
                </a:solidFill>
              </a:rPr>
              <a:t>amacı </a:t>
            </a:r>
            <a:r>
              <a:rPr lang="tr-TR" dirty="0" err="1">
                <a:solidFill>
                  <a:prstClr val="black"/>
                </a:solidFill>
              </a:rPr>
              <a:t>uterin</a:t>
            </a:r>
            <a:r>
              <a:rPr lang="tr-TR" dirty="0">
                <a:solidFill>
                  <a:prstClr val="black"/>
                </a:solidFill>
              </a:rPr>
              <a:t> arter </a:t>
            </a:r>
            <a:r>
              <a:rPr lang="tr-TR" dirty="0" err="1">
                <a:solidFill>
                  <a:prstClr val="black"/>
                </a:solidFill>
              </a:rPr>
              <a:t>ligasyonunun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over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reservi</a:t>
            </a:r>
            <a:r>
              <a:rPr lang="tr-TR" dirty="0">
                <a:solidFill>
                  <a:prstClr val="black"/>
                </a:solidFill>
              </a:rPr>
              <a:t> ve kan akımı üzerine olan etkilerini incelemektir.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36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Yöntem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>
                <a:ea typeface="Calibri"/>
                <a:cs typeface="Times New Roman"/>
              </a:rPr>
              <a:t>Çalışmaya sezaryen operasyonu yapılan yaşları 21-36 arasında değişen toplam 49 hasta dahil edildi.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079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>
                <a:ea typeface="Calibri"/>
                <a:cs typeface="Times New Roman"/>
              </a:rPr>
              <a:t>Hastaların 25 sine sezaryen operasyonu esnasında </a:t>
            </a:r>
            <a:r>
              <a:rPr lang="tr-TR" dirty="0" err="1">
                <a:ea typeface="Calibri"/>
                <a:cs typeface="Times New Roman"/>
              </a:rPr>
              <a:t>postpartum</a:t>
            </a:r>
            <a:r>
              <a:rPr lang="tr-TR" dirty="0">
                <a:ea typeface="Calibri"/>
                <a:cs typeface="Times New Roman"/>
              </a:rPr>
              <a:t> kanama nedeniyle </a:t>
            </a:r>
            <a:r>
              <a:rPr lang="tr-TR" dirty="0" err="1">
                <a:ea typeface="Calibri"/>
                <a:cs typeface="Times New Roman"/>
              </a:rPr>
              <a:t>uterin</a:t>
            </a:r>
            <a:r>
              <a:rPr lang="tr-TR" dirty="0">
                <a:ea typeface="Calibri"/>
                <a:cs typeface="Times New Roman"/>
              </a:rPr>
              <a:t> arter </a:t>
            </a:r>
            <a:r>
              <a:rPr lang="tr-TR" dirty="0" err="1">
                <a:ea typeface="Calibri"/>
                <a:cs typeface="Times New Roman"/>
              </a:rPr>
              <a:t>ligasyonu</a:t>
            </a:r>
            <a:r>
              <a:rPr lang="tr-TR" dirty="0">
                <a:ea typeface="Calibri"/>
                <a:cs typeface="Times New Roman"/>
              </a:rPr>
              <a:t> yapıldı. </a:t>
            </a:r>
            <a:endParaRPr lang="en-US" dirty="0" smtClean="0"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tr-TR" dirty="0" smtClean="0">
                <a:ea typeface="Calibri"/>
                <a:cs typeface="Times New Roman"/>
              </a:rPr>
              <a:t>24 </a:t>
            </a:r>
            <a:r>
              <a:rPr lang="tr-TR" dirty="0">
                <a:ea typeface="Calibri"/>
                <a:cs typeface="Times New Roman"/>
              </a:rPr>
              <a:t>adet sezaryen operasyonu esnasında arter </a:t>
            </a:r>
            <a:r>
              <a:rPr lang="tr-TR" dirty="0" err="1">
                <a:ea typeface="Calibri"/>
                <a:cs typeface="Times New Roman"/>
              </a:rPr>
              <a:t>ligasyonu</a:t>
            </a:r>
            <a:r>
              <a:rPr lang="tr-TR" dirty="0">
                <a:ea typeface="Calibri"/>
                <a:cs typeface="Times New Roman"/>
              </a:rPr>
              <a:t> yapılmayan hasta da kontrol grubu olarak seçildi.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169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/>
          <a:lstStyle/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tr-TR" dirty="0">
                <a:ea typeface="Calibri"/>
                <a:cs typeface="Times New Roman"/>
              </a:rPr>
              <a:t>Operasyondan minimum 6 ay sonrasında tüm hastalara </a:t>
            </a:r>
            <a:r>
              <a:rPr lang="tr-TR" dirty="0" err="1">
                <a:ea typeface="Calibri"/>
                <a:cs typeface="Times New Roman"/>
              </a:rPr>
              <a:t>over</a:t>
            </a:r>
            <a:r>
              <a:rPr lang="tr-TR" dirty="0">
                <a:ea typeface="Calibri"/>
                <a:cs typeface="Times New Roman"/>
              </a:rPr>
              <a:t> </a:t>
            </a:r>
            <a:r>
              <a:rPr lang="tr-TR" dirty="0" err="1">
                <a:ea typeface="Calibri"/>
                <a:cs typeface="Times New Roman"/>
              </a:rPr>
              <a:t>reserve</a:t>
            </a:r>
            <a:r>
              <a:rPr lang="tr-TR" dirty="0">
                <a:ea typeface="Calibri"/>
                <a:cs typeface="Times New Roman"/>
              </a:rPr>
              <a:t> markerleri olarak 3.gün FSH, </a:t>
            </a:r>
            <a:r>
              <a:rPr lang="tr-TR" dirty="0" err="1">
                <a:ea typeface="Calibri"/>
                <a:cs typeface="Times New Roman"/>
              </a:rPr>
              <a:t>antral</a:t>
            </a:r>
            <a:r>
              <a:rPr lang="tr-TR" dirty="0">
                <a:ea typeface="Calibri"/>
                <a:cs typeface="Times New Roman"/>
              </a:rPr>
              <a:t> </a:t>
            </a:r>
            <a:r>
              <a:rPr lang="tr-TR" dirty="0" err="1">
                <a:ea typeface="Calibri"/>
                <a:cs typeface="Times New Roman"/>
              </a:rPr>
              <a:t>follikul</a:t>
            </a:r>
            <a:r>
              <a:rPr lang="tr-TR" dirty="0">
                <a:ea typeface="Calibri"/>
                <a:cs typeface="Times New Roman"/>
              </a:rPr>
              <a:t> sayısı, AMH ve </a:t>
            </a:r>
            <a:r>
              <a:rPr lang="tr-TR" dirty="0" err="1">
                <a:ea typeface="Calibri"/>
                <a:cs typeface="Times New Roman"/>
              </a:rPr>
              <a:t>overyan</a:t>
            </a:r>
            <a:r>
              <a:rPr lang="tr-TR" dirty="0">
                <a:ea typeface="Calibri"/>
                <a:cs typeface="Times New Roman"/>
              </a:rPr>
              <a:t> arter kan akımına bakıldı.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940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Bulgular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tr-TR" dirty="0">
                <a:ea typeface="Calibri"/>
                <a:cs typeface="Times New Roman"/>
              </a:rPr>
              <a:t>Her iki grup arasında demografik özellikler olarak bir fark saptanamamıştır (p&gt;0.05, hepsi) (Tablo 1).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357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Bulgular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200000"/>
              </a:lnSpc>
              <a:spcAft>
                <a:spcPts val="1000"/>
              </a:spcAft>
            </a:pPr>
            <a:r>
              <a:rPr lang="tr-TR" sz="3000" dirty="0">
                <a:solidFill>
                  <a:prstClr val="black"/>
                </a:solidFill>
                <a:ea typeface="Calibri"/>
                <a:cs typeface="Times New Roman"/>
              </a:rPr>
              <a:t>FSH, </a:t>
            </a:r>
            <a:r>
              <a:rPr lang="tr-TR" sz="3000" dirty="0" err="1">
                <a:solidFill>
                  <a:prstClr val="black"/>
                </a:solidFill>
                <a:ea typeface="Calibri"/>
                <a:cs typeface="Times New Roman"/>
              </a:rPr>
              <a:t>antral</a:t>
            </a:r>
            <a:r>
              <a:rPr lang="tr-TR" sz="30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tr-TR" sz="3000" dirty="0" err="1">
                <a:solidFill>
                  <a:prstClr val="black"/>
                </a:solidFill>
                <a:ea typeface="Calibri"/>
                <a:cs typeface="Times New Roman"/>
              </a:rPr>
              <a:t>follikul</a:t>
            </a:r>
            <a:r>
              <a:rPr lang="tr-TR" sz="3000" dirty="0">
                <a:solidFill>
                  <a:prstClr val="black"/>
                </a:solidFill>
                <a:ea typeface="Calibri"/>
                <a:cs typeface="Times New Roman"/>
              </a:rPr>
              <a:t> sayısı ve AMH acısından da her iki grup arasında istatiksel bir anlamlılık görülmemiştir (p&gt;0.05, hepsi) (Tablo 1).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69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Bulgular</a:t>
            </a:r>
            <a:endParaRPr lang="tr-T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7632848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713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297</Words>
  <Application>Microsoft Office PowerPoint</Application>
  <PresentationFormat>Ekran Gösterisi (4:3)</PresentationFormat>
  <Paragraphs>29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UTERİN ARTER LİGASYONU OVER RESERV MARKERLERINI VE OVERYAN ARTER DOPPLER  KAN AKIMINI ETKİLER Mİ? </vt:lpstr>
      <vt:lpstr>Amaç</vt:lpstr>
      <vt:lpstr>Amaç</vt:lpstr>
      <vt:lpstr>Yöntem</vt:lpstr>
      <vt:lpstr>Yöntem</vt:lpstr>
      <vt:lpstr>Yöntem</vt:lpstr>
      <vt:lpstr>Bulgular</vt:lpstr>
      <vt:lpstr>Bulgular</vt:lpstr>
      <vt:lpstr>Bulgular</vt:lpstr>
      <vt:lpstr>Bulgular</vt:lpstr>
      <vt:lpstr>Bulgular</vt:lpstr>
      <vt:lpstr>Bulgular</vt:lpstr>
      <vt:lpstr>Sonuç</vt:lpstr>
      <vt:lpstr>Sonuç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UTERİN ARTER LİGASYONU OVER RESERV MARKERLERINI VE OVERYAN ARTER DOPPLER  KAN AKIMINI ETKİLER Mİ? </dc:title>
  <dc:creator>fatma ferit</dc:creator>
  <cp:lastModifiedBy>fatma ferit</cp:lastModifiedBy>
  <cp:revision>15</cp:revision>
  <dcterms:created xsi:type="dcterms:W3CDTF">2016-10-04T17:22:20Z</dcterms:created>
  <dcterms:modified xsi:type="dcterms:W3CDTF">2016-10-04T18:23:30Z</dcterms:modified>
</cp:coreProperties>
</file>