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n-US" b="1" dirty="0" err="1"/>
              <a:t>İkiz</a:t>
            </a:r>
            <a:r>
              <a:rPr lang="en-US" b="1" dirty="0"/>
              <a:t> </a:t>
            </a:r>
            <a:r>
              <a:rPr lang="en-US" b="1" dirty="0" err="1"/>
              <a:t>eşi</a:t>
            </a:r>
            <a:r>
              <a:rPr lang="en-US" b="1" dirty="0"/>
              <a:t> </a:t>
            </a:r>
            <a:r>
              <a:rPr lang="en-US" b="1" dirty="0" err="1"/>
              <a:t>anomalili</a:t>
            </a:r>
            <a:r>
              <a:rPr lang="en-US" b="1" dirty="0"/>
              <a:t> </a:t>
            </a:r>
            <a:r>
              <a:rPr lang="en-US" b="1" dirty="0" err="1"/>
              <a:t>gebelerde</a:t>
            </a:r>
            <a:r>
              <a:rPr lang="en-US" b="1" dirty="0"/>
              <a:t> </a:t>
            </a:r>
            <a:r>
              <a:rPr lang="en-US" b="1" dirty="0" err="1"/>
              <a:t>klinik</a:t>
            </a:r>
            <a:r>
              <a:rPr lang="en-US" b="1" dirty="0"/>
              <a:t> </a:t>
            </a:r>
            <a:r>
              <a:rPr lang="en-US" b="1" dirty="0" err="1"/>
              <a:t>yönetimimiz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1752600"/>
          </a:xfrm>
        </p:spPr>
        <p:txBody>
          <a:bodyPr>
            <a:normAutofit/>
          </a:bodyPr>
          <a:lstStyle/>
          <a:p>
            <a:r>
              <a:rPr lang="en-US" u="sng" dirty="0" err="1"/>
              <a:t>Serdar</a:t>
            </a:r>
            <a:r>
              <a:rPr lang="en-US" u="sng" dirty="0"/>
              <a:t> </a:t>
            </a:r>
            <a:r>
              <a:rPr lang="en-US" u="sng" dirty="0" smtClean="0"/>
              <a:t>BAŞARANOĞLU</a:t>
            </a:r>
            <a:r>
              <a:rPr lang="en-US" dirty="0" smtClean="0"/>
              <a:t>, </a:t>
            </a:r>
            <a:r>
              <a:rPr lang="en-US" dirty="0" err="1"/>
              <a:t>Ayşegül</a:t>
            </a:r>
            <a:r>
              <a:rPr lang="en-US" dirty="0"/>
              <a:t> </a:t>
            </a:r>
            <a:r>
              <a:rPr lang="en-US" dirty="0" smtClean="0"/>
              <a:t>DEREGÖZÜ, </a:t>
            </a:r>
            <a:r>
              <a:rPr lang="en-US" dirty="0" err="1"/>
              <a:t>Talip</a:t>
            </a:r>
            <a:r>
              <a:rPr lang="en-US" dirty="0"/>
              <a:t> </a:t>
            </a:r>
            <a:r>
              <a:rPr lang="en-US" dirty="0" smtClean="0"/>
              <a:t>KARAÇOR,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smtClean="0"/>
              <a:t>AĞAÇAYAK, </a:t>
            </a:r>
            <a:r>
              <a:rPr lang="en-US" dirty="0" err="1"/>
              <a:t>Abdulkadir</a:t>
            </a:r>
            <a:r>
              <a:rPr lang="en-US" dirty="0"/>
              <a:t> </a:t>
            </a:r>
            <a:r>
              <a:rPr lang="en-US" dirty="0" smtClean="0"/>
              <a:t>TURGUT, </a:t>
            </a:r>
            <a:r>
              <a:rPr lang="en-US" dirty="0" err="1"/>
              <a:t>Talip</a:t>
            </a:r>
            <a:r>
              <a:rPr lang="en-US" dirty="0"/>
              <a:t> </a:t>
            </a:r>
            <a:r>
              <a:rPr lang="en-US" dirty="0" smtClean="0"/>
              <a:t>GÜL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9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4800" dirty="0" smtClean="0"/>
          </a:p>
          <a:p>
            <a:pPr marL="0" indent="0">
              <a:buNone/>
            </a:pPr>
            <a:r>
              <a:rPr lang="tr-TR" sz="4800"/>
              <a:t>	</a:t>
            </a:r>
            <a:r>
              <a:rPr lang="tr-TR" sz="4800" smtClean="0"/>
              <a:t>	Teşekkür ederim.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92949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Konjenital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, </a:t>
            </a:r>
            <a:r>
              <a:rPr lang="en-US" dirty="0" err="1"/>
              <a:t>fetusa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,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fonksiyonların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kısmında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kusurudur</a:t>
            </a:r>
            <a:r>
              <a:rPr lang="en-US" dirty="0"/>
              <a:t>. </a:t>
            </a:r>
            <a:r>
              <a:rPr lang="en-US" dirty="0" err="1"/>
              <a:t>Çoğul</a:t>
            </a:r>
            <a:r>
              <a:rPr lang="en-US" dirty="0"/>
              <a:t> </a:t>
            </a:r>
            <a:r>
              <a:rPr lang="en-US" dirty="0" err="1"/>
              <a:t>gebeliklerde</a:t>
            </a:r>
            <a:r>
              <a:rPr lang="en-US" dirty="0"/>
              <a:t> fetal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anomalilerin</a:t>
            </a:r>
            <a:r>
              <a:rPr lang="en-US" dirty="0"/>
              <a:t> </a:t>
            </a:r>
            <a:r>
              <a:rPr lang="en-US" dirty="0" err="1"/>
              <a:t>görülme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</a:t>
            </a:r>
            <a:r>
              <a:rPr lang="en-US" dirty="0" err="1"/>
              <a:t>tekil</a:t>
            </a:r>
            <a:r>
              <a:rPr lang="en-US" dirty="0"/>
              <a:t> </a:t>
            </a:r>
            <a:r>
              <a:rPr lang="en-US" dirty="0" err="1"/>
              <a:t>gebeliklere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yaygındır</a:t>
            </a:r>
            <a:r>
              <a:rPr lang="en-US" dirty="0"/>
              <a:t>. </a:t>
            </a:r>
            <a:r>
              <a:rPr lang="en-US" dirty="0" err="1"/>
              <a:t>İkiz</a:t>
            </a:r>
            <a:r>
              <a:rPr lang="en-US" dirty="0"/>
              <a:t> </a:t>
            </a:r>
            <a:r>
              <a:rPr lang="en-US" dirty="0" err="1"/>
              <a:t>eşinde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çoğul</a:t>
            </a:r>
            <a:r>
              <a:rPr lang="en-US" dirty="0"/>
              <a:t> </a:t>
            </a:r>
            <a:r>
              <a:rPr lang="en-US" dirty="0" err="1"/>
              <a:t>gebeliklerin</a:t>
            </a:r>
            <a:r>
              <a:rPr lang="en-US" dirty="0"/>
              <a:t> %1-2’sini </a:t>
            </a:r>
            <a:r>
              <a:rPr lang="en-US" dirty="0" err="1"/>
              <a:t>oluşturur</a:t>
            </a:r>
            <a:r>
              <a:rPr lang="en-US" dirty="0"/>
              <a:t>.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tipine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normal </a:t>
            </a:r>
            <a:r>
              <a:rPr lang="en-US" dirty="0" err="1"/>
              <a:t>fetusun</a:t>
            </a:r>
            <a:r>
              <a:rPr lang="en-US" dirty="0"/>
              <a:t> </a:t>
            </a:r>
            <a:r>
              <a:rPr lang="en-US" dirty="0" err="1"/>
              <a:t>gebelik</a:t>
            </a:r>
            <a:r>
              <a:rPr lang="en-US" dirty="0"/>
              <a:t> </a:t>
            </a:r>
            <a:r>
              <a:rPr lang="en-US" dirty="0" err="1"/>
              <a:t>sürecini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etkileyebilmektedir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18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Tedavisi</a:t>
            </a:r>
            <a:r>
              <a:rPr lang="en-US" dirty="0"/>
              <a:t> </a:t>
            </a:r>
            <a:r>
              <a:rPr lang="en-US" dirty="0" err="1"/>
              <a:t>gestasyonel</a:t>
            </a:r>
            <a:r>
              <a:rPr lang="en-US" dirty="0"/>
              <a:t> </a:t>
            </a:r>
            <a:r>
              <a:rPr lang="en-US" dirty="0" err="1"/>
              <a:t>haftaya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farklılık</a:t>
            </a:r>
            <a:r>
              <a:rPr lang="en-US" dirty="0"/>
              <a:t> </a:t>
            </a:r>
            <a:r>
              <a:rPr lang="en-US" dirty="0" err="1"/>
              <a:t>göstermekte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konservatif</a:t>
            </a:r>
            <a:r>
              <a:rPr lang="en-US" dirty="0"/>
              <a:t> </a:t>
            </a:r>
            <a:r>
              <a:rPr lang="en-US" dirty="0" err="1"/>
              <a:t>yaklaşımdan</a:t>
            </a:r>
            <a:r>
              <a:rPr lang="en-US" dirty="0"/>
              <a:t>  </a:t>
            </a:r>
            <a:r>
              <a:rPr lang="en-US" dirty="0" err="1"/>
              <a:t>selektif</a:t>
            </a:r>
            <a:r>
              <a:rPr lang="en-US" dirty="0"/>
              <a:t> </a:t>
            </a:r>
            <a:r>
              <a:rPr lang="en-US" dirty="0" err="1"/>
              <a:t>fetoredüksiyon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müdahaleler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değişkenlik</a:t>
            </a:r>
            <a:r>
              <a:rPr lang="en-US" dirty="0"/>
              <a:t> </a:t>
            </a:r>
            <a:r>
              <a:rPr lang="en-US" dirty="0" err="1"/>
              <a:t>gösterebilir</a:t>
            </a:r>
            <a:r>
              <a:rPr lang="en-US" dirty="0"/>
              <a:t>. Bu </a:t>
            </a:r>
            <a:r>
              <a:rPr lang="en-US" dirty="0" err="1"/>
              <a:t>çalışmada</a:t>
            </a:r>
            <a:r>
              <a:rPr lang="en-US" dirty="0"/>
              <a:t> </a:t>
            </a:r>
            <a:r>
              <a:rPr lang="en-US" dirty="0" err="1"/>
              <a:t>hastanemizde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fetusta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çoğul</a:t>
            </a:r>
            <a:r>
              <a:rPr lang="en-US" dirty="0"/>
              <a:t> </a:t>
            </a:r>
            <a:r>
              <a:rPr lang="en-US" dirty="0" err="1"/>
              <a:t>gebeliklerin</a:t>
            </a:r>
            <a:r>
              <a:rPr lang="en-US" dirty="0"/>
              <a:t> perinatal </a:t>
            </a:r>
            <a:r>
              <a:rPr lang="en-US" dirty="0" err="1"/>
              <a:t>sonuçlarının</a:t>
            </a:r>
            <a:r>
              <a:rPr lang="en-US" dirty="0"/>
              <a:t> </a:t>
            </a:r>
            <a:r>
              <a:rPr lang="en-US" dirty="0" err="1"/>
              <a:t>sunumu</a:t>
            </a:r>
            <a:r>
              <a:rPr lang="en-US" dirty="0"/>
              <a:t> </a:t>
            </a:r>
            <a:r>
              <a:rPr lang="en-US" dirty="0" err="1"/>
              <a:t>amaçlanmıştır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326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Materyal-Meto</a:t>
            </a:r>
            <a:r>
              <a:rPr lang="tr-TR" b="1" dirty="0" smtClean="0"/>
              <a:t>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Dicle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Tıp </a:t>
            </a:r>
            <a:r>
              <a:rPr lang="en-US" dirty="0" err="1"/>
              <a:t>Fakültesi</a:t>
            </a:r>
            <a:r>
              <a:rPr lang="en-US" dirty="0"/>
              <a:t> Kadın </a:t>
            </a:r>
            <a:r>
              <a:rPr lang="en-US" dirty="0" err="1"/>
              <a:t>Hastalıkları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Kliniği’nde</a:t>
            </a:r>
            <a:r>
              <a:rPr lang="en-US" dirty="0"/>
              <a:t> </a:t>
            </a:r>
            <a:r>
              <a:rPr lang="en-US" dirty="0" err="1"/>
              <a:t>Ocak</a:t>
            </a:r>
            <a:r>
              <a:rPr lang="en-US" dirty="0"/>
              <a:t> 2010- </a:t>
            </a:r>
            <a:r>
              <a:rPr lang="en-US" dirty="0" err="1"/>
              <a:t>Aralık</a:t>
            </a:r>
            <a:r>
              <a:rPr lang="en-US" dirty="0"/>
              <a:t> 2015 </a:t>
            </a:r>
            <a:r>
              <a:rPr lang="en-US" dirty="0" err="1"/>
              <a:t>tarihleri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ikiz</a:t>
            </a:r>
            <a:r>
              <a:rPr lang="en-US" dirty="0"/>
              <a:t> </a:t>
            </a:r>
            <a:r>
              <a:rPr lang="en-US" dirty="0" err="1"/>
              <a:t>eşinde</a:t>
            </a:r>
            <a:r>
              <a:rPr lang="en-US" dirty="0"/>
              <a:t> </a:t>
            </a:r>
            <a:r>
              <a:rPr lang="en-US" dirty="0" err="1"/>
              <a:t>konjenital</a:t>
            </a:r>
            <a:r>
              <a:rPr lang="en-US" dirty="0"/>
              <a:t> </a:t>
            </a:r>
            <a:r>
              <a:rPr lang="en-US" dirty="0" err="1"/>
              <a:t>majör</a:t>
            </a:r>
            <a:r>
              <a:rPr lang="en-US" dirty="0"/>
              <a:t> fetal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saptanan</a:t>
            </a:r>
            <a:r>
              <a:rPr lang="en-US" dirty="0"/>
              <a:t> </a:t>
            </a:r>
            <a:r>
              <a:rPr lang="tr-TR" dirty="0" smtClean="0"/>
              <a:t>gebeler</a:t>
            </a:r>
            <a:r>
              <a:rPr lang="en-US" dirty="0" smtClean="0"/>
              <a:t> </a:t>
            </a:r>
            <a:r>
              <a:rPr lang="en-US" dirty="0" err="1"/>
              <a:t>retrospektif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edildi</a:t>
            </a:r>
            <a:r>
              <a:rPr lang="en-US" dirty="0"/>
              <a:t>. </a:t>
            </a:r>
            <a:r>
              <a:rPr lang="en-US" dirty="0" err="1"/>
              <a:t>Konjenital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tanıları</a:t>
            </a:r>
            <a:r>
              <a:rPr lang="en-US" dirty="0"/>
              <a:t> </a:t>
            </a:r>
            <a:r>
              <a:rPr lang="en-US" dirty="0" err="1"/>
              <a:t>hastane</a:t>
            </a:r>
            <a:r>
              <a:rPr lang="en-US" dirty="0"/>
              <a:t> </a:t>
            </a:r>
            <a:r>
              <a:rPr lang="en-US" dirty="0" err="1"/>
              <a:t>radyoloji</a:t>
            </a:r>
            <a:r>
              <a:rPr lang="en-US" dirty="0"/>
              <a:t> </a:t>
            </a:r>
            <a:r>
              <a:rPr lang="en-US" dirty="0" err="1"/>
              <a:t>kayıtları</a:t>
            </a:r>
            <a:r>
              <a:rPr lang="en-US" dirty="0"/>
              <a:t>,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defteri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fetal </a:t>
            </a:r>
            <a:r>
              <a:rPr lang="en-US" dirty="0" err="1"/>
              <a:t>terminasyon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kurul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kayıtlarından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edildi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71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Maternal </a:t>
            </a:r>
            <a:r>
              <a:rPr lang="en-US" dirty="0" err="1"/>
              <a:t>demografik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, </a:t>
            </a:r>
            <a:r>
              <a:rPr lang="en-US" dirty="0" err="1"/>
              <a:t>tanı</a:t>
            </a:r>
            <a:r>
              <a:rPr lang="en-US" dirty="0"/>
              <a:t> </a:t>
            </a:r>
            <a:r>
              <a:rPr lang="en-US" dirty="0" err="1"/>
              <a:t>esnasındaki</a:t>
            </a:r>
            <a:r>
              <a:rPr lang="en-US" dirty="0"/>
              <a:t> </a:t>
            </a:r>
            <a:r>
              <a:rPr lang="en-US" dirty="0" err="1"/>
              <a:t>gestasyonel</a:t>
            </a:r>
            <a:r>
              <a:rPr lang="en-US" dirty="0"/>
              <a:t> </a:t>
            </a:r>
            <a:r>
              <a:rPr lang="en-US" dirty="0" err="1"/>
              <a:t>hafta</a:t>
            </a:r>
            <a:r>
              <a:rPr lang="en-US" dirty="0"/>
              <a:t>, fetus </a:t>
            </a:r>
            <a:r>
              <a:rPr lang="en-US" dirty="0" err="1"/>
              <a:t>ve</a:t>
            </a:r>
            <a:r>
              <a:rPr lang="en-US" dirty="0"/>
              <a:t>/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fetuslara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koryonisiteler</a:t>
            </a:r>
            <a:r>
              <a:rPr lang="en-US" dirty="0"/>
              <a:t>,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anomalileri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şekilleri</a:t>
            </a:r>
            <a:r>
              <a:rPr lang="en-US" dirty="0"/>
              <a:t> </a:t>
            </a:r>
            <a:r>
              <a:rPr lang="en-US" dirty="0" err="1"/>
              <a:t>kaydedildi</a:t>
            </a:r>
            <a:r>
              <a:rPr lang="en-US" dirty="0"/>
              <a:t>. </a:t>
            </a:r>
            <a:r>
              <a:rPr lang="en-US" dirty="0" err="1"/>
              <a:t>Hastalara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tedaviler</a:t>
            </a:r>
            <a:r>
              <a:rPr lang="en-US" dirty="0"/>
              <a:t> not </a:t>
            </a:r>
            <a:r>
              <a:rPr lang="en-US" dirty="0" err="1"/>
              <a:t>edildi</a:t>
            </a:r>
            <a:r>
              <a:rPr lang="en-US" dirty="0"/>
              <a:t>. 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olguların</a:t>
            </a:r>
            <a:r>
              <a:rPr lang="en-US" dirty="0"/>
              <a:t> </a:t>
            </a:r>
            <a:r>
              <a:rPr lang="en-US" dirty="0" err="1"/>
              <a:t>ultrasonografik</a:t>
            </a:r>
            <a:r>
              <a:rPr lang="en-US" dirty="0"/>
              <a:t> </a:t>
            </a:r>
            <a:r>
              <a:rPr lang="en-US" dirty="0" err="1"/>
              <a:t>incelemeleri</a:t>
            </a:r>
            <a:r>
              <a:rPr lang="en-US" dirty="0"/>
              <a:t> </a:t>
            </a:r>
            <a:r>
              <a:rPr lang="en-US" dirty="0" err="1"/>
              <a:t>Voluson</a:t>
            </a:r>
            <a:r>
              <a:rPr lang="en-US" dirty="0"/>
              <a:t> 730 PRO (General Electric Healthcare, Milwaukee, WI, ABD) </a:t>
            </a:r>
            <a:r>
              <a:rPr lang="en-US" dirty="0" err="1"/>
              <a:t>cihazı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gerçekleştirildi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37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Bulgular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/>
              <a:t>ikiz</a:t>
            </a:r>
            <a:r>
              <a:rPr lang="en-US" dirty="0"/>
              <a:t> </a:t>
            </a:r>
            <a:r>
              <a:rPr lang="en-US" dirty="0" err="1"/>
              <a:t>eşinde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13 </a:t>
            </a:r>
            <a:r>
              <a:rPr lang="en-US" dirty="0" err="1"/>
              <a:t>gebe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edildi</a:t>
            </a:r>
            <a:r>
              <a:rPr lang="en-US" dirty="0"/>
              <a:t>.  </a:t>
            </a:r>
            <a:r>
              <a:rPr lang="en-US" dirty="0" err="1"/>
              <a:t>Hastaların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yaşı</a:t>
            </a:r>
            <a:r>
              <a:rPr lang="en-US" dirty="0"/>
              <a:t> 26.5±5.2 </a:t>
            </a:r>
            <a:r>
              <a:rPr lang="en-US" dirty="0" err="1"/>
              <a:t>idi</a:t>
            </a:r>
            <a:r>
              <a:rPr lang="en-US" dirty="0"/>
              <a:t>.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anamnezlerden</a:t>
            </a:r>
            <a:r>
              <a:rPr lang="en-US" dirty="0"/>
              <a:t> 5 (%38,5) </a:t>
            </a:r>
            <a:r>
              <a:rPr lang="en-US" dirty="0" err="1"/>
              <a:t>hastada</a:t>
            </a:r>
            <a:r>
              <a:rPr lang="en-US" dirty="0"/>
              <a:t> </a:t>
            </a:r>
            <a:r>
              <a:rPr lang="en-US" dirty="0" err="1"/>
              <a:t>akraba</a:t>
            </a:r>
            <a:r>
              <a:rPr lang="en-US" dirty="0"/>
              <a:t> </a:t>
            </a:r>
            <a:r>
              <a:rPr lang="en-US" dirty="0" err="1"/>
              <a:t>evliliği</a:t>
            </a:r>
            <a:r>
              <a:rPr lang="en-US" dirty="0"/>
              <a:t> </a:t>
            </a:r>
            <a:r>
              <a:rPr lang="en-US" dirty="0" err="1"/>
              <a:t>öyküsü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belirlendi</a:t>
            </a:r>
            <a:r>
              <a:rPr lang="en-US" dirty="0"/>
              <a:t>. 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değerlendirmesinde</a:t>
            </a:r>
            <a:r>
              <a:rPr lang="en-US" dirty="0"/>
              <a:t> 11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ikiz</a:t>
            </a:r>
            <a:r>
              <a:rPr lang="en-US" dirty="0"/>
              <a:t> </a:t>
            </a:r>
            <a:r>
              <a:rPr lang="en-US" dirty="0" err="1"/>
              <a:t>eşinde</a:t>
            </a:r>
            <a:r>
              <a:rPr lang="en-US" dirty="0"/>
              <a:t> </a:t>
            </a:r>
            <a:r>
              <a:rPr lang="en-US" dirty="0" err="1" smtClean="0"/>
              <a:t>anomal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gözlenirken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hastada</a:t>
            </a:r>
            <a:r>
              <a:rPr lang="en-US" dirty="0"/>
              <a:t>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fetusta</a:t>
            </a:r>
            <a:r>
              <a:rPr lang="en-US" dirty="0"/>
              <a:t> </a:t>
            </a:r>
            <a:r>
              <a:rPr lang="en-US" dirty="0" err="1"/>
              <a:t>kistik</a:t>
            </a:r>
            <a:r>
              <a:rPr lang="en-US" dirty="0"/>
              <a:t> </a:t>
            </a:r>
            <a:r>
              <a:rPr lang="en-US" dirty="0" err="1"/>
              <a:t>higroma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hastada</a:t>
            </a:r>
            <a:r>
              <a:rPr lang="en-US" dirty="0"/>
              <a:t> da conjoined </a:t>
            </a:r>
            <a:r>
              <a:rPr lang="en-US" dirty="0" err="1"/>
              <a:t>ikiz</a:t>
            </a:r>
            <a:r>
              <a:rPr lang="en-US" dirty="0"/>
              <a:t> </a:t>
            </a:r>
            <a:r>
              <a:rPr lang="en-US" dirty="0" err="1"/>
              <a:t>gebelik</a:t>
            </a:r>
            <a:r>
              <a:rPr lang="en-US" dirty="0"/>
              <a:t> </a:t>
            </a:r>
            <a:r>
              <a:rPr lang="en-US" dirty="0" err="1"/>
              <a:t>mevcuttu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49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anomalileri</a:t>
            </a:r>
            <a:r>
              <a:rPr lang="en-US" dirty="0"/>
              <a:t> </a:t>
            </a:r>
            <a:r>
              <a:rPr lang="en-US" dirty="0" err="1"/>
              <a:t>incelendiğinde</a:t>
            </a:r>
            <a:r>
              <a:rPr lang="en-US" dirty="0"/>
              <a:t> 3 </a:t>
            </a:r>
            <a:r>
              <a:rPr lang="en-US" dirty="0" err="1"/>
              <a:t>hastada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tutulumu</a:t>
            </a:r>
            <a:r>
              <a:rPr lang="en-US" dirty="0"/>
              <a:t>, 10 </a:t>
            </a:r>
            <a:r>
              <a:rPr lang="en-US" dirty="0" err="1"/>
              <a:t>hastada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tutulumu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gözlendi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dağılımlarına</a:t>
            </a:r>
            <a:r>
              <a:rPr lang="en-US" dirty="0"/>
              <a:t> </a:t>
            </a:r>
            <a:r>
              <a:rPr lang="en-US" dirty="0" err="1"/>
              <a:t>bakıldığında</a:t>
            </a:r>
            <a:r>
              <a:rPr lang="en-US" dirty="0"/>
              <a:t> 8 </a:t>
            </a:r>
            <a:r>
              <a:rPr lang="en-US" dirty="0" err="1"/>
              <a:t>fetusta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tr-TR" dirty="0" smtClean="0"/>
              <a:t> (MSS)</a:t>
            </a:r>
            <a:r>
              <a:rPr lang="en-US" dirty="0" smtClean="0"/>
              <a:t> </a:t>
            </a:r>
            <a:r>
              <a:rPr lang="en-US" dirty="0" err="1"/>
              <a:t>tutulumu</a:t>
            </a:r>
            <a:r>
              <a:rPr lang="en-US" dirty="0"/>
              <a:t>, 3 </a:t>
            </a:r>
            <a:r>
              <a:rPr lang="en-US" dirty="0" err="1"/>
              <a:t>fetusta</a:t>
            </a:r>
            <a:r>
              <a:rPr lang="en-US" dirty="0"/>
              <a:t> gastrointestinal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stem </a:t>
            </a:r>
            <a:r>
              <a:rPr lang="tr-TR" dirty="0" smtClean="0"/>
              <a:t>(GİS) </a:t>
            </a:r>
            <a:r>
              <a:rPr lang="en-US" dirty="0" err="1" smtClean="0"/>
              <a:t>tutulumu</a:t>
            </a:r>
            <a:r>
              <a:rPr lang="en-US" dirty="0"/>
              <a:t>, 2 </a:t>
            </a:r>
            <a:r>
              <a:rPr lang="en-US" dirty="0" err="1"/>
              <a:t>fetusta</a:t>
            </a:r>
            <a:r>
              <a:rPr lang="en-US" dirty="0"/>
              <a:t> </a:t>
            </a:r>
            <a:r>
              <a:rPr lang="en-US" dirty="0" err="1"/>
              <a:t>kas-iskelet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tutulumu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fetusta</a:t>
            </a:r>
            <a:r>
              <a:rPr lang="en-US" dirty="0"/>
              <a:t> </a:t>
            </a:r>
            <a:r>
              <a:rPr lang="en-US" dirty="0" err="1"/>
              <a:t>üriner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tutulumu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belirlendi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247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</a:t>
            </a:r>
            <a:r>
              <a:rPr lang="en-US" dirty="0"/>
              <a:t>. </a:t>
            </a:r>
            <a:r>
              <a:rPr lang="en-US" dirty="0" err="1"/>
              <a:t>gebelik</a:t>
            </a:r>
            <a:r>
              <a:rPr lang="en-US" dirty="0"/>
              <a:t> </a:t>
            </a:r>
            <a:r>
              <a:rPr lang="en-US" dirty="0" err="1"/>
              <a:t>haftasından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6 </a:t>
            </a:r>
            <a:r>
              <a:rPr lang="en-US" dirty="0" err="1"/>
              <a:t>gebeye</a:t>
            </a:r>
            <a:r>
              <a:rPr lang="en-US" dirty="0"/>
              <a:t> </a:t>
            </a:r>
            <a:r>
              <a:rPr lang="en-US" dirty="0" err="1"/>
              <a:t>selektif</a:t>
            </a:r>
            <a:r>
              <a:rPr lang="en-US" dirty="0"/>
              <a:t> </a:t>
            </a:r>
            <a:r>
              <a:rPr lang="en-US" dirty="0" err="1"/>
              <a:t>fetoredüksiyon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gebeye</a:t>
            </a:r>
            <a:r>
              <a:rPr lang="en-US" dirty="0"/>
              <a:t> </a:t>
            </a:r>
            <a:r>
              <a:rPr lang="en-US" dirty="0" err="1"/>
              <a:t>terminasyon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gözlendi</a:t>
            </a:r>
            <a:r>
              <a:rPr lang="en-US" dirty="0"/>
              <a:t>.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gebelerin</a:t>
            </a:r>
            <a:r>
              <a:rPr lang="en-US" dirty="0"/>
              <a:t> </a:t>
            </a:r>
            <a:r>
              <a:rPr lang="en-US" dirty="0" err="1"/>
              <a:t>doğuma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obstetrik</a:t>
            </a:r>
            <a:r>
              <a:rPr lang="en-US" dirty="0"/>
              <a:t> </a:t>
            </a:r>
            <a:r>
              <a:rPr lang="en-US" dirty="0" err="1"/>
              <a:t>takibi</a:t>
            </a:r>
            <a:r>
              <a:rPr lang="en-US" dirty="0"/>
              <a:t> </a:t>
            </a:r>
            <a:r>
              <a:rPr lang="en-US" dirty="0" err="1"/>
              <a:t>yapıldı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00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İkiz </a:t>
            </a:r>
            <a:r>
              <a:rPr lang="tr-TR" dirty="0"/>
              <a:t>gebelikler, </a:t>
            </a:r>
            <a:r>
              <a:rPr lang="tr-TR" dirty="0" err="1"/>
              <a:t>obstetrik</a:t>
            </a:r>
            <a:r>
              <a:rPr lang="tr-TR" dirty="0"/>
              <a:t> ve </a:t>
            </a:r>
            <a:r>
              <a:rPr lang="tr-TR" dirty="0" err="1"/>
              <a:t>perinatal</a:t>
            </a:r>
            <a:r>
              <a:rPr lang="tr-TR" dirty="0"/>
              <a:t> sonuçları bakımından riskli gebeliklerdir. </a:t>
            </a:r>
            <a:r>
              <a:rPr lang="tr-TR" dirty="0" smtClean="0"/>
              <a:t>Tekil gebeliklere oranla artmış anomali </a:t>
            </a:r>
            <a:r>
              <a:rPr lang="tr-TR" dirty="0" err="1" smtClean="0"/>
              <a:t>insidansı</a:t>
            </a:r>
            <a:r>
              <a:rPr lang="tr-TR" dirty="0" smtClean="0"/>
              <a:t> gözlenmektedir. </a:t>
            </a:r>
            <a:r>
              <a:rPr lang="tr-TR" dirty="0"/>
              <a:t>Erken dönemde detaylı </a:t>
            </a:r>
            <a:r>
              <a:rPr lang="tr-TR" dirty="0" err="1"/>
              <a:t>ultrasonografik</a:t>
            </a:r>
            <a:r>
              <a:rPr lang="tr-TR" dirty="0"/>
              <a:t> değerlendirme sonrası uygulanacak tedavilerin gebelik komplikasyonlarını </a:t>
            </a:r>
            <a:r>
              <a:rPr lang="tr-TR" dirty="0" err="1"/>
              <a:t>minimalize</a:t>
            </a:r>
            <a:r>
              <a:rPr lang="tr-TR" dirty="0"/>
              <a:t> edeceği </a:t>
            </a:r>
            <a:r>
              <a:rPr lang="tr-TR" dirty="0" smtClean="0"/>
              <a:t>kanaatindeyiz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953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387</Words>
  <Application>Microsoft Office PowerPoint</Application>
  <PresentationFormat>Ekran Gösterisi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İkiz eşi anomalili gebelerde klinik yönetimimiz</vt:lpstr>
      <vt:lpstr>Giriş</vt:lpstr>
      <vt:lpstr>PowerPoint Sunusu</vt:lpstr>
      <vt:lpstr>Materyal-Metod</vt:lpstr>
      <vt:lpstr>PowerPoint Sunusu</vt:lpstr>
      <vt:lpstr>Bulgular </vt:lpstr>
      <vt:lpstr>PowerPoint Sunusu</vt:lpstr>
      <vt:lpstr>PowerPoint Sunusu</vt:lpstr>
      <vt:lpstr>Sonuç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İkiz eşi anomalili gebelerde klinik yönetimimiz</dc:title>
  <dc:creator>serdar</dc:creator>
  <cp:lastModifiedBy>DrTalip</cp:lastModifiedBy>
  <cp:revision>3</cp:revision>
  <dcterms:created xsi:type="dcterms:W3CDTF">2016-09-06T18:07:22Z</dcterms:created>
  <dcterms:modified xsi:type="dcterms:W3CDTF">2016-09-29T18:29:32Z</dcterms:modified>
</cp:coreProperties>
</file>