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58" r:id="rId1"/>
  </p:sldMasterIdLst>
  <p:notesMasterIdLst>
    <p:notesMasterId r:id="rId35"/>
  </p:notesMasterIdLst>
  <p:sldIdLst>
    <p:sldId id="256" r:id="rId2"/>
    <p:sldId id="257" r:id="rId3"/>
    <p:sldId id="308" r:id="rId4"/>
    <p:sldId id="258" r:id="rId5"/>
    <p:sldId id="272" r:id="rId6"/>
    <p:sldId id="296" r:id="rId7"/>
    <p:sldId id="290" r:id="rId8"/>
    <p:sldId id="309" r:id="rId9"/>
    <p:sldId id="310" r:id="rId10"/>
    <p:sldId id="295" r:id="rId11"/>
    <p:sldId id="291" r:id="rId12"/>
    <p:sldId id="293" r:id="rId13"/>
    <p:sldId id="294" r:id="rId14"/>
    <p:sldId id="299" r:id="rId15"/>
    <p:sldId id="286" r:id="rId16"/>
    <p:sldId id="270" r:id="rId17"/>
    <p:sldId id="288" r:id="rId18"/>
    <p:sldId id="311" r:id="rId19"/>
    <p:sldId id="297" r:id="rId20"/>
    <p:sldId id="302" r:id="rId21"/>
    <p:sldId id="312" r:id="rId22"/>
    <p:sldId id="298" r:id="rId23"/>
    <p:sldId id="274" r:id="rId24"/>
    <p:sldId id="306" r:id="rId25"/>
    <p:sldId id="307" r:id="rId26"/>
    <p:sldId id="289" r:id="rId27"/>
    <p:sldId id="269" r:id="rId28"/>
    <p:sldId id="283" r:id="rId29"/>
    <p:sldId id="304" r:id="rId30"/>
    <p:sldId id="282" r:id="rId31"/>
    <p:sldId id="305" r:id="rId32"/>
    <p:sldId id="313" r:id="rId33"/>
    <p:sldId id="281" r:id="rId3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24" autoAdjust="0"/>
  </p:normalViewPr>
  <p:slideViewPr>
    <p:cSldViewPr snapToGrid="0">
      <p:cViewPr varScale="1">
        <p:scale>
          <a:sx n="70" d="100"/>
          <a:sy n="70" d="100"/>
        </p:scale>
        <p:origin x="7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9FB75E-F021-48FA-AA06-EF3F4A16A09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AC1A1BB-6BA3-4B2F-BF65-61B856447404}">
      <dgm:prSet phldrT="[Metin]"/>
      <dgm:spPr/>
      <dgm:t>
        <a:bodyPr/>
        <a:lstStyle/>
        <a:p>
          <a:r>
            <a:rPr lang="tr-TR" dirty="0" smtClean="0"/>
            <a:t>PGDM</a:t>
          </a:r>
          <a:endParaRPr lang="tr-TR" dirty="0"/>
        </a:p>
      </dgm:t>
    </dgm:pt>
    <dgm:pt modelId="{FEFE62A4-CBB0-4538-9F4E-5F4A7F9EFFBE}" type="parTrans" cxnId="{014248DE-6525-457C-A8A9-30DCA740FB5E}">
      <dgm:prSet/>
      <dgm:spPr/>
      <dgm:t>
        <a:bodyPr/>
        <a:lstStyle/>
        <a:p>
          <a:endParaRPr lang="tr-TR"/>
        </a:p>
      </dgm:t>
    </dgm:pt>
    <dgm:pt modelId="{6CC18DA2-BF2E-4FF9-86B9-3CD341B03A5C}" type="sibTrans" cxnId="{014248DE-6525-457C-A8A9-30DCA740FB5E}">
      <dgm:prSet/>
      <dgm:spPr/>
      <dgm:t>
        <a:bodyPr/>
        <a:lstStyle/>
        <a:p>
          <a:endParaRPr lang="tr-TR"/>
        </a:p>
      </dgm:t>
    </dgm:pt>
    <dgm:pt modelId="{6FF69230-7707-49FE-9F82-AC7AF055F151}">
      <dgm:prSet phldrT="[Metin]"/>
      <dgm:spPr/>
      <dgm:t>
        <a:bodyPr/>
        <a:lstStyle/>
        <a:p>
          <a:r>
            <a:rPr lang="tr-TR" dirty="0" smtClean="0"/>
            <a:t>Oftalmolojik muayene</a:t>
          </a:r>
          <a:endParaRPr lang="tr-TR" dirty="0"/>
        </a:p>
      </dgm:t>
    </dgm:pt>
    <dgm:pt modelId="{CACC1BD5-32BD-4F71-B8EA-3F26940B52CC}" type="parTrans" cxnId="{B497B399-1861-4DC2-B929-C97240ED2D4E}">
      <dgm:prSet/>
      <dgm:spPr/>
      <dgm:t>
        <a:bodyPr/>
        <a:lstStyle/>
        <a:p>
          <a:endParaRPr lang="tr-TR"/>
        </a:p>
      </dgm:t>
    </dgm:pt>
    <dgm:pt modelId="{DBE21563-B961-4F43-B937-492131D4861F}" type="sibTrans" cxnId="{B497B399-1861-4DC2-B929-C97240ED2D4E}">
      <dgm:prSet/>
      <dgm:spPr/>
      <dgm:t>
        <a:bodyPr/>
        <a:lstStyle/>
        <a:p>
          <a:endParaRPr lang="tr-TR"/>
        </a:p>
      </dgm:t>
    </dgm:pt>
    <dgm:pt modelId="{175B005B-D845-4A4C-AC57-E0F7C44C43B8}">
      <dgm:prSet phldrT="[Metin]"/>
      <dgm:spPr/>
      <dgm:t>
        <a:bodyPr/>
        <a:lstStyle/>
        <a:p>
          <a:r>
            <a:rPr lang="tr-TR" dirty="0" smtClean="0"/>
            <a:t>24  Saatlik protein</a:t>
          </a:r>
          <a:endParaRPr lang="tr-TR" dirty="0"/>
        </a:p>
      </dgm:t>
    </dgm:pt>
    <dgm:pt modelId="{D1F6BD49-BEC2-401D-B8C4-A8ED3849BB80}" type="parTrans" cxnId="{A2793CE3-2C1A-41E9-AFBC-C8799B98BAEF}">
      <dgm:prSet/>
      <dgm:spPr/>
      <dgm:t>
        <a:bodyPr/>
        <a:lstStyle/>
        <a:p>
          <a:endParaRPr lang="tr-TR"/>
        </a:p>
      </dgm:t>
    </dgm:pt>
    <dgm:pt modelId="{D348BD2B-6A4E-4C70-BDF2-CC5B02FC911E}" type="sibTrans" cxnId="{A2793CE3-2C1A-41E9-AFBC-C8799B98BAEF}">
      <dgm:prSet/>
      <dgm:spPr/>
      <dgm:t>
        <a:bodyPr/>
        <a:lstStyle/>
        <a:p>
          <a:endParaRPr lang="tr-TR"/>
        </a:p>
      </dgm:t>
    </dgm:pt>
    <dgm:pt modelId="{983DAC4A-5807-49E9-BAB9-7C8F49F968B8}">
      <dgm:prSet phldrT="[Metin]"/>
      <dgm:spPr/>
      <dgm:t>
        <a:bodyPr/>
        <a:lstStyle/>
        <a:p>
          <a:r>
            <a:rPr lang="tr-TR" dirty="0" err="1" smtClean="0"/>
            <a:t>Hb</a:t>
          </a:r>
          <a:r>
            <a:rPr lang="tr-TR" dirty="0" smtClean="0"/>
            <a:t> A1C</a:t>
          </a:r>
          <a:endParaRPr lang="tr-TR" dirty="0"/>
        </a:p>
      </dgm:t>
    </dgm:pt>
    <dgm:pt modelId="{D6310D5B-ECE8-42FD-8EE7-F6E611B8D719}" type="parTrans" cxnId="{15D60DBF-BD8B-4D0E-93A9-AF0E0039F68B}">
      <dgm:prSet/>
      <dgm:spPr/>
      <dgm:t>
        <a:bodyPr/>
        <a:lstStyle/>
        <a:p>
          <a:endParaRPr lang="tr-TR"/>
        </a:p>
      </dgm:t>
    </dgm:pt>
    <dgm:pt modelId="{EA9CA03E-6A79-4113-8DBC-2A8884F37A88}" type="sibTrans" cxnId="{15D60DBF-BD8B-4D0E-93A9-AF0E0039F68B}">
      <dgm:prSet/>
      <dgm:spPr/>
      <dgm:t>
        <a:bodyPr/>
        <a:lstStyle/>
        <a:p>
          <a:endParaRPr lang="tr-TR"/>
        </a:p>
      </dgm:t>
    </dgm:pt>
    <dgm:pt modelId="{E6CF2EFA-18B6-4FBB-9070-081723954617}">
      <dgm:prSet phldrT="[Metin]"/>
      <dgm:spPr/>
      <dgm:t>
        <a:bodyPr/>
        <a:lstStyle/>
        <a:p>
          <a:r>
            <a:rPr lang="tr-TR" dirty="0" smtClean="0"/>
            <a:t>EKG</a:t>
          </a:r>
          <a:endParaRPr lang="tr-TR" dirty="0"/>
        </a:p>
      </dgm:t>
    </dgm:pt>
    <dgm:pt modelId="{99DEDFA2-CF2D-4611-BB3A-666ACE6C6B60}" type="parTrans" cxnId="{93FD25AA-6101-477B-A4F4-F029B6AC7294}">
      <dgm:prSet/>
      <dgm:spPr/>
      <dgm:t>
        <a:bodyPr/>
        <a:lstStyle/>
        <a:p>
          <a:endParaRPr lang="tr-TR"/>
        </a:p>
      </dgm:t>
    </dgm:pt>
    <dgm:pt modelId="{1F62AD1F-9C79-40FB-BB51-D8F74E5E11D2}" type="sibTrans" cxnId="{93FD25AA-6101-477B-A4F4-F029B6AC7294}">
      <dgm:prSet/>
      <dgm:spPr/>
      <dgm:t>
        <a:bodyPr/>
        <a:lstStyle/>
        <a:p>
          <a:endParaRPr lang="tr-TR"/>
        </a:p>
      </dgm:t>
    </dgm:pt>
    <dgm:pt modelId="{6FA88597-02A0-47F3-B192-4181B179BD3F}">
      <dgm:prSet/>
      <dgm:spPr/>
      <dgm:t>
        <a:bodyPr/>
        <a:lstStyle/>
        <a:p>
          <a:r>
            <a:rPr lang="tr-TR" dirty="0" smtClean="0"/>
            <a:t>TSH </a:t>
          </a:r>
          <a:endParaRPr lang="tr-TR" dirty="0"/>
        </a:p>
      </dgm:t>
    </dgm:pt>
    <dgm:pt modelId="{03A260AB-15E1-434D-B586-47C645712926}" type="parTrans" cxnId="{F0D6A375-D33C-4266-80D7-7BF760448412}">
      <dgm:prSet/>
      <dgm:spPr/>
      <dgm:t>
        <a:bodyPr/>
        <a:lstStyle/>
        <a:p>
          <a:endParaRPr lang="tr-TR"/>
        </a:p>
      </dgm:t>
    </dgm:pt>
    <dgm:pt modelId="{D65AA328-7D91-4722-BCCF-F365BB0CC4CB}" type="sibTrans" cxnId="{F0D6A375-D33C-4266-80D7-7BF760448412}">
      <dgm:prSet/>
      <dgm:spPr/>
      <dgm:t>
        <a:bodyPr/>
        <a:lstStyle/>
        <a:p>
          <a:endParaRPr lang="tr-TR"/>
        </a:p>
      </dgm:t>
    </dgm:pt>
    <dgm:pt modelId="{F6C4EA12-75E3-4D7C-8D07-9B172313AC6D}" type="pres">
      <dgm:prSet presAssocID="{FD9FB75E-F021-48FA-AA06-EF3F4A16A09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6025539-3914-4D5F-908E-B64B284C8799}" type="pres">
      <dgm:prSet presAssocID="{4AC1A1BB-6BA3-4B2F-BF65-61B856447404}" presName="centerShape" presStyleLbl="node0" presStyleIdx="0" presStyleCnt="1"/>
      <dgm:spPr/>
      <dgm:t>
        <a:bodyPr/>
        <a:lstStyle/>
        <a:p>
          <a:endParaRPr lang="tr-TR"/>
        </a:p>
      </dgm:t>
    </dgm:pt>
    <dgm:pt modelId="{07DE9E7B-13E3-4049-8876-40AD4FD4C313}" type="pres">
      <dgm:prSet presAssocID="{6FF69230-7707-49FE-9F82-AC7AF055F1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44C327-2CA8-4769-999A-940BC5FBF7C7}" type="pres">
      <dgm:prSet presAssocID="{6FF69230-7707-49FE-9F82-AC7AF055F151}" presName="dummy" presStyleCnt="0"/>
      <dgm:spPr/>
    </dgm:pt>
    <dgm:pt modelId="{8E15E652-5CA6-40AA-9F81-1539BE635813}" type="pres">
      <dgm:prSet presAssocID="{DBE21563-B961-4F43-B937-492131D4861F}" presName="sibTrans" presStyleLbl="sibTrans2D1" presStyleIdx="0" presStyleCnt="5"/>
      <dgm:spPr/>
      <dgm:t>
        <a:bodyPr/>
        <a:lstStyle/>
        <a:p>
          <a:endParaRPr lang="tr-TR"/>
        </a:p>
      </dgm:t>
    </dgm:pt>
    <dgm:pt modelId="{C46F4738-B329-4D63-8C13-144BF5247B52}" type="pres">
      <dgm:prSet presAssocID="{6FA88597-02A0-47F3-B192-4181B179BD3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3386A5D-E64A-4F78-822A-30CE44644659}" type="pres">
      <dgm:prSet presAssocID="{6FA88597-02A0-47F3-B192-4181B179BD3F}" presName="dummy" presStyleCnt="0"/>
      <dgm:spPr/>
    </dgm:pt>
    <dgm:pt modelId="{7F2A036C-0986-47A3-8CE9-8402B6A5BCF4}" type="pres">
      <dgm:prSet presAssocID="{D65AA328-7D91-4722-BCCF-F365BB0CC4CB}" presName="sibTrans" presStyleLbl="sibTrans2D1" presStyleIdx="1" presStyleCnt="5"/>
      <dgm:spPr/>
      <dgm:t>
        <a:bodyPr/>
        <a:lstStyle/>
        <a:p>
          <a:endParaRPr lang="tr-TR"/>
        </a:p>
      </dgm:t>
    </dgm:pt>
    <dgm:pt modelId="{0C699E8B-0ECC-449D-8024-CFA81F6EE227}" type="pres">
      <dgm:prSet presAssocID="{175B005B-D845-4A4C-AC57-E0F7C44C43B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724C9E-2DE3-4D39-AE56-10FBEB737118}" type="pres">
      <dgm:prSet presAssocID="{175B005B-D845-4A4C-AC57-E0F7C44C43B8}" presName="dummy" presStyleCnt="0"/>
      <dgm:spPr/>
    </dgm:pt>
    <dgm:pt modelId="{175AADCB-BA9E-47CB-B3AC-426A09F97F64}" type="pres">
      <dgm:prSet presAssocID="{D348BD2B-6A4E-4C70-BDF2-CC5B02FC911E}" presName="sibTrans" presStyleLbl="sibTrans2D1" presStyleIdx="2" presStyleCnt="5"/>
      <dgm:spPr/>
      <dgm:t>
        <a:bodyPr/>
        <a:lstStyle/>
        <a:p>
          <a:endParaRPr lang="tr-TR"/>
        </a:p>
      </dgm:t>
    </dgm:pt>
    <dgm:pt modelId="{3EF2C6E6-2BFF-4DC6-A058-6EA69763906A}" type="pres">
      <dgm:prSet presAssocID="{983DAC4A-5807-49E9-BAB9-7C8F49F968B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3D1DAC3-7FCF-4B67-AD31-0DE571E50266}" type="pres">
      <dgm:prSet presAssocID="{983DAC4A-5807-49E9-BAB9-7C8F49F968B8}" presName="dummy" presStyleCnt="0"/>
      <dgm:spPr/>
    </dgm:pt>
    <dgm:pt modelId="{9C85DF23-2CB9-4679-8097-FAB9198B6B0C}" type="pres">
      <dgm:prSet presAssocID="{EA9CA03E-6A79-4113-8DBC-2A8884F37A88}" presName="sibTrans" presStyleLbl="sibTrans2D1" presStyleIdx="3" presStyleCnt="5"/>
      <dgm:spPr/>
      <dgm:t>
        <a:bodyPr/>
        <a:lstStyle/>
        <a:p>
          <a:endParaRPr lang="tr-TR"/>
        </a:p>
      </dgm:t>
    </dgm:pt>
    <dgm:pt modelId="{83FAC5B0-3996-47D5-AE34-1D4275E396CB}" type="pres">
      <dgm:prSet presAssocID="{E6CF2EFA-18B6-4FBB-9070-08172395461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3B4986B-75C8-477C-8D0C-750A38CBFD27}" type="pres">
      <dgm:prSet presAssocID="{E6CF2EFA-18B6-4FBB-9070-081723954617}" presName="dummy" presStyleCnt="0"/>
      <dgm:spPr/>
    </dgm:pt>
    <dgm:pt modelId="{4BCD5ABB-B11D-4B07-8F5E-C9EC75FB7A20}" type="pres">
      <dgm:prSet presAssocID="{1F62AD1F-9C79-40FB-BB51-D8F74E5E11D2}" presName="sibTrans" presStyleLbl="sibTrans2D1" presStyleIdx="4" presStyleCnt="5"/>
      <dgm:spPr/>
      <dgm:t>
        <a:bodyPr/>
        <a:lstStyle/>
        <a:p>
          <a:endParaRPr lang="tr-TR"/>
        </a:p>
      </dgm:t>
    </dgm:pt>
  </dgm:ptLst>
  <dgm:cxnLst>
    <dgm:cxn modelId="{2BD1C8A8-C88E-48E8-A6D6-5FC4B25F63E0}" type="presOf" srcId="{6FA88597-02A0-47F3-B192-4181B179BD3F}" destId="{C46F4738-B329-4D63-8C13-144BF5247B52}" srcOrd="0" destOrd="0" presId="urn:microsoft.com/office/officeart/2005/8/layout/radial6"/>
    <dgm:cxn modelId="{656D71AB-B0FD-4020-BD46-B0776D4034BC}" type="presOf" srcId="{D65AA328-7D91-4722-BCCF-F365BB0CC4CB}" destId="{7F2A036C-0986-47A3-8CE9-8402B6A5BCF4}" srcOrd="0" destOrd="0" presId="urn:microsoft.com/office/officeart/2005/8/layout/radial6"/>
    <dgm:cxn modelId="{F0D6A375-D33C-4266-80D7-7BF760448412}" srcId="{4AC1A1BB-6BA3-4B2F-BF65-61B856447404}" destId="{6FA88597-02A0-47F3-B192-4181B179BD3F}" srcOrd="1" destOrd="0" parTransId="{03A260AB-15E1-434D-B586-47C645712926}" sibTransId="{D65AA328-7D91-4722-BCCF-F365BB0CC4CB}"/>
    <dgm:cxn modelId="{93FD25AA-6101-477B-A4F4-F029B6AC7294}" srcId="{4AC1A1BB-6BA3-4B2F-BF65-61B856447404}" destId="{E6CF2EFA-18B6-4FBB-9070-081723954617}" srcOrd="4" destOrd="0" parTransId="{99DEDFA2-CF2D-4611-BB3A-666ACE6C6B60}" sibTransId="{1F62AD1F-9C79-40FB-BB51-D8F74E5E11D2}"/>
    <dgm:cxn modelId="{AC70394C-5E95-4DB5-AF3D-5675CFBDD6DF}" type="presOf" srcId="{4AC1A1BB-6BA3-4B2F-BF65-61B856447404}" destId="{36025539-3914-4D5F-908E-B64B284C8799}" srcOrd="0" destOrd="0" presId="urn:microsoft.com/office/officeart/2005/8/layout/radial6"/>
    <dgm:cxn modelId="{F1D36AF5-78A6-4578-8F25-86C2E7B61170}" type="presOf" srcId="{D348BD2B-6A4E-4C70-BDF2-CC5B02FC911E}" destId="{175AADCB-BA9E-47CB-B3AC-426A09F97F64}" srcOrd="0" destOrd="0" presId="urn:microsoft.com/office/officeart/2005/8/layout/radial6"/>
    <dgm:cxn modelId="{4E8BC7E9-2A2F-4042-92D1-1168288E9321}" type="presOf" srcId="{983DAC4A-5807-49E9-BAB9-7C8F49F968B8}" destId="{3EF2C6E6-2BFF-4DC6-A058-6EA69763906A}" srcOrd="0" destOrd="0" presId="urn:microsoft.com/office/officeart/2005/8/layout/radial6"/>
    <dgm:cxn modelId="{A2793CE3-2C1A-41E9-AFBC-C8799B98BAEF}" srcId="{4AC1A1BB-6BA3-4B2F-BF65-61B856447404}" destId="{175B005B-D845-4A4C-AC57-E0F7C44C43B8}" srcOrd="2" destOrd="0" parTransId="{D1F6BD49-BEC2-401D-B8C4-A8ED3849BB80}" sibTransId="{D348BD2B-6A4E-4C70-BDF2-CC5B02FC911E}"/>
    <dgm:cxn modelId="{36B50D6A-812A-4D0B-A560-FEF3E5A00B6D}" type="presOf" srcId="{1F62AD1F-9C79-40FB-BB51-D8F74E5E11D2}" destId="{4BCD5ABB-B11D-4B07-8F5E-C9EC75FB7A20}" srcOrd="0" destOrd="0" presId="urn:microsoft.com/office/officeart/2005/8/layout/radial6"/>
    <dgm:cxn modelId="{74565560-7C72-4367-BCCF-41982A5DD749}" type="presOf" srcId="{6FF69230-7707-49FE-9F82-AC7AF055F151}" destId="{07DE9E7B-13E3-4049-8876-40AD4FD4C313}" srcOrd="0" destOrd="0" presId="urn:microsoft.com/office/officeart/2005/8/layout/radial6"/>
    <dgm:cxn modelId="{5E891948-1108-4241-BF54-1E8E032EDB10}" type="presOf" srcId="{FD9FB75E-F021-48FA-AA06-EF3F4A16A09A}" destId="{F6C4EA12-75E3-4D7C-8D07-9B172313AC6D}" srcOrd="0" destOrd="0" presId="urn:microsoft.com/office/officeart/2005/8/layout/radial6"/>
    <dgm:cxn modelId="{014248DE-6525-457C-A8A9-30DCA740FB5E}" srcId="{FD9FB75E-F021-48FA-AA06-EF3F4A16A09A}" destId="{4AC1A1BB-6BA3-4B2F-BF65-61B856447404}" srcOrd="0" destOrd="0" parTransId="{FEFE62A4-CBB0-4538-9F4E-5F4A7F9EFFBE}" sibTransId="{6CC18DA2-BF2E-4FF9-86B9-3CD341B03A5C}"/>
    <dgm:cxn modelId="{B497B399-1861-4DC2-B929-C97240ED2D4E}" srcId="{4AC1A1BB-6BA3-4B2F-BF65-61B856447404}" destId="{6FF69230-7707-49FE-9F82-AC7AF055F151}" srcOrd="0" destOrd="0" parTransId="{CACC1BD5-32BD-4F71-B8EA-3F26940B52CC}" sibTransId="{DBE21563-B961-4F43-B937-492131D4861F}"/>
    <dgm:cxn modelId="{15D60DBF-BD8B-4D0E-93A9-AF0E0039F68B}" srcId="{4AC1A1BB-6BA3-4B2F-BF65-61B856447404}" destId="{983DAC4A-5807-49E9-BAB9-7C8F49F968B8}" srcOrd="3" destOrd="0" parTransId="{D6310D5B-ECE8-42FD-8EE7-F6E611B8D719}" sibTransId="{EA9CA03E-6A79-4113-8DBC-2A8884F37A88}"/>
    <dgm:cxn modelId="{ADAC5020-F45E-4DB6-B853-E4C607885FBD}" type="presOf" srcId="{E6CF2EFA-18B6-4FBB-9070-081723954617}" destId="{83FAC5B0-3996-47D5-AE34-1D4275E396CB}" srcOrd="0" destOrd="0" presId="urn:microsoft.com/office/officeart/2005/8/layout/radial6"/>
    <dgm:cxn modelId="{4FF410C5-87A5-481C-95F0-B4E2FABD751B}" type="presOf" srcId="{175B005B-D845-4A4C-AC57-E0F7C44C43B8}" destId="{0C699E8B-0ECC-449D-8024-CFA81F6EE227}" srcOrd="0" destOrd="0" presId="urn:microsoft.com/office/officeart/2005/8/layout/radial6"/>
    <dgm:cxn modelId="{A804E7C2-7207-4232-9AB1-638FC6573639}" type="presOf" srcId="{EA9CA03E-6A79-4113-8DBC-2A8884F37A88}" destId="{9C85DF23-2CB9-4679-8097-FAB9198B6B0C}" srcOrd="0" destOrd="0" presId="urn:microsoft.com/office/officeart/2005/8/layout/radial6"/>
    <dgm:cxn modelId="{EC162E80-3F72-41A0-8947-F820D3E76DEC}" type="presOf" srcId="{DBE21563-B961-4F43-B937-492131D4861F}" destId="{8E15E652-5CA6-40AA-9F81-1539BE635813}" srcOrd="0" destOrd="0" presId="urn:microsoft.com/office/officeart/2005/8/layout/radial6"/>
    <dgm:cxn modelId="{246A5C89-870D-4057-B7CA-C8ADF6515D30}" type="presParOf" srcId="{F6C4EA12-75E3-4D7C-8D07-9B172313AC6D}" destId="{36025539-3914-4D5F-908E-B64B284C8799}" srcOrd="0" destOrd="0" presId="urn:microsoft.com/office/officeart/2005/8/layout/radial6"/>
    <dgm:cxn modelId="{BD13AD12-EE34-49E0-9212-8414F47CA827}" type="presParOf" srcId="{F6C4EA12-75E3-4D7C-8D07-9B172313AC6D}" destId="{07DE9E7B-13E3-4049-8876-40AD4FD4C313}" srcOrd="1" destOrd="0" presId="urn:microsoft.com/office/officeart/2005/8/layout/radial6"/>
    <dgm:cxn modelId="{8F99966F-71FC-4872-8093-E6D915DF5DA4}" type="presParOf" srcId="{F6C4EA12-75E3-4D7C-8D07-9B172313AC6D}" destId="{E844C327-2CA8-4769-999A-940BC5FBF7C7}" srcOrd="2" destOrd="0" presId="urn:microsoft.com/office/officeart/2005/8/layout/radial6"/>
    <dgm:cxn modelId="{58763726-55FF-4D08-8493-86C878906119}" type="presParOf" srcId="{F6C4EA12-75E3-4D7C-8D07-9B172313AC6D}" destId="{8E15E652-5CA6-40AA-9F81-1539BE635813}" srcOrd="3" destOrd="0" presId="urn:microsoft.com/office/officeart/2005/8/layout/radial6"/>
    <dgm:cxn modelId="{C94330CD-0400-4E69-BD29-F861239A2721}" type="presParOf" srcId="{F6C4EA12-75E3-4D7C-8D07-9B172313AC6D}" destId="{C46F4738-B329-4D63-8C13-144BF5247B52}" srcOrd="4" destOrd="0" presId="urn:microsoft.com/office/officeart/2005/8/layout/radial6"/>
    <dgm:cxn modelId="{60F6E28C-F36B-440B-A063-1CC436CCF2AE}" type="presParOf" srcId="{F6C4EA12-75E3-4D7C-8D07-9B172313AC6D}" destId="{C3386A5D-E64A-4F78-822A-30CE44644659}" srcOrd="5" destOrd="0" presId="urn:microsoft.com/office/officeart/2005/8/layout/radial6"/>
    <dgm:cxn modelId="{AD946923-0527-4478-9A73-F94756812459}" type="presParOf" srcId="{F6C4EA12-75E3-4D7C-8D07-9B172313AC6D}" destId="{7F2A036C-0986-47A3-8CE9-8402B6A5BCF4}" srcOrd="6" destOrd="0" presId="urn:microsoft.com/office/officeart/2005/8/layout/radial6"/>
    <dgm:cxn modelId="{08DBC812-EC1F-4D4B-A228-AC2C39F623E2}" type="presParOf" srcId="{F6C4EA12-75E3-4D7C-8D07-9B172313AC6D}" destId="{0C699E8B-0ECC-449D-8024-CFA81F6EE227}" srcOrd="7" destOrd="0" presId="urn:microsoft.com/office/officeart/2005/8/layout/radial6"/>
    <dgm:cxn modelId="{B0D88B3B-798B-4975-9C21-730EB6C29A84}" type="presParOf" srcId="{F6C4EA12-75E3-4D7C-8D07-9B172313AC6D}" destId="{6B724C9E-2DE3-4D39-AE56-10FBEB737118}" srcOrd="8" destOrd="0" presId="urn:microsoft.com/office/officeart/2005/8/layout/radial6"/>
    <dgm:cxn modelId="{6A26E203-1D7C-4B2D-8421-E3BDCB85D5F9}" type="presParOf" srcId="{F6C4EA12-75E3-4D7C-8D07-9B172313AC6D}" destId="{175AADCB-BA9E-47CB-B3AC-426A09F97F64}" srcOrd="9" destOrd="0" presId="urn:microsoft.com/office/officeart/2005/8/layout/radial6"/>
    <dgm:cxn modelId="{BD7246F0-E4A2-49B5-974D-B2B4BB741D1F}" type="presParOf" srcId="{F6C4EA12-75E3-4D7C-8D07-9B172313AC6D}" destId="{3EF2C6E6-2BFF-4DC6-A058-6EA69763906A}" srcOrd="10" destOrd="0" presId="urn:microsoft.com/office/officeart/2005/8/layout/radial6"/>
    <dgm:cxn modelId="{EB13B64E-3A5C-4F9D-A9CB-E75D2DF94691}" type="presParOf" srcId="{F6C4EA12-75E3-4D7C-8D07-9B172313AC6D}" destId="{83D1DAC3-7FCF-4B67-AD31-0DE571E50266}" srcOrd="11" destOrd="0" presId="urn:microsoft.com/office/officeart/2005/8/layout/radial6"/>
    <dgm:cxn modelId="{634F885B-FA31-4708-A7BF-428E9AA3C6A0}" type="presParOf" srcId="{F6C4EA12-75E3-4D7C-8D07-9B172313AC6D}" destId="{9C85DF23-2CB9-4679-8097-FAB9198B6B0C}" srcOrd="12" destOrd="0" presId="urn:microsoft.com/office/officeart/2005/8/layout/radial6"/>
    <dgm:cxn modelId="{E66CF36E-3C62-42D6-B170-50B4B9C62D76}" type="presParOf" srcId="{F6C4EA12-75E3-4D7C-8D07-9B172313AC6D}" destId="{83FAC5B0-3996-47D5-AE34-1D4275E396CB}" srcOrd="13" destOrd="0" presId="urn:microsoft.com/office/officeart/2005/8/layout/radial6"/>
    <dgm:cxn modelId="{F1827DD3-D481-4B80-86B3-97CD0CC62D52}" type="presParOf" srcId="{F6C4EA12-75E3-4D7C-8D07-9B172313AC6D}" destId="{43B4986B-75C8-477C-8D0C-750A38CBFD27}" srcOrd="14" destOrd="0" presId="urn:microsoft.com/office/officeart/2005/8/layout/radial6"/>
    <dgm:cxn modelId="{6C220F68-B232-4DBB-A6AA-D1F8C3C33DA7}" type="presParOf" srcId="{F6C4EA12-75E3-4D7C-8D07-9B172313AC6D}" destId="{4BCD5ABB-B11D-4B07-8F5E-C9EC75FB7A20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858DA3-4AAC-4147-98FC-42293E51238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B3D9E04-564D-4BC1-942D-2E7C94AD663F}">
      <dgm:prSet phldrT="[Metin]" phldr="1"/>
      <dgm:spPr/>
      <dgm:t>
        <a:bodyPr/>
        <a:lstStyle/>
        <a:p>
          <a:endParaRPr lang="tr-TR" dirty="0"/>
        </a:p>
      </dgm:t>
    </dgm:pt>
    <dgm:pt modelId="{66935E78-A2E5-4F5E-A5A5-1F181AA89F89}" type="parTrans" cxnId="{279CEB6C-EE01-4634-8498-B23A6ECD9006}">
      <dgm:prSet/>
      <dgm:spPr/>
      <dgm:t>
        <a:bodyPr/>
        <a:lstStyle/>
        <a:p>
          <a:endParaRPr lang="tr-TR"/>
        </a:p>
      </dgm:t>
    </dgm:pt>
    <dgm:pt modelId="{99946B29-E6DC-4F77-B477-E34C46A80663}" type="sibTrans" cxnId="{279CEB6C-EE01-4634-8498-B23A6ECD9006}">
      <dgm:prSet/>
      <dgm:spPr/>
      <dgm:t>
        <a:bodyPr/>
        <a:lstStyle/>
        <a:p>
          <a:endParaRPr lang="tr-TR"/>
        </a:p>
      </dgm:t>
    </dgm:pt>
    <dgm:pt modelId="{ABCD46C6-3404-4132-ADA0-594D4247463B}">
      <dgm:prSet phldrT="[Metin]"/>
      <dgm:spPr/>
      <dgm:t>
        <a:bodyPr/>
        <a:lstStyle/>
        <a:p>
          <a:endParaRPr lang="tr-TR" dirty="0"/>
        </a:p>
      </dgm:t>
    </dgm:pt>
    <dgm:pt modelId="{939ADF27-EC54-477C-A76D-84E13DDD24BA}" type="parTrans" cxnId="{F495E80D-8E39-467C-BCAF-91386DCCB8AF}">
      <dgm:prSet/>
      <dgm:spPr/>
      <dgm:t>
        <a:bodyPr/>
        <a:lstStyle/>
        <a:p>
          <a:endParaRPr lang="tr-TR"/>
        </a:p>
      </dgm:t>
    </dgm:pt>
    <dgm:pt modelId="{7D2FB6F2-28D9-41C7-9246-37C1E86A1ACC}" type="sibTrans" cxnId="{F495E80D-8E39-467C-BCAF-91386DCCB8AF}">
      <dgm:prSet/>
      <dgm:spPr/>
      <dgm:t>
        <a:bodyPr/>
        <a:lstStyle/>
        <a:p>
          <a:endParaRPr lang="tr-TR"/>
        </a:p>
      </dgm:t>
    </dgm:pt>
    <dgm:pt modelId="{8EC6CB80-FD9B-4C93-8640-EA74DD192F48}">
      <dgm:prSet phldrT="[Metin]"/>
      <dgm:spPr/>
      <dgm:t>
        <a:bodyPr/>
        <a:lstStyle/>
        <a:p>
          <a:r>
            <a:rPr lang="tr-TR" dirty="0" err="1" smtClean="0"/>
            <a:t>Fetal</a:t>
          </a:r>
          <a:r>
            <a:rPr lang="tr-TR" dirty="0" smtClean="0"/>
            <a:t> anomali ve özellikle </a:t>
          </a:r>
          <a:r>
            <a:rPr lang="tr-TR" dirty="0" err="1" smtClean="0"/>
            <a:t>konjenital</a:t>
          </a:r>
          <a:r>
            <a:rPr lang="tr-TR" dirty="0" smtClean="0"/>
            <a:t> kardiyak anomali riskinin artmış olması nedeniyle 22. haftada 2. Düzey USG ve </a:t>
          </a:r>
          <a:r>
            <a:rPr lang="tr-TR" dirty="0" err="1" smtClean="0"/>
            <a:t>fetal</a:t>
          </a:r>
          <a:r>
            <a:rPr lang="tr-TR" dirty="0" smtClean="0"/>
            <a:t> EKO</a:t>
          </a:r>
          <a:endParaRPr lang="tr-TR" dirty="0"/>
        </a:p>
      </dgm:t>
    </dgm:pt>
    <dgm:pt modelId="{2A240CDE-8A34-4E9E-906C-16E443A698FD}" type="parTrans" cxnId="{1CAC462D-F3CB-448E-BB6C-28414420C0C6}">
      <dgm:prSet/>
      <dgm:spPr/>
      <dgm:t>
        <a:bodyPr/>
        <a:lstStyle/>
        <a:p>
          <a:endParaRPr lang="tr-TR"/>
        </a:p>
      </dgm:t>
    </dgm:pt>
    <dgm:pt modelId="{40ED366D-7F9C-454B-A120-E950D740B2D4}" type="sibTrans" cxnId="{1CAC462D-F3CB-448E-BB6C-28414420C0C6}">
      <dgm:prSet/>
      <dgm:spPr/>
      <dgm:t>
        <a:bodyPr/>
        <a:lstStyle/>
        <a:p>
          <a:endParaRPr lang="tr-TR"/>
        </a:p>
      </dgm:t>
    </dgm:pt>
    <dgm:pt modelId="{78BD8F90-D6F2-44EB-A9C0-ED60CF951DCC}">
      <dgm:prSet phldrT="[Metin]" phldr="1"/>
      <dgm:spPr/>
      <dgm:t>
        <a:bodyPr/>
        <a:lstStyle/>
        <a:p>
          <a:endParaRPr lang="tr-TR"/>
        </a:p>
      </dgm:t>
    </dgm:pt>
    <dgm:pt modelId="{15D1FC14-5B1D-49FD-9578-1E773BD9DCFB}" type="parTrans" cxnId="{FE80FCC9-0D11-4B00-9CD6-F0CE78D38319}">
      <dgm:prSet/>
      <dgm:spPr/>
      <dgm:t>
        <a:bodyPr/>
        <a:lstStyle/>
        <a:p>
          <a:endParaRPr lang="tr-TR"/>
        </a:p>
      </dgm:t>
    </dgm:pt>
    <dgm:pt modelId="{C4D2C9F2-844C-483F-B68D-C91ECDFA4A9E}" type="sibTrans" cxnId="{FE80FCC9-0D11-4B00-9CD6-F0CE78D38319}">
      <dgm:prSet/>
      <dgm:spPr/>
      <dgm:t>
        <a:bodyPr/>
        <a:lstStyle/>
        <a:p>
          <a:endParaRPr lang="tr-TR"/>
        </a:p>
      </dgm:t>
    </dgm:pt>
    <dgm:pt modelId="{BE1BD994-7825-4FDA-BC44-B3A8F24AE81A}">
      <dgm:prSet phldrT="[Metin]"/>
      <dgm:spPr/>
      <dgm:t>
        <a:bodyPr/>
        <a:lstStyle/>
        <a:p>
          <a:r>
            <a:rPr lang="tr-TR" dirty="0" smtClean="0"/>
            <a:t>USG ile </a:t>
          </a:r>
          <a:r>
            <a:rPr lang="tr-TR" dirty="0" err="1" smtClean="0"/>
            <a:t>amiyotik</a:t>
          </a:r>
          <a:r>
            <a:rPr lang="tr-TR" dirty="0" smtClean="0"/>
            <a:t> </a:t>
          </a:r>
          <a:r>
            <a:rPr lang="tr-TR" dirty="0" err="1" smtClean="0"/>
            <a:t>volum</a:t>
          </a:r>
          <a:r>
            <a:rPr lang="tr-TR" dirty="0" smtClean="0"/>
            <a:t> ve </a:t>
          </a:r>
          <a:r>
            <a:rPr lang="tr-TR" dirty="0" err="1" smtClean="0"/>
            <a:t>fetal</a:t>
          </a:r>
          <a:r>
            <a:rPr lang="tr-TR" dirty="0" smtClean="0"/>
            <a:t> </a:t>
          </a:r>
          <a:r>
            <a:rPr lang="tr-TR" dirty="0" err="1" smtClean="0"/>
            <a:t>biyometri</a:t>
          </a:r>
          <a:r>
            <a:rPr lang="tr-TR" dirty="0" smtClean="0"/>
            <a:t> yakından takip edilmelidir. </a:t>
          </a:r>
          <a:endParaRPr lang="tr-TR" dirty="0"/>
        </a:p>
      </dgm:t>
    </dgm:pt>
    <dgm:pt modelId="{0FB2CFCA-0F66-46FE-B223-DFF33C295F9A}" type="parTrans" cxnId="{ED5FFEEC-DC4B-478A-81F7-D34439CCA9DC}">
      <dgm:prSet/>
      <dgm:spPr/>
      <dgm:t>
        <a:bodyPr/>
        <a:lstStyle/>
        <a:p>
          <a:endParaRPr lang="tr-TR"/>
        </a:p>
      </dgm:t>
    </dgm:pt>
    <dgm:pt modelId="{004F4074-B546-4EBC-9933-0C5534F22BE0}" type="sibTrans" cxnId="{ED5FFEEC-DC4B-478A-81F7-D34439CCA9DC}">
      <dgm:prSet/>
      <dgm:spPr/>
      <dgm:t>
        <a:bodyPr/>
        <a:lstStyle/>
        <a:p>
          <a:endParaRPr lang="tr-TR"/>
        </a:p>
      </dgm:t>
    </dgm:pt>
    <dgm:pt modelId="{8A9CC059-375E-464D-B653-4C7EC5EDDC84}">
      <dgm:prSet phldrT="[Metin]"/>
      <dgm:spPr/>
      <dgm:t>
        <a:bodyPr/>
        <a:lstStyle/>
        <a:p>
          <a:r>
            <a:rPr lang="tr-TR" dirty="0" err="1" smtClean="0"/>
            <a:t>Makrozomi</a:t>
          </a:r>
          <a:r>
            <a:rPr lang="tr-TR" dirty="0" smtClean="0"/>
            <a:t> ve </a:t>
          </a:r>
          <a:r>
            <a:rPr lang="tr-TR" dirty="0" err="1" smtClean="0"/>
            <a:t>polihidramniyoz</a:t>
          </a:r>
          <a:r>
            <a:rPr lang="tr-TR" dirty="0" smtClean="0"/>
            <a:t> gelişmiş gebeler </a:t>
          </a:r>
          <a:r>
            <a:rPr lang="tr-TR" dirty="0" err="1" smtClean="0"/>
            <a:t>hospitalize</a:t>
          </a:r>
          <a:r>
            <a:rPr lang="tr-TR" dirty="0" smtClean="0"/>
            <a:t> edilerek kan şekeri profili çıkarılmalıdır.</a:t>
          </a:r>
          <a:endParaRPr lang="tr-TR" dirty="0"/>
        </a:p>
      </dgm:t>
    </dgm:pt>
    <dgm:pt modelId="{242DFAB7-B712-4F7A-95D8-CE7C8FD6C1CE}" type="parTrans" cxnId="{BF1C3E7A-BC66-4CBB-BF3F-4BD8984D93C8}">
      <dgm:prSet/>
      <dgm:spPr/>
      <dgm:t>
        <a:bodyPr/>
        <a:lstStyle/>
        <a:p>
          <a:endParaRPr lang="tr-TR"/>
        </a:p>
      </dgm:t>
    </dgm:pt>
    <dgm:pt modelId="{68D8903C-B475-48C5-8A5A-18D73E873ACB}" type="sibTrans" cxnId="{BF1C3E7A-BC66-4CBB-BF3F-4BD8984D93C8}">
      <dgm:prSet/>
      <dgm:spPr/>
      <dgm:t>
        <a:bodyPr/>
        <a:lstStyle/>
        <a:p>
          <a:endParaRPr lang="tr-TR"/>
        </a:p>
      </dgm:t>
    </dgm:pt>
    <dgm:pt modelId="{292AB58F-AC9A-4EF5-A460-5A0CAA8781E3}">
      <dgm:prSet phldrT="[Metin]" phldr="1"/>
      <dgm:spPr/>
      <dgm:t>
        <a:bodyPr/>
        <a:lstStyle/>
        <a:p>
          <a:endParaRPr lang="tr-TR"/>
        </a:p>
      </dgm:t>
    </dgm:pt>
    <dgm:pt modelId="{53CC4AD0-E0C7-47BA-9864-C4009E4048B9}" type="parTrans" cxnId="{F87A755E-D09C-4E13-A777-8586A44A6366}">
      <dgm:prSet/>
      <dgm:spPr/>
      <dgm:t>
        <a:bodyPr/>
        <a:lstStyle/>
        <a:p>
          <a:endParaRPr lang="tr-TR"/>
        </a:p>
      </dgm:t>
    </dgm:pt>
    <dgm:pt modelId="{C49E6826-3DBC-4783-A499-CE11367A3202}" type="sibTrans" cxnId="{F87A755E-D09C-4E13-A777-8586A44A6366}">
      <dgm:prSet/>
      <dgm:spPr/>
      <dgm:t>
        <a:bodyPr/>
        <a:lstStyle/>
        <a:p>
          <a:endParaRPr lang="tr-TR"/>
        </a:p>
      </dgm:t>
    </dgm:pt>
    <dgm:pt modelId="{59EAADDD-18F0-457E-997D-E139B51FE0A6}">
      <dgm:prSet phldrT="[Metin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err="1" smtClean="0"/>
            <a:t>Asemptomatik</a:t>
          </a:r>
          <a:r>
            <a:rPr lang="tr-TR" dirty="0" smtClean="0"/>
            <a:t> </a:t>
          </a:r>
          <a:r>
            <a:rPr lang="tr-TR" dirty="0" err="1" smtClean="0"/>
            <a:t>bakteriüri</a:t>
          </a:r>
          <a:r>
            <a:rPr lang="tr-TR" dirty="0" smtClean="0"/>
            <a:t> olasılığı nedeniyle her </a:t>
          </a:r>
          <a:r>
            <a:rPr lang="tr-TR" dirty="0" err="1" smtClean="0"/>
            <a:t>trimesterde</a:t>
          </a:r>
          <a:r>
            <a:rPr lang="tr-TR" dirty="0" smtClean="0"/>
            <a:t> idrar kültürü tekrarlanmalıdır.</a:t>
          </a:r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tr-TR" dirty="0"/>
        </a:p>
      </dgm:t>
    </dgm:pt>
    <dgm:pt modelId="{602B1B4D-04A6-451A-A825-EC3DE27D72B3}" type="parTrans" cxnId="{EAF77CB2-20BB-45F8-A5A0-637BFDB0D301}">
      <dgm:prSet/>
      <dgm:spPr/>
      <dgm:t>
        <a:bodyPr/>
        <a:lstStyle/>
        <a:p>
          <a:endParaRPr lang="tr-TR"/>
        </a:p>
      </dgm:t>
    </dgm:pt>
    <dgm:pt modelId="{420BE6A5-CA6E-4F2A-A0F2-8F40DCC76527}" type="sibTrans" cxnId="{EAF77CB2-20BB-45F8-A5A0-637BFDB0D301}">
      <dgm:prSet/>
      <dgm:spPr/>
      <dgm:t>
        <a:bodyPr/>
        <a:lstStyle/>
        <a:p>
          <a:endParaRPr lang="tr-TR"/>
        </a:p>
      </dgm:t>
    </dgm:pt>
    <dgm:pt modelId="{963FE5C1-74DF-43FF-B906-40F03EF56B78}">
      <dgm:prSet phldrT="[Metin]"/>
      <dgm:spPr/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tr-TR" dirty="0" smtClean="0"/>
            <a:t>7-9. gebelik haftaları arasında gebelik yaşı ile gebeliğin </a:t>
          </a:r>
          <a:r>
            <a:rPr lang="tr-TR" dirty="0" err="1" smtClean="0"/>
            <a:t>viabilitesini</a:t>
          </a:r>
          <a:r>
            <a:rPr lang="tr-TR" dirty="0" smtClean="0"/>
            <a:t> doğrulanmalıdır.</a:t>
          </a:r>
          <a:endParaRPr lang="tr-TR" dirty="0"/>
        </a:p>
      </dgm:t>
    </dgm:pt>
    <dgm:pt modelId="{439A186E-0ABE-45AC-9BDC-F71E1F57DC41}" type="parTrans" cxnId="{F398C4AC-9F9A-459E-BB2C-DF7025E593FE}">
      <dgm:prSet/>
      <dgm:spPr/>
      <dgm:t>
        <a:bodyPr/>
        <a:lstStyle/>
        <a:p>
          <a:endParaRPr lang="tr-TR"/>
        </a:p>
      </dgm:t>
    </dgm:pt>
    <dgm:pt modelId="{6820F6F3-DDC9-40D4-BA6F-C093E3E4C26C}" type="sibTrans" cxnId="{F398C4AC-9F9A-459E-BB2C-DF7025E593FE}">
      <dgm:prSet/>
      <dgm:spPr/>
      <dgm:t>
        <a:bodyPr/>
        <a:lstStyle/>
        <a:p>
          <a:endParaRPr lang="tr-TR"/>
        </a:p>
      </dgm:t>
    </dgm:pt>
    <dgm:pt modelId="{C32F7202-96A7-42F2-AF05-0D57C2E65DE5}">
      <dgm:prSet phldrT="[Metin]"/>
      <dgm:spPr/>
      <dgm:t>
        <a:bodyPr/>
        <a:lstStyle/>
        <a:p>
          <a:r>
            <a:rPr lang="tr-TR" dirty="0" smtClean="0"/>
            <a:t>İlk </a:t>
          </a:r>
          <a:r>
            <a:rPr lang="tr-TR" dirty="0" err="1" smtClean="0"/>
            <a:t>trimesterde</a:t>
          </a:r>
          <a:r>
            <a:rPr lang="tr-TR" dirty="0" smtClean="0"/>
            <a:t> </a:t>
          </a:r>
          <a:r>
            <a:rPr lang="tr-TR" dirty="0" err="1" smtClean="0"/>
            <a:t>retinopati</a:t>
          </a:r>
          <a:r>
            <a:rPr lang="tr-TR" dirty="0" smtClean="0"/>
            <a:t> saptanan olgularda 16-20. gebelik haftası arasında tekrar </a:t>
          </a:r>
          <a:r>
            <a:rPr lang="tr-TR" dirty="0" err="1" smtClean="0"/>
            <a:t>retinal</a:t>
          </a:r>
          <a:r>
            <a:rPr lang="tr-TR" dirty="0" smtClean="0"/>
            <a:t> değerlendirme önerilir.</a:t>
          </a:r>
          <a:endParaRPr lang="tr-TR" dirty="0"/>
        </a:p>
      </dgm:t>
    </dgm:pt>
    <dgm:pt modelId="{8A958E27-D8FE-440E-A958-791BCB84A925}" type="parTrans" cxnId="{CBEBA646-A9E6-4059-8A23-6B95E29979A2}">
      <dgm:prSet/>
      <dgm:spPr/>
      <dgm:t>
        <a:bodyPr/>
        <a:lstStyle/>
        <a:p>
          <a:endParaRPr lang="tr-TR"/>
        </a:p>
      </dgm:t>
    </dgm:pt>
    <dgm:pt modelId="{8E4B3B1C-1737-42CB-A72B-459A2B359092}" type="sibTrans" cxnId="{CBEBA646-A9E6-4059-8A23-6B95E29979A2}">
      <dgm:prSet/>
      <dgm:spPr/>
      <dgm:t>
        <a:bodyPr/>
        <a:lstStyle/>
        <a:p>
          <a:endParaRPr lang="tr-TR"/>
        </a:p>
      </dgm:t>
    </dgm:pt>
    <dgm:pt modelId="{B1888894-1A6D-4198-A9F8-33A68B651B4B}" type="pres">
      <dgm:prSet presAssocID="{D9858DA3-4AAC-4147-98FC-42293E51238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52986A7-08E4-4EC0-8297-FA83A29617AE}" type="pres">
      <dgm:prSet presAssocID="{7B3D9E04-564D-4BC1-942D-2E7C94AD663F}" presName="composite" presStyleCnt="0"/>
      <dgm:spPr/>
    </dgm:pt>
    <dgm:pt modelId="{16615EB8-1143-40AE-B48A-03112146F023}" type="pres">
      <dgm:prSet presAssocID="{7B3D9E04-564D-4BC1-942D-2E7C94AD663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BFC02D-06B8-4E25-8144-4CCAA4C63667}" type="pres">
      <dgm:prSet presAssocID="{7B3D9E04-564D-4BC1-942D-2E7C94AD663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5D2743-135A-4DA1-8122-7AEC183E5A5A}" type="pres">
      <dgm:prSet presAssocID="{99946B29-E6DC-4F77-B477-E34C46A80663}" presName="sp" presStyleCnt="0"/>
      <dgm:spPr/>
    </dgm:pt>
    <dgm:pt modelId="{C1B40A72-0D22-45A7-B03D-158603CB9F56}" type="pres">
      <dgm:prSet presAssocID="{78BD8F90-D6F2-44EB-A9C0-ED60CF951DCC}" presName="composite" presStyleCnt="0"/>
      <dgm:spPr/>
    </dgm:pt>
    <dgm:pt modelId="{F8B200FB-57E5-4893-9080-D54E28CD7E23}" type="pres">
      <dgm:prSet presAssocID="{78BD8F90-D6F2-44EB-A9C0-ED60CF951DC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E74010-252F-46CA-83ED-AAE148C52CD8}" type="pres">
      <dgm:prSet presAssocID="{78BD8F90-D6F2-44EB-A9C0-ED60CF951DC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BF65F12-5510-45D6-9844-5DFE2B6978B4}" type="pres">
      <dgm:prSet presAssocID="{C4D2C9F2-844C-483F-B68D-C91ECDFA4A9E}" presName="sp" presStyleCnt="0"/>
      <dgm:spPr/>
    </dgm:pt>
    <dgm:pt modelId="{352628A5-C0E5-45CA-8146-8C503B6E1216}" type="pres">
      <dgm:prSet presAssocID="{292AB58F-AC9A-4EF5-A460-5A0CAA8781E3}" presName="composite" presStyleCnt="0"/>
      <dgm:spPr/>
    </dgm:pt>
    <dgm:pt modelId="{218C7C6D-4F1F-46D6-B6B4-2D581FA96ED4}" type="pres">
      <dgm:prSet presAssocID="{292AB58F-AC9A-4EF5-A460-5A0CAA8781E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2C52F0-E561-453E-9F66-1EA0527E01D8}" type="pres">
      <dgm:prSet presAssocID="{292AB58F-AC9A-4EF5-A460-5A0CAA8781E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EBA646-A9E6-4059-8A23-6B95E29979A2}" srcId="{7B3D9E04-564D-4BC1-942D-2E7C94AD663F}" destId="{C32F7202-96A7-42F2-AF05-0D57C2E65DE5}" srcOrd="2" destOrd="0" parTransId="{8A958E27-D8FE-440E-A958-791BCB84A925}" sibTransId="{8E4B3B1C-1737-42CB-A72B-459A2B359092}"/>
    <dgm:cxn modelId="{BF1C3E7A-BC66-4CBB-BF3F-4BD8984D93C8}" srcId="{78BD8F90-D6F2-44EB-A9C0-ED60CF951DCC}" destId="{8A9CC059-375E-464D-B653-4C7EC5EDDC84}" srcOrd="1" destOrd="0" parTransId="{242DFAB7-B712-4F7A-95D8-CE7C8FD6C1CE}" sibTransId="{68D8903C-B475-48C5-8A5A-18D73E873ACB}"/>
    <dgm:cxn modelId="{F1972599-53E4-4B48-939C-4CF9E05D600F}" type="presOf" srcId="{7B3D9E04-564D-4BC1-942D-2E7C94AD663F}" destId="{16615EB8-1143-40AE-B48A-03112146F023}" srcOrd="0" destOrd="0" presId="urn:microsoft.com/office/officeart/2005/8/layout/chevron2"/>
    <dgm:cxn modelId="{BB3ECE1F-94F5-4430-81E8-929ECC2E0A96}" type="presOf" srcId="{8A9CC059-375E-464D-B653-4C7EC5EDDC84}" destId="{CDE74010-252F-46CA-83ED-AAE148C52CD8}" srcOrd="0" destOrd="1" presId="urn:microsoft.com/office/officeart/2005/8/layout/chevron2"/>
    <dgm:cxn modelId="{B2B206D6-519B-428A-AE8C-1B0C2FDF73E6}" type="presOf" srcId="{78BD8F90-D6F2-44EB-A9C0-ED60CF951DCC}" destId="{F8B200FB-57E5-4893-9080-D54E28CD7E23}" srcOrd="0" destOrd="0" presId="urn:microsoft.com/office/officeart/2005/8/layout/chevron2"/>
    <dgm:cxn modelId="{06004A77-3840-4101-96BC-4195A352A8F7}" type="presOf" srcId="{ABCD46C6-3404-4132-ADA0-594D4247463B}" destId="{39BFC02D-06B8-4E25-8144-4CCAA4C63667}" srcOrd="0" destOrd="0" presId="urn:microsoft.com/office/officeart/2005/8/layout/chevron2"/>
    <dgm:cxn modelId="{1A57ACAE-B6A4-4269-B2FF-0791D72F57C0}" type="presOf" srcId="{D9858DA3-4AAC-4147-98FC-42293E512388}" destId="{B1888894-1A6D-4198-A9F8-33A68B651B4B}" srcOrd="0" destOrd="0" presId="urn:microsoft.com/office/officeart/2005/8/layout/chevron2"/>
    <dgm:cxn modelId="{ED5FFEEC-DC4B-478A-81F7-D34439CCA9DC}" srcId="{78BD8F90-D6F2-44EB-A9C0-ED60CF951DCC}" destId="{BE1BD994-7825-4FDA-BC44-B3A8F24AE81A}" srcOrd="0" destOrd="0" parTransId="{0FB2CFCA-0F66-46FE-B223-DFF33C295F9A}" sibTransId="{004F4074-B546-4EBC-9933-0C5534F22BE0}"/>
    <dgm:cxn modelId="{3B9A621E-0B1F-4292-9506-6AE655A4477E}" type="presOf" srcId="{963FE5C1-74DF-43FF-B906-40F03EF56B78}" destId="{0D2C52F0-E561-453E-9F66-1EA0527E01D8}" srcOrd="0" destOrd="1" presId="urn:microsoft.com/office/officeart/2005/8/layout/chevron2"/>
    <dgm:cxn modelId="{4C97DCFA-283E-442D-A71A-A3D7923FFDBA}" type="presOf" srcId="{8EC6CB80-FD9B-4C93-8640-EA74DD192F48}" destId="{39BFC02D-06B8-4E25-8144-4CCAA4C63667}" srcOrd="0" destOrd="1" presId="urn:microsoft.com/office/officeart/2005/8/layout/chevron2"/>
    <dgm:cxn modelId="{1CAC462D-F3CB-448E-BB6C-28414420C0C6}" srcId="{7B3D9E04-564D-4BC1-942D-2E7C94AD663F}" destId="{8EC6CB80-FD9B-4C93-8640-EA74DD192F48}" srcOrd="1" destOrd="0" parTransId="{2A240CDE-8A34-4E9E-906C-16E443A698FD}" sibTransId="{40ED366D-7F9C-454B-A120-E950D740B2D4}"/>
    <dgm:cxn modelId="{FE80FCC9-0D11-4B00-9CD6-F0CE78D38319}" srcId="{D9858DA3-4AAC-4147-98FC-42293E512388}" destId="{78BD8F90-D6F2-44EB-A9C0-ED60CF951DCC}" srcOrd="1" destOrd="0" parTransId="{15D1FC14-5B1D-49FD-9578-1E773BD9DCFB}" sibTransId="{C4D2C9F2-844C-483F-B68D-C91ECDFA4A9E}"/>
    <dgm:cxn modelId="{58223D49-9D4E-4E3C-B750-8AC61322D2DE}" type="presOf" srcId="{292AB58F-AC9A-4EF5-A460-5A0CAA8781E3}" destId="{218C7C6D-4F1F-46D6-B6B4-2D581FA96ED4}" srcOrd="0" destOrd="0" presId="urn:microsoft.com/office/officeart/2005/8/layout/chevron2"/>
    <dgm:cxn modelId="{DE3E4A47-CA29-4D9B-A01A-6DF7A73D805F}" type="presOf" srcId="{59EAADDD-18F0-457E-997D-E139B51FE0A6}" destId="{0D2C52F0-E561-453E-9F66-1EA0527E01D8}" srcOrd="0" destOrd="0" presId="urn:microsoft.com/office/officeart/2005/8/layout/chevron2"/>
    <dgm:cxn modelId="{FA51B6B4-0398-4176-856E-4DF6BB84689D}" type="presOf" srcId="{BE1BD994-7825-4FDA-BC44-B3A8F24AE81A}" destId="{CDE74010-252F-46CA-83ED-AAE148C52CD8}" srcOrd="0" destOrd="0" presId="urn:microsoft.com/office/officeart/2005/8/layout/chevron2"/>
    <dgm:cxn modelId="{451BAB02-3BF2-4DC4-8C2E-C4703F95465A}" type="presOf" srcId="{C32F7202-96A7-42F2-AF05-0D57C2E65DE5}" destId="{39BFC02D-06B8-4E25-8144-4CCAA4C63667}" srcOrd="0" destOrd="2" presId="urn:microsoft.com/office/officeart/2005/8/layout/chevron2"/>
    <dgm:cxn modelId="{EAF77CB2-20BB-45F8-A5A0-637BFDB0D301}" srcId="{292AB58F-AC9A-4EF5-A460-5A0CAA8781E3}" destId="{59EAADDD-18F0-457E-997D-E139B51FE0A6}" srcOrd="0" destOrd="0" parTransId="{602B1B4D-04A6-451A-A825-EC3DE27D72B3}" sibTransId="{420BE6A5-CA6E-4F2A-A0F2-8F40DCC76527}"/>
    <dgm:cxn modelId="{F398C4AC-9F9A-459E-BB2C-DF7025E593FE}" srcId="{292AB58F-AC9A-4EF5-A460-5A0CAA8781E3}" destId="{963FE5C1-74DF-43FF-B906-40F03EF56B78}" srcOrd="1" destOrd="0" parTransId="{439A186E-0ABE-45AC-9BDC-F71E1F57DC41}" sibTransId="{6820F6F3-DDC9-40D4-BA6F-C093E3E4C26C}"/>
    <dgm:cxn modelId="{279CEB6C-EE01-4634-8498-B23A6ECD9006}" srcId="{D9858DA3-4AAC-4147-98FC-42293E512388}" destId="{7B3D9E04-564D-4BC1-942D-2E7C94AD663F}" srcOrd="0" destOrd="0" parTransId="{66935E78-A2E5-4F5E-A5A5-1F181AA89F89}" sibTransId="{99946B29-E6DC-4F77-B477-E34C46A80663}"/>
    <dgm:cxn modelId="{F87A755E-D09C-4E13-A777-8586A44A6366}" srcId="{D9858DA3-4AAC-4147-98FC-42293E512388}" destId="{292AB58F-AC9A-4EF5-A460-5A0CAA8781E3}" srcOrd="2" destOrd="0" parTransId="{53CC4AD0-E0C7-47BA-9864-C4009E4048B9}" sibTransId="{C49E6826-3DBC-4783-A499-CE11367A3202}"/>
    <dgm:cxn modelId="{F495E80D-8E39-467C-BCAF-91386DCCB8AF}" srcId="{7B3D9E04-564D-4BC1-942D-2E7C94AD663F}" destId="{ABCD46C6-3404-4132-ADA0-594D4247463B}" srcOrd="0" destOrd="0" parTransId="{939ADF27-EC54-477C-A76D-84E13DDD24BA}" sibTransId="{7D2FB6F2-28D9-41C7-9246-37C1E86A1ACC}"/>
    <dgm:cxn modelId="{020C637F-2ADD-4020-A701-FB083C650270}" type="presParOf" srcId="{B1888894-1A6D-4198-A9F8-33A68B651B4B}" destId="{F52986A7-08E4-4EC0-8297-FA83A29617AE}" srcOrd="0" destOrd="0" presId="urn:microsoft.com/office/officeart/2005/8/layout/chevron2"/>
    <dgm:cxn modelId="{E50C9B3D-FBDC-40CC-AB65-0543189BDB98}" type="presParOf" srcId="{F52986A7-08E4-4EC0-8297-FA83A29617AE}" destId="{16615EB8-1143-40AE-B48A-03112146F023}" srcOrd="0" destOrd="0" presId="urn:microsoft.com/office/officeart/2005/8/layout/chevron2"/>
    <dgm:cxn modelId="{A973C37F-F1BC-4ADB-A498-AE8A440F3509}" type="presParOf" srcId="{F52986A7-08E4-4EC0-8297-FA83A29617AE}" destId="{39BFC02D-06B8-4E25-8144-4CCAA4C63667}" srcOrd="1" destOrd="0" presId="urn:microsoft.com/office/officeart/2005/8/layout/chevron2"/>
    <dgm:cxn modelId="{C93BB640-A1FB-450B-BF4C-841831BA45D6}" type="presParOf" srcId="{B1888894-1A6D-4198-A9F8-33A68B651B4B}" destId="{BF5D2743-135A-4DA1-8122-7AEC183E5A5A}" srcOrd="1" destOrd="0" presId="urn:microsoft.com/office/officeart/2005/8/layout/chevron2"/>
    <dgm:cxn modelId="{EF013A9C-3A8D-4A97-B051-9C28F6E2C54F}" type="presParOf" srcId="{B1888894-1A6D-4198-A9F8-33A68B651B4B}" destId="{C1B40A72-0D22-45A7-B03D-158603CB9F56}" srcOrd="2" destOrd="0" presId="urn:microsoft.com/office/officeart/2005/8/layout/chevron2"/>
    <dgm:cxn modelId="{FA3B6A9F-921E-47EE-9ABD-F270CA1E7653}" type="presParOf" srcId="{C1B40A72-0D22-45A7-B03D-158603CB9F56}" destId="{F8B200FB-57E5-4893-9080-D54E28CD7E23}" srcOrd="0" destOrd="0" presId="urn:microsoft.com/office/officeart/2005/8/layout/chevron2"/>
    <dgm:cxn modelId="{C026F710-7DD2-46DA-A003-660720D3A248}" type="presParOf" srcId="{C1B40A72-0D22-45A7-B03D-158603CB9F56}" destId="{CDE74010-252F-46CA-83ED-AAE148C52CD8}" srcOrd="1" destOrd="0" presId="urn:microsoft.com/office/officeart/2005/8/layout/chevron2"/>
    <dgm:cxn modelId="{F7EA3988-0165-4289-A407-6100CD178D28}" type="presParOf" srcId="{B1888894-1A6D-4198-A9F8-33A68B651B4B}" destId="{2BF65F12-5510-45D6-9844-5DFE2B6978B4}" srcOrd="3" destOrd="0" presId="urn:microsoft.com/office/officeart/2005/8/layout/chevron2"/>
    <dgm:cxn modelId="{DE79B9EA-4E1D-42C7-A96E-F73A229F3E52}" type="presParOf" srcId="{B1888894-1A6D-4198-A9F8-33A68B651B4B}" destId="{352628A5-C0E5-45CA-8146-8C503B6E1216}" srcOrd="4" destOrd="0" presId="urn:microsoft.com/office/officeart/2005/8/layout/chevron2"/>
    <dgm:cxn modelId="{63886D3A-909B-4284-AFD9-E5B9ABBD45C0}" type="presParOf" srcId="{352628A5-C0E5-45CA-8146-8C503B6E1216}" destId="{218C7C6D-4F1F-46D6-B6B4-2D581FA96ED4}" srcOrd="0" destOrd="0" presId="urn:microsoft.com/office/officeart/2005/8/layout/chevron2"/>
    <dgm:cxn modelId="{3B7A6402-125F-41DE-A797-11FCBDEB44DD}" type="presParOf" srcId="{352628A5-C0E5-45CA-8146-8C503B6E1216}" destId="{0D2C52F0-E561-453E-9F66-1EA0527E01D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C45BC1-1474-48E8-8F66-1C72CC3EB3F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8A6E731-0F8B-4412-91D1-3E568AB24780}">
      <dgm:prSet phldrT="[Metin]" custT="1"/>
      <dgm:spPr/>
      <dgm:t>
        <a:bodyPr/>
        <a:lstStyle/>
        <a:p>
          <a:r>
            <a:rPr lang="tr-TR" sz="2000" dirty="0" err="1" smtClean="0"/>
            <a:t>Vaskülopatisi</a:t>
          </a:r>
          <a:r>
            <a:rPr lang="tr-TR" sz="2000" dirty="0" smtClean="0"/>
            <a:t> olmayan, </a:t>
          </a:r>
          <a:r>
            <a:rPr lang="tr-TR" sz="2000" dirty="0" err="1" smtClean="0"/>
            <a:t>öglisemik</a:t>
          </a:r>
          <a:r>
            <a:rPr lang="tr-TR" sz="2000" dirty="0" smtClean="0"/>
            <a:t>, </a:t>
          </a:r>
          <a:r>
            <a:rPr lang="tr-TR" sz="2000" dirty="0" err="1" smtClean="0"/>
            <a:t>fetusta</a:t>
          </a:r>
          <a:r>
            <a:rPr lang="tr-TR" sz="2000" dirty="0" smtClean="0"/>
            <a:t> </a:t>
          </a:r>
          <a:r>
            <a:rPr lang="tr-TR" sz="2000" dirty="0" err="1" smtClean="0"/>
            <a:t>polihidramniyoz</a:t>
          </a:r>
          <a:r>
            <a:rPr lang="tr-TR" sz="2000" dirty="0" smtClean="0"/>
            <a:t> gibi riskli durumların olmadığı hastalar</a:t>
          </a:r>
          <a:endParaRPr lang="tr-TR" sz="2000" dirty="0"/>
        </a:p>
      </dgm:t>
    </dgm:pt>
    <dgm:pt modelId="{7E338C0D-FACA-4D82-88BC-26AF849D337C}" type="parTrans" cxnId="{1FF36A0B-BBA4-44BB-8BBA-1AEB973F55F7}">
      <dgm:prSet/>
      <dgm:spPr/>
      <dgm:t>
        <a:bodyPr/>
        <a:lstStyle/>
        <a:p>
          <a:endParaRPr lang="tr-TR"/>
        </a:p>
      </dgm:t>
    </dgm:pt>
    <dgm:pt modelId="{31E7D3D9-4B72-458D-A00A-C8C0FE359B31}" type="sibTrans" cxnId="{1FF36A0B-BBA4-44BB-8BBA-1AEB973F55F7}">
      <dgm:prSet/>
      <dgm:spPr/>
      <dgm:t>
        <a:bodyPr/>
        <a:lstStyle/>
        <a:p>
          <a:endParaRPr lang="tr-TR"/>
        </a:p>
      </dgm:t>
    </dgm:pt>
    <dgm:pt modelId="{6347D49D-FB55-405F-85C0-DB3A11A2711D}">
      <dgm:prSet phldrT="[Metin]" custT="1"/>
      <dgm:spPr/>
      <dgm:t>
        <a:bodyPr/>
        <a:lstStyle/>
        <a:p>
          <a:r>
            <a:rPr lang="tr-TR" sz="2000" dirty="0" smtClean="0"/>
            <a:t>32. gebelik haftasına kadar 2 haftada 1 </a:t>
          </a:r>
          <a:r>
            <a:rPr lang="tr-TR" sz="2000" dirty="0" err="1" smtClean="0"/>
            <a:t>antenatal</a:t>
          </a:r>
          <a:r>
            <a:rPr lang="tr-TR" sz="2000" dirty="0" smtClean="0"/>
            <a:t> poliklinikte görülmelidir. </a:t>
          </a:r>
          <a:endParaRPr lang="tr-TR" sz="2000" dirty="0"/>
        </a:p>
      </dgm:t>
    </dgm:pt>
    <dgm:pt modelId="{1DB21644-D584-4FE3-8334-416D81A83948}" type="parTrans" cxnId="{01003951-D0E9-4F84-ADB1-FBA5B916C242}">
      <dgm:prSet/>
      <dgm:spPr/>
      <dgm:t>
        <a:bodyPr/>
        <a:lstStyle/>
        <a:p>
          <a:endParaRPr lang="tr-TR"/>
        </a:p>
      </dgm:t>
    </dgm:pt>
    <dgm:pt modelId="{FF615A29-E55B-4130-AB1E-9BF88F22ADE4}" type="sibTrans" cxnId="{01003951-D0E9-4F84-ADB1-FBA5B916C242}">
      <dgm:prSet/>
      <dgm:spPr/>
      <dgm:t>
        <a:bodyPr/>
        <a:lstStyle/>
        <a:p>
          <a:endParaRPr lang="tr-TR"/>
        </a:p>
      </dgm:t>
    </dgm:pt>
    <dgm:pt modelId="{9A9B737E-BA77-465E-AAB9-1E0E570F19B4}">
      <dgm:prSet phldrT="[Metin]" custT="1"/>
      <dgm:spPr/>
      <dgm:t>
        <a:bodyPr/>
        <a:lstStyle/>
        <a:p>
          <a:r>
            <a:rPr lang="tr-TR" sz="2000" dirty="0" smtClean="0"/>
            <a:t>32. haftadan sonra 3 günde bir NST ve </a:t>
          </a:r>
          <a:r>
            <a:rPr lang="tr-TR" sz="2000" dirty="0" err="1" smtClean="0"/>
            <a:t>amniyon</a:t>
          </a:r>
          <a:r>
            <a:rPr lang="tr-TR" sz="2000" dirty="0" smtClean="0"/>
            <a:t> volümü kontrolü yapılmalıdır.</a:t>
          </a:r>
          <a:endParaRPr lang="tr-TR" sz="2000" dirty="0"/>
        </a:p>
      </dgm:t>
    </dgm:pt>
    <dgm:pt modelId="{D70F4BCD-16A6-43F1-A8B6-BEE7C4E451BA}" type="parTrans" cxnId="{D0831AEE-BE26-4E4B-AC13-287635253B0D}">
      <dgm:prSet/>
      <dgm:spPr/>
      <dgm:t>
        <a:bodyPr/>
        <a:lstStyle/>
        <a:p>
          <a:endParaRPr lang="tr-TR"/>
        </a:p>
      </dgm:t>
    </dgm:pt>
    <dgm:pt modelId="{9F28E469-CB29-47CD-BA1F-BB5ACD9FDFC9}" type="sibTrans" cxnId="{D0831AEE-BE26-4E4B-AC13-287635253B0D}">
      <dgm:prSet/>
      <dgm:spPr/>
      <dgm:t>
        <a:bodyPr/>
        <a:lstStyle/>
        <a:p>
          <a:endParaRPr lang="tr-TR"/>
        </a:p>
      </dgm:t>
    </dgm:pt>
    <dgm:pt modelId="{3BB812F7-E758-4E3D-9F7C-0727E7FF7EAD}">
      <dgm:prSet phldrT="[Metin]" custT="1"/>
      <dgm:spPr/>
      <dgm:t>
        <a:bodyPr/>
        <a:lstStyle/>
        <a:p>
          <a:r>
            <a:rPr lang="tr-TR" sz="2000" dirty="0" err="1" smtClean="0"/>
            <a:t>Vaskülopatisi</a:t>
          </a:r>
          <a:r>
            <a:rPr lang="tr-TR" sz="2000" dirty="0" smtClean="0"/>
            <a:t> olan, </a:t>
          </a:r>
          <a:r>
            <a:rPr lang="tr-TR" sz="2000" dirty="0" err="1" smtClean="0"/>
            <a:t>glisemik</a:t>
          </a:r>
          <a:r>
            <a:rPr lang="tr-TR" sz="2000" dirty="0" smtClean="0"/>
            <a:t> kontrolü iyi olmayan ya da </a:t>
          </a:r>
          <a:r>
            <a:rPr lang="tr-TR" sz="2000" dirty="0" err="1" smtClean="0"/>
            <a:t>makrozomisi</a:t>
          </a:r>
          <a:r>
            <a:rPr lang="tr-TR" sz="2000" dirty="0" smtClean="0"/>
            <a:t> olan hastalar </a:t>
          </a:r>
          <a:endParaRPr lang="tr-TR" sz="2000" dirty="0"/>
        </a:p>
      </dgm:t>
    </dgm:pt>
    <dgm:pt modelId="{80091C05-40E0-4CD9-A1D3-7A49D97D1733}" type="parTrans" cxnId="{02C551B6-1650-472A-8F1F-E43B9D20F2F9}">
      <dgm:prSet/>
      <dgm:spPr/>
      <dgm:t>
        <a:bodyPr/>
        <a:lstStyle/>
        <a:p>
          <a:endParaRPr lang="tr-TR"/>
        </a:p>
      </dgm:t>
    </dgm:pt>
    <dgm:pt modelId="{FCB8329A-37C5-49CB-A0D9-A6153419C385}" type="sibTrans" cxnId="{02C551B6-1650-472A-8F1F-E43B9D20F2F9}">
      <dgm:prSet/>
      <dgm:spPr/>
      <dgm:t>
        <a:bodyPr/>
        <a:lstStyle/>
        <a:p>
          <a:endParaRPr lang="tr-TR"/>
        </a:p>
      </dgm:t>
    </dgm:pt>
    <dgm:pt modelId="{3A776B0F-3925-4422-AF3B-3D8FB24982AA}">
      <dgm:prSet phldrT="[Metin]" custT="1"/>
      <dgm:spPr/>
      <dgm:t>
        <a:bodyPr/>
        <a:lstStyle/>
        <a:p>
          <a:r>
            <a:rPr lang="tr-TR" sz="2000" dirty="0" smtClean="0"/>
            <a:t>28. haftaya kadar 2 haftada bir </a:t>
          </a:r>
          <a:r>
            <a:rPr lang="tr-TR" sz="2000" dirty="0" err="1" smtClean="0"/>
            <a:t>antenatal</a:t>
          </a:r>
          <a:r>
            <a:rPr lang="tr-TR" sz="2000" dirty="0" smtClean="0"/>
            <a:t> poliklinikte görülmelidir.  </a:t>
          </a:r>
          <a:endParaRPr lang="tr-TR" sz="2000" dirty="0"/>
        </a:p>
      </dgm:t>
    </dgm:pt>
    <dgm:pt modelId="{67682BA4-4BAE-441C-B311-002495CCB8B3}" type="parTrans" cxnId="{05521C9D-DAC5-4DCD-9465-CB35E03D681C}">
      <dgm:prSet/>
      <dgm:spPr/>
      <dgm:t>
        <a:bodyPr/>
        <a:lstStyle/>
        <a:p>
          <a:endParaRPr lang="tr-TR"/>
        </a:p>
      </dgm:t>
    </dgm:pt>
    <dgm:pt modelId="{7C06595D-0B53-4850-9AF4-021E39569DEC}" type="sibTrans" cxnId="{05521C9D-DAC5-4DCD-9465-CB35E03D681C}">
      <dgm:prSet/>
      <dgm:spPr/>
      <dgm:t>
        <a:bodyPr/>
        <a:lstStyle/>
        <a:p>
          <a:endParaRPr lang="tr-TR"/>
        </a:p>
      </dgm:t>
    </dgm:pt>
    <dgm:pt modelId="{EE3C2579-9667-4D09-AE2D-1C7CBE20C33B}">
      <dgm:prSet phldrT="[Metin]" custT="1"/>
      <dgm:spPr/>
      <dgm:t>
        <a:bodyPr/>
        <a:lstStyle/>
        <a:p>
          <a:r>
            <a:rPr lang="tr-TR" sz="2000" dirty="0" smtClean="0"/>
            <a:t>28. haftadan itibaren 3 günde 1 NST ve </a:t>
          </a:r>
          <a:r>
            <a:rPr lang="tr-TR" sz="2000" dirty="0" err="1" smtClean="0"/>
            <a:t>amniyotik</a:t>
          </a:r>
          <a:r>
            <a:rPr lang="tr-TR" sz="2000" dirty="0" smtClean="0"/>
            <a:t> volüm kontrol edilmelidir.</a:t>
          </a:r>
          <a:endParaRPr lang="tr-TR" sz="2000" dirty="0"/>
        </a:p>
      </dgm:t>
    </dgm:pt>
    <dgm:pt modelId="{80443EE1-6AE9-4448-B543-F25BE98A8415}" type="parTrans" cxnId="{E67FFABA-D9F3-4A16-A740-214371CEBE90}">
      <dgm:prSet/>
      <dgm:spPr/>
      <dgm:t>
        <a:bodyPr/>
        <a:lstStyle/>
        <a:p>
          <a:endParaRPr lang="tr-TR"/>
        </a:p>
      </dgm:t>
    </dgm:pt>
    <dgm:pt modelId="{03E64633-8D1E-4F50-97E0-0DD18A9BE837}" type="sibTrans" cxnId="{E67FFABA-D9F3-4A16-A740-214371CEBE90}">
      <dgm:prSet/>
      <dgm:spPr/>
      <dgm:t>
        <a:bodyPr/>
        <a:lstStyle/>
        <a:p>
          <a:endParaRPr lang="tr-TR"/>
        </a:p>
      </dgm:t>
    </dgm:pt>
    <dgm:pt modelId="{3B7E085F-6885-4CA3-8751-B275FFF074E5}" type="pres">
      <dgm:prSet presAssocID="{62C45BC1-1474-48E8-8F66-1C72CC3EB3F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9D471D8-503E-4AD4-93BE-2629751FDAE2}" type="pres">
      <dgm:prSet presAssocID="{68A6E731-0F8B-4412-91D1-3E568AB24780}" presName="linNode" presStyleCnt="0"/>
      <dgm:spPr/>
    </dgm:pt>
    <dgm:pt modelId="{E1DB2E94-9BAC-4BA7-8C2D-6FDC5F390D43}" type="pres">
      <dgm:prSet presAssocID="{68A6E731-0F8B-4412-91D1-3E568AB2478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5E3F68-8FBD-4D08-A7BC-6C9D3F6AEB75}" type="pres">
      <dgm:prSet presAssocID="{68A6E731-0F8B-4412-91D1-3E568AB24780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41964B2-5D8F-43B1-97C6-A5BD24B43199}" type="pres">
      <dgm:prSet presAssocID="{31E7D3D9-4B72-458D-A00A-C8C0FE359B31}" presName="spacing" presStyleCnt="0"/>
      <dgm:spPr/>
    </dgm:pt>
    <dgm:pt modelId="{06487090-C3E7-48DB-B5F5-24EFBAA036F7}" type="pres">
      <dgm:prSet presAssocID="{3BB812F7-E758-4E3D-9F7C-0727E7FF7EAD}" presName="linNode" presStyleCnt="0"/>
      <dgm:spPr/>
    </dgm:pt>
    <dgm:pt modelId="{0097BAA6-721D-4812-9629-A5441AB0B608}" type="pres">
      <dgm:prSet presAssocID="{3BB812F7-E758-4E3D-9F7C-0727E7FF7EA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718D4CB-C855-450D-A543-3FDCF70D3EC6}" type="pres">
      <dgm:prSet presAssocID="{3BB812F7-E758-4E3D-9F7C-0727E7FF7EA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050EE40-671C-4921-BD6D-895B34CBA9D8}" type="presOf" srcId="{3BB812F7-E758-4E3D-9F7C-0727E7FF7EAD}" destId="{0097BAA6-721D-4812-9629-A5441AB0B608}" srcOrd="0" destOrd="0" presId="urn:microsoft.com/office/officeart/2005/8/layout/vList6"/>
    <dgm:cxn modelId="{05521C9D-DAC5-4DCD-9465-CB35E03D681C}" srcId="{3BB812F7-E758-4E3D-9F7C-0727E7FF7EAD}" destId="{3A776B0F-3925-4422-AF3B-3D8FB24982AA}" srcOrd="0" destOrd="0" parTransId="{67682BA4-4BAE-441C-B311-002495CCB8B3}" sibTransId="{7C06595D-0B53-4850-9AF4-021E39569DEC}"/>
    <dgm:cxn modelId="{01003951-D0E9-4F84-ADB1-FBA5B916C242}" srcId="{68A6E731-0F8B-4412-91D1-3E568AB24780}" destId="{6347D49D-FB55-405F-85C0-DB3A11A2711D}" srcOrd="0" destOrd="0" parTransId="{1DB21644-D584-4FE3-8334-416D81A83948}" sibTransId="{FF615A29-E55B-4130-AB1E-9BF88F22ADE4}"/>
    <dgm:cxn modelId="{E0D86FD1-24F4-48FF-B28E-A9E5C5097DFB}" type="presOf" srcId="{9A9B737E-BA77-465E-AAB9-1E0E570F19B4}" destId="{2D5E3F68-8FBD-4D08-A7BC-6C9D3F6AEB75}" srcOrd="0" destOrd="1" presId="urn:microsoft.com/office/officeart/2005/8/layout/vList6"/>
    <dgm:cxn modelId="{1FF36A0B-BBA4-44BB-8BBA-1AEB973F55F7}" srcId="{62C45BC1-1474-48E8-8F66-1C72CC3EB3F6}" destId="{68A6E731-0F8B-4412-91D1-3E568AB24780}" srcOrd="0" destOrd="0" parTransId="{7E338C0D-FACA-4D82-88BC-26AF849D337C}" sibTransId="{31E7D3D9-4B72-458D-A00A-C8C0FE359B31}"/>
    <dgm:cxn modelId="{75ABB394-3ECD-4755-A3A5-CB4DF712D041}" type="presOf" srcId="{62C45BC1-1474-48E8-8F66-1C72CC3EB3F6}" destId="{3B7E085F-6885-4CA3-8751-B275FFF074E5}" srcOrd="0" destOrd="0" presId="urn:microsoft.com/office/officeart/2005/8/layout/vList6"/>
    <dgm:cxn modelId="{02C551B6-1650-472A-8F1F-E43B9D20F2F9}" srcId="{62C45BC1-1474-48E8-8F66-1C72CC3EB3F6}" destId="{3BB812F7-E758-4E3D-9F7C-0727E7FF7EAD}" srcOrd="1" destOrd="0" parTransId="{80091C05-40E0-4CD9-A1D3-7A49D97D1733}" sibTransId="{FCB8329A-37C5-49CB-A0D9-A6153419C385}"/>
    <dgm:cxn modelId="{BECED2E8-0D71-48D4-B39C-9C1196D96F12}" type="presOf" srcId="{6347D49D-FB55-405F-85C0-DB3A11A2711D}" destId="{2D5E3F68-8FBD-4D08-A7BC-6C9D3F6AEB75}" srcOrd="0" destOrd="0" presId="urn:microsoft.com/office/officeart/2005/8/layout/vList6"/>
    <dgm:cxn modelId="{694A9F41-1F74-47C7-9A6B-73C31E225DCD}" type="presOf" srcId="{EE3C2579-9667-4D09-AE2D-1C7CBE20C33B}" destId="{A718D4CB-C855-450D-A543-3FDCF70D3EC6}" srcOrd="0" destOrd="1" presId="urn:microsoft.com/office/officeart/2005/8/layout/vList6"/>
    <dgm:cxn modelId="{A3B33B54-FD0C-496B-938D-057545158CDC}" type="presOf" srcId="{68A6E731-0F8B-4412-91D1-3E568AB24780}" destId="{E1DB2E94-9BAC-4BA7-8C2D-6FDC5F390D43}" srcOrd="0" destOrd="0" presId="urn:microsoft.com/office/officeart/2005/8/layout/vList6"/>
    <dgm:cxn modelId="{E67FFABA-D9F3-4A16-A740-214371CEBE90}" srcId="{3BB812F7-E758-4E3D-9F7C-0727E7FF7EAD}" destId="{EE3C2579-9667-4D09-AE2D-1C7CBE20C33B}" srcOrd="1" destOrd="0" parTransId="{80443EE1-6AE9-4448-B543-F25BE98A8415}" sibTransId="{03E64633-8D1E-4F50-97E0-0DD18A9BE837}"/>
    <dgm:cxn modelId="{4C8D4DBD-09EF-478B-A5FE-27EEDFBFEEC4}" type="presOf" srcId="{3A776B0F-3925-4422-AF3B-3D8FB24982AA}" destId="{A718D4CB-C855-450D-A543-3FDCF70D3EC6}" srcOrd="0" destOrd="0" presId="urn:microsoft.com/office/officeart/2005/8/layout/vList6"/>
    <dgm:cxn modelId="{D0831AEE-BE26-4E4B-AC13-287635253B0D}" srcId="{68A6E731-0F8B-4412-91D1-3E568AB24780}" destId="{9A9B737E-BA77-465E-AAB9-1E0E570F19B4}" srcOrd="1" destOrd="0" parTransId="{D70F4BCD-16A6-43F1-A8B6-BEE7C4E451BA}" sibTransId="{9F28E469-CB29-47CD-BA1F-BB5ACD9FDFC9}"/>
    <dgm:cxn modelId="{FBBB17EF-00B4-4729-BD8C-E855C176B16A}" type="presParOf" srcId="{3B7E085F-6885-4CA3-8751-B275FFF074E5}" destId="{E9D471D8-503E-4AD4-93BE-2629751FDAE2}" srcOrd="0" destOrd="0" presId="urn:microsoft.com/office/officeart/2005/8/layout/vList6"/>
    <dgm:cxn modelId="{39BC76AD-DD0E-4AAE-91DE-1610F35B9337}" type="presParOf" srcId="{E9D471D8-503E-4AD4-93BE-2629751FDAE2}" destId="{E1DB2E94-9BAC-4BA7-8C2D-6FDC5F390D43}" srcOrd="0" destOrd="0" presId="urn:microsoft.com/office/officeart/2005/8/layout/vList6"/>
    <dgm:cxn modelId="{71A3078D-8D0A-4D5F-83F2-C8848A28B974}" type="presParOf" srcId="{E9D471D8-503E-4AD4-93BE-2629751FDAE2}" destId="{2D5E3F68-8FBD-4D08-A7BC-6C9D3F6AEB75}" srcOrd="1" destOrd="0" presId="urn:microsoft.com/office/officeart/2005/8/layout/vList6"/>
    <dgm:cxn modelId="{167A6E57-8AFE-417B-9360-AC96012FE4D8}" type="presParOf" srcId="{3B7E085F-6885-4CA3-8751-B275FFF074E5}" destId="{C41964B2-5D8F-43B1-97C6-A5BD24B43199}" srcOrd="1" destOrd="0" presId="urn:microsoft.com/office/officeart/2005/8/layout/vList6"/>
    <dgm:cxn modelId="{26345A9E-DF78-47D7-B48F-AA97C25C6C26}" type="presParOf" srcId="{3B7E085F-6885-4CA3-8751-B275FFF074E5}" destId="{06487090-C3E7-48DB-B5F5-24EFBAA036F7}" srcOrd="2" destOrd="0" presId="urn:microsoft.com/office/officeart/2005/8/layout/vList6"/>
    <dgm:cxn modelId="{1013B1B5-7B7E-4E7C-ABAC-AA6BA4BF61A2}" type="presParOf" srcId="{06487090-C3E7-48DB-B5F5-24EFBAA036F7}" destId="{0097BAA6-721D-4812-9629-A5441AB0B608}" srcOrd="0" destOrd="0" presId="urn:microsoft.com/office/officeart/2005/8/layout/vList6"/>
    <dgm:cxn modelId="{8FB2168D-A356-4FB1-953C-600169FF6C2D}" type="presParOf" srcId="{06487090-C3E7-48DB-B5F5-24EFBAA036F7}" destId="{A718D4CB-C855-450D-A543-3FDCF70D3EC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6357D7-1FC6-4F36-9DAC-67C58529A12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04E1189-1E96-4CC7-9C3C-0F0AEAF91F29}">
      <dgm:prSet phldrT="[Metin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smtClean="0"/>
            <a:t>Hasta aç bırakılır</a:t>
          </a: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dirty="0"/>
        </a:p>
      </dgm:t>
    </dgm:pt>
    <dgm:pt modelId="{EA53277E-A5ED-4E7C-8A7E-89577F8B786B}" type="parTrans" cxnId="{B831F2E3-C005-45E1-A09F-578F35516EF9}">
      <dgm:prSet/>
      <dgm:spPr/>
      <dgm:t>
        <a:bodyPr/>
        <a:lstStyle/>
        <a:p>
          <a:endParaRPr lang="tr-TR"/>
        </a:p>
      </dgm:t>
    </dgm:pt>
    <dgm:pt modelId="{3AAF5A87-EE6D-4870-B532-291B72239B0B}" type="sibTrans" cxnId="{B831F2E3-C005-45E1-A09F-578F35516EF9}">
      <dgm:prSet/>
      <dgm:spPr/>
      <dgm:t>
        <a:bodyPr/>
        <a:lstStyle/>
        <a:p>
          <a:endParaRPr lang="tr-TR"/>
        </a:p>
      </dgm:t>
    </dgm:pt>
    <dgm:pt modelId="{6C7A090D-1593-44A1-8319-4DFF26FB81B6}">
      <dgm:prSet phldrT="[Metin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err="1" smtClean="0"/>
            <a:t>Travay</a:t>
          </a:r>
          <a:r>
            <a:rPr lang="tr-TR" dirty="0" smtClean="0"/>
            <a:t> sırasında rutin </a:t>
          </a:r>
          <a:r>
            <a:rPr lang="tr-TR" dirty="0" err="1" smtClean="0"/>
            <a:t>insülin</a:t>
          </a:r>
          <a:r>
            <a:rPr lang="tr-TR" dirty="0" smtClean="0"/>
            <a:t> dozu yapılmamalıdır. </a:t>
          </a:r>
        </a:p>
        <a:p>
          <a:endParaRPr lang="tr-TR" dirty="0"/>
        </a:p>
      </dgm:t>
    </dgm:pt>
    <dgm:pt modelId="{7FEED14D-4FBB-4858-BCEE-0059A9CB368A}" type="parTrans" cxnId="{EED7ECA3-24F0-4080-A90F-44C5C069B395}">
      <dgm:prSet/>
      <dgm:spPr/>
      <dgm:t>
        <a:bodyPr/>
        <a:lstStyle/>
        <a:p>
          <a:endParaRPr lang="tr-TR"/>
        </a:p>
      </dgm:t>
    </dgm:pt>
    <dgm:pt modelId="{EFF3688B-3B56-4C59-BED1-6D06793B75E1}" type="sibTrans" cxnId="{EED7ECA3-24F0-4080-A90F-44C5C069B395}">
      <dgm:prSet/>
      <dgm:spPr/>
      <dgm:t>
        <a:bodyPr/>
        <a:lstStyle/>
        <a:p>
          <a:endParaRPr lang="tr-TR"/>
        </a:p>
      </dgm:t>
    </dgm:pt>
    <dgm:pt modelId="{E47DB238-DDC0-45BD-915B-7E70841940C6}">
      <dgm:prSet phldrT="[Metin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dirty="0" err="1" smtClean="0"/>
            <a:t>Maternal</a:t>
          </a:r>
          <a:r>
            <a:rPr lang="tr-TR" dirty="0" smtClean="0"/>
            <a:t> </a:t>
          </a:r>
          <a:r>
            <a:rPr lang="tr-TR" dirty="0" err="1" smtClean="0"/>
            <a:t>glukoz</a:t>
          </a:r>
          <a:r>
            <a:rPr lang="tr-TR" dirty="0" smtClean="0"/>
            <a:t> seviyesi saatlik ölçülür.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dirty="0"/>
        </a:p>
      </dgm:t>
    </dgm:pt>
    <dgm:pt modelId="{6B0E52B6-FEE9-45CA-BC96-DBC3C7420376}" type="parTrans" cxnId="{CADA925F-95D0-47CC-B727-A04C221A919F}">
      <dgm:prSet/>
      <dgm:spPr/>
      <dgm:t>
        <a:bodyPr/>
        <a:lstStyle/>
        <a:p>
          <a:endParaRPr lang="tr-TR"/>
        </a:p>
      </dgm:t>
    </dgm:pt>
    <dgm:pt modelId="{3F5D0020-280A-465A-AC6F-3B497333DE9F}" type="sibTrans" cxnId="{CADA925F-95D0-47CC-B727-A04C221A919F}">
      <dgm:prSet/>
      <dgm:spPr/>
      <dgm:t>
        <a:bodyPr/>
        <a:lstStyle/>
        <a:p>
          <a:endParaRPr lang="tr-TR"/>
        </a:p>
      </dgm:t>
    </dgm:pt>
    <dgm:pt modelId="{EDB90EA6-CC50-4CCB-990A-66E053EB6FA9}">
      <dgm:prSet phldrT="[Metin]"/>
      <dgm:spPr/>
      <dgm:t>
        <a:bodyPr/>
        <a:lstStyle/>
        <a:p>
          <a:r>
            <a:rPr lang="tr-TR" dirty="0" err="1" smtClean="0"/>
            <a:t>Normoglisemiyi</a:t>
          </a:r>
          <a:r>
            <a:rPr lang="tr-TR" dirty="0" smtClean="0"/>
            <a:t> sürdürmek önemli</a:t>
          </a:r>
          <a:endParaRPr lang="tr-TR" dirty="0"/>
        </a:p>
      </dgm:t>
    </dgm:pt>
    <dgm:pt modelId="{D601AF1B-D814-4075-B987-3F9667EA7FE3}" type="parTrans" cxnId="{BC8145D4-CB1F-4BC4-A737-8A12E8A18D11}">
      <dgm:prSet/>
      <dgm:spPr/>
      <dgm:t>
        <a:bodyPr/>
        <a:lstStyle/>
        <a:p>
          <a:endParaRPr lang="tr-TR"/>
        </a:p>
      </dgm:t>
    </dgm:pt>
    <dgm:pt modelId="{594023A6-D944-4957-A062-28CBD0288CAA}" type="sibTrans" cxnId="{BC8145D4-CB1F-4BC4-A737-8A12E8A18D11}">
      <dgm:prSet/>
      <dgm:spPr/>
      <dgm:t>
        <a:bodyPr/>
        <a:lstStyle/>
        <a:p>
          <a:endParaRPr lang="tr-TR"/>
        </a:p>
      </dgm:t>
    </dgm:pt>
    <dgm:pt modelId="{0CDF5DFB-91B5-4B85-977D-CD00E3B4D5B0}">
      <dgm:prSet phldrT="[Metin]"/>
      <dgm:spPr/>
      <dgm:t>
        <a:bodyPr/>
        <a:lstStyle/>
        <a:p>
          <a:r>
            <a:rPr lang="tr-TR" dirty="0" smtClean="0"/>
            <a:t>Sıvı olarak SF tercih edilebilir</a:t>
          </a:r>
          <a:endParaRPr lang="tr-TR" dirty="0"/>
        </a:p>
      </dgm:t>
    </dgm:pt>
    <dgm:pt modelId="{426CFB1E-EED7-4C39-AD19-D04884EBCFE7}" type="parTrans" cxnId="{6B7C8747-78A8-42A2-995C-1BF9168759AD}">
      <dgm:prSet/>
      <dgm:spPr/>
      <dgm:t>
        <a:bodyPr/>
        <a:lstStyle/>
        <a:p>
          <a:endParaRPr lang="tr-TR"/>
        </a:p>
      </dgm:t>
    </dgm:pt>
    <dgm:pt modelId="{8778E5E2-5611-4D15-9F5F-48DA5C39691F}" type="sibTrans" cxnId="{6B7C8747-78A8-42A2-995C-1BF9168759AD}">
      <dgm:prSet/>
      <dgm:spPr/>
      <dgm:t>
        <a:bodyPr/>
        <a:lstStyle/>
        <a:p>
          <a:endParaRPr lang="tr-TR"/>
        </a:p>
      </dgm:t>
    </dgm:pt>
    <dgm:pt modelId="{6A9B7A64-63D6-4ADC-BB8F-AF8DA39E03ED}">
      <dgm:prSet phldrT="[Metin]"/>
      <dgm:spPr/>
      <dgm:t>
        <a:bodyPr/>
        <a:lstStyle/>
        <a:p>
          <a:r>
            <a:rPr lang="tr-TR" dirty="0" smtClean="0"/>
            <a:t>KŞ&lt;70 olunca </a:t>
          </a:r>
          <a:r>
            <a:rPr lang="tr-TR" dirty="0" err="1" smtClean="0"/>
            <a:t>Dx</a:t>
          </a:r>
          <a:r>
            <a:rPr lang="tr-TR" dirty="0" smtClean="0"/>
            <a:t> </a:t>
          </a:r>
          <a:r>
            <a:rPr lang="tr-TR" dirty="0" err="1" smtClean="0"/>
            <a:t>infüzyonuna</a:t>
          </a:r>
          <a:r>
            <a:rPr lang="tr-TR" dirty="0" smtClean="0"/>
            <a:t> geçilir</a:t>
          </a:r>
          <a:endParaRPr lang="tr-TR" dirty="0"/>
        </a:p>
      </dgm:t>
    </dgm:pt>
    <dgm:pt modelId="{99FA4E97-71B4-40C3-8DAA-19F3FB86E393}" type="parTrans" cxnId="{5E1D0530-EA61-40C6-B71D-5B9842F4428B}">
      <dgm:prSet/>
      <dgm:spPr/>
      <dgm:t>
        <a:bodyPr/>
        <a:lstStyle/>
        <a:p>
          <a:endParaRPr lang="tr-TR"/>
        </a:p>
      </dgm:t>
    </dgm:pt>
    <dgm:pt modelId="{7AB80506-F4D4-4170-818B-A65836F33F02}" type="sibTrans" cxnId="{5E1D0530-EA61-40C6-B71D-5B9842F4428B}">
      <dgm:prSet/>
      <dgm:spPr/>
      <dgm:t>
        <a:bodyPr/>
        <a:lstStyle/>
        <a:p>
          <a:endParaRPr lang="tr-TR"/>
        </a:p>
      </dgm:t>
    </dgm:pt>
    <dgm:pt modelId="{09C89496-861B-4BD2-887A-C86917244CD1}">
      <dgm:prSet phldrT="[Metin]"/>
      <dgm:spPr/>
      <dgm:t>
        <a:bodyPr/>
        <a:lstStyle/>
        <a:p>
          <a:r>
            <a:rPr lang="tr-TR" dirty="0" smtClean="0"/>
            <a:t>Plasentanın çıkışı ile beraber </a:t>
          </a:r>
          <a:r>
            <a:rPr lang="tr-TR" dirty="0" err="1" smtClean="0"/>
            <a:t>insülün</a:t>
          </a:r>
          <a:r>
            <a:rPr lang="tr-TR" dirty="0" smtClean="0"/>
            <a:t> dozu değişir</a:t>
          </a:r>
          <a:endParaRPr lang="tr-TR" dirty="0"/>
        </a:p>
      </dgm:t>
    </dgm:pt>
    <dgm:pt modelId="{5EE7B3C5-E07D-40CB-944D-D7927F066265}" type="parTrans" cxnId="{AA91CDDD-4D6B-4C88-BE21-A56BA875B049}">
      <dgm:prSet/>
      <dgm:spPr/>
      <dgm:t>
        <a:bodyPr/>
        <a:lstStyle/>
        <a:p>
          <a:endParaRPr lang="tr-TR"/>
        </a:p>
      </dgm:t>
    </dgm:pt>
    <dgm:pt modelId="{0E26FDE9-8DF7-4F15-8297-F60174CD4736}" type="sibTrans" cxnId="{AA91CDDD-4D6B-4C88-BE21-A56BA875B049}">
      <dgm:prSet/>
      <dgm:spPr/>
      <dgm:t>
        <a:bodyPr/>
        <a:lstStyle/>
        <a:p>
          <a:endParaRPr lang="tr-TR"/>
        </a:p>
      </dgm:t>
    </dgm:pt>
    <dgm:pt modelId="{5B9B1446-6C57-40CC-8624-AC752F16E6A5}">
      <dgm:prSet phldrT="[Metin]"/>
      <dgm:spPr/>
      <dgm:t>
        <a:bodyPr/>
        <a:lstStyle/>
        <a:p>
          <a:r>
            <a:rPr lang="tr-TR" dirty="0" smtClean="0"/>
            <a:t>Doz en az yarıya iner </a:t>
          </a:r>
          <a:endParaRPr lang="tr-TR" dirty="0"/>
        </a:p>
      </dgm:t>
    </dgm:pt>
    <dgm:pt modelId="{2EE77E5D-F749-4B09-8A06-5405E27EF0A9}" type="parTrans" cxnId="{C421FE94-DAC1-42F8-A5BB-C4ED9FF8E2AD}">
      <dgm:prSet/>
      <dgm:spPr/>
      <dgm:t>
        <a:bodyPr/>
        <a:lstStyle/>
        <a:p>
          <a:endParaRPr lang="tr-TR"/>
        </a:p>
      </dgm:t>
    </dgm:pt>
    <dgm:pt modelId="{AC8FD1FD-0662-4250-B87C-0842AC54D979}" type="sibTrans" cxnId="{C421FE94-DAC1-42F8-A5BB-C4ED9FF8E2AD}">
      <dgm:prSet/>
      <dgm:spPr/>
      <dgm:t>
        <a:bodyPr/>
        <a:lstStyle/>
        <a:p>
          <a:endParaRPr lang="tr-TR"/>
        </a:p>
      </dgm:t>
    </dgm:pt>
    <dgm:pt modelId="{E2E38D84-3DAB-4924-9324-C9660DB4C313}">
      <dgm:prSet phldrT="[Metin]"/>
      <dgm:spPr/>
      <dgm:t>
        <a:bodyPr/>
        <a:lstStyle/>
        <a:p>
          <a:r>
            <a:rPr lang="tr-TR" dirty="0" smtClean="0"/>
            <a:t>KŞ takibine devam edilir</a:t>
          </a:r>
          <a:endParaRPr lang="tr-TR" dirty="0"/>
        </a:p>
      </dgm:t>
    </dgm:pt>
    <dgm:pt modelId="{C27476D9-52C1-4E55-8EFD-DB78574A1994}" type="parTrans" cxnId="{86132E20-2FA7-4913-850B-AB740196BCE8}">
      <dgm:prSet/>
      <dgm:spPr/>
      <dgm:t>
        <a:bodyPr/>
        <a:lstStyle/>
        <a:p>
          <a:endParaRPr lang="tr-TR"/>
        </a:p>
      </dgm:t>
    </dgm:pt>
    <dgm:pt modelId="{5806A272-CBFE-4726-90D2-F3A2A8E4314A}" type="sibTrans" cxnId="{86132E20-2FA7-4913-850B-AB740196BCE8}">
      <dgm:prSet/>
      <dgm:spPr/>
      <dgm:t>
        <a:bodyPr/>
        <a:lstStyle/>
        <a:p>
          <a:endParaRPr lang="tr-TR"/>
        </a:p>
      </dgm:t>
    </dgm:pt>
    <dgm:pt modelId="{8125878F-D134-4DC8-8E80-6BFF7C98712D}">
      <dgm:prSet/>
      <dgm:spPr/>
      <dgm:t>
        <a:bodyPr/>
        <a:lstStyle/>
        <a:p>
          <a:r>
            <a:rPr lang="tr-TR" dirty="0" err="1" smtClean="0"/>
            <a:t>İnsülin</a:t>
          </a:r>
          <a:r>
            <a:rPr lang="tr-TR" dirty="0" smtClean="0"/>
            <a:t> dozu tekrar belirlenmelidir.</a:t>
          </a:r>
          <a:endParaRPr lang="tr-TR" dirty="0"/>
        </a:p>
      </dgm:t>
    </dgm:pt>
    <dgm:pt modelId="{EDA11DD9-D665-442C-B8FB-5C49FCA23508}" type="parTrans" cxnId="{F4CFB77B-6ACF-4852-B47B-7BBD4C6C9444}">
      <dgm:prSet/>
      <dgm:spPr/>
      <dgm:t>
        <a:bodyPr/>
        <a:lstStyle/>
        <a:p>
          <a:endParaRPr lang="tr-TR"/>
        </a:p>
      </dgm:t>
    </dgm:pt>
    <dgm:pt modelId="{6A7401D8-E744-46F4-A49F-A64BBE34F05F}" type="sibTrans" cxnId="{F4CFB77B-6ACF-4852-B47B-7BBD4C6C9444}">
      <dgm:prSet/>
      <dgm:spPr/>
      <dgm:t>
        <a:bodyPr/>
        <a:lstStyle/>
        <a:p>
          <a:endParaRPr lang="tr-TR"/>
        </a:p>
      </dgm:t>
    </dgm:pt>
    <dgm:pt modelId="{24E33587-306B-495C-A69B-8C685259173C}">
      <dgm:prSet/>
      <dgm:spPr/>
      <dgm:t>
        <a:bodyPr/>
        <a:lstStyle/>
        <a:p>
          <a:pPr marL="0" marR="0" indent="0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tr-TR" dirty="0" smtClean="0"/>
            <a:t>Sadece kısa etkili </a:t>
          </a:r>
          <a:r>
            <a:rPr lang="tr-TR" dirty="0" err="1" smtClean="0"/>
            <a:t>insülin</a:t>
          </a:r>
          <a:r>
            <a:rPr lang="tr-TR" dirty="0" smtClean="0"/>
            <a:t> kullanılır.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dirty="0"/>
        </a:p>
      </dgm:t>
    </dgm:pt>
    <dgm:pt modelId="{59C50292-5B2D-4068-9064-BBC8556F836D}" type="parTrans" cxnId="{A317E1E2-F865-441C-BBC8-3F2C3E46B93A}">
      <dgm:prSet/>
      <dgm:spPr/>
      <dgm:t>
        <a:bodyPr/>
        <a:lstStyle/>
        <a:p>
          <a:endParaRPr lang="tr-TR"/>
        </a:p>
      </dgm:t>
    </dgm:pt>
    <dgm:pt modelId="{7AE472E6-CD5D-43D3-9372-E3A00CCC546B}" type="sibTrans" cxnId="{A317E1E2-F865-441C-BBC8-3F2C3E46B93A}">
      <dgm:prSet/>
      <dgm:spPr/>
      <dgm:t>
        <a:bodyPr/>
        <a:lstStyle/>
        <a:p>
          <a:endParaRPr lang="tr-TR"/>
        </a:p>
      </dgm:t>
    </dgm:pt>
    <dgm:pt modelId="{0B8ABC23-BCE3-4781-8CA4-E7868B8C8FAE}" type="pres">
      <dgm:prSet presAssocID="{5A6357D7-1FC6-4F36-9DAC-67C58529A1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577F26B-CB50-49DA-A740-10353EFEAB74}" type="pres">
      <dgm:prSet presAssocID="{09C89496-861B-4BD2-887A-C86917244CD1}" presName="boxAndChildren" presStyleCnt="0"/>
      <dgm:spPr/>
    </dgm:pt>
    <dgm:pt modelId="{A8C3B682-1AF0-4F7D-823B-262E89343A4C}" type="pres">
      <dgm:prSet presAssocID="{09C89496-861B-4BD2-887A-C86917244CD1}" presName="parentTextBox" presStyleLbl="node1" presStyleIdx="0" presStyleCnt="3"/>
      <dgm:spPr/>
      <dgm:t>
        <a:bodyPr/>
        <a:lstStyle/>
        <a:p>
          <a:endParaRPr lang="tr-TR"/>
        </a:p>
      </dgm:t>
    </dgm:pt>
    <dgm:pt modelId="{DDE7ABD4-5E11-489B-B0E5-2110BAE57794}" type="pres">
      <dgm:prSet presAssocID="{09C89496-861B-4BD2-887A-C86917244CD1}" presName="entireBox" presStyleLbl="node1" presStyleIdx="0" presStyleCnt="3"/>
      <dgm:spPr/>
      <dgm:t>
        <a:bodyPr/>
        <a:lstStyle/>
        <a:p>
          <a:endParaRPr lang="tr-TR"/>
        </a:p>
      </dgm:t>
    </dgm:pt>
    <dgm:pt modelId="{22EAC4BD-1BBB-4FA9-A532-B1B4C0EED47D}" type="pres">
      <dgm:prSet presAssocID="{09C89496-861B-4BD2-887A-C86917244CD1}" presName="descendantBox" presStyleCnt="0"/>
      <dgm:spPr/>
    </dgm:pt>
    <dgm:pt modelId="{9FC35FCF-3587-4223-AF08-EC512E51FD23}" type="pres">
      <dgm:prSet presAssocID="{5B9B1446-6C57-40CC-8624-AC752F16E6A5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1045CB-2E16-43A2-93AC-7B6334612418}" type="pres">
      <dgm:prSet presAssocID="{E2E38D84-3DAB-4924-9324-C9660DB4C313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CDE605-5798-4A41-97A7-35C27E611CE4}" type="pres">
      <dgm:prSet presAssocID="{8125878F-D134-4DC8-8E80-6BFF7C98712D}" presName="childTextBox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332521-C916-41C2-87D4-17DC8B95296D}" type="pres">
      <dgm:prSet presAssocID="{594023A6-D944-4957-A062-28CBD0288CAA}" presName="sp" presStyleCnt="0"/>
      <dgm:spPr/>
    </dgm:pt>
    <dgm:pt modelId="{5D64E084-48BE-437A-B2F8-07C92A906D99}" type="pres">
      <dgm:prSet presAssocID="{EDB90EA6-CC50-4CCB-990A-66E053EB6FA9}" presName="arrowAndChildren" presStyleCnt="0"/>
      <dgm:spPr/>
    </dgm:pt>
    <dgm:pt modelId="{04208893-4678-455B-BBF5-6990E1AEFF60}" type="pres">
      <dgm:prSet presAssocID="{EDB90EA6-CC50-4CCB-990A-66E053EB6FA9}" presName="parentTextArrow" presStyleLbl="node1" presStyleIdx="0" presStyleCnt="3"/>
      <dgm:spPr/>
      <dgm:t>
        <a:bodyPr/>
        <a:lstStyle/>
        <a:p>
          <a:endParaRPr lang="tr-TR"/>
        </a:p>
      </dgm:t>
    </dgm:pt>
    <dgm:pt modelId="{30C31094-63FB-4C00-B49C-62015D4F5A14}" type="pres">
      <dgm:prSet presAssocID="{EDB90EA6-CC50-4CCB-990A-66E053EB6FA9}" presName="arrow" presStyleLbl="node1" presStyleIdx="1" presStyleCnt="3"/>
      <dgm:spPr/>
      <dgm:t>
        <a:bodyPr/>
        <a:lstStyle/>
        <a:p>
          <a:endParaRPr lang="tr-TR"/>
        </a:p>
      </dgm:t>
    </dgm:pt>
    <dgm:pt modelId="{573DA311-3536-4C86-A6AA-1449AF87A885}" type="pres">
      <dgm:prSet presAssocID="{EDB90EA6-CC50-4CCB-990A-66E053EB6FA9}" presName="descendantArrow" presStyleCnt="0"/>
      <dgm:spPr/>
    </dgm:pt>
    <dgm:pt modelId="{3F911383-920A-4D3D-B916-6AD011337CA7}" type="pres">
      <dgm:prSet presAssocID="{0CDF5DFB-91B5-4B85-977D-CD00E3B4D5B0}" presName="childTextArrow" presStyleLbl="fgAccFollowNode1" presStyleIdx="3" presStyleCnt="8" custLinFactNeighborX="-758" custLinFactNeighborY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8D010D-A0D3-4783-B903-0DA2025AA855}" type="pres">
      <dgm:prSet presAssocID="{6A9B7A64-63D6-4ADC-BB8F-AF8DA39E03ED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32D63B5-5A84-41F2-836C-1ACBB16C6162}" type="pres">
      <dgm:prSet presAssocID="{3AAF5A87-EE6D-4870-B532-291B72239B0B}" presName="sp" presStyleCnt="0"/>
      <dgm:spPr/>
    </dgm:pt>
    <dgm:pt modelId="{FCD06441-A593-4D63-B1F7-A0101F6277EB}" type="pres">
      <dgm:prSet presAssocID="{D04E1189-1E96-4CC7-9C3C-0F0AEAF91F29}" presName="arrowAndChildren" presStyleCnt="0"/>
      <dgm:spPr/>
    </dgm:pt>
    <dgm:pt modelId="{118F0A8E-6481-471D-B1D0-001C1D20159F}" type="pres">
      <dgm:prSet presAssocID="{D04E1189-1E96-4CC7-9C3C-0F0AEAF91F29}" presName="parentTextArrow" presStyleLbl="node1" presStyleIdx="1" presStyleCnt="3"/>
      <dgm:spPr/>
      <dgm:t>
        <a:bodyPr/>
        <a:lstStyle/>
        <a:p>
          <a:endParaRPr lang="tr-TR"/>
        </a:p>
      </dgm:t>
    </dgm:pt>
    <dgm:pt modelId="{FC25F3AA-90C6-4217-8B98-B06482C7E21A}" type="pres">
      <dgm:prSet presAssocID="{D04E1189-1E96-4CC7-9C3C-0F0AEAF91F29}" presName="arrow" presStyleLbl="node1" presStyleIdx="2" presStyleCnt="3"/>
      <dgm:spPr/>
      <dgm:t>
        <a:bodyPr/>
        <a:lstStyle/>
        <a:p>
          <a:endParaRPr lang="tr-TR"/>
        </a:p>
      </dgm:t>
    </dgm:pt>
    <dgm:pt modelId="{AD14FEA1-F6E4-4935-A51B-87A19EDC4D5E}" type="pres">
      <dgm:prSet presAssocID="{D04E1189-1E96-4CC7-9C3C-0F0AEAF91F29}" presName="descendantArrow" presStyleCnt="0"/>
      <dgm:spPr/>
    </dgm:pt>
    <dgm:pt modelId="{C62AE7C0-5F4F-49FF-A507-4772D205640C}" type="pres">
      <dgm:prSet presAssocID="{6C7A090D-1593-44A1-8319-4DFF26FB81B6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3739B9-81BE-4691-868D-9295B174A7E2}" type="pres">
      <dgm:prSet presAssocID="{24E33587-306B-495C-A69B-8C685259173C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235DF9-D631-4FDD-A547-3C5150215652}" type="pres">
      <dgm:prSet presAssocID="{E47DB238-DDC0-45BD-915B-7E70841940C6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3421E36-C6F9-4BD6-8714-7286CFD3AF4E}" type="presOf" srcId="{5A6357D7-1FC6-4F36-9DAC-67C58529A124}" destId="{0B8ABC23-BCE3-4781-8CA4-E7868B8C8FAE}" srcOrd="0" destOrd="0" presId="urn:microsoft.com/office/officeart/2005/8/layout/process4"/>
    <dgm:cxn modelId="{9445D321-A81D-4743-998E-B8A2A145BC1D}" type="presOf" srcId="{09C89496-861B-4BD2-887A-C86917244CD1}" destId="{DDE7ABD4-5E11-489B-B0E5-2110BAE57794}" srcOrd="1" destOrd="0" presId="urn:microsoft.com/office/officeart/2005/8/layout/process4"/>
    <dgm:cxn modelId="{66EEE92D-CD76-4012-A0DA-4A7A477BB173}" type="presOf" srcId="{8125878F-D134-4DC8-8E80-6BFF7C98712D}" destId="{C7CDE605-5798-4A41-97A7-35C27E611CE4}" srcOrd="0" destOrd="0" presId="urn:microsoft.com/office/officeart/2005/8/layout/process4"/>
    <dgm:cxn modelId="{35391887-FC00-4371-9633-1B859A33605B}" type="presOf" srcId="{24E33587-306B-495C-A69B-8C685259173C}" destId="{D73739B9-81BE-4691-868D-9295B174A7E2}" srcOrd="0" destOrd="0" presId="urn:microsoft.com/office/officeart/2005/8/layout/process4"/>
    <dgm:cxn modelId="{B831F2E3-C005-45E1-A09F-578F35516EF9}" srcId="{5A6357D7-1FC6-4F36-9DAC-67C58529A124}" destId="{D04E1189-1E96-4CC7-9C3C-0F0AEAF91F29}" srcOrd="0" destOrd="0" parTransId="{EA53277E-A5ED-4E7C-8A7E-89577F8B786B}" sibTransId="{3AAF5A87-EE6D-4870-B532-291B72239B0B}"/>
    <dgm:cxn modelId="{D29C0BAB-C15F-403B-B6E0-834969FC39DE}" type="presOf" srcId="{0CDF5DFB-91B5-4B85-977D-CD00E3B4D5B0}" destId="{3F911383-920A-4D3D-B916-6AD011337CA7}" srcOrd="0" destOrd="0" presId="urn:microsoft.com/office/officeart/2005/8/layout/process4"/>
    <dgm:cxn modelId="{AA91CDDD-4D6B-4C88-BE21-A56BA875B049}" srcId="{5A6357D7-1FC6-4F36-9DAC-67C58529A124}" destId="{09C89496-861B-4BD2-887A-C86917244CD1}" srcOrd="2" destOrd="0" parTransId="{5EE7B3C5-E07D-40CB-944D-D7927F066265}" sibTransId="{0E26FDE9-8DF7-4F15-8297-F60174CD4736}"/>
    <dgm:cxn modelId="{A23461D6-352E-4FD8-A5FA-EB222117DE9B}" type="presOf" srcId="{E47DB238-DDC0-45BD-915B-7E70841940C6}" destId="{F7235DF9-D631-4FDD-A547-3C5150215652}" srcOrd="0" destOrd="0" presId="urn:microsoft.com/office/officeart/2005/8/layout/process4"/>
    <dgm:cxn modelId="{C0C0D67C-AF6E-40CB-8F7E-724D43E72110}" type="presOf" srcId="{6C7A090D-1593-44A1-8319-4DFF26FB81B6}" destId="{C62AE7C0-5F4F-49FF-A507-4772D205640C}" srcOrd="0" destOrd="0" presId="urn:microsoft.com/office/officeart/2005/8/layout/process4"/>
    <dgm:cxn modelId="{6B7C8747-78A8-42A2-995C-1BF9168759AD}" srcId="{EDB90EA6-CC50-4CCB-990A-66E053EB6FA9}" destId="{0CDF5DFB-91B5-4B85-977D-CD00E3B4D5B0}" srcOrd="0" destOrd="0" parTransId="{426CFB1E-EED7-4C39-AD19-D04884EBCFE7}" sibTransId="{8778E5E2-5611-4D15-9F5F-48DA5C39691F}"/>
    <dgm:cxn modelId="{5704AF9B-3721-4FAA-92C7-BEA046D64C96}" type="presOf" srcId="{D04E1189-1E96-4CC7-9C3C-0F0AEAF91F29}" destId="{118F0A8E-6481-471D-B1D0-001C1D20159F}" srcOrd="0" destOrd="0" presId="urn:microsoft.com/office/officeart/2005/8/layout/process4"/>
    <dgm:cxn modelId="{C421FE94-DAC1-42F8-A5BB-C4ED9FF8E2AD}" srcId="{09C89496-861B-4BD2-887A-C86917244CD1}" destId="{5B9B1446-6C57-40CC-8624-AC752F16E6A5}" srcOrd="0" destOrd="0" parTransId="{2EE77E5D-F749-4B09-8A06-5405E27EF0A9}" sibTransId="{AC8FD1FD-0662-4250-B87C-0842AC54D979}"/>
    <dgm:cxn modelId="{4C466BB8-7166-49F3-854C-1396E28DC04B}" type="presOf" srcId="{E2E38D84-3DAB-4924-9324-C9660DB4C313}" destId="{E41045CB-2E16-43A2-93AC-7B6334612418}" srcOrd="0" destOrd="0" presId="urn:microsoft.com/office/officeart/2005/8/layout/process4"/>
    <dgm:cxn modelId="{DE78DC85-B43C-4030-B29D-E25A58870D89}" type="presOf" srcId="{5B9B1446-6C57-40CC-8624-AC752F16E6A5}" destId="{9FC35FCF-3587-4223-AF08-EC512E51FD23}" srcOrd="0" destOrd="0" presId="urn:microsoft.com/office/officeart/2005/8/layout/process4"/>
    <dgm:cxn modelId="{E2E49622-DB2B-4299-BEBA-AA98AF31B669}" type="presOf" srcId="{EDB90EA6-CC50-4CCB-990A-66E053EB6FA9}" destId="{04208893-4678-455B-BBF5-6990E1AEFF60}" srcOrd="0" destOrd="0" presId="urn:microsoft.com/office/officeart/2005/8/layout/process4"/>
    <dgm:cxn modelId="{A317E1E2-F865-441C-BBC8-3F2C3E46B93A}" srcId="{D04E1189-1E96-4CC7-9C3C-0F0AEAF91F29}" destId="{24E33587-306B-495C-A69B-8C685259173C}" srcOrd="1" destOrd="0" parTransId="{59C50292-5B2D-4068-9064-BBC8556F836D}" sibTransId="{7AE472E6-CD5D-43D3-9372-E3A00CCC546B}"/>
    <dgm:cxn modelId="{86132E20-2FA7-4913-850B-AB740196BCE8}" srcId="{09C89496-861B-4BD2-887A-C86917244CD1}" destId="{E2E38D84-3DAB-4924-9324-C9660DB4C313}" srcOrd="1" destOrd="0" parTransId="{C27476D9-52C1-4E55-8EFD-DB78574A1994}" sibTransId="{5806A272-CBFE-4726-90D2-F3A2A8E4314A}"/>
    <dgm:cxn modelId="{5C5E20DC-4EFD-4C0D-90D2-70B39BBC4F39}" type="presOf" srcId="{EDB90EA6-CC50-4CCB-990A-66E053EB6FA9}" destId="{30C31094-63FB-4C00-B49C-62015D4F5A14}" srcOrd="1" destOrd="0" presId="urn:microsoft.com/office/officeart/2005/8/layout/process4"/>
    <dgm:cxn modelId="{F4CFB77B-6ACF-4852-B47B-7BBD4C6C9444}" srcId="{09C89496-861B-4BD2-887A-C86917244CD1}" destId="{8125878F-D134-4DC8-8E80-6BFF7C98712D}" srcOrd="2" destOrd="0" parTransId="{EDA11DD9-D665-442C-B8FB-5C49FCA23508}" sibTransId="{6A7401D8-E744-46F4-A49F-A64BBE34F05F}"/>
    <dgm:cxn modelId="{A29C809F-5BD5-4FB0-939A-695FD2E040EC}" type="presOf" srcId="{6A9B7A64-63D6-4ADC-BB8F-AF8DA39E03ED}" destId="{BF8D010D-A0D3-4783-B903-0DA2025AA855}" srcOrd="0" destOrd="0" presId="urn:microsoft.com/office/officeart/2005/8/layout/process4"/>
    <dgm:cxn modelId="{E098C1AA-2112-442F-83FE-7D303B540AE8}" type="presOf" srcId="{D04E1189-1E96-4CC7-9C3C-0F0AEAF91F29}" destId="{FC25F3AA-90C6-4217-8B98-B06482C7E21A}" srcOrd="1" destOrd="0" presId="urn:microsoft.com/office/officeart/2005/8/layout/process4"/>
    <dgm:cxn modelId="{5E1D0530-EA61-40C6-B71D-5B9842F4428B}" srcId="{EDB90EA6-CC50-4CCB-990A-66E053EB6FA9}" destId="{6A9B7A64-63D6-4ADC-BB8F-AF8DA39E03ED}" srcOrd="1" destOrd="0" parTransId="{99FA4E97-71B4-40C3-8DAA-19F3FB86E393}" sibTransId="{7AB80506-F4D4-4170-818B-A65836F33F02}"/>
    <dgm:cxn modelId="{EED7ECA3-24F0-4080-A90F-44C5C069B395}" srcId="{D04E1189-1E96-4CC7-9C3C-0F0AEAF91F29}" destId="{6C7A090D-1593-44A1-8319-4DFF26FB81B6}" srcOrd="0" destOrd="0" parTransId="{7FEED14D-4FBB-4858-BCEE-0059A9CB368A}" sibTransId="{EFF3688B-3B56-4C59-BED1-6D06793B75E1}"/>
    <dgm:cxn modelId="{BC8145D4-CB1F-4BC4-A737-8A12E8A18D11}" srcId="{5A6357D7-1FC6-4F36-9DAC-67C58529A124}" destId="{EDB90EA6-CC50-4CCB-990A-66E053EB6FA9}" srcOrd="1" destOrd="0" parTransId="{D601AF1B-D814-4075-B987-3F9667EA7FE3}" sibTransId="{594023A6-D944-4957-A062-28CBD0288CAA}"/>
    <dgm:cxn modelId="{899A3E3E-2F4F-42B0-A4E1-DADA08008482}" type="presOf" srcId="{09C89496-861B-4BD2-887A-C86917244CD1}" destId="{A8C3B682-1AF0-4F7D-823B-262E89343A4C}" srcOrd="0" destOrd="0" presId="urn:microsoft.com/office/officeart/2005/8/layout/process4"/>
    <dgm:cxn modelId="{CADA925F-95D0-47CC-B727-A04C221A919F}" srcId="{D04E1189-1E96-4CC7-9C3C-0F0AEAF91F29}" destId="{E47DB238-DDC0-45BD-915B-7E70841940C6}" srcOrd="2" destOrd="0" parTransId="{6B0E52B6-FEE9-45CA-BC96-DBC3C7420376}" sibTransId="{3F5D0020-280A-465A-AC6F-3B497333DE9F}"/>
    <dgm:cxn modelId="{6D458BF4-355C-4068-A555-9304DF3E1D95}" type="presParOf" srcId="{0B8ABC23-BCE3-4781-8CA4-E7868B8C8FAE}" destId="{A577F26B-CB50-49DA-A740-10353EFEAB74}" srcOrd="0" destOrd="0" presId="urn:microsoft.com/office/officeart/2005/8/layout/process4"/>
    <dgm:cxn modelId="{75508041-5F0B-41C8-B550-0FE69B6D9F88}" type="presParOf" srcId="{A577F26B-CB50-49DA-A740-10353EFEAB74}" destId="{A8C3B682-1AF0-4F7D-823B-262E89343A4C}" srcOrd="0" destOrd="0" presId="urn:microsoft.com/office/officeart/2005/8/layout/process4"/>
    <dgm:cxn modelId="{39CE7D10-5A2B-495C-840B-A88F4400D36B}" type="presParOf" srcId="{A577F26B-CB50-49DA-A740-10353EFEAB74}" destId="{DDE7ABD4-5E11-489B-B0E5-2110BAE57794}" srcOrd="1" destOrd="0" presId="urn:microsoft.com/office/officeart/2005/8/layout/process4"/>
    <dgm:cxn modelId="{759F8E45-B748-4E61-AE08-6C07086EB4B1}" type="presParOf" srcId="{A577F26B-CB50-49DA-A740-10353EFEAB74}" destId="{22EAC4BD-1BBB-4FA9-A532-B1B4C0EED47D}" srcOrd="2" destOrd="0" presId="urn:microsoft.com/office/officeart/2005/8/layout/process4"/>
    <dgm:cxn modelId="{99A08B7F-4C20-4251-8321-94C80339C532}" type="presParOf" srcId="{22EAC4BD-1BBB-4FA9-A532-B1B4C0EED47D}" destId="{9FC35FCF-3587-4223-AF08-EC512E51FD23}" srcOrd="0" destOrd="0" presId="urn:microsoft.com/office/officeart/2005/8/layout/process4"/>
    <dgm:cxn modelId="{45062C00-959B-4410-824D-120079501E52}" type="presParOf" srcId="{22EAC4BD-1BBB-4FA9-A532-B1B4C0EED47D}" destId="{E41045CB-2E16-43A2-93AC-7B6334612418}" srcOrd="1" destOrd="0" presId="urn:microsoft.com/office/officeart/2005/8/layout/process4"/>
    <dgm:cxn modelId="{650EB19F-CCF0-4A18-ACBF-8711F89005E7}" type="presParOf" srcId="{22EAC4BD-1BBB-4FA9-A532-B1B4C0EED47D}" destId="{C7CDE605-5798-4A41-97A7-35C27E611CE4}" srcOrd="2" destOrd="0" presId="urn:microsoft.com/office/officeart/2005/8/layout/process4"/>
    <dgm:cxn modelId="{4B4BDEB4-BB1E-47F7-BFA4-7ED121079CF2}" type="presParOf" srcId="{0B8ABC23-BCE3-4781-8CA4-E7868B8C8FAE}" destId="{67332521-C916-41C2-87D4-17DC8B95296D}" srcOrd="1" destOrd="0" presId="urn:microsoft.com/office/officeart/2005/8/layout/process4"/>
    <dgm:cxn modelId="{205C29B6-CB4D-4513-8FDA-5E6AC3FC679A}" type="presParOf" srcId="{0B8ABC23-BCE3-4781-8CA4-E7868B8C8FAE}" destId="{5D64E084-48BE-437A-B2F8-07C92A906D99}" srcOrd="2" destOrd="0" presId="urn:microsoft.com/office/officeart/2005/8/layout/process4"/>
    <dgm:cxn modelId="{BAF7D20B-6FF2-458D-924A-C40F32697BF6}" type="presParOf" srcId="{5D64E084-48BE-437A-B2F8-07C92A906D99}" destId="{04208893-4678-455B-BBF5-6990E1AEFF60}" srcOrd="0" destOrd="0" presId="urn:microsoft.com/office/officeart/2005/8/layout/process4"/>
    <dgm:cxn modelId="{E00B9AC0-9922-4215-A0D2-F558CE7E4749}" type="presParOf" srcId="{5D64E084-48BE-437A-B2F8-07C92A906D99}" destId="{30C31094-63FB-4C00-B49C-62015D4F5A14}" srcOrd="1" destOrd="0" presId="urn:microsoft.com/office/officeart/2005/8/layout/process4"/>
    <dgm:cxn modelId="{3EE4416B-0B3C-45A6-927B-F831746A4138}" type="presParOf" srcId="{5D64E084-48BE-437A-B2F8-07C92A906D99}" destId="{573DA311-3536-4C86-A6AA-1449AF87A885}" srcOrd="2" destOrd="0" presId="urn:microsoft.com/office/officeart/2005/8/layout/process4"/>
    <dgm:cxn modelId="{3AA9BD52-58AB-43FF-AF41-5BA7506011A1}" type="presParOf" srcId="{573DA311-3536-4C86-A6AA-1449AF87A885}" destId="{3F911383-920A-4D3D-B916-6AD011337CA7}" srcOrd="0" destOrd="0" presId="urn:microsoft.com/office/officeart/2005/8/layout/process4"/>
    <dgm:cxn modelId="{1CDA0778-91F8-49BC-A996-7EABE757A052}" type="presParOf" srcId="{573DA311-3536-4C86-A6AA-1449AF87A885}" destId="{BF8D010D-A0D3-4783-B903-0DA2025AA855}" srcOrd="1" destOrd="0" presId="urn:microsoft.com/office/officeart/2005/8/layout/process4"/>
    <dgm:cxn modelId="{93436738-CE3A-4EE7-8AB3-51F4BFB68065}" type="presParOf" srcId="{0B8ABC23-BCE3-4781-8CA4-E7868B8C8FAE}" destId="{D32D63B5-5A84-41F2-836C-1ACBB16C6162}" srcOrd="3" destOrd="0" presId="urn:microsoft.com/office/officeart/2005/8/layout/process4"/>
    <dgm:cxn modelId="{7CA89335-EC48-4973-B2C2-EE049FEB1D78}" type="presParOf" srcId="{0B8ABC23-BCE3-4781-8CA4-E7868B8C8FAE}" destId="{FCD06441-A593-4D63-B1F7-A0101F6277EB}" srcOrd="4" destOrd="0" presId="urn:microsoft.com/office/officeart/2005/8/layout/process4"/>
    <dgm:cxn modelId="{1AB173FE-F743-41DA-A98C-6C911ED5B771}" type="presParOf" srcId="{FCD06441-A593-4D63-B1F7-A0101F6277EB}" destId="{118F0A8E-6481-471D-B1D0-001C1D20159F}" srcOrd="0" destOrd="0" presId="urn:microsoft.com/office/officeart/2005/8/layout/process4"/>
    <dgm:cxn modelId="{5239AFEF-6704-4583-855B-F8032859817C}" type="presParOf" srcId="{FCD06441-A593-4D63-B1F7-A0101F6277EB}" destId="{FC25F3AA-90C6-4217-8B98-B06482C7E21A}" srcOrd="1" destOrd="0" presId="urn:microsoft.com/office/officeart/2005/8/layout/process4"/>
    <dgm:cxn modelId="{36B99D8B-240E-4989-83FA-0A1941534F89}" type="presParOf" srcId="{FCD06441-A593-4D63-B1F7-A0101F6277EB}" destId="{AD14FEA1-F6E4-4935-A51B-87A19EDC4D5E}" srcOrd="2" destOrd="0" presId="urn:microsoft.com/office/officeart/2005/8/layout/process4"/>
    <dgm:cxn modelId="{BC9A96B3-092B-4025-A180-A5AB2A5E6074}" type="presParOf" srcId="{AD14FEA1-F6E4-4935-A51B-87A19EDC4D5E}" destId="{C62AE7C0-5F4F-49FF-A507-4772D205640C}" srcOrd="0" destOrd="0" presId="urn:microsoft.com/office/officeart/2005/8/layout/process4"/>
    <dgm:cxn modelId="{9DD5755F-28A3-42D3-9C8F-5C103E7FDD2E}" type="presParOf" srcId="{AD14FEA1-F6E4-4935-A51B-87A19EDC4D5E}" destId="{D73739B9-81BE-4691-868D-9295B174A7E2}" srcOrd="1" destOrd="0" presId="urn:microsoft.com/office/officeart/2005/8/layout/process4"/>
    <dgm:cxn modelId="{EB4DA8DA-2FA7-498E-89F1-BEE6C76ACC2D}" type="presParOf" srcId="{AD14FEA1-F6E4-4935-A51B-87A19EDC4D5E}" destId="{F7235DF9-D631-4FDD-A547-3C5150215652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D5ABB-B11D-4B07-8F5E-C9EC75FB7A20}">
      <dsp:nvSpPr>
        <dsp:cNvPr id="0" name=""/>
        <dsp:cNvSpPr/>
      </dsp:nvSpPr>
      <dsp:spPr>
        <a:xfrm>
          <a:off x="3299774" y="563159"/>
          <a:ext cx="3763650" cy="3763650"/>
        </a:xfrm>
        <a:prstGeom prst="blockArc">
          <a:avLst>
            <a:gd name="adj1" fmla="val 1188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5DF23-2CB9-4679-8097-FAB9198B6B0C}">
      <dsp:nvSpPr>
        <dsp:cNvPr id="0" name=""/>
        <dsp:cNvSpPr/>
      </dsp:nvSpPr>
      <dsp:spPr>
        <a:xfrm>
          <a:off x="3299774" y="563159"/>
          <a:ext cx="3763650" cy="3763650"/>
        </a:xfrm>
        <a:prstGeom prst="blockArc">
          <a:avLst>
            <a:gd name="adj1" fmla="val 7560000"/>
            <a:gd name="adj2" fmla="val 1188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AADCB-BA9E-47CB-B3AC-426A09F97F64}">
      <dsp:nvSpPr>
        <dsp:cNvPr id="0" name=""/>
        <dsp:cNvSpPr/>
      </dsp:nvSpPr>
      <dsp:spPr>
        <a:xfrm>
          <a:off x="3299774" y="563159"/>
          <a:ext cx="3763650" cy="3763650"/>
        </a:xfrm>
        <a:prstGeom prst="blockArc">
          <a:avLst>
            <a:gd name="adj1" fmla="val 3240000"/>
            <a:gd name="adj2" fmla="val 756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A036C-0986-47A3-8CE9-8402B6A5BCF4}">
      <dsp:nvSpPr>
        <dsp:cNvPr id="0" name=""/>
        <dsp:cNvSpPr/>
      </dsp:nvSpPr>
      <dsp:spPr>
        <a:xfrm>
          <a:off x="3299774" y="563159"/>
          <a:ext cx="3763650" cy="3763650"/>
        </a:xfrm>
        <a:prstGeom prst="blockArc">
          <a:avLst>
            <a:gd name="adj1" fmla="val 20520000"/>
            <a:gd name="adj2" fmla="val 324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5E652-5CA6-40AA-9F81-1539BE635813}">
      <dsp:nvSpPr>
        <dsp:cNvPr id="0" name=""/>
        <dsp:cNvSpPr/>
      </dsp:nvSpPr>
      <dsp:spPr>
        <a:xfrm>
          <a:off x="3299774" y="563159"/>
          <a:ext cx="3763650" cy="3763650"/>
        </a:xfrm>
        <a:prstGeom prst="blockArc">
          <a:avLst>
            <a:gd name="adj1" fmla="val 16200000"/>
            <a:gd name="adj2" fmla="val 2052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25539-3914-4D5F-908E-B64B284C8799}">
      <dsp:nvSpPr>
        <dsp:cNvPr id="0" name=""/>
        <dsp:cNvSpPr/>
      </dsp:nvSpPr>
      <dsp:spPr>
        <a:xfrm>
          <a:off x="4316313" y="1579698"/>
          <a:ext cx="1730573" cy="17305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PGDM</a:t>
          </a:r>
          <a:endParaRPr lang="tr-TR" sz="3400" kern="1200" dirty="0"/>
        </a:p>
      </dsp:txBody>
      <dsp:txXfrm>
        <a:off x="4569750" y="1833135"/>
        <a:ext cx="1223699" cy="1223699"/>
      </dsp:txXfrm>
    </dsp:sp>
    <dsp:sp modelId="{07DE9E7B-13E3-4049-8876-40AD4FD4C313}">
      <dsp:nvSpPr>
        <dsp:cNvPr id="0" name=""/>
        <dsp:cNvSpPr/>
      </dsp:nvSpPr>
      <dsp:spPr>
        <a:xfrm>
          <a:off x="4575899" y="1069"/>
          <a:ext cx="1211401" cy="1211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Oftalmolojik muayene</a:t>
          </a:r>
          <a:endParaRPr lang="tr-TR" sz="1300" kern="1200" dirty="0"/>
        </a:p>
      </dsp:txBody>
      <dsp:txXfrm>
        <a:off x="4753305" y="178475"/>
        <a:ext cx="856589" cy="856589"/>
      </dsp:txXfrm>
    </dsp:sp>
    <dsp:sp modelId="{C46F4738-B329-4D63-8C13-144BF5247B52}">
      <dsp:nvSpPr>
        <dsp:cNvPr id="0" name=""/>
        <dsp:cNvSpPr/>
      </dsp:nvSpPr>
      <dsp:spPr>
        <a:xfrm>
          <a:off x="6324145" y="1271244"/>
          <a:ext cx="1211401" cy="1211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TSH </a:t>
          </a:r>
          <a:endParaRPr lang="tr-TR" sz="1300" kern="1200" dirty="0"/>
        </a:p>
      </dsp:txBody>
      <dsp:txXfrm>
        <a:off x="6501551" y="1448650"/>
        <a:ext cx="856589" cy="856589"/>
      </dsp:txXfrm>
    </dsp:sp>
    <dsp:sp modelId="{0C699E8B-0ECC-449D-8024-CFA81F6EE227}">
      <dsp:nvSpPr>
        <dsp:cNvPr id="0" name=""/>
        <dsp:cNvSpPr/>
      </dsp:nvSpPr>
      <dsp:spPr>
        <a:xfrm>
          <a:off x="5656374" y="3326431"/>
          <a:ext cx="1211401" cy="1211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24  Saatlik protein</a:t>
          </a:r>
          <a:endParaRPr lang="tr-TR" sz="1300" kern="1200" dirty="0"/>
        </a:p>
      </dsp:txBody>
      <dsp:txXfrm>
        <a:off x="5833780" y="3503837"/>
        <a:ext cx="856589" cy="856589"/>
      </dsp:txXfrm>
    </dsp:sp>
    <dsp:sp modelId="{3EF2C6E6-2BFF-4DC6-A058-6EA69763906A}">
      <dsp:nvSpPr>
        <dsp:cNvPr id="0" name=""/>
        <dsp:cNvSpPr/>
      </dsp:nvSpPr>
      <dsp:spPr>
        <a:xfrm>
          <a:off x="3495423" y="3326431"/>
          <a:ext cx="1211401" cy="1211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err="1" smtClean="0"/>
            <a:t>Hb</a:t>
          </a:r>
          <a:r>
            <a:rPr lang="tr-TR" sz="1300" kern="1200" dirty="0" smtClean="0"/>
            <a:t> A1C</a:t>
          </a:r>
          <a:endParaRPr lang="tr-TR" sz="1300" kern="1200" dirty="0"/>
        </a:p>
      </dsp:txBody>
      <dsp:txXfrm>
        <a:off x="3672829" y="3503837"/>
        <a:ext cx="856589" cy="856589"/>
      </dsp:txXfrm>
    </dsp:sp>
    <dsp:sp modelId="{83FAC5B0-3996-47D5-AE34-1D4275E396CB}">
      <dsp:nvSpPr>
        <dsp:cNvPr id="0" name=""/>
        <dsp:cNvSpPr/>
      </dsp:nvSpPr>
      <dsp:spPr>
        <a:xfrm>
          <a:off x="2827653" y="1271244"/>
          <a:ext cx="1211401" cy="1211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EKG</a:t>
          </a:r>
          <a:endParaRPr lang="tr-TR" sz="1300" kern="1200" dirty="0"/>
        </a:p>
      </dsp:txBody>
      <dsp:txXfrm>
        <a:off x="3005059" y="1448650"/>
        <a:ext cx="856589" cy="856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15EB8-1143-40AE-B48A-03112146F023}">
      <dsp:nvSpPr>
        <dsp:cNvPr id="0" name=""/>
        <dsp:cNvSpPr/>
      </dsp:nvSpPr>
      <dsp:spPr>
        <a:xfrm rot="5400000">
          <a:off x="-280773" y="283009"/>
          <a:ext cx="1871824" cy="13102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700" kern="1200" dirty="0"/>
        </a:p>
      </dsp:txBody>
      <dsp:txXfrm rot="-5400000">
        <a:off x="1" y="657375"/>
        <a:ext cx="1310277" cy="561547"/>
      </dsp:txXfrm>
    </dsp:sp>
    <dsp:sp modelId="{39BFC02D-06B8-4E25-8144-4CCAA4C63667}">
      <dsp:nvSpPr>
        <dsp:cNvPr id="0" name=""/>
        <dsp:cNvSpPr/>
      </dsp:nvSpPr>
      <dsp:spPr>
        <a:xfrm rot="5400000">
          <a:off x="5533195" y="-4220682"/>
          <a:ext cx="1216685" cy="9662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err="1" smtClean="0"/>
            <a:t>Fetal</a:t>
          </a:r>
          <a:r>
            <a:rPr lang="tr-TR" sz="1700" kern="1200" dirty="0" smtClean="0"/>
            <a:t> anomali ve özellikle </a:t>
          </a:r>
          <a:r>
            <a:rPr lang="tr-TR" sz="1700" kern="1200" dirty="0" err="1" smtClean="0"/>
            <a:t>konjenital</a:t>
          </a:r>
          <a:r>
            <a:rPr lang="tr-TR" sz="1700" kern="1200" dirty="0" smtClean="0"/>
            <a:t> kardiyak anomali riskinin artmış olması nedeniyle 22. haftada 2. Düzey USG ve </a:t>
          </a:r>
          <a:r>
            <a:rPr lang="tr-TR" sz="1700" kern="1200" dirty="0" err="1" smtClean="0"/>
            <a:t>fetal</a:t>
          </a:r>
          <a:r>
            <a:rPr lang="tr-TR" sz="1700" kern="1200" dirty="0" smtClean="0"/>
            <a:t> EKO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İlk </a:t>
          </a:r>
          <a:r>
            <a:rPr lang="tr-TR" sz="1700" kern="1200" dirty="0" err="1" smtClean="0"/>
            <a:t>trimesterde</a:t>
          </a:r>
          <a:r>
            <a:rPr lang="tr-TR" sz="1700" kern="1200" dirty="0" smtClean="0"/>
            <a:t> </a:t>
          </a:r>
          <a:r>
            <a:rPr lang="tr-TR" sz="1700" kern="1200" dirty="0" err="1" smtClean="0"/>
            <a:t>retinopati</a:t>
          </a:r>
          <a:r>
            <a:rPr lang="tr-TR" sz="1700" kern="1200" dirty="0" smtClean="0"/>
            <a:t> saptanan olgularda 16-20. gebelik haftası arasında tekrar </a:t>
          </a:r>
          <a:r>
            <a:rPr lang="tr-TR" sz="1700" kern="1200" dirty="0" err="1" smtClean="0"/>
            <a:t>retinal</a:t>
          </a:r>
          <a:r>
            <a:rPr lang="tr-TR" sz="1700" kern="1200" dirty="0" smtClean="0"/>
            <a:t> değerlendirme önerilir.</a:t>
          </a:r>
          <a:endParaRPr lang="tr-TR" sz="1700" kern="1200" dirty="0"/>
        </a:p>
      </dsp:txBody>
      <dsp:txXfrm rot="-5400000">
        <a:off x="1310277" y="61630"/>
        <a:ext cx="9603128" cy="1097897"/>
      </dsp:txXfrm>
    </dsp:sp>
    <dsp:sp modelId="{F8B200FB-57E5-4893-9080-D54E28CD7E23}">
      <dsp:nvSpPr>
        <dsp:cNvPr id="0" name=""/>
        <dsp:cNvSpPr/>
      </dsp:nvSpPr>
      <dsp:spPr>
        <a:xfrm rot="5400000">
          <a:off x="-280773" y="1963369"/>
          <a:ext cx="1871824" cy="13102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700" kern="1200"/>
        </a:p>
      </dsp:txBody>
      <dsp:txXfrm rot="-5400000">
        <a:off x="1" y="2337735"/>
        <a:ext cx="1310277" cy="561547"/>
      </dsp:txXfrm>
    </dsp:sp>
    <dsp:sp modelId="{CDE74010-252F-46CA-83ED-AAE148C52CD8}">
      <dsp:nvSpPr>
        <dsp:cNvPr id="0" name=""/>
        <dsp:cNvSpPr/>
      </dsp:nvSpPr>
      <dsp:spPr>
        <a:xfrm rot="5400000">
          <a:off x="5533195" y="-2540322"/>
          <a:ext cx="1216685" cy="9662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USG ile </a:t>
          </a:r>
          <a:r>
            <a:rPr lang="tr-TR" sz="1700" kern="1200" dirty="0" err="1" smtClean="0"/>
            <a:t>amiyotik</a:t>
          </a:r>
          <a:r>
            <a:rPr lang="tr-TR" sz="1700" kern="1200" dirty="0" smtClean="0"/>
            <a:t> </a:t>
          </a:r>
          <a:r>
            <a:rPr lang="tr-TR" sz="1700" kern="1200" dirty="0" err="1" smtClean="0"/>
            <a:t>volum</a:t>
          </a:r>
          <a:r>
            <a:rPr lang="tr-TR" sz="1700" kern="1200" dirty="0" smtClean="0"/>
            <a:t> ve </a:t>
          </a:r>
          <a:r>
            <a:rPr lang="tr-TR" sz="1700" kern="1200" dirty="0" err="1" smtClean="0"/>
            <a:t>fetal</a:t>
          </a:r>
          <a:r>
            <a:rPr lang="tr-TR" sz="1700" kern="1200" dirty="0" smtClean="0"/>
            <a:t> </a:t>
          </a:r>
          <a:r>
            <a:rPr lang="tr-TR" sz="1700" kern="1200" dirty="0" err="1" smtClean="0"/>
            <a:t>biyometri</a:t>
          </a:r>
          <a:r>
            <a:rPr lang="tr-TR" sz="1700" kern="1200" dirty="0" smtClean="0"/>
            <a:t> yakından takip edilmelidir. </a:t>
          </a:r>
          <a:endParaRPr lang="tr-T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err="1" smtClean="0"/>
            <a:t>Makrozomi</a:t>
          </a:r>
          <a:r>
            <a:rPr lang="tr-TR" sz="1700" kern="1200" dirty="0" smtClean="0"/>
            <a:t> ve </a:t>
          </a:r>
          <a:r>
            <a:rPr lang="tr-TR" sz="1700" kern="1200" dirty="0" err="1" smtClean="0"/>
            <a:t>polihidramniyoz</a:t>
          </a:r>
          <a:r>
            <a:rPr lang="tr-TR" sz="1700" kern="1200" dirty="0" smtClean="0"/>
            <a:t> gelişmiş gebeler </a:t>
          </a:r>
          <a:r>
            <a:rPr lang="tr-TR" sz="1700" kern="1200" dirty="0" err="1" smtClean="0"/>
            <a:t>hospitalize</a:t>
          </a:r>
          <a:r>
            <a:rPr lang="tr-TR" sz="1700" kern="1200" dirty="0" smtClean="0"/>
            <a:t> edilerek kan şekeri profili çıkarılmalıdır.</a:t>
          </a:r>
          <a:endParaRPr lang="tr-TR" sz="1700" kern="1200" dirty="0"/>
        </a:p>
      </dsp:txBody>
      <dsp:txXfrm rot="-5400000">
        <a:off x="1310277" y="1741990"/>
        <a:ext cx="9603128" cy="1097897"/>
      </dsp:txXfrm>
    </dsp:sp>
    <dsp:sp modelId="{218C7C6D-4F1F-46D6-B6B4-2D581FA96ED4}">
      <dsp:nvSpPr>
        <dsp:cNvPr id="0" name=""/>
        <dsp:cNvSpPr/>
      </dsp:nvSpPr>
      <dsp:spPr>
        <a:xfrm rot="5400000">
          <a:off x="-280773" y="3643730"/>
          <a:ext cx="1871824" cy="13102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700" kern="1200"/>
        </a:p>
      </dsp:txBody>
      <dsp:txXfrm rot="-5400000">
        <a:off x="1" y="4018096"/>
        <a:ext cx="1310277" cy="561547"/>
      </dsp:txXfrm>
    </dsp:sp>
    <dsp:sp modelId="{0D2C52F0-E561-453E-9F66-1EA0527E01D8}">
      <dsp:nvSpPr>
        <dsp:cNvPr id="0" name=""/>
        <dsp:cNvSpPr/>
      </dsp:nvSpPr>
      <dsp:spPr>
        <a:xfrm rot="5400000">
          <a:off x="5533195" y="-859961"/>
          <a:ext cx="1216685" cy="9662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tr-TR" sz="1700" kern="1200" dirty="0" err="1" smtClean="0"/>
            <a:t>Asemptomatik</a:t>
          </a:r>
          <a:r>
            <a:rPr lang="tr-TR" sz="1700" kern="1200" dirty="0" smtClean="0"/>
            <a:t> </a:t>
          </a:r>
          <a:r>
            <a:rPr lang="tr-TR" sz="1700" kern="1200" dirty="0" err="1" smtClean="0"/>
            <a:t>bakteriüri</a:t>
          </a:r>
          <a:r>
            <a:rPr lang="tr-TR" sz="1700" kern="1200" dirty="0" smtClean="0"/>
            <a:t> olasılığı nedeniyle her </a:t>
          </a:r>
          <a:r>
            <a:rPr lang="tr-TR" sz="1700" kern="1200" dirty="0" err="1" smtClean="0"/>
            <a:t>trimesterde</a:t>
          </a:r>
          <a:r>
            <a:rPr lang="tr-TR" sz="1700" kern="1200" dirty="0" smtClean="0"/>
            <a:t> idrar kültürü tekrarlanmalıdır.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700" kern="1200" dirty="0"/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700" kern="1200" dirty="0" smtClean="0"/>
            <a:t>7-9. gebelik haftaları arasında gebelik yaşı ile gebeliğin </a:t>
          </a:r>
          <a:r>
            <a:rPr lang="tr-TR" sz="1700" kern="1200" dirty="0" err="1" smtClean="0"/>
            <a:t>viabilitesini</a:t>
          </a:r>
          <a:r>
            <a:rPr lang="tr-TR" sz="1700" kern="1200" dirty="0" smtClean="0"/>
            <a:t> doğrulanmalıdır.</a:t>
          </a:r>
          <a:endParaRPr lang="tr-TR" sz="1700" kern="1200" dirty="0"/>
        </a:p>
      </dsp:txBody>
      <dsp:txXfrm rot="-5400000">
        <a:off x="1310277" y="3422351"/>
        <a:ext cx="9603128" cy="10978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5E3F68-8FBD-4D08-A7BC-6C9D3F6AEB75}">
      <dsp:nvSpPr>
        <dsp:cNvPr id="0" name=""/>
        <dsp:cNvSpPr/>
      </dsp:nvSpPr>
      <dsp:spPr>
        <a:xfrm>
          <a:off x="4389119" y="552"/>
          <a:ext cx="658368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32. gebelik haftasına kadar 2 haftada 1 </a:t>
          </a:r>
          <a:r>
            <a:rPr lang="tr-TR" sz="2000" kern="1200" dirty="0" err="1" smtClean="0"/>
            <a:t>antenatal</a:t>
          </a:r>
          <a:r>
            <a:rPr lang="tr-TR" sz="2000" kern="1200" dirty="0" smtClean="0"/>
            <a:t> poliklinikte görülmelidir. 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32. haftadan sonra 3 günde bir NST ve </a:t>
          </a:r>
          <a:r>
            <a:rPr lang="tr-TR" sz="2000" kern="1200" dirty="0" err="1" smtClean="0"/>
            <a:t>amniyon</a:t>
          </a:r>
          <a:r>
            <a:rPr lang="tr-TR" sz="2000" kern="1200" dirty="0" smtClean="0"/>
            <a:t> volümü kontrolü yapılmalıdır.</a:t>
          </a:r>
          <a:endParaRPr lang="tr-TR" sz="2000" kern="1200" dirty="0"/>
        </a:p>
      </dsp:txBody>
      <dsp:txXfrm>
        <a:off x="4389119" y="269889"/>
        <a:ext cx="5775670" cy="1616020"/>
      </dsp:txXfrm>
    </dsp:sp>
    <dsp:sp modelId="{E1DB2E94-9BAC-4BA7-8C2D-6FDC5F390D43}">
      <dsp:nvSpPr>
        <dsp:cNvPr id="0" name=""/>
        <dsp:cNvSpPr/>
      </dsp:nvSpPr>
      <dsp:spPr>
        <a:xfrm>
          <a:off x="0" y="552"/>
          <a:ext cx="438912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Vaskülopatisi</a:t>
          </a:r>
          <a:r>
            <a:rPr lang="tr-TR" sz="2000" kern="1200" dirty="0" smtClean="0"/>
            <a:t> olmayan, </a:t>
          </a:r>
          <a:r>
            <a:rPr lang="tr-TR" sz="2000" kern="1200" dirty="0" err="1" smtClean="0"/>
            <a:t>öglisemik</a:t>
          </a:r>
          <a:r>
            <a:rPr lang="tr-TR" sz="2000" kern="1200" dirty="0" smtClean="0"/>
            <a:t>, </a:t>
          </a:r>
          <a:r>
            <a:rPr lang="tr-TR" sz="2000" kern="1200" dirty="0" err="1" smtClean="0"/>
            <a:t>fetusta</a:t>
          </a:r>
          <a:r>
            <a:rPr lang="tr-TR" sz="2000" kern="1200" dirty="0" smtClean="0"/>
            <a:t> </a:t>
          </a:r>
          <a:r>
            <a:rPr lang="tr-TR" sz="2000" kern="1200" dirty="0" err="1" smtClean="0"/>
            <a:t>polihidramniyoz</a:t>
          </a:r>
          <a:r>
            <a:rPr lang="tr-TR" sz="2000" kern="1200" dirty="0" smtClean="0"/>
            <a:t> gibi riskli durumların olmadığı hastalar</a:t>
          </a:r>
          <a:endParaRPr lang="tr-TR" sz="2000" kern="1200" dirty="0"/>
        </a:p>
      </dsp:txBody>
      <dsp:txXfrm>
        <a:off x="105183" y="105735"/>
        <a:ext cx="4178754" cy="1944328"/>
      </dsp:txXfrm>
    </dsp:sp>
    <dsp:sp modelId="{A718D4CB-C855-450D-A543-3FDCF70D3EC6}">
      <dsp:nvSpPr>
        <dsp:cNvPr id="0" name=""/>
        <dsp:cNvSpPr/>
      </dsp:nvSpPr>
      <dsp:spPr>
        <a:xfrm>
          <a:off x="4389119" y="2370716"/>
          <a:ext cx="658368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28. haftaya kadar 2 haftada bir </a:t>
          </a:r>
          <a:r>
            <a:rPr lang="tr-TR" sz="2000" kern="1200" dirty="0" err="1" smtClean="0"/>
            <a:t>antenatal</a:t>
          </a:r>
          <a:r>
            <a:rPr lang="tr-TR" sz="2000" kern="1200" dirty="0" smtClean="0"/>
            <a:t> poliklinikte görülmelidir.  </a:t>
          </a:r>
          <a:endParaRPr lang="tr-T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kern="1200" dirty="0" smtClean="0"/>
            <a:t>28. haftadan itibaren 3 günde 1 NST ve </a:t>
          </a:r>
          <a:r>
            <a:rPr lang="tr-TR" sz="2000" kern="1200" dirty="0" err="1" smtClean="0"/>
            <a:t>amniyotik</a:t>
          </a:r>
          <a:r>
            <a:rPr lang="tr-TR" sz="2000" kern="1200" dirty="0" smtClean="0"/>
            <a:t> volüm kontrol edilmelidir.</a:t>
          </a:r>
          <a:endParaRPr lang="tr-TR" sz="2000" kern="1200" dirty="0"/>
        </a:p>
      </dsp:txBody>
      <dsp:txXfrm>
        <a:off x="4389119" y="2640053"/>
        <a:ext cx="5775670" cy="1616020"/>
      </dsp:txXfrm>
    </dsp:sp>
    <dsp:sp modelId="{0097BAA6-721D-4812-9629-A5441AB0B608}">
      <dsp:nvSpPr>
        <dsp:cNvPr id="0" name=""/>
        <dsp:cNvSpPr/>
      </dsp:nvSpPr>
      <dsp:spPr>
        <a:xfrm>
          <a:off x="0" y="2370716"/>
          <a:ext cx="438912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err="1" smtClean="0"/>
            <a:t>Vaskülopatisi</a:t>
          </a:r>
          <a:r>
            <a:rPr lang="tr-TR" sz="2000" kern="1200" dirty="0" smtClean="0"/>
            <a:t> olan, </a:t>
          </a:r>
          <a:r>
            <a:rPr lang="tr-TR" sz="2000" kern="1200" dirty="0" err="1" smtClean="0"/>
            <a:t>glisemik</a:t>
          </a:r>
          <a:r>
            <a:rPr lang="tr-TR" sz="2000" kern="1200" dirty="0" smtClean="0"/>
            <a:t> kontrolü iyi olmayan ya da </a:t>
          </a:r>
          <a:r>
            <a:rPr lang="tr-TR" sz="2000" kern="1200" dirty="0" err="1" smtClean="0"/>
            <a:t>makrozomisi</a:t>
          </a:r>
          <a:r>
            <a:rPr lang="tr-TR" sz="2000" kern="1200" dirty="0" smtClean="0"/>
            <a:t> olan hastalar </a:t>
          </a:r>
          <a:endParaRPr lang="tr-TR" sz="2000" kern="1200" dirty="0"/>
        </a:p>
      </dsp:txBody>
      <dsp:txXfrm>
        <a:off x="105183" y="2475899"/>
        <a:ext cx="4178754" cy="19443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7ABD4-5E11-489B-B0E5-2110BAE57794}">
      <dsp:nvSpPr>
        <dsp:cNvPr id="0" name=""/>
        <dsp:cNvSpPr/>
      </dsp:nvSpPr>
      <dsp:spPr>
        <a:xfrm>
          <a:off x="0" y="3652014"/>
          <a:ext cx="10972800" cy="1198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Plasentanın çıkışı ile beraber </a:t>
          </a:r>
          <a:r>
            <a:rPr lang="tr-TR" sz="1500" kern="1200" dirty="0" err="1" smtClean="0"/>
            <a:t>insülün</a:t>
          </a:r>
          <a:r>
            <a:rPr lang="tr-TR" sz="1500" kern="1200" dirty="0" smtClean="0"/>
            <a:t> dozu değişir</a:t>
          </a:r>
          <a:endParaRPr lang="tr-TR" sz="1500" kern="1200" dirty="0"/>
        </a:p>
      </dsp:txBody>
      <dsp:txXfrm>
        <a:off x="0" y="3652014"/>
        <a:ext cx="10972800" cy="647283"/>
      </dsp:txXfrm>
    </dsp:sp>
    <dsp:sp modelId="{9FC35FCF-3587-4223-AF08-EC512E51FD23}">
      <dsp:nvSpPr>
        <dsp:cNvPr id="0" name=""/>
        <dsp:cNvSpPr/>
      </dsp:nvSpPr>
      <dsp:spPr>
        <a:xfrm>
          <a:off x="5357" y="4275324"/>
          <a:ext cx="3654028" cy="551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Doz en az yarıya iner </a:t>
          </a:r>
          <a:endParaRPr lang="tr-TR" sz="1500" kern="1200" dirty="0"/>
        </a:p>
      </dsp:txBody>
      <dsp:txXfrm>
        <a:off x="5357" y="4275324"/>
        <a:ext cx="3654028" cy="551389"/>
      </dsp:txXfrm>
    </dsp:sp>
    <dsp:sp modelId="{E41045CB-2E16-43A2-93AC-7B6334612418}">
      <dsp:nvSpPr>
        <dsp:cNvPr id="0" name=""/>
        <dsp:cNvSpPr/>
      </dsp:nvSpPr>
      <dsp:spPr>
        <a:xfrm>
          <a:off x="3659385" y="4275324"/>
          <a:ext cx="3654028" cy="551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KŞ takibine devam edilir</a:t>
          </a:r>
          <a:endParaRPr lang="tr-TR" sz="1500" kern="1200" dirty="0"/>
        </a:p>
      </dsp:txBody>
      <dsp:txXfrm>
        <a:off x="3659385" y="4275324"/>
        <a:ext cx="3654028" cy="551389"/>
      </dsp:txXfrm>
    </dsp:sp>
    <dsp:sp modelId="{C7CDE605-5798-4A41-97A7-35C27E611CE4}">
      <dsp:nvSpPr>
        <dsp:cNvPr id="0" name=""/>
        <dsp:cNvSpPr/>
      </dsp:nvSpPr>
      <dsp:spPr>
        <a:xfrm>
          <a:off x="7313414" y="4275324"/>
          <a:ext cx="3654028" cy="551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/>
            <a:t>İnsülin</a:t>
          </a:r>
          <a:r>
            <a:rPr lang="tr-TR" sz="1500" kern="1200" dirty="0" smtClean="0"/>
            <a:t> dozu tekrar belirlenmelidir.</a:t>
          </a:r>
          <a:endParaRPr lang="tr-TR" sz="1500" kern="1200" dirty="0"/>
        </a:p>
      </dsp:txBody>
      <dsp:txXfrm>
        <a:off x="7313414" y="4275324"/>
        <a:ext cx="3654028" cy="551389"/>
      </dsp:txXfrm>
    </dsp:sp>
    <dsp:sp modelId="{30C31094-63FB-4C00-B49C-62015D4F5A14}">
      <dsp:nvSpPr>
        <dsp:cNvPr id="0" name=""/>
        <dsp:cNvSpPr/>
      </dsp:nvSpPr>
      <dsp:spPr>
        <a:xfrm rot="10800000">
          <a:off x="0" y="1826436"/>
          <a:ext cx="10972800" cy="184355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/>
            <a:t>Normoglisemiyi</a:t>
          </a:r>
          <a:r>
            <a:rPr lang="tr-TR" sz="1500" kern="1200" dirty="0" smtClean="0"/>
            <a:t> sürdürmek önemli</a:t>
          </a:r>
          <a:endParaRPr lang="tr-TR" sz="1500" kern="1200" dirty="0"/>
        </a:p>
      </dsp:txBody>
      <dsp:txXfrm rot="-10800000">
        <a:off x="0" y="1826436"/>
        <a:ext cx="10972800" cy="647089"/>
      </dsp:txXfrm>
    </dsp:sp>
    <dsp:sp modelId="{3F911383-920A-4D3D-B916-6AD011337CA7}">
      <dsp:nvSpPr>
        <dsp:cNvPr id="0" name=""/>
        <dsp:cNvSpPr/>
      </dsp:nvSpPr>
      <dsp:spPr>
        <a:xfrm>
          <a:off x="0" y="2473525"/>
          <a:ext cx="5486399" cy="551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Sıvı olarak SF tercih edilebilir</a:t>
          </a:r>
          <a:endParaRPr lang="tr-TR" sz="1500" kern="1200" dirty="0"/>
        </a:p>
      </dsp:txBody>
      <dsp:txXfrm>
        <a:off x="0" y="2473525"/>
        <a:ext cx="5486399" cy="551224"/>
      </dsp:txXfrm>
    </dsp:sp>
    <dsp:sp modelId="{BF8D010D-A0D3-4783-B903-0DA2025AA855}">
      <dsp:nvSpPr>
        <dsp:cNvPr id="0" name=""/>
        <dsp:cNvSpPr/>
      </dsp:nvSpPr>
      <dsp:spPr>
        <a:xfrm>
          <a:off x="5486400" y="2473525"/>
          <a:ext cx="5486399" cy="551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/>
            <a:t>KŞ&lt;70 olunca </a:t>
          </a:r>
          <a:r>
            <a:rPr lang="tr-TR" sz="1500" kern="1200" dirty="0" err="1" smtClean="0"/>
            <a:t>Dx</a:t>
          </a:r>
          <a:r>
            <a:rPr lang="tr-TR" sz="1500" kern="1200" dirty="0" smtClean="0"/>
            <a:t> </a:t>
          </a:r>
          <a:r>
            <a:rPr lang="tr-TR" sz="1500" kern="1200" dirty="0" err="1" smtClean="0"/>
            <a:t>infüzyonuna</a:t>
          </a:r>
          <a:r>
            <a:rPr lang="tr-TR" sz="1500" kern="1200" dirty="0" smtClean="0"/>
            <a:t> geçilir</a:t>
          </a:r>
          <a:endParaRPr lang="tr-TR" sz="1500" kern="1200" dirty="0"/>
        </a:p>
      </dsp:txBody>
      <dsp:txXfrm>
        <a:off x="5486400" y="2473525"/>
        <a:ext cx="5486399" cy="551224"/>
      </dsp:txXfrm>
    </dsp:sp>
    <dsp:sp modelId="{FC25F3AA-90C6-4217-8B98-B06482C7E21A}">
      <dsp:nvSpPr>
        <dsp:cNvPr id="0" name=""/>
        <dsp:cNvSpPr/>
      </dsp:nvSpPr>
      <dsp:spPr>
        <a:xfrm rot="10800000">
          <a:off x="0" y="857"/>
          <a:ext cx="10972800" cy="184355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500" kern="1200" dirty="0" smtClean="0"/>
            <a:t>Hasta aç bırakılır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/>
        </a:p>
      </dsp:txBody>
      <dsp:txXfrm rot="-10800000">
        <a:off x="0" y="857"/>
        <a:ext cx="10972800" cy="647089"/>
      </dsp:txXfrm>
    </dsp:sp>
    <dsp:sp modelId="{C62AE7C0-5F4F-49FF-A507-4772D205640C}">
      <dsp:nvSpPr>
        <dsp:cNvPr id="0" name=""/>
        <dsp:cNvSpPr/>
      </dsp:nvSpPr>
      <dsp:spPr>
        <a:xfrm>
          <a:off x="5357" y="647946"/>
          <a:ext cx="3654028" cy="551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500" kern="1200" dirty="0" err="1" smtClean="0"/>
            <a:t>Travay</a:t>
          </a:r>
          <a:r>
            <a:rPr lang="tr-TR" sz="1500" kern="1200" dirty="0" smtClean="0"/>
            <a:t> sırasında rutin </a:t>
          </a:r>
          <a:r>
            <a:rPr lang="tr-TR" sz="1500" kern="1200" dirty="0" err="1" smtClean="0"/>
            <a:t>insülin</a:t>
          </a:r>
          <a:r>
            <a:rPr lang="tr-TR" sz="1500" kern="1200" dirty="0" smtClean="0"/>
            <a:t> dozu yapılmamalıdır. </a:t>
          </a:r>
        </a:p>
        <a:p>
          <a:pPr lvl="0" algn="ctr">
            <a:spcBef>
              <a:spcPct val="0"/>
            </a:spcBef>
          </a:pPr>
          <a:endParaRPr lang="tr-TR" sz="1500" kern="1200" dirty="0"/>
        </a:p>
      </dsp:txBody>
      <dsp:txXfrm>
        <a:off x="5357" y="647946"/>
        <a:ext cx="3654028" cy="551224"/>
      </dsp:txXfrm>
    </dsp:sp>
    <dsp:sp modelId="{D73739B9-81BE-4691-868D-9295B174A7E2}">
      <dsp:nvSpPr>
        <dsp:cNvPr id="0" name=""/>
        <dsp:cNvSpPr/>
      </dsp:nvSpPr>
      <dsp:spPr>
        <a:xfrm>
          <a:off x="3659385" y="647946"/>
          <a:ext cx="3654028" cy="551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marR="0" lvl="0" indent="0" algn="ctr" defTabSz="9334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tr-TR" sz="1500" kern="1200" dirty="0" smtClean="0"/>
            <a:t>Sadece kısa etkili </a:t>
          </a:r>
          <a:r>
            <a:rPr lang="tr-TR" sz="1500" kern="1200" dirty="0" err="1" smtClean="0"/>
            <a:t>insülin</a:t>
          </a:r>
          <a:r>
            <a:rPr lang="tr-TR" sz="1500" kern="1200" dirty="0" smtClean="0"/>
            <a:t> kullanılır.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/>
        </a:p>
      </dsp:txBody>
      <dsp:txXfrm>
        <a:off x="3659385" y="647946"/>
        <a:ext cx="3654028" cy="551224"/>
      </dsp:txXfrm>
    </dsp:sp>
    <dsp:sp modelId="{F7235DF9-D631-4FDD-A547-3C5150215652}">
      <dsp:nvSpPr>
        <dsp:cNvPr id="0" name=""/>
        <dsp:cNvSpPr/>
      </dsp:nvSpPr>
      <dsp:spPr>
        <a:xfrm>
          <a:off x="7313414" y="647946"/>
          <a:ext cx="3654028" cy="5512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500" kern="1200" dirty="0" err="1" smtClean="0"/>
            <a:t>Maternal</a:t>
          </a:r>
          <a:r>
            <a:rPr lang="tr-TR" sz="1500" kern="1200" dirty="0" smtClean="0"/>
            <a:t> </a:t>
          </a:r>
          <a:r>
            <a:rPr lang="tr-TR" sz="1500" kern="1200" dirty="0" err="1" smtClean="0"/>
            <a:t>glukoz</a:t>
          </a:r>
          <a:r>
            <a:rPr lang="tr-TR" sz="1500" kern="1200" dirty="0" smtClean="0"/>
            <a:t> seviyesi saatlik ölçülür.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500" kern="1200" dirty="0"/>
        </a:p>
      </dsp:txBody>
      <dsp:txXfrm>
        <a:off x="7313414" y="647946"/>
        <a:ext cx="3654028" cy="551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ACA60-FF7C-4783-8509-3F80E2359270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547B7-B094-4EDB-8D07-9FFA5366BFF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362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547B7-B094-4EDB-8D07-9FFA5366BFFA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58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C2D5-4C88-480C-ACCE-1789DFD63801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FD4FDA-AD4E-4CC7-A803-D1A3A65975F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C2D5-4C88-480C-ACCE-1789DFD63801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4FDA-AD4E-4CC7-A803-D1A3A65975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C2D5-4C88-480C-ACCE-1789DFD63801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4FDA-AD4E-4CC7-A803-D1A3A65975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C2D5-4C88-480C-ACCE-1789DFD63801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4FDA-AD4E-4CC7-A803-D1A3A65975F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C2D5-4C88-480C-ACCE-1789DFD63801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21FD4FDA-AD4E-4CC7-A803-D1A3A65975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C2D5-4C88-480C-ACCE-1789DFD63801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4FDA-AD4E-4CC7-A803-D1A3A65975F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C2D5-4C88-480C-ACCE-1789DFD63801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4FDA-AD4E-4CC7-A803-D1A3A65975F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C2D5-4C88-480C-ACCE-1789DFD63801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4FDA-AD4E-4CC7-A803-D1A3A65975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C2D5-4C88-480C-ACCE-1789DFD63801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4FDA-AD4E-4CC7-A803-D1A3A65975F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C2D5-4C88-480C-ACCE-1789DFD63801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D4FDA-AD4E-4CC7-A803-D1A3A65975F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C2D5-4C88-480C-ACCE-1789DFD63801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21FD4FDA-AD4E-4CC7-A803-D1A3A65975F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41C2D5-4C88-480C-ACCE-1789DFD63801}" type="datetimeFigureOut">
              <a:rPr lang="tr-TR" smtClean="0"/>
              <a:pPr/>
              <a:t>05.10.2016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FD4FDA-AD4E-4CC7-A803-D1A3A65975F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9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Doç. Dr. Gökhan AÇMAZ</a:t>
            </a:r>
          </a:p>
          <a:p>
            <a:r>
              <a:rPr lang="tr-TR" dirty="0" smtClean="0"/>
              <a:t>Kayseri Eğitim ve Araştırma Hastanesi</a:t>
            </a:r>
          </a:p>
          <a:p>
            <a:r>
              <a:rPr lang="tr-TR" dirty="0" smtClean="0"/>
              <a:t>KHD Kliniği</a:t>
            </a:r>
            <a:endParaRPr lang="tr-TR" dirty="0"/>
          </a:p>
        </p:txBody>
      </p:sp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GEBELİKTE DİYABET YÖNETİMİ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72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hastalarda NTD normal </a:t>
            </a:r>
            <a:r>
              <a:rPr lang="tr-TR" dirty="0" err="1" smtClean="0"/>
              <a:t>populasyondan</a:t>
            </a:r>
            <a:r>
              <a:rPr lang="tr-TR" dirty="0" smtClean="0"/>
              <a:t> daha yüksektir.</a:t>
            </a:r>
          </a:p>
          <a:p>
            <a:r>
              <a:rPr lang="tr-TR" dirty="0" smtClean="0"/>
              <a:t>İlk </a:t>
            </a:r>
            <a:r>
              <a:rPr lang="tr-TR" dirty="0" err="1" smtClean="0"/>
              <a:t>trimester</a:t>
            </a:r>
            <a:r>
              <a:rPr lang="tr-TR" dirty="0" smtClean="0"/>
              <a:t> </a:t>
            </a:r>
            <a:r>
              <a:rPr lang="tr-TR" dirty="0" err="1" smtClean="0"/>
              <a:t>anöploidi</a:t>
            </a:r>
            <a:r>
              <a:rPr lang="tr-TR" dirty="0" smtClean="0"/>
              <a:t> taraması ile DM arasında ilişki yoktur ancak 2. </a:t>
            </a:r>
            <a:r>
              <a:rPr lang="tr-TR" dirty="0" err="1" smtClean="0"/>
              <a:t>trimester</a:t>
            </a:r>
            <a:r>
              <a:rPr lang="tr-TR" dirty="0" smtClean="0"/>
              <a:t> tarama testlerinden AFP ve uE3 seviyesini azaltır. </a:t>
            </a:r>
            <a:r>
              <a:rPr lang="tr-TR" dirty="0" err="1" smtClean="0"/>
              <a:t>NIPT’i</a:t>
            </a:r>
            <a:r>
              <a:rPr lang="tr-TR" dirty="0" smtClean="0"/>
              <a:t> etkilemediği sanılmakla beraber  veriler henüz yetersizdir.</a:t>
            </a:r>
          </a:p>
          <a:p>
            <a:r>
              <a:rPr lang="tr-TR" dirty="0" smtClean="0"/>
              <a:t>DM </a:t>
            </a:r>
            <a:r>
              <a:rPr lang="tr-TR" dirty="0" err="1" smtClean="0"/>
              <a:t>anöploidiye</a:t>
            </a:r>
            <a:r>
              <a:rPr lang="tr-TR" dirty="0" smtClean="0"/>
              <a:t> neden olmaz.</a:t>
            </a:r>
          </a:p>
          <a:p>
            <a:r>
              <a:rPr lang="tr-TR" dirty="0" smtClean="0"/>
              <a:t>Beklenen değerden 15 </a:t>
            </a:r>
            <a:r>
              <a:rPr lang="tr-TR" dirty="0" err="1" smtClean="0"/>
              <a:t>percent</a:t>
            </a:r>
            <a:r>
              <a:rPr lang="tr-TR" dirty="0" smtClean="0"/>
              <a:t> düşük AFP saptanabilir.</a:t>
            </a:r>
          </a:p>
          <a:p>
            <a:r>
              <a:rPr lang="tr-TR" dirty="0" smtClean="0"/>
              <a:t>Tipik olarak 1,5 </a:t>
            </a:r>
            <a:r>
              <a:rPr lang="tr-TR" dirty="0" err="1" smtClean="0"/>
              <a:t>MoM</a:t>
            </a:r>
            <a:r>
              <a:rPr lang="tr-TR" dirty="0" smtClean="0"/>
              <a:t> ayırıcı sınır olarak kullanılabilir.</a:t>
            </a:r>
          </a:p>
          <a:p>
            <a:r>
              <a:rPr lang="tr-TR" dirty="0" smtClean="0"/>
              <a:t>Yönlendirilmiş USG, NTD ayırıcı tanısında önemlidir.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Komorbodite</a:t>
            </a:r>
            <a:r>
              <a:rPr lang="tr-TR" dirty="0" smtClean="0"/>
              <a:t> yönetimi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24 saatlik idrar analizinde ≥190mg </a:t>
            </a:r>
            <a:r>
              <a:rPr lang="tr-TR" dirty="0" err="1" smtClean="0"/>
              <a:t>proteinüri</a:t>
            </a:r>
            <a:r>
              <a:rPr lang="tr-TR" dirty="0" smtClean="0"/>
              <a:t> saptanırsa bu hastaların </a:t>
            </a:r>
            <a:r>
              <a:rPr lang="tr-TR" dirty="0" err="1" smtClean="0"/>
              <a:t>preeklampsi</a:t>
            </a:r>
            <a:r>
              <a:rPr lang="tr-TR" dirty="0" smtClean="0"/>
              <a:t> geliştirme olasılığı olabilir.</a:t>
            </a:r>
          </a:p>
          <a:p>
            <a:r>
              <a:rPr lang="tr-TR" dirty="0" smtClean="0"/>
              <a:t>Bu olgularda bazı </a:t>
            </a:r>
            <a:r>
              <a:rPr lang="tr-TR" dirty="0" err="1" smtClean="0"/>
              <a:t>otörler</a:t>
            </a:r>
            <a:r>
              <a:rPr lang="tr-TR" dirty="0" smtClean="0"/>
              <a:t> 81mg aspirin önerirler ancak bu konu tartışmalıdır.</a:t>
            </a:r>
          </a:p>
          <a:p>
            <a:r>
              <a:rPr lang="tr-TR" dirty="0" smtClean="0"/>
              <a:t>Bu tedaviden fayda görebilecek bir </a:t>
            </a:r>
            <a:r>
              <a:rPr lang="tr-TR" dirty="0" err="1" smtClean="0"/>
              <a:t>vaskülopatili</a:t>
            </a:r>
            <a:r>
              <a:rPr lang="tr-TR" dirty="0" smtClean="0"/>
              <a:t> </a:t>
            </a:r>
            <a:r>
              <a:rPr lang="tr-TR" dirty="0" err="1" smtClean="0"/>
              <a:t>subgrup</a:t>
            </a:r>
            <a:r>
              <a:rPr lang="tr-TR" dirty="0" smtClean="0"/>
              <a:t> varlığı söz konusu olabilir.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68923" y="590843"/>
            <a:ext cx="10972800" cy="995608"/>
          </a:xfrm>
        </p:spPr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Preterm Doğum Riski</a:t>
            </a:r>
            <a:r>
              <a:rPr lang="tr-TR" sz="2400" dirty="0" smtClean="0"/>
              <a:t>!!!</a:t>
            </a:r>
            <a:endParaRPr lang="tr-TR" sz="2400" dirty="0"/>
          </a:p>
          <a:p>
            <a:r>
              <a:rPr lang="tr-TR" sz="2400" dirty="0" smtClean="0"/>
              <a:t>Preterm doğum </a:t>
            </a:r>
            <a:r>
              <a:rPr lang="tr-TR" sz="2400" dirty="0"/>
              <a:t>riski olan diyabetli </a:t>
            </a:r>
            <a:r>
              <a:rPr lang="tr-TR" sz="2400" dirty="0" smtClean="0"/>
              <a:t>gebelerde </a:t>
            </a:r>
            <a:r>
              <a:rPr lang="tr-TR" sz="2400" dirty="0" err="1" smtClean="0"/>
              <a:t>tokolitik</a:t>
            </a:r>
            <a:r>
              <a:rPr lang="tr-TR" sz="2400" dirty="0" smtClean="0"/>
              <a:t> ve </a:t>
            </a:r>
            <a:r>
              <a:rPr lang="tr-TR" sz="2400" dirty="0" err="1"/>
              <a:t>steroid</a:t>
            </a:r>
            <a:r>
              <a:rPr lang="tr-TR" sz="2400" dirty="0"/>
              <a:t> </a:t>
            </a:r>
            <a:r>
              <a:rPr lang="tr-TR" sz="2400" dirty="0" smtClean="0"/>
              <a:t>uygulamasına </a:t>
            </a:r>
            <a:r>
              <a:rPr lang="tr-TR" sz="2400" dirty="0"/>
              <a:t>dair bir </a:t>
            </a:r>
            <a:r>
              <a:rPr lang="tr-TR" sz="2400" dirty="0" err="1" smtClean="0"/>
              <a:t>kontrendikasyon</a:t>
            </a:r>
            <a:r>
              <a:rPr lang="tr-TR" sz="2400" dirty="0" smtClean="0"/>
              <a:t> bulunmamaktadır.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/>
              <a:t>İnsülin kullanan diyabetli gebelerde </a:t>
            </a:r>
            <a:r>
              <a:rPr lang="tr-TR" sz="2400" dirty="0" err="1"/>
              <a:t>steroid</a:t>
            </a:r>
            <a:r>
              <a:rPr lang="tr-TR" sz="2400" dirty="0"/>
              <a:t> sonrası ek insülin uygulaması ve yakın takip </a:t>
            </a:r>
            <a:r>
              <a:rPr lang="tr-TR" sz="2400" dirty="0" smtClean="0"/>
              <a:t>gerekmektedir.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 err="1"/>
              <a:t>Tokoliz</a:t>
            </a:r>
            <a:r>
              <a:rPr lang="tr-TR" sz="2400" dirty="0"/>
              <a:t> için </a:t>
            </a:r>
            <a:r>
              <a:rPr lang="tr-TR" sz="2400" dirty="0" err="1" smtClean="0"/>
              <a:t>betamimetik</a:t>
            </a:r>
            <a:r>
              <a:rPr lang="tr-TR" sz="2400" dirty="0" smtClean="0"/>
              <a:t> </a:t>
            </a:r>
            <a:r>
              <a:rPr lang="tr-TR" sz="2400" dirty="0"/>
              <a:t>ajanlar </a:t>
            </a:r>
            <a:r>
              <a:rPr lang="tr-TR" sz="2400" dirty="0" smtClean="0"/>
              <a:t>kullanılmamalıdır.</a:t>
            </a:r>
          </a:p>
          <a:p>
            <a:r>
              <a:rPr lang="tr-TR" sz="2400" dirty="0" err="1" smtClean="0"/>
              <a:t>Nifedipin</a:t>
            </a:r>
            <a:r>
              <a:rPr lang="tr-TR" sz="2400" dirty="0" smtClean="0"/>
              <a:t> ilk seçenek </a:t>
            </a:r>
            <a:r>
              <a:rPr lang="tr-TR" sz="2400" dirty="0" err="1" smtClean="0"/>
              <a:t>indometazin</a:t>
            </a:r>
            <a:r>
              <a:rPr lang="tr-TR" sz="2400" dirty="0" smtClean="0"/>
              <a:t> ve Mg diğer seçenekler…</a:t>
            </a:r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942536" y="618976"/>
            <a:ext cx="10100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 smtClean="0"/>
              <a:t>Komorbodite</a:t>
            </a:r>
            <a:r>
              <a:rPr lang="tr-TR" sz="4000" dirty="0" smtClean="0"/>
              <a:t> Yönetimi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0515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Steroidin oluşturduğu </a:t>
            </a:r>
            <a:r>
              <a:rPr lang="tr-TR" sz="2400" dirty="0" err="1"/>
              <a:t>hiperglisemik</a:t>
            </a:r>
            <a:r>
              <a:rPr lang="tr-TR" sz="2400" dirty="0"/>
              <a:t> etki ilk dozdan 12 saat sonra görülmeye </a:t>
            </a:r>
            <a:r>
              <a:rPr lang="tr-TR" sz="2400" dirty="0" smtClean="0"/>
              <a:t>başlayıp </a:t>
            </a:r>
            <a:r>
              <a:rPr lang="tr-TR" sz="2400" dirty="0"/>
              <a:t>ve 5 gün boyunca devam </a:t>
            </a:r>
            <a:r>
              <a:rPr lang="tr-TR" sz="2400" dirty="0" smtClean="0"/>
              <a:t>etmektedir.</a:t>
            </a:r>
          </a:p>
          <a:p>
            <a:endParaRPr lang="tr-TR" sz="2400" dirty="0"/>
          </a:p>
          <a:p>
            <a:r>
              <a:rPr lang="tr-TR" sz="2400" dirty="0"/>
              <a:t>İlk </a:t>
            </a:r>
            <a:r>
              <a:rPr lang="tr-TR" sz="2400" dirty="0" err="1"/>
              <a:t>steroid</a:t>
            </a:r>
            <a:r>
              <a:rPr lang="tr-TR" sz="2400" dirty="0"/>
              <a:t> uygulamasından sonra </a:t>
            </a:r>
            <a:r>
              <a:rPr lang="tr-TR" sz="2400" dirty="0" smtClean="0"/>
              <a:t>KŞ12. saatte ölçülmeli </a:t>
            </a:r>
            <a:r>
              <a:rPr lang="tr-TR" sz="2400" dirty="0"/>
              <a:t>ve 2. dozdan sonraki 24 saat boyunca </a:t>
            </a:r>
            <a:r>
              <a:rPr lang="tr-TR" sz="2400" dirty="0" smtClean="0"/>
              <a:t>saatlik </a:t>
            </a:r>
            <a:r>
              <a:rPr lang="tr-TR" sz="2400" dirty="0"/>
              <a:t>ölçüm </a:t>
            </a:r>
            <a:r>
              <a:rPr lang="tr-TR" sz="2400" dirty="0" smtClean="0"/>
              <a:t>yapılmalıdır. </a:t>
            </a:r>
          </a:p>
          <a:p>
            <a:endParaRPr lang="tr-TR" sz="2400" dirty="0"/>
          </a:p>
          <a:p>
            <a:r>
              <a:rPr lang="tr-TR" sz="2400" dirty="0"/>
              <a:t>Kan </a:t>
            </a:r>
            <a:r>
              <a:rPr lang="tr-TR" sz="2400" dirty="0" err="1"/>
              <a:t>glukoz</a:t>
            </a:r>
            <a:r>
              <a:rPr lang="tr-TR" sz="2400" dirty="0"/>
              <a:t> değeri &gt;120 mg/dl ise insülin tedavisi </a:t>
            </a:r>
            <a:r>
              <a:rPr lang="tr-TR" sz="2400" dirty="0" smtClean="0"/>
              <a:t>başlanmalıdır.</a:t>
            </a:r>
          </a:p>
          <a:p>
            <a:endParaRPr lang="tr-TR" sz="2400" dirty="0"/>
          </a:p>
          <a:p>
            <a:r>
              <a:rPr lang="tr-TR" sz="2400" dirty="0"/>
              <a:t>Eğer </a:t>
            </a:r>
            <a:r>
              <a:rPr lang="tr-TR" sz="2400" dirty="0" smtClean="0"/>
              <a:t>KŞ&gt;180-200 </a:t>
            </a:r>
            <a:r>
              <a:rPr lang="tr-TR" sz="2400" dirty="0"/>
              <a:t>mg/dl olarak devam ediyorsa diyabetik </a:t>
            </a:r>
            <a:r>
              <a:rPr lang="tr-TR" sz="2400" dirty="0" err="1"/>
              <a:t>ketoasidoz</a:t>
            </a:r>
            <a:r>
              <a:rPr lang="tr-TR" sz="2400" dirty="0"/>
              <a:t> riskine karşı insülin </a:t>
            </a:r>
            <a:r>
              <a:rPr lang="tr-TR" sz="2400" dirty="0" err="1"/>
              <a:t>infüzyonu</a:t>
            </a:r>
            <a:r>
              <a:rPr lang="tr-TR" sz="2400" dirty="0"/>
              <a:t> başlanması önerilmektedir. </a:t>
            </a: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460272" y="261745"/>
            <a:ext cx="490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 smtClean="0"/>
              <a:t>Komorbodite</a:t>
            </a:r>
            <a:r>
              <a:rPr lang="tr-TR" sz="4000" dirty="0" smtClean="0"/>
              <a:t> Yönetimi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0514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Komorbodite</a:t>
            </a:r>
            <a:r>
              <a:rPr lang="tr-TR" dirty="0" smtClean="0"/>
              <a:t> Yönetimi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DKA yaklaşım prensipleri</a:t>
            </a:r>
          </a:p>
          <a:p>
            <a:r>
              <a:rPr lang="tr-TR" sz="2200" dirty="0" err="1" smtClean="0"/>
              <a:t>Fetal</a:t>
            </a:r>
            <a:r>
              <a:rPr lang="tr-TR" sz="2200" dirty="0" smtClean="0"/>
              <a:t> ve </a:t>
            </a:r>
            <a:r>
              <a:rPr lang="tr-TR" sz="2200" dirty="0" err="1" smtClean="0"/>
              <a:t>maternal</a:t>
            </a:r>
            <a:r>
              <a:rPr lang="tr-TR" sz="2200" dirty="0" smtClean="0"/>
              <a:t> </a:t>
            </a:r>
            <a:r>
              <a:rPr lang="tr-TR" sz="2200" dirty="0" err="1" smtClean="0"/>
              <a:t>mortaliteye</a:t>
            </a:r>
            <a:r>
              <a:rPr lang="tr-TR" sz="2200" dirty="0" smtClean="0"/>
              <a:t> neden olur.</a:t>
            </a:r>
          </a:p>
          <a:p>
            <a:r>
              <a:rPr lang="tr-TR" sz="2200" dirty="0" smtClean="0"/>
              <a:t>Gebelikte </a:t>
            </a:r>
            <a:r>
              <a:rPr lang="tr-TR" sz="2200" dirty="0" err="1" smtClean="0"/>
              <a:t>ketonemi</a:t>
            </a:r>
            <a:r>
              <a:rPr lang="tr-TR" sz="2200" dirty="0" smtClean="0"/>
              <a:t> çocukta düşük IQ skorlarına yol açabilir. </a:t>
            </a:r>
          </a:p>
          <a:p>
            <a:r>
              <a:rPr lang="tr-TR" sz="2200" dirty="0" smtClean="0"/>
              <a:t>Kan </a:t>
            </a:r>
            <a:r>
              <a:rPr lang="tr-TR" sz="2200" dirty="0" err="1" smtClean="0"/>
              <a:t>glukoz</a:t>
            </a:r>
            <a:r>
              <a:rPr lang="tr-TR" sz="2200" dirty="0" smtClean="0"/>
              <a:t> seviyesi &gt;200mg/</a:t>
            </a:r>
            <a:r>
              <a:rPr lang="tr-TR" sz="2200" dirty="0" err="1" smtClean="0"/>
              <a:t>dl</a:t>
            </a:r>
            <a:r>
              <a:rPr lang="tr-TR" sz="2200" dirty="0" smtClean="0"/>
              <a:t> olan olgularda akla gelmelidir.</a:t>
            </a:r>
          </a:p>
          <a:p>
            <a:r>
              <a:rPr lang="tr-TR" sz="2200" dirty="0" err="1" smtClean="0"/>
              <a:t>İnsülin</a:t>
            </a:r>
            <a:r>
              <a:rPr lang="tr-TR" sz="2200" dirty="0" smtClean="0"/>
              <a:t> ve K seviyelerinin düzenlenmesi hayat kurtarıcı olabilir.</a:t>
            </a:r>
          </a:p>
          <a:p>
            <a:r>
              <a:rPr lang="tr-TR" sz="2200" dirty="0" smtClean="0"/>
              <a:t>10-20 U </a:t>
            </a:r>
            <a:r>
              <a:rPr lang="tr-TR" sz="2200" dirty="0" err="1" smtClean="0"/>
              <a:t>bolus</a:t>
            </a:r>
            <a:r>
              <a:rPr lang="tr-TR" sz="2200" dirty="0" smtClean="0"/>
              <a:t> </a:t>
            </a:r>
            <a:r>
              <a:rPr lang="tr-TR" sz="2200" dirty="0" err="1" smtClean="0"/>
              <a:t>insülin</a:t>
            </a:r>
            <a:r>
              <a:rPr lang="tr-TR" sz="2200" dirty="0" smtClean="0"/>
              <a:t> + 0,15U/kg/saat idame verilir.</a:t>
            </a:r>
          </a:p>
          <a:p>
            <a:r>
              <a:rPr lang="tr-TR" sz="2200" dirty="0" smtClean="0"/>
              <a:t>Hedef </a:t>
            </a:r>
            <a:r>
              <a:rPr lang="tr-TR" sz="2200" dirty="0" err="1" smtClean="0"/>
              <a:t>glukoz</a:t>
            </a:r>
            <a:r>
              <a:rPr lang="tr-TR" sz="2200" dirty="0" smtClean="0"/>
              <a:t> düzeyi 300 mg/</a:t>
            </a:r>
            <a:r>
              <a:rPr lang="tr-TR" sz="2200" dirty="0" err="1" smtClean="0"/>
              <a:t>dl</a:t>
            </a:r>
            <a:endParaRPr lang="tr-TR" sz="2200" dirty="0" smtClean="0"/>
          </a:p>
          <a:p>
            <a:r>
              <a:rPr lang="tr-TR" sz="2200" dirty="0" err="1" smtClean="0"/>
              <a:t>Asidoz</a:t>
            </a:r>
            <a:r>
              <a:rPr lang="tr-TR" sz="2200" dirty="0" smtClean="0"/>
              <a:t> düzelince </a:t>
            </a:r>
            <a:r>
              <a:rPr lang="tr-TR" sz="2200" dirty="0" err="1" smtClean="0"/>
              <a:t>insülin</a:t>
            </a:r>
            <a:r>
              <a:rPr lang="tr-TR" sz="2200" dirty="0" smtClean="0"/>
              <a:t> dozu her 2-4 saatte bir 5-10 U azaltılabilir.</a:t>
            </a:r>
          </a:p>
          <a:p>
            <a:r>
              <a:rPr lang="tr-TR" sz="2200" dirty="0" smtClean="0"/>
              <a:t>K seviyesi 3 saat ara ile ölçülebilir.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 smtClean="0"/>
              <a:t>Tedavide</a:t>
            </a:r>
          </a:p>
          <a:p>
            <a:pPr lvl="3"/>
            <a:r>
              <a:rPr lang="tr-TR" sz="1800" dirty="0" smtClean="0"/>
              <a:t>Diyabetik </a:t>
            </a:r>
            <a:r>
              <a:rPr lang="tr-TR" sz="1800" dirty="0"/>
              <a:t>diyet </a:t>
            </a:r>
            <a:endParaRPr lang="tr-TR" sz="1800" dirty="0" smtClean="0"/>
          </a:p>
          <a:p>
            <a:pPr lvl="3"/>
            <a:r>
              <a:rPr lang="tr-TR" sz="1800" dirty="0" smtClean="0"/>
              <a:t>egzersiz </a:t>
            </a:r>
          </a:p>
          <a:p>
            <a:pPr lvl="3"/>
            <a:r>
              <a:rPr lang="tr-TR" sz="1800" dirty="0" err="1" smtClean="0"/>
              <a:t>İnsülin</a:t>
            </a:r>
            <a:endParaRPr lang="tr-TR" sz="1800" dirty="0" smtClean="0"/>
          </a:p>
          <a:p>
            <a:pPr lvl="3"/>
            <a:r>
              <a:rPr lang="tr-TR" sz="1800" dirty="0" err="1" smtClean="0"/>
              <a:t>Gliburide</a:t>
            </a:r>
            <a:r>
              <a:rPr lang="tr-TR" sz="1800" dirty="0" smtClean="0"/>
              <a:t> (kullanımı tartışmalı)</a:t>
            </a:r>
          </a:p>
          <a:p>
            <a:pPr>
              <a:buNone/>
            </a:pPr>
            <a:endParaRPr lang="tr-TR" sz="2400" dirty="0"/>
          </a:p>
          <a:p>
            <a:r>
              <a:rPr lang="tr-TR" sz="2400" dirty="0" smtClean="0"/>
              <a:t>Ayarlanmış bir pompa aracılığı ile </a:t>
            </a:r>
            <a:r>
              <a:rPr lang="tr-TR" sz="2400" dirty="0" err="1" smtClean="0"/>
              <a:t>subkütan</a:t>
            </a:r>
            <a:r>
              <a:rPr lang="tr-TR" sz="2400" dirty="0" smtClean="0"/>
              <a:t> insülin </a:t>
            </a:r>
            <a:r>
              <a:rPr lang="tr-TR" sz="2400" dirty="0" err="1" smtClean="0"/>
              <a:t>infüzyonu</a:t>
            </a:r>
            <a:r>
              <a:rPr lang="tr-TR" sz="2400" dirty="0" smtClean="0"/>
              <a:t> kullanılabilir fakat normal insülin rejimi ile karşılaştırıldığında gebeliğe ek bir olumlu etkisi bulunmamaktadır.</a:t>
            </a:r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15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Glisemi</a:t>
            </a:r>
            <a:r>
              <a:rPr lang="tr-TR" sz="2400" dirty="0" smtClean="0"/>
              <a:t> </a:t>
            </a:r>
            <a:r>
              <a:rPr lang="tr-TR" sz="2400" dirty="0"/>
              <a:t>regülasyonunun kolay </a:t>
            </a:r>
            <a:r>
              <a:rPr lang="tr-TR" sz="2400" dirty="0" smtClean="0"/>
              <a:t>bozulduğu durumlar hastaneye yatış </a:t>
            </a:r>
            <a:r>
              <a:rPr lang="tr-TR" sz="2400" dirty="0" err="1" smtClean="0"/>
              <a:t>endikasyonu</a:t>
            </a:r>
            <a:r>
              <a:rPr lang="tr-TR" sz="2400" dirty="0" smtClean="0"/>
              <a:t> olabilir.</a:t>
            </a:r>
          </a:p>
          <a:p>
            <a:pPr lvl="4"/>
            <a:r>
              <a:rPr lang="tr-TR" sz="1000" dirty="0" smtClean="0"/>
              <a:t>Enfeksiyon</a:t>
            </a:r>
          </a:p>
          <a:p>
            <a:pPr lvl="4"/>
            <a:r>
              <a:rPr lang="tr-TR" sz="1000" dirty="0" err="1" smtClean="0"/>
              <a:t>Steroid</a:t>
            </a:r>
            <a:r>
              <a:rPr lang="tr-TR" sz="1000" dirty="0" smtClean="0"/>
              <a:t> kullanımı</a:t>
            </a:r>
          </a:p>
          <a:p>
            <a:pPr lvl="4"/>
            <a:r>
              <a:rPr lang="tr-TR" sz="1000" dirty="0" err="1" smtClean="0"/>
              <a:t>Regüle</a:t>
            </a:r>
            <a:r>
              <a:rPr lang="tr-TR" sz="1000" dirty="0" smtClean="0"/>
              <a:t> edilemeyen KŞ</a:t>
            </a:r>
          </a:p>
          <a:p>
            <a:pPr lvl="4"/>
            <a:r>
              <a:rPr lang="tr-TR" sz="1000" dirty="0" err="1" smtClean="0"/>
              <a:t>Hypoglisemi</a:t>
            </a:r>
            <a:r>
              <a:rPr lang="tr-TR" sz="1000" dirty="0" smtClean="0"/>
              <a:t> atakları</a:t>
            </a:r>
          </a:p>
          <a:p>
            <a:pPr lvl="4"/>
            <a:endParaRPr lang="tr-TR" sz="1800" dirty="0" smtClean="0"/>
          </a:p>
          <a:p>
            <a:pPr>
              <a:buNone/>
            </a:pPr>
            <a:endParaRPr lang="tr-TR" sz="2400" dirty="0"/>
          </a:p>
          <a:p>
            <a:r>
              <a:rPr lang="tr-TR" sz="2400" dirty="0" smtClean="0"/>
              <a:t>28</a:t>
            </a:r>
            <a:r>
              <a:rPr lang="tr-TR" sz="2400" dirty="0"/>
              <a:t>. g</a:t>
            </a:r>
            <a:r>
              <a:rPr lang="tr-TR" sz="2400" dirty="0" smtClean="0"/>
              <a:t>ebelik </a:t>
            </a:r>
            <a:r>
              <a:rPr lang="tr-TR" sz="2400" dirty="0"/>
              <a:t>haftasından itibaren anne tarafından </a:t>
            </a:r>
            <a:r>
              <a:rPr lang="tr-TR" sz="2400" dirty="0" err="1"/>
              <a:t>fetal</a:t>
            </a:r>
            <a:r>
              <a:rPr lang="tr-TR" sz="2400" dirty="0"/>
              <a:t> hareket takibi rutin olarak </a:t>
            </a:r>
            <a:r>
              <a:rPr lang="tr-TR" sz="2400" dirty="0" smtClean="0"/>
              <a:t>yapılmalıdır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46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/>
              <a:t>Diyabet ile komplike </a:t>
            </a:r>
            <a:r>
              <a:rPr lang="tr-TR" sz="2400" dirty="0" smtClean="0"/>
              <a:t>gebelerde </a:t>
            </a:r>
            <a:r>
              <a:rPr lang="tr-TR" sz="2400" dirty="0" err="1"/>
              <a:t>fetal</a:t>
            </a:r>
            <a:r>
              <a:rPr lang="tr-TR" sz="2400" dirty="0"/>
              <a:t> izlem için, </a:t>
            </a:r>
            <a:r>
              <a:rPr lang="tr-TR" sz="2400" dirty="0" smtClean="0"/>
              <a:t>testlere başlama </a:t>
            </a:r>
            <a:r>
              <a:rPr lang="tr-TR" sz="2400" dirty="0"/>
              <a:t>zamanı, </a:t>
            </a:r>
            <a:r>
              <a:rPr lang="tr-TR" sz="2400" dirty="0" smtClean="0"/>
              <a:t>hangi testin </a:t>
            </a:r>
            <a:r>
              <a:rPr lang="tr-TR" sz="2400" dirty="0"/>
              <a:t>yapılacağı ve </a:t>
            </a:r>
            <a:r>
              <a:rPr lang="tr-TR" sz="2400" dirty="0" smtClean="0"/>
              <a:t>sıklığına yönelik </a:t>
            </a:r>
            <a:r>
              <a:rPr lang="tr-TR" sz="2400" dirty="0"/>
              <a:t>kanıta dayalı bir yönetim için geniş veya </a:t>
            </a:r>
            <a:r>
              <a:rPr lang="tr-TR" sz="2400" dirty="0" err="1"/>
              <a:t>randomize</a:t>
            </a:r>
            <a:r>
              <a:rPr lang="tr-TR" sz="2400" dirty="0"/>
              <a:t> </a:t>
            </a:r>
            <a:r>
              <a:rPr lang="tr-TR" sz="2400" dirty="0" smtClean="0"/>
              <a:t>veri </a:t>
            </a:r>
            <a:r>
              <a:rPr lang="tr-TR" sz="2400" dirty="0"/>
              <a:t>bulunmamaktadır. </a:t>
            </a:r>
          </a:p>
          <a:p>
            <a:r>
              <a:rPr lang="tr-TR" sz="2400" dirty="0"/>
              <a:t>Sonuç olarak, yönetim büyük ölçüde klinik deneyim ve uzman görüşüne dayanmaktadır. </a:t>
            </a:r>
            <a:endParaRPr lang="tr-TR" sz="2400" dirty="0" smtClean="0"/>
          </a:p>
          <a:p>
            <a:r>
              <a:rPr lang="tr-TR" sz="2400" dirty="0" smtClean="0"/>
              <a:t>ACOG NST, CST, BFP, </a:t>
            </a:r>
            <a:r>
              <a:rPr lang="tr-TR" sz="2400" dirty="0" err="1" smtClean="0"/>
              <a:t>fetal</a:t>
            </a:r>
            <a:r>
              <a:rPr lang="tr-TR" sz="2400" dirty="0" smtClean="0"/>
              <a:t> hareket sayımı testleri önerir.</a:t>
            </a:r>
          </a:p>
          <a:p>
            <a:endParaRPr lang="tr-TR" sz="2400" dirty="0"/>
          </a:p>
          <a:p>
            <a:r>
              <a:rPr lang="tr-TR" sz="2400" dirty="0"/>
              <a:t>2009 NIH çalışma grubu, mevcut verilerin kısıtlılığını ve diyabetik gebelerin yönetiminde </a:t>
            </a:r>
            <a:r>
              <a:rPr lang="tr-TR" sz="2400" dirty="0" err="1"/>
              <a:t>antenatal</a:t>
            </a:r>
            <a:r>
              <a:rPr lang="tr-TR" sz="2400" dirty="0"/>
              <a:t> testlerden hangi metodun daha üstün olduğunun net olmadığı sonucuna varmıştır.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89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526473" y="464129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1136073" y="5347857"/>
            <a:ext cx="85759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Bu takip </a:t>
            </a:r>
            <a:r>
              <a:rPr lang="tr-TR" sz="2000" dirty="0" err="1" smtClean="0"/>
              <a:t>modalitesi</a:t>
            </a:r>
            <a:r>
              <a:rPr lang="tr-TR" sz="2000" dirty="0" smtClean="0"/>
              <a:t> ile </a:t>
            </a:r>
            <a:r>
              <a:rPr lang="tr-TR" sz="2000" dirty="0" err="1" smtClean="0"/>
              <a:t>fetal</a:t>
            </a:r>
            <a:r>
              <a:rPr lang="tr-TR" sz="2000" dirty="0" smtClean="0"/>
              <a:t> kayıp oranı anomaliler hariç tip1 DM için 1000’de 3 civarında olabilir.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Doğum Zamanlaması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2011 NIH workshop ve ACOG önerileri esas alınacak olursa </a:t>
            </a:r>
          </a:p>
          <a:p>
            <a:endParaRPr lang="tr-TR" dirty="0" smtClean="0"/>
          </a:p>
          <a:p>
            <a:r>
              <a:rPr lang="tr-TR" dirty="0" smtClean="0"/>
              <a:t>RDS riski 38+3 güne kadar DM ile komplike olan ve olmayan grupta eşitlenmez.</a:t>
            </a:r>
          </a:p>
          <a:p>
            <a:r>
              <a:rPr lang="tr-TR" dirty="0" err="1" smtClean="0"/>
              <a:t>İnsülin</a:t>
            </a:r>
            <a:r>
              <a:rPr lang="tr-TR" dirty="0" smtClean="0"/>
              <a:t> kullanan gebeler </a:t>
            </a:r>
            <a:r>
              <a:rPr lang="tr-TR" dirty="0" err="1" smtClean="0"/>
              <a:t>öglisemik</a:t>
            </a:r>
            <a:r>
              <a:rPr lang="tr-TR" dirty="0" smtClean="0"/>
              <a:t> ve </a:t>
            </a:r>
            <a:r>
              <a:rPr lang="tr-TR" dirty="0" err="1" smtClean="0"/>
              <a:t>makrozomi</a:t>
            </a:r>
            <a:r>
              <a:rPr lang="tr-TR" dirty="0" smtClean="0"/>
              <a:t>, </a:t>
            </a:r>
            <a:r>
              <a:rPr lang="tr-TR" dirty="0" err="1" smtClean="0"/>
              <a:t>polihidramniyoz</a:t>
            </a:r>
            <a:r>
              <a:rPr lang="tr-TR" dirty="0" smtClean="0"/>
              <a:t>  gibi komplikasyonlar gelişmemişse ≥39. gebelik haftasında doğum planlanabilir.</a:t>
            </a:r>
          </a:p>
          <a:p>
            <a:r>
              <a:rPr lang="tr-TR" dirty="0" smtClean="0"/>
              <a:t>Bazı kliniklerde </a:t>
            </a:r>
            <a:r>
              <a:rPr lang="tr-TR" dirty="0" err="1" smtClean="0"/>
              <a:t>fetal</a:t>
            </a:r>
            <a:r>
              <a:rPr lang="tr-TR" dirty="0" smtClean="0"/>
              <a:t> ölüm ihtimali nedeniyle 39. haftada doğum planlanır fakat özellikle </a:t>
            </a:r>
            <a:r>
              <a:rPr lang="tr-TR" dirty="0" err="1" smtClean="0"/>
              <a:t>bishop</a:t>
            </a:r>
            <a:r>
              <a:rPr lang="tr-TR" dirty="0" smtClean="0"/>
              <a:t> skoru uygun değilse 40+7 kadar bekleyen klinikler de vardır.</a:t>
            </a:r>
          </a:p>
          <a:p>
            <a:r>
              <a:rPr lang="tr-TR" dirty="0" smtClean="0"/>
              <a:t>Bu durumda </a:t>
            </a:r>
            <a:r>
              <a:rPr lang="tr-TR" dirty="0" err="1" smtClean="0"/>
              <a:t>makrozomi</a:t>
            </a:r>
            <a:r>
              <a:rPr lang="tr-TR" dirty="0" smtClean="0"/>
              <a:t> riski, doğum indüksiyon gereksinimi ve omuz </a:t>
            </a:r>
            <a:r>
              <a:rPr lang="tr-TR" dirty="0" err="1" smtClean="0"/>
              <a:t>distozi</a:t>
            </a:r>
            <a:r>
              <a:rPr lang="tr-TR" dirty="0" smtClean="0"/>
              <a:t> riski artıyor olabilir.</a:t>
            </a:r>
          </a:p>
          <a:p>
            <a:r>
              <a:rPr lang="tr-TR" dirty="0" smtClean="0"/>
              <a:t>Bu noktada yaklaşım bireyselleştirilmeli  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Fetal</a:t>
            </a:r>
            <a:r>
              <a:rPr lang="tr-TR" dirty="0" smtClean="0"/>
              <a:t> ağırlık 4500gr ve üzerinde ise </a:t>
            </a:r>
            <a:r>
              <a:rPr lang="tr-TR" dirty="0" err="1" smtClean="0"/>
              <a:t>elektif</a:t>
            </a:r>
            <a:r>
              <a:rPr lang="tr-TR" dirty="0" smtClean="0"/>
              <a:t> sezaryen önerilmelidir.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69848" y="844062"/>
            <a:ext cx="10058400" cy="5328138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1800" dirty="0" smtClean="0"/>
              <a:t>2000 yılından sonra doğan kadın </a:t>
            </a:r>
            <a:r>
              <a:rPr lang="tr-TR" sz="1800" dirty="0" err="1" smtClean="0"/>
              <a:t>populasyonunda</a:t>
            </a:r>
            <a:r>
              <a:rPr lang="tr-TR" sz="1800" dirty="0" smtClean="0"/>
              <a:t> yaşam boyu </a:t>
            </a:r>
            <a:r>
              <a:rPr lang="tr-TR" sz="1800" dirty="0" err="1" smtClean="0"/>
              <a:t>diabet</a:t>
            </a:r>
            <a:r>
              <a:rPr lang="tr-TR" sz="1800" dirty="0" smtClean="0"/>
              <a:t> beklentisi %39 olacaktır. </a:t>
            </a:r>
          </a:p>
          <a:p>
            <a:r>
              <a:rPr lang="tr-TR" sz="1800" dirty="0" smtClean="0"/>
              <a:t>Bu yüksek oran özellikle tip 2 </a:t>
            </a:r>
            <a:r>
              <a:rPr lang="tr-TR" sz="1800" dirty="0" err="1" smtClean="0"/>
              <a:t>diabetes</a:t>
            </a:r>
            <a:r>
              <a:rPr lang="tr-TR" sz="1800" dirty="0" smtClean="0"/>
              <a:t> </a:t>
            </a:r>
            <a:r>
              <a:rPr lang="tr-TR" sz="1800" dirty="0" err="1" smtClean="0"/>
              <a:t>mellitus</a:t>
            </a:r>
            <a:r>
              <a:rPr lang="tr-TR" sz="1800" dirty="0" smtClean="0"/>
              <a:t> (DM) riskinde artışa </a:t>
            </a:r>
            <a:r>
              <a:rPr lang="tr-TR" sz="1800" dirty="0" err="1" smtClean="0"/>
              <a:t>sekonder</a:t>
            </a:r>
            <a:r>
              <a:rPr lang="tr-TR" sz="1800" dirty="0" smtClean="0"/>
              <a:t> olarak gerçekleşir.</a:t>
            </a:r>
          </a:p>
          <a:p>
            <a:r>
              <a:rPr lang="tr-TR" sz="1800" dirty="0" smtClean="0"/>
              <a:t>DM tüm gebeliklerin %6-7’sini komplike etmekle beraber Tip 1 DM riski % 0,1-0,3 seviyesindedir. </a:t>
            </a:r>
          </a:p>
          <a:p>
            <a:endParaRPr lang="tr-TR" sz="1800" dirty="0" smtClean="0"/>
          </a:p>
          <a:p>
            <a:r>
              <a:rPr lang="tr-TR" sz="1800" dirty="0" smtClean="0"/>
              <a:t>DM tanısı konulduktan sonra yönetimi önemlidir. 1990’lı yılların ortalarına kadar White sınıflaması yönetimin temel </a:t>
            </a:r>
            <a:r>
              <a:rPr lang="tr-TR" sz="1800" dirty="0" smtClean="0"/>
              <a:t>taşıydı</a:t>
            </a:r>
            <a:r>
              <a:rPr lang="tr-TR" sz="1800" dirty="0" smtClean="0"/>
              <a:t>.</a:t>
            </a:r>
          </a:p>
          <a:p>
            <a:r>
              <a:rPr lang="tr-TR" sz="1800" dirty="0" smtClean="0"/>
              <a:t>Günümüzde ACOG, Amerikan diyabet derneği (ADA) tarafından düzenlenen sınıflandırmanın kullanılması önerir.</a:t>
            </a:r>
          </a:p>
          <a:p>
            <a:pPr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876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Doğum Zamanlaması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Kötü </a:t>
            </a:r>
            <a:r>
              <a:rPr lang="tr-TR" sz="2000" dirty="0" err="1" smtClean="0"/>
              <a:t>glisemik</a:t>
            </a:r>
            <a:r>
              <a:rPr lang="tr-TR" sz="2000" dirty="0" smtClean="0"/>
              <a:t> kontrol, </a:t>
            </a:r>
            <a:r>
              <a:rPr lang="tr-TR" sz="2000" dirty="0" err="1" smtClean="0"/>
              <a:t>vaskülopati</a:t>
            </a:r>
            <a:r>
              <a:rPr lang="tr-TR" sz="2000" dirty="0" smtClean="0"/>
              <a:t>, ilave komplikasyonların bulunduğu gebelerde ise doğumun ≥ 37. haftada planlanması gerekmektedir. </a:t>
            </a:r>
          </a:p>
          <a:p>
            <a:r>
              <a:rPr lang="tr-TR" sz="2000" dirty="0" err="1" smtClean="0"/>
              <a:t>Preterm</a:t>
            </a:r>
            <a:r>
              <a:rPr lang="tr-TR" sz="2000" dirty="0" smtClean="0"/>
              <a:t> doğum kararı diğer </a:t>
            </a:r>
            <a:r>
              <a:rPr lang="tr-TR" sz="2000" dirty="0" err="1" smtClean="0"/>
              <a:t>obstetrik</a:t>
            </a:r>
            <a:r>
              <a:rPr lang="tr-TR" sz="2000" dirty="0" smtClean="0"/>
              <a:t> komplikasyonların varlığında uygulanabilir. (</a:t>
            </a:r>
            <a:r>
              <a:rPr lang="tr-TR" sz="2000" dirty="0" err="1" smtClean="0"/>
              <a:t>preeklampsi</a:t>
            </a:r>
            <a:r>
              <a:rPr lang="tr-TR" sz="2000" dirty="0" smtClean="0"/>
              <a:t>, EMR </a:t>
            </a:r>
            <a:r>
              <a:rPr lang="tr-TR" sz="2000" dirty="0" err="1" smtClean="0"/>
              <a:t>preterm</a:t>
            </a:r>
            <a:r>
              <a:rPr lang="tr-TR" sz="2000" dirty="0" smtClean="0"/>
              <a:t> eylem…)</a:t>
            </a:r>
          </a:p>
          <a:p>
            <a:r>
              <a:rPr lang="tr-TR" sz="2000" dirty="0" smtClean="0"/>
              <a:t>Bu durumda eğer mümkünse doğum ≥34 haftaya ertelenmeye çalışılmalıdır.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91490" y="0"/>
            <a:ext cx="10363200" cy="1143000"/>
          </a:xfrm>
        </p:spPr>
        <p:txBody>
          <a:bodyPr/>
          <a:lstStyle/>
          <a:p>
            <a:r>
              <a:rPr lang="tr-TR" dirty="0" smtClean="0"/>
              <a:t>Doğum </a:t>
            </a:r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651164" y="1191493"/>
          <a:ext cx="10972800" cy="4851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Doğum Sonrası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Emzirme teşvik edilmelidir.</a:t>
            </a:r>
          </a:p>
          <a:p>
            <a:r>
              <a:rPr lang="tr-TR" sz="2000" dirty="0" smtClean="0"/>
              <a:t>Plasentanın çıkarılması ile beraber </a:t>
            </a:r>
            <a:r>
              <a:rPr lang="tr-TR" sz="2000" dirty="0" err="1" smtClean="0"/>
              <a:t>insülin</a:t>
            </a:r>
            <a:r>
              <a:rPr lang="tr-TR" sz="2000" dirty="0" smtClean="0"/>
              <a:t> ihtiyacı azalacağından doza saatlik KŞ ölçümleri ile karar verilir.</a:t>
            </a:r>
          </a:p>
          <a:p>
            <a:r>
              <a:rPr lang="tr-TR" sz="2000" dirty="0" smtClean="0"/>
              <a:t>Kalori alımı 25-27 </a:t>
            </a:r>
            <a:r>
              <a:rPr lang="tr-TR" sz="2000" dirty="0" err="1" smtClean="0"/>
              <a:t>kcal</a:t>
            </a:r>
            <a:r>
              <a:rPr lang="tr-TR" sz="2000" dirty="0" smtClean="0"/>
              <a:t>/kg olarak ayarlanmalı</a:t>
            </a:r>
          </a:p>
          <a:p>
            <a:r>
              <a:rPr lang="tr-TR" sz="2000" dirty="0" err="1" smtClean="0"/>
              <a:t>Postpartum</a:t>
            </a:r>
            <a:r>
              <a:rPr lang="tr-TR" sz="2000" dirty="0" smtClean="0"/>
              <a:t> depresyon bu hasta grubunda çok fazla olduğu için tarama önerilebilir.</a:t>
            </a:r>
          </a:p>
          <a:p>
            <a:r>
              <a:rPr lang="tr-TR" sz="2000" dirty="0" err="1" smtClean="0"/>
              <a:t>Vasküler</a:t>
            </a:r>
            <a:r>
              <a:rPr lang="tr-TR" sz="2000" dirty="0" smtClean="0"/>
              <a:t> tutulumu olmayan </a:t>
            </a:r>
            <a:r>
              <a:rPr lang="tr-TR" sz="2000" dirty="0" err="1" smtClean="0"/>
              <a:t>DM’de</a:t>
            </a:r>
            <a:r>
              <a:rPr lang="tr-TR" sz="2000" dirty="0" smtClean="0"/>
              <a:t> her türlü </a:t>
            </a:r>
            <a:r>
              <a:rPr lang="tr-TR" sz="2000" dirty="0" err="1" smtClean="0"/>
              <a:t>hormonal</a:t>
            </a:r>
            <a:r>
              <a:rPr lang="tr-TR" sz="2000" dirty="0" smtClean="0"/>
              <a:t> </a:t>
            </a:r>
            <a:r>
              <a:rPr lang="tr-TR" sz="2000" dirty="0" err="1" smtClean="0"/>
              <a:t>kontrasepsiyon</a:t>
            </a:r>
            <a:r>
              <a:rPr lang="tr-TR" sz="2000" dirty="0" smtClean="0"/>
              <a:t> metodu kullanılabilir.</a:t>
            </a:r>
          </a:p>
          <a:p>
            <a:r>
              <a:rPr lang="tr-TR" sz="2000" dirty="0" err="1" smtClean="0"/>
              <a:t>Retinopati</a:t>
            </a:r>
            <a:r>
              <a:rPr lang="tr-TR" sz="2000" dirty="0" smtClean="0"/>
              <a:t> varsa 1 yıl içinde tekrar oftalmolog tarafından değerlendirilebilir.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GESTASYONEL </a:t>
            </a:r>
            <a:r>
              <a:rPr lang="tr-TR" dirty="0"/>
              <a:t>DİYABETİ OLAN GEBELERİN YÖNETİMİ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Tanı konulduktan sonra GDM yönetimi diyabet </a:t>
            </a:r>
            <a:r>
              <a:rPr lang="tr-TR" sz="2000" dirty="0"/>
              <a:t>polikliniği ile birlikte yürütülmektedir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Ayırıcı tanılar akla gelmeli tanıdan emin olunmalıdır. </a:t>
            </a:r>
          </a:p>
          <a:p>
            <a:pPr lvl="4"/>
            <a:r>
              <a:rPr lang="tr-TR" sz="1200" dirty="0" err="1" smtClean="0"/>
              <a:t>Cushing</a:t>
            </a:r>
            <a:r>
              <a:rPr lang="tr-TR" sz="1200" dirty="0" smtClean="0"/>
              <a:t> </a:t>
            </a:r>
          </a:p>
          <a:p>
            <a:pPr lvl="4"/>
            <a:r>
              <a:rPr lang="tr-TR" sz="1200" dirty="0" err="1" smtClean="0"/>
              <a:t>Tirotoksikoz</a:t>
            </a:r>
            <a:endParaRPr lang="tr-TR" sz="1200" dirty="0" smtClean="0"/>
          </a:p>
          <a:p>
            <a:pPr lvl="4"/>
            <a:r>
              <a:rPr lang="tr-TR" sz="1200" dirty="0" err="1" smtClean="0"/>
              <a:t>Somatostatin</a:t>
            </a:r>
            <a:r>
              <a:rPr lang="tr-TR" sz="1200" dirty="0" smtClean="0"/>
              <a:t> ve </a:t>
            </a:r>
            <a:r>
              <a:rPr lang="tr-TR" sz="1200" dirty="0" err="1" smtClean="0"/>
              <a:t>glukagon</a:t>
            </a:r>
            <a:r>
              <a:rPr lang="tr-TR" sz="1200" dirty="0" smtClean="0"/>
              <a:t> </a:t>
            </a:r>
            <a:r>
              <a:rPr lang="tr-TR" sz="1200" dirty="0" err="1" smtClean="0"/>
              <a:t>sekrete</a:t>
            </a:r>
            <a:r>
              <a:rPr lang="tr-TR" sz="1200" dirty="0" smtClean="0"/>
              <a:t> eden tümörler</a:t>
            </a:r>
          </a:p>
          <a:p>
            <a:pPr lvl="4"/>
            <a:r>
              <a:rPr lang="tr-TR" sz="1200" dirty="0" err="1" smtClean="0"/>
              <a:t>feokromasitoma</a:t>
            </a:r>
            <a:endParaRPr lang="tr-TR" sz="1200" dirty="0" smtClean="0"/>
          </a:p>
          <a:p>
            <a:pPr lvl="4"/>
            <a:r>
              <a:rPr lang="tr-TR" sz="1200" dirty="0" err="1" smtClean="0"/>
              <a:t>Steroid</a:t>
            </a:r>
            <a:r>
              <a:rPr lang="tr-TR" sz="1200" dirty="0" smtClean="0"/>
              <a:t> kullanımı</a:t>
            </a:r>
          </a:p>
          <a:p>
            <a:pPr lvl="4"/>
            <a:endParaRPr lang="tr-TR" sz="1200" dirty="0"/>
          </a:p>
          <a:p>
            <a:pPr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0294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Gebelere diyabetik diyet uygulanmalı ve diyabet eğitimi planlanmalıdır. Beraberinde  egzersiz önerilmelidir. </a:t>
            </a:r>
          </a:p>
          <a:p>
            <a:r>
              <a:rPr lang="tr-TR" sz="2000" dirty="0" smtClean="0"/>
              <a:t>Diyet için;</a:t>
            </a:r>
          </a:p>
          <a:p>
            <a:pPr lvl="4"/>
            <a:r>
              <a:rPr lang="tr-TR" sz="1200" dirty="0" smtClean="0"/>
              <a:t>Düşük kilolu olgularda 40kcal/kg</a:t>
            </a:r>
          </a:p>
          <a:p>
            <a:pPr lvl="4"/>
            <a:r>
              <a:rPr lang="tr-TR" sz="1200" dirty="0" smtClean="0"/>
              <a:t>Normal kilolu olgularda 35kcal/kg</a:t>
            </a:r>
          </a:p>
          <a:p>
            <a:pPr lvl="4"/>
            <a:r>
              <a:rPr lang="tr-TR" sz="1200" dirty="0" smtClean="0"/>
              <a:t>Kilo fazlası olan olgularda 24kcal/kg</a:t>
            </a:r>
          </a:p>
          <a:p>
            <a:pPr lvl="4"/>
            <a:r>
              <a:rPr lang="tr-TR" sz="1200" dirty="0" err="1" smtClean="0"/>
              <a:t>Obez</a:t>
            </a:r>
            <a:r>
              <a:rPr lang="tr-TR" sz="1200" dirty="0" smtClean="0"/>
              <a:t> olgularda 12kcal/kg</a:t>
            </a:r>
          </a:p>
          <a:p>
            <a:r>
              <a:rPr lang="tr-TR" sz="2000" dirty="0" smtClean="0"/>
              <a:t>Egzersiz için özellikler üst </a:t>
            </a:r>
            <a:r>
              <a:rPr lang="tr-TR" sz="2000" dirty="0" err="1" smtClean="0"/>
              <a:t>ekstremite</a:t>
            </a:r>
            <a:r>
              <a:rPr lang="tr-TR" sz="2000" dirty="0" smtClean="0"/>
              <a:t> kaslarını çalıştıran egzersizler önemlidir.</a:t>
            </a:r>
          </a:p>
          <a:p>
            <a:r>
              <a:rPr lang="tr-TR" sz="2000" dirty="0" smtClean="0"/>
              <a:t>Her gebe orta düzeyde egzersiz yapabilir.</a:t>
            </a:r>
          </a:p>
          <a:p>
            <a:r>
              <a:rPr lang="tr-TR" sz="2000" dirty="0" smtClean="0"/>
              <a:t>Egzersizin </a:t>
            </a:r>
            <a:r>
              <a:rPr lang="tr-TR" sz="2000" dirty="0" err="1" smtClean="0"/>
              <a:t>kontrendike</a:t>
            </a:r>
            <a:r>
              <a:rPr lang="tr-TR" sz="2000" dirty="0" smtClean="0"/>
              <a:t> olduğu durumlar </a:t>
            </a:r>
            <a:r>
              <a:rPr lang="tr-TR" sz="2000" dirty="0" err="1" smtClean="0"/>
              <a:t>obstetriyen</a:t>
            </a:r>
            <a:r>
              <a:rPr lang="tr-TR" sz="2000" dirty="0" smtClean="0"/>
              <a:t> tarafından belirlenmelidir.</a:t>
            </a:r>
          </a:p>
          <a:p>
            <a:r>
              <a:rPr lang="tr-TR" sz="2000" dirty="0" smtClean="0"/>
              <a:t>Egzersiz ve diyet için ayrı ayrı 15-20 mg/</a:t>
            </a:r>
            <a:r>
              <a:rPr lang="tr-TR" sz="2000" dirty="0" err="1" smtClean="0"/>
              <a:t>dl</a:t>
            </a:r>
            <a:r>
              <a:rPr lang="tr-TR" sz="2000" dirty="0" smtClean="0"/>
              <a:t> kan şekerini </a:t>
            </a:r>
            <a:r>
              <a:rPr lang="tr-TR" sz="2000" dirty="0" err="1" smtClean="0"/>
              <a:t>düşürüreceği</a:t>
            </a:r>
            <a:r>
              <a:rPr lang="tr-TR" sz="2000" dirty="0" smtClean="0"/>
              <a:t> varsayılır.</a:t>
            </a:r>
            <a:endParaRPr lang="tr-TR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ADA ve ACOG</a:t>
            </a:r>
          </a:p>
          <a:p>
            <a:pPr lvl="4"/>
            <a:r>
              <a:rPr lang="tr-TR" dirty="0" smtClean="0"/>
              <a:t>Açlık kan şekeri &lt;95 mg/</a:t>
            </a:r>
            <a:r>
              <a:rPr lang="tr-TR" dirty="0" err="1" smtClean="0"/>
              <a:t>dl</a:t>
            </a:r>
            <a:r>
              <a:rPr lang="tr-TR" dirty="0" smtClean="0"/>
              <a:t>, (5.3 </a:t>
            </a:r>
            <a:r>
              <a:rPr lang="tr-TR" dirty="0" err="1" smtClean="0"/>
              <a:t>mmol</a:t>
            </a:r>
            <a:r>
              <a:rPr lang="tr-TR" dirty="0" smtClean="0"/>
              <a:t>/L)</a:t>
            </a:r>
          </a:p>
          <a:p>
            <a:pPr lvl="4"/>
            <a:r>
              <a:rPr lang="tr-TR" dirty="0" smtClean="0"/>
              <a:t>Birinci saat kan şekeri ≤140 mg/</a:t>
            </a:r>
            <a:r>
              <a:rPr lang="tr-TR" dirty="0" err="1" smtClean="0"/>
              <a:t>dL</a:t>
            </a:r>
            <a:r>
              <a:rPr lang="tr-TR" dirty="0" smtClean="0"/>
              <a:t> (7.8 </a:t>
            </a:r>
            <a:r>
              <a:rPr lang="tr-TR" dirty="0" err="1" smtClean="0"/>
              <a:t>mmol</a:t>
            </a:r>
            <a:r>
              <a:rPr lang="tr-TR" dirty="0" smtClean="0"/>
              <a:t>/L)</a:t>
            </a:r>
          </a:p>
          <a:p>
            <a:pPr lvl="4"/>
            <a:r>
              <a:rPr lang="tr-TR" dirty="0" err="1" smtClean="0"/>
              <a:t>postprandial</a:t>
            </a:r>
            <a:r>
              <a:rPr lang="tr-TR" dirty="0" smtClean="0"/>
              <a:t> 2. saat kan şekeri &lt;120 mg/</a:t>
            </a:r>
            <a:r>
              <a:rPr lang="tr-TR" dirty="0" err="1" smtClean="0"/>
              <a:t>dl’nin</a:t>
            </a:r>
            <a:r>
              <a:rPr lang="tr-TR" dirty="0" smtClean="0"/>
              <a:t> (6.7 </a:t>
            </a:r>
            <a:r>
              <a:rPr lang="tr-TR" dirty="0" err="1" smtClean="0"/>
              <a:t>mmol</a:t>
            </a:r>
            <a:r>
              <a:rPr lang="tr-TR" dirty="0" smtClean="0"/>
              <a:t>/L) altında olan gebeler GDMA1 </a:t>
            </a:r>
          </a:p>
          <a:p>
            <a:pPr lvl="4"/>
            <a:r>
              <a:rPr lang="tr-TR" dirty="0" smtClean="0"/>
              <a:t>Kan şekeri seviyesinin bunun üzerinde olması durumunda hasta GDM A2 olarak kategorize edilir ve ayni gün diyabet polikliniğine </a:t>
            </a:r>
            <a:r>
              <a:rPr lang="tr-TR" dirty="0" err="1" smtClean="0"/>
              <a:t>konsulte</a:t>
            </a:r>
            <a:r>
              <a:rPr lang="tr-TR" dirty="0" smtClean="0"/>
              <a:t> edilerek </a:t>
            </a:r>
            <a:r>
              <a:rPr lang="tr-TR" dirty="0" err="1" smtClean="0"/>
              <a:t>insülin</a:t>
            </a:r>
            <a:r>
              <a:rPr lang="tr-TR" dirty="0" smtClean="0"/>
              <a:t> başlanır.</a:t>
            </a:r>
          </a:p>
          <a:p>
            <a:r>
              <a:rPr lang="tr-TR" dirty="0" smtClean="0"/>
              <a:t>Bu değerler belirlenirken sağlıklı gebelerin ortalama kan şekeri seviyelerinin 2SD üstü alınmıştır.</a:t>
            </a:r>
          </a:p>
          <a:p>
            <a:r>
              <a:rPr lang="tr-TR" dirty="0" smtClean="0"/>
              <a:t>Bu referans değerleri alınan grupta hastaların az bir kısmı şişman olduğu için 2SD üzerine şişman hastalarda 5-10 mg/</a:t>
            </a:r>
            <a:r>
              <a:rPr lang="tr-TR" dirty="0" err="1" smtClean="0"/>
              <a:t>dl</a:t>
            </a:r>
            <a:r>
              <a:rPr lang="tr-TR" dirty="0" smtClean="0"/>
              <a:t> fazla olabilen değerler ilave edilmiştir.</a:t>
            </a:r>
          </a:p>
          <a:p>
            <a:r>
              <a:rPr lang="tr-TR" dirty="0" smtClean="0"/>
              <a:t> HAPO çalışması </a:t>
            </a:r>
            <a:r>
              <a:rPr lang="tr-TR" dirty="0" err="1" smtClean="0"/>
              <a:t>makrozomi</a:t>
            </a:r>
            <a:r>
              <a:rPr lang="tr-TR" dirty="0" smtClean="0"/>
              <a:t> ve kan şekeri düzeyi arasında süreğen bir ilişki olduğunu göstermiştir. </a:t>
            </a:r>
          </a:p>
          <a:p>
            <a:r>
              <a:rPr lang="tr-TR" dirty="0" smtClean="0"/>
              <a:t>AKŞ 100-105 mg/</a:t>
            </a:r>
            <a:r>
              <a:rPr lang="tr-TR" dirty="0" err="1" smtClean="0"/>
              <a:t>dl</a:t>
            </a:r>
            <a:r>
              <a:rPr lang="tr-TR" dirty="0" smtClean="0"/>
              <a:t> olan hastalarda </a:t>
            </a:r>
            <a:r>
              <a:rPr lang="tr-TR" dirty="0" err="1" smtClean="0"/>
              <a:t>makrozomi</a:t>
            </a:r>
            <a:r>
              <a:rPr lang="tr-TR" dirty="0" smtClean="0"/>
              <a:t> riski AKŞ ≤ 75 olan hastalara göre 5 kat fazla olarak bulunmuştur.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lvl="6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GDM A1 varlığında </a:t>
            </a:r>
            <a:r>
              <a:rPr lang="tr-TR" sz="2400" dirty="0"/>
              <a:t>serum </a:t>
            </a:r>
            <a:r>
              <a:rPr lang="tr-TR" sz="2400" dirty="0" smtClean="0"/>
              <a:t>KŞ değerleri </a:t>
            </a:r>
            <a:r>
              <a:rPr lang="tr-TR" sz="2400" dirty="0"/>
              <a:t>spot olarak </a:t>
            </a:r>
            <a:r>
              <a:rPr lang="tr-TR" sz="2400" dirty="0" smtClean="0"/>
              <a:t>günde </a:t>
            </a:r>
            <a:r>
              <a:rPr lang="tr-TR" sz="2400" dirty="0"/>
              <a:t>4 defa olmak üzere tercihen yemek sonrası birinci veya ikinci saat bakılmalıdır.</a:t>
            </a:r>
          </a:p>
          <a:p>
            <a:endParaRPr lang="tr-TR" sz="2400" dirty="0"/>
          </a:p>
          <a:p>
            <a:r>
              <a:rPr lang="tr-TR" sz="2400" dirty="0" smtClean="0"/>
              <a:t>Bu </a:t>
            </a:r>
            <a:r>
              <a:rPr lang="tr-TR" sz="2400" dirty="0"/>
              <a:t>izlem </a:t>
            </a:r>
            <a:r>
              <a:rPr lang="tr-TR" sz="2400" dirty="0" err="1"/>
              <a:t>modifiye</a:t>
            </a:r>
            <a:r>
              <a:rPr lang="tr-TR" sz="2400" dirty="0"/>
              <a:t> edilebilmektedir.</a:t>
            </a:r>
          </a:p>
        </p:txBody>
      </p:sp>
    </p:spTree>
    <p:extLst>
      <p:ext uri="{BB962C8B-B14F-4D97-AF65-F5344CB8AC3E}">
        <p14:creationId xmlns:p14="http://schemas.microsoft.com/office/powerpoint/2010/main" val="17818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400" dirty="0" smtClean="0"/>
              <a:t>Takiplerde </a:t>
            </a:r>
            <a:r>
              <a:rPr lang="tr-TR" sz="2400" dirty="0" err="1"/>
              <a:t>makrozomi</a:t>
            </a:r>
            <a:r>
              <a:rPr lang="tr-TR" sz="2400" dirty="0"/>
              <a:t> ve/veya </a:t>
            </a:r>
            <a:r>
              <a:rPr lang="tr-TR" sz="2400" dirty="0" err="1"/>
              <a:t>polihidramniyoz</a:t>
            </a:r>
            <a:r>
              <a:rPr lang="tr-TR" sz="2400" dirty="0"/>
              <a:t> saptanan, hipoglisemi </a:t>
            </a:r>
            <a:r>
              <a:rPr lang="tr-TR" sz="2400" dirty="0" smtClean="0"/>
              <a:t>atakları </a:t>
            </a:r>
            <a:r>
              <a:rPr lang="tr-TR" sz="2400" dirty="0"/>
              <a:t>olan, tokluk kan </a:t>
            </a:r>
            <a:r>
              <a:rPr lang="tr-TR" sz="2400" dirty="0" smtClean="0"/>
              <a:t>şekeri </a:t>
            </a:r>
            <a:r>
              <a:rPr lang="tr-TR" sz="2400" dirty="0"/>
              <a:t>200 mg/dl ve üzerinde olan gebeler </a:t>
            </a:r>
            <a:r>
              <a:rPr lang="tr-TR" sz="2400" dirty="0" err="1"/>
              <a:t>hospitalize</a:t>
            </a:r>
            <a:r>
              <a:rPr lang="tr-TR" sz="2400" dirty="0"/>
              <a:t> edilmelidir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err="1" smtClean="0"/>
              <a:t>Gestasyonel</a:t>
            </a:r>
            <a:r>
              <a:rPr lang="tr-TR" sz="2400" dirty="0" smtClean="0"/>
              <a:t> </a:t>
            </a:r>
            <a:r>
              <a:rPr lang="tr-TR" sz="2400" dirty="0"/>
              <a:t>diyabet A1 olan </a:t>
            </a:r>
            <a:r>
              <a:rPr lang="tr-TR" sz="2400" dirty="0" smtClean="0"/>
              <a:t>hastaların </a:t>
            </a:r>
            <a:r>
              <a:rPr lang="tr-TR" sz="2400" dirty="0"/>
              <a:t>38. </a:t>
            </a:r>
            <a:r>
              <a:rPr lang="tr-TR" sz="2400" dirty="0" smtClean="0"/>
              <a:t>haftadan </a:t>
            </a:r>
            <a:r>
              <a:rPr lang="tr-TR" sz="2400" dirty="0"/>
              <a:t>sonra 3 </a:t>
            </a:r>
            <a:r>
              <a:rPr lang="tr-TR" sz="2400" dirty="0" smtClean="0"/>
              <a:t>günde </a:t>
            </a:r>
            <a:r>
              <a:rPr lang="tr-TR" sz="2400" dirty="0"/>
              <a:t>bir NST </a:t>
            </a:r>
            <a:r>
              <a:rPr lang="tr-TR" sz="2400" dirty="0" err="1" smtClean="0"/>
              <a:t>leri</a:t>
            </a:r>
            <a:r>
              <a:rPr lang="tr-TR" sz="2400" dirty="0" smtClean="0"/>
              <a:t> çekilerek  </a:t>
            </a:r>
            <a:r>
              <a:rPr lang="tr-TR" sz="2400" dirty="0" err="1" smtClean="0"/>
              <a:t>amniyotik</a:t>
            </a:r>
            <a:r>
              <a:rPr lang="tr-TR" sz="2400" dirty="0" smtClean="0"/>
              <a:t> volümleri değerlendirilmelidir.</a:t>
            </a:r>
          </a:p>
          <a:p>
            <a:endParaRPr lang="tr-TR" sz="2400" dirty="0"/>
          </a:p>
          <a:p>
            <a:r>
              <a:rPr lang="tr-TR" sz="2400" dirty="0" err="1" smtClean="0"/>
              <a:t>Gestasyonel</a:t>
            </a:r>
            <a:r>
              <a:rPr lang="tr-TR" sz="2400" dirty="0" smtClean="0"/>
              <a:t> </a:t>
            </a:r>
            <a:r>
              <a:rPr lang="tr-TR" sz="2400" dirty="0"/>
              <a:t>diyabet A2 olan hastalara 32. </a:t>
            </a:r>
            <a:r>
              <a:rPr lang="tr-TR" sz="2400" dirty="0" smtClean="0"/>
              <a:t>haftadan </a:t>
            </a:r>
            <a:r>
              <a:rPr lang="tr-TR" sz="2400" dirty="0"/>
              <a:t>sonra 3 </a:t>
            </a:r>
            <a:r>
              <a:rPr lang="tr-TR" sz="2400" dirty="0" smtClean="0"/>
              <a:t>günde </a:t>
            </a:r>
            <a:r>
              <a:rPr lang="tr-TR" sz="2400" dirty="0"/>
              <a:t>bir NST çekilmeli ve </a:t>
            </a:r>
            <a:r>
              <a:rPr lang="tr-TR" sz="2400" dirty="0" err="1" smtClean="0"/>
              <a:t>amniyotik</a:t>
            </a:r>
            <a:r>
              <a:rPr lang="tr-TR" sz="2400" dirty="0" smtClean="0"/>
              <a:t> volüm bakılmalıdır</a:t>
            </a:r>
            <a:r>
              <a:rPr lang="tr-TR" sz="2400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24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GDM A1’de 40. </a:t>
            </a:r>
            <a:r>
              <a:rPr lang="tr-TR" sz="2400" dirty="0" err="1" smtClean="0"/>
              <a:t>gestasyonel</a:t>
            </a:r>
            <a:r>
              <a:rPr lang="tr-TR" sz="2400" dirty="0" smtClean="0"/>
              <a:t> hafta tamamlandıktan sonra doğurtulmalıdır.</a:t>
            </a:r>
          </a:p>
          <a:p>
            <a:endParaRPr lang="tr-TR" sz="2400" dirty="0" smtClean="0"/>
          </a:p>
          <a:p>
            <a:r>
              <a:rPr lang="tr-TR" sz="2400" dirty="0"/>
              <a:t>Bishop skoru uygun olmayan kadınlarda, iyi </a:t>
            </a:r>
            <a:r>
              <a:rPr lang="tr-TR" sz="2400" dirty="0" err="1"/>
              <a:t>glisemik</a:t>
            </a:r>
            <a:r>
              <a:rPr lang="tr-TR" sz="2400" dirty="0"/>
              <a:t> kontrol, </a:t>
            </a:r>
            <a:r>
              <a:rPr lang="tr-TR" sz="2400" dirty="0" err="1" smtClean="0"/>
              <a:t>vasküler</a:t>
            </a:r>
            <a:r>
              <a:rPr lang="tr-TR" sz="2400" dirty="0" smtClean="0"/>
              <a:t> </a:t>
            </a:r>
            <a:r>
              <a:rPr lang="tr-TR" sz="2400" dirty="0"/>
              <a:t>hastalık veya </a:t>
            </a:r>
            <a:r>
              <a:rPr lang="tr-TR" sz="2400" dirty="0" err="1"/>
              <a:t>preeklampsi</a:t>
            </a:r>
            <a:r>
              <a:rPr lang="tr-TR" sz="2400" dirty="0"/>
              <a:t> olmaması, normal </a:t>
            </a:r>
            <a:r>
              <a:rPr lang="tr-TR" sz="2400" dirty="0" err="1"/>
              <a:t>fetal</a:t>
            </a:r>
            <a:r>
              <a:rPr lang="tr-TR" sz="2400" dirty="0"/>
              <a:t> </a:t>
            </a:r>
            <a:r>
              <a:rPr lang="tr-TR" sz="2400" dirty="0" smtClean="0"/>
              <a:t>gelişim, </a:t>
            </a:r>
            <a:r>
              <a:rPr lang="tr-TR" sz="2400" dirty="0"/>
              <a:t>güven veren </a:t>
            </a:r>
            <a:r>
              <a:rPr lang="tr-TR" sz="2400" dirty="0" err="1"/>
              <a:t>antepartum</a:t>
            </a:r>
            <a:r>
              <a:rPr lang="tr-TR" sz="2400" dirty="0"/>
              <a:t> </a:t>
            </a:r>
            <a:r>
              <a:rPr lang="tr-TR" sz="2400" dirty="0" err="1"/>
              <a:t>fetal</a:t>
            </a:r>
            <a:r>
              <a:rPr lang="tr-TR" sz="2400" dirty="0"/>
              <a:t> </a:t>
            </a:r>
            <a:r>
              <a:rPr lang="tr-TR" sz="2400" dirty="0" smtClean="0"/>
              <a:t>testler, </a:t>
            </a:r>
            <a:r>
              <a:rPr lang="tr-TR" sz="2400" dirty="0"/>
              <a:t>öncesinde ölü doğum öyküsü olmaması durumlarında doğum indüksiyonunun 40+7. gebelik haftasına kadar ertelenmesi güvenli </a:t>
            </a:r>
            <a:r>
              <a:rPr lang="tr-TR" sz="2400" dirty="0" smtClean="0"/>
              <a:t>olabilmektedir. </a:t>
            </a:r>
          </a:p>
          <a:p>
            <a:endParaRPr lang="tr-TR" sz="2400" dirty="0" smtClean="0"/>
          </a:p>
          <a:p>
            <a:r>
              <a:rPr lang="tr-TR" sz="2400" dirty="0" smtClean="0"/>
              <a:t>Insulin </a:t>
            </a:r>
            <a:r>
              <a:rPr lang="tr-TR" sz="2400" dirty="0"/>
              <a:t>kullanan gebeler 39. </a:t>
            </a:r>
            <a:r>
              <a:rPr lang="tr-TR" sz="2400" dirty="0" err="1"/>
              <a:t>g</a:t>
            </a:r>
            <a:r>
              <a:rPr lang="tr-TR" sz="2400" dirty="0" err="1" smtClean="0"/>
              <a:t>estasyonel</a:t>
            </a:r>
            <a:r>
              <a:rPr lang="tr-TR" sz="2400" dirty="0" smtClean="0"/>
              <a:t> </a:t>
            </a:r>
            <a:r>
              <a:rPr lang="tr-TR" sz="2400" dirty="0"/>
              <a:t>hafta </a:t>
            </a:r>
            <a:r>
              <a:rPr lang="tr-TR" sz="2400" dirty="0" smtClean="0"/>
              <a:t>tamamlandıktan </a:t>
            </a:r>
            <a:r>
              <a:rPr lang="tr-TR" sz="2400" dirty="0"/>
              <a:t>sonra </a:t>
            </a:r>
            <a:r>
              <a:rPr lang="tr-TR" sz="2400" dirty="0" smtClean="0"/>
              <a:t>doğurtulmalıdır</a:t>
            </a:r>
            <a:r>
              <a:rPr lang="tr-TR" sz="2400" dirty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50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user\Desktop\dm gebelikte yönetim\Gen_appr_obst_manag_GDM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609600" y="374075"/>
          <a:ext cx="10972800" cy="5651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692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Class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Description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A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Abnormal GTT before pregnancy at any age or of any duration treated only by diet therapy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B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Onset at age 20 years or older and duration of less than 10 years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C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Onset at age 10 to 19 years or duration of 10 to 19 years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D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Onset before 10 years of age, duration over 20 years, benign retinopathy, or hypertension (not preeclampsia)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Proliferative retinopathy or vitreous hemorrhage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Nephropathy with over 500 mg/day proteinuria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RF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Criteria for both classes R and F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G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Many pregnancy failures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H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Evidence of arteriosclerotic heart disease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T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Prior renal transplantation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Gestational diabetes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A1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Diet-controlled gestational diabetes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smtClean="0">
                          <a:latin typeface="Arial"/>
                          <a:ea typeface="Times New Roman"/>
                          <a:cs typeface="Times New Roman"/>
                        </a:rPr>
                        <a:t>A2</a:t>
                      </a:r>
                      <a:endParaRPr lang="tr-TR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Insulin</a:t>
                      </a:r>
                      <a:r>
                        <a:rPr lang="tr-TR" sz="1200" dirty="0" smtClean="0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treated</a:t>
                      </a:r>
                      <a:r>
                        <a:rPr lang="tr-TR" sz="12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gestational</a:t>
                      </a:r>
                      <a:r>
                        <a:rPr lang="tr-TR" sz="12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tr-TR" sz="1200" dirty="0" err="1" smtClean="0">
                          <a:latin typeface="Arial"/>
                          <a:ea typeface="Times New Roman"/>
                          <a:cs typeface="Times New Roman"/>
                        </a:rPr>
                        <a:t>diabetes</a:t>
                      </a:r>
                      <a:endParaRPr lang="tr-TR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Doğum Sırasında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Maternal</a:t>
            </a:r>
            <a:r>
              <a:rPr lang="tr-TR" sz="2400" dirty="0" smtClean="0"/>
              <a:t> </a:t>
            </a:r>
            <a:r>
              <a:rPr lang="tr-TR" sz="2400" dirty="0" err="1" smtClean="0"/>
              <a:t>hiperglisemi</a:t>
            </a:r>
            <a:r>
              <a:rPr lang="tr-TR" sz="2400" dirty="0" smtClean="0"/>
              <a:t> </a:t>
            </a:r>
            <a:r>
              <a:rPr lang="tr-TR" sz="2400" dirty="0" err="1" smtClean="0"/>
              <a:t>neonatal</a:t>
            </a:r>
            <a:r>
              <a:rPr lang="tr-TR" sz="2400" dirty="0" smtClean="0"/>
              <a:t> </a:t>
            </a:r>
            <a:r>
              <a:rPr lang="tr-TR" sz="2400" dirty="0" err="1" smtClean="0"/>
              <a:t>hypogliseminin</a:t>
            </a:r>
            <a:r>
              <a:rPr lang="tr-TR" sz="2400" dirty="0" smtClean="0"/>
              <a:t> en önemli nedenidir.</a:t>
            </a:r>
          </a:p>
          <a:p>
            <a:r>
              <a:rPr lang="tr-TR" sz="2400" dirty="0" smtClean="0"/>
              <a:t>Hasta aç bırakılır</a:t>
            </a:r>
          </a:p>
          <a:p>
            <a:r>
              <a:rPr lang="tr-TR" sz="2400" dirty="0" smtClean="0"/>
              <a:t>150 ml </a:t>
            </a:r>
            <a:r>
              <a:rPr lang="tr-TR" sz="2400" dirty="0" err="1" smtClean="0"/>
              <a:t>salin</a:t>
            </a:r>
            <a:r>
              <a:rPr lang="tr-TR" sz="2400" dirty="0" smtClean="0"/>
              <a:t>+15u </a:t>
            </a:r>
            <a:r>
              <a:rPr lang="tr-TR" sz="2400" dirty="0" err="1" smtClean="0"/>
              <a:t>regüler</a:t>
            </a:r>
            <a:r>
              <a:rPr lang="tr-TR" sz="2400" dirty="0" smtClean="0"/>
              <a:t> </a:t>
            </a:r>
            <a:r>
              <a:rPr lang="tr-TR" sz="2400" dirty="0" err="1" smtClean="0"/>
              <a:t>insülin</a:t>
            </a:r>
            <a:r>
              <a:rPr lang="tr-TR" sz="2400" dirty="0" smtClean="0"/>
              <a:t> saatte 1-3 U olacak şekilde verilebilir</a:t>
            </a:r>
          </a:p>
          <a:p>
            <a:r>
              <a:rPr lang="tr-TR" sz="2400" dirty="0" smtClean="0"/>
              <a:t>2,5 mg/kg/</a:t>
            </a:r>
            <a:r>
              <a:rPr lang="tr-TR" sz="2400" dirty="0" err="1" smtClean="0"/>
              <a:t>dk</a:t>
            </a:r>
            <a:r>
              <a:rPr lang="tr-TR" sz="2400" dirty="0" smtClean="0"/>
              <a:t> hızında </a:t>
            </a:r>
            <a:r>
              <a:rPr lang="tr-TR" sz="2400" dirty="0" err="1" smtClean="0"/>
              <a:t>glukoz</a:t>
            </a:r>
            <a:r>
              <a:rPr lang="tr-TR" sz="2400" dirty="0" smtClean="0"/>
              <a:t> verilebilir</a:t>
            </a:r>
          </a:p>
          <a:p>
            <a:r>
              <a:rPr lang="tr-TR" sz="2400" dirty="0" smtClean="0"/>
              <a:t>Hastanın </a:t>
            </a:r>
            <a:r>
              <a:rPr lang="tr-TR" sz="2400" dirty="0" err="1" smtClean="0"/>
              <a:t>glukoz</a:t>
            </a:r>
            <a:r>
              <a:rPr lang="tr-TR" sz="2400" dirty="0" smtClean="0"/>
              <a:t> düzeyi saatlik olarak ölçülür.</a:t>
            </a:r>
          </a:p>
          <a:p>
            <a:r>
              <a:rPr lang="tr-TR" sz="2400" dirty="0" smtClean="0"/>
              <a:t>Hedef </a:t>
            </a:r>
            <a:r>
              <a:rPr lang="tr-TR" sz="2400" dirty="0" err="1" smtClean="0"/>
              <a:t>glukoz</a:t>
            </a:r>
            <a:r>
              <a:rPr lang="tr-TR" sz="2400" dirty="0" smtClean="0"/>
              <a:t> düzeyi 70-90 mg</a:t>
            </a:r>
          </a:p>
          <a:p>
            <a:r>
              <a:rPr lang="tr-TR" sz="2400" dirty="0" smtClean="0"/>
              <a:t>KŞ&gt; 120 ise </a:t>
            </a:r>
            <a:r>
              <a:rPr lang="tr-TR" sz="2400" dirty="0" err="1" smtClean="0"/>
              <a:t>insülin</a:t>
            </a:r>
            <a:r>
              <a:rPr lang="tr-TR" sz="2400" dirty="0" smtClean="0"/>
              <a:t> KŞ&lt; 70 ise </a:t>
            </a:r>
            <a:r>
              <a:rPr lang="tr-TR" sz="2400" dirty="0" err="1" smtClean="0"/>
              <a:t>glukoz</a:t>
            </a:r>
            <a:r>
              <a:rPr lang="tr-TR" sz="2400" dirty="0" smtClean="0"/>
              <a:t> arttırılır</a:t>
            </a:r>
          </a:p>
          <a:p>
            <a:r>
              <a:rPr lang="tr-TR" sz="2400" dirty="0" smtClean="0"/>
              <a:t>C/S planlanan hastalarda geceki NPH dozu verilebilir. </a:t>
            </a:r>
          </a:p>
          <a:p>
            <a:r>
              <a:rPr lang="tr-TR" sz="2400" dirty="0" smtClean="0"/>
              <a:t>Sabah </a:t>
            </a:r>
            <a:r>
              <a:rPr lang="tr-TR" sz="2400" dirty="0" err="1" smtClean="0"/>
              <a:t>insülini</a:t>
            </a:r>
            <a:r>
              <a:rPr lang="tr-TR" sz="2400" dirty="0" smtClean="0"/>
              <a:t> yapılmaz </a:t>
            </a:r>
          </a:p>
          <a:p>
            <a:r>
              <a:rPr lang="tr-TR" sz="2400" dirty="0" smtClean="0"/>
              <a:t>Operasyonun gecikmesi durumunda her 8 saatte doz tekrarı yapılır.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5721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Doğum Sonrası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GDM varlığında doğumdan sonra </a:t>
            </a:r>
            <a:r>
              <a:rPr lang="tr-TR" dirty="0" err="1" smtClean="0"/>
              <a:t>insülin</a:t>
            </a:r>
            <a:r>
              <a:rPr lang="tr-TR" dirty="0" smtClean="0"/>
              <a:t> verilmez. </a:t>
            </a:r>
            <a:r>
              <a:rPr lang="tr-TR" dirty="0" err="1" smtClean="0"/>
              <a:t>Postpartum</a:t>
            </a:r>
            <a:r>
              <a:rPr lang="tr-TR" dirty="0" smtClean="0"/>
              <a:t> birinci günde GDM A2 tanısı olan hastaların kan şekeri değerleri 4 defa ölçülür.</a:t>
            </a:r>
          </a:p>
          <a:p>
            <a:endParaRPr lang="tr-TR" dirty="0" smtClean="0"/>
          </a:p>
          <a:p>
            <a:r>
              <a:rPr lang="tr-TR" dirty="0" smtClean="0"/>
              <a:t>GDM olan hastalar </a:t>
            </a:r>
            <a:r>
              <a:rPr lang="tr-TR" dirty="0" err="1" smtClean="0"/>
              <a:t>postpartum</a:t>
            </a:r>
            <a:r>
              <a:rPr lang="tr-TR" dirty="0" smtClean="0"/>
              <a:t> 6. haftadan sonra 75 g OGTT için diyabet polikliniğine yönlendirilmelidir.</a:t>
            </a:r>
          </a:p>
          <a:p>
            <a:r>
              <a:rPr lang="tr-TR" dirty="0" smtClean="0"/>
              <a:t>Bu hastalarda da %5 kalıcı DM olabilir.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94914" y="0"/>
            <a:ext cx="5209309" cy="1143000"/>
          </a:xfrm>
        </p:spPr>
        <p:txBody>
          <a:bodyPr/>
          <a:lstStyle/>
          <a:p>
            <a:r>
              <a:rPr lang="tr-TR" dirty="0" smtClean="0"/>
              <a:t>Kliniğimizden 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066800"/>
            <a:ext cx="12192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86819" y="2121408"/>
            <a:ext cx="10058400" cy="1609344"/>
          </a:xfrm>
        </p:spPr>
        <p:txBody>
          <a:bodyPr>
            <a:normAutofit/>
          </a:bodyPr>
          <a:lstStyle/>
          <a:p>
            <a:r>
              <a:rPr lang="tr-TR" sz="9600" dirty="0" smtClean="0"/>
              <a:t>TEŞEKKÜRLER</a:t>
            </a:r>
            <a:endParaRPr lang="tr-TR" sz="96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148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202487"/>
            <a:ext cx="12192000" cy="665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4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PREGESTASYONEL DİYABETİ OLAN GEBELERİN YÖNETİMİ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Diyabetik annelerin gebeliklerinde, kayıp ve </a:t>
            </a:r>
            <a:r>
              <a:rPr lang="tr-TR" sz="2000" dirty="0" err="1" smtClean="0"/>
              <a:t>konjenital</a:t>
            </a:r>
            <a:r>
              <a:rPr lang="tr-TR" sz="2000" dirty="0" smtClean="0"/>
              <a:t> </a:t>
            </a:r>
            <a:r>
              <a:rPr lang="tr-TR" sz="2000" dirty="0" err="1" smtClean="0"/>
              <a:t>malformasyonları</a:t>
            </a:r>
            <a:r>
              <a:rPr lang="tr-TR" sz="2000" dirty="0" smtClean="0"/>
              <a:t> önlemek için gebelikten önce uygun medikal bakım ve eğitim önerilmelidir.</a:t>
            </a:r>
          </a:p>
          <a:p>
            <a:r>
              <a:rPr lang="tr-TR" sz="2000" dirty="0" smtClean="0"/>
              <a:t>Her hastaya 4-5mg </a:t>
            </a:r>
            <a:r>
              <a:rPr lang="tr-TR" sz="2000" dirty="0" err="1" smtClean="0"/>
              <a:t>folik</a:t>
            </a:r>
            <a:r>
              <a:rPr lang="tr-TR" sz="2000" dirty="0" smtClean="0"/>
              <a:t> asit önerilir</a:t>
            </a:r>
          </a:p>
          <a:p>
            <a:r>
              <a:rPr lang="tr-TR" sz="2000" dirty="0" smtClean="0"/>
              <a:t>Bu hastalarda en önemli </a:t>
            </a:r>
            <a:r>
              <a:rPr lang="tr-TR" sz="2000" dirty="0" err="1" smtClean="0"/>
              <a:t>perinatal</a:t>
            </a:r>
            <a:r>
              <a:rPr lang="tr-TR" sz="2000" dirty="0" smtClean="0"/>
              <a:t> </a:t>
            </a:r>
            <a:r>
              <a:rPr lang="tr-TR" sz="2000" dirty="0" err="1" smtClean="0"/>
              <a:t>mortalite</a:t>
            </a:r>
            <a:r>
              <a:rPr lang="tr-TR" sz="2000" dirty="0" smtClean="0"/>
              <a:t> nedeni </a:t>
            </a:r>
            <a:r>
              <a:rPr lang="tr-TR" sz="2000" dirty="0" err="1" smtClean="0"/>
              <a:t>konjenital</a:t>
            </a:r>
            <a:r>
              <a:rPr lang="tr-TR" sz="2000" dirty="0" smtClean="0"/>
              <a:t> anomaliler ve açıklanamayan </a:t>
            </a:r>
            <a:r>
              <a:rPr lang="tr-TR" sz="2000" dirty="0" err="1" smtClean="0"/>
              <a:t>fetal</a:t>
            </a:r>
            <a:r>
              <a:rPr lang="tr-TR" sz="2000" dirty="0" smtClean="0"/>
              <a:t> ölümlerdir. </a:t>
            </a:r>
          </a:p>
          <a:p>
            <a:pPr lvl="3"/>
            <a:r>
              <a:rPr lang="tr-TR" sz="1200" dirty="0" smtClean="0"/>
              <a:t>Anomalilerin nedeni </a:t>
            </a:r>
            <a:r>
              <a:rPr lang="tr-TR" sz="1200" dirty="0" err="1" smtClean="0"/>
              <a:t>kardiak</a:t>
            </a:r>
            <a:r>
              <a:rPr lang="tr-TR" sz="1200" dirty="0" smtClean="0"/>
              <a:t> </a:t>
            </a:r>
            <a:r>
              <a:rPr lang="tr-TR" sz="1200" dirty="0" err="1" smtClean="0"/>
              <a:t>nöral</a:t>
            </a:r>
            <a:r>
              <a:rPr lang="tr-TR" sz="1200" dirty="0" smtClean="0"/>
              <a:t> </a:t>
            </a:r>
            <a:r>
              <a:rPr lang="tr-TR" sz="1200" dirty="0" err="1" smtClean="0"/>
              <a:t>krestin</a:t>
            </a:r>
            <a:r>
              <a:rPr lang="tr-TR" sz="1200" dirty="0" smtClean="0"/>
              <a:t> </a:t>
            </a:r>
            <a:r>
              <a:rPr lang="tr-TR" sz="1200" dirty="0" err="1" smtClean="0"/>
              <a:t>migrasyonunu</a:t>
            </a:r>
            <a:r>
              <a:rPr lang="tr-TR" sz="1200" dirty="0" smtClean="0"/>
              <a:t> </a:t>
            </a:r>
            <a:r>
              <a:rPr lang="tr-TR" sz="1200" dirty="0" err="1" smtClean="0"/>
              <a:t>inhibe</a:t>
            </a:r>
            <a:r>
              <a:rPr lang="tr-TR" sz="1200" dirty="0" smtClean="0"/>
              <a:t> eden </a:t>
            </a:r>
            <a:r>
              <a:rPr lang="tr-TR" sz="1200" dirty="0" err="1" smtClean="0"/>
              <a:t>hipergiseminin</a:t>
            </a:r>
            <a:r>
              <a:rPr lang="tr-TR" sz="1200" dirty="0" smtClean="0"/>
              <a:t> neden olduğu </a:t>
            </a:r>
            <a:r>
              <a:rPr lang="tr-TR" sz="1200" dirty="0" err="1" smtClean="0"/>
              <a:t>oksidatif</a:t>
            </a:r>
            <a:r>
              <a:rPr lang="tr-TR" sz="1200" dirty="0" smtClean="0"/>
              <a:t> stres, </a:t>
            </a:r>
            <a:r>
              <a:rPr lang="tr-TR" sz="1200" dirty="0" err="1" smtClean="0"/>
              <a:t>yolk</a:t>
            </a:r>
            <a:r>
              <a:rPr lang="tr-TR" sz="1200" dirty="0" smtClean="0"/>
              <a:t> </a:t>
            </a:r>
            <a:r>
              <a:rPr lang="tr-TR" sz="1200" dirty="0" err="1" smtClean="0"/>
              <a:t>salk</a:t>
            </a:r>
            <a:r>
              <a:rPr lang="tr-TR" sz="1200" dirty="0" smtClean="0"/>
              <a:t> hasarı, </a:t>
            </a:r>
            <a:r>
              <a:rPr lang="tr-TR" sz="1200" dirty="0" err="1" smtClean="0"/>
              <a:t>miyoinositol</a:t>
            </a:r>
            <a:r>
              <a:rPr lang="tr-TR" sz="1200" dirty="0" smtClean="0"/>
              <a:t> eksikliği olabilir.</a:t>
            </a:r>
          </a:p>
          <a:p>
            <a:pPr lvl="3"/>
            <a:r>
              <a:rPr lang="tr-TR" sz="1200" dirty="0" smtClean="0"/>
              <a:t>Açıklanamayan </a:t>
            </a:r>
            <a:r>
              <a:rPr lang="tr-TR" sz="1200" dirty="0" err="1" smtClean="0"/>
              <a:t>fetal</a:t>
            </a:r>
            <a:r>
              <a:rPr lang="tr-TR" sz="1200" dirty="0" smtClean="0"/>
              <a:t> ölümlerin ortak özellikleri ise azalmış </a:t>
            </a:r>
            <a:r>
              <a:rPr lang="tr-TR" sz="1200" dirty="0" err="1" smtClean="0"/>
              <a:t>pH</a:t>
            </a:r>
            <a:r>
              <a:rPr lang="tr-TR" sz="1200" dirty="0" smtClean="0"/>
              <a:t> artmış PCO2, </a:t>
            </a:r>
            <a:r>
              <a:rPr lang="tr-TR" sz="1200" dirty="0" err="1" smtClean="0"/>
              <a:t>laktat</a:t>
            </a:r>
            <a:r>
              <a:rPr lang="tr-TR" sz="1200" dirty="0" smtClean="0"/>
              <a:t>, </a:t>
            </a:r>
            <a:r>
              <a:rPr lang="tr-TR" sz="1200" dirty="0" err="1" smtClean="0"/>
              <a:t>eritropoetindir</a:t>
            </a:r>
            <a:r>
              <a:rPr lang="tr-TR" sz="1200" dirty="0" smtClean="0"/>
              <a:t>. </a:t>
            </a:r>
            <a:r>
              <a:rPr lang="tr-TR" sz="1200" dirty="0" err="1" smtClean="0"/>
              <a:t>Fetal</a:t>
            </a:r>
            <a:r>
              <a:rPr lang="tr-TR" sz="1200" dirty="0" smtClean="0"/>
              <a:t> otopsi bulguları ise artmış </a:t>
            </a:r>
            <a:r>
              <a:rPr lang="tr-TR" sz="1200" dirty="0" err="1" smtClean="0"/>
              <a:t>villöz</a:t>
            </a:r>
            <a:r>
              <a:rPr lang="tr-TR" sz="1200" dirty="0" smtClean="0"/>
              <a:t> ödem, </a:t>
            </a:r>
            <a:r>
              <a:rPr lang="tr-TR" sz="1200" dirty="0" err="1" smtClean="0"/>
              <a:t>hidropik</a:t>
            </a:r>
            <a:r>
              <a:rPr lang="tr-TR" sz="1200" dirty="0" smtClean="0"/>
              <a:t> </a:t>
            </a:r>
            <a:r>
              <a:rPr lang="tr-TR" sz="1200" dirty="0" err="1" smtClean="0"/>
              <a:t>villuslar</a:t>
            </a:r>
            <a:r>
              <a:rPr lang="tr-TR" sz="1200" dirty="0" smtClean="0"/>
              <a:t> ve </a:t>
            </a:r>
            <a:r>
              <a:rPr lang="tr-TR" sz="1200" dirty="0" err="1" smtClean="0"/>
              <a:t>pasental</a:t>
            </a:r>
            <a:r>
              <a:rPr lang="tr-TR" sz="1200" dirty="0" smtClean="0"/>
              <a:t> yetmezlik bulguları olabilir.</a:t>
            </a:r>
          </a:p>
          <a:p>
            <a:pPr lvl="3"/>
            <a:endParaRPr lang="tr-TR" sz="1200" dirty="0" smtClean="0"/>
          </a:p>
          <a:p>
            <a:pPr lvl="3">
              <a:buNone/>
            </a:pPr>
            <a:endParaRPr lang="tr-TR" sz="12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46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DM ve Gebelikte Riskler </a:t>
            </a:r>
            <a:r>
              <a:rPr lang="tr-TR" dirty="0" err="1" smtClean="0"/>
              <a:t>Fetal</a:t>
            </a:r>
            <a:r>
              <a:rPr lang="tr-TR" dirty="0" smtClean="0"/>
              <a:t> Anomali &amp; </a:t>
            </a:r>
            <a:r>
              <a:rPr lang="tr-TR" dirty="0" err="1" smtClean="0"/>
              <a:t>Embriyopati</a:t>
            </a:r>
            <a:r>
              <a:rPr lang="tr-TR" dirty="0" smtClean="0"/>
              <a:t> </a:t>
            </a:r>
          </a:p>
          <a:p>
            <a:pPr lvl="3"/>
            <a:r>
              <a:rPr lang="tr-TR" dirty="0" smtClean="0"/>
              <a:t>AKŞ &lt; 120 mg %2,1 </a:t>
            </a:r>
          </a:p>
          <a:p>
            <a:pPr lvl="3"/>
            <a:r>
              <a:rPr lang="tr-TR" dirty="0" smtClean="0"/>
              <a:t>120-260mg %5,2 </a:t>
            </a:r>
          </a:p>
          <a:p>
            <a:pPr lvl="3"/>
            <a:r>
              <a:rPr lang="tr-TR" dirty="0" smtClean="0"/>
              <a:t>&gt;261mg % 30,4</a:t>
            </a:r>
          </a:p>
          <a:p>
            <a:r>
              <a:rPr lang="tr-TR" dirty="0" err="1" smtClean="0"/>
              <a:t>Konsepsiyon</a:t>
            </a:r>
            <a:r>
              <a:rPr lang="tr-TR" dirty="0" smtClean="0"/>
              <a:t> öncesi </a:t>
            </a:r>
            <a:r>
              <a:rPr lang="tr-TR" dirty="0" err="1" smtClean="0"/>
              <a:t>Hb</a:t>
            </a:r>
            <a:r>
              <a:rPr lang="tr-TR" dirty="0" smtClean="0"/>
              <a:t> A1 C &lt; 6 olmalı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GDM’de</a:t>
            </a:r>
            <a:r>
              <a:rPr lang="tr-TR" dirty="0" smtClean="0"/>
              <a:t> anomali riski normal gebelikteki kadar.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000" dirty="0" smtClean="0"/>
              <a:t>Gebelik öncesi iyi bir </a:t>
            </a:r>
            <a:r>
              <a:rPr lang="tr-TR" sz="2000" dirty="0" err="1" smtClean="0"/>
              <a:t>Hb</a:t>
            </a:r>
            <a:r>
              <a:rPr lang="tr-TR" sz="2000" dirty="0" smtClean="0"/>
              <a:t> A1C iyi </a:t>
            </a:r>
            <a:r>
              <a:rPr lang="tr-TR" sz="2000" dirty="0" err="1" smtClean="0"/>
              <a:t>perinatal</a:t>
            </a:r>
            <a:r>
              <a:rPr lang="tr-TR" sz="2000" dirty="0" smtClean="0"/>
              <a:t> sonuçları garanti etmez ancak </a:t>
            </a:r>
            <a:r>
              <a:rPr lang="tr-TR" sz="2000" dirty="0" err="1" smtClean="0"/>
              <a:t>organogenez</a:t>
            </a:r>
            <a:r>
              <a:rPr lang="tr-TR" sz="2000" dirty="0" smtClean="0"/>
              <a:t> sonrası başvuran gebelerde </a:t>
            </a:r>
            <a:r>
              <a:rPr lang="tr-TR" sz="2000" dirty="0" err="1" smtClean="0"/>
              <a:t>fetal</a:t>
            </a:r>
            <a:r>
              <a:rPr lang="tr-TR" sz="2000" dirty="0" smtClean="0"/>
              <a:t> anomali oranı % 9 iken gebelik öncesi sıkı </a:t>
            </a:r>
            <a:r>
              <a:rPr lang="tr-TR" sz="2000" dirty="0" err="1" smtClean="0"/>
              <a:t>glukoz</a:t>
            </a:r>
            <a:r>
              <a:rPr lang="tr-TR" sz="2000" dirty="0" smtClean="0"/>
              <a:t> kontrolü sağlanan bireylerde bu oran %5’e iner.</a:t>
            </a:r>
          </a:p>
          <a:p>
            <a:r>
              <a:rPr lang="tr-TR" sz="2000" dirty="0" smtClean="0"/>
              <a:t>ADA, </a:t>
            </a:r>
            <a:r>
              <a:rPr lang="tr-TR" sz="2000" dirty="0" err="1" smtClean="0"/>
              <a:t>insülin</a:t>
            </a:r>
            <a:r>
              <a:rPr lang="tr-TR" sz="2000" dirty="0" smtClean="0"/>
              <a:t> kullanılarak sağlanan gebelik öncesi optimal </a:t>
            </a:r>
            <a:r>
              <a:rPr lang="tr-TR" sz="2000" dirty="0" err="1" smtClean="0"/>
              <a:t>glukoz</a:t>
            </a:r>
            <a:r>
              <a:rPr lang="tr-TR" sz="2000" dirty="0" smtClean="0"/>
              <a:t> kontrolünü;</a:t>
            </a:r>
          </a:p>
          <a:p>
            <a:pPr lvl="1"/>
            <a:r>
              <a:rPr lang="tr-TR" sz="2000" dirty="0" smtClean="0"/>
              <a:t> açlık </a:t>
            </a:r>
            <a:r>
              <a:rPr lang="tr-TR" sz="2000" dirty="0" err="1" smtClean="0"/>
              <a:t>glukoz</a:t>
            </a:r>
            <a:r>
              <a:rPr lang="tr-TR" sz="2000" dirty="0" smtClean="0"/>
              <a:t> düzeylerinin 70-100mg/</a:t>
            </a:r>
            <a:r>
              <a:rPr lang="tr-TR" sz="2000" dirty="0" err="1" smtClean="0"/>
              <a:t>dL</a:t>
            </a:r>
            <a:r>
              <a:rPr lang="tr-TR" sz="2000" dirty="0" smtClean="0"/>
              <a:t>, </a:t>
            </a:r>
          </a:p>
          <a:p>
            <a:pPr lvl="1"/>
            <a:r>
              <a:rPr lang="tr-TR" sz="2000" dirty="0" smtClean="0"/>
              <a:t>1. saat tokluk değerinin &lt;140mg/</a:t>
            </a:r>
            <a:r>
              <a:rPr lang="tr-TR" sz="2000" dirty="0" err="1" smtClean="0"/>
              <a:t>dL</a:t>
            </a:r>
            <a:r>
              <a:rPr lang="tr-TR" sz="2000" dirty="0" smtClean="0"/>
              <a:t> </a:t>
            </a:r>
          </a:p>
          <a:p>
            <a:pPr lvl="1"/>
            <a:r>
              <a:rPr lang="tr-TR" sz="2000" dirty="0" smtClean="0"/>
              <a:t>2. saat tokluk değerinin &lt; 120mg/</a:t>
            </a:r>
            <a:r>
              <a:rPr lang="tr-TR" sz="2000" dirty="0" err="1" smtClean="0"/>
              <a:t>dL</a:t>
            </a:r>
            <a:r>
              <a:rPr lang="tr-TR" sz="2000" dirty="0" smtClean="0"/>
              <a:t>’ </a:t>
            </a:r>
            <a:r>
              <a:rPr lang="tr-TR" sz="2000" dirty="0" err="1" smtClean="0"/>
              <a:t>nin</a:t>
            </a:r>
            <a:r>
              <a:rPr lang="tr-TR" sz="2000" dirty="0" smtClean="0"/>
              <a:t> altında olması olarak tanımlamıştır.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İlk </a:t>
            </a:r>
            <a:r>
              <a:rPr lang="tr-TR" sz="2000" dirty="0" err="1" smtClean="0"/>
              <a:t>prenatal</a:t>
            </a:r>
            <a:r>
              <a:rPr lang="tr-TR" sz="2000" dirty="0" smtClean="0"/>
              <a:t> </a:t>
            </a:r>
            <a:r>
              <a:rPr lang="tr-TR" sz="2000" dirty="0" err="1" smtClean="0"/>
              <a:t>visitte</a:t>
            </a:r>
            <a:r>
              <a:rPr lang="tr-TR" sz="2000" dirty="0" smtClean="0"/>
              <a:t> rutinlere ek olarak istenmesi gereken tahliller</a:t>
            </a:r>
            <a:endParaRPr lang="tr-TR" sz="2000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1219200" y="1447800"/>
          <a:ext cx="10363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Metin kutusu"/>
          <p:cNvSpPr txBox="1"/>
          <p:nvPr/>
        </p:nvSpPr>
        <p:spPr>
          <a:xfrm>
            <a:off x="2036618" y="2549236"/>
            <a:ext cx="14685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Ø"/>
            </a:pPr>
            <a:r>
              <a:rPr lang="tr-TR" dirty="0" smtClean="0"/>
              <a:t>30Y</a:t>
            </a:r>
          </a:p>
          <a:p>
            <a:pPr>
              <a:buFont typeface="Wingdings"/>
              <a:buChar char="Ø"/>
            </a:pPr>
            <a:r>
              <a:rPr lang="tr-TR" dirty="0" err="1" smtClean="0"/>
              <a:t>Vaskülopati</a:t>
            </a:r>
            <a:endParaRPr lang="tr-TR" dirty="0" smtClean="0"/>
          </a:p>
          <a:p>
            <a:pPr>
              <a:buFont typeface="Wingdings"/>
              <a:buChar char="Ø"/>
            </a:pPr>
            <a:r>
              <a:rPr lang="tr-TR" dirty="0" err="1" smtClean="0"/>
              <a:t>İskemik</a:t>
            </a:r>
            <a:r>
              <a:rPr lang="tr-TR" dirty="0" smtClean="0"/>
              <a:t> kalp </a:t>
            </a:r>
            <a:r>
              <a:rPr lang="tr-TR" dirty="0" err="1" smtClean="0"/>
              <a:t>hst</a:t>
            </a:r>
            <a:endParaRPr lang="tr-TR" dirty="0" smtClean="0"/>
          </a:p>
          <a:p>
            <a:pPr>
              <a:buFont typeface="Wingdings"/>
              <a:buChar char="Ø"/>
            </a:pPr>
            <a:r>
              <a:rPr lang="tr-TR" dirty="0" smtClean="0"/>
              <a:t>&gt;5yıl DM</a:t>
            </a:r>
          </a:p>
          <a:p>
            <a:pPr>
              <a:buFont typeface="Wingdings"/>
              <a:buChar char="Ø"/>
            </a:pPr>
            <a:endParaRPr lang="tr-TR" dirty="0"/>
          </a:p>
        </p:txBody>
      </p:sp>
      <p:sp>
        <p:nvSpPr>
          <p:cNvPr id="8" name="7 Metin kutusu"/>
          <p:cNvSpPr txBox="1"/>
          <p:nvPr/>
        </p:nvSpPr>
        <p:spPr>
          <a:xfrm>
            <a:off x="8700656" y="3200402"/>
            <a:ext cx="277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Tiroid</a:t>
            </a:r>
            <a:r>
              <a:rPr lang="tr-TR" dirty="0" smtClean="0"/>
              <a:t> hastalıkları 40 </a:t>
            </a:r>
            <a:r>
              <a:rPr lang="tr-TR" dirty="0" err="1" smtClean="0"/>
              <a:t>percent</a:t>
            </a:r>
            <a:r>
              <a:rPr lang="tr-TR" dirty="0" smtClean="0"/>
              <a:t> fazla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TRİMESTER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609600" y="1440875"/>
          <a:ext cx="10972800" cy="5237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2115</TotalTime>
  <Words>1733</Words>
  <Application>Microsoft Office PowerPoint</Application>
  <PresentationFormat>Widescreen</PresentationFormat>
  <Paragraphs>246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Franklin Gothic Book</vt:lpstr>
      <vt:lpstr>Perpetua</vt:lpstr>
      <vt:lpstr>Times New Roman</vt:lpstr>
      <vt:lpstr>Wingdings</vt:lpstr>
      <vt:lpstr>Wingdings 2</vt:lpstr>
      <vt:lpstr>Hisse Senedi</vt:lpstr>
      <vt:lpstr>GEBELİKTE DİYABET YÖNETİMİ</vt:lpstr>
      <vt:lpstr> </vt:lpstr>
      <vt:lpstr>PowerPoint Presentation</vt:lpstr>
      <vt:lpstr> </vt:lpstr>
      <vt:lpstr>PREGESTASYONEL DİYABETİ OLAN GEBELERİN YÖNETİMİ</vt:lpstr>
      <vt:lpstr>PowerPoint Presentation</vt:lpstr>
      <vt:lpstr>PowerPoint Presentation</vt:lpstr>
      <vt:lpstr>İlk prenatal visitte rutinlere ek olarak istenmesi gereken tahliller</vt:lpstr>
      <vt:lpstr>2. TRİMESTER</vt:lpstr>
      <vt:lpstr>PowerPoint Presentation</vt:lpstr>
      <vt:lpstr>Komorbodite yönetimi</vt:lpstr>
      <vt:lpstr> </vt:lpstr>
      <vt:lpstr> </vt:lpstr>
      <vt:lpstr>Komorbodite Yönetimi</vt:lpstr>
      <vt:lpstr> </vt:lpstr>
      <vt:lpstr> </vt:lpstr>
      <vt:lpstr> </vt:lpstr>
      <vt:lpstr>PowerPoint Presentation</vt:lpstr>
      <vt:lpstr>Doğum Zamanlaması</vt:lpstr>
      <vt:lpstr>Doğum Zamanlaması</vt:lpstr>
      <vt:lpstr>Doğum </vt:lpstr>
      <vt:lpstr>Doğum Sonrası</vt:lpstr>
      <vt:lpstr>GESTASYONEL DİYABETİ OLAN GEBELERİN YÖNETİMİ</vt:lpstr>
      <vt:lpstr>PowerPoint Presentation</vt:lpstr>
      <vt:lpstr>PowerPoint Presentation</vt:lpstr>
      <vt:lpstr> </vt:lpstr>
      <vt:lpstr> </vt:lpstr>
      <vt:lpstr> </vt:lpstr>
      <vt:lpstr>PowerPoint Presentation</vt:lpstr>
      <vt:lpstr>Doğum Sırasında </vt:lpstr>
      <vt:lpstr>Doğum Sonrası</vt:lpstr>
      <vt:lpstr>Kliniğimizden </vt:lpstr>
      <vt:lpstr>TEŞEKKÜRLER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GEBELİKTE DİABET YÖNETİMİ</dc:title>
  <dc:creator>asus</dc:creator>
  <cp:lastModifiedBy>DNP</cp:lastModifiedBy>
  <cp:revision>187</cp:revision>
  <dcterms:created xsi:type="dcterms:W3CDTF">2016-09-21T18:08:19Z</dcterms:created>
  <dcterms:modified xsi:type="dcterms:W3CDTF">2016-10-05T11:42:39Z</dcterms:modified>
</cp:coreProperties>
</file>