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 err="1" smtClean="0"/>
              <a:t>The</a:t>
            </a:r>
            <a:r>
              <a:rPr lang="tr-TR" sz="3600" b="1" dirty="0" smtClean="0"/>
              <a:t> </a:t>
            </a:r>
            <a:r>
              <a:rPr lang="tr-TR" sz="3600" b="1" dirty="0" err="1"/>
              <a:t>r</a:t>
            </a:r>
            <a:r>
              <a:rPr lang="tr-TR" sz="3600" b="1" dirty="0" err="1" smtClean="0"/>
              <a:t>elation</a:t>
            </a:r>
            <a:r>
              <a:rPr lang="tr-TR" sz="3600" b="1" dirty="0" smtClean="0"/>
              <a:t> of pentraxin-3 </a:t>
            </a:r>
            <a:r>
              <a:rPr lang="tr-TR" sz="3600" b="1" dirty="0" err="1" smtClean="0"/>
              <a:t>with</a:t>
            </a:r>
            <a:r>
              <a:rPr lang="tr-TR" sz="3600" b="1" dirty="0" smtClean="0"/>
              <a:t> </a:t>
            </a:r>
            <a:r>
              <a:rPr lang="tr-TR" sz="3600" b="1" dirty="0" err="1"/>
              <a:t>p</a:t>
            </a:r>
            <a:r>
              <a:rPr lang="tr-TR" sz="3600" b="1" dirty="0" err="1" smtClean="0"/>
              <a:t>reeclampsia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its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severity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20880" cy="1054968"/>
          </a:xfrm>
        </p:spPr>
        <p:txBody>
          <a:bodyPr/>
          <a:lstStyle/>
          <a:p>
            <a:r>
              <a:rPr lang="tr-TR" sz="2400" dirty="0"/>
              <a:t>Burcu Dinçgez </a:t>
            </a:r>
            <a:r>
              <a:rPr lang="tr-TR" sz="2400" dirty="0" smtClean="0"/>
              <a:t>Çakmak, </a:t>
            </a:r>
            <a:r>
              <a:rPr lang="tr-TR" sz="2400" dirty="0"/>
              <a:t>Çiğdem Abide </a:t>
            </a:r>
            <a:r>
              <a:rPr lang="tr-TR" sz="2400" dirty="0" smtClean="0"/>
              <a:t>Yayla, </a:t>
            </a:r>
            <a:r>
              <a:rPr lang="tr-TR" sz="2400" b="1" u="sng" dirty="0"/>
              <a:t>Ebru İnci </a:t>
            </a:r>
            <a:r>
              <a:rPr lang="tr-TR" sz="2400" b="1" u="sng" dirty="0" smtClean="0"/>
              <a:t>Coşkun</a:t>
            </a:r>
          </a:p>
          <a:p>
            <a:r>
              <a:rPr lang="tr-TR" sz="2400" b="1" u="sng" smtClean="0"/>
              <a:t>06.10.2016  TJOD Antalya</a:t>
            </a: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715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PTX-3 is not </a:t>
            </a:r>
            <a:r>
              <a:rPr lang="tr-TR" dirty="0" err="1" smtClean="0"/>
              <a:t>only</a:t>
            </a:r>
            <a:r>
              <a:rPr lang="tr-TR" dirty="0" smtClean="0"/>
              <a:t> a </a:t>
            </a:r>
            <a:r>
              <a:rPr lang="tr-TR" dirty="0" err="1" smtClean="0"/>
              <a:t>potential</a:t>
            </a:r>
            <a:r>
              <a:rPr lang="tr-TR" dirty="0" smtClean="0"/>
              <a:t> marker but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handy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it is not </a:t>
            </a:r>
            <a:r>
              <a:rPr lang="tr-TR" dirty="0" err="1" smtClean="0"/>
              <a:t>expensive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of PTX-3 in severe </a:t>
            </a:r>
            <a:r>
              <a:rPr lang="tr-TR" dirty="0" err="1" smtClean="0"/>
              <a:t>preeclampsia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chronical</a:t>
            </a:r>
            <a:r>
              <a:rPr lang="tr-TR" dirty="0" smtClean="0"/>
              <a:t> </a:t>
            </a:r>
            <a:r>
              <a:rPr lang="tr-TR" dirty="0" err="1" smtClean="0"/>
              <a:t>inflammation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diffuse</a:t>
            </a:r>
            <a:r>
              <a:rPr lang="tr-TR" dirty="0" smtClean="0"/>
              <a:t> </a:t>
            </a:r>
            <a:r>
              <a:rPr lang="tr-TR" dirty="0" err="1" smtClean="0"/>
              <a:t>endothelial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916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/>
              <a:t>Elevated maternal levels of the long pentraxin 3 (PTX3) in preeclampsia and intrauterine growth restriction </a:t>
            </a:r>
            <a:endParaRPr lang="tr-TR" sz="2000" b="1" dirty="0" smtClean="0"/>
          </a:p>
          <a:p>
            <a:pPr marL="0" indent="0">
              <a:buNone/>
            </a:pPr>
            <a:r>
              <a:rPr lang="tr-TR" sz="1900" b="1" dirty="0" smtClean="0"/>
              <a:t>Irene </a:t>
            </a:r>
            <a:r>
              <a:rPr lang="tr-TR" sz="1900" b="1" dirty="0"/>
              <a:t>Cetin, </a:t>
            </a:r>
            <a:r>
              <a:rPr lang="tr-TR" sz="1900" b="1" dirty="0" smtClean="0"/>
              <a:t>MD* </a:t>
            </a:r>
            <a:r>
              <a:rPr lang="tr-TR" sz="1900" b="1" dirty="0"/>
              <a:t>Veronica Cozzi, MD</a:t>
            </a:r>
            <a:r>
              <a:rPr lang="tr-TR" sz="1900" b="1" dirty="0" smtClean="0"/>
              <a:t>, </a:t>
            </a:r>
            <a:r>
              <a:rPr lang="tr-TR" sz="1900" b="1" dirty="0"/>
              <a:t>Fabio Pasqualini, </a:t>
            </a:r>
            <a:r>
              <a:rPr lang="tr-TR" sz="1900" b="1" dirty="0" smtClean="0"/>
              <a:t>BS,Manuela </a:t>
            </a:r>
            <a:r>
              <a:rPr lang="tr-TR" sz="1900" b="1" dirty="0"/>
              <a:t>Nebuloni, MD</a:t>
            </a:r>
            <a:r>
              <a:rPr lang="tr-TR" sz="1900" b="1" dirty="0" smtClean="0"/>
              <a:t>, </a:t>
            </a:r>
            <a:r>
              <a:rPr lang="tr-TR" sz="1900" b="1" dirty="0"/>
              <a:t>Cecilia Garlanda, Vet ScD</a:t>
            </a:r>
            <a:r>
              <a:rPr lang="tr-TR" sz="1900" b="1" dirty="0" smtClean="0"/>
              <a:t>, </a:t>
            </a:r>
            <a:r>
              <a:rPr lang="tr-TR" sz="1900" b="1" dirty="0"/>
              <a:t>Luca Vago, MD</a:t>
            </a:r>
            <a:r>
              <a:rPr lang="tr-TR" sz="1900" b="1" dirty="0" smtClean="0"/>
              <a:t>, </a:t>
            </a:r>
            <a:r>
              <a:rPr lang="tr-TR" sz="1900" b="1" dirty="0"/>
              <a:t>Giorgio </a:t>
            </a:r>
            <a:r>
              <a:rPr lang="tr-TR" sz="1900" b="1" dirty="0" smtClean="0"/>
              <a:t>Pardi, MD, </a:t>
            </a:r>
            <a:r>
              <a:rPr lang="tr-TR" sz="1900" b="1" dirty="0"/>
              <a:t>Alberto </a:t>
            </a:r>
            <a:r>
              <a:rPr lang="tr-TR" sz="1900" b="1" dirty="0" smtClean="0"/>
              <a:t>Mantovani,MDc.</a:t>
            </a:r>
          </a:p>
          <a:p>
            <a:pPr marL="0" indent="0">
              <a:buNone/>
            </a:pPr>
            <a:endParaRPr lang="tr-TR" sz="1900" dirty="0" smtClean="0"/>
          </a:p>
          <a:p>
            <a:pPr marL="0" indent="0">
              <a:buNone/>
            </a:pPr>
            <a:r>
              <a:rPr lang="tr-TR" sz="1800" dirty="0" smtClean="0"/>
              <a:t>Institute </a:t>
            </a:r>
            <a:r>
              <a:rPr lang="tr-TR" sz="1800" dirty="0"/>
              <a:t>of Obstetrics and Gynecology, Fondazione IRCCS Policlinico, Mangiagalli e Regina Elena,a Pathology Unit, ‘‘L. Sacco’’ Department of Clinical Sciences,b and Institute of General Pathology, Medical Faculty,c University of Milan; Institute for Pharmacological Research ‘‘Mario Negri,’’ Milan, </a:t>
            </a:r>
            <a:r>
              <a:rPr lang="tr-TR" sz="1800" dirty="0" smtClean="0"/>
              <a:t>Italy</a:t>
            </a:r>
          </a:p>
        </p:txBody>
      </p:sp>
    </p:spTree>
    <p:extLst>
      <p:ext uri="{BB962C8B-B14F-4D97-AF65-F5344CB8AC3E}">
        <p14:creationId xmlns:p14="http://schemas.microsoft.com/office/powerpoint/2010/main" val="394561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tr-TR" sz="2000" b="1" dirty="0"/>
              <a:t>Hypertensive disorders in pregnancy: screening by biophysical and biochemical markers at 11–13 weeks </a:t>
            </a:r>
            <a:endParaRPr lang="tr-TR" sz="2000" b="1" dirty="0" smtClean="0"/>
          </a:p>
          <a:p>
            <a:pPr marL="0" indent="0">
              <a:buNone/>
            </a:pPr>
            <a:endParaRPr lang="tr-TR" sz="1800" b="1" dirty="0" smtClean="0"/>
          </a:p>
          <a:p>
            <a:pPr marL="0" indent="0">
              <a:buNone/>
            </a:pPr>
            <a:r>
              <a:rPr lang="tr-TR" sz="1800" b="1" dirty="0" smtClean="0"/>
              <a:t>L</a:t>
            </a:r>
            <a:r>
              <a:rPr lang="tr-TR" sz="1800" b="1" dirty="0"/>
              <a:t>. C. Y. POON, R. AKOLEKAR, R. LACHMANN, J. BETA and K. H. NICOLAIDES </a:t>
            </a:r>
            <a:endParaRPr lang="tr-TR" sz="1800" b="1" dirty="0" smtClean="0"/>
          </a:p>
          <a:p>
            <a:pPr marL="0" indent="0">
              <a:buNone/>
            </a:pPr>
            <a:r>
              <a:rPr lang="tr-TR" sz="1800" dirty="0" smtClean="0"/>
              <a:t>Harris </a:t>
            </a:r>
            <a:r>
              <a:rPr lang="tr-TR" sz="1800" dirty="0"/>
              <a:t>Birthright Research Centre for Fetal Medicine, King’s College Hospital, London, </a:t>
            </a:r>
            <a:r>
              <a:rPr lang="tr-TR" sz="1800" dirty="0" smtClean="0"/>
              <a:t>UK</a:t>
            </a:r>
          </a:p>
          <a:p>
            <a:pPr marL="0" indent="0">
              <a:buNone/>
            </a:pPr>
            <a:endParaRPr lang="tr-TR" sz="1800" dirty="0" smtClean="0"/>
          </a:p>
          <a:p>
            <a:pPr marL="0" indent="0">
              <a:buNone/>
            </a:pPr>
            <a:r>
              <a:rPr lang="en-US" sz="1800" dirty="0"/>
              <a:t>Ultrasound </a:t>
            </a:r>
            <a:r>
              <a:rPr lang="en-US" sz="1800" dirty="0" err="1"/>
              <a:t>Obstet</a:t>
            </a:r>
            <a:r>
              <a:rPr lang="en-US" sz="1800" dirty="0"/>
              <a:t> </a:t>
            </a:r>
            <a:r>
              <a:rPr lang="en-US" sz="1800" dirty="0" err="1"/>
              <a:t>Gynecol</a:t>
            </a:r>
            <a:r>
              <a:rPr lang="en-US" sz="1800" dirty="0"/>
              <a:t> 2010; 35: 662–670 Published online 15 March 2010 in Wiley </a:t>
            </a:r>
            <a:r>
              <a:rPr lang="en-US" sz="1800" dirty="0" err="1"/>
              <a:t>InterScience</a:t>
            </a:r>
            <a:r>
              <a:rPr lang="en-US" sz="1800" dirty="0"/>
              <a:t> (www.interscience.wiley.com). DOI: 10.1002/uog.7628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08713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b="1" dirty="0"/>
              <a:t>Maternal plasma pentraxin 3 at 11 to 13 weeks of gestation in hypertensive disorders of pregnancy </a:t>
            </a:r>
            <a:endParaRPr lang="tr-TR" sz="1800" b="1" dirty="0" smtClean="0"/>
          </a:p>
          <a:p>
            <a:endParaRPr lang="tr-TR" sz="1800" b="1" dirty="0" smtClean="0"/>
          </a:p>
          <a:p>
            <a:r>
              <a:rPr lang="tr-TR" sz="1800" b="1" dirty="0" smtClean="0"/>
              <a:t>Ranjit </a:t>
            </a:r>
            <a:r>
              <a:rPr lang="tr-TR" sz="1800" b="1" dirty="0"/>
              <a:t>Akolekar, Davide Casagrandi, Panagiotis Livanos, Amos Tetteh and Kypros H Nicolaides* </a:t>
            </a:r>
            <a:endParaRPr lang="tr-TR" sz="1800" b="1" dirty="0" smtClean="0"/>
          </a:p>
          <a:p>
            <a:pPr marL="0" indent="0">
              <a:buNone/>
            </a:pPr>
            <a:endParaRPr lang="tr-TR" sz="1800" b="1" dirty="0" smtClean="0"/>
          </a:p>
          <a:p>
            <a:pPr marL="0" indent="0">
              <a:buNone/>
            </a:pPr>
            <a:r>
              <a:rPr lang="tr-TR" sz="1800" dirty="0" smtClean="0"/>
              <a:t>Harris </a:t>
            </a:r>
            <a:r>
              <a:rPr lang="tr-TR" sz="1800" dirty="0"/>
              <a:t>Birthright Research Centre for Fetal Medicine, King’s College Hospital, London, </a:t>
            </a:r>
            <a:r>
              <a:rPr lang="tr-TR" sz="1800" dirty="0" smtClean="0"/>
              <a:t>UK</a:t>
            </a:r>
          </a:p>
          <a:p>
            <a:pPr marL="0" indent="0">
              <a:buNone/>
            </a:pPr>
            <a:r>
              <a:rPr lang="tr-TR" sz="1800" dirty="0"/>
              <a:t>PRENATAL DIAGNOSIS Prenat Diagn 2009; 29: 934–938. Published online 29 June 2009 in Wiley InterScience (www.interscience.wiley.com) DOI: 10.1002/pd.2311</a:t>
            </a:r>
          </a:p>
        </p:txBody>
      </p:sp>
    </p:spTree>
    <p:extLst>
      <p:ext uri="{BB962C8B-B14F-4D97-AF65-F5344CB8AC3E}">
        <p14:creationId xmlns:p14="http://schemas.microsoft.com/office/powerpoint/2010/main" val="463509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2400" dirty="0" smtClean="0"/>
              <a:t>Hypatia</a:t>
            </a:r>
          </a:p>
          <a:p>
            <a:pPr lvl="8"/>
            <a:r>
              <a:rPr lang="tr-TR" sz="3200" dirty="0" err="1" smtClean="0"/>
              <a:t>Thanks</a:t>
            </a:r>
            <a:endParaRPr lang="tr-T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480720" cy="393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6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Preeclampsia</a:t>
            </a:r>
            <a:r>
              <a:rPr lang="tr-TR" sz="2400" dirty="0" smtClean="0"/>
              <a:t> </a:t>
            </a:r>
            <a:r>
              <a:rPr lang="tr-TR" sz="2400" dirty="0" err="1" smtClean="0"/>
              <a:t>complicates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2-8 % of </a:t>
            </a:r>
            <a:r>
              <a:rPr lang="tr-TR" sz="2400" dirty="0" err="1" smtClean="0"/>
              <a:t>pregnancies</a:t>
            </a:r>
            <a:r>
              <a:rPr lang="tr-TR" sz="2400" dirty="0" smtClean="0"/>
              <a:t>. </a:t>
            </a:r>
          </a:p>
          <a:p>
            <a:r>
              <a:rPr lang="tr-TR" sz="2400" dirty="0" err="1" smtClean="0"/>
              <a:t>Heterogeneous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</a:t>
            </a:r>
            <a:endParaRPr lang="tr-TR" sz="2400" dirty="0" smtClean="0"/>
          </a:p>
          <a:p>
            <a:r>
              <a:rPr lang="tr-TR" sz="2400" dirty="0" err="1" smtClean="0"/>
              <a:t>Various</a:t>
            </a:r>
            <a:r>
              <a:rPr lang="tr-TR" sz="2400" dirty="0" smtClean="0"/>
              <a:t> risk </a:t>
            </a:r>
            <a:r>
              <a:rPr lang="tr-TR" sz="2400" dirty="0" err="1" smtClean="0"/>
              <a:t>factors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90871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Risk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preeclampsia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Nulliparity</a:t>
            </a:r>
            <a:endParaRPr lang="tr-TR" dirty="0" smtClean="0"/>
          </a:p>
          <a:p>
            <a:r>
              <a:rPr lang="tr-TR" dirty="0" smtClean="0"/>
              <a:t>Age &gt; 40 </a:t>
            </a:r>
            <a:r>
              <a:rPr lang="tr-TR" dirty="0" err="1" smtClean="0"/>
              <a:t>years</a:t>
            </a:r>
            <a:endParaRPr lang="tr-TR" dirty="0" smtClean="0"/>
          </a:p>
          <a:p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preeclampsia</a:t>
            </a:r>
            <a:endParaRPr lang="tr-TR" dirty="0" smtClean="0"/>
          </a:p>
          <a:p>
            <a:r>
              <a:rPr lang="tr-TR" dirty="0" err="1" smtClean="0"/>
              <a:t>Obesity</a:t>
            </a:r>
            <a:r>
              <a:rPr lang="tr-TR" dirty="0" smtClean="0"/>
              <a:t>/</a:t>
            </a:r>
            <a:r>
              <a:rPr lang="tr-TR" dirty="0" err="1" smtClean="0"/>
              <a:t>gestastional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Multifetal</a:t>
            </a:r>
            <a:r>
              <a:rPr lang="tr-TR" dirty="0" smtClean="0"/>
              <a:t> </a:t>
            </a:r>
            <a:r>
              <a:rPr lang="tr-TR" dirty="0" err="1" smtClean="0"/>
              <a:t>gestation</a:t>
            </a:r>
            <a:endParaRPr lang="tr-TR" dirty="0" smtClean="0"/>
          </a:p>
          <a:p>
            <a:r>
              <a:rPr lang="tr-TR" dirty="0" err="1" smtClean="0"/>
              <a:t>Preeclampsia</a:t>
            </a:r>
            <a:r>
              <a:rPr lang="tr-TR" dirty="0" smtClean="0"/>
              <a:t> in 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pregnancy</a:t>
            </a:r>
            <a:endParaRPr lang="tr-TR" dirty="0" smtClean="0"/>
          </a:p>
          <a:p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outcome</a:t>
            </a:r>
            <a:r>
              <a:rPr lang="tr-TR" dirty="0" smtClean="0"/>
              <a:t> in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 smtClean="0"/>
              <a:t>pregnancy</a:t>
            </a:r>
            <a:endParaRPr lang="tr-TR" dirty="0" smtClean="0"/>
          </a:p>
          <a:p>
            <a:r>
              <a:rPr lang="tr-TR" dirty="0" err="1" smtClean="0"/>
              <a:t>Preexisting</a:t>
            </a:r>
            <a:r>
              <a:rPr lang="tr-TR" dirty="0" smtClean="0"/>
              <a:t> </a:t>
            </a:r>
            <a:r>
              <a:rPr lang="tr-TR" dirty="0" err="1" smtClean="0"/>
              <a:t>medical-genetic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47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PTX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Pentraxin-3</a:t>
            </a:r>
          </a:p>
          <a:p>
            <a:r>
              <a:rPr lang="tr-TR" dirty="0" smtClean="0"/>
              <a:t>CRP </a:t>
            </a:r>
            <a:r>
              <a:rPr lang="tr-TR" dirty="0" err="1" smtClean="0"/>
              <a:t>family</a:t>
            </a:r>
            <a:endParaRPr lang="tr-TR" dirty="0" smtClean="0"/>
          </a:p>
          <a:p>
            <a:r>
              <a:rPr lang="tr-TR" dirty="0" err="1" smtClean="0"/>
              <a:t>Humoral</a:t>
            </a:r>
            <a:r>
              <a:rPr lang="tr-TR" dirty="0" smtClean="0"/>
              <a:t> </a:t>
            </a:r>
            <a:r>
              <a:rPr lang="tr-TR" dirty="0" err="1" smtClean="0"/>
              <a:t>immune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it-IT" sz="2300" dirty="0"/>
              <a:t>Garlanda C, Bottazzi B, Bastone A, Mantovani A. 2005. </a:t>
            </a:r>
            <a:r>
              <a:rPr lang="it-IT" sz="2300" dirty="0" smtClean="0"/>
              <a:t>Pentraxins</a:t>
            </a:r>
            <a:r>
              <a:rPr lang="tr-TR" sz="2300" dirty="0" smtClean="0"/>
              <a:t> </a:t>
            </a:r>
            <a:r>
              <a:rPr lang="en-US" sz="2300" dirty="0" smtClean="0"/>
              <a:t>at </a:t>
            </a:r>
            <a:r>
              <a:rPr lang="en-US" sz="2300" dirty="0"/>
              <a:t>crossroads between innate immunity, inflammation, </a:t>
            </a:r>
            <a:r>
              <a:rPr lang="en-US" sz="2300" dirty="0" smtClean="0"/>
              <a:t>matrix</a:t>
            </a:r>
            <a:r>
              <a:rPr lang="tr-TR" sz="2300" dirty="0" smtClean="0"/>
              <a:t> </a:t>
            </a:r>
            <a:r>
              <a:rPr lang="en-US" sz="2300" dirty="0" smtClean="0"/>
              <a:t>deposition </a:t>
            </a:r>
            <a:r>
              <a:rPr lang="en-US" sz="2300" dirty="0"/>
              <a:t>and female fertility. </a:t>
            </a:r>
            <a:r>
              <a:rPr lang="en-US" sz="2300" i="1" dirty="0" err="1"/>
              <a:t>Annu</a:t>
            </a:r>
            <a:r>
              <a:rPr lang="en-US" sz="2300" i="1" dirty="0"/>
              <a:t> Rev </a:t>
            </a:r>
            <a:r>
              <a:rPr lang="en-US" sz="2300" i="1" dirty="0" err="1"/>
              <a:t>Immunol</a:t>
            </a:r>
            <a:r>
              <a:rPr lang="en-US" sz="2300" i="1" dirty="0"/>
              <a:t> </a:t>
            </a:r>
            <a:r>
              <a:rPr lang="en-US" sz="2300" b="1" dirty="0"/>
              <a:t>23</a:t>
            </a:r>
            <a:r>
              <a:rPr lang="en-US" sz="2300" dirty="0"/>
              <a:t>: 337–366.</a:t>
            </a:r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209606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Objective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investigate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relation</a:t>
            </a:r>
            <a:r>
              <a:rPr lang="tr-TR" dirty="0" smtClean="0"/>
              <a:t> of PTX-3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preeclampsia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severity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899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Matherial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60 </a:t>
            </a:r>
            <a:r>
              <a:rPr lang="tr-TR" sz="2800" dirty="0" err="1" smtClean="0"/>
              <a:t>patients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preeclampsia</a:t>
            </a:r>
            <a:r>
              <a:rPr lang="tr-TR" sz="2800" dirty="0" smtClean="0"/>
              <a:t> (</a:t>
            </a:r>
            <a:r>
              <a:rPr lang="tr-TR" sz="2800" dirty="0" err="1" smtClean="0"/>
              <a:t>mild</a:t>
            </a:r>
            <a:r>
              <a:rPr lang="tr-TR" sz="2800" dirty="0" smtClean="0"/>
              <a:t>=30, severe=30)</a:t>
            </a:r>
          </a:p>
          <a:p>
            <a:endParaRPr lang="tr-TR" sz="2800" dirty="0"/>
          </a:p>
          <a:p>
            <a:r>
              <a:rPr lang="tr-TR" sz="2800" dirty="0" smtClean="0"/>
              <a:t>20 </a:t>
            </a:r>
            <a:r>
              <a:rPr lang="tr-TR" sz="2800" dirty="0" err="1" smtClean="0"/>
              <a:t>patients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no</a:t>
            </a:r>
            <a:r>
              <a:rPr lang="tr-TR" sz="2800" dirty="0" smtClean="0"/>
              <a:t> </a:t>
            </a:r>
            <a:r>
              <a:rPr lang="tr-TR" sz="2800" dirty="0" err="1" smtClean="0"/>
              <a:t>preeclampsia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3239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Severe </a:t>
            </a:r>
            <a:r>
              <a:rPr lang="tr-TR" dirty="0" err="1" smtClean="0"/>
              <a:t>preeclampsia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r>
              <a:rPr lang="tr-TR" dirty="0" smtClean="0"/>
              <a:t>: </a:t>
            </a:r>
          </a:p>
          <a:p>
            <a:r>
              <a:rPr lang="tr-TR" dirty="0" err="1" smtClean="0"/>
              <a:t>Systolic</a:t>
            </a:r>
            <a:r>
              <a:rPr lang="tr-TR" dirty="0" smtClean="0"/>
              <a:t> BP  </a:t>
            </a:r>
            <a:r>
              <a:rPr lang="tr-TR" dirty="0"/>
              <a:t>≥ 160 </a:t>
            </a:r>
            <a:r>
              <a:rPr lang="tr-TR" dirty="0" err="1"/>
              <a:t>mmHg</a:t>
            </a:r>
            <a:r>
              <a:rPr lang="tr-TR" dirty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diastolic</a:t>
            </a:r>
            <a:r>
              <a:rPr lang="tr-TR" dirty="0" smtClean="0"/>
              <a:t> </a:t>
            </a:r>
            <a:r>
              <a:rPr lang="tr-TR" dirty="0" err="1" smtClean="0"/>
              <a:t>bp</a:t>
            </a:r>
            <a:r>
              <a:rPr lang="tr-TR" dirty="0" smtClean="0"/>
              <a:t> ≥ </a:t>
            </a:r>
            <a:r>
              <a:rPr lang="tr-TR" dirty="0"/>
              <a:t>110 </a:t>
            </a:r>
            <a:r>
              <a:rPr lang="tr-TR" dirty="0" err="1"/>
              <a:t>mmHg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Kreatinin</a:t>
            </a:r>
            <a:r>
              <a:rPr lang="tr-TR" dirty="0" smtClean="0"/>
              <a:t> &gt; </a:t>
            </a:r>
            <a:r>
              <a:rPr lang="tr-TR" dirty="0"/>
              <a:t>1.1 mg/</a:t>
            </a:r>
            <a:r>
              <a:rPr lang="tr-TR" dirty="0" err="1"/>
              <a:t>dL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Headache</a:t>
            </a:r>
            <a:r>
              <a:rPr lang="tr-TR" dirty="0" smtClean="0"/>
              <a:t>, </a:t>
            </a:r>
            <a:r>
              <a:rPr lang="tr-TR" dirty="0" err="1" smtClean="0"/>
              <a:t>epigastric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, </a:t>
            </a:r>
            <a:r>
              <a:rPr lang="tr-TR" dirty="0" err="1" smtClean="0"/>
              <a:t>etc</a:t>
            </a:r>
            <a:r>
              <a:rPr lang="tr-TR" dirty="0" smtClean="0"/>
              <a:t>. </a:t>
            </a:r>
          </a:p>
          <a:p>
            <a:r>
              <a:rPr lang="tr-TR" dirty="0" err="1"/>
              <a:t>I</a:t>
            </a:r>
            <a:r>
              <a:rPr lang="tr-TR" dirty="0" err="1" smtClean="0"/>
              <a:t>ncreased</a:t>
            </a:r>
            <a:r>
              <a:rPr lang="tr-TR" dirty="0" smtClean="0"/>
              <a:t> </a:t>
            </a:r>
            <a:r>
              <a:rPr lang="tr-TR" dirty="0" err="1" smtClean="0"/>
              <a:t>transaminases</a:t>
            </a:r>
            <a:r>
              <a:rPr lang="tr-TR" dirty="0" smtClean="0"/>
              <a:t> (</a:t>
            </a:r>
            <a:r>
              <a:rPr lang="tr-TR" dirty="0"/>
              <a:t>≥ 40 IU/ml), </a:t>
            </a:r>
            <a:r>
              <a:rPr lang="tr-TR" dirty="0" err="1" smtClean="0"/>
              <a:t>Low</a:t>
            </a:r>
            <a:r>
              <a:rPr lang="tr-TR" dirty="0" smtClean="0"/>
              <a:t> PLT </a:t>
            </a:r>
            <a:r>
              <a:rPr lang="tr-TR" dirty="0"/>
              <a:t>(&lt; 100.000 </a:t>
            </a:r>
            <a:r>
              <a:rPr lang="tr-TR" dirty="0" err="1"/>
              <a:t>μL</a:t>
            </a:r>
            <a:r>
              <a:rPr lang="tr-TR" dirty="0"/>
              <a:t>)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pulmonary</a:t>
            </a:r>
            <a:r>
              <a:rPr lang="tr-TR" dirty="0" smtClean="0"/>
              <a:t> </a:t>
            </a:r>
            <a:r>
              <a:rPr lang="tr-TR" dirty="0" err="1" smtClean="0"/>
              <a:t>edema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016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15536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Preeclampsia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Control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Yaş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27.7 ± 5.84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26.3 ± 5.34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p=0.27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Hafta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PTX-3 (ng/mL)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3.82 ± 3.69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 ± 0.82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p=0.003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9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25204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PTX-3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Severe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preeclampsia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5.42 ± 4.54 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&lt; 0.001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Mild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preeclampsia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2.23 ± 1.34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99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515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The relation of pentraxin-3 with preeclampsia and its severity </vt:lpstr>
      <vt:lpstr>PowerPoint Presentation</vt:lpstr>
      <vt:lpstr>Risk factors for preeclampsia</vt:lpstr>
      <vt:lpstr>PTX</vt:lpstr>
      <vt:lpstr>Objective</vt:lpstr>
      <vt:lpstr>Matherial and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 of pentraxin-3 with preeclampsia and its severity</dc:title>
  <dc:creator>ebru inci coskun</dc:creator>
  <cp:lastModifiedBy>DNP</cp:lastModifiedBy>
  <cp:revision>19</cp:revision>
  <dcterms:created xsi:type="dcterms:W3CDTF">2016-10-05T21:26:00Z</dcterms:created>
  <dcterms:modified xsi:type="dcterms:W3CDTF">2016-10-06T11:03:24Z</dcterms:modified>
</cp:coreProperties>
</file>