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1"/>
  </p:notesMasterIdLst>
  <p:sldIdLst>
    <p:sldId id="256" r:id="rId2"/>
    <p:sldId id="257" r:id="rId3"/>
    <p:sldId id="259" r:id="rId4"/>
    <p:sldId id="258" r:id="rId5"/>
    <p:sldId id="278" r:id="rId6"/>
    <p:sldId id="283" r:id="rId7"/>
    <p:sldId id="270" r:id="rId8"/>
    <p:sldId id="279" r:id="rId9"/>
    <p:sldId id="280" r:id="rId10"/>
    <p:sldId id="273" r:id="rId11"/>
    <p:sldId id="281" r:id="rId12"/>
    <p:sldId id="284" r:id="rId13"/>
    <p:sldId id="263" r:id="rId14"/>
    <p:sldId id="260" r:id="rId15"/>
    <p:sldId id="261" r:id="rId16"/>
    <p:sldId id="265" r:id="rId17"/>
    <p:sldId id="269" r:id="rId18"/>
    <p:sldId id="262" r:id="rId19"/>
    <p:sldId id="285" r:id="rId20"/>
    <p:sldId id="266" r:id="rId21"/>
    <p:sldId id="271" r:id="rId22"/>
    <p:sldId id="264" r:id="rId23"/>
    <p:sldId id="267" r:id="rId24"/>
    <p:sldId id="268" r:id="rId25"/>
    <p:sldId id="272" r:id="rId26"/>
    <p:sldId id="274" r:id="rId27"/>
    <p:sldId id="276" r:id="rId28"/>
    <p:sldId id="277" r:id="rId29"/>
    <p:sldId id="282"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7A525-579F-4B8D-9533-5E2154291B60}" type="datetimeFigureOut">
              <a:rPr lang="tr-TR" smtClean="0"/>
              <a:pPr/>
              <a:t>04.10.2016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0314D-790F-4FCD-8CEC-9180C43B5FC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r>
              <a:rPr lang="tr-TR" smtClean="0"/>
              <a:t>05.10.2016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05.10.2016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05.10.2016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05.10.2016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r>
              <a:rPr lang="tr-TR" smtClean="0"/>
              <a:t>05.10.2016</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r>
              <a:rPr lang="tr-TR" smtClean="0"/>
              <a:t>05.10.2016</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r>
              <a:rPr lang="tr-TR" smtClean="0"/>
              <a:t>05.10.2016</a:t>
            </a:r>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r>
              <a:rPr lang="tr-TR" smtClean="0"/>
              <a:t>05.10.2016</a:t>
            </a:r>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05.10.2016</a:t>
            </a:r>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05.10.2016</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05.10.2016</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ABF45C-A535-4C6B-B196-2B95B51785D5}" type="slidenum">
              <a:rPr lang="tr-TR" smtClean="0"/>
              <a:pPr/>
              <a:t>‹#›</a:t>
            </a:fld>
            <a:endParaRPr lang="tr-T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05.10.2016</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BF45C-A535-4C6B-B196-2B95B51785D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dissolve/>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548680"/>
            <a:ext cx="8229600" cy="1584176"/>
          </a:xfrm>
        </p:spPr>
        <p:txBody>
          <a:bodyPr>
            <a:normAutofit/>
          </a:bodyPr>
          <a:lstStyle/>
          <a:p>
            <a:r>
              <a:rPr lang="tr-TR" dirty="0" smtClean="0">
                <a:solidFill>
                  <a:srgbClr val="FFC000"/>
                </a:solidFill>
              </a:rPr>
              <a:t>Kadın Hastalıkları ve Doğumda</a:t>
            </a:r>
            <a:br>
              <a:rPr lang="tr-TR" dirty="0" smtClean="0">
                <a:solidFill>
                  <a:srgbClr val="FFC000"/>
                </a:solidFill>
              </a:rPr>
            </a:br>
            <a:r>
              <a:rPr lang="tr-TR" dirty="0" smtClean="0">
                <a:solidFill>
                  <a:srgbClr val="FFC000"/>
                </a:solidFill>
              </a:rPr>
              <a:t>Liderlik ve Ekip Anlayışı</a:t>
            </a:r>
            <a:endParaRPr lang="tr-TR" dirty="0">
              <a:solidFill>
                <a:srgbClr val="FFC000"/>
              </a:solidFill>
            </a:endParaRPr>
          </a:p>
        </p:txBody>
      </p:sp>
      <p:sp>
        <p:nvSpPr>
          <p:cNvPr id="5" name="4 İçerik Yer Tutucusu"/>
          <p:cNvSpPr>
            <a:spLocks noGrp="1"/>
          </p:cNvSpPr>
          <p:nvPr>
            <p:ph idx="1"/>
          </p:nvPr>
        </p:nvSpPr>
        <p:spPr>
          <a:xfrm>
            <a:off x="457200" y="2564904"/>
            <a:ext cx="8229600" cy="3561259"/>
          </a:xfrm>
        </p:spPr>
        <p:txBody>
          <a:bodyPr/>
          <a:lstStyle/>
          <a:p>
            <a:endParaRPr lang="tr-TR" dirty="0" smtClean="0"/>
          </a:p>
          <a:p>
            <a:endParaRPr lang="tr-TR" dirty="0"/>
          </a:p>
          <a:p>
            <a:endParaRPr lang="tr-TR" dirty="0" smtClean="0"/>
          </a:p>
          <a:p>
            <a:endParaRPr lang="tr-TR" dirty="0"/>
          </a:p>
          <a:p>
            <a:pPr>
              <a:buNone/>
            </a:pPr>
            <a:r>
              <a:rPr lang="tr-TR" dirty="0" smtClean="0">
                <a:solidFill>
                  <a:srgbClr val="FFC000"/>
                </a:solidFill>
              </a:rPr>
              <a:t>                                       </a:t>
            </a:r>
            <a:r>
              <a:rPr lang="tr-TR" dirty="0" smtClean="0">
                <a:solidFill>
                  <a:schemeClr val="tx1">
                    <a:lumMod val="95000"/>
                    <a:lumOff val="5000"/>
                  </a:schemeClr>
                </a:solidFill>
              </a:rPr>
              <a:t>Dr. Yusuf Taner KAFADAR</a:t>
            </a:r>
            <a:endParaRPr lang="tr-TR" dirty="0">
              <a:solidFill>
                <a:schemeClr val="tx1">
                  <a:lumMod val="95000"/>
                  <a:lumOff val="5000"/>
                </a:schemeClr>
              </a:solidFill>
            </a:endParaRPr>
          </a:p>
        </p:txBody>
      </p:sp>
      <p:sp>
        <p:nvSpPr>
          <p:cNvPr id="7" name="6 Veri Yer Tutucusu"/>
          <p:cNvSpPr>
            <a:spLocks noGrp="1"/>
          </p:cNvSpPr>
          <p:nvPr>
            <p:ph type="dt" sz="half" idx="10"/>
          </p:nvPr>
        </p:nvSpPr>
        <p:spPr/>
        <p:txBody>
          <a:bodyPr/>
          <a:lstStyle/>
          <a:p>
            <a:r>
              <a:rPr lang="tr-TR" smtClean="0"/>
              <a:t>05.10.2016</a:t>
            </a:r>
            <a:endParaRPr lang="tr-TR"/>
          </a:p>
        </p:txBody>
      </p:sp>
      <p:sp>
        <p:nvSpPr>
          <p:cNvPr id="6" name="5 Slayt Numarası Yer Tutucusu"/>
          <p:cNvSpPr>
            <a:spLocks noGrp="1"/>
          </p:cNvSpPr>
          <p:nvPr>
            <p:ph type="sldNum" sz="quarter" idx="12"/>
          </p:nvPr>
        </p:nvSpPr>
        <p:spPr/>
        <p:txBody>
          <a:bodyPr/>
          <a:lstStyle/>
          <a:p>
            <a:fld id="{E6ABF45C-A535-4C6B-B196-2B95B51785D5}" type="slidenum">
              <a:rPr lang="tr-TR" smtClean="0"/>
              <a:pPr/>
              <a:t>1</a:t>
            </a:fld>
            <a:endParaRPr lang="tr-T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 name="10 İçerik Yer Tutucusu" descr="20160301_115312-1.jpg"/>
          <p:cNvPicPr>
            <a:picLocks noGrp="1" noChangeAspect="1"/>
          </p:cNvPicPr>
          <p:nvPr>
            <p:ph sz="half" idx="1"/>
          </p:nvPr>
        </p:nvPicPr>
        <p:blipFill>
          <a:blip r:embed="rId2" cstate="print"/>
          <a:stretch>
            <a:fillRect/>
          </a:stretch>
        </p:blipFill>
        <p:spPr>
          <a:xfrm>
            <a:off x="323528" y="1052736"/>
            <a:ext cx="4038600" cy="3654528"/>
          </a:xfrm>
        </p:spPr>
      </p:pic>
      <p:pic>
        <p:nvPicPr>
          <p:cNvPr id="9" name="5 İçerik Yer Tutucusu" descr="20151231_131915-1.jpg"/>
          <p:cNvPicPr>
            <a:picLocks noGrp="1" noChangeAspect="1"/>
          </p:cNvPicPr>
          <p:nvPr>
            <p:ph sz="half" idx="2"/>
          </p:nvPr>
        </p:nvPicPr>
        <p:blipFill>
          <a:blip r:embed="rId3" cstate="print"/>
          <a:stretch>
            <a:fillRect/>
          </a:stretch>
        </p:blipFill>
        <p:spPr>
          <a:xfrm>
            <a:off x="4648200" y="2244833"/>
            <a:ext cx="4038600" cy="3236697"/>
          </a:xfrm>
        </p:spPr>
      </p:pic>
      <p:sp>
        <p:nvSpPr>
          <p:cNvPr id="13" name="12 Veri Yer Tutucusu"/>
          <p:cNvSpPr>
            <a:spLocks noGrp="1"/>
          </p:cNvSpPr>
          <p:nvPr>
            <p:ph type="dt" sz="half" idx="10"/>
          </p:nvPr>
        </p:nvSpPr>
        <p:spPr/>
        <p:txBody>
          <a:bodyPr/>
          <a:lstStyle/>
          <a:p>
            <a:r>
              <a:rPr lang="tr-TR" smtClean="0"/>
              <a:t>05.10.2016</a:t>
            </a:r>
            <a:endParaRPr lang="tr-TR"/>
          </a:p>
        </p:txBody>
      </p:sp>
      <p:sp>
        <p:nvSpPr>
          <p:cNvPr id="12" name="11 Slayt Numarası Yer Tutucusu"/>
          <p:cNvSpPr>
            <a:spLocks noGrp="1"/>
          </p:cNvSpPr>
          <p:nvPr>
            <p:ph type="sldNum" sz="quarter" idx="12"/>
          </p:nvPr>
        </p:nvSpPr>
        <p:spPr/>
        <p:txBody>
          <a:bodyPr>
            <a:normAutofit/>
          </a:bodyPr>
          <a:lstStyle/>
          <a:p>
            <a:fld id="{E6ABF45C-A535-4C6B-B196-2B95B51785D5}" type="slidenum">
              <a:rPr lang="tr-TR" smtClean="0"/>
              <a:pPr/>
              <a:t>10</a:t>
            </a:fld>
            <a:endParaRPr lang="tr-T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800" dirty="0" smtClean="0"/>
              <a:t>İnsanlarda aidiyet duygusu oluşturmak için öncelikle onlara sahip çıkıldığını hissettirmek gerekir. Bu bireysel ilişkilerden kurumsal ilişkilere hayatın her aşamasında gözlemleyebileceğimiz bir gerçektir. Bu gerçeği liderlik tipleri açısından değerlendirecek olursak babacan liderlik tipinde </a:t>
            </a:r>
            <a:r>
              <a:rPr lang="tr-TR" sz="2800" dirty="0" err="1" smtClean="0"/>
              <a:t>ayrıntılandırılan</a:t>
            </a:r>
            <a:r>
              <a:rPr lang="tr-TR" sz="2800" dirty="0" smtClean="0"/>
              <a:t> özelliklerin önemi ortaya çıkmaktadır. Çalışanlara sahipsiz olmadıkları duygusu hissettirilmelidir. </a:t>
            </a:r>
            <a:endParaRPr lang="tr-TR" sz="2800" dirty="0"/>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normAutofit/>
          </a:bodyPr>
          <a:lstStyle/>
          <a:p>
            <a:fld id="{E6ABF45C-A535-4C6B-B196-2B95B51785D5}" type="slidenum">
              <a:rPr lang="tr-TR" smtClean="0"/>
              <a:pPr/>
              <a:t>11</a:t>
            </a:fld>
            <a:endParaRPr lang="tr-T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800" dirty="0" smtClean="0"/>
              <a:t>Yardımseverlik timsali olarak çalışanlarının her başı sıkıştığında yanında olan babacan lider tiplemesi çalışanlara sağlık sektöründe çalışmanın en önemli getirilerinden biri olan insanların, toplumun yararına çalışma konusunda önemli bir rol modeli oluşturur. Ayrıca empati yeteneği üst düzeyde olan bu liderler çalışanların kendilerini hastaların yerine koyması yönünde de olumlu örnek olduğu göz ardı edilmemelidir. Yöneticiler rol model olduklarının bilincinde olmalıdırlar. </a:t>
            </a:r>
            <a:r>
              <a:rPr lang="tr-TR" sz="2800" b="1" baseline="30000" dirty="0" smtClean="0"/>
              <a:t>5</a:t>
            </a:r>
            <a:endParaRPr lang="tr-TR" sz="2800" b="1" dirty="0"/>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normAutofit/>
          </a:bodyPr>
          <a:lstStyle/>
          <a:p>
            <a:fld id="{E6ABF45C-A535-4C6B-B196-2B95B51785D5}" type="slidenum">
              <a:rPr lang="tr-TR" smtClean="0"/>
              <a:pPr/>
              <a:t>12</a:t>
            </a:fld>
            <a:endParaRPr lang="tr-T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C000"/>
                </a:solidFill>
              </a:rPr>
              <a:t>EKİP ANLAYIŞI</a:t>
            </a:r>
            <a:endParaRPr lang="tr-TR" dirty="0">
              <a:solidFill>
                <a:srgbClr val="FFC000"/>
              </a:solidFill>
            </a:endParaRPr>
          </a:p>
        </p:txBody>
      </p:sp>
      <p:pic>
        <p:nvPicPr>
          <p:cNvPr id="4" name="3 İçerik Yer Tutucusu" descr="EGITIMLERIMIZ06.jpg"/>
          <p:cNvPicPr>
            <a:picLocks noGrp="1" noChangeAspect="1"/>
          </p:cNvPicPr>
          <p:nvPr>
            <p:ph idx="1"/>
          </p:nvPr>
        </p:nvPicPr>
        <p:blipFill>
          <a:blip r:embed="rId2" cstate="print"/>
          <a:stretch>
            <a:fillRect/>
          </a:stretch>
        </p:blipFill>
        <p:spPr>
          <a:xfrm>
            <a:off x="785812" y="1720056"/>
            <a:ext cx="7572375" cy="4286250"/>
          </a:xfrm>
        </p:spPr>
      </p:pic>
      <p:sp>
        <p:nvSpPr>
          <p:cNvPr id="6" name="5 Veri Yer Tutucusu"/>
          <p:cNvSpPr>
            <a:spLocks noGrp="1"/>
          </p:cNvSpPr>
          <p:nvPr>
            <p:ph type="dt" sz="half" idx="10"/>
          </p:nvPr>
        </p:nvSpPr>
        <p:spPr/>
        <p:txBody>
          <a:bodyPr/>
          <a:lstStyle/>
          <a:p>
            <a:r>
              <a:rPr lang="tr-TR" smtClean="0"/>
              <a:t>05.10.2016</a:t>
            </a:r>
            <a:endParaRPr lang="tr-TR"/>
          </a:p>
        </p:txBody>
      </p:sp>
      <p:sp>
        <p:nvSpPr>
          <p:cNvPr id="5" name="4 Slayt Numarası Yer Tutucusu"/>
          <p:cNvSpPr>
            <a:spLocks noGrp="1"/>
          </p:cNvSpPr>
          <p:nvPr>
            <p:ph type="sldNum" sz="quarter" idx="12"/>
          </p:nvPr>
        </p:nvSpPr>
        <p:spPr/>
        <p:txBody>
          <a:bodyPr>
            <a:normAutofit/>
          </a:bodyPr>
          <a:lstStyle/>
          <a:p>
            <a:fld id="{E6ABF45C-A535-4C6B-B196-2B95B51785D5}" type="slidenum">
              <a:rPr lang="tr-TR" smtClean="0"/>
              <a:pPr/>
              <a:t>13</a:t>
            </a:fld>
            <a:endParaRPr lang="tr-T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C000"/>
                </a:solidFill>
              </a:rPr>
              <a:t>EKİP ANLAYIŞI</a:t>
            </a:r>
            <a:endParaRPr lang="tr-TR" sz="4000" dirty="0">
              <a:solidFill>
                <a:srgbClr val="FFC000"/>
              </a:solidFill>
            </a:endParaRPr>
          </a:p>
        </p:txBody>
      </p:sp>
      <p:sp>
        <p:nvSpPr>
          <p:cNvPr id="3" name="2 İçerik Yer Tutucusu"/>
          <p:cNvSpPr>
            <a:spLocks noGrp="1"/>
          </p:cNvSpPr>
          <p:nvPr>
            <p:ph idx="1"/>
          </p:nvPr>
        </p:nvSpPr>
        <p:spPr>
          <a:xfrm>
            <a:off x="467544" y="1196752"/>
            <a:ext cx="8229600" cy="4525963"/>
          </a:xfrm>
        </p:spPr>
        <p:txBody>
          <a:bodyPr>
            <a:normAutofit fontScale="92500" lnSpcReduction="20000"/>
          </a:bodyPr>
          <a:lstStyle/>
          <a:p>
            <a:r>
              <a:rPr lang="tr-TR" sz="2800" dirty="0"/>
              <a:t>Ekipler, etkin biçimde hedeflere ulaşmak için değişik beceri, eğitim ve görüşe sahip çalışanların yaratıcı güçlerini, emek ve bilgilerini birleştirdikleri topluluklardır</a:t>
            </a:r>
            <a:r>
              <a:rPr lang="tr-TR" sz="2800" dirty="0" smtClean="0"/>
              <a:t>. </a:t>
            </a:r>
          </a:p>
          <a:p>
            <a:r>
              <a:rPr lang="tr-TR" sz="2800" dirty="0"/>
              <a:t>Organizasyonlarda projelerin yürütülmesi,</a:t>
            </a:r>
          </a:p>
          <a:p>
            <a:r>
              <a:rPr lang="tr-TR" sz="2800" dirty="0"/>
              <a:t>Karşılaşılan problemlerin çözülmesi,</a:t>
            </a:r>
          </a:p>
          <a:p>
            <a:r>
              <a:rPr lang="tr-TR" sz="2800" dirty="0"/>
              <a:t>Kararlar alınması,</a:t>
            </a:r>
          </a:p>
          <a:p>
            <a:r>
              <a:rPr lang="tr-TR" sz="2800" dirty="0"/>
              <a:t>Yapılan çalışmaları iyileştirerek yüksek kalite ve verime ulaşılması,</a:t>
            </a:r>
          </a:p>
          <a:p>
            <a:r>
              <a:rPr lang="tr-TR" sz="2800" dirty="0"/>
              <a:t>Çalışanların </a:t>
            </a:r>
            <a:r>
              <a:rPr lang="tr-TR" sz="2800" dirty="0" smtClean="0"/>
              <a:t>potansiyelinin</a:t>
            </a:r>
          </a:p>
          <a:p>
            <a:pPr>
              <a:buNone/>
            </a:pPr>
            <a:r>
              <a:rPr lang="tr-TR" sz="2800" dirty="0" smtClean="0"/>
              <a:t>     değerlendirilmesi gibi hedeflerle </a:t>
            </a:r>
          </a:p>
          <a:p>
            <a:pPr>
              <a:buNone/>
            </a:pPr>
            <a:r>
              <a:rPr lang="tr-TR" sz="2800" dirty="0" smtClean="0"/>
              <a:t>     kurulurlar</a:t>
            </a:r>
            <a:r>
              <a:rPr lang="tr-TR" sz="2800" dirty="0"/>
              <a:t>.</a:t>
            </a:r>
          </a:p>
          <a:p>
            <a:pPr>
              <a:buNone/>
            </a:pPr>
            <a:endParaRPr lang="tr-TR" dirty="0"/>
          </a:p>
        </p:txBody>
      </p:sp>
      <p:sp>
        <p:nvSpPr>
          <p:cNvPr id="6" name="5 Veri Yer Tutucusu"/>
          <p:cNvSpPr>
            <a:spLocks noGrp="1"/>
          </p:cNvSpPr>
          <p:nvPr>
            <p:ph type="dt" sz="half" idx="10"/>
          </p:nvPr>
        </p:nvSpPr>
        <p:spPr/>
        <p:txBody>
          <a:bodyPr/>
          <a:lstStyle/>
          <a:p>
            <a:r>
              <a:rPr lang="tr-TR" smtClean="0"/>
              <a:t>05.10.2016</a:t>
            </a:r>
            <a:endParaRPr lang="tr-TR"/>
          </a:p>
        </p:txBody>
      </p:sp>
      <p:sp>
        <p:nvSpPr>
          <p:cNvPr id="5" name="4 Slayt Numarası Yer Tutucusu"/>
          <p:cNvSpPr>
            <a:spLocks noGrp="1"/>
          </p:cNvSpPr>
          <p:nvPr>
            <p:ph type="sldNum" sz="quarter" idx="12"/>
          </p:nvPr>
        </p:nvSpPr>
        <p:spPr/>
        <p:txBody>
          <a:bodyPr>
            <a:normAutofit/>
          </a:bodyPr>
          <a:lstStyle/>
          <a:p>
            <a:fld id="{E6ABF45C-A535-4C6B-B196-2B95B51785D5}" type="slidenum">
              <a:rPr lang="tr-TR" smtClean="0"/>
              <a:pPr/>
              <a:t>14</a:t>
            </a:fld>
            <a:endParaRPr lang="tr-TR"/>
          </a:p>
        </p:txBody>
      </p:sp>
      <p:pic>
        <p:nvPicPr>
          <p:cNvPr id="1028" name="Picture 4"/>
          <p:cNvPicPr>
            <a:picLocks noChangeAspect="1" noChangeArrowheads="1"/>
          </p:cNvPicPr>
          <p:nvPr/>
        </p:nvPicPr>
        <p:blipFill>
          <a:blip r:embed="rId2" cstate="print"/>
          <a:srcRect/>
          <a:stretch>
            <a:fillRect/>
          </a:stretch>
        </p:blipFill>
        <p:spPr bwMode="auto">
          <a:xfrm>
            <a:off x="5292080" y="3933056"/>
            <a:ext cx="3563491" cy="2736304"/>
          </a:xfrm>
          <a:prstGeom prst="rect">
            <a:avLst/>
          </a:prstGeom>
          <a:noFill/>
          <a:ln w="9525">
            <a:noFill/>
            <a:miter lim="800000"/>
            <a:headEnd/>
            <a:tailEnd/>
          </a:ln>
        </p:spPr>
      </p:pic>
      <p:pic>
        <p:nvPicPr>
          <p:cNvPr id="2050" name="Picture 2" descr="C:\Users\TANER\Desktop\images (1).jpg"/>
          <p:cNvPicPr>
            <a:picLocks noChangeAspect="1" noChangeArrowheads="1"/>
          </p:cNvPicPr>
          <p:nvPr/>
        </p:nvPicPr>
        <p:blipFill>
          <a:blip r:embed="rId3" cstate="print"/>
          <a:srcRect/>
          <a:stretch>
            <a:fillRect/>
          </a:stretch>
        </p:blipFill>
        <p:spPr bwMode="auto">
          <a:xfrm>
            <a:off x="6562725" y="0"/>
            <a:ext cx="2581275" cy="1196752"/>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6203032" cy="1368152"/>
          </a:xfrm>
        </p:spPr>
        <p:txBody>
          <a:bodyPr>
            <a:normAutofit/>
          </a:bodyPr>
          <a:lstStyle/>
          <a:p>
            <a:r>
              <a:rPr lang="tr-TR" sz="4000" dirty="0" smtClean="0"/>
              <a:t>      </a:t>
            </a:r>
            <a:r>
              <a:rPr lang="tr-TR" sz="4000" dirty="0" smtClean="0">
                <a:solidFill>
                  <a:srgbClr val="FFC000"/>
                </a:solidFill>
              </a:rPr>
              <a:t>Ekip Çalışmasının Faydaları</a:t>
            </a:r>
            <a:endParaRPr lang="tr-TR" sz="4000" dirty="0">
              <a:solidFill>
                <a:srgbClr val="FFC000"/>
              </a:solidFill>
            </a:endParaRPr>
          </a:p>
        </p:txBody>
      </p:sp>
      <p:sp>
        <p:nvSpPr>
          <p:cNvPr id="3" name="2 İçerik Yer Tutucusu"/>
          <p:cNvSpPr>
            <a:spLocks noGrp="1"/>
          </p:cNvSpPr>
          <p:nvPr>
            <p:ph idx="1"/>
          </p:nvPr>
        </p:nvSpPr>
        <p:spPr>
          <a:xfrm>
            <a:off x="457200" y="2132856"/>
            <a:ext cx="8229600" cy="3993307"/>
          </a:xfrm>
        </p:spPr>
        <p:txBody>
          <a:bodyPr>
            <a:normAutofit fontScale="92500" lnSpcReduction="20000"/>
          </a:bodyPr>
          <a:lstStyle/>
          <a:p>
            <a:r>
              <a:rPr lang="tr-TR" sz="2800" dirty="0"/>
              <a:t>Çalışanların moral ve motivasyonunun </a:t>
            </a:r>
            <a:r>
              <a:rPr lang="tr-TR" sz="2800" dirty="0" smtClean="0"/>
              <a:t>yükselmesi</a:t>
            </a:r>
          </a:p>
          <a:p>
            <a:pPr>
              <a:buNone/>
            </a:pPr>
            <a:endParaRPr lang="tr-TR" sz="2800" dirty="0"/>
          </a:p>
          <a:p>
            <a:r>
              <a:rPr lang="tr-TR" sz="2800" dirty="0"/>
              <a:t>Çalışanların sürekli iyileştirmeye teşvik </a:t>
            </a:r>
            <a:r>
              <a:rPr lang="tr-TR" sz="2800" dirty="0" smtClean="0"/>
              <a:t>edilmesi</a:t>
            </a:r>
          </a:p>
          <a:p>
            <a:endParaRPr lang="tr-TR" sz="2800" dirty="0"/>
          </a:p>
          <a:p>
            <a:r>
              <a:rPr lang="tr-TR" sz="2800" dirty="0"/>
              <a:t>Hataları azaltarak kalitenin </a:t>
            </a:r>
            <a:r>
              <a:rPr lang="tr-TR" sz="2800" dirty="0" smtClean="0"/>
              <a:t>artırılması</a:t>
            </a:r>
          </a:p>
          <a:p>
            <a:endParaRPr lang="tr-TR" sz="2800" dirty="0"/>
          </a:p>
          <a:p>
            <a:r>
              <a:rPr lang="tr-TR" sz="2800" dirty="0"/>
              <a:t>İletişimin </a:t>
            </a:r>
            <a:r>
              <a:rPr lang="tr-TR" sz="2800" dirty="0" smtClean="0"/>
              <a:t>iyileştirilmesi</a:t>
            </a:r>
          </a:p>
          <a:p>
            <a:pPr>
              <a:buNone/>
            </a:pPr>
            <a:endParaRPr lang="tr-TR" sz="2800" dirty="0"/>
          </a:p>
          <a:p>
            <a:r>
              <a:rPr lang="tr-TR" sz="2800" dirty="0"/>
              <a:t>Çalışanların ait olma ve özgüven duygularının geliştirilmesi.</a:t>
            </a:r>
          </a:p>
          <a:p>
            <a:endParaRPr lang="tr-TR" dirty="0"/>
          </a:p>
        </p:txBody>
      </p:sp>
      <p:sp>
        <p:nvSpPr>
          <p:cNvPr id="7" name="6 Veri Yer Tutucusu"/>
          <p:cNvSpPr>
            <a:spLocks noGrp="1"/>
          </p:cNvSpPr>
          <p:nvPr>
            <p:ph type="dt" sz="half" idx="10"/>
          </p:nvPr>
        </p:nvSpPr>
        <p:spPr/>
        <p:txBody>
          <a:bodyPr/>
          <a:lstStyle/>
          <a:p>
            <a:r>
              <a:rPr lang="tr-TR" smtClean="0"/>
              <a:t>05.10.2016</a:t>
            </a:r>
            <a:endParaRPr lang="tr-TR"/>
          </a:p>
        </p:txBody>
      </p:sp>
      <p:sp>
        <p:nvSpPr>
          <p:cNvPr id="6" name="5 Slayt Numarası Yer Tutucusu"/>
          <p:cNvSpPr>
            <a:spLocks noGrp="1"/>
          </p:cNvSpPr>
          <p:nvPr>
            <p:ph type="sldNum" sz="quarter" idx="12"/>
          </p:nvPr>
        </p:nvSpPr>
        <p:spPr/>
        <p:txBody>
          <a:bodyPr>
            <a:normAutofit/>
          </a:bodyPr>
          <a:lstStyle/>
          <a:p>
            <a:fld id="{E6ABF45C-A535-4C6B-B196-2B95B51785D5}" type="slidenum">
              <a:rPr lang="tr-TR" smtClean="0"/>
              <a:pPr/>
              <a:t>15</a:t>
            </a:fld>
            <a:endParaRPr lang="tr-TR"/>
          </a:p>
        </p:txBody>
      </p:sp>
      <p:pic>
        <p:nvPicPr>
          <p:cNvPr id="3074" name="Picture 2"/>
          <p:cNvPicPr>
            <a:picLocks noChangeAspect="1" noChangeArrowheads="1"/>
          </p:cNvPicPr>
          <p:nvPr/>
        </p:nvPicPr>
        <p:blipFill>
          <a:blip r:embed="rId2" cstate="print"/>
          <a:srcRect/>
          <a:stretch>
            <a:fillRect/>
          </a:stretch>
        </p:blipFill>
        <p:spPr bwMode="auto">
          <a:xfrm>
            <a:off x="6588224" y="260648"/>
            <a:ext cx="2555776" cy="19431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51520" y="548680"/>
            <a:ext cx="1800200" cy="127909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C000"/>
                </a:solidFill>
              </a:rPr>
              <a:t>Ekip Çalışmasında Liderlik</a:t>
            </a:r>
            <a:endParaRPr lang="tr-TR" sz="4000" dirty="0">
              <a:solidFill>
                <a:srgbClr val="FFC000"/>
              </a:solidFill>
            </a:endParaRPr>
          </a:p>
        </p:txBody>
      </p:sp>
      <p:pic>
        <p:nvPicPr>
          <p:cNvPr id="5122" name="Picture 2"/>
          <p:cNvPicPr>
            <a:picLocks noGrp="1" noChangeAspect="1" noChangeArrowheads="1"/>
          </p:cNvPicPr>
          <p:nvPr>
            <p:ph idx="1"/>
          </p:nvPr>
        </p:nvPicPr>
        <p:blipFill>
          <a:blip r:embed="rId2" cstate="print"/>
          <a:stretch>
            <a:fillRect/>
          </a:stretch>
        </p:blipFill>
        <p:spPr bwMode="auto">
          <a:xfrm>
            <a:off x="1539026" y="1600200"/>
            <a:ext cx="6065947" cy="4525963"/>
          </a:xfrm>
          <a:prstGeom prst="rect">
            <a:avLst/>
          </a:prstGeom>
          <a:noFill/>
          <a:ln w="9525">
            <a:noFill/>
            <a:miter lim="800000"/>
            <a:headEnd/>
            <a:tailEnd/>
          </a:ln>
        </p:spPr>
      </p:pic>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normAutofit/>
          </a:bodyPr>
          <a:lstStyle/>
          <a:p>
            <a:fld id="{E6ABF45C-A535-4C6B-B196-2B95B51785D5}" type="slidenum">
              <a:rPr lang="tr-TR" smtClean="0"/>
              <a:pPr/>
              <a:t>16</a:t>
            </a:fld>
            <a:endParaRPr lang="tr-T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IMG_0436.JPG"/>
          <p:cNvPicPr>
            <a:picLocks noGrp="1" noChangeAspect="1"/>
          </p:cNvPicPr>
          <p:nvPr>
            <p:ph sz="half" idx="1"/>
          </p:nvPr>
        </p:nvPicPr>
        <p:blipFill>
          <a:blip r:embed="rId2" cstate="print"/>
          <a:stretch>
            <a:fillRect/>
          </a:stretch>
        </p:blipFill>
        <p:spPr>
          <a:xfrm>
            <a:off x="323528" y="980728"/>
            <a:ext cx="4038600" cy="3401195"/>
          </a:xfrm>
        </p:spPr>
      </p:pic>
      <p:pic>
        <p:nvPicPr>
          <p:cNvPr id="6" name="5 İçerik Yer Tutucusu" descr="IMG_0938.JPG"/>
          <p:cNvPicPr>
            <a:picLocks noGrp="1" noChangeAspect="1"/>
          </p:cNvPicPr>
          <p:nvPr>
            <p:ph sz="half" idx="2"/>
          </p:nvPr>
        </p:nvPicPr>
        <p:blipFill>
          <a:blip r:embed="rId3" cstate="print"/>
          <a:stretch>
            <a:fillRect/>
          </a:stretch>
        </p:blipFill>
        <p:spPr>
          <a:xfrm>
            <a:off x="4648200" y="2338935"/>
            <a:ext cx="4038600" cy="3048492"/>
          </a:xfrm>
        </p:spPr>
      </p:pic>
      <p:sp>
        <p:nvSpPr>
          <p:cNvPr id="8" name="7 Veri Yer Tutucusu"/>
          <p:cNvSpPr>
            <a:spLocks noGrp="1"/>
          </p:cNvSpPr>
          <p:nvPr>
            <p:ph type="dt" sz="half" idx="10"/>
          </p:nvPr>
        </p:nvSpPr>
        <p:spPr/>
        <p:txBody>
          <a:bodyPr/>
          <a:lstStyle/>
          <a:p>
            <a:r>
              <a:rPr lang="tr-TR" smtClean="0"/>
              <a:t>05.10.2016</a:t>
            </a:r>
            <a:endParaRPr lang="tr-TR"/>
          </a:p>
        </p:txBody>
      </p:sp>
      <p:sp>
        <p:nvSpPr>
          <p:cNvPr id="7" name="6 Slayt Numarası Yer Tutucusu"/>
          <p:cNvSpPr>
            <a:spLocks noGrp="1"/>
          </p:cNvSpPr>
          <p:nvPr>
            <p:ph type="sldNum" sz="quarter" idx="12"/>
          </p:nvPr>
        </p:nvSpPr>
        <p:spPr/>
        <p:txBody>
          <a:bodyPr>
            <a:normAutofit/>
          </a:bodyPr>
          <a:lstStyle/>
          <a:p>
            <a:fld id="{E6ABF45C-A535-4C6B-B196-2B95B51785D5}" type="slidenum">
              <a:rPr lang="tr-TR" smtClean="0"/>
              <a:pPr/>
              <a:t>17</a:t>
            </a:fld>
            <a:endParaRPr lang="tr-T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229600" cy="792088"/>
          </a:xfrm>
        </p:spPr>
        <p:txBody>
          <a:bodyPr>
            <a:normAutofit fontScale="90000"/>
          </a:bodyPr>
          <a:lstStyle/>
          <a:p>
            <a:r>
              <a:rPr lang="tr-TR" sz="3600" b="1" dirty="0" smtClean="0">
                <a:solidFill>
                  <a:srgbClr val="FFC000"/>
                </a:solidFill>
              </a:rPr>
              <a:t>EKİP LİDERİNİN ve ÜYELERİNİN GÖREVLERİ</a:t>
            </a:r>
            <a:r>
              <a:rPr lang="tr-TR" dirty="0" smtClean="0"/>
              <a:t/>
            </a:r>
            <a:br>
              <a:rPr lang="tr-TR" dirty="0" smtClean="0"/>
            </a:br>
            <a:endParaRPr lang="tr-TR" dirty="0"/>
          </a:p>
        </p:txBody>
      </p:sp>
      <p:sp>
        <p:nvSpPr>
          <p:cNvPr id="3" name="2 İçerik Yer Tutucusu"/>
          <p:cNvSpPr>
            <a:spLocks noGrp="1"/>
          </p:cNvSpPr>
          <p:nvPr>
            <p:ph idx="1"/>
          </p:nvPr>
        </p:nvSpPr>
        <p:spPr>
          <a:xfrm>
            <a:off x="323528" y="1484784"/>
            <a:ext cx="8229600" cy="4104455"/>
          </a:xfrm>
        </p:spPr>
        <p:txBody>
          <a:bodyPr>
            <a:normAutofit fontScale="92500" lnSpcReduction="10000"/>
          </a:bodyPr>
          <a:lstStyle/>
          <a:p>
            <a:r>
              <a:rPr lang="tr-TR" sz="2800" dirty="0" smtClean="0"/>
              <a:t>Ekip </a:t>
            </a:r>
            <a:r>
              <a:rPr lang="tr-TR" sz="2800" dirty="0"/>
              <a:t>liderinin görevleri şu </a:t>
            </a:r>
            <a:r>
              <a:rPr lang="tr-TR" sz="2800" dirty="0" smtClean="0"/>
              <a:t>şekilde</a:t>
            </a:r>
          </a:p>
          <a:p>
            <a:pPr>
              <a:buNone/>
            </a:pPr>
            <a:r>
              <a:rPr lang="tr-TR" sz="2800" dirty="0" smtClean="0"/>
              <a:t>  </a:t>
            </a:r>
            <a:r>
              <a:rPr lang="tr-TR" sz="2800" dirty="0"/>
              <a:t>sıralanabilir</a:t>
            </a:r>
            <a:r>
              <a:rPr lang="tr-TR" sz="2800" dirty="0" smtClean="0"/>
              <a:t>:</a:t>
            </a:r>
          </a:p>
          <a:p>
            <a:pPr>
              <a:buNone/>
            </a:pPr>
            <a:endParaRPr lang="tr-TR" sz="2800" dirty="0"/>
          </a:p>
          <a:p>
            <a:r>
              <a:rPr lang="tr-TR" sz="2800" dirty="0"/>
              <a:t>Ekibi yönetmek, yürütülen faaliyetleri organize </a:t>
            </a:r>
            <a:r>
              <a:rPr lang="tr-TR" sz="2800" dirty="0" smtClean="0"/>
              <a:t>etmek</a:t>
            </a:r>
          </a:p>
          <a:p>
            <a:pPr>
              <a:buNone/>
            </a:pPr>
            <a:endParaRPr lang="tr-TR" sz="2800" dirty="0"/>
          </a:p>
          <a:p>
            <a:r>
              <a:rPr lang="tr-TR" sz="2800" dirty="0"/>
              <a:t>Çalışmak için elverişli bir atmosfer </a:t>
            </a:r>
            <a:r>
              <a:rPr lang="tr-TR" sz="2800" dirty="0" smtClean="0"/>
              <a:t>yaratmak</a:t>
            </a:r>
          </a:p>
          <a:p>
            <a:pPr>
              <a:buNone/>
            </a:pPr>
            <a:endParaRPr lang="tr-TR" sz="2800" dirty="0"/>
          </a:p>
          <a:p>
            <a:r>
              <a:rPr lang="tr-TR" sz="2800" dirty="0"/>
              <a:t>Ekip üyelerinin hedeflere yönelimini ve motivasyonunu sağlamak.</a:t>
            </a:r>
          </a:p>
          <a:p>
            <a:endParaRPr lang="tr-TR" dirty="0"/>
          </a:p>
        </p:txBody>
      </p:sp>
      <p:sp>
        <p:nvSpPr>
          <p:cNvPr id="9" name="8 Veri Yer Tutucusu"/>
          <p:cNvSpPr>
            <a:spLocks noGrp="1"/>
          </p:cNvSpPr>
          <p:nvPr>
            <p:ph type="dt" sz="half" idx="10"/>
          </p:nvPr>
        </p:nvSpPr>
        <p:spPr/>
        <p:txBody>
          <a:bodyPr/>
          <a:lstStyle/>
          <a:p>
            <a:r>
              <a:rPr lang="tr-TR" smtClean="0"/>
              <a:t>05.10.2016</a:t>
            </a:r>
            <a:endParaRPr lang="tr-TR"/>
          </a:p>
        </p:txBody>
      </p:sp>
      <p:sp>
        <p:nvSpPr>
          <p:cNvPr id="8" name="7 Slayt Numarası Yer Tutucusu"/>
          <p:cNvSpPr>
            <a:spLocks noGrp="1"/>
          </p:cNvSpPr>
          <p:nvPr>
            <p:ph type="sldNum" sz="quarter" idx="12"/>
          </p:nvPr>
        </p:nvSpPr>
        <p:spPr/>
        <p:txBody>
          <a:bodyPr>
            <a:normAutofit/>
          </a:bodyPr>
          <a:lstStyle/>
          <a:p>
            <a:fld id="{E6ABF45C-A535-4C6B-B196-2B95B51785D5}" type="slidenum">
              <a:rPr lang="tr-TR" smtClean="0"/>
              <a:pPr/>
              <a:t>18</a:t>
            </a:fld>
            <a:endParaRPr lang="tr-TR"/>
          </a:p>
        </p:txBody>
      </p:sp>
      <p:pic>
        <p:nvPicPr>
          <p:cNvPr id="4099" name="Picture 3"/>
          <p:cNvPicPr>
            <a:picLocks noChangeAspect="1" noChangeArrowheads="1"/>
          </p:cNvPicPr>
          <p:nvPr/>
        </p:nvPicPr>
        <p:blipFill>
          <a:blip r:embed="rId2" cstate="print"/>
          <a:srcRect/>
          <a:stretch>
            <a:fillRect/>
          </a:stretch>
        </p:blipFill>
        <p:spPr bwMode="auto">
          <a:xfrm>
            <a:off x="5580112" y="1196752"/>
            <a:ext cx="2952328" cy="1512168"/>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2267744" y="5085184"/>
            <a:ext cx="4752528" cy="13681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26170"/>
          </a:xfrm>
        </p:spPr>
        <p:txBody>
          <a:bodyPr>
            <a:noAutofit/>
          </a:bodyPr>
          <a:lstStyle/>
          <a:p>
            <a:r>
              <a:rPr lang="tr-TR" sz="3200" b="1" dirty="0" smtClean="0">
                <a:solidFill>
                  <a:srgbClr val="FFC000"/>
                </a:solidFill>
              </a:rPr>
              <a:t>EKİP LİDERİNİN ve ÜYELERİNİN GÖREVLERİ</a:t>
            </a:r>
            <a:endParaRPr lang="tr-TR" sz="3200" dirty="0">
              <a:solidFill>
                <a:srgbClr val="FFC000"/>
              </a:solidFill>
            </a:endParaRPr>
          </a:p>
        </p:txBody>
      </p:sp>
      <p:sp>
        <p:nvSpPr>
          <p:cNvPr id="3" name="2 İçerik Yer Tutucusu"/>
          <p:cNvSpPr>
            <a:spLocks noGrp="1"/>
          </p:cNvSpPr>
          <p:nvPr>
            <p:ph idx="1"/>
          </p:nvPr>
        </p:nvSpPr>
        <p:spPr>
          <a:xfrm>
            <a:off x="457200" y="1916832"/>
            <a:ext cx="8229600" cy="4209331"/>
          </a:xfrm>
        </p:spPr>
        <p:txBody>
          <a:bodyPr/>
          <a:lstStyle/>
          <a:p>
            <a:r>
              <a:rPr lang="tr-TR" sz="2800" dirty="0" smtClean="0"/>
              <a:t>Ekip üyelerinin görevleri ise şunlardır:</a:t>
            </a:r>
          </a:p>
          <a:p>
            <a:pPr>
              <a:buNone/>
            </a:pPr>
            <a:endParaRPr lang="tr-TR" sz="2800" dirty="0" smtClean="0"/>
          </a:p>
          <a:p>
            <a:r>
              <a:rPr lang="tr-TR" sz="2800" dirty="0" smtClean="0"/>
              <a:t>Toplantılara düzenli olarak katılmak</a:t>
            </a:r>
          </a:p>
          <a:p>
            <a:r>
              <a:rPr lang="tr-TR" sz="2800" dirty="0" smtClean="0"/>
              <a:t>Karar alımına aktif katılımda bulunmak,</a:t>
            </a:r>
          </a:p>
          <a:p>
            <a:r>
              <a:rPr lang="tr-TR" sz="2800" dirty="0" smtClean="0"/>
              <a:t>Üzerine düşen görevleri tüm ayrıntılarıyla yerine getirmek</a:t>
            </a:r>
          </a:p>
          <a:p>
            <a:pPr>
              <a:buNone/>
            </a:pPr>
            <a:endParaRPr lang="tr-TR" dirty="0"/>
          </a:p>
        </p:txBody>
      </p:sp>
      <p:sp>
        <p:nvSpPr>
          <p:cNvPr id="7" name="6 Veri Yer Tutucusu"/>
          <p:cNvSpPr>
            <a:spLocks noGrp="1"/>
          </p:cNvSpPr>
          <p:nvPr>
            <p:ph type="dt" sz="half" idx="10"/>
          </p:nvPr>
        </p:nvSpPr>
        <p:spPr/>
        <p:txBody>
          <a:bodyPr/>
          <a:lstStyle/>
          <a:p>
            <a:r>
              <a:rPr lang="tr-TR" smtClean="0"/>
              <a:t>05.10.2016</a:t>
            </a:r>
            <a:endParaRPr lang="tr-TR"/>
          </a:p>
        </p:txBody>
      </p:sp>
      <p:sp>
        <p:nvSpPr>
          <p:cNvPr id="6" name="5 Slayt Numarası Yer Tutucusu"/>
          <p:cNvSpPr>
            <a:spLocks noGrp="1"/>
          </p:cNvSpPr>
          <p:nvPr>
            <p:ph type="sldNum" sz="quarter" idx="12"/>
          </p:nvPr>
        </p:nvSpPr>
        <p:spPr/>
        <p:txBody>
          <a:bodyPr>
            <a:normAutofit/>
          </a:bodyPr>
          <a:lstStyle/>
          <a:p>
            <a:fld id="{E6ABF45C-A535-4C6B-B196-2B95B51785D5}" type="slidenum">
              <a:rPr lang="tr-TR" smtClean="0"/>
              <a:pPr/>
              <a:t>19</a:t>
            </a:fld>
            <a:endParaRPr lang="tr-TR"/>
          </a:p>
        </p:txBody>
      </p:sp>
      <p:pic>
        <p:nvPicPr>
          <p:cNvPr id="5" name="Picture 2"/>
          <p:cNvPicPr>
            <a:picLocks noChangeAspect="1" noChangeArrowheads="1"/>
          </p:cNvPicPr>
          <p:nvPr/>
        </p:nvPicPr>
        <p:blipFill>
          <a:blip r:embed="rId2" cstate="print"/>
          <a:srcRect/>
          <a:stretch>
            <a:fillRect/>
          </a:stretch>
        </p:blipFill>
        <p:spPr bwMode="auto">
          <a:xfrm>
            <a:off x="6804248" y="2060848"/>
            <a:ext cx="2339752" cy="1584176"/>
          </a:xfrm>
          <a:prstGeom prst="rect">
            <a:avLst/>
          </a:prstGeom>
          <a:noFill/>
          <a:ln w="9525">
            <a:noFill/>
            <a:miter lim="800000"/>
            <a:headEnd/>
            <a:tailEnd/>
          </a:ln>
        </p:spPr>
      </p:pic>
      <p:pic>
        <p:nvPicPr>
          <p:cNvPr id="1027" name="Picture 3" descr="C:\Users\TANER\Desktop\image.jpg"/>
          <p:cNvPicPr>
            <a:picLocks noChangeAspect="1" noChangeArrowheads="1"/>
          </p:cNvPicPr>
          <p:nvPr/>
        </p:nvPicPr>
        <p:blipFill>
          <a:blip r:embed="rId3" cstate="print"/>
          <a:srcRect/>
          <a:stretch>
            <a:fillRect/>
          </a:stretch>
        </p:blipFill>
        <p:spPr bwMode="auto">
          <a:xfrm>
            <a:off x="3347864" y="4979987"/>
            <a:ext cx="2413000" cy="1878013"/>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C000"/>
                </a:solidFill>
              </a:rPr>
              <a:t>LİDERLİK</a:t>
            </a:r>
            <a:endParaRPr lang="tr-TR" sz="4000" dirty="0">
              <a:solidFill>
                <a:srgbClr val="FFC000"/>
              </a:solidFill>
            </a:endParaRPr>
          </a:p>
        </p:txBody>
      </p:sp>
      <p:sp>
        <p:nvSpPr>
          <p:cNvPr id="3" name="2 İçerik Yer Tutucusu"/>
          <p:cNvSpPr>
            <a:spLocks noGrp="1"/>
          </p:cNvSpPr>
          <p:nvPr>
            <p:ph idx="1"/>
          </p:nvPr>
        </p:nvSpPr>
        <p:spPr>
          <a:noFill/>
          <a:ln>
            <a:noFill/>
          </a:ln>
        </p:spPr>
        <p:txBody>
          <a:bodyPr>
            <a:normAutofit/>
          </a:bodyPr>
          <a:lstStyle/>
          <a:p>
            <a:r>
              <a:rPr lang="tr-TR" sz="2800" b="1" dirty="0">
                <a:cs typeface="Times New Roman" pitchFamily="18" charset="0"/>
              </a:rPr>
              <a:t>Lider</a:t>
            </a:r>
            <a:r>
              <a:rPr lang="tr-TR" sz="2800" dirty="0">
                <a:cs typeface="Times New Roman" pitchFamily="18" charset="0"/>
              </a:rPr>
              <a:t> ya da </a:t>
            </a:r>
            <a:r>
              <a:rPr lang="tr-TR" sz="2800" b="1" dirty="0">
                <a:cs typeface="Times New Roman" pitchFamily="18" charset="0"/>
              </a:rPr>
              <a:t>Önder</a:t>
            </a:r>
            <a:r>
              <a:rPr lang="tr-TR" sz="2800" dirty="0">
                <a:cs typeface="Times New Roman" pitchFamily="18" charset="0"/>
              </a:rPr>
              <a:t>, bulunduğu çevreye yarar sağlayan, süregelen gelenekte köklü değişiklikler yapan, çevreyi yönetmek için, </a:t>
            </a:r>
            <a:r>
              <a:rPr lang="tr-TR" sz="2800" dirty="0" smtClean="0">
                <a:cs typeface="Times New Roman" pitchFamily="18" charset="0"/>
              </a:rPr>
              <a:t>sorumluluğu; sezgi, zeka ve bilgiye dayalı karar ve uygulamalarla, taşıyan kişiye denir.</a:t>
            </a:r>
          </a:p>
          <a:p>
            <a:pPr>
              <a:buNone/>
            </a:pPr>
            <a:endParaRPr lang="tr-TR" sz="2800" dirty="0" smtClean="0">
              <a:cs typeface="Times New Roman" pitchFamily="18" charset="0"/>
            </a:endParaRPr>
          </a:p>
          <a:p>
            <a:r>
              <a:rPr lang="tr-TR" sz="2800" dirty="0"/>
              <a:t>Temel yaklaşım olarak; çevresinde bulunan bireyleri hitabet gücü, sahip olduğu bilgi ve vizyonu ile etkileyip, sürükleyen bir yapıya sahiptir.</a:t>
            </a:r>
            <a:endParaRPr lang="tr-TR" sz="2800" dirty="0">
              <a:cs typeface="Times New Roman" pitchFamily="18" charset="0"/>
            </a:endParaRPr>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lstStyle/>
          <a:p>
            <a:fld id="{E6ABF45C-A535-4C6B-B196-2B95B51785D5}" type="slidenum">
              <a:rPr lang="tr-TR" smtClean="0"/>
              <a:pPr/>
              <a:t>2</a:t>
            </a:fld>
            <a:endParaRPr lang="tr-T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C000"/>
                </a:solidFill>
              </a:rPr>
              <a:t>Ekip Çalışmasında Lider</a:t>
            </a:r>
            <a:endParaRPr lang="tr-TR" sz="4000" dirty="0">
              <a:solidFill>
                <a:srgbClr val="FFC000"/>
              </a:solidFill>
            </a:endParaRPr>
          </a:p>
        </p:txBody>
      </p:sp>
      <p:sp>
        <p:nvSpPr>
          <p:cNvPr id="3" name="2 İçerik Yer Tutucusu"/>
          <p:cNvSpPr>
            <a:spLocks noGrp="1"/>
          </p:cNvSpPr>
          <p:nvPr>
            <p:ph idx="1"/>
          </p:nvPr>
        </p:nvSpPr>
        <p:spPr/>
        <p:txBody>
          <a:bodyPr>
            <a:normAutofit/>
          </a:bodyPr>
          <a:lstStyle/>
          <a:p>
            <a:r>
              <a:rPr lang="tr-TR" sz="2800" dirty="0" smtClean="0"/>
              <a:t>Tutarlı ve dürüsttür</a:t>
            </a:r>
          </a:p>
          <a:p>
            <a:r>
              <a:rPr lang="tr-TR" sz="2800" dirty="0" smtClean="0"/>
              <a:t>Kararlıdır</a:t>
            </a:r>
          </a:p>
          <a:p>
            <a:r>
              <a:rPr lang="tr-TR" sz="2800" dirty="0" smtClean="0"/>
              <a:t>Yeterlidir</a:t>
            </a:r>
          </a:p>
          <a:p>
            <a:r>
              <a:rPr lang="tr-TR" sz="2800" dirty="0" smtClean="0"/>
              <a:t>Değişim yaratır</a:t>
            </a:r>
          </a:p>
          <a:p>
            <a:r>
              <a:rPr lang="tr-TR" sz="2800" dirty="0" smtClean="0"/>
              <a:t>Birleştiricidir</a:t>
            </a:r>
          </a:p>
          <a:p>
            <a:r>
              <a:rPr lang="tr-TR" sz="2800" dirty="0" smtClean="0"/>
              <a:t>Harekete geçirir</a:t>
            </a:r>
          </a:p>
          <a:p>
            <a:r>
              <a:rPr lang="tr-TR" sz="2800" dirty="0" smtClean="0"/>
              <a:t>İz bırakır</a:t>
            </a:r>
            <a:endParaRPr lang="tr-TR" sz="2800" dirty="0"/>
          </a:p>
        </p:txBody>
      </p:sp>
      <p:sp>
        <p:nvSpPr>
          <p:cNvPr id="7" name="6 Veri Yer Tutucusu"/>
          <p:cNvSpPr>
            <a:spLocks noGrp="1"/>
          </p:cNvSpPr>
          <p:nvPr>
            <p:ph type="dt" sz="half" idx="10"/>
          </p:nvPr>
        </p:nvSpPr>
        <p:spPr/>
        <p:txBody>
          <a:bodyPr/>
          <a:lstStyle/>
          <a:p>
            <a:r>
              <a:rPr lang="tr-TR" smtClean="0"/>
              <a:t>05.10.2016</a:t>
            </a:r>
            <a:endParaRPr lang="tr-TR"/>
          </a:p>
        </p:txBody>
      </p:sp>
      <p:sp>
        <p:nvSpPr>
          <p:cNvPr id="6" name="5 Slayt Numarası Yer Tutucusu"/>
          <p:cNvSpPr>
            <a:spLocks noGrp="1"/>
          </p:cNvSpPr>
          <p:nvPr>
            <p:ph type="sldNum" sz="quarter" idx="12"/>
          </p:nvPr>
        </p:nvSpPr>
        <p:spPr/>
        <p:txBody>
          <a:bodyPr>
            <a:normAutofit/>
          </a:bodyPr>
          <a:lstStyle/>
          <a:p>
            <a:fld id="{E6ABF45C-A535-4C6B-B196-2B95B51785D5}" type="slidenum">
              <a:rPr lang="tr-TR" smtClean="0"/>
              <a:pPr/>
              <a:t>20</a:t>
            </a:fld>
            <a:endParaRPr lang="tr-TR"/>
          </a:p>
        </p:txBody>
      </p:sp>
      <p:pic>
        <p:nvPicPr>
          <p:cNvPr id="6146" name="Picture 2"/>
          <p:cNvPicPr>
            <a:picLocks noChangeAspect="1" noChangeArrowheads="1"/>
          </p:cNvPicPr>
          <p:nvPr/>
        </p:nvPicPr>
        <p:blipFill>
          <a:blip r:embed="rId2" cstate="print"/>
          <a:srcRect/>
          <a:stretch>
            <a:fillRect/>
          </a:stretch>
        </p:blipFill>
        <p:spPr bwMode="auto">
          <a:xfrm>
            <a:off x="4788024" y="1412776"/>
            <a:ext cx="3131840" cy="1975707"/>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3779912" y="3861048"/>
            <a:ext cx="2952328" cy="26340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20141129_154508.jpg"/>
          <p:cNvPicPr>
            <a:picLocks noGrp="1" noChangeAspect="1"/>
          </p:cNvPicPr>
          <p:nvPr>
            <p:ph sz="half" idx="1"/>
          </p:nvPr>
        </p:nvPicPr>
        <p:blipFill>
          <a:blip r:embed="rId2" cstate="print"/>
          <a:stretch>
            <a:fillRect/>
          </a:stretch>
        </p:blipFill>
        <p:spPr>
          <a:xfrm>
            <a:off x="395536" y="2492896"/>
            <a:ext cx="4038600" cy="2866701"/>
          </a:xfrm>
        </p:spPr>
      </p:pic>
      <p:pic>
        <p:nvPicPr>
          <p:cNvPr id="6" name="5 İçerik Yer Tutucusu" descr="20150531_133543.jpg"/>
          <p:cNvPicPr>
            <a:picLocks noGrp="1" noChangeAspect="1"/>
          </p:cNvPicPr>
          <p:nvPr>
            <p:ph sz="half" idx="2"/>
          </p:nvPr>
        </p:nvPicPr>
        <p:blipFill>
          <a:blip r:embed="rId3" cstate="print"/>
          <a:stretch>
            <a:fillRect/>
          </a:stretch>
        </p:blipFill>
        <p:spPr>
          <a:xfrm>
            <a:off x="4644008" y="1196752"/>
            <a:ext cx="4038600" cy="3024335"/>
          </a:xfrm>
        </p:spPr>
      </p:pic>
      <p:sp>
        <p:nvSpPr>
          <p:cNvPr id="8" name="7 Veri Yer Tutucusu"/>
          <p:cNvSpPr>
            <a:spLocks noGrp="1"/>
          </p:cNvSpPr>
          <p:nvPr>
            <p:ph type="dt" sz="half" idx="10"/>
          </p:nvPr>
        </p:nvSpPr>
        <p:spPr/>
        <p:txBody>
          <a:bodyPr/>
          <a:lstStyle/>
          <a:p>
            <a:r>
              <a:rPr lang="tr-TR" smtClean="0"/>
              <a:t>05.10.2016</a:t>
            </a:r>
            <a:endParaRPr lang="tr-TR"/>
          </a:p>
        </p:txBody>
      </p:sp>
      <p:sp>
        <p:nvSpPr>
          <p:cNvPr id="7" name="6 Slayt Numarası Yer Tutucusu"/>
          <p:cNvSpPr>
            <a:spLocks noGrp="1"/>
          </p:cNvSpPr>
          <p:nvPr>
            <p:ph type="sldNum" sz="quarter" idx="12"/>
          </p:nvPr>
        </p:nvSpPr>
        <p:spPr/>
        <p:txBody>
          <a:bodyPr>
            <a:normAutofit/>
          </a:bodyPr>
          <a:lstStyle/>
          <a:p>
            <a:fld id="{E6ABF45C-A535-4C6B-B196-2B95B51785D5}" type="slidenum">
              <a:rPr lang="tr-TR" smtClean="0"/>
              <a:pPr/>
              <a:t>21</a:t>
            </a:fld>
            <a:endParaRPr lang="tr-T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solidFill>
                  <a:srgbClr val="FFC000"/>
                </a:solidFill>
              </a:rPr>
              <a:t>Kadın Hastalıkları ve Doğumda Liderlik ve Ekip Anlayışı</a:t>
            </a:r>
            <a:endParaRPr lang="tr-TR" sz="2800" dirty="0">
              <a:solidFill>
                <a:srgbClr val="FFC000"/>
              </a:solidFill>
            </a:endParaRPr>
          </a:p>
        </p:txBody>
      </p:sp>
      <p:sp>
        <p:nvSpPr>
          <p:cNvPr id="3" name="2 İçerik Yer Tutucusu"/>
          <p:cNvSpPr>
            <a:spLocks noGrp="1"/>
          </p:cNvSpPr>
          <p:nvPr>
            <p:ph idx="1"/>
          </p:nvPr>
        </p:nvSpPr>
        <p:spPr/>
        <p:txBody>
          <a:bodyPr>
            <a:normAutofit/>
          </a:bodyPr>
          <a:lstStyle/>
          <a:p>
            <a:r>
              <a:rPr lang="tr-TR" sz="2400" b="1" dirty="0"/>
              <a:t>TIPTA VE DİŞ HEKİMLİĞİNDE UZMANLIK EĞİTİMİ </a:t>
            </a:r>
            <a:r>
              <a:rPr lang="tr-TR" sz="2400" b="1" dirty="0" smtClean="0"/>
              <a:t>YÖNETMELİĞİ</a:t>
            </a:r>
          </a:p>
          <a:p>
            <a:pPr>
              <a:buNone/>
            </a:pPr>
            <a:endParaRPr lang="tr-TR" sz="2400" b="1" dirty="0" smtClean="0"/>
          </a:p>
          <a:p>
            <a:r>
              <a:rPr lang="tr-TR" sz="2400" b="1" dirty="0" smtClean="0"/>
              <a:t>UZMANLIK </a:t>
            </a:r>
            <a:r>
              <a:rPr lang="tr-TR" sz="2400" b="1" dirty="0"/>
              <a:t>EĞİTİMİNİ BİTİRME SINAVI TUTANAĞI</a:t>
            </a:r>
            <a:r>
              <a:rPr lang="tr-TR" sz="2400" dirty="0"/>
              <a:t> </a:t>
            </a:r>
          </a:p>
          <a:p>
            <a:pPr>
              <a:buNone/>
            </a:pPr>
            <a:r>
              <a:rPr lang="tr-TR" sz="2400" dirty="0"/>
              <a:t>            Sınav safhalarından hepsini başarmıştır/başaramamıştır.</a:t>
            </a:r>
          </a:p>
          <a:p>
            <a:pPr>
              <a:buNone/>
            </a:pPr>
            <a:r>
              <a:rPr lang="tr-TR" sz="2400" dirty="0"/>
              <a:t> </a:t>
            </a:r>
            <a:endParaRPr lang="tr-TR" sz="2400" dirty="0" smtClean="0"/>
          </a:p>
          <a:p>
            <a:pPr>
              <a:buNone/>
            </a:pPr>
            <a:r>
              <a:rPr lang="tr-TR" sz="2400" dirty="0" smtClean="0"/>
              <a:t>        </a:t>
            </a:r>
            <a:r>
              <a:rPr lang="tr-TR" sz="2400" dirty="0"/>
              <a:t>   Bir klinik ve/veya </a:t>
            </a:r>
            <a:r>
              <a:rPr lang="tr-TR" sz="2400" dirty="0" err="1"/>
              <a:t>laboratuvarı</a:t>
            </a:r>
            <a:r>
              <a:rPr lang="tr-TR" sz="2400" dirty="0"/>
              <a:t> </a:t>
            </a:r>
            <a:r>
              <a:rPr lang="tr-TR" sz="2400" b="1" i="1" dirty="0"/>
              <a:t>kendi başına </a:t>
            </a:r>
            <a:r>
              <a:rPr lang="tr-TR" sz="2400" b="1" i="1" dirty="0" smtClean="0"/>
              <a:t>idare edebilecek yetenekte </a:t>
            </a:r>
            <a:r>
              <a:rPr lang="tr-TR" sz="2400" dirty="0" smtClean="0"/>
              <a:t>olduğu/olmadığı</a:t>
            </a:r>
            <a:r>
              <a:rPr lang="tr-TR" sz="2400" dirty="0"/>
              <a:t>............................................................................................uzmanı olmaya hak kazandığını/kazanamadığını bildirir bu tutanak düzenlendi.</a:t>
            </a:r>
          </a:p>
          <a:p>
            <a:pPr>
              <a:buNone/>
            </a:pPr>
            <a:endParaRPr lang="tr-TR" dirty="0"/>
          </a:p>
          <a:p>
            <a:endParaRPr lang="tr-TR" dirty="0"/>
          </a:p>
          <a:p>
            <a:endParaRPr lang="tr-TR" dirty="0"/>
          </a:p>
        </p:txBody>
      </p:sp>
      <p:sp>
        <p:nvSpPr>
          <p:cNvPr id="6" name="5 Veri Yer Tutucusu"/>
          <p:cNvSpPr>
            <a:spLocks noGrp="1"/>
          </p:cNvSpPr>
          <p:nvPr>
            <p:ph type="dt" sz="half" idx="10"/>
          </p:nvPr>
        </p:nvSpPr>
        <p:spPr/>
        <p:txBody>
          <a:bodyPr/>
          <a:lstStyle/>
          <a:p>
            <a:r>
              <a:rPr lang="tr-TR" smtClean="0"/>
              <a:t>05.10.2016</a:t>
            </a:r>
            <a:endParaRPr lang="tr-TR"/>
          </a:p>
        </p:txBody>
      </p:sp>
      <p:sp>
        <p:nvSpPr>
          <p:cNvPr id="5" name="4 Slayt Numarası Yer Tutucusu"/>
          <p:cNvSpPr>
            <a:spLocks noGrp="1"/>
          </p:cNvSpPr>
          <p:nvPr>
            <p:ph type="sldNum" sz="quarter" idx="12"/>
          </p:nvPr>
        </p:nvSpPr>
        <p:spPr/>
        <p:txBody>
          <a:bodyPr>
            <a:normAutofit/>
          </a:bodyPr>
          <a:lstStyle/>
          <a:p>
            <a:fld id="{E6ABF45C-A535-4C6B-B196-2B95B51785D5}" type="slidenum">
              <a:rPr lang="tr-TR" smtClean="0"/>
              <a:pPr/>
              <a:t>22</a:t>
            </a:fld>
            <a:endParaRPr lang="tr-TR"/>
          </a:p>
        </p:txBody>
      </p:sp>
      <p:pic>
        <p:nvPicPr>
          <p:cNvPr id="2050" name="Picture 2" descr="C:\Users\TANER\Desktop\layout_set_logo.png"/>
          <p:cNvPicPr>
            <a:picLocks noChangeAspect="1" noChangeArrowheads="1"/>
          </p:cNvPicPr>
          <p:nvPr/>
        </p:nvPicPr>
        <p:blipFill>
          <a:blip r:embed="rId2" cstate="print"/>
          <a:srcRect/>
          <a:stretch>
            <a:fillRect/>
          </a:stretch>
        </p:blipFill>
        <p:spPr bwMode="auto">
          <a:xfrm>
            <a:off x="7213600" y="1196752"/>
            <a:ext cx="1930400" cy="965200"/>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solidFill>
                  <a:srgbClr val="FFC000"/>
                </a:solidFill>
              </a:rPr>
              <a:t>Kadın Hastalıkları ve Doğumda Liderlik ve Ekip Anlayışı</a:t>
            </a:r>
            <a:endParaRPr lang="tr-TR" sz="2800" dirty="0">
              <a:solidFill>
                <a:srgbClr val="FFC000"/>
              </a:solidFill>
            </a:endParaRPr>
          </a:p>
        </p:txBody>
      </p:sp>
      <p:pic>
        <p:nvPicPr>
          <p:cNvPr id="4" name="3 İçerik Yer Tutucusu" descr="kanama_ekibi.jpg"/>
          <p:cNvPicPr>
            <a:picLocks noGrp="1" noChangeAspect="1"/>
          </p:cNvPicPr>
          <p:nvPr>
            <p:ph idx="1"/>
          </p:nvPr>
        </p:nvPicPr>
        <p:blipFill>
          <a:blip r:embed="rId2" cstate="print"/>
          <a:stretch>
            <a:fillRect/>
          </a:stretch>
        </p:blipFill>
        <p:spPr>
          <a:xfrm>
            <a:off x="0" y="1196752"/>
            <a:ext cx="4644008" cy="5174035"/>
          </a:xfrm>
        </p:spPr>
      </p:pic>
      <p:sp>
        <p:nvSpPr>
          <p:cNvPr id="7" name="6 Veri Yer Tutucusu"/>
          <p:cNvSpPr>
            <a:spLocks noGrp="1"/>
          </p:cNvSpPr>
          <p:nvPr>
            <p:ph type="dt" sz="half" idx="10"/>
          </p:nvPr>
        </p:nvSpPr>
        <p:spPr/>
        <p:txBody>
          <a:bodyPr/>
          <a:lstStyle/>
          <a:p>
            <a:r>
              <a:rPr lang="tr-TR" smtClean="0"/>
              <a:t>05.10.2016</a:t>
            </a:r>
            <a:endParaRPr lang="tr-TR"/>
          </a:p>
        </p:txBody>
      </p:sp>
      <p:sp>
        <p:nvSpPr>
          <p:cNvPr id="6" name="5 Slayt Numarası Yer Tutucusu"/>
          <p:cNvSpPr>
            <a:spLocks noGrp="1"/>
          </p:cNvSpPr>
          <p:nvPr>
            <p:ph type="sldNum" sz="quarter" idx="12"/>
          </p:nvPr>
        </p:nvSpPr>
        <p:spPr/>
        <p:txBody>
          <a:bodyPr>
            <a:normAutofit/>
          </a:bodyPr>
          <a:lstStyle/>
          <a:p>
            <a:fld id="{E6ABF45C-A535-4C6B-B196-2B95B51785D5}" type="slidenum">
              <a:rPr lang="tr-TR" smtClean="0"/>
              <a:pPr/>
              <a:t>23</a:t>
            </a:fld>
            <a:endParaRPr lang="tr-TR"/>
          </a:p>
        </p:txBody>
      </p:sp>
      <p:pic>
        <p:nvPicPr>
          <p:cNvPr id="5" name="3 İçerik Yer Tutucusu" descr="12194868_1091901570822362_3540379109845793201_o.jpg"/>
          <p:cNvPicPr>
            <a:picLocks noChangeAspect="1"/>
          </p:cNvPicPr>
          <p:nvPr/>
        </p:nvPicPr>
        <p:blipFill>
          <a:blip r:embed="rId3" cstate="print"/>
          <a:stretch>
            <a:fillRect/>
          </a:stretch>
        </p:blipFill>
        <p:spPr>
          <a:xfrm>
            <a:off x="4644008" y="1268760"/>
            <a:ext cx="4499992" cy="4824536"/>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p:txBody>
          <a:bodyPr/>
          <a:lstStyle/>
          <a:p>
            <a:endParaRPr lang="tr-TR" dirty="0"/>
          </a:p>
        </p:txBody>
      </p:sp>
      <p:pic>
        <p:nvPicPr>
          <p:cNvPr id="14" name="13 İçerik Yer Tutucusu" descr="20150617_162545.jpg"/>
          <p:cNvPicPr>
            <a:picLocks noGrp="1" noChangeAspect="1"/>
          </p:cNvPicPr>
          <p:nvPr>
            <p:ph sz="half" idx="1"/>
          </p:nvPr>
        </p:nvPicPr>
        <p:blipFill>
          <a:blip r:embed="rId2" cstate="print"/>
          <a:stretch>
            <a:fillRect/>
          </a:stretch>
        </p:blipFill>
        <p:spPr>
          <a:xfrm>
            <a:off x="179512" y="620688"/>
            <a:ext cx="4104456" cy="4393499"/>
          </a:xfrm>
        </p:spPr>
      </p:pic>
      <p:pic>
        <p:nvPicPr>
          <p:cNvPr id="11" name="10 İçerik Yer Tutucusu" descr="20150101_130349.jpg"/>
          <p:cNvPicPr>
            <a:picLocks noGrp="1" noChangeAspect="1"/>
          </p:cNvPicPr>
          <p:nvPr>
            <p:ph sz="half" idx="2"/>
          </p:nvPr>
        </p:nvPicPr>
        <p:blipFill>
          <a:blip r:embed="rId3" cstate="print"/>
          <a:stretch>
            <a:fillRect/>
          </a:stretch>
        </p:blipFill>
        <p:spPr>
          <a:xfrm>
            <a:off x="4648200" y="1775325"/>
            <a:ext cx="4038600" cy="4175713"/>
          </a:xfrm>
        </p:spPr>
      </p:pic>
      <p:sp>
        <p:nvSpPr>
          <p:cNvPr id="6" name="5 Veri Yer Tutucusu"/>
          <p:cNvSpPr>
            <a:spLocks noGrp="1"/>
          </p:cNvSpPr>
          <p:nvPr>
            <p:ph type="dt" sz="half" idx="10"/>
          </p:nvPr>
        </p:nvSpPr>
        <p:spPr/>
        <p:txBody>
          <a:bodyPr/>
          <a:lstStyle/>
          <a:p>
            <a:r>
              <a:rPr lang="tr-TR" smtClean="0"/>
              <a:t>05.10.2016</a:t>
            </a:r>
            <a:endParaRPr lang="tr-TR"/>
          </a:p>
        </p:txBody>
      </p:sp>
      <p:sp>
        <p:nvSpPr>
          <p:cNvPr id="5" name="4 Slayt Numarası Yer Tutucusu"/>
          <p:cNvSpPr>
            <a:spLocks noGrp="1"/>
          </p:cNvSpPr>
          <p:nvPr>
            <p:ph type="sldNum" sz="quarter" idx="12"/>
          </p:nvPr>
        </p:nvSpPr>
        <p:spPr/>
        <p:txBody>
          <a:bodyPr>
            <a:normAutofit/>
          </a:bodyPr>
          <a:lstStyle/>
          <a:p>
            <a:fld id="{E6ABF45C-A535-4C6B-B196-2B95B51785D5}" type="slidenum">
              <a:rPr lang="tr-TR" smtClean="0"/>
              <a:pPr/>
              <a:t>24</a:t>
            </a:fld>
            <a:endParaRPr lang="tr-T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sz="4000" dirty="0" smtClean="0">
                <a:solidFill>
                  <a:srgbClr val="FFC000"/>
                </a:solidFill>
              </a:rPr>
              <a:t>Liderlik ve Ekip Anlayışı</a:t>
            </a:r>
            <a:endParaRPr lang="tr-TR" sz="4000" dirty="0">
              <a:solidFill>
                <a:srgbClr val="FFC000"/>
              </a:solidFill>
            </a:endParaRPr>
          </a:p>
        </p:txBody>
      </p:sp>
      <p:pic>
        <p:nvPicPr>
          <p:cNvPr id="5" name="4 İçerik Yer Tutucusu" descr="20150504_192412.jpg"/>
          <p:cNvPicPr>
            <a:picLocks noGrp="1" noChangeAspect="1"/>
          </p:cNvPicPr>
          <p:nvPr>
            <p:ph sz="half" idx="1"/>
          </p:nvPr>
        </p:nvPicPr>
        <p:blipFill>
          <a:blip r:embed="rId2" cstate="print"/>
          <a:stretch>
            <a:fillRect/>
          </a:stretch>
        </p:blipFill>
        <p:spPr>
          <a:xfrm>
            <a:off x="179512" y="3861048"/>
            <a:ext cx="4038600" cy="2664296"/>
          </a:xfrm>
        </p:spPr>
      </p:pic>
      <p:pic>
        <p:nvPicPr>
          <p:cNvPr id="6" name="5 İçerik Yer Tutucusu" descr="IMG_0348.JPG"/>
          <p:cNvPicPr>
            <a:picLocks noGrp="1" noChangeAspect="1"/>
          </p:cNvPicPr>
          <p:nvPr>
            <p:ph sz="half" idx="2"/>
          </p:nvPr>
        </p:nvPicPr>
        <p:blipFill>
          <a:blip r:embed="rId3" cstate="print"/>
          <a:stretch>
            <a:fillRect/>
          </a:stretch>
        </p:blipFill>
        <p:spPr>
          <a:xfrm>
            <a:off x="4648200" y="2420888"/>
            <a:ext cx="4038600" cy="2808312"/>
          </a:xfrm>
        </p:spPr>
      </p:pic>
      <p:sp>
        <p:nvSpPr>
          <p:cNvPr id="9" name="8 Veri Yer Tutucusu"/>
          <p:cNvSpPr>
            <a:spLocks noGrp="1"/>
          </p:cNvSpPr>
          <p:nvPr>
            <p:ph type="dt" sz="half" idx="10"/>
          </p:nvPr>
        </p:nvSpPr>
        <p:spPr/>
        <p:txBody>
          <a:bodyPr/>
          <a:lstStyle/>
          <a:p>
            <a:r>
              <a:rPr lang="tr-TR" smtClean="0"/>
              <a:t>05.10.2016</a:t>
            </a:r>
            <a:endParaRPr lang="tr-TR"/>
          </a:p>
        </p:txBody>
      </p:sp>
      <p:sp>
        <p:nvSpPr>
          <p:cNvPr id="8" name="7 Slayt Numarası Yer Tutucusu"/>
          <p:cNvSpPr>
            <a:spLocks noGrp="1"/>
          </p:cNvSpPr>
          <p:nvPr>
            <p:ph type="sldNum" sz="quarter" idx="12"/>
          </p:nvPr>
        </p:nvSpPr>
        <p:spPr/>
        <p:txBody>
          <a:bodyPr/>
          <a:lstStyle/>
          <a:p>
            <a:fld id="{E6ABF45C-A535-4C6B-B196-2B95B51785D5}" type="slidenum">
              <a:rPr lang="tr-TR" smtClean="0"/>
              <a:pPr/>
              <a:t>25</a:t>
            </a:fld>
            <a:endParaRPr lang="tr-TR"/>
          </a:p>
        </p:txBody>
      </p:sp>
      <p:pic>
        <p:nvPicPr>
          <p:cNvPr id="7" name="8 İçerik Yer Tutucusu" descr="20150916_130054.jpg"/>
          <p:cNvPicPr>
            <a:picLocks noChangeAspect="1"/>
          </p:cNvPicPr>
          <p:nvPr/>
        </p:nvPicPr>
        <p:blipFill>
          <a:blip r:embed="rId4" cstate="print"/>
          <a:stretch>
            <a:fillRect/>
          </a:stretch>
        </p:blipFill>
        <p:spPr>
          <a:xfrm>
            <a:off x="179512" y="1340768"/>
            <a:ext cx="4038600" cy="2271713"/>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 name="4 İçerik Yer Tutucusu" descr="20150909_085918.jpg"/>
          <p:cNvPicPr>
            <a:picLocks noGrp="1" noChangeAspect="1"/>
          </p:cNvPicPr>
          <p:nvPr>
            <p:ph sz="half" idx="1"/>
          </p:nvPr>
        </p:nvPicPr>
        <p:blipFill>
          <a:blip r:embed="rId2" cstate="print"/>
          <a:stretch>
            <a:fillRect/>
          </a:stretch>
        </p:blipFill>
        <p:spPr>
          <a:xfrm>
            <a:off x="467544" y="3501008"/>
            <a:ext cx="4038600" cy="2471705"/>
          </a:xfrm>
        </p:spPr>
      </p:pic>
      <p:pic>
        <p:nvPicPr>
          <p:cNvPr id="10" name="9 İçerik Yer Tutucusu" descr="IMG_2023.JPG"/>
          <p:cNvPicPr>
            <a:picLocks noGrp="1" noChangeAspect="1"/>
          </p:cNvPicPr>
          <p:nvPr>
            <p:ph sz="half" idx="2"/>
          </p:nvPr>
        </p:nvPicPr>
        <p:blipFill>
          <a:blip r:embed="rId3" cstate="print"/>
          <a:stretch>
            <a:fillRect/>
          </a:stretch>
        </p:blipFill>
        <p:spPr>
          <a:xfrm>
            <a:off x="467544" y="620688"/>
            <a:ext cx="4038600" cy="2722972"/>
          </a:xfrm>
        </p:spPr>
      </p:pic>
      <p:sp>
        <p:nvSpPr>
          <p:cNvPr id="15" name="14 Veri Yer Tutucusu"/>
          <p:cNvSpPr>
            <a:spLocks noGrp="1"/>
          </p:cNvSpPr>
          <p:nvPr>
            <p:ph type="dt" sz="half" idx="10"/>
          </p:nvPr>
        </p:nvSpPr>
        <p:spPr/>
        <p:txBody>
          <a:bodyPr/>
          <a:lstStyle/>
          <a:p>
            <a:r>
              <a:rPr lang="tr-TR" smtClean="0"/>
              <a:t>05.10.2016</a:t>
            </a:r>
            <a:endParaRPr lang="tr-TR"/>
          </a:p>
        </p:txBody>
      </p:sp>
      <p:sp>
        <p:nvSpPr>
          <p:cNvPr id="14" name="13 Slayt Numarası Yer Tutucusu"/>
          <p:cNvSpPr>
            <a:spLocks noGrp="1"/>
          </p:cNvSpPr>
          <p:nvPr>
            <p:ph type="sldNum" sz="quarter" idx="12"/>
          </p:nvPr>
        </p:nvSpPr>
        <p:spPr/>
        <p:txBody>
          <a:bodyPr/>
          <a:lstStyle/>
          <a:p>
            <a:fld id="{E6ABF45C-A535-4C6B-B196-2B95B51785D5}" type="slidenum">
              <a:rPr lang="tr-TR" smtClean="0"/>
              <a:pPr/>
              <a:t>26</a:t>
            </a:fld>
            <a:endParaRPr lang="tr-TR"/>
          </a:p>
        </p:txBody>
      </p:sp>
      <p:pic>
        <p:nvPicPr>
          <p:cNvPr id="13" name="5 İçerik Yer Tutucusu" descr="IMG_1134.JPG"/>
          <p:cNvPicPr>
            <a:picLocks noChangeAspect="1"/>
          </p:cNvPicPr>
          <p:nvPr/>
        </p:nvPicPr>
        <p:blipFill>
          <a:blip r:embed="rId4" cstate="print"/>
          <a:stretch>
            <a:fillRect/>
          </a:stretch>
        </p:blipFill>
        <p:spPr>
          <a:xfrm>
            <a:off x="4860032" y="620688"/>
            <a:ext cx="3538488" cy="5328592"/>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57200" y="274638"/>
            <a:ext cx="8229600" cy="778098"/>
          </a:xfrm>
        </p:spPr>
        <p:txBody>
          <a:bodyPr>
            <a:normAutofit/>
          </a:bodyPr>
          <a:lstStyle/>
          <a:p>
            <a:r>
              <a:rPr lang="tr-TR" dirty="0" smtClean="0">
                <a:solidFill>
                  <a:srgbClr val="FFC000"/>
                </a:solidFill>
              </a:rPr>
              <a:t>ENTOG Ekibi</a:t>
            </a:r>
            <a:endParaRPr lang="tr-TR" dirty="0">
              <a:solidFill>
                <a:srgbClr val="FFC000"/>
              </a:solidFill>
            </a:endParaRPr>
          </a:p>
        </p:txBody>
      </p:sp>
      <p:pic>
        <p:nvPicPr>
          <p:cNvPr id="9" name="8 İçerik Yer Tutucusu" descr="IMG_0986.JPG"/>
          <p:cNvPicPr>
            <a:picLocks noGrp="1" noChangeAspect="1"/>
          </p:cNvPicPr>
          <p:nvPr>
            <p:ph idx="1"/>
          </p:nvPr>
        </p:nvPicPr>
        <p:blipFill>
          <a:blip r:embed="rId2" cstate="print"/>
          <a:stretch>
            <a:fillRect/>
          </a:stretch>
        </p:blipFill>
        <p:spPr>
          <a:xfrm>
            <a:off x="683568" y="1052736"/>
            <a:ext cx="7488831" cy="5400600"/>
          </a:xfrm>
        </p:spPr>
      </p:pic>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lstStyle/>
          <a:p>
            <a:fld id="{E6ABF45C-A535-4C6B-B196-2B95B51785D5}" type="slidenum">
              <a:rPr lang="tr-TR" smtClean="0"/>
              <a:pPr/>
              <a:t>27</a:t>
            </a:fld>
            <a:endParaRPr lang="tr-T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a:bodyPr>
          <a:lstStyle/>
          <a:p>
            <a:r>
              <a:rPr lang="tr-TR" sz="3600" dirty="0" smtClean="0">
                <a:solidFill>
                  <a:srgbClr val="FFC000"/>
                </a:solidFill>
              </a:rPr>
              <a:t>ENTOG Türkiye ekibimiz</a:t>
            </a:r>
            <a:endParaRPr lang="tr-TR" sz="3600" dirty="0">
              <a:solidFill>
                <a:srgbClr val="FFC000"/>
              </a:solidFill>
            </a:endParaRPr>
          </a:p>
        </p:txBody>
      </p:sp>
      <p:pic>
        <p:nvPicPr>
          <p:cNvPr id="4" name="3 İçerik Yer Tutucusu" descr="20150514_180550.jpg"/>
          <p:cNvPicPr>
            <a:picLocks noGrp="1" noChangeAspect="1"/>
          </p:cNvPicPr>
          <p:nvPr>
            <p:ph idx="1"/>
          </p:nvPr>
        </p:nvPicPr>
        <p:blipFill>
          <a:blip r:embed="rId2" cstate="print"/>
          <a:stretch>
            <a:fillRect/>
          </a:stretch>
        </p:blipFill>
        <p:spPr>
          <a:xfrm>
            <a:off x="539552" y="1124744"/>
            <a:ext cx="8046156" cy="5289451"/>
          </a:xfrm>
        </p:spPr>
      </p:pic>
      <p:sp>
        <p:nvSpPr>
          <p:cNvPr id="6" name="5 Veri Yer Tutucusu"/>
          <p:cNvSpPr>
            <a:spLocks noGrp="1"/>
          </p:cNvSpPr>
          <p:nvPr>
            <p:ph type="dt" sz="half" idx="10"/>
          </p:nvPr>
        </p:nvSpPr>
        <p:spPr/>
        <p:txBody>
          <a:bodyPr/>
          <a:lstStyle/>
          <a:p>
            <a:r>
              <a:rPr lang="tr-TR" smtClean="0"/>
              <a:t>05.10.2016</a:t>
            </a:r>
            <a:endParaRPr lang="tr-TR"/>
          </a:p>
        </p:txBody>
      </p:sp>
      <p:sp>
        <p:nvSpPr>
          <p:cNvPr id="5" name="4 Slayt Numarası Yer Tutucusu"/>
          <p:cNvSpPr>
            <a:spLocks noGrp="1"/>
          </p:cNvSpPr>
          <p:nvPr>
            <p:ph type="sldNum" sz="quarter" idx="12"/>
          </p:nvPr>
        </p:nvSpPr>
        <p:spPr/>
        <p:txBody>
          <a:bodyPr/>
          <a:lstStyle/>
          <a:p>
            <a:fld id="{E6ABF45C-A535-4C6B-B196-2B95B51785D5}" type="slidenum">
              <a:rPr lang="tr-TR" smtClean="0"/>
              <a:pPr/>
              <a:t>28</a:t>
            </a:fld>
            <a:endParaRPr lang="tr-T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sz="4000" dirty="0" smtClean="0">
                <a:solidFill>
                  <a:srgbClr val="FFC000"/>
                </a:solidFill>
              </a:rPr>
              <a:t>KAYNAKLAR</a:t>
            </a:r>
            <a:endParaRPr lang="tr-TR" sz="4000" dirty="0">
              <a:solidFill>
                <a:srgbClr val="FFC000"/>
              </a:solidFill>
            </a:endParaRPr>
          </a:p>
        </p:txBody>
      </p:sp>
      <p:sp>
        <p:nvSpPr>
          <p:cNvPr id="3" name="2 İçerik Yer Tutucusu"/>
          <p:cNvSpPr>
            <a:spLocks noGrp="1"/>
          </p:cNvSpPr>
          <p:nvPr>
            <p:ph idx="1"/>
          </p:nvPr>
        </p:nvSpPr>
        <p:spPr/>
        <p:txBody>
          <a:bodyPr>
            <a:noAutofit/>
          </a:bodyPr>
          <a:lstStyle/>
          <a:p>
            <a:pPr>
              <a:buNone/>
            </a:pPr>
            <a:r>
              <a:rPr lang="tr-TR" sz="1800" dirty="0" smtClean="0"/>
              <a:t>    1)</a:t>
            </a:r>
            <a:r>
              <a:rPr lang="en-US" sz="1800" dirty="0" smtClean="0"/>
              <a:t> </a:t>
            </a:r>
            <a:r>
              <a:rPr lang="en-US" sz="1800" b="1" dirty="0" smtClean="0"/>
              <a:t>Dennis P.D. (2008) </a:t>
            </a:r>
            <a:r>
              <a:rPr lang="en-US" sz="1800" dirty="0" smtClean="0"/>
              <a:t>Transforming: Leadership Focusing On Outcomes</a:t>
            </a:r>
            <a:r>
              <a:rPr lang="tr-TR" sz="1800" dirty="0" smtClean="0"/>
              <a:t> </a:t>
            </a:r>
            <a:r>
              <a:rPr lang="en-US" sz="1800" dirty="0" smtClean="0"/>
              <a:t>of the New Girl Scout Leadership Experience, Girl Scout Research</a:t>
            </a:r>
            <a:r>
              <a:rPr lang="tr-TR" sz="1800" dirty="0" smtClean="0"/>
              <a:t> </a:t>
            </a:r>
            <a:r>
              <a:rPr lang="tr-TR" sz="1800" dirty="0" err="1" smtClean="0"/>
              <a:t>Institute</a:t>
            </a:r>
            <a:r>
              <a:rPr lang="tr-TR" sz="1800" dirty="0" smtClean="0"/>
              <a:t>, New York</a:t>
            </a:r>
          </a:p>
          <a:p>
            <a:pPr>
              <a:buNone/>
            </a:pPr>
            <a:r>
              <a:rPr lang="tr-TR" sz="1800" dirty="0" smtClean="0"/>
              <a:t>    2) </a:t>
            </a:r>
            <a:r>
              <a:rPr lang="en-US" sz="1800" b="1" dirty="0" smtClean="0"/>
              <a:t>Hartley J., </a:t>
            </a:r>
            <a:r>
              <a:rPr lang="en-US" sz="1800" b="1" dirty="0" err="1" smtClean="0"/>
              <a:t>Matın</a:t>
            </a:r>
            <a:r>
              <a:rPr lang="en-US" sz="1800" b="1" dirty="0" smtClean="0"/>
              <a:t> J. and </a:t>
            </a:r>
            <a:r>
              <a:rPr lang="en-US" sz="1800" b="1" dirty="0" err="1" smtClean="0"/>
              <a:t>Benington</a:t>
            </a:r>
            <a:r>
              <a:rPr lang="en-US" sz="1800" b="1" dirty="0" smtClean="0"/>
              <a:t> J. (2008) </a:t>
            </a:r>
            <a:r>
              <a:rPr lang="en-US" sz="1800" dirty="0" smtClean="0"/>
              <a:t>Leadership In Healthcare a</a:t>
            </a:r>
            <a:r>
              <a:rPr lang="tr-TR" sz="1800" dirty="0" smtClean="0"/>
              <a:t> </a:t>
            </a:r>
            <a:r>
              <a:rPr lang="en-US" sz="1800" dirty="0" smtClean="0"/>
              <a:t>Review Of The Literature For Health Care </a:t>
            </a:r>
            <a:r>
              <a:rPr lang="en-US" sz="1800" dirty="0" err="1" smtClean="0"/>
              <a:t>Profossionals</a:t>
            </a:r>
            <a:r>
              <a:rPr lang="en-US" sz="1800" dirty="0" smtClean="0"/>
              <a:t>, Managers</a:t>
            </a:r>
            <a:r>
              <a:rPr lang="tr-TR" sz="1800" dirty="0" smtClean="0"/>
              <a:t> </a:t>
            </a:r>
            <a:r>
              <a:rPr lang="en-US" sz="1800" dirty="0" smtClean="0"/>
              <a:t>and Researchers, Institute of Governance and Public Management,</a:t>
            </a:r>
            <a:r>
              <a:rPr lang="tr-TR" sz="1800" dirty="0" smtClean="0"/>
              <a:t> </a:t>
            </a:r>
            <a:r>
              <a:rPr lang="tr-TR" sz="1800" dirty="0" err="1" smtClean="0"/>
              <a:t>Warwick</a:t>
            </a:r>
            <a:r>
              <a:rPr lang="tr-TR" sz="1800" dirty="0" smtClean="0"/>
              <a:t> </a:t>
            </a:r>
            <a:r>
              <a:rPr lang="tr-TR" sz="1800" dirty="0" err="1" smtClean="0"/>
              <a:t>Business</a:t>
            </a:r>
            <a:r>
              <a:rPr lang="tr-TR" sz="1800" dirty="0" smtClean="0"/>
              <a:t> </a:t>
            </a:r>
            <a:r>
              <a:rPr lang="tr-TR" sz="1800" dirty="0" err="1" smtClean="0"/>
              <a:t>School</a:t>
            </a:r>
            <a:r>
              <a:rPr lang="tr-TR" sz="1800" dirty="0" smtClean="0"/>
              <a:t>.</a:t>
            </a:r>
          </a:p>
          <a:p>
            <a:pPr>
              <a:buNone/>
            </a:pPr>
            <a:r>
              <a:rPr lang="tr-TR" sz="1800" dirty="0" smtClean="0"/>
              <a:t>    3)</a:t>
            </a:r>
            <a:r>
              <a:rPr lang="en-US" sz="1800" dirty="0" smtClean="0"/>
              <a:t> </a:t>
            </a:r>
            <a:r>
              <a:rPr lang="en-US" sz="1800" b="1" dirty="0" smtClean="0"/>
              <a:t>Jasper M. and </a:t>
            </a:r>
            <a:r>
              <a:rPr lang="en-US" sz="1800" b="1" dirty="0" err="1" smtClean="0"/>
              <a:t>Jumaa</a:t>
            </a:r>
            <a:r>
              <a:rPr lang="en-US" sz="1800" b="1" dirty="0" smtClean="0"/>
              <a:t> M.(2005) </a:t>
            </a:r>
            <a:r>
              <a:rPr lang="en-US" sz="1800" dirty="0" smtClean="0"/>
              <a:t>"Effective Healthcare Leadership", John</a:t>
            </a:r>
            <a:r>
              <a:rPr lang="tr-TR" sz="1800" dirty="0" smtClean="0"/>
              <a:t> </a:t>
            </a:r>
            <a:r>
              <a:rPr lang="tr-TR" sz="1800" dirty="0" err="1" smtClean="0"/>
              <a:t>Wiley</a:t>
            </a:r>
            <a:r>
              <a:rPr lang="tr-TR" sz="1800" dirty="0" smtClean="0"/>
              <a:t> &amp; </a:t>
            </a:r>
            <a:r>
              <a:rPr lang="tr-TR" sz="1800" dirty="0" err="1" smtClean="0"/>
              <a:t>Sons</a:t>
            </a:r>
            <a:r>
              <a:rPr lang="tr-TR" sz="1800" dirty="0" smtClean="0"/>
              <a:t>.</a:t>
            </a:r>
          </a:p>
          <a:p>
            <a:pPr>
              <a:buNone/>
            </a:pPr>
            <a:r>
              <a:rPr lang="tr-TR" sz="1800" dirty="0" smtClean="0"/>
              <a:t>    4) </a:t>
            </a:r>
            <a:r>
              <a:rPr lang="en-US" sz="1800" b="1" dirty="0" smtClean="0"/>
              <a:t>Gordon S.E. (2009) </a:t>
            </a:r>
            <a:r>
              <a:rPr lang="en-US" sz="1800" dirty="0" smtClean="0"/>
              <a:t>“What Leaders Do”, A Governance Institute White</a:t>
            </a:r>
            <a:r>
              <a:rPr lang="tr-TR" sz="1800" dirty="0" smtClean="0"/>
              <a:t> </a:t>
            </a:r>
            <a:r>
              <a:rPr lang="tr-TR" sz="1800" dirty="0" err="1" smtClean="0"/>
              <a:t>Paper</a:t>
            </a:r>
            <a:r>
              <a:rPr lang="tr-TR" sz="1800" dirty="0" smtClean="0"/>
              <a:t>, </a:t>
            </a:r>
            <a:r>
              <a:rPr lang="tr-TR" sz="1800" dirty="0" err="1" smtClean="0"/>
              <a:t>Winter</a:t>
            </a:r>
            <a:r>
              <a:rPr lang="tr-TR" sz="1800" dirty="0" smtClean="0"/>
              <a:t>: 3-5.</a:t>
            </a:r>
          </a:p>
          <a:p>
            <a:pPr>
              <a:buNone/>
            </a:pPr>
            <a:r>
              <a:rPr lang="tr-TR" sz="1800" dirty="0" smtClean="0"/>
              <a:t>    5)  </a:t>
            </a:r>
            <a:r>
              <a:rPr lang="tr-TR" sz="1800" b="1" dirty="0" smtClean="0"/>
              <a:t>Uysal Ş., Keklik B., Erdem R., Çelik R., (2012) </a:t>
            </a:r>
            <a:r>
              <a:rPr lang="tr-TR" sz="1800" dirty="0" smtClean="0"/>
              <a:t>Hastane Yöneticilerinin Liderlik Özellikleri İle Çalışanların İş Üretkenlik Düzeyleri Arasındaki İlişkilerin İncelenmesi, Hacettepe sağlık idaresi dergisi, cilt 15,sayı 1.</a:t>
            </a:r>
            <a:endParaRPr lang="tr-TR" sz="1800" dirty="0"/>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lstStyle/>
          <a:p>
            <a:fld id="{E6ABF45C-A535-4C6B-B196-2B95B51785D5}" type="slidenum">
              <a:rPr lang="tr-TR" smtClean="0"/>
              <a:pPr/>
              <a:t>29</a:t>
            </a:fld>
            <a:endParaRPr lang="tr-T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C000"/>
                </a:solidFill>
              </a:rPr>
              <a:t>LİDERLİK</a:t>
            </a:r>
            <a:endParaRPr lang="tr-TR" dirty="0">
              <a:solidFill>
                <a:srgbClr val="FFC000"/>
              </a:solidFill>
            </a:endParaRPr>
          </a:p>
        </p:txBody>
      </p:sp>
      <p:sp>
        <p:nvSpPr>
          <p:cNvPr id="3" name="2 İçerik Yer Tutucusu"/>
          <p:cNvSpPr>
            <a:spLocks noGrp="1"/>
          </p:cNvSpPr>
          <p:nvPr>
            <p:ph idx="1"/>
          </p:nvPr>
        </p:nvSpPr>
        <p:spPr/>
        <p:txBody>
          <a:bodyPr>
            <a:normAutofit/>
          </a:bodyPr>
          <a:lstStyle/>
          <a:p>
            <a:r>
              <a:rPr lang="tr-TR" sz="2800" dirty="0"/>
              <a:t>Lider, elindeki gücü kullanabilme kapasitesine bağlı olarak, çevresini etkileyen kişidir. Gerektiğinde aldığı zor kararların ve sonuçlarının ardında durmasını bilir</a:t>
            </a:r>
            <a:r>
              <a:rPr lang="tr-TR" sz="2800" dirty="0" smtClean="0"/>
              <a:t>.</a:t>
            </a:r>
          </a:p>
          <a:p>
            <a:pPr>
              <a:buNone/>
            </a:pPr>
            <a:endParaRPr lang="tr-TR" sz="2800" dirty="0" smtClean="0"/>
          </a:p>
          <a:p>
            <a:r>
              <a:rPr lang="tr-TR" sz="2800" dirty="0" smtClean="0"/>
              <a:t>Liderlik eğitimleri</a:t>
            </a:r>
          </a:p>
          <a:p>
            <a:r>
              <a:rPr lang="tr-TR" sz="2800" dirty="0" smtClean="0"/>
              <a:t>Liderlik okulları</a:t>
            </a:r>
          </a:p>
          <a:p>
            <a:r>
              <a:rPr lang="tr-TR" sz="2800" dirty="0" smtClean="0"/>
              <a:t>Lider olunur mu, doğulur mu?</a:t>
            </a:r>
            <a:endParaRPr lang="tr-TR" sz="2800" dirty="0"/>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lstStyle/>
          <a:p>
            <a:fld id="{E6ABF45C-A535-4C6B-B196-2B95B51785D5}" type="slidenum">
              <a:rPr lang="tr-TR" smtClean="0"/>
              <a:pPr/>
              <a:t>3</a:t>
            </a:fld>
            <a:endParaRPr lang="tr-T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Mustafa_Kemal_Ataturk10_zps1de2a069.jpg"/>
          <p:cNvPicPr>
            <a:picLocks noGrp="1" noChangeAspect="1"/>
          </p:cNvPicPr>
          <p:nvPr>
            <p:ph idx="1"/>
          </p:nvPr>
        </p:nvPicPr>
        <p:blipFill>
          <a:blip r:embed="rId2" cstate="print"/>
          <a:stretch>
            <a:fillRect/>
          </a:stretch>
        </p:blipFill>
        <p:spPr>
          <a:xfrm>
            <a:off x="2339752" y="764704"/>
            <a:ext cx="4608512" cy="5361459"/>
          </a:xfrm>
        </p:spPr>
      </p:pic>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lstStyle/>
          <a:p>
            <a:fld id="{E6ABF45C-A535-4C6B-B196-2B95B51785D5}" type="slidenum">
              <a:rPr lang="tr-TR" smtClean="0"/>
              <a:pPr/>
              <a:t>4</a:t>
            </a:fld>
            <a:endParaRPr lang="tr-T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a:bodyPr>
          <a:lstStyle/>
          <a:p>
            <a:r>
              <a:rPr lang="tr-TR" dirty="0" smtClean="0">
                <a:solidFill>
                  <a:srgbClr val="FFC000"/>
                </a:solidFill>
              </a:rPr>
              <a:t>LİDERLİK</a:t>
            </a:r>
            <a:endParaRPr lang="tr-TR" dirty="0">
              <a:solidFill>
                <a:srgbClr val="FFC000"/>
              </a:solidFill>
            </a:endParaRPr>
          </a:p>
        </p:txBody>
      </p:sp>
      <p:sp>
        <p:nvSpPr>
          <p:cNvPr id="3" name="2 İçerik Yer Tutucusu"/>
          <p:cNvSpPr>
            <a:spLocks noGrp="1"/>
          </p:cNvSpPr>
          <p:nvPr>
            <p:ph idx="1"/>
          </p:nvPr>
        </p:nvSpPr>
        <p:spPr>
          <a:xfrm>
            <a:off x="457200" y="1052736"/>
            <a:ext cx="8229600" cy="5073427"/>
          </a:xfrm>
        </p:spPr>
        <p:txBody>
          <a:bodyPr>
            <a:noAutofit/>
          </a:bodyPr>
          <a:lstStyle/>
          <a:p>
            <a:r>
              <a:rPr lang="tr-TR" sz="2400" dirty="0" smtClean="0"/>
              <a:t>Etkili sağlık hizmetleri liderliği; stratejik, vizyon belirleme, hedeflere ulaşma, astlarla iletişim kurma, onları motive etme, yeniliklerden fırsatlar oluşturma, problemlere yeni ve etkili çözümler bulabilmeyi içerir.</a:t>
            </a:r>
            <a:r>
              <a:rPr lang="tr-TR" sz="2400" b="1" dirty="0" smtClean="0"/>
              <a:t> </a:t>
            </a:r>
            <a:r>
              <a:rPr lang="tr-TR" sz="2400" b="1" baseline="30000" dirty="0" smtClean="0"/>
              <a:t>1</a:t>
            </a:r>
          </a:p>
          <a:p>
            <a:pPr>
              <a:buNone/>
            </a:pPr>
            <a:endParaRPr lang="tr-TR" sz="2400" dirty="0" smtClean="0"/>
          </a:p>
          <a:p>
            <a:r>
              <a:rPr lang="tr-TR" sz="2400" dirty="0" smtClean="0"/>
              <a:t>Sağlık kurumlarında sağlık bakım kalitesini güçlendirebilecek temel kişi liderdir.</a:t>
            </a:r>
            <a:r>
              <a:rPr lang="tr-TR" sz="2400" b="1" baseline="30000" dirty="0" smtClean="0"/>
              <a:t>2</a:t>
            </a:r>
            <a:r>
              <a:rPr lang="tr-TR" sz="2400" dirty="0" smtClean="0"/>
              <a:t> </a:t>
            </a:r>
          </a:p>
          <a:p>
            <a:endParaRPr lang="tr-TR" sz="2400" dirty="0" smtClean="0"/>
          </a:p>
          <a:p>
            <a:r>
              <a:rPr lang="tr-TR" sz="2400" dirty="0" err="1" smtClean="0"/>
              <a:t>Breemhaar</a:t>
            </a:r>
            <a:r>
              <a:rPr lang="tr-TR" sz="2400" dirty="0" smtClean="0"/>
              <a:t> ve Van Den </a:t>
            </a:r>
            <a:r>
              <a:rPr lang="tr-TR" sz="2400" dirty="0" err="1" smtClean="0"/>
              <a:t>Borne’a</a:t>
            </a:r>
            <a:r>
              <a:rPr lang="tr-TR" sz="2400" dirty="0" smtClean="0"/>
              <a:t> göre, başarılı bir lider personelini güçlendirir, karşılıklı bir güven iklimini oluşturur, iş doyumunu </a:t>
            </a:r>
            <a:r>
              <a:rPr lang="tr-TR" sz="2400" dirty="0" smtClean="0"/>
              <a:t>ve</a:t>
            </a:r>
            <a:r>
              <a:rPr lang="tr-TR" sz="2400" dirty="0" smtClean="0"/>
              <a:t> </a:t>
            </a:r>
            <a:r>
              <a:rPr lang="tr-TR" sz="2400" dirty="0" smtClean="0"/>
              <a:t>hasta bakım kalitesini </a:t>
            </a:r>
            <a:r>
              <a:rPr lang="tr-TR" sz="2400" dirty="0" smtClean="0"/>
              <a:t>yükseltir, ek olarak sağlık </a:t>
            </a:r>
            <a:r>
              <a:rPr lang="tr-TR" sz="2400" dirty="0" smtClean="0"/>
              <a:t>hizmetlerini kolaylaştırmak gibi </a:t>
            </a:r>
            <a:r>
              <a:rPr lang="tr-TR" sz="2400" dirty="0" err="1" smtClean="0"/>
              <a:t>organizasyonel</a:t>
            </a:r>
            <a:r>
              <a:rPr lang="tr-TR" sz="2400" dirty="0" smtClean="0"/>
              <a:t> hedeflere ulaşmak için </a:t>
            </a:r>
            <a:r>
              <a:rPr lang="tr-TR" sz="2400" dirty="0" err="1" smtClean="0"/>
              <a:t>organizasyonel</a:t>
            </a:r>
            <a:r>
              <a:rPr lang="tr-TR" sz="2400" dirty="0" smtClean="0"/>
              <a:t> bağlılığı oluşturur </a:t>
            </a:r>
            <a:r>
              <a:rPr lang="tr-TR" sz="2400" b="1" baseline="30000" dirty="0" smtClean="0"/>
              <a:t>3</a:t>
            </a:r>
            <a:endParaRPr lang="tr-TR" sz="2400" b="1" dirty="0"/>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normAutofit/>
          </a:bodyPr>
          <a:lstStyle/>
          <a:p>
            <a:fld id="{E6ABF45C-A535-4C6B-B196-2B95B51785D5}" type="slidenum">
              <a:rPr lang="tr-TR" smtClean="0"/>
              <a:pPr/>
              <a:t>5</a:t>
            </a:fld>
            <a:endParaRPr lang="tr-T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C000"/>
                </a:solidFill>
              </a:rPr>
              <a:t>ETKİN LİDER ÖZELLİKLERİ</a:t>
            </a:r>
            <a:endParaRPr lang="tr-TR" sz="4000" dirty="0">
              <a:solidFill>
                <a:srgbClr val="FFC000"/>
              </a:solidFill>
            </a:endParaRPr>
          </a:p>
        </p:txBody>
      </p:sp>
      <p:sp>
        <p:nvSpPr>
          <p:cNvPr id="3" name="2 İçerik Yer Tutucusu"/>
          <p:cNvSpPr>
            <a:spLocks noGrp="1"/>
          </p:cNvSpPr>
          <p:nvPr>
            <p:ph idx="1"/>
          </p:nvPr>
        </p:nvSpPr>
        <p:spPr/>
        <p:txBody>
          <a:bodyPr>
            <a:normAutofit lnSpcReduction="10000"/>
          </a:bodyPr>
          <a:lstStyle/>
          <a:p>
            <a:r>
              <a:rPr lang="tr-TR" sz="2800" dirty="0" smtClean="0"/>
              <a:t>Ekibin düşüncesini sorgulama</a:t>
            </a:r>
          </a:p>
          <a:p>
            <a:pPr>
              <a:buNone/>
            </a:pPr>
            <a:endParaRPr lang="tr-TR" sz="2800" dirty="0" smtClean="0"/>
          </a:p>
          <a:p>
            <a:r>
              <a:rPr lang="tr-TR" sz="2800" dirty="0" smtClean="0"/>
              <a:t>Yön belirleme – Hedef gösterme</a:t>
            </a:r>
          </a:p>
          <a:p>
            <a:pPr>
              <a:buNone/>
            </a:pPr>
            <a:endParaRPr lang="tr-TR" sz="2800" dirty="0" smtClean="0"/>
          </a:p>
          <a:p>
            <a:r>
              <a:rPr lang="tr-TR" sz="2800" dirty="0" smtClean="0"/>
              <a:t>Eş güdümlü çalışmaya rehberlik</a:t>
            </a:r>
          </a:p>
          <a:p>
            <a:pPr>
              <a:buNone/>
            </a:pPr>
            <a:endParaRPr lang="tr-TR" sz="2800" dirty="0" smtClean="0"/>
          </a:p>
          <a:p>
            <a:r>
              <a:rPr lang="tr-TR" sz="2800" smtClean="0"/>
              <a:t>Söz - davranış </a:t>
            </a:r>
            <a:r>
              <a:rPr lang="tr-TR" sz="2800" dirty="0" smtClean="0"/>
              <a:t>tutarlılığı</a:t>
            </a:r>
          </a:p>
          <a:p>
            <a:pPr>
              <a:buNone/>
            </a:pPr>
            <a:endParaRPr lang="tr-TR" sz="2800" dirty="0" smtClean="0"/>
          </a:p>
          <a:p>
            <a:r>
              <a:rPr lang="tr-TR" sz="2800" dirty="0" smtClean="0"/>
              <a:t>Motive etme</a:t>
            </a:r>
            <a:endParaRPr lang="tr-TR" sz="2800" dirty="0"/>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normAutofit/>
          </a:bodyPr>
          <a:lstStyle/>
          <a:p>
            <a:fld id="{E6ABF45C-A535-4C6B-B196-2B95B51785D5}" type="slidenum">
              <a:rPr lang="tr-TR" smtClean="0"/>
              <a:pPr/>
              <a:t>6</a:t>
            </a:fld>
            <a:endParaRPr lang="tr-T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 name="6 İçerik Yer Tutucusu" descr="20141129_145852.jpg"/>
          <p:cNvPicPr>
            <a:picLocks noGrp="1" noChangeAspect="1"/>
          </p:cNvPicPr>
          <p:nvPr>
            <p:ph sz="half" idx="1"/>
          </p:nvPr>
        </p:nvPicPr>
        <p:blipFill>
          <a:blip r:embed="rId2" cstate="print"/>
          <a:stretch>
            <a:fillRect/>
          </a:stretch>
        </p:blipFill>
        <p:spPr>
          <a:xfrm>
            <a:off x="611560" y="1124744"/>
            <a:ext cx="3240360" cy="5184576"/>
          </a:xfrm>
        </p:spPr>
      </p:pic>
      <p:pic>
        <p:nvPicPr>
          <p:cNvPr id="8" name="7 İçerik Yer Tutucusu" descr="20151115_110040-1.jpg"/>
          <p:cNvPicPr>
            <a:picLocks noGrp="1" noChangeAspect="1"/>
          </p:cNvPicPr>
          <p:nvPr>
            <p:ph sz="half" idx="2"/>
          </p:nvPr>
        </p:nvPicPr>
        <p:blipFill>
          <a:blip r:embed="rId3" cstate="print"/>
          <a:stretch>
            <a:fillRect/>
          </a:stretch>
        </p:blipFill>
        <p:spPr>
          <a:xfrm>
            <a:off x="4355976" y="1628800"/>
            <a:ext cx="4038600" cy="3888432"/>
          </a:xfrm>
        </p:spPr>
      </p:pic>
      <p:sp>
        <p:nvSpPr>
          <p:cNvPr id="6" name="5 Veri Yer Tutucusu"/>
          <p:cNvSpPr>
            <a:spLocks noGrp="1"/>
          </p:cNvSpPr>
          <p:nvPr>
            <p:ph type="dt" sz="half" idx="10"/>
          </p:nvPr>
        </p:nvSpPr>
        <p:spPr/>
        <p:txBody>
          <a:bodyPr/>
          <a:lstStyle/>
          <a:p>
            <a:r>
              <a:rPr lang="tr-TR" smtClean="0"/>
              <a:t>05.10.2016</a:t>
            </a:r>
            <a:endParaRPr lang="tr-TR"/>
          </a:p>
        </p:txBody>
      </p:sp>
      <p:sp>
        <p:nvSpPr>
          <p:cNvPr id="5" name="4 Slayt Numarası Yer Tutucusu"/>
          <p:cNvSpPr>
            <a:spLocks noGrp="1"/>
          </p:cNvSpPr>
          <p:nvPr>
            <p:ph type="sldNum" sz="quarter" idx="12"/>
          </p:nvPr>
        </p:nvSpPr>
        <p:spPr/>
        <p:txBody>
          <a:bodyPr>
            <a:normAutofit/>
          </a:bodyPr>
          <a:lstStyle/>
          <a:p>
            <a:fld id="{E6ABF45C-A535-4C6B-B196-2B95B51785D5}" type="slidenum">
              <a:rPr lang="tr-TR" smtClean="0"/>
              <a:pPr/>
              <a:t>7</a:t>
            </a:fld>
            <a:endParaRPr lang="tr-T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a:bodyPr>
          <a:lstStyle/>
          <a:p>
            <a:r>
              <a:rPr lang="tr-TR" sz="4000" dirty="0" smtClean="0">
                <a:solidFill>
                  <a:srgbClr val="FFC000"/>
                </a:solidFill>
              </a:rPr>
              <a:t>Sağlık organizasyonu</a:t>
            </a:r>
            <a:endParaRPr lang="tr-TR" sz="4000" dirty="0">
              <a:solidFill>
                <a:srgbClr val="FFC000"/>
              </a:solidFill>
            </a:endParaRPr>
          </a:p>
        </p:txBody>
      </p:sp>
      <p:sp>
        <p:nvSpPr>
          <p:cNvPr id="3" name="2 İçerik Yer Tutucusu"/>
          <p:cNvSpPr>
            <a:spLocks noGrp="1"/>
          </p:cNvSpPr>
          <p:nvPr>
            <p:ph idx="1"/>
          </p:nvPr>
        </p:nvSpPr>
        <p:spPr>
          <a:xfrm>
            <a:off x="457200" y="1052736"/>
            <a:ext cx="8229600" cy="5184576"/>
          </a:xfrm>
        </p:spPr>
        <p:txBody>
          <a:bodyPr>
            <a:noAutofit/>
          </a:bodyPr>
          <a:lstStyle/>
          <a:p>
            <a:r>
              <a:rPr lang="tr-TR" sz="2400" dirty="0" smtClean="0"/>
              <a:t>Sağlık organizasyonları bir sistem özelliği sergilemektedir. Başarılı bir organizasyonun karakteristik özellikleri şunlardır</a:t>
            </a:r>
            <a:r>
              <a:rPr lang="tr-TR" sz="2400" b="1" baseline="30000" dirty="0" smtClean="0"/>
              <a:t>4 </a:t>
            </a:r>
            <a:r>
              <a:rPr lang="tr-TR" sz="2400" dirty="0" smtClean="0"/>
              <a:t>:</a:t>
            </a:r>
            <a:endParaRPr lang="tr-TR" sz="2400" b="1" dirty="0" smtClean="0"/>
          </a:p>
          <a:p>
            <a:r>
              <a:rPr lang="tr-TR" sz="2400" dirty="0" smtClean="0"/>
              <a:t> Paylaşılan vizyon ve hedefler,</a:t>
            </a:r>
          </a:p>
          <a:p>
            <a:r>
              <a:rPr lang="tr-TR" sz="2400" dirty="0" smtClean="0"/>
              <a:t> Hedeflere ulaşmada paylaşılan bir plan,</a:t>
            </a:r>
          </a:p>
          <a:p>
            <a:r>
              <a:rPr lang="tr-TR" sz="2400" dirty="0" smtClean="0"/>
              <a:t> Her bir üyenin rolünün açıkça belirtilmesi,</a:t>
            </a:r>
          </a:p>
          <a:p>
            <a:r>
              <a:rPr lang="tr-TR" sz="2400" dirty="0" smtClean="0"/>
              <a:t> Her bireyin bireysel yetkisi,</a:t>
            </a:r>
          </a:p>
          <a:p>
            <a:r>
              <a:rPr lang="tr-TR" sz="2400" dirty="0" smtClean="0"/>
              <a:t> Diğer üyelerinin rollerinin güçlü yanlarını ve zayıf yanlarını anlama,</a:t>
            </a:r>
          </a:p>
          <a:p>
            <a:r>
              <a:rPr lang="tr-TR" sz="2400" dirty="0" smtClean="0"/>
              <a:t> Etkili bir iletişim,</a:t>
            </a:r>
          </a:p>
          <a:p>
            <a:r>
              <a:rPr lang="tr-TR" sz="2400" dirty="0" smtClean="0"/>
              <a:t> Üyelerin hizmetlerini izleme,</a:t>
            </a:r>
          </a:p>
          <a:p>
            <a:r>
              <a:rPr lang="tr-TR" sz="2400" dirty="0" smtClean="0"/>
              <a:t> İhtiyaç duyduğunda diğer üyelere destek çıkma ve</a:t>
            </a:r>
          </a:p>
          <a:p>
            <a:r>
              <a:rPr lang="tr-TR" sz="2400" dirty="0" smtClean="0"/>
              <a:t> Karşılıklı güvendir.</a:t>
            </a:r>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normAutofit/>
          </a:bodyPr>
          <a:lstStyle/>
          <a:p>
            <a:fld id="{E6ABF45C-A535-4C6B-B196-2B95B51785D5}" type="slidenum">
              <a:rPr lang="tr-TR" smtClean="0"/>
              <a:pPr/>
              <a:t>8</a:t>
            </a:fld>
            <a:endParaRPr lang="tr-T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C000"/>
                </a:solidFill>
              </a:rPr>
              <a:t>Sağlık kurumlarında liderlik</a:t>
            </a:r>
            <a:endParaRPr lang="tr-TR" sz="4000" dirty="0">
              <a:solidFill>
                <a:srgbClr val="FFC000"/>
              </a:solidFill>
            </a:endParaRPr>
          </a:p>
        </p:txBody>
      </p:sp>
      <p:sp>
        <p:nvSpPr>
          <p:cNvPr id="3" name="2 İçerik Yer Tutucusu"/>
          <p:cNvSpPr>
            <a:spLocks noGrp="1"/>
          </p:cNvSpPr>
          <p:nvPr>
            <p:ph idx="1"/>
          </p:nvPr>
        </p:nvSpPr>
        <p:spPr/>
        <p:txBody>
          <a:bodyPr>
            <a:noAutofit/>
          </a:bodyPr>
          <a:lstStyle/>
          <a:p>
            <a:r>
              <a:rPr lang="tr-TR" sz="2400" dirty="0" smtClean="0"/>
              <a:t>Sağlık kurumları kompleks işlem süreçlerini içerdiğinden dolayı bu kurumlardaki liderlerin problem çözme yeteneklerinin güçlü olması gerekir. Sağlık kavramı gelişen teknolojiyle birlikte sürekli yenilenmeyi gerektiren bir kavramdır. Bu yüzden sağlık kurumlarındaki liderler yenilikçiliği, değişen koşullara ayak uydurmayı gerçekleştirebilmelidirler.</a:t>
            </a:r>
          </a:p>
          <a:p>
            <a:pPr>
              <a:buNone/>
            </a:pPr>
            <a:endParaRPr lang="tr-TR" sz="2400" dirty="0" smtClean="0"/>
          </a:p>
          <a:p>
            <a:r>
              <a:rPr lang="tr-TR" sz="2400" dirty="0" smtClean="0"/>
              <a:t>Sağlık kurumlarında tatmin tüm süreçlerle yakın ilişkili bir olgudur. Hem hastaların, hem çalışanların yüksek derecede tatmin edilebilmesi için insancıl bir liderlik sergilenmeli, hastaların beklentileri ve çalışanların beklentileri göz önünde bulundurulmalıdır.</a:t>
            </a:r>
            <a:endParaRPr lang="tr-TR" sz="2400" dirty="0"/>
          </a:p>
        </p:txBody>
      </p:sp>
      <p:sp>
        <p:nvSpPr>
          <p:cNvPr id="5" name="4 Veri Yer Tutucusu"/>
          <p:cNvSpPr>
            <a:spLocks noGrp="1"/>
          </p:cNvSpPr>
          <p:nvPr>
            <p:ph type="dt" sz="half" idx="10"/>
          </p:nvPr>
        </p:nvSpPr>
        <p:spPr/>
        <p:txBody>
          <a:bodyPr/>
          <a:lstStyle/>
          <a:p>
            <a:r>
              <a:rPr lang="tr-TR" smtClean="0"/>
              <a:t>05.10.2016</a:t>
            </a:r>
            <a:endParaRPr lang="tr-TR"/>
          </a:p>
        </p:txBody>
      </p:sp>
      <p:sp>
        <p:nvSpPr>
          <p:cNvPr id="4" name="3 Slayt Numarası Yer Tutucusu"/>
          <p:cNvSpPr>
            <a:spLocks noGrp="1"/>
          </p:cNvSpPr>
          <p:nvPr>
            <p:ph type="sldNum" sz="quarter" idx="12"/>
          </p:nvPr>
        </p:nvSpPr>
        <p:spPr/>
        <p:txBody>
          <a:bodyPr>
            <a:normAutofit/>
          </a:bodyPr>
          <a:lstStyle/>
          <a:p>
            <a:fld id="{E6ABF45C-A535-4C6B-B196-2B95B51785D5}" type="slidenum">
              <a:rPr lang="tr-TR" smtClean="0"/>
              <a:pPr/>
              <a:t>9</a:t>
            </a:fld>
            <a:endParaRPr lang="tr-T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837</Words>
  <Application>Microsoft Office PowerPoint</Application>
  <PresentationFormat>Ekran Gösterisi (4:3)</PresentationFormat>
  <Paragraphs>169</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Kadın Hastalıkları ve Doğumda Liderlik ve Ekip Anlayışı</vt:lpstr>
      <vt:lpstr>LİDERLİK</vt:lpstr>
      <vt:lpstr>LİDERLİK</vt:lpstr>
      <vt:lpstr>Slayt 4</vt:lpstr>
      <vt:lpstr>LİDERLİK</vt:lpstr>
      <vt:lpstr>ETKİN LİDER ÖZELLİKLERİ</vt:lpstr>
      <vt:lpstr>Slayt 7</vt:lpstr>
      <vt:lpstr>Sağlık organizasyonu</vt:lpstr>
      <vt:lpstr>Sağlık kurumlarında liderlik</vt:lpstr>
      <vt:lpstr>Slayt 10</vt:lpstr>
      <vt:lpstr>Slayt 11</vt:lpstr>
      <vt:lpstr>Slayt 12</vt:lpstr>
      <vt:lpstr>EKİP ANLAYIŞI</vt:lpstr>
      <vt:lpstr>EKİP ANLAYIŞI</vt:lpstr>
      <vt:lpstr>      Ekip Çalışmasının Faydaları</vt:lpstr>
      <vt:lpstr>Ekip Çalışmasında Liderlik</vt:lpstr>
      <vt:lpstr>Slayt 17</vt:lpstr>
      <vt:lpstr>EKİP LİDERİNİN ve ÜYELERİNİN GÖREVLERİ </vt:lpstr>
      <vt:lpstr>EKİP LİDERİNİN ve ÜYELERİNİN GÖREVLERİ</vt:lpstr>
      <vt:lpstr>Ekip Çalışmasında Lider</vt:lpstr>
      <vt:lpstr>Slayt 21</vt:lpstr>
      <vt:lpstr>Kadın Hastalıkları ve Doğumda Liderlik ve Ekip Anlayışı</vt:lpstr>
      <vt:lpstr>Kadın Hastalıkları ve Doğumda Liderlik ve Ekip Anlayışı</vt:lpstr>
      <vt:lpstr>Slayt 24</vt:lpstr>
      <vt:lpstr>Liderlik ve Ekip Anlayışı</vt:lpstr>
      <vt:lpstr>Slayt 26</vt:lpstr>
      <vt:lpstr>ENTOG Ekibi</vt:lpstr>
      <vt:lpstr>ENTOG Türkiye ekibimiz</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Kadın Hastalıkları ve Doğumda Liderlik ve Ekip Anlayışı</dc:title>
  <dc:creator>EA</dc:creator>
  <cp:lastModifiedBy>EA</cp:lastModifiedBy>
  <cp:revision>42</cp:revision>
  <dcterms:created xsi:type="dcterms:W3CDTF">2016-09-30T21:19:29Z</dcterms:created>
  <dcterms:modified xsi:type="dcterms:W3CDTF">2016-10-04T20:00:02Z</dcterms:modified>
</cp:coreProperties>
</file>