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60" autoAdjust="0"/>
    <p:restoredTop sz="94660"/>
  </p:normalViewPr>
  <p:slideViewPr>
    <p:cSldViewPr>
      <p:cViewPr varScale="1">
        <p:scale>
          <a:sx n="60" d="100"/>
          <a:sy n="6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6AC1-004C-4B46-B0D0-51D144872120}" type="datetimeFigureOut">
              <a:rPr lang="tr-TR" smtClean="0"/>
              <a:pPr/>
              <a:t>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426A-2F7A-4EB7-928A-20CF4F4D60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6AC1-004C-4B46-B0D0-51D144872120}" type="datetimeFigureOut">
              <a:rPr lang="tr-TR" smtClean="0"/>
              <a:pPr/>
              <a:t>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426A-2F7A-4EB7-928A-20CF4F4D60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6AC1-004C-4B46-B0D0-51D144872120}" type="datetimeFigureOut">
              <a:rPr lang="tr-TR" smtClean="0"/>
              <a:pPr/>
              <a:t>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426A-2F7A-4EB7-928A-20CF4F4D60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6AC1-004C-4B46-B0D0-51D144872120}" type="datetimeFigureOut">
              <a:rPr lang="tr-TR" smtClean="0"/>
              <a:pPr/>
              <a:t>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426A-2F7A-4EB7-928A-20CF4F4D60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6AC1-004C-4B46-B0D0-51D144872120}" type="datetimeFigureOut">
              <a:rPr lang="tr-TR" smtClean="0"/>
              <a:pPr/>
              <a:t>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426A-2F7A-4EB7-928A-20CF4F4D60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6AC1-004C-4B46-B0D0-51D144872120}" type="datetimeFigureOut">
              <a:rPr lang="tr-TR" smtClean="0"/>
              <a:pPr/>
              <a:t>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426A-2F7A-4EB7-928A-20CF4F4D60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6AC1-004C-4B46-B0D0-51D144872120}" type="datetimeFigureOut">
              <a:rPr lang="tr-TR" smtClean="0"/>
              <a:pPr/>
              <a:t>6.10.2016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426A-2F7A-4EB7-928A-20CF4F4D60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6AC1-004C-4B46-B0D0-51D144872120}" type="datetimeFigureOut">
              <a:rPr lang="tr-TR" smtClean="0"/>
              <a:pPr/>
              <a:t>6.10.2016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426A-2F7A-4EB7-928A-20CF4F4D60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6AC1-004C-4B46-B0D0-51D144872120}" type="datetimeFigureOut">
              <a:rPr lang="tr-TR" smtClean="0"/>
              <a:pPr/>
              <a:t>6.10.2016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426A-2F7A-4EB7-928A-20CF4F4D60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6AC1-004C-4B46-B0D0-51D144872120}" type="datetimeFigureOut">
              <a:rPr lang="tr-TR" smtClean="0"/>
              <a:pPr/>
              <a:t>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426A-2F7A-4EB7-928A-20CF4F4D60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6AC1-004C-4B46-B0D0-51D144872120}" type="datetimeFigureOut">
              <a:rPr lang="tr-TR" smtClean="0"/>
              <a:pPr/>
              <a:t>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426A-2F7A-4EB7-928A-20CF4F4D60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6AC1-004C-4B46-B0D0-51D144872120}" type="datetimeFigureOut">
              <a:rPr lang="tr-TR" smtClean="0"/>
              <a:pPr/>
              <a:t>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E426A-2F7A-4EB7-928A-20CF4F4D60F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?term=Hewison%20M%5bAuthor%5d&amp;cauthor=true&amp;cauthor_uid=22155151" TargetMode="External"/><Relationship Id="rId2" Type="http://schemas.openxmlformats.org/officeDocument/2006/relationships/hyperlink" Target="http://www.ncbi.nlm.nih.gov/pubmed/?term=Liu%20NQ%5bAuthor%5d&amp;cauthor=true&amp;cauthor_uid=2215515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?term=Simhan%20HN%5bAuthor%5d&amp;cauthor=true&amp;cauthor_uid=20200114" TargetMode="External"/><Relationship Id="rId5" Type="http://schemas.openxmlformats.org/officeDocument/2006/relationships/hyperlink" Target="http://www.ncbi.nlm.nih.gov/pubmed/?term=Marazita%20ML%5bAuthor%5d&amp;cauthor=true&amp;cauthor_uid=20200114" TargetMode="External"/><Relationship Id="rId4" Type="http://schemas.openxmlformats.org/officeDocument/2006/relationships/hyperlink" Target="http://www.ncbi.nlm.nih.gov/pubmed/2215515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501122" cy="171451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600" b="1" i="1" dirty="0" err="1" smtClean="0"/>
              <a:t>Association</a:t>
            </a:r>
            <a:r>
              <a:rPr lang="tr-TR" sz="3600" b="1" i="1" dirty="0" smtClean="0"/>
              <a:t> </a:t>
            </a:r>
            <a:r>
              <a:rPr lang="tr-TR" sz="3600" b="1" i="1" dirty="0" err="1"/>
              <a:t>between</a:t>
            </a:r>
            <a:r>
              <a:rPr lang="tr-TR" sz="3600" b="1" i="1" dirty="0"/>
              <a:t> </a:t>
            </a:r>
            <a:r>
              <a:rPr lang="tr-TR" sz="3600" b="1" i="1" dirty="0" err="1"/>
              <a:t>maternal</a:t>
            </a:r>
            <a:r>
              <a:rPr lang="tr-TR" sz="3600" b="1" i="1" dirty="0"/>
              <a:t> </a:t>
            </a:r>
            <a:r>
              <a:rPr lang="tr-TR" sz="3600" b="1" i="1" dirty="0" err="1"/>
              <a:t>circulating</a:t>
            </a:r>
            <a:r>
              <a:rPr lang="tr-TR" sz="3600" b="1" i="1" dirty="0"/>
              <a:t> 25 </a:t>
            </a:r>
            <a:r>
              <a:rPr lang="tr-TR" sz="3600" b="1" i="1" dirty="0" err="1"/>
              <a:t>hydroxyvitamin</a:t>
            </a:r>
            <a:r>
              <a:rPr lang="tr-TR" sz="3600" b="1" i="1" dirty="0"/>
              <a:t> D </a:t>
            </a:r>
            <a:r>
              <a:rPr lang="tr-TR" sz="3600" b="1" i="1" dirty="0" err="1"/>
              <a:t>concentration</a:t>
            </a:r>
            <a:r>
              <a:rPr lang="tr-TR" sz="3600" b="1" i="1" dirty="0"/>
              <a:t> </a:t>
            </a:r>
            <a:r>
              <a:rPr lang="tr-TR" sz="3600" b="1" i="1" dirty="0" err="1"/>
              <a:t>and</a:t>
            </a:r>
            <a:r>
              <a:rPr lang="tr-TR" sz="3600" b="1" i="1" dirty="0"/>
              <a:t> </a:t>
            </a:r>
            <a:r>
              <a:rPr lang="tr-TR" sz="3600" b="1" i="1" dirty="0" err="1"/>
              <a:t>placental</a:t>
            </a:r>
            <a:r>
              <a:rPr lang="tr-TR" sz="3600" b="1" i="1" dirty="0"/>
              <a:t> </a:t>
            </a:r>
            <a:r>
              <a:rPr lang="tr-TR" sz="3600" b="1" i="1" dirty="0" err="1"/>
              <a:t>volume</a:t>
            </a:r>
            <a:r>
              <a:rPr lang="tr-TR" sz="3600" b="1" i="1" dirty="0"/>
              <a:t> in </a:t>
            </a:r>
            <a:r>
              <a:rPr lang="tr-TR" sz="3600" b="1" i="1" dirty="0" err="1"/>
              <a:t>the</a:t>
            </a:r>
            <a:r>
              <a:rPr lang="tr-TR" sz="3600" b="1" i="1" dirty="0"/>
              <a:t> </a:t>
            </a:r>
            <a:r>
              <a:rPr lang="tr-TR" sz="3600" b="1" i="1" dirty="0" err="1"/>
              <a:t>first</a:t>
            </a:r>
            <a:r>
              <a:rPr lang="tr-TR" sz="3600" b="1" i="1" dirty="0"/>
              <a:t> </a:t>
            </a:r>
            <a:r>
              <a:rPr lang="tr-TR" sz="3600" b="1" i="1" dirty="0" err="1"/>
              <a:t>trimester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71472" y="2285992"/>
            <a:ext cx="8572528" cy="135732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Çiğdem Yayla Abide </a:t>
            </a:r>
            <a:r>
              <a:rPr lang="tr-TR" baseline="30000" dirty="0">
                <a:solidFill>
                  <a:schemeClr val="tx1"/>
                </a:solidFill>
              </a:rPr>
              <a:t>1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u="sng" dirty="0">
                <a:solidFill>
                  <a:schemeClr val="tx1"/>
                </a:solidFill>
              </a:rPr>
              <a:t>Meryem </a:t>
            </a:r>
            <a:r>
              <a:rPr lang="tr-TR" u="sng" dirty="0" err="1">
                <a:solidFill>
                  <a:schemeClr val="tx1"/>
                </a:solidFill>
              </a:rPr>
              <a:t>Kurek</a:t>
            </a:r>
            <a:r>
              <a:rPr lang="tr-TR" u="sng" dirty="0">
                <a:solidFill>
                  <a:schemeClr val="tx1"/>
                </a:solidFill>
              </a:rPr>
              <a:t> Eken</a:t>
            </a:r>
            <a:r>
              <a:rPr lang="tr-TR" u="sng" baseline="30000" dirty="0">
                <a:solidFill>
                  <a:schemeClr val="tx1"/>
                </a:solidFill>
              </a:rPr>
              <a:t>2</a:t>
            </a:r>
            <a:r>
              <a:rPr lang="tr-TR" dirty="0">
                <a:solidFill>
                  <a:schemeClr val="tx1"/>
                </a:solidFill>
              </a:rPr>
              <a:t>, Işıl Turan</a:t>
            </a:r>
            <a:r>
              <a:rPr lang="tr-TR" baseline="30000" dirty="0">
                <a:solidFill>
                  <a:schemeClr val="tx1"/>
                </a:solidFill>
              </a:rPr>
              <a:t>1</a:t>
            </a:r>
            <a:r>
              <a:rPr lang="tr-TR" dirty="0">
                <a:solidFill>
                  <a:schemeClr val="tx1"/>
                </a:solidFill>
              </a:rPr>
              <a:t>, Enis Özkaya</a:t>
            </a:r>
            <a:r>
              <a:rPr lang="tr-TR" baseline="30000" dirty="0">
                <a:solidFill>
                  <a:schemeClr val="tx1"/>
                </a:solidFill>
              </a:rPr>
              <a:t>1</a:t>
            </a:r>
            <a:r>
              <a:rPr lang="tr-TR" dirty="0">
                <a:solidFill>
                  <a:schemeClr val="tx1"/>
                </a:solidFill>
              </a:rPr>
              <a:t>, Oya Pekin</a:t>
            </a:r>
            <a:r>
              <a:rPr lang="tr-TR" baseline="30000" dirty="0">
                <a:solidFill>
                  <a:schemeClr val="tx1"/>
                </a:solidFill>
              </a:rPr>
              <a:t>1</a:t>
            </a:r>
            <a:r>
              <a:rPr lang="tr-TR" dirty="0">
                <a:solidFill>
                  <a:schemeClr val="tx1"/>
                </a:solidFill>
              </a:rPr>
              <a:t>, Ateş Karateke</a:t>
            </a:r>
            <a:r>
              <a:rPr lang="tr-TR" baseline="30000" dirty="0">
                <a:solidFill>
                  <a:schemeClr val="tx1"/>
                </a:solidFill>
              </a:rPr>
              <a:t>1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2 Alt Başlık"/>
          <p:cNvSpPr txBox="1">
            <a:spLocks/>
          </p:cNvSpPr>
          <p:nvPr/>
        </p:nvSpPr>
        <p:spPr>
          <a:xfrm>
            <a:off x="723872" y="3714752"/>
            <a:ext cx="8134408" cy="2357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/>
            <a:r>
              <a:rPr lang="tr-TR" sz="3200" dirty="0" smtClean="0"/>
              <a:t>1. Zeynep </a:t>
            </a:r>
            <a:r>
              <a:rPr lang="tr-TR" sz="3200" dirty="0"/>
              <a:t>Kamil </a:t>
            </a:r>
            <a:r>
              <a:rPr lang="tr-TR" sz="3200" dirty="0" err="1"/>
              <a:t>Maternity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Children</a:t>
            </a:r>
            <a:r>
              <a:rPr lang="tr-TR" sz="3200" dirty="0"/>
              <a:t> </a:t>
            </a:r>
            <a:r>
              <a:rPr lang="tr-TR" sz="3200" dirty="0" err="1"/>
              <a:t>Training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Research</a:t>
            </a:r>
            <a:r>
              <a:rPr lang="tr-TR" sz="3200" dirty="0"/>
              <a:t> </a:t>
            </a:r>
            <a:r>
              <a:rPr lang="tr-TR" sz="3200" dirty="0" err="1"/>
              <a:t>Hospital</a:t>
            </a:r>
            <a:r>
              <a:rPr lang="tr-TR" sz="3200" dirty="0"/>
              <a:t> - </a:t>
            </a:r>
            <a:r>
              <a:rPr lang="tr-TR" sz="3200" dirty="0" err="1"/>
              <a:t>Department</a:t>
            </a:r>
            <a:r>
              <a:rPr lang="tr-TR" sz="3200" dirty="0"/>
              <a:t> of </a:t>
            </a:r>
            <a:r>
              <a:rPr lang="tr-TR" sz="3200" dirty="0" err="1"/>
              <a:t>Obstetric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 smtClean="0"/>
              <a:t>Gynecology</a:t>
            </a:r>
            <a:r>
              <a:rPr lang="tr-TR" sz="3200" dirty="0" smtClean="0"/>
              <a:t>-</a:t>
            </a:r>
            <a:r>
              <a:rPr lang="tr-TR" sz="3200" dirty="0" err="1" smtClean="0"/>
              <a:t>Istanbul</a:t>
            </a:r>
            <a:endParaRPr lang="tr-TR" sz="3200" dirty="0"/>
          </a:p>
          <a:p>
            <a:pPr lvl="0"/>
            <a:r>
              <a:rPr lang="tr-TR" sz="3200" dirty="0" smtClean="0"/>
              <a:t>2. Adnan </a:t>
            </a:r>
            <a:r>
              <a:rPr lang="tr-TR" sz="3200" dirty="0"/>
              <a:t>Menderes </a:t>
            </a:r>
            <a:r>
              <a:rPr lang="tr-TR" sz="3200" dirty="0" err="1"/>
              <a:t>University</a:t>
            </a:r>
            <a:r>
              <a:rPr lang="tr-TR" sz="3200" dirty="0"/>
              <a:t> - </a:t>
            </a:r>
            <a:r>
              <a:rPr lang="tr-TR" sz="3200" dirty="0" err="1"/>
              <a:t>Department</a:t>
            </a:r>
            <a:r>
              <a:rPr lang="tr-TR" sz="3200" dirty="0"/>
              <a:t> of </a:t>
            </a:r>
            <a:r>
              <a:rPr lang="tr-TR" sz="3200" dirty="0" err="1"/>
              <a:t>Obstetric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Gynecology</a:t>
            </a:r>
            <a:r>
              <a:rPr lang="tr-TR" sz="3200" dirty="0"/>
              <a:t>- Aydın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AutoNum type="arabicPeriod"/>
            </a:pPr>
            <a:r>
              <a:rPr lang="tr-TR" dirty="0" err="1" smtClean="0"/>
              <a:t>Longtine</a:t>
            </a:r>
            <a:r>
              <a:rPr lang="tr-TR" dirty="0" smtClean="0"/>
              <a:t> MS, Nelson DM. </a:t>
            </a:r>
            <a:r>
              <a:rPr lang="tr-TR" dirty="0" err="1" smtClean="0"/>
              <a:t>Placental</a:t>
            </a:r>
            <a:r>
              <a:rPr lang="tr-TR" dirty="0" smtClean="0"/>
              <a:t> </a:t>
            </a:r>
            <a:r>
              <a:rPr lang="tr-TR" dirty="0" err="1" smtClean="0"/>
              <a:t>dysfunction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programming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importance</a:t>
            </a:r>
            <a:r>
              <a:rPr lang="tr-TR" dirty="0" smtClean="0"/>
              <a:t> of </a:t>
            </a:r>
            <a:r>
              <a:rPr lang="tr-TR" dirty="0" err="1" smtClean="0"/>
              <a:t>placental</a:t>
            </a:r>
            <a:r>
              <a:rPr lang="tr-TR" dirty="0" smtClean="0"/>
              <a:t> size, </a:t>
            </a:r>
            <a:r>
              <a:rPr lang="tr-TR" dirty="0" err="1" smtClean="0"/>
              <a:t>shape</a:t>
            </a:r>
            <a:r>
              <a:rPr lang="tr-TR" dirty="0" smtClean="0"/>
              <a:t>, </a:t>
            </a:r>
            <a:r>
              <a:rPr lang="tr-TR" dirty="0" err="1" smtClean="0"/>
              <a:t>histopathology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molecular</a:t>
            </a:r>
            <a:r>
              <a:rPr lang="tr-TR" dirty="0" smtClean="0"/>
              <a:t> </a:t>
            </a:r>
            <a:r>
              <a:rPr lang="tr-TR" dirty="0" err="1" smtClean="0"/>
              <a:t>composition</a:t>
            </a:r>
            <a:r>
              <a:rPr lang="tr-TR" dirty="0" smtClean="0"/>
              <a:t>. Semin </a:t>
            </a:r>
            <a:r>
              <a:rPr lang="tr-TR" dirty="0" err="1" smtClean="0"/>
              <a:t>Reprod</a:t>
            </a:r>
            <a:r>
              <a:rPr lang="tr-TR" dirty="0" smtClean="0"/>
              <a:t> </a:t>
            </a:r>
            <a:r>
              <a:rPr lang="tr-TR" dirty="0" err="1" smtClean="0"/>
              <a:t>Med</a:t>
            </a:r>
            <a:r>
              <a:rPr lang="tr-TR" dirty="0" smtClean="0"/>
              <a:t> 2011;29: 187–96</a:t>
            </a:r>
          </a:p>
          <a:p>
            <a:pPr marL="514350" lvl="0" indent="-514350">
              <a:buAutoNum type="arabicPeriod"/>
            </a:pPr>
            <a:r>
              <a:rPr lang="tr-TR" dirty="0" err="1" smtClean="0">
                <a:hlinkClick r:id="rId2"/>
              </a:rPr>
              <a:t>Liu</a:t>
            </a:r>
            <a:r>
              <a:rPr lang="tr-TR" dirty="0" smtClean="0">
                <a:hlinkClick r:id="rId2"/>
              </a:rPr>
              <a:t> NQ</a:t>
            </a:r>
            <a:r>
              <a:rPr lang="tr-TR" dirty="0" smtClean="0"/>
              <a:t>, </a:t>
            </a:r>
            <a:r>
              <a:rPr lang="tr-TR" dirty="0" err="1" smtClean="0">
                <a:hlinkClick r:id="rId3"/>
              </a:rPr>
              <a:t>Hewison</a:t>
            </a:r>
            <a:r>
              <a:rPr lang="tr-TR" dirty="0" smtClean="0">
                <a:hlinkClick r:id="rId3"/>
              </a:rPr>
              <a:t> M</a:t>
            </a:r>
            <a:r>
              <a:rPr lang="tr-TR" dirty="0" smtClean="0"/>
              <a:t> . Vitamin D,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placenta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pregnancy</a:t>
            </a:r>
            <a:r>
              <a:rPr lang="tr-TR" dirty="0" smtClean="0"/>
              <a:t>. </a:t>
            </a:r>
            <a:r>
              <a:rPr lang="tr-TR" dirty="0" err="1" smtClean="0">
                <a:hlinkClick r:id="rId4" tooltip="Archives of biochemistry and biophysics."/>
              </a:rPr>
              <a:t>Arch</a:t>
            </a:r>
            <a:r>
              <a:rPr lang="tr-TR" dirty="0" smtClean="0">
                <a:hlinkClick r:id="rId4" tooltip="Archives of biochemistry and biophysics."/>
              </a:rPr>
              <a:t> </a:t>
            </a:r>
            <a:r>
              <a:rPr lang="tr-TR" dirty="0" err="1" smtClean="0">
                <a:hlinkClick r:id="rId4" tooltip="Archives of biochemistry and biophysics."/>
              </a:rPr>
              <a:t>Biochem</a:t>
            </a:r>
            <a:r>
              <a:rPr lang="tr-TR" dirty="0" smtClean="0">
                <a:hlinkClick r:id="rId4" tooltip="Archives of biochemistry and biophysics."/>
              </a:rPr>
              <a:t> </a:t>
            </a:r>
            <a:r>
              <a:rPr lang="tr-TR" dirty="0" err="1" smtClean="0">
                <a:hlinkClick r:id="rId4" tooltip="Archives of biochemistry and biophysics."/>
              </a:rPr>
              <a:t>Biophys</a:t>
            </a:r>
            <a:r>
              <a:rPr lang="tr-TR" dirty="0" smtClean="0">
                <a:hlinkClick r:id="rId4" tooltip="Archives of biochemistry and biophysics."/>
              </a:rPr>
              <a:t>.</a:t>
            </a:r>
            <a:r>
              <a:rPr lang="tr-TR" dirty="0" smtClean="0"/>
              <a:t> 2012;1;5 23:37-47</a:t>
            </a:r>
          </a:p>
          <a:p>
            <a:pPr lvl="0">
              <a:buNone/>
            </a:pPr>
            <a:r>
              <a:rPr lang="tr-TR" dirty="0" smtClean="0"/>
              <a:t>3. </a:t>
            </a:r>
            <a:r>
              <a:rPr lang="tr-TR" dirty="0" err="1" smtClean="0"/>
              <a:t>Robinson</a:t>
            </a:r>
            <a:r>
              <a:rPr lang="tr-TR" dirty="0" smtClean="0"/>
              <a:t> CJ, Wagner CL, </a:t>
            </a:r>
            <a:r>
              <a:rPr lang="tr-TR" dirty="0" err="1" smtClean="0"/>
              <a:t>Hollis</a:t>
            </a:r>
            <a:r>
              <a:rPr lang="tr-TR" dirty="0" smtClean="0"/>
              <a:t> BW, JE </a:t>
            </a:r>
            <a:r>
              <a:rPr lang="tr-TR" dirty="0" err="1" smtClean="0"/>
              <a:t>Baatz</a:t>
            </a:r>
            <a:r>
              <a:rPr lang="tr-TR" dirty="0" smtClean="0"/>
              <a:t> JE, Johnson DD. </a:t>
            </a:r>
            <a:r>
              <a:rPr lang="tr-TR" dirty="0" err="1" smtClean="0"/>
              <a:t>Maternal</a:t>
            </a:r>
            <a:r>
              <a:rPr lang="tr-TR" dirty="0" smtClean="0"/>
              <a:t> vitamin D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in </a:t>
            </a:r>
            <a:r>
              <a:rPr lang="tr-TR" dirty="0" err="1" smtClean="0"/>
              <a:t>early</a:t>
            </a:r>
            <a:r>
              <a:rPr lang="tr-TR" dirty="0" smtClean="0"/>
              <a:t>-</a:t>
            </a:r>
            <a:r>
              <a:rPr lang="tr-TR" dirty="0" err="1" smtClean="0"/>
              <a:t>onset</a:t>
            </a:r>
            <a:r>
              <a:rPr lang="tr-TR" dirty="0" smtClean="0"/>
              <a:t> severe </a:t>
            </a:r>
            <a:r>
              <a:rPr lang="tr-TR" dirty="0" err="1" smtClean="0"/>
              <a:t>preeclampsia</a:t>
            </a:r>
            <a:r>
              <a:rPr lang="tr-TR" dirty="0" smtClean="0"/>
              <a:t>. </a:t>
            </a:r>
            <a:r>
              <a:rPr lang="tr-TR" dirty="0" err="1" smtClean="0"/>
              <a:t>Am</a:t>
            </a:r>
            <a:r>
              <a:rPr lang="tr-TR" dirty="0" smtClean="0"/>
              <a:t> J </a:t>
            </a:r>
            <a:r>
              <a:rPr lang="tr-TR" dirty="0" err="1" smtClean="0"/>
              <a:t>Obstet</a:t>
            </a:r>
            <a:r>
              <a:rPr lang="tr-TR" dirty="0" smtClean="0"/>
              <a:t> </a:t>
            </a:r>
            <a:r>
              <a:rPr lang="tr-TR" dirty="0" err="1" smtClean="0"/>
              <a:t>Gynecol</a:t>
            </a:r>
            <a:r>
              <a:rPr lang="tr-TR" dirty="0" smtClean="0"/>
              <a:t>.2011; 204: 556.1-4</a:t>
            </a:r>
          </a:p>
          <a:p>
            <a:pPr lvl="0">
              <a:buNone/>
            </a:pPr>
            <a:r>
              <a:rPr lang="tr-TR" dirty="0" smtClean="0"/>
              <a:t>4. </a:t>
            </a:r>
            <a:r>
              <a:rPr lang="tr-TR" dirty="0" err="1" smtClean="0"/>
              <a:t>BodnarLM</a:t>
            </a:r>
            <a:r>
              <a:rPr lang="tr-TR" dirty="0" smtClean="0"/>
              <a:t>, </a:t>
            </a:r>
            <a:r>
              <a:rPr lang="tr-TR" dirty="0" err="1" smtClean="0"/>
              <a:t>Catov</a:t>
            </a:r>
            <a:r>
              <a:rPr lang="tr-TR" dirty="0" smtClean="0"/>
              <a:t> JM </a:t>
            </a:r>
            <a:r>
              <a:rPr lang="tr-TR" dirty="0" err="1" smtClean="0"/>
              <a:t>Zmuda</a:t>
            </a:r>
            <a:r>
              <a:rPr lang="tr-TR" dirty="0" smtClean="0"/>
              <a:t> JM Cooper ME, </a:t>
            </a:r>
            <a:r>
              <a:rPr lang="tr-TR" dirty="0" err="1" smtClean="0"/>
              <a:t>Parrott</a:t>
            </a:r>
            <a:r>
              <a:rPr lang="tr-TR" dirty="0" smtClean="0"/>
              <a:t> MS JM. </a:t>
            </a:r>
            <a:r>
              <a:rPr lang="tr-TR" dirty="0" err="1" smtClean="0"/>
              <a:t>Roberts</a:t>
            </a:r>
            <a:r>
              <a:rPr lang="tr-TR" dirty="0" smtClean="0"/>
              <a:t> JM, </a:t>
            </a:r>
            <a:r>
              <a:rPr lang="tr-TR" dirty="0" err="1" smtClean="0">
                <a:hlinkClick r:id="rId5"/>
              </a:rPr>
              <a:t>Marazita</a:t>
            </a:r>
            <a:r>
              <a:rPr lang="tr-TR" dirty="0" smtClean="0">
                <a:hlinkClick r:id="rId5"/>
              </a:rPr>
              <a:t> ML</a:t>
            </a:r>
            <a:r>
              <a:rPr lang="tr-TR" dirty="0" smtClean="0"/>
              <a:t>, </a:t>
            </a:r>
            <a:r>
              <a:rPr lang="tr-TR" dirty="0" err="1" smtClean="0">
                <a:hlinkClick r:id="rId6"/>
              </a:rPr>
              <a:t>Simhan</a:t>
            </a:r>
            <a:r>
              <a:rPr lang="tr-TR" dirty="0" smtClean="0">
                <a:hlinkClick r:id="rId6"/>
              </a:rPr>
              <a:t> HN</a:t>
            </a:r>
            <a:r>
              <a:rPr lang="tr-TR" dirty="0" smtClean="0"/>
              <a:t>.</a:t>
            </a:r>
            <a:r>
              <a:rPr lang="tr-TR" dirty="0" err="1" smtClean="0"/>
              <a:t>Maternal</a:t>
            </a:r>
            <a:r>
              <a:rPr lang="tr-TR" dirty="0" smtClean="0"/>
              <a:t> serum 25-</a:t>
            </a:r>
            <a:r>
              <a:rPr lang="tr-TR" dirty="0" err="1" smtClean="0"/>
              <a:t>hydroxyvitamin</a:t>
            </a:r>
            <a:r>
              <a:rPr lang="tr-TR" dirty="0" smtClean="0"/>
              <a:t> D </a:t>
            </a:r>
            <a:r>
              <a:rPr lang="tr-TR" dirty="0" err="1" smtClean="0"/>
              <a:t>concentrations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associated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small</a:t>
            </a:r>
            <a:r>
              <a:rPr lang="tr-TR" dirty="0" smtClean="0"/>
              <a:t>-</a:t>
            </a:r>
            <a:r>
              <a:rPr lang="tr-TR" dirty="0" err="1" smtClean="0"/>
              <a:t>for</a:t>
            </a:r>
            <a:r>
              <a:rPr lang="tr-TR" dirty="0" smtClean="0"/>
              <a:t>-</a:t>
            </a:r>
            <a:r>
              <a:rPr lang="tr-TR" dirty="0" err="1" smtClean="0"/>
              <a:t>gestational</a:t>
            </a:r>
            <a:r>
              <a:rPr lang="tr-TR" dirty="0" smtClean="0"/>
              <a:t> </a:t>
            </a:r>
            <a:r>
              <a:rPr lang="tr-TR" dirty="0" err="1" smtClean="0"/>
              <a:t>age</a:t>
            </a:r>
            <a:r>
              <a:rPr lang="tr-TR" dirty="0" smtClean="0"/>
              <a:t> </a:t>
            </a:r>
            <a:r>
              <a:rPr lang="tr-TR" dirty="0" err="1" smtClean="0"/>
              <a:t>births</a:t>
            </a:r>
            <a:r>
              <a:rPr lang="tr-TR" dirty="0" smtClean="0"/>
              <a:t> in </a:t>
            </a:r>
            <a:r>
              <a:rPr lang="tr-TR" dirty="0" err="1" smtClean="0"/>
              <a:t>white</a:t>
            </a:r>
            <a:r>
              <a:rPr lang="tr-TR" dirty="0" smtClean="0"/>
              <a:t> </a:t>
            </a:r>
            <a:r>
              <a:rPr lang="tr-TR" dirty="0" err="1" smtClean="0"/>
              <a:t>women</a:t>
            </a:r>
            <a:r>
              <a:rPr lang="tr-TR" dirty="0" smtClean="0"/>
              <a:t>. J </a:t>
            </a:r>
            <a:r>
              <a:rPr lang="tr-TR" dirty="0" err="1" smtClean="0"/>
              <a:t>Nutr</a:t>
            </a:r>
            <a:r>
              <a:rPr lang="tr-TR" dirty="0" smtClean="0"/>
              <a:t>. 2010; 140: 999–1006</a:t>
            </a:r>
          </a:p>
          <a:p>
            <a:pPr lvl="0">
              <a:buNone/>
            </a:pPr>
            <a:r>
              <a:rPr lang="tr-TR" dirty="0" smtClean="0"/>
              <a:t>5. </a:t>
            </a:r>
            <a:r>
              <a:rPr lang="tr-TR" dirty="0" err="1" smtClean="0"/>
              <a:t>Hoogland</a:t>
            </a:r>
            <a:r>
              <a:rPr lang="tr-TR" dirty="0" smtClean="0"/>
              <a:t> HJ, de </a:t>
            </a:r>
            <a:r>
              <a:rPr lang="tr-TR" dirty="0" err="1" smtClean="0"/>
              <a:t>Haan</a:t>
            </a:r>
            <a:r>
              <a:rPr lang="tr-TR" dirty="0" smtClean="0"/>
              <a:t> J, Martin CB </a:t>
            </a:r>
            <a:r>
              <a:rPr lang="tr-TR" dirty="0" err="1" smtClean="0"/>
              <a:t>Jr</a:t>
            </a:r>
            <a:r>
              <a:rPr lang="tr-TR" dirty="0" smtClean="0"/>
              <a:t>. </a:t>
            </a:r>
            <a:r>
              <a:rPr lang="tr-TR" dirty="0" err="1" smtClean="0"/>
              <a:t>Placental</a:t>
            </a:r>
            <a:r>
              <a:rPr lang="tr-TR" dirty="0" smtClean="0"/>
              <a:t> size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pregnancy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outcome</a:t>
            </a:r>
            <a:r>
              <a:rPr lang="tr-TR" dirty="0" smtClean="0"/>
              <a:t>: A </a:t>
            </a:r>
            <a:r>
              <a:rPr lang="tr-TR" dirty="0" err="1" smtClean="0"/>
              <a:t>preliminary</a:t>
            </a:r>
            <a:r>
              <a:rPr lang="tr-TR" dirty="0" smtClean="0"/>
              <a:t> </a:t>
            </a:r>
            <a:r>
              <a:rPr lang="tr-TR" dirty="0" err="1" smtClean="0"/>
              <a:t>report</a:t>
            </a:r>
            <a:r>
              <a:rPr lang="tr-TR" dirty="0" smtClean="0"/>
              <a:t> of a </a:t>
            </a:r>
            <a:r>
              <a:rPr lang="tr-TR" dirty="0" err="1" smtClean="0"/>
              <a:t>sequential</a:t>
            </a:r>
            <a:r>
              <a:rPr lang="tr-TR" dirty="0" smtClean="0"/>
              <a:t> </a:t>
            </a:r>
            <a:r>
              <a:rPr lang="tr-TR" dirty="0" err="1" smtClean="0"/>
              <a:t>ultrasonographic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. </a:t>
            </a:r>
            <a:r>
              <a:rPr lang="tr-TR" dirty="0" err="1" smtClean="0"/>
              <a:t>Am</a:t>
            </a:r>
            <a:r>
              <a:rPr lang="tr-TR" dirty="0" smtClean="0"/>
              <a:t> J </a:t>
            </a:r>
            <a:r>
              <a:rPr lang="tr-TR" dirty="0" err="1" smtClean="0"/>
              <a:t>Obstet</a:t>
            </a:r>
            <a:r>
              <a:rPr lang="tr-TR" dirty="0" smtClean="0"/>
              <a:t> </a:t>
            </a:r>
            <a:r>
              <a:rPr lang="tr-TR" dirty="0" err="1" smtClean="0"/>
              <a:t>Gynecol</a:t>
            </a:r>
            <a:r>
              <a:rPr lang="tr-TR" dirty="0" smtClean="0"/>
              <a:t>. 1980; 138: 441–43</a:t>
            </a:r>
          </a:p>
          <a:p>
            <a:pPr lvl="0">
              <a:buNone/>
            </a:pPr>
            <a:endParaRPr lang="tr-TR" dirty="0" smtClean="0"/>
          </a:p>
          <a:p>
            <a:pPr marL="514350" lvl="0" indent="-514350">
              <a:buAutoNum type="arabicPeriod"/>
            </a:pPr>
            <a:endParaRPr lang="tr-TR" dirty="0" smtClean="0"/>
          </a:p>
          <a:p>
            <a:pPr marL="514350" lvl="0" indent="-514350">
              <a:buAutoNum type="arabicPeriod"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err="1" smtClean="0"/>
              <a:t>Introduction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just"/>
            <a:r>
              <a:rPr lang="tr-TR" dirty="0" err="1" smtClean="0"/>
              <a:t>Placental</a:t>
            </a:r>
            <a:r>
              <a:rPr lang="tr-TR" dirty="0" smtClean="0"/>
              <a:t> </a:t>
            </a:r>
            <a:r>
              <a:rPr lang="tr-TR" dirty="0" err="1"/>
              <a:t>dysfunction</a:t>
            </a:r>
            <a:r>
              <a:rPr lang="tr-TR" dirty="0"/>
              <a:t> can </a:t>
            </a:r>
            <a:r>
              <a:rPr lang="tr-TR" dirty="0" err="1"/>
              <a:t>often</a:t>
            </a:r>
            <a:r>
              <a:rPr lang="tr-TR" dirty="0"/>
              <a:t> </a:t>
            </a:r>
            <a:r>
              <a:rPr lang="tr-TR" dirty="0" err="1"/>
              <a:t>lead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obstetric</a:t>
            </a:r>
            <a:r>
              <a:rPr lang="tr-TR" dirty="0"/>
              <a:t> </a:t>
            </a:r>
            <a:r>
              <a:rPr lang="tr-TR" dirty="0" err="1"/>
              <a:t>complications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suboptimal</a:t>
            </a:r>
            <a:r>
              <a:rPr lang="tr-TR" dirty="0"/>
              <a:t>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outcomes</a:t>
            </a:r>
            <a:r>
              <a:rPr lang="tr-TR" dirty="0"/>
              <a:t>.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intrinsic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extrinsic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 </a:t>
            </a:r>
            <a:r>
              <a:rPr lang="tr-TR" dirty="0"/>
              <a:t>can </a:t>
            </a:r>
            <a:r>
              <a:rPr lang="tr-TR" dirty="0" err="1"/>
              <a:t>affect</a:t>
            </a:r>
            <a:r>
              <a:rPr lang="tr-TR" dirty="0"/>
              <a:t> </a:t>
            </a:r>
            <a:r>
              <a:rPr lang="tr-TR" dirty="0" err="1"/>
              <a:t>placental</a:t>
            </a:r>
            <a:r>
              <a:rPr lang="tr-TR" dirty="0"/>
              <a:t> size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/>
              <a:t> [1</a:t>
            </a:r>
            <a:r>
              <a:rPr lang="tr-TR" dirty="0" smtClean="0"/>
              <a:t>].</a:t>
            </a:r>
          </a:p>
          <a:p>
            <a:pPr algn="just"/>
            <a:r>
              <a:rPr lang="tr-TR" dirty="0" smtClean="0"/>
              <a:t>Vitamin </a:t>
            </a:r>
            <a:r>
              <a:rPr lang="tr-TR" dirty="0"/>
              <a:t>D in </a:t>
            </a:r>
            <a:r>
              <a:rPr lang="tr-TR" dirty="0" err="1"/>
              <a:t>pregnancy</a:t>
            </a:r>
            <a:r>
              <a:rPr lang="tr-TR" dirty="0"/>
              <a:t> is not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calcium</a:t>
            </a:r>
            <a:r>
              <a:rPr lang="tr-TR" dirty="0"/>
              <a:t> </a:t>
            </a:r>
            <a:r>
              <a:rPr lang="tr-TR" dirty="0" err="1"/>
              <a:t>metabolism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skeletal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but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maintenance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 [2].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/>
          </a:bodyPr>
          <a:lstStyle/>
          <a:p>
            <a:pPr algn="just"/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smtClean="0"/>
              <a:t>25-OH vitamin D </a:t>
            </a:r>
            <a:r>
              <a:rPr lang="tr-TR" dirty="0" err="1" smtClean="0"/>
              <a:t>levels</a:t>
            </a:r>
            <a:r>
              <a:rPr lang="tr-TR" dirty="0" smtClean="0"/>
              <a:t> </a:t>
            </a:r>
            <a:r>
              <a:rPr lang="tr-TR" dirty="0"/>
              <a:t>can </a:t>
            </a:r>
            <a:r>
              <a:rPr lang="tr-TR" dirty="0" err="1"/>
              <a:t>lead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several</a:t>
            </a:r>
            <a:r>
              <a:rPr lang="tr-TR" dirty="0"/>
              <a:t> </a:t>
            </a:r>
            <a:r>
              <a:rPr lang="tr-TR" dirty="0" err="1"/>
              <a:t>poor</a:t>
            </a:r>
            <a:r>
              <a:rPr lang="tr-TR" dirty="0"/>
              <a:t> </a:t>
            </a:r>
            <a:r>
              <a:rPr lang="tr-TR" dirty="0" err="1"/>
              <a:t>obstetric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neonatal</a:t>
            </a:r>
            <a:r>
              <a:rPr lang="tr-TR" dirty="0"/>
              <a:t> </a:t>
            </a:r>
            <a:r>
              <a:rPr lang="tr-TR" dirty="0" err="1"/>
              <a:t>outcomes</a:t>
            </a:r>
            <a:r>
              <a:rPr lang="tr-TR" dirty="0"/>
              <a:t>. As a </a:t>
            </a:r>
            <a:r>
              <a:rPr lang="tr-TR" dirty="0" err="1" smtClean="0"/>
              <a:t>malplacentation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, </a:t>
            </a:r>
            <a:r>
              <a:rPr lang="tr-TR" dirty="0" err="1" smtClean="0"/>
              <a:t>pre</a:t>
            </a:r>
            <a:r>
              <a:rPr lang="tr-TR" dirty="0" smtClean="0"/>
              <a:t>-</a:t>
            </a:r>
            <a:r>
              <a:rPr lang="tr-TR" dirty="0" err="1" smtClean="0"/>
              <a:t>eclampsia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</a:t>
            </a:r>
            <a:r>
              <a:rPr lang="tr-TR" dirty="0" err="1"/>
              <a:t>restriction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associated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vitamin D </a:t>
            </a:r>
            <a:r>
              <a:rPr lang="tr-TR" dirty="0" err="1"/>
              <a:t>deficiency</a:t>
            </a:r>
            <a:r>
              <a:rPr lang="tr-TR" dirty="0"/>
              <a:t> in </a:t>
            </a:r>
            <a:r>
              <a:rPr lang="tr-TR" dirty="0" err="1"/>
              <a:t>pregnancy</a:t>
            </a:r>
            <a:r>
              <a:rPr lang="tr-TR" dirty="0"/>
              <a:t> </a:t>
            </a:r>
            <a:r>
              <a:rPr lang="tr-TR" dirty="0" smtClean="0"/>
              <a:t>[3, </a:t>
            </a:r>
            <a:r>
              <a:rPr lang="tr-TR" dirty="0"/>
              <a:t>4</a:t>
            </a:r>
            <a:r>
              <a:rPr lang="tr-TR" dirty="0" smtClean="0"/>
              <a:t>]. </a:t>
            </a:r>
          </a:p>
          <a:p>
            <a:pPr algn="just"/>
            <a:r>
              <a:rPr lang="tr-TR" dirty="0" err="1"/>
              <a:t>Three</a:t>
            </a:r>
            <a:r>
              <a:rPr lang="tr-TR" dirty="0"/>
              <a:t>-</a:t>
            </a:r>
            <a:r>
              <a:rPr lang="tr-TR" dirty="0" err="1"/>
              <a:t>dimensional</a:t>
            </a:r>
            <a:r>
              <a:rPr lang="tr-TR" dirty="0"/>
              <a:t> </a:t>
            </a:r>
            <a:r>
              <a:rPr lang="tr-TR" dirty="0" err="1"/>
              <a:t>ultrasonography</a:t>
            </a:r>
            <a:r>
              <a:rPr lang="tr-TR" dirty="0"/>
              <a:t> (</a:t>
            </a:r>
            <a:r>
              <a:rPr lang="tr-TR" dirty="0" smtClean="0"/>
              <a:t>3D-USG</a:t>
            </a:r>
            <a:r>
              <a:rPr lang="tr-TR" dirty="0"/>
              <a:t>) has </a:t>
            </a:r>
            <a:r>
              <a:rPr lang="tr-TR" dirty="0" smtClean="0"/>
              <a:t>an </a:t>
            </a:r>
            <a:r>
              <a:rPr lang="tr-TR" dirty="0" err="1" smtClean="0"/>
              <a:t>increasingly</a:t>
            </a:r>
            <a:r>
              <a:rPr lang="tr-TR" dirty="0" smtClean="0"/>
              <a:t> </a:t>
            </a:r>
            <a:r>
              <a:rPr lang="tr-TR" dirty="0" err="1"/>
              <a:t>important</a:t>
            </a:r>
            <a:r>
              <a:rPr lang="tr-TR" dirty="0"/>
              <a:t> role in modern </a:t>
            </a:r>
            <a:r>
              <a:rPr lang="tr-TR" dirty="0" err="1"/>
              <a:t>obstetrics</a:t>
            </a:r>
            <a:r>
              <a:rPr lang="tr-TR" dirty="0"/>
              <a:t>. 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983179"/>
          </a:xfrm>
        </p:spPr>
        <p:txBody>
          <a:bodyPr/>
          <a:lstStyle/>
          <a:p>
            <a:pPr algn="just">
              <a:buNone/>
            </a:pPr>
            <a:r>
              <a:rPr lang="tr-TR" dirty="0" err="1" smtClean="0"/>
              <a:t>T</a:t>
            </a:r>
            <a:r>
              <a:rPr lang="tr-TR" dirty="0" err="1" smtClean="0"/>
              <a:t>he</a:t>
            </a:r>
            <a:r>
              <a:rPr lang="tr-TR" dirty="0" smtClean="0"/>
              <a:t> </a:t>
            </a:r>
            <a:r>
              <a:rPr lang="tr-TR" dirty="0" err="1"/>
              <a:t>aim</a:t>
            </a:r>
            <a:r>
              <a:rPr lang="tr-TR" dirty="0"/>
              <a:t> of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evaluate</a:t>
            </a:r>
            <a:r>
              <a:rPr lang="tr-TR" dirty="0"/>
              <a:t> </a:t>
            </a:r>
            <a:r>
              <a:rPr lang="tr-TR" dirty="0" err="1" smtClean="0"/>
              <a:t>volumetric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echogenic</a:t>
            </a:r>
            <a:r>
              <a:rPr lang="tr-TR" dirty="0"/>
              <a:t> </a:t>
            </a:r>
            <a:r>
              <a:rPr lang="tr-TR" dirty="0" err="1"/>
              <a:t>alterations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placenta</a:t>
            </a:r>
            <a:r>
              <a:rPr lang="tr-TR" dirty="0"/>
              <a:t> in </a:t>
            </a:r>
            <a:r>
              <a:rPr lang="tr-TR" dirty="0" err="1"/>
              <a:t>pregnant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vitamin D </a:t>
            </a:r>
            <a:r>
              <a:rPr lang="tr-TR" dirty="0" err="1"/>
              <a:t>deficiency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normal </a:t>
            </a:r>
            <a:r>
              <a:rPr lang="tr-TR" dirty="0" err="1"/>
              <a:t>levels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3D </a:t>
            </a:r>
            <a:r>
              <a:rPr lang="tr-TR" dirty="0" err="1"/>
              <a:t>ultrasonography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VOCAL software.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Material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prospective</a:t>
            </a:r>
            <a:r>
              <a:rPr lang="tr-TR" dirty="0"/>
              <a:t> </a:t>
            </a:r>
            <a:r>
              <a:rPr lang="tr-TR" dirty="0" err="1"/>
              <a:t>cross</a:t>
            </a:r>
            <a:r>
              <a:rPr lang="tr-TR" dirty="0"/>
              <a:t> </a:t>
            </a:r>
            <a:r>
              <a:rPr lang="tr-TR" dirty="0" err="1"/>
              <a:t>sectional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comprised</a:t>
            </a:r>
            <a:r>
              <a:rPr lang="tr-TR" dirty="0"/>
              <a:t> 274 </a:t>
            </a:r>
            <a:r>
              <a:rPr lang="tr-TR" dirty="0" err="1"/>
              <a:t>patients</a:t>
            </a:r>
            <a:r>
              <a:rPr lang="tr-TR" dirty="0"/>
              <a:t>, </a:t>
            </a:r>
            <a:r>
              <a:rPr lang="tr-TR" dirty="0" err="1"/>
              <a:t>divided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groups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smtClean="0"/>
              <a:t>presence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/>
              <a:t>absence</a:t>
            </a:r>
            <a:r>
              <a:rPr lang="tr-TR" dirty="0"/>
              <a:t> of vitamin D </a:t>
            </a:r>
            <a:r>
              <a:rPr lang="tr-TR" dirty="0" err="1"/>
              <a:t>deficiency</a:t>
            </a:r>
            <a:r>
              <a:rPr lang="tr-TR" dirty="0"/>
              <a:t> (&lt;20ng/ml </a:t>
            </a:r>
            <a:r>
              <a:rPr lang="tr-TR" dirty="0" err="1"/>
              <a:t>deficient</a:t>
            </a:r>
            <a:r>
              <a:rPr lang="tr-TR" dirty="0"/>
              <a:t>, n=153,&gt;20 </a:t>
            </a:r>
            <a:r>
              <a:rPr lang="tr-TR" dirty="0" err="1"/>
              <a:t>ng</a:t>
            </a:r>
            <a:r>
              <a:rPr lang="tr-TR" dirty="0"/>
              <a:t>/ml not </a:t>
            </a:r>
            <a:r>
              <a:rPr lang="tr-TR" dirty="0" err="1"/>
              <a:t>deficient</a:t>
            </a:r>
            <a:r>
              <a:rPr lang="tr-TR" dirty="0"/>
              <a:t>, n= 121)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trimester</a:t>
            </a:r>
            <a:r>
              <a:rPr lang="tr-TR" dirty="0"/>
              <a:t> of </a:t>
            </a:r>
            <a:r>
              <a:rPr lang="tr-TR" dirty="0" err="1"/>
              <a:t>pregnancy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Placental</a:t>
            </a:r>
            <a:r>
              <a:rPr lang="tr-TR" dirty="0" smtClean="0"/>
              <a:t> </a:t>
            </a:r>
            <a:r>
              <a:rPr lang="tr-TR" dirty="0" err="1"/>
              <a:t>volume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placental</a:t>
            </a:r>
            <a:r>
              <a:rPr lang="tr-TR" dirty="0"/>
              <a:t> </a:t>
            </a:r>
            <a:r>
              <a:rPr lang="tr-TR" dirty="0" err="1"/>
              <a:t>volumetric</a:t>
            </a:r>
            <a:r>
              <a:rPr lang="tr-TR" dirty="0"/>
              <a:t> </a:t>
            </a:r>
            <a:r>
              <a:rPr lang="tr-TR" dirty="0" err="1"/>
              <a:t>mean</a:t>
            </a:r>
            <a:r>
              <a:rPr lang="tr-TR" dirty="0"/>
              <a:t> </a:t>
            </a:r>
            <a:r>
              <a:rPr lang="tr-TR" dirty="0" err="1"/>
              <a:t>gray</a:t>
            </a:r>
            <a:r>
              <a:rPr lang="tr-TR" dirty="0"/>
              <a:t> </a:t>
            </a:r>
            <a:r>
              <a:rPr lang="tr-TR" dirty="0" err="1" smtClean="0"/>
              <a:t>values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/>
              <a:t>evaluated</a:t>
            </a:r>
            <a:r>
              <a:rPr lang="tr-TR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tr-TR" dirty="0" err="1" smtClean="0"/>
              <a:t>Results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tr-TR" dirty="0" err="1"/>
              <a:t>Placental</a:t>
            </a:r>
            <a:r>
              <a:rPr lang="tr-TR" dirty="0"/>
              <a:t> </a:t>
            </a:r>
            <a:r>
              <a:rPr lang="tr-TR" dirty="0" err="1"/>
              <a:t>volume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significiantly</a:t>
            </a:r>
            <a:r>
              <a:rPr lang="tr-TR" dirty="0"/>
              <a:t> </a:t>
            </a:r>
            <a:r>
              <a:rPr lang="tr-TR" dirty="0" err="1" smtClean="0"/>
              <a:t>less</a:t>
            </a:r>
            <a:r>
              <a:rPr lang="tr-TR" dirty="0" smtClean="0"/>
              <a:t> in </a:t>
            </a:r>
            <a:r>
              <a:rPr lang="tr-TR" dirty="0" err="1"/>
              <a:t>the</a:t>
            </a:r>
            <a:r>
              <a:rPr lang="tr-TR" dirty="0"/>
              <a:t> vitamin D </a:t>
            </a:r>
            <a:r>
              <a:rPr lang="tr-TR" dirty="0" err="1"/>
              <a:t>deficiency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 (p=</a:t>
            </a:r>
            <a:r>
              <a:rPr lang="en-US" dirty="0" smtClean="0"/>
              <a:t>0.017) </a:t>
            </a:r>
            <a:r>
              <a:rPr lang="tr-TR" dirty="0" err="1" smtClean="0"/>
              <a:t>Volumetric</a:t>
            </a:r>
            <a:r>
              <a:rPr lang="tr-TR" dirty="0" smtClean="0"/>
              <a:t> </a:t>
            </a:r>
            <a:r>
              <a:rPr lang="tr-TR" dirty="0" err="1"/>
              <a:t>mean</a:t>
            </a:r>
            <a:r>
              <a:rPr lang="tr-TR" dirty="0"/>
              <a:t> </a:t>
            </a:r>
            <a:r>
              <a:rPr lang="tr-TR" dirty="0" err="1"/>
              <a:t>gray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placenta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significantly</a:t>
            </a:r>
            <a:r>
              <a:rPr lang="tr-TR" dirty="0"/>
              <a:t> </a:t>
            </a:r>
            <a:r>
              <a:rPr lang="tr-TR" dirty="0" err="1"/>
              <a:t>higher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vitamin D </a:t>
            </a:r>
            <a:r>
              <a:rPr lang="tr-TR" dirty="0" err="1"/>
              <a:t>deficiency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 (p= </a:t>
            </a:r>
            <a:r>
              <a:rPr lang="en-US" dirty="0"/>
              <a:t>0.003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en-US" dirty="0" smtClean="0"/>
              <a:t>Maternal </a:t>
            </a:r>
            <a:r>
              <a:rPr lang="en-US" dirty="0"/>
              <a:t>serum PAPP-A (</a:t>
            </a:r>
            <a:r>
              <a:rPr lang="en-US" dirty="0" err="1"/>
              <a:t>MoM</a:t>
            </a:r>
            <a:r>
              <a:rPr lang="en-US" dirty="0"/>
              <a:t>) and f-β </a:t>
            </a:r>
            <a:r>
              <a:rPr lang="en-US" dirty="0" err="1"/>
              <a:t>Hcg</a:t>
            </a:r>
            <a:r>
              <a:rPr lang="en-US" dirty="0"/>
              <a:t> (</a:t>
            </a:r>
            <a:r>
              <a:rPr lang="en-US" dirty="0" err="1"/>
              <a:t>MoM</a:t>
            </a:r>
            <a:r>
              <a:rPr lang="en-US" dirty="0"/>
              <a:t>)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significiantly</a:t>
            </a:r>
            <a:r>
              <a:rPr lang="tr-TR" dirty="0"/>
              <a:t> </a:t>
            </a:r>
            <a:r>
              <a:rPr lang="tr-TR" dirty="0" err="1"/>
              <a:t>lower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vitamin D </a:t>
            </a:r>
            <a:r>
              <a:rPr lang="tr-TR" dirty="0" err="1"/>
              <a:t>deficiency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 (p= </a:t>
            </a:r>
            <a:r>
              <a:rPr lang="en-US" dirty="0"/>
              <a:t>0.008, p=0.003, respectively</a:t>
            </a:r>
            <a:r>
              <a:rPr lang="en-US" dirty="0" smtClean="0"/>
              <a:t>).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57159" y="785794"/>
          <a:ext cx="8501123" cy="5143536"/>
        </p:xfrm>
        <a:graphic>
          <a:graphicData uri="http://schemas.openxmlformats.org/drawingml/2006/table">
            <a:tbl>
              <a:tblPr/>
              <a:tblGrid>
                <a:gridCol w="2478928"/>
                <a:gridCol w="2477227"/>
                <a:gridCol w="2611545"/>
                <a:gridCol w="933423"/>
              </a:tblGrid>
              <a:tr h="216355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Parameter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Group 1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25OH D vit ≤ 20</a:t>
                      </a: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ng/mL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(n=153)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Group 2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25OH D vit&gt;20</a:t>
                      </a: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ng/mL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(n=121)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 values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68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Placental Volume (cm</a:t>
                      </a:r>
                      <a:r>
                        <a:rPr lang="en-US" sz="120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73.70±4.1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75.35±3.0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0.017**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068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Mean Grey Value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49.95±10.8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46.58±7.76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0.003*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068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PAPP-A (MoM)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1.43±0.7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1.69±0.6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0.008**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4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f-β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Hcg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MoM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1.56±0.66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1.74±0.62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0.003**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tr-TR" u="sng" dirty="0" err="1" smtClean="0"/>
              <a:t>Discussion</a:t>
            </a:r>
            <a:r>
              <a:rPr lang="tr-TR" u="sng" dirty="0" smtClean="0"/>
              <a:t>&amp;</a:t>
            </a:r>
            <a:r>
              <a:rPr lang="tr-TR" u="sng" dirty="0" err="1" smtClean="0"/>
              <a:t>Conclusions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as vitamin D is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stages</a:t>
            </a:r>
            <a:r>
              <a:rPr lang="tr-TR" dirty="0" smtClean="0"/>
              <a:t> of </a:t>
            </a:r>
            <a:r>
              <a:rPr lang="tr-TR" dirty="0" err="1" smtClean="0"/>
              <a:t>placentation</a:t>
            </a:r>
            <a:r>
              <a:rPr lang="tr-TR" dirty="0" smtClean="0"/>
              <a:t>,vitamin D </a:t>
            </a:r>
            <a:r>
              <a:rPr lang="tr-TR" dirty="0" err="1" smtClean="0"/>
              <a:t>deficiency</a:t>
            </a:r>
            <a:r>
              <a:rPr lang="tr-TR" dirty="0" smtClean="0"/>
              <a:t> in </a:t>
            </a:r>
            <a:r>
              <a:rPr lang="tr-TR" dirty="0" err="1" smtClean="0"/>
              <a:t>pregnancy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lead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changes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placental</a:t>
            </a:r>
            <a:r>
              <a:rPr lang="tr-TR" dirty="0" smtClean="0"/>
              <a:t> </a:t>
            </a:r>
            <a:r>
              <a:rPr lang="tr-TR" dirty="0" err="1" smtClean="0"/>
              <a:t>configuration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placental</a:t>
            </a:r>
            <a:r>
              <a:rPr lang="tr-TR" dirty="0" smtClean="0"/>
              <a:t> </a:t>
            </a:r>
            <a:r>
              <a:rPr lang="tr-TR" dirty="0" err="1" smtClean="0"/>
              <a:t>hormones</a:t>
            </a:r>
            <a:r>
              <a:rPr lang="tr-TR" dirty="0" smtClean="0"/>
              <a:t> β-</a:t>
            </a:r>
            <a:r>
              <a:rPr lang="tr-TR" dirty="0" err="1" smtClean="0"/>
              <a:t>hcg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PAPP-A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observed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lower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vitamin D </a:t>
            </a:r>
            <a:r>
              <a:rPr lang="tr-TR" dirty="0" err="1" smtClean="0"/>
              <a:t>deficiency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indicates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placental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hormonogenesis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negatively</a:t>
            </a:r>
            <a:r>
              <a:rPr lang="tr-TR" dirty="0" smtClean="0"/>
              <a:t> </a:t>
            </a:r>
            <a:r>
              <a:rPr lang="tr-TR" dirty="0" err="1" smtClean="0"/>
              <a:t>affected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348" y="857232"/>
            <a:ext cx="7972452" cy="5268931"/>
          </a:xfrm>
        </p:spPr>
        <p:txBody>
          <a:bodyPr>
            <a:normAutofit/>
          </a:bodyPr>
          <a:lstStyle/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fore</a:t>
            </a:r>
            <a:r>
              <a:rPr lang="tr-TR" dirty="0" smtClean="0"/>
              <a:t>,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indirectly</a:t>
            </a:r>
            <a:r>
              <a:rPr lang="tr-TR" dirty="0" smtClean="0"/>
              <a:t> </a:t>
            </a:r>
            <a:r>
              <a:rPr lang="tr-TR" dirty="0" err="1" smtClean="0"/>
              <a:t>indicate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placental</a:t>
            </a:r>
            <a:r>
              <a:rPr lang="tr-TR" dirty="0" smtClean="0"/>
              <a:t> </a:t>
            </a:r>
            <a:r>
              <a:rPr lang="tr-TR" dirty="0" err="1" smtClean="0"/>
              <a:t>configuration</a:t>
            </a:r>
            <a:r>
              <a:rPr lang="tr-TR" dirty="0" smtClean="0"/>
              <a:t> </a:t>
            </a:r>
            <a:r>
              <a:rPr lang="tr-TR" dirty="0" err="1" smtClean="0"/>
              <a:t>depends</a:t>
            </a:r>
            <a:r>
              <a:rPr lang="tr-TR" dirty="0" smtClean="0"/>
              <a:t> on vitamin D. 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pregnancies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vitamin D </a:t>
            </a:r>
            <a:r>
              <a:rPr lang="tr-TR" dirty="0" err="1" smtClean="0"/>
              <a:t>deficiency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primary</a:t>
            </a:r>
            <a:r>
              <a:rPr lang="tr-TR" dirty="0" smtClean="0"/>
              <a:t> problem can be </a:t>
            </a:r>
            <a:r>
              <a:rPr lang="tr-TR" dirty="0" err="1" smtClean="0"/>
              <a:t>considered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a </a:t>
            </a:r>
            <a:r>
              <a:rPr lang="tr-TR" dirty="0" err="1" smtClean="0"/>
              <a:t>reduction</a:t>
            </a:r>
            <a:r>
              <a:rPr lang="tr-TR" dirty="0" smtClean="0"/>
              <a:t> in </a:t>
            </a:r>
            <a:r>
              <a:rPr lang="tr-TR" dirty="0" err="1" smtClean="0"/>
              <a:t>placental</a:t>
            </a:r>
            <a:r>
              <a:rPr lang="tr-TR" dirty="0" smtClean="0"/>
              <a:t> </a:t>
            </a:r>
            <a:r>
              <a:rPr lang="tr-TR" dirty="0" err="1" smtClean="0"/>
              <a:t>vascularisation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could</a:t>
            </a:r>
            <a:r>
              <a:rPr lang="tr-TR" dirty="0" smtClean="0"/>
              <a:t> </a:t>
            </a:r>
            <a:r>
              <a:rPr lang="tr-TR" dirty="0" err="1" smtClean="0"/>
              <a:t>lead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secondary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of </a:t>
            </a:r>
            <a:r>
              <a:rPr lang="tr-TR" dirty="0" err="1" smtClean="0"/>
              <a:t>loss</a:t>
            </a:r>
            <a:r>
              <a:rPr lang="tr-TR" dirty="0" smtClean="0"/>
              <a:t> of </a:t>
            </a:r>
            <a:r>
              <a:rPr lang="tr-TR" dirty="0" err="1" smtClean="0"/>
              <a:t>placental</a:t>
            </a:r>
            <a:r>
              <a:rPr lang="tr-TR" dirty="0" smtClean="0"/>
              <a:t> </a:t>
            </a:r>
            <a:r>
              <a:rPr lang="tr-TR" dirty="0" err="1" smtClean="0"/>
              <a:t>volume</a:t>
            </a:r>
            <a:r>
              <a:rPr lang="tr-TR" dirty="0" smtClean="0"/>
              <a:t>. 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616</Words>
  <Application>Microsoft Office PowerPoint</Application>
  <PresentationFormat>Ekran Gösterisi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 Association between maternal circulating 25 hydroxyvitamin D concentration and placental volume in the first trimester </vt:lpstr>
      <vt:lpstr>Introduction</vt:lpstr>
      <vt:lpstr>Slayt 3</vt:lpstr>
      <vt:lpstr>Slayt 4</vt:lpstr>
      <vt:lpstr>Material and Methods</vt:lpstr>
      <vt:lpstr>Results</vt:lpstr>
      <vt:lpstr>Slayt 7</vt:lpstr>
      <vt:lpstr>Discussion&amp;Conclusions</vt:lpstr>
      <vt:lpstr>Slayt 9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between maternal circulating 25 hydroxyvitamin D concentration and placental volume in the first trimester</dc:title>
  <dc:creator>meryem</dc:creator>
  <cp:lastModifiedBy>meryem</cp:lastModifiedBy>
  <cp:revision>17</cp:revision>
  <dcterms:created xsi:type="dcterms:W3CDTF">2016-09-30T19:42:36Z</dcterms:created>
  <dcterms:modified xsi:type="dcterms:W3CDTF">2016-10-06T08:50:39Z</dcterms:modified>
</cp:coreProperties>
</file>