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58" r:id="rId5"/>
    <p:sldId id="261" r:id="rId6"/>
    <p:sldId id="273" r:id="rId7"/>
    <p:sldId id="260" r:id="rId8"/>
    <p:sldId id="267" r:id="rId9"/>
    <p:sldId id="268" r:id="rId10"/>
    <p:sldId id="262" r:id="rId11"/>
    <p:sldId id="272" r:id="rId12"/>
    <p:sldId id="263" r:id="rId13"/>
    <p:sldId id="264" r:id="rId14"/>
    <p:sldId id="265" r:id="rId15"/>
    <p:sldId id="266" r:id="rId16"/>
    <p:sldId id="274" r:id="rId17"/>
    <p:sldId id="275" r:id="rId18"/>
    <p:sldId id="269" r:id="rId19"/>
    <p:sldId id="270" r:id="rId20"/>
    <p:sldId id="271" r:id="rId21"/>
    <p:sldId id="276" r:id="rId22"/>
  </p:sldIdLst>
  <p:sldSz cx="12192000" cy="6858000"/>
  <p:notesSz cx="6858000" cy="99456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2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6377-A575-44B6-AB0E-3602767BD96B}" type="datetimeFigureOut">
              <a:rPr lang="tr-TR" smtClean="0"/>
              <a:t>5.10.2016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AB49-DCB3-437F-B7AD-F6C226B72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06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1B18E-402E-4CDD-8810-A71D4A66A830}" type="datetimeFigureOut">
              <a:rPr lang="tr-TR" smtClean="0"/>
              <a:t>5.10.2016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EF3F8-C353-4E56-A9C8-4782C2EDB7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64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63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Perineal</a:t>
            </a:r>
            <a:r>
              <a:rPr lang="tr-TR" dirty="0" smtClean="0"/>
              <a:t> Cisim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transverse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perineal</a:t>
            </a:r>
            <a:r>
              <a:rPr lang="tr-TR" baseline="0" dirty="0" smtClean="0"/>
              <a:t> kaslar ve </a:t>
            </a:r>
            <a:r>
              <a:rPr lang="tr-TR" baseline="0" dirty="0" err="1" smtClean="0"/>
              <a:t>bolbokavernöz</a:t>
            </a:r>
            <a:r>
              <a:rPr lang="tr-TR" baseline="0" dirty="0" smtClean="0"/>
              <a:t> kaslar</a:t>
            </a:r>
            <a:r>
              <a:rPr lang="tr-TR" baseline="0" dirty="0" smtClean="0"/>
              <a:t>) derin ve yüzeysel </a:t>
            </a:r>
            <a:r>
              <a:rPr lang="tr-TR" baseline="0" dirty="0" err="1" smtClean="0"/>
              <a:t>pelvik</a:t>
            </a:r>
            <a:r>
              <a:rPr lang="tr-TR" baseline="0" dirty="0" smtClean="0"/>
              <a:t> kasların </a:t>
            </a:r>
            <a:r>
              <a:rPr lang="tr-TR" baseline="0" dirty="0" err="1" smtClean="0"/>
              <a:t>membranlarının</a:t>
            </a:r>
            <a:r>
              <a:rPr lang="tr-TR" baseline="0" dirty="0" smtClean="0"/>
              <a:t> oluşturduğu bir yapıdır ve  </a:t>
            </a:r>
            <a:r>
              <a:rPr lang="tr-TR" baseline="0" dirty="0" smtClean="0"/>
              <a:t>doğumda en sık yaralanan kısım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91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Sınıflandırmada ortak</a:t>
            </a:r>
            <a:r>
              <a:rPr lang="tr-TR" baseline="0" dirty="0" smtClean="0"/>
              <a:t> dil henüz bulunmuş değil</a:t>
            </a:r>
          </a:p>
          <a:p>
            <a:r>
              <a:rPr lang="tr-TR" baseline="0" dirty="0" smtClean="0"/>
              <a:t>Bir </a:t>
            </a:r>
            <a:r>
              <a:rPr lang="tr-TR" baseline="0" dirty="0" err="1" smtClean="0"/>
              <a:t>review</a:t>
            </a:r>
            <a:r>
              <a:rPr lang="tr-TR" baseline="0" dirty="0" smtClean="0"/>
              <a:t> da bu oranın %11 e kadar çıkabileceği bildirilmiştir</a:t>
            </a:r>
          </a:p>
          <a:p>
            <a:r>
              <a:rPr lang="tr-TR" baseline="0" dirty="0" err="1" smtClean="0"/>
              <a:t>Klinisyenler</a:t>
            </a:r>
            <a:r>
              <a:rPr lang="tr-TR" baseline="0" dirty="0" smtClean="0"/>
              <a:t> oranları bildirmekten çekiniyorlar</a:t>
            </a:r>
          </a:p>
          <a:p>
            <a:r>
              <a:rPr lang="tr-TR" baseline="0" dirty="0" smtClean="0"/>
              <a:t>Hasar derecesi Semptomlarla genelde körele (</a:t>
            </a:r>
            <a:r>
              <a:rPr lang="tr-TR" baseline="0" dirty="0" err="1" smtClean="0"/>
              <a:t>endometriosis</a:t>
            </a:r>
            <a:r>
              <a:rPr lang="tr-TR" baseline="0" dirty="0" smtClean="0"/>
              <a:t> aksine)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8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Çoğunlukla öngörülemez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48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9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Epizyotomi</a:t>
            </a:r>
            <a:r>
              <a:rPr lang="tr-TR" dirty="0" smtClean="0"/>
              <a:t> ikinci evrenin son safhasında</a:t>
            </a:r>
            <a:r>
              <a:rPr lang="tr-TR" baseline="0" dirty="0" smtClean="0"/>
              <a:t> </a:t>
            </a:r>
            <a:r>
              <a:rPr lang="tr-TR" dirty="0" err="1" smtClean="0"/>
              <a:t>vajenin</a:t>
            </a:r>
            <a:r>
              <a:rPr lang="tr-TR" dirty="0" smtClean="0"/>
              <a:t> arka duvarının cerrahi olarak genişletilmesidir</a:t>
            </a:r>
          </a:p>
          <a:p>
            <a:r>
              <a:rPr lang="tr-TR" dirty="0" smtClean="0"/>
              <a:t>Bazı</a:t>
            </a:r>
            <a:r>
              <a:rPr lang="tr-TR" baseline="0" dirty="0" smtClean="0"/>
              <a:t> çalışmalarda </a:t>
            </a:r>
            <a:r>
              <a:rPr lang="tr-TR" baseline="0" dirty="0" err="1" smtClean="0"/>
              <a:t>laserasyon</a:t>
            </a:r>
            <a:r>
              <a:rPr lang="tr-TR" baseline="0" dirty="0" smtClean="0"/>
              <a:t> derecesini ve </a:t>
            </a:r>
            <a:r>
              <a:rPr lang="tr-TR" baseline="0" dirty="0" err="1" smtClean="0"/>
              <a:t>pelvik</a:t>
            </a:r>
            <a:r>
              <a:rPr lang="tr-TR" baseline="0" dirty="0" smtClean="0"/>
              <a:t> taban </a:t>
            </a:r>
            <a:r>
              <a:rPr lang="tr-TR" baseline="0" dirty="0" err="1" smtClean="0"/>
              <a:t>disfonksiyonunu</a:t>
            </a:r>
            <a:r>
              <a:rPr lang="tr-TR" baseline="0" dirty="0" smtClean="0"/>
              <a:t> önlemediği gibi anal </a:t>
            </a:r>
            <a:r>
              <a:rPr lang="tr-TR" baseline="0" dirty="0" err="1" smtClean="0"/>
              <a:t>inkontinansı</a:t>
            </a:r>
            <a:r>
              <a:rPr lang="tr-TR" baseline="0" dirty="0" smtClean="0"/>
              <a:t> arttırdığı bulunmuş (ama bu çalışmalarda veri kalitesi düşük, </a:t>
            </a:r>
            <a:r>
              <a:rPr lang="tr-TR" baseline="0" dirty="0" err="1" smtClean="0"/>
              <a:t>epizyotomi</a:t>
            </a:r>
            <a:r>
              <a:rPr lang="tr-TR" baseline="0" dirty="0" smtClean="0"/>
              <a:t> şekilleri standart değil)</a:t>
            </a:r>
          </a:p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97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Temel amaç bebeğin başının en</a:t>
            </a:r>
            <a:r>
              <a:rPr lang="tr-TR" baseline="0" dirty="0" smtClean="0"/>
              <a:t> dar çapının </a:t>
            </a:r>
            <a:r>
              <a:rPr lang="tr-TR" baseline="0" dirty="0" err="1" smtClean="0"/>
              <a:t>perineye</a:t>
            </a:r>
            <a:r>
              <a:rPr lang="tr-TR" baseline="0" dirty="0" smtClean="0"/>
              <a:t> uygun pozisyonda gelmesini sağlamak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01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Rutin takip</a:t>
            </a:r>
            <a:r>
              <a:rPr lang="tr-TR" baseline="0" dirty="0" smtClean="0"/>
              <a:t> standardı yok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EF3F8-C353-4E56-A9C8-4782C2EDB78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EE3B-0C25-484E-9046-624B60A63DAC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68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6AB0-467E-4B22-97E7-B2EFFD80FAFA}" type="datetime1">
              <a:rPr lang="tr-TR" smtClean="0"/>
              <a:t>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619C-140B-493E-94B4-23E28E767FCE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99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F922-DD89-45E5-80E3-0FCC1A530691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61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1D4D-FD98-419C-AB4F-2E3C32B5B052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1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9E266-69F1-4B5A-ADDF-7A972FD3E65A}" type="datetime1">
              <a:rPr lang="tr-TR" smtClean="0"/>
              <a:t>5.10.2016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24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773E-AA34-4C4F-A914-1742E0674E05}" type="datetime1">
              <a:rPr lang="tr-TR" smtClean="0"/>
              <a:t>5.10.2016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310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50B39-4CDE-48AE-848E-FF541595F1BA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556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E947-A3A2-41DE-8A9B-C0F7E23E5C40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4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3888-0866-45EA-BC98-4445F8B1365C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86A6-3B80-4161-B9AF-2CB95FDC20E9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1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C93A-A9D7-45B2-8AC8-4A14D431B82E}" type="datetime1">
              <a:rPr lang="tr-TR" smtClean="0"/>
              <a:t>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44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1799-482A-403B-B618-398DA62E76A1}" type="datetime1">
              <a:rPr lang="tr-TR" smtClean="0"/>
              <a:t>5.10.2016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5229-E986-4F6C-AF6C-C12E9F82E5A4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2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5554-A103-4DC7-B9FA-D41AB7837A15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48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26D8-F8E2-44F6-BD0D-DBA8DA777E6D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74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0814-4B2B-4E42-8A83-AE721F1175E1}" type="datetime1">
              <a:rPr lang="tr-TR" smtClean="0"/>
              <a:t>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47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ED1792-35CF-4DC3-B793-B49BFFC40BB0}" type="datetime1">
              <a:rPr lang="tr-TR" smtClean="0"/>
              <a:t>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6A9E-914F-4ED8-BA19-DFC5CDC5FA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579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291760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/>
              <a:t>Perine Nasıl Korunur?</a:t>
            </a:r>
            <a:br>
              <a:rPr lang="tr-TR" sz="4400" b="1" dirty="0" smtClean="0"/>
            </a:br>
            <a:r>
              <a:rPr lang="tr-TR" sz="4400" b="1" dirty="0" err="1" smtClean="0"/>
              <a:t>Obstetrik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Perineal</a:t>
            </a:r>
            <a:r>
              <a:rPr lang="tr-TR" sz="4400" b="1" dirty="0" smtClean="0"/>
              <a:t> </a:t>
            </a:r>
            <a:br>
              <a:rPr lang="tr-TR" sz="4400" b="1" dirty="0" smtClean="0"/>
            </a:br>
            <a:r>
              <a:rPr lang="tr-TR" sz="4400" b="1" dirty="0" smtClean="0"/>
              <a:t>Travma Önlenebilir mi?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078437" y="4233098"/>
            <a:ext cx="7122146" cy="2644216"/>
          </a:xfrm>
        </p:spPr>
        <p:txBody>
          <a:bodyPr>
            <a:normAutofit lnSpcReduction="10000"/>
          </a:bodyPr>
          <a:lstStyle/>
          <a:p>
            <a:pPr algn="ctr"/>
            <a:r>
              <a:rPr kumimoji="0" lang="tr-TR" altLang="tr-TR" sz="3600" b="1" i="1" cap="none" dirty="0" smtClean="0">
                <a:solidFill>
                  <a:srgbClr val="FFFF00"/>
                </a:solidFill>
                <a:cs typeface="Arial" charset="0"/>
              </a:rPr>
              <a:t>Dr. Engin KORKMAZER</a:t>
            </a:r>
            <a:endParaRPr kumimoji="0" lang="tr-TR" altLang="tr-TR" sz="3600" b="1" i="1" cap="none" dirty="0" smtClean="0">
              <a:solidFill>
                <a:srgbClr val="FFFF00"/>
              </a:solidFill>
            </a:endParaRPr>
          </a:p>
          <a:p>
            <a:pPr algn="ctr"/>
            <a:endParaRPr kumimoji="0" lang="tr-TR" altLang="tr-TR" sz="1600" b="1" i="1" dirty="0" smtClean="0">
              <a:solidFill>
                <a:srgbClr val="FFFF00"/>
              </a:solidFill>
            </a:endParaRPr>
          </a:p>
          <a:p>
            <a:pPr algn="ctr"/>
            <a:r>
              <a:rPr kumimoji="0" lang="tr-TR" altLang="tr-TR" b="1" dirty="0" smtClean="0">
                <a:solidFill>
                  <a:srgbClr val="FFFF00"/>
                </a:solidFill>
              </a:rPr>
              <a:t>Sağlık Bilimleri Üniversitesi</a:t>
            </a:r>
          </a:p>
          <a:p>
            <a:pPr algn="ctr"/>
            <a:r>
              <a:rPr kumimoji="0" lang="tr-TR" altLang="tr-TR" b="1" dirty="0" smtClean="0">
                <a:solidFill>
                  <a:srgbClr val="FFFF00"/>
                </a:solidFill>
              </a:rPr>
              <a:t>Bursa Yüksek İhtisas Eğitim ve Araştırma Hastanesi</a:t>
            </a:r>
          </a:p>
          <a:p>
            <a:pPr algn="ctr"/>
            <a:r>
              <a:rPr kumimoji="0" lang="tr-TR" altLang="tr-TR" b="1" dirty="0" smtClean="0">
                <a:solidFill>
                  <a:srgbClr val="FFFF00"/>
                </a:solidFill>
              </a:rPr>
              <a:t>Kadın Hastalıkları ve Doğum Kliniği</a:t>
            </a:r>
          </a:p>
          <a:p>
            <a:pPr algn="ctr"/>
            <a:r>
              <a:rPr lang="tr-TR" altLang="tr-TR" b="1" dirty="0" smtClean="0">
                <a:solidFill>
                  <a:srgbClr val="FFFF00"/>
                </a:solidFill>
              </a:rPr>
              <a:t>Antalya</a:t>
            </a:r>
            <a:r>
              <a:rPr kumimoji="0" lang="tr-TR" altLang="tr-TR" b="1" dirty="0" smtClean="0">
                <a:solidFill>
                  <a:srgbClr val="FFFF00"/>
                </a:solidFill>
              </a:rPr>
              <a:t> - 2016</a:t>
            </a:r>
          </a:p>
          <a:p>
            <a:endParaRPr lang="tr-TR" dirty="0"/>
          </a:p>
        </p:txBody>
      </p:sp>
      <p:pic>
        <p:nvPicPr>
          <p:cNvPr id="4" name="Resim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8"/>
            <a:ext cx="4176464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821" y="0"/>
            <a:ext cx="1846761" cy="184676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5860742" cy="1438275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1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Perineal</a:t>
            </a:r>
            <a:r>
              <a:rPr lang="tr-TR" b="1" dirty="0" smtClean="0"/>
              <a:t> Masaj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2" y="1547446"/>
            <a:ext cx="5081251" cy="2419643"/>
          </a:xfrm>
        </p:spPr>
      </p:pic>
      <p:sp>
        <p:nvSpPr>
          <p:cNvPr id="5" name="Metin kutusu 4"/>
          <p:cNvSpPr txBox="1"/>
          <p:nvPr/>
        </p:nvSpPr>
        <p:spPr>
          <a:xfrm>
            <a:off x="633046" y="1547446"/>
            <a:ext cx="5739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 smtClean="0"/>
              <a:t>Perineal</a:t>
            </a:r>
            <a:r>
              <a:rPr lang="tr-TR" sz="2800" dirty="0" smtClean="0"/>
              <a:t> kas direncini azaltır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Doğumda </a:t>
            </a:r>
            <a:r>
              <a:rPr lang="tr-TR" sz="2800" dirty="0" err="1" smtClean="0"/>
              <a:t>laserasyon</a:t>
            </a:r>
            <a:r>
              <a:rPr lang="tr-TR" sz="2800" dirty="0" smtClean="0"/>
              <a:t> olasılığını azaltır (RR:0.91)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 smtClean="0"/>
              <a:t>Epizyotomi</a:t>
            </a:r>
            <a:r>
              <a:rPr lang="tr-TR" sz="2800" dirty="0" smtClean="0"/>
              <a:t> ihtiyacını azaltır (RR:0.84)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Doğum sonrası ağrıda azalma (RR:0.45)</a:t>
            </a:r>
            <a:endParaRPr lang="tr-TR" sz="28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729132" y="6379538"/>
            <a:ext cx="364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COCHRANE DATABASE,2013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12" y="4164037"/>
            <a:ext cx="5081251" cy="26939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13340" y="5866226"/>
            <a:ext cx="5081251" cy="457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Epi</a:t>
            </a:r>
            <a:r>
              <a:rPr lang="tr-TR" b="1" dirty="0" smtClean="0"/>
              <a:t>-No Device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7403" y="1533378"/>
            <a:ext cx="4387258" cy="25296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38200" y="1533378"/>
            <a:ext cx="6128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Doğumdan 3 hafta önce kullanılmaya başlanıyor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Günde 3 defa 15 dakika uygulama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Her seferinde basınç artışı öneriliyor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Meta-analizlerde </a:t>
            </a:r>
            <a:r>
              <a:rPr lang="tr-TR" sz="2000" dirty="0" err="1" smtClean="0"/>
              <a:t>epizyotomi</a:t>
            </a:r>
            <a:r>
              <a:rPr lang="tr-TR" sz="2000" dirty="0" smtClean="0"/>
              <a:t> oranını ve </a:t>
            </a:r>
            <a:r>
              <a:rPr lang="tr-TR" sz="2000" dirty="0" err="1" smtClean="0"/>
              <a:t>perineal</a:t>
            </a:r>
            <a:r>
              <a:rPr lang="tr-TR" sz="2000" dirty="0" smtClean="0"/>
              <a:t> travmayı azalttığı kanıtlanamamış</a:t>
            </a:r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3" y="4404975"/>
            <a:ext cx="3882682" cy="232116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81" y="4404975"/>
            <a:ext cx="3846732" cy="232116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65" y="4404975"/>
            <a:ext cx="3646415" cy="2136502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8432065" y="6488668"/>
            <a:ext cx="398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Brito</a:t>
            </a:r>
            <a:r>
              <a:rPr lang="tr-TR" dirty="0" smtClean="0"/>
              <a:t> et al., </a:t>
            </a: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Urogynecol</a:t>
            </a:r>
            <a:r>
              <a:rPr lang="tr-TR" dirty="0" smtClean="0"/>
              <a:t> J,2015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5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Perineal</a:t>
            </a:r>
            <a:r>
              <a:rPr lang="tr-TR" b="1" dirty="0" smtClean="0"/>
              <a:t> Destek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101" y="1690688"/>
            <a:ext cx="7025640" cy="4351338"/>
          </a:xfrm>
        </p:spPr>
        <p:txBody>
          <a:bodyPr/>
          <a:lstStyle/>
          <a:p>
            <a:r>
              <a:rPr lang="tr-TR" dirty="0" smtClean="0"/>
              <a:t>3 çalışma 6647 kadın </a:t>
            </a:r>
            <a:r>
              <a:rPr lang="tr-TR" dirty="0" smtClean="0">
                <a:sym typeface="Wingdings" panose="05000000000000000000" pitchFamily="2" charset="2"/>
              </a:rPr>
              <a:t> Koruyucu etkisi YOK (RR:1.03)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r>
              <a:rPr lang="tr-TR" dirty="0" smtClean="0">
                <a:sym typeface="Wingdings" panose="05000000000000000000" pitchFamily="2" charset="2"/>
              </a:rPr>
              <a:t>3 çalışma 74744 kadın  Koruyucu etkisi VAR (RR:0.45)</a:t>
            </a:r>
          </a:p>
          <a:p>
            <a:endParaRPr lang="tr-TR" dirty="0">
              <a:sym typeface="Wingdings" panose="05000000000000000000" pitchFamily="2" charset="2"/>
            </a:endParaRPr>
          </a:p>
          <a:p>
            <a:r>
              <a:rPr lang="tr-TR" dirty="0" smtClean="0">
                <a:solidFill>
                  <a:srgbClr val="FF0000"/>
                </a:solidFill>
                <a:sym typeface="Wingdings" panose="05000000000000000000" pitchFamily="2" charset="2"/>
              </a:rPr>
              <a:t>Rutin önerilmesi için yeterli veri yok  !!!     </a:t>
            </a:r>
            <a:r>
              <a:rPr lang="tr-TR" sz="1600" dirty="0" smtClean="0">
                <a:sym typeface="Wingdings" panose="05000000000000000000" pitchFamily="2" charset="2"/>
              </a:rPr>
              <a:t>(</a:t>
            </a:r>
            <a:r>
              <a:rPr lang="tr-TR" sz="1600" dirty="0" err="1" smtClean="0">
                <a:sym typeface="Wingdings" panose="05000000000000000000" pitchFamily="2" charset="2"/>
              </a:rPr>
              <a:t>Bulchandani</a:t>
            </a:r>
            <a:r>
              <a:rPr lang="tr-TR" sz="1600" dirty="0" smtClean="0">
                <a:sym typeface="Wingdings" panose="05000000000000000000" pitchFamily="2" charset="2"/>
              </a:rPr>
              <a:t> et al.,BJOG,2015)</a:t>
            </a:r>
          </a:p>
          <a:p>
            <a:endParaRPr lang="tr-TR" sz="1600" dirty="0">
              <a:sym typeface="Wingdings" panose="05000000000000000000" pitchFamily="2" charset="2"/>
            </a:endParaRPr>
          </a:p>
          <a:p>
            <a:r>
              <a:rPr lang="tr-TR" sz="2000" dirty="0" err="1" smtClean="0">
                <a:sym typeface="Wingdings" panose="05000000000000000000" pitchFamily="2" charset="2"/>
              </a:rPr>
              <a:t>Finnish</a:t>
            </a:r>
            <a:r>
              <a:rPr lang="tr-TR" sz="2000" dirty="0" smtClean="0">
                <a:sym typeface="Wingdings" panose="05000000000000000000" pitchFamily="2" charset="2"/>
              </a:rPr>
              <a:t> </a:t>
            </a:r>
            <a:r>
              <a:rPr lang="tr-TR" sz="2000" dirty="0" err="1" smtClean="0">
                <a:sym typeface="Wingdings" panose="05000000000000000000" pitchFamily="2" charset="2"/>
              </a:rPr>
              <a:t>Intervention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41" y="1690689"/>
            <a:ext cx="4764259" cy="5167312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2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Sıcak Kompres Uygulaması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56" y="1853346"/>
            <a:ext cx="5387926" cy="4195762"/>
          </a:xfrm>
        </p:spPr>
      </p:pic>
      <p:sp>
        <p:nvSpPr>
          <p:cNvPr id="5" name="Metin kutusu 4"/>
          <p:cNvSpPr txBox="1"/>
          <p:nvPr/>
        </p:nvSpPr>
        <p:spPr>
          <a:xfrm>
            <a:off x="838200" y="1751743"/>
            <a:ext cx="5008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3. ve 4. derece </a:t>
            </a:r>
            <a:r>
              <a:rPr lang="tr-TR" sz="3200" dirty="0" err="1" smtClean="0">
                <a:solidFill>
                  <a:srgbClr val="FF0000"/>
                </a:solidFill>
              </a:rPr>
              <a:t>laserasyonları</a:t>
            </a:r>
            <a:r>
              <a:rPr lang="tr-TR" sz="3200" dirty="0" smtClean="0">
                <a:solidFill>
                  <a:srgbClr val="FF0000"/>
                </a:solidFill>
              </a:rPr>
              <a:t> azaltır !!!</a:t>
            </a:r>
          </a:p>
          <a:p>
            <a:r>
              <a:rPr lang="tr-TR" sz="2000" dirty="0" err="1" smtClean="0"/>
              <a:t>İntakt</a:t>
            </a:r>
            <a:r>
              <a:rPr lang="tr-TR" sz="2000" dirty="0" smtClean="0"/>
              <a:t> </a:t>
            </a:r>
            <a:r>
              <a:rPr lang="tr-TR" sz="2000" dirty="0" err="1" smtClean="0"/>
              <a:t>perineumda</a:t>
            </a:r>
            <a:r>
              <a:rPr lang="tr-TR" sz="2000" dirty="0" smtClean="0"/>
              <a:t> fark yok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9317" y="6049108"/>
            <a:ext cx="305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Cochrane</a:t>
            </a:r>
            <a:r>
              <a:rPr lang="tr-TR" dirty="0" smtClean="0"/>
              <a:t>, 2012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23" y="3208389"/>
            <a:ext cx="5980039" cy="28407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3512" y="4302887"/>
            <a:ext cx="5851866" cy="457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08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Doğum Pozisyonu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72" y="1533378"/>
            <a:ext cx="6012765" cy="4754880"/>
          </a:xfrm>
        </p:spPr>
      </p:pic>
      <p:sp>
        <p:nvSpPr>
          <p:cNvPr id="5" name="Metin kutusu 4"/>
          <p:cNvSpPr txBox="1"/>
          <p:nvPr/>
        </p:nvSpPr>
        <p:spPr>
          <a:xfrm>
            <a:off x="500576" y="1533378"/>
            <a:ext cx="5444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22 çalışma 7280 kadın </a:t>
            </a:r>
            <a:r>
              <a:rPr lang="tr-TR" sz="2800" dirty="0" smtClean="0">
                <a:sym typeface="Wingdings" panose="05000000000000000000" pitchFamily="2" charset="2"/>
              </a:rPr>
              <a:t> ayakta veya </a:t>
            </a:r>
            <a:r>
              <a:rPr lang="tr-TR" sz="2800" dirty="0" err="1" smtClean="0">
                <a:sym typeface="Wingdings" panose="05000000000000000000" pitchFamily="2" charset="2"/>
              </a:rPr>
              <a:t>lateral</a:t>
            </a:r>
            <a:r>
              <a:rPr lang="tr-TR" sz="2800" dirty="0" smtClean="0">
                <a:sym typeface="Wingdings" panose="05000000000000000000" pitchFamily="2" charset="2"/>
              </a:rPr>
              <a:t> pozisyonlar </a:t>
            </a:r>
            <a:r>
              <a:rPr lang="tr-TR" sz="2800" dirty="0" err="1" smtClean="0">
                <a:sym typeface="Wingdings" panose="05000000000000000000" pitchFamily="2" charset="2"/>
              </a:rPr>
              <a:t>litotomiye</a:t>
            </a:r>
            <a:r>
              <a:rPr lang="tr-TR" sz="2800" dirty="0" smtClean="0">
                <a:sym typeface="Wingdings" panose="05000000000000000000" pitchFamily="2" charset="2"/>
              </a:rPr>
              <a:t> göre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ym typeface="Wingdings" panose="05000000000000000000" pitchFamily="2" charset="2"/>
              </a:rPr>
              <a:t>Daha az </a:t>
            </a:r>
            <a:r>
              <a:rPr lang="tr-TR" sz="2800" dirty="0" err="1" smtClean="0">
                <a:sym typeface="Wingdings" panose="05000000000000000000" pitchFamily="2" charset="2"/>
              </a:rPr>
              <a:t>operatif</a:t>
            </a:r>
            <a:r>
              <a:rPr lang="tr-TR" sz="2800" dirty="0" smtClean="0">
                <a:sym typeface="Wingdings" panose="05000000000000000000" pitchFamily="2" charset="2"/>
              </a:rPr>
              <a:t> doğum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ym typeface="Wingdings" panose="05000000000000000000" pitchFamily="2" charset="2"/>
              </a:rPr>
              <a:t>Daha çok 2. derece </a:t>
            </a:r>
            <a:r>
              <a:rPr lang="tr-TR" sz="2800" dirty="0" err="1" smtClean="0">
                <a:sym typeface="Wingdings" panose="05000000000000000000" pitchFamily="2" charset="2"/>
              </a:rPr>
              <a:t>laserasyon</a:t>
            </a:r>
            <a:endParaRPr lang="tr-TR" sz="2800" dirty="0" smtClean="0">
              <a:sym typeface="Wingdings" panose="05000000000000000000" pitchFamily="2" charset="2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00576" y="4192173"/>
            <a:ext cx="43246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5 çalışma 879 kadın </a:t>
            </a:r>
            <a:r>
              <a:rPr lang="tr-TR" sz="2800" dirty="0" smtClean="0">
                <a:sym typeface="Wingdings" panose="05000000000000000000" pitchFamily="2" charset="2"/>
              </a:rPr>
              <a:t> ayakta ve uzanır pozisyonlar arasında fark yok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834097" y="6288258"/>
            <a:ext cx="258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Cochrane,2012-2013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7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Ikınmayı Ertelemek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Erken ıkınma (tam açıklıkla birlikte ıkınmaya başlamak)</a:t>
            </a:r>
          </a:p>
          <a:p>
            <a:endParaRPr lang="tr-TR" dirty="0"/>
          </a:p>
          <a:p>
            <a:r>
              <a:rPr lang="tr-TR" dirty="0" smtClean="0"/>
              <a:t>Geç ıkınma (</a:t>
            </a:r>
            <a:r>
              <a:rPr lang="tr-TR" dirty="0" err="1" smtClean="0"/>
              <a:t>perineal</a:t>
            </a:r>
            <a:r>
              <a:rPr lang="tr-TR" dirty="0" smtClean="0"/>
              <a:t> taçlanma olunca ıkınma)</a:t>
            </a:r>
          </a:p>
          <a:p>
            <a:pPr lvl="2"/>
            <a:r>
              <a:rPr lang="tr-TR" dirty="0" smtClean="0"/>
              <a:t>54 dakika daha uzun eylem zamanı</a:t>
            </a:r>
          </a:p>
          <a:p>
            <a:pPr lvl="2"/>
            <a:r>
              <a:rPr lang="tr-TR" dirty="0" smtClean="0"/>
              <a:t>Ikınma zamanında 20 dakika kısalma</a:t>
            </a:r>
            <a:endParaRPr lang="tr-TR" dirty="0"/>
          </a:p>
          <a:p>
            <a:r>
              <a:rPr lang="tr-TR" dirty="0" smtClean="0"/>
              <a:t>Fark yok !!!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42142" y="6191031"/>
            <a:ext cx="3277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Roberts et al., BJOG,2004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Evde Doğum – Suda Doğum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Evde doğumlarda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rüptürünün</a:t>
            </a:r>
            <a:r>
              <a:rPr lang="tr-TR" dirty="0" smtClean="0"/>
              <a:t> daha az olduğu görülmüş </a:t>
            </a:r>
            <a:r>
              <a:rPr lang="tr-TR" sz="1800" dirty="0" smtClean="0"/>
              <a:t>(</a:t>
            </a:r>
            <a:r>
              <a:rPr lang="tr-TR" sz="1800" dirty="0" err="1" smtClean="0"/>
              <a:t>Radestad</a:t>
            </a:r>
            <a:r>
              <a:rPr lang="tr-TR" sz="1800" dirty="0" smtClean="0"/>
              <a:t>, 2008)</a:t>
            </a:r>
          </a:p>
          <a:p>
            <a:endParaRPr lang="tr-TR" sz="1800" dirty="0"/>
          </a:p>
          <a:p>
            <a:r>
              <a:rPr lang="tr-TR" dirty="0" smtClean="0"/>
              <a:t>Ebe doğumlarında </a:t>
            </a:r>
            <a:r>
              <a:rPr lang="tr-TR" dirty="0" err="1" smtClean="0"/>
              <a:t>epizyotomi</a:t>
            </a:r>
            <a:r>
              <a:rPr lang="tr-TR" dirty="0" smtClean="0"/>
              <a:t> uygulamasının ve 1. ve 2. derece </a:t>
            </a:r>
            <a:r>
              <a:rPr lang="tr-TR" dirty="0" err="1" smtClean="0"/>
              <a:t>laserasyonların</a:t>
            </a:r>
            <a:r>
              <a:rPr lang="tr-TR" dirty="0" smtClean="0"/>
              <a:t> daha az olduğu görülmüş </a:t>
            </a:r>
            <a:r>
              <a:rPr lang="tr-TR" sz="1800" dirty="0" smtClean="0"/>
              <a:t>(Hatem,2008)</a:t>
            </a:r>
          </a:p>
          <a:p>
            <a:endParaRPr lang="tr-TR" sz="1800" dirty="0"/>
          </a:p>
          <a:p>
            <a:r>
              <a:rPr lang="tr-TR" dirty="0" smtClean="0"/>
              <a:t>Suda doğumlarda </a:t>
            </a:r>
            <a:r>
              <a:rPr lang="tr-TR" dirty="0" err="1" smtClean="0"/>
              <a:t>epizyotomi</a:t>
            </a:r>
            <a:r>
              <a:rPr lang="tr-TR" dirty="0" smtClean="0"/>
              <a:t>, 1. ve 2. derece </a:t>
            </a:r>
            <a:r>
              <a:rPr lang="tr-TR" dirty="0" err="1" smtClean="0"/>
              <a:t>laserasyon</a:t>
            </a:r>
            <a:r>
              <a:rPr lang="tr-TR" dirty="0" smtClean="0"/>
              <a:t> oranı azalırken 3. ve 4. derece </a:t>
            </a:r>
            <a:r>
              <a:rPr lang="tr-TR" dirty="0" err="1" smtClean="0"/>
              <a:t>laserasyon</a:t>
            </a:r>
            <a:r>
              <a:rPr lang="tr-TR" dirty="0" smtClean="0"/>
              <a:t> oranı değişmez. Enfeksiyon oranı artar </a:t>
            </a:r>
            <a:r>
              <a:rPr lang="tr-TR" sz="1800" dirty="0" smtClean="0"/>
              <a:t>(Bodner,2002; </a:t>
            </a:r>
            <a:r>
              <a:rPr lang="tr-TR" sz="1800" dirty="0" err="1" smtClean="0"/>
              <a:t>Otigbah</a:t>
            </a:r>
            <a:r>
              <a:rPr lang="tr-TR" sz="1800" dirty="0" smtClean="0"/>
              <a:t> 2015)</a:t>
            </a: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Hyaluronidaz</a:t>
            </a:r>
            <a:r>
              <a:rPr lang="tr-TR" b="1" dirty="0" smtClean="0"/>
              <a:t> </a:t>
            </a:r>
            <a:r>
              <a:rPr lang="tr-TR" b="1" dirty="0"/>
              <a:t>E</a:t>
            </a:r>
            <a:r>
              <a:rPr lang="tr-TR" b="1" dirty="0" smtClean="0"/>
              <a:t>njeksiyonu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Hyaluronidaz</a:t>
            </a:r>
            <a:r>
              <a:rPr lang="tr-TR" dirty="0" smtClean="0"/>
              <a:t> enzimi, deri ve kas etrafı </a:t>
            </a:r>
            <a:r>
              <a:rPr lang="tr-TR" dirty="0" err="1" smtClean="0"/>
              <a:t>konnektif</a:t>
            </a:r>
            <a:r>
              <a:rPr lang="tr-TR" dirty="0" smtClean="0"/>
              <a:t> dokunun gevşemesini sağlıyor</a:t>
            </a:r>
          </a:p>
          <a:p>
            <a:endParaRPr lang="tr-TR" dirty="0"/>
          </a:p>
          <a:p>
            <a:r>
              <a:rPr lang="tr-TR" dirty="0" smtClean="0"/>
              <a:t>Eylemin 2. evresinde uygulanıyor</a:t>
            </a:r>
          </a:p>
          <a:p>
            <a:endParaRPr lang="tr-TR" dirty="0"/>
          </a:p>
          <a:p>
            <a:r>
              <a:rPr lang="tr-TR" dirty="0" err="1" smtClean="0"/>
              <a:t>Servikal</a:t>
            </a:r>
            <a:r>
              <a:rPr lang="tr-TR" dirty="0" smtClean="0"/>
              <a:t> olgunlaştırmada da kullanılabiliyor</a:t>
            </a:r>
          </a:p>
          <a:p>
            <a:endParaRPr lang="tr-TR" dirty="0"/>
          </a:p>
          <a:p>
            <a:r>
              <a:rPr lang="tr-TR" dirty="0" smtClean="0"/>
              <a:t>Perine etrafına 20.000 ünite enjekte ediliyor</a:t>
            </a:r>
          </a:p>
          <a:p>
            <a:endParaRPr lang="tr-TR" dirty="0"/>
          </a:p>
          <a:p>
            <a:r>
              <a:rPr lang="tr-TR" dirty="0" err="1" smtClean="0"/>
              <a:t>Perineal</a:t>
            </a:r>
            <a:r>
              <a:rPr lang="tr-TR" dirty="0" smtClean="0"/>
              <a:t> travmayı azaltıyor</a:t>
            </a:r>
          </a:p>
          <a:p>
            <a:pPr lvl="2"/>
            <a:r>
              <a:rPr lang="tr-TR" dirty="0" smtClean="0"/>
              <a:t>Kanıt derecesi düşük</a:t>
            </a:r>
          </a:p>
          <a:p>
            <a:pPr lvl="2"/>
            <a:r>
              <a:rPr lang="tr-TR" dirty="0" smtClean="0"/>
              <a:t>Optimal doz bilinmiyor</a:t>
            </a:r>
          </a:p>
          <a:p>
            <a:pPr lvl="2"/>
            <a:r>
              <a:rPr lang="tr-TR" dirty="0" smtClean="0"/>
              <a:t>Güvenlik?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551963" y="613351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Cochrane,2014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2496475"/>
            <a:ext cx="5008098" cy="3311156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Doğum Sonrası Bakım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Antibiyoterapi</a:t>
            </a:r>
            <a:endParaRPr lang="tr-TR" dirty="0" smtClean="0"/>
          </a:p>
          <a:p>
            <a:pPr lvl="1"/>
            <a:r>
              <a:rPr lang="tr-TR" dirty="0" smtClean="0"/>
              <a:t>Tek doz </a:t>
            </a:r>
            <a:r>
              <a:rPr lang="tr-TR" dirty="0" err="1" smtClean="0"/>
              <a:t>sefotetan</a:t>
            </a:r>
            <a:r>
              <a:rPr lang="tr-TR" dirty="0" smtClean="0"/>
              <a:t> ya da </a:t>
            </a:r>
            <a:r>
              <a:rPr lang="tr-TR" dirty="0" err="1" smtClean="0"/>
              <a:t>sefoksitim</a:t>
            </a:r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r>
              <a:rPr lang="tr-TR" dirty="0" err="1" smtClean="0"/>
              <a:t>Konstipasyonun</a:t>
            </a:r>
            <a:r>
              <a:rPr lang="tr-TR" dirty="0" smtClean="0"/>
              <a:t> </a:t>
            </a:r>
            <a:r>
              <a:rPr lang="tr-TR" dirty="0" smtClean="0"/>
              <a:t>önlenmesi</a:t>
            </a:r>
          </a:p>
          <a:p>
            <a:pPr lvl="1"/>
            <a:r>
              <a:rPr lang="tr-TR" dirty="0" smtClean="0"/>
              <a:t>Oral </a:t>
            </a:r>
            <a:r>
              <a:rPr lang="tr-TR" dirty="0" err="1" smtClean="0"/>
              <a:t>laksatif</a:t>
            </a:r>
            <a:r>
              <a:rPr lang="tr-TR" dirty="0" smtClean="0"/>
              <a:t> kullanımı</a:t>
            </a:r>
          </a:p>
          <a:p>
            <a:endParaRPr lang="tr-TR" dirty="0"/>
          </a:p>
          <a:p>
            <a:r>
              <a:rPr lang="tr-TR" dirty="0" smtClean="0"/>
              <a:t>Ağrı kontrolü</a:t>
            </a:r>
          </a:p>
          <a:p>
            <a:pPr lvl="1"/>
            <a:r>
              <a:rPr lang="tr-TR" dirty="0" err="1" smtClean="0"/>
              <a:t>Topikal</a:t>
            </a:r>
            <a:r>
              <a:rPr lang="tr-TR" dirty="0" smtClean="0"/>
              <a:t> </a:t>
            </a:r>
            <a:r>
              <a:rPr lang="tr-TR" dirty="0" err="1" smtClean="0"/>
              <a:t>anestezikler</a:t>
            </a:r>
            <a:endParaRPr lang="tr-TR" dirty="0" smtClean="0"/>
          </a:p>
          <a:p>
            <a:pPr lvl="1"/>
            <a:r>
              <a:rPr lang="tr-TR" dirty="0" smtClean="0"/>
              <a:t>Buz paketleri</a:t>
            </a:r>
          </a:p>
          <a:p>
            <a:pPr lvl="1"/>
            <a:r>
              <a:rPr lang="tr-TR" dirty="0" smtClean="0"/>
              <a:t>Ağrı kesiciler</a:t>
            </a:r>
          </a:p>
          <a:p>
            <a:pPr lvl="1"/>
            <a:r>
              <a:rPr lang="tr-TR" dirty="0" smtClean="0"/>
              <a:t>Ilık duş</a:t>
            </a:r>
          </a:p>
          <a:p>
            <a:endParaRPr lang="tr-TR" dirty="0"/>
          </a:p>
          <a:p>
            <a:r>
              <a:rPr lang="tr-TR" dirty="0" err="1" smtClean="0"/>
              <a:t>Üriner</a:t>
            </a:r>
            <a:r>
              <a:rPr lang="tr-TR" dirty="0" smtClean="0"/>
              <a:t> </a:t>
            </a:r>
            <a:r>
              <a:rPr lang="tr-TR" dirty="0" err="1" smtClean="0"/>
              <a:t>retansiyonun</a:t>
            </a:r>
            <a:r>
              <a:rPr lang="tr-TR" dirty="0" smtClean="0"/>
              <a:t> önlenmesi</a:t>
            </a:r>
          </a:p>
          <a:p>
            <a:pPr lvl="1"/>
            <a:r>
              <a:rPr lang="tr-TR" dirty="0" err="1" smtClean="0"/>
              <a:t>Spontan</a:t>
            </a:r>
            <a:r>
              <a:rPr lang="tr-TR" dirty="0" smtClean="0"/>
              <a:t> idrarın takibi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56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Sonraki Gebelik Açısından Öneriler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Perineal</a:t>
            </a:r>
            <a:r>
              <a:rPr lang="tr-TR" dirty="0" smtClean="0"/>
              <a:t> travma açısından risk grubunda olduğu belirtilmeli                       </a:t>
            </a:r>
            <a:r>
              <a:rPr lang="tr-TR" sz="1800" dirty="0" smtClean="0"/>
              <a:t>(Pierce et al.,BJOG,2013)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%67-%90’ı yine vajinal doğum yapıyorlar </a:t>
            </a:r>
            <a:r>
              <a:rPr lang="tr-TR" sz="1800" dirty="0" smtClean="0"/>
              <a:t>(</a:t>
            </a:r>
            <a:r>
              <a:rPr lang="tr-TR" sz="1800" dirty="0" err="1" smtClean="0"/>
              <a:t>Baghestan</a:t>
            </a:r>
            <a:r>
              <a:rPr lang="tr-TR" sz="1800" dirty="0" smtClean="0"/>
              <a:t> et al.,BJOG,2012)</a:t>
            </a:r>
          </a:p>
          <a:p>
            <a:endParaRPr lang="tr-TR" sz="1800" dirty="0"/>
          </a:p>
          <a:p>
            <a:r>
              <a:rPr lang="tr-TR" dirty="0" smtClean="0"/>
              <a:t>Normal doğum açısından cesaretlendirilmeli</a:t>
            </a:r>
          </a:p>
          <a:p>
            <a:endParaRPr lang="tr-TR" dirty="0"/>
          </a:p>
          <a:p>
            <a:r>
              <a:rPr lang="tr-TR" dirty="0" smtClean="0"/>
              <a:t>Sezaryen? </a:t>
            </a:r>
            <a:r>
              <a:rPr lang="tr-TR" dirty="0" smtClean="0">
                <a:solidFill>
                  <a:srgbClr val="FF0000"/>
                </a:solidFill>
              </a:rPr>
              <a:t>(ACOG 2016)</a:t>
            </a:r>
          </a:p>
          <a:p>
            <a:pPr lvl="2"/>
            <a:r>
              <a:rPr lang="tr-TR" dirty="0" smtClean="0"/>
              <a:t>Önceki doğumda anal </a:t>
            </a:r>
            <a:r>
              <a:rPr lang="tr-TR" dirty="0" err="1" smtClean="0"/>
              <a:t>sfinkter</a:t>
            </a:r>
            <a:r>
              <a:rPr lang="tr-TR" dirty="0" smtClean="0"/>
              <a:t> hasarı varsa</a:t>
            </a:r>
          </a:p>
          <a:p>
            <a:pPr lvl="2"/>
            <a:r>
              <a:rPr lang="tr-TR" dirty="0" smtClean="0"/>
              <a:t>Anal </a:t>
            </a:r>
            <a:r>
              <a:rPr lang="tr-TR" dirty="0" err="1" smtClean="0"/>
              <a:t>inkontinans</a:t>
            </a:r>
            <a:r>
              <a:rPr lang="tr-TR" dirty="0" smtClean="0"/>
              <a:t> şikayeti gelişmişe</a:t>
            </a:r>
          </a:p>
          <a:p>
            <a:pPr lvl="2"/>
            <a:r>
              <a:rPr lang="tr-TR" dirty="0" smtClean="0"/>
              <a:t>Ciddi </a:t>
            </a:r>
            <a:r>
              <a:rPr lang="tr-TR" dirty="0" smtClean="0"/>
              <a:t>enfeksiyon </a:t>
            </a:r>
            <a:r>
              <a:rPr lang="tr-TR" dirty="0" smtClean="0"/>
              <a:t>veya tekrarlayan müdahale gerekmişse</a:t>
            </a:r>
          </a:p>
          <a:p>
            <a:pPr lvl="2"/>
            <a:r>
              <a:rPr lang="tr-TR" dirty="0" smtClean="0"/>
              <a:t>Ciddi post-</a:t>
            </a:r>
            <a:r>
              <a:rPr lang="tr-TR" dirty="0" err="1" smtClean="0"/>
              <a:t>travmatik</a:t>
            </a:r>
            <a:r>
              <a:rPr lang="tr-TR" dirty="0" smtClean="0"/>
              <a:t> stres bozukluğu yaşamışsa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3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Sunum Planı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Anatomi</a:t>
            </a:r>
          </a:p>
          <a:p>
            <a:r>
              <a:rPr lang="tr-TR" sz="2800" dirty="0" smtClean="0"/>
              <a:t>Sıklık</a:t>
            </a:r>
          </a:p>
          <a:p>
            <a:r>
              <a:rPr lang="tr-TR" sz="2800" dirty="0" smtClean="0"/>
              <a:t>Risk Faktörleri</a:t>
            </a:r>
          </a:p>
          <a:p>
            <a:r>
              <a:rPr lang="tr-TR" sz="2800" dirty="0" smtClean="0"/>
              <a:t>Teknikler</a:t>
            </a:r>
          </a:p>
          <a:p>
            <a:r>
              <a:rPr lang="tr-TR" sz="2800" dirty="0" smtClean="0"/>
              <a:t>Doğum sonrası bakım</a:t>
            </a:r>
          </a:p>
          <a:p>
            <a:r>
              <a:rPr lang="tr-TR" sz="2800" dirty="0" smtClean="0"/>
              <a:t>Öneriler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5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Özetle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Rutin </a:t>
            </a:r>
            <a:r>
              <a:rPr lang="tr-TR" dirty="0" err="1" smtClean="0"/>
              <a:t>epizyotomi</a:t>
            </a:r>
            <a:r>
              <a:rPr lang="tr-TR" dirty="0" smtClean="0"/>
              <a:t> yapılmamalı (A)</a:t>
            </a:r>
          </a:p>
          <a:p>
            <a:endParaRPr lang="tr-TR" dirty="0" smtClean="0"/>
          </a:p>
          <a:p>
            <a:r>
              <a:rPr lang="tr-TR" dirty="0" err="1" smtClean="0"/>
              <a:t>Epizyotomi</a:t>
            </a:r>
            <a:r>
              <a:rPr lang="tr-TR" dirty="0" smtClean="0"/>
              <a:t> gerekliliğinde </a:t>
            </a:r>
            <a:r>
              <a:rPr lang="tr-TR" dirty="0" err="1" smtClean="0"/>
              <a:t>mediolateral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tercih edilmeli (B)</a:t>
            </a:r>
          </a:p>
          <a:p>
            <a:endParaRPr lang="tr-TR" dirty="0" smtClean="0"/>
          </a:p>
          <a:p>
            <a:r>
              <a:rPr lang="tr-TR" dirty="0" smtClean="0"/>
              <a:t>Sıcak kompres uygulaması faydalı olarak görünmekte (A)</a:t>
            </a:r>
          </a:p>
          <a:p>
            <a:endParaRPr lang="tr-TR" dirty="0" smtClean="0"/>
          </a:p>
          <a:p>
            <a:r>
              <a:rPr lang="tr-TR" dirty="0" err="1" smtClean="0"/>
              <a:t>Perineal</a:t>
            </a:r>
            <a:r>
              <a:rPr lang="tr-TR" dirty="0" smtClean="0"/>
              <a:t> masaj ciddi </a:t>
            </a:r>
            <a:r>
              <a:rPr lang="tr-TR" dirty="0" err="1" smtClean="0"/>
              <a:t>laserasyonları</a:t>
            </a:r>
            <a:r>
              <a:rPr lang="tr-TR" dirty="0" smtClean="0"/>
              <a:t> engellemektedir (B)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3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TEŞEKKÜRLER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9"/>
            <a:ext cx="10551772" cy="4871108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9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Anatomi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" y="1690687"/>
            <a:ext cx="6478418" cy="504644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14" y="1598611"/>
            <a:ext cx="5209736" cy="504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8117058" y="4417254"/>
            <a:ext cx="2489982" cy="108321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/>
        </p:nvCxnSpPr>
        <p:spPr>
          <a:xfrm>
            <a:off x="7146388" y="6737130"/>
            <a:ext cx="151931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8595360" y="6513342"/>
            <a:ext cx="647114" cy="1406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tlama 1 11"/>
          <p:cNvSpPr/>
          <p:nvPr/>
        </p:nvSpPr>
        <p:spPr>
          <a:xfrm>
            <a:off x="2560320" y="4994031"/>
            <a:ext cx="633046" cy="1336431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Patlama 1 12"/>
          <p:cNvSpPr/>
          <p:nvPr/>
        </p:nvSpPr>
        <p:spPr>
          <a:xfrm>
            <a:off x="3655255" y="1690686"/>
            <a:ext cx="633046" cy="1336431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5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Sıklık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1617786"/>
            <a:ext cx="8946541" cy="4630614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%53- %79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Sıklıkla 1. ve 2. derece </a:t>
            </a:r>
            <a:r>
              <a:rPr lang="tr-TR" dirty="0" err="1" smtClean="0">
                <a:solidFill>
                  <a:srgbClr val="FF0000"/>
                </a:solidFill>
              </a:rPr>
              <a:t>laserasyonlar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3. derece %3.3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4. derece %1.1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Kanama</a:t>
            </a:r>
          </a:p>
          <a:p>
            <a:r>
              <a:rPr lang="tr-TR" dirty="0" smtClean="0"/>
              <a:t>Anal </a:t>
            </a:r>
            <a:r>
              <a:rPr lang="tr-TR" dirty="0" err="1" smtClean="0"/>
              <a:t>sfinktere</a:t>
            </a:r>
            <a:r>
              <a:rPr lang="tr-TR" dirty="0" smtClean="0"/>
              <a:t> uzama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61186" y="5657671"/>
            <a:ext cx="609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Smith et al.,BMC,2013</a:t>
            </a:r>
          </a:p>
          <a:p>
            <a:r>
              <a:rPr lang="tr-TR" dirty="0" err="1" smtClean="0"/>
              <a:t>Rodgers</a:t>
            </a:r>
            <a:r>
              <a:rPr lang="tr-TR" dirty="0" smtClean="0"/>
              <a:t> et al., BJOG,2014</a:t>
            </a:r>
          </a:p>
          <a:p>
            <a:r>
              <a:rPr lang="tr-TR" dirty="0" smtClean="0"/>
              <a:t>Vale de Castro </a:t>
            </a:r>
            <a:r>
              <a:rPr lang="tr-TR" dirty="0" err="1" smtClean="0"/>
              <a:t>Monteiro</a:t>
            </a:r>
            <a:r>
              <a:rPr lang="tr-TR" dirty="0" smtClean="0"/>
              <a:t> et al., </a:t>
            </a: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Urogynecol</a:t>
            </a:r>
            <a:r>
              <a:rPr lang="tr-TR" dirty="0" smtClean="0"/>
              <a:t> J,2016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614" y="2099620"/>
            <a:ext cx="3880200" cy="433345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750260" y="1311935"/>
            <a:ext cx="360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Classification</a:t>
            </a:r>
            <a:r>
              <a:rPr lang="tr-TR" b="1" dirty="0" smtClean="0"/>
              <a:t> of </a:t>
            </a:r>
            <a:r>
              <a:rPr lang="tr-TR" b="1" dirty="0" err="1" smtClean="0"/>
              <a:t>Perineal</a:t>
            </a:r>
            <a:r>
              <a:rPr lang="tr-TR" b="1" dirty="0" smtClean="0"/>
              <a:t> </a:t>
            </a:r>
            <a:r>
              <a:rPr lang="tr-TR" b="1" dirty="0" err="1" smtClean="0"/>
              <a:t>Lacerations</a:t>
            </a:r>
            <a:endParaRPr lang="tr-TR" b="1" dirty="0"/>
          </a:p>
        </p:txBody>
      </p:sp>
      <p:sp>
        <p:nvSpPr>
          <p:cNvPr id="7" name="Sağ Ayraç 6"/>
          <p:cNvSpPr/>
          <p:nvPr/>
        </p:nvSpPr>
        <p:spPr>
          <a:xfrm>
            <a:off x="3561676" y="2489366"/>
            <a:ext cx="562708" cy="8440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4303244" y="2588231"/>
            <a:ext cx="276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%8 Anal </a:t>
            </a:r>
            <a:r>
              <a:rPr lang="tr-TR" dirty="0" err="1" smtClean="0">
                <a:solidFill>
                  <a:srgbClr val="FFFF00"/>
                </a:solidFill>
              </a:rPr>
              <a:t>inkontinans</a:t>
            </a:r>
            <a:endParaRPr lang="tr-TR" dirty="0" smtClean="0">
              <a:solidFill>
                <a:srgbClr val="FFFF00"/>
              </a:solidFill>
            </a:endParaRPr>
          </a:p>
          <a:p>
            <a:r>
              <a:rPr lang="tr-TR" dirty="0" smtClean="0">
                <a:solidFill>
                  <a:srgbClr val="FFFF00"/>
                </a:solidFill>
              </a:rPr>
              <a:t>%45 İstemsiz gaz deşarjı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10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Risk Faktörleri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Forceps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sz="1800" dirty="0" smtClean="0">
                <a:solidFill>
                  <a:srgbClr val="FF0000"/>
                </a:solidFill>
              </a:rPr>
              <a:t>(OR:5.50)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Vakum </a:t>
            </a:r>
            <a:r>
              <a:rPr lang="tr-TR" sz="1800" dirty="0" smtClean="0">
                <a:solidFill>
                  <a:srgbClr val="FF0000"/>
                </a:solidFill>
              </a:rPr>
              <a:t>(OR:3.98)</a:t>
            </a:r>
          </a:p>
          <a:p>
            <a:r>
              <a:rPr lang="tr-TR" dirty="0" err="1" smtClean="0"/>
              <a:t>Midline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</a:t>
            </a:r>
            <a:r>
              <a:rPr lang="tr-TR" sz="1800" dirty="0" smtClean="0"/>
              <a:t>(OR:3.82)</a:t>
            </a:r>
          </a:p>
          <a:p>
            <a:r>
              <a:rPr lang="tr-TR" dirty="0" smtClean="0"/>
              <a:t>İri bebek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Primigravida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1800" dirty="0" smtClean="0"/>
              <a:t>Etnik köken (Asya)</a:t>
            </a:r>
          </a:p>
          <a:p>
            <a:r>
              <a:rPr lang="tr-TR" sz="1800" dirty="0" smtClean="0"/>
              <a:t>Eylem indüksiyonu ve </a:t>
            </a:r>
            <a:r>
              <a:rPr lang="tr-TR" sz="1800" dirty="0" err="1" smtClean="0"/>
              <a:t>augmentasyonu</a:t>
            </a:r>
            <a:endParaRPr lang="tr-TR" sz="1800" dirty="0" smtClean="0"/>
          </a:p>
          <a:p>
            <a:r>
              <a:rPr lang="tr-TR" sz="1800" dirty="0" err="1" smtClean="0"/>
              <a:t>Fetal</a:t>
            </a:r>
            <a:r>
              <a:rPr lang="tr-TR" sz="1800" dirty="0" smtClean="0"/>
              <a:t> pozisyon</a:t>
            </a:r>
          </a:p>
          <a:p>
            <a:r>
              <a:rPr lang="tr-TR" sz="1800" dirty="0" smtClean="0"/>
              <a:t>Aile öyküsü</a:t>
            </a:r>
          </a:p>
          <a:p>
            <a:r>
              <a:rPr lang="tr-TR" sz="1800" dirty="0" smtClean="0"/>
              <a:t>Fiziksel aktivitede bulunmamak</a:t>
            </a:r>
            <a:endParaRPr lang="tr-TR" sz="1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6513340" y="2796297"/>
            <a:ext cx="3207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Maternal</a:t>
            </a:r>
            <a:r>
              <a:rPr lang="tr-TR" sz="2800" dirty="0" smtClean="0"/>
              <a:t> yaş</a:t>
            </a:r>
          </a:p>
          <a:p>
            <a:r>
              <a:rPr lang="tr-TR" sz="2800" dirty="0" smtClean="0"/>
              <a:t>Gebelik haftası</a:t>
            </a:r>
          </a:p>
          <a:p>
            <a:r>
              <a:rPr lang="tr-TR" sz="2800" dirty="0" smtClean="0"/>
              <a:t>BMI</a:t>
            </a:r>
          </a:p>
          <a:p>
            <a:r>
              <a:rPr lang="tr-TR" sz="2800" dirty="0" smtClean="0"/>
              <a:t>2. Evrenin süresi</a:t>
            </a:r>
            <a:endParaRPr lang="tr-TR" sz="2800" dirty="0"/>
          </a:p>
        </p:txBody>
      </p:sp>
      <p:sp>
        <p:nvSpPr>
          <p:cNvPr id="7" name="Sağ Ayraç 6"/>
          <p:cNvSpPr/>
          <p:nvPr/>
        </p:nvSpPr>
        <p:spPr>
          <a:xfrm>
            <a:off x="9158070" y="2852566"/>
            <a:ext cx="703385" cy="1803840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0128739" y="3403182"/>
            <a:ext cx="1810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Riski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Arttırmıyor!!!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228406" y="6077243"/>
            <a:ext cx="240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ACOG,2016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1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Önemi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Pelvik</a:t>
            </a:r>
            <a:r>
              <a:rPr lang="tr-TR" dirty="0" smtClean="0"/>
              <a:t> Ağrı </a:t>
            </a:r>
          </a:p>
          <a:p>
            <a:pPr lvl="1"/>
            <a:r>
              <a:rPr lang="tr-TR" dirty="0" smtClean="0">
                <a:solidFill>
                  <a:srgbClr val="FFFF00"/>
                </a:solidFill>
              </a:rPr>
              <a:t>Kadınların </a:t>
            </a:r>
            <a:r>
              <a:rPr lang="tr-TR" dirty="0" smtClean="0">
                <a:solidFill>
                  <a:srgbClr val="FFFF00"/>
                </a:solidFill>
              </a:rPr>
              <a:t>%30 u doğum sonrası ilk iki hafta rahatsızlık hissinden şikayet </a:t>
            </a:r>
            <a:r>
              <a:rPr lang="tr-TR" dirty="0" smtClean="0">
                <a:solidFill>
                  <a:srgbClr val="FFFF00"/>
                </a:solidFill>
              </a:rPr>
              <a:t>eder</a:t>
            </a:r>
            <a:endParaRPr lang="tr-TR" dirty="0" smtClean="0">
              <a:solidFill>
                <a:srgbClr val="FFFF00"/>
              </a:solidFill>
            </a:endParaRPr>
          </a:p>
          <a:p>
            <a:pPr lvl="1"/>
            <a:r>
              <a:rPr lang="tr-TR" dirty="0" smtClean="0">
                <a:solidFill>
                  <a:srgbClr val="FFFF00"/>
                </a:solidFill>
              </a:rPr>
              <a:t>%7’si 3 aya kadar </a:t>
            </a:r>
            <a:r>
              <a:rPr lang="tr-TR" dirty="0" err="1" smtClean="0">
                <a:solidFill>
                  <a:srgbClr val="FFFF00"/>
                </a:solidFill>
              </a:rPr>
              <a:t>pelvik</a:t>
            </a:r>
            <a:r>
              <a:rPr lang="tr-TR" dirty="0" smtClean="0">
                <a:solidFill>
                  <a:srgbClr val="FFFF00"/>
                </a:solidFill>
              </a:rPr>
              <a:t> ağrıdan şikayet eder</a:t>
            </a:r>
          </a:p>
          <a:p>
            <a:pPr lvl="1"/>
            <a:r>
              <a:rPr lang="tr-TR" dirty="0" smtClean="0">
                <a:solidFill>
                  <a:srgbClr val="FFFF00"/>
                </a:solidFill>
              </a:rPr>
              <a:t>Anal </a:t>
            </a:r>
            <a:r>
              <a:rPr lang="tr-TR" dirty="0" err="1" smtClean="0">
                <a:solidFill>
                  <a:srgbClr val="FFFF00"/>
                </a:solidFill>
              </a:rPr>
              <a:t>sfinkter</a:t>
            </a:r>
            <a:r>
              <a:rPr lang="tr-TR" dirty="0" smtClean="0">
                <a:solidFill>
                  <a:srgbClr val="FFFF00"/>
                </a:solidFill>
              </a:rPr>
              <a:t> hasarı varsa 7 haftaya kadar ağrı devam etmekte</a:t>
            </a:r>
          </a:p>
          <a:p>
            <a:r>
              <a:rPr lang="tr-TR" dirty="0" smtClean="0"/>
              <a:t>Perine hasarında cinsel hayat kalitesi düşmekte</a:t>
            </a:r>
          </a:p>
          <a:p>
            <a:pPr lvl="1"/>
            <a:r>
              <a:rPr lang="tr-TR" dirty="0" smtClean="0"/>
              <a:t>%51.4 </a:t>
            </a:r>
            <a:r>
              <a:rPr lang="tr-TR" dirty="0" smtClean="0">
                <a:sym typeface="Wingdings" panose="05000000000000000000" pitchFamily="2" charset="2"/>
              </a:rPr>
              <a:t> 8 hafta</a:t>
            </a:r>
          </a:p>
          <a:p>
            <a:pPr lvl="1"/>
            <a:r>
              <a:rPr lang="tr-TR" dirty="0" smtClean="0">
                <a:sym typeface="Wingdings" panose="05000000000000000000" pitchFamily="2" charset="2"/>
              </a:rPr>
              <a:t>%75.2  12 hafta</a:t>
            </a:r>
          </a:p>
          <a:p>
            <a:pPr lvl="1"/>
            <a:r>
              <a:rPr lang="tr-TR" dirty="0" smtClean="0">
                <a:sym typeface="Wingdings" panose="05000000000000000000" pitchFamily="2" charset="2"/>
              </a:rPr>
              <a:t>%</a:t>
            </a:r>
            <a:r>
              <a:rPr lang="tr-TR" dirty="0" smtClean="0">
                <a:sym typeface="Wingdings" panose="05000000000000000000" pitchFamily="2" charset="2"/>
              </a:rPr>
              <a:t>89.7</a:t>
            </a:r>
            <a:r>
              <a:rPr lang="tr-TR" dirty="0" smtClean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 1 yıl</a:t>
            </a:r>
            <a:endParaRPr lang="tr-TR" dirty="0" smtClean="0"/>
          </a:p>
          <a:p>
            <a:r>
              <a:rPr lang="tr-TR" dirty="0" smtClean="0"/>
              <a:t>Psikolojik travma oranı </a:t>
            </a:r>
            <a:r>
              <a:rPr lang="tr-TR" dirty="0" smtClean="0"/>
              <a:t>artmakta</a:t>
            </a:r>
          </a:p>
          <a:p>
            <a:r>
              <a:rPr lang="tr-TR" dirty="0">
                <a:solidFill>
                  <a:srgbClr val="FF0000"/>
                </a:solidFill>
              </a:rPr>
              <a:t>http://www.thirddegreetears.co.uk/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087730" y="617696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Cochrane,2012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9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Epizyotomi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Median</a:t>
            </a:r>
            <a:r>
              <a:rPr lang="tr-TR" dirty="0"/>
              <a:t> (USA), </a:t>
            </a:r>
            <a:r>
              <a:rPr lang="tr-TR" dirty="0" err="1"/>
              <a:t>Mediolateral</a:t>
            </a:r>
            <a:r>
              <a:rPr lang="tr-TR" dirty="0"/>
              <a:t> (EU)</a:t>
            </a:r>
          </a:p>
          <a:p>
            <a:r>
              <a:rPr lang="tr-TR" dirty="0" smtClean="0"/>
              <a:t>Giderek </a:t>
            </a:r>
            <a:r>
              <a:rPr lang="tr-TR" dirty="0" smtClean="0"/>
              <a:t>azalmakta</a:t>
            </a:r>
          </a:p>
          <a:p>
            <a:r>
              <a:rPr lang="tr-TR" dirty="0" smtClean="0"/>
              <a:t>%12 </a:t>
            </a:r>
            <a:r>
              <a:rPr lang="tr-TR" sz="1600" dirty="0" smtClean="0"/>
              <a:t>(</a:t>
            </a:r>
            <a:r>
              <a:rPr lang="tr-TR" sz="1600" dirty="0" err="1" smtClean="0"/>
              <a:t>Friedman</a:t>
            </a:r>
            <a:r>
              <a:rPr lang="tr-TR" sz="1600" dirty="0" smtClean="0"/>
              <a:t> et al., JAMA,2015)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Rutin </a:t>
            </a:r>
            <a:r>
              <a:rPr lang="tr-TR" dirty="0" smtClean="0">
                <a:solidFill>
                  <a:srgbClr val="FF0000"/>
                </a:solidFill>
              </a:rPr>
              <a:t>kullanım için yeterli kanıt yok!!! 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sz="1600" dirty="0" smtClean="0">
                <a:solidFill>
                  <a:srgbClr val="FF0000"/>
                </a:solidFill>
              </a:rPr>
              <a:t>(Cochrane,2015; ACOG,2016</a:t>
            </a:r>
            <a:r>
              <a:rPr lang="tr-TR" sz="1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tr-TR" sz="16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tr-TR" dirty="0" smtClean="0"/>
              <a:t>Seksüel fonksiyonlarda bozulma </a:t>
            </a:r>
            <a:endParaRPr lang="tr-TR" dirty="0"/>
          </a:p>
          <a:p>
            <a:pPr marL="0" indent="0">
              <a:buNone/>
            </a:pPr>
            <a:r>
              <a:rPr lang="tr-TR" sz="1200" dirty="0" smtClean="0"/>
              <a:t>      (</a:t>
            </a:r>
            <a:r>
              <a:rPr lang="tr-TR" sz="1200" dirty="0" err="1" smtClean="0"/>
              <a:t>Hartman</a:t>
            </a:r>
            <a:r>
              <a:rPr lang="tr-TR" sz="1200" dirty="0" smtClean="0"/>
              <a:t> et al., JAMA,2005)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12" y="1267778"/>
            <a:ext cx="4362450" cy="243202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412" y="3834742"/>
            <a:ext cx="4362450" cy="287230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7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6879933" y="5643488"/>
            <a:ext cx="4666517" cy="6049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Epizyotomi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Ortalama </a:t>
            </a:r>
            <a:r>
              <a:rPr lang="tr-TR" dirty="0" err="1" smtClean="0"/>
              <a:t>laserasyon</a:t>
            </a:r>
            <a:r>
              <a:rPr lang="tr-TR" dirty="0" smtClean="0"/>
              <a:t> boyutunu 3 cm uzatmaktadır </a:t>
            </a:r>
            <a:r>
              <a:rPr lang="tr-TR" sz="1800" dirty="0" smtClean="0"/>
              <a:t>(Nager,2001)</a:t>
            </a:r>
          </a:p>
          <a:p>
            <a:endParaRPr lang="tr-TR" dirty="0" smtClean="0"/>
          </a:p>
          <a:p>
            <a:r>
              <a:rPr lang="tr-TR" dirty="0" err="1" smtClean="0"/>
              <a:t>Midline</a:t>
            </a:r>
            <a:r>
              <a:rPr lang="tr-TR" dirty="0" smtClean="0"/>
              <a:t> </a:t>
            </a:r>
            <a:r>
              <a:rPr lang="tr-TR" dirty="0" err="1" smtClean="0"/>
              <a:t>epizyotomi</a:t>
            </a:r>
            <a:r>
              <a:rPr lang="tr-TR" dirty="0" smtClean="0"/>
              <a:t> 3. ve 4. derece </a:t>
            </a:r>
            <a:r>
              <a:rPr lang="tr-TR" dirty="0" err="1" smtClean="0"/>
              <a:t>laserasyon</a:t>
            </a:r>
            <a:r>
              <a:rPr lang="tr-TR" dirty="0" smtClean="0"/>
              <a:t> ihtimalini arttırmaktadır </a:t>
            </a:r>
            <a:r>
              <a:rPr lang="tr-TR" sz="1800" dirty="0" smtClean="0"/>
              <a:t>(ACOG,2016)</a:t>
            </a:r>
          </a:p>
          <a:p>
            <a:endParaRPr lang="tr-TR" sz="1800" dirty="0"/>
          </a:p>
          <a:p>
            <a:r>
              <a:rPr lang="tr-TR" dirty="0" err="1" smtClean="0"/>
              <a:t>Distosi</a:t>
            </a:r>
            <a:r>
              <a:rPr lang="tr-TR" dirty="0" smtClean="0"/>
              <a:t> durumunda </a:t>
            </a:r>
            <a:r>
              <a:rPr lang="tr-TR" dirty="0" err="1" smtClean="0"/>
              <a:t>kulanımda</a:t>
            </a:r>
            <a:r>
              <a:rPr lang="tr-TR" dirty="0" smtClean="0"/>
              <a:t> belirgin olarak faydalı </a:t>
            </a:r>
            <a:r>
              <a:rPr lang="tr-TR" sz="1800" dirty="0" smtClean="0"/>
              <a:t>(ACOG,2016)</a:t>
            </a:r>
          </a:p>
          <a:p>
            <a:pPr lvl="1"/>
            <a:r>
              <a:rPr lang="tr-TR" dirty="0" err="1" smtClean="0"/>
              <a:t>Perineal</a:t>
            </a:r>
            <a:r>
              <a:rPr lang="tr-TR" dirty="0" smtClean="0"/>
              <a:t> travmayı azaltır</a:t>
            </a:r>
          </a:p>
          <a:p>
            <a:pPr lvl="1"/>
            <a:r>
              <a:rPr lang="tr-TR" dirty="0" smtClean="0"/>
              <a:t>Erken komplikasyonları azaltır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5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Epizyotomi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Epizyotomi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sz="1800" dirty="0" smtClean="0"/>
              <a:t>(</a:t>
            </a:r>
            <a:r>
              <a:rPr lang="tr-TR" sz="1800" dirty="0" err="1" smtClean="0"/>
              <a:t>Kwon</a:t>
            </a:r>
            <a:r>
              <a:rPr lang="tr-TR" sz="1800" dirty="0" smtClean="0"/>
              <a:t> et al.,2016)</a:t>
            </a:r>
            <a:endParaRPr lang="tr-TR" dirty="0" smtClean="0"/>
          </a:p>
          <a:p>
            <a:pPr lvl="1"/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perineal</a:t>
            </a:r>
            <a:r>
              <a:rPr lang="tr-TR" dirty="0" smtClean="0"/>
              <a:t> </a:t>
            </a:r>
            <a:r>
              <a:rPr lang="tr-TR" dirty="0" err="1" smtClean="0"/>
              <a:t>laserasyon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E</a:t>
            </a:r>
            <a:r>
              <a:rPr lang="tr-TR" dirty="0" err="1" smtClean="0">
                <a:sym typeface="Wingdings" panose="05000000000000000000" pitchFamily="2" charset="2"/>
              </a:rPr>
              <a:t>pizyotomi</a:t>
            </a:r>
            <a:endParaRPr lang="tr-TR" dirty="0" smtClean="0">
              <a:sym typeface="Wingdings" panose="05000000000000000000" pitchFamily="2" charset="2"/>
            </a:endParaRPr>
          </a:p>
          <a:p>
            <a:pPr lvl="1"/>
            <a:r>
              <a:rPr lang="tr-TR" dirty="0" err="1" smtClean="0">
                <a:sym typeface="Wingdings" panose="05000000000000000000" pitchFamily="2" charset="2"/>
              </a:rPr>
              <a:t>İntakt</a:t>
            </a:r>
            <a:r>
              <a:rPr lang="tr-TR" dirty="0" smtClean="0">
                <a:sym typeface="Wingdings" panose="05000000000000000000" pitchFamily="2" charset="2"/>
              </a:rPr>
              <a:t> perine  </a:t>
            </a:r>
            <a:r>
              <a:rPr lang="tr-TR" dirty="0" err="1" smtClean="0">
                <a:sym typeface="Wingdings" panose="05000000000000000000" pitchFamily="2" charset="2"/>
              </a:rPr>
              <a:t>Spontan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Mediolateral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sz="1800" dirty="0" smtClean="0"/>
              <a:t>(ACOG,2016)</a:t>
            </a:r>
          </a:p>
          <a:p>
            <a:pPr lvl="1"/>
            <a:r>
              <a:rPr lang="tr-TR" dirty="0" err="1" smtClean="0"/>
              <a:t>Perineal</a:t>
            </a:r>
            <a:r>
              <a:rPr lang="tr-TR" dirty="0" smtClean="0"/>
              <a:t> travma </a:t>
            </a:r>
            <a:r>
              <a:rPr lang="tr-TR" dirty="0" smtClean="0">
                <a:sym typeface="Wingdings" panose="05000000000000000000" pitchFamily="2" charset="2"/>
              </a:rPr>
              <a:t> ML</a:t>
            </a:r>
            <a:endParaRPr lang="tr-TR" dirty="0" smtClean="0"/>
          </a:p>
          <a:p>
            <a:pPr lvl="1"/>
            <a:r>
              <a:rPr lang="tr-TR" dirty="0" smtClean="0"/>
              <a:t>Anal </a:t>
            </a:r>
            <a:r>
              <a:rPr lang="tr-TR" dirty="0" err="1" smtClean="0"/>
              <a:t>sfinkter</a:t>
            </a:r>
            <a:r>
              <a:rPr lang="tr-TR" dirty="0" smtClean="0"/>
              <a:t> yaralanması </a:t>
            </a:r>
            <a:r>
              <a:rPr lang="tr-TR" dirty="0" smtClean="0">
                <a:sym typeface="Wingdings" panose="05000000000000000000" pitchFamily="2" charset="2"/>
              </a:rPr>
              <a:t> ML</a:t>
            </a:r>
            <a:endParaRPr lang="tr-TR" dirty="0" smtClean="0"/>
          </a:p>
          <a:p>
            <a:pPr lvl="1"/>
            <a:r>
              <a:rPr lang="tr-TR" dirty="0" err="1" smtClean="0"/>
              <a:t>Fekal</a:t>
            </a:r>
            <a:r>
              <a:rPr lang="tr-TR" dirty="0" smtClean="0"/>
              <a:t> </a:t>
            </a:r>
            <a:r>
              <a:rPr lang="tr-TR" dirty="0" err="1" smtClean="0"/>
              <a:t>inkontinans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ML</a:t>
            </a:r>
          </a:p>
          <a:p>
            <a:pPr lvl="1"/>
            <a:r>
              <a:rPr lang="tr-TR" dirty="0" smtClean="0">
                <a:sym typeface="Wingdings" panose="05000000000000000000" pitchFamily="2" charset="2"/>
              </a:rPr>
              <a:t>Erken dönemde iyileşme  M</a:t>
            </a:r>
          </a:p>
          <a:p>
            <a:pPr lvl="1"/>
            <a:r>
              <a:rPr lang="tr-TR" dirty="0" err="1" smtClean="0">
                <a:sym typeface="Wingdings" panose="05000000000000000000" pitchFamily="2" charset="2"/>
              </a:rPr>
              <a:t>Disparoni</a:t>
            </a:r>
            <a:r>
              <a:rPr lang="tr-TR" dirty="0" smtClean="0">
                <a:sym typeface="Wingdings" panose="05000000000000000000" pitchFamily="2" charset="2"/>
              </a:rPr>
              <a:t>  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6A9E-914F-4ED8-BA19-DFC5CDC5FA7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3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1131</TotalTime>
  <Words>914</Words>
  <Application>Microsoft Office PowerPoint</Application>
  <PresentationFormat>Geniş ekran</PresentationFormat>
  <Paragraphs>229</Paragraphs>
  <Slides>21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İyon</vt:lpstr>
      <vt:lpstr>Perine Nasıl Korunur? Obstetrik Perineal  Travma Önlenebilir mi?</vt:lpstr>
      <vt:lpstr>Sunum Planı</vt:lpstr>
      <vt:lpstr>Anatomi</vt:lpstr>
      <vt:lpstr>Sıklık</vt:lpstr>
      <vt:lpstr>Risk Faktörleri</vt:lpstr>
      <vt:lpstr>Önemi</vt:lpstr>
      <vt:lpstr>Epizyotomi</vt:lpstr>
      <vt:lpstr>Epizyotomi</vt:lpstr>
      <vt:lpstr>Epizyotomi</vt:lpstr>
      <vt:lpstr>Perineal Masaj</vt:lpstr>
      <vt:lpstr>Epi-No Device</vt:lpstr>
      <vt:lpstr>Perineal Destek</vt:lpstr>
      <vt:lpstr>Sıcak Kompres Uygulaması </vt:lpstr>
      <vt:lpstr>Doğum Pozisyonu</vt:lpstr>
      <vt:lpstr>Ikınmayı Ertelemek</vt:lpstr>
      <vt:lpstr>Evde Doğum – Suda Doğum</vt:lpstr>
      <vt:lpstr>Hyaluronidaz Enjeksiyonu</vt:lpstr>
      <vt:lpstr>Doğum Sonrası Bakım</vt:lpstr>
      <vt:lpstr>Sonraki Gebelik Açısından Öneriler</vt:lpstr>
      <vt:lpstr>Özetle</vt:lpstr>
      <vt:lpstr>TEŞEKKÜRLER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Perine Nasıl Korunur? Obstetrik Perineal Travma Önlenebilir mi?</dc:title>
  <dc:creator>Engin Korkmazer</dc:creator>
  <cp:lastModifiedBy>Engin Korkmazer</cp:lastModifiedBy>
  <cp:revision>87</cp:revision>
  <cp:lastPrinted>2016-10-04T18:18:22Z</cp:lastPrinted>
  <dcterms:created xsi:type="dcterms:W3CDTF">2016-10-02T12:18:24Z</dcterms:created>
  <dcterms:modified xsi:type="dcterms:W3CDTF">2016-10-05T09:07:38Z</dcterms:modified>
</cp:coreProperties>
</file>