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302" r:id="rId6"/>
    <p:sldId id="277" r:id="rId7"/>
    <p:sldId id="262" r:id="rId8"/>
    <p:sldId id="299" r:id="rId9"/>
    <p:sldId id="263" r:id="rId10"/>
    <p:sldId id="279" r:id="rId11"/>
    <p:sldId id="280" r:id="rId12"/>
    <p:sldId id="281" r:id="rId13"/>
    <p:sldId id="265" r:id="rId14"/>
    <p:sldId id="266" r:id="rId15"/>
    <p:sldId id="318" r:id="rId16"/>
    <p:sldId id="282" r:id="rId17"/>
    <p:sldId id="283" r:id="rId18"/>
    <p:sldId id="307" r:id="rId19"/>
    <p:sldId id="284" r:id="rId20"/>
    <p:sldId id="306" r:id="rId21"/>
    <p:sldId id="285" r:id="rId22"/>
    <p:sldId id="267" r:id="rId23"/>
    <p:sldId id="298" r:id="rId24"/>
    <p:sldId id="268" r:id="rId25"/>
    <p:sldId id="297" r:id="rId26"/>
    <p:sldId id="303" r:id="rId27"/>
    <p:sldId id="309" r:id="rId28"/>
    <p:sldId id="304" r:id="rId29"/>
    <p:sldId id="317" r:id="rId30"/>
    <p:sldId id="301" r:id="rId31"/>
    <p:sldId id="270" r:id="rId32"/>
    <p:sldId id="271" r:id="rId33"/>
    <p:sldId id="305" r:id="rId34"/>
    <p:sldId id="273" r:id="rId35"/>
    <p:sldId id="310" r:id="rId36"/>
    <p:sldId id="312" r:id="rId37"/>
    <p:sldId id="311" r:id="rId38"/>
    <p:sldId id="315" r:id="rId39"/>
    <p:sldId id="276" r:id="rId40"/>
    <p:sldId id="314" r:id="rId41"/>
    <p:sldId id="316" r:id="rId4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5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6659F-9D3F-4877-8584-2DDE7AA174BA}" type="datetimeFigureOut">
              <a:rPr lang="tr-TR" smtClean="0"/>
              <a:pPr/>
              <a:t>06/10/2016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29378-0AC7-4CBE-B278-2C3BC2FF222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CFE6-D204-400A-BFFA-8DF234ADD128}" type="datetime1">
              <a:rPr lang="tr-TR" smtClean="0"/>
              <a:pPr/>
              <a:t>06/10/2016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7FE36DC-B917-4E03-BEBA-22AFA4A22C1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A26E-12BB-4F34-BF24-E57661D7D62F}" type="datetime1">
              <a:rPr lang="tr-TR" smtClean="0"/>
              <a:pPr/>
              <a:t>06/10/2016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36DC-B917-4E03-BEBA-22AFA4A22C1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C6CB-FDD0-413B-843D-C033F3EA2E79}" type="datetime1">
              <a:rPr lang="tr-TR" smtClean="0"/>
              <a:pPr/>
              <a:t>06/10/2016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36DC-B917-4E03-BEBA-22AFA4A22C1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BE1F-75B6-43E6-81E7-BA3F9D1BD9B1}" type="datetime1">
              <a:rPr lang="tr-TR" smtClean="0"/>
              <a:pPr/>
              <a:t>06/10/2016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36DC-B917-4E03-BEBA-22AFA4A22C1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E35F-2D8D-4AF4-9333-38AE2720AA9F}" type="datetime1">
              <a:rPr lang="tr-TR" smtClean="0"/>
              <a:pPr/>
              <a:t>06/10/2016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Dikdörtgen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7FE36DC-B917-4E03-BEBA-22AFA4A22C1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1E29-BD1B-4A5D-9234-283651FDA909}" type="datetime1">
              <a:rPr lang="tr-TR" smtClean="0"/>
              <a:pPr/>
              <a:t>06/10/2016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36DC-B917-4E03-BEBA-22AFA4A22C1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C0AA-CDFC-40E3-B388-EEF64447D5A0}" type="datetime1">
              <a:rPr lang="tr-TR" smtClean="0"/>
              <a:pPr/>
              <a:t>06/10/2016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36DC-B917-4E03-BEBA-22AFA4A22C1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D582-6129-4608-B6BF-4250B97D8FFE}" type="datetime1">
              <a:rPr lang="tr-TR" smtClean="0"/>
              <a:pPr/>
              <a:t>06/10/2016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36DC-B917-4E03-BEBA-22AFA4A22C1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9B-30B7-40E0-9E0F-C0FCDC7B8603}" type="datetime1">
              <a:rPr lang="tr-TR" smtClean="0"/>
              <a:pPr/>
              <a:t>06/10/2016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36DC-B917-4E03-BEBA-22AFA4A22C1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3D77-858E-4239-A1E7-468AF8418F40}" type="datetime1">
              <a:rPr lang="tr-TR" smtClean="0"/>
              <a:pPr/>
              <a:t>06/10/2016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36DC-B917-4E03-BEBA-22AFA4A22C1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4ECF7-0455-4299-8018-9B8DEBF9C2A0}" type="datetime1">
              <a:rPr lang="tr-TR" smtClean="0"/>
              <a:pPr/>
              <a:t>06/10/2016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7FE36DC-B917-4E03-BEBA-22AFA4A22C1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ikdörtgen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ikdörtgen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31AC56E-0B4C-4D9A-AA3E-71421E7A48DE}" type="datetime1">
              <a:rPr lang="tr-TR" smtClean="0"/>
              <a:pPr/>
              <a:t>06/10/2016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7FE36DC-B917-4E03-BEBA-22AFA4A22C19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308985"/>
            <a:ext cx="2772310" cy="1848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467544" y="1526927"/>
            <a:ext cx="8229600" cy="1470025"/>
          </a:xfrm>
        </p:spPr>
        <p:txBody>
          <a:bodyPr>
            <a:normAutofit fontScale="90000"/>
          </a:bodyPr>
          <a:lstStyle/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organ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propapsusu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 </a:t>
            </a:r>
            <a:b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üriner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inkontinansta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taban ultrasonografisi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4932040" y="5445224"/>
            <a:ext cx="4104456" cy="12241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Dr. Hüseyin Durukan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Mersin Üniversitesi </a:t>
            </a:r>
          </a:p>
        </p:txBody>
      </p:sp>
      <p:pic>
        <p:nvPicPr>
          <p:cNvPr id="5" name="Picture 10" descr="http://anorganik5.org/materyal/Mersin_Universitesi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12977"/>
            <a:ext cx="2031852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Fonksiyonel değerlendirme</a:t>
            </a:r>
            <a:endParaRPr lang="tr-TR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8568952" cy="5256584"/>
          </a:xfrm>
        </p:spPr>
        <p:txBody>
          <a:bodyPr>
            <a:normAutofit/>
          </a:bodyPr>
          <a:lstStyle/>
          <a:p>
            <a:r>
              <a:rPr lang="tr-TR" sz="2400" b="1" dirty="0" err="1" smtClean="0"/>
              <a:t>Valsalva</a:t>
            </a:r>
            <a:r>
              <a:rPr lang="tr-TR" sz="2400" b="1" dirty="0" smtClean="0"/>
              <a:t> manevrası</a:t>
            </a:r>
            <a:r>
              <a:rPr lang="tr-TR" sz="2400" dirty="0" smtClean="0"/>
              <a:t>:</a:t>
            </a:r>
          </a:p>
          <a:p>
            <a:pPr lvl="1"/>
            <a:r>
              <a:rPr lang="tr-TR" sz="2400" dirty="0" smtClean="0"/>
              <a:t>Artmış </a:t>
            </a:r>
            <a:r>
              <a:rPr lang="tr-TR" sz="2400" dirty="0" err="1" smtClean="0"/>
              <a:t>üretra</a:t>
            </a:r>
            <a:r>
              <a:rPr lang="tr-TR" sz="2400" dirty="0" smtClean="0"/>
              <a:t> ve mesane boynu </a:t>
            </a:r>
            <a:r>
              <a:rPr lang="tr-TR" sz="2400" dirty="0" err="1" smtClean="0"/>
              <a:t>mobilitesi</a:t>
            </a:r>
            <a:endParaRPr lang="tr-TR" sz="2400" dirty="0" smtClean="0"/>
          </a:p>
          <a:p>
            <a:pPr lvl="1"/>
            <a:r>
              <a:rPr lang="tr-TR" sz="2400" dirty="0" err="1" smtClean="0"/>
              <a:t>Pelvik</a:t>
            </a:r>
            <a:r>
              <a:rPr lang="tr-TR" sz="2400" dirty="0" smtClean="0"/>
              <a:t> organ </a:t>
            </a:r>
            <a:r>
              <a:rPr lang="tr-TR" sz="2400" dirty="0" err="1" smtClean="0"/>
              <a:t>prolasusu</a:t>
            </a:r>
            <a:r>
              <a:rPr lang="tr-TR" sz="2400" dirty="0" smtClean="0"/>
              <a:t> ve derecesi </a:t>
            </a:r>
          </a:p>
          <a:p>
            <a:endParaRPr lang="tr-TR" sz="2400" dirty="0" smtClean="0"/>
          </a:p>
          <a:p>
            <a:r>
              <a:rPr lang="tr-TR" sz="2400" b="1" dirty="0" smtClean="0"/>
              <a:t>Referans noktası</a:t>
            </a:r>
            <a:r>
              <a:rPr lang="tr-TR" sz="2400" dirty="0" smtClean="0"/>
              <a:t>: </a:t>
            </a:r>
            <a:r>
              <a:rPr lang="tr-TR" sz="2400" dirty="0" err="1" smtClean="0"/>
              <a:t>Symphisis</a:t>
            </a:r>
            <a:r>
              <a:rPr lang="tr-TR" sz="2400" dirty="0" smtClean="0"/>
              <a:t> </a:t>
            </a:r>
            <a:r>
              <a:rPr lang="tr-TR" sz="2400" dirty="0" err="1" smtClean="0"/>
              <a:t>pubisin</a:t>
            </a:r>
            <a:r>
              <a:rPr lang="tr-TR" sz="2400" dirty="0" smtClean="0"/>
              <a:t> </a:t>
            </a:r>
            <a:r>
              <a:rPr lang="tr-TR" sz="2400" dirty="0" err="1" smtClean="0"/>
              <a:t>inferoposterior</a:t>
            </a:r>
            <a:r>
              <a:rPr lang="tr-TR" sz="2400" dirty="0" smtClean="0"/>
              <a:t> sınırı** 			  veya santral aksı 			</a:t>
            </a:r>
          </a:p>
          <a:p>
            <a:endParaRPr lang="tr-TR" sz="2400" dirty="0" smtClean="0"/>
          </a:p>
          <a:p>
            <a:r>
              <a:rPr lang="tr-TR" sz="2400" dirty="0" err="1" smtClean="0"/>
              <a:t>Aksiyel</a:t>
            </a:r>
            <a:r>
              <a:rPr lang="tr-TR" sz="2400" dirty="0" smtClean="0"/>
              <a:t> planda </a:t>
            </a:r>
            <a:r>
              <a:rPr lang="tr-TR" sz="2400" dirty="0" err="1" smtClean="0"/>
              <a:t>hiatus</a:t>
            </a:r>
            <a:r>
              <a:rPr lang="tr-TR" sz="2400" dirty="0" smtClean="0"/>
              <a:t> gerilmiştir,</a:t>
            </a:r>
          </a:p>
          <a:p>
            <a:pPr>
              <a:buNone/>
            </a:pPr>
            <a:r>
              <a:rPr lang="tr-TR" sz="2400" dirty="0" smtClean="0"/>
              <a:t>	</a:t>
            </a:r>
            <a:r>
              <a:rPr lang="tr-TR" sz="2400" dirty="0" err="1" smtClean="0"/>
              <a:t>levator</a:t>
            </a:r>
            <a:r>
              <a:rPr lang="tr-TR" sz="2400" dirty="0" smtClean="0"/>
              <a:t> plağının </a:t>
            </a:r>
            <a:r>
              <a:rPr lang="tr-TR" sz="2400" dirty="0" err="1" smtClean="0"/>
              <a:t>posterior</a:t>
            </a:r>
            <a:r>
              <a:rPr lang="tr-TR" sz="2400" dirty="0" smtClean="0"/>
              <a:t> kısmı </a:t>
            </a:r>
            <a:r>
              <a:rPr lang="tr-TR" sz="2400" dirty="0" err="1" smtClean="0"/>
              <a:t>caudale</a:t>
            </a:r>
            <a:r>
              <a:rPr lang="tr-TR" sz="2400" dirty="0" smtClean="0"/>
              <a:t> doğru yer değiştirir bu da değişik derecelerde </a:t>
            </a:r>
            <a:r>
              <a:rPr lang="tr-TR" sz="2400" dirty="0" err="1" smtClean="0"/>
              <a:t>perineal</a:t>
            </a:r>
            <a:r>
              <a:rPr lang="tr-TR" sz="2400" dirty="0" smtClean="0"/>
              <a:t> sarkma ile sonuçlanır</a:t>
            </a:r>
            <a:endParaRPr lang="tr-TR" sz="2400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36DC-B917-4E03-BEBA-22AFA4A22C19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557808"/>
            <a:ext cx="7772400" cy="1143000"/>
          </a:xfrm>
        </p:spPr>
        <p:txBody>
          <a:bodyPr>
            <a:noAutofit/>
          </a:bodyPr>
          <a:lstStyle/>
          <a:p>
            <a:r>
              <a:rPr lang="tr-T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Değerlendirmede karışıklığa sebep olan faktörler</a:t>
            </a:r>
            <a:endParaRPr lang="tr-TR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2025352"/>
            <a:ext cx="7772400" cy="4139952"/>
          </a:xfrm>
        </p:spPr>
        <p:txBody>
          <a:bodyPr>
            <a:normAutofit/>
          </a:bodyPr>
          <a:lstStyle/>
          <a:p>
            <a:r>
              <a:rPr lang="tr-TR" sz="2400" b="1" dirty="0" err="1" smtClean="0"/>
              <a:t>Levator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ko</a:t>
            </a:r>
            <a:r>
              <a:rPr lang="tr-TR" sz="2400" b="1" dirty="0" smtClean="0"/>
              <a:t>-aktivasyonu</a:t>
            </a:r>
            <a:r>
              <a:rPr lang="tr-TR" sz="2400" dirty="0" smtClean="0"/>
              <a:t>:</a:t>
            </a:r>
          </a:p>
          <a:p>
            <a:endParaRPr lang="tr-TR" sz="2400" dirty="0" smtClean="0"/>
          </a:p>
          <a:p>
            <a:r>
              <a:rPr lang="tr-TR" sz="2400" b="1" dirty="0" smtClean="0"/>
              <a:t>Mesanenin dolu olması </a:t>
            </a:r>
            <a:r>
              <a:rPr lang="tr-TR" sz="2400" dirty="0" smtClean="0"/>
              <a:t>(</a:t>
            </a:r>
            <a:r>
              <a:rPr lang="tr-TR" sz="2400" dirty="0" err="1" smtClean="0"/>
              <a:t>mobiliteyi</a:t>
            </a:r>
            <a:r>
              <a:rPr lang="tr-TR" sz="2400" dirty="0" smtClean="0"/>
              <a:t> azaltır)</a:t>
            </a:r>
          </a:p>
          <a:p>
            <a:endParaRPr lang="tr-TR" sz="2400" dirty="0" smtClean="0"/>
          </a:p>
          <a:p>
            <a:r>
              <a:rPr lang="tr-TR" sz="2400" b="1" dirty="0" err="1" smtClean="0"/>
              <a:t>Valsalvanın</a:t>
            </a:r>
            <a:r>
              <a:rPr lang="tr-TR" sz="2400" b="1" dirty="0" smtClean="0"/>
              <a:t> süresi </a:t>
            </a:r>
            <a:r>
              <a:rPr lang="tr-TR" sz="2400" dirty="0" smtClean="0"/>
              <a:t>(minimum 5 sn)</a:t>
            </a:r>
          </a:p>
          <a:p>
            <a:endParaRPr lang="tr-TR" sz="2400" dirty="0" smtClean="0"/>
          </a:p>
          <a:p>
            <a:r>
              <a:rPr lang="tr-TR" sz="2400" b="1" dirty="0" err="1" smtClean="0"/>
              <a:t>Abdom</a:t>
            </a:r>
            <a:r>
              <a:rPr lang="tr-TR" sz="2400" b="1" dirty="0" err="1"/>
              <a:t>i</a:t>
            </a:r>
            <a:r>
              <a:rPr lang="tr-TR" sz="2400" b="1" dirty="0" err="1" smtClean="0"/>
              <a:t>nal</a:t>
            </a:r>
            <a:r>
              <a:rPr lang="tr-TR" sz="2400" b="1" dirty="0" smtClean="0"/>
              <a:t> baskı</a:t>
            </a:r>
            <a:endParaRPr lang="tr-TR" sz="2400" b="1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36DC-B917-4E03-BEBA-22AFA4A22C19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tr-TR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Pelvik</a:t>
            </a:r>
            <a:r>
              <a:rPr lang="tr-T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taban kas </a:t>
            </a:r>
            <a:r>
              <a:rPr lang="tr-TR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kontraksiyonu</a:t>
            </a:r>
            <a:endParaRPr lang="tr-TR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8496944" cy="5112568"/>
          </a:xfrm>
        </p:spPr>
        <p:txBody>
          <a:bodyPr>
            <a:normAutofit fontScale="92500" lnSpcReduction="10000"/>
          </a:bodyPr>
          <a:lstStyle/>
          <a:p>
            <a:r>
              <a:rPr lang="tr-TR" sz="2400" dirty="0" err="1" smtClean="0"/>
              <a:t>Hiatal</a:t>
            </a:r>
            <a:r>
              <a:rPr lang="tr-TR" sz="2400" dirty="0" smtClean="0"/>
              <a:t> açıklığı azaltır</a:t>
            </a:r>
          </a:p>
          <a:p>
            <a:endParaRPr lang="tr-TR" sz="2400" dirty="0" smtClean="0"/>
          </a:p>
          <a:p>
            <a:r>
              <a:rPr lang="tr-TR" sz="2400" dirty="0" smtClean="0"/>
              <a:t>Anüs ve rektumu </a:t>
            </a:r>
            <a:r>
              <a:rPr lang="tr-TR" sz="2400" dirty="0" err="1" smtClean="0"/>
              <a:t>eleve</a:t>
            </a:r>
            <a:r>
              <a:rPr lang="tr-TR" sz="2400" dirty="0" smtClean="0"/>
              <a:t> eder</a:t>
            </a:r>
          </a:p>
          <a:p>
            <a:endParaRPr lang="tr-TR" sz="2400" dirty="0" smtClean="0"/>
          </a:p>
          <a:p>
            <a:r>
              <a:rPr lang="tr-TR" sz="2400" dirty="0" err="1" smtClean="0"/>
              <a:t>Levator</a:t>
            </a:r>
            <a:r>
              <a:rPr lang="tr-TR" sz="2400" dirty="0" smtClean="0"/>
              <a:t> plağı ile </a:t>
            </a:r>
            <a:r>
              <a:rPr lang="tr-TR" sz="2400" dirty="0" err="1" smtClean="0"/>
              <a:t>symphisiz</a:t>
            </a:r>
            <a:r>
              <a:rPr lang="tr-TR" sz="2400" dirty="0" smtClean="0"/>
              <a:t> </a:t>
            </a:r>
            <a:r>
              <a:rPr lang="tr-TR" sz="2400" dirty="0" err="1" smtClean="0"/>
              <a:t>pubis</a:t>
            </a:r>
            <a:r>
              <a:rPr lang="tr-TR" sz="2400" dirty="0" smtClean="0"/>
              <a:t> arasındaki açıyı değiştirir</a:t>
            </a:r>
          </a:p>
          <a:p>
            <a:endParaRPr lang="tr-TR" sz="2400" dirty="0" smtClean="0"/>
          </a:p>
          <a:p>
            <a:r>
              <a:rPr lang="tr-TR" sz="2400" dirty="0" err="1" smtClean="0"/>
              <a:t>İndirekt</a:t>
            </a:r>
            <a:r>
              <a:rPr lang="tr-TR" sz="2400" dirty="0" smtClean="0"/>
              <a:t> etkiyle </a:t>
            </a:r>
            <a:r>
              <a:rPr lang="tr-TR" sz="2400" dirty="0" err="1" smtClean="0"/>
              <a:t>uterus</a:t>
            </a:r>
            <a:r>
              <a:rPr lang="tr-TR" sz="2400" dirty="0" smtClean="0"/>
              <a:t> mesane ve </a:t>
            </a:r>
            <a:r>
              <a:rPr lang="tr-TR" sz="2400" dirty="0" err="1" smtClean="0"/>
              <a:t>üretra</a:t>
            </a:r>
            <a:r>
              <a:rPr lang="tr-TR" sz="2400" dirty="0" smtClean="0"/>
              <a:t> </a:t>
            </a:r>
            <a:r>
              <a:rPr lang="tr-TR" sz="2400" dirty="0" err="1" smtClean="0"/>
              <a:t>kranial</a:t>
            </a:r>
            <a:r>
              <a:rPr lang="tr-TR" sz="2400" dirty="0" smtClean="0"/>
              <a:t> yönde yer değiştirir</a:t>
            </a:r>
          </a:p>
          <a:p>
            <a:endParaRPr lang="tr-TR" sz="2400" dirty="0" smtClean="0"/>
          </a:p>
          <a:p>
            <a:r>
              <a:rPr lang="tr-TR" sz="2400" dirty="0" smtClean="0"/>
              <a:t>Böylece </a:t>
            </a:r>
            <a:r>
              <a:rPr lang="tr-TR" sz="2400" dirty="0" err="1" smtClean="0"/>
              <a:t>üretra</a:t>
            </a:r>
            <a:r>
              <a:rPr lang="tr-TR" sz="2400" dirty="0" smtClean="0"/>
              <a:t> </a:t>
            </a:r>
            <a:r>
              <a:rPr lang="tr-TR" sz="2400" dirty="0" err="1" smtClean="0"/>
              <a:t>vajen</a:t>
            </a:r>
            <a:r>
              <a:rPr lang="tr-TR" sz="2400" dirty="0" smtClean="0"/>
              <a:t> ve </a:t>
            </a:r>
            <a:r>
              <a:rPr lang="tr-TR" sz="2400" dirty="0" err="1" smtClean="0"/>
              <a:t>anorektal</a:t>
            </a:r>
            <a:r>
              <a:rPr lang="tr-TR" sz="2400" dirty="0" smtClean="0"/>
              <a:t> </a:t>
            </a:r>
            <a:r>
              <a:rPr lang="tr-TR" sz="2400" dirty="0" err="1" smtClean="0"/>
              <a:t>junctionda</a:t>
            </a:r>
            <a:r>
              <a:rPr lang="tr-TR" sz="2400" dirty="0" smtClean="0"/>
              <a:t> baskı oluşur</a:t>
            </a:r>
          </a:p>
          <a:p>
            <a:endParaRPr lang="tr-TR" sz="2400" dirty="0" smtClean="0"/>
          </a:p>
          <a:p>
            <a:r>
              <a:rPr lang="tr-TR" sz="2400" dirty="0" smtClean="0"/>
              <a:t>Bu da </a:t>
            </a:r>
            <a:r>
              <a:rPr lang="tr-TR" sz="2400" dirty="0" err="1" smtClean="0"/>
              <a:t>levator</a:t>
            </a:r>
            <a:r>
              <a:rPr lang="tr-TR" sz="2400" dirty="0" smtClean="0"/>
              <a:t> aninin SUI, </a:t>
            </a:r>
            <a:r>
              <a:rPr lang="tr-TR" sz="2400" dirty="0" err="1" smtClean="0"/>
              <a:t>fekal</a:t>
            </a:r>
            <a:r>
              <a:rPr lang="tr-TR" sz="2400" dirty="0" smtClean="0"/>
              <a:t> </a:t>
            </a:r>
            <a:r>
              <a:rPr lang="tr-TR" sz="2400" dirty="0" err="1" smtClean="0"/>
              <a:t>inkontinans</a:t>
            </a:r>
            <a:r>
              <a:rPr lang="tr-TR" sz="2400" dirty="0" smtClean="0"/>
              <a:t> ve seksüel fonksiyon üzerindeki önemini açıklar</a:t>
            </a:r>
            <a:endParaRPr lang="tr-TR" sz="24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36DC-B917-4E03-BEBA-22AFA4A22C19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80728"/>
            <a:ext cx="7113008" cy="482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1403648" y="188640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Levator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o-a</a:t>
            </a:r>
            <a:r>
              <a:rPr lang="tr-T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tiva</a:t>
            </a:r>
            <a:r>
              <a:rPr lang="tr-TR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syonu</a:t>
            </a:r>
            <a:endParaRPr lang="tr-TR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1115616" y="6218148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Dietz</a:t>
            </a:r>
            <a:r>
              <a:rPr lang="tr-TR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HP (2010) </a:t>
            </a:r>
            <a:r>
              <a:rPr lang="tr-TR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</a:t>
            </a:r>
            <a:r>
              <a:rPr lang="tr-TR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floor</a:t>
            </a:r>
            <a:r>
              <a:rPr lang="tr-TR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ultrasound</a:t>
            </a:r>
            <a:r>
              <a:rPr lang="tr-TR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tr-TR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tr-TR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r-TR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Fleischer</a:t>
            </a:r>
            <a:r>
              <a:rPr lang="tr-TR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 et </a:t>
            </a:r>
            <a:r>
              <a:rPr lang="tr-TR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(</a:t>
            </a:r>
            <a:r>
              <a:rPr lang="tr-TR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eds</a:t>
            </a:r>
            <a:r>
              <a:rPr lang="tr-TR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tr-TR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Sonograpy</a:t>
            </a:r>
            <a:r>
              <a:rPr lang="tr-TR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tr-TR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obstetrics</a:t>
            </a:r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gynecology: principles </a:t>
            </a:r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tr-TR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</a:t>
            </a:r>
            <a:r>
              <a:rPr lang="en-US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ctice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7th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edn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Mc-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Graw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Hill, New York</a:t>
            </a:r>
            <a:endParaRPr lang="tr-TR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29487" y="2060848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Midsagittal</a:t>
            </a:r>
            <a:endParaRPr lang="tr-TR" dirty="0" smtClean="0"/>
          </a:p>
          <a:p>
            <a:r>
              <a:rPr lang="tr-TR" dirty="0" smtClean="0"/>
              <a:t>      2D</a:t>
            </a:r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179512" y="4150821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Aksiyal</a:t>
            </a:r>
            <a:r>
              <a:rPr lang="tr-TR" dirty="0" smtClean="0"/>
              <a:t> </a:t>
            </a:r>
          </a:p>
          <a:p>
            <a:r>
              <a:rPr lang="tr-TR" dirty="0" smtClean="0"/>
              <a:t>    3D</a:t>
            </a:r>
          </a:p>
        </p:txBody>
      </p:sp>
      <p:cxnSp>
        <p:nvCxnSpPr>
          <p:cNvPr id="10" name="9 Düz Ok Bağlayıcısı"/>
          <p:cNvCxnSpPr/>
          <p:nvPr/>
        </p:nvCxnSpPr>
        <p:spPr>
          <a:xfrm>
            <a:off x="5004048" y="3861048"/>
            <a:ext cx="0" cy="115212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Düz Ok Bağlayıcısı"/>
          <p:cNvCxnSpPr/>
          <p:nvPr/>
        </p:nvCxnSpPr>
        <p:spPr>
          <a:xfrm>
            <a:off x="7236296" y="3789040"/>
            <a:ext cx="0" cy="1584176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Düz Ok Bağlayıcısı"/>
          <p:cNvCxnSpPr/>
          <p:nvPr/>
        </p:nvCxnSpPr>
        <p:spPr>
          <a:xfrm>
            <a:off x="2555776" y="3789040"/>
            <a:ext cx="0" cy="1368152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36DC-B917-4E03-BEBA-22AFA4A22C19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188640"/>
            <a:ext cx="8892480" cy="936104"/>
          </a:xfrm>
        </p:spPr>
        <p:txBody>
          <a:bodyPr>
            <a:noAutofit/>
          </a:bodyPr>
          <a:lstStyle/>
          <a:p>
            <a:pPr algn="ctr"/>
            <a:r>
              <a:rPr lang="tr-T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Pelvik</a:t>
            </a:r>
            <a:r>
              <a:rPr lang="tr-T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taban kas </a:t>
            </a:r>
            <a:r>
              <a:rPr lang="tr-T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kontraksiyonunun</a:t>
            </a:r>
            <a:r>
              <a:rPr lang="tr-T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etkisinin </a:t>
            </a:r>
            <a:br>
              <a:rPr lang="tr-T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belirlenmesinde    3 </a:t>
            </a:r>
            <a:r>
              <a:rPr lang="tr-T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</a:t>
            </a:r>
            <a:endParaRPr lang="tr-T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4680520" cy="534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5004048" y="980729"/>
            <a:ext cx="40848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000" dirty="0"/>
          </a:p>
          <a:p>
            <a:r>
              <a:rPr lang="tr-TR" sz="2000" dirty="0" err="1" smtClean="0"/>
              <a:t>levator</a:t>
            </a:r>
            <a:r>
              <a:rPr lang="tr-TR" sz="2000" dirty="0" smtClean="0"/>
              <a:t> plak açısının ölçülmesi</a:t>
            </a:r>
          </a:p>
          <a:p>
            <a:endParaRPr lang="en-US" sz="2000" dirty="0" smtClean="0"/>
          </a:p>
          <a:p>
            <a:r>
              <a:rPr lang="tr-TR" sz="2000" dirty="0" smtClean="0"/>
              <a:t>(</a:t>
            </a:r>
            <a:r>
              <a:rPr lang="tr-TR" sz="2000" dirty="0" err="1" smtClean="0"/>
              <a:t>sympizial</a:t>
            </a:r>
            <a:r>
              <a:rPr lang="tr-TR" sz="2000" dirty="0" smtClean="0"/>
              <a:t> aks ile</a:t>
            </a:r>
            <a:r>
              <a:rPr lang="en-US" sz="2000" dirty="0" smtClean="0"/>
              <a:t> </a:t>
            </a:r>
            <a:r>
              <a:rPr lang="en-US" sz="2000" dirty="0" err="1"/>
              <a:t>levator</a:t>
            </a:r>
            <a:r>
              <a:rPr lang="en-US" sz="2000" dirty="0"/>
              <a:t> hiatus </a:t>
            </a:r>
            <a:endParaRPr lang="tr-TR" sz="2000" dirty="0" smtClean="0"/>
          </a:p>
          <a:p>
            <a:r>
              <a:rPr lang="tr-TR" sz="2000" dirty="0" smtClean="0"/>
              <a:t>arasındaki açı</a:t>
            </a:r>
            <a:r>
              <a:rPr lang="en-US" sz="2000" dirty="0" smtClean="0"/>
              <a:t>)</a:t>
            </a:r>
            <a:endParaRPr lang="tr-TR" sz="2000" dirty="0"/>
          </a:p>
        </p:txBody>
      </p:sp>
      <p:sp>
        <p:nvSpPr>
          <p:cNvPr id="6" name="5 Metin kutusu"/>
          <p:cNvSpPr txBox="1"/>
          <p:nvPr/>
        </p:nvSpPr>
        <p:spPr>
          <a:xfrm>
            <a:off x="611560" y="6372036"/>
            <a:ext cx="95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İstirahat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2627784" y="6381328"/>
            <a:ext cx="2248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Levator</a:t>
            </a:r>
            <a:r>
              <a:rPr lang="tr-TR" dirty="0" smtClean="0"/>
              <a:t> </a:t>
            </a:r>
            <a:r>
              <a:rPr lang="tr-TR" dirty="0" err="1" smtClean="0"/>
              <a:t>kontraksiyonu</a:t>
            </a:r>
            <a:endParaRPr lang="tr-TR" dirty="0"/>
          </a:p>
        </p:txBody>
      </p:sp>
      <p:sp>
        <p:nvSpPr>
          <p:cNvPr id="10" name="9 Metin kutusu"/>
          <p:cNvSpPr txBox="1"/>
          <p:nvPr/>
        </p:nvSpPr>
        <p:spPr>
          <a:xfrm>
            <a:off x="5076056" y="5013176"/>
            <a:ext cx="23647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Mesane boynunun </a:t>
            </a:r>
          </a:p>
          <a:p>
            <a:r>
              <a:rPr lang="tr-TR" sz="2000" dirty="0" smtClean="0"/>
              <a:t>yer değiştirmesi </a:t>
            </a:r>
          </a:p>
          <a:p>
            <a:endParaRPr lang="tr-TR" sz="2000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5076056" y="3212976"/>
            <a:ext cx="30460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err="1" smtClean="0"/>
              <a:t>Levator</a:t>
            </a:r>
            <a:r>
              <a:rPr lang="tr-TR" sz="2000" dirty="0" smtClean="0"/>
              <a:t> </a:t>
            </a:r>
            <a:r>
              <a:rPr lang="tr-TR" sz="2000" dirty="0" err="1" smtClean="0"/>
              <a:t>hiatusun</a:t>
            </a:r>
            <a:r>
              <a:rPr lang="tr-TR" sz="2000" dirty="0" smtClean="0"/>
              <a:t> </a:t>
            </a:r>
          </a:p>
          <a:p>
            <a:r>
              <a:rPr lang="tr-TR" sz="2000" dirty="0" smtClean="0"/>
              <a:t>ön arka çapının azalması</a:t>
            </a:r>
            <a:endParaRPr lang="tr-TR" sz="2000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36DC-B917-4E03-BEBA-22AFA4A22C19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1143000"/>
          </a:xfrm>
        </p:spPr>
        <p:txBody>
          <a:bodyPr>
            <a:noAutofit/>
          </a:bodyPr>
          <a:lstStyle/>
          <a:p>
            <a:pPr algn="ctr"/>
            <a:r>
              <a:rPr lang="tr-TR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Translabial</a:t>
            </a:r>
            <a:r>
              <a:rPr lang="tr-T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USG ile </a:t>
            </a:r>
            <a:br>
              <a:rPr lang="tr-T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üriner</a:t>
            </a:r>
            <a:r>
              <a:rPr lang="tr-T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inkontinansın</a:t>
            </a:r>
            <a:r>
              <a:rPr lang="tr-T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araştırılması</a:t>
            </a:r>
            <a:endParaRPr lang="tr-TR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899592" y="1844824"/>
            <a:ext cx="7704856" cy="3744416"/>
          </a:xfrm>
        </p:spPr>
        <p:txBody>
          <a:bodyPr>
            <a:normAutofit/>
          </a:bodyPr>
          <a:lstStyle/>
          <a:p>
            <a:r>
              <a:rPr lang="tr-TR" sz="2400" dirty="0" smtClean="0"/>
              <a:t>SUİ ile ilişkili olan en önemli bulgular</a:t>
            </a:r>
          </a:p>
          <a:p>
            <a:endParaRPr lang="tr-TR" sz="2400" dirty="0" smtClean="0"/>
          </a:p>
          <a:p>
            <a:pPr lvl="1"/>
            <a:r>
              <a:rPr lang="tr-TR" dirty="0" smtClean="0"/>
              <a:t>Mesane boynu </a:t>
            </a:r>
            <a:r>
              <a:rPr lang="tr-TR" dirty="0" err="1" smtClean="0"/>
              <a:t>hipermobilitesi</a:t>
            </a:r>
            <a:endParaRPr lang="tr-TR" dirty="0" smtClean="0"/>
          </a:p>
          <a:p>
            <a:pPr lvl="1"/>
            <a:endParaRPr lang="tr-TR" dirty="0" smtClean="0"/>
          </a:p>
          <a:p>
            <a:pPr lvl="1"/>
            <a:r>
              <a:rPr lang="tr-TR" dirty="0" err="1" smtClean="0"/>
              <a:t>Üretral</a:t>
            </a:r>
            <a:r>
              <a:rPr lang="tr-TR" dirty="0" smtClean="0"/>
              <a:t> rotasyon</a:t>
            </a:r>
          </a:p>
          <a:p>
            <a:pPr lvl="1"/>
            <a:endParaRPr lang="tr-TR" dirty="0" smtClean="0"/>
          </a:p>
          <a:p>
            <a:pPr lvl="1"/>
            <a:r>
              <a:rPr lang="tr-TR" dirty="0" err="1" smtClean="0"/>
              <a:t>Üretro</a:t>
            </a:r>
            <a:r>
              <a:rPr lang="tr-TR" dirty="0" smtClean="0"/>
              <a:t> </a:t>
            </a:r>
            <a:r>
              <a:rPr lang="tr-TR" dirty="0" err="1" smtClean="0"/>
              <a:t>vezikal</a:t>
            </a:r>
            <a:r>
              <a:rPr lang="tr-TR" dirty="0" smtClean="0"/>
              <a:t> açının değişmesi</a:t>
            </a:r>
          </a:p>
          <a:p>
            <a:endParaRPr lang="tr-TR" sz="240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36DC-B917-4E03-BEBA-22AFA4A22C19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1143000"/>
          </a:xfrm>
        </p:spPr>
        <p:txBody>
          <a:bodyPr>
            <a:noAutofit/>
          </a:bodyPr>
          <a:lstStyle/>
          <a:p>
            <a:pPr algn="ctr"/>
            <a:r>
              <a:rPr lang="tr-TR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Translabial</a:t>
            </a:r>
            <a:r>
              <a:rPr lang="tr-T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USG ile </a:t>
            </a:r>
            <a:br>
              <a:rPr lang="tr-T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üriner</a:t>
            </a:r>
            <a:r>
              <a:rPr lang="tr-T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inkontinansın</a:t>
            </a:r>
            <a:r>
              <a:rPr lang="tr-T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araştırılması</a:t>
            </a:r>
            <a:endParaRPr lang="tr-TR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640960" cy="5112568"/>
          </a:xfrm>
        </p:spPr>
        <p:txBody>
          <a:bodyPr>
            <a:normAutofit/>
          </a:bodyPr>
          <a:lstStyle/>
          <a:p>
            <a:r>
              <a:rPr lang="tr-TR" sz="2200" dirty="0" err="1" smtClean="0"/>
              <a:t>Üretra</a:t>
            </a:r>
            <a:r>
              <a:rPr lang="tr-TR" sz="2200" dirty="0" smtClean="0"/>
              <a:t> ve mesane boynu değerlendirilmesi esnasında </a:t>
            </a:r>
            <a:r>
              <a:rPr lang="tr-TR" sz="2200" dirty="0" err="1" smtClean="0"/>
              <a:t>rezidüel</a:t>
            </a:r>
            <a:r>
              <a:rPr lang="tr-TR" sz="2200" dirty="0" smtClean="0"/>
              <a:t> idrar miktarı ölçülmelidir   ( X .Y . 5,6 = ml )</a:t>
            </a:r>
          </a:p>
          <a:p>
            <a:endParaRPr lang="tr-TR" sz="2200" dirty="0" smtClean="0"/>
          </a:p>
          <a:p>
            <a:r>
              <a:rPr lang="tr-TR" sz="2200" dirty="0" err="1" smtClean="0"/>
              <a:t>Rezidü</a:t>
            </a:r>
            <a:r>
              <a:rPr lang="tr-TR" sz="2200" dirty="0" smtClean="0"/>
              <a:t> idrar miktarı 50 ml altında olduğunda </a:t>
            </a:r>
            <a:r>
              <a:rPr lang="tr-TR" sz="2200" dirty="0" err="1" smtClean="0"/>
              <a:t>detrusor</a:t>
            </a:r>
            <a:r>
              <a:rPr lang="tr-TR" sz="2200" dirty="0" smtClean="0"/>
              <a:t> duvar kalınlığı da ölçülebilir</a:t>
            </a:r>
          </a:p>
          <a:p>
            <a:endParaRPr lang="tr-TR" sz="2200" dirty="0" smtClean="0"/>
          </a:p>
          <a:p>
            <a:r>
              <a:rPr lang="tr-TR" sz="2200" dirty="0" err="1" smtClean="0"/>
              <a:t>Detrusor</a:t>
            </a:r>
            <a:r>
              <a:rPr lang="tr-TR" sz="2200" dirty="0" smtClean="0"/>
              <a:t> duvar kalınlığının artmış olması </a:t>
            </a:r>
            <a:r>
              <a:rPr lang="tr-TR" sz="2200" dirty="0" err="1" smtClean="0"/>
              <a:t>detrusor</a:t>
            </a:r>
            <a:r>
              <a:rPr lang="tr-TR" sz="2200" dirty="0" smtClean="0"/>
              <a:t> </a:t>
            </a:r>
            <a:r>
              <a:rPr lang="tr-TR" sz="2200" dirty="0" err="1" smtClean="0"/>
              <a:t>over</a:t>
            </a:r>
            <a:r>
              <a:rPr lang="tr-TR" sz="2200" dirty="0" smtClean="0"/>
              <a:t> aktivitesi için </a:t>
            </a:r>
            <a:r>
              <a:rPr lang="tr-TR" sz="2200" dirty="0" err="1" smtClean="0"/>
              <a:t>diagnostik</a:t>
            </a:r>
            <a:r>
              <a:rPr lang="tr-TR" sz="2200" dirty="0" smtClean="0"/>
              <a:t> olabilir aşırı aktif mesane semptomlarıyla ilişkilidir</a:t>
            </a:r>
          </a:p>
          <a:p>
            <a:endParaRPr lang="tr-TR" sz="2200" dirty="0" smtClean="0"/>
          </a:p>
          <a:p>
            <a:r>
              <a:rPr lang="tr-TR" sz="2200" dirty="0" smtClean="0"/>
              <a:t>Anti </a:t>
            </a:r>
            <a:r>
              <a:rPr lang="tr-TR" sz="2200" dirty="0" err="1" smtClean="0"/>
              <a:t>inkontinans</a:t>
            </a:r>
            <a:r>
              <a:rPr lang="tr-TR" sz="2200" dirty="0" smtClean="0"/>
              <a:t> prosedürleri sonrasında gelişecek de </a:t>
            </a:r>
            <a:r>
              <a:rPr lang="tr-TR" sz="2200" dirty="0" err="1" smtClean="0"/>
              <a:t>novo</a:t>
            </a:r>
            <a:r>
              <a:rPr lang="tr-TR" sz="2200" dirty="0" smtClean="0"/>
              <a:t> </a:t>
            </a:r>
            <a:r>
              <a:rPr lang="tr-TR" sz="2200" dirty="0" err="1" smtClean="0"/>
              <a:t>urge</a:t>
            </a:r>
            <a:r>
              <a:rPr lang="tr-TR" sz="2200" dirty="0" smtClean="0"/>
              <a:t> </a:t>
            </a:r>
            <a:r>
              <a:rPr lang="tr-TR" sz="2200" dirty="0" err="1" smtClean="0"/>
              <a:t>inkontinansın</a:t>
            </a:r>
            <a:r>
              <a:rPr lang="tr-TR" sz="2200" dirty="0" smtClean="0"/>
              <a:t> </a:t>
            </a:r>
            <a:r>
              <a:rPr lang="tr-TR" sz="2200" dirty="0" err="1" smtClean="0"/>
              <a:t>prediktörü</a:t>
            </a:r>
            <a:r>
              <a:rPr lang="tr-TR" sz="2200" dirty="0" smtClean="0"/>
              <a:t> olabilir </a:t>
            </a:r>
            <a:endParaRPr lang="tr-TR" sz="22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36DC-B917-4E03-BEBA-22AFA4A22C19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tr-T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Mesane boynu </a:t>
            </a:r>
            <a:r>
              <a:rPr lang="tr-TR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mobilitesi</a:t>
            </a:r>
            <a:endParaRPr lang="tr-TR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8640960" cy="5328592"/>
          </a:xfrm>
        </p:spPr>
        <p:txBody>
          <a:bodyPr>
            <a:normAutofit/>
          </a:bodyPr>
          <a:lstStyle/>
          <a:p>
            <a:r>
              <a:rPr lang="tr-TR" sz="2400" dirty="0" smtClean="0"/>
              <a:t>SUI için önemli </a:t>
            </a:r>
            <a:r>
              <a:rPr lang="tr-TR" sz="2400" dirty="0" err="1" smtClean="0"/>
              <a:t>etyolojik</a:t>
            </a:r>
            <a:r>
              <a:rPr lang="tr-TR" sz="2400" dirty="0" smtClean="0"/>
              <a:t> faktördür</a:t>
            </a:r>
          </a:p>
          <a:p>
            <a:endParaRPr lang="tr-TR" sz="2400" dirty="0" smtClean="0"/>
          </a:p>
          <a:p>
            <a:r>
              <a:rPr lang="tr-TR" sz="2400" dirty="0" err="1" smtClean="0"/>
              <a:t>Pelvik</a:t>
            </a:r>
            <a:r>
              <a:rPr lang="tr-TR" sz="2400" dirty="0" smtClean="0"/>
              <a:t> organların maksimum inişine engel olmamak için perine üzerine gereksiz baskı uygulanmamalıdır</a:t>
            </a:r>
          </a:p>
          <a:p>
            <a:endParaRPr lang="tr-TR" sz="2400" dirty="0" smtClean="0"/>
          </a:p>
          <a:p>
            <a:r>
              <a:rPr lang="tr-TR" sz="2400" dirty="0" smtClean="0"/>
              <a:t>Ölçüm istirahat ve maksimum </a:t>
            </a:r>
            <a:r>
              <a:rPr lang="tr-TR" sz="2400" dirty="0" err="1" smtClean="0"/>
              <a:t>valsalva</a:t>
            </a:r>
            <a:r>
              <a:rPr lang="tr-TR" sz="2400" dirty="0" smtClean="0"/>
              <a:t> esnasında yapılır</a:t>
            </a:r>
          </a:p>
          <a:p>
            <a:r>
              <a:rPr lang="tr-TR" sz="2400" dirty="0" smtClean="0"/>
              <a:t> İkisi arasındaki fark mesane boyun inişini </a:t>
            </a:r>
            <a:r>
              <a:rPr lang="tr-TR" sz="2400" dirty="0" err="1" smtClean="0"/>
              <a:t>numerik</a:t>
            </a:r>
            <a:r>
              <a:rPr lang="tr-TR" sz="2400" dirty="0" smtClean="0"/>
              <a:t> olarak verir</a:t>
            </a:r>
            <a:r>
              <a:rPr lang="tr-TR" sz="2400" smtClean="0"/>
              <a:t>. </a:t>
            </a:r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 smtClean="0"/>
              <a:t>Bazı araştırmacılar </a:t>
            </a:r>
            <a:r>
              <a:rPr lang="tr-TR" sz="2400" dirty="0" err="1" smtClean="0"/>
              <a:t>proximal</a:t>
            </a:r>
            <a:r>
              <a:rPr lang="tr-TR" sz="2400" dirty="0" smtClean="0"/>
              <a:t> </a:t>
            </a:r>
            <a:r>
              <a:rPr lang="tr-TR" sz="2400" dirty="0" err="1" smtClean="0"/>
              <a:t>üretra</a:t>
            </a:r>
            <a:r>
              <a:rPr lang="tr-TR" sz="2400" dirty="0" smtClean="0"/>
              <a:t> ve </a:t>
            </a:r>
            <a:r>
              <a:rPr lang="tr-TR" sz="2400" dirty="0" err="1" smtClean="0"/>
              <a:t>trigon</a:t>
            </a:r>
            <a:r>
              <a:rPr lang="tr-TR" sz="2400" dirty="0" smtClean="0"/>
              <a:t> arasındaki açıyı ölçerler (</a:t>
            </a:r>
            <a:r>
              <a:rPr lang="tr-TR" sz="2400" dirty="0" err="1" smtClean="0"/>
              <a:t>retro</a:t>
            </a:r>
            <a:r>
              <a:rPr lang="tr-TR" sz="2400" dirty="0" smtClean="0"/>
              <a:t> </a:t>
            </a:r>
            <a:r>
              <a:rPr lang="tr-TR" sz="2400" dirty="0" err="1" smtClean="0"/>
              <a:t>vesical</a:t>
            </a:r>
            <a:r>
              <a:rPr lang="tr-TR" sz="2400" dirty="0" smtClean="0"/>
              <a:t> açı RVA veya </a:t>
            </a:r>
            <a:r>
              <a:rPr lang="tr-TR" sz="2400" dirty="0" err="1" smtClean="0"/>
              <a:t>posterior</a:t>
            </a:r>
            <a:r>
              <a:rPr lang="tr-TR" sz="2400" dirty="0" smtClean="0"/>
              <a:t> </a:t>
            </a:r>
            <a:r>
              <a:rPr lang="tr-TR" sz="2400" dirty="0" err="1" smtClean="0"/>
              <a:t>üretro</a:t>
            </a:r>
            <a:r>
              <a:rPr lang="tr-TR" sz="2400" dirty="0" smtClean="0"/>
              <a:t> </a:t>
            </a:r>
            <a:r>
              <a:rPr lang="tr-TR" sz="2400" dirty="0" err="1" smtClean="0"/>
              <a:t>vesical</a:t>
            </a:r>
            <a:r>
              <a:rPr lang="tr-TR" sz="2400" dirty="0" smtClean="0"/>
              <a:t> açı PUV)</a:t>
            </a:r>
          </a:p>
          <a:p>
            <a:endParaRPr lang="tr-TR" sz="24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36DC-B917-4E03-BEBA-22AFA4A22C19}" type="slidenum">
              <a:rPr lang="tr-TR" smtClean="0"/>
              <a:pPr/>
              <a:t>17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3968" y="413792"/>
            <a:ext cx="4680520" cy="1287016"/>
          </a:xfrm>
        </p:spPr>
        <p:txBody>
          <a:bodyPr>
            <a:noAutofit/>
          </a:bodyPr>
          <a:lstStyle/>
          <a:p>
            <a:r>
              <a:rPr lang="tr-T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Mesane boynu </a:t>
            </a:r>
            <a:r>
              <a:rPr lang="tr-T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mobilitesi</a:t>
            </a:r>
            <a:r>
              <a:rPr lang="tr-T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tr-T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retrovezikal</a:t>
            </a:r>
            <a:r>
              <a:rPr lang="tr-T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açı ve </a:t>
            </a:r>
            <a:r>
              <a:rPr lang="tr-T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üretral</a:t>
            </a:r>
            <a:r>
              <a:rPr lang="tr-T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rotasyonun belirlenmesi</a:t>
            </a:r>
            <a:endParaRPr lang="tr-T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3650903" cy="6555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4947011" y="1763524"/>
            <a:ext cx="2823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/>
              <a:t>Mesane boynu inişi</a:t>
            </a:r>
            <a:endParaRPr lang="tr-TR" sz="2400" dirty="0"/>
          </a:p>
        </p:txBody>
      </p:sp>
      <p:sp>
        <p:nvSpPr>
          <p:cNvPr id="6" name="5 Metin kutusu"/>
          <p:cNvSpPr txBox="1"/>
          <p:nvPr/>
        </p:nvSpPr>
        <p:spPr>
          <a:xfrm>
            <a:off x="5010165" y="3491716"/>
            <a:ext cx="2375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err="1" smtClean="0"/>
              <a:t>Retrovesikal</a:t>
            </a:r>
            <a:r>
              <a:rPr lang="tr-TR" sz="2400" dirty="0" smtClean="0"/>
              <a:t> açı</a:t>
            </a:r>
            <a:endParaRPr lang="tr-TR" sz="2400" dirty="0"/>
          </a:p>
        </p:txBody>
      </p:sp>
      <p:sp>
        <p:nvSpPr>
          <p:cNvPr id="7" name="6 Metin kutusu"/>
          <p:cNvSpPr txBox="1"/>
          <p:nvPr/>
        </p:nvSpPr>
        <p:spPr>
          <a:xfrm>
            <a:off x="5004048" y="544522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 smtClean="0"/>
              <a:t>Üretral</a:t>
            </a:r>
            <a:r>
              <a:rPr lang="tr-TR" sz="2400" dirty="0" smtClean="0"/>
              <a:t> rotasyon</a:t>
            </a:r>
            <a:endParaRPr lang="tr-TR" sz="2400" dirty="0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36DC-B917-4E03-BEBA-22AFA4A22C19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lnSpcReduction="10000"/>
          </a:bodyPr>
          <a:lstStyle/>
          <a:p>
            <a:r>
              <a:rPr lang="tr-TR" sz="2400" dirty="0" err="1" smtClean="0"/>
              <a:t>Etyolojsi</a:t>
            </a:r>
            <a:r>
              <a:rPr lang="tr-TR" sz="2400" dirty="0" smtClean="0"/>
              <a:t> </a:t>
            </a:r>
            <a:r>
              <a:rPr lang="tr-TR" sz="2400" dirty="0" err="1" smtClean="0"/>
              <a:t>multifaktöriyel</a:t>
            </a:r>
            <a:endParaRPr lang="tr-TR" sz="2400" dirty="0" smtClean="0"/>
          </a:p>
          <a:p>
            <a:pPr lvl="1"/>
            <a:r>
              <a:rPr lang="tr-TR" sz="2400" dirty="0" smtClean="0"/>
              <a:t>Genetik nedenler</a:t>
            </a:r>
          </a:p>
          <a:p>
            <a:pPr lvl="1"/>
            <a:r>
              <a:rPr lang="tr-TR" sz="2400" dirty="0" err="1" smtClean="0"/>
              <a:t>Vajinal</a:t>
            </a:r>
            <a:r>
              <a:rPr lang="tr-TR" sz="2400" dirty="0" smtClean="0"/>
              <a:t> doğum</a:t>
            </a:r>
          </a:p>
          <a:p>
            <a:pPr lvl="1"/>
            <a:r>
              <a:rPr lang="tr-TR" sz="2400" dirty="0" smtClean="0"/>
              <a:t>2. evrenin uzaması</a:t>
            </a:r>
          </a:p>
          <a:p>
            <a:pPr lvl="1"/>
            <a:r>
              <a:rPr lang="tr-TR" sz="2400" dirty="0" err="1" smtClean="0"/>
              <a:t>Operatif</a:t>
            </a:r>
            <a:r>
              <a:rPr lang="tr-TR" sz="2400" dirty="0" smtClean="0"/>
              <a:t> doğum</a:t>
            </a:r>
          </a:p>
          <a:p>
            <a:endParaRPr lang="tr-TR" sz="2400" dirty="0" smtClean="0"/>
          </a:p>
          <a:p>
            <a:r>
              <a:rPr lang="tr-TR" sz="2400" dirty="0" err="1" smtClean="0"/>
              <a:t>Mid</a:t>
            </a:r>
            <a:r>
              <a:rPr lang="tr-TR" sz="2400" dirty="0" smtClean="0"/>
              <a:t> </a:t>
            </a:r>
            <a:r>
              <a:rPr lang="tr-TR" sz="2400" dirty="0" err="1" smtClean="0"/>
              <a:t>üretral</a:t>
            </a:r>
            <a:r>
              <a:rPr lang="tr-TR" sz="2400" dirty="0" smtClean="0"/>
              <a:t> </a:t>
            </a:r>
            <a:r>
              <a:rPr lang="tr-TR" sz="2400" dirty="0" err="1" smtClean="0"/>
              <a:t>mobilitenin</a:t>
            </a:r>
            <a:r>
              <a:rPr lang="tr-TR" sz="2400" dirty="0" smtClean="0"/>
              <a:t> </a:t>
            </a:r>
            <a:r>
              <a:rPr lang="tr-TR" sz="2400" dirty="0" err="1" smtClean="0"/>
              <a:t>kontinansta</a:t>
            </a:r>
            <a:r>
              <a:rPr lang="tr-TR" sz="2400" dirty="0" smtClean="0"/>
              <a:t> çok önemli olduğu son çalışmalarda gösterilmiştir</a:t>
            </a:r>
          </a:p>
          <a:p>
            <a:endParaRPr lang="tr-TR" sz="2400" dirty="0" smtClean="0"/>
          </a:p>
          <a:p>
            <a:r>
              <a:rPr lang="tr-TR" sz="2400" dirty="0" err="1" smtClean="0"/>
              <a:t>Mid</a:t>
            </a:r>
            <a:r>
              <a:rPr lang="tr-TR" sz="2400" dirty="0" smtClean="0"/>
              <a:t> </a:t>
            </a:r>
            <a:r>
              <a:rPr lang="tr-TR" sz="2400" dirty="0" err="1" smtClean="0"/>
              <a:t>üretra</a:t>
            </a:r>
            <a:r>
              <a:rPr lang="tr-TR" sz="2400" dirty="0" smtClean="0"/>
              <a:t> en önemli </a:t>
            </a:r>
            <a:r>
              <a:rPr lang="tr-TR" sz="2400" dirty="0" err="1" smtClean="0"/>
              <a:t>fiksasyon</a:t>
            </a:r>
            <a:r>
              <a:rPr lang="tr-TR" sz="2400" dirty="0" smtClean="0"/>
              <a:t> noktasıdır</a:t>
            </a:r>
          </a:p>
          <a:p>
            <a:endParaRPr lang="tr-TR" sz="2400" dirty="0" smtClean="0"/>
          </a:p>
          <a:p>
            <a:r>
              <a:rPr lang="tr-TR" sz="2400" dirty="0" smtClean="0"/>
              <a:t>Bu nokta doğum ve </a:t>
            </a:r>
            <a:r>
              <a:rPr lang="tr-TR" sz="2400" dirty="0" err="1" smtClean="0"/>
              <a:t>pelvik</a:t>
            </a:r>
            <a:r>
              <a:rPr lang="tr-TR" sz="2400" dirty="0" smtClean="0"/>
              <a:t> taban kas travmasından etkilenmez</a:t>
            </a:r>
            <a:endParaRPr lang="tr-TR" sz="2400" dirty="0"/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457200" y="346646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Mesane boynu </a:t>
            </a:r>
            <a:r>
              <a:rPr kumimoji="0" lang="tr-TR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mobilitesi</a:t>
            </a:r>
            <a:endParaRPr kumimoji="0" lang="tr-TR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36DC-B917-4E03-BEBA-22AFA4A22C19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Sunum akış planı</a:t>
            </a:r>
            <a:endParaRPr lang="tr-T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61256" y="1484784"/>
            <a:ext cx="7139136" cy="5256584"/>
          </a:xfrm>
        </p:spPr>
        <p:txBody>
          <a:bodyPr>
            <a:normAutofit/>
          </a:bodyPr>
          <a:lstStyle/>
          <a:p>
            <a:r>
              <a:rPr lang="tr-TR" dirty="0" smtClean="0"/>
              <a:t>Giriş</a:t>
            </a:r>
          </a:p>
          <a:p>
            <a:r>
              <a:rPr lang="tr-TR" dirty="0" smtClean="0"/>
              <a:t>Cihaz ve temel değerlendirme yöntemleri</a:t>
            </a:r>
          </a:p>
          <a:p>
            <a:r>
              <a:rPr lang="tr-TR" dirty="0" smtClean="0"/>
              <a:t>Fonksiyonel değerlendirme</a:t>
            </a:r>
          </a:p>
          <a:p>
            <a:pPr lvl="1"/>
            <a:r>
              <a:rPr lang="tr-TR" dirty="0" smtClean="0"/>
              <a:t>Mesane boyun </a:t>
            </a:r>
            <a:r>
              <a:rPr lang="tr-TR" dirty="0" err="1" smtClean="0"/>
              <a:t>mobilitesi</a:t>
            </a:r>
            <a:endParaRPr lang="tr-TR" dirty="0" smtClean="0"/>
          </a:p>
          <a:p>
            <a:pPr lvl="1"/>
            <a:r>
              <a:rPr lang="tr-TR" dirty="0" err="1" smtClean="0"/>
              <a:t>Funelling</a:t>
            </a:r>
            <a:r>
              <a:rPr lang="tr-TR" dirty="0" smtClean="0"/>
              <a:t> ve stres </a:t>
            </a:r>
            <a:r>
              <a:rPr lang="tr-TR" dirty="0" err="1" smtClean="0"/>
              <a:t>inkontinans</a:t>
            </a:r>
            <a:endParaRPr lang="tr-TR" dirty="0" smtClean="0"/>
          </a:p>
          <a:p>
            <a:r>
              <a:rPr lang="tr-TR" dirty="0" smtClean="0"/>
              <a:t>Ön </a:t>
            </a:r>
            <a:r>
              <a:rPr lang="tr-TR" dirty="0" err="1" smtClean="0"/>
              <a:t>kompartman</a:t>
            </a:r>
            <a:endParaRPr lang="tr-TR" dirty="0" smtClean="0"/>
          </a:p>
          <a:p>
            <a:r>
              <a:rPr lang="tr-TR" dirty="0" smtClean="0"/>
              <a:t>Orta </a:t>
            </a:r>
            <a:r>
              <a:rPr lang="tr-TR" dirty="0" err="1" smtClean="0"/>
              <a:t>kompartman</a:t>
            </a:r>
            <a:endParaRPr lang="tr-TR" dirty="0" smtClean="0"/>
          </a:p>
          <a:p>
            <a:r>
              <a:rPr lang="tr-TR" dirty="0" smtClean="0"/>
              <a:t>Arka </a:t>
            </a:r>
            <a:r>
              <a:rPr lang="tr-TR" dirty="0" err="1" smtClean="0"/>
              <a:t>kompartman</a:t>
            </a:r>
            <a:endParaRPr lang="tr-TR" dirty="0"/>
          </a:p>
          <a:p>
            <a:r>
              <a:rPr lang="tr-TR" dirty="0"/>
              <a:t>S</a:t>
            </a:r>
            <a:r>
              <a:rPr lang="tr-TR" dirty="0" smtClean="0"/>
              <a:t>onuçlar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36DC-B917-4E03-BEBA-22AFA4A22C19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4942"/>
          </a:xfrm>
        </p:spPr>
        <p:txBody>
          <a:bodyPr>
            <a:normAutofit/>
          </a:bodyPr>
          <a:lstStyle/>
          <a:p>
            <a:r>
              <a:rPr lang="tr-TR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Detrusor</a:t>
            </a:r>
            <a:r>
              <a:rPr lang="tr-T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duvar kalınlığının ölçülmesi</a:t>
            </a:r>
            <a:endParaRPr lang="tr-TR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654077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Metin kutusu"/>
          <p:cNvSpPr txBox="1"/>
          <p:nvPr/>
        </p:nvSpPr>
        <p:spPr>
          <a:xfrm>
            <a:off x="683568" y="242088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2.5</a:t>
            </a:r>
            <a:endParaRPr lang="tr-TR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755576" y="486916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4.4</a:t>
            </a:r>
            <a:endParaRPr lang="tr-TR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7956376" y="242088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3.7</a:t>
            </a:r>
            <a:endParaRPr lang="tr-TR" dirty="0"/>
          </a:p>
        </p:txBody>
      </p:sp>
      <p:sp>
        <p:nvSpPr>
          <p:cNvPr id="17" name="16 Metin kutusu"/>
          <p:cNvSpPr txBox="1"/>
          <p:nvPr/>
        </p:nvSpPr>
        <p:spPr>
          <a:xfrm>
            <a:off x="8028384" y="472514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6.8</a:t>
            </a:r>
            <a:endParaRPr lang="tr-TR" dirty="0"/>
          </a:p>
        </p:txBody>
      </p:sp>
      <p:sp>
        <p:nvSpPr>
          <p:cNvPr id="18" name="17 Metin kutusu"/>
          <p:cNvSpPr txBox="1"/>
          <p:nvPr/>
        </p:nvSpPr>
        <p:spPr>
          <a:xfrm>
            <a:off x="2099695" y="6300028"/>
            <a:ext cx="4992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5 mm ve üzeri </a:t>
            </a:r>
            <a:r>
              <a:rPr lang="tr-TR" dirty="0" err="1" smtClean="0"/>
              <a:t>detrusor</a:t>
            </a:r>
            <a:r>
              <a:rPr lang="tr-TR" dirty="0" smtClean="0"/>
              <a:t> </a:t>
            </a:r>
            <a:r>
              <a:rPr lang="tr-TR" dirty="0" err="1" smtClean="0"/>
              <a:t>overaktivitesini</a:t>
            </a:r>
            <a:r>
              <a:rPr lang="tr-TR" dirty="0" smtClean="0"/>
              <a:t> düşündürür</a:t>
            </a:r>
            <a:endParaRPr lang="tr-TR" dirty="0"/>
          </a:p>
        </p:txBody>
      </p:sp>
      <p:sp>
        <p:nvSpPr>
          <p:cNvPr id="56" name="5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36DC-B917-4E03-BEBA-22AFA4A22C19}" type="slidenum">
              <a:rPr lang="tr-TR" smtClean="0"/>
              <a:pPr/>
              <a:t>20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>
            <a:normAutofit/>
          </a:bodyPr>
          <a:lstStyle/>
          <a:p>
            <a:r>
              <a:rPr lang="tr-TR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Funelling</a:t>
            </a:r>
            <a:r>
              <a:rPr lang="tr-T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 stres </a:t>
            </a:r>
            <a:r>
              <a:rPr lang="tr-TR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inkontinans</a:t>
            </a:r>
            <a:endParaRPr lang="tr-TR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8363272" cy="504056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Açık </a:t>
            </a:r>
            <a:r>
              <a:rPr lang="tr-TR" sz="2400" dirty="0" err="1" smtClean="0"/>
              <a:t>retrovesikal</a:t>
            </a:r>
            <a:r>
              <a:rPr lang="tr-TR" sz="2400" dirty="0" smtClean="0"/>
              <a:t> açı ile birlikte </a:t>
            </a:r>
            <a:r>
              <a:rPr lang="tr-TR" sz="2400" dirty="0" err="1" smtClean="0"/>
              <a:t>inkontinanslı</a:t>
            </a:r>
            <a:r>
              <a:rPr lang="tr-TR" sz="2400" dirty="0" smtClean="0"/>
              <a:t> hastalarda sık</a:t>
            </a:r>
          </a:p>
          <a:p>
            <a:endParaRPr lang="tr-TR" sz="2400" dirty="0" smtClean="0"/>
          </a:p>
          <a:p>
            <a:r>
              <a:rPr lang="tr-TR" sz="2400" dirty="0" smtClean="0"/>
              <a:t>Sıklıkla idrar sızıntısı ile ilişkilidir. </a:t>
            </a:r>
          </a:p>
          <a:p>
            <a:r>
              <a:rPr lang="tr-TR" sz="2400" dirty="0" smtClean="0"/>
              <a:t>Sızıntı için diğerleri</a:t>
            </a:r>
          </a:p>
          <a:p>
            <a:pPr lvl="1"/>
            <a:r>
              <a:rPr lang="tr-TR" sz="2000" dirty="0" smtClean="0"/>
              <a:t>B </a:t>
            </a:r>
            <a:r>
              <a:rPr lang="tr-TR" sz="2000" dirty="0" err="1" smtClean="0"/>
              <a:t>mod</a:t>
            </a:r>
            <a:r>
              <a:rPr lang="tr-TR" sz="2000" dirty="0" smtClean="0"/>
              <a:t> gri skala USG de zayıf eko (akış) ve, İki lineer eko( </a:t>
            </a:r>
            <a:r>
              <a:rPr lang="tr-TR" sz="2000" dirty="0" err="1" smtClean="0"/>
              <a:t>üretranın</a:t>
            </a:r>
            <a:r>
              <a:rPr lang="tr-TR" sz="2000" dirty="0" smtClean="0"/>
              <a:t> sıvı dolu lümenini tanımlar)</a:t>
            </a:r>
          </a:p>
          <a:p>
            <a:pPr lvl="1"/>
            <a:r>
              <a:rPr lang="tr-TR" sz="2000" dirty="0" smtClean="0"/>
              <a:t>Renkli </a:t>
            </a:r>
            <a:r>
              <a:rPr lang="tr-TR" sz="2000" dirty="0" err="1" smtClean="0"/>
              <a:t>doppler</a:t>
            </a:r>
            <a:r>
              <a:rPr lang="tr-TR" sz="2000" dirty="0" smtClean="0"/>
              <a:t> USG de </a:t>
            </a:r>
            <a:r>
              <a:rPr lang="tr-TR" sz="2000" dirty="0" err="1" smtClean="0"/>
              <a:t>üretral</a:t>
            </a:r>
            <a:r>
              <a:rPr lang="tr-TR" sz="2000" dirty="0" smtClean="0"/>
              <a:t> akışın görülmesi</a:t>
            </a:r>
          </a:p>
          <a:p>
            <a:pPr lvl="1"/>
            <a:endParaRPr lang="tr-TR" sz="2000" dirty="0" smtClean="0"/>
          </a:p>
          <a:p>
            <a:r>
              <a:rPr lang="tr-TR" sz="2400" dirty="0" smtClean="0"/>
              <a:t>Genellikle </a:t>
            </a:r>
            <a:r>
              <a:rPr lang="tr-TR" sz="2400" dirty="0" err="1" smtClean="0"/>
              <a:t>ürodinamik</a:t>
            </a:r>
            <a:r>
              <a:rPr lang="tr-TR" sz="2400" dirty="0" smtClean="0"/>
              <a:t> SUI ve </a:t>
            </a:r>
            <a:r>
              <a:rPr lang="tr-TR" sz="2400" dirty="0" err="1" smtClean="0"/>
              <a:t>bazan</a:t>
            </a:r>
            <a:r>
              <a:rPr lang="tr-TR" sz="2400" dirty="0" smtClean="0"/>
              <a:t> </a:t>
            </a:r>
            <a:r>
              <a:rPr lang="tr-TR" sz="2400" dirty="0" err="1" smtClean="0"/>
              <a:t>urge</a:t>
            </a:r>
            <a:r>
              <a:rPr lang="tr-TR" sz="2400" dirty="0" smtClean="0"/>
              <a:t> </a:t>
            </a:r>
            <a:r>
              <a:rPr lang="tr-TR" sz="2400" dirty="0" err="1" smtClean="0"/>
              <a:t>inkontinansta</a:t>
            </a:r>
            <a:r>
              <a:rPr lang="tr-TR" sz="2400" dirty="0" smtClean="0"/>
              <a:t> görülebilir </a:t>
            </a:r>
          </a:p>
          <a:p>
            <a:endParaRPr lang="tr-TR" sz="2400" dirty="0" smtClean="0"/>
          </a:p>
          <a:p>
            <a:r>
              <a:rPr lang="tr-TR" sz="2400" dirty="0" smtClean="0"/>
              <a:t>Zayıf </a:t>
            </a:r>
            <a:r>
              <a:rPr lang="tr-TR" sz="2400" dirty="0" err="1" smtClean="0"/>
              <a:t>üretral</a:t>
            </a:r>
            <a:r>
              <a:rPr lang="tr-TR" sz="2400" dirty="0" smtClean="0"/>
              <a:t> kapanma basıncı ile ilişkilidir</a:t>
            </a:r>
          </a:p>
          <a:p>
            <a:endParaRPr lang="tr-TR" sz="24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36DC-B917-4E03-BEBA-22AFA4A22C19}" type="slidenum">
              <a:rPr lang="tr-TR" smtClean="0"/>
              <a:pPr/>
              <a:t>21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Renkli </a:t>
            </a:r>
            <a:r>
              <a:rPr lang="tr-T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doppler</a:t>
            </a:r>
            <a:r>
              <a:rPr lang="tr-T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USG ile </a:t>
            </a:r>
            <a:r>
              <a:rPr lang="tr-T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valsalva</a:t>
            </a:r>
            <a:r>
              <a:rPr lang="tr-T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manevrası veya öksürme  esnasında idrar kaçışının gösterilmesi</a:t>
            </a:r>
            <a:endParaRPr lang="tr-TR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07041"/>
            <a:ext cx="5184576" cy="395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1835696" y="5734997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Kısa ok mesane boynunun açık olduğu </a:t>
            </a:r>
          </a:p>
          <a:p>
            <a:r>
              <a:rPr lang="tr-TR" dirty="0" smtClean="0"/>
              <a:t>Uzun ok </a:t>
            </a:r>
            <a:r>
              <a:rPr lang="tr-TR" dirty="0" err="1" smtClean="0"/>
              <a:t>üretra</a:t>
            </a:r>
            <a:r>
              <a:rPr lang="tr-TR" dirty="0" smtClean="0"/>
              <a:t> boyunca </a:t>
            </a:r>
            <a:r>
              <a:rPr lang="tr-TR" dirty="0" err="1" smtClean="0"/>
              <a:t>üriner</a:t>
            </a:r>
            <a:r>
              <a:rPr lang="tr-TR" dirty="0" smtClean="0"/>
              <a:t> akım</a:t>
            </a:r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0" y="2708920"/>
            <a:ext cx="1444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Doppler</a:t>
            </a:r>
            <a:r>
              <a:rPr lang="tr-TR" dirty="0" smtClean="0"/>
              <a:t> ayarı</a:t>
            </a:r>
          </a:p>
          <a:p>
            <a:r>
              <a:rPr lang="tr-TR" dirty="0" err="1" smtClean="0"/>
              <a:t>Flash</a:t>
            </a:r>
            <a:r>
              <a:rPr lang="tr-TR" dirty="0" smtClean="0"/>
              <a:t> </a:t>
            </a:r>
            <a:r>
              <a:rPr lang="tr-TR" dirty="0" err="1" smtClean="0"/>
              <a:t>artefact</a:t>
            </a:r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36DC-B917-4E03-BEBA-22AFA4A22C19}" type="slidenum">
              <a:rPr lang="tr-TR" smtClean="0"/>
              <a:pPr/>
              <a:t>22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Üretra</a:t>
            </a:r>
            <a:endParaRPr lang="tr-T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77544"/>
          </a:xfrm>
        </p:spPr>
        <p:txBody>
          <a:bodyPr>
            <a:normAutofit lnSpcReduction="10000"/>
          </a:bodyPr>
          <a:lstStyle/>
          <a:p>
            <a:r>
              <a:rPr lang="tr-TR" sz="2400" dirty="0" smtClean="0"/>
              <a:t>TVUSG, İUUSG ve TLU ile görüntülenebilir</a:t>
            </a:r>
          </a:p>
          <a:p>
            <a:endParaRPr lang="tr-TR" sz="2400" dirty="0" smtClean="0"/>
          </a:p>
          <a:p>
            <a:r>
              <a:rPr lang="tr-TR" sz="2400" dirty="0" smtClean="0"/>
              <a:t>TLU </a:t>
            </a:r>
            <a:r>
              <a:rPr lang="tr-TR" sz="2400" dirty="0" err="1" smtClean="0"/>
              <a:t>vertikal</a:t>
            </a:r>
            <a:r>
              <a:rPr lang="tr-TR" sz="2400" dirty="0" smtClean="0"/>
              <a:t> </a:t>
            </a:r>
            <a:r>
              <a:rPr lang="tr-TR" sz="2400" dirty="0" err="1" smtClean="0"/>
              <a:t>hipoekoik</a:t>
            </a:r>
            <a:r>
              <a:rPr lang="tr-TR" sz="2400" dirty="0" smtClean="0"/>
              <a:t> alan olarak görülür</a:t>
            </a:r>
          </a:p>
          <a:p>
            <a:endParaRPr lang="tr-TR" sz="2400" dirty="0" smtClean="0"/>
          </a:p>
          <a:p>
            <a:r>
              <a:rPr lang="tr-TR" sz="2400" dirty="0" smtClean="0"/>
              <a:t>Bu alan mukoza </a:t>
            </a:r>
            <a:r>
              <a:rPr lang="tr-TR" sz="2400" dirty="0" err="1" smtClean="0"/>
              <a:t>vasküler</a:t>
            </a:r>
            <a:r>
              <a:rPr lang="tr-TR" sz="2400" dirty="0" smtClean="0"/>
              <a:t> </a:t>
            </a:r>
            <a:r>
              <a:rPr lang="tr-TR" sz="2400" dirty="0" err="1" smtClean="0"/>
              <a:t>plexus</a:t>
            </a:r>
            <a:r>
              <a:rPr lang="tr-TR" sz="2400" dirty="0" smtClean="0"/>
              <a:t> ve </a:t>
            </a:r>
            <a:r>
              <a:rPr lang="tr-TR" sz="2400" dirty="0" err="1" smtClean="0"/>
              <a:t>longitudinal</a:t>
            </a:r>
            <a:r>
              <a:rPr lang="tr-TR" sz="2400" dirty="0" smtClean="0"/>
              <a:t> düz kasları içerir</a:t>
            </a:r>
          </a:p>
          <a:p>
            <a:endParaRPr lang="tr-TR" sz="2400" dirty="0" smtClean="0"/>
          </a:p>
          <a:p>
            <a:r>
              <a:rPr lang="tr-TR" sz="2400" dirty="0" smtClean="0"/>
              <a:t>Bu yapıların gelen USG dalgalara paralel olması </a:t>
            </a:r>
            <a:r>
              <a:rPr lang="tr-TR" sz="2400" dirty="0" err="1" smtClean="0"/>
              <a:t>hipoekoik</a:t>
            </a:r>
            <a:r>
              <a:rPr lang="tr-TR" sz="2400" dirty="0" smtClean="0"/>
              <a:t> görüntünün sebebidir</a:t>
            </a:r>
          </a:p>
          <a:p>
            <a:endParaRPr lang="tr-TR" sz="2400" dirty="0" smtClean="0"/>
          </a:p>
          <a:p>
            <a:r>
              <a:rPr lang="tr-TR" sz="2400" dirty="0" err="1" smtClean="0"/>
              <a:t>Valsalva</a:t>
            </a:r>
            <a:r>
              <a:rPr lang="tr-TR" sz="2400" dirty="0" smtClean="0"/>
              <a:t> ile </a:t>
            </a:r>
            <a:r>
              <a:rPr lang="tr-TR" sz="2400" dirty="0" err="1" smtClean="0"/>
              <a:t>üretral</a:t>
            </a:r>
            <a:r>
              <a:rPr lang="tr-TR" sz="2400" dirty="0" smtClean="0"/>
              <a:t> rotasyon oluştuğunda yapı </a:t>
            </a:r>
            <a:r>
              <a:rPr lang="tr-TR" sz="2400" dirty="0" err="1" smtClean="0"/>
              <a:t>izoekoik</a:t>
            </a:r>
            <a:r>
              <a:rPr lang="tr-TR" sz="2400" dirty="0" smtClean="0"/>
              <a:t> hale gelip daha az belirgin olur</a:t>
            </a:r>
            <a:endParaRPr lang="tr-TR" sz="24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36DC-B917-4E03-BEBA-22AFA4A22C19}" type="slidenum">
              <a:rPr lang="tr-TR" smtClean="0"/>
              <a:pPr/>
              <a:t>23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retral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rabdo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tr-T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tr-T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r-TR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097" y="1402344"/>
            <a:ext cx="8054343" cy="375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2051720" y="5219908"/>
            <a:ext cx="1230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Midsagittal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6409595" y="5219908"/>
            <a:ext cx="82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Aksiyal</a:t>
            </a:r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539552" y="5733256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Rabdosfinkter</a:t>
            </a:r>
            <a:r>
              <a:rPr lang="tr-TR" dirty="0" smtClean="0"/>
              <a:t> volümü ve  </a:t>
            </a:r>
            <a:r>
              <a:rPr lang="tr-TR" dirty="0" err="1" smtClean="0"/>
              <a:t>üretral</a:t>
            </a:r>
            <a:r>
              <a:rPr lang="tr-TR" dirty="0" smtClean="0"/>
              <a:t> kapanma basıncı ile </a:t>
            </a:r>
          </a:p>
          <a:p>
            <a:r>
              <a:rPr lang="tr-TR" dirty="0" smtClean="0"/>
              <a:t>SUİ arasında ilişki vardır</a:t>
            </a:r>
            <a:endParaRPr lang="tr-TR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36DC-B917-4E03-BEBA-22AFA4A22C19}" type="slidenum">
              <a:rPr lang="tr-TR" smtClean="0"/>
              <a:pPr/>
              <a:t>24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Ön </a:t>
            </a:r>
            <a:r>
              <a:rPr lang="tr-TR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kompartman</a:t>
            </a:r>
            <a:r>
              <a:rPr lang="tr-T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değerlendirilmesi</a:t>
            </a:r>
            <a:endParaRPr lang="tr-TR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755576" y="1737320"/>
            <a:ext cx="7772400" cy="457200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Klinik muayene ön </a:t>
            </a:r>
            <a:r>
              <a:rPr lang="tr-TR" sz="2400" dirty="0" err="1" smtClean="0"/>
              <a:t>kompartman</a:t>
            </a:r>
            <a:r>
              <a:rPr lang="tr-TR" sz="2400" dirty="0" smtClean="0"/>
              <a:t> değerlendirilmesinde kısıtlı bilgi sağlar</a:t>
            </a:r>
          </a:p>
          <a:p>
            <a:endParaRPr lang="tr-TR" sz="2400" dirty="0" smtClean="0"/>
          </a:p>
          <a:p>
            <a:r>
              <a:rPr lang="tr-TR" sz="2400" dirty="0" smtClean="0"/>
              <a:t>PFU klinik olarak ayırt edilmesi zor olan 2 farklı </a:t>
            </a:r>
            <a:r>
              <a:rPr lang="tr-TR" sz="2400" dirty="0" err="1" smtClean="0"/>
              <a:t>sistosel</a:t>
            </a:r>
            <a:r>
              <a:rPr lang="tr-TR" sz="2400" dirty="0" smtClean="0"/>
              <a:t> tipini ayırt etmemizi sağlar</a:t>
            </a:r>
          </a:p>
          <a:p>
            <a:endParaRPr lang="tr-TR" sz="2400" dirty="0" smtClean="0"/>
          </a:p>
          <a:p>
            <a:pPr lvl="1"/>
            <a:r>
              <a:rPr lang="tr-TR" sz="2400" dirty="0" err="1" smtClean="0"/>
              <a:t>Sistoüretrosel</a:t>
            </a:r>
            <a:r>
              <a:rPr lang="tr-TR" sz="2400" dirty="0" smtClean="0"/>
              <a:t> (</a:t>
            </a:r>
            <a:r>
              <a:rPr lang="tr-TR" sz="2400" dirty="0" err="1" smtClean="0"/>
              <a:t>Green</a:t>
            </a:r>
            <a:r>
              <a:rPr lang="tr-TR" sz="2400" dirty="0" smtClean="0"/>
              <a:t> </a:t>
            </a:r>
            <a:r>
              <a:rPr lang="tr-TR" sz="2400" dirty="0" err="1" smtClean="0"/>
              <a:t>type</a:t>
            </a:r>
            <a:r>
              <a:rPr lang="tr-TR" sz="2400" dirty="0" smtClean="0"/>
              <a:t> II)</a:t>
            </a:r>
          </a:p>
          <a:p>
            <a:pPr lvl="1"/>
            <a:r>
              <a:rPr lang="tr-TR" sz="2400" dirty="0" err="1" smtClean="0"/>
              <a:t>Retrovesikal</a:t>
            </a:r>
            <a:r>
              <a:rPr lang="tr-TR" sz="2400" dirty="0" smtClean="0"/>
              <a:t> açı </a:t>
            </a:r>
            <a:r>
              <a:rPr lang="tr-TR" sz="2400" dirty="0" err="1" smtClean="0"/>
              <a:t>intakt</a:t>
            </a:r>
            <a:r>
              <a:rPr lang="tr-TR" sz="2400" dirty="0" smtClean="0"/>
              <a:t> (</a:t>
            </a:r>
            <a:r>
              <a:rPr lang="tr-TR" sz="2400" dirty="0" err="1" smtClean="0"/>
              <a:t>Green</a:t>
            </a:r>
            <a:r>
              <a:rPr lang="tr-TR" sz="2400" dirty="0" smtClean="0"/>
              <a:t> </a:t>
            </a:r>
            <a:r>
              <a:rPr lang="tr-TR" sz="2400" dirty="0" err="1" smtClean="0"/>
              <a:t>type</a:t>
            </a:r>
            <a:r>
              <a:rPr lang="tr-TR" sz="2400" dirty="0" smtClean="0"/>
              <a:t> III)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36DC-B917-4E03-BEBA-22AFA4A22C19}" type="slidenum">
              <a:rPr lang="tr-TR" smtClean="0"/>
              <a:pPr/>
              <a:t>25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Ön </a:t>
            </a:r>
            <a:r>
              <a:rPr lang="tr-TR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kompartman</a:t>
            </a:r>
            <a:endParaRPr lang="tr-T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5913"/>
            <a:ext cx="9011945" cy="249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323528" y="4293096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Si</a:t>
            </a:r>
            <a:r>
              <a:rPr lang="en-US" dirty="0" err="1" smtClean="0"/>
              <a:t>sto</a:t>
            </a:r>
            <a:r>
              <a:rPr lang="tr-TR" dirty="0" smtClean="0"/>
              <a:t>ü</a:t>
            </a:r>
            <a:r>
              <a:rPr lang="en-US" dirty="0" smtClean="0"/>
              <a:t>retro</a:t>
            </a:r>
            <a:r>
              <a:rPr lang="tr-TR" dirty="0" smtClean="0"/>
              <a:t>sel</a:t>
            </a:r>
            <a:r>
              <a:rPr lang="en-US" dirty="0" smtClean="0"/>
              <a:t> (</a:t>
            </a:r>
            <a:r>
              <a:rPr lang="tr-TR" dirty="0" smtClean="0"/>
              <a:t>G</a:t>
            </a:r>
            <a:r>
              <a:rPr lang="en-US" dirty="0" err="1" smtClean="0"/>
              <a:t>reen</a:t>
            </a:r>
            <a:r>
              <a:rPr lang="en-US" dirty="0" smtClean="0"/>
              <a:t> type II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rva</a:t>
            </a:r>
            <a:r>
              <a:rPr lang="tr-TR" dirty="0" smtClean="0"/>
              <a:t> </a:t>
            </a:r>
            <a:r>
              <a:rPr lang="en-US" dirty="0" smtClean="0"/>
              <a:t> </a:t>
            </a:r>
            <a:r>
              <a:rPr lang="tr-TR" dirty="0" smtClean="0"/>
              <a:t>180 ‘</a:t>
            </a:r>
          </a:p>
          <a:p>
            <a:endParaRPr lang="tr-TR" dirty="0" smtClean="0"/>
          </a:p>
          <a:p>
            <a:r>
              <a:rPr lang="tr-TR" dirty="0" smtClean="0"/>
              <a:t>SUI ile ilişkili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4499993" y="4365104"/>
            <a:ext cx="432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İzole</a:t>
            </a:r>
            <a:r>
              <a:rPr lang="en-US" dirty="0" smtClean="0"/>
              <a:t> </a:t>
            </a:r>
            <a:r>
              <a:rPr lang="tr-TR" dirty="0" err="1" smtClean="0"/>
              <a:t>sistosel</a:t>
            </a:r>
            <a:r>
              <a:rPr lang="tr-TR" dirty="0" smtClean="0"/>
              <a:t> </a:t>
            </a:r>
            <a:r>
              <a:rPr lang="en-US" dirty="0" smtClean="0"/>
              <a:t>(</a:t>
            </a:r>
            <a:r>
              <a:rPr lang="tr-TR" dirty="0" smtClean="0"/>
              <a:t>G</a:t>
            </a:r>
            <a:r>
              <a:rPr lang="en-US" dirty="0" err="1" smtClean="0"/>
              <a:t>reen</a:t>
            </a:r>
            <a:r>
              <a:rPr lang="en-US" dirty="0" smtClean="0"/>
              <a:t> type III)</a:t>
            </a:r>
            <a:endParaRPr lang="tr-TR" dirty="0" smtClean="0"/>
          </a:p>
          <a:p>
            <a:r>
              <a:rPr lang="tr-TR" dirty="0" err="1" smtClean="0"/>
              <a:t>rva</a:t>
            </a:r>
            <a:r>
              <a:rPr lang="tr-TR" dirty="0" smtClean="0"/>
              <a:t> </a:t>
            </a:r>
            <a:r>
              <a:rPr lang="tr-TR" dirty="0" err="1" smtClean="0"/>
              <a:t>intakt</a:t>
            </a:r>
            <a:r>
              <a:rPr lang="tr-TR" dirty="0" smtClean="0"/>
              <a:t> 90-120’</a:t>
            </a:r>
          </a:p>
          <a:p>
            <a:endParaRPr lang="tr-TR" dirty="0" smtClean="0"/>
          </a:p>
          <a:p>
            <a:r>
              <a:rPr lang="tr-TR" dirty="0" smtClean="0"/>
              <a:t>SUI den ziyade </a:t>
            </a:r>
            <a:r>
              <a:rPr lang="tr-TR" dirty="0" err="1" smtClean="0"/>
              <a:t>prolapsus</a:t>
            </a:r>
            <a:r>
              <a:rPr lang="tr-TR" dirty="0" smtClean="0"/>
              <a:t> ve</a:t>
            </a:r>
          </a:p>
          <a:p>
            <a:r>
              <a:rPr lang="tr-TR" dirty="0" smtClean="0"/>
              <a:t> işeme </a:t>
            </a:r>
            <a:r>
              <a:rPr lang="tr-TR" dirty="0" err="1" smtClean="0"/>
              <a:t>disfonksiyonu</a:t>
            </a:r>
            <a:r>
              <a:rPr lang="tr-TR" dirty="0" smtClean="0"/>
              <a:t> ile ilişkili</a:t>
            </a:r>
            <a:r>
              <a:rPr lang="en-US" dirty="0" smtClean="0"/>
              <a:t> </a:t>
            </a:r>
            <a:endParaRPr lang="tr-TR" dirty="0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36DC-B917-4E03-BEBA-22AFA4A22C19}" type="slidenum">
              <a:rPr lang="tr-TR" smtClean="0"/>
              <a:pPr/>
              <a:t>26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58412"/>
            <a:ext cx="8739154" cy="246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611560" y="4581128"/>
            <a:ext cx="1647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Klinik muayene</a:t>
            </a:r>
            <a:endParaRPr lang="tr-TR" b="1" dirty="0"/>
          </a:p>
        </p:txBody>
      </p:sp>
      <p:sp>
        <p:nvSpPr>
          <p:cNvPr id="6" name="5 Metin kutusu"/>
          <p:cNvSpPr txBox="1"/>
          <p:nvPr/>
        </p:nvSpPr>
        <p:spPr>
          <a:xfrm>
            <a:off x="3627765" y="4581128"/>
            <a:ext cx="1304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POP-Q</a:t>
            </a:r>
          </a:p>
          <a:p>
            <a:r>
              <a:rPr lang="tr-TR" b="1" dirty="0" err="1" smtClean="0"/>
              <a:t>Ba</a:t>
            </a:r>
            <a:r>
              <a:rPr lang="tr-TR" b="1" dirty="0" smtClean="0"/>
              <a:t>  -0,5</a:t>
            </a:r>
          </a:p>
          <a:p>
            <a:endParaRPr lang="tr-TR" b="1" dirty="0"/>
          </a:p>
        </p:txBody>
      </p:sp>
      <p:sp>
        <p:nvSpPr>
          <p:cNvPr id="7" name="6 Metin kutusu"/>
          <p:cNvSpPr txBox="1"/>
          <p:nvPr/>
        </p:nvSpPr>
        <p:spPr>
          <a:xfrm>
            <a:off x="7020272" y="4581128"/>
            <a:ext cx="537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TLU</a:t>
            </a:r>
            <a:endParaRPr lang="tr-TR" b="1" dirty="0"/>
          </a:p>
        </p:txBody>
      </p:sp>
      <p:sp>
        <p:nvSpPr>
          <p:cNvPr id="8" name="7 Metin kutusu"/>
          <p:cNvSpPr txBox="1"/>
          <p:nvPr/>
        </p:nvSpPr>
        <p:spPr>
          <a:xfrm>
            <a:off x="755576" y="5877272"/>
            <a:ext cx="8084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Mesanenin </a:t>
            </a:r>
            <a:r>
              <a:rPr lang="tr-TR" dirty="0" err="1" smtClean="0"/>
              <a:t>simfizis</a:t>
            </a:r>
            <a:r>
              <a:rPr lang="tr-TR" dirty="0" smtClean="0"/>
              <a:t> </a:t>
            </a:r>
            <a:r>
              <a:rPr lang="tr-TR" dirty="0" err="1" smtClean="0"/>
              <a:t>pubisten</a:t>
            </a:r>
            <a:r>
              <a:rPr lang="tr-TR" dirty="0" smtClean="0"/>
              <a:t> </a:t>
            </a:r>
            <a:r>
              <a:rPr lang="tr-TR" b="1" u="sng" dirty="0" smtClean="0"/>
              <a:t>10 mm </a:t>
            </a:r>
            <a:r>
              <a:rPr lang="tr-TR" dirty="0" smtClean="0"/>
              <a:t>aşağı inmesi:  belirgin mesane sarkması </a:t>
            </a:r>
            <a:endParaRPr lang="tr-TR" dirty="0"/>
          </a:p>
        </p:txBody>
      </p:sp>
      <p:sp>
        <p:nvSpPr>
          <p:cNvPr id="9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Prolapsusun</a:t>
            </a: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kantitatif ölçümü</a:t>
            </a:r>
            <a:endParaRPr lang="tr-T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36DC-B917-4E03-BEBA-22AFA4A22C19}" type="slidenum">
              <a:rPr lang="tr-TR" smtClean="0"/>
              <a:pPr/>
              <a:t>27</a:t>
            </a:fld>
            <a:endParaRPr lang="tr-T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737320"/>
            <a:ext cx="7772400" cy="4572000"/>
          </a:xfrm>
        </p:spPr>
        <p:txBody>
          <a:bodyPr/>
          <a:lstStyle/>
          <a:p>
            <a:r>
              <a:rPr lang="tr-TR" dirty="0" smtClean="0"/>
              <a:t> Ek olarak</a:t>
            </a:r>
          </a:p>
          <a:p>
            <a:pPr lvl="1"/>
            <a:r>
              <a:rPr lang="tr-TR" dirty="0" err="1" smtClean="0"/>
              <a:t>Üretral</a:t>
            </a:r>
            <a:r>
              <a:rPr lang="tr-TR" dirty="0" smtClean="0"/>
              <a:t> </a:t>
            </a:r>
            <a:r>
              <a:rPr lang="tr-TR" dirty="0" err="1" smtClean="0"/>
              <a:t>divertikül</a:t>
            </a:r>
            <a:endParaRPr lang="tr-TR" dirty="0" smtClean="0"/>
          </a:p>
          <a:p>
            <a:pPr lvl="1"/>
            <a:r>
              <a:rPr lang="tr-TR" dirty="0" err="1" smtClean="0"/>
              <a:t>Gardner</a:t>
            </a:r>
            <a:r>
              <a:rPr lang="tr-TR" dirty="0" smtClean="0"/>
              <a:t> kanal kisti</a:t>
            </a:r>
          </a:p>
          <a:p>
            <a:pPr lvl="1"/>
            <a:r>
              <a:rPr lang="tr-TR" dirty="0" err="1" smtClean="0"/>
              <a:t>Enterosel</a:t>
            </a:r>
            <a:endParaRPr lang="tr-TR" dirty="0" smtClean="0"/>
          </a:p>
          <a:p>
            <a:pPr lvl="1"/>
            <a:endParaRPr lang="tr-TR" dirty="0" smtClean="0"/>
          </a:p>
          <a:p>
            <a:r>
              <a:rPr lang="tr-TR" dirty="0" smtClean="0"/>
              <a:t>Sentetik mesh görüntülenmesi</a:t>
            </a:r>
          </a:p>
          <a:p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Ön </a:t>
            </a:r>
            <a:r>
              <a:rPr kumimoji="0" lang="tr-T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kompartman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36DC-B917-4E03-BEBA-22AFA4A22C19}" type="slidenum">
              <a:rPr lang="tr-TR" smtClean="0"/>
              <a:pPr/>
              <a:t>28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tr-TR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Üretral</a:t>
            </a:r>
            <a:r>
              <a:rPr lang="tr-T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divertikül</a:t>
            </a:r>
            <a:endParaRPr lang="tr-TR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24745"/>
            <a:ext cx="595467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899592" y="6165304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tr-T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role of 2D </a:t>
            </a:r>
            <a:r>
              <a:rPr lang="tr-TR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tr-T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 D </a:t>
            </a:r>
            <a:r>
              <a:rPr lang="tr-TR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</a:t>
            </a:r>
            <a:r>
              <a:rPr lang="tr-T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ultrasound</a:t>
            </a:r>
            <a:r>
              <a:rPr lang="tr-T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tr-TR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</a:t>
            </a:r>
            <a:r>
              <a:rPr lang="tr-T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organ </a:t>
            </a:r>
            <a:r>
              <a:rPr lang="tr-TR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prolapse</a:t>
            </a:r>
            <a:r>
              <a:rPr lang="tr-T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J </a:t>
            </a:r>
            <a:r>
              <a:rPr lang="tr-TR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Minerva</a:t>
            </a:r>
            <a:r>
              <a:rPr lang="tr-T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</a:t>
            </a:r>
            <a:r>
              <a:rPr lang="tr-T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Gynecol</a:t>
            </a:r>
            <a:r>
              <a:rPr lang="tr-T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17:282-294 (2010)</a:t>
            </a:r>
            <a:endParaRPr lang="tr-TR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36DC-B917-4E03-BEBA-22AFA4A22C19}" type="slidenum">
              <a:rPr lang="tr-TR" smtClean="0"/>
              <a:pPr/>
              <a:t>29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Giriş</a:t>
            </a:r>
            <a:endParaRPr lang="tr-T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tr-TR" sz="2400" dirty="0" smtClean="0"/>
              <a:t>Günümüzde USG jinekolojik alt disiplinlerde yaygın olarak kullanılmaktadır</a:t>
            </a:r>
          </a:p>
          <a:p>
            <a:endParaRPr lang="tr-TR" sz="2400" dirty="0" smtClean="0"/>
          </a:p>
          <a:p>
            <a:r>
              <a:rPr lang="tr-TR" sz="2400" dirty="0" err="1" smtClean="0"/>
              <a:t>Ürojinekolojinin</a:t>
            </a:r>
            <a:r>
              <a:rPr lang="tr-TR" sz="2400" dirty="0" smtClean="0"/>
              <a:t> alt disiplin olarak kabul görmesinden sonra bu alanda hızla gelişmeye başlamıştır</a:t>
            </a:r>
          </a:p>
          <a:p>
            <a:endParaRPr lang="tr-TR" sz="2400" dirty="0" smtClean="0"/>
          </a:p>
          <a:p>
            <a:r>
              <a:rPr lang="tr-TR" sz="2400" dirty="0" smtClean="0"/>
              <a:t>Yakın zamanlarda MRI seçenek olarak gelişmesine rağmen fiyat, erişim ve fonksiyonel değerlendirilme güçlüğü nedeniyle yaygın kabul görmemiştir</a:t>
            </a:r>
          </a:p>
          <a:p>
            <a:endParaRPr lang="tr-TR" sz="24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36DC-B917-4E03-BEBA-22AFA4A22C19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4624"/>
            <a:ext cx="7772400" cy="1143000"/>
          </a:xfrm>
        </p:spPr>
        <p:txBody>
          <a:bodyPr>
            <a:normAutofit/>
          </a:bodyPr>
          <a:lstStyle/>
          <a:p>
            <a:r>
              <a:rPr lang="tr-TR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Postop</a:t>
            </a: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görüntüleme</a:t>
            </a:r>
            <a:endParaRPr lang="tr-T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11560" y="1412776"/>
            <a:ext cx="8136904" cy="5112568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tr-TR" sz="2400" dirty="0" smtClean="0"/>
              <a:t>CA </a:t>
            </a:r>
            <a:r>
              <a:rPr lang="tr-TR" sz="2400" dirty="0" err="1" smtClean="0"/>
              <a:t>sütür</a:t>
            </a:r>
            <a:r>
              <a:rPr lang="tr-TR" sz="2400" dirty="0" smtClean="0"/>
              <a:t> yerleşimine bağlı olarak değişik bulgular vermekte</a:t>
            </a:r>
          </a:p>
          <a:p>
            <a:pPr>
              <a:spcAft>
                <a:spcPts val="600"/>
              </a:spcAft>
            </a:pPr>
            <a:endParaRPr lang="tr-TR" sz="2400" dirty="0" smtClean="0"/>
          </a:p>
          <a:p>
            <a:r>
              <a:rPr lang="tr-TR" sz="2400" dirty="0" smtClean="0"/>
              <a:t>MMK ve </a:t>
            </a:r>
            <a:r>
              <a:rPr lang="tr-TR" sz="2400" dirty="0" err="1" smtClean="0"/>
              <a:t>Burch</a:t>
            </a:r>
            <a:r>
              <a:rPr lang="tr-TR" sz="2400" dirty="0" smtClean="0"/>
              <a:t> mesane boynu </a:t>
            </a:r>
            <a:r>
              <a:rPr lang="tr-TR" sz="2400" dirty="0" err="1" smtClean="0"/>
              <a:t>immobilizasyonu</a:t>
            </a:r>
            <a:r>
              <a:rPr lang="tr-TR" sz="2400" dirty="0" smtClean="0"/>
              <a:t> nedeniyle tipik bulgular vermekte ‘’</a:t>
            </a:r>
            <a:r>
              <a:rPr lang="tr-TR" sz="2400" dirty="0" err="1" smtClean="0"/>
              <a:t>Kolposüspansiyon</a:t>
            </a:r>
            <a:r>
              <a:rPr lang="tr-TR" sz="2400" dirty="0" smtClean="0"/>
              <a:t> Tümseği’’</a:t>
            </a:r>
          </a:p>
          <a:p>
            <a:endParaRPr lang="tr-TR" sz="2400" dirty="0" smtClean="0"/>
          </a:p>
          <a:p>
            <a:r>
              <a:rPr lang="tr-TR" sz="2400" dirty="0" smtClean="0"/>
              <a:t>Aşırı </a:t>
            </a:r>
            <a:r>
              <a:rPr lang="tr-TR" sz="2400" dirty="0" err="1" smtClean="0"/>
              <a:t>elevasyon</a:t>
            </a:r>
            <a:r>
              <a:rPr lang="tr-TR" sz="2400" dirty="0" smtClean="0"/>
              <a:t> </a:t>
            </a:r>
            <a:r>
              <a:rPr lang="tr-TR" sz="2400" dirty="0" err="1" smtClean="0"/>
              <a:t>postop</a:t>
            </a:r>
            <a:r>
              <a:rPr lang="tr-TR" sz="2400" dirty="0" smtClean="0"/>
              <a:t> işeme güçlüğü ve AAM semptomlarının belirteci olabilir</a:t>
            </a:r>
          </a:p>
          <a:p>
            <a:endParaRPr lang="tr-TR" sz="2400" dirty="0" smtClean="0"/>
          </a:p>
          <a:p>
            <a:pPr>
              <a:spcAft>
                <a:spcPts val="600"/>
              </a:spcAft>
            </a:pPr>
            <a:r>
              <a:rPr lang="tr-TR" sz="2400" dirty="0" smtClean="0"/>
              <a:t>TOT, TVT gibi süspansiyon ameliyatlarında kullanılan </a:t>
            </a:r>
            <a:r>
              <a:rPr lang="tr-TR" sz="2400" dirty="0" err="1" smtClean="0"/>
              <a:t>polipropilen</a:t>
            </a:r>
            <a:r>
              <a:rPr lang="tr-TR" sz="2400" dirty="0" smtClean="0"/>
              <a:t> mesh TLU ile kolaylıkla ön duvarda belirlenebilir.</a:t>
            </a:r>
          </a:p>
          <a:p>
            <a:pPr>
              <a:spcAft>
                <a:spcPts val="600"/>
              </a:spcAft>
            </a:pPr>
            <a:endParaRPr lang="tr-TR" sz="2400" dirty="0" smtClean="0"/>
          </a:p>
          <a:p>
            <a:pPr>
              <a:spcAft>
                <a:spcPts val="600"/>
              </a:spcAft>
            </a:pPr>
            <a:r>
              <a:rPr lang="tr-TR" sz="2400" dirty="0" smtClean="0"/>
              <a:t>Eş zamanlı </a:t>
            </a:r>
            <a:r>
              <a:rPr lang="tr-TR" sz="2400" dirty="0" err="1" smtClean="0"/>
              <a:t>valsalva</a:t>
            </a:r>
            <a:r>
              <a:rPr lang="tr-TR" sz="2400" dirty="0" smtClean="0"/>
              <a:t> manevrası ile etkinliği değerlendirilebilir.</a:t>
            </a:r>
          </a:p>
          <a:p>
            <a:pPr>
              <a:spcAft>
                <a:spcPts val="600"/>
              </a:spcAft>
            </a:pPr>
            <a:endParaRPr lang="tr-TR" sz="2400" dirty="0" smtClean="0"/>
          </a:p>
          <a:p>
            <a:r>
              <a:rPr lang="tr-TR" sz="2400" dirty="0" err="1" smtClean="0"/>
              <a:t>Perforasyon</a:t>
            </a:r>
            <a:r>
              <a:rPr lang="tr-TR" sz="2400" dirty="0" smtClean="0"/>
              <a:t> - </a:t>
            </a:r>
            <a:r>
              <a:rPr lang="tr-TR" sz="2400" dirty="0" err="1" smtClean="0"/>
              <a:t>erezyon</a:t>
            </a:r>
            <a:r>
              <a:rPr lang="tr-TR" sz="2400" dirty="0" smtClean="0"/>
              <a:t> gibi komplikasyonlar kolayca görülebilir</a:t>
            </a:r>
            <a:endParaRPr lang="tr-TR" sz="2400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36DC-B917-4E03-BEBA-22AFA4A22C19}" type="slidenum">
              <a:rPr lang="tr-TR" smtClean="0"/>
              <a:pPr/>
              <a:t>30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Sentetik mesh görüntülenmesi</a:t>
            </a:r>
            <a:endParaRPr lang="tr-T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685790" cy="338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36DC-B917-4E03-BEBA-22AFA4A22C19}" type="slidenum">
              <a:rPr lang="tr-TR" smtClean="0"/>
              <a:pPr/>
              <a:t>31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r>
              <a:rPr lang="tr-TR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Üretra</a:t>
            </a:r>
            <a:r>
              <a:rPr lang="tr-T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perforasyonu</a:t>
            </a:r>
            <a:r>
              <a:rPr lang="tr-T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(TVT)</a:t>
            </a:r>
            <a:endParaRPr lang="tr-TR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450" y="1414463"/>
            <a:ext cx="72771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36DC-B917-4E03-BEBA-22AFA4A22C19}" type="slidenum">
              <a:rPr lang="tr-TR" smtClean="0"/>
              <a:pPr/>
              <a:t>32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66130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Orta </a:t>
            </a:r>
            <a:r>
              <a:rPr lang="tr-TR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kompartman</a:t>
            </a: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r-T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tr-TR" sz="2400" dirty="0" err="1" smtClean="0"/>
              <a:t>Uterus</a:t>
            </a:r>
            <a:r>
              <a:rPr lang="tr-TR" sz="2400" dirty="0" smtClean="0"/>
              <a:t> </a:t>
            </a:r>
            <a:r>
              <a:rPr lang="tr-TR" sz="2400" dirty="0" err="1" smtClean="0"/>
              <a:t>vajinal</a:t>
            </a:r>
            <a:r>
              <a:rPr lang="tr-TR" sz="2400" dirty="0" smtClean="0"/>
              <a:t> kaslar ile </a:t>
            </a:r>
            <a:r>
              <a:rPr lang="tr-TR" sz="2400" dirty="0" err="1" smtClean="0"/>
              <a:t>izoekoik</a:t>
            </a:r>
            <a:r>
              <a:rPr lang="tr-TR" sz="2400" dirty="0" smtClean="0"/>
              <a:t> olduğu için mesane veya </a:t>
            </a:r>
            <a:r>
              <a:rPr lang="tr-TR" sz="2400" dirty="0" err="1" smtClean="0"/>
              <a:t>ampulla</a:t>
            </a:r>
            <a:r>
              <a:rPr lang="tr-TR" sz="2400" dirty="0" smtClean="0"/>
              <a:t> </a:t>
            </a:r>
            <a:r>
              <a:rPr lang="tr-TR" sz="2400" dirty="0" err="1" smtClean="0"/>
              <a:t>rektiden</a:t>
            </a:r>
            <a:r>
              <a:rPr lang="tr-TR" sz="2400" dirty="0" smtClean="0"/>
              <a:t> daha zor tanınır</a:t>
            </a:r>
          </a:p>
          <a:p>
            <a:endParaRPr lang="tr-TR" sz="2400" dirty="0" smtClean="0"/>
          </a:p>
          <a:p>
            <a:r>
              <a:rPr lang="tr-TR" sz="2400" dirty="0" err="1" smtClean="0"/>
              <a:t>Serviksin</a:t>
            </a:r>
            <a:r>
              <a:rPr lang="tr-TR" sz="2400" dirty="0" smtClean="0"/>
              <a:t> alt sınırı ve </a:t>
            </a:r>
            <a:r>
              <a:rPr lang="tr-TR" sz="2400" dirty="0" err="1" smtClean="0"/>
              <a:t>naboti</a:t>
            </a:r>
            <a:r>
              <a:rPr lang="tr-TR" sz="2400" dirty="0" smtClean="0"/>
              <a:t> kistleri tanımayı kolaylaştırabilir</a:t>
            </a:r>
          </a:p>
          <a:p>
            <a:endParaRPr lang="tr-TR" sz="2400" dirty="0" smtClean="0"/>
          </a:p>
          <a:p>
            <a:r>
              <a:rPr lang="tr-TR" sz="2400" dirty="0" smtClean="0"/>
              <a:t>İri </a:t>
            </a:r>
            <a:r>
              <a:rPr lang="tr-TR" sz="2400" dirty="0" err="1" smtClean="0"/>
              <a:t>retrovert</a:t>
            </a:r>
            <a:r>
              <a:rPr lang="tr-TR" sz="2400" dirty="0" smtClean="0"/>
              <a:t> </a:t>
            </a:r>
            <a:r>
              <a:rPr lang="tr-TR" sz="2400" dirty="0" err="1" smtClean="0"/>
              <a:t>uterusun</a:t>
            </a:r>
            <a:r>
              <a:rPr lang="tr-TR" sz="2400" dirty="0" smtClean="0"/>
              <a:t> </a:t>
            </a:r>
            <a:r>
              <a:rPr lang="tr-TR" sz="2400" dirty="0" err="1" smtClean="0"/>
              <a:t>anteriora</a:t>
            </a:r>
            <a:r>
              <a:rPr lang="tr-TR" sz="2400" dirty="0" smtClean="0"/>
              <a:t> dönmüş olan </a:t>
            </a:r>
            <a:r>
              <a:rPr lang="tr-TR" sz="2400" dirty="0" err="1" smtClean="0"/>
              <a:t>serviksi</a:t>
            </a:r>
            <a:r>
              <a:rPr lang="tr-TR" sz="2400" dirty="0" smtClean="0"/>
              <a:t> </a:t>
            </a:r>
            <a:r>
              <a:rPr lang="tr-TR" sz="2400" dirty="0" err="1" smtClean="0"/>
              <a:t>üretraya</a:t>
            </a:r>
            <a:r>
              <a:rPr lang="tr-TR" sz="2400" dirty="0" smtClean="0"/>
              <a:t> bası yaparak işeme güçlüğüne sebep olabilir</a:t>
            </a:r>
          </a:p>
          <a:p>
            <a:endParaRPr lang="tr-TR" sz="2400" dirty="0" smtClean="0"/>
          </a:p>
          <a:p>
            <a:r>
              <a:rPr lang="tr-TR" sz="2400" dirty="0" smtClean="0"/>
              <a:t>Ilımlı derece </a:t>
            </a:r>
            <a:r>
              <a:rPr lang="tr-TR" sz="2400" dirty="0" err="1" smtClean="0"/>
              <a:t>desensusu</a:t>
            </a:r>
            <a:r>
              <a:rPr lang="tr-TR" sz="2400" dirty="0" smtClean="0"/>
              <a:t> olan </a:t>
            </a:r>
            <a:r>
              <a:rPr lang="tr-TR" sz="2400" dirty="0" err="1" smtClean="0"/>
              <a:t>antevert</a:t>
            </a:r>
            <a:r>
              <a:rPr lang="tr-TR" sz="2400" dirty="0" smtClean="0"/>
              <a:t> </a:t>
            </a:r>
            <a:r>
              <a:rPr lang="tr-TR" sz="2400" dirty="0" err="1" smtClean="0"/>
              <a:t>uterus</a:t>
            </a:r>
            <a:r>
              <a:rPr lang="tr-TR" sz="2400" dirty="0" smtClean="0"/>
              <a:t> da </a:t>
            </a:r>
            <a:r>
              <a:rPr lang="tr-TR" sz="2400" dirty="0" err="1" smtClean="0"/>
              <a:t>rectuma</a:t>
            </a:r>
            <a:r>
              <a:rPr lang="tr-TR" sz="2400" dirty="0" smtClean="0"/>
              <a:t> bası yaparak </a:t>
            </a:r>
            <a:r>
              <a:rPr lang="tr-TR" sz="2400" dirty="0" err="1" smtClean="0"/>
              <a:t>obstrükte</a:t>
            </a:r>
            <a:r>
              <a:rPr lang="tr-TR" sz="2400" dirty="0" smtClean="0"/>
              <a:t> </a:t>
            </a:r>
            <a:r>
              <a:rPr lang="tr-TR" sz="2400" dirty="0" err="1" smtClean="0"/>
              <a:t>defekasyona</a:t>
            </a:r>
            <a:r>
              <a:rPr lang="tr-TR" sz="2400" dirty="0" smtClean="0"/>
              <a:t> yol açabilir</a:t>
            </a:r>
          </a:p>
          <a:p>
            <a:endParaRPr lang="tr-TR" sz="24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36DC-B917-4E03-BEBA-22AFA4A22C19}" type="slidenum">
              <a:rPr lang="tr-TR" smtClean="0"/>
              <a:pPr/>
              <a:t>33</a:t>
            </a:fld>
            <a:endParaRPr lang="tr-T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 txBox="1">
            <a:spLocks noGrp="1"/>
          </p:cNvSpPr>
          <p:nvPr>
            <p:ph type="title"/>
          </p:nvPr>
        </p:nvSpPr>
        <p:spPr>
          <a:xfrm>
            <a:off x="736334" y="476806"/>
            <a:ext cx="842730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2° </a:t>
            </a:r>
            <a:r>
              <a:rPr lang="tr-TR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sistosel</a:t>
            </a:r>
            <a:r>
              <a:rPr lang="tr-T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ile birlikte  2° </a:t>
            </a:r>
            <a:r>
              <a:rPr lang="tr-TR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</a:t>
            </a:r>
            <a:r>
              <a:rPr lang="tr-T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desensus</a:t>
            </a:r>
            <a:endParaRPr lang="tr-TR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5301" y="1412776"/>
            <a:ext cx="6765743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755576" y="5805264"/>
            <a:ext cx="7637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2’ </a:t>
            </a:r>
            <a:r>
              <a:rPr lang="tr-TR" dirty="0" err="1" smtClean="0"/>
              <a:t>sistosel</a:t>
            </a:r>
            <a:r>
              <a:rPr lang="tr-TR" dirty="0" smtClean="0"/>
              <a:t> ile </a:t>
            </a:r>
            <a:r>
              <a:rPr lang="tr-TR" dirty="0" err="1" smtClean="0"/>
              <a:t>birliikte</a:t>
            </a:r>
            <a:r>
              <a:rPr lang="tr-TR" dirty="0" smtClean="0"/>
              <a:t>  2’ </a:t>
            </a:r>
            <a:r>
              <a:rPr lang="tr-TR" dirty="0" err="1" smtClean="0"/>
              <a:t>uterin</a:t>
            </a:r>
            <a:r>
              <a:rPr lang="tr-TR" dirty="0" smtClean="0"/>
              <a:t> </a:t>
            </a:r>
            <a:r>
              <a:rPr lang="tr-TR" dirty="0" err="1" smtClean="0"/>
              <a:t>desensus</a:t>
            </a:r>
            <a:r>
              <a:rPr lang="tr-TR" dirty="0" smtClean="0"/>
              <a:t>, </a:t>
            </a:r>
            <a:r>
              <a:rPr lang="tr-TR" dirty="0" err="1" smtClean="0"/>
              <a:t>posterior</a:t>
            </a:r>
            <a:r>
              <a:rPr lang="tr-TR" dirty="0" smtClean="0"/>
              <a:t> </a:t>
            </a:r>
            <a:r>
              <a:rPr lang="tr-TR" dirty="0" err="1" smtClean="0"/>
              <a:t>kompartman</a:t>
            </a:r>
            <a:r>
              <a:rPr lang="tr-TR" dirty="0" smtClean="0"/>
              <a:t> </a:t>
            </a:r>
            <a:r>
              <a:rPr lang="tr-TR" dirty="0" err="1" smtClean="0"/>
              <a:t>prolapsusu</a:t>
            </a:r>
            <a:r>
              <a:rPr lang="tr-TR" dirty="0" smtClean="0"/>
              <a:t> yok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1331640" y="6372036"/>
            <a:ext cx="5892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i="1" dirty="0" err="1" smtClean="0"/>
              <a:t>Pelvic</a:t>
            </a:r>
            <a:r>
              <a:rPr lang="tr-TR" sz="1600" i="1" dirty="0" smtClean="0"/>
              <a:t> </a:t>
            </a:r>
            <a:r>
              <a:rPr lang="tr-TR" sz="1600" i="1" dirty="0" err="1" smtClean="0"/>
              <a:t>Floor</a:t>
            </a:r>
            <a:r>
              <a:rPr lang="tr-TR" sz="1600" i="1" dirty="0" smtClean="0"/>
              <a:t> </a:t>
            </a:r>
            <a:r>
              <a:rPr lang="tr-TR" sz="1600" i="1" dirty="0" err="1" smtClean="0"/>
              <a:t>Ultrasound</a:t>
            </a:r>
            <a:r>
              <a:rPr lang="tr-TR" sz="1600" i="1" dirty="0" smtClean="0"/>
              <a:t>- Atlas </a:t>
            </a:r>
            <a:r>
              <a:rPr lang="tr-TR" sz="1600" i="1" dirty="0" err="1" smtClean="0"/>
              <a:t>and</a:t>
            </a:r>
            <a:r>
              <a:rPr lang="tr-TR" sz="1600" i="1" dirty="0" smtClean="0"/>
              <a:t> </a:t>
            </a:r>
            <a:r>
              <a:rPr lang="tr-TR" sz="1600" i="1" dirty="0" err="1" smtClean="0"/>
              <a:t>Textbook</a:t>
            </a:r>
            <a:r>
              <a:rPr lang="tr-TR" sz="1600" i="1" dirty="0" smtClean="0"/>
              <a:t> </a:t>
            </a:r>
            <a:r>
              <a:rPr lang="tr-TR" sz="1600" i="1" dirty="0" err="1" smtClean="0"/>
              <a:t>by</a:t>
            </a:r>
            <a:r>
              <a:rPr lang="tr-TR" sz="1600" i="1" dirty="0" smtClean="0"/>
              <a:t> </a:t>
            </a:r>
            <a:r>
              <a:rPr lang="tr-TR" sz="1600" i="1" dirty="0" err="1" smtClean="0"/>
              <a:t>Hans</a:t>
            </a:r>
            <a:r>
              <a:rPr lang="tr-TR" sz="1600" i="1" dirty="0" smtClean="0"/>
              <a:t> Peter </a:t>
            </a:r>
            <a:r>
              <a:rPr lang="tr-TR" sz="1600" i="1" dirty="0" err="1" smtClean="0"/>
              <a:t>Dietz</a:t>
            </a:r>
            <a:r>
              <a:rPr lang="tr-TR" sz="1600" i="1" dirty="0" smtClean="0"/>
              <a:t> 2016</a:t>
            </a:r>
            <a:endParaRPr lang="tr-TR" sz="1600" i="1" dirty="0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36DC-B917-4E03-BEBA-22AFA4A22C19}" type="slidenum">
              <a:rPr lang="tr-TR" smtClean="0"/>
              <a:pPr/>
              <a:t>34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39" y="980728"/>
            <a:ext cx="6043657" cy="471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1259632" y="5733256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/>
              <a:t>Histerektomi sonrasında iyi desteklenmiş vajinal kaf </a:t>
            </a:r>
          </a:p>
          <a:p>
            <a:r>
              <a:rPr lang="tr-TR" smtClean="0"/>
              <a:t>2 derece sistosel ile birlikte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1331640" y="6372036"/>
            <a:ext cx="5892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i="1" dirty="0" err="1" smtClean="0"/>
              <a:t>Pelvic</a:t>
            </a:r>
            <a:r>
              <a:rPr lang="tr-TR" sz="1600" i="1" dirty="0" smtClean="0"/>
              <a:t> </a:t>
            </a:r>
            <a:r>
              <a:rPr lang="tr-TR" sz="1600" i="1" dirty="0" err="1" smtClean="0"/>
              <a:t>Floor</a:t>
            </a:r>
            <a:r>
              <a:rPr lang="tr-TR" sz="1600" i="1" dirty="0" smtClean="0"/>
              <a:t> </a:t>
            </a:r>
            <a:r>
              <a:rPr lang="tr-TR" sz="1600" i="1" dirty="0" err="1" smtClean="0"/>
              <a:t>Ultrasound</a:t>
            </a:r>
            <a:r>
              <a:rPr lang="tr-TR" sz="1600" i="1" dirty="0" smtClean="0"/>
              <a:t>- Atlas </a:t>
            </a:r>
            <a:r>
              <a:rPr lang="tr-TR" sz="1600" i="1" dirty="0" err="1" smtClean="0"/>
              <a:t>and</a:t>
            </a:r>
            <a:r>
              <a:rPr lang="tr-TR" sz="1600" i="1" dirty="0" smtClean="0"/>
              <a:t> </a:t>
            </a:r>
            <a:r>
              <a:rPr lang="tr-TR" sz="1600" i="1" dirty="0" err="1" smtClean="0"/>
              <a:t>Textbook</a:t>
            </a:r>
            <a:r>
              <a:rPr lang="tr-TR" sz="1600" i="1" dirty="0" smtClean="0"/>
              <a:t> </a:t>
            </a:r>
            <a:r>
              <a:rPr lang="tr-TR" sz="1600" i="1" dirty="0" err="1" smtClean="0"/>
              <a:t>by</a:t>
            </a:r>
            <a:r>
              <a:rPr lang="tr-TR" sz="1600" i="1" dirty="0" smtClean="0"/>
              <a:t> </a:t>
            </a:r>
            <a:r>
              <a:rPr lang="tr-TR" sz="1600" i="1" dirty="0" err="1" smtClean="0"/>
              <a:t>Hans</a:t>
            </a:r>
            <a:r>
              <a:rPr lang="tr-TR" sz="1600" i="1" dirty="0" smtClean="0"/>
              <a:t> Peter </a:t>
            </a:r>
            <a:r>
              <a:rPr lang="tr-TR" sz="1600" i="1" dirty="0" err="1" smtClean="0"/>
              <a:t>Dietz</a:t>
            </a:r>
            <a:r>
              <a:rPr lang="tr-TR" sz="1600" i="1" dirty="0" smtClean="0"/>
              <a:t> 2016</a:t>
            </a:r>
            <a:endParaRPr lang="tr-TR" sz="1600" i="1" dirty="0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36DC-B917-4E03-BEBA-22AFA4A22C19}" type="slidenum">
              <a:rPr lang="tr-TR" smtClean="0"/>
              <a:pPr/>
              <a:t>35</a:t>
            </a:fld>
            <a:endParaRPr lang="tr-T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Arka </a:t>
            </a:r>
            <a:r>
              <a:rPr lang="tr-TR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kompartman</a:t>
            </a:r>
            <a:r>
              <a:rPr lang="tr-T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Rektosel</a:t>
            </a:r>
            <a:endParaRPr lang="tr-TR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95352"/>
            <a:ext cx="8280920" cy="357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755576" y="5589240"/>
            <a:ext cx="2557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/>
              <a:t>Defekasyon</a:t>
            </a:r>
            <a:r>
              <a:rPr lang="tr-TR" b="1" dirty="0" smtClean="0"/>
              <a:t> </a:t>
            </a:r>
            <a:r>
              <a:rPr lang="tr-TR" b="1" dirty="0" err="1" smtClean="0"/>
              <a:t>proktografisi</a:t>
            </a:r>
            <a:endParaRPr lang="tr-TR" b="1" dirty="0"/>
          </a:p>
        </p:txBody>
      </p:sp>
      <p:sp>
        <p:nvSpPr>
          <p:cNvPr id="6" name="5 Metin kutusu"/>
          <p:cNvSpPr txBox="1"/>
          <p:nvPr/>
        </p:nvSpPr>
        <p:spPr>
          <a:xfrm>
            <a:off x="6051026" y="5579948"/>
            <a:ext cx="537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TLU</a:t>
            </a:r>
            <a:endParaRPr lang="tr-TR" b="1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36DC-B917-4E03-BEBA-22AFA4A22C19}" type="slidenum">
              <a:rPr lang="tr-TR" smtClean="0"/>
              <a:pPr/>
              <a:t>36</a:t>
            </a:fld>
            <a:endParaRPr lang="tr-T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31224" cy="1156990"/>
          </a:xfrm>
        </p:spPr>
        <p:txBody>
          <a:bodyPr>
            <a:normAutofit/>
          </a:bodyPr>
          <a:lstStyle/>
          <a:p>
            <a:r>
              <a:rPr lang="tr-TR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Rektosel</a:t>
            </a:r>
            <a:endParaRPr lang="tr-TR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82" y="1484784"/>
            <a:ext cx="905243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7083239" y="4509120"/>
            <a:ext cx="952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/>
              <a:t>TLU </a:t>
            </a:r>
          </a:p>
          <a:p>
            <a:pPr algn="ctr"/>
            <a:r>
              <a:rPr lang="tr-TR" b="1" dirty="0" err="1" smtClean="0"/>
              <a:t>rektosel</a:t>
            </a:r>
            <a:endParaRPr lang="tr-TR" b="1" dirty="0"/>
          </a:p>
        </p:txBody>
      </p:sp>
      <p:sp>
        <p:nvSpPr>
          <p:cNvPr id="6" name="5 Metin kutusu"/>
          <p:cNvSpPr txBox="1"/>
          <p:nvPr/>
        </p:nvSpPr>
        <p:spPr>
          <a:xfrm>
            <a:off x="3707904" y="4509120"/>
            <a:ext cx="1920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POP-Q</a:t>
            </a:r>
          </a:p>
          <a:p>
            <a:r>
              <a:rPr lang="tr-TR" b="1" dirty="0" err="1" smtClean="0"/>
              <a:t>Ba</a:t>
            </a:r>
            <a:r>
              <a:rPr lang="tr-TR" b="1" dirty="0" smtClean="0"/>
              <a:t>=-3, C=-4, </a:t>
            </a:r>
            <a:r>
              <a:rPr lang="tr-TR" b="1" dirty="0" err="1" smtClean="0"/>
              <a:t>Bp</a:t>
            </a:r>
            <a:r>
              <a:rPr lang="tr-TR" b="1" dirty="0" smtClean="0"/>
              <a:t>=-1</a:t>
            </a:r>
            <a:endParaRPr lang="tr-TR" b="1" dirty="0"/>
          </a:p>
        </p:txBody>
      </p:sp>
      <p:sp>
        <p:nvSpPr>
          <p:cNvPr id="7" name="6 Metin kutusu"/>
          <p:cNvSpPr txBox="1"/>
          <p:nvPr/>
        </p:nvSpPr>
        <p:spPr>
          <a:xfrm>
            <a:off x="611560" y="4653136"/>
            <a:ext cx="1647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Klinik muayene</a:t>
            </a:r>
            <a:endParaRPr lang="tr-TR" b="1" dirty="0"/>
          </a:p>
        </p:txBody>
      </p:sp>
      <p:sp>
        <p:nvSpPr>
          <p:cNvPr id="9" name="8 Metin kutusu"/>
          <p:cNvSpPr txBox="1"/>
          <p:nvPr/>
        </p:nvSpPr>
        <p:spPr>
          <a:xfrm>
            <a:off x="683568" y="6011996"/>
            <a:ext cx="550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Ürojinekolojik</a:t>
            </a:r>
            <a:r>
              <a:rPr lang="tr-TR" dirty="0" smtClean="0"/>
              <a:t> hastaların yaklaşık %50 sinde bulunur</a:t>
            </a:r>
            <a:endParaRPr lang="tr-TR" dirty="0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36DC-B917-4E03-BEBA-22AFA4A22C19}" type="slidenum">
              <a:rPr lang="tr-TR" smtClean="0"/>
              <a:pPr/>
              <a:t>37</a:t>
            </a:fld>
            <a:endParaRPr lang="tr-TR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Enterosel</a:t>
            </a:r>
            <a:endParaRPr lang="tr-TR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 smtClean="0"/>
              <a:t>Ürojinekolojik</a:t>
            </a:r>
            <a:r>
              <a:rPr lang="tr-TR" dirty="0" smtClean="0"/>
              <a:t> görüntüleme yapılan hastaların %10-15inde görülür</a:t>
            </a:r>
          </a:p>
          <a:p>
            <a:endParaRPr lang="tr-TR" dirty="0" smtClean="0"/>
          </a:p>
          <a:p>
            <a:r>
              <a:rPr lang="tr-TR" dirty="0" err="1" smtClean="0"/>
              <a:t>Prolaps</a:t>
            </a:r>
            <a:r>
              <a:rPr lang="tr-TR" dirty="0" smtClean="0"/>
              <a:t> semptomları</a:t>
            </a:r>
          </a:p>
          <a:p>
            <a:r>
              <a:rPr lang="tr-TR" dirty="0" err="1" smtClean="0"/>
              <a:t>Obstrüktif</a:t>
            </a:r>
            <a:r>
              <a:rPr lang="tr-TR" dirty="0" smtClean="0"/>
              <a:t> </a:t>
            </a:r>
            <a:r>
              <a:rPr lang="tr-TR" dirty="0" err="1" smtClean="0"/>
              <a:t>defekasyon</a:t>
            </a:r>
            <a:endParaRPr lang="tr-TR" dirty="0" smtClean="0"/>
          </a:p>
          <a:p>
            <a:r>
              <a:rPr lang="tr-TR" dirty="0" smtClean="0"/>
              <a:t>İşeme </a:t>
            </a:r>
            <a:r>
              <a:rPr lang="tr-TR" dirty="0" err="1" smtClean="0"/>
              <a:t>disfonksiyonuna</a:t>
            </a:r>
            <a:r>
              <a:rPr lang="tr-TR" dirty="0" smtClean="0"/>
              <a:t> sebep olur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36DC-B917-4E03-BEBA-22AFA4A22C19}" type="slidenum">
              <a:rPr lang="tr-TR" smtClean="0"/>
              <a:pPr/>
              <a:t>38</a:t>
            </a:fld>
            <a:endParaRPr lang="tr-T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/>
          </a:bodyPr>
          <a:lstStyle/>
          <a:p>
            <a:r>
              <a:rPr lang="tr-TR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Enterosel</a:t>
            </a:r>
            <a:endParaRPr lang="tr-TR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272" y="1296096"/>
            <a:ext cx="7282119" cy="321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823942" y="4797152"/>
            <a:ext cx="78525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000" dirty="0" smtClean="0"/>
              <a:t>TLU ile </a:t>
            </a:r>
            <a:r>
              <a:rPr lang="tr-TR" sz="2000" dirty="0" err="1" smtClean="0"/>
              <a:t>enterosel</a:t>
            </a:r>
            <a:r>
              <a:rPr lang="tr-TR" sz="2000" dirty="0" smtClean="0"/>
              <a:t> </a:t>
            </a:r>
            <a:r>
              <a:rPr lang="tr-TR" sz="2000" dirty="0" err="1" smtClean="0"/>
              <a:t>rektoselden</a:t>
            </a:r>
            <a:r>
              <a:rPr lang="tr-TR" sz="2000" dirty="0" smtClean="0"/>
              <a:t> kolaylıkla ayırt edilebilir</a:t>
            </a:r>
          </a:p>
          <a:p>
            <a:pPr>
              <a:buFont typeface="Arial" pitchFamily="34" charset="0"/>
              <a:buChar char="•"/>
            </a:pPr>
            <a:endParaRPr lang="tr-TR" sz="2000" dirty="0" smtClean="0"/>
          </a:p>
          <a:p>
            <a:pPr>
              <a:buFont typeface="Arial" pitchFamily="34" charset="0"/>
              <a:buChar char="•"/>
            </a:pPr>
            <a:r>
              <a:rPr lang="tr-TR" sz="2000" dirty="0" smtClean="0"/>
              <a:t>Sıvı içeren periton, İB, </a:t>
            </a:r>
            <a:r>
              <a:rPr lang="tr-TR" sz="2000" dirty="0" err="1" smtClean="0"/>
              <a:t>sigmoid</a:t>
            </a:r>
            <a:r>
              <a:rPr lang="tr-TR" sz="2000" dirty="0" smtClean="0"/>
              <a:t> veya </a:t>
            </a:r>
            <a:r>
              <a:rPr lang="tr-TR" sz="2000" dirty="0" err="1" smtClean="0"/>
              <a:t>omentum</a:t>
            </a:r>
            <a:r>
              <a:rPr lang="tr-TR" sz="2000" dirty="0" smtClean="0"/>
              <a:t> </a:t>
            </a:r>
            <a:r>
              <a:rPr lang="tr-TR" sz="2000" dirty="0" err="1" smtClean="0"/>
              <a:t>anorektal</a:t>
            </a:r>
            <a:r>
              <a:rPr lang="tr-TR" sz="2000" dirty="0" smtClean="0"/>
              <a:t> bileşke ve </a:t>
            </a:r>
            <a:r>
              <a:rPr lang="tr-TR" sz="2000" dirty="0" err="1" smtClean="0"/>
              <a:t>vajenden</a:t>
            </a:r>
            <a:r>
              <a:rPr lang="tr-TR" sz="2000" dirty="0" smtClean="0"/>
              <a:t> ayrı görülür</a:t>
            </a:r>
          </a:p>
          <a:p>
            <a:pPr>
              <a:buFont typeface="Arial" pitchFamily="34" charset="0"/>
              <a:buChar char="•"/>
            </a:pPr>
            <a:endParaRPr lang="tr-TR" sz="2000" dirty="0" smtClean="0"/>
          </a:p>
          <a:p>
            <a:pPr>
              <a:buFont typeface="Arial" pitchFamily="34" charset="0"/>
              <a:buChar char="•"/>
            </a:pPr>
            <a:r>
              <a:rPr lang="tr-TR" sz="2000" dirty="0" smtClean="0"/>
              <a:t>Bazen </a:t>
            </a:r>
            <a:r>
              <a:rPr lang="tr-TR" sz="2000" dirty="0" err="1" smtClean="0"/>
              <a:t>peristaltik</a:t>
            </a:r>
            <a:r>
              <a:rPr lang="tr-TR" sz="2000" dirty="0" smtClean="0"/>
              <a:t> hareketler de izlenebilir</a:t>
            </a:r>
            <a:endParaRPr lang="tr-TR" sz="2000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36DC-B917-4E03-BEBA-22AFA4A22C19}" type="slidenum">
              <a:rPr lang="tr-TR" smtClean="0"/>
              <a:pPr/>
              <a:t>39</a:t>
            </a:fld>
            <a:endParaRPr lang="tr-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332656"/>
            <a:ext cx="7772400" cy="926976"/>
          </a:xfrm>
        </p:spPr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Cihaz ve temel değerlendirme </a:t>
            </a:r>
            <a:endParaRPr lang="tr-TR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8229600" cy="4968552"/>
          </a:xfrm>
        </p:spPr>
        <p:txBody>
          <a:bodyPr>
            <a:normAutofit/>
          </a:bodyPr>
          <a:lstStyle/>
          <a:p>
            <a:r>
              <a:rPr lang="tr-TR" sz="2400" dirty="0" err="1" smtClean="0"/>
              <a:t>Pelvik</a:t>
            </a:r>
            <a:r>
              <a:rPr lang="tr-TR" sz="2400" dirty="0" smtClean="0"/>
              <a:t> tabanın temel USG değerlendirilmesi için</a:t>
            </a:r>
          </a:p>
          <a:p>
            <a:endParaRPr lang="tr-TR" sz="2400" dirty="0" smtClean="0"/>
          </a:p>
          <a:p>
            <a:r>
              <a:rPr lang="tr-TR" sz="2400" dirty="0" smtClean="0"/>
              <a:t>B </a:t>
            </a:r>
            <a:r>
              <a:rPr lang="tr-TR" sz="2400" dirty="0" err="1" smtClean="0"/>
              <a:t>mod</a:t>
            </a:r>
            <a:r>
              <a:rPr lang="tr-TR" sz="2400" dirty="0" smtClean="0"/>
              <a:t> 2D USG / 3D - 4D USG</a:t>
            </a:r>
          </a:p>
          <a:p>
            <a:endParaRPr lang="tr-TR" sz="2400" dirty="0" smtClean="0"/>
          </a:p>
          <a:p>
            <a:r>
              <a:rPr lang="tr-TR" sz="2400" dirty="0" smtClean="0"/>
              <a:t>Cine </a:t>
            </a:r>
            <a:r>
              <a:rPr lang="tr-TR" sz="2400" dirty="0" err="1" smtClean="0"/>
              <a:t>loop</a:t>
            </a:r>
            <a:r>
              <a:rPr lang="tr-TR" sz="2400" dirty="0" smtClean="0"/>
              <a:t> fonksiyon</a:t>
            </a:r>
          </a:p>
          <a:p>
            <a:endParaRPr lang="tr-TR" sz="2400" dirty="0" smtClean="0"/>
          </a:p>
          <a:p>
            <a:r>
              <a:rPr lang="tr-TR" sz="2400" dirty="0" err="1" smtClean="0"/>
              <a:t>Conveks</a:t>
            </a:r>
            <a:r>
              <a:rPr lang="tr-TR" sz="2400" dirty="0" smtClean="0"/>
              <a:t> </a:t>
            </a:r>
            <a:r>
              <a:rPr lang="tr-TR" sz="2400" dirty="0" err="1" smtClean="0"/>
              <a:t>prob</a:t>
            </a:r>
            <a:r>
              <a:rPr lang="tr-TR" sz="2400" dirty="0" smtClean="0"/>
              <a:t>  (3,5 – 8 Mhz)</a:t>
            </a:r>
          </a:p>
          <a:p>
            <a:endParaRPr lang="tr-TR" sz="2400" dirty="0" smtClean="0"/>
          </a:p>
          <a:p>
            <a:r>
              <a:rPr lang="tr-TR" sz="2400" dirty="0" smtClean="0"/>
              <a:t>Video printer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36DC-B917-4E03-BEBA-22AFA4A22C19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90" y="1837820"/>
            <a:ext cx="8532598" cy="267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Enterosel</a:t>
            </a:r>
            <a:endParaRPr lang="tr-TR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611560" y="5003884"/>
            <a:ext cx="1647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Klinik muayene</a:t>
            </a:r>
            <a:endParaRPr lang="tr-TR" b="1" dirty="0"/>
          </a:p>
        </p:txBody>
      </p:sp>
      <p:sp>
        <p:nvSpPr>
          <p:cNvPr id="7" name="6 Metin kutusu"/>
          <p:cNvSpPr txBox="1"/>
          <p:nvPr/>
        </p:nvSpPr>
        <p:spPr>
          <a:xfrm>
            <a:off x="7131146" y="4941168"/>
            <a:ext cx="537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TLU</a:t>
            </a:r>
            <a:endParaRPr lang="tr-TR" b="1" dirty="0"/>
          </a:p>
        </p:txBody>
      </p:sp>
      <p:sp>
        <p:nvSpPr>
          <p:cNvPr id="8" name="7 Metin kutusu"/>
          <p:cNvSpPr txBox="1"/>
          <p:nvPr/>
        </p:nvSpPr>
        <p:spPr>
          <a:xfrm>
            <a:off x="3419872" y="4870901"/>
            <a:ext cx="2183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/>
              <a:t>POP-Q</a:t>
            </a:r>
          </a:p>
          <a:p>
            <a:pPr algn="ctr"/>
            <a:r>
              <a:rPr lang="tr-TR" b="1" dirty="0" err="1" smtClean="0"/>
              <a:t>Ba</a:t>
            </a:r>
            <a:r>
              <a:rPr lang="tr-TR" b="1" dirty="0" smtClean="0"/>
              <a:t>=-3, D=+2.5, </a:t>
            </a:r>
            <a:r>
              <a:rPr lang="tr-TR" b="1" dirty="0" err="1" smtClean="0"/>
              <a:t>Bp</a:t>
            </a:r>
            <a:r>
              <a:rPr lang="tr-TR" b="1" dirty="0" smtClean="0"/>
              <a:t>=-1</a:t>
            </a:r>
            <a:endParaRPr lang="tr-TR" b="1" dirty="0"/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36DC-B917-4E03-BEBA-22AFA4A22C19}" type="slidenum">
              <a:rPr lang="tr-TR" smtClean="0"/>
              <a:pPr/>
              <a:t>40</a:t>
            </a:fld>
            <a:endParaRPr lang="tr-T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Sonuç</a:t>
            </a:r>
            <a:endParaRPr lang="tr-TR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906072" cy="4572000"/>
          </a:xfrm>
        </p:spPr>
        <p:txBody>
          <a:bodyPr/>
          <a:lstStyle/>
          <a:p>
            <a:r>
              <a:rPr lang="tr-TR" dirty="0" err="1" smtClean="0"/>
              <a:t>Ürojinekolojide</a:t>
            </a:r>
            <a:r>
              <a:rPr lang="tr-TR" dirty="0" smtClean="0"/>
              <a:t> tam klinik değerlendirme görüntüleme yöntemlerini de içermelidir</a:t>
            </a:r>
          </a:p>
          <a:p>
            <a:endParaRPr lang="tr-TR" dirty="0" smtClean="0"/>
          </a:p>
          <a:p>
            <a:r>
              <a:rPr lang="tr-TR" dirty="0" smtClean="0"/>
              <a:t>USG ucuz, kolay ulaşılabilir ve dinamik değerlendirmeye uygun bir yöntemdir.</a:t>
            </a:r>
          </a:p>
          <a:p>
            <a:endParaRPr lang="tr-TR" dirty="0" smtClean="0"/>
          </a:p>
          <a:p>
            <a:r>
              <a:rPr lang="tr-TR" dirty="0" err="1" smtClean="0"/>
              <a:t>Preop</a:t>
            </a:r>
            <a:r>
              <a:rPr lang="tr-TR" dirty="0" smtClean="0"/>
              <a:t> değerlendirmede kullanıldığı gibi </a:t>
            </a:r>
            <a:r>
              <a:rPr lang="tr-TR" dirty="0" err="1" smtClean="0"/>
              <a:t>postop</a:t>
            </a:r>
            <a:r>
              <a:rPr lang="tr-TR" dirty="0" smtClean="0"/>
              <a:t> kontrol için de kullanılabilir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36DC-B917-4E03-BEBA-22AFA4A22C19}" type="slidenum">
              <a:rPr lang="tr-TR" smtClean="0"/>
              <a:pPr/>
              <a:t>41</a:t>
            </a:fld>
            <a:endParaRPr lang="tr-T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95861"/>
            <a:ext cx="4176464" cy="666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1143000"/>
          </a:xfrm>
        </p:spPr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3D/4D görüntüleme</a:t>
            </a:r>
            <a:endParaRPr lang="tr-TR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916832"/>
            <a:ext cx="4042792" cy="4209331"/>
          </a:xfrm>
        </p:spPr>
        <p:txBody>
          <a:bodyPr>
            <a:normAutofit/>
          </a:bodyPr>
          <a:lstStyle/>
          <a:p>
            <a:r>
              <a:rPr lang="tr-TR" sz="2400" dirty="0" smtClean="0"/>
              <a:t>3D/4D USG en önemli etkisi </a:t>
            </a:r>
            <a:r>
              <a:rPr lang="tr-TR" sz="2400" dirty="0" err="1" smtClean="0"/>
              <a:t>aksiyel</a:t>
            </a:r>
            <a:r>
              <a:rPr lang="tr-TR" sz="2400" dirty="0" smtClean="0"/>
              <a:t> plana ulaşması</a:t>
            </a:r>
          </a:p>
          <a:p>
            <a:endParaRPr lang="tr-TR" sz="2400" dirty="0"/>
          </a:p>
        </p:txBody>
      </p:sp>
      <p:sp>
        <p:nvSpPr>
          <p:cNvPr id="5" name="4 Metin kutusu"/>
          <p:cNvSpPr txBox="1"/>
          <p:nvPr/>
        </p:nvSpPr>
        <p:spPr>
          <a:xfrm>
            <a:off x="7324295" y="6309320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i="1" dirty="0" err="1" smtClean="0"/>
              <a:t>Wikipedia</a:t>
            </a:r>
            <a:r>
              <a:rPr lang="tr-TR" i="1" dirty="0" smtClean="0"/>
              <a:t> 2016</a:t>
            </a:r>
            <a:endParaRPr lang="tr-TR" i="1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36DC-B917-4E03-BEBA-22AFA4A22C19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686800" cy="54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dirty="0" err="1" smtClean="0"/>
              <a:t>Prob</a:t>
            </a:r>
            <a:r>
              <a:rPr lang="tr-TR" sz="2400" dirty="0" smtClean="0"/>
              <a:t> hazırlığı 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Görüntüleme pozisyonu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Mesane ve rektumun boş olması tercih edilir</a:t>
            </a:r>
          </a:p>
          <a:p>
            <a:pPr>
              <a:lnSpc>
                <a:spcPct val="150000"/>
              </a:lnSpc>
            </a:pPr>
            <a:r>
              <a:rPr lang="tr-TR" sz="2400" dirty="0" err="1" smtClean="0"/>
              <a:t>Probun</a:t>
            </a:r>
            <a:r>
              <a:rPr lang="tr-TR" sz="2400" dirty="0" smtClean="0"/>
              <a:t> yerleştirilmesi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G</a:t>
            </a:r>
            <a:r>
              <a:rPr lang="tr-TR" sz="2400" dirty="0" smtClean="0"/>
              <a:t>örüntü kalitesi </a:t>
            </a:r>
            <a:r>
              <a:rPr lang="tr-TR" sz="2400" dirty="0"/>
              <a:t>d</a:t>
            </a:r>
            <a:r>
              <a:rPr lang="tr-TR" sz="2400" dirty="0" smtClean="0"/>
              <a:t>okuların </a:t>
            </a:r>
            <a:r>
              <a:rPr lang="tr-TR" sz="2400" dirty="0" err="1" smtClean="0"/>
              <a:t>hidrasyon</a:t>
            </a:r>
            <a:r>
              <a:rPr lang="tr-TR" sz="2400" dirty="0" smtClean="0"/>
              <a:t> özelliğine bağlı olarak gebelikte en iyi menopozda ise kötüdür</a:t>
            </a:r>
          </a:p>
          <a:p>
            <a:pPr>
              <a:lnSpc>
                <a:spcPct val="150000"/>
              </a:lnSpc>
            </a:pPr>
            <a:r>
              <a:rPr lang="tr-TR" sz="2400" dirty="0" err="1" smtClean="0"/>
              <a:t>Vajinal</a:t>
            </a:r>
            <a:r>
              <a:rPr lang="tr-TR" sz="2400" dirty="0" smtClean="0"/>
              <a:t> </a:t>
            </a:r>
            <a:r>
              <a:rPr lang="tr-TR" sz="2400" dirty="0" err="1" smtClean="0"/>
              <a:t>skar</a:t>
            </a:r>
            <a:r>
              <a:rPr lang="tr-TR" sz="2400" dirty="0" smtClean="0"/>
              <a:t> dokusu görüntüyü bozar</a:t>
            </a:r>
          </a:p>
          <a:p>
            <a:pPr>
              <a:lnSpc>
                <a:spcPct val="150000"/>
              </a:lnSpc>
            </a:pPr>
            <a:r>
              <a:rPr lang="tr-TR" sz="2400" dirty="0" err="1" smtClean="0"/>
              <a:t>Obezite</a:t>
            </a:r>
            <a:r>
              <a:rPr lang="tr-TR" sz="2400" dirty="0" smtClean="0"/>
              <a:t> nadiren sorun yaratır  </a:t>
            </a:r>
            <a:endParaRPr lang="tr-TR" sz="2400" dirty="0"/>
          </a:p>
        </p:txBody>
      </p:sp>
      <p:sp>
        <p:nvSpPr>
          <p:cNvPr id="6" name="1 Başlık"/>
          <p:cNvSpPr>
            <a:spLocks noGrp="1"/>
          </p:cNvSpPr>
          <p:nvPr>
            <p:ph type="title"/>
          </p:nvPr>
        </p:nvSpPr>
        <p:spPr>
          <a:xfrm>
            <a:off x="904056" y="116632"/>
            <a:ext cx="7772400" cy="1143000"/>
          </a:xfrm>
        </p:spPr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Cihaz ve temel değerlendirme </a:t>
            </a:r>
            <a:endParaRPr lang="tr-TR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36DC-B917-4E03-BEBA-22AFA4A22C19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27584" y="197768"/>
            <a:ext cx="7859216" cy="1143000"/>
          </a:xfrm>
        </p:spPr>
        <p:txBody>
          <a:bodyPr>
            <a:normAutofit/>
          </a:bodyPr>
          <a:lstStyle/>
          <a:p>
            <a:r>
              <a:rPr lang="tr-TR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Probun</a:t>
            </a: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yerleştirilmesi</a:t>
            </a:r>
            <a:endParaRPr lang="tr-T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506" y="1988840"/>
            <a:ext cx="855695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899592" y="6309320"/>
            <a:ext cx="7560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Dietz</a:t>
            </a:r>
            <a:r>
              <a:rPr lang="tr-TR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HP (2010) </a:t>
            </a:r>
            <a:r>
              <a:rPr lang="tr-TR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</a:t>
            </a:r>
            <a:r>
              <a:rPr lang="tr-TR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floor</a:t>
            </a:r>
            <a:r>
              <a:rPr lang="tr-TR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ultrasound</a:t>
            </a:r>
            <a:r>
              <a:rPr lang="tr-TR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 </a:t>
            </a:r>
            <a:r>
              <a:rPr lang="tr-TR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</a:t>
            </a:r>
            <a:r>
              <a:rPr lang="tr-TR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tr-TR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  <a:r>
              <a:rPr lang="tr-TR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 </a:t>
            </a:r>
            <a:r>
              <a:rPr lang="tr-TR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Obstet</a:t>
            </a:r>
            <a:r>
              <a:rPr lang="tr-TR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Gynecol</a:t>
            </a:r>
            <a:r>
              <a:rPr lang="tr-TR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202:321–334</a:t>
            </a:r>
          </a:p>
        </p:txBody>
      </p:sp>
      <p:grpSp>
        <p:nvGrpSpPr>
          <p:cNvPr id="10" name="9 Grup"/>
          <p:cNvGrpSpPr/>
          <p:nvPr/>
        </p:nvGrpSpPr>
        <p:grpSpPr>
          <a:xfrm>
            <a:off x="7164288" y="3111351"/>
            <a:ext cx="2160240" cy="1952347"/>
            <a:chOff x="7164288" y="3111351"/>
            <a:chExt cx="2160240" cy="1952347"/>
          </a:xfrm>
        </p:grpSpPr>
        <p:sp>
          <p:nvSpPr>
            <p:cNvPr id="7" name="6 Metin kutusu"/>
            <p:cNvSpPr txBox="1"/>
            <p:nvPr/>
          </p:nvSpPr>
          <p:spPr>
            <a:xfrm>
              <a:off x="7164288" y="4725144"/>
              <a:ext cx="10294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err="1" smtClean="0"/>
                <a:t>Cul</a:t>
              </a:r>
              <a:r>
                <a:rPr lang="tr-TR" sz="1600" b="1" dirty="0" smtClean="0"/>
                <a:t> de sac</a:t>
              </a:r>
              <a:endParaRPr lang="tr-TR" sz="1600" b="1" dirty="0"/>
            </a:p>
          </p:txBody>
        </p:sp>
        <p:sp>
          <p:nvSpPr>
            <p:cNvPr id="8" name="7 Metin kutusu"/>
            <p:cNvSpPr txBox="1"/>
            <p:nvPr/>
          </p:nvSpPr>
          <p:spPr>
            <a:xfrm>
              <a:off x="7884368" y="3111351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200" dirty="0" err="1" smtClean="0"/>
                <a:t>Central</a:t>
              </a:r>
              <a:r>
                <a:rPr lang="tr-TR" sz="1200" dirty="0" smtClean="0"/>
                <a:t> </a:t>
              </a:r>
              <a:r>
                <a:rPr lang="tr-TR" sz="1200" dirty="0" err="1" smtClean="0"/>
                <a:t>portion</a:t>
              </a:r>
              <a:r>
                <a:rPr lang="tr-TR" sz="1200" dirty="0" smtClean="0"/>
                <a:t> of </a:t>
              </a:r>
            </a:p>
            <a:p>
              <a:r>
                <a:rPr lang="tr-TR" sz="1200" dirty="0" err="1" smtClean="0"/>
                <a:t>Levator</a:t>
              </a:r>
              <a:r>
                <a:rPr lang="tr-TR" sz="1200" dirty="0" smtClean="0"/>
                <a:t> </a:t>
              </a:r>
              <a:r>
                <a:rPr lang="tr-TR" sz="1200" dirty="0" err="1" smtClean="0"/>
                <a:t>plate</a:t>
              </a:r>
              <a:endParaRPr lang="tr-TR" sz="1200" dirty="0"/>
            </a:p>
          </p:txBody>
        </p:sp>
      </p:grp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36DC-B917-4E03-BEBA-22AFA4A22C19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2D TLU standart görünüm </a:t>
            </a:r>
            <a:endParaRPr lang="tr-TR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44" y="1542700"/>
            <a:ext cx="8481720" cy="354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etin kutusu"/>
          <p:cNvSpPr txBox="1"/>
          <p:nvPr/>
        </p:nvSpPr>
        <p:spPr>
          <a:xfrm>
            <a:off x="755576" y="6021288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Dietz</a:t>
            </a:r>
            <a:r>
              <a:rPr lang="tr-TR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HP. </a:t>
            </a:r>
            <a:r>
              <a:rPr lang="tr-TR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</a:t>
            </a:r>
            <a:r>
              <a:rPr lang="tr-TR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Floor</a:t>
            </a:r>
            <a:r>
              <a:rPr lang="tr-TR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Ultrasound</a:t>
            </a:r>
            <a:r>
              <a:rPr lang="tr-TR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tr-TR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incontinence</a:t>
            </a:r>
            <a:r>
              <a:rPr lang="tr-TR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r-TR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</a:t>
            </a:r>
            <a:r>
              <a:rPr lang="tr-TR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it </a:t>
            </a:r>
            <a:r>
              <a:rPr lang="tr-TR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tr-TR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tr-TR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surgeon</a:t>
            </a:r>
            <a:r>
              <a:rPr lang="tr-TR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 </a:t>
            </a:r>
          </a:p>
          <a:p>
            <a:r>
              <a:rPr lang="tr-TR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</a:t>
            </a:r>
            <a:r>
              <a:rPr lang="tr-TR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Urogynecol</a:t>
            </a:r>
            <a:r>
              <a:rPr lang="tr-TR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 2011;22(9): 1085-1097 </a:t>
            </a:r>
            <a:endParaRPr lang="tr-TR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2035127" y="5189130"/>
            <a:ext cx="1042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İstirahat</a:t>
            </a:r>
            <a:endParaRPr lang="tr-TR" sz="2000" dirty="0"/>
          </a:p>
        </p:txBody>
      </p:sp>
      <p:sp>
        <p:nvSpPr>
          <p:cNvPr id="9" name="8 Metin kutusu"/>
          <p:cNvSpPr txBox="1"/>
          <p:nvPr/>
        </p:nvSpPr>
        <p:spPr>
          <a:xfrm>
            <a:off x="5508104" y="5229200"/>
            <a:ext cx="2238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Maksimum </a:t>
            </a:r>
            <a:r>
              <a:rPr lang="tr-TR" sz="2000" dirty="0" err="1" smtClean="0"/>
              <a:t>Valsalva</a:t>
            </a:r>
            <a:endParaRPr lang="tr-TR" sz="2000" dirty="0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36DC-B917-4E03-BEBA-22AFA4A22C19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49288" y="274638"/>
            <a:ext cx="6995120" cy="922114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 </a:t>
            </a:r>
            <a:r>
              <a:rPr lang="tr-T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TLU standart görünüm</a:t>
            </a:r>
            <a:endParaRPr lang="tr-TR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90414"/>
            <a:ext cx="620077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827584" y="6218148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floor ultrasound. In: Fleischer AC et al</a:t>
            </a:r>
            <a:r>
              <a:rPr lang="tr-TR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eds</a:t>
            </a:r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Sonography</a:t>
            </a:r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obstetrics and </a:t>
            </a:r>
            <a:r>
              <a:rPr lang="tr-TR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</a:t>
            </a:r>
            <a:r>
              <a:rPr lang="en-US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ynecology</a:t>
            </a:r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principles and</a:t>
            </a:r>
            <a:r>
              <a:rPr lang="tr-TR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practice, 7th </a:t>
            </a:r>
            <a:r>
              <a:rPr lang="en-US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edn</a:t>
            </a:r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Mc-</a:t>
            </a:r>
            <a:r>
              <a:rPr lang="en-US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Graw</a:t>
            </a:r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Hill, New York</a:t>
            </a:r>
            <a:r>
              <a:rPr lang="tr-TR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r-TR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Dietz</a:t>
            </a:r>
            <a:r>
              <a:rPr lang="tr-TR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2010</a:t>
            </a:r>
            <a:endParaRPr lang="tr-TR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2051720" y="3068960"/>
            <a:ext cx="1230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>
                <a:solidFill>
                  <a:schemeClr val="bg1"/>
                </a:solidFill>
              </a:rPr>
              <a:t>Midsagittal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5746712" y="3068960"/>
            <a:ext cx="913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>
                <a:solidFill>
                  <a:schemeClr val="bg1"/>
                </a:solidFill>
              </a:rPr>
              <a:t>Coronal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2354317" y="544522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>
                <a:solidFill>
                  <a:schemeClr val="bg1"/>
                </a:solidFill>
              </a:rPr>
              <a:t>Axial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36DC-B917-4E03-BEBA-22AFA4A22C19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sse Senedi">
  <a:themeElements>
    <a:clrScheme name="Hisse Sened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24281</TotalTime>
  <Words>1285</Words>
  <Application>Microsoft Office PowerPoint</Application>
  <PresentationFormat>Ekran Gösterisi (4:3)</PresentationFormat>
  <Paragraphs>313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2" baseType="lpstr">
      <vt:lpstr>Hisse Senedi</vt:lpstr>
      <vt:lpstr>Pelvik organ propapsusu ve  üriner inkontinansta  pelvik taban ultrasonografisi</vt:lpstr>
      <vt:lpstr>Sunum akış planı</vt:lpstr>
      <vt:lpstr>Giriş</vt:lpstr>
      <vt:lpstr>Cihaz ve temel değerlendirme </vt:lpstr>
      <vt:lpstr>3D/4D görüntüleme</vt:lpstr>
      <vt:lpstr>Cihaz ve temel değerlendirme </vt:lpstr>
      <vt:lpstr>Probun yerleştirilmesi</vt:lpstr>
      <vt:lpstr>2D TLU standart görünüm </vt:lpstr>
      <vt:lpstr>3D  TLU standart görünüm</vt:lpstr>
      <vt:lpstr>Fonksiyonel değerlendirme</vt:lpstr>
      <vt:lpstr>Değerlendirmede karışıklığa sebep olan faktörler</vt:lpstr>
      <vt:lpstr>Pelvik taban kas kontraksiyonu</vt:lpstr>
      <vt:lpstr>Slayt 13</vt:lpstr>
      <vt:lpstr>Pelvik taban kas kontraksiyonunun etkisinin  belirlenmesinde    3 metod</vt:lpstr>
      <vt:lpstr>Translabial USG ile  üriner inkontinansın araştırılması</vt:lpstr>
      <vt:lpstr>Translabial USG ile  üriner inkontinansın araştırılması</vt:lpstr>
      <vt:lpstr>Mesane boynu mobilitesi</vt:lpstr>
      <vt:lpstr>Mesane boynu mobilitesi  retrovezikal açı ve üretral rotasyonun belirlenmesi</vt:lpstr>
      <vt:lpstr>Slayt 19</vt:lpstr>
      <vt:lpstr>Detrusor duvar kalınlığının ölçülmesi</vt:lpstr>
      <vt:lpstr>Funelling ve stres inkontinans</vt:lpstr>
      <vt:lpstr>Renkli doppler USG ile valsalva manevrası veya öksürme  esnasında idrar kaçışının gösterilmesi</vt:lpstr>
      <vt:lpstr>Üretra</vt:lpstr>
      <vt:lpstr>Üretral rabdosfinkter </vt:lpstr>
      <vt:lpstr>Ön kompartman değerlendirilmesi</vt:lpstr>
      <vt:lpstr>Ön kompartman</vt:lpstr>
      <vt:lpstr>Prolapsusun kantitatif ölçümü</vt:lpstr>
      <vt:lpstr>Slayt 28</vt:lpstr>
      <vt:lpstr>Üretral divertikül</vt:lpstr>
      <vt:lpstr>Postop görüntüleme</vt:lpstr>
      <vt:lpstr>Sentetik mesh görüntülenmesi</vt:lpstr>
      <vt:lpstr>Üretra perforasyonu  (TVT)</vt:lpstr>
      <vt:lpstr>Orta kompartman </vt:lpstr>
      <vt:lpstr>2° sistosel ile birlikte  2° uterin desensus</vt:lpstr>
      <vt:lpstr>Slayt 35</vt:lpstr>
      <vt:lpstr>Arka kompartman Rektosel</vt:lpstr>
      <vt:lpstr>Rektosel</vt:lpstr>
      <vt:lpstr>Enterosel</vt:lpstr>
      <vt:lpstr>Enterosel</vt:lpstr>
      <vt:lpstr>Enterosel</vt:lpstr>
      <vt:lpstr>Sonuç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Pelvik organ propapsusu ve üriner inkontinansta pelvik taban ultrasonografisi</dc:title>
  <dc:creator>H Durukan</dc:creator>
  <cp:lastModifiedBy>H Durukan</cp:lastModifiedBy>
  <cp:revision>41</cp:revision>
  <dcterms:created xsi:type="dcterms:W3CDTF">2016-09-18T04:29:03Z</dcterms:created>
  <dcterms:modified xsi:type="dcterms:W3CDTF">2016-10-06T05:27:26Z</dcterms:modified>
</cp:coreProperties>
</file>