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5" r:id="rId7"/>
    <p:sldId id="260" r:id="rId8"/>
    <p:sldId id="266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86107-76EA-46F9-82A7-F06EAD678CB1}" type="datetimeFigureOut">
              <a:rPr lang="tr-TR" smtClean="0"/>
              <a:pPr/>
              <a:t>04.10.2016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2C91-7EA2-4A44-AB94-390D3BF1F2E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86107-76EA-46F9-82A7-F06EAD678CB1}" type="datetimeFigureOut">
              <a:rPr lang="tr-TR" smtClean="0"/>
              <a:pPr/>
              <a:t>04.10.2016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2C91-7EA2-4A44-AB94-390D3BF1F2E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86107-76EA-46F9-82A7-F06EAD678CB1}" type="datetimeFigureOut">
              <a:rPr lang="tr-TR" smtClean="0"/>
              <a:pPr/>
              <a:t>04.10.2016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2C91-7EA2-4A44-AB94-390D3BF1F2E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86107-76EA-46F9-82A7-F06EAD678CB1}" type="datetimeFigureOut">
              <a:rPr lang="tr-TR" smtClean="0"/>
              <a:pPr/>
              <a:t>04.10.2016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2C91-7EA2-4A44-AB94-390D3BF1F2E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86107-76EA-46F9-82A7-F06EAD678CB1}" type="datetimeFigureOut">
              <a:rPr lang="tr-TR" smtClean="0"/>
              <a:pPr/>
              <a:t>04.10.2016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2C91-7EA2-4A44-AB94-390D3BF1F2E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86107-76EA-46F9-82A7-F06EAD678CB1}" type="datetimeFigureOut">
              <a:rPr lang="tr-TR" smtClean="0"/>
              <a:pPr/>
              <a:t>04.10.2016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2C91-7EA2-4A44-AB94-390D3BF1F2E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86107-76EA-46F9-82A7-F06EAD678CB1}" type="datetimeFigureOut">
              <a:rPr lang="tr-TR" smtClean="0"/>
              <a:pPr/>
              <a:t>04.10.2016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2C91-7EA2-4A44-AB94-390D3BF1F2E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86107-76EA-46F9-82A7-F06EAD678CB1}" type="datetimeFigureOut">
              <a:rPr lang="tr-TR" smtClean="0"/>
              <a:pPr/>
              <a:t>04.10.2016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2C91-7EA2-4A44-AB94-390D3BF1F2E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86107-76EA-46F9-82A7-F06EAD678CB1}" type="datetimeFigureOut">
              <a:rPr lang="tr-TR" smtClean="0"/>
              <a:pPr/>
              <a:t>04.10.2016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2C91-7EA2-4A44-AB94-390D3BF1F2E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86107-76EA-46F9-82A7-F06EAD678CB1}" type="datetimeFigureOut">
              <a:rPr lang="tr-TR" smtClean="0"/>
              <a:pPr/>
              <a:t>04.10.2016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2C91-7EA2-4A44-AB94-390D3BF1F2E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86107-76EA-46F9-82A7-F06EAD678CB1}" type="datetimeFigureOut">
              <a:rPr lang="tr-TR" smtClean="0"/>
              <a:pPr/>
              <a:t>04.10.2016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6BE2C91-7EA2-4A44-AB94-390D3BF1F2E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A86107-76EA-46F9-82A7-F06EAD678CB1}" type="datetimeFigureOut">
              <a:rPr lang="tr-TR" smtClean="0"/>
              <a:pPr/>
              <a:t>04.10.2016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BE2C91-7EA2-4A44-AB94-390D3BF1F2E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3600" dirty="0" err="1" smtClean="0">
                <a:effectLst/>
              </a:rPr>
              <a:t>Sonografide</a:t>
            </a:r>
            <a:r>
              <a:rPr lang="tr-TR" sz="3600" dirty="0" smtClean="0">
                <a:effectLst/>
              </a:rPr>
              <a:t> Tespit Edilen </a:t>
            </a:r>
            <a:r>
              <a:rPr lang="tr-TR" sz="3600" dirty="0" err="1" smtClean="0">
                <a:effectLst/>
              </a:rPr>
              <a:t>Polikistik</a:t>
            </a:r>
            <a:r>
              <a:rPr lang="tr-TR" sz="3600" dirty="0" smtClean="0">
                <a:effectLst/>
              </a:rPr>
              <a:t> </a:t>
            </a:r>
            <a:r>
              <a:rPr lang="tr-TR" sz="3600" dirty="0" err="1" smtClean="0">
                <a:effectLst/>
              </a:rPr>
              <a:t>Overin</a:t>
            </a:r>
            <a:r>
              <a:rPr lang="tr-TR" sz="3600" dirty="0" smtClean="0">
                <a:effectLst/>
              </a:rPr>
              <a:t> Önemli Bir Nedeni: Geç Başlangıçlı Adrenal</a:t>
            </a:r>
            <a:br>
              <a:rPr lang="tr-TR" sz="3600" dirty="0" smtClean="0">
                <a:effectLst/>
              </a:rPr>
            </a:br>
            <a:r>
              <a:rPr lang="tr-TR" sz="3600" dirty="0" err="1" smtClean="0">
                <a:effectLst/>
              </a:rPr>
              <a:t>Hiperplazi</a:t>
            </a:r>
            <a:endParaRPr lang="tr-TR" sz="3600" dirty="0">
              <a:effectLst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71472" y="4000504"/>
            <a:ext cx="7854696" cy="1752600"/>
          </a:xfrm>
        </p:spPr>
        <p:txBody>
          <a:bodyPr>
            <a:normAutofit fontScale="85000" lnSpcReduction="20000"/>
          </a:bodyPr>
          <a:lstStyle/>
          <a:p>
            <a:r>
              <a:rPr lang="tr-TR" sz="2800" b="1" i="1" dirty="0" smtClean="0"/>
              <a:t>SAĞLIK BİLİMLERİ ÜNİVERSİTESİ , BURSA YÜKSEK İHTİSAS EĞİTİM VE ARAŞTIRMA </a:t>
            </a:r>
          </a:p>
          <a:p>
            <a:r>
              <a:rPr lang="tr-TR" sz="2800" b="1" i="1" dirty="0" smtClean="0"/>
              <a:t>      HASTANESİ  KADIN HASTALIKLARI VE DOĞUM KLİNİĞİ</a:t>
            </a:r>
          </a:p>
          <a:p>
            <a:r>
              <a:rPr lang="tr-TR" sz="2800" b="1" i="1" dirty="0" smtClean="0"/>
              <a:t>      OP.DR.BURCU DİNÇCEZ ÇAKMAK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800" dirty="0" smtClean="0">
                <a:solidFill>
                  <a:schemeClr val="tx2"/>
                </a:solidFill>
                <a:latin typeface="+mj-lt"/>
              </a:rPr>
              <a:t>   Sonuç olarak; </a:t>
            </a:r>
          </a:p>
          <a:p>
            <a:pPr>
              <a:buNone/>
            </a:pPr>
            <a:endParaRPr lang="tr-TR" sz="2400" dirty="0" smtClean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150000"/>
              </a:lnSpc>
              <a:buNone/>
            </a:pPr>
            <a:r>
              <a:rPr lang="tr-TR" sz="2800" dirty="0" smtClean="0">
                <a:latin typeface="+mj-lt"/>
              </a:rPr>
              <a:t>    Adet </a:t>
            </a:r>
            <a:r>
              <a:rPr lang="tr-TR" sz="2800" dirty="0" smtClean="0">
                <a:latin typeface="+mj-lt"/>
              </a:rPr>
              <a:t>düzensizliği ve </a:t>
            </a:r>
            <a:r>
              <a:rPr lang="tr-TR" sz="2800" dirty="0" err="1" smtClean="0">
                <a:latin typeface="+mj-lt"/>
              </a:rPr>
              <a:t>hirsutizm</a:t>
            </a:r>
            <a:r>
              <a:rPr lang="tr-TR" sz="2800" dirty="0" smtClean="0">
                <a:latin typeface="+mj-lt"/>
              </a:rPr>
              <a:t> bulguları ile </a:t>
            </a:r>
            <a:r>
              <a:rPr lang="tr-TR" sz="2800" dirty="0" smtClean="0">
                <a:latin typeface="+mj-lt"/>
              </a:rPr>
              <a:t>başvuran hastalarda </a:t>
            </a:r>
            <a:r>
              <a:rPr lang="tr-TR" sz="2800" dirty="0" err="1" smtClean="0">
                <a:latin typeface="+mj-lt"/>
              </a:rPr>
              <a:t>sonografik</a:t>
            </a:r>
            <a:r>
              <a:rPr lang="tr-TR" sz="2800" dirty="0" smtClean="0">
                <a:latin typeface="+mj-lt"/>
              </a:rPr>
              <a:t> olarak </a:t>
            </a:r>
            <a:r>
              <a:rPr lang="tr-TR" sz="2800" dirty="0" err="1" smtClean="0">
                <a:latin typeface="+mj-lt"/>
              </a:rPr>
              <a:t>polikistik</a:t>
            </a:r>
            <a:r>
              <a:rPr lang="tr-TR" sz="2800" dirty="0" smtClean="0">
                <a:latin typeface="+mj-lt"/>
              </a:rPr>
              <a:t> </a:t>
            </a:r>
            <a:r>
              <a:rPr lang="tr-TR" sz="2800" dirty="0" err="1" smtClean="0">
                <a:latin typeface="+mj-lt"/>
              </a:rPr>
              <a:t>over</a:t>
            </a:r>
            <a:r>
              <a:rPr lang="tr-TR" sz="2800" dirty="0" smtClean="0">
                <a:latin typeface="+mj-lt"/>
              </a:rPr>
              <a:t> tespit edildiğinde </a:t>
            </a:r>
            <a:r>
              <a:rPr lang="tr-TR" sz="2800" dirty="0" smtClean="0">
                <a:latin typeface="+mj-lt"/>
              </a:rPr>
              <a:t>geç başlangıçlı adrenal </a:t>
            </a:r>
            <a:r>
              <a:rPr lang="tr-TR" sz="2800" dirty="0" err="1" smtClean="0">
                <a:latin typeface="+mj-lt"/>
              </a:rPr>
              <a:t>hiperplazi</a:t>
            </a:r>
            <a:r>
              <a:rPr lang="tr-TR" sz="2800" dirty="0" smtClean="0">
                <a:latin typeface="+mj-lt"/>
              </a:rPr>
              <a:t> de mutlaka akılda tutulmalıdır.</a:t>
            </a:r>
            <a:endParaRPr lang="tr-TR" sz="2800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286248" y="3714752"/>
            <a:ext cx="3071834" cy="2000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32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TEŞEKKÜRLER…</a:t>
            </a:r>
            <a:endParaRPr lang="tr-TR" sz="3200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57224" y="1357298"/>
            <a:ext cx="7829576" cy="49673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8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Geç Başlangıçlı Adrenal </a:t>
            </a:r>
            <a:r>
              <a:rPr lang="tr-TR" sz="2800" b="1" dirty="0" err="1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Hiperplazi</a:t>
            </a:r>
            <a:endParaRPr lang="tr-TR" sz="2800" b="1" dirty="0" smtClean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>
              <a:buNone/>
            </a:pPr>
            <a:endParaRPr lang="tr-TR" sz="1400" dirty="0" smtClean="0">
              <a:latin typeface="+mj-lt"/>
            </a:endParaRPr>
          </a:p>
          <a:p>
            <a:pPr>
              <a:buNone/>
            </a:pPr>
            <a:endParaRPr lang="tr-TR" sz="2000" dirty="0" smtClean="0">
              <a:latin typeface="+mj-lt"/>
            </a:endParaRPr>
          </a:p>
          <a:p>
            <a:r>
              <a:rPr lang="tr-TR" sz="2000" dirty="0" err="1" smtClean="0">
                <a:latin typeface="+mj-lt"/>
              </a:rPr>
              <a:t>Otozomal</a:t>
            </a:r>
            <a:r>
              <a:rPr lang="tr-TR" sz="2000" dirty="0" smtClean="0">
                <a:latin typeface="+mj-lt"/>
              </a:rPr>
              <a:t> resesif </a:t>
            </a:r>
            <a:r>
              <a:rPr lang="tr-TR" sz="2000" dirty="0" smtClean="0">
                <a:latin typeface="+mj-lt"/>
              </a:rPr>
              <a:t>bir hastalık</a:t>
            </a:r>
          </a:p>
          <a:p>
            <a:endParaRPr lang="tr-TR" sz="2000" dirty="0" smtClean="0">
              <a:latin typeface="+mj-lt"/>
            </a:endParaRPr>
          </a:p>
          <a:p>
            <a:r>
              <a:rPr lang="tr-TR" sz="2000" dirty="0" smtClean="0"/>
              <a:t>PKOS </a:t>
            </a:r>
            <a:r>
              <a:rPr lang="tr-TR" sz="2000" dirty="0" smtClean="0"/>
              <a:t>ile </a:t>
            </a:r>
            <a:r>
              <a:rPr lang="tr-TR" sz="2000" dirty="0" smtClean="0"/>
              <a:t>benzer klinik bulgulara sahip</a:t>
            </a:r>
            <a:endParaRPr lang="tr-TR" sz="2000" dirty="0" smtClean="0">
              <a:latin typeface="+mj-lt"/>
            </a:endParaRPr>
          </a:p>
          <a:p>
            <a:pPr>
              <a:buNone/>
            </a:pPr>
            <a:endParaRPr lang="tr-TR" sz="2000" dirty="0" smtClean="0">
              <a:latin typeface="+mj-lt"/>
            </a:endParaRPr>
          </a:p>
          <a:p>
            <a:r>
              <a:rPr lang="tr-TR" sz="2000" dirty="0" err="1" smtClean="0"/>
              <a:t>Hiperandrojenizm</a:t>
            </a:r>
            <a:r>
              <a:rPr lang="tr-TR" sz="2000" dirty="0" smtClean="0"/>
              <a:t>, </a:t>
            </a:r>
            <a:r>
              <a:rPr lang="tr-TR" sz="2000" dirty="0" err="1" smtClean="0"/>
              <a:t>o</a:t>
            </a:r>
            <a:r>
              <a:rPr lang="tr-TR" sz="2000" dirty="0" err="1" smtClean="0"/>
              <a:t>ligomenore</a:t>
            </a:r>
            <a:r>
              <a:rPr lang="tr-TR" sz="2000" dirty="0" smtClean="0"/>
              <a:t>, akne ve </a:t>
            </a:r>
            <a:r>
              <a:rPr lang="tr-TR" sz="2000" dirty="0" err="1" smtClean="0"/>
              <a:t>hirsutizm</a:t>
            </a:r>
            <a:r>
              <a:rPr lang="tr-TR" sz="2000" dirty="0" smtClean="0"/>
              <a:t> (+) </a:t>
            </a:r>
            <a:endParaRPr lang="tr-TR" sz="2000" dirty="0" smtClean="0"/>
          </a:p>
          <a:p>
            <a:endParaRPr lang="tr-TR" sz="2000" dirty="0" smtClean="0"/>
          </a:p>
          <a:p>
            <a:pPr>
              <a:buNone/>
            </a:pPr>
            <a:r>
              <a:rPr lang="tr-TR" sz="2000" dirty="0" smtClean="0"/>
              <a:t>ve </a:t>
            </a:r>
            <a:r>
              <a:rPr lang="tr-TR" sz="2000" dirty="0" err="1" smtClean="0"/>
              <a:t>USG’de</a:t>
            </a:r>
            <a:r>
              <a:rPr lang="tr-TR" sz="2000" dirty="0" smtClean="0"/>
              <a:t> </a:t>
            </a:r>
            <a:r>
              <a:rPr lang="tr-TR" sz="2000" dirty="0" err="1" smtClean="0"/>
              <a:t>polikistik</a:t>
            </a:r>
            <a:r>
              <a:rPr lang="tr-TR" sz="2000" dirty="0" smtClean="0"/>
              <a:t> </a:t>
            </a:r>
            <a:r>
              <a:rPr lang="tr-TR" sz="2000" dirty="0" err="1" smtClean="0"/>
              <a:t>over</a:t>
            </a:r>
            <a:r>
              <a:rPr lang="tr-TR" sz="2000" dirty="0" smtClean="0"/>
              <a:t> görünümü</a:t>
            </a:r>
            <a:endParaRPr lang="tr-TR" sz="2000" dirty="0" smtClean="0"/>
          </a:p>
          <a:p>
            <a:pPr lvl="1">
              <a:buNone/>
            </a:pPr>
            <a:endParaRPr lang="tr-TR" sz="1400" b="1" dirty="0" smtClean="0">
              <a:solidFill>
                <a:schemeClr val="tx2"/>
              </a:solidFill>
              <a:latin typeface="+mj-lt"/>
            </a:endParaRPr>
          </a:p>
          <a:p>
            <a:pPr>
              <a:buNone/>
            </a:pPr>
            <a:endParaRPr lang="tr-TR" sz="1400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1071538" y="1285860"/>
            <a:ext cx="6858048" cy="2395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endParaRPr lang="tr-TR" sz="1400" b="1" dirty="0" smtClean="0">
              <a:solidFill>
                <a:schemeClr val="tx2"/>
              </a:solidFill>
            </a:endParaRPr>
          </a:p>
          <a:p>
            <a:pPr lvl="1">
              <a:buNone/>
            </a:pPr>
            <a:r>
              <a:rPr lang="tr-TR" sz="1200" b="1" dirty="0" smtClean="0">
                <a:solidFill>
                  <a:schemeClr val="tx2"/>
                </a:solidFill>
              </a:rPr>
              <a:t> </a:t>
            </a:r>
            <a:r>
              <a:rPr lang="tr-TR" sz="2800" b="1" dirty="0" smtClean="0">
                <a:solidFill>
                  <a:schemeClr val="tx2"/>
                </a:solidFill>
                <a:latin typeface="+mj-lt"/>
              </a:rPr>
              <a:t>AMAÇ:</a:t>
            </a:r>
          </a:p>
          <a:p>
            <a:pPr lvl="1">
              <a:buNone/>
            </a:pPr>
            <a:endParaRPr lang="tr-TR" sz="2800" dirty="0" smtClean="0">
              <a:latin typeface="+mj-lt"/>
            </a:endParaRPr>
          </a:p>
          <a:p>
            <a:pPr lvl="1">
              <a:lnSpc>
                <a:spcPct val="150000"/>
              </a:lnSpc>
              <a:buNone/>
            </a:pPr>
            <a:r>
              <a:rPr lang="tr-TR" sz="2800" dirty="0" smtClean="0">
                <a:latin typeface="+mj-lt"/>
              </a:rPr>
              <a:t>USG </a:t>
            </a:r>
            <a:r>
              <a:rPr lang="tr-TR" sz="2800" dirty="0" smtClean="0">
                <a:latin typeface="+mj-lt"/>
              </a:rPr>
              <a:t>‘de tespit edilen </a:t>
            </a:r>
            <a:r>
              <a:rPr lang="tr-TR" sz="2800" dirty="0" err="1" smtClean="0">
                <a:latin typeface="+mj-lt"/>
              </a:rPr>
              <a:t>polikistik</a:t>
            </a:r>
            <a:r>
              <a:rPr lang="tr-TR" sz="2800" dirty="0" smtClean="0">
                <a:latin typeface="+mj-lt"/>
              </a:rPr>
              <a:t> </a:t>
            </a:r>
            <a:r>
              <a:rPr lang="tr-TR" sz="2800" dirty="0" err="1" smtClean="0">
                <a:latin typeface="+mj-lt"/>
              </a:rPr>
              <a:t>overin</a:t>
            </a:r>
            <a:r>
              <a:rPr lang="tr-TR" sz="2800" dirty="0" smtClean="0">
                <a:latin typeface="+mj-lt"/>
              </a:rPr>
              <a:t> nedenlerinin araştırılması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14348" y="1214422"/>
            <a:ext cx="7972452" cy="511017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r-TR" sz="18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tr-TR" sz="2800" dirty="0" smtClean="0">
                <a:solidFill>
                  <a:schemeClr val="tx2"/>
                </a:solidFill>
                <a:latin typeface="+mj-lt"/>
              </a:rPr>
              <a:t>Yöntem:</a:t>
            </a:r>
          </a:p>
          <a:p>
            <a:pPr>
              <a:buNone/>
            </a:pPr>
            <a:endParaRPr lang="tr-TR" sz="2000" dirty="0" smtClean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tr-TR" sz="2000" dirty="0" smtClean="0">
                <a:latin typeface="+mj-lt"/>
              </a:rPr>
              <a:t>Adet düzensizliği, akne, </a:t>
            </a:r>
            <a:r>
              <a:rPr lang="tr-TR" sz="2000" dirty="0" err="1" smtClean="0">
                <a:latin typeface="+mj-lt"/>
              </a:rPr>
              <a:t>hirsutizm</a:t>
            </a:r>
            <a:r>
              <a:rPr lang="tr-TR" sz="2000" dirty="0" smtClean="0">
                <a:latin typeface="+mj-lt"/>
              </a:rPr>
              <a:t> ve </a:t>
            </a:r>
            <a:r>
              <a:rPr lang="tr-TR" sz="2000" dirty="0" err="1" smtClean="0">
                <a:latin typeface="+mj-lt"/>
              </a:rPr>
              <a:t>sonografik</a:t>
            </a:r>
            <a:r>
              <a:rPr lang="tr-TR" sz="2000" dirty="0" smtClean="0">
                <a:latin typeface="+mj-lt"/>
              </a:rPr>
              <a:t> olarak </a:t>
            </a:r>
            <a:r>
              <a:rPr lang="tr-TR" sz="2000" dirty="0" err="1" smtClean="0">
                <a:latin typeface="+mj-lt"/>
              </a:rPr>
              <a:t>overlerde</a:t>
            </a:r>
            <a:r>
              <a:rPr lang="tr-TR" sz="2000" dirty="0" smtClean="0">
                <a:latin typeface="+mj-lt"/>
              </a:rPr>
              <a:t> </a:t>
            </a:r>
            <a:r>
              <a:rPr lang="tr-TR" sz="2000" dirty="0" err="1" smtClean="0">
                <a:latin typeface="+mj-lt"/>
              </a:rPr>
              <a:t>polikistik</a:t>
            </a:r>
            <a:endParaRPr lang="tr-TR" sz="2000" dirty="0" smtClean="0">
              <a:latin typeface="+mj-lt"/>
            </a:endParaRPr>
          </a:p>
          <a:p>
            <a:pPr>
              <a:lnSpc>
                <a:spcPct val="150000"/>
              </a:lnSpc>
              <a:buNone/>
            </a:pPr>
            <a:r>
              <a:rPr lang="tr-TR" sz="2000" dirty="0" smtClean="0">
                <a:latin typeface="+mj-lt"/>
              </a:rPr>
              <a:t>görünüm (+) olan 78 </a:t>
            </a:r>
            <a:r>
              <a:rPr lang="tr-TR" sz="2000" dirty="0" smtClean="0">
                <a:latin typeface="+mj-lt"/>
              </a:rPr>
              <a:t>hasta</a:t>
            </a:r>
          </a:p>
          <a:p>
            <a:pPr>
              <a:buNone/>
            </a:pPr>
            <a:endParaRPr lang="tr-TR" sz="2000" dirty="0" smtClean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tr-TR" sz="2000" dirty="0" smtClean="0">
                <a:latin typeface="+mj-lt"/>
              </a:rPr>
              <a:t>17 </a:t>
            </a:r>
            <a:r>
              <a:rPr lang="tr-TR" sz="2000" dirty="0" err="1" smtClean="0">
                <a:latin typeface="+mj-lt"/>
              </a:rPr>
              <a:t>hidroksi</a:t>
            </a:r>
            <a:r>
              <a:rPr lang="tr-TR" sz="2000" dirty="0" smtClean="0">
                <a:latin typeface="+mj-lt"/>
              </a:rPr>
              <a:t> </a:t>
            </a:r>
            <a:r>
              <a:rPr lang="tr-TR" sz="2000" dirty="0" err="1" smtClean="0">
                <a:latin typeface="+mj-lt"/>
              </a:rPr>
              <a:t>progesteron</a:t>
            </a:r>
            <a:r>
              <a:rPr lang="tr-TR" sz="2000" dirty="0" smtClean="0">
                <a:latin typeface="+mj-lt"/>
              </a:rPr>
              <a:t> </a:t>
            </a:r>
            <a:r>
              <a:rPr lang="tr-TR" sz="2000" dirty="0" smtClean="0">
                <a:latin typeface="+mj-lt"/>
              </a:rPr>
              <a:t>seviyeleri, ACTH </a:t>
            </a:r>
            <a:r>
              <a:rPr lang="tr-TR" sz="2000" dirty="0" err="1" smtClean="0">
                <a:latin typeface="+mj-lt"/>
              </a:rPr>
              <a:t>stimulasyon</a:t>
            </a:r>
            <a:r>
              <a:rPr lang="tr-TR" sz="2000" dirty="0" smtClean="0">
                <a:latin typeface="+mj-lt"/>
              </a:rPr>
              <a:t> testi sonuçları (</a:t>
            </a:r>
            <a:r>
              <a:rPr lang="tr-TR" sz="2000" dirty="0" smtClean="0">
                <a:latin typeface="+mj-lt"/>
              </a:rPr>
              <a:t>ACTH</a:t>
            </a:r>
          </a:p>
          <a:p>
            <a:pPr>
              <a:lnSpc>
                <a:spcPct val="150000"/>
              </a:lnSpc>
              <a:buNone/>
            </a:pPr>
            <a:r>
              <a:rPr lang="tr-TR" sz="2000" dirty="0" smtClean="0">
                <a:latin typeface="+mj-lt"/>
              </a:rPr>
              <a:t>uyarı </a:t>
            </a:r>
            <a:r>
              <a:rPr lang="tr-TR" sz="2000" dirty="0" smtClean="0">
                <a:latin typeface="+mj-lt"/>
              </a:rPr>
              <a:t>testinde bazal ve </a:t>
            </a:r>
            <a:r>
              <a:rPr lang="tr-TR" sz="2000" dirty="0" smtClean="0">
                <a:latin typeface="+mj-lt"/>
              </a:rPr>
              <a:t>sentetik </a:t>
            </a:r>
            <a:r>
              <a:rPr lang="tr-TR" sz="2000" dirty="0" err="1" smtClean="0">
                <a:latin typeface="+mj-lt"/>
              </a:rPr>
              <a:t>synacthen</a:t>
            </a:r>
            <a:r>
              <a:rPr lang="tr-TR" sz="2000" dirty="0" smtClean="0">
                <a:latin typeface="+mj-lt"/>
              </a:rPr>
              <a:t> </a:t>
            </a:r>
            <a:r>
              <a:rPr lang="tr-TR" sz="2000" dirty="0" smtClean="0">
                <a:latin typeface="+mj-lt"/>
              </a:rPr>
              <a:t>sonrasında 60. dakikadaki </a:t>
            </a:r>
            <a:r>
              <a:rPr lang="tr-TR" sz="2000" dirty="0" smtClean="0">
                <a:latin typeface="+mj-lt"/>
              </a:rPr>
              <a:t>17</a:t>
            </a:r>
          </a:p>
          <a:p>
            <a:pPr>
              <a:lnSpc>
                <a:spcPct val="150000"/>
              </a:lnSpc>
              <a:buNone/>
            </a:pPr>
            <a:r>
              <a:rPr lang="tr-TR" sz="2000" dirty="0" err="1" smtClean="0">
                <a:latin typeface="+mj-lt"/>
              </a:rPr>
              <a:t>hidroksi</a:t>
            </a:r>
            <a:r>
              <a:rPr lang="tr-TR" sz="2000" dirty="0" smtClean="0">
                <a:latin typeface="+mj-lt"/>
              </a:rPr>
              <a:t> </a:t>
            </a:r>
            <a:r>
              <a:rPr lang="tr-TR" sz="2000" dirty="0" err="1" smtClean="0">
                <a:latin typeface="+mj-lt"/>
              </a:rPr>
              <a:t>progesteron</a:t>
            </a:r>
            <a:r>
              <a:rPr lang="tr-TR" sz="2000" dirty="0" smtClean="0">
                <a:latin typeface="+mj-lt"/>
              </a:rPr>
              <a:t> </a:t>
            </a:r>
            <a:r>
              <a:rPr lang="tr-TR" sz="2000" dirty="0" smtClean="0">
                <a:latin typeface="+mj-lt"/>
              </a:rPr>
              <a:t>düzeyleri ölçülmektedir), FSH, LH, serbest ve </a:t>
            </a:r>
            <a:r>
              <a:rPr lang="tr-TR" sz="2000" dirty="0" smtClean="0">
                <a:latin typeface="+mj-lt"/>
              </a:rPr>
              <a:t>total</a:t>
            </a:r>
          </a:p>
          <a:p>
            <a:pPr>
              <a:lnSpc>
                <a:spcPct val="150000"/>
              </a:lnSpc>
              <a:buNone/>
            </a:pPr>
            <a:r>
              <a:rPr lang="tr-TR" sz="2000" dirty="0" err="1" smtClean="0">
                <a:latin typeface="+mj-lt"/>
              </a:rPr>
              <a:t>testesteron</a:t>
            </a:r>
            <a:r>
              <a:rPr lang="tr-TR" sz="2000" dirty="0" smtClean="0">
                <a:latin typeface="+mj-lt"/>
              </a:rPr>
              <a:t>, DHEAS seviyeleri kaydedildi.</a:t>
            </a:r>
            <a:endParaRPr lang="tr-TR" sz="2000" dirty="0" smtClean="0">
              <a:latin typeface="+mj-lt"/>
            </a:endParaRPr>
          </a:p>
          <a:p>
            <a:pPr>
              <a:lnSpc>
                <a:spcPct val="150000"/>
              </a:lnSpc>
              <a:buNone/>
            </a:pPr>
            <a:r>
              <a:rPr lang="tr-TR" sz="2000" dirty="0" smtClean="0">
                <a:latin typeface="+mj-lt"/>
              </a:rPr>
              <a:t>     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1800" dirty="0" smtClean="0">
                <a:latin typeface="+mj-lt"/>
              </a:rPr>
              <a:t>     </a:t>
            </a:r>
          </a:p>
          <a:p>
            <a:pPr>
              <a:buNone/>
            </a:pPr>
            <a:r>
              <a:rPr lang="tr-TR" sz="24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 </a:t>
            </a:r>
            <a:r>
              <a:rPr lang="tr-TR" sz="24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PKOS </a:t>
            </a:r>
            <a:r>
              <a:rPr lang="tr-TR" sz="24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(ASRM/ESHRE) Tanı Kriterleri </a:t>
            </a:r>
          </a:p>
          <a:p>
            <a:pPr>
              <a:buNone/>
            </a:pPr>
            <a:endParaRPr lang="tr-TR" sz="2400" dirty="0" smtClean="0">
              <a:latin typeface="+mj-lt"/>
            </a:endParaRPr>
          </a:p>
          <a:p>
            <a:pPr lvl="1">
              <a:buNone/>
            </a:pPr>
            <a:r>
              <a:rPr lang="de-DE" dirty="0" smtClean="0">
                <a:latin typeface="+mj-lt"/>
              </a:rPr>
              <a:t>1.Oligoovulasyon </a:t>
            </a:r>
            <a:r>
              <a:rPr lang="de-DE" dirty="0" err="1" smtClean="0">
                <a:latin typeface="+mj-lt"/>
              </a:rPr>
              <a:t>ve</a:t>
            </a:r>
            <a:r>
              <a:rPr lang="de-DE" dirty="0" smtClean="0">
                <a:latin typeface="+mj-lt"/>
              </a:rPr>
              <a:t>/</a:t>
            </a:r>
            <a:r>
              <a:rPr lang="de-DE" dirty="0" err="1" smtClean="0">
                <a:latin typeface="+mj-lt"/>
              </a:rPr>
              <a:t>veya</a:t>
            </a:r>
            <a:r>
              <a:rPr lang="de-DE" dirty="0" smtClean="0">
                <a:latin typeface="+mj-lt"/>
              </a:rPr>
              <a:t> </a:t>
            </a:r>
            <a:r>
              <a:rPr lang="de-DE" dirty="0" err="1" smtClean="0">
                <a:latin typeface="+mj-lt"/>
              </a:rPr>
              <a:t>anovulasyon</a:t>
            </a:r>
            <a:r>
              <a:rPr lang="de-DE" dirty="0" smtClean="0">
                <a:latin typeface="+mj-lt"/>
              </a:rPr>
              <a:t>, </a:t>
            </a:r>
            <a:endParaRPr lang="tr-TR" dirty="0" smtClean="0">
              <a:latin typeface="+mj-lt"/>
            </a:endParaRPr>
          </a:p>
          <a:p>
            <a:pPr lvl="1"/>
            <a:endParaRPr lang="tr-TR" dirty="0" smtClean="0">
              <a:latin typeface="+mj-lt"/>
            </a:endParaRPr>
          </a:p>
          <a:p>
            <a:pPr lvl="1">
              <a:buNone/>
            </a:pPr>
            <a:r>
              <a:rPr lang="de-DE" dirty="0" smtClean="0">
                <a:latin typeface="+mj-lt"/>
              </a:rPr>
              <a:t>2. Klinik </a:t>
            </a:r>
            <a:r>
              <a:rPr lang="de-DE" dirty="0" err="1" smtClean="0">
                <a:latin typeface="+mj-lt"/>
              </a:rPr>
              <a:t>ve</a:t>
            </a:r>
            <a:r>
              <a:rPr lang="de-DE" dirty="0" smtClean="0">
                <a:latin typeface="+mj-lt"/>
              </a:rPr>
              <a:t>/</a:t>
            </a:r>
            <a:r>
              <a:rPr lang="de-DE" dirty="0" err="1" smtClean="0">
                <a:latin typeface="+mj-lt"/>
              </a:rPr>
              <a:t>veya</a:t>
            </a:r>
            <a:r>
              <a:rPr lang="tr-TR" dirty="0" smtClean="0">
                <a:latin typeface="+mj-lt"/>
              </a:rPr>
              <a:t> biyokimyasal olarak </a:t>
            </a:r>
            <a:r>
              <a:rPr lang="tr-TR" dirty="0" err="1" smtClean="0">
                <a:latin typeface="+mj-lt"/>
              </a:rPr>
              <a:t>hiperandrojenizm</a:t>
            </a:r>
            <a:r>
              <a:rPr lang="tr-TR" dirty="0" smtClean="0">
                <a:latin typeface="+mj-lt"/>
              </a:rPr>
              <a:t> bulguları,</a:t>
            </a:r>
          </a:p>
          <a:p>
            <a:pPr lvl="1"/>
            <a:endParaRPr lang="tr-TR" dirty="0" smtClean="0">
              <a:latin typeface="+mj-lt"/>
            </a:endParaRPr>
          </a:p>
          <a:p>
            <a:pPr lvl="1">
              <a:buNone/>
            </a:pPr>
            <a:r>
              <a:rPr lang="tr-TR" dirty="0" smtClean="0">
                <a:latin typeface="+mj-lt"/>
              </a:rPr>
              <a:t>3</a:t>
            </a:r>
            <a:r>
              <a:rPr lang="tr-TR" dirty="0" smtClean="0">
                <a:latin typeface="+mj-lt"/>
              </a:rPr>
              <a:t>. </a:t>
            </a:r>
            <a:r>
              <a:rPr lang="tr-TR" dirty="0" err="1" smtClean="0">
                <a:latin typeface="+mj-lt"/>
              </a:rPr>
              <a:t>Ultrasonografik</a:t>
            </a:r>
            <a:r>
              <a:rPr lang="tr-TR" dirty="0" smtClean="0">
                <a:latin typeface="+mj-lt"/>
              </a:rPr>
              <a:t> olarak </a:t>
            </a:r>
            <a:r>
              <a:rPr lang="tr-TR" dirty="0" err="1" smtClean="0">
                <a:latin typeface="+mj-lt"/>
              </a:rPr>
              <a:t>polikistik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overlerin</a:t>
            </a:r>
            <a:r>
              <a:rPr lang="tr-TR" dirty="0" smtClean="0">
                <a:latin typeface="+mj-lt"/>
              </a:rPr>
              <a:t> olması </a:t>
            </a:r>
          </a:p>
          <a:p>
            <a:pPr lvl="1">
              <a:buNone/>
            </a:pPr>
            <a:endParaRPr lang="tr-TR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71472" y="1643050"/>
            <a:ext cx="8229600" cy="43891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sz="2800" dirty="0" smtClean="0">
                <a:latin typeface="+mj-lt"/>
              </a:rPr>
              <a:t>17 </a:t>
            </a:r>
            <a:r>
              <a:rPr lang="tr-TR" sz="2800" dirty="0" err="1" smtClean="0">
                <a:latin typeface="+mj-lt"/>
              </a:rPr>
              <a:t>hidroksi</a:t>
            </a:r>
            <a:r>
              <a:rPr lang="tr-TR" sz="2800" dirty="0" smtClean="0">
                <a:latin typeface="+mj-lt"/>
              </a:rPr>
              <a:t> </a:t>
            </a:r>
            <a:r>
              <a:rPr lang="tr-TR" sz="2800" dirty="0" err="1" smtClean="0">
                <a:latin typeface="+mj-lt"/>
              </a:rPr>
              <a:t>progesteron</a:t>
            </a:r>
            <a:r>
              <a:rPr lang="tr-TR" sz="2800" dirty="0" smtClean="0">
                <a:latin typeface="+mj-lt"/>
              </a:rPr>
              <a:t> seviyesi &gt;2 </a:t>
            </a:r>
            <a:r>
              <a:rPr lang="tr-TR" sz="2800" dirty="0" err="1" smtClean="0">
                <a:latin typeface="+mj-lt"/>
              </a:rPr>
              <a:t>ng</a:t>
            </a:r>
            <a:r>
              <a:rPr lang="tr-TR" sz="2800" dirty="0" smtClean="0">
                <a:latin typeface="+mj-lt"/>
              </a:rPr>
              <a:t>/mL olan hastalardan ACTH </a:t>
            </a:r>
            <a:r>
              <a:rPr lang="tr-TR" sz="2800" dirty="0" err="1" smtClean="0">
                <a:latin typeface="+mj-lt"/>
              </a:rPr>
              <a:t>stimulasyon</a:t>
            </a:r>
            <a:r>
              <a:rPr lang="tr-TR" sz="2800" dirty="0" smtClean="0">
                <a:latin typeface="+mj-lt"/>
              </a:rPr>
              <a:t> testi sonrasındaki </a:t>
            </a:r>
            <a:r>
              <a:rPr lang="tr-TR" sz="2800" dirty="0" smtClean="0">
                <a:latin typeface="+mj-lt"/>
              </a:rPr>
              <a:t>17 </a:t>
            </a:r>
            <a:r>
              <a:rPr lang="tr-TR" sz="2800" dirty="0" err="1" smtClean="0">
                <a:latin typeface="+mj-lt"/>
              </a:rPr>
              <a:t>hidroksi</a:t>
            </a:r>
            <a:r>
              <a:rPr lang="tr-TR" sz="2800" dirty="0" smtClean="0">
                <a:latin typeface="+mj-lt"/>
              </a:rPr>
              <a:t> </a:t>
            </a:r>
            <a:r>
              <a:rPr lang="tr-TR" sz="2800" dirty="0" err="1" smtClean="0">
                <a:latin typeface="+mj-lt"/>
              </a:rPr>
              <a:t>progesteron</a:t>
            </a:r>
            <a:r>
              <a:rPr lang="tr-TR" sz="2800" dirty="0" smtClean="0">
                <a:latin typeface="+mj-lt"/>
              </a:rPr>
              <a:t> seviyesi &gt;10 </a:t>
            </a:r>
            <a:r>
              <a:rPr lang="tr-TR" sz="2800" dirty="0" err="1" smtClean="0">
                <a:latin typeface="+mj-lt"/>
              </a:rPr>
              <a:t>ng</a:t>
            </a:r>
            <a:r>
              <a:rPr lang="tr-TR" sz="2800" dirty="0" smtClean="0">
                <a:latin typeface="+mj-lt"/>
              </a:rPr>
              <a:t>/ml olan hastalar  geç başlangıçlı adrenal </a:t>
            </a:r>
            <a:r>
              <a:rPr lang="tr-TR" sz="2800" dirty="0" err="1" smtClean="0">
                <a:latin typeface="+mj-lt"/>
              </a:rPr>
              <a:t>hiperplazi</a:t>
            </a:r>
            <a:r>
              <a:rPr lang="tr-TR" sz="2800" dirty="0" smtClean="0">
                <a:latin typeface="+mj-lt"/>
              </a:rPr>
              <a:t> olarak kabul edildi.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14348" y="1714488"/>
            <a:ext cx="8072494" cy="33889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2800" dirty="0" smtClean="0">
                <a:solidFill>
                  <a:schemeClr val="tx2"/>
                </a:solidFill>
                <a:latin typeface="+mj-lt"/>
              </a:rPr>
              <a:t>Bulgular:</a:t>
            </a:r>
            <a:endParaRPr lang="tr-TR" sz="2800" dirty="0" smtClean="0">
              <a:solidFill>
                <a:schemeClr val="tx2"/>
              </a:solidFill>
              <a:latin typeface="+mj-lt"/>
            </a:endParaRPr>
          </a:p>
          <a:p>
            <a:pPr>
              <a:buNone/>
            </a:pPr>
            <a:endParaRPr lang="tr-TR" sz="2800" dirty="0" smtClean="0">
              <a:solidFill>
                <a:schemeClr val="tx2"/>
              </a:solidFill>
              <a:latin typeface="+mj-lt"/>
            </a:endParaRPr>
          </a:p>
          <a:p>
            <a:r>
              <a:rPr lang="tr-TR" sz="2800" dirty="0" smtClean="0">
                <a:latin typeface="+mj-lt"/>
              </a:rPr>
              <a:t>78 </a:t>
            </a:r>
            <a:r>
              <a:rPr lang="tr-TR" sz="2800" dirty="0" smtClean="0">
                <a:latin typeface="+mj-lt"/>
              </a:rPr>
              <a:t>hastanın ;</a:t>
            </a:r>
            <a:endParaRPr lang="tr-TR" sz="2800" dirty="0" smtClean="0">
              <a:latin typeface="+mj-lt"/>
            </a:endParaRPr>
          </a:p>
          <a:p>
            <a:pPr>
              <a:buNone/>
            </a:pPr>
            <a:endParaRPr lang="tr-TR" sz="2800" dirty="0" smtClean="0">
              <a:latin typeface="+mj-lt"/>
            </a:endParaRPr>
          </a:p>
          <a:p>
            <a:pPr>
              <a:lnSpc>
                <a:spcPct val="150000"/>
              </a:lnSpc>
              <a:buNone/>
            </a:pPr>
            <a:r>
              <a:rPr lang="tr-TR" sz="2800" dirty="0" smtClean="0">
                <a:latin typeface="+mj-lt"/>
              </a:rPr>
              <a:t>28’inde </a:t>
            </a:r>
            <a:r>
              <a:rPr lang="tr-TR" sz="2800" dirty="0" smtClean="0">
                <a:latin typeface="+mj-lt"/>
              </a:rPr>
              <a:t>geç başlangıçlı adrenal </a:t>
            </a:r>
            <a:r>
              <a:rPr lang="tr-TR" sz="2800" dirty="0" err="1" smtClean="0">
                <a:latin typeface="+mj-lt"/>
              </a:rPr>
              <a:t>hiperplazi</a:t>
            </a:r>
            <a:r>
              <a:rPr lang="tr-TR" sz="2800" dirty="0" smtClean="0">
                <a:latin typeface="+mj-lt"/>
              </a:rPr>
              <a:t> ve 50’sinde</a:t>
            </a:r>
          </a:p>
          <a:p>
            <a:pPr>
              <a:lnSpc>
                <a:spcPct val="150000"/>
              </a:lnSpc>
              <a:buNone/>
            </a:pPr>
            <a:r>
              <a:rPr lang="tr-TR" sz="2800" dirty="0" err="1" smtClean="0">
                <a:latin typeface="+mj-lt"/>
              </a:rPr>
              <a:t>polikistik</a:t>
            </a:r>
            <a:r>
              <a:rPr lang="tr-TR" sz="2800" dirty="0" smtClean="0">
                <a:latin typeface="+mj-lt"/>
              </a:rPr>
              <a:t> </a:t>
            </a:r>
            <a:r>
              <a:rPr lang="tr-TR" sz="2800" dirty="0" err="1" smtClean="0">
                <a:latin typeface="+mj-lt"/>
              </a:rPr>
              <a:t>over</a:t>
            </a:r>
            <a:r>
              <a:rPr lang="tr-TR" sz="2800" dirty="0" smtClean="0">
                <a:latin typeface="+mj-lt"/>
              </a:rPr>
              <a:t> </a:t>
            </a:r>
            <a:r>
              <a:rPr lang="tr-TR" sz="2800" dirty="0" smtClean="0">
                <a:latin typeface="+mj-lt"/>
              </a:rPr>
              <a:t>sendromu tespit edildi.</a:t>
            </a:r>
            <a:endParaRPr lang="tr-TR" sz="2800" dirty="0" smtClean="0">
              <a:latin typeface="+mj-lt"/>
            </a:endParaRPr>
          </a:p>
          <a:p>
            <a:pPr>
              <a:buNone/>
            </a:pPr>
            <a:endParaRPr lang="tr-TR" sz="200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928662" y="1428736"/>
            <a:ext cx="735811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sz="2800" dirty="0" smtClean="0"/>
              <a:t> PKOS grubunda </a:t>
            </a:r>
            <a:r>
              <a:rPr lang="tr-TR" sz="2800" dirty="0" smtClean="0"/>
              <a:t>yaş </a:t>
            </a:r>
            <a:r>
              <a:rPr lang="tr-TR" sz="2800" dirty="0" smtClean="0"/>
              <a:t>ortalaması 28.2±8.7 </a:t>
            </a:r>
            <a:endParaRPr lang="tr-TR" sz="2800" dirty="0" smtClean="0"/>
          </a:p>
          <a:p>
            <a:pPr>
              <a:buNone/>
            </a:pPr>
            <a:endParaRPr lang="tr-TR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tr-TR" sz="2800" dirty="0" smtClean="0"/>
              <a:t> Geç </a:t>
            </a:r>
            <a:r>
              <a:rPr lang="tr-TR" sz="2800" dirty="0" smtClean="0"/>
              <a:t>başlangıçlı adrenal </a:t>
            </a:r>
            <a:r>
              <a:rPr lang="tr-TR" sz="2800" dirty="0" err="1" smtClean="0"/>
              <a:t>hiperplazi</a:t>
            </a:r>
            <a:r>
              <a:rPr lang="tr-TR" sz="2800" dirty="0" smtClean="0"/>
              <a:t> </a:t>
            </a:r>
            <a:r>
              <a:rPr lang="tr-TR" sz="2800" dirty="0" smtClean="0"/>
              <a:t>grubunda yaş ortalaması 26.9±9.2 idi.</a:t>
            </a:r>
            <a:endParaRPr lang="tr-TR" sz="2800" dirty="0" smtClean="0"/>
          </a:p>
          <a:p>
            <a:pPr>
              <a:buNone/>
            </a:pPr>
            <a:endParaRPr lang="tr-TR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tr-TR" sz="2800" dirty="0" smtClean="0"/>
              <a:t> Yaş</a:t>
            </a:r>
            <a:r>
              <a:rPr lang="tr-TR" sz="2800" dirty="0" smtClean="0"/>
              <a:t>, vücut kütle indeksi, </a:t>
            </a:r>
            <a:r>
              <a:rPr lang="tr-TR" sz="2800" dirty="0" err="1" smtClean="0"/>
              <a:t>oligomenore</a:t>
            </a:r>
            <a:r>
              <a:rPr lang="tr-TR" sz="2800" dirty="0" smtClean="0"/>
              <a:t> </a:t>
            </a:r>
            <a:r>
              <a:rPr lang="tr-TR" sz="2800" dirty="0" smtClean="0"/>
              <a:t>sıklığı</a:t>
            </a:r>
            <a:r>
              <a:rPr lang="tr-TR" sz="2800" dirty="0" smtClean="0"/>
              <a:t>, </a:t>
            </a:r>
            <a:r>
              <a:rPr lang="tr-TR" sz="2800" dirty="0" err="1" smtClean="0"/>
              <a:t>FerrimanGallwey</a:t>
            </a:r>
            <a:r>
              <a:rPr lang="tr-TR" sz="2800" dirty="0" smtClean="0"/>
              <a:t> skoru </a:t>
            </a:r>
            <a:r>
              <a:rPr lang="tr-TR" sz="2800" dirty="0" smtClean="0"/>
              <a:t>açısından iki grup arasında anlamlı fark tespit edilmedi(p&gt;0.05). </a:t>
            </a:r>
            <a:endParaRPr lang="tr-TR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85786" y="785794"/>
            <a:ext cx="8072494" cy="55388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800" dirty="0" smtClean="0">
                <a:solidFill>
                  <a:schemeClr val="tx2"/>
                </a:solidFill>
                <a:latin typeface="+mj-lt"/>
              </a:rPr>
              <a:t>Bulgular </a:t>
            </a:r>
            <a:r>
              <a:rPr lang="tr-TR" sz="2800" dirty="0" smtClean="0">
                <a:solidFill>
                  <a:schemeClr val="tx2"/>
                </a:solidFill>
                <a:latin typeface="+mj-lt"/>
              </a:rPr>
              <a:t>: </a:t>
            </a:r>
          </a:p>
          <a:p>
            <a:pPr>
              <a:buNone/>
            </a:pPr>
            <a:endParaRPr lang="tr-TR" sz="1800" dirty="0" smtClean="0">
              <a:solidFill>
                <a:schemeClr val="tx2"/>
              </a:solidFill>
              <a:latin typeface="+mj-lt"/>
            </a:endParaRPr>
          </a:p>
          <a:p>
            <a:pPr>
              <a:buNone/>
            </a:pPr>
            <a:endParaRPr lang="tr-TR" sz="1400" dirty="0" smtClean="0">
              <a:latin typeface="+mj-lt"/>
            </a:endParaRPr>
          </a:p>
          <a:p>
            <a:r>
              <a:rPr lang="tr-TR" sz="2400" dirty="0" err="1" smtClean="0">
                <a:latin typeface="+mj-lt"/>
              </a:rPr>
              <a:t>Polikistik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over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smtClean="0">
                <a:latin typeface="+mj-lt"/>
              </a:rPr>
              <a:t>grubunda FSH/LH </a:t>
            </a:r>
            <a:r>
              <a:rPr lang="tr-TR" sz="2400" dirty="0" smtClean="0">
                <a:latin typeface="+mj-lt"/>
              </a:rPr>
              <a:t>oranı geç </a:t>
            </a:r>
            <a:r>
              <a:rPr lang="tr-TR" sz="2400" dirty="0" smtClean="0">
                <a:latin typeface="+mj-lt"/>
              </a:rPr>
              <a:t>başlangıçlı </a:t>
            </a:r>
            <a:r>
              <a:rPr lang="tr-TR" sz="2400" dirty="0" smtClean="0">
                <a:latin typeface="+mj-lt"/>
              </a:rPr>
              <a:t>adrenal</a:t>
            </a:r>
          </a:p>
          <a:p>
            <a:pPr>
              <a:buNone/>
            </a:pPr>
            <a:r>
              <a:rPr lang="tr-TR" sz="2400" dirty="0" err="1" smtClean="0">
                <a:latin typeface="+mj-lt"/>
              </a:rPr>
              <a:t>hiperplazi</a:t>
            </a:r>
            <a:r>
              <a:rPr lang="tr-TR" sz="2400" dirty="0" smtClean="0">
                <a:latin typeface="+mj-lt"/>
              </a:rPr>
              <a:t> grubundan </a:t>
            </a:r>
            <a:r>
              <a:rPr lang="tr-TR" sz="2400" dirty="0" smtClean="0">
                <a:latin typeface="+mj-lt"/>
              </a:rPr>
              <a:t>anlamlı oranda yüksekti (p=0.003)</a:t>
            </a:r>
          </a:p>
          <a:p>
            <a:pPr>
              <a:buNone/>
            </a:pPr>
            <a:endParaRPr lang="tr-TR" sz="2400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fi-FI" sz="2400" dirty="0" smtClean="0">
                <a:latin typeface="+mj-lt"/>
              </a:rPr>
              <a:t>17</a:t>
            </a:r>
            <a:r>
              <a:rPr lang="tr-TR" sz="2400" dirty="0" smtClean="0">
                <a:latin typeface="+mj-lt"/>
              </a:rPr>
              <a:t> </a:t>
            </a:r>
            <a:r>
              <a:rPr lang="fi-FI" sz="2400" dirty="0" smtClean="0">
                <a:latin typeface="+mj-lt"/>
              </a:rPr>
              <a:t>hidroksi </a:t>
            </a:r>
            <a:r>
              <a:rPr lang="fi-FI" sz="2400" dirty="0" smtClean="0">
                <a:latin typeface="+mj-lt"/>
              </a:rPr>
              <a:t>progesteron seviyelerinin ortalaması ise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smtClean="0">
                <a:latin typeface="+mj-lt"/>
              </a:rPr>
              <a:t>geç</a:t>
            </a:r>
          </a:p>
          <a:p>
            <a:pPr>
              <a:lnSpc>
                <a:spcPct val="150000"/>
              </a:lnSpc>
              <a:buNone/>
            </a:pPr>
            <a:r>
              <a:rPr lang="tr-TR" sz="2400" dirty="0" smtClean="0">
                <a:latin typeface="+mj-lt"/>
              </a:rPr>
              <a:t>başlangıçlı adrenal </a:t>
            </a:r>
            <a:r>
              <a:rPr lang="tr-TR" sz="2400" dirty="0" err="1" smtClean="0">
                <a:latin typeface="+mj-lt"/>
              </a:rPr>
              <a:t>hiperplazi</a:t>
            </a:r>
            <a:r>
              <a:rPr lang="tr-TR" sz="2400" dirty="0" smtClean="0">
                <a:latin typeface="+mj-lt"/>
              </a:rPr>
              <a:t> grubunda 5.52±2.87 </a:t>
            </a:r>
            <a:r>
              <a:rPr lang="tr-TR" sz="2400" dirty="0" smtClean="0">
                <a:latin typeface="+mj-lt"/>
              </a:rPr>
              <a:t> olup</a:t>
            </a:r>
          </a:p>
          <a:p>
            <a:pPr>
              <a:lnSpc>
                <a:spcPct val="150000"/>
              </a:lnSpc>
              <a:buNone/>
            </a:pPr>
            <a:r>
              <a:rPr lang="tr-TR" sz="2400" dirty="0" err="1" smtClean="0">
                <a:latin typeface="+mj-lt"/>
              </a:rPr>
              <a:t>polikistik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over</a:t>
            </a:r>
            <a:r>
              <a:rPr lang="tr-TR" sz="2400" dirty="0" smtClean="0">
                <a:latin typeface="+mj-lt"/>
              </a:rPr>
              <a:t> sendromu olan gruptan </a:t>
            </a:r>
            <a:r>
              <a:rPr lang="tr-TR" sz="2400" dirty="0" smtClean="0">
                <a:latin typeface="+mj-lt"/>
              </a:rPr>
              <a:t>istatistiksel </a:t>
            </a:r>
            <a:r>
              <a:rPr lang="tr-TR" sz="2400" dirty="0" smtClean="0">
                <a:latin typeface="+mj-lt"/>
              </a:rPr>
              <a:t>anlamlı</a:t>
            </a:r>
          </a:p>
          <a:p>
            <a:pPr>
              <a:lnSpc>
                <a:spcPct val="150000"/>
              </a:lnSpc>
              <a:buNone/>
            </a:pPr>
            <a:r>
              <a:rPr lang="tr-TR" sz="2400" dirty="0" smtClean="0">
                <a:latin typeface="+mj-lt"/>
              </a:rPr>
              <a:t>olarak </a:t>
            </a:r>
            <a:r>
              <a:rPr lang="tr-TR" sz="2400" dirty="0" smtClean="0">
                <a:latin typeface="+mj-lt"/>
              </a:rPr>
              <a:t>yüksek bulundu (p&lt;0.001).</a:t>
            </a:r>
            <a:endParaRPr lang="tr-TR" sz="2400" dirty="0">
              <a:latin typeface="+mj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162</TotalTime>
  <Words>320</Words>
  <Application>Microsoft Office PowerPoint</Application>
  <PresentationFormat>Ekran Gösterisi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Akış</vt:lpstr>
      <vt:lpstr>Sonografide Tespit Edilen Polikistik Overin Önemli Bir Nedeni: Geç Başlangıçlı Adrenal Hiperplazi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Sonografide Tespit Edilen Polikistik Overin Önemli Bir Nedeni: Geç Başlangıçlı Adrenal Hiperplazi</dc:title>
  <dc:creator>kdndgmserdr</dc:creator>
  <cp:lastModifiedBy>kdndgmserdr</cp:lastModifiedBy>
  <cp:revision>20</cp:revision>
  <dcterms:created xsi:type="dcterms:W3CDTF">2016-09-29T06:22:18Z</dcterms:created>
  <dcterms:modified xsi:type="dcterms:W3CDTF">2016-10-04T11:52:10Z</dcterms:modified>
</cp:coreProperties>
</file>