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38" r:id="rId2"/>
  </p:sldMasterIdLst>
  <p:notesMasterIdLst>
    <p:notesMasterId r:id="rId31"/>
  </p:notesMasterIdLst>
  <p:handoutMasterIdLst>
    <p:handoutMasterId r:id="rId32"/>
  </p:handoutMasterIdLst>
  <p:sldIdLst>
    <p:sldId id="638" r:id="rId3"/>
    <p:sldId id="639" r:id="rId4"/>
    <p:sldId id="672" r:id="rId5"/>
    <p:sldId id="671" r:id="rId6"/>
    <p:sldId id="661" r:id="rId7"/>
    <p:sldId id="659" r:id="rId8"/>
    <p:sldId id="632" r:id="rId9"/>
    <p:sldId id="662" r:id="rId10"/>
    <p:sldId id="388" r:id="rId11"/>
    <p:sldId id="665" r:id="rId12"/>
    <p:sldId id="663" r:id="rId13"/>
    <p:sldId id="664" r:id="rId14"/>
    <p:sldId id="640" r:id="rId15"/>
    <p:sldId id="666" r:id="rId16"/>
    <p:sldId id="667" r:id="rId17"/>
    <p:sldId id="636" r:id="rId18"/>
    <p:sldId id="668" r:id="rId19"/>
    <p:sldId id="669" r:id="rId20"/>
    <p:sldId id="641" r:id="rId21"/>
    <p:sldId id="642" r:id="rId22"/>
    <p:sldId id="643" r:id="rId23"/>
    <p:sldId id="646" r:id="rId24"/>
    <p:sldId id="647" r:id="rId25"/>
    <p:sldId id="670" r:id="rId26"/>
    <p:sldId id="648" r:id="rId27"/>
    <p:sldId id="649" r:id="rId28"/>
    <p:sldId id="600" r:id="rId29"/>
    <p:sldId id="637" r:id="rId30"/>
  </p:sldIdLst>
  <p:sldSz cx="9144000" cy="6858000" type="screen4x3"/>
  <p:notesSz cx="6858000" cy="9144000"/>
  <p:defaultTextStyle>
    <a:defPPr>
      <a:defRPr lang="tr-TR"/>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C93131"/>
    <a:srgbClr val="000000"/>
    <a:srgbClr val="000066"/>
    <a:srgbClr val="DDDDDD"/>
    <a:srgbClr val="B2B2B2"/>
    <a:srgbClr val="980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032" y="4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F4E4DE-1678-DE46-A19C-E2F935720175}" type="doc">
      <dgm:prSet loTypeId="urn:microsoft.com/office/officeart/2005/8/layout/hProcess9" loCatId="" qsTypeId="urn:microsoft.com/office/officeart/2005/8/quickstyle/simple4" qsCatId="simple" csTypeId="urn:microsoft.com/office/officeart/2005/8/colors/accent1_2" csCatId="accent1" phldr="1"/>
      <dgm:spPr/>
    </dgm:pt>
    <dgm:pt modelId="{60648D73-0086-CB45-A7EC-9D57E5E8C3F6}">
      <dgm:prSet phldrT="[Text]"/>
      <dgm:spPr/>
      <dgm:t>
        <a:bodyPr/>
        <a:lstStyle/>
        <a:p>
          <a:r>
            <a:rPr lang="en-US" dirty="0" smtClean="0"/>
            <a:t>%10-15</a:t>
          </a:r>
          <a:endParaRPr lang="en-US" dirty="0"/>
        </a:p>
      </dgm:t>
    </dgm:pt>
    <dgm:pt modelId="{B65BDC36-8439-6041-A94C-DD132E03AAA5}" type="parTrans" cxnId="{E836B92C-57B0-2247-A20D-4D5D508274AA}">
      <dgm:prSet/>
      <dgm:spPr/>
      <dgm:t>
        <a:bodyPr/>
        <a:lstStyle/>
        <a:p>
          <a:endParaRPr lang="en-US"/>
        </a:p>
      </dgm:t>
    </dgm:pt>
    <dgm:pt modelId="{54C55455-12F1-0144-BBC5-BF8DEF591E31}" type="sibTrans" cxnId="{E836B92C-57B0-2247-A20D-4D5D508274AA}">
      <dgm:prSet/>
      <dgm:spPr/>
      <dgm:t>
        <a:bodyPr/>
        <a:lstStyle/>
        <a:p>
          <a:endParaRPr lang="en-US"/>
        </a:p>
      </dgm:t>
    </dgm:pt>
    <dgm:pt modelId="{171B387D-04C7-F345-8A9A-DE5BF4288190}">
      <dgm:prSet phldrT="[Text]"/>
      <dgm:spPr/>
      <dgm:t>
        <a:bodyPr/>
        <a:lstStyle/>
        <a:p>
          <a:r>
            <a:rPr lang="en-US" dirty="0" smtClean="0"/>
            <a:t>%25</a:t>
          </a:r>
          <a:endParaRPr lang="en-US" dirty="0"/>
        </a:p>
      </dgm:t>
    </dgm:pt>
    <dgm:pt modelId="{7283C42D-A07E-3F44-A1AA-029D9FF0CCF6}" type="parTrans" cxnId="{145D4B82-95E6-EE4B-B62B-1EC22B0109A4}">
      <dgm:prSet/>
      <dgm:spPr/>
      <dgm:t>
        <a:bodyPr/>
        <a:lstStyle/>
        <a:p>
          <a:endParaRPr lang="en-US"/>
        </a:p>
      </dgm:t>
    </dgm:pt>
    <dgm:pt modelId="{936016FE-0450-0B42-A294-0D1FC746848C}" type="sibTrans" cxnId="{145D4B82-95E6-EE4B-B62B-1EC22B0109A4}">
      <dgm:prSet/>
      <dgm:spPr/>
      <dgm:t>
        <a:bodyPr/>
        <a:lstStyle/>
        <a:p>
          <a:endParaRPr lang="en-US"/>
        </a:p>
      </dgm:t>
    </dgm:pt>
    <dgm:pt modelId="{09C0A2CE-0292-4F49-B021-FD5D6C36480C}">
      <dgm:prSet phldrT="[Text]"/>
      <dgm:spPr/>
      <dgm:t>
        <a:bodyPr/>
        <a:lstStyle/>
        <a:p>
          <a:r>
            <a:rPr lang="en-US" dirty="0" smtClean="0"/>
            <a:t>%60</a:t>
          </a:r>
          <a:endParaRPr lang="en-US" dirty="0"/>
        </a:p>
      </dgm:t>
    </dgm:pt>
    <dgm:pt modelId="{4435DE1E-3400-5C4C-9274-13793857DE5A}" type="parTrans" cxnId="{E98281D8-7F36-2242-9245-7D6CC3C58E13}">
      <dgm:prSet/>
      <dgm:spPr/>
      <dgm:t>
        <a:bodyPr/>
        <a:lstStyle/>
        <a:p>
          <a:endParaRPr lang="en-US"/>
        </a:p>
      </dgm:t>
    </dgm:pt>
    <dgm:pt modelId="{3C08BE34-E826-FB4A-B3CA-9C9315F5D22C}" type="sibTrans" cxnId="{E98281D8-7F36-2242-9245-7D6CC3C58E13}">
      <dgm:prSet/>
      <dgm:spPr/>
      <dgm:t>
        <a:bodyPr/>
        <a:lstStyle/>
        <a:p>
          <a:endParaRPr lang="en-US"/>
        </a:p>
      </dgm:t>
    </dgm:pt>
    <dgm:pt modelId="{7F50F2CE-0E84-0D48-85CE-3A5389B5F9F1}" type="pres">
      <dgm:prSet presAssocID="{50F4E4DE-1678-DE46-A19C-E2F935720175}" presName="CompostProcess" presStyleCnt="0">
        <dgm:presLayoutVars>
          <dgm:dir/>
          <dgm:resizeHandles val="exact"/>
        </dgm:presLayoutVars>
      </dgm:prSet>
      <dgm:spPr/>
    </dgm:pt>
    <dgm:pt modelId="{F527257B-28DA-D04A-B679-EB632DC4AF1A}" type="pres">
      <dgm:prSet presAssocID="{50F4E4DE-1678-DE46-A19C-E2F935720175}" presName="arrow" presStyleLbl="bgShp" presStyleIdx="0" presStyleCnt="1" custLinFactNeighborX="441" custLinFactNeighborY="-9677"/>
      <dgm:spPr/>
    </dgm:pt>
    <dgm:pt modelId="{FE12BF28-A6EE-FE4D-B1B3-0DBC4A511BCE}" type="pres">
      <dgm:prSet presAssocID="{50F4E4DE-1678-DE46-A19C-E2F935720175}" presName="linearProcess" presStyleCnt="0"/>
      <dgm:spPr/>
    </dgm:pt>
    <dgm:pt modelId="{E3F3EE7C-C95E-4041-8364-484ECE8D7698}" type="pres">
      <dgm:prSet presAssocID="{60648D73-0086-CB45-A7EC-9D57E5E8C3F6}" presName="textNode" presStyleLbl="node1" presStyleIdx="0" presStyleCnt="3">
        <dgm:presLayoutVars>
          <dgm:bulletEnabled val="1"/>
        </dgm:presLayoutVars>
      </dgm:prSet>
      <dgm:spPr/>
      <dgm:t>
        <a:bodyPr/>
        <a:lstStyle/>
        <a:p>
          <a:endParaRPr lang="en-US"/>
        </a:p>
      </dgm:t>
    </dgm:pt>
    <dgm:pt modelId="{07B40608-A0DE-8F4B-93D5-DA1303250116}" type="pres">
      <dgm:prSet presAssocID="{54C55455-12F1-0144-BBC5-BF8DEF591E31}" presName="sibTrans" presStyleCnt="0"/>
      <dgm:spPr/>
    </dgm:pt>
    <dgm:pt modelId="{D999ABA3-4AA7-3546-ACBF-2EB527F64023}" type="pres">
      <dgm:prSet presAssocID="{171B387D-04C7-F345-8A9A-DE5BF4288190}" presName="textNode" presStyleLbl="node1" presStyleIdx="1" presStyleCnt="3">
        <dgm:presLayoutVars>
          <dgm:bulletEnabled val="1"/>
        </dgm:presLayoutVars>
      </dgm:prSet>
      <dgm:spPr/>
      <dgm:t>
        <a:bodyPr/>
        <a:lstStyle/>
        <a:p>
          <a:endParaRPr lang="en-US"/>
        </a:p>
      </dgm:t>
    </dgm:pt>
    <dgm:pt modelId="{B98909C6-FD31-6B43-B30C-20FB64F2DD2B}" type="pres">
      <dgm:prSet presAssocID="{936016FE-0450-0B42-A294-0D1FC746848C}" presName="sibTrans" presStyleCnt="0"/>
      <dgm:spPr/>
    </dgm:pt>
    <dgm:pt modelId="{E3AA1643-07EF-3C49-8662-94C675DE7036}" type="pres">
      <dgm:prSet presAssocID="{09C0A2CE-0292-4F49-B021-FD5D6C36480C}" presName="textNode" presStyleLbl="node1" presStyleIdx="2" presStyleCnt="3" custScaleX="65004" custScaleY="80401">
        <dgm:presLayoutVars>
          <dgm:bulletEnabled val="1"/>
        </dgm:presLayoutVars>
      </dgm:prSet>
      <dgm:spPr/>
      <dgm:t>
        <a:bodyPr/>
        <a:lstStyle/>
        <a:p>
          <a:endParaRPr lang="en-US"/>
        </a:p>
      </dgm:t>
    </dgm:pt>
  </dgm:ptLst>
  <dgm:cxnLst>
    <dgm:cxn modelId="{464823FD-238D-BC42-87CA-E6736ADDEE38}" type="presOf" srcId="{171B387D-04C7-F345-8A9A-DE5BF4288190}" destId="{D999ABA3-4AA7-3546-ACBF-2EB527F64023}" srcOrd="0" destOrd="0" presId="urn:microsoft.com/office/officeart/2005/8/layout/hProcess9"/>
    <dgm:cxn modelId="{55B2434A-47EB-1347-8DEC-F40A2A0C27CA}" type="presOf" srcId="{60648D73-0086-CB45-A7EC-9D57E5E8C3F6}" destId="{E3F3EE7C-C95E-4041-8364-484ECE8D7698}" srcOrd="0" destOrd="0" presId="urn:microsoft.com/office/officeart/2005/8/layout/hProcess9"/>
    <dgm:cxn modelId="{E836B92C-57B0-2247-A20D-4D5D508274AA}" srcId="{50F4E4DE-1678-DE46-A19C-E2F935720175}" destId="{60648D73-0086-CB45-A7EC-9D57E5E8C3F6}" srcOrd="0" destOrd="0" parTransId="{B65BDC36-8439-6041-A94C-DD132E03AAA5}" sibTransId="{54C55455-12F1-0144-BBC5-BF8DEF591E31}"/>
    <dgm:cxn modelId="{F3170141-0391-EF4E-9B9C-29124B4B8159}" type="presOf" srcId="{50F4E4DE-1678-DE46-A19C-E2F935720175}" destId="{7F50F2CE-0E84-0D48-85CE-3A5389B5F9F1}" srcOrd="0" destOrd="0" presId="urn:microsoft.com/office/officeart/2005/8/layout/hProcess9"/>
    <dgm:cxn modelId="{145D4B82-95E6-EE4B-B62B-1EC22B0109A4}" srcId="{50F4E4DE-1678-DE46-A19C-E2F935720175}" destId="{171B387D-04C7-F345-8A9A-DE5BF4288190}" srcOrd="1" destOrd="0" parTransId="{7283C42D-A07E-3F44-A1AA-029D9FF0CCF6}" sibTransId="{936016FE-0450-0B42-A294-0D1FC746848C}"/>
    <dgm:cxn modelId="{D8EC9522-D5C8-FF45-8CE1-4D541FA110D6}" type="presOf" srcId="{09C0A2CE-0292-4F49-B021-FD5D6C36480C}" destId="{E3AA1643-07EF-3C49-8662-94C675DE7036}" srcOrd="0" destOrd="0" presId="urn:microsoft.com/office/officeart/2005/8/layout/hProcess9"/>
    <dgm:cxn modelId="{E98281D8-7F36-2242-9245-7D6CC3C58E13}" srcId="{50F4E4DE-1678-DE46-A19C-E2F935720175}" destId="{09C0A2CE-0292-4F49-B021-FD5D6C36480C}" srcOrd="2" destOrd="0" parTransId="{4435DE1E-3400-5C4C-9274-13793857DE5A}" sibTransId="{3C08BE34-E826-FB4A-B3CA-9C9315F5D22C}"/>
    <dgm:cxn modelId="{2682FF6C-F871-874B-BAF1-74A9036C2F16}" type="presParOf" srcId="{7F50F2CE-0E84-0D48-85CE-3A5389B5F9F1}" destId="{F527257B-28DA-D04A-B679-EB632DC4AF1A}" srcOrd="0" destOrd="0" presId="urn:microsoft.com/office/officeart/2005/8/layout/hProcess9"/>
    <dgm:cxn modelId="{93F8854D-34D3-2B4B-89F1-EB2BE78100EE}" type="presParOf" srcId="{7F50F2CE-0E84-0D48-85CE-3A5389B5F9F1}" destId="{FE12BF28-A6EE-FE4D-B1B3-0DBC4A511BCE}" srcOrd="1" destOrd="0" presId="urn:microsoft.com/office/officeart/2005/8/layout/hProcess9"/>
    <dgm:cxn modelId="{4019C4DA-555D-2640-9E0A-8BBD1F1B1D83}" type="presParOf" srcId="{FE12BF28-A6EE-FE4D-B1B3-0DBC4A511BCE}" destId="{E3F3EE7C-C95E-4041-8364-484ECE8D7698}" srcOrd="0" destOrd="0" presId="urn:microsoft.com/office/officeart/2005/8/layout/hProcess9"/>
    <dgm:cxn modelId="{518678D0-80D1-AD43-BF0A-01FA0C1A06FF}" type="presParOf" srcId="{FE12BF28-A6EE-FE4D-B1B3-0DBC4A511BCE}" destId="{07B40608-A0DE-8F4B-93D5-DA1303250116}" srcOrd="1" destOrd="0" presId="urn:microsoft.com/office/officeart/2005/8/layout/hProcess9"/>
    <dgm:cxn modelId="{E63B7D42-3DD7-A041-BF2B-CC8098572BCA}" type="presParOf" srcId="{FE12BF28-A6EE-FE4D-B1B3-0DBC4A511BCE}" destId="{D999ABA3-4AA7-3546-ACBF-2EB527F64023}" srcOrd="2" destOrd="0" presId="urn:microsoft.com/office/officeart/2005/8/layout/hProcess9"/>
    <dgm:cxn modelId="{60DF0775-65AA-CD48-9CB2-F0C4B4D6C765}" type="presParOf" srcId="{FE12BF28-A6EE-FE4D-B1B3-0DBC4A511BCE}" destId="{B98909C6-FD31-6B43-B30C-20FB64F2DD2B}" srcOrd="3" destOrd="0" presId="urn:microsoft.com/office/officeart/2005/8/layout/hProcess9"/>
    <dgm:cxn modelId="{8405B559-44C7-FB43-B30D-A5222483D4C3}" type="presParOf" srcId="{FE12BF28-A6EE-FE4D-B1B3-0DBC4A511BCE}" destId="{E3AA1643-07EF-3C49-8662-94C675DE703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7257B-28DA-D04A-B679-EB632DC4AF1A}">
      <dsp:nvSpPr>
        <dsp:cNvPr id="0" name=""/>
        <dsp:cNvSpPr/>
      </dsp:nvSpPr>
      <dsp:spPr>
        <a:xfrm>
          <a:off x="648068" y="0"/>
          <a:ext cx="6995160" cy="2232249"/>
        </a:xfrm>
        <a:prstGeom prst="rightArrow">
          <a:avLst/>
        </a:prstGeom>
        <a:solidFill>
          <a:schemeClr val="accent1">
            <a:tint val="40000"/>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dsp:spPr>
      <dsp:style>
        <a:lnRef idx="0">
          <a:scrgbClr r="0" g="0" b="0"/>
        </a:lnRef>
        <a:fillRef idx="1">
          <a:scrgbClr r="0" g="0" b="0"/>
        </a:fillRef>
        <a:effectRef idx="2">
          <a:scrgbClr r="0" g="0" b="0"/>
        </a:effectRef>
        <a:fontRef idx="minor"/>
      </dsp:style>
    </dsp:sp>
    <dsp:sp modelId="{E3F3EE7C-C95E-4041-8364-484ECE8D7698}">
      <dsp:nvSpPr>
        <dsp:cNvPr id="0" name=""/>
        <dsp:cNvSpPr/>
      </dsp:nvSpPr>
      <dsp:spPr>
        <a:xfrm>
          <a:off x="478617" y="669674"/>
          <a:ext cx="2468880" cy="892899"/>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%10-15</a:t>
          </a:r>
          <a:endParaRPr lang="en-US" sz="3000" kern="1200" dirty="0"/>
        </a:p>
      </dsp:txBody>
      <dsp:txXfrm>
        <a:off x="522205" y="713262"/>
        <a:ext cx="2381704" cy="805723"/>
      </dsp:txXfrm>
    </dsp:sp>
    <dsp:sp modelId="{D999ABA3-4AA7-3546-ACBF-2EB527F64023}">
      <dsp:nvSpPr>
        <dsp:cNvPr id="0" name=""/>
        <dsp:cNvSpPr/>
      </dsp:nvSpPr>
      <dsp:spPr>
        <a:xfrm>
          <a:off x="3312364" y="669674"/>
          <a:ext cx="2468880" cy="892899"/>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%25</a:t>
          </a:r>
          <a:endParaRPr lang="en-US" sz="3000" kern="1200" dirty="0"/>
        </a:p>
      </dsp:txBody>
      <dsp:txXfrm>
        <a:off x="3355952" y="713262"/>
        <a:ext cx="2381704" cy="805723"/>
      </dsp:txXfrm>
    </dsp:sp>
    <dsp:sp modelId="{E3AA1643-07EF-3C49-8662-94C675DE7036}">
      <dsp:nvSpPr>
        <dsp:cNvPr id="0" name=""/>
        <dsp:cNvSpPr/>
      </dsp:nvSpPr>
      <dsp:spPr>
        <a:xfrm>
          <a:off x="6146111" y="757174"/>
          <a:ext cx="1604870" cy="717900"/>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%60</a:t>
          </a:r>
          <a:endParaRPr lang="en-US" sz="3000" kern="1200" dirty="0"/>
        </a:p>
      </dsp:txBody>
      <dsp:txXfrm>
        <a:off x="6181156" y="792219"/>
        <a:ext cx="1534780" cy="6478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latin typeface="Calibri" pitchFamily="34" charset="0"/>
              <a:cs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EA8430-DC15-48EE-9694-F658F8D2F566}" type="datetimeFigureOut">
              <a:rPr lang="tr-TR" smtClean="0">
                <a:latin typeface="Calibri" pitchFamily="34" charset="0"/>
                <a:cs typeface="Calibri" pitchFamily="34" charset="0"/>
              </a:rPr>
              <a:pPr/>
              <a:t>04.10.2016</a:t>
            </a:fld>
            <a:endParaRPr lang="tr-TR" dirty="0">
              <a:latin typeface="Calibri" pitchFamily="34" charset="0"/>
              <a:cs typeface="Calibri"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9C598E-E424-4148-B7F6-E3E39D70DD2C}" type="slidenum">
              <a:rPr lang="tr-TR" smtClean="0">
                <a:latin typeface="Calibri" pitchFamily="34" charset="0"/>
                <a:cs typeface="Calibri" pitchFamily="34" charset="0"/>
              </a:rPr>
              <a:pPr/>
              <a:t>‹#›</a:t>
            </a:fld>
            <a:endParaRPr lang="tr-TR" dirty="0">
              <a:latin typeface="Calibri" pitchFamily="34" charset="0"/>
              <a:cs typeface="Calibri" pitchFamily="34" charset="0"/>
            </a:endParaRPr>
          </a:p>
        </p:txBody>
      </p:sp>
    </p:spTree>
    <p:extLst>
      <p:ext uri="{BB962C8B-B14F-4D97-AF65-F5344CB8AC3E}">
        <p14:creationId xmlns:p14="http://schemas.microsoft.com/office/powerpoint/2010/main" val="1444245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Calibri" pitchFamily="34" charset="0"/>
                <a:cs typeface="Calibri" pitchFamily="34" charset="0"/>
              </a:defRPr>
            </a:lvl1pPr>
          </a:lstStyle>
          <a:p>
            <a:endParaRPr lang="tr-TR" dirty="0"/>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Calibri" pitchFamily="34" charset="0"/>
              </a:defRPr>
            </a:lvl1pPr>
          </a:lstStyle>
          <a:p>
            <a:endParaRPr lang="tr-TR" dirty="0"/>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dirty="0" smtClean="0"/>
              <a:t>Click to edit Master text styles</a:t>
            </a:r>
          </a:p>
          <a:p>
            <a:pPr lvl="1"/>
            <a:r>
              <a:rPr lang="tr-TR" dirty="0" smtClean="0"/>
              <a:t>Second level</a:t>
            </a:r>
          </a:p>
          <a:p>
            <a:pPr lvl="2"/>
            <a:r>
              <a:rPr lang="tr-TR" dirty="0" smtClean="0"/>
              <a:t>Third level</a:t>
            </a:r>
          </a:p>
          <a:p>
            <a:pPr lvl="3"/>
            <a:r>
              <a:rPr lang="tr-TR" dirty="0" smtClean="0"/>
              <a:t>Fourth level</a:t>
            </a:r>
          </a:p>
          <a:p>
            <a:pPr lvl="4"/>
            <a:r>
              <a:rPr lang="tr-TR" dirty="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Calibri" pitchFamily="34" charset="0"/>
                <a:cs typeface="Calibri" pitchFamily="34" charset="0"/>
              </a:defRPr>
            </a:lvl1pPr>
          </a:lstStyle>
          <a:p>
            <a:endParaRPr lang="tr-TR"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Calibri" pitchFamily="34" charset="0"/>
              </a:defRPr>
            </a:lvl1pPr>
          </a:lstStyle>
          <a:p>
            <a:fld id="{44AE3E31-5A1E-4AF2-B9D4-C54340F3C985}" type="slidenum">
              <a:rPr lang="tr-TR" smtClean="0"/>
              <a:pPr/>
              <a:t>‹#›</a:t>
            </a:fld>
            <a:endParaRPr lang="tr-TR" dirty="0"/>
          </a:p>
        </p:txBody>
      </p:sp>
    </p:spTree>
    <p:extLst>
      <p:ext uri="{BB962C8B-B14F-4D97-AF65-F5344CB8AC3E}">
        <p14:creationId xmlns:p14="http://schemas.microsoft.com/office/powerpoint/2010/main" val="35385111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Calibri" pitchFamily="34" charset="0"/>
      </a:defRPr>
    </a:lvl1pPr>
    <a:lvl2pPr marL="457200" algn="l" rtl="0" fontAlgn="base">
      <a:spcBef>
        <a:spcPct val="30000"/>
      </a:spcBef>
      <a:spcAft>
        <a:spcPct val="0"/>
      </a:spcAft>
      <a:defRPr sz="1200" kern="1200">
        <a:solidFill>
          <a:schemeClr val="tx1"/>
        </a:solidFill>
        <a:latin typeface="Calibri" pitchFamily="34" charset="0"/>
        <a:ea typeface="+mn-ea"/>
        <a:cs typeface="Calibri" pitchFamily="34" charset="0"/>
      </a:defRPr>
    </a:lvl2pPr>
    <a:lvl3pPr marL="914400" algn="l" rtl="0" fontAlgn="base">
      <a:spcBef>
        <a:spcPct val="30000"/>
      </a:spcBef>
      <a:spcAft>
        <a:spcPct val="0"/>
      </a:spcAft>
      <a:defRPr sz="1200" kern="1200">
        <a:solidFill>
          <a:schemeClr val="tx1"/>
        </a:solidFill>
        <a:latin typeface="Calibri" pitchFamily="34" charset="0"/>
        <a:ea typeface="+mn-ea"/>
        <a:cs typeface="Calibri" pitchFamily="34" charset="0"/>
      </a:defRPr>
    </a:lvl3pPr>
    <a:lvl4pPr marL="1371600" algn="l" rtl="0" fontAlgn="base">
      <a:spcBef>
        <a:spcPct val="30000"/>
      </a:spcBef>
      <a:spcAft>
        <a:spcPct val="0"/>
      </a:spcAft>
      <a:defRPr sz="1200" kern="1200">
        <a:solidFill>
          <a:schemeClr val="tx1"/>
        </a:solidFill>
        <a:latin typeface="Calibri" pitchFamily="34" charset="0"/>
        <a:ea typeface="+mn-ea"/>
        <a:cs typeface="Calibri" pitchFamily="34" charset="0"/>
      </a:defRPr>
    </a:lvl4pPr>
    <a:lvl5pPr marL="1828800" algn="l" rtl="0" fontAlgn="base">
      <a:spcBef>
        <a:spcPct val="30000"/>
      </a:spcBef>
      <a:spcAft>
        <a:spcPct val="0"/>
      </a:spcAft>
      <a:defRPr sz="1200" kern="1200">
        <a:solidFill>
          <a:schemeClr val="tx1"/>
        </a:solidFill>
        <a:latin typeface="Calibri" pitchFamily="34" charset="0"/>
        <a:ea typeface="+mn-ea"/>
        <a:cs typeface="Calibr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1.1-1.3 3 </a:t>
            </a:r>
            <a:r>
              <a:rPr lang="en-US" dirty="0" err="1" smtClean="0"/>
              <a:t>kat</a:t>
            </a:r>
            <a:r>
              <a:rPr lang="en-US" dirty="0" smtClean="0"/>
              <a:t> </a:t>
            </a:r>
            <a:r>
              <a:rPr lang="en-US" dirty="0" err="1" smtClean="0"/>
              <a:t>mortalite</a:t>
            </a:r>
            <a:r>
              <a:rPr lang="en-US" dirty="0" smtClean="0"/>
              <a:t> </a:t>
            </a:r>
            <a:r>
              <a:rPr lang="en-US" dirty="0" err="1" smtClean="0"/>
              <a:t>ve</a:t>
            </a:r>
            <a:r>
              <a:rPr lang="en-US" dirty="0" smtClean="0"/>
              <a:t> </a:t>
            </a:r>
            <a:r>
              <a:rPr lang="en-US" dirty="0" err="1" smtClean="0"/>
              <a:t>kan</a:t>
            </a:r>
            <a:r>
              <a:rPr lang="en-US" dirty="0" smtClean="0"/>
              <a:t> </a:t>
            </a:r>
            <a:r>
              <a:rPr lang="en-US" dirty="0" err="1" smtClean="0"/>
              <a:t>transfüzyonunda</a:t>
            </a:r>
            <a:r>
              <a:rPr lang="en-US" dirty="0" smtClean="0"/>
              <a:t> </a:t>
            </a:r>
            <a:r>
              <a:rPr lang="en-US" dirty="0" err="1" smtClean="0"/>
              <a:t>artma</a:t>
            </a:r>
            <a:endParaRPr lang="en-US" dirty="0" smtClean="0"/>
          </a:p>
          <a:p>
            <a:r>
              <a:rPr lang="en-US" dirty="0" smtClean="0"/>
              <a:t>&gt;1.3 x5 </a:t>
            </a:r>
          </a:p>
          <a:p>
            <a:endParaRPr lang="en-US" dirty="0" smtClean="0"/>
          </a:p>
        </p:txBody>
      </p:sp>
      <p:sp>
        <p:nvSpPr>
          <p:cNvPr id="4" name="Slide Number Placeholder 3"/>
          <p:cNvSpPr>
            <a:spLocks noGrp="1"/>
          </p:cNvSpPr>
          <p:nvPr>
            <p:ph type="sldNum" sz="quarter" idx="10"/>
          </p:nvPr>
        </p:nvSpPr>
        <p:spPr/>
        <p:txBody>
          <a:bodyPr/>
          <a:lstStyle/>
          <a:p>
            <a:fld id="{44AE3E31-5A1E-4AF2-B9D4-C54340F3C985}" type="slidenum">
              <a:rPr lang="tr-TR" smtClean="0"/>
              <a:pPr/>
              <a:t>5</a:t>
            </a:fld>
            <a:endParaRPr lang="tr-TR" dirty="0"/>
          </a:p>
        </p:txBody>
      </p:sp>
    </p:spTree>
    <p:extLst>
      <p:ext uri="{BB962C8B-B14F-4D97-AF65-F5344CB8AC3E}">
        <p14:creationId xmlns:p14="http://schemas.microsoft.com/office/powerpoint/2010/main" val="709918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Yeterli</a:t>
            </a:r>
            <a:r>
              <a:rPr lang="en-US" dirty="0" smtClean="0"/>
              <a:t> </a:t>
            </a:r>
            <a:r>
              <a:rPr lang="en-US" dirty="0" err="1" smtClean="0"/>
              <a:t>protokol</a:t>
            </a:r>
            <a:r>
              <a:rPr lang="en-US" dirty="0" smtClean="0"/>
              <a:t> </a:t>
            </a:r>
            <a:r>
              <a:rPr lang="en-US" dirty="0" err="1" smtClean="0"/>
              <a:t>ve</a:t>
            </a:r>
            <a:r>
              <a:rPr lang="en-US" dirty="0" smtClean="0"/>
              <a:t> </a:t>
            </a:r>
            <a:r>
              <a:rPr lang="en-US" dirty="0" err="1" smtClean="0"/>
              <a:t>guidelin</a:t>
            </a:r>
            <a:r>
              <a:rPr lang="en-US" dirty="0" smtClean="0"/>
              <a:t> </a:t>
            </a:r>
            <a:r>
              <a:rPr lang="en-US" smtClean="0"/>
              <a:t>yok</a:t>
            </a:r>
            <a:endParaRPr lang="en-US"/>
          </a:p>
        </p:txBody>
      </p:sp>
      <p:sp>
        <p:nvSpPr>
          <p:cNvPr id="4" name="Slide Number Placeholder 3"/>
          <p:cNvSpPr>
            <a:spLocks noGrp="1"/>
          </p:cNvSpPr>
          <p:nvPr>
            <p:ph type="sldNum" sz="quarter" idx="10"/>
          </p:nvPr>
        </p:nvSpPr>
        <p:spPr/>
        <p:txBody>
          <a:bodyPr/>
          <a:lstStyle/>
          <a:p>
            <a:fld id="{44AE3E31-5A1E-4AF2-B9D4-C54340F3C985}" type="slidenum">
              <a:rPr lang="tr-TR" smtClean="0"/>
              <a:pPr/>
              <a:t>21</a:t>
            </a:fld>
            <a:endParaRPr lang="tr-TR" dirty="0"/>
          </a:p>
        </p:txBody>
      </p:sp>
    </p:spTree>
    <p:extLst>
      <p:ext uri="{BB962C8B-B14F-4D97-AF65-F5344CB8AC3E}">
        <p14:creationId xmlns:p14="http://schemas.microsoft.com/office/powerpoint/2010/main" val="1164496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4AE3E31-5A1E-4AF2-B9D4-C54340F3C985}" type="slidenum">
              <a:rPr lang="tr-TR" smtClean="0"/>
              <a:pPr/>
              <a:t>22</a:t>
            </a:fld>
            <a:endParaRPr lang="tr-TR" dirty="0"/>
          </a:p>
        </p:txBody>
      </p:sp>
    </p:spTree>
    <p:extLst>
      <p:ext uri="{BB962C8B-B14F-4D97-AF65-F5344CB8AC3E}">
        <p14:creationId xmlns:p14="http://schemas.microsoft.com/office/powerpoint/2010/main" val="70991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4AE3E31-5A1E-4AF2-B9D4-C54340F3C985}" type="slidenum">
              <a:rPr lang="tr-TR" smtClean="0"/>
              <a:pPr/>
              <a:t>23</a:t>
            </a:fld>
            <a:endParaRPr lang="tr-TR" dirty="0"/>
          </a:p>
        </p:txBody>
      </p:sp>
    </p:spTree>
    <p:extLst>
      <p:ext uri="{BB962C8B-B14F-4D97-AF65-F5344CB8AC3E}">
        <p14:creationId xmlns:p14="http://schemas.microsoft.com/office/powerpoint/2010/main" val="709918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4AE3E31-5A1E-4AF2-B9D4-C54340F3C985}" type="slidenum">
              <a:rPr lang="tr-TR" smtClean="0"/>
              <a:pPr/>
              <a:t>24</a:t>
            </a:fld>
            <a:endParaRPr lang="tr-TR" dirty="0"/>
          </a:p>
        </p:txBody>
      </p:sp>
    </p:spTree>
    <p:extLst>
      <p:ext uri="{BB962C8B-B14F-4D97-AF65-F5344CB8AC3E}">
        <p14:creationId xmlns:p14="http://schemas.microsoft.com/office/powerpoint/2010/main" val="709918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1.1-1.3 3 </a:t>
            </a:r>
            <a:r>
              <a:rPr lang="en-US" dirty="0" err="1" smtClean="0"/>
              <a:t>kat</a:t>
            </a:r>
            <a:r>
              <a:rPr lang="en-US" dirty="0" smtClean="0"/>
              <a:t> </a:t>
            </a:r>
            <a:r>
              <a:rPr lang="en-US" dirty="0" err="1" smtClean="0"/>
              <a:t>mortalite</a:t>
            </a:r>
            <a:r>
              <a:rPr lang="en-US" dirty="0" smtClean="0"/>
              <a:t> </a:t>
            </a:r>
            <a:r>
              <a:rPr lang="en-US" dirty="0" err="1" smtClean="0"/>
              <a:t>ve</a:t>
            </a:r>
            <a:r>
              <a:rPr lang="en-US" dirty="0" smtClean="0"/>
              <a:t> </a:t>
            </a:r>
            <a:r>
              <a:rPr lang="en-US" dirty="0" err="1" smtClean="0"/>
              <a:t>kan</a:t>
            </a:r>
            <a:r>
              <a:rPr lang="en-US" dirty="0" smtClean="0"/>
              <a:t> </a:t>
            </a:r>
            <a:r>
              <a:rPr lang="en-US" dirty="0" err="1" smtClean="0"/>
              <a:t>transfüzyonunda</a:t>
            </a:r>
            <a:r>
              <a:rPr lang="en-US" dirty="0" smtClean="0"/>
              <a:t> </a:t>
            </a:r>
            <a:r>
              <a:rPr lang="en-US" dirty="0" err="1" smtClean="0"/>
              <a:t>artma</a:t>
            </a:r>
            <a:endParaRPr lang="en-US" dirty="0" smtClean="0"/>
          </a:p>
          <a:p>
            <a:r>
              <a:rPr lang="en-US" dirty="0" smtClean="0"/>
              <a:t>&gt;1.3 x5 </a:t>
            </a:r>
          </a:p>
          <a:p>
            <a:endParaRPr lang="en-US" dirty="0" smtClean="0"/>
          </a:p>
        </p:txBody>
      </p:sp>
      <p:sp>
        <p:nvSpPr>
          <p:cNvPr id="4" name="Slide Number Placeholder 3"/>
          <p:cNvSpPr>
            <a:spLocks noGrp="1"/>
          </p:cNvSpPr>
          <p:nvPr>
            <p:ph type="sldNum" sz="quarter" idx="10"/>
          </p:nvPr>
        </p:nvSpPr>
        <p:spPr/>
        <p:txBody>
          <a:bodyPr/>
          <a:lstStyle/>
          <a:p>
            <a:fld id="{44AE3E31-5A1E-4AF2-B9D4-C54340F3C985}" type="slidenum">
              <a:rPr lang="tr-TR" smtClean="0"/>
              <a:pPr/>
              <a:t>25</a:t>
            </a:fld>
            <a:endParaRPr lang="tr-TR" dirty="0"/>
          </a:p>
        </p:txBody>
      </p:sp>
    </p:spTree>
    <p:extLst>
      <p:ext uri="{BB962C8B-B14F-4D97-AF65-F5344CB8AC3E}">
        <p14:creationId xmlns:p14="http://schemas.microsoft.com/office/powerpoint/2010/main" val="709918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1.1-1.3 3 </a:t>
            </a:r>
            <a:r>
              <a:rPr lang="en-US" dirty="0" err="1" smtClean="0"/>
              <a:t>kat</a:t>
            </a:r>
            <a:r>
              <a:rPr lang="en-US" dirty="0" smtClean="0"/>
              <a:t> </a:t>
            </a:r>
            <a:r>
              <a:rPr lang="en-US" dirty="0" err="1" smtClean="0"/>
              <a:t>mortalite</a:t>
            </a:r>
            <a:r>
              <a:rPr lang="en-US" dirty="0" smtClean="0"/>
              <a:t> </a:t>
            </a:r>
            <a:r>
              <a:rPr lang="en-US" dirty="0" err="1" smtClean="0"/>
              <a:t>ve</a:t>
            </a:r>
            <a:r>
              <a:rPr lang="en-US" dirty="0" smtClean="0"/>
              <a:t> </a:t>
            </a:r>
            <a:r>
              <a:rPr lang="en-US" dirty="0" err="1" smtClean="0"/>
              <a:t>kan</a:t>
            </a:r>
            <a:r>
              <a:rPr lang="en-US" dirty="0" smtClean="0"/>
              <a:t> </a:t>
            </a:r>
            <a:r>
              <a:rPr lang="en-US" dirty="0" err="1" smtClean="0"/>
              <a:t>transfüzyonunda</a:t>
            </a:r>
            <a:r>
              <a:rPr lang="en-US" dirty="0" smtClean="0"/>
              <a:t> </a:t>
            </a:r>
            <a:r>
              <a:rPr lang="en-US" dirty="0" err="1" smtClean="0"/>
              <a:t>artma</a:t>
            </a:r>
            <a:endParaRPr lang="en-US" dirty="0" smtClean="0"/>
          </a:p>
          <a:p>
            <a:r>
              <a:rPr lang="en-US" dirty="0" smtClean="0"/>
              <a:t>&gt;1.3 x5 </a:t>
            </a:r>
          </a:p>
          <a:p>
            <a:endParaRPr lang="en-US" dirty="0" smtClean="0"/>
          </a:p>
        </p:txBody>
      </p:sp>
      <p:sp>
        <p:nvSpPr>
          <p:cNvPr id="4" name="Slide Number Placeholder 3"/>
          <p:cNvSpPr>
            <a:spLocks noGrp="1"/>
          </p:cNvSpPr>
          <p:nvPr>
            <p:ph type="sldNum" sz="quarter" idx="10"/>
          </p:nvPr>
        </p:nvSpPr>
        <p:spPr/>
        <p:txBody>
          <a:bodyPr/>
          <a:lstStyle/>
          <a:p>
            <a:fld id="{44AE3E31-5A1E-4AF2-B9D4-C54340F3C985}" type="slidenum">
              <a:rPr lang="tr-TR" smtClean="0"/>
              <a:pPr/>
              <a:t>26</a:t>
            </a:fld>
            <a:endParaRPr lang="tr-TR" dirty="0"/>
          </a:p>
        </p:txBody>
      </p:sp>
    </p:spTree>
    <p:extLst>
      <p:ext uri="{BB962C8B-B14F-4D97-AF65-F5344CB8AC3E}">
        <p14:creationId xmlns:p14="http://schemas.microsoft.com/office/powerpoint/2010/main" val="709918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4AE3E31-5A1E-4AF2-B9D4-C54340F3C985}" type="slidenum">
              <a:rPr lang="tr-TR" smtClean="0"/>
              <a:pPr/>
              <a:t>8</a:t>
            </a:fld>
            <a:endParaRPr lang="tr-TR" dirty="0"/>
          </a:p>
        </p:txBody>
      </p:sp>
    </p:spTree>
    <p:extLst>
      <p:ext uri="{BB962C8B-B14F-4D97-AF65-F5344CB8AC3E}">
        <p14:creationId xmlns:p14="http://schemas.microsoft.com/office/powerpoint/2010/main" val="70991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Usg</a:t>
            </a:r>
            <a:r>
              <a:rPr lang="en-US" dirty="0" smtClean="0"/>
              <a:t> </a:t>
            </a:r>
            <a:r>
              <a:rPr lang="en-US" dirty="0" err="1" smtClean="0"/>
              <a:t>nin</a:t>
            </a:r>
            <a:r>
              <a:rPr lang="en-US" dirty="0" smtClean="0"/>
              <a:t> fetal CMV </a:t>
            </a:r>
            <a:r>
              <a:rPr lang="en-US" dirty="0" err="1" smtClean="0"/>
              <a:t>enfeksiyonu</a:t>
            </a:r>
            <a:r>
              <a:rPr lang="en-US" dirty="0" smtClean="0"/>
              <a:t> </a:t>
            </a:r>
            <a:r>
              <a:rPr lang="en-US" dirty="0" err="1" smtClean="0"/>
              <a:t>için</a:t>
            </a:r>
            <a:r>
              <a:rPr lang="en-US" baseline="0" dirty="0" smtClean="0"/>
              <a:t> </a:t>
            </a:r>
            <a:r>
              <a:rPr lang="en-US" baseline="0" dirty="0" err="1" smtClean="0"/>
              <a:t>ppv</a:t>
            </a:r>
            <a:r>
              <a:rPr lang="en-US" baseline="0" dirty="0" smtClean="0"/>
              <a:t> </a:t>
            </a:r>
            <a:r>
              <a:rPr lang="en-US" baseline="0" dirty="0" err="1" smtClean="0"/>
              <a:t>si</a:t>
            </a:r>
            <a:r>
              <a:rPr lang="en-US" baseline="0" dirty="0" smtClean="0"/>
              <a:t> </a:t>
            </a:r>
            <a:r>
              <a:rPr lang="en-US" baseline="0" dirty="0" err="1" smtClean="0"/>
              <a:t>ancak</a:t>
            </a:r>
            <a:r>
              <a:rPr lang="en-US" baseline="0" dirty="0" smtClean="0"/>
              <a:t> %30, </a:t>
            </a:r>
            <a:endParaRPr lang="en-US" dirty="0"/>
          </a:p>
        </p:txBody>
      </p:sp>
      <p:sp>
        <p:nvSpPr>
          <p:cNvPr id="4" name="Slide Number Placeholder 3"/>
          <p:cNvSpPr>
            <a:spLocks noGrp="1"/>
          </p:cNvSpPr>
          <p:nvPr>
            <p:ph type="sldNum" sz="quarter" idx="10"/>
          </p:nvPr>
        </p:nvSpPr>
        <p:spPr/>
        <p:txBody>
          <a:bodyPr/>
          <a:lstStyle/>
          <a:p>
            <a:fld id="{44AE3E31-5A1E-4AF2-B9D4-C54340F3C985}" type="slidenum">
              <a:rPr lang="tr-TR" smtClean="0"/>
              <a:pPr/>
              <a:t>9</a:t>
            </a:fld>
            <a:endParaRPr lang="tr-TR" dirty="0"/>
          </a:p>
        </p:txBody>
      </p:sp>
    </p:spTree>
    <p:extLst>
      <p:ext uri="{BB962C8B-B14F-4D97-AF65-F5344CB8AC3E}">
        <p14:creationId xmlns:p14="http://schemas.microsoft.com/office/powerpoint/2010/main" val="383906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Calibri" pitchFamily="34" charset="0"/>
                <a:ea typeface="+mn-ea"/>
                <a:cs typeface="Calibri" pitchFamily="34" charset="0"/>
              </a:rPr>
              <a:t>Results </a:t>
            </a:r>
            <a:endParaRPr lang="en-US" dirty="0" smtClean="0"/>
          </a:p>
          <a:p>
            <a:r>
              <a:rPr lang="en-US" sz="1200" kern="1200" dirty="0" smtClean="0">
                <a:solidFill>
                  <a:schemeClr val="tx1"/>
                </a:solidFill>
                <a:effectLst/>
                <a:latin typeface="Calibri" pitchFamily="34" charset="0"/>
                <a:ea typeface="+mn-ea"/>
                <a:cs typeface="Calibri" pitchFamily="34" charset="0"/>
              </a:rPr>
              <a:t>A total of 123 women could be evaluated in the efficacy analysis (1 woman in the placebo group withdrew). The rate of congenital infection was 30% (18 fetuses or infants of 61 women) in the </a:t>
            </a:r>
            <a:r>
              <a:rPr lang="en-US" sz="1200" kern="1200" dirty="0" err="1" smtClean="0">
                <a:solidFill>
                  <a:schemeClr val="tx1"/>
                </a:solidFill>
                <a:effectLst/>
                <a:latin typeface="Calibri" pitchFamily="34" charset="0"/>
                <a:ea typeface="+mn-ea"/>
                <a:cs typeface="Calibri" pitchFamily="34" charset="0"/>
              </a:rPr>
              <a:t>hyperimmune</a:t>
            </a:r>
            <a:r>
              <a:rPr lang="en-US" sz="1200" kern="1200" dirty="0" smtClean="0">
                <a:solidFill>
                  <a:schemeClr val="tx1"/>
                </a:solidFill>
                <a:effectLst/>
                <a:latin typeface="Calibri" pitchFamily="34" charset="0"/>
                <a:ea typeface="+mn-ea"/>
                <a:cs typeface="Calibri" pitchFamily="34" charset="0"/>
              </a:rPr>
              <a:t> globulin group and 44% (27 fetuses or infants of 62 women) in the placebo group (a difference of 14 percentage points; 95% confidence interval, −3 to 31; P=0.13). There was no significant difference between the two groups or, within each group, between the women who transmit- ted the virus and those who did not, with respect to levels of virus-specific </a:t>
            </a:r>
            <a:r>
              <a:rPr lang="en-US" sz="1200" kern="1200" dirty="0" err="1" smtClean="0">
                <a:solidFill>
                  <a:schemeClr val="tx1"/>
                </a:solidFill>
                <a:effectLst/>
                <a:latin typeface="Calibri" pitchFamily="34" charset="0"/>
                <a:ea typeface="+mn-ea"/>
                <a:cs typeface="Calibri" pitchFamily="34" charset="0"/>
              </a:rPr>
              <a:t>antibod</a:t>
            </a:r>
            <a:r>
              <a:rPr lang="en-US" sz="1200" kern="1200" dirty="0" smtClean="0">
                <a:solidFill>
                  <a:schemeClr val="tx1"/>
                </a:solidFill>
                <a:effectLst/>
                <a:latin typeface="Calibri" pitchFamily="34" charset="0"/>
                <a:ea typeface="+mn-ea"/>
                <a:cs typeface="Calibri" pitchFamily="34" charset="0"/>
              </a:rPr>
              <a:t>- </a:t>
            </a:r>
            <a:r>
              <a:rPr lang="en-US" sz="1200" kern="1200" dirty="0" err="1" smtClean="0">
                <a:solidFill>
                  <a:schemeClr val="tx1"/>
                </a:solidFill>
                <a:effectLst/>
                <a:latin typeface="Calibri" pitchFamily="34" charset="0"/>
                <a:ea typeface="+mn-ea"/>
                <a:cs typeface="Calibri" pitchFamily="34" charset="0"/>
              </a:rPr>
              <a:t>ies</a:t>
            </a:r>
            <a:r>
              <a:rPr lang="en-US" sz="1200" kern="1200" dirty="0" smtClean="0">
                <a:solidFill>
                  <a:schemeClr val="tx1"/>
                </a:solidFill>
                <a:effectLst/>
                <a:latin typeface="Calibri" pitchFamily="34" charset="0"/>
                <a:ea typeface="+mn-ea"/>
                <a:cs typeface="Calibri" pitchFamily="34" charset="0"/>
              </a:rPr>
              <a:t>, T-cell–mediated immune response, or viral DNA in the blood. The clinical outcome of congenital infection at birth was similar in the two groups. The number of obstetrical adverse events was higher in the </a:t>
            </a:r>
            <a:r>
              <a:rPr lang="en-US" sz="1200" kern="1200" dirty="0" err="1" smtClean="0">
                <a:solidFill>
                  <a:schemeClr val="tx1"/>
                </a:solidFill>
                <a:effectLst/>
                <a:latin typeface="Calibri" pitchFamily="34" charset="0"/>
                <a:ea typeface="+mn-ea"/>
                <a:cs typeface="Calibri" pitchFamily="34" charset="0"/>
              </a:rPr>
              <a:t>hyperimmune</a:t>
            </a:r>
            <a:r>
              <a:rPr lang="en-US" sz="1200" kern="1200" dirty="0" smtClean="0">
                <a:solidFill>
                  <a:schemeClr val="tx1"/>
                </a:solidFill>
                <a:effectLst/>
                <a:latin typeface="Calibri" pitchFamily="34" charset="0"/>
                <a:ea typeface="+mn-ea"/>
                <a:cs typeface="Calibri" pitchFamily="34" charset="0"/>
              </a:rPr>
              <a:t> globulin group than in the placebo group (13% vs. 2%). </a:t>
            </a:r>
            <a:endParaRPr lang="en-US" dirty="0" smtClean="0"/>
          </a:p>
          <a:p>
            <a:endParaRPr lang="en-US" dirty="0"/>
          </a:p>
        </p:txBody>
      </p:sp>
      <p:sp>
        <p:nvSpPr>
          <p:cNvPr id="4" name="Slide Number Placeholder 3"/>
          <p:cNvSpPr>
            <a:spLocks noGrp="1"/>
          </p:cNvSpPr>
          <p:nvPr>
            <p:ph type="sldNum" sz="quarter" idx="10"/>
          </p:nvPr>
        </p:nvSpPr>
        <p:spPr/>
        <p:txBody>
          <a:bodyPr/>
          <a:lstStyle/>
          <a:p>
            <a:fld id="{44AE3E31-5A1E-4AF2-B9D4-C54340F3C985}" type="slidenum">
              <a:rPr lang="tr-TR" smtClean="0"/>
              <a:pPr/>
              <a:t>15</a:t>
            </a:fld>
            <a:endParaRPr lang="tr-TR" dirty="0"/>
          </a:p>
        </p:txBody>
      </p:sp>
    </p:spTree>
    <p:extLst>
      <p:ext uri="{BB962C8B-B14F-4D97-AF65-F5344CB8AC3E}">
        <p14:creationId xmlns:p14="http://schemas.microsoft.com/office/powerpoint/2010/main" val="334065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Primer </a:t>
            </a:r>
            <a:r>
              <a:rPr lang="en-US" dirty="0" err="1" smtClean="0"/>
              <a:t>beklenti</a:t>
            </a:r>
            <a:r>
              <a:rPr lang="en-US" dirty="0" smtClean="0"/>
              <a:t>: </a:t>
            </a:r>
            <a:r>
              <a:rPr lang="en-US" dirty="0" err="1" smtClean="0"/>
              <a:t>fgr</a:t>
            </a:r>
            <a:r>
              <a:rPr lang="en-US" dirty="0" smtClean="0"/>
              <a:t> </a:t>
            </a:r>
            <a:r>
              <a:rPr lang="en-US" dirty="0" err="1" smtClean="0"/>
              <a:t>yok</a:t>
            </a:r>
            <a:r>
              <a:rPr lang="en-US" dirty="0" smtClean="0"/>
              <a:t> </a:t>
            </a:r>
            <a:r>
              <a:rPr lang="en-US" dirty="0" err="1" smtClean="0"/>
              <a:t>plt</a:t>
            </a:r>
            <a:r>
              <a:rPr lang="en-US" dirty="0" smtClean="0"/>
              <a:t> normal normal </a:t>
            </a:r>
            <a:r>
              <a:rPr lang="en-US" dirty="0" err="1" smtClean="0"/>
              <a:t>klinik</a:t>
            </a:r>
            <a:r>
              <a:rPr lang="en-US" dirty="0" smtClean="0"/>
              <a:t> normal lab, normal </a:t>
            </a:r>
            <a:r>
              <a:rPr lang="en-US" dirty="0" err="1" smtClean="0"/>
              <a:t>fundoskopidna</a:t>
            </a:r>
            <a:r>
              <a:rPr lang="en-US" dirty="0" smtClean="0"/>
              <a:t> </a:t>
            </a:r>
            <a:r>
              <a:rPr lang="en-US" dirty="0" err="1" smtClean="0"/>
              <a:t>düzeyleri</a:t>
            </a:r>
            <a:r>
              <a:rPr lang="en-US" dirty="0" smtClean="0"/>
              <a:t> </a:t>
            </a:r>
            <a:r>
              <a:rPr lang="en-US" dirty="0" err="1" smtClean="0"/>
              <a:t>kord</a:t>
            </a:r>
            <a:r>
              <a:rPr lang="en-US" dirty="0" smtClean="0"/>
              <a:t> </a:t>
            </a:r>
            <a:r>
              <a:rPr lang="en-US" dirty="0" err="1" smtClean="0"/>
              <a:t>yapıldı</a:t>
            </a:r>
            <a:r>
              <a:rPr lang="en-US" dirty="0" smtClean="0"/>
              <a:t> </a:t>
            </a:r>
            <a:r>
              <a:rPr lang="en-US" dirty="0" err="1" smtClean="0"/>
              <a:t>ise</a:t>
            </a:r>
            <a:r>
              <a:rPr lang="en-US" dirty="0" smtClean="0"/>
              <a:t> </a:t>
            </a:r>
            <a:r>
              <a:rPr lang="en-US" dirty="0" err="1" smtClean="0"/>
              <a:t>önce</a:t>
            </a:r>
            <a:r>
              <a:rPr lang="en-US" dirty="0" smtClean="0"/>
              <a:t> </a:t>
            </a:r>
            <a:r>
              <a:rPr lang="en-US" dirty="0" err="1" smtClean="0"/>
              <a:t>ve</a:t>
            </a:r>
            <a:r>
              <a:rPr lang="en-US" dirty="0" smtClean="0"/>
              <a:t> </a:t>
            </a:r>
            <a:r>
              <a:rPr lang="en-US" dirty="0" err="1" smtClean="0"/>
              <a:t>sonra</a:t>
            </a:r>
            <a:r>
              <a:rPr lang="en-US" dirty="0" smtClean="0"/>
              <a:t> </a:t>
            </a:r>
            <a:r>
              <a:rPr lang="en-US" dirty="0" err="1" smtClean="0"/>
              <a:t>kontrol</a:t>
            </a:r>
            <a:r>
              <a:rPr lang="en-US" dirty="0" smtClean="0"/>
              <a:t> </a:t>
            </a:r>
            <a:r>
              <a:rPr lang="en-US" dirty="0" err="1" smtClean="0"/>
              <a:t>ediliyor</a:t>
            </a:r>
            <a:endParaRPr lang="en-US" dirty="0"/>
          </a:p>
        </p:txBody>
      </p:sp>
      <p:sp>
        <p:nvSpPr>
          <p:cNvPr id="4" name="Slide Number Placeholder 3"/>
          <p:cNvSpPr>
            <a:spLocks noGrp="1"/>
          </p:cNvSpPr>
          <p:nvPr>
            <p:ph type="sldNum" sz="quarter" idx="10"/>
          </p:nvPr>
        </p:nvSpPr>
        <p:spPr/>
        <p:txBody>
          <a:bodyPr/>
          <a:lstStyle/>
          <a:p>
            <a:fld id="{44AE3E31-5A1E-4AF2-B9D4-C54340F3C985}" type="slidenum">
              <a:rPr lang="tr-TR" smtClean="0"/>
              <a:pPr/>
              <a:t>16</a:t>
            </a:fld>
            <a:endParaRPr lang="tr-TR" dirty="0"/>
          </a:p>
        </p:txBody>
      </p:sp>
    </p:spTree>
    <p:extLst>
      <p:ext uri="{BB962C8B-B14F-4D97-AF65-F5344CB8AC3E}">
        <p14:creationId xmlns:p14="http://schemas.microsoft.com/office/powerpoint/2010/main" val="105234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Calibri" pitchFamily="34" charset="0"/>
                <a:ea typeface="+mn-ea"/>
                <a:cs typeface="Calibri" pitchFamily="34" charset="0"/>
              </a:rPr>
              <a:t>Results </a:t>
            </a:r>
            <a:endParaRPr lang="en-US" dirty="0" smtClean="0"/>
          </a:p>
          <a:p>
            <a:r>
              <a:rPr lang="en-US" sz="1200" kern="1200" dirty="0" smtClean="0">
                <a:solidFill>
                  <a:schemeClr val="tx1"/>
                </a:solidFill>
                <a:effectLst/>
                <a:latin typeface="Calibri" pitchFamily="34" charset="0"/>
                <a:ea typeface="+mn-ea"/>
                <a:cs typeface="Calibri" pitchFamily="34" charset="0"/>
              </a:rPr>
              <a:t>A total of 123 women could be evaluated in the efficacy analysis (1 woman in the placebo group withdrew). The rate of congenital infection was 30% (18 fetuses or infants of 61 women) in the </a:t>
            </a:r>
            <a:r>
              <a:rPr lang="en-US" sz="1200" kern="1200" dirty="0" err="1" smtClean="0">
                <a:solidFill>
                  <a:schemeClr val="tx1"/>
                </a:solidFill>
                <a:effectLst/>
                <a:latin typeface="Calibri" pitchFamily="34" charset="0"/>
                <a:ea typeface="+mn-ea"/>
                <a:cs typeface="Calibri" pitchFamily="34" charset="0"/>
              </a:rPr>
              <a:t>hyperimmune</a:t>
            </a:r>
            <a:r>
              <a:rPr lang="en-US" sz="1200" kern="1200" dirty="0" smtClean="0">
                <a:solidFill>
                  <a:schemeClr val="tx1"/>
                </a:solidFill>
                <a:effectLst/>
                <a:latin typeface="Calibri" pitchFamily="34" charset="0"/>
                <a:ea typeface="+mn-ea"/>
                <a:cs typeface="Calibri" pitchFamily="34" charset="0"/>
              </a:rPr>
              <a:t> globulin group and 44% (27 fetuses or infants of 62 women) in the placebo group (a difference of 14 percentage points; 95% confidence interval, −3 to 31; P=0.13). There was no significant difference between the two groups or, within each group, between the women who transmit- ted the virus and those who did not, with respect to levels of virus-specific </a:t>
            </a:r>
            <a:r>
              <a:rPr lang="en-US" sz="1200" kern="1200" dirty="0" err="1" smtClean="0">
                <a:solidFill>
                  <a:schemeClr val="tx1"/>
                </a:solidFill>
                <a:effectLst/>
                <a:latin typeface="Calibri" pitchFamily="34" charset="0"/>
                <a:ea typeface="+mn-ea"/>
                <a:cs typeface="Calibri" pitchFamily="34" charset="0"/>
              </a:rPr>
              <a:t>antibod</a:t>
            </a:r>
            <a:r>
              <a:rPr lang="en-US" sz="1200" kern="1200" dirty="0" smtClean="0">
                <a:solidFill>
                  <a:schemeClr val="tx1"/>
                </a:solidFill>
                <a:effectLst/>
                <a:latin typeface="Calibri" pitchFamily="34" charset="0"/>
                <a:ea typeface="+mn-ea"/>
                <a:cs typeface="Calibri" pitchFamily="34" charset="0"/>
              </a:rPr>
              <a:t>- </a:t>
            </a:r>
            <a:r>
              <a:rPr lang="en-US" sz="1200" kern="1200" dirty="0" err="1" smtClean="0">
                <a:solidFill>
                  <a:schemeClr val="tx1"/>
                </a:solidFill>
                <a:effectLst/>
                <a:latin typeface="Calibri" pitchFamily="34" charset="0"/>
                <a:ea typeface="+mn-ea"/>
                <a:cs typeface="Calibri" pitchFamily="34" charset="0"/>
              </a:rPr>
              <a:t>ies</a:t>
            </a:r>
            <a:r>
              <a:rPr lang="en-US" sz="1200" kern="1200" dirty="0" smtClean="0">
                <a:solidFill>
                  <a:schemeClr val="tx1"/>
                </a:solidFill>
                <a:effectLst/>
                <a:latin typeface="Calibri" pitchFamily="34" charset="0"/>
                <a:ea typeface="+mn-ea"/>
                <a:cs typeface="Calibri" pitchFamily="34" charset="0"/>
              </a:rPr>
              <a:t>, T-cell–mediated immune response, or viral DNA in the blood. The clinical outcome of congenital infection at birth was similar in the two groups. The number of obstetrical adverse events was higher in the </a:t>
            </a:r>
            <a:r>
              <a:rPr lang="en-US" sz="1200" kern="1200" dirty="0" err="1" smtClean="0">
                <a:solidFill>
                  <a:schemeClr val="tx1"/>
                </a:solidFill>
                <a:effectLst/>
                <a:latin typeface="Calibri" pitchFamily="34" charset="0"/>
                <a:ea typeface="+mn-ea"/>
                <a:cs typeface="Calibri" pitchFamily="34" charset="0"/>
              </a:rPr>
              <a:t>hyperimmune</a:t>
            </a:r>
            <a:r>
              <a:rPr lang="en-US" sz="1200" kern="1200" dirty="0" smtClean="0">
                <a:solidFill>
                  <a:schemeClr val="tx1"/>
                </a:solidFill>
                <a:effectLst/>
                <a:latin typeface="Calibri" pitchFamily="34" charset="0"/>
                <a:ea typeface="+mn-ea"/>
                <a:cs typeface="Calibri" pitchFamily="34" charset="0"/>
              </a:rPr>
              <a:t> globulin group than in the placebo group (13% vs. 2%). </a:t>
            </a:r>
            <a:endParaRPr lang="en-US" dirty="0" smtClean="0"/>
          </a:p>
          <a:p>
            <a:endParaRPr lang="en-US" dirty="0"/>
          </a:p>
        </p:txBody>
      </p:sp>
      <p:sp>
        <p:nvSpPr>
          <p:cNvPr id="4" name="Slide Number Placeholder 3"/>
          <p:cNvSpPr>
            <a:spLocks noGrp="1"/>
          </p:cNvSpPr>
          <p:nvPr>
            <p:ph type="sldNum" sz="quarter" idx="10"/>
          </p:nvPr>
        </p:nvSpPr>
        <p:spPr/>
        <p:txBody>
          <a:bodyPr/>
          <a:lstStyle/>
          <a:p>
            <a:fld id="{44AE3E31-5A1E-4AF2-B9D4-C54340F3C985}" type="slidenum">
              <a:rPr lang="tr-TR" smtClean="0"/>
              <a:pPr/>
              <a:t>17</a:t>
            </a:fld>
            <a:endParaRPr lang="tr-TR" dirty="0"/>
          </a:p>
        </p:txBody>
      </p:sp>
    </p:spTree>
    <p:extLst>
      <p:ext uri="{BB962C8B-B14F-4D97-AF65-F5344CB8AC3E}">
        <p14:creationId xmlns:p14="http://schemas.microsoft.com/office/powerpoint/2010/main" val="3340656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Calibri" pitchFamily="34" charset="0"/>
                <a:ea typeface="+mn-ea"/>
                <a:cs typeface="Calibri" pitchFamily="34" charset="0"/>
              </a:rPr>
              <a:t>Results </a:t>
            </a:r>
            <a:endParaRPr lang="en-US" dirty="0" smtClean="0"/>
          </a:p>
          <a:p>
            <a:r>
              <a:rPr lang="en-US" sz="1200" kern="1200" dirty="0" smtClean="0">
                <a:solidFill>
                  <a:schemeClr val="tx1"/>
                </a:solidFill>
                <a:effectLst/>
                <a:latin typeface="Calibri" pitchFamily="34" charset="0"/>
                <a:ea typeface="+mn-ea"/>
                <a:cs typeface="Calibri" pitchFamily="34" charset="0"/>
              </a:rPr>
              <a:t>A total of 123 women could be evaluated in the efficacy analysis (1 woman in the placebo group withdrew). The rate of congenital infection was 30% (18 fetuses or infants of 61 women) in the </a:t>
            </a:r>
            <a:r>
              <a:rPr lang="en-US" sz="1200" kern="1200" dirty="0" err="1" smtClean="0">
                <a:solidFill>
                  <a:schemeClr val="tx1"/>
                </a:solidFill>
                <a:effectLst/>
                <a:latin typeface="Calibri" pitchFamily="34" charset="0"/>
                <a:ea typeface="+mn-ea"/>
                <a:cs typeface="Calibri" pitchFamily="34" charset="0"/>
              </a:rPr>
              <a:t>hyperimmune</a:t>
            </a:r>
            <a:r>
              <a:rPr lang="en-US" sz="1200" kern="1200" dirty="0" smtClean="0">
                <a:solidFill>
                  <a:schemeClr val="tx1"/>
                </a:solidFill>
                <a:effectLst/>
                <a:latin typeface="Calibri" pitchFamily="34" charset="0"/>
                <a:ea typeface="+mn-ea"/>
                <a:cs typeface="Calibri" pitchFamily="34" charset="0"/>
              </a:rPr>
              <a:t> globulin group and 44% (27 fetuses or infants of 62 women) in the placebo group (a difference of 14 percentage points; 95% confidence interval, −3 to 31; P=0.13). There was no significant difference between the two groups or, within each group, between the women who transmit- ted the virus and those who did not, with respect to levels of virus-specific </a:t>
            </a:r>
            <a:r>
              <a:rPr lang="en-US" sz="1200" kern="1200" dirty="0" err="1" smtClean="0">
                <a:solidFill>
                  <a:schemeClr val="tx1"/>
                </a:solidFill>
                <a:effectLst/>
                <a:latin typeface="Calibri" pitchFamily="34" charset="0"/>
                <a:ea typeface="+mn-ea"/>
                <a:cs typeface="Calibri" pitchFamily="34" charset="0"/>
              </a:rPr>
              <a:t>antibod</a:t>
            </a:r>
            <a:r>
              <a:rPr lang="en-US" sz="1200" kern="1200" dirty="0" smtClean="0">
                <a:solidFill>
                  <a:schemeClr val="tx1"/>
                </a:solidFill>
                <a:effectLst/>
                <a:latin typeface="Calibri" pitchFamily="34" charset="0"/>
                <a:ea typeface="+mn-ea"/>
                <a:cs typeface="Calibri" pitchFamily="34" charset="0"/>
              </a:rPr>
              <a:t>- </a:t>
            </a:r>
            <a:r>
              <a:rPr lang="en-US" sz="1200" kern="1200" dirty="0" err="1" smtClean="0">
                <a:solidFill>
                  <a:schemeClr val="tx1"/>
                </a:solidFill>
                <a:effectLst/>
                <a:latin typeface="Calibri" pitchFamily="34" charset="0"/>
                <a:ea typeface="+mn-ea"/>
                <a:cs typeface="Calibri" pitchFamily="34" charset="0"/>
              </a:rPr>
              <a:t>ies</a:t>
            </a:r>
            <a:r>
              <a:rPr lang="en-US" sz="1200" kern="1200" dirty="0" smtClean="0">
                <a:solidFill>
                  <a:schemeClr val="tx1"/>
                </a:solidFill>
                <a:effectLst/>
                <a:latin typeface="Calibri" pitchFamily="34" charset="0"/>
                <a:ea typeface="+mn-ea"/>
                <a:cs typeface="Calibri" pitchFamily="34" charset="0"/>
              </a:rPr>
              <a:t>, T-cell–mediated immune response, or viral DNA in the blood. The clinical outcome of congenital infection at birth was similar in the two groups. The number of obstetrical adverse events was higher in the </a:t>
            </a:r>
            <a:r>
              <a:rPr lang="en-US" sz="1200" kern="1200" dirty="0" err="1" smtClean="0">
                <a:solidFill>
                  <a:schemeClr val="tx1"/>
                </a:solidFill>
                <a:effectLst/>
                <a:latin typeface="Calibri" pitchFamily="34" charset="0"/>
                <a:ea typeface="+mn-ea"/>
                <a:cs typeface="Calibri" pitchFamily="34" charset="0"/>
              </a:rPr>
              <a:t>hyperimmune</a:t>
            </a:r>
            <a:r>
              <a:rPr lang="en-US" sz="1200" kern="1200" dirty="0" smtClean="0">
                <a:solidFill>
                  <a:schemeClr val="tx1"/>
                </a:solidFill>
                <a:effectLst/>
                <a:latin typeface="Calibri" pitchFamily="34" charset="0"/>
                <a:ea typeface="+mn-ea"/>
                <a:cs typeface="Calibri" pitchFamily="34" charset="0"/>
              </a:rPr>
              <a:t> globulin group than in the placebo group (13% vs. 2%). </a:t>
            </a:r>
            <a:endParaRPr lang="en-US" dirty="0" smtClean="0"/>
          </a:p>
          <a:p>
            <a:endParaRPr lang="en-US" dirty="0"/>
          </a:p>
        </p:txBody>
      </p:sp>
      <p:sp>
        <p:nvSpPr>
          <p:cNvPr id="4" name="Slide Number Placeholder 3"/>
          <p:cNvSpPr>
            <a:spLocks noGrp="1"/>
          </p:cNvSpPr>
          <p:nvPr>
            <p:ph type="sldNum" sz="quarter" idx="10"/>
          </p:nvPr>
        </p:nvSpPr>
        <p:spPr/>
        <p:txBody>
          <a:bodyPr/>
          <a:lstStyle/>
          <a:p>
            <a:fld id="{44AE3E31-5A1E-4AF2-B9D4-C54340F3C985}" type="slidenum">
              <a:rPr lang="tr-TR" smtClean="0"/>
              <a:pPr/>
              <a:t>18</a:t>
            </a:fld>
            <a:endParaRPr lang="tr-TR" dirty="0"/>
          </a:p>
        </p:txBody>
      </p:sp>
    </p:spTree>
    <p:extLst>
      <p:ext uri="{BB962C8B-B14F-4D97-AF65-F5344CB8AC3E}">
        <p14:creationId xmlns:p14="http://schemas.microsoft.com/office/powerpoint/2010/main" val="334065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Calibri" pitchFamily="34" charset="0"/>
                <a:ea typeface="+mn-ea"/>
                <a:cs typeface="Calibri" pitchFamily="34" charset="0"/>
              </a:rPr>
              <a:t>The only known definitive hosts for </a:t>
            </a:r>
            <a:r>
              <a:rPr lang="en-US" sz="1200" i="1" kern="1200" dirty="0" smtClean="0">
                <a:solidFill>
                  <a:schemeClr val="tx1"/>
                </a:solidFill>
                <a:latin typeface="Calibri" pitchFamily="34" charset="0"/>
                <a:ea typeface="+mn-ea"/>
                <a:cs typeface="Calibri" pitchFamily="34" charset="0"/>
              </a:rPr>
              <a:t>Toxoplasma </a:t>
            </a:r>
            <a:r>
              <a:rPr lang="en-US" sz="1200" i="1" kern="1200" dirty="0" err="1" smtClean="0">
                <a:solidFill>
                  <a:schemeClr val="tx1"/>
                </a:solidFill>
                <a:latin typeface="Calibri" pitchFamily="34" charset="0"/>
                <a:ea typeface="+mn-ea"/>
                <a:cs typeface="Calibri" pitchFamily="34" charset="0"/>
              </a:rPr>
              <a:t>gondii</a:t>
            </a:r>
            <a:r>
              <a:rPr lang="en-US" sz="1200" i="0" kern="1200" dirty="0" smtClean="0">
                <a:solidFill>
                  <a:schemeClr val="tx1"/>
                </a:solidFill>
                <a:latin typeface="Calibri" pitchFamily="34" charset="0"/>
                <a:ea typeface="+mn-ea"/>
                <a:cs typeface="Calibri" pitchFamily="34" charset="0"/>
              </a:rPr>
              <a:t> are members of family </a:t>
            </a:r>
            <a:r>
              <a:rPr lang="en-US" sz="1200" i="0" kern="1200" dirty="0" err="1" smtClean="0">
                <a:solidFill>
                  <a:schemeClr val="tx1"/>
                </a:solidFill>
                <a:latin typeface="Calibri" pitchFamily="34" charset="0"/>
                <a:ea typeface="+mn-ea"/>
                <a:cs typeface="Calibri" pitchFamily="34" charset="0"/>
              </a:rPr>
              <a:t>Felidae</a:t>
            </a:r>
            <a:r>
              <a:rPr lang="en-US" sz="1200" i="0" kern="1200" dirty="0" smtClean="0">
                <a:solidFill>
                  <a:schemeClr val="tx1"/>
                </a:solidFill>
                <a:latin typeface="Calibri" pitchFamily="34" charset="0"/>
                <a:ea typeface="+mn-ea"/>
                <a:cs typeface="Calibri" pitchFamily="34" charset="0"/>
              </a:rPr>
              <a:t> (domestic cats and their relatives). </a:t>
            </a:r>
            <a:r>
              <a:rPr lang="en-US" sz="1200" i="0" kern="1200" dirty="0" err="1" smtClean="0">
                <a:solidFill>
                  <a:schemeClr val="tx1"/>
                </a:solidFill>
                <a:latin typeface="Calibri" pitchFamily="34" charset="0"/>
                <a:ea typeface="+mn-ea"/>
                <a:cs typeface="Calibri" pitchFamily="34" charset="0"/>
              </a:rPr>
              <a:t>Unsporulated</a:t>
            </a:r>
            <a:r>
              <a:rPr lang="en-US" sz="1200" i="0" kern="1200" dirty="0" smtClean="0">
                <a:solidFill>
                  <a:schemeClr val="tx1"/>
                </a:solidFill>
                <a:latin typeface="Calibri" pitchFamily="34" charset="0"/>
                <a:ea typeface="+mn-ea"/>
                <a:cs typeface="Calibri" pitchFamily="34" charset="0"/>
              </a:rPr>
              <a:t> </a:t>
            </a:r>
            <a:r>
              <a:rPr lang="en-US" sz="1200" i="0" kern="1200" dirty="0" err="1" smtClean="0">
                <a:solidFill>
                  <a:schemeClr val="tx1"/>
                </a:solidFill>
                <a:latin typeface="Calibri" pitchFamily="34" charset="0"/>
                <a:ea typeface="+mn-ea"/>
                <a:cs typeface="Calibri" pitchFamily="34" charset="0"/>
              </a:rPr>
              <a:t>oocysts</a:t>
            </a:r>
            <a:r>
              <a:rPr lang="en-US" sz="1200" i="0" kern="1200" dirty="0" smtClean="0">
                <a:solidFill>
                  <a:schemeClr val="tx1"/>
                </a:solidFill>
                <a:latin typeface="Calibri" pitchFamily="34" charset="0"/>
                <a:ea typeface="+mn-ea"/>
                <a:cs typeface="Calibri" pitchFamily="34" charset="0"/>
              </a:rPr>
              <a:t> are shed in the cat’s feces . Although </a:t>
            </a:r>
            <a:r>
              <a:rPr lang="en-US" sz="1200" i="0" kern="1200" dirty="0" err="1" smtClean="0">
                <a:solidFill>
                  <a:schemeClr val="tx1"/>
                </a:solidFill>
                <a:latin typeface="Calibri" pitchFamily="34" charset="0"/>
                <a:ea typeface="+mn-ea"/>
                <a:cs typeface="Calibri" pitchFamily="34" charset="0"/>
              </a:rPr>
              <a:t>oocysts</a:t>
            </a:r>
            <a:r>
              <a:rPr lang="en-US" sz="1200" i="0" kern="1200" dirty="0" smtClean="0">
                <a:solidFill>
                  <a:schemeClr val="tx1"/>
                </a:solidFill>
                <a:latin typeface="Calibri" pitchFamily="34" charset="0"/>
                <a:ea typeface="+mn-ea"/>
                <a:cs typeface="Calibri" pitchFamily="34" charset="0"/>
              </a:rPr>
              <a:t> are usually only shed for 1-2 weeks, large numbers may be shed. </a:t>
            </a:r>
            <a:r>
              <a:rPr lang="en-US" sz="1200" i="0" kern="1200" dirty="0" err="1" smtClean="0">
                <a:solidFill>
                  <a:schemeClr val="tx1"/>
                </a:solidFill>
                <a:latin typeface="Calibri" pitchFamily="34" charset="0"/>
                <a:ea typeface="+mn-ea"/>
                <a:cs typeface="Calibri" pitchFamily="34" charset="0"/>
              </a:rPr>
              <a:t>Oocysts</a:t>
            </a:r>
            <a:r>
              <a:rPr lang="en-US" sz="1200" i="0" kern="1200" dirty="0" smtClean="0">
                <a:solidFill>
                  <a:schemeClr val="tx1"/>
                </a:solidFill>
                <a:latin typeface="Calibri" pitchFamily="34" charset="0"/>
                <a:ea typeface="+mn-ea"/>
                <a:cs typeface="Calibri" pitchFamily="34" charset="0"/>
              </a:rPr>
              <a:t> take 1-5 days to </a:t>
            </a:r>
            <a:r>
              <a:rPr lang="en-US" sz="1200" i="0" kern="1200" dirty="0" err="1" smtClean="0">
                <a:solidFill>
                  <a:schemeClr val="tx1"/>
                </a:solidFill>
                <a:latin typeface="Calibri" pitchFamily="34" charset="0"/>
                <a:ea typeface="+mn-ea"/>
                <a:cs typeface="Calibri" pitchFamily="34" charset="0"/>
              </a:rPr>
              <a:t>sporulate</a:t>
            </a:r>
            <a:r>
              <a:rPr lang="en-US" sz="1200" i="0" kern="1200" dirty="0" smtClean="0">
                <a:solidFill>
                  <a:schemeClr val="tx1"/>
                </a:solidFill>
                <a:latin typeface="Calibri" pitchFamily="34" charset="0"/>
                <a:ea typeface="+mn-ea"/>
                <a:cs typeface="Calibri" pitchFamily="34" charset="0"/>
              </a:rPr>
              <a:t> in the environment and become infective. Intermediate hosts in nature (including birds and rodents) become infected after ingesting soil, water or plant material contaminated with </a:t>
            </a:r>
            <a:r>
              <a:rPr lang="en-US" sz="1200" i="0" kern="1200" dirty="0" err="1" smtClean="0">
                <a:solidFill>
                  <a:schemeClr val="tx1"/>
                </a:solidFill>
                <a:latin typeface="Calibri" pitchFamily="34" charset="0"/>
                <a:ea typeface="+mn-ea"/>
                <a:cs typeface="Calibri" pitchFamily="34" charset="0"/>
              </a:rPr>
              <a:t>oocysts</a:t>
            </a:r>
            <a:r>
              <a:rPr lang="en-US" sz="1200" i="0" kern="1200" dirty="0" smtClean="0">
                <a:solidFill>
                  <a:schemeClr val="tx1"/>
                </a:solidFill>
                <a:latin typeface="Calibri" pitchFamily="34" charset="0"/>
                <a:ea typeface="+mn-ea"/>
                <a:cs typeface="Calibri" pitchFamily="34" charset="0"/>
              </a:rPr>
              <a:t> . </a:t>
            </a:r>
            <a:r>
              <a:rPr lang="en-US" sz="1200" i="0" kern="1200" dirty="0" err="1" smtClean="0">
                <a:solidFill>
                  <a:schemeClr val="tx1"/>
                </a:solidFill>
                <a:latin typeface="Calibri" pitchFamily="34" charset="0"/>
                <a:ea typeface="+mn-ea"/>
                <a:cs typeface="Calibri" pitchFamily="34" charset="0"/>
              </a:rPr>
              <a:t>Oocysts</a:t>
            </a:r>
            <a:r>
              <a:rPr lang="en-US" sz="1200" i="0" kern="1200" dirty="0" smtClean="0">
                <a:solidFill>
                  <a:schemeClr val="tx1"/>
                </a:solidFill>
                <a:latin typeface="Calibri" pitchFamily="34" charset="0"/>
                <a:ea typeface="+mn-ea"/>
                <a:cs typeface="Calibri" pitchFamily="34" charset="0"/>
              </a:rPr>
              <a:t> transform into </a:t>
            </a:r>
            <a:r>
              <a:rPr lang="en-US" sz="1200" i="0" kern="1200" dirty="0" err="1" smtClean="0">
                <a:solidFill>
                  <a:schemeClr val="tx1"/>
                </a:solidFill>
                <a:latin typeface="Calibri" pitchFamily="34" charset="0"/>
                <a:ea typeface="+mn-ea"/>
                <a:cs typeface="Calibri" pitchFamily="34" charset="0"/>
              </a:rPr>
              <a:t>tachyzoites</a:t>
            </a:r>
            <a:r>
              <a:rPr lang="en-US" sz="1200" i="0" kern="1200" dirty="0" smtClean="0">
                <a:solidFill>
                  <a:schemeClr val="tx1"/>
                </a:solidFill>
                <a:latin typeface="Calibri" pitchFamily="34" charset="0"/>
                <a:ea typeface="+mn-ea"/>
                <a:cs typeface="Calibri" pitchFamily="34" charset="0"/>
              </a:rPr>
              <a:t> shortly after ingestion. These </a:t>
            </a:r>
            <a:r>
              <a:rPr lang="en-US" sz="1200" i="0" kern="1200" dirty="0" err="1" smtClean="0">
                <a:solidFill>
                  <a:schemeClr val="tx1"/>
                </a:solidFill>
                <a:latin typeface="Calibri" pitchFamily="34" charset="0"/>
                <a:ea typeface="+mn-ea"/>
                <a:cs typeface="Calibri" pitchFamily="34" charset="0"/>
              </a:rPr>
              <a:t>tachyzoites</a:t>
            </a:r>
            <a:r>
              <a:rPr lang="en-US" sz="1200" i="0" kern="1200" dirty="0" smtClean="0">
                <a:solidFill>
                  <a:schemeClr val="tx1"/>
                </a:solidFill>
                <a:latin typeface="Calibri" pitchFamily="34" charset="0"/>
                <a:ea typeface="+mn-ea"/>
                <a:cs typeface="Calibri" pitchFamily="34" charset="0"/>
              </a:rPr>
              <a:t> localize in neural and muscle tissue and develop into tissue cyst </a:t>
            </a:r>
            <a:r>
              <a:rPr lang="en-US" sz="1200" i="0" kern="1200" dirty="0" err="1" smtClean="0">
                <a:solidFill>
                  <a:schemeClr val="tx1"/>
                </a:solidFill>
                <a:latin typeface="Calibri" pitchFamily="34" charset="0"/>
                <a:ea typeface="+mn-ea"/>
                <a:cs typeface="Calibri" pitchFamily="34" charset="0"/>
              </a:rPr>
              <a:t>bradyzoites</a:t>
            </a:r>
            <a:r>
              <a:rPr lang="en-US" sz="1200" i="0" kern="1200" dirty="0" smtClean="0">
                <a:solidFill>
                  <a:schemeClr val="tx1"/>
                </a:solidFill>
                <a:latin typeface="Calibri" pitchFamily="34" charset="0"/>
                <a:ea typeface="+mn-ea"/>
                <a:cs typeface="Calibri" pitchFamily="34" charset="0"/>
              </a:rPr>
              <a:t> . Cats become infected after consuming intermediate hosts harboring tissue cysts . Cats may also become infected directly by ingestion of </a:t>
            </a:r>
            <a:r>
              <a:rPr lang="en-US" sz="1200" i="0" kern="1200" dirty="0" err="1" smtClean="0">
                <a:solidFill>
                  <a:schemeClr val="tx1"/>
                </a:solidFill>
                <a:latin typeface="Calibri" pitchFamily="34" charset="0"/>
                <a:ea typeface="+mn-ea"/>
                <a:cs typeface="Calibri" pitchFamily="34" charset="0"/>
              </a:rPr>
              <a:t>sporulated</a:t>
            </a:r>
            <a:r>
              <a:rPr lang="en-US" sz="1200" i="0" kern="1200" dirty="0" smtClean="0">
                <a:solidFill>
                  <a:schemeClr val="tx1"/>
                </a:solidFill>
                <a:latin typeface="Calibri" pitchFamily="34" charset="0"/>
                <a:ea typeface="+mn-ea"/>
                <a:cs typeface="Calibri" pitchFamily="34" charset="0"/>
              </a:rPr>
              <a:t> </a:t>
            </a:r>
            <a:r>
              <a:rPr lang="en-US" sz="1200" i="0" kern="1200" dirty="0" err="1" smtClean="0">
                <a:solidFill>
                  <a:schemeClr val="tx1"/>
                </a:solidFill>
                <a:latin typeface="Calibri" pitchFamily="34" charset="0"/>
                <a:ea typeface="+mn-ea"/>
                <a:cs typeface="Calibri" pitchFamily="34" charset="0"/>
              </a:rPr>
              <a:t>oocysts</a:t>
            </a:r>
            <a:r>
              <a:rPr lang="en-US" sz="1200" i="0" kern="1200" dirty="0" smtClean="0">
                <a:solidFill>
                  <a:schemeClr val="tx1"/>
                </a:solidFill>
                <a:latin typeface="Calibri" pitchFamily="34" charset="0"/>
                <a:ea typeface="+mn-ea"/>
                <a:cs typeface="Calibri" pitchFamily="34" charset="0"/>
              </a:rPr>
              <a:t>. Animals bred for human consumption and wild game may also become infected with tissue cysts after ingestion of </a:t>
            </a:r>
            <a:r>
              <a:rPr lang="en-US" sz="1200" i="0" kern="1200" dirty="0" err="1" smtClean="0">
                <a:solidFill>
                  <a:schemeClr val="tx1"/>
                </a:solidFill>
                <a:latin typeface="Calibri" pitchFamily="34" charset="0"/>
                <a:ea typeface="+mn-ea"/>
                <a:cs typeface="Calibri" pitchFamily="34" charset="0"/>
              </a:rPr>
              <a:t>sporulated</a:t>
            </a:r>
            <a:r>
              <a:rPr lang="en-US" sz="1200" i="0" kern="1200" dirty="0" smtClean="0">
                <a:solidFill>
                  <a:schemeClr val="tx1"/>
                </a:solidFill>
                <a:latin typeface="Calibri" pitchFamily="34" charset="0"/>
                <a:ea typeface="+mn-ea"/>
                <a:cs typeface="Calibri" pitchFamily="34" charset="0"/>
              </a:rPr>
              <a:t> </a:t>
            </a:r>
            <a:r>
              <a:rPr lang="en-US" sz="1200" i="0" kern="1200" dirty="0" err="1" smtClean="0">
                <a:solidFill>
                  <a:schemeClr val="tx1"/>
                </a:solidFill>
                <a:latin typeface="Calibri" pitchFamily="34" charset="0"/>
                <a:ea typeface="+mn-ea"/>
                <a:cs typeface="Calibri" pitchFamily="34" charset="0"/>
              </a:rPr>
              <a:t>oocysts</a:t>
            </a:r>
            <a:r>
              <a:rPr lang="en-US" sz="1200" i="0" kern="1200" dirty="0" smtClean="0">
                <a:solidFill>
                  <a:schemeClr val="tx1"/>
                </a:solidFill>
                <a:latin typeface="Calibri" pitchFamily="34" charset="0"/>
                <a:ea typeface="+mn-ea"/>
                <a:cs typeface="Calibri" pitchFamily="34" charset="0"/>
              </a:rPr>
              <a:t> in the environment . Humans can become infected by any of several routes:</a:t>
            </a:r>
          </a:p>
          <a:p>
            <a:r>
              <a:rPr lang="en-US" sz="1200" i="0" kern="1200" dirty="0" smtClean="0">
                <a:solidFill>
                  <a:schemeClr val="tx1"/>
                </a:solidFill>
                <a:latin typeface="Calibri" pitchFamily="34" charset="0"/>
                <a:ea typeface="+mn-ea"/>
                <a:cs typeface="Calibri" pitchFamily="34" charset="0"/>
              </a:rPr>
              <a:t>eating undercooked meat of animals harboring tissue cysts .</a:t>
            </a:r>
          </a:p>
          <a:p>
            <a:r>
              <a:rPr lang="en-US" sz="1200" i="0" kern="1200" dirty="0" smtClean="0">
                <a:solidFill>
                  <a:schemeClr val="tx1"/>
                </a:solidFill>
                <a:latin typeface="Calibri" pitchFamily="34" charset="0"/>
                <a:ea typeface="+mn-ea"/>
                <a:cs typeface="Calibri" pitchFamily="34" charset="0"/>
              </a:rPr>
              <a:t>consuming food or water contaminated with cat feces or by contaminated environmental samples (such as fecal-contaminated soil or changing the litter box of a pet cat) .</a:t>
            </a:r>
          </a:p>
          <a:p>
            <a:r>
              <a:rPr lang="en-US" sz="1200" i="0" kern="1200" dirty="0" smtClean="0">
                <a:solidFill>
                  <a:schemeClr val="tx1"/>
                </a:solidFill>
                <a:latin typeface="Calibri" pitchFamily="34" charset="0"/>
                <a:ea typeface="+mn-ea"/>
                <a:cs typeface="Calibri" pitchFamily="34" charset="0"/>
              </a:rPr>
              <a:t>blood transfusion or organ transplantation .</a:t>
            </a:r>
          </a:p>
          <a:p>
            <a:r>
              <a:rPr lang="en-US" sz="1200" i="0" kern="1200" dirty="0" err="1" smtClean="0">
                <a:solidFill>
                  <a:schemeClr val="tx1"/>
                </a:solidFill>
                <a:latin typeface="Calibri" pitchFamily="34" charset="0"/>
                <a:ea typeface="+mn-ea"/>
                <a:cs typeface="Calibri" pitchFamily="34" charset="0"/>
              </a:rPr>
              <a:t>transplacentally</a:t>
            </a:r>
            <a:r>
              <a:rPr lang="en-US" sz="1200" i="0" kern="1200" dirty="0" smtClean="0">
                <a:solidFill>
                  <a:schemeClr val="tx1"/>
                </a:solidFill>
                <a:latin typeface="Calibri" pitchFamily="34" charset="0"/>
                <a:ea typeface="+mn-ea"/>
                <a:cs typeface="Calibri" pitchFamily="34" charset="0"/>
              </a:rPr>
              <a:t> from mother to fetus .</a:t>
            </a:r>
          </a:p>
          <a:p>
            <a:r>
              <a:rPr lang="en-US" sz="1200" i="0" kern="1200" dirty="0" smtClean="0">
                <a:solidFill>
                  <a:schemeClr val="tx1"/>
                </a:solidFill>
                <a:latin typeface="Calibri" pitchFamily="34" charset="0"/>
                <a:ea typeface="+mn-ea"/>
                <a:cs typeface="Calibri" pitchFamily="34" charset="0"/>
              </a:rPr>
              <a:t>In the human host, the parasites form tissue cysts, most commonly in skeletal muscle, myocardium, brain, and eyes; these cysts may remain throughout the life of the host. Diagnosis is usually achieved by serology, although tissue cysts may be observed in stained biopsy specimens . Diagnosis of congenital infections can be achieved by detecting </a:t>
            </a:r>
            <a:r>
              <a:rPr lang="en-US" sz="1200" i="1" kern="1200" dirty="0" smtClean="0">
                <a:solidFill>
                  <a:schemeClr val="tx1"/>
                </a:solidFill>
                <a:latin typeface="Calibri" pitchFamily="34" charset="0"/>
                <a:ea typeface="+mn-ea"/>
                <a:cs typeface="Calibri" pitchFamily="34" charset="0"/>
              </a:rPr>
              <a:t>T. </a:t>
            </a:r>
            <a:r>
              <a:rPr lang="en-US" sz="1200" i="1" kern="1200" dirty="0" err="1" smtClean="0">
                <a:solidFill>
                  <a:schemeClr val="tx1"/>
                </a:solidFill>
                <a:latin typeface="Calibri" pitchFamily="34" charset="0"/>
                <a:ea typeface="+mn-ea"/>
                <a:cs typeface="Calibri" pitchFamily="34" charset="0"/>
              </a:rPr>
              <a:t>gondii</a:t>
            </a:r>
            <a:r>
              <a:rPr lang="en-US" sz="1200" i="0" kern="1200" dirty="0" smtClean="0">
                <a:solidFill>
                  <a:schemeClr val="tx1"/>
                </a:solidFill>
                <a:latin typeface="Calibri" pitchFamily="34" charset="0"/>
                <a:ea typeface="+mn-ea"/>
                <a:cs typeface="Calibri" pitchFamily="34" charset="0"/>
              </a:rPr>
              <a:t> DNA in amniotic fluid using molecular methods such as PCR .</a:t>
            </a:r>
            <a:r>
              <a:rPr lang="en-US" sz="1200" kern="1200" dirty="0" smtClean="0">
                <a:solidFill>
                  <a:schemeClr val="tx1"/>
                </a:solidFill>
                <a:latin typeface="Calibri" pitchFamily="34" charset="0"/>
                <a:ea typeface="+mn-ea"/>
                <a:cs typeface="Calibri" pitchFamily="34" charset="0"/>
              </a:rPr>
              <a:t> Life cycle of </a:t>
            </a:r>
            <a:r>
              <a:rPr lang="en-US" sz="1200" i="1" kern="1200" dirty="0" smtClean="0">
                <a:solidFill>
                  <a:schemeClr val="tx1"/>
                </a:solidFill>
                <a:latin typeface="Calibri" pitchFamily="34" charset="0"/>
                <a:ea typeface="+mn-ea"/>
                <a:cs typeface="Calibri" pitchFamily="34" charset="0"/>
              </a:rPr>
              <a:t>T. </a:t>
            </a:r>
            <a:r>
              <a:rPr lang="en-US" sz="1200" i="1" kern="1200" dirty="0" err="1" smtClean="0">
                <a:solidFill>
                  <a:schemeClr val="tx1"/>
                </a:solidFill>
                <a:latin typeface="Calibri" pitchFamily="34" charset="0"/>
                <a:ea typeface="+mn-ea"/>
                <a:cs typeface="Calibri" pitchFamily="34" charset="0"/>
              </a:rPr>
              <a:t>gondii</a:t>
            </a:r>
            <a:r>
              <a:rPr lang="en-US" sz="1200" i="0" kern="1200" dirty="0" smtClean="0">
                <a:solidFill>
                  <a:schemeClr val="tx1"/>
                </a:solidFill>
                <a:latin typeface="Calibri" pitchFamily="34" charset="0"/>
                <a:ea typeface="+mn-ea"/>
                <a:cs typeface="Calibri" pitchFamily="34" charset="0"/>
              </a:rPr>
              <a:t>. Sexual replication occurs only in the intestine of the cat, resulting in shedding of (</a:t>
            </a:r>
            <a:r>
              <a:rPr lang="en-US" sz="1200" i="1" kern="1200" dirty="0" smtClean="0">
                <a:solidFill>
                  <a:schemeClr val="tx1"/>
                </a:solidFill>
                <a:latin typeface="Calibri" pitchFamily="34" charset="0"/>
                <a:ea typeface="+mn-ea"/>
                <a:cs typeface="Calibri" pitchFamily="34" charset="0"/>
              </a:rPr>
              <a:t>a</a:t>
            </a:r>
            <a:r>
              <a:rPr lang="en-US" sz="1200" i="0" kern="1200" dirty="0" smtClean="0">
                <a:solidFill>
                  <a:schemeClr val="tx1"/>
                </a:solidFill>
                <a:latin typeface="Calibri" pitchFamily="34" charset="0"/>
                <a:ea typeface="+mn-ea"/>
                <a:cs typeface="Calibri" pitchFamily="34" charset="0"/>
              </a:rPr>
              <a:t>) diploid </a:t>
            </a:r>
            <a:r>
              <a:rPr lang="en-US" sz="1200" i="0" kern="1200" dirty="0" err="1" smtClean="0">
                <a:solidFill>
                  <a:schemeClr val="tx1"/>
                </a:solidFill>
                <a:latin typeface="Calibri" pitchFamily="34" charset="0"/>
                <a:ea typeface="+mn-ea"/>
                <a:cs typeface="Calibri" pitchFamily="34" charset="0"/>
              </a:rPr>
              <a:t>oocysts</a:t>
            </a:r>
            <a:r>
              <a:rPr lang="en-US" sz="1200" i="0" kern="1200" dirty="0" smtClean="0">
                <a:solidFill>
                  <a:schemeClr val="tx1"/>
                </a:solidFill>
                <a:latin typeface="Calibri" pitchFamily="34" charset="0"/>
                <a:ea typeface="+mn-ea"/>
                <a:cs typeface="Calibri" pitchFamily="34" charset="0"/>
              </a:rPr>
              <a:t> that undergo </a:t>
            </a:r>
            <a:r>
              <a:rPr lang="en-US" sz="1200" i="0" kern="1200" dirty="0" err="1" smtClean="0">
                <a:solidFill>
                  <a:schemeClr val="tx1"/>
                </a:solidFill>
                <a:latin typeface="Calibri" pitchFamily="34" charset="0"/>
                <a:ea typeface="+mn-ea"/>
                <a:cs typeface="Calibri" pitchFamily="34" charset="0"/>
              </a:rPr>
              <a:t>sporogony</a:t>
            </a:r>
            <a:r>
              <a:rPr lang="en-US" sz="1200" i="0" kern="1200" dirty="0" smtClean="0">
                <a:solidFill>
                  <a:schemeClr val="tx1"/>
                </a:solidFill>
                <a:latin typeface="Calibri" pitchFamily="34" charset="0"/>
                <a:ea typeface="+mn-ea"/>
                <a:cs typeface="Calibri" pitchFamily="34" charset="0"/>
              </a:rPr>
              <a:t> in the environment to yield </a:t>
            </a:r>
            <a:r>
              <a:rPr lang="en-US" sz="1200" i="0" kern="1200" dirty="0" err="1" smtClean="0">
                <a:solidFill>
                  <a:schemeClr val="tx1"/>
                </a:solidFill>
                <a:latin typeface="Calibri" pitchFamily="34" charset="0"/>
                <a:ea typeface="+mn-ea"/>
                <a:cs typeface="Calibri" pitchFamily="34" charset="0"/>
              </a:rPr>
              <a:t>sporozoites</a:t>
            </a:r>
            <a:r>
              <a:rPr lang="en-US" sz="1200" i="0" kern="1200" dirty="0" smtClean="0">
                <a:solidFill>
                  <a:schemeClr val="tx1"/>
                </a:solidFill>
                <a:latin typeface="Calibri" pitchFamily="34" charset="0"/>
                <a:ea typeface="+mn-ea"/>
                <a:cs typeface="Calibri" pitchFamily="34" charset="0"/>
              </a:rPr>
              <a:t>. A–E refer to stages of development within enterocytes. </a:t>
            </a:r>
            <a:r>
              <a:rPr lang="en-US" sz="1200" i="0" kern="1200" dirty="0" err="1" smtClean="0">
                <a:solidFill>
                  <a:schemeClr val="tx1"/>
                </a:solidFill>
                <a:latin typeface="Calibri" pitchFamily="34" charset="0"/>
                <a:ea typeface="+mn-ea"/>
                <a:cs typeface="Calibri" pitchFamily="34" charset="0"/>
              </a:rPr>
              <a:t>Oocysts</a:t>
            </a:r>
            <a:r>
              <a:rPr lang="en-US" sz="1200" i="0" kern="1200" dirty="0" smtClean="0">
                <a:solidFill>
                  <a:schemeClr val="tx1"/>
                </a:solidFill>
                <a:latin typeface="Calibri" pitchFamily="34" charset="0"/>
                <a:ea typeface="+mn-ea"/>
                <a:cs typeface="Calibri" pitchFamily="34" charset="0"/>
              </a:rPr>
              <a:t> are extremely environmentally resistant and give rise to infections in a variety of intermediate hosts. During acute infection, rapidly proliferating (</a:t>
            </a:r>
            <a:r>
              <a:rPr lang="en-US" sz="1200" i="1" kern="1200" dirty="0" smtClean="0">
                <a:solidFill>
                  <a:schemeClr val="tx1"/>
                </a:solidFill>
                <a:latin typeface="Calibri" pitchFamily="34" charset="0"/>
                <a:ea typeface="+mn-ea"/>
                <a:cs typeface="Calibri" pitchFamily="34" charset="0"/>
              </a:rPr>
              <a:t>b</a:t>
            </a:r>
            <a:r>
              <a:rPr lang="en-US" sz="1200" i="0" kern="1200" dirty="0" smtClean="0">
                <a:solidFill>
                  <a:schemeClr val="tx1"/>
                </a:solidFill>
                <a:latin typeface="Calibri" pitchFamily="34" charset="0"/>
                <a:ea typeface="+mn-ea"/>
                <a:cs typeface="Calibri" pitchFamily="34" charset="0"/>
              </a:rPr>
              <a:t>) </a:t>
            </a:r>
            <a:r>
              <a:rPr lang="en-US" sz="1200" i="0" kern="1200" dirty="0" err="1" smtClean="0">
                <a:solidFill>
                  <a:schemeClr val="tx1"/>
                </a:solidFill>
                <a:latin typeface="Calibri" pitchFamily="34" charset="0"/>
                <a:ea typeface="+mn-ea"/>
                <a:cs typeface="Calibri" pitchFamily="34" charset="0"/>
              </a:rPr>
              <a:t>tachyzoites</a:t>
            </a:r>
            <a:r>
              <a:rPr lang="en-US" sz="1200" i="0" kern="1200" dirty="0" smtClean="0">
                <a:solidFill>
                  <a:schemeClr val="tx1"/>
                </a:solidFill>
                <a:latin typeface="Calibri" pitchFamily="34" charset="0"/>
                <a:ea typeface="+mn-ea"/>
                <a:cs typeface="Calibri" pitchFamily="34" charset="0"/>
              </a:rPr>
              <a:t> disseminate within the host. </a:t>
            </a:r>
            <a:r>
              <a:rPr lang="en-US" sz="1200" i="0" kern="1200" dirty="0" err="1" smtClean="0">
                <a:solidFill>
                  <a:schemeClr val="tx1"/>
                </a:solidFill>
                <a:latin typeface="Calibri" pitchFamily="34" charset="0"/>
                <a:ea typeface="+mn-ea"/>
                <a:cs typeface="Calibri" pitchFamily="34" charset="0"/>
              </a:rPr>
              <a:t>Semidormant</a:t>
            </a:r>
            <a:r>
              <a:rPr lang="en-US" sz="1200" i="0" kern="1200" dirty="0" smtClean="0">
                <a:solidFill>
                  <a:schemeClr val="tx1"/>
                </a:solidFill>
                <a:latin typeface="Calibri" pitchFamily="34" charset="0"/>
                <a:ea typeface="+mn-ea"/>
                <a:cs typeface="Calibri" pitchFamily="34" charset="0"/>
              </a:rPr>
              <a:t> tissue cysts containing (</a:t>
            </a:r>
            <a:r>
              <a:rPr lang="en-US" sz="1200" i="1" kern="1200" dirty="0" smtClean="0">
                <a:solidFill>
                  <a:schemeClr val="tx1"/>
                </a:solidFill>
                <a:latin typeface="Calibri" pitchFamily="34" charset="0"/>
                <a:ea typeface="+mn-ea"/>
                <a:cs typeface="Calibri" pitchFamily="34" charset="0"/>
              </a:rPr>
              <a:t>c</a:t>
            </a:r>
            <a:r>
              <a:rPr lang="en-US" sz="1200" i="0" kern="1200" dirty="0" smtClean="0">
                <a:solidFill>
                  <a:schemeClr val="tx1"/>
                </a:solidFill>
                <a:latin typeface="Calibri" pitchFamily="34" charset="0"/>
                <a:ea typeface="+mn-ea"/>
                <a:cs typeface="Calibri" pitchFamily="34" charset="0"/>
              </a:rPr>
              <a:t>) </a:t>
            </a:r>
            <a:r>
              <a:rPr lang="en-US" sz="1200" i="0" kern="1200" dirty="0" err="1" smtClean="0">
                <a:solidFill>
                  <a:schemeClr val="tx1"/>
                </a:solidFill>
                <a:latin typeface="Calibri" pitchFamily="34" charset="0"/>
                <a:ea typeface="+mn-ea"/>
                <a:cs typeface="Calibri" pitchFamily="34" charset="0"/>
              </a:rPr>
              <a:t>bradyzoites</a:t>
            </a:r>
            <a:r>
              <a:rPr lang="en-US" sz="1200" i="0" kern="1200" dirty="0" smtClean="0">
                <a:solidFill>
                  <a:schemeClr val="tx1"/>
                </a:solidFill>
                <a:latin typeface="Calibri" pitchFamily="34" charset="0"/>
                <a:ea typeface="+mn-ea"/>
                <a:cs typeface="Calibri" pitchFamily="34" charset="0"/>
              </a:rPr>
              <a:t> give rise to long-term infection and are transmitted asexually following oral ingestion by a variety of hosts. Adapted from </a:t>
            </a:r>
            <a:r>
              <a:rPr lang="en-US" sz="1200" b="1" i="0" kern="1200" dirty="0" err="1" smtClean="0">
                <a:solidFill>
                  <a:schemeClr val="tx1"/>
                </a:solidFill>
                <a:latin typeface="Calibri" pitchFamily="34" charset="0"/>
                <a:ea typeface="+mn-ea"/>
                <a:cs typeface="Calibri" pitchFamily="34" charset="0"/>
              </a:rPr>
              <a:t>Frenkel</a:t>
            </a:r>
            <a:r>
              <a:rPr lang="en-US" sz="1200" b="1" i="0" kern="1200" dirty="0" smtClean="0">
                <a:solidFill>
                  <a:schemeClr val="tx1"/>
                </a:solidFill>
                <a:latin typeface="Calibri" pitchFamily="34" charset="0"/>
                <a:ea typeface="+mn-ea"/>
                <a:cs typeface="Calibri" pitchFamily="34" charset="0"/>
              </a:rPr>
              <a:t> (1973</a:t>
            </a:r>
            <a:endParaRPr lang="en-US" dirty="0"/>
          </a:p>
        </p:txBody>
      </p:sp>
      <p:sp>
        <p:nvSpPr>
          <p:cNvPr id="4" name="Slide Number Placeholder 3"/>
          <p:cNvSpPr>
            <a:spLocks noGrp="1"/>
          </p:cNvSpPr>
          <p:nvPr>
            <p:ph type="sldNum" sz="quarter" idx="10"/>
          </p:nvPr>
        </p:nvSpPr>
        <p:spPr/>
        <p:txBody>
          <a:bodyPr/>
          <a:lstStyle/>
          <a:p>
            <a:fld id="{44AE3E31-5A1E-4AF2-B9D4-C54340F3C985}" type="slidenum">
              <a:rPr lang="tr-TR" smtClean="0"/>
              <a:pPr/>
              <a:t>19</a:t>
            </a:fld>
            <a:endParaRPr lang="tr-TR" dirty="0"/>
          </a:p>
        </p:txBody>
      </p:sp>
    </p:spTree>
    <p:extLst>
      <p:ext uri="{BB962C8B-B14F-4D97-AF65-F5344CB8AC3E}">
        <p14:creationId xmlns:p14="http://schemas.microsoft.com/office/powerpoint/2010/main" val="424645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Yeterli</a:t>
            </a:r>
            <a:r>
              <a:rPr lang="en-US" dirty="0" smtClean="0"/>
              <a:t> </a:t>
            </a:r>
            <a:r>
              <a:rPr lang="en-US" dirty="0" err="1" smtClean="0"/>
              <a:t>protokol</a:t>
            </a:r>
            <a:r>
              <a:rPr lang="en-US" dirty="0" smtClean="0"/>
              <a:t> </a:t>
            </a:r>
            <a:r>
              <a:rPr lang="en-US" dirty="0" err="1" smtClean="0"/>
              <a:t>ve</a:t>
            </a:r>
            <a:r>
              <a:rPr lang="en-US" dirty="0" smtClean="0"/>
              <a:t> </a:t>
            </a:r>
            <a:r>
              <a:rPr lang="en-US" dirty="0" err="1" smtClean="0"/>
              <a:t>guidelin</a:t>
            </a:r>
            <a:r>
              <a:rPr lang="en-US" dirty="0" smtClean="0"/>
              <a:t> </a:t>
            </a:r>
            <a:r>
              <a:rPr lang="en-US" dirty="0" err="1" smtClean="0"/>
              <a:t>yok</a:t>
            </a:r>
            <a:endParaRPr lang="en-US" dirty="0"/>
          </a:p>
        </p:txBody>
      </p:sp>
      <p:sp>
        <p:nvSpPr>
          <p:cNvPr id="4" name="Slide Number Placeholder 3"/>
          <p:cNvSpPr>
            <a:spLocks noGrp="1"/>
          </p:cNvSpPr>
          <p:nvPr>
            <p:ph type="sldNum" sz="quarter" idx="10"/>
          </p:nvPr>
        </p:nvSpPr>
        <p:spPr/>
        <p:txBody>
          <a:bodyPr/>
          <a:lstStyle/>
          <a:p>
            <a:fld id="{44AE3E31-5A1E-4AF2-B9D4-C54340F3C985}" type="slidenum">
              <a:rPr lang="tr-TR" smtClean="0"/>
              <a:pPr/>
              <a:t>20</a:t>
            </a:fld>
            <a:endParaRPr lang="tr-TR" dirty="0"/>
          </a:p>
        </p:txBody>
      </p:sp>
    </p:spTree>
    <p:extLst>
      <p:ext uri="{BB962C8B-B14F-4D97-AF65-F5344CB8AC3E}">
        <p14:creationId xmlns:p14="http://schemas.microsoft.com/office/powerpoint/2010/main" val="1164496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7" name="Rectangle 7"/>
          <p:cNvSpPr>
            <a:spLocks noGrp="1" noChangeArrowheads="1"/>
          </p:cNvSpPr>
          <p:nvPr>
            <p:ph type="ctrTitle"/>
          </p:nvPr>
        </p:nvSpPr>
        <p:spPr>
          <a:xfrm>
            <a:off x="684213" y="333375"/>
            <a:ext cx="7772400" cy="1470025"/>
          </a:xfrm>
        </p:spPr>
        <p:txBody>
          <a:bodyPr/>
          <a:lstStyle>
            <a:lvl1pPr algn="ctr">
              <a:defRPr>
                <a:solidFill>
                  <a:srgbClr val="98005A"/>
                </a:solidFill>
              </a:defRPr>
            </a:lvl1pPr>
          </a:lstStyle>
          <a:p>
            <a:r>
              <a:rPr lang="tr-TR" dirty="0"/>
              <a:t>Click to edit Master title style</a:t>
            </a:r>
          </a:p>
        </p:txBody>
      </p:sp>
      <p:sp>
        <p:nvSpPr>
          <p:cNvPr id="5128" name="Rectangle 8"/>
          <p:cNvSpPr>
            <a:spLocks noGrp="1" noChangeArrowheads="1"/>
          </p:cNvSpPr>
          <p:nvPr>
            <p:ph type="subTitle" idx="1"/>
          </p:nvPr>
        </p:nvSpPr>
        <p:spPr>
          <a:xfrm>
            <a:off x="1371600" y="2205038"/>
            <a:ext cx="6400800" cy="960437"/>
          </a:xfrm>
        </p:spPr>
        <p:txBody>
          <a:bodyPr/>
          <a:lstStyle>
            <a:lvl1pPr marL="0" indent="0" algn="ctr">
              <a:buFontTx/>
              <a:buNone/>
              <a:defRPr/>
            </a:lvl1pPr>
          </a:lstStyle>
          <a:p>
            <a:r>
              <a:rPr lang="tr-TR" dirty="0"/>
              <a:t>Click to edit Master subtitle style</a:t>
            </a:r>
          </a:p>
        </p:txBody>
      </p:sp>
      <p:sp>
        <p:nvSpPr>
          <p:cNvPr id="5129" name="Rectangle 9"/>
          <p:cNvSpPr>
            <a:spLocks noGrp="1" noChangeArrowheads="1"/>
          </p:cNvSpPr>
          <p:nvPr>
            <p:ph type="dt" sz="half" idx="2"/>
          </p:nvPr>
        </p:nvSpPr>
        <p:spPr/>
        <p:txBody>
          <a:bodyPr/>
          <a:lstStyle>
            <a:lvl1pPr>
              <a:defRPr/>
            </a:lvl1pPr>
          </a:lstStyle>
          <a:p>
            <a:endParaRPr lang="tr-TR" dirty="0"/>
          </a:p>
        </p:txBody>
      </p:sp>
      <p:sp>
        <p:nvSpPr>
          <p:cNvPr id="5130" name="Rectangle 10"/>
          <p:cNvSpPr>
            <a:spLocks noGrp="1" noChangeArrowheads="1"/>
          </p:cNvSpPr>
          <p:nvPr>
            <p:ph type="ftr" sz="quarter" idx="3"/>
          </p:nvPr>
        </p:nvSpPr>
        <p:spPr/>
        <p:txBody>
          <a:bodyPr/>
          <a:lstStyle>
            <a:lvl1pPr>
              <a:defRPr/>
            </a:lvl1pPr>
          </a:lstStyle>
          <a:p>
            <a:endParaRPr lang="tr-TR" dirty="0"/>
          </a:p>
        </p:txBody>
      </p:sp>
      <p:sp>
        <p:nvSpPr>
          <p:cNvPr id="5131" name="Rectangle 11"/>
          <p:cNvSpPr>
            <a:spLocks noGrp="1" noChangeArrowheads="1"/>
          </p:cNvSpPr>
          <p:nvPr>
            <p:ph type="sldNum" sz="quarter" idx="4"/>
          </p:nvPr>
        </p:nvSpPr>
        <p:spPr/>
        <p:txBody>
          <a:bodyPr/>
          <a:lstStyle>
            <a:lvl1pPr>
              <a:defRPr/>
            </a:lvl1pPr>
          </a:lstStyle>
          <a:p>
            <a:fld id="{85259261-A77A-4302-9738-1903898051EC}"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tr-TR"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4" name="Date Placeholder 3"/>
          <p:cNvSpPr>
            <a:spLocks noGrp="1"/>
          </p:cNvSpPr>
          <p:nvPr>
            <p:ph type="dt" sz="half" idx="10"/>
          </p:nvPr>
        </p:nvSpPr>
        <p:spPr/>
        <p:txBody>
          <a:bodyPr/>
          <a:lstStyle>
            <a:lvl1pPr>
              <a:defRPr/>
            </a:lvl1pPr>
          </a:lstStyle>
          <a:p>
            <a:endParaRPr lang="tr-TR" dirty="0"/>
          </a:p>
        </p:txBody>
      </p:sp>
      <p:sp>
        <p:nvSpPr>
          <p:cNvPr id="5" name="Footer Placeholder 4"/>
          <p:cNvSpPr>
            <a:spLocks noGrp="1"/>
          </p:cNvSpPr>
          <p:nvPr>
            <p:ph type="ftr" sz="quarter" idx="11"/>
          </p:nvPr>
        </p:nvSpPr>
        <p:spPr/>
        <p:txBody>
          <a:bodyPr/>
          <a:lstStyle>
            <a:lvl1pPr>
              <a:defRPr/>
            </a:lvl1pPr>
          </a:lstStyle>
          <a:p>
            <a:endParaRPr lang="tr-TR" dirty="0"/>
          </a:p>
        </p:txBody>
      </p:sp>
      <p:sp>
        <p:nvSpPr>
          <p:cNvPr id="6" name="Slide Number Placeholder 5"/>
          <p:cNvSpPr>
            <a:spLocks noGrp="1"/>
          </p:cNvSpPr>
          <p:nvPr>
            <p:ph type="sldNum" sz="quarter" idx="12"/>
          </p:nvPr>
        </p:nvSpPr>
        <p:spPr/>
        <p:txBody>
          <a:bodyPr/>
          <a:lstStyle>
            <a:lvl1pPr>
              <a:defRPr/>
            </a:lvl1pPr>
          </a:lstStyle>
          <a:p>
            <a:fld id="{ED8EAE05-EB3C-4289-9E92-46EDF0540D10}"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vl1pPr>
          </a:lstStyle>
          <a:p>
            <a:r>
              <a:rPr lang="en-US" dirty="0" smtClean="0"/>
              <a:t>Click to edit Master title style</a:t>
            </a:r>
            <a:endParaRPr lang="tr-TR"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4" name="Date Placeholder 3"/>
          <p:cNvSpPr>
            <a:spLocks noGrp="1"/>
          </p:cNvSpPr>
          <p:nvPr>
            <p:ph type="dt" sz="half" idx="10"/>
          </p:nvPr>
        </p:nvSpPr>
        <p:spPr/>
        <p:txBody>
          <a:bodyPr/>
          <a:lstStyle>
            <a:lvl1pPr>
              <a:defRPr/>
            </a:lvl1pPr>
          </a:lstStyle>
          <a:p>
            <a:endParaRPr lang="tr-TR" dirty="0"/>
          </a:p>
        </p:txBody>
      </p:sp>
      <p:sp>
        <p:nvSpPr>
          <p:cNvPr id="5" name="Footer Placeholder 4"/>
          <p:cNvSpPr>
            <a:spLocks noGrp="1"/>
          </p:cNvSpPr>
          <p:nvPr>
            <p:ph type="ftr" sz="quarter" idx="11"/>
          </p:nvPr>
        </p:nvSpPr>
        <p:spPr/>
        <p:txBody>
          <a:bodyPr/>
          <a:lstStyle>
            <a:lvl1pPr>
              <a:defRPr/>
            </a:lvl1pPr>
          </a:lstStyle>
          <a:p>
            <a:endParaRPr lang="tr-TR" dirty="0"/>
          </a:p>
        </p:txBody>
      </p:sp>
      <p:sp>
        <p:nvSpPr>
          <p:cNvPr id="6" name="Slide Number Placeholder 5"/>
          <p:cNvSpPr>
            <a:spLocks noGrp="1"/>
          </p:cNvSpPr>
          <p:nvPr>
            <p:ph type="sldNum" sz="quarter" idx="12"/>
          </p:nvPr>
        </p:nvSpPr>
        <p:spPr/>
        <p:txBody>
          <a:bodyPr/>
          <a:lstStyle>
            <a:lvl1pPr>
              <a:defRPr/>
            </a:lvl1pPr>
          </a:lstStyle>
          <a:p>
            <a:fld id="{AA6B919A-9E3D-4B40-9417-B5291DE7A523}" type="slidenum">
              <a:rPr lang="tr-TR" smtClean="0"/>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tr-TR" dirty="0"/>
          </a:p>
        </p:txBody>
      </p:sp>
      <p:sp>
        <p:nvSpPr>
          <p:cNvPr id="3" name="Text Placeholder 2"/>
          <p:cNvSpPr>
            <a:spLocks noGrp="1"/>
          </p:cNvSpPr>
          <p:nvPr>
            <p:ph type="body" sz="half" idx="1"/>
          </p:nvPr>
        </p:nvSpPr>
        <p:spPr>
          <a:xfrm>
            <a:off x="457200" y="1600200"/>
            <a:ext cx="8229600" cy="2185988"/>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4" name="Content Placeholder 3"/>
          <p:cNvSpPr>
            <a:spLocks noGrp="1"/>
          </p:cNvSpPr>
          <p:nvPr>
            <p:ph sz="half" idx="2"/>
          </p:nvPr>
        </p:nvSpPr>
        <p:spPr>
          <a:xfrm>
            <a:off x="457200" y="3938588"/>
            <a:ext cx="8229600" cy="2187575"/>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tr-TR"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tr-TR"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4B377E8-626C-43FD-9695-879E421FB29F}" type="slidenum">
              <a:rPr lang="tr-TR" smtClean="0"/>
              <a:pPr/>
              <a:t>‹#›</a:t>
            </a:fld>
            <a:endParaRPr lang="tr-T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tr-TR" dirty="0"/>
          </a:p>
        </p:txBody>
      </p:sp>
      <p:sp>
        <p:nvSpPr>
          <p:cNvPr id="3" name="Content Placeholder 2"/>
          <p:cNvSpPr>
            <a:spLocks noGrp="1"/>
          </p:cNvSpPr>
          <p:nvPr>
            <p:ph sz="half" idx="1"/>
          </p:nvPr>
        </p:nvSpPr>
        <p:spPr>
          <a:xfrm>
            <a:off x="457200" y="1600200"/>
            <a:ext cx="8229600" cy="2185988"/>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4" name="Text Placeholder 3"/>
          <p:cNvSpPr>
            <a:spLocks noGrp="1"/>
          </p:cNvSpPr>
          <p:nvPr>
            <p:ph type="body" sz="half" idx="2"/>
          </p:nvPr>
        </p:nvSpPr>
        <p:spPr>
          <a:xfrm>
            <a:off x="457200" y="3938588"/>
            <a:ext cx="8229600" cy="2187575"/>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tr-TR"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tr-TR"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C3F427E-99D8-4A85-8E17-D7196E6FFD91}" type="slidenum">
              <a:rPr lang="tr-TR" smtClean="0"/>
              <a:pPr/>
              <a:t>‹#›</a:t>
            </a:fld>
            <a:endParaRPr lang="tr-T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tr-TR" dirty="0"/>
          </a:p>
        </p:txBody>
      </p:sp>
      <p:sp>
        <p:nvSpPr>
          <p:cNvPr id="3" name="Table Placeholder 2"/>
          <p:cNvSpPr>
            <a:spLocks noGrp="1"/>
          </p:cNvSpPr>
          <p:nvPr>
            <p:ph type="tbl" idx="1"/>
          </p:nvPr>
        </p:nvSpPr>
        <p:spPr>
          <a:xfrm>
            <a:off x="457200" y="1600200"/>
            <a:ext cx="8229600" cy="4525963"/>
          </a:xfrm>
        </p:spPr>
        <p:txBody>
          <a:bodyPr/>
          <a:lstStyle>
            <a:lvl1pPr>
              <a:defRPr/>
            </a:lvl1pPr>
          </a:lstStyle>
          <a:p>
            <a:endParaRPr lang="tr-TR"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tr-TR"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tr-TR"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55CF722-0C72-4A95-AE2A-20459E1FFBA5}" type="slidenum">
              <a:rPr lang="tr-TR" smtClean="0"/>
              <a:pPr/>
              <a:t>‹#›</a:t>
            </a:fld>
            <a:endParaRPr lang="tr-T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tr-TR" dirty="0"/>
          </a:p>
        </p:txBody>
      </p:sp>
      <p:sp>
        <p:nvSpPr>
          <p:cNvPr id="3" name="Text Placeholder 2"/>
          <p:cNvSpPr>
            <a:spLocks noGrp="1"/>
          </p:cNvSpPr>
          <p:nvPr>
            <p:ph type="body" sz="half" idx="1"/>
          </p:nvPr>
        </p:nvSpPr>
        <p:spPr>
          <a:xfrm>
            <a:off x="457200" y="1600200"/>
            <a:ext cx="4038600" cy="4525963"/>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tr-TR"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tr-TR"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6F33650-FD5E-4A32-9290-DE4905AC0F99}" type="slidenum">
              <a:rPr lang="tr-TR" smtClean="0"/>
              <a:pPr/>
              <a:t>‹#›</a:t>
            </a:fld>
            <a:endParaRPr lang="tr-T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54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1499" y="5805264"/>
            <a:ext cx="8001000" cy="864096"/>
          </a:xfrm>
        </p:spPr>
        <p:txBody>
          <a:bodyPr>
            <a:normAutofit/>
          </a:bodyPr>
          <a:lstStyle>
            <a:lvl1pPr marL="0" indent="0" algn="ctr">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67544" y="6356350"/>
            <a:ext cx="8208912" cy="365125"/>
          </a:xfrm>
        </p:spPr>
        <p:txBody>
          <a:bodyPr/>
          <a:lstStyle/>
          <a:p>
            <a:endParaRPr lang="tr-T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54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FAA6B6-10E5-4810-BC9F-DA72D8452E73}" type="datetime1">
              <a:rPr lang="en-US" smtClean="0"/>
              <a:pPr/>
              <a:t>04.10.2016</a:t>
            </a:fld>
            <a:endParaRPr lang="en-US"/>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87D7A59-36E2-48B9-B146-C1E59501F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tr-TR"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4" name="Date Placeholder 3"/>
          <p:cNvSpPr>
            <a:spLocks noGrp="1"/>
          </p:cNvSpPr>
          <p:nvPr>
            <p:ph type="dt" sz="half" idx="10"/>
          </p:nvPr>
        </p:nvSpPr>
        <p:spPr/>
        <p:txBody>
          <a:bodyPr/>
          <a:lstStyle>
            <a:lvl1pPr>
              <a:defRPr/>
            </a:lvl1pPr>
          </a:lstStyle>
          <a:p>
            <a:endParaRPr lang="tr-TR" dirty="0"/>
          </a:p>
        </p:txBody>
      </p:sp>
      <p:sp>
        <p:nvSpPr>
          <p:cNvPr id="5" name="Footer Placeholder 4"/>
          <p:cNvSpPr>
            <a:spLocks noGrp="1"/>
          </p:cNvSpPr>
          <p:nvPr>
            <p:ph type="ftr" sz="quarter" idx="11"/>
          </p:nvPr>
        </p:nvSpPr>
        <p:spPr/>
        <p:txBody>
          <a:bodyPr/>
          <a:lstStyle>
            <a:lvl1pPr>
              <a:defRPr/>
            </a:lvl1pPr>
          </a:lstStyle>
          <a:p>
            <a:endParaRPr lang="tr-TR" dirty="0"/>
          </a:p>
        </p:txBody>
      </p:sp>
      <p:sp>
        <p:nvSpPr>
          <p:cNvPr id="6" name="Slide Number Placeholder 5"/>
          <p:cNvSpPr>
            <a:spLocks noGrp="1"/>
          </p:cNvSpPr>
          <p:nvPr>
            <p:ph type="sldNum" sz="quarter" idx="12"/>
          </p:nvPr>
        </p:nvSpPr>
        <p:spPr/>
        <p:txBody>
          <a:bodyPr/>
          <a:lstStyle>
            <a:lvl1pPr>
              <a:defRPr/>
            </a:lvl1pPr>
          </a:lstStyle>
          <a:p>
            <a:fld id="{8A452A78-1D37-4819-B83F-52726DFA3DDE}" type="slidenum">
              <a:rPr lang="tr-TR" smtClean="0"/>
              <a:pPr/>
              <a:t>‹#›</a:t>
            </a:fld>
            <a:endParaRPr lang="tr-T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D18D072-EF12-4AA2-BD71-ABC68B06D0E2}" type="datetime1">
              <a:rPr lang="en-US" smtClean="0"/>
              <a:pPr/>
              <a:t>04.10.2016</a:t>
            </a:fld>
            <a:endParaRPr lang="en-US"/>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87D7A59-36E2-48B9-B146-C1E59501F63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8CDBF60-6CC3-4B74-A60D-3486985E4346}" type="datetime1">
              <a:rPr lang="en-US" smtClean="0"/>
              <a:pPr/>
              <a:t>04.10.2016</a:t>
            </a:fld>
            <a:endParaRPr lang="en-US"/>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87D7A59-36E2-48B9-B146-C1E59501F63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2714818-984F-4759-BF72-A33BDC1963BD}" type="datetime1">
              <a:rPr lang="en-US" smtClean="0"/>
              <a:pPr/>
              <a:t>04.10.2016</a:t>
            </a:fld>
            <a:endParaRPr lang="en-US"/>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87D7A59-36E2-48B9-B146-C1E59501F63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B2AB1D-4C38-46F7-84AD-330776DEA0C7}" type="slidenum">
              <a:rPr lang="tr-TR" smtClean="0"/>
              <a:pPr/>
              <a:t>‹#›</a:t>
            </a:fld>
            <a:endParaRPr lang="tr-TR"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FF2047-921C-4BA5-BD63-D8857B947202}" type="slidenum">
              <a:rPr lang="tr-TR" smtClean="0"/>
              <a:pPr/>
              <a:t>‹#›</a:t>
            </a:fld>
            <a:endParaRPr lang="tr-TR"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8EAE05-EB3C-4289-9E92-46EDF0540D10}" type="slidenum">
              <a:rPr lang="tr-TR" smtClean="0"/>
              <a:pPr/>
              <a:t>‹#›</a:t>
            </a:fld>
            <a:endParaRPr lang="tr-T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a:xfrm>
            <a:off x="6096000" y="6356350"/>
            <a:ext cx="762000" cy="365125"/>
          </a:xfrm>
          <a:prstGeom prst="rect">
            <a:avLst/>
          </a:prstGeom>
        </p:spPr>
        <p:txBody>
          <a:bodyPr/>
          <a:lstStyle/>
          <a:p>
            <a:fld id="{AA6B919A-9E3D-4B40-9417-B5291DE7A523}" type="slidenum">
              <a:rPr lang="tr-TR" smtClean="0"/>
              <a:pPr/>
              <a:t>‹#›</a:t>
            </a:fld>
            <a:endParaRPr lang="tr-TR" dirty="0"/>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tr-T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endParaRPr lang="tr-TR" dirty="0"/>
          </a:p>
        </p:txBody>
      </p:sp>
      <p:sp>
        <p:nvSpPr>
          <p:cNvPr id="5" name="Footer Placeholder 4"/>
          <p:cNvSpPr>
            <a:spLocks noGrp="1"/>
          </p:cNvSpPr>
          <p:nvPr>
            <p:ph type="ftr" sz="quarter" idx="11"/>
          </p:nvPr>
        </p:nvSpPr>
        <p:spPr/>
        <p:txBody>
          <a:bodyPr/>
          <a:lstStyle>
            <a:lvl1pPr>
              <a:defRPr/>
            </a:lvl1pPr>
          </a:lstStyle>
          <a:p>
            <a:endParaRPr lang="tr-TR" dirty="0"/>
          </a:p>
        </p:txBody>
      </p:sp>
      <p:sp>
        <p:nvSpPr>
          <p:cNvPr id="6" name="Slide Number Placeholder 5"/>
          <p:cNvSpPr>
            <a:spLocks noGrp="1"/>
          </p:cNvSpPr>
          <p:nvPr>
            <p:ph type="sldNum" sz="quarter" idx="12"/>
          </p:nvPr>
        </p:nvSpPr>
        <p:spPr/>
        <p:txBody>
          <a:bodyPr/>
          <a:lstStyle>
            <a:lvl1pPr>
              <a:defRPr/>
            </a:lvl1pPr>
          </a:lstStyle>
          <a:p>
            <a:fld id="{1929C2AC-33F5-42BA-A878-65F31AB6801D}" type="slidenum">
              <a:rPr lang="tr-TR" smtClean="0"/>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tr-T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5" name="Date Placeholder 4"/>
          <p:cNvSpPr>
            <a:spLocks noGrp="1"/>
          </p:cNvSpPr>
          <p:nvPr>
            <p:ph type="dt" sz="half" idx="10"/>
          </p:nvPr>
        </p:nvSpPr>
        <p:spPr/>
        <p:txBody>
          <a:bodyPr/>
          <a:lstStyle>
            <a:lvl1pPr>
              <a:defRPr/>
            </a:lvl1pPr>
          </a:lstStyle>
          <a:p>
            <a:endParaRPr lang="tr-TR" dirty="0"/>
          </a:p>
        </p:txBody>
      </p:sp>
      <p:sp>
        <p:nvSpPr>
          <p:cNvPr id="6" name="Footer Placeholder 5"/>
          <p:cNvSpPr>
            <a:spLocks noGrp="1"/>
          </p:cNvSpPr>
          <p:nvPr>
            <p:ph type="ftr" sz="quarter" idx="11"/>
          </p:nvPr>
        </p:nvSpPr>
        <p:spPr/>
        <p:txBody>
          <a:bodyPr/>
          <a:lstStyle>
            <a:lvl1pPr>
              <a:defRPr/>
            </a:lvl1pPr>
          </a:lstStyle>
          <a:p>
            <a:endParaRPr lang="tr-TR" dirty="0"/>
          </a:p>
        </p:txBody>
      </p:sp>
      <p:sp>
        <p:nvSpPr>
          <p:cNvPr id="7" name="Slide Number Placeholder 6"/>
          <p:cNvSpPr>
            <a:spLocks noGrp="1"/>
          </p:cNvSpPr>
          <p:nvPr>
            <p:ph type="sldNum" sz="quarter" idx="12"/>
          </p:nvPr>
        </p:nvSpPr>
        <p:spPr/>
        <p:txBody>
          <a:bodyPr/>
          <a:lstStyle>
            <a:lvl1pPr>
              <a:defRPr/>
            </a:lvl1pPr>
          </a:lstStyle>
          <a:p>
            <a:fld id="{8C43A4F8-66D7-4B4F-991E-601AC2933867}"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tr-T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7" name="Date Placeholder 6"/>
          <p:cNvSpPr>
            <a:spLocks noGrp="1"/>
          </p:cNvSpPr>
          <p:nvPr>
            <p:ph type="dt" sz="half" idx="10"/>
          </p:nvPr>
        </p:nvSpPr>
        <p:spPr/>
        <p:txBody>
          <a:bodyPr/>
          <a:lstStyle>
            <a:lvl1pPr>
              <a:defRPr/>
            </a:lvl1pPr>
          </a:lstStyle>
          <a:p>
            <a:endParaRPr lang="tr-TR" dirty="0"/>
          </a:p>
        </p:txBody>
      </p:sp>
      <p:sp>
        <p:nvSpPr>
          <p:cNvPr id="8" name="Footer Placeholder 7"/>
          <p:cNvSpPr>
            <a:spLocks noGrp="1"/>
          </p:cNvSpPr>
          <p:nvPr>
            <p:ph type="ftr" sz="quarter" idx="11"/>
          </p:nvPr>
        </p:nvSpPr>
        <p:spPr/>
        <p:txBody>
          <a:bodyPr/>
          <a:lstStyle>
            <a:lvl1pPr>
              <a:defRPr/>
            </a:lvl1pPr>
          </a:lstStyle>
          <a:p>
            <a:endParaRPr lang="tr-TR" dirty="0"/>
          </a:p>
        </p:txBody>
      </p:sp>
      <p:sp>
        <p:nvSpPr>
          <p:cNvPr id="9" name="Slide Number Placeholder 8"/>
          <p:cNvSpPr>
            <a:spLocks noGrp="1"/>
          </p:cNvSpPr>
          <p:nvPr>
            <p:ph type="sldNum" sz="quarter" idx="12"/>
          </p:nvPr>
        </p:nvSpPr>
        <p:spPr/>
        <p:txBody>
          <a:bodyPr/>
          <a:lstStyle>
            <a:lvl1pPr>
              <a:defRPr/>
            </a:lvl1pPr>
          </a:lstStyle>
          <a:p>
            <a:fld id="{055434F4-DA28-4FFC-9BF8-E81A8385E605}"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tr-TR" dirty="0"/>
          </a:p>
        </p:txBody>
      </p:sp>
      <p:sp>
        <p:nvSpPr>
          <p:cNvPr id="3" name="Date Placeholder 2"/>
          <p:cNvSpPr>
            <a:spLocks noGrp="1"/>
          </p:cNvSpPr>
          <p:nvPr>
            <p:ph type="dt" sz="half" idx="10"/>
          </p:nvPr>
        </p:nvSpPr>
        <p:spPr/>
        <p:txBody>
          <a:bodyPr/>
          <a:lstStyle>
            <a:lvl1pPr>
              <a:defRPr/>
            </a:lvl1pPr>
          </a:lstStyle>
          <a:p>
            <a:endParaRPr lang="tr-TR" dirty="0"/>
          </a:p>
        </p:txBody>
      </p:sp>
      <p:sp>
        <p:nvSpPr>
          <p:cNvPr id="4" name="Footer Placeholder 3"/>
          <p:cNvSpPr>
            <a:spLocks noGrp="1"/>
          </p:cNvSpPr>
          <p:nvPr>
            <p:ph type="ftr" sz="quarter" idx="11"/>
          </p:nvPr>
        </p:nvSpPr>
        <p:spPr/>
        <p:txBody>
          <a:bodyPr/>
          <a:lstStyle>
            <a:lvl1pPr>
              <a:defRPr/>
            </a:lvl1pPr>
          </a:lstStyle>
          <a:p>
            <a:endParaRPr lang="tr-TR" dirty="0"/>
          </a:p>
        </p:txBody>
      </p:sp>
      <p:sp>
        <p:nvSpPr>
          <p:cNvPr id="5" name="Slide Number Placeholder 4"/>
          <p:cNvSpPr>
            <a:spLocks noGrp="1"/>
          </p:cNvSpPr>
          <p:nvPr>
            <p:ph type="sldNum" sz="quarter" idx="12"/>
          </p:nvPr>
        </p:nvSpPr>
        <p:spPr/>
        <p:txBody>
          <a:bodyPr/>
          <a:lstStyle>
            <a:lvl1pPr>
              <a:defRPr/>
            </a:lvl1pPr>
          </a:lstStyle>
          <a:p>
            <a:fld id="{9153FDF8-7599-4944-80F0-258303A47B3C}"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r-TR" dirty="0"/>
          </a:p>
        </p:txBody>
      </p:sp>
      <p:sp>
        <p:nvSpPr>
          <p:cNvPr id="3" name="Footer Placeholder 2"/>
          <p:cNvSpPr>
            <a:spLocks noGrp="1"/>
          </p:cNvSpPr>
          <p:nvPr>
            <p:ph type="ftr" sz="quarter" idx="11"/>
          </p:nvPr>
        </p:nvSpPr>
        <p:spPr/>
        <p:txBody>
          <a:bodyPr/>
          <a:lstStyle>
            <a:lvl1pPr>
              <a:defRPr/>
            </a:lvl1pPr>
          </a:lstStyle>
          <a:p>
            <a:endParaRPr lang="tr-TR" dirty="0"/>
          </a:p>
        </p:txBody>
      </p:sp>
      <p:sp>
        <p:nvSpPr>
          <p:cNvPr id="4" name="Slide Number Placeholder 3"/>
          <p:cNvSpPr>
            <a:spLocks noGrp="1"/>
          </p:cNvSpPr>
          <p:nvPr>
            <p:ph type="sldNum" sz="quarter" idx="12"/>
          </p:nvPr>
        </p:nvSpPr>
        <p:spPr/>
        <p:txBody>
          <a:bodyPr/>
          <a:lstStyle>
            <a:lvl1pPr>
              <a:defRPr/>
            </a:lvl1pPr>
          </a:lstStyle>
          <a:p>
            <a:fld id="{827C9B4C-2461-4944-B34E-B1EFD00846BD}"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dirty="0" smtClean="0"/>
              <a:t>Click to edit Master title style</a:t>
            </a:r>
            <a:endParaRPr lang="tr-T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endParaRPr lang="tr-TR" dirty="0"/>
          </a:p>
        </p:txBody>
      </p:sp>
      <p:sp>
        <p:nvSpPr>
          <p:cNvPr id="6" name="Footer Placeholder 5"/>
          <p:cNvSpPr>
            <a:spLocks noGrp="1"/>
          </p:cNvSpPr>
          <p:nvPr>
            <p:ph type="ftr" sz="quarter" idx="11"/>
          </p:nvPr>
        </p:nvSpPr>
        <p:spPr/>
        <p:txBody>
          <a:bodyPr/>
          <a:lstStyle>
            <a:lvl1pPr>
              <a:defRPr/>
            </a:lvl1pPr>
          </a:lstStyle>
          <a:p>
            <a:endParaRPr lang="tr-TR" dirty="0"/>
          </a:p>
        </p:txBody>
      </p:sp>
      <p:sp>
        <p:nvSpPr>
          <p:cNvPr id="7" name="Slide Number Placeholder 6"/>
          <p:cNvSpPr>
            <a:spLocks noGrp="1"/>
          </p:cNvSpPr>
          <p:nvPr>
            <p:ph type="sldNum" sz="quarter" idx="12"/>
          </p:nvPr>
        </p:nvSpPr>
        <p:spPr/>
        <p:txBody>
          <a:bodyPr/>
          <a:lstStyle>
            <a:lvl1pPr>
              <a:defRPr/>
            </a:lvl1pPr>
          </a:lstStyle>
          <a:p>
            <a:fld id="{33B2AB1D-4C38-46F7-84AD-330776DEA0C7}"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dirty="0" smtClean="0"/>
              <a:t>Click to edit Master title style</a:t>
            </a:r>
            <a:endParaRPr lang="tr-TR"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endParaRPr lang="tr-TR" dirty="0"/>
          </a:p>
        </p:txBody>
      </p:sp>
      <p:sp>
        <p:nvSpPr>
          <p:cNvPr id="6" name="Footer Placeholder 5"/>
          <p:cNvSpPr>
            <a:spLocks noGrp="1"/>
          </p:cNvSpPr>
          <p:nvPr>
            <p:ph type="ftr" sz="quarter" idx="11"/>
          </p:nvPr>
        </p:nvSpPr>
        <p:spPr/>
        <p:txBody>
          <a:bodyPr/>
          <a:lstStyle>
            <a:lvl1pPr>
              <a:defRPr/>
            </a:lvl1pPr>
          </a:lstStyle>
          <a:p>
            <a:endParaRPr lang="tr-TR" dirty="0"/>
          </a:p>
        </p:txBody>
      </p:sp>
      <p:sp>
        <p:nvSpPr>
          <p:cNvPr id="7" name="Slide Number Placeholder 6"/>
          <p:cNvSpPr>
            <a:spLocks noGrp="1"/>
          </p:cNvSpPr>
          <p:nvPr>
            <p:ph type="sldNum" sz="quarter" idx="12"/>
          </p:nvPr>
        </p:nvSpPr>
        <p:spPr/>
        <p:txBody>
          <a:bodyPr/>
          <a:lstStyle>
            <a:lvl1pPr>
              <a:defRPr/>
            </a:lvl1pPr>
          </a:lstStyle>
          <a:p>
            <a:fld id="{18FF2047-921C-4BA5-BD63-D8857B947202}" type="slidenum">
              <a:rPr lang="tr-TR" smtClean="0"/>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dirty="0" smtClean="0"/>
              <a:t>Click to edit Master title style</a:t>
            </a:r>
          </a:p>
        </p:txBody>
      </p:sp>
      <p:sp>
        <p:nvSpPr>
          <p:cNvPr id="3080" name="Rectangle 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dirty="0" smtClean="0"/>
              <a:t>Click to edit Master text styles</a:t>
            </a:r>
          </a:p>
          <a:p>
            <a:pPr lvl="1"/>
            <a:r>
              <a:rPr lang="tr-TR" dirty="0" smtClean="0"/>
              <a:t>Second level</a:t>
            </a:r>
          </a:p>
          <a:p>
            <a:pPr lvl="2"/>
            <a:r>
              <a:rPr lang="tr-TR" dirty="0" smtClean="0"/>
              <a:t>Third level</a:t>
            </a:r>
          </a:p>
          <a:p>
            <a:pPr lvl="3"/>
            <a:r>
              <a:rPr lang="tr-TR" dirty="0" smtClean="0"/>
              <a:t>Fourth level</a:t>
            </a:r>
          </a:p>
          <a:p>
            <a:pPr lvl="4"/>
            <a:r>
              <a:rPr lang="tr-TR" dirty="0" smtClean="0"/>
              <a:t>Fifth level</a:t>
            </a:r>
          </a:p>
        </p:txBody>
      </p:sp>
      <p:sp>
        <p:nvSpPr>
          <p:cNvPr id="3081" name="Rectangle 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Calibri" pitchFamily="34" charset="0"/>
                <a:cs typeface="Calibri" pitchFamily="34" charset="0"/>
              </a:defRPr>
            </a:lvl1pPr>
          </a:lstStyle>
          <a:p>
            <a:endParaRPr lang="tr-TR" dirty="0"/>
          </a:p>
        </p:txBody>
      </p:sp>
      <p:sp>
        <p:nvSpPr>
          <p:cNvPr id="3082" name="Rectangle 1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itchFamily="34" charset="0"/>
                <a:cs typeface="Calibri" pitchFamily="34" charset="0"/>
              </a:defRPr>
            </a:lvl1pPr>
          </a:lstStyle>
          <a:p>
            <a:endParaRPr lang="tr-TR" dirty="0"/>
          </a:p>
        </p:txBody>
      </p:sp>
      <p:sp>
        <p:nvSpPr>
          <p:cNvPr id="3083" name="Rectangle 1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itchFamily="34" charset="0"/>
                <a:cs typeface="Calibri" pitchFamily="34" charset="0"/>
              </a:defRPr>
            </a:lvl1pPr>
          </a:lstStyle>
          <a:p>
            <a:fld id="{6C2A186D-BC44-412E-AB4F-9961EDA46187}"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l" rtl="0" fontAlgn="base">
        <a:spcBef>
          <a:spcPct val="0"/>
        </a:spcBef>
        <a:spcAft>
          <a:spcPct val="0"/>
        </a:spcAft>
        <a:defRPr sz="4000" b="1">
          <a:solidFill>
            <a:schemeClr val="tx1"/>
          </a:solidFill>
          <a:latin typeface="+mj-lt"/>
          <a:ea typeface="+mj-ea"/>
          <a:cs typeface="Calibri" pitchFamily="34" charset="0"/>
        </a:defRPr>
      </a:lvl1pPr>
      <a:lvl2pPr algn="l" rtl="0" fontAlgn="base">
        <a:spcBef>
          <a:spcPct val="0"/>
        </a:spcBef>
        <a:spcAft>
          <a:spcPct val="0"/>
        </a:spcAft>
        <a:defRPr sz="4000" b="1">
          <a:solidFill>
            <a:schemeClr val="tx1"/>
          </a:solidFill>
          <a:latin typeface="Tahoma" pitchFamily="34" charset="0"/>
          <a:cs typeface="Arial" charset="0"/>
        </a:defRPr>
      </a:lvl2pPr>
      <a:lvl3pPr algn="l" rtl="0" fontAlgn="base">
        <a:spcBef>
          <a:spcPct val="0"/>
        </a:spcBef>
        <a:spcAft>
          <a:spcPct val="0"/>
        </a:spcAft>
        <a:defRPr sz="4000" b="1">
          <a:solidFill>
            <a:schemeClr val="tx1"/>
          </a:solidFill>
          <a:latin typeface="Tahoma" pitchFamily="34" charset="0"/>
          <a:cs typeface="Arial" charset="0"/>
        </a:defRPr>
      </a:lvl3pPr>
      <a:lvl4pPr algn="l" rtl="0" fontAlgn="base">
        <a:spcBef>
          <a:spcPct val="0"/>
        </a:spcBef>
        <a:spcAft>
          <a:spcPct val="0"/>
        </a:spcAft>
        <a:defRPr sz="4000" b="1">
          <a:solidFill>
            <a:schemeClr val="tx1"/>
          </a:solidFill>
          <a:latin typeface="Tahoma" pitchFamily="34" charset="0"/>
          <a:cs typeface="Arial" charset="0"/>
        </a:defRPr>
      </a:lvl4pPr>
      <a:lvl5pPr algn="l" rtl="0" fontAlgn="base">
        <a:spcBef>
          <a:spcPct val="0"/>
        </a:spcBef>
        <a:spcAft>
          <a:spcPct val="0"/>
        </a:spcAft>
        <a:defRPr sz="4000" b="1">
          <a:solidFill>
            <a:schemeClr val="tx1"/>
          </a:solidFill>
          <a:latin typeface="Tahoma" pitchFamily="34" charset="0"/>
          <a:cs typeface="Arial" charset="0"/>
        </a:defRPr>
      </a:lvl5pPr>
      <a:lvl6pPr marL="457200" algn="l" rtl="0" fontAlgn="base">
        <a:spcBef>
          <a:spcPct val="0"/>
        </a:spcBef>
        <a:spcAft>
          <a:spcPct val="0"/>
        </a:spcAft>
        <a:defRPr sz="4000" b="1">
          <a:solidFill>
            <a:schemeClr val="tx1"/>
          </a:solidFill>
          <a:latin typeface="Tahoma" pitchFamily="34" charset="0"/>
          <a:cs typeface="Arial" charset="0"/>
        </a:defRPr>
      </a:lvl6pPr>
      <a:lvl7pPr marL="914400" algn="l" rtl="0" fontAlgn="base">
        <a:spcBef>
          <a:spcPct val="0"/>
        </a:spcBef>
        <a:spcAft>
          <a:spcPct val="0"/>
        </a:spcAft>
        <a:defRPr sz="4000" b="1">
          <a:solidFill>
            <a:schemeClr val="tx1"/>
          </a:solidFill>
          <a:latin typeface="Tahoma" pitchFamily="34" charset="0"/>
          <a:cs typeface="Arial" charset="0"/>
        </a:defRPr>
      </a:lvl7pPr>
      <a:lvl8pPr marL="1371600" algn="l" rtl="0" fontAlgn="base">
        <a:spcBef>
          <a:spcPct val="0"/>
        </a:spcBef>
        <a:spcAft>
          <a:spcPct val="0"/>
        </a:spcAft>
        <a:defRPr sz="4000" b="1">
          <a:solidFill>
            <a:schemeClr val="tx1"/>
          </a:solidFill>
          <a:latin typeface="Tahoma" pitchFamily="34" charset="0"/>
          <a:cs typeface="Arial" charset="0"/>
        </a:defRPr>
      </a:lvl8pPr>
      <a:lvl9pPr marL="1828800" algn="l" rtl="0" fontAlgn="base">
        <a:spcBef>
          <a:spcPct val="0"/>
        </a:spcBef>
        <a:spcAft>
          <a:spcPct val="0"/>
        </a:spcAft>
        <a:defRPr sz="4000" b="1">
          <a:solidFill>
            <a:schemeClr val="tx1"/>
          </a:solidFill>
          <a:latin typeface="Tahoma" pitchFamily="34" charset="0"/>
          <a:cs typeface="Arial" charset="0"/>
        </a:defRPr>
      </a:lvl9pPr>
    </p:titleStyle>
    <p:bodyStyle>
      <a:lvl1pPr marL="342900" indent="-342900" algn="l" rtl="0" fontAlgn="base">
        <a:spcBef>
          <a:spcPct val="20000"/>
        </a:spcBef>
        <a:spcAft>
          <a:spcPct val="0"/>
        </a:spcAft>
        <a:buClr>
          <a:srgbClr val="98005A"/>
        </a:buClr>
        <a:buChar char="•"/>
        <a:defRPr sz="2800">
          <a:solidFill>
            <a:schemeClr val="tx1"/>
          </a:solidFill>
          <a:latin typeface="+mn-lt"/>
          <a:ea typeface="+mn-ea"/>
          <a:cs typeface="Calibri" pitchFamily="34" charset="0"/>
        </a:defRPr>
      </a:lvl1pPr>
      <a:lvl2pPr marL="742950" indent="-285750" algn="l" rtl="0" fontAlgn="base">
        <a:spcBef>
          <a:spcPct val="20000"/>
        </a:spcBef>
        <a:spcAft>
          <a:spcPct val="0"/>
        </a:spcAft>
        <a:buClr>
          <a:srgbClr val="98005A"/>
        </a:buClr>
        <a:buChar char="–"/>
        <a:defRPr sz="2400">
          <a:solidFill>
            <a:schemeClr val="tx1"/>
          </a:solidFill>
          <a:latin typeface="+mn-lt"/>
          <a:cs typeface="Calibri" pitchFamily="34" charset="0"/>
        </a:defRPr>
      </a:lvl2pPr>
      <a:lvl3pPr marL="1143000" indent="-228600" algn="l" rtl="0" fontAlgn="base">
        <a:spcBef>
          <a:spcPct val="20000"/>
        </a:spcBef>
        <a:spcAft>
          <a:spcPct val="0"/>
        </a:spcAft>
        <a:buClr>
          <a:srgbClr val="98005A"/>
        </a:buClr>
        <a:buChar char="•"/>
        <a:defRPr sz="2000">
          <a:solidFill>
            <a:schemeClr val="tx1"/>
          </a:solidFill>
          <a:latin typeface="+mn-lt"/>
          <a:cs typeface="Calibri" pitchFamily="34" charset="0"/>
        </a:defRPr>
      </a:lvl3pPr>
      <a:lvl4pPr marL="1600200" indent="-228600" algn="l" rtl="0" fontAlgn="base">
        <a:spcBef>
          <a:spcPct val="20000"/>
        </a:spcBef>
        <a:spcAft>
          <a:spcPct val="0"/>
        </a:spcAft>
        <a:buClr>
          <a:srgbClr val="98005A"/>
        </a:buClr>
        <a:buChar char="–"/>
        <a:defRPr>
          <a:solidFill>
            <a:schemeClr val="tx1"/>
          </a:solidFill>
          <a:latin typeface="+mn-lt"/>
          <a:cs typeface="Calibri" pitchFamily="34" charset="0"/>
        </a:defRPr>
      </a:lvl4pPr>
      <a:lvl5pPr marL="2057400" indent="-228600" algn="l" rtl="0" fontAlgn="base">
        <a:spcBef>
          <a:spcPct val="20000"/>
        </a:spcBef>
        <a:spcAft>
          <a:spcPct val="0"/>
        </a:spcAft>
        <a:buClr>
          <a:srgbClr val="98005A"/>
        </a:buClr>
        <a:buChar char="»"/>
        <a:defRPr>
          <a:solidFill>
            <a:schemeClr val="tx1"/>
          </a:solidFill>
          <a:latin typeface="+mn-lt"/>
          <a:cs typeface="Calibri" pitchFamily="34" charset="0"/>
        </a:defRPr>
      </a:lvl5pPr>
      <a:lvl6pPr marL="2514600" indent="-228600" algn="l" rtl="0" fontAlgn="base">
        <a:spcBef>
          <a:spcPct val="20000"/>
        </a:spcBef>
        <a:spcAft>
          <a:spcPct val="0"/>
        </a:spcAft>
        <a:buClr>
          <a:srgbClr val="98005A"/>
        </a:buClr>
        <a:buChar char="»"/>
        <a:defRPr>
          <a:solidFill>
            <a:schemeClr val="tx1"/>
          </a:solidFill>
          <a:latin typeface="+mn-lt"/>
          <a:cs typeface="+mn-cs"/>
        </a:defRPr>
      </a:lvl6pPr>
      <a:lvl7pPr marL="2971800" indent="-228600" algn="l" rtl="0" fontAlgn="base">
        <a:spcBef>
          <a:spcPct val="20000"/>
        </a:spcBef>
        <a:spcAft>
          <a:spcPct val="0"/>
        </a:spcAft>
        <a:buClr>
          <a:srgbClr val="98005A"/>
        </a:buClr>
        <a:buChar char="»"/>
        <a:defRPr>
          <a:solidFill>
            <a:schemeClr val="tx1"/>
          </a:solidFill>
          <a:latin typeface="+mn-lt"/>
          <a:cs typeface="+mn-cs"/>
        </a:defRPr>
      </a:lvl7pPr>
      <a:lvl8pPr marL="3429000" indent="-228600" algn="l" rtl="0" fontAlgn="base">
        <a:spcBef>
          <a:spcPct val="20000"/>
        </a:spcBef>
        <a:spcAft>
          <a:spcPct val="0"/>
        </a:spcAft>
        <a:buClr>
          <a:srgbClr val="98005A"/>
        </a:buClr>
        <a:buChar char="»"/>
        <a:defRPr>
          <a:solidFill>
            <a:schemeClr val="tx1"/>
          </a:solidFill>
          <a:latin typeface="+mn-lt"/>
          <a:cs typeface="+mn-cs"/>
        </a:defRPr>
      </a:lvl8pPr>
      <a:lvl9pPr marL="3886200" indent="-228600" algn="l" rtl="0" fontAlgn="base">
        <a:spcBef>
          <a:spcPct val="20000"/>
        </a:spcBef>
        <a:spcAft>
          <a:spcPct val="0"/>
        </a:spcAft>
        <a:buClr>
          <a:srgbClr val="98005A"/>
        </a:buClr>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467544" y="6356350"/>
            <a:ext cx="8208912" cy="365125"/>
          </a:xfrm>
          <a:prstGeom prst="rect">
            <a:avLst/>
          </a:prstGeom>
        </p:spPr>
        <p:txBody>
          <a:bodyPr vert="horz" lIns="91440" tIns="45720" rIns="91440" bIns="45720" rtlCol="0" anchor="ctr"/>
          <a:lstStyle>
            <a:lvl1pPr algn="ctr">
              <a:defRPr sz="1200">
                <a:solidFill>
                  <a:schemeClr val="tx2"/>
                </a:solidFill>
              </a:defRPr>
            </a:lvl1pPr>
          </a:lstStyle>
          <a:p>
            <a:endParaRPr lang="tr-TR" dirty="0"/>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8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2.jpeg"/><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7.png"/><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204864"/>
            <a:ext cx="9144000" cy="2808312"/>
          </a:xfrm>
        </p:spPr>
        <p:txBody>
          <a:bodyPr/>
          <a:lstStyle/>
          <a:p>
            <a:r>
              <a:rPr lang="en-US" sz="3600" b="1" dirty="0" err="1" smtClean="0">
                <a:effectLst/>
                <a:latin typeface="Comic Sans MS"/>
                <a:cs typeface="Comic Sans MS"/>
              </a:rPr>
              <a:t>Özlem</a:t>
            </a:r>
            <a:r>
              <a:rPr lang="en-US" sz="3600" b="1" dirty="0" smtClean="0">
                <a:effectLst/>
                <a:latin typeface="Comic Sans MS"/>
                <a:cs typeface="Comic Sans MS"/>
              </a:rPr>
              <a:t> </a:t>
            </a:r>
            <a:r>
              <a:rPr lang="en-US" sz="3600" b="1" dirty="0" err="1" smtClean="0">
                <a:effectLst/>
                <a:latin typeface="Comic Sans MS"/>
                <a:cs typeface="Comic Sans MS"/>
              </a:rPr>
              <a:t>Pata</a:t>
            </a:r>
            <a:r>
              <a:rPr lang="en-US" sz="3600" b="1" dirty="0" smtClean="0">
                <a:effectLst/>
                <a:latin typeface="Comic Sans MS"/>
                <a:cs typeface="Comic Sans MS"/>
              </a:rPr>
              <a:t/>
            </a:r>
            <a:br>
              <a:rPr lang="en-US" sz="3600" b="1" dirty="0" smtClean="0">
                <a:effectLst/>
                <a:latin typeface="Comic Sans MS"/>
                <a:cs typeface="Comic Sans MS"/>
              </a:rPr>
            </a:br>
            <a:r>
              <a:rPr lang="en-US" sz="3600" b="1" dirty="0" smtClean="0">
                <a:effectLst/>
                <a:latin typeface="Comic Sans MS"/>
                <a:cs typeface="Comic Sans MS"/>
              </a:rPr>
              <a:t> CMV </a:t>
            </a:r>
            <a:r>
              <a:rPr lang="en-US" sz="3600" b="1" dirty="0" err="1" smtClean="0">
                <a:effectLst/>
                <a:latin typeface="Comic Sans MS"/>
                <a:cs typeface="Comic Sans MS"/>
              </a:rPr>
              <a:t>ve</a:t>
            </a:r>
            <a:r>
              <a:rPr lang="en-US" sz="3600" b="1" dirty="0" smtClean="0">
                <a:effectLst/>
                <a:latin typeface="Comic Sans MS"/>
                <a:cs typeface="Comic Sans MS"/>
              </a:rPr>
              <a:t> </a:t>
            </a:r>
            <a:r>
              <a:rPr lang="en-US" sz="3600" b="1" dirty="0" err="1" smtClean="0">
                <a:effectLst/>
                <a:latin typeface="Comic Sans MS"/>
                <a:cs typeface="Comic Sans MS"/>
              </a:rPr>
              <a:t>Tokzoplazma</a:t>
            </a:r>
            <a:r>
              <a:rPr lang="en-US" sz="3600" b="1" dirty="0" smtClean="0">
                <a:effectLst/>
                <a:latin typeface="Comic Sans MS"/>
                <a:cs typeface="Comic Sans MS"/>
              </a:rPr>
              <a:t>: </a:t>
            </a:r>
            <a:r>
              <a:rPr lang="en-US" sz="3600" b="1" dirty="0" err="1" smtClean="0">
                <a:effectLst/>
                <a:latin typeface="Comic Sans MS"/>
                <a:cs typeface="Comic Sans MS"/>
              </a:rPr>
              <a:t>Tarama</a:t>
            </a:r>
            <a:r>
              <a:rPr lang="en-US" sz="3600" b="1" dirty="0" smtClean="0">
                <a:effectLst/>
                <a:latin typeface="Comic Sans MS"/>
                <a:cs typeface="Comic Sans MS"/>
              </a:rPr>
              <a:t>, </a:t>
            </a:r>
            <a:r>
              <a:rPr lang="en-US" sz="3600" b="1" dirty="0" err="1" smtClean="0">
                <a:effectLst/>
                <a:latin typeface="Comic Sans MS"/>
                <a:cs typeface="Comic Sans MS"/>
              </a:rPr>
              <a:t>Tanı</a:t>
            </a:r>
            <a:r>
              <a:rPr lang="en-US" sz="3600" b="1" dirty="0" smtClean="0">
                <a:effectLst/>
                <a:latin typeface="Comic Sans MS"/>
                <a:cs typeface="Comic Sans MS"/>
              </a:rPr>
              <a:t> </a:t>
            </a:r>
            <a:r>
              <a:rPr lang="en-US" sz="3600" b="1" dirty="0" err="1" smtClean="0">
                <a:effectLst/>
                <a:latin typeface="Comic Sans MS"/>
                <a:cs typeface="Comic Sans MS"/>
              </a:rPr>
              <a:t>ve</a:t>
            </a:r>
            <a:r>
              <a:rPr lang="en-US" sz="3600" b="1" dirty="0" smtClean="0">
                <a:effectLst/>
                <a:latin typeface="Comic Sans MS"/>
                <a:cs typeface="Comic Sans MS"/>
              </a:rPr>
              <a:t> </a:t>
            </a:r>
            <a:r>
              <a:rPr lang="en-US" sz="3600" b="1" dirty="0" err="1" smtClean="0">
                <a:effectLst/>
                <a:latin typeface="Comic Sans MS"/>
                <a:cs typeface="Comic Sans MS"/>
              </a:rPr>
              <a:t>Tedavi</a:t>
            </a:r>
            <a:endParaRPr lang="en-US" sz="3600" dirty="0">
              <a:effectLst/>
              <a:latin typeface="Comic Sans MS"/>
              <a:cs typeface="Comic Sans MS"/>
            </a:endParaRPr>
          </a:p>
        </p:txBody>
      </p:sp>
      <p:sp>
        <p:nvSpPr>
          <p:cNvPr id="2051" name="Rectangle 3"/>
          <p:cNvSpPr>
            <a:spLocks noGrp="1" noChangeArrowheads="1"/>
          </p:cNvSpPr>
          <p:nvPr>
            <p:ph type="subTitle" idx="1"/>
          </p:nvPr>
        </p:nvSpPr>
        <p:spPr/>
        <p:txBody>
          <a:bodyPr>
            <a:normAutofit fontScale="77500" lnSpcReduction="20000"/>
          </a:bodyPr>
          <a:lstStyle/>
          <a:p>
            <a:pPr>
              <a:lnSpc>
                <a:spcPct val="90000"/>
              </a:lnSpc>
            </a:pPr>
            <a:r>
              <a:rPr lang="tr-TR" sz="3800" dirty="0" smtClean="0">
                <a:latin typeface="Comic Sans MS"/>
                <a:cs typeface="Comic Sans MS"/>
              </a:rPr>
              <a:t>Acıbadem Üniversitesi Tıp Fakültesi</a:t>
            </a:r>
            <a:endParaRPr lang="tr-TR" sz="4000" b="1" dirty="0">
              <a:solidFill>
                <a:schemeClr val="tx1"/>
              </a:solidFill>
              <a:cs typeface="Arial" charset="0"/>
            </a:endParaRPr>
          </a:p>
          <a:p>
            <a:r>
              <a:rPr lang="tr-TR" dirty="0" smtClean="0">
                <a:latin typeface="Comic Sans MS"/>
                <a:cs typeface="Comic Sans MS"/>
              </a:rPr>
              <a:t>Acıbadem Bakırköy Hastanesi </a:t>
            </a:r>
            <a:r>
              <a:rPr lang="tr-TR" dirty="0" err="1">
                <a:latin typeface="Comic Sans MS"/>
                <a:cs typeface="Comic Sans MS"/>
              </a:rPr>
              <a:t>P</a:t>
            </a:r>
            <a:r>
              <a:rPr lang="tr-TR" dirty="0" err="1" smtClean="0">
                <a:latin typeface="Comic Sans MS"/>
                <a:cs typeface="Comic Sans MS"/>
              </a:rPr>
              <a:t>erinatoloji</a:t>
            </a:r>
            <a:r>
              <a:rPr lang="tr-TR" dirty="0" smtClean="0">
                <a:latin typeface="Comic Sans MS"/>
                <a:cs typeface="Comic Sans MS"/>
              </a:rPr>
              <a:t> Kliniği, İstanbul </a:t>
            </a:r>
            <a:endParaRPr lang="tr-TR" dirty="0">
              <a:latin typeface="Comic Sans MS"/>
              <a:cs typeface="Comic Sans MS"/>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546" r="45212" b="58885"/>
          <a:stretch/>
        </p:blipFill>
        <p:spPr bwMode="auto">
          <a:xfrm>
            <a:off x="179512" y="332656"/>
            <a:ext cx="3212976" cy="864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Content Placeholder 8" descr="5943277832_acibadem.jpg"/>
          <p:cNvPicPr>
            <a:picLocks noChangeAspect="1"/>
          </p:cNvPicPr>
          <p:nvPr/>
        </p:nvPicPr>
        <p:blipFill rotWithShape="1">
          <a:blip r:embed="rId3">
            <a:extLst>
              <a:ext uri="{28A0092B-C50C-407E-A947-70E740481C1C}">
                <a14:useLocalDpi xmlns:a14="http://schemas.microsoft.com/office/drawing/2010/main" val="0"/>
              </a:ext>
            </a:extLst>
          </a:blip>
          <a:srcRect l="6636" t="11523" b="10788"/>
          <a:stretch/>
        </p:blipFill>
        <p:spPr>
          <a:xfrm>
            <a:off x="3673408" y="-12700"/>
            <a:ext cx="5458140" cy="2552700"/>
          </a:xfrm>
          <a:prstGeom prst="rect">
            <a:avLst/>
          </a:prstGeom>
        </p:spPr>
      </p:pic>
    </p:spTree>
    <p:extLst>
      <p:ext uri="{BB962C8B-B14F-4D97-AF65-F5344CB8AC3E}">
        <p14:creationId xmlns:p14="http://schemas.microsoft.com/office/powerpoint/2010/main" val="28872290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tr-TR" dirty="0">
                <a:latin typeface="Comic Sans MS"/>
                <a:cs typeface="Comic Sans MS"/>
              </a:rPr>
              <a:t>CMV</a:t>
            </a:r>
            <a:br>
              <a:rPr lang="tr-TR" dirty="0">
                <a:latin typeface="Comic Sans MS"/>
                <a:cs typeface="Comic Sans MS"/>
              </a:rPr>
            </a:br>
            <a:r>
              <a:rPr lang="tr-TR" dirty="0" err="1">
                <a:latin typeface="Comic Sans MS"/>
                <a:cs typeface="Comic Sans MS"/>
              </a:rPr>
              <a:t>Primer</a:t>
            </a:r>
            <a:r>
              <a:rPr lang="tr-TR" dirty="0">
                <a:latin typeface="Comic Sans MS"/>
                <a:cs typeface="Comic Sans MS"/>
              </a:rPr>
              <a:t> </a:t>
            </a:r>
            <a:r>
              <a:rPr lang="tr-TR" dirty="0" smtClean="0">
                <a:latin typeface="Comic Sans MS"/>
                <a:cs typeface="Comic Sans MS"/>
              </a:rPr>
              <a:t>Enfeksiyon- Tanı</a:t>
            </a:r>
            <a:endParaRPr lang="tr-TR" sz="4000" dirty="0" smtClean="0">
              <a:latin typeface="Comic Sans MS"/>
              <a:cs typeface="Comic Sans MS"/>
            </a:endParaRPr>
          </a:p>
        </p:txBody>
      </p:sp>
      <p:sp>
        <p:nvSpPr>
          <p:cNvPr id="4" name="Content Placeholder 3"/>
          <p:cNvSpPr>
            <a:spLocks noGrp="1"/>
          </p:cNvSpPr>
          <p:nvPr>
            <p:ph idx="1"/>
          </p:nvPr>
        </p:nvSpPr>
        <p:spPr/>
        <p:txBody>
          <a:bodyPr/>
          <a:lstStyle/>
          <a:p>
            <a:r>
              <a:rPr lang="en-US" dirty="0" smtClean="0"/>
              <a:t>IG M (+) </a:t>
            </a:r>
            <a:r>
              <a:rPr lang="en-US" dirty="0" err="1" smtClean="0"/>
              <a:t>olan</a:t>
            </a:r>
            <a:r>
              <a:rPr lang="en-US" dirty="0" smtClean="0"/>
              <a:t> </a:t>
            </a:r>
            <a:r>
              <a:rPr lang="en-US" dirty="0" err="1" smtClean="0"/>
              <a:t>kadınların</a:t>
            </a:r>
            <a:r>
              <a:rPr lang="en-US" dirty="0" smtClean="0"/>
              <a:t> &lt;%10 </a:t>
            </a:r>
            <a:r>
              <a:rPr lang="en-US" dirty="0" err="1" smtClean="0"/>
              <a:t>enfekte</a:t>
            </a:r>
            <a:r>
              <a:rPr lang="en-US" dirty="0" smtClean="0"/>
              <a:t> fetus- </a:t>
            </a:r>
            <a:r>
              <a:rPr lang="en-US" dirty="0" err="1" smtClean="0"/>
              <a:t>Serokonversiyon</a:t>
            </a:r>
            <a:r>
              <a:rPr lang="en-US" dirty="0" smtClean="0"/>
              <a:t> </a:t>
            </a:r>
            <a:r>
              <a:rPr lang="en-US" dirty="0" err="1" smtClean="0"/>
              <a:t>olanların</a:t>
            </a:r>
            <a:r>
              <a:rPr lang="en-US" dirty="0" smtClean="0"/>
              <a:t> %30-50</a:t>
            </a:r>
          </a:p>
          <a:p>
            <a:pPr lvl="1"/>
            <a:r>
              <a:rPr lang="en-US" dirty="0" smtClean="0"/>
              <a:t>Epstein Bar virus </a:t>
            </a:r>
            <a:r>
              <a:rPr lang="en-US" dirty="0" err="1" smtClean="0"/>
              <a:t>ile</a:t>
            </a:r>
            <a:r>
              <a:rPr lang="en-US" dirty="0" smtClean="0"/>
              <a:t> </a:t>
            </a:r>
            <a:r>
              <a:rPr lang="en-US" dirty="0" err="1" smtClean="0"/>
              <a:t>yanlış</a:t>
            </a:r>
            <a:r>
              <a:rPr lang="en-US" dirty="0" smtClean="0"/>
              <a:t> </a:t>
            </a:r>
            <a:r>
              <a:rPr lang="en-US" dirty="0" err="1" smtClean="0"/>
              <a:t>pozitif</a:t>
            </a:r>
            <a:endParaRPr lang="en-US" dirty="0" smtClean="0"/>
          </a:p>
          <a:p>
            <a:pPr lvl="1"/>
            <a:r>
              <a:rPr lang="en-US" dirty="0" err="1" smtClean="0"/>
              <a:t>Ig</a:t>
            </a:r>
            <a:r>
              <a:rPr lang="en-US" dirty="0" smtClean="0"/>
              <a:t> M </a:t>
            </a:r>
            <a:r>
              <a:rPr lang="en-US" dirty="0" err="1" smtClean="0"/>
              <a:t>aylarca</a:t>
            </a:r>
            <a:r>
              <a:rPr lang="en-US" dirty="0" smtClean="0"/>
              <a:t> (+) </a:t>
            </a:r>
            <a:r>
              <a:rPr lang="en-US" dirty="0" err="1" smtClean="0"/>
              <a:t>olabiilir</a:t>
            </a:r>
            <a:endParaRPr lang="en-US" dirty="0" smtClean="0"/>
          </a:p>
          <a:p>
            <a:r>
              <a:rPr lang="en-US" dirty="0" err="1" smtClean="0"/>
              <a:t>Düşük</a:t>
            </a:r>
            <a:r>
              <a:rPr lang="en-US" dirty="0" smtClean="0"/>
              <a:t> </a:t>
            </a:r>
            <a:r>
              <a:rPr lang="en-US" dirty="0" err="1" smtClean="0"/>
              <a:t>veya</a:t>
            </a:r>
            <a:r>
              <a:rPr lang="en-US" dirty="0" smtClean="0"/>
              <a:t> </a:t>
            </a:r>
            <a:r>
              <a:rPr lang="en-US" dirty="0" err="1" smtClean="0"/>
              <a:t>orta</a:t>
            </a:r>
            <a:r>
              <a:rPr lang="en-US" dirty="0" smtClean="0"/>
              <a:t> IGG </a:t>
            </a:r>
            <a:r>
              <a:rPr lang="en-US" dirty="0" err="1" smtClean="0"/>
              <a:t>avidite</a:t>
            </a:r>
            <a:r>
              <a:rPr lang="en-US" dirty="0" smtClean="0"/>
              <a:t> + IGM (+)</a:t>
            </a:r>
          </a:p>
          <a:p>
            <a:pPr lvl="1"/>
            <a:r>
              <a:rPr lang="en-US" dirty="0" smtClean="0"/>
              <a:t>Cohort </a:t>
            </a:r>
            <a:r>
              <a:rPr lang="en-US" dirty="0" err="1" smtClean="0"/>
              <a:t>çalışma</a:t>
            </a:r>
            <a:r>
              <a:rPr lang="en-US" dirty="0" smtClean="0"/>
              <a:t> 2477 </a:t>
            </a:r>
            <a:r>
              <a:rPr lang="en-US" dirty="0" err="1" smtClean="0"/>
              <a:t>olgu</a:t>
            </a:r>
            <a:r>
              <a:rPr lang="en-US" dirty="0" smtClean="0"/>
              <a:t> CMV IGM (+)- </a:t>
            </a:r>
          </a:p>
          <a:p>
            <a:pPr lvl="2"/>
            <a:r>
              <a:rPr lang="en-US" dirty="0" smtClean="0"/>
              <a:t>% 55 </a:t>
            </a:r>
            <a:r>
              <a:rPr lang="en-US" dirty="0" err="1" smtClean="0"/>
              <a:t>immünoblot</a:t>
            </a:r>
            <a:r>
              <a:rPr lang="en-US" dirty="0" smtClean="0"/>
              <a:t> </a:t>
            </a:r>
            <a:r>
              <a:rPr lang="en-US" dirty="0" err="1" smtClean="0"/>
              <a:t>ile</a:t>
            </a:r>
            <a:r>
              <a:rPr lang="en-US" dirty="0" smtClean="0"/>
              <a:t> </a:t>
            </a:r>
            <a:r>
              <a:rPr lang="en-US" dirty="0" err="1" smtClean="0"/>
              <a:t>konfirme</a:t>
            </a:r>
            <a:r>
              <a:rPr lang="en-US" dirty="0" smtClean="0"/>
              <a:t> </a:t>
            </a:r>
            <a:r>
              <a:rPr lang="en-US" dirty="0" err="1" smtClean="0"/>
              <a:t>edilmedi</a:t>
            </a:r>
            <a:endParaRPr lang="en-US" dirty="0" smtClean="0"/>
          </a:p>
          <a:p>
            <a:pPr lvl="2"/>
            <a:r>
              <a:rPr lang="en-US" dirty="0" smtClean="0"/>
              <a:t>514 IGM </a:t>
            </a:r>
            <a:r>
              <a:rPr lang="en-US" dirty="0" err="1" smtClean="0"/>
              <a:t>konfirme</a:t>
            </a:r>
            <a:r>
              <a:rPr lang="en-US" dirty="0" smtClean="0"/>
              <a:t> + </a:t>
            </a:r>
            <a:r>
              <a:rPr lang="en-US" dirty="0" err="1" smtClean="0"/>
              <a:t>düşük</a:t>
            </a:r>
            <a:r>
              <a:rPr lang="en-US" dirty="0" smtClean="0"/>
              <a:t> </a:t>
            </a:r>
            <a:r>
              <a:rPr lang="en-US" dirty="0" err="1" smtClean="0"/>
              <a:t>veya</a:t>
            </a:r>
            <a:r>
              <a:rPr lang="en-US" dirty="0" smtClean="0"/>
              <a:t> </a:t>
            </a:r>
            <a:r>
              <a:rPr lang="en-US" dirty="0" err="1" smtClean="0"/>
              <a:t>orta</a:t>
            </a:r>
            <a:r>
              <a:rPr lang="en-US" dirty="0" smtClean="0"/>
              <a:t> IGG </a:t>
            </a:r>
            <a:r>
              <a:rPr lang="en-US" dirty="0" err="1" smtClean="0"/>
              <a:t>avidite</a:t>
            </a:r>
            <a:endParaRPr lang="en-US" dirty="0" smtClean="0"/>
          </a:p>
          <a:p>
            <a:pPr lvl="3"/>
            <a:r>
              <a:rPr lang="en-US" dirty="0" smtClean="0"/>
              <a:t>% 25 </a:t>
            </a:r>
            <a:r>
              <a:rPr lang="en-US" dirty="0" err="1" smtClean="0"/>
              <a:t>konjenital</a:t>
            </a:r>
            <a:r>
              <a:rPr lang="en-US" dirty="0" smtClean="0"/>
              <a:t> </a:t>
            </a:r>
            <a:r>
              <a:rPr lang="en-US" dirty="0" err="1" smtClean="0"/>
              <a:t>olarak</a:t>
            </a:r>
            <a:r>
              <a:rPr lang="en-US" dirty="0" smtClean="0"/>
              <a:t> </a:t>
            </a:r>
            <a:r>
              <a:rPr lang="en-US" dirty="0" err="1" smtClean="0"/>
              <a:t>enfekte</a:t>
            </a:r>
            <a:endParaRPr lang="en-US" dirty="0"/>
          </a:p>
        </p:txBody>
      </p:sp>
      <p:sp>
        <p:nvSpPr>
          <p:cNvPr id="10" name="Content Placeholder 2"/>
          <p:cNvSpPr txBox="1">
            <a:spLocks/>
          </p:cNvSpPr>
          <p:nvPr/>
        </p:nvSpPr>
        <p:spPr>
          <a:xfrm>
            <a:off x="467544" y="5301208"/>
            <a:ext cx="8676456" cy="1556792"/>
          </a:xfrm>
          <a:prstGeom prst="rect">
            <a:avLst/>
          </a:prstGeom>
          <a:solidFill>
            <a:srgbClr val="10253F"/>
          </a:solidFill>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just">
              <a:buFont typeface="Wingdings" pitchFamily="2" charset="2"/>
              <a:buNone/>
            </a:pPr>
            <a:r>
              <a:rPr lang="tr-TR" dirty="0" err="1" smtClean="0">
                <a:solidFill>
                  <a:schemeClr val="bg1"/>
                </a:solidFill>
                <a:latin typeface="Comic Sans MS"/>
                <a:cs typeface="Comic Sans MS"/>
              </a:rPr>
              <a:t>Primer</a:t>
            </a:r>
            <a:r>
              <a:rPr lang="tr-TR" dirty="0" smtClean="0">
                <a:solidFill>
                  <a:schemeClr val="bg1"/>
                </a:solidFill>
                <a:latin typeface="Comic Sans MS"/>
                <a:cs typeface="Comic Sans MS"/>
              </a:rPr>
              <a:t> CMV kuşkusu varsa tanı </a:t>
            </a:r>
            <a:r>
              <a:rPr lang="tr-TR" dirty="0" err="1" smtClean="0">
                <a:solidFill>
                  <a:schemeClr val="bg1"/>
                </a:solidFill>
                <a:latin typeface="Comic Sans MS"/>
                <a:cs typeface="Comic Sans MS"/>
              </a:rPr>
              <a:t>IgG</a:t>
            </a:r>
            <a:r>
              <a:rPr lang="tr-TR" dirty="0" smtClean="0">
                <a:solidFill>
                  <a:schemeClr val="bg1"/>
                </a:solidFill>
                <a:latin typeface="Comic Sans MS"/>
                <a:cs typeface="Comic Sans MS"/>
              </a:rPr>
              <a:t> </a:t>
            </a:r>
            <a:r>
              <a:rPr lang="tr-TR" dirty="0" err="1" smtClean="0">
                <a:solidFill>
                  <a:schemeClr val="bg1"/>
                </a:solidFill>
                <a:latin typeface="Comic Sans MS"/>
                <a:cs typeface="Comic Sans MS"/>
              </a:rPr>
              <a:t>serokonversiyon</a:t>
            </a:r>
            <a:r>
              <a:rPr lang="tr-TR" dirty="0" smtClean="0">
                <a:solidFill>
                  <a:schemeClr val="bg1"/>
                </a:solidFill>
                <a:latin typeface="Comic Sans MS"/>
                <a:cs typeface="Comic Sans MS"/>
              </a:rPr>
              <a:t> veya </a:t>
            </a:r>
          </a:p>
          <a:p>
            <a:pPr marL="0" indent="0" algn="just">
              <a:buFont typeface="Wingdings" pitchFamily="2" charset="2"/>
              <a:buNone/>
            </a:pPr>
            <a:r>
              <a:rPr lang="tr-TR" dirty="0">
                <a:solidFill>
                  <a:schemeClr val="bg1"/>
                </a:solidFill>
                <a:latin typeface="Comic Sans MS"/>
                <a:cs typeface="Comic Sans MS"/>
              </a:rPr>
              <a:t>CMV </a:t>
            </a:r>
            <a:r>
              <a:rPr lang="tr-TR" dirty="0" smtClean="0">
                <a:solidFill>
                  <a:schemeClr val="bg1"/>
                </a:solidFill>
                <a:latin typeface="Comic Sans MS"/>
                <a:cs typeface="Comic Sans MS"/>
              </a:rPr>
              <a:t>IGG + </a:t>
            </a:r>
            <a:r>
              <a:rPr lang="tr-TR" dirty="0">
                <a:solidFill>
                  <a:schemeClr val="bg1"/>
                </a:solidFill>
                <a:latin typeface="Comic Sans MS"/>
                <a:cs typeface="Comic Sans MS"/>
              </a:rPr>
              <a:t>IGM </a:t>
            </a:r>
            <a:r>
              <a:rPr lang="tr-TR" dirty="0" smtClean="0">
                <a:solidFill>
                  <a:schemeClr val="bg1"/>
                </a:solidFill>
                <a:latin typeface="Comic Sans MS"/>
                <a:cs typeface="Comic Sans MS"/>
              </a:rPr>
              <a:t>olanlarda düşük </a:t>
            </a:r>
            <a:r>
              <a:rPr lang="tr-TR" dirty="0" err="1" smtClean="0">
                <a:solidFill>
                  <a:schemeClr val="bg1"/>
                </a:solidFill>
                <a:latin typeface="Comic Sans MS"/>
                <a:cs typeface="Comic Sans MS"/>
              </a:rPr>
              <a:t>avidite</a:t>
            </a:r>
            <a:r>
              <a:rPr lang="tr-TR" dirty="0" smtClean="0">
                <a:solidFill>
                  <a:schemeClr val="bg1"/>
                </a:solidFill>
                <a:latin typeface="Comic Sans MS"/>
                <a:cs typeface="Comic Sans MS"/>
              </a:rPr>
              <a:t> ile konulur </a:t>
            </a:r>
            <a:endParaRPr lang="tr-TR" dirty="0">
              <a:solidFill>
                <a:schemeClr val="bg1"/>
              </a:solidFill>
              <a:latin typeface="Comic Sans MS"/>
              <a:cs typeface="Comic Sans MS"/>
            </a:endParaRPr>
          </a:p>
        </p:txBody>
      </p:sp>
    </p:spTree>
    <p:extLst>
      <p:ext uri="{BB962C8B-B14F-4D97-AF65-F5344CB8AC3E}">
        <p14:creationId xmlns:p14="http://schemas.microsoft.com/office/powerpoint/2010/main" val="30050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tr-TR" dirty="0">
                <a:latin typeface="Comic Sans MS"/>
                <a:cs typeface="Comic Sans MS"/>
              </a:rPr>
              <a:t>CMV</a:t>
            </a:r>
            <a:br>
              <a:rPr lang="tr-TR" dirty="0">
                <a:latin typeface="Comic Sans MS"/>
                <a:cs typeface="Comic Sans MS"/>
              </a:rPr>
            </a:br>
            <a:r>
              <a:rPr lang="tr-TR" dirty="0" err="1">
                <a:latin typeface="Comic Sans MS"/>
                <a:cs typeface="Comic Sans MS"/>
              </a:rPr>
              <a:t>Primer</a:t>
            </a:r>
            <a:r>
              <a:rPr lang="tr-TR" dirty="0">
                <a:latin typeface="Comic Sans MS"/>
                <a:cs typeface="Comic Sans MS"/>
              </a:rPr>
              <a:t> </a:t>
            </a:r>
            <a:r>
              <a:rPr lang="tr-TR" dirty="0" smtClean="0">
                <a:latin typeface="Comic Sans MS"/>
                <a:cs typeface="Comic Sans MS"/>
              </a:rPr>
              <a:t>Enfeksiyon- Tanı</a:t>
            </a:r>
            <a:endParaRPr lang="tr-TR" sz="4000" dirty="0" smtClean="0">
              <a:latin typeface="Comic Sans MS"/>
              <a:cs typeface="Comic Sans MS"/>
            </a:endParaRPr>
          </a:p>
        </p:txBody>
      </p:sp>
      <p:sp>
        <p:nvSpPr>
          <p:cNvPr id="3" name="Rectangle 2"/>
          <p:cNvSpPr/>
          <p:nvPr/>
        </p:nvSpPr>
        <p:spPr>
          <a:xfrm>
            <a:off x="1619672" y="1772816"/>
            <a:ext cx="5904656"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Fetal USG de </a:t>
            </a:r>
            <a:r>
              <a:rPr lang="en-US" sz="3200" dirty="0" err="1" smtClean="0"/>
              <a:t>anormallik</a:t>
            </a:r>
            <a:endParaRPr lang="en-US" sz="3200" dirty="0"/>
          </a:p>
        </p:txBody>
      </p:sp>
      <p:sp>
        <p:nvSpPr>
          <p:cNvPr id="5" name="Down Arrow 4"/>
          <p:cNvSpPr/>
          <p:nvPr/>
        </p:nvSpPr>
        <p:spPr>
          <a:xfrm>
            <a:off x="4499992" y="2708920"/>
            <a:ext cx="216024" cy="50405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907704" y="3573016"/>
            <a:ext cx="5328592"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Amniotik</a:t>
            </a:r>
            <a:r>
              <a:rPr lang="en-US" dirty="0" smtClean="0"/>
              <a:t> </a:t>
            </a:r>
            <a:r>
              <a:rPr lang="en-US" dirty="0" err="1" smtClean="0"/>
              <a:t>sıvıda</a:t>
            </a:r>
            <a:r>
              <a:rPr lang="en-US" dirty="0" smtClean="0"/>
              <a:t> CMV -PCR</a:t>
            </a:r>
            <a:endParaRPr lang="en-US" dirty="0"/>
          </a:p>
        </p:txBody>
      </p:sp>
      <p:cxnSp>
        <p:nvCxnSpPr>
          <p:cNvPr id="9" name="Straight Arrow Connector 8"/>
          <p:cNvCxnSpPr/>
          <p:nvPr/>
        </p:nvCxnSpPr>
        <p:spPr>
          <a:xfrm flipH="1">
            <a:off x="3635896" y="4293096"/>
            <a:ext cx="504056"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076056" y="4293096"/>
            <a:ext cx="57606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051720" y="4725144"/>
            <a:ext cx="1800200"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Tx/>
              <a:buChar char="-"/>
            </a:pPr>
            <a:r>
              <a:rPr lang="en-US" dirty="0" smtClean="0"/>
              <a:t>CMV PCR</a:t>
            </a:r>
          </a:p>
          <a:p>
            <a:pPr algn="ctr"/>
            <a:r>
              <a:rPr lang="en-US" dirty="0" smtClean="0"/>
              <a:t>NPV=%100</a:t>
            </a:r>
            <a:endParaRPr lang="en-US" dirty="0"/>
          </a:p>
        </p:txBody>
      </p:sp>
      <p:sp>
        <p:nvSpPr>
          <p:cNvPr id="13" name="Rectangle 12"/>
          <p:cNvSpPr/>
          <p:nvPr/>
        </p:nvSpPr>
        <p:spPr>
          <a:xfrm>
            <a:off x="5652120" y="4725144"/>
            <a:ext cx="1656184"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CMV PCR</a:t>
            </a:r>
          </a:p>
          <a:p>
            <a:pPr algn="ctr"/>
            <a:r>
              <a:rPr lang="en-US" dirty="0" smtClean="0"/>
              <a:t>Fetal </a:t>
            </a:r>
            <a:r>
              <a:rPr lang="en-US" dirty="0" err="1" smtClean="0"/>
              <a:t>enf</a:t>
            </a:r>
            <a:r>
              <a:rPr lang="en-US" dirty="0" smtClean="0"/>
              <a:t>.</a:t>
            </a:r>
          </a:p>
          <a:p>
            <a:pPr algn="ctr"/>
            <a:r>
              <a:rPr lang="en-US" dirty="0" smtClean="0"/>
              <a:t>PPV=%100</a:t>
            </a:r>
            <a:endParaRPr lang="en-US" dirty="0"/>
          </a:p>
        </p:txBody>
      </p:sp>
      <p:pic>
        <p:nvPicPr>
          <p:cNvPr id="15" name="Content Placeholder 5" descr="red-blood-drop-character-fighting-with-germ-or-virus_149574296.jpg"/>
          <p:cNvPicPr>
            <a:picLocks noChangeAspect="1"/>
          </p:cNvPicPr>
          <p:nvPr/>
        </p:nvPicPr>
        <p:blipFill rotWithShape="1">
          <a:blip r:embed="rId2">
            <a:extLst>
              <a:ext uri="{28A0092B-C50C-407E-A947-70E740481C1C}">
                <a14:useLocalDpi xmlns:a14="http://schemas.microsoft.com/office/drawing/2010/main" val="0"/>
              </a:ext>
            </a:extLst>
          </a:blip>
          <a:srcRect t="-747" b="-2975"/>
          <a:stretch/>
        </p:blipFill>
        <p:spPr>
          <a:xfrm>
            <a:off x="3851920" y="5639869"/>
            <a:ext cx="1800201" cy="1199159"/>
          </a:xfrm>
          <a:prstGeom prst="rect">
            <a:avLst/>
          </a:prstGeom>
        </p:spPr>
      </p:pic>
    </p:spTree>
    <p:extLst>
      <p:ext uri="{BB962C8B-B14F-4D97-AF65-F5344CB8AC3E}">
        <p14:creationId xmlns:p14="http://schemas.microsoft.com/office/powerpoint/2010/main" val="35312619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tr-TR" dirty="0">
                <a:latin typeface="Comic Sans MS"/>
                <a:cs typeface="Comic Sans MS"/>
              </a:rPr>
              <a:t>CMV</a:t>
            </a:r>
            <a:br>
              <a:rPr lang="tr-TR" dirty="0">
                <a:latin typeface="Comic Sans MS"/>
                <a:cs typeface="Comic Sans MS"/>
              </a:rPr>
            </a:br>
            <a:r>
              <a:rPr lang="tr-TR" dirty="0" err="1" smtClean="0">
                <a:latin typeface="Comic Sans MS"/>
                <a:cs typeface="Comic Sans MS"/>
              </a:rPr>
              <a:t>Primer</a:t>
            </a:r>
            <a:r>
              <a:rPr lang="tr-TR" dirty="0" smtClean="0">
                <a:latin typeface="Comic Sans MS"/>
                <a:cs typeface="Comic Sans MS"/>
              </a:rPr>
              <a:t> Enfeksiyon- Tanı</a:t>
            </a:r>
            <a:endParaRPr lang="tr-TR" sz="4000" dirty="0" smtClean="0">
              <a:latin typeface="Comic Sans MS"/>
              <a:cs typeface="Comic Sans MS"/>
            </a:endParaRPr>
          </a:p>
        </p:txBody>
      </p:sp>
      <p:sp>
        <p:nvSpPr>
          <p:cNvPr id="3" name="Rectangle 2"/>
          <p:cNvSpPr/>
          <p:nvPr/>
        </p:nvSpPr>
        <p:spPr>
          <a:xfrm>
            <a:off x="1619672" y="1772816"/>
            <a:ext cx="5904656"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Maternal </a:t>
            </a:r>
            <a:r>
              <a:rPr lang="en-US" sz="3200" dirty="0" err="1" smtClean="0"/>
              <a:t>Serokonversiyon</a:t>
            </a:r>
            <a:endParaRPr lang="en-US" sz="3200" dirty="0"/>
          </a:p>
        </p:txBody>
      </p:sp>
      <p:sp>
        <p:nvSpPr>
          <p:cNvPr id="5" name="Down Arrow 4"/>
          <p:cNvSpPr/>
          <p:nvPr/>
        </p:nvSpPr>
        <p:spPr>
          <a:xfrm>
            <a:off x="2123728" y="2564904"/>
            <a:ext cx="144016" cy="5760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71600" y="3212976"/>
            <a:ext cx="3096344" cy="792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Her 3 </a:t>
            </a:r>
            <a:r>
              <a:rPr lang="en-US" dirty="0" err="1" smtClean="0"/>
              <a:t>haftada</a:t>
            </a:r>
            <a:r>
              <a:rPr lang="en-US" dirty="0" smtClean="0"/>
              <a:t> </a:t>
            </a:r>
            <a:r>
              <a:rPr lang="en-US" dirty="0" err="1" smtClean="0"/>
              <a:t>bir</a:t>
            </a:r>
            <a:r>
              <a:rPr lang="en-US" dirty="0" smtClean="0"/>
              <a:t> USG</a:t>
            </a:r>
          </a:p>
          <a:p>
            <a:pPr algn="ctr"/>
            <a:r>
              <a:rPr lang="en-US" dirty="0" err="1" smtClean="0"/>
              <a:t>Anormallik</a:t>
            </a:r>
            <a:r>
              <a:rPr lang="en-US" dirty="0" smtClean="0"/>
              <a:t> </a:t>
            </a:r>
            <a:r>
              <a:rPr lang="en-US" dirty="0" err="1" smtClean="0"/>
              <a:t>saptandığı</a:t>
            </a:r>
            <a:r>
              <a:rPr lang="en-US" dirty="0" smtClean="0"/>
              <a:t> an</a:t>
            </a:r>
            <a:endParaRPr lang="en-US" dirty="0"/>
          </a:p>
        </p:txBody>
      </p:sp>
      <p:cxnSp>
        <p:nvCxnSpPr>
          <p:cNvPr id="11" name="Straight Arrow Connector 10"/>
          <p:cNvCxnSpPr/>
          <p:nvPr/>
        </p:nvCxnSpPr>
        <p:spPr>
          <a:xfrm>
            <a:off x="2843808" y="5157192"/>
            <a:ext cx="288032"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115616" y="4365104"/>
            <a:ext cx="2592288"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Amnion </a:t>
            </a:r>
            <a:r>
              <a:rPr lang="en-US" dirty="0" err="1" smtClean="0"/>
              <a:t>sıvısında</a:t>
            </a:r>
            <a:r>
              <a:rPr lang="en-US" dirty="0" smtClean="0"/>
              <a:t> PCR</a:t>
            </a:r>
          </a:p>
        </p:txBody>
      </p:sp>
      <p:sp>
        <p:nvSpPr>
          <p:cNvPr id="14" name="Rectangle 13"/>
          <p:cNvSpPr/>
          <p:nvPr/>
        </p:nvSpPr>
        <p:spPr>
          <a:xfrm>
            <a:off x="5292080" y="3212976"/>
            <a:ext cx="3312368"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21. </a:t>
            </a:r>
            <a:r>
              <a:rPr lang="en-US" dirty="0" err="1" smtClean="0"/>
              <a:t>hft</a:t>
            </a:r>
            <a:r>
              <a:rPr lang="en-US" dirty="0" smtClean="0"/>
              <a:t> </a:t>
            </a:r>
            <a:r>
              <a:rPr lang="en-US" dirty="0" err="1" smtClean="0"/>
              <a:t>dan</a:t>
            </a:r>
            <a:r>
              <a:rPr lang="en-US" dirty="0" smtClean="0"/>
              <a:t> </a:t>
            </a:r>
            <a:r>
              <a:rPr lang="en-US" dirty="0" err="1" smtClean="0"/>
              <a:t>sonra</a:t>
            </a:r>
            <a:r>
              <a:rPr lang="en-US" dirty="0" smtClean="0"/>
              <a:t> </a:t>
            </a:r>
            <a:r>
              <a:rPr lang="en-US" dirty="0" err="1" smtClean="0"/>
              <a:t>amniosentez</a:t>
            </a:r>
            <a:r>
              <a:rPr lang="en-US" dirty="0" smtClean="0"/>
              <a:t> </a:t>
            </a:r>
            <a:r>
              <a:rPr lang="en-US" dirty="0" err="1" smtClean="0"/>
              <a:t>veya</a:t>
            </a:r>
            <a:r>
              <a:rPr lang="en-US" dirty="0" smtClean="0"/>
              <a:t> </a:t>
            </a:r>
            <a:r>
              <a:rPr lang="en-US" dirty="0" err="1" smtClean="0"/>
              <a:t>serokonversiyondan</a:t>
            </a:r>
            <a:r>
              <a:rPr lang="en-US" dirty="0" smtClean="0"/>
              <a:t> 6 </a:t>
            </a:r>
            <a:r>
              <a:rPr lang="en-US" dirty="0" err="1" smtClean="0"/>
              <a:t>hft</a:t>
            </a:r>
            <a:r>
              <a:rPr lang="en-US" dirty="0" smtClean="0"/>
              <a:t> amnion </a:t>
            </a:r>
            <a:r>
              <a:rPr lang="en-US" dirty="0" err="1" smtClean="0"/>
              <a:t>sıvısında</a:t>
            </a:r>
            <a:r>
              <a:rPr lang="en-US" dirty="0" smtClean="0"/>
              <a:t> CMV PCR</a:t>
            </a:r>
          </a:p>
        </p:txBody>
      </p:sp>
      <p:sp>
        <p:nvSpPr>
          <p:cNvPr id="4" name="Down Arrow 3"/>
          <p:cNvSpPr/>
          <p:nvPr/>
        </p:nvSpPr>
        <p:spPr>
          <a:xfrm>
            <a:off x="6660232" y="2564904"/>
            <a:ext cx="144016" cy="5760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2123728" y="4077072"/>
            <a:ext cx="144016" cy="2160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1403648" y="5157192"/>
            <a:ext cx="288032"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539552" y="5661248"/>
            <a:ext cx="1800200"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Tx/>
              <a:buChar char="-"/>
            </a:pPr>
            <a:r>
              <a:rPr lang="en-US" dirty="0" smtClean="0"/>
              <a:t>CMV PCR</a:t>
            </a:r>
          </a:p>
          <a:p>
            <a:pPr algn="ctr"/>
            <a:r>
              <a:rPr lang="en-US" dirty="0" smtClean="0"/>
              <a:t>NPV=%100</a:t>
            </a:r>
            <a:endParaRPr lang="en-US" dirty="0"/>
          </a:p>
        </p:txBody>
      </p:sp>
      <p:sp>
        <p:nvSpPr>
          <p:cNvPr id="23" name="Rectangle 22"/>
          <p:cNvSpPr/>
          <p:nvPr/>
        </p:nvSpPr>
        <p:spPr>
          <a:xfrm>
            <a:off x="3131840" y="5661248"/>
            <a:ext cx="1512168"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CMV PCR</a:t>
            </a:r>
          </a:p>
          <a:p>
            <a:pPr algn="ctr"/>
            <a:r>
              <a:rPr lang="en-US" dirty="0" smtClean="0"/>
              <a:t>Fetal </a:t>
            </a:r>
            <a:r>
              <a:rPr lang="en-US" dirty="0" err="1" smtClean="0"/>
              <a:t>enf</a:t>
            </a:r>
            <a:r>
              <a:rPr lang="en-US" dirty="0" smtClean="0"/>
              <a:t>.</a:t>
            </a:r>
          </a:p>
          <a:p>
            <a:pPr algn="ctr"/>
            <a:r>
              <a:rPr lang="en-US" dirty="0" smtClean="0"/>
              <a:t>PPV=%100</a:t>
            </a:r>
            <a:endParaRPr lang="en-US" dirty="0"/>
          </a:p>
        </p:txBody>
      </p:sp>
      <p:cxnSp>
        <p:nvCxnSpPr>
          <p:cNvPr id="24" name="Straight Arrow Connector 23"/>
          <p:cNvCxnSpPr/>
          <p:nvPr/>
        </p:nvCxnSpPr>
        <p:spPr>
          <a:xfrm flipH="1">
            <a:off x="6084168" y="4293096"/>
            <a:ext cx="288032"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452320" y="4293096"/>
            <a:ext cx="432048"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5220072" y="5517232"/>
            <a:ext cx="172819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Tx/>
              <a:buChar char="-"/>
            </a:pPr>
            <a:r>
              <a:rPr lang="en-US" dirty="0" smtClean="0"/>
              <a:t>CMV PCR</a:t>
            </a:r>
          </a:p>
          <a:p>
            <a:pPr algn="ctr"/>
            <a:r>
              <a:rPr lang="en-US" dirty="0" smtClean="0"/>
              <a:t>NPV=%95</a:t>
            </a:r>
          </a:p>
          <a:p>
            <a:pPr algn="ctr"/>
            <a:r>
              <a:rPr lang="en-US" dirty="0" smtClean="0"/>
              <a:t>Nadir </a:t>
            </a:r>
            <a:r>
              <a:rPr lang="en-US" dirty="0" err="1" smtClean="0"/>
              <a:t>geç</a:t>
            </a:r>
            <a:r>
              <a:rPr lang="en-US" dirty="0" smtClean="0"/>
              <a:t> </a:t>
            </a:r>
            <a:r>
              <a:rPr lang="en-US" dirty="0" err="1" smtClean="0"/>
              <a:t>enf</a:t>
            </a:r>
            <a:endParaRPr lang="en-US" dirty="0"/>
          </a:p>
        </p:txBody>
      </p:sp>
      <p:sp>
        <p:nvSpPr>
          <p:cNvPr id="29" name="Rectangle 28"/>
          <p:cNvSpPr/>
          <p:nvPr/>
        </p:nvSpPr>
        <p:spPr>
          <a:xfrm>
            <a:off x="7236296" y="5517232"/>
            <a:ext cx="1656184"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CMV PCR</a:t>
            </a:r>
          </a:p>
          <a:p>
            <a:pPr algn="ctr"/>
            <a:r>
              <a:rPr lang="en-US" dirty="0" smtClean="0"/>
              <a:t>Fetal </a:t>
            </a:r>
            <a:r>
              <a:rPr lang="en-US" dirty="0" err="1" smtClean="0"/>
              <a:t>enf</a:t>
            </a:r>
            <a:r>
              <a:rPr lang="en-US" dirty="0" smtClean="0"/>
              <a:t>.</a:t>
            </a:r>
          </a:p>
          <a:p>
            <a:pPr algn="ctr"/>
            <a:r>
              <a:rPr lang="en-US" dirty="0" smtClean="0"/>
              <a:t>PPV=%100</a:t>
            </a:r>
            <a:endParaRPr lang="en-US" dirty="0"/>
          </a:p>
        </p:txBody>
      </p:sp>
    </p:spTree>
    <p:extLst>
      <p:ext uri="{BB962C8B-B14F-4D97-AF65-F5344CB8AC3E}">
        <p14:creationId xmlns:p14="http://schemas.microsoft.com/office/powerpoint/2010/main" val="9546907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tr-TR" dirty="0">
                <a:latin typeface="Comic Sans MS"/>
                <a:cs typeface="Comic Sans MS"/>
              </a:rPr>
              <a:t>CMV</a:t>
            </a:r>
            <a:br>
              <a:rPr lang="tr-TR" dirty="0">
                <a:latin typeface="Comic Sans MS"/>
                <a:cs typeface="Comic Sans MS"/>
              </a:rPr>
            </a:br>
            <a:r>
              <a:rPr lang="tr-TR" dirty="0" smtClean="0">
                <a:latin typeface="Comic Sans MS"/>
                <a:cs typeface="Comic Sans MS"/>
              </a:rPr>
              <a:t> </a:t>
            </a:r>
            <a:r>
              <a:rPr lang="tr-TR" dirty="0" err="1" smtClean="0">
                <a:latin typeface="Comic Sans MS"/>
                <a:cs typeface="Comic Sans MS"/>
              </a:rPr>
              <a:t>Prognoz</a:t>
            </a:r>
            <a:r>
              <a:rPr lang="tr-TR" dirty="0" smtClean="0">
                <a:latin typeface="Comic Sans MS"/>
                <a:cs typeface="Comic Sans MS"/>
              </a:rPr>
              <a:t> değerlendirme</a:t>
            </a:r>
            <a:endParaRPr lang="tr-TR" sz="4000" dirty="0" smtClean="0">
              <a:latin typeface="Comic Sans MS"/>
              <a:cs typeface="Comic Sans MS"/>
            </a:endParaRPr>
          </a:p>
        </p:txBody>
      </p:sp>
      <p:sp>
        <p:nvSpPr>
          <p:cNvPr id="12" name="Content Placeholder 2"/>
          <p:cNvSpPr txBox="1">
            <a:spLocks noGrp="1"/>
          </p:cNvSpPr>
          <p:nvPr>
            <p:ph idx="1"/>
          </p:nvPr>
        </p:nvSpPr>
        <p:spPr>
          <a:xfrm>
            <a:off x="457200" y="1988839"/>
            <a:ext cx="8229600" cy="2592289"/>
          </a:xfrm>
          <a:prstGeom prst="rect">
            <a:avLst/>
          </a:prstGeom>
          <a:solidFill>
            <a:srgbClr val="10253F"/>
          </a:solidFill>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just">
              <a:buFont typeface="Wingdings" pitchFamily="2" charset="2"/>
              <a:buNone/>
            </a:pPr>
            <a:r>
              <a:rPr lang="tr-TR" sz="3200" b="1" dirty="0" err="1" smtClean="0">
                <a:solidFill>
                  <a:schemeClr val="bg1"/>
                </a:solidFill>
                <a:latin typeface="Comic Sans MS"/>
                <a:cs typeface="Comic Sans MS"/>
              </a:rPr>
              <a:t>fetal</a:t>
            </a:r>
            <a:r>
              <a:rPr lang="tr-TR" sz="3200" b="1" dirty="0" smtClean="0">
                <a:solidFill>
                  <a:schemeClr val="bg1"/>
                </a:solidFill>
                <a:latin typeface="Comic Sans MS"/>
                <a:cs typeface="Comic Sans MS"/>
              </a:rPr>
              <a:t> USG/ 3 </a:t>
            </a:r>
            <a:r>
              <a:rPr lang="tr-TR" sz="3200" b="1" dirty="0" err="1" smtClean="0">
                <a:solidFill>
                  <a:schemeClr val="bg1"/>
                </a:solidFill>
                <a:latin typeface="Comic Sans MS"/>
                <a:cs typeface="Comic Sans MS"/>
              </a:rPr>
              <a:t>haft</a:t>
            </a:r>
            <a:r>
              <a:rPr lang="tr-TR" sz="3200" b="1" dirty="0" smtClean="0">
                <a:solidFill>
                  <a:schemeClr val="bg1"/>
                </a:solidFill>
                <a:latin typeface="Comic Sans MS"/>
                <a:cs typeface="Comic Sans MS"/>
              </a:rPr>
              <a:t> +32. </a:t>
            </a:r>
            <a:r>
              <a:rPr lang="tr-TR" sz="3200" b="1" dirty="0" err="1" smtClean="0">
                <a:solidFill>
                  <a:schemeClr val="bg1"/>
                </a:solidFill>
                <a:latin typeface="Comic Sans MS"/>
                <a:cs typeface="Comic Sans MS"/>
              </a:rPr>
              <a:t>Hft</a:t>
            </a:r>
            <a:r>
              <a:rPr lang="tr-TR" sz="3200" b="1" dirty="0" smtClean="0">
                <a:solidFill>
                  <a:schemeClr val="bg1"/>
                </a:solidFill>
                <a:latin typeface="Comic Sans MS"/>
                <a:cs typeface="Comic Sans MS"/>
              </a:rPr>
              <a:t> </a:t>
            </a:r>
            <a:r>
              <a:rPr lang="tr-TR" sz="3200" b="1" dirty="0" err="1" smtClean="0">
                <a:solidFill>
                  <a:schemeClr val="bg1"/>
                </a:solidFill>
                <a:latin typeface="Comic Sans MS"/>
                <a:cs typeface="Comic Sans MS"/>
              </a:rPr>
              <a:t>fetal</a:t>
            </a:r>
            <a:r>
              <a:rPr lang="tr-TR" sz="3200" b="1" dirty="0" smtClean="0">
                <a:solidFill>
                  <a:schemeClr val="bg1"/>
                </a:solidFill>
                <a:latin typeface="Comic Sans MS"/>
                <a:cs typeface="Comic Sans MS"/>
              </a:rPr>
              <a:t> MRI</a:t>
            </a:r>
          </a:p>
          <a:p>
            <a:pPr marL="0" indent="0" algn="just">
              <a:buFont typeface="Wingdings" pitchFamily="2" charset="2"/>
              <a:buNone/>
            </a:pPr>
            <a:endParaRPr lang="tr-TR" sz="3200" b="1" dirty="0" smtClean="0">
              <a:solidFill>
                <a:schemeClr val="bg1"/>
              </a:solidFill>
              <a:latin typeface="Comic Sans MS"/>
              <a:cs typeface="Comic Sans MS"/>
            </a:endParaRPr>
          </a:p>
          <a:p>
            <a:pPr marL="0" indent="0" algn="just">
              <a:buFont typeface="Wingdings" pitchFamily="2" charset="2"/>
              <a:buNone/>
            </a:pPr>
            <a:r>
              <a:rPr lang="tr-TR" sz="3200" b="1" dirty="0" smtClean="0">
                <a:solidFill>
                  <a:schemeClr val="bg1"/>
                </a:solidFill>
                <a:latin typeface="Comic Sans MS"/>
                <a:cs typeface="Comic Sans MS"/>
              </a:rPr>
              <a:t>			NPD= %85-95</a:t>
            </a:r>
          </a:p>
          <a:p>
            <a:pPr marL="0" indent="0" algn="just">
              <a:buNone/>
            </a:pPr>
            <a:r>
              <a:rPr lang="tr-TR" sz="3200" b="1" dirty="0">
                <a:solidFill>
                  <a:schemeClr val="bg1"/>
                </a:solidFill>
                <a:latin typeface="Comic Sans MS"/>
                <a:cs typeface="Comic Sans MS"/>
              </a:rPr>
              <a:t>± </a:t>
            </a:r>
            <a:r>
              <a:rPr lang="tr-TR" sz="3200" b="1" dirty="0" err="1">
                <a:solidFill>
                  <a:schemeClr val="bg1"/>
                </a:solidFill>
                <a:latin typeface="Comic Sans MS"/>
                <a:cs typeface="Comic Sans MS"/>
              </a:rPr>
              <a:t>Fetal</a:t>
            </a:r>
            <a:r>
              <a:rPr lang="tr-TR" sz="3200" b="1" dirty="0">
                <a:solidFill>
                  <a:schemeClr val="bg1"/>
                </a:solidFill>
                <a:latin typeface="Comic Sans MS"/>
                <a:cs typeface="Comic Sans MS"/>
              </a:rPr>
              <a:t> kan örneklemesi</a:t>
            </a:r>
          </a:p>
          <a:p>
            <a:pPr marL="0" indent="0" algn="just">
              <a:buFont typeface="Wingdings" pitchFamily="2" charset="2"/>
              <a:buNone/>
            </a:pPr>
            <a:endParaRPr lang="tr-TR" sz="3200" b="1" dirty="0">
              <a:solidFill>
                <a:srgbClr val="C6D9F1"/>
              </a:solidFill>
              <a:latin typeface="Comic Sans MS"/>
              <a:cs typeface="Comic Sans MS"/>
            </a:endParaRPr>
          </a:p>
        </p:txBody>
      </p:sp>
      <p:sp>
        <p:nvSpPr>
          <p:cNvPr id="11" name="TextBox 10"/>
          <p:cNvSpPr txBox="1"/>
          <p:nvPr/>
        </p:nvSpPr>
        <p:spPr>
          <a:xfrm>
            <a:off x="5004048" y="5373216"/>
            <a:ext cx="3960440" cy="338554"/>
          </a:xfrm>
          <a:prstGeom prst="rect">
            <a:avLst/>
          </a:prstGeom>
          <a:noFill/>
        </p:spPr>
        <p:txBody>
          <a:bodyPr wrap="square" rtlCol="0">
            <a:spAutoFit/>
          </a:bodyPr>
          <a:lstStyle/>
          <a:p>
            <a:r>
              <a:rPr lang="en-US" sz="1600" dirty="0" smtClean="0"/>
              <a:t>Ville </a:t>
            </a:r>
            <a:r>
              <a:rPr lang="en-US" sz="1600" dirty="0" err="1" smtClean="0"/>
              <a:t>ve</a:t>
            </a:r>
            <a:r>
              <a:rPr lang="en-US" sz="1600" dirty="0" smtClean="0"/>
              <a:t> L. Ville </a:t>
            </a:r>
            <a:r>
              <a:rPr lang="en-US" sz="1600" dirty="0" err="1" smtClean="0"/>
              <a:t>Curr</a:t>
            </a:r>
            <a:r>
              <a:rPr lang="en-US" sz="1600" dirty="0" smtClean="0"/>
              <a:t> </a:t>
            </a:r>
            <a:r>
              <a:rPr lang="en-US" sz="1600" dirty="0" err="1" smtClean="0"/>
              <a:t>Opin</a:t>
            </a:r>
            <a:r>
              <a:rPr lang="en-US" sz="1600" dirty="0" smtClean="0"/>
              <a:t> Infect Dis 2014</a:t>
            </a:r>
            <a:endParaRPr lang="en-US" sz="1600" dirty="0"/>
          </a:p>
        </p:txBody>
      </p:sp>
      <p:sp>
        <p:nvSpPr>
          <p:cNvPr id="13" name="Down Arrow Callout 12"/>
          <p:cNvSpPr/>
          <p:nvPr/>
        </p:nvSpPr>
        <p:spPr>
          <a:xfrm>
            <a:off x="4427984" y="2564904"/>
            <a:ext cx="216024" cy="504056"/>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3892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tr-TR" dirty="0">
                <a:latin typeface="Comic Sans MS"/>
                <a:cs typeface="Comic Sans MS"/>
              </a:rPr>
              <a:t>CMV</a:t>
            </a:r>
            <a:br>
              <a:rPr lang="tr-TR" dirty="0">
                <a:latin typeface="Comic Sans MS"/>
                <a:cs typeface="Comic Sans MS"/>
              </a:rPr>
            </a:br>
            <a:r>
              <a:rPr lang="tr-TR" dirty="0" smtClean="0">
                <a:latin typeface="Comic Sans MS"/>
                <a:cs typeface="Comic Sans MS"/>
              </a:rPr>
              <a:t> </a:t>
            </a:r>
            <a:r>
              <a:rPr lang="tr-TR" dirty="0" err="1" smtClean="0">
                <a:latin typeface="Comic Sans MS"/>
                <a:cs typeface="Comic Sans MS"/>
              </a:rPr>
              <a:t>Prognoz</a:t>
            </a:r>
            <a:r>
              <a:rPr lang="tr-TR" dirty="0" smtClean="0">
                <a:latin typeface="Comic Sans MS"/>
                <a:cs typeface="Comic Sans MS"/>
              </a:rPr>
              <a:t> değerlendirme</a:t>
            </a:r>
            <a:endParaRPr lang="tr-TR" sz="4000" dirty="0" smtClean="0">
              <a:latin typeface="Comic Sans MS"/>
              <a:cs typeface="Comic Sans MS"/>
            </a:endParaRPr>
          </a:p>
        </p:txBody>
      </p:sp>
      <p:sp>
        <p:nvSpPr>
          <p:cNvPr id="12" name="Content Placeholder 2"/>
          <p:cNvSpPr txBox="1">
            <a:spLocks noGrp="1"/>
          </p:cNvSpPr>
          <p:nvPr>
            <p:ph idx="1"/>
          </p:nvPr>
        </p:nvSpPr>
        <p:spPr>
          <a:xfrm>
            <a:off x="251520" y="5085184"/>
            <a:ext cx="8640960" cy="792088"/>
          </a:xfrm>
          <a:prstGeom prst="rect">
            <a:avLst/>
          </a:prstGeom>
          <a:solidFill>
            <a:srgbClr val="10253F"/>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just">
              <a:buFont typeface="Wingdings" pitchFamily="2" charset="2"/>
              <a:buNone/>
            </a:pPr>
            <a:r>
              <a:rPr lang="tr-TR" sz="3200" b="1" dirty="0" smtClean="0">
                <a:solidFill>
                  <a:srgbClr val="C6D9F1"/>
                </a:solidFill>
                <a:latin typeface="Comic Sans MS"/>
                <a:cs typeface="Comic Sans MS"/>
              </a:rPr>
              <a:t> %95 olan </a:t>
            </a:r>
            <a:r>
              <a:rPr lang="tr-TR" sz="3200" b="1" dirty="0" err="1" smtClean="0">
                <a:solidFill>
                  <a:srgbClr val="C6D9F1"/>
                </a:solidFill>
                <a:latin typeface="Comic Sans MS"/>
                <a:cs typeface="Comic Sans MS"/>
              </a:rPr>
              <a:t>npv</a:t>
            </a:r>
            <a:r>
              <a:rPr lang="tr-TR" sz="3200" b="1" dirty="0" smtClean="0">
                <a:solidFill>
                  <a:srgbClr val="C6D9F1"/>
                </a:solidFill>
                <a:latin typeface="Comic Sans MS"/>
                <a:cs typeface="Comic Sans MS"/>
              </a:rPr>
              <a:t>, %100 yapmak için </a:t>
            </a:r>
            <a:r>
              <a:rPr lang="tr-TR" sz="3200" b="1" dirty="0" err="1" smtClean="0">
                <a:solidFill>
                  <a:srgbClr val="C6D9F1"/>
                </a:solidFill>
                <a:latin typeface="Comic Sans MS"/>
                <a:cs typeface="Comic Sans MS"/>
              </a:rPr>
              <a:t>kord</a:t>
            </a:r>
            <a:r>
              <a:rPr lang="tr-TR" sz="3200" b="1" dirty="0" smtClean="0">
                <a:solidFill>
                  <a:srgbClr val="C6D9F1"/>
                </a:solidFill>
                <a:latin typeface="Comic Sans MS"/>
                <a:cs typeface="Comic Sans MS"/>
              </a:rPr>
              <a:t> örneklemesine gerek </a:t>
            </a:r>
            <a:r>
              <a:rPr lang="tr-TR" sz="3200" b="1" dirty="0" err="1" smtClean="0">
                <a:solidFill>
                  <a:srgbClr val="C6D9F1"/>
                </a:solidFill>
                <a:latin typeface="Comic Sans MS"/>
                <a:cs typeface="Comic Sans MS"/>
              </a:rPr>
              <a:t>varmı</a:t>
            </a:r>
            <a:r>
              <a:rPr lang="tr-TR" sz="3200" b="1" dirty="0" smtClean="0">
                <a:solidFill>
                  <a:srgbClr val="C6D9F1"/>
                </a:solidFill>
                <a:latin typeface="Comic Sans MS"/>
                <a:cs typeface="Comic Sans MS"/>
              </a:rPr>
              <a:t>???</a:t>
            </a:r>
            <a:endParaRPr lang="tr-TR" sz="3200" b="1" dirty="0">
              <a:solidFill>
                <a:srgbClr val="C6D9F1"/>
              </a:solidFill>
              <a:latin typeface="Comic Sans MS"/>
              <a:cs typeface="Comic Sans MS"/>
            </a:endParaRPr>
          </a:p>
        </p:txBody>
      </p:sp>
      <p:sp>
        <p:nvSpPr>
          <p:cNvPr id="11" name="TextBox 10"/>
          <p:cNvSpPr txBox="1"/>
          <p:nvPr/>
        </p:nvSpPr>
        <p:spPr>
          <a:xfrm>
            <a:off x="5004048" y="6021288"/>
            <a:ext cx="3960440" cy="338554"/>
          </a:xfrm>
          <a:prstGeom prst="rect">
            <a:avLst/>
          </a:prstGeom>
          <a:noFill/>
        </p:spPr>
        <p:txBody>
          <a:bodyPr wrap="square" rtlCol="0">
            <a:spAutoFit/>
          </a:bodyPr>
          <a:lstStyle/>
          <a:p>
            <a:r>
              <a:rPr lang="en-US" sz="1600" dirty="0" smtClean="0"/>
              <a:t>Ville et al. AJOG 2016</a:t>
            </a:r>
            <a:endParaRPr lang="en-US" sz="1600" dirty="0"/>
          </a:p>
        </p:txBody>
      </p:sp>
      <p:pic>
        <p:nvPicPr>
          <p:cNvPr id="3" name="Picture 2" descr="Ekran Resmi 2016-06-08 18.05.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56792"/>
            <a:ext cx="7344816" cy="3456384"/>
          </a:xfrm>
          <a:prstGeom prst="rect">
            <a:avLst/>
          </a:prstGeom>
        </p:spPr>
      </p:pic>
    </p:spTree>
    <p:extLst>
      <p:ext uri="{BB962C8B-B14F-4D97-AF65-F5344CB8AC3E}">
        <p14:creationId xmlns:p14="http://schemas.microsoft.com/office/powerpoint/2010/main" val="25368331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8892480" cy="1111664"/>
          </a:xfrm>
        </p:spPr>
        <p:txBody>
          <a:bodyPr>
            <a:normAutofit fontScale="90000"/>
          </a:bodyPr>
          <a:lstStyle/>
          <a:p>
            <a:r>
              <a:rPr lang="tr-TR" dirty="0">
                <a:latin typeface="Comic Sans MS"/>
                <a:cs typeface="Comic Sans MS"/>
              </a:rPr>
              <a:t>CMV</a:t>
            </a:r>
            <a:br>
              <a:rPr lang="tr-TR" dirty="0">
                <a:latin typeface="Comic Sans MS"/>
                <a:cs typeface="Comic Sans MS"/>
              </a:rPr>
            </a:br>
            <a:r>
              <a:rPr lang="tr-TR" dirty="0">
                <a:latin typeface="Comic Sans MS"/>
                <a:cs typeface="Comic Sans MS"/>
              </a:rPr>
              <a:t> Önerilen Tedaviler</a:t>
            </a:r>
            <a:endParaRPr lang="en-US" sz="3100" dirty="0"/>
          </a:p>
        </p:txBody>
      </p:sp>
      <p:sp>
        <p:nvSpPr>
          <p:cNvPr id="3" name="Content Placeholder 2"/>
          <p:cNvSpPr>
            <a:spLocks noGrp="1"/>
          </p:cNvSpPr>
          <p:nvPr>
            <p:ph idx="1"/>
          </p:nvPr>
        </p:nvSpPr>
        <p:spPr>
          <a:xfrm>
            <a:off x="457200" y="1600201"/>
            <a:ext cx="8229600" cy="4133056"/>
          </a:xfrm>
        </p:spPr>
        <p:txBody>
          <a:bodyPr>
            <a:normAutofit lnSpcReduction="10000"/>
          </a:bodyPr>
          <a:lstStyle/>
          <a:p>
            <a:pPr>
              <a:lnSpc>
                <a:spcPct val="130000"/>
              </a:lnSpc>
              <a:buClr>
                <a:srgbClr val="C00000"/>
              </a:buClr>
              <a:buSzPct val="120000"/>
              <a:buFont typeface="Wingdings" charset="0"/>
              <a:buChar char="ü"/>
            </a:pPr>
            <a:r>
              <a:rPr lang="tr-TR" b="1" dirty="0" smtClean="0">
                <a:latin typeface="Comic Sans MS"/>
                <a:cs typeface="Comic Sans MS"/>
              </a:rPr>
              <a:t>CMV- HIG</a:t>
            </a:r>
          </a:p>
          <a:p>
            <a:pPr marL="457200" lvl="1" indent="0">
              <a:lnSpc>
                <a:spcPct val="130000"/>
              </a:lnSpc>
              <a:buClr>
                <a:srgbClr val="C00000"/>
              </a:buClr>
              <a:buSzPct val="120000"/>
              <a:buNone/>
            </a:pPr>
            <a:r>
              <a:rPr lang="tr-TR" dirty="0" err="1" smtClean="0">
                <a:latin typeface="Comic Sans MS"/>
                <a:cs typeface="Comic Sans MS"/>
              </a:rPr>
              <a:t>Randominize</a:t>
            </a:r>
            <a:r>
              <a:rPr lang="tr-TR" dirty="0" smtClean="0">
                <a:latin typeface="Comic Sans MS"/>
                <a:cs typeface="Comic Sans MS"/>
              </a:rPr>
              <a:t> kontrollü -çift kör çalışma 123 kadın</a:t>
            </a:r>
          </a:p>
          <a:p>
            <a:pPr marL="457200" lvl="1" indent="0">
              <a:lnSpc>
                <a:spcPct val="130000"/>
              </a:lnSpc>
              <a:buClr>
                <a:srgbClr val="C00000"/>
              </a:buClr>
              <a:buSzPct val="120000"/>
              <a:buNone/>
            </a:pPr>
            <a:r>
              <a:rPr lang="tr-TR" b="1" dirty="0" err="1" smtClean="0">
                <a:latin typeface="Comic Sans MS"/>
                <a:cs typeface="Comic Sans MS"/>
              </a:rPr>
              <a:t>Konjenital</a:t>
            </a:r>
            <a:r>
              <a:rPr lang="tr-TR" b="1" dirty="0" smtClean="0">
                <a:latin typeface="Comic Sans MS"/>
                <a:cs typeface="Comic Sans MS"/>
              </a:rPr>
              <a:t> enfeksiyon %30 HIG -%44 </a:t>
            </a:r>
            <a:r>
              <a:rPr lang="tr-TR" b="1" dirty="0" err="1" smtClean="0">
                <a:latin typeface="Comic Sans MS"/>
                <a:cs typeface="Comic Sans MS"/>
              </a:rPr>
              <a:t>plasebo</a:t>
            </a:r>
            <a:r>
              <a:rPr lang="tr-TR" b="1" dirty="0" smtClean="0">
                <a:latin typeface="Comic Sans MS"/>
                <a:cs typeface="Comic Sans MS"/>
              </a:rPr>
              <a:t> grubu p=0.13</a:t>
            </a:r>
          </a:p>
          <a:p>
            <a:pPr marL="457200" lvl="1" indent="0">
              <a:lnSpc>
                <a:spcPct val="130000"/>
              </a:lnSpc>
              <a:buClr>
                <a:srgbClr val="C00000"/>
              </a:buClr>
              <a:buSzPct val="120000"/>
              <a:buNone/>
            </a:pPr>
            <a:r>
              <a:rPr lang="tr-TR" b="1" dirty="0" smtClean="0">
                <a:latin typeface="Comic Sans MS"/>
                <a:cs typeface="Comic Sans MS"/>
              </a:rPr>
              <a:t>Yan etki %13-%2 (p&lt;0.05)</a:t>
            </a:r>
          </a:p>
          <a:p>
            <a:pPr marL="457200" lvl="1" indent="0">
              <a:lnSpc>
                <a:spcPct val="130000"/>
              </a:lnSpc>
              <a:buClr>
                <a:srgbClr val="C00000"/>
              </a:buClr>
              <a:buSzPct val="120000"/>
              <a:buNone/>
            </a:pPr>
            <a:r>
              <a:rPr lang="tr-TR" b="1" dirty="0">
                <a:latin typeface="Comic Sans MS"/>
                <a:cs typeface="Comic Sans MS"/>
              </a:rPr>
              <a:t>	</a:t>
            </a:r>
            <a:r>
              <a:rPr lang="tr-TR" b="1" dirty="0" smtClean="0">
                <a:latin typeface="Comic Sans MS"/>
                <a:cs typeface="Comic Sans MS"/>
              </a:rPr>
              <a:t>			</a:t>
            </a:r>
            <a:r>
              <a:rPr lang="tr-TR" dirty="0" err="1" smtClean="0">
                <a:latin typeface="Comic Sans MS"/>
                <a:cs typeface="Comic Sans MS"/>
              </a:rPr>
              <a:t>Revello</a:t>
            </a:r>
            <a:r>
              <a:rPr lang="tr-TR" dirty="0" smtClean="0">
                <a:latin typeface="Comic Sans MS"/>
                <a:cs typeface="Comic Sans MS"/>
              </a:rPr>
              <a:t> MG. NEJM .2014</a:t>
            </a:r>
            <a:r>
              <a:rPr lang="tr-TR" b="1" dirty="0" smtClean="0">
                <a:latin typeface="Comic Sans MS"/>
                <a:cs typeface="Comic Sans MS"/>
              </a:rPr>
              <a:t>	</a:t>
            </a:r>
          </a:p>
          <a:p>
            <a:pPr marL="457200" lvl="1" indent="0">
              <a:lnSpc>
                <a:spcPct val="130000"/>
              </a:lnSpc>
              <a:buClr>
                <a:srgbClr val="C00000"/>
              </a:buClr>
              <a:buSzPct val="120000"/>
              <a:buNone/>
            </a:pPr>
            <a:endParaRPr lang="tr-TR" b="1" dirty="0" smtClean="0">
              <a:latin typeface="Comic Sans MS"/>
              <a:cs typeface="Comic Sans MS"/>
            </a:endParaRPr>
          </a:p>
          <a:p>
            <a:pPr>
              <a:lnSpc>
                <a:spcPct val="130000"/>
              </a:lnSpc>
              <a:buClr>
                <a:srgbClr val="C00000"/>
              </a:buClr>
              <a:buSzPct val="120000"/>
              <a:buFont typeface="Wingdings" charset="0"/>
              <a:buChar char="ü"/>
            </a:pPr>
            <a:r>
              <a:rPr lang="tr-TR" b="1" dirty="0" smtClean="0">
                <a:latin typeface="Comic Sans MS"/>
                <a:cs typeface="Comic Sans MS"/>
              </a:rPr>
              <a:t> </a:t>
            </a:r>
            <a:r>
              <a:rPr lang="tr-TR" b="1" dirty="0" err="1" smtClean="0">
                <a:latin typeface="Comic Sans MS"/>
                <a:cs typeface="Comic Sans MS"/>
              </a:rPr>
              <a:t>Antiviral</a:t>
            </a:r>
            <a:r>
              <a:rPr lang="tr-TR" b="1" dirty="0" smtClean="0">
                <a:latin typeface="Comic Sans MS"/>
                <a:cs typeface="Comic Sans MS"/>
              </a:rPr>
              <a:t> tedaviler</a:t>
            </a:r>
          </a:p>
          <a:p>
            <a:pPr lvl="1">
              <a:lnSpc>
                <a:spcPct val="130000"/>
              </a:lnSpc>
              <a:buClr>
                <a:srgbClr val="C00000"/>
              </a:buClr>
              <a:buSzPct val="120000"/>
              <a:buFont typeface="Wingdings" charset="0"/>
              <a:buChar char="ü"/>
            </a:pPr>
            <a:r>
              <a:rPr lang="tr-TR" b="1" dirty="0" err="1" smtClean="0">
                <a:latin typeface="Comic Sans MS"/>
                <a:cs typeface="Comic Sans MS"/>
              </a:rPr>
              <a:t>Ganciclovir</a:t>
            </a:r>
            <a:endParaRPr lang="tr-TR" b="1" dirty="0" smtClean="0">
              <a:latin typeface="Comic Sans MS"/>
              <a:cs typeface="Comic Sans MS"/>
            </a:endParaRPr>
          </a:p>
          <a:p>
            <a:pPr lvl="1">
              <a:lnSpc>
                <a:spcPct val="130000"/>
              </a:lnSpc>
              <a:buClr>
                <a:srgbClr val="C00000"/>
              </a:buClr>
              <a:buSzPct val="120000"/>
              <a:buFont typeface="Wingdings" charset="0"/>
              <a:buChar char="ü"/>
            </a:pPr>
            <a:r>
              <a:rPr lang="tr-TR" b="1" dirty="0" err="1" smtClean="0">
                <a:latin typeface="Comic Sans MS"/>
                <a:cs typeface="Comic Sans MS"/>
              </a:rPr>
              <a:t>Valacyclovir</a:t>
            </a:r>
            <a:endParaRPr lang="tr-TR" b="1" dirty="0" smtClean="0">
              <a:latin typeface="Comic Sans MS"/>
              <a:cs typeface="Comic Sans MS"/>
            </a:endParaRPr>
          </a:p>
          <a:p>
            <a:endParaRPr lang="en-US" dirty="0"/>
          </a:p>
        </p:txBody>
      </p:sp>
      <p:sp>
        <p:nvSpPr>
          <p:cNvPr id="4" name="Content Placeholder 2"/>
          <p:cNvSpPr txBox="1">
            <a:spLocks/>
          </p:cNvSpPr>
          <p:nvPr/>
        </p:nvSpPr>
        <p:spPr>
          <a:xfrm>
            <a:off x="251520" y="5661248"/>
            <a:ext cx="8640960" cy="648072"/>
          </a:xfrm>
          <a:prstGeom prst="rect">
            <a:avLst/>
          </a:prstGeom>
          <a:solidFill>
            <a:srgbClr val="10253F"/>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just">
              <a:buFont typeface="Wingdings" pitchFamily="2" charset="2"/>
              <a:buNone/>
            </a:pPr>
            <a:r>
              <a:rPr lang="tr-TR" sz="3200" b="1" dirty="0" smtClean="0">
                <a:solidFill>
                  <a:srgbClr val="C6D9F1"/>
                </a:solidFill>
                <a:latin typeface="Comic Sans MS"/>
                <a:cs typeface="Comic Sans MS"/>
              </a:rPr>
              <a:t> SMFM grup çalışma dışı </a:t>
            </a:r>
            <a:r>
              <a:rPr lang="tr-TR" sz="3200" b="1" dirty="0" err="1" smtClean="0">
                <a:solidFill>
                  <a:srgbClr val="C6D9F1"/>
                </a:solidFill>
                <a:latin typeface="Comic Sans MS"/>
                <a:cs typeface="Comic Sans MS"/>
              </a:rPr>
              <a:t>antiviral</a:t>
            </a:r>
            <a:r>
              <a:rPr lang="tr-TR" sz="3200" b="1" dirty="0" smtClean="0">
                <a:solidFill>
                  <a:srgbClr val="C6D9F1"/>
                </a:solidFill>
                <a:latin typeface="Comic Sans MS"/>
                <a:cs typeface="Comic Sans MS"/>
              </a:rPr>
              <a:t> veya HIG önermiyor</a:t>
            </a:r>
            <a:endParaRPr lang="tr-TR" sz="3200" b="1" dirty="0">
              <a:solidFill>
                <a:srgbClr val="C6D9F1"/>
              </a:solidFill>
              <a:latin typeface="Comic Sans MS"/>
              <a:cs typeface="Comic Sans MS"/>
            </a:endParaRPr>
          </a:p>
        </p:txBody>
      </p:sp>
      <p:sp>
        <p:nvSpPr>
          <p:cNvPr id="5" name="TextBox 4"/>
          <p:cNvSpPr txBox="1"/>
          <p:nvPr/>
        </p:nvSpPr>
        <p:spPr>
          <a:xfrm>
            <a:off x="4932040" y="6237312"/>
            <a:ext cx="4211960" cy="369332"/>
          </a:xfrm>
          <a:prstGeom prst="rect">
            <a:avLst/>
          </a:prstGeom>
          <a:noFill/>
        </p:spPr>
        <p:txBody>
          <a:bodyPr wrap="square" rtlCol="0">
            <a:spAutoFit/>
          </a:bodyPr>
          <a:lstStyle/>
          <a:p>
            <a:r>
              <a:rPr lang="en-US" dirty="0" smtClean="0"/>
              <a:t>SMFM Consult Series 39 AJOG 2016 </a:t>
            </a:r>
            <a:endParaRPr lang="en-US" dirty="0"/>
          </a:p>
        </p:txBody>
      </p:sp>
    </p:spTree>
    <p:extLst>
      <p:ext uri="{BB962C8B-B14F-4D97-AF65-F5344CB8AC3E}">
        <p14:creationId xmlns:p14="http://schemas.microsoft.com/office/powerpoint/2010/main" val="39785764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latin typeface="Comic Sans MS"/>
                <a:cs typeface="Comic Sans MS"/>
              </a:rPr>
              <a:t>CMV</a:t>
            </a:r>
            <a:br>
              <a:rPr lang="tr-TR" dirty="0">
                <a:latin typeface="Comic Sans MS"/>
                <a:cs typeface="Comic Sans MS"/>
              </a:rPr>
            </a:br>
            <a:r>
              <a:rPr lang="tr-TR" dirty="0">
                <a:latin typeface="Comic Sans MS"/>
                <a:cs typeface="Comic Sans MS"/>
              </a:rPr>
              <a:t> </a:t>
            </a:r>
            <a:r>
              <a:rPr lang="tr-TR" dirty="0" smtClean="0">
                <a:latin typeface="Comic Sans MS"/>
                <a:cs typeface="Comic Sans MS"/>
              </a:rPr>
              <a:t>Önerilen Tedaviler</a:t>
            </a:r>
            <a:endParaRPr lang="en-US" dirty="0"/>
          </a:p>
        </p:txBody>
      </p:sp>
      <p:sp>
        <p:nvSpPr>
          <p:cNvPr id="11" name="Content Placeholder 10"/>
          <p:cNvSpPr>
            <a:spLocks noGrp="1"/>
          </p:cNvSpPr>
          <p:nvPr>
            <p:ph sz="half" idx="1"/>
          </p:nvPr>
        </p:nvSpPr>
        <p:spPr/>
        <p:txBody>
          <a:bodyPr>
            <a:normAutofit fontScale="77500" lnSpcReduction="20000"/>
          </a:bodyPr>
          <a:lstStyle/>
          <a:p>
            <a:r>
              <a:rPr lang="en-US" dirty="0" smtClean="0">
                <a:latin typeface="Comic Sans MS"/>
                <a:cs typeface="Comic Sans MS"/>
              </a:rPr>
              <a:t>Open label </a:t>
            </a:r>
            <a:r>
              <a:rPr lang="en-US" dirty="0" err="1" smtClean="0">
                <a:latin typeface="Comic Sans MS"/>
                <a:cs typeface="Comic Sans MS"/>
              </a:rPr>
              <a:t>faz</a:t>
            </a:r>
            <a:r>
              <a:rPr lang="en-US" dirty="0" smtClean="0">
                <a:latin typeface="Comic Sans MS"/>
                <a:cs typeface="Comic Sans MS"/>
              </a:rPr>
              <a:t> II </a:t>
            </a:r>
            <a:r>
              <a:rPr lang="en-US" dirty="0" err="1" smtClean="0">
                <a:latin typeface="Comic Sans MS"/>
                <a:cs typeface="Comic Sans MS"/>
              </a:rPr>
              <a:t>çalışma</a:t>
            </a:r>
            <a:endParaRPr lang="en-US" dirty="0" smtClean="0">
              <a:latin typeface="Comic Sans MS"/>
              <a:cs typeface="Comic Sans MS"/>
            </a:endParaRPr>
          </a:p>
          <a:p>
            <a:pPr lvl="1"/>
            <a:r>
              <a:rPr lang="en-US" dirty="0" err="1" smtClean="0">
                <a:latin typeface="Comic Sans MS"/>
                <a:cs typeface="Comic Sans MS"/>
              </a:rPr>
              <a:t>Semptomatik</a:t>
            </a:r>
            <a:r>
              <a:rPr lang="en-US" dirty="0" smtClean="0">
                <a:latin typeface="Comic Sans MS"/>
                <a:cs typeface="Comic Sans MS"/>
              </a:rPr>
              <a:t> fetus 43 </a:t>
            </a:r>
            <a:r>
              <a:rPr lang="en-US" dirty="0" err="1" smtClean="0">
                <a:latin typeface="Comic Sans MS"/>
                <a:cs typeface="Comic Sans MS"/>
              </a:rPr>
              <a:t>olgu</a:t>
            </a:r>
            <a:r>
              <a:rPr lang="en-US" dirty="0" smtClean="0">
                <a:latin typeface="Comic Sans MS"/>
                <a:cs typeface="Comic Sans MS"/>
              </a:rPr>
              <a:t>, 8 gr/</a:t>
            </a:r>
            <a:r>
              <a:rPr lang="en-US" dirty="0" err="1" smtClean="0">
                <a:latin typeface="Comic Sans MS"/>
                <a:cs typeface="Comic Sans MS"/>
              </a:rPr>
              <a:t>gün</a:t>
            </a:r>
            <a:r>
              <a:rPr lang="en-US" dirty="0" smtClean="0">
                <a:latin typeface="Comic Sans MS"/>
                <a:cs typeface="Comic Sans MS"/>
              </a:rPr>
              <a:t> </a:t>
            </a:r>
            <a:r>
              <a:rPr lang="en-US" dirty="0" err="1" smtClean="0">
                <a:latin typeface="Comic Sans MS"/>
                <a:cs typeface="Comic Sans MS"/>
              </a:rPr>
              <a:t>valacyclavir</a:t>
            </a:r>
            <a:endParaRPr lang="en-US" dirty="0" smtClean="0">
              <a:latin typeface="Comic Sans MS"/>
              <a:cs typeface="Comic Sans MS"/>
            </a:endParaRPr>
          </a:p>
          <a:p>
            <a:pPr lvl="2"/>
            <a:r>
              <a:rPr lang="en-US" dirty="0" err="1" smtClean="0">
                <a:latin typeface="Comic Sans MS"/>
                <a:cs typeface="Comic Sans MS"/>
              </a:rPr>
              <a:t>Hafif</a:t>
            </a:r>
            <a:r>
              <a:rPr lang="en-US" dirty="0" smtClean="0">
                <a:latin typeface="Comic Sans MS"/>
                <a:cs typeface="Comic Sans MS"/>
              </a:rPr>
              <a:t> SSS </a:t>
            </a:r>
            <a:r>
              <a:rPr lang="en-US" dirty="0" err="1" smtClean="0">
                <a:latin typeface="Comic Sans MS"/>
                <a:cs typeface="Comic Sans MS"/>
              </a:rPr>
              <a:t>veya</a:t>
            </a:r>
            <a:r>
              <a:rPr lang="en-US" dirty="0" smtClean="0">
                <a:latin typeface="Comic Sans MS"/>
                <a:cs typeface="Comic Sans MS"/>
              </a:rPr>
              <a:t> </a:t>
            </a:r>
            <a:r>
              <a:rPr lang="en-US" dirty="0" err="1" smtClean="0">
                <a:latin typeface="Comic Sans MS"/>
                <a:cs typeface="Comic Sans MS"/>
              </a:rPr>
              <a:t>ekstra</a:t>
            </a:r>
            <a:r>
              <a:rPr lang="en-US" dirty="0" smtClean="0">
                <a:latin typeface="Comic Sans MS"/>
                <a:cs typeface="Comic Sans MS"/>
              </a:rPr>
              <a:t> </a:t>
            </a:r>
            <a:r>
              <a:rPr lang="en-US" dirty="0" err="1" smtClean="0">
                <a:latin typeface="Comic Sans MS"/>
                <a:cs typeface="Comic Sans MS"/>
              </a:rPr>
              <a:t>serebral</a:t>
            </a:r>
            <a:r>
              <a:rPr lang="en-US" dirty="0" smtClean="0">
                <a:latin typeface="Comic Sans MS"/>
                <a:cs typeface="Comic Sans MS"/>
              </a:rPr>
              <a:t> </a:t>
            </a:r>
            <a:r>
              <a:rPr lang="en-US" dirty="0" err="1" smtClean="0">
                <a:latin typeface="Comic Sans MS"/>
                <a:cs typeface="Comic Sans MS"/>
              </a:rPr>
              <a:t>lezyon</a:t>
            </a:r>
            <a:endParaRPr lang="en-US" dirty="0" smtClean="0">
              <a:latin typeface="Comic Sans MS"/>
              <a:cs typeface="Comic Sans MS"/>
            </a:endParaRPr>
          </a:p>
          <a:p>
            <a:pPr lvl="2"/>
            <a:r>
              <a:rPr lang="en-US" dirty="0" err="1" smtClean="0">
                <a:latin typeface="Comic Sans MS"/>
                <a:cs typeface="Comic Sans MS"/>
              </a:rPr>
              <a:t>Şiddetli</a:t>
            </a:r>
            <a:r>
              <a:rPr lang="en-US" dirty="0" smtClean="0">
                <a:latin typeface="Comic Sans MS"/>
                <a:cs typeface="Comic Sans MS"/>
              </a:rPr>
              <a:t> </a:t>
            </a:r>
            <a:r>
              <a:rPr lang="en-US" dirty="0" err="1" smtClean="0">
                <a:latin typeface="Comic Sans MS"/>
                <a:cs typeface="Comic Sans MS"/>
              </a:rPr>
              <a:t>lezyon</a:t>
            </a:r>
            <a:r>
              <a:rPr lang="en-US" dirty="0" smtClean="0">
                <a:latin typeface="Comic Sans MS"/>
                <a:cs typeface="Comic Sans MS"/>
              </a:rPr>
              <a:t> </a:t>
            </a:r>
            <a:r>
              <a:rPr lang="en-US" dirty="0" err="1" smtClean="0">
                <a:latin typeface="Comic Sans MS"/>
                <a:cs typeface="Comic Sans MS"/>
              </a:rPr>
              <a:t>olanlar</a:t>
            </a:r>
            <a:r>
              <a:rPr lang="en-US" dirty="0" smtClean="0">
                <a:latin typeface="Comic Sans MS"/>
                <a:cs typeface="Comic Sans MS"/>
              </a:rPr>
              <a:t> </a:t>
            </a:r>
            <a:r>
              <a:rPr lang="en-US" dirty="0" err="1" smtClean="0">
                <a:latin typeface="Comic Sans MS"/>
                <a:cs typeface="Comic Sans MS"/>
              </a:rPr>
              <a:t>çalışma</a:t>
            </a:r>
            <a:r>
              <a:rPr lang="en-US" dirty="0" smtClean="0">
                <a:latin typeface="Comic Sans MS"/>
                <a:cs typeface="Comic Sans MS"/>
              </a:rPr>
              <a:t> </a:t>
            </a:r>
            <a:r>
              <a:rPr lang="en-US" dirty="0" err="1" smtClean="0">
                <a:latin typeface="Comic Sans MS"/>
                <a:cs typeface="Comic Sans MS"/>
              </a:rPr>
              <a:t>dışı</a:t>
            </a:r>
            <a:endParaRPr lang="en-US" dirty="0" smtClean="0">
              <a:latin typeface="Comic Sans MS"/>
              <a:cs typeface="Comic Sans MS"/>
            </a:endParaRPr>
          </a:p>
          <a:p>
            <a:pPr lvl="2"/>
            <a:endParaRPr lang="en-US" dirty="0" smtClean="0">
              <a:latin typeface="Comic Sans MS"/>
              <a:cs typeface="Comic Sans MS"/>
            </a:endParaRPr>
          </a:p>
          <a:p>
            <a:pPr lvl="1"/>
            <a:r>
              <a:rPr lang="en-US" dirty="0" smtClean="0">
                <a:latin typeface="Comic Sans MS"/>
                <a:cs typeface="Comic Sans MS"/>
              </a:rPr>
              <a:t>Primer </a:t>
            </a:r>
            <a:r>
              <a:rPr lang="en-US" dirty="0" err="1" smtClean="0">
                <a:latin typeface="Comic Sans MS"/>
                <a:cs typeface="Comic Sans MS"/>
              </a:rPr>
              <a:t>beklenti</a:t>
            </a:r>
            <a:r>
              <a:rPr lang="en-US" dirty="0" smtClean="0">
                <a:latin typeface="Comic Sans MS"/>
                <a:cs typeface="Comic Sans MS"/>
              </a:rPr>
              <a:t> </a:t>
            </a:r>
            <a:r>
              <a:rPr lang="en-US" dirty="0" err="1" smtClean="0">
                <a:latin typeface="Comic Sans MS"/>
                <a:cs typeface="Comic Sans MS"/>
              </a:rPr>
              <a:t>asemptomatik</a:t>
            </a:r>
            <a:r>
              <a:rPr lang="en-US" dirty="0" smtClean="0">
                <a:latin typeface="Comic Sans MS"/>
                <a:cs typeface="Comic Sans MS"/>
              </a:rPr>
              <a:t> </a:t>
            </a:r>
            <a:r>
              <a:rPr lang="en-US" dirty="0" err="1" smtClean="0">
                <a:latin typeface="Comic Sans MS"/>
                <a:cs typeface="Comic Sans MS"/>
              </a:rPr>
              <a:t>yenidoğan</a:t>
            </a:r>
            <a:endParaRPr lang="en-US" dirty="0" smtClean="0">
              <a:latin typeface="Comic Sans MS"/>
              <a:cs typeface="Comic Sans MS"/>
            </a:endParaRPr>
          </a:p>
          <a:p>
            <a:pPr lvl="1"/>
            <a:r>
              <a:rPr lang="en-US" dirty="0" err="1" smtClean="0">
                <a:latin typeface="Comic Sans MS"/>
                <a:cs typeface="Comic Sans MS"/>
              </a:rPr>
              <a:t>Sekonder</a:t>
            </a:r>
            <a:r>
              <a:rPr lang="en-US" dirty="0" smtClean="0">
                <a:latin typeface="Comic Sans MS"/>
                <a:cs typeface="Comic Sans MS"/>
              </a:rPr>
              <a:t> </a:t>
            </a:r>
            <a:r>
              <a:rPr lang="en-US" dirty="0" err="1" smtClean="0">
                <a:latin typeface="Comic Sans MS"/>
                <a:cs typeface="Comic Sans MS"/>
              </a:rPr>
              <a:t>beklenti</a:t>
            </a:r>
            <a:r>
              <a:rPr lang="en-US" dirty="0" smtClean="0">
                <a:latin typeface="Comic Sans MS"/>
                <a:cs typeface="Comic Sans MS"/>
              </a:rPr>
              <a:t> </a:t>
            </a:r>
            <a:r>
              <a:rPr lang="en-US" dirty="0" err="1" smtClean="0">
                <a:latin typeface="Comic Sans MS"/>
                <a:cs typeface="Comic Sans MS"/>
              </a:rPr>
              <a:t>ilaca</a:t>
            </a:r>
            <a:r>
              <a:rPr lang="en-US" dirty="0" smtClean="0">
                <a:latin typeface="Comic Sans MS"/>
                <a:cs typeface="Comic Sans MS"/>
              </a:rPr>
              <a:t> </a:t>
            </a:r>
            <a:r>
              <a:rPr lang="en-US" dirty="0" err="1" smtClean="0">
                <a:latin typeface="Comic Sans MS"/>
                <a:cs typeface="Comic Sans MS"/>
              </a:rPr>
              <a:t>bağlı</a:t>
            </a:r>
            <a:r>
              <a:rPr lang="en-US" dirty="0" smtClean="0">
                <a:latin typeface="Comic Sans MS"/>
                <a:cs typeface="Comic Sans MS"/>
              </a:rPr>
              <a:t> </a:t>
            </a:r>
            <a:r>
              <a:rPr lang="en-US" dirty="0" err="1" smtClean="0">
                <a:latin typeface="Comic Sans MS"/>
                <a:cs typeface="Comic Sans MS"/>
              </a:rPr>
              <a:t>yan</a:t>
            </a:r>
            <a:r>
              <a:rPr lang="en-US" dirty="0" smtClean="0">
                <a:latin typeface="Comic Sans MS"/>
                <a:cs typeface="Comic Sans MS"/>
              </a:rPr>
              <a:t> </a:t>
            </a:r>
            <a:r>
              <a:rPr lang="en-US" dirty="0" err="1" smtClean="0">
                <a:latin typeface="Comic Sans MS"/>
                <a:cs typeface="Comic Sans MS"/>
              </a:rPr>
              <a:t>etkiler</a:t>
            </a:r>
            <a:r>
              <a:rPr lang="en-US" dirty="0" smtClean="0">
                <a:latin typeface="Comic Sans MS"/>
                <a:cs typeface="Comic Sans MS"/>
              </a:rPr>
              <a:t> </a:t>
            </a:r>
            <a:r>
              <a:rPr lang="en-US" dirty="0" err="1" smtClean="0">
                <a:latin typeface="Comic Sans MS"/>
                <a:cs typeface="Comic Sans MS"/>
              </a:rPr>
              <a:t>olmasın</a:t>
            </a:r>
            <a:endParaRPr lang="en-US" dirty="0" smtClean="0">
              <a:latin typeface="Comic Sans MS"/>
              <a:cs typeface="Comic Sans MS"/>
            </a:endParaRPr>
          </a:p>
          <a:p>
            <a:r>
              <a:rPr lang="en-US" dirty="0" err="1" smtClean="0">
                <a:latin typeface="Comic Sans MS"/>
                <a:cs typeface="Comic Sans MS"/>
              </a:rPr>
              <a:t>Literatür</a:t>
            </a:r>
            <a:r>
              <a:rPr lang="en-US" dirty="0" smtClean="0">
                <a:latin typeface="Comic Sans MS"/>
                <a:cs typeface="Comic Sans MS"/>
              </a:rPr>
              <a:t> </a:t>
            </a:r>
            <a:r>
              <a:rPr lang="en-US" dirty="0" err="1" smtClean="0">
                <a:latin typeface="Comic Sans MS"/>
                <a:cs typeface="Comic Sans MS"/>
              </a:rPr>
              <a:t>ile</a:t>
            </a:r>
            <a:r>
              <a:rPr lang="en-US" dirty="0" smtClean="0">
                <a:latin typeface="Comic Sans MS"/>
                <a:cs typeface="Comic Sans MS"/>
              </a:rPr>
              <a:t> </a:t>
            </a:r>
            <a:r>
              <a:rPr lang="en-US" dirty="0" err="1" smtClean="0">
                <a:latin typeface="Comic Sans MS"/>
                <a:cs typeface="Comic Sans MS"/>
              </a:rPr>
              <a:t>kaşılaştırıldığında</a:t>
            </a:r>
            <a:r>
              <a:rPr lang="en-US" dirty="0" smtClean="0">
                <a:latin typeface="Comic Sans MS"/>
                <a:cs typeface="Comic Sans MS"/>
              </a:rPr>
              <a:t> </a:t>
            </a:r>
            <a:r>
              <a:rPr lang="en-US" dirty="0" err="1" smtClean="0">
                <a:latin typeface="Comic Sans MS"/>
                <a:cs typeface="Comic Sans MS"/>
              </a:rPr>
              <a:t>tedavi</a:t>
            </a:r>
            <a:r>
              <a:rPr lang="en-US" dirty="0" smtClean="0">
                <a:latin typeface="Comic Sans MS"/>
                <a:cs typeface="Comic Sans MS"/>
              </a:rPr>
              <a:t> </a:t>
            </a:r>
            <a:r>
              <a:rPr lang="en-US" dirty="0" err="1" smtClean="0">
                <a:latin typeface="Comic Sans MS"/>
                <a:cs typeface="Comic Sans MS"/>
              </a:rPr>
              <a:t>ile</a:t>
            </a:r>
            <a:r>
              <a:rPr lang="en-US" dirty="0" smtClean="0">
                <a:latin typeface="Comic Sans MS"/>
                <a:cs typeface="Comic Sans MS"/>
              </a:rPr>
              <a:t> </a:t>
            </a:r>
            <a:r>
              <a:rPr lang="en-US" dirty="0" err="1" smtClean="0">
                <a:latin typeface="Comic Sans MS"/>
                <a:cs typeface="Comic Sans MS"/>
              </a:rPr>
              <a:t>asemptomatik</a:t>
            </a:r>
            <a:r>
              <a:rPr lang="en-US" dirty="0" smtClean="0">
                <a:latin typeface="Comic Sans MS"/>
                <a:cs typeface="Comic Sans MS"/>
              </a:rPr>
              <a:t> </a:t>
            </a:r>
            <a:r>
              <a:rPr lang="en-US" dirty="0" err="1" smtClean="0">
                <a:latin typeface="Comic Sans MS"/>
                <a:cs typeface="Comic Sans MS"/>
              </a:rPr>
              <a:t>yenidoğan</a:t>
            </a:r>
            <a:r>
              <a:rPr lang="en-US" dirty="0" smtClean="0">
                <a:latin typeface="Comic Sans MS"/>
                <a:cs typeface="Comic Sans MS"/>
              </a:rPr>
              <a:t> </a:t>
            </a:r>
            <a:r>
              <a:rPr lang="en-US" dirty="0" err="1" smtClean="0">
                <a:latin typeface="Comic Sans MS"/>
                <a:cs typeface="Comic Sans MS"/>
              </a:rPr>
              <a:t>oranı</a:t>
            </a:r>
            <a:r>
              <a:rPr lang="en-US" dirty="0" smtClean="0">
                <a:latin typeface="Comic Sans MS"/>
                <a:cs typeface="Comic Sans MS"/>
              </a:rPr>
              <a:t> %43 den %83 e </a:t>
            </a:r>
            <a:r>
              <a:rPr lang="en-US" dirty="0" err="1" smtClean="0">
                <a:latin typeface="Comic Sans MS"/>
                <a:cs typeface="Comic Sans MS"/>
              </a:rPr>
              <a:t>çıkıyor</a:t>
            </a:r>
            <a:endParaRPr lang="en-US" dirty="0">
              <a:latin typeface="Comic Sans MS"/>
              <a:cs typeface="Comic Sans MS"/>
            </a:endParaRPr>
          </a:p>
        </p:txBody>
      </p:sp>
      <p:pic>
        <p:nvPicPr>
          <p:cNvPr id="4" name="Content Placeholder 3" descr="Ekran Resmi 2016-06-08 17.56.12.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90" r="204"/>
          <a:stretch/>
        </p:blipFill>
        <p:spPr>
          <a:xfrm>
            <a:off x="4355976" y="1700808"/>
            <a:ext cx="4788024" cy="3816424"/>
          </a:xfrm>
        </p:spPr>
      </p:pic>
      <p:sp>
        <p:nvSpPr>
          <p:cNvPr id="13" name="TextBox 12"/>
          <p:cNvSpPr txBox="1"/>
          <p:nvPr/>
        </p:nvSpPr>
        <p:spPr>
          <a:xfrm>
            <a:off x="5148064" y="6165304"/>
            <a:ext cx="3312368" cy="369332"/>
          </a:xfrm>
          <a:prstGeom prst="rect">
            <a:avLst/>
          </a:prstGeom>
          <a:noFill/>
        </p:spPr>
        <p:txBody>
          <a:bodyPr wrap="square" rtlCol="0">
            <a:spAutoFit/>
          </a:bodyPr>
          <a:lstStyle/>
          <a:p>
            <a:r>
              <a:rPr lang="en-US" dirty="0" smtClean="0"/>
              <a:t>Ville ML et al .AJOG. 2016</a:t>
            </a:r>
            <a:endParaRPr lang="en-US" dirty="0"/>
          </a:p>
        </p:txBody>
      </p:sp>
      <p:sp>
        <p:nvSpPr>
          <p:cNvPr id="15" name="TextBox 14"/>
          <p:cNvSpPr txBox="1"/>
          <p:nvPr/>
        </p:nvSpPr>
        <p:spPr>
          <a:xfrm>
            <a:off x="3491880" y="5517232"/>
            <a:ext cx="5832648" cy="523220"/>
          </a:xfrm>
          <a:prstGeom prst="rect">
            <a:avLst/>
          </a:prstGeom>
          <a:noFill/>
        </p:spPr>
        <p:txBody>
          <a:bodyPr wrap="square" rtlCol="0">
            <a:spAutoFit/>
          </a:bodyPr>
          <a:lstStyle/>
          <a:p>
            <a:r>
              <a:rPr lang="en-US" sz="2800" dirty="0" smtClean="0"/>
              <a:t>‘</a:t>
            </a:r>
            <a:r>
              <a:rPr lang="en-US" sz="2800" dirty="0" err="1" smtClean="0">
                <a:latin typeface="Comic Sans MS"/>
                <a:cs typeface="Comic Sans MS"/>
              </a:rPr>
              <a:t>Randominize</a:t>
            </a:r>
            <a:r>
              <a:rPr lang="en-US" sz="2800" dirty="0" smtClean="0">
                <a:latin typeface="Comic Sans MS"/>
                <a:cs typeface="Comic Sans MS"/>
              </a:rPr>
              <a:t> </a:t>
            </a:r>
            <a:r>
              <a:rPr lang="en-US" sz="2800" dirty="0" err="1" smtClean="0">
                <a:latin typeface="Comic Sans MS"/>
                <a:cs typeface="Comic Sans MS"/>
              </a:rPr>
              <a:t>değil</a:t>
            </a:r>
            <a:r>
              <a:rPr lang="en-US" sz="2800" dirty="0" smtClean="0"/>
              <a:t>’</a:t>
            </a:r>
            <a:endParaRPr lang="en-US" sz="2800" dirty="0"/>
          </a:p>
        </p:txBody>
      </p:sp>
    </p:spTree>
    <p:extLst>
      <p:ext uri="{BB962C8B-B14F-4D97-AF65-F5344CB8AC3E}">
        <p14:creationId xmlns:p14="http://schemas.microsoft.com/office/powerpoint/2010/main" val="39207864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8892480" cy="1111664"/>
          </a:xfrm>
        </p:spPr>
        <p:txBody>
          <a:bodyPr>
            <a:normAutofit fontScale="90000"/>
          </a:bodyPr>
          <a:lstStyle/>
          <a:p>
            <a:r>
              <a:rPr lang="tr-TR" dirty="0">
                <a:latin typeface="Comic Sans MS"/>
                <a:cs typeface="Comic Sans MS"/>
              </a:rPr>
              <a:t>CMV</a:t>
            </a:r>
            <a:br>
              <a:rPr lang="tr-TR" dirty="0">
                <a:latin typeface="Comic Sans MS"/>
                <a:cs typeface="Comic Sans MS"/>
              </a:rPr>
            </a:br>
            <a:r>
              <a:rPr lang="tr-TR" dirty="0">
                <a:latin typeface="Comic Sans MS"/>
                <a:cs typeface="Comic Sans MS"/>
              </a:rPr>
              <a:t> T</a:t>
            </a:r>
            <a:r>
              <a:rPr lang="tr-TR" dirty="0" smtClean="0">
                <a:latin typeface="Comic Sans MS"/>
                <a:cs typeface="Comic Sans MS"/>
              </a:rPr>
              <a:t>arayalım mı</a:t>
            </a:r>
            <a:endParaRPr lang="en-US" sz="3100" dirty="0"/>
          </a:p>
        </p:txBody>
      </p:sp>
      <p:sp>
        <p:nvSpPr>
          <p:cNvPr id="3" name="Content Placeholder 2"/>
          <p:cNvSpPr>
            <a:spLocks noGrp="1"/>
          </p:cNvSpPr>
          <p:nvPr>
            <p:ph idx="1"/>
          </p:nvPr>
        </p:nvSpPr>
        <p:spPr>
          <a:xfrm>
            <a:off x="457200" y="1600201"/>
            <a:ext cx="8229600" cy="4133056"/>
          </a:xfrm>
        </p:spPr>
        <p:txBody>
          <a:bodyPr>
            <a:normAutofit/>
          </a:bodyPr>
          <a:lstStyle/>
          <a:p>
            <a:pPr>
              <a:lnSpc>
                <a:spcPct val="130000"/>
              </a:lnSpc>
              <a:buClr>
                <a:srgbClr val="C00000"/>
              </a:buClr>
              <a:buSzPct val="120000"/>
              <a:buFont typeface="Wingdings" charset="0"/>
              <a:buChar char="ü"/>
            </a:pPr>
            <a:r>
              <a:rPr lang="tr-TR" b="1" dirty="0" smtClean="0">
                <a:latin typeface="Comic Sans MS"/>
                <a:cs typeface="Comic Sans MS"/>
              </a:rPr>
              <a:t>Taramanın efektif olabilmesi için </a:t>
            </a:r>
          </a:p>
          <a:p>
            <a:pPr lvl="1">
              <a:lnSpc>
                <a:spcPct val="130000"/>
              </a:lnSpc>
              <a:buClr>
                <a:srgbClr val="C00000"/>
              </a:buClr>
              <a:buSzPct val="120000"/>
              <a:buFont typeface="Wingdings" charset="0"/>
              <a:buChar char="ü"/>
            </a:pPr>
            <a:r>
              <a:rPr lang="tr-TR" b="1" dirty="0" smtClean="0">
                <a:latin typeface="Comic Sans MS"/>
                <a:cs typeface="Comic Sans MS"/>
              </a:rPr>
              <a:t> </a:t>
            </a:r>
            <a:r>
              <a:rPr lang="tr-TR" b="1" dirty="0" err="1">
                <a:latin typeface="Comic Sans MS"/>
                <a:cs typeface="Comic Sans MS"/>
              </a:rPr>
              <a:t>P</a:t>
            </a:r>
            <a:r>
              <a:rPr lang="tr-TR" b="1" dirty="0" err="1" smtClean="0">
                <a:latin typeface="Comic Sans MS"/>
                <a:cs typeface="Comic Sans MS"/>
              </a:rPr>
              <a:t>revelansının</a:t>
            </a:r>
            <a:r>
              <a:rPr lang="tr-TR" b="1" dirty="0" smtClean="0">
                <a:latin typeface="Comic Sans MS"/>
                <a:cs typeface="Comic Sans MS"/>
              </a:rPr>
              <a:t> </a:t>
            </a:r>
          </a:p>
          <a:p>
            <a:pPr lvl="1">
              <a:lnSpc>
                <a:spcPct val="130000"/>
              </a:lnSpc>
              <a:buClr>
                <a:srgbClr val="C00000"/>
              </a:buClr>
              <a:buSzPct val="120000"/>
              <a:buFont typeface="Wingdings" charset="0"/>
              <a:buChar char="ü"/>
            </a:pPr>
            <a:r>
              <a:rPr lang="tr-TR" b="1" dirty="0" smtClean="0">
                <a:latin typeface="Comic Sans MS"/>
                <a:cs typeface="Comic Sans MS"/>
              </a:rPr>
              <a:t>İlerlemesinin	</a:t>
            </a:r>
          </a:p>
          <a:p>
            <a:pPr marL="457200" lvl="1" indent="0">
              <a:lnSpc>
                <a:spcPct val="130000"/>
              </a:lnSpc>
              <a:buClr>
                <a:srgbClr val="C00000"/>
              </a:buClr>
              <a:buSzPct val="120000"/>
              <a:buNone/>
            </a:pPr>
            <a:endParaRPr lang="tr-TR" b="1" dirty="0" smtClean="0">
              <a:latin typeface="Comic Sans MS"/>
              <a:cs typeface="Comic Sans MS"/>
            </a:endParaRPr>
          </a:p>
          <a:p>
            <a:pPr>
              <a:lnSpc>
                <a:spcPct val="130000"/>
              </a:lnSpc>
              <a:buClr>
                <a:srgbClr val="C00000"/>
              </a:buClr>
              <a:buSzPct val="120000"/>
              <a:buFont typeface="Wingdings" charset="0"/>
              <a:buChar char="ü"/>
            </a:pPr>
            <a:r>
              <a:rPr lang="tr-TR" b="1" dirty="0" smtClean="0">
                <a:latin typeface="Comic Sans MS"/>
                <a:cs typeface="Comic Sans MS"/>
              </a:rPr>
              <a:t>Elimizde erken uygulandığında ilerlemeyi net durduracak bir ajanımız yok</a:t>
            </a:r>
          </a:p>
          <a:p>
            <a:endParaRPr lang="en-US" dirty="0"/>
          </a:p>
        </p:txBody>
      </p:sp>
      <p:sp>
        <p:nvSpPr>
          <p:cNvPr id="4" name="Content Placeholder 2"/>
          <p:cNvSpPr txBox="1">
            <a:spLocks/>
          </p:cNvSpPr>
          <p:nvPr/>
        </p:nvSpPr>
        <p:spPr>
          <a:xfrm>
            <a:off x="251520" y="5661248"/>
            <a:ext cx="8640960" cy="648072"/>
          </a:xfrm>
          <a:prstGeom prst="rect">
            <a:avLst/>
          </a:prstGeom>
          <a:solidFill>
            <a:srgbClr val="10253F"/>
          </a:solidFill>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just">
              <a:buFont typeface="Wingdings" pitchFamily="2" charset="2"/>
              <a:buNone/>
            </a:pPr>
            <a:r>
              <a:rPr lang="tr-TR" sz="3200" b="1" dirty="0" smtClean="0">
                <a:solidFill>
                  <a:srgbClr val="C6D9F1"/>
                </a:solidFill>
                <a:latin typeface="Comic Sans MS"/>
                <a:cs typeface="Comic Sans MS"/>
              </a:rPr>
              <a:t> Sadece araştırmalar amaçlı taranabilir</a:t>
            </a:r>
            <a:endParaRPr lang="tr-TR" sz="3200" b="1" dirty="0">
              <a:solidFill>
                <a:srgbClr val="C6D9F1"/>
              </a:solidFill>
              <a:latin typeface="Comic Sans MS"/>
              <a:cs typeface="Comic Sans MS"/>
            </a:endParaRPr>
          </a:p>
        </p:txBody>
      </p:sp>
      <p:sp>
        <p:nvSpPr>
          <p:cNvPr id="5" name="TextBox 4"/>
          <p:cNvSpPr txBox="1"/>
          <p:nvPr/>
        </p:nvSpPr>
        <p:spPr>
          <a:xfrm>
            <a:off x="4932040" y="6237312"/>
            <a:ext cx="4211960" cy="369332"/>
          </a:xfrm>
          <a:prstGeom prst="rect">
            <a:avLst/>
          </a:prstGeom>
          <a:noFill/>
        </p:spPr>
        <p:txBody>
          <a:bodyPr wrap="square" rtlCol="0">
            <a:spAutoFit/>
          </a:bodyPr>
          <a:lstStyle/>
          <a:p>
            <a:r>
              <a:rPr lang="en-US" dirty="0" smtClean="0"/>
              <a:t>SMFM Consult Series 39 AJOG 2016 </a:t>
            </a:r>
            <a:endParaRPr lang="en-US" dirty="0"/>
          </a:p>
        </p:txBody>
      </p:sp>
    </p:spTree>
    <p:extLst>
      <p:ext uri="{BB962C8B-B14F-4D97-AF65-F5344CB8AC3E}">
        <p14:creationId xmlns:p14="http://schemas.microsoft.com/office/powerpoint/2010/main" val="30708607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8892480" cy="1111664"/>
          </a:xfrm>
        </p:spPr>
        <p:txBody>
          <a:bodyPr>
            <a:normAutofit fontScale="90000"/>
          </a:bodyPr>
          <a:lstStyle/>
          <a:p>
            <a:r>
              <a:rPr lang="tr-TR" dirty="0" err="1" smtClean="0">
                <a:latin typeface="Comic Sans MS"/>
                <a:cs typeface="Comic Sans MS"/>
              </a:rPr>
              <a:t>Maternal</a:t>
            </a:r>
            <a:r>
              <a:rPr lang="tr-TR" dirty="0" smtClean="0">
                <a:latin typeface="Comic Sans MS"/>
                <a:cs typeface="Comic Sans MS"/>
              </a:rPr>
              <a:t> CMV</a:t>
            </a:r>
            <a:br>
              <a:rPr lang="tr-TR" dirty="0" smtClean="0">
                <a:latin typeface="Comic Sans MS"/>
                <a:cs typeface="Comic Sans MS"/>
              </a:rPr>
            </a:br>
            <a:r>
              <a:rPr lang="tr-TR" dirty="0" err="1" smtClean="0">
                <a:latin typeface="Comic Sans MS"/>
                <a:cs typeface="Comic Sans MS"/>
              </a:rPr>
              <a:t>Primer</a:t>
            </a:r>
            <a:r>
              <a:rPr lang="tr-TR" dirty="0" smtClean="0">
                <a:latin typeface="Comic Sans MS"/>
                <a:cs typeface="Comic Sans MS"/>
              </a:rPr>
              <a:t> Korunma (CDC)</a:t>
            </a:r>
            <a:endParaRPr lang="en-US" sz="3100" dirty="0"/>
          </a:p>
        </p:txBody>
      </p:sp>
      <p:sp>
        <p:nvSpPr>
          <p:cNvPr id="3" name="Content Placeholder 2"/>
          <p:cNvSpPr>
            <a:spLocks noGrp="1"/>
          </p:cNvSpPr>
          <p:nvPr>
            <p:ph idx="1"/>
          </p:nvPr>
        </p:nvSpPr>
        <p:spPr>
          <a:xfrm>
            <a:off x="457200" y="1600201"/>
            <a:ext cx="8229600" cy="4133056"/>
          </a:xfrm>
        </p:spPr>
        <p:txBody>
          <a:bodyPr>
            <a:normAutofit fontScale="92500"/>
          </a:bodyPr>
          <a:lstStyle/>
          <a:p>
            <a:pPr>
              <a:lnSpc>
                <a:spcPct val="130000"/>
              </a:lnSpc>
              <a:buClr>
                <a:srgbClr val="C00000"/>
              </a:buClr>
              <a:buSzPct val="120000"/>
              <a:buFont typeface="Wingdings" charset="0"/>
              <a:buChar char="ü"/>
            </a:pPr>
            <a:r>
              <a:rPr lang="tr-TR" b="1" dirty="0" smtClean="0">
                <a:latin typeface="Comic Sans MS"/>
                <a:cs typeface="Comic Sans MS"/>
              </a:rPr>
              <a:t>Ellerin yıkanması 15-20 </a:t>
            </a:r>
            <a:r>
              <a:rPr lang="tr-TR" b="1" dirty="0" err="1" smtClean="0">
                <a:latin typeface="Comic Sans MS"/>
                <a:cs typeface="Comic Sans MS"/>
              </a:rPr>
              <a:t>sn</a:t>
            </a:r>
            <a:endParaRPr lang="tr-TR" b="1" dirty="0" smtClean="0">
              <a:latin typeface="Comic Sans MS"/>
              <a:cs typeface="Comic Sans MS"/>
            </a:endParaRPr>
          </a:p>
          <a:p>
            <a:pPr lvl="1">
              <a:lnSpc>
                <a:spcPct val="130000"/>
              </a:lnSpc>
              <a:buClr>
                <a:srgbClr val="C00000"/>
              </a:buClr>
              <a:buSzPct val="120000"/>
              <a:buFont typeface="Wingdings" charset="0"/>
              <a:buChar char="ü"/>
            </a:pPr>
            <a:r>
              <a:rPr lang="tr-TR" b="1" dirty="0" smtClean="0">
                <a:latin typeface="Comic Sans MS"/>
                <a:cs typeface="Comic Sans MS"/>
              </a:rPr>
              <a:t>Vücut sıvıları, kirli çamaşır, çocuk oyuncakları veya beslenmeleri</a:t>
            </a:r>
          </a:p>
          <a:p>
            <a:pPr lvl="1">
              <a:lnSpc>
                <a:spcPct val="130000"/>
              </a:lnSpc>
              <a:buClr>
                <a:srgbClr val="C00000"/>
              </a:buClr>
              <a:buSzPct val="120000"/>
              <a:buFont typeface="Wingdings" charset="0"/>
              <a:buChar char="ü"/>
            </a:pPr>
            <a:r>
              <a:rPr lang="tr-TR" b="1" dirty="0" smtClean="0">
                <a:latin typeface="Comic Sans MS"/>
                <a:cs typeface="Comic Sans MS"/>
              </a:rPr>
              <a:t>Aynı kaşık kullanmamalı, ortak yenmemeli</a:t>
            </a:r>
          </a:p>
          <a:p>
            <a:pPr lvl="1">
              <a:lnSpc>
                <a:spcPct val="130000"/>
              </a:lnSpc>
              <a:buClr>
                <a:srgbClr val="C00000"/>
              </a:buClr>
              <a:buSzPct val="120000"/>
              <a:buFont typeface="Wingdings" charset="0"/>
              <a:buChar char="ü"/>
            </a:pPr>
            <a:r>
              <a:rPr lang="tr-TR" b="1" dirty="0" err="1" smtClean="0">
                <a:latin typeface="Comic Sans MS"/>
                <a:cs typeface="Comic Sans MS"/>
              </a:rPr>
              <a:t>Çocukarı</a:t>
            </a:r>
            <a:r>
              <a:rPr lang="tr-TR" b="1" dirty="0" smtClean="0">
                <a:latin typeface="Comic Sans MS"/>
                <a:cs typeface="Comic Sans MS"/>
              </a:rPr>
              <a:t> ağızdan öpmemeli veya </a:t>
            </a:r>
            <a:r>
              <a:rPr lang="tr-TR" b="1" dirty="0" err="1" smtClean="0">
                <a:latin typeface="Comic Sans MS"/>
                <a:cs typeface="Comic Sans MS"/>
              </a:rPr>
              <a:t>tükrük</a:t>
            </a:r>
            <a:r>
              <a:rPr lang="tr-TR" b="1" dirty="0" smtClean="0">
                <a:latin typeface="Comic Sans MS"/>
                <a:cs typeface="Comic Sans MS"/>
              </a:rPr>
              <a:t> bulaşmamasına dikkat</a:t>
            </a:r>
          </a:p>
          <a:p>
            <a:pPr marL="2286000" lvl="5" indent="0">
              <a:lnSpc>
                <a:spcPct val="130000"/>
              </a:lnSpc>
              <a:buClr>
                <a:srgbClr val="C00000"/>
              </a:buClr>
              <a:buSzPct val="120000"/>
              <a:buNone/>
            </a:pPr>
            <a:endParaRPr lang="tr-TR" b="1" dirty="0" smtClean="0">
              <a:latin typeface="Comic Sans MS"/>
              <a:cs typeface="Comic Sans MS"/>
            </a:endParaRPr>
          </a:p>
          <a:p>
            <a:pPr>
              <a:lnSpc>
                <a:spcPct val="130000"/>
              </a:lnSpc>
              <a:buClr>
                <a:srgbClr val="C00000"/>
              </a:buClr>
              <a:buSzPct val="120000"/>
              <a:buFont typeface="Wingdings" charset="0"/>
              <a:buChar char="ü"/>
            </a:pPr>
            <a:r>
              <a:rPr lang="tr-TR" b="1" dirty="0" err="1" smtClean="0">
                <a:latin typeface="Comic Sans MS"/>
                <a:cs typeface="Comic Sans MS"/>
              </a:rPr>
              <a:t>Randominize</a:t>
            </a:r>
            <a:r>
              <a:rPr lang="tr-TR" b="1" dirty="0" smtClean="0">
                <a:latin typeface="Comic Sans MS"/>
                <a:cs typeface="Comic Sans MS"/>
              </a:rPr>
              <a:t> kontrollü çalışma</a:t>
            </a:r>
          </a:p>
          <a:p>
            <a:pPr lvl="1">
              <a:lnSpc>
                <a:spcPct val="130000"/>
              </a:lnSpc>
              <a:buClr>
                <a:srgbClr val="C00000"/>
              </a:buClr>
              <a:buSzPct val="120000"/>
              <a:buFont typeface="Wingdings" charset="0"/>
              <a:buChar char="ü"/>
            </a:pPr>
            <a:r>
              <a:rPr lang="tr-TR" b="1" dirty="0" err="1" smtClean="0">
                <a:latin typeface="Comic Sans MS"/>
                <a:cs typeface="Comic Sans MS"/>
              </a:rPr>
              <a:t>Seronegatif</a:t>
            </a:r>
            <a:r>
              <a:rPr lang="tr-TR" b="1" dirty="0" smtClean="0">
                <a:latin typeface="Comic Sans MS"/>
                <a:cs typeface="Comic Sans MS"/>
              </a:rPr>
              <a:t> &lt;36 ay çocuğu olan kadınlar</a:t>
            </a:r>
          </a:p>
          <a:p>
            <a:pPr lvl="2">
              <a:lnSpc>
                <a:spcPct val="130000"/>
              </a:lnSpc>
              <a:buClr>
                <a:srgbClr val="C00000"/>
              </a:buClr>
              <a:buSzPct val="120000"/>
              <a:buFont typeface="Wingdings" charset="0"/>
              <a:buChar char="ü"/>
            </a:pPr>
            <a:r>
              <a:rPr lang="tr-TR" b="1" dirty="0" smtClean="0">
                <a:latin typeface="Comic Sans MS"/>
                <a:cs typeface="Comic Sans MS"/>
              </a:rPr>
              <a:t>Bilgilendirme %5.9; yapılmayanlarda %41.7 </a:t>
            </a:r>
            <a:r>
              <a:rPr lang="tr-TR" b="1" dirty="0" err="1" smtClean="0">
                <a:latin typeface="Comic Sans MS"/>
                <a:cs typeface="Comic Sans MS"/>
              </a:rPr>
              <a:t>serokonversiyon</a:t>
            </a:r>
            <a:r>
              <a:rPr lang="tr-TR" b="1" dirty="0" smtClean="0">
                <a:latin typeface="Comic Sans MS"/>
                <a:cs typeface="Comic Sans MS"/>
              </a:rPr>
              <a:t> </a:t>
            </a:r>
          </a:p>
          <a:p>
            <a:endParaRPr lang="en-US" dirty="0"/>
          </a:p>
        </p:txBody>
      </p:sp>
      <p:sp>
        <p:nvSpPr>
          <p:cNvPr id="5" name="TextBox 4"/>
          <p:cNvSpPr txBox="1"/>
          <p:nvPr/>
        </p:nvSpPr>
        <p:spPr>
          <a:xfrm>
            <a:off x="4572000" y="6237312"/>
            <a:ext cx="4572000" cy="369332"/>
          </a:xfrm>
          <a:prstGeom prst="rect">
            <a:avLst/>
          </a:prstGeom>
          <a:noFill/>
        </p:spPr>
        <p:txBody>
          <a:bodyPr wrap="square" rtlCol="0">
            <a:spAutoFit/>
          </a:bodyPr>
          <a:lstStyle/>
          <a:p>
            <a:r>
              <a:rPr lang="en-US" dirty="0" err="1" smtClean="0"/>
              <a:t>Vauloup</a:t>
            </a:r>
            <a:r>
              <a:rPr lang="en-US" dirty="0" smtClean="0"/>
              <a:t> </a:t>
            </a:r>
            <a:r>
              <a:rPr lang="en-US" dirty="0" err="1" smtClean="0"/>
              <a:t>Fellous</a:t>
            </a:r>
            <a:r>
              <a:rPr lang="en-US" dirty="0" smtClean="0"/>
              <a:t>. J </a:t>
            </a:r>
            <a:r>
              <a:rPr lang="en-US" dirty="0" err="1" smtClean="0"/>
              <a:t>Clin</a:t>
            </a:r>
            <a:r>
              <a:rPr lang="en-US" dirty="0" smtClean="0"/>
              <a:t> </a:t>
            </a:r>
            <a:r>
              <a:rPr lang="en-US" dirty="0" err="1" smtClean="0"/>
              <a:t>Virol</a:t>
            </a:r>
            <a:r>
              <a:rPr lang="en-US" dirty="0" smtClean="0"/>
              <a:t>  2014 </a:t>
            </a:r>
            <a:endParaRPr lang="en-US" dirty="0"/>
          </a:p>
        </p:txBody>
      </p:sp>
    </p:spTree>
    <p:extLst>
      <p:ext uri="{BB962C8B-B14F-4D97-AF65-F5344CB8AC3E}">
        <p14:creationId xmlns:p14="http://schemas.microsoft.com/office/powerpoint/2010/main" val="6109741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smtClean="0">
                <a:latin typeface="Comic Sans MS"/>
                <a:cs typeface="Comic Sans MS"/>
              </a:rPr>
              <a:t>Toxoplazmozis</a:t>
            </a:r>
            <a:r>
              <a:rPr lang="en-US" dirty="0" smtClean="0">
                <a:latin typeface="Comic Sans MS"/>
                <a:cs typeface="Comic Sans MS"/>
              </a:rPr>
              <a:t> </a:t>
            </a:r>
            <a:r>
              <a:rPr lang="en-US" dirty="0" err="1" smtClean="0">
                <a:latin typeface="Comic Sans MS"/>
                <a:cs typeface="Comic Sans MS"/>
              </a:rPr>
              <a:t>ve</a:t>
            </a:r>
            <a:r>
              <a:rPr lang="en-US" dirty="0" smtClean="0">
                <a:latin typeface="Comic Sans MS"/>
                <a:cs typeface="Comic Sans MS"/>
              </a:rPr>
              <a:t> </a:t>
            </a:r>
            <a:r>
              <a:rPr lang="en-US" dirty="0" err="1" smtClean="0">
                <a:latin typeface="Comic Sans MS"/>
                <a:cs typeface="Comic Sans MS"/>
              </a:rPr>
              <a:t>Gebelik</a:t>
            </a:r>
            <a:endParaRPr lang="en-US" dirty="0">
              <a:latin typeface="Comic Sans MS"/>
              <a:cs typeface="Comic Sans MS"/>
            </a:endParaRPr>
          </a:p>
        </p:txBody>
      </p:sp>
      <p:sp>
        <p:nvSpPr>
          <p:cNvPr id="2" name="Content Placeholder 1"/>
          <p:cNvSpPr>
            <a:spLocks noGrp="1"/>
          </p:cNvSpPr>
          <p:nvPr>
            <p:ph sz="half" idx="1"/>
          </p:nvPr>
        </p:nvSpPr>
        <p:spPr/>
        <p:txBody>
          <a:bodyPr>
            <a:normAutofit fontScale="85000" lnSpcReduction="20000"/>
          </a:bodyPr>
          <a:lstStyle/>
          <a:p>
            <a:r>
              <a:rPr lang="en-US" dirty="0" err="1" smtClean="0">
                <a:latin typeface="Comic Sans MS"/>
                <a:cs typeface="Comic Sans MS"/>
              </a:rPr>
              <a:t>Hücreiçi</a:t>
            </a:r>
            <a:r>
              <a:rPr lang="en-US" dirty="0" smtClean="0">
                <a:latin typeface="Comic Sans MS"/>
                <a:cs typeface="Comic Sans MS"/>
              </a:rPr>
              <a:t> </a:t>
            </a:r>
            <a:r>
              <a:rPr lang="en-US" dirty="0" err="1" smtClean="0">
                <a:latin typeface="Comic Sans MS"/>
                <a:cs typeface="Comic Sans MS"/>
              </a:rPr>
              <a:t>parazit</a:t>
            </a:r>
            <a:endParaRPr lang="en-US" dirty="0" smtClean="0">
              <a:latin typeface="Comic Sans MS"/>
              <a:cs typeface="Comic Sans MS"/>
            </a:endParaRPr>
          </a:p>
          <a:p>
            <a:r>
              <a:rPr lang="en-US" dirty="0" err="1" smtClean="0">
                <a:latin typeface="Comic Sans MS"/>
                <a:cs typeface="Comic Sans MS"/>
              </a:rPr>
              <a:t>Kompleks</a:t>
            </a:r>
            <a:r>
              <a:rPr lang="en-US" dirty="0" smtClean="0">
                <a:latin typeface="Comic Sans MS"/>
                <a:cs typeface="Comic Sans MS"/>
              </a:rPr>
              <a:t> </a:t>
            </a:r>
            <a:r>
              <a:rPr lang="en-US" dirty="0" err="1" smtClean="0">
                <a:latin typeface="Comic Sans MS"/>
                <a:cs typeface="Comic Sans MS"/>
              </a:rPr>
              <a:t>hücre</a:t>
            </a:r>
            <a:r>
              <a:rPr lang="en-US" dirty="0" smtClean="0">
                <a:latin typeface="Comic Sans MS"/>
                <a:cs typeface="Comic Sans MS"/>
              </a:rPr>
              <a:t> </a:t>
            </a:r>
            <a:r>
              <a:rPr lang="en-US" dirty="0" err="1" smtClean="0">
                <a:latin typeface="Comic Sans MS"/>
                <a:cs typeface="Comic Sans MS"/>
              </a:rPr>
              <a:t>siklusu</a:t>
            </a:r>
            <a:endParaRPr lang="en-US" dirty="0" smtClean="0">
              <a:latin typeface="Comic Sans MS"/>
              <a:cs typeface="Comic Sans MS"/>
            </a:endParaRPr>
          </a:p>
          <a:p>
            <a:r>
              <a:rPr lang="en-US" dirty="0" err="1" smtClean="0">
                <a:latin typeface="Comic Sans MS"/>
                <a:cs typeface="Comic Sans MS"/>
              </a:rPr>
              <a:t>Seksüel</a:t>
            </a:r>
            <a:r>
              <a:rPr lang="en-US" dirty="0" smtClean="0">
                <a:latin typeface="Comic Sans MS"/>
                <a:cs typeface="Comic Sans MS"/>
              </a:rPr>
              <a:t> </a:t>
            </a:r>
            <a:r>
              <a:rPr lang="en-US" dirty="0" err="1" smtClean="0">
                <a:latin typeface="Comic Sans MS"/>
                <a:cs typeface="Comic Sans MS"/>
              </a:rPr>
              <a:t>üreme</a:t>
            </a:r>
            <a:r>
              <a:rPr lang="en-US" dirty="0" smtClean="0">
                <a:latin typeface="Comic Sans MS"/>
                <a:cs typeface="Comic Sans MS"/>
              </a:rPr>
              <a:t> </a:t>
            </a:r>
            <a:r>
              <a:rPr lang="en-US" dirty="0" err="1" smtClean="0">
                <a:latin typeface="Comic Sans MS"/>
                <a:cs typeface="Comic Sans MS"/>
              </a:rPr>
              <a:t>ancak</a:t>
            </a:r>
            <a:r>
              <a:rPr lang="en-US" dirty="0" smtClean="0">
                <a:latin typeface="Comic Sans MS"/>
                <a:cs typeface="Comic Sans MS"/>
              </a:rPr>
              <a:t> </a:t>
            </a:r>
            <a:r>
              <a:rPr lang="en-US" dirty="0" err="1" smtClean="0">
                <a:latin typeface="Comic Sans MS"/>
                <a:cs typeface="Comic Sans MS"/>
              </a:rPr>
              <a:t>kedilerde</a:t>
            </a:r>
            <a:endParaRPr lang="en-US" dirty="0" smtClean="0">
              <a:latin typeface="Comic Sans MS"/>
              <a:cs typeface="Comic Sans MS"/>
            </a:endParaRPr>
          </a:p>
          <a:p>
            <a:r>
              <a:rPr lang="en-US" dirty="0" err="1" smtClean="0">
                <a:latin typeface="Comic Sans MS"/>
                <a:cs typeface="Comic Sans MS"/>
              </a:rPr>
              <a:t>Ookist-taşizoit</a:t>
            </a:r>
            <a:r>
              <a:rPr lang="en-US" dirty="0" smtClean="0">
                <a:latin typeface="Comic Sans MS"/>
                <a:cs typeface="Comic Sans MS"/>
              </a:rPr>
              <a:t>- </a:t>
            </a:r>
            <a:r>
              <a:rPr lang="en-US" dirty="0" err="1" smtClean="0">
                <a:latin typeface="Comic Sans MS"/>
                <a:cs typeface="Comic Sans MS"/>
              </a:rPr>
              <a:t>bradizoit</a:t>
            </a:r>
            <a:endParaRPr lang="en-US" dirty="0" smtClean="0">
              <a:latin typeface="Comic Sans MS"/>
              <a:cs typeface="Comic Sans MS"/>
            </a:endParaRPr>
          </a:p>
          <a:p>
            <a:r>
              <a:rPr lang="en-US" dirty="0" err="1" smtClean="0">
                <a:latin typeface="Comic Sans MS"/>
                <a:cs typeface="Comic Sans MS"/>
              </a:rPr>
              <a:t>Zaman</a:t>
            </a:r>
            <a:r>
              <a:rPr lang="en-US" dirty="0" smtClean="0">
                <a:latin typeface="Comic Sans MS"/>
                <a:cs typeface="Comic Sans MS"/>
              </a:rPr>
              <a:t> </a:t>
            </a:r>
            <a:r>
              <a:rPr lang="en-US" dirty="0" err="1" smtClean="0">
                <a:latin typeface="Comic Sans MS"/>
                <a:cs typeface="Comic Sans MS"/>
              </a:rPr>
              <a:t>içerisinde</a:t>
            </a:r>
            <a:r>
              <a:rPr lang="en-US" dirty="0" smtClean="0">
                <a:latin typeface="Comic Sans MS"/>
                <a:cs typeface="Comic Sans MS"/>
              </a:rPr>
              <a:t> </a:t>
            </a:r>
            <a:r>
              <a:rPr lang="en-US" dirty="0" err="1" smtClean="0">
                <a:latin typeface="Comic Sans MS"/>
                <a:cs typeface="Comic Sans MS"/>
              </a:rPr>
              <a:t>azalma</a:t>
            </a:r>
            <a:endParaRPr lang="en-US" dirty="0" smtClean="0">
              <a:latin typeface="Comic Sans MS"/>
              <a:cs typeface="Comic Sans MS"/>
            </a:endParaRPr>
          </a:p>
          <a:p>
            <a:pPr lvl="1"/>
            <a:r>
              <a:rPr lang="en-US" dirty="0" smtClean="0">
                <a:latin typeface="Comic Sans MS"/>
                <a:cs typeface="Comic Sans MS"/>
              </a:rPr>
              <a:t>7.5/1000-2.4/1000</a:t>
            </a:r>
          </a:p>
          <a:p>
            <a:r>
              <a:rPr lang="en-US" dirty="0" smtClean="0">
                <a:latin typeface="Comic Sans MS"/>
                <a:cs typeface="Comic Sans MS"/>
              </a:rPr>
              <a:t>5-18 </a:t>
            </a:r>
            <a:r>
              <a:rPr lang="en-US" dirty="0" err="1" smtClean="0">
                <a:latin typeface="Comic Sans MS"/>
                <a:cs typeface="Comic Sans MS"/>
              </a:rPr>
              <a:t>gün</a:t>
            </a:r>
            <a:r>
              <a:rPr lang="en-US" dirty="0" smtClean="0">
                <a:latin typeface="Comic Sans MS"/>
                <a:cs typeface="Comic Sans MS"/>
              </a:rPr>
              <a:t> </a:t>
            </a:r>
            <a:r>
              <a:rPr lang="en-US" dirty="0" err="1" smtClean="0">
                <a:latin typeface="Comic Sans MS"/>
                <a:cs typeface="Comic Sans MS"/>
              </a:rPr>
              <a:t>inkübasyon</a:t>
            </a:r>
            <a:endParaRPr lang="en-US" dirty="0" smtClean="0">
              <a:latin typeface="Comic Sans MS"/>
              <a:cs typeface="Comic Sans MS"/>
            </a:endParaRPr>
          </a:p>
          <a:p>
            <a:pPr lvl="1"/>
            <a:r>
              <a:rPr lang="en-US" dirty="0" err="1" smtClean="0">
                <a:latin typeface="Comic Sans MS"/>
                <a:cs typeface="Comic Sans MS"/>
              </a:rPr>
              <a:t>Asemptomatik</a:t>
            </a:r>
            <a:endParaRPr lang="en-US" dirty="0" smtClean="0">
              <a:latin typeface="Comic Sans MS"/>
              <a:cs typeface="Comic Sans MS"/>
            </a:endParaRPr>
          </a:p>
          <a:p>
            <a:pPr lvl="1"/>
            <a:r>
              <a:rPr lang="en-US" dirty="0" err="1" smtClean="0">
                <a:latin typeface="Comic Sans MS"/>
                <a:cs typeface="Comic Sans MS"/>
              </a:rPr>
              <a:t>Servikal</a:t>
            </a:r>
            <a:r>
              <a:rPr lang="en-US" dirty="0" smtClean="0">
                <a:latin typeface="Comic Sans MS"/>
                <a:cs typeface="Comic Sans MS"/>
              </a:rPr>
              <a:t> LAP, </a:t>
            </a:r>
            <a:r>
              <a:rPr lang="en-US" dirty="0" err="1" smtClean="0">
                <a:latin typeface="Comic Sans MS"/>
                <a:cs typeface="Comic Sans MS"/>
              </a:rPr>
              <a:t>ateş</a:t>
            </a:r>
            <a:r>
              <a:rPr lang="en-US" dirty="0" smtClean="0">
                <a:latin typeface="Comic Sans MS"/>
                <a:cs typeface="Comic Sans MS"/>
              </a:rPr>
              <a:t>, </a:t>
            </a:r>
            <a:r>
              <a:rPr lang="en-US" dirty="0" err="1" smtClean="0">
                <a:latin typeface="Comic Sans MS"/>
                <a:cs typeface="Comic Sans MS"/>
              </a:rPr>
              <a:t>halsizlik</a:t>
            </a:r>
            <a:r>
              <a:rPr lang="en-US" dirty="0" smtClean="0">
                <a:latin typeface="Comic Sans MS"/>
                <a:cs typeface="Comic Sans MS"/>
              </a:rPr>
              <a:t>, </a:t>
            </a:r>
            <a:r>
              <a:rPr lang="en-US" dirty="0" err="1" smtClean="0">
                <a:latin typeface="Comic Sans MS"/>
                <a:cs typeface="Comic Sans MS"/>
              </a:rPr>
              <a:t>myalji</a:t>
            </a:r>
            <a:r>
              <a:rPr lang="en-US" dirty="0" smtClean="0">
                <a:latin typeface="Comic Sans MS"/>
                <a:cs typeface="Comic Sans MS"/>
              </a:rPr>
              <a:t>, </a:t>
            </a:r>
            <a:r>
              <a:rPr lang="en-US" dirty="0" err="1" smtClean="0">
                <a:latin typeface="Comic Sans MS"/>
                <a:cs typeface="Comic Sans MS"/>
              </a:rPr>
              <a:t>hepatosplenomegali</a:t>
            </a:r>
            <a:endParaRPr lang="en-US" dirty="0" smtClean="0">
              <a:latin typeface="Comic Sans MS"/>
              <a:cs typeface="Comic Sans MS"/>
            </a:endParaRPr>
          </a:p>
          <a:p>
            <a:pPr lvl="1"/>
            <a:r>
              <a:rPr lang="en-US" dirty="0" err="1" smtClean="0">
                <a:latin typeface="Comic Sans MS"/>
                <a:cs typeface="Comic Sans MS"/>
              </a:rPr>
              <a:t>Plasentadan</a:t>
            </a:r>
            <a:r>
              <a:rPr lang="en-US" dirty="0" smtClean="0">
                <a:latin typeface="Comic Sans MS"/>
                <a:cs typeface="Comic Sans MS"/>
              </a:rPr>
              <a:t> </a:t>
            </a:r>
            <a:r>
              <a:rPr lang="en-US" dirty="0" err="1" smtClean="0">
                <a:latin typeface="Comic Sans MS"/>
                <a:cs typeface="Comic Sans MS"/>
              </a:rPr>
              <a:t>geçebilir</a:t>
            </a:r>
            <a:endParaRPr lang="en-US" dirty="0" smtClean="0">
              <a:latin typeface="Comic Sans MS"/>
              <a:cs typeface="Comic Sans MS"/>
            </a:endParaRPr>
          </a:p>
          <a:p>
            <a:endParaRPr lang="en-US" dirty="0"/>
          </a:p>
        </p:txBody>
      </p:sp>
      <p:pic>
        <p:nvPicPr>
          <p:cNvPr id="5" name="Content Placeholder 4" descr="toxoplasma_lifecycle_bam1.gif"/>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98" r="-1757"/>
          <a:stretch/>
        </p:blipFill>
        <p:spPr>
          <a:xfrm>
            <a:off x="4427984" y="1628800"/>
            <a:ext cx="4915906" cy="4497363"/>
          </a:xfrm>
        </p:spPr>
      </p:pic>
    </p:spTree>
    <p:extLst>
      <p:ext uri="{BB962C8B-B14F-4D97-AF65-F5344CB8AC3E}">
        <p14:creationId xmlns:p14="http://schemas.microsoft.com/office/powerpoint/2010/main" val="14967484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tr-TR" dirty="0" smtClean="0">
                <a:latin typeface="Comic Sans MS"/>
                <a:cs typeface="Comic Sans MS"/>
              </a:rPr>
              <a:t>CMV </a:t>
            </a:r>
            <a:endParaRPr lang="tr-TR" sz="4000" dirty="0" smtClean="0">
              <a:latin typeface="Comic Sans MS"/>
              <a:cs typeface="Comic Sans MS"/>
            </a:endParaRPr>
          </a:p>
        </p:txBody>
      </p:sp>
      <p:sp>
        <p:nvSpPr>
          <p:cNvPr id="2" name="Content Placeholder 1"/>
          <p:cNvSpPr>
            <a:spLocks noGrp="1"/>
          </p:cNvSpPr>
          <p:nvPr>
            <p:ph idx="1"/>
          </p:nvPr>
        </p:nvSpPr>
        <p:spPr>
          <a:xfrm>
            <a:off x="457200" y="1484784"/>
            <a:ext cx="8229600" cy="4641379"/>
          </a:xfrm>
        </p:spPr>
        <p:txBody>
          <a:bodyPr>
            <a:normAutofit fontScale="92500" lnSpcReduction="10000"/>
          </a:bodyPr>
          <a:lstStyle/>
          <a:p>
            <a:pPr algn="just">
              <a:lnSpc>
                <a:spcPct val="90000"/>
              </a:lnSpc>
            </a:pPr>
            <a:endParaRPr lang="tr-TR" dirty="0">
              <a:latin typeface="Arial" charset="0"/>
            </a:endParaRPr>
          </a:p>
          <a:p>
            <a:pPr algn="just">
              <a:lnSpc>
                <a:spcPct val="90000"/>
              </a:lnSpc>
            </a:pPr>
            <a:r>
              <a:rPr lang="tr-TR" sz="3200" dirty="0" err="1" smtClean="0">
                <a:latin typeface="Comic Sans MS"/>
                <a:cs typeface="Comic Sans MS"/>
              </a:rPr>
              <a:t>Herpesvirus</a:t>
            </a:r>
            <a:r>
              <a:rPr lang="tr-TR" sz="3200" dirty="0" smtClean="0">
                <a:latin typeface="Comic Sans MS"/>
                <a:cs typeface="Comic Sans MS"/>
              </a:rPr>
              <a:t> ailesinden DNA </a:t>
            </a:r>
            <a:r>
              <a:rPr lang="tr-TR" sz="3200" dirty="0" err="1" smtClean="0">
                <a:latin typeface="Comic Sans MS"/>
                <a:cs typeface="Comic Sans MS"/>
              </a:rPr>
              <a:t>virusu</a:t>
            </a:r>
            <a:endParaRPr lang="tr-TR" sz="3200" dirty="0" smtClean="0">
              <a:latin typeface="Comic Sans MS"/>
              <a:cs typeface="Comic Sans MS"/>
            </a:endParaRPr>
          </a:p>
          <a:p>
            <a:pPr algn="just">
              <a:lnSpc>
                <a:spcPct val="90000"/>
              </a:lnSpc>
            </a:pPr>
            <a:r>
              <a:rPr lang="tr-TR" sz="3200" dirty="0" smtClean="0">
                <a:latin typeface="Comic Sans MS"/>
                <a:cs typeface="Comic Sans MS"/>
              </a:rPr>
              <a:t>Çocukluk yaşlarda geçirmiş olma %40-83</a:t>
            </a:r>
          </a:p>
          <a:p>
            <a:pPr algn="just">
              <a:lnSpc>
                <a:spcPct val="90000"/>
              </a:lnSpc>
            </a:pPr>
            <a:r>
              <a:rPr lang="tr-TR" sz="3200" dirty="0" smtClean="0">
                <a:latin typeface="Comic Sans MS"/>
                <a:cs typeface="Comic Sans MS"/>
              </a:rPr>
              <a:t>En sık </a:t>
            </a:r>
            <a:r>
              <a:rPr lang="tr-TR" sz="3200" dirty="0" err="1" smtClean="0">
                <a:latin typeface="Comic Sans MS"/>
                <a:cs typeface="Comic Sans MS"/>
              </a:rPr>
              <a:t>konjenital</a:t>
            </a:r>
            <a:r>
              <a:rPr lang="tr-TR" sz="3200" dirty="0" smtClean="0">
                <a:latin typeface="Comic Sans MS"/>
                <a:cs typeface="Comic Sans MS"/>
              </a:rPr>
              <a:t> </a:t>
            </a:r>
            <a:r>
              <a:rPr lang="tr-TR" sz="3200" dirty="0" err="1" smtClean="0">
                <a:latin typeface="Comic Sans MS"/>
                <a:cs typeface="Comic Sans MS"/>
              </a:rPr>
              <a:t>enf</a:t>
            </a:r>
            <a:r>
              <a:rPr lang="tr-TR" sz="3200" dirty="0" smtClean="0">
                <a:latin typeface="Comic Sans MS"/>
                <a:cs typeface="Comic Sans MS"/>
              </a:rPr>
              <a:t> yapan virüs</a:t>
            </a:r>
          </a:p>
          <a:p>
            <a:pPr algn="just">
              <a:lnSpc>
                <a:spcPct val="90000"/>
              </a:lnSpc>
            </a:pPr>
            <a:r>
              <a:rPr lang="tr-TR" sz="3200" dirty="0" err="1" smtClean="0">
                <a:latin typeface="Comic Sans MS"/>
                <a:cs typeface="Comic Sans MS"/>
              </a:rPr>
              <a:t>Serokonversiyon</a:t>
            </a:r>
            <a:r>
              <a:rPr lang="tr-TR" sz="3200" dirty="0" smtClean="0">
                <a:latin typeface="Comic Sans MS"/>
                <a:cs typeface="Comic Sans MS"/>
              </a:rPr>
              <a:t> sosyoekonomik duruma göre değişir (%1.6-%3.7)</a:t>
            </a:r>
          </a:p>
          <a:p>
            <a:pPr algn="just">
              <a:lnSpc>
                <a:spcPct val="90000"/>
              </a:lnSpc>
            </a:pPr>
            <a:r>
              <a:rPr lang="tr-TR" sz="3200" dirty="0" smtClean="0">
                <a:latin typeface="Comic Sans MS"/>
                <a:cs typeface="Comic Sans MS"/>
              </a:rPr>
              <a:t>Doğumda </a:t>
            </a:r>
            <a:r>
              <a:rPr lang="tr-TR" sz="3200" dirty="0" err="1" smtClean="0">
                <a:latin typeface="Comic Sans MS"/>
                <a:cs typeface="Comic Sans MS"/>
              </a:rPr>
              <a:t>primer</a:t>
            </a:r>
            <a:r>
              <a:rPr lang="tr-TR" sz="3200" dirty="0" smtClean="0">
                <a:latin typeface="Comic Sans MS"/>
                <a:cs typeface="Comic Sans MS"/>
              </a:rPr>
              <a:t> </a:t>
            </a:r>
            <a:r>
              <a:rPr lang="tr-TR" sz="3200" dirty="0" err="1" smtClean="0">
                <a:latin typeface="Comic Sans MS"/>
                <a:cs typeface="Comic Sans MS"/>
              </a:rPr>
              <a:t>prevelansı</a:t>
            </a:r>
            <a:r>
              <a:rPr lang="tr-TR" sz="3200" dirty="0" smtClean="0">
                <a:latin typeface="Comic Sans MS"/>
                <a:cs typeface="Comic Sans MS"/>
              </a:rPr>
              <a:t> coğrafyaya göre değişir</a:t>
            </a:r>
          </a:p>
          <a:p>
            <a:pPr lvl="1" algn="just">
              <a:lnSpc>
                <a:spcPct val="90000"/>
              </a:lnSpc>
            </a:pPr>
            <a:r>
              <a:rPr lang="tr-TR" sz="2800" dirty="0" smtClean="0">
                <a:latin typeface="Comic Sans MS"/>
                <a:cs typeface="Comic Sans MS"/>
              </a:rPr>
              <a:t>%0.48-1.3 ABD</a:t>
            </a:r>
          </a:p>
          <a:p>
            <a:pPr lvl="1" algn="just">
              <a:lnSpc>
                <a:spcPct val="90000"/>
              </a:lnSpc>
            </a:pPr>
            <a:r>
              <a:rPr lang="tr-TR" sz="2800" dirty="0" smtClean="0">
                <a:latin typeface="Comic Sans MS"/>
                <a:cs typeface="Comic Sans MS"/>
              </a:rPr>
              <a:t>%0.534 Hollanda</a:t>
            </a:r>
          </a:p>
          <a:p>
            <a:pPr lvl="1" algn="just">
              <a:lnSpc>
                <a:spcPct val="90000"/>
              </a:lnSpc>
            </a:pPr>
            <a:r>
              <a:rPr lang="tr-TR" sz="2800" dirty="0" smtClean="0">
                <a:latin typeface="Comic Sans MS"/>
                <a:cs typeface="Comic Sans MS"/>
              </a:rPr>
              <a:t>%1.08 Brezilya</a:t>
            </a:r>
          </a:p>
          <a:p>
            <a:pPr algn="just">
              <a:lnSpc>
                <a:spcPct val="90000"/>
              </a:lnSpc>
            </a:pPr>
            <a:endParaRPr lang="tr-TR" sz="3200" dirty="0" smtClean="0">
              <a:latin typeface="Comic Sans MS"/>
              <a:cs typeface="Comic Sans MS"/>
            </a:endParaRPr>
          </a:p>
          <a:p>
            <a:pPr algn="just">
              <a:lnSpc>
                <a:spcPct val="90000"/>
              </a:lnSpc>
            </a:pPr>
            <a:endParaRPr lang="tr-TR" sz="3200" dirty="0" smtClean="0">
              <a:latin typeface="Comic Sans MS"/>
              <a:cs typeface="Comic Sans MS"/>
            </a:endParaRPr>
          </a:p>
          <a:p>
            <a:pPr algn="just">
              <a:lnSpc>
                <a:spcPct val="90000"/>
              </a:lnSpc>
            </a:pPr>
            <a:endParaRPr lang="tr-TR" sz="3200" dirty="0" smtClean="0">
              <a:latin typeface="Comic Sans MS"/>
              <a:cs typeface="Comic Sans MS"/>
            </a:endParaRPr>
          </a:p>
          <a:p>
            <a:pPr marL="0" indent="0">
              <a:buNone/>
            </a:pPr>
            <a:endParaRPr lang="en-US" dirty="0"/>
          </a:p>
        </p:txBody>
      </p:sp>
      <p:pic>
        <p:nvPicPr>
          <p:cNvPr id="3" name="Picture 2" descr="images-2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4509120"/>
            <a:ext cx="2232248" cy="2016224"/>
          </a:xfrm>
          <a:prstGeom prst="rect">
            <a:avLst/>
          </a:prstGeom>
        </p:spPr>
      </p:pic>
    </p:spTree>
    <p:extLst>
      <p:ext uri="{BB962C8B-B14F-4D97-AF65-F5344CB8AC3E}">
        <p14:creationId xmlns:p14="http://schemas.microsoft.com/office/powerpoint/2010/main" val="10377183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a:latin typeface="Comic Sans MS"/>
                <a:cs typeface="Comic Sans MS"/>
              </a:rPr>
              <a:t>Toxoplazmozis</a:t>
            </a:r>
            <a:r>
              <a:rPr lang="en-US" dirty="0">
                <a:latin typeface="Comic Sans MS"/>
                <a:cs typeface="Comic Sans MS"/>
              </a:rPr>
              <a:t> </a:t>
            </a:r>
            <a:r>
              <a:rPr lang="en-US" dirty="0" err="1">
                <a:latin typeface="Comic Sans MS"/>
                <a:cs typeface="Comic Sans MS"/>
              </a:rPr>
              <a:t>ve</a:t>
            </a:r>
            <a:r>
              <a:rPr lang="en-US" dirty="0">
                <a:latin typeface="Comic Sans MS"/>
                <a:cs typeface="Comic Sans MS"/>
              </a:rPr>
              <a:t> </a:t>
            </a:r>
            <a:r>
              <a:rPr lang="en-US" dirty="0" err="1" smtClean="0">
                <a:latin typeface="Comic Sans MS"/>
                <a:cs typeface="Comic Sans MS"/>
              </a:rPr>
              <a:t>Gebelik</a:t>
            </a:r>
            <a:r>
              <a:rPr lang="en-US" dirty="0" smtClean="0">
                <a:latin typeface="Comic Sans MS"/>
                <a:cs typeface="Comic Sans MS"/>
              </a:rPr>
              <a:t/>
            </a:r>
            <a:br>
              <a:rPr lang="en-US" dirty="0" smtClean="0">
                <a:latin typeface="Comic Sans MS"/>
                <a:cs typeface="Comic Sans MS"/>
              </a:rPr>
            </a:br>
            <a:r>
              <a:rPr lang="en-US" dirty="0" err="1" smtClean="0">
                <a:latin typeface="Comic Sans MS"/>
                <a:cs typeface="Comic Sans MS"/>
              </a:rPr>
              <a:t>Vertikal</a:t>
            </a:r>
            <a:r>
              <a:rPr lang="en-US" dirty="0" smtClean="0">
                <a:latin typeface="Comic Sans MS"/>
                <a:cs typeface="Comic Sans MS"/>
              </a:rPr>
              <a:t> </a:t>
            </a:r>
            <a:r>
              <a:rPr lang="en-US" dirty="0" err="1" smtClean="0">
                <a:latin typeface="Comic Sans MS"/>
                <a:cs typeface="Comic Sans MS"/>
              </a:rPr>
              <a:t>Geçiş</a:t>
            </a:r>
            <a:endParaRPr lang="en-US" dirty="0">
              <a:latin typeface="Comic Sans MS"/>
              <a:cs typeface="Comic Sans MS"/>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50846789"/>
              </p:ext>
            </p:extLst>
          </p:nvPr>
        </p:nvGraphicFramePr>
        <p:xfrm>
          <a:off x="179512" y="2564903"/>
          <a:ext cx="8229600" cy="2232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5364088" y="6453336"/>
            <a:ext cx="2592288" cy="369332"/>
          </a:xfrm>
          <a:prstGeom prst="rect">
            <a:avLst/>
          </a:prstGeom>
          <a:noFill/>
        </p:spPr>
        <p:txBody>
          <a:bodyPr wrap="square" rtlCol="0">
            <a:spAutoFit/>
          </a:bodyPr>
          <a:lstStyle/>
          <a:p>
            <a:r>
              <a:rPr lang="en-US" dirty="0" smtClean="0"/>
              <a:t> </a:t>
            </a:r>
            <a:endParaRPr lang="en-US" dirty="0"/>
          </a:p>
        </p:txBody>
      </p:sp>
      <p:sp>
        <p:nvSpPr>
          <p:cNvPr id="15" name="Content Placeholder 2"/>
          <p:cNvSpPr txBox="1">
            <a:spLocks/>
          </p:cNvSpPr>
          <p:nvPr/>
        </p:nvSpPr>
        <p:spPr>
          <a:xfrm>
            <a:off x="395536" y="4941168"/>
            <a:ext cx="8352928" cy="936104"/>
          </a:xfrm>
          <a:prstGeom prst="rect">
            <a:avLst/>
          </a:prstGeom>
          <a:solidFill>
            <a:srgbClr val="10253F"/>
          </a:solidFill>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Font typeface="Wingdings" pitchFamily="2" charset="2"/>
              <a:buNone/>
            </a:pPr>
            <a:r>
              <a:rPr lang="tr-TR" sz="2000" dirty="0" err="1" smtClean="0">
                <a:solidFill>
                  <a:srgbClr val="C6D9F1"/>
                </a:solidFill>
                <a:latin typeface="Comic Sans MS Bold"/>
                <a:cs typeface="Comic Sans MS Bold"/>
              </a:rPr>
              <a:t>Fetal</a:t>
            </a:r>
            <a:r>
              <a:rPr lang="tr-TR" sz="2000" dirty="0" smtClean="0">
                <a:solidFill>
                  <a:srgbClr val="C6D9F1"/>
                </a:solidFill>
                <a:latin typeface="Comic Sans MS Bold"/>
                <a:cs typeface="Comic Sans MS Bold"/>
              </a:rPr>
              <a:t> hastalığın şiddeti  erken dönemde geçirilirse daha fazladır</a:t>
            </a:r>
            <a:r>
              <a:rPr lang="tr-TR" sz="2000" dirty="0">
                <a:solidFill>
                  <a:srgbClr val="C6D9F1"/>
                </a:solidFill>
                <a:latin typeface="Comic Sans MS Bold"/>
                <a:cs typeface="Comic Sans MS Bold"/>
              </a:rPr>
              <a:t>.</a:t>
            </a:r>
            <a:endParaRPr lang="tr-TR" sz="1600" dirty="0" smtClean="0">
              <a:solidFill>
                <a:schemeClr val="bg1"/>
              </a:solidFill>
              <a:latin typeface="Comic Sans MS Bold"/>
              <a:cs typeface="Comic Sans MS Bold"/>
            </a:endParaRPr>
          </a:p>
        </p:txBody>
      </p:sp>
      <p:pic>
        <p:nvPicPr>
          <p:cNvPr id="4" name="Picture 3" descr="images-26.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4800" y="260648"/>
            <a:ext cx="1219200" cy="1016000"/>
          </a:xfrm>
          <a:prstGeom prst="rect">
            <a:avLst/>
          </a:prstGeom>
        </p:spPr>
      </p:pic>
      <p:sp>
        <p:nvSpPr>
          <p:cNvPr id="6" name="TextBox 5"/>
          <p:cNvSpPr txBox="1"/>
          <p:nvPr/>
        </p:nvSpPr>
        <p:spPr>
          <a:xfrm>
            <a:off x="755576" y="1772816"/>
            <a:ext cx="1584176" cy="369332"/>
          </a:xfrm>
          <a:prstGeom prst="rect">
            <a:avLst/>
          </a:prstGeom>
          <a:noFill/>
        </p:spPr>
        <p:txBody>
          <a:bodyPr wrap="square" rtlCol="0">
            <a:spAutoFit/>
          </a:bodyPr>
          <a:lstStyle/>
          <a:p>
            <a:r>
              <a:rPr lang="en-US" dirty="0" smtClean="0"/>
              <a:t>1. Trimester</a:t>
            </a:r>
            <a:endParaRPr lang="en-US" dirty="0"/>
          </a:p>
        </p:txBody>
      </p:sp>
      <p:sp>
        <p:nvSpPr>
          <p:cNvPr id="7" name="TextBox 6"/>
          <p:cNvSpPr txBox="1"/>
          <p:nvPr/>
        </p:nvSpPr>
        <p:spPr>
          <a:xfrm>
            <a:off x="3635896" y="1844824"/>
            <a:ext cx="1512168" cy="369332"/>
          </a:xfrm>
          <a:prstGeom prst="rect">
            <a:avLst/>
          </a:prstGeom>
          <a:noFill/>
        </p:spPr>
        <p:txBody>
          <a:bodyPr wrap="square" rtlCol="0">
            <a:spAutoFit/>
          </a:bodyPr>
          <a:lstStyle/>
          <a:p>
            <a:r>
              <a:rPr lang="en-US" dirty="0" smtClean="0"/>
              <a:t>2. Trimester</a:t>
            </a:r>
            <a:endParaRPr lang="en-US" dirty="0"/>
          </a:p>
        </p:txBody>
      </p:sp>
      <p:sp>
        <p:nvSpPr>
          <p:cNvPr id="9" name="TextBox 8"/>
          <p:cNvSpPr txBox="1"/>
          <p:nvPr/>
        </p:nvSpPr>
        <p:spPr>
          <a:xfrm>
            <a:off x="6300192" y="1916832"/>
            <a:ext cx="1368152" cy="369332"/>
          </a:xfrm>
          <a:prstGeom prst="rect">
            <a:avLst/>
          </a:prstGeom>
          <a:noFill/>
        </p:spPr>
        <p:txBody>
          <a:bodyPr wrap="square" rtlCol="0">
            <a:spAutoFit/>
          </a:bodyPr>
          <a:lstStyle/>
          <a:p>
            <a:r>
              <a:rPr lang="en-US" dirty="0" smtClean="0"/>
              <a:t>3.Trimester </a:t>
            </a:r>
            <a:endParaRPr lang="en-US" dirty="0"/>
          </a:p>
        </p:txBody>
      </p:sp>
    </p:spTree>
    <p:extLst>
      <p:ext uri="{BB962C8B-B14F-4D97-AF65-F5344CB8AC3E}">
        <p14:creationId xmlns:p14="http://schemas.microsoft.com/office/powerpoint/2010/main" val="37105482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err="1">
                <a:latin typeface="Comic Sans MS"/>
                <a:cs typeface="Comic Sans MS"/>
              </a:rPr>
              <a:t>Toxoplazmozis</a:t>
            </a:r>
            <a:r>
              <a:rPr lang="en-US" sz="3200" dirty="0">
                <a:latin typeface="Comic Sans MS"/>
                <a:cs typeface="Comic Sans MS"/>
              </a:rPr>
              <a:t> </a:t>
            </a:r>
            <a:r>
              <a:rPr lang="en-US" sz="3200" dirty="0" err="1">
                <a:latin typeface="Comic Sans MS"/>
                <a:cs typeface="Comic Sans MS"/>
              </a:rPr>
              <a:t>ve</a:t>
            </a:r>
            <a:r>
              <a:rPr lang="en-US" sz="3200" dirty="0">
                <a:latin typeface="Comic Sans MS"/>
                <a:cs typeface="Comic Sans MS"/>
              </a:rPr>
              <a:t> </a:t>
            </a:r>
            <a:r>
              <a:rPr lang="en-US" sz="3200" dirty="0" err="1">
                <a:latin typeface="Comic Sans MS"/>
                <a:cs typeface="Comic Sans MS"/>
              </a:rPr>
              <a:t>Gebelik</a:t>
            </a:r>
            <a:r>
              <a:rPr lang="en-US" sz="3200" dirty="0">
                <a:latin typeface="Comic Sans MS"/>
                <a:cs typeface="Comic Sans MS"/>
              </a:rPr>
              <a:t/>
            </a:r>
            <a:br>
              <a:rPr lang="en-US" sz="3200" dirty="0">
                <a:latin typeface="Comic Sans MS"/>
                <a:cs typeface="Comic Sans MS"/>
              </a:rPr>
            </a:br>
            <a:r>
              <a:rPr lang="en-US" sz="3200" dirty="0" err="1" smtClean="0">
                <a:latin typeface="Comic Sans MS"/>
                <a:cs typeface="Comic Sans MS"/>
              </a:rPr>
              <a:t>Hastalık</a:t>
            </a:r>
            <a:r>
              <a:rPr lang="en-US" sz="3200" dirty="0" smtClean="0">
                <a:latin typeface="Comic Sans MS"/>
                <a:cs typeface="Comic Sans MS"/>
              </a:rPr>
              <a:t> </a:t>
            </a:r>
            <a:r>
              <a:rPr lang="en-US" sz="3200" dirty="0" err="1" smtClean="0">
                <a:latin typeface="Comic Sans MS"/>
                <a:cs typeface="Comic Sans MS"/>
              </a:rPr>
              <a:t>Derecesi</a:t>
            </a:r>
            <a:endParaRPr lang="en-US" sz="3200" dirty="0">
              <a:latin typeface="Comic Sans MS"/>
              <a:cs typeface="Comic Sans MS"/>
            </a:endParaRPr>
          </a:p>
        </p:txBody>
      </p:sp>
      <p:pic>
        <p:nvPicPr>
          <p:cNvPr id="11" name="Content Placeholder 10" descr="images-26.jpeg"/>
          <p:cNvPicPr>
            <a:picLocks noGrp="1" noChangeAspect="1"/>
          </p:cNvPicPr>
          <p:nvPr>
            <p:ph idx="1"/>
          </p:nvPr>
        </p:nvPicPr>
        <p:blipFill>
          <a:blip r:embed="rId3">
            <a:extLst>
              <a:ext uri="{28A0092B-C50C-407E-A947-70E740481C1C}">
                <a14:useLocalDpi xmlns:a14="http://schemas.microsoft.com/office/drawing/2010/main" val="0"/>
              </a:ext>
            </a:extLst>
          </a:blip>
          <a:srcRect t="17002" b="17002"/>
          <a:stretch>
            <a:fillRect/>
          </a:stretch>
        </p:blipFill>
        <p:spPr>
          <a:xfrm>
            <a:off x="899592" y="1556792"/>
            <a:ext cx="7344816" cy="3268960"/>
          </a:xfrm>
        </p:spPr>
      </p:pic>
      <p:sp>
        <p:nvSpPr>
          <p:cNvPr id="12" name="TextBox 11"/>
          <p:cNvSpPr txBox="1"/>
          <p:nvPr/>
        </p:nvSpPr>
        <p:spPr>
          <a:xfrm>
            <a:off x="467544" y="5301208"/>
            <a:ext cx="1728192" cy="1200329"/>
          </a:xfrm>
          <a:prstGeom prst="rect">
            <a:avLst/>
          </a:prstGeom>
          <a:noFill/>
        </p:spPr>
        <p:txBody>
          <a:bodyPr wrap="square" rtlCol="0">
            <a:spAutoFit/>
          </a:bodyPr>
          <a:lstStyle/>
          <a:p>
            <a:pPr algn="l"/>
            <a:r>
              <a:rPr lang="en-US" dirty="0" err="1" smtClean="0"/>
              <a:t>Abortus</a:t>
            </a:r>
            <a:endParaRPr lang="en-US" dirty="0" smtClean="0"/>
          </a:p>
          <a:p>
            <a:pPr algn="l"/>
            <a:r>
              <a:rPr lang="en-US" dirty="0" err="1" smtClean="0"/>
              <a:t>Ölüm</a:t>
            </a:r>
            <a:endParaRPr lang="en-US" dirty="0" smtClean="0"/>
          </a:p>
          <a:p>
            <a:pPr algn="l"/>
            <a:r>
              <a:rPr lang="en-US" dirty="0" smtClean="0"/>
              <a:t>SSS </a:t>
            </a:r>
            <a:r>
              <a:rPr lang="en-US" dirty="0" err="1" smtClean="0"/>
              <a:t>bulguları</a:t>
            </a:r>
            <a:endParaRPr lang="en-US" dirty="0" smtClean="0"/>
          </a:p>
          <a:p>
            <a:pPr algn="l"/>
            <a:r>
              <a:rPr lang="en-US" dirty="0" err="1"/>
              <a:t>R</a:t>
            </a:r>
            <a:r>
              <a:rPr lang="en-US" dirty="0" err="1" smtClean="0"/>
              <a:t>etinokoroidit</a:t>
            </a:r>
            <a:endParaRPr lang="en-US" dirty="0"/>
          </a:p>
        </p:txBody>
      </p:sp>
      <p:sp>
        <p:nvSpPr>
          <p:cNvPr id="13" name="Down Arrow 12"/>
          <p:cNvSpPr/>
          <p:nvPr/>
        </p:nvSpPr>
        <p:spPr>
          <a:xfrm>
            <a:off x="1259632" y="4869160"/>
            <a:ext cx="216024"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Elbow Connector 16"/>
          <p:cNvCxnSpPr/>
          <p:nvPr/>
        </p:nvCxnSpPr>
        <p:spPr>
          <a:xfrm>
            <a:off x="1403648" y="5013176"/>
            <a:ext cx="6336704" cy="288032"/>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779912" y="5589240"/>
            <a:ext cx="2376264" cy="369332"/>
          </a:xfrm>
          <a:prstGeom prst="rect">
            <a:avLst/>
          </a:prstGeom>
          <a:noFill/>
        </p:spPr>
        <p:txBody>
          <a:bodyPr wrap="square" rtlCol="0">
            <a:spAutoFit/>
          </a:bodyPr>
          <a:lstStyle/>
          <a:p>
            <a:r>
              <a:rPr lang="en-US" dirty="0" err="1"/>
              <a:t>R</a:t>
            </a:r>
            <a:r>
              <a:rPr lang="en-US" dirty="0" err="1" smtClean="0"/>
              <a:t>etinokoroidit</a:t>
            </a:r>
            <a:endParaRPr lang="en-US" dirty="0"/>
          </a:p>
        </p:txBody>
      </p:sp>
      <p:sp>
        <p:nvSpPr>
          <p:cNvPr id="19" name="Curved Right Arrow 18"/>
          <p:cNvSpPr/>
          <p:nvPr/>
        </p:nvSpPr>
        <p:spPr>
          <a:xfrm>
            <a:off x="1547664" y="4797152"/>
            <a:ext cx="3168352" cy="64807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Curved Left Arrow 19"/>
          <p:cNvSpPr/>
          <p:nvPr/>
        </p:nvSpPr>
        <p:spPr>
          <a:xfrm>
            <a:off x="4932040" y="4797152"/>
            <a:ext cx="3024336" cy="57606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261143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085880"/>
          </a:xfrm>
        </p:spPr>
        <p:txBody>
          <a:bodyPr>
            <a:noAutofit/>
          </a:bodyPr>
          <a:lstStyle/>
          <a:p>
            <a:r>
              <a:rPr lang="en-US" sz="4000" dirty="0" err="1">
                <a:latin typeface="Comic Sans MS"/>
                <a:cs typeface="Comic Sans MS"/>
              </a:rPr>
              <a:t>Toxoplazmozis</a:t>
            </a:r>
            <a:r>
              <a:rPr lang="en-US" sz="4000" dirty="0">
                <a:latin typeface="Comic Sans MS"/>
                <a:cs typeface="Comic Sans MS"/>
              </a:rPr>
              <a:t> </a:t>
            </a:r>
            <a:r>
              <a:rPr lang="en-US" sz="4000" dirty="0" err="1">
                <a:latin typeface="Comic Sans MS"/>
                <a:cs typeface="Comic Sans MS"/>
              </a:rPr>
              <a:t>ve</a:t>
            </a:r>
            <a:r>
              <a:rPr lang="en-US" sz="4000" dirty="0">
                <a:latin typeface="Comic Sans MS"/>
                <a:cs typeface="Comic Sans MS"/>
              </a:rPr>
              <a:t> </a:t>
            </a:r>
            <a:r>
              <a:rPr lang="en-US" sz="4000" dirty="0" err="1">
                <a:latin typeface="Comic Sans MS"/>
                <a:cs typeface="Comic Sans MS"/>
              </a:rPr>
              <a:t>Gebelik</a:t>
            </a:r>
            <a:r>
              <a:rPr lang="en-US" sz="4000" dirty="0">
                <a:latin typeface="Comic Sans MS"/>
                <a:cs typeface="Comic Sans MS"/>
              </a:rPr>
              <a:t/>
            </a:r>
            <a:br>
              <a:rPr lang="en-US" sz="4000" dirty="0">
                <a:latin typeface="Comic Sans MS"/>
                <a:cs typeface="Comic Sans MS"/>
              </a:rPr>
            </a:br>
            <a:r>
              <a:rPr lang="en-US" sz="4000" dirty="0" err="1" smtClean="0">
                <a:latin typeface="Comic Sans MS"/>
                <a:cs typeface="Comic Sans MS"/>
              </a:rPr>
              <a:t>Tanı</a:t>
            </a:r>
            <a:endParaRPr lang="en-US" sz="4000" dirty="0">
              <a:latin typeface="Comic Sans MS"/>
              <a:cs typeface="Comic Sans MS"/>
            </a:endParaRPr>
          </a:p>
        </p:txBody>
      </p:sp>
      <p:sp>
        <p:nvSpPr>
          <p:cNvPr id="10" name="Content Placeholder 9"/>
          <p:cNvSpPr>
            <a:spLocks noGrp="1"/>
          </p:cNvSpPr>
          <p:nvPr>
            <p:ph sz="half" idx="1"/>
          </p:nvPr>
        </p:nvSpPr>
        <p:spPr>
          <a:xfrm>
            <a:off x="0" y="1600200"/>
            <a:ext cx="4932040" cy="4525963"/>
          </a:xfrm>
        </p:spPr>
        <p:txBody>
          <a:bodyPr>
            <a:normAutofit fontScale="77500" lnSpcReduction="20000"/>
          </a:bodyPr>
          <a:lstStyle/>
          <a:p>
            <a:r>
              <a:rPr lang="en-US" sz="3200" dirty="0" err="1" smtClean="0">
                <a:latin typeface="Comic Sans MS"/>
                <a:cs typeface="Comic Sans MS"/>
              </a:rPr>
              <a:t>Serolojik</a:t>
            </a:r>
            <a:r>
              <a:rPr lang="en-US" sz="3200" dirty="0" smtClean="0">
                <a:latin typeface="Comic Sans MS"/>
                <a:cs typeface="Comic Sans MS"/>
              </a:rPr>
              <a:t> </a:t>
            </a:r>
            <a:r>
              <a:rPr lang="en-US" sz="3200" dirty="0" err="1" smtClean="0">
                <a:latin typeface="Comic Sans MS"/>
                <a:cs typeface="Comic Sans MS"/>
              </a:rPr>
              <a:t>testler</a:t>
            </a:r>
            <a:endParaRPr lang="en-US" sz="3200" dirty="0" smtClean="0">
              <a:latin typeface="Comic Sans MS"/>
              <a:cs typeface="Comic Sans MS"/>
            </a:endParaRPr>
          </a:p>
          <a:p>
            <a:pPr lvl="1"/>
            <a:r>
              <a:rPr lang="en-US" dirty="0">
                <a:latin typeface="Comic Sans MS"/>
                <a:cs typeface="Comic Sans MS"/>
              </a:rPr>
              <a:t>IG </a:t>
            </a:r>
            <a:r>
              <a:rPr lang="en-US" dirty="0" smtClean="0">
                <a:latin typeface="Comic Sans MS"/>
                <a:cs typeface="Comic Sans MS"/>
              </a:rPr>
              <a:t>M </a:t>
            </a:r>
          </a:p>
          <a:p>
            <a:pPr lvl="2"/>
            <a:r>
              <a:rPr lang="en-US" dirty="0" smtClean="0">
                <a:latin typeface="Comic Sans MS"/>
                <a:cs typeface="Comic Sans MS"/>
              </a:rPr>
              <a:t>5. </a:t>
            </a:r>
            <a:r>
              <a:rPr lang="en-US" dirty="0" err="1" smtClean="0">
                <a:latin typeface="Comic Sans MS"/>
                <a:cs typeface="Comic Sans MS"/>
              </a:rPr>
              <a:t>gün</a:t>
            </a:r>
            <a:r>
              <a:rPr lang="en-US" dirty="0" smtClean="0">
                <a:latin typeface="Comic Sans MS"/>
                <a:cs typeface="Comic Sans MS"/>
              </a:rPr>
              <a:t> </a:t>
            </a:r>
            <a:r>
              <a:rPr lang="en-US" dirty="0" err="1" smtClean="0">
                <a:latin typeface="Comic Sans MS"/>
                <a:cs typeface="Comic Sans MS"/>
              </a:rPr>
              <a:t>artışa</a:t>
            </a:r>
            <a:r>
              <a:rPr lang="en-US" dirty="0" smtClean="0">
                <a:latin typeface="Comic Sans MS"/>
                <a:cs typeface="Comic Sans MS"/>
              </a:rPr>
              <a:t> </a:t>
            </a:r>
            <a:r>
              <a:rPr lang="en-US" dirty="0" err="1" smtClean="0">
                <a:latin typeface="Comic Sans MS"/>
                <a:cs typeface="Comic Sans MS"/>
              </a:rPr>
              <a:t>başlar</a:t>
            </a:r>
            <a:r>
              <a:rPr lang="en-US" dirty="0" smtClean="0">
                <a:latin typeface="Comic Sans MS"/>
                <a:cs typeface="Comic Sans MS"/>
              </a:rPr>
              <a:t>  1-2 </a:t>
            </a:r>
            <a:r>
              <a:rPr lang="en-US" dirty="0" err="1" smtClean="0">
                <a:latin typeface="Comic Sans MS"/>
                <a:cs typeface="Comic Sans MS"/>
              </a:rPr>
              <a:t>ayda</a:t>
            </a:r>
            <a:r>
              <a:rPr lang="en-US" dirty="0" smtClean="0">
                <a:latin typeface="Comic Sans MS"/>
                <a:cs typeface="Comic Sans MS"/>
              </a:rPr>
              <a:t> </a:t>
            </a:r>
            <a:r>
              <a:rPr lang="en-US" dirty="0" err="1" smtClean="0">
                <a:latin typeface="Comic Sans MS"/>
                <a:cs typeface="Comic Sans MS"/>
              </a:rPr>
              <a:t>pik</a:t>
            </a:r>
            <a:endParaRPr lang="en-US" dirty="0" smtClean="0">
              <a:latin typeface="Comic Sans MS"/>
              <a:cs typeface="Comic Sans MS"/>
            </a:endParaRPr>
          </a:p>
          <a:p>
            <a:pPr lvl="1"/>
            <a:r>
              <a:rPr lang="en-US" dirty="0" smtClean="0">
                <a:latin typeface="Comic Sans MS"/>
                <a:cs typeface="Comic Sans MS"/>
              </a:rPr>
              <a:t>IG G</a:t>
            </a:r>
          </a:p>
          <a:p>
            <a:pPr lvl="2"/>
            <a:r>
              <a:rPr lang="en-US" dirty="0" smtClean="0">
                <a:latin typeface="Comic Sans MS"/>
                <a:cs typeface="Comic Sans MS"/>
              </a:rPr>
              <a:t>1-2 </a:t>
            </a:r>
            <a:r>
              <a:rPr lang="en-US" dirty="0" err="1" smtClean="0">
                <a:latin typeface="Comic Sans MS"/>
                <a:cs typeface="Comic Sans MS"/>
              </a:rPr>
              <a:t>hft</a:t>
            </a:r>
            <a:r>
              <a:rPr lang="en-US" dirty="0" smtClean="0">
                <a:latin typeface="Comic Sans MS"/>
                <a:cs typeface="Comic Sans MS"/>
              </a:rPr>
              <a:t> </a:t>
            </a:r>
            <a:r>
              <a:rPr lang="en-US" dirty="0" err="1" smtClean="0">
                <a:latin typeface="Comic Sans MS"/>
                <a:cs typeface="Comic Sans MS"/>
              </a:rPr>
              <a:t>sonra</a:t>
            </a:r>
            <a:r>
              <a:rPr lang="en-US" dirty="0" smtClean="0">
                <a:latin typeface="Comic Sans MS"/>
                <a:cs typeface="Comic Sans MS"/>
              </a:rPr>
              <a:t> </a:t>
            </a:r>
            <a:r>
              <a:rPr lang="en-US" dirty="0" err="1" smtClean="0">
                <a:latin typeface="Comic Sans MS"/>
                <a:cs typeface="Comic Sans MS"/>
              </a:rPr>
              <a:t>artar</a:t>
            </a:r>
            <a:r>
              <a:rPr lang="en-US" dirty="0" smtClean="0">
                <a:latin typeface="Comic Sans MS"/>
                <a:cs typeface="Comic Sans MS"/>
              </a:rPr>
              <a:t> 12. </a:t>
            </a:r>
            <a:r>
              <a:rPr lang="en-US" dirty="0" err="1" smtClean="0">
                <a:latin typeface="Comic Sans MS"/>
                <a:cs typeface="Comic Sans MS"/>
              </a:rPr>
              <a:t>ayda</a:t>
            </a:r>
            <a:r>
              <a:rPr lang="en-US" dirty="0" smtClean="0">
                <a:latin typeface="Comic Sans MS"/>
                <a:cs typeface="Comic Sans MS"/>
              </a:rPr>
              <a:t> </a:t>
            </a:r>
            <a:r>
              <a:rPr lang="en-US" dirty="0" err="1">
                <a:latin typeface="Comic Sans MS"/>
                <a:cs typeface="Comic Sans MS"/>
              </a:rPr>
              <a:t>p</a:t>
            </a:r>
            <a:r>
              <a:rPr lang="en-US" dirty="0" err="1" smtClean="0">
                <a:latin typeface="Comic Sans MS"/>
                <a:cs typeface="Comic Sans MS"/>
              </a:rPr>
              <a:t>ik</a:t>
            </a:r>
            <a:endParaRPr lang="en-US" dirty="0" smtClean="0">
              <a:latin typeface="Comic Sans MS"/>
              <a:cs typeface="Comic Sans MS"/>
            </a:endParaRPr>
          </a:p>
          <a:p>
            <a:pPr lvl="1"/>
            <a:r>
              <a:rPr lang="en-US" dirty="0" smtClean="0">
                <a:latin typeface="Comic Sans MS"/>
                <a:cs typeface="Comic Sans MS"/>
              </a:rPr>
              <a:t>IG G </a:t>
            </a:r>
            <a:r>
              <a:rPr lang="en-US" dirty="0" err="1" smtClean="0">
                <a:latin typeface="Comic Sans MS"/>
                <a:cs typeface="Comic Sans MS"/>
              </a:rPr>
              <a:t>avidite</a:t>
            </a:r>
            <a:endParaRPr lang="en-US" dirty="0" smtClean="0">
              <a:latin typeface="Comic Sans MS"/>
              <a:cs typeface="Comic Sans MS"/>
            </a:endParaRPr>
          </a:p>
          <a:p>
            <a:pPr lvl="2"/>
            <a:r>
              <a:rPr lang="en-US" dirty="0" smtClean="0">
                <a:latin typeface="Comic Sans MS"/>
                <a:cs typeface="Comic Sans MS"/>
              </a:rPr>
              <a:t>5 </a:t>
            </a:r>
            <a:r>
              <a:rPr lang="en-US" dirty="0" err="1" smtClean="0">
                <a:latin typeface="Comic Sans MS"/>
                <a:cs typeface="Comic Sans MS"/>
              </a:rPr>
              <a:t>ayda</a:t>
            </a:r>
            <a:r>
              <a:rPr lang="en-US" dirty="0" smtClean="0">
                <a:latin typeface="Comic Sans MS"/>
                <a:cs typeface="Comic Sans MS"/>
              </a:rPr>
              <a:t> </a:t>
            </a:r>
            <a:r>
              <a:rPr lang="en-US" dirty="0" err="1" smtClean="0">
                <a:latin typeface="Comic Sans MS"/>
                <a:cs typeface="Comic Sans MS"/>
              </a:rPr>
              <a:t>yüksek</a:t>
            </a:r>
            <a:r>
              <a:rPr lang="en-US" dirty="0" smtClean="0">
                <a:latin typeface="Comic Sans MS"/>
                <a:cs typeface="Comic Sans MS"/>
              </a:rPr>
              <a:t> </a:t>
            </a:r>
            <a:r>
              <a:rPr lang="en-US" dirty="0" err="1" smtClean="0">
                <a:latin typeface="Comic Sans MS"/>
                <a:cs typeface="Comic Sans MS"/>
              </a:rPr>
              <a:t>avidite</a:t>
            </a:r>
            <a:endParaRPr lang="en-US" dirty="0" smtClean="0">
              <a:latin typeface="Comic Sans MS"/>
              <a:cs typeface="Comic Sans MS"/>
            </a:endParaRPr>
          </a:p>
          <a:p>
            <a:r>
              <a:rPr lang="en-US" sz="3200" dirty="0" err="1" smtClean="0">
                <a:latin typeface="Comic Sans MS"/>
                <a:cs typeface="Comic Sans MS"/>
              </a:rPr>
              <a:t>Ultrasonografi</a:t>
            </a:r>
            <a:endParaRPr lang="en-US" sz="3200" dirty="0" smtClean="0">
              <a:latin typeface="Comic Sans MS"/>
              <a:cs typeface="Comic Sans MS"/>
            </a:endParaRPr>
          </a:p>
          <a:p>
            <a:pPr lvl="1"/>
            <a:r>
              <a:rPr lang="en-US" dirty="0" err="1" smtClean="0">
                <a:latin typeface="Comic Sans MS"/>
                <a:cs typeface="Comic Sans MS"/>
              </a:rPr>
              <a:t>Ventrikülomegali,kalsifikasyon</a:t>
            </a:r>
            <a:r>
              <a:rPr lang="en-US" dirty="0" smtClean="0">
                <a:latin typeface="Comic Sans MS"/>
                <a:cs typeface="Comic Sans MS"/>
              </a:rPr>
              <a:t>,</a:t>
            </a:r>
          </a:p>
          <a:p>
            <a:pPr marL="457200" lvl="1" indent="0">
              <a:buNone/>
            </a:pPr>
            <a:r>
              <a:rPr lang="en-US" dirty="0" err="1">
                <a:latin typeface="Comic Sans MS"/>
                <a:cs typeface="Comic Sans MS"/>
              </a:rPr>
              <a:t>m</a:t>
            </a:r>
            <a:r>
              <a:rPr lang="en-US" dirty="0" err="1" smtClean="0">
                <a:latin typeface="Comic Sans MS"/>
                <a:cs typeface="Comic Sans MS"/>
              </a:rPr>
              <a:t>ikrosefali</a:t>
            </a:r>
            <a:r>
              <a:rPr lang="en-US" dirty="0" smtClean="0">
                <a:latin typeface="Comic Sans MS"/>
                <a:cs typeface="Comic Sans MS"/>
              </a:rPr>
              <a:t>, </a:t>
            </a:r>
          </a:p>
          <a:p>
            <a:pPr lvl="1"/>
            <a:r>
              <a:rPr lang="en-US" dirty="0" err="1">
                <a:latin typeface="Comic Sans MS"/>
                <a:cs typeface="Comic Sans MS"/>
              </a:rPr>
              <a:t>A</a:t>
            </a:r>
            <a:r>
              <a:rPr lang="en-US" dirty="0" err="1" smtClean="0">
                <a:latin typeface="Comic Sans MS"/>
                <a:cs typeface="Comic Sans MS"/>
              </a:rPr>
              <a:t>sit</a:t>
            </a:r>
            <a:r>
              <a:rPr lang="en-US" dirty="0" smtClean="0">
                <a:latin typeface="Comic Sans MS"/>
                <a:cs typeface="Comic Sans MS"/>
              </a:rPr>
              <a:t>, </a:t>
            </a:r>
            <a:r>
              <a:rPr lang="en-US" dirty="0" err="1" smtClean="0">
                <a:latin typeface="Comic Sans MS"/>
                <a:cs typeface="Comic Sans MS"/>
              </a:rPr>
              <a:t>hepatosplenomegali</a:t>
            </a:r>
            <a:endParaRPr lang="en-US" dirty="0">
              <a:latin typeface="Comic Sans MS"/>
              <a:cs typeface="Comic Sans MS"/>
            </a:endParaRPr>
          </a:p>
          <a:p>
            <a:pPr lvl="1"/>
            <a:r>
              <a:rPr lang="en-US" dirty="0" smtClean="0">
                <a:latin typeface="Comic Sans MS"/>
                <a:cs typeface="Comic Sans MS"/>
              </a:rPr>
              <a:t> FGR</a:t>
            </a:r>
          </a:p>
          <a:p>
            <a:r>
              <a:rPr lang="en-US" sz="3200" dirty="0" err="1" smtClean="0">
                <a:latin typeface="Comic Sans MS"/>
                <a:cs typeface="Comic Sans MS"/>
              </a:rPr>
              <a:t>Amniosentez</a:t>
            </a:r>
            <a:endParaRPr lang="en-US" sz="3200" dirty="0" smtClean="0">
              <a:latin typeface="Comic Sans MS"/>
              <a:cs typeface="Comic Sans MS"/>
            </a:endParaRPr>
          </a:p>
          <a:p>
            <a:pPr lvl="1"/>
            <a:r>
              <a:rPr lang="en-US" dirty="0" smtClean="0">
                <a:latin typeface="Comic Sans MS"/>
                <a:cs typeface="Comic Sans MS"/>
              </a:rPr>
              <a:t>18. </a:t>
            </a:r>
            <a:r>
              <a:rPr lang="en-US" dirty="0" err="1" smtClean="0">
                <a:latin typeface="Comic Sans MS"/>
                <a:cs typeface="Comic Sans MS"/>
              </a:rPr>
              <a:t>haftadan</a:t>
            </a:r>
            <a:r>
              <a:rPr lang="en-US" dirty="0" smtClean="0">
                <a:latin typeface="Comic Sans MS"/>
                <a:cs typeface="Comic Sans MS"/>
              </a:rPr>
              <a:t> </a:t>
            </a:r>
            <a:r>
              <a:rPr lang="en-US" dirty="0" err="1" smtClean="0">
                <a:latin typeface="Comic Sans MS"/>
                <a:cs typeface="Comic Sans MS"/>
              </a:rPr>
              <a:t>sonra</a:t>
            </a:r>
            <a:endParaRPr lang="en-US" dirty="0" smtClean="0">
              <a:latin typeface="Comic Sans MS"/>
              <a:cs typeface="Comic Sans MS"/>
            </a:endParaRPr>
          </a:p>
          <a:p>
            <a:pPr lvl="1"/>
            <a:r>
              <a:rPr lang="en-US" dirty="0" err="1" smtClean="0">
                <a:latin typeface="Comic Sans MS"/>
                <a:cs typeface="Comic Sans MS"/>
              </a:rPr>
              <a:t>Şüpheden</a:t>
            </a:r>
            <a:r>
              <a:rPr lang="en-US" dirty="0" smtClean="0">
                <a:latin typeface="Comic Sans MS"/>
                <a:cs typeface="Comic Sans MS"/>
              </a:rPr>
              <a:t> 4hafta </a:t>
            </a:r>
            <a:r>
              <a:rPr lang="en-US" dirty="0" err="1" smtClean="0">
                <a:latin typeface="Comic Sans MS"/>
                <a:cs typeface="Comic Sans MS"/>
              </a:rPr>
              <a:t>sonra</a:t>
            </a:r>
            <a:endParaRPr lang="en-US" dirty="0">
              <a:latin typeface="Comic Sans MS"/>
              <a:cs typeface="Comic Sans MS"/>
            </a:endParaRPr>
          </a:p>
        </p:txBody>
      </p:sp>
      <p:pic>
        <p:nvPicPr>
          <p:cNvPr id="6" name="Hepatik kalsifikasyon.png"/>
          <p:cNvPicPr>
            <a:picLocks noGrp="1" noChangeAspect="1"/>
          </p:cNvPicPr>
          <p:nvPr>
            <p:ph sz="half" idx="2"/>
          </p:nvPr>
        </p:nvPicPr>
        <p:blipFill rotWithShape="1">
          <a:blip r:embed="rId3">
            <a:extLst/>
          </a:blip>
          <a:srcRect l="12288" t="29401" r="18716" b="-10790"/>
          <a:stretch/>
        </p:blipFill>
        <p:spPr>
          <a:xfrm>
            <a:off x="4932040" y="1628800"/>
            <a:ext cx="4038600" cy="2601966"/>
          </a:xfrm>
          <a:prstGeom prst="rect">
            <a:avLst/>
          </a:prstGeom>
          <a:ln w="12700">
            <a:miter lim="400000"/>
          </a:ln>
          <a:effectLst>
            <a:outerShdw blurRad="190500" dist="8455" dir="5400000" rotWithShape="0">
              <a:srgbClr val="000000"/>
            </a:outerShdw>
          </a:effectLst>
        </p:spPr>
      </p:pic>
      <p:pic>
        <p:nvPicPr>
          <p:cNvPr id="7" name="Ekran Resmi 2016-04-19 20.53.40.png"/>
          <p:cNvPicPr>
            <a:picLocks noChangeAspect="1"/>
          </p:cNvPicPr>
          <p:nvPr/>
        </p:nvPicPr>
        <p:blipFill>
          <a:blip r:embed="rId4">
            <a:extLst/>
          </a:blip>
          <a:stretch>
            <a:fillRect/>
          </a:stretch>
        </p:blipFill>
        <p:spPr>
          <a:xfrm>
            <a:off x="4932040" y="3861047"/>
            <a:ext cx="4211960" cy="2808313"/>
          </a:xfrm>
          <a:prstGeom prst="rect">
            <a:avLst/>
          </a:prstGeom>
          <a:ln w="12700">
            <a:miter lim="400000"/>
          </a:ln>
          <a:effectLst>
            <a:outerShdw blurRad="190500" dist="8455" dir="5400000" rotWithShape="0">
              <a:srgbClr val="000000"/>
            </a:outerShdw>
          </a:effectLst>
        </p:spPr>
      </p:pic>
    </p:spTree>
    <p:extLst>
      <p:ext uri="{BB962C8B-B14F-4D97-AF65-F5344CB8AC3E}">
        <p14:creationId xmlns:p14="http://schemas.microsoft.com/office/powerpoint/2010/main" val="1910916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0-#ppt_w/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err="1">
                <a:latin typeface="Comic Sans MS"/>
                <a:cs typeface="Comic Sans MS"/>
              </a:rPr>
              <a:t>Toxoplazmozis</a:t>
            </a:r>
            <a:r>
              <a:rPr lang="en-US" sz="5400" dirty="0">
                <a:latin typeface="Comic Sans MS"/>
                <a:cs typeface="Comic Sans MS"/>
              </a:rPr>
              <a:t> </a:t>
            </a:r>
            <a:r>
              <a:rPr lang="en-US" sz="5400" dirty="0" err="1">
                <a:latin typeface="Comic Sans MS"/>
                <a:cs typeface="Comic Sans MS"/>
              </a:rPr>
              <a:t>ve</a:t>
            </a:r>
            <a:r>
              <a:rPr lang="en-US" sz="5400" dirty="0">
                <a:latin typeface="Comic Sans MS"/>
                <a:cs typeface="Comic Sans MS"/>
              </a:rPr>
              <a:t> </a:t>
            </a:r>
            <a:r>
              <a:rPr lang="en-US" sz="5400" dirty="0" err="1">
                <a:latin typeface="Comic Sans MS"/>
                <a:cs typeface="Comic Sans MS"/>
              </a:rPr>
              <a:t>Gebelik</a:t>
            </a:r>
            <a:r>
              <a:rPr lang="en-US" sz="5400" dirty="0">
                <a:latin typeface="Comic Sans MS"/>
                <a:cs typeface="Comic Sans MS"/>
              </a:rPr>
              <a:t/>
            </a:r>
            <a:br>
              <a:rPr lang="en-US" sz="5400" dirty="0">
                <a:latin typeface="Comic Sans MS"/>
                <a:cs typeface="Comic Sans MS"/>
              </a:rPr>
            </a:br>
            <a:r>
              <a:rPr lang="en-US" sz="5400" dirty="0" err="1" smtClean="0">
                <a:latin typeface="Comic Sans MS"/>
                <a:cs typeface="Comic Sans MS"/>
              </a:rPr>
              <a:t>Yönetim</a:t>
            </a:r>
            <a:endParaRPr lang="en-US" sz="3600" dirty="0">
              <a:latin typeface="Comic Sans MS"/>
              <a:cs typeface="Comic Sans MS"/>
            </a:endParaRPr>
          </a:p>
        </p:txBody>
      </p:sp>
      <p:sp>
        <p:nvSpPr>
          <p:cNvPr id="10" name="Content Placeholder 9"/>
          <p:cNvSpPr>
            <a:spLocks noGrp="1"/>
          </p:cNvSpPr>
          <p:nvPr>
            <p:ph sz="half" idx="1"/>
          </p:nvPr>
        </p:nvSpPr>
        <p:spPr>
          <a:xfrm>
            <a:off x="457200" y="1600200"/>
            <a:ext cx="4474840" cy="4525963"/>
          </a:xfrm>
        </p:spPr>
        <p:txBody>
          <a:bodyPr>
            <a:normAutofit/>
          </a:bodyPr>
          <a:lstStyle/>
          <a:p>
            <a:r>
              <a:rPr lang="en-US" sz="3200" dirty="0" err="1" smtClean="0">
                <a:latin typeface="Comic Sans MS"/>
                <a:cs typeface="Comic Sans MS"/>
              </a:rPr>
              <a:t>Medikal</a:t>
            </a:r>
            <a:r>
              <a:rPr lang="en-US" sz="3200" dirty="0" smtClean="0">
                <a:latin typeface="Comic Sans MS"/>
                <a:cs typeface="Comic Sans MS"/>
              </a:rPr>
              <a:t> </a:t>
            </a:r>
            <a:r>
              <a:rPr lang="en-US" sz="3200" dirty="0" err="1" smtClean="0">
                <a:latin typeface="Comic Sans MS"/>
                <a:cs typeface="Comic Sans MS"/>
              </a:rPr>
              <a:t>Tedavi</a:t>
            </a:r>
            <a:endParaRPr lang="en-US" sz="3200" dirty="0" smtClean="0">
              <a:latin typeface="Comic Sans MS"/>
              <a:cs typeface="Comic Sans MS"/>
            </a:endParaRPr>
          </a:p>
          <a:p>
            <a:pPr lvl="1"/>
            <a:r>
              <a:rPr lang="en-US" dirty="0" err="1" smtClean="0">
                <a:latin typeface="Comic Sans MS"/>
                <a:cs typeface="Comic Sans MS"/>
              </a:rPr>
              <a:t>Spiramisin</a:t>
            </a:r>
            <a:endParaRPr lang="en-US" dirty="0" smtClean="0">
              <a:latin typeface="Comic Sans MS"/>
              <a:cs typeface="Comic Sans MS"/>
            </a:endParaRPr>
          </a:p>
          <a:p>
            <a:pPr lvl="2"/>
            <a:r>
              <a:rPr lang="en-US" dirty="0" smtClean="0">
                <a:latin typeface="Comic Sans MS"/>
                <a:cs typeface="Comic Sans MS"/>
              </a:rPr>
              <a:t>3x1 gr/</a:t>
            </a:r>
            <a:r>
              <a:rPr lang="en-US" dirty="0" err="1" smtClean="0">
                <a:latin typeface="Comic Sans MS"/>
                <a:cs typeface="Comic Sans MS"/>
              </a:rPr>
              <a:t>gün</a:t>
            </a:r>
            <a:endParaRPr lang="en-US" dirty="0" smtClean="0">
              <a:latin typeface="Comic Sans MS"/>
              <a:cs typeface="Comic Sans MS"/>
            </a:endParaRPr>
          </a:p>
          <a:p>
            <a:pPr lvl="1"/>
            <a:r>
              <a:rPr lang="en-US" dirty="0" err="1" smtClean="0">
                <a:latin typeface="Comic Sans MS"/>
                <a:cs typeface="Comic Sans MS"/>
              </a:rPr>
              <a:t>Primetamin-sülfodiazin</a:t>
            </a:r>
            <a:endParaRPr lang="en-US" dirty="0" smtClean="0">
              <a:latin typeface="Comic Sans MS"/>
              <a:cs typeface="Comic Sans MS"/>
            </a:endParaRPr>
          </a:p>
          <a:p>
            <a:pPr lvl="2"/>
            <a:r>
              <a:rPr lang="en-US" dirty="0" smtClean="0">
                <a:latin typeface="Comic Sans MS"/>
                <a:cs typeface="Comic Sans MS"/>
              </a:rPr>
              <a:t>Amnion </a:t>
            </a:r>
            <a:r>
              <a:rPr lang="en-US" dirty="0" err="1" smtClean="0">
                <a:latin typeface="Comic Sans MS"/>
                <a:cs typeface="Comic Sans MS"/>
              </a:rPr>
              <a:t>sıvısında</a:t>
            </a:r>
            <a:r>
              <a:rPr lang="en-US" dirty="0" smtClean="0">
                <a:latin typeface="Comic Sans MS"/>
                <a:cs typeface="Comic Sans MS"/>
              </a:rPr>
              <a:t> </a:t>
            </a:r>
            <a:r>
              <a:rPr lang="en-US" dirty="0" err="1" smtClean="0">
                <a:latin typeface="Comic Sans MS"/>
                <a:cs typeface="Comic Sans MS"/>
              </a:rPr>
              <a:t>Toxo</a:t>
            </a:r>
            <a:r>
              <a:rPr lang="en-US" dirty="0" smtClean="0">
                <a:latin typeface="Comic Sans MS"/>
                <a:cs typeface="Comic Sans MS"/>
              </a:rPr>
              <a:t> </a:t>
            </a:r>
            <a:r>
              <a:rPr lang="en-US" dirty="0" err="1" smtClean="0">
                <a:latin typeface="Comic Sans MS"/>
                <a:cs typeface="Comic Sans MS"/>
              </a:rPr>
              <a:t>gözlenirse</a:t>
            </a:r>
            <a:r>
              <a:rPr lang="en-US" dirty="0" smtClean="0">
                <a:latin typeface="Comic Sans MS"/>
                <a:cs typeface="Comic Sans MS"/>
              </a:rPr>
              <a:t> </a:t>
            </a:r>
            <a:r>
              <a:rPr lang="en-US" dirty="0" err="1" smtClean="0">
                <a:latin typeface="Comic Sans MS"/>
                <a:cs typeface="Comic Sans MS"/>
              </a:rPr>
              <a:t>başlanmalı</a:t>
            </a:r>
            <a:endParaRPr lang="en-US" dirty="0">
              <a:latin typeface="Comic Sans MS"/>
              <a:cs typeface="Comic Sans MS"/>
            </a:endParaRPr>
          </a:p>
        </p:txBody>
      </p:sp>
      <p:sp>
        <p:nvSpPr>
          <p:cNvPr id="3" name="Content Placeholder 2"/>
          <p:cNvSpPr>
            <a:spLocks noGrp="1"/>
          </p:cNvSpPr>
          <p:nvPr>
            <p:ph sz="half" idx="2"/>
          </p:nvPr>
        </p:nvSpPr>
        <p:spPr>
          <a:xfrm>
            <a:off x="4648200" y="1600201"/>
            <a:ext cx="4038600" cy="2476871"/>
          </a:xfrm>
        </p:spPr>
        <p:txBody>
          <a:bodyPr/>
          <a:lstStyle/>
          <a:p>
            <a:pPr marL="0" indent="0">
              <a:buNone/>
            </a:pPr>
            <a:endParaRPr lang="en-US" dirty="0"/>
          </a:p>
        </p:txBody>
      </p:sp>
      <p:sp>
        <p:nvSpPr>
          <p:cNvPr id="5" name="Rectangle 4"/>
          <p:cNvSpPr/>
          <p:nvPr/>
        </p:nvSpPr>
        <p:spPr>
          <a:xfrm>
            <a:off x="5508104" y="1772816"/>
            <a:ext cx="2520280"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t>Amniosentez</a:t>
            </a:r>
            <a:endParaRPr lang="en-US" sz="3200" dirty="0"/>
          </a:p>
        </p:txBody>
      </p:sp>
      <p:sp>
        <p:nvSpPr>
          <p:cNvPr id="6" name="Down Arrow 5"/>
          <p:cNvSpPr/>
          <p:nvPr/>
        </p:nvSpPr>
        <p:spPr>
          <a:xfrm>
            <a:off x="6660232" y="2348880"/>
            <a:ext cx="144016"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44008" y="2924944"/>
            <a:ext cx="4104456"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PCR, 529bp </a:t>
            </a:r>
            <a:r>
              <a:rPr lang="en-US" dirty="0" err="1" smtClean="0"/>
              <a:t>Toxo</a:t>
            </a:r>
            <a:r>
              <a:rPr lang="en-US" dirty="0" smtClean="0"/>
              <a:t> DNA  </a:t>
            </a:r>
            <a:r>
              <a:rPr lang="en-US" dirty="0" err="1" smtClean="0"/>
              <a:t>saptanması</a:t>
            </a:r>
            <a:endParaRPr lang="en-US" dirty="0"/>
          </a:p>
        </p:txBody>
      </p:sp>
      <p:sp>
        <p:nvSpPr>
          <p:cNvPr id="11" name="Content Placeholder 2"/>
          <p:cNvSpPr txBox="1">
            <a:spLocks/>
          </p:cNvSpPr>
          <p:nvPr/>
        </p:nvSpPr>
        <p:spPr>
          <a:xfrm>
            <a:off x="222490" y="5157192"/>
            <a:ext cx="8892480" cy="936104"/>
          </a:xfrm>
          <a:prstGeom prst="rect">
            <a:avLst/>
          </a:prstGeom>
          <a:solidFill>
            <a:srgbClr val="10253F"/>
          </a:solidFill>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Font typeface="Wingdings" pitchFamily="2" charset="2"/>
              <a:buNone/>
            </a:pPr>
            <a:r>
              <a:rPr lang="tr-TR" b="1" dirty="0" err="1" smtClean="0">
                <a:solidFill>
                  <a:srgbClr val="C6D9F1"/>
                </a:solidFill>
              </a:rPr>
              <a:t>Infant</a:t>
            </a:r>
            <a:r>
              <a:rPr lang="tr-TR" b="1" dirty="0" smtClean="0">
                <a:solidFill>
                  <a:srgbClr val="C6D9F1"/>
                </a:solidFill>
              </a:rPr>
              <a:t> 1 yıl daha </a:t>
            </a:r>
            <a:r>
              <a:rPr lang="tr-TR" b="1" dirty="0" err="1" smtClean="0">
                <a:solidFill>
                  <a:srgbClr val="C6D9F1"/>
                </a:solidFill>
              </a:rPr>
              <a:t>pyrimatamine</a:t>
            </a:r>
            <a:r>
              <a:rPr lang="tr-TR" b="1" dirty="0" smtClean="0">
                <a:solidFill>
                  <a:srgbClr val="C6D9F1"/>
                </a:solidFill>
              </a:rPr>
              <a:t> </a:t>
            </a:r>
            <a:r>
              <a:rPr lang="tr-TR" b="1" dirty="0" err="1" smtClean="0">
                <a:solidFill>
                  <a:srgbClr val="C6D9F1"/>
                </a:solidFill>
              </a:rPr>
              <a:t>sulfodiazin</a:t>
            </a:r>
            <a:r>
              <a:rPr lang="tr-TR" b="1" dirty="0" smtClean="0">
                <a:solidFill>
                  <a:srgbClr val="C6D9F1"/>
                </a:solidFill>
              </a:rPr>
              <a:t> ile tedavi edilmelidir.</a:t>
            </a:r>
            <a:endParaRPr lang="tr-TR" sz="1800" b="1" dirty="0">
              <a:solidFill>
                <a:srgbClr val="C6D9F1"/>
              </a:solidFill>
            </a:endParaRPr>
          </a:p>
        </p:txBody>
      </p:sp>
      <p:sp>
        <p:nvSpPr>
          <p:cNvPr id="4" name="Rectangle 3"/>
          <p:cNvSpPr/>
          <p:nvPr/>
        </p:nvSpPr>
        <p:spPr>
          <a:xfrm>
            <a:off x="4644008" y="4149080"/>
            <a:ext cx="4104456"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Medikal</a:t>
            </a:r>
            <a:r>
              <a:rPr lang="en-US" dirty="0" smtClean="0"/>
              <a:t> </a:t>
            </a:r>
            <a:r>
              <a:rPr lang="en-US" dirty="0" err="1" smtClean="0"/>
              <a:t>tedavi</a:t>
            </a:r>
            <a:r>
              <a:rPr lang="en-US" dirty="0" smtClean="0"/>
              <a:t> + USG </a:t>
            </a:r>
            <a:r>
              <a:rPr lang="en-US" dirty="0" err="1" smtClean="0"/>
              <a:t>takip</a:t>
            </a:r>
            <a:endParaRPr lang="en-US" dirty="0" smtClean="0"/>
          </a:p>
          <a:p>
            <a:pPr algn="ctr"/>
            <a:r>
              <a:rPr lang="en-US" dirty="0" err="1" smtClean="0"/>
              <a:t>Terminasyon</a:t>
            </a:r>
            <a:r>
              <a:rPr lang="en-US" dirty="0" smtClean="0"/>
              <a:t>????</a:t>
            </a:r>
            <a:endParaRPr lang="en-US" dirty="0"/>
          </a:p>
        </p:txBody>
      </p:sp>
      <p:sp>
        <p:nvSpPr>
          <p:cNvPr id="8" name="Down Arrow 7"/>
          <p:cNvSpPr/>
          <p:nvPr/>
        </p:nvSpPr>
        <p:spPr>
          <a:xfrm>
            <a:off x="6660232" y="3717032"/>
            <a:ext cx="144016" cy="3600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4073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r>
              <a:rPr lang="en-US" sz="4000" dirty="0" err="1">
                <a:latin typeface="Comic Sans MS"/>
                <a:cs typeface="Comic Sans MS"/>
              </a:rPr>
              <a:t>Toxoplazmozis</a:t>
            </a:r>
            <a:r>
              <a:rPr lang="en-US" sz="4000" dirty="0">
                <a:latin typeface="Comic Sans MS"/>
                <a:cs typeface="Comic Sans MS"/>
              </a:rPr>
              <a:t> </a:t>
            </a:r>
            <a:r>
              <a:rPr lang="en-US" sz="4000" dirty="0" err="1">
                <a:latin typeface="Comic Sans MS"/>
                <a:cs typeface="Comic Sans MS"/>
              </a:rPr>
              <a:t>ve</a:t>
            </a:r>
            <a:r>
              <a:rPr lang="en-US" sz="4000" dirty="0">
                <a:latin typeface="Comic Sans MS"/>
                <a:cs typeface="Comic Sans MS"/>
              </a:rPr>
              <a:t> </a:t>
            </a:r>
            <a:r>
              <a:rPr lang="en-US" sz="4000" dirty="0" err="1">
                <a:latin typeface="Comic Sans MS"/>
                <a:cs typeface="Comic Sans MS"/>
              </a:rPr>
              <a:t>Gebelik</a:t>
            </a:r>
            <a:r>
              <a:rPr lang="en-US" sz="4000" dirty="0">
                <a:latin typeface="Comic Sans MS"/>
                <a:cs typeface="Comic Sans MS"/>
              </a:rPr>
              <a:t/>
            </a:r>
            <a:br>
              <a:rPr lang="en-US" sz="4000" dirty="0">
                <a:latin typeface="Comic Sans MS"/>
                <a:cs typeface="Comic Sans MS"/>
              </a:rPr>
            </a:br>
            <a:r>
              <a:rPr lang="tr-TR" sz="2400" b="1" dirty="0">
                <a:solidFill>
                  <a:srgbClr val="C6D9F1"/>
                </a:solidFill>
                <a:latin typeface="Comic Sans MS"/>
                <a:cs typeface="Comic Sans MS"/>
              </a:rPr>
              <a:t>Medikal Tedavi </a:t>
            </a:r>
            <a:r>
              <a:rPr lang="tr-TR" sz="2400" b="1" dirty="0" err="1" smtClean="0">
                <a:solidFill>
                  <a:srgbClr val="C6D9F1"/>
                </a:solidFill>
                <a:latin typeface="Comic Sans MS"/>
                <a:cs typeface="Comic Sans MS"/>
              </a:rPr>
              <a:t>Fetal</a:t>
            </a:r>
            <a:r>
              <a:rPr lang="tr-TR" sz="2400" b="1" dirty="0" smtClean="0">
                <a:solidFill>
                  <a:srgbClr val="C6D9F1"/>
                </a:solidFill>
                <a:latin typeface="Comic Sans MS"/>
                <a:cs typeface="Comic Sans MS"/>
              </a:rPr>
              <a:t> </a:t>
            </a:r>
            <a:r>
              <a:rPr lang="tr-TR" sz="2400" b="1" dirty="0">
                <a:solidFill>
                  <a:srgbClr val="C6D9F1"/>
                </a:solidFill>
                <a:latin typeface="Comic Sans MS"/>
                <a:cs typeface="Comic Sans MS"/>
              </a:rPr>
              <a:t>Enfeksiyonu Azaltıyor ve/veya Önlüyor mu??</a:t>
            </a:r>
          </a:p>
        </p:txBody>
      </p:sp>
      <p:sp>
        <p:nvSpPr>
          <p:cNvPr id="10" name="Content Placeholder 9"/>
          <p:cNvSpPr>
            <a:spLocks noGrp="1"/>
          </p:cNvSpPr>
          <p:nvPr>
            <p:ph idx="1"/>
          </p:nvPr>
        </p:nvSpPr>
        <p:spPr/>
        <p:txBody>
          <a:bodyPr>
            <a:normAutofit/>
          </a:bodyPr>
          <a:lstStyle/>
          <a:p>
            <a:r>
              <a:rPr lang="en-US" sz="3200" dirty="0" err="1" smtClean="0">
                <a:latin typeface="Comic Sans MS"/>
                <a:cs typeface="Comic Sans MS"/>
              </a:rPr>
              <a:t>Konjenital</a:t>
            </a:r>
            <a:r>
              <a:rPr lang="en-US" sz="3200" dirty="0" smtClean="0">
                <a:latin typeface="Comic Sans MS"/>
                <a:cs typeface="Comic Sans MS"/>
              </a:rPr>
              <a:t> </a:t>
            </a:r>
            <a:r>
              <a:rPr lang="en-US" sz="3200" dirty="0" err="1" smtClean="0">
                <a:latin typeface="Comic Sans MS"/>
                <a:cs typeface="Comic Sans MS"/>
              </a:rPr>
              <a:t>enfeksiyonu</a:t>
            </a:r>
            <a:r>
              <a:rPr lang="en-US" sz="3200" dirty="0" smtClean="0">
                <a:latin typeface="Comic Sans MS"/>
                <a:cs typeface="Comic Sans MS"/>
              </a:rPr>
              <a:t> </a:t>
            </a:r>
            <a:r>
              <a:rPr lang="en-US" sz="3200" dirty="0" err="1" smtClean="0">
                <a:latin typeface="Comic Sans MS"/>
                <a:cs typeface="Comic Sans MS"/>
              </a:rPr>
              <a:t>azaltmıyor</a:t>
            </a:r>
            <a:r>
              <a:rPr lang="en-US" sz="3200" dirty="0" smtClean="0">
                <a:latin typeface="Comic Sans MS"/>
                <a:cs typeface="Comic Sans MS"/>
              </a:rPr>
              <a:t> </a:t>
            </a:r>
            <a:r>
              <a:rPr lang="en-US" sz="3200" dirty="0" err="1" smtClean="0">
                <a:latin typeface="Comic Sans MS"/>
                <a:cs typeface="Comic Sans MS"/>
              </a:rPr>
              <a:t>ve</a:t>
            </a:r>
            <a:r>
              <a:rPr lang="en-US" sz="3200" dirty="0" smtClean="0">
                <a:latin typeface="Comic Sans MS"/>
                <a:cs typeface="Comic Sans MS"/>
              </a:rPr>
              <a:t>/</a:t>
            </a:r>
            <a:r>
              <a:rPr lang="en-US" sz="3200" dirty="0" err="1" smtClean="0">
                <a:latin typeface="Comic Sans MS"/>
                <a:cs typeface="Comic Sans MS"/>
              </a:rPr>
              <a:t>veya</a:t>
            </a:r>
            <a:r>
              <a:rPr lang="en-US" sz="3200" dirty="0" smtClean="0">
                <a:latin typeface="Comic Sans MS"/>
                <a:cs typeface="Comic Sans MS"/>
              </a:rPr>
              <a:t> </a:t>
            </a:r>
            <a:r>
              <a:rPr lang="en-US" sz="3200" dirty="0" err="1" smtClean="0">
                <a:latin typeface="Comic Sans MS"/>
                <a:cs typeface="Comic Sans MS"/>
              </a:rPr>
              <a:t>önlemiyor</a:t>
            </a:r>
            <a:endParaRPr lang="en-US" sz="3200" dirty="0" smtClean="0">
              <a:latin typeface="Comic Sans MS"/>
              <a:cs typeface="Comic Sans MS"/>
            </a:endParaRPr>
          </a:p>
          <a:p>
            <a:r>
              <a:rPr lang="en-US" sz="3200" dirty="0" err="1" smtClean="0">
                <a:latin typeface="Comic Sans MS"/>
                <a:cs typeface="Comic Sans MS"/>
              </a:rPr>
              <a:t>Hastalık</a:t>
            </a:r>
            <a:r>
              <a:rPr lang="en-US" sz="3200" dirty="0" smtClean="0">
                <a:latin typeface="Comic Sans MS"/>
                <a:cs typeface="Comic Sans MS"/>
              </a:rPr>
              <a:t> </a:t>
            </a:r>
            <a:r>
              <a:rPr lang="en-US" sz="3200" dirty="0" err="1" smtClean="0">
                <a:latin typeface="Comic Sans MS"/>
                <a:cs typeface="Comic Sans MS"/>
              </a:rPr>
              <a:t>şiddetini</a:t>
            </a:r>
            <a:r>
              <a:rPr lang="en-US" sz="3200" dirty="0" smtClean="0">
                <a:latin typeface="Comic Sans MS"/>
                <a:cs typeface="Comic Sans MS"/>
              </a:rPr>
              <a:t> </a:t>
            </a:r>
            <a:r>
              <a:rPr lang="en-US" sz="3200" dirty="0" err="1" smtClean="0">
                <a:latin typeface="Comic Sans MS"/>
                <a:cs typeface="Comic Sans MS"/>
              </a:rPr>
              <a:t>azaltabiliyor</a:t>
            </a:r>
            <a:endParaRPr lang="en-US" sz="3200" dirty="0" smtClean="0">
              <a:latin typeface="Comic Sans MS"/>
              <a:cs typeface="Comic Sans MS"/>
            </a:endParaRPr>
          </a:p>
          <a:p>
            <a:pPr lvl="6"/>
            <a:r>
              <a:rPr lang="en-US" sz="2200" dirty="0" err="1" smtClean="0">
                <a:latin typeface="Comic Sans MS"/>
                <a:cs typeface="Comic Sans MS"/>
              </a:rPr>
              <a:t>Wallon</a:t>
            </a:r>
            <a:r>
              <a:rPr lang="en-US" sz="2200" dirty="0" smtClean="0">
                <a:latin typeface="Comic Sans MS"/>
                <a:cs typeface="Comic Sans MS"/>
              </a:rPr>
              <a:t> M .BMJ 1999</a:t>
            </a:r>
          </a:p>
          <a:p>
            <a:pPr lvl="6"/>
            <a:r>
              <a:rPr lang="en-US" sz="2200" dirty="0" smtClean="0">
                <a:latin typeface="Comic Sans MS"/>
                <a:cs typeface="Comic Sans MS"/>
              </a:rPr>
              <a:t>Cochrane Database 1999</a:t>
            </a:r>
          </a:p>
          <a:p>
            <a:pPr lvl="6"/>
            <a:r>
              <a:rPr lang="en-US" sz="2200" dirty="0" smtClean="0">
                <a:latin typeface="Comic Sans MS"/>
                <a:cs typeface="Comic Sans MS"/>
              </a:rPr>
              <a:t>SYROCOT Lancet 2007</a:t>
            </a:r>
          </a:p>
        </p:txBody>
      </p:sp>
      <p:sp>
        <p:nvSpPr>
          <p:cNvPr id="8" name="Content Placeholder 2"/>
          <p:cNvSpPr txBox="1">
            <a:spLocks/>
          </p:cNvSpPr>
          <p:nvPr/>
        </p:nvSpPr>
        <p:spPr>
          <a:xfrm>
            <a:off x="222490" y="5157192"/>
            <a:ext cx="8892480" cy="936104"/>
          </a:xfrm>
          <a:prstGeom prst="rect">
            <a:avLst/>
          </a:prstGeom>
          <a:solidFill>
            <a:srgbClr val="10253F"/>
          </a:solidFill>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Font typeface="Wingdings" pitchFamily="2" charset="2"/>
              <a:buNone/>
            </a:pPr>
            <a:r>
              <a:rPr lang="tr-TR" b="1" dirty="0" smtClean="0">
                <a:solidFill>
                  <a:srgbClr val="C6D9F1"/>
                </a:solidFill>
              </a:rPr>
              <a:t>3 Trial Halen daha devam etmekte . NCT01189448</a:t>
            </a:r>
            <a:endParaRPr lang="tr-TR" sz="1800" b="1" dirty="0">
              <a:solidFill>
                <a:srgbClr val="C6D9F1"/>
              </a:solidFill>
            </a:endParaRPr>
          </a:p>
        </p:txBody>
      </p:sp>
    </p:spTree>
    <p:extLst>
      <p:ext uri="{BB962C8B-B14F-4D97-AF65-F5344CB8AC3E}">
        <p14:creationId xmlns:p14="http://schemas.microsoft.com/office/powerpoint/2010/main" val="38338438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err="1">
                <a:latin typeface="Comic Sans MS"/>
                <a:cs typeface="Comic Sans MS"/>
              </a:rPr>
              <a:t>Toxoplazmozis</a:t>
            </a:r>
            <a:r>
              <a:rPr lang="en-US" sz="5400" dirty="0">
                <a:latin typeface="Comic Sans MS"/>
                <a:cs typeface="Comic Sans MS"/>
              </a:rPr>
              <a:t> </a:t>
            </a:r>
            <a:r>
              <a:rPr lang="en-US" sz="5400" dirty="0" smtClean="0">
                <a:latin typeface="Comic Sans MS"/>
                <a:cs typeface="Comic Sans MS"/>
              </a:rPr>
              <a:t/>
            </a:r>
            <a:br>
              <a:rPr lang="en-US" sz="5400" dirty="0" smtClean="0">
                <a:latin typeface="Comic Sans MS"/>
                <a:cs typeface="Comic Sans MS"/>
              </a:rPr>
            </a:br>
            <a:r>
              <a:rPr lang="en-US" sz="4000" dirty="0" err="1" smtClean="0">
                <a:latin typeface="Comic Sans MS"/>
                <a:cs typeface="Comic Sans MS"/>
              </a:rPr>
              <a:t>Tarayalım</a:t>
            </a:r>
            <a:r>
              <a:rPr lang="en-US" sz="4000" dirty="0" smtClean="0">
                <a:latin typeface="Comic Sans MS"/>
                <a:cs typeface="Comic Sans MS"/>
              </a:rPr>
              <a:t> </a:t>
            </a:r>
            <a:r>
              <a:rPr lang="en-US" sz="4000" dirty="0" err="1" smtClean="0">
                <a:latin typeface="Comic Sans MS"/>
                <a:cs typeface="Comic Sans MS"/>
              </a:rPr>
              <a:t>mı</a:t>
            </a:r>
            <a:r>
              <a:rPr lang="en-US" sz="4000" dirty="0" smtClean="0">
                <a:latin typeface="Comic Sans MS"/>
                <a:cs typeface="Comic Sans MS"/>
              </a:rPr>
              <a:t>?</a:t>
            </a:r>
            <a:endParaRPr lang="en-US" sz="4000" dirty="0">
              <a:latin typeface="Comic Sans MS"/>
              <a:cs typeface="Comic Sans MS"/>
            </a:endParaRPr>
          </a:p>
        </p:txBody>
      </p:sp>
      <p:sp>
        <p:nvSpPr>
          <p:cNvPr id="10" name="Content Placeholder 9"/>
          <p:cNvSpPr>
            <a:spLocks noGrp="1"/>
          </p:cNvSpPr>
          <p:nvPr>
            <p:ph sz="half" idx="1"/>
          </p:nvPr>
        </p:nvSpPr>
        <p:spPr>
          <a:xfrm>
            <a:off x="467544" y="1268760"/>
            <a:ext cx="3898776" cy="3124944"/>
          </a:xfrm>
        </p:spPr>
        <p:txBody>
          <a:bodyPr>
            <a:normAutofit/>
          </a:bodyPr>
          <a:lstStyle/>
          <a:p>
            <a:endParaRPr lang="en-US" sz="3200" dirty="0">
              <a:latin typeface="Comic Sans MS"/>
              <a:cs typeface="Comic Sans MS"/>
            </a:endParaRPr>
          </a:p>
        </p:txBody>
      </p:sp>
      <p:graphicFrame>
        <p:nvGraphicFramePr>
          <p:cNvPr id="15" name="Content Placeholder 14"/>
          <p:cNvGraphicFramePr>
            <a:graphicFrameLocks noGrp="1"/>
          </p:cNvGraphicFramePr>
          <p:nvPr>
            <p:ph sz="half" idx="2"/>
            <p:extLst>
              <p:ext uri="{D42A27DB-BD31-4B8C-83A1-F6EECF244321}">
                <p14:modId xmlns:p14="http://schemas.microsoft.com/office/powerpoint/2010/main" val="2341630848"/>
              </p:ext>
            </p:extLst>
          </p:nvPr>
        </p:nvGraphicFramePr>
        <p:xfrm>
          <a:off x="4860032" y="1700807"/>
          <a:ext cx="4104456" cy="1737360"/>
        </p:xfrm>
        <a:graphic>
          <a:graphicData uri="http://schemas.openxmlformats.org/drawingml/2006/table">
            <a:tbl>
              <a:tblPr firstRow="1" bandRow="1">
                <a:tableStyleId>{21E4AEA4-8DFA-4A89-87EB-49C32662AFE0}</a:tableStyleId>
              </a:tblPr>
              <a:tblGrid>
                <a:gridCol w="1179753"/>
                <a:gridCol w="1253445"/>
                <a:gridCol w="1671258"/>
              </a:tblGrid>
              <a:tr h="363830">
                <a:tc>
                  <a:txBody>
                    <a:bodyPr/>
                    <a:lstStyle/>
                    <a:p>
                      <a:r>
                        <a:rPr lang="en-US" dirty="0" err="1" smtClean="0"/>
                        <a:t>Toxo</a:t>
                      </a:r>
                      <a:endParaRPr lang="en-US" dirty="0"/>
                    </a:p>
                  </a:txBody>
                  <a:tcPr/>
                </a:tc>
                <a:tc>
                  <a:txBody>
                    <a:bodyPr/>
                    <a:lstStyle/>
                    <a:p>
                      <a:r>
                        <a:rPr lang="en-US" baseline="0" dirty="0" smtClean="0"/>
                        <a:t> IGG</a:t>
                      </a:r>
                      <a:endParaRPr lang="en-US" dirty="0"/>
                    </a:p>
                  </a:txBody>
                  <a:tcPr/>
                </a:tc>
                <a:tc>
                  <a:txBody>
                    <a:bodyPr/>
                    <a:lstStyle/>
                    <a:p>
                      <a:r>
                        <a:rPr lang="en-US" dirty="0" smtClean="0"/>
                        <a:t> IGM</a:t>
                      </a:r>
                      <a:endParaRPr lang="en-US" dirty="0"/>
                    </a:p>
                  </a:txBody>
                  <a:tcPr/>
                </a:tc>
              </a:tr>
              <a:tr h="363830">
                <a:tc>
                  <a:txBody>
                    <a:bodyPr/>
                    <a:lstStyle/>
                    <a:p>
                      <a:r>
                        <a:rPr lang="en-US" dirty="0" smtClean="0"/>
                        <a:t>+</a:t>
                      </a:r>
                      <a:endParaRPr lang="en-US" dirty="0"/>
                    </a:p>
                  </a:txBody>
                  <a:tcPr/>
                </a:tc>
                <a:tc>
                  <a:txBody>
                    <a:bodyPr/>
                    <a:lstStyle/>
                    <a:p>
                      <a:r>
                        <a:rPr lang="en-US" dirty="0" smtClean="0"/>
                        <a:t>178</a:t>
                      </a:r>
                      <a:endParaRPr lang="en-US" dirty="0"/>
                    </a:p>
                  </a:txBody>
                  <a:tcPr/>
                </a:tc>
                <a:tc>
                  <a:txBody>
                    <a:bodyPr/>
                    <a:lstStyle/>
                    <a:p>
                      <a:r>
                        <a:rPr lang="en-US" dirty="0" smtClean="0"/>
                        <a:t>9</a:t>
                      </a:r>
                      <a:endParaRPr lang="en-US" dirty="0"/>
                    </a:p>
                  </a:txBody>
                  <a:tcPr/>
                </a:tc>
              </a:tr>
              <a:tr h="363830">
                <a:tc>
                  <a:txBody>
                    <a:bodyPr/>
                    <a:lstStyle/>
                    <a:p>
                      <a:r>
                        <a:rPr lang="en-US" dirty="0" smtClean="0"/>
                        <a:t>_</a:t>
                      </a:r>
                      <a:endParaRPr lang="en-US" dirty="0"/>
                    </a:p>
                  </a:txBody>
                  <a:tcPr/>
                </a:tc>
                <a:tc>
                  <a:txBody>
                    <a:bodyPr/>
                    <a:lstStyle/>
                    <a:p>
                      <a:r>
                        <a:rPr lang="en-US" dirty="0" smtClean="0"/>
                        <a:t>656</a:t>
                      </a:r>
                      <a:endParaRPr lang="en-US" dirty="0"/>
                    </a:p>
                  </a:txBody>
                  <a:tcPr/>
                </a:tc>
                <a:tc>
                  <a:txBody>
                    <a:bodyPr/>
                    <a:lstStyle/>
                    <a:p>
                      <a:r>
                        <a:rPr lang="en-US" dirty="0" smtClean="0"/>
                        <a:t>826</a:t>
                      </a:r>
                      <a:endParaRPr lang="en-US" dirty="0"/>
                    </a:p>
                  </a:txBody>
                  <a:tcPr/>
                </a:tc>
              </a:tr>
              <a:tr h="636702">
                <a:tc>
                  <a:txBody>
                    <a:bodyPr/>
                    <a:lstStyle/>
                    <a:p>
                      <a:r>
                        <a:rPr lang="en-US" dirty="0" err="1" smtClean="0"/>
                        <a:t>Sınır</a:t>
                      </a:r>
                      <a:r>
                        <a:rPr lang="en-US" dirty="0" smtClean="0"/>
                        <a:t> </a:t>
                      </a:r>
                      <a:r>
                        <a:rPr lang="en-US" dirty="0" err="1" smtClean="0"/>
                        <a:t>Değer</a:t>
                      </a:r>
                      <a:endParaRPr lang="en-US" dirty="0"/>
                    </a:p>
                  </a:txBody>
                  <a:tcPr/>
                </a:tc>
                <a:tc>
                  <a:txBody>
                    <a:bodyPr/>
                    <a:lstStyle/>
                    <a:p>
                      <a:r>
                        <a:rPr lang="en-US" dirty="0" smtClean="0"/>
                        <a:t>5</a:t>
                      </a:r>
                      <a:endParaRPr lang="en-US" dirty="0"/>
                    </a:p>
                  </a:txBody>
                  <a:tcPr/>
                </a:tc>
                <a:tc>
                  <a:txBody>
                    <a:bodyPr/>
                    <a:lstStyle/>
                    <a:p>
                      <a:r>
                        <a:rPr lang="en-US" dirty="0" smtClean="0"/>
                        <a:t>11</a:t>
                      </a:r>
                      <a:endParaRPr lang="en-US" dirty="0"/>
                    </a:p>
                  </a:txBody>
                  <a:tcPr/>
                </a:tc>
              </a:tr>
            </a:tbl>
          </a:graphicData>
        </a:graphic>
      </p:graphicFrame>
      <p:sp>
        <p:nvSpPr>
          <p:cNvPr id="11" name="Content Placeholder 2"/>
          <p:cNvSpPr txBox="1">
            <a:spLocks/>
          </p:cNvSpPr>
          <p:nvPr/>
        </p:nvSpPr>
        <p:spPr>
          <a:xfrm>
            <a:off x="683568" y="5661248"/>
            <a:ext cx="7560840" cy="720080"/>
          </a:xfrm>
          <a:prstGeom prst="rect">
            <a:avLst/>
          </a:prstGeom>
          <a:solidFill>
            <a:srgbClr val="10253F"/>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ctr">
              <a:buFont typeface="Wingdings" pitchFamily="2" charset="2"/>
              <a:buNone/>
            </a:pPr>
            <a:r>
              <a:rPr lang="tr-TR" sz="9800" b="1" dirty="0" err="1" smtClean="0">
                <a:solidFill>
                  <a:srgbClr val="C6D9F1"/>
                </a:solidFill>
              </a:rPr>
              <a:t>İmmün</a:t>
            </a:r>
            <a:r>
              <a:rPr lang="tr-TR" sz="9800" b="1" dirty="0" smtClean="0">
                <a:solidFill>
                  <a:srgbClr val="C6D9F1"/>
                </a:solidFill>
              </a:rPr>
              <a:t> </a:t>
            </a:r>
            <a:r>
              <a:rPr lang="tr-TR" sz="9800" b="1" dirty="0" err="1" smtClean="0">
                <a:solidFill>
                  <a:srgbClr val="C6D9F1"/>
                </a:solidFill>
              </a:rPr>
              <a:t>süpresif</a:t>
            </a:r>
            <a:r>
              <a:rPr lang="tr-TR" sz="9800" b="1" dirty="0" smtClean="0">
                <a:solidFill>
                  <a:srgbClr val="C6D9F1"/>
                </a:solidFill>
              </a:rPr>
              <a:t> veya HIV pozitif ise tara</a:t>
            </a:r>
          </a:p>
          <a:p>
            <a:pPr marL="0" indent="0" algn="ctr">
              <a:buFont typeface="Wingdings" pitchFamily="2" charset="2"/>
              <a:buNone/>
            </a:pPr>
            <a:r>
              <a:rPr lang="tr-TR" sz="4600" b="1" dirty="0" smtClean="0">
                <a:solidFill>
                  <a:srgbClr val="C6D9F1"/>
                </a:solidFill>
              </a:rPr>
              <a:t>ACOG</a:t>
            </a:r>
          </a:p>
          <a:p>
            <a:pPr marL="0" indent="0">
              <a:buFont typeface="Wingdings" pitchFamily="2" charset="2"/>
              <a:buNone/>
            </a:pPr>
            <a:r>
              <a:rPr lang="tr-TR" dirty="0">
                <a:solidFill>
                  <a:schemeClr val="bg1"/>
                </a:solidFill>
              </a:rPr>
              <a:t> </a:t>
            </a:r>
            <a:r>
              <a:rPr lang="tr-TR" dirty="0" smtClean="0">
                <a:solidFill>
                  <a:schemeClr val="bg1"/>
                </a:solidFill>
              </a:rPr>
              <a:t>                                        </a:t>
            </a:r>
            <a:r>
              <a:rPr lang="tr-TR" sz="1800" dirty="0" smtClean="0">
                <a:solidFill>
                  <a:schemeClr val="bg1"/>
                </a:solidFill>
              </a:rPr>
              <a:t>    </a:t>
            </a:r>
            <a:endParaRPr lang="tr-TR" sz="1800" b="1" dirty="0">
              <a:solidFill>
                <a:srgbClr val="C6D9F1"/>
              </a:solidFill>
            </a:endParaRPr>
          </a:p>
        </p:txBody>
      </p:sp>
      <p:sp>
        <p:nvSpPr>
          <p:cNvPr id="4" name="Rectangle 3"/>
          <p:cNvSpPr/>
          <p:nvPr/>
        </p:nvSpPr>
        <p:spPr>
          <a:xfrm>
            <a:off x="611560" y="1628800"/>
            <a:ext cx="3672408" cy="792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 60  </a:t>
            </a:r>
            <a:r>
              <a:rPr lang="en-US" sz="2800" dirty="0" err="1" smtClean="0"/>
              <a:t>Toxo</a:t>
            </a:r>
            <a:r>
              <a:rPr lang="en-US" sz="2800" dirty="0" smtClean="0"/>
              <a:t> </a:t>
            </a:r>
            <a:r>
              <a:rPr lang="en-US" sz="2800" dirty="0" err="1" smtClean="0"/>
              <a:t>geçirmemiş</a:t>
            </a:r>
            <a:endParaRPr lang="en-US" sz="2800" dirty="0"/>
          </a:p>
        </p:txBody>
      </p:sp>
      <p:sp>
        <p:nvSpPr>
          <p:cNvPr id="8" name="Down Arrow 7"/>
          <p:cNvSpPr/>
          <p:nvPr/>
        </p:nvSpPr>
        <p:spPr>
          <a:xfrm>
            <a:off x="2339752" y="2564904"/>
            <a:ext cx="360040" cy="648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83568" y="3429000"/>
            <a:ext cx="3744416" cy="792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2.4/ 1000 </a:t>
            </a:r>
            <a:r>
              <a:rPr lang="en-US" dirty="0" err="1" smtClean="0"/>
              <a:t>konjenital</a:t>
            </a:r>
            <a:r>
              <a:rPr lang="en-US" dirty="0" smtClean="0"/>
              <a:t> </a:t>
            </a:r>
            <a:r>
              <a:rPr lang="en-US" dirty="0" err="1" smtClean="0"/>
              <a:t>toxo</a:t>
            </a:r>
            <a:endParaRPr lang="en-US" dirty="0"/>
          </a:p>
        </p:txBody>
      </p:sp>
      <p:sp>
        <p:nvSpPr>
          <p:cNvPr id="6" name="TextBox 5"/>
          <p:cNvSpPr txBox="1"/>
          <p:nvPr/>
        </p:nvSpPr>
        <p:spPr>
          <a:xfrm>
            <a:off x="5436096" y="3717032"/>
            <a:ext cx="3240360" cy="923330"/>
          </a:xfrm>
          <a:prstGeom prst="rect">
            <a:avLst/>
          </a:prstGeom>
          <a:noFill/>
        </p:spPr>
        <p:txBody>
          <a:bodyPr wrap="square" rtlCol="0">
            <a:spAutoFit/>
          </a:bodyPr>
          <a:lstStyle/>
          <a:p>
            <a:r>
              <a:rPr lang="en-US" dirty="0" err="1" smtClean="0"/>
              <a:t>Acıbadem</a:t>
            </a:r>
            <a:r>
              <a:rPr lang="en-US" dirty="0" smtClean="0"/>
              <a:t> %78 </a:t>
            </a:r>
            <a:r>
              <a:rPr lang="en-US" dirty="0" err="1" smtClean="0"/>
              <a:t>olgu</a:t>
            </a:r>
            <a:r>
              <a:rPr lang="en-US" dirty="0" smtClean="0"/>
              <a:t> </a:t>
            </a:r>
            <a:r>
              <a:rPr lang="en-US" dirty="0" err="1" smtClean="0"/>
              <a:t>geçirmemiş</a:t>
            </a:r>
            <a:r>
              <a:rPr lang="en-US" dirty="0" smtClean="0"/>
              <a:t> – </a:t>
            </a:r>
            <a:r>
              <a:rPr lang="en-US" dirty="0" err="1" smtClean="0"/>
              <a:t>sadece</a:t>
            </a:r>
            <a:r>
              <a:rPr lang="en-US" dirty="0" smtClean="0"/>
              <a:t> 1 </a:t>
            </a:r>
            <a:r>
              <a:rPr lang="en-US" dirty="0" err="1" smtClean="0"/>
              <a:t>olguda</a:t>
            </a:r>
            <a:r>
              <a:rPr lang="en-US" dirty="0" smtClean="0"/>
              <a:t> </a:t>
            </a:r>
            <a:r>
              <a:rPr lang="en-US" dirty="0" err="1" smtClean="0"/>
              <a:t>enfeksiyon</a:t>
            </a:r>
            <a:r>
              <a:rPr lang="en-US" dirty="0" smtClean="0"/>
              <a:t> </a:t>
            </a:r>
            <a:r>
              <a:rPr lang="en-US" dirty="0" err="1" smtClean="0"/>
              <a:t>saptandı</a:t>
            </a:r>
            <a:endParaRPr lang="en-US" dirty="0"/>
          </a:p>
        </p:txBody>
      </p:sp>
      <p:sp>
        <p:nvSpPr>
          <p:cNvPr id="7" name="Up Arrow 6"/>
          <p:cNvSpPr/>
          <p:nvPr/>
        </p:nvSpPr>
        <p:spPr>
          <a:xfrm>
            <a:off x="7020272" y="3356992"/>
            <a:ext cx="72008" cy="36004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004048" y="4941168"/>
            <a:ext cx="3960440" cy="584776"/>
          </a:xfrm>
          <a:prstGeom prst="rect">
            <a:avLst/>
          </a:prstGeom>
          <a:noFill/>
        </p:spPr>
        <p:txBody>
          <a:bodyPr wrap="square" rtlCol="0">
            <a:spAutoFit/>
          </a:bodyPr>
          <a:lstStyle/>
          <a:p>
            <a:r>
              <a:rPr lang="en-US" dirty="0" err="1" smtClean="0"/>
              <a:t>Kocaeli</a:t>
            </a:r>
            <a:r>
              <a:rPr lang="en-US" dirty="0" smtClean="0"/>
              <a:t> </a:t>
            </a:r>
            <a:r>
              <a:rPr lang="en-US" dirty="0" err="1" smtClean="0"/>
              <a:t>Bölgesi</a:t>
            </a:r>
            <a:r>
              <a:rPr lang="en-US" dirty="0" smtClean="0"/>
              <a:t> % 70.2 </a:t>
            </a:r>
            <a:r>
              <a:rPr lang="en-US" dirty="0" err="1" smtClean="0"/>
              <a:t>sero</a:t>
            </a:r>
            <a:r>
              <a:rPr lang="en-US" dirty="0" smtClean="0"/>
              <a:t> </a:t>
            </a:r>
            <a:r>
              <a:rPr lang="en-US" dirty="0" err="1" smtClean="0"/>
              <a:t>negatif</a:t>
            </a:r>
            <a:endParaRPr lang="en-US" dirty="0" smtClean="0"/>
          </a:p>
          <a:p>
            <a:r>
              <a:rPr lang="en-US" sz="1400" dirty="0" err="1" smtClean="0"/>
              <a:t>Yazıcı</a:t>
            </a:r>
            <a:r>
              <a:rPr lang="en-US" sz="1400" dirty="0" smtClean="0"/>
              <a:t> V T. </a:t>
            </a:r>
            <a:r>
              <a:rPr lang="en-US" sz="1400" dirty="0" err="1" smtClean="0"/>
              <a:t>Parazitol</a:t>
            </a:r>
            <a:r>
              <a:rPr lang="en-US" sz="1400" dirty="0" smtClean="0"/>
              <a:t> </a:t>
            </a:r>
            <a:r>
              <a:rPr lang="en-US" sz="1400" dirty="0" err="1" smtClean="0"/>
              <a:t>Derg</a:t>
            </a:r>
            <a:r>
              <a:rPr lang="en-US" sz="1400" dirty="0" smtClean="0"/>
              <a:t>. 2014</a:t>
            </a:r>
            <a:endParaRPr lang="en-US" sz="1400" dirty="0"/>
          </a:p>
        </p:txBody>
      </p:sp>
    </p:spTree>
    <p:extLst>
      <p:ext uri="{BB962C8B-B14F-4D97-AF65-F5344CB8AC3E}">
        <p14:creationId xmlns:p14="http://schemas.microsoft.com/office/powerpoint/2010/main" val="39420111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latin typeface="Comic Sans MS"/>
                <a:cs typeface="Comic Sans MS"/>
              </a:rPr>
              <a:t>Toxoplazmozis</a:t>
            </a:r>
            <a:r>
              <a:rPr lang="en-US" dirty="0">
                <a:latin typeface="Comic Sans MS"/>
                <a:cs typeface="Comic Sans MS"/>
              </a:rPr>
              <a:t> </a:t>
            </a:r>
            <a:br>
              <a:rPr lang="en-US" dirty="0">
                <a:latin typeface="Comic Sans MS"/>
                <a:cs typeface="Comic Sans MS"/>
              </a:rPr>
            </a:br>
            <a:r>
              <a:rPr lang="en-US" sz="3100" dirty="0" err="1" smtClean="0">
                <a:latin typeface="Comic Sans MS"/>
                <a:cs typeface="Comic Sans MS"/>
              </a:rPr>
              <a:t>Önlemek</a:t>
            </a:r>
            <a:r>
              <a:rPr lang="en-US" sz="3100" dirty="0" smtClean="0">
                <a:latin typeface="Comic Sans MS"/>
                <a:cs typeface="Comic Sans MS"/>
              </a:rPr>
              <a:t> </a:t>
            </a:r>
            <a:r>
              <a:rPr lang="en-US" sz="3100" dirty="0" err="1" smtClean="0">
                <a:latin typeface="Comic Sans MS"/>
                <a:cs typeface="Comic Sans MS"/>
              </a:rPr>
              <a:t>Amaçlı</a:t>
            </a:r>
            <a:r>
              <a:rPr lang="en-US" sz="3100" dirty="0" smtClean="0">
                <a:latin typeface="Comic Sans MS"/>
                <a:cs typeface="Comic Sans MS"/>
              </a:rPr>
              <a:t> </a:t>
            </a:r>
            <a:r>
              <a:rPr lang="en-US" sz="3100" dirty="0" err="1" smtClean="0">
                <a:latin typeface="Comic Sans MS"/>
                <a:cs typeface="Comic Sans MS"/>
              </a:rPr>
              <a:t>Nasıl</a:t>
            </a:r>
            <a:r>
              <a:rPr lang="en-US" sz="3100" dirty="0" smtClean="0">
                <a:latin typeface="Comic Sans MS"/>
                <a:cs typeface="Comic Sans MS"/>
              </a:rPr>
              <a:t> </a:t>
            </a:r>
            <a:r>
              <a:rPr lang="en-US" sz="3100" dirty="0" err="1" smtClean="0">
                <a:latin typeface="Comic Sans MS"/>
                <a:cs typeface="Comic Sans MS"/>
              </a:rPr>
              <a:t>Önlem</a:t>
            </a:r>
            <a:r>
              <a:rPr lang="en-US" sz="3100" dirty="0" smtClean="0">
                <a:latin typeface="Comic Sans MS"/>
                <a:cs typeface="Comic Sans MS"/>
              </a:rPr>
              <a:t> </a:t>
            </a:r>
            <a:r>
              <a:rPr lang="en-US" sz="3100" dirty="0" err="1" smtClean="0">
                <a:latin typeface="Comic Sans MS"/>
                <a:cs typeface="Comic Sans MS"/>
              </a:rPr>
              <a:t>Alalım</a:t>
            </a:r>
            <a:r>
              <a:rPr lang="en-US" sz="3600" dirty="0" smtClean="0">
                <a:latin typeface="Comic Sans MS"/>
                <a:cs typeface="Comic Sans MS"/>
              </a:rPr>
              <a:t>?</a:t>
            </a:r>
            <a:endParaRPr lang="en-US" sz="3600" dirty="0">
              <a:latin typeface="Comic Sans MS"/>
              <a:cs typeface="Comic Sans MS"/>
            </a:endParaRPr>
          </a:p>
        </p:txBody>
      </p:sp>
      <p:sp>
        <p:nvSpPr>
          <p:cNvPr id="6" name="Content Placeholder 5"/>
          <p:cNvSpPr>
            <a:spLocks noGrp="1"/>
          </p:cNvSpPr>
          <p:nvPr>
            <p:ph idx="1"/>
          </p:nvPr>
        </p:nvSpPr>
        <p:spPr/>
        <p:txBody>
          <a:bodyPr/>
          <a:lstStyle/>
          <a:p>
            <a:r>
              <a:rPr lang="en-US" dirty="0" err="1" smtClean="0">
                <a:latin typeface="Comic Sans MS"/>
                <a:cs typeface="Comic Sans MS"/>
              </a:rPr>
              <a:t>Kedi</a:t>
            </a:r>
            <a:r>
              <a:rPr lang="en-US" dirty="0" smtClean="0">
                <a:latin typeface="Comic Sans MS"/>
                <a:cs typeface="Comic Sans MS"/>
              </a:rPr>
              <a:t> </a:t>
            </a:r>
            <a:r>
              <a:rPr lang="en-US" dirty="0" err="1" smtClean="0">
                <a:latin typeface="Comic Sans MS"/>
                <a:cs typeface="Comic Sans MS"/>
              </a:rPr>
              <a:t>Dışkısı</a:t>
            </a:r>
            <a:r>
              <a:rPr lang="en-US" dirty="0">
                <a:latin typeface="Comic Sans MS"/>
                <a:cs typeface="Comic Sans MS"/>
              </a:rPr>
              <a:t> </a:t>
            </a:r>
            <a:r>
              <a:rPr lang="en-US" dirty="0" err="1" smtClean="0">
                <a:latin typeface="Comic Sans MS"/>
                <a:cs typeface="Comic Sans MS"/>
              </a:rPr>
              <a:t>ve</a:t>
            </a:r>
            <a:r>
              <a:rPr lang="en-US" dirty="0" smtClean="0">
                <a:latin typeface="Comic Sans MS"/>
                <a:cs typeface="Comic Sans MS"/>
              </a:rPr>
              <a:t> </a:t>
            </a:r>
            <a:r>
              <a:rPr lang="en-US" dirty="0" err="1" smtClean="0">
                <a:latin typeface="Comic Sans MS"/>
                <a:cs typeface="Comic Sans MS"/>
              </a:rPr>
              <a:t>bulaştığını</a:t>
            </a:r>
            <a:r>
              <a:rPr lang="en-US" dirty="0" smtClean="0">
                <a:latin typeface="Comic Sans MS"/>
                <a:cs typeface="Comic Sans MS"/>
              </a:rPr>
              <a:t> </a:t>
            </a:r>
            <a:r>
              <a:rPr lang="en-US" dirty="0" err="1" smtClean="0">
                <a:latin typeface="Comic Sans MS"/>
                <a:cs typeface="Comic Sans MS"/>
              </a:rPr>
              <a:t>düşündüğümüz</a:t>
            </a:r>
            <a:r>
              <a:rPr lang="en-US" dirty="0" smtClean="0">
                <a:latin typeface="Comic Sans MS"/>
                <a:cs typeface="Comic Sans MS"/>
              </a:rPr>
              <a:t> </a:t>
            </a:r>
            <a:r>
              <a:rPr lang="en-US" dirty="0" err="1" smtClean="0">
                <a:latin typeface="Comic Sans MS"/>
                <a:cs typeface="Comic Sans MS"/>
              </a:rPr>
              <a:t>materyalleri</a:t>
            </a:r>
            <a:r>
              <a:rPr lang="en-US" dirty="0" smtClean="0">
                <a:latin typeface="Comic Sans MS"/>
                <a:cs typeface="Comic Sans MS"/>
              </a:rPr>
              <a:t> </a:t>
            </a:r>
            <a:r>
              <a:rPr lang="en-US" dirty="0" err="1" smtClean="0">
                <a:latin typeface="Comic Sans MS"/>
                <a:cs typeface="Comic Sans MS"/>
              </a:rPr>
              <a:t>ellemeyelim</a:t>
            </a:r>
            <a:endParaRPr lang="en-US" dirty="0" smtClean="0">
              <a:latin typeface="Comic Sans MS"/>
              <a:cs typeface="Comic Sans MS"/>
            </a:endParaRPr>
          </a:p>
          <a:p>
            <a:r>
              <a:rPr lang="en-US" dirty="0" err="1" smtClean="0">
                <a:latin typeface="Comic Sans MS"/>
                <a:cs typeface="Comic Sans MS"/>
              </a:rPr>
              <a:t>Eldivensiz</a:t>
            </a:r>
            <a:r>
              <a:rPr lang="en-US" dirty="0" smtClean="0">
                <a:latin typeface="Comic Sans MS"/>
                <a:cs typeface="Comic Sans MS"/>
              </a:rPr>
              <a:t> </a:t>
            </a:r>
            <a:r>
              <a:rPr lang="en-US" dirty="0" err="1" smtClean="0">
                <a:latin typeface="Comic Sans MS"/>
                <a:cs typeface="Comic Sans MS"/>
              </a:rPr>
              <a:t>toprak</a:t>
            </a:r>
            <a:r>
              <a:rPr lang="en-US" dirty="0" smtClean="0">
                <a:latin typeface="Comic Sans MS"/>
                <a:cs typeface="Comic Sans MS"/>
              </a:rPr>
              <a:t> </a:t>
            </a:r>
            <a:r>
              <a:rPr lang="en-US" dirty="0" err="1" smtClean="0">
                <a:latin typeface="Comic Sans MS"/>
                <a:cs typeface="Comic Sans MS"/>
              </a:rPr>
              <a:t>ile</a:t>
            </a:r>
            <a:r>
              <a:rPr lang="en-US" dirty="0" smtClean="0">
                <a:latin typeface="Comic Sans MS"/>
                <a:cs typeface="Comic Sans MS"/>
              </a:rPr>
              <a:t> </a:t>
            </a:r>
            <a:r>
              <a:rPr lang="en-US" dirty="0" err="1" smtClean="0">
                <a:latin typeface="Comic Sans MS"/>
                <a:cs typeface="Comic Sans MS"/>
              </a:rPr>
              <a:t>ugraşmayalım</a:t>
            </a:r>
            <a:endParaRPr lang="en-US" dirty="0" smtClean="0">
              <a:latin typeface="Comic Sans MS"/>
              <a:cs typeface="Comic Sans MS"/>
            </a:endParaRPr>
          </a:p>
          <a:p>
            <a:r>
              <a:rPr lang="en-US" dirty="0" err="1" smtClean="0">
                <a:latin typeface="Comic Sans MS"/>
                <a:cs typeface="Comic Sans MS"/>
              </a:rPr>
              <a:t>Çiğ</a:t>
            </a:r>
            <a:r>
              <a:rPr lang="en-US" dirty="0" smtClean="0">
                <a:latin typeface="Comic Sans MS"/>
                <a:cs typeface="Comic Sans MS"/>
              </a:rPr>
              <a:t> </a:t>
            </a:r>
            <a:r>
              <a:rPr lang="en-US" dirty="0" err="1" smtClean="0">
                <a:latin typeface="Comic Sans MS"/>
                <a:cs typeface="Comic Sans MS"/>
              </a:rPr>
              <a:t>veya</a:t>
            </a:r>
            <a:r>
              <a:rPr lang="en-US" dirty="0" smtClean="0">
                <a:latin typeface="Comic Sans MS"/>
                <a:cs typeface="Comic Sans MS"/>
              </a:rPr>
              <a:t> </a:t>
            </a:r>
            <a:r>
              <a:rPr lang="en-US" dirty="0" err="1" smtClean="0">
                <a:latin typeface="Comic Sans MS"/>
                <a:cs typeface="Comic Sans MS"/>
              </a:rPr>
              <a:t>az</a:t>
            </a:r>
            <a:r>
              <a:rPr lang="en-US" dirty="0" smtClean="0">
                <a:latin typeface="Comic Sans MS"/>
                <a:cs typeface="Comic Sans MS"/>
              </a:rPr>
              <a:t> </a:t>
            </a:r>
            <a:r>
              <a:rPr lang="en-US" dirty="0" err="1" smtClean="0">
                <a:latin typeface="Comic Sans MS"/>
                <a:cs typeface="Comic Sans MS"/>
              </a:rPr>
              <a:t>pişmiş</a:t>
            </a:r>
            <a:r>
              <a:rPr lang="en-US" dirty="0" smtClean="0">
                <a:latin typeface="Comic Sans MS"/>
                <a:cs typeface="Comic Sans MS"/>
              </a:rPr>
              <a:t> et </a:t>
            </a:r>
            <a:r>
              <a:rPr lang="en-US" dirty="0" err="1" smtClean="0">
                <a:latin typeface="Comic Sans MS"/>
                <a:cs typeface="Comic Sans MS"/>
              </a:rPr>
              <a:t>yemeyelim</a:t>
            </a:r>
            <a:endParaRPr lang="en-US" dirty="0" smtClean="0">
              <a:latin typeface="Comic Sans MS"/>
              <a:cs typeface="Comic Sans MS"/>
            </a:endParaRPr>
          </a:p>
          <a:p>
            <a:r>
              <a:rPr lang="en-US" dirty="0" err="1" smtClean="0">
                <a:latin typeface="Comic Sans MS"/>
                <a:cs typeface="Comic Sans MS"/>
              </a:rPr>
              <a:t>Çiğ</a:t>
            </a:r>
            <a:r>
              <a:rPr lang="en-US" dirty="0" smtClean="0">
                <a:latin typeface="Comic Sans MS"/>
                <a:cs typeface="Comic Sans MS"/>
              </a:rPr>
              <a:t> et </a:t>
            </a:r>
            <a:r>
              <a:rPr lang="en-US" dirty="0" err="1" smtClean="0">
                <a:latin typeface="Comic Sans MS"/>
                <a:cs typeface="Comic Sans MS"/>
              </a:rPr>
              <a:t>ile</a:t>
            </a:r>
            <a:r>
              <a:rPr lang="en-US" dirty="0" smtClean="0">
                <a:latin typeface="Comic Sans MS"/>
                <a:cs typeface="Comic Sans MS"/>
              </a:rPr>
              <a:t> </a:t>
            </a:r>
            <a:r>
              <a:rPr lang="en-US" dirty="0" err="1" smtClean="0">
                <a:latin typeface="Comic Sans MS"/>
                <a:cs typeface="Comic Sans MS"/>
              </a:rPr>
              <a:t>ugraşıyorsak</a:t>
            </a:r>
            <a:r>
              <a:rPr lang="en-US" dirty="0" smtClean="0">
                <a:latin typeface="Comic Sans MS"/>
                <a:cs typeface="Comic Sans MS"/>
              </a:rPr>
              <a:t> </a:t>
            </a:r>
            <a:r>
              <a:rPr lang="en-US" dirty="0" err="1" smtClean="0">
                <a:latin typeface="Comic Sans MS"/>
                <a:cs typeface="Comic Sans MS"/>
              </a:rPr>
              <a:t>etrafı</a:t>
            </a:r>
            <a:r>
              <a:rPr lang="en-US" dirty="0" smtClean="0">
                <a:latin typeface="Comic Sans MS"/>
                <a:cs typeface="Comic Sans MS"/>
              </a:rPr>
              <a:t> </a:t>
            </a:r>
            <a:r>
              <a:rPr lang="en-US" dirty="0" err="1" smtClean="0">
                <a:latin typeface="Comic Sans MS"/>
                <a:cs typeface="Comic Sans MS"/>
              </a:rPr>
              <a:t>sabun</a:t>
            </a:r>
            <a:r>
              <a:rPr lang="en-US" dirty="0" smtClean="0">
                <a:latin typeface="Comic Sans MS"/>
                <a:cs typeface="Comic Sans MS"/>
              </a:rPr>
              <a:t> </a:t>
            </a:r>
            <a:r>
              <a:rPr lang="en-US" dirty="0" err="1" smtClean="0">
                <a:latin typeface="Comic Sans MS"/>
                <a:cs typeface="Comic Sans MS"/>
              </a:rPr>
              <a:t>ile</a:t>
            </a:r>
            <a:r>
              <a:rPr lang="en-US" dirty="0" smtClean="0">
                <a:latin typeface="Comic Sans MS"/>
                <a:cs typeface="Comic Sans MS"/>
              </a:rPr>
              <a:t> </a:t>
            </a:r>
            <a:r>
              <a:rPr lang="en-US" dirty="0" err="1" smtClean="0">
                <a:latin typeface="Comic Sans MS"/>
                <a:cs typeface="Comic Sans MS"/>
              </a:rPr>
              <a:t>yıkayalım</a:t>
            </a:r>
            <a:endParaRPr lang="en-US" dirty="0" smtClean="0">
              <a:latin typeface="Comic Sans MS"/>
              <a:cs typeface="Comic Sans MS"/>
            </a:endParaRPr>
          </a:p>
          <a:p>
            <a:r>
              <a:rPr lang="en-US" dirty="0" err="1" smtClean="0">
                <a:latin typeface="Comic Sans MS"/>
                <a:cs typeface="Comic Sans MS"/>
              </a:rPr>
              <a:t>Yeşillikleri</a:t>
            </a:r>
            <a:r>
              <a:rPr lang="en-US" dirty="0" smtClean="0">
                <a:latin typeface="Comic Sans MS"/>
                <a:cs typeface="Comic Sans MS"/>
              </a:rPr>
              <a:t> </a:t>
            </a:r>
            <a:r>
              <a:rPr lang="en-US" dirty="0" err="1" smtClean="0">
                <a:latin typeface="Comic Sans MS"/>
                <a:cs typeface="Comic Sans MS"/>
              </a:rPr>
              <a:t>iyi</a:t>
            </a:r>
            <a:r>
              <a:rPr lang="en-US" dirty="0" smtClean="0">
                <a:latin typeface="Comic Sans MS"/>
                <a:cs typeface="Comic Sans MS"/>
              </a:rPr>
              <a:t> </a:t>
            </a:r>
            <a:r>
              <a:rPr lang="en-US" dirty="0" err="1" smtClean="0">
                <a:latin typeface="Comic Sans MS"/>
                <a:cs typeface="Comic Sans MS"/>
              </a:rPr>
              <a:t>yıkayalım</a:t>
            </a:r>
            <a:endParaRPr lang="en-US" dirty="0" smtClean="0">
              <a:latin typeface="Comic Sans MS"/>
              <a:cs typeface="Comic Sans MS"/>
            </a:endParaRPr>
          </a:p>
          <a:p>
            <a:endParaRPr lang="en-US" dirty="0"/>
          </a:p>
        </p:txBody>
      </p:sp>
      <p:sp>
        <p:nvSpPr>
          <p:cNvPr id="11" name="Content Placeholder 2"/>
          <p:cNvSpPr txBox="1">
            <a:spLocks/>
          </p:cNvSpPr>
          <p:nvPr/>
        </p:nvSpPr>
        <p:spPr>
          <a:xfrm>
            <a:off x="0" y="5013176"/>
            <a:ext cx="9144000" cy="1152128"/>
          </a:xfrm>
          <a:prstGeom prst="rect">
            <a:avLst/>
          </a:prstGeom>
          <a:solidFill>
            <a:srgbClr val="10253F"/>
          </a:solidFill>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ctr">
              <a:buFont typeface="Wingdings" pitchFamily="2" charset="2"/>
              <a:buNone/>
            </a:pPr>
            <a:r>
              <a:rPr lang="tr-TR" sz="3200" b="1" dirty="0" smtClean="0">
                <a:solidFill>
                  <a:srgbClr val="C6D9F1"/>
                </a:solidFill>
              </a:rPr>
              <a:t>Olgular bunu bilgi olarak biliyor ama davranışlarını değiştirmiyor.</a:t>
            </a:r>
            <a:endParaRPr lang="tr-TR" sz="3200" b="1" dirty="0">
              <a:solidFill>
                <a:srgbClr val="C6D9F1"/>
              </a:solidFill>
            </a:endParaRPr>
          </a:p>
        </p:txBody>
      </p:sp>
      <p:pic>
        <p:nvPicPr>
          <p:cNvPr id="7" name="Picture 6" descr="Ekran Resmi 2016-06-10 23.48.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293096"/>
            <a:ext cx="7704856" cy="792088"/>
          </a:xfrm>
          <a:prstGeom prst="rect">
            <a:avLst/>
          </a:prstGeom>
        </p:spPr>
      </p:pic>
      <p:pic>
        <p:nvPicPr>
          <p:cNvPr id="8" name="Picture 7" descr="Ekran Resmi 2016-06-10 23.48.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00" y="6342062"/>
            <a:ext cx="4584700" cy="330200"/>
          </a:xfrm>
          <a:prstGeom prst="rect">
            <a:avLst/>
          </a:prstGeom>
        </p:spPr>
      </p:pic>
      <p:sp>
        <p:nvSpPr>
          <p:cNvPr id="12" name="TextBox 11"/>
          <p:cNvSpPr txBox="1"/>
          <p:nvPr/>
        </p:nvSpPr>
        <p:spPr>
          <a:xfrm>
            <a:off x="5868144" y="6525344"/>
            <a:ext cx="2448272" cy="369332"/>
          </a:xfrm>
          <a:prstGeom prst="rect">
            <a:avLst/>
          </a:prstGeom>
          <a:noFill/>
        </p:spPr>
        <p:txBody>
          <a:bodyPr wrap="square" rtlCol="0">
            <a:spAutoFit/>
          </a:bodyPr>
          <a:lstStyle/>
          <a:p>
            <a:r>
              <a:rPr lang="en-US" dirty="0" smtClean="0"/>
              <a:t>2015</a:t>
            </a:r>
            <a:endParaRPr lang="en-US" dirty="0"/>
          </a:p>
        </p:txBody>
      </p:sp>
    </p:spTree>
    <p:extLst>
      <p:ext uri="{BB962C8B-B14F-4D97-AF65-F5344CB8AC3E}">
        <p14:creationId xmlns:p14="http://schemas.microsoft.com/office/powerpoint/2010/main" val="9658670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6622143" y="1226457"/>
            <a:ext cx="2431141" cy="1966686"/>
          </a:xfrm>
          <a:prstGeom prst="rect">
            <a:avLst/>
          </a:prstGeom>
        </p:spPr>
      </p:pic>
      <p:sp>
        <p:nvSpPr>
          <p:cNvPr id="7" name="Content Placeholder 2"/>
          <p:cNvSpPr>
            <a:spLocks noGrp="1"/>
          </p:cNvSpPr>
          <p:nvPr>
            <p:ph idx="1"/>
          </p:nvPr>
        </p:nvSpPr>
        <p:spPr>
          <a:xfrm>
            <a:off x="107504" y="1916832"/>
            <a:ext cx="6552728" cy="648072"/>
          </a:xfrm>
          <a:solidFill>
            <a:srgbClr val="10253F"/>
          </a:solidFill>
        </p:spPr>
        <p:txBody>
          <a:bodyPr>
            <a:normAutofit/>
          </a:bodyPr>
          <a:lstStyle/>
          <a:p>
            <a:pPr marL="0" indent="0">
              <a:buNone/>
            </a:pPr>
            <a:r>
              <a:rPr lang="tr-TR" b="1" dirty="0" smtClean="0">
                <a:solidFill>
                  <a:srgbClr val="C6D9F1"/>
                </a:solidFill>
                <a:latin typeface="Comic Sans MS"/>
                <a:cs typeface="Comic Sans MS"/>
              </a:rPr>
              <a:t>Rutin </a:t>
            </a:r>
            <a:r>
              <a:rPr lang="tr-TR" b="1" dirty="0" err="1" smtClean="0">
                <a:solidFill>
                  <a:srgbClr val="C6D9F1"/>
                </a:solidFill>
                <a:latin typeface="Comic Sans MS"/>
                <a:cs typeface="Comic Sans MS"/>
              </a:rPr>
              <a:t>serolojik</a:t>
            </a:r>
            <a:r>
              <a:rPr lang="tr-TR" b="1" dirty="0" smtClean="0">
                <a:solidFill>
                  <a:srgbClr val="C6D9F1"/>
                </a:solidFill>
                <a:latin typeface="Comic Sans MS"/>
                <a:cs typeface="Comic Sans MS"/>
              </a:rPr>
              <a:t> tarama önermeyelim</a:t>
            </a:r>
            <a:endParaRPr lang="tr-TR" dirty="0" smtClean="0">
              <a:solidFill>
                <a:schemeClr val="bg1"/>
              </a:solidFill>
              <a:latin typeface="Comic Sans MS"/>
              <a:cs typeface="Comic Sans MS"/>
            </a:endParaRPr>
          </a:p>
        </p:txBody>
      </p:sp>
      <p:sp>
        <p:nvSpPr>
          <p:cNvPr id="9" name="Content Placeholder 2"/>
          <p:cNvSpPr txBox="1">
            <a:spLocks/>
          </p:cNvSpPr>
          <p:nvPr/>
        </p:nvSpPr>
        <p:spPr>
          <a:xfrm>
            <a:off x="107504" y="3573016"/>
            <a:ext cx="6624736" cy="1368152"/>
          </a:xfrm>
          <a:prstGeom prst="rect">
            <a:avLst/>
          </a:prstGeom>
          <a:solidFill>
            <a:schemeClr val="bg2">
              <a:lumMod val="5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Helvetica Neue Ligh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Helvetica Neue Light"/>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Helvetica Neue Light"/>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Helvetica Neue Light"/>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2400" dirty="0" err="1" smtClean="0">
                <a:solidFill>
                  <a:schemeClr val="bg1"/>
                </a:solidFill>
              </a:rPr>
              <a:t>Enfeksiyon</a:t>
            </a:r>
            <a:r>
              <a:rPr lang="en-US" sz="2400" dirty="0" smtClean="0">
                <a:solidFill>
                  <a:schemeClr val="bg1"/>
                </a:solidFill>
              </a:rPr>
              <a:t> </a:t>
            </a:r>
            <a:r>
              <a:rPr lang="en-US" sz="2400" dirty="0" err="1" smtClean="0">
                <a:solidFill>
                  <a:schemeClr val="bg1"/>
                </a:solidFill>
              </a:rPr>
              <a:t>şüphesi</a:t>
            </a:r>
            <a:r>
              <a:rPr lang="en-US" sz="2400" dirty="0" smtClean="0">
                <a:solidFill>
                  <a:schemeClr val="bg1"/>
                </a:solidFill>
              </a:rPr>
              <a:t> </a:t>
            </a:r>
            <a:r>
              <a:rPr lang="en-US" sz="2400" dirty="0" err="1" smtClean="0">
                <a:solidFill>
                  <a:schemeClr val="bg1"/>
                </a:solidFill>
              </a:rPr>
              <a:t>varsa</a:t>
            </a:r>
            <a:r>
              <a:rPr lang="en-US" sz="2400" dirty="0" smtClean="0">
                <a:solidFill>
                  <a:schemeClr val="bg1"/>
                </a:solidFill>
              </a:rPr>
              <a:t> </a:t>
            </a:r>
            <a:r>
              <a:rPr lang="en-US" sz="2400" dirty="0" err="1" smtClean="0">
                <a:solidFill>
                  <a:schemeClr val="bg1"/>
                </a:solidFill>
              </a:rPr>
              <a:t>tanı</a:t>
            </a:r>
            <a:r>
              <a:rPr lang="en-US" sz="2400" dirty="0" smtClean="0">
                <a:solidFill>
                  <a:schemeClr val="bg1"/>
                </a:solidFill>
              </a:rPr>
              <a:t> </a:t>
            </a:r>
            <a:r>
              <a:rPr lang="en-US" sz="2400" dirty="0" err="1" smtClean="0">
                <a:solidFill>
                  <a:schemeClr val="bg1"/>
                </a:solidFill>
              </a:rPr>
              <a:t>serokonversiyon</a:t>
            </a:r>
            <a:r>
              <a:rPr lang="en-US" sz="2400" dirty="0" smtClean="0">
                <a:solidFill>
                  <a:schemeClr val="bg1"/>
                </a:solidFill>
              </a:rPr>
              <a:t>, IGG-IGM </a:t>
            </a:r>
            <a:r>
              <a:rPr lang="en-US" sz="2400" dirty="0" err="1" smtClean="0">
                <a:solidFill>
                  <a:schemeClr val="bg1"/>
                </a:solidFill>
              </a:rPr>
              <a:t>birlikte</a:t>
            </a:r>
            <a:r>
              <a:rPr lang="en-US" sz="2400" dirty="0" smtClean="0">
                <a:solidFill>
                  <a:schemeClr val="bg1"/>
                </a:solidFill>
              </a:rPr>
              <a:t> </a:t>
            </a:r>
            <a:r>
              <a:rPr lang="en-US" sz="2400" dirty="0" err="1" smtClean="0">
                <a:solidFill>
                  <a:schemeClr val="bg1"/>
                </a:solidFill>
              </a:rPr>
              <a:t>pozitiflik</a:t>
            </a:r>
            <a:r>
              <a:rPr lang="en-US" sz="2400" dirty="0" smtClean="0">
                <a:solidFill>
                  <a:schemeClr val="bg1"/>
                </a:solidFill>
              </a:rPr>
              <a:t> </a:t>
            </a:r>
            <a:r>
              <a:rPr lang="en-US" sz="2400" dirty="0" err="1" smtClean="0">
                <a:solidFill>
                  <a:schemeClr val="bg1"/>
                </a:solidFill>
              </a:rPr>
              <a:t>varsa</a:t>
            </a:r>
            <a:r>
              <a:rPr lang="en-US" sz="2400" dirty="0" smtClean="0">
                <a:solidFill>
                  <a:schemeClr val="bg1"/>
                </a:solidFill>
              </a:rPr>
              <a:t> </a:t>
            </a:r>
            <a:r>
              <a:rPr lang="en-US" sz="2400" dirty="0" err="1" smtClean="0">
                <a:solidFill>
                  <a:schemeClr val="bg1"/>
                </a:solidFill>
              </a:rPr>
              <a:t>düşü</a:t>
            </a:r>
            <a:r>
              <a:rPr lang="en-US" sz="2400" dirty="0" smtClean="0">
                <a:solidFill>
                  <a:schemeClr val="bg1"/>
                </a:solidFill>
              </a:rPr>
              <a:t> </a:t>
            </a:r>
            <a:r>
              <a:rPr lang="en-US" sz="2400" dirty="0" err="1" smtClean="0">
                <a:solidFill>
                  <a:schemeClr val="bg1"/>
                </a:solidFill>
              </a:rPr>
              <a:t>avidite</a:t>
            </a:r>
            <a:r>
              <a:rPr lang="en-US" sz="2400" dirty="0" smtClean="0">
                <a:solidFill>
                  <a:schemeClr val="bg1"/>
                </a:solidFill>
              </a:rPr>
              <a:t> </a:t>
            </a:r>
            <a:r>
              <a:rPr lang="en-US" sz="2400" dirty="0" err="1" smtClean="0">
                <a:solidFill>
                  <a:schemeClr val="bg1"/>
                </a:solidFill>
              </a:rPr>
              <a:t>ile</a:t>
            </a:r>
            <a:r>
              <a:rPr lang="en-US" sz="2400" dirty="0" smtClean="0">
                <a:solidFill>
                  <a:schemeClr val="bg1"/>
                </a:solidFill>
              </a:rPr>
              <a:t> </a:t>
            </a:r>
            <a:r>
              <a:rPr lang="en-US" sz="2400" dirty="0" err="1" smtClean="0">
                <a:solidFill>
                  <a:schemeClr val="bg1"/>
                </a:solidFill>
              </a:rPr>
              <a:t>konulmalı</a:t>
            </a:r>
            <a:endParaRPr lang="en-US" sz="2400" dirty="0" smtClean="0">
              <a:solidFill>
                <a:schemeClr val="bg1"/>
              </a:solidFill>
            </a:endParaRPr>
          </a:p>
        </p:txBody>
      </p:sp>
      <p:sp>
        <p:nvSpPr>
          <p:cNvPr id="4" name="Title 3"/>
          <p:cNvSpPr>
            <a:spLocks noGrp="1"/>
          </p:cNvSpPr>
          <p:nvPr>
            <p:ph type="title"/>
          </p:nvPr>
        </p:nvSpPr>
        <p:spPr/>
        <p:txBody>
          <a:bodyPr>
            <a:normAutofit fontScale="90000"/>
          </a:bodyPr>
          <a:lstStyle/>
          <a:p>
            <a:r>
              <a:rPr lang="en-US" b="1" dirty="0" smtClean="0">
                <a:latin typeface="Comic Sans MS"/>
                <a:cs typeface="Comic Sans MS"/>
              </a:rPr>
              <a:t>CMV-</a:t>
            </a:r>
            <a:r>
              <a:rPr lang="en-US" b="1" dirty="0" err="1" smtClean="0">
                <a:latin typeface="Comic Sans MS"/>
                <a:cs typeface="Comic Sans MS"/>
              </a:rPr>
              <a:t>Tokzoplazmozis</a:t>
            </a:r>
            <a:r>
              <a:rPr lang="en-US" b="1" dirty="0" smtClean="0">
                <a:latin typeface="Comic Sans MS"/>
                <a:cs typeface="Comic Sans MS"/>
              </a:rPr>
              <a:t/>
            </a:r>
            <a:br>
              <a:rPr lang="en-US" b="1" dirty="0" smtClean="0">
                <a:latin typeface="Comic Sans MS"/>
                <a:cs typeface="Comic Sans MS"/>
              </a:rPr>
            </a:br>
            <a:r>
              <a:rPr lang="en-US" b="1" dirty="0" err="1" smtClean="0">
                <a:latin typeface="Comic Sans MS"/>
                <a:cs typeface="Comic Sans MS"/>
              </a:rPr>
              <a:t>Sonuç</a:t>
            </a:r>
            <a:endParaRPr lang="en-US" b="1" dirty="0">
              <a:latin typeface="Comic Sans MS"/>
              <a:cs typeface="Comic Sans MS"/>
            </a:endParaRPr>
          </a:p>
        </p:txBody>
      </p:sp>
      <p:pic>
        <p:nvPicPr>
          <p:cNvPr id="2" name="Picture 1" descr="anne gül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3212976"/>
            <a:ext cx="2438400" cy="1828800"/>
          </a:xfrm>
          <a:prstGeom prst="rect">
            <a:avLst/>
          </a:prstGeom>
        </p:spPr>
      </p:pic>
      <p:sp>
        <p:nvSpPr>
          <p:cNvPr id="18" name="Content Placeholder 2"/>
          <p:cNvSpPr txBox="1">
            <a:spLocks/>
          </p:cNvSpPr>
          <p:nvPr/>
        </p:nvSpPr>
        <p:spPr>
          <a:xfrm>
            <a:off x="251520" y="5301208"/>
            <a:ext cx="7776864" cy="1440160"/>
          </a:xfrm>
          <a:prstGeom prst="rect">
            <a:avLst/>
          </a:prstGeom>
          <a:solidFill>
            <a:srgbClr val="10253F"/>
          </a:solidFill>
        </p:spPr>
        <p:txBody>
          <a:bodyPr vert="horz" lIns="91440" tIns="45720" rIns="91440" bIns="45720" rtlCol="0">
            <a:normAutofit fontScale="925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Font typeface="Wingdings" pitchFamily="2" charset="2"/>
              <a:buNone/>
            </a:pPr>
            <a:r>
              <a:rPr lang="tr-TR" sz="3200" b="1" dirty="0" err="1" smtClean="0">
                <a:solidFill>
                  <a:srgbClr val="C6D9F1"/>
                </a:solidFill>
              </a:rPr>
              <a:t>Amniosentez</a:t>
            </a:r>
            <a:r>
              <a:rPr lang="tr-TR" sz="3200" b="1" dirty="0" smtClean="0">
                <a:solidFill>
                  <a:srgbClr val="C6D9F1"/>
                </a:solidFill>
              </a:rPr>
              <a:t> </a:t>
            </a:r>
            <a:r>
              <a:rPr lang="tr-TR" sz="3200" b="1" dirty="0" err="1" smtClean="0">
                <a:solidFill>
                  <a:srgbClr val="C6D9F1"/>
                </a:solidFill>
              </a:rPr>
              <a:t>pretanal</a:t>
            </a:r>
            <a:r>
              <a:rPr lang="tr-TR" sz="3200" b="1" dirty="0" smtClean="0">
                <a:solidFill>
                  <a:srgbClr val="C6D9F1"/>
                </a:solidFill>
              </a:rPr>
              <a:t> tanı için altın standart; </a:t>
            </a:r>
          </a:p>
          <a:p>
            <a:pPr marL="0" indent="0">
              <a:buFont typeface="Wingdings" pitchFamily="2" charset="2"/>
              <a:buNone/>
            </a:pPr>
            <a:r>
              <a:rPr lang="tr-TR" sz="2000" b="1" dirty="0" smtClean="0">
                <a:solidFill>
                  <a:srgbClr val="C6D9F1"/>
                </a:solidFill>
                <a:latin typeface="Comic Sans MS"/>
                <a:cs typeface="Comic Sans MS"/>
              </a:rPr>
              <a:t>	CMV için &gt;21hft veya şüpheden 6 </a:t>
            </a:r>
            <a:r>
              <a:rPr lang="tr-TR" sz="2000" b="1" dirty="0" err="1" smtClean="0">
                <a:solidFill>
                  <a:srgbClr val="C6D9F1"/>
                </a:solidFill>
                <a:latin typeface="Comic Sans MS"/>
                <a:cs typeface="Comic Sans MS"/>
              </a:rPr>
              <a:t>hft</a:t>
            </a:r>
            <a:r>
              <a:rPr lang="tr-TR" sz="2000" b="1" dirty="0" smtClean="0">
                <a:solidFill>
                  <a:srgbClr val="C6D9F1"/>
                </a:solidFill>
                <a:latin typeface="Comic Sans MS"/>
                <a:cs typeface="Comic Sans MS"/>
              </a:rPr>
              <a:t> </a:t>
            </a:r>
          </a:p>
          <a:p>
            <a:pPr marL="0" indent="0">
              <a:buFont typeface="Wingdings" pitchFamily="2" charset="2"/>
              <a:buNone/>
            </a:pPr>
            <a:r>
              <a:rPr lang="tr-TR" sz="2000" b="1" dirty="0" smtClean="0">
                <a:solidFill>
                  <a:srgbClr val="C6D9F1"/>
                </a:solidFill>
                <a:latin typeface="Comic Sans MS"/>
                <a:cs typeface="Comic Sans MS"/>
              </a:rPr>
              <a:t>	</a:t>
            </a:r>
            <a:r>
              <a:rPr lang="tr-TR" sz="2000" b="1" dirty="0" err="1" smtClean="0">
                <a:solidFill>
                  <a:srgbClr val="C6D9F1"/>
                </a:solidFill>
                <a:latin typeface="Comic Sans MS"/>
                <a:cs typeface="Comic Sans MS"/>
              </a:rPr>
              <a:t>Toxo</a:t>
            </a:r>
            <a:r>
              <a:rPr lang="tr-TR" sz="2000" b="1" dirty="0" smtClean="0">
                <a:solidFill>
                  <a:srgbClr val="C6D9F1"/>
                </a:solidFill>
                <a:latin typeface="Comic Sans MS"/>
                <a:cs typeface="Comic Sans MS"/>
              </a:rPr>
              <a:t> için &gt;18 </a:t>
            </a:r>
            <a:r>
              <a:rPr lang="tr-TR" sz="2000" b="1" dirty="0" err="1" smtClean="0">
                <a:solidFill>
                  <a:srgbClr val="C6D9F1"/>
                </a:solidFill>
                <a:latin typeface="Comic Sans MS"/>
                <a:cs typeface="Comic Sans MS"/>
              </a:rPr>
              <a:t>hft</a:t>
            </a:r>
            <a:r>
              <a:rPr lang="tr-TR" sz="2000" b="1" dirty="0" smtClean="0">
                <a:solidFill>
                  <a:srgbClr val="C6D9F1"/>
                </a:solidFill>
                <a:latin typeface="Comic Sans MS"/>
                <a:cs typeface="Comic Sans MS"/>
              </a:rPr>
              <a:t> veya şüpheden 4 </a:t>
            </a:r>
            <a:r>
              <a:rPr lang="tr-TR" sz="2000" b="1" dirty="0" err="1" smtClean="0">
                <a:solidFill>
                  <a:srgbClr val="C6D9F1"/>
                </a:solidFill>
                <a:latin typeface="Comic Sans MS"/>
                <a:cs typeface="Comic Sans MS"/>
              </a:rPr>
              <a:t>hft</a:t>
            </a:r>
            <a:endParaRPr lang="tr-TR" sz="2000" b="1" dirty="0" smtClean="0">
              <a:solidFill>
                <a:srgbClr val="C6D9F1"/>
              </a:solidFill>
              <a:latin typeface="Comic Sans MS"/>
              <a:cs typeface="Comic Sans MS"/>
            </a:endParaRPr>
          </a:p>
          <a:p>
            <a:pPr marL="0" indent="0">
              <a:buFont typeface="Wingdings" pitchFamily="2" charset="2"/>
              <a:buNone/>
            </a:pPr>
            <a:endParaRPr lang="tr-TR" dirty="0" smtClean="0">
              <a:solidFill>
                <a:schemeClr val="bg1"/>
              </a:solidFill>
              <a:latin typeface="Comic Sans MS"/>
              <a:cs typeface="Comic Sans MS"/>
            </a:endParaRPr>
          </a:p>
        </p:txBody>
      </p:sp>
    </p:spTree>
    <p:extLst>
      <p:ext uri="{BB962C8B-B14F-4D97-AF65-F5344CB8AC3E}">
        <p14:creationId xmlns:p14="http://schemas.microsoft.com/office/powerpoint/2010/main" val="35782413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484784"/>
            <a:ext cx="8291264" cy="1296144"/>
          </a:xfrm>
          <a:solidFill>
            <a:srgbClr val="10253F"/>
          </a:solidFill>
        </p:spPr>
        <p:txBody>
          <a:bodyPr>
            <a:normAutofit/>
          </a:bodyPr>
          <a:lstStyle/>
          <a:p>
            <a:r>
              <a:rPr lang="tr-TR" sz="3200" b="1" dirty="0" smtClean="0">
                <a:solidFill>
                  <a:srgbClr val="C6D9F1"/>
                </a:solidFill>
                <a:latin typeface="Comic Sans MS"/>
                <a:cs typeface="Comic Sans MS"/>
              </a:rPr>
              <a:t>CMV için HIG veya </a:t>
            </a:r>
            <a:r>
              <a:rPr lang="tr-TR" sz="3200" b="1" dirty="0" err="1" smtClean="0">
                <a:solidFill>
                  <a:srgbClr val="C6D9F1"/>
                </a:solidFill>
                <a:latin typeface="Comic Sans MS"/>
                <a:cs typeface="Comic Sans MS"/>
              </a:rPr>
              <a:t>antiviraller</a:t>
            </a:r>
            <a:r>
              <a:rPr lang="tr-TR" sz="3200" b="1" dirty="0" smtClean="0">
                <a:solidFill>
                  <a:srgbClr val="C6D9F1"/>
                </a:solidFill>
                <a:latin typeface="Comic Sans MS"/>
                <a:cs typeface="Comic Sans MS"/>
              </a:rPr>
              <a:t> için tedavi ancak çalışma bazında verilmeli</a:t>
            </a:r>
          </a:p>
          <a:p>
            <a:pPr marL="0" indent="0">
              <a:buNone/>
            </a:pPr>
            <a:endParaRPr lang="tr-TR" sz="3200" b="1" dirty="0" smtClean="0">
              <a:solidFill>
                <a:srgbClr val="C6D9F1"/>
              </a:solidFill>
            </a:endParaRPr>
          </a:p>
          <a:p>
            <a:pPr marL="0" indent="0">
              <a:buNone/>
            </a:pPr>
            <a:endParaRPr lang="tr-TR" sz="3200" b="1" dirty="0" smtClean="0">
              <a:solidFill>
                <a:srgbClr val="C6D9F1"/>
              </a:solidFill>
            </a:endParaRPr>
          </a:p>
          <a:p>
            <a:pPr marL="0" indent="0">
              <a:buNone/>
            </a:pPr>
            <a:endParaRPr lang="tr-TR" sz="3200" dirty="0" smtClean="0">
              <a:solidFill>
                <a:schemeClr val="bg1"/>
              </a:solidFill>
            </a:endParaRPr>
          </a:p>
        </p:txBody>
      </p:sp>
      <p:sp>
        <p:nvSpPr>
          <p:cNvPr id="4" name="Title 3"/>
          <p:cNvSpPr>
            <a:spLocks noGrp="1"/>
          </p:cNvSpPr>
          <p:nvPr>
            <p:ph type="title"/>
          </p:nvPr>
        </p:nvSpPr>
        <p:spPr/>
        <p:txBody>
          <a:bodyPr>
            <a:normAutofit fontScale="90000"/>
          </a:bodyPr>
          <a:lstStyle/>
          <a:p>
            <a:r>
              <a:rPr lang="en-US" b="1" dirty="0">
                <a:latin typeface="Comic Sans MS"/>
                <a:cs typeface="Comic Sans MS"/>
              </a:rPr>
              <a:t>CMV-</a:t>
            </a:r>
            <a:r>
              <a:rPr lang="en-US" b="1" dirty="0" err="1">
                <a:latin typeface="Comic Sans MS"/>
                <a:cs typeface="Comic Sans MS"/>
              </a:rPr>
              <a:t>Tokzoplazmozis</a:t>
            </a:r>
            <a:r>
              <a:rPr lang="en-US" b="1" dirty="0">
                <a:latin typeface="Comic Sans MS"/>
                <a:cs typeface="Comic Sans MS"/>
              </a:rPr>
              <a:t/>
            </a:r>
            <a:br>
              <a:rPr lang="en-US" b="1" dirty="0">
                <a:latin typeface="Comic Sans MS"/>
                <a:cs typeface="Comic Sans MS"/>
              </a:rPr>
            </a:br>
            <a:r>
              <a:rPr lang="en-US" b="1" dirty="0" err="1">
                <a:latin typeface="Comic Sans MS"/>
                <a:cs typeface="Comic Sans MS"/>
              </a:rPr>
              <a:t>Sonuç</a:t>
            </a:r>
            <a:endParaRPr lang="en-US" b="1" dirty="0">
              <a:latin typeface="Comic Sans MS"/>
              <a:cs typeface="Comic Sans MS"/>
            </a:endParaRPr>
          </a:p>
        </p:txBody>
      </p:sp>
      <p:sp>
        <p:nvSpPr>
          <p:cNvPr id="5" name="Content Placeholder 2"/>
          <p:cNvSpPr txBox="1">
            <a:spLocks/>
          </p:cNvSpPr>
          <p:nvPr/>
        </p:nvSpPr>
        <p:spPr>
          <a:xfrm>
            <a:off x="475378" y="3429000"/>
            <a:ext cx="8201078" cy="1656184"/>
          </a:xfrm>
          <a:prstGeom prst="rect">
            <a:avLst/>
          </a:prstGeom>
          <a:solidFill>
            <a:schemeClr val="bg2">
              <a:lumMod val="5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Helvetica Neue Ligh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Helvetica Neue Light"/>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Helvetica Neue Light"/>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Helvetica Neue Light"/>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err="1" smtClean="0">
                <a:solidFill>
                  <a:schemeClr val="bg1"/>
                </a:solidFill>
                <a:latin typeface="Comic Sans MS"/>
                <a:cs typeface="Comic Sans MS"/>
              </a:rPr>
              <a:t>Tokzoplazmozis</a:t>
            </a:r>
            <a:r>
              <a:rPr lang="en-US" sz="2400" dirty="0" smtClean="0">
                <a:solidFill>
                  <a:schemeClr val="bg1"/>
                </a:solidFill>
                <a:latin typeface="Comic Sans MS"/>
                <a:cs typeface="Comic Sans MS"/>
              </a:rPr>
              <a:t> </a:t>
            </a:r>
            <a:r>
              <a:rPr lang="en-US" sz="2400" dirty="0" err="1" smtClean="0">
                <a:solidFill>
                  <a:schemeClr val="bg1"/>
                </a:solidFill>
                <a:latin typeface="Comic Sans MS"/>
                <a:cs typeface="Comic Sans MS"/>
              </a:rPr>
              <a:t>için</a:t>
            </a:r>
            <a:r>
              <a:rPr lang="en-US" sz="2400" dirty="0" smtClean="0">
                <a:solidFill>
                  <a:schemeClr val="bg1"/>
                </a:solidFill>
                <a:latin typeface="Comic Sans MS"/>
                <a:cs typeface="Comic Sans MS"/>
              </a:rPr>
              <a:t> </a:t>
            </a:r>
            <a:r>
              <a:rPr lang="en-US" sz="2400" dirty="0" err="1" smtClean="0">
                <a:solidFill>
                  <a:schemeClr val="bg1"/>
                </a:solidFill>
                <a:latin typeface="Comic Sans MS"/>
                <a:cs typeface="Comic Sans MS"/>
              </a:rPr>
              <a:t>ise</a:t>
            </a:r>
            <a:r>
              <a:rPr lang="en-US" sz="2400" dirty="0" smtClean="0">
                <a:solidFill>
                  <a:schemeClr val="bg1"/>
                </a:solidFill>
                <a:latin typeface="Comic Sans MS"/>
                <a:cs typeface="Comic Sans MS"/>
              </a:rPr>
              <a:t> maternal </a:t>
            </a:r>
            <a:r>
              <a:rPr lang="en-US" sz="2400" dirty="0" err="1" smtClean="0">
                <a:solidFill>
                  <a:schemeClr val="bg1"/>
                </a:solidFill>
                <a:latin typeface="Comic Sans MS"/>
                <a:cs typeface="Comic Sans MS"/>
              </a:rPr>
              <a:t>enfeksiyon</a:t>
            </a:r>
            <a:r>
              <a:rPr lang="en-US" sz="2400" dirty="0" smtClean="0">
                <a:solidFill>
                  <a:schemeClr val="bg1"/>
                </a:solidFill>
                <a:latin typeface="Comic Sans MS"/>
                <a:cs typeface="Comic Sans MS"/>
              </a:rPr>
              <a:t> </a:t>
            </a:r>
            <a:r>
              <a:rPr lang="en-US" sz="2400" dirty="0" err="1" smtClean="0">
                <a:solidFill>
                  <a:schemeClr val="bg1"/>
                </a:solidFill>
                <a:latin typeface="Comic Sans MS"/>
                <a:cs typeface="Comic Sans MS"/>
              </a:rPr>
              <a:t>saptandığı</a:t>
            </a:r>
            <a:r>
              <a:rPr lang="en-US" sz="2400" dirty="0" smtClean="0">
                <a:solidFill>
                  <a:schemeClr val="bg1"/>
                </a:solidFill>
                <a:latin typeface="Comic Sans MS"/>
                <a:cs typeface="Comic Sans MS"/>
              </a:rPr>
              <a:t> </a:t>
            </a:r>
            <a:r>
              <a:rPr lang="en-US" sz="2400" dirty="0" err="1" smtClean="0">
                <a:solidFill>
                  <a:schemeClr val="bg1"/>
                </a:solidFill>
                <a:latin typeface="Comic Sans MS"/>
                <a:cs typeface="Comic Sans MS"/>
              </a:rPr>
              <a:t>takdirde</a:t>
            </a:r>
            <a:r>
              <a:rPr lang="en-US" sz="2400" dirty="0" smtClean="0">
                <a:solidFill>
                  <a:schemeClr val="bg1"/>
                </a:solidFill>
                <a:latin typeface="Comic Sans MS"/>
                <a:cs typeface="Comic Sans MS"/>
              </a:rPr>
              <a:t> </a:t>
            </a:r>
            <a:r>
              <a:rPr lang="en-US" sz="2400" dirty="0" err="1" smtClean="0">
                <a:solidFill>
                  <a:schemeClr val="bg1"/>
                </a:solidFill>
                <a:latin typeface="Comic Sans MS"/>
                <a:cs typeface="Comic Sans MS"/>
              </a:rPr>
              <a:t>spiramisin</a:t>
            </a:r>
            <a:r>
              <a:rPr lang="en-US" sz="2400" dirty="0" smtClean="0">
                <a:solidFill>
                  <a:schemeClr val="bg1"/>
                </a:solidFill>
                <a:latin typeface="Comic Sans MS"/>
                <a:cs typeface="Comic Sans MS"/>
              </a:rPr>
              <a:t>; fetal </a:t>
            </a:r>
            <a:r>
              <a:rPr lang="en-US" sz="2400" dirty="0" err="1" smtClean="0">
                <a:solidFill>
                  <a:schemeClr val="bg1"/>
                </a:solidFill>
                <a:latin typeface="Comic Sans MS"/>
                <a:cs typeface="Comic Sans MS"/>
              </a:rPr>
              <a:t>enfeksiyon</a:t>
            </a:r>
            <a:r>
              <a:rPr lang="en-US" sz="2400" dirty="0" smtClean="0">
                <a:solidFill>
                  <a:schemeClr val="bg1"/>
                </a:solidFill>
                <a:latin typeface="Comic Sans MS"/>
                <a:cs typeface="Comic Sans MS"/>
              </a:rPr>
              <a:t> </a:t>
            </a:r>
            <a:r>
              <a:rPr lang="en-US" sz="2400" dirty="0" err="1" smtClean="0">
                <a:solidFill>
                  <a:schemeClr val="bg1"/>
                </a:solidFill>
                <a:latin typeface="Comic Sans MS"/>
                <a:cs typeface="Comic Sans MS"/>
              </a:rPr>
              <a:t>tanısı</a:t>
            </a:r>
            <a:r>
              <a:rPr lang="en-US" sz="2400" dirty="0" smtClean="0">
                <a:solidFill>
                  <a:schemeClr val="bg1"/>
                </a:solidFill>
                <a:latin typeface="Comic Sans MS"/>
                <a:cs typeface="Comic Sans MS"/>
              </a:rPr>
              <a:t> </a:t>
            </a:r>
            <a:r>
              <a:rPr lang="en-US" sz="2400" dirty="0" err="1" smtClean="0">
                <a:solidFill>
                  <a:schemeClr val="bg1"/>
                </a:solidFill>
                <a:latin typeface="Comic Sans MS"/>
                <a:cs typeface="Comic Sans MS"/>
              </a:rPr>
              <a:t>kondu</a:t>
            </a:r>
            <a:r>
              <a:rPr lang="en-US" sz="2400" dirty="0" smtClean="0">
                <a:solidFill>
                  <a:schemeClr val="bg1"/>
                </a:solidFill>
                <a:latin typeface="Comic Sans MS"/>
                <a:cs typeface="Comic Sans MS"/>
              </a:rPr>
              <a:t> </a:t>
            </a:r>
            <a:r>
              <a:rPr lang="en-US" sz="2400" dirty="0" err="1" smtClean="0">
                <a:solidFill>
                  <a:schemeClr val="bg1"/>
                </a:solidFill>
                <a:latin typeface="Comic Sans MS"/>
                <a:cs typeface="Comic Sans MS"/>
              </a:rPr>
              <a:t>ise</a:t>
            </a:r>
            <a:r>
              <a:rPr lang="en-US" sz="2400" dirty="0" smtClean="0">
                <a:solidFill>
                  <a:schemeClr val="bg1"/>
                </a:solidFill>
                <a:latin typeface="Comic Sans MS"/>
                <a:cs typeface="Comic Sans MS"/>
              </a:rPr>
              <a:t> </a:t>
            </a:r>
            <a:r>
              <a:rPr lang="en-US" sz="2400" dirty="0" err="1" smtClean="0">
                <a:solidFill>
                  <a:schemeClr val="bg1"/>
                </a:solidFill>
                <a:latin typeface="Comic Sans MS"/>
                <a:cs typeface="Comic Sans MS"/>
              </a:rPr>
              <a:t>üçlü</a:t>
            </a:r>
            <a:r>
              <a:rPr lang="en-US" sz="2400" dirty="0" smtClean="0">
                <a:solidFill>
                  <a:schemeClr val="bg1"/>
                </a:solidFill>
                <a:latin typeface="Comic Sans MS"/>
                <a:cs typeface="Comic Sans MS"/>
              </a:rPr>
              <a:t> </a:t>
            </a:r>
            <a:r>
              <a:rPr lang="en-US" sz="2400" dirty="0" err="1" smtClean="0">
                <a:solidFill>
                  <a:schemeClr val="bg1"/>
                </a:solidFill>
                <a:latin typeface="Comic Sans MS"/>
                <a:cs typeface="Comic Sans MS"/>
              </a:rPr>
              <a:t>tedavi</a:t>
            </a:r>
            <a:r>
              <a:rPr lang="en-US" sz="2400" dirty="0" smtClean="0">
                <a:solidFill>
                  <a:schemeClr val="bg1"/>
                </a:solidFill>
                <a:latin typeface="Comic Sans MS"/>
                <a:cs typeface="Comic Sans MS"/>
              </a:rPr>
              <a:t> </a:t>
            </a:r>
            <a:r>
              <a:rPr lang="en-US" sz="2400" dirty="0" err="1" smtClean="0">
                <a:solidFill>
                  <a:schemeClr val="bg1"/>
                </a:solidFill>
                <a:latin typeface="Comic Sans MS"/>
                <a:cs typeface="Comic Sans MS"/>
              </a:rPr>
              <a:t>başlanmalı</a:t>
            </a:r>
            <a:r>
              <a:rPr lang="en-US" sz="2400" dirty="0" smtClean="0">
                <a:solidFill>
                  <a:schemeClr val="bg1"/>
                </a:solidFill>
                <a:latin typeface="Comic Sans MS"/>
                <a:cs typeface="Comic Sans MS"/>
              </a:rPr>
              <a:t> </a:t>
            </a:r>
            <a:r>
              <a:rPr lang="en-US" sz="2400" dirty="0" err="1" smtClean="0">
                <a:solidFill>
                  <a:schemeClr val="bg1"/>
                </a:solidFill>
                <a:latin typeface="Comic Sans MS"/>
                <a:cs typeface="Comic Sans MS"/>
              </a:rPr>
              <a:t>ve</a:t>
            </a:r>
            <a:r>
              <a:rPr lang="en-US" sz="2400" dirty="0" smtClean="0">
                <a:solidFill>
                  <a:schemeClr val="bg1"/>
                </a:solidFill>
                <a:latin typeface="Comic Sans MS"/>
                <a:cs typeface="Comic Sans MS"/>
              </a:rPr>
              <a:t> 1 </a:t>
            </a:r>
            <a:r>
              <a:rPr lang="en-US" sz="2400" dirty="0" err="1" smtClean="0">
                <a:solidFill>
                  <a:schemeClr val="bg1"/>
                </a:solidFill>
                <a:latin typeface="Comic Sans MS"/>
                <a:cs typeface="Comic Sans MS"/>
              </a:rPr>
              <a:t>yaşına</a:t>
            </a:r>
            <a:r>
              <a:rPr lang="en-US" sz="2400" dirty="0" smtClean="0">
                <a:solidFill>
                  <a:schemeClr val="bg1"/>
                </a:solidFill>
                <a:latin typeface="Comic Sans MS"/>
                <a:cs typeface="Comic Sans MS"/>
              </a:rPr>
              <a:t> </a:t>
            </a:r>
            <a:r>
              <a:rPr lang="en-US" sz="2400" dirty="0" err="1" smtClean="0">
                <a:solidFill>
                  <a:schemeClr val="bg1"/>
                </a:solidFill>
                <a:latin typeface="Comic Sans MS"/>
                <a:cs typeface="Comic Sans MS"/>
              </a:rPr>
              <a:t>kadar</a:t>
            </a:r>
            <a:r>
              <a:rPr lang="en-US" sz="2400" dirty="0" smtClean="0">
                <a:solidFill>
                  <a:schemeClr val="bg1"/>
                </a:solidFill>
                <a:latin typeface="Comic Sans MS"/>
                <a:cs typeface="Comic Sans MS"/>
              </a:rPr>
              <a:t> </a:t>
            </a:r>
            <a:r>
              <a:rPr lang="en-US" sz="2400" dirty="0" err="1" smtClean="0">
                <a:solidFill>
                  <a:schemeClr val="bg1"/>
                </a:solidFill>
                <a:latin typeface="Comic Sans MS"/>
                <a:cs typeface="Comic Sans MS"/>
              </a:rPr>
              <a:t>devam</a:t>
            </a:r>
            <a:r>
              <a:rPr lang="en-US" sz="2400" dirty="0" smtClean="0">
                <a:solidFill>
                  <a:schemeClr val="bg1"/>
                </a:solidFill>
                <a:latin typeface="Comic Sans MS"/>
                <a:cs typeface="Comic Sans MS"/>
              </a:rPr>
              <a:t> </a:t>
            </a:r>
            <a:r>
              <a:rPr lang="en-US" sz="2400" dirty="0" err="1" smtClean="0">
                <a:solidFill>
                  <a:schemeClr val="bg1"/>
                </a:solidFill>
                <a:latin typeface="Comic Sans MS"/>
                <a:cs typeface="Comic Sans MS"/>
              </a:rPr>
              <a:t>edilmelidir</a:t>
            </a:r>
            <a:endParaRPr lang="en-US" sz="2400" dirty="0" smtClean="0">
              <a:solidFill>
                <a:schemeClr val="bg1"/>
              </a:solidFill>
              <a:latin typeface="Comic Sans MS"/>
              <a:cs typeface="Comic Sans MS"/>
            </a:endParaRPr>
          </a:p>
          <a:p>
            <a:endParaRPr lang="en-US" sz="2000" dirty="0">
              <a:solidFill>
                <a:schemeClr val="bg1"/>
              </a:solidFill>
            </a:endParaRPr>
          </a:p>
        </p:txBody>
      </p:sp>
    </p:spTree>
    <p:extLst>
      <p:ext uri="{BB962C8B-B14F-4D97-AF65-F5344CB8AC3E}">
        <p14:creationId xmlns:p14="http://schemas.microsoft.com/office/powerpoint/2010/main" val="11548841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tr-TR" dirty="0" smtClean="0">
                <a:latin typeface="Comic Sans MS"/>
                <a:cs typeface="Comic Sans MS"/>
              </a:rPr>
              <a:t>CMV </a:t>
            </a:r>
            <a:endParaRPr lang="tr-TR" sz="4000" dirty="0" smtClean="0">
              <a:latin typeface="Comic Sans MS"/>
              <a:cs typeface="Comic Sans MS"/>
            </a:endParaRPr>
          </a:p>
        </p:txBody>
      </p:sp>
      <p:sp>
        <p:nvSpPr>
          <p:cNvPr id="2" name="Content Placeholder 1"/>
          <p:cNvSpPr>
            <a:spLocks noGrp="1"/>
          </p:cNvSpPr>
          <p:nvPr>
            <p:ph sz="half" idx="1"/>
          </p:nvPr>
        </p:nvSpPr>
        <p:spPr/>
        <p:txBody>
          <a:bodyPr>
            <a:normAutofit/>
          </a:bodyPr>
          <a:lstStyle/>
          <a:p>
            <a:pPr algn="just">
              <a:lnSpc>
                <a:spcPct val="90000"/>
              </a:lnSpc>
            </a:pPr>
            <a:endParaRPr lang="tr-TR" dirty="0">
              <a:latin typeface="Arial" charset="0"/>
            </a:endParaRPr>
          </a:p>
          <a:p>
            <a:pPr algn="just">
              <a:lnSpc>
                <a:spcPct val="90000"/>
              </a:lnSpc>
            </a:pPr>
            <a:endParaRPr lang="tr-TR" sz="3200" dirty="0" smtClean="0">
              <a:latin typeface="Comic Sans MS"/>
              <a:cs typeface="Comic Sans MS"/>
            </a:endParaRPr>
          </a:p>
          <a:p>
            <a:pPr algn="just">
              <a:lnSpc>
                <a:spcPct val="90000"/>
              </a:lnSpc>
            </a:pPr>
            <a:endParaRPr lang="tr-TR" sz="3200" dirty="0" smtClean="0">
              <a:latin typeface="Comic Sans MS"/>
              <a:cs typeface="Comic Sans MS"/>
            </a:endParaRPr>
          </a:p>
          <a:p>
            <a:pPr algn="just">
              <a:lnSpc>
                <a:spcPct val="90000"/>
              </a:lnSpc>
            </a:pPr>
            <a:endParaRPr lang="tr-TR" sz="3200" dirty="0" smtClean="0">
              <a:latin typeface="Comic Sans MS"/>
              <a:cs typeface="Comic Sans MS"/>
            </a:endParaRPr>
          </a:p>
          <a:p>
            <a:pPr marL="0" indent="0">
              <a:buNone/>
            </a:pPr>
            <a:endParaRPr lang="en-US" dirty="0"/>
          </a:p>
        </p:txBody>
      </p:sp>
      <p:sp>
        <p:nvSpPr>
          <p:cNvPr id="6" name="Content Placeholder 5"/>
          <p:cNvSpPr>
            <a:spLocks noGrp="1"/>
          </p:cNvSpPr>
          <p:nvPr>
            <p:ph sz="half" idx="2"/>
          </p:nvPr>
        </p:nvSpPr>
        <p:spPr>
          <a:xfrm>
            <a:off x="467544" y="1600200"/>
            <a:ext cx="8219256" cy="4525963"/>
          </a:xfrm>
        </p:spPr>
        <p:txBody>
          <a:bodyPr/>
          <a:lstStyle/>
          <a:p>
            <a:r>
              <a:rPr lang="en-US" dirty="0" smtClean="0"/>
              <a:t>CMV </a:t>
            </a:r>
            <a:r>
              <a:rPr lang="en-US" dirty="0" err="1"/>
              <a:t>IgM</a:t>
            </a:r>
            <a:r>
              <a:rPr lang="en-US" dirty="0"/>
              <a:t>: 0.8%</a:t>
            </a:r>
            <a:r>
              <a:rPr lang="en-US" dirty="0" smtClean="0"/>
              <a:t>,CMV </a:t>
            </a:r>
            <a:r>
              <a:rPr lang="en-US" dirty="0" err="1" smtClean="0"/>
              <a:t>IgG</a:t>
            </a:r>
            <a:r>
              <a:rPr lang="en-US" dirty="0"/>
              <a:t>: 99.3</a:t>
            </a:r>
            <a:r>
              <a:rPr lang="en-US" dirty="0" smtClean="0"/>
              <a:t>%</a:t>
            </a:r>
          </a:p>
          <a:p>
            <a:pPr lvl="6"/>
            <a:r>
              <a:rPr lang="en-US" dirty="0" err="1"/>
              <a:t>Doğan</a:t>
            </a:r>
            <a:r>
              <a:rPr lang="en-US" dirty="0"/>
              <a:t> K </a:t>
            </a:r>
            <a:r>
              <a:rPr lang="en-US" dirty="0" err="1"/>
              <a:t>Türkiye</a:t>
            </a:r>
            <a:r>
              <a:rPr lang="en-US" dirty="0"/>
              <a:t> </a:t>
            </a:r>
            <a:r>
              <a:rPr lang="en-US" dirty="0" err="1"/>
              <a:t>parazitoloji</a:t>
            </a:r>
            <a:r>
              <a:rPr lang="en-US" dirty="0"/>
              <a:t> </a:t>
            </a:r>
            <a:r>
              <a:rPr lang="en-US" dirty="0" err="1"/>
              <a:t>Dertgisi</a:t>
            </a:r>
            <a:endParaRPr lang="en-US" dirty="0"/>
          </a:p>
          <a:p>
            <a:pPr lvl="6"/>
            <a:endParaRPr lang="en-US" dirty="0" smtClean="0"/>
          </a:p>
          <a:p>
            <a:r>
              <a:rPr lang="en-US" dirty="0"/>
              <a:t> </a:t>
            </a:r>
            <a:r>
              <a:rPr lang="en-US" dirty="0" smtClean="0"/>
              <a:t>CMV IGM %2 </a:t>
            </a:r>
            <a:r>
              <a:rPr lang="en-US" dirty="0"/>
              <a:t>and </a:t>
            </a:r>
            <a:r>
              <a:rPr lang="en-US" dirty="0" smtClean="0"/>
              <a:t> %</a:t>
            </a:r>
            <a:r>
              <a:rPr lang="en-US" dirty="0" smtClean="0"/>
              <a:t>91.5, </a:t>
            </a:r>
            <a:endParaRPr lang="en-US" dirty="0" smtClean="0"/>
          </a:p>
          <a:p>
            <a:pPr lvl="6"/>
            <a:r>
              <a:rPr lang="en-US" dirty="0" err="1"/>
              <a:t>Aynioglu</a:t>
            </a:r>
            <a:r>
              <a:rPr lang="en-US" dirty="0"/>
              <a:t> </a:t>
            </a:r>
            <a:r>
              <a:rPr lang="en-US" dirty="0" smtClean="0"/>
              <a:t>A. </a:t>
            </a:r>
            <a:r>
              <a:rPr lang="en-US" dirty="0" err="1" smtClean="0"/>
              <a:t>Acta</a:t>
            </a:r>
            <a:r>
              <a:rPr lang="en-US" dirty="0" smtClean="0"/>
              <a:t> </a:t>
            </a:r>
            <a:r>
              <a:rPr lang="en-US" dirty="0" err="1"/>
              <a:t>Clin</a:t>
            </a:r>
            <a:r>
              <a:rPr lang="en-US" dirty="0"/>
              <a:t> Belg. 2015</a:t>
            </a:r>
          </a:p>
        </p:txBody>
      </p:sp>
      <p:pic>
        <p:nvPicPr>
          <p:cNvPr id="3" name="Picture 2" descr="images-2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0"/>
            <a:ext cx="2411760" cy="1628800"/>
          </a:xfrm>
          <a:prstGeom prst="rect">
            <a:avLst/>
          </a:prstGeom>
        </p:spPr>
      </p:pic>
    </p:spTree>
    <p:extLst>
      <p:ext uri="{BB962C8B-B14F-4D97-AF65-F5344CB8AC3E}">
        <p14:creationId xmlns:p14="http://schemas.microsoft.com/office/powerpoint/2010/main" val="2987326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tr-TR" dirty="0" smtClean="0">
                <a:latin typeface="Comic Sans MS"/>
                <a:cs typeface="Comic Sans MS"/>
              </a:rPr>
              <a:t>CMV </a:t>
            </a:r>
            <a:endParaRPr lang="tr-TR" sz="4000" dirty="0" smtClean="0">
              <a:latin typeface="Comic Sans MS"/>
              <a:cs typeface="Comic Sans MS"/>
            </a:endParaRPr>
          </a:p>
        </p:txBody>
      </p:sp>
      <p:sp>
        <p:nvSpPr>
          <p:cNvPr id="2" name="Content Placeholder 1"/>
          <p:cNvSpPr>
            <a:spLocks noGrp="1"/>
          </p:cNvSpPr>
          <p:nvPr>
            <p:ph idx="1"/>
          </p:nvPr>
        </p:nvSpPr>
        <p:spPr>
          <a:xfrm>
            <a:off x="457200" y="1484784"/>
            <a:ext cx="8435280" cy="4641379"/>
          </a:xfrm>
        </p:spPr>
        <p:txBody>
          <a:bodyPr>
            <a:normAutofit fontScale="85000" lnSpcReduction="20000"/>
          </a:bodyPr>
          <a:lstStyle/>
          <a:p>
            <a:pPr algn="just">
              <a:lnSpc>
                <a:spcPct val="90000"/>
              </a:lnSpc>
            </a:pPr>
            <a:r>
              <a:rPr lang="tr-TR" sz="3200" dirty="0">
                <a:latin typeface="Comic Sans MS"/>
                <a:cs typeface="Comic Sans MS"/>
              </a:rPr>
              <a:t>Seksüel veya vücut salgıları ile </a:t>
            </a:r>
            <a:r>
              <a:rPr lang="tr-TR" sz="3200" dirty="0" smtClean="0">
                <a:latin typeface="Comic Sans MS"/>
                <a:cs typeface="Comic Sans MS"/>
              </a:rPr>
              <a:t>bulaşabilir.</a:t>
            </a:r>
          </a:p>
          <a:p>
            <a:pPr marL="0" indent="0" algn="just">
              <a:lnSpc>
                <a:spcPct val="90000"/>
              </a:lnSpc>
              <a:buNone/>
            </a:pPr>
            <a:endParaRPr lang="tr-TR" sz="3200" dirty="0">
              <a:latin typeface="Comic Sans MS"/>
              <a:cs typeface="Comic Sans MS"/>
            </a:endParaRPr>
          </a:p>
          <a:p>
            <a:pPr algn="just">
              <a:lnSpc>
                <a:spcPct val="90000"/>
              </a:lnSpc>
            </a:pPr>
            <a:r>
              <a:rPr lang="tr-TR" sz="3200" dirty="0" smtClean="0">
                <a:latin typeface="Comic Sans MS"/>
                <a:cs typeface="Comic Sans MS"/>
              </a:rPr>
              <a:t>28-60 gün </a:t>
            </a:r>
            <a:r>
              <a:rPr lang="tr-TR" sz="3200" dirty="0" err="1" smtClean="0">
                <a:latin typeface="Comic Sans MS"/>
                <a:cs typeface="Comic Sans MS"/>
              </a:rPr>
              <a:t>inkübasyon</a:t>
            </a:r>
            <a:r>
              <a:rPr lang="tr-TR" sz="3200" dirty="0" smtClean="0">
                <a:latin typeface="Comic Sans MS"/>
                <a:cs typeface="Comic Sans MS"/>
              </a:rPr>
              <a:t> süresi </a:t>
            </a:r>
            <a:r>
              <a:rPr lang="tr-TR" sz="3200" dirty="0" err="1">
                <a:latin typeface="Comic Sans MS"/>
                <a:cs typeface="Comic Sans MS"/>
              </a:rPr>
              <a:t>p</a:t>
            </a:r>
            <a:r>
              <a:rPr lang="tr-TR" sz="3200" dirty="0" err="1" smtClean="0">
                <a:latin typeface="Comic Sans MS"/>
                <a:cs typeface="Comic Sans MS"/>
              </a:rPr>
              <a:t>rimer</a:t>
            </a:r>
            <a:r>
              <a:rPr lang="tr-TR" sz="3200" dirty="0" smtClean="0">
                <a:latin typeface="Comic Sans MS"/>
                <a:cs typeface="Comic Sans MS"/>
              </a:rPr>
              <a:t> enfeksiyondan 2-3 hafta sonra </a:t>
            </a:r>
            <a:r>
              <a:rPr lang="tr-TR" sz="3200" dirty="0" err="1" smtClean="0">
                <a:latin typeface="Comic Sans MS"/>
                <a:cs typeface="Comic Sans MS"/>
              </a:rPr>
              <a:t>viremi</a:t>
            </a:r>
            <a:r>
              <a:rPr lang="tr-TR" sz="3200" dirty="0" smtClean="0">
                <a:latin typeface="Comic Sans MS"/>
                <a:cs typeface="Comic Sans MS"/>
              </a:rPr>
              <a:t> meydana gelir.</a:t>
            </a:r>
          </a:p>
          <a:p>
            <a:pPr algn="just">
              <a:lnSpc>
                <a:spcPct val="90000"/>
              </a:lnSpc>
            </a:pPr>
            <a:endParaRPr lang="tr-TR" sz="3200" dirty="0" smtClean="0">
              <a:latin typeface="Comic Sans MS"/>
              <a:cs typeface="Comic Sans MS"/>
            </a:endParaRPr>
          </a:p>
          <a:p>
            <a:pPr algn="just">
              <a:lnSpc>
                <a:spcPct val="90000"/>
              </a:lnSpc>
            </a:pPr>
            <a:r>
              <a:rPr lang="tr-TR" sz="3200" dirty="0" smtClean="0">
                <a:latin typeface="Comic Sans MS"/>
                <a:cs typeface="Comic Sans MS"/>
              </a:rPr>
              <a:t>Klinik</a:t>
            </a:r>
          </a:p>
          <a:p>
            <a:pPr lvl="1" algn="just">
              <a:lnSpc>
                <a:spcPct val="90000"/>
              </a:lnSpc>
            </a:pPr>
            <a:r>
              <a:rPr lang="tr-TR" sz="2800" dirty="0" err="1" smtClean="0">
                <a:latin typeface="Comic Sans MS"/>
                <a:cs typeface="Comic Sans MS"/>
              </a:rPr>
              <a:t>Asemptomatik</a:t>
            </a:r>
            <a:endParaRPr lang="tr-TR" sz="2800" dirty="0" smtClean="0">
              <a:latin typeface="Comic Sans MS"/>
              <a:cs typeface="Comic Sans MS"/>
            </a:endParaRPr>
          </a:p>
          <a:p>
            <a:pPr lvl="1" algn="just">
              <a:lnSpc>
                <a:spcPct val="90000"/>
              </a:lnSpc>
            </a:pPr>
            <a:r>
              <a:rPr lang="tr-TR" sz="2800" dirty="0" err="1" smtClean="0">
                <a:latin typeface="Comic Sans MS"/>
                <a:cs typeface="Comic Sans MS"/>
              </a:rPr>
              <a:t>Mononükleozise</a:t>
            </a:r>
            <a:r>
              <a:rPr lang="tr-TR" sz="2800" dirty="0" smtClean="0">
                <a:latin typeface="Comic Sans MS"/>
                <a:cs typeface="Comic Sans MS"/>
              </a:rPr>
              <a:t> benzer durum ortaya çıkabilir</a:t>
            </a:r>
          </a:p>
          <a:p>
            <a:pPr lvl="2" algn="just">
              <a:lnSpc>
                <a:spcPct val="90000"/>
              </a:lnSpc>
            </a:pPr>
            <a:r>
              <a:rPr lang="tr-TR" sz="2600" dirty="0" smtClean="0">
                <a:latin typeface="Comic Sans MS"/>
                <a:cs typeface="Comic Sans MS"/>
              </a:rPr>
              <a:t>Ateş</a:t>
            </a:r>
          </a:p>
          <a:p>
            <a:pPr lvl="2" algn="just">
              <a:lnSpc>
                <a:spcPct val="90000"/>
              </a:lnSpc>
            </a:pPr>
            <a:r>
              <a:rPr lang="tr-TR" sz="2600" dirty="0" smtClean="0">
                <a:latin typeface="Comic Sans MS"/>
                <a:cs typeface="Comic Sans MS"/>
              </a:rPr>
              <a:t>Halsizlik</a:t>
            </a:r>
            <a:endParaRPr lang="tr-TR" sz="2600" dirty="0" smtClean="0">
              <a:latin typeface="Comic Sans MS"/>
              <a:cs typeface="Comic Sans MS"/>
            </a:endParaRPr>
          </a:p>
          <a:p>
            <a:pPr lvl="2" algn="just">
              <a:lnSpc>
                <a:spcPct val="90000"/>
              </a:lnSpc>
            </a:pPr>
            <a:r>
              <a:rPr lang="tr-TR" sz="2600" dirty="0" err="1" smtClean="0">
                <a:latin typeface="Comic Sans MS"/>
                <a:cs typeface="Comic Sans MS"/>
              </a:rPr>
              <a:t>Lökositoz</a:t>
            </a:r>
            <a:r>
              <a:rPr lang="tr-TR" sz="2600" dirty="0" smtClean="0">
                <a:latin typeface="Comic Sans MS"/>
                <a:cs typeface="Comic Sans MS"/>
              </a:rPr>
              <a:t>, </a:t>
            </a:r>
            <a:r>
              <a:rPr lang="tr-TR" sz="2600" dirty="0" err="1" smtClean="0">
                <a:latin typeface="Comic Sans MS"/>
                <a:cs typeface="Comic Sans MS"/>
              </a:rPr>
              <a:t>lenfositoz</a:t>
            </a:r>
            <a:endParaRPr lang="tr-TR" sz="2600" dirty="0" smtClean="0">
              <a:latin typeface="Comic Sans MS"/>
              <a:cs typeface="Comic Sans MS"/>
            </a:endParaRPr>
          </a:p>
          <a:p>
            <a:pPr lvl="2" algn="just">
              <a:lnSpc>
                <a:spcPct val="90000"/>
              </a:lnSpc>
            </a:pPr>
            <a:r>
              <a:rPr lang="tr-TR" sz="2600" dirty="0" smtClean="0">
                <a:latin typeface="Comic Sans MS"/>
                <a:cs typeface="Comic Sans MS"/>
              </a:rPr>
              <a:t>Anormal KCFT</a:t>
            </a:r>
          </a:p>
          <a:p>
            <a:pPr lvl="2" algn="just">
              <a:lnSpc>
                <a:spcPct val="90000"/>
              </a:lnSpc>
            </a:pPr>
            <a:r>
              <a:rPr lang="tr-TR" sz="2600" dirty="0" smtClean="0">
                <a:latin typeface="Comic Sans MS"/>
                <a:cs typeface="Comic Sans MS"/>
              </a:rPr>
              <a:t>LAP</a:t>
            </a:r>
          </a:p>
          <a:p>
            <a:pPr lvl="2" algn="just">
              <a:lnSpc>
                <a:spcPct val="90000"/>
              </a:lnSpc>
            </a:pPr>
            <a:endParaRPr lang="tr-TR" sz="2600" dirty="0" smtClean="0">
              <a:latin typeface="Comic Sans MS"/>
              <a:cs typeface="Comic Sans MS"/>
            </a:endParaRPr>
          </a:p>
          <a:p>
            <a:pPr algn="just">
              <a:lnSpc>
                <a:spcPct val="90000"/>
              </a:lnSpc>
            </a:pPr>
            <a:endParaRPr lang="tr-TR" sz="3200" dirty="0" smtClean="0">
              <a:latin typeface="Comic Sans MS"/>
              <a:cs typeface="Comic Sans MS"/>
            </a:endParaRPr>
          </a:p>
          <a:p>
            <a:pPr algn="just">
              <a:lnSpc>
                <a:spcPct val="90000"/>
              </a:lnSpc>
            </a:pPr>
            <a:endParaRPr lang="tr-TR" sz="3200" dirty="0" smtClean="0">
              <a:latin typeface="Comic Sans MS"/>
              <a:cs typeface="Comic Sans MS"/>
            </a:endParaRPr>
          </a:p>
          <a:p>
            <a:pPr algn="just">
              <a:lnSpc>
                <a:spcPct val="90000"/>
              </a:lnSpc>
            </a:pPr>
            <a:endParaRPr lang="tr-TR" sz="3200" dirty="0" smtClean="0">
              <a:latin typeface="Comic Sans MS"/>
              <a:cs typeface="Comic Sans MS"/>
            </a:endParaRPr>
          </a:p>
          <a:p>
            <a:pPr marL="0" indent="0">
              <a:buNone/>
            </a:pPr>
            <a:endParaRPr lang="en-US" dirty="0"/>
          </a:p>
        </p:txBody>
      </p:sp>
      <p:pic>
        <p:nvPicPr>
          <p:cNvPr id="3" name="Picture 2" descr="images-2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4725144"/>
            <a:ext cx="2232248" cy="1800200"/>
          </a:xfrm>
          <a:prstGeom prst="rect">
            <a:avLst/>
          </a:prstGeom>
        </p:spPr>
      </p:pic>
    </p:spTree>
    <p:extLst>
      <p:ext uri="{BB962C8B-B14F-4D97-AF65-F5344CB8AC3E}">
        <p14:creationId xmlns:p14="http://schemas.microsoft.com/office/powerpoint/2010/main" val="31499475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latin typeface="Comic Sans MS"/>
                <a:cs typeface="Comic Sans MS"/>
              </a:rPr>
              <a:t>CMV</a:t>
            </a:r>
            <a:br>
              <a:rPr lang="tr-TR" dirty="0">
                <a:latin typeface="Comic Sans MS"/>
                <a:cs typeface="Comic Sans MS"/>
              </a:rPr>
            </a:br>
            <a:r>
              <a:rPr lang="tr-TR" sz="4000" dirty="0" err="1">
                <a:latin typeface="Comic Sans MS"/>
                <a:cs typeface="Comic Sans MS"/>
              </a:rPr>
              <a:t>Primer</a:t>
            </a:r>
            <a:r>
              <a:rPr lang="tr-TR" sz="4000" dirty="0">
                <a:latin typeface="Comic Sans MS"/>
                <a:cs typeface="Comic Sans MS"/>
              </a:rPr>
              <a:t> Enfeksiyon</a:t>
            </a:r>
            <a:endParaRPr lang="en-US" sz="4000" dirty="0">
              <a:latin typeface="Comic Sans MS"/>
              <a:cs typeface="Comic Sans MS"/>
            </a:endParaRPr>
          </a:p>
        </p:txBody>
      </p:sp>
      <p:sp>
        <p:nvSpPr>
          <p:cNvPr id="11" name="Content Placeholder 2"/>
          <p:cNvSpPr txBox="1">
            <a:spLocks/>
          </p:cNvSpPr>
          <p:nvPr/>
        </p:nvSpPr>
        <p:spPr>
          <a:xfrm>
            <a:off x="0" y="5661248"/>
            <a:ext cx="9144000" cy="936104"/>
          </a:xfrm>
          <a:prstGeom prst="rect">
            <a:avLst/>
          </a:prstGeom>
          <a:solidFill>
            <a:srgbClr val="10253F"/>
          </a:solidFill>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just">
              <a:buFont typeface="Wingdings" pitchFamily="2" charset="2"/>
              <a:buNone/>
            </a:pPr>
            <a:r>
              <a:rPr lang="tr-TR" dirty="0" smtClean="0">
                <a:solidFill>
                  <a:schemeClr val="bg1"/>
                </a:solidFill>
              </a:rPr>
              <a:t>                      </a:t>
            </a:r>
            <a:r>
              <a:rPr lang="tr-TR" sz="4400" dirty="0" smtClean="0">
                <a:solidFill>
                  <a:schemeClr val="bg1"/>
                </a:solidFill>
              </a:rPr>
              <a:t>%25 - 2 yaş öncesinde sekel</a:t>
            </a:r>
            <a:endParaRPr lang="tr-TR" sz="4400" b="1" dirty="0">
              <a:solidFill>
                <a:srgbClr val="C6D9F1"/>
              </a:solidFill>
            </a:endParaRPr>
          </a:p>
        </p:txBody>
      </p:sp>
      <p:sp>
        <p:nvSpPr>
          <p:cNvPr id="4" name="Rectangle 3"/>
          <p:cNvSpPr/>
          <p:nvPr/>
        </p:nvSpPr>
        <p:spPr>
          <a:xfrm>
            <a:off x="1115616" y="1484784"/>
            <a:ext cx="6408712" cy="9361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US" sz="2800" dirty="0"/>
              <a:t>%30-50  </a:t>
            </a:r>
            <a:r>
              <a:rPr lang="en-US" sz="2800" dirty="0" err="1"/>
              <a:t>doğurganlık</a:t>
            </a:r>
            <a:r>
              <a:rPr lang="en-US" sz="2800" dirty="0"/>
              <a:t> </a:t>
            </a:r>
            <a:r>
              <a:rPr lang="en-US" sz="2800" dirty="0" err="1"/>
              <a:t>çağında</a:t>
            </a:r>
            <a:r>
              <a:rPr lang="en-US" sz="2800" dirty="0"/>
              <a:t> </a:t>
            </a:r>
            <a:r>
              <a:rPr lang="en-US" sz="2800" dirty="0" err="1"/>
              <a:t>enfeksiyon</a:t>
            </a:r>
            <a:r>
              <a:rPr lang="en-US" sz="2800" dirty="0"/>
              <a:t> </a:t>
            </a:r>
            <a:r>
              <a:rPr lang="en-US" sz="2800" dirty="0" err="1"/>
              <a:t>şüphesi</a:t>
            </a:r>
            <a:endParaRPr lang="en-US" sz="2800" dirty="0"/>
          </a:p>
        </p:txBody>
      </p:sp>
      <p:sp>
        <p:nvSpPr>
          <p:cNvPr id="8" name="Down Arrow 7"/>
          <p:cNvSpPr/>
          <p:nvPr/>
        </p:nvSpPr>
        <p:spPr>
          <a:xfrm>
            <a:off x="3995936" y="2492896"/>
            <a:ext cx="360040"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115616" y="2924944"/>
            <a:ext cx="6408712"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%1-4 primer </a:t>
            </a:r>
            <a:r>
              <a:rPr lang="en-US" sz="2800" dirty="0" err="1" smtClean="0"/>
              <a:t>enfeksiyon</a:t>
            </a:r>
            <a:endParaRPr lang="en-US" sz="2800" dirty="0"/>
          </a:p>
        </p:txBody>
      </p:sp>
      <p:sp>
        <p:nvSpPr>
          <p:cNvPr id="6" name="Down Arrow 5"/>
          <p:cNvSpPr/>
          <p:nvPr/>
        </p:nvSpPr>
        <p:spPr>
          <a:xfrm>
            <a:off x="4067944" y="3501008"/>
            <a:ext cx="288032" cy="5760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115616" y="4077072"/>
            <a:ext cx="6480720" cy="432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%40 fetus </a:t>
            </a:r>
            <a:r>
              <a:rPr lang="en-US" sz="2800" dirty="0" err="1" smtClean="0"/>
              <a:t>enfekte</a:t>
            </a:r>
            <a:endParaRPr lang="en-US" sz="2800" dirty="0"/>
          </a:p>
        </p:txBody>
      </p:sp>
      <p:sp>
        <p:nvSpPr>
          <p:cNvPr id="9" name="Rectangle 8"/>
          <p:cNvSpPr/>
          <p:nvPr/>
        </p:nvSpPr>
        <p:spPr>
          <a:xfrm>
            <a:off x="1043608" y="4941168"/>
            <a:ext cx="6696744" cy="432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%10-15 </a:t>
            </a:r>
            <a:r>
              <a:rPr lang="en-US" sz="2400" dirty="0" err="1" smtClean="0"/>
              <a:t>semptomatik</a:t>
            </a:r>
            <a:r>
              <a:rPr lang="en-US" sz="2400" dirty="0" smtClean="0"/>
              <a:t> </a:t>
            </a:r>
            <a:r>
              <a:rPr lang="en-US" sz="2400" dirty="0" err="1" smtClean="0"/>
              <a:t>doğumda</a:t>
            </a:r>
            <a:endParaRPr lang="en-US" sz="2400" dirty="0"/>
          </a:p>
        </p:txBody>
      </p:sp>
    </p:spTree>
    <p:extLst>
      <p:ext uri="{BB962C8B-B14F-4D97-AF65-F5344CB8AC3E}">
        <p14:creationId xmlns:p14="http://schemas.microsoft.com/office/powerpoint/2010/main" val="37578512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8892480" cy="1111664"/>
          </a:xfrm>
        </p:spPr>
        <p:txBody>
          <a:bodyPr>
            <a:normAutofit fontScale="90000"/>
          </a:bodyPr>
          <a:lstStyle/>
          <a:p>
            <a:r>
              <a:rPr lang="tr-TR" dirty="0" smtClean="0">
                <a:latin typeface="Comic Sans MS"/>
                <a:cs typeface="Comic Sans MS"/>
              </a:rPr>
              <a:t>CMV</a:t>
            </a:r>
            <a:br>
              <a:rPr lang="tr-TR" dirty="0" smtClean="0">
                <a:latin typeface="Comic Sans MS"/>
                <a:cs typeface="Comic Sans MS"/>
              </a:rPr>
            </a:br>
            <a:r>
              <a:rPr lang="tr-TR" sz="3100" dirty="0" err="1" smtClean="0">
                <a:latin typeface="Comic Sans MS"/>
                <a:cs typeface="Comic Sans MS"/>
              </a:rPr>
              <a:t>Primer</a:t>
            </a:r>
            <a:r>
              <a:rPr lang="tr-TR" sz="3100" dirty="0" smtClean="0">
                <a:latin typeface="Comic Sans MS"/>
                <a:cs typeface="Comic Sans MS"/>
              </a:rPr>
              <a:t> –</a:t>
            </a:r>
            <a:r>
              <a:rPr lang="tr-TR" sz="3100" dirty="0" err="1" smtClean="0">
                <a:latin typeface="Comic Sans MS"/>
                <a:cs typeface="Comic Sans MS"/>
              </a:rPr>
              <a:t>Sekonder</a:t>
            </a:r>
            <a:r>
              <a:rPr lang="tr-TR" sz="3100" dirty="0" smtClean="0">
                <a:latin typeface="Comic Sans MS"/>
                <a:cs typeface="Comic Sans MS"/>
              </a:rPr>
              <a:t> Enfeksiyon Sonrası </a:t>
            </a:r>
            <a:r>
              <a:rPr lang="tr-TR" sz="3100" dirty="0" err="1" smtClean="0">
                <a:latin typeface="Comic Sans MS"/>
                <a:cs typeface="Comic Sans MS"/>
              </a:rPr>
              <a:t>Fetal</a:t>
            </a:r>
            <a:r>
              <a:rPr lang="tr-TR" sz="3100" dirty="0" smtClean="0">
                <a:latin typeface="Comic Sans MS"/>
                <a:cs typeface="Comic Sans MS"/>
              </a:rPr>
              <a:t> Riskler</a:t>
            </a:r>
            <a:endParaRPr lang="en-US" sz="3100" dirty="0"/>
          </a:p>
        </p:txBody>
      </p:sp>
      <p:sp>
        <p:nvSpPr>
          <p:cNvPr id="3" name="Content Placeholder 2"/>
          <p:cNvSpPr>
            <a:spLocks noGrp="1"/>
          </p:cNvSpPr>
          <p:nvPr>
            <p:ph idx="1"/>
          </p:nvPr>
        </p:nvSpPr>
        <p:spPr/>
        <p:txBody>
          <a:bodyPr>
            <a:normAutofit/>
          </a:bodyPr>
          <a:lstStyle/>
          <a:p>
            <a:pPr>
              <a:lnSpc>
                <a:spcPct val="130000"/>
              </a:lnSpc>
              <a:buClr>
                <a:srgbClr val="C00000"/>
              </a:buClr>
              <a:buSzPct val="120000"/>
              <a:buFont typeface="Wingdings" charset="0"/>
              <a:buChar char="ü"/>
            </a:pPr>
            <a:r>
              <a:rPr lang="tr-TR" b="1" dirty="0" err="1" smtClean="0">
                <a:latin typeface="Comic Sans MS"/>
                <a:cs typeface="Comic Sans MS"/>
              </a:rPr>
              <a:t>Primer</a:t>
            </a:r>
            <a:r>
              <a:rPr lang="tr-TR" b="1" dirty="0" smtClean="0">
                <a:latin typeface="Comic Sans MS"/>
                <a:cs typeface="Comic Sans MS"/>
              </a:rPr>
              <a:t> enfeksiyon sonrası </a:t>
            </a:r>
            <a:r>
              <a:rPr lang="tr-TR" b="1" dirty="0" err="1" smtClean="0">
                <a:latin typeface="Comic Sans MS"/>
                <a:cs typeface="Comic Sans MS"/>
              </a:rPr>
              <a:t>fetusta</a:t>
            </a:r>
            <a:r>
              <a:rPr lang="tr-TR" b="1" dirty="0" smtClean="0">
                <a:latin typeface="Comic Sans MS"/>
                <a:cs typeface="Comic Sans MS"/>
              </a:rPr>
              <a:t> </a:t>
            </a:r>
            <a:r>
              <a:rPr lang="tr-TR" b="1" dirty="0" smtClean="0">
                <a:latin typeface="Comic Sans MS"/>
                <a:cs typeface="Comic Sans MS"/>
              </a:rPr>
              <a:t>enfeksiyon %30-50 gebelik dönemine göre değişken </a:t>
            </a:r>
          </a:p>
          <a:p>
            <a:pPr>
              <a:lnSpc>
                <a:spcPct val="130000"/>
              </a:lnSpc>
              <a:buClr>
                <a:srgbClr val="C00000"/>
              </a:buClr>
              <a:buSzPct val="120000"/>
              <a:buFont typeface="Wingdings" charset="0"/>
              <a:buChar char="ü"/>
            </a:pPr>
            <a:r>
              <a:rPr lang="tr-TR" b="1" dirty="0" smtClean="0">
                <a:latin typeface="Comic Sans MS"/>
                <a:cs typeface="Comic Sans MS"/>
              </a:rPr>
              <a:t> </a:t>
            </a:r>
            <a:r>
              <a:rPr lang="tr-TR" b="1" dirty="0">
                <a:latin typeface="Comic Sans MS"/>
                <a:cs typeface="Comic Sans MS"/>
              </a:rPr>
              <a:t>E</a:t>
            </a:r>
            <a:r>
              <a:rPr lang="tr-TR" b="1" dirty="0" smtClean="0">
                <a:latin typeface="Comic Sans MS"/>
                <a:cs typeface="Comic Sans MS"/>
              </a:rPr>
              <a:t>nfeksiyon şiddeti değişkendir.</a:t>
            </a:r>
          </a:p>
          <a:p>
            <a:pPr>
              <a:lnSpc>
                <a:spcPct val="130000"/>
              </a:lnSpc>
              <a:buClr>
                <a:srgbClr val="C00000"/>
              </a:buClr>
              <a:buSzPct val="120000"/>
              <a:buFont typeface="Wingdings" charset="0"/>
              <a:buChar char="ü"/>
            </a:pPr>
            <a:r>
              <a:rPr lang="tr-TR" b="1" dirty="0" smtClean="0">
                <a:latin typeface="Comic Sans MS"/>
                <a:cs typeface="Comic Sans MS"/>
              </a:rPr>
              <a:t>Üçüncü dönemde </a:t>
            </a:r>
            <a:r>
              <a:rPr lang="tr-TR" b="1" dirty="0" err="1" smtClean="0">
                <a:latin typeface="Comic Sans MS"/>
                <a:cs typeface="Comic Sans MS"/>
              </a:rPr>
              <a:t>semptomatik</a:t>
            </a:r>
            <a:r>
              <a:rPr lang="tr-TR" b="1" dirty="0" smtClean="0">
                <a:latin typeface="Comic Sans MS"/>
                <a:cs typeface="Comic Sans MS"/>
              </a:rPr>
              <a:t> olma ihtimali çok düşük</a:t>
            </a:r>
          </a:p>
          <a:p>
            <a:pPr>
              <a:lnSpc>
                <a:spcPct val="130000"/>
              </a:lnSpc>
              <a:buClr>
                <a:srgbClr val="C00000"/>
              </a:buClr>
              <a:buSzPct val="120000"/>
              <a:buFont typeface="Wingdings" charset="0"/>
              <a:buChar char="ü"/>
            </a:pPr>
            <a:r>
              <a:rPr lang="tr-TR" b="1" dirty="0" err="1" smtClean="0">
                <a:latin typeface="Comic Sans MS"/>
                <a:cs typeface="Comic Sans MS"/>
              </a:rPr>
              <a:t>Prekonsepsiyon</a:t>
            </a:r>
            <a:r>
              <a:rPr lang="tr-TR" b="1" dirty="0" smtClean="0">
                <a:latin typeface="Comic Sans MS"/>
                <a:cs typeface="Comic Sans MS"/>
              </a:rPr>
              <a:t> döneminden </a:t>
            </a:r>
            <a:r>
              <a:rPr lang="tr-TR" b="1" dirty="0" smtClean="0">
                <a:latin typeface="Comic Sans MS"/>
                <a:cs typeface="Comic Sans MS"/>
              </a:rPr>
              <a:t>2-18 hafta önce enfeksiyon geçirenlerde % 8.8 oranında </a:t>
            </a:r>
            <a:r>
              <a:rPr lang="tr-TR" b="1" dirty="0" err="1" smtClean="0">
                <a:latin typeface="Comic Sans MS"/>
                <a:cs typeface="Comic Sans MS"/>
              </a:rPr>
              <a:t>fetal</a:t>
            </a:r>
            <a:r>
              <a:rPr lang="tr-TR" b="1" dirty="0" smtClean="0">
                <a:latin typeface="Comic Sans MS"/>
                <a:cs typeface="Comic Sans MS"/>
              </a:rPr>
              <a:t> geçiş olabilir ama </a:t>
            </a:r>
            <a:r>
              <a:rPr lang="tr-TR" b="1" dirty="0" err="1" smtClean="0">
                <a:latin typeface="Comic Sans MS"/>
                <a:cs typeface="Comic Sans MS"/>
              </a:rPr>
              <a:t>semptomatik</a:t>
            </a:r>
            <a:r>
              <a:rPr lang="tr-TR" b="1" dirty="0" smtClean="0">
                <a:latin typeface="Comic Sans MS"/>
                <a:cs typeface="Comic Sans MS"/>
              </a:rPr>
              <a:t> olmuyor</a:t>
            </a:r>
          </a:p>
          <a:p>
            <a:pPr lvl="8">
              <a:lnSpc>
                <a:spcPct val="130000"/>
              </a:lnSpc>
              <a:buClr>
                <a:srgbClr val="C00000"/>
              </a:buClr>
              <a:buSzPct val="120000"/>
              <a:buFont typeface="Wingdings" charset="0"/>
              <a:buChar char="ü"/>
            </a:pPr>
            <a:r>
              <a:rPr lang="tr-TR" b="1" dirty="0" err="1" smtClean="0">
                <a:latin typeface="Comic Sans MS"/>
                <a:cs typeface="Comic Sans MS"/>
              </a:rPr>
              <a:t>Hughes</a:t>
            </a:r>
            <a:r>
              <a:rPr lang="tr-TR" b="1" dirty="0" smtClean="0">
                <a:latin typeface="Comic Sans MS"/>
                <a:cs typeface="Comic Sans MS"/>
              </a:rPr>
              <a:t>  BL. 2016</a:t>
            </a:r>
            <a:endParaRPr lang="tr-TR" b="1" dirty="0">
              <a:latin typeface="Comic Sans MS"/>
              <a:cs typeface="Comic Sans MS"/>
            </a:endParaRPr>
          </a:p>
          <a:p>
            <a:endParaRPr lang="en-US" dirty="0"/>
          </a:p>
        </p:txBody>
      </p:sp>
    </p:spTree>
    <p:extLst>
      <p:ext uri="{BB962C8B-B14F-4D97-AF65-F5344CB8AC3E}">
        <p14:creationId xmlns:p14="http://schemas.microsoft.com/office/powerpoint/2010/main" val="20310657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latin typeface="Comic Sans MS"/>
                <a:cs typeface="Comic Sans MS"/>
              </a:rPr>
              <a:t>CMV</a:t>
            </a:r>
            <a:br>
              <a:rPr lang="en-US" dirty="0" smtClean="0">
                <a:latin typeface="Comic Sans MS"/>
                <a:cs typeface="Comic Sans MS"/>
              </a:rPr>
            </a:br>
            <a:r>
              <a:rPr lang="en-US" dirty="0" err="1" smtClean="0">
                <a:latin typeface="Comic Sans MS"/>
                <a:cs typeface="Comic Sans MS"/>
              </a:rPr>
              <a:t>Semptomlar</a:t>
            </a:r>
            <a:endParaRPr lang="en-US" dirty="0">
              <a:latin typeface="Comic Sans MS"/>
              <a:cs typeface="Comic Sans MS"/>
            </a:endParaRPr>
          </a:p>
        </p:txBody>
      </p:sp>
      <p:pic>
        <p:nvPicPr>
          <p:cNvPr id="5" name="Content Placeholder 4" descr="93aabaabc272e28a45a21d4a4369d74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440" r="1001"/>
          <a:stretch/>
        </p:blipFill>
        <p:spPr>
          <a:xfrm>
            <a:off x="176383" y="1600200"/>
            <a:ext cx="8830920" cy="4525963"/>
          </a:xfrm>
        </p:spPr>
      </p:pic>
    </p:spTree>
    <p:extLst>
      <p:ext uri="{BB962C8B-B14F-4D97-AF65-F5344CB8AC3E}">
        <p14:creationId xmlns:p14="http://schemas.microsoft.com/office/powerpoint/2010/main" val="34050311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latin typeface="Comic Sans MS"/>
                <a:cs typeface="Comic Sans MS"/>
              </a:rPr>
              <a:t>CMV</a:t>
            </a:r>
            <a:br>
              <a:rPr lang="tr-TR" dirty="0">
                <a:latin typeface="Comic Sans MS"/>
                <a:cs typeface="Comic Sans MS"/>
              </a:rPr>
            </a:br>
            <a:r>
              <a:rPr lang="tr-TR" sz="4000" dirty="0" smtClean="0">
                <a:latin typeface="Comic Sans MS"/>
                <a:cs typeface="Comic Sans MS"/>
              </a:rPr>
              <a:t>Tekrarlayan </a:t>
            </a:r>
            <a:r>
              <a:rPr lang="tr-TR" sz="4000" dirty="0">
                <a:latin typeface="Comic Sans MS"/>
                <a:cs typeface="Comic Sans MS"/>
              </a:rPr>
              <a:t>Enfeksiyon</a:t>
            </a:r>
            <a:endParaRPr lang="en-US" sz="4000" dirty="0">
              <a:latin typeface="Comic Sans MS"/>
              <a:cs typeface="Comic Sans MS"/>
            </a:endParaRPr>
          </a:p>
        </p:txBody>
      </p:sp>
      <p:sp>
        <p:nvSpPr>
          <p:cNvPr id="11" name="Content Placeholder 2"/>
          <p:cNvSpPr txBox="1">
            <a:spLocks/>
          </p:cNvSpPr>
          <p:nvPr/>
        </p:nvSpPr>
        <p:spPr>
          <a:xfrm>
            <a:off x="0" y="5661248"/>
            <a:ext cx="9144000" cy="936104"/>
          </a:xfrm>
          <a:prstGeom prst="rect">
            <a:avLst/>
          </a:prstGeom>
          <a:solidFill>
            <a:srgbClr val="10253F"/>
          </a:solidFill>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just">
              <a:buFont typeface="Wingdings" pitchFamily="2" charset="2"/>
              <a:buNone/>
            </a:pPr>
            <a:r>
              <a:rPr lang="tr-TR" dirty="0" smtClean="0">
                <a:solidFill>
                  <a:schemeClr val="bg1"/>
                </a:solidFill>
              </a:rPr>
              <a:t>                      </a:t>
            </a:r>
            <a:r>
              <a:rPr lang="tr-TR" sz="4400" dirty="0" smtClean="0">
                <a:solidFill>
                  <a:schemeClr val="bg1"/>
                </a:solidFill>
              </a:rPr>
              <a:t>%8- 2 yaş öncesinde sekel</a:t>
            </a:r>
            <a:endParaRPr lang="tr-TR" sz="4400" b="1" dirty="0">
              <a:solidFill>
                <a:srgbClr val="C6D9F1"/>
              </a:solidFill>
            </a:endParaRPr>
          </a:p>
        </p:txBody>
      </p:sp>
      <p:sp>
        <p:nvSpPr>
          <p:cNvPr id="4" name="Rectangle 3"/>
          <p:cNvSpPr/>
          <p:nvPr/>
        </p:nvSpPr>
        <p:spPr>
          <a:xfrm>
            <a:off x="1043608" y="1628800"/>
            <a:ext cx="6480720"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US" sz="2800" dirty="0" smtClean="0"/>
              <a:t>%50-70 </a:t>
            </a:r>
            <a:r>
              <a:rPr lang="en-US" sz="2800" dirty="0" err="1" smtClean="0"/>
              <a:t>üreme</a:t>
            </a:r>
            <a:r>
              <a:rPr lang="en-US" sz="2800" dirty="0" smtClean="0"/>
              <a:t> </a:t>
            </a:r>
            <a:r>
              <a:rPr lang="en-US" sz="2800" dirty="0" err="1" smtClean="0"/>
              <a:t>çagı</a:t>
            </a:r>
            <a:r>
              <a:rPr lang="en-US" sz="2800" dirty="0" smtClean="0"/>
              <a:t> </a:t>
            </a:r>
            <a:r>
              <a:rPr lang="en-US" sz="2800" dirty="0" err="1" smtClean="0"/>
              <a:t>kadında</a:t>
            </a:r>
            <a:r>
              <a:rPr lang="en-US" sz="2800" dirty="0" smtClean="0"/>
              <a:t> </a:t>
            </a:r>
            <a:r>
              <a:rPr lang="en-US" sz="2800" dirty="0" err="1" smtClean="0"/>
              <a:t>tekrarlayan</a:t>
            </a:r>
            <a:r>
              <a:rPr lang="en-US" sz="2800" dirty="0" smtClean="0"/>
              <a:t> </a:t>
            </a:r>
            <a:r>
              <a:rPr lang="en-US" sz="2800" dirty="0" err="1" smtClean="0"/>
              <a:t>enf</a:t>
            </a:r>
            <a:r>
              <a:rPr lang="en-US" sz="2800" dirty="0" smtClean="0"/>
              <a:t> </a:t>
            </a:r>
            <a:r>
              <a:rPr lang="en-US" sz="2800" dirty="0" err="1" smtClean="0"/>
              <a:t>şüphesi</a:t>
            </a:r>
            <a:endParaRPr lang="en-US" sz="2800" dirty="0"/>
          </a:p>
        </p:txBody>
      </p:sp>
      <p:sp>
        <p:nvSpPr>
          <p:cNvPr id="8" name="Down Arrow 7"/>
          <p:cNvSpPr/>
          <p:nvPr/>
        </p:nvSpPr>
        <p:spPr>
          <a:xfrm>
            <a:off x="4067944" y="2348880"/>
            <a:ext cx="360040" cy="50405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115616" y="2924944"/>
            <a:ext cx="6408712"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%0.5-2 fetal </a:t>
            </a:r>
            <a:r>
              <a:rPr lang="en-US" sz="2800" dirty="0" err="1" smtClean="0"/>
              <a:t>enfeksiyon</a:t>
            </a:r>
            <a:r>
              <a:rPr lang="en-US" sz="2800" dirty="0" smtClean="0"/>
              <a:t>  </a:t>
            </a:r>
            <a:r>
              <a:rPr lang="en-US" sz="2800" dirty="0" err="1" smtClean="0"/>
              <a:t>gelişebilir</a:t>
            </a:r>
            <a:endParaRPr lang="en-US" sz="2800" dirty="0"/>
          </a:p>
        </p:txBody>
      </p:sp>
      <p:sp>
        <p:nvSpPr>
          <p:cNvPr id="6" name="Down Arrow 5"/>
          <p:cNvSpPr/>
          <p:nvPr/>
        </p:nvSpPr>
        <p:spPr>
          <a:xfrm>
            <a:off x="4139952" y="3645024"/>
            <a:ext cx="288032" cy="5760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115616" y="4437112"/>
            <a:ext cx="6480720" cy="432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&lt;%1 </a:t>
            </a:r>
            <a:r>
              <a:rPr lang="en-US" sz="2800" dirty="0" err="1" smtClean="0"/>
              <a:t>doğumda</a:t>
            </a:r>
            <a:r>
              <a:rPr lang="en-US" sz="2800" dirty="0" smtClean="0"/>
              <a:t> </a:t>
            </a:r>
            <a:r>
              <a:rPr lang="en-US" sz="2800" dirty="0" err="1" smtClean="0"/>
              <a:t>semptomatik</a:t>
            </a:r>
            <a:endParaRPr lang="en-US" sz="2800" dirty="0"/>
          </a:p>
        </p:txBody>
      </p:sp>
    </p:spTree>
    <p:extLst>
      <p:ext uri="{BB962C8B-B14F-4D97-AF65-F5344CB8AC3E}">
        <p14:creationId xmlns:p14="http://schemas.microsoft.com/office/powerpoint/2010/main" val="21446095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tr-TR" dirty="0">
                <a:latin typeface="Comic Sans MS"/>
                <a:cs typeface="Comic Sans MS"/>
              </a:rPr>
              <a:t>CMV</a:t>
            </a:r>
            <a:br>
              <a:rPr lang="tr-TR" dirty="0">
                <a:latin typeface="Comic Sans MS"/>
                <a:cs typeface="Comic Sans MS"/>
              </a:rPr>
            </a:br>
            <a:r>
              <a:rPr lang="tr-TR" dirty="0" err="1">
                <a:latin typeface="Comic Sans MS"/>
                <a:cs typeface="Comic Sans MS"/>
              </a:rPr>
              <a:t>Primer</a:t>
            </a:r>
            <a:r>
              <a:rPr lang="tr-TR" dirty="0">
                <a:latin typeface="Comic Sans MS"/>
                <a:cs typeface="Comic Sans MS"/>
              </a:rPr>
              <a:t> </a:t>
            </a:r>
            <a:r>
              <a:rPr lang="tr-TR" dirty="0" smtClean="0">
                <a:latin typeface="Comic Sans MS"/>
                <a:cs typeface="Comic Sans MS"/>
              </a:rPr>
              <a:t>Enfeksiyon- Tanı</a:t>
            </a:r>
            <a:endParaRPr lang="tr-TR" sz="4000" dirty="0" smtClean="0">
              <a:latin typeface="Comic Sans MS"/>
              <a:cs typeface="Comic Sans MS"/>
            </a:endParaRPr>
          </a:p>
        </p:txBody>
      </p:sp>
      <p:sp>
        <p:nvSpPr>
          <p:cNvPr id="2" name="Content Placeholder 1"/>
          <p:cNvSpPr>
            <a:spLocks noGrp="1"/>
          </p:cNvSpPr>
          <p:nvPr>
            <p:ph sz="half" idx="2"/>
          </p:nvPr>
        </p:nvSpPr>
        <p:spPr/>
        <p:txBody>
          <a:bodyPr/>
          <a:lstStyle/>
          <a:p>
            <a:endParaRPr lang="en-US"/>
          </a:p>
        </p:txBody>
      </p:sp>
      <p:pic>
        <p:nvPicPr>
          <p:cNvPr id="8" name="Content Placeholder 7" descr="Ekran Resmi 2016-06-07 21.44.52.png"/>
          <p:cNvPicPr>
            <a:picLocks noChangeAspect="1"/>
          </p:cNvPicPr>
          <p:nvPr/>
        </p:nvPicPr>
        <p:blipFill rotWithShape="1">
          <a:blip r:embed="rId3">
            <a:extLst>
              <a:ext uri="{28A0092B-C50C-407E-A947-70E740481C1C}">
                <a14:useLocalDpi xmlns:a14="http://schemas.microsoft.com/office/drawing/2010/main" val="0"/>
              </a:ext>
            </a:extLst>
          </a:blip>
          <a:srcRect t="5009" b="5439"/>
          <a:stretch/>
        </p:blipFill>
        <p:spPr>
          <a:xfrm>
            <a:off x="4929662" y="1772816"/>
            <a:ext cx="3968969" cy="4176464"/>
          </a:xfrm>
          <a:prstGeom prst="rect">
            <a:avLst/>
          </a:prstGeom>
        </p:spPr>
      </p:pic>
      <p:pic>
        <p:nvPicPr>
          <p:cNvPr id="5" name="Content Placeholder 4" descr="Ekran Resmi 2016-06-07 21.57.49.png"/>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855" r="526"/>
          <a:stretch/>
        </p:blipFill>
        <p:spPr>
          <a:xfrm>
            <a:off x="107504" y="1772817"/>
            <a:ext cx="4680520" cy="4176464"/>
          </a:xfrm>
        </p:spPr>
      </p:pic>
      <p:sp>
        <p:nvSpPr>
          <p:cNvPr id="10" name="Content Placeholder 2"/>
          <p:cNvSpPr txBox="1">
            <a:spLocks/>
          </p:cNvSpPr>
          <p:nvPr/>
        </p:nvSpPr>
        <p:spPr>
          <a:xfrm>
            <a:off x="0" y="6021288"/>
            <a:ext cx="9144000" cy="836712"/>
          </a:xfrm>
          <a:prstGeom prst="rect">
            <a:avLst/>
          </a:prstGeom>
          <a:solidFill>
            <a:srgbClr val="10253F"/>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just">
              <a:buFont typeface="Wingdings" pitchFamily="2" charset="2"/>
              <a:buNone/>
            </a:pPr>
            <a:r>
              <a:rPr lang="tr-TR" dirty="0" err="1">
                <a:solidFill>
                  <a:schemeClr val="bg1"/>
                </a:solidFill>
                <a:latin typeface="Comic Sans MS"/>
                <a:cs typeface="Comic Sans MS"/>
              </a:rPr>
              <a:t>U</a:t>
            </a:r>
            <a:r>
              <a:rPr lang="tr-TR" dirty="0" err="1" smtClean="0">
                <a:solidFill>
                  <a:schemeClr val="bg1"/>
                </a:solidFill>
                <a:latin typeface="Comic Sans MS"/>
                <a:cs typeface="Comic Sans MS"/>
              </a:rPr>
              <a:t>ltrasonografik</a:t>
            </a:r>
            <a:r>
              <a:rPr lang="tr-TR" dirty="0" smtClean="0">
                <a:solidFill>
                  <a:schemeClr val="bg1"/>
                </a:solidFill>
                <a:latin typeface="Comic Sans MS"/>
                <a:cs typeface="Comic Sans MS"/>
              </a:rPr>
              <a:t> bulgulardan şüphe                               </a:t>
            </a:r>
            <a:r>
              <a:rPr lang="tr-TR" dirty="0" err="1" smtClean="0">
                <a:solidFill>
                  <a:schemeClr val="bg1"/>
                </a:solidFill>
                <a:latin typeface="Comic Sans MS"/>
                <a:cs typeface="Comic Sans MS"/>
              </a:rPr>
              <a:t>Maternal</a:t>
            </a:r>
            <a:r>
              <a:rPr lang="tr-TR" dirty="0" smtClean="0">
                <a:solidFill>
                  <a:schemeClr val="bg1"/>
                </a:solidFill>
                <a:latin typeface="Comic Sans MS"/>
                <a:cs typeface="Comic Sans MS"/>
              </a:rPr>
              <a:t> CMV testi </a:t>
            </a:r>
          </a:p>
          <a:p>
            <a:pPr marL="0" indent="0" algn="just">
              <a:buFont typeface="Wingdings" pitchFamily="2" charset="2"/>
              <a:buNone/>
            </a:pPr>
            <a:r>
              <a:rPr lang="tr-TR" sz="4400" b="1" dirty="0" smtClean="0">
                <a:solidFill>
                  <a:srgbClr val="C6D9F1"/>
                </a:solidFill>
                <a:latin typeface="Comic Sans MS"/>
                <a:cs typeface="Comic Sans MS"/>
              </a:rPr>
              <a:t>USG için </a:t>
            </a:r>
            <a:r>
              <a:rPr lang="tr-TR" sz="4400" b="1" dirty="0" err="1" smtClean="0">
                <a:solidFill>
                  <a:srgbClr val="C6D9F1"/>
                </a:solidFill>
                <a:latin typeface="Comic Sans MS"/>
                <a:cs typeface="Comic Sans MS"/>
              </a:rPr>
              <a:t>Ppv</a:t>
            </a:r>
            <a:r>
              <a:rPr lang="tr-TR" sz="4400" b="1" dirty="0" smtClean="0">
                <a:solidFill>
                  <a:srgbClr val="C6D9F1"/>
                </a:solidFill>
                <a:latin typeface="Comic Sans MS"/>
                <a:cs typeface="Comic Sans MS"/>
              </a:rPr>
              <a:t> = %35</a:t>
            </a:r>
            <a:endParaRPr lang="tr-TR" sz="4400" b="1" dirty="0">
              <a:solidFill>
                <a:srgbClr val="C6D9F1"/>
              </a:solidFill>
              <a:latin typeface="Comic Sans MS"/>
              <a:cs typeface="Comic Sans MS"/>
            </a:endParaRPr>
          </a:p>
        </p:txBody>
      </p:sp>
      <p:sp>
        <p:nvSpPr>
          <p:cNvPr id="9" name="Right Arrow 8"/>
          <p:cNvSpPr/>
          <p:nvPr/>
        </p:nvSpPr>
        <p:spPr>
          <a:xfrm>
            <a:off x="3851920" y="6165304"/>
            <a:ext cx="1368152" cy="720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
      <a:dk1>
        <a:srgbClr val="000066"/>
      </a:dk1>
      <a:lt1>
        <a:srgbClr val="FFFFFF"/>
      </a:lt1>
      <a:dk2>
        <a:srgbClr val="FFFFFF"/>
      </a:dk2>
      <a:lt2>
        <a:srgbClr val="98005A"/>
      </a:lt2>
      <a:accent1>
        <a:srgbClr val="98005A"/>
      </a:accent1>
      <a:accent2>
        <a:srgbClr val="98005A"/>
      </a:accent2>
      <a:accent3>
        <a:srgbClr val="FFFFFF"/>
      </a:accent3>
      <a:accent4>
        <a:srgbClr val="000056"/>
      </a:accent4>
      <a:accent5>
        <a:srgbClr val="CAAAB5"/>
      </a:accent5>
      <a:accent6>
        <a:srgbClr val="890051"/>
      </a:accent6>
      <a:hlink>
        <a:srgbClr val="FF9900"/>
      </a:hlink>
      <a:folHlink>
        <a:srgbClr val="98005A"/>
      </a:folHlink>
    </a:clrScheme>
    <a:fontScheme name="1_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98005A"/>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98005A"/>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66"/>
        </a:dk1>
        <a:lt1>
          <a:srgbClr val="FFFFFF"/>
        </a:lt1>
        <a:dk2>
          <a:srgbClr val="FFFFFF"/>
        </a:dk2>
        <a:lt2>
          <a:srgbClr val="98005A"/>
        </a:lt2>
        <a:accent1>
          <a:srgbClr val="98005A"/>
        </a:accent1>
        <a:accent2>
          <a:srgbClr val="98005A"/>
        </a:accent2>
        <a:accent3>
          <a:srgbClr val="FFFFFF"/>
        </a:accent3>
        <a:accent4>
          <a:srgbClr val="000056"/>
        </a:accent4>
        <a:accent5>
          <a:srgbClr val="CAAAB5"/>
        </a:accent5>
        <a:accent6>
          <a:srgbClr val="890051"/>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66"/>
        </a:dk1>
        <a:lt1>
          <a:srgbClr val="FFFFFF"/>
        </a:lt1>
        <a:dk2>
          <a:srgbClr val="FFFFFF"/>
        </a:dk2>
        <a:lt2>
          <a:srgbClr val="98005A"/>
        </a:lt2>
        <a:accent1>
          <a:srgbClr val="98005A"/>
        </a:accent1>
        <a:accent2>
          <a:srgbClr val="98005A"/>
        </a:accent2>
        <a:accent3>
          <a:srgbClr val="FFFFFF"/>
        </a:accent3>
        <a:accent4>
          <a:srgbClr val="000056"/>
        </a:accent4>
        <a:accent5>
          <a:srgbClr val="CAAAB5"/>
        </a:accent5>
        <a:accent6>
          <a:srgbClr val="890051"/>
        </a:accent6>
        <a:hlink>
          <a:srgbClr val="000066"/>
        </a:hlink>
        <a:folHlink>
          <a:srgbClr val="CC3399"/>
        </a:folHlink>
      </a:clrScheme>
      <a:clrMap bg1="lt1" tx1="dk1" bg2="lt2" tx2="dk2" accent1="accent1" accent2="accent2" accent3="accent3" accent4="accent4" accent5="accent5" accent6="accent6" hlink="hlink" folHlink="folHlink"/>
    </a:extraClrScheme>
    <a:extraClrScheme>
      <a:clrScheme name="1_Default Design 15">
        <a:dk1>
          <a:srgbClr val="000066"/>
        </a:dk1>
        <a:lt1>
          <a:srgbClr val="FFFFFF"/>
        </a:lt1>
        <a:dk2>
          <a:srgbClr val="FFFFFF"/>
        </a:dk2>
        <a:lt2>
          <a:srgbClr val="98005A"/>
        </a:lt2>
        <a:accent1>
          <a:srgbClr val="98005A"/>
        </a:accent1>
        <a:accent2>
          <a:srgbClr val="98005A"/>
        </a:accent2>
        <a:accent3>
          <a:srgbClr val="FFFFFF"/>
        </a:accent3>
        <a:accent4>
          <a:srgbClr val="000056"/>
        </a:accent4>
        <a:accent5>
          <a:srgbClr val="CAAAB5"/>
        </a:accent5>
        <a:accent6>
          <a:srgbClr val="890051"/>
        </a:accent6>
        <a:hlink>
          <a:srgbClr val="000066"/>
        </a:hlink>
        <a:folHlink>
          <a:srgbClr val="98005A"/>
        </a:folHlink>
      </a:clrScheme>
      <a:clrMap bg1="lt1" tx1="dk1" bg2="lt2" tx2="dk2" accent1="accent1" accent2="accent2" accent3="accent3" accent4="accent4" accent5="accent5" accent6="accent6" hlink="hlink" folHlink="folHlink"/>
    </a:extraClrScheme>
    <a:extraClrScheme>
      <a:clrScheme name="1_Default Design 16">
        <a:dk1>
          <a:srgbClr val="000066"/>
        </a:dk1>
        <a:lt1>
          <a:srgbClr val="FFFFFF"/>
        </a:lt1>
        <a:dk2>
          <a:srgbClr val="FFFFFF"/>
        </a:dk2>
        <a:lt2>
          <a:srgbClr val="F8F8F8"/>
        </a:lt2>
        <a:accent1>
          <a:srgbClr val="98005A"/>
        </a:accent1>
        <a:accent2>
          <a:srgbClr val="98005A"/>
        </a:accent2>
        <a:accent3>
          <a:srgbClr val="FFFFFF"/>
        </a:accent3>
        <a:accent4>
          <a:srgbClr val="000056"/>
        </a:accent4>
        <a:accent5>
          <a:srgbClr val="CAAAB5"/>
        </a:accent5>
        <a:accent6>
          <a:srgbClr val="890051"/>
        </a:accent6>
        <a:hlink>
          <a:srgbClr val="000066"/>
        </a:hlink>
        <a:folHlink>
          <a:srgbClr val="9800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catu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30176</TotalTime>
  <Words>2116</Words>
  <Application>Microsoft Macintosh PowerPoint</Application>
  <PresentationFormat>On-screen Show (4:3)</PresentationFormat>
  <Paragraphs>283</Paragraphs>
  <Slides>28</Slides>
  <Notes>15</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1_Default Design</vt:lpstr>
      <vt:lpstr>Decatur</vt:lpstr>
      <vt:lpstr>Özlem Pata  CMV ve Tokzoplazma: Tarama, Tanı ve Tedavi</vt:lpstr>
      <vt:lpstr>CMV </vt:lpstr>
      <vt:lpstr>CMV </vt:lpstr>
      <vt:lpstr>CMV </vt:lpstr>
      <vt:lpstr>CMV Primer Enfeksiyon</vt:lpstr>
      <vt:lpstr>CMV Primer –Sekonder Enfeksiyon Sonrası Fetal Riskler</vt:lpstr>
      <vt:lpstr>CMV Semptomlar</vt:lpstr>
      <vt:lpstr>CMV Tekrarlayan Enfeksiyon</vt:lpstr>
      <vt:lpstr>CMV Primer Enfeksiyon- Tanı</vt:lpstr>
      <vt:lpstr>CMV Primer Enfeksiyon- Tanı</vt:lpstr>
      <vt:lpstr>CMV Primer Enfeksiyon- Tanı</vt:lpstr>
      <vt:lpstr>CMV Primer Enfeksiyon- Tanı</vt:lpstr>
      <vt:lpstr>CMV  Prognoz değerlendirme</vt:lpstr>
      <vt:lpstr>CMV  Prognoz değerlendirme</vt:lpstr>
      <vt:lpstr>CMV  Önerilen Tedaviler</vt:lpstr>
      <vt:lpstr>CMV  Önerilen Tedaviler</vt:lpstr>
      <vt:lpstr>CMV  Tarayalım mı</vt:lpstr>
      <vt:lpstr>Maternal CMV Primer Korunma (CDC)</vt:lpstr>
      <vt:lpstr>Toxoplazmozis ve Gebelik</vt:lpstr>
      <vt:lpstr>Toxoplazmozis ve Gebelik Vertikal Geçiş</vt:lpstr>
      <vt:lpstr>Toxoplazmozis ve Gebelik Hastalık Derecesi</vt:lpstr>
      <vt:lpstr>Toxoplazmozis ve Gebelik Tanı</vt:lpstr>
      <vt:lpstr>Toxoplazmozis ve Gebelik Yönetim</vt:lpstr>
      <vt:lpstr>Toxoplazmozis ve Gebelik Medikal Tedavi Fetal Enfeksiyonu Azaltıyor ve/veya Önlüyor mu??</vt:lpstr>
      <vt:lpstr>Toxoplazmozis  Tarayalım mı?</vt:lpstr>
      <vt:lpstr>Toxoplazmozis  Önlemek Amaçlı Nasıl Önlem Alalım?</vt:lpstr>
      <vt:lpstr>CMV-Tokzoplazmozis Sonuç</vt:lpstr>
      <vt:lpstr>CMV-Tokzoplazmozis Sonuç</vt:lpstr>
    </vt:vector>
  </TitlesOfParts>
  <Company>MD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M.Faruk Kose</dc:creator>
  <cp:lastModifiedBy>Apple</cp:lastModifiedBy>
  <cp:revision>665</cp:revision>
  <dcterms:created xsi:type="dcterms:W3CDTF">2007-03-26T13:55:35Z</dcterms:created>
  <dcterms:modified xsi:type="dcterms:W3CDTF">2016-10-06T09:12:19Z</dcterms:modified>
</cp:coreProperties>
</file>