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8" r:id="rId2"/>
    <p:sldId id="277" r:id="rId3"/>
    <p:sldId id="267" r:id="rId4"/>
    <p:sldId id="270" r:id="rId5"/>
    <p:sldId id="271" r:id="rId6"/>
    <p:sldId id="272" r:id="rId7"/>
    <p:sldId id="282" r:id="rId8"/>
    <p:sldId id="279" r:id="rId9"/>
    <p:sldId id="273" r:id="rId10"/>
    <p:sldId id="28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3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6C2A9-C234-4098-B2CB-07D06B18D8D1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C5E97-2F36-4059-B723-60DC8C31C7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973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Bunedenle</a:t>
            </a:r>
            <a:r>
              <a:rPr lang="tr-TR" dirty="0" smtClean="0"/>
              <a:t> azalmış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papp</a:t>
            </a:r>
            <a:r>
              <a:rPr lang="tr-TR" baseline="0" dirty="0" smtClean="0"/>
              <a:t> a seviyesinin kötü gebelik sonuçlarıyla ilişkisi literatürde </a:t>
            </a:r>
            <a:r>
              <a:rPr lang="tr-TR" baseline="0" dirty="0" err="1" smtClean="0"/>
              <a:t>tartışılmktadır</a:t>
            </a:r>
            <a:r>
              <a:rPr lang="tr-TR" baseline="0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5E97-2F36-4059-B723-60DC8C31C77B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922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(p&gt;0.05) anlamsız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4C5E97-2F36-4059-B723-60DC8C31C77B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24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E45398-BC11-4251-9855-7D4E1FCB0947}" type="datetimeFigureOut">
              <a:rPr lang="tr-TR" smtClean="0"/>
              <a:pPr/>
              <a:t>06.10.2016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FE5CE5-8534-40C4-A7AA-EA926935C6DD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71472" y="3786190"/>
            <a:ext cx="7854696" cy="1752600"/>
          </a:xfrm>
        </p:spPr>
        <p:txBody>
          <a:bodyPr>
            <a:normAutofit/>
          </a:bodyPr>
          <a:lstStyle/>
          <a:p>
            <a:r>
              <a:rPr lang="tr-TR" sz="2400" b="1" i="1" dirty="0" smtClean="0">
                <a:latin typeface="+mj-lt"/>
              </a:rPr>
              <a:t>SAĞLIK BİLİMLERİ ÜNİVERSİTESİ , BURSA YÜKSEK İHTİSAS EĞİTİM VE ARAŞTIRMA </a:t>
            </a:r>
          </a:p>
          <a:p>
            <a:r>
              <a:rPr lang="tr-TR" sz="2400" b="1" i="1" dirty="0" smtClean="0">
                <a:latin typeface="+mj-lt"/>
              </a:rPr>
              <a:t>      HASTANESİ  KADIN HASTALIKLARI VE DOĞUM KLİNİĞİ</a:t>
            </a:r>
          </a:p>
          <a:p>
            <a:r>
              <a:rPr lang="tr-TR" sz="2400" b="1" i="1" dirty="0" smtClean="0">
                <a:latin typeface="+mj-lt"/>
              </a:rPr>
              <a:t>      OP.DR.GÜLTEN ÖZGEN</a:t>
            </a:r>
          </a:p>
          <a:p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142976" y="1000108"/>
            <a:ext cx="7280144" cy="1828800"/>
          </a:xfrm>
        </p:spPr>
        <p:txBody>
          <a:bodyPr>
            <a:normAutofit/>
          </a:bodyPr>
          <a:lstStyle/>
          <a:p>
            <a:pPr algn="ctr"/>
            <a:r>
              <a:rPr lang="tr-TR" sz="4000" b="1" i="1" dirty="0" smtClean="0"/>
              <a:t>PAPP-A, İzole </a:t>
            </a:r>
            <a:r>
              <a:rPr lang="tr-TR" sz="4000" b="1" i="1" dirty="0" smtClean="0"/>
              <a:t>Oligohidroamniosta Doğum Şeklini ve Fetal Distressi Öngördürebilir mi?</a:t>
            </a:r>
            <a:endParaRPr lang="tr-TR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86248" y="3714752"/>
            <a:ext cx="3071834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TEŞEKKÜRLER…</a:t>
            </a:r>
            <a:endParaRPr lang="tr-TR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71472" y="857232"/>
            <a:ext cx="3783040" cy="1085864"/>
          </a:xfrm>
        </p:spPr>
        <p:txBody>
          <a:bodyPr/>
          <a:lstStyle/>
          <a:p>
            <a:r>
              <a:rPr lang="tr-TR" sz="2800" dirty="0" err="1" smtClean="0">
                <a:latin typeface="+mj-lt"/>
              </a:rPr>
              <a:t>Oligohidroamnios</a:t>
            </a:r>
            <a:r>
              <a:rPr lang="tr-TR" sz="2800" dirty="0" smtClean="0">
                <a:latin typeface="+mj-lt"/>
              </a:rPr>
              <a:t> :</a:t>
            </a:r>
            <a:endParaRPr lang="tr-TR" sz="2800" dirty="0">
              <a:latin typeface="+mj-lt"/>
            </a:endParaRP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3438" y="1285860"/>
            <a:ext cx="4041775" cy="654843"/>
          </a:xfrm>
        </p:spPr>
        <p:txBody>
          <a:bodyPr>
            <a:noAutofit/>
          </a:bodyPr>
          <a:lstStyle/>
          <a:p>
            <a:r>
              <a:rPr lang="tr-TR" sz="2800" dirty="0" smtClean="0">
                <a:latin typeface="+mj-lt"/>
              </a:rPr>
              <a:t>İzole </a:t>
            </a:r>
            <a:r>
              <a:rPr lang="tr-TR" sz="2800" dirty="0" err="1" smtClean="0">
                <a:latin typeface="+mj-lt"/>
              </a:rPr>
              <a:t>oligohidroamnios</a:t>
            </a:r>
            <a:r>
              <a:rPr lang="tr-TR" sz="2800" dirty="0" smtClean="0">
                <a:latin typeface="+mj-lt"/>
              </a:rPr>
              <a:t> (IO):</a:t>
            </a:r>
            <a:endParaRPr lang="tr-TR" sz="2800" dirty="0">
              <a:latin typeface="+mj-lt"/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3438" y="2428868"/>
            <a:ext cx="4041775" cy="4217204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Eşlik eden medikal/</a:t>
            </a:r>
            <a:r>
              <a:rPr lang="tr-TR" sz="1800" dirty="0" err="1" smtClean="0">
                <a:latin typeface="+mj-lt"/>
              </a:rPr>
              <a:t>obstetrik</a:t>
            </a:r>
            <a:r>
              <a:rPr lang="tr-TR" sz="1800" dirty="0" smtClean="0">
                <a:latin typeface="+mj-lt"/>
              </a:rPr>
              <a:t> durumun olmaması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Sıklığı: ??? (net veriler bulunmamakta)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Kötü gebelik sonuçlarıyla ilişkisi ve doğum yönetimi ???</a:t>
            </a:r>
          </a:p>
          <a:p>
            <a:endParaRPr lang="tr-TR" sz="1400" dirty="0" smtClean="0">
              <a:latin typeface="+mj-lt"/>
            </a:endParaRPr>
          </a:p>
          <a:p>
            <a:pPr>
              <a:buNone/>
            </a:pPr>
            <a:endParaRPr lang="tr-TR" sz="1400" dirty="0">
              <a:latin typeface="+mj-lt"/>
            </a:endParaRPr>
          </a:p>
        </p:txBody>
      </p:sp>
      <p:sp>
        <p:nvSpPr>
          <p:cNvPr id="7" name="6 İçerik Yer Tutucusu"/>
          <p:cNvSpPr>
            <a:spLocks noGrp="1"/>
          </p:cNvSpPr>
          <p:nvPr>
            <p:ph sz="quarter" idx="2"/>
          </p:nvPr>
        </p:nvSpPr>
        <p:spPr>
          <a:xfrm>
            <a:off x="428596" y="2500306"/>
            <a:ext cx="4040188" cy="409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1600" dirty="0" err="1" smtClean="0">
                <a:solidFill>
                  <a:schemeClr val="tx1"/>
                </a:solidFill>
                <a:latin typeface="+mj-lt"/>
              </a:rPr>
              <a:t>USG’de</a:t>
            </a:r>
            <a:r>
              <a:rPr lang="tr-TR" sz="1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tr-TR" sz="1600" dirty="0" err="1" smtClean="0">
                <a:solidFill>
                  <a:schemeClr val="tx1"/>
                </a:solidFill>
                <a:latin typeface="+mj-lt"/>
              </a:rPr>
              <a:t>AFİ’nin</a:t>
            </a:r>
            <a:r>
              <a:rPr lang="tr-TR" sz="1600" dirty="0" smtClean="0">
                <a:solidFill>
                  <a:schemeClr val="tx1"/>
                </a:solidFill>
                <a:latin typeface="+mj-lt"/>
              </a:rPr>
              <a:t> 5 cm veya altında olması</a:t>
            </a:r>
          </a:p>
          <a:p>
            <a:pPr>
              <a:buNone/>
            </a:pPr>
            <a:r>
              <a:rPr lang="tr-TR" sz="1600" dirty="0" smtClean="0">
                <a:latin typeface="+mj-lt"/>
              </a:rPr>
              <a:t>       </a:t>
            </a:r>
            <a:r>
              <a:rPr lang="tr-TR" sz="1600" dirty="0" err="1" smtClean="0">
                <a:latin typeface="+mj-lt"/>
              </a:rPr>
              <a:t>vertikal</a:t>
            </a:r>
            <a:r>
              <a:rPr lang="tr-TR" sz="1600" dirty="0" smtClean="0">
                <a:latin typeface="+mj-lt"/>
              </a:rPr>
              <a:t> cep ölçümüne göre &lt;2 cm </a:t>
            </a:r>
          </a:p>
          <a:p>
            <a:pPr>
              <a:buNone/>
            </a:pPr>
            <a:endParaRPr lang="tr-TR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Sıklığı 0.5-5%</a:t>
            </a:r>
          </a:p>
          <a:p>
            <a:pPr>
              <a:buFont typeface="Arial" pitchFamily="34" charset="0"/>
              <a:buChar char="•"/>
            </a:pPr>
            <a:endParaRPr lang="tr-TR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Eşlik edebilecek durumlar:</a:t>
            </a:r>
          </a:p>
          <a:p>
            <a:pPr lvl="1"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 </a:t>
            </a:r>
            <a:r>
              <a:rPr lang="tr-TR" sz="1600" dirty="0" err="1">
                <a:latin typeface="+mj-lt"/>
              </a:rPr>
              <a:t>K</a:t>
            </a:r>
            <a:r>
              <a:rPr lang="tr-TR" sz="1600" dirty="0" err="1" smtClean="0">
                <a:latin typeface="+mj-lt"/>
              </a:rPr>
              <a:t>onjenital</a:t>
            </a:r>
            <a:r>
              <a:rPr lang="tr-TR" sz="1600" dirty="0" smtClean="0">
                <a:latin typeface="+mj-lt"/>
              </a:rPr>
              <a:t> anomaliler</a:t>
            </a:r>
          </a:p>
          <a:p>
            <a:pPr lvl="1"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PROM</a:t>
            </a:r>
          </a:p>
          <a:p>
            <a:pPr lvl="1"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IUGR</a:t>
            </a:r>
          </a:p>
          <a:p>
            <a:pPr lvl="1"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HT</a:t>
            </a:r>
          </a:p>
          <a:p>
            <a:pPr lvl="1">
              <a:buFont typeface="Arial" pitchFamily="34" charset="0"/>
              <a:buChar char="•"/>
            </a:pPr>
            <a:r>
              <a:rPr lang="tr-TR" sz="1600" dirty="0" err="1" smtClean="0">
                <a:latin typeface="+mj-lt"/>
              </a:rPr>
              <a:t>Diabetes</a:t>
            </a:r>
            <a:r>
              <a:rPr lang="tr-TR" sz="1600" dirty="0" smtClean="0">
                <a:latin typeface="+mj-lt"/>
              </a:rPr>
              <a:t> </a:t>
            </a:r>
            <a:r>
              <a:rPr lang="tr-TR" sz="1600" dirty="0" err="1" smtClean="0">
                <a:latin typeface="+mj-lt"/>
              </a:rPr>
              <a:t>Mellitus</a:t>
            </a:r>
            <a:endParaRPr lang="tr-TR" sz="1600" dirty="0" smtClean="0">
              <a:latin typeface="+mj-lt"/>
            </a:endParaRPr>
          </a:p>
          <a:p>
            <a:pPr lvl="1">
              <a:buNone/>
            </a:pPr>
            <a:endParaRPr lang="tr-TR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tr-TR" sz="1600" dirty="0" smtClean="0">
                <a:latin typeface="+mj-lt"/>
              </a:rPr>
              <a:t>Kötü gebelik sonuçlarında↑</a:t>
            </a:r>
          </a:p>
          <a:p>
            <a:endParaRPr lang="tr-TR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42910" y="1214422"/>
            <a:ext cx="4040188" cy="571504"/>
          </a:xfrm>
        </p:spPr>
        <p:txBody>
          <a:bodyPr/>
          <a:lstStyle/>
          <a:p>
            <a:r>
              <a:rPr lang="tr-TR" sz="1800" dirty="0" smtClean="0">
                <a:latin typeface="+mj-lt"/>
              </a:rPr>
              <a:t>PAPP-A:</a:t>
            </a:r>
            <a:endParaRPr lang="tr-TR" sz="1800" dirty="0">
              <a:latin typeface="+mj-lt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000240"/>
            <a:ext cx="7686700" cy="3714776"/>
          </a:xfrm>
        </p:spPr>
        <p:txBody>
          <a:bodyPr>
            <a:normAutofit fontScale="92500" lnSpcReduction="10000"/>
          </a:bodyPr>
          <a:lstStyle/>
          <a:p>
            <a:endParaRPr lang="tr-TR" sz="14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11 -14. gebelik haftasında ikili tarama testinde kullanılan bir belirteç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İnsülin</a:t>
            </a:r>
            <a:r>
              <a:rPr lang="tr-TR" sz="1800" dirty="0" smtClean="0">
                <a:latin typeface="+mj-lt"/>
              </a:rPr>
              <a:t> benzeri büyüme faktörlerinin </a:t>
            </a:r>
            <a:r>
              <a:rPr lang="tr-TR" sz="1800" dirty="0" err="1" smtClean="0">
                <a:latin typeface="+mj-lt"/>
              </a:rPr>
              <a:t>salınımında</a:t>
            </a:r>
            <a:r>
              <a:rPr lang="tr-TR" sz="1800" dirty="0" smtClean="0">
                <a:latin typeface="+mj-lt"/>
              </a:rPr>
              <a:t> görevli bir </a:t>
            </a:r>
            <a:r>
              <a:rPr lang="tr-TR" sz="1800" dirty="0" err="1" smtClean="0">
                <a:latin typeface="+mj-lt"/>
              </a:rPr>
              <a:t>glikoprotein</a:t>
            </a:r>
            <a:endParaRPr lang="tr-TR" sz="1800" dirty="0" smtClean="0">
              <a:latin typeface="+mj-lt"/>
            </a:endParaRP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İnsülin</a:t>
            </a:r>
            <a:r>
              <a:rPr lang="tr-TR" sz="1800" dirty="0" smtClean="0">
                <a:latin typeface="+mj-lt"/>
              </a:rPr>
              <a:t> benzeri büyüme faktör bağlayıcı protein 4’ün yıkımını hızlandırmakta</a:t>
            </a:r>
          </a:p>
          <a:p>
            <a:endParaRPr lang="tr-TR" sz="1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+mj-lt"/>
              </a:rPr>
              <a:t>Azalmış seviyelerinde </a:t>
            </a:r>
            <a:r>
              <a:rPr lang="tr-TR" sz="1800" dirty="0" err="1" smtClean="0">
                <a:latin typeface="+mj-lt"/>
              </a:rPr>
              <a:t>insülin</a:t>
            </a:r>
            <a:r>
              <a:rPr lang="tr-TR" sz="1800" dirty="0" smtClean="0">
                <a:latin typeface="+mj-lt"/>
              </a:rPr>
              <a:t> benzeri büyüme faktörü </a:t>
            </a:r>
            <a:r>
              <a:rPr lang="tr-TR" sz="1800" dirty="0" err="1" smtClean="0">
                <a:latin typeface="+mj-lt"/>
              </a:rPr>
              <a:t>salınımı</a:t>
            </a:r>
            <a:r>
              <a:rPr lang="tr-TR" sz="1800" dirty="0" smtClean="0">
                <a:latin typeface="+mj-lt"/>
              </a:rPr>
              <a:t> bozulduğu için </a:t>
            </a:r>
            <a:r>
              <a:rPr lang="tr-TR" sz="1800" dirty="0" err="1" smtClean="0">
                <a:latin typeface="+mj-lt"/>
              </a:rPr>
              <a:t>plasental</a:t>
            </a:r>
            <a:r>
              <a:rPr lang="tr-TR" sz="1800" dirty="0" smtClean="0">
                <a:latin typeface="+mj-lt"/>
              </a:rPr>
              <a:t> yetmezliğe eğilim artmakta olup bu nedenle düşük seviyeleri kötü gebelik sonuçlarında suçlanmakta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Desidua</a:t>
            </a:r>
            <a:r>
              <a:rPr lang="tr-TR" sz="1800" dirty="0" smtClean="0">
                <a:latin typeface="+mj-lt"/>
              </a:rPr>
              <a:t> ve plasentadan salınmakta</a:t>
            </a:r>
          </a:p>
          <a:p>
            <a:endParaRPr lang="tr-TR" sz="1400" dirty="0" smtClean="0">
              <a:latin typeface="+mj-lt"/>
            </a:endParaRPr>
          </a:p>
          <a:p>
            <a:pPr>
              <a:buNone/>
            </a:pPr>
            <a:endParaRPr lang="tr-TR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Metin Yer Tutucusu"/>
          <p:cNvSpPr>
            <a:spLocks noGrp="1"/>
          </p:cNvSpPr>
          <p:nvPr>
            <p:ph type="body" idx="1"/>
          </p:nvPr>
        </p:nvSpPr>
        <p:spPr>
          <a:xfrm>
            <a:off x="714348" y="1643050"/>
            <a:ext cx="4357718" cy="714380"/>
          </a:xfrm>
        </p:spPr>
        <p:txBody>
          <a:bodyPr/>
          <a:lstStyle/>
          <a:p>
            <a:r>
              <a:rPr lang="tr-TR" sz="1800" dirty="0" smtClean="0">
                <a:latin typeface="+mj-lt"/>
              </a:rPr>
              <a:t>Amaç: </a:t>
            </a:r>
            <a:endParaRPr lang="tr-TR" sz="1800" dirty="0">
              <a:latin typeface="+mj-lt"/>
            </a:endParaRPr>
          </a:p>
        </p:txBody>
      </p:sp>
      <p:sp>
        <p:nvSpPr>
          <p:cNvPr id="9" name="4 İçerik Yer Tutucusu"/>
          <p:cNvSpPr>
            <a:spLocks noGrp="1"/>
          </p:cNvSpPr>
          <p:nvPr>
            <p:ph sz="quarter" idx="2"/>
          </p:nvPr>
        </p:nvSpPr>
        <p:spPr>
          <a:xfrm>
            <a:off x="571472" y="2714620"/>
            <a:ext cx="7329510" cy="142876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sz="1800" dirty="0" smtClean="0">
                <a:latin typeface="+mj-lt"/>
              </a:rPr>
              <a:t>İzole </a:t>
            </a:r>
            <a:r>
              <a:rPr lang="tr-TR" sz="1800" dirty="0" err="1" smtClean="0">
                <a:latin typeface="+mj-lt"/>
              </a:rPr>
              <a:t>oligohidroamniyos</a:t>
            </a:r>
            <a:r>
              <a:rPr lang="tr-TR" sz="1800" dirty="0" smtClean="0">
                <a:latin typeface="+mj-lt"/>
              </a:rPr>
              <a:t> olgularında PAPP-</a:t>
            </a:r>
            <a:r>
              <a:rPr lang="tr-TR" sz="1800" dirty="0" err="1" smtClean="0">
                <a:latin typeface="+mj-lt"/>
              </a:rPr>
              <a:t>A’nın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perinatal</a:t>
            </a:r>
            <a:r>
              <a:rPr lang="tr-TR" sz="1800" dirty="0" smtClean="0">
                <a:latin typeface="+mj-lt"/>
              </a:rPr>
              <a:t> sonuçlarla olan ilişkisinin araştırılması </a:t>
            </a:r>
          </a:p>
          <a:p>
            <a:pPr>
              <a:lnSpc>
                <a:spcPct val="200000"/>
              </a:lnSpc>
              <a:buNone/>
            </a:pPr>
            <a:endParaRPr lang="tr-TR" sz="1400" dirty="0" smtClean="0">
              <a:latin typeface="+mj-lt"/>
            </a:endParaRPr>
          </a:p>
          <a:p>
            <a:pPr>
              <a:lnSpc>
                <a:spcPct val="200000"/>
              </a:lnSpc>
              <a:buNone/>
            </a:pPr>
            <a:endParaRPr lang="tr-TR" sz="1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1071538" y="2143116"/>
            <a:ext cx="6972320" cy="3571900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Ocak –Aralık 2015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51 </a:t>
            </a:r>
            <a:r>
              <a:rPr lang="tr-TR" sz="1800" dirty="0" err="1" smtClean="0">
                <a:latin typeface="+mj-lt"/>
              </a:rPr>
              <a:t>nullipar</a:t>
            </a:r>
            <a:r>
              <a:rPr lang="tr-TR" sz="1800" dirty="0" smtClean="0">
                <a:latin typeface="+mj-lt"/>
              </a:rPr>
              <a:t> izole </a:t>
            </a:r>
            <a:r>
              <a:rPr lang="tr-TR" sz="1800" dirty="0" err="1" smtClean="0">
                <a:latin typeface="+mj-lt"/>
              </a:rPr>
              <a:t>oligohidroamnios</a:t>
            </a:r>
            <a:r>
              <a:rPr lang="tr-TR" sz="1800" dirty="0" smtClean="0">
                <a:latin typeface="+mj-lt"/>
              </a:rPr>
              <a:t> olgusu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110 sağlıklı gebe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32-36+6w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Maternal</a:t>
            </a:r>
            <a:r>
              <a:rPr lang="tr-TR" sz="1800" dirty="0" smtClean="0">
                <a:latin typeface="+mj-lt"/>
              </a:rPr>
              <a:t> yaş, doğum anındaki gebelik haftası, doğum şekli, doğum ağırlıkları</a:t>
            </a:r>
          </a:p>
          <a:p>
            <a:endParaRPr lang="tr-TR" sz="1800" dirty="0" smtClean="0">
              <a:latin typeface="+mj-lt"/>
            </a:endParaRPr>
          </a:p>
          <a:p>
            <a:pPr>
              <a:buNone/>
            </a:pPr>
            <a:endParaRPr lang="tr-TR" sz="1400" dirty="0" smtClean="0">
              <a:latin typeface="+mj-lt"/>
            </a:endParaRPr>
          </a:p>
          <a:p>
            <a:pPr>
              <a:buNone/>
            </a:pPr>
            <a:endParaRPr lang="tr-TR" sz="1400" dirty="0" smtClean="0">
              <a:latin typeface="+mj-lt"/>
            </a:endParaRPr>
          </a:p>
          <a:p>
            <a:endParaRPr lang="tr-TR" dirty="0"/>
          </a:p>
        </p:txBody>
      </p:sp>
      <p:sp>
        <p:nvSpPr>
          <p:cNvPr id="7" name="3 Metin Yer Tutucusu"/>
          <p:cNvSpPr>
            <a:spLocks noGrp="1"/>
          </p:cNvSpPr>
          <p:nvPr>
            <p:ph type="body" idx="1"/>
          </p:nvPr>
        </p:nvSpPr>
        <p:spPr>
          <a:xfrm>
            <a:off x="1071538" y="1285860"/>
            <a:ext cx="4040188" cy="659352"/>
          </a:xfrm>
        </p:spPr>
        <p:txBody>
          <a:bodyPr>
            <a:normAutofit/>
          </a:bodyPr>
          <a:lstStyle/>
          <a:p>
            <a:r>
              <a:rPr lang="tr-TR" dirty="0" smtClean="0"/>
              <a:t>Yöntem: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85786" y="1643050"/>
            <a:ext cx="4040188" cy="659352"/>
          </a:xfrm>
        </p:spPr>
        <p:txBody>
          <a:bodyPr/>
          <a:lstStyle/>
          <a:p>
            <a:r>
              <a:rPr lang="tr-TR" dirty="0" smtClean="0">
                <a:latin typeface="+mj-lt"/>
              </a:rPr>
              <a:t>Bulgular:</a:t>
            </a:r>
            <a:endParaRPr lang="tr-TR" dirty="0">
              <a:latin typeface="+mj-lt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785786" y="2643182"/>
            <a:ext cx="6572296" cy="3143296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Çalışmaya alınan hastaların yaş ortalaması 27 (20:36)</a:t>
            </a:r>
          </a:p>
          <a:p>
            <a:pPr>
              <a:buNone/>
            </a:pPr>
            <a:r>
              <a:rPr lang="tr-TR" sz="1800" dirty="0" smtClean="0">
                <a:latin typeface="+mj-lt"/>
              </a:rPr>
              <a:t> </a:t>
            </a:r>
          </a:p>
          <a:p>
            <a:r>
              <a:rPr lang="tr-TR" sz="1800" dirty="0" smtClean="0">
                <a:latin typeface="+mj-lt"/>
              </a:rPr>
              <a:t>Doğum anındaki gebelik haftası 37 (32:40)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Sezaryen oranı %66.7 (34’ü sezaryen ile, 17’si normal doğum)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Sezaryen grubunun yaş ortalaması 27 (20:36), normal doğum grubunun ise 28 (20:35) olarak bulundu. Yaş ortalaması açısından iki grup benzerdi. </a:t>
            </a:r>
          </a:p>
          <a:p>
            <a:pPr>
              <a:buNone/>
            </a:pPr>
            <a:endParaRPr lang="tr-TR" sz="1400" dirty="0" smtClean="0">
              <a:latin typeface="+mj-lt"/>
            </a:endParaRPr>
          </a:p>
          <a:p>
            <a:endParaRPr lang="tr-TR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785786" y="2000240"/>
            <a:ext cx="6758006" cy="3845720"/>
          </a:xfrm>
        </p:spPr>
        <p:txBody>
          <a:bodyPr>
            <a:normAutofit/>
          </a:bodyPr>
          <a:lstStyle/>
          <a:p>
            <a:r>
              <a:rPr lang="tr-TR" sz="1800" dirty="0" smtClean="0">
                <a:latin typeface="+mj-lt"/>
              </a:rPr>
              <a:t>Sezaryen grubunda PAPP-A  2.25 (0.38:9.90)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Normal doğum grubunda 2.97 (0.90:9.34) 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İki grup arasında PAPP-A seviyeleri açısından anlamlı fark saptanmadı (p=0.323)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tr-TR" sz="1800" dirty="0" smtClean="0">
                <a:latin typeface="+mj-lt"/>
              </a:rPr>
              <a:t>PAPP-</a:t>
            </a:r>
            <a:r>
              <a:rPr lang="tr-TR" sz="1800" dirty="0" err="1" smtClean="0">
                <a:latin typeface="+mj-lt"/>
              </a:rPr>
              <a:t>A’nın</a:t>
            </a:r>
            <a:r>
              <a:rPr lang="tr-TR" sz="1800" dirty="0" smtClean="0">
                <a:latin typeface="+mj-lt"/>
              </a:rPr>
              <a:t> doğum şeklini öngördürücülüğüne bakıldığında; PAPP-A </a:t>
            </a:r>
            <a:r>
              <a:rPr lang="tr-TR" sz="1800" dirty="0" err="1" smtClean="0">
                <a:latin typeface="+mj-lt"/>
              </a:rPr>
              <a:t>nın</a:t>
            </a:r>
            <a:r>
              <a:rPr lang="tr-TR" sz="1800" dirty="0" smtClean="0">
                <a:latin typeface="+mj-lt"/>
              </a:rPr>
              <a:t> sezaryen ile doğumu öngördürücü olmadığı tespit edildi (p= 0.562) </a:t>
            </a:r>
            <a:endParaRPr lang="tr-TR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1000100" y="2143116"/>
            <a:ext cx="7542237" cy="3429024"/>
          </a:xfrm>
        </p:spPr>
        <p:txBody>
          <a:bodyPr>
            <a:normAutofit lnSpcReduction="10000"/>
          </a:bodyPr>
          <a:lstStyle/>
          <a:p>
            <a:r>
              <a:rPr lang="tr-TR" sz="1800" dirty="0" smtClean="0">
                <a:latin typeface="+mj-lt"/>
              </a:rPr>
              <a:t>Fetal </a:t>
            </a:r>
            <a:r>
              <a:rPr lang="tr-TR" sz="1800" dirty="0" err="1" smtClean="0">
                <a:latin typeface="+mj-lt"/>
              </a:rPr>
              <a:t>distress</a:t>
            </a:r>
            <a:r>
              <a:rPr lang="tr-TR" sz="1800" dirty="0" smtClean="0">
                <a:latin typeface="+mj-lt"/>
              </a:rPr>
              <a:t> gelişen grupta PAPP-A  2.26 (0.38:9.90)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err="1" smtClean="0">
                <a:latin typeface="+mj-lt"/>
              </a:rPr>
              <a:t>Fetal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distress</a:t>
            </a:r>
            <a:r>
              <a:rPr lang="tr-TR" sz="1800" dirty="0" smtClean="0">
                <a:latin typeface="+mj-lt"/>
              </a:rPr>
              <a:t> gelişmeyen grupta PAPP-A 2.39 (0.90:9.34)</a:t>
            </a:r>
          </a:p>
          <a:p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İki grup arasında PAPP-A seviyeleri açısından anlamlı fark saptanmadı (p&gt;0.05)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r>
              <a:rPr lang="tr-TR" sz="1800" dirty="0" smtClean="0">
                <a:latin typeface="+mj-lt"/>
              </a:rPr>
              <a:t>PAPP-</a:t>
            </a:r>
            <a:r>
              <a:rPr lang="tr-TR" sz="1800" dirty="0" err="1" smtClean="0">
                <a:latin typeface="+mj-lt"/>
              </a:rPr>
              <a:t>A’nın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fetal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distressi</a:t>
            </a:r>
            <a:r>
              <a:rPr lang="tr-TR" sz="1800" dirty="0" smtClean="0">
                <a:latin typeface="+mj-lt"/>
              </a:rPr>
              <a:t> öngördürücülüğüne bakıldığında; PAPP-A </a:t>
            </a:r>
            <a:r>
              <a:rPr lang="tr-TR" sz="1800" dirty="0" err="1" smtClean="0">
                <a:latin typeface="+mj-lt"/>
              </a:rPr>
              <a:t>nın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fetal</a:t>
            </a:r>
            <a:r>
              <a:rPr lang="tr-TR" sz="1800" dirty="0" smtClean="0">
                <a:latin typeface="+mj-lt"/>
              </a:rPr>
              <a:t> </a:t>
            </a:r>
          </a:p>
          <a:p>
            <a:pPr>
              <a:buNone/>
            </a:pPr>
            <a:endParaRPr lang="tr-TR" sz="1800" dirty="0" smtClean="0">
              <a:latin typeface="+mj-lt"/>
            </a:endParaRPr>
          </a:p>
          <a:p>
            <a:pPr>
              <a:buNone/>
            </a:pPr>
            <a:r>
              <a:rPr lang="tr-TR" sz="1800" dirty="0" err="1" smtClean="0">
                <a:latin typeface="+mj-lt"/>
              </a:rPr>
              <a:t>distressi</a:t>
            </a:r>
            <a:r>
              <a:rPr lang="tr-TR" sz="1800" dirty="0" smtClean="0">
                <a:latin typeface="+mj-lt"/>
              </a:rPr>
              <a:t> öngördürücü olmadığı tespit edildi (p= 0.644)</a:t>
            </a:r>
          </a:p>
          <a:p>
            <a:pPr>
              <a:buNone/>
            </a:pPr>
            <a:r>
              <a:rPr lang="tr-TR" sz="1800" dirty="0" smtClean="0">
                <a:latin typeface="+mj-lt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28662" y="1571612"/>
            <a:ext cx="4040188" cy="659352"/>
          </a:xfrm>
        </p:spPr>
        <p:txBody>
          <a:bodyPr/>
          <a:lstStyle/>
          <a:p>
            <a:r>
              <a:rPr lang="tr-TR" dirty="0" smtClean="0">
                <a:latin typeface="+mj-lt"/>
              </a:rPr>
              <a:t>Sonuç Olarak;</a:t>
            </a:r>
            <a:endParaRPr lang="tr-TR" dirty="0">
              <a:latin typeface="+mj-lt"/>
            </a:endParaRP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28596" y="2357430"/>
            <a:ext cx="7472386" cy="292895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400" dirty="0" smtClean="0">
              <a:latin typeface="+mj-lt"/>
            </a:endParaRPr>
          </a:p>
          <a:p>
            <a:pPr marL="342900" indent="-342900">
              <a:buNone/>
            </a:pPr>
            <a:r>
              <a:rPr lang="tr-TR" sz="1400" dirty="0" smtClean="0">
                <a:latin typeface="+mj-lt"/>
              </a:rPr>
              <a:t>      </a:t>
            </a:r>
          </a:p>
          <a:p>
            <a:pPr marL="342900" indent="-342900">
              <a:lnSpc>
                <a:spcPct val="150000"/>
              </a:lnSpc>
              <a:buNone/>
            </a:pPr>
            <a:r>
              <a:rPr lang="tr-TR" sz="1400" dirty="0" smtClean="0">
                <a:latin typeface="+mj-lt"/>
              </a:rPr>
              <a:t>	</a:t>
            </a:r>
            <a:r>
              <a:rPr lang="tr-TR" sz="1800" dirty="0" smtClean="0">
                <a:latin typeface="+mj-lt"/>
              </a:rPr>
              <a:t>İlk  </a:t>
            </a:r>
            <a:r>
              <a:rPr lang="tr-TR" sz="1800" dirty="0" err="1" smtClean="0">
                <a:latin typeface="+mj-lt"/>
              </a:rPr>
              <a:t>trimesterde</a:t>
            </a:r>
            <a:r>
              <a:rPr lang="tr-TR" sz="1800" dirty="0" smtClean="0">
                <a:latin typeface="+mj-lt"/>
              </a:rPr>
              <a:t> bakılan PAPP-A değerlerinin izole </a:t>
            </a:r>
            <a:r>
              <a:rPr lang="tr-TR" sz="1800" dirty="0" err="1" smtClean="0">
                <a:latin typeface="+mj-lt"/>
              </a:rPr>
              <a:t>oligohidroamniyos</a:t>
            </a:r>
            <a:r>
              <a:rPr lang="tr-TR" sz="1800" dirty="0" smtClean="0">
                <a:latin typeface="+mj-lt"/>
              </a:rPr>
              <a:t> hastalarının doğum şeklini ve </a:t>
            </a:r>
            <a:r>
              <a:rPr lang="tr-TR" sz="1800" dirty="0" err="1" smtClean="0">
                <a:latin typeface="+mj-lt"/>
              </a:rPr>
              <a:t>travay</a:t>
            </a:r>
            <a:r>
              <a:rPr lang="tr-TR" sz="1800" smtClean="0">
                <a:latin typeface="+mj-lt"/>
              </a:rPr>
              <a:t> sırasındaki fetal</a:t>
            </a:r>
            <a:r>
              <a:rPr lang="tr-TR" sz="1800" dirty="0" smtClean="0">
                <a:latin typeface="+mj-lt"/>
              </a:rPr>
              <a:t> </a:t>
            </a:r>
            <a:r>
              <a:rPr lang="tr-TR" sz="1800" dirty="0" err="1" smtClean="0">
                <a:latin typeface="+mj-lt"/>
              </a:rPr>
              <a:t>distressi</a:t>
            </a:r>
            <a:r>
              <a:rPr lang="tr-TR" sz="1800" dirty="0" smtClean="0">
                <a:latin typeface="+mj-lt"/>
              </a:rPr>
              <a:t> belirlemede öngördürücü olmadığı sonucuna varıldı. </a:t>
            </a:r>
          </a:p>
          <a:p>
            <a:pPr>
              <a:buNone/>
            </a:pPr>
            <a:endParaRPr lang="tr-TR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1560</TotalTime>
  <Words>370</Words>
  <Application>Microsoft Office PowerPoint</Application>
  <PresentationFormat>On-screen Show (4:3)</PresentationFormat>
  <Paragraphs>83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Akış</vt:lpstr>
      <vt:lpstr>PAPP-A, İzole Oligohidroamniosta Doğum Şeklini ve Fetal Distressi Öngördürebilir mi?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OLİGOHİDROAMNİOS</dc:title>
  <dc:creator>kdndgmserdr</dc:creator>
  <cp:lastModifiedBy>DNP</cp:lastModifiedBy>
  <cp:revision>177</cp:revision>
  <dcterms:created xsi:type="dcterms:W3CDTF">2016-09-26T07:13:53Z</dcterms:created>
  <dcterms:modified xsi:type="dcterms:W3CDTF">2016-10-06T07:28:28Z</dcterms:modified>
</cp:coreProperties>
</file>