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97" r:id="rId2"/>
    <p:sldMasterId id="2147483802" r:id="rId3"/>
  </p:sldMasterIdLst>
  <p:notesMasterIdLst>
    <p:notesMasterId r:id="rId36"/>
  </p:notesMasterIdLst>
  <p:handoutMasterIdLst>
    <p:handoutMasterId r:id="rId37"/>
  </p:handoutMasterIdLst>
  <p:sldIdLst>
    <p:sldId id="748" r:id="rId4"/>
    <p:sldId id="962" r:id="rId5"/>
    <p:sldId id="963" r:id="rId6"/>
    <p:sldId id="964" r:id="rId7"/>
    <p:sldId id="969" r:id="rId8"/>
    <p:sldId id="947" r:id="rId9"/>
    <p:sldId id="948" r:id="rId10"/>
    <p:sldId id="949" r:id="rId11"/>
    <p:sldId id="950" r:id="rId12"/>
    <p:sldId id="951" r:id="rId13"/>
    <p:sldId id="952" r:id="rId14"/>
    <p:sldId id="953" r:id="rId15"/>
    <p:sldId id="954" r:id="rId16"/>
    <p:sldId id="955" r:id="rId17"/>
    <p:sldId id="956" r:id="rId18"/>
    <p:sldId id="957" r:id="rId19"/>
    <p:sldId id="958" r:id="rId20"/>
    <p:sldId id="959" r:id="rId21"/>
    <p:sldId id="960" r:id="rId22"/>
    <p:sldId id="970" r:id="rId23"/>
    <p:sldId id="971" r:id="rId24"/>
    <p:sldId id="934" r:id="rId25"/>
    <p:sldId id="935" r:id="rId26"/>
    <p:sldId id="936" r:id="rId27"/>
    <p:sldId id="937" r:id="rId28"/>
    <p:sldId id="938" r:id="rId29"/>
    <p:sldId id="939" r:id="rId30"/>
    <p:sldId id="940" r:id="rId31"/>
    <p:sldId id="941" r:id="rId32"/>
    <p:sldId id="942" r:id="rId33"/>
    <p:sldId id="943" r:id="rId34"/>
    <p:sldId id="945" r:id="rId35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B436"/>
    <a:srgbClr val="244061"/>
    <a:srgbClr val="800080"/>
    <a:srgbClr val="E33E2D"/>
    <a:srgbClr val="BC2723"/>
    <a:srgbClr val="1A4163"/>
    <a:srgbClr val="002060"/>
    <a:srgbClr val="003399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Koyu Stil 1 - Vurgu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3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9A8D1E-0091-49B5-90BC-0BC2138B9677}" type="doc">
      <dgm:prSet loTypeId="urn:microsoft.com/office/officeart/2005/8/layout/lProcess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B393B734-DA2C-48B5-B713-8D8BBFC1ACEF}">
      <dgm:prSet/>
      <dgm:spPr/>
      <dgm:t>
        <a:bodyPr/>
        <a:lstStyle/>
        <a:p>
          <a:pPr rtl="0"/>
          <a:r>
            <a:rPr lang="tr-TR" dirty="0" smtClean="0"/>
            <a:t>Aşağıdaki özellikler hariç </a:t>
          </a:r>
          <a:r>
            <a:rPr lang="tr-TR" dirty="0" err="1" smtClean="0"/>
            <a:t>kolposkopi</a:t>
          </a:r>
          <a:r>
            <a:rPr lang="tr-TR" dirty="0" smtClean="0"/>
            <a:t> </a:t>
          </a:r>
          <a:r>
            <a:rPr lang="tr-TR" dirty="0" err="1" smtClean="0"/>
            <a:t>endikasyonları</a:t>
          </a:r>
          <a:r>
            <a:rPr lang="tr-TR" dirty="0" smtClean="0"/>
            <a:t> ve takip aynıdır</a:t>
          </a:r>
          <a:endParaRPr lang="tr-TR" dirty="0"/>
        </a:p>
      </dgm:t>
    </dgm:pt>
    <dgm:pt modelId="{2C8B1917-95A2-4BE6-9CD2-67F60D3F46AC}" type="parTrans" cxnId="{DB6872BD-12D8-485B-B845-3E5C26573278}">
      <dgm:prSet/>
      <dgm:spPr/>
      <dgm:t>
        <a:bodyPr/>
        <a:lstStyle/>
        <a:p>
          <a:endParaRPr lang="tr-TR"/>
        </a:p>
      </dgm:t>
    </dgm:pt>
    <dgm:pt modelId="{ED87715C-24EB-42BD-BA37-027E5799B90D}" type="sibTrans" cxnId="{DB6872BD-12D8-485B-B845-3E5C26573278}">
      <dgm:prSet/>
      <dgm:spPr/>
      <dgm:t>
        <a:bodyPr/>
        <a:lstStyle/>
        <a:p>
          <a:endParaRPr lang="tr-TR"/>
        </a:p>
      </dgm:t>
    </dgm:pt>
    <dgm:pt modelId="{B181ED6B-577A-4D9C-9378-DE9457519BE4}">
      <dgm:prSet/>
      <dgm:spPr/>
      <dgm:t>
        <a:bodyPr/>
        <a:lstStyle/>
        <a:p>
          <a:pPr rtl="0"/>
          <a:r>
            <a:rPr lang="tr-TR" dirty="0" smtClean="0"/>
            <a:t>Hasta gebe </a:t>
          </a:r>
          <a:r>
            <a:rPr lang="tr-TR" dirty="0" err="1" smtClean="0"/>
            <a:t>kolposkopisinde</a:t>
          </a:r>
          <a:r>
            <a:rPr lang="tr-TR" dirty="0" smtClean="0"/>
            <a:t> deneyimli </a:t>
          </a:r>
          <a:r>
            <a:rPr lang="tr-TR" dirty="0" err="1" smtClean="0"/>
            <a:t>kolposkopiste</a:t>
          </a:r>
          <a:r>
            <a:rPr lang="tr-TR" dirty="0" smtClean="0"/>
            <a:t> </a:t>
          </a:r>
          <a:r>
            <a:rPr lang="tr-TR" dirty="0" err="1" smtClean="0"/>
            <a:t>refere</a:t>
          </a:r>
          <a:r>
            <a:rPr lang="tr-TR" dirty="0" smtClean="0"/>
            <a:t> edilmelidir</a:t>
          </a:r>
          <a:endParaRPr lang="tr-TR" dirty="0"/>
        </a:p>
      </dgm:t>
    </dgm:pt>
    <dgm:pt modelId="{D3F9E453-7BA7-4FD9-8FF0-3A8D3E26760F}" type="parTrans" cxnId="{C6264F6C-4B1D-4782-9E22-59DD876C93EC}">
      <dgm:prSet/>
      <dgm:spPr/>
      <dgm:t>
        <a:bodyPr/>
        <a:lstStyle/>
        <a:p>
          <a:endParaRPr lang="tr-TR"/>
        </a:p>
      </dgm:t>
    </dgm:pt>
    <dgm:pt modelId="{422870BD-2F36-4E34-8C37-BE6849F5387B}" type="sibTrans" cxnId="{C6264F6C-4B1D-4782-9E22-59DD876C93EC}">
      <dgm:prSet/>
      <dgm:spPr/>
      <dgm:t>
        <a:bodyPr/>
        <a:lstStyle/>
        <a:p>
          <a:endParaRPr lang="tr-TR"/>
        </a:p>
      </dgm:t>
    </dgm:pt>
    <dgm:pt modelId="{B1203695-926F-4241-8CE4-EF89D635A15D}">
      <dgm:prSet/>
      <dgm:spPr/>
      <dgm:t>
        <a:bodyPr/>
        <a:lstStyle/>
        <a:p>
          <a:pPr rtl="0"/>
          <a:r>
            <a:rPr lang="tr-TR" dirty="0" smtClean="0"/>
            <a:t>ECC yapılmaz</a:t>
          </a:r>
          <a:endParaRPr lang="tr-TR" dirty="0"/>
        </a:p>
      </dgm:t>
    </dgm:pt>
    <dgm:pt modelId="{E77CCD17-21DA-4F56-BE59-733C717CC68F}" type="parTrans" cxnId="{7338D19F-DC0A-470F-9EF6-EAA403390961}">
      <dgm:prSet/>
      <dgm:spPr/>
      <dgm:t>
        <a:bodyPr/>
        <a:lstStyle/>
        <a:p>
          <a:endParaRPr lang="tr-TR"/>
        </a:p>
      </dgm:t>
    </dgm:pt>
    <dgm:pt modelId="{E6BD71A0-D200-4F92-9BBA-4C12227E5E2B}" type="sibTrans" cxnId="{7338D19F-DC0A-470F-9EF6-EAA403390961}">
      <dgm:prSet/>
      <dgm:spPr/>
      <dgm:t>
        <a:bodyPr/>
        <a:lstStyle/>
        <a:p>
          <a:endParaRPr lang="tr-TR"/>
        </a:p>
      </dgm:t>
    </dgm:pt>
    <dgm:pt modelId="{92F08A9D-95C8-49D3-8D70-DFE70481A4CE}">
      <dgm:prSet/>
      <dgm:spPr/>
      <dgm:t>
        <a:bodyPr/>
        <a:lstStyle/>
        <a:p>
          <a:pPr rtl="0"/>
          <a:r>
            <a:rPr lang="tr-TR" dirty="0" smtClean="0"/>
            <a:t>Tüm </a:t>
          </a:r>
          <a:r>
            <a:rPr lang="tr-TR" dirty="0" err="1" smtClean="0"/>
            <a:t>CIN’lerde</a:t>
          </a:r>
          <a:r>
            <a:rPr lang="tr-TR" dirty="0" smtClean="0"/>
            <a:t> tedavi gebelik sonuna ertelenmelidir</a:t>
          </a:r>
          <a:endParaRPr lang="tr-TR" dirty="0"/>
        </a:p>
      </dgm:t>
    </dgm:pt>
    <dgm:pt modelId="{262C4AA4-E3A0-4212-95EF-2A26ECDEA53A}" type="parTrans" cxnId="{3FF99C9D-C636-43E4-B365-A951C8AB39EA}">
      <dgm:prSet/>
      <dgm:spPr/>
      <dgm:t>
        <a:bodyPr/>
        <a:lstStyle/>
        <a:p>
          <a:endParaRPr lang="tr-TR"/>
        </a:p>
      </dgm:t>
    </dgm:pt>
    <dgm:pt modelId="{768F8CE7-5747-4CD0-9E40-D3267333513F}" type="sibTrans" cxnId="{3FF99C9D-C636-43E4-B365-A951C8AB39EA}">
      <dgm:prSet/>
      <dgm:spPr/>
      <dgm:t>
        <a:bodyPr/>
        <a:lstStyle/>
        <a:p>
          <a:endParaRPr lang="tr-TR"/>
        </a:p>
      </dgm:t>
    </dgm:pt>
    <dgm:pt modelId="{BCF81CB1-7A20-42D5-9FC0-B36375203259}">
      <dgm:prSet/>
      <dgm:spPr/>
      <dgm:t>
        <a:bodyPr/>
        <a:lstStyle/>
        <a:p>
          <a:pPr rtl="0"/>
          <a:r>
            <a:rPr lang="tr-TR" dirty="0" smtClean="0"/>
            <a:t>LGSIL ve ASC-US için </a:t>
          </a:r>
          <a:r>
            <a:rPr lang="tr-TR" dirty="0" err="1" smtClean="0"/>
            <a:t>kolskopi</a:t>
          </a:r>
          <a:r>
            <a:rPr lang="tr-TR" dirty="0" smtClean="0"/>
            <a:t> </a:t>
          </a:r>
          <a:r>
            <a:rPr lang="tr-TR" dirty="0" err="1" smtClean="0"/>
            <a:t>postpartum</a:t>
          </a:r>
          <a:r>
            <a:rPr lang="tr-TR" dirty="0" smtClean="0"/>
            <a:t> 6. haftaya ertelenebilir</a:t>
          </a:r>
          <a:endParaRPr lang="tr-TR" dirty="0"/>
        </a:p>
      </dgm:t>
    </dgm:pt>
    <dgm:pt modelId="{061E3AE7-DCDA-4297-B8DE-F97B3A8F628B}" type="parTrans" cxnId="{606912EC-4D9E-4E4A-9180-5551E506C3E6}">
      <dgm:prSet/>
      <dgm:spPr/>
      <dgm:t>
        <a:bodyPr/>
        <a:lstStyle/>
        <a:p>
          <a:endParaRPr lang="tr-TR"/>
        </a:p>
      </dgm:t>
    </dgm:pt>
    <dgm:pt modelId="{9F9E4CC6-9D27-47BD-993B-E0D711B3FEE9}" type="sibTrans" cxnId="{606912EC-4D9E-4E4A-9180-5551E506C3E6}">
      <dgm:prSet/>
      <dgm:spPr/>
      <dgm:t>
        <a:bodyPr/>
        <a:lstStyle/>
        <a:p>
          <a:endParaRPr lang="tr-TR"/>
        </a:p>
      </dgm:t>
    </dgm:pt>
    <dgm:pt modelId="{1B342353-9398-4218-BD6C-2F8CBFE15E2E}">
      <dgm:prSet/>
      <dgm:spPr/>
      <dgm:t>
        <a:bodyPr/>
        <a:lstStyle/>
        <a:p>
          <a:pPr rtl="0"/>
          <a:r>
            <a:rPr lang="tr-TR" dirty="0" smtClean="0"/>
            <a:t>CIN3 ve </a:t>
          </a:r>
          <a:r>
            <a:rPr lang="tr-TR" dirty="0" err="1" smtClean="0"/>
            <a:t>invaziv</a:t>
          </a:r>
          <a:r>
            <a:rPr lang="tr-TR" dirty="0" smtClean="0"/>
            <a:t> kanser şüphesinde </a:t>
          </a:r>
          <a:r>
            <a:rPr lang="tr-TR" dirty="0" err="1" smtClean="0"/>
            <a:t>kolposkopi</a:t>
          </a:r>
          <a:r>
            <a:rPr lang="tr-TR" dirty="0" smtClean="0"/>
            <a:t> ve </a:t>
          </a:r>
          <a:r>
            <a:rPr lang="tr-TR" dirty="0" err="1" smtClean="0"/>
            <a:t>servikal</a:t>
          </a:r>
          <a:r>
            <a:rPr lang="tr-TR" dirty="0" smtClean="0"/>
            <a:t> </a:t>
          </a:r>
          <a:r>
            <a:rPr lang="tr-TR" dirty="0" err="1" smtClean="0"/>
            <a:t>biopsi</a:t>
          </a:r>
          <a:r>
            <a:rPr lang="tr-TR" dirty="0" smtClean="0"/>
            <a:t> sınırlı kullanılmalıdır</a:t>
          </a:r>
          <a:endParaRPr lang="tr-TR" dirty="0"/>
        </a:p>
      </dgm:t>
    </dgm:pt>
    <dgm:pt modelId="{E661657E-59CA-4D6F-950E-CF008082FDD6}" type="parTrans" cxnId="{D38DE0A0-D50E-404C-BD2A-A8B6D95EA4AF}">
      <dgm:prSet/>
      <dgm:spPr/>
      <dgm:t>
        <a:bodyPr/>
        <a:lstStyle/>
        <a:p>
          <a:endParaRPr lang="tr-TR"/>
        </a:p>
      </dgm:t>
    </dgm:pt>
    <dgm:pt modelId="{4DB6D3B9-A984-4848-BCDB-14F3BD71611F}" type="sibTrans" cxnId="{D38DE0A0-D50E-404C-BD2A-A8B6D95EA4AF}">
      <dgm:prSet/>
      <dgm:spPr/>
      <dgm:t>
        <a:bodyPr/>
        <a:lstStyle/>
        <a:p>
          <a:endParaRPr lang="tr-TR"/>
        </a:p>
      </dgm:t>
    </dgm:pt>
    <dgm:pt modelId="{39FAD969-CD4D-40BC-9607-2987321A23F5}">
      <dgm:prSet/>
      <dgm:spPr/>
      <dgm:t>
        <a:bodyPr/>
        <a:lstStyle/>
        <a:p>
          <a:pPr rtl="0"/>
          <a:r>
            <a:rPr lang="tr-TR" dirty="0" err="1" smtClean="0"/>
            <a:t>Diagnostik</a:t>
          </a:r>
          <a:r>
            <a:rPr lang="tr-TR" dirty="0" smtClean="0"/>
            <a:t> sınırlı </a:t>
          </a:r>
          <a:r>
            <a:rPr lang="tr-TR" dirty="0" err="1" smtClean="0"/>
            <a:t>eksizyon</a:t>
          </a:r>
          <a:r>
            <a:rPr lang="tr-TR" dirty="0" smtClean="0"/>
            <a:t> sadece </a:t>
          </a:r>
          <a:r>
            <a:rPr lang="tr-TR" dirty="0" err="1" smtClean="0"/>
            <a:t>invazyon</a:t>
          </a:r>
          <a:r>
            <a:rPr lang="tr-TR" dirty="0" smtClean="0"/>
            <a:t> şüphesinde önerilir</a:t>
          </a:r>
          <a:endParaRPr lang="tr-TR" dirty="0"/>
        </a:p>
      </dgm:t>
    </dgm:pt>
    <dgm:pt modelId="{71CFAF09-629D-4199-86FB-ED4B7F3DFC3E}" type="parTrans" cxnId="{73818502-F573-4630-BF57-456ADCF33C8E}">
      <dgm:prSet/>
      <dgm:spPr/>
      <dgm:t>
        <a:bodyPr/>
        <a:lstStyle/>
        <a:p>
          <a:endParaRPr lang="tr-TR"/>
        </a:p>
      </dgm:t>
    </dgm:pt>
    <dgm:pt modelId="{343E0B19-69F9-46EF-A87D-9A30776BA45A}" type="sibTrans" cxnId="{73818502-F573-4630-BF57-456ADCF33C8E}">
      <dgm:prSet/>
      <dgm:spPr/>
      <dgm:t>
        <a:bodyPr/>
        <a:lstStyle/>
        <a:p>
          <a:endParaRPr lang="tr-TR"/>
        </a:p>
      </dgm:t>
    </dgm:pt>
    <dgm:pt modelId="{7503CAD5-3AF7-4A45-B90D-FCBE403F6E8E}" type="pres">
      <dgm:prSet presAssocID="{C29A8D1E-0091-49B5-90BC-0BC2138B967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C27D146-6F28-4A93-BA6A-829D2B81643B}" type="pres">
      <dgm:prSet presAssocID="{B393B734-DA2C-48B5-B713-8D8BBFC1ACEF}" presName="compNode" presStyleCnt="0"/>
      <dgm:spPr/>
    </dgm:pt>
    <dgm:pt modelId="{BD2C788E-03D2-4C95-AE3B-0310DA50D225}" type="pres">
      <dgm:prSet presAssocID="{B393B734-DA2C-48B5-B713-8D8BBFC1ACEF}" presName="aNode" presStyleLbl="bgShp" presStyleIdx="0" presStyleCnt="1"/>
      <dgm:spPr/>
      <dgm:t>
        <a:bodyPr/>
        <a:lstStyle/>
        <a:p>
          <a:endParaRPr lang="tr-TR"/>
        </a:p>
      </dgm:t>
    </dgm:pt>
    <dgm:pt modelId="{386CF2A9-0562-4A94-B0E3-8813687E730E}" type="pres">
      <dgm:prSet presAssocID="{B393B734-DA2C-48B5-B713-8D8BBFC1ACEF}" presName="textNode" presStyleLbl="bgShp" presStyleIdx="0" presStyleCnt="1"/>
      <dgm:spPr/>
      <dgm:t>
        <a:bodyPr/>
        <a:lstStyle/>
        <a:p>
          <a:endParaRPr lang="tr-TR"/>
        </a:p>
      </dgm:t>
    </dgm:pt>
    <dgm:pt modelId="{9BB2651A-E9A8-42E1-A989-0EDA7140FFA9}" type="pres">
      <dgm:prSet presAssocID="{B393B734-DA2C-48B5-B713-8D8BBFC1ACEF}" presName="compChildNode" presStyleCnt="0"/>
      <dgm:spPr/>
    </dgm:pt>
    <dgm:pt modelId="{590A4213-B3D8-474E-916E-6E0309E48B03}" type="pres">
      <dgm:prSet presAssocID="{B393B734-DA2C-48B5-B713-8D8BBFC1ACEF}" presName="theInnerList" presStyleCnt="0"/>
      <dgm:spPr/>
    </dgm:pt>
    <dgm:pt modelId="{28986CEC-5C96-46D7-8A37-4A0BD58BD8DF}" type="pres">
      <dgm:prSet presAssocID="{B181ED6B-577A-4D9C-9378-DE9457519BE4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9939853-8B8A-49C2-A130-9D182170D5D0}" type="pres">
      <dgm:prSet presAssocID="{B181ED6B-577A-4D9C-9378-DE9457519BE4}" presName="aSpace2" presStyleCnt="0"/>
      <dgm:spPr/>
    </dgm:pt>
    <dgm:pt modelId="{778AFC65-7AAE-42B1-8373-46DCBD6BBCF8}" type="pres">
      <dgm:prSet presAssocID="{B1203695-926F-4241-8CE4-EF89D635A15D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8B32548-C125-444D-900A-31972A7BA54B}" type="pres">
      <dgm:prSet presAssocID="{B1203695-926F-4241-8CE4-EF89D635A15D}" presName="aSpace2" presStyleCnt="0"/>
      <dgm:spPr/>
    </dgm:pt>
    <dgm:pt modelId="{DE1556E0-6AF6-4C09-8D21-EA0203CDA0B8}" type="pres">
      <dgm:prSet presAssocID="{92F08A9D-95C8-49D3-8D70-DFE70481A4CE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5CB1AC7-4B82-45F8-8409-FB96322691C2}" type="pres">
      <dgm:prSet presAssocID="{92F08A9D-95C8-49D3-8D70-DFE70481A4CE}" presName="aSpace2" presStyleCnt="0"/>
      <dgm:spPr/>
    </dgm:pt>
    <dgm:pt modelId="{14A7CF63-EDD0-40AE-A332-3074D3835DD1}" type="pres">
      <dgm:prSet presAssocID="{BCF81CB1-7A20-42D5-9FC0-B36375203259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9C0DEA0-C49E-493B-85F3-0E21AD2F94E2}" type="pres">
      <dgm:prSet presAssocID="{BCF81CB1-7A20-42D5-9FC0-B36375203259}" presName="aSpace2" presStyleCnt="0"/>
      <dgm:spPr/>
    </dgm:pt>
    <dgm:pt modelId="{FABF63D4-D21B-4E6B-BC40-18C68CD909ED}" type="pres">
      <dgm:prSet presAssocID="{1B342353-9398-4218-BD6C-2F8CBFE15E2E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C598F5A-63B9-4385-B174-C704D070A761}" type="pres">
      <dgm:prSet presAssocID="{1B342353-9398-4218-BD6C-2F8CBFE15E2E}" presName="aSpace2" presStyleCnt="0"/>
      <dgm:spPr/>
    </dgm:pt>
    <dgm:pt modelId="{AE3EE607-0868-479D-9A3A-29B3B41447B2}" type="pres">
      <dgm:prSet presAssocID="{39FAD969-CD4D-40BC-9607-2987321A23F5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B6872BD-12D8-485B-B845-3E5C26573278}" srcId="{C29A8D1E-0091-49B5-90BC-0BC2138B9677}" destId="{B393B734-DA2C-48B5-B713-8D8BBFC1ACEF}" srcOrd="0" destOrd="0" parTransId="{2C8B1917-95A2-4BE6-9CD2-67F60D3F46AC}" sibTransId="{ED87715C-24EB-42BD-BA37-027E5799B90D}"/>
    <dgm:cxn modelId="{20259A77-227D-4887-8651-82066A005F4C}" type="presOf" srcId="{B181ED6B-577A-4D9C-9378-DE9457519BE4}" destId="{28986CEC-5C96-46D7-8A37-4A0BD58BD8DF}" srcOrd="0" destOrd="0" presId="urn:microsoft.com/office/officeart/2005/8/layout/lProcess2"/>
    <dgm:cxn modelId="{695CC869-1A94-4EA1-97B8-FDFD07673A9C}" type="presOf" srcId="{BCF81CB1-7A20-42D5-9FC0-B36375203259}" destId="{14A7CF63-EDD0-40AE-A332-3074D3835DD1}" srcOrd="0" destOrd="0" presId="urn:microsoft.com/office/officeart/2005/8/layout/lProcess2"/>
    <dgm:cxn modelId="{D38DE0A0-D50E-404C-BD2A-A8B6D95EA4AF}" srcId="{B393B734-DA2C-48B5-B713-8D8BBFC1ACEF}" destId="{1B342353-9398-4218-BD6C-2F8CBFE15E2E}" srcOrd="4" destOrd="0" parTransId="{E661657E-59CA-4D6F-950E-CF008082FDD6}" sibTransId="{4DB6D3B9-A984-4848-BCDB-14F3BD71611F}"/>
    <dgm:cxn modelId="{31B961CA-60BC-499D-BE69-FD2AAC161AFB}" type="presOf" srcId="{92F08A9D-95C8-49D3-8D70-DFE70481A4CE}" destId="{DE1556E0-6AF6-4C09-8D21-EA0203CDA0B8}" srcOrd="0" destOrd="0" presId="urn:microsoft.com/office/officeart/2005/8/layout/lProcess2"/>
    <dgm:cxn modelId="{9099C8B7-2427-488C-AE48-90AD6F579E12}" type="presOf" srcId="{39FAD969-CD4D-40BC-9607-2987321A23F5}" destId="{AE3EE607-0868-479D-9A3A-29B3B41447B2}" srcOrd="0" destOrd="0" presId="urn:microsoft.com/office/officeart/2005/8/layout/lProcess2"/>
    <dgm:cxn modelId="{85712DA2-4962-4ACD-933D-5B73ED3D6C2E}" type="presOf" srcId="{B393B734-DA2C-48B5-B713-8D8BBFC1ACEF}" destId="{386CF2A9-0562-4A94-B0E3-8813687E730E}" srcOrd="1" destOrd="0" presId="urn:microsoft.com/office/officeart/2005/8/layout/lProcess2"/>
    <dgm:cxn modelId="{73818502-F573-4630-BF57-456ADCF33C8E}" srcId="{B393B734-DA2C-48B5-B713-8D8BBFC1ACEF}" destId="{39FAD969-CD4D-40BC-9607-2987321A23F5}" srcOrd="5" destOrd="0" parTransId="{71CFAF09-629D-4199-86FB-ED4B7F3DFC3E}" sibTransId="{343E0B19-69F9-46EF-A87D-9A30776BA45A}"/>
    <dgm:cxn modelId="{C6264F6C-4B1D-4782-9E22-59DD876C93EC}" srcId="{B393B734-DA2C-48B5-B713-8D8BBFC1ACEF}" destId="{B181ED6B-577A-4D9C-9378-DE9457519BE4}" srcOrd="0" destOrd="0" parTransId="{D3F9E453-7BA7-4FD9-8FF0-3A8D3E26760F}" sibTransId="{422870BD-2F36-4E34-8C37-BE6849F5387B}"/>
    <dgm:cxn modelId="{606912EC-4D9E-4E4A-9180-5551E506C3E6}" srcId="{B393B734-DA2C-48B5-B713-8D8BBFC1ACEF}" destId="{BCF81CB1-7A20-42D5-9FC0-B36375203259}" srcOrd="3" destOrd="0" parTransId="{061E3AE7-DCDA-4297-B8DE-F97B3A8F628B}" sibTransId="{9F9E4CC6-9D27-47BD-993B-E0D711B3FEE9}"/>
    <dgm:cxn modelId="{9CA96E03-B012-449D-A0A7-4C97A81F52DF}" type="presOf" srcId="{B393B734-DA2C-48B5-B713-8D8BBFC1ACEF}" destId="{BD2C788E-03D2-4C95-AE3B-0310DA50D225}" srcOrd="0" destOrd="0" presId="urn:microsoft.com/office/officeart/2005/8/layout/lProcess2"/>
    <dgm:cxn modelId="{F5195E38-B73F-4F7E-AA0E-3BB77B135FAE}" type="presOf" srcId="{1B342353-9398-4218-BD6C-2F8CBFE15E2E}" destId="{FABF63D4-D21B-4E6B-BC40-18C68CD909ED}" srcOrd="0" destOrd="0" presId="urn:microsoft.com/office/officeart/2005/8/layout/lProcess2"/>
    <dgm:cxn modelId="{7338D19F-DC0A-470F-9EF6-EAA403390961}" srcId="{B393B734-DA2C-48B5-B713-8D8BBFC1ACEF}" destId="{B1203695-926F-4241-8CE4-EF89D635A15D}" srcOrd="1" destOrd="0" parTransId="{E77CCD17-21DA-4F56-BE59-733C717CC68F}" sibTransId="{E6BD71A0-D200-4F92-9BBA-4C12227E5E2B}"/>
    <dgm:cxn modelId="{3FF99C9D-C636-43E4-B365-A951C8AB39EA}" srcId="{B393B734-DA2C-48B5-B713-8D8BBFC1ACEF}" destId="{92F08A9D-95C8-49D3-8D70-DFE70481A4CE}" srcOrd="2" destOrd="0" parTransId="{262C4AA4-E3A0-4212-95EF-2A26ECDEA53A}" sibTransId="{768F8CE7-5747-4CD0-9E40-D3267333513F}"/>
    <dgm:cxn modelId="{116601F1-B5BC-4A54-9FAD-06A6AE62AD89}" type="presOf" srcId="{C29A8D1E-0091-49B5-90BC-0BC2138B9677}" destId="{7503CAD5-3AF7-4A45-B90D-FCBE403F6E8E}" srcOrd="0" destOrd="0" presId="urn:microsoft.com/office/officeart/2005/8/layout/lProcess2"/>
    <dgm:cxn modelId="{FCF56BAC-86F4-4C09-B017-4932849C605A}" type="presOf" srcId="{B1203695-926F-4241-8CE4-EF89D635A15D}" destId="{778AFC65-7AAE-42B1-8373-46DCBD6BBCF8}" srcOrd="0" destOrd="0" presId="urn:microsoft.com/office/officeart/2005/8/layout/lProcess2"/>
    <dgm:cxn modelId="{18EB5335-3359-49F3-9CEF-0AA3696200E7}" type="presParOf" srcId="{7503CAD5-3AF7-4A45-B90D-FCBE403F6E8E}" destId="{FC27D146-6F28-4A93-BA6A-829D2B81643B}" srcOrd="0" destOrd="0" presId="urn:microsoft.com/office/officeart/2005/8/layout/lProcess2"/>
    <dgm:cxn modelId="{2E92F788-5AD8-480C-848A-A42C2B0B2467}" type="presParOf" srcId="{FC27D146-6F28-4A93-BA6A-829D2B81643B}" destId="{BD2C788E-03D2-4C95-AE3B-0310DA50D225}" srcOrd="0" destOrd="0" presId="urn:microsoft.com/office/officeart/2005/8/layout/lProcess2"/>
    <dgm:cxn modelId="{20DC3170-00B0-4EA8-8F01-C2742EA7CB58}" type="presParOf" srcId="{FC27D146-6F28-4A93-BA6A-829D2B81643B}" destId="{386CF2A9-0562-4A94-B0E3-8813687E730E}" srcOrd="1" destOrd="0" presId="urn:microsoft.com/office/officeart/2005/8/layout/lProcess2"/>
    <dgm:cxn modelId="{9315602A-8FCC-46C2-BBCA-ABF450B49A67}" type="presParOf" srcId="{FC27D146-6F28-4A93-BA6A-829D2B81643B}" destId="{9BB2651A-E9A8-42E1-A989-0EDA7140FFA9}" srcOrd="2" destOrd="0" presId="urn:microsoft.com/office/officeart/2005/8/layout/lProcess2"/>
    <dgm:cxn modelId="{D4CFE12E-F73D-4AD4-8E71-D08850DA6C88}" type="presParOf" srcId="{9BB2651A-E9A8-42E1-A989-0EDA7140FFA9}" destId="{590A4213-B3D8-474E-916E-6E0309E48B03}" srcOrd="0" destOrd="0" presId="urn:microsoft.com/office/officeart/2005/8/layout/lProcess2"/>
    <dgm:cxn modelId="{E1EB85CB-E207-423B-8CE2-D21AC4C3DB31}" type="presParOf" srcId="{590A4213-B3D8-474E-916E-6E0309E48B03}" destId="{28986CEC-5C96-46D7-8A37-4A0BD58BD8DF}" srcOrd="0" destOrd="0" presId="urn:microsoft.com/office/officeart/2005/8/layout/lProcess2"/>
    <dgm:cxn modelId="{B9409FCE-8D2D-490A-9F29-500CA576B5A6}" type="presParOf" srcId="{590A4213-B3D8-474E-916E-6E0309E48B03}" destId="{D9939853-8B8A-49C2-A130-9D182170D5D0}" srcOrd="1" destOrd="0" presId="urn:microsoft.com/office/officeart/2005/8/layout/lProcess2"/>
    <dgm:cxn modelId="{7DC9AA82-FE94-4173-AD7F-0F12AFE965C0}" type="presParOf" srcId="{590A4213-B3D8-474E-916E-6E0309E48B03}" destId="{778AFC65-7AAE-42B1-8373-46DCBD6BBCF8}" srcOrd="2" destOrd="0" presId="urn:microsoft.com/office/officeart/2005/8/layout/lProcess2"/>
    <dgm:cxn modelId="{F9104646-9C04-447C-9E1B-FA80891B7C0D}" type="presParOf" srcId="{590A4213-B3D8-474E-916E-6E0309E48B03}" destId="{68B32548-C125-444D-900A-31972A7BA54B}" srcOrd="3" destOrd="0" presId="urn:microsoft.com/office/officeart/2005/8/layout/lProcess2"/>
    <dgm:cxn modelId="{D1587CEC-A95A-4798-9EC6-DC05BC3CD207}" type="presParOf" srcId="{590A4213-B3D8-474E-916E-6E0309E48B03}" destId="{DE1556E0-6AF6-4C09-8D21-EA0203CDA0B8}" srcOrd="4" destOrd="0" presId="urn:microsoft.com/office/officeart/2005/8/layout/lProcess2"/>
    <dgm:cxn modelId="{EDFE51FC-2174-4DCD-BDD8-829D195F1203}" type="presParOf" srcId="{590A4213-B3D8-474E-916E-6E0309E48B03}" destId="{05CB1AC7-4B82-45F8-8409-FB96322691C2}" srcOrd="5" destOrd="0" presId="urn:microsoft.com/office/officeart/2005/8/layout/lProcess2"/>
    <dgm:cxn modelId="{6B32DCCD-95D5-47E1-857C-7AFE3408971A}" type="presParOf" srcId="{590A4213-B3D8-474E-916E-6E0309E48B03}" destId="{14A7CF63-EDD0-40AE-A332-3074D3835DD1}" srcOrd="6" destOrd="0" presId="urn:microsoft.com/office/officeart/2005/8/layout/lProcess2"/>
    <dgm:cxn modelId="{3F34F9BC-9356-47F7-915C-B9A5B7D2AADD}" type="presParOf" srcId="{590A4213-B3D8-474E-916E-6E0309E48B03}" destId="{B9C0DEA0-C49E-493B-85F3-0E21AD2F94E2}" srcOrd="7" destOrd="0" presId="urn:microsoft.com/office/officeart/2005/8/layout/lProcess2"/>
    <dgm:cxn modelId="{EB67F47F-65E7-4A62-97DA-EB8F286CD699}" type="presParOf" srcId="{590A4213-B3D8-474E-916E-6E0309E48B03}" destId="{FABF63D4-D21B-4E6B-BC40-18C68CD909ED}" srcOrd="8" destOrd="0" presId="urn:microsoft.com/office/officeart/2005/8/layout/lProcess2"/>
    <dgm:cxn modelId="{CEB6474D-53D1-4FC4-B43B-90634C69C4A4}" type="presParOf" srcId="{590A4213-B3D8-474E-916E-6E0309E48B03}" destId="{DC598F5A-63B9-4385-B174-C704D070A761}" srcOrd="9" destOrd="0" presId="urn:microsoft.com/office/officeart/2005/8/layout/lProcess2"/>
    <dgm:cxn modelId="{37E3A36F-5082-49CD-A3BC-3E2280EE5245}" type="presParOf" srcId="{590A4213-B3D8-474E-916E-6E0309E48B03}" destId="{AE3EE607-0868-479D-9A3A-29B3B41447B2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ECC411-4B9F-4A66-9495-F9B17EAF2408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BFEDAD3-041C-4504-AE0B-83A11A55E075}">
      <dgm:prSet/>
      <dgm:spPr/>
      <dgm:t>
        <a:bodyPr/>
        <a:lstStyle/>
        <a:p>
          <a:pPr rtl="0"/>
          <a:r>
            <a:rPr lang="tr-TR" dirty="0" smtClean="0"/>
            <a:t>Lezyon &gt;2 yıl </a:t>
          </a:r>
          <a:r>
            <a:rPr lang="tr-TR" dirty="0" err="1" smtClean="0"/>
            <a:t>persiste</a:t>
          </a:r>
          <a:r>
            <a:rPr lang="tr-TR" dirty="0" smtClean="0"/>
            <a:t> ediyor</a:t>
          </a:r>
          <a:endParaRPr lang="tr-TR" dirty="0"/>
        </a:p>
      </dgm:t>
    </dgm:pt>
    <dgm:pt modelId="{07FA2C7D-197F-4BBC-B5F0-CDAF4E39C95F}" type="parTrans" cxnId="{B41E2F4B-4486-4260-A2DF-6F5AC30BFA41}">
      <dgm:prSet/>
      <dgm:spPr/>
      <dgm:t>
        <a:bodyPr/>
        <a:lstStyle/>
        <a:p>
          <a:endParaRPr lang="tr-TR"/>
        </a:p>
      </dgm:t>
    </dgm:pt>
    <dgm:pt modelId="{A30F4A9F-C1B1-451D-95D3-2B4E929F8962}" type="sibTrans" cxnId="{B41E2F4B-4486-4260-A2DF-6F5AC30BFA41}">
      <dgm:prSet/>
      <dgm:spPr/>
      <dgm:t>
        <a:bodyPr/>
        <a:lstStyle/>
        <a:p>
          <a:endParaRPr lang="tr-TR"/>
        </a:p>
      </dgm:t>
    </dgm:pt>
    <dgm:pt modelId="{3381AB47-5FD7-4011-BF85-CCE2EC747FA9}">
      <dgm:prSet/>
      <dgm:spPr/>
      <dgm:t>
        <a:bodyPr/>
        <a:lstStyle/>
        <a:p>
          <a:pPr rtl="0"/>
          <a:r>
            <a:rPr lang="tr-TR" dirty="0" err="1" smtClean="0"/>
            <a:t>Sitolojik</a:t>
          </a:r>
          <a:r>
            <a:rPr lang="tr-TR" dirty="0" smtClean="0"/>
            <a:t> değerlendirmede lezyon ilerliyor</a:t>
          </a:r>
          <a:endParaRPr lang="tr-TR" dirty="0"/>
        </a:p>
      </dgm:t>
    </dgm:pt>
    <dgm:pt modelId="{847B42FD-E515-498A-922A-157E9AB77918}" type="parTrans" cxnId="{321DDCC1-8272-47E9-AF0F-E43DADDB154A}">
      <dgm:prSet/>
      <dgm:spPr/>
      <dgm:t>
        <a:bodyPr/>
        <a:lstStyle/>
        <a:p>
          <a:endParaRPr lang="tr-TR"/>
        </a:p>
      </dgm:t>
    </dgm:pt>
    <dgm:pt modelId="{FF2F6FB2-3F40-4C33-98A0-106A5852BDBD}" type="sibTrans" cxnId="{321DDCC1-8272-47E9-AF0F-E43DADDB154A}">
      <dgm:prSet/>
      <dgm:spPr/>
      <dgm:t>
        <a:bodyPr/>
        <a:lstStyle/>
        <a:p>
          <a:endParaRPr lang="tr-TR"/>
        </a:p>
      </dgm:t>
    </dgm:pt>
    <dgm:pt modelId="{80D203E7-0594-4705-A4C1-E80A20C48347}">
      <dgm:prSet/>
      <dgm:spPr/>
      <dgm:t>
        <a:bodyPr/>
        <a:lstStyle/>
        <a:p>
          <a:pPr rtl="0"/>
          <a:r>
            <a:rPr lang="tr-TR" dirty="0" smtClean="0"/>
            <a:t>ASC-US       ASC-H         LGSIL       HGSIL</a:t>
          </a:r>
          <a:endParaRPr lang="tr-TR" dirty="0"/>
        </a:p>
      </dgm:t>
    </dgm:pt>
    <dgm:pt modelId="{A1BC915D-0854-4CB0-9D17-2B9523EE11A9}" type="parTrans" cxnId="{5C89F551-300B-406C-9639-CB5405548511}">
      <dgm:prSet/>
      <dgm:spPr/>
      <dgm:t>
        <a:bodyPr/>
        <a:lstStyle/>
        <a:p>
          <a:endParaRPr lang="tr-TR"/>
        </a:p>
      </dgm:t>
    </dgm:pt>
    <dgm:pt modelId="{F061DB43-3F93-460C-B5A9-4520E880EBB7}" type="sibTrans" cxnId="{5C89F551-300B-406C-9639-CB5405548511}">
      <dgm:prSet/>
      <dgm:spPr/>
      <dgm:t>
        <a:bodyPr/>
        <a:lstStyle/>
        <a:p>
          <a:endParaRPr lang="tr-TR"/>
        </a:p>
      </dgm:t>
    </dgm:pt>
    <dgm:pt modelId="{FF2F9B96-7C13-41E2-926C-308748B8878F}">
      <dgm:prSet/>
      <dgm:spPr/>
      <dgm:t>
        <a:bodyPr/>
        <a:lstStyle/>
        <a:p>
          <a:pPr rtl="0"/>
          <a:r>
            <a:rPr lang="tr-TR" dirty="0" smtClean="0"/>
            <a:t>Sitoloji ASC-US veya LGSIL</a:t>
          </a:r>
          <a:endParaRPr lang="tr-TR" dirty="0"/>
        </a:p>
      </dgm:t>
    </dgm:pt>
    <dgm:pt modelId="{FD372052-EBB2-4BFA-8E0A-8964FA5763B4}" type="parTrans" cxnId="{426A112D-5FDC-429B-8CD2-C2006AB08ED4}">
      <dgm:prSet/>
      <dgm:spPr/>
      <dgm:t>
        <a:bodyPr/>
        <a:lstStyle/>
        <a:p>
          <a:endParaRPr lang="tr-TR"/>
        </a:p>
      </dgm:t>
    </dgm:pt>
    <dgm:pt modelId="{34819E1B-7A06-4584-8C4E-DFBA357F2AB8}" type="sibTrans" cxnId="{426A112D-5FDC-429B-8CD2-C2006AB08ED4}">
      <dgm:prSet/>
      <dgm:spPr/>
      <dgm:t>
        <a:bodyPr/>
        <a:lstStyle/>
        <a:p>
          <a:endParaRPr lang="tr-TR"/>
        </a:p>
      </dgm:t>
    </dgm:pt>
    <dgm:pt modelId="{4A62A93A-2765-4AFC-A7D0-1CD2C7BEBF17}">
      <dgm:prSet/>
      <dgm:spPr/>
      <dgm:t>
        <a:bodyPr/>
        <a:lstStyle/>
        <a:p>
          <a:pPr rtl="0"/>
          <a:r>
            <a:rPr lang="tr-TR" dirty="0" err="1" smtClean="0"/>
            <a:t>Kolposkopi</a:t>
          </a:r>
          <a:r>
            <a:rPr lang="tr-TR" dirty="0" smtClean="0"/>
            <a:t> yetersiz ECC &gt;CIN1</a:t>
          </a:r>
          <a:endParaRPr lang="tr-TR" dirty="0"/>
        </a:p>
      </dgm:t>
    </dgm:pt>
    <dgm:pt modelId="{816DD2EA-C578-4B1A-862B-0486B0B2E732}" type="parTrans" cxnId="{1365D7B3-4DD1-47E3-B3D2-7C9F5380D01F}">
      <dgm:prSet/>
      <dgm:spPr/>
      <dgm:t>
        <a:bodyPr/>
        <a:lstStyle/>
        <a:p>
          <a:endParaRPr lang="tr-TR"/>
        </a:p>
      </dgm:t>
    </dgm:pt>
    <dgm:pt modelId="{5FDC8656-1F1D-4E8B-B02C-CEB1860670B8}" type="sibTrans" cxnId="{1365D7B3-4DD1-47E3-B3D2-7C9F5380D01F}">
      <dgm:prSet/>
      <dgm:spPr/>
      <dgm:t>
        <a:bodyPr/>
        <a:lstStyle/>
        <a:p>
          <a:endParaRPr lang="tr-TR"/>
        </a:p>
      </dgm:t>
    </dgm:pt>
    <dgm:pt modelId="{7CDD0069-6843-4886-9BCD-FCAECB44FFC4}">
      <dgm:prSet/>
      <dgm:spPr/>
      <dgm:t>
        <a:bodyPr/>
        <a:lstStyle/>
        <a:p>
          <a:pPr rtl="0"/>
          <a:r>
            <a:rPr lang="tr-TR" dirty="0" smtClean="0"/>
            <a:t>Sitoloji ASC-H veya HGSIL</a:t>
          </a:r>
          <a:endParaRPr lang="tr-TR" dirty="0"/>
        </a:p>
      </dgm:t>
    </dgm:pt>
    <dgm:pt modelId="{2F99282C-211C-4968-AF90-E0D7F979FB50}" type="parTrans" cxnId="{A5589CE2-B47C-41D5-8439-F5098A804F91}">
      <dgm:prSet/>
      <dgm:spPr/>
      <dgm:t>
        <a:bodyPr/>
        <a:lstStyle/>
        <a:p>
          <a:endParaRPr lang="tr-TR"/>
        </a:p>
      </dgm:t>
    </dgm:pt>
    <dgm:pt modelId="{89B01C6C-BFD2-408C-AC35-8F3F791CC15A}" type="sibTrans" cxnId="{A5589CE2-B47C-41D5-8439-F5098A804F91}">
      <dgm:prSet/>
      <dgm:spPr/>
      <dgm:t>
        <a:bodyPr/>
        <a:lstStyle/>
        <a:p>
          <a:endParaRPr lang="tr-TR"/>
        </a:p>
      </dgm:t>
    </dgm:pt>
    <dgm:pt modelId="{3EF9BB69-533F-4E10-8228-6CBF765E0BA3}">
      <dgm:prSet/>
      <dgm:spPr/>
      <dgm:t>
        <a:bodyPr/>
        <a:lstStyle/>
        <a:p>
          <a:pPr rtl="0"/>
          <a:r>
            <a:rPr lang="tr-TR" dirty="0" err="1" smtClean="0"/>
            <a:t>Kolposkopide</a:t>
          </a:r>
          <a:r>
            <a:rPr lang="tr-TR" dirty="0" smtClean="0"/>
            <a:t> lezyon yok, ancak </a:t>
          </a:r>
          <a:r>
            <a:rPr lang="tr-TR" dirty="0" err="1" smtClean="0"/>
            <a:t>biopsi</a:t>
          </a:r>
          <a:r>
            <a:rPr lang="tr-TR" dirty="0" smtClean="0"/>
            <a:t> CIN1, ECC (+)</a:t>
          </a:r>
          <a:endParaRPr lang="tr-TR" dirty="0"/>
        </a:p>
      </dgm:t>
    </dgm:pt>
    <dgm:pt modelId="{BD1D5347-F1B0-41A9-810E-5999DCC08343}" type="parTrans" cxnId="{6627CF0C-20C5-4322-B478-F61BD0C5F870}">
      <dgm:prSet/>
      <dgm:spPr/>
      <dgm:t>
        <a:bodyPr/>
        <a:lstStyle/>
        <a:p>
          <a:endParaRPr lang="tr-TR"/>
        </a:p>
      </dgm:t>
    </dgm:pt>
    <dgm:pt modelId="{BF007FB1-893A-4633-ABB1-4E63BB3F674A}" type="sibTrans" cxnId="{6627CF0C-20C5-4322-B478-F61BD0C5F870}">
      <dgm:prSet/>
      <dgm:spPr/>
      <dgm:t>
        <a:bodyPr/>
        <a:lstStyle/>
        <a:p>
          <a:endParaRPr lang="tr-TR"/>
        </a:p>
      </dgm:t>
    </dgm:pt>
    <dgm:pt modelId="{5C9062CE-0C76-4288-894A-A7D81104A0A7}" type="pres">
      <dgm:prSet presAssocID="{D0ECC411-4B9F-4A66-9495-F9B17EAF24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C02DEB5-2F62-4C0A-BACB-E34B0D9FE461}" type="pres">
      <dgm:prSet presAssocID="{8BFEDAD3-041C-4504-AE0B-83A11A55E07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A12ECBF-F3C3-4434-A2E9-B9CB96DFE7C7}" type="pres">
      <dgm:prSet presAssocID="{A30F4A9F-C1B1-451D-95D3-2B4E929F8962}" presName="spacer" presStyleCnt="0"/>
      <dgm:spPr/>
    </dgm:pt>
    <dgm:pt modelId="{B77D152B-7091-4ECB-B9D9-91B2754C68D5}" type="pres">
      <dgm:prSet presAssocID="{3381AB47-5FD7-4011-BF85-CCE2EC747FA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253B40B-B75B-4111-BF7E-62DD8B670FE6}" type="pres">
      <dgm:prSet presAssocID="{3381AB47-5FD7-4011-BF85-CCE2EC747FA9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BE5FE65-61F1-45FB-98BD-6CDECE01F77B}" type="pres">
      <dgm:prSet presAssocID="{FF2F9B96-7C13-41E2-926C-308748B8878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73177E4-1370-45C4-8156-F486DE7A6B72}" type="pres">
      <dgm:prSet presAssocID="{FF2F9B96-7C13-41E2-926C-308748B8878F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0CF58F5-7F59-41D3-B587-D310D25AC0DE}" type="pres">
      <dgm:prSet presAssocID="{7CDD0069-6843-4886-9BCD-FCAECB44FFC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D5FE7C7-4147-4EC6-A9F5-8FDED2ED0945}" type="pres">
      <dgm:prSet presAssocID="{7CDD0069-6843-4886-9BCD-FCAECB44FFC4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26A112D-5FDC-429B-8CD2-C2006AB08ED4}" srcId="{D0ECC411-4B9F-4A66-9495-F9B17EAF2408}" destId="{FF2F9B96-7C13-41E2-926C-308748B8878F}" srcOrd="2" destOrd="0" parTransId="{FD372052-EBB2-4BFA-8E0A-8964FA5763B4}" sibTransId="{34819E1B-7A06-4584-8C4E-DFBA357F2AB8}"/>
    <dgm:cxn modelId="{256A2B4C-2D44-284E-96AA-E32245CC2BB7}" type="presOf" srcId="{4A62A93A-2765-4AFC-A7D0-1CD2C7BEBF17}" destId="{C73177E4-1370-45C4-8156-F486DE7A6B72}" srcOrd="0" destOrd="0" presId="urn:microsoft.com/office/officeart/2005/8/layout/vList2"/>
    <dgm:cxn modelId="{3069DEC3-559F-D04B-97BC-5676ACA3C340}" type="presOf" srcId="{8BFEDAD3-041C-4504-AE0B-83A11A55E075}" destId="{7C02DEB5-2F62-4C0A-BACB-E34B0D9FE461}" srcOrd="0" destOrd="0" presId="urn:microsoft.com/office/officeart/2005/8/layout/vList2"/>
    <dgm:cxn modelId="{603E25AA-8C6B-AD46-8AD7-35B3101CD8E9}" type="presOf" srcId="{3381AB47-5FD7-4011-BF85-CCE2EC747FA9}" destId="{B77D152B-7091-4ECB-B9D9-91B2754C68D5}" srcOrd="0" destOrd="0" presId="urn:microsoft.com/office/officeart/2005/8/layout/vList2"/>
    <dgm:cxn modelId="{E70F6635-6340-C84E-A6D8-690AA8E80280}" type="presOf" srcId="{3EF9BB69-533F-4E10-8228-6CBF765E0BA3}" destId="{AD5FE7C7-4147-4EC6-A9F5-8FDED2ED0945}" srcOrd="0" destOrd="0" presId="urn:microsoft.com/office/officeart/2005/8/layout/vList2"/>
    <dgm:cxn modelId="{4F6CEA8C-0FE6-B849-BFDF-720C3E5581D2}" type="presOf" srcId="{FF2F9B96-7C13-41E2-926C-308748B8878F}" destId="{1BE5FE65-61F1-45FB-98BD-6CDECE01F77B}" srcOrd="0" destOrd="0" presId="urn:microsoft.com/office/officeart/2005/8/layout/vList2"/>
    <dgm:cxn modelId="{B41E2F4B-4486-4260-A2DF-6F5AC30BFA41}" srcId="{D0ECC411-4B9F-4A66-9495-F9B17EAF2408}" destId="{8BFEDAD3-041C-4504-AE0B-83A11A55E075}" srcOrd="0" destOrd="0" parTransId="{07FA2C7D-197F-4BBC-B5F0-CDAF4E39C95F}" sibTransId="{A30F4A9F-C1B1-451D-95D3-2B4E929F8962}"/>
    <dgm:cxn modelId="{248A14A6-74CA-6243-AF3E-8238C76F27C2}" type="presOf" srcId="{7CDD0069-6843-4886-9BCD-FCAECB44FFC4}" destId="{E0CF58F5-7F59-41D3-B587-D310D25AC0DE}" srcOrd="0" destOrd="0" presId="urn:microsoft.com/office/officeart/2005/8/layout/vList2"/>
    <dgm:cxn modelId="{ED11BF63-47C2-2A47-9606-EAF4B44810B4}" type="presOf" srcId="{D0ECC411-4B9F-4A66-9495-F9B17EAF2408}" destId="{5C9062CE-0C76-4288-894A-A7D81104A0A7}" srcOrd="0" destOrd="0" presId="urn:microsoft.com/office/officeart/2005/8/layout/vList2"/>
    <dgm:cxn modelId="{6627CF0C-20C5-4322-B478-F61BD0C5F870}" srcId="{7CDD0069-6843-4886-9BCD-FCAECB44FFC4}" destId="{3EF9BB69-533F-4E10-8228-6CBF765E0BA3}" srcOrd="0" destOrd="0" parTransId="{BD1D5347-F1B0-41A9-810E-5999DCC08343}" sibTransId="{BF007FB1-893A-4633-ABB1-4E63BB3F674A}"/>
    <dgm:cxn modelId="{C7CF1181-00FE-704B-9FDF-E093B9597999}" type="presOf" srcId="{80D203E7-0594-4705-A4C1-E80A20C48347}" destId="{5253B40B-B75B-4111-BF7E-62DD8B670FE6}" srcOrd="0" destOrd="0" presId="urn:microsoft.com/office/officeart/2005/8/layout/vList2"/>
    <dgm:cxn modelId="{A5589CE2-B47C-41D5-8439-F5098A804F91}" srcId="{D0ECC411-4B9F-4A66-9495-F9B17EAF2408}" destId="{7CDD0069-6843-4886-9BCD-FCAECB44FFC4}" srcOrd="3" destOrd="0" parTransId="{2F99282C-211C-4968-AF90-E0D7F979FB50}" sibTransId="{89B01C6C-BFD2-408C-AC35-8F3F791CC15A}"/>
    <dgm:cxn modelId="{5C89F551-300B-406C-9639-CB5405548511}" srcId="{3381AB47-5FD7-4011-BF85-CCE2EC747FA9}" destId="{80D203E7-0594-4705-A4C1-E80A20C48347}" srcOrd="0" destOrd="0" parTransId="{A1BC915D-0854-4CB0-9D17-2B9523EE11A9}" sibTransId="{F061DB43-3F93-460C-B5A9-4520E880EBB7}"/>
    <dgm:cxn modelId="{321DDCC1-8272-47E9-AF0F-E43DADDB154A}" srcId="{D0ECC411-4B9F-4A66-9495-F9B17EAF2408}" destId="{3381AB47-5FD7-4011-BF85-CCE2EC747FA9}" srcOrd="1" destOrd="0" parTransId="{847B42FD-E515-498A-922A-157E9AB77918}" sibTransId="{FF2F6FB2-3F40-4C33-98A0-106A5852BDBD}"/>
    <dgm:cxn modelId="{1365D7B3-4DD1-47E3-B3D2-7C9F5380D01F}" srcId="{FF2F9B96-7C13-41E2-926C-308748B8878F}" destId="{4A62A93A-2765-4AFC-A7D0-1CD2C7BEBF17}" srcOrd="0" destOrd="0" parTransId="{816DD2EA-C578-4B1A-862B-0486B0B2E732}" sibTransId="{5FDC8656-1F1D-4E8B-B02C-CEB1860670B8}"/>
    <dgm:cxn modelId="{34AF4867-1510-DE4F-9321-794E7BA67EF7}" type="presParOf" srcId="{5C9062CE-0C76-4288-894A-A7D81104A0A7}" destId="{7C02DEB5-2F62-4C0A-BACB-E34B0D9FE461}" srcOrd="0" destOrd="0" presId="urn:microsoft.com/office/officeart/2005/8/layout/vList2"/>
    <dgm:cxn modelId="{EC3F79B1-670A-2E44-8FEC-785585265ED9}" type="presParOf" srcId="{5C9062CE-0C76-4288-894A-A7D81104A0A7}" destId="{CA12ECBF-F3C3-4434-A2E9-B9CB96DFE7C7}" srcOrd="1" destOrd="0" presId="urn:microsoft.com/office/officeart/2005/8/layout/vList2"/>
    <dgm:cxn modelId="{B93565BF-C6F9-1446-9D86-2351B84D9093}" type="presParOf" srcId="{5C9062CE-0C76-4288-894A-A7D81104A0A7}" destId="{B77D152B-7091-4ECB-B9D9-91B2754C68D5}" srcOrd="2" destOrd="0" presId="urn:microsoft.com/office/officeart/2005/8/layout/vList2"/>
    <dgm:cxn modelId="{CDCD0590-53A3-EC4A-97B2-F4ECE06DC1C0}" type="presParOf" srcId="{5C9062CE-0C76-4288-894A-A7D81104A0A7}" destId="{5253B40B-B75B-4111-BF7E-62DD8B670FE6}" srcOrd="3" destOrd="0" presId="urn:microsoft.com/office/officeart/2005/8/layout/vList2"/>
    <dgm:cxn modelId="{94D19922-C937-3641-91EF-DD1C96544166}" type="presParOf" srcId="{5C9062CE-0C76-4288-894A-A7D81104A0A7}" destId="{1BE5FE65-61F1-45FB-98BD-6CDECE01F77B}" srcOrd="4" destOrd="0" presId="urn:microsoft.com/office/officeart/2005/8/layout/vList2"/>
    <dgm:cxn modelId="{4618CD4E-B971-1A49-BDDF-D946EEB91C02}" type="presParOf" srcId="{5C9062CE-0C76-4288-894A-A7D81104A0A7}" destId="{C73177E4-1370-45C4-8156-F486DE7A6B72}" srcOrd="5" destOrd="0" presId="urn:microsoft.com/office/officeart/2005/8/layout/vList2"/>
    <dgm:cxn modelId="{AE050ABC-457A-A048-A782-9B124C60936F}" type="presParOf" srcId="{5C9062CE-0C76-4288-894A-A7D81104A0A7}" destId="{E0CF58F5-7F59-41D3-B587-D310D25AC0DE}" srcOrd="6" destOrd="0" presId="urn:microsoft.com/office/officeart/2005/8/layout/vList2"/>
    <dgm:cxn modelId="{11ADFF0F-D744-4B46-BCC5-CABEBDF6A02B}" type="presParOf" srcId="{5C9062CE-0C76-4288-894A-A7D81104A0A7}" destId="{AD5FE7C7-4147-4EC6-A9F5-8FDED2ED0945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9324CD-6C1B-4B18-B8C6-5FF7BB8960ED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6693A02-0501-4EC6-B9D5-5A239CFAC71B}">
      <dgm:prSet/>
      <dgm:spPr/>
      <dgm:t>
        <a:bodyPr/>
        <a:lstStyle/>
        <a:p>
          <a:pPr rtl="0"/>
          <a:r>
            <a:rPr lang="tr-TR" dirty="0" smtClean="0"/>
            <a:t>Olgu # 346</a:t>
          </a:r>
          <a:endParaRPr lang="tr-TR" dirty="0"/>
        </a:p>
      </dgm:t>
    </dgm:pt>
    <dgm:pt modelId="{882E37E9-69A5-40D0-9B35-1D3F9E6E6801}" type="parTrans" cxnId="{A4D8AA10-F90B-40FE-B7DB-79333723B6D9}">
      <dgm:prSet/>
      <dgm:spPr/>
      <dgm:t>
        <a:bodyPr/>
        <a:lstStyle/>
        <a:p>
          <a:endParaRPr lang="tr-TR"/>
        </a:p>
      </dgm:t>
    </dgm:pt>
    <dgm:pt modelId="{700C1287-705B-4AA8-B25D-0CA9BE4CD311}" type="sibTrans" cxnId="{A4D8AA10-F90B-40FE-B7DB-79333723B6D9}">
      <dgm:prSet/>
      <dgm:spPr/>
      <dgm:t>
        <a:bodyPr/>
        <a:lstStyle/>
        <a:p>
          <a:endParaRPr lang="tr-TR"/>
        </a:p>
      </dgm:t>
    </dgm:pt>
    <dgm:pt modelId="{F8BF09C6-1E8B-4D85-98C5-7E16CBB6D4D1}">
      <dgm:prSet/>
      <dgm:spPr/>
      <dgm:t>
        <a:bodyPr/>
        <a:lstStyle/>
        <a:p>
          <a:pPr rtl="0"/>
          <a:r>
            <a:rPr lang="tr-TR" dirty="0" err="1" smtClean="0"/>
            <a:t>Konbiopside</a:t>
          </a:r>
          <a:r>
            <a:rPr lang="tr-TR" dirty="0" smtClean="0"/>
            <a:t> histopatolojik uyumluluk</a:t>
          </a:r>
          <a:endParaRPr lang="tr-TR" dirty="0"/>
        </a:p>
      </dgm:t>
    </dgm:pt>
    <dgm:pt modelId="{332C7314-9BEF-419E-889A-C460A7D14E8A}" type="parTrans" cxnId="{F0265EF2-4E7D-43BF-97D3-90EB766C271E}">
      <dgm:prSet/>
      <dgm:spPr/>
      <dgm:t>
        <a:bodyPr/>
        <a:lstStyle/>
        <a:p>
          <a:endParaRPr lang="tr-TR"/>
        </a:p>
      </dgm:t>
    </dgm:pt>
    <dgm:pt modelId="{7BF3B62C-C0BD-4C31-BAF7-8C7E15D66B6D}" type="sibTrans" cxnId="{F0265EF2-4E7D-43BF-97D3-90EB766C271E}">
      <dgm:prSet/>
      <dgm:spPr/>
      <dgm:t>
        <a:bodyPr/>
        <a:lstStyle/>
        <a:p>
          <a:endParaRPr lang="tr-TR"/>
        </a:p>
      </dgm:t>
    </dgm:pt>
    <dgm:pt modelId="{2602AE57-2220-41D9-8C17-618C49E09417}">
      <dgm:prSet/>
      <dgm:spPr/>
      <dgm:t>
        <a:bodyPr/>
        <a:lstStyle/>
        <a:p>
          <a:pPr rtl="0"/>
          <a:r>
            <a:rPr lang="en-US" dirty="0" smtClean="0"/>
            <a:t>CIN1</a:t>
          </a:r>
          <a:r>
            <a:rPr lang="tr-TR" dirty="0" smtClean="0"/>
            <a:t> %</a:t>
          </a:r>
          <a:r>
            <a:rPr lang="en-US" dirty="0" smtClean="0"/>
            <a:t>30.8</a:t>
          </a:r>
          <a:endParaRPr lang="tr-TR" dirty="0"/>
        </a:p>
      </dgm:t>
    </dgm:pt>
    <dgm:pt modelId="{809A22B5-08D5-4DA7-AB1E-063FDF363AD0}" type="parTrans" cxnId="{BD1B574F-368B-49CC-8DA4-DED9F9702F95}">
      <dgm:prSet/>
      <dgm:spPr/>
      <dgm:t>
        <a:bodyPr/>
        <a:lstStyle/>
        <a:p>
          <a:endParaRPr lang="tr-TR"/>
        </a:p>
      </dgm:t>
    </dgm:pt>
    <dgm:pt modelId="{BB529DE7-2AE9-4676-B4CA-7A6BA6021EAC}" type="sibTrans" cxnId="{BD1B574F-368B-49CC-8DA4-DED9F9702F95}">
      <dgm:prSet/>
      <dgm:spPr/>
      <dgm:t>
        <a:bodyPr/>
        <a:lstStyle/>
        <a:p>
          <a:endParaRPr lang="tr-TR"/>
        </a:p>
      </dgm:t>
    </dgm:pt>
    <dgm:pt modelId="{AC9753F7-774A-4A66-A788-57850F660AAD}">
      <dgm:prSet/>
      <dgm:spPr/>
      <dgm:t>
        <a:bodyPr/>
        <a:lstStyle/>
        <a:p>
          <a:pPr rtl="0"/>
          <a:r>
            <a:rPr lang="en-US" dirty="0" smtClean="0"/>
            <a:t>CIN2</a:t>
          </a:r>
          <a:r>
            <a:rPr lang="tr-TR" dirty="0" smtClean="0"/>
            <a:t> %</a:t>
          </a:r>
          <a:r>
            <a:rPr lang="en-US" dirty="0" smtClean="0"/>
            <a:t>40.9</a:t>
          </a:r>
          <a:endParaRPr lang="tr-TR" dirty="0"/>
        </a:p>
      </dgm:t>
    </dgm:pt>
    <dgm:pt modelId="{75530B95-B257-476D-8E93-F654C32C7B44}" type="parTrans" cxnId="{05D15F0A-5B11-4EC8-9F38-828861EE6FBF}">
      <dgm:prSet/>
      <dgm:spPr/>
      <dgm:t>
        <a:bodyPr/>
        <a:lstStyle/>
        <a:p>
          <a:endParaRPr lang="tr-TR"/>
        </a:p>
      </dgm:t>
    </dgm:pt>
    <dgm:pt modelId="{896F2DAD-A754-46E5-AB01-7C96394450DC}" type="sibTrans" cxnId="{05D15F0A-5B11-4EC8-9F38-828861EE6FBF}">
      <dgm:prSet/>
      <dgm:spPr/>
      <dgm:t>
        <a:bodyPr/>
        <a:lstStyle/>
        <a:p>
          <a:endParaRPr lang="tr-TR"/>
        </a:p>
      </dgm:t>
    </dgm:pt>
    <dgm:pt modelId="{2443A43E-69E5-4229-9F48-C9FEDEA744D3}">
      <dgm:prSet/>
      <dgm:spPr/>
      <dgm:t>
        <a:bodyPr/>
        <a:lstStyle/>
        <a:p>
          <a:pPr rtl="0"/>
          <a:r>
            <a:rPr lang="en-US" dirty="0" smtClean="0"/>
            <a:t>CIN3</a:t>
          </a:r>
          <a:r>
            <a:rPr lang="tr-TR" dirty="0" smtClean="0"/>
            <a:t> %</a:t>
          </a:r>
          <a:r>
            <a:rPr lang="en-US" dirty="0" smtClean="0"/>
            <a:t>66.3</a:t>
          </a:r>
          <a:endParaRPr lang="tr-TR" dirty="0"/>
        </a:p>
      </dgm:t>
    </dgm:pt>
    <dgm:pt modelId="{CFF8B349-CEE6-4517-AB02-20B7A8ECF1E3}" type="parTrans" cxnId="{10E00B14-281A-47EC-B7A6-2186131C679A}">
      <dgm:prSet/>
      <dgm:spPr/>
      <dgm:t>
        <a:bodyPr/>
        <a:lstStyle/>
        <a:p>
          <a:endParaRPr lang="tr-TR"/>
        </a:p>
      </dgm:t>
    </dgm:pt>
    <dgm:pt modelId="{6F7F5EBA-9767-4F7D-AAB9-D21B0F6E2E2C}" type="sibTrans" cxnId="{10E00B14-281A-47EC-B7A6-2186131C679A}">
      <dgm:prSet/>
      <dgm:spPr/>
      <dgm:t>
        <a:bodyPr/>
        <a:lstStyle/>
        <a:p>
          <a:endParaRPr lang="tr-TR"/>
        </a:p>
      </dgm:t>
    </dgm:pt>
    <dgm:pt modelId="{7596D6CF-3CD4-4DF4-82F6-54037E56A2B9}">
      <dgm:prSet/>
      <dgm:spPr/>
      <dgm:t>
        <a:bodyPr/>
        <a:lstStyle/>
        <a:p>
          <a:pPr rtl="0"/>
          <a:r>
            <a:rPr lang="tr-TR" dirty="0" smtClean="0"/>
            <a:t>Mikroinvaziv karsinom %2.9</a:t>
          </a:r>
          <a:endParaRPr lang="tr-TR" dirty="0"/>
        </a:p>
      </dgm:t>
    </dgm:pt>
    <dgm:pt modelId="{D6D0740B-1084-439F-BEA5-401A5EA1E98A}" type="parTrans" cxnId="{90F81745-C861-4B13-B02F-3A0E83F26E57}">
      <dgm:prSet/>
      <dgm:spPr/>
      <dgm:t>
        <a:bodyPr/>
        <a:lstStyle/>
        <a:p>
          <a:endParaRPr lang="tr-TR"/>
        </a:p>
      </dgm:t>
    </dgm:pt>
    <dgm:pt modelId="{08C4CBAD-2FE6-4416-AC43-A5A3770F6E54}" type="sibTrans" cxnId="{90F81745-C861-4B13-B02F-3A0E83F26E57}">
      <dgm:prSet/>
      <dgm:spPr/>
      <dgm:t>
        <a:bodyPr/>
        <a:lstStyle/>
        <a:p>
          <a:endParaRPr lang="tr-TR"/>
        </a:p>
      </dgm:t>
    </dgm:pt>
    <dgm:pt modelId="{62F6FBFE-10F8-466C-80F0-ABA84501D57E}" type="pres">
      <dgm:prSet presAssocID="{F39324CD-6C1B-4B18-B8C6-5FF7BB8960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82D3B6-16EE-405B-A238-665E4D42F945}" type="pres">
      <dgm:prSet presAssocID="{76693A02-0501-4EC6-B9D5-5A239CFAC71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7DB231-D4C9-42E7-8DE3-C8071D796DF1}" type="pres">
      <dgm:prSet presAssocID="{700C1287-705B-4AA8-B25D-0CA9BE4CD311}" presName="spacer" presStyleCnt="0"/>
      <dgm:spPr/>
    </dgm:pt>
    <dgm:pt modelId="{EAD040E5-818B-4274-982E-E0A061D622C5}" type="pres">
      <dgm:prSet presAssocID="{F8BF09C6-1E8B-4D85-98C5-7E16CBB6D4D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783DB61-BF7B-4F7E-BE25-64921A724BD2}" type="pres">
      <dgm:prSet presAssocID="{F8BF09C6-1E8B-4D85-98C5-7E16CBB6D4D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6550A22-AE78-4373-8E7F-F2D14DDA30FF}" type="pres">
      <dgm:prSet presAssocID="{7596D6CF-3CD4-4DF4-82F6-54037E56A2B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4ECB8F2-7535-674A-9733-25DA032F9EB1}" type="presOf" srcId="{F39324CD-6C1B-4B18-B8C6-5FF7BB8960ED}" destId="{62F6FBFE-10F8-466C-80F0-ABA84501D57E}" srcOrd="0" destOrd="0" presId="urn:microsoft.com/office/officeart/2005/8/layout/vList2"/>
    <dgm:cxn modelId="{3007D9F8-FEC1-2C42-9A5F-CA17B856C441}" type="presOf" srcId="{AC9753F7-774A-4A66-A788-57850F660AAD}" destId="{8783DB61-BF7B-4F7E-BE25-64921A724BD2}" srcOrd="0" destOrd="1" presId="urn:microsoft.com/office/officeart/2005/8/layout/vList2"/>
    <dgm:cxn modelId="{BD1B574F-368B-49CC-8DA4-DED9F9702F95}" srcId="{F8BF09C6-1E8B-4D85-98C5-7E16CBB6D4D1}" destId="{2602AE57-2220-41D9-8C17-618C49E09417}" srcOrd="0" destOrd="0" parTransId="{809A22B5-08D5-4DA7-AB1E-063FDF363AD0}" sibTransId="{BB529DE7-2AE9-4676-B4CA-7A6BA6021EAC}"/>
    <dgm:cxn modelId="{F0265EF2-4E7D-43BF-97D3-90EB766C271E}" srcId="{F39324CD-6C1B-4B18-B8C6-5FF7BB8960ED}" destId="{F8BF09C6-1E8B-4D85-98C5-7E16CBB6D4D1}" srcOrd="1" destOrd="0" parTransId="{332C7314-9BEF-419E-889A-C460A7D14E8A}" sibTransId="{7BF3B62C-C0BD-4C31-BAF7-8C7E15D66B6D}"/>
    <dgm:cxn modelId="{0A9A054D-E76D-294D-A074-A38001647670}" type="presOf" srcId="{2602AE57-2220-41D9-8C17-618C49E09417}" destId="{8783DB61-BF7B-4F7E-BE25-64921A724BD2}" srcOrd="0" destOrd="0" presId="urn:microsoft.com/office/officeart/2005/8/layout/vList2"/>
    <dgm:cxn modelId="{28CD1C73-3B91-9A4C-A7EE-EDE1EA602428}" type="presOf" srcId="{76693A02-0501-4EC6-B9D5-5A239CFAC71B}" destId="{7182D3B6-16EE-405B-A238-665E4D42F945}" srcOrd="0" destOrd="0" presId="urn:microsoft.com/office/officeart/2005/8/layout/vList2"/>
    <dgm:cxn modelId="{90F81745-C861-4B13-B02F-3A0E83F26E57}" srcId="{F39324CD-6C1B-4B18-B8C6-5FF7BB8960ED}" destId="{7596D6CF-3CD4-4DF4-82F6-54037E56A2B9}" srcOrd="2" destOrd="0" parTransId="{D6D0740B-1084-439F-BEA5-401A5EA1E98A}" sibTransId="{08C4CBAD-2FE6-4416-AC43-A5A3770F6E54}"/>
    <dgm:cxn modelId="{A4D8AA10-F90B-40FE-B7DB-79333723B6D9}" srcId="{F39324CD-6C1B-4B18-B8C6-5FF7BB8960ED}" destId="{76693A02-0501-4EC6-B9D5-5A239CFAC71B}" srcOrd="0" destOrd="0" parTransId="{882E37E9-69A5-40D0-9B35-1D3F9E6E6801}" sibTransId="{700C1287-705B-4AA8-B25D-0CA9BE4CD311}"/>
    <dgm:cxn modelId="{05D15F0A-5B11-4EC8-9F38-828861EE6FBF}" srcId="{F8BF09C6-1E8B-4D85-98C5-7E16CBB6D4D1}" destId="{AC9753F7-774A-4A66-A788-57850F660AAD}" srcOrd="1" destOrd="0" parTransId="{75530B95-B257-476D-8E93-F654C32C7B44}" sibTransId="{896F2DAD-A754-46E5-AB01-7C96394450DC}"/>
    <dgm:cxn modelId="{BADAE75D-31F3-DB43-946B-FA7039995260}" type="presOf" srcId="{2443A43E-69E5-4229-9F48-C9FEDEA744D3}" destId="{8783DB61-BF7B-4F7E-BE25-64921A724BD2}" srcOrd="0" destOrd="2" presId="urn:microsoft.com/office/officeart/2005/8/layout/vList2"/>
    <dgm:cxn modelId="{8E1D2024-CBE7-9E45-B363-23060C14DAAB}" type="presOf" srcId="{7596D6CF-3CD4-4DF4-82F6-54037E56A2B9}" destId="{56550A22-AE78-4373-8E7F-F2D14DDA30FF}" srcOrd="0" destOrd="0" presId="urn:microsoft.com/office/officeart/2005/8/layout/vList2"/>
    <dgm:cxn modelId="{691456E6-B116-8A49-8EF7-36586E4C0F53}" type="presOf" srcId="{F8BF09C6-1E8B-4D85-98C5-7E16CBB6D4D1}" destId="{EAD040E5-818B-4274-982E-E0A061D622C5}" srcOrd="0" destOrd="0" presId="urn:microsoft.com/office/officeart/2005/8/layout/vList2"/>
    <dgm:cxn modelId="{10E00B14-281A-47EC-B7A6-2186131C679A}" srcId="{F8BF09C6-1E8B-4D85-98C5-7E16CBB6D4D1}" destId="{2443A43E-69E5-4229-9F48-C9FEDEA744D3}" srcOrd="2" destOrd="0" parTransId="{CFF8B349-CEE6-4517-AB02-20B7A8ECF1E3}" sibTransId="{6F7F5EBA-9767-4F7D-AAB9-D21B0F6E2E2C}"/>
    <dgm:cxn modelId="{BBD6299B-CC52-A546-8D22-1EA045C18513}" type="presParOf" srcId="{62F6FBFE-10F8-466C-80F0-ABA84501D57E}" destId="{7182D3B6-16EE-405B-A238-665E4D42F945}" srcOrd="0" destOrd="0" presId="urn:microsoft.com/office/officeart/2005/8/layout/vList2"/>
    <dgm:cxn modelId="{D569186F-208D-E842-865F-DBB3F8B59E1C}" type="presParOf" srcId="{62F6FBFE-10F8-466C-80F0-ABA84501D57E}" destId="{D37DB231-D4C9-42E7-8DE3-C8071D796DF1}" srcOrd="1" destOrd="0" presId="urn:microsoft.com/office/officeart/2005/8/layout/vList2"/>
    <dgm:cxn modelId="{02826D15-D28F-424A-9995-ABB964C02413}" type="presParOf" srcId="{62F6FBFE-10F8-466C-80F0-ABA84501D57E}" destId="{EAD040E5-818B-4274-982E-E0A061D622C5}" srcOrd="2" destOrd="0" presId="urn:microsoft.com/office/officeart/2005/8/layout/vList2"/>
    <dgm:cxn modelId="{3D820FF0-7B4F-854E-A2DC-58BD8D287ECB}" type="presParOf" srcId="{62F6FBFE-10F8-466C-80F0-ABA84501D57E}" destId="{8783DB61-BF7B-4F7E-BE25-64921A724BD2}" srcOrd="3" destOrd="0" presId="urn:microsoft.com/office/officeart/2005/8/layout/vList2"/>
    <dgm:cxn modelId="{1964E5C8-841A-294A-A973-F4AEEBF00C6D}" type="presParOf" srcId="{62F6FBFE-10F8-466C-80F0-ABA84501D57E}" destId="{56550A22-AE78-4373-8E7F-F2D14DDA30F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2DEB5-2F62-4C0A-BACB-E34B0D9FE461}">
      <dsp:nvSpPr>
        <dsp:cNvPr id="0" name=""/>
        <dsp:cNvSpPr/>
      </dsp:nvSpPr>
      <dsp:spPr>
        <a:xfrm>
          <a:off x="0" y="8503"/>
          <a:ext cx="85344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1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/>
            <a:t>Lezyon &gt;2 yıl </a:t>
          </a:r>
          <a:r>
            <a:rPr lang="tr-TR" sz="3000" kern="1200" dirty="0" err="1" smtClean="0"/>
            <a:t>persiste</a:t>
          </a:r>
          <a:r>
            <a:rPr lang="tr-TR" sz="3000" kern="1200" dirty="0" smtClean="0"/>
            <a:t> ediyor</a:t>
          </a:r>
          <a:endParaRPr lang="tr-TR" sz="3000" kern="1200" dirty="0"/>
        </a:p>
      </dsp:txBody>
      <dsp:txXfrm>
        <a:off x="35125" y="43628"/>
        <a:ext cx="8464150" cy="649299"/>
      </dsp:txXfrm>
    </dsp:sp>
    <dsp:sp modelId="{B77D152B-7091-4ECB-B9D9-91B2754C68D5}">
      <dsp:nvSpPr>
        <dsp:cNvPr id="0" name=""/>
        <dsp:cNvSpPr/>
      </dsp:nvSpPr>
      <dsp:spPr>
        <a:xfrm>
          <a:off x="0" y="814453"/>
          <a:ext cx="85344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1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err="1" smtClean="0"/>
            <a:t>Sitolojik</a:t>
          </a:r>
          <a:r>
            <a:rPr lang="tr-TR" sz="3000" kern="1200" dirty="0" smtClean="0"/>
            <a:t> değerlendirmede lezyon ilerliyor</a:t>
          </a:r>
          <a:endParaRPr lang="tr-TR" sz="3000" kern="1200" dirty="0"/>
        </a:p>
      </dsp:txBody>
      <dsp:txXfrm>
        <a:off x="35125" y="849578"/>
        <a:ext cx="8464150" cy="649299"/>
      </dsp:txXfrm>
    </dsp:sp>
    <dsp:sp modelId="{5253B40B-B75B-4111-BF7E-62DD8B670FE6}">
      <dsp:nvSpPr>
        <dsp:cNvPr id="0" name=""/>
        <dsp:cNvSpPr/>
      </dsp:nvSpPr>
      <dsp:spPr>
        <a:xfrm>
          <a:off x="0" y="1534003"/>
          <a:ext cx="8534400" cy="49680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967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300" kern="1200" dirty="0" smtClean="0"/>
            <a:t>ASC-US       ASC-H         LGSIL       HGSIL</a:t>
          </a:r>
          <a:endParaRPr lang="tr-TR" sz="2300" kern="1200" dirty="0"/>
        </a:p>
      </dsp:txBody>
      <dsp:txXfrm>
        <a:off x="0" y="1534003"/>
        <a:ext cx="8534400" cy="496800"/>
      </dsp:txXfrm>
    </dsp:sp>
    <dsp:sp modelId="{1BE5FE65-61F1-45FB-98BD-6CDECE01F77B}">
      <dsp:nvSpPr>
        <dsp:cNvPr id="0" name=""/>
        <dsp:cNvSpPr/>
      </dsp:nvSpPr>
      <dsp:spPr>
        <a:xfrm>
          <a:off x="0" y="2030803"/>
          <a:ext cx="85344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1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/>
            <a:t>Sitoloji ASC-US veya LGSIL</a:t>
          </a:r>
          <a:endParaRPr lang="tr-TR" sz="3000" kern="1200" dirty="0"/>
        </a:p>
      </dsp:txBody>
      <dsp:txXfrm>
        <a:off x="35125" y="2065928"/>
        <a:ext cx="8464150" cy="649299"/>
      </dsp:txXfrm>
    </dsp:sp>
    <dsp:sp modelId="{C73177E4-1370-45C4-8156-F486DE7A6B72}">
      <dsp:nvSpPr>
        <dsp:cNvPr id="0" name=""/>
        <dsp:cNvSpPr/>
      </dsp:nvSpPr>
      <dsp:spPr>
        <a:xfrm>
          <a:off x="0" y="2750353"/>
          <a:ext cx="8534400" cy="49680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967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300" kern="1200" dirty="0" err="1" smtClean="0"/>
            <a:t>Kolposkopi</a:t>
          </a:r>
          <a:r>
            <a:rPr lang="tr-TR" sz="2300" kern="1200" dirty="0" smtClean="0"/>
            <a:t> yetersiz ECC &gt;CIN1</a:t>
          </a:r>
          <a:endParaRPr lang="tr-TR" sz="2300" kern="1200" dirty="0"/>
        </a:p>
      </dsp:txBody>
      <dsp:txXfrm>
        <a:off x="0" y="2750353"/>
        <a:ext cx="8534400" cy="496800"/>
      </dsp:txXfrm>
    </dsp:sp>
    <dsp:sp modelId="{E0CF58F5-7F59-41D3-B587-D310D25AC0DE}">
      <dsp:nvSpPr>
        <dsp:cNvPr id="0" name=""/>
        <dsp:cNvSpPr/>
      </dsp:nvSpPr>
      <dsp:spPr>
        <a:xfrm>
          <a:off x="0" y="3247153"/>
          <a:ext cx="85344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1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/>
            <a:t>Sitoloji ASC-H veya HGSIL</a:t>
          </a:r>
          <a:endParaRPr lang="tr-TR" sz="3000" kern="1200" dirty="0"/>
        </a:p>
      </dsp:txBody>
      <dsp:txXfrm>
        <a:off x="35125" y="3282278"/>
        <a:ext cx="8464150" cy="649299"/>
      </dsp:txXfrm>
    </dsp:sp>
    <dsp:sp modelId="{AD5FE7C7-4147-4EC6-A9F5-8FDED2ED0945}">
      <dsp:nvSpPr>
        <dsp:cNvPr id="0" name=""/>
        <dsp:cNvSpPr/>
      </dsp:nvSpPr>
      <dsp:spPr>
        <a:xfrm>
          <a:off x="0" y="3966703"/>
          <a:ext cx="8534400" cy="49680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967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300" kern="1200" dirty="0" err="1" smtClean="0"/>
            <a:t>Kolposkopide</a:t>
          </a:r>
          <a:r>
            <a:rPr lang="tr-TR" sz="2300" kern="1200" dirty="0" smtClean="0"/>
            <a:t> lezyon yok, ancak </a:t>
          </a:r>
          <a:r>
            <a:rPr lang="tr-TR" sz="2300" kern="1200" dirty="0" err="1" smtClean="0"/>
            <a:t>biopsi</a:t>
          </a:r>
          <a:r>
            <a:rPr lang="tr-TR" sz="2300" kern="1200" dirty="0" smtClean="0"/>
            <a:t> CIN1, ECC (+)</a:t>
          </a:r>
          <a:endParaRPr lang="tr-TR" sz="2300" kern="1200" dirty="0"/>
        </a:p>
      </dsp:txBody>
      <dsp:txXfrm>
        <a:off x="0" y="3966703"/>
        <a:ext cx="8534400" cy="496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fld id="{67507A8E-9E47-8E4C-8A17-8A461A213DE4}" type="datetimeFigureOut">
              <a:rPr lang="tr-TR"/>
              <a:pPr>
                <a:defRPr/>
              </a:pPr>
              <a:t>06.10.2016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fld id="{30DA06CB-A6A9-F048-B54B-AE0EB855E7E0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496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dirty="0" smtClean="0"/>
              <a:t>Click to edit Master text styles</a:t>
            </a:r>
          </a:p>
          <a:p>
            <a:pPr lvl="1"/>
            <a:r>
              <a:rPr lang="tr-TR" noProof="0" dirty="0" smtClean="0"/>
              <a:t>Second level</a:t>
            </a:r>
          </a:p>
          <a:p>
            <a:pPr lvl="2"/>
            <a:r>
              <a:rPr lang="tr-TR" noProof="0" dirty="0" smtClean="0"/>
              <a:t>Third level</a:t>
            </a:r>
          </a:p>
          <a:p>
            <a:pPr lvl="3"/>
            <a:r>
              <a:rPr lang="tr-TR" noProof="0" dirty="0" smtClean="0"/>
              <a:t>Fourth level</a:t>
            </a:r>
          </a:p>
          <a:p>
            <a:pPr lvl="4"/>
            <a:r>
              <a:rPr lang="tr-TR" noProof="0" dirty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fld id="{906D8F1A-5968-F246-B417-09D2B874F779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3491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Calibri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Calibri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Calibri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Calibri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Calibri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6CD069F-1466-8A4C-BF0F-731F58AA2169}" type="slidenum">
              <a:rPr lang="tr-TR" sz="1200"/>
              <a:pPr eaLnBrk="1" hangingPunct="1"/>
              <a:t>1</a:t>
            </a:fld>
            <a:endParaRPr lang="tr-TR" sz="1200"/>
          </a:p>
        </p:txBody>
      </p:sp>
    </p:spTree>
    <p:extLst>
      <p:ext uri="{BB962C8B-B14F-4D97-AF65-F5344CB8AC3E}">
        <p14:creationId xmlns:p14="http://schemas.microsoft.com/office/powerpoint/2010/main" val="1991581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772400" cy="1470025"/>
          </a:xfrm>
        </p:spPr>
        <p:txBody>
          <a:bodyPr/>
          <a:lstStyle>
            <a:lvl1pPr algn="ctr">
              <a:defRPr>
                <a:solidFill>
                  <a:srgbClr val="98005A"/>
                </a:solidFill>
              </a:defRPr>
            </a:lvl1pPr>
          </a:lstStyle>
          <a:p>
            <a:r>
              <a:rPr lang="tr-TR" dirty="0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05038"/>
            <a:ext cx="6400800" cy="960437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r-TR" dirty="0"/>
              <a:t>Click to edit Master subtitle style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EEF16-518E-624C-925F-EF6A24982F55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158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tr-T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0F909-EA77-C64A-90ED-B25780994F64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6241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tr-T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F1FEF-9CEA-D049-8578-334B9B67DAD2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2110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FADBF-4A59-7A47-B444-EEB57AE046A3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73237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CBB9A-F8FB-3F4A-AE4B-81A33A3824A5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7615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tr-TR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tr-TR" noProof="0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FC621-EDB0-E248-A879-181D83906217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264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1BDC3-ED29-F940-A022-54E20D971E79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1667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flipV="1">
            <a:off x="228600" y="4724400"/>
            <a:ext cx="8686800" cy="1828800"/>
          </a:xfrm>
          <a:prstGeom prst="round2SameRect">
            <a:avLst>
              <a:gd name="adj1" fmla="val 10784"/>
              <a:gd name="adj2" fmla="val 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ound Same Side Corner Rectangle 4"/>
          <p:cNvSpPr/>
          <p:nvPr/>
        </p:nvSpPr>
        <p:spPr>
          <a:xfrm>
            <a:off x="228600" y="228600"/>
            <a:ext cx="8686800" cy="4419600"/>
          </a:xfrm>
          <a:prstGeom prst="round2SameRect">
            <a:avLst>
              <a:gd name="adj1" fmla="val 2821"/>
              <a:gd name="adj2" fmla="val 0"/>
            </a:avLst>
          </a:prstGeom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6" name="Picture 12" descr="hacettep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769937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09600" y="548680"/>
            <a:ext cx="7924800" cy="3886201"/>
          </a:xfrm>
        </p:spPr>
        <p:txBody>
          <a:bodyPr anchor="b">
            <a:norm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04800" y="4800600"/>
            <a:ext cx="8534400" cy="1600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10"/>
          <p:cNvSpPr>
            <a:spLocks noGrp="1"/>
          </p:cNvSpPr>
          <p:nvPr>
            <p:ph type="ftr" sz="quarter" idx="10"/>
          </p:nvPr>
        </p:nvSpPr>
        <p:spPr>
          <a:xfrm>
            <a:off x="2895600" y="6553200"/>
            <a:ext cx="3429000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3599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0495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228600" y="228600"/>
            <a:ext cx="8686800" cy="4953000"/>
          </a:xfrm>
          <a:prstGeom prst="round2SameRect">
            <a:avLst>
              <a:gd name="adj1" fmla="val 2821"/>
              <a:gd name="adj2" fmla="val 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ound Same Side Corner Rectangle 4"/>
          <p:cNvSpPr/>
          <p:nvPr/>
        </p:nvSpPr>
        <p:spPr>
          <a:xfrm flipV="1">
            <a:off x="228600" y="5257800"/>
            <a:ext cx="8686800" cy="1295400"/>
          </a:xfrm>
          <a:prstGeom prst="round2SameRect">
            <a:avLst>
              <a:gd name="adj1" fmla="val 10784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6" name="Picture 12" descr="hacettep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836613"/>
            <a:ext cx="769937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4191000"/>
          </a:xfrm>
        </p:spPr>
        <p:txBody>
          <a:bodyPr/>
          <a:lstStyle>
            <a:lvl1pPr algn="ctr">
              <a:defRPr sz="4800" b="0" cap="none" baseline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5410200"/>
            <a:ext cx="7772400" cy="1042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209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228600" y="228600"/>
            <a:ext cx="8686800" cy="4953000"/>
          </a:xfrm>
          <a:prstGeom prst="round2SameRect">
            <a:avLst>
              <a:gd name="adj1" fmla="val 2821"/>
              <a:gd name="adj2" fmla="val 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ound Same Side Corner Rectangle 4"/>
          <p:cNvSpPr/>
          <p:nvPr/>
        </p:nvSpPr>
        <p:spPr>
          <a:xfrm flipV="1">
            <a:off x="228600" y="5257800"/>
            <a:ext cx="8686800" cy="1295400"/>
          </a:xfrm>
          <a:prstGeom prst="round2SameRect">
            <a:avLst>
              <a:gd name="adj1" fmla="val 10784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4191000"/>
          </a:xfrm>
        </p:spPr>
        <p:txBody>
          <a:bodyPr/>
          <a:lstStyle>
            <a:lvl1pPr algn="ctr">
              <a:defRPr sz="4800" b="0" cap="none" baseline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5410200"/>
            <a:ext cx="7772400" cy="1042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4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D7FD4-5BE2-A246-86F6-300501C35ACE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2683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301752" y="1600200"/>
            <a:ext cx="4160520" cy="44720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60520" cy="44720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7697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301752" y="1530343"/>
            <a:ext cx="4160520" cy="755649"/>
          </a:xfr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lang="en-US" sz="2400" b="0" dirty="0" smtClean="0">
                <a:ln w="11430"/>
                <a:solidFill>
                  <a:schemeClr val="bg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301752" y="2373312"/>
            <a:ext cx="4160520" cy="36988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4" y="1535113"/>
            <a:ext cx="4160520" cy="750880"/>
          </a:xfr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lang="en-US" sz="2400" b="0" kern="1200" smtClean="0">
                <a:ln w="11430"/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4" y="2373312"/>
            <a:ext cx="4160520" cy="36988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421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4476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4772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228600" y="152400"/>
            <a:ext cx="86868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6529388"/>
            <a:ext cx="8686800" cy="1587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" name="Rectangle 6"/>
          <p:cNvSpPr/>
          <p:nvPr/>
        </p:nvSpPr>
        <p:spPr>
          <a:xfrm>
            <a:off x="4876800" y="152400"/>
            <a:ext cx="35814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4967288" y="152400"/>
            <a:ext cx="3400425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495800" cy="1143000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724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105400" y="228600"/>
            <a:ext cx="3200400" cy="1143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521450"/>
            <a:ext cx="2133600" cy="319088"/>
          </a:xfrm>
          <a:prstGeom prst="rect">
            <a:avLst/>
          </a:prstGeom>
        </p:spPr>
        <p:txBody>
          <a:bodyPr/>
          <a:lstStyle>
            <a:lvl1pPr algn="ctr">
              <a:defRPr sz="1800"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521450"/>
            <a:ext cx="2133600" cy="319088"/>
          </a:xfrm>
          <a:prstGeom prst="rect">
            <a:avLst/>
          </a:prstGeom>
        </p:spPr>
        <p:txBody>
          <a:bodyPr/>
          <a:lstStyle>
            <a:lvl1pPr algn="ctr">
              <a:defRPr sz="1800"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fld id="{A8250F36-877B-1144-BDA2-EF8563521CB4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8443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228600" y="152400"/>
            <a:ext cx="86868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 useBgFill="1">
        <p:nvSpPr>
          <p:cNvPr id="6" name="Rectangle 5"/>
          <p:cNvSpPr/>
          <p:nvPr/>
        </p:nvSpPr>
        <p:spPr>
          <a:xfrm>
            <a:off x="4876800" y="152400"/>
            <a:ext cx="35814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967288" y="152400"/>
            <a:ext cx="3400425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6529388"/>
            <a:ext cx="8686800" cy="1587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228600" y="1524000"/>
            <a:ext cx="8686800" cy="4910328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495800" cy="1143000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105400" y="228600"/>
            <a:ext cx="3200400" cy="1143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521450"/>
            <a:ext cx="2133600" cy="319088"/>
          </a:xfrm>
          <a:prstGeom prst="rect">
            <a:avLst/>
          </a:prstGeom>
        </p:spPr>
        <p:txBody>
          <a:bodyPr/>
          <a:lstStyle>
            <a:lvl1pPr algn="ctr">
              <a:defRPr sz="1800"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521450"/>
            <a:ext cx="2133600" cy="319088"/>
          </a:xfrm>
          <a:prstGeom prst="rect">
            <a:avLst/>
          </a:prstGeom>
        </p:spPr>
        <p:txBody>
          <a:bodyPr/>
          <a:lstStyle>
            <a:lvl1pPr algn="ctr">
              <a:defRPr sz="1800"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fld id="{82335CF8-A77C-0A46-AC11-0306C44A180E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18856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21450"/>
            <a:ext cx="2133600" cy="319088"/>
          </a:xfrm>
          <a:prstGeom prst="rect">
            <a:avLst/>
          </a:prstGeom>
        </p:spPr>
        <p:txBody>
          <a:bodyPr/>
          <a:lstStyle>
            <a:lvl1pPr algn="ctr">
              <a:defRPr sz="1800"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521450"/>
            <a:ext cx="2133600" cy="319088"/>
          </a:xfrm>
          <a:prstGeom prst="rect">
            <a:avLst/>
          </a:prstGeom>
        </p:spPr>
        <p:txBody>
          <a:bodyPr/>
          <a:lstStyle>
            <a:lvl1pPr algn="ctr">
              <a:defRPr sz="1800"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fld id="{8EDB64B6-8138-3F44-9AA2-F8979AAB5C14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84245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4862513" y="2300287"/>
            <a:ext cx="6096000" cy="1952625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" y="6529388"/>
            <a:ext cx="8686800" cy="1587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400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1"/>
          <p:cNvSpPr>
            <a:spLocks noGrp="1"/>
          </p:cNvSpPr>
          <p:nvPr>
            <p:ph type="title" orient="vert"/>
          </p:nvPr>
        </p:nvSpPr>
        <p:spPr>
          <a:xfrm>
            <a:off x="7029450" y="274638"/>
            <a:ext cx="1752600" cy="5973762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21450"/>
            <a:ext cx="2133600" cy="319088"/>
          </a:xfrm>
          <a:prstGeom prst="rect">
            <a:avLst/>
          </a:prstGeom>
        </p:spPr>
        <p:txBody>
          <a:bodyPr/>
          <a:lstStyle>
            <a:lvl1pPr algn="ctr">
              <a:defRPr sz="1800"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521450"/>
            <a:ext cx="2133600" cy="319088"/>
          </a:xfrm>
          <a:prstGeom prst="rect">
            <a:avLst/>
          </a:prstGeom>
        </p:spPr>
        <p:txBody>
          <a:bodyPr/>
          <a:lstStyle>
            <a:lvl1pPr algn="ctr">
              <a:defRPr sz="1800"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fld id="{43610C2A-7973-A645-8D34-E58DF8FCEFE1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29705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 algn="ctr">
              <a:defRPr sz="1800"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/>
          <a:lstStyle>
            <a:lvl1pPr algn="ctr">
              <a:defRPr sz="1800"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fld id="{0F58F34C-872F-0647-BE68-CEFD1A75FAE8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80126960"/>
      </p:ext>
    </p:extLst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800" dirty="0"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800" smtClean="0"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fld id="{A537AFDA-E76A-314F-A8EA-7E4F7BD02F4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371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3B9A7-ACE3-734B-9975-5BAC2C58424B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0285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flipV="1">
            <a:off x="228600" y="4724400"/>
            <a:ext cx="8686800" cy="1828800"/>
          </a:xfrm>
          <a:prstGeom prst="round2SameRect">
            <a:avLst>
              <a:gd name="adj1" fmla="val 10784"/>
              <a:gd name="adj2" fmla="val 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228600" y="228600"/>
            <a:ext cx="8686800" cy="4419600"/>
          </a:xfrm>
          <a:prstGeom prst="round2SameRect">
            <a:avLst>
              <a:gd name="adj1" fmla="val 2821"/>
              <a:gd name="adj2" fmla="val 0"/>
            </a:avLst>
          </a:prstGeom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09600" y="548710"/>
            <a:ext cx="7924800" cy="3886201"/>
          </a:xfrm>
        </p:spPr>
        <p:txBody>
          <a:bodyPr anchor="b">
            <a:norm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04800" y="4800600"/>
            <a:ext cx="8534400" cy="1600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10"/>
          <p:cNvSpPr>
            <a:spLocks noGrp="1"/>
          </p:cNvSpPr>
          <p:nvPr>
            <p:ph type="ftr" sz="quarter" idx="10"/>
          </p:nvPr>
        </p:nvSpPr>
        <p:spPr>
          <a:xfrm>
            <a:off x="2895600" y="6553200"/>
            <a:ext cx="3429000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pic>
        <p:nvPicPr>
          <p:cNvPr id="8" name="Picture 6" descr="http://www.turkcebilgi.com/images/imgk/hacettep-universitesi-logosu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98" y="550884"/>
            <a:ext cx="894938" cy="1758056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1034831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0417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228600" y="228600"/>
            <a:ext cx="8686800" cy="4953000"/>
          </a:xfrm>
          <a:prstGeom prst="round2SameRect">
            <a:avLst>
              <a:gd name="adj1" fmla="val 2821"/>
              <a:gd name="adj2" fmla="val 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 flipV="1">
            <a:off x="228600" y="5257800"/>
            <a:ext cx="8686800" cy="1295400"/>
          </a:xfrm>
          <a:prstGeom prst="round2SameRect">
            <a:avLst>
              <a:gd name="adj1" fmla="val 10784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6" name="Picture 12" descr="hacettep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23" y="836613"/>
            <a:ext cx="769937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4191000"/>
          </a:xfrm>
        </p:spPr>
        <p:txBody>
          <a:bodyPr/>
          <a:lstStyle>
            <a:lvl1pPr algn="ctr">
              <a:defRPr sz="3600" b="0" cap="none" baseline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5410230"/>
            <a:ext cx="7772400" cy="1042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3340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228600" y="228600"/>
            <a:ext cx="8686800" cy="4953000"/>
          </a:xfrm>
          <a:prstGeom prst="round2SameRect">
            <a:avLst>
              <a:gd name="adj1" fmla="val 2821"/>
              <a:gd name="adj2" fmla="val 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 flipV="1">
            <a:off x="228600" y="5257800"/>
            <a:ext cx="8686800" cy="1295400"/>
          </a:xfrm>
          <a:prstGeom prst="round2SameRect">
            <a:avLst>
              <a:gd name="adj1" fmla="val 10784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4191000"/>
          </a:xfrm>
        </p:spPr>
        <p:txBody>
          <a:bodyPr/>
          <a:lstStyle>
            <a:lvl1pPr algn="ctr">
              <a:defRPr sz="3600" b="0" cap="none" baseline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5410230"/>
            <a:ext cx="7772400" cy="1042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66444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301752" y="1600200"/>
            <a:ext cx="4160520" cy="447200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60520" cy="447200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0763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301752" y="1530346"/>
            <a:ext cx="4160520" cy="755649"/>
          </a:xfr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lang="en-US" sz="1800" b="0" dirty="0" smtClean="0">
                <a:ln w="11430"/>
                <a:solidFill>
                  <a:schemeClr val="bg1"/>
                </a:solidFill>
                <a:effectLst/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301752" y="2373312"/>
            <a:ext cx="4160520" cy="369889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4" y="1535113"/>
            <a:ext cx="4160520" cy="750880"/>
          </a:xfr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lang="en-US" sz="1800" b="0" kern="1200" smtClean="0">
                <a:ln w="11430"/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4" y="2373312"/>
            <a:ext cx="4160520" cy="369889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95056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0866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86182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228600" y="152400"/>
            <a:ext cx="86868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6529408"/>
            <a:ext cx="8686800" cy="1587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" name="Rectangle 6"/>
          <p:cNvSpPr/>
          <p:nvPr/>
        </p:nvSpPr>
        <p:spPr>
          <a:xfrm>
            <a:off x="4876800" y="152400"/>
            <a:ext cx="35814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67288" y="152400"/>
            <a:ext cx="3400425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495800" cy="1143000"/>
          </a:xfrm>
        </p:spPr>
        <p:txBody>
          <a:bodyPr/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7244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105400" y="228600"/>
            <a:ext cx="3200400" cy="1143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>
                <a:solidFill>
                  <a:schemeClr val="bg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521450"/>
            <a:ext cx="2133600" cy="319088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521450"/>
            <a:ext cx="2133600" cy="319088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fld id="{D98513E9-454F-9947-A064-56739021879F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272780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228600" y="152400"/>
            <a:ext cx="86868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 useBgFill="1">
        <p:nvSpPr>
          <p:cNvPr id="6" name="Rectangle 5"/>
          <p:cNvSpPr/>
          <p:nvPr/>
        </p:nvSpPr>
        <p:spPr>
          <a:xfrm>
            <a:off x="4876800" y="152400"/>
            <a:ext cx="35814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67288" y="152400"/>
            <a:ext cx="3400425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6529408"/>
            <a:ext cx="8686800" cy="1587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228600" y="1524000"/>
            <a:ext cx="8686800" cy="4910328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495800" cy="1143000"/>
          </a:xfrm>
        </p:spPr>
        <p:txBody>
          <a:bodyPr/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105400" y="228600"/>
            <a:ext cx="3200400" cy="114300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521450"/>
            <a:ext cx="2133600" cy="319088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521450"/>
            <a:ext cx="2133600" cy="319088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fld id="{95797EED-F751-A347-937A-92C5EEBAFE58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4205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1AE74-1AAB-E347-BF8C-0969377F8861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723503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21450"/>
            <a:ext cx="2133600" cy="319088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521450"/>
            <a:ext cx="2133600" cy="319088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fld id="{541C1F46-B13E-DA40-8C76-C3357B3DC3C6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815528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4862513" y="2300297"/>
            <a:ext cx="6096000" cy="1952625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" y="6529408"/>
            <a:ext cx="8686800" cy="1587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400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1"/>
          <p:cNvSpPr>
            <a:spLocks noGrp="1"/>
          </p:cNvSpPr>
          <p:nvPr>
            <p:ph type="title" orient="vert"/>
          </p:nvPr>
        </p:nvSpPr>
        <p:spPr>
          <a:xfrm>
            <a:off x="7029450" y="274638"/>
            <a:ext cx="1752600" cy="5973762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21450"/>
            <a:ext cx="2133600" cy="319088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521450"/>
            <a:ext cx="2133600" cy="319088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fld id="{42BAD73C-F654-6149-9854-4F7ACD679A1E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866276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fld id="{797359D2-7047-9E41-A188-6BC867F16E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09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350">
              <a:solidFill>
                <a:prstClr val="black"/>
              </a:solidFill>
              <a:latin typeface="Calibri"/>
              <a:ea typeface=""/>
              <a:cs typeface="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DC81F2AC-5AA9-A04E-ADE8-2867AEC64DB3}" type="slidenum">
              <a:rPr lang="en-US" sz="1350" smtClean="0">
                <a:solidFill>
                  <a:prstClr val="black"/>
                </a:solidFill>
                <a:latin typeface="Calibri"/>
                <a:ea typeface=""/>
                <a:cs typeface="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prstClr val="black"/>
              </a:solidFill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43882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B6BC4-689D-F64C-987B-180B79A2589F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89902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tr-TR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DF112-3238-7D48-8559-7A7DCCEAA1BB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9378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31E52-39B2-6849-A59C-781908D784C0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7993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079D3-9706-9D4F-A7A5-D82FD3086915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2141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tr-T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B3757-4DC0-0941-B340-8E11855875EC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37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fld id="{36373055-7620-B942-BBDD-69784F87B550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ＭＳ Ｐゴシック" charset="0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ahoma" pitchFamily="34" charset="0"/>
          <a:ea typeface="ＭＳ Ｐゴシック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ahoma" pitchFamily="34" charset="0"/>
          <a:ea typeface="ＭＳ Ｐゴシック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ahoma" pitchFamily="34" charset="0"/>
          <a:ea typeface="ＭＳ Ｐゴシック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ahoma" pitchFamily="34" charset="0"/>
          <a:ea typeface="ＭＳ Ｐゴシック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8005A"/>
        </a:buClr>
        <a:buChar char="•"/>
        <a:defRPr sz="2800">
          <a:solidFill>
            <a:schemeClr val="tx1"/>
          </a:solidFill>
          <a:latin typeface="+mn-lt"/>
          <a:ea typeface="ＭＳ Ｐゴシック" charset="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8005A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8005A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8005A"/>
        </a:buClr>
        <a:buChar char="–"/>
        <a:defRPr>
          <a:solidFill>
            <a:schemeClr val="tx1"/>
          </a:solidFill>
          <a:latin typeface="+mn-lt"/>
          <a:ea typeface="ＭＳ Ｐゴシック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8005A"/>
        </a:buClr>
        <a:buChar char="»"/>
        <a:defRPr>
          <a:solidFill>
            <a:schemeClr val="tx1"/>
          </a:solidFill>
          <a:latin typeface="+mn-lt"/>
          <a:ea typeface="ＭＳ Ｐゴシック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8005A"/>
        </a:buClr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8005A"/>
        </a:buClr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8005A"/>
        </a:buClr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8005A"/>
        </a:buClr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>
            <a:off x="228600" y="152400"/>
            <a:ext cx="86868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274638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600200"/>
            <a:ext cx="8534400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45213"/>
            <a:ext cx="8229600" cy="644525"/>
          </a:xfrm>
          <a:prstGeom prst="rect">
            <a:avLst/>
          </a:prstGeom>
        </p:spPr>
        <p:txBody>
          <a:bodyPr vert="horz" lIns="91440" tIns="0" rIns="91440" bIns="0" rtlCol="0" anchor="t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tr-TR" sz="12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6524625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7" r:id="rId2"/>
    <p:sldLayoutId id="2147483792" r:id="rId3"/>
    <p:sldLayoutId id="2147483801" r:id="rId4"/>
    <p:sldLayoutId id="2147483788" r:id="rId5"/>
    <p:sldLayoutId id="2147483789" r:id="rId6"/>
    <p:sldLayoutId id="2147483790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 2" charset="0"/>
        <a:buChar char=""/>
        <a:defRPr sz="2800" kern="1200">
          <a:solidFill>
            <a:srgbClr val="002060"/>
          </a:solidFill>
          <a:latin typeface="+mn-lt"/>
          <a:ea typeface="ＭＳ Ｐゴシック" charset="0"/>
          <a:cs typeface="ＭＳ Ｐゴシック" charset="0"/>
        </a:defRPr>
      </a:lvl1pPr>
      <a:lvl2pPr marL="547688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 2" charset="0"/>
        <a:buChar char=""/>
        <a:defRPr sz="2400" kern="1200">
          <a:solidFill>
            <a:srgbClr val="002060"/>
          </a:solidFill>
          <a:latin typeface="+mn-lt"/>
          <a:ea typeface="ＭＳ Ｐゴシック" charset="0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rgbClr val="002060"/>
          </a:solidFill>
          <a:latin typeface="+mn-lt"/>
          <a:ea typeface="ＭＳ Ｐゴシック" charset="0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Arial" charset="0"/>
        <a:buChar char="•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kern="1200">
          <a:solidFill>
            <a:srgbClr val="002060"/>
          </a:solidFill>
          <a:latin typeface="+mn-lt"/>
          <a:ea typeface="ＭＳ Ｐゴシック" charset="0"/>
          <a:cs typeface="+mn-cs"/>
        </a:defRPr>
      </a:lvl5pPr>
      <a:lvl6pPr marL="14630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73736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194560" indent="-182880" algn="l" defTabSz="914400" rtl="0" eaLnBrk="1" latinLnBrk="0" hangingPunct="1">
        <a:spcBef>
          <a:spcPts val="310"/>
        </a:spcBef>
        <a:buClr>
          <a:schemeClr val="accent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>
            <a:off x="228600" y="152400"/>
            <a:ext cx="86868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139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274638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11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600200"/>
            <a:ext cx="8534400" cy="44719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45233"/>
            <a:ext cx="8229600" cy="644525"/>
          </a:xfrm>
          <a:prstGeom prst="rect">
            <a:avLst/>
          </a:prstGeom>
        </p:spPr>
        <p:txBody>
          <a:bodyPr vert="horz" lIns="91440" tIns="0" rIns="91440" bIns="0" rtlCol="0" anchor="t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tr-TR" sz="900" kern="1200">
                <a:solidFill>
                  <a:srgbClr val="1F497D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6524625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64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b="1" kern="1200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Calibri" pitchFamily="34" charset="0"/>
        </a:defRPr>
      </a:lvl9pPr>
    </p:titleStyle>
    <p:bodyStyle>
      <a:lvl1pPr marL="204788" indent="-2047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 2" charset="0"/>
        <a:buChar char=""/>
        <a:defRPr sz="2100" kern="1200">
          <a:solidFill>
            <a:srgbClr val="002060"/>
          </a:solidFill>
          <a:latin typeface="+mn-lt"/>
          <a:ea typeface="ＭＳ Ｐゴシック" charset="0"/>
          <a:cs typeface="ＭＳ Ｐゴシック" charset="0"/>
        </a:defRPr>
      </a:lvl1pPr>
      <a:lvl2pPr marL="410766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 2" charset="0"/>
        <a:buChar char=""/>
        <a:defRPr sz="1800" kern="1200">
          <a:solidFill>
            <a:srgbClr val="002060"/>
          </a:solidFill>
          <a:latin typeface="+mn-lt"/>
          <a:ea typeface="ＭＳ Ｐゴシック" charset="0"/>
          <a:cs typeface="+mn-cs"/>
        </a:defRPr>
      </a:lvl2pPr>
      <a:lvl3pPr marL="547688" indent="-13692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1500" kern="1200">
          <a:solidFill>
            <a:srgbClr val="002060"/>
          </a:solidFill>
          <a:latin typeface="+mn-lt"/>
          <a:ea typeface="ＭＳ Ｐゴシック" charset="0"/>
          <a:cs typeface="+mn-cs"/>
        </a:defRPr>
      </a:lvl3pPr>
      <a:lvl4pPr marL="753666" indent="-13692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Arial" charset="0"/>
        <a:buChar char="•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959644" indent="-13692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kern="1200">
          <a:solidFill>
            <a:srgbClr val="002060"/>
          </a:solidFill>
          <a:latin typeface="+mn-lt"/>
          <a:ea typeface="ＭＳ Ｐゴシック" charset="0"/>
          <a:cs typeface="+mn-cs"/>
        </a:defRPr>
      </a:lvl5pPr>
      <a:lvl6pPr marL="1097280" indent="-13716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303020" indent="-13716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" indent="-13716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1645920" indent="-137160" algn="l" defTabSz="685800" rtl="0" eaLnBrk="1" latinLnBrk="0" hangingPunct="1">
        <a:spcBef>
          <a:spcPts val="233"/>
        </a:spcBef>
        <a:buClr>
          <a:schemeClr val="accent2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90048" cy="233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4000" b="1" dirty="0" smtClean="0">
                <a:latin typeface="Arial" charset="0"/>
              </a:rPr>
              <a:t>Anormal </a:t>
            </a:r>
            <a:r>
              <a:rPr lang="tr-TR" sz="4000" b="1" dirty="0" err="1" smtClean="0">
                <a:latin typeface="Arial" charset="0"/>
              </a:rPr>
              <a:t>Servikal</a:t>
            </a:r>
            <a:r>
              <a:rPr lang="tr-TR" sz="4000" b="1" dirty="0" smtClean="0">
                <a:latin typeface="Arial" charset="0"/>
              </a:rPr>
              <a:t> </a:t>
            </a:r>
            <a:br>
              <a:rPr lang="tr-TR" sz="4000" b="1" dirty="0" smtClean="0">
                <a:latin typeface="Arial" charset="0"/>
              </a:rPr>
            </a:br>
            <a:r>
              <a:rPr lang="tr-TR" sz="4000" dirty="0" smtClean="0">
                <a:latin typeface="Arial" charset="0"/>
              </a:rPr>
              <a:t>Si</a:t>
            </a:r>
            <a:r>
              <a:rPr lang="tr-TR" sz="4000" b="1" dirty="0" smtClean="0">
                <a:latin typeface="Arial" charset="0"/>
              </a:rPr>
              <a:t>tolojinin Yönetimi</a:t>
            </a:r>
            <a:br>
              <a:rPr lang="tr-TR" sz="4000" b="1" dirty="0" smtClean="0">
                <a:latin typeface="Arial" charset="0"/>
              </a:rPr>
            </a:br>
            <a:r>
              <a:rPr lang="tr-TR" sz="40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(</a:t>
            </a:r>
            <a:r>
              <a:rPr lang="tr-TR" sz="40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HPV Testlerinin Yönetimdeki Yeri)</a:t>
            </a:r>
            <a:endParaRPr lang="tr-TR" sz="3600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4725144"/>
            <a:ext cx="8640960" cy="17526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 typeface="Wingdings" charset="0"/>
              <a:buNone/>
            </a:pPr>
            <a:endParaRPr lang="tr-TR" dirty="0">
              <a:latin typeface="Arial" charset="0"/>
            </a:endParaRPr>
          </a:p>
          <a:p>
            <a:r>
              <a:rPr lang="tr-TR" sz="4000" b="1" dirty="0" smtClean="0"/>
              <a:t>Doç</a:t>
            </a:r>
            <a:r>
              <a:rPr lang="tr-TR" sz="4000" b="1" dirty="0"/>
              <a:t>. Dr. Nejat Özgül</a:t>
            </a:r>
          </a:p>
          <a:p>
            <a:r>
              <a:rPr lang="tr-TR" sz="4000" dirty="0"/>
              <a:t>Hacettepe Üniversitesi Tıp Fakültesi</a:t>
            </a:r>
          </a:p>
          <a:p>
            <a:r>
              <a:rPr lang="tr-TR" sz="4000" dirty="0"/>
              <a:t>Kadın Hastalıkları ve Doğum AD</a:t>
            </a:r>
          </a:p>
          <a:p>
            <a:pPr eaLnBrk="1" hangingPunct="1">
              <a:buFont typeface="Wingdings" charset="0"/>
              <a:buNone/>
            </a:pPr>
            <a:endParaRPr lang="tr-TR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565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Elbow Connector 25"/>
          <p:cNvCxnSpPr>
            <a:stCxn id="4" idx="2"/>
            <a:endCxn id="5" idx="3"/>
          </p:cNvCxnSpPr>
          <p:nvPr/>
        </p:nvCxnSpPr>
        <p:spPr>
          <a:xfrm rot="5400000">
            <a:off x="3055725" y="-131567"/>
            <a:ext cx="852203" cy="3248938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4" idx="2"/>
            <a:endCxn id="7" idx="3"/>
          </p:cNvCxnSpPr>
          <p:nvPr/>
        </p:nvCxnSpPr>
        <p:spPr>
          <a:xfrm rot="16200000" flipH="1">
            <a:off x="5704727" y="468367"/>
            <a:ext cx="841276" cy="2038142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ASC-US Yönetimi</a:t>
            </a:r>
            <a:endParaRPr lang="tr-TR" dirty="0"/>
          </a:p>
        </p:txBody>
      </p:sp>
      <p:sp>
        <p:nvSpPr>
          <p:cNvPr id="8" name="TextBox 7"/>
          <p:cNvSpPr txBox="1"/>
          <p:nvPr/>
        </p:nvSpPr>
        <p:spPr>
          <a:xfrm>
            <a:off x="709180" y="3000372"/>
            <a:ext cx="7910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latin typeface="Calibri" pitchFamily="34" charset="0"/>
                <a:cs typeface="Calibri" pitchFamily="34" charset="0"/>
              </a:rPr>
              <a:t>Negatif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866" y="3891689"/>
            <a:ext cx="14996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latin typeface="Calibri" pitchFamily="34" charset="0"/>
                <a:cs typeface="Calibri" pitchFamily="34" charset="0"/>
              </a:rPr>
              <a:t>Rutin Tarama</a:t>
            </a:r>
          </a:p>
          <a:p>
            <a:pPr algn="ctr"/>
            <a:r>
              <a:rPr lang="tr-TR" sz="1600" dirty="0" smtClean="0">
                <a:latin typeface="Calibri" pitchFamily="34" charset="0"/>
                <a:cs typeface="Calibri" pitchFamily="34" charset="0"/>
              </a:rPr>
              <a:t>(Sitoloji @ 3 Yıl)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1467" y="3000372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latin typeface="Calibri" pitchFamily="34" charset="0"/>
                <a:cs typeface="Calibri" pitchFamily="34" charset="0"/>
              </a:rPr>
              <a:t>≥ASC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77362" y="3000374"/>
            <a:ext cx="11211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latin typeface="Calibri" pitchFamily="34" charset="0"/>
                <a:cs typeface="Calibri" pitchFamily="34" charset="0"/>
              </a:rPr>
              <a:t>HPV pozitif</a:t>
            </a:r>
          </a:p>
          <a:p>
            <a:pPr algn="ctr"/>
            <a:r>
              <a:rPr lang="tr-TR" sz="1100" dirty="0" smtClean="0">
                <a:latin typeface="Calibri" pitchFamily="34" charset="0"/>
                <a:cs typeface="Calibri" pitchFamily="34" charset="0"/>
              </a:rPr>
              <a:t>(LGSIL Yönetimi)</a:t>
            </a:r>
            <a:endParaRPr lang="tr-TR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60508" y="3000372"/>
            <a:ext cx="1162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latin typeface="Calibri" pitchFamily="34" charset="0"/>
                <a:cs typeface="Calibri" pitchFamily="34" charset="0"/>
              </a:rPr>
              <a:t>HPV negatif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40898" y="3782801"/>
            <a:ext cx="16022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err="1" smtClean="0">
                <a:latin typeface="Calibri" pitchFamily="34" charset="0"/>
                <a:cs typeface="Calibri" pitchFamily="34" charset="0"/>
              </a:rPr>
              <a:t>Cotesting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 Tekrarı</a:t>
            </a:r>
          </a:p>
          <a:p>
            <a:pPr algn="ctr"/>
            <a:r>
              <a:rPr lang="tr-TR" sz="1600" dirty="0" smtClean="0">
                <a:latin typeface="Calibri" pitchFamily="34" charset="0"/>
                <a:cs typeface="Calibri" pitchFamily="34" charset="0"/>
              </a:rPr>
              <a:t>@ 3 Yıl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7" name="Elbow Connector 36"/>
          <p:cNvCxnSpPr>
            <a:stCxn id="5" idx="1"/>
            <a:endCxn id="8" idx="0"/>
          </p:cNvCxnSpPr>
          <p:nvPr/>
        </p:nvCxnSpPr>
        <p:spPr>
          <a:xfrm rot="5400000">
            <a:off x="1222966" y="2365981"/>
            <a:ext cx="516107" cy="752675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5" idx="1"/>
            <a:endCxn id="10" idx="0"/>
          </p:cNvCxnSpPr>
          <p:nvPr/>
        </p:nvCxnSpPr>
        <p:spPr>
          <a:xfrm rot="16200000" flipH="1">
            <a:off x="2146529" y="2195091"/>
            <a:ext cx="516107" cy="1094453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2"/>
            <a:endCxn id="9" idx="0"/>
          </p:cNvCxnSpPr>
          <p:nvPr/>
        </p:nvCxnSpPr>
        <p:spPr>
          <a:xfrm>
            <a:off x="1104681" y="3338926"/>
            <a:ext cx="0" cy="5527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hape 44"/>
          <p:cNvCxnSpPr>
            <a:stCxn id="10" idx="2"/>
          </p:cNvCxnSpPr>
          <p:nvPr/>
        </p:nvCxnSpPr>
        <p:spPr>
          <a:xfrm rot="16200000" flipH="1">
            <a:off x="3041921" y="3248813"/>
            <a:ext cx="666138" cy="846363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7" idx="1"/>
            <a:endCxn id="11" idx="0"/>
          </p:cNvCxnSpPr>
          <p:nvPr/>
        </p:nvCxnSpPr>
        <p:spPr>
          <a:xfrm rot="5400000">
            <a:off x="6477668" y="2333606"/>
            <a:ext cx="527036" cy="806501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7" idx="1"/>
            <a:endCxn id="12" idx="0"/>
          </p:cNvCxnSpPr>
          <p:nvPr/>
        </p:nvCxnSpPr>
        <p:spPr>
          <a:xfrm rot="16200000" flipH="1">
            <a:off x="7379705" y="2238069"/>
            <a:ext cx="527034" cy="997572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hape 50"/>
          <p:cNvCxnSpPr>
            <a:stCxn id="11" idx="2"/>
          </p:cNvCxnSpPr>
          <p:nvPr/>
        </p:nvCxnSpPr>
        <p:spPr>
          <a:xfrm rot="5400000">
            <a:off x="5676881" y="3344009"/>
            <a:ext cx="496859" cy="825251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2" idx="2"/>
            <a:endCxn id="13" idx="0"/>
          </p:cNvCxnSpPr>
          <p:nvPr/>
        </p:nvCxnSpPr>
        <p:spPr>
          <a:xfrm>
            <a:off x="8142008" y="3338926"/>
            <a:ext cx="1" cy="4438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 Diagonal Corner Rectangle 5"/>
          <p:cNvSpPr/>
          <p:nvPr/>
        </p:nvSpPr>
        <p:spPr>
          <a:xfrm>
            <a:off x="3798172" y="3501008"/>
            <a:ext cx="1714512" cy="1008112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algn="ctr"/>
            <a:r>
              <a:rPr lang="tr-TR" sz="2200" dirty="0">
                <a:solidFill>
                  <a:schemeClr val="bg1"/>
                </a:solidFill>
              </a:rPr>
              <a:t>Kolposkopi</a:t>
            </a:r>
          </a:p>
          <a:p>
            <a:pPr algn="ctr"/>
            <a:r>
              <a:rPr lang="tr-TR" sz="2200" dirty="0">
                <a:solidFill>
                  <a:schemeClr val="bg1"/>
                </a:solidFill>
              </a:rPr>
              <a:t>Lezyon </a:t>
            </a:r>
            <a:r>
              <a:rPr lang="tr-TR" sz="2200" dirty="0" smtClean="0">
                <a:solidFill>
                  <a:schemeClr val="bg1"/>
                </a:solidFill>
              </a:rPr>
              <a:t>Yok ve</a:t>
            </a:r>
          </a:p>
          <a:p>
            <a:pPr algn="ctr"/>
            <a:r>
              <a:rPr lang="tr-TR" sz="2200" dirty="0" smtClean="0">
                <a:solidFill>
                  <a:schemeClr val="bg1"/>
                </a:solidFill>
              </a:rPr>
              <a:t>Yetersiz Kolposkopi; </a:t>
            </a:r>
            <a:r>
              <a:rPr lang="tr-TR" sz="2200" dirty="0">
                <a:solidFill>
                  <a:schemeClr val="bg1"/>
                </a:solidFill>
              </a:rPr>
              <a:t>ECC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857224" y="1919004"/>
            <a:ext cx="2000264" cy="565261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80000"/>
              </a:lnSpc>
            </a:pPr>
            <a:r>
              <a:rPr lang="tr-TR" sz="1700" dirty="0" smtClean="0">
                <a:solidFill>
                  <a:schemeClr val="bg1"/>
                </a:solidFill>
              </a:rPr>
              <a:t>Sitoloji Tekrarı</a:t>
            </a:r>
          </a:p>
          <a:p>
            <a:pPr algn="ctr">
              <a:lnSpc>
                <a:spcPct val="80000"/>
              </a:lnSpc>
            </a:pPr>
            <a:r>
              <a:rPr lang="tr-TR" sz="1700" dirty="0" smtClean="0">
                <a:solidFill>
                  <a:schemeClr val="bg1"/>
                </a:solidFill>
              </a:rPr>
              <a:t>@ 1. Y</a:t>
            </a:r>
            <a:endParaRPr lang="tr-TR" sz="1700" dirty="0">
              <a:solidFill>
                <a:schemeClr val="bg1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6143636" y="1908077"/>
            <a:ext cx="2001600" cy="565261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80000"/>
              </a:lnSpc>
            </a:pPr>
            <a:r>
              <a:rPr lang="tr-TR" sz="1700" dirty="0" smtClean="0">
                <a:solidFill>
                  <a:schemeClr val="bg1"/>
                </a:solidFill>
              </a:rPr>
              <a:t>HPV </a:t>
            </a:r>
            <a:r>
              <a:rPr lang="tr-TR" sz="1700" dirty="0" err="1" smtClean="0">
                <a:solidFill>
                  <a:schemeClr val="bg1"/>
                </a:solidFill>
              </a:rPr>
              <a:t>Testing</a:t>
            </a:r>
            <a:endParaRPr lang="tr-TR" sz="1700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tr-TR" sz="1700" dirty="0" smtClean="0">
                <a:solidFill>
                  <a:schemeClr val="bg1"/>
                </a:solidFill>
              </a:rPr>
              <a:t>(Tercihan)</a:t>
            </a:r>
            <a:endParaRPr lang="tr-TR" sz="1700" dirty="0">
              <a:solidFill>
                <a:schemeClr val="bg1"/>
              </a:solidFill>
            </a:endParaRPr>
          </a:p>
        </p:txBody>
      </p:sp>
      <p:sp>
        <p:nvSpPr>
          <p:cNvPr id="44" name="43 Yuvarlatılmış Çapraz Köşeli Dikdörtgen"/>
          <p:cNvSpPr/>
          <p:nvPr/>
        </p:nvSpPr>
        <p:spPr bwMode="auto">
          <a:xfrm>
            <a:off x="3791332" y="5085184"/>
            <a:ext cx="1728192" cy="720080"/>
          </a:xfrm>
          <a:prstGeom prst="round2Diag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ASCCP Önerilerine Göre Yönet </a:t>
            </a:r>
          </a:p>
        </p:txBody>
      </p:sp>
      <p:cxnSp>
        <p:nvCxnSpPr>
          <p:cNvPr id="58" name="57 Düz Ok Bağlayıcısı"/>
          <p:cNvCxnSpPr>
            <a:endCxn id="44" idx="3"/>
          </p:cNvCxnSpPr>
          <p:nvPr/>
        </p:nvCxnSpPr>
        <p:spPr bwMode="auto">
          <a:xfrm>
            <a:off x="4655428" y="4509120"/>
            <a:ext cx="0" cy="57606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3" name="72 Yuvarlatılmış Çapraz Köşeli Dikdörtgen"/>
          <p:cNvSpPr/>
          <p:nvPr/>
        </p:nvSpPr>
        <p:spPr bwMode="auto">
          <a:xfrm>
            <a:off x="5868144" y="5949280"/>
            <a:ext cx="2928325" cy="576064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n-lt"/>
              </a:rPr>
              <a:t>*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21-24 Yaş arası yönetim değişir</a:t>
            </a:r>
          </a:p>
        </p:txBody>
      </p:sp>
    </p:spTree>
    <p:extLst>
      <p:ext uri="{BB962C8B-B14F-4D97-AF65-F5344CB8AC3E}">
        <p14:creationId xmlns:p14="http://schemas.microsoft.com/office/powerpoint/2010/main" val="31251352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ASC-US veya LGSIL 21-24 Yaş Yönetimi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 bwMode="auto">
          <a:xfrm>
            <a:off x="1435652" y="1808820"/>
            <a:ext cx="1728192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Sitoloji Tekrarı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1700" dirty="0" smtClean="0">
                <a:solidFill>
                  <a:schemeClr val="bg1"/>
                </a:solidFill>
              </a:rPr>
              <a:t>@ 1 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(Tercihan)</a:t>
            </a:r>
          </a:p>
        </p:txBody>
      </p:sp>
      <p:sp>
        <p:nvSpPr>
          <p:cNvPr id="5" name="4 Dikdörtgen"/>
          <p:cNvSpPr/>
          <p:nvPr/>
        </p:nvSpPr>
        <p:spPr bwMode="auto">
          <a:xfrm>
            <a:off x="6428206" y="1808820"/>
            <a:ext cx="1728192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7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Reflex</a:t>
            </a:r>
            <a:r>
              <a:rPr kumimoji="0" lang="tr-TR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HPV </a:t>
            </a:r>
            <a:r>
              <a:rPr kumimoji="0" lang="tr-TR" sz="17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Testing</a:t>
            </a:r>
            <a:endParaRPr kumimoji="0" lang="tr-TR" sz="17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(Sadece ASC-US için kabul edilebilir)</a:t>
            </a:r>
          </a:p>
        </p:txBody>
      </p:sp>
      <p:sp>
        <p:nvSpPr>
          <p:cNvPr id="6" name="5 Dikdörtgen"/>
          <p:cNvSpPr/>
          <p:nvPr/>
        </p:nvSpPr>
        <p:spPr bwMode="auto">
          <a:xfrm>
            <a:off x="6428206" y="3356993"/>
            <a:ext cx="1728192" cy="353943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tr-TR" sz="1700" dirty="0" smtClean="0">
                <a:solidFill>
                  <a:schemeClr val="bg1"/>
                </a:solidFill>
              </a:rPr>
              <a:t>HPV negatif</a:t>
            </a:r>
          </a:p>
        </p:txBody>
      </p:sp>
      <p:sp>
        <p:nvSpPr>
          <p:cNvPr id="7" name="6 Dikdörtgen"/>
          <p:cNvSpPr/>
          <p:nvPr/>
        </p:nvSpPr>
        <p:spPr bwMode="auto">
          <a:xfrm>
            <a:off x="3867922" y="1991890"/>
            <a:ext cx="1728192" cy="353943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tr-TR" sz="1700" dirty="0" smtClean="0">
                <a:solidFill>
                  <a:schemeClr val="bg1"/>
                </a:solidFill>
              </a:rPr>
              <a:t>HPV pozitif</a:t>
            </a:r>
          </a:p>
        </p:txBody>
      </p:sp>
      <p:sp>
        <p:nvSpPr>
          <p:cNvPr id="8" name="7 Dikdörtgen"/>
          <p:cNvSpPr/>
          <p:nvPr/>
        </p:nvSpPr>
        <p:spPr bwMode="auto">
          <a:xfrm>
            <a:off x="3227851" y="5085184"/>
            <a:ext cx="1728192" cy="720080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Kolposkopi</a:t>
            </a: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993712" y="3068960"/>
            <a:ext cx="121621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NILM, ASC-US</a:t>
            </a:r>
          </a:p>
          <a:p>
            <a:pPr algn="ctr"/>
            <a:r>
              <a:rPr lang="tr-TR" sz="14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veya</a:t>
            </a:r>
          </a:p>
          <a:p>
            <a:pPr algn="ctr"/>
            <a:r>
              <a:rPr lang="tr-TR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LGSIL</a:t>
            </a:r>
          </a:p>
        </p:txBody>
      </p:sp>
      <p:sp>
        <p:nvSpPr>
          <p:cNvPr id="10" name="9 Dikdörtgen"/>
          <p:cNvSpPr/>
          <p:nvPr/>
        </p:nvSpPr>
        <p:spPr>
          <a:xfrm>
            <a:off x="3280317" y="3068961"/>
            <a:ext cx="16232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ASC-H,  AGC, HGSIL</a:t>
            </a:r>
          </a:p>
        </p:txBody>
      </p:sp>
      <p:sp>
        <p:nvSpPr>
          <p:cNvPr id="11" name="10 Dikdörtgen"/>
          <p:cNvSpPr/>
          <p:nvPr/>
        </p:nvSpPr>
        <p:spPr>
          <a:xfrm>
            <a:off x="765692" y="4293097"/>
            <a:ext cx="16722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Sitoloji tekrarı @ 1 Y</a:t>
            </a:r>
          </a:p>
        </p:txBody>
      </p:sp>
      <p:sp>
        <p:nvSpPr>
          <p:cNvPr id="12" name="11 Dikdörtgen"/>
          <p:cNvSpPr/>
          <p:nvPr/>
        </p:nvSpPr>
        <p:spPr>
          <a:xfrm>
            <a:off x="200469" y="5291337"/>
            <a:ext cx="14827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Sitoloji negatif x 2</a:t>
            </a:r>
          </a:p>
        </p:txBody>
      </p:sp>
      <p:sp>
        <p:nvSpPr>
          <p:cNvPr id="13" name="12 Dikdörtgen"/>
          <p:cNvSpPr/>
          <p:nvPr/>
        </p:nvSpPr>
        <p:spPr>
          <a:xfrm>
            <a:off x="2108811" y="5291337"/>
            <a:ext cx="5565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≥ASC</a:t>
            </a:r>
          </a:p>
        </p:txBody>
      </p:sp>
      <p:sp>
        <p:nvSpPr>
          <p:cNvPr id="14" name="13 Dikdörtgen"/>
          <p:cNvSpPr/>
          <p:nvPr/>
        </p:nvSpPr>
        <p:spPr>
          <a:xfrm>
            <a:off x="360763" y="5949281"/>
            <a:ext cx="11621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Rutin tarama</a:t>
            </a:r>
          </a:p>
        </p:txBody>
      </p:sp>
      <p:sp>
        <p:nvSpPr>
          <p:cNvPr id="15" name="14 Dikdörtgen"/>
          <p:cNvSpPr/>
          <p:nvPr/>
        </p:nvSpPr>
        <p:spPr>
          <a:xfrm>
            <a:off x="6711242" y="5291337"/>
            <a:ext cx="11621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Rutin tarama</a:t>
            </a:r>
          </a:p>
        </p:txBody>
      </p:sp>
      <p:cxnSp>
        <p:nvCxnSpPr>
          <p:cNvPr id="19" name="18 Dirsek Bağlayıcısı"/>
          <p:cNvCxnSpPr>
            <a:stCxn id="4" idx="2"/>
            <a:endCxn id="10" idx="0"/>
          </p:cNvCxnSpPr>
          <p:nvPr/>
        </p:nvCxnSpPr>
        <p:spPr bwMode="auto">
          <a:xfrm rot="16200000" flipH="1">
            <a:off x="2925818" y="1902830"/>
            <a:ext cx="540061" cy="17922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20 Dirsek Bağlayıcısı"/>
          <p:cNvCxnSpPr>
            <a:stCxn id="10" idx="2"/>
            <a:endCxn id="8" idx="0"/>
          </p:cNvCxnSpPr>
          <p:nvPr/>
        </p:nvCxnSpPr>
        <p:spPr bwMode="auto">
          <a:xfrm rot="5400000">
            <a:off x="3237725" y="4230961"/>
            <a:ext cx="1708446" cy="1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22 Düz Ok Bağlayıcısı"/>
          <p:cNvCxnSpPr>
            <a:stCxn id="9" idx="2"/>
            <a:endCxn id="11" idx="0"/>
          </p:cNvCxnSpPr>
          <p:nvPr/>
        </p:nvCxnSpPr>
        <p:spPr bwMode="auto">
          <a:xfrm>
            <a:off x="1601818" y="3807624"/>
            <a:ext cx="1" cy="48547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30 Düz Ok Bağlayıcısı"/>
          <p:cNvCxnSpPr>
            <a:stCxn id="12" idx="2"/>
            <a:endCxn id="14" idx="0"/>
          </p:cNvCxnSpPr>
          <p:nvPr/>
        </p:nvCxnSpPr>
        <p:spPr bwMode="auto">
          <a:xfrm>
            <a:off x="941824" y="5599114"/>
            <a:ext cx="0" cy="35016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32 Düz Ok Bağlayıcısı"/>
          <p:cNvCxnSpPr>
            <a:stCxn id="5" idx="2"/>
            <a:endCxn id="6" idx="0"/>
          </p:cNvCxnSpPr>
          <p:nvPr/>
        </p:nvCxnSpPr>
        <p:spPr bwMode="auto">
          <a:xfrm>
            <a:off x="7292302" y="2528900"/>
            <a:ext cx="0" cy="82809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34 Düz Ok Bağlayıcısı"/>
          <p:cNvCxnSpPr>
            <a:stCxn id="6" idx="2"/>
            <a:endCxn id="15" idx="0"/>
          </p:cNvCxnSpPr>
          <p:nvPr/>
        </p:nvCxnSpPr>
        <p:spPr bwMode="auto">
          <a:xfrm>
            <a:off x="7292302" y="3710936"/>
            <a:ext cx="1" cy="158040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38 Düz Ok Bağlayıcısı"/>
          <p:cNvCxnSpPr>
            <a:stCxn id="7" idx="1"/>
            <a:endCxn id="4" idx="3"/>
          </p:cNvCxnSpPr>
          <p:nvPr/>
        </p:nvCxnSpPr>
        <p:spPr bwMode="auto">
          <a:xfrm flipH="1" flipV="1">
            <a:off x="3163844" y="2168861"/>
            <a:ext cx="704078" cy="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40 Düz Ok Bağlayıcısı"/>
          <p:cNvCxnSpPr>
            <a:stCxn id="5" idx="1"/>
            <a:endCxn id="7" idx="3"/>
          </p:cNvCxnSpPr>
          <p:nvPr/>
        </p:nvCxnSpPr>
        <p:spPr bwMode="auto">
          <a:xfrm flipH="1">
            <a:off x="5596114" y="2168861"/>
            <a:ext cx="832092" cy="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42 Düz Ok Bağlayıcısı"/>
          <p:cNvCxnSpPr>
            <a:stCxn id="13" idx="3"/>
            <a:endCxn id="8" idx="1"/>
          </p:cNvCxnSpPr>
          <p:nvPr/>
        </p:nvCxnSpPr>
        <p:spPr bwMode="auto">
          <a:xfrm flipV="1">
            <a:off x="2665374" y="5445224"/>
            <a:ext cx="562477" cy="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44 Dirsek Bağlayıcısı"/>
          <p:cNvCxnSpPr>
            <a:stCxn id="4" idx="2"/>
            <a:endCxn id="9" idx="0"/>
          </p:cNvCxnSpPr>
          <p:nvPr/>
        </p:nvCxnSpPr>
        <p:spPr bwMode="auto">
          <a:xfrm rot="5400000">
            <a:off x="1680753" y="2449965"/>
            <a:ext cx="540060" cy="69793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46 Dirsek Bağlayıcısı"/>
          <p:cNvCxnSpPr>
            <a:stCxn id="11" idx="2"/>
            <a:endCxn id="12" idx="0"/>
          </p:cNvCxnSpPr>
          <p:nvPr/>
        </p:nvCxnSpPr>
        <p:spPr bwMode="auto">
          <a:xfrm rot="5400000">
            <a:off x="926591" y="4616108"/>
            <a:ext cx="690463" cy="659995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48 Dirsek Bağlayıcısı"/>
          <p:cNvCxnSpPr>
            <a:stCxn id="11" idx="2"/>
            <a:endCxn id="13" idx="0"/>
          </p:cNvCxnSpPr>
          <p:nvPr/>
        </p:nvCxnSpPr>
        <p:spPr bwMode="auto">
          <a:xfrm rot="16200000" flipH="1">
            <a:off x="1649225" y="4553468"/>
            <a:ext cx="690463" cy="785274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50 Dirsek Bağlayıcısı"/>
          <p:cNvCxnSpPr>
            <a:stCxn id="2" idx="2"/>
            <a:endCxn id="4" idx="0"/>
          </p:cNvCxnSpPr>
          <p:nvPr/>
        </p:nvCxnSpPr>
        <p:spPr bwMode="auto">
          <a:xfrm rot="5400000">
            <a:off x="3332011" y="34538"/>
            <a:ext cx="742020" cy="2806547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52 Dirsek Bağlayıcısı"/>
          <p:cNvCxnSpPr>
            <a:stCxn id="2" idx="2"/>
            <a:endCxn id="5" idx="0"/>
          </p:cNvCxnSpPr>
          <p:nvPr/>
        </p:nvCxnSpPr>
        <p:spPr bwMode="auto">
          <a:xfrm rot="16200000" flipH="1">
            <a:off x="5828288" y="344806"/>
            <a:ext cx="742020" cy="2186008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384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ASC-H Yönetimi</a:t>
            </a:r>
            <a:endParaRPr lang="tr-TR" dirty="0"/>
          </a:p>
        </p:txBody>
      </p:sp>
      <p:sp>
        <p:nvSpPr>
          <p:cNvPr id="20" name="TextBox 19"/>
          <p:cNvSpPr txBox="1"/>
          <p:nvPr/>
        </p:nvSpPr>
        <p:spPr>
          <a:xfrm>
            <a:off x="6129031" y="3019008"/>
            <a:ext cx="790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atin typeface="Calibri" pitchFamily="34" charset="0"/>
                <a:cs typeface="Calibri" pitchFamily="34" charset="0"/>
              </a:rPr>
              <a:t>CIN 2,3</a:t>
            </a:r>
            <a:endParaRPr lang="tr-TR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3643306" y="1785926"/>
            <a:ext cx="1857600" cy="579600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tr-TR" sz="1600" b="1" dirty="0" smtClean="0">
                <a:latin typeface="Calibri" pitchFamily="34" charset="0"/>
              </a:rPr>
              <a:t>Kolposkopi</a:t>
            </a:r>
            <a:endParaRPr lang="tr-TR" sz="1600" b="1" dirty="0">
              <a:latin typeface="Calibri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022606" y="3019008"/>
            <a:ext cx="11943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atin typeface="Calibri" pitchFamily="34" charset="0"/>
                <a:cs typeface="Calibri" pitchFamily="34" charset="0"/>
              </a:rPr>
              <a:t>CIN 2,3 YOK</a:t>
            </a:r>
            <a:endParaRPr lang="tr-TR" sz="16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4" name="Elbow Connector 63"/>
          <p:cNvCxnSpPr>
            <a:stCxn id="6" idx="1"/>
            <a:endCxn id="52" idx="0"/>
          </p:cNvCxnSpPr>
          <p:nvPr/>
        </p:nvCxnSpPr>
        <p:spPr bwMode="auto">
          <a:xfrm rot="5400000">
            <a:off x="3269205" y="1716107"/>
            <a:ext cx="653482" cy="1952321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6" idx="1"/>
            <a:endCxn id="20" idx="0"/>
          </p:cNvCxnSpPr>
          <p:nvPr/>
        </p:nvCxnSpPr>
        <p:spPr bwMode="auto">
          <a:xfrm rot="16200000" flipH="1">
            <a:off x="5221428" y="1716204"/>
            <a:ext cx="653482" cy="1952126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Yuvarlatılmış Çapraz Köşeli Dikdörtgen"/>
          <p:cNvSpPr/>
          <p:nvPr/>
        </p:nvSpPr>
        <p:spPr bwMode="auto">
          <a:xfrm>
            <a:off x="5660121" y="3861048"/>
            <a:ext cx="1728192" cy="720080"/>
          </a:xfrm>
          <a:prstGeom prst="round2Diag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ASCCP Önerilerine Göre Yönet </a:t>
            </a:r>
          </a:p>
        </p:txBody>
      </p:sp>
      <p:sp>
        <p:nvSpPr>
          <p:cNvPr id="22" name="21 Yuvarlatılmış Çapraz Köşeli Dikdörtgen"/>
          <p:cNvSpPr/>
          <p:nvPr/>
        </p:nvSpPr>
        <p:spPr bwMode="auto">
          <a:xfrm>
            <a:off x="1755687" y="3861048"/>
            <a:ext cx="1728192" cy="720080"/>
          </a:xfrm>
          <a:prstGeom prst="round2Diag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ASCCP Önerilerine Göre Yönet </a:t>
            </a:r>
          </a:p>
        </p:txBody>
      </p:sp>
      <p:cxnSp>
        <p:nvCxnSpPr>
          <p:cNvPr id="24" name="23 Düz Ok Bağlayıcısı"/>
          <p:cNvCxnSpPr>
            <a:stCxn id="52" idx="2"/>
            <a:endCxn id="22" idx="3"/>
          </p:cNvCxnSpPr>
          <p:nvPr/>
        </p:nvCxnSpPr>
        <p:spPr bwMode="auto">
          <a:xfrm flipH="1">
            <a:off x="2619783" y="3357562"/>
            <a:ext cx="2" cy="50348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25 Düz Ok Bağlayıcısı"/>
          <p:cNvCxnSpPr>
            <a:stCxn id="20" idx="2"/>
            <a:endCxn id="21" idx="3"/>
          </p:cNvCxnSpPr>
          <p:nvPr/>
        </p:nvCxnSpPr>
        <p:spPr bwMode="auto">
          <a:xfrm flipH="1">
            <a:off x="6524217" y="3357562"/>
            <a:ext cx="15" cy="50348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7097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ASC-H ve HGSIL 21-24 Yaş Yönetimi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 bwMode="auto">
          <a:xfrm>
            <a:off x="3707904" y="1268760"/>
            <a:ext cx="1728192" cy="720080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Kolposkopi</a:t>
            </a: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200" dirty="0" smtClean="0">
                <a:solidFill>
                  <a:schemeClr val="bg1"/>
                </a:solidFill>
              </a:rPr>
              <a:t>(Gör ve tedavi et kabul edilemez)</a:t>
            </a: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3329285" y="2473178"/>
            <a:ext cx="10132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CIN 2,3 Yok</a:t>
            </a:r>
          </a:p>
        </p:txBody>
      </p:sp>
      <p:sp>
        <p:nvSpPr>
          <p:cNvPr id="6" name="5 Dikdörtgen"/>
          <p:cNvSpPr/>
          <p:nvPr/>
        </p:nvSpPr>
        <p:spPr>
          <a:xfrm>
            <a:off x="7577166" y="2473178"/>
            <a:ext cx="7104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CIN 2,3</a:t>
            </a:r>
          </a:p>
        </p:txBody>
      </p:sp>
      <p:sp>
        <p:nvSpPr>
          <p:cNvPr id="7" name="6 Dikdörtgen"/>
          <p:cNvSpPr/>
          <p:nvPr/>
        </p:nvSpPr>
        <p:spPr bwMode="auto">
          <a:xfrm>
            <a:off x="2971822" y="3113965"/>
            <a:ext cx="1728192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Sitoloji ve </a:t>
            </a:r>
            <a:r>
              <a:rPr kumimoji="0" lang="tr-TR" sz="17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kolposkopi</a:t>
            </a:r>
            <a:r>
              <a:rPr kumimoji="0" lang="tr-TR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ile gözlem</a:t>
            </a:r>
            <a:r>
              <a:rPr kumimoji="0" lang="tr-TR" sz="17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n-lt"/>
              </a:rPr>
              <a:t>*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1700" dirty="0" smtClean="0">
                <a:solidFill>
                  <a:schemeClr val="bg1"/>
                </a:solidFill>
              </a:rPr>
              <a:t>@ 6 ay aralarla  2Y</a:t>
            </a:r>
          </a:p>
        </p:txBody>
      </p:sp>
      <p:sp>
        <p:nvSpPr>
          <p:cNvPr id="8" name="7 Yuvarlatılmış Çapraz Köşeli Dikdörtgen"/>
          <p:cNvSpPr/>
          <p:nvPr/>
        </p:nvSpPr>
        <p:spPr bwMode="auto">
          <a:xfrm>
            <a:off x="2075723" y="5157192"/>
            <a:ext cx="1728192" cy="720080"/>
          </a:xfrm>
          <a:prstGeom prst="round2Diag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ASCCP Önerilerine Göre Yönet </a:t>
            </a:r>
          </a:p>
        </p:txBody>
      </p:sp>
      <p:sp>
        <p:nvSpPr>
          <p:cNvPr id="9" name="8 Dikdörtgen"/>
          <p:cNvSpPr/>
          <p:nvPr/>
        </p:nvSpPr>
        <p:spPr bwMode="auto">
          <a:xfrm>
            <a:off x="4026954" y="5157192"/>
            <a:ext cx="1728192" cy="720080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tr-TR" sz="1700" dirty="0" err="1" smtClean="0">
                <a:solidFill>
                  <a:schemeClr val="bg1"/>
                </a:solidFill>
              </a:rPr>
              <a:t>Diagnostik</a:t>
            </a:r>
            <a:r>
              <a:rPr lang="tr-TR" sz="1700" dirty="0" smtClean="0">
                <a:solidFill>
                  <a:schemeClr val="bg1"/>
                </a:solidFill>
              </a:rPr>
              <a:t> </a:t>
            </a:r>
            <a:r>
              <a:rPr lang="tr-TR" sz="1700" dirty="0" err="1" smtClean="0">
                <a:solidFill>
                  <a:schemeClr val="bg1"/>
                </a:solidFill>
              </a:rPr>
              <a:t>eksizyonel</a:t>
            </a:r>
            <a:r>
              <a:rPr lang="tr-TR" sz="1700" dirty="0" smtClean="0">
                <a:solidFill>
                  <a:schemeClr val="bg1"/>
                </a:solidFill>
              </a:rPr>
              <a:t> prosedür</a:t>
            </a:r>
          </a:p>
        </p:txBody>
      </p:sp>
      <p:sp>
        <p:nvSpPr>
          <p:cNvPr id="10" name="9 Yuvarlatılmış Çapraz Köşeli Dikdörtgen"/>
          <p:cNvSpPr/>
          <p:nvPr/>
        </p:nvSpPr>
        <p:spPr bwMode="auto">
          <a:xfrm>
            <a:off x="7068277" y="5157192"/>
            <a:ext cx="1728192" cy="720080"/>
          </a:xfrm>
          <a:prstGeom prst="round2Diag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ASCCP Önerilerine Göre Yönet </a:t>
            </a:r>
          </a:p>
        </p:txBody>
      </p:sp>
      <p:sp>
        <p:nvSpPr>
          <p:cNvPr id="11" name="10 Yuvarlatılmış Çapraz Köşeli Dikdörtgen"/>
          <p:cNvSpPr/>
          <p:nvPr/>
        </p:nvSpPr>
        <p:spPr bwMode="auto">
          <a:xfrm>
            <a:off x="5980156" y="6021288"/>
            <a:ext cx="2816313" cy="720080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n-lt"/>
              </a:rPr>
              <a:t>*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Yeterli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kolposkopi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ve ECC negatif ise</a:t>
            </a:r>
            <a:r>
              <a:rPr kumimoji="0" lang="tr-TR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yapılabilir. Aksi takdirde </a:t>
            </a:r>
            <a:r>
              <a:rPr kumimoji="0" lang="tr-TR" sz="24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diagnostik</a:t>
            </a:r>
            <a:r>
              <a:rPr kumimoji="0" lang="tr-TR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tr-TR" sz="24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eksizyonel</a:t>
            </a:r>
            <a:r>
              <a:rPr kumimoji="0" lang="tr-TR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prosedür </a:t>
            </a:r>
            <a:r>
              <a:rPr kumimoji="0" lang="tr-TR" sz="24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endikedir</a:t>
            </a:r>
            <a:r>
              <a:rPr kumimoji="0" lang="tr-TR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.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450005" y="2996955"/>
            <a:ext cx="152373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İki negatif sitoloji</a:t>
            </a:r>
          </a:p>
          <a:p>
            <a:pPr algn="ctr"/>
            <a:r>
              <a:rPr lang="tr-TR" sz="14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ve</a:t>
            </a:r>
          </a:p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HGSIL </a:t>
            </a:r>
            <a:r>
              <a:rPr lang="tr-TR" sz="14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kolposkopik</a:t>
            </a:r>
            <a:endParaRPr lang="tr-TR" sz="14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bulgusu yok</a:t>
            </a:r>
          </a:p>
        </p:txBody>
      </p:sp>
      <p:sp>
        <p:nvSpPr>
          <p:cNvPr id="13" name="12 Dikdörtgen"/>
          <p:cNvSpPr/>
          <p:nvPr/>
        </p:nvSpPr>
        <p:spPr>
          <a:xfrm>
            <a:off x="5668012" y="3104673"/>
            <a:ext cx="203604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HGSIL </a:t>
            </a:r>
            <a:r>
              <a:rPr lang="tr-TR" sz="14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kolposkopik</a:t>
            </a:r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lezyon</a:t>
            </a:r>
          </a:p>
          <a:p>
            <a:pPr algn="ctr"/>
            <a:r>
              <a:rPr lang="tr-TR" sz="14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veya</a:t>
            </a:r>
          </a:p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HGSIL </a:t>
            </a:r>
            <a:r>
              <a:rPr lang="tr-TR" sz="14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persistansı</a:t>
            </a:r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(1 Y)</a:t>
            </a:r>
          </a:p>
        </p:txBody>
      </p:sp>
      <p:sp>
        <p:nvSpPr>
          <p:cNvPr id="14" name="13 Dikdörtgen"/>
          <p:cNvSpPr/>
          <p:nvPr/>
        </p:nvSpPr>
        <p:spPr>
          <a:xfrm>
            <a:off x="6374055" y="4417975"/>
            <a:ext cx="6239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Biopsi</a:t>
            </a:r>
            <a:endParaRPr lang="tr-TR" sz="14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15 Dikdörtgen"/>
          <p:cNvSpPr/>
          <p:nvPr/>
        </p:nvSpPr>
        <p:spPr>
          <a:xfrm>
            <a:off x="6330810" y="4941195"/>
            <a:ext cx="7104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CIN 2,3</a:t>
            </a:r>
          </a:p>
        </p:txBody>
      </p:sp>
      <p:sp>
        <p:nvSpPr>
          <p:cNvPr id="17" name="16 Dikdörtgen"/>
          <p:cNvSpPr/>
          <p:nvPr/>
        </p:nvSpPr>
        <p:spPr>
          <a:xfrm>
            <a:off x="2321702" y="4417975"/>
            <a:ext cx="12362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Diğer sonuçlar</a:t>
            </a:r>
          </a:p>
        </p:txBody>
      </p:sp>
      <p:sp>
        <p:nvSpPr>
          <p:cNvPr id="18" name="17 Dikdörtgen"/>
          <p:cNvSpPr/>
          <p:nvPr/>
        </p:nvSpPr>
        <p:spPr>
          <a:xfrm>
            <a:off x="857469" y="5157192"/>
            <a:ext cx="708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Rutin</a:t>
            </a:r>
          </a:p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tarama</a:t>
            </a:r>
          </a:p>
        </p:txBody>
      </p:sp>
      <p:sp>
        <p:nvSpPr>
          <p:cNvPr id="19" name="18 Dikdörtgen"/>
          <p:cNvSpPr/>
          <p:nvPr/>
        </p:nvSpPr>
        <p:spPr>
          <a:xfrm>
            <a:off x="3666139" y="4417948"/>
            <a:ext cx="24498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HGSIL </a:t>
            </a:r>
            <a:r>
              <a:rPr lang="tr-TR" sz="14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persistansı</a:t>
            </a:r>
            <a:endParaRPr lang="tr-TR" sz="14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(2 Y ve CIN 2,3 gösterilememiş)</a:t>
            </a:r>
          </a:p>
        </p:txBody>
      </p:sp>
      <p:cxnSp>
        <p:nvCxnSpPr>
          <p:cNvPr id="21" name="20 Dirsek Bağlayıcısı"/>
          <p:cNvCxnSpPr>
            <a:stCxn id="4" idx="2"/>
            <a:endCxn id="5" idx="0"/>
          </p:cNvCxnSpPr>
          <p:nvPr/>
        </p:nvCxnSpPr>
        <p:spPr bwMode="auto">
          <a:xfrm rot="5400000">
            <a:off x="3961791" y="1862969"/>
            <a:ext cx="484338" cy="736081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22 Dirsek Bağlayıcısı"/>
          <p:cNvCxnSpPr>
            <a:stCxn id="4" idx="2"/>
            <a:endCxn id="6" idx="0"/>
          </p:cNvCxnSpPr>
          <p:nvPr/>
        </p:nvCxnSpPr>
        <p:spPr bwMode="auto">
          <a:xfrm rot="16200000" flipH="1">
            <a:off x="6010027" y="550813"/>
            <a:ext cx="484338" cy="3360392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24 Düz Ok Bağlayıcısı"/>
          <p:cNvCxnSpPr>
            <a:stCxn id="5" idx="2"/>
            <a:endCxn id="7" idx="0"/>
          </p:cNvCxnSpPr>
          <p:nvPr/>
        </p:nvCxnSpPr>
        <p:spPr bwMode="auto">
          <a:xfrm flipH="1">
            <a:off x="3835918" y="2780955"/>
            <a:ext cx="1" cy="33301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26 Düz Ok Bağlayıcısı"/>
          <p:cNvCxnSpPr>
            <a:stCxn id="6" idx="2"/>
            <a:endCxn id="10" idx="3"/>
          </p:cNvCxnSpPr>
          <p:nvPr/>
        </p:nvCxnSpPr>
        <p:spPr bwMode="auto">
          <a:xfrm flipH="1">
            <a:off x="7932373" y="2780955"/>
            <a:ext cx="19" cy="237623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28 Düz Ok Bağlayıcısı"/>
          <p:cNvCxnSpPr>
            <a:stCxn id="7" idx="3"/>
            <a:endCxn id="13" idx="1"/>
          </p:cNvCxnSpPr>
          <p:nvPr/>
        </p:nvCxnSpPr>
        <p:spPr bwMode="auto">
          <a:xfrm>
            <a:off x="4700014" y="3474005"/>
            <a:ext cx="967998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30 Düz Ok Bağlayıcısı"/>
          <p:cNvCxnSpPr>
            <a:stCxn id="7" idx="1"/>
            <a:endCxn id="12" idx="3"/>
          </p:cNvCxnSpPr>
          <p:nvPr/>
        </p:nvCxnSpPr>
        <p:spPr bwMode="auto">
          <a:xfrm flipH="1">
            <a:off x="1973742" y="3474005"/>
            <a:ext cx="998080" cy="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32 Düz Ok Bağlayıcısı"/>
          <p:cNvCxnSpPr>
            <a:stCxn id="12" idx="2"/>
            <a:endCxn id="18" idx="0"/>
          </p:cNvCxnSpPr>
          <p:nvPr/>
        </p:nvCxnSpPr>
        <p:spPr bwMode="auto">
          <a:xfrm>
            <a:off x="1211874" y="3951062"/>
            <a:ext cx="0" cy="120613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34 Düz Ok Bağlayıcısı"/>
          <p:cNvCxnSpPr>
            <a:stCxn id="13" idx="2"/>
            <a:endCxn id="14" idx="0"/>
          </p:cNvCxnSpPr>
          <p:nvPr/>
        </p:nvCxnSpPr>
        <p:spPr bwMode="auto">
          <a:xfrm flipH="1">
            <a:off x="6686031" y="3843337"/>
            <a:ext cx="5" cy="57463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36 Düz Ok Bağlayıcısı"/>
          <p:cNvCxnSpPr>
            <a:stCxn id="14" idx="2"/>
            <a:endCxn id="16" idx="0"/>
          </p:cNvCxnSpPr>
          <p:nvPr/>
        </p:nvCxnSpPr>
        <p:spPr bwMode="auto">
          <a:xfrm>
            <a:off x="6686031" y="4725752"/>
            <a:ext cx="5" cy="21544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38 Dirsek Bağlayıcısı"/>
          <p:cNvCxnSpPr>
            <a:stCxn id="7" idx="2"/>
            <a:endCxn id="17" idx="0"/>
          </p:cNvCxnSpPr>
          <p:nvPr/>
        </p:nvCxnSpPr>
        <p:spPr bwMode="auto">
          <a:xfrm rot="5400000">
            <a:off x="3095904" y="3677961"/>
            <a:ext cx="583930" cy="896098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40 Dirsek Bağlayıcısı"/>
          <p:cNvCxnSpPr>
            <a:stCxn id="7" idx="2"/>
            <a:endCxn id="19" idx="0"/>
          </p:cNvCxnSpPr>
          <p:nvPr/>
        </p:nvCxnSpPr>
        <p:spPr bwMode="auto">
          <a:xfrm rot="16200000" flipH="1">
            <a:off x="4071533" y="3598430"/>
            <a:ext cx="583903" cy="1055132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42 Şekil"/>
          <p:cNvCxnSpPr>
            <a:stCxn id="16" idx="2"/>
            <a:endCxn id="10" idx="2"/>
          </p:cNvCxnSpPr>
          <p:nvPr/>
        </p:nvCxnSpPr>
        <p:spPr bwMode="auto">
          <a:xfrm rot="16200000" flipH="1">
            <a:off x="6743026" y="5191981"/>
            <a:ext cx="268260" cy="382241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44 Düz Ok Bağlayıcısı"/>
          <p:cNvCxnSpPr>
            <a:stCxn id="19" idx="2"/>
            <a:endCxn id="9" idx="0"/>
          </p:cNvCxnSpPr>
          <p:nvPr/>
        </p:nvCxnSpPr>
        <p:spPr bwMode="auto">
          <a:xfrm>
            <a:off x="4891050" y="4941168"/>
            <a:ext cx="0" cy="2160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46 Düz Ok Bağlayıcısı"/>
          <p:cNvCxnSpPr>
            <a:stCxn id="17" idx="2"/>
            <a:endCxn id="8" idx="3"/>
          </p:cNvCxnSpPr>
          <p:nvPr/>
        </p:nvCxnSpPr>
        <p:spPr bwMode="auto">
          <a:xfrm flipH="1">
            <a:off x="2939819" y="4725752"/>
            <a:ext cx="1" cy="43144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18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LGSIL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 bwMode="auto">
          <a:xfrm>
            <a:off x="802687" y="1520788"/>
            <a:ext cx="1728192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LGSIL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1700" dirty="0" smtClean="0">
                <a:solidFill>
                  <a:schemeClr val="bg1"/>
                </a:solidFill>
              </a:rPr>
              <a:t>HPV testi negatif</a:t>
            </a:r>
            <a:endParaRPr kumimoji="0" lang="tr-TR" sz="17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4 Dikdörtgen"/>
          <p:cNvSpPr/>
          <p:nvPr/>
        </p:nvSpPr>
        <p:spPr bwMode="auto">
          <a:xfrm>
            <a:off x="4155954" y="1520788"/>
            <a:ext cx="1728192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LGSIL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1700" dirty="0" smtClean="0">
                <a:solidFill>
                  <a:schemeClr val="bg1"/>
                </a:solidFill>
              </a:rPr>
              <a:t>HPV testi yok</a:t>
            </a:r>
            <a:endParaRPr kumimoji="0" lang="tr-TR" sz="17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5 Dikdörtgen"/>
          <p:cNvSpPr/>
          <p:nvPr/>
        </p:nvSpPr>
        <p:spPr bwMode="auto">
          <a:xfrm>
            <a:off x="6425952" y="1520788"/>
            <a:ext cx="1728192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LGSIL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1700" dirty="0" smtClean="0">
                <a:solidFill>
                  <a:schemeClr val="bg1"/>
                </a:solidFill>
              </a:rPr>
              <a:t>HPV testi pozitif</a:t>
            </a:r>
            <a:endParaRPr kumimoji="0" lang="tr-TR" sz="17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6 Dikdörtgen"/>
          <p:cNvSpPr/>
          <p:nvPr/>
        </p:nvSpPr>
        <p:spPr bwMode="auto">
          <a:xfrm>
            <a:off x="4155954" y="2857927"/>
            <a:ext cx="1728192" cy="720080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Kolposkopi</a:t>
            </a: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9 Yuvarlatılmış Çapraz Köşeli Dikdörtgen"/>
          <p:cNvSpPr/>
          <p:nvPr/>
        </p:nvSpPr>
        <p:spPr bwMode="auto">
          <a:xfrm>
            <a:off x="2843808" y="5733256"/>
            <a:ext cx="1728192" cy="720080"/>
          </a:xfrm>
          <a:prstGeom prst="round2Diag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ASCCP Önerilerine Göre Yönet </a:t>
            </a:r>
          </a:p>
        </p:txBody>
      </p:sp>
      <p:sp>
        <p:nvSpPr>
          <p:cNvPr id="11" name="10 Yuvarlatılmış Çapraz Köşeli Dikdörtgen"/>
          <p:cNvSpPr/>
          <p:nvPr/>
        </p:nvSpPr>
        <p:spPr bwMode="auto">
          <a:xfrm>
            <a:off x="5468100" y="5733256"/>
            <a:ext cx="1728192" cy="720080"/>
          </a:xfrm>
          <a:prstGeom prst="round2Diag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ASCCP Önerilerine Göre Yönet </a:t>
            </a:r>
          </a:p>
        </p:txBody>
      </p:sp>
      <p:sp>
        <p:nvSpPr>
          <p:cNvPr id="12" name="11 Dikdörtgen"/>
          <p:cNvSpPr/>
          <p:nvPr/>
        </p:nvSpPr>
        <p:spPr>
          <a:xfrm>
            <a:off x="967946" y="3481844"/>
            <a:ext cx="13976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Cotesting</a:t>
            </a:r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tekrarı</a:t>
            </a:r>
          </a:p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@ 1 Y</a:t>
            </a:r>
          </a:p>
        </p:txBody>
      </p:sp>
      <p:sp>
        <p:nvSpPr>
          <p:cNvPr id="13" name="12 Dikdörtgen"/>
          <p:cNvSpPr/>
          <p:nvPr/>
        </p:nvSpPr>
        <p:spPr>
          <a:xfrm>
            <a:off x="412649" y="4489956"/>
            <a:ext cx="142318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Cotesting</a:t>
            </a:r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negatif</a:t>
            </a:r>
          </a:p>
          <a:p>
            <a:pPr algn="ctr"/>
            <a:r>
              <a:rPr lang="tr-TR" sz="14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ve</a:t>
            </a:r>
          </a:p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HPV negatif</a:t>
            </a:r>
          </a:p>
        </p:txBody>
      </p:sp>
      <p:sp>
        <p:nvSpPr>
          <p:cNvPr id="14" name="13 Dikdörtgen"/>
          <p:cNvSpPr/>
          <p:nvPr/>
        </p:nvSpPr>
        <p:spPr>
          <a:xfrm>
            <a:off x="1718972" y="4489956"/>
            <a:ext cx="98767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≥ASC</a:t>
            </a:r>
          </a:p>
          <a:p>
            <a:pPr algn="ctr"/>
            <a:r>
              <a:rPr lang="tr-TR" sz="14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veya</a:t>
            </a:r>
          </a:p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HPV pozitif</a:t>
            </a:r>
          </a:p>
        </p:txBody>
      </p:sp>
      <p:sp>
        <p:nvSpPr>
          <p:cNvPr id="15" name="14 Dikdörtgen"/>
          <p:cNvSpPr/>
          <p:nvPr/>
        </p:nvSpPr>
        <p:spPr>
          <a:xfrm>
            <a:off x="425404" y="5570076"/>
            <a:ext cx="13976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Cotesting</a:t>
            </a:r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tekrarı</a:t>
            </a:r>
          </a:p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@ 3 Y</a:t>
            </a:r>
          </a:p>
        </p:txBody>
      </p:sp>
      <p:cxnSp>
        <p:nvCxnSpPr>
          <p:cNvPr id="17" name="16 Dirsek Bağlayıcısı"/>
          <p:cNvCxnSpPr>
            <a:stCxn id="4" idx="2"/>
            <a:endCxn id="12" idx="0"/>
          </p:cNvCxnSpPr>
          <p:nvPr/>
        </p:nvCxnSpPr>
        <p:spPr bwMode="auto">
          <a:xfrm rot="16200000" flipH="1">
            <a:off x="1046295" y="2861355"/>
            <a:ext cx="1240976" cy="1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18 Dirsek Bağlayıcısı"/>
          <p:cNvCxnSpPr>
            <a:stCxn id="12" idx="2"/>
            <a:endCxn id="13" idx="0"/>
          </p:cNvCxnSpPr>
          <p:nvPr/>
        </p:nvCxnSpPr>
        <p:spPr bwMode="auto">
          <a:xfrm rot="5400000">
            <a:off x="1153067" y="3976239"/>
            <a:ext cx="484892" cy="542542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22 Dirsek Bağlayıcısı"/>
          <p:cNvCxnSpPr>
            <a:stCxn id="12" idx="2"/>
            <a:endCxn id="14" idx="0"/>
          </p:cNvCxnSpPr>
          <p:nvPr/>
        </p:nvCxnSpPr>
        <p:spPr bwMode="auto">
          <a:xfrm rot="16200000" flipH="1">
            <a:off x="1697349" y="3974498"/>
            <a:ext cx="484892" cy="546023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24 Düz Ok Bağlayıcısı"/>
          <p:cNvCxnSpPr>
            <a:stCxn id="13" idx="2"/>
            <a:endCxn id="15" idx="0"/>
          </p:cNvCxnSpPr>
          <p:nvPr/>
        </p:nvCxnSpPr>
        <p:spPr bwMode="auto">
          <a:xfrm>
            <a:off x="1124242" y="5228620"/>
            <a:ext cx="0" cy="34145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27 Düz Ok Bağlayıcısı"/>
          <p:cNvCxnSpPr>
            <a:stCxn id="5" idx="2"/>
            <a:endCxn id="7" idx="0"/>
          </p:cNvCxnSpPr>
          <p:nvPr/>
        </p:nvCxnSpPr>
        <p:spPr bwMode="auto">
          <a:xfrm>
            <a:off x="5020050" y="2240869"/>
            <a:ext cx="0" cy="61705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29 Dirsek Bağlayıcısı"/>
          <p:cNvCxnSpPr>
            <a:stCxn id="6" idx="2"/>
            <a:endCxn id="7" idx="0"/>
          </p:cNvCxnSpPr>
          <p:nvPr/>
        </p:nvCxnSpPr>
        <p:spPr bwMode="auto">
          <a:xfrm rot="5400000">
            <a:off x="5846520" y="1414398"/>
            <a:ext cx="617059" cy="2269998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35 Şekil"/>
          <p:cNvCxnSpPr>
            <a:stCxn id="4" idx="2"/>
            <a:endCxn id="7" idx="1"/>
          </p:cNvCxnSpPr>
          <p:nvPr/>
        </p:nvCxnSpPr>
        <p:spPr bwMode="auto">
          <a:xfrm rot="16200000" flipH="1">
            <a:off x="2422819" y="1484832"/>
            <a:ext cx="977099" cy="2489171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37 Dikdörtgen"/>
          <p:cNvSpPr/>
          <p:nvPr/>
        </p:nvSpPr>
        <p:spPr>
          <a:xfrm>
            <a:off x="3201271" y="5049181"/>
            <a:ext cx="10132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CIN 2,3 Yok</a:t>
            </a:r>
          </a:p>
        </p:txBody>
      </p:sp>
      <p:sp>
        <p:nvSpPr>
          <p:cNvPr id="39" name="38 Dikdörtgen"/>
          <p:cNvSpPr/>
          <p:nvPr/>
        </p:nvSpPr>
        <p:spPr>
          <a:xfrm>
            <a:off x="5976971" y="5049181"/>
            <a:ext cx="7104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CIN 2,3</a:t>
            </a:r>
          </a:p>
        </p:txBody>
      </p:sp>
      <p:cxnSp>
        <p:nvCxnSpPr>
          <p:cNvPr id="43" name="42 Dirsek Bağlayıcısı"/>
          <p:cNvCxnSpPr>
            <a:endCxn id="38" idx="0"/>
          </p:cNvCxnSpPr>
          <p:nvPr/>
        </p:nvCxnSpPr>
        <p:spPr bwMode="auto">
          <a:xfrm rot="5400000">
            <a:off x="3808411" y="3837542"/>
            <a:ext cx="1111134" cy="1312145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46 Dirsek Bağlayıcısı"/>
          <p:cNvCxnSpPr>
            <a:endCxn id="39" idx="0"/>
          </p:cNvCxnSpPr>
          <p:nvPr/>
        </p:nvCxnSpPr>
        <p:spPr bwMode="auto">
          <a:xfrm rot="16200000" flipH="1">
            <a:off x="5120556" y="3837540"/>
            <a:ext cx="1111134" cy="1312147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48 Düz Ok Bağlayıcısı"/>
          <p:cNvCxnSpPr>
            <a:stCxn id="38" idx="2"/>
          </p:cNvCxnSpPr>
          <p:nvPr/>
        </p:nvCxnSpPr>
        <p:spPr bwMode="auto">
          <a:xfrm flipH="1">
            <a:off x="3707904" y="5356958"/>
            <a:ext cx="1" cy="37629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52 Düz Ok Bağlayıcısı"/>
          <p:cNvCxnSpPr>
            <a:stCxn id="39" idx="2"/>
            <a:endCxn id="11" idx="3"/>
          </p:cNvCxnSpPr>
          <p:nvPr/>
        </p:nvCxnSpPr>
        <p:spPr bwMode="auto">
          <a:xfrm flipH="1">
            <a:off x="6332196" y="5356958"/>
            <a:ext cx="1" cy="37629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ound Diagonal Corner Rectangle 5"/>
          <p:cNvSpPr/>
          <p:nvPr/>
        </p:nvSpPr>
        <p:spPr>
          <a:xfrm>
            <a:off x="3227851" y="3775597"/>
            <a:ext cx="3584398" cy="1328023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tr-TR" sz="1200" b="1" dirty="0" smtClean="0">
                <a:latin typeface="Calibri" pitchFamily="34" charset="0"/>
              </a:rPr>
              <a:t>Non-pregnant ve Lezyon Yok		ECC Yapılır</a:t>
            </a:r>
          </a:p>
          <a:p>
            <a:pPr algn="just"/>
            <a:r>
              <a:rPr lang="tr-TR" sz="1200" b="1" dirty="0" smtClean="0">
                <a:latin typeface="Calibri" pitchFamily="34" charset="0"/>
              </a:rPr>
              <a:t>Yetersiz Kolposkopi 		ECC Yapılır</a:t>
            </a:r>
          </a:p>
          <a:p>
            <a:pPr algn="just"/>
            <a:r>
              <a:rPr lang="tr-TR" sz="1200" b="1" dirty="0" smtClean="0">
                <a:latin typeface="Calibri" pitchFamily="34" charset="0"/>
              </a:rPr>
              <a:t>Yeterli Kolposkopi ve Lezyon Var	ECC Uygundur</a:t>
            </a:r>
          </a:p>
        </p:txBody>
      </p:sp>
    </p:spTree>
    <p:extLst>
      <p:ext uri="{BB962C8B-B14F-4D97-AF65-F5344CB8AC3E}">
        <p14:creationId xmlns:p14="http://schemas.microsoft.com/office/powerpoint/2010/main" val="2823059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Gebede LGSIL Yönetimi</a:t>
            </a:r>
            <a:endParaRPr lang="tr-TR" dirty="0"/>
          </a:p>
        </p:txBody>
      </p:sp>
      <p:sp>
        <p:nvSpPr>
          <p:cNvPr id="5" name="4 Dikdörtgen"/>
          <p:cNvSpPr/>
          <p:nvPr/>
        </p:nvSpPr>
        <p:spPr bwMode="auto">
          <a:xfrm>
            <a:off x="1895872" y="1952836"/>
            <a:ext cx="1728192" cy="720080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Kolposkopi</a:t>
            </a: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1800" dirty="0" smtClean="0">
                <a:solidFill>
                  <a:schemeClr val="bg1"/>
                </a:solidFill>
              </a:rPr>
              <a:t>(Tercihan)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5 Dikdörtgen"/>
          <p:cNvSpPr/>
          <p:nvPr/>
        </p:nvSpPr>
        <p:spPr bwMode="auto">
          <a:xfrm>
            <a:off x="5519936" y="1952836"/>
            <a:ext cx="1728192" cy="720080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Kolposkopi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ertelemesi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1800" dirty="0" smtClean="0">
                <a:solidFill>
                  <a:schemeClr val="bg1"/>
                </a:solidFill>
              </a:rPr>
              <a:t>(</a:t>
            </a:r>
            <a:r>
              <a:rPr lang="tr-TR" sz="1800" dirty="0" err="1" smtClean="0">
                <a:solidFill>
                  <a:schemeClr val="bg1"/>
                </a:solidFill>
              </a:rPr>
              <a:t>Postpartum</a:t>
            </a:r>
            <a:r>
              <a:rPr lang="tr-TR" sz="1800" dirty="0" smtClean="0">
                <a:solidFill>
                  <a:schemeClr val="bg1"/>
                </a:solidFill>
              </a:rPr>
              <a:t> 6. haftaya)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1003880" y="3429001"/>
            <a:ext cx="11026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FFB436"/>
                </a:solidFill>
                <a:latin typeface="+mn-lt"/>
              </a:rPr>
              <a:t>*</a:t>
            </a:r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CIN 2,3 Yok</a:t>
            </a:r>
          </a:p>
        </p:txBody>
      </p:sp>
      <p:sp>
        <p:nvSpPr>
          <p:cNvPr id="8" name="7 Dikdörtgen"/>
          <p:cNvSpPr/>
          <p:nvPr/>
        </p:nvSpPr>
        <p:spPr>
          <a:xfrm>
            <a:off x="3672715" y="3429001"/>
            <a:ext cx="7104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CIN 2,3</a:t>
            </a:r>
          </a:p>
        </p:txBody>
      </p:sp>
      <p:sp>
        <p:nvSpPr>
          <p:cNvPr id="9" name="8 Yuvarlatılmış Çapraz Köşeli Dikdörtgen"/>
          <p:cNvSpPr/>
          <p:nvPr/>
        </p:nvSpPr>
        <p:spPr bwMode="auto">
          <a:xfrm>
            <a:off x="3163844" y="4797152"/>
            <a:ext cx="1728192" cy="720080"/>
          </a:xfrm>
          <a:prstGeom prst="round2Diag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ASCCP Önerilerine Göre Yönet </a:t>
            </a:r>
          </a:p>
        </p:txBody>
      </p:sp>
      <p:sp>
        <p:nvSpPr>
          <p:cNvPr id="10" name="9 Dikdörtgen"/>
          <p:cNvSpPr/>
          <p:nvPr/>
        </p:nvSpPr>
        <p:spPr>
          <a:xfrm>
            <a:off x="914462" y="5229201"/>
            <a:ext cx="12815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Postpartum</a:t>
            </a:r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FU</a:t>
            </a:r>
          </a:p>
        </p:txBody>
      </p:sp>
      <p:sp>
        <p:nvSpPr>
          <p:cNvPr id="11" name="10 Yuvarlatılmış Çapraz Köşeli Dikdörtgen"/>
          <p:cNvSpPr/>
          <p:nvPr/>
        </p:nvSpPr>
        <p:spPr bwMode="auto">
          <a:xfrm>
            <a:off x="5660121" y="5085184"/>
            <a:ext cx="3016335" cy="864096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n-lt"/>
              </a:rPr>
              <a:t>*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Sitolojik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, histolojik veya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kolposkopik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CIN 2,3 veya kanser şüphesi yok </a:t>
            </a:r>
          </a:p>
        </p:txBody>
      </p:sp>
      <p:cxnSp>
        <p:nvCxnSpPr>
          <p:cNvPr id="13" name="12 Dirsek Bağlayıcısı"/>
          <p:cNvCxnSpPr>
            <a:stCxn id="5" idx="2"/>
            <a:endCxn id="7" idx="0"/>
          </p:cNvCxnSpPr>
          <p:nvPr/>
        </p:nvCxnSpPr>
        <p:spPr bwMode="auto">
          <a:xfrm rot="5400000">
            <a:off x="1779554" y="2448586"/>
            <a:ext cx="756085" cy="1204745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14 Dirsek Bağlayıcısı"/>
          <p:cNvCxnSpPr>
            <a:stCxn id="5" idx="2"/>
            <a:endCxn id="8" idx="0"/>
          </p:cNvCxnSpPr>
          <p:nvPr/>
        </p:nvCxnSpPr>
        <p:spPr bwMode="auto">
          <a:xfrm rot="16200000" flipH="1">
            <a:off x="3015912" y="2416971"/>
            <a:ext cx="756085" cy="1267973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16 Düz Ok Bağlayıcısı"/>
          <p:cNvCxnSpPr>
            <a:stCxn id="7" idx="2"/>
            <a:endCxn id="10" idx="0"/>
          </p:cNvCxnSpPr>
          <p:nvPr/>
        </p:nvCxnSpPr>
        <p:spPr bwMode="auto">
          <a:xfrm>
            <a:off x="1555223" y="3736778"/>
            <a:ext cx="0" cy="149242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18 Düz Ok Bağlayıcısı"/>
          <p:cNvCxnSpPr>
            <a:stCxn id="8" idx="2"/>
            <a:endCxn id="9" idx="3"/>
          </p:cNvCxnSpPr>
          <p:nvPr/>
        </p:nvCxnSpPr>
        <p:spPr bwMode="auto">
          <a:xfrm flipH="1">
            <a:off x="4027940" y="3736778"/>
            <a:ext cx="1" cy="106037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20 Dirsek Bağlayıcısı"/>
          <p:cNvCxnSpPr>
            <a:stCxn id="2" idx="2"/>
            <a:endCxn id="5" idx="0"/>
          </p:cNvCxnSpPr>
          <p:nvPr/>
        </p:nvCxnSpPr>
        <p:spPr bwMode="auto">
          <a:xfrm rot="5400000">
            <a:off x="3490114" y="336656"/>
            <a:ext cx="886036" cy="2346326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22 Dirsek Bağlayıcısı"/>
          <p:cNvCxnSpPr>
            <a:stCxn id="2" idx="2"/>
            <a:endCxn id="6" idx="0"/>
          </p:cNvCxnSpPr>
          <p:nvPr/>
        </p:nvCxnSpPr>
        <p:spPr bwMode="auto">
          <a:xfrm rot="16200000" flipH="1">
            <a:off x="5302145" y="870949"/>
            <a:ext cx="886036" cy="1277738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075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HGSIL Yönetimi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 bwMode="auto">
          <a:xfrm>
            <a:off x="5372089" y="2060848"/>
            <a:ext cx="1728192" cy="720080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Kolposkopi</a:t>
            </a: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200" dirty="0" smtClean="0">
                <a:solidFill>
                  <a:schemeClr val="bg1"/>
                </a:solidFill>
              </a:rPr>
              <a:t>(ECC ile birlikte)</a:t>
            </a: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4 Dikdörtgen"/>
          <p:cNvSpPr/>
          <p:nvPr/>
        </p:nvSpPr>
        <p:spPr bwMode="auto">
          <a:xfrm>
            <a:off x="1883701" y="2060848"/>
            <a:ext cx="1728192" cy="720080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LEEP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200" dirty="0" smtClean="0">
                <a:solidFill>
                  <a:schemeClr val="bg1"/>
                </a:solidFill>
              </a:rPr>
              <a:t>(Gör ve tedavi et)</a:t>
            </a: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5 Yuvarlatılmış Çapraz Köşeli Dikdörtgen"/>
          <p:cNvSpPr/>
          <p:nvPr/>
        </p:nvSpPr>
        <p:spPr bwMode="auto">
          <a:xfrm>
            <a:off x="5372089" y="4869160"/>
            <a:ext cx="1728192" cy="720080"/>
          </a:xfrm>
          <a:prstGeom prst="round2Diag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ASCCP Önerilerine Göre Yönet </a:t>
            </a:r>
          </a:p>
        </p:txBody>
      </p:sp>
      <p:sp>
        <p:nvSpPr>
          <p:cNvPr id="7" name="6 Yuvarlatılmış Çapraz Köşeli Dikdörtgen"/>
          <p:cNvSpPr/>
          <p:nvPr/>
        </p:nvSpPr>
        <p:spPr bwMode="auto">
          <a:xfrm>
            <a:off x="5980156" y="6021288"/>
            <a:ext cx="2816313" cy="720080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n-lt"/>
              </a:rPr>
              <a:t>*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Gebe ve 21-24 Yaş kadınlarda yönetim ayrıdır.</a:t>
            </a:r>
          </a:p>
        </p:txBody>
      </p:sp>
      <p:sp>
        <p:nvSpPr>
          <p:cNvPr id="8" name="7 Dikdörtgen"/>
          <p:cNvSpPr/>
          <p:nvPr/>
        </p:nvSpPr>
        <p:spPr>
          <a:xfrm>
            <a:off x="4701840" y="3625280"/>
            <a:ext cx="10132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CIN 2,3 Yok</a:t>
            </a:r>
          </a:p>
        </p:txBody>
      </p:sp>
      <p:sp>
        <p:nvSpPr>
          <p:cNvPr id="9" name="8 Dikdörtgen"/>
          <p:cNvSpPr/>
          <p:nvPr/>
        </p:nvSpPr>
        <p:spPr>
          <a:xfrm>
            <a:off x="6772084" y="3625280"/>
            <a:ext cx="7104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CIN 2,3</a:t>
            </a:r>
          </a:p>
        </p:txBody>
      </p:sp>
      <p:sp>
        <p:nvSpPr>
          <p:cNvPr id="10" name="9 Dikdörtgen"/>
          <p:cNvSpPr/>
          <p:nvPr/>
        </p:nvSpPr>
        <p:spPr>
          <a:xfrm>
            <a:off x="4277752" y="2267027"/>
            <a:ext cx="5885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Veya</a:t>
            </a:r>
          </a:p>
        </p:txBody>
      </p:sp>
      <p:cxnSp>
        <p:nvCxnSpPr>
          <p:cNvPr id="12" name="11 Dirsek Bağlayıcısı"/>
          <p:cNvCxnSpPr>
            <a:stCxn id="4" idx="2"/>
            <a:endCxn id="8" idx="0"/>
          </p:cNvCxnSpPr>
          <p:nvPr/>
        </p:nvCxnSpPr>
        <p:spPr bwMode="auto">
          <a:xfrm rot="5400000">
            <a:off x="5300154" y="2689249"/>
            <a:ext cx="844352" cy="1027711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13 Dirsek Bağlayıcısı"/>
          <p:cNvCxnSpPr>
            <a:stCxn id="4" idx="2"/>
            <a:endCxn id="9" idx="0"/>
          </p:cNvCxnSpPr>
          <p:nvPr/>
        </p:nvCxnSpPr>
        <p:spPr bwMode="auto">
          <a:xfrm rot="16200000" flipH="1">
            <a:off x="6259571" y="2757541"/>
            <a:ext cx="844352" cy="891125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15 Dirsek Bağlayıcısı"/>
          <p:cNvCxnSpPr>
            <a:stCxn id="8" idx="2"/>
            <a:endCxn id="6" idx="3"/>
          </p:cNvCxnSpPr>
          <p:nvPr/>
        </p:nvCxnSpPr>
        <p:spPr bwMode="auto">
          <a:xfrm rot="16200000" flipH="1">
            <a:off x="5254278" y="3887252"/>
            <a:ext cx="936103" cy="1027711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17 Dirsek Bağlayıcısı"/>
          <p:cNvCxnSpPr>
            <a:stCxn id="9" idx="2"/>
            <a:endCxn id="6" idx="3"/>
          </p:cNvCxnSpPr>
          <p:nvPr/>
        </p:nvCxnSpPr>
        <p:spPr bwMode="auto">
          <a:xfrm rot="5400000">
            <a:off x="6213697" y="3955546"/>
            <a:ext cx="936103" cy="891125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862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Arrow Connector 34"/>
          <p:cNvCxnSpPr>
            <a:stCxn id="29" idx="2"/>
            <a:endCxn id="26" idx="0"/>
          </p:cNvCxnSpPr>
          <p:nvPr/>
        </p:nvCxnSpPr>
        <p:spPr>
          <a:xfrm flipH="1">
            <a:off x="2395350" y="3681437"/>
            <a:ext cx="1" cy="6048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6" idx="2"/>
            <a:endCxn id="22" idx="3"/>
          </p:cNvCxnSpPr>
          <p:nvPr/>
        </p:nvCxnSpPr>
        <p:spPr>
          <a:xfrm flipH="1">
            <a:off x="2395336" y="4594061"/>
            <a:ext cx="14" cy="62088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6" idx="1"/>
            <a:endCxn id="29" idx="0"/>
          </p:cNvCxnSpPr>
          <p:nvPr/>
        </p:nvCxnSpPr>
        <p:spPr>
          <a:xfrm>
            <a:off x="2395336" y="2242674"/>
            <a:ext cx="15" cy="7236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AGC Tanısında Başlangıç Değerlendirme</a:t>
            </a:r>
            <a:endParaRPr lang="tr-TR" dirty="0"/>
          </a:p>
        </p:txBody>
      </p:sp>
      <p:sp>
        <p:nvSpPr>
          <p:cNvPr id="6" name="Round Diagonal Corner Rectangle 5"/>
          <p:cNvSpPr/>
          <p:nvPr/>
        </p:nvSpPr>
        <p:spPr>
          <a:xfrm>
            <a:off x="323528" y="1800000"/>
            <a:ext cx="4143616" cy="442674"/>
          </a:xfrm>
          <a:prstGeom prst="round2DiagRect">
            <a:avLst/>
          </a:prstGeom>
          <a:solidFill>
            <a:srgbClr val="800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Atipik Endometrial Hücreler</a:t>
            </a:r>
          </a:p>
        </p:txBody>
      </p:sp>
      <p:sp>
        <p:nvSpPr>
          <p:cNvPr id="22" name="Round Diagonal Corner Rectangle 21"/>
          <p:cNvSpPr/>
          <p:nvPr/>
        </p:nvSpPr>
        <p:spPr>
          <a:xfrm>
            <a:off x="1466536" y="5214950"/>
            <a:ext cx="1857600" cy="579600"/>
          </a:xfrm>
          <a:prstGeom prst="round2Diag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80000"/>
              </a:lnSpc>
            </a:pPr>
            <a:r>
              <a:rPr lang="tr-TR" sz="2200" dirty="0" smtClean="0">
                <a:solidFill>
                  <a:schemeClr val="bg1"/>
                </a:solidFill>
              </a:rPr>
              <a:t>Kolposkopi</a:t>
            </a:r>
            <a:endParaRPr lang="tr-TR" sz="2200" dirty="0">
              <a:solidFill>
                <a:schemeClr val="bg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19160" y="2966348"/>
            <a:ext cx="2752381" cy="715089"/>
          </a:xfrm>
          <a:prstGeom prst="round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sz="1800" dirty="0">
                <a:solidFill>
                  <a:schemeClr val="bg1"/>
                </a:solidFill>
              </a:rPr>
              <a:t>Endometrial Örnekleme ve</a:t>
            </a:r>
          </a:p>
          <a:p>
            <a:pPr algn="ctr"/>
            <a:r>
              <a:rPr lang="tr-TR" sz="1800" dirty="0">
                <a:solidFill>
                  <a:schemeClr val="bg1"/>
                </a:solidFill>
              </a:rPr>
              <a:t>ECC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61196" y="4286284"/>
            <a:ext cx="2068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Calibri" pitchFamily="34" charset="0"/>
                <a:cs typeface="Calibri" pitchFamily="34" charset="0"/>
              </a:rPr>
              <a:t>Endometrial Patoloji YOK</a:t>
            </a:r>
            <a:endParaRPr lang="tr-TR" sz="14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Straight Arrow Connector 13"/>
          <p:cNvCxnSpPr>
            <a:stCxn id="16" idx="1"/>
            <a:endCxn id="15" idx="3"/>
          </p:cNvCxnSpPr>
          <p:nvPr/>
        </p:nvCxnSpPr>
        <p:spPr>
          <a:xfrm>
            <a:off x="6820672" y="2515117"/>
            <a:ext cx="1" cy="89352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 Diagonal Corner Rectangle 14"/>
          <p:cNvSpPr/>
          <p:nvPr/>
        </p:nvSpPr>
        <p:spPr>
          <a:xfrm>
            <a:off x="4756744" y="3408640"/>
            <a:ext cx="4127858" cy="1021556"/>
          </a:xfrm>
          <a:prstGeom prst="round2Diag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sz="1800" dirty="0" smtClean="0">
                <a:solidFill>
                  <a:schemeClr val="bg1"/>
                </a:solidFill>
              </a:rPr>
              <a:t>Kolposkopi (ECC ile)</a:t>
            </a:r>
          </a:p>
          <a:p>
            <a:pPr algn="ctr"/>
            <a:r>
              <a:rPr lang="tr-TR" sz="1800" dirty="0" smtClean="0">
                <a:solidFill>
                  <a:schemeClr val="bg1"/>
                </a:solidFill>
              </a:rPr>
              <a:t>ve Endometrial Örnekleme*</a:t>
            </a:r>
          </a:p>
          <a:p>
            <a:pPr algn="ctr"/>
            <a:r>
              <a:rPr lang="tr-TR" sz="1800" dirty="0" smtClean="0">
                <a:solidFill>
                  <a:schemeClr val="bg1"/>
                </a:solidFill>
              </a:rPr>
              <a:t>(&gt;35 Y veya endom. </a:t>
            </a:r>
            <a:r>
              <a:rPr lang="tr-TR" sz="1800" dirty="0" err="1" smtClean="0">
                <a:solidFill>
                  <a:schemeClr val="bg1"/>
                </a:solidFill>
              </a:rPr>
              <a:t>neoplazi</a:t>
            </a:r>
            <a:r>
              <a:rPr lang="tr-TR" sz="1800" dirty="0" smtClean="0">
                <a:solidFill>
                  <a:schemeClr val="bg1"/>
                </a:solidFill>
              </a:rPr>
              <a:t> şüphesi var)</a:t>
            </a:r>
            <a:endParaRPr lang="tr-TR" sz="1800" dirty="0">
              <a:solidFill>
                <a:schemeClr val="bg1"/>
              </a:solidFill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4748864" y="1800028"/>
            <a:ext cx="4143616" cy="715089"/>
          </a:xfrm>
          <a:prstGeom prst="round2DiagRect">
            <a:avLst/>
          </a:prstGeom>
          <a:solidFill>
            <a:srgbClr val="800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Tüm Alt Gruplar</a:t>
            </a:r>
          </a:p>
          <a:p>
            <a:pPr algn="ctr"/>
            <a:r>
              <a:rPr lang="tr-TR" sz="1600" b="1" dirty="0" smtClean="0">
                <a:latin typeface="Calibri" pitchFamily="34" charset="0"/>
              </a:rPr>
              <a:t>(Atipik Endometrial Hücreler hariç)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42173" y="6357986"/>
            <a:ext cx="3708417" cy="27699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1200" i="1" dirty="0" smtClean="0">
                <a:solidFill>
                  <a:schemeClr val="bg1"/>
                </a:solidFill>
                <a:latin typeface="Calibri" pitchFamily="34" charset="0"/>
              </a:rPr>
              <a:t>*Açıklanamayan vaginal kanama ve kronik anovulasyon</a:t>
            </a:r>
            <a:endParaRPr lang="tr-TR" sz="12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2941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9" grpId="0" animBg="1"/>
      <p:bldP spid="26" grpId="0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AGC Yönetimi</a:t>
            </a:r>
            <a:endParaRPr lang="tr-TR" dirty="0"/>
          </a:p>
        </p:txBody>
      </p:sp>
      <p:sp>
        <p:nvSpPr>
          <p:cNvPr id="11" name="TextBox 10"/>
          <p:cNvSpPr txBox="1"/>
          <p:nvPr/>
        </p:nvSpPr>
        <p:spPr>
          <a:xfrm>
            <a:off x="5060261" y="2708947"/>
            <a:ext cx="15446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100" dirty="0" smtClean="0">
                <a:latin typeface="Calibri" pitchFamily="34" charset="0"/>
                <a:cs typeface="Calibri" pitchFamily="34" charset="0"/>
              </a:rPr>
              <a:t>CIN2+ fakat</a:t>
            </a:r>
          </a:p>
          <a:p>
            <a:pPr algn="ctr"/>
            <a:r>
              <a:rPr lang="tr-TR" sz="1100" dirty="0" smtClean="0">
                <a:latin typeface="Calibri" pitchFamily="34" charset="0"/>
                <a:cs typeface="Calibri" pitchFamily="34" charset="0"/>
              </a:rPr>
              <a:t>Glanduler </a:t>
            </a:r>
            <a:r>
              <a:rPr lang="tr-TR" sz="1100" dirty="0" err="1" smtClean="0">
                <a:latin typeface="Calibri" pitchFamily="34" charset="0"/>
                <a:cs typeface="Calibri" pitchFamily="34" charset="0"/>
              </a:rPr>
              <a:t>Neoplazi</a:t>
            </a:r>
            <a:r>
              <a:rPr lang="tr-TR" sz="1100" dirty="0" smtClean="0">
                <a:latin typeface="Calibri" pitchFamily="34" charset="0"/>
                <a:cs typeface="Calibri" pitchFamily="34" charset="0"/>
              </a:rPr>
              <a:t> YOK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50675" y="2708947"/>
            <a:ext cx="1643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 smtClean="0">
                <a:latin typeface="Calibri" pitchFamily="34" charset="0"/>
                <a:cs typeface="Calibri" pitchFamily="34" charset="0"/>
              </a:rPr>
              <a:t>İnvaziv Hastalık YOK</a:t>
            </a:r>
            <a:endParaRPr lang="tr-TR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7072330" y="1340768"/>
            <a:ext cx="2000264" cy="718542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r>
              <a:rPr lang="tr-TR" sz="1600" b="1" dirty="0" smtClean="0">
                <a:latin typeface="Calibri" pitchFamily="34" charset="0"/>
              </a:rPr>
              <a:t>İlk Tanı</a:t>
            </a:r>
          </a:p>
          <a:p>
            <a:r>
              <a:rPr lang="tr-TR" sz="1600" b="1" dirty="0" smtClean="0">
                <a:latin typeface="Calibri" pitchFamily="34" charset="0"/>
              </a:rPr>
              <a:t>AGC (favor neoplasia)</a:t>
            </a:r>
          </a:p>
          <a:p>
            <a:r>
              <a:rPr lang="tr-TR" sz="1600" dirty="0" smtClean="0">
                <a:latin typeface="Calibri" pitchFamily="34" charset="0"/>
              </a:rPr>
              <a:t>veya</a:t>
            </a:r>
            <a:r>
              <a:rPr lang="tr-TR" sz="1600" b="1" dirty="0" smtClean="0">
                <a:latin typeface="Calibri" pitchFamily="34" charset="0"/>
              </a:rPr>
              <a:t> AIS</a:t>
            </a:r>
            <a:endParaRPr lang="tr-TR" sz="1200" b="1" i="1" dirty="0">
              <a:latin typeface="Calibri" pitchFamily="34" charset="0"/>
            </a:endParaRPr>
          </a:p>
        </p:txBody>
      </p:sp>
      <p:sp>
        <p:nvSpPr>
          <p:cNvPr id="35" name="Round Diagonal Corner Rectangle 34"/>
          <p:cNvSpPr/>
          <p:nvPr/>
        </p:nvSpPr>
        <p:spPr>
          <a:xfrm>
            <a:off x="3428992" y="1340768"/>
            <a:ext cx="2001600" cy="720000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tr-TR" sz="1600" b="1" dirty="0" smtClean="0">
                <a:latin typeface="Calibri" pitchFamily="34" charset="0"/>
              </a:rPr>
              <a:t>İlk Tanı</a:t>
            </a:r>
          </a:p>
          <a:p>
            <a:r>
              <a:rPr lang="tr-TR" sz="1600" b="1" dirty="0" smtClean="0">
                <a:latin typeface="Calibri" pitchFamily="34" charset="0"/>
              </a:rPr>
              <a:t>AGC-NOS</a:t>
            </a:r>
            <a:endParaRPr lang="tr-TR" sz="1200" b="1" i="1" dirty="0"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42514" y="2708920"/>
            <a:ext cx="1274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 smtClean="0">
                <a:latin typeface="Calibri" pitchFamily="34" charset="0"/>
                <a:cs typeface="Calibri" pitchFamily="34" charset="0"/>
              </a:rPr>
              <a:t>CIN2+, AIS </a:t>
            </a:r>
            <a:r>
              <a:rPr lang="tr-TR" sz="1200" dirty="0" smtClean="0">
                <a:latin typeface="Calibri" pitchFamily="34" charset="0"/>
                <a:cs typeface="Calibri" pitchFamily="34" charset="0"/>
              </a:rPr>
              <a:t>veya</a:t>
            </a:r>
          </a:p>
          <a:p>
            <a:pPr algn="ctr"/>
            <a:r>
              <a:rPr lang="tr-TR" sz="1400" dirty="0" smtClean="0">
                <a:latin typeface="Calibri" pitchFamily="34" charset="0"/>
                <a:cs typeface="Calibri" pitchFamily="34" charset="0"/>
              </a:rPr>
              <a:t>Kanser YOK</a:t>
            </a:r>
            <a:endParaRPr lang="tr-TR" sz="14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5" name="Straight Arrow Connector 54"/>
          <p:cNvCxnSpPr>
            <a:stCxn id="7" idx="1"/>
            <a:endCxn id="12" idx="0"/>
          </p:cNvCxnSpPr>
          <p:nvPr/>
        </p:nvCxnSpPr>
        <p:spPr bwMode="auto">
          <a:xfrm>
            <a:off x="8072462" y="2059310"/>
            <a:ext cx="0" cy="6496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35" idx="1"/>
            <a:endCxn id="37" idx="0"/>
          </p:cNvCxnSpPr>
          <p:nvPr/>
        </p:nvCxnSpPr>
        <p:spPr bwMode="auto">
          <a:xfrm rot="5400000">
            <a:off x="3330754" y="1609882"/>
            <a:ext cx="648152" cy="1549924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35" idx="1"/>
            <a:endCxn id="11" idx="0"/>
          </p:cNvCxnSpPr>
          <p:nvPr/>
        </p:nvCxnSpPr>
        <p:spPr bwMode="auto">
          <a:xfrm rot="16200000" flipH="1">
            <a:off x="4807108" y="1683452"/>
            <a:ext cx="648179" cy="140281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Dikdörtgen"/>
          <p:cNvSpPr/>
          <p:nvPr/>
        </p:nvSpPr>
        <p:spPr bwMode="auto">
          <a:xfrm>
            <a:off x="3547886" y="5733256"/>
            <a:ext cx="1728192" cy="720080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Kolposkopi</a:t>
            </a: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37 Yuvarlatılmış Çapraz Köşeli Dikdörtgen"/>
          <p:cNvSpPr/>
          <p:nvPr/>
        </p:nvSpPr>
        <p:spPr bwMode="auto">
          <a:xfrm>
            <a:off x="4968506" y="3645024"/>
            <a:ext cx="1728192" cy="720080"/>
          </a:xfrm>
          <a:prstGeom prst="round2Diag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ASCCP Önerilerine Göre Yönet </a:t>
            </a:r>
          </a:p>
        </p:txBody>
      </p:sp>
      <p:sp>
        <p:nvSpPr>
          <p:cNvPr id="40" name="39 Dikdörtgen"/>
          <p:cNvSpPr/>
          <p:nvPr/>
        </p:nvSpPr>
        <p:spPr bwMode="auto">
          <a:xfrm>
            <a:off x="2011716" y="3645024"/>
            <a:ext cx="1728192" cy="720080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Cotesting</a:t>
            </a: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200" dirty="0" smtClean="0">
                <a:solidFill>
                  <a:schemeClr val="bg1"/>
                </a:solidFill>
              </a:rPr>
              <a:t>(1. ve 2. Y)</a:t>
            </a: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1" name="40 Dikdörtgen"/>
          <p:cNvSpPr/>
          <p:nvPr/>
        </p:nvSpPr>
        <p:spPr bwMode="auto">
          <a:xfrm>
            <a:off x="603559" y="5733256"/>
            <a:ext cx="1728192" cy="720080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Cotesting</a:t>
            </a: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200" dirty="0" smtClean="0">
                <a:solidFill>
                  <a:schemeClr val="bg1"/>
                </a:solidFill>
              </a:rPr>
              <a:t>(3 Y sonra)</a:t>
            </a: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5" name="TextBox 11"/>
          <p:cNvSpPr txBox="1"/>
          <p:nvPr/>
        </p:nvSpPr>
        <p:spPr>
          <a:xfrm>
            <a:off x="4133714" y="5137474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 smtClean="0">
                <a:latin typeface="Calibri" pitchFamily="34" charset="0"/>
                <a:cs typeface="Calibri" pitchFamily="34" charset="0"/>
              </a:rPr>
              <a:t>≥ASC</a:t>
            </a:r>
            <a:endParaRPr lang="tr-TR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TextBox 11"/>
          <p:cNvSpPr txBox="1"/>
          <p:nvPr/>
        </p:nvSpPr>
        <p:spPr>
          <a:xfrm>
            <a:off x="698529" y="5137474"/>
            <a:ext cx="1538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 smtClean="0">
                <a:latin typeface="Calibri" pitchFamily="34" charset="0"/>
                <a:cs typeface="Calibri" pitchFamily="34" charset="0"/>
              </a:rPr>
              <a:t>Her ikisi de negatif</a:t>
            </a:r>
            <a:endParaRPr lang="tr-TR" sz="14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6" name="55 Düz Ok Bağlayıcısı"/>
          <p:cNvCxnSpPr>
            <a:stCxn id="37" idx="2"/>
            <a:endCxn id="40" idx="0"/>
          </p:cNvCxnSpPr>
          <p:nvPr/>
        </p:nvCxnSpPr>
        <p:spPr bwMode="auto">
          <a:xfrm flipH="1">
            <a:off x="2875812" y="3232140"/>
            <a:ext cx="4056" cy="41288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59 Düz Ok Bağlayıcısı"/>
          <p:cNvCxnSpPr>
            <a:stCxn id="11" idx="2"/>
            <a:endCxn id="38" idx="3"/>
          </p:cNvCxnSpPr>
          <p:nvPr/>
        </p:nvCxnSpPr>
        <p:spPr bwMode="auto">
          <a:xfrm>
            <a:off x="5832602" y="3139834"/>
            <a:ext cx="0" cy="50519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63 Dirsek Bağlayıcısı"/>
          <p:cNvCxnSpPr>
            <a:stCxn id="40" idx="2"/>
            <a:endCxn id="47" idx="0"/>
          </p:cNvCxnSpPr>
          <p:nvPr/>
        </p:nvCxnSpPr>
        <p:spPr bwMode="auto">
          <a:xfrm rot="5400000">
            <a:off x="1785558" y="4047220"/>
            <a:ext cx="772370" cy="1408138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7" name="66 Dirsek Bağlayıcısı"/>
          <p:cNvCxnSpPr>
            <a:stCxn id="40" idx="2"/>
            <a:endCxn id="45" idx="0"/>
          </p:cNvCxnSpPr>
          <p:nvPr/>
        </p:nvCxnSpPr>
        <p:spPr bwMode="auto">
          <a:xfrm rot="16200000" flipH="1">
            <a:off x="3257719" y="3983197"/>
            <a:ext cx="772370" cy="1536184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70 Düz Ok Bağlayıcısı"/>
          <p:cNvCxnSpPr>
            <a:stCxn id="47" idx="2"/>
            <a:endCxn id="41" idx="0"/>
          </p:cNvCxnSpPr>
          <p:nvPr/>
        </p:nvCxnSpPr>
        <p:spPr bwMode="auto">
          <a:xfrm flipH="1">
            <a:off x="1467655" y="5445251"/>
            <a:ext cx="19" cy="28800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72 Düz Ok Bağlayıcısı"/>
          <p:cNvCxnSpPr>
            <a:stCxn id="45" idx="2"/>
            <a:endCxn id="36" idx="0"/>
          </p:cNvCxnSpPr>
          <p:nvPr/>
        </p:nvCxnSpPr>
        <p:spPr bwMode="auto">
          <a:xfrm flipH="1">
            <a:off x="4411982" y="5445251"/>
            <a:ext cx="14" cy="28800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4" name="73 Yuvarlatılmış Çapraz Köşeli Dikdörtgen"/>
          <p:cNvSpPr/>
          <p:nvPr/>
        </p:nvSpPr>
        <p:spPr bwMode="auto">
          <a:xfrm>
            <a:off x="5980156" y="6021288"/>
            <a:ext cx="2816313" cy="720080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n-lt"/>
              </a:rPr>
              <a:t>*</a:t>
            </a:r>
            <a:r>
              <a: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Cerrahi sınır negatif ve ECC yapılmış olmalıdır</a:t>
            </a:r>
          </a:p>
        </p:txBody>
      </p:sp>
      <p:sp>
        <p:nvSpPr>
          <p:cNvPr id="76" name="75 Dikdörtgen"/>
          <p:cNvSpPr/>
          <p:nvPr/>
        </p:nvSpPr>
        <p:spPr bwMode="auto">
          <a:xfrm>
            <a:off x="7208365" y="3645024"/>
            <a:ext cx="1728192" cy="720080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algn="ctr"/>
            <a:r>
              <a:rPr lang="tr-TR" sz="2200" b="1" dirty="0" smtClean="0">
                <a:solidFill>
                  <a:srgbClr val="FFC000"/>
                </a:solidFill>
              </a:rPr>
              <a:t>*</a:t>
            </a:r>
            <a:r>
              <a:rPr lang="tr-TR" sz="2200" dirty="0" err="1" smtClean="0">
                <a:solidFill>
                  <a:schemeClr val="bg1"/>
                </a:solidFill>
              </a:rPr>
              <a:t>Diagnostik</a:t>
            </a:r>
            <a:r>
              <a:rPr lang="tr-TR" sz="2200" dirty="0" smtClean="0">
                <a:solidFill>
                  <a:schemeClr val="bg1"/>
                </a:solidFill>
              </a:rPr>
              <a:t> </a:t>
            </a:r>
            <a:r>
              <a:rPr lang="tr-TR" sz="2200" dirty="0" err="1" smtClean="0">
                <a:solidFill>
                  <a:schemeClr val="bg1"/>
                </a:solidFill>
              </a:rPr>
              <a:t>Eksizyonel</a:t>
            </a:r>
            <a:r>
              <a:rPr lang="tr-TR" sz="2200" dirty="0" smtClean="0">
                <a:solidFill>
                  <a:schemeClr val="bg1"/>
                </a:solidFill>
              </a:rPr>
              <a:t> Prosedür</a:t>
            </a:r>
          </a:p>
        </p:txBody>
      </p:sp>
      <p:cxnSp>
        <p:nvCxnSpPr>
          <p:cNvPr id="79" name="78 Düz Ok Bağlayıcısı"/>
          <p:cNvCxnSpPr>
            <a:stCxn id="12" idx="2"/>
            <a:endCxn id="76" idx="0"/>
          </p:cNvCxnSpPr>
          <p:nvPr/>
        </p:nvCxnSpPr>
        <p:spPr bwMode="auto">
          <a:xfrm flipH="1">
            <a:off x="8072461" y="3016724"/>
            <a:ext cx="1" cy="6283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6511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Gebelikte </a:t>
            </a:r>
            <a:r>
              <a:rPr lang="tr-TR" dirty="0" err="1" smtClean="0"/>
              <a:t>Kolposkopi</a:t>
            </a:r>
            <a:endParaRPr lang="tr-TR" dirty="0"/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273182"/>
              </p:ext>
            </p:extLst>
          </p:nvPr>
        </p:nvGraphicFramePr>
        <p:xfrm>
          <a:off x="610498" y="1295400"/>
          <a:ext cx="7923012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 l="21635" t="12701" r="42814" b="77734"/>
          <a:stretch>
            <a:fillRect/>
          </a:stretch>
        </p:blipFill>
        <p:spPr bwMode="auto">
          <a:xfrm>
            <a:off x="2525183" y="6165331"/>
            <a:ext cx="4093634" cy="69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40085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 err="1"/>
              <a:t>Servikal</a:t>
            </a:r>
            <a:r>
              <a:rPr lang="tr-TR" altLang="en-US" dirty="0"/>
              <a:t> </a:t>
            </a:r>
            <a:r>
              <a:rPr lang="tr-TR" altLang="en-US" dirty="0" smtClean="0"/>
              <a:t>Kanser Taramaları</a:t>
            </a:r>
            <a:endParaRPr lang="tr-TR" altLang="en-US" dirty="0"/>
          </a:p>
        </p:txBody>
      </p:sp>
      <p:sp>
        <p:nvSpPr>
          <p:cNvPr id="11267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endParaRPr lang="tr-TR" altLang="en-US"/>
          </a:p>
          <a:p>
            <a:r>
              <a:rPr lang="tr-TR" altLang="en-US"/>
              <a:t>Sitoloji temelli</a:t>
            </a:r>
          </a:p>
          <a:p>
            <a:pPr lvl="1"/>
            <a:r>
              <a:rPr lang="tr-TR" altLang="en-US"/>
              <a:t>European Guideline</a:t>
            </a:r>
          </a:p>
          <a:p>
            <a:endParaRPr lang="tr-TR" altLang="en-US"/>
          </a:p>
          <a:p>
            <a:r>
              <a:rPr lang="tr-TR" altLang="en-US"/>
              <a:t>Co-testing (sitoloji ve hrHPV DNA)</a:t>
            </a:r>
          </a:p>
          <a:p>
            <a:pPr lvl="1"/>
            <a:r>
              <a:rPr lang="tr-TR" altLang="en-US"/>
              <a:t>ASCCP Guideline</a:t>
            </a:r>
          </a:p>
          <a:p>
            <a:endParaRPr lang="tr-TR" altLang="en-US"/>
          </a:p>
          <a:p>
            <a:r>
              <a:rPr lang="tr-TR" altLang="en-US"/>
              <a:t>Primer HPV DNA ile tarama </a:t>
            </a:r>
          </a:p>
          <a:p>
            <a:pPr lvl="1"/>
            <a:r>
              <a:rPr lang="tr-TR" altLang="en-US"/>
              <a:t>Türkiye Ulusal Tarama Programı </a:t>
            </a:r>
          </a:p>
        </p:txBody>
      </p:sp>
      <p:sp>
        <p:nvSpPr>
          <p:cNvPr id="11268" name="3 Slayt Numarası Yer Tutucusu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78467DF-AAD3-2443-8C95-912EB65B3C8C}" type="slidenum">
              <a:rPr lang="tr-TR" altLang="tr-TR">
                <a:solidFill>
                  <a:schemeClr val="tx2"/>
                </a:solidFill>
                <a:latin typeface="Calibri" charset="0"/>
              </a:rPr>
              <a:pPr/>
              <a:t>2</a:t>
            </a:fld>
            <a:endParaRPr lang="tr-TR" altLang="tr-TR">
              <a:solidFill>
                <a:schemeClr val="tx2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93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/>
              <a:t>Sonuç </a:t>
            </a:r>
          </a:p>
        </p:txBody>
      </p:sp>
      <p:sp>
        <p:nvSpPr>
          <p:cNvPr id="3072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endParaRPr lang="tr-TR" altLang="en-US"/>
          </a:p>
          <a:p>
            <a:r>
              <a:rPr lang="tr-TR" altLang="en-US"/>
              <a:t>Her tarama programının farklı sitoloji yönetimi bulunabilir.</a:t>
            </a:r>
          </a:p>
          <a:p>
            <a:r>
              <a:rPr lang="tr-TR" altLang="en-US"/>
              <a:t>Kolposkopi eşik değerleri farklı seçilebilir.</a:t>
            </a:r>
          </a:p>
          <a:p>
            <a:r>
              <a:rPr lang="tr-TR" altLang="en-US"/>
              <a:t>Özellikle genç kadınlar, gebeler, fertilite arzusu olanların yönetimi farklı olmalıdır.</a:t>
            </a:r>
          </a:p>
          <a:p>
            <a:r>
              <a:rPr lang="tr-TR" altLang="en-US"/>
              <a:t>Fayda zarar oranları iyi hesaplanmalıdır. </a:t>
            </a:r>
          </a:p>
        </p:txBody>
      </p:sp>
      <p:sp>
        <p:nvSpPr>
          <p:cNvPr id="30724" name="3 Slayt Numarası Yer Tutucusu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7BA9BB1-D98B-374A-8B35-0FFF5F285D00}" type="slidenum">
              <a:rPr lang="tr-TR" altLang="tr-TR">
                <a:solidFill>
                  <a:schemeClr val="tx2"/>
                </a:solidFill>
                <a:latin typeface="Calibri" charset="0"/>
              </a:rPr>
              <a:pPr/>
              <a:t>20</a:t>
            </a:fld>
            <a:endParaRPr lang="tr-TR" altLang="tr-TR">
              <a:solidFill>
                <a:schemeClr val="tx2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166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0" t="37664" r="33289" b="36842"/>
          <a:stretch/>
        </p:blipFill>
        <p:spPr bwMode="auto">
          <a:xfrm>
            <a:off x="251521" y="764704"/>
            <a:ext cx="871296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21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ASCCP </a:t>
            </a:r>
            <a:r>
              <a:rPr lang="tr-TR" dirty="0" err="1" smtClean="0"/>
              <a:t>Guidelines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Massad</a:t>
            </a:r>
            <a:r>
              <a:rPr lang="tr-TR" dirty="0" smtClean="0"/>
              <a:t> LS, J </a:t>
            </a:r>
            <a:r>
              <a:rPr lang="tr-TR" dirty="0" err="1" smtClean="0"/>
              <a:t>Low</a:t>
            </a:r>
            <a:r>
              <a:rPr lang="tr-TR" dirty="0" smtClean="0"/>
              <a:t> Gen </a:t>
            </a:r>
            <a:r>
              <a:rPr lang="tr-TR" dirty="0" err="1" smtClean="0"/>
              <a:t>Tract</a:t>
            </a:r>
            <a:r>
              <a:rPr lang="tr-TR" dirty="0" smtClean="0"/>
              <a:t> </a:t>
            </a:r>
            <a:r>
              <a:rPr lang="tr-TR" dirty="0" err="1" smtClean="0"/>
              <a:t>Dis</a:t>
            </a:r>
            <a:r>
              <a:rPr lang="tr-TR" dirty="0" smtClean="0"/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3766064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CIN1 (ASC-US veya LGSIL Sitolojili, HPV16/18(+) veya </a:t>
            </a:r>
            <a:r>
              <a:rPr lang="tr-TR" dirty="0" err="1" smtClean="0"/>
              <a:t>Persistan</a:t>
            </a:r>
            <a:r>
              <a:rPr lang="tr-TR" dirty="0" smtClean="0"/>
              <a:t> HPV)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 bwMode="auto">
          <a:xfrm>
            <a:off x="4315972" y="3356992"/>
            <a:ext cx="1728192" cy="720080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Kolposkopi</a:t>
            </a: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Round Diagonal Corner Rectangle 2"/>
          <p:cNvSpPr/>
          <p:nvPr/>
        </p:nvSpPr>
        <p:spPr>
          <a:xfrm>
            <a:off x="539552" y="1556792"/>
            <a:ext cx="2286016" cy="567342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tr-TR" sz="1600" b="1" dirty="0" smtClean="0">
                <a:latin typeface="Calibri" pitchFamily="34" charset="0"/>
              </a:rPr>
              <a:t>Tedavisiz Takip</a:t>
            </a:r>
            <a:endParaRPr lang="tr-TR" sz="1200" b="1" i="1" dirty="0">
              <a:latin typeface="Calibri" pitchFamily="34" charset="0"/>
            </a:endParaRPr>
          </a:p>
        </p:txBody>
      </p:sp>
      <p:sp>
        <p:nvSpPr>
          <p:cNvPr id="6" name="5 Yuvarlatılmış Çapraz Köşeli Dikdörtgen"/>
          <p:cNvSpPr/>
          <p:nvPr/>
        </p:nvSpPr>
        <p:spPr bwMode="auto">
          <a:xfrm>
            <a:off x="3739908" y="5733256"/>
            <a:ext cx="1728192" cy="720080"/>
          </a:xfrm>
          <a:prstGeom prst="round2Diag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ASCCP Önerilerine Göre Yönet </a:t>
            </a:r>
          </a:p>
        </p:txBody>
      </p:sp>
      <p:sp>
        <p:nvSpPr>
          <p:cNvPr id="7" name="6 Yuvarlatılmış Çapraz Köşeli Dikdörtgen"/>
          <p:cNvSpPr/>
          <p:nvPr/>
        </p:nvSpPr>
        <p:spPr bwMode="auto">
          <a:xfrm>
            <a:off x="5580112" y="1700808"/>
            <a:ext cx="3320369" cy="720080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n-lt"/>
              </a:rPr>
              <a:t>*</a:t>
            </a:r>
            <a:r>
              <a:rPr lang="tr-TR" sz="1800" dirty="0" smtClean="0">
                <a:solidFill>
                  <a:schemeClr val="bg1"/>
                </a:solidFill>
              </a:rPr>
              <a:t>&lt;30 Y sitoloji, ≥30 Y </a:t>
            </a:r>
            <a:r>
              <a:rPr lang="tr-TR" sz="1800" dirty="0" err="1" smtClean="0">
                <a:solidFill>
                  <a:schemeClr val="bg1"/>
                </a:solidFill>
              </a:rPr>
              <a:t>cotesting</a:t>
            </a:r>
            <a:endParaRPr lang="tr-TR" sz="1800" dirty="0" smtClean="0">
              <a:solidFill>
                <a:schemeClr val="bg1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1" i="0" u="none" strike="noStrike" cap="none" normalizeH="0" baseline="30000" dirty="0" smtClean="0">
                <a:ln>
                  <a:noFill/>
                </a:ln>
                <a:solidFill>
                  <a:srgbClr val="FF9900"/>
                </a:solidFill>
                <a:effectLst/>
                <a:latin typeface="+mn-lt"/>
              </a:rPr>
              <a:t>£</a:t>
            </a:r>
            <a:r>
              <a: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Ablatif </a:t>
            </a:r>
            <a:r>
              <a:rPr kumimoji="0" lang="tr-TR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veya </a:t>
            </a:r>
            <a:r>
              <a:rPr kumimoji="0" lang="tr-TR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eksizyonel</a:t>
            </a:r>
            <a:r>
              <a: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tedavi</a:t>
            </a:r>
          </a:p>
        </p:txBody>
      </p:sp>
      <p:sp>
        <p:nvSpPr>
          <p:cNvPr id="8" name="7 Dikdörtgen"/>
          <p:cNvSpPr/>
          <p:nvPr/>
        </p:nvSpPr>
        <p:spPr>
          <a:xfrm>
            <a:off x="3492900" y="4777408"/>
            <a:ext cx="10132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CIN 2,3 Yok</a:t>
            </a:r>
          </a:p>
        </p:txBody>
      </p:sp>
      <p:sp>
        <p:nvSpPr>
          <p:cNvPr id="9" name="8 Dikdörtgen"/>
          <p:cNvSpPr/>
          <p:nvPr/>
        </p:nvSpPr>
        <p:spPr>
          <a:xfrm>
            <a:off x="4824843" y="4777408"/>
            <a:ext cx="7104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CIN 2,3</a:t>
            </a:r>
          </a:p>
        </p:txBody>
      </p:sp>
      <p:sp>
        <p:nvSpPr>
          <p:cNvPr id="10" name="9 Dikdörtgen"/>
          <p:cNvSpPr/>
          <p:nvPr/>
        </p:nvSpPr>
        <p:spPr>
          <a:xfrm>
            <a:off x="6052972" y="4777408"/>
            <a:ext cx="5731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CIN 1</a:t>
            </a:r>
          </a:p>
        </p:txBody>
      </p:sp>
      <p:sp>
        <p:nvSpPr>
          <p:cNvPr id="11" name="10 Dikdörtgen"/>
          <p:cNvSpPr/>
          <p:nvPr/>
        </p:nvSpPr>
        <p:spPr>
          <a:xfrm>
            <a:off x="1032383" y="2564905"/>
            <a:ext cx="13003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Cotesting</a:t>
            </a:r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@ 1Y</a:t>
            </a:r>
          </a:p>
        </p:txBody>
      </p:sp>
      <p:sp>
        <p:nvSpPr>
          <p:cNvPr id="12" name="11 Dikdörtgen"/>
          <p:cNvSpPr/>
          <p:nvPr/>
        </p:nvSpPr>
        <p:spPr>
          <a:xfrm>
            <a:off x="686135" y="3563144"/>
            <a:ext cx="19928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HPV (-) </a:t>
            </a:r>
            <a:r>
              <a:rPr lang="tr-TR" sz="14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ve </a:t>
            </a:r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Sitoloji negatif</a:t>
            </a:r>
          </a:p>
        </p:txBody>
      </p:sp>
      <p:sp>
        <p:nvSpPr>
          <p:cNvPr id="13" name="12 Dikdörtgen"/>
          <p:cNvSpPr/>
          <p:nvPr/>
        </p:nvSpPr>
        <p:spPr>
          <a:xfrm>
            <a:off x="713760" y="4293096"/>
            <a:ext cx="1937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Yaşa uygun test tekrarı*</a:t>
            </a:r>
          </a:p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@ 3 Y</a:t>
            </a:r>
          </a:p>
        </p:txBody>
      </p:sp>
      <p:sp>
        <p:nvSpPr>
          <p:cNvPr id="14" name="13 Dikdörtgen"/>
          <p:cNvSpPr/>
          <p:nvPr/>
        </p:nvSpPr>
        <p:spPr>
          <a:xfrm>
            <a:off x="646447" y="5229201"/>
            <a:ext cx="20722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Sitoloji negatif </a:t>
            </a:r>
            <a:r>
              <a:rPr lang="tr-TR" sz="14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+/- </a:t>
            </a:r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HPV (-)</a:t>
            </a:r>
            <a:endParaRPr lang="tr-TR" sz="1400" i="1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14 Dikdörtgen"/>
          <p:cNvSpPr/>
          <p:nvPr/>
        </p:nvSpPr>
        <p:spPr>
          <a:xfrm>
            <a:off x="5877908" y="5831686"/>
            <a:ext cx="9232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En az 2 Y</a:t>
            </a:r>
          </a:p>
          <a:p>
            <a:pPr algn="ctr"/>
            <a:r>
              <a:rPr lang="tr-TR" sz="14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persistans</a:t>
            </a:r>
            <a:endParaRPr lang="tr-TR" sz="14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15 Dikdörtgen"/>
          <p:cNvSpPr/>
          <p:nvPr/>
        </p:nvSpPr>
        <p:spPr>
          <a:xfrm>
            <a:off x="4419515" y="2564905"/>
            <a:ext cx="1521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≥ASC </a:t>
            </a:r>
            <a:r>
              <a:rPr lang="tr-TR" sz="14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veya</a:t>
            </a:r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HPV (+)</a:t>
            </a:r>
          </a:p>
        </p:txBody>
      </p:sp>
      <p:sp>
        <p:nvSpPr>
          <p:cNvPr id="17" name="16 Dikdörtgen"/>
          <p:cNvSpPr/>
          <p:nvPr/>
        </p:nvSpPr>
        <p:spPr bwMode="auto">
          <a:xfrm>
            <a:off x="7132284" y="5733256"/>
            <a:ext cx="1728192" cy="720080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Takip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200" i="1" dirty="0" smtClean="0">
                <a:solidFill>
                  <a:schemeClr val="bg1"/>
                </a:solidFill>
              </a:rPr>
              <a:t>veya</a:t>
            </a:r>
          </a:p>
          <a:p>
            <a:pPr algn="ctr"/>
            <a:r>
              <a:rPr lang="tr-TR" sz="1800" b="1" baseline="30000" dirty="0" smtClean="0">
                <a:solidFill>
                  <a:srgbClr val="FF9900"/>
                </a:solidFill>
              </a:rPr>
              <a:t>£ 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Tedavi</a:t>
            </a:r>
          </a:p>
        </p:txBody>
      </p:sp>
      <p:sp>
        <p:nvSpPr>
          <p:cNvPr id="18" name="17 Dikdörtgen"/>
          <p:cNvSpPr/>
          <p:nvPr/>
        </p:nvSpPr>
        <p:spPr>
          <a:xfrm>
            <a:off x="1328156" y="5949280"/>
            <a:ext cx="708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Rutin</a:t>
            </a:r>
          </a:p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tarama</a:t>
            </a:r>
          </a:p>
        </p:txBody>
      </p:sp>
      <p:cxnSp>
        <p:nvCxnSpPr>
          <p:cNvPr id="20" name="19 Düz Ok Bağlayıcısı"/>
          <p:cNvCxnSpPr>
            <a:stCxn id="5" idx="1"/>
            <a:endCxn id="11" idx="0"/>
          </p:cNvCxnSpPr>
          <p:nvPr/>
        </p:nvCxnSpPr>
        <p:spPr bwMode="auto">
          <a:xfrm>
            <a:off x="1682560" y="2124134"/>
            <a:ext cx="1" cy="44077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21 Düz Ok Bağlayıcısı"/>
          <p:cNvCxnSpPr>
            <a:stCxn id="11" idx="2"/>
            <a:endCxn id="12" idx="0"/>
          </p:cNvCxnSpPr>
          <p:nvPr/>
        </p:nvCxnSpPr>
        <p:spPr bwMode="auto">
          <a:xfrm>
            <a:off x="1682561" y="2872682"/>
            <a:ext cx="1" cy="69046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23 Düz Ok Bağlayıcısı"/>
          <p:cNvCxnSpPr>
            <a:stCxn id="12" idx="2"/>
            <a:endCxn id="13" idx="0"/>
          </p:cNvCxnSpPr>
          <p:nvPr/>
        </p:nvCxnSpPr>
        <p:spPr bwMode="auto">
          <a:xfrm flipH="1">
            <a:off x="1682560" y="3870921"/>
            <a:ext cx="2" cy="4221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25 Düz Ok Bağlayıcısı"/>
          <p:cNvCxnSpPr>
            <a:stCxn id="13" idx="2"/>
            <a:endCxn id="14" idx="0"/>
          </p:cNvCxnSpPr>
          <p:nvPr/>
        </p:nvCxnSpPr>
        <p:spPr bwMode="auto">
          <a:xfrm>
            <a:off x="1682560" y="4816316"/>
            <a:ext cx="1" cy="41288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27 Düz Ok Bağlayıcısı"/>
          <p:cNvCxnSpPr>
            <a:stCxn id="14" idx="2"/>
            <a:endCxn id="18" idx="0"/>
          </p:cNvCxnSpPr>
          <p:nvPr/>
        </p:nvCxnSpPr>
        <p:spPr bwMode="auto">
          <a:xfrm>
            <a:off x="1682561" y="5536978"/>
            <a:ext cx="0" cy="41230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29 Düz Ok Bağlayıcısı"/>
          <p:cNvCxnSpPr>
            <a:stCxn id="11" idx="3"/>
            <a:endCxn id="16" idx="1"/>
          </p:cNvCxnSpPr>
          <p:nvPr/>
        </p:nvCxnSpPr>
        <p:spPr bwMode="auto">
          <a:xfrm>
            <a:off x="2332739" y="2718794"/>
            <a:ext cx="2086776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31 Düz Ok Bağlayıcısı"/>
          <p:cNvCxnSpPr>
            <a:stCxn id="16" idx="2"/>
            <a:endCxn id="4" idx="0"/>
          </p:cNvCxnSpPr>
          <p:nvPr/>
        </p:nvCxnSpPr>
        <p:spPr bwMode="auto">
          <a:xfrm flipH="1">
            <a:off x="5180068" y="2872682"/>
            <a:ext cx="1" cy="48431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35 Düz Ok Bağlayıcısı"/>
          <p:cNvCxnSpPr>
            <a:stCxn id="4" idx="2"/>
            <a:endCxn id="9" idx="0"/>
          </p:cNvCxnSpPr>
          <p:nvPr/>
        </p:nvCxnSpPr>
        <p:spPr bwMode="auto">
          <a:xfrm>
            <a:off x="5180068" y="4077072"/>
            <a:ext cx="1" cy="70033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37 Dirsek Bağlayıcısı"/>
          <p:cNvCxnSpPr>
            <a:stCxn id="13" idx="3"/>
            <a:endCxn id="16" idx="1"/>
          </p:cNvCxnSpPr>
          <p:nvPr/>
        </p:nvCxnSpPr>
        <p:spPr bwMode="auto">
          <a:xfrm flipV="1">
            <a:off x="2651360" y="2718794"/>
            <a:ext cx="1768155" cy="1835912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39 Dirsek Bağlayıcısı"/>
          <p:cNvCxnSpPr>
            <a:stCxn id="4" idx="2"/>
            <a:endCxn id="8" idx="0"/>
          </p:cNvCxnSpPr>
          <p:nvPr/>
        </p:nvCxnSpPr>
        <p:spPr bwMode="auto">
          <a:xfrm rot="5400000">
            <a:off x="4239633" y="3836973"/>
            <a:ext cx="700336" cy="1180534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43 Dirsek Bağlayıcısı"/>
          <p:cNvCxnSpPr>
            <a:stCxn id="4" idx="2"/>
            <a:endCxn id="10" idx="0"/>
          </p:cNvCxnSpPr>
          <p:nvPr/>
        </p:nvCxnSpPr>
        <p:spPr bwMode="auto">
          <a:xfrm rot="16200000" flipH="1">
            <a:off x="5409628" y="3847511"/>
            <a:ext cx="700336" cy="1159457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45 Dirsek Bağlayıcısı"/>
          <p:cNvCxnSpPr>
            <a:stCxn id="8" idx="2"/>
            <a:endCxn id="6" idx="3"/>
          </p:cNvCxnSpPr>
          <p:nvPr/>
        </p:nvCxnSpPr>
        <p:spPr bwMode="auto">
          <a:xfrm rot="16200000" flipH="1">
            <a:off x="3977734" y="5106985"/>
            <a:ext cx="648071" cy="60447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47 Dirsek Bağlayıcısı"/>
          <p:cNvCxnSpPr>
            <a:stCxn id="9" idx="2"/>
            <a:endCxn id="6" idx="3"/>
          </p:cNvCxnSpPr>
          <p:nvPr/>
        </p:nvCxnSpPr>
        <p:spPr bwMode="auto">
          <a:xfrm rot="5400000">
            <a:off x="4568002" y="5121188"/>
            <a:ext cx="648071" cy="576065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49 Düz Ok Bağlayıcısı"/>
          <p:cNvCxnSpPr>
            <a:stCxn id="10" idx="2"/>
            <a:endCxn id="15" idx="0"/>
          </p:cNvCxnSpPr>
          <p:nvPr/>
        </p:nvCxnSpPr>
        <p:spPr bwMode="auto">
          <a:xfrm>
            <a:off x="6339525" y="5085185"/>
            <a:ext cx="2" cy="74650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51 Düz Ok Bağlayıcısı"/>
          <p:cNvCxnSpPr>
            <a:stCxn id="15" idx="3"/>
            <a:endCxn id="17" idx="1"/>
          </p:cNvCxnSpPr>
          <p:nvPr/>
        </p:nvCxnSpPr>
        <p:spPr bwMode="auto">
          <a:xfrm>
            <a:off x="6801145" y="6093296"/>
            <a:ext cx="331139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235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CIN1 (ASC-H veya HGSIL Sitolojili)</a:t>
            </a:r>
            <a:endParaRPr lang="tr-TR" dirty="0"/>
          </a:p>
        </p:txBody>
      </p:sp>
      <p:sp>
        <p:nvSpPr>
          <p:cNvPr id="5" name="4 Dikdörtgen"/>
          <p:cNvSpPr/>
          <p:nvPr/>
        </p:nvSpPr>
        <p:spPr bwMode="auto">
          <a:xfrm>
            <a:off x="1627673" y="4437112"/>
            <a:ext cx="1728192" cy="720080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Kolposkopi</a:t>
            </a: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5 Yuvarlatılmış Çapraz Köşeli Dikdörtgen"/>
          <p:cNvSpPr/>
          <p:nvPr/>
        </p:nvSpPr>
        <p:spPr bwMode="auto">
          <a:xfrm>
            <a:off x="6748242" y="3212976"/>
            <a:ext cx="1728192" cy="720080"/>
          </a:xfrm>
          <a:prstGeom prst="round2Diag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ASCCP Önerilerine Göre Yönet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214939" y="3311406"/>
            <a:ext cx="1645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HPV (-) </a:t>
            </a:r>
            <a:r>
              <a:rPr lang="tr-TR" sz="14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ve </a:t>
            </a:r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Sitoloji (-)</a:t>
            </a:r>
          </a:p>
          <a:p>
            <a:pPr algn="ctr"/>
            <a:r>
              <a:rPr lang="tr-TR" sz="14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Her iki </a:t>
            </a:r>
            <a:r>
              <a:rPr lang="tr-TR" sz="1400" i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cotesting</a:t>
            </a:r>
            <a:endParaRPr lang="tr-TR" sz="1400" i="1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498708" y="4149080"/>
            <a:ext cx="107796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Yaşa uygun </a:t>
            </a:r>
          </a:p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test tekrarı*</a:t>
            </a:r>
          </a:p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@ 3 Y</a:t>
            </a:r>
          </a:p>
        </p:txBody>
      </p:sp>
      <p:sp>
        <p:nvSpPr>
          <p:cNvPr id="10" name="9 Dikdörtgen"/>
          <p:cNvSpPr/>
          <p:nvPr/>
        </p:nvSpPr>
        <p:spPr>
          <a:xfrm>
            <a:off x="3427607" y="1762945"/>
            <a:ext cx="5885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Veya</a:t>
            </a:r>
          </a:p>
        </p:txBody>
      </p:sp>
      <p:sp>
        <p:nvSpPr>
          <p:cNvPr id="11" name="10 Dikdörtgen"/>
          <p:cNvSpPr/>
          <p:nvPr/>
        </p:nvSpPr>
        <p:spPr>
          <a:xfrm>
            <a:off x="1930859" y="3311406"/>
            <a:ext cx="11218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≥ASC &lt;HGSIL </a:t>
            </a:r>
          </a:p>
          <a:p>
            <a:pPr algn="ctr"/>
            <a:r>
              <a:rPr lang="tr-TR" sz="14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veya</a:t>
            </a:r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HPV (+)</a:t>
            </a:r>
          </a:p>
        </p:txBody>
      </p:sp>
      <p:sp>
        <p:nvSpPr>
          <p:cNvPr id="12" name="11 Dikdörtgen"/>
          <p:cNvSpPr/>
          <p:nvPr/>
        </p:nvSpPr>
        <p:spPr bwMode="auto">
          <a:xfrm>
            <a:off x="1627673" y="1556792"/>
            <a:ext cx="1728192" cy="720080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algn="ctr"/>
            <a:r>
              <a:rPr lang="tr-TR" sz="2000" baseline="30000" dirty="0" smtClean="0">
                <a:solidFill>
                  <a:srgbClr val="FF9900"/>
                </a:solidFill>
              </a:rPr>
              <a:t>€ </a:t>
            </a:r>
            <a:r>
              <a:rPr kumimoji="0" lang="tr-TR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Cotesting</a:t>
            </a:r>
            <a:r>
              <a:rPr lang="tr-TR" sz="2000" baseline="30000" dirty="0" smtClean="0">
                <a:solidFill>
                  <a:srgbClr val="FF9900"/>
                </a:solidFill>
              </a:rPr>
              <a:t> </a:t>
            </a: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200" dirty="0" smtClean="0">
                <a:solidFill>
                  <a:schemeClr val="bg1"/>
                </a:solidFill>
              </a:rPr>
              <a:t>1. </a:t>
            </a:r>
            <a:r>
              <a:rPr lang="tr-TR" sz="2200" i="1" dirty="0" smtClean="0">
                <a:solidFill>
                  <a:schemeClr val="bg1"/>
                </a:solidFill>
              </a:rPr>
              <a:t>ve</a:t>
            </a:r>
            <a:r>
              <a:rPr lang="tr-TR" sz="2200" dirty="0" smtClean="0">
                <a:solidFill>
                  <a:schemeClr val="bg1"/>
                </a:solidFill>
              </a:rPr>
              <a:t> 2. Y</a:t>
            </a: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12 Dikdörtgen"/>
          <p:cNvSpPr/>
          <p:nvPr/>
        </p:nvSpPr>
        <p:spPr bwMode="auto">
          <a:xfrm>
            <a:off x="4157239" y="1556792"/>
            <a:ext cx="1728192" cy="720080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algn="ctr"/>
            <a:r>
              <a:rPr lang="tr-TR" sz="1800" b="1" baseline="30000" dirty="0" smtClean="0">
                <a:solidFill>
                  <a:srgbClr val="FF9900"/>
                </a:solidFill>
              </a:rPr>
              <a:t>£ </a:t>
            </a:r>
            <a:r>
              <a:rPr kumimoji="0" lang="tr-TR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Diagnostik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tr-TR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eksizyonel</a:t>
            </a:r>
            <a:r>
              <a:rPr kumimoji="0" lang="tr-TR" sz="2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prosedür</a:t>
            </a:r>
            <a:r>
              <a:rPr lang="tr-TR" sz="1800" b="1" baseline="30000" dirty="0" smtClean="0">
                <a:solidFill>
                  <a:srgbClr val="FF9900"/>
                </a:solidFill>
              </a:rPr>
              <a:t> </a:t>
            </a: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13 Yuvarlatılmış Çapraz Köşeli Dikdörtgen"/>
          <p:cNvSpPr/>
          <p:nvPr/>
        </p:nvSpPr>
        <p:spPr bwMode="auto">
          <a:xfrm>
            <a:off x="5468100" y="4869160"/>
            <a:ext cx="3072341" cy="1008112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algn="ctr"/>
            <a:r>
              <a:rPr lang="tr-TR" sz="1800" baseline="30000" dirty="0" smtClean="0">
                <a:solidFill>
                  <a:srgbClr val="FF9900"/>
                </a:solidFill>
              </a:rPr>
              <a:t>€</a:t>
            </a:r>
            <a:r>
              <a:rPr lang="tr-TR" sz="1800" dirty="0" err="1" smtClean="0">
                <a:solidFill>
                  <a:schemeClr val="bg1"/>
                </a:solidFill>
              </a:rPr>
              <a:t>Kolposkopi</a:t>
            </a:r>
            <a:r>
              <a:rPr lang="tr-TR" sz="1800" dirty="0" smtClean="0">
                <a:solidFill>
                  <a:schemeClr val="bg1"/>
                </a:solidFill>
              </a:rPr>
              <a:t> ve ECC (-)</a:t>
            </a:r>
            <a:endParaRPr kumimoji="0" lang="tr-TR" sz="1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+mn-lt"/>
            </a:endParaRPr>
          </a:p>
          <a:p>
            <a:pPr algn="ctr"/>
            <a:r>
              <a:rPr lang="tr-TR" sz="1800" b="1" baseline="30000" dirty="0" smtClean="0">
                <a:solidFill>
                  <a:srgbClr val="FF9900"/>
                </a:solidFill>
              </a:rPr>
              <a:t>£</a:t>
            </a:r>
            <a:r>
              <a:rPr lang="tr-TR" sz="1800" dirty="0" smtClean="0">
                <a:solidFill>
                  <a:schemeClr val="bg1"/>
                </a:solidFill>
              </a:rPr>
              <a:t>Gebe ve 21-24 Y arası hariç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n-lt"/>
              </a:rPr>
              <a:t>*</a:t>
            </a:r>
            <a:r>
              <a:rPr lang="tr-TR" sz="1800" dirty="0" smtClean="0">
                <a:solidFill>
                  <a:schemeClr val="bg1"/>
                </a:solidFill>
              </a:rPr>
              <a:t>&lt;30 Y sitoloji, ≥30 Y </a:t>
            </a:r>
            <a:r>
              <a:rPr lang="tr-TR" sz="1800" dirty="0" err="1" smtClean="0">
                <a:solidFill>
                  <a:schemeClr val="bg1"/>
                </a:solidFill>
              </a:rPr>
              <a:t>cotesting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14 Dikdörtgen"/>
          <p:cNvSpPr/>
          <p:nvPr/>
        </p:nvSpPr>
        <p:spPr>
          <a:xfrm>
            <a:off x="3315876" y="3311406"/>
            <a:ext cx="118797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HGSIl</a:t>
            </a:r>
            <a:endParaRPr lang="tr-TR" sz="14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tr-TR" sz="14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(Herhangi bir </a:t>
            </a:r>
          </a:p>
          <a:p>
            <a:pPr algn="ctr"/>
            <a:r>
              <a:rPr lang="tr-TR" sz="1400" i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cotesting</a:t>
            </a:r>
            <a:r>
              <a:rPr lang="tr-TR" sz="14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)</a:t>
            </a:r>
          </a:p>
        </p:txBody>
      </p:sp>
      <p:sp>
        <p:nvSpPr>
          <p:cNvPr id="16" name="15 Dikdörtgen"/>
          <p:cNvSpPr/>
          <p:nvPr/>
        </p:nvSpPr>
        <p:spPr bwMode="auto">
          <a:xfrm>
            <a:off x="6748242" y="1556792"/>
            <a:ext cx="1712190" cy="648072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Sitoloji,</a:t>
            </a:r>
            <a:r>
              <a:rPr kumimoji="0" lang="tr-TR" sz="2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tr-TR" sz="22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Bx</a:t>
            </a:r>
            <a:r>
              <a:rPr kumimoji="0" lang="tr-TR" sz="2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tr-TR" sz="22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ve</a:t>
            </a:r>
            <a:r>
              <a:rPr kumimoji="0" lang="tr-TR" sz="2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tr-TR" sz="22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kolposkopi</a:t>
            </a:r>
            <a:r>
              <a:rPr kumimoji="0" lang="tr-TR" sz="2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gözden geçirilmesi</a:t>
            </a: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16 Dikdörtgen"/>
          <p:cNvSpPr/>
          <p:nvPr/>
        </p:nvSpPr>
        <p:spPr>
          <a:xfrm>
            <a:off x="5986606" y="1762945"/>
            <a:ext cx="5885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Veya</a:t>
            </a:r>
          </a:p>
        </p:txBody>
      </p:sp>
      <p:cxnSp>
        <p:nvCxnSpPr>
          <p:cNvPr id="19" name="18 Dirsek Bağlayıcısı"/>
          <p:cNvCxnSpPr>
            <a:stCxn id="12" idx="2"/>
            <a:endCxn id="8" idx="0"/>
          </p:cNvCxnSpPr>
          <p:nvPr/>
        </p:nvCxnSpPr>
        <p:spPr bwMode="auto">
          <a:xfrm rot="5400000">
            <a:off x="1247463" y="2067100"/>
            <a:ext cx="1034534" cy="1454078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22 Dirsek Bağlayıcısı"/>
          <p:cNvCxnSpPr>
            <a:stCxn id="12" idx="2"/>
            <a:endCxn id="11" idx="0"/>
          </p:cNvCxnSpPr>
          <p:nvPr/>
        </p:nvCxnSpPr>
        <p:spPr bwMode="auto">
          <a:xfrm rot="16200000" flipH="1">
            <a:off x="1974502" y="2794138"/>
            <a:ext cx="1034534" cy="1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24 Dirsek Bağlayıcısı"/>
          <p:cNvCxnSpPr>
            <a:stCxn id="12" idx="2"/>
            <a:endCxn id="15" idx="0"/>
          </p:cNvCxnSpPr>
          <p:nvPr/>
        </p:nvCxnSpPr>
        <p:spPr bwMode="auto">
          <a:xfrm rot="16200000" flipH="1">
            <a:off x="2683548" y="2085093"/>
            <a:ext cx="1034534" cy="1418092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26 Düz Ok Bağlayıcısı"/>
          <p:cNvCxnSpPr>
            <a:stCxn id="8" idx="2"/>
            <a:endCxn id="9" idx="0"/>
          </p:cNvCxnSpPr>
          <p:nvPr/>
        </p:nvCxnSpPr>
        <p:spPr bwMode="auto">
          <a:xfrm flipH="1">
            <a:off x="1037690" y="3834626"/>
            <a:ext cx="1" cy="31445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30 Düz Ok Bağlayıcısı"/>
          <p:cNvCxnSpPr>
            <a:stCxn id="11" idx="2"/>
            <a:endCxn id="5" idx="0"/>
          </p:cNvCxnSpPr>
          <p:nvPr/>
        </p:nvCxnSpPr>
        <p:spPr bwMode="auto">
          <a:xfrm flipH="1">
            <a:off x="2491769" y="3834626"/>
            <a:ext cx="1" cy="60248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32 Şekil"/>
          <p:cNvCxnSpPr>
            <a:stCxn id="15" idx="3"/>
            <a:endCxn id="13" idx="2"/>
          </p:cNvCxnSpPr>
          <p:nvPr/>
        </p:nvCxnSpPr>
        <p:spPr bwMode="auto">
          <a:xfrm flipV="1">
            <a:off x="4503846" y="2276872"/>
            <a:ext cx="517489" cy="1403866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34 Düz Ok Bağlayıcısı"/>
          <p:cNvCxnSpPr>
            <a:stCxn id="16" idx="2"/>
            <a:endCxn id="6" idx="3"/>
          </p:cNvCxnSpPr>
          <p:nvPr/>
        </p:nvCxnSpPr>
        <p:spPr bwMode="auto">
          <a:xfrm>
            <a:off x="7604337" y="2204864"/>
            <a:ext cx="8001" cy="10081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886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CIN 1 (21-24 Yaş Kadınlarda)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 bwMode="auto">
          <a:xfrm>
            <a:off x="987602" y="1268760"/>
            <a:ext cx="1728192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ASC-US </a:t>
            </a:r>
            <a:r>
              <a:rPr kumimoji="0" lang="tr-TR" sz="17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veya</a:t>
            </a:r>
            <a:r>
              <a:rPr kumimoji="0" lang="tr-TR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LGSIL</a:t>
            </a:r>
          </a:p>
        </p:txBody>
      </p:sp>
      <p:sp>
        <p:nvSpPr>
          <p:cNvPr id="5" name="4 Dikdörtgen"/>
          <p:cNvSpPr/>
          <p:nvPr/>
        </p:nvSpPr>
        <p:spPr bwMode="auto">
          <a:xfrm>
            <a:off x="3163844" y="5445224"/>
            <a:ext cx="1728192" cy="720080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Kolposkopi</a:t>
            </a: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5 Yuvarlatılmış Çapraz Köşeli Dikdörtgen"/>
          <p:cNvSpPr/>
          <p:nvPr/>
        </p:nvSpPr>
        <p:spPr bwMode="auto">
          <a:xfrm>
            <a:off x="6620228" y="5445224"/>
            <a:ext cx="1728192" cy="720080"/>
          </a:xfrm>
          <a:prstGeom prst="round2Diag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ASCCP Önerilerine Göre Yönet </a:t>
            </a:r>
          </a:p>
        </p:txBody>
      </p:sp>
      <p:sp>
        <p:nvSpPr>
          <p:cNvPr id="8" name="7 Dikdörtgen"/>
          <p:cNvSpPr/>
          <p:nvPr/>
        </p:nvSpPr>
        <p:spPr bwMode="auto">
          <a:xfrm>
            <a:off x="5404092" y="1268760"/>
            <a:ext cx="1728192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ASC-H </a:t>
            </a:r>
            <a:r>
              <a:rPr kumimoji="0" lang="tr-TR" sz="17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veya</a:t>
            </a:r>
            <a:r>
              <a:rPr kumimoji="0" lang="tr-TR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HGSIL</a:t>
            </a:r>
          </a:p>
        </p:txBody>
      </p:sp>
      <p:sp>
        <p:nvSpPr>
          <p:cNvPr id="9" name="8 Dikdörtgen"/>
          <p:cNvSpPr/>
          <p:nvPr/>
        </p:nvSpPr>
        <p:spPr bwMode="auto">
          <a:xfrm>
            <a:off x="5340085" y="3429000"/>
            <a:ext cx="1728192" cy="720080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algn="ctr"/>
            <a:r>
              <a:rPr lang="tr-TR" sz="2200" dirty="0" err="1" smtClean="0">
                <a:solidFill>
                  <a:schemeClr val="bg1"/>
                </a:solidFill>
              </a:rPr>
              <a:t>Kolposkopi</a:t>
            </a:r>
            <a:r>
              <a:rPr lang="tr-TR" sz="2200" dirty="0" smtClean="0">
                <a:solidFill>
                  <a:schemeClr val="bg1"/>
                </a:solidFill>
              </a:rPr>
              <a:t> ve sitoloji</a:t>
            </a:r>
          </a:p>
          <a:p>
            <a:pPr algn="ctr"/>
            <a:r>
              <a:rPr lang="tr-TR" sz="2200" dirty="0" smtClean="0">
                <a:solidFill>
                  <a:schemeClr val="bg1"/>
                </a:solidFill>
              </a:rPr>
              <a:t>@ 6. ve 12. ay</a:t>
            </a:r>
          </a:p>
        </p:txBody>
      </p:sp>
      <p:sp>
        <p:nvSpPr>
          <p:cNvPr id="10" name="9 Dikdörtgen"/>
          <p:cNvSpPr/>
          <p:nvPr/>
        </p:nvSpPr>
        <p:spPr bwMode="auto">
          <a:xfrm>
            <a:off x="3419872" y="3429000"/>
            <a:ext cx="1728192" cy="720080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algn="ctr"/>
            <a:r>
              <a:rPr lang="tr-TR" sz="1800" b="1" baseline="30000" dirty="0" smtClean="0">
                <a:solidFill>
                  <a:srgbClr val="FF9900"/>
                </a:solidFill>
              </a:rPr>
              <a:t>£ </a:t>
            </a:r>
            <a:r>
              <a:rPr kumimoji="0" lang="tr-TR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Diagnostik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tr-TR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eksizyonel</a:t>
            </a:r>
            <a:r>
              <a:rPr kumimoji="0" lang="tr-TR" sz="2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prosedür</a:t>
            </a:r>
            <a:r>
              <a:rPr lang="tr-TR" sz="1800" b="1" baseline="30000" dirty="0" smtClean="0">
                <a:solidFill>
                  <a:srgbClr val="FF9900"/>
                </a:solidFill>
              </a:rPr>
              <a:t> </a:t>
            </a: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10 Yuvarlatılmış Çapraz Köşeli Dikdörtgen"/>
          <p:cNvSpPr/>
          <p:nvPr/>
        </p:nvSpPr>
        <p:spPr bwMode="auto">
          <a:xfrm>
            <a:off x="7630372" y="6237313"/>
            <a:ext cx="1392750" cy="408623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sz="1800" baseline="30000" dirty="0" smtClean="0">
                <a:solidFill>
                  <a:srgbClr val="FF9900"/>
                </a:solidFill>
              </a:rPr>
              <a:t>€</a:t>
            </a:r>
            <a:r>
              <a:rPr lang="tr-TR" sz="1800" dirty="0" smtClean="0">
                <a:solidFill>
                  <a:schemeClr val="bg1"/>
                </a:solidFill>
              </a:rPr>
              <a:t>Gebelik yok</a:t>
            </a:r>
            <a:endParaRPr kumimoji="0" lang="tr-TR" sz="1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+mn-lt"/>
            </a:endParaRPr>
          </a:p>
        </p:txBody>
      </p:sp>
      <p:sp>
        <p:nvSpPr>
          <p:cNvPr id="12" name="11 Dikdörtgen"/>
          <p:cNvSpPr/>
          <p:nvPr/>
        </p:nvSpPr>
        <p:spPr bwMode="auto">
          <a:xfrm>
            <a:off x="7287794" y="3429000"/>
            <a:ext cx="1728192" cy="720080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Sitoloji,</a:t>
            </a:r>
            <a:r>
              <a:rPr kumimoji="0" lang="tr-TR" sz="2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tr-TR" sz="22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Bx</a:t>
            </a:r>
            <a:r>
              <a:rPr kumimoji="0" lang="tr-TR" sz="2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tr-TR" sz="22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ve</a:t>
            </a:r>
            <a:r>
              <a:rPr kumimoji="0" lang="tr-TR" sz="2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tr-TR" sz="22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kolposkopi</a:t>
            </a:r>
            <a:r>
              <a:rPr kumimoji="0" lang="tr-TR" sz="2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gözden geçirilmesi</a:t>
            </a: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12 Dikdörtgen"/>
          <p:cNvSpPr/>
          <p:nvPr/>
        </p:nvSpPr>
        <p:spPr bwMode="auto">
          <a:xfrm>
            <a:off x="987602" y="2348880"/>
            <a:ext cx="1728192" cy="720080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/>
          </a:bodyPr>
          <a:lstStyle/>
          <a:p>
            <a:pPr algn="ctr"/>
            <a:r>
              <a:rPr lang="tr-TR" sz="2200" dirty="0" smtClean="0">
                <a:solidFill>
                  <a:schemeClr val="bg1"/>
                </a:solidFill>
              </a:rPr>
              <a:t>Sitoloji tekrarı</a:t>
            </a:r>
          </a:p>
          <a:p>
            <a:pPr algn="ctr"/>
            <a:r>
              <a:rPr lang="tr-TR" sz="2200" dirty="0" smtClean="0">
                <a:solidFill>
                  <a:schemeClr val="bg1"/>
                </a:solidFill>
              </a:rPr>
              <a:t>@ 12. ay</a:t>
            </a:r>
          </a:p>
        </p:txBody>
      </p:sp>
      <p:sp>
        <p:nvSpPr>
          <p:cNvPr id="14" name="13 Dikdörtgen"/>
          <p:cNvSpPr/>
          <p:nvPr/>
        </p:nvSpPr>
        <p:spPr>
          <a:xfrm>
            <a:off x="2704463" y="2492896"/>
            <a:ext cx="10065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Yetersiz</a:t>
            </a:r>
          </a:p>
          <a:p>
            <a:pPr algn="ctr"/>
            <a:r>
              <a:rPr lang="tr-TR" sz="14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kolposkopi</a:t>
            </a:r>
            <a:endParaRPr lang="tr-TR" sz="1400" i="1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14 Dikdörtgen"/>
          <p:cNvSpPr/>
          <p:nvPr/>
        </p:nvSpPr>
        <p:spPr>
          <a:xfrm>
            <a:off x="598722" y="4417948"/>
            <a:ext cx="1207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Sitoloji tekrarı</a:t>
            </a:r>
          </a:p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@ 12 ay</a:t>
            </a:r>
          </a:p>
        </p:txBody>
      </p:sp>
      <p:sp>
        <p:nvSpPr>
          <p:cNvPr id="16" name="15 Dikdörtgen"/>
          <p:cNvSpPr/>
          <p:nvPr/>
        </p:nvSpPr>
        <p:spPr>
          <a:xfrm>
            <a:off x="185504" y="5651377"/>
            <a:ext cx="7152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Negatif</a:t>
            </a:r>
          </a:p>
        </p:txBody>
      </p:sp>
      <p:sp>
        <p:nvSpPr>
          <p:cNvPr id="17" name="16 Dikdörtgen"/>
          <p:cNvSpPr/>
          <p:nvPr/>
        </p:nvSpPr>
        <p:spPr>
          <a:xfrm>
            <a:off x="2117490" y="3770456"/>
            <a:ext cx="72301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≥ASC-H </a:t>
            </a:r>
          </a:p>
          <a:p>
            <a:pPr algn="ctr"/>
            <a:r>
              <a:rPr lang="tr-TR" sz="14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veya</a:t>
            </a:r>
          </a:p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HGSIL </a:t>
            </a:r>
          </a:p>
        </p:txBody>
      </p:sp>
      <p:sp>
        <p:nvSpPr>
          <p:cNvPr id="18" name="17 Dikdörtgen"/>
          <p:cNvSpPr/>
          <p:nvPr/>
        </p:nvSpPr>
        <p:spPr>
          <a:xfrm>
            <a:off x="400353" y="3770457"/>
            <a:ext cx="16040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&lt;ASC-H v</a:t>
            </a:r>
            <a:r>
              <a:rPr lang="tr-TR" sz="14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eya HGSIL</a:t>
            </a:r>
          </a:p>
        </p:txBody>
      </p:sp>
      <p:sp>
        <p:nvSpPr>
          <p:cNvPr id="19" name="18 Dikdörtgen"/>
          <p:cNvSpPr/>
          <p:nvPr/>
        </p:nvSpPr>
        <p:spPr>
          <a:xfrm>
            <a:off x="1660761" y="5651377"/>
            <a:ext cx="5565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≥ASC</a:t>
            </a:r>
          </a:p>
        </p:txBody>
      </p:sp>
      <p:sp>
        <p:nvSpPr>
          <p:cNvPr id="20" name="19 Dikdörtgen"/>
          <p:cNvSpPr/>
          <p:nvPr/>
        </p:nvSpPr>
        <p:spPr>
          <a:xfrm>
            <a:off x="3390406" y="4633972"/>
            <a:ext cx="1715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HGSIL</a:t>
            </a:r>
          </a:p>
          <a:p>
            <a:pPr algn="ctr"/>
            <a:r>
              <a:rPr lang="tr-TR" sz="14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(Herhangi bir </a:t>
            </a:r>
            <a:r>
              <a:rPr lang="tr-TR" sz="1400" i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vizitte</a:t>
            </a:r>
            <a:r>
              <a:rPr lang="tr-TR" sz="14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)</a:t>
            </a:r>
          </a:p>
        </p:txBody>
      </p:sp>
      <p:sp>
        <p:nvSpPr>
          <p:cNvPr id="21" name="20 Dikdörtgen"/>
          <p:cNvSpPr/>
          <p:nvPr/>
        </p:nvSpPr>
        <p:spPr>
          <a:xfrm>
            <a:off x="4872651" y="4633972"/>
            <a:ext cx="1274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Sitoloji negatif</a:t>
            </a:r>
          </a:p>
          <a:p>
            <a:pPr algn="ctr"/>
            <a:r>
              <a:rPr lang="tr-TR" sz="14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(Her iki </a:t>
            </a:r>
            <a:r>
              <a:rPr lang="tr-TR" sz="1400" i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vizitte</a:t>
            </a:r>
            <a:r>
              <a:rPr lang="tr-TR" sz="14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)</a:t>
            </a:r>
          </a:p>
        </p:txBody>
      </p:sp>
      <p:sp>
        <p:nvSpPr>
          <p:cNvPr id="22" name="21 Dikdörtgen"/>
          <p:cNvSpPr/>
          <p:nvPr/>
        </p:nvSpPr>
        <p:spPr>
          <a:xfrm>
            <a:off x="6350139" y="4633973"/>
            <a:ext cx="12362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Diğer sonuçlar</a:t>
            </a:r>
          </a:p>
        </p:txBody>
      </p:sp>
      <p:sp>
        <p:nvSpPr>
          <p:cNvPr id="23" name="22 Dikdörtgen"/>
          <p:cNvSpPr/>
          <p:nvPr/>
        </p:nvSpPr>
        <p:spPr>
          <a:xfrm>
            <a:off x="7533772" y="4633973"/>
            <a:ext cx="12362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Değişen sonuç</a:t>
            </a:r>
          </a:p>
        </p:txBody>
      </p:sp>
      <p:sp>
        <p:nvSpPr>
          <p:cNvPr id="24" name="23 Dikdörtgen"/>
          <p:cNvSpPr/>
          <p:nvPr/>
        </p:nvSpPr>
        <p:spPr>
          <a:xfrm>
            <a:off x="178275" y="6218148"/>
            <a:ext cx="708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Rutin</a:t>
            </a:r>
          </a:p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tarama</a:t>
            </a:r>
          </a:p>
        </p:txBody>
      </p:sp>
      <p:sp>
        <p:nvSpPr>
          <p:cNvPr id="25" name="24 Dikdörtgen"/>
          <p:cNvSpPr/>
          <p:nvPr/>
        </p:nvSpPr>
        <p:spPr>
          <a:xfrm>
            <a:off x="5155493" y="5543654"/>
            <a:ext cx="708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Rutin</a:t>
            </a:r>
          </a:p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tarama</a:t>
            </a:r>
          </a:p>
        </p:txBody>
      </p:sp>
      <p:sp>
        <p:nvSpPr>
          <p:cNvPr id="26" name="25 Dikdörtgen"/>
          <p:cNvSpPr/>
          <p:nvPr/>
        </p:nvSpPr>
        <p:spPr>
          <a:xfrm>
            <a:off x="6364200" y="2492897"/>
            <a:ext cx="15083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Yeterli </a:t>
            </a:r>
            <a:r>
              <a:rPr lang="tr-TR" sz="14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kolposkopi</a:t>
            </a:r>
            <a:endParaRPr lang="tr-TR" sz="1400" i="1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28" name="27 Düz Ok Bağlayıcısı"/>
          <p:cNvCxnSpPr>
            <a:stCxn id="4" idx="2"/>
            <a:endCxn id="13" idx="0"/>
          </p:cNvCxnSpPr>
          <p:nvPr/>
        </p:nvCxnSpPr>
        <p:spPr bwMode="auto">
          <a:xfrm>
            <a:off x="1851698" y="1988840"/>
            <a:ext cx="0" cy="36004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29 Düz Ok Bağlayıcısı"/>
          <p:cNvCxnSpPr>
            <a:stCxn id="18" idx="2"/>
            <a:endCxn id="15" idx="0"/>
          </p:cNvCxnSpPr>
          <p:nvPr/>
        </p:nvCxnSpPr>
        <p:spPr bwMode="auto">
          <a:xfrm flipH="1">
            <a:off x="1202357" y="4078234"/>
            <a:ext cx="2" cy="33971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31 Düz Ok Bağlayıcısı"/>
          <p:cNvCxnSpPr>
            <a:stCxn id="16" idx="2"/>
            <a:endCxn id="24" idx="0"/>
          </p:cNvCxnSpPr>
          <p:nvPr/>
        </p:nvCxnSpPr>
        <p:spPr bwMode="auto">
          <a:xfrm flipH="1">
            <a:off x="532680" y="5959154"/>
            <a:ext cx="10429" cy="25899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33 Düz Ok Bağlayıcısı"/>
          <p:cNvCxnSpPr>
            <a:stCxn id="19" idx="3"/>
            <a:endCxn id="5" idx="1"/>
          </p:cNvCxnSpPr>
          <p:nvPr/>
        </p:nvCxnSpPr>
        <p:spPr bwMode="auto">
          <a:xfrm flipV="1">
            <a:off x="2217324" y="5805264"/>
            <a:ext cx="946520" cy="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35 Düz Ok Bağlayıcısı"/>
          <p:cNvCxnSpPr>
            <a:stCxn id="21" idx="2"/>
            <a:endCxn id="25" idx="0"/>
          </p:cNvCxnSpPr>
          <p:nvPr/>
        </p:nvCxnSpPr>
        <p:spPr bwMode="auto">
          <a:xfrm flipH="1">
            <a:off x="5509898" y="5157192"/>
            <a:ext cx="1" cy="38646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39 Dirsek Bağlayıcısı"/>
          <p:cNvCxnSpPr>
            <a:stCxn id="8" idx="2"/>
            <a:endCxn id="14" idx="0"/>
          </p:cNvCxnSpPr>
          <p:nvPr/>
        </p:nvCxnSpPr>
        <p:spPr bwMode="auto">
          <a:xfrm rot="5400000">
            <a:off x="4485943" y="710651"/>
            <a:ext cx="504056" cy="3060434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41 Dirsek Bağlayıcısı"/>
          <p:cNvCxnSpPr>
            <a:stCxn id="8" idx="2"/>
            <a:endCxn id="26" idx="0"/>
          </p:cNvCxnSpPr>
          <p:nvPr/>
        </p:nvCxnSpPr>
        <p:spPr bwMode="auto">
          <a:xfrm rot="16200000" flipH="1">
            <a:off x="6441249" y="1815779"/>
            <a:ext cx="504056" cy="850178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45 Dirsek Bağlayıcısı"/>
          <p:cNvCxnSpPr>
            <a:stCxn id="9" idx="2"/>
            <a:endCxn id="20" idx="0"/>
          </p:cNvCxnSpPr>
          <p:nvPr/>
        </p:nvCxnSpPr>
        <p:spPr bwMode="auto">
          <a:xfrm rot="5400000">
            <a:off x="4983841" y="3413632"/>
            <a:ext cx="484892" cy="1955789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47 Dirsek Bağlayıcısı"/>
          <p:cNvCxnSpPr>
            <a:stCxn id="9" idx="2"/>
            <a:endCxn id="21" idx="0"/>
          </p:cNvCxnSpPr>
          <p:nvPr/>
        </p:nvCxnSpPr>
        <p:spPr bwMode="auto">
          <a:xfrm rot="5400000">
            <a:off x="5614594" y="4044385"/>
            <a:ext cx="484892" cy="694282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49 Dirsek Bağlayıcısı"/>
          <p:cNvCxnSpPr>
            <a:stCxn id="9" idx="2"/>
            <a:endCxn id="22" idx="0"/>
          </p:cNvCxnSpPr>
          <p:nvPr/>
        </p:nvCxnSpPr>
        <p:spPr bwMode="auto">
          <a:xfrm rot="16200000" flipH="1">
            <a:off x="6343773" y="4009488"/>
            <a:ext cx="484893" cy="764076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51 Düz Ok Bağlayıcısı"/>
          <p:cNvCxnSpPr>
            <a:stCxn id="12" idx="2"/>
            <a:endCxn id="23" idx="0"/>
          </p:cNvCxnSpPr>
          <p:nvPr/>
        </p:nvCxnSpPr>
        <p:spPr bwMode="auto">
          <a:xfrm>
            <a:off x="8151890" y="4149080"/>
            <a:ext cx="0" cy="48489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53 Dirsek Bağlayıcısı"/>
          <p:cNvCxnSpPr>
            <a:stCxn id="23" idx="2"/>
            <a:endCxn id="6" idx="3"/>
          </p:cNvCxnSpPr>
          <p:nvPr/>
        </p:nvCxnSpPr>
        <p:spPr bwMode="auto">
          <a:xfrm rot="5400000">
            <a:off x="7566370" y="4859704"/>
            <a:ext cx="503474" cy="667566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55 Dirsek Bağlayıcısı"/>
          <p:cNvCxnSpPr>
            <a:stCxn id="22" idx="2"/>
            <a:endCxn id="6" idx="3"/>
          </p:cNvCxnSpPr>
          <p:nvPr/>
        </p:nvCxnSpPr>
        <p:spPr bwMode="auto">
          <a:xfrm rot="16200000" flipH="1">
            <a:off x="6974553" y="4935453"/>
            <a:ext cx="503474" cy="516067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57 Dirsek Bağlayıcısı"/>
          <p:cNvCxnSpPr>
            <a:stCxn id="20" idx="1"/>
            <a:endCxn id="10" idx="1"/>
          </p:cNvCxnSpPr>
          <p:nvPr/>
        </p:nvCxnSpPr>
        <p:spPr bwMode="auto">
          <a:xfrm rot="10800000" flipH="1">
            <a:off x="3390406" y="3789040"/>
            <a:ext cx="29466" cy="1106542"/>
          </a:xfrm>
          <a:prstGeom prst="bentConnector3">
            <a:avLst>
              <a:gd name="adj1" fmla="val -775809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59 Dirsek Bağlayıcısı"/>
          <p:cNvCxnSpPr>
            <a:stCxn id="13" idx="2"/>
            <a:endCxn id="18" idx="0"/>
          </p:cNvCxnSpPr>
          <p:nvPr/>
        </p:nvCxnSpPr>
        <p:spPr bwMode="auto">
          <a:xfrm rot="5400000">
            <a:off x="1176281" y="3095039"/>
            <a:ext cx="701497" cy="649339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61 Dirsek Bağlayıcısı"/>
          <p:cNvCxnSpPr>
            <a:stCxn id="13" idx="2"/>
            <a:endCxn id="17" idx="0"/>
          </p:cNvCxnSpPr>
          <p:nvPr/>
        </p:nvCxnSpPr>
        <p:spPr bwMode="auto">
          <a:xfrm rot="16200000" flipH="1">
            <a:off x="1814599" y="3106059"/>
            <a:ext cx="701496" cy="627298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63 Dirsek Bağlayıcısı"/>
          <p:cNvCxnSpPr>
            <a:stCxn id="15" idx="2"/>
            <a:endCxn id="16" idx="0"/>
          </p:cNvCxnSpPr>
          <p:nvPr/>
        </p:nvCxnSpPr>
        <p:spPr bwMode="auto">
          <a:xfrm rot="5400000">
            <a:off x="517629" y="4966648"/>
            <a:ext cx="710209" cy="659248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6" name="65 Dirsek Bağlayıcısı"/>
          <p:cNvCxnSpPr>
            <a:stCxn id="15" idx="2"/>
            <a:endCxn id="19" idx="0"/>
          </p:cNvCxnSpPr>
          <p:nvPr/>
        </p:nvCxnSpPr>
        <p:spPr bwMode="auto">
          <a:xfrm rot="16200000" flipH="1">
            <a:off x="1215596" y="4927929"/>
            <a:ext cx="710209" cy="736686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67 Şekil"/>
          <p:cNvCxnSpPr>
            <a:stCxn id="17" idx="2"/>
            <a:endCxn id="5" idx="1"/>
          </p:cNvCxnSpPr>
          <p:nvPr/>
        </p:nvCxnSpPr>
        <p:spPr bwMode="auto">
          <a:xfrm rot="16200000" flipH="1">
            <a:off x="2173348" y="4814768"/>
            <a:ext cx="1296144" cy="684848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0" name="69 Dirsek Bağlayıcısı"/>
          <p:cNvCxnSpPr>
            <a:stCxn id="26" idx="2"/>
            <a:endCxn id="12" idx="0"/>
          </p:cNvCxnSpPr>
          <p:nvPr/>
        </p:nvCxnSpPr>
        <p:spPr bwMode="auto">
          <a:xfrm rot="16200000" flipH="1">
            <a:off x="7320965" y="2598074"/>
            <a:ext cx="628327" cy="1033524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71 Dirsek Bağlayıcısı"/>
          <p:cNvCxnSpPr>
            <a:stCxn id="26" idx="2"/>
            <a:endCxn id="9" idx="0"/>
          </p:cNvCxnSpPr>
          <p:nvPr/>
        </p:nvCxnSpPr>
        <p:spPr bwMode="auto">
          <a:xfrm rot="5400000">
            <a:off x="6347111" y="2657744"/>
            <a:ext cx="628327" cy="914185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6" name="75 Şekil"/>
          <p:cNvCxnSpPr>
            <a:stCxn id="14" idx="2"/>
            <a:endCxn id="10" idx="1"/>
          </p:cNvCxnSpPr>
          <p:nvPr/>
        </p:nvCxnSpPr>
        <p:spPr bwMode="auto">
          <a:xfrm rot="16200000" flipH="1">
            <a:off x="2927351" y="3296519"/>
            <a:ext cx="772924" cy="212118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8" name="77 Dirsek Bağlayıcısı"/>
          <p:cNvCxnSpPr>
            <a:stCxn id="26" idx="2"/>
            <a:endCxn id="10" idx="0"/>
          </p:cNvCxnSpPr>
          <p:nvPr/>
        </p:nvCxnSpPr>
        <p:spPr bwMode="auto">
          <a:xfrm rot="5400000">
            <a:off x="5387005" y="1697637"/>
            <a:ext cx="628327" cy="2834398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88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CIN1’de Tedavi</a:t>
            </a:r>
            <a:endParaRPr lang="tr-TR" dirty="0"/>
          </a:p>
        </p:txBody>
      </p:sp>
      <p:graphicFrame>
        <p:nvGraphicFramePr>
          <p:cNvPr id="8" name="7 İçerik Yer Tutucusu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534400" cy="4472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hevron 3"/>
          <p:cNvSpPr/>
          <p:nvPr/>
        </p:nvSpPr>
        <p:spPr>
          <a:xfrm>
            <a:off x="1765398" y="3214686"/>
            <a:ext cx="214314" cy="214314"/>
          </a:xfrm>
          <a:prstGeom prst="chevr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061542" y="3214686"/>
            <a:ext cx="214314" cy="214314"/>
          </a:xfrm>
          <a:prstGeom prst="chevr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1156237" y="6248400"/>
            <a:ext cx="7899043" cy="457200"/>
          </a:xfrm>
          <a:prstGeom prst="rect">
            <a:avLst/>
          </a:prstGeom>
        </p:spPr>
        <p:txBody>
          <a:bodyPr/>
          <a:lstStyle/>
          <a:p>
            <a:r>
              <a:rPr lang="tr-TR" sz="1400" dirty="0" smtClean="0"/>
              <a:t>Ferlay J, GLOBOCAN 2002; IARC Cancer Base 5, IARC Press, 2004; NCCN, Practice Guidelines in Oncology-v.1.2009</a:t>
            </a:r>
            <a:endParaRPr lang="tr-TR" sz="1400" dirty="0"/>
          </a:p>
        </p:txBody>
      </p:sp>
      <p:sp>
        <p:nvSpPr>
          <p:cNvPr id="7" name="Chevron 6"/>
          <p:cNvSpPr/>
          <p:nvPr/>
        </p:nvSpPr>
        <p:spPr>
          <a:xfrm>
            <a:off x="4213670" y="3214686"/>
            <a:ext cx="214314" cy="214314"/>
          </a:xfrm>
          <a:prstGeom prst="chevr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118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CIN 2,3 Yönetimi (</a:t>
            </a:r>
            <a:r>
              <a:rPr lang="tr-TR" sz="4000" dirty="0" smtClean="0"/>
              <a:t>Gebe ve 21-24 Yaş Hariç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5" name="4 Dikdörtgen"/>
          <p:cNvSpPr/>
          <p:nvPr/>
        </p:nvSpPr>
        <p:spPr bwMode="auto">
          <a:xfrm>
            <a:off x="5339816" y="5085184"/>
            <a:ext cx="1728192" cy="720080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Kolposkopi</a:t>
            </a:r>
            <a:r>
              <a:rPr lang="tr-TR" sz="2200" dirty="0" smtClean="0">
                <a:solidFill>
                  <a:schemeClr val="bg1"/>
                </a:solidFill>
              </a:rPr>
              <a:t> </a:t>
            </a:r>
            <a:r>
              <a:rPr lang="tr-TR" sz="2200" i="1" dirty="0" smtClean="0">
                <a:solidFill>
                  <a:schemeClr val="bg1"/>
                </a:solidFill>
              </a:rPr>
              <a:t>ve</a:t>
            </a:r>
            <a:r>
              <a:rPr lang="tr-TR" sz="2200" dirty="0" smtClean="0">
                <a:solidFill>
                  <a:schemeClr val="bg1"/>
                </a:solidFill>
              </a:rPr>
              <a:t> 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ECC</a:t>
            </a:r>
          </a:p>
        </p:txBody>
      </p:sp>
      <p:sp>
        <p:nvSpPr>
          <p:cNvPr id="9" name="8 Dikdörtgen"/>
          <p:cNvSpPr/>
          <p:nvPr/>
        </p:nvSpPr>
        <p:spPr>
          <a:xfrm>
            <a:off x="5326752" y="1340768"/>
            <a:ext cx="202024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Yetersiz </a:t>
            </a:r>
            <a:r>
              <a:rPr lang="tr-TR" sz="14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kolposkopi</a:t>
            </a:r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tr-TR" sz="14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veya</a:t>
            </a:r>
          </a:p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Tekrarlayan CIN 2,3 </a:t>
            </a:r>
            <a:r>
              <a:rPr lang="tr-TR" sz="14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veya</a:t>
            </a:r>
          </a:p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ECC CIN 2,3 </a:t>
            </a:r>
          </a:p>
        </p:txBody>
      </p:sp>
      <p:sp>
        <p:nvSpPr>
          <p:cNvPr id="10" name="9 Dikdörtgen"/>
          <p:cNvSpPr/>
          <p:nvPr/>
        </p:nvSpPr>
        <p:spPr>
          <a:xfrm>
            <a:off x="3556338" y="3501008"/>
            <a:ext cx="2031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Cotesting</a:t>
            </a:r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@ 12. ve 24. ay</a:t>
            </a:r>
          </a:p>
        </p:txBody>
      </p:sp>
      <p:sp>
        <p:nvSpPr>
          <p:cNvPr id="11" name="10 Dikdörtgen"/>
          <p:cNvSpPr/>
          <p:nvPr/>
        </p:nvSpPr>
        <p:spPr>
          <a:xfrm>
            <a:off x="1928506" y="4437113"/>
            <a:ext cx="13946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2x Negatif sonuç</a:t>
            </a:r>
          </a:p>
        </p:txBody>
      </p:sp>
      <p:sp>
        <p:nvSpPr>
          <p:cNvPr id="13" name="12 Dikdörtgen"/>
          <p:cNvSpPr/>
          <p:nvPr/>
        </p:nvSpPr>
        <p:spPr>
          <a:xfrm>
            <a:off x="1926973" y="5085184"/>
            <a:ext cx="13976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Cotesting</a:t>
            </a:r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tekrarı</a:t>
            </a:r>
          </a:p>
          <a:p>
            <a:pPr algn="ctr"/>
            <a:r>
              <a:rPr lang="tr-TR" sz="14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@ 3 Y</a:t>
            </a:r>
          </a:p>
        </p:txBody>
      </p:sp>
      <p:sp>
        <p:nvSpPr>
          <p:cNvPr id="14" name="13 Dikdörtgen"/>
          <p:cNvSpPr/>
          <p:nvPr/>
        </p:nvSpPr>
        <p:spPr>
          <a:xfrm>
            <a:off x="2271405" y="6074132"/>
            <a:ext cx="708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Rutin</a:t>
            </a:r>
          </a:p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tarama</a:t>
            </a:r>
          </a:p>
        </p:txBody>
      </p:sp>
      <p:sp>
        <p:nvSpPr>
          <p:cNvPr id="15" name="14 Dikdörtgen"/>
          <p:cNvSpPr/>
          <p:nvPr/>
        </p:nvSpPr>
        <p:spPr>
          <a:xfrm>
            <a:off x="2005802" y="1340769"/>
            <a:ext cx="15083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Yeterli </a:t>
            </a:r>
            <a:r>
              <a:rPr lang="tr-TR" sz="14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kolposkopi</a:t>
            </a:r>
            <a:endParaRPr lang="tr-TR" sz="1400" i="1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15 Dikdörtgen"/>
          <p:cNvSpPr/>
          <p:nvPr/>
        </p:nvSpPr>
        <p:spPr bwMode="auto">
          <a:xfrm>
            <a:off x="1895872" y="2420888"/>
            <a:ext cx="1728192" cy="720080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1800" dirty="0" err="1" smtClean="0">
                <a:solidFill>
                  <a:schemeClr val="bg1"/>
                </a:solidFill>
              </a:rPr>
              <a:t>Eksizyonel</a:t>
            </a:r>
            <a:r>
              <a:rPr lang="tr-TR" sz="1800" dirty="0" smtClean="0">
                <a:solidFill>
                  <a:schemeClr val="bg1"/>
                </a:solidFill>
              </a:rPr>
              <a:t> veya Ablatif tedavi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16 Dikdörtgen"/>
          <p:cNvSpPr/>
          <p:nvPr/>
        </p:nvSpPr>
        <p:spPr bwMode="auto">
          <a:xfrm>
            <a:off x="5472776" y="2420888"/>
            <a:ext cx="1728192" cy="720080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Diagnostik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tr-TR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eksizyonel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prosedür</a:t>
            </a:r>
          </a:p>
        </p:txBody>
      </p:sp>
      <p:sp>
        <p:nvSpPr>
          <p:cNvPr id="18" name="17 Dikdörtgen"/>
          <p:cNvSpPr/>
          <p:nvPr/>
        </p:nvSpPr>
        <p:spPr>
          <a:xfrm>
            <a:off x="5175545" y="4437113"/>
            <a:ext cx="20567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Herhangi bir test anormal</a:t>
            </a:r>
          </a:p>
        </p:txBody>
      </p:sp>
      <p:cxnSp>
        <p:nvCxnSpPr>
          <p:cNvPr id="20" name="19 Düz Ok Bağlayıcısı"/>
          <p:cNvCxnSpPr>
            <a:stCxn id="15" idx="2"/>
            <a:endCxn id="16" idx="0"/>
          </p:cNvCxnSpPr>
          <p:nvPr/>
        </p:nvCxnSpPr>
        <p:spPr bwMode="auto">
          <a:xfrm flipH="1">
            <a:off x="2759968" y="1648546"/>
            <a:ext cx="1" cy="77234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21 Düz Ok Bağlayıcısı"/>
          <p:cNvCxnSpPr>
            <a:stCxn id="9" idx="2"/>
            <a:endCxn id="17" idx="0"/>
          </p:cNvCxnSpPr>
          <p:nvPr/>
        </p:nvCxnSpPr>
        <p:spPr bwMode="auto">
          <a:xfrm flipH="1">
            <a:off x="6336872" y="2079432"/>
            <a:ext cx="1" cy="34145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23 Şekil"/>
          <p:cNvCxnSpPr>
            <a:stCxn id="17" idx="2"/>
            <a:endCxn id="10" idx="3"/>
          </p:cNvCxnSpPr>
          <p:nvPr/>
        </p:nvCxnSpPr>
        <p:spPr bwMode="auto">
          <a:xfrm rot="5400000">
            <a:off x="5705304" y="3023328"/>
            <a:ext cx="513929" cy="749209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27 Şekil"/>
          <p:cNvCxnSpPr>
            <a:stCxn id="16" idx="2"/>
            <a:endCxn id="10" idx="1"/>
          </p:cNvCxnSpPr>
          <p:nvPr/>
        </p:nvCxnSpPr>
        <p:spPr bwMode="auto">
          <a:xfrm rot="16200000" flipH="1">
            <a:off x="2901189" y="2999747"/>
            <a:ext cx="513929" cy="79637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29 Dirsek Bağlayıcısı"/>
          <p:cNvCxnSpPr>
            <a:stCxn id="10" idx="2"/>
            <a:endCxn id="11" idx="0"/>
          </p:cNvCxnSpPr>
          <p:nvPr/>
        </p:nvCxnSpPr>
        <p:spPr bwMode="auto">
          <a:xfrm rot="5400000">
            <a:off x="3284742" y="3149854"/>
            <a:ext cx="628328" cy="1946191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31 Dirsek Bağlayıcısı"/>
          <p:cNvCxnSpPr>
            <a:stCxn id="10" idx="2"/>
            <a:endCxn id="18" idx="0"/>
          </p:cNvCxnSpPr>
          <p:nvPr/>
        </p:nvCxnSpPr>
        <p:spPr bwMode="auto">
          <a:xfrm rot="16200000" flipH="1">
            <a:off x="5073793" y="3306993"/>
            <a:ext cx="628328" cy="1631912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33 Düz Ok Bağlayıcısı"/>
          <p:cNvCxnSpPr>
            <a:stCxn id="18" idx="2"/>
            <a:endCxn id="5" idx="0"/>
          </p:cNvCxnSpPr>
          <p:nvPr/>
        </p:nvCxnSpPr>
        <p:spPr bwMode="auto">
          <a:xfrm flipH="1">
            <a:off x="6203912" y="4744890"/>
            <a:ext cx="1" cy="34029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35 Dirsek Bağlayıcısı"/>
          <p:cNvCxnSpPr>
            <a:stCxn id="11" idx="2"/>
            <a:endCxn id="13" idx="0"/>
          </p:cNvCxnSpPr>
          <p:nvPr/>
        </p:nvCxnSpPr>
        <p:spPr bwMode="auto">
          <a:xfrm rot="16200000" flipH="1">
            <a:off x="2455663" y="4915036"/>
            <a:ext cx="340294" cy="1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37 Düz Ok Bağlayıcısı"/>
          <p:cNvCxnSpPr>
            <a:stCxn id="13" idx="2"/>
            <a:endCxn id="14" idx="0"/>
          </p:cNvCxnSpPr>
          <p:nvPr/>
        </p:nvCxnSpPr>
        <p:spPr bwMode="auto">
          <a:xfrm flipH="1">
            <a:off x="2625810" y="5608404"/>
            <a:ext cx="1" cy="46572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464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CIN 2,3 Yönetimi (21-24 Yaş)</a:t>
            </a:r>
            <a:endParaRPr lang="tr-TR" dirty="0"/>
          </a:p>
        </p:txBody>
      </p:sp>
      <p:sp>
        <p:nvSpPr>
          <p:cNvPr id="5" name="4 Dikdörtgen"/>
          <p:cNvSpPr/>
          <p:nvPr/>
        </p:nvSpPr>
        <p:spPr bwMode="auto">
          <a:xfrm>
            <a:off x="4350472" y="4787570"/>
            <a:ext cx="1728192" cy="720080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Kolposkopi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/</a:t>
            </a:r>
            <a:r>
              <a:rPr kumimoji="0" lang="tr-TR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Bx</a:t>
            </a: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5 Yuvarlatılmış Çapraz Köşeli Dikdörtgen"/>
          <p:cNvSpPr/>
          <p:nvPr/>
        </p:nvSpPr>
        <p:spPr bwMode="auto">
          <a:xfrm>
            <a:off x="6632924" y="5877272"/>
            <a:ext cx="1728192" cy="720080"/>
          </a:xfrm>
          <a:prstGeom prst="round2Diag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Tedavi önerilir</a:t>
            </a:r>
          </a:p>
        </p:txBody>
      </p:sp>
      <p:sp>
        <p:nvSpPr>
          <p:cNvPr id="8" name="7 Dikdörtgen"/>
          <p:cNvSpPr/>
          <p:nvPr/>
        </p:nvSpPr>
        <p:spPr bwMode="auto">
          <a:xfrm>
            <a:off x="957102" y="2420888"/>
            <a:ext cx="3136348" cy="720080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Obzervasyon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- </a:t>
            </a:r>
            <a:r>
              <a:rPr kumimoji="0" lang="tr-TR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Kolposkopi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tr-TR" sz="2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ve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Sitoloji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200" dirty="0" smtClean="0">
                <a:solidFill>
                  <a:schemeClr val="bg1"/>
                </a:solidFill>
              </a:rPr>
              <a:t>(12 ay aralarla)</a:t>
            </a: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723408" y="3770456"/>
            <a:ext cx="15360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2x Sitoloji (-) </a:t>
            </a:r>
            <a:r>
              <a:rPr lang="tr-TR" sz="14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ve</a:t>
            </a:r>
          </a:p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normal </a:t>
            </a:r>
            <a:r>
              <a:rPr lang="tr-TR" sz="14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kolposkopi</a:t>
            </a:r>
            <a:endParaRPr lang="tr-TR" sz="14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10 Yuvarlatılmış Çapraz Köşeli Dikdörtgen"/>
          <p:cNvSpPr/>
          <p:nvPr/>
        </p:nvSpPr>
        <p:spPr bwMode="auto">
          <a:xfrm>
            <a:off x="1819694" y="1268760"/>
            <a:ext cx="5504612" cy="1008112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algn="ctr"/>
            <a:r>
              <a:rPr lang="tr-TR" sz="1800" dirty="0" smtClean="0">
                <a:solidFill>
                  <a:schemeClr val="bg1"/>
                </a:solidFill>
              </a:rPr>
              <a:t>Yeterli </a:t>
            </a:r>
            <a:r>
              <a:rPr lang="tr-TR" sz="1800" dirty="0" err="1" smtClean="0">
                <a:solidFill>
                  <a:schemeClr val="bg1"/>
                </a:solidFill>
              </a:rPr>
              <a:t>kolposkopide</a:t>
            </a:r>
            <a:r>
              <a:rPr lang="tr-TR" sz="1800" dirty="0" smtClean="0">
                <a:solidFill>
                  <a:schemeClr val="bg1"/>
                </a:solidFill>
              </a:rPr>
              <a:t>; tedavi veya </a:t>
            </a:r>
            <a:r>
              <a:rPr lang="tr-TR" sz="1800" dirty="0" err="1" smtClean="0">
                <a:solidFill>
                  <a:schemeClr val="bg1"/>
                </a:solidFill>
              </a:rPr>
              <a:t>obzervasyon</a:t>
            </a:r>
            <a:r>
              <a:rPr lang="tr-TR" sz="1800" dirty="0" smtClean="0">
                <a:solidFill>
                  <a:schemeClr val="bg1"/>
                </a:solidFill>
              </a:rPr>
              <a:t> kabul edilebilir. </a:t>
            </a:r>
          </a:p>
          <a:p>
            <a:pPr algn="ctr"/>
            <a:r>
              <a: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CIN 2 tanısında tercihan </a:t>
            </a:r>
            <a:r>
              <a:rPr kumimoji="0" lang="tr-TR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obzervasyon</a:t>
            </a:r>
            <a:r>
              <a:rPr lang="tr-TR" sz="1800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tr-TR" sz="1800" dirty="0" smtClean="0">
                <a:solidFill>
                  <a:schemeClr val="bg1"/>
                </a:solidFill>
              </a:rPr>
              <a:t>CIN 3 veya yetersiz </a:t>
            </a:r>
            <a:r>
              <a:rPr lang="tr-TR" sz="1800" dirty="0" err="1" smtClean="0">
                <a:solidFill>
                  <a:schemeClr val="bg1"/>
                </a:solidFill>
              </a:rPr>
              <a:t>kolposkopide</a:t>
            </a:r>
            <a:r>
              <a:rPr lang="tr-TR" sz="1800" dirty="0" smtClean="0">
                <a:solidFill>
                  <a:schemeClr val="bg1"/>
                </a:solidFill>
              </a:rPr>
              <a:t> tedavi </a:t>
            </a:r>
            <a:r>
              <a: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önerilir.</a:t>
            </a:r>
          </a:p>
        </p:txBody>
      </p:sp>
      <p:sp>
        <p:nvSpPr>
          <p:cNvPr id="12" name="11 Dikdörtgen"/>
          <p:cNvSpPr/>
          <p:nvPr/>
        </p:nvSpPr>
        <p:spPr bwMode="auto">
          <a:xfrm>
            <a:off x="5050551" y="2420888"/>
            <a:ext cx="3136348" cy="720080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Ablatif </a:t>
            </a:r>
            <a:r>
              <a:rPr kumimoji="0" lang="tr-TR" sz="2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veya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tr-TR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eksizyonel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tedavi</a:t>
            </a:r>
          </a:p>
        </p:txBody>
      </p:sp>
      <p:sp>
        <p:nvSpPr>
          <p:cNvPr id="13" name="12 Dikdörtgen"/>
          <p:cNvSpPr/>
          <p:nvPr/>
        </p:nvSpPr>
        <p:spPr>
          <a:xfrm>
            <a:off x="3912951" y="3770456"/>
            <a:ext cx="260323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Kolposkopi</a:t>
            </a:r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kötüleşiyor </a:t>
            </a:r>
            <a:r>
              <a:rPr lang="tr-TR" sz="14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veya</a:t>
            </a:r>
          </a:p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Yüksek dereceli sitoloji </a:t>
            </a:r>
            <a:r>
              <a:rPr lang="tr-TR" sz="14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veya </a:t>
            </a:r>
          </a:p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1 Y boyunca </a:t>
            </a:r>
            <a:r>
              <a:rPr lang="tr-TR" sz="14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persistan</a:t>
            </a:r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tr-TR" sz="14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kolposkopi</a:t>
            </a:r>
            <a:endParaRPr lang="tr-TR" sz="14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14 Dikdörtgen"/>
          <p:cNvSpPr/>
          <p:nvPr/>
        </p:nvSpPr>
        <p:spPr>
          <a:xfrm>
            <a:off x="2530177" y="4886000"/>
            <a:ext cx="1367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Herhangibir</a:t>
            </a:r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test</a:t>
            </a:r>
          </a:p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anormal</a:t>
            </a:r>
          </a:p>
        </p:txBody>
      </p:sp>
      <p:sp>
        <p:nvSpPr>
          <p:cNvPr id="16" name="15 Dikdörtgen"/>
          <p:cNvSpPr/>
          <p:nvPr/>
        </p:nvSpPr>
        <p:spPr>
          <a:xfrm>
            <a:off x="950238" y="4993723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Cotest</a:t>
            </a:r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@ 1Y</a:t>
            </a:r>
          </a:p>
        </p:txBody>
      </p:sp>
      <p:sp>
        <p:nvSpPr>
          <p:cNvPr id="17" name="16 Dikdörtgen"/>
          <p:cNvSpPr/>
          <p:nvPr/>
        </p:nvSpPr>
        <p:spPr>
          <a:xfrm>
            <a:off x="729895" y="5641504"/>
            <a:ext cx="15230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Her iki test negatif</a:t>
            </a:r>
          </a:p>
        </p:txBody>
      </p:sp>
      <p:sp>
        <p:nvSpPr>
          <p:cNvPr id="18" name="17 Dikdörtgen"/>
          <p:cNvSpPr/>
          <p:nvPr/>
        </p:nvSpPr>
        <p:spPr>
          <a:xfrm>
            <a:off x="821999" y="6289576"/>
            <a:ext cx="13388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Cotesting</a:t>
            </a:r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@ 3 Y</a:t>
            </a:r>
          </a:p>
        </p:txBody>
      </p:sp>
      <p:sp>
        <p:nvSpPr>
          <p:cNvPr id="19" name="18 Dikdörtgen"/>
          <p:cNvSpPr/>
          <p:nvPr/>
        </p:nvSpPr>
        <p:spPr>
          <a:xfrm>
            <a:off x="6436474" y="4886000"/>
            <a:ext cx="2121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CIN 3</a:t>
            </a:r>
            <a:r>
              <a:rPr lang="tr-TR" sz="14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veya</a:t>
            </a:r>
          </a:p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24 Ay </a:t>
            </a:r>
            <a:r>
              <a:rPr lang="tr-TR" sz="14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pesiste</a:t>
            </a:r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eden CIN 2,3</a:t>
            </a:r>
          </a:p>
        </p:txBody>
      </p:sp>
      <p:cxnSp>
        <p:nvCxnSpPr>
          <p:cNvPr id="21" name="20 Dirsek Bağlayıcısı"/>
          <p:cNvCxnSpPr>
            <a:stCxn id="8" idx="2"/>
            <a:endCxn id="10" idx="0"/>
          </p:cNvCxnSpPr>
          <p:nvPr/>
        </p:nvCxnSpPr>
        <p:spPr bwMode="auto">
          <a:xfrm rot="5400000">
            <a:off x="1693601" y="2938781"/>
            <a:ext cx="629488" cy="1033863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22 Dirsek Bağlayıcısı"/>
          <p:cNvCxnSpPr>
            <a:stCxn id="8" idx="2"/>
            <a:endCxn id="13" idx="0"/>
          </p:cNvCxnSpPr>
          <p:nvPr/>
        </p:nvCxnSpPr>
        <p:spPr bwMode="auto">
          <a:xfrm rot="16200000" flipH="1">
            <a:off x="3555178" y="2111066"/>
            <a:ext cx="629488" cy="2689292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24 Düz Ok Bağlayıcısı"/>
          <p:cNvCxnSpPr>
            <a:stCxn id="10" idx="2"/>
            <a:endCxn id="16" idx="0"/>
          </p:cNvCxnSpPr>
          <p:nvPr/>
        </p:nvCxnSpPr>
        <p:spPr bwMode="auto">
          <a:xfrm flipH="1">
            <a:off x="1491412" y="4293676"/>
            <a:ext cx="1" cy="70004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26 Düz Ok Bağlayıcısı"/>
          <p:cNvCxnSpPr>
            <a:stCxn id="16" idx="2"/>
            <a:endCxn id="17" idx="0"/>
          </p:cNvCxnSpPr>
          <p:nvPr/>
        </p:nvCxnSpPr>
        <p:spPr bwMode="auto">
          <a:xfrm>
            <a:off x="1491412" y="5301500"/>
            <a:ext cx="1" cy="34000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28 Düz Ok Bağlayıcısı"/>
          <p:cNvCxnSpPr>
            <a:stCxn id="17" idx="2"/>
            <a:endCxn id="18" idx="0"/>
          </p:cNvCxnSpPr>
          <p:nvPr/>
        </p:nvCxnSpPr>
        <p:spPr bwMode="auto">
          <a:xfrm>
            <a:off x="1491413" y="5949281"/>
            <a:ext cx="0" cy="34029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30 Düz Ok Bağlayıcısı"/>
          <p:cNvCxnSpPr>
            <a:stCxn id="13" idx="2"/>
            <a:endCxn id="5" idx="0"/>
          </p:cNvCxnSpPr>
          <p:nvPr/>
        </p:nvCxnSpPr>
        <p:spPr bwMode="auto">
          <a:xfrm>
            <a:off x="5214568" y="4509120"/>
            <a:ext cx="0" cy="2784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32 Düz Ok Bağlayıcısı"/>
          <p:cNvCxnSpPr>
            <a:stCxn id="5" idx="3"/>
            <a:endCxn id="19" idx="1"/>
          </p:cNvCxnSpPr>
          <p:nvPr/>
        </p:nvCxnSpPr>
        <p:spPr bwMode="auto">
          <a:xfrm>
            <a:off x="6078664" y="5147610"/>
            <a:ext cx="35781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34 Düz Ok Bağlayıcısı"/>
          <p:cNvCxnSpPr>
            <a:stCxn id="19" idx="2"/>
            <a:endCxn id="6" idx="3"/>
          </p:cNvCxnSpPr>
          <p:nvPr/>
        </p:nvCxnSpPr>
        <p:spPr bwMode="auto">
          <a:xfrm flipH="1">
            <a:off x="7497020" y="5409220"/>
            <a:ext cx="1" cy="46805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36 Düz Ok Bağlayıcısı"/>
          <p:cNvCxnSpPr>
            <a:stCxn id="16" idx="3"/>
            <a:endCxn id="15" idx="1"/>
          </p:cNvCxnSpPr>
          <p:nvPr/>
        </p:nvCxnSpPr>
        <p:spPr bwMode="auto">
          <a:xfrm flipV="1">
            <a:off x="2032586" y="5147610"/>
            <a:ext cx="497591" cy="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38 Düz Ok Bağlayıcısı"/>
          <p:cNvCxnSpPr>
            <a:stCxn id="15" idx="3"/>
            <a:endCxn id="5" idx="1"/>
          </p:cNvCxnSpPr>
          <p:nvPr/>
        </p:nvCxnSpPr>
        <p:spPr bwMode="auto">
          <a:xfrm>
            <a:off x="3897521" y="5147610"/>
            <a:ext cx="452951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810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CIN ve Microinvasive Ca Birlikteliği</a:t>
            </a:r>
            <a:endParaRPr lang="tr-T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534400" cy="4472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156237" y="6248400"/>
            <a:ext cx="7899043" cy="4572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Guerra B, Minerva Gynecol, 1994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7889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/>
              <a:t>Yeni yaklaşımlar</a:t>
            </a:r>
          </a:p>
        </p:txBody>
      </p:sp>
      <p:sp>
        <p:nvSpPr>
          <p:cNvPr id="12291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endParaRPr lang="tr-TR" altLang="en-US" dirty="0"/>
          </a:p>
          <a:p>
            <a:r>
              <a:rPr lang="tr-TR" altLang="en-US" dirty="0" err="1"/>
              <a:t>hrHPV</a:t>
            </a:r>
            <a:r>
              <a:rPr lang="tr-TR" altLang="en-US" dirty="0"/>
              <a:t> DNA ile tipleme</a:t>
            </a:r>
          </a:p>
          <a:p>
            <a:r>
              <a:rPr lang="tr-TR" altLang="en-US" dirty="0"/>
              <a:t>HPV 16 ve HPV 18 </a:t>
            </a:r>
            <a:r>
              <a:rPr lang="tr-TR" altLang="en-US" dirty="0" err="1"/>
              <a:t>subtipleme</a:t>
            </a:r>
            <a:endParaRPr lang="tr-TR" altLang="en-US" dirty="0"/>
          </a:p>
          <a:p>
            <a:r>
              <a:rPr lang="tr-TR" altLang="en-US" dirty="0"/>
              <a:t>Histolojik örneklerde CIN2 için p16 </a:t>
            </a:r>
            <a:r>
              <a:rPr lang="tr-TR" altLang="en-US" dirty="0" err="1"/>
              <a:t>immün</a:t>
            </a:r>
            <a:r>
              <a:rPr lang="tr-TR" altLang="en-US" dirty="0"/>
              <a:t> boyama </a:t>
            </a:r>
          </a:p>
          <a:p>
            <a:pPr lvl="1"/>
            <a:r>
              <a:rPr lang="tr-TR" altLang="en-US" dirty="0" smtClean="0"/>
              <a:t>CIN2’nin ayırımı nasıl yapılacak? </a:t>
            </a:r>
            <a:endParaRPr lang="tr-TR" altLang="en-US" dirty="0"/>
          </a:p>
        </p:txBody>
      </p:sp>
      <p:sp>
        <p:nvSpPr>
          <p:cNvPr id="12292" name="3 Slayt Numarası Yer Tutucusu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C3C052C-49C0-A44A-A6E2-3E1E3F5B3298}" type="slidenum">
              <a:rPr lang="tr-TR" altLang="tr-TR">
                <a:solidFill>
                  <a:schemeClr val="tx2"/>
                </a:solidFill>
                <a:latin typeface="Calibri" charset="0"/>
              </a:rPr>
              <a:pPr/>
              <a:t>3</a:t>
            </a:fld>
            <a:endParaRPr lang="tr-TR" altLang="tr-TR">
              <a:solidFill>
                <a:schemeClr val="tx2"/>
              </a:solidFill>
              <a:latin typeface="Calibri" charset="0"/>
            </a:endParaRPr>
          </a:p>
        </p:txBody>
      </p:sp>
      <p:pic>
        <p:nvPicPr>
          <p:cNvPr id="12293" name="Picture 2" descr="http://img.medscape.com/article/717/812/717812-fig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" b="72462"/>
          <a:stretch>
            <a:fillRect/>
          </a:stretch>
        </p:blipFill>
        <p:spPr bwMode="auto">
          <a:xfrm>
            <a:off x="2051050" y="3997325"/>
            <a:ext cx="50419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62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Marjin</a:t>
            </a:r>
            <a:r>
              <a:rPr lang="en-GB" dirty="0" smtClean="0"/>
              <a:t> (+) </a:t>
            </a:r>
            <a:r>
              <a:rPr lang="en-GB" dirty="0" err="1" smtClean="0"/>
              <a:t>Olguların</a:t>
            </a:r>
            <a:r>
              <a:rPr lang="en-GB" dirty="0" smtClean="0"/>
              <a:t> </a:t>
            </a:r>
            <a:r>
              <a:rPr lang="en-GB" dirty="0" err="1" smtClean="0"/>
              <a:t>Yönetimi</a:t>
            </a:r>
            <a:endParaRPr lang="tr-T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dirty="0" err="1" smtClean="0"/>
              <a:t>Refleks</a:t>
            </a:r>
            <a:r>
              <a:rPr lang="en-GB" dirty="0" smtClean="0"/>
              <a:t> </a:t>
            </a:r>
            <a:r>
              <a:rPr lang="en-GB" dirty="0" err="1" smtClean="0"/>
              <a:t>histerektomi</a:t>
            </a:r>
            <a:endParaRPr lang="en-GB" dirty="0" smtClean="0"/>
          </a:p>
          <a:p>
            <a:pPr marL="548640" lvl="3" indent="-274320">
              <a:buSzPct val="85000"/>
              <a:buFont typeface="Wingdings 2" pitchFamily="18" charset="2"/>
              <a:buChar char="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tr-TR" sz="2600" dirty="0" smtClean="0"/>
              <a:t>Fertilite istemi olmayan</a:t>
            </a:r>
            <a:r>
              <a:rPr lang="en-GB" sz="2600" dirty="0" smtClean="0"/>
              <a:t> </a:t>
            </a:r>
            <a:r>
              <a:rPr lang="en-GB" sz="2600" dirty="0" err="1" smtClean="0"/>
              <a:t>olgular</a:t>
            </a:r>
            <a:endParaRPr lang="en-GB" sz="2600" dirty="0" smtClean="0"/>
          </a:p>
          <a:p>
            <a:pPr marL="548640" lvl="3" indent="-274320">
              <a:buSzPct val="85000"/>
              <a:buFont typeface="Wingdings 2" pitchFamily="18" charset="2"/>
              <a:buChar char="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600" dirty="0" err="1" smtClean="0"/>
              <a:t>İnvazi</a:t>
            </a:r>
            <a:r>
              <a:rPr lang="tr-TR" sz="2600" dirty="0" smtClean="0"/>
              <a:t>v</a:t>
            </a:r>
            <a:r>
              <a:rPr lang="en-GB" sz="2600" dirty="0" smtClean="0"/>
              <a:t> </a:t>
            </a:r>
            <a:r>
              <a:rPr lang="en-GB" sz="2600" dirty="0" err="1" smtClean="0"/>
              <a:t>hastalık</a:t>
            </a:r>
            <a:r>
              <a:rPr lang="en-GB" sz="2600" dirty="0" smtClean="0"/>
              <a:t> </a:t>
            </a:r>
            <a:r>
              <a:rPr lang="en-GB" sz="2600" dirty="0" err="1" smtClean="0"/>
              <a:t>olasılığı</a:t>
            </a:r>
            <a:r>
              <a:rPr lang="en-GB" sz="2600" dirty="0" smtClean="0"/>
              <a:t> </a:t>
            </a:r>
            <a:r>
              <a:rPr lang="tr-TR" sz="2600" dirty="0" smtClean="0"/>
              <a:t>stage </a:t>
            </a:r>
            <a:r>
              <a:rPr lang="en-GB" sz="2600" dirty="0" smtClean="0"/>
              <a:t>≤1A</a:t>
            </a:r>
          </a:p>
          <a:p>
            <a: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dirty="0" smtClean="0"/>
              <a:t>Re-</a:t>
            </a:r>
            <a:r>
              <a:rPr lang="en-GB" dirty="0" err="1" smtClean="0"/>
              <a:t>eksizyon</a:t>
            </a:r>
            <a:r>
              <a:rPr lang="en-GB" dirty="0" smtClean="0"/>
              <a:t> </a:t>
            </a:r>
            <a:r>
              <a:rPr lang="tr-TR" dirty="0" smtClean="0"/>
              <a:t>(</a:t>
            </a:r>
            <a:r>
              <a:rPr lang="en-GB" dirty="0" smtClean="0"/>
              <a:t>1-3 ay </a:t>
            </a:r>
            <a:r>
              <a:rPr lang="en-GB" dirty="0" err="1" smtClean="0"/>
              <a:t>iç</a:t>
            </a:r>
            <a:r>
              <a:rPr lang="tr-TR" dirty="0" smtClean="0"/>
              <a:t>erisi</a:t>
            </a:r>
            <a:r>
              <a:rPr lang="en-GB" dirty="0" err="1" smtClean="0"/>
              <a:t>nde</a:t>
            </a:r>
            <a:r>
              <a:rPr lang="tr-TR" dirty="0" smtClean="0"/>
              <a:t>)</a:t>
            </a:r>
            <a:endParaRPr lang="en-GB" dirty="0" smtClean="0"/>
          </a:p>
          <a:p>
            <a:pPr marL="548640" lvl="3" indent="-274320">
              <a:buSzPct val="85000"/>
              <a:buFont typeface="Wingdings 2" pitchFamily="18" charset="2"/>
              <a:buChar char="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tr-TR" sz="2600" dirty="0" smtClean="0"/>
              <a:t>CIN2+;</a:t>
            </a:r>
            <a:r>
              <a:rPr lang="en-GB" sz="2600" dirty="0" smtClean="0"/>
              <a:t> </a:t>
            </a:r>
            <a:r>
              <a:rPr lang="tr-TR" sz="2600" dirty="0" smtClean="0"/>
              <a:t>ektoservikal veya</a:t>
            </a:r>
            <a:r>
              <a:rPr lang="en-GB" sz="2600" dirty="0" smtClean="0"/>
              <a:t> </a:t>
            </a:r>
            <a:r>
              <a:rPr lang="en-GB" sz="2600" dirty="0" err="1" smtClean="0"/>
              <a:t>endoservikal</a:t>
            </a:r>
            <a:r>
              <a:rPr lang="en-GB" sz="2600" dirty="0" smtClean="0"/>
              <a:t> </a:t>
            </a:r>
            <a:r>
              <a:rPr lang="en-GB" sz="2600" dirty="0" err="1" smtClean="0"/>
              <a:t>marjinde</a:t>
            </a:r>
            <a:r>
              <a:rPr lang="en-GB" sz="2600" dirty="0" smtClean="0"/>
              <a:t> (</a:t>
            </a:r>
            <a:r>
              <a:rPr lang="en-GB" sz="2600" dirty="0" err="1" smtClean="0"/>
              <a:t>özellikle</a:t>
            </a:r>
            <a:r>
              <a:rPr lang="en-GB" sz="2600" dirty="0" smtClean="0"/>
              <a:t> &gt;50yaş)</a:t>
            </a:r>
          </a:p>
          <a:p>
            <a:pPr marL="548640" lvl="3" indent="-274320">
              <a:buSzPct val="85000"/>
              <a:buFont typeface="Wingdings 2" pitchFamily="18" charset="2"/>
              <a:buChar char="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600" dirty="0" err="1" smtClean="0"/>
              <a:t>Komplikasyon</a:t>
            </a:r>
            <a:r>
              <a:rPr lang="en-GB" sz="2600" dirty="0" smtClean="0"/>
              <a:t> </a:t>
            </a:r>
            <a:r>
              <a:rPr lang="en-GB" sz="2600" dirty="0" err="1" smtClean="0"/>
              <a:t>oranları</a:t>
            </a:r>
            <a:r>
              <a:rPr lang="en-GB" sz="2600" dirty="0" smtClean="0"/>
              <a:t> primer </a:t>
            </a:r>
            <a:r>
              <a:rPr lang="en-GB" sz="2600" dirty="0" err="1" smtClean="0"/>
              <a:t>girişimle</a:t>
            </a:r>
            <a:r>
              <a:rPr lang="en-GB" sz="2600" dirty="0" smtClean="0"/>
              <a:t> </a:t>
            </a:r>
            <a:r>
              <a:rPr lang="en-GB" sz="2600" dirty="0" err="1" smtClean="0"/>
              <a:t>aynı</a:t>
            </a:r>
            <a:r>
              <a:rPr lang="en-GB" sz="2600" dirty="0" smtClean="0"/>
              <a:t>, </a:t>
            </a:r>
            <a:r>
              <a:rPr lang="en-GB" sz="2600" dirty="0" err="1" smtClean="0"/>
              <a:t>fertilite</a:t>
            </a:r>
            <a:r>
              <a:rPr lang="en-GB" sz="2600" dirty="0" smtClean="0"/>
              <a:t> </a:t>
            </a:r>
            <a:r>
              <a:rPr lang="en-GB" sz="2600" dirty="0" err="1" smtClean="0"/>
              <a:t>ve</a:t>
            </a:r>
            <a:r>
              <a:rPr lang="en-GB" sz="2600" dirty="0" smtClean="0"/>
              <a:t> </a:t>
            </a:r>
            <a:r>
              <a:rPr lang="en-GB" sz="2600" dirty="0" err="1" smtClean="0"/>
              <a:t>gebeliğe</a:t>
            </a:r>
            <a:r>
              <a:rPr lang="en-GB" sz="2600" dirty="0" smtClean="0"/>
              <a:t> </a:t>
            </a:r>
            <a:r>
              <a:rPr lang="en-GB" sz="2600" dirty="0" err="1" smtClean="0"/>
              <a:t>etkisi</a:t>
            </a:r>
            <a:r>
              <a:rPr lang="en-GB" sz="2600" dirty="0" smtClean="0"/>
              <a:t> </a:t>
            </a:r>
            <a:r>
              <a:rPr lang="en-GB" sz="2600" dirty="0" err="1" smtClean="0"/>
              <a:t>belirsiz</a:t>
            </a:r>
            <a:r>
              <a:rPr lang="en-GB" sz="2600" dirty="0" smtClean="0"/>
              <a:t> </a:t>
            </a:r>
          </a:p>
          <a:p>
            <a: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dirty="0" err="1" smtClean="0"/>
              <a:t>Eksizyon</a:t>
            </a:r>
            <a:r>
              <a:rPr lang="en-GB" dirty="0" smtClean="0"/>
              <a:t> </a:t>
            </a:r>
            <a:r>
              <a:rPr lang="en-GB" dirty="0" err="1" smtClean="0"/>
              <a:t>kraterinin</a:t>
            </a:r>
            <a:r>
              <a:rPr lang="en-GB" dirty="0" smtClean="0"/>
              <a:t> </a:t>
            </a:r>
            <a:r>
              <a:rPr lang="en-GB" dirty="0" err="1" smtClean="0"/>
              <a:t>ablasyonu</a:t>
            </a:r>
            <a:r>
              <a:rPr lang="en-GB" dirty="0" smtClean="0"/>
              <a:t> </a:t>
            </a:r>
            <a:r>
              <a:rPr lang="en-GB" dirty="0" err="1" smtClean="0"/>
              <a:t>önerilmez</a:t>
            </a:r>
            <a:endParaRPr lang="en-GB" dirty="0" smtClean="0"/>
          </a:p>
          <a:p>
            <a:pPr marL="548640" lvl="3" indent="-274320">
              <a:buSzPct val="85000"/>
              <a:buFont typeface="Wingdings 2" pitchFamily="18" charset="2"/>
              <a:buChar char="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600" dirty="0" err="1" smtClean="0"/>
              <a:t>İnvazi</a:t>
            </a:r>
            <a:r>
              <a:rPr lang="tr-TR" sz="2600" dirty="0" smtClean="0"/>
              <a:t>v</a:t>
            </a:r>
            <a:r>
              <a:rPr lang="en-GB" sz="2600" dirty="0" smtClean="0"/>
              <a:t> ca </a:t>
            </a:r>
            <a:r>
              <a:rPr lang="en-GB" sz="2600" dirty="0" err="1" smtClean="0"/>
              <a:t>atlanabilir</a:t>
            </a:r>
            <a:endParaRPr lang="en-GB" sz="2600" dirty="0" smtClean="0"/>
          </a:p>
          <a:p>
            <a:pPr marL="548640" lvl="3" indent="-274320">
              <a:buSzPct val="85000"/>
              <a:buFont typeface="Wingdings 2" pitchFamily="18" charset="2"/>
              <a:buChar char="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600" dirty="0" err="1" smtClean="0"/>
              <a:t>Yararı</a:t>
            </a:r>
            <a:r>
              <a:rPr lang="en-GB" sz="2600" dirty="0" smtClean="0"/>
              <a:t>?  		</a:t>
            </a:r>
          </a:p>
          <a:p>
            <a:pPr marL="548640" lvl="3" indent="-274320">
              <a:buSzPct val="85000"/>
              <a:buFont typeface="Wingdings 2" pitchFamily="18" charset="2"/>
              <a:buChar char="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600" dirty="0" smtClean="0"/>
              <a:t>Re-</a:t>
            </a:r>
            <a:r>
              <a:rPr lang="en-GB" sz="2600" dirty="0" err="1" smtClean="0"/>
              <a:t>eksizyona</a:t>
            </a:r>
            <a:r>
              <a:rPr lang="en-GB" sz="2600" dirty="0" smtClean="0"/>
              <a:t> </a:t>
            </a:r>
            <a:r>
              <a:rPr lang="en-GB" sz="2600" dirty="0" err="1" smtClean="0"/>
              <a:t>göre</a:t>
            </a:r>
            <a:r>
              <a:rPr lang="en-GB" sz="2600" dirty="0" smtClean="0"/>
              <a:t>, </a:t>
            </a:r>
            <a:r>
              <a:rPr lang="en-GB" sz="2600" dirty="0" err="1" smtClean="0"/>
              <a:t>fertilite</a:t>
            </a:r>
            <a:r>
              <a:rPr lang="en-GB" sz="2600" dirty="0" smtClean="0"/>
              <a:t> </a:t>
            </a:r>
            <a:r>
              <a:rPr lang="en-GB" sz="2600" dirty="0" err="1" smtClean="0"/>
              <a:t>ve</a:t>
            </a:r>
            <a:r>
              <a:rPr lang="en-GB" sz="2600" dirty="0" smtClean="0"/>
              <a:t> preterm </a:t>
            </a:r>
            <a:r>
              <a:rPr lang="en-GB" sz="2600" dirty="0" err="1" smtClean="0"/>
              <a:t>doğum</a:t>
            </a:r>
            <a:r>
              <a:rPr lang="en-GB" sz="2600" dirty="0" smtClean="0"/>
              <a:t> </a:t>
            </a:r>
            <a:r>
              <a:rPr lang="en-GB" sz="2600" dirty="0" err="1" smtClean="0"/>
              <a:t>açısından</a:t>
            </a:r>
            <a:r>
              <a:rPr lang="en-GB" sz="2600" dirty="0" smtClean="0"/>
              <a:t> </a:t>
            </a:r>
            <a:r>
              <a:rPr lang="en-GB" sz="2600" dirty="0" err="1" smtClean="0"/>
              <a:t>üstünlük</a:t>
            </a:r>
            <a:r>
              <a:rPr lang="en-GB" sz="2600" dirty="0" smtClean="0"/>
              <a:t> </a:t>
            </a:r>
            <a:r>
              <a:rPr lang="en-GB" sz="2600" dirty="0" err="1" smtClean="0"/>
              <a:t>belirsiz</a:t>
            </a:r>
            <a:endParaRPr lang="en-GB" sz="2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156237" y="6248400"/>
            <a:ext cx="7899043" cy="457200"/>
          </a:xfrm>
          <a:prstGeom prst="rect">
            <a:avLst/>
          </a:prstGeom>
        </p:spPr>
        <p:txBody>
          <a:bodyPr/>
          <a:lstStyle/>
          <a:p>
            <a:r>
              <a:rPr lang="tr-TR" sz="1400" dirty="0" smtClean="0"/>
              <a:t>Ghaem-Maghami S, Lancet, 2007; Siriaree S, Asian Pac J Cancer Prev, 2006; Kietpeerakool C, J Obstet Gynaecol Res, 2007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445573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CIN 2-3’de Histerektomi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sz="3600" dirty="0" smtClean="0"/>
              <a:t>Diğer jinekolojik nedenlerle operasyon</a:t>
            </a:r>
          </a:p>
          <a:p>
            <a:pPr eaLnBrk="1" hangingPunct="1"/>
            <a:r>
              <a:rPr lang="tr-TR" sz="3600" dirty="0" smtClean="0"/>
              <a:t>Serviksin yapısı nedeniyle konizasyon imkanı yok</a:t>
            </a:r>
          </a:p>
          <a:p>
            <a:pPr eaLnBrk="1" hangingPunct="1"/>
            <a:r>
              <a:rPr lang="tr-TR" sz="3600" dirty="0" smtClean="0"/>
              <a:t>LEEP veya konizasyon sınırlarında</a:t>
            </a:r>
          </a:p>
          <a:p>
            <a:pPr eaLnBrk="1" hangingPunct="1">
              <a:buFontTx/>
              <a:buNone/>
            </a:pPr>
            <a:r>
              <a:rPr lang="tr-TR" sz="3600" dirty="0" smtClean="0"/>
              <a:t>	CIN (+) </a:t>
            </a:r>
            <a:r>
              <a:rPr lang="tr-TR" sz="3600" b="1" dirty="0" smtClean="0"/>
              <a:t>[Fertilite koruyucu tedavi gerekmiyorsa]</a:t>
            </a:r>
          </a:p>
          <a:p>
            <a:pPr eaLnBrk="1" hangingPunct="1"/>
            <a:r>
              <a:rPr lang="tr-TR" sz="3600" dirty="0" smtClean="0"/>
              <a:t>Kanser fobisi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156237" y="6248400"/>
            <a:ext cx="7899043" cy="457200"/>
          </a:xfrm>
          <a:prstGeom prst="rect">
            <a:avLst/>
          </a:prstGeom>
        </p:spPr>
        <p:txBody>
          <a:bodyPr/>
          <a:lstStyle/>
          <a:p>
            <a:r>
              <a:rPr lang="pt-BR" sz="1600" dirty="0" smtClean="0"/>
              <a:t>Das N, Gynecol Oncol, 2005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4021505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Diagnostik Eksizyonel Prosedür Sonucu AIS</a:t>
            </a:r>
            <a:endParaRPr lang="tr-TR" dirty="0"/>
          </a:p>
        </p:txBody>
      </p:sp>
      <p:sp>
        <p:nvSpPr>
          <p:cNvPr id="3" name="Round Diagonal Corner Rectangle 2"/>
          <p:cNvSpPr/>
          <p:nvPr/>
        </p:nvSpPr>
        <p:spPr>
          <a:xfrm>
            <a:off x="1403801" y="2127618"/>
            <a:ext cx="2286000" cy="579600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 lnSpcReduction="10000"/>
          </a:bodyPr>
          <a:lstStyle/>
          <a:p>
            <a:pPr algn="ctr"/>
            <a:r>
              <a:rPr lang="tr-TR" sz="1600" b="1" dirty="0" smtClean="0">
                <a:latin typeface="Calibri" pitchFamily="34" charset="0"/>
              </a:rPr>
              <a:t>Histerektomi</a:t>
            </a:r>
          </a:p>
          <a:p>
            <a:pPr algn="ctr"/>
            <a:r>
              <a:rPr lang="tr-TR" sz="1600" b="1" dirty="0" smtClean="0">
                <a:latin typeface="Calibri" pitchFamily="34" charset="0"/>
              </a:rPr>
              <a:t>En Uygun Tedavi</a:t>
            </a:r>
            <a:endParaRPr lang="tr-TR" sz="1600" b="1" baseline="30000" dirty="0" smtClean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2309" y="3599833"/>
            <a:ext cx="2036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atin typeface="Calibri" pitchFamily="34" charset="0"/>
              </a:rPr>
              <a:t>Margin (+) </a:t>
            </a:r>
            <a:r>
              <a:rPr lang="tr-TR" sz="1200" dirty="0" smtClean="0">
                <a:latin typeface="Calibri" pitchFamily="34" charset="0"/>
              </a:rPr>
              <a:t>veya </a:t>
            </a:r>
            <a:r>
              <a:rPr lang="tr-TR" sz="1600" b="1" dirty="0" smtClean="0">
                <a:latin typeface="Calibri" pitchFamily="34" charset="0"/>
              </a:rPr>
              <a:t>ECC (+)</a:t>
            </a:r>
            <a:endParaRPr lang="tr-TR" sz="1600" b="1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6341" y="3600000"/>
            <a:ext cx="10330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atin typeface="Calibri" pitchFamily="34" charset="0"/>
              </a:rPr>
              <a:t>Margin (-)</a:t>
            </a:r>
            <a:endParaRPr lang="tr-TR" sz="1600" b="1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8464" y="4680000"/>
            <a:ext cx="2159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atin typeface="Calibri" pitchFamily="34" charset="0"/>
              </a:rPr>
              <a:t>Tekrar Değerlendirme*</a:t>
            </a:r>
          </a:p>
          <a:p>
            <a:pPr algn="ctr"/>
            <a:r>
              <a:rPr lang="tr-TR" sz="1200" dirty="0" smtClean="0">
                <a:latin typeface="Calibri" pitchFamily="34" charset="0"/>
              </a:rPr>
              <a:t>@ 6 ay kabul edilebilir</a:t>
            </a:r>
            <a:endParaRPr lang="tr-TR" sz="1600" b="1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62974" y="4680002"/>
            <a:ext cx="11508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atin typeface="Calibri" pitchFamily="34" charset="0"/>
              </a:rPr>
              <a:t>Uzun Süreli</a:t>
            </a:r>
          </a:p>
          <a:p>
            <a:pPr algn="ctr"/>
            <a:r>
              <a:rPr lang="tr-TR" sz="1600" b="1" dirty="0" smtClean="0">
                <a:latin typeface="Calibri" pitchFamily="34" charset="0"/>
              </a:rPr>
              <a:t>Takip</a:t>
            </a:r>
            <a:endParaRPr lang="tr-TR" sz="1600" b="1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86006" y="6350654"/>
            <a:ext cx="2738500" cy="276999"/>
          </a:xfrm>
          <a:prstGeom prst="rect">
            <a:avLst/>
          </a:prstGeom>
          <a:solidFill>
            <a:srgbClr val="80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200" i="1" dirty="0" smtClean="0">
                <a:solidFill>
                  <a:schemeClr val="bg1"/>
                </a:solidFill>
                <a:latin typeface="Calibri" pitchFamily="34" charset="0"/>
              </a:rPr>
              <a:t>*Sitoloji, HPV Testing, Kolposkopi ve ECC</a:t>
            </a:r>
          </a:p>
        </p:txBody>
      </p:sp>
      <p:cxnSp>
        <p:nvCxnSpPr>
          <p:cNvPr id="13" name="Elbow Connector 12"/>
          <p:cNvCxnSpPr>
            <a:stCxn id="5" idx="1"/>
            <a:endCxn id="6" idx="0"/>
          </p:cNvCxnSpPr>
          <p:nvPr/>
        </p:nvCxnSpPr>
        <p:spPr>
          <a:xfrm rot="5400000">
            <a:off x="4918728" y="2089180"/>
            <a:ext cx="892615" cy="212869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5" idx="1"/>
            <a:endCxn id="7" idx="0"/>
          </p:cNvCxnSpPr>
          <p:nvPr/>
        </p:nvCxnSpPr>
        <p:spPr>
          <a:xfrm rot="16200000" flipH="1">
            <a:off x="6839733" y="2296864"/>
            <a:ext cx="892782" cy="1713489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2"/>
            <a:endCxn id="9" idx="0"/>
          </p:cNvCxnSpPr>
          <p:nvPr/>
        </p:nvCxnSpPr>
        <p:spPr>
          <a:xfrm flipH="1">
            <a:off x="8138412" y="3938554"/>
            <a:ext cx="4457" cy="7414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6" idx="2"/>
            <a:endCxn id="8" idx="0"/>
          </p:cNvCxnSpPr>
          <p:nvPr/>
        </p:nvCxnSpPr>
        <p:spPr>
          <a:xfrm rot="16200000" flipH="1">
            <a:off x="4663662" y="3575414"/>
            <a:ext cx="741613" cy="1467557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6" idx="2"/>
            <a:endCxn id="10" idx="3"/>
          </p:cNvCxnSpPr>
          <p:nvPr/>
        </p:nvCxnSpPr>
        <p:spPr>
          <a:xfrm rot="5400000">
            <a:off x="3351163" y="3730472"/>
            <a:ext cx="741613" cy="1157442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 Diagonal Corner Rectangle 4"/>
          <p:cNvSpPr/>
          <p:nvPr/>
        </p:nvSpPr>
        <p:spPr>
          <a:xfrm>
            <a:off x="5286380" y="2127618"/>
            <a:ext cx="2286000" cy="579600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85000" lnSpcReduction="10000"/>
          </a:bodyPr>
          <a:lstStyle/>
          <a:p>
            <a:pPr algn="ctr"/>
            <a:r>
              <a:rPr lang="tr-TR" sz="1700" b="1" dirty="0" smtClean="0">
                <a:latin typeface="Calibri" pitchFamily="34" charset="0"/>
              </a:rPr>
              <a:t>Konservatif Yaklaşım</a:t>
            </a:r>
          </a:p>
          <a:p>
            <a:pPr algn="ctr"/>
            <a:r>
              <a:rPr lang="tr-TR" sz="1700" dirty="0" smtClean="0">
                <a:latin typeface="Calibri" pitchFamily="34" charset="0"/>
              </a:rPr>
              <a:t>Fertilite Koruyucu Yaklaşım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000248" y="4680000"/>
            <a:ext cx="2286000" cy="579600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tr-TR" sz="1600" b="1" dirty="0" smtClean="0">
                <a:latin typeface="Calibri" pitchFamily="34" charset="0"/>
              </a:rPr>
              <a:t>Tekrar Eksizyon</a:t>
            </a:r>
          </a:p>
          <a:p>
            <a:pPr algn="ctr"/>
            <a:r>
              <a:rPr lang="tr-TR" sz="1600" b="1" dirty="0" smtClean="0">
                <a:latin typeface="Calibri" pitchFamily="34" charset="0"/>
              </a:rPr>
              <a:t>Önerilir</a:t>
            </a:r>
          </a:p>
        </p:txBody>
      </p:sp>
    </p:spTree>
    <p:extLst>
      <p:ext uri="{BB962C8B-B14F-4D97-AF65-F5344CB8AC3E}">
        <p14:creationId xmlns:p14="http://schemas.microsoft.com/office/powerpoint/2010/main" val="24958312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Primer HPV DNA ile Tarama</a:t>
            </a:r>
          </a:p>
        </p:txBody>
      </p:sp>
      <p:sp>
        <p:nvSpPr>
          <p:cNvPr id="13315" name="Slayt Numarası Yer Tutucus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E169B12-380D-1944-BD31-F05EF0B48025}" type="slidenum">
              <a:rPr lang="tr-TR" altLang="tr-TR">
                <a:solidFill>
                  <a:schemeClr val="tx2"/>
                </a:solidFill>
                <a:latin typeface="Calibri" charset="0"/>
              </a:rPr>
              <a:pPr/>
              <a:t>4</a:t>
            </a:fld>
            <a:endParaRPr lang="tr-TR" altLang="tr-TR">
              <a:solidFill>
                <a:schemeClr val="tx2"/>
              </a:solidFill>
              <a:latin typeface="Calibri" charset="0"/>
            </a:endParaRPr>
          </a:p>
        </p:txBody>
      </p:sp>
      <p:pic>
        <p:nvPicPr>
          <p:cNvPr id="13316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73238"/>
            <a:ext cx="7058025" cy="42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64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Rectangle 14"/>
          <p:cNvSpPr>
            <a:spLocks noChangeArrowheads="1"/>
          </p:cNvSpPr>
          <p:nvPr/>
        </p:nvSpPr>
        <p:spPr bwMode="auto">
          <a:xfrm>
            <a:off x="3061920" y="2024845"/>
            <a:ext cx="30455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r>
              <a:rPr lang="tr-TR" sz="1200" b="1" dirty="0">
                <a:solidFill>
                  <a:prstClr val="black"/>
                </a:solidFill>
                <a:latin typeface="Calibri"/>
                <a:ea typeface=""/>
                <a:cs typeface=""/>
              </a:rPr>
              <a:t>“</a:t>
            </a:r>
            <a:r>
              <a:rPr lang="tr-TR" altLang="ja-JP" sz="1200" b="1" dirty="0">
                <a:solidFill>
                  <a:prstClr val="black"/>
                </a:solidFill>
                <a:latin typeface="Calibri"/>
                <a:ea typeface="ＭＳ Ｐゴシック" charset="-128"/>
                <a:cs typeface=""/>
              </a:rPr>
              <a:t>Yeni Tarama </a:t>
            </a:r>
            <a:r>
              <a:rPr lang="tr-TR" altLang="ja-JP" sz="1200" b="1" dirty="0" err="1">
                <a:solidFill>
                  <a:prstClr val="black"/>
                </a:solidFill>
                <a:latin typeface="Calibri"/>
                <a:ea typeface="ＭＳ Ｐゴシック" charset="-128"/>
                <a:cs typeface=""/>
              </a:rPr>
              <a:t>Algoritmi</a:t>
            </a:r>
            <a:r>
              <a:rPr lang="tr-TR" altLang="ja-JP" sz="1200" b="1" dirty="0">
                <a:solidFill>
                  <a:prstClr val="black"/>
                </a:solidFill>
                <a:latin typeface="Calibri"/>
                <a:ea typeface="ＭＳ Ｐゴシック" charset="-128"/>
                <a:cs typeface=""/>
              </a:rPr>
              <a:t> </a:t>
            </a:r>
            <a:r>
              <a:rPr lang="en-US" altLang="ja-JP" sz="1200" b="1" dirty="0">
                <a:solidFill>
                  <a:prstClr val="black"/>
                </a:solidFill>
                <a:latin typeface="Calibri"/>
                <a:ea typeface="ＭＳ Ｐゴシック" charset="-128"/>
                <a:cs typeface=""/>
              </a:rPr>
              <a:t>–</a:t>
            </a:r>
            <a:r>
              <a:rPr lang="tr-TR" altLang="ja-JP" sz="1200" b="1" dirty="0">
                <a:solidFill>
                  <a:prstClr val="black"/>
                </a:solidFill>
                <a:latin typeface="Calibri"/>
                <a:ea typeface="ＭＳ Ｐゴシック" charset="-128"/>
                <a:cs typeface=""/>
              </a:rPr>
              <a:t> 30-64 Yaş Kadınlar</a:t>
            </a:r>
            <a:r>
              <a:rPr lang="tr-TR" sz="1200" b="1" dirty="0">
                <a:solidFill>
                  <a:prstClr val="black"/>
                </a:solidFill>
                <a:latin typeface="Calibri"/>
                <a:ea typeface=""/>
                <a:cs typeface=""/>
              </a:rPr>
              <a:t>”</a:t>
            </a:r>
          </a:p>
        </p:txBody>
      </p:sp>
      <p:sp>
        <p:nvSpPr>
          <p:cNvPr id="65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Türkiye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 HPV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Bazlı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Tarama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Programı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</a:endParaRPr>
          </a:p>
        </p:txBody>
      </p:sp>
      <p:pic>
        <p:nvPicPr>
          <p:cNvPr id="2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693814"/>
            <a:ext cx="8534400" cy="468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999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ASCCP </a:t>
            </a:r>
            <a:r>
              <a:rPr lang="tr-TR" dirty="0" err="1" smtClean="0"/>
              <a:t>Guidelines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Massad</a:t>
            </a:r>
            <a:r>
              <a:rPr lang="tr-TR" dirty="0" smtClean="0"/>
              <a:t> LS, J </a:t>
            </a:r>
            <a:r>
              <a:rPr lang="tr-TR" dirty="0" err="1" smtClean="0"/>
              <a:t>Low</a:t>
            </a:r>
            <a:r>
              <a:rPr lang="tr-TR" dirty="0" smtClean="0"/>
              <a:t> Gen </a:t>
            </a:r>
            <a:r>
              <a:rPr lang="tr-TR" dirty="0" err="1" smtClean="0"/>
              <a:t>Tract</a:t>
            </a:r>
            <a:r>
              <a:rPr lang="tr-TR" dirty="0" smtClean="0"/>
              <a:t> </a:t>
            </a:r>
            <a:r>
              <a:rPr lang="tr-TR" dirty="0" err="1" smtClean="0"/>
              <a:t>Dis</a:t>
            </a:r>
            <a:r>
              <a:rPr lang="tr-TR" dirty="0" smtClean="0"/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1999335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Yetersiz Sitoloji Yönetimi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 bwMode="auto">
          <a:xfrm>
            <a:off x="1511829" y="1700808"/>
            <a:ext cx="1812032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HPV bilinmiyor veya HPV</a:t>
            </a:r>
            <a:r>
              <a:rPr kumimoji="0" lang="tr-TR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negatif (≥30 Y)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4 Dikdörtgen"/>
          <p:cNvSpPr/>
          <p:nvPr/>
        </p:nvSpPr>
        <p:spPr bwMode="auto">
          <a:xfrm>
            <a:off x="5135892" y="1700808"/>
            <a:ext cx="1812371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HPV</a:t>
            </a:r>
            <a:r>
              <a:rPr kumimoji="0" lang="tr-TR" sz="17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pozitif (≥30 Y)</a:t>
            </a:r>
            <a:endParaRPr kumimoji="0" lang="tr-TR" sz="17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5 Dikdörtgen"/>
          <p:cNvSpPr/>
          <p:nvPr/>
        </p:nvSpPr>
        <p:spPr bwMode="auto">
          <a:xfrm>
            <a:off x="3323861" y="2852936"/>
            <a:ext cx="1728192" cy="720080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</a:pPr>
            <a:r>
              <a:rPr lang="tr-TR" sz="2000" dirty="0" smtClean="0">
                <a:solidFill>
                  <a:schemeClr val="bg1"/>
                </a:solidFill>
              </a:rPr>
              <a:t>Sitoloji tekrarı (@2-4 ay)</a:t>
            </a:r>
          </a:p>
        </p:txBody>
      </p:sp>
      <p:sp>
        <p:nvSpPr>
          <p:cNvPr id="7" name="6 Dikdörtgen"/>
          <p:cNvSpPr/>
          <p:nvPr/>
        </p:nvSpPr>
        <p:spPr bwMode="auto">
          <a:xfrm>
            <a:off x="7068277" y="2852936"/>
            <a:ext cx="1728192" cy="720080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latinLnBrk="0">
              <a:lnSpc>
                <a:spcPct val="80000"/>
              </a:lnSpc>
              <a:buClrTx/>
              <a:buSzTx/>
              <a:buFontTx/>
              <a:buNone/>
              <a:tabLst/>
            </a:pPr>
            <a:r>
              <a:rPr lang="tr-TR" sz="2200" dirty="0" err="1" smtClean="0">
                <a:solidFill>
                  <a:schemeClr val="bg1"/>
                </a:solidFill>
              </a:rPr>
              <a:t>Kolposkopi</a:t>
            </a:r>
            <a:endParaRPr lang="tr-TR" sz="2200" dirty="0" smtClean="0">
              <a:solidFill>
                <a:schemeClr val="bg1"/>
              </a:solidFill>
            </a:endParaRPr>
          </a:p>
        </p:txBody>
      </p:sp>
      <p:sp>
        <p:nvSpPr>
          <p:cNvPr id="8" name="7 Yuvarlatılmış Çapraz Köşeli Dikdörtgen"/>
          <p:cNvSpPr/>
          <p:nvPr/>
        </p:nvSpPr>
        <p:spPr bwMode="auto">
          <a:xfrm>
            <a:off x="795580" y="5445224"/>
            <a:ext cx="1728192" cy="720080"/>
          </a:xfrm>
          <a:prstGeom prst="round2Diag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ASCCP Önerilerine Göre Yönet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1030688" y="4617133"/>
            <a:ext cx="1257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Anormal</a:t>
            </a:r>
            <a:endParaRPr lang="tr-TR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3640372" y="4617133"/>
            <a:ext cx="1095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Negatif</a:t>
            </a:r>
            <a:endParaRPr lang="tr-TR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6165958" y="4617133"/>
            <a:ext cx="1163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Yetersiz</a:t>
            </a:r>
            <a:endParaRPr lang="tr-TR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2541446" y="5589241"/>
            <a:ext cx="329302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Rutin tarama (HPV -/bilinmiyor) </a:t>
            </a:r>
            <a:r>
              <a:rPr lang="tr-TR" sz="16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veya</a:t>
            </a:r>
          </a:p>
          <a:p>
            <a:pPr algn="ctr"/>
            <a:r>
              <a:rPr lang="tr-TR" sz="16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Cotesting</a:t>
            </a:r>
            <a:r>
              <a:rPr lang="tr-TR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@ 1 Yıl (HPV +)</a:t>
            </a:r>
            <a:endParaRPr lang="tr-TR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9" name="18 Şekil"/>
          <p:cNvCxnSpPr>
            <a:stCxn id="5" idx="2"/>
            <a:endCxn id="6" idx="3"/>
          </p:cNvCxnSpPr>
          <p:nvPr/>
        </p:nvCxnSpPr>
        <p:spPr bwMode="auto">
          <a:xfrm rot="5400000">
            <a:off x="5151022" y="2321920"/>
            <a:ext cx="792088" cy="990025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22 Şekil"/>
          <p:cNvCxnSpPr>
            <a:stCxn id="4" idx="2"/>
            <a:endCxn id="6" idx="1"/>
          </p:cNvCxnSpPr>
          <p:nvPr/>
        </p:nvCxnSpPr>
        <p:spPr bwMode="auto">
          <a:xfrm rot="16200000" flipH="1">
            <a:off x="2474809" y="2363924"/>
            <a:ext cx="792088" cy="906016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24 Dirsek Bağlayıcısı"/>
          <p:cNvCxnSpPr>
            <a:stCxn id="6" idx="2"/>
            <a:endCxn id="9" idx="0"/>
          </p:cNvCxnSpPr>
          <p:nvPr/>
        </p:nvCxnSpPr>
        <p:spPr bwMode="auto">
          <a:xfrm rot="5400000">
            <a:off x="2401759" y="2830934"/>
            <a:ext cx="1044117" cy="252828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30 Dirsek Bağlayıcısı"/>
          <p:cNvCxnSpPr>
            <a:stCxn id="6" idx="2"/>
            <a:endCxn id="11" idx="0"/>
          </p:cNvCxnSpPr>
          <p:nvPr/>
        </p:nvCxnSpPr>
        <p:spPr bwMode="auto">
          <a:xfrm rot="16200000" flipH="1">
            <a:off x="4945874" y="2815098"/>
            <a:ext cx="1044117" cy="2559951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34 Düz Ok Bağlayıcısı"/>
          <p:cNvCxnSpPr>
            <a:stCxn id="6" idx="2"/>
            <a:endCxn id="10" idx="0"/>
          </p:cNvCxnSpPr>
          <p:nvPr/>
        </p:nvCxnSpPr>
        <p:spPr bwMode="auto">
          <a:xfrm>
            <a:off x="4187957" y="3573016"/>
            <a:ext cx="1" cy="104411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36 Düz Ok Bağlayıcısı"/>
          <p:cNvCxnSpPr>
            <a:stCxn id="9" idx="2"/>
          </p:cNvCxnSpPr>
          <p:nvPr/>
        </p:nvCxnSpPr>
        <p:spPr bwMode="auto">
          <a:xfrm flipH="1">
            <a:off x="1659676" y="5078798"/>
            <a:ext cx="1" cy="36642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38 Düz Ok Bağlayıcısı"/>
          <p:cNvCxnSpPr>
            <a:stCxn id="10" idx="2"/>
            <a:endCxn id="13" idx="0"/>
          </p:cNvCxnSpPr>
          <p:nvPr/>
        </p:nvCxnSpPr>
        <p:spPr bwMode="auto">
          <a:xfrm>
            <a:off x="4187958" y="5078798"/>
            <a:ext cx="1" cy="51044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40 Şekil"/>
          <p:cNvCxnSpPr>
            <a:stCxn id="11" idx="3"/>
            <a:endCxn id="7" idx="2"/>
          </p:cNvCxnSpPr>
          <p:nvPr/>
        </p:nvCxnSpPr>
        <p:spPr bwMode="auto">
          <a:xfrm flipV="1">
            <a:off x="7329858" y="3573016"/>
            <a:ext cx="602515" cy="127495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41 Dikdörtgen"/>
          <p:cNvSpPr/>
          <p:nvPr/>
        </p:nvSpPr>
        <p:spPr>
          <a:xfrm>
            <a:off x="5023379" y="3284984"/>
            <a:ext cx="20341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İkisi de kabul edilebilir</a:t>
            </a:r>
            <a:endParaRPr lang="tr-TR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24" name="23 Şekil"/>
          <p:cNvCxnSpPr>
            <a:stCxn id="5" idx="2"/>
            <a:endCxn id="7" idx="1"/>
          </p:cNvCxnSpPr>
          <p:nvPr/>
        </p:nvCxnSpPr>
        <p:spPr bwMode="auto">
          <a:xfrm rot="16200000" flipH="1">
            <a:off x="6159133" y="2303832"/>
            <a:ext cx="792088" cy="1026199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40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Sitoloji NILM Ancak EC/TZ Yok veya Yetersiz Olgularda Yönetim</a:t>
            </a: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251520" y="6273226"/>
            <a:ext cx="70372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NILM</a:t>
            </a:r>
            <a:r>
              <a:rPr lang="tr-TR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(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Negative for Intraepithelial Lesion or Malignancy</a:t>
            </a:r>
            <a:r>
              <a:rPr lang="tr-TR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)</a:t>
            </a:r>
          </a:p>
          <a:p>
            <a:r>
              <a:rPr lang="tr-TR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EC/TZ</a:t>
            </a:r>
            <a:r>
              <a:rPr lang="tr-TR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(</a:t>
            </a:r>
            <a:r>
              <a:rPr lang="tr-TR" sz="16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Endoservikal</a:t>
            </a:r>
            <a:r>
              <a:rPr lang="tr-TR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/Transformasyon </a:t>
            </a:r>
            <a:r>
              <a:rPr lang="tr-TR" sz="16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zon</a:t>
            </a:r>
            <a:r>
              <a:rPr lang="tr-TR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tr-TR" sz="16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komponent</a:t>
            </a:r>
            <a:r>
              <a:rPr lang="tr-TR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)</a:t>
            </a:r>
            <a:endParaRPr lang="tr-TR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4 Dikdörtgen"/>
          <p:cNvSpPr/>
          <p:nvPr/>
        </p:nvSpPr>
        <p:spPr bwMode="auto">
          <a:xfrm>
            <a:off x="539551" y="1556792"/>
            <a:ext cx="1536171" cy="5400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Yaş </a:t>
            </a:r>
            <a:r>
              <a:rPr kumimoji="0" lang="tr-TR" sz="17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(21-29)</a:t>
            </a:r>
            <a:endParaRPr kumimoji="0" lang="tr-TR" sz="17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5 Dikdörtgen"/>
          <p:cNvSpPr/>
          <p:nvPr/>
        </p:nvSpPr>
        <p:spPr bwMode="auto">
          <a:xfrm>
            <a:off x="4315970" y="1556792"/>
            <a:ext cx="1536171" cy="5400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Yaş </a:t>
            </a:r>
            <a:r>
              <a:rPr kumimoji="0" lang="tr-TR" sz="17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≥30</a:t>
            </a:r>
            <a:endParaRPr kumimoji="0" lang="tr-TR" sz="17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6 Dikdörtgen"/>
          <p:cNvSpPr/>
          <p:nvPr/>
        </p:nvSpPr>
        <p:spPr bwMode="auto">
          <a:xfrm>
            <a:off x="3419871" y="4257092"/>
            <a:ext cx="1536171" cy="5400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HPV</a:t>
            </a:r>
            <a:r>
              <a:rPr kumimoji="0" lang="tr-TR" sz="17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testi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1700" baseline="0" dirty="0" smtClean="0">
                <a:solidFill>
                  <a:schemeClr val="bg1"/>
                </a:solidFill>
              </a:rPr>
              <a:t>(Tercihan)</a:t>
            </a:r>
            <a:endParaRPr kumimoji="0" lang="tr-TR" sz="17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7 Dikdörtgen"/>
          <p:cNvSpPr/>
          <p:nvPr/>
        </p:nvSpPr>
        <p:spPr bwMode="auto">
          <a:xfrm>
            <a:off x="539551" y="5481228"/>
            <a:ext cx="1536171" cy="5400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Rutin tarama</a:t>
            </a:r>
          </a:p>
        </p:txBody>
      </p:sp>
      <p:sp>
        <p:nvSpPr>
          <p:cNvPr id="9" name="8 Yuvarlatılmış Çapraz Köşeli Dikdörtgen"/>
          <p:cNvSpPr/>
          <p:nvPr/>
        </p:nvSpPr>
        <p:spPr bwMode="auto">
          <a:xfrm>
            <a:off x="6899834" y="5913276"/>
            <a:ext cx="1536171" cy="540060"/>
          </a:xfrm>
          <a:prstGeom prst="round2Diag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ASCCP Önerilerine Göre Yönet </a:t>
            </a:r>
          </a:p>
        </p:txBody>
      </p:sp>
      <p:sp>
        <p:nvSpPr>
          <p:cNvPr id="11" name="10 Dikdörtgen"/>
          <p:cNvSpPr/>
          <p:nvPr/>
        </p:nvSpPr>
        <p:spPr bwMode="auto">
          <a:xfrm>
            <a:off x="1947707" y="2773052"/>
            <a:ext cx="1536171" cy="353943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tr-TR" sz="1700" dirty="0" smtClean="0">
                <a:solidFill>
                  <a:schemeClr val="bg1"/>
                </a:solidFill>
              </a:rPr>
              <a:t>HPV negatif</a:t>
            </a:r>
          </a:p>
        </p:txBody>
      </p:sp>
      <p:sp>
        <p:nvSpPr>
          <p:cNvPr id="13" name="12 Dikdörtgen"/>
          <p:cNvSpPr/>
          <p:nvPr/>
        </p:nvSpPr>
        <p:spPr bwMode="auto">
          <a:xfrm>
            <a:off x="6899834" y="4304385"/>
            <a:ext cx="1536171" cy="353943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HPV pozitif</a:t>
            </a:r>
          </a:p>
        </p:txBody>
      </p:sp>
      <p:sp>
        <p:nvSpPr>
          <p:cNvPr id="14" name="13 Dikdörtgen"/>
          <p:cNvSpPr/>
          <p:nvPr/>
        </p:nvSpPr>
        <p:spPr>
          <a:xfrm>
            <a:off x="5004048" y="4063860"/>
            <a:ext cx="1872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Sitoloji tekrarı @ 3 Yıl</a:t>
            </a:r>
          </a:p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(Kabul edilebilir)</a:t>
            </a:r>
            <a:endParaRPr lang="tr-TR" sz="1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14 Dikdörtgen"/>
          <p:cNvSpPr/>
          <p:nvPr/>
        </p:nvSpPr>
        <p:spPr>
          <a:xfrm>
            <a:off x="6624769" y="4999964"/>
            <a:ext cx="21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Sitoloji +HPV testi @ 1 Yıl </a:t>
            </a:r>
            <a:r>
              <a:rPr lang="tr-TR" sz="14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veya </a:t>
            </a:r>
          </a:p>
          <a:p>
            <a:pPr algn="ctr"/>
            <a:r>
              <a:rPr lang="tr-TR" sz="14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Genotipleme</a:t>
            </a:r>
            <a:endParaRPr lang="tr-TR" sz="14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20" name="19 Düz Ok Bağlayıcısı"/>
          <p:cNvCxnSpPr>
            <a:stCxn id="5" idx="2"/>
            <a:endCxn id="8" idx="0"/>
          </p:cNvCxnSpPr>
          <p:nvPr/>
        </p:nvCxnSpPr>
        <p:spPr bwMode="auto">
          <a:xfrm>
            <a:off x="1307637" y="2096852"/>
            <a:ext cx="0" cy="338437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21 Dirsek Bağlayıcısı"/>
          <p:cNvCxnSpPr>
            <a:stCxn id="6" idx="2"/>
            <a:endCxn id="11" idx="0"/>
          </p:cNvCxnSpPr>
          <p:nvPr/>
        </p:nvCxnSpPr>
        <p:spPr bwMode="auto">
          <a:xfrm rot="5400000">
            <a:off x="3561825" y="1250821"/>
            <a:ext cx="676200" cy="2368263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31 Dirsek Bağlayıcısı"/>
          <p:cNvCxnSpPr>
            <a:stCxn id="6" idx="2"/>
            <a:endCxn id="13" idx="0"/>
          </p:cNvCxnSpPr>
          <p:nvPr/>
        </p:nvCxnSpPr>
        <p:spPr bwMode="auto">
          <a:xfrm rot="16200000" flipH="1">
            <a:off x="5272222" y="1908686"/>
            <a:ext cx="2207533" cy="2583864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34 Şekil"/>
          <p:cNvCxnSpPr>
            <a:stCxn id="12" idx="2"/>
            <a:endCxn id="7" idx="0"/>
          </p:cNvCxnSpPr>
          <p:nvPr/>
        </p:nvCxnSpPr>
        <p:spPr bwMode="auto">
          <a:xfrm rot="5400000">
            <a:off x="4070959" y="3243994"/>
            <a:ext cx="1130097" cy="896099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39 Şekil"/>
          <p:cNvCxnSpPr>
            <a:stCxn id="7" idx="1"/>
            <a:endCxn id="11" idx="2"/>
          </p:cNvCxnSpPr>
          <p:nvPr/>
        </p:nvCxnSpPr>
        <p:spPr bwMode="auto">
          <a:xfrm rot="10800000">
            <a:off x="2715793" y="3126996"/>
            <a:ext cx="704078" cy="1400127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43 Düz Ok Bağlayıcısı"/>
          <p:cNvCxnSpPr/>
          <p:nvPr/>
        </p:nvCxnSpPr>
        <p:spPr bwMode="auto">
          <a:xfrm>
            <a:off x="4932040" y="4581128"/>
            <a:ext cx="1944216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48 Şekil"/>
          <p:cNvCxnSpPr>
            <a:stCxn id="11" idx="1"/>
            <a:endCxn id="8" idx="0"/>
          </p:cNvCxnSpPr>
          <p:nvPr/>
        </p:nvCxnSpPr>
        <p:spPr bwMode="auto">
          <a:xfrm rot="10800000" flipV="1">
            <a:off x="1307637" y="2950024"/>
            <a:ext cx="640070" cy="2531204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60 Düz Ok Bağlayıcısı"/>
          <p:cNvCxnSpPr>
            <a:stCxn id="13" idx="2"/>
            <a:endCxn id="15" idx="0"/>
          </p:cNvCxnSpPr>
          <p:nvPr/>
        </p:nvCxnSpPr>
        <p:spPr bwMode="auto">
          <a:xfrm>
            <a:off x="7667920" y="4658328"/>
            <a:ext cx="39297" cy="34163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64 Düz Ok Bağlayıcısı"/>
          <p:cNvCxnSpPr>
            <a:stCxn id="15" idx="2"/>
          </p:cNvCxnSpPr>
          <p:nvPr/>
        </p:nvCxnSpPr>
        <p:spPr bwMode="auto">
          <a:xfrm flipH="1" flipV="1">
            <a:off x="7571913" y="5733256"/>
            <a:ext cx="135304" cy="537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7" name="66 Dirsek Bağlayıcısı"/>
          <p:cNvCxnSpPr>
            <a:stCxn id="12" idx="2"/>
            <a:endCxn id="14" idx="0"/>
          </p:cNvCxnSpPr>
          <p:nvPr/>
        </p:nvCxnSpPr>
        <p:spPr bwMode="auto">
          <a:xfrm rot="16200000" flipH="1">
            <a:off x="5043672" y="3167379"/>
            <a:ext cx="936865" cy="856096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6" name="75 Düz Ok Bağlayıcısı"/>
          <p:cNvCxnSpPr>
            <a:stCxn id="6" idx="2"/>
            <a:endCxn id="12" idx="0"/>
          </p:cNvCxnSpPr>
          <p:nvPr/>
        </p:nvCxnSpPr>
        <p:spPr bwMode="auto">
          <a:xfrm>
            <a:off x="5084056" y="2096852"/>
            <a:ext cx="0" cy="676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11 Dikdörtgen"/>
          <p:cNvSpPr/>
          <p:nvPr/>
        </p:nvSpPr>
        <p:spPr bwMode="auto">
          <a:xfrm>
            <a:off x="4315970" y="2773052"/>
            <a:ext cx="1536171" cy="353943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sz="1700" dirty="0" smtClean="0">
                <a:solidFill>
                  <a:schemeClr val="bg1"/>
                </a:solidFill>
              </a:rPr>
              <a:t>HPV bilinmiyor</a:t>
            </a:r>
          </a:p>
        </p:txBody>
      </p:sp>
    </p:spTree>
    <p:extLst>
      <p:ext uri="{BB962C8B-B14F-4D97-AF65-F5344CB8AC3E}">
        <p14:creationId xmlns:p14="http://schemas.microsoft.com/office/powerpoint/2010/main" val="1091358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800" dirty="0" smtClean="0"/>
              <a:t>Sitoloji Negatif HPV Pozitif ≥30 Yaş Kadınlarda Yönetim</a:t>
            </a:r>
            <a:endParaRPr lang="tr-TR" sz="2800" dirty="0"/>
          </a:p>
        </p:txBody>
      </p:sp>
      <p:sp>
        <p:nvSpPr>
          <p:cNvPr id="4" name="3 Dikdörtgen"/>
          <p:cNvSpPr/>
          <p:nvPr/>
        </p:nvSpPr>
        <p:spPr bwMode="auto">
          <a:xfrm>
            <a:off x="1115616" y="1988840"/>
            <a:ext cx="1728192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7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Cotesting</a:t>
            </a:r>
            <a:r>
              <a:rPr kumimoji="0" lang="tr-TR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Tekrarı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1700" dirty="0" smtClean="0">
                <a:solidFill>
                  <a:schemeClr val="bg1"/>
                </a:solidFill>
              </a:rPr>
              <a:t>@ 1 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(Kabul edilebilir)</a:t>
            </a:r>
          </a:p>
        </p:txBody>
      </p:sp>
      <p:sp>
        <p:nvSpPr>
          <p:cNvPr id="5" name="4 Dikdörtgen"/>
          <p:cNvSpPr/>
          <p:nvPr/>
        </p:nvSpPr>
        <p:spPr bwMode="auto">
          <a:xfrm>
            <a:off x="6108171" y="1988840"/>
            <a:ext cx="1728192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HPV DNA Tipleme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1700" dirty="0" smtClean="0">
                <a:solidFill>
                  <a:schemeClr val="bg1"/>
                </a:solidFill>
              </a:rPr>
              <a:t>@ 1 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(Kabul edilebilir)</a:t>
            </a:r>
          </a:p>
        </p:txBody>
      </p:sp>
      <p:sp>
        <p:nvSpPr>
          <p:cNvPr id="6" name="5 Dikdörtgen"/>
          <p:cNvSpPr/>
          <p:nvPr/>
        </p:nvSpPr>
        <p:spPr>
          <a:xfrm>
            <a:off x="479183" y="3501008"/>
            <a:ext cx="123277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Sitoloji negatif</a:t>
            </a:r>
          </a:p>
          <a:p>
            <a:pPr algn="ctr"/>
            <a:r>
              <a:rPr lang="tr-TR" sz="14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ve</a:t>
            </a:r>
          </a:p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HPV negatif</a:t>
            </a:r>
          </a:p>
        </p:txBody>
      </p:sp>
      <p:sp>
        <p:nvSpPr>
          <p:cNvPr id="7" name="6 Dikdörtgen"/>
          <p:cNvSpPr/>
          <p:nvPr/>
        </p:nvSpPr>
        <p:spPr>
          <a:xfrm>
            <a:off x="2340904" y="3501008"/>
            <a:ext cx="98767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≥ASC</a:t>
            </a:r>
          </a:p>
          <a:p>
            <a:pPr algn="ctr"/>
            <a:r>
              <a:rPr lang="tr-TR" sz="14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ve</a:t>
            </a:r>
          </a:p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HPV pozitif</a:t>
            </a:r>
          </a:p>
        </p:txBody>
      </p:sp>
      <p:sp>
        <p:nvSpPr>
          <p:cNvPr id="8" name="7 Dikdörtgen"/>
          <p:cNvSpPr/>
          <p:nvPr/>
        </p:nvSpPr>
        <p:spPr>
          <a:xfrm>
            <a:off x="4879151" y="3501008"/>
            <a:ext cx="20471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HPV 16 </a:t>
            </a:r>
            <a:r>
              <a:rPr lang="tr-TR" sz="14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ve/veya</a:t>
            </a:r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18 pozitif</a:t>
            </a:r>
          </a:p>
        </p:txBody>
      </p:sp>
      <p:sp>
        <p:nvSpPr>
          <p:cNvPr id="9" name="8 Dikdörtgen"/>
          <p:cNvSpPr/>
          <p:nvPr/>
        </p:nvSpPr>
        <p:spPr>
          <a:xfrm>
            <a:off x="7006646" y="3501008"/>
            <a:ext cx="21002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HPV 16 </a:t>
            </a:r>
            <a:r>
              <a:rPr lang="tr-TR" sz="14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ve/veya</a:t>
            </a:r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18 negatif</a:t>
            </a:r>
          </a:p>
        </p:txBody>
      </p:sp>
      <p:sp>
        <p:nvSpPr>
          <p:cNvPr id="10" name="9 Dikdörtgen"/>
          <p:cNvSpPr/>
          <p:nvPr/>
        </p:nvSpPr>
        <p:spPr>
          <a:xfrm>
            <a:off x="396734" y="5805264"/>
            <a:ext cx="13976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Cotesting</a:t>
            </a:r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tekrarı</a:t>
            </a:r>
          </a:p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@ 3 Yıl</a:t>
            </a:r>
          </a:p>
        </p:txBody>
      </p:sp>
      <p:sp>
        <p:nvSpPr>
          <p:cNvPr id="11" name="10 Dikdörtgen"/>
          <p:cNvSpPr/>
          <p:nvPr/>
        </p:nvSpPr>
        <p:spPr>
          <a:xfrm>
            <a:off x="7357917" y="4581128"/>
            <a:ext cx="13976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Cotesting</a:t>
            </a:r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tekrarı</a:t>
            </a:r>
          </a:p>
          <a:p>
            <a:pPr algn="ctr"/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@ 1 Yıl</a:t>
            </a:r>
          </a:p>
        </p:txBody>
      </p:sp>
      <p:sp>
        <p:nvSpPr>
          <p:cNvPr id="12" name="11 Yuvarlatılmış Çapraz Köşeli Dikdörtgen"/>
          <p:cNvSpPr/>
          <p:nvPr/>
        </p:nvSpPr>
        <p:spPr bwMode="auto">
          <a:xfrm>
            <a:off x="3547886" y="5805264"/>
            <a:ext cx="1728192" cy="720080"/>
          </a:xfrm>
          <a:prstGeom prst="round2Diag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ASCCP Önerilerine Göre Yönet </a:t>
            </a:r>
          </a:p>
        </p:txBody>
      </p:sp>
      <p:sp>
        <p:nvSpPr>
          <p:cNvPr id="13" name="12 Yuvarlatılmış Çapraz Köşeli Dikdörtgen"/>
          <p:cNvSpPr/>
          <p:nvPr/>
        </p:nvSpPr>
        <p:spPr bwMode="auto">
          <a:xfrm>
            <a:off x="7192658" y="5805264"/>
            <a:ext cx="1728192" cy="720080"/>
          </a:xfrm>
          <a:prstGeom prst="round2Diag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ASCCP Önerilerine Göre Yönet </a:t>
            </a:r>
          </a:p>
        </p:txBody>
      </p:sp>
      <p:sp>
        <p:nvSpPr>
          <p:cNvPr id="14" name="13 Dikdörtgen"/>
          <p:cNvSpPr/>
          <p:nvPr/>
        </p:nvSpPr>
        <p:spPr bwMode="auto">
          <a:xfrm>
            <a:off x="3547886" y="4581128"/>
            <a:ext cx="1728192" cy="720080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Kolposkopi</a:t>
            </a: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18" name="17 Dirsek Bağlayıcısı"/>
          <p:cNvCxnSpPr>
            <a:stCxn id="2" idx="2"/>
            <a:endCxn id="4" idx="0"/>
          </p:cNvCxnSpPr>
          <p:nvPr/>
        </p:nvCxnSpPr>
        <p:spPr bwMode="auto">
          <a:xfrm rot="5400000">
            <a:off x="3081984" y="-35470"/>
            <a:ext cx="922040" cy="3126582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19 Dirsek Bağlayıcısı"/>
          <p:cNvCxnSpPr>
            <a:stCxn id="2" idx="2"/>
            <a:endCxn id="5" idx="0"/>
          </p:cNvCxnSpPr>
          <p:nvPr/>
        </p:nvCxnSpPr>
        <p:spPr bwMode="auto">
          <a:xfrm rot="16200000" flipH="1">
            <a:off x="5578260" y="594834"/>
            <a:ext cx="922040" cy="1865972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21 Dirsek Bağlayıcısı"/>
          <p:cNvCxnSpPr>
            <a:stCxn id="5" idx="2"/>
            <a:endCxn id="9" idx="0"/>
          </p:cNvCxnSpPr>
          <p:nvPr/>
        </p:nvCxnSpPr>
        <p:spPr bwMode="auto">
          <a:xfrm rot="16200000" flipH="1">
            <a:off x="7118467" y="2562720"/>
            <a:ext cx="792088" cy="1084488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23 Dirsek Bağlayıcısı"/>
          <p:cNvCxnSpPr>
            <a:stCxn id="5" idx="2"/>
            <a:endCxn id="8" idx="0"/>
          </p:cNvCxnSpPr>
          <p:nvPr/>
        </p:nvCxnSpPr>
        <p:spPr bwMode="auto">
          <a:xfrm rot="5400000">
            <a:off x="6041460" y="2570201"/>
            <a:ext cx="792088" cy="1069526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25 Şekil"/>
          <p:cNvCxnSpPr>
            <a:stCxn id="8" idx="2"/>
            <a:endCxn id="14" idx="3"/>
          </p:cNvCxnSpPr>
          <p:nvPr/>
        </p:nvCxnSpPr>
        <p:spPr bwMode="auto">
          <a:xfrm rot="5400000">
            <a:off x="5023219" y="4061645"/>
            <a:ext cx="1132383" cy="626663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27 Dirsek Bağlayıcısı"/>
          <p:cNvCxnSpPr>
            <a:stCxn id="9" idx="2"/>
            <a:endCxn id="11" idx="0"/>
          </p:cNvCxnSpPr>
          <p:nvPr/>
        </p:nvCxnSpPr>
        <p:spPr bwMode="auto">
          <a:xfrm rot="5400000">
            <a:off x="7670584" y="4194956"/>
            <a:ext cx="772343" cy="127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30 Düz Ok Bağlayıcısı"/>
          <p:cNvCxnSpPr>
            <a:stCxn id="11" idx="2"/>
          </p:cNvCxnSpPr>
          <p:nvPr/>
        </p:nvCxnSpPr>
        <p:spPr bwMode="auto">
          <a:xfrm>
            <a:off x="8056755" y="5104348"/>
            <a:ext cx="0" cy="70091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32 Düz Ok Bağlayıcısı"/>
          <p:cNvCxnSpPr>
            <a:stCxn id="14" idx="2"/>
          </p:cNvCxnSpPr>
          <p:nvPr/>
        </p:nvCxnSpPr>
        <p:spPr bwMode="auto">
          <a:xfrm>
            <a:off x="4411982" y="5301208"/>
            <a:ext cx="0" cy="50405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34 Dirsek Bağlayıcısı"/>
          <p:cNvCxnSpPr>
            <a:stCxn id="4" idx="2"/>
            <a:endCxn id="7" idx="0"/>
          </p:cNvCxnSpPr>
          <p:nvPr/>
        </p:nvCxnSpPr>
        <p:spPr bwMode="auto">
          <a:xfrm rot="16200000" flipH="1">
            <a:off x="2011181" y="2677450"/>
            <a:ext cx="792088" cy="855027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36 Dirsek Bağlayıcısı"/>
          <p:cNvCxnSpPr>
            <a:stCxn id="4" idx="2"/>
            <a:endCxn id="6" idx="0"/>
          </p:cNvCxnSpPr>
          <p:nvPr/>
        </p:nvCxnSpPr>
        <p:spPr bwMode="auto">
          <a:xfrm rot="5400000">
            <a:off x="1141599" y="2662895"/>
            <a:ext cx="792088" cy="884139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38 Şekil"/>
          <p:cNvCxnSpPr>
            <a:stCxn id="7" idx="2"/>
            <a:endCxn id="14" idx="1"/>
          </p:cNvCxnSpPr>
          <p:nvPr/>
        </p:nvCxnSpPr>
        <p:spPr bwMode="auto">
          <a:xfrm rot="16200000" flipH="1">
            <a:off x="2840564" y="4233846"/>
            <a:ext cx="701496" cy="713147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40 Düz Ok Bağlayıcısı"/>
          <p:cNvCxnSpPr>
            <a:stCxn id="6" idx="2"/>
            <a:endCxn id="10" idx="0"/>
          </p:cNvCxnSpPr>
          <p:nvPr/>
        </p:nvCxnSpPr>
        <p:spPr bwMode="auto">
          <a:xfrm flipH="1">
            <a:off x="1095572" y="4239672"/>
            <a:ext cx="1" cy="156559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349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Default Design">
  <a:themeElements>
    <a:clrScheme name="">
      <a:dk1>
        <a:srgbClr val="000066"/>
      </a:dk1>
      <a:lt1>
        <a:srgbClr val="FFFFFF"/>
      </a:lt1>
      <a:dk2>
        <a:srgbClr val="FFFFFF"/>
      </a:dk2>
      <a:lt2>
        <a:srgbClr val="98005A"/>
      </a:lt2>
      <a:accent1>
        <a:srgbClr val="98005A"/>
      </a:accent1>
      <a:accent2>
        <a:srgbClr val="98005A"/>
      </a:accent2>
      <a:accent3>
        <a:srgbClr val="FFFFFF"/>
      </a:accent3>
      <a:accent4>
        <a:srgbClr val="000056"/>
      </a:accent4>
      <a:accent5>
        <a:srgbClr val="CAAAB5"/>
      </a:accent5>
      <a:accent6>
        <a:srgbClr val="890051"/>
      </a:accent6>
      <a:hlink>
        <a:srgbClr val="FF9900"/>
      </a:hlink>
      <a:folHlink>
        <a:srgbClr val="98005A"/>
      </a:folHlink>
    </a:clrScheme>
    <a:fontScheme name="1_Default Desig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98005A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98005A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66"/>
        </a:dk1>
        <a:lt1>
          <a:srgbClr val="FFFFFF"/>
        </a:lt1>
        <a:dk2>
          <a:srgbClr val="FFFFFF"/>
        </a:dk2>
        <a:lt2>
          <a:srgbClr val="98005A"/>
        </a:lt2>
        <a:accent1>
          <a:srgbClr val="98005A"/>
        </a:accent1>
        <a:accent2>
          <a:srgbClr val="98005A"/>
        </a:accent2>
        <a:accent3>
          <a:srgbClr val="FFFFFF"/>
        </a:accent3>
        <a:accent4>
          <a:srgbClr val="000056"/>
        </a:accent4>
        <a:accent5>
          <a:srgbClr val="CAAAB5"/>
        </a:accent5>
        <a:accent6>
          <a:srgbClr val="890051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66"/>
        </a:dk1>
        <a:lt1>
          <a:srgbClr val="FFFFFF"/>
        </a:lt1>
        <a:dk2>
          <a:srgbClr val="FFFFFF"/>
        </a:dk2>
        <a:lt2>
          <a:srgbClr val="98005A"/>
        </a:lt2>
        <a:accent1>
          <a:srgbClr val="98005A"/>
        </a:accent1>
        <a:accent2>
          <a:srgbClr val="98005A"/>
        </a:accent2>
        <a:accent3>
          <a:srgbClr val="FFFFFF"/>
        </a:accent3>
        <a:accent4>
          <a:srgbClr val="000056"/>
        </a:accent4>
        <a:accent5>
          <a:srgbClr val="CAAAB5"/>
        </a:accent5>
        <a:accent6>
          <a:srgbClr val="890051"/>
        </a:accent6>
        <a:hlink>
          <a:srgbClr val="000066"/>
        </a:hlink>
        <a:folHlink>
          <a:srgbClr val="CC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66"/>
        </a:dk1>
        <a:lt1>
          <a:srgbClr val="FFFFFF"/>
        </a:lt1>
        <a:dk2>
          <a:srgbClr val="FFFFFF"/>
        </a:dk2>
        <a:lt2>
          <a:srgbClr val="98005A"/>
        </a:lt2>
        <a:accent1>
          <a:srgbClr val="98005A"/>
        </a:accent1>
        <a:accent2>
          <a:srgbClr val="98005A"/>
        </a:accent2>
        <a:accent3>
          <a:srgbClr val="FFFFFF"/>
        </a:accent3>
        <a:accent4>
          <a:srgbClr val="000056"/>
        </a:accent4>
        <a:accent5>
          <a:srgbClr val="CAAAB5"/>
        </a:accent5>
        <a:accent6>
          <a:srgbClr val="890051"/>
        </a:accent6>
        <a:hlink>
          <a:srgbClr val="000066"/>
        </a:hlink>
        <a:folHlink>
          <a:srgbClr val="9800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000066"/>
        </a:dk1>
        <a:lt1>
          <a:srgbClr val="FFFFFF"/>
        </a:lt1>
        <a:dk2>
          <a:srgbClr val="FFFFFF"/>
        </a:dk2>
        <a:lt2>
          <a:srgbClr val="F8F8F8"/>
        </a:lt2>
        <a:accent1>
          <a:srgbClr val="98005A"/>
        </a:accent1>
        <a:accent2>
          <a:srgbClr val="98005A"/>
        </a:accent2>
        <a:accent3>
          <a:srgbClr val="FFFFFF"/>
        </a:accent3>
        <a:accent4>
          <a:srgbClr val="000056"/>
        </a:accent4>
        <a:accent5>
          <a:srgbClr val="CAAAB5"/>
        </a:accent5>
        <a:accent6>
          <a:srgbClr val="890051"/>
        </a:accent6>
        <a:hlink>
          <a:srgbClr val="000066"/>
        </a:hlink>
        <a:folHlink>
          <a:srgbClr val="9800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fab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44061"/>
      </a:accent1>
      <a:accent2>
        <a:srgbClr val="24406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refab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00000"/>
              </a:schemeClr>
            </a:gs>
            <a:gs pos="30000">
              <a:schemeClr val="phClr">
                <a:tint val="60000"/>
                <a:satMod val="250000"/>
              </a:schemeClr>
            </a:gs>
            <a:gs pos="50000">
              <a:schemeClr val="phClr">
                <a:tint val="57000"/>
                <a:satMod val="250000"/>
              </a:schemeClr>
            </a:gs>
            <a:gs pos="100000">
              <a:schemeClr val="phClr">
                <a:tint val="17000"/>
                <a:satMod val="350000"/>
              </a:schemeClr>
            </a:gs>
          </a:gsLst>
          <a:lin ang="4000000" scaled="1"/>
        </a:gradFill>
        <a:gradFill rotWithShape="1">
          <a:gsLst>
            <a:gs pos="0">
              <a:schemeClr val="phClr">
                <a:tint val="75000"/>
                <a:satMod val="110000"/>
              </a:schemeClr>
            </a:gs>
            <a:gs pos="30000">
              <a:schemeClr val="phClr">
                <a:shade val="75000"/>
                <a:satMod val="130000"/>
              </a:schemeClr>
            </a:gs>
            <a:gs pos="50000">
              <a:schemeClr val="phClr">
                <a:shade val="70000"/>
                <a:satMod val="135000"/>
              </a:schemeClr>
            </a:gs>
            <a:gs pos="100000">
              <a:schemeClr val="phClr">
                <a:tint val="75000"/>
                <a:satMod val="110000"/>
              </a:schemeClr>
            </a:gs>
          </a:gsLst>
          <a:lin ang="40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0000" algn="ct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110000" algn="ctr" rotWithShape="0">
              <a:srgbClr val="000000">
                <a:alpha val="65000"/>
              </a:srgbClr>
            </a:outerShdw>
          </a:effectLst>
        </a:effectStyle>
        <a:effectStyle>
          <a:effectLst>
            <a:outerShdw blurRad="120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glow" dir="t">
              <a:rot lat="0" lon="0" rev="1800000"/>
            </a:lightRig>
          </a:scene3d>
          <a:sp3d contourW="12700" prstMaterial="dkEdge">
            <a:bevelT w="50800" h="44450" prst="angle"/>
            <a:contourClr>
              <a:schemeClr val="phClr">
                <a:shade val="4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110000"/>
              </a:schemeClr>
            </a:gs>
            <a:gs pos="30000">
              <a:schemeClr val="phClr">
                <a:shade val="75000"/>
                <a:satMod val="130000"/>
              </a:schemeClr>
            </a:gs>
            <a:gs pos="50000">
              <a:schemeClr val="phClr">
                <a:shade val="70000"/>
                <a:satMod val="135000"/>
              </a:schemeClr>
            </a:gs>
            <a:gs pos="100000">
              <a:schemeClr val="phClr">
                <a:tint val="75000"/>
                <a:satMod val="110000"/>
              </a:schemeClr>
            </a:gs>
          </a:gsLst>
          <a:lin ang="4000000" scaled="1"/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20000"/>
              </a:schemeClr>
              <a:schemeClr val="phClr">
                <a:tint val="94000"/>
                <a:satMod val="210000"/>
              </a:schemeClr>
            </a:duotone>
          </a:blip>
          <a:tile tx="0" ty="0" sx="100000" sy="100000" flip="none" algn="tl"/>
        </a:blipFill>
      </a:bgFillStyleLst>
    </a:fmtScheme>
  </a:themeElements>
  <a:objectDefaults>
    <a:lnDef>
      <a:spPr bwMode="auto">
        <a:noFill/>
        <a:ln w="50800">
          <a:solidFill>
            <a:srgbClr val="C00000"/>
          </a:solidFill>
          <a:round/>
          <a:headEnd/>
          <a:tailEnd type="arrow" w="med" len="med"/>
        </a:ln>
        <a:effectLst/>
      </a:spPr>
      <a:bodyPr/>
      <a:lstStyle/>
    </a:lnDef>
  </a:objectDefaults>
  <a:extraClrSchemeLst/>
</a:theme>
</file>

<file path=ppt/theme/theme3.xml><?xml version="1.0" encoding="utf-8"?>
<a:theme xmlns:a="http://schemas.openxmlformats.org/drawingml/2006/main" name="1_Prefab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44061"/>
      </a:accent1>
      <a:accent2>
        <a:srgbClr val="24406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refab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00000"/>
              </a:schemeClr>
            </a:gs>
            <a:gs pos="30000">
              <a:schemeClr val="phClr">
                <a:tint val="60000"/>
                <a:satMod val="250000"/>
              </a:schemeClr>
            </a:gs>
            <a:gs pos="50000">
              <a:schemeClr val="phClr">
                <a:tint val="57000"/>
                <a:satMod val="250000"/>
              </a:schemeClr>
            </a:gs>
            <a:gs pos="100000">
              <a:schemeClr val="phClr">
                <a:tint val="17000"/>
                <a:satMod val="350000"/>
              </a:schemeClr>
            </a:gs>
          </a:gsLst>
          <a:lin ang="4000000" scaled="1"/>
        </a:gradFill>
        <a:gradFill rotWithShape="1">
          <a:gsLst>
            <a:gs pos="0">
              <a:schemeClr val="phClr">
                <a:tint val="75000"/>
                <a:satMod val="110000"/>
              </a:schemeClr>
            </a:gs>
            <a:gs pos="30000">
              <a:schemeClr val="phClr">
                <a:shade val="75000"/>
                <a:satMod val="130000"/>
              </a:schemeClr>
            </a:gs>
            <a:gs pos="50000">
              <a:schemeClr val="phClr">
                <a:shade val="70000"/>
                <a:satMod val="135000"/>
              </a:schemeClr>
            </a:gs>
            <a:gs pos="100000">
              <a:schemeClr val="phClr">
                <a:tint val="75000"/>
                <a:satMod val="110000"/>
              </a:schemeClr>
            </a:gs>
          </a:gsLst>
          <a:lin ang="40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0000" algn="ct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110000" algn="ctr" rotWithShape="0">
              <a:srgbClr val="000000">
                <a:alpha val="65000"/>
              </a:srgbClr>
            </a:outerShdw>
          </a:effectLst>
        </a:effectStyle>
        <a:effectStyle>
          <a:effectLst>
            <a:outerShdw blurRad="120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glow" dir="t">
              <a:rot lat="0" lon="0" rev="1800000"/>
            </a:lightRig>
          </a:scene3d>
          <a:sp3d contourW="12700" prstMaterial="dkEdge">
            <a:bevelT w="50800" h="44450" prst="angle"/>
            <a:contourClr>
              <a:schemeClr val="phClr">
                <a:shade val="4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110000"/>
              </a:schemeClr>
            </a:gs>
            <a:gs pos="30000">
              <a:schemeClr val="phClr">
                <a:shade val="75000"/>
                <a:satMod val="130000"/>
              </a:schemeClr>
            </a:gs>
            <a:gs pos="50000">
              <a:schemeClr val="phClr">
                <a:shade val="70000"/>
                <a:satMod val="135000"/>
              </a:schemeClr>
            </a:gs>
            <a:gs pos="100000">
              <a:schemeClr val="phClr">
                <a:tint val="75000"/>
                <a:satMod val="110000"/>
              </a:schemeClr>
            </a:gs>
          </a:gsLst>
          <a:lin ang="4000000" scaled="1"/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20000"/>
              </a:schemeClr>
              <a:schemeClr val="phClr">
                <a:tint val="94000"/>
                <a:satMod val="210000"/>
              </a:schemeClr>
            </a:duotone>
          </a:blip>
          <a:tile tx="0" ty="0" sx="100000" sy="100000" flip="none" algn="tl"/>
        </a:blipFill>
      </a:bgFillStyleLst>
    </a:fmtScheme>
  </a:themeElements>
  <a:objectDefaults>
    <a:lnDef>
      <a:spPr bwMode="auto">
        <a:noFill/>
        <a:ln w="50800">
          <a:solidFill>
            <a:srgbClr val="C00000"/>
          </a:solidFill>
          <a:round/>
          <a:headEnd/>
          <a:tailEnd type="arrow" w="med" len="med"/>
        </a:ln>
        <a:effectLst/>
      </a:spPr>
      <a:bodyPr/>
      <a:lstStyle/>
    </a:lnDef>
    <a:txDef>
      <a:spPr bwMode="auto">
        <a:noFill/>
        <a:ln w="9525">
          <a:solidFill>
            <a:schemeClr val="tx2"/>
          </a:solidFill>
          <a:miter lim="800000"/>
          <a:headEnd/>
          <a:tailEnd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wrap="none">
        <a:spAutoFit/>
      </a:bodyPr>
      <a:lstStyle>
        <a:defPPr>
          <a:defRPr b="1" dirty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5115</TotalTime>
  <Words>1479</Words>
  <Application>Microsoft Office PowerPoint</Application>
  <PresentationFormat>On-screen Show (4:3)</PresentationFormat>
  <Paragraphs>406</Paragraphs>
  <Slides>32</Slides>
  <Notes>1</Notes>
  <HiddenSlides>11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ＭＳ Ｐゴシック</vt:lpstr>
      <vt:lpstr>Arial</vt:lpstr>
      <vt:lpstr>Calibri</vt:lpstr>
      <vt:lpstr>Tahoma</vt:lpstr>
      <vt:lpstr>Wingdings</vt:lpstr>
      <vt:lpstr>Wingdings 2</vt:lpstr>
      <vt:lpstr>1_Default Design</vt:lpstr>
      <vt:lpstr>Prefab</vt:lpstr>
      <vt:lpstr>1_Prefab</vt:lpstr>
      <vt:lpstr>Anormal Servikal  Sitolojinin Yönetimi (HPV Testlerinin Yönetimdeki Yeri)</vt:lpstr>
      <vt:lpstr>Servikal Kanser Taramaları</vt:lpstr>
      <vt:lpstr>Yeni yaklaşımlar</vt:lpstr>
      <vt:lpstr>Primer HPV DNA ile Tarama</vt:lpstr>
      <vt:lpstr>Türkiye HPV Bazlı Tarama Programı</vt:lpstr>
      <vt:lpstr>ASCCP Guidelines</vt:lpstr>
      <vt:lpstr>Yetersiz Sitoloji Yönetimi</vt:lpstr>
      <vt:lpstr>Sitoloji NILM Ancak EC/TZ Yok veya Yetersiz Olgularda Yönetim</vt:lpstr>
      <vt:lpstr>Sitoloji Negatif HPV Pozitif ≥30 Yaş Kadınlarda Yönetim</vt:lpstr>
      <vt:lpstr>ASC-US Yönetimi</vt:lpstr>
      <vt:lpstr>ASC-US veya LGSIL 21-24 Yaş Yönetimi</vt:lpstr>
      <vt:lpstr>ASC-H Yönetimi</vt:lpstr>
      <vt:lpstr>ASC-H ve HGSIL 21-24 Yaş Yönetimi</vt:lpstr>
      <vt:lpstr>LGSIL</vt:lpstr>
      <vt:lpstr>Gebede LGSIL Yönetimi</vt:lpstr>
      <vt:lpstr>HGSIL Yönetimi</vt:lpstr>
      <vt:lpstr>AGC Tanısında Başlangıç Değerlendirme</vt:lpstr>
      <vt:lpstr>AGC Yönetimi</vt:lpstr>
      <vt:lpstr>Gebelikte Kolposkopi</vt:lpstr>
      <vt:lpstr>Sonuç </vt:lpstr>
      <vt:lpstr>PowerPoint Presentation</vt:lpstr>
      <vt:lpstr>ASCCP Guidelines</vt:lpstr>
      <vt:lpstr>CIN1 (ASC-US veya LGSIL Sitolojili, HPV16/18(+) veya Persistan HPV)</vt:lpstr>
      <vt:lpstr>CIN1 (ASC-H veya HGSIL Sitolojili)</vt:lpstr>
      <vt:lpstr>CIN 1 (21-24 Yaş Kadınlarda)</vt:lpstr>
      <vt:lpstr>CIN1’de Tedavi</vt:lpstr>
      <vt:lpstr>CIN 2,3 Yönetimi (Gebe ve 21-24 Yaş Hariç)</vt:lpstr>
      <vt:lpstr>CIN 2,3 Yönetimi (21-24 Yaş)</vt:lpstr>
      <vt:lpstr>CIN ve Microinvasive Ca Birlikteliği</vt:lpstr>
      <vt:lpstr>Marjin (+) Olguların Yönetimi</vt:lpstr>
      <vt:lpstr>CIN 2-3’de Histerektomi</vt:lpstr>
      <vt:lpstr>Diagnostik Eksizyonel Prosedür Sonucu AIS</vt:lpstr>
    </vt:vector>
  </TitlesOfParts>
  <Company>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M.Faruk Kose</dc:creator>
  <cp:lastModifiedBy>DNP</cp:lastModifiedBy>
  <cp:revision>437</cp:revision>
  <dcterms:created xsi:type="dcterms:W3CDTF">2007-03-26T13:55:35Z</dcterms:created>
  <dcterms:modified xsi:type="dcterms:W3CDTF">2016-10-06T12:45:55Z</dcterms:modified>
</cp:coreProperties>
</file>