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57" r:id="rId3"/>
    <p:sldId id="258" r:id="rId4"/>
    <p:sldId id="265" r:id="rId5"/>
    <p:sldId id="264" r:id="rId6"/>
    <p:sldId id="259" r:id="rId7"/>
    <p:sldId id="266" r:id="rId8"/>
    <p:sldId id="268" r:id="rId9"/>
    <p:sldId id="267" r:id="rId10"/>
    <p:sldId id="260" r:id="rId11"/>
    <p:sldId id="261" r:id="rId12"/>
    <p:sldId id="270" r:id="rId13"/>
    <p:sldId id="269" r:id="rId14"/>
    <p:sldId id="262" r:id="rId15"/>
    <p:sldId id="263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6BF23-45BB-43C7-815F-D37D73703CC2}" type="datetimeFigureOut">
              <a:rPr lang="tr-TR" smtClean="0"/>
              <a:t>05.10.2016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DD140-DA3F-401A-BFE1-BBAF7ED8E9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8784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DD140-DA3F-401A-BFE1-BBAF7ED8E9F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8490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6B00A87-9607-4D9B-AE01-2BAACF9195EE}" type="datetime1">
              <a:rPr lang="tr-TR" smtClean="0"/>
              <a:t>05.10.2016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E64D0C2-C1DC-449D-B383-3A11860A39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2818-CD4D-404C-83AA-D4EA62A4739C}" type="datetime1">
              <a:rPr lang="tr-TR" smtClean="0"/>
              <a:t>05.10.2016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D0C2-C1DC-449D-B383-3A11860A39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60AB0-2589-4139-98B5-A4659C1BB265}" type="datetime1">
              <a:rPr lang="tr-TR" smtClean="0"/>
              <a:t>05.10.2016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D0C2-C1DC-449D-B383-3A11860A39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D8E8-BBC8-4DB8-9B54-F552B70027C0}" type="datetime1">
              <a:rPr lang="tr-TR" smtClean="0"/>
              <a:t>05.10.2016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D0C2-C1DC-449D-B383-3A11860A39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D954-F019-4F1B-A679-EF5FC040D303}" type="datetime1">
              <a:rPr lang="tr-TR" smtClean="0"/>
              <a:t>05.10.2016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D0C2-C1DC-449D-B383-3A11860A39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0838-E548-4977-B3B2-C9D72AC6B646}" type="datetime1">
              <a:rPr lang="tr-TR" smtClean="0"/>
              <a:t>05.10.2016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D0C2-C1DC-449D-B383-3A11860A39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8C734B-8836-493C-891B-04C14540271E}" type="datetime1">
              <a:rPr lang="tr-TR" smtClean="0"/>
              <a:t>05.10.2016</a:t>
            </a:fld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64D0C2-C1DC-449D-B383-3A11860A39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D3510E1-A333-4BA0-9C2A-73A756E639D4}" type="datetime1">
              <a:rPr lang="tr-TR" smtClean="0"/>
              <a:t>05.10.2016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E64D0C2-C1DC-449D-B383-3A11860A39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DD0F-6895-42A3-A0F8-016F8414A45C}" type="datetime1">
              <a:rPr lang="tr-TR" smtClean="0"/>
              <a:t>05.10.2016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D0C2-C1DC-449D-B383-3A11860A39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06BFD-CA65-46C2-9A70-C60DA25B36C6}" type="datetime1">
              <a:rPr lang="tr-TR" smtClean="0"/>
              <a:t>05.10.2016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D0C2-C1DC-449D-B383-3A11860A39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7E37-2615-465A-8199-C77861FDFFCA}" type="datetime1">
              <a:rPr lang="tr-TR" smtClean="0"/>
              <a:t>05.10.2016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D0C2-C1DC-449D-B383-3A11860A39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2CE1CD4-1A0D-4779-B179-6E056D606592}" type="datetime1">
              <a:rPr lang="tr-TR" smtClean="0"/>
              <a:t>05.10.2016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E64D0C2-C1DC-449D-B383-3A11860A39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420888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 </a:t>
            </a:r>
            <a:r>
              <a:rPr lang="tr-TR" dirty="0" err="1" smtClean="0"/>
              <a:t>case</a:t>
            </a:r>
            <a:r>
              <a:rPr lang="tr-TR" dirty="0" smtClean="0"/>
              <a:t> of </a:t>
            </a:r>
            <a:r>
              <a:rPr lang="tr-TR" dirty="0" err="1" smtClean="0"/>
              <a:t>metastatic</a:t>
            </a:r>
            <a:r>
              <a:rPr lang="tr-TR" dirty="0" smtClean="0"/>
              <a:t> </a:t>
            </a:r>
            <a:r>
              <a:rPr lang="tr-TR" dirty="0" err="1" smtClean="0"/>
              <a:t>giant</a:t>
            </a:r>
            <a:r>
              <a:rPr lang="tr-TR" dirty="0" smtClean="0"/>
              <a:t> </a:t>
            </a:r>
            <a:r>
              <a:rPr lang="tr-TR" dirty="0" err="1" smtClean="0"/>
              <a:t>bilateral</a:t>
            </a:r>
            <a:r>
              <a:rPr lang="tr-TR" dirty="0" smtClean="0"/>
              <a:t> </a:t>
            </a:r>
            <a:r>
              <a:rPr lang="tr-TR" dirty="0" err="1" smtClean="0"/>
              <a:t>ovarian</a:t>
            </a:r>
            <a:r>
              <a:rPr lang="tr-TR" dirty="0" smtClean="0"/>
              <a:t> </a:t>
            </a:r>
            <a:r>
              <a:rPr lang="tr-TR" dirty="0" err="1" smtClean="0"/>
              <a:t>masses</a:t>
            </a:r>
            <a:r>
              <a:rPr lang="tr-TR" dirty="0" smtClean="0"/>
              <a:t> </a:t>
            </a:r>
            <a:r>
              <a:rPr lang="tr-TR" dirty="0" err="1" smtClean="0"/>
              <a:t>presenting</a:t>
            </a:r>
            <a:r>
              <a:rPr lang="tr-TR" dirty="0" smtClean="0"/>
              <a:t> as </a:t>
            </a:r>
            <a:r>
              <a:rPr lang="tr-TR" dirty="0" err="1" smtClean="0"/>
              <a:t>theca</a:t>
            </a:r>
            <a:r>
              <a:rPr lang="tr-TR" dirty="0" smtClean="0"/>
              <a:t> </a:t>
            </a:r>
            <a:r>
              <a:rPr lang="tr-TR" dirty="0" err="1" smtClean="0"/>
              <a:t>lutein</a:t>
            </a:r>
            <a:r>
              <a:rPr lang="tr-TR" dirty="0" smtClean="0"/>
              <a:t> </a:t>
            </a:r>
            <a:r>
              <a:rPr lang="tr-TR" dirty="0" err="1" smtClean="0"/>
              <a:t>cysts</a:t>
            </a:r>
            <a:r>
              <a:rPr lang="tr-TR" dirty="0" smtClean="0"/>
              <a:t> in </a:t>
            </a:r>
            <a:r>
              <a:rPr lang="tr-TR" dirty="0" err="1" smtClean="0"/>
              <a:t>pregnancy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8219256" cy="2376264"/>
          </a:xfrm>
        </p:spPr>
        <p:txBody>
          <a:bodyPr>
            <a:normAutofit fontScale="62500" lnSpcReduction="20000"/>
          </a:bodyPr>
          <a:lstStyle/>
          <a:p>
            <a:r>
              <a:rPr lang="tr-TR" sz="3400" dirty="0" err="1">
                <a:solidFill>
                  <a:srgbClr val="FF0000"/>
                </a:solidFill>
                <a:latin typeface="Trebuchet MS"/>
                <a:ea typeface="+mj-ea"/>
                <a:cs typeface="+mj-cs"/>
              </a:rPr>
              <a:t>Ghanim</a:t>
            </a:r>
            <a:r>
              <a:rPr lang="tr-TR" sz="3400" dirty="0">
                <a:solidFill>
                  <a:srgbClr val="FF0000"/>
                </a:solidFill>
                <a:latin typeface="Trebuchet MS"/>
                <a:ea typeface="+mj-ea"/>
                <a:cs typeface="+mj-cs"/>
              </a:rPr>
              <a:t> </a:t>
            </a:r>
            <a:r>
              <a:rPr lang="tr-TR" sz="3400" dirty="0" err="1">
                <a:solidFill>
                  <a:srgbClr val="FF0000"/>
                </a:solidFill>
                <a:latin typeface="Trebuchet MS"/>
                <a:ea typeface="+mj-ea"/>
                <a:cs typeface="+mj-cs"/>
              </a:rPr>
              <a:t>Khatib</a:t>
            </a:r>
            <a:r>
              <a:rPr lang="tr-TR" sz="3400" dirty="0">
                <a:solidFill>
                  <a:srgbClr val="FF0000"/>
                </a:solidFill>
                <a:latin typeface="Trebuchet MS"/>
                <a:ea typeface="+mj-ea"/>
                <a:cs typeface="+mj-cs"/>
              </a:rPr>
              <a:t>,  Berin Bayat,  Mehmet Ali Vardar,  Ahmet Barış Güzel, Ali Duran, Cem Kaan </a:t>
            </a:r>
            <a:r>
              <a:rPr lang="tr-TR" sz="3400" dirty="0" err="1">
                <a:solidFill>
                  <a:srgbClr val="FF0000"/>
                </a:solidFill>
                <a:latin typeface="Trebuchet MS"/>
                <a:ea typeface="+mj-ea"/>
                <a:cs typeface="+mj-cs"/>
              </a:rPr>
              <a:t>Parsak</a:t>
            </a:r>
            <a:r>
              <a:rPr lang="tr-TR" sz="3400" dirty="0">
                <a:solidFill>
                  <a:srgbClr val="FF0000"/>
                </a:solidFill>
                <a:latin typeface="Trebuchet MS"/>
                <a:ea typeface="+mj-ea"/>
                <a:cs typeface="+mj-cs"/>
              </a:rPr>
              <a:t>, Mete Sucu, Selim </a:t>
            </a:r>
            <a:r>
              <a:rPr lang="tr-TR" sz="3400" dirty="0" err="1">
                <a:solidFill>
                  <a:srgbClr val="FF0000"/>
                </a:solidFill>
                <a:latin typeface="Trebuchet MS"/>
                <a:ea typeface="+mj-ea"/>
                <a:cs typeface="+mj-cs"/>
              </a:rPr>
              <a:t>Büyükkurt</a:t>
            </a:r>
            <a:r>
              <a:rPr lang="tr-TR" sz="3400" dirty="0">
                <a:solidFill>
                  <a:srgbClr val="FF0000"/>
                </a:solidFill>
                <a:latin typeface="Trebuchet MS"/>
                <a:ea typeface="+mj-ea"/>
                <a:cs typeface="+mj-cs"/>
              </a:rPr>
              <a:t>, Mehmet </a:t>
            </a:r>
            <a:r>
              <a:rPr lang="tr-TR" sz="3400" dirty="0" err="1">
                <a:solidFill>
                  <a:srgbClr val="FF0000"/>
                </a:solidFill>
                <a:latin typeface="Trebuchet MS"/>
                <a:ea typeface="+mj-ea"/>
                <a:cs typeface="+mj-cs"/>
              </a:rPr>
              <a:t>Özsürmeli</a:t>
            </a:r>
            <a:r>
              <a:rPr lang="tr-TR" sz="3400" dirty="0">
                <a:solidFill>
                  <a:srgbClr val="FF0000"/>
                </a:solidFill>
                <a:latin typeface="Trebuchet MS"/>
                <a:ea typeface="+mj-ea"/>
                <a:cs typeface="+mj-cs"/>
              </a:rPr>
              <a:t>,  İpek </a:t>
            </a:r>
            <a:r>
              <a:rPr lang="tr-TR" sz="3400" dirty="0" err="1">
                <a:solidFill>
                  <a:srgbClr val="FF0000"/>
                </a:solidFill>
                <a:latin typeface="Trebuchet MS"/>
                <a:ea typeface="+mj-ea"/>
                <a:cs typeface="+mj-cs"/>
              </a:rPr>
              <a:t>Eskiyörük</a:t>
            </a:r>
            <a:r>
              <a:rPr lang="tr-TR" sz="3400" dirty="0">
                <a:solidFill>
                  <a:srgbClr val="FF0000"/>
                </a:solidFill>
                <a:latin typeface="Trebuchet MS"/>
                <a:ea typeface="+mj-ea"/>
                <a:cs typeface="+mj-cs"/>
              </a:rPr>
              <a:t>, Süleyman Cansun  Demir,  İbrahim  Ferhat  </a:t>
            </a:r>
            <a:r>
              <a:rPr lang="tr-TR" sz="3400" dirty="0" err="1" smtClean="0">
                <a:solidFill>
                  <a:srgbClr val="FF0000"/>
                </a:solidFill>
                <a:latin typeface="Trebuchet MS"/>
                <a:ea typeface="+mj-ea"/>
                <a:cs typeface="+mj-cs"/>
              </a:rPr>
              <a:t>Ürünsak</a:t>
            </a:r>
            <a:endParaRPr lang="tr-TR" sz="3400" dirty="0" smtClean="0">
              <a:solidFill>
                <a:srgbClr val="FF0000"/>
              </a:solidFill>
              <a:latin typeface="Trebuchet MS"/>
              <a:ea typeface="+mj-ea"/>
              <a:cs typeface="+mj-cs"/>
            </a:endParaRPr>
          </a:p>
          <a:p>
            <a:pPr marL="0" lvl="0" algn="ctr">
              <a:spcBef>
                <a:spcPct val="20000"/>
              </a:spcBef>
              <a:buClrTx/>
            </a:pPr>
            <a:endParaRPr lang="tr-TR" sz="3200" b="1" u="sng" dirty="0" smtClean="0">
              <a:solidFill>
                <a:prstClr val="black">
                  <a:tint val="75000"/>
                </a:prstClr>
              </a:solidFill>
              <a:latin typeface="Calibri"/>
            </a:endParaRPr>
          </a:p>
          <a:p>
            <a:pPr marL="0" lvl="0" algn="ctr">
              <a:spcBef>
                <a:spcPct val="20000"/>
              </a:spcBef>
              <a:buClrTx/>
            </a:pPr>
            <a:r>
              <a:rPr lang="tr-TR" sz="3200" b="1" i="1" u="sng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Ganim </a:t>
            </a:r>
            <a:r>
              <a:rPr lang="tr-TR" sz="3200" b="1" i="1" u="sng" dirty="0" err="1">
                <a:solidFill>
                  <a:prstClr val="black">
                    <a:tint val="75000"/>
                  </a:prstClr>
                </a:solidFill>
                <a:latin typeface="Calibri"/>
              </a:rPr>
              <a:t>Khatib</a:t>
            </a:r>
            <a:r>
              <a:rPr lang="tr-TR" sz="3200" b="1" i="1" u="sng" dirty="0">
                <a:solidFill>
                  <a:prstClr val="black">
                    <a:tint val="75000"/>
                  </a:prstClr>
                </a:solidFill>
                <a:latin typeface="Calibri"/>
              </a:rPr>
              <a:t>, MD</a:t>
            </a:r>
          </a:p>
          <a:p>
            <a:pPr marL="0" lvl="0" algn="ctr">
              <a:spcBef>
                <a:spcPct val="20000"/>
              </a:spcBef>
              <a:buClrTx/>
            </a:pPr>
            <a:r>
              <a:rPr lang="tr-TR" sz="3200" dirty="0">
                <a:solidFill>
                  <a:prstClr val="black">
                    <a:tint val="75000"/>
                  </a:prstClr>
                </a:solidFill>
                <a:latin typeface="Calibri"/>
              </a:rPr>
              <a:t>Çukurova </a:t>
            </a:r>
            <a:r>
              <a:rPr lang="tr-TR" sz="3200" dirty="0" err="1">
                <a:solidFill>
                  <a:prstClr val="black">
                    <a:tint val="75000"/>
                  </a:prstClr>
                </a:solidFill>
                <a:latin typeface="Calibri"/>
              </a:rPr>
              <a:t>University</a:t>
            </a:r>
            <a:endParaRPr lang="tr-TR" sz="3200" dirty="0">
              <a:solidFill>
                <a:prstClr val="black">
                  <a:tint val="75000"/>
                </a:prstClr>
              </a:solidFill>
              <a:latin typeface="Calibri"/>
            </a:endParaRPr>
          </a:p>
          <a:p>
            <a:pPr marL="0" lvl="0" algn="ctr">
              <a:spcBef>
                <a:spcPct val="20000"/>
              </a:spcBef>
              <a:buClrTx/>
            </a:pPr>
            <a:r>
              <a:rPr lang="tr-TR" sz="3200" dirty="0" err="1">
                <a:solidFill>
                  <a:prstClr val="black">
                    <a:tint val="75000"/>
                  </a:prstClr>
                </a:solidFill>
                <a:latin typeface="Calibri"/>
              </a:rPr>
              <a:t>Gynecological</a:t>
            </a:r>
            <a:r>
              <a:rPr lang="tr-TR" sz="3200" dirty="0">
                <a:solidFill>
                  <a:prstClr val="black">
                    <a:tint val="75000"/>
                  </a:prstClr>
                </a:solidFill>
                <a:latin typeface="Calibri"/>
              </a:rPr>
              <a:t> </a:t>
            </a:r>
            <a:r>
              <a:rPr lang="tr-TR" sz="3200" dirty="0" err="1">
                <a:solidFill>
                  <a:prstClr val="black">
                    <a:tint val="75000"/>
                  </a:prstClr>
                </a:solidFill>
                <a:latin typeface="Calibri"/>
              </a:rPr>
              <a:t>Oncology</a:t>
            </a:r>
            <a:endParaRPr lang="tr-TR" sz="3200" dirty="0">
              <a:solidFill>
                <a:prstClr val="black">
                  <a:tint val="75000"/>
                </a:prstClr>
              </a:solidFill>
              <a:latin typeface="Calibri"/>
            </a:endParaRPr>
          </a:p>
          <a:p>
            <a:endParaRPr lang="tr-TR" dirty="0" smtClean="0">
              <a:solidFill>
                <a:srgbClr val="FF0000"/>
              </a:solidFill>
              <a:latin typeface="Trebuchet MS"/>
              <a:ea typeface="+mj-ea"/>
              <a:cs typeface="+mj-cs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D0C2-C1DC-449D-B383-3A11860A392C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Case </a:t>
            </a:r>
            <a:r>
              <a:rPr lang="tr-TR" dirty="0" err="1"/>
              <a:t>presentation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err="1" smtClean="0"/>
              <a:t>Pregnancy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terminated</a:t>
            </a:r>
            <a:endParaRPr lang="tr-TR" dirty="0" smtClean="0"/>
          </a:p>
          <a:p>
            <a:pPr algn="just"/>
            <a:r>
              <a:rPr lang="tr-TR" dirty="0" err="1" smtClean="0"/>
              <a:t>Tumor</a:t>
            </a:r>
            <a:r>
              <a:rPr lang="tr-TR" dirty="0" smtClean="0"/>
              <a:t> </a:t>
            </a:r>
            <a:r>
              <a:rPr lang="tr-TR" dirty="0" err="1" smtClean="0"/>
              <a:t>markers</a:t>
            </a:r>
            <a:r>
              <a:rPr lang="tr-TR" dirty="0" smtClean="0"/>
              <a:t>; CA125:349; CA72.4&gt;300; CEA&gt;1044.</a:t>
            </a:r>
          </a:p>
          <a:p>
            <a:pPr algn="just"/>
            <a:r>
              <a:rPr lang="tr-TR" dirty="0" err="1" smtClean="0"/>
              <a:t>Colonoscopy</a:t>
            </a:r>
            <a:r>
              <a:rPr lang="tr-TR" dirty="0" smtClean="0"/>
              <a:t>: an </a:t>
            </a:r>
            <a:r>
              <a:rPr lang="tr-TR" dirty="0" err="1" smtClean="0"/>
              <a:t>ulcerated</a:t>
            </a:r>
            <a:r>
              <a:rPr lang="tr-TR" dirty="0" smtClean="0"/>
              <a:t> </a:t>
            </a:r>
            <a:r>
              <a:rPr lang="tr-TR" dirty="0" err="1" smtClean="0"/>
              <a:t>mass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hepatic</a:t>
            </a:r>
            <a:r>
              <a:rPr lang="tr-TR" dirty="0" smtClean="0"/>
              <a:t> </a:t>
            </a:r>
            <a:r>
              <a:rPr lang="tr-TR" dirty="0" err="1" smtClean="0"/>
              <a:t>flexura</a:t>
            </a:r>
            <a:r>
              <a:rPr lang="tr-TR" dirty="0" smtClean="0"/>
              <a:t> </a:t>
            </a:r>
            <a:r>
              <a:rPr lang="tr-TR" dirty="0" err="1" smtClean="0"/>
              <a:t>region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colon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seen</a:t>
            </a:r>
            <a:r>
              <a:rPr lang="tr-TR" dirty="0" smtClean="0"/>
              <a:t>, </a:t>
            </a:r>
            <a:r>
              <a:rPr lang="tr-TR" dirty="0" err="1" smtClean="0"/>
              <a:t>biyopsies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taken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adenocarcinoma</a:t>
            </a:r>
            <a:r>
              <a:rPr lang="tr-TR" dirty="0" smtClean="0"/>
              <a:t>. </a:t>
            </a:r>
          </a:p>
          <a:p>
            <a:pPr algn="just"/>
            <a:r>
              <a:rPr lang="tr-TR" dirty="0" err="1" smtClean="0"/>
              <a:t>Endoscopy</a:t>
            </a:r>
            <a:r>
              <a:rPr lang="tr-TR" dirty="0" smtClean="0"/>
              <a:t>  </a:t>
            </a:r>
            <a:r>
              <a:rPr lang="tr-TR" dirty="0" err="1" smtClean="0"/>
              <a:t>was</a:t>
            </a:r>
            <a:r>
              <a:rPr lang="tr-TR" dirty="0" smtClean="0"/>
              <a:t>  normal.</a:t>
            </a:r>
          </a:p>
          <a:p>
            <a:pPr algn="just"/>
            <a:r>
              <a:rPr lang="tr-TR" dirty="0" smtClean="0"/>
              <a:t>MR: 20x30cm </a:t>
            </a:r>
            <a:r>
              <a:rPr lang="tr-TR" dirty="0" err="1" smtClean="0"/>
              <a:t>abdominal</a:t>
            </a:r>
            <a:r>
              <a:rPr lang="tr-TR" dirty="0" smtClean="0"/>
              <a:t> </a:t>
            </a:r>
            <a:r>
              <a:rPr lang="tr-TR" dirty="0" err="1" smtClean="0"/>
              <a:t>mass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D0C2-C1DC-449D-B383-3A11860A392C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Case </a:t>
            </a:r>
            <a:r>
              <a:rPr lang="tr-TR" dirty="0" err="1"/>
              <a:t>presentation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249424"/>
            <a:ext cx="8208912" cy="432511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tr-TR" dirty="0"/>
          </a:p>
          <a:p>
            <a:pPr algn="just"/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further</a:t>
            </a:r>
            <a:r>
              <a:rPr lang="tr-TR" dirty="0" smtClean="0"/>
              <a:t> </a:t>
            </a:r>
            <a:r>
              <a:rPr lang="tr-TR" dirty="0" err="1" smtClean="0"/>
              <a:t>discussion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multidisciplinary</a:t>
            </a:r>
            <a:r>
              <a:rPr lang="tr-TR" dirty="0" smtClean="0"/>
              <a:t> </a:t>
            </a:r>
            <a:r>
              <a:rPr lang="tr-TR" dirty="0" err="1" smtClean="0"/>
              <a:t>team</a:t>
            </a:r>
            <a:r>
              <a:rPr lang="tr-TR" dirty="0" smtClean="0"/>
              <a:t> </a:t>
            </a:r>
            <a:r>
              <a:rPr lang="tr-TR" dirty="0" err="1" smtClean="0"/>
              <a:t>meeting</a:t>
            </a:r>
            <a:r>
              <a:rPr lang="tr-TR" dirty="0"/>
              <a:t>, </a:t>
            </a:r>
            <a:r>
              <a:rPr lang="tr-TR" dirty="0" err="1" smtClean="0"/>
              <a:t>laparotomy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decided</a:t>
            </a:r>
            <a:r>
              <a:rPr lang="tr-TR" dirty="0" smtClean="0"/>
              <a:t> </a:t>
            </a:r>
          </a:p>
          <a:p>
            <a:pPr marL="109728" indent="0"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on </a:t>
            </a:r>
            <a:r>
              <a:rPr lang="tr-TR" dirty="0" err="1" smtClean="0"/>
              <a:t>laparotomy</a:t>
            </a:r>
            <a:r>
              <a:rPr lang="tr-TR" dirty="0" smtClean="0"/>
              <a:t>; </a:t>
            </a:r>
            <a:r>
              <a:rPr lang="tr-TR" dirty="0" err="1" smtClean="0"/>
              <a:t>bilateral</a:t>
            </a:r>
            <a:r>
              <a:rPr lang="tr-TR" dirty="0" smtClean="0"/>
              <a:t> </a:t>
            </a:r>
            <a:r>
              <a:rPr lang="tr-TR" dirty="0" err="1" smtClean="0"/>
              <a:t>giant</a:t>
            </a:r>
            <a:r>
              <a:rPr lang="tr-TR" dirty="0" smtClean="0"/>
              <a:t> </a:t>
            </a:r>
            <a:r>
              <a:rPr lang="tr-TR" dirty="0" err="1" smtClean="0"/>
              <a:t>ovarian</a:t>
            </a:r>
            <a:r>
              <a:rPr lang="tr-TR" dirty="0" smtClean="0"/>
              <a:t> </a:t>
            </a:r>
            <a:r>
              <a:rPr lang="tr-TR" dirty="0" err="1" smtClean="0"/>
              <a:t>masses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 </a:t>
            </a:r>
            <a:r>
              <a:rPr lang="tr-TR" dirty="0" err="1" smtClean="0"/>
              <a:t>solid</a:t>
            </a:r>
            <a:r>
              <a:rPr lang="tr-TR" dirty="0" smtClean="0"/>
              <a:t> </a:t>
            </a:r>
            <a:r>
              <a:rPr lang="tr-TR" dirty="0" err="1" smtClean="0"/>
              <a:t>cecal</a:t>
            </a:r>
            <a:r>
              <a:rPr lang="tr-TR" dirty="0" smtClean="0"/>
              <a:t> </a:t>
            </a:r>
            <a:r>
              <a:rPr lang="tr-TR" dirty="0" err="1" smtClean="0"/>
              <a:t>mass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/>
              <a:t> </a:t>
            </a:r>
            <a:r>
              <a:rPr lang="tr-TR" dirty="0" err="1" smtClean="0"/>
              <a:t>observed</a:t>
            </a:r>
            <a:r>
              <a:rPr lang="tr-TR" dirty="0" smtClean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D0C2-C1DC-449D-B383-3A11860A392C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Case </a:t>
            </a:r>
            <a:r>
              <a:rPr lang="tr-TR" dirty="0" err="1"/>
              <a:t>presentation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100" y="2249488"/>
            <a:ext cx="5765800" cy="4324350"/>
          </a:xfrm>
        </p:spPr>
      </p:pic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D0C2-C1DC-449D-B383-3A11860A392C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01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Case </a:t>
            </a:r>
            <a:r>
              <a:rPr lang="tr-TR" dirty="0" err="1"/>
              <a:t>presentation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564904"/>
            <a:ext cx="7848872" cy="3195800"/>
          </a:xfrm>
        </p:spPr>
        <p:txBody>
          <a:bodyPr/>
          <a:lstStyle/>
          <a:p>
            <a:pPr algn="just"/>
            <a:r>
              <a:rPr lang="tr-TR" dirty="0" err="1"/>
              <a:t>Bilateral</a:t>
            </a:r>
            <a:r>
              <a:rPr lang="tr-TR" dirty="0"/>
              <a:t> </a:t>
            </a:r>
            <a:r>
              <a:rPr lang="tr-TR" dirty="0" err="1"/>
              <a:t>salpingooophorectomy</a:t>
            </a:r>
            <a:r>
              <a:rPr lang="tr-TR" dirty="0"/>
              <a:t>, total </a:t>
            </a:r>
            <a:r>
              <a:rPr lang="tr-TR" dirty="0" err="1"/>
              <a:t>omentectomy</a:t>
            </a:r>
            <a:r>
              <a:rPr lang="tr-TR" dirty="0"/>
              <a:t>, </a:t>
            </a:r>
            <a:r>
              <a:rPr lang="tr-TR" dirty="0" err="1"/>
              <a:t>right</a:t>
            </a:r>
            <a:r>
              <a:rPr lang="tr-TR" dirty="0"/>
              <a:t> </a:t>
            </a:r>
            <a:r>
              <a:rPr lang="tr-TR" dirty="0" err="1"/>
              <a:t>hemicolectomy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ileocolic</a:t>
            </a:r>
            <a:r>
              <a:rPr lang="tr-TR" dirty="0"/>
              <a:t> </a:t>
            </a:r>
            <a:r>
              <a:rPr lang="tr-TR" dirty="0" err="1"/>
              <a:t>anastomosis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performed</a:t>
            </a:r>
            <a:r>
              <a:rPr lang="tr-TR" dirty="0" smtClean="0"/>
              <a:t>.</a:t>
            </a:r>
          </a:p>
          <a:p>
            <a:pPr marL="109728" indent="0" algn="just">
              <a:buNone/>
            </a:pPr>
            <a:endParaRPr lang="tr-TR" dirty="0"/>
          </a:p>
          <a:p>
            <a:pPr algn="just"/>
            <a:r>
              <a:rPr lang="tr-TR" dirty="0"/>
              <a:t>Final </a:t>
            </a:r>
            <a:r>
              <a:rPr lang="tr-TR" dirty="0" err="1"/>
              <a:t>pathological</a:t>
            </a:r>
            <a:r>
              <a:rPr lang="tr-TR" dirty="0"/>
              <a:t> </a:t>
            </a:r>
            <a:r>
              <a:rPr lang="tr-TR" dirty="0" err="1"/>
              <a:t>report</a:t>
            </a:r>
            <a:r>
              <a:rPr lang="tr-TR" dirty="0"/>
              <a:t>: </a:t>
            </a:r>
            <a:r>
              <a:rPr lang="tr-TR" dirty="0" err="1"/>
              <a:t>primary</a:t>
            </a:r>
            <a:r>
              <a:rPr lang="tr-TR" dirty="0"/>
              <a:t> </a:t>
            </a:r>
            <a:r>
              <a:rPr lang="tr-TR" dirty="0" err="1"/>
              <a:t>colon</a:t>
            </a:r>
            <a:r>
              <a:rPr lang="tr-TR" dirty="0"/>
              <a:t> </a:t>
            </a:r>
            <a:r>
              <a:rPr lang="tr-TR" dirty="0" err="1"/>
              <a:t>adenocarcinoma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bilateral</a:t>
            </a:r>
            <a:r>
              <a:rPr lang="tr-TR" dirty="0"/>
              <a:t> </a:t>
            </a:r>
            <a:r>
              <a:rPr lang="tr-TR" dirty="0" err="1"/>
              <a:t>ovarian</a:t>
            </a:r>
            <a:r>
              <a:rPr lang="tr-TR" dirty="0"/>
              <a:t> </a:t>
            </a:r>
            <a:r>
              <a:rPr lang="tr-TR" dirty="0" err="1"/>
              <a:t>metastases</a:t>
            </a:r>
            <a:r>
              <a:rPr lang="tr-TR" dirty="0"/>
              <a:t>.</a:t>
            </a:r>
          </a:p>
          <a:p>
            <a:pPr marL="109728" indent="0" algn="just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D0C2-C1DC-449D-B383-3A11860A392C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20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Conclusion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presenting</a:t>
            </a:r>
            <a:r>
              <a:rPr lang="tr-TR" dirty="0" smtClean="0"/>
              <a:t> </a:t>
            </a:r>
            <a:r>
              <a:rPr lang="tr-TR" dirty="0" err="1" smtClean="0"/>
              <a:t>signs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symptoms</a:t>
            </a:r>
            <a:r>
              <a:rPr lang="tr-TR" dirty="0" smtClean="0"/>
              <a:t> of </a:t>
            </a:r>
            <a:r>
              <a:rPr lang="tr-TR" dirty="0" err="1" smtClean="0"/>
              <a:t>colon</a:t>
            </a:r>
            <a:r>
              <a:rPr lang="tr-TR" dirty="0" smtClean="0"/>
              <a:t> </a:t>
            </a:r>
            <a:r>
              <a:rPr lang="tr-TR" dirty="0" err="1" smtClean="0"/>
              <a:t>cancer</a:t>
            </a:r>
            <a:r>
              <a:rPr lang="tr-TR" dirty="0" smtClean="0"/>
              <a:t> </a:t>
            </a:r>
            <a:r>
              <a:rPr lang="tr-TR" dirty="0" err="1" smtClean="0"/>
              <a:t>include</a:t>
            </a:r>
            <a:r>
              <a:rPr lang="tr-TR" dirty="0" smtClean="0"/>
              <a:t> </a:t>
            </a:r>
            <a:r>
              <a:rPr lang="tr-TR" dirty="0" err="1" smtClean="0"/>
              <a:t>abdominal</a:t>
            </a:r>
            <a:r>
              <a:rPr lang="tr-TR" dirty="0" smtClean="0"/>
              <a:t> </a:t>
            </a:r>
            <a:r>
              <a:rPr lang="tr-TR" dirty="0" err="1" smtClean="0"/>
              <a:t>pain</a:t>
            </a:r>
            <a:r>
              <a:rPr lang="tr-TR" dirty="0" smtClean="0"/>
              <a:t>, </a:t>
            </a:r>
            <a:r>
              <a:rPr lang="tr-TR" dirty="0" err="1" smtClean="0"/>
              <a:t>anemia</a:t>
            </a:r>
            <a:r>
              <a:rPr lang="tr-TR" dirty="0" smtClean="0"/>
              <a:t>, </a:t>
            </a:r>
            <a:r>
              <a:rPr lang="tr-TR" dirty="0" err="1" smtClean="0"/>
              <a:t>nause</a:t>
            </a:r>
            <a:r>
              <a:rPr lang="tr-TR" dirty="0" smtClean="0"/>
              <a:t>, </a:t>
            </a:r>
            <a:r>
              <a:rPr lang="tr-TR" dirty="0" err="1" smtClean="0"/>
              <a:t>vomiting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rectal</a:t>
            </a:r>
            <a:r>
              <a:rPr lang="tr-TR" dirty="0" smtClean="0"/>
              <a:t> </a:t>
            </a:r>
            <a:r>
              <a:rPr lang="tr-TR" dirty="0" err="1" smtClean="0"/>
              <a:t>bleeding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frequently</a:t>
            </a:r>
            <a:r>
              <a:rPr lang="tr-TR" dirty="0" smtClean="0"/>
              <a:t> </a:t>
            </a:r>
            <a:r>
              <a:rPr lang="tr-TR" dirty="0" err="1" smtClean="0"/>
              <a:t>found</a:t>
            </a:r>
            <a:r>
              <a:rPr lang="tr-TR" dirty="0" smtClean="0"/>
              <a:t> in </a:t>
            </a:r>
            <a:r>
              <a:rPr lang="tr-TR" dirty="0" err="1" smtClean="0"/>
              <a:t>pregnancy</a:t>
            </a:r>
            <a:r>
              <a:rPr lang="tr-TR" dirty="0" smtClean="0"/>
              <a:t>.</a:t>
            </a:r>
          </a:p>
          <a:p>
            <a:pPr marL="109728" indent="0" algn="just">
              <a:buNone/>
            </a:pPr>
            <a:endParaRPr lang="tr-TR" dirty="0" smtClean="0"/>
          </a:p>
          <a:p>
            <a:pPr algn="just"/>
            <a:r>
              <a:rPr lang="tr-TR" dirty="0" err="1" smtClean="0"/>
              <a:t>Clinicians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be </a:t>
            </a:r>
            <a:r>
              <a:rPr lang="tr-TR" dirty="0" err="1" smtClean="0"/>
              <a:t>aware</a:t>
            </a:r>
            <a:r>
              <a:rPr lang="tr-TR" dirty="0" smtClean="0"/>
              <a:t> of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potential</a:t>
            </a:r>
            <a:r>
              <a:rPr lang="tr-TR" dirty="0" smtClean="0"/>
              <a:t> </a:t>
            </a:r>
            <a:r>
              <a:rPr lang="tr-TR" dirty="0" err="1" smtClean="0"/>
              <a:t>warning</a:t>
            </a:r>
            <a:r>
              <a:rPr lang="tr-TR" dirty="0" smtClean="0"/>
              <a:t> </a:t>
            </a:r>
            <a:r>
              <a:rPr lang="tr-TR" dirty="0" err="1" smtClean="0"/>
              <a:t>signs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symptoms</a:t>
            </a:r>
            <a:r>
              <a:rPr lang="tr-TR" dirty="0" smtClean="0"/>
              <a:t>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D0C2-C1DC-449D-B383-3A11860A392C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Conclusion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tr-TR" dirty="0" err="1" smtClean="0"/>
              <a:t>kept</a:t>
            </a:r>
            <a:r>
              <a:rPr lang="tr-TR" dirty="0" smtClean="0"/>
              <a:t> in </a:t>
            </a:r>
            <a:r>
              <a:rPr lang="tr-TR" dirty="0" err="1" smtClean="0"/>
              <a:t>mind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, in </a:t>
            </a:r>
            <a:r>
              <a:rPr lang="tr-TR" dirty="0" err="1" smtClean="0"/>
              <a:t>pregnancy</a:t>
            </a:r>
            <a:r>
              <a:rPr lang="tr-TR" dirty="0" smtClean="0"/>
              <a:t> </a:t>
            </a:r>
            <a:r>
              <a:rPr lang="tr-TR" dirty="0" err="1" smtClean="0"/>
              <a:t>metastatic</a:t>
            </a:r>
            <a:r>
              <a:rPr lang="tr-TR" dirty="0" smtClean="0"/>
              <a:t> </a:t>
            </a:r>
            <a:r>
              <a:rPr lang="tr-TR" dirty="0" err="1" smtClean="0"/>
              <a:t>ovarian</a:t>
            </a:r>
            <a:r>
              <a:rPr lang="tr-TR" dirty="0" smtClean="0"/>
              <a:t> </a:t>
            </a:r>
            <a:r>
              <a:rPr lang="tr-TR" dirty="0" err="1" smtClean="0"/>
              <a:t>masses</a:t>
            </a:r>
            <a:r>
              <a:rPr lang="tr-TR" dirty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typical</a:t>
            </a:r>
            <a:r>
              <a:rPr lang="tr-TR" dirty="0" smtClean="0"/>
              <a:t> </a:t>
            </a:r>
            <a:r>
              <a:rPr lang="tr-TR" dirty="0" err="1" smtClean="0"/>
              <a:t>ultrasonographical</a:t>
            </a:r>
            <a:r>
              <a:rPr lang="tr-TR" dirty="0" smtClean="0"/>
              <a:t> </a:t>
            </a:r>
            <a:r>
              <a:rPr lang="tr-TR" dirty="0" err="1" smtClean="0"/>
              <a:t>imaging</a:t>
            </a:r>
            <a:r>
              <a:rPr lang="tr-TR" dirty="0" smtClean="0"/>
              <a:t> of </a:t>
            </a:r>
            <a:r>
              <a:rPr lang="en-US" dirty="0" smtClean="0"/>
              <a:t>theca </a:t>
            </a:r>
            <a:r>
              <a:rPr lang="en-US" dirty="0"/>
              <a:t>lutein cysts </a:t>
            </a:r>
            <a:r>
              <a:rPr lang="tr-TR" dirty="0" smtClean="0"/>
              <a:t>(</a:t>
            </a:r>
            <a:r>
              <a:rPr lang="tr-TR" dirty="0" err="1" smtClean="0"/>
              <a:t>bilateral</a:t>
            </a:r>
            <a:r>
              <a:rPr lang="tr-TR" dirty="0" smtClean="0"/>
              <a:t> </a:t>
            </a:r>
            <a:r>
              <a:rPr lang="en-US" dirty="0" err="1" smtClean="0"/>
              <a:t>multilocular</a:t>
            </a:r>
            <a:r>
              <a:rPr lang="en-US" dirty="0" smtClean="0"/>
              <a:t> </a:t>
            </a:r>
            <a:r>
              <a:rPr lang="en-US" dirty="0"/>
              <a:t>cystic ovarian </a:t>
            </a:r>
            <a:r>
              <a:rPr lang="en-US" dirty="0" smtClean="0"/>
              <a:t>masses</a:t>
            </a:r>
            <a:r>
              <a:rPr lang="tr-TR" dirty="0" smtClean="0"/>
              <a:t>), </a:t>
            </a:r>
            <a:r>
              <a:rPr lang="tr-TR" dirty="0" err="1" smtClean="0"/>
              <a:t>therefore</a:t>
            </a:r>
            <a:r>
              <a:rPr lang="tr-TR" dirty="0" smtClean="0"/>
              <a:t>; in </a:t>
            </a:r>
            <a:r>
              <a:rPr lang="tr-TR" dirty="0" err="1" smtClean="0"/>
              <a:t>such</a:t>
            </a:r>
            <a:r>
              <a:rPr lang="tr-TR" dirty="0" smtClean="0"/>
              <a:t> </a:t>
            </a:r>
            <a:r>
              <a:rPr lang="tr-TR" smtClean="0"/>
              <a:t>cases </a:t>
            </a:r>
            <a:r>
              <a:rPr lang="tr-TR" dirty="0" err="1" smtClean="0"/>
              <a:t>efforts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tr-TR" dirty="0" err="1" smtClean="0"/>
              <a:t>focus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ways</a:t>
            </a:r>
            <a:r>
              <a:rPr lang="tr-TR" dirty="0" smtClean="0"/>
              <a:t> of </a:t>
            </a:r>
            <a:r>
              <a:rPr lang="tr-TR" dirty="0" err="1" smtClean="0"/>
              <a:t>preoperative</a:t>
            </a:r>
            <a:r>
              <a:rPr lang="tr-TR" dirty="0" smtClean="0"/>
              <a:t> </a:t>
            </a:r>
            <a:r>
              <a:rPr lang="tr-TR" dirty="0" err="1" smtClean="0"/>
              <a:t>histopathological</a:t>
            </a:r>
            <a:r>
              <a:rPr lang="tr-TR" dirty="0" smtClean="0"/>
              <a:t> </a:t>
            </a:r>
            <a:r>
              <a:rPr lang="tr-TR" dirty="0" err="1" smtClean="0"/>
              <a:t>diagnosis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D0C2-C1DC-449D-B383-3A11860A392C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Introduction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tr-TR" dirty="0" smtClean="0"/>
          </a:p>
          <a:p>
            <a:pPr algn="just"/>
            <a:r>
              <a:rPr lang="en-US" dirty="0"/>
              <a:t>Approximately 275 cases of colon cancer associated with pregnancy have been reported in the literature</a:t>
            </a:r>
            <a:r>
              <a:rPr lang="en-US" dirty="0" smtClean="0"/>
              <a:t>.</a:t>
            </a:r>
            <a:endParaRPr lang="tr-TR" dirty="0" smtClean="0"/>
          </a:p>
          <a:p>
            <a:pPr marL="109728" indent="0" algn="just">
              <a:buNone/>
            </a:pPr>
            <a:endParaRPr lang="tr-TR" dirty="0" smtClean="0"/>
          </a:p>
          <a:p>
            <a:pPr algn="just"/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of </a:t>
            </a:r>
            <a:r>
              <a:rPr lang="tr-TR" dirty="0" err="1"/>
              <a:t>large</a:t>
            </a:r>
            <a:r>
              <a:rPr lang="tr-TR" dirty="0"/>
              <a:t> </a:t>
            </a:r>
            <a:r>
              <a:rPr lang="tr-TR" dirty="0" err="1"/>
              <a:t>intestine</a:t>
            </a:r>
            <a:r>
              <a:rPr lang="tr-TR" dirty="0"/>
              <a:t> </a:t>
            </a:r>
            <a:r>
              <a:rPr lang="tr-TR" dirty="0" err="1"/>
              <a:t>carcinoma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pregnancy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reported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Evers</a:t>
            </a:r>
            <a:r>
              <a:rPr lang="tr-TR" dirty="0"/>
              <a:t> in 1928.</a:t>
            </a:r>
          </a:p>
          <a:p>
            <a:pPr algn="just"/>
            <a:endParaRPr lang="tr-TR" dirty="0" smtClean="0"/>
          </a:p>
          <a:p>
            <a:pPr marL="109728" indent="0" algn="just">
              <a:buNone/>
            </a:pPr>
            <a:endParaRPr lang="en-US" dirty="0"/>
          </a:p>
          <a:p>
            <a:pPr marL="109728" indent="0" algn="just">
              <a:buNone/>
            </a:pP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D0C2-C1DC-449D-B383-3A11860A392C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Introduction</a:t>
            </a:r>
            <a:r>
              <a:rPr lang="tr-TR" dirty="0"/>
              <a:t>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incidence of colorectal cancer during pregnancy is %0.002.</a:t>
            </a:r>
          </a:p>
          <a:p>
            <a:pPr marL="109728" indent="0" algn="just">
              <a:buNone/>
            </a:pPr>
            <a:endParaRPr lang="en-US" dirty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metastatic spread of colon </a:t>
            </a:r>
            <a:r>
              <a:rPr lang="en-US" dirty="0" err="1"/>
              <a:t>ca</a:t>
            </a:r>
            <a:r>
              <a:rPr lang="en-US" dirty="0"/>
              <a:t> to the ovaries has been reported to be high in pregnant women compared to the general population (%25 </a:t>
            </a:r>
            <a:r>
              <a:rPr lang="en-US" dirty="0" err="1"/>
              <a:t>vs</a:t>
            </a:r>
            <a:r>
              <a:rPr lang="en-US" dirty="0"/>
              <a:t> %5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D0C2-C1DC-449D-B383-3A11860A392C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Introduction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249424"/>
            <a:ext cx="8496944" cy="4325112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N</a:t>
            </a:r>
            <a:r>
              <a:rPr lang="en-US" dirty="0" err="1" smtClean="0"/>
              <a:t>ausea</a:t>
            </a:r>
            <a:r>
              <a:rPr lang="en-US" dirty="0" smtClean="0"/>
              <a:t>, </a:t>
            </a:r>
            <a:r>
              <a:rPr lang="en-US" dirty="0"/>
              <a:t>vomiting, abdominal pain and rectal </a:t>
            </a:r>
            <a:r>
              <a:rPr lang="en-US" dirty="0" smtClean="0"/>
              <a:t>bleeding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t</a:t>
            </a:r>
            <a:r>
              <a:rPr lang="en-US" dirty="0" smtClean="0"/>
              <a:t>he </a:t>
            </a:r>
            <a:r>
              <a:rPr lang="en-US" dirty="0"/>
              <a:t>symptoms of colorectal </a:t>
            </a:r>
            <a:r>
              <a:rPr lang="en-US" dirty="0" smtClean="0"/>
              <a:t>cancer</a:t>
            </a:r>
            <a:r>
              <a:rPr lang="tr-TR" dirty="0" smtClean="0"/>
              <a:t>.</a:t>
            </a:r>
          </a:p>
          <a:p>
            <a:pPr marL="109728" indent="0" algn="just">
              <a:buNone/>
            </a:pPr>
            <a:endParaRPr lang="tr-TR" dirty="0" smtClean="0"/>
          </a:p>
          <a:p>
            <a:pPr algn="just"/>
            <a:r>
              <a:rPr lang="en-US" dirty="0" smtClean="0"/>
              <a:t> Since </a:t>
            </a:r>
            <a:r>
              <a:rPr lang="en-US" dirty="0"/>
              <a:t>these symptoms are </a:t>
            </a:r>
            <a:r>
              <a:rPr lang="en-US" dirty="0" smtClean="0"/>
              <a:t>common in </a:t>
            </a:r>
            <a:r>
              <a:rPr lang="en-US" dirty="0"/>
              <a:t>the </a:t>
            </a:r>
            <a:r>
              <a:rPr lang="en-US" dirty="0" err="1" smtClean="0"/>
              <a:t>pregnan</a:t>
            </a:r>
            <a:r>
              <a:rPr lang="tr-TR" dirty="0" err="1" smtClean="0"/>
              <a:t>ts</a:t>
            </a:r>
            <a:r>
              <a:rPr lang="tr-TR" dirty="0" smtClean="0"/>
              <a:t>, </a:t>
            </a:r>
            <a:r>
              <a:rPr lang="en-US" dirty="0" smtClean="0"/>
              <a:t>physicians </a:t>
            </a:r>
            <a:r>
              <a:rPr lang="en-US" dirty="0"/>
              <a:t>and patients usually attribute them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pregnancy</a:t>
            </a:r>
            <a:r>
              <a:rPr lang="tr-TR" dirty="0"/>
              <a:t> </a:t>
            </a:r>
            <a:r>
              <a:rPr lang="tr-TR" dirty="0" err="1" smtClean="0"/>
              <a:t>leading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/>
              <a:t> </a:t>
            </a:r>
            <a:r>
              <a:rPr lang="tr-TR" dirty="0" smtClean="0"/>
              <a:t>d</a:t>
            </a:r>
            <a:r>
              <a:rPr lang="en-US" dirty="0" err="1" smtClean="0"/>
              <a:t>elay</a:t>
            </a:r>
            <a:r>
              <a:rPr lang="tr-TR" dirty="0" err="1" smtClean="0"/>
              <a:t>ed</a:t>
            </a:r>
            <a:r>
              <a:rPr lang="tr-TR" dirty="0" smtClean="0"/>
              <a:t> </a:t>
            </a:r>
            <a:r>
              <a:rPr lang="en-US" dirty="0" smtClean="0"/>
              <a:t>diagnosis</a:t>
            </a:r>
            <a:r>
              <a:rPr lang="tr-TR" dirty="0" smtClean="0"/>
              <a:t>, </a:t>
            </a:r>
            <a:r>
              <a:rPr lang="en-US" dirty="0" smtClean="0"/>
              <a:t>advanced </a:t>
            </a:r>
            <a:r>
              <a:rPr lang="tr-TR" dirty="0" err="1" smtClean="0"/>
              <a:t>stage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poor </a:t>
            </a:r>
            <a:r>
              <a:rPr lang="en-US" dirty="0"/>
              <a:t>prognosis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D0C2-C1DC-449D-B383-3A11860A392C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84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Introduction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Here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reported</a:t>
            </a:r>
            <a:r>
              <a:rPr lang="tr-TR" dirty="0" smtClean="0"/>
              <a:t> a </a:t>
            </a:r>
            <a:r>
              <a:rPr lang="tr-TR" dirty="0" err="1" smtClean="0"/>
              <a:t>case</a:t>
            </a:r>
            <a:r>
              <a:rPr lang="tr-TR" dirty="0" smtClean="0"/>
              <a:t> of </a:t>
            </a:r>
            <a:r>
              <a:rPr lang="en-US" dirty="0" smtClean="0"/>
              <a:t>metastatic </a:t>
            </a:r>
            <a:r>
              <a:rPr lang="tr-TR" dirty="0" err="1" smtClean="0"/>
              <a:t>bilateral</a:t>
            </a:r>
            <a:r>
              <a:rPr lang="tr-TR" dirty="0" smtClean="0"/>
              <a:t> </a:t>
            </a:r>
            <a:r>
              <a:rPr lang="en-US" dirty="0" smtClean="0"/>
              <a:t>giant </a:t>
            </a:r>
            <a:r>
              <a:rPr lang="tr-TR" dirty="0" err="1" smtClean="0"/>
              <a:t>multilocular</a:t>
            </a:r>
            <a:r>
              <a:rPr lang="tr-TR" dirty="0" smtClean="0"/>
              <a:t> </a:t>
            </a:r>
            <a:r>
              <a:rPr lang="tr-TR" dirty="0" err="1" smtClean="0"/>
              <a:t>cystic</a:t>
            </a:r>
            <a:r>
              <a:rPr lang="tr-TR" dirty="0" smtClean="0"/>
              <a:t> </a:t>
            </a:r>
            <a:r>
              <a:rPr lang="en-US" dirty="0" smtClean="0"/>
              <a:t>ovarian masses </a:t>
            </a:r>
            <a:r>
              <a:rPr lang="tr-TR" dirty="0" err="1" smtClean="0"/>
              <a:t>arised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colon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tr-TR" dirty="0" smtClean="0"/>
              <a:t>a </a:t>
            </a:r>
            <a:r>
              <a:rPr lang="tr-TR" dirty="0" err="1" smtClean="0"/>
              <a:t>young</a:t>
            </a:r>
            <a:r>
              <a:rPr lang="tr-TR" dirty="0" smtClean="0"/>
              <a:t> </a:t>
            </a:r>
            <a:r>
              <a:rPr lang="en-US" dirty="0" err="1" smtClean="0"/>
              <a:t>pregnan</a:t>
            </a:r>
            <a:r>
              <a:rPr lang="tr-TR" dirty="0" smtClean="0"/>
              <a:t>t </a:t>
            </a:r>
            <a:r>
              <a:rPr lang="tr-TR" dirty="0" err="1" smtClean="0"/>
              <a:t>woman</a:t>
            </a:r>
            <a:r>
              <a:rPr lang="tr-TR" dirty="0"/>
              <a:t>,</a:t>
            </a:r>
            <a:r>
              <a:rPr lang="tr-TR" dirty="0" smtClean="0"/>
              <a:t>  </a:t>
            </a:r>
            <a:r>
              <a:rPr lang="tr-TR" dirty="0" err="1"/>
              <a:t>w</a:t>
            </a:r>
            <a:r>
              <a:rPr lang="tr-TR" dirty="0" err="1" smtClean="0"/>
              <a:t>hich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presented</a:t>
            </a:r>
            <a:r>
              <a:rPr lang="tr-TR" dirty="0" smtClean="0"/>
              <a:t> as </a:t>
            </a:r>
            <a:r>
              <a:rPr lang="en-US" dirty="0"/>
              <a:t>theca lutein </a:t>
            </a:r>
            <a:r>
              <a:rPr lang="en-US" dirty="0" smtClean="0"/>
              <a:t>cysts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ultrasonographical</a:t>
            </a:r>
            <a:r>
              <a:rPr lang="tr-TR" dirty="0" smtClean="0"/>
              <a:t> </a:t>
            </a:r>
            <a:r>
              <a:rPr lang="tr-TR" dirty="0" err="1" smtClean="0"/>
              <a:t>examination</a:t>
            </a:r>
            <a:r>
              <a:rPr lang="tr-TR" dirty="0" smtClean="0"/>
              <a:t>.</a:t>
            </a:r>
            <a:endParaRPr lang="tr-TR" dirty="0"/>
          </a:p>
          <a:p>
            <a:pPr marL="109728" indent="0" algn="just">
              <a:buNone/>
            </a:pPr>
            <a:endParaRPr lang="tr-TR" dirty="0" smtClean="0"/>
          </a:p>
          <a:p>
            <a:pPr algn="just"/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 of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knowledge</a:t>
            </a:r>
            <a:r>
              <a:rPr lang="tr-TR" dirty="0" smtClean="0"/>
              <a:t>; </a:t>
            </a:r>
            <a:r>
              <a:rPr lang="tr-TR" dirty="0" err="1" smtClean="0"/>
              <a:t>atributed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features</a:t>
            </a:r>
            <a:r>
              <a:rPr lang="tr-TR" dirty="0" smtClean="0"/>
              <a:t>,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case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carry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title</a:t>
            </a:r>
            <a:r>
              <a:rPr lang="tr-TR" dirty="0" smtClean="0"/>
              <a:t> of </a:t>
            </a:r>
            <a:r>
              <a:rPr lang="tr-TR" dirty="0" err="1" smtClean="0"/>
              <a:t>being</a:t>
            </a:r>
            <a:r>
              <a:rPr lang="tr-TR" dirty="0" smtClean="0"/>
              <a:t> ‘’</a:t>
            </a:r>
            <a:r>
              <a:rPr lang="tr-TR" dirty="0" err="1" smtClean="0"/>
              <a:t>first</a:t>
            </a:r>
            <a:r>
              <a:rPr lang="tr-TR" dirty="0" smtClean="0"/>
              <a:t>’’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medical</a:t>
            </a:r>
            <a:r>
              <a:rPr lang="tr-TR" dirty="0" smtClean="0"/>
              <a:t> </a:t>
            </a:r>
            <a:r>
              <a:rPr lang="tr-TR" dirty="0" err="1" smtClean="0"/>
              <a:t>literature</a:t>
            </a:r>
            <a:r>
              <a:rPr lang="tr-TR" dirty="0" smtClean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D0C2-C1DC-449D-B383-3A11860A392C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039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Case </a:t>
            </a:r>
            <a:r>
              <a:rPr lang="tr-TR" dirty="0" err="1" smtClean="0"/>
              <a:t>presentation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249424"/>
            <a:ext cx="8712968" cy="4325112"/>
          </a:xfrm>
        </p:spPr>
        <p:txBody>
          <a:bodyPr>
            <a:normAutofit/>
          </a:bodyPr>
          <a:lstStyle/>
          <a:p>
            <a:pPr algn="just"/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A 26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old</a:t>
            </a:r>
            <a:r>
              <a:rPr lang="tr-TR" dirty="0"/>
              <a:t>, </a:t>
            </a:r>
            <a:r>
              <a:rPr lang="tr-TR" dirty="0" smtClean="0"/>
              <a:t>G4P3, </a:t>
            </a:r>
            <a:r>
              <a:rPr lang="tr-TR" dirty="0" err="1" smtClean="0"/>
              <a:t>woman</a:t>
            </a:r>
            <a:r>
              <a:rPr lang="tr-TR" dirty="0" smtClean="0"/>
              <a:t> </a:t>
            </a:r>
            <a:r>
              <a:rPr lang="tr-TR" dirty="0" err="1" smtClean="0"/>
              <a:t>admitted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clinic</a:t>
            </a:r>
            <a:r>
              <a:rPr lang="tr-TR" dirty="0"/>
              <a:t> at </a:t>
            </a:r>
            <a:r>
              <a:rPr lang="tr-TR" dirty="0" smtClean="0"/>
              <a:t>22nd </a:t>
            </a:r>
            <a:r>
              <a:rPr lang="tr-TR" dirty="0" err="1" smtClean="0"/>
              <a:t>week</a:t>
            </a:r>
            <a:r>
              <a:rPr lang="tr-TR" dirty="0" smtClean="0"/>
              <a:t> of </a:t>
            </a:r>
            <a:r>
              <a:rPr lang="tr-TR" dirty="0" err="1" smtClean="0"/>
              <a:t>gestation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 </a:t>
            </a:r>
            <a:r>
              <a:rPr lang="tr-TR" dirty="0" err="1" smtClean="0"/>
              <a:t>history</a:t>
            </a:r>
            <a:r>
              <a:rPr lang="tr-TR" dirty="0" smtClean="0"/>
              <a:t> of </a:t>
            </a:r>
            <a:r>
              <a:rPr lang="tr-TR" dirty="0" err="1" smtClean="0"/>
              <a:t>abdominal</a:t>
            </a:r>
            <a:r>
              <a:rPr lang="tr-TR" dirty="0" smtClean="0"/>
              <a:t> </a:t>
            </a:r>
            <a:r>
              <a:rPr lang="tr-TR" dirty="0" err="1" smtClean="0"/>
              <a:t>pain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distension</a:t>
            </a:r>
            <a:r>
              <a:rPr lang="tr-TR" dirty="0" smtClean="0"/>
              <a:t>.</a:t>
            </a:r>
          </a:p>
          <a:p>
            <a:pPr marL="109728" indent="0" algn="just">
              <a:buNone/>
            </a:pPr>
            <a:endParaRPr lang="tr-TR" dirty="0" smtClean="0"/>
          </a:p>
          <a:p>
            <a:pPr algn="just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D0C2-C1DC-449D-B383-3A11860A392C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Case </a:t>
            </a:r>
            <a:r>
              <a:rPr lang="tr-TR" dirty="0" err="1"/>
              <a:t>presentation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endParaRPr lang="tr-TR" dirty="0" smtClean="0"/>
          </a:p>
          <a:p>
            <a:pPr marL="109728" indent="0" algn="just">
              <a:buNone/>
            </a:pPr>
            <a:r>
              <a:rPr lang="en-US" dirty="0" smtClean="0"/>
              <a:t>Ultrasonography </a:t>
            </a:r>
            <a:r>
              <a:rPr lang="en-US" dirty="0"/>
              <a:t>showed that the abdomen was filled with a bilateral </a:t>
            </a:r>
            <a:r>
              <a:rPr lang="en-US" dirty="0" err="1"/>
              <a:t>multilocular</a:t>
            </a:r>
            <a:r>
              <a:rPr lang="en-US" dirty="0"/>
              <a:t> </a:t>
            </a:r>
            <a:r>
              <a:rPr lang="en-US" dirty="0" err="1"/>
              <a:t>collosal</a:t>
            </a:r>
            <a:r>
              <a:rPr lang="en-US" dirty="0"/>
              <a:t> cystic masses of the ovaries, beside the pregnancy. In addition to the pregnancy factor, masses’ </a:t>
            </a:r>
            <a:r>
              <a:rPr lang="en-US" dirty="0" err="1"/>
              <a:t>ultrasonographical</a:t>
            </a:r>
            <a:r>
              <a:rPr lang="en-US" dirty="0"/>
              <a:t> characteristics were appropriate with theca lutein cysts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D0C2-C1DC-449D-B383-3A11860A392C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164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12776"/>
            <a:ext cx="5765800" cy="4324350"/>
          </a:xfrm>
        </p:spPr>
      </p:pic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D0C2-C1DC-449D-B383-3A11860A392C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961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ideo1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99592" y="980728"/>
            <a:ext cx="7419160" cy="5564370"/>
          </a:xfrm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D0C2-C1DC-449D-B383-3A11860A392C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93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6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hir Hayatı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548</TotalTime>
  <Words>536</Words>
  <Application>Microsoft Office PowerPoint</Application>
  <PresentationFormat>On-screen Show (4:3)</PresentationFormat>
  <Paragraphs>70</Paragraphs>
  <Slides>15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Georgia</vt:lpstr>
      <vt:lpstr>Trebuchet MS</vt:lpstr>
      <vt:lpstr>Wingdings 2</vt:lpstr>
      <vt:lpstr>Şehir Hayatı</vt:lpstr>
      <vt:lpstr>A case of metastatic giant bilateral ovarian masses presenting as theca lutein cysts in pregnancy  </vt:lpstr>
      <vt:lpstr>Introduction </vt:lpstr>
      <vt:lpstr>Introduction </vt:lpstr>
      <vt:lpstr>Introduction</vt:lpstr>
      <vt:lpstr>Introduction </vt:lpstr>
      <vt:lpstr>Case presentation</vt:lpstr>
      <vt:lpstr>Case presentation</vt:lpstr>
      <vt:lpstr>PowerPoint Presentation</vt:lpstr>
      <vt:lpstr>PowerPoint Presentation</vt:lpstr>
      <vt:lpstr>Case presentation</vt:lpstr>
      <vt:lpstr>Case presentation</vt:lpstr>
      <vt:lpstr>Case presentation</vt:lpstr>
      <vt:lpstr>Case presentation</vt:lpstr>
      <vt:lpstr>Conclusion 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Berin</dc:creator>
  <cp:lastModifiedBy>DNP</cp:lastModifiedBy>
  <cp:revision>57</cp:revision>
  <dcterms:created xsi:type="dcterms:W3CDTF">2016-10-02T15:27:53Z</dcterms:created>
  <dcterms:modified xsi:type="dcterms:W3CDTF">2016-10-05T10:05:19Z</dcterms:modified>
</cp:coreProperties>
</file>