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05" r:id="rId3"/>
  </p:sldMasterIdLst>
  <p:notesMasterIdLst>
    <p:notesMasterId r:id="rId46"/>
  </p:notesMasterIdLst>
  <p:sldIdLst>
    <p:sldId id="329" r:id="rId4"/>
    <p:sldId id="286" r:id="rId5"/>
    <p:sldId id="259" r:id="rId6"/>
    <p:sldId id="315" r:id="rId7"/>
    <p:sldId id="316" r:id="rId8"/>
    <p:sldId id="317" r:id="rId9"/>
    <p:sldId id="324" r:id="rId10"/>
    <p:sldId id="330" r:id="rId11"/>
    <p:sldId id="285" r:id="rId12"/>
    <p:sldId id="288" r:id="rId13"/>
    <p:sldId id="290" r:id="rId14"/>
    <p:sldId id="261" r:id="rId15"/>
    <p:sldId id="291" r:id="rId16"/>
    <p:sldId id="280" r:id="rId17"/>
    <p:sldId id="281" r:id="rId18"/>
    <p:sldId id="292" r:id="rId19"/>
    <p:sldId id="268" r:id="rId20"/>
    <p:sldId id="299" r:id="rId21"/>
    <p:sldId id="294" r:id="rId22"/>
    <p:sldId id="328" r:id="rId23"/>
    <p:sldId id="296" r:id="rId24"/>
    <p:sldId id="297" r:id="rId25"/>
    <p:sldId id="322" r:id="rId26"/>
    <p:sldId id="319" r:id="rId27"/>
    <p:sldId id="302" r:id="rId28"/>
    <p:sldId id="331" r:id="rId29"/>
    <p:sldId id="318" r:id="rId30"/>
    <p:sldId id="304" r:id="rId31"/>
    <p:sldId id="305" r:id="rId32"/>
    <p:sldId id="277" r:id="rId33"/>
    <p:sldId id="275" r:id="rId34"/>
    <p:sldId id="323" r:id="rId35"/>
    <p:sldId id="279" r:id="rId36"/>
    <p:sldId id="321" r:id="rId37"/>
    <p:sldId id="306" r:id="rId38"/>
    <p:sldId id="327" r:id="rId39"/>
    <p:sldId id="320" r:id="rId40"/>
    <p:sldId id="307" r:id="rId41"/>
    <p:sldId id="284" r:id="rId42"/>
    <p:sldId id="312" r:id="rId43"/>
    <p:sldId id="303" r:id="rId44"/>
    <p:sldId id="325" r:id="rId4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94660"/>
  </p:normalViewPr>
  <p:slideViewPr>
    <p:cSldViewPr snapToGrid="0">
      <p:cViewPr varScale="1">
        <p:scale>
          <a:sx n="84" d="100"/>
          <a:sy n="84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85F52-9F86-4FF9-A781-275CA3D9D2E3}" type="datetimeFigureOut">
              <a:rPr lang="tr-TR" smtClean="0"/>
              <a:t>6.10.2016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A2BC9-B57E-4CC8-B334-081732F1E9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09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40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3529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4752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646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619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0375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944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4083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441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>
                <a:solidFill>
                  <a:prstClr val="black"/>
                </a:solidFill>
              </a:rPr>
              <a:pPr/>
              <a:t>20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15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953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138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016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0167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585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07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300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7047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794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435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950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>
                <a:solidFill>
                  <a:prstClr val="black"/>
                </a:solidFill>
              </a:rPr>
              <a:pPr/>
              <a:t>34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6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8675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48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>
                <a:solidFill>
                  <a:prstClr val="black"/>
                </a:solidFill>
              </a:rPr>
              <a:pPr/>
              <a:t>36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754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083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35391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7065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3379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69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86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345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5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74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7576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A2BC9-B57E-4CC8-B334-081732F1E94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99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88F-3EA7-4563-B0D7-B461BCC59101}" type="datetimeFigureOut">
              <a:rPr lang="tr-TR" smtClean="0"/>
              <a:t>6.10.2016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D93-1823-48E5-B8EF-65B87A02A4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0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88F-3EA7-4563-B0D7-B461BCC59101}" type="datetimeFigureOut">
              <a:rPr lang="tr-TR" smtClean="0"/>
              <a:t>6.10.2016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D93-1823-48E5-B8EF-65B87A02A4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416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88F-3EA7-4563-B0D7-B461BCC59101}" type="datetimeFigureOut">
              <a:rPr lang="tr-TR" smtClean="0"/>
              <a:t>6.10.2016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D93-1823-48E5-B8EF-65B87A02A4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0861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06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pc="10" smtClean="0">
                <a:solidFill>
                  <a:prstClr val="black">
                    <a:tint val="75000"/>
                  </a:prstClr>
                </a:solidFill>
              </a:rPr>
              <a:t>Ürojinekoloji</a:t>
            </a:r>
            <a:r>
              <a:rPr lang="tr-TR" spc="-12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0" smtClean="0">
                <a:solidFill>
                  <a:prstClr val="black">
                    <a:tint val="75000"/>
                  </a:prstClr>
                </a:solidFill>
              </a:rPr>
              <a:t>Kursu</a:t>
            </a:r>
            <a:r>
              <a:rPr lang="tr-TR" spc="-15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5" smtClean="0">
                <a:solidFill>
                  <a:prstClr val="black">
                    <a:tint val="75000"/>
                  </a:prstClr>
                </a:solidFill>
              </a:rPr>
              <a:t>HÜTF</a:t>
            </a:r>
            <a:endParaRPr lang="tr-TR" spc="-1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31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06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pc="10" smtClean="0">
                <a:solidFill>
                  <a:prstClr val="black">
                    <a:tint val="75000"/>
                  </a:prstClr>
                </a:solidFill>
              </a:rPr>
              <a:t>Ürojinekoloji</a:t>
            </a:r>
            <a:r>
              <a:rPr lang="tr-TR" spc="-12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0" smtClean="0">
                <a:solidFill>
                  <a:prstClr val="black">
                    <a:tint val="75000"/>
                  </a:prstClr>
                </a:solidFill>
              </a:rPr>
              <a:t>Kursu</a:t>
            </a:r>
            <a:r>
              <a:rPr lang="tr-TR" spc="-15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5" smtClean="0">
                <a:solidFill>
                  <a:prstClr val="black">
                    <a:tint val="75000"/>
                  </a:prstClr>
                </a:solidFill>
              </a:rPr>
              <a:t>HÜTF</a:t>
            </a:r>
            <a:endParaRPr lang="tr-TR" spc="-1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90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06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pc="10" smtClean="0">
                <a:solidFill>
                  <a:prstClr val="black">
                    <a:tint val="75000"/>
                  </a:prstClr>
                </a:solidFill>
              </a:rPr>
              <a:t>Ürojinekoloji</a:t>
            </a:r>
            <a:r>
              <a:rPr lang="tr-TR" spc="-12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0" smtClean="0">
                <a:solidFill>
                  <a:prstClr val="black">
                    <a:tint val="75000"/>
                  </a:prstClr>
                </a:solidFill>
              </a:rPr>
              <a:t>Kursu</a:t>
            </a:r>
            <a:r>
              <a:rPr lang="tr-TR" spc="-15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5" smtClean="0">
                <a:solidFill>
                  <a:prstClr val="black">
                    <a:tint val="75000"/>
                  </a:prstClr>
                </a:solidFill>
              </a:rPr>
              <a:t>HÜTF</a:t>
            </a:r>
            <a:endParaRPr lang="tr-TR" spc="-1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37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06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pc="10" smtClean="0">
                <a:solidFill>
                  <a:prstClr val="black">
                    <a:tint val="75000"/>
                  </a:prstClr>
                </a:solidFill>
              </a:rPr>
              <a:t>Ürojinekoloji</a:t>
            </a:r>
            <a:r>
              <a:rPr lang="tr-TR" spc="-12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0" smtClean="0">
                <a:solidFill>
                  <a:prstClr val="black">
                    <a:tint val="75000"/>
                  </a:prstClr>
                </a:solidFill>
              </a:rPr>
              <a:t>Kursu</a:t>
            </a:r>
            <a:r>
              <a:rPr lang="tr-TR" spc="-15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5" smtClean="0">
                <a:solidFill>
                  <a:prstClr val="black">
                    <a:tint val="75000"/>
                  </a:prstClr>
                </a:solidFill>
              </a:rPr>
              <a:t>HÜTF</a:t>
            </a:r>
            <a:endParaRPr lang="tr-TR" spc="-1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2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06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pc="10" smtClean="0">
                <a:solidFill>
                  <a:prstClr val="black">
                    <a:tint val="75000"/>
                  </a:prstClr>
                </a:solidFill>
              </a:rPr>
              <a:t>Ürojinekoloji</a:t>
            </a:r>
            <a:r>
              <a:rPr lang="tr-TR" spc="-12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0" smtClean="0">
                <a:solidFill>
                  <a:prstClr val="black">
                    <a:tint val="75000"/>
                  </a:prstClr>
                </a:solidFill>
              </a:rPr>
              <a:t>Kursu</a:t>
            </a:r>
            <a:r>
              <a:rPr lang="tr-TR" spc="-15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5" smtClean="0">
                <a:solidFill>
                  <a:prstClr val="black">
                    <a:tint val="75000"/>
                  </a:prstClr>
                </a:solidFill>
              </a:rPr>
              <a:t>HÜTF</a:t>
            </a:r>
            <a:endParaRPr lang="tr-TR" spc="-1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06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06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pc="10" smtClean="0">
                <a:solidFill>
                  <a:prstClr val="black">
                    <a:tint val="75000"/>
                  </a:prstClr>
                </a:solidFill>
              </a:rPr>
              <a:t>Ürojinekoloji</a:t>
            </a:r>
            <a:r>
              <a:rPr lang="tr-TR" spc="-12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0" smtClean="0">
                <a:solidFill>
                  <a:prstClr val="black">
                    <a:tint val="75000"/>
                  </a:prstClr>
                </a:solidFill>
              </a:rPr>
              <a:t>Kursu</a:t>
            </a:r>
            <a:r>
              <a:rPr lang="tr-TR" spc="-15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5" smtClean="0">
                <a:solidFill>
                  <a:prstClr val="black">
                    <a:tint val="75000"/>
                  </a:prstClr>
                </a:solidFill>
              </a:rPr>
              <a:t>HÜTF</a:t>
            </a:r>
            <a:endParaRPr lang="tr-TR" spc="-1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95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06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pc="10" smtClean="0">
                <a:solidFill>
                  <a:prstClr val="black">
                    <a:tint val="75000"/>
                  </a:prstClr>
                </a:solidFill>
              </a:rPr>
              <a:t>Ürojinekoloji</a:t>
            </a:r>
            <a:r>
              <a:rPr lang="tr-TR" spc="-12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0" smtClean="0">
                <a:solidFill>
                  <a:prstClr val="black">
                    <a:tint val="75000"/>
                  </a:prstClr>
                </a:solidFill>
              </a:rPr>
              <a:t>Kursu</a:t>
            </a:r>
            <a:r>
              <a:rPr lang="tr-TR" spc="-15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5" smtClean="0">
                <a:solidFill>
                  <a:prstClr val="black">
                    <a:tint val="75000"/>
                  </a:prstClr>
                </a:solidFill>
              </a:rPr>
              <a:t>HÜTF</a:t>
            </a:r>
            <a:endParaRPr lang="tr-TR" spc="-1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83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06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pc="10" smtClean="0">
                <a:solidFill>
                  <a:prstClr val="black">
                    <a:tint val="75000"/>
                  </a:prstClr>
                </a:solidFill>
              </a:rPr>
              <a:t>Ürojinekoloji</a:t>
            </a:r>
            <a:r>
              <a:rPr lang="tr-TR" spc="-12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0" smtClean="0">
                <a:solidFill>
                  <a:prstClr val="black">
                    <a:tint val="75000"/>
                  </a:prstClr>
                </a:solidFill>
              </a:rPr>
              <a:t>Kursu</a:t>
            </a:r>
            <a:r>
              <a:rPr lang="tr-TR" spc="-15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5" smtClean="0">
                <a:solidFill>
                  <a:prstClr val="black">
                    <a:tint val="75000"/>
                  </a:prstClr>
                </a:solidFill>
              </a:rPr>
              <a:t>HÜTF</a:t>
            </a:r>
            <a:endParaRPr lang="tr-TR" spc="-1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9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88F-3EA7-4563-B0D7-B461BCC59101}" type="datetimeFigureOut">
              <a:rPr lang="tr-TR" smtClean="0"/>
              <a:t>6.10.2016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D93-1823-48E5-B8EF-65B87A02A4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059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06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pc="10" smtClean="0">
                <a:solidFill>
                  <a:prstClr val="black">
                    <a:tint val="75000"/>
                  </a:prstClr>
                </a:solidFill>
              </a:rPr>
              <a:t>Ürojinekoloji</a:t>
            </a:r>
            <a:r>
              <a:rPr lang="tr-TR" spc="-12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0" smtClean="0">
                <a:solidFill>
                  <a:prstClr val="black">
                    <a:tint val="75000"/>
                  </a:prstClr>
                </a:solidFill>
              </a:rPr>
              <a:t>Kursu</a:t>
            </a:r>
            <a:r>
              <a:rPr lang="tr-TR" spc="-15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5" smtClean="0">
                <a:solidFill>
                  <a:prstClr val="black">
                    <a:tint val="75000"/>
                  </a:prstClr>
                </a:solidFill>
              </a:rPr>
              <a:t>HÜTF</a:t>
            </a:r>
            <a:endParaRPr lang="tr-TR" spc="-1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41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06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pc="10" smtClean="0">
                <a:solidFill>
                  <a:prstClr val="black">
                    <a:tint val="75000"/>
                  </a:prstClr>
                </a:solidFill>
              </a:rPr>
              <a:t>Ürojinekoloji</a:t>
            </a:r>
            <a:r>
              <a:rPr lang="tr-TR" spc="-12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0" smtClean="0">
                <a:solidFill>
                  <a:prstClr val="black">
                    <a:tint val="75000"/>
                  </a:prstClr>
                </a:solidFill>
              </a:rPr>
              <a:t>Kursu</a:t>
            </a:r>
            <a:r>
              <a:rPr lang="tr-TR" spc="-15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5" smtClean="0">
                <a:solidFill>
                  <a:prstClr val="black">
                    <a:tint val="75000"/>
                  </a:prstClr>
                </a:solidFill>
              </a:rPr>
              <a:t>HÜTF</a:t>
            </a:r>
            <a:endParaRPr lang="tr-TR" spc="-1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39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06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300"/>
              </a:lnSpc>
            </a:pPr>
            <a:r>
              <a:rPr lang="tr-TR" spc="10" smtClean="0">
                <a:solidFill>
                  <a:prstClr val="black">
                    <a:tint val="75000"/>
                  </a:prstClr>
                </a:solidFill>
              </a:rPr>
              <a:t>Ürojinekoloji</a:t>
            </a:r>
            <a:r>
              <a:rPr lang="tr-TR" spc="-12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0" smtClean="0">
                <a:solidFill>
                  <a:prstClr val="black">
                    <a:tint val="75000"/>
                  </a:prstClr>
                </a:solidFill>
              </a:rPr>
              <a:t>Kursu</a:t>
            </a:r>
            <a:r>
              <a:rPr lang="tr-TR" spc="-15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5" smtClean="0">
                <a:solidFill>
                  <a:prstClr val="black">
                    <a:tint val="75000"/>
                  </a:prstClr>
                </a:solidFill>
              </a:rPr>
              <a:t>HÜTF</a:t>
            </a:r>
            <a:endParaRPr lang="tr-TR" spc="-1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4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300"/>
              </a:lnSpc>
            </a:pPr>
            <a:r>
              <a:rPr lang="tr-TR" spc="10" smtClean="0"/>
              <a:t>Ürojinekoloji</a:t>
            </a:r>
            <a:r>
              <a:rPr lang="tr-TR" spc="-125" smtClean="0"/>
              <a:t> </a:t>
            </a:r>
            <a:r>
              <a:rPr lang="tr-TR" spc="-10" smtClean="0"/>
              <a:t>Kursu</a:t>
            </a:r>
            <a:r>
              <a:rPr lang="tr-TR" spc="-155" smtClean="0"/>
              <a:t> </a:t>
            </a:r>
            <a:r>
              <a:rPr lang="tr-TR" spc="-15" smtClean="0"/>
              <a:t>HÜTF</a:t>
            </a:r>
            <a:endParaRPr lang="tr-TR" spc="-1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300"/>
              </a:lnSpc>
            </a:pPr>
            <a:r>
              <a:rPr lang="tr-TR" smtClean="0"/>
              <a:t>1</a:t>
            </a:r>
            <a:r>
              <a:rPr lang="tr-TR" spc="35" smtClean="0"/>
              <a:t>.</a:t>
            </a:r>
            <a:r>
              <a:rPr lang="tr-TR" smtClean="0"/>
              <a:t>06</a:t>
            </a:r>
            <a:r>
              <a:rPr lang="tr-TR" spc="35" smtClean="0"/>
              <a:t>.</a:t>
            </a:r>
            <a:r>
              <a:rPr lang="tr-TR" smtClean="0"/>
              <a:t>2016</a:t>
            </a:r>
            <a:endParaRPr lang="tr-TR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72314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300"/>
              </a:lnSpc>
            </a:pPr>
            <a:r>
              <a:rPr lang="tr-TR" spc="10" smtClean="0"/>
              <a:t>Ürojinekoloji</a:t>
            </a:r>
            <a:r>
              <a:rPr lang="tr-TR" spc="-125" smtClean="0"/>
              <a:t> </a:t>
            </a:r>
            <a:r>
              <a:rPr lang="tr-TR" spc="-10" smtClean="0"/>
              <a:t>Kursu</a:t>
            </a:r>
            <a:r>
              <a:rPr lang="tr-TR" spc="-155" smtClean="0"/>
              <a:t> </a:t>
            </a:r>
            <a:r>
              <a:rPr lang="tr-TR" spc="-15" smtClean="0"/>
              <a:t>HÜTF</a:t>
            </a:r>
            <a:endParaRPr lang="tr-TR" spc="-1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300"/>
              </a:lnSpc>
            </a:pPr>
            <a:r>
              <a:rPr lang="tr-TR" smtClean="0"/>
              <a:t>1</a:t>
            </a:r>
            <a:r>
              <a:rPr lang="tr-TR" spc="35" smtClean="0"/>
              <a:t>.</a:t>
            </a:r>
            <a:r>
              <a:rPr lang="tr-TR" smtClean="0"/>
              <a:t>06</a:t>
            </a:r>
            <a:r>
              <a:rPr lang="tr-TR" spc="35" smtClean="0"/>
              <a:t>.</a:t>
            </a:r>
            <a:r>
              <a:rPr lang="tr-TR" smtClean="0"/>
              <a:t>2016</a:t>
            </a:r>
            <a:endParaRPr lang="tr-TR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44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72314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300"/>
              </a:lnSpc>
            </a:pPr>
            <a:r>
              <a:rPr lang="tr-TR" spc="10" smtClean="0"/>
              <a:t>Ürojinekoloji</a:t>
            </a:r>
            <a:r>
              <a:rPr lang="tr-TR" spc="-125" smtClean="0"/>
              <a:t> </a:t>
            </a:r>
            <a:r>
              <a:rPr lang="tr-TR" spc="-10" smtClean="0"/>
              <a:t>Kursu</a:t>
            </a:r>
            <a:r>
              <a:rPr lang="tr-TR" spc="-155" smtClean="0"/>
              <a:t> </a:t>
            </a:r>
            <a:r>
              <a:rPr lang="tr-TR" spc="-15" smtClean="0"/>
              <a:t>HÜTF</a:t>
            </a:r>
            <a:endParaRPr lang="tr-TR" spc="-1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8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300"/>
              </a:lnSpc>
            </a:pPr>
            <a:r>
              <a:rPr lang="tr-TR" smtClean="0"/>
              <a:t>1</a:t>
            </a:r>
            <a:r>
              <a:rPr lang="tr-TR" spc="35" smtClean="0"/>
              <a:t>.</a:t>
            </a:r>
            <a:r>
              <a:rPr lang="tr-TR" smtClean="0"/>
              <a:t>06</a:t>
            </a:r>
            <a:r>
              <a:rPr lang="tr-TR" spc="35" smtClean="0"/>
              <a:t>.</a:t>
            </a:r>
            <a:r>
              <a:rPr lang="tr-TR" smtClean="0"/>
              <a:t>2016</a:t>
            </a:r>
            <a:endParaRPr lang="tr-TR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80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14489"/>
            <a:ext cx="10363200" cy="1470025"/>
          </a:xfrm>
        </p:spPr>
        <p:txBody>
          <a:bodyPr anchor="ctr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4530" y="3214686"/>
            <a:ext cx="7862941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82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02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43184"/>
            <a:ext cx="8610624" cy="1362075"/>
          </a:xfrm>
        </p:spPr>
        <p:txBody>
          <a:bodyPr anchor="ctr"/>
          <a:lstStyle>
            <a:lvl1pPr algn="l">
              <a:defRPr sz="4000" b="0" cap="all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009384"/>
            <a:ext cx="6038856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60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9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88F-3EA7-4563-B0D7-B461BCC59101}" type="datetimeFigureOut">
              <a:rPr lang="tr-TR" smtClean="0"/>
              <a:t>6.10.2016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D93-1823-48E5-B8EF-65B87A02A4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163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85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03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67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571480"/>
            <a:ext cx="4011084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71481"/>
            <a:ext cx="6815667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643051"/>
            <a:ext cx="4011084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32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13" y="687306"/>
            <a:ext cx="1134515" cy="4670520"/>
          </a:xfrm>
        </p:spPr>
        <p:txBody>
          <a:bodyPr vert="eaVert" anchor="ctr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00221" y="684214"/>
            <a:ext cx="9239315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0222" y="5481658"/>
            <a:ext cx="9232049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3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37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24" y="642918"/>
            <a:ext cx="2057376" cy="5483246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42918"/>
            <a:ext cx="8820173" cy="548324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5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88F-3EA7-4563-B0D7-B461BCC59101}" type="datetimeFigureOut">
              <a:rPr lang="tr-TR" smtClean="0"/>
              <a:t>6.10.2016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D93-1823-48E5-B8EF-65B87A02A4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509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88F-3EA7-4563-B0D7-B461BCC59101}" type="datetimeFigureOut">
              <a:rPr lang="tr-TR" smtClean="0"/>
              <a:t>6.10.2016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D93-1823-48E5-B8EF-65B87A02A4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19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88F-3EA7-4563-B0D7-B461BCC59101}" type="datetimeFigureOut">
              <a:rPr lang="tr-TR" smtClean="0"/>
              <a:t>6.10.2016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D93-1823-48E5-B8EF-65B87A02A4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71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88F-3EA7-4563-B0D7-B461BCC59101}" type="datetimeFigureOut">
              <a:rPr lang="tr-TR" smtClean="0"/>
              <a:t>6.10.2016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D93-1823-48E5-B8EF-65B87A02A4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06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88F-3EA7-4563-B0D7-B461BCC59101}" type="datetimeFigureOut">
              <a:rPr lang="tr-TR" smtClean="0"/>
              <a:t>6.10.2016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D93-1823-48E5-B8EF-65B87A02A4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63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88F-3EA7-4563-B0D7-B461BCC59101}" type="datetimeFigureOut">
              <a:rPr lang="tr-TR" smtClean="0"/>
              <a:t>6.10.2016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2D93-1823-48E5-B8EF-65B87A02A4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068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288F-3EA7-4563-B0D7-B461BCC59101}" type="datetimeFigureOut">
              <a:rPr lang="tr-TR" smtClean="0"/>
              <a:t>6.10.2016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2D93-1823-48E5-B8EF-65B87A02A4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07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300"/>
              </a:lnSpc>
            </a:pP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06</a:t>
            </a:r>
            <a:r>
              <a:rPr lang="tr-TR" spc="35" smtClean="0">
                <a:solidFill>
                  <a:prstClr val="black">
                    <a:tint val="75000"/>
                  </a:prstClr>
                </a:solidFill>
              </a:rPr>
              <a:t>.</a:t>
            </a:r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300"/>
              </a:lnSpc>
            </a:pPr>
            <a:r>
              <a:rPr lang="tr-TR" spc="10" smtClean="0">
                <a:solidFill>
                  <a:prstClr val="black">
                    <a:tint val="75000"/>
                  </a:prstClr>
                </a:solidFill>
              </a:rPr>
              <a:t>Ürojinekoloji</a:t>
            </a:r>
            <a:r>
              <a:rPr lang="tr-TR" spc="-12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0" smtClean="0">
                <a:solidFill>
                  <a:prstClr val="black">
                    <a:tint val="75000"/>
                  </a:prstClr>
                </a:solidFill>
              </a:rPr>
              <a:t>Kursu</a:t>
            </a:r>
            <a:r>
              <a:rPr lang="tr-TR" spc="-155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r-TR" spc="-15" smtClean="0">
                <a:solidFill>
                  <a:prstClr val="black">
                    <a:tint val="75000"/>
                  </a:prstClr>
                </a:solidFill>
              </a:rPr>
              <a:t>HÜTF</a:t>
            </a:r>
            <a:endParaRPr lang="tr-TR" spc="-1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4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72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892A-0574-4753-B3B5-882803074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787" y="0"/>
            <a:ext cx="857213" cy="57148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0B4B-F5D2-44DD-9A19-A980681504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6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z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Y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³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¹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Sentetik Mesh Komplikasyonlarının yönetimi</a:t>
            </a:r>
            <a:endParaRPr lang="tr-TR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4377" y="1848203"/>
            <a:ext cx="5528733" cy="4351338"/>
          </a:xfrm>
          <a:prstGeom prst="rect">
            <a:avLst/>
          </a:prstGeom>
        </p:spPr>
      </p:pic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Dr. Mehmet KÜÇÜKBAŞ</a:t>
            </a:r>
          </a:p>
          <a:p>
            <a:pPr marL="0" indent="0">
              <a:buNone/>
            </a:pPr>
            <a:r>
              <a:rPr lang="tr-TR" dirty="0" smtClean="0"/>
              <a:t>        Zeynep Kamil Eğitim ve     Araştırma Hastanesi-İSTANBUL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0044"/>
            <a:ext cx="6694311" cy="8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Mesh komplikasyonlarının azaltılması için?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Değiştirilebilir risk faktörlerinin düzeltilmesi ( sigara </a:t>
            </a:r>
            <a:r>
              <a:rPr lang="tr-TR" dirty="0" err="1" smtClean="0"/>
              <a:t>içimi,atrofi</a:t>
            </a:r>
            <a:r>
              <a:rPr lang="tr-TR" dirty="0" smtClean="0"/>
              <a:t> ..)</a:t>
            </a:r>
          </a:p>
          <a:p>
            <a:r>
              <a:rPr lang="tr-TR" dirty="0" smtClean="0"/>
              <a:t>Uygun mesh seçimi  (</a:t>
            </a:r>
            <a:r>
              <a:rPr lang="tr-TR" dirty="0" err="1" smtClean="0"/>
              <a:t>pore</a:t>
            </a:r>
            <a:r>
              <a:rPr lang="tr-TR" dirty="0" smtClean="0"/>
              <a:t> size 70 </a:t>
            </a:r>
            <a:r>
              <a:rPr lang="tr-TR" dirty="0" err="1" smtClean="0"/>
              <a:t>micron</a:t>
            </a:r>
            <a:r>
              <a:rPr lang="tr-TR" dirty="0" smtClean="0"/>
              <a:t> ve daha büyük)</a:t>
            </a:r>
          </a:p>
          <a:p>
            <a:r>
              <a:rPr lang="tr-TR" dirty="0" smtClean="0"/>
              <a:t>Yeterli cerrahi eğitim</a:t>
            </a:r>
          </a:p>
          <a:p>
            <a:r>
              <a:rPr lang="tr-TR" dirty="0" err="1" smtClean="0"/>
              <a:t>Tension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mesh </a:t>
            </a:r>
            <a:r>
              <a:rPr lang="tr-TR" dirty="0" err="1" smtClean="0"/>
              <a:t>suspension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.   Meshin dokuya uygun boyutta olması ve  </a:t>
            </a:r>
            <a:r>
              <a:rPr lang="tr-TR" dirty="0" err="1" smtClean="0"/>
              <a:t>fikse</a:t>
            </a:r>
            <a:r>
              <a:rPr lang="tr-TR" dirty="0" smtClean="0"/>
              <a:t> edilmesi</a:t>
            </a:r>
          </a:p>
          <a:p>
            <a:pPr marL="0" indent="0">
              <a:buNone/>
            </a:pPr>
            <a:r>
              <a:rPr lang="tr-TR" dirty="0" smtClean="0"/>
              <a:t>.   Post </a:t>
            </a:r>
            <a:r>
              <a:rPr lang="tr-TR" dirty="0" err="1" smtClean="0"/>
              <a:t>operatif</a:t>
            </a:r>
            <a:r>
              <a:rPr lang="tr-TR" dirty="0" smtClean="0"/>
              <a:t> sık ve düzenli kontroller 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b="1" dirty="0" smtClean="0"/>
              <a:t>Tam kat </a:t>
            </a:r>
            <a:r>
              <a:rPr lang="tr-TR" b="1" dirty="0" err="1" smtClean="0"/>
              <a:t>disseksiyon</a:t>
            </a:r>
            <a:r>
              <a:rPr lang="tr-TR" b="1" dirty="0" smtClean="0"/>
              <a:t> </a:t>
            </a:r>
            <a:r>
              <a:rPr lang="tr-TR" dirty="0" smtClean="0"/>
              <a:t>( </a:t>
            </a:r>
            <a:r>
              <a:rPr lang="tr-TR" dirty="0" err="1" smtClean="0"/>
              <a:t>epitelin</a:t>
            </a:r>
            <a:r>
              <a:rPr lang="tr-TR" dirty="0" smtClean="0"/>
              <a:t> </a:t>
            </a:r>
            <a:r>
              <a:rPr lang="tr-TR" dirty="0" err="1" smtClean="0"/>
              <a:t>pubovesico</a:t>
            </a:r>
            <a:r>
              <a:rPr lang="tr-TR" dirty="0" smtClean="0"/>
              <a:t> </a:t>
            </a:r>
            <a:r>
              <a:rPr lang="tr-TR" dirty="0" err="1" smtClean="0"/>
              <a:t>servikal</a:t>
            </a:r>
            <a:r>
              <a:rPr lang="tr-TR" dirty="0" smtClean="0"/>
              <a:t>  bağdokusundan ayrılmaması , bu </a:t>
            </a:r>
            <a:r>
              <a:rPr lang="tr-TR" dirty="0" err="1" smtClean="0"/>
              <a:t>vaskuler</a:t>
            </a:r>
            <a:r>
              <a:rPr lang="tr-TR" dirty="0" smtClean="0"/>
              <a:t> desteğini korur )</a:t>
            </a:r>
          </a:p>
          <a:p>
            <a:pPr marL="0" indent="0">
              <a:buNone/>
            </a:pPr>
            <a:r>
              <a:rPr lang="tr-TR" sz="2000" dirty="0" smtClean="0"/>
              <a:t>                                                                                                 Lee </a:t>
            </a:r>
            <a:r>
              <a:rPr lang="tr-TR" sz="2000" dirty="0" err="1" smtClean="0"/>
              <a:t>Ra</a:t>
            </a:r>
            <a:r>
              <a:rPr lang="tr-TR" sz="2000" dirty="0" smtClean="0"/>
              <a:t> Atlas of </a:t>
            </a:r>
            <a:r>
              <a:rPr lang="tr-TR" sz="2000" dirty="0" err="1" smtClean="0"/>
              <a:t>gynecologıc</a:t>
            </a:r>
            <a:r>
              <a:rPr lang="tr-TR" sz="2000" dirty="0" smtClean="0"/>
              <a:t> </a:t>
            </a:r>
            <a:r>
              <a:rPr lang="tr-TR" sz="2000" dirty="0" err="1" smtClean="0"/>
              <a:t>surgery</a:t>
            </a:r>
            <a:r>
              <a:rPr lang="tr-TR" sz="2000" dirty="0" smtClean="0"/>
              <a:t> </a:t>
            </a:r>
            <a:r>
              <a:rPr lang="tr-TR" sz="2000" dirty="0" err="1" smtClean="0"/>
              <a:t>Saunders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dirty="0" smtClean="0"/>
              <a:t>                                                                                                 </a:t>
            </a:r>
            <a:r>
              <a:rPr lang="tr-TR" sz="2000" dirty="0" err="1" smtClean="0"/>
              <a:t>Barki</a:t>
            </a:r>
            <a:r>
              <a:rPr lang="tr-TR" sz="2000" dirty="0" smtClean="0"/>
              <a:t> D.  </a:t>
            </a:r>
            <a:r>
              <a:rPr lang="tr-TR" sz="2000" dirty="0" err="1" smtClean="0"/>
              <a:t>Otto</a:t>
            </a:r>
            <a:r>
              <a:rPr lang="tr-TR" sz="2000" dirty="0" smtClean="0"/>
              <a:t> T. </a:t>
            </a:r>
            <a:r>
              <a:rPr lang="tr-TR" sz="2000" dirty="0" err="1" smtClean="0"/>
              <a:t>Surg</a:t>
            </a:r>
            <a:r>
              <a:rPr lang="tr-TR" sz="2000" dirty="0" smtClean="0"/>
              <a:t>. </a:t>
            </a:r>
            <a:r>
              <a:rPr lang="tr-TR" sz="2000" dirty="0" err="1" smtClean="0"/>
              <a:t>Tecnol</a:t>
            </a:r>
            <a:r>
              <a:rPr lang="tr-TR" sz="2000" dirty="0" smtClean="0"/>
              <a:t>. İnt.2014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7326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766" y="244699"/>
            <a:ext cx="10380372" cy="161952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00766" y="365125"/>
            <a:ext cx="9594761" cy="1325563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64219"/>
            <a:ext cx="10515600" cy="4909114"/>
          </a:xfrm>
        </p:spPr>
        <p:txBody>
          <a:bodyPr>
            <a:normAutofit/>
          </a:bodyPr>
          <a:lstStyle/>
          <a:p>
            <a:r>
              <a:rPr lang="tr-TR" dirty="0" smtClean="0"/>
              <a:t>11 </a:t>
            </a:r>
            <a:r>
              <a:rPr lang="tr-TR" dirty="0" err="1" smtClean="0"/>
              <a:t>randomize</a:t>
            </a:r>
            <a:r>
              <a:rPr lang="tr-TR" dirty="0" smtClean="0"/>
              <a:t> kontrollü  ve  9  </a:t>
            </a:r>
            <a:r>
              <a:rPr lang="tr-TR" dirty="0" err="1" smtClean="0"/>
              <a:t>prospektif</a:t>
            </a:r>
            <a:r>
              <a:rPr lang="tr-TR" dirty="0" smtClean="0"/>
              <a:t> çalışma </a:t>
            </a:r>
            <a:r>
              <a:rPr lang="tr-TR" dirty="0" err="1" smtClean="0"/>
              <a:t>yı</a:t>
            </a:r>
            <a:r>
              <a:rPr lang="tr-TR" dirty="0" smtClean="0"/>
              <a:t> içeren </a:t>
            </a:r>
            <a:r>
              <a:rPr lang="tr-TR" b="1" dirty="0" err="1" smtClean="0"/>
              <a:t>sistematk</a:t>
            </a:r>
            <a:r>
              <a:rPr lang="tr-TR" b="1" dirty="0" smtClean="0"/>
              <a:t> </a:t>
            </a:r>
            <a:r>
              <a:rPr lang="tr-TR" b="1" dirty="0" err="1" smtClean="0"/>
              <a:t>review</a:t>
            </a:r>
            <a:r>
              <a:rPr lang="tr-TR" b="1" dirty="0" smtClean="0"/>
              <a:t> </a:t>
            </a:r>
            <a:r>
              <a:rPr lang="tr-TR" dirty="0" smtClean="0"/>
              <a:t>, mesh komplikasyonu yaşayan 2289 hastanın  sonuçları; </a:t>
            </a:r>
            <a:endParaRPr lang="tr-TR" b="1" dirty="0" smtClean="0"/>
          </a:p>
          <a:p>
            <a:endParaRPr lang="tr-TR" dirty="0" smtClean="0"/>
          </a:p>
          <a:p>
            <a:r>
              <a:rPr lang="tr-TR" dirty="0" smtClean="0"/>
              <a:t>Komplikasyonlar </a:t>
            </a:r>
            <a:r>
              <a:rPr lang="tr-TR" b="1" dirty="0" err="1" smtClean="0"/>
              <a:t>Clavien</a:t>
            </a:r>
            <a:r>
              <a:rPr lang="tr-TR" b="1" dirty="0" smtClean="0"/>
              <a:t> -</a:t>
            </a:r>
            <a:r>
              <a:rPr lang="tr-TR" b="1" dirty="0" err="1" smtClean="0"/>
              <a:t>Dindo</a:t>
            </a:r>
            <a:r>
              <a:rPr lang="tr-TR" b="1" dirty="0" smtClean="0"/>
              <a:t> </a:t>
            </a:r>
            <a:r>
              <a:rPr lang="tr-TR" dirty="0" smtClean="0"/>
              <a:t>sınıflamasına göre değerlendirildiğinde , Grade III ve üzeri komplikasyon oranları;</a:t>
            </a:r>
          </a:p>
          <a:p>
            <a:r>
              <a:rPr lang="tr-TR" dirty="0" smtClean="0"/>
              <a:t>% 8 </a:t>
            </a:r>
            <a:r>
              <a:rPr lang="tr-TR" dirty="0" err="1" smtClean="0"/>
              <a:t>anterior</a:t>
            </a:r>
            <a:r>
              <a:rPr lang="tr-TR" dirty="0" smtClean="0"/>
              <a:t> mesh onarımında </a:t>
            </a:r>
          </a:p>
          <a:p>
            <a:r>
              <a:rPr lang="tr-TR" dirty="0" smtClean="0"/>
              <a:t>% 3.5 </a:t>
            </a:r>
            <a:r>
              <a:rPr lang="tr-TR" dirty="0" err="1" smtClean="0"/>
              <a:t>posterior</a:t>
            </a:r>
            <a:r>
              <a:rPr lang="tr-TR" dirty="0" smtClean="0"/>
              <a:t> mesh onarımında </a:t>
            </a:r>
          </a:p>
          <a:p>
            <a:r>
              <a:rPr lang="tr-TR" dirty="0" smtClean="0"/>
              <a:t>% 13 kombine onarımda   izlendi</a:t>
            </a:r>
          </a:p>
          <a:p>
            <a:pPr marL="0" indent="0">
              <a:buNone/>
            </a:pPr>
            <a:r>
              <a:rPr lang="tr-TR" sz="2400" dirty="0" smtClean="0"/>
              <a:t>                                                                           </a:t>
            </a:r>
            <a:r>
              <a:rPr lang="tr-TR" sz="2400" dirty="0" err="1" smtClean="0"/>
              <a:t>Barski</a:t>
            </a:r>
            <a:r>
              <a:rPr lang="tr-TR" sz="2400" dirty="0" smtClean="0"/>
              <a:t> D ,</a:t>
            </a:r>
            <a:r>
              <a:rPr lang="tr-TR" sz="2400" dirty="0" err="1" smtClean="0"/>
              <a:t>Otto</a:t>
            </a:r>
            <a:r>
              <a:rPr lang="tr-TR" sz="2400" dirty="0" smtClean="0"/>
              <a:t> T . </a:t>
            </a:r>
            <a:r>
              <a:rPr lang="tr-TR" sz="2400" dirty="0" err="1" smtClean="0"/>
              <a:t>Surg</a:t>
            </a:r>
            <a:r>
              <a:rPr lang="tr-TR" sz="2400" dirty="0" smtClean="0"/>
              <a:t>. </a:t>
            </a:r>
            <a:r>
              <a:rPr lang="tr-TR" sz="2400" dirty="0" err="1" smtClean="0"/>
              <a:t>Technol</a:t>
            </a:r>
            <a:r>
              <a:rPr lang="tr-TR" sz="2400" dirty="0" smtClean="0"/>
              <a:t>. </a:t>
            </a:r>
            <a:r>
              <a:rPr lang="tr-TR" sz="2400" dirty="0" err="1" smtClean="0"/>
              <a:t>İnt</a:t>
            </a:r>
            <a:r>
              <a:rPr lang="tr-TR" sz="2400" dirty="0" smtClean="0"/>
              <a:t>. 2014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86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25252"/>
                </a:solidFill>
                <a:latin typeface="Tahoma" panose="020B0604030504040204" pitchFamily="34" charset="0"/>
              </a:rPr>
              <a:t>The </a:t>
            </a:r>
            <a:r>
              <a:rPr lang="en-US" b="1" dirty="0" err="1">
                <a:solidFill>
                  <a:srgbClr val="525252"/>
                </a:solidFill>
                <a:latin typeface="Tahoma" panose="020B0604030504040204" pitchFamily="34" charset="0"/>
              </a:rPr>
              <a:t>Clavien-Dindo</a:t>
            </a:r>
            <a:r>
              <a:rPr lang="en-US" b="1" dirty="0">
                <a:solidFill>
                  <a:srgbClr val="525252"/>
                </a:solidFill>
                <a:latin typeface="Tahoma" panose="020B0604030504040204" pitchFamily="34" charset="0"/>
              </a:rPr>
              <a:t> Classification of Surgical Complications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5166" y="1815921"/>
            <a:ext cx="7199289" cy="52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Mesh cerrahisinde aydınlatılmış onam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Potansiyel mesh komplikasyonlarının, müdahaleler gerektirebileceğini ve  meshin  çıkartılmasıyla çözülemeyebileceğini  içermelidir.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</a:t>
            </a:r>
            <a:r>
              <a:rPr lang="tr-TR" dirty="0" err="1" smtClean="0"/>
              <a:t>American</a:t>
            </a:r>
            <a:r>
              <a:rPr lang="tr-TR" dirty="0" smtClean="0"/>
              <a:t> </a:t>
            </a:r>
            <a:r>
              <a:rPr lang="tr-TR" dirty="0" err="1" smtClean="0"/>
              <a:t>urogynecologıc</a:t>
            </a:r>
            <a:r>
              <a:rPr lang="tr-TR" dirty="0" smtClean="0"/>
              <a:t> </a:t>
            </a:r>
            <a:r>
              <a:rPr lang="tr-TR" dirty="0" err="1" smtClean="0"/>
              <a:t>society</a:t>
            </a:r>
            <a:r>
              <a:rPr lang="tr-TR" dirty="0" smtClean="0"/>
              <a:t> ( AUGUS)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48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924" y="0"/>
            <a:ext cx="7984901" cy="279471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10625" y="927279"/>
            <a:ext cx="5795493" cy="1867436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97735" y="3129566"/>
            <a:ext cx="8667482" cy="329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Cochrane</a:t>
            </a:r>
            <a:r>
              <a:rPr lang="tr-TR" dirty="0" smtClean="0"/>
              <a:t> özeti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Transvajinal</a:t>
            </a:r>
            <a:r>
              <a:rPr lang="tr-TR" dirty="0" smtClean="0"/>
              <a:t> kombine  mesh kitlerinin, </a:t>
            </a:r>
            <a:r>
              <a:rPr lang="tr-TR" b="1" dirty="0" smtClean="0"/>
              <a:t>mesh </a:t>
            </a:r>
            <a:r>
              <a:rPr lang="tr-TR" b="1" dirty="0" err="1" smtClean="0"/>
              <a:t>exposure</a:t>
            </a:r>
            <a:r>
              <a:rPr lang="tr-TR" b="1" dirty="0" smtClean="0"/>
              <a:t> oranını %18 </a:t>
            </a:r>
          </a:p>
          <a:p>
            <a:r>
              <a:rPr lang="tr-TR" dirty="0" smtClean="0"/>
              <a:t>Bunların yarısında cerrahi müdahale gerektiği</a:t>
            </a:r>
          </a:p>
          <a:p>
            <a:endParaRPr lang="tr-TR" dirty="0" smtClean="0"/>
          </a:p>
          <a:p>
            <a:r>
              <a:rPr lang="tr-TR" b="1" dirty="0" smtClean="0"/>
              <a:t>Total </a:t>
            </a:r>
            <a:r>
              <a:rPr lang="tr-TR" b="1" dirty="0" err="1"/>
              <a:t>reoperasyon</a:t>
            </a:r>
            <a:r>
              <a:rPr lang="tr-TR" b="1" dirty="0"/>
              <a:t> </a:t>
            </a:r>
            <a:r>
              <a:rPr lang="tr-TR" b="1" dirty="0" smtClean="0"/>
              <a:t>oranı</a:t>
            </a:r>
            <a:r>
              <a:rPr lang="tr-TR" dirty="0" smtClean="0"/>
              <a:t> ; </a:t>
            </a:r>
            <a:r>
              <a:rPr lang="tr-TR" dirty="0" err="1" smtClean="0"/>
              <a:t>transvajinal</a:t>
            </a:r>
            <a:r>
              <a:rPr lang="tr-TR" dirty="0" smtClean="0"/>
              <a:t> mesh için %11 </a:t>
            </a:r>
          </a:p>
          <a:p>
            <a:r>
              <a:rPr lang="tr-TR" dirty="0" smtClean="0"/>
              <a:t>Doğal doku onarımında %3.7  olarak rapor edildi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13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9155805" cy="220068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318196"/>
            <a:ext cx="10515600" cy="4314423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Transvajinal</a:t>
            </a:r>
            <a:r>
              <a:rPr lang="tr-TR" dirty="0" smtClean="0"/>
              <a:t> meshle ilişkili komplikasyonlar nedeniyle </a:t>
            </a:r>
            <a:r>
              <a:rPr lang="tr-TR" dirty="0" err="1" smtClean="0"/>
              <a:t>refere</a:t>
            </a:r>
            <a:r>
              <a:rPr lang="tr-TR" dirty="0" smtClean="0"/>
              <a:t> edilen ve cerrahi müdahale edilen 90 hastanın sonuçları;</a:t>
            </a:r>
          </a:p>
          <a:p>
            <a:r>
              <a:rPr lang="tr-TR" dirty="0"/>
              <a:t> </a:t>
            </a:r>
            <a:r>
              <a:rPr lang="tr-TR" dirty="0" smtClean="0"/>
              <a:t>cerrahi mesh </a:t>
            </a:r>
            <a:r>
              <a:rPr lang="tr-TR" dirty="0" err="1" smtClean="0"/>
              <a:t>eksizyon</a:t>
            </a:r>
            <a:r>
              <a:rPr lang="tr-TR" dirty="0" smtClean="0"/>
              <a:t> nedenleri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%62 mesh </a:t>
            </a:r>
            <a:r>
              <a:rPr lang="tr-TR" dirty="0" err="1" smtClean="0"/>
              <a:t>exposure</a:t>
            </a:r>
            <a:r>
              <a:rPr lang="tr-TR" dirty="0" smtClean="0"/>
              <a:t> </a:t>
            </a:r>
          </a:p>
          <a:p>
            <a:r>
              <a:rPr lang="tr-TR" dirty="0" smtClean="0"/>
              <a:t>%64 ağrı</a:t>
            </a:r>
          </a:p>
          <a:p>
            <a:r>
              <a:rPr lang="tr-TR" dirty="0" smtClean="0"/>
              <a:t>%48 </a:t>
            </a:r>
            <a:r>
              <a:rPr lang="tr-TR" dirty="0" err="1" smtClean="0"/>
              <a:t>disparoni</a:t>
            </a:r>
            <a:endParaRPr lang="tr-TR" dirty="0" smtClean="0"/>
          </a:p>
          <a:p>
            <a:r>
              <a:rPr lang="tr-TR" dirty="0" smtClean="0"/>
              <a:t>%30 kitle hissi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b="1" dirty="0" smtClean="0"/>
              <a:t>Mesh </a:t>
            </a:r>
            <a:r>
              <a:rPr lang="tr-TR" b="1" dirty="0" err="1" smtClean="0"/>
              <a:t>exposure</a:t>
            </a:r>
            <a:r>
              <a:rPr lang="tr-TR" b="1" dirty="0" smtClean="0"/>
              <a:t> %95 tedavi edildi</a:t>
            </a:r>
          </a:p>
          <a:p>
            <a:r>
              <a:rPr lang="tr-TR" b="1" dirty="0" smtClean="0"/>
              <a:t> sadece %51 hastada tüm semptomlar düzeldi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5307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8496" y="1068946"/>
            <a:ext cx="8178084" cy="510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8045" y="1690688"/>
            <a:ext cx="6859697" cy="465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Mesh </a:t>
            </a:r>
            <a:r>
              <a:rPr lang="tr-TR" dirty="0" err="1" smtClean="0"/>
              <a:t>exposure</a:t>
            </a:r>
            <a:r>
              <a:rPr lang="tr-TR" dirty="0" smtClean="0"/>
              <a:t> (</a:t>
            </a:r>
            <a:r>
              <a:rPr lang="tr-TR" dirty="0" err="1" smtClean="0"/>
              <a:t>erezyonu</a:t>
            </a:r>
            <a:r>
              <a:rPr lang="tr-TR" dirty="0" smtClean="0"/>
              <a:t>)?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Meshin ayrılmış olan vajinal mukoza içinden görünür hale gelmesi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r>
              <a:rPr lang="tr-TR" dirty="0" err="1" smtClean="0"/>
              <a:t>Yüzeyel</a:t>
            </a:r>
            <a:r>
              <a:rPr lang="tr-TR" dirty="0" smtClean="0"/>
              <a:t> vajinal </a:t>
            </a:r>
            <a:r>
              <a:rPr lang="tr-TR" dirty="0" err="1" smtClean="0"/>
              <a:t>disseksiyon</a:t>
            </a:r>
            <a:endParaRPr lang="tr-TR" dirty="0" smtClean="0"/>
          </a:p>
          <a:p>
            <a:r>
              <a:rPr lang="tr-TR" dirty="0" smtClean="0"/>
              <a:t>Fazla gergin yerleştirme</a:t>
            </a:r>
          </a:p>
          <a:p>
            <a:r>
              <a:rPr lang="tr-TR" dirty="0" err="1" smtClean="0"/>
              <a:t>Kontamine</a:t>
            </a:r>
            <a:r>
              <a:rPr lang="tr-TR" dirty="0" smtClean="0"/>
              <a:t> vajinal yüzey üzerinden yerleştirme</a:t>
            </a:r>
          </a:p>
          <a:p>
            <a:r>
              <a:rPr lang="tr-TR" dirty="0" smtClean="0"/>
              <a:t>Kötü yara iyileşmesi </a:t>
            </a:r>
          </a:p>
          <a:p>
            <a:pPr marL="0" indent="0">
              <a:buNone/>
            </a:pPr>
            <a:r>
              <a:rPr lang="tr-TR" dirty="0" smtClean="0"/>
              <a:t>        neden olabilir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00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Jinekolojide mesh kullanımı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Pelvik</a:t>
            </a:r>
            <a:r>
              <a:rPr lang="tr-TR" dirty="0" smtClean="0"/>
              <a:t> organ </a:t>
            </a:r>
            <a:r>
              <a:rPr lang="tr-TR" dirty="0" err="1" smtClean="0"/>
              <a:t>prolapsusunun</a:t>
            </a:r>
            <a:r>
              <a:rPr lang="tr-TR" dirty="0" smtClean="0"/>
              <a:t> , </a:t>
            </a:r>
            <a:r>
              <a:rPr lang="tr-TR" dirty="0" err="1" smtClean="0"/>
              <a:t>transvajinal</a:t>
            </a:r>
            <a:r>
              <a:rPr lang="tr-TR" dirty="0" smtClean="0"/>
              <a:t> ve trans </a:t>
            </a:r>
            <a:r>
              <a:rPr lang="tr-TR" dirty="0" err="1" smtClean="0"/>
              <a:t>abdominal</a:t>
            </a:r>
            <a:r>
              <a:rPr lang="tr-TR" dirty="0" smtClean="0"/>
              <a:t> tamirinde </a:t>
            </a:r>
          </a:p>
          <a:p>
            <a:r>
              <a:rPr lang="tr-TR" dirty="0" smtClean="0"/>
              <a:t>Stres </a:t>
            </a:r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inkontinansta</a:t>
            </a:r>
            <a:r>
              <a:rPr lang="tr-TR" dirty="0" smtClean="0"/>
              <a:t>( standart tedavi olarak) kullanıyoruz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   Tip I </a:t>
            </a:r>
            <a:r>
              <a:rPr lang="tr-TR" dirty="0"/>
              <a:t>;</a:t>
            </a:r>
            <a:r>
              <a:rPr lang="tr-TR" dirty="0" smtClean="0"/>
              <a:t> </a:t>
            </a:r>
            <a:r>
              <a:rPr lang="tr-TR" dirty="0" err="1" smtClean="0"/>
              <a:t>monoflament</a:t>
            </a:r>
            <a:r>
              <a:rPr lang="tr-TR" dirty="0" smtClean="0"/>
              <a:t>, </a:t>
            </a:r>
            <a:r>
              <a:rPr lang="tr-TR" dirty="0" err="1" smtClean="0"/>
              <a:t>makropor</a:t>
            </a:r>
            <a:r>
              <a:rPr lang="tr-TR" dirty="0" smtClean="0"/>
              <a:t>,  </a:t>
            </a:r>
            <a:r>
              <a:rPr lang="tr-TR" dirty="0" err="1" smtClean="0"/>
              <a:t>polipropilen</a:t>
            </a:r>
            <a:r>
              <a:rPr lang="tr-TR" dirty="0" smtClean="0"/>
              <a:t>, mesh </a:t>
            </a:r>
            <a:r>
              <a:rPr lang="tr-TR" dirty="0" err="1" smtClean="0"/>
              <a:t>ler</a:t>
            </a:r>
            <a:r>
              <a:rPr lang="tr-TR" dirty="0" smtClean="0"/>
              <a:t>  tercih edilir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71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Mesh </a:t>
            </a:r>
            <a:r>
              <a:rPr lang="tr-TR" dirty="0" err="1" smtClean="0"/>
              <a:t>exposure</a:t>
            </a:r>
            <a:r>
              <a:rPr lang="tr-TR" dirty="0" smtClean="0"/>
              <a:t>;  operasyonlara göre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13645"/>
            <a:ext cx="10515600" cy="5280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1- </a:t>
            </a:r>
            <a:r>
              <a:rPr lang="tr-TR" dirty="0" err="1" smtClean="0"/>
              <a:t>cerahi</a:t>
            </a:r>
            <a:r>
              <a:rPr lang="tr-TR" dirty="0" smtClean="0"/>
              <a:t> prosedür tipi: </a:t>
            </a:r>
          </a:p>
          <a:p>
            <a:pPr marL="0" indent="0">
              <a:buNone/>
            </a:pPr>
            <a:r>
              <a:rPr lang="tr-TR" dirty="0" smtClean="0"/>
              <a:t>      </a:t>
            </a:r>
            <a:r>
              <a:rPr lang="tr-TR" b="1" dirty="0" err="1" smtClean="0"/>
              <a:t>midürethral</a:t>
            </a:r>
            <a:r>
              <a:rPr lang="tr-TR" b="1" dirty="0" smtClean="0"/>
              <a:t>  </a:t>
            </a:r>
            <a:r>
              <a:rPr lang="tr-TR" b="1" dirty="0" err="1" smtClean="0"/>
              <a:t>siling</a:t>
            </a:r>
            <a:r>
              <a:rPr lang="tr-TR" b="1" dirty="0" smtClean="0"/>
              <a:t>: % 0-4.7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POP nedenli  vajinal mesh prosedürler: % 18</a:t>
            </a:r>
          </a:p>
          <a:p>
            <a:pPr marL="0" indent="0">
              <a:buNone/>
            </a:pPr>
            <a:r>
              <a:rPr lang="tr-TR" dirty="0" smtClean="0"/>
              <a:t>2- Eş zamanlı </a:t>
            </a:r>
            <a:r>
              <a:rPr lang="tr-TR" dirty="0" err="1" smtClean="0"/>
              <a:t>histerektomi</a:t>
            </a:r>
            <a:r>
              <a:rPr lang="tr-TR" dirty="0" smtClean="0"/>
              <a:t> :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sadece </a:t>
            </a:r>
            <a:r>
              <a:rPr lang="tr-TR" dirty="0" err="1" smtClean="0"/>
              <a:t>anterior</a:t>
            </a:r>
            <a:r>
              <a:rPr lang="tr-TR" dirty="0" smtClean="0"/>
              <a:t> tamir: %0.8</a:t>
            </a:r>
          </a:p>
          <a:p>
            <a:pPr marL="0" indent="0">
              <a:buNone/>
            </a:pPr>
            <a:r>
              <a:rPr lang="tr-TR" dirty="0" smtClean="0"/>
              <a:t>      </a:t>
            </a:r>
            <a:r>
              <a:rPr lang="tr-TR" dirty="0" err="1" smtClean="0"/>
              <a:t>histerektomi</a:t>
            </a:r>
            <a:r>
              <a:rPr lang="tr-TR" dirty="0" smtClean="0"/>
              <a:t>+ </a:t>
            </a:r>
            <a:r>
              <a:rPr lang="tr-TR" dirty="0" err="1" smtClean="0"/>
              <a:t>anterior</a:t>
            </a:r>
            <a:r>
              <a:rPr lang="tr-TR" dirty="0" smtClean="0"/>
              <a:t> tamir: %23.5</a:t>
            </a:r>
          </a:p>
          <a:p>
            <a:pPr marL="0" indent="0">
              <a:buNone/>
            </a:pPr>
            <a:r>
              <a:rPr lang="tr-TR" dirty="0" smtClean="0"/>
              <a:t>3- </a:t>
            </a:r>
            <a:r>
              <a:rPr lang="tr-TR" dirty="0" err="1" smtClean="0"/>
              <a:t>prolapsus</a:t>
            </a:r>
            <a:r>
              <a:rPr lang="tr-TR" dirty="0" smtClean="0"/>
              <a:t> tamir yolu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 L/S   </a:t>
            </a:r>
            <a:r>
              <a:rPr lang="tr-TR" b="1" dirty="0" err="1" smtClean="0"/>
              <a:t>transabdominal</a:t>
            </a:r>
            <a:r>
              <a:rPr lang="tr-TR" b="1" dirty="0" smtClean="0"/>
              <a:t> onarımda: %2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 Vajinal mesh grubunda: %13</a:t>
            </a:r>
          </a:p>
          <a:p>
            <a:pPr marL="0" indent="0">
              <a:buNone/>
            </a:pPr>
            <a:r>
              <a:rPr lang="tr-TR" sz="2100" dirty="0" smtClean="0"/>
              <a:t>                                                                                                       </a:t>
            </a:r>
            <a:r>
              <a:rPr lang="tr-TR" sz="2100" dirty="0" err="1" smtClean="0"/>
              <a:t>Maher</a:t>
            </a:r>
            <a:r>
              <a:rPr lang="tr-TR" sz="2100" dirty="0" smtClean="0"/>
              <a:t> C. </a:t>
            </a:r>
            <a:r>
              <a:rPr lang="tr-TR" sz="2100" dirty="0" err="1" smtClean="0"/>
              <a:t>Feiner</a:t>
            </a:r>
            <a:r>
              <a:rPr lang="tr-TR" sz="2100" dirty="0" smtClean="0"/>
              <a:t> B. </a:t>
            </a:r>
            <a:r>
              <a:rPr lang="tr-TR" sz="2100" dirty="0" err="1" smtClean="0"/>
              <a:t>Cochrane</a:t>
            </a:r>
            <a:r>
              <a:rPr lang="tr-TR" sz="2100" dirty="0" smtClean="0"/>
              <a:t>  </a:t>
            </a:r>
            <a:r>
              <a:rPr lang="tr-TR" sz="2100" dirty="0" err="1" smtClean="0"/>
              <a:t>syst</a:t>
            </a:r>
            <a:r>
              <a:rPr lang="tr-TR" sz="2100" dirty="0" smtClean="0"/>
              <a:t>. </a:t>
            </a:r>
            <a:r>
              <a:rPr lang="tr-TR" sz="2100" dirty="0" err="1" smtClean="0"/>
              <a:t>Review</a:t>
            </a:r>
            <a:r>
              <a:rPr lang="tr-TR" sz="2100" dirty="0" smtClean="0"/>
              <a:t> 2013</a:t>
            </a:r>
          </a:p>
          <a:p>
            <a:pPr marL="0" indent="0">
              <a:buNone/>
            </a:pPr>
            <a:r>
              <a:rPr lang="tr-TR" sz="2100" dirty="0" smtClean="0"/>
              <a:t>                                                                                                       El-</a:t>
            </a:r>
            <a:r>
              <a:rPr lang="tr-TR" sz="2100" dirty="0" err="1" smtClean="0"/>
              <a:t>Khawand</a:t>
            </a:r>
            <a:r>
              <a:rPr lang="tr-TR" sz="2100" dirty="0" smtClean="0"/>
              <a:t> D.FPMRS 2014</a:t>
            </a:r>
          </a:p>
          <a:p>
            <a:pPr marL="0" indent="0">
              <a:buNone/>
            </a:pPr>
            <a:r>
              <a:rPr lang="tr-TR" sz="2100" dirty="0" smtClean="0"/>
              <a:t>                                                                                                        </a:t>
            </a:r>
            <a:r>
              <a:rPr lang="tr-TR" sz="2100" dirty="0" err="1" smtClean="0"/>
              <a:t>Maher</a:t>
            </a:r>
            <a:r>
              <a:rPr lang="tr-TR" sz="2100" dirty="0" smtClean="0"/>
              <a:t> C.  </a:t>
            </a:r>
            <a:r>
              <a:rPr lang="tr-TR" sz="2100" dirty="0" err="1" smtClean="0"/>
              <a:t>Am</a:t>
            </a:r>
            <a:r>
              <a:rPr lang="tr-TR" sz="2100" dirty="0" smtClean="0"/>
              <a:t> J </a:t>
            </a:r>
            <a:r>
              <a:rPr lang="tr-TR" sz="2100" dirty="0" err="1" smtClean="0"/>
              <a:t>Obstet</a:t>
            </a:r>
            <a:r>
              <a:rPr lang="tr-TR" sz="2100" dirty="0" smtClean="0"/>
              <a:t>. Gynecol.2011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3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Mesh </a:t>
            </a:r>
            <a:r>
              <a:rPr lang="tr-TR" dirty="0" err="1" smtClean="0"/>
              <a:t>exposure</a:t>
            </a:r>
            <a:r>
              <a:rPr lang="tr-TR" dirty="0" smtClean="0"/>
              <a:t> klinik bulguları ve tanısı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Vajinal kanama </a:t>
            </a:r>
          </a:p>
          <a:p>
            <a:r>
              <a:rPr lang="tr-TR" dirty="0" err="1" smtClean="0"/>
              <a:t>Pelvik</a:t>
            </a:r>
            <a:r>
              <a:rPr lang="tr-TR" dirty="0" smtClean="0"/>
              <a:t> veya vajinal ağrı </a:t>
            </a:r>
          </a:p>
          <a:p>
            <a:r>
              <a:rPr lang="tr-TR" dirty="0" err="1" smtClean="0"/>
              <a:t>disparoni</a:t>
            </a:r>
            <a:endParaRPr lang="tr-TR" dirty="0" smtClean="0"/>
          </a:p>
          <a:p>
            <a:r>
              <a:rPr lang="tr-TR" dirty="0" err="1" smtClean="0"/>
              <a:t>Vajende</a:t>
            </a:r>
            <a:r>
              <a:rPr lang="tr-TR" dirty="0" smtClean="0"/>
              <a:t> kitle hissi</a:t>
            </a:r>
          </a:p>
          <a:p>
            <a:r>
              <a:rPr lang="tr-TR" dirty="0" err="1" smtClean="0"/>
              <a:t>Sex</a:t>
            </a:r>
            <a:r>
              <a:rPr lang="tr-TR" dirty="0" smtClean="0"/>
              <a:t> sırasında Partnerde </a:t>
            </a:r>
            <a:r>
              <a:rPr lang="tr-TR" dirty="0" err="1" smtClean="0"/>
              <a:t>irritasyon</a:t>
            </a:r>
            <a:endParaRPr lang="tr-TR" dirty="0" smtClean="0"/>
          </a:p>
          <a:p>
            <a:r>
              <a:rPr lang="tr-TR" dirty="0" smtClean="0"/>
              <a:t>Hastanın meshi hissetmesi</a:t>
            </a:r>
          </a:p>
          <a:p>
            <a:r>
              <a:rPr lang="tr-TR" dirty="0" smtClean="0"/>
              <a:t>Nadiren  </a:t>
            </a:r>
            <a:r>
              <a:rPr lang="tr-TR" dirty="0" err="1" smtClean="0"/>
              <a:t>asemptomatik</a:t>
            </a:r>
            <a:r>
              <a:rPr lang="tr-TR" dirty="0" smtClean="0"/>
              <a:t> 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Meshin görülmesi ve </a:t>
            </a:r>
            <a:r>
              <a:rPr lang="tr-TR" dirty="0" err="1" smtClean="0"/>
              <a:t>palpe</a:t>
            </a:r>
            <a:r>
              <a:rPr lang="tr-TR" dirty="0" smtClean="0"/>
              <a:t> edilmesi ile tanı konulur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7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3950" y="184821"/>
            <a:ext cx="10515600" cy="58791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Mesh </a:t>
            </a:r>
            <a:r>
              <a:rPr lang="tr-TR" dirty="0" err="1" smtClean="0"/>
              <a:t>exposure</a:t>
            </a:r>
            <a:r>
              <a:rPr lang="tr-TR" dirty="0" smtClean="0"/>
              <a:t> yönetimi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276" y="761443"/>
            <a:ext cx="11018949" cy="626024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r-TR" dirty="0" smtClean="0"/>
              <a:t>   </a:t>
            </a:r>
            <a:endParaRPr lang="tr-TR" sz="3600" dirty="0" smtClean="0"/>
          </a:p>
          <a:p>
            <a:r>
              <a:rPr lang="tr-TR" sz="3600" dirty="0" smtClean="0"/>
              <a:t>Daha çok olgu serilerinin datalarına</a:t>
            </a:r>
          </a:p>
          <a:p>
            <a:r>
              <a:rPr lang="tr-TR" sz="3600" dirty="0" smtClean="0"/>
              <a:t>Klinik deneyim ve uzman görüşleri ne dayanır.</a:t>
            </a:r>
          </a:p>
          <a:p>
            <a:endParaRPr lang="tr-TR" sz="3600" dirty="0" smtClean="0"/>
          </a:p>
          <a:p>
            <a:r>
              <a:rPr lang="tr-TR" sz="5100" b="1" dirty="0" smtClean="0"/>
              <a:t>0.5 cm den küçük, </a:t>
            </a:r>
            <a:r>
              <a:rPr lang="tr-TR" sz="5100" b="1" dirty="0" err="1" smtClean="0"/>
              <a:t>enfekte</a:t>
            </a:r>
            <a:r>
              <a:rPr lang="tr-TR" sz="5100" b="1" dirty="0" smtClean="0"/>
              <a:t> olmayan </a:t>
            </a:r>
            <a:r>
              <a:rPr lang="tr-TR" sz="5100" b="1" dirty="0" err="1" smtClean="0"/>
              <a:t>erezyonlarda</a:t>
            </a:r>
            <a:r>
              <a:rPr lang="tr-TR" sz="5100" b="1" dirty="0" smtClean="0"/>
              <a:t> </a:t>
            </a:r>
            <a:r>
              <a:rPr lang="tr-TR" sz="5100" dirty="0" smtClean="0"/>
              <a:t>; </a:t>
            </a:r>
            <a:r>
              <a:rPr lang="tr-TR" sz="5100" dirty="0" err="1" smtClean="0"/>
              <a:t>topikal</a:t>
            </a:r>
            <a:r>
              <a:rPr lang="tr-TR" sz="5100" dirty="0" smtClean="0"/>
              <a:t> östrojenler 12 haftaya kadar denenebilir .sonuç başarısız ise mukoza kenarları eksize edilerek kapatılır</a:t>
            </a:r>
          </a:p>
          <a:p>
            <a:r>
              <a:rPr lang="tr-TR" sz="5100" b="1" dirty="0" err="1" smtClean="0"/>
              <a:t>Exposure</a:t>
            </a:r>
            <a:r>
              <a:rPr lang="tr-TR" sz="5100" b="1" dirty="0"/>
              <a:t> </a:t>
            </a:r>
            <a:r>
              <a:rPr lang="tr-TR" sz="5100" b="1" dirty="0" smtClean="0"/>
              <a:t>2 cm den  küçük ve mesh vajinal </a:t>
            </a:r>
            <a:r>
              <a:rPr lang="tr-TR" sz="5100" b="1" dirty="0" err="1" smtClean="0"/>
              <a:t>epitelial</a:t>
            </a:r>
            <a:r>
              <a:rPr lang="tr-TR" sz="5100" b="1" dirty="0" smtClean="0"/>
              <a:t> yüzeye </a:t>
            </a:r>
            <a:r>
              <a:rPr lang="tr-TR" sz="5100" b="1" dirty="0" err="1" smtClean="0"/>
              <a:t>parelel</a:t>
            </a:r>
            <a:r>
              <a:rPr lang="tr-TR" sz="5100" b="1" dirty="0" smtClean="0"/>
              <a:t> olan olgularda </a:t>
            </a:r>
            <a:r>
              <a:rPr lang="tr-TR" sz="5100" dirty="0" smtClean="0"/>
              <a:t>enfeksiyon yok ise  ; </a:t>
            </a:r>
            <a:r>
              <a:rPr lang="tr-TR" sz="5100" dirty="0" err="1" smtClean="0"/>
              <a:t>mukozal</a:t>
            </a:r>
            <a:r>
              <a:rPr lang="tr-TR" sz="5100" dirty="0" smtClean="0"/>
              <a:t> kenarlarının kırpılarak kapatılması uygulanabilir.</a:t>
            </a:r>
          </a:p>
          <a:p>
            <a:r>
              <a:rPr lang="tr-TR" sz="5100" b="1" dirty="0" err="1" smtClean="0"/>
              <a:t>Exposure</a:t>
            </a:r>
            <a:r>
              <a:rPr lang="tr-TR" sz="5100" b="1" dirty="0" smtClean="0"/>
              <a:t> 2 cm ve üzeri olan veya  meshin yüzey </a:t>
            </a:r>
            <a:r>
              <a:rPr lang="tr-TR" sz="5100" b="1" dirty="0" err="1" smtClean="0"/>
              <a:t>epiteline</a:t>
            </a:r>
            <a:r>
              <a:rPr lang="tr-TR" sz="5100" b="1" dirty="0" smtClean="0"/>
              <a:t> </a:t>
            </a:r>
            <a:r>
              <a:rPr lang="tr-TR" sz="5100" b="1" dirty="0" err="1" smtClean="0"/>
              <a:t>parelel</a:t>
            </a:r>
            <a:r>
              <a:rPr lang="tr-TR" sz="5100" b="1" dirty="0" smtClean="0"/>
              <a:t> yerleşmediği olgularda</a:t>
            </a:r>
            <a:r>
              <a:rPr lang="tr-TR" sz="5100" dirty="0" smtClean="0"/>
              <a:t>; meshin </a:t>
            </a:r>
            <a:r>
              <a:rPr lang="tr-TR" sz="5100" dirty="0" err="1" smtClean="0"/>
              <a:t>expose</a:t>
            </a:r>
            <a:r>
              <a:rPr lang="tr-TR" sz="5100" dirty="0" smtClean="0"/>
              <a:t> olan kısmının cerrahi olarak çıkartılması , </a:t>
            </a:r>
            <a:r>
              <a:rPr lang="tr-TR" sz="5100" dirty="0" err="1" smtClean="0"/>
              <a:t>vagen</a:t>
            </a:r>
            <a:r>
              <a:rPr lang="tr-TR" sz="5100" dirty="0" smtClean="0"/>
              <a:t> yüzey </a:t>
            </a:r>
            <a:r>
              <a:rPr lang="tr-TR" sz="5100" dirty="0" err="1" smtClean="0"/>
              <a:t>epitelinin</a:t>
            </a:r>
            <a:r>
              <a:rPr lang="tr-TR" sz="5100" dirty="0" smtClean="0"/>
              <a:t> serbestleştirilip, kenar </a:t>
            </a:r>
            <a:r>
              <a:rPr lang="tr-TR" sz="5100" dirty="0" err="1" smtClean="0"/>
              <a:t>eksizyonu</a:t>
            </a:r>
            <a:r>
              <a:rPr lang="tr-TR" sz="5100" dirty="0" smtClean="0"/>
              <a:t> yapılarak gergin olmayacak şekilde kapatılması uygundur </a:t>
            </a:r>
          </a:p>
          <a:p>
            <a:r>
              <a:rPr lang="tr-TR" sz="5100" b="1" dirty="0" err="1" smtClean="0"/>
              <a:t>Exposure</a:t>
            </a:r>
            <a:r>
              <a:rPr lang="tr-TR" sz="5100" b="1" dirty="0" smtClean="0"/>
              <a:t> 4 cm ve üzerinde veya ağrılı meshlerde: </a:t>
            </a:r>
            <a:r>
              <a:rPr lang="tr-TR" sz="5100" dirty="0" smtClean="0"/>
              <a:t>meshin</a:t>
            </a:r>
            <a:r>
              <a:rPr lang="tr-TR" sz="5100" b="1" dirty="0" smtClean="0"/>
              <a:t> </a:t>
            </a:r>
            <a:r>
              <a:rPr lang="tr-TR" sz="5100" dirty="0" smtClean="0"/>
              <a:t>gövde ve kollarının geniş </a:t>
            </a:r>
            <a:r>
              <a:rPr lang="tr-TR" sz="5100" dirty="0" err="1" smtClean="0"/>
              <a:t>segmental</a:t>
            </a:r>
            <a:r>
              <a:rPr lang="tr-TR" sz="5100" dirty="0" smtClean="0"/>
              <a:t> rezeksiyonu</a:t>
            </a:r>
          </a:p>
          <a:p>
            <a:pPr marL="0" indent="0">
              <a:buNone/>
            </a:pPr>
            <a:r>
              <a:rPr lang="tr-TR" sz="5100" dirty="0"/>
              <a:t> </a:t>
            </a:r>
            <a:r>
              <a:rPr lang="tr-TR" sz="5100" dirty="0" smtClean="0"/>
              <a:t>    uygulanır.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sz="2000" dirty="0" smtClean="0"/>
              <a:t>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2000" dirty="0" err="1" smtClean="0"/>
              <a:t>Crosby</a:t>
            </a:r>
            <a:r>
              <a:rPr lang="tr-TR" sz="2000" dirty="0" smtClean="0"/>
              <a:t> </a:t>
            </a:r>
            <a:r>
              <a:rPr lang="tr-TR" sz="2000" dirty="0"/>
              <a:t>EC, </a:t>
            </a:r>
            <a:r>
              <a:rPr lang="tr-TR" sz="2000" dirty="0" err="1"/>
              <a:t>Abernethy</a:t>
            </a:r>
            <a:r>
              <a:rPr lang="tr-TR" sz="2000" dirty="0"/>
              <a:t> M, </a:t>
            </a:r>
            <a:r>
              <a:rPr lang="tr-TR" sz="2000" dirty="0" err="1"/>
              <a:t>Obstet</a:t>
            </a:r>
            <a:r>
              <a:rPr lang="tr-TR" sz="2000" dirty="0"/>
              <a:t> </a:t>
            </a:r>
            <a:r>
              <a:rPr lang="tr-TR" sz="2000" dirty="0" err="1"/>
              <a:t>Gynecol</a:t>
            </a:r>
            <a:r>
              <a:rPr lang="tr-TR" sz="2000" dirty="0"/>
              <a:t>. </a:t>
            </a:r>
            <a:r>
              <a:rPr lang="tr-TR" sz="2000" dirty="0" smtClean="0"/>
              <a:t>2014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2000" dirty="0" err="1" smtClean="0"/>
              <a:t>Abbott</a:t>
            </a:r>
            <a:r>
              <a:rPr lang="tr-TR" sz="2000" dirty="0" smtClean="0"/>
              <a:t> </a:t>
            </a:r>
            <a:r>
              <a:rPr lang="tr-TR" sz="2000" dirty="0"/>
              <a:t>S, </a:t>
            </a:r>
            <a:r>
              <a:rPr lang="tr-TR" sz="2000" dirty="0" err="1"/>
              <a:t>Unger</a:t>
            </a:r>
            <a:r>
              <a:rPr lang="tr-TR" sz="2000" dirty="0"/>
              <a:t> CA, </a:t>
            </a:r>
            <a:r>
              <a:rPr lang="tr-TR" sz="2000" dirty="0" err="1"/>
              <a:t>Am</a:t>
            </a:r>
            <a:r>
              <a:rPr lang="tr-TR" sz="2000" dirty="0"/>
              <a:t> J </a:t>
            </a:r>
            <a:r>
              <a:rPr lang="tr-TR" sz="2000" dirty="0" smtClean="0"/>
              <a:t>ObstetGynecol.2014</a:t>
            </a:r>
          </a:p>
          <a:p>
            <a:pPr marL="0" indent="0">
              <a:buNone/>
            </a:pPr>
            <a:r>
              <a:rPr lang="tr-TR" sz="2000" dirty="0" smtClean="0"/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2000" dirty="0" err="1" smtClean="0"/>
              <a:t>Pickett</a:t>
            </a:r>
            <a:r>
              <a:rPr lang="tr-TR" sz="2000" dirty="0" smtClean="0"/>
              <a:t> </a:t>
            </a:r>
            <a:r>
              <a:rPr lang="tr-TR" sz="2000" dirty="0"/>
              <a:t>SD, </a:t>
            </a:r>
            <a:r>
              <a:rPr lang="tr-TR" sz="2000" dirty="0" err="1"/>
              <a:t>Barenberg</a:t>
            </a:r>
            <a:r>
              <a:rPr lang="tr-TR" sz="2000" dirty="0"/>
              <a:t> B, </a:t>
            </a:r>
            <a:r>
              <a:rPr lang="tr-TR" sz="2000" dirty="0" err="1" smtClean="0"/>
              <a:t>ObstetGynecol</a:t>
            </a:r>
            <a:r>
              <a:rPr lang="tr-TR" sz="2000" dirty="0"/>
              <a:t>. 2015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92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3957" y="1825625"/>
            <a:ext cx="2971435" cy="4351338"/>
          </a:xfrm>
          <a:prstGeom prst="rect">
            <a:avLst/>
          </a:prstGeom>
        </p:spPr>
      </p:pic>
      <p:sp>
        <p:nvSpPr>
          <p:cNvPr id="8" name="object 14"/>
          <p:cNvSpPr>
            <a:spLocks noGrp="1"/>
          </p:cNvSpPr>
          <p:nvPr>
            <p:ph sz="half" idx="2"/>
          </p:nvPr>
        </p:nvSpPr>
        <p:spPr>
          <a:xfrm>
            <a:off x="6687238" y="1825625"/>
            <a:ext cx="4043191" cy="4351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16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Enfekte</a:t>
            </a:r>
            <a:r>
              <a:rPr lang="tr-TR" dirty="0" smtClean="0"/>
              <a:t> mesh </a:t>
            </a:r>
            <a:r>
              <a:rPr lang="tr-TR" dirty="0" err="1" smtClean="0"/>
              <a:t>exposure</a:t>
            </a:r>
            <a:r>
              <a:rPr lang="tr-TR" dirty="0" smtClean="0"/>
              <a:t>  ve  yönetimi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Mesh bölgesinden uzağa drene olan  fistül ,</a:t>
            </a:r>
          </a:p>
          <a:p>
            <a:r>
              <a:rPr lang="tr-TR" dirty="0" err="1" smtClean="0"/>
              <a:t>Vajen</a:t>
            </a:r>
            <a:r>
              <a:rPr lang="tr-TR" dirty="0" smtClean="0"/>
              <a:t> içine drene olan enfeksiyon, </a:t>
            </a:r>
          </a:p>
          <a:p>
            <a:r>
              <a:rPr lang="tr-TR" dirty="0" smtClean="0"/>
              <a:t>Nadiren sistemik enfeksiyon şeklinde,   </a:t>
            </a:r>
            <a:r>
              <a:rPr lang="tr-TR" dirty="0" err="1" smtClean="0"/>
              <a:t>prezente</a:t>
            </a:r>
            <a:r>
              <a:rPr lang="tr-TR" dirty="0" smtClean="0"/>
              <a:t> olabilir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Meshin cerrahi olarak olabildiğince tamamının çıkartılması ve </a:t>
            </a:r>
            <a:r>
              <a:rPr lang="tr-TR" dirty="0" err="1" smtClean="0"/>
              <a:t>ciprofloksasin</a:t>
            </a:r>
            <a:r>
              <a:rPr lang="tr-TR" dirty="0" smtClean="0"/>
              <a:t> veya </a:t>
            </a:r>
            <a:r>
              <a:rPr lang="tr-TR" dirty="0" err="1" smtClean="0"/>
              <a:t>levofloksasin</a:t>
            </a:r>
            <a:r>
              <a:rPr lang="tr-TR" dirty="0" smtClean="0"/>
              <a:t> + </a:t>
            </a:r>
            <a:r>
              <a:rPr lang="tr-TR" dirty="0" err="1" smtClean="0"/>
              <a:t>metronidazole</a:t>
            </a:r>
            <a:r>
              <a:rPr lang="tr-TR" dirty="0" smtClean="0"/>
              <a:t> ile tedavi edilir.</a:t>
            </a:r>
          </a:p>
          <a:p>
            <a:endParaRPr lang="tr-TR" dirty="0" smtClean="0"/>
          </a:p>
          <a:p>
            <a:r>
              <a:rPr lang="tr-TR" dirty="0" err="1" smtClean="0"/>
              <a:t>Enfekte</a:t>
            </a:r>
            <a:r>
              <a:rPr lang="tr-TR" dirty="0" smtClean="0"/>
              <a:t> olgularda  ,enfeksiyon tam tedavi olana kadar yara kapatılmasının  geciktirilmesi önerilir.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                                    </a:t>
            </a:r>
            <a:r>
              <a:rPr lang="tr-TR" sz="1700" dirty="0" err="1"/>
              <a:t>Unger</a:t>
            </a:r>
            <a:r>
              <a:rPr lang="tr-TR" sz="1700" dirty="0"/>
              <a:t> JB, </a:t>
            </a:r>
            <a:r>
              <a:rPr lang="tr-TR" sz="1700" dirty="0" err="1"/>
              <a:t>Am</a:t>
            </a:r>
            <a:r>
              <a:rPr lang="tr-TR" sz="1700" dirty="0"/>
              <a:t> J </a:t>
            </a:r>
            <a:r>
              <a:rPr lang="tr-TR" sz="1700" dirty="0" err="1"/>
              <a:t>Obstet</a:t>
            </a:r>
            <a:r>
              <a:rPr lang="tr-TR" sz="1700" dirty="0"/>
              <a:t> </a:t>
            </a:r>
            <a:r>
              <a:rPr lang="tr-TR" sz="1700" dirty="0" err="1"/>
              <a:t>Gynecol</a:t>
            </a:r>
            <a:r>
              <a:rPr lang="tr-TR" sz="1700" dirty="0"/>
              <a:t>. 1999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6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Total  Mesh </a:t>
            </a:r>
            <a:r>
              <a:rPr lang="tr-TR" dirty="0" err="1" smtClean="0"/>
              <a:t>eksizyonu</a:t>
            </a:r>
            <a:r>
              <a:rPr lang="tr-TR" dirty="0"/>
              <a:t> 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99821"/>
            <a:ext cx="10515600" cy="5068711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Meshin sağladığı anatomik destek </a:t>
            </a:r>
            <a:r>
              <a:rPr lang="tr-TR" dirty="0"/>
              <a:t>;</a:t>
            </a:r>
            <a:r>
              <a:rPr lang="tr-TR" dirty="0" smtClean="0"/>
              <a:t> operasyon sahasında sınırlanmaya neden olur </a:t>
            </a:r>
          </a:p>
          <a:p>
            <a:r>
              <a:rPr lang="tr-TR" b="1" dirty="0" smtClean="0"/>
              <a:t>Çoklu alan  </a:t>
            </a:r>
            <a:r>
              <a:rPr lang="tr-TR" b="1" dirty="0" err="1" smtClean="0"/>
              <a:t>disseksiyonu</a:t>
            </a:r>
            <a:r>
              <a:rPr lang="tr-TR" b="1" dirty="0" smtClean="0"/>
              <a:t> </a:t>
            </a:r>
            <a:r>
              <a:rPr lang="tr-TR" dirty="0" smtClean="0"/>
              <a:t>; organ hasarı ve kanama açısından risk oluşturur.</a:t>
            </a:r>
          </a:p>
          <a:p>
            <a:endParaRPr lang="tr-TR" dirty="0" smtClean="0"/>
          </a:p>
          <a:p>
            <a:r>
              <a:rPr lang="tr-TR" dirty="0" err="1" smtClean="0"/>
              <a:t>Anteriorda</a:t>
            </a:r>
            <a:r>
              <a:rPr lang="tr-TR" dirty="0" smtClean="0"/>
              <a:t> , mesane boynundan </a:t>
            </a:r>
            <a:r>
              <a:rPr lang="tr-TR" dirty="0" err="1" smtClean="0"/>
              <a:t>vajen</a:t>
            </a:r>
            <a:r>
              <a:rPr lang="tr-TR" dirty="0" smtClean="0"/>
              <a:t> </a:t>
            </a:r>
            <a:r>
              <a:rPr lang="tr-TR" dirty="0" err="1" smtClean="0"/>
              <a:t>apeksine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Posteriorda</a:t>
            </a:r>
            <a:r>
              <a:rPr lang="tr-TR" dirty="0" smtClean="0"/>
              <a:t>, </a:t>
            </a:r>
            <a:r>
              <a:rPr lang="tr-TR" dirty="0" err="1" smtClean="0"/>
              <a:t>İntroitustan</a:t>
            </a:r>
            <a:r>
              <a:rPr lang="tr-TR" dirty="0" smtClean="0"/>
              <a:t> </a:t>
            </a:r>
            <a:r>
              <a:rPr lang="tr-TR" dirty="0" err="1" smtClean="0"/>
              <a:t>vajen</a:t>
            </a:r>
            <a:r>
              <a:rPr lang="tr-TR" dirty="0" smtClean="0"/>
              <a:t> </a:t>
            </a:r>
            <a:r>
              <a:rPr lang="tr-TR" dirty="0" err="1" smtClean="0"/>
              <a:t>apeksine</a:t>
            </a:r>
            <a:r>
              <a:rPr lang="tr-TR" dirty="0" smtClean="0"/>
              <a:t> , geniş </a:t>
            </a:r>
            <a:r>
              <a:rPr lang="tr-TR" dirty="0" err="1" smtClean="0"/>
              <a:t>midline</a:t>
            </a:r>
            <a:r>
              <a:rPr lang="tr-TR" dirty="0" smtClean="0"/>
              <a:t> </a:t>
            </a:r>
            <a:r>
              <a:rPr lang="tr-TR" dirty="0" err="1" smtClean="0"/>
              <a:t>insizyon</a:t>
            </a:r>
            <a:r>
              <a:rPr lang="tr-TR" dirty="0" smtClean="0"/>
              <a:t> gereklidir</a:t>
            </a:r>
          </a:p>
          <a:p>
            <a:r>
              <a:rPr lang="tr-TR" dirty="0" smtClean="0"/>
              <a:t>Mesh mesane yüzeyinden keskin </a:t>
            </a:r>
            <a:r>
              <a:rPr lang="tr-TR" dirty="0" err="1" smtClean="0"/>
              <a:t>disseksiyonla</a:t>
            </a:r>
            <a:r>
              <a:rPr lang="tr-TR" dirty="0" smtClean="0"/>
              <a:t> serbestleştirilir. </a:t>
            </a:r>
            <a:r>
              <a:rPr lang="tr-TR" dirty="0" err="1"/>
              <a:t>L</a:t>
            </a:r>
            <a:r>
              <a:rPr lang="tr-TR" dirty="0" err="1" smtClean="0"/>
              <a:t>ateral</a:t>
            </a:r>
            <a:r>
              <a:rPr lang="tr-TR" dirty="0" smtClean="0"/>
              <a:t> </a:t>
            </a:r>
            <a:r>
              <a:rPr lang="tr-TR" dirty="0" err="1" smtClean="0"/>
              <a:t>kollarıda</a:t>
            </a:r>
            <a:r>
              <a:rPr lang="tr-TR" dirty="0" smtClean="0"/>
              <a:t> </a:t>
            </a:r>
            <a:r>
              <a:rPr lang="tr-TR" dirty="0"/>
              <a:t>ç</a:t>
            </a:r>
            <a:r>
              <a:rPr lang="tr-TR" dirty="0" smtClean="0"/>
              <a:t>ıkartılmalıdır</a:t>
            </a:r>
          </a:p>
          <a:p>
            <a:r>
              <a:rPr lang="tr-TR" dirty="0" err="1" smtClean="0"/>
              <a:t>Posteriorda</a:t>
            </a:r>
            <a:r>
              <a:rPr lang="tr-TR" dirty="0" smtClean="0"/>
              <a:t> ,</a:t>
            </a:r>
            <a:r>
              <a:rPr lang="tr-TR" dirty="0" err="1" smtClean="0"/>
              <a:t>rectum</a:t>
            </a:r>
            <a:r>
              <a:rPr lang="tr-TR" dirty="0" smtClean="0"/>
              <a:t> üzerinden keskin </a:t>
            </a:r>
            <a:r>
              <a:rPr lang="tr-TR" dirty="0" err="1" smtClean="0"/>
              <a:t>disseksiyon</a:t>
            </a:r>
            <a:r>
              <a:rPr lang="tr-TR" dirty="0" smtClean="0"/>
              <a:t> yapılır , </a:t>
            </a:r>
            <a:r>
              <a:rPr lang="tr-TR" dirty="0" err="1" smtClean="0"/>
              <a:t>rectal</a:t>
            </a:r>
            <a:r>
              <a:rPr lang="tr-TR" dirty="0" smtClean="0"/>
              <a:t> tuşe ile </a:t>
            </a:r>
            <a:r>
              <a:rPr lang="tr-TR" dirty="0" err="1" smtClean="0"/>
              <a:t>günvenlik</a:t>
            </a:r>
            <a:r>
              <a:rPr lang="tr-TR" dirty="0" smtClean="0"/>
              <a:t> sağlanmalıdır, </a:t>
            </a:r>
            <a:r>
              <a:rPr lang="tr-TR" dirty="0" err="1" smtClean="0"/>
              <a:t>disseksiyon</a:t>
            </a:r>
            <a:r>
              <a:rPr lang="tr-TR" dirty="0" smtClean="0"/>
              <a:t> </a:t>
            </a:r>
            <a:r>
              <a:rPr lang="tr-TR" dirty="0" err="1" smtClean="0"/>
              <a:t>spina</a:t>
            </a:r>
            <a:r>
              <a:rPr lang="tr-TR" dirty="0" smtClean="0"/>
              <a:t> </a:t>
            </a:r>
            <a:r>
              <a:rPr lang="tr-TR" dirty="0" err="1" smtClean="0"/>
              <a:t>iskiadikaya</a:t>
            </a:r>
            <a:r>
              <a:rPr lang="tr-TR" dirty="0" smtClean="0"/>
              <a:t> kadar ilerletilerek gövde ve kolları çıkartılmalıdır.</a:t>
            </a:r>
          </a:p>
          <a:p>
            <a:r>
              <a:rPr lang="tr-TR" dirty="0" smtClean="0"/>
              <a:t> geniş ve  yaklaşmayan </a:t>
            </a:r>
            <a:r>
              <a:rPr lang="tr-TR" dirty="0" err="1" smtClean="0"/>
              <a:t>defeklere</a:t>
            </a:r>
            <a:r>
              <a:rPr lang="tr-TR" dirty="0" smtClean="0"/>
              <a:t>, domuz ince  </a:t>
            </a:r>
            <a:r>
              <a:rPr lang="tr-TR" dirty="0" err="1" smtClean="0"/>
              <a:t>barsağı</a:t>
            </a:r>
            <a:r>
              <a:rPr lang="tr-TR" dirty="0" smtClean="0"/>
              <a:t>  </a:t>
            </a:r>
            <a:r>
              <a:rPr lang="tr-TR" dirty="0" err="1" smtClean="0"/>
              <a:t>sub</a:t>
            </a:r>
            <a:r>
              <a:rPr lang="tr-TR" dirty="0" smtClean="0"/>
              <a:t> mukoza </a:t>
            </a:r>
            <a:r>
              <a:rPr lang="tr-TR" dirty="0" err="1" smtClean="0"/>
              <a:t>grefti</a:t>
            </a:r>
            <a:r>
              <a:rPr lang="tr-TR" dirty="0" smtClean="0"/>
              <a:t> kullanılan vakalar vardır</a:t>
            </a:r>
          </a:p>
          <a:p>
            <a:r>
              <a:rPr lang="tr-TR" dirty="0" smtClean="0"/>
              <a:t>Post </a:t>
            </a:r>
            <a:r>
              <a:rPr lang="tr-TR" dirty="0" err="1" smtClean="0"/>
              <a:t>operatif</a:t>
            </a:r>
            <a:r>
              <a:rPr lang="tr-TR" dirty="0" smtClean="0"/>
              <a:t> uzun dönem vajinal </a:t>
            </a:r>
            <a:r>
              <a:rPr lang="tr-TR" dirty="0" err="1" smtClean="0"/>
              <a:t>dilatatörler</a:t>
            </a:r>
            <a:r>
              <a:rPr lang="tr-TR" dirty="0" smtClean="0"/>
              <a:t> ve </a:t>
            </a:r>
            <a:r>
              <a:rPr lang="tr-TR" dirty="0" err="1" smtClean="0"/>
              <a:t>topikal</a:t>
            </a:r>
            <a:r>
              <a:rPr lang="tr-TR" dirty="0" smtClean="0"/>
              <a:t> östrojen kullanımı gerekebilir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36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-s2.0-B9781416062660000083-f008-011-9781416062660" descr="Figure 8-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404665"/>
            <a:ext cx="777686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92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MESH EKSİZYONU SONRASI YAŞAM KALİTESİ 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36372"/>
            <a:ext cx="10515600" cy="5409127"/>
          </a:xfrm>
        </p:spPr>
        <p:txBody>
          <a:bodyPr>
            <a:normAutofit fontScale="47500" lnSpcReduction="20000"/>
          </a:bodyPr>
          <a:lstStyle/>
          <a:p>
            <a:endParaRPr lang="tr-TR" dirty="0" smtClean="0"/>
          </a:p>
          <a:p>
            <a:pPr marL="0" indent="0">
              <a:buNone/>
            </a:pPr>
            <a:r>
              <a:rPr lang="en-US" sz="5000" b="1" dirty="0">
                <a:solidFill>
                  <a:srgbClr val="000000"/>
                </a:solidFill>
                <a:latin typeface="arial" panose="020B0604020202020204" pitchFamily="34" charset="0"/>
              </a:rPr>
              <a:t>Health-related quality of life and outcomes after surgical treatment of complications from vaginally placed </a:t>
            </a:r>
            <a:r>
              <a:rPr lang="en-US" sz="5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mesh</a:t>
            </a:r>
            <a:endParaRPr lang="tr-TR" sz="5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tr-TR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4500" dirty="0" smtClean="0">
                <a:solidFill>
                  <a:srgbClr val="000000"/>
                </a:solidFill>
                <a:latin typeface="arial" panose="020B0604020202020204" pitchFamily="34" charset="0"/>
              </a:rPr>
              <a:t>Vajinal  </a:t>
            </a:r>
            <a:r>
              <a:rPr lang="tr-TR" sz="4500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tr-TR" sz="45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esh komplikasyonu nedeniyle cerrahi yapılan 114 hastanın,  68 ine mesh </a:t>
            </a:r>
            <a:r>
              <a:rPr lang="tr-TR" sz="4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eksizyonu</a:t>
            </a:r>
            <a:r>
              <a:rPr lang="tr-TR" sz="4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uygulanıyor,</a:t>
            </a:r>
          </a:p>
          <a:p>
            <a:pPr marL="0" indent="0">
              <a:buNone/>
            </a:pPr>
            <a:endParaRPr lang="tr-TR" sz="45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4500" dirty="0" smtClean="0">
                <a:solidFill>
                  <a:srgbClr val="000000"/>
                </a:solidFill>
                <a:latin typeface="arial" panose="020B0604020202020204" pitchFamily="34" charset="0"/>
              </a:rPr>
              <a:t>%64 </a:t>
            </a:r>
            <a:r>
              <a:rPr lang="tr-TR" sz="45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komplet</a:t>
            </a:r>
            <a:r>
              <a:rPr lang="tr-TR" sz="4500" dirty="0" smtClean="0">
                <a:solidFill>
                  <a:srgbClr val="000000"/>
                </a:solidFill>
                <a:latin typeface="arial" panose="020B0604020202020204" pitchFamily="34" charset="0"/>
              </a:rPr>
              <a:t> düzelme sağlanıyor</a:t>
            </a:r>
          </a:p>
          <a:p>
            <a:pPr marL="0" indent="0">
              <a:buNone/>
            </a:pPr>
            <a:r>
              <a:rPr lang="tr-TR" sz="45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Disparonisi</a:t>
            </a:r>
            <a:r>
              <a:rPr lang="tr-TR" sz="45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olan 23 hastadan sadece 3 tanesinde </a:t>
            </a:r>
            <a:r>
              <a:rPr lang="tr-TR" sz="45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eksizyon</a:t>
            </a:r>
            <a:r>
              <a:rPr lang="tr-TR" sz="45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sonrası,  düzelme izlendiği rapor edildi.</a:t>
            </a:r>
            <a:endParaRPr lang="en-US" sz="45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tr-TR" sz="4500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sz="2900" dirty="0" smtClean="0"/>
              <a:t>                                                                                                        </a:t>
            </a:r>
            <a:r>
              <a:rPr lang="tr-TR" sz="2900" dirty="0" err="1" smtClean="0"/>
              <a:t>Hokenstad</a:t>
            </a:r>
            <a:r>
              <a:rPr lang="tr-TR" sz="2900" dirty="0" smtClean="0"/>
              <a:t> </a:t>
            </a:r>
            <a:r>
              <a:rPr lang="tr-TR" sz="2900" dirty="0"/>
              <a:t>ED, </a:t>
            </a:r>
            <a:r>
              <a:rPr lang="tr-TR" sz="2900" dirty="0" smtClean="0"/>
              <a:t>El-</a:t>
            </a:r>
            <a:r>
              <a:rPr lang="tr-TR" sz="2900" dirty="0" err="1" smtClean="0"/>
              <a:t>Nashar</a:t>
            </a:r>
            <a:r>
              <a:rPr lang="tr-TR" sz="2900" dirty="0" smtClean="0"/>
              <a:t> SA,  </a:t>
            </a:r>
            <a:r>
              <a:rPr lang="tr-TR" sz="2900" dirty="0" err="1" smtClean="0"/>
              <a:t>Female</a:t>
            </a:r>
            <a:r>
              <a:rPr lang="tr-TR" sz="2900" dirty="0" smtClean="0"/>
              <a:t> </a:t>
            </a:r>
            <a:r>
              <a:rPr lang="tr-TR" sz="2900" dirty="0" err="1"/>
              <a:t>Pelvic</a:t>
            </a:r>
            <a:r>
              <a:rPr lang="tr-TR" sz="2900" dirty="0"/>
              <a:t> </a:t>
            </a:r>
            <a:r>
              <a:rPr lang="tr-TR" sz="2900" dirty="0" err="1"/>
              <a:t>Med</a:t>
            </a:r>
            <a:r>
              <a:rPr lang="tr-TR" sz="2900" dirty="0"/>
              <a:t> </a:t>
            </a:r>
            <a:r>
              <a:rPr lang="tr-TR" sz="2900" dirty="0" err="1"/>
              <a:t>Reconstr</a:t>
            </a:r>
            <a:r>
              <a:rPr lang="tr-TR" sz="2900" dirty="0"/>
              <a:t> </a:t>
            </a:r>
            <a:r>
              <a:rPr lang="tr-TR" sz="2900" dirty="0" smtClean="0"/>
              <a:t>Surg.2015</a:t>
            </a:r>
            <a:endParaRPr lang="tr-TR" sz="2900" dirty="0"/>
          </a:p>
          <a:p>
            <a:pPr marL="0" indent="0">
              <a:buNone/>
            </a:pPr>
            <a:endParaRPr lang="tr-TR" sz="2900" dirty="0"/>
          </a:p>
        </p:txBody>
      </p:sp>
    </p:spTree>
    <p:extLst>
      <p:ext uri="{BB962C8B-B14F-4D97-AF65-F5344CB8AC3E}">
        <p14:creationId xmlns:p14="http://schemas.microsoft.com/office/powerpoint/2010/main" val="24784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Mesh </a:t>
            </a:r>
            <a:r>
              <a:rPr lang="tr-TR" dirty="0" err="1" smtClean="0"/>
              <a:t>kontraksiyonu</a:t>
            </a:r>
            <a:r>
              <a:rPr lang="tr-TR" dirty="0" smtClean="0"/>
              <a:t>                                     (boyutunun </a:t>
            </a:r>
            <a:r>
              <a:rPr lang="tr-TR" dirty="0" err="1" smtClean="0"/>
              <a:t>kısalması,büzülmesi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Disparoni</a:t>
            </a:r>
            <a:r>
              <a:rPr lang="tr-TR" b="1" dirty="0" smtClean="0"/>
              <a:t> ve </a:t>
            </a:r>
            <a:r>
              <a:rPr lang="tr-TR" b="1" dirty="0" err="1" smtClean="0"/>
              <a:t>pelvik</a:t>
            </a:r>
            <a:r>
              <a:rPr lang="tr-TR" b="1" dirty="0" smtClean="0"/>
              <a:t> ağrıya neden olan</a:t>
            </a:r>
            <a:r>
              <a:rPr lang="tr-TR" dirty="0" smtClean="0"/>
              <a:t>, vajinal sert bantlar şeklinde </a:t>
            </a:r>
            <a:r>
              <a:rPr lang="tr-TR" dirty="0" err="1" smtClean="0"/>
              <a:t>prezente</a:t>
            </a:r>
            <a:r>
              <a:rPr lang="tr-TR" dirty="0" smtClean="0"/>
              <a:t> olur.</a:t>
            </a:r>
          </a:p>
          <a:p>
            <a:r>
              <a:rPr lang="tr-TR" dirty="0" err="1" smtClean="0"/>
              <a:t>Pelvik</a:t>
            </a:r>
            <a:r>
              <a:rPr lang="tr-TR" dirty="0" smtClean="0"/>
              <a:t> muayene ile tanı konulur .</a:t>
            </a:r>
          </a:p>
          <a:p>
            <a:r>
              <a:rPr lang="tr-TR" dirty="0" smtClean="0"/>
              <a:t>Gergin bantların kesilmesi veya meshin ulaşılabilen kısmının tamamen çıkartılması % 88 ağrıyı giderir.</a:t>
            </a:r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sz="1600" dirty="0" smtClean="0"/>
              <a:t>                                                                                                       </a:t>
            </a:r>
            <a:r>
              <a:rPr lang="tr-TR" sz="1600" dirty="0" err="1" smtClean="0"/>
              <a:t>Letouzey</a:t>
            </a:r>
            <a:r>
              <a:rPr lang="tr-TR" sz="1600" dirty="0" smtClean="0"/>
              <a:t> </a:t>
            </a:r>
            <a:r>
              <a:rPr lang="tr-TR" sz="1600" dirty="0"/>
              <a:t>V, </a:t>
            </a:r>
            <a:r>
              <a:rPr lang="tr-TR" sz="1600" dirty="0" err="1"/>
              <a:t>Deffieux</a:t>
            </a:r>
            <a:r>
              <a:rPr lang="tr-TR" sz="1600" dirty="0"/>
              <a:t> </a:t>
            </a:r>
            <a:r>
              <a:rPr lang="tr-TR" sz="1600" dirty="0" smtClean="0"/>
              <a:t>X,</a:t>
            </a:r>
            <a:r>
              <a:rPr lang="tr-TR" sz="1600" dirty="0"/>
              <a:t> </a:t>
            </a:r>
            <a:r>
              <a:rPr lang="tr-TR" sz="1600" dirty="0" err="1"/>
              <a:t>Int</a:t>
            </a:r>
            <a:r>
              <a:rPr lang="tr-TR" sz="1600" dirty="0"/>
              <a:t> </a:t>
            </a:r>
            <a:r>
              <a:rPr lang="tr-TR" sz="1600" dirty="0" err="1"/>
              <a:t>Urogynecol</a:t>
            </a:r>
            <a:r>
              <a:rPr lang="tr-TR" sz="1600" dirty="0"/>
              <a:t> J </a:t>
            </a:r>
            <a:r>
              <a:rPr lang="tr-TR" sz="1600" dirty="0" err="1"/>
              <a:t>Pelvic</a:t>
            </a:r>
            <a:r>
              <a:rPr lang="tr-TR" sz="1600" dirty="0"/>
              <a:t> </a:t>
            </a:r>
            <a:r>
              <a:rPr lang="tr-TR" sz="1600" dirty="0" err="1"/>
              <a:t>Floor</a:t>
            </a:r>
            <a:r>
              <a:rPr lang="tr-TR" sz="1600" dirty="0"/>
              <a:t> </a:t>
            </a:r>
            <a:r>
              <a:rPr lang="tr-TR" sz="1600" dirty="0" err="1"/>
              <a:t>Dysfunct</a:t>
            </a:r>
            <a:r>
              <a:rPr lang="tr-TR" sz="1600" dirty="0"/>
              <a:t>. 2009</a:t>
            </a:r>
          </a:p>
        </p:txBody>
      </p:sp>
    </p:spTree>
    <p:extLst>
      <p:ext uri="{BB962C8B-B14F-4D97-AF65-F5344CB8AC3E}">
        <p14:creationId xmlns:p14="http://schemas.microsoft.com/office/powerpoint/2010/main" val="24988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Mesh nedenli  </a:t>
            </a:r>
            <a:r>
              <a:rPr lang="tr-TR" dirty="0" err="1" smtClean="0"/>
              <a:t>Pelvik</a:t>
            </a:r>
            <a:r>
              <a:rPr lang="tr-TR" dirty="0" smtClean="0"/>
              <a:t> ağrı ve </a:t>
            </a:r>
            <a:r>
              <a:rPr lang="tr-TR" dirty="0" err="1" smtClean="0"/>
              <a:t>disparoni</a:t>
            </a:r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78038"/>
            <a:ext cx="10515600" cy="52545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 err="1" smtClean="0"/>
              <a:t>Etiolojisi</a:t>
            </a:r>
            <a:r>
              <a:rPr lang="tr-TR" dirty="0" smtClean="0"/>
              <a:t>: Mesh </a:t>
            </a:r>
            <a:r>
              <a:rPr lang="tr-TR" dirty="0" err="1" smtClean="0"/>
              <a:t>kontraksiyonu</a:t>
            </a:r>
            <a:r>
              <a:rPr lang="tr-TR" dirty="0" smtClean="0"/>
              <a:t>, </a:t>
            </a:r>
            <a:r>
              <a:rPr lang="tr-TR" dirty="0" err="1" smtClean="0"/>
              <a:t>pelvik</a:t>
            </a:r>
            <a:r>
              <a:rPr lang="tr-TR" dirty="0" smtClean="0"/>
              <a:t> kas spazmı,  </a:t>
            </a:r>
            <a:r>
              <a:rPr lang="tr-TR" dirty="0" err="1" smtClean="0"/>
              <a:t>Pudental</a:t>
            </a:r>
            <a:r>
              <a:rPr lang="tr-TR" dirty="0" smtClean="0"/>
              <a:t> nevralji</a:t>
            </a:r>
            <a:r>
              <a:rPr lang="tr-TR" dirty="0"/>
              <a:t> </a:t>
            </a:r>
            <a:r>
              <a:rPr lang="tr-TR" dirty="0" smtClean="0"/>
              <a:t>ve  </a:t>
            </a:r>
            <a:r>
              <a:rPr lang="tr-TR" dirty="0" err="1" smtClean="0"/>
              <a:t>infeksiyonlar</a:t>
            </a:r>
            <a:r>
              <a:rPr lang="tr-TR" dirty="0" smtClean="0"/>
              <a:t>  olabilir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Muayenede</a:t>
            </a:r>
            <a:r>
              <a:rPr lang="tr-TR" dirty="0" smtClean="0"/>
              <a:t>: belirgin vajinal </a:t>
            </a:r>
            <a:r>
              <a:rPr lang="tr-TR" dirty="0" err="1" smtClean="0"/>
              <a:t>band</a:t>
            </a:r>
            <a:r>
              <a:rPr lang="tr-TR" dirty="0" smtClean="0"/>
              <a:t> , artmış </a:t>
            </a:r>
            <a:r>
              <a:rPr lang="tr-TR" dirty="0" err="1" smtClean="0"/>
              <a:t>pelvik</a:t>
            </a:r>
            <a:r>
              <a:rPr lang="tr-TR" dirty="0" smtClean="0"/>
              <a:t> </a:t>
            </a:r>
            <a:r>
              <a:rPr lang="tr-TR" dirty="0" err="1" smtClean="0"/>
              <a:t>tonus</a:t>
            </a:r>
            <a:r>
              <a:rPr lang="tr-TR" dirty="0" smtClean="0"/>
              <a:t>, hassasiyet bölgeleri, izlenebilir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 err="1" smtClean="0"/>
              <a:t>rectal</a:t>
            </a:r>
            <a:r>
              <a:rPr lang="tr-TR" dirty="0" smtClean="0"/>
              <a:t> muayene ile </a:t>
            </a:r>
            <a:r>
              <a:rPr lang="tr-TR" dirty="0" err="1" smtClean="0"/>
              <a:t>intra</a:t>
            </a:r>
            <a:r>
              <a:rPr lang="tr-TR" dirty="0" smtClean="0"/>
              <a:t> </a:t>
            </a:r>
            <a:r>
              <a:rPr lang="tr-TR" dirty="0" err="1" smtClean="0"/>
              <a:t>lüminal</a:t>
            </a:r>
            <a:r>
              <a:rPr lang="tr-TR" dirty="0" smtClean="0"/>
              <a:t> mesh araştırılmalıdır  ve   </a:t>
            </a:r>
            <a:r>
              <a:rPr lang="tr-TR" dirty="0" err="1" smtClean="0"/>
              <a:t>üriner</a:t>
            </a:r>
            <a:r>
              <a:rPr lang="tr-TR" dirty="0" smtClean="0"/>
              <a:t> semptom varlığında  </a:t>
            </a:r>
            <a:r>
              <a:rPr lang="tr-TR" dirty="0" err="1" smtClean="0"/>
              <a:t>sistoskopi</a:t>
            </a:r>
            <a:r>
              <a:rPr lang="tr-TR" dirty="0" smtClean="0"/>
              <a:t>   gereklidir.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NSAİ </a:t>
            </a:r>
            <a:r>
              <a:rPr lang="tr-TR" dirty="0" err="1" smtClean="0"/>
              <a:t>medikasyon</a:t>
            </a:r>
            <a:endParaRPr lang="tr-TR" dirty="0"/>
          </a:p>
          <a:p>
            <a:r>
              <a:rPr lang="tr-TR" dirty="0" smtClean="0"/>
              <a:t>Vajinal </a:t>
            </a:r>
            <a:r>
              <a:rPr lang="tr-TR" dirty="0" err="1" smtClean="0"/>
              <a:t>dilatatör</a:t>
            </a:r>
            <a:r>
              <a:rPr lang="tr-TR" dirty="0" smtClean="0"/>
              <a:t> uygulamaları</a:t>
            </a:r>
          </a:p>
          <a:p>
            <a:r>
              <a:rPr lang="tr-TR" dirty="0" err="1" smtClean="0"/>
              <a:t>Pelvik</a:t>
            </a:r>
            <a:r>
              <a:rPr lang="tr-TR" dirty="0" smtClean="0"/>
              <a:t> taban kas spazmında, tetik nokta enjeksiyonları ( </a:t>
            </a:r>
            <a:r>
              <a:rPr lang="tr-TR" dirty="0" err="1" smtClean="0"/>
              <a:t>botilinium</a:t>
            </a:r>
            <a:r>
              <a:rPr lang="tr-TR" dirty="0" smtClean="0"/>
              <a:t> </a:t>
            </a:r>
            <a:r>
              <a:rPr lang="tr-TR" dirty="0" err="1" smtClean="0"/>
              <a:t>toksin,lidokain,bupivokain</a:t>
            </a:r>
            <a:r>
              <a:rPr lang="tr-TR" dirty="0" smtClean="0"/>
              <a:t> </a:t>
            </a:r>
            <a:r>
              <a:rPr lang="tr-TR" dirty="0" err="1" smtClean="0"/>
              <a:t>injeksiyonları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Sakral</a:t>
            </a:r>
            <a:r>
              <a:rPr lang="tr-TR" dirty="0" smtClean="0"/>
              <a:t> sinir </a:t>
            </a:r>
            <a:r>
              <a:rPr lang="tr-TR" smtClean="0"/>
              <a:t>modülasyonları </a:t>
            </a:r>
            <a:r>
              <a:rPr lang="tr-TR" smtClean="0"/>
              <a:t> </a:t>
            </a:r>
            <a:r>
              <a:rPr lang="tr-TR" dirty="0"/>
              <a:t>denenebilir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Şiddetli </a:t>
            </a:r>
            <a:r>
              <a:rPr lang="tr-TR" b="1" dirty="0"/>
              <a:t>ağrı varlığında neden yok ise </a:t>
            </a:r>
            <a:r>
              <a:rPr lang="tr-TR" dirty="0" smtClean="0"/>
              <a:t>, kronik </a:t>
            </a:r>
            <a:r>
              <a:rPr lang="tr-TR" dirty="0" err="1"/>
              <a:t>pelvik</a:t>
            </a:r>
            <a:r>
              <a:rPr lang="tr-TR" dirty="0"/>
              <a:t> ağrı ve </a:t>
            </a:r>
            <a:r>
              <a:rPr lang="tr-TR" dirty="0" err="1"/>
              <a:t>matür</a:t>
            </a:r>
            <a:r>
              <a:rPr lang="tr-TR" dirty="0"/>
              <a:t> </a:t>
            </a:r>
            <a:r>
              <a:rPr lang="tr-TR" dirty="0" err="1"/>
              <a:t>skar</a:t>
            </a:r>
            <a:r>
              <a:rPr lang="tr-TR" dirty="0"/>
              <a:t> gelişimini önlemek için  mesh </a:t>
            </a:r>
            <a:r>
              <a:rPr lang="tr-TR" dirty="0" err="1"/>
              <a:t>eksizyonu</a:t>
            </a:r>
            <a:r>
              <a:rPr lang="tr-TR" dirty="0"/>
              <a:t> önerilir.(%73 hastada  ağrı semptomları </a:t>
            </a:r>
            <a:r>
              <a:rPr lang="tr-TR" dirty="0" smtClean="0"/>
              <a:t>düzelir)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                                            </a:t>
            </a:r>
            <a:r>
              <a:rPr lang="tr-TR" sz="1800" dirty="0" err="1" smtClean="0"/>
              <a:t>Gyang</a:t>
            </a:r>
            <a:r>
              <a:rPr lang="tr-TR" sz="1800" dirty="0" smtClean="0"/>
              <a:t> </a:t>
            </a:r>
            <a:r>
              <a:rPr lang="tr-TR" sz="1800" dirty="0"/>
              <a:t>AN, </a:t>
            </a:r>
            <a:r>
              <a:rPr lang="tr-TR" sz="1800" dirty="0" err="1"/>
              <a:t>Feranec</a:t>
            </a:r>
            <a:r>
              <a:rPr lang="tr-TR" sz="1800" dirty="0"/>
              <a:t> JB, </a:t>
            </a:r>
            <a:r>
              <a:rPr lang="tr-TR" sz="1800" dirty="0" err="1"/>
              <a:t>Int</a:t>
            </a:r>
            <a:r>
              <a:rPr lang="tr-TR" sz="1800" dirty="0"/>
              <a:t> </a:t>
            </a:r>
            <a:r>
              <a:rPr lang="tr-TR" sz="1800" dirty="0" err="1"/>
              <a:t>Urogynecol</a:t>
            </a:r>
            <a:r>
              <a:rPr lang="tr-TR" sz="1800" dirty="0"/>
              <a:t> J. 2014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91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0" y="846375"/>
            <a:ext cx="7521262" cy="51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Mesh </a:t>
            </a:r>
            <a:r>
              <a:rPr lang="tr-TR" dirty="0" err="1" smtClean="0"/>
              <a:t>abse</a:t>
            </a:r>
            <a:r>
              <a:rPr lang="tr-TR" dirty="0" smtClean="0"/>
              <a:t> formasyonu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141668" y="1690688"/>
            <a:ext cx="5318417" cy="2745846"/>
          </a:xfrm>
        </p:spPr>
        <p:txBody>
          <a:bodyPr>
            <a:noAutofit/>
          </a:bodyPr>
          <a:lstStyle/>
          <a:p>
            <a:r>
              <a:rPr lang="tr-TR" dirty="0" smtClean="0"/>
              <a:t> Vajinal mesh  ile POP onarımı  yapılan 63 hasta,  1 hasta da apse oluşumu izlendi . Tedavi şekli </a:t>
            </a:r>
            <a:r>
              <a:rPr lang="tr-TR" dirty="0" err="1" smtClean="0"/>
              <a:t>abse</a:t>
            </a:r>
            <a:r>
              <a:rPr lang="tr-TR" dirty="0" smtClean="0"/>
              <a:t> drenajı ve mesh çıkartılması .</a:t>
            </a:r>
          </a:p>
          <a:p>
            <a:endParaRPr lang="tr-TR" dirty="0"/>
          </a:p>
          <a:p>
            <a:r>
              <a:rPr lang="tr-TR" dirty="0">
                <a:solidFill>
                  <a:prstClr val="black"/>
                </a:solidFill>
              </a:rPr>
              <a:t>Literatürde </a:t>
            </a:r>
            <a:r>
              <a:rPr lang="tr-TR" dirty="0" err="1">
                <a:solidFill>
                  <a:prstClr val="black"/>
                </a:solidFill>
              </a:rPr>
              <a:t>abse</a:t>
            </a:r>
            <a:r>
              <a:rPr lang="tr-TR" dirty="0">
                <a:solidFill>
                  <a:prstClr val="black"/>
                </a:solidFill>
              </a:rPr>
              <a:t> oranı % 1.6-4.2 oranında bildirilmiştir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1" y="2689936"/>
            <a:ext cx="5157787" cy="2851225"/>
          </a:xfrm>
          <a:prstGeom prst="rect">
            <a:avLst/>
          </a:prstGeom>
        </p:spPr>
      </p:pic>
      <p:sp>
        <p:nvSpPr>
          <p:cNvPr id="3" name="Metin Yer Tutucusu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4"/>
          </p:nvPr>
        </p:nvSpPr>
        <p:spPr>
          <a:xfrm>
            <a:off x="5499279" y="1690688"/>
            <a:ext cx="6568225" cy="482602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80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prstClr val="black"/>
                </a:solidFill>
              </a:rPr>
              <a:t>         TOT </a:t>
            </a:r>
            <a:r>
              <a:rPr lang="tr-TR" dirty="0">
                <a:solidFill>
                  <a:prstClr val="black"/>
                </a:solidFill>
              </a:rPr>
              <a:t>sonrası </a:t>
            </a:r>
            <a:r>
              <a:rPr lang="tr-TR" dirty="0" err="1">
                <a:solidFill>
                  <a:prstClr val="black"/>
                </a:solidFill>
              </a:rPr>
              <a:t>iskiorectal</a:t>
            </a:r>
            <a:r>
              <a:rPr lang="tr-TR" dirty="0">
                <a:solidFill>
                  <a:prstClr val="black"/>
                </a:solidFill>
              </a:rPr>
              <a:t> fossa </a:t>
            </a:r>
            <a:r>
              <a:rPr lang="tr-TR" dirty="0" err="1">
                <a:solidFill>
                  <a:prstClr val="black"/>
                </a:solidFill>
              </a:rPr>
              <a:t>absesi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151731" y="1242454"/>
            <a:ext cx="9888538" cy="561554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539881" y="6211669"/>
            <a:ext cx="3000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>
                <a:latin typeface="AdvP4DF60F"/>
              </a:rPr>
              <a:t>Karateke  A , Küçükbaş M.  </a:t>
            </a:r>
            <a:r>
              <a:rPr lang="en-US" sz="1200" dirty="0" smtClean="0">
                <a:latin typeface="AdvP4DF60F"/>
              </a:rPr>
              <a:t>European </a:t>
            </a:r>
            <a:r>
              <a:rPr lang="en-US" sz="1200" dirty="0">
                <a:latin typeface="AdvP4DF60F"/>
              </a:rPr>
              <a:t>Journal of Obstetrics &amp; Gynecology and Reproductive Biology 158 (2011) 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8081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 </a:t>
            </a:r>
            <a:r>
              <a:rPr lang="tr-TR" dirty="0" err="1" smtClean="0"/>
              <a:t>novo</a:t>
            </a:r>
            <a:r>
              <a:rPr lang="tr-TR" dirty="0" smtClean="0"/>
              <a:t> </a:t>
            </a:r>
            <a:r>
              <a:rPr lang="tr-TR" dirty="0" err="1" smtClean="0"/>
              <a:t>inkontinans</a:t>
            </a:r>
            <a:r>
              <a:rPr lang="tr-TR" dirty="0" smtClean="0"/>
              <a:t> ve </a:t>
            </a:r>
            <a:r>
              <a:rPr lang="tr-TR" dirty="0" err="1" smtClean="0"/>
              <a:t>urgency</a:t>
            </a:r>
            <a:r>
              <a:rPr lang="tr-TR" dirty="0" smtClean="0"/>
              <a:t> </a:t>
            </a:r>
            <a:r>
              <a:rPr lang="tr-TR" dirty="0" err="1" smtClean="0"/>
              <a:t>inkontinans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Slinglerde</a:t>
            </a:r>
            <a:r>
              <a:rPr lang="tr-TR" dirty="0" smtClean="0"/>
              <a:t> daha çok görülür  %11-28 </a:t>
            </a:r>
          </a:p>
          <a:p>
            <a:pPr marL="0" indent="0">
              <a:buNone/>
            </a:pPr>
            <a:r>
              <a:rPr lang="tr-TR" dirty="0" smtClean="0"/>
              <a:t>        </a:t>
            </a:r>
            <a:r>
              <a:rPr lang="tr-TR" dirty="0" err="1" smtClean="0"/>
              <a:t>disseksiyona</a:t>
            </a:r>
            <a:r>
              <a:rPr lang="tr-TR" dirty="0" smtClean="0"/>
              <a:t> bağlı  sinir hasarı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çıkım obstrüksiyonu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Yabancı cisim reaksiyonu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geçirilmiş </a:t>
            </a:r>
            <a:r>
              <a:rPr lang="tr-TR" dirty="0" err="1" smtClean="0"/>
              <a:t>inkontinans</a:t>
            </a:r>
            <a:r>
              <a:rPr lang="tr-TR" dirty="0" smtClean="0"/>
              <a:t> operasyonları,   nedenler olarak ileri sürülmüştür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</a:t>
            </a:r>
          </a:p>
          <a:p>
            <a:pPr marL="0" indent="0">
              <a:buNone/>
            </a:pPr>
            <a:r>
              <a:rPr lang="tr-TR" dirty="0"/>
              <a:t>                                                               </a:t>
            </a:r>
            <a:r>
              <a:rPr lang="tr-TR" dirty="0" smtClean="0"/>
              <a:t>                       </a:t>
            </a:r>
            <a:r>
              <a:rPr lang="tr-TR" sz="1500" dirty="0" err="1" smtClean="0"/>
              <a:t>Chasta</a:t>
            </a:r>
            <a:r>
              <a:rPr lang="tr-TR" sz="1500" dirty="0" smtClean="0"/>
              <a:t> </a:t>
            </a:r>
            <a:r>
              <a:rPr lang="tr-TR" sz="1500" dirty="0" err="1"/>
              <a:t>Bacsu</a:t>
            </a:r>
            <a:r>
              <a:rPr lang="tr-TR" sz="1500" dirty="0"/>
              <a:t>,</a:t>
            </a:r>
            <a:r>
              <a:rPr lang="en-US" sz="1500" dirty="0" smtClean="0"/>
              <a:t>REV</a:t>
            </a:r>
            <a:r>
              <a:rPr lang="en-US" sz="1500" dirty="0"/>
              <a:t>. MED. CLIN. CONDES - </a:t>
            </a:r>
            <a:r>
              <a:rPr lang="en-US" sz="1500" dirty="0" smtClean="0"/>
              <a:t>2013</a:t>
            </a:r>
            <a:endParaRPr lang="tr-TR" sz="1500" dirty="0"/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                   </a:t>
            </a:r>
            <a:r>
              <a:rPr lang="tr-TR" sz="1600" dirty="0" err="1" smtClean="0"/>
              <a:t>Petri</a:t>
            </a:r>
            <a:r>
              <a:rPr lang="tr-TR" sz="1600" dirty="0" smtClean="0"/>
              <a:t> E. </a:t>
            </a:r>
            <a:r>
              <a:rPr lang="tr-TR" sz="1600" dirty="0" err="1" smtClean="0"/>
              <a:t>Ashok</a:t>
            </a:r>
            <a:r>
              <a:rPr lang="tr-TR" sz="1600" dirty="0" smtClean="0"/>
              <a:t> K. EJOGRB 2012</a:t>
            </a:r>
          </a:p>
          <a:p>
            <a:pPr marL="0" indent="0">
              <a:buNone/>
            </a:pPr>
            <a:r>
              <a:rPr lang="tr-TR" sz="1600" dirty="0" smtClean="0"/>
              <a:t>                                                                                                                                                      </a:t>
            </a:r>
            <a:r>
              <a:rPr lang="tr-TR" sz="1600" dirty="0" err="1" smtClean="0"/>
              <a:t>Kenton</a:t>
            </a:r>
            <a:r>
              <a:rPr lang="tr-TR" sz="1600" dirty="0" smtClean="0"/>
              <a:t> K. J of </a:t>
            </a:r>
            <a:r>
              <a:rPr lang="tr-TR" sz="1600" dirty="0" err="1" smtClean="0"/>
              <a:t>Urology</a:t>
            </a:r>
            <a:r>
              <a:rPr lang="tr-TR" sz="1600" dirty="0" smtClean="0"/>
              <a:t>  2009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74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643" y="1264355"/>
            <a:ext cx="5892800" cy="191911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 </a:t>
            </a:r>
            <a:r>
              <a:rPr lang="tr-TR" dirty="0" err="1" smtClean="0"/>
              <a:t>Voiding</a:t>
            </a:r>
            <a:r>
              <a:rPr lang="tr-TR" dirty="0" smtClean="0"/>
              <a:t> </a:t>
            </a:r>
            <a:r>
              <a:rPr lang="tr-TR" dirty="0" err="1" smtClean="0"/>
              <a:t>disfonksiyon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Metin Yer Tutucusu 9"/>
          <p:cNvSpPr>
            <a:spLocks noGrp="1"/>
          </p:cNvSpPr>
          <p:nvPr>
            <p:ph type="body" idx="1"/>
          </p:nvPr>
        </p:nvSpPr>
        <p:spPr>
          <a:xfrm flipH="1">
            <a:off x="5997574" y="1365956"/>
            <a:ext cx="4591403" cy="3872088"/>
          </a:xfrm>
        </p:spPr>
        <p:txBody>
          <a:bodyPr>
            <a:normAutofit/>
          </a:bodyPr>
          <a:lstStyle/>
          <a:p>
            <a:r>
              <a:rPr lang="tr-TR" dirty="0" smtClean="0"/>
              <a:t>TVT VE TOT, karşılaştırıldığında cerrahi müdahale gerektiren  işeme güçlüğü </a:t>
            </a:r>
            <a:endParaRPr lang="tr-TR" dirty="0"/>
          </a:p>
          <a:p>
            <a:r>
              <a:rPr lang="tr-TR" dirty="0" smtClean="0"/>
              <a:t>-  TVT için %3.4 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TOT için %1.3 olarak rapor edilmiştir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Mesh kesilmesi ile tedavi gerekebilir</a:t>
            </a:r>
          </a:p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46756" y="3364089"/>
            <a:ext cx="5850818" cy="3183467"/>
          </a:xfrm>
          <a:prstGeom prst="rect">
            <a:avLst/>
          </a:prstGeom>
        </p:spPr>
      </p:pic>
      <p:sp>
        <p:nvSpPr>
          <p:cNvPr id="3" name="Metin Yer Tutucusu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57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ÜRETHRAL MESH EREZYONU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Birkaç hafta veya ayda gelişir</a:t>
            </a:r>
          </a:p>
          <a:p>
            <a:r>
              <a:rPr lang="tr-TR" dirty="0" err="1" smtClean="0"/>
              <a:t>Periürethral</a:t>
            </a:r>
            <a:r>
              <a:rPr lang="tr-TR" dirty="0" smtClean="0"/>
              <a:t> rahatsızlık</a:t>
            </a:r>
          </a:p>
          <a:p>
            <a:r>
              <a:rPr lang="tr-TR" dirty="0" err="1" smtClean="0"/>
              <a:t>Hematüri</a:t>
            </a:r>
            <a:r>
              <a:rPr lang="tr-TR" dirty="0" smtClean="0"/>
              <a:t> </a:t>
            </a:r>
          </a:p>
          <a:p>
            <a:r>
              <a:rPr lang="tr-TR" dirty="0" smtClean="0"/>
              <a:t>İşeme güçlüğü,  şeklinde  </a:t>
            </a:r>
            <a:r>
              <a:rPr lang="tr-TR" dirty="0" err="1" smtClean="0"/>
              <a:t>prezente</a:t>
            </a:r>
            <a:r>
              <a:rPr lang="tr-TR" dirty="0" smtClean="0"/>
              <a:t> olur</a:t>
            </a:r>
          </a:p>
          <a:p>
            <a:endParaRPr lang="tr-TR" dirty="0"/>
          </a:p>
          <a:p>
            <a:r>
              <a:rPr lang="tr-TR" b="1" dirty="0" smtClean="0"/>
              <a:t>Tanı ve tedavi </a:t>
            </a:r>
            <a:r>
              <a:rPr lang="tr-TR" dirty="0" smtClean="0"/>
              <a:t>: </a:t>
            </a:r>
            <a:r>
              <a:rPr lang="tr-TR" dirty="0" err="1" smtClean="0"/>
              <a:t>Ürethro</a:t>
            </a:r>
            <a:r>
              <a:rPr lang="tr-TR" dirty="0" smtClean="0"/>
              <a:t> </a:t>
            </a:r>
            <a:r>
              <a:rPr lang="tr-TR" dirty="0" err="1" smtClean="0"/>
              <a:t>sistoskopi</a:t>
            </a:r>
            <a:r>
              <a:rPr lang="tr-TR" dirty="0" smtClean="0"/>
              <a:t>  ile izlenen , </a:t>
            </a:r>
            <a:r>
              <a:rPr lang="tr-TR" dirty="0" err="1" smtClean="0"/>
              <a:t>erode</a:t>
            </a:r>
            <a:r>
              <a:rPr lang="tr-TR" dirty="0" smtClean="0"/>
              <a:t> meshin </a:t>
            </a:r>
            <a:r>
              <a:rPr lang="tr-TR" dirty="0" err="1" smtClean="0"/>
              <a:t>eksizyonu</a:t>
            </a:r>
            <a:r>
              <a:rPr lang="tr-TR" dirty="0" smtClean="0"/>
              <a:t> , ardından </a:t>
            </a:r>
            <a:r>
              <a:rPr lang="tr-TR" dirty="0" err="1" smtClean="0"/>
              <a:t>ürethroplasti</a:t>
            </a:r>
            <a:r>
              <a:rPr lang="tr-TR" dirty="0" smtClean="0"/>
              <a:t> ve </a:t>
            </a:r>
            <a:r>
              <a:rPr lang="tr-TR" dirty="0" err="1" smtClean="0"/>
              <a:t>üretral</a:t>
            </a:r>
            <a:r>
              <a:rPr lang="tr-TR" dirty="0" smtClean="0"/>
              <a:t> sonda uygulanması </a:t>
            </a:r>
            <a:r>
              <a:rPr lang="tr-TR" dirty="0"/>
              <a:t>şeklinde </a:t>
            </a:r>
            <a:r>
              <a:rPr lang="tr-TR" dirty="0" smtClean="0"/>
              <a:t>yönetilir.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                                            </a:t>
            </a:r>
            <a:r>
              <a:rPr lang="tr-TR" sz="1800" dirty="0" err="1" smtClean="0"/>
              <a:t>women</a:t>
            </a:r>
            <a:r>
              <a:rPr lang="tr-TR" sz="1800" dirty="0"/>
              <a:t>. </a:t>
            </a:r>
            <a:r>
              <a:rPr lang="tr-TR" sz="1800" dirty="0" err="1"/>
              <a:t>Curr</a:t>
            </a:r>
            <a:r>
              <a:rPr lang="tr-TR" sz="1800" dirty="0"/>
              <a:t> </a:t>
            </a:r>
            <a:r>
              <a:rPr lang="tr-TR" sz="1800" dirty="0" err="1"/>
              <a:t>Opin</a:t>
            </a:r>
            <a:r>
              <a:rPr lang="tr-TR" sz="1800" dirty="0"/>
              <a:t> </a:t>
            </a:r>
            <a:r>
              <a:rPr lang="tr-TR" sz="1800" dirty="0" err="1"/>
              <a:t>Urol</a:t>
            </a:r>
            <a:r>
              <a:rPr lang="tr-TR" sz="1800" dirty="0"/>
              <a:t>. 2004 Nov;14(6):335-8. </a:t>
            </a:r>
            <a:r>
              <a:rPr lang="tr-TR" sz="1800" dirty="0" err="1" smtClean="0"/>
              <a:t>Review</a:t>
            </a:r>
            <a:endParaRPr lang="tr-TR" sz="1800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09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Mesh kullanımında  enfeksiyon gelişimi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Transvaginal</a:t>
            </a:r>
            <a:r>
              <a:rPr lang="tr-TR" dirty="0" smtClean="0"/>
              <a:t> mesh uygulamasında en sık </a:t>
            </a:r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/>
              <a:t>e</a:t>
            </a:r>
            <a:r>
              <a:rPr lang="tr-TR" dirty="0" smtClean="0"/>
              <a:t>nfeksiyon ve yara enfeksiyonu gelişir,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r>
              <a:rPr lang="tr-TR" dirty="0" err="1" smtClean="0"/>
              <a:t>Profilaktik</a:t>
            </a:r>
            <a:r>
              <a:rPr lang="tr-TR" dirty="0" smtClean="0"/>
              <a:t> antibiyotik kullanımı gereklidir.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42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62" y="0"/>
            <a:ext cx="9092484" cy="3425780"/>
          </a:xfrm>
          <a:prstGeom prst="rect">
            <a:avLst/>
          </a:prstGeom>
        </p:spPr>
      </p:pic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831850" y="3631842"/>
            <a:ext cx="10515600" cy="93063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49" y="4353059"/>
            <a:ext cx="9239429" cy="2161594"/>
          </a:xfrm>
          <a:prstGeom prst="rect">
            <a:avLst/>
          </a:prstGeom>
        </p:spPr>
      </p:pic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38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Abdominal</a:t>
            </a:r>
            <a:r>
              <a:rPr lang="tr-TR" dirty="0" smtClean="0"/>
              <a:t> </a:t>
            </a:r>
            <a:r>
              <a:rPr lang="tr-TR" dirty="0" err="1" smtClean="0"/>
              <a:t>sakrokolpopeksi</a:t>
            </a:r>
            <a:r>
              <a:rPr lang="tr-TR" dirty="0" smtClean="0"/>
              <a:t> </a:t>
            </a:r>
            <a:r>
              <a:rPr lang="tr-TR" dirty="0" err="1" smtClean="0"/>
              <a:t>diskitisi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istemsiz olarak </a:t>
            </a:r>
            <a:r>
              <a:rPr lang="tr-TR" dirty="0" err="1" smtClean="0"/>
              <a:t>süturun</a:t>
            </a:r>
            <a:r>
              <a:rPr lang="tr-TR" dirty="0" smtClean="0"/>
              <a:t> diskten geçirilmesine bağlı gelişir; hastada zayıf düşüren bel ağrısı ve vajinal akıntı </a:t>
            </a:r>
            <a:r>
              <a:rPr lang="tr-TR" dirty="0"/>
              <a:t> </a:t>
            </a:r>
            <a:r>
              <a:rPr lang="tr-TR" dirty="0" smtClean="0"/>
              <a:t>vardır . ortopedik cerrahla beraber mesh çıkartılması, </a:t>
            </a:r>
            <a:r>
              <a:rPr lang="tr-TR" dirty="0" err="1" smtClean="0"/>
              <a:t>debridman</a:t>
            </a:r>
            <a:r>
              <a:rPr lang="tr-TR" dirty="0" smtClean="0"/>
              <a:t> ve geniş spektrumlu antibiyotik uygulanır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b="1" dirty="0" smtClean="0"/>
              <a:t>Mesh S2 seviyesinde </a:t>
            </a:r>
            <a:r>
              <a:rPr lang="tr-TR" b="1" dirty="0" err="1" smtClean="0"/>
              <a:t>anterior</a:t>
            </a:r>
            <a:r>
              <a:rPr lang="tr-TR" b="1" dirty="0" smtClean="0"/>
              <a:t> </a:t>
            </a:r>
            <a:r>
              <a:rPr lang="tr-TR" b="1" dirty="0" err="1" smtClean="0"/>
              <a:t>longütüdinal</a:t>
            </a:r>
            <a:r>
              <a:rPr lang="tr-TR" b="1" dirty="0" smtClean="0"/>
              <a:t> </a:t>
            </a:r>
            <a:r>
              <a:rPr lang="tr-TR" b="1" dirty="0" err="1" smtClean="0"/>
              <a:t>ligament</a:t>
            </a:r>
            <a:r>
              <a:rPr lang="tr-TR" b="1" dirty="0" smtClean="0"/>
              <a:t> </a:t>
            </a:r>
            <a:r>
              <a:rPr lang="tr-TR" dirty="0" smtClean="0"/>
              <a:t>e  </a:t>
            </a:r>
            <a:r>
              <a:rPr lang="tr-TR" dirty="0" err="1" smtClean="0"/>
              <a:t>fikse</a:t>
            </a:r>
            <a:r>
              <a:rPr lang="tr-TR" dirty="0" smtClean="0"/>
              <a:t> edilmelidir.</a:t>
            </a:r>
            <a:r>
              <a:rPr lang="tr-TR" dirty="0"/>
              <a:t> 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sz="1600" dirty="0" smtClean="0"/>
              <a:t>                                                                                                          </a:t>
            </a:r>
            <a:r>
              <a:rPr lang="tr-TR" sz="1600" dirty="0" err="1" smtClean="0"/>
              <a:t>Anand</a:t>
            </a:r>
            <a:r>
              <a:rPr lang="tr-TR" sz="1600" dirty="0" smtClean="0"/>
              <a:t> </a:t>
            </a:r>
            <a:r>
              <a:rPr lang="tr-TR" sz="1600" dirty="0"/>
              <a:t>M, </a:t>
            </a:r>
            <a:r>
              <a:rPr lang="tr-TR" sz="1600" dirty="0" err="1"/>
              <a:t>Tanouye</a:t>
            </a:r>
            <a:r>
              <a:rPr lang="tr-TR" sz="1600" dirty="0"/>
              <a:t> SL, </a:t>
            </a:r>
            <a:r>
              <a:rPr lang="tr-TR" sz="1600" dirty="0" err="1"/>
              <a:t>Female</a:t>
            </a:r>
            <a:r>
              <a:rPr lang="tr-TR" sz="1600" dirty="0"/>
              <a:t> </a:t>
            </a:r>
            <a:r>
              <a:rPr lang="tr-TR" sz="1600" dirty="0" err="1"/>
              <a:t>Pelvic</a:t>
            </a:r>
            <a:r>
              <a:rPr lang="tr-TR" sz="1600" dirty="0"/>
              <a:t> </a:t>
            </a:r>
            <a:r>
              <a:rPr lang="tr-TR" sz="1600" dirty="0" err="1"/>
              <a:t>Med</a:t>
            </a:r>
            <a:r>
              <a:rPr lang="tr-TR" sz="1600" dirty="0"/>
              <a:t> </a:t>
            </a:r>
            <a:r>
              <a:rPr lang="tr-TR" sz="1600" dirty="0" err="1"/>
              <a:t>Reconstr</a:t>
            </a:r>
            <a:r>
              <a:rPr lang="tr-TR" sz="1600" dirty="0"/>
              <a:t> </a:t>
            </a:r>
            <a:r>
              <a:rPr lang="tr-TR" sz="1600" dirty="0" err="1"/>
              <a:t>Surg</a:t>
            </a:r>
            <a:r>
              <a:rPr lang="tr-TR" sz="1600" dirty="0"/>
              <a:t>. 2014</a:t>
            </a:r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1628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200" y="-98514"/>
            <a:ext cx="10515600" cy="1325563"/>
          </a:xfrm>
        </p:spPr>
        <p:txBody>
          <a:bodyPr/>
          <a:lstStyle/>
          <a:p>
            <a:r>
              <a:rPr lang="tr-TR" dirty="0" smtClean="0"/>
              <a:t>Mesh uygulamalarında </a:t>
            </a:r>
            <a:r>
              <a:rPr lang="tr-TR" dirty="0" err="1" smtClean="0"/>
              <a:t>defekasyon</a:t>
            </a:r>
            <a:r>
              <a:rPr lang="tr-TR" dirty="0" smtClean="0"/>
              <a:t>                         değişiklikleri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851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tr-TR" sz="8600" dirty="0" smtClean="0"/>
          </a:p>
          <a:p>
            <a:r>
              <a:rPr lang="tr-TR" sz="8600" dirty="0" err="1" smtClean="0"/>
              <a:t>posterior</a:t>
            </a:r>
            <a:r>
              <a:rPr lang="tr-TR" sz="8600" dirty="0" smtClean="0"/>
              <a:t> mesh sonrası </a:t>
            </a:r>
            <a:r>
              <a:rPr lang="tr-TR" sz="8600" dirty="0" err="1" smtClean="0"/>
              <a:t>konstipasyonda</a:t>
            </a:r>
            <a:r>
              <a:rPr lang="tr-TR" sz="8600" dirty="0" smtClean="0"/>
              <a:t> iyileşme: %15</a:t>
            </a:r>
          </a:p>
          <a:p>
            <a:r>
              <a:rPr lang="tr-TR" sz="8600" dirty="0" smtClean="0"/>
              <a:t>De </a:t>
            </a:r>
            <a:r>
              <a:rPr lang="tr-TR" sz="8600" dirty="0" err="1" smtClean="0"/>
              <a:t>novo</a:t>
            </a:r>
            <a:r>
              <a:rPr lang="tr-TR" sz="8600" dirty="0" smtClean="0"/>
              <a:t> </a:t>
            </a:r>
            <a:r>
              <a:rPr lang="tr-TR" sz="8600" dirty="0" err="1" smtClean="0"/>
              <a:t>fekal</a:t>
            </a:r>
            <a:r>
              <a:rPr lang="tr-TR" sz="8600" dirty="0" smtClean="0"/>
              <a:t> </a:t>
            </a:r>
            <a:r>
              <a:rPr lang="tr-TR" sz="8600" dirty="0" err="1" smtClean="0"/>
              <a:t>inkontinans</a:t>
            </a:r>
            <a:r>
              <a:rPr lang="tr-TR" sz="8600" dirty="0" smtClean="0"/>
              <a:t> gelişimi :  %4 rapor edilmiştir.</a:t>
            </a:r>
          </a:p>
          <a:p>
            <a:r>
              <a:rPr lang="tr-TR" sz="8600" dirty="0" err="1" smtClean="0"/>
              <a:t>Proktoskopi</a:t>
            </a:r>
            <a:r>
              <a:rPr lang="tr-TR" sz="8600" dirty="0" smtClean="0"/>
              <a:t> ile değerlendirilmesi gerekir.</a:t>
            </a:r>
          </a:p>
          <a:p>
            <a:r>
              <a:rPr lang="tr-TR" sz="8600" dirty="0" smtClean="0"/>
              <a:t>Hayat kalitesi bozulmuş ise mesh çıkartılabilir.</a:t>
            </a:r>
          </a:p>
          <a:p>
            <a:endParaRPr lang="tr-TR" sz="8600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100" dirty="0"/>
              <a:t> </a:t>
            </a:r>
            <a:r>
              <a:rPr lang="tr-TR" sz="21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2900" dirty="0" err="1"/>
              <a:t>Fatton</a:t>
            </a:r>
            <a:r>
              <a:rPr lang="tr-TR" sz="2900" dirty="0"/>
              <a:t> B, </a:t>
            </a:r>
            <a:r>
              <a:rPr lang="tr-TR" sz="2900" dirty="0" err="1"/>
              <a:t>Amblard</a:t>
            </a:r>
            <a:r>
              <a:rPr lang="tr-TR" sz="2900" dirty="0"/>
              <a:t> J, </a:t>
            </a:r>
            <a:r>
              <a:rPr lang="tr-TR" sz="2900" dirty="0" err="1"/>
              <a:t>Debodinance</a:t>
            </a:r>
            <a:r>
              <a:rPr lang="tr-TR" sz="2900" dirty="0"/>
              <a:t> P. </a:t>
            </a:r>
            <a:r>
              <a:rPr lang="tr-TR" sz="2900" dirty="0" err="1"/>
              <a:t>Int</a:t>
            </a:r>
            <a:r>
              <a:rPr lang="tr-TR" sz="2900" dirty="0"/>
              <a:t> </a:t>
            </a:r>
            <a:r>
              <a:rPr lang="tr-TR" sz="2900" dirty="0" err="1"/>
              <a:t>Urogynecol</a:t>
            </a:r>
            <a:r>
              <a:rPr lang="tr-TR" sz="2900" dirty="0"/>
              <a:t> J </a:t>
            </a:r>
            <a:r>
              <a:rPr lang="tr-TR" sz="2900" dirty="0" err="1"/>
              <a:t>Pelvic</a:t>
            </a:r>
            <a:r>
              <a:rPr lang="tr-TR" sz="2900" dirty="0"/>
              <a:t> </a:t>
            </a:r>
            <a:r>
              <a:rPr lang="tr-TR" sz="2900" dirty="0" err="1"/>
              <a:t>Floor</a:t>
            </a:r>
            <a:r>
              <a:rPr lang="tr-TR" sz="2900" dirty="0"/>
              <a:t> </a:t>
            </a:r>
            <a:r>
              <a:rPr lang="tr-TR" sz="2900" dirty="0" err="1"/>
              <a:t>Dysfunct</a:t>
            </a:r>
            <a:r>
              <a:rPr lang="tr-TR" sz="2900" dirty="0"/>
              <a:t>. </a:t>
            </a:r>
            <a:r>
              <a:rPr lang="tr-TR" sz="2900" dirty="0" smtClean="0"/>
              <a:t>2007</a:t>
            </a:r>
          </a:p>
          <a:p>
            <a:pPr marL="0" indent="0">
              <a:buNone/>
            </a:pPr>
            <a:r>
              <a:rPr lang="tr-TR" sz="29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2900" dirty="0" err="1" smtClean="0"/>
              <a:t>Milani</a:t>
            </a:r>
            <a:r>
              <a:rPr lang="tr-TR" sz="2900" dirty="0" smtClean="0"/>
              <a:t> R BJOG 2005</a:t>
            </a:r>
          </a:p>
          <a:p>
            <a:pPr marL="0" indent="0">
              <a:buNone/>
            </a:pPr>
            <a:endParaRPr lang="tr-TR" sz="2100" dirty="0" smtClean="0"/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 smtClean="0"/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13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MESH EREZYONUNA BAĞLI ORGAN PERFORASYONLARI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002716"/>
            <a:ext cx="5181600" cy="3974578"/>
          </a:xfrm>
          <a:prstGeom prst="rect">
            <a:avLst/>
          </a:prstGeom>
        </p:spPr>
      </p:pic>
      <p:pic>
        <p:nvPicPr>
          <p:cNvPr id="9" name="İçerik Yer Tutucusu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2104156"/>
            <a:ext cx="5181600" cy="352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40" y="860015"/>
            <a:ext cx="9455720" cy="5137969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21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6200" y="0"/>
            <a:ext cx="8051800" cy="6858000"/>
          </a:xfrm>
          <a:custGeom>
            <a:avLst/>
            <a:gdLst/>
            <a:ahLst/>
            <a:cxnLst/>
            <a:rect l="l" t="t" r="r" b="b"/>
            <a:pathLst>
              <a:path w="8051800" h="6858000">
                <a:moveTo>
                  <a:pt x="0" y="6858000"/>
                </a:moveTo>
                <a:lnTo>
                  <a:pt x="8051800" y="6858000"/>
                </a:lnTo>
                <a:lnTo>
                  <a:pt x="8051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8400" y="0"/>
            <a:ext cx="2032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00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0"/>
                </a:moveTo>
                <a:lnTo>
                  <a:pt x="76200" y="0"/>
                </a:lnTo>
                <a:lnTo>
                  <a:pt x="762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00" y="2032780"/>
            <a:ext cx="4394200" cy="186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670" y="1061230"/>
            <a:ext cx="5118100" cy="400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39592" y="1061230"/>
            <a:ext cx="2260600" cy="1943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26892" y="3172995"/>
            <a:ext cx="2286000" cy="2006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5562600" y="6455558"/>
            <a:ext cx="4114800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300"/>
              </a:lnSpc>
            </a:pPr>
            <a:endParaRPr spc="-15"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2362200" y="6455558"/>
            <a:ext cx="2743200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3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64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        Öneriler 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151467"/>
            <a:ext cx="10515600" cy="58927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dirty="0" smtClean="0"/>
              <a:t> 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sz="4500" dirty="0" smtClean="0"/>
              <a:t>-  </a:t>
            </a:r>
            <a:r>
              <a:rPr lang="tr-TR" sz="4500" b="1" dirty="0" smtClean="0"/>
              <a:t>mesh </a:t>
            </a:r>
            <a:r>
              <a:rPr lang="tr-TR" sz="4500" b="1" dirty="0" err="1" smtClean="0"/>
              <a:t>eksizyonu</a:t>
            </a:r>
            <a:r>
              <a:rPr lang="tr-TR" sz="4500" b="1" dirty="0" smtClean="0"/>
              <a:t>  esnasında </a:t>
            </a:r>
            <a:r>
              <a:rPr lang="tr-TR" sz="4500" dirty="0" smtClean="0"/>
              <a:t>, </a:t>
            </a:r>
            <a:r>
              <a:rPr lang="tr-TR" sz="4500" dirty="0" err="1" smtClean="0"/>
              <a:t>inkontinans</a:t>
            </a:r>
            <a:r>
              <a:rPr lang="tr-TR" sz="4500" dirty="0" smtClean="0"/>
              <a:t>  yada </a:t>
            </a:r>
            <a:r>
              <a:rPr lang="tr-TR" sz="4500" dirty="0" err="1" smtClean="0"/>
              <a:t>recurren</a:t>
            </a:r>
            <a:r>
              <a:rPr lang="tr-TR" sz="4500" dirty="0" smtClean="0"/>
              <a:t> </a:t>
            </a:r>
            <a:r>
              <a:rPr lang="tr-TR" sz="4500" dirty="0" err="1" smtClean="0"/>
              <a:t>prolapsusun</a:t>
            </a:r>
            <a:r>
              <a:rPr lang="tr-TR" sz="4500" dirty="0" smtClean="0"/>
              <a:t> tamirine yönelik, yeni bir </a:t>
            </a:r>
            <a:r>
              <a:rPr lang="tr-TR" sz="4500" dirty="0" err="1" smtClean="0"/>
              <a:t>cerrrahi</a:t>
            </a:r>
            <a:r>
              <a:rPr lang="tr-TR" sz="4500" dirty="0" smtClean="0"/>
              <a:t> işlem önerilmiyor ,dokuların iyileşmesinden sonra, planlanması öneriliyor.</a:t>
            </a:r>
          </a:p>
          <a:p>
            <a:pPr marL="0" indent="0">
              <a:buNone/>
            </a:pPr>
            <a:endParaRPr lang="tr-TR" sz="4500" dirty="0" smtClean="0"/>
          </a:p>
          <a:p>
            <a:pPr marL="0" indent="0">
              <a:buNone/>
            </a:pPr>
            <a:r>
              <a:rPr lang="tr-TR" sz="4500" dirty="0"/>
              <a:t> </a:t>
            </a:r>
            <a:r>
              <a:rPr lang="tr-TR" sz="4500" dirty="0" smtClean="0"/>
              <a:t>   </a:t>
            </a:r>
            <a:r>
              <a:rPr lang="tr-TR" sz="4500" dirty="0" smtClean="0">
                <a:latin typeface="+mj-lt"/>
              </a:rPr>
              <a:t>-</a:t>
            </a:r>
            <a:r>
              <a:rPr lang="tr-TR" sz="4500" spc="-5" dirty="0" smtClean="0">
                <a:latin typeface="+mj-lt"/>
                <a:cs typeface="Gill Sans MT"/>
              </a:rPr>
              <a:t> </a:t>
            </a:r>
            <a:r>
              <a:rPr lang="tr-TR" sz="4500" spc="-5" dirty="0">
                <a:cs typeface="Gill Sans MT"/>
              </a:rPr>
              <a:t>Operasyon </a:t>
            </a:r>
            <a:r>
              <a:rPr lang="tr-TR" sz="4500" spc="15" dirty="0">
                <a:cs typeface="Gill Sans MT"/>
              </a:rPr>
              <a:t>sırasında </a:t>
            </a:r>
            <a:r>
              <a:rPr lang="tr-TR" sz="4500" b="1" dirty="0">
                <a:cs typeface="Gill Sans MT"/>
              </a:rPr>
              <a:t>mesane </a:t>
            </a:r>
            <a:r>
              <a:rPr lang="tr-TR" sz="4500" b="1" spc="-10" dirty="0">
                <a:cs typeface="Gill Sans MT"/>
              </a:rPr>
              <a:t>ya </a:t>
            </a:r>
            <a:r>
              <a:rPr lang="tr-TR" sz="4500" b="1" spc="-15" dirty="0">
                <a:cs typeface="Gill Sans MT"/>
              </a:rPr>
              <a:t>da </a:t>
            </a:r>
            <a:r>
              <a:rPr lang="tr-TR" sz="4500" b="1" spc="10" dirty="0">
                <a:cs typeface="Gill Sans MT"/>
              </a:rPr>
              <a:t>barsak  yaralanması </a:t>
            </a:r>
            <a:r>
              <a:rPr lang="tr-TR" sz="4500" dirty="0" smtClean="0">
                <a:cs typeface="Gill Sans MT"/>
              </a:rPr>
              <a:t>oldu</a:t>
            </a:r>
            <a:r>
              <a:rPr lang="tr-TR" sz="4500" dirty="0" smtClean="0">
                <a:cs typeface="Calibri"/>
              </a:rPr>
              <a:t>ğ</a:t>
            </a:r>
            <a:r>
              <a:rPr lang="tr-TR" sz="4500" dirty="0" smtClean="0">
                <a:cs typeface="Gill Sans MT"/>
              </a:rPr>
              <a:t>unda, </a:t>
            </a:r>
            <a:r>
              <a:rPr lang="tr-TR" sz="4500" spc="-5" dirty="0">
                <a:cs typeface="Gill Sans MT"/>
              </a:rPr>
              <a:t>mesh</a:t>
            </a:r>
            <a:r>
              <a:rPr lang="tr-TR" sz="4500" spc="-185" dirty="0">
                <a:cs typeface="Gill Sans MT"/>
              </a:rPr>
              <a:t> </a:t>
            </a:r>
            <a:r>
              <a:rPr lang="tr-TR" sz="4500" spc="-15" dirty="0">
                <a:cs typeface="Gill Sans MT"/>
              </a:rPr>
              <a:t>yerleştirmekten  </a:t>
            </a:r>
            <a:r>
              <a:rPr lang="tr-TR" sz="4500" spc="-5" dirty="0">
                <a:cs typeface="Gill Sans MT"/>
              </a:rPr>
              <a:t>vazgeçmeli </a:t>
            </a:r>
            <a:r>
              <a:rPr lang="tr-TR" sz="4500" spc="-60" dirty="0">
                <a:cs typeface="Gill Sans MT"/>
              </a:rPr>
              <a:t>ve </a:t>
            </a:r>
            <a:r>
              <a:rPr lang="tr-TR" sz="4500" dirty="0">
                <a:cs typeface="Gill Sans MT"/>
              </a:rPr>
              <a:t>do</a:t>
            </a:r>
            <a:r>
              <a:rPr lang="tr-TR" sz="4500" dirty="0">
                <a:cs typeface="Calibri"/>
              </a:rPr>
              <a:t>ğ</a:t>
            </a:r>
            <a:r>
              <a:rPr lang="tr-TR" sz="4500" dirty="0">
                <a:cs typeface="Gill Sans MT"/>
              </a:rPr>
              <a:t>al </a:t>
            </a:r>
            <a:r>
              <a:rPr lang="tr-TR" sz="4500" spc="-10" dirty="0">
                <a:cs typeface="Gill Sans MT"/>
              </a:rPr>
              <a:t>doku </a:t>
            </a:r>
            <a:r>
              <a:rPr lang="tr-TR" sz="4500" spc="5" dirty="0">
                <a:cs typeface="Gill Sans MT"/>
              </a:rPr>
              <a:t>tamiri</a:t>
            </a:r>
            <a:r>
              <a:rPr lang="tr-TR" sz="4500" spc="75" dirty="0">
                <a:cs typeface="Gill Sans MT"/>
              </a:rPr>
              <a:t> </a:t>
            </a:r>
            <a:r>
              <a:rPr lang="tr-TR" sz="4500" spc="-10" dirty="0" smtClean="0">
                <a:cs typeface="Gill Sans MT"/>
              </a:rPr>
              <a:t>yapılmalıdır</a:t>
            </a:r>
          </a:p>
          <a:p>
            <a:pPr marL="0" indent="0">
              <a:buNone/>
            </a:pPr>
            <a:endParaRPr lang="tr-TR" sz="4500" spc="-10" dirty="0" smtClean="0">
              <a:cs typeface="Gill Sans MT"/>
            </a:endParaRPr>
          </a:p>
          <a:p>
            <a:pPr marL="0" indent="0">
              <a:buNone/>
            </a:pPr>
            <a:r>
              <a:rPr lang="tr-TR" sz="4500" dirty="0" smtClean="0"/>
              <a:t>    - </a:t>
            </a:r>
            <a:r>
              <a:rPr lang="tr-TR" sz="4500" dirty="0" err="1"/>
              <a:t>P</a:t>
            </a:r>
            <a:r>
              <a:rPr lang="tr-TR" sz="4500" dirty="0" err="1" smtClean="0"/>
              <a:t>ostoperatif</a:t>
            </a:r>
            <a:r>
              <a:rPr lang="tr-TR" sz="4500" dirty="0" smtClean="0"/>
              <a:t> sık kontroller ile </a:t>
            </a:r>
            <a:r>
              <a:rPr lang="tr-TR" sz="4500" b="1" dirty="0" smtClean="0"/>
              <a:t>komplikasyonlar erken  tanınmalı</a:t>
            </a:r>
          </a:p>
          <a:p>
            <a:pPr marL="0" indent="0">
              <a:buNone/>
            </a:pPr>
            <a:endParaRPr lang="tr-TR" sz="4500" b="1" dirty="0"/>
          </a:p>
          <a:p>
            <a:pPr marL="0" indent="0">
              <a:buNone/>
            </a:pPr>
            <a:r>
              <a:rPr lang="tr-TR" sz="4500" dirty="0"/>
              <a:t> </a:t>
            </a:r>
            <a:r>
              <a:rPr lang="tr-TR" sz="4500" dirty="0" smtClean="0"/>
              <a:t>   - Hasta  komplikasyonlar  </a:t>
            </a:r>
            <a:r>
              <a:rPr lang="tr-TR" sz="4500" dirty="0"/>
              <a:t>hakkında bilgilendirmeli ,</a:t>
            </a:r>
            <a:r>
              <a:rPr lang="tr-TR" sz="4500" dirty="0" smtClean="0"/>
              <a:t>komplikasyonların </a:t>
            </a:r>
            <a:r>
              <a:rPr lang="tr-TR" sz="4500" dirty="0"/>
              <a:t>bazen </a:t>
            </a:r>
            <a:r>
              <a:rPr lang="tr-TR" sz="4500" b="1" dirty="0"/>
              <a:t>cerrahi </a:t>
            </a:r>
            <a:r>
              <a:rPr lang="tr-TR" sz="4500" b="1" dirty="0" smtClean="0"/>
              <a:t>ile bile düzeltilemeyeceği ve hayat kalitesinin etkilenebileceği anlatılmalı</a:t>
            </a:r>
            <a:endParaRPr lang="tr-TR" sz="4500" dirty="0"/>
          </a:p>
          <a:p>
            <a:pPr marL="0" indent="0">
              <a:buNone/>
            </a:pPr>
            <a:r>
              <a:rPr lang="tr-TR" sz="4500" dirty="0"/>
              <a:t> </a:t>
            </a:r>
            <a:r>
              <a:rPr lang="tr-TR" sz="4500" dirty="0" smtClean="0"/>
              <a:t>    </a:t>
            </a:r>
            <a:endParaRPr lang="tr-TR" sz="4500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713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mtClean="0"/>
              <a:t>                                          </a:t>
            </a:r>
            <a:r>
              <a:rPr lang="tr-TR" dirty="0" smtClean="0"/>
              <a:t>Sabrınız için </a:t>
            </a:r>
            <a:r>
              <a:rPr lang="tr-TR" dirty="0" err="1" smtClean="0"/>
              <a:t>teşekür</a:t>
            </a:r>
            <a:r>
              <a:rPr lang="tr-TR" dirty="0" smtClean="0"/>
              <a:t> ederim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26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ACOG- MESH KOMPLİKASYON ORANLARI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5065" y="1690689"/>
            <a:ext cx="6682153" cy="38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046" y="1178907"/>
            <a:ext cx="10720754" cy="496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8" y="187287"/>
            <a:ext cx="10928733" cy="63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798" y="2562896"/>
            <a:ext cx="8628845" cy="23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96425" cy="2047875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tr-TR" dirty="0">
              <a:solidFill>
                <a:prstClr val="black"/>
              </a:solidFill>
            </a:endParaRPr>
          </a:p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7186412" y="1857375"/>
            <a:ext cx="4849968" cy="4839639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FDA </a:t>
            </a:r>
            <a:r>
              <a:rPr lang="tr-TR" dirty="0" err="1" smtClean="0"/>
              <a:t>transvajinal</a:t>
            </a:r>
            <a:r>
              <a:rPr lang="tr-TR" dirty="0" smtClean="0"/>
              <a:t> POP tamirinde kullanılan cerrahi  mesh kitlerini, rapor edilen artmış yan etkileri nedeniyle , </a:t>
            </a:r>
            <a:r>
              <a:rPr lang="tr-TR" b="1" dirty="0" err="1" smtClean="0"/>
              <a:t>class</a:t>
            </a:r>
            <a:r>
              <a:rPr lang="tr-TR" b="1" dirty="0" smtClean="0"/>
              <a:t> 2 olan orta riskten </a:t>
            </a:r>
            <a:r>
              <a:rPr lang="tr-TR" dirty="0" smtClean="0"/>
              <a:t>, </a:t>
            </a:r>
            <a:r>
              <a:rPr lang="tr-TR" b="1" dirty="0" err="1" smtClean="0"/>
              <a:t>class</a:t>
            </a:r>
            <a:r>
              <a:rPr lang="tr-TR" b="1" dirty="0" smtClean="0"/>
              <a:t> 3 olan yüksek riske </a:t>
            </a:r>
            <a:r>
              <a:rPr lang="tr-TR" dirty="0" smtClean="0"/>
              <a:t>, </a:t>
            </a:r>
            <a:r>
              <a:rPr lang="tr-TR" dirty="0" err="1" smtClean="0"/>
              <a:t>reklasifiye</a:t>
            </a:r>
            <a:r>
              <a:rPr lang="tr-TR" dirty="0" smtClean="0"/>
              <a:t> etti. </a:t>
            </a:r>
          </a:p>
          <a:p>
            <a:r>
              <a:rPr lang="tr-TR" dirty="0" err="1" smtClean="0"/>
              <a:t>Meş</a:t>
            </a:r>
            <a:r>
              <a:rPr lang="tr-TR" dirty="0" smtClean="0"/>
              <a:t> </a:t>
            </a:r>
            <a:r>
              <a:rPr lang="tr-TR" dirty="0"/>
              <a:t>üreticilerine yöntemlerinin güvenli ve  etkili olduğunu ispat için 30 ay süre  verilmiştir</a:t>
            </a:r>
            <a:r>
              <a:rPr lang="tr-TR" dirty="0" smtClean="0"/>
              <a:t>.</a:t>
            </a:r>
          </a:p>
          <a:p>
            <a:r>
              <a:rPr lang="tr-TR" dirty="0" err="1"/>
              <a:t>Midüretral</a:t>
            </a:r>
            <a:r>
              <a:rPr lang="tr-TR" dirty="0"/>
              <a:t> </a:t>
            </a:r>
            <a:r>
              <a:rPr lang="tr-TR" dirty="0" err="1"/>
              <a:t>slingler</a:t>
            </a:r>
            <a:r>
              <a:rPr lang="tr-TR" dirty="0"/>
              <a:t> ve </a:t>
            </a:r>
            <a:r>
              <a:rPr lang="tr-TR" dirty="0" err="1"/>
              <a:t>abdominal</a:t>
            </a:r>
            <a:r>
              <a:rPr lang="tr-TR" dirty="0"/>
              <a:t> SCP  meshleri bu kategori </a:t>
            </a:r>
            <a:r>
              <a:rPr lang="tr-TR" dirty="0" smtClean="0"/>
              <a:t>dışındadır</a:t>
            </a:r>
          </a:p>
          <a:p>
            <a:r>
              <a:rPr lang="tr-TR" dirty="0" smtClean="0"/>
              <a:t>2016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5" y="2059164"/>
            <a:ext cx="69627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1543</Words>
  <Application>Microsoft Office PowerPoint</Application>
  <PresentationFormat>Geniş ekran</PresentationFormat>
  <Paragraphs>277</Paragraphs>
  <Slides>42</Slides>
  <Notes>36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42</vt:i4>
      </vt:variant>
    </vt:vector>
  </HeadingPairs>
  <TitlesOfParts>
    <vt:vector size="55" baseType="lpstr">
      <vt:lpstr>AdvP4DF60F</vt:lpstr>
      <vt:lpstr>arial</vt:lpstr>
      <vt:lpstr>arial</vt:lpstr>
      <vt:lpstr>Calibri</vt:lpstr>
      <vt:lpstr>Calibri Light</vt:lpstr>
      <vt:lpstr>Franklin Gothic Book</vt:lpstr>
      <vt:lpstr>Gill Sans MT</vt:lpstr>
      <vt:lpstr>Tahoma</vt:lpstr>
      <vt:lpstr>Wingdings</vt:lpstr>
      <vt:lpstr>Wingdings 2</vt:lpstr>
      <vt:lpstr>Office Teması</vt:lpstr>
      <vt:lpstr>3_Office Teması</vt:lpstr>
      <vt:lpstr>LuckyTie</vt:lpstr>
      <vt:lpstr>Sentetik Mesh Komplikasyonlarının yönetimi</vt:lpstr>
      <vt:lpstr>Jinekolojide mesh kullanımı</vt:lpstr>
      <vt:lpstr>PowerPoint Sunusu</vt:lpstr>
      <vt:lpstr>PowerPoint Sunusu</vt:lpstr>
      <vt:lpstr>ACOG- MESH KOMPLİKASYON ORANLARI </vt:lpstr>
      <vt:lpstr>PowerPoint Sunusu</vt:lpstr>
      <vt:lpstr>PowerPoint Sunusu</vt:lpstr>
      <vt:lpstr>PowerPoint Sunusu</vt:lpstr>
      <vt:lpstr>PowerPoint Sunusu</vt:lpstr>
      <vt:lpstr>Mesh komplikasyonlarının azaltılması için?</vt:lpstr>
      <vt:lpstr>PowerPoint Sunusu</vt:lpstr>
      <vt:lpstr>The Clavien-Dindo Classification of Surgical Complications</vt:lpstr>
      <vt:lpstr>Mesh cerrahisinde aydınlatılmış onam</vt:lpstr>
      <vt:lpstr>PowerPoint Sunusu</vt:lpstr>
      <vt:lpstr>Cochrane özeti</vt:lpstr>
      <vt:lpstr>PowerPoint Sunusu</vt:lpstr>
      <vt:lpstr>PowerPoint Sunusu</vt:lpstr>
      <vt:lpstr>PowerPoint Sunusu</vt:lpstr>
      <vt:lpstr>Mesh exposure (erezyonu)?</vt:lpstr>
      <vt:lpstr>Mesh exposure;  operasyonlara göre </vt:lpstr>
      <vt:lpstr>Mesh exposure klinik bulguları ve tanısı</vt:lpstr>
      <vt:lpstr>Mesh exposure yönetimi ?</vt:lpstr>
      <vt:lpstr>PowerPoint Sunusu</vt:lpstr>
      <vt:lpstr>Enfekte mesh exposure  ve  yönetimi</vt:lpstr>
      <vt:lpstr>               Total  Mesh eksizyonu ?</vt:lpstr>
      <vt:lpstr>PowerPoint Sunusu</vt:lpstr>
      <vt:lpstr>MESH EKSİZYONU SONRASI YAŞAM KALİTESİ </vt:lpstr>
      <vt:lpstr> Mesh kontraksiyonu                                     (boyutunun kısalması,büzülmesi)</vt:lpstr>
      <vt:lpstr>Mesh nedenli  Pelvik ağrı ve disparoni  </vt:lpstr>
      <vt:lpstr>                   Mesh abse formasyonu</vt:lpstr>
      <vt:lpstr>         TOT sonrası iskiorectal fossa absesi</vt:lpstr>
      <vt:lpstr>De novo inkontinans ve urgency inkontinans </vt:lpstr>
      <vt:lpstr>                         Voiding disfonksiyon </vt:lpstr>
      <vt:lpstr>                ÜRETHRAL MESH EREZYONU</vt:lpstr>
      <vt:lpstr>Mesh kullanımında  enfeksiyon gelişimi</vt:lpstr>
      <vt:lpstr>PowerPoint Sunusu</vt:lpstr>
      <vt:lpstr>Abdominal sakrokolpopeksi diskitisi</vt:lpstr>
      <vt:lpstr>Mesh uygulamalarında defekasyon                         değişiklikleri</vt:lpstr>
      <vt:lpstr>MESH EREZYONUNA BAĞLI ORGAN PERFORASYONLARI</vt:lpstr>
      <vt:lpstr>PowerPoint Sunusu</vt:lpstr>
      <vt:lpstr>                                Öneriler 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</dc:creator>
  <cp:lastModifiedBy>Toshiba</cp:lastModifiedBy>
  <cp:revision>307</cp:revision>
  <dcterms:created xsi:type="dcterms:W3CDTF">2016-08-27T15:33:52Z</dcterms:created>
  <dcterms:modified xsi:type="dcterms:W3CDTF">2016-10-06T10:12:16Z</dcterms:modified>
</cp:coreProperties>
</file>