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88"/>
  </p:notesMasterIdLst>
  <p:sldIdLst>
    <p:sldId id="256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1" r:id="rId11"/>
    <p:sldId id="462" r:id="rId12"/>
    <p:sldId id="463" r:id="rId13"/>
    <p:sldId id="464" r:id="rId14"/>
    <p:sldId id="471" r:id="rId15"/>
    <p:sldId id="472" r:id="rId16"/>
    <p:sldId id="473" r:id="rId17"/>
    <p:sldId id="451" r:id="rId18"/>
    <p:sldId id="447" r:id="rId19"/>
    <p:sldId id="356" r:id="rId20"/>
    <p:sldId id="357" r:id="rId21"/>
    <p:sldId id="358" r:id="rId22"/>
    <p:sldId id="431" r:id="rId23"/>
    <p:sldId id="432" r:id="rId24"/>
    <p:sldId id="433" r:id="rId25"/>
    <p:sldId id="434" r:id="rId26"/>
    <p:sldId id="435" r:id="rId27"/>
    <p:sldId id="436" r:id="rId28"/>
    <p:sldId id="359" r:id="rId29"/>
    <p:sldId id="360" r:id="rId30"/>
    <p:sldId id="437" r:id="rId31"/>
    <p:sldId id="438" r:id="rId32"/>
    <p:sldId id="439" r:id="rId33"/>
    <p:sldId id="440" r:id="rId34"/>
    <p:sldId id="441" r:id="rId35"/>
    <p:sldId id="361" r:id="rId36"/>
    <p:sldId id="442" r:id="rId37"/>
    <p:sldId id="443" r:id="rId38"/>
    <p:sldId id="444" r:id="rId39"/>
    <p:sldId id="445" r:id="rId40"/>
    <p:sldId id="446" r:id="rId41"/>
    <p:sldId id="448" r:id="rId42"/>
    <p:sldId id="449" r:id="rId43"/>
    <p:sldId id="450" r:id="rId44"/>
    <p:sldId id="426" r:id="rId45"/>
    <p:sldId id="430" r:id="rId46"/>
    <p:sldId id="477" r:id="rId47"/>
    <p:sldId id="478" r:id="rId48"/>
    <p:sldId id="479" r:id="rId49"/>
    <p:sldId id="480" r:id="rId50"/>
    <p:sldId id="474" r:id="rId51"/>
    <p:sldId id="475" r:id="rId52"/>
    <p:sldId id="476" r:id="rId53"/>
    <p:sldId id="365" r:id="rId54"/>
    <p:sldId id="398" r:id="rId55"/>
    <p:sldId id="366" r:id="rId56"/>
    <p:sldId id="367" r:id="rId57"/>
    <p:sldId id="481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95" r:id="rId66"/>
    <p:sldId id="399" r:id="rId67"/>
    <p:sldId id="401" r:id="rId68"/>
    <p:sldId id="402" r:id="rId69"/>
    <p:sldId id="376" r:id="rId70"/>
    <p:sldId id="404" r:id="rId71"/>
    <p:sldId id="378" r:id="rId72"/>
    <p:sldId id="379" r:id="rId73"/>
    <p:sldId id="380" r:id="rId74"/>
    <p:sldId id="403" r:id="rId75"/>
    <p:sldId id="381" r:id="rId76"/>
    <p:sldId id="382" r:id="rId77"/>
    <p:sldId id="383" r:id="rId78"/>
    <p:sldId id="406" r:id="rId79"/>
    <p:sldId id="304" r:id="rId80"/>
    <p:sldId id="346" r:id="rId81"/>
    <p:sldId id="347" r:id="rId82"/>
    <p:sldId id="348" r:id="rId83"/>
    <p:sldId id="482" r:id="rId84"/>
    <p:sldId id="483" r:id="rId85"/>
    <p:sldId id="484" r:id="rId86"/>
    <p:sldId id="485" r:id="rId8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2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46572C-A8E1-4BF9-BE41-B3375054575A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E5A1F3-E440-4515-98C0-D030F5AF0A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850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BD78E-E659-46E3-ADF3-F4954F551D4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tr-TR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Six sites: points </a:t>
            </a:r>
            <a:r>
              <a:rPr lang="en-US" dirty="0" err="1" smtClean="0"/>
              <a:t>Aa,Ba</a:t>
            </a:r>
            <a:r>
              <a:rPr lang="en-US" dirty="0" smtClean="0"/>
              <a:t>, C,D, Bp, and </a:t>
            </a:r>
            <a:r>
              <a:rPr lang="en-US" dirty="0" err="1" smtClean="0"/>
              <a:t>Ap</a:t>
            </a:r>
            <a:r>
              <a:rPr lang="en-US" dirty="0" smtClean="0"/>
              <a:t>, the genital hiatus (</a:t>
            </a:r>
            <a:r>
              <a:rPr lang="en-US" dirty="0" err="1" smtClean="0"/>
              <a:t>gh</a:t>
            </a:r>
            <a:r>
              <a:rPr lang="en-US" dirty="0" smtClean="0"/>
              <a:t>), </a:t>
            </a:r>
            <a:r>
              <a:rPr lang="en-US" dirty="0" err="1" smtClean="0"/>
              <a:t>perineal</a:t>
            </a:r>
            <a:r>
              <a:rPr lang="en-US" dirty="0" smtClean="0"/>
              <a:t> body (</a:t>
            </a:r>
            <a:r>
              <a:rPr lang="en-US" dirty="0" err="1" smtClean="0"/>
              <a:t>pb</a:t>
            </a:r>
            <a:r>
              <a:rPr lang="en-US" dirty="0" smtClean="0"/>
              <a:t>), and total vaginal length (</a:t>
            </a:r>
            <a:r>
              <a:rPr lang="en-US" dirty="0" err="1" smtClean="0"/>
              <a:t>tvl</a:t>
            </a:r>
            <a:r>
              <a:rPr lang="en-US" dirty="0" smtClean="0"/>
              <a:t>).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Hymen is fixed point of reference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Point </a:t>
            </a:r>
            <a:r>
              <a:rPr lang="en-US" dirty="0" err="1" smtClean="0"/>
              <a:t>Aa</a:t>
            </a:r>
            <a:r>
              <a:rPr lang="en-US" dirty="0" smtClean="0"/>
              <a:t>: point in midline of anterior vaginal wall 3 cm proximal to external urethral </a:t>
            </a:r>
            <a:r>
              <a:rPr lang="en-US" dirty="0" err="1" smtClean="0"/>
              <a:t>meatus</a:t>
            </a:r>
            <a:r>
              <a:rPr lang="en-US" dirty="0" smtClean="0"/>
              <a:t> (approximately the bladder neck or urethral </a:t>
            </a:r>
            <a:r>
              <a:rPr lang="en-US" dirty="0" err="1" smtClean="0"/>
              <a:t>vesical</a:t>
            </a:r>
            <a:r>
              <a:rPr lang="en-US" dirty="0" smtClean="0"/>
              <a:t> junction). By definition it can only range from -3 cm (no </a:t>
            </a:r>
            <a:r>
              <a:rPr lang="en-US" dirty="0" err="1" smtClean="0"/>
              <a:t>prolapse</a:t>
            </a:r>
            <a:r>
              <a:rPr lang="en-US" dirty="0" smtClean="0"/>
              <a:t>) to +3 cm (complete </a:t>
            </a:r>
            <a:r>
              <a:rPr lang="en-US" dirty="0" err="1" smtClean="0"/>
              <a:t>prolapse</a:t>
            </a:r>
            <a:r>
              <a:rPr lang="en-US" dirty="0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Point </a:t>
            </a:r>
            <a:r>
              <a:rPr lang="en-US" dirty="0" err="1" smtClean="0"/>
              <a:t>Ba</a:t>
            </a:r>
            <a:r>
              <a:rPr lang="en-US" dirty="0" smtClean="0"/>
              <a:t>: the most distal point of the upper anterior vaginal wall. Point </a:t>
            </a:r>
            <a:r>
              <a:rPr lang="en-US" dirty="0" err="1" smtClean="0"/>
              <a:t>Ba</a:t>
            </a:r>
            <a:r>
              <a:rPr lang="en-US" dirty="0" smtClean="0"/>
              <a:t> is -3 when there is no </a:t>
            </a:r>
            <a:r>
              <a:rPr lang="en-US" dirty="0" err="1" smtClean="0"/>
              <a:t>prolapse</a:t>
            </a:r>
            <a:r>
              <a:rPr lang="en-US" dirty="0" smtClean="0"/>
              <a:t> and would have a positive value equal to Point C in a patient with total vaginal </a:t>
            </a:r>
            <a:r>
              <a:rPr lang="en-US" dirty="0" err="1" smtClean="0"/>
              <a:t>eversion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2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B7734-D48A-4DF8-999D-268D1028AA8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tr-TR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A= complete </a:t>
            </a:r>
            <a:r>
              <a:rPr lang="en-US" dirty="0" err="1" smtClean="0"/>
              <a:t>eversion</a:t>
            </a:r>
            <a:r>
              <a:rPr lang="en-US" dirty="0" smtClean="0"/>
              <a:t> of vagina. Most distal point of anterior wall (point </a:t>
            </a:r>
            <a:r>
              <a:rPr lang="en-US" dirty="0" err="1" smtClean="0"/>
              <a:t>Ba</a:t>
            </a:r>
            <a:r>
              <a:rPr lang="en-US" dirty="0" smtClean="0"/>
              <a:t>), vaginal cuff scar(point C), and most distal point of the posterior wall (point </a:t>
            </a:r>
            <a:r>
              <a:rPr lang="en-US" dirty="0" err="1" smtClean="0"/>
              <a:t>Ba</a:t>
            </a:r>
            <a:r>
              <a:rPr lang="en-US" dirty="0" smtClean="0"/>
              <a:t>) are all at same position (+8) and points </a:t>
            </a:r>
            <a:r>
              <a:rPr lang="en-US" dirty="0" err="1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Ap</a:t>
            </a:r>
            <a:r>
              <a:rPr lang="en-US" dirty="0" smtClean="0"/>
              <a:t> are maximally distal (both at +3). Because total vaginal length equals maximum protrusion, this is Stage IV </a:t>
            </a:r>
            <a:r>
              <a:rPr lang="en-US" dirty="0" err="1" smtClean="0"/>
              <a:t>prolapse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B= Normal support. Points </a:t>
            </a:r>
            <a:r>
              <a:rPr lang="en-US" dirty="0" err="1" smtClean="0"/>
              <a:t>Aa</a:t>
            </a:r>
            <a:r>
              <a:rPr lang="en-US" dirty="0" smtClean="0"/>
              <a:t> and </a:t>
            </a:r>
            <a:r>
              <a:rPr lang="en-US" dirty="0" err="1" smtClean="0"/>
              <a:t>Ba</a:t>
            </a:r>
            <a:r>
              <a:rPr lang="en-US" dirty="0" smtClean="0"/>
              <a:t> and points </a:t>
            </a:r>
            <a:r>
              <a:rPr lang="en-US" dirty="0" err="1" smtClean="0"/>
              <a:t>Ap</a:t>
            </a:r>
            <a:r>
              <a:rPr lang="en-US" dirty="0" smtClean="0"/>
              <a:t> and Bp are all -3 indicating no anterior or posterior wall descent. Lowest point of the cervix is 8 cm above hymen (-8) and posterior fornix is 2 cm above this (-10). Vaginal length is 10 cm, genital hiatus (</a:t>
            </a:r>
            <a:r>
              <a:rPr lang="en-US" dirty="0" err="1" smtClean="0"/>
              <a:t>gh</a:t>
            </a:r>
            <a:r>
              <a:rPr lang="en-US" dirty="0" smtClean="0"/>
              <a:t>) is 2 cm, and </a:t>
            </a:r>
            <a:r>
              <a:rPr lang="en-US" dirty="0" err="1" smtClean="0"/>
              <a:t>perineal</a:t>
            </a:r>
            <a:r>
              <a:rPr lang="en-US" dirty="0" smtClean="0"/>
              <a:t> body(</a:t>
            </a:r>
            <a:r>
              <a:rPr lang="en-US" dirty="0" err="1" smtClean="0"/>
              <a:t>pb</a:t>
            </a:r>
            <a:r>
              <a:rPr lang="en-US" dirty="0" smtClean="0"/>
              <a:t>) is 3 cm. this represents Stage 0 support.</a:t>
            </a:r>
          </a:p>
        </p:txBody>
      </p:sp>
    </p:spTree>
    <p:extLst>
      <p:ext uri="{BB962C8B-B14F-4D97-AF65-F5344CB8AC3E}">
        <p14:creationId xmlns:p14="http://schemas.microsoft.com/office/powerpoint/2010/main" val="91366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6C6BE-9A50-4A1C-A991-995409CC22C4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tr-T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A= anterior wall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Leading edge of </a:t>
            </a:r>
            <a:r>
              <a:rPr lang="en-US" dirty="0" err="1" smtClean="0"/>
              <a:t>prolapse</a:t>
            </a:r>
            <a:r>
              <a:rPr lang="en-US" dirty="0" smtClean="0"/>
              <a:t> if upper anterior vaginal wall represented by Point </a:t>
            </a:r>
            <a:r>
              <a:rPr lang="en-US" dirty="0" err="1" smtClean="0"/>
              <a:t>Ba</a:t>
            </a:r>
            <a:r>
              <a:rPr lang="en-US" dirty="0" smtClean="0"/>
              <a:t> at +6 cm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Point </a:t>
            </a:r>
            <a:r>
              <a:rPr lang="en-US" dirty="0" err="1" smtClean="0"/>
              <a:t>Aa</a:t>
            </a:r>
            <a:r>
              <a:rPr lang="en-US" dirty="0" smtClean="0"/>
              <a:t> is maximally distal at +3 cm.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vaginal cuff is 2 cm above the hymen (Point C=-2) 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total vaginal length is 6 cm. This means that if the vaginal apex or cuff was in its normal position, Point C would be -6.Since point C representing the apex or vaginal cuff is -2 cm, one can deduce that the apex or cuff has undergone 4 cm of descent.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 summary, this is an example of Stage III </a:t>
            </a:r>
            <a:r>
              <a:rPr lang="en-US" dirty="0" err="1" smtClean="0"/>
              <a:t>prolapse</a:t>
            </a:r>
            <a:r>
              <a:rPr lang="en-US" dirty="0" smtClean="0"/>
              <a:t> as the leading edge of the </a:t>
            </a:r>
            <a:r>
              <a:rPr lang="en-US" dirty="0" err="1" smtClean="0"/>
              <a:t>prolapse</a:t>
            </a:r>
            <a:r>
              <a:rPr lang="en-US" dirty="0" smtClean="0"/>
              <a:t> (Point </a:t>
            </a:r>
            <a:r>
              <a:rPr lang="en-US" dirty="0" err="1" smtClean="0"/>
              <a:t>Ba</a:t>
            </a:r>
            <a:r>
              <a:rPr lang="en-US" dirty="0" smtClean="0"/>
              <a:t>) is </a:t>
            </a:r>
            <a:r>
              <a:rPr lang="en-US" dirty="0" err="1" smtClean="0"/>
              <a:t>beyone</a:t>
            </a:r>
            <a:r>
              <a:rPr lang="en-US" dirty="0" smtClean="0"/>
              <a:t> the hymen at +6cm.</a:t>
            </a:r>
          </a:p>
        </p:txBody>
      </p:sp>
    </p:spTree>
    <p:extLst>
      <p:ext uri="{BB962C8B-B14F-4D97-AF65-F5344CB8AC3E}">
        <p14:creationId xmlns:p14="http://schemas.microsoft.com/office/powerpoint/2010/main" val="251540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F3434E-1EFB-4581-9267-03E01BF80A3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tr-TR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B= posterior wall prolapse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Leading edge of prolapse if upper posterior vaginal wall represented by Point Bpat +5 cm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Point Ap is 2 cm distal to the hymen so is +2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vaginal cuff is 6 cm above the hymen (Point C=-6)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The total vaginal length is 8 cm. This means that if the vaginal apex or cuff was in its normal position, Point C would be -8.Since point C representing the apex or vaginal cuff is -6 cm, one can deduce that the apex or cuff has undergone 2 cm of descent.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 summary, this is an example of Stage III prolapse as the leading edge of the prolapse (Point Bp) is beyone the hymen at +5cm.</a:t>
            </a:r>
          </a:p>
        </p:txBody>
      </p:sp>
    </p:spTree>
    <p:extLst>
      <p:ext uri="{BB962C8B-B14F-4D97-AF65-F5344CB8AC3E}">
        <p14:creationId xmlns:p14="http://schemas.microsoft.com/office/powerpoint/2010/main" val="215184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1A3D1F3-A680-400F-A837-98ACDB360614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6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240931-15C3-4693-8F65-767D8D8C0A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A4D7-51CC-4BD9-AA3A-63E61AC3C052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D828-F25D-49D3-8E57-00F60B6399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E896-9D48-4436-B5A7-09ACADA48E75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02E7-7F87-4544-A9C0-FEEED32DB0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62D5E-F5D7-4472-9832-F403179EEA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4939F9-0895-4D2F-9E02-060121146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A9A72-FA3A-42C8-BF64-FABF227F9C26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B6C99-8F61-4E12-B5DA-8150EBD0F1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0F23A4D-3CC0-49A4-84E7-DCB1685FCA12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27E1783-4C65-42E7-AF11-42E187084F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C1621-07A3-4DFC-8744-BF44C0626EFF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7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507D59-7507-4B60-BBD5-3685B0E3E4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06618-3E34-4F84-84E8-C3055F8116C0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10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1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7092E3-DD8B-4BD3-A926-42DBCA4476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3458F-433E-433A-9BBD-579CF190A86F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DF256-072B-40C5-B1F4-9E5502F523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CD79-6A52-46D2-86F8-0CC49A42F3A1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EC26-D2E5-4AEC-A349-1414E56503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9A4F16A-099E-4E75-BFBE-E829BA04C22F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7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7B17BDF-8309-4E98-8DD5-3054EFB5922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D9B1362-B43E-4B42-B279-705CA121C860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6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FE2641-D320-4C50-8D39-E138902D8F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33E2C222-678C-41A1-BF44-819BC5B3177C}" type="datetimeFigureOut">
              <a:rPr lang="tr-TR"/>
              <a:pPr>
                <a:defRPr/>
              </a:pPr>
              <a:t>02.10.2016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9266469-3DF4-4B31-B110-6ED1855939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67" r:id="rId7"/>
    <p:sldLayoutId id="2147483976" r:id="rId8"/>
    <p:sldLayoutId id="2147483977" r:id="rId9"/>
    <p:sldLayoutId id="2147483968" r:id="rId10"/>
    <p:sldLayoutId id="2147483969" r:id="rId11"/>
    <p:sldLayoutId id="2147483978" r:id="rId12"/>
    <p:sldLayoutId id="2147483979" r:id="rId13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Belgelerim\Videolar&#305;m\sistosel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Belgelerim\Videolar&#305;m\rektosel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044576" y="1556792"/>
            <a:ext cx="71993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400" b="1" dirty="0">
                <a:solidFill>
                  <a:srgbClr val="FFCC00"/>
                </a:solidFill>
              </a:rPr>
              <a:t>PROLAPSUSTA  DEĞERLENDİRME ve EVRELEME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635375" y="4941888"/>
            <a:ext cx="4608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3200" dirty="0" err="1" smtClean="0"/>
              <a:t>Prof</a:t>
            </a:r>
            <a:r>
              <a:rPr lang="tr-TR" sz="3200" dirty="0" smtClean="0"/>
              <a:t> Dr.  </a:t>
            </a:r>
            <a:r>
              <a:rPr lang="tr-TR" sz="3200" dirty="0"/>
              <a:t>CEM </a:t>
            </a:r>
            <a:r>
              <a:rPr lang="tr-TR" sz="3200" dirty="0" smtClean="0"/>
              <a:t>TURAN</a:t>
            </a:r>
            <a:endParaRPr lang="tr-T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838" y="548680"/>
            <a:ext cx="6985000" cy="768350"/>
          </a:xfrm>
          <a:noFill/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 err="1">
                <a:solidFill>
                  <a:srgbClr val="FFCC00"/>
                </a:solidFill>
                <a:effectLst/>
                <a:latin typeface="Arial" charset="0"/>
              </a:rPr>
              <a:t>Üriner</a:t>
            </a:r>
            <a:r>
              <a:rPr lang="tr-TR" sz="3600" dirty="0">
                <a:solidFill>
                  <a:srgbClr val="FFCC00"/>
                </a:solidFill>
                <a:effectLst/>
                <a:latin typeface="Arial" charset="0"/>
              </a:rPr>
              <a:t> semptomlar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2133600"/>
            <a:ext cx="5759450" cy="4248150"/>
          </a:xfrm>
        </p:spPr>
        <p:txBody>
          <a:bodyPr/>
          <a:lstStyle/>
          <a:p>
            <a:endParaRPr lang="tr-TR" sz="2800" smtClean="0">
              <a:latin typeface="Arial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smtClean="0">
                <a:latin typeface="Arial" charset="0"/>
              </a:rPr>
              <a:t>İşemenin engellenmesiyle ilgili semptomlar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smtClean="0">
                <a:latin typeface="Arial" charset="0"/>
              </a:rPr>
              <a:t>Kesik kesik akım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smtClean="0">
                <a:latin typeface="Arial" charset="0"/>
              </a:rPr>
              <a:t>Zayıf veya uzamış akım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smtClean="0">
                <a:latin typeface="Arial" charset="0"/>
              </a:rPr>
              <a:t>Tam olarak boşalmama hissi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smtClean="0">
                <a:latin typeface="Arial" charset="0"/>
              </a:rPr>
              <a:t>İdrar yapabilmek için elle itme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smtClean="0">
                <a:latin typeface="Arial" charset="0"/>
              </a:rPr>
              <a:t>İdrar retansiyonu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692696"/>
            <a:ext cx="7543800" cy="648816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 err="1">
                <a:solidFill>
                  <a:srgbClr val="FFCC00"/>
                </a:solidFill>
                <a:effectLst/>
                <a:latin typeface="Arial" charset="0"/>
              </a:rPr>
              <a:t>Üriner</a:t>
            </a:r>
            <a:r>
              <a:rPr lang="tr-TR" sz="3600" dirty="0">
                <a:solidFill>
                  <a:srgbClr val="FFCC00"/>
                </a:solidFill>
                <a:effectLst/>
                <a:latin typeface="Arial" charset="0"/>
              </a:rPr>
              <a:t> semptomlar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546225" y="2636838"/>
            <a:ext cx="6913563" cy="2960687"/>
          </a:xfrm>
        </p:spPr>
        <p:txBody>
          <a:bodyPr/>
          <a:lstStyle/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kumimoji="1" lang="tr-TR" dirty="0" smtClean="0">
                <a:latin typeface="Arial" charset="0"/>
              </a:rPr>
              <a:t>POP olguları: %20-90’ında Sİ, 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kumimoji="1" lang="tr-TR" dirty="0" smtClean="0">
                <a:latin typeface="Arial" charset="0"/>
              </a:rPr>
              <a:t>Sİ olguları: %30-70’inde POP mevcut</a:t>
            </a:r>
            <a:endParaRPr kumimoji="1" lang="tr-TR" dirty="0" smtClean="0">
              <a:solidFill>
                <a:srgbClr val="CC00CC"/>
              </a:solidFill>
              <a:latin typeface="Arial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kumimoji="1" lang="tr-TR" dirty="0" smtClean="0">
                <a:solidFill>
                  <a:srgbClr val="FFCC00"/>
                </a:solidFill>
                <a:latin typeface="Arial" charset="0"/>
              </a:rPr>
              <a:t>Ancak POP ve Sİ arasında direkt bir neden sonuç ilişkisi yoktur.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724128" y="5949280"/>
            <a:ext cx="2592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sz="1400" dirty="0" err="1"/>
              <a:t>Lantini</a:t>
            </a:r>
            <a:r>
              <a:rPr kumimoji="1" lang="tr-TR" sz="1400" dirty="0"/>
              <a:t> JM, J </a:t>
            </a:r>
            <a:r>
              <a:rPr kumimoji="1" lang="tr-TR" sz="1400" dirty="0" err="1"/>
              <a:t>Urol</a:t>
            </a:r>
            <a:r>
              <a:rPr kumimoji="1" lang="tr-TR" sz="1400" dirty="0"/>
              <a:t> 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350" y="620688"/>
            <a:ext cx="7054850" cy="623888"/>
          </a:xfrm>
          <a:noFill/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200" dirty="0">
                <a:solidFill>
                  <a:srgbClr val="FFCC00"/>
                </a:solidFill>
                <a:latin typeface="Arial" charset="0"/>
              </a:rPr>
              <a:t>POP derecesi arttıkça: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325563" y="2420938"/>
            <a:ext cx="6702425" cy="3024187"/>
          </a:xfrm>
        </p:spPr>
        <p:txBody>
          <a:bodyPr/>
          <a:lstStyle/>
          <a:p>
            <a:pPr marL="990600" lvl="1" indent="-533400"/>
            <a:endParaRPr lang="tr-TR" dirty="0" smtClean="0">
              <a:solidFill>
                <a:schemeClr val="tx2"/>
              </a:solidFill>
              <a:latin typeface="Arial" charset="0"/>
            </a:endParaRPr>
          </a:p>
          <a:p>
            <a:pPr marL="990600" lvl="1" indent="-533400">
              <a:buClr>
                <a:srgbClr val="FFCC00"/>
              </a:buClr>
              <a:buFont typeface="Wingdings" pitchFamily="2" charset="2"/>
              <a:buChar char="§"/>
            </a:pPr>
            <a:r>
              <a:rPr lang="tr-TR" dirty="0" smtClean="0">
                <a:solidFill>
                  <a:schemeClr val="tx2"/>
                </a:solidFill>
                <a:latin typeface="Arial" charset="0"/>
              </a:rPr>
              <a:t>Gizli stres </a:t>
            </a:r>
            <a:r>
              <a:rPr lang="tr-TR" dirty="0" err="1" smtClean="0">
                <a:solidFill>
                  <a:schemeClr val="tx2"/>
                </a:solidFill>
                <a:latin typeface="Arial" charset="0"/>
              </a:rPr>
              <a:t>inkontinans</a:t>
            </a:r>
            <a:r>
              <a:rPr lang="tr-TR" dirty="0" smtClean="0">
                <a:solidFill>
                  <a:schemeClr val="tx2"/>
                </a:solidFill>
                <a:latin typeface="Arial" charset="0"/>
              </a:rPr>
              <a:t> artar.</a:t>
            </a:r>
            <a:endParaRPr lang="tr-TR" dirty="0" smtClean="0">
              <a:solidFill>
                <a:srgbClr val="FFCC00"/>
              </a:solidFill>
              <a:latin typeface="Arial" charset="0"/>
              <a:sym typeface="Symbol" pitchFamily="18" charset="2"/>
            </a:endParaRPr>
          </a:p>
          <a:p>
            <a:pPr marL="990600" lvl="1" indent="-533400">
              <a:buClr>
                <a:srgbClr val="FFCC00"/>
              </a:buClr>
              <a:buFont typeface="Wingdings" pitchFamily="2" charset="2"/>
              <a:buChar char="§"/>
            </a:pPr>
            <a:r>
              <a:rPr lang="tr-TR" dirty="0" err="1" smtClean="0">
                <a:solidFill>
                  <a:schemeClr val="tx2"/>
                </a:solidFill>
                <a:latin typeface="Arial" charset="0"/>
              </a:rPr>
              <a:t>Obstrükte</a:t>
            </a:r>
            <a:r>
              <a:rPr lang="tr-TR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Arial" charset="0"/>
              </a:rPr>
              <a:t>üriner</a:t>
            </a:r>
            <a:r>
              <a:rPr lang="tr-TR" dirty="0" smtClean="0">
                <a:solidFill>
                  <a:schemeClr val="tx2"/>
                </a:solidFill>
                <a:latin typeface="Arial" charset="0"/>
              </a:rPr>
              <a:t> yakınmalar artar.</a:t>
            </a:r>
            <a:endParaRPr lang="tr-TR" dirty="0" smtClean="0">
              <a:solidFill>
                <a:srgbClr val="FFCC00"/>
              </a:solidFill>
              <a:latin typeface="Arial" charset="0"/>
              <a:sym typeface="Symbol" pitchFamily="18" charset="2"/>
            </a:endParaRPr>
          </a:p>
          <a:p>
            <a:pPr marL="990600" lvl="1" indent="-533400">
              <a:buClr>
                <a:srgbClr val="FFCC00"/>
              </a:buClr>
              <a:buFont typeface="Wingdings" pitchFamily="2" charset="2"/>
              <a:buChar char="§"/>
            </a:pPr>
            <a:r>
              <a:rPr lang="tr-TR" dirty="0" smtClean="0">
                <a:solidFill>
                  <a:schemeClr val="tx2"/>
                </a:solidFill>
                <a:latin typeface="Arial" charset="0"/>
              </a:rPr>
              <a:t>Aşırı Aktif Mesane yakınmaları artar.</a:t>
            </a:r>
            <a:endParaRPr lang="tr-TR" dirty="0" smtClean="0">
              <a:solidFill>
                <a:srgbClr val="FFCC00"/>
              </a:solidFill>
              <a:latin typeface="Arial" charset="0"/>
              <a:sym typeface="Symbol" pitchFamily="18" charset="2"/>
            </a:endParaRPr>
          </a:p>
          <a:p>
            <a:pPr marL="990600" lvl="1" indent="-533400">
              <a:buFontTx/>
              <a:buNone/>
            </a:pPr>
            <a:r>
              <a:rPr lang="tr-TR" dirty="0" smtClean="0">
                <a:solidFill>
                  <a:srgbClr val="FFCC00"/>
                </a:solidFill>
                <a:latin typeface="Arial" charset="0"/>
                <a:sym typeface="Symbol" pitchFamily="18" charset="2"/>
              </a:rPr>
              <a:t>      Cerrahi tedavi öncesi yukarıdaki semptomlar araştırılmalı.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484438" y="5949950"/>
            <a:ext cx="4787900" cy="30777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 err="1"/>
              <a:t>Romanzi</a:t>
            </a:r>
            <a:r>
              <a:rPr lang="tr-TR" sz="1400" dirty="0"/>
              <a:t> LJ, </a:t>
            </a:r>
            <a:r>
              <a:rPr lang="tr-TR" sz="1400" dirty="0" err="1"/>
              <a:t>Curr</a:t>
            </a:r>
            <a:r>
              <a:rPr lang="tr-TR" sz="1400" dirty="0"/>
              <a:t> </a:t>
            </a:r>
            <a:r>
              <a:rPr lang="tr-TR" sz="1400" dirty="0" err="1"/>
              <a:t>Opin</a:t>
            </a:r>
            <a:r>
              <a:rPr lang="tr-TR" sz="1400" dirty="0"/>
              <a:t> </a:t>
            </a:r>
            <a:r>
              <a:rPr lang="tr-TR" sz="1400" dirty="0" err="1"/>
              <a:t>Urol</a:t>
            </a:r>
            <a:r>
              <a:rPr lang="tr-TR" sz="1400" dirty="0"/>
              <a:t>. 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474788" y="2852738"/>
            <a:ext cx="7200900" cy="2311400"/>
          </a:xfrm>
        </p:spPr>
        <p:txBody>
          <a:bodyPr/>
          <a:lstStyle/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kumimoji="1" lang="tr-TR" dirty="0" smtClean="0">
                <a:solidFill>
                  <a:srgbClr val="FFCC00"/>
                </a:solidFill>
                <a:latin typeface="Arial" charset="0"/>
              </a:rPr>
              <a:t>POP olgularında Üİ semptomu olmasa da </a:t>
            </a:r>
            <a:r>
              <a:rPr kumimoji="1" lang="tr-TR" dirty="0" err="1" smtClean="0">
                <a:latin typeface="Arial" charset="0"/>
              </a:rPr>
              <a:t>latent</a:t>
            </a:r>
            <a:r>
              <a:rPr kumimoji="1" lang="tr-TR" dirty="0" smtClean="0">
                <a:latin typeface="Arial" charset="0"/>
              </a:rPr>
              <a:t> Sİ açığa çıkarmak için </a:t>
            </a:r>
            <a:r>
              <a:rPr kumimoji="1" lang="tr-TR" dirty="0" err="1" smtClean="0">
                <a:latin typeface="Arial" charset="0"/>
              </a:rPr>
              <a:t>prolapsus</a:t>
            </a:r>
            <a:r>
              <a:rPr kumimoji="1" lang="tr-TR" dirty="0" smtClean="0">
                <a:latin typeface="Arial" charset="0"/>
              </a:rPr>
              <a:t> </a:t>
            </a:r>
            <a:r>
              <a:rPr kumimoji="1" lang="tr-TR" dirty="0" err="1" smtClean="0">
                <a:latin typeface="Arial" charset="0"/>
              </a:rPr>
              <a:t>redükte</a:t>
            </a:r>
            <a:r>
              <a:rPr kumimoji="1" lang="tr-TR" dirty="0" smtClean="0">
                <a:latin typeface="Arial" charset="0"/>
              </a:rPr>
              <a:t> edildikten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kumimoji="1" lang="tr-TR" dirty="0" smtClean="0">
                <a:latin typeface="Arial" charset="0"/>
              </a:rPr>
              <a:t>   sonra</a:t>
            </a:r>
            <a:r>
              <a:rPr kumimoji="1" lang="tr-TR" dirty="0" smtClean="0">
                <a:solidFill>
                  <a:srgbClr val="FFCC00"/>
                </a:solidFill>
                <a:latin typeface="Arial" charset="0"/>
              </a:rPr>
              <a:t> Üİ araştırılması önerilir.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4788024" y="5877272"/>
            <a:ext cx="37449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/>
              <a:t>                  </a:t>
            </a:r>
            <a:r>
              <a:rPr lang="tr-TR" sz="1400" dirty="0" err="1"/>
              <a:t>Liang</a:t>
            </a:r>
            <a:r>
              <a:rPr lang="tr-TR" sz="1400" dirty="0"/>
              <a:t> CC,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.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543800" cy="639291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 err="1">
                <a:solidFill>
                  <a:srgbClr val="FFCC00"/>
                </a:solidFill>
                <a:effectLst/>
                <a:latin typeface="Arial" charset="0"/>
              </a:rPr>
              <a:t>Posterior</a:t>
            </a:r>
            <a:r>
              <a:rPr lang="tr-TR" sz="3600" dirty="0">
                <a:solidFill>
                  <a:srgbClr val="FFCC00"/>
                </a:solidFill>
                <a:effectLst/>
                <a:latin typeface="Arial" charset="0"/>
              </a:rPr>
              <a:t> </a:t>
            </a:r>
            <a:r>
              <a:rPr lang="tr-TR" sz="3600" dirty="0" err="1" smtClean="0">
                <a:solidFill>
                  <a:srgbClr val="FFCC00"/>
                </a:solidFill>
                <a:effectLst/>
                <a:latin typeface="Arial" charset="0"/>
              </a:rPr>
              <a:t>Kompartman</a:t>
            </a:r>
            <a:r>
              <a:rPr lang="tr-TR" sz="3600" dirty="0" smtClean="0">
                <a:solidFill>
                  <a:srgbClr val="FFCC00"/>
                </a:solidFill>
                <a:effectLst/>
                <a:latin typeface="Arial" charset="0"/>
              </a:rPr>
              <a:t> Semptomları</a:t>
            </a:r>
            <a:endParaRPr lang="tr-TR" sz="3600" dirty="0"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781300"/>
            <a:ext cx="6697662" cy="2592388"/>
          </a:xfrm>
        </p:spPr>
        <p:txBody>
          <a:bodyPr/>
          <a:lstStyle/>
          <a:p>
            <a:pPr>
              <a:buClr>
                <a:srgbClr val="FFCC00"/>
              </a:buClr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Hafif </a:t>
            </a:r>
            <a:r>
              <a:rPr lang="tr-TR" dirty="0" err="1" smtClean="0">
                <a:solidFill>
                  <a:srgbClr val="FFFF00"/>
                </a:solidFill>
                <a:latin typeface="Arial" charset="0"/>
              </a:rPr>
              <a:t>rektosel</a:t>
            </a: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tr-TR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Arial" charset="0"/>
              </a:rPr>
              <a:t>asemptomatik</a:t>
            </a: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   </a:t>
            </a:r>
          </a:p>
          <a:p>
            <a:pPr>
              <a:buClr>
                <a:srgbClr val="FFCC00"/>
              </a:buClr>
            </a:pPr>
            <a:r>
              <a:rPr lang="tr-TR" dirty="0" smtClean="0">
                <a:latin typeface="Arial" charset="0"/>
              </a:rPr>
              <a:t>Geniş </a:t>
            </a:r>
            <a:r>
              <a:rPr lang="tr-TR" dirty="0" err="1" smtClean="0">
                <a:latin typeface="Arial" charset="0"/>
              </a:rPr>
              <a:t>rektosel</a:t>
            </a:r>
            <a:r>
              <a:rPr lang="tr-TR" dirty="0" smtClean="0">
                <a:latin typeface="Arial" charset="0"/>
              </a:rPr>
              <a:t> : </a:t>
            </a:r>
            <a:r>
              <a:rPr lang="tr-TR" dirty="0" err="1" smtClean="0">
                <a:latin typeface="Arial" charset="0"/>
              </a:rPr>
              <a:t>barsakların</a:t>
            </a:r>
            <a:r>
              <a:rPr lang="tr-TR" dirty="0" smtClean="0">
                <a:latin typeface="Arial" charset="0"/>
              </a:rPr>
              <a:t> tam olarak boşalmamasına, </a:t>
            </a:r>
            <a:r>
              <a:rPr lang="tr-TR" dirty="0" err="1" smtClean="0">
                <a:latin typeface="Arial" charset="0"/>
              </a:rPr>
              <a:t>vaginal</a:t>
            </a:r>
            <a:r>
              <a:rPr lang="tr-TR" dirty="0" smtClean="0">
                <a:latin typeface="Arial" charset="0"/>
              </a:rPr>
              <a:t> kitle, ağrı ve basıya neden olabilir.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43887" cy="575791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>
                <a:solidFill>
                  <a:srgbClr val="FFCC00"/>
                </a:solidFill>
                <a:effectLst/>
                <a:latin typeface="Arial" charset="0"/>
              </a:rPr>
              <a:t>POP’ un cinsel fonksiyona etkisi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81300"/>
            <a:ext cx="7848600" cy="2887663"/>
          </a:xfrm>
        </p:spPr>
        <p:txBody>
          <a:bodyPr/>
          <a:lstStyle/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err="1" smtClean="0">
                <a:latin typeface="Arial" charset="0"/>
              </a:rPr>
              <a:t>Prolapsusun</a:t>
            </a:r>
            <a:r>
              <a:rPr lang="tr-TR" dirty="0" smtClean="0">
                <a:latin typeface="Arial" charset="0"/>
              </a:rPr>
              <a:t> etkisini </a:t>
            </a: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menopoz ve yaşlılık sonucu olan değişikliklerden ayırmak zordur.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latin typeface="Arial" charset="0"/>
              </a:rPr>
              <a:t>Çalışmalar az sayıda ve çoğu retrospektiftir.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48680"/>
            <a:ext cx="7543800" cy="727075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>
                <a:solidFill>
                  <a:srgbClr val="FFCC00"/>
                </a:solidFill>
                <a:effectLst/>
                <a:latin typeface="Arial" charset="0"/>
              </a:rPr>
              <a:t>Ağrı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2781300"/>
            <a:ext cx="6264275" cy="2311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 POP fazla ağrıya neden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tr-TR" dirty="0" smtClean="0"/>
              <a:t>    olmamaktadır.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solidFill>
                  <a:srgbClr val="FFCC00"/>
                </a:solidFill>
              </a:rPr>
              <a:t> Ağrının varlığında diğer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None/>
            </a:pPr>
            <a:r>
              <a:rPr lang="tr-TR" dirty="0" smtClean="0">
                <a:solidFill>
                  <a:srgbClr val="FFCC00"/>
                </a:solidFill>
              </a:rPr>
              <a:t>    nedenler araştırılmalıdır.</a:t>
            </a:r>
            <a:r>
              <a:rPr lang="tr-TR" dirty="0" smtClean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076825" y="6467475"/>
            <a:ext cx="424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Swift SE, Am J Obstet Gynecol,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C000"/>
                </a:solidFill>
              </a:rPr>
              <a:t>Normal Vaginal </a:t>
            </a:r>
            <a:r>
              <a:rPr lang="tr-TR" b="1" dirty="0" smtClean="0">
                <a:solidFill>
                  <a:srgbClr val="FFC000"/>
                </a:solidFill>
              </a:rPr>
              <a:t>Destek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7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724400" cy="495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r-TR" sz="2400" b="1" dirty="0" smtClean="0">
                <a:solidFill>
                  <a:srgbClr val="FFFF00"/>
                </a:solidFill>
              </a:rPr>
              <a:t>3 Destek düzeyi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dirty="0" err="1">
                <a:solidFill>
                  <a:srgbClr val="FFFF00"/>
                </a:solidFill>
              </a:rPr>
              <a:t>DeLancey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endParaRPr lang="tr-TR" sz="24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2200" b="1" dirty="0" smtClean="0"/>
              <a:t>Düzey</a:t>
            </a:r>
            <a:r>
              <a:rPr lang="en-US" sz="2200" b="1" dirty="0" smtClean="0"/>
              <a:t> </a:t>
            </a:r>
            <a:r>
              <a:rPr lang="en-US" sz="2200" b="1" dirty="0"/>
              <a:t>I </a:t>
            </a:r>
            <a:r>
              <a:rPr lang="en-US" sz="2200" b="1" dirty="0" smtClean="0"/>
              <a:t>(</a:t>
            </a:r>
            <a:r>
              <a:rPr lang="tr-TR" sz="2200" b="1" dirty="0" smtClean="0"/>
              <a:t>üst):</a:t>
            </a:r>
            <a:endParaRPr lang="en-US" sz="2200" b="1" dirty="0"/>
          </a:p>
          <a:p>
            <a:pPr lvl="1">
              <a:lnSpc>
                <a:spcPct val="80000"/>
              </a:lnSpc>
              <a:buClr>
                <a:schemeClr val="accent2"/>
              </a:buClr>
            </a:pPr>
            <a:r>
              <a:rPr lang="tr-TR" sz="2200" b="1" dirty="0" smtClean="0"/>
              <a:t>K</a:t>
            </a:r>
            <a:r>
              <a:rPr lang="en-US" sz="2200" b="1" dirty="0" err="1" smtClean="0"/>
              <a:t>ardinal</a:t>
            </a:r>
            <a:r>
              <a:rPr lang="en-US" sz="2200" b="1" dirty="0" smtClean="0"/>
              <a:t>/</a:t>
            </a:r>
            <a:r>
              <a:rPr lang="en-US" sz="2200" b="1" dirty="0" err="1" smtClean="0"/>
              <a:t>Uterosacral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liga</a:t>
            </a:r>
            <a:r>
              <a:rPr lang="tr-TR" sz="2200" b="1" dirty="0" err="1" smtClean="0"/>
              <a:t>manlar</a:t>
            </a:r>
            <a:endParaRPr lang="en-US" sz="2200" b="1" dirty="0"/>
          </a:p>
          <a:p>
            <a:pPr>
              <a:lnSpc>
                <a:spcPct val="80000"/>
              </a:lnSpc>
            </a:pPr>
            <a:r>
              <a:rPr lang="tr-TR" sz="2200" b="1" dirty="0" smtClean="0"/>
              <a:t>Düzey </a:t>
            </a:r>
            <a:r>
              <a:rPr lang="en-US" sz="2200" b="1" dirty="0" smtClean="0"/>
              <a:t> </a:t>
            </a:r>
            <a:r>
              <a:rPr lang="en-US" sz="2200" b="1" dirty="0"/>
              <a:t>II </a:t>
            </a:r>
            <a:r>
              <a:rPr lang="en-US" sz="2200" b="1" dirty="0" smtClean="0"/>
              <a:t>(</a:t>
            </a:r>
            <a:r>
              <a:rPr lang="tr-TR" sz="2200" b="1" dirty="0" smtClean="0"/>
              <a:t>orta</a:t>
            </a:r>
            <a:r>
              <a:rPr lang="en-US" sz="2200" b="1" dirty="0" smtClean="0"/>
              <a:t>): 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b="1" dirty="0" err="1" smtClean="0"/>
              <a:t>Pubo</a:t>
            </a:r>
            <a:r>
              <a:rPr lang="tr-TR" sz="2200" b="1" dirty="0" smtClean="0"/>
              <a:t>s</a:t>
            </a:r>
            <a:r>
              <a:rPr lang="en-US" sz="2200" b="1" dirty="0" err="1" smtClean="0"/>
              <a:t>ervical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fas</a:t>
            </a:r>
            <a:r>
              <a:rPr lang="tr-TR" sz="2200" b="1" dirty="0" smtClean="0"/>
              <a:t>ya</a:t>
            </a:r>
            <a:r>
              <a:rPr lang="en-US" sz="2200" b="1" dirty="0" smtClean="0"/>
              <a:t> </a:t>
            </a:r>
            <a:r>
              <a:rPr lang="tr-TR" sz="2200" b="1" dirty="0" smtClean="0"/>
              <a:t>(</a:t>
            </a:r>
            <a:r>
              <a:rPr lang="en-US" sz="2200" b="1" dirty="0" smtClean="0"/>
              <a:t>anterior</a:t>
            </a:r>
            <a:r>
              <a:rPr lang="tr-TR" sz="2200" b="1" dirty="0" smtClean="0"/>
              <a:t>)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Re</a:t>
            </a:r>
            <a:r>
              <a:rPr lang="tr-TR" sz="2200" b="1" dirty="0" smtClean="0"/>
              <a:t>k</a:t>
            </a:r>
            <a:r>
              <a:rPr lang="en-US" sz="2200" b="1" dirty="0" err="1" smtClean="0"/>
              <a:t>tovaginal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fas</a:t>
            </a:r>
            <a:r>
              <a:rPr lang="tr-TR" sz="2200" b="1" dirty="0" smtClean="0"/>
              <a:t>ya (</a:t>
            </a:r>
            <a:r>
              <a:rPr lang="en-US" sz="2200" b="1" dirty="0" smtClean="0"/>
              <a:t>posterior</a:t>
            </a:r>
            <a:r>
              <a:rPr lang="tr-TR" sz="2200" b="1" dirty="0" smtClean="0"/>
              <a:t>)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b="1" dirty="0" err="1"/>
              <a:t>Levator</a:t>
            </a:r>
            <a:r>
              <a:rPr lang="en-US" sz="2200" b="1" dirty="0"/>
              <a:t> </a:t>
            </a:r>
            <a:r>
              <a:rPr lang="en-US" sz="2200" b="1" dirty="0" err="1"/>
              <a:t>ani</a:t>
            </a:r>
            <a:r>
              <a:rPr lang="en-US" sz="2200" b="1" dirty="0"/>
              <a:t>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ar</a:t>
            </a:r>
            <a:r>
              <a:rPr lang="tr-TR" sz="2200" b="1" dirty="0" smtClean="0"/>
              <a:t>k</a:t>
            </a:r>
            <a:r>
              <a:rPr lang="en-US" sz="2200" b="1" dirty="0" smtClean="0"/>
              <a:t>us </a:t>
            </a:r>
            <a:r>
              <a:rPr lang="en-US" sz="2200" b="1" dirty="0" err="1"/>
              <a:t>tendineus</a:t>
            </a:r>
            <a:r>
              <a:rPr lang="en-US" sz="2200" b="1" dirty="0"/>
              <a:t> </a:t>
            </a:r>
            <a:r>
              <a:rPr lang="en-US" sz="2200" b="1" dirty="0" err="1" smtClean="0"/>
              <a:t>fas</a:t>
            </a:r>
            <a:r>
              <a:rPr lang="tr-TR" sz="2200" b="1" dirty="0" smtClean="0"/>
              <a:t>ya</a:t>
            </a:r>
            <a:r>
              <a:rPr lang="en-US" sz="2200" b="1" dirty="0" smtClean="0"/>
              <a:t> </a:t>
            </a:r>
            <a:r>
              <a:rPr lang="en-US" sz="2200" b="1" dirty="0"/>
              <a:t>pelvis)</a:t>
            </a:r>
          </a:p>
          <a:p>
            <a:pPr>
              <a:lnSpc>
                <a:spcPct val="80000"/>
              </a:lnSpc>
            </a:pPr>
            <a:r>
              <a:rPr lang="tr-TR" sz="2200" b="1" dirty="0" smtClean="0"/>
              <a:t>Düzey </a:t>
            </a:r>
            <a:r>
              <a:rPr lang="en-US" sz="2200" b="1" dirty="0" smtClean="0"/>
              <a:t>III (</a:t>
            </a:r>
            <a:r>
              <a:rPr lang="tr-TR" sz="2200" b="1" dirty="0" smtClean="0"/>
              <a:t>alt)</a:t>
            </a:r>
            <a:r>
              <a:rPr lang="en-US" sz="2200" b="1" dirty="0" smtClean="0"/>
              <a:t>: 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b="1" dirty="0" err="1" smtClean="0"/>
              <a:t>Perine</a:t>
            </a: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n-US" sz="2200" b="1" dirty="0" err="1"/>
              <a:t>Urogenital</a:t>
            </a:r>
            <a:r>
              <a:rPr lang="en-US" sz="2200" b="1" dirty="0"/>
              <a:t> </a:t>
            </a:r>
            <a:r>
              <a:rPr lang="en-US" sz="2200" b="1" dirty="0" err="1" smtClean="0"/>
              <a:t>Dia</a:t>
            </a:r>
            <a:r>
              <a:rPr lang="tr-TR" sz="2200" b="1" dirty="0" err="1" smtClean="0"/>
              <a:t>fram</a:t>
            </a:r>
            <a:endParaRPr lang="en-US" sz="2200" b="1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pic>
        <p:nvPicPr>
          <p:cNvPr id="671751" name="Picture 7" descr="DeLancey Levels of Supp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772816"/>
            <a:ext cx="4038600" cy="4013200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tr-TR" sz="4000" dirty="0" smtClean="0">
                <a:solidFill>
                  <a:srgbClr val="FFC000"/>
                </a:solidFill>
              </a:rPr>
              <a:t>Doku Desteğinin D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e</a:t>
            </a:r>
            <a:r>
              <a:rPr lang="tr-TR" sz="4000" dirty="0" smtClean="0">
                <a:solidFill>
                  <a:srgbClr val="FFC000"/>
                </a:solidFill>
              </a:rPr>
              <a:t>ğerlendirilmesi</a:t>
            </a:r>
          </a:p>
        </p:txBody>
      </p:sp>
      <p:sp>
        <p:nvSpPr>
          <p:cNvPr id="17411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sz="28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Richardson</a:t>
            </a:r>
            <a:r>
              <a:rPr lang="tr-TR" sz="2800" dirty="0" smtClean="0">
                <a:latin typeface="Arial" charset="0"/>
                <a:cs typeface="Arial" charset="0"/>
              </a:rPr>
              <a:t>; POP’un </a:t>
            </a:r>
            <a:r>
              <a:rPr lang="tr-TR" sz="2800" dirty="0" err="1" smtClean="0">
                <a:latin typeface="Arial" charset="0"/>
                <a:cs typeface="Arial" charset="0"/>
              </a:rPr>
              <a:t>vajen</a:t>
            </a:r>
            <a:r>
              <a:rPr lang="tr-TR" sz="2800" dirty="0" smtClean="0">
                <a:latin typeface="Arial" charset="0"/>
                <a:cs typeface="Arial" charset="0"/>
              </a:rPr>
              <a:t> </a:t>
            </a:r>
            <a:r>
              <a:rPr lang="tr-TR" sz="2800" dirty="0" err="1" smtClean="0">
                <a:latin typeface="Arial" charset="0"/>
                <a:cs typeface="Arial" charset="0"/>
              </a:rPr>
              <a:t>konnektif</a:t>
            </a:r>
            <a:r>
              <a:rPr lang="tr-TR" sz="2800" dirty="0" smtClean="0">
                <a:latin typeface="Arial" charset="0"/>
                <a:cs typeface="Arial" charset="0"/>
              </a:rPr>
              <a:t> doku desteğinde </a:t>
            </a:r>
            <a:r>
              <a:rPr lang="tr-TR" sz="2800" dirty="0" err="1" smtClean="0">
                <a:latin typeface="Arial" charset="0"/>
                <a:cs typeface="Arial" charset="0"/>
              </a:rPr>
              <a:t>defektler</a:t>
            </a:r>
            <a:r>
              <a:rPr lang="tr-TR" sz="2800" dirty="0" smtClean="0">
                <a:latin typeface="Arial" charset="0"/>
                <a:cs typeface="Arial" charset="0"/>
              </a:rPr>
              <a:t> ile oluştuğunu  öne sürmüştür.</a:t>
            </a:r>
            <a:r>
              <a:rPr lang="tr-TR" sz="1100" dirty="0" smtClean="0">
                <a:latin typeface="Arial" charset="0"/>
                <a:cs typeface="Arial" charset="0"/>
              </a:rPr>
              <a:t>                                                                                          </a:t>
            </a:r>
          </a:p>
          <a:p>
            <a:pPr eaLnBrk="1" hangingPunct="1">
              <a:lnSpc>
                <a:spcPct val="70000"/>
              </a:lnSpc>
              <a:buNone/>
            </a:pPr>
            <a:r>
              <a:rPr lang="tr-TR" sz="1100" dirty="0" smtClean="0">
                <a:latin typeface="Arial" charset="0"/>
                <a:cs typeface="Arial" charset="0"/>
              </a:rPr>
              <a:t>					</a:t>
            </a:r>
            <a:r>
              <a:rPr lang="tr-TR" sz="1100" dirty="0" err="1" smtClean="0">
                <a:latin typeface="Arial" charset="0"/>
                <a:cs typeface="Arial" charset="0"/>
              </a:rPr>
              <a:t>Richardson</a:t>
            </a:r>
            <a:r>
              <a:rPr lang="tr-TR" sz="1100" dirty="0" smtClean="0">
                <a:latin typeface="Arial" charset="0"/>
                <a:cs typeface="Arial" charset="0"/>
              </a:rPr>
              <a:t> AC. </a:t>
            </a:r>
            <a:r>
              <a:rPr lang="tr-TR" sz="1100" dirty="0" err="1" smtClean="0">
                <a:latin typeface="Arial" charset="0"/>
                <a:cs typeface="Arial" charset="0"/>
              </a:rPr>
              <a:t>Int</a:t>
            </a:r>
            <a:r>
              <a:rPr lang="tr-TR" sz="1100" dirty="0" smtClean="0">
                <a:latin typeface="Arial" charset="0"/>
                <a:cs typeface="Arial" charset="0"/>
              </a:rPr>
              <a:t> </a:t>
            </a:r>
            <a:r>
              <a:rPr lang="tr-TR" sz="1100" dirty="0" err="1" smtClean="0">
                <a:latin typeface="Arial" charset="0"/>
                <a:cs typeface="Arial" charset="0"/>
              </a:rPr>
              <a:t>Urogynecol</a:t>
            </a:r>
            <a:r>
              <a:rPr lang="tr-TR" sz="1100" dirty="0" smtClean="0">
                <a:latin typeface="Arial" charset="0"/>
                <a:cs typeface="Arial" charset="0"/>
              </a:rPr>
              <a:t> J </a:t>
            </a:r>
            <a:r>
              <a:rPr lang="tr-TR" sz="1100" dirty="0" err="1" smtClean="0">
                <a:latin typeface="Arial" charset="0"/>
                <a:cs typeface="Arial" charset="0"/>
              </a:rPr>
              <a:t>pelvic</a:t>
            </a:r>
            <a:r>
              <a:rPr lang="tr-TR" sz="1100" dirty="0" smtClean="0">
                <a:latin typeface="Arial" charset="0"/>
                <a:cs typeface="Arial" charset="0"/>
              </a:rPr>
              <a:t> </a:t>
            </a:r>
            <a:r>
              <a:rPr lang="tr-TR" sz="1100" dirty="0" err="1" smtClean="0">
                <a:latin typeface="Arial" charset="0"/>
                <a:cs typeface="Arial" charset="0"/>
              </a:rPr>
              <a:t>floor</a:t>
            </a:r>
            <a:r>
              <a:rPr lang="tr-TR" sz="1100" dirty="0" smtClean="0">
                <a:latin typeface="Arial" charset="0"/>
                <a:cs typeface="Arial" charset="0"/>
              </a:rPr>
              <a:t> </a:t>
            </a:r>
            <a:r>
              <a:rPr lang="tr-TR" sz="1100" dirty="0" err="1" smtClean="0">
                <a:latin typeface="Arial" charset="0"/>
                <a:cs typeface="Arial" charset="0"/>
              </a:rPr>
              <a:t>dys</a:t>
            </a:r>
            <a:r>
              <a:rPr lang="tr-TR" sz="1100" dirty="0" smtClean="0">
                <a:latin typeface="Arial" charset="0"/>
                <a:cs typeface="Arial" charset="0"/>
              </a:rPr>
              <a:t>.1996.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tr-TR" sz="11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tr-TR" sz="11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sz="2500" dirty="0" err="1" smtClean="0">
                <a:latin typeface="Arial" charset="0"/>
                <a:cs typeface="Arial" charset="0"/>
              </a:rPr>
              <a:t>Vajinal</a:t>
            </a:r>
            <a:r>
              <a:rPr lang="tr-TR" sz="2500" dirty="0" smtClean="0">
                <a:latin typeface="Arial" charset="0"/>
                <a:cs typeface="Arial" charset="0"/>
              </a:rPr>
              <a:t> destek anatomisin genel kuralı olarak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500" dirty="0" smtClean="0">
                <a:latin typeface="Arial" charset="0"/>
                <a:cs typeface="Arial" charset="0"/>
              </a:rPr>
              <a:t>      - destek </a:t>
            </a:r>
            <a:r>
              <a:rPr lang="tr-TR" sz="2500" dirty="0" err="1" smtClean="0">
                <a:latin typeface="Arial" charset="0"/>
                <a:cs typeface="Arial" charset="0"/>
              </a:rPr>
              <a:t>defektleri</a:t>
            </a:r>
            <a:r>
              <a:rPr lang="tr-TR" sz="2500" dirty="0" smtClean="0">
                <a:latin typeface="Arial" charset="0"/>
                <a:cs typeface="Arial" charset="0"/>
              </a:rPr>
              <a:t> bir </a:t>
            </a:r>
            <a:r>
              <a:rPr lang="tr-TR" sz="2500" dirty="0" err="1" smtClean="0">
                <a:latin typeface="Arial" charset="0"/>
                <a:cs typeface="Arial" charset="0"/>
              </a:rPr>
              <a:t>viseral</a:t>
            </a:r>
            <a:r>
              <a:rPr lang="tr-TR" sz="2500" dirty="0" smtClean="0">
                <a:latin typeface="Arial" charset="0"/>
                <a:cs typeface="Arial" charset="0"/>
              </a:rPr>
              <a:t> </a:t>
            </a:r>
            <a:r>
              <a:rPr lang="tr-TR" sz="2500" dirty="0" err="1" smtClean="0">
                <a:latin typeface="Arial" charset="0"/>
                <a:cs typeface="Arial" charset="0"/>
              </a:rPr>
              <a:t>fasyanın</a:t>
            </a:r>
            <a:r>
              <a:rPr lang="tr-TR" sz="2500" dirty="0" smtClean="0">
                <a:latin typeface="Arial" charset="0"/>
                <a:cs typeface="Arial" charset="0"/>
              </a:rPr>
              <a:t> </a:t>
            </a:r>
            <a:r>
              <a:rPr lang="tr-TR" sz="25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tek bir yerinde olmaz,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500" dirty="0" smtClean="0">
                <a:latin typeface="Arial" charset="0"/>
                <a:cs typeface="Arial" charset="0"/>
              </a:rPr>
              <a:t>      - aynı destek bölgesinde </a:t>
            </a:r>
            <a:r>
              <a:rPr lang="tr-TR" sz="25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iki yada daha fazla </a:t>
            </a:r>
            <a:r>
              <a:rPr lang="tr-TR" sz="25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fasyal</a:t>
            </a:r>
            <a:r>
              <a:rPr lang="tr-TR" sz="25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yırtık </a:t>
            </a:r>
            <a:r>
              <a:rPr lang="tr-TR" sz="2500" dirty="0" smtClean="0">
                <a:latin typeface="Arial" charset="0"/>
                <a:cs typeface="Arial" charset="0"/>
              </a:rPr>
              <a:t>ve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500" dirty="0" smtClean="0">
                <a:latin typeface="Arial" charset="0"/>
                <a:cs typeface="Arial" charset="0"/>
              </a:rPr>
              <a:t>      - aynı zamanda </a:t>
            </a:r>
            <a:r>
              <a:rPr lang="tr-TR" sz="25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2 yada daha fazla </a:t>
            </a:r>
            <a:r>
              <a:rPr lang="tr-TR" sz="2500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vajinal</a:t>
            </a:r>
            <a:r>
              <a:rPr lang="tr-TR" sz="25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destek bölgesinde</a:t>
            </a:r>
            <a:r>
              <a:rPr lang="tr-TR" sz="2500" dirty="0" smtClean="0">
                <a:latin typeface="Arial" charset="0"/>
                <a:cs typeface="Arial" charset="0"/>
              </a:rPr>
              <a:t> olabilir.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5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800">
                <a:solidFill>
                  <a:srgbClr val="FFFF00"/>
                </a:solidFill>
                <a:latin typeface="Times New Roman" pitchFamily="18" charset="0"/>
              </a:rPr>
              <a:t>Pelvik Organ Prolapsusu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2276872"/>
            <a:ext cx="6783288" cy="3552800"/>
          </a:xfrm>
        </p:spPr>
        <p:txBody>
          <a:bodyPr/>
          <a:lstStyle/>
          <a:p>
            <a:r>
              <a:rPr lang="tr-TR" sz="4000" b="1" dirty="0" err="1" smtClean="0">
                <a:latin typeface="Times New Roman" pitchFamily="18" charset="0"/>
              </a:rPr>
              <a:t>Uterin</a:t>
            </a:r>
            <a:r>
              <a:rPr lang="tr-TR" sz="4000" b="1" dirty="0" smtClean="0">
                <a:latin typeface="Times New Roman" pitchFamily="18" charset="0"/>
              </a:rPr>
              <a:t> </a:t>
            </a:r>
            <a:r>
              <a:rPr lang="tr-TR" sz="4000" b="1" dirty="0" err="1" smtClean="0">
                <a:latin typeface="Times New Roman" pitchFamily="18" charset="0"/>
              </a:rPr>
              <a:t>prolapsus</a:t>
            </a:r>
            <a:endParaRPr lang="tr-TR" sz="4000" b="1" dirty="0" smtClean="0">
              <a:latin typeface="Times New Roman" pitchFamily="18" charset="0"/>
            </a:endParaRPr>
          </a:p>
          <a:p>
            <a:r>
              <a:rPr lang="tr-TR" sz="4000" b="1" dirty="0" err="1" smtClean="0">
                <a:latin typeface="Times New Roman" pitchFamily="18" charset="0"/>
              </a:rPr>
              <a:t>Sistosel</a:t>
            </a:r>
            <a:r>
              <a:rPr lang="tr-TR" sz="4000" b="1" dirty="0" smtClean="0">
                <a:latin typeface="Times New Roman" pitchFamily="18" charset="0"/>
              </a:rPr>
              <a:t>-</a:t>
            </a:r>
            <a:r>
              <a:rPr lang="tr-TR" sz="4000" b="1" dirty="0" err="1" smtClean="0">
                <a:latin typeface="Times New Roman" pitchFamily="18" charset="0"/>
              </a:rPr>
              <a:t>Üretrosel</a:t>
            </a:r>
            <a:endParaRPr lang="tr-TR" sz="4000" b="1" dirty="0" smtClean="0">
              <a:latin typeface="Times New Roman" pitchFamily="18" charset="0"/>
            </a:endParaRPr>
          </a:p>
          <a:p>
            <a:r>
              <a:rPr lang="tr-TR" sz="4000" b="1" dirty="0" err="1" smtClean="0">
                <a:latin typeface="Times New Roman" pitchFamily="18" charset="0"/>
              </a:rPr>
              <a:t>Rektosel</a:t>
            </a:r>
            <a:endParaRPr lang="tr-TR" sz="4000" b="1" dirty="0" smtClean="0">
              <a:latin typeface="Times New Roman" pitchFamily="18" charset="0"/>
            </a:endParaRPr>
          </a:p>
          <a:p>
            <a:r>
              <a:rPr lang="tr-TR" sz="4000" b="1" dirty="0" err="1" smtClean="0">
                <a:latin typeface="Times New Roman" pitchFamily="18" charset="0"/>
              </a:rPr>
              <a:t>Enterosel</a:t>
            </a:r>
            <a:endParaRPr lang="tr-TR" sz="4000" b="1" dirty="0" smtClean="0">
              <a:latin typeface="Times New Roman" pitchFamily="18" charset="0"/>
            </a:endParaRPr>
          </a:p>
          <a:p>
            <a:r>
              <a:rPr lang="tr-TR" sz="4000" b="1" dirty="0" err="1" smtClean="0">
                <a:latin typeface="Times New Roman" pitchFamily="18" charset="0"/>
              </a:rPr>
              <a:t>Vaginal</a:t>
            </a:r>
            <a:r>
              <a:rPr lang="tr-TR" sz="4000" b="1" dirty="0" smtClean="0">
                <a:latin typeface="Times New Roman" pitchFamily="18" charset="0"/>
              </a:rPr>
              <a:t> </a:t>
            </a:r>
            <a:r>
              <a:rPr lang="tr-TR" sz="4000" b="1" dirty="0" err="1" smtClean="0">
                <a:latin typeface="Times New Roman" pitchFamily="18" charset="0"/>
              </a:rPr>
              <a:t>Cuff</a:t>
            </a:r>
            <a:r>
              <a:rPr lang="tr-TR" sz="4000" b="1" dirty="0" smtClean="0">
                <a:latin typeface="Times New Roman" pitchFamily="18" charset="0"/>
              </a:rPr>
              <a:t> </a:t>
            </a:r>
            <a:r>
              <a:rPr lang="tr-TR" sz="4000" b="1" dirty="0" err="1" smtClean="0">
                <a:latin typeface="Times New Roman" pitchFamily="18" charset="0"/>
              </a:rPr>
              <a:t>prolapsusu</a:t>
            </a:r>
            <a:endParaRPr lang="tr-TR" sz="4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543800" cy="1431925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FFCC00"/>
                </a:solidFill>
                <a:latin typeface="Arial" charset="0"/>
              </a:rPr>
              <a:t>Tanı</a:t>
            </a:r>
            <a:endParaRPr lang="tr-TR" sz="3600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1988840"/>
            <a:ext cx="3888903" cy="3422104"/>
          </a:xfrm>
          <a:ln w="28575">
            <a:solidFill>
              <a:srgbClr val="FFCC00"/>
            </a:solidFill>
          </a:ln>
        </p:spPr>
        <p:txBody>
          <a:bodyPr/>
          <a:lstStyle/>
          <a:p>
            <a:pPr>
              <a:buClr>
                <a:srgbClr val="FFCC00"/>
              </a:buClr>
            </a:pPr>
            <a:r>
              <a:rPr lang="tr-TR" dirty="0" smtClean="0"/>
              <a:t>Semptomlar</a:t>
            </a:r>
          </a:p>
          <a:p>
            <a:pPr>
              <a:buClr>
                <a:srgbClr val="FFCC00"/>
              </a:buClr>
              <a:buNone/>
            </a:pPr>
            <a:endParaRPr lang="tr-TR" dirty="0" smtClean="0"/>
          </a:p>
          <a:p>
            <a:pPr>
              <a:buClr>
                <a:srgbClr val="FFCC00"/>
              </a:buClr>
            </a:pPr>
            <a:r>
              <a:rPr lang="tr-TR" dirty="0" smtClean="0"/>
              <a:t>Fizik Muayene  ve Testler</a:t>
            </a:r>
          </a:p>
          <a:p>
            <a:pPr>
              <a:buClr>
                <a:srgbClr val="FFCC00"/>
              </a:buClr>
              <a:buNone/>
            </a:pPr>
            <a:endParaRPr lang="tr-TR" dirty="0" smtClean="0"/>
          </a:p>
          <a:p>
            <a:pPr>
              <a:buClr>
                <a:srgbClr val="FFCC00"/>
              </a:buClr>
            </a:pPr>
            <a:r>
              <a:rPr lang="tr-TR" dirty="0" smtClean="0"/>
              <a:t>Görüntüleme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844824"/>
            <a:ext cx="8229600" cy="4572000"/>
          </a:xfrm>
        </p:spPr>
        <p:txBody>
          <a:bodyPr/>
          <a:lstStyle/>
          <a:p>
            <a:r>
              <a:rPr lang="tr-TR" sz="4800" dirty="0" smtClean="0"/>
              <a:t>Ön </a:t>
            </a:r>
            <a:r>
              <a:rPr lang="tr-TR" sz="4800" dirty="0" err="1" smtClean="0"/>
              <a:t>Kompartman</a:t>
            </a:r>
            <a:r>
              <a:rPr lang="tr-TR" sz="4800" dirty="0" smtClean="0"/>
              <a:t> </a:t>
            </a:r>
            <a:r>
              <a:rPr lang="tr-TR" sz="4800" dirty="0" err="1" smtClean="0"/>
              <a:t>Defektleri</a:t>
            </a:r>
            <a:endParaRPr lang="tr-TR" sz="4800" dirty="0" smtClean="0"/>
          </a:p>
          <a:p>
            <a:pPr lvl="1"/>
            <a:r>
              <a:rPr lang="en-US" dirty="0" err="1" smtClean="0">
                <a:solidFill>
                  <a:srgbClr val="FFFF66"/>
                </a:solidFill>
              </a:rPr>
              <a:t>Uretral</a:t>
            </a:r>
            <a:r>
              <a:rPr lang="en-US" dirty="0" smtClean="0">
                <a:solidFill>
                  <a:srgbClr val="FFFF66"/>
                </a:solidFill>
              </a:rPr>
              <a:t> h</a:t>
            </a:r>
            <a:r>
              <a:rPr lang="tr-TR" dirty="0" smtClean="0">
                <a:solidFill>
                  <a:srgbClr val="FFFF66"/>
                </a:solidFill>
              </a:rPr>
              <a:t>i</a:t>
            </a:r>
            <a:r>
              <a:rPr lang="en-US" dirty="0" err="1" smtClean="0">
                <a:solidFill>
                  <a:srgbClr val="FFFF66"/>
                </a:solidFill>
              </a:rPr>
              <a:t>permobilit</a:t>
            </a:r>
            <a:r>
              <a:rPr lang="tr-TR" dirty="0" smtClean="0">
                <a:solidFill>
                  <a:srgbClr val="FFFF66"/>
                </a:solidFill>
              </a:rPr>
              <a:t>e</a:t>
            </a:r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Sistosel</a:t>
            </a:r>
            <a:endParaRPr lang="tr-TR" dirty="0" smtClean="0">
              <a:solidFill>
                <a:srgbClr val="FFFF66"/>
              </a:solidFill>
            </a:endParaRPr>
          </a:p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r>
              <a:rPr lang="tr-TR" dirty="0" smtClean="0"/>
              <a:t>	</a:t>
            </a:r>
            <a:r>
              <a:rPr lang="tr-TR" dirty="0" err="1" smtClean="0"/>
              <a:t>Pubovezikoservikal</a:t>
            </a:r>
            <a:r>
              <a:rPr lang="tr-TR" dirty="0" smtClean="0"/>
              <a:t>  </a:t>
            </a:r>
            <a:r>
              <a:rPr lang="tr-TR" dirty="0" err="1" smtClean="0"/>
              <a:t>fasiya</a:t>
            </a:r>
            <a:r>
              <a:rPr lang="tr-TR" dirty="0" err="1" smtClean="0">
                <a:solidFill>
                  <a:srgbClr val="FFFF66"/>
                </a:solidFill>
              </a:rPr>
              <a:t>daki</a:t>
            </a:r>
            <a:r>
              <a:rPr lang="tr-TR" dirty="0" smtClean="0">
                <a:solidFill>
                  <a:srgbClr val="FFFF66"/>
                </a:solidFill>
              </a:rPr>
              <a:t> </a:t>
            </a:r>
            <a:r>
              <a:rPr lang="tr-TR" dirty="0" err="1" smtClean="0">
                <a:solidFill>
                  <a:srgbClr val="FFFF66"/>
                </a:solidFill>
              </a:rPr>
              <a:t>defekt</a:t>
            </a:r>
            <a:r>
              <a:rPr lang="tr-TR" dirty="0" smtClean="0">
                <a:solidFill>
                  <a:srgbClr val="FFFF66"/>
                </a:solidFill>
              </a:rPr>
              <a:t> veya zayıflığa bağlı olarak  </a:t>
            </a:r>
            <a:r>
              <a:rPr lang="tr-TR" dirty="0" err="1" smtClean="0">
                <a:solidFill>
                  <a:srgbClr val="FFFF66"/>
                </a:solidFill>
              </a:rPr>
              <a:t>vajen</a:t>
            </a:r>
            <a:r>
              <a:rPr lang="tr-TR" dirty="0" smtClean="0">
                <a:solidFill>
                  <a:srgbClr val="FFFF66"/>
                </a:solidFill>
              </a:rPr>
              <a:t> ön duvarındaki </a:t>
            </a:r>
            <a:r>
              <a:rPr lang="tr-TR" dirty="0" err="1" smtClean="0">
                <a:solidFill>
                  <a:srgbClr val="FFFF66"/>
                </a:solidFill>
              </a:rPr>
              <a:t>herni</a:t>
            </a:r>
            <a:endParaRPr lang="tr-TR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FFFF66"/>
                </a:solidFill>
                <a:latin typeface="Times New Roman" pitchFamily="18" charset="0"/>
              </a:rPr>
              <a:t>Ön </a:t>
            </a:r>
            <a:r>
              <a:rPr lang="tr-TR" sz="4800" dirty="0" err="1" smtClean="0">
                <a:solidFill>
                  <a:srgbClr val="FFFF66"/>
                </a:solidFill>
                <a:latin typeface="Times New Roman" pitchFamily="18" charset="0"/>
              </a:rPr>
              <a:t>Kompartman</a:t>
            </a:r>
            <a:r>
              <a:rPr lang="tr-TR" sz="48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tr-TR" sz="4800" dirty="0" err="1" smtClean="0">
                <a:solidFill>
                  <a:srgbClr val="FFFF66"/>
                </a:solidFill>
                <a:latin typeface="Times New Roman" pitchFamily="18" charset="0"/>
              </a:rPr>
              <a:t>Defektleri</a:t>
            </a:r>
            <a:endParaRPr lang="tr-TR" sz="48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pic>
        <p:nvPicPr>
          <p:cNvPr id="16389" name="sistosel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484784"/>
            <a:ext cx="7416824" cy="48245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Anterior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Duvar- Normal</a:t>
            </a:r>
          </a:p>
        </p:txBody>
      </p:sp>
      <p:sp>
        <p:nvSpPr>
          <p:cNvPr id="23555" name="Rectangle 3"/>
          <p:cNvSpPr>
            <a:spLocks noGrp="1"/>
          </p:cNvSpPr>
          <p:nvPr>
            <p:ph sz="half" idx="4294967295"/>
          </p:nvPr>
        </p:nvSpPr>
        <p:spPr>
          <a:xfrm>
            <a:off x="395289" y="1268760"/>
            <a:ext cx="4680768" cy="532859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Kalın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epitel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ve 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kalın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fibromuskuler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tabaka (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puboservikal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fasya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) </a:t>
            </a:r>
            <a:r>
              <a:rPr lang="tr-TR" sz="2400" dirty="0" smtClean="0">
                <a:latin typeface="Arial" charset="0"/>
              </a:rPr>
              <a:t>görülür.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Transvers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rugalar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vardır.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Anterolateral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sulkuslar</a:t>
            </a:r>
            <a:r>
              <a:rPr lang="tr-TR" sz="2400" dirty="0" smtClean="0">
                <a:latin typeface="Arial" charset="0"/>
              </a:rPr>
              <a:t>- </a:t>
            </a:r>
            <a:r>
              <a:rPr lang="tr-TR" sz="2400" dirty="0" err="1" smtClean="0">
                <a:latin typeface="Arial" charset="0"/>
              </a:rPr>
              <a:t>puboservikal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fasyanın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endopelvina</a:t>
            </a:r>
            <a:r>
              <a:rPr lang="tr-TR" sz="2400" dirty="0" smtClean="0">
                <a:latin typeface="Arial" charset="0"/>
              </a:rPr>
              <a:t> ile </a:t>
            </a:r>
            <a:r>
              <a:rPr lang="tr-TR" sz="2400" dirty="0" err="1" smtClean="0">
                <a:latin typeface="Arial" charset="0"/>
              </a:rPr>
              <a:t>arcus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tendineus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pelvis</a:t>
            </a:r>
            <a:r>
              <a:rPr lang="tr-TR" sz="2400" dirty="0" smtClean="0">
                <a:latin typeface="Arial" charset="0"/>
              </a:rPr>
              <a:t> ‘e </a:t>
            </a:r>
            <a:r>
              <a:rPr lang="tr-TR" sz="2400" dirty="0" err="1" smtClean="0">
                <a:latin typeface="Arial" charset="0"/>
              </a:rPr>
              <a:t>baglanması</a:t>
            </a:r>
            <a:r>
              <a:rPr lang="tr-TR" sz="2400" dirty="0" smtClean="0">
                <a:latin typeface="Arial" charset="0"/>
              </a:rPr>
              <a:t> normaldir.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Uretrovesikal</a:t>
            </a:r>
            <a:r>
              <a:rPr lang="tr-TR" sz="2400" dirty="0" smtClean="0">
                <a:latin typeface="Arial" charset="0"/>
              </a:rPr>
              <a:t> bileşke ve </a:t>
            </a:r>
            <a:r>
              <a:rPr lang="tr-TR" sz="2400" dirty="0" err="1" smtClean="0">
                <a:latin typeface="Arial" charset="0"/>
              </a:rPr>
              <a:t>uretranın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lateral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mobilitesi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sınrlıdır</a:t>
            </a:r>
            <a:r>
              <a:rPr lang="tr-TR" sz="2400" dirty="0" smtClean="0">
                <a:latin typeface="Arial" charset="0"/>
              </a:rPr>
              <a:t>.</a:t>
            </a:r>
            <a:endParaRPr lang="tr-TR" sz="2400" dirty="0" smtClean="0"/>
          </a:p>
        </p:txBody>
      </p:sp>
      <p:pic>
        <p:nvPicPr>
          <p:cNvPr id="23557" name="Picture 4" descr="C45F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00250"/>
            <a:ext cx="31924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Anterior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Duvar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Prolapsusu</a:t>
            </a:r>
            <a:endParaRPr lang="tr-TR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82688" y="2017712"/>
            <a:ext cx="3749352" cy="45796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Sistose</a:t>
            </a:r>
            <a:r>
              <a:rPr lang="tr-TR" sz="2400" dirty="0" err="1" smtClean="0">
                <a:latin typeface="Arial" charset="0"/>
              </a:rPr>
              <a:t>l</a:t>
            </a:r>
            <a:r>
              <a:rPr lang="tr-TR" sz="2400" dirty="0" smtClean="0">
                <a:latin typeface="Arial" charset="0"/>
              </a:rPr>
              <a:t> - Normal sınırların daha ötesinde </a:t>
            </a:r>
            <a:r>
              <a:rPr lang="tr-TR" sz="2400" dirty="0" err="1" smtClean="0">
                <a:latin typeface="Arial" charset="0"/>
              </a:rPr>
              <a:t>anterior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vajinal</a:t>
            </a:r>
            <a:r>
              <a:rPr lang="tr-TR" sz="2400" dirty="0" smtClean="0">
                <a:latin typeface="Arial" charset="0"/>
              </a:rPr>
              <a:t> duvar sarkması (genellikle orta bölümü)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latin typeface="Arial" charset="0"/>
              </a:rPr>
              <a:t>Puboservikal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defekt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vajinal</a:t>
            </a:r>
            <a:r>
              <a:rPr lang="tr-TR" sz="2400" dirty="0" smtClean="0">
                <a:latin typeface="Arial" charset="0"/>
              </a:rPr>
              <a:t> ön duvar </a:t>
            </a:r>
            <a:r>
              <a:rPr lang="tr-TR" sz="2400" dirty="0" err="1" smtClean="0">
                <a:latin typeface="Arial" charset="0"/>
              </a:rPr>
              <a:t>prolapsusa</a:t>
            </a:r>
            <a:r>
              <a:rPr lang="tr-TR" sz="2400" dirty="0" smtClean="0">
                <a:latin typeface="Arial" charset="0"/>
              </a:rPr>
              <a:t> neden olur.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latin typeface="Arial" charset="0"/>
              </a:rPr>
              <a:t>    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-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lateral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   - santral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   -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transvers</a:t>
            </a:r>
            <a:endParaRPr lang="tr-TR" sz="24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   -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distal</a:t>
            </a:r>
            <a:endParaRPr lang="tr-TR" sz="24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4580" name="Picture 4" descr="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43575" y="4135438"/>
            <a:ext cx="2757488" cy="1987550"/>
          </a:xfrm>
        </p:spPr>
      </p:pic>
      <p:pic>
        <p:nvPicPr>
          <p:cNvPr id="24581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72138" y="1844675"/>
            <a:ext cx="2787650" cy="2160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Paravajinal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Defekt</a:t>
            </a:r>
            <a:endParaRPr lang="tr-TR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5288" y="1124744"/>
            <a:ext cx="4608760" cy="57332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latin typeface="Arial" charset="0"/>
              </a:rPr>
              <a:t>Puboservikal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yanlarda ATFP ve </a:t>
            </a:r>
            <a:r>
              <a:rPr lang="tr-TR" sz="2400" dirty="0" err="1" smtClean="0">
                <a:latin typeface="Arial" charset="0"/>
              </a:rPr>
              <a:t>ATFL’dan</a:t>
            </a:r>
            <a:r>
              <a:rPr lang="tr-TR" sz="2400" dirty="0" smtClean="0">
                <a:latin typeface="Arial" charset="0"/>
              </a:rPr>
              <a:t> ayrılmıştır.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latin typeface="Arial" charset="0"/>
              </a:rPr>
              <a:t>Parsiyel</a:t>
            </a:r>
            <a:r>
              <a:rPr lang="tr-TR" sz="2400" dirty="0" smtClean="0">
                <a:latin typeface="Arial" charset="0"/>
              </a:rPr>
              <a:t> ya da </a:t>
            </a:r>
            <a:r>
              <a:rPr lang="tr-TR" sz="2400" dirty="0" err="1" smtClean="0">
                <a:latin typeface="Arial" charset="0"/>
              </a:rPr>
              <a:t>komplet</a:t>
            </a:r>
            <a:r>
              <a:rPr lang="tr-TR" sz="2400" dirty="0" smtClean="0">
                <a:latin typeface="Arial" charset="0"/>
              </a:rPr>
              <a:t> olabilir.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Arial" charset="0"/>
              </a:rPr>
              <a:t>Orta hatta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vajinal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rugalar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. Normaldir. (LATERAL SİSTOSEL)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Lateral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sulkuslar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ve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vajinal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apeks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forceps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ile desteklendiğinde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anterior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vajinal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sarkma görülmez.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Arial" charset="0"/>
            </a:endParaRPr>
          </a:p>
        </p:txBody>
      </p:sp>
      <p:pic>
        <p:nvPicPr>
          <p:cNvPr id="25605" name="Picture 2" descr="list1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340769"/>
            <a:ext cx="3714750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Santral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Defekt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-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Sistosel</a:t>
            </a:r>
            <a:endParaRPr lang="tr-TR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7544" y="1268760"/>
            <a:ext cx="4176266" cy="4868862"/>
          </a:xfrm>
        </p:spPr>
        <p:txBody>
          <a:bodyPr/>
          <a:lstStyle/>
          <a:p>
            <a:pPr eaLnBrk="1" hangingPunct="1"/>
            <a:r>
              <a:rPr lang="tr-TR" sz="2800" dirty="0" smtClean="0"/>
              <a:t> </a:t>
            </a:r>
            <a:r>
              <a:rPr lang="tr-TR" sz="2400" dirty="0" err="1" smtClean="0">
                <a:latin typeface="Arial" charset="0"/>
              </a:rPr>
              <a:t>Lateral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sulkuslar</a:t>
            </a:r>
            <a:r>
              <a:rPr lang="tr-TR" sz="2400" dirty="0" smtClean="0">
                <a:latin typeface="Arial" charset="0"/>
              </a:rPr>
              <a:t> ve </a:t>
            </a:r>
            <a:r>
              <a:rPr lang="tr-TR" sz="2400" dirty="0" err="1" smtClean="0">
                <a:latin typeface="Arial" charset="0"/>
              </a:rPr>
              <a:t>vajinal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apeks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forceps</a:t>
            </a:r>
            <a:r>
              <a:rPr lang="tr-TR" sz="2400" dirty="0" smtClean="0">
                <a:latin typeface="Arial" charset="0"/>
              </a:rPr>
              <a:t> ile desteklendiğinde </a:t>
            </a:r>
            <a:r>
              <a:rPr lang="tr-TR" sz="2400" dirty="0" err="1" smtClean="0">
                <a:latin typeface="Arial" charset="0"/>
              </a:rPr>
              <a:t>midvajinal</a:t>
            </a:r>
            <a:r>
              <a:rPr lang="tr-TR" sz="2400" dirty="0" smtClean="0">
                <a:latin typeface="Arial" charset="0"/>
              </a:rPr>
              <a:t> sarkma görülür.</a:t>
            </a:r>
          </a:p>
          <a:p>
            <a:pPr eaLnBrk="1" hangingPunct="1"/>
            <a:endParaRPr lang="tr-TR" sz="2400" dirty="0" smtClean="0">
              <a:latin typeface="Arial" charset="0"/>
            </a:endParaRPr>
          </a:p>
          <a:p>
            <a:pPr eaLnBrk="1" hangingPunct="1"/>
            <a:r>
              <a:rPr lang="tr-TR" sz="2400" dirty="0" smtClean="0">
                <a:latin typeface="Arial" charset="0"/>
              </a:rPr>
              <a:t>Mesane boynu ve </a:t>
            </a:r>
            <a:r>
              <a:rPr lang="tr-TR" sz="2400" dirty="0" err="1" smtClean="0">
                <a:latin typeface="Arial" charset="0"/>
              </a:rPr>
              <a:t>uretravezikal</a:t>
            </a:r>
            <a:r>
              <a:rPr lang="tr-TR" sz="2400" dirty="0" smtClean="0">
                <a:latin typeface="Arial" charset="0"/>
              </a:rPr>
              <a:t> bileşke </a:t>
            </a:r>
            <a:r>
              <a:rPr lang="tr-TR" sz="2400" dirty="0" err="1" smtClean="0">
                <a:latin typeface="Arial" charset="0"/>
              </a:rPr>
              <a:t>hipermobildir</a:t>
            </a:r>
            <a:r>
              <a:rPr lang="tr-TR" sz="2400" dirty="0" smtClean="0">
                <a:latin typeface="Arial" charset="0"/>
              </a:rPr>
              <a:t>.</a:t>
            </a:r>
          </a:p>
          <a:p>
            <a:pPr eaLnBrk="1" hangingPunct="1"/>
            <a:endParaRPr lang="tr-TR" sz="2400" dirty="0" smtClean="0">
              <a:latin typeface="Arial" charset="0"/>
            </a:endParaRPr>
          </a:p>
          <a:p>
            <a:pPr eaLnBrk="1" hangingPunct="1"/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Rugalar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silinmiştir</a:t>
            </a:r>
            <a:r>
              <a:rPr lang="tr-TR" sz="2400" dirty="0" smtClean="0">
                <a:latin typeface="Arial" charset="0"/>
              </a:rPr>
              <a:t>.</a:t>
            </a:r>
          </a:p>
        </p:txBody>
      </p:sp>
      <p:pic>
        <p:nvPicPr>
          <p:cNvPr id="26628" name="Picture 4" descr="C45FF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989138"/>
            <a:ext cx="35004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Transvers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Laserasyon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</a:p>
        </p:txBody>
      </p:sp>
      <p:pic>
        <p:nvPicPr>
          <p:cNvPr id="27651" name="Picture 4" descr="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484784"/>
            <a:ext cx="5904656" cy="3312914"/>
          </a:xfrm>
        </p:spPr>
      </p:pic>
      <p:sp>
        <p:nvSpPr>
          <p:cNvPr id="2765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82688" y="5445124"/>
            <a:ext cx="7961312" cy="10082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Anterior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 vajinal </a:t>
            </a: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forniks</a:t>
            </a:r>
            <a:r>
              <a:rPr lang="tr-TR" sz="2000" dirty="0" err="1" smtClean="0">
                <a:latin typeface="Arial" charset="0"/>
              </a:rPr>
              <a:t>te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000" dirty="0" smtClean="0">
                <a:latin typeface="Arial" charset="0"/>
              </a:rPr>
              <a:t>sarkma olur. 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YÜKSEK  (</a:t>
            </a: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Proksimal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) SİSTOSEL</a:t>
            </a:r>
            <a:endParaRPr lang="tr-TR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Rugalarda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 silinme </a:t>
            </a:r>
            <a:r>
              <a:rPr lang="tr-TR" sz="2000" dirty="0" smtClean="0">
                <a:latin typeface="Arial" charset="0"/>
              </a:rPr>
              <a:t>görülür.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Distal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Defekt</a:t>
            </a:r>
            <a:endParaRPr lang="tr-TR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>
                <a:latin typeface="Arial" charset="0"/>
              </a:rPr>
              <a:t>Distal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üretra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perineal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membrandan</a:t>
            </a:r>
            <a:r>
              <a:rPr lang="tr-TR" sz="2800" dirty="0" smtClean="0">
                <a:latin typeface="Arial" charset="0"/>
              </a:rPr>
              <a:t> ve altta </a:t>
            </a:r>
            <a:r>
              <a:rPr lang="tr-TR" sz="2800" dirty="0" err="1" smtClean="0">
                <a:latin typeface="Arial" charset="0"/>
              </a:rPr>
              <a:t>simfizisten</a:t>
            </a:r>
            <a:r>
              <a:rPr lang="tr-TR" sz="2800" dirty="0" smtClean="0">
                <a:latin typeface="Arial" charset="0"/>
              </a:rPr>
              <a:t> ayrılır. </a:t>
            </a:r>
          </a:p>
          <a:p>
            <a:pPr eaLnBrk="1" hangingPunct="1"/>
            <a:endParaRPr lang="tr-TR" sz="2800" dirty="0" smtClean="0">
              <a:latin typeface="Arial" charset="0"/>
            </a:endParaRPr>
          </a:p>
          <a:p>
            <a:pPr eaLnBrk="1" hangingPunct="1">
              <a:buNone/>
            </a:pPr>
            <a:endParaRPr lang="tr-TR" sz="2800" dirty="0" smtClean="0">
              <a:latin typeface="Arial" charset="0"/>
            </a:endParaRPr>
          </a:p>
          <a:p>
            <a:pPr eaLnBrk="1" hangingPunct="1"/>
            <a:endParaRPr lang="tr-TR" sz="2800" dirty="0" smtClean="0">
              <a:latin typeface="Arial" charset="0"/>
            </a:endParaRPr>
          </a:p>
          <a:p>
            <a:pPr eaLnBrk="1" hangingPunct="1"/>
            <a:r>
              <a:rPr lang="tr-TR" sz="2800" dirty="0" smtClean="0">
                <a:latin typeface="Arial" charset="0"/>
              </a:rPr>
              <a:t>Ikınma ile </a:t>
            </a:r>
            <a:r>
              <a:rPr lang="tr-TR" sz="2800" dirty="0" err="1" smtClean="0">
                <a:latin typeface="Arial" charset="0"/>
              </a:rPr>
              <a:t>üretra</a:t>
            </a:r>
            <a:r>
              <a:rPr lang="tr-TR" sz="2800" dirty="0" smtClean="0">
                <a:latin typeface="Arial" charset="0"/>
              </a:rPr>
              <a:t> dışarı çıkar.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8229600" cy="4572000"/>
          </a:xfrm>
        </p:spPr>
        <p:txBody>
          <a:bodyPr/>
          <a:lstStyle/>
          <a:p>
            <a:r>
              <a:rPr lang="tr-TR" sz="4400" dirty="0" smtClean="0"/>
              <a:t>Arka </a:t>
            </a:r>
            <a:r>
              <a:rPr lang="tr-TR" sz="4400" dirty="0" err="1" smtClean="0"/>
              <a:t>Kompartman</a:t>
            </a:r>
            <a:r>
              <a:rPr lang="tr-TR" sz="4400" dirty="0" smtClean="0"/>
              <a:t> </a:t>
            </a:r>
            <a:r>
              <a:rPr lang="tr-TR" sz="4400" dirty="0" err="1" smtClean="0"/>
              <a:t>Defektleri</a:t>
            </a:r>
            <a:endParaRPr lang="tr-TR" sz="4400" dirty="0" smtClean="0"/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Rektosel</a:t>
            </a:r>
            <a:endParaRPr lang="tr-TR" dirty="0" smtClean="0">
              <a:solidFill>
                <a:srgbClr val="FFFF66"/>
              </a:solidFill>
            </a:endParaRPr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Perineal</a:t>
            </a:r>
            <a:r>
              <a:rPr lang="tr-TR" dirty="0" smtClean="0">
                <a:solidFill>
                  <a:srgbClr val="FFFF66"/>
                </a:solidFill>
              </a:rPr>
              <a:t> yetersizlik</a:t>
            </a:r>
          </a:p>
          <a:p>
            <a:endParaRPr lang="tr-TR" dirty="0" smtClean="0">
              <a:solidFill>
                <a:srgbClr val="FFFF66"/>
              </a:solidFill>
            </a:endParaRPr>
          </a:p>
          <a:p>
            <a:pPr>
              <a:buFontTx/>
              <a:buNone/>
            </a:pPr>
            <a:r>
              <a:rPr lang="tr-TR" dirty="0" smtClean="0">
                <a:solidFill>
                  <a:srgbClr val="FFFF66"/>
                </a:solidFill>
              </a:rPr>
              <a:t> 	</a:t>
            </a:r>
            <a:r>
              <a:rPr lang="tr-TR" dirty="0" err="1" smtClean="0"/>
              <a:t>Rektovajinal</a:t>
            </a:r>
            <a:r>
              <a:rPr lang="tr-TR" dirty="0" smtClean="0"/>
              <a:t> </a:t>
            </a:r>
            <a:r>
              <a:rPr lang="tr-TR" dirty="0" err="1" smtClean="0"/>
              <a:t>septum</a:t>
            </a:r>
            <a:r>
              <a:rPr lang="tr-TR" dirty="0" err="1" smtClean="0">
                <a:solidFill>
                  <a:srgbClr val="FFFF66"/>
                </a:solidFill>
              </a:rPr>
              <a:t>da</a:t>
            </a:r>
            <a:r>
              <a:rPr lang="tr-TR" dirty="0" smtClean="0">
                <a:solidFill>
                  <a:srgbClr val="FFFF66"/>
                </a:solidFill>
              </a:rPr>
              <a:t> </a:t>
            </a:r>
            <a:r>
              <a:rPr lang="tr-TR" dirty="0" err="1" smtClean="0">
                <a:solidFill>
                  <a:srgbClr val="FFFF66"/>
                </a:solidFill>
              </a:rPr>
              <a:t>defekt</a:t>
            </a:r>
            <a:r>
              <a:rPr lang="tr-TR" dirty="0" smtClean="0">
                <a:solidFill>
                  <a:srgbClr val="FFFF66"/>
                </a:solidFill>
              </a:rPr>
              <a:t> veya zayıflığa bağlı olarak </a:t>
            </a:r>
            <a:r>
              <a:rPr lang="tr-TR" dirty="0" err="1" smtClean="0">
                <a:solidFill>
                  <a:srgbClr val="FFFF66"/>
                </a:solidFill>
              </a:rPr>
              <a:t>vajen</a:t>
            </a:r>
            <a:r>
              <a:rPr lang="tr-TR" dirty="0" smtClean="0">
                <a:solidFill>
                  <a:srgbClr val="FFFF66"/>
                </a:solidFill>
              </a:rPr>
              <a:t> arka duvarındaki </a:t>
            </a:r>
            <a:r>
              <a:rPr lang="tr-TR" dirty="0" err="1" smtClean="0">
                <a:solidFill>
                  <a:srgbClr val="FFFF66"/>
                </a:solidFill>
              </a:rPr>
              <a:t>herni</a:t>
            </a:r>
            <a:endParaRPr lang="tr-TR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800" dirty="0" smtClean="0">
                <a:solidFill>
                  <a:srgbClr val="FFFF66"/>
                </a:solidFill>
                <a:latin typeface="Times New Roman" pitchFamily="18" charset="0"/>
              </a:rPr>
              <a:t>Arka </a:t>
            </a:r>
            <a:r>
              <a:rPr lang="tr-TR" sz="4800" dirty="0" err="1" smtClean="0">
                <a:solidFill>
                  <a:srgbClr val="FFFF66"/>
                </a:solidFill>
                <a:latin typeface="Times New Roman" pitchFamily="18" charset="0"/>
              </a:rPr>
              <a:t>Kompartman</a:t>
            </a:r>
            <a:r>
              <a:rPr lang="tr-TR" sz="48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tr-TR" sz="4800" dirty="0" err="1" smtClean="0">
                <a:solidFill>
                  <a:srgbClr val="FFFF66"/>
                </a:solidFill>
                <a:latin typeface="Times New Roman" pitchFamily="18" charset="0"/>
              </a:rPr>
              <a:t>Defektleri</a:t>
            </a:r>
            <a:endParaRPr lang="tr-TR" sz="4800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pic>
        <p:nvPicPr>
          <p:cNvPr id="17413" name="rektosel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556792"/>
            <a:ext cx="6696744" cy="46085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7575" y="620688"/>
            <a:ext cx="7543800" cy="648816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FFCC00"/>
                </a:solidFill>
                <a:latin typeface="Arial" charset="0"/>
              </a:rPr>
              <a:t>Semptomlar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2133600"/>
            <a:ext cx="6842125" cy="4114800"/>
          </a:xfrm>
        </p:spPr>
        <p:txBody>
          <a:bodyPr/>
          <a:lstStyle/>
          <a:p>
            <a:endParaRPr lang="tr-TR" dirty="0" smtClean="0">
              <a:latin typeface="Arial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latin typeface="Arial" charset="0"/>
              </a:rPr>
              <a:t>POP vakalarının büyük kısmı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asemptomatik</a:t>
            </a:r>
            <a:r>
              <a:rPr lang="tr-TR" dirty="0" err="1" smtClean="0">
                <a:latin typeface="Arial" charset="0"/>
              </a:rPr>
              <a:t>tir</a:t>
            </a:r>
            <a:r>
              <a:rPr lang="tr-TR" dirty="0" smtClean="0">
                <a:latin typeface="Arial" charset="0"/>
              </a:rPr>
              <a:t> ve tedavi gerektirmez.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latin typeface="Arial" charset="0"/>
              </a:rPr>
              <a:t>Çoğu vakada </a:t>
            </a:r>
            <a:r>
              <a:rPr lang="tr-TR" dirty="0" err="1" smtClean="0">
                <a:latin typeface="Arial" charset="0"/>
              </a:rPr>
              <a:t>prolapsus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hafif ve orta derecede</a:t>
            </a:r>
            <a:r>
              <a:rPr lang="tr-TR" dirty="0" smtClean="0">
                <a:latin typeface="Arial" charset="0"/>
              </a:rPr>
              <a:t>dir ve </a:t>
            </a:r>
            <a:r>
              <a:rPr lang="tr-TR" dirty="0" err="1" smtClean="0">
                <a:latin typeface="Arial" charset="0"/>
              </a:rPr>
              <a:t>prolabe</a:t>
            </a:r>
            <a:r>
              <a:rPr lang="tr-TR" dirty="0" smtClean="0">
                <a:latin typeface="Arial" charset="0"/>
              </a:rPr>
              <a:t> olan kısım himenin üstünde kalır.</a:t>
            </a:r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995936" y="6011614"/>
            <a:ext cx="475297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Swift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SE.Am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J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Obstet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Gynecol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2003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Samuelsson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EC.Am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J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Obstet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Gynecol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1999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r-TR" sz="1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Posterior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Duvar-Normal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Transvers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rugalar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görülür</a:t>
            </a:r>
            <a:r>
              <a:rPr lang="tr-TR" sz="24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Rektovajinal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genellikle </a:t>
            </a:r>
            <a:r>
              <a:rPr lang="tr-TR" sz="2400" dirty="0" err="1" smtClean="0">
                <a:latin typeface="Arial" charset="0"/>
              </a:rPr>
              <a:t>puboservikal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fasyadan</a:t>
            </a:r>
            <a:r>
              <a:rPr lang="tr-TR" sz="2400" dirty="0" smtClean="0">
                <a:latin typeface="Arial" charset="0"/>
              </a:rPr>
              <a:t> incedir.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sz="24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Rektovajinal</a:t>
            </a:r>
            <a:r>
              <a:rPr lang="tr-TR" sz="2400" dirty="0" smtClean="0">
                <a:latin typeface="Arial" charset="0"/>
              </a:rPr>
              <a:t> muayene ile </a:t>
            </a:r>
            <a:r>
              <a:rPr lang="tr-TR" sz="2400" dirty="0" err="1" smtClean="0">
                <a:latin typeface="Arial" charset="0"/>
              </a:rPr>
              <a:t>rektovajinal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fasyanın</a:t>
            </a:r>
            <a:r>
              <a:rPr lang="tr-TR" sz="2400" dirty="0" smtClean="0">
                <a:latin typeface="Arial" charset="0"/>
              </a:rPr>
              <a:t> kalınlığı, gerginliği ve bağlantıları değerlendirilir. 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Orta 1/3’de 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rektovajinal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fasya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posterior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vajinal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duvar ile bağlantılıdır.</a:t>
            </a:r>
          </a:p>
          <a:p>
            <a:pPr eaLnBrk="1" hangingPunct="1">
              <a:lnSpc>
                <a:spcPct val="80000"/>
              </a:lnSpc>
              <a:buNone/>
            </a:pPr>
            <a:endParaRPr lang="tr-TR" sz="24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Üst 1/3 vajinada, periton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rektovajinal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fasyayı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kaplar.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172400" cy="1143000"/>
          </a:xfrm>
        </p:spPr>
        <p:txBody>
          <a:bodyPr anchor="ctr">
            <a:normAutofit fontScale="90000"/>
          </a:bodyPr>
          <a:lstStyle/>
          <a:p>
            <a:pPr algn="l"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Posterior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Duvar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Prolapsusu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(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Rektosel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)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7544" y="1412776"/>
            <a:ext cx="3816424" cy="44644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Rektosel</a:t>
            </a:r>
            <a:r>
              <a:rPr lang="tr-TR" sz="2400" dirty="0" smtClean="0">
                <a:latin typeface="Arial" charset="0"/>
              </a:rPr>
              <a:t>- </a:t>
            </a:r>
            <a:r>
              <a:rPr lang="tr-TR" sz="2400" dirty="0" err="1" smtClean="0">
                <a:latin typeface="Arial" charset="0"/>
              </a:rPr>
              <a:t>Posterior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vajinal</a:t>
            </a:r>
            <a:r>
              <a:rPr lang="tr-TR" sz="2400" dirty="0" smtClean="0">
                <a:latin typeface="Arial" charset="0"/>
              </a:rPr>
              <a:t> duvardaki sarkma, şişkinlik görülür.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Rektovajinal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bütünlüğü bozulur.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latin typeface="Arial" charset="0"/>
              </a:rPr>
              <a:t>Rektal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muskularis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vajinal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epiteli</a:t>
            </a:r>
            <a:r>
              <a:rPr lang="tr-TR" sz="2400" dirty="0" smtClean="0">
                <a:latin typeface="Arial" charset="0"/>
              </a:rPr>
              <a:t> yukarı doğru iter.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Rugalar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silinmiştir.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Çoğu hastada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multiple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  <a:latin typeface="Arial" charset="0"/>
              </a:rPr>
              <a:t>defekt</a:t>
            </a:r>
            <a:r>
              <a:rPr lang="tr-TR" sz="2400" dirty="0" smtClean="0">
                <a:solidFill>
                  <a:srgbClr val="FFFF00"/>
                </a:solidFill>
                <a:latin typeface="Arial" charset="0"/>
              </a:rPr>
              <a:t>  olur.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</p:txBody>
      </p:sp>
      <p:pic>
        <p:nvPicPr>
          <p:cNvPr id="30724" name="Picture 5" descr="rectovagin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1785938"/>
            <a:ext cx="4167064" cy="4163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C000"/>
                </a:solidFill>
              </a:rPr>
              <a:t>Posterior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vajinal</a:t>
            </a:r>
            <a:r>
              <a:rPr lang="tr-TR" dirty="0" smtClean="0">
                <a:solidFill>
                  <a:srgbClr val="FFC000"/>
                </a:solidFill>
              </a:rPr>
              <a:t> duvar </a:t>
            </a:r>
            <a:r>
              <a:rPr lang="tr-TR" dirty="0" err="1" smtClean="0">
                <a:solidFill>
                  <a:srgbClr val="FFC000"/>
                </a:solidFill>
              </a:rPr>
              <a:t>prolapsusu</a:t>
            </a:r>
            <a:endParaRPr lang="tr-TR" dirty="0" smtClean="0">
              <a:solidFill>
                <a:srgbClr val="FFC000"/>
              </a:solidFill>
            </a:endParaRPr>
          </a:p>
        </p:txBody>
      </p:sp>
      <p:pic>
        <p:nvPicPr>
          <p:cNvPr id="31747" name="Picture 4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205038"/>
            <a:ext cx="4968875" cy="386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Distal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(Alçak)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Transvers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Posterior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Vajinal Duvar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Prolapsusu</a:t>
            </a:r>
            <a:endParaRPr lang="tr-TR" sz="4000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82688" y="2017713"/>
            <a:ext cx="410939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Distal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(Alçak)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rektosel</a:t>
            </a:r>
            <a:endParaRPr lang="tr-TR" sz="28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latin typeface="Arial" charset="0"/>
              </a:rPr>
              <a:t>Rektovajinal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septum</a:t>
            </a:r>
            <a:r>
              <a:rPr lang="tr-TR" sz="2800" dirty="0" smtClean="0">
                <a:latin typeface="Arial" charset="0"/>
              </a:rPr>
              <a:t> genelde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perineal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cisimden ve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arcus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tendineus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fasya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rektovajinalis’den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kopmuştur.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 smtClean="0"/>
              <a:t>     </a:t>
            </a:r>
          </a:p>
        </p:txBody>
      </p:sp>
      <p:pic>
        <p:nvPicPr>
          <p:cNvPr id="32772" name="Picture 4" descr="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1713" y="2057400"/>
            <a:ext cx="2495550" cy="1985963"/>
          </a:xfrm>
        </p:spPr>
      </p:pic>
      <p:pic>
        <p:nvPicPr>
          <p:cNvPr id="32773" name="Picture 5" descr="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1713" y="4143375"/>
            <a:ext cx="2428875" cy="1989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Proksimal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(Yüksek)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Rektosel</a:t>
            </a:r>
            <a:endParaRPr lang="tr-TR" sz="4000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755651" y="1989138"/>
            <a:ext cx="4608438" cy="45362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Proksimal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(Yüksek)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rektosel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- vajinal üst 1/3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posterior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duvar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prolapsus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olur.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Vajina </a:t>
            </a:r>
            <a:r>
              <a:rPr lang="tr-TR" sz="2800" dirty="0" err="1" smtClean="0">
                <a:latin typeface="Arial" charset="0"/>
              </a:rPr>
              <a:t>posterolateral</a:t>
            </a:r>
            <a:r>
              <a:rPr lang="tr-TR" sz="2800" dirty="0" smtClean="0">
                <a:latin typeface="Arial" charset="0"/>
              </a:rPr>
              <a:t> duvarı vajina orta 1/3 üne yada daha aşağı seviyelere iner.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Periton direkt üst </a:t>
            </a:r>
            <a:r>
              <a:rPr lang="tr-TR" sz="2800" dirty="0" err="1" smtClean="0">
                <a:latin typeface="Arial" charset="0"/>
              </a:rPr>
              <a:t>vajinal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epitel</a:t>
            </a:r>
            <a:r>
              <a:rPr lang="tr-TR" sz="2800" dirty="0" smtClean="0">
                <a:latin typeface="Arial" charset="0"/>
              </a:rPr>
              <a:t> ile ilişkidedir. </a:t>
            </a:r>
          </a:p>
        </p:txBody>
      </p:sp>
      <p:pic>
        <p:nvPicPr>
          <p:cNvPr id="33796" name="Picture 4" descr="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88" y="2224088"/>
            <a:ext cx="3071812" cy="3702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229600" cy="4572000"/>
          </a:xfrm>
        </p:spPr>
        <p:txBody>
          <a:bodyPr/>
          <a:lstStyle/>
          <a:p>
            <a:r>
              <a:rPr lang="tr-TR" sz="4400" dirty="0" err="1" smtClean="0"/>
              <a:t>Apikal</a:t>
            </a:r>
            <a:r>
              <a:rPr lang="tr-TR" sz="4400" dirty="0" smtClean="0"/>
              <a:t> </a:t>
            </a:r>
            <a:r>
              <a:rPr lang="tr-TR" sz="4400" dirty="0" err="1" smtClean="0"/>
              <a:t>Defektler</a:t>
            </a:r>
            <a:endParaRPr lang="tr-TR" sz="4400" dirty="0" smtClean="0"/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Uterus</a:t>
            </a:r>
            <a:r>
              <a:rPr lang="tr-TR" dirty="0" smtClean="0">
                <a:solidFill>
                  <a:srgbClr val="FFFF66"/>
                </a:solidFill>
              </a:rPr>
              <a:t> </a:t>
            </a:r>
            <a:r>
              <a:rPr lang="tr-TR" dirty="0" err="1" smtClean="0">
                <a:solidFill>
                  <a:srgbClr val="FFFF66"/>
                </a:solidFill>
              </a:rPr>
              <a:t>prolapsusu</a:t>
            </a:r>
            <a:endParaRPr lang="tr-TR" dirty="0" smtClean="0">
              <a:solidFill>
                <a:srgbClr val="FFFF66"/>
              </a:solidFill>
            </a:endParaRPr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Cuff</a:t>
            </a:r>
            <a:r>
              <a:rPr lang="tr-TR" dirty="0" smtClean="0">
                <a:solidFill>
                  <a:srgbClr val="FFFF66"/>
                </a:solidFill>
              </a:rPr>
              <a:t> </a:t>
            </a:r>
            <a:r>
              <a:rPr lang="tr-TR" dirty="0" err="1" smtClean="0">
                <a:solidFill>
                  <a:srgbClr val="FFFF66"/>
                </a:solidFill>
              </a:rPr>
              <a:t>Prolapsusu</a:t>
            </a:r>
            <a:endParaRPr lang="tr-TR" dirty="0" smtClean="0">
              <a:solidFill>
                <a:srgbClr val="FFFF66"/>
              </a:solidFill>
            </a:endParaRPr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Enterosel</a:t>
            </a:r>
            <a:endParaRPr lang="tr-TR" dirty="0" smtClean="0">
              <a:solidFill>
                <a:srgbClr val="FFFF66"/>
              </a:solidFill>
            </a:endParaRPr>
          </a:p>
          <a:p>
            <a:endParaRPr lang="tr-TR" dirty="0" smtClean="0">
              <a:solidFill>
                <a:srgbClr val="FFFF66"/>
              </a:solidFill>
            </a:endParaRPr>
          </a:p>
          <a:p>
            <a:pPr>
              <a:buFontTx/>
              <a:buNone/>
            </a:pPr>
            <a:r>
              <a:rPr lang="tr-TR" dirty="0" smtClean="0">
                <a:solidFill>
                  <a:srgbClr val="FFFF66"/>
                </a:solidFill>
              </a:rPr>
              <a:t>	</a:t>
            </a:r>
            <a:r>
              <a:rPr lang="tr-TR" dirty="0" err="1" smtClean="0">
                <a:solidFill>
                  <a:srgbClr val="FFC000"/>
                </a:solidFill>
              </a:rPr>
              <a:t>Endopelvik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fasya</a:t>
            </a:r>
            <a:r>
              <a:rPr lang="tr-TR" dirty="0" smtClean="0">
                <a:solidFill>
                  <a:srgbClr val="FFC000"/>
                </a:solidFill>
              </a:rPr>
              <a:t>, </a:t>
            </a:r>
            <a:r>
              <a:rPr lang="tr-TR" dirty="0" err="1" smtClean="0">
                <a:solidFill>
                  <a:srgbClr val="FFC000"/>
                </a:solidFill>
              </a:rPr>
              <a:t>uterosakral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ligament</a:t>
            </a:r>
            <a:r>
              <a:rPr lang="tr-TR" dirty="0" smtClean="0">
                <a:solidFill>
                  <a:srgbClr val="FFC000"/>
                </a:solidFill>
              </a:rPr>
              <a:t> ve kardinal </a:t>
            </a:r>
            <a:r>
              <a:rPr lang="tr-TR" dirty="0" err="1" smtClean="0">
                <a:solidFill>
                  <a:srgbClr val="FFC000"/>
                </a:solidFill>
              </a:rPr>
              <a:t>ligamentteki</a:t>
            </a:r>
            <a:r>
              <a:rPr lang="tr-TR" dirty="0" smtClean="0">
                <a:solidFill>
                  <a:srgbClr val="FFC000"/>
                </a:solidFill>
              </a:rPr>
              <a:t> zayıflık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Apeks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- Normal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39552" y="1556792"/>
            <a:ext cx="4320480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Serviks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- 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spina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iskiadika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seviyesinde 1cm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anterior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ve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süperiordadır</a:t>
            </a:r>
            <a:r>
              <a:rPr lang="tr-TR" sz="28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latin typeface="Arial" charset="0"/>
              </a:rPr>
              <a:t>Kardinal-</a:t>
            </a:r>
            <a:r>
              <a:rPr lang="tr-TR" sz="2800" dirty="0" err="1" smtClean="0">
                <a:latin typeface="Arial" charset="0"/>
              </a:rPr>
              <a:t>uterosakral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ligament</a:t>
            </a:r>
            <a:r>
              <a:rPr lang="tr-TR" sz="2800" dirty="0" smtClean="0">
                <a:latin typeface="Arial" charset="0"/>
              </a:rPr>
              <a:t> kompleksi sağlamdır.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latin typeface="Arial" charset="0"/>
              </a:rPr>
              <a:t>Lateral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forniksler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latin typeface="Arial" charset="0"/>
              </a:rPr>
              <a:t>Anterior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forniks</a:t>
            </a: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dirty="0" err="1" smtClean="0">
                <a:latin typeface="Arial" charset="0"/>
              </a:rPr>
              <a:t>Posterior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forniks</a:t>
            </a:r>
            <a:endParaRPr lang="tr-TR" sz="2800" dirty="0" smtClean="0">
              <a:latin typeface="Arial" charset="0"/>
            </a:endParaRPr>
          </a:p>
        </p:txBody>
      </p:sp>
      <p:pic>
        <p:nvPicPr>
          <p:cNvPr id="18436" name="Picture 5" descr="bw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133600"/>
            <a:ext cx="3311525" cy="345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Uterin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Prolapsusda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Muayene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1196752"/>
            <a:ext cx="5112246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Kardinal ve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uterosakral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ligamentlerin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bütünlüğü test edilir</a:t>
            </a:r>
            <a:r>
              <a:rPr lang="tr-TR" sz="22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- </a:t>
            </a:r>
            <a:r>
              <a:rPr lang="tr-TR" sz="2200" dirty="0" err="1" smtClean="0">
                <a:latin typeface="Arial" charset="0"/>
              </a:rPr>
              <a:t>serviks</a:t>
            </a:r>
            <a:r>
              <a:rPr lang="tr-TR" sz="2200" dirty="0" smtClean="0">
                <a:latin typeface="Arial" charset="0"/>
              </a:rPr>
              <a:t> traksiyonu,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- </a:t>
            </a:r>
            <a:r>
              <a:rPr lang="tr-TR" sz="2200" dirty="0" err="1" smtClean="0">
                <a:latin typeface="Arial" charset="0"/>
              </a:rPr>
              <a:t>rekto</a:t>
            </a:r>
            <a:r>
              <a:rPr lang="tr-TR" sz="2200" dirty="0" smtClean="0">
                <a:latin typeface="Arial" charset="0"/>
              </a:rPr>
              <a:t>- </a:t>
            </a:r>
            <a:r>
              <a:rPr lang="tr-TR" sz="2200" dirty="0" err="1" smtClean="0">
                <a:latin typeface="Arial" charset="0"/>
              </a:rPr>
              <a:t>vajinal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digital</a:t>
            </a:r>
            <a:r>
              <a:rPr lang="tr-TR" sz="2200" dirty="0" smtClean="0">
                <a:latin typeface="Arial" charset="0"/>
              </a:rPr>
              <a:t> muayene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200" dirty="0" err="1" smtClean="0">
                <a:latin typeface="Arial" charset="0"/>
              </a:rPr>
              <a:t>Uterosakral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ligamantlerin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periservikal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halka ve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rektovajinal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fasya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ilişkisi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 - </a:t>
            </a:r>
            <a:r>
              <a:rPr lang="tr-TR" sz="2200" dirty="0" err="1" smtClean="0">
                <a:latin typeface="Arial" charset="0"/>
              </a:rPr>
              <a:t>Posterior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forniksde</a:t>
            </a:r>
            <a:r>
              <a:rPr lang="tr-TR" sz="2200" dirty="0" smtClean="0">
                <a:latin typeface="Arial" charset="0"/>
              </a:rPr>
              <a:t> sarkma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- </a:t>
            </a:r>
            <a:r>
              <a:rPr lang="tr-TR" sz="2200" dirty="0" err="1" smtClean="0">
                <a:latin typeface="Arial" charset="0"/>
              </a:rPr>
              <a:t>servikal</a:t>
            </a:r>
            <a:r>
              <a:rPr lang="tr-TR" sz="2200" dirty="0" smtClean="0">
                <a:latin typeface="Arial" charset="0"/>
              </a:rPr>
              <a:t> , </a:t>
            </a:r>
            <a:r>
              <a:rPr lang="tr-TR" sz="2200" dirty="0" err="1" smtClean="0">
                <a:latin typeface="Arial" charset="0"/>
              </a:rPr>
              <a:t>vajinal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kaf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prolapsusu</a:t>
            </a: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- </a:t>
            </a:r>
            <a:r>
              <a:rPr lang="tr-TR" sz="2200" dirty="0" err="1" smtClean="0">
                <a:latin typeface="Arial" charset="0"/>
              </a:rPr>
              <a:t>Elongasyo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colli</a:t>
            </a: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200" dirty="0" smtClean="0">
                <a:latin typeface="Arial" charset="0"/>
              </a:rPr>
              <a:t>Kardinal </a:t>
            </a:r>
            <a:r>
              <a:rPr lang="tr-TR" sz="2200" dirty="0" err="1" smtClean="0">
                <a:latin typeface="Arial" charset="0"/>
              </a:rPr>
              <a:t>ligamentler</a:t>
            </a:r>
            <a:r>
              <a:rPr lang="tr-TR" sz="22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  - </a:t>
            </a:r>
            <a:r>
              <a:rPr lang="tr-TR" sz="2200" dirty="0" err="1" smtClean="0">
                <a:latin typeface="Arial" charset="0"/>
              </a:rPr>
              <a:t>lateral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fornikslerin</a:t>
            </a:r>
            <a:r>
              <a:rPr lang="tr-TR" sz="2200" dirty="0" smtClean="0">
                <a:latin typeface="Arial" charset="0"/>
              </a:rPr>
              <a:t> aşağı sarkması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</a:rPr>
              <a:t>            - </a:t>
            </a:r>
            <a:r>
              <a:rPr lang="tr-TR" sz="2200" dirty="0" err="1" smtClean="0">
                <a:latin typeface="Arial" charset="0"/>
              </a:rPr>
              <a:t>serviks</a:t>
            </a:r>
            <a:r>
              <a:rPr lang="tr-TR" sz="2200" dirty="0" smtClean="0">
                <a:latin typeface="Arial" charset="0"/>
              </a:rPr>
              <a:t> geniş </a:t>
            </a:r>
            <a:r>
              <a:rPr lang="tr-TR" sz="2200" dirty="0" err="1" smtClean="0">
                <a:latin typeface="Arial" charset="0"/>
              </a:rPr>
              <a:t>lateral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mobilite</a:t>
            </a:r>
            <a:r>
              <a:rPr lang="tr-TR" sz="22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200" dirty="0" smtClean="0">
              <a:latin typeface="Arial" charset="0"/>
            </a:endParaRPr>
          </a:p>
        </p:txBody>
      </p:sp>
      <p:pic>
        <p:nvPicPr>
          <p:cNvPr id="19460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1700808"/>
            <a:ext cx="2546350" cy="1771650"/>
          </a:xfrm>
        </p:spPr>
      </p:pic>
      <p:pic>
        <p:nvPicPr>
          <p:cNvPr id="19461" name="Picture 4" descr="bw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2736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Kaf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Prolapsusu</a:t>
            </a:r>
            <a:endParaRPr lang="tr-TR" dirty="0" smtClean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20483" name="Picture 5" descr="bw_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628800"/>
            <a:ext cx="3816424" cy="4464496"/>
          </a:xfrm>
        </p:spPr>
      </p:pic>
      <p:pic>
        <p:nvPicPr>
          <p:cNvPr id="20484" name="Picture 5" descr="bw_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628800"/>
            <a:ext cx="3744416" cy="4464496"/>
          </a:xfrm>
        </p:spPr>
      </p:pic>
      <p:sp>
        <p:nvSpPr>
          <p:cNvPr id="20485" name="2 Metin Yer Tutucusu"/>
          <p:cNvSpPr>
            <a:spLocks noGrp="1"/>
          </p:cNvSpPr>
          <p:nvPr>
            <p:ph type="body" sz="half" idx="4294967295"/>
          </p:nvPr>
        </p:nvSpPr>
        <p:spPr>
          <a:xfrm>
            <a:off x="0" y="2017713"/>
            <a:ext cx="3814763" cy="4114800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C000"/>
                </a:solidFill>
              </a:rPr>
              <a:t>Apikal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Enterosel</a:t>
            </a:r>
            <a:endParaRPr lang="tr-TR" dirty="0" smtClean="0">
              <a:solidFill>
                <a:srgbClr val="FFC000"/>
              </a:solidFill>
            </a:endParaRPr>
          </a:p>
        </p:txBody>
      </p:sp>
      <p:pic>
        <p:nvPicPr>
          <p:cNvPr id="21507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484785"/>
            <a:ext cx="720080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543800" cy="648816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4000" dirty="0">
                <a:solidFill>
                  <a:srgbClr val="FFCC00"/>
                </a:solidFill>
                <a:latin typeface="Arial" charset="0"/>
              </a:rPr>
              <a:t>Semptomlar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852738"/>
            <a:ext cx="7200900" cy="23844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latin typeface="Arial" charset="0"/>
              </a:rPr>
              <a:t>Semptomların en önemli belirleyici noktası 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himen</a:t>
            </a:r>
            <a:r>
              <a:rPr lang="tr-TR" dirty="0" smtClean="0">
                <a:latin typeface="Arial" charset="0"/>
              </a:rPr>
              <a:t>dir.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latin typeface="Arial" charset="0"/>
              </a:rPr>
              <a:t>POP himenin altında ise, semptomlar belirgin derecede artar ve tedavi gerektirir.</a:t>
            </a:r>
          </a:p>
          <a:p>
            <a:pPr>
              <a:lnSpc>
                <a:spcPct val="90000"/>
              </a:lnSpc>
            </a:pPr>
            <a:endParaRPr lang="tr-TR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 smtClean="0"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292080" y="5373216"/>
            <a:ext cx="3384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Swift </a:t>
            </a:r>
            <a:r>
              <a:rPr lang="en-US" sz="1400" dirty="0" err="1"/>
              <a:t>SE.Am</a:t>
            </a:r>
            <a:r>
              <a:rPr lang="en-US" sz="1400" dirty="0"/>
              <a:t> J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2003</a:t>
            </a:r>
            <a:endParaRPr lang="tr-TR" sz="1400" dirty="0"/>
          </a:p>
          <a:p>
            <a:pPr>
              <a:spcBef>
                <a:spcPct val="50000"/>
              </a:spcBef>
            </a:pPr>
            <a:r>
              <a:rPr lang="tr-TR" sz="1400" dirty="0"/>
              <a:t> </a:t>
            </a:r>
            <a:r>
              <a:rPr lang="tr-TR" sz="1400" dirty="0" smtClean="0"/>
              <a:t>Çam </a:t>
            </a:r>
            <a:r>
              <a:rPr lang="tr-TR" sz="1400" dirty="0"/>
              <a:t>Ç, </a:t>
            </a:r>
            <a:r>
              <a:rPr lang="tr-TR" sz="1400" dirty="0" err="1"/>
              <a:t>Neurourol</a:t>
            </a:r>
            <a:r>
              <a:rPr lang="tr-TR" sz="1400" dirty="0"/>
              <a:t> </a:t>
            </a:r>
            <a:r>
              <a:rPr lang="tr-TR" sz="1400" dirty="0" err="1"/>
              <a:t>Urodyn</a:t>
            </a:r>
            <a:r>
              <a:rPr lang="tr-TR" sz="1400" dirty="0"/>
              <a:t>, 2007</a:t>
            </a:r>
          </a:p>
          <a:p>
            <a:pPr>
              <a:spcBef>
                <a:spcPct val="50000"/>
              </a:spcBef>
            </a:pPr>
            <a:endParaRPr lang="tr-T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Vajinal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Kaf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Prolapsusunda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 Muayene</a:t>
            </a:r>
          </a:p>
        </p:txBody>
      </p:sp>
      <p:pic>
        <p:nvPicPr>
          <p:cNvPr id="22531" name="Picture 5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844824"/>
            <a:ext cx="3411364" cy="3312368"/>
          </a:xfrm>
        </p:spPr>
      </p:pic>
      <p:sp>
        <p:nvSpPr>
          <p:cNvPr id="2253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99592" y="5445224"/>
            <a:ext cx="7772400" cy="1077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>
                <a:latin typeface="Arial" charset="0"/>
              </a:rPr>
              <a:t>     </a:t>
            </a:r>
            <a:r>
              <a:rPr lang="tr-TR" sz="2400" dirty="0" err="1" smtClean="0">
                <a:latin typeface="Arial" charset="0"/>
              </a:rPr>
              <a:t>Puboservikal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ve </a:t>
            </a:r>
            <a:r>
              <a:rPr lang="tr-TR" sz="2400" dirty="0" err="1" smtClean="0">
                <a:latin typeface="Arial" charset="0"/>
              </a:rPr>
              <a:t>rektovajinal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bilateral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fasyal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white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line’dan</a:t>
            </a:r>
            <a:r>
              <a:rPr lang="tr-TR" sz="2400" dirty="0" smtClean="0">
                <a:latin typeface="Arial" charset="0"/>
              </a:rPr>
              <a:t> ayrılmıştır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</p:txBody>
      </p:sp>
      <p:pic>
        <p:nvPicPr>
          <p:cNvPr id="22533" name="Picture 5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9" y="1844824"/>
            <a:ext cx="3293492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Perine değerlendirilmesi -Normal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Perine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iskial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tuberosita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seviyesinde, ya da en fazla 2 cm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inferiorundadır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Arial" charset="0"/>
              </a:rPr>
              <a:t>Genelde 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konkav</a:t>
            </a:r>
            <a:r>
              <a:rPr lang="tr-TR" sz="2200" dirty="0" smtClean="0">
                <a:latin typeface="Arial" charset="0"/>
              </a:rPr>
              <a:t> görünümdedir.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latin typeface="Arial" charset="0"/>
              </a:rPr>
              <a:t>Rektovajinal</a:t>
            </a:r>
            <a:r>
              <a:rPr lang="tr-TR" sz="2200" dirty="0" smtClean="0">
                <a:latin typeface="Arial" charset="0"/>
              </a:rPr>
              <a:t> muayenede </a:t>
            </a:r>
            <a:r>
              <a:rPr lang="tr-TR" sz="2200" dirty="0" err="1" smtClean="0">
                <a:latin typeface="Arial" charset="0"/>
              </a:rPr>
              <a:t>perineal</a:t>
            </a:r>
            <a:r>
              <a:rPr lang="tr-TR" sz="2200" dirty="0" smtClean="0">
                <a:latin typeface="Arial" charset="0"/>
              </a:rPr>
              <a:t> cisim, </a:t>
            </a:r>
            <a:r>
              <a:rPr lang="tr-TR" sz="2200" dirty="0" err="1" smtClean="0">
                <a:latin typeface="Arial" charset="0"/>
              </a:rPr>
              <a:t>anus</a:t>
            </a:r>
            <a:r>
              <a:rPr lang="tr-TR" sz="2200" dirty="0" smtClean="0">
                <a:latin typeface="Arial" charset="0"/>
              </a:rPr>
              <a:t> ve </a:t>
            </a:r>
            <a:r>
              <a:rPr lang="tr-TR" sz="2200" dirty="0" err="1" smtClean="0">
                <a:latin typeface="Arial" charset="0"/>
              </a:rPr>
              <a:t>vajinal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introitus</a:t>
            </a:r>
            <a:r>
              <a:rPr lang="tr-TR" sz="2200" dirty="0" smtClean="0">
                <a:latin typeface="Arial" charset="0"/>
              </a:rPr>
              <a:t> arasında geniş, kalın ve </a:t>
            </a:r>
            <a:r>
              <a:rPr lang="tr-TR" sz="2200" dirty="0" err="1" smtClean="0">
                <a:latin typeface="Arial" charset="0"/>
              </a:rPr>
              <a:t>piramid</a:t>
            </a:r>
            <a:r>
              <a:rPr lang="tr-TR" sz="2200" dirty="0" smtClean="0">
                <a:latin typeface="Arial" charset="0"/>
              </a:rPr>
              <a:t> şeklindedir ve parmaklar rektumda orta ve üst </a:t>
            </a:r>
            <a:r>
              <a:rPr lang="tr-TR" sz="2200" dirty="0" err="1" smtClean="0">
                <a:latin typeface="Arial" charset="0"/>
              </a:rPr>
              <a:t>vajinal</a:t>
            </a:r>
            <a:r>
              <a:rPr lang="tr-TR" sz="2200" dirty="0" smtClean="0">
                <a:latin typeface="Arial" charset="0"/>
              </a:rPr>
              <a:t> bölgede karşılaşır.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latin typeface="Arial" charset="0"/>
              </a:rPr>
              <a:t>Perineal</a:t>
            </a:r>
            <a:r>
              <a:rPr lang="tr-TR" sz="2200" dirty="0" smtClean="0">
                <a:latin typeface="Arial" charset="0"/>
              </a:rPr>
              <a:t> cisim </a:t>
            </a:r>
            <a:r>
              <a:rPr lang="tr-TR" sz="2200" dirty="0" err="1" smtClean="0">
                <a:latin typeface="Arial" charset="0"/>
              </a:rPr>
              <a:t>apeksi</a:t>
            </a:r>
            <a:r>
              <a:rPr lang="tr-TR" sz="2200" dirty="0" smtClean="0">
                <a:latin typeface="Arial" charset="0"/>
              </a:rPr>
              <a:t> alt ve orta 1/3 </a:t>
            </a:r>
            <a:r>
              <a:rPr lang="tr-TR" sz="2200" dirty="0" err="1" smtClean="0">
                <a:latin typeface="Arial" charset="0"/>
              </a:rPr>
              <a:t>vajen</a:t>
            </a:r>
            <a:r>
              <a:rPr lang="tr-TR" sz="2200" dirty="0" smtClean="0">
                <a:latin typeface="Arial" charset="0"/>
              </a:rPr>
              <a:t> bileşkesindedir. 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latin typeface="Arial" charset="0"/>
              </a:rPr>
              <a:t>Rektovajinal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fasya</a:t>
            </a:r>
            <a:r>
              <a:rPr lang="tr-TR" sz="2200" dirty="0" smtClean="0">
                <a:latin typeface="Arial" charset="0"/>
              </a:rPr>
              <a:t>, </a:t>
            </a:r>
            <a:r>
              <a:rPr lang="tr-TR" sz="2200" dirty="0" err="1" smtClean="0">
                <a:latin typeface="Arial" charset="0"/>
              </a:rPr>
              <a:t>perineal</a:t>
            </a:r>
            <a:r>
              <a:rPr lang="tr-TR" sz="2200" dirty="0" smtClean="0">
                <a:latin typeface="Arial" charset="0"/>
              </a:rPr>
              <a:t> cisme </a:t>
            </a:r>
            <a:r>
              <a:rPr lang="tr-TR" sz="2200" dirty="0" err="1" smtClean="0">
                <a:latin typeface="Arial" charset="0"/>
              </a:rPr>
              <a:t>apekste</a:t>
            </a:r>
            <a:r>
              <a:rPr lang="tr-TR" sz="2200" dirty="0" smtClean="0">
                <a:latin typeface="Arial" charset="0"/>
              </a:rPr>
              <a:t> ve </a:t>
            </a:r>
            <a:r>
              <a:rPr lang="tr-TR" sz="2200" dirty="0" err="1" smtClean="0">
                <a:latin typeface="Arial" charset="0"/>
              </a:rPr>
              <a:t>spina</a:t>
            </a:r>
            <a:r>
              <a:rPr lang="tr-TR" sz="2200" dirty="0" smtClean="0">
                <a:latin typeface="Arial" charset="0"/>
              </a:rPr>
              <a:t> seviyesinde </a:t>
            </a:r>
            <a:r>
              <a:rPr lang="tr-TR" sz="2200" dirty="0" err="1" smtClean="0">
                <a:latin typeface="Arial" charset="0"/>
              </a:rPr>
              <a:t>uterosakral</a:t>
            </a:r>
            <a:r>
              <a:rPr lang="tr-TR" sz="2200" dirty="0" smtClean="0">
                <a:latin typeface="Arial" charset="0"/>
              </a:rPr>
              <a:t> </a:t>
            </a:r>
            <a:r>
              <a:rPr lang="tr-TR" sz="2200" dirty="0" err="1" smtClean="0">
                <a:latin typeface="Arial" charset="0"/>
              </a:rPr>
              <a:t>ligamentlere</a:t>
            </a:r>
            <a:r>
              <a:rPr lang="tr-TR" sz="2200" dirty="0" smtClean="0">
                <a:latin typeface="Arial" charset="0"/>
              </a:rPr>
              <a:t> bağlandığından, </a:t>
            </a:r>
            <a:r>
              <a:rPr lang="tr-TR" sz="2200" dirty="0" err="1" smtClean="0">
                <a:latin typeface="Arial" charset="0"/>
              </a:rPr>
              <a:t>perineal</a:t>
            </a:r>
            <a:r>
              <a:rPr lang="tr-TR" sz="2200" dirty="0" smtClean="0">
                <a:latin typeface="Arial" charset="0"/>
              </a:rPr>
              <a:t> cisim 1cm’den fazla aşağı inmez.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Rektal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muayenede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perineal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cismin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lateral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</a:rPr>
              <a:t>posterior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</a:rPr>
              <a:t> bağları değerlendirilmelidir.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788024" y="260648"/>
            <a:ext cx="41148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r-TR" sz="4000" dirty="0" smtClean="0">
                <a:solidFill>
                  <a:srgbClr val="FFC000"/>
                </a:solidFill>
              </a:rPr>
              <a:t>Perine </a:t>
            </a:r>
            <a:r>
              <a:rPr lang="tr-TR" sz="4000" dirty="0" err="1" smtClean="0">
                <a:solidFill>
                  <a:srgbClr val="FFC000"/>
                </a:solidFill>
              </a:rPr>
              <a:t>Desensusu</a:t>
            </a:r>
            <a:endParaRPr lang="tr-TR" sz="4000" dirty="0" smtClean="0">
              <a:solidFill>
                <a:srgbClr val="FFC000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95536" y="548680"/>
            <a:ext cx="4680520" cy="573325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Perineal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cisim -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sakrum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hattında herhangi bir yırtılma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perineal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desensusa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neden olur.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Arial" charset="0"/>
                <a:cs typeface="Arial" charset="0"/>
              </a:rPr>
              <a:t>Perine </a:t>
            </a:r>
            <a:r>
              <a:rPr lang="tr-TR" sz="2200" dirty="0" err="1" smtClean="0">
                <a:latin typeface="Arial" charset="0"/>
                <a:cs typeface="Arial" charset="0"/>
              </a:rPr>
              <a:t>desensus</a:t>
            </a:r>
            <a:r>
              <a:rPr lang="tr-TR" sz="2200" dirty="0" smtClean="0">
                <a:latin typeface="Arial" charset="0"/>
                <a:cs typeface="Arial" charset="0"/>
              </a:rPr>
              <a:t> – Perine </a:t>
            </a:r>
            <a:r>
              <a:rPr lang="tr-TR" sz="2200" dirty="0" err="1" smtClean="0">
                <a:latin typeface="Arial" charset="0"/>
                <a:cs typeface="Arial" charset="0"/>
              </a:rPr>
              <a:t>İskial</a:t>
            </a:r>
            <a:r>
              <a:rPr lang="tr-TR" sz="2200" dirty="0" smtClean="0"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latin typeface="Arial" charset="0"/>
                <a:cs typeface="Arial" charset="0"/>
              </a:rPr>
              <a:t>tuberosita</a:t>
            </a:r>
            <a:r>
              <a:rPr lang="tr-TR" sz="2200" dirty="0" smtClean="0">
                <a:latin typeface="Arial" charset="0"/>
                <a:cs typeface="Arial" charset="0"/>
              </a:rPr>
              <a:t> seviyenin 2 cm altında (hem istirahat </a:t>
            </a:r>
            <a:r>
              <a:rPr lang="tr-TR" sz="2200" dirty="0" err="1" smtClean="0">
                <a:latin typeface="Arial" charset="0"/>
                <a:cs typeface="Arial" charset="0"/>
              </a:rPr>
              <a:t>hemde</a:t>
            </a:r>
            <a:r>
              <a:rPr lang="tr-TR" sz="2200" dirty="0" smtClean="0">
                <a:latin typeface="Arial" charset="0"/>
                <a:cs typeface="Arial" charset="0"/>
              </a:rPr>
              <a:t> ıkınma sırasında) 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Anusun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desensusuna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, dışarı ve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coccyxe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dogru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defleksiyona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neden olur.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latin typeface="Arial" charset="0"/>
                <a:cs typeface="Arial" charset="0"/>
              </a:rPr>
              <a:t>Subjektif</a:t>
            </a:r>
            <a:r>
              <a:rPr lang="tr-TR" sz="2200" dirty="0" smtClean="0">
                <a:latin typeface="Arial" charset="0"/>
                <a:cs typeface="Arial" charset="0"/>
              </a:rPr>
              <a:t> Bulguları;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200" dirty="0" smtClean="0">
                <a:latin typeface="Arial" charset="0"/>
                <a:cs typeface="Arial" charset="0"/>
              </a:rPr>
              <a:t>       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- 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genital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hiatusta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ve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perineal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cisimde genişleme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- 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intergluteal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sulkusta</a:t>
            </a:r>
            <a:r>
              <a:rPr lang="tr-TR" sz="2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düzleşme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Arial" charset="0"/>
                <a:cs typeface="Arial" charset="0"/>
              </a:rPr>
              <a:t>Himen </a:t>
            </a:r>
            <a:r>
              <a:rPr lang="tr-TR" sz="2200" dirty="0" err="1" smtClean="0">
                <a:latin typeface="Arial" charset="0"/>
                <a:cs typeface="Arial" charset="0"/>
              </a:rPr>
              <a:t>fikse</a:t>
            </a:r>
            <a:r>
              <a:rPr lang="tr-TR" sz="2200" dirty="0" smtClean="0">
                <a:latin typeface="Arial" charset="0"/>
                <a:cs typeface="Arial" charset="0"/>
              </a:rPr>
              <a:t> nokta değildir 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Arial" charset="0"/>
                <a:cs typeface="Arial" charset="0"/>
              </a:rPr>
              <a:t> Daha düşük evreli POP vardır</a:t>
            </a:r>
          </a:p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latin typeface="Arial" charset="0"/>
                <a:cs typeface="Arial" charset="0"/>
              </a:rPr>
              <a:t>Pelvik</a:t>
            </a:r>
            <a:r>
              <a:rPr lang="tr-TR" sz="2200" dirty="0" smtClean="0"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latin typeface="Arial" charset="0"/>
                <a:cs typeface="Arial" charset="0"/>
              </a:rPr>
              <a:t>floroskopi</a:t>
            </a:r>
            <a:r>
              <a:rPr lang="tr-TR" sz="2200" dirty="0" smtClean="0"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latin typeface="Arial" charset="0"/>
                <a:cs typeface="Arial" charset="0"/>
              </a:rPr>
              <a:t>gold</a:t>
            </a:r>
            <a:r>
              <a:rPr lang="tr-TR" sz="2200" dirty="0" smtClean="0">
                <a:latin typeface="Arial" charset="0"/>
                <a:cs typeface="Arial" charset="0"/>
              </a:rPr>
              <a:t> standart  (ciddi </a:t>
            </a:r>
            <a:r>
              <a:rPr lang="tr-TR" sz="2200" dirty="0" err="1" smtClean="0">
                <a:latin typeface="Arial" charset="0"/>
                <a:cs typeface="Arial" charset="0"/>
              </a:rPr>
              <a:t>defekasyon</a:t>
            </a:r>
            <a:r>
              <a:rPr lang="tr-TR" sz="2200" dirty="0" smtClean="0"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latin typeface="Arial" charset="0"/>
                <a:cs typeface="Arial" charset="0"/>
              </a:rPr>
              <a:t>disfonksiyonu</a:t>
            </a:r>
            <a:r>
              <a:rPr lang="tr-TR" sz="22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36868" name="Picture 4" descr="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0250" y="2106613"/>
            <a:ext cx="2474913" cy="1808162"/>
          </a:xfrm>
        </p:spPr>
      </p:pic>
      <p:pic>
        <p:nvPicPr>
          <p:cNvPr id="36869" name="Picture 5" descr="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27713" y="4256088"/>
            <a:ext cx="2439987" cy="176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Perineal</a:t>
            </a:r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" charset="0"/>
              </a:rPr>
              <a:t>Rektosel</a:t>
            </a:r>
            <a:endParaRPr lang="tr-TR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39552" y="1412776"/>
            <a:ext cx="4392488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latin typeface="Arial" charset="0"/>
              </a:rPr>
              <a:t>Rektal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muskularis</a:t>
            </a:r>
            <a:r>
              <a:rPr lang="tr-TR" sz="2000" dirty="0" smtClean="0">
                <a:latin typeface="Arial" charset="0"/>
              </a:rPr>
              <a:t> arada </a:t>
            </a:r>
            <a:r>
              <a:rPr lang="tr-TR" sz="2000" dirty="0" err="1" smtClean="0">
                <a:latin typeface="Arial" charset="0"/>
              </a:rPr>
              <a:t>fasya</a:t>
            </a:r>
            <a:r>
              <a:rPr lang="tr-TR" sz="2000" dirty="0" smtClean="0">
                <a:latin typeface="Arial" charset="0"/>
              </a:rPr>
              <a:t> ağı olmadan perine derisi ile direkt ilişkidedir.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Perineal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 cisim bütünlüğü bozulmuştur.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latin typeface="Arial" charset="0"/>
              </a:rPr>
              <a:t>Fibroz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konnektif</a:t>
            </a:r>
            <a:r>
              <a:rPr lang="tr-TR" sz="2000" dirty="0" smtClean="0">
                <a:latin typeface="Arial" charset="0"/>
              </a:rPr>
              <a:t> doku ve </a:t>
            </a:r>
            <a:r>
              <a:rPr lang="tr-TR" sz="2000" dirty="0" err="1" smtClean="0">
                <a:latin typeface="Arial" charset="0"/>
              </a:rPr>
              <a:t>superficial</a:t>
            </a:r>
            <a:r>
              <a:rPr lang="tr-TR" sz="2000" dirty="0" smtClean="0">
                <a:latin typeface="Arial" charset="0"/>
              </a:rPr>
              <a:t> </a:t>
            </a:r>
            <a:r>
              <a:rPr lang="tr-TR" sz="2000" dirty="0" err="1" smtClean="0">
                <a:latin typeface="Arial" charset="0"/>
              </a:rPr>
              <a:t>transvers</a:t>
            </a:r>
            <a:r>
              <a:rPr lang="tr-TR" sz="2000" dirty="0" smtClean="0">
                <a:latin typeface="Arial" charset="0"/>
              </a:rPr>
              <a:t> kaslar </a:t>
            </a:r>
            <a:r>
              <a:rPr lang="tr-TR" sz="2000" dirty="0" err="1" smtClean="0">
                <a:latin typeface="Arial" charset="0"/>
              </a:rPr>
              <a:t>komplet</a:t>
            </a:r>
            <a:r>
              <a:rPr lang="tr-TR" sz="2000" dirty="0" smtClean="0">
                <a:latin typeface="Arial" charset="0"/>
              </a:rPr>
              <a:t> ayrılmıştır.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latin typeface="Arial" charset="0"/>
              </a:rPr>
              <a:t>Vajinal</a:t>
            </a:r>
            <a:r>
              <a:rPr lang="tr-TR" sz="2000" dirty="0" smtClean="0">
                <a:latin typeface="Arial" charset="0"/>
              </a:rPr>
              <a:t> açıklık ve </a:t>
            </a:r>
            <a:r>
              <a:rPr lang="tr-TR" sz="2000" dirty="0" err="1" smtClean="0">
                <a:latin typeface="Arial" charset="0"/>
              </a:rPr>
              <a:t>anus</a:t>
            </a:r>
            <a:r>
              <a:rPr lang="tr-TR" sz="2000" dirty="0" smtClean="0">
                <a:latin typeface="Arial" charset="0"/>
              </a:rPr>
              <a:t> arasındaki cilt geniştir.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Valsalva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 manevrası ile </a:t>
            </a:r>
            <a:r>
              <a:rPr lang="tr-TR" sz="2000" dirty="0" err="1" smtClean="0">
                <a:solidFill>
                  <a:srgbClr val="FFFF00"/>
                </a:solidFill>
                <a:latin typeface="Arial" charset="0"/>
              </a:rPr>
              <a:t>perinede</a:t>
            </a:r>
            <a:r>
              <a:rPr lang="tr-TR" sz="2000" dirty="0" smtClean="0">
                <a:solidFill>
                  <a:srgbClr val="FFFF00"/>
                </a:solidFill>
                <a:latin typeface="Arial" charset="0"/>
              </a:rPr>
              <a:t> ciddi şişme mevcuttur.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latin typeface="Arial" charset="0"/>
              </a:rPr>
              <a:t> Anal muayenede </a:t>
            </a:r>
            <a:r>
              <a:rPr lang="tr-TR" sz="2000" dirty="0" err="1" smtClean="0">
                <a:latin typeface="Arial" charset="0"/>
              </a:rPr>
              <a:t>anusun</a:t>
            </a:r>
            <a:r>
              <a:rPr lang="tr-TR" sz="2000" dirty="0" smtClean="0">
                <a:latin typeface="Arial" charset="0"/>
              </a:rPr>
              <a:t> normal hunileşmesi yoktur .</a:t>
            </a:r>
            <a:r>
              <a:rPr lang="tr-TR" sz="2000" dirty="0" smtClean="0"/>
              <a:t> </a:t>
            </a:r>
          </a:p>
        </p:txBody>
      </p:sp>
      <p:pic>
        <p:nvPicPr>
          <p:cNvPr id="37892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07138" y="2017713"/>
            <a:ext cx="1479550" cy="1987550"/>
          </a:xfrm>
        </p:spPr>
      </p:pic>
      <p:pic>
        <p:nvPicPr>
          <p:cNvPr id="37893" name="Picture 5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6063" y="4143375"/>
            <a:ext cx="3443287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1403648" y="332656"/>
            <a:ext cx="7054552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Komplet</a:t>
            </a:r>
            <a:r>
              <a:rPr lang="en-US" sz="40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Arial" charset="0"/>
              </a:rPr>
              <a:t>eversi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yon</a:t>
            </a:r>
            <a:r>
              <a:rPr lang="en-US" sz="4000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C000"/>
                </a:solidFill>
                <a:latin typeface="Arial" charset="0"/>
              </a:rPr>
            </a:br>
            <a:r>
              <a:rPr lang="en-US" sz="4000" dirty="0" smtClean="0">
                <a:solidFill>
                  <a:srgbClr val="FFC000"/>
                </a:solidFill>
                <a:latin typeface="Arial" charset="0"/>
              </a:rPr>
              <a:t> (</a:t>
            </a:r>
            <a:r>
              <a:rPr lang="tr-TR" sz="4000" dirty="0" smtClean="0">
                <a:solidFill>
                  <a:srgbClr val="FFC000"/>
                </a:solidFill>
                <a:latin typeface="Arial" charset="0"/>
              </a:rPr>
              <a:t>Tüm </a:t>
            </a:r>
            <a:r>
              <a:rPr lang="tr-TR" sz="4000" dirty="0" err="1" smtClean="0">
                <a:solidFill>
                  <a:srgbClr val="FFC000"/>
                </a:solidFill>
                <a:latin typeface="Arial" charset="0"/>
              </a:rPr>
              <a:t>Kompartmanlar</a:t>
            </a:r>
            <a:r>
              <a:rPr lang="en-US" sz="4000" dirty="0" smtClean="0">
                <a:solidFill>
                  <a:srgbClr val="FFC000"/>
                </a:solidFill>
                <a:latin typeface="Arial" charset="0"/>
              </a:rPr>
              <a:t>)</a:t>
            </a:r>
            <a:r>
              <a:rPr lang="en-US" sz="4000" dirty="0" smtClean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16113"/>
            <a:ext cx="4227513" cy="4941887"/>
          </a:xfrm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477000" y="220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r-TR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715000" y="1981200"/>
            <a:ext cx="3048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tr-TR" sz="3200">
                <a:latin typeface="Arial" charset="0"/>
              </a:rPr>
              <a:t>Komplet uterin</a:t>
            </a:r>
            <a:r>
              <a:rPr lang="tr-TR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tr-TR" sz="3200">
                <a:latin typeface="Arial" charset="0"/>
              </a:rPr>
              <a:t>prolapsus</a:t>
            </a:r>
            <a:endParaRPr lang="en-US" sz="32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tr-TR" sz="4000" dirty="0" smtClean="0">
                <a:solidFill>
                  <a:srgbClr val="FFC000"/>
                </a:solidFill>
              </a:rPr>
              <a:t>Kas Gücünün Değerlendirilmesi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err="1" smtClean="0">
                <a:latin typeface="Arial" charset="0"/>
              </a:rPr>
              <a:t>Bimanuel</a:t>
            </a:r>
            <a:r>
              <a:rPr lang="tr-TR" sz="2800" dirty="0" smtClean="0">
                <a:latin typeface="Arial" charset="0"/>
              </a:rPr>
              <a:t> muayenede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pelvik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Arial" charset="0"/>
              </a:rPr>
              <a:t>diafram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tr-TR" sz="2800" dirty="0" smtClean="0">
                <a:latin typeface="Arial" charset="0"/>
              </a:rPr>
              <a:t>kas bütünlüğü, </a:t>
            </a:r>
            <a:r>
              <a:rPr lang="tr-TR" sz="2800" dirty="0" err="1" smtClean="0">
                <a:latin typeface="Arial" charset="0"/>
              </a:rPr>
              <a:t>insersiyonu</a:t>
            </a:r>
            <a:r>
              <a:rPr lang="tr-TR" sz="2800" dirty="0" smtClean="0">
                <a:latin typeface="Arial" charset="0"/>
              </a:rPr>
              <a:t>, kasılma gücü, süresi değerlendirilmelidir.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 Kas gücünü objektif değerlendiren çeşitli standart sistemler olmasına rağmen hiçbiri </a:t>
            </a:r>
            <a:r>
              <a:rPr lang="tr-TR" sz="2800" dirty="0" err="1" smtClean="0">
                <a:latin typeface="Arial" charset="0"/>
              </a:rPr>
              <a:t>universal</a:t>
            </a:r>
            <a:r>
              <a:rPr lang="tr-TR" sz="2800" dirty="0" smtClean="0">
                <a:latin typeface="Arial" charset="0"/>
              </a:rPr>
              <a:t> kabul edilmemiştir.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Pelvik</a:t>
            </a:r>
            <a:r>
              <a:rPr lang="tr-TR" sz="2800" dirty="0" smtClean="0">
                <a:latin typeface="Arial" charset="0"/>
              </a:rPr>
              <a:t> taban kas bütünlüğü </a:t>
            </a:r>
            <a:r>
              <a:rPr lang="tr-TR" sz="2800" dirty="0" err="1" smtClean="0">
                <a:latin typeface="Arial" charset="0"/>
              </a:rPr>
              <a:t>observasyon</a:t>
            </a:r>
            <a:r>
              <a:rPr lang="tr-TR" sz="2800" dirty="0" smtClean="0">
                <a:latin typeface="Arial" charset="0"/>
              </a:rPr>
              <a:t> ve </a:t>
            </a:r>
            <a:r>
              <a:rPr lang="tr-TR" sz="2800" dirty="0" err="1" smtClean="0">
                <a:latin typeface="Arial" charset="0"/>
              </a:rPr>
              <a:t>palpasyonla</a:t>
            </a:r>
            <a:r>
              <a:rPr lang="tr-TR" sz="2800" dirty="0" smtClean="0">
                <a:latin typeface="Arial" charset="0"/>
              </a:rPr>
              <a:t> değerlendirilse de  </a:t>
            </a:r>
            <a:r>
              <a:rPr lang="tr-TR" sz="2800" dirty="0" err="1" smtClean="0">
                <a:latin typeface="Arial" charset="0"/>
              </a:rPr>
              <a:t>pubokoksigeal</a:t>
            </a:r>
            <a:r>
              <a:rPr lang="tr-TR" sz="2800" dirty="0" smtClean="0">
                <a:latin typeface="Arial" charset="0"/>
              </a:rPr>
              <a:t> kasın </a:t>
            </a:r>
            <a:r>
              <a:rPr lang="tr-TR" sz="2800" dirty="0" err="1" smtClean="0">
                <a:latin typeface="Arial" charset="0"/>
              </a:rPr>
              <a:t>pubik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ramusdan</a:t>
            </a:r>
            <a:r>
              <a:rPr lang="tr-TR" sz="2800" dirty="0" smtClean="0">
                <a:latin typeface="Arial" charset="0"/>
              </a:rPr>
              <a:t> ayrılmasında MRI </a:t>
            </a:r>
            <a:r>
              <a:rPr lang="tr-TR" sz="2800" dirty="0" err="1" smtClean="0">
                <a:latin typeface="Arial" charset="0"/>
              </a:rPr>
              <a:t>pelvik</a:t>
            </a:r>
            <a:r>
              <a:rPr lang="tr-TR" sz="2800" dirty="0" smtClean="0">
                <a:latin typeface="Arial" charset="0"/>
              </a:rPr>
              <a:t> muayeneden daha </a:t>
            </a:r>
            <a:r>
              <a:rPr lang="tr-TR" sz="2800" dirty="0" err="1" smtClean="0">
                <a:latin typeface="Arial" charset="0"/>
              </a:rPr>
              <a:t>sensitiftir</a:t>
            </a:r>
            <a:r>
              <a:rPr lang="tr-TR" sz="2800" dirty="0" smtClean="0">
                <a:latin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Pelvik</a:t>
            </a:r>
            <a:r>
              <a:rPr lang="tr-TR" dirty="0"/>
              <a:t> kas gücü tayini</a:t>
            </a:r>
          </a:p>
          <a:p>
            <a:pPr algn="just">
              <a:lnSpc>
                <a:spcPct val="140000"/>
              </a:lnSpc>
              <a:buFont typeface="Wingdings" pitchFamily="2" charset="2"/>
              <a:buNone/>
            </a:pPr>
            <a:endParaRPr lang="tr-TR" dirty="0">
              <a:solidFill>
                <a:srgbClr val="990033"/>
              </a:solidFill>
            </a:endParaRPr>
          </a:p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tr-TR" dirty="0">
                <a:solidFill>
                  <a:srgbClr val="990033"/>
                </a:solidFill>
              </a:rPr>
              <a:t>		</a:t>
            </a:r>
            <a:r>
              <a:rPr lang="tr-TR" dirty="0">
                <a:solidFill>
                  <a:srgbClr val="FFC000"/>
                </a:solidFill>
              </a:rPr>
              <a:t>     </a:t>
            </a:r>
            <a:r>
              <a:rPr lang="tr-TR" dirty="0" err="1">
                <a:solidFill>
                  <a:srgbClr val="FFC000"/>
                </a:solidFill>
              </a:rPr>
              <a:t>Digital</a:t>
            </a:r>
            <a:r>
              <a:rPr lang="tr-TR" dirty="0">
                <a:solidFill>
                  <a:srgbClr val="FFC000"/>
                </a:solidFill>
              </a:rPr>
              <a:t> </a:t>
            </a:r>
            <a:r>
              <a:rPr lang="tr-TR" dirty="0" err="1">
                <a:solidFill>
                  <a:srgbClr val="FFC000"/>
                </a:solidFill>
              </a:rPr>
              <a:t>palpasyon</a:t>
            </a:r>
            <a:endParaRPr lang="tr-TR" dirty="0">
              <a:solidFill>
                <a:srgbClr val="FFC000"/>
              </a:solidFill>
            </a:endParaRPr>
          </a:p>
          <a:p>
            <a:pPr algn="just">
              <a:lnSpc>
                <a:spcPct val="140000"/>
              </a:lnSpc>
            </a:pPr>
            <a:endParaRPr lang="tr-TR" dirty="0">
              <a:solidFill>
                <a:srgbClr val="990033"/>
              </a:solidFill>
            </a:endParaRPr>
          </a:p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tr-TR" dirty="0">
                <a:solidFill>
                  <a:srgbClr val="990033"/>
                </a:solidFill>
              </a:rPr>
              <a:t>	</a:t>
            </a:r>
          </a:p>
          <a:p>
            <a:pPr algn="just">
              <a:lnSpc>
                <a:spcPct val="140000"/>
              </a:lnSpc>
              <a:buFont typeface="Wingdings" pitchFamily="2" charset="2"/>
              <a:buNone/>
            </a:pPr>
            <a:r>
              <a:rPr lang="tr-TR" dirty="0">
                <a:solidFill>
                  <a:srgbClr val="990033"/>
                </a:solidFill>
              </a:rPr>
              <a:t>		</a:t>
            </a:r>
            <a:r>
              <a:rPr lang="tr-TR" dirty="0" err="1">
                <a:solidFill>
                  <a:srgbClr val="FFC000"/>
                </a:solidFill>
              </a:rPr>
              <a:t>Perineometre</a:t>
            </a:r>
            <a:r>
              <a:rPr lang="tr-TR" dirty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45412" name="Picture 4" descr="pic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4343400"/>
            <a:ext cx="1981200" cy="1981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5413" name="Picture 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9088" y="2438400"/>
            <a:ext cx="2079625" cy="1981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C000"/>
                </a:solidFill>
              </a:rPr>
              <a:t>Pelvik</a:t>
            </a:r>
            <a:r>
              <a:rPr lang="tr-TR" dirty="0">
                <a:solidFill>
                  <a:srgbClr val="FFC000"/>
                </a:solidFill>
              </a:rPr>
              <a:t> Kas Kuvvetini Saptama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I. Grup  </a:t>
            </a:r>
            <a:r>
              <a:rPr lang="tr-TR" dirty="0" err="1"/>
              <a:t>Levator</a:t>
            </a:r>
            <a:r>
              <a:rPr lang="tr-TR" dirty="0"/>
              <a:t> kas kasılması olmayan veya limitli olan olan hastalar</a:t>
            </a:r>
          </a:p>
          <a:p>
            <a:r>
              <a:rPr lang="tr-TR" dirty="0"/>
              <a:t>II. Grup  </a:t>
            </a:r>
            <a:r>
              <a:rPr lang="tr-TR" dirty="0" err="1"/>
              <a:t>Levator</a:t>
            </a:r>
            <a:r>
              <a:rPr lang="tr-TR" dirty="0"/>
              <a:t> kasını kasan ancak kas güçsüzlüğü olan hastalar</a:t>
            </a:r>
          </a:p>
          <a:p>
            <a:r>
              <a:rPr lang="tr-TR" dirty="0"/>
              <a:t>III. Grup </a:t>
            </a:r>
            <a:r>
              <a:rPr lang="tr-TR" dirty="0" err="1"/>
              <a:t>Pelvik</a:t>
            </a:r>
            <a:r>
              <a:rPr lang="tr-TR" dirty="0"/>
              <a:t> kaslarını kasmakta problemi olmayan hastalar</a:t>
            </a:r>
          </a:p>
          <a:p>
            <a:pPr lvl="2"/>
            <a:endParaRPr lang="tr-TR" i="1" dirty="0">
              <a:solidFill>
                <a:schemeClr val="tx2"/>
              </a:solidFill>
            </a:endParaRPr>
          </a:p>
          <a:p>
            <a:pPr lvl="3"/>
            <a:r>
              <a:rPr lang="tr-TR" i="1" dirty="0" err="1">
                <a:solidFill>
                  <a:srgbClr val="FFFF00"/>
                </a:solidFill>
              </a:rPr>
              <a:t>Payne</a:t>
            </a:r>
            <a:r>
              <a:rPr lang="tr-TR" i="1" dirty="0">
                <a:solidFill>
                  <a:srgbClr val="FFFF00"/>
                </a:solidFill>
              </a:rPr>
              <a:t> CK </a:t>
            </a:r>
            <a:r>
              <a:rPr lang="tr-TR" i="1" dirty="0" err="1">
                <a:solidFill>
                  <a:srgbClr val="FFFF00"/>
                </a:solidFill>
              </a:rPr>
              <a:t>Urology</a:t>
            </a:r>
            <a:r>
              <a:rPr lang="tr-TR" i="1" dirty="0">
                <a:solidFill>
                  <a:srgbClr val="FFFF00"/>
                </a:solidFill>
              </a:rPr>
              <a:t> 1998;51(</a:t>
            </a:r>
            <a:r>
              <a:rPr lang="tr-TR" i="1" dirty="0" err="1">
                <a:solidFill>
                  <a:srgbClr val="FFFF00"/>
                </a:solidFill>
              </a:rPr>
              <a:t>suppl</a:t>
            </a:r>
            <a:r>
              <a:rPr lang="tr-TR" i="1" dirty="0">
                <a:solidFill>
                  <a:srgbClr val="FFFF00"/>
                </a:solidFill>
              </a:rPr>
              <a:t> 2A):35-39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928688" y="1785938"/>
          <a:ext cx="7929562" cy="4342449"/>
        </p:xfrm>
        <a:graphic>
          <a:graphicData uri="http://schemas.openxmlformats.org/drawingml/2006/table">
            <a:tbl>
              <a:tblPr/>
              <a:tblGrid>
                <a:gridCol w="3965575"/>
                <a:gridCol w="3963987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Skor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Açıklama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Kontraksiyon yeteneği yok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Hafif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kontraksiyon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2 sn&lt;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Zayıf kontraksiyon 3 sn&lt;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Orta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kontraksiyon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4-6 sn., arka parmakların kalkması, 3 defa tekrar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Kuvvetli kontraksiyon, 7-9 sn., arka parmakların kalkması, 4-5 tekrar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5/5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Çok kuvvetli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kontraksiyon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10 sn &lt;, arka parmakların kalkması, 4-5 tekrar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956" name="2 Metin kutusu"/>
          <p:cNvSpPr txBox="1">
            <a:spLocks noChangeArrowheads="1"/>
          </p:cNvSpPr>
          <p:nvPr/>
        </p:nvSpPr>
        <p:spPr bwMode="auto">
          <a:xfrm>
            <a:off x="642938" y="500063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b="1" dirty="0" err="1">
                <a:solidFill>
                  <a:srgbClr val="FFC000"/>
                </a:solidFill>
              </a:rPr>
              <a:t>Pelvis</a:t>
            </a:r>
            <a:r>
              <a:rPr lang="tr-TR" sz="3200" b="1" dirty="0">
                <a:solidFill>
                  <a:srgbClr val="FFC000"/>
                </a:solidFill>
              </a:rPr>
              <a:t> </a:t>
            </a:r>
            <a:r>
              <a:rPr lang="tr-TR" sz="3200" b="1" dirty="0" smtClean="0">
                <a:solidFill>
                  <a:srgbClr val="FFC000"/>
                </a:solidFill>
              </a:rPr>
              <a:t>Kas Gücünün Değerlendirilmesi</a:t>
            </a:r>
            <a:endParaRPr lang="tr-TR" sz="3200" dirty="0">
              <a:solidFill>
                <a:srgbClr val="FFC000"/>
              </a:solidFill>
            </a:endParaRPr>
          </a:p>
        </p:txBody>
      </p:sp>
      <p:pic>
        <p:nvPicPr>
          <p:cNvPr id="39957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643313"/>
            <a:ext cx="1762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b="1" dirty="0">
                <a:solidFill>
                  <a:srgbClr val="FFC000"/>
                </a:solidFill>
              </a:rPr>
              <a:t>Lokal Nörolojik Muayene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tr-TR" b="1" dirty="0" err="1"/>
              <a:t>Bulbokavernöz</a:t>
            </a:r>
            <a:r>
              <a:rPr lang="tr-TR" b="1" dirty="0"/>
              <a:t> ve anal reflekslerin gözlenememesi durumunda </a:t>
            </a:r>
            <a:r>
              <a:rPr lang="tr-TR" b="1" dirty="0" smtClean="0"/>
              <a:t>nörolojik </a:t>
            </a:r>
            <a:r>
              <a:rPr lang="tr-TR" b="1" dirty="0"/>
              <a:t>lezyonlar </a:t>
            </a:r>
            <a:r>
              <a:rPr lang="tr-TR" b="1" dirty="0" smtClean="0"/>
              <a:t> da düşünülmelidir</a:t>
            </a:r>
            <a:r>
              <a:rPr lang="tr-TR" b="1" dirty="0"/>
              <a:t>.</a:t>
            </a:r>
          </a:p>
          <a:p>
            <a:pPr>
              <a:buFontTx/>
              <a:buNone/>
            </a:pPr>
            <a:endParaRPr lang="tr-TR" dirty="0"/>
          </a:p>
        </p:txBody>
      </p:sp>
      <p:pic>
        <p:nvPicPr>
          <p:cNvPr id="4096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267075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5" name="4 Dikdörtgen"/>
          <p:cNvSpPr>
            <a:spLocks noChangeArrowheads="1"/>
          </p:cNvSpPr>
          <p:nvPr/>
        </p:nvSpPr>
        <p:spPr bwMode="auto">
          <a:xfrm>
            <a:off x="642938" y="5619750"/>
            <a:ext cx="457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err="1">
                <a:solidFill>
                  <a:srgbClr val="FFFF00"/>
                </a:solidFill>
                <a:latin typeface="MS Reference Sans Serif" pitchFamily="34" charset="0"/>
              </a:rPr>
              <a:t>Agarwal</a:t>
            </a:r>
            <a:r>
              <a:rPr lang="tr-TR" sz="1400" b="1" dirty="0">
                <a:solidFill>
                  <a:srgbClr val="FFFF00"/>
                </a:solidFill>
                <a:latin typeface="MS Reference Sans Serif" pitchFamily="34" charset="0"/>
              </a:rPr>
              <a:t> P, R ML. </a:t>
            </a:r>
            <a:r>
              <a:rPr lang="en-US" sz="1400" b="1" dirty="0">
                <a:solidFill>
                  <a:srgbClr val="FFFF00"/>
                </a:solidFill>
                <a:latin typeface="MS Reference Sans Serif" pitchFamily="34" charset="0"/>
              </a:rPr>
              <a:t>Neurological Evaluation of Urinary Incontinence in the Female Patient. Neurologist. 9(2):110-117, March 2003.</a:t>
            </a:r>
            <a:endParaRPr lang="tr-TR" sz="1400" b="1" dirty="0">
              <a:solidFill>
                <a:srgbClr val="FFFF00"/>
              </a:solidFill>
              <a:latin typeface="MS Reference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44116" y="692696"/>
            <a:ext cx="7543800" cy="648816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FFCC00"/>
                </a:solidFill>
                <a:effectLst/>
                <a:latin typeface="Arial" charset="0"/>
              </a:rPr>
              <a:t>Semptom-</a:t>
            </a:r>
            <a:r>
              <a:rPr lang="tr-TR" sz="4000" dirty="0" err="1" smtClean="0">
                <a:solidFill>
                  <a:srgbClr val="FFCC00"/>
                </a:solidFill>
                <a:effectLst/>
                <a:latin typeface="Arial" charset="0"/>
              </a:rPr>
              <a:t>Prolapsus</a:t>
            </a:r>
            <a:r>
              <a:rPr lang="tr-TR" sz="4000" dirty="0" smtClean="0">
                <a:solidFill>
                  <a:srgbClr val="FFCC00"/>
                </a:solidFill>
                <a:effectLst/>
                <a:latin typeface="Arial" charset="0"/>
              </a:rPr>
              <a:t> İlişkisi</a:t>
            </a:r>
            <a:endParaRPr lang="tr-TR" sz="4000" dirty="0">
              <a:solidFill>
                <a:srgbClr val="FFCC00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3141663"/>
            <a:ext cx="7058025" cy="151923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>
                <a:latin typeface="Arial" charset="0"/>
              </a:rPr>
              <a:t>Semptomlarla </a:t>
            </a:r>
            <a:r>
              <a:rPr lang="tr-TR" dirty="0" err="1" smtClean="0">
                <a:latin typeface="Arial" charset="0"/>
              </a:rPr>
              <a:t>prolapsusun</a:t>
            </a:r>
            <a:r>
              <a:rPr lang="tr-TR" dirty="0" smtClean="0">
                <a:latin typeface="Arial" charset="0"/>
              </a:rPr>
              <a:t> derecesi arasında </a:t>
            </a: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zayıf veya orta derecede </a:t>
            </a:r>
            <a:r>
              <a:rPr lang="tr-TR" dirty="0" smtClean="0">
                <a:latin typeface="Arial" charset="0"/>
              </a:rPr>
              <a:t>ilişki vardır.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4716016" y="5733256"/>
            <a:ext cx="3816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Burrows LJ.</a:t>
            </a:r>
            <a:r>
              <a:rPr lang="tr-TR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Obstet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Gynecol.2004</a:t>
            </a:r>
            <a:endParaRPr lang="tr-TR" sz="1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err="1" smtClean="0">
                <a:solidFill>
                  <a:srgbClr val="FFC000"/>
                </a:solidFill>
              </a:rPr>
              <a:t>Sistografi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- </a:t>
            </a:r>
            <a:r>
              <a:rPr lang="tr-TR" b="1" dirty="0" err="1" smtClean="0">
                <a:solidFill>
                  <a:srgbClr val="FFC000"/>
                </a:solidFill>
              </a:rPr>
              <a:t>Sistosel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38766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MRI: </a:t>
            </a:r>
            <a:r>
              <a:rPr lang="tr-TR" b="1" dirty="0" err="1" smtClean="0">
                <a:solidFill>
                  <a:srgbClr val="FFC000"/>
                </a:solidFill>
              </a:rPr>
              <a:t>Sistosel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96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84375"/>
            <a:ext cx="8305800" cy="3722688"/>
          </a:xfrm>
          <a:noFill/>
          <a:ln/>
        </p:spPr>
      </p:pic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228600" y="5486400"/>
            <a:ext cx="845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MRI: </a:t>
            </a:r>
            <a:r>
              <a:rPr lang="en-US" b="1" dirty="0" err="1" smtClean="0">
                <a:solidFill>
                  <a:srgbClr val="FFC000"/>
                </a:solidFill>
              </a:rPr>
              <a:t>Uterin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Prolap</a:t>
            </a:r>
            <a:r>
              <a:rPr lang="tr-TR" b="1" dirty="0" smtClean="0">
                <a:solidFill>
                  <a:srgbClr val="FFC000"/>
                </a:solidFill>
              </a:rPr>
              <a:t>sus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976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371600"/>
            <a:ext cx="5334000" cy="5329238"/>
          </a:xfrm>
          <a:noFill/>
          <a:ln/>
        </p:spPr>
      </p:pic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1835696" y="6165304"/>
            <a:ext cx="3962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800" dirty="0" err="1">
                <a:solidFill>
                  <a:schemeClr val="tx1"/>
                </a:solidFill>
                <a:latin typeface="Times New Roman" pitchFamily="18" charset="0"/>
              </a:rPr>
              <a:t>Pelvik</a:t>
            </a:r>
            <a:r>
              <a:rPr lang="tr-TR" sz="4800" dirty="0">
                <a:solidFill>
                  <a:schemeClr val="tx1"/>
                </a:solidFill>
                <a:latin typeface="Times New Roman" pitchFamily="18" charset="0"/>
              </a:rPr>
              <a:t> Organ </a:t>
            </a:r>
            <a:r>
              <a:rPr lang="tr-TR" sz="4800" dirty="0" err="1">
                <a:solidFill>
                  <a:schemeClr val="tx1"/>
                </a:solidFill>
                <a:latin typeface="Times New Roman" pitchFamily="18" charset="0"/>
              </a:rPr>
              <a:t>Prolapsusu</a:t>
            </a:r>
            <a:endParaRPr lang="tr-TR" sz="4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solidFill>
                <a:srgbClr val="FFFF66"/>
              </a:solidFill>
            </a:endParaRPr>
          </a:p>
          <a:p>
            <a:r>
              <a:rPr lang="tr-TR" dirty="0" smtClean="0">
                <a:solidFill>
                  <a:srgbClr val="FFFF66"/>
                </a:solidFill>
              </a:rPr>
              <a:t>Porges</a:t>
            </a:r>
            <a:r>
              <a:rPr lang="en-US" dirty="0" smtClean="0">
                <a:solidFill>
                  <a:srgbClr val="FFFF66"/>
                </a:solidFill>
              </a:rPr>
              <a:t> (196</a:t>
            </a:r>
            <a:r>
              <a:rPr lang="tr-TR" dirty="0" smtClean="0">
                <a:solidFill>
                  <a:srgbClr val="FFFF66"/>
                </a:solidFill>
              </a:rPr>
              <a:t>3)</a:t>
            </a:r>
          </a:p>
          <a:p>
            <a:r>
              <a:rPr lang="en-US" dirty="0" smtClean="0">
                <a:solidFill>
                  <a:srgbClr val="FFFF66"/>
                </a:solidFill>
              </a:rPr>
              <a:t>Baden Walker (19</a:t>
            </a:r>
            <a:r>
              <a:rPr lang="tr-TR" dirty="0" smtClean="0">
                <a:solidFill>
                  <a:srgbClr val="FFFF66"/>
                </a:solidFill>
              </a:rPr>
              <a:t>72</a:t>
            </a:r>
            <a:r>
              <a:rPr lang="en-US" dirty="0" smtClean="0">
                <a:solidFill>
                  <a:srgbClr val="FFFF66"/>
                </a:solidFill>
              </a:rPr>
              <a:t>) </a:t>
            </a:r>
            <a:endParaRPr lang="tr-TR" dirty="0" smtClean="0">
              <a:solidFill>
                <a:srgbClr val="FFFF66"/>
              </a:solidFill>
            </a:endParaRPr>
          </a:p>
          <a:p>
            <a:r>
              <a:rPr lang="en-US" dirty="0" smtClean="0">
                <a:solidFill>
                  <a:srgbClr val="FFFF66"/>
                </a:solidFill>
              </a:rPr>
              <a:t>Beecham (1980)</a:t>
            </a:r>
            <a:endParaRPr lang="tr-TR" dirty="0" smtClean="0">
              <a:solidFill>
                <a:srgbClr val="FFFF66"/>
              </a:solidFill>
            </a:endParaRPr>
          </a:p>
          <a:p>
            <a:r>
              <a:rPr lang="en-US" dirty="0" smtClean="0">
                <a:solidFill>
                  <a:srgbClr val="FFFF66"/>
                </a:solidFill>
              </a:rPr>
              <a:t>Pelvic Organ </a:t>
            </a:r>
            <a:r>
              <a:rPr lang="en-US" dirty="0" err="1" smtClean="0">
                <a:solidFill>
                  <a:srgbClr val="FFFF66"/>
                </a:solidFill>
              </a:rPr>
              <a:t>Prolapse</a:t>
            </a:r>
            <a:r>
              <a:rPr lang="en-US" dirty="0" smtClean="0">
                <a:solidFill>
                  <a:srgbClr val="FFFF66"/>
                </a:solidFill>
              </a:rPr>
              <a:t> Quantification</a:t>
            </a:r>
            <a:r>
              <a:rPr lang="tr-TR" dirty="0" smtClean="0">
                <a:solidFill>
                  <a:srgbClr val="FFFF66"/>
                </a:solidFill>
              </a:rPr>
              <a:t> (</a:t>
            </a:r>
            <a:r>
              <a:rPr lang="en-US" dirty="0" smtClean="0">
                <a:solidFill>
                  <a:srgbClr val="FFFF66"/>
                </a:solidFill>
              </a:rPr>
              <a:t>1996</a:t>
            </a:r>
            <a:r>
              <a:rPr lang="tr-TR" dirty="0" smtClean="0">
                <a:solidFill>
                  <a:srgbClr val="FFFF66"/>
                </a:solidFill>
              </a:rPr>
              <a:t>)</a:t>
            </a:r>
            <a:endParaRPr lang="en-US" dirty="0" smtClean="0">
              <a:solidFill>
                <a:srgbClr val="FFFF66"/>
              </a:solidFill>
            </a:endParaRPr>
          </a:p>
          <a:p>
            <a:endParaRPr lang="tr-TR" dirty="0" smtClean="0">
              <a:solidFill>
                <a:srgbClr val="FFFF66"/>
              </a:solidFill>
            </a:endParaRPr>
          </a:p>
          <a:p>
            <a:endParaRPr lang="tr-TR" dirty="0" smtClean="0">
              <a:solidFill>
                <a:srgbClr val="FFFF66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838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66"/>
                </a:solidFill>
                <a:latin typeface="Rockwell" pitchFamily="18" charset="0"/>
                <a:ea typeface="ＭＳ Ｐゴシック" pitchFamily="1" charset="-128"/>
                <a:cs typeface="Times New Roman" pitchFamily="18" charset="0"/>
              </a:rPr>
              <a:t>Bump, RC, Mattiasson, A, Bo, K, et al. The standardization of terminology of female pelvic organ prolapse and pelvic floor dysfunction. Am J Obstet Gynecol 1996; 175:10.</a:t>
            </a:r>
            <a:r>
              <a:rPr lang="en-US" sz="2400">
                <a:solidFill>
                  <a:srgbClr val="FFFF66"/>
                </a:solidFill>
                <a:latin typeface="Rockwell" pitchFamily="18" charset="0"/>
                <a:ea typeface="ＭＳ Ｐゴシック" pitchFamily="1" charset="-128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404664"/>
            <a:ext cx="8280920" cy="5688632"/>
          </a:xfrm>
          <a:ln w="28575">
            <a:solidFill>
              <a:schemeClr val="hlink"/>
            </a:solidFill>
          </a:ln>
        </p:spPr>
      </p:pic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08175" y="61404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CC00"/>
                </a:solidFill>
              </a:rPr>
              <a:t>POP derecelendirme sistemleri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</a:rPr>
              <a:t>Baden </a:t>
            </a:r>
            <a:r>
              <a:rPr lang="de-DE" b="1" dirty="0" err="1">
                <a:solidFill>
                  <a:schemeClr val="tx1"/>
                </a:solidFill>
              </a:rPr>
              <a:t>ve</a:t>
            </a:r>
            <a:r>
              <a:rPr lang="de-DE" b="1" dirty="0">
                <a:solidFill>
                  <a:schemeClr val="tx1"/>
                </a:solidFill>
              </a:rPr>
              <a:t> Walker </a:t>
            </a:r>
            <a:r>
              <a:rPr lang="de-DE" b="1" dirty="0" err="1">
                <a:solidFill>
                  <a:schemeClr val="tx1"/>
                </a:solidFill>
              </a:rPr>
              <a:t>sistemi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endParaRPr lang="tr-TR" b="1" dirty="0">
              <a:solidFill>
                <a:schemeClr val="tx1"/>
              </a:solidFill>
            </a:endParaRPr>
          </a:p>
        </p:txBody>
      </p:sp>
      <p:graphicFrame>
        <p:nvGraphicFramePr>
          <p:cNvPr id="65561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/>
              <a:tblGrid>
                <a:gridCol w="2451100"/>
                <a:gridCol w="57785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derecesi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Baden ve Walker derecelendirme sistemi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I. Derece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istosel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Hymene olan uzaklığın yarısına kadar inmiş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II. Derece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istosel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Hymene dek ilerlemiş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III. Derece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istosel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Yarısı Hymeni geçmiş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IV. Derece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istosel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Hymeni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maksimum ölçüde geçmiş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de-DE" b="1" dirty="0">
                <a:solidFill>
                  <a:schemeClr val="tx1"/>
                </a:solidFill>
              </a:rPr>
              <a:t>Baden </a:t>
            </a:r>
            <a:r>
              <a:rPr lang="de-DE" b="1" dirty="0" err="1">
                <a:solidFill>
                  <a:schemeClr val="tx1"/>
                </a:solidFill>
              </a:rPr>
              <a:t>ve</a:t>
            </a:r>
            <a:r>
              <a:rPr lang="de-DE" b="1" dirty="0">
                <a:solidFill>
                  <a:schemeClr val="tx1"/>
                </a:solidFill>
              </a:rPr>
              <a:t> Walker </a:t>
            </a:r>
            <a:r>
              <a:rPr lang="de-DE" b="1" dirty="0" err="1">
                <a:solidFill>
                  <a:schemeClr val="tx1"/>
                </a:solidFill>
              </a:rPr>
              <a:t>sistemi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endParaRPr lang="tr-TR" b="1" dirty="0">
              <a:solidFill>
                <a:schemeClr val="tx1"/>
              </a:solidFill>
            </a:endParaRPr>
          </a:p>
        </p:txBody>
      </p:sp>
      <p:graphicFrame>
        <p:nvGraphicFramePr>
          <p:cNvPr id="70681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1329"/>
        </p:xfrm>
        <a:graphic>
          <a:graphicData uri="http://schemas.openxmlformats.org/drawingml/2006/table">
            <a:tbl>
              <a:tblPr/>
              <a:tblGrid>
                <a:gridCol w="2449513"/>
                <a:gridCol w="5780087"/>
              </a:tblGrid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derecesi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Baden ve Walker derecelendirme sistemi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I. Derece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UP</a:t>
                      </a: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Serviks hymene olan uzaklığın yarısına değin inmiş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II. Derece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UP</a:t>
                      </a: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Serviks hymende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III. Derece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UP</a:t>
                      </a: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Serviks hymene olan uzaklığın yarısına kadar çıkmış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IV. Derece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UP</a:t>
                      </a: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Maksimum </a:t>
                      </a: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000" dirty="0">
                <a:solidFill>
                  <a:schemeClr val="tx1"/>
                </a:solidFill>
              </a:rPr>
              <a:t>POP-Q S</a:t>
            </a:r>
            <a:r>
              <a:rPr lang="tr-TR" sz="4000" dirty="0" smtClean="0">
                <a:solidFill>
                  <a:schemeClr val="tx1"/>
                </a:solidFill>
              </a:rPr>
              <a:t>ınıflamasına </a:t>
            </a:r>
            <a:r>
              <a:rPr lang="tr-TR" sz="4000" dirty="0">
                <a:solidFill>
                  <a:schemeClr val="tx1"/>
                </a:solidFill>
              </a:rPr>
              <a:t>G</a:t>
            </a:r>
            <a:r>
              <a:rPr lang="tr-TR" sz="4000" dirty="0" smtClean="0">
                <a:solidFill>
                  <a:schemeClr val="tx1"/>
                </a:solidFill>
              </a:rPr>
              <a:t>öre </a:t>
            </a:r>
            <a:r>
              <a:rPr lang="tr-TR" sz="4000" dirty="0" err="1">
                <a:solidFill>
                  <a:schemeClr val="tx1"/>
                </a:solidFill>
              </a:rPr>
              <a:t>E</a:t>
            </a:r>
            <a:r>
              <a:rPr lang="tr-TR" sz="4000" dirty="0" err="1" smtClean="0">
                <a:solidFill>
                  <a:schemeClr val="tx1"/>
                </a:solidFill>
              </a:rPr>
              <a:t>vrelendirme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77849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60253"/>
        </p:xfrm>
        <a:graphic>
          <a:graphicData uri="http://schemas.openxmlformats.org/drawingml/2006/table">
            <a:tbl>
              <a:tblPr/>
              <a:tblGrid>
                <a:gridCol w="1552575"/>
                <a:gridCol w="66770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Prolapsusun en distal bölümü, 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menin 1 cm’ den fazla üzerindedir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Prolapsusun en distal bölümü 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menin 1 cm ya da daha az olmak üzere altında ya da üzerindedir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Prolapsusun en distal bölümü , 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menin 1 cm’den fazla altındadır, ancak cm olarak TVL’den en fazla 2 cm’lik bir çıkıntı yapar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TVL’in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eversiyonu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söz konusudur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 </a:t>
            </a:r>
            <a:r>
              <a:rPr lang="en-US" dirty="0" err="1">
                <a:solidFill>
                  <a:schemeClr val="tx1"/>
                </a:solidFill>
              </a:rPr>
              <a:t>sistemi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FFFF66"/>
                </a:solidFill>
              </a:rPr>
              <a:t>1996’da POP Q sistemi </a:t>
            </a:r>
            <a:r>
              <a:rPr lang="tr-TR" sz="2800" dirty="0" err="1" smtClean="0">
                <a:solidFill>
                  <a:srgbClr val="FFFF66"/>
                </a:solidFill>
              </a:rPr>
              <a:t>Bump</a:t>
            </a:r>
            <a:r>
              <a:rPr lang="tr-TR" sz="2800" dirty="0" smtClean="0">
                <a:solidFill>
                  <a:srgbClr val="FFFF66"/>
                </a:solidFill>
              </a:rPr>
              <a:t> ve arkadaşları tarafından tanımlanmıştır.</a:t>
            </a:r>
          </a:p>
          <a:p>
            <a:pPr>
              <a:lnSpc>
                <a:spcPct val="90000"/>
              </a:lnSpc>
            </a:pPr>
            <a:endParaRPr lang="tr-TR" sz="2800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FFFF66"/>
                </a:solidFill>
              </a:rPr>
              <a:t>Her </a:t>
            </a:r>
            <a:r>
              <a:rPr lang="tr-TR" sz="2800" dirty="0" err="1" smtClean="0">
                <a:solidFill>
                  <a:srgbClr val="FFFF66"/>
                </a:solidFill>
              </a:rPr>
              <a:t>segmentteki</a:t>
            </a:r>
            <a:r>
              <a:rPr lang="tr-TR" sz="2800" dirty="0" smtClean="0">
                <a:solidFill>
                  <a:srgbClr val="FFFF66"/>
                </a:solidFill>
              </a:rPr>
              <a:t> </a:t>
            </a:r>
            <a:r>
              <a:rPr lang="tr-TR" sz="2800" dirty="0" err="1" smtClean="0">
                <a:solidFill>
                  <a:srgbClr val="FFFF66"/>
                </a:solidFill>
              </a:rPr>
              <a:t>prolapsus</a:t>
            </a:r>
            <a:r>
              <a:rPr lang="tr-TR" sz="2800" dirty="0" smtClean="0">
                <a:solidFill>
                  <a:srgbClr val="FFFF66"/>
                </a:solidFill>
              </a:rPr>
              <a:t> değerlendirilerek </a:t>
            </a:r>
            <a:r>
              <a:rPr lang="tr-TR" sz="2800" dirty="0" err="1" smtClean="0">
                <a:solidFill>
                  <a:srgbClr val="FFFF66"/>
                </a:solidFill>
              </a:rPr>
              <a:t>hymene</a:t>
            </a:r>
            <a:r>
              <a:rPr lang="tr-TR" sz="2800" dirty="0" smtClean="0">
                <a:solidFill>
                  <a:srgbClr val="FFFF66"/>
                </a:solidFill>
              </a:rPr>
              <a:t> olan uzaklığı ölçülür.</a:t>
            </a:r>
          </a:p>
          <a:p>
            <a:pPr>
              <a:lnSpc>
                <a:spcPct val="90000"/>
              </a:lnSpc>
            </a:pPr>
            <a:endParaRPr lang="tr-TR" sz="2800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800" dirty="0" smtClean="0">
                <a:solidFill>
                  <a:srgbClr val="FFFF66"/>
                </a:solidFill>
              </a:rPr>
              <a:t>POPQ sınıflaması </a:t>
            </a:r>
            <a:r>
              <a:rPr lang="tr-TR" sz="2800" dirty="0" err="1" smtClean="0">
                <a:solidFill>
                  <a:srgbClr val="FFFF66"/>
                </a:solidFill>
              </a:rPr>
              <a:t>hymenden</a:t>
            </a:r>
            <a:r>
              <a:rPr lang="tr-TR" sz="2800" dirty="0" smtClean="0">
                <a:solidFill>
                  <a:srgbClr val="FFFF66"/>
                </a:solidFill>
              </a:rPr>
              <a:t> dışarı sarkmış yapılar için + değerler,  </a:t>
            </a:r>
            <a:r>
              <a:rPr lang="tr-TR" sz="2800" dirty="0" err="1" smtClean="0">
                <a:solidFill>
                  <a:srgbClr val="FFFF66"/>
                </a:solidFill>
              </a:rPr>
              <a:t>hymenden</a:t>
            </a:r>
            <a:r>
              <a:rPr lang="tr-TR" sz="2800" dirty="0" smtClean="0">
                <a:solidFill>
                  <a:srgbClr val="FFFF66"/>
                </a:solidFill>
              </a:rPr>
              <a:t> içerde olan yapılar içinse – değerler verir.</a:t>
            </a:r>
          </a:p>
          <a:p>
            <a:pPr lvl="1">
              <a:lnSpc>
                <a:spcPct val="90000"/>
              </a:lnSpc>
            </a:pPr>
            <a:endParaRPr lang="tr-TR" sz="2400" dirty="0" smtClean="0">
              <a:solidFill>
                <a:srgbClr val="FFFF66"/>
              </a:solidFill>
            </a:endParaRPr>
          </a:p>
          <a:p>
            <a:pPr lvl="1">
              <a:lnSpc>
                <a:spcPct val="90000"/>
              </a:lnSpc>
            </a:pPr>
            <a:endParaRPr lang="tr-TR" sz="2400" dirty="0" smtClean="0">
              <a:solidFill>
                <a:srgbClr val="FFFF66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sz="2400" dirty="0" smtClean="0">
                <a:solidFill>
                  <a:srgbClr val="FFFF66"/>
                </a:solidFill>
              </a:rPr>
              <a:t>		</a:t>
            </a:r>
            <a:r>
              <a:rPr lang="tr-TR" sz="2400" dirty="0" err="1" smtClean="0"/>
              <a:t>Bump</a:t>
            </a:r>
            <a:r>
              <a:rPr lang="tr-TR" sz="2400" dirty="0" smtClean="0"/>
              <a:t> </a:t>
            </a:r>
            <a:r>
              <a:rPr lang="tr-TR" sz="2400" dirty="0" err="1" smtClean="0"/>
              <a:t>Am</a:t>
            </a:r>
            <a:r>
              <a:rPr lang="tr-TR" sz="2400" dirty="0" smtClean="0"/>
              <a:t> J </a:t>
            </a:r>
            <a:r>
              <a:rPr lang="tr-TR" sz="2400" dirty="0" err="1" smtClean="0"/>
              <a:t>Obstet</a:t>
            </a:r>
            <a:r>
              <a:rPr lang="tr-TR" sz="2400" dirty="0" smtClean="0"/>
              <a:t> </a:t>
            </a:r>
            <a:r>
              <a:rPr lang="tr-TR" sz="2400" dirty="0" err="1" smtClean="0"/>
              <a:t>Gynecol</a:t>
            </a:r>
            <a:r>
              <a:rPr lang="tr-TR" sz="2400" dirty="0" smtClean="0"/>
              <a:t> 1996</a:t>
            </a:r>
          </a:p>
          <a:p>
            <a:pPr>
              <a:lnSpc>
                <a:spcPct val="90000"/>
              </a:lnSpc>
            </a:pPr>
            <a:endParaRPr lang="tr-TR" sz="16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 </a:t>
            </a:r>
            <a:r>
              <a:rPr lang="en-US" dirty="0" err="1">
                <a:solidFill>
                  <a:schemeClr val="tx1"/>
                </a:solidFill>
              </a:rPr>
              <a:t>sistemi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>
                <a:solidFill>
                  <a:srgbClr val="FFFF66"/>
                </a:solidFill>
              </a:rPr>
              <a:t>Muayeneyi gerçekleştirmek için </a:t>
            </a:r>
            <a:r>
              <a:rPr lang="tr-TR" dirty="0" err="1">
                <a:solidFill>
                  <a:srgbClr val="FFFF66"/>
                </a:solidFill>
              </a:rPr>
              <a:t>vajinal</a:t>
            </a:r>
            <a:r>
              <a:rPr lang="tr-TR" dirty="0">
                <a:solidFill>
                  <a:srgbClr val="FFFF66"/>
                </a:solidFill>
              </a:rPr>
              <a:t> </a:t>
            </a:r>
            <a:r>
              <a:rPr lang="tr-TR" dirty="0" smtClean="0">
                <a:solidFill>
                  <a:srgbClr val="FFFF66"/>
                </a:solidFill>
              </a:rPr>
              <a:t>valf </a:t>
            </a:r>
            <a:r>
              <a:rPr lang="tr-TR" dirty="0">
                <a:solidFill>
                  <a:srgbClr val="FFFF66"/>
                </a:solidFill>
              </a:rPr>
              <a:t>ve bir ölçüm aletine gereksinim </a:t>
            </a:r>
            <a:r>
              <a:rPr lang="tr-TR" dirty="0" smtClean="0">
                <a:solidFill>
                  <a:srgbClr val="FFFF66"/>
                </a:solidFill>
              </a:rPr>
              <a:t>vardır.</a:t>
            </a: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rgbClr val="FFFF66"/>
              </a:solidFill>
            </a:endParaRP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>
                <a:solidFill>
                  <a:srgbClr val="FFFF66"/>
                </a:solidFill>
              </a:rPr>
              <a:t>Muayene sırasında hasta ıkındırılarak her </a:t>
            </a:r>
            <a:r>
              <a:rPr lang="tr-TR" dirty="0" err="1">
                <a:solidFill>
                  <a:srgbClr val="FFFF66"/>
                </a:solidFill>
              </a:rPr>
              <a:t>segmentteki</a:t>
            </a:r>
            <a:r>
              <a:rPr lang="tr-TR" dirty="0">
                <a:solidFill>
                  <a:srgbClr val="FFFF66"/>
                </a:solidFill>
              </a:rPr>
              <a:t> </a:t>
            </a:r>
            <a:r>
              <a:rPr lang="tr-TR" dirty="0" err="1">
                <a:solidFill>
                  <a:srgbClr val="FFFF66"/>
                </a:solidFill>
              </a:rPr>
              <a:t>prolapsus</a:t>
            </a:r>
            <a:r>
              <a:rPr lang="tr-TR" dirty="0">
                <a:solidFill>
                  <a:srgbClr val="FFFF66"/>
                </a:solidFill>
              </a:rPr>
              <a:t> </a:t>
            </a:r>
            <a:r>
              <a:rPr lang="tr-TR" dirty="0" smtClean="0">
                <a:solidFill>
                  <a:srgbClr val="FFFF66"/>
                </a:solidFill>
              </a:rPr>
              <a:t>değerlendirilir.</a:t>
            </a: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tr-TR" dirty="0">
              <a:solidFill>
                <a:srgbClr val="FFFF66"/>
              </a:solidFill>
            </a:endParaRP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tr-TR" dirty="0" err="1">
                <a:solidFill>
                  <a:srgbClr val="FFFF66"/>
                </a:solidFill>
              </a:rPr>
              <a:t>Vajinal</a:t>
            </a:r>
            <a:r>
              <a:rPr lang="tr-TR" dirty="0">
                <a:solidFill>
                  <a:srgbClr val="FFFF66"/>
                </a:solidFill>
              </a:rPr>
              <a:t> yapılar için </a:t>
            </a:r>
            <a:r>
              <a:rPr lang="tr-TR" dirty="0" err="1">
                <a:solidFill>
                  <a:srgbClr val="FFFF66"/>
                </a:solidFill>
              </a:rPr>
              <a:t>hymenin</a:t>
            </a:r>
            <a:r>
              <a:rPr lang="tr-TR" dirty="0">
                <a:solidFill>
                  <a:srgbClr val="FFFF66"/>
                </a:solidFill>
              </a:rPr>
              <a:t> referans noktası olarak alınmasının nedeni bir çok kadında kolayca belirlenebilmesinden </a:t>
            </a:r>
            <a:r>
              <a:rPr lang="tr-TR" dirty="0" smtClean="0">
                <a:solidFill>
                  <a:srgbClr val="FFFF66"/>
                </a:solidFill>
              </a:rPr>
              <a:t>dolayıdır.</a:t>
            </a:r>
            <a:endParaRPr lang="tr-TR" dirty="0">
              <a:solidFill>
                <a:srgbClr val="FFFF66"/>
              </a:solidFill>
            </a:endParaRP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1600" dirty="0">
                <a:solidFill>
                  <a:srgbClr val="FFFF66"/>
                </a:solidFill>
              </a:rPr>
              <a:t>					</a:t>
            </a:r>
            <a:r>
              <a:rPr lang="tr-TR" sz="1600" dirty="0" err="1"/>
              <a:t>Bump</a:t>
            </a:r>
            <a:r>
              <a:rPr lang="tr-TR" sz="1600" dirty="0"/>
              <a:t> </a:t>
            </a:r>
            <a:r>
              <a:rPr lang="tr-TR" sz="1600" dirty="0" err="1"/>
              <a:t>Am</a:t>
            </a:r>
            <a:r>
              <a:rPr lang="tr-TR" sz="1600" dirty="0"/>
              <a:t> J </a:t>
            </a:r>
            <a:r>
              <a:rPr lang="tr-TR" sz="1600" dirty="0" err="1"/>
              <a:t>Obstet</a:t>
            </a:r>
            <a:r>
              <a:rPr lang="tr-TR" sz="1600" dirty="0"/>
              <a:t> </a:t>
            </a:r>
            <a:r>
              <a:rPr lang="tr-TR" sz="1600" dirty="0" err="1"/>
              <a:t>Gynecol</a:t>
            </a:r>
            <a:r>
              <a:rPr lang="tr-TR" sz="1600" dirty="0"/>
              <a:t> 1996</a:t>
            </a:r>
          </a:p>
          <a:p>
            <a:pPr marL="609600" indent="-609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tr-TR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200900" cy="695325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>
                <a:solidFill>
                  <a:srgbClr val="FFCC00"/>
                </a:solidFill>
                <a:latin typeface="Arial" charset="0"/>
              </a:rPr>
              <a:t>POP semptomları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772816"/>
            <a:ext cx="6048672" cy="3457575"/>
          </a:xfrm>
        </p:spPr>
        <p:txBody>
          <a:bodyPr/>
          <a:lstStyle/>
          <a:p>
            <a:endParaRPr lang="tr-TR" sz="2800" dirty="0" smtClean="0">
              <a:latin typeface="Arial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 Kitle ile ilgili </a:t>
            </a:r>
            <a:r>
              <a:rPr lang="tr-TR" sz="2800" dirty="0" smtClean="0">
                <a:solidFill>
                  <a:srgbClr val="FFFF00"/>
                </a:solidFill>
                <a:latin typeface="Arial" charset="0"/>
              </a:rPr>
              <a:t>lokal</a:t>
            </a:r>
            <a:r>
              <a:rPr lang="tr-TR" sz="2800" dirty="0" smtClean="0">
                <a:latin typeface="Arial" charset="0"/>
              </a:rPr>
              <a:t> semptomlar 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Üriner</a:t>
            </a:r>
            <a:r>
              <a:rPr lang="tr-TR" sz="2800" dirty="0" smtClean="0">
                <a:latin typeface="Arial" charset="0"/>
              </a:rPr>
              <a:t> semptomlar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 Barsak Semptomları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 Cinsel </a:t>
            </a:r>
            <a:r>
              <a:rPr lang="tr-TR" sz="2800" dirty="0" err="1" smtClean="0">
                <a:latin typeface="Arial" charset="0"/>
              </a:rPr>
              <a:t>disfonksiyon</a:t>
            </a:r>
            <a:endParaRPr lang="tr-TR" sz="2800" dirty="0" smtClean="0">
              <a:latin typeface="Arial" charset="0"/>
            </a:endParaRP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 Ağrı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POP Q – Önemli Noktalar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458200" cy="3276600"/>
          </a:xfrm>
        </p:spPr>
        <p:txBody>
          <a:bodyPr/>
          <a:lstStyle/>
          <a:p>
            <a:r>
              <a:rPr kumimoji="1" lang="tr-TR" sz="2800" dirty="0" smtClean="0">
                <a:solidFill>
                  <a:srgbClr val="FFFF66"/>
                </a:solidFill>
              </a:rPr>
              <a:t>Değerlendirmede muayene pozisyonu ve mesane </a:t>
            </a:r>
            <a:r>
              <a:rPr kumimoji="1" lang="tr-TR" sz="2800" dirty="0" err="1" smtClean="0">
                <a:solidFill>
                  <a:srgbClr val="FFFF66"/>
                </a:solidFill>
              </a:rPr>
              <a:t>volumünün</a:t>
            </a:r>
            <a:r>
              <a:rPr kumimoji="1" lang="tr-TR" sz="2800" dirty="0" smtClean="0">
                <a:solidFill>
                  <a:srgbClr val="FFFF66"/>
                </a:solidFill>
              </a:rPr>
              <a:t> etkisi</a:t>
            </a:r>
          </a:p>
          <a:p>
            <a:pPr lvl="1"/>
            <a:r>
              <a:rPr kumimoji="1" lang="tr-TR" dirty="0" smtClean="0"/>
              <a:t>Ayakta, ıkınma ve boş mesane </a:t>
            </a:r>
            <a:r>
              <a:rPr kumimoji="1" lang="tr-TR" dirty="0" smtClean="0">
                <a:solidFill>
                  <a:srgbClr val="FFFF66"/>
                </a:solidFill>
              </a:rPr>
              <a:t>ile değerlendirilmelidir.</a:t>
            </a:r>
          </a:p>
          <a:p>
            <a:pPr lvl="2"/>
            <a:r>
              <a:rPr kumimoji="1" lang="tr-TR" sz="2800" b="1" dirty="0" err="1" smtClean="0"/>
              <a:t>Supin</a:t>
            </a:r>
            <a:r>
              <a:rPr kumimoji="1" lang="tr-TR" sz="2800" b="1" dirty="0" smtClean="0"/>
              <a:t> + Dolu mesanede en az  bir evre ‘’</a:t>
            </a:r>
            <a:r>
              <a:rPr kumimoji="1" lang="tr-TR" sz="2800" b="1" dirty="0" err="1" smtClean="0"/>
              <a:t>down</a:t>
            </a:r>
            <a:r>
              <a:rPr kumimoji="1" lang="tr-TR" sz="2800" b="1" dirty="0" smtClean="0"/>
              <a:t>-</a:t>
            </a:r>
            <a:r>
              <a:rPr kumimoji="1" lang="tr-TR" sz="2800" b="1" dirty="0" err="1" smtClean="0"/>
              <a:t>stage</a:t>
            </a:r>
            <a:r>
              <a:rPr kumimoji="1" lang="tr-TR" sz="2800" b="1" dirty="0" smtClean="0"/>
              <a:t>’’olur</a:t>
            </a:r>
            <a:r>
              <a:rPr kumimoji="1" lang="tr-TR" sz="2800" dirty="0" smtClean="0"/>
              <a:t>.</a:t>
            </a:r>
          </a:p>
          <a:p>
            <a:pPr lvl="2"/>
            <a:endParaRPr kumimoji="1" lang="tr-TR" sz="2800" dirty="0" smtClean="0">
              <a:solidFill>
                <a:srgbClr val="FFFF66"/>
              </a:solidFill>
            </a:endParaRPr>
          </a:p>
          <a:p>
            <a:pPr lvl="1"/>
            <a:endParaRPr lang="tr-TR" dirty="0" smtClean="0">
              <a:solidFill>
                <a:srgbClr val="FFFF66"/>
              </a:solidFill>
            </a:endParaRPr>
          </a:p>
          <a:p>
            <a:pPr lvl="1"/>
            <a:endParaRPr lang="tr-TR" dirty="0" smtClean="0">
              <a:solidFill>
                <a:srgbClr val="FFFF66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331913" y="5445125"/>
            <a:ext cx="752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tr-TR" dirty="0" err="1">
                <a:latin typeface="Rockwell" pitchFamily="18" charset="0"/>
              </a:rPr>
              <a:t>Visca</a:t>
            </a:r>
            <a:r>
              <a:rPr kumimoji="1" lang="tr-TR" dirty="0">
                <a:latin typeface="Rockwell" pitchFamily="18" charset="0"/>
              </a:rPr>
              <a:t> AG, 2003; </a:t>
            </a:r>
            <a:r>
              <a:rPr kumimoji="1" lang="tr-TR" dirty="0" err="1">
                <a:latin typeface="Rockwell" pitchFamily="18" charset="0"/>
              </a:rPr>
              <a:t>Silva</a:t>
            </a:r>
            <a:r>
              <a:rPr kumimoji="1" lang="tr-TR" dirty="0">
                <a:latin typeface="Rockwell" pitchFamily="18" charset="0"/>
              </a:rPr>
              <a:t> WA, 2004; </a:t>
            </a:r>
            <a:r>
              <a:rPr kumimoji="1" lang="tr-TR" dirty="0" err="1">
                <a:latin typeface="Rockwell" pitchFamily="18" charset="0"/>
              </a:rPr>
              <a:t>Vierhout</a:t>
            </a:r>
            <a:r>
              <a:rPr kumimoji="1" lang="tr-TR" dirty="0">
                <a:latin typeface="Rockwell" pitchFamily="18" charset="0"/>
              </a:rPr>
              <a:t> ME, 2006; </a:t>
            </a:r>
            <a:r>
              <a:rPr lang="tr-TR" dirty="0" err="1">
                <a:latin typeface="Rockwell" pitchFamily="18" charset="0"/>
              </a:rPr>
              <a:t>Vineyard</a:t>
            </a:r>
            <a:r>
              <a:rPr lang="tr-TR" dirty="0">
                <a:latin typeface="Rockwell" pitchFamily="18" charset="0"/>
              </a:rPr>
              <a:t> DD, 2002;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POP Q – Önemli Noktalar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1" lang="tr-TR" dirty="0" err="1" smtClean="0"/>
              <a:t>Preoperatif</a:t>
            </a:r>
            <a:r>
              <a:rPr kumimoji="1" lang="tr-TR" dirty="0" smtClean="0"/>
              <a:t> vs. </a:t>
            </a:r>
            <a:r>
              <a:rPr kumimoji="1" lang="tr-TR" dirty="0" err="1" smtClean="0"/>
              <a:t>İntraoperatif</a:t>
            </a:r>
            <a:r>
              <a:rPr kumimoji="1" lang="tr-TR" dirty="0" smtClean="0"/>
              <a:t> (GAA) değerlendirme etkisi</a:t>
            </a:r>
          </a:p>
          <a:p>
            <a:pPr lvl="1"/>
            <a:r>
              <a:rPr kumimoji="1" lang="tr-TR" dirty="0" smtClean="0">
                <a:solidFill>
                  <a:srgbClr val="FFFF66"/>
                </a:solidFill>
              </a:rPr>
              <a:t>Tüm noktalarda GAA </a:t>
            </a:r>
            <a:r>
              <a:rPr kumimoji="1" lang="tr-TR" dirty="0" err="1" smtClean="0">
                <a:solidFill>
                  <a:srgbClr val="FFFF66"/>
                </a:solidFill>
              </a:rPr>
              <a:t>prolapsus</a:t>
            </a:r>
            <a:r>
              <a:rPr kumimoji="1" lang="tr-TR" dirty="0" smtClean="0">
                <a:solidFill>
                  <a:srgbClr val="FFFF66"/>
                </a:solidFill>
              </a:rPr>
              <a:t> oranı artar.</a:t>
            </a:r>
          </a:p>
          <a:p>
            <a:pPr lvl="1"/>
            <a:r>
              <a:rPr kumimoji="1" lang="tr-TR" dirty="0" smtClean="0">
                <a:solidFill>
                  <a:srgbClr val="FFFF66"/>
                </a:solidFill>
              </a:rPr>
              <a:t>%15 </a:t>
            </a:r>
            <a:r>
              <a:rPr kumimoji="1" lang="tr-TR" dirty="0" smtClean="0">
                <a:solidFill>
                  <a:srgbClr val="FFFF66"/>
                </a:solidFill>
                <a:cs typeface="Arial" charset="0"/>
              </a:rPr>
              <a:t>↑</a:t>
            </a:r>
            <a:r>
              <a:rPr kumimoji="1" lang="tr-TR" dirty="0" smtClean="0">
                <a:solidFill>
                  <a:srgbClr val="FFFF66"/>
                </a:solidFill>
              </a:rPr>
              <a:t> ‘</a:t>
            </a:r>
            <a:r>
              <a:rPr kumimoji="1" lang="tr-TR" dirty="0" err="1" smtClean="0">
                <a:solidFill>
                  <a:srgbClr val="FFFF66"/>
                </a:solidFill>
              </a:rPr>
              <a:t>up</a:t>
            </a:r>
            <a:r>
              <a:rPr kumimoji="1" lang="tr-TR" dirty="0" smtClean="0">
                <a:solidFill>
                  <a:srgbClr val="FFFF66"/>
                </a:solidFill>
              </a:rPr>
              <a:t>-</a:t>
            </a:r>
            <a:r>
              <a:rPr kumimoji="1" lang="tr-TR" dirty="0" err="1" smtClean="0">
                <a:solidFill>
                  <a:srgbClr val="FFFF66"/>
                </a:solidFill>
              </a:rPr>
              <a:t>stage</a:t>
            </a:r>
            <a:r>
              <a:rPr kumimoji="1" lang="tr-TR" dirty="0" smtClean="0">
                <a:solidFill>
                  <a:srgbClr val="FFFF66"/>
                </a:solidFill>
              </a:rPr>
              <a:t>’, %5</a:t>
            </a:r>
            <a:r>
              <a:rPr kumimoji="1" lang="tr-TR" dirty="0" smtClean="0">
                <a:solidFill>
                  <a:srgbClr val="FFFF66"/>
                </a:solidFill>
                <a:cs typeface="Arial" charset="0"/>
              </a:rPr>
              <a:t>↓</a:t>
            </a:r>
            <a:r>
              <a:rPr kumimoji="1" lang="tr-TR" dirty="0" smtClean="0">
                <a:solidFill>
                  <a:srgbClr val="FFFF66"/>
                </a:solidFill>
              </a:rPr>
              <a:t> ‘</a:t>
            </a:r>
            <a:r>
              <a:rPr kumimoji="1" lang="tr-TR" dirty="0" err="1" smtClean="0">
                <a:solidFill>
                  <a:srgbClr val="FFFF66"/>
                </a:solidFill>
              </a:rPr>
              <a:t>down</a:t>
            </a:r>
            <a:r>
              <a:rPr kumimoji="1" lang="tr-TR" dirty="0" smtClean="0">
                <a:solidFill>
                  <a:srgbClr val="FFFF66"/>
                </a:solidFill>
              </a:rPr>
              <a:t>-</a:t>
            </a:r>
            <a:r>
              <a:rPr kumimoji="1" lang="tr-TR" dirty="0" err="1" smtClean="0">
                <a:solidFill>
                  <a:srgbClr val="FFFF66"/>
                </a:solidFill>
              </a:rPr>
              <a:t>stage</a:t>
            </a:r>
            <a:r>
              <a:rPr kumimoji="1" lang="tr-TR" dirty="0" smtClean="0">
                <a:solidFill>
                  <a:srgbClr val="FFFF66"/>
                </a:solidFill>
              </a:rPr>
              <a:t>’ tespit edilir.</a:t>
            </a:r>
          </a:p>
          <a:p>
            <a:pPr lvl="1"/>
            <a:r>
              <a:rPr lang="tr-TR" dirty="0" err="1" smtClean="0">
                <a:solidFill>
                  <a:srgbClr val="FFFF66"/>
                </a:solidFill>
              </a:rPr>
              <a:t>İntraoperatif</a:t>
            </a:r>
            <a:r>
              <a:rPr lang="tr-TR" dirty="0" smtClean="0">
                <a:solidFill>
                  <a:srgbClr val="FFFF66"/>
                </a:solidFill>
              </a:rPr>
              <a:t> saptanan yeni </a:t>
            </a:r>
            <a:r>
              <a:rPr lang="tr-TR" dirty="0" err="1" smtClean="0">
                <a:solidFill>
                  <a:srgbClr val="FFFF66"/>
                </a:solidFill>
              </a:rPr>
              <a:t>defekt</a:t>
            </a:r>
            <a:r>
              <a:rPr lang="tr-TR" dirty="0" smtClean="0">
                <a:solidFill>
                  <a:srgbClr val="FFFF66"/>
                </a:solidFill>
              </a:rPr>
              <a:t>; %44</a:t>
            </a:r>
          </a:p>
          <a:p>
            <a:pPr lvl="1"/>
            <a:r>
              <a:rPr lang="tr-TR" dirty="0" smtClean="0">
                <a:solidFill>
                  <a:srgbClr val="FFFF66"/>
                </a:solidFill>
              </a:rPr>
              <a:t>‘</a:t>
            </a:r>
            <a:r>
              <a:rPr lang="tr-TR" dirty="0" err="1" smtClean="0">
                <a:solidFill>
                  <a:srgbClr val="FFFF66"/>
                </a:solidFill>
              </a:rPr>
              <a:t>Up</a:t>
            </a:r>
            <a:r>
              <a:rPr lang="tr-TR" dirty="0" smtClean="0">
                <a:solidFill>
                  <a:srgbClr val="FFFF66"/>
                </a:solidFill>
              </a:rPr>
              <a:t>-</a:t>
            </a:r>
            <a:r>
              <a:rPr lang="tr-TR" dirty="0" err="1" smtClean="0">
                <a:solidFill>
                  <a:srgbClr val="FFFF66"/>
                </a:solidFill>
              </a:rPr>
              <a:t>stage</a:t>
            </a:r>
            <a:r>
              <a:rPr lang="tr-TR" dirty="0" smtClean="0">
                <a:solidFill>
                  <a:srgbClr val="FFFF66"/>
                </a:solidFill>
              </a:rPr>
              <a:t>’ oranı </a:t>
            </a:r>
            <a:r>
              <a:rPr lang="tr-TR" dirty="0" err="1" smtClean="0">
                <a:solidFill>
                  <a:srgbClr val="FFFF66"/>
                </a:solidFill>
              </a:rPr>
              <a:t>İntra</a:t>
            </a:r>
            <a:r>
              <a:rPr lang="tr-TR" dirty="0" smtClean="0">
                <a:solidFill>
                  <a:srgbClr val="FFFF66"/>
                </a:solidFill>
              </a:rPr>
              <a:t>-op. değerlendirmede  yüksek; %32 olarak tespit edilmiştir.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87450" y="5516563"/>
            <a:ext cx="7521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tr-TR" dirty="0" err="1">
                <a:latin typeface="Rockwell" pitchFamily="18" charset="0"/>
              </a:rPr>
              <a:t>Visca</a:t>
            </a:r>
            <a:r>
              <a:rPr kumimoji="1" lang="tr-TR" dirty="0">
                <a:latin typeface="Rockwell" pitchFamily="18" charset="0"/>
              </a:rPr>
              <a:t> AG, 2003; </a:t>
            </a:r>
            <a:r>
              <a:rPr kumimoji="1" lang="tr-TR" dirty="0" err="1">
                <a:latin typeface="Rockwell" pitchFamily="18" charset="0"/>
              </a:rPr>
              <a:t>Silva</a:t>
            </a:r>
            <a:r>
              <a:rPr kumimoji="1" lang="tr-TR" dirty="0">
                <a:latin typeface="Rockwell" pitchFamily="18" charset="0"/>
              </a:rPr>
              <a:t> WA, 2004; </a:t>
            </a:r>
            <a:r>
              <a:rPr kumimoji="1" lang="tr-TR" dirty="0" err="1">
                <a:latin typeface="Rockwell" pitchFamily="18" charset="0"/>
              </a:rPr>
              <a:t>Vierhout</a:t>
            </a:r>
            <a:r>
              <a:rPr kumimoji="1" lang="tr-TR" dirty="0">
                <a:latin typeface="Rockwell" pitchFamily="18" charset="0"/>
              </a:rPr>
              <a:t> ME, 2006; </a:t>
            </a:r>
            <a:r>
              <a:rPr lang="tr-TR" dirty="0" err="1">
                <a:latin typeface="Rockwell" pitchFamily="18" charset="0"/>
              </a:rPr>
              <a:t>Vineyard</a:t>
            </a:r>
            <a:r>
              <a:rPr lang="tr-TR" dirty="0">
                <a:latin typeface="Rockwell" pitchFamily="18" charset="0"/>
              </a:rPr>
              <a:t> DD, 2002;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644624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tr-TR" dirty="0">
                <a:solidFill>
                  <a:schemeClr val="tx1"/>
                </a:solidFill>
              </a:rPr>
              <a:t>POP Q – Önemli Noktalar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229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dirty="0" err="1" smtClean="0">
                <a:solidFill>
                  <a:srgbClr val="FFFF66"/>
                </a:solidFill>
              </a:rPr>
              <a:t>İntraop</a:t>
            </a:r>
            <a:r>
              <a:rPr lang="tr-TR" dirty="0" smtClean="0">
                <a:solidFill>
                  <a:srgbClr val="FFFF66"/>
                </a:solidFill>
              </a:rPr>
              <a:t>.  değerlendirme ile </a:t>
            </a:r>
            <a:r>
              <a:rPr lang="tr-TR" dirty="0" err="1" smtClean="0">
                <a:solidFill>
                  <a:srgbClr val="FFFF66"/>
                </a:solidFill>
              </a:rPr>
              <a:t>defektler</a:t>
            </a:r>
            <a:r>
              <a:rPr lang="tr-TR" dirty="0" smtClean="0">
                <a:solidFill>
                  <a:srgbClr val="FFFF66"/>
                </a:solidFill>
              </a:rPr>
              <a:t> daha iyi belirlenir. </a:t>
            </a:r>
            <a:r>
              <a:rPr lang="tr-TR" dirty="0" smtClean="0"/>
              <a:t>(Orta hat ve arka </a:t>
            </a:r>
            <a:r>
              <a:rPr lang="tr-TR" dirty="0" err="1" smtClean="0"/>
              <a:t>kompartman</a:t>
            </a:r>
            <a:r>
              <a:rPr lang="tr-TR" dirty="0" smtClean="0"/>
              <a:t> </a:t>
            </a:r>
            <a:r>
              <a:rPr lang="tr-TR" dirty="0" err="1" smtClean="0"/>
              <a:t>defektleri</a:t>
            </a:r>
            <a:r>
              <a:rPr lang="tr-TR" dirty="0" smtClean="0"/>
              <a:t> daha belirgin)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endParaRPr lang="tr-TR" dirty="0" smtClean="0">
              <a:solidFill>
                <a:srgbClr val="FFFF66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11188" y="5589588"/>
            <a:ext cx="5480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tr-TR" dirty="0" err="1">
                <a:latin typeface="Rockwell" pitchFamily="18" charset="0"/>
              </a:rPr>
              <a:t>Visca</a:t>
            </a:r>
            <a:r>
              <a:rPr kumimoji="1" lang="tr-TR" dirty="0">
                <a:latin typeface="Rockwell" pitchFamily="18" charset="0"/>
              </a:rPr>
              <a:t> AG, 2003; </a:t>
            </a:r>
            <a:r>
              <a:rPr kumimoji="1" lang="tr-TR" dirty="0" err="1">
                <a:latin typeface="Rockwell" pitchFamily="18" charset="0"/>
              </a:rPr>
              <a:t>Silva</a:t>
            </a:r>
            <a:r>
              <a:rPr kumimoji="1" lang="tr-TR" dirty="0">
                <a:latin typeface="Rockwell" pitchFamily="18" charset="0"/>
              </a:rPr>
              <a:t> WA, 2004; </a:t>
            </a:r>
            <a:r>
              <a:rPr kumimoji="1" lang="tr-TR" dirty="0" err="1">
                <a:latin typeface="Rockwell" pitchFamily="18" charset="0"/>
              </a:rPr>
              <a:t>Vierhout</a:t>
            </a:r>
            <a:r>
              <a:rPr kumimoji="1" lang="tr-TR" dirty="0">
                <a:latin typeface="Rockwell" pitchFamily="18" charset="0"/>
              </a:rPr>
              <a:t> ME, 2006;</a:t>
            </a:r>
          </a:p>
          <a:p>
            <a:r>
              <a:rPr kumimoji="1" lang="tr-TR" dirty="0">
                <a:latin typeface="Rockwell" pitchFamily="18" charset="0"/>
              </a:rPr>
              <a:t> </a:t>
            </a:r>
            <a:r>
              <a:rPr lang="tr-TR" dirty="0" err="1">
                <a:latin typeface="Rockwell" pitchFamily="18" charset="0"/>
              </a:rPr>
              <a:t>Barber</a:t>
            </a:r>
            <a:r>
              <a:rPr lang="tr-TR" dirty="0">
                <a:latin typeface="Rockwell" pitchFamily="18" charset="0"/>
              </a:rPr>
              <a:t> MD, 1999; </a:t>
            </a:r>
            <a:r>
              <a:rPr lang="tr-TR" dirty="0" err="1">
                <a:latin typeface="Rockwell" pitchFamily="18" charset="0"/>
              </a:rPr>
              <a:t>Vineyard</a:t>
            </a:r>
            <a:r>
              <a:rPr lang="tr-TR" dirty="0">
                <a:latin typeface="Rockwell" pitchFamily="18" charset="0"/>
              </a:rPr>
              <a:t> DD, 2002;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 </a:t>
            </a:r>
            <a:r>
              <a:rPr lang="en-US" dirty="0" err="1">
                <a:solidFill>
                  <a:schemeClr val="tx1"/>
                </a:solidFill>
              </a:rPr>
              <a:t>sistemi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r>
              <a:rPr lang="tr-TR" sz="2800" dirty="0" smtClean="0">
                <a:solidFill>
                  <a:srgbClr val="FFFF66"/>
                </a:solidFill>
              </a:rPr>
              <a:t>Sınıflandırmada objektif  ve alan spesifik</a:t>
            </a:r>
          </a:p>
          <a:p>
            <a:r>
              <a:rPr lang="tr-TR" sz="2800" dirty="0" err="1" smtClean="0">
                <a:solidFill>
                  <a:srgbClr val="FFFF66"/>
                </a:solidFill>
              </a:rPr>
              <a:t>Standartizasyonu</a:t>
            </a:r>
            <a:r>
              <a:rPr lang="tr-TR" sz="2800" dirty="0" smtClean="0">
                <a:solidFill>
                  <a:srgbClr val="FFFF66"/>
                </a:solidFill>
              </a:rPr>
              <a:t> sağlama</a:t>
            </a:r>
          </a:p>
          <a:p>
            <a:r>
              <a:rPr lang="tr-TR" sz="2800" dirty="0" smtClean="0">
                <a:solidFill>
                  <a:srgbClr val="FFFF66"/>
                </a:solidFill>
              </a:rPr>
              <a:t>ICS</a:t>
            </a:r>
            <a:r>
              <a:rPr lang="tr-TR" sz="2800" dirty="0" smtClean="0">
                <a:solidFill>
                  <a:srgbClr val="FFFF66"/>
                </a:solidFill>
              </a:rPr>
              <a:t>, AUS </a:t>
            </a:r>
            <a:r>
              <a:rPr lang="tr-TR" sz="2800" dirty="0" smtClean="0">
                <a:solidFill>
                  <a:srgbClr val="FFFF66"/>
                </a:solidFill>
              </a:rPr>
              <a:t>ve SGS tarafından  (</a:t>
            </a:r>
            <a:r>
              <a:rPr lang="en-US" sz="2800" dirty="0" smtClean="0">
                <a:solidFill>
                  <a:srgbClr val="FFFF66"/>
                </a:solidFill>
              </a:rPr>
              <a:t>International </a:t>
            </a:r>
            <a:r>
              <a:rPr lang="en-US" sz="2800" dirty="0" smtClean="0">
                <a:solidFill>
                  <a:srgbClr val="FFFF66"/>
                </a:solidFill>
              </a:rPr>
              <a:t>Continence </a:t>
            </a:r>
            <a:r>
              <a:rPr lang="en-US" sz="2800" dirty="0" smtClean="0">
                <a:solidFill>
                  <a:srgbClr val="FFFF66"/>
                </a:solidFill>
              </a:rPr>
              <a:t>Society, </a:t>
            </a:r>
            <a:r>
              <a:rPr lang="tr-TR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smtClean="0">
                <a:solidFill>
                  <a:srgbClr val="FFFF66"/>
                </a:solidFill>
              </a:rPr>
              <a:t>American </a:t>
            </a:r>
            <a:r>
              <a:rPr lang="en-US" sz="2800" dirty="0" err="1" smtClean="0">
                <a:solidFill>
                  <a:srgbClr val="FFFF66"/>
                </a:solidFill>
              </a:rPr>
              <a:t>Urogynecologic</a:t>
            </a:r>
            <a:r>
              <a:rPr lang="en-US" sz="2800" dirty="0" smtClean="0">
                <a:solidFill>
                  <a:srgbClr val="FFFF66"/>
                </a:solidFill>
              </a:rPr>
              <a:t> Society, </a:t>
            </a:r>
            <a:r>
              <a:rPr lang="tr-TR" sz="2800" dirty="0" smtClean="0">
                <a:solidFill>
                  <a:srgbClr val="FFFF66"/>
                </a:solidFill>
              </a:rPr>
              <a:t>ve</a:t>
            </a:r>
            <a:r>
              <a:rPr lang="en-US" sz="2800" dirty="0" smtClean="0">
                <a:solidFill>
                  <a:srgbClr val="FFFF66"/>
                </a:solidFill>
              </a:rPr>
              <a:t> Society of Gynecologic Surgeons </a:t>
            </a:r>
            <a:r>
              <a:rPr lang="tr-TR" sz="2800" dirty="0" smtClean="0">
                <a:solidFill>
                  <a:srgbClr val="FFFF66"/>
                </a:solidFill>
              </a:rPr>
              <a:t>) tarafından </a:t>
            </a:r>
            <a:r>
              <a:rPr lang="tr-TR" sz="2800" dirty="0" err="1" smtClean="0">
                <a:solidFill>
                  <a:srgbClr val="FFFF66"/>
                </a:solidFill>
              </a:rPr>
              <a:t>pelvic</a:t>
            </a:r>
            <a:r>
              <a:rPr lang="tr-TR" sz="2800" dirty="0" smtClean="0">
                <a:solidFill>
                  <a:srgbClr val="FFFF66"/>
                </a:solidFill>
              </a:rPr>
              <a:t> organ </a:t>
            </a:r>
            <a:r>
              <a:rPr lang="tr-TR" sz="2800" dirty="0" err="1" smtClean="0">
                <a:solidFill>
                  <a:srgbClr val="FFFF66"/>
                </a:solidFill>
              </a:rPr>
              <a:t>prolapsusunun</a:t>
            </a:r>
            <a:r>
              <a:rPr lang="tr-TR" sz="2800" dirty="0" smtClean="0">
                <a:solidFill>
                  <a:srgbClr val="FFFF66"/>
                </a:solidFill>
              </a:rPr>
              <a:t> sınıflandırılmasında onaylıdır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28600" y="4581525"/>
            <a:ext cx="8915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Bump, RC,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Mattiasson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A, Bo, K, et al. The standardization of terminology of female pelvic organ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prolapse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pelvic floor dysfunction. Am J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Obstet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Gynecol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1996; 175:10.  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Hall, AF,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Theofrastous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JP,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Cundiff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GW, et al.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Interobserver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intraobserver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reliability of the proposed International Continence Society, Society of Gynecologic Surgeons, and American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Urogynecologic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Society pelvic organ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prolapse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classification system. Am J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Obstet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Gynecol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1996; 175:1467.</a:t>
            </a:r>
            <a:endParaRPr lang="en-US" dirty="0">
              <a:latin typeface="Rockwell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 </a:t>
            </a:r>
            <a:r>
              <a:rPr lang="en-US" dirty="0" err="1">
                <a:solidFill>
                  <a:schemeClr val="tx1"/>
                </a:solidFill>
              </a:rPr>
              <a:t>sistemi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err="1" smtClean="0"/>
              <a:t>Hymen’e</a:t>
            </a:r>
            <a:r>
              <a:rPr lang="tr-TR" sz="2800" dirty="0" smtClean="0"/>
              <a:t> göre </a:t>
            </a:r>
            <a:r>
              <a:rPr lang="tr-TR" sz="2800" dirty="0" smtClean="0">
                <a:solidFill>
                  <a:srgbClr val="FFFF66"/>
                </a:solidFill>
              </a:rPr>
              <a:t>olan uzaklığın ölçülmesi istenen </a:t>
            </a:r>
            <a:r>
              <a:rPr lang="tr-TR" sz="2800" dirty="0" smtClean="0"/>
              <a:t>6 anatomik nokta </a:t>
            </a:r>
            <a:r>
              <a:rPr lang="tr-TR" sz="2800" dirty="0" smtClean="0">
                <a:solidFill>
                  <a:srgbClr val="FFFF66"/>
                </a:solidFill>
              </a:rPr>
              <a:t>tariflenmiştir</a:t>
            </a:r>
          </a:p>
          <a:p>
            <a:pPr lvl="2">
              <a:lnSpc>
                <a:spcPct val="90000"/>
              </a:lnSpc>
            </a:pPr>
            <a:r>
              <a:rPr lang="tr-TR" sz="2000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2’si </a:t>
            </a:r>
            <a:r>
              <a:rPr lang="tr-TR" dirty="0" err="1" smtClean="0">
                <a:solidFill>
                  <a:srgbClr val="FFFF00"/>
                </a:solidFill>
              </a:rPr>
              <a:t>anterior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vajinal</a:t>
            </a:r>
            <a:r>
              <a:rPr lang="tr-TR" dirty="0" smtClean="0">
                <a:solidFill>
                  <a:srgbClr val="FFFF00"/>
                </a:solidFill>
              </a:rPr>
              <a:t> duvarda</a:t>
            </a:r>
          </a:p>
          <a:p>
            <a:pPr lvl="2">
              <a:lnSpc>
                <a:spcPct val="90000"/>
              </a:lnSpc>
            </a:pPr>
            <a:r>
              <a:rPr lang="tr-TR" dirty="0" smtClean="0">
                <a:solidFill>
                  <a:srgbClr val="FFFF00"/>
                </a:solidFill>
              </a:rPr>
              <a:t> 2’si </a:t>
            </a:r>
            <a:r>
              <a:rPr lang="tr-TR" dirty="0" err="1" smtClean="0">
                <a:solidFill>
                  <a:srgbClr val="FFFF00"/>
                </a:solidFill>
              </a:rPr>
              <a:t>posterior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vajinal</a:t>
            </a:r>
            <a:r>
              <a:rPr lang="tr-TR" dirty="0" smtClean="0">
                <a:solidFill>
                  <a:srgbClr val="FFFF00"/>
                </a:solidFill>
              </a:rPr>
              <a:t> duvarda </a:t>
            </a:r>
          </a:p>
          <a:p>
            <a:pPr lvl="2">
              <a:lnSpc>
                <a:spcPct val="90000"/>
              </a:lnSpc>
            </a:pPr>
            <a:r>
              <a:rPr lang="tr-TR" dirty="0" smtClean="0">
                <a:solidFill>
                  <a:srgbClr val="FFFF00"/>
                </a:solidFill>
              </a:rPr>
              <a:t> 2’si de </a:t>
            </a:r>
            <a:r>
              <a:rPr lang="tr-TR" dirty="0" err="1" smtClean="0">
                <a:solidFill>
                  <a:srgbClr val="FFFF00"/>
                </a:solidFill>
              </a:rPr>
              <a:t>superior</a:t>
            </a:r>
            <a:r>
              <a:rPr lang="tr-TR" dirty="0" smtClean="0">
                <a:solidFill>
                  <a:srgbClr val="FFFF00"/>
                </a:solidFill>
              </a:rPr>
              <a:t> vajinada</a:t>
            </a:r>
          </a:p>
          <a:p>
            <a:pPr>
              <a:lnSpc>
                <a:spcPct val="90000"/>
              </a:lnSpc>
            </a:pPr>
            <a:r>
              <a:rPr lang="tr-TR" sz="2800" dirty="0" err="1" smtClean="0">
                <a:solidFill>
                  <a:srgbClr val="FFFF66"/>
                </a:solidFill>
              </a:rPr>
              <a:t>Hymen</a:t>
            </a:r>
            <a:r>
              <a:rPr lang="tr-TR" sz="2800" dirty="0" smtClean="0">
                <a:solidFill>
                  <a:srgbClr val="FFFF66"/>
                </a:solidFill>
              </a:rPr>
              <a:t> 0 noktası olarak alındığında </a:t>
            </a:r>
            <a:r>
              <a:rPr lang="tr-TR" sz="2800" dirty="0" err="1" smtClean="0">
                <a:solidFill>
                  <a:srgbClr val="FFFF66"/>
                </a:solidFill>
              </a:rPr>
              <a:t>distaldeki</a:t>
            </a:r>
            <a:r>
              <a:rPr lang="tr-TR" sz="2800" dirty="0" smtClean="0">
                <a:solidFill>
                  <a:srgbClr val="FFFF66"/>
                </a:solidFill>
              </a:rPr>
              <a:t> noktalar </a:t>
            </a:r>
            <a:r>
              <a:rPr lang="tr-TR" sz="2800" dirty="0" err="1" smtClean="0">
                <a:solidFill>
                  <a:srgbClr val="FFFF66"/>
                </a:solidFill>
              </a:rPr>
              <a:t>hymenden</a:t>
            </a:r>
            <a:r>
              <a:rPr lang="tr-TR" sz="2800" dirty="0" smtClean="0">
                <a:solidFill>
                  <a:srgbClr val="FFFF66"/>
                </a:solidFill>
              </a:rPr>
              <a:t> uzaklığına göre + cm, </a:t>
            </a:r>
            <a:r>
              <a:rPr lang="tr-TR" sz="2800" dirty="0" err="1" smtClean="0">
                <a:solidFill>
                  <a:srgbClr val="FFFF66"/>
                </a:solidFill>
              </a:rPr>
              <a:t>proksimaldeki</a:t>
            </a:r>
            <a:r>
              <a:rPr lang="tr-TR" sz="2800" dirty="0" smtClean="0">
                <a:solidFill>
                  <a:srgbClr val="FFFF66"/>
                </a:solidFill>
              </a:rPr>
              <a:t> noktalar ise – cm olarak belirtilmektedir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tr-TR" sz="1800" dirty="0" smtClean="0">
              <a:solidFill>
                <a:srgbClr val="FFFF66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tr-TR" sz="1800" dirty="0" smtClean="0">
                <a:solidFill>
                  <a:srgbClr val="FFFF66"/>
                </a:solidFill>
              </a:rPr>
              <a:t>                                  	</a:t>
            </a:r>
            <a:r>
              <a:rPr lang="tr-TR" sz="1600" dirty="0" err="1" smtClean="0"/>
              <a:t>Bump</a:t>
            </a:r>
            <a:r>
              <a:rPr lang="tr-TR" sz="1600" dirty="0" smtClean="0"/>
              <a:t> </a:t>
            </a:r>
            <a:r>
              <a:rPr lang="tr-TR" sz="1600" dirty="0" err="1" smtClean="0"/>
              <a:t>Am</a:t>
            </a:r>
            <a:r>
              <a:rPr lang="tr-TR" sz="1600" dirty="0" smtClean="0"/>
              <a:t> J </a:t>
            </a:r>
            <a:r>
              <a:rPr lang="tr-TR" sz="1600" dirty="0" err="1" smtClean="0"/>
              <a:t>Obstet</a:t>
            </a:r>
            <a:r>
              <a:rPr lang="tr-TR" sz="1600" dirty="0" smtClean="0"/>
              <a:t>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1996</a:t>
            </a:r>
          </a:p>
          <a:p>
            <a:pPr>
              <a:lnSpc>
                <a:spcPct val="90000"/>
              </a:lnSpc>
            </a:pPr>
            <a:endParaRPr lang="tr-TR" sz="28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404664"/>
            <a:ext cx="8280920" cy="5688632"/>
          </a:xfrm>
          <a:ln w="28575">
            <a:solidFill>
              <a:schemeClr val="hlink"/>
            </a:solidFill>
          </a:ln>
        </p:spPr>
      </p:pic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08175" y="61404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rgbClr val="FFCC00"/>
                </a:solidFill>
              </a:rPr>
              <a:t>POP derecelendirme sistemleri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8" name="Rectangle 2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891952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POP-Q </a:t>
            </a:r>
            <a:r>
              <a:rPr lang="tr-TR" dirty="0">
                <a:solidFill>
                  <a:schemeClr val="tx1"/>
                </a:solidFill>
              </a:rPr>
              <a:t>yazılımı için 3</a:t>
            </a:r>
            <a:r>
              <a:rPr lang="en-US" dirty="0">
                <a:solidFill>
                  <a:schemeClr val="tx1"/>
                </a:solidFill>
              </a:rPr>
              <a:t>x</a:t>
            </a:r>
            <a:r>
              <a:rPr lang="tr-TR" dirty="0">
                <a:solidFill>
                  <a:schemeClr val="tx1"/>
                </a:solidFill>
              </a:rPr>
              <a:t>3 tablo</a:t>
            </a:r>
          </a:p>
        </p:txBody>
      </p:sp>
      <p:graphicFrame>
        <p:nvGraphicFramePr>
          <p:cNvPr id="75800" name="Group 2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14800"/>
        </p:xfrm>
        <a:graphic>
          <a:graphicData uri="http://schemas.openxmlformats.org/drawingml/2006/table">
            <a:tbl>
              <a:tblPr/>
              <a:tblGrid>
                <a:gridCol w="2468563"/>
                <a:gridCol w="2674937"/>
                <a:gridCol w="3086100"/>
              </a:tblGrid>
              <a:tr h="143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Ön duvar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Ön duvar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  <a:endParaRPr kumimoji="0" lang="tr-T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Serviks</a:t>
                      </a: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veya </a:t>
                      </a: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Cuff</a:t>
                      </a: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Genital</a:t>
                      </a: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hiatus</a:t>
                      </a:r>
                      <a:endParaRPr kumimoji="0" lang="tr-T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gh</a:t>
                      </a:r>
                      <a:endParaRPr kumimoji="0" lang="tr-T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Perineal</a:t>
                      </a: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cisim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vajinal</a:t>
                      </a: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uzunluk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tvl</a:t>
                      </a:r>
                      <a:endParaRPr kumimoji="0" lang="tr-TR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Arka duvar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Arka duvar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Bp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Arka </a:t>
                      </a:r>
                      <a:r>
                        <a:rPr kumimoji="0" lang="tr-TR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forniks</a:t>
                      </a:r>
                      <a:endParaRPr kumimoji="0" lang="tr-T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457325"/>
            <a:ext cx="69151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573463"/>
            <a:ext cx="2790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25538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125538"/>
            <a:ext cx="24193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2484438" y="260350"/>
            <a:ext cx="5399087" cy="588963"/>
          </a:xfrm>
          <a:prstGeom prst="rect">
            <a:avLst/>
          </a:prstGeom>
          <a:solidFill>
            <a:schemeClr val="bg2"/>
          </a:solidFill>
          <a:ln w="9525">
            <a:solidFill>
              <a:srgbClr val="FFEDA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CC00"/>
                </a:solidFill>
              </a:rPr>
              <a:t>Perineal </a:t>
            </a:r>
            <a:r>
              <a:rPr lang="tr-TR" sz="3200">
                <a:solidFill>
                  <a:srgbClr val="FFCC00"/>
                </a:solidFill>
              </a:rPr>
              <a:t>Ölçümler</a:t>
            </a:r>
            <a:endParaRPr lang="en-US" sz="320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2371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66"/>
                </a:solidFill>
              </a:rPr>
              <a:t>POP Q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268760"/>
            <a:ext cx="1936304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66"/>
                </a:solidFill>
              </a:rPr>
              <a:t>Normal</a:t>
            </a:r>
          </a:p>
        </p:txBody>
      </p:sp>
      <p:pic>
        <p:nvPicPr>
          <p:cNvPr id="71684" name="Picture 4" descr="PreviewScreenSnapz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88032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853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  <a:latin typeface="Rockwell" pitchFamily="18" charset="0"/>
                <a:ea typeface="ＭＳ Ｐゴシック" pitchFamily="1" charset="-128"/>
              </a:rPr>
              <a:t>Bump R, et al. The standardiztion of terminology of female perlvic organ prolapse and pelvic floor dysfunction. Am J Obstet Gynecol. Vol 175, (1) pp10-17)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707904" y="0"/>
            <a:ext cx="507605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Aa</a:t>
            </a:r>
            <a:r>
              <a:rPr lang="tr-TR" sz="2400" dirty="0" smtClean="0"/>
              <a:t>; </a:t>
            </a:r>
            <a:r>
              <a:rPr lang="tr-TR" sz="2400" dirty="0" err="1" smtClean="0"/>
              <a:t>eksternal</a:t>
            </a:r>
            <a:r>
              <a:rPr lang="tr-TR" sz="2400" dirty="0" smtClean="0"/>
              <a:t> </a:t>
            </a:r>
            <a:r>
              <a:rPr lang="tr-TR" sz="2400" dirty="0" err="1" smtClean="0"/>
              <a:t>uretral</a:t>
            </a:r>
            <a:r>
              <a:rPr lang="tr-TR" sz="2400" dirty="0" smtClean="0"/>
              <a:t> </a:t>
            </a:r>
            <a:r>
              <a:rPr lang="tr-TR" sz="2400" dirty="0" err="1" smtClean="0"/>
              <a:t>meatusun</a:t>
            </a:r>
            <a:r>
              <a:rPr lang="tr-TR" sz="2400" dirty="0" smtClean="0"/>
              <a:t> </a:t>
            </a:r>
            <a:r>
              <a:rPr lang="tr-TR" sz="2400" dirty="0" smtClean="0"/>
              <a:t>3 cm </a:t>
            </a:r>
            <a:r>
              <a:rPr lang="tr-TR" sz="2400" dirty="0" err="1" smtClean="0"/>
              <a:t>proksimali</a:t>
            </a:r>
            <a:r>
              <a:rPr lang="tr-T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Ba</a:t>
            </a:r>
            <a:r>
              <a:rPr lang="tr-TR" sz="2400" dirty="0" smtClean="0"/>
              <a:t>; </a:t>
            </a:r>
            <a:r>
              <a:rPr lang="tr-TR" sz="2400" dirty="0" err="1" smtClean="0"/>
              <a:t>Aa</a:t>
            </a:r>
            <a:r>
              <a:rPr lang="tr-TR" sz="2400" dirty="0" smtClean="0"/>
              <a:t>’ </a:t>
            </a:r>
            <a:r>
              <a:rPr lang="tr-TR" sz="2400" dirty="0" err="1" smtClean="0"/>
              <a:t>nın</a:t>
            </a:r>
            <a:r>
              <a:rPr lang="tr-TR" sz="2400" dirty="0" smtClean="0"/>
              <a:t> </a:t>
            </a:r>
            <a:r>
              <a:rPr lang="tr-TR" sz="2400" dirty="0" err="1" smtClean="0"/>
              <a:t>proksimalinde</a:t>
            </a:r>
            <a:r>
              <a:rPr lang="tr-TR" sz="2400" dirty="0" smtClean="0"/>
              <a:t> ön </a:t>
            </a:r>
            <a:r>
              <a:rPr lang="tr-TR" sz="2400" dirty="0" err="1" smtClean="0"/>
              <a:t>vajinal</a:t>
            </a:r>
            <a:r>
              <a:rPr lang="tr-TR" sz="2400" dirty="0" smtClean="0"/>
              <a:t> duvarın en çok sarkan noktasıdır.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b="1" dirty="0" err="1" smtClean="0">
                <a:solidFill>
                  <a:srgbClr val="FFFF00"/>
                </a:solidFill>
              </a:rPr>
              <a:t>Ap</a:t>
            </a:r>
            <a:r>
              <a:rPr lang="tr-TR" sz="2400" dirty="0" smtClean="0"/>
              <a:t>; Himen 3 cm </a:t>
            </a:r>
            <a:r>
              <a:rPr lang="tr-TR" sz="2400" dirty="0" err="1" smtClean="0"/>
              <a:t>proksimali</a:t>
            </a:r>
            <a:r>
              <a:rPr lang="tr-TR" sz="2400" dirty="0" smtClean="0"/>
              <a:t>. </a:t>
            </a:r>
            <a:r>
              <a:rPr lang="tr-TR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err="1" smtClean="0">
                <a:solidFill>
                  <a:srgbClr val="FFFF00"/>
                </a:solidFill>
              </a:rPr>
              <a:t>Bp</a:t>
            </a:r>
            <a:r>
              <a:rPr lang="tr-TR" sz="2400" b="1" dirty="0" smtClean="0"/>
              <a:t>;</a:t>
            </a:r>
            <a:r>
              <a:rPr lang="tr-TR" sz="2400" dirty="0" smtClean="0"/>
              <a:t> </a:t>
            </a:r>
            <a:r>
              <a:rPr lang="tr-TR" sz="2400" dirty="0" err="1" smtClean="0"/>
              <a:t>Ap</a:t>
            </a:r>
            <a:r>
              <a:rPr lang="tr-TR" sz="2400" dirty="0" smtClean="0"/>
              <a:t>’ </a:t>
            </a:r>
            <a:r>
              <a:rPr lang="tr-TR" sz="2400" dirty="0" err="1" smtClean="0"/>
              <a:t>nin</a:t>
            </a:r>
            <a:r>
              <a:rPr lang="tr-TR" sz="2400" dirty="0" smtClean="0"/>
              <a:t> </a:t>
            </a:r>
            <a:r>
              <a:rPr lang="tr-TR" sz="2400" dirty="0" err="1" smtClean="0"/>
              <a:t>proksimalinde</a:t>
            </a:r>
            <a:r>
              <a:rPr lang="tr-TR" sz="2400" dirty="0" smtClean="0"/>
              <a:t> arka </a:t>
            </a:r>
            <a:r>
              <a:rPr lang="tr-TR" sz="2400" dirty="0" err="1" smtClean="0"/>
              <a:t>vajinal</a:t>
            </a:r>
            <a:r>
              <a:rPr lang="tr-TR" sz="2400" dirty="0" smtClean="0"/>
              <a:t> duvarın en çok sarkan noktasıdır.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C </a:t>
            </a:r>
            <a:r>
              <a:rPr lang="tr-TR" sz="2400" dirty="0" smtClean="0">
                <a:solidFill>
                  <a:srgbClr val="FFFF00"/>
                </a:solidFill>
              </a:rPr>
              <a:t>noktası</a:t>
            </a:r>
            <a:r>
              <a:rPr lang="tr-TR" sz="2400" dirty="0" smtClean="0"/>
              <a:t>; </a:t>
            </a:r>
            <a:r>
              <a:rPr lang="tr-TR" sz="2400" dirty="0" err="1" smtClean="0"/>
              <a:t>serviksin</a:t>
            </a:r>
            <a:r>
              <a:rPr lang="tr-TR" sz="2400" dirty="0" smtClean="0"/>
              <a:t> en </a:t>
            </a:r>
            <a:r>
              <a:rPr lang="tr-TR" sz="2400" dirty="0" err="1" smtClean="0"/>
              <a:t>distal</a:t>
            </a:r>
            <a:r>
              <a:rPr lang="tr-TR" sz="2400" dirty="0" smtClean="0"/>
              <a:t> ucu ya da </a:t>
            </a:r>
            <a:r>
              <a:rPr lang="tr-TR" sz="2400" dirty="0" err="1" smtClean="0"/>
              <a:t>vaginal</a:t>
            </a:r>
            <a:r>
              <a:rPr lang="tr-TR" sz="2400" dirty="0" smtClean="0"/>
              <a:t> </a:t>
            </a:r>
            <a:r>
              <a:rPr lang="tr-TR" sz="2400" dirty="0" err="1" smtClean="0"/>
              <a:t>kaf</a:t>
            </a:r>
            <a:r>
              <a:rPr lang="tr-TR" sz="2400" dirty="0" smtClean="0"/>
              <a:t> </a:t>
            </a:r>
            <a:r>
              <a:rPr lang="tr-TR" sz="2400" dirty="0" err="1" smtClean="0"/>
              <a:t>skarı</a:t>
            </a:r>
            <a:r>
              <a:rPr lang="tr-TR" sz="24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olidFill>
                  <a:srgbClr val="FFFF00"/>
                </a:solidFill>
              </a:rPr>
              <a:t>D</a:t>
            </a:r>
            <a:r>
              <a:rPr lang="tr-TR" sz="2400" dirty="0" smtClean="0">
                <a:solidFill>
                  <a:srgbClr val="FFFF00"/>
                </a:solidFill>
              </a:rPr>
              <a:t> noktası</a:t>
            </a:r>
            <a:r>
              <a:rPr lang="tr-TR" sz="2400" dirty="0" smtClean="0"/>
              <a:t>; </a:t>
            </a:r>
            <a:r>
              <a:rPr lang="tr-TR" sz="2400" dirty="0" err="1" smtClean="0"/>
              <a:t>posterior</a:t>
            </a:r>
            <a:r>
              <a:rPr lang="tr-TR" sz="2400" dirty="0" smtClean="0"/>
              <a:t> </a:t>
            </a:r>
            <a:r>
              <a:rPr lang="tr-TR" sz="2400" dirty="0" err="1" smtClean="0"/>
              <a:t>forniks</a:t>
            </a:r>
            <a:r>
              <a:rPr lang="tr-TR" sz="2400" dirty="0" smtClean="0"/>
              <a:t> ya da Douglas </a:t>
            </a:r>
            <a:r>
              <a:rPr lang="tr-TR" sz="2400" dirty="0" err="1" smtClean="0"/>
              <a:t>poş</a:t>
            </a:r>
            <a:r>
              <a:rPr lang="tr-TR" sz="2400" dirty="0"/>
              <a:t>.</a:t>
            </a:r>
            <a:r>
              <a:rPr lang="tr-TR" sz="2400" dirty="0" smtClean="0"/>
              <a:t> </a:t>
            </a:r>
            <a:r>
              <a:rPr lang="tr-TR" sz="2400" dirty="0" err="1"/>
              <a:t>S</a:t>
            </a:r>
            <a:r>
              <a:rPr lang="tr-TR" sz="2400" dirty="0" err="1" smtClean="0"/>
              <a:t>erviksi</a:t>
            </a:r>
            <a:r>
              <a:rPr lang="tr-TR" sz="2400" dirty="0" smtClean="0"/>
              <a:t> </a:t>
            </a:r>
            <a:r>
              <a:rPr lang="tr-TR" sz="2400" dirty="0" smtClean="0"/>
              <a:t>olmayanlarda bu nokta yoktur.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solidFill>
                  <a:srgbClr val="FFFF00"/>
                </a:solidFill>
              </a:rPr>
              <a:t>Genital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 err="1" smtClean="0">
                <a:solidFill>
                  <a:srgbClr val="FFFF00"/>
                </a:solidFill>
              </a:rPr>
              <a:t>hiatus</a:t>
            </a:r>
            <a:endParaRPr lang="tr-T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>
                <a:solidFill>
                  <a:srgbClr val="FFFF00"/>
                </a:solidFill>
              </a:rPr>
              <a:t>Perinal</a:t>
            </a:r>
            <a:r>
              <a:rPr lang="tr-TR" sz="2400" dirty="0" smtClean="0">
                <a:solidFill>
                  <a:srgbClr val="FFFF00"/>
                </a:solidFill>
              </a:rPr>
              <a:t> cisim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FF00"/>
                </a:solidFill>
              </a:rPr>
              <a:t>Total </a:t>
            </a:r>
            <a:r>
              <a:rPr lang="tr-TR" sz="2400" dirty="0" err="1" smtClean="0">
                <a:solidFill>
                  <a:srgbClr val="FFFF00"/>
                </a:solidFill>
              </a:rPr>
              <a:t>vajinal</a:t>
            </a:r>
            <a:r>
              <a:rPr lang="tr-TR" sz="2400" dirty="0" smtClean="0">
                <a:solidFill>
                  <a:srgbClr val="FFFF00"/>
                </a:solidFill>
              </a:rPr>
              <a:t> uzunluk 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  <a:latin typeface="Arial" charset="0"/>
              </a:rPr>
              <a:t>Lokal Semptomlar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tr-TR" dirty="0" smtClean="0">
                <a:latin typeface="Arial" charset="0"/>
              </a:rPr>
              <a:t>   Sarkma, çıkıntı, </a:t>
            </a:r>
            <a:r>
              <a:rPr lang="tr-TR" dirty="0" err="1" smtClean="0">
                <a:latin typeface="Arial" charset="0"/>
              </a:rPr>
              <a:t>pelvik</a:t>
            </a:r>
            <a:r>
              <a:rPr lang="tr-TR" dirty="0" smtClean="0">
                <a:latin typeface="Arial" charset="0"/>
              </a:rPr>
              <a:t> basınç ve rahatsızlık hissi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tr-TR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 smtClean="0">
                <a:latin typeface="Arial" charset="0"/>
              </a:rPr>
              <a:t>Genel olarak</a:t>
            </a: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, lokal semptomlar POP ile ilişkili en güvenilir semptomlardır.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>
                <a:latin typeface="Arial" charset="0"/>
              </a:rPr>
              <a:t>Üriner, defekasyon ve seksüel semptomların diğer ayırıcı tanıları dikkatlice araştırılmalıdır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1000"/>
            <a:ext cx="7488831" cy="5640288"/>
          </a:xfrm>
          <a:ln w="2857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6381750"/>
            <a:ext cx="2374900" cy="431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tr-TR" sz="2400" smtClean="0">
                <a:solidFill>
                  <a:srgbClr val="FFCC00"/>
                </a:solidFill>
                <a:latin typeface="Arial" charset="0"/>
              </a:rPr>
              <a:t>POP-Q Sistemi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FFFF66"/>
                </a:solidFill>
              </a:rPr>
              <a:t>Vaginal Prolapse vs. Normal</a:t>
            </a:r>
          </a:p>
        </p:txBody>
      </p:sp>
      <p:pic>
        <p:nvPicPr>
          <p:cNvPr id="73732" name="Picture 4" descr="PreviewScreenSnapz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90725"/>
            <a:ext cx="7128792" cy="410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6019800"/>
            <a:ext cx="853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Bump R, et al. The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standardiztion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of terminology of female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perlvic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organ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prolapse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and pelvic floor dysfunction. Am J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Obstet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Gynecol.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Vol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175, (1) pp10-17)</a:t>
            </a:r>
            <a:endParaRPr lang="en-US" sz="2400" dirty="0">
              <a:latin typeface="Rockwell" pitchFamily="18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524000"/>
            <a:ext cx="64008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smtClean="0">
                <a:solidFill>
                  <a:srgbClr val="FFFF66"/>
                </a:solidFill>
              </a:rPr>
              <a:t>Vajen Ön Duvar Defekti</a:t>
            </a:r>
            <a:endParaRPr lang="en-US" smtClean="0">
              <a:solidFill>
                <a:srgbClr val="FFFF66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853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Bump R, et al. The </a:t>
            </a:r>
            <a:r>
              <a:rPr lang="en-US" sz="1600" dirty="0" err="1" smtClean="0">
                <a:latin typeface="Rockwell" pitchFamily="18" charset="0"/>
                <a:ea typeface="ＭＳ Ｐゴシック" pitchFamily="1" charset="-128"/>
              </a:rPr>
              <a:t>standar</a:t>
            </a:r>
            <a:r>
              <a:rPr lang="tr-TR" sz="1600" dirty="0" err="1" smtClean="0">
                <a:latin typeface="Rockwell" pitchFamily="18" charset="0"/>
                <a:ea typeface="ＭＳ Ｐゴシック" pitchFamily="1" charset="-128"/>
              </a:rPr>
              <a:t>dization</a:t>
            </a:r>
            <a:r>
              <a:rPr lang="en-US" sz="1600" dirty="0" smtClean="0">
                <a:latin typeface="Rockwell" pitchFamily="18" charset="0"/>
                <a:ea typeface="ＭＳ Ｐゴシック" pitchFamily="1" charset="-128"/>
              </a:rPr>
              <a:t> 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of terminology of female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perlvic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organ prolapse and pelvic floor dysfunction. Am J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Obstet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Gynecol.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Vol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175, (1) pp10-17)</a:t>
            </a:r>
            <a:endParaRPr lang="en-US" sz="2400" dirty="0">
              <a:latin typeface="Rockwell" pitchFamily="18" charset="0"/>
              <a:ea typeface="ＭＳ Ｐゴシック" pitchFamily="1" charset="-128"/>
            </a:endParaRPr>
          </a:p>
        </p:txBody>
      </p:sp>
      <p:pic>
        <p:nvPicPr>
          <p:cNvPr id="74757" name="Picture 5" descr="FinderScreenSnapz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57400"/>
            <a:ext cx="74168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POP</a:t>
            </a:r>
            <a:r>
              <a:rPr lang="tr-TR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524000"/>
            <a:ext cx="6400800" cy="83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smtClean="0">
                <a:solidFill>
                  <a:srgbClr val="FFFF66"/>
                </a:solidFill>
              </a:rPr>
              <a:t>Arka Duvar Defekti</a:t>
            </a:r>
            <a:endParaRPr lang="en-US" smtClean="0">
              <a:solidFill>
                <a:srgbClr val="FFFF66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853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Bump R, et al. The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standardiztion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of terminology of female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perlvic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organ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prolapse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and pelvic floor dysfunction. Am J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Obstet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Gynecol. </a:t>
            </a:r>
            <a:r>
              <a:rPr lang="en-US" sz="1600" dirty="0" err="1">
                <a:latin typeface="Rockwell" pitchFamily="18" charset="0"/>
                <a:ea typeface="ＭＳ Ｐゴシック" pitchFamily="1" charset="-128"/>
              </a:rPr>
              <a:t>Vol</a:t>
            </a:r>
            <a:r>
              <a:rPr lang="en-US" sz="1600" dirty="0">
                <a:latin typeface="Rockwell" pitchFamily="18" charset="0"/>
                <a:ea typeface="ＭＳ Ｐゴシック" pitchFamily="1" charset="-128"/>
              </a:rPr>
              <a:t> 175, (1) pp10-17)</a:t>
            </a:r>
            <a:endParaRPr lang="en-US" sz="2400" dirty="0">
              <a:latin typeface="Rockwell" pitchFamily="18" charset="0"/>
              <a:ea typeface="ＭＳ Ｐゴシック" pitchFamily="1" charset="-128"/>
            </a:endParaRPr>
          </a:p>
        </p:txBody>
      </p:sp>
      <p:pic>
        <p:nvPicPr>
          <p:cNvPr id="75781" name="Picture 5" descr="FinderScreenSnapz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3600"/>
            <a:ext cx="727280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49275"/>
            <a:ext cx="7783512" cy="5546725"/>
          </a:xfrm>
          <a:ln w="28575">
            <a:solidFill>
              <a:srgbClr val="FFCC00"/>
            </a:solidFill>
          </a:ln>
        </p:spPr>
      </p:pic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827088" y="62372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(A) </a:t>
            </a:r>
            <a:r>
              <a:rPr lang="tr-TR" sz="2400" dirty="0" err="1"/>
              <a:t>Anterior</a:t>
            </a:r>
            <a:r>
              <a:rPr lang="tr-TR" sz="2400" dirty="0"/>
              <a:t> ve (B) </a:t>
            </a:r>
            <a:r>
              <a:rPr lang="tr-TR" sz="2400" dirty="0" err="1"/>
              <a:t>Posterior</a:t>
            </a:r>
            <a:r>
              <a:rPr lang="tr-TR" sz="2400" dirty="0"/>
              <a:t> </a:t>
            </a:r>
            <a:r>
              <a:rPr lang="tr-TR" sz="2400" dirty="0" err="1"/>
              <a:t>Prolapsus</a:t>
            </a:r>
            <a:r>
              <a:rPr lang="tr-TR" sz="2400" dirty="0"/>
              <a:t> Şeması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000" dirty="0">
                <a:solidFill>
                  <a:schemeClr val="tx1"/>
                </a:solidFill>
              </a:rPr>
              <a:t>POP-Q S</a:t>
            </a:r>
            <a:r>
              <a:rPr lang="tr-TR" sz="4000" dirty="0" smtClean="0">
                <a:solidFill>
                  <a:schemeClr val="tx1"/>
                </a:solidFill>
              </a:rPr>
              <a:t>ınıflamasına </a:t>
            </a:r>
            <a:r>
              <a:rPr lang="tr-TR" sz="4000" dirty="0">
                <a:solidFill>
                  <a:schemeClr val="tx1"/>
                </a:solidFill>
              </a:rPr>
              <a:t>G</a:t>
            </a:r>
            <a:r>
              <a:rPr lang="tr-TR" sz="4000" dirty="0" smtClean="0">
                <a:solidFill>
                  <a:schemeClr val="tx1"/>
                </a:solidFill>
              </a:rPr>
              <a:t>öre </a:t>
            </a:r>
            <a:r>
              <a:rPr lang="tr-TR" sz="4000" dirty="0" err="1">
                <a:solidFill>
                  <a:schemeClr val="tx1"/>
                </a:solidFill>
              </a:rPr>
              <a:t>E</a:t>
            </a:r>
            <a:r>
              <a:rPr lang="tr-TR" sz="4000" dirty="0" err="1" smtClean="0">
                <a:solidFill>
                  <a:schemeClr val="tx1"/>
                </a:solidFill>
              </a:rPr>
              <a:t>vrelendirme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77849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60253"/>
        </p:xfrm>
        <a:graphic>
          <a:graphicData uri="http://schemas.openxmlformats.org/drawingml/2006/table">
            <a:tbl>
              <a:tblPr/>
              <a:tblGrid>
                <a:gridCol w="1552575"/>
                <a:gridCol w="6677025"/>
              </a:tblGrid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Prolapsusun en distal bölümü, 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menin 1 cm’ den fazla üzerindedir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Prolapsusun en distal bölümü 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menin 1 cm ya da daha az olmak üzere altında ya da üzerindedir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Prolapsusun en distal bölümü , 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menin 1 cm’den fazla altındadır, ancak cm olarak TVL’den en fazla 2 cm’lik bir çıkıntı yapar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Evre 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TVL’in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eversiyonu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söz konusudur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sz="4800" dirty="0" smtClean="0">
                <a:solidFill>
                  <a:schemeClr val="tx1"/>
                </a:solidFill>
                <a:latin typeface="Times New Roman" pitchFamily="18" charset="0"/>
              </a:rPr>
              <a:t>Basitleştirilmiş POP-Q</a:t>
            </a:r>
            <a:endParaRPr lang="tr-TR" sz="4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66"/>
                </a:solidFill>
              </a:rPr>
              <a:t>1998 yılında </a:t>
            </a:r>
            <a:r>
              <a:rPr lang="tr-TR" dirty="0" smtClean="0"/>
              <a:t>FIGO</a:t>
            </a:r>
            <a:r>
              <a:rPr lang="tr-TR" dirty="0" smtClean="0">
                <a:solidFill>
                  <a:srgbClr val="FFFF66"/>
                </a:solidFill>
              </a:rPr>
              <a:t> tarafından basitleştirilmiş POP Q Tanımlanmış</a:t>
            </a:r>
          </a:p>
          <a:p>
            <a:pPr lvl="1"/>
            <a:r>
              <a:rPr lang="tr-TR" dirty="0" smtClean="0">
                <a:solidFill>
                  <a:srgbClr val="FFFF66"/>
                </a:solidFill>
              </a:rPr>
              <a:t>Evre I, II, III, IV</a:t>
            </a:r>
          </a:p>
          <a:p>
            <a:pPr lvl="1"/>
            <a:r>
              <a:rPr lang="tr-TR" dirty="0" smtClean="0"/>
              <a:t>9 nokta yerine 4 nokta</a:t>
            </a:r>
          </a:p>
          <a:p>
            <a:pPr lvl="2"/>
            <a:r>
              <a:rPr lang="tr-TR" dirty="0" smtClean="0">
                <a:solidFill>
                  <a:srgbClr val="FFFF66"/>
                </a:solidFill>
              </a:rPr>
              <a:t>Ön duvar</a:t>
            </a:r>
          </a:p>
          <a:p>
            <a:pPr lvl="2"/>
            <a:r>
              <a:rPr lang="tr-TR" dirty="0" smtClean="0">
                <a:solidFill>
                  <a:srgbClr val="FFFF66"/>
                </a:solidFill>
              </a:rPr>
              <a:t>Arka duvar</a:t>
            </a:r>
          </a:p>
          <a:p>
            <a:pPr lvl="2"/>
            <a:r>
              <a:rPr lang="tr-TR" dirty="0" err="1" smtClean="0">
                <a:solidFill>
                  <a:srgbClr val="FFFF66"/>
                </a:solidFill>
              </a:rPr>
              <a:t>Serviks</a:t>
            </a:r>
            <a:r>
              <a:rPr lang="tr-TR" dirty="0" smtClean="0">
                <a:solidFill>
                  <a:srgbClr val="FFFF66"/>
                </a:solidFill>
              </a:rPr>
              <a:t> +/-</a:t>
            </a:r>
          </a:p>
          <a:p>
            <a:pPr lvl="2"/>
            <a:r>
              <a:rPr lang="tr-TR" dirty="0" err="1" smtClean="0">
                <a:solidFill>
                  <a:srgbClr val="FFFF66"/>
                </a:solidFill>
              </a:rPr>
              <a:t>Posterior</a:t>
            </a:r>
            <a:r>
              <a:rPr lang="tr-TR" dirty="0" smtClean="0">
                <a:solidFill>
                  <a:srgbClr val="FFFF66"/>
                </a:solidFill>
              </a:rPr>
              <a:t> </a:t>
            </a:r>
            <a:r>
              <a:rPr lang="tr-TR" dirty="0" err="1" smtClean="0">
                <a:solidFill>
                  <a:srgbClr val="FFFF66"/>
                </a:solidFill>
              </a:rPr>
              <a:t>forniks</a:t>
            </a:r>
            <a:endParaRPr lang="tr-TR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POP-Q </a:t>
            </a:r>
            <a:r>
              <a:rPr lang="tr-TR" dirty="0">
                <a:solidFill>
                  <a:schemeClr val="tx1"/>
                </a:solidFill>
              </a:rPr>
              <a:t>Dezavantaj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525962"/>
          </a:xfrm>
        </p:spPr>
        <p:txBody>
          <a:bodyPr/>
          <a:lstStyle/>
          <a:p>
            <a:endParaRPr lang="tr-TR" sz="3600" dirty="0" smtClean="0">
              <a:solidFill>
                <a:srgbClr val="FFFF66"/>
              </a:solidFill>
            </a:endParaRPr>
          </a:p>
          <a:p>
            <a:r>
              <a:rPr lang="tr-TR" sz="3600" dirty="0" err="1" smtClean="0">
                <a:solidFill>
                  <a:srgbClr val="FFFF66"/>
                </a:solidFill>
              </a:rPr>
              <a:t>Lateral</a:t>
            </a:r>
            <a:r>
              <a:rPr lang="tr-TR" sz="3600" dirty="0" smtClean="0">
                <a:solidFill>
                  <a:srgbClr val="FFFF66"/>
                </a:solidFill>
              </a:rPr>
              <a:t> </a:t>
            </a:r>
            <a:r>
              <a:rPr lang="tr-TR" sz="3600" dirty="0" err="1" smtClean="0">
                <a:solidFill>
                  <a:srgbClr val="FFFF66"/>
                </a:solidFill>
              </a:rPr>
              <a:t>kompartman</a:t>
            </a:r>
            <a:r>
              <a:rPr lang="tr-TR" sz="3600" dirty="0" smtClean="0">
                <a:solidFill>
                  <a:srgbClr val="FFFF66"/>
                </a:solidFill>
              </a:rPr>
              <a:t>(</a:t>
            </a:r>
            <a:r>
              <a:rPr lang="tr-TR" sz="3600" dirty="0" err="1" smtClean="0">
                <a:solidFill>
                  <a:srgbClr val="FFFF66"/>
                </a:solidFill>
              </a:rPr>
              <a:t>paravaginal</a:t>
            </a:r>
            <a:r>
              <a:rPr lang="tr-TR" sz="3600" dirty="0" smtClean="0">
                <a:solidFill>
                  <a:srgbClr val="FFFF66"/>
                </a:solidFill>
              </a:rPr>
              <a:t>) </a:t>
            </a:r>
            <a:r>
              <a:rPr lang="tr-TR" sz="3600" dirty="0" err="1" smtClean="0">
                <a:solidFill>
                  <a:srgbClr val="FFFF66"/>
                </a:solidFill>
              </a:rPr>
              <a:t>defektlerin</a:t>
            </a:r>
            <a:r>
              <a:rPr lang="tr-TR" sz="3600" dirty="0" smtClean="0">
                <a:solidFill>
                  <a:srgbClr val="FFFF66"/>
                </a:solidFill>
              </a:rPr>
              <a:t> değerlendirilmesinde yetersiz. </a:t>
            </a:r>
            <a:r>
              <a:rPr lang="tr-TR" sz="3600" dirty="0" smtClean="0"/>
              <a:t>(Asimetrik </a:t>
            </a:r>
            <a:r>
              <a:rPr lang="tr-TR" sz="3600" dirty="0" err="1" smtClean="0"/>
              <a:t>anterior</a:t>
            </a:r>
            <a:r>
              <a:rPr lang="tr-TR" sz="3600" dirty="0" smtClean="0"/>
              <a:t> </a:t>
            </a:r>
            <a:r>
              <a:rPr lang="tr-TR" sz="3600" dirty="0" err="1" smtClean="0"/>
              <a:t>vaginal</a:t>
            </a:r>
            <a:r>
              <a:rPr lang="tr-TR" sz="3600" dirty="0" smtClean="0"/>
              <a:t> </a:t>
            </a:r>
            <a:r>
              <a:rPr lang="tr-TR" sz="3600" dirty="0" err="1" smtClean="0"/>
              <a:t>prolapsus</a:t>
            </a:r>
            <a:r>
              <a:rPr lang="tr-TR" sz="3600" dirty="0" smtClean="0"/>
              <a:t> ve normal </a:t>
            </a:r>
            <a:r>
              <a:rPr lang="tr-TR" sz="3600" dirty="0" err="1" smtClean="0"/>
              <a:t>vaginal</a:t>
            </a:r>
            <a:r>
              <a:rPr lang="tr-TR" sz="3600" dirty="0" smtClean="0"/>
              <a:t> </a:t>
            </a:r>
            <a:r>
              <a:rPr lang="tr-TR" sz="3600" dirty="0" err="1" smtClean="0"/>
              <a:t>mukozal</a:t>
            </a:r>
            <a:r>
              <a:rPr lang="tr-TR" sz="3600" dirty="0" smtClean="0"/>
              <a:t> yapı </a:t>
            </a:r>
            <a:r>
              <a:rPr lang="tr-TR" sz="3600" dirty="0" err="1" smtClean="0"/>
              <a:t>paravaginal</a:t>
            </a:r>
            <a:r>
              <a:rPr lang="tr-TR" sz="3600" dirty="0" smtClean="0"/>
              <a:t> </a:t>
            </a:r>
            <a:r>
              <a:rPr lang="tr-TR" sz="3600" dirty="0" err="1" smtClean="0"/>
              <a:t>defekti</a:t>
            </a:r>
            <a:r>
              <a:rPr lang="tr-TR" sz="3600" dirty="0" smtClean="0"/>
              <a:t> </a:t>
            </a:r>
            <a:r>
              <a:rPr lang="tr-TR" sz="3600" dirty="0" err="1" smtClean="0"/>
              <a:t>düsündürür</a:t>
            </a:r>
            <a:r>
              <a:rPr lang="tr-TR" sz="3600" dirty="0" smtClean="0"/>
              <a:t>.)</a:t>
            </a:r>
          </a:p>
          <a:p>
            <a:r>
              <a:rPr lang="tr-TR" sz="3600" dirty="0" smtClean="0">
                <a:solidFill>
                  <a:srgbClr val="FFC000"/>
                </a:solidFill>
                <a:latin typeface="Arial" charset="0"/>
              </a:rPr>
              <a:t>Perine </a:t>
            </a:r>
            <a:r>
              <a:rPr lang="tr-TR" sz="3600" dirty="0" err="1" smtClean="0">
                <a:solidFill>
                  <a:srgbClr val="FFC000"/>
                </a:solidFill>
                <a:latin typeface="Arial" charset="0"/>
              </a:rPr>
              <a:t>desensusu</a:t>
            </a:r>
            <a:r>
              <a:rPr lang="tr-TR" sz="3600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tr-TR" sz="3600" dirty="0" smtClean="0">
                <a:solidFill>
                  <a:srgbClr val="FFC000"/>
                </a:solidFill>
                <a:latin typeface="Arial" charset="0"/>
              </a:rPr>
              <a:t>POP-Q </a:t>
            </a:r>
            <a:r>
              <a:rPr lang="tr-TR" sz="3600" dirty="0" smtClean="0">
                <a:solidFill>
                  <a:srgbClr val="FFC000"/>
                </a:solidFill>
                <a:latin typeface="Arial" charset="0"/>
              </a:rPr>
              <a:t>sınıflamasında yok.</a:t>
            </a:r>
          </a:p>
          <a:p>
            <a:endParaRPr lang="tr-T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66"/>
                </a:solidFill>
              </a:rPr>
              <a:t>POP-Q Dezavantaj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Uretral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mobilite</a:t>
            </a:r>
            <a:r>
              <a:rPr lang="tr-TR" dirty="0" smtClean="0"/>
              <a:t>, ve  </a:t>
            </a:r>
            <a:r>
              <a:rPr lang="tr-TR" dirty="0" err="1" smtClean="0">
                <a:solidFill>
                  <a:srgbClr val="FFFF00"/>
                </a:solidFill>
              </a:rPr>
              <a:t>vajinal</a:t>
            </a:r>
            <a:r>
              <a:rPr lang="tr-TR" dirty="0" smtClean="0">
                <a:solidFill>
                  <a:srgbClr val="FFFF00"/>
                </a:solidFill>
              </a:rPr>
              <a:t> çap </a:t>
            </a:r>
            <a:r>
              <a:rPr lang="tr-TR" dirty="0" smtClean="0"/>
              <a:t>hakkında bilgi vermemesi de diğer bir dezavantajıdır. </a:t>
            </a:r>
          </a:p>
          <a:p>
            <a:r>
              <a:rPr lang="tr-TR" dirty="0" smtClean="0"/>
              <a:t>POP-Q sisteminde bu </a:t>
            </a:r>
            <a:r>
              <a:rPr lang="tr-TR" dirty="0" err="1" smtClean="0"/>
              <a:t>defektlerin</a:t>
            </a:r>
            <a:r>
              <a:rPr lang="tr-TR" dirty="0" smtClean="0"/>
              <a:t> ayrıca tanımlanması gerekmektedir.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7"/>
            <a:ext cx="6804248" cy="936104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FFCC00"/>
                </a:solidFill>
              </a:rPr>
              <a:t>SONUÇLAR -1</a:t>
            </a:r>
            <a:endParaRPr lang="tr-TR" sz="44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204913" y="2193925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POP çeşitli semptomları içermektedir.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Himen seviyesi semptomların en belirleyici yerini gösterir.</a:t>
            </a:r>
          </a:p>
          <a:p>
            <a:pPr>
              <a:lnSpc>
                <a:spcPct val="90000"/>
              </a:lnSpc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POP-Q sistemi zorluklarına rağmen ön planda kullanılmalıdır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08" name="Group 136"/>
          <p:cNvGraphicFramePr>
            <a:graphicFrameLocks noGrp="1"/>
          </p:cNvGraphicFramePr>
          <p:nvPr>
            <p:ph type="body" idx="4294967295"/>
          </p:nvPr>
        </p:nvGraphicFramePr>
        <p:xfrm>
          <a:off x="611560" y="764704"/>
          <a:ext cx="7705725" cy="5403026"/>
        </p:xfrm>
        <a:graphic>
          <a:graphicData uri="http://schemas.openxmlformats.org/drawingml/2006/table">
            <a:tbl>
              <a:tblPr/>
              <a:tblGrid>
                <a:gridCol w="2989262"/>
                <a:gridCol w="2482850"/>
                <a:gridCol w="2233613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Semptom grubu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Semptom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Ayırıcı Tanı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Herniasyon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semptomları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Pelvik Basınç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Vajinal çıkıntı, sarkma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Rektal prolapsus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İşeme semptomları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Üriner duraksama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Tam boşaltamama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Detrusor disfonksiyonu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Detrusor sfinkter dissinerji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Davranışsal işeme bozukluğu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Alt üriner sistem semptomları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Urgency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Disüri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Aşırı sıvı alımı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İnterstisyel sistit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SÜİ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Defekasyon disfonksiyonu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Diskesia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Tam boşaltamama, dijital manipulasyon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Duraksayarak defekasyon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İrritable barsak sendromu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Kolon inertia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Anismus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Fekal İnkontinans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Fekal Urgency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Fekal İnkontinans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İrritable barsak sendromu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Eksternal Anal sfinkter disfonksiyonu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Seksüel disfonksiyon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Disparoni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Azalmış uyarı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Levator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ani sendromu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Libido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disfonksiyonu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93257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err="1" smtClean="0"/>
              <a:t>Pelvik</a:t>
            </a:r>
            <a:r>
              <a:rPr lang="tr-TR" dirty="0" smtClean="0"/>
              <a:t> organ </a:t>
            </a:r>
            <a:r>
              <a:rPr lang="tr-TR" dirty="0" err="1" smtClean="0"/>
              <a:t>prolapsusu</a:t>
            </a:r>
            <a:r>
              <a:rPr lang="tr-TR" dirty="0" smtClean="0"/>
              <a:t> </a:t>
            </a:r>
            <a:r>
              <a:rPr lang="tr-TR" dirty="0" err="1" smtClean="0"/>
              <a:t>evrelendirmesinde</a:t>
            </a:r>
            <a:r>
              <a:rPr lang="tr-TR" dirty="0" smtClean="0"/>
              <a:t> amaç gerçek sorunu ortaya çıkarmak ve uygun cerrahi yöntemi bulmaktır.</a:t>
            </a:r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  <a:buNone/>
            </a:pP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Ortak sınıflama sistemlerinin kullanılması, anlaşılabilirlik, dil birliğinin sağlanması için önemlidir.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 smtClean="0"/>
          </a:p>
          <a:p>
            <a:pPr>
              <a:lnSpc>
                <a:spcPct val="90000"/>
              </a:lnSpc>
            </a:pPr>
            <a:endParaRPr lang="tr-TR" dirty="0" smtClean="0"/>
          </a:p>
        </p:txBody>
      </p:sp>
      <p:sp>
        <p:nvSpPr>
          <p:cNvPr id="3" name="2 Dikdörtgen"/>
          <p:cNvSpPr/>
          <p:nvPr/>
        </p:nvSpPr>
        <p:spPr>
          <a:xfrm>
            <a:off x="3275856" y="620688"/>
            <a:ext cx="3978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smtClean="0">
                <a:solidFill>
                  <a:srgbClr val="FFCC00"/>
                </a:solidFill>
              </a:rPr>
              <a:t>SONUÇLAR -2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32038"/>
            <a:ext cx="8229600" cy="3113186"/>
          </a:xfrm>
        </p:spPr>
        <p:txBody>
          <a:bodyPr/>
          <a:lstStyle/>
          <a:p>
            <a:r>
              <a:rPr lang="tr-TR" dirty="0" smtClean="0"/>
              <a:t>Yer spesifik sınıflandırma </a:t>
            </a:r>
            <a:r>
              <a:rPr lang="tr-TR" dirty="0" smtClean="0"/>
              <a:t>sistemlerinin </a:t>
            </a:r>
            <a:r>
              <a:rPr lang="tr-TR" dirty="0" smtClean="0"/>
              <a:t>kullanımı ile </a:t>
            </a:r>
            <a:r>
              <a:rPr lang="tr-TR" dirty="0" err="1" smtClean="0"/>
              <a:t>defektler</a:t>
            </a:r>
            <a:r>
              <a:rPr lang="tr-TR" dirty="0" smtClean="0"/>
              <a:t> daha iyi olarak tanımlanabilir ve tedavi daha spesifik olarak gerçekleştirilebilir.</a:t>
            </a:r>
          </a:p>
          <a:p>
            <a:endParaRPr lang="tr-TR" dirty="0" smtClean="0"/>
          </a:p>
        </p:txBody>
      </p:sp>
      <p:sp>
        <p:nvSpPr>
          <p:cNvPr id="3" name="2 Dikdörtgen"/>
          <p:cNvSpPr/>
          <p:nvPr/>
        </p:nvSpPr>
        <p:spPr>
          <a:xfrm>
            <a:off x="3419872" y="476672"/>
            <a:ext cx="3978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dirty="0" smtClean="0">
                <a:solidFill>
                  <a:srgbClr val="FFCC00"/>
                </a:solidFill>
              </a:rPr>
              <a:t>SONUÇLAR -3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4234" y="381001"/>
            <a:ext cx="8356238" cy="22559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İlginiz için teşekkür ederim.</a:t>
            </a:r>
            <a:br>
              <a:rPr lang="tr-TR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tr-TR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tr-TR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tr-TR" sz="27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Prof</a:t>
            </a:r>
            <a:r>
              <a:rPr lang="tr-TR" sz="27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tr-TR" sz="27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</a:t>
            </a:r>
            <a:r>
              <a:rPr lang="tr-TR" sz="27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Cem Turan</a:t>
            </a:r>
            <a:endParaRPr lang="tr-TR" sz="27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POP </a:t>
            </a:r>
            <a:r>
              <a:rPr lang="en-US" sz="4000" dirty="0" err="1">
                <a:solidFill>
                  <a:schemeClr val="tx1"/>
                </a:solidFill>
              </a:rPr>
              <a:t>sınıflama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sistemlerinin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klinikteki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yeri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rgbClr val="FFFF66"/>
                </a:solidFill>
              </a:rPr>
              <a:t>Ü</a:t>
            </a:r>
            <a:r>
              <a:rPr lang="en-US" dirty="0" err="1" smtClean="0">
                <a:solidFill>
                  <a:srgbClr val="FFFF66"/>
                </a:solidFill>
              </a:rPr>
              <a:t>rojinekoloji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ile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dirty="0" err="1" smtClean="0">
                <a:solidFill>
                  <a:srgbClr val="FFFF66"/>
                </a:solidFill>
              </a:rPr>
              <a:t>ilgili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tr-TR" dirty="0" smtClean="0">
                <a:solidFill>
                  <a:srgbClr val="FFFF66"/>
                </a:solidFill>
              </a:rPr>
              <a:t>yayınların </a:t>
            </a:r>
            <a:r>
              <a:rPr lang="tr-TR" dirty="0" smtClean="0"/>
              <a:t>%54.8</a:t>
            </a:r>
            <a:r>
              <a:rPr lang="en-US" dirty="0" smtClean="0"/>
              <a:t>’</a:t>
            </a:r>
            <a:r>
              <a:rPr lang="tr-TR" dirty="0" smtClean="0"/>
              <a:t>inde standart bir sınıflama sistemi kullanılmamaktadır.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En sık </a:t>
            </a:r>
            <a:r>
              <a:rPr lang="tr-TR" dirty="0" smtClean="0">
                <a:solidFill>
                  <a:srgbClr val="FFFF66"/>
                </a:solidFill>
              </a:rPr>
              <a:t>kullanılan sistem (%22.6) </a:t>
            </a:r>
            <a:r>
              <a:rPr lang="tr-TR" dirty="0" smtClean="0"/>
              <a:t>POP-Q</a:t>
            </a:r>
            <a:r>
              <a:rPr lang="en-US" dirty="0" smtClean="0">
                <a:solidFill>
                  <a:srgbClr val="FFFF66"/>
                </a:solidFill>
              </a:rPr>
              <a:t>’</a:t>
            </a:r>
            <a:r>
              <a:rPr lang="tr-TR" dirty="0" smtClean="0">
                <a:solidFill>
                  <a:srgbClr val="FFFF66"/>
                </a:solidFill>
              </a:rPr>
              <a:t>dur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İkinci</a:t>
            </a:r>
            <a:r>
              <a:rPr lang="tr-TR" dirty="0" smtClean="0">
                <a:solidFill>
                  <a:srgbClr val="FFFF66"/>
                </a:solidFill>
              </a:rPr>
              <a:t> sırada (%19.8) </a:t>
            </a:r>
            <a:r>
              <a:rPr lang="tr-TR" dirty="0" smtClean="0"/>
              <a:t>Baden-</a:t>
            </a:r>
            <a:r>
              <a:rPr lang="tr-TR" dirty="0" err="1" smtClean="0"/>
              <a:t>Walker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FF66"/>
                </a:solidFill>
              </a:rPr>
              <a:t>sistemi yer almaktadır</a:t>
            </a:r>
            <a:r>
              <a:rPr lang="tr-TR" sz="4000" dirty="0" smtClean="0">
                <a:solidFill>
                  <a:srgbClr val="FFFF66"/>
                </a:solidFill>
              </a:rPr>
              <a:t>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4000" dirty="0" smtClean="0">
                <a:solidFill>
                  <a:srgbClr val="FFFF66"/>
                </a:solidFill>
              </a:rPr>
              <a:t>						</a:t>
            </a:r>
            <a:r>
              <a:rPr lang="tr-TR" sz="1600" dirty="0" err="1" smtClean="0"/>
              <a:t>Tristi</a:t>
            </a:r>
            <a:r>
              <a:rPr lang="tr-TR" sz="1600" dirty="0" smtClean="0"/>
              <a:t> W. </a:t>
            </a:r>
            <a:r>
              <a:rPr lang="tr-TR" sz="1600" dirty="0" err="1" smtClean="0"/>
              <a:t>Muir</a:t>
            </a:r>
            <a:r>
              <a:rPr lang="tr-TR" sz="1600" dirty="0" smtClean="0"/>
              <a:t>, AJOG  </a:t>
            </a:r>
            <a:r>
              <a:rPr lang="tr-TR" sz="1600" dirty="0" err="1" smtClean="0"/>
              <a:t>December</a:t>
            </a:r>
            <a:r>
              <a:rPr lang="tr-TR" sz="1600" dirty="0" smtClean="0"/>
              <a:t> 2003</a:t>
            </a:r>
            <a:r>
              <a:rPr lang="tr-TR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POP </a:t>
            </a:r>
            <a:r>
              <a:rPr lang="en-US" sz="4000" dirty="0" err="1">
                <a:solidFill>
                  <a:schemeClr val="tx1"/>
                </a:solidFill>
              </a:rPr>
              <a:t>sınıflama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sistemlerinin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klinikteki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yeri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Jinekoloji dergileri</a:t>
            </a:r>
            <a:r>
              <a:rPr lang="tr-TR" sz="2800" dirty="0" smtClean="0">
                <a:solidFill>
                  <a:srgbClr val="FFFF66"/>
                </a:solidFill>
              </a:rPr>
              <a:t>nde yayınlanan makaleler </a:t>
            </a:r>
            <a:r>
              <a:rPr lang="en-US" sz="2800" dirty="0" smtClean="0">
                <a:solidFill>
                  <a:srgbClr val="FFFF66"/>
                </a:solidFill>
              </a:rPr>
              <a:t>ü</a:t>
            </a:r>
            <a:r>
              <a:rPr lang="tr-TR" sz="2800" dirty="0" err="1" smtClean="0">
                <a:solidFill>
                  <a:srgbClr val="FFFF66"/>
                </a:solidFill>
              </a:rPr>
              <a:t>roloji</a:t>
            </a:r>
            <a:r>
              <a:rPr lang="tr-TR" sz="2800" dirty="0" smtClean="0">
                <a:solidFill>
                  <a:srgbClr val="FFFF66"/>
                </a:solidFill>
              </a:rPr>
              <a:t> dergilerine oranla </a:t>
            </a:r>
            <a:r>
              <a:rPr lang="tr-TR" sz="2800" dirty="0" smtClean="0"/>
              <a:t>daha sık olarak POPQ </a:t>
            </a:r>
            <a:r>
              <a:rPr lang="tr-TR" sz="2800" dirty="0" smtClean="0">
                <a:solidFill>
                  <a:srgbClr val="FFFF66"/>
                </a:solidFill>
              </a:rPr>
              <a:t>sistemini kullanmaktadırlar (% 29</a:t>
            </a:r>
            <a:r>
              <a:rPr lang="en-US" sz="2800" dirty="0" smtClean="0">
                <a:solidFill>
                  <a:srgbClr val="FFFF66"/>
                </a:solidFill>
              </a:rPr>
              <a:t>’a </a:t>
            </a:r>
            <a:r>
              <a:rPr lang="en-US" sz="2800" dirty="0" err="1" smtClean="0">
                <a:solidFill>
                  <a:srgbClr val="FFFF66"/>
                </a:solidFill>
              </a:rPr>
              <a:t>karşın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tr-TR" sz="2800" dirty="0" smtClean="0">
                <a:solidFill>
                  <a:srgbClr val="FFFF66"/>
                </a:solidFill>
              </a:rPr>
              <a:t>%14, P=0.009). </a:t>
            </a:r>
          </a:p>
          <a:p>
            <a:r>
              <a:rPr lang="tr-TR" sz="2800" dirty="0" smtClean="0">
                <a:solidFill>
                  <a:srgbClr val="FFFF66"/>
                </a:solidFill>
              </a:rPr>
              <a:t>Sonuç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olarak</a:t>
            </a:r>
            <a:r>
              <a:rPr lang="tr-TR" sz="2800" dirty="0" smtClean="0">
                <a:solidFill>
                  <a:srgbClr val="FFFF66"/>
                </a:solidFill>
              </a:rPr>
              <a:t> POPQ en sık kullanılan sistem olmakla birlikte </a:t>
            </a:r>
            <a:r>
              <a:rPr lang="tr-TR" sz="2800" dirty="0" smtClean="0"/>
              <a:t>çalışmaların yarısından çoğunda standart bir sistem kullanılmamaktadır.</a:t>
            </a:r>
          </a:p>
          <a:p>
            <a:endParaRPr lang="tr-TR" sz="2000" dirty="0" smtClean="0">
              <a:solidFill>
                <a:srgbClr val="FFFF66"/>
              </a:solidFill>
            </a:endParaRPr>
          </a:p>
          <a:p>
            <a:endParaRPr lang="tr-TR" sz="2000" dirty="0" smtClean="0">
              <a:solidFill>
                <a:srgbClr val="FFFF66"/>
              </a:solidFill>
            </a:endParaRPr>
          </a:p>
          <a:p>
            <a:pPr lvl="2"/>
            <a:r>
              <a:rPr lang="tr-TR" sz="1600" dirty="0" err="1" smtClean="0"/>
              <a:t>Tristi</a:t>
            </a:r>
            <a:r>
              <a:rPr lang="tr-TR" sz="1600" dirty="0" smtClean="0"/>
              <a:t> W. </a:t>
            </a:r>
            <a:r>
              <a:rPr lang="tr-TR" sz="1600" dirty="0" err="1" smtClean="0"/>
              <a:t>Muir</a:t>
            </a:r>
            <a:r>
              <a:rPr lang="tr-TR" sz="1600" dirty="0" smtClean="0"/>
              <a:t>, AJOG  </a:t>
            </a:r>
            <a:r>
              <a:rPr lang="tr-TR" sz="1600" dirty="0" err="1" smtClean="0"/>
              <a:t>December</a:t>
            </a:r>
            <a:r>
              <a:rPr lang="tr-TR" sz="1600" dirty="0" smtClean="0"/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POP </a:t>
            </a:r>
            <a:r>
              <a:rPr lang="en-US" sz="4000" dirty="0" err="1">
                <a:solidFill>
                  <a:schemeClr val="tx1"/>
                </a:solidFill>
              </a:rPr>
              <a:t>sınıflama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sistemlerinin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klinikteki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yeri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66"/>
                </a:solidFill>
                <a:latin typeface="Times New Roman" pitchFamily="18" charset="0"/>
              </a:rPr>
              <a:t>Uluslararası </a:t>
            </a:r>
            <a:r>
              <a:rPr lang="tr-TR" dirty="0" err="1" smtClean="0">
                <a:solidFill>
                  <a:srgbClr val="FFFF66"/>
                </a:solidFill>
                <a:latin typeface="Times New Roman" pitchFamily="18" charset="0"/>
              </a:rPr>
              <a:t>kontinans</a:t>
            </a:r>
            <a:r>
              <a:rPr lang="tr-TR" dirty="0" smtClean="0">
                <a:solidFill>
                  <a:srgbClr val="FFFF66"/>
                </a:solidFill>
                <a:latin typeface="Times New Roman" pitchFamily="18" charset="0"/>
              </a:rPr>
              <a:t> derneği ve Amerikan </a:t>
            </a:r>
            <a:r>
              <a:rPr lang="tr-TR" dirty="0" err="1" smtClean="0">
                <a:solidFill>
                  <a:srgbClr val="FFFF66"/>
                </a:solidFill>
                <a:latin typeface="Times New Roman" pitchFamily="18" charset="0"/>
              </a:rPr>
              <a:t>ürojinekoloji</a:t>
            </a:r>
            <a:r>
              <a:rPr lang="tr-TR" dirty="0" smtClean="0">
                <a:solidFill>
                  <a:srgbClr val="FFFF66"/>
                </a:solidFill>
                <a:latin typeface="Times New Roman" pitchFamily="18" charset="0"/>
              </a:rPr>
              <a:t> derneği üyeleri ile yapılan ankette </a:t>
            </a:r>
          </a:p>
          <a:p>
            <a:r>
              <a:rPr lang="tr-TR" dirty="0" smtClean="0">
                <a:solidFill>
                  <a:srgbClr val="FFFF66"/>
                </a:solidFill>
                <a:latin typeface="Times New Roman" pitchFamily="18" charset="0"/>
              </a:rPr>
              <a:t>657 kişiden 380 (%57) kişi anketi tamamlamış</a:t>
            </a:r>
          </a:p>
          <a:p>
            <a:r>
              <a:rPr lang="tr-TR" dirty="0" smtClean="0">
                <a:solidFill>
                  <a:srgbClr val="FFFF66"/>
                </a:solidFill>
                <a:latin typeface="Times New Roman" pitchFamily="18" charset="0"/>
              </a:rPr>
              <a:t>Klinikte POPQ kullanımı %40.2</a:t>
            </a:r>
          </a:p>
          <a:p>
            <a:r>
              <a:rPr lang="tr-TR" dirty="0" smtClean="0">
                <a:latin typeface="Times New Roman" pitchFamily="18" charset="0"/>
              </a:rPr>
              <a:t>Akademik çalışmalarda ise %67.1</a:t>
            </a:r>
          </a:p>
          <a:p>
            <a:pPr lvl="2"/>
            <a:r>
              <a:rPr lang="tr-TR" sz="1600" dirty="0" err="1" smtClean="0">
                <a:solidFill>
                  <a:srgbClr val="FFFF66"/>
                </a:solidFill>
              </a:rPr>
              <a:t>Auwad</a:t>
            </a:r>
            <a:r>
              <a:rPr lang="tr-TR" sz="1600" dirty="0" smtClean="0">
                <a:solidFill>
                  <a:srgbClr val="FFFF66"/>
                </a:solidFill>
              </a:rPr>
              <a:t> W. </a:t>
            </a:r>
            <a:r>
              <a:rPr lang="tr-TR" sz="1600" dirty="0" err="1" smtClean="0">
                <a:solidFill>
                  <a:srgbClr val="FFFF66"/>
                </a:solidFill>
              </a:rPr>
              <a:t>Int</a:t>
            </a:r>
            <a:r>
              <a:rPr lang="tr-TR" sz="1600" dirty="0" smtClean="0">
                <a:solidFill>
                  <a:srgbClr val="FFFF66"/>
                </a:solidFill>
              </a:rPr>
              <a:t> </a:t>
            </a:r>
            <a:r>
              <a:rPr lang="tr-TR" sz="1600" dirty="0" err="1" smtClean="0">
                <a:solidFill>
                  <a:srgbClr val="FFFF66"/>
                </a:solidFill>
              </a:rPr>
              <a:t>Urogynecol</a:t>
            </a:r>
            <a:r>
              <a:rPr lang="tr-TR" sz="1600" dirty="0" smtClean="0">
                <a:solidFill>
                  <a:srgbClr val="FFFF66"/>
                </a:solidFill>
              </a:rPr>
              <a:t> J </a:t>
            </a:r>
            <a:r>
              <a:rPr lang="tr-TR" sz="1600" dirty="0" err="1" smtClean="0">
                <a:solidFill>
                  <a:srgbClr val="FFFF66"/>
                </a:solidFill>
              </a:rPr>
              <a:t>Pelvic</a:t>
            </a:r>
            <a:r>
              <a:rPr lang="tr-TR" sz="1600" dirty="0" smtClean="0">
                <a:solidFill>
                  <a:srgbClr val="FFFF66"/>
                </a:solidFill>
              </a:rPr>
              <a:t> </a:t>
            </a:r>
            <a:r>
              <a:rPr lang="tr-TR" sz="1600" dirty="0" err="1" smtClean="0">
                <a:solidFill>
                  <a:srgbClr val="FFFF66"/>
                </a:solidFill>
              </a:rPr>
              <a:t>Floor</a:t>
            </a:r>
            <a:r>
              <a:rPr lang="tr-TR" sz="1600" dirty="0" smtClean="0">
                <a:solidFill>
                  <a:srgbClr val="FFFF66"/>
                </a:solidFill>
              </a:rPr>
              <a:t> </a:t>
            </a:r>
            <a:r>
              <a:rPr lang="tr-TR" sz="1600" dirty="0" err="1" smtClean="0">
                <a:solidFill>
                  <a:srgbClr val="FFFF66"/>
                </a:solidFill>
              </a:rPr>
              <a:t>Dysfunct</a:t>
            </a:r>
            <a:r>
              <a:rPr lang="tr-TR" sz="1600" dirty="0" smtClean="0">
                <a:solidFill>
                  <a:srgbClr val="FFFF66"/>
                </a:solidFill>
              </a:rPr>
              <a:t>.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POP </a:t>
            </a:r>
            <a:r>
              <a:rPr lang="en-US" sz="4000" dirty="0" err="1">
                <a:solidFill>
                  <a:schemeClr val="tx1"/>
                </a:solidFill>
              </a:rPr>
              <a:t>sınıflama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sistemlerinin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klinikteki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yeri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82947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 b="1" dirty="0" smtClean="0">
                <a:latin typeface="Times New Roman" pitchFamily="18" charset="0"/>
              </a:rPr>
              <a:t>Kullanmama nedenleri</a:t>
            </a:r>
          </a:p>
          <a:p>
            <a:pPr>
              <a:lnSpc>
                <a:spcPct val="80000"/>
              </a:lnSpc>
            </a:pPr>
            <a:endParaRPr lang="tr-TR" sz="2400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rgbClr val="FFFF66"/>
                </a:solidFill>
                <a:latin typeface="Times New Roman" pitchFamily="18" charset="0"/>
              </a:rPr>
              <a:t>Karışıklığa sebep olduğu  (%17.9)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rgbClr val="FFFF66"/>
                </a:solidFill>
                <a:latin typeface="Times New Roman" pitchFamily="18" charset="0"/>
              </a:rPr>
              <a:t>Çok zaman aldığı  (%24.2)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rgbClr val="FFFF66"/>
                </a:solidFill>
                <a:latin typeface="Times New Roman" pitchFamily="18" charset="0"/>
              </a:rPr>
              <a:t>Ekipte çalışan arkadaşlarının kullanmamaları  (%20)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rgbClr val="FFFF66"/>
                </a:solidFill>
                <a:latin typeface="Times New Roman" pitchFamily="18" charset="0"/>
              </a:rPr>
              <a:t>Başka bir sistemin kullanılması  (%15.8)</a:t>
            </a:r>
          </a:p>
          <a:p>
            <a:pPr>
              <a:lnSpc>
                <a:spcPct val="80000"/>
              </a:lnSpc>
            </a:pPr>
            <a:r>
              <a:rPr lang="tr-TR" sz="2800" dirty="0" smtClean="0">
                <a:solidFill>
                  <a:srgbClr val="FFFF66"/>
                </a:solidFill>
                <a:latin typeface="Times New Roman" pitchFamily="18" charset="0"/>
              </a:rPr>
              <a:t>Diğer  </a:t>
            </a:r>
          </a:p>
          <a:p>
            <a:pPr>
              <a:lnSpc>
                <a:spcPct val="80000"/>
              </a:lnSpc>
            </a:pPr>
            <a:endParaRPr lang="tr-TR" sz="2800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tr-TR" sz="2000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</a:pPr>
            <a:endParaRPr lang="tr-TR" sz="1400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1400" dirty="0" smtClean="0">
                <a:solidFill>
                  <a:srgbClr val="FFFF66"/>
                </a:solidFill>
              </a:rPr>
              <a:t> 				</a:t>
            </a:r>
            <a:r>
              <a:rPr lang="tr-TR" sz="1400" dirty="0" err="1" smtClean="0"/>
              <a:t>Auwad</a:t>
            </a:r>
            <a:r>
              <a:rPr lang="tr-TR" sz="1400" dirty="0" smtClean="0"/>
              <a:t> W. </a:t>
            </a:r>
            <a:r>
              <a:rPr lang="tr-TR" sz="1400" dirty="0" err="1" smtClean="0"/>
              <a:t>Int</a:t>
            </a:r>
            <a:r>
              <a:rPr lang="tr-TR" sz="1400" dirty="0" smtClean="0"/>
              <a:t> </a:t>
            </a:r>
            <a:r>
              <a:rPr lang="tr-TR" sz="1400" dirty="0" err="1" smtClean="0"/>
              <a:t>Urogynecol</a:t>
            </a:r>
            <a:r>
              <a:rPr lang="tr-TR" sz="1400" dirty="0" smtClean="0"/>
              <a:t> J </a:t>
            </a:r>
            <a:r>
              <a:rPr lang="tr-TR" sz="1400" dirty="0" err="1" smtClean="0"/>
              <a:t>Pelvic</a:t>
            </a:r>
            <a:r>
              <a:rPr lang="tr-TR" sz="1400" dirty="0" smtClean="0"/>
              <a:t> </a:t>
            </a:r>
            <a:r>
              <a:rPr lang="tr-TR" sz="1400" dirty="0" err="1" smtClean="0"/>
              <a:t>Floor</a:t>
            </a:r>
            <a:r>
              <a:rPr lang="tr-TR" sz="1400" dirty="0" smtClean="0"/>
              <a:t> </a:t>
            </a:r>
            <a:r>
              <a:rPr lang="tr-TR" sz="1400" dirty="0" err="1" smtClean="0"/>
              <a:t>Dysfunct</a:t>
            </a:r>
            <a:r>
              <a:rPr lang="tr-TR" sz="1400" dirty="0" smtClean="0"/>
              <a:t>. 2004  </a:t>
            </a:r>
          </a:p>
          <a:p>
            <a:pPr>
              <a:lnSpc>
                <a:spcPct val="80000"/>
              </a:lnSpc>
            </a:pPr>
            <a:endParaRPr lang="tr-TR" sz="1400" dirty="0" smtClean="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</a:pPr>
            <a:endParaRPr lang="tr-TR" sz="12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543800" cy="711845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3600" dirty="0">
                <a:solidFill>
                  <a:srgbClr val="FFCC00"/>
                </a:solidFill>
                <a:effectLst/>
                <a:latin typeface="Arial" charset="0"/>
              </a:rPr>
              <a:t>Kitle ile ilgili semptomlar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844824"/>
            <a:ext cx="6427788" cy="2671763"/>
          </a:xfrm>
        </p:spPr>
        <p:txBody>
          <a:bodyPr/>
          <a:lstStyle/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baskı,  dolgunluk hissi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 Bir  </a:t>
            </a:r>
            <a:r>
              <a:rPr lang="tr-TR" dirty="0" smtClean="0">
                <a:solidFill>
                  <a:srgbClr val="FFC000"/>
                </a:solidFill>
              </a:rPr>
              <a:t>kitlenin </a:t>
            </a:r>
            <a:r>
              <a:rPr lang="tr-TR" dirty="0" err="1" smtClean="0">
                <a:solidFill>
                  <a:srgbClr val="FFC000"/>
                </a:solidFill>
              </a:rPr>
              <a:t>vagina</a:t>
            </a:r>
            <a:r>
              <a:rPr lang="tr-TR" dirty="0" smtClean="0">
                <a:solidFill>
                  <a:srgbClr val="FFC000"/>
                </a:solidFill>
              </a:rPr>
              <a:t> veya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tr-TR" dirty="0" smtClean="0">
                <a:solidFill>
                  <a:srgbClr val="FFC000"/>
                </a:solidFill>
              </a:rPr>
              <a:t>    </a:t>
            </a:r>
            <a:r>
              <a:rPr lang="tr-TR" dirty="0" err="1" smtClean="0">
                <a:solidFill>
                  <a:srgbClr val="FFC000"/>
                </a:solidFill>
              </a:rPr>
              <a:t>perinede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smtClean="0"/>
              <a:t>gözlenmesi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,  </a:t>
            </a:r>
            <a:r>
              <a:rPr lang="tr-TR" dirty="0" err="1" smtClean="0"/>
              <a:t>perineal</a:t>
            </a:r>
            <a:r>
              <a:rPr lang="tr-TR" dirty="0" smtClean="0"/>
              <a:t> ağrı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endParaRPr lang="tr-TR" dirty="0" smtClean="0"/>
          </a:p>
          <a:p>
            <a:pPr>
              <a:buClr>
                <a:srgbClr val="FFCC00"/>
              </a:buClr>
              <a:buNone/>
            </a:pPr>
            <a:r>
              <a:rPr lang="tr-TR" dirty="0" smtClean="0"/>
              <a:t>	</a:t>
            </a:r>
            <a:r>
              <a:rPr lang="tr-TR" dirty="0" err="1" smtClean="0"/>
              <a:t>Prolapsusa</a:t>
            </a:r>
            <a:r>
              <a:rPr lang="tr-TR" dirty="0" smtClean="0"/>
              <a:t> spesifik tek semptom </a:t>
            </a:r>
            <a:r>
              <a:rPr lang="tr-TR" dirty="0" err="1" smtClean="0"/>
              <a:t>vaginal</a:t>
            </a:r>
            <a:r>
              <a:rPr lang="tr-TR" dirty="0" smtClean="0"/>
              <a:t> sarkmadır .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endParaRPr lang="tr-TR" dirty="0" smtClean="0">
              <a:solidFill>
                <a:srgbClr val="FFCC00"/>
              </a:solidFill>
            </a:endParaRPr>
          </a:p>
          <a:p>
            <a:pPr>
              <a:buClr>
                <a:srgbClr val="FFCC00"/>
              </a:buClr>
              <a:buNone/>
            </a:pPr>
            <a:r>
              <a:rPr lang="tr-TR" dirty="0" smtClean="0">
                <a:solidFill>
                  <a:srgbClr val="FFCC00"/>
                </a:solidFill>
              </a:rPr>
              <a:t>	(Kanıt Düzeyi: A)</a:t>
            </a:r>
          </a:p>
          <a:p>
            <a:pPr>
              <a:buClr>
                <a:srgbClr val="FFCC00"/>
              </a:buClr>
              <a:buFont typeface="Wingdings" pitchFamily="2" charset="2"/>
              <a:buChar char="q"/>
            </a:pP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565</TotalTime>
  <Words>3408</Words>
  <Application>Microsoft Office PowerPoint</Application>
  <PresentationFormat>Ekran Gösterisi (4:3)</PresentationFormat>
  <Paragraphs>567</Paragraphs>
  <Slides>86</Slides>
  <Notes>4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86</vt:i4>
      </vt:variant>
    </vt:vector>
  </HeadingPairs>
  <TitlesOfParts>
    <vt:vector size="97" baseType="lpstr">
      <vt:lpstr>Arial Unicode MS</vt:lpstr>
      <vt:lpstr>ＭＳ Ｐゴシック</vt:lpstr>
      <vt:lpstr>Arial</vt:lpstr>
      <vt:lpstr>Calibri</vt:lpstr>
      <vt:lpstr>MS Reference Sans Serif</vt:lpstr>
      <vt:lpstr>Rockwell</vt:lpstr>
      <vt:lpstr>Symbol</vt:lpstr>
      <vt:lpstr>Times New Roman</vt:lpstr>
      <vt:lpstr>Wingdings</vt:lpstr>
      <vt:lpstr>Wingdings 2</vt:lpstr>
      <vt:lpstr>Döküm</vt:lpstr>
      <vt:lpstr>PowerPoint Sunusu</vt:lpstr>
      <vt:lpstr>Tanı</vt:lpstr>
      <vt:lpstr>Semptomlar</vt:lpstr>
      <vt:lpstr>Semptomlar</vt:lpstr>
      <vt:lpstr>Semptom-Prolapsus İlişkisi</vt:lpstr>
      <vt:lpstr>POP semptomları</vt:lpstr>
      <vt:lpstr>Lokal Semptomlar</vt:lpstr>
      <vt:lpstr>PowerPoint Sunusu</vt:lpstr>
      <vt:lpstr>Kitle ile ilgili semptomlar</vt:lpstr>
      <vt:lpstr>Üriner semptomlar</vt:lpstr>
      <vt:lpstr>Üriner semptomlar</vt:lpstr>
      <vt:lpstr>POP derecesi arttıkça:</vt:lpstr>
      <vt:lpstr>PowerPoint Sunusu</vt:lpstr>
      <vt:lpstr>Posterior Kompartman Semptomları</vt:lpstr>
      <vt:lpstr>POP’ un cinsel fonksiyona etkisi</vt:lpstr>
      <vt:lpstr>Ağrı</vt:lpstr>
      <vt:lpstr>Normal Vaginal Destek</vt:lpstr>
      <vt:lpstr>Doku Desteğinin Değerlendirilmesi</vt:lpstr>
      <vt:lpstr>Pelvik Organ Prolapsusu</vt:lpstr>
      <vt:lpstr>PowerPoint Sunusu</vt:lpstr>
      <vt:lpstr>Ön Kompartman Defektleri</vt:lpstr>
      <vt:lpstr>Anterior Vajinal Duvar- Normal</vt:lpstr>
      <vt:lpstr>Anterior Vajinal Duvar Prolapsusu</vt:lpstr>
      <vt:lpstr>Paravajinal Defekt</vt:lpstr>
      <vt:lpstr>Santral Defekt-Sistosel</vt:lpstr>
      <vt:lpstr>Transvers Laserasyon </vt:lpstr>
      <vt:lpstr>Distal Defekt</vt:lpstr>
      <vt:lpstr>PowerPoint Sunusu</vt:lpstr>
      <vt:lpstr>Arka Kompartman Defektleri</vt:lpstr>
      <vt:lpstr>Posterior Vajinal Duvar-Normal</vt:lpstr>
      <vt:lpstr>Posterior Vajinal Duvar Prolapsusu (Rektosel)</vt:lpstr>
      <vt:lpstr>Posterior vajinal duvar prolapsusu</vt:lpstr>
      <vt:lpstr>Distal (Alçak) Transvers Posterior Vajinal Duvar Prolapsusu</vt:lpstr>
      <vt:lpstr>Proksimal (Yüksek) Rektosel</vt:lpstr>
      <vt:lpstr>PowerPoint Sunusu</vt:lpstr>
      <vt:lpstr>Vajinal Apeks - Normal</vt:lpstr>
      <vt:lpstr>Uterin Prolapsusda Muayene</vt:lpstr>
      <vt:lpstr>Vajinal Kaf Prolapsusu</vt:lpstr>
      <vt:lpstr>Apikal Enterosel</vt:lpstr>
      <vt:lpstr>Vajinal Kaf Prolapsusunda Muayene</vt:lpstr>
      <vt:lpstr>Perine değerlendirilmesi -Normal</vt:lpstr>
      <vt:lpstr>Perine Desensusu</vt:lpstr>
      <vt:lpstr>Perineal Rektosel</vt:lpstr>
      <vt:lpstr>Komplet eversiyon  (Tüm Kompartmanlar) </vt:lpstr>
      <vt:lpstr>Kas Gücünün Değerlendirilmesi</vt:lpstr>
      <vt:lpstr>PowerPoint Sunusu</vt:lpstr>
      <vt:lpstr>Pelvik Kas Kuvvetini Saptama</vt:lpstr>
      <vt:lpstr>PowerPoint Sunusu</vt:lpstr>
      <vt:lpstr>Lokal Nörolojik Muayene</vt:lpstr>
      <vt:lpstr>Sistografi - Sistosel</vt:lpstr>
      <vt:lpstr>MRI: Sistosel</vt:lpstr>
      <vt:lpstr>MRI: Uterin Prolapsus</vt:lpstr>
      <vt:lpstr>Pelvik Organ Prolapsusu</vt:lpstr>
      <vt:lpstr>PowerPoint Sunusu</vt:lpstr>
      <vt:lpstr>Baden ve Walker sistemi </vt:lpstr>
      <vt:lpstr>Baden ve Walker sistemi </vt:lpstr>
      <vt:lpstr>POP-Q Sınıflamasına Göre Evrelendirme</vt:lpstr>
      <vt:lpstr>POP-Q sistemi</vt:lpstr>
      <vt:lpstr>POP-Q sistemi</vt:lpstr>
      <vt:lpstr>POP Q – Önemli Noktalar</vt:lpstr>
      <vt:lpstr>POP Q – Önemli Noktalar</vt:lpstr>
      <vt:lpstr>POP Q – Önemli Noktalar</vt:lpstr>
      <vt:lpstr>POP-Q sistemi</vt:lpstr>
      <vt:lpstr>POP-Q sistemi</vt:lpstr>
      <vt:lpstr>PowerPoint Sunusu</vt:lpstr>
      <vt:lpstr>POP-Q yazılımı için 3x3 tablo</vt:lpstr>
      <vt:lpstr>PowerPoint Sunusu</vt:lpstr>
      <vt:lpstr>PowerPoint Sunusu</vt:lpstr>
      <vt:lpstr>POP Q</vt:lpstr>
      <vt:lpstr>PowerPoint Sunusu</vt:lpstr>
      <vt:lpstr>POP-Q</vt:lpstr>
      <vt:lpstr>POP-Q</vt:lpstr>
      <vt:lpstr>POP-Q</vt:lpstr>
      <vt:lpstr>PowerPoint Sunusu</vt:lpstr>
      <vt:lpstr>POP-Q Sınıflamasına Göre Evrelendirme</vt:lpstr>
      <vt:lpstr>Basitleştirilmiş POP-Q</vt:lpstr>
      <vt:lpstr>POP-Q Dezavantaj</vt:lpstr>
      <vt:lpstr>POP-Q Dezavantaj</vt:lpstr>
      <vt:lpstr>SONUÇLAR -1</vt:lpstr>
      <vt:lpstr>PowerPoint Sunusu</vt:lpstr>
      <vt:lpstr>PowerPoint Sunusu</vt:lpstr>
      <vt:lpstr>İlginiz için teşekkür ederim.  Prof Dr Cem Turan</vt:lpstr>
      <vt:lpstr>POP sınıflama sistemlerinin klinikteki yeri</vt:lpstr>
      <vt:lpstr>POP sınıflama sistemlerinin klinikteki yeri</vt:lpstr>
      <vt:lpstr>POP sınıflama sistemlerinin klinikteki yeri</vt:lpstr>
      <vt:lpstr>POP sınıflama sistemlerinin klinikteki yeri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Valued Acer Customer</dc:creator>
  <cp:lastModifiedBy>WIN7</cp:lastModifiedBy>
  <cp:revision>38</cp:revision>
  <dcterms:created xsi:type="dcterms:W3CDTF">2011-05-06T12:45:23Z</dcterms:created>
  <dcterms:modified xsi:type="dcterms:W3CDTF">2016-10-02T11:20:46Z</dcterms:modified>
</cp:coreProperties>
</file>