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</p:sldMasterIdLst>
  <p:notesMasterIdLst>
    <p:notesMasterId r:id="rId21"/>
  </p:notesMasterIdLst>
  <p:sldIdLst>
    <p:sldId id="256" r:id="rId2"/>
    <p:sldId id="422" r:id="rId3"/>
    <p:sldId id="440" r:id="rId4"/>
    <p:sldId id="424" r:id="rId5"/>
    <p:sldId id="430" r:id="rId6"/>
    <p:sldId id="425" r:id="rId7"/>
    <p:sldId id="427" r:id="rId8"/>
    <p:sldId id="436" r:id="rId9"/>
    <p:sldId id="431" r:id="rId10"/>
    <p:sldId id="432" r:id="rId11"/>
    <p:sldId id="444" r:id="rId12"/>
    <p:sldId id="446" r:id="rId13"/>
    <p:sldId id="449" r:id="rId14"/>
    <p:sldId id="408" r:id="rId15"/>
    <p:sldId id="442" r:id="rId16"/>
    <p:sldId id="437" r:id="rId17"/>
    <p:sldId id="439" r:id="rId18"/>
    <p:sldId id="441" r:id="rId19"/>
    <p:sldId id="45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85927" autoAdjust="0"/>
  </p:normalViewPr>
  <p:slideViewPr>
    <p:cSldViewPr>
      <p:cViewPr>
        <p:scale>
          <a:sx n="90" d="100"/>
          <a:sy n="90" d="100"/>
        </p:scale>
        <p:origin x="-215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NF (+)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2"/>
                <c:pt idx="0">
                  <c:v>Grup 1 (VAS≥5)</c:v>
                </c:pt>
                <c:pt idx="1">
                  <c:v>Grup 2 (VAS&lt;5)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17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NF (-)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Sayfa1!$A$2:$A$5</c:f>
              <c:strCache>
                <c:ptCount val="2"/>
                <c:pt idx="0">
                  <c:v>Grup 1 (VAS≥5)</c:v>
                </c:pt>
                <c:pt idx="1">
                  <c:v>Grup 2 (VAS&lt;5)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83</c:v>
                </c:pt>
                <c:pt idx="1">
                  <c:v>75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2"/>
                <c:pt idx="0">
                  <c:v>Grup 1 (VAS≥5)</c:v>
                </c:pt>
                <c:pt idx="1">
                  <c:v>Grup 2 (VAS&lt;5)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2759552"/>
        <c:axId val="132761088"/>
      </c:barChart>
      <c:catAx>
        <c:axId val="13275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761088"/>
        <c:crosses val="autoZero"/>
        <c:auto val="1"/>
        <c:lblAlgn val="ctr"/>
        <c:lblOffset val="100"/>
        <c:noMultiLvlLbl val="0"/>
      </c:catAx>
      <c:valAx>
        <c:axId val="1327610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275955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PGP 9.5 (+)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2"/>
                <c:pt idx="0">
                  <c:v>Grup 1 (VAS≥5)</c:v>
                </c:pt>
                <c:pt idx="1">
                  <c:v>Grup 2 (VAS&lt;5)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25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PGP 9.5 (-)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Sayfa1!$A$2:$A$5</c:f>
              <c:strCache>
                <c:ptCount val="2"/>
                <c:pt idx="0">
                  <c:v>Grup 1 (VAS≥5)</c:v>
                </c:pt>
                <c:pt idx="1">
                  <c:v>Grup 2 (VAS&lt;5)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75</c:v>
                </c:pt>
                <c:pt idx="1">
                  <c:v>92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2"/>
                <c:pt idx="0">
                  <c:v>Grup 1 (VAS≥5)</c:v>
                </c:pt>
                <c:pt idx="1">
                  <c:v>Grup 2 (VAS&lt;5)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2795392"/>
        <c:axId val="132801280"/>
      </c:barChart>
      <c:catAx>
        <c:axId val="132795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801280"/>
        <c:crosses val="autoZero"/>
        <c:auto val="1"/>
        <c:lblAlgn val="ctr"/>
        <c:lblOffset val="100"/>
        <c:noMultiLvlLbl val="0"/>
      </c:catAx>
      <c:valAx>
        <c:axId val="1328012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279539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42C8-5C0F-4A8E-8E0B-8A2237E42B5D}" type="datetimeFigureOut">
              <a:rPr lang="tr-TR" smtClean="0"/>
              <a:pPr/>
              <a:t>5.10.2016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8C3EB-2E02-4F12-AC5F-E4BB6EF0BB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8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35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32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0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39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0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96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59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8C3EB-2E02-4F12-AC5F-E4BB6EF0BB57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72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82A-FC26-4979-83BC-5EA7500A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2C07-24A4-4FEE-ABC5-B3FF3417B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134-E53F-4FD6-90D9-C329988E6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3792-8A54-46CC-9C7C-15C725A0DC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6EF-B3F1-4B36-BBFF-D99330448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34C-E5BD-4201-A3AD-06E304D5C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0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A7D9-1F75-4E6F-8CA5-8BF359CDB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3E29-FE12-4B02-AEF5-A848B0FB5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D53D-2662-4F7B-AAE1-A32CFDE3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1A55-2E29-477F-BE16-6216046C1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129E9-2A1A-4E55-B4C5-5F0E995F2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1412776"/>
            <a:ext cx="8715436" cy="24471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AĞRILI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AĞRISIZ UTERİN LEİOMYOMLARDA,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ENDOMETRİUMDA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MYOMETRİUMDA VE MYOM DOKUSUNDA SİNİR LİFİ MİKTARININ PROTEIN GENE PRODUCT 9.5 (PGP 9.5) VE NEUROFILAMENT (NF) İLE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KARŞILAŞTIRILMASI</a:t>
            </a:r>
            <a:r>
              <a:rPr lang="tr-TR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endParaRPr lang="tr-T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509120"/>
            <a:ext cx="8640960" cy="1643074"/>
          </a:xfrm>
        </p:spPr>
        <p:txBody>
          <a:bodyPr>
            <a:normAutofit/>
          </a:bodyPr>
          <a:lstStyle/>
          <a:p>
            <a:pPr marL="63500"/>
            <a:endParaRPr lang="tr-TR" sz="15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3500" algn="r"/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tr-TR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Burak Giray</a:t>
            </a:r>
            <a:r>
              <a:rPr lang="tr-TR" sz="1600" u="sng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Esra Esim Büyükbayrak</a:t>
            </a:r>
            <a:r>
              <a:rPr lang="tr-TR" sz="1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Sevinç Hallaç Keser</a:t>
            </a:r>
            <a:r>
              <a:rPr lang="tr-TR" sz="1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tr-TR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0" dirty="0" err="1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Zeynep</a:t>
            </a:r>
            <a:r>
              <a:rPr lang="en-US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dirty="0" err="1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Kamil</a:t>
            </a:r>
            <a:r>
              <a:rPr lang="en-US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Kadın </a:t>
            </a:r>
            <a:r>
              <a:rPr lang="en-US" sz="1200" i="0" dirty="0" err="1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dirty="0" err="1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en-US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dirty="0" err="1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</a:t>
            </a:r>
            <a:r>
              <a:rPr lang="en-US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EAH, Kadın Hastalıkları ve Doğum Kliniği, İstanbul</a:t>
            </a:r>
          </a:p>
          <a:p>
            <a:pPr marL="63500" algn="r"/>
            <a:r>
              <a:rPr lang="tr-TR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12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Marmara Üniversitesi, </a:t>
            </a:r>
            <a:r>
              <a:rPr lang="tr-TR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Kadın Hastalıkları ve Doğum Kliniği, İstanbul</a:t>
            </a:r>
          </a:p>
          <a:p>
            <a:pPr marL="63500" algn="r"/>
            <a:r>
              <a:rPr lang="tr-TR" sz="1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2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Lütfi Kırdar Kartal EAH, Patoloji Kliniği, </a:t>
            </a:r>
            <a:r>
              <a:rPr lang="tr-TR" sz="1200" i="0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İstanbul</a:t>
            </a:r>
          </a:p>
          <a:p>
            <a:pPr marL="63500"/>
            <a:endParaRPr lang="tr-T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3500" algn="ctr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0" algn="ctr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0" algn="ctr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1026" name="Picture 2" descr="C:\Users\samsung\Desktop\TJOD 2016\thumb_201306111634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5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\Desktop\TJOD 2016\main_edited_ag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09" y="0"/>
            <a:ext cx="2487191" cy="13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İstatistiksel</a:t>
            </a:r>
            <a:r>
              <a:rPr lang="tr-TR" sz="3200" dirty="0" smtClean="0"/>
              <a:t> analiz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SPSS 22.0 programı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Tanımlayıcı istatistikler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</a:p>
          <a:p>
            <a:pPr lvl="1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Bağımsız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 t test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hitney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testi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analizi: </a:t>
            </a:r>
          </a:p>
          <a:p>
            <a:pPr lvl="1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Ki-kare test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079414"/>
              </p:ext>
            </p:extLst>
          </p:nvPr>
        </p:nvGraphicFramePr>
        <p:xfrm>
          <a:off x="628650" y="1825625"/>
          <a:ext cx="733200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6221"/>
                <a:gridCol w="1331258"/>
                <a:gridCol w="1461527"/>
                <a:gridCol w="183300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 1 (VAS≥5)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(VAS&lt;5)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değeri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</a:t>
                      </a:r>
                    </a:p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49,2±3,9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Gravida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medyan (</a:t>
                      </a:r>
                      <a:r>
                        <a:rPr lang="tr-TR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min-max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(1-7)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(2-6)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Parite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medyan (</a:t>
                      </a:r>
                      <a:r>
                        <a:rPr lang="tr-TR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min-max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(1-7)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(2-6)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oyutu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SD)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SD)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879692"/>
              </p:ext>
            </p:extLst>
          </p:nvPr>
        </p:nvGraphicFramePr>
        <p:xfrm>
          <a:off x="4860032" y="2276872"/>
          <a:ext cx="3824348" cy="29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055735"/>
              </p:ext>
            </p:extLst>
          </p:nvPr>
        </p:nvGraphicFramePr>
        <p:xfrm>
          <a:off x="323528" y="2276872"/>
          <a:ext cx="38884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95536" y="537358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Şekil 1. </a:t>
            </a:r>
            <a:r>
              <a:rPr lang="tr-TR" sz="1600" dirty="0" err="1" smtClean="0"/>
              <a:t>Myom</a:t>
            </a:r>
            <a:r>
              <a:rPr lang="tr-TR" sz="1600" dirty="0" smtClean="0"/>
              <a:t> dokusunda PGP 9.5 ile sinir lifi varlığı. </a:t>
            </a:r>
            <a:endParaRPr lang="en-US" sz="1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17558" y="537358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Şekil 2. </a:t>
            </a:r>
            <a:r>
              <a:rPr lang="tr-TR" sz="1600" dirty="0" err="1" smtClean="0"/>
              <a:t>Myom</a:t>
            </a:r>
            <a:r>
              <a:rPr lang="tr-TR" sz="1600" dirty="0" smtClean="0"/>
              <a:t> dokusunda NF ile sinir lifi varlığı.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53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425" y="-38742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016854"/>
              </p:ext>
            </p:extLst>
          </p:nvPr>
        </p:nvGraphicFramePr>
        <p:xfrm>
          <a:off x="457423" y="743306"/>
          <a:ext cx="8253746" cy="5995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1298"/>
                <a:gridCol w="1224136"/>
                <a:gridCol w="1512168"/>
                <a:gridCol w="1296144"/>
              </a:tblGrid>
              <a:tr h="315181">
                <a:tc>
                  <a:txBody>
                    <a:bodyPr/>
                    <a:lstStyle/>
                    <a:p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 1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 2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181">
                <a:tc gridSpan="4"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PGP 9,5</a:t>
                      </a:r>
                      <a:r>
                        <a:rPr lang="tr-TR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boyasıyla</a:t>
                      </a:r>
                      <a:endParaRPr lang="sv-SE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9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Endometrium dokusunda sinir lifi boyanması</a:t>
                      </a:r>
                      <a:endParaRPr kumimoji="0" lang="tr-T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(%0)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(%100)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(%0)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(%100)</a:t>
                      </a:r>
                      <a:endParaRPr lang="en-US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-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8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Myometrium</a:t>
                      </a: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dokusunda sinir lifi boyanması</a:t>
                      </a:r>
                      <a:endParaRPr kumimoji="0" lang="tr-T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(%67)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(%33)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(%75)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(%25)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Myom</a:t>
                      </a: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dokusunda sinir lifi boyanması</a:t>
                      </a:r>
                      <a:endParaRPr kumimoji="0" lang="tr-T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(%25)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(%75)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(%8)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(%92)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783">
                <a:tc>
                  <a:txBody>
                    <a:bodyPr/>
                    <a:lstStyle/>
                    <a:p>
                      <a:r>
                        <a:rPr lang="tr-TR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</a:t>
                      </a:r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dokusunda sinir lifi yoğunluğu</a:t>
                      </a:r>
                    </a:p>
                    <a:p>
                      <a:pPr algn="r"/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Seyrek</a:t>
                      </a:r>
                    </a:p>
                    <a:p>
                      <a:pPr algn="r"/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(%17)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(%8)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(%8)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(%0)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181">
                <a:tc gridSpan="4">
                  <a:txBody>
                    <a:bodyPr/>
                    <a:lstStyle/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 boyasıyla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Endometrium dokusunda sinir lifi boyanması</a:t>
                      </a:r>
                      <a:endParaRPr kumimoji="0" lang="tr-T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(%0)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(%100)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(%0)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(%100)</a:t>
                      </a:r>
                      <a:endParaRPr lang="en-US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-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Myometrium</a:t>
                      </a: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dokusunda sinir lifi boyanması</a:t>
                      </a:r>
                      <a:endParaRPr kumimoji="0" lang="tr-T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(%67)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(%33)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(%83)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(%17)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Myom</a:t>
                      </a: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dokusunda sinir lifi boyanması</a:t>
                      </a:r>
                      <a:endParaRPr kumimoji="0" lang="tr-TR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(%17)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(%83)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tr-TR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(%25)</a:t>
                      </a:r>
                    </a:p>
                    <a:p>
                      <a:r>
                        <a:rPr lang="tr-TR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(%75)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783">
                <a:tc>
                  <a:txBody>
                    <a:bodyPr/>
                    <a:lstStyle/>
                    <a:p>
                      <a:r>
                        <a:rPr lang="tr-TR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</a:t>
                      </a:r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dokusunda sinir lifi yoğunluğu</a:t>
                      </a:r>
                    </a:p>
                    <a:p>
                      <a:pPr algn="r"/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Seyrek</a:t>
                      </a:r>
                    </a:p>
                    <a:p>
                      <a:pPr algn="r"/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(%17)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(%0)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(%17)</a:t>
                      </a:r>
                    </a:p>
                    <a:p>
                      <a:r>
                        <a:rPr lang="tr-T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(%8)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57425" y="404749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Tablo 1. </a:t>
            </a:r>
            <a:r>
              <a:rPr lang="tr-TR" sz="1600" dirty="0" err="1"/>
              <a:t>E</a:t>
            </a:r>
            <a:r>
              <a:rPr lang="tr-TR" sz="1600" dirty="0" err="1" smtClean="0"/>
              <a:t>ndometrium</a:t>
            </a:r>
            <a:r>
              <a:rPr lang="tr-TR" sz="1600" dirty="0" smtClean="0"/>
              <a:t>, </a:t>
            </a:r>
            <a:r>
              <a:rPr lang="tr-TR" sz="1600" dirty="0" err="1" smtClean="0"/>
              <a:t>myometrium</a:t>
            </a:r>
            <a:r>
              <a:rPr lang="tr-TR" sz="1600" dirty="0" smtClean="0"/>
              <a:t> ve </a:t>
            </a:r>
            <a:r>
              <a:rPr lang="tr-TR" sz="1600" dirty="0" err="1" smtClean="0"/>
              <a:t>myom</a:t>
            </a:r>
            <a:r>
              <a:rPr lang="tr-TR" sz="1600" dirty="0" smtClean="0"/>
              <a:t> dokusunda sinir lifi varlığı ve yoğunluğu.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89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539551" y="1772816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NF </a:t>
            </a:r>
            <a:r>
              <a:rPr lang="en-US" dirty="0" err="1"/>
              <a:t>ve</a:t>
            </a:r>
            <a:r>
              <a:rPr lang="en-US" dirty="0"/>
              <a:t> PGP 9.5 </a:t>
            </a:r>
            <a:r>
              <a:rPr lang="en-US" dirty="0" err="1" smtClean="0"/>
              <a:t>boya</a:t>
            </a:r>
            <a:r>
              <a:rPr lang="tr-TR" dirty="0" err="1" smtClean="0"/>
              <a:t>ları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tr-TR" dirty="0" smtClean="0"/>
              <a:t> istatiksel</a:t>
            </a:r>
            <a:r>
              <a:rPr lang="en-US" dirty="0" smtClean="0"/>
              <a:t> </a:t>
            </a:r>
            <a:r>
              <a:rPr lang="en-US" dirty="0" err="1"/>
              <a:t>anlamlı</a:t>
            </a:r>
            <a:r>
              <a:rPr lang="en-US" dirty="0"/>
              <a:t> ( p ˂ 0,05 / Kappa: 0,895 / </a:t>
            </a:r>
            <a:r>
              <a:rPr lang="en-US" dirty="0" err="1"/>
              <a:t>Uyum</a:t>
            </a:r>
            <a:r>
              <a:rPr lang="en-US" dirty="0"/>
              <a:t> %96)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 smtClean="0"/>
              <a:t>mevcuttu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Tartışma: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72740"/>
              </p:ext>
            </p:extLst>
          </p:nvPr>
        </p:nvGraphicFramePr>
        <p:xfrm>
          <a:off x="179512" y="620688"/>
          <a:ext cx="8712968" cy="596787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041318"/>
                <a:gridCol w="1567194"/>
                <a:gridCol w="1391926"/>
                <a:gridCol w="1068572"/>
                <a:gridCol w="1643958"/>
              </a:tblGrid>
              <a:tr h="70872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Çalışma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 grubu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Çalışmanın türü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Sonuç değerlendirme yöntemi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sonuçlar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2155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Zhang X et al. Innervation of endometrium and myometrium in women with painful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adenomyosis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uterin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fibroids.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Steril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2010; 94:730-7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Uterin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fibroid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(37)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adenomyozis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29)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Retrospektif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PGP 9.5 ile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sinir lifi miktarı ve yoğunluğu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Ağrılı hastalarda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PGP 9.5 (+)&gt; ağrısız hastalar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4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Zhang X, Lu B, Huang X, Xu H, Zhou C, Lin J. Endometrial nerve fibers in women with endometriosis, </a:t>
                      </a:r>
                      <a:r>
                        <a:rPr lang="en-US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adenomyosiz</a:t>
                      </a:r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uterine fibroids. </a:t>
                      </a:r>
                      <a:r>
                        <a:rPr lang="en-US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Fertil</a:t>
                      </a:r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Steril</a:t>
                      </a:r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2009; 92: 1799–1801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Endometriozis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(30),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adenomyozis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(40)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uterin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fibroid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(41)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adenomyozis+endometriozis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(47)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olan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Prospektif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Sadece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endometriumda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PGP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 ile sinir lifi yoğunluğu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Ağrılı olan tüm hasta gruplarında PGP 9.5 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 </a:t>
                      </a:r>
                    </a:p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Ağrısız grupta PGP 9.5 (-)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8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Sun Y,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Zhu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L,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Huang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X,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Zhou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C,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Zhang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X.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Immunohistochemical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localization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nerve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fibers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pseudocapsule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fibroids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 </a:t>
                      </a:r>
                      <a:r>
                        <a:rPr lang="tr-TR" sz="14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Histochem</a:t>
                      </a:r>
                      <a:r>
                        <a:rPr lang="tr-TR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2014;58(2):2249</a:t>
                      </a:r>
                      <a:endParaRPr lang="en-US" sz="140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Myomektomi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yapılan 57 hasta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rospektif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PGP 9.5 ve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anti-OXT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Ağrılı ağrısız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ayrımı yok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Psödokapsül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myometrium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değ.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2155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Quinn M. Uterine innervation in fibroids: a qualitative study. Journal of Obstetrics and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Gynaecology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2007;27(5):489-92.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nullipar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multipar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Retrospektif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Anti-S100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Multipar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hastaların </a:t>
                      </a:r>
                      <a:r>
                        <a:rPr lang="tr-TR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uterin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fibroidlerinde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sinir lifi(-)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9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Tartışma: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822031"/>
              </p:ext>
            </p:extLst>
          </p:nvPr>
        </p:nvGraphicFramePr>
        <p:xfrm>
          <a:off x="457200" y="1600200"/>
          <a:ext cx="8229600" cy="4238223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{2D5ABB26-0587-4C30-8999-92F81FD0307C}</a:tableStyleId>
              </a:tblPr>
              <a:tblGrid>
                <a:gridCol w="4114800"/>
                <a:gridCol w="4114800"/>
              </a:tblGrid>
              <a:tr h="748680">
                <a:tc>
                  <a:txBody>
                    <a:bodyPr/>
                    <a:lstStyle/>
                    <a:p>
                      <a:r>
                        <a:rPr lang="tr-TR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Çalışmanın  zayıf  yönleri: 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Çalışmanın  güçlü  yönleri: 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89543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 Örneklem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sayısının az olması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Ağrılı ve ağrısız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myomu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olan hastalarda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myom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dokusunda ve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uterin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dokularda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sinir lifi varlığının ve yoğunluğunun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prospektif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olarak değerlendirildiği ilk çalışma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olması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Birbiriyle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korele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olan i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tr-T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boyama tekniği kullanılması</a:t>
                      </a:r>
                      <a:endParaRPr lang="tr-T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Ağrılı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myomu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olan hastalarda,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endometriumda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myometri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dokusunda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miktarınının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artmadığ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üldü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yomdaki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ağrı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patofizyolojisinde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endometriumda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myometriumda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dokusunda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PGP 9.5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immunreaktif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liflerinin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olmadığı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sonucuna varıldı.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Sonraki çalışmalarda;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fazla sayıda hasta ile,</a:t>
            </a: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 öncesi ve sonrası sinir liflerinin araştırılması önerilir.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Teşekkürler…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5647" y="2060848"/>
            <a:ext cx="4176464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Op. Dr. Burak Giray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Doç. Dr. Esra Esim </a:t>
            </a:r>
            <a:r>
              <a:rPr lang="tr-TR" sz="2000" dirty="0" err="1" smtClean="0"/>
              <a:t>Büyükbayrak</a:t>
            </a:r>
            <a:endParaRPr lang="tr-TR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Uzm. Dr. Sevinç Hallaç Keser</a:t>
            </a:r>
            <a:endParaRPr lang="en-US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6804248" y="548502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burakgiray@gmail.com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8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3024336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Ağrı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şikayeti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endometriozisli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endometrial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örneklerinde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miştir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*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sonrasında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endometrium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myometriumda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yoğunluğunda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898712" y="5589240"/>
            <a:ext cx="751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*</a:t>
            </a:r>
            <a:r>
              <a:rPr lang="en-US" sz="900" dirty="0" err="1" smtClean="0"/>
              <a:t>Tokushige</a:t>
            </a:r>
            <a:r>
              <a:rPr lang="en-US" sz="900" dirty="0" smtClean="0"/>
              <a:t> N</a:t>
            </a:r>
            <a:r>
              <a:rPr lang="tr-TR" sz="900" dirty="0" smtClean="0"/>
              <a:t>. et al</a:t>
            </a:r>
            <a:r>
              <a:rPr lang="en-US" sz="900" dirty="0" smtClean="0"/>
              <a:t>. </a:t>
            </a:r>
            <a:r>
              <a:rPr lang="en-US" sz="900" dirty="0"/>
              <a:t>High density of small nerve </a:t>
            </a:r>
            <a:r>
              <a:rPr lang="en-US" sz="900" dirty="0" err="1"/>
              <a:t>fibres</a:t>
            </a:r>
            <a:r>
              <a:rPr lang="en-US" sz="900" dirty="0"/>
              <a:t> in the functional layer of the endometrium in women with endometriosis. Human </a:t>
            </a:r>
            <a:r>
              <a:rPr lang="en-US" sz="900" dirty="0" err="1"/>
              <a:t>Reprod</a:t>
            </a:r>
            <a:r>
              <a:rPr lang="en-US" sz="900" dirty="0"/>
              <a:t> 2006; 21; 782-787 </a:t>
            </a:r>
            <a:endParaRPr lang="tr-TR" sz="900" dirty="0" smtClean="0"/>
          </a:p>
          <a:p>
            <a:r>
              <a:rPr lang="tr-TR" sz="900" dirty="0" smtClean="0"/>
              <a:t>*Al-</a:t>
            </a:r>
            <a:r>
              <a:rPr lang="tr-TR" sz="900" dirty="0" err="1" smtClean="0"/>
              <a:t>Jefout</a:t>
            </a:r>
            <a:r>
              <a:rPr lang="tr-TR" sz="900" dirty="0" smtClean="0"/>
              <a:t> M. et al. </a:t>
            </a:r>
            <a:r>
              <a:rPr lang="tr-TR" sz="900" dirty="0" err="1"/>
              <a:t>Diagnosis</a:t>
            </a:r>
            <a:r>
              <a:rPr lang="tr-TR" sz="900" dirty="0"/>
              <a:t> of </a:t>
            </a:r>
            <a:r>
              <a:rPr lang="tr-TR" sz="900" dirty="0" err="1"/>
              <a:t>endometriosis</a:t>
            </a:r>
            <a:r>
              <a:rPr lang="tr-TR" sz="900" dirty="0"/>
              <a:t> </a:t>
            </a:r>
            <a:r>
              <a:rPr lang="tr-TR" sz="900" dirty="0" err="1"/>
              <a:t>by</a:t>
            </a:r>
            <a:r>
              <a:rPr lang="tr-TR" sz="900" dirty="0"/>
              <a:t> </a:t>
            </a:r>
            <a:r>
              <a:rPr lang="tr-TR" sz="900" dirty="0" err="1"/>
              <a:t>detection</a:t>
            </a:r>
            <a:r>
              <a:rPr lang="tr-TR" sz="900" dirty="0"/>
              <a:t> of </a:t>
            </a:r>
            <a:r>
              <a:rPr lang="tr-TR" sz="900" dirty="0" err="1"/>
              <a:t>nerve</a:t>
            </a:r>
            <a:r>
              <a:rPr lang="tr-TR" sz="900" dirty="0"/>
              <a:t> </a:t>
            </a:r>
            <a:r>
              <a:rPr lang="tr-TR" sz="900" dirty="0" err="1"/>
              <a:t>fibres</a:t>
            </a:r>
            <a:r>
              <a:rPr lang="tr-TR" sz="900" dirty="0"/>
              <a:t> in an </a:t>
            </a:r>
            <a:r>
              <a:rPr lang="tr-TR" sz="900" dirty="0" err="1"/>
              <a:t>endometrial</a:t>
            </a:r>
            <a:r>
              <a:rPr lang="tr-TR" sz="900" dirty="0"/>
              <a:t> </a:t>
            </a:r>
            <a:r>
              <a:rPr lang="tr-TR" sz="900" dirty="0" err="1"/>
              <a:t>biopsy</a:t>
            </a:r>
            <a:r>
              <a:rPr lang="tr-TR" sz="900" dirty="0"/>
              <a:t>: a </a:t>
            </a:r>
            <a:r>
              <a:rPr lang="tr-TR" sz="900" dirty="0" err="1"/>
              <a:t>double</a:t>
            </a:r>
            <a:r>
              <a:rPr lang="tr-TR" sz="900" dirty="0"/>
              <a:t> </a:t>
            </a:r>
            <a:r>
              <a:rPr lang="tr-TR" sz="900" dirty="0" err="1"/>
              <a:t>blind</a:t>
            </a:r>
            <a:r>
              <a:rPr lang="tr-TR" sz="900" dirty="0"/>
              <a:t> </a:t>
            </a:r>
            <a:r>
              <a:rPr lang="tr-TR" sz="900" dirty="0" err="1"/>
              <a:t>study</a:t>
            </a:r>
            <a:r>
              <a:rPr lang="tr-TR" sz="900" dirty="0"/>
              <a:t>.  Human </a:t>
            </a:r>
            <a:r>
              <a:rPr lang="tr-TR" sz="900" dirty="0" err="1"/>
              <a:t>Reprod</a:t>
            </a:r>
            <a:r>
              <a:rPr lang="tr-TR" sz="900" dirty="0"/>
              <a:t> 2009; 24: </a:t>
            </a:r>
            <a:r>
              <a:rPr lang="tr-TR" sz="900" dirty="0" smtClean="0"/>
              <a:t>3019-3024</a:t>
            </a:r>
            <a:endParaRPr lang="tr-TR" sz="900" dirty="0" smtClean="0"/>
          </a:p>
          <a:p>
            <a:r>
              <a:rPr lang="tr-TR" sz="900" dirty="0" smtClean="0"/>
              <a:t>*</a:t>
            </a:r>
            <a:r>
              <a:rPr lang="tr-TR" sz="900" dirty="0" err="1" smtClean="0"/>
              <a:t>McKinnon</a:t>
            </a:r>
            <a:r>
              <a:rPr lang="tr-TR" sz="900" dirty="0" smtClean="0"/>
              <a:t> B. et al. </a:t>
            </a:r>
            <a:r>
              <a:rPr lang="tr-TR" sz="900" dirty="0" err="1"/>
              <a:t>Endometriosis-associated</a:t>
            </a:r>
            <a:r>
              <a:rPr lang="tr-TR" sz="900" dirty="0"/>
              <a:t> </a:t>
            </a:r>
            <a:r>
              <a:rPr lang="tr-TR" sz="900" dirty="0" err="1"/>
              <a:t>nerve</a:t>
            </a:r>
            <a:r>
              <a:rPr lang="tr-TR" sz="900" dirty="0"/>
              <a:t> </a:t>
            </a:r>
            <a:r>
              <a:rPr lang="tr-TR" sz="900" dirty="0" err="1"/>
              <a:t>fibers</a:t>
            </a:r>
            <a:r>
              <a:rPr lang="tr-TR" sz="900" dirty="0"/>
              <a:t>, </a:t>
            </a:r>
            <a:r>
              <a:rPr lang="tr-TR" sz="900" dirty="0" err="1"/>
              <a:t>peritoneal</a:t>
            </a:r>
            <a:r>
              <a:rPr lang="tr-TR" sz="900" dirty="0"/>
              <a:t> </a:t>
            </a:r>
            <a:r>
              <a:rPr lang="tr-TR" sz="900" dirty="0" err="1"/>
              <a:t>fluid</a:t>
            </a:r>
            <a:r>
              <a:rPr lang="tr-TR" sz="900" dirty="0"/>
              <a:t> </a:t>
            </a:r>
            <a:r>
              <a:rPr lang="tr-TR" sz="900" dirty="0" err="1"/>
              <a:t>cytokine</a:t>
            </a:r>
            <a:r>
              <a:rPr lang="tr-TR" sz="900" dirty="0"/>
              <a:t> </a:t>
            </a:r>
            <a:r>
              <a:rPr lang="tr-TR" sz="900" dirty="0" err="1"/>
              <a:t>concentrations</a:t>
            </a:r>
            <a:r>
              <a:rPr lang="tr-TR" sz="900" dirty="0"/>
              <a:t>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pain</a:t>
            </a:r>
            <a:r>
              <a:rPr lang="tr-TR" sz="900" dirty="0"/>
              <a:t> in </a:t>
            </a:r>
            <a:r>
              <a:rPr lang="tr-TR" sz="900" dirty="0" err="1"/>
              <a:t>endometriotic</a:t>
            </a:r>
            <a:r>
              <a:rPr lang="tr-TR" sz="900" dirty="0"/>
              <a:t> </a:t>
            </a:r>
            <a:r>
              <a:rPr lang="tr-TR" sz="900" dirty="0" err="1"/>
              <a:t>lesions</a:t>
            </a:r>
            <a:r>
              <a:rPr lang="tr-TR" sz="900" dirty="0"/>
              <a:t> </a:t>
            </a:r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different</a:t>
            </a:r>
            <a:r>
              <a:rPr lang="tr-TR" sz="900" dirty="0"/>
              <a:t> </a:t>
            </a:r>
            <a:r>
              <a:rPr lang="tr-TR" sz="900" dirty="0" err="1"/>
              <a:t>locations</a:t>
            </a:r>
            <a:r>
              <a:rPr lang="tr-TR" sz="900" dirty="0"/>
              <a:t>. </a:t>
            </a:r>
            <a:r>
              <a:rPr lang="tr-TR" sz="900" dirty="0" err="1"/>
              <a:t>Fertil</a:t>
            </a:r>
            <a:r>
              <a:rPr lang="tr-TR" sz="900" dirty="0"/>
              <a:t> Steril 2012; 97: 373–380</a:t>
            </a:r>
            <a:r>
              <a:rPr lang="tr-TR" sz="900" dirty="0" smtClean="0"/>
              <a:t>.</a:t>
            </a:r>
            <a:endParaRPr lang="tr-TR" sz="900" dirty="0" smtClean="0"/>
          </a:p>
          <a:p>
            <a:r>
              <a:rPr lang="tr-TR" sz="900" dirty="0"/>
              <a:t>**</a:t>
            </a:r>
            <a:r>
              <a:rPr lang="tr-TR" sz="900" dirty="0" err="1"/>
              <a:t>Tokushige</a:t>
            </a:r>
            <a:r>
              <a:rPr lang="tr-TR" sz="900" dirty="0"/>
              <a:t> </a:t>
            </a:r>
            <a:r>
              <a:rPr lang="tr-TR" sz="900" dirty="0" smtClean="0"/>
              <a:t>N et al. </a:t>
            </a:r>
            <a:r>
              <a:rPr lang="tr-TR" sz="900" dirty="0" err="1"/>
              <a:t>Effects</a:t>
            </a:r>
            <a:r>
              <a:rPr lang="tr-TR" sz="900" dirty="0"/>
              <a:t> of </a:t>
            </a:r>
            <a:r>
              <a:rPr lang="tr-TR" sz="900" dirty="0" err="1"/>
              <a:t>hormonal</a:t>
            </a:r>
            <a:r>
              <a:rPr lang="tr-TR" sz="900" dirty="0"/>
              <a:t> </a:t>
            </a:r>
            <a:r>
              <a:rPr lang="tr-TR" sz="900" dirty="0" err="1" smtClean="0"/>
              <a:t>treatment</a:t>
            </a:r>
            <a:r>
              <a:rPr lang="tr-TR" sz="900" dirty="0" smtClean="0"/>
              <a:t> on </a:t>
            </a:r>
            <a:r>
              <a:rPr lang="tr-TR" sz="900" dirty="0" err="1"/>
              <a:t>nerve</a:t>
            </a:r>
            <a:r>
              <a:rPr lang="tr-TR" sz="900" dirty="0"/>
              <a:t> </a:t>
            </a:r>
            <a:r>
              <a:rPr lang="tr-TR" sz="900" dirty="0" err="1"/>
              <a:t>fibers</a:t>
            </a:r>
            <a:r>
              <a:rPr lang="tr-TR" sz="900" dirty="0"/>
              <a:t> in </a:t>
            </a:r>
            <a:r>
              <a:rPr lang="tr-TR" sz="900" dirty="0" err="1"/>
              <a:t>endometrium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myometrium</a:t>
            </a:r>
            <a:r>
              <a:rPr lang="tr-TR" sz="900" dirty="0"/>
              <a:t> in </a:t>
            </a:r>
            <a:r>
              <a:rPr lang="tr-TR" sz="900" dirty="0" err="1"/>
              <a:t>women</a:t>
            </a:r>
            <a:r>
              <a:rPr lang="tr-TR" sz="900" dirty="0"/>
              <a:t> </a:t>
            </a:r>
            <a:r>
              <a:rPr lang="tr-TR" sz="900" dirty="0" err="1" smtClean="0"/>
              <a:t>with</a:t>
            </a:r>
            <a:r>
              <a:rPr lang="tr-TR" sz="900" dirty="0" smtClean="0"/>
              <a:t> </a:t>
            </a:r>
            <a:r>
              <a:rPr lang="tr-TR" sz="900" dirty="0" err="1" smtClean="0"/>
              <a:t>endometriosis</a:t>
            </a:r>
            <a:r>
              <a:rPr lang="tr-TR" sz="900" dirty="0"/>
              <a:t>. </a:t>
            </a:r>
            <a:r>
              <a:rPr lang="tr-TR" sz="900" dirty="0" err="1"/>
              <a:t>Fertil</a:t>
            </a:r>
            <a:r>
              <a:rPr lang="tr-TR" sz="900" dirty="0"/>
              <a:t> Steril 2008;90:1589–98.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417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endometriozis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adenomyozisle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aynı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steroid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hormonların 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östojen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kontrolündedir.*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827584" y="58772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</a:t>
            </a:r>
            <a:r>
              <a:rPr lang="en-US" sz="1200" dirty="0" smtClean="0"/>
              <a:t>Zhang </a:t>
            </a:r>
            <a:r>
              <a:rPr lang="en-US" sz="1200" dirty="0"/>
              <a:t>X et al. Innervation of endometrium and myometrium in women with painful </a:t>
            </a:r>
            <a:r>
              <a:rPr lang="en-US" sz="1200" dirty="0" err="1"/>
              <a:t>adenomyosis</a:t>
            </a:r>
            <a:r>
              <a:rPr lang="en-US" sz="1200" dirty="0"/>
              <a:t> and </a:t>
            </a:r>
            <a:r>
              <a:rPr lang="en-US" sz="1200" dirty="0" err="1"/>
              <a:t>uterin</a:t>
            </a:r>
            <a:r>
              <a:rPr lang="en-US" sz="1200" dirty="0"/>
              <a:t> fibroids. </a:t>
            </a:r>
            <a:r>
              <a:rPr lang="en-US" sz="1200" dirty="0" err="1"/>
              <a:t>Fertil</a:t>
            </a:r>
            <a:r>
              <a:rPr lang="en-US" sz="1200" dirty="0"/>
              <a:t> </a:t>
            </a:r>
            <a:r>
              <a:rPr lang="en-US" sz="1200" dirty="0" err="1"/>
              <a:t>Steril</a:t>
            </a:r>
            <a:r>
              <a:rPr lang="en-US" sz="1200" dirty="0"/>
              <a:t>. 2010; 94:730-7</a:t>
            </a:r>
          </a:p>
        </p:txBody>
      </p:sp>
    </p:spTree>
    <p:extLst>
      <p:ext uri="{BB962C8B-B14F-4D97-AF65-F5344CB8AC3E}">
        <p14:creationId xmlns:p14="http://schemas.microsoft.com/office/powerpoint/2010/main" val="32457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sonrasında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endometrioziste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sinir lifi yoğunluğu azalıyorsa, diğer bir östrojen bağımlı hastalık olan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myomda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azalır mı?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elvik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varlığında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endometrial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varlığını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etyopatogenezine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tedaviye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ışık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tutabilir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 amacı: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ğrı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şikayeti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dokusunda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myometrial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endometrial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varlığını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araştırılması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miktarını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ılması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Gereç Yöntem: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 kurul onayı (onay numarası: 89513307/1009/351)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Onam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Dizayn: </a:t>
            </a:r>
          </a:p>
          <a:p>
            <a:pPr lvl="1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kontrollü çalışma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 büyüklüğü* (%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farkı gösterebilmek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 alfa hatası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%95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güce ulaşmak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her gruba 12 hasta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MedCalc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14.12.0)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946448" y="5865534"/>
            <a:ext cx="794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600" dirty="0" smtClean="0"/>
              <a:t>*</a:t>
            </a:r>
            <a:r>
              <a:rPr lang="en-US" sz="1600" dirty="0" smtClean="0"/>
              <a:t>Zhang </a:t>
            </a:r>
            <a:r>
              <a:rPr lang="en-US" sz="1600" dirty="0"/>
              <a:t>X, Lu B, Huang X, Xu H, Zhou C, Lin J. Endometrial nerve fibers in women with endometriosis, </a:t>
            </a:r>
            <a:r>
              <a:rPr lang="en-US" sz="1600" dirty="0" err="1"/>
              <a:t>adenomyosiz</a:t>
            </a:r>
            <a:r>
              <a:rPr lang="en-US" sz="1600" dirty="0"/>
              <a:t> and uterine fibroids. </a:t>
            </a:r>
            <a:r>
              <a:rPr lang="en-US" sz="1600" dirty="0" err="1"/>
              <a:t>Fertil</a:t>
            </a:r>
            <a:r>
              <a:rPr lang="en-US" sz="1600" dirty="0"/>
              <a:t> </a:t>
            </a:r>
            <a:r>
              <a:rPr lang="en-US" sz="1600" dirty="0" err="1"/>
              <a:t>Steril</a:t>
            </a:r>
            <a:r>
              <a:rPr lang="en-US" sz="1600" dirty="0"/>
              <a:t> 2009; 92: </a:t>
            </a:r>
            <a:r>
              <a:rPr lang="en-US" sz="1600" dirty="0" smtClean="0"/>
              <a:t>1799–1801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01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seçimi: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tr-TR" b="1" u="sng" cap="none" dirty="0" smtClean="0">
                <a:solidFill>
                  <a:schemeClr val="tx1"/>
                </a:solidFill>
              </a:rPr>
              <a:t>Çalışmaya dahil olma kriterleri:</a:t>
            </a:r>
            <a:endParaRPr lang="tr-TR" b="1" u="sng" cap="none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ön tanısıyla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histerektomi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endikasyonu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almak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Histopatalojik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tanısı almak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olmak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b="1" u="sng" cap="none" dirty="0" smtClean="0">
                <a:solidFill>
                  <a:schemeClr val="tx1"/>
                </a:solidFill>
              </a:rPr>
              <a:t>Çalışma dışı tutulma kriterleri:</a:t>
            </a:r>
            <a:endParaRPr lang="tr-TR" b="1" u="sng" cap="none" dirty="0">
              <a:solidFill>
                <a:schemeClr val="tx1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4644008" y="2492896"/>
            <a:ext cx="4041775" cy="39512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6 ayda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almak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patolojileri (PID,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endometriozis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operasyon geçirmiş olmak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 algısını değiştirebilecek hastalık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Nörolojik, psikiyatrik ve endokrinolojik hastalık hikayesi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D993-ED14-45A3-B245-3CC3EEF47DA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4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aşlık 59"/>
          <p:cNvSpPr>
            <a:spLocks noGrp="1"/>
          </p:cNvSpPr>
          <p:nvPr>
            <p:ph type="title"/>
          </p:nvPr>
        </p:nvSpPr>
        <p:spPr>
          <a:xfrm>
            <a:off x="0" y="260648"/>
            <a:ext cx="8291264" cy="41805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Gereç ve Yöntem: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>
                <a:cs typeface="Times New Roman" panose="02020603050405020304" pitchFamily="18" charset="0"/>
              </a:rPr>
              <a:pPr/>
              <a:t>8</a:t>
            </a:fld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84305" y="980728"/>
            <a:ext cx="22977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n=54 </a:t>
            </a:r>
            <a:r>
              <a:rPr 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sebepli </a:t>
            </a:r>
            <a:r>
              <a:rPr 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histerektomi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yapılacak hasta</a:t>
            </a:r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659363" y="980728"/>
            <a:ext cx="229774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Dışlanan (n=30)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ayda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hormonal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 (n=5)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patolojileri (PID,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endometriozis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(n=6)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operasyon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geçirmiş olmak (n=19)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84237" y="2143267"/>
            <a:ext cx="172819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Grup-1</a:t>
            </a:r>
          </a:p>
          <a:p>
            <a:pPr algn="ctr"/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Ağrılı klinik (n=12)</a:t>
            </a:r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129754" y="2143267"/>
            <a:ext cx="16752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Grup-2 </a:t>
            </a:r>
          </a:p>
          <a:p>
            <a:pPr algn="ctr"/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Ağrısız klinik (n=12)</a:t>
            </a:r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84237" y="3389604"/>
            <a:ext cx="172819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topatalojik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inceleme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sonrası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tanısı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48885" y="4785866"/>
            <a:ext cx="22977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n=12</a:t>
            </a:r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775522" y="4786406"/>
            <a:ext cx="22977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n=12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403648" y="5644710"/>
            <a:ext cx="426705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PGP 9.5 ve NF ile </a:t>
            </a:r>
            <a:r>
              <a:rPr lang="tr-T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ndometrium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yometrium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</a:t>
            </a:r>
            <a:r>
              <a:rPr lang="tr-T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dokusunda sinir lifi varlığı ve yoğunluğu</a:t>
            </a:r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Düz Ok Bağlayıcısı 16"/>
          <p:cNvCxnSpPr>
            <a:stCxn id="6" idx="2"/>
            <a:endCxn id="8" idx="0"/>
          </p:cNvCxnSpPr>
          <p:nvPr/>
        </p:nvCxnSpPr>
        <p:spPr>
          <a:xfrm flipH="1">
            <a:off x="1748333" y="1811725"/>
            <a:ext cx="1784845" cy="33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6" idx="2"/>
            <a:endCxn id="9" idx="0"/>
          </p:cNvCxnSpPr>
          <p:nvPr/>
        </p:nvCxnSpPr>
        <p:spPr>
          <a:xfrm>
            <a:off x="3533178" y="1811725"/>
            <a:ext cx="1434185" cy="33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8" idx="2"/>
            <a:endCxn id="10" idx="0"/>
          </p:cNvCxnSpPr>
          <p:nvPr/>
        </p:nvCxnSpPr>
        <p:spPr>
          <a:xfrm>
            <a:off x="1748333" y="2974264"/>
            <a:ext cx="0" cy="41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stCxn id="9" idx="2"/>
            <a:endCxn id="34" idx="0"/>
          </p:cNvCxnSpPr>
          <p:nvPr/>
        </p:nvCxnSpPr>
        <p:spPr>
          <a:xfrm>
            <a:off x="4967363" y="2974264"/>
            <a:ext cx="1" cy="41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11" idx="2"/>
            <a:endCxn id="13" idx="0"/>
          </p:cNvCxnSpPr>
          <p:nvPr/>
        </p:nvCxnSpPr>
        <p:spPr>
          <a:xfrm>
            <a:off x="1797758" y="5124420"/>
            <a:ext cx="1739420" cy="52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34" idx="2"/>
            <a:endCxn id="12" idx="0"/>
          </p:cNvCxnSpPr>
          <p:nvPr/>
        </p:nvCxnSpPr>
        <p:spPr>
          <a:xfrm flipH="1">
            <a:off x="4924395" y="4466822"/>
            <a:ext cx="42969" cy="31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12" idx="2"/>
            <a:endCxn id="13" idx="0"/>
          </p:cNvCxnSpPr>
          <p:nvPr/>
        </p:nvCxnSpPr>
        <p:spPr>
          <a:xfrm flipH="1">
            <a:off x="3537178" y="5124960"/>
            <a:ext cx="1387217" cy="51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stCxn id="10" idx="2"/>
          </p:cNvCxnSpPr>
          <p:nvPr/>
        </p:nvCxnSpPr>
        <p:spPr>
          <a:xfrm>
            <a:off x="1748333" y="4466822"/>
            <a:ext cx="21098" cy="329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stCxn id="6" idx="3"/>
          </p:cNvCxnSpPr>
          <p:nvPr/>
        </p:nvCxnSpPr>
        <p:spPr>
          <a:xfrm>
            <a:off x="4682050" y="1396227"/>
            <a:ext cx="1977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4074941" y="3389604"/>
            <a:ext cx="178484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topatalojik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inceleme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sonrası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tanısı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u="sng" dirty="0" smtClean="0"/>
              <a:t>Hastaların değerlendirilmesi</a:t>
            </a:r>
            <a:endParaRPr lang="en-US" sz="3200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4464496" cy="21168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Polyclonal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 protein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9.5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(PGP 9.5)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1/200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dilüsyon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USA)</a:t>
            </a:r>
            <a:r>
              <a:rPr lang="tr-T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lvl="1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Pan-nöronal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marker</a:t>
            </a:r>
          </a:p>
          <a:p>
            <a:pPr lvl="1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Monoclonal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antihuman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neurofilament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(NF)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(1/200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dilüsyon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Myelinli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lifler </a:t>
            </a:r>
          </a:p>
          <a:p>
            <a:pPr marL="457200" lvl="1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Spesivite</a:t>
            </a:r>
            <a:r>
              <a:rPr lang="tr-T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*,**</a:t>
            </a:r>
            <a:endParaRPr lang="tr-TR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0F35-4671-4FFD-A21B-955FDF131E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784" y="1196752"/>
            <a:ext cx="2360063" cy="17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784" y="3429000"/>
            <a:ext cx="2360063" cy="17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5940152" y="4945730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NF</a:t>
            </a:r>
            <a:r>
              <a:rPr lang="tr-TR" sz="1200" i="1" dirty="0"/>
              <a:t> </a:t>
            </a:r>
            <a:r>
              <a:rPr lang="tr-TR" sz="1200" dirty="0" smtClean="0"/>
              <a:t>(x200 büyütme)</a:t>
            </a:r>
            <a:endParaRPr lang="en-US" sz="12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917784" y="2714524"/>
            <a:ext cx="1717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PGP 9.5 (</a:t>
            </a:r>
            <a:r>
              <a:rPr lang="tr-TR" sz="1200" dirty="0"/>
              <a:t>x200 büyütme</a:t>
            </a:r>
            <a:r>
              <a:rPr lang="tr-TR" sz="1200" dirty="0" smtClean="0"/>
              <a:t>)</a:t>
            </a:r>
            <a:endParaRPr lang="en-US" sz="1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7543" y="5872654"/>
            <a:ext cx="7832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dirty="0" smtClean="0"/>
              <a:t>*</a:t>
            </a:r>
            <a:r>
              <a:rPr lang="tr-TR" sz="1200" dirty="0" err="1" smtClean="0"/>
              <a:t>Lundberg</a:t>
            </a:r>
            <a:r>
              <a:rPr lang="tr-TR" sz="1200" dirty="0" smtClean="0"/>
              <a:t> </a:t>
            </a:r>
            <a:r>
              <a:rPr lang="tr-TR" sz="1200" dirty="0"/>
              <a:t>LM, </a:t>
            </a:r>
            <a:r>
              <a:rPr lang="tr-TR" sz="1200" dirty="0" err="1"/>
              <a:t>Alm</a:t>
            </a:r>
            <a:r>
              <a:rPr lang="tr-TR" sz="1200" dirty="0"/>
              <a:t> P, </a:t>
            </a:r>
            <a:r>
              <a:rPr lang="tr-TR" sz="1200" dirty="0" err="1"/>
              <a:t>Wharton</a:t>
            </a:r>
            <a:r>
              <a:rPr lang="tr-TR" sz="1200" dirty="0"/>
              <a:t> J, </a:t>
            </a:r>
            <a:r>
              <a:rPr lang="tr-TR" sz="1200" dirty="0" err="1"/>
              <a:t>Polak</a:t>
            </a:r>
            <a:r>
              <a:rPr lang="tr-TR" sz="1200" dirty="0"/>
              <a:t> JM. Protein gene </a:t>
            </a:r>
            <a:r>
              <a:rPr lang="tr-TR" sz="1200" dirty="0" err="1"/>
              <a:t>product</a:t>
            </a:r>
            <a:r>
              <a:rPr lang="tr-TR" sz="1200" dirty="0"/>
              <a:t> </a:t>
            </a:r>
            <a:r>
              <a:rPr lang="tr-TR" sz="1200" dirty="0" smtClean="0"/>
              <a:t>9.5 (PGP </a:t>
            </a:r>
            <a:r>
              <a:rPr lang="tr-TR" sz="1200" dirty="0"/>
              <a:t>9.5). A </a:t>
            </a:r>
            <a:r>
              <a:rPr lang="tr-TR" sz="1200" dirty="0" err="1"/>
              <a:t>new</a:t>
            </a:r>
            <a:r>
              <a:rPr lang="tr-TR" sz="1200" dirty="0"/>
              <a:t> </a:t>
            </a:r>
            <a:r>
              <a:rPr lang="tr-TR" sz="1200" dirty="0" err="1"/>
              <a:t>neuronal</a:t>
            </a:r>
            <a:r>
              <a:rPr lang="tr-TR" sz="1200" dirty="0"/>
              <a:t> marker </a:t>
            </a:r>
            <a:r>
              <a:rPr lang="tr-TR" sz="1200" dirty="0" err="1"/>
              <a:t>visualizing</a:t>
            </a:r>
            <a:r>
              <a:rPr lang="tr-TR" sz="1200" dirty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whole</a:t>
            </a:r>
            <a:r>
              <a:rPr lang="tr-TR" sz="1200" dirty="0" smtClean="0"/>
              <a:t> </a:t>
            </a:r>
            <a:r>
              <a:rPr lang="tr-TR" sz="1200" dirty="0" err="1"/>
              <a:t>uterine</a:t>
            </a:r>
            <a:r>
              <a:rPr lang="tr-TR" sz="1200" dirty="0"/>
              <a:t> </a:t>
            </a:r>
            <a:r>
              <a:rPr lang="tr-TR" sz="1200" dirty="0" err="1" smtClean="0"/>
              <a:t>innervation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/>
              <a:t>pregnancy-induced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developmental</a:t>
            </a:r>
            <a:r>
              <a:rPr lang="tr-TR" sz="1200" dirty="0"/>
              <a:t> </a:t>
            </a:r>
            <a:r>
              <a:rPr lang="tr-TR" sz="1200" dirty="0" err="1"/>
              <a:t>changes</a:t>
            </a:r>
            <a:r>
              <a:rPr lang="tr-TR" sz="1200" dirty="0"/>
              <a:t> in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 smtClean="0"/>
              <a:t>guinea</a:t>
            </a:r>
            <a:r>
              <a:rPr lang="tr-TR" sz="1200" dirty="0" smtClean="0"/>
              <a:t> </a:t>
            </a:r>
            <a:r>
              <a:rPr lang="tr-TR" sz="1200" dirty="0" err="1" smtClean="0"/>
              <a:t>pig</a:t>
            </a:r>
            <a:r>
              <a:rPr lang="tr-TR" sz="1200" dirty="0"/>
              <a:t>. </a:t>
            </a:r>
            <a:r>
              <a:rPr lang="tr-TR" sz="1200" dirty="0" err="1"/>
              <a:t>Histochemistry</a:t>
            </a:r>
            <a:r>
              <a:rPr lang="tr-TR" sz="1200" dirty="0"/>
              <a:t> 1988;90:9–17</a:t>
            </a:r>
            <a:r>
              <a:rPr lang="tr-TR" sz="1200" dirty="0" smtClean="0"/>
              <a:t>.</a:t>
            </a:r>
          </a:p>
          <a:p>
            <a:pPr algn="just"/>
            <a:r>
              <a:rPr lang="tr-TR" sz="1200" dirty="0" smtClean="0"/>
              <a:t>**</a:t>
            </a:r>
            <a:r>
              <a:rPr lang="tr-TR" sz="1200" dirty="0" err="1" smtClean="0"/>
              <a:t>SchlaepferWW</a:t>
            </a:r>
            <a:r>
              <a:rPr lang="tr-TR" sz="1200" dirty="0"/>
              <a:t>. </a:t>
            </a:r>
            <a:r>
              <a:rPr lang="tr-TR" sz="1200" dirty="0" err="1"/>
              <a:t>Neurofilaments</a:t>
            </a:r>
            <a:r>
              <a:rPr lang="tr-TR" sz="1200" dirty="0"/>
              <a:t>: </a:t>
            </a:r>
            <a:r>
              <a:rPr lang="tr-TR" sz="1200" dirty="0" err="1"/>
              <a:t>structure</a:t>
            </a:r>
            <a:r>
              <a:rPr lang="tr-TR" sz="1200" dirty="0"/>
              <a:t>, </a:t>
            </a:r>
            <a:r>
              <a:rPr lang="tr-TR" sz="1200" dirty="0" err="1"/>
              <a:t>metabolism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 smtClean="0"/>
              <a:t>implications</a:t>
            </a:r>
            <a:r>
              <a:rPr lang="tr-TR" sz="1200" dirty="0" smtClean="0"/>
              <a:t> in </a:t>
            </a:r>
            <a:r>
              <a:rPr lang="tr-TR" sz="1200" dirty="0" err="1"/>
              <a:t>disease</a:t>
            </a:r>
            <a:r>
              <a:rPr lang="tr-TR" sz="1200" dirty="0"/>
              <a:t>. J </a:t>
            </a:r>
            <a:r>
              <a:rPr lang="tr-TR" sz="1200" dirty="0" err="1"/>
              <a:t>Neuropathol</a:t>
            </a:r>
            <a:r>
              <a:rPr lang="tr-TR" sz="1200" dirty="0"/>
              <a:t> </a:t>
            </a:r>
            <a:r>
              <a:rPr lang="tr-TR" sz="1200" dirty="0" err="1"/>
              <a:t>Exp</a:t>
            </a:r>
            <a:r>
              <a:rPr lang="tr-TR" sz="1200" dirty="0"/>
              <a:t> </a:t>
            </a:r>
            <a:r>
              <a:rPr lang="tr-TR" sz="1200" dirty="0" err="1"/>
              <a:t>Neurol</a:t>
            </a:r>
            <a:r>
              <a:rPr lang="tr-TR" sz="1200" dirty="0"/>
              <a:t> 1987;46:117–29.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56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1382</Words>
  <Application>Microsoft Office PowerPoint</Application>
  <PresentationFormat>Ekran Gösterisi (4:3)</PresentationFormat>
  <Paragraphs>291</Paragraphs>
  <Slides>19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  AĞRILI VE AĞRISIZ UTERİN LEİOMYOMLARDA, ENDOMETRİUMDA, MYOMETRİUMDA VE MYOM DOKUSUNDA SİNİR LİFİ MİKTARININ PROTEIN GENE PRODUCT 9.5 (PGP 9.5) VE NEUROFILAMENT (NF) İLE KARŞILAŞTIRILMASI </vt:lpstr>
      <vt:lpstr>Giriş:</vt:lpstr>
      <vt:lpstr>Giriş:</vt:lpstr>
      <vt:lpstr>Giriş:</vt:lpstr>
      <vt:lpstr>Çalışmanın amacı: </vt:lpstr>
      <vt:lpstr>Gereç Yöntem:</vt:lpstr>
      <vt:lpstr>Hasta seçimi:</vt:lpstr>
      <vt:lpstr>Gereç ve Yöntem:</vt:lpstr>
      <vt:lpstr>Hastaların değerlendirilmesi</vt:lpstr>
      <vt:lpstr>İstatistiksel analiz</vt:lpstr>
      <vt:lpstr>Bulgular: </vt:lpstr>
      <vt:lpstr>Bulgular: </vt:lpstr>
      <vt:lpstr>Bulgular</vt:lpstr>
      <vt:lpstr>Bulgular: </vt:lpstr>
      <vt:lpstr>Tartışma: </vt:lpstr>
      <vt:lpstr>Tartışma: </vt:lpstr>
      <vt:lpstr>Sonuç: </vt:lpstr>
      <vt:lpstr>Sonraki çalışmalarda;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beyhan</dc:creator>
  <cp:lastModifiedBy>samsung</cp:lastModifiedBy>
  <cp:revision>1214</cp:revision>
  <dcterms:created xsi:type="dcterms:W3CDTF">2012-10-08T12:41:32Z</dcterms:created>
  <dcterms:modified xsi:type="dcterms:W3CDTF">2016-10-05T21:16:09Z</dcterms:modified>
</cp:coreProperties>
</file>