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4" r:id="rId3"/>
    <p:sldId id="258" r:id="rId4"/>
    <p:sldId id="300" r:id="rId5"/>
    <p:sldId id="280" r:id="rId6"/>
    <p:sldId id="270" r:id="rId7"/>
    <p:sldId id="271" r:id="rId8"/>
    <p:sldId id="272" r:id="rId9"/>
    <p:sldId id="278" r:id="rId10"/>
    <p:sldId id="289" r:id="rId11"/>
    <p:sldId id="273" r:id="rId12"/>
    <p:sldId id="297" r:id="rId13"/>
    <p:sldId id="263" r:id="rId14"/>
    <p:sldId id="274" r:id="rId15"/>
    <p:sldId id="276" r:id="rId16"/>
    <p:sldId id="275" r:id="rId17"/>
    <p:sldId id="277" r:id="rId18"/>
    <p:sldId id="262" r:id="rId19"/>
    <p:sldId id="288" r:id="rId20"/>
    <p:sldId id="266" r:id="rId21"/>
    <p:sldId id="279" r:id="rId22"/>
    <p:sldId id="260" r:id="rId23"/>
    <p:sldId id="299" r:id="rId24"/>
    <p:sldId id="295" r:id="rId25"/>
    <p:sldId id="296" r:id="rId26"/>
    <p:sldId id="298" r:id="rId27"/>
    <p:sldId id="264" r:id="rId28"/>
    <p:sldId id="265" r:id="rId29"/>
    <p:sldId id="268" r:id="rId30"/>
    <p:sldId id="269" r:id="rId31"/>
    <p:sldId id="267" r:id="rId32"/>
    <p:sldId id="291" r:id="rId33"/>
    <p:sldId id="292" r:id="rId34"/>
    <p:sldId id="293" r:id="rId35"/>
    <p:sldId id="285" r:id="rId36"/>
    <p:sldId id="294" r:id="rId37"/>
    <p:sldId id="290" r:id="rId38"/>
    <p:sldId id="261" r:id="rId39"/>
    <p:sldId id="301"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sorterViewPr>
    <p:cViewPr>
      <p:scale>
        <a:sx n="100" d="100"/>
        <a:sy n="100" d="100"/>
      </p:scale>
      <p:origin x="0" y="3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667B54-81BB-4C69-ACC0-EBB7BEFEA67D}" type="datetimeFigureOut">
              <a:rPr lang="tr-TR" smtClean="0"/>
              <a:t>4.10.2016</a:t>
            </a:fld>
            <a:endParaRPr lang="tr-TR"/>
          </a:p>
        </p:txBody>
      </p:sp>
      <p:sp>
        <p:nvSpPr>
          <p:cNvPr id="17" name="Footer Placeholder 16"/>
          <p:cNvSpPr>
            <a:spLocks noGrp="1"/>
          </p:cNvSpPr>
          <p:nvPr>
            <p:ph type="ftr" sz="quarter" idx="11"/>
          </p:nvPr>
        </p:nvSpPr>
        <p:spPr/>
        <p:txBody>
          <a:bodyPr/>
          <a:lstStyle/>
          <a:p>
            <a:endParaRPr lang="tr-T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E3B302A-6B15-4253-98EB-6B36E189AF19}" type="slidenum">
              <a:rPr lang="tr-TR" smtClean="0"/>
              <a:t>‹#›</a:t>
            </a:fld>
            <a:endParaRPr lang="tr-T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667B54-81BB-4C69-ACC0-EBB7BEFEA67D}" type="datetimeFigureOut">
              <a:rPr lang="tr-TR" smtClean="0"/>
              <a:t>4.10.2016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3B302A-6B15-4253-98EB-6B36E189AF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667B54-81BB-4C69-ACC0-EBB7BEFEA67D}" type="datetimeFigureOut">
              <a:rPr lang="tr-TR" smtClean="0"/>
              <a:t>4.10.2016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3B302A-6B15-4253-98EB-6B36E189AF1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667B54-81BB-4C69-ACC0-EBB7BEFEA67D}" type="datetimeFigureOut">
              <a:rPr lang="tr-TR" smtClean="0"/>
              <a:t>4.10.2016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E3B302A-6B15-4253-98EB-6B36E189AF19}" type="slidenum">
              <a:rPr lang="tr-TR" smtClean="0"/>
              <a:t>‹#›</a:t>
            </a:fld>
            <a:endParaRPr lang="tr-T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667B54-81BB-4C69-ACC0-EBB7BEFEA67D}" type="datetimeFigureOut">
              <a:rPr lang="tr-TR" smtClean="0"/>
              <a:t>4.10.2016</a:t>
            </a:fld>
            <a:endParaRPr lang="tr-TR"/>
          </a:p>
        </p:txBody>
      </p:sp>
      <p:sp>
        <p:nvSpPr>
          <p:cNvPr id="5" name="Footer Placeholder 4"/>
          <p:cNvSpPr>
            <a:spLocks noGrp="1"/>
          </p:cNvSpPr>
          <p:nvPr>
            <p:ph type="ftr" sz="quarter" idx="11"/>
          </p:nvPr>
        </p:nvSpPr>
        <p:spPr>
          <a:xfrm>
            <a:off x="800100" y="6172200"/>
            <a:ext cx="4000500" cy="457200"/>
          </a:xfrm>
        </p:spPr>
        <p:txBody>
          <a:bodyPr/>
          <a:lstStyle/>
          <a:p>
            <a:endParaRPr lang="tr-T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E3B302A-6B15-4253-98EB-6B36E189AF1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667B54-81BB-4C69-ACC0-EBB7BEFEA67D}" type="datetimeFigureOut">
              <a:rPr lang="tr-TR" smtClean="0"/>
              <a:t>4.10.2016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3B302A-6B15-4253-98EB-6B36E189AF19}" type="slidenum">
              <a:rPr lang="tr-TR" smtClean="0"/>
              <a:t>‹#›</a:t>
            </a:fld>
            <a:endParaRPr lang="tr-T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667B54-81BB-4C69-ACC0-EBB7BEFEA67D}" type="datetimeFigureOut">
              <a:rPr lang="tr-TR" smtClean="0"/>
              <a:t>4.10.2016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E3B302A-6B15-4253-98EB-6B36E189AF19}" type="slidenum">
              <a:rPr lang="tr-TR" smtClean="0"/>
              <a:t>‹#›</a:t>
            </a:fld>
            <a:endParaRPr lang="tr-T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667B54-81BB-4C69-ACC0-EBB7BEFEA67D}" type="datetimeFigureOut">
              <a:rPr lang="tr-TR" smtClean="0"/>
              <a:t>4.10.2016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E3B302A-6B15-4253-98EB-6B36E189AF1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7B54-81BB-4C69-ACC0-EBB7BEFEA67D}" type="datetimeFigureOut">
              <a:rPr lang="tr-TR" smtClean="0"/>
              <a:t>4.10.2016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E3B302A-6B15-4253-98EB-6B36E189AF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667B54-81BB-4C69-ACC0-EBB7BEFEA67D}" type="datetimeFigureOut">
              <a:rPr lang="tr-TR" smtClean="0"/>
              <a:t>4.10.2016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E3B302A-6B15-4253-98EB-6B36E189AF19}" type="slidenum">
              <a:rPr lang="tr-TR" smtClean="0"/>
              <a:t>‹#›</a:t>
            </a:fld>
            <a:endParaRPr lang="tr-T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667B54-81BB-4C69-ACC0-EBB7BEFEA67D}" type="datetimeFigureOut">
              <a:rPr lang="tr-TR" smtClean="0"/>
              <a:t>4.10.2016</a:t>
            </a:fld>
            <a:endParaRPr lang="tr-TR"/>
          </a:p>
        </p:txBody>
      </p:sp>
      <p:sp>
        <p:nvSpPr>
          <p:cNvPr id="6" name="Footer Placeholder 5"/>
          <p:cNvSpPr>
            <a:spLocks noGrp="1"/>
          </p:cNvSpPr>
          <p:nvPr>
            <p:ph type="ftr" sz="quarter" idx="11"/>
          </p:nvPr>
        </p:nvSpPr>
        <p:spPr>
          <a:xfrm>
            <a:off x="914400" y="6172200"/>
            <a:ext cx="3886200" cy="457200"/>
          </a:xfrm>
        </p:spPr>
        <p:txBody>
          <a:bodyPr/>
          <a:lstStyle/>
          <a:p>
            <a:endParaRPr lang="tr-TR"/>
          </a:p>
        </p:txBody>
      </p:sp>
      <p:sp>
        <p:nvSpPr>
          <p:cNvPr id="7" name="Slide Number Placeholder 6"/>
          <p:cNvSpPr>
            <a:spLocks noGrp="1"/>
          </p:cNvSpPr>
          <p:nvPr>
            <p:ph type="sldNum" sz="quarter" idx="12"/>
          </p:nvPr>
        </p:nvSpPr>
        <p:spPr>
          <a:xfrm>
            <a:off x="146304" y="6208776"/>
            <a:ext cx="457200" cy="457200"/>
          </a:xfrm>
        </p:spPr>
        <p:txBody>
          <a:bodyPr/>
          <a:lstStyle/>
          <a:p>
            <a:fld id="{8E3B302A-6B15-4253-98EB-6B36E189AF19}" type="slidenum">
              <a:rPr lang="tr-TR" smtClean="0"/>
              <a:t>‹#›</a:t>
            </a:fld>
            <a:endParaRPr lang="tr-T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9667B54-81BB-4C69-ACC0-EBB7BEFEA67D}" type="datetimeFigureOut">
              <a:rPr lang="tr-TR" smtClean="0"/>
              <a:t>4.10.2016</a:t>
            </a:fld>
            <a:endParaRPr lang="tr-T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3B302A-6B15-4253-98EB-6B36E189AF1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cbi.nlm.nih.gov/pubmed/?term=J+Clin+Endocrinol+Metab.+2015+;100(9):332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365104"/>
            <a:ext cx="6400800" cy="1633736"/>
          </a:xfrm>
        </p:spPr>
        <p:txBody>
          <a:bodyPr/>
          <a:lstStyle/>
          <a:p>
            <a:r>
              <a:rPr lang="tr-TR" dirty="0" smtClean="0">
                <a:solidFill>
                  <a:schemeClr val="tx1"/>
                </a:solidFill>
                <a:latin typeface="Times New Roman" panose="02020603050405020304" pitchFamily="18" charset="0"/>
                <a:cs typeface="Times New Roman" panose="02020603050405020304" pitchFamily="18" charset="0"/>
              </a:rPr>
              <a:t>Prof.Dr.Kadir Savan</a:t>
            </a:r>
          </a:p>
          <a:p>
            <a:r>
              <a:rPr lang="tr-TR" dirty="0" smtClean="0">
                <a:solidFill>
                  <a:schemeClr val="tx1"/>
                </a:solidFill>
                <a:latin typeface="Times New Roman" panose="02020603050405020304" pitchFamily="18" charset="0"/>
                <a:cs typeface="Times New Roman" panose="02020603050405020304" pitchFamily="18" charset="0"/>
              </a:rPr>
              <a:t>Şişli Kolan İnternational Hospital</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539552" y="1340768"/>
            <a:ext cx="7772400" cy="1470025"/>
          </a:xfrm>
        </p:spPr>
        <p:txBody>
          <a:bodyPr/>
          <a:lstStyle/>
          <a:p>
            <a:r>
              <a:rPr lang="tr-TR" dirty="0" smtClean="0">
                <a:latin typeface="Times New Roman" panose="02020603050405020304" pitchFamily="18" charset="0"/>
                <a:cs typeface="Times New Roman" panose="02020603050405020304" pitchFamily="18" charset="0"/>
              </a:rPr>
              <a:t>ART ‘de Ovulasyon Trigger Yöntemleri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83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a:solidFill>
                  <a:schemeClr val="tx1"/>
                </a:solidFill>
                <a:latin typeface="Times New Roman" panose="02020603050405020304" pitchFamily="18" charset="0"/>
                <a:cs typeface="Times New Roman" panose="02020603050405020304" pitchFamily="18" charset="0"/>
              </a:rPr>
              <a:t>r</a:t>
            </a:r>
            <a:r>
              <a:rPr lang="tr-TR" sz="4400" b="1" dirty="0" smtClean="0">
                <a:solidFill>
                  <a:schemeClr val="tx1"/>
                </a:solidFill>
                <a:latin typeface="Times New Roman" panose="02020603050405020304" pitchFamily="18" charset="0"/>
                <a:cs typeface="Times New Roman" panose="02020603050405020304" pitchFamily="18" charset="0"/>
              </a:rPr>
              <a:t>-hCG </a:t>
            </a:r>
            <a:r>
              <a:rPr lang="tr-TR" sz="4400" b="1" dirty="0" smtClean="0">
                <a:solidFill>
                  <a:schemeClr val="tx1"/>
                </a:solidFill>
                <a:latin typeface="Times New Roman" panose="02020603050405020304" pitchFamily="18" charset="0"/>
                <a:cs typeface="Times New Roman" panose="02020603050405020304" pitchFamily="18" charset="0"/>
              </a:rPr>
              <a:t> vs  u-hCG</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endParaRPr lang="tr-TR" dirty="0" smtClean="0"/>
          </a:p>
          <a:p>
            <a:endParaRPr lang="tr-TR" dirty="0" smtClean="0"/>
          </a:p>
          <a:p>
            <a:pPr marL="0" indent="0">
              <a:buNone/>
            </a:pPr>
            <a:endParaRPr lang="tr-TR" dirty="0" smtClean="0"/>
          </a:p>
          <a:p>
            <a:r>
              <a:rPr lang="tr-TR" sz="2400" dirty="0" smtClean="0">
                <a:latin typeface="Times New Roman" panose="02020603050405020304" pitchFamily="18" charset="0"/>
                <a:cs typeface="Times New Roman" panose="02020603050405020304" pitchFamily="18" charset="0"/>
              </a:rPr>
              <a:t>Her ikisinde de yeterli endojen LH surge sağlanmaktadır</a:t>
            </a:r>
          </a:p>
          <a:p>
            <a:r>
              <a:rPr lang="tr-TR" sz="2400" dirty="0" smtClean="0">
                <a:latin typeface="Times New Roman" panose="02020603050405020304" pitchFamily="18" charset="0"/>
                <a:cs typeface="Times New Roman" panose="02020603050405020304" pitchFamily="18" charset="0"/>
              </a:rPr>
              <a:t>Ovulasyon,matur oosit ve gebelik oranları yönünden fark yoktur</a:t>
            </a:r>
          </a:p>
          <a:p>
            <a:pPr marL="0" indent="0">
              <a:buNone/>
            </a:pPr>
            <a:r>
              <a:rPr lang="tr-TR" dirty="0"/>
              <a:t> </a:t>
            </a:r>
            <a:endParaRPr lang="tr-TR" dirty="0" smtClean="0"/>
          </a:p>
          <a:p>
            <a:pPr marL="0" indent="0">
              <a:buNone/>
            </a:pPr>
            <a:endParaRPr lang="tr-TR" sz="1800" dirty="0"/>
          </a:p>
          <a:p>
            <a:pPr marL="0" indent="0">
              <a:buNone/>
            </a:pPr>
            <a:endParaRPr lang="tr-TR" sz="1800" dirty="0" smtClean="0"/>
          </a:p>
          <a:p>
            <a:pPr marL="0" indent="0">
              <a:buNone/>
            </a:pPr>
            <a:endParaRPr lang="tr-TR" sz="1800" dirty="0"/>
          </a:p>
          <a:p>
            <a:pPr marL="0" indent="0">
              <a:buNone/>
            </a:pPr>
            <a:r>
              <a:rPr lang="tr-TR" sz="1800" dirty="0" smtClean="0"/>
              <a:t>                                                       </a:t>
            </a:r>
            <a:r>
              <a:rPr lang="tr-TR" sz="1800" dirty="0" smtClean="0">
                <a:solidFill>
                  <a:srgbClr val="C00000"/>
                </a:solidFill>
              </a:rPr>
              <a:t>Cochrane Database Syst Rev 2016 Apr 23;4: CD003719</a:t>
            </a:r>
          </a:p>
          <a:p>
            <a:pPr marL="0" indent="0">
              <a:buNone/>
            </a:pPr>
            <a:endParaRPr lang="tr-TR" sz="1800" dirty="0"/>
          </a:p>
        </p:txBody>
      </p:sp>
    </p:spTree>
    <p:extLst>
      <p:ext uri="{BB962C8B-B14F-4D97-AF65-F5344CB8AC3E}">
        <p14:creationId xmlns:p14="http://schemas.microsoft.com/office/powerpoint/2010/main" val="166302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OHSS Riski</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10000"/>
          </a:bodyPr>
          <a:lstStyle/>
          <a:p>
            <a:endParaRPr lang="tr-TR" sz="3200" dirty="0" smtClean="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r>
              <a:rPr lang="tr-TR" sz="3200" dirty="0" smtClean="0">
                <a:latin typeface="Times New Roman" panose="02020603050405020304" pitchFamily="18" charset="0"/>
                <a:cs typeface="Times New Roman" panose="02020603050405020304" pitchFamily="18" charset="0"/>
              </a:rPr>
              <a:t>OHHS riski </a:t>
            </a:r>
            <a:r>
              <a:rPr lang="tr-TR" sz="3200" dirty="0" smtClean="0">
                <a:latin typeface="Times New Roman" panose="02020603050405020304" pitchFamily="18" charset="0"/>
                <a:cs typeface="Times New Roman" panose="02020603050405020304" pitchFamily="18" charset="0"/>
              </a:rPr>
              <a:t>% 3,1- 8 </a:t>
            </a:r>
            <a:r>
              <a:rPr lang="tr-TR" sz="3200" dirty="0" smtClean="0">
                <a:latin typeface="Times New Roman" panose="02020603050405020304" pitchFamily="18" charset="0"/>
                <a:cs typeface="Times New Roman" panose="02020603050405020304" pitchFamily="18" charset="0"/>
              </a:rPr>
              <a:t>arasında olup</a:t>
            </a:r>
            <a:r>
              <a:rPr lang="tr-TR" sz="3200" dirty="0" smtClean="0">
                <a:latin typeface="Times New Roman" panose="02020603050405020304" pitchFamily="18" charset="0"/>
                <a:cs typeface="Times New Roman" panose="02020603050405020304" pitchFamily="18" charset="0"/>
              </a:rPr>
              <a:t>, yüksek </a:t>
            </a:r>
            <a:r>
              <a:rPr lang="tr-TR" sz="3200" dirty="0" smtClean="0">
                <a:latin typeface="Times New Roman" panose="02020603050405020304" pitchFamily="18" charset="0"/>
                <a:cs typeface="Times New Roman" panose="02020603050405020304" pitchFamily="18" charset="0"/>
              </a:rPr>
              <a:t>risk grubundaki hastalarda bu oran % </a:t>
            </a:r>
            <a:r>
              <a:rPr lang="tr-TR" sz="3200" dirty="0" smtClean="0">
                <a:latin typeface="Times New Roman" panose="02020603050405020304" pitchFamily="18" charset="0"/>
                <a:cs typeface="Times New Roman" panose="02020603050405020304" pitchFamily="18" charset="0"/>
              </a:rPr>
              <a:t>20’ </a:t>
            </a:r>
            <a:r>
              <a:rPr lang="tr-TR" sz="3200" dirty="0" smtClean="0">
                <a:latin typeface="Times New Roman" panose="02020603050405020304" pitchFamily="18" charset="0"/>
                <a:cs typeface="Times New Roman" panose="02020603050405020304" pitchFamily="18" charset="0"/>
              </a:rPr>
              <a:t>ye çıkabilir</a:t>
            </a:r>
          </a:p>
          <a:p>
            <a:endParaRPr lang="tr-TR" dirty="0" smtClean="0"/>
          </a:p>
          <a:p>
            <a:endParaRPr lang="tr-TR" dirty="0"/>
          </a:p>
          <a:p>
            <a:endParaRPr lang="tr-TR" dirty="0" smtClean="0"/>
          </a:p>
          <a:p>
            <a:pPr marL="0" indent="0">
              <a:buNone/>
            </a:pPr>
            <a:endParaRPr lang="tr-TR" dirty="0"/>
          </a:p>
          <a:p>
            <a:pPr marL="0" indent="0">
              <a:buNone/>
            </a:pPr>
            <a:r>
              <a:rPr lang="tr-TR" sz="1500" dirty="0" smtClean="0">
                <a:latin typeface="Times New Roman" panose="02020603050405020304" pitchFamily="18" charset="0"/>
                <a:cs typeface="Times New Roman" panose="02020603050405020304" pitchFamily="18" charset="0"/>
              </a:rPr>
              <a:t>                                                                                                        </a:t>
            </a:r>
            <a:r>
              <a:rPr lang="tr-TR" sz="1500" dirty="0" smtClean="0">
                <a:solidFill>
                  <a:srgbClr val="C00000"/>
                </a:solidFill>
                <a:latin typeface="Times New Roman" panose="02020603050405020304" pitchFamily="18" charset="0"/>
                <a:cs typeface="Times New Roman" panose="02020603050405020304" pitchFamily="18" charset="0"/>
              </a:rPr>
              <a:t>Hum Reprod Update 2002;8(6):559</a:t>
            </a:r>
          </a:p>
          <a:p>
            <a:pPr marL="0" indent="0">
              <a:buNone/>
            </a:pPr>
            <a:r>
              <a:rPr lang="tr-TR" sz="1500" dirty="0" smtClean="0">
                <a:solidFill>
                  <a:srgbClr val="C00000"/>
                </a:solidFill>
                <a:latin typeface="Times New Roman" panose="02020603050405020304" pitchFamily="18" charset="0"/>
                <a:cs typeface="Times New Roman" panose="02020603050405020304" pitchFamily="18" charset="0"/>
              </a:rPr>
              <a:t>                                                                                            </a:t>
            </a:r>
            <a:r>
              <a:rPr lang="tr-TR" sz="1500" dirty="0" err="1" smtClean="0">
                <a:solidFill>
                  <a:srgbClr val="C00000"/>
                </a:solidFill>
                <a:latin typeface="Times New Roman" panose="02020603050405020304" pitchFamily="18" charset="0"/>
                <a:cs typeface="Times New Roman" panose="02020603050405020304" pitchFamily="18" charset="0"/>
              </a:rPr>
              <a:t>Ultrasound</a:t>
            </a:r>
            <a:r>
              <a:rPr lang="tr-TR" sz="1500" dirty="0" smtClean="0">
                <a:solidFill>
                  <a:srgbClr val="C00000"/>
                </a:solidFill>
                <a:latin typeface="Times New Roman" panose="02020603050405020304" pitchFamily="18" charset="0"/>
                <a:cs typeface="Times New Roman" panose="02020603050405020304" pitchFamily="18" charset="0"/>
              </a:rPr>
              <a:t> Obstet Gynecol 2015;45(4):377</a:t>
            </a:r>
            <a:endParaRPr lang="tr-TR" sz="15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412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itchFamily="18" charset="0"/>
                <a:cs typeface="Times New Roman" pitchFamily="18" charset="0"/>
              </a:rPr>
              <a:t>OHHS</a:t>
            </a:r>
            <a:endParaRPr lang="tr-TR"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556793"/>
            <a:ext cx="78488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1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OHSS Önlenmesi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772816"/>
            <a:ext cx="8229600" cy="4353347"/>
          </a:xfrm>
        </p:spPr>
        <p:txBody>
          <a:bodyPr>
            <a:normAutofit/>
          </a:bodyPr>
          <a:lstStyle/>
          <a:p>
            <a:endParaRPr lang="tr-TR" dirty="0" smtClean="0"/>
          </a:p>
          <a:p>
            <a:pPr marL="0" indent="0">
              <a:buNone/>
            </a:pPr>
            <a:endParaRPr lang="tr-TR" dirty="0"/>
          </a:p>
          <a:p>
            <a:r>
              <a:rPr lang="tr-TR" sz="3200" dirty="0" smtClean="0">
                <a:latin typeface="Times New Roman" panose="02020603050405020304" pitchFamily="18" charset="0"/>
                <a:cs typeface="Times New Roman" panose="02020603050405020304" pitchFamily="18" charset="0"/>
              </a:rPr>
              <a:t>OHSS’ yi tam’a yakın önler</a:t>
            </a:r>
          </a:p>
          <a:p>
            <a:pPr marL="0" indent="0">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hCG</a:t>
            </a:r>
            <a:r>
              <a:rPr lang="tr-TR" sz="3200" dirty="0" smtClean="0">
                <a:latin typeface="Times New Roman" panose="02020603050405020304" pitchFamily="18" charset="0"/>
                <a:cs typeface="Times New Roman" panose="02020603050405020304" pitchFamily="18" charset="0"/>
              </a:rPr>
              <a:t> Trigger:    OHSS % 5-8</a:t>
            </a:r>
          </a:p>
          <a:p>
            <a:pPr marL="0" indent="0">
              <a:buNone/>
            </a:pP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GnRHa</a:t>
            </a:r>
            <a:r>
              <a:rPr lang="tr-TR" sz="3200" dirty="0" smtClean="0">
                <a:latin typeface="Times New Roman" panose="02020603050405020304" pitchFamily="18" charset="0"/>
                <a:cs typeface="Times New Roman" panose="02020603050405020304" pitchFamily="18" charset="0"/>
              </a:rPr>
              <a:t> :           OHSS% 0-2</a:t>
            </a:r>
          </a:p>
          <a:p>
            <a:endParaRPr lang="tr-TR" dirty="0"/>
          </a:p>
          <a:p>
            <a:endParaRPr lang="tr-TR" dirty="0" smtClean="0"/>
          </a:p>
          <a:p>
            <a:pPr marL="0" indent="0">
              <a:buNone/>
            </a:pPr>
            <a:r>
              <a:rPr lang="tr-TR" sz="1200" dirty="0" smtClean="0">
                <a:solidFill>
                  <a:srgbClr val="C00000"/>
                </a:solidFill>
                <a:latin typeface="Times New Roman" panose="02020603050405020304" pitchFamily="18" charset="0"/>
                <a:cs typeface="Times New Roman" panose="02020603050405020304" pitchFamily="18" charset="0"/>
              </a:rPr>
              <a:t>                                                                                                                      Human Reprod update 2011:17;510</a:t>
            </a:r>
            <a:endParaRPr lang="tr-TR" sz="1200" dirty="0">
              <a:solidFill>
                <a:srgbClr val="C00000"/>
              </a:solidFill>
              <a:latin typeface="Times New Roman" panose="02020603050405020304" pitchFamily="18" charset="0"/>
              <a:cs typeface="Times New Roman" panose="02020603050405020304" pitchFamily="18" charset="0"/>
            </a:endParaRPr>
          </a:p>
          <a:p>
            <a:pPr marL="0" indent="0">
              <a:buNone/>
            </a:pPr>
            <a:r>
              <a:rPr lang="tr-TR" sz="1200" dirty="0" smtClean="0">
                <a:latin typeface="Times New Roman" panose="02020603050405020304" pitchFamily="18" charset="0"/>
                <a:cs typeface="Times New Roman" panose="02020603050405020304" pitchFamily="18" charset="0"/>
              </a:rPr>
              <a:t>                                                                                                                     </a:t>
            </a:r>
            <a:r>
              <a:rPr lang="tr-TR" sz="1200" dirty="0" err="1" smtClean="0">
                <a:solidFill>
                  <a:srgbClr val="C00000"/>
                </a:solidFill>
                <a:latin typeface="Times New Roman" panose="02020603050405020304" pitchFamily="18" charset="0"/>
                <a:cs typeface="Times New Roman" panose="02020603050405020304" pitchFamily="18" charset="0"/>
              </a:rPr>
              <a:t>Cochrane</a:t>
            </a:r>
            <a:r>
              <a:rPr lang="tr-TR" sz="1200" dirty="0" smtClean="0">
                <a:solidFill>
                  <a:srgbClr val="C00000"/>
                </a:solidFill>
                <a:latin typeface="Times New Roman" panose="02020603050405020304" pitchFamily="18" charset="0"/>
                <a:cs typeface="Times New Roman" panose="02020603050405020304" pitchFamily="18" charset="0"/>
              </a:rPr>
              <a:t> Database syst.Rev 2014 Oct 31 (10):CD 008046</a:t>
            </a:r>
          </a:p>
        </p:txBody>
      </p:sp>
    </p:spTree>
    <p:extLst>
      <p:ext uri="{BB962C8B-B14F-4D97-AF65-F5344CB8AC3E}">
        <p14:creationId xmlns:p14="http://schemas.microsoft.com/office/powerpoint/2010/main" val="1445651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4714"/>
            <a:ext cx="7772400" cy="1260140"/>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sz="2200" b="1" dirty="0" err="1" smtClean="0">
                <a:solidFill>
                  <a:schemeClr val="tx1"/>
                </a:solidFill>
                <a:latin typeface="Times New Roman" panose="02020603050405020304" pitchFamily="18" charset="0"/>
                <a:cs typeface="Times New Roman" panose="02020603050405020304" pitchFamily="18" charset="0"/>
              </a:rPr>
              <a:t>Triggering</a:t>
            </a:r>
            <a:r>
              <a:rPr lang="tr-TR" sz="2200" b="1" dirty="0" smtClean="0">
                <a:solidFill>
                  <a:schemeClr val="tx1"/>
                </a:solidFill>
                <a:latin typeface="Times New Roman" panose="02020603050405020304" pitchFamily="18" charset="0"/>
                <a:cs typeface="Times New Roman" panose="02020603050405020304" pitchFamily="18" charset="0"/>
              </a:rPr>
              <a:t> </a:t>
            </a:r>
            <a:r>
              <a:rPr lang="tr-TR" sz="2200" b="1" dirty="0">
                <a:solidFill>
                  <a:schemeClr val="tx1"/>
                </a:solidFill>
                <a:latin typeface="Times New Roman" panose="02020603050405020304" pitchFamily="18" charset="0"/>
                <a:cs typeface="Times New Roman" panose="02020603050405020304" pitchFamily="18" charset="0"/>
              </a:rPr>
              <a:t>final </a:t>
            </a:r>
            <a:r>
              <a:rPr lang="tr-TR" sz="2200" b="1" dirty="0" err="1">
                <a:solidFill>
                  <a:schemeClr val="tx1"/>
                </a:solidFill>
                <a:latin typeface="Times New Roman" panose="02020603050405020304" pitchFamily="18" charset="0"/>
                <a:cs typeface="Times New Roman" panose="02020603050405020304" pitchFamily="18" charset="0"/>
              </a:rPr>
              <a:t>oocyte</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maturation</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with</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reduced</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doses</a:t>
            </a:r>
            <a:r>
              <a:rPr lang="tr-TR" sz="2200" b="1" dirty="0">
                <a:solidFill>
                  <a:schemeClr val="tx1"/>
                </a:solidFill>
                <a:latin typeface="Times New Roman" panose="02020603050405020304" pitchFamily="18" charset="0"/>
                <a:cs typeface="Times New Roman" panose="02020603050405020304" pitchFamily="18" charset="0"/>
              </a:rPr>
              <a:t> of </a:t>
            </a:r>
            <a:r>
              <a:rPr lang="tr-TR" sz="2200" b="1" dirty="0" err="1">
                <a:solidFill>
                  <a:schemeClr val="tx1"/>
                </a:solidFill>
                <a:latin typeface="Times New Roman" panose="02020603050405020304" pitchFamily="18" charset="0"/>
                <a:cs typeface="Times New Roman" panose="02020603050405020304" pitchFamily="18" charset="0"/>
              </a:rPr>
              <a:t>hCG</a:t>
            </a:r>
            <a:r>
              <a:rPr lang="tr-TR" sz="2200" b="1" dirty="0">
                <a:solidFill>
                  <a:schemeClr val="tx1"/>
                </a:solidFill>
                <a:latin typeface="Times New Roman" panose="02020603050405020304" pitchFamily="18" charset="0"/>
                <a:cs typeface="Times New Roman" panose="02020603050405020304" pitchFamily="18" charset="0"/>
              </a:rPr>
              <a:t> in IVF/ICSI: a </a:t>
            </a:r>
            <a:r>
              <a:rPr lang="tr-TR" sz="2200" b="1" dirty="0" err="1">
                <a:solidFill>
                  <a:schemeClr val="tx1"/>
                </a:solidFill>
                <a:latin typeface="Times New Roman" panose="02020603050405020304" pitchFamily="18" charset="0"/>
                <a:cs typeface="Times New Roman" panose="02020603050405020304" pitchFamily="18" charset="0"/>
              </a:rPr>
              <a:t>prospective</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randomized</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and</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controlled</a:t>
            </a:r>
            <a:r>
              <a:rPr lang="tr-TR" sz="2200" b="1" dirty="0">
                <a:solidFill>
                  <a:schemeClr val="tx1"/>
                </a:solidFill>
                <a:latin typeface="Times New Roman" panose="02020603050405020304" pitchFamily="18" charset="0"/>
                <a:cs typeface="Times New Roman" panose="02020603050405020304" pitchFamily="18" charset="0"/>
              </a:rPr>
              <a:t> </a:t>
            </a:r>
            <a:r>
              <a:rPr lang="tr-TR" sz="2200" b="1" dirty="0" err="1">
                <a:solidFill>
                  <a:schemeClr val="tx1"/>
                </a:solidFill>
                <a:latin typeface="Times New Roman" panose="02020603050405020304" pitchFamily="18" charset="0"/>
                <a:cs typeface="Times New Roman" panose="02020603050405020304" pitchFamily="18" charset="0"/>
              </a:rPr>
              <a:t>study</a:t>
            </a:r>
            <a:r>
              <a:rPr lang="tr-TR" b="1" dirty="0"/>
              <a:t/>
            </a:r>
            <a:br>
              <a:rPr lang="tr-TR" b="1" dirty="0"/>
            </a:br>
            <a:endParaRPr lang="tr-TR" dirty="0"/>
          </a:p>
        </p:txBody>
      </p:sp>
      <p:sp>
        <p:nvSpPr>
          <p:cNvPr id="3" name="Content Placeholder 2"/>
          <p:cNvSpPr>
            <a:spLocks noGrp="1"/>
          </p:cNvSpPr>
          <p:nvPr>
            <p:ph sz="quarter" idx="1"/>
          </p:nvPr>
        </p:nvSpPr>
        <p:spPr>
          <a:xfrm>
            <a:off x="457200" y="1916832"/>
            <a:ext cx="8229600" cy="4209331"/>
          </a:xfrm>
        </p:spPr>
        <p:txBody>
          <a:bodyPr>
            <a:normAutofit fontScale="25000" lnSpcReduction="20000"/>
          </a:bodyPr>
          <a:lstStyle/>
          <a:p>
            <a:pPr marL="0" indent="0" algn="just">
              <a:buNone/>
            </a:pPr>
            <a:r>
              <a:rPr lang="en-US" sz="6400" u="sng" dirty="0" smtClean="0"/>
              <a:t>H</a:t>
            </a:r>
            <a:r>
              <a:rPr lang="en-US" sz="6400" u="sng" dirty="0"/>
              <a:t>. Lin et al. / European Journal of Obstetrics &amp; Gynecology and Reproductive Biology 159 (2011) </a:t>
            </a:r>
            <a:r>
              <a:rPr lang="en-US" sz="6400" u="sng" dirty="0" smtClean="0"/>
              <a:t>143–147</a:t>
            </a:r>
            <a:endParaRPr lang="tr-TR" sz="6400" u="sng" dirty="0" smtClean="0"/>
          </a:p>
          <a:p>
            <a:pPr marL="0" indent="0" algn="just">
              <a:buNone/>
            </a:pPr>
            <a:r>
              <a:rPr lang="en-US" sz="2900" dirty="0" smtClean="0"/>
              <a:t>A </a:t>
            </a:r>
            <a:r>
              <a:rPr lang="en-US" sz="2900" dirty="0"/>
              <a:t>B S T R A C T </a:t>
            </a:r>
            <a:endParaRPr lang="tr-TR" sz="2900" dirty="0" smtClean="0"/>
          </a:p>
          <a:p>
            <a:pPr marL="0" indent="0" algn="just">
              <a:buNone/>
            </a:pPr>
            <a:r>
              <a:rPr lang="en-US" sz="6400" dirty="0" smtClean="0"/>
              <a:t>Objective</a:t>
            </a:r>
            <a:r>
              <a:rPr lang="en-US" sz="6400" dirty="0"/>
              <a:t>: To compare the effectiveness of urinary human chorionic gonadotropin (u-</a:t>
            </a:r>
            <a:r>
              <a:rPr lang="en-US" sz="6400" dirty="0" err="1"/>
              <a:t>hCG</a:t>
            </a:r>
            <a:r>
              <a:rPr lang="en-US" sz="6400" dirty="0"/>
              <a:t>) at reduced doses of 4000 IU and 6000 IU in inducing final oocyte maturation during in vitro fertilization (IVF) and </a:t>
            </a:r>
            <a:r>
              <a:rPr lang="en-US" sz="6400" dirty="0" err="1"/>
              <a:t>intracytoplasmic</a:t>
            </a:r>
            <a:r>
              <a:rPr lang="en-US" sz="6400" dirty="0"/>
              <a:t> sperm injection (ICSI) cycles. Study design: 164 patients with an indication for IVF or ICSI recruited in this randomized, single-blinded and controlled study in IVF clinic at the Sun </a:t>
            </a:r>
            <a:r>
              <a:rPr lang="en-US" sz="6400" dirty="0" err="1"/>
              <a:t>Yat-sen</a:t>
            </a:r>
            <a:r>
              <a:rPr lang="en-US" sz="6400" dirty="0"/>
              <a:t> Memorial Hospital. Patients were prospectively randomized to receive </a:t>
            </a:r>
            <a:r>
              <a:rPr lang="en-US" sz="6400" b="1" u="sng" dirty="0">
                <a:solidFill>
                  <a:srgbClr val="FF0000"/>
                </a:solidFill>
              </a:rPr>
              <a:t>4000 IU (Group A</a:t>
            </a:r>
            <a:r>
              <a:rPr lang="en-US" sz="6400" dirty="0"/>
              <a:t>, n = 83) and </a:t>
            </a:r>
            <a:r>
              <a:rPr lang="en-US" sz="6400" b="1" u="sng" dirty="0">
                <a:solidFill>
                  <a:srgbClr val="FF0000"/>
                </a:solidFill>
              </a:rPr>
              <a:t>6000 IU (Group B</a:t>
            </a:r>
            <a:r>
              <a:rPr lang="en-US" sz="6400" dirty="0"/>
              <a:t>, n = 81) of </a:t>
            </a:r>
            <a:r>
              <a:rPr lang="en-US" sz="6400" dirty="0" err="1"/>
              <a:t>hCG</a:t>
            </a:r>
            <a:r>
              <a:rPr lang="en-US" sz="6400" dirty="0"/>
              <a:t> for triggering final oocyte maturation. Number or percentage of mature oocytes retrieved per patient, fertilization rates, pregnancy rates were the main outcome measures. Results: No evidence of statistically significant difference in the number or proportion of mature oocytes retrieved was observed in both groups. The lower fertilization rate and significantly lower clinical pregnancy rate were observed in Group A. The ovarian </a:t>
            </a:r>
            <a:r>
              <a:rPr lang="en-US" sz="6400" dirty="0" err="1"/>
              <a:t>hyperstimulation</a:t>
            </a:r>
            <a:r>
              <a:rPr lang="en-US" sz="6400" dirty="0"/>
              <a:t> syndrome (OHSS) rates in both groups were also similar. In the subgroup of BMI &lt; 20 kg/m2 , fertilization rate were significantly higher in the administration group of </a:t>
            </a:r>
            <a:r>
              <a:rPr lang="en-US" sz="6400" dirty="0" err="1"/>
              <a:t>hCG</a:t>
            </a:r>
            <a:r>
              <a:rPr lang="en-US" sz="6400" dirty="0"/>
              <a:t> at the dose of 6000 IU when compared with the dose of 4000 IU (82.40% vs. 70.92%, P = 0.017); in contrast, no significant difference in clinical pregnancy rates was observed in both groups. In the subgroup of BMI 20–25 kg/m2 , clinical pregnancy rates were significantly higher in patients treated with </a:t>
            </a:r>
            <a:r>
              <a:rPr lang="en-US" sz="6400" dirty="0" err="1"/>
              <a:t>hCG</a:t>
            </a:r>
            <a:r>
              <a:rPr lang="en-US" sz="6400" dirty="0"/>
              <a:t> at dose of 6000 IU than patients treated with </a:t>
            </a:r>
            <a:r>
              <a:rPr lang="en-US" sz="6400" dirty="0" err="1"/>
              <a:t>hCG</a:t>
            </a:r>
            <a:r>
              <a:rPr lang="en-US" sz="6400" dirty="0"/>
              <a:t> at dose of 4000 IU (65.3% vs. 35.0%, P = 0.004); however, no significant difference in fertilization rates was observed. Conclusion: </a:t>
            </a:r>
            <a:r>
              <a:rPr lang="en-US" sz="6400" b="1" u="sng" dirty="0">
                <a:solidFill>
                  <a:srgbClr val="FF0000"/>
                </a:solidFill>
              </a:rPr>
              <a:t>Both doses of u-</a:t>
            </a:r>
            <a:r>
              <a:rPr lang="en-US" sz="6400" b="1" u="sng" dirty="0" err="1">
                <a:solidFill>
                  <a:srgbClr val="FF0000"/>
                </a:solidFill>
              </a:rPr>
              <a:t>hCG</a:t>
            </a:r>
            <a:r>
              <a:rPr lang="en-US" sz="6400" b="1" u="sng" dirty="0">
                <a:solidFill>
                  <a:srgbClr val="FF0000"/>
                </a:solidFill>
              </a:rPr>
              <a:t> revealed an equal effect on the induction of final oocyte maturation in the patients with moderate or high ovarian response; however, the reduced dose of </a:t>
            </a:r>
            <a:r>
              <a:rPr lang="en-US" sz="6400" b="1" u="sng" dirty="0" err="1">
                <a:solidFill>
                  <a:srgbClr val="FF0000"/>
                </a:solidFill>
              </a:rPr>
              <a:t>hCG</a:t>
            </a:r>
            <a:r>
              <a:rPr lang="en-US" sz="6400" b="1" u="sng" dirty="0">
                <a:solidFill>
                  <a:srgbClr val="FF0000"/>
                </a:solidFill>
              </a:rPr>
              <a:t> could result in an obvious impact on clinical pregnancy rates and did not exhibit an obvious effect on OHSS rates</a:t>
            </a:r>
            <a:r>
              <a:rPr lang="tr-TR" sz="6400" b="1" u="sng" dirty="0" smtClean="0">
                <a:solidFill>
                  <a:srgbClr val="FF0000"/>
                </a:solidFill>
              </a:rPr>
              <a:t> </a:t>
            </a:r>
            <a:endParaRPr lang="tr-TR" sz="6400" b="1" u="sng" dirty="0">
              <a:solidFill>
                <a:srgbClr val="FF0000"/>
              </a:solidFill>
            </a:endParaRPr>
          </a:p>
        </p:txBody>
      </p:sp>
    </p:spTree>
    <p:extLst>
      <p:ext uri="{BB962C8B-B14F-4D97-AF65-F5344CB8AC3E}">
        <p14:creationId xmlns:p14="http://schemas.microsoft.com/office/powerpoint/2010/main" val="260616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68152"/>
            <a:ext cx="7772400" cy="1143000"/>
          </a:xfrm>
        </p:spPr>
        <p:txBody>
          <a:bodyPr>
            <a:noAutofit/>
          </a:bodyPr>
          <a:lstStyle/>
          <a:p>
            <a:r>
              <a:rPr lang="en-US" sz="3600" b="1" dirty="0">
                <a:solidFill>
                  <a:schemeClr val="tx1"/>
                </a:solidFill>
                <a:latin typeface="Times New Roman" panose="02020603050405020304" pitchFamily="18" charset="0"/>
                <a:cs typeface="Times New Roman" panose="02020603050405020304" pitchFamily="18" charset="0"/>
              </a:rPr>
              <a:t>An OHSS-Free Clinic by segmentation of IVF treatment</a:t>
            </a: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914400" y="1628800"/>
            <a:ext cx="7772400" cy="4608512"/>
          </a:xfrm>
        </p:spPr>
        <p:txBody>
          <a:bodyPr>
            <a:normAutofit/>
          </a:bodyPr>
          <a:lstStyle/>
          <a:p>
            <a:pPr marL="0" indent="0" algn="just">
              <a:buNone/>
            </a:pPr>
            <a:r>
              <a:rPr lang="en-US" sz="1400" u="sng" dirty="0" smtClean="0">
                <a:latin typeface="Times New Roman" panose="02020603050405020304" pitchFamily="18" charset="0"/>
                <a:cs typeface="Times New Roman" panose="02020603050405020304" pitchFamily="18" charset="0"/>
              </a:rPr>
              <a:t>Hum </a:t>
            </a:r>
            <a:r>
              <a:rPr lang="en-US" sz="1400" u="sng" dirty="0" err="1" smtClean="0">
                <a:latin typeface="Times New Roman" panose="02020603050405020304" pitchFamily="18" charset="0"/>
                <a:cs typeface="Times New Roman" panose="02020603050405020304" pitchFamily="18" charset="0"/>
              </a:rPr>
              <a:t>Reprod</a:t>
            </a:r>
            <a:r>
              <a:rPr lang="en-US" sz="1400" u="sng" dirty="0" smtClean="0">
                <a:latin typeface="Times New Roman" panose="02020603050405020304" pitchFamily="18" charset="0"/>
                <a:cs typeface="Times New Roman" panose="02020603050405020304" pitchFamily="18" charset="0"/>
              </a:rPr>
              <a:t>.</a:t>
            </a:r>
            <a:r>
              <a:rPr lang="tr-TR" sz="1400" u="sng"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rPr>
              <a:t>2011 </a:t>
            </a:r>
            <a:r>
              <a:rPr lang="en-US" sz="1400" u="sng" dirty="0">
                <a:latin typeface="Times New Roman" panose="02020603050405020304" pitchFamily="18" charset="0"/>
                <a:cs typeface="Times New Roman" panose="02020603050405020304" pitchFamily="18" charset="0"/>
              </a:rPr>
              <a:t>Oct;26(10):2593-7. </a:t>
            </a:r>
            <a:r>
              <a:rPr lang="en-US" sz="1400" u="sng" dirty="0" err="1" smtClean="0">
                <a:latin typeface="Times New Roman" panose="02020603050405020304" pitchFamily="18" charset="0"/>
                <a:cs typeface="Times New Roman" panose="02020603050405020304" pitchFamily="18" charset="0"/>
              </a:rPr>
              <a:t>Devroey</a:t>
            </a:r>
            <a:r>
              <a:rPr lang="en-US" sz="1400" u="sng" dirty="0" smtClean="0">
                <a:latin typeface="Times New Roman" panose="02020603050405020304" pitchFamily="18" charset="0"/>
                <a:cs typeface="Times New Roman" panose="02020603050405020304" pitchFamily="18" charset="0"/>
              </a:rPr>
              <a:t> P, </a:t>
            </a:r>
            <a:r>
              <a:rPr lang="en-US" sz="1400" u="sng" dirty="0" err="1">
                <a:latin typeface="Times New Roman" panose="02020603050405020304" pitchFamily="18" charset="0"/>
                <a:cs typeface="Times New Roman" panose="02020603050405020304" pitchFamily="18" charset="0"/>
              </a:rPr>
              <a:t>Polyzos</a:t>
            </a:r>
            <a:r>
              <a:rPr lang="en-US" sz="1400" u="sng" dirty="0">
                <a:latin typeface="Times New Roman" panose="02020603050405020304" pitchFamily="18" charset="0"/>
                <a:cs typeface="Times New Roman" panose="02020603050405020304" pitchFamily="18" charset="0"/>
              </a:rPr>
              <a:t> NP, </a:t>
            </a:r>
            <a:r>
              <a:rPr lang="en-US" sz="1400" u="sng" dirty="0" err="1">
                <a:latin typeface="Times New Roman" panose="02020603050405020304" pitchFamily="18" charset="0"/>
                <a:cs typeface="Times New Roman" panose="02020603050405020304" pitchFamily="18" charset="0"/>
              </a:rPr>
              <a:t>Blockeel</a:t>
            </a:r>
            <a:r>
              <a:rPr lang="en-US" sz="1400" u="sng" dirty="0">
                <a:latin typeface="Times New Roman" panose="02020603050405020304" pitchFamily="18" charset="0"/>
                <a:cs typeface="Times New Roman" panose="02020603050405020304" pitchFamily="18" charset="0"/>
              </a:rPr>
              <a:t> C</a:t>
            </a:r>
            <a:r>
              <a:rPr lang="en-US" sz="1400" u="sng" dirty="0" smtClean="0">
                <a:latin typeface="Times New Roman" panose="02020603050405020304" pitchFamily="18" charset="0"/>
                <a:cs typeface="Times New Roman" panose="02020603050405020304" pitchFamily="18" charset="0"/>
              </a:rPr>
              <a:t>.</a:t>
            </a:r>
            <a:endParaRPr lang="tr-TR" sz="1400" u="sng" dirty="0" smtClean="0">
              <a:latin typeface="Times New Roman" panose="02020603050405020304" pitchFamily="18" charset="0"/>
              <a:cs typeface="Times New Roman" panose="02020603050405020304" pitchFamily="18" charset="0"/>
            </a:endParaRPr>
          </a:p>
          <a:p>
            <a:pPr marL="0" indent="0" algn="just">
              <a:buNone/>
            </a:pPr>
            <a:endParaRPr lang="en-US" sz="1800" u="sng" dirty="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Abstract</a:t>
            </a:r>
            <a:endParaRPr lang="en-US" sz="2000" b="1"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Published data indicate a significant increase in ovarian </a:t>
            </a:r>
            <a:r>
              <a:rPr lang="en-US" sz="2000" dirty="0" err="1">
                <a:latin typeface="Times New Roman" panose="02020603050405020304" pitchFamily="18" charset="0"/>
                <a:cs typeface="Times New Roman" panose="02020603050405020304" pitchFamily="18" charset="0"/>
              </a:rPr>
              <a:t>hyperstimulation</a:t>
            </a:r>
            <a:r>
              <a:rPr lang="en-US" sz="2000" dirty="0">
                <a:latin typeface="Times New Roman" panose="02020603050405020304" pitchFamily="18" charset="0"/>
                <a:cs typeface="Times New Roman" panose="02020603050405020304" pitchFamily="18" charset="0"/>
              </a:rPr>
              <a:t> syndrome globally. The occurrence of approximately three maternal deaths per 100,000 stimulated women has been reported, and extrapolation of these figures to a global situation would give an impressive number. The syndrome can be erased by applying ovarian stimulation using the combination of </a:t>
            </a:r>
            <a:r>
              <a:rPr lang="en-US" sz="2000" dirty="0" err="1">
                <a:latin typeface="Times New Roman" panose="02020603050405020304" pitchFamily="18" charset="0"/>
                <a:cs typeface="Times New Roman" panose="02020603050405020304" pitchFamily="18" charset="0"/>
              </a:rPr>
              <a:t>GnRH</a:t>
            </a:r>
            <a:r>
              <a:rPr lang="en-US" sz="2000" dirty="0">
                <a:latin typeface="Times New Roman" panose="02020603050405020304" pitchFamily="18" charset="0"/>
                <a:cs typeface="Times New Roman" panose="02020603050405020304" pitchFamily="18" charset="0"/>
              </a:rPr>
              <a:t> antagonist with </a:t>
            </a:r>
            <a:r>
              <a:rPr lang="en-US" sz="2000" dirty="0" err="1">
                <a:latin typeface="Times New Roman" panose="02020603050405020304" pitchFamily="18" charset="0"/>
                <a:cs typeface="Times New Roman" panose="02020603050405020304" pitchFamily="18" charset="0"/>
              </a:rPr>
              <a:t>GnRH</a:t>
            </a:r>
            <a:r>
              <a:rPr lang="en-US" sz="2000" dirty="0">
                <a:latin typeface="Times New Roman" panose="02020603050405020304" pitchFamily="18" charset="0"/>
                <a:cs typeface="Times New Roman" panose="02020603050405020304" pitchFamily="18" charset="0"/>
              </a:rPr>
              <a:t> agonist to trigger ovulation. In this case, the </a:t>
            </a:r>
            <a:r>
              <a:rPr lang="en-US" sz="2000" u="sng" dirty="0">
                <a:solidFill>
                  <a:srgbClr val="FF0000"/>
                </a:solidFill>
                <a:latin typeface="Times New Roman" panose="02020603050405020304" pitchFamily="18" charset="0"/>
                <a:cs typeface="Times New Roman" panose="02020603050405020304" pitchFamily="18" charset="0"/>
              </a:rPr>
              <a:t>strategy is to freeze all of the oocytes or embryos for later use.</a:t>
            </a:r>
          </a:p>
          <a:p>
            <a:endParaRPr lang="tr-TR" dirty="0"/>
          </a:p>
        </p:txBody>
      </p:sp>
    </p:spTree>
    <p:extLst>
      <p:ext uri="{BB962C8B-B14F-4D97-AF65-F5344CB8AC3E}">
        <p14:creationId xmlns:p14="http://schemas.microsoft.com/office/powerpoint/2010/main" val="3425823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Autofit/>
          </a:bodyPr>
          <a:lstStyle/>
          <a:p>
            <a:r>
              <a:rPr lang="en-US" sz="3200" b="1" dirty="0" err="1">
                <a:solidFill>
                  <a:schemeClr val="tx1"/>
                </a:solidFill>
                <a:latin typeface="Times New Roman" panose="02020603050405020304" pitchFamily="18" charset="0"/>
                <a:cs typeface="Times New Roman" panose="02020603050405020304" pitchFamily="18" charset="0"/>
              </a:rPr>
              <a:t>GnRHa</a:t>
            </a:r>
            <a:r>
              <a:rPr lang="en-US" sz="3200" b="1" dirty="0">
                <a:solidFill>
                  <a:schemeClr val="tx1"/>
                </a:solidFill>
                <a:latin typeface="Times New Roman" panose="02020603050405020304" pitchFamily="18" charset="0"/>
                <a:cs typeface="Times New Roman" panose="02020603050405020304" pitchFamily="18" charset="0"/>
              </a:rPr>
              <a:t> trigger for final oocyte maturation: is HCG trigger history?</a:t>
            </a:r>
          </a:p>
        </p:txBody>
      </p:sp>
      <p:sp>
        <p:nvSpPr>
          <p:cNvPr id="3" name="Content Placeholder 2"/>
          <p:cNvSpPr>
            <a:spLocks noGrp="1"/>
          </p:cNvSpPr>
          <p:nvPr>
            <p:ph sz="quarter" idx="1"/>
          </p:nvPr>
        </p:nvSpPr>
        <p:spPr>
          <a:xfrm>
            <a:off x="457200" y="1412776"/>
            <a:ext cx="8229600" cy="4713387"/>
          </a:xfrm>
        </p:spPr>
        <p:txBody>
          <a:bodyPr>
            <a:normAutofit fontScale="25000" lnSpcReduction="20000"/>
          </a:bodyPr>
          <a:lstStyle/>
          <a:p>
            <a:endParaRPr lang="tr-TR" dirty="0" smtClean="0"/>
          </a:p>
          <a:p>
            <a:pPr marL="0" indent="0" algn="just">
              <a:buNone/>
            </a:pPr>
            <a:r>
              <a:rPr lang="en-US" sz="5600" u="sng" dirty="0" err="1" smtClean="0">
                <a:latin typeface="Times New Roman" panose="02020603050405020304" pitchFamily="18" charset="0"/>
                <a:cs typeface="Times New Roman" panose="02020603050405020304" pitchFamily="18" charset="0"/>
              </a:rPr>
              <a:t>Reprod</a:t>
            </a:r>
            <a:r>
              <a:rPr lang="en-US" sz="5600" u="sng" dirty="0" smtClean="0">
                <a:latin typeface="Times New Roman" panose="02020603050405020304" pitchFamily="18" charset="0"/>
                <a:cs typeface="Times New Roman" panose="02020603050405020304" pitchFamily="18" charset="0"/>
              </a:rPr>
              <a:t> Biomed Online.2014 </a:t>
            </a:r>
            <a:r>
              <a:rPr lang="en-US" sz="5600" u="sng" dirty="0">
                <a:latin typeface="Times New Roman" panose="02020603050405020304" pitchFamily="18" charset="0"/>
                <a:cs typeface="Times New Roman" panose="02020603050405020304" pitchFamily="18" charset="0"/>
              </a:rPr>
              <a:t>Sep;29(3):</a:t>
            </a:r>
            <a:r>
              <a:rPr lang="en-US" sz="5600" u="sng" dirty="0" smtClean="0">
                <a:latin typeface="Times New Roman" panose="02020603050405020304" pitchFamily="18" charset="0"/>
                <a:cs typeface="Times New Roman" panose="02020603050405020304" pitchFamily="18" charset="0"/>
              </a:rPr>
              <a:t>274-80.</a:t>
            </a:r>
            <a:r>
              <a:rPr lang="tr-TR" sz="5600" u="sng" dirty="0" smtClean="0">
                <a:latin typeface="Times New Roman" panose="02020603050405020304" pitchFamily="18" charset="0"/>
                <a:cs typeface="Times New Roman" panose="02020603050405020304" pitchFamily="18" charset="0"/>
              </a:rPr>
              <a:t> </a:t>
            </a:r>
          </a:p>
          <a:p>
            <a:pPr marL="0" indent="0" algn="just">
              <a:buNone/>
            </a:pPr>
            <a:r>
              <a:rPr lang="tr-TR" sz="5600" u="sng" dirty="0" err="1" smtClean="0">
                <a:latin typeface="Times New Roman" panose="02020603050405020304" pitchFamily="18" charset="0"/>
                <a:cs typeface="Times New Roman" panose="02020603050405020304" pitchFamily="18" charset="0"/>
              </a:rPr>
              <a:t>Humaidan</a:t>
            </a:r>
            <a:r>
              <a:rPr lang="tr-TR" sz="5600" u="sng" dirty="0" smtClean="0">
                <a:latin typeface="Times New Roman" panose="02020603050405020304" pitchFamily="18" charset="0"/>
                <a:cs typeface="Times New Roman" panose="02020603050405020304" pitchFamily="18" charset="0"/>
              </a:rPr>
              <a:t> P, </a:t>
            </a:r>
            <a:r>
              <a:rPr lang="tr-TR" sz="5600" u="sng" dirty="0" err="1" smtClean="0">
                <a:latin typeface="Times New Roman" panose="02020603050405020304" pitchFamily="18" charset="0"/>
                <a:cs typeface="Times New Roman" panose="02020603050405020304" pitchFamily="18" charset="0"/>
              </a:rPr>
              <a:t>Alsbjerg</a:t>
            </a:r>
            <a:r>
              <a:rPr lang="tr-TR" sz="5600" u="sng" dirty="0" smtClean="0">
                <a:latin typeface="Times New Roman" panose="02020603050405020304" pitchFamily="18" charset="0"/>
                <a:cs typeface="Times New Roman" panose="02020603050405020304" pitchFamily="18" charset="0"/>
              </a:rPr>
              <a:t> B</a:t>
            </a:r>
            <a:endParaRPr lang="en-US" sz="7200" u="sng" dirty="0"/>
          </a:p>
          <a:p>
            <a:pPr marL="0" indent="0" algn="just">
              <a:buNone/>
            </a:pPr>
            <a:r>
              <a:rPr lang="en-US" sz="8000" b="1" dirty="0" smtClean="0"/>
              <a:t>Abstract</a:t>
            </a:r>
            <a:endParaRPr lang="en-US" sz="8000" b="1" dirty="0"/>
          </a:p>
          <a:p>
            <a:pPr marL="0" indent="0" algn="just">
              <a:buNone/>
            </a:pPr>
            <a:r>
              <a:rPr lang="en-US" sz="8000" dirty="0"/>
              <a:t>Since the introduction of the </a:t>
            </a:r>
            <a:r>
              <a:rPr lang="en-US" sz="8000" dirty="0" err="1"/>
              <a:t>gonadotrophin</a:t>
            </a:r>
            <a:r>
              <a:rPr lang="en-US" sz="8000" dirty="0"/>
              <a:t>-releasing hormone analogues (</a:t>
            </a:r>
            <a:r>
              <a:rPr lang="en-US" sz="8000" dirty="0" err="1"/>
              <a:t>GnRHa</a:t>
            </a:r>
            <a:r>
              <a:rPr lang="en-US" sz="8000" dirty="0"/>
              <a:t>) protocol, it has become possible to trigger final oocyte maturation with a bolus of </a:t>
            </a:r>
            <a:r>
              <a:rPr lang="en-US" sz="8000" dirty="0" err="1"/>
              <a:t>GnRHa</a:t>
            </a:r>
            <a:r>
              <a:rPr lang="en-US" sz="8000" dirty="0"/>
              <a:t>. This leads to a significant reduction or complete elimination of ovarian </a:t>
            </a:r>
            <a:r>
              <a:rPr lang="en-US" sz="8000" dirty="0" err="1"/>
              <a:t>hyperstimulation</a:t>
            </a:r>
            <a:r>
              <a:rPr lang="en-US" sz="8000" dirty="0"/>
              <a:t> syndrome compared with human chorionic </a:t>
            </a:r>
            <a:r>
              <a:rPr lang="en-US" sz="8000" dirty="0" err="1"/>
              <a:t>gonadotrophin</a:t>
            </a:r>
            <a:r>
              <a:rPr lang="en-US" sz="8000" dirty="0"/>
              <a:t> (HCG) trigger. Early trials showed a severe luteal phase insufficiency after </a:t>
            </a:r>
            <a:r>
              <a:rPr lang="en-US" sz="8000" dirty="0" err="1"/>
              <a:t>GnRHa</a:t>
            </a:r>
            <a:r>
              <a:rPr lang="en-US" sz="8000" dirty="0"/>
              <a:t> trigger despite the application of standard luteal phase support protocols. Subsequent research has led to modifications of the luteal phase support, resulting in reproductive outcome comparable to that seen after HCG trigger </a:t>
            </a:r>
            <a:r>
              <a:rPr lang="en-US" sz="8000" u="sng" dirty="0">
                <a:solidFill>
                  <a:srgbClr val="FF0000"/>
                </a:solidFill>
              </a:rPr>
              <a:t>in normal- and high-responders</a:t>
            </a:r>
            <a:r>
              <a:rPr lang="en-US" sz="8000" dirty="0"/>
              <a:t>. </a:t>
            </a:r>
            <a:r>
              <a:rPr lang="en-US" sz="8000" dirty="0" err="1"/>
              <a:t>GnRHa</a:t>
            </a:r>
            <a:r>
              <a:rPr lang="en-US" sz="8000" dirty="0"/>
              <a:t> trigger facilitates a tailored approach to subsequent luteal phase support, taking into account the ovarian response to stimulation. </a:t>
            </a:r>
            <a:r>
              <a:rPr lang="en-US" sz="8000" u="sng" dirty="0">
                <a:solidFill>
                  <a:srgbClr val="FF0000"/>
                </a:solidFill>
              </a:rPr>
              <a:t>In the future, </a:t>
            </a:r>
            <a:r>
              <a:rPr lang="en-US" sz="8000" u="sng" dirty="0" err="1">
                <a:solidFill>
                  <a:srgbClr val="FF0000"/>
                </a:solidFill>
              </a:rPr>
              <a:t>GnRHa</a:t>
            </a:r>
            <a:r>
              <a:rPr lang="en-US" sz="8000" u="sng" dirty="0">
                <a:solidFill>
                  <a:srgbClr val="FF0000"/>
                </a:solidFill>
              </a:rPr>
              <a:t> is likely to be used for trigger in all women co-treated with </a:t>
            </a:r>
            <a:r>
              <a:rPr lang="en-US" sz="8000" u="sng" dirty="0" err="1">
                <a:solidFill>
                  <a:srgbClr val="FF0000"/>
                </a:solidFill>
              </a:rPr>
              <a:t>GnRH</a:t>
            </a:r>
            <a:r>
              <a:rPr lang="en-US" sz="8000" u="sng" dirty="0">
                <a:solidFill>
                  <a:srgbClr val="FF0000"/>
                </a:solidFill>
              </a:rPr>
              <a:t> antagonists. </a:t>
            </a:r>
          </a:p>
          <a:p>
            <a:pPr algn="just"/>
            <a:endParaRPr lang="tr-TR" sz="8000" dirty="0"/>
          </a:p>
        </p:txBody>
      </p:sp>
    </p:spTree>
    <p:extLst>
      <p:ext uri="{BB962C8B-B14F-4D97-AF65-F5344CB8AC3E}">
        <p14:creationId xmlns:p14="http://schemas.microsoft.com/office/powerpoint/2010/main" val="1194881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solidFill>
                <a:latin typeface="Times New Roman" panose="02020603050405020304" pitchFamily="18" charset="0"/>
                <a:cs typeface="Times New Roman" panose="02020603050405020304" pitchFamily="18" charset="0"/>
              </a:rPr>
              <a:t>Human chorionic gonadotropin vs. gonadotropin-releasing hormone agonist trigger in assisted reproductive technology—</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u="sng" dirty="0">
                <a:solidFill>
                  <a:srgbClr val="FF0000"/>
                </a:solidFill>
                <a:latin typeface="Times New Roman" panose="02020603050405020304" pitchFamily="18" charset="0"/>
                <a:cs typeface="Times New Roman" panose="02020603050405020304" pitchFamily="18" charset="0"/>
              </a:rPr>
              <a:t>The king is dead, long live the king</a:t>
            </a:r>
            <a:r>
              <a:rPr lang="en-US" sz="2400" b="1" dirty="0">
                <a:solidFill>
                  <a:srgbClr val="FF0000"/>
                </a:solidFill>
                <a:latin typeface="Times New Roman" panose="02020603050405020304" pitchFamily="18" charset="0"/>
                <a:cs typeface="Times New Roman" panose="02020603050405020304" pitchFamily="18" charset="0"/>
              </a:rPr>
              <a:t>!’</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buNone/>
            </a:pPr>
            <a:r>
              <a:rPr lang="tr-TR" sz="1800" dirty="0" smtClean="0">
                <a:solidFill>
                  <a:srgbClr val="C00000"/>
                </a:solidFill>
                <a:latin typeface="Times New Roman" panose="02020603050405020304" pitchFamily="18" charset="0"/>
                <a:cs typeface="Times New Roman" panose="02020603050405020304" pitchFamily="18" charset="0"/>
              </a:rPr>
              <a:t>Fertil steril 2014:102(2):339</a:t>
            </a:r>
          </a:p>
          <a:p>
            <a:pPr marL="0" indent="0">
              <a:buNone/>
            </a:pPr>
            <a:endParaRPr lang="tr-TR" sz="2000" dirty="0" smtClean="0"/>
          </a:p>
          <a:p>
            <a:pPr marL="0" indent="0" algn="just">
              <a:buNone/>
            </a:pPr>
            <a:r>
              <a:rPr lang="en-US" sz="2000" dirty="0" smtClean="0"/>
              <a:t>Similar </a:t>
            </a:r>
            <a:r>
              <a:rPr lang="en-US" sz="2000" dirty="0"/>
              <a:t>to the old king, human chorionic gonadotropin (</a:t>
            </a:r>
            <a:r>
              <a:rPr lang="en-US" sz="2000" dirty="0" err="1"/>
              <a:t>hCG</a:t>
            </a:r>
            <a:r>
              <a:rPr lang="en-US" sz="2000" dirty="0"/>
              <a:t>) has been used for decades to trigger final oocyte maturation in assisted reproductive technology (ART), closely mimicking the actions of the </a:t>
            </a:r>
            <a:r>
              <a:rPr lang="en-US" sz="2000" dirty="0" err="1"/>
              <a:t>midcycle</a:t>
            </a:r>
            <a:r>
              <a:rPr lang="en-US" sz="2000" dirty="0"/>
              <a:t> surge of luteinizing hormone (LH). With this long-standing trigger concept, excellent results have been obtained; however, these come at the expense of an increased risk of ovarian </a:t>
            </a:r>
            <a:r>
              <a:rPr lang="en-US" sz="2000" dirty="0" err="1"/>
              <a:t>hyperstimulation</a:t>
            </a:r>
            <a:r>
              <a:rPr lang="en-US" sz="2000" dirty="0"/>
              <a:t> syndrome (OHSS</a:t>
            </a:r>
            <a:r>
              <a:rPr lang="en-US" sz="2000" dirty="0" smtClean="0"/>
              <a:t>),</a:t>
            </a:r>
            <a:endParaRPr lang="tr-TR" sz="2000" dirty="0" smtClean="0"/>
          </a:p>
          <a:p>
            <a:pPr marL="0" indent="0" algn="just">
              <a:buNone/>
            </a:pPr>
            <a:r>
              <a:rPr lang="en-US" sz="2000" dirty="0"/>
              <a:t>In the early 1990s, this fact prompted clinical researchers to explore the use of a bolus of </a:t>
            </a:r>
            <a:r>
              <a:rPr lang="en-US" sz="2000" dirty="0" err="1"/>
              <a:t>gonadotropinreleasing</a:t>
            </a:r>
            <a:r>
              <a:rPr lang="en-US" sz="2000" dirty="0"/>
              <a:t> hormone agonist (</a:t>
            </a:r>
            <a:r>
              <a:rPr lang="en-US" sz="2000" dirty="0" err="1"/>
              <a:t>GnRH</a:t>
            </a:r>
            <a:r>
              <a:rPr lang="en-US" sz="2000" dirty="0"/>
              <a:t>-a) to trigger final oocyte maturation instead of </a:t>
            </a:r>
            <a:r>
              <a:rPr lang="en-US" sz="2000" dirty="0" err="1"/>
              <a:t>hCG</a:t>
            </a:r>
            <a:r>
              <a:rPr lang="en-US" sz="2000" dirty="0"/>
              <a:t> in OHSS risk patients, and results were promising. Thus, mature oocytes were retrieved, and OHSS seemed to be prevented.</a:t>
            </a:r>
            <a:endParaRPr lang="tr-TR" sz="2000" dirty="0"/>
          </a:p>
        </p:txBody>
      </p:sp>
    </p:spTree>
    <p:extLst>
      <p:ext uri="{BB962C8B-B14F-4D97-AF65-F5344CB8AC3E}">
        <p14:creationId xmlns:p14="http://schemas.microsoft.com/office/powerpoint/2010/main" val="142567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GnRHa Trigger</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sz="2800" dirty="0" smtClean="0">
              <a:latin typeface="Times New Roman" panose="02020603050405020304" pitchFamily="18" charset="0"/>
              <a:cs typeface="Times New Roman" panose="02020603050405020304" pitchFamily="18" charset="0"/>
            </a:endParaRPr>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Endojen </a:t>
            </a:r>
            <a:r>
              <a:rPr lang="tr-TR" sz="2800" dirty="0">
                <a:latin typeface="Times New Roman" panose="02020603050405020304" pitchFamily="18" charset="0"/>
                <a:cs typeface="Times New Roman" panose="02020603050405020304" pitchFamily="18" charset="0"/>
              </a:rPr>
              <a:t>L</a:t>
            </a:r>
            <a:r>
              <a:rPr lang="tr-TR" sz="2800" dirty="0" smtClean="0">
                <a:latin typeface="Times New Roman" panose="02020603050405020304" pitchFamily="18" charset="0"/>
                <a:cs typeface="Times New Roman" panose="02020603050405020304" pitchFamily="18" charset="0"/>
              </a:rPr>
              <a:t>H </a:t>
            </a:r>
            <a:r>
              <a:rPr lang="tr-TR" sz="2800" dirty="0" smtClean="0">
                <a:latin typeface="Times New Roman" panose="02020603050405020304" pitchFamily="18" charset="0"/>
                <a:cs typeface="Times New Roman" panose="02020603050405020304" pitchFamily="18" charset="0"/>
              </a:rPr>
              <a:t>ve </a:t>
            </a:r>
            <a:r>
              <a:rPr lang="tr-TR" sz="2800" dirty="0" smtClean="0">
                <a:latin typeface="Times New Roman" panose="02020603050405020304" pitchFamily="18" charset="0"/>
                <a:cs typeface="Times New Roman" panose="02020603050405020304" pitchFamily="18" charset="0"/>
              </a:rPr>
              <a:t>FSH </a:t>
            </a:r>
            <a:r>
              <a:rPr lang="tr-TR" sz="2800" dirty="0" smtClean="0">
                <a:latin typeface="Times New Roman" panose="02020603050405020304" pitchFamily="18" charset="0"/>
                <a:cs typeface="Times New Roman" panose="02020603050405020304" pitchFamily="18" charset="0"/>
              </a:rPr>
              <a:t>Surge’ ne neden olur</a:t>
            </a:r>
          </a:p>
          <a:p>
            <a:pPr algn="just"/>
            <a:r>
              <a:rPr lang="tr-TR" sz="2800" dirty="0" smtClean="0">
                <a:latin typeface="Times New Roman" panose="02020603050405020304" pitchFamily="18" charset="0"/>
                <a:cs typeface="Times New Roman" panose="02020603050405020304" pitchFamily="18" charset="0"/>
              </a:rPr>
              <a:t>Ancak LH </a:t>
            </a:r>
            <a:r>
              <a:rPr lang="tr-TR" sz="2800" dirty="0" smtClean="0">
                <a:latin typeface="Times New Roman" panose="02020603050405020304" pitchFamily="18" charset="0"/>
                <a:cs typeface="Times New Roman" panose="02020603050405020304" pitchFamily="18" charset="0"/>
              </a:rPr>
              <a:t>Surge’nun yarılanma ömrü ve etki süresi </a:t>
            </a:r>
            <a:r>
              <a:rPr lang="tr-TR" sz="2800" dirty="0" smtClean="0">
                <a:latin typeface="Times New Roman" panose="02020603050405020304" pitchFamily="18" charset="0"/>
                <a:cs typeface="Times New Roman" panose="02020603050405020304" pitchFamily="18" charset="0"/>
              </a:rPr>
              <a:t>daha kısadır</a:t>
            </a:r>
          </a:p>
          <a:p>
            <a:pPr algn="just"/>
            <a:r>
              <a:rPr lang="tr-TR" sz="2800" dirty="0" err="1" smtClean="0">
                <a:latin typeface="Times New Roman" panose="02020603050405020304" pitchFamily="18" charset="0"/>
                <a:cs typeface="Times New Roman" panose="02020603050405020304" pitchFamily="18" charset="0"/>
              </a:rPr>
              <a:t>hCG’ye</a:t>
            </a:r>
            <a:r>
              <a:rPr lang="tr-TR" sz="2800" dirty="0" smtClean="0">
                <a:latin typeface="Times New Roman" panose="02020603050405020304" pitchFamily="18" charset="0"/>
                <a:cs typeface="Times New Roman" panose="02020603050405020304" pitchFamily="18" charset="0"/>
              </a:rPr>
              <a:t> göre daha fizyolojik bir </a:t>
            </a:r>
            <a:r>
              <a:rPr lang="tr-TR" sz="2800" dirty="0" smtClean="0">
                <a:solidFill>
                  <a:srgbClr val="FF0000"/>
                </a:solidFill>
                <a:latin typeface="Times New Roman" panose="02020603050405020304" pitchFamily="18" charset="0"/>
                <a:cs typeface="Times New Roman" panose="02020603050405020304" pitchFamily="18" charset="0"/>
              </a:rPr>
              <a:t>Oosit </a:t>
            </a:r>
            <a:r>
              <a:rPr lang="tr-TR" sz="2800" dirty="0" err="1" smtClean="0">
                <a:solidFill>
                  <a:srgbClr val="FF0000"/>
                </a:solidFill>
                <a:latin typeface="Times New Roman" panose="02020603050405020304" pitchFamily="18" charset="0"/>
                <a:cs typeface="Times New Roman" panose="02020603050405020304" pitchFamily="18" charset="0"/>
              </a:rPr>
              <a:t>Maturasyonu</a:t>
            </a:r>
            <a:r>
              <a:rPr lang="tr-TR" sz="2800" dirty="0" smtClean="0">
                <a:latin typeface="Times New Roman" panose="02020603050405020304" pitchFamily="18" charset="0"/>
                <a:cs typeface="Times New Roman" panose="02020603050405020304" pitchFamily="18" charset="0"/>
              </a:rPr>
              <a:t> sağlar</a:t>
            </a:r>
          </a:p>
          <a:p>
            <a:endParaRPr lang="tr-TR" dirty="0"/>
          </a:p>
        </p:txBody>
      </p:sp>
    </p:spTree>
    <p:extLst>
      <p:ext uri="{BB962C8B-B14F-4D97-AF65-F5344CB8AC3E}">
        <p14:creationId xmlns:p14="http://schemas.microsoft.com/office/powerpoint/2010/main" val="226689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GnRHa Trigger</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96752"/>
            <a:ext cx="8229600" cy="4929411"/>
          </a:xfrm>
        </p:spPr>
        <p:txBody>
          <a:bodyPr>
            <a:normAutofit lnSpcReduction="10000"/>
          </a:bodyPr>
          <a:lstStyle/>
          <a:p>
            <a:endParaRPr lang="tr-TR" sz="2800" b="1" dirty="0" smtClean="0">
              <a:latin typeface="Times New Roman" panose="02020603050405020304" pitchFamily="18" charset="0"/>
              <a:cs typeface="Times New Roman" panose="02020603050405020304" pitchFamily="18" charset="0"/>
            </a:endParaRPr>
          </a:p>
          <a:p>
            <a:r>
              <a:rPr lang="tr-TR" sz="2800" b="1" dirty="0" err="1" smtClean="0">
                <a:latin typeface="Times New Roman" panose="02020603050405020304" pitchFamily="18" charset="0"/>
                <a:cs typeface="Times New Roman" panose="02020603050405020304" pitchFamily="18" charset="0"/>
              </a:rPr>
              <a:t>Endojen</a:t>
            </a:r>
            <a:r>
              <a:rPr lang="tr-TR" sz="2800" b="1" dirty="0" smtClean="0">
                <a:latin typeface="Times New Roman" panose="02020603050405020304" pitchFamily="18" charset="0"/>
                <a:cs typeface="Times New Roman" panose="02020603050405020304" pitchFamily="18" charset="0"/>
              </a:rPr>
              <a:t> LH ile birlikte FSH surge’ne yol açar.</a:t>
            </a: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Oosit’in</a:t>
            </a:r>
            <a:r>
              <a:rPr lang="tr-TR" sz="2800" dirty="0" smtClean="0">
                <a:latin typeface="Times New Roman" panose="02020603050405020304" pitchFamily="18" charset="0"/>
                <a:cs typeface="Times New Roman" panose="02020603050405020304" pitchFamily="18" charset="0"/>
              </a:rPr>
              <a:t> meiosis bölünmesini tamamlar</a:t>
            </a:r>
          </a:p>
          <a:p>
            <a:pPr marL="0" indent="0">
              <a:buNone/>
            </a:pPr>
            <a:r>
              <a:rPr lang="tr-TR" sz="2800" dirty="0" smtClean="0">
                <a:latin typeface="Times New Roman" panose="02020603050405020304" pitchFamily="18" charset="0"/>
                <a:cs typeface="Times New Roman" panose="02020603050405020304" pitchFamily="18" charset="0"/>
              </a:rPr>
              <a:t>                 GC’lerde LH  reseptör oluşumunu sağlar</a:t>
            </a: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Cumulus hücre ekspansiyonu</a:t>
            </a: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Ovulatuar proteolitik enzimleri salgılatır</a:t>
            </a:r>
          </a:p>
          <a:p>
            <a:pPr marL="0" indent="0">
              <a:buNone/>
            </a:pPr>
            <a:endParaRPr lang="tr-TR" dirty="0" smtClean="0"/>
          </a:p>
          <a:p>
            <a:pPr marL="0" indent="0">
              <a:buNone/>
            </a:pPr>
            <a:endParaRPr lang="tr-TR" dirty="0" smtClean="0"/>
          </a:p>
          <a:p>
            <a:pPr marL="0" indent="0">
              <a:buNone/>
            </a:pPr>
            <a:r>
              <a:rPr lang="tr-TR" sz="1400" dirty="0" smtClean="0"/>
              <a:t>                                                                                                                                               </a:t>
            </a:r>
            <a:r>
              <a:rPr lang="tr-TR" sz="1400" dirty="0" smtClean="0">
                <a:solidFill>
                  <a:srgbClr val="C00000"/>
                </a:solidFill>
              </a:rPr>
              <a:t>Mol </a:t>
            </a:r>
            <a:r>
              <a:rPr lang="tr-TR" sz="1400" dirty="0">
                <a:solidFill>
                  <a:srgbClr val="C00000"/>
                </a:solidFill>
              </a:rPr>
              <a:t>Hum Reprod 1999:5:726</a:t>
            </a:r>
          </a:p>
          <a:p>
            <a:pPr marL="0" indent="0">
              <a:buNone/>
            </a:pPr>
            <a:r>
              <a:rPr lang="tr-TR" sz="1400" dirty="0" smtClean="0">
                <a:solidFill>
                  <a:srgbClr val="C00000"/>
                </a:solidFill>
              </a:rPr>
              <a:t>                                                                                                                                              </a:t>
            </a:r>
          </a:p>
          <a:p>
            <a:pPr marL="0" indent="0">
              <a:buNone/>
            </a:pPr>
            <a:r>
              <a:rPr lang="tr-TR" sz="1400" dirty="0">
                <a:solidFill>
                  <a:srgbClr val="C00000"/>
                </a:solidFill>
              </a:rPr>
              <a:t> </a:t>
            </a:r>
            <a:r>
              <a:rPr lang="tr-TR" sz="1400" dirty="0" smtClean="0">
                <a:solidFill>
                  <a:srgbClr val="C00000"/>
                </a:solidFill>
              </a:rPr>
              <a:t>                                                                                                                                              Hum </a:t>
            </a:r>
            <a:r>
              <a:rPr lang="tr-TR" sz="1400" dirty="0">
                <a:solidFill>
                  <a:srgbClr val="C00000"/>
                </a:solidFill>
              </a:rPr>
              <a:t>Reprod 2011;17:510</a:t>
            </a:r>
          </a:p>
          <a:p>
            <a:pPr marL="0" indent="0">
              <a:buNone/>
            </a:pPr>
            <a:r>
              <a:rPr lang="tr-TR" sz="1400" dirty="0" smtClean="0">
                <a:solidFill>
                  <a:srgbClr val="C00000"/>
                </a:solidFill>
              </a:rPr>
              <a:t>                                                                                                                                               J </a:t>
            </a:r>
            <a:r>
              <a:rPr lang="tr-TR" sz="1400" dirty="0">
                <a:solidFill>
                  <a:srgbClr val="C00000"/>
                </a:solidFill>
              </a:rPr>
              <a:t>Hum Reprod SCI 2016:9(2):101</a:t>
            </a:r>
          </a:p>
          <a:p>
            <a:pPr marL="0" indent="0">
              <a:buNone/>
            </a:pPr>
            <a:endParaRPr lang="tr-TR" sz="1400" dirty="0" smtClean="0"/>
          </a:p>
        </p:txBody>
      </p:sp>
      <p:sp>
        <p:nvSpPr>
          <p:cNvPr id="10" name="Rectangle 9"/>
          <p:cNvSpPr/>
          <p:nvPr/>
        </p:nvSpPr>
        <p:spPr>
          <a:xfrm>
            <a:off x="683568" y="4221088"/>
            <a:ext cx="77768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dirty="0">
                <a:solidFill>
                  <a:srgbClr val="FFFF00"/>
                </a:solidFill>
              </a:rPr>
              <a:t>Daha çok matür oosit elde edilir</a:t>
            </a:r>
          </a:p>
        </p:txBody>
      </p:sp>
    </p:spTree>
    <p:extLst>
      <p:ext uri="{BB962C8B-B14F-4D97-AF65-F5344CB8AC3E}">
        <p14:creationId xmlns:p14="http://schemas.microsoft.com/office/powerpoint/2010/main" val="314505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p:txBody>
          <a:bodyPr/>
          <a:lstStyle/>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9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GnRHa - M</a:t>
            </a:r>
            <a:r>
              <a:rPr lang="tr-TR" sz="2800" b="1" dirty="0" smtClean="0">
                <a:solidFill>
                  <a:schemeClr val="tx1"/>
                </a:solidFill>
                <a:latin typeface="Times New Roman" panose="02020603050405020304" pitchFamily="18" charset="0"/>
                <a:cs typeface="Times New Roman" panose="02020603050405020304" pitchFamily="18" charset="0"/>
              </a:rPr>
              <a:t>2</a:t>
            </a:r>
            <a:r>
              <a:rPr lang="tr-TR" sz="4400" b="1" dirty="0" smtClean="0">
                <a:solidFill>
                  <a:schemeClr val="tx1"/>
                </a:solidFill>
                <a:latin typeface="Times New Roman" panose="02020603050405020304" pitchFamily="18" charset="0"/>
                <a:cs typeface="Times New Roman" panose="02020603050405020304" pitchFamily="18" charset="0"/>
              </a:rPr>
              <a:t> </a:t>
            </a:r>
            <a:r>
              <a:rPr lang="tr-TR" sz="4400" b="1" dirty="0" smtClean="0">
                <a:solidFill>
                  <a:schemeClr val="tx1"/>
                </a:solidFill>
                <a:latin typeface="Times New Roman" panose="02020603050405020304" pitchFamily="18" charset="0"/>
                <a:cs typeface="Times New Roman" panose="02020603050405020304" pitchFamily="18" charset="0"/>
              </a:rPr>
              <a:t>OOSİT</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10000"/>
          </a:bodyPr>
          <a:lstStyle/>
          <a:p>
            <a:endParaRPr lang="tr-TR" dirty="0" smtClean="0"/>
          </a:p>
          <a:p>
            <a:endParaRPr lang="tr-TR" dirty="0" smtClean="0"/>
          </a:p>
          <a:p>
            <a:r>
              <a:rPr lang="tr-TR" sz="3600" dirty="0" smtClean="0">
                <a:latin typeface="Times New Roman" panose="02020603050405020304" pitchFamily="18" charset="0"/>
                <a:cs typeface="Times New Roman" panose="02020603050405020304" pitchFamily="18" charset="0"/>
              </a:rPr>
              <a:t>RCT de:</a:t>
            </a:r>
          </a:p>
          <a:p>
            <a:pPr marL="0" indent="0" algn="just">
              <a:buNone/>
            </a:pPr>
            <a:r>
              <a:rPr lang="tr-TR" sz="3600" dirty="0">
                <a:latin typeface="Times New Roman" panose="02020603050405020304" pitchFamily="18" charset="0"/>
                <a:cs typeface="Times New Roman" panose="02020603050405020304" pitchFamily="18" charset="0"/>
              </a:rPr>
              <a:t> </a:t>
            </a:r>
            <a:r>
              <a:rPr lang="tr-TR" sz="3600" dirty="0" smtClean="0">
                <a:latin typeface="Times New Roman" panose="02020603050405020304" pitchFamily="18" charset="0"/>
                <a:cs typeface="Times New Roman" panose="02020603050405020304" pitchFamily="18" charset="0"/>
              </a:rPr>
              <a:t>       hCG ve GnRHa uygulanan hastalarda, GnRHa grupta </a:t>
            </a:r>
            <a:r>
              <a:rPr lang="tr-TR" sz="3600" dirty="0" smtClean="0">
                <a:solidFill>
                  <a:srgbClr val="FF0000"/>
                </a:solidFill>
                <a:latin typeface="Times New Roman" panose="02020603050405020304" pitchFamily="18" charset="0"/>
                <a:cs typeface="Times New Roman" panose="02020603050405020304" pitchFamily="18" charset="0"/>
              </a:rPr>
              <a:t>M</a:t>
            </a:r>
            <a:r>
              <a:rPr lang="tr-TR" sz="1800" b="1" dirty="0" smtClean="0">
                <a:solidFill>
                  <a:srgbClr val="FF0000"/>
                </a:solidFill>
                <a:latin typeface="Times New Roman" panose="02020603050405020304" pitchFamily="18" charset="0"/>
                <a:cs typeface="Times New Roman" panose="02020603050405020304" pitchFamily="18" charset="0"/>
              </a:rPr>
              <a:t>2</a:t>
            </a:r>
            <a:r>
              <a:rPr lang="tr-TR" sz="3600" dirty="0" smtClean="0">
                <a:solidFill>
                  <a:srgbClr val="FF0000"/>
                </a:solidFill>
                <a:latin typeface="Times New Roman" panose="02020603050405020304" pitchFamily="18" charset="0"/>
                <a:cs typeface="Times New Roman" panose="02020603050405020304" pitchFamily="18" charset="0"/>
              </a:rPr>
              <a:t> </a:t>
            </a:r>
            <a:r>
              <a:rPr lang="tr-TR" sz="3600" dirty="0" smtClean="0">
                <a:solidFill>
                  <a:srgbClr val="FF0000"/>
                </a:solidFill>
                <a:latin typeface="Times New Roman" panose="02020603050405020304" pitchFamily="18" charset="0"/>
                <a:cs typeface="Times New Roman" panose="02020603050405020304" pitchFamily="18" charset="0"/>
              </a:rPr>
              <a:t>Oosit </a:t>
            </a:r>
            <a:r>
              <a:rPr lang="tr-TR" sz="3600" dirty="0" smtClean="0">
                <a:latin typeface="Times New Roman" panose="02020603050405020304" pitchFamily="18" charset="0"/>
                <a:cs typeface="Times New Roman" panose="02020603050405020304" pitchFamily="18" charset="0"/>
              </a:rPr>
              <a:t>ve</a:t>
            </a:r>
            <a:r>
              <a:rPr lang="tr-TR" sz="3600" dirty="0" smtClean="0">
                <a:solidFill>
                  <a:srgbClr val="FF0000"/>
                </a:solidFill>
                <a:latin typeface="Times New Roman" panose="02020603050405020304" pitchFamily="18" charset="0"/>
                <a:cs typeface="Times New Roman" panose="02020603050405020304" pitchFamily="18" charset="0"/>
              </a:rPr>
              <a:t> embriyo </a:t>
            </a:r>
            <a:r>
              <a:rPr lang="tr-TR" sz="3600" dirty="0" smtClean="0">
                <a:latin typeface="Times New Roman" panose="02020603050405020304" pitchFamily="18" charset="0"/>
                <a:cs typeface="Times New Roman" panose="02020603050405020304" pitchFamily="18" charset="0"/>
              </a:rPr>
              <a:t>sayısı</a:t>
            </a:r>
            <a:r>
              <a:rPr lang="tr-TR" sz="3600" dirty="0" smtClean="0">
                <a:solidFill>
                  <a:srgbClr val="FF0000"/>
                </a:solidFill>
                <a:latin typeface="Times New Roman" panose="02020603050405020304" pitchFamily="18" charset="0"/>
                <a:cs typeface="Times New Roman" panose="02020603050405020304" pitchFamily="18" charset="0"/>
              </a:rPr>
              <a:t> </a:t>
            </a:r>
            <a:r>
              <a:rPr lang="tr-TR" sz="3600" dirty="0" smtClean="0">
                <a:latin typeface="Times New Roman" panose="02020603050405020304" pitchFamily="18" charset="0"/>
                <a:cs typeface="Times New Roman" panose="02020603050405020304" pitchFamily="18" charset="0"/>
              </a:rPr>
              <a:t>daha fazladır</a:t>
            </a:r>
            <a:endParaRPr lang="tr-TR" sz="3600" dirty="0" smtClean="0">
              <a:latin typeface="Times New Roman" panose="02020603050405020304" pitchFamily="18" charset="0"/>
              <a:cs typeface="Times New Roman" panose="02020603050405020304" pitchFamily="18" charset="0"/>
            </a:endParaRPr>
          </a:p>
          <a:p>
            <a:pPr marL="0" indent="0">
              <a:buNone/>
            </a:pPr>
            <a:endParaRPr lang="tr-TR" dirty="0"/>
          </a:p>
          <a:p>
            <a:pPr marL="0" indent="0">
              <a:buNone/>
            </a:pPr>
            <a:endParaRPr lang="tr-TR" sz="1800" dirty="0" smtClean="0"/>
          </a:p>
          <a:p>
            <a:pPr marL="0" indent="0">
              <a:buNone/>
            </a:pPr>
            <a:endParaRPr lang="tr-TR" sz="1800" dirty="0"/>
          </a:p>
          <a:p>
            <a:pPr marL="0" indent="0">
              <a:buNone/>
            </a:pPr>
            <a:r>
              <a:rPr lang="tr-TR" sz="1800" dirty="0" smtClean="0"/>
              <a:t>                                                                                      </a:t>
            </a:r>
            <a:r>
              <a:rPr lang="tr-TR" sz="1800" dirty="0" smtClean="0"/>
              <a:t>           </a:t>
            </a:r>
            <a:r>
              <a:rPr lang="tr-TR" sz="1600" dirty="0" smtClean="0">
                <a:solidFill>
                  <a:srgbClr val="C00000"/>
                </a:solidFill>
              </a:rPr>
              <a:t>Hum </a:t>
            </a:r>
            <a:r>
              <a:rPr lang="tr-TR" sz="1600" dirty="0" smtClean="0">
                <a:solidFill>
                  <a:srgbClr val="C00000"/>
                </a:solidFill>
              </a:rPr>
              <a:t>Reprod 2005:20;1213</a:t>
            </a:r>
          </a:p>
          <a:p>
            <a:pPr marL="0" indent="0">
              <a:buNone/>
            </a:pPr>
            <a:r>
              <a:rPr lang="tr-TR" sz="1600" dirty="0" smtClean="0">
                <a:solidFill>
                  <a:srgbClr val="C00000"/>
                </a:solidFill>
              </a:rPr>
              <a:t>                                                                                                </a:t>
            </a:r>
            <a:r>
              <a:rPr lang="tr-TR" sz="1600" dirty="0" smtClean="0">
                <a:solidFill>
                  <a:srgbClr val="C00000"/>
                </a:solidFill>
              </a:rPr>
              <a:t>                Reprod  </a:t>
            </a:r>
            <a:r>
              <a:rPr lang="tr-TR" sz="1600" dirty="0" smtClean="0">
                <a:solidFill>
                  <a:srgbClr val="C00000"/>
                </a:solidFill>
              </a:rPr>
              <a:t>Biomed online 2010:20;783</a:t>
            </a:r>
            <a:endParaRPr lang="tr-TR" sz="1600" dirty="0">
              <a:solidFill>
                <a:srgbClr val="C00000"/>
              </a:solidFill>
            </a:endParaRPr>
          </a:p>
        </p:txBody>
      </p:sp>
      <p:sp>
        <p:nvSpPr>
          <p:cNvPr id="6" name="Sağ Ok 5"/>
          <p:cNvSpPr/>
          <p:nvPr/>
        </p:nvSpPr>
        <p:spPr>
          <a:xfrm>
            <a:off x="1259632" y="3068960"/>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56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GnRHa Trigger</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r>
              <a:rPr lang="tr-TR" sz="3200" dirty="0" smtClean="0">
                <a:latin typeface="Times New Roman" panose="02020603050405020304" pitchFamily="18" charset="0"/>
                <a:cs typeface="Times New Roman" panose="02020603050405020304" pitchFamily="18" charset="0"/>
              </a:rPr>
              <a:t>Oosit </a:t>
            </a:r>
            <a:r>
              <a:rPr lang="tr-TR" sz="3200" dirty="0" err="1" smtClean="0">
                <a:latin typeface="Times New Roman" panose="02020603050405020304" pitchFamily="18" charset="0"/>
                <a:cs typeface="Times New Roman" panose="02020603050405020304" pitchFamily="18" charset="0"/>
              </a:rPr>
              <a:t>Maturasyonu</a:t>
            </a:r>
            <a:r>
              <a:rPr lang="tr-TR" sz="3200" dirty="0" smtClean="0">
                <a:latin typeface="Times New Roman" panose="02020603050405020304" pitchFamily="18" charset="0"/>
                <a:cs typeface="Times New Roman" panose="02020603050405020304" pitchFamily="18" charset="0"/>
              </a:rPr>
              <a:t> sağlamada çok başarılı</a:t>
            </a:r>
          </a:p>
          <a:p>
            <a:r>
              <a:rPr lang="tr-TR" sz="3200" dirty="0" smtClean="0">
                <a:latin typeface="Times New Roman" panose="02020603050405020304" pitchFamily="18" charset="0"/>
                <a:cs typeface="Times New Roman" panose="02020603050405020304" pitchFamily="18" charset="0"/>
              </a:rPr>
              <a:t>Erken Luteal Faz desteği zayıf</a:t>
            </a:r>
          </a:p>
          <a:p>
            <a:pPr marL="0" indent="0">
              <a:buNone/>
            </a:pPr>
            <a:endParaRPr lang="tr-TR" dirty="0"/>
          </a:p>
        </p:txBody>
      </p:sp>
      <p:sp>
        <p:nvSpPr>
          <p:cNvPr id="4" name="Rectangle 3"/>
          <p:cNvSpPr/>
          <p:nvPr/>
        </p:nvSpPr>
        <p:spPr>
          <a:xfrm>
            <a:off x="914400" y="4077072"/>
            <a:ext cx="74168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rgbClr val="FFFF00"/>
                </a:solidFill>
              </a:rPr>
              <a:t>Standart Luteal Faz desteği modifiye edilmelidir</a:t>
            </a:r>
          </a:p>
        </p:txBody>
      </p:sp>
    </p:spTree>
    <p:extLst>
      <p:ext uri="{BB962C8B-B14F-4D97-AF65-F5344CB8AC3E}">
        <p14:creationId xmlns:p14="http://schemas.microsoft.com/office/powerpoint/2010/main" val="4151516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solidFill>
                  <a:schemeClr val="tx1"/>
                </a:solidFill>
                <a:latin typeface="Times New Roman" panose="02020603050405020304" pitchFamily="18" charset="0"/>
                <a:cs typeface="Times New Roman" panose="02020603050405020304" pitchFamily="18" charset="0"/>
              </a:rPr>
              <a:t>GnRHa Trigger Endikasyonları</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endParaRPr lang="tr-TR" sz="3600" dirty="0" smtClean="0">
              <a:latin typeface="Times New Roman" panose="02020603050405020304" pitchFamily="18" charset="0"/>
              <a:cs typeface="Times New Roman" panose="02020603050405020304" pitchFamily="18" charset="0"/>
            </a:endParaRPr>
          </a:p>
          <a:p>
            <a:r>
              <a:rPr lang="tr-TR" sz="3600" dirty="0" smtClean="0">
                <a:latin typeface="Times New Roman" panose="02020603050405020304" pitchFamily="18" charset="0"/>
                <a:cs typeface="Times New Roman" panose="02020603050405020304" pitchFamily="18" charset="0"/>
              </a:rPr>
              <a:t>OHSS riski olan hastalar</a:t>
            </a:r>
          </a:p>
          <a:p>
            <a:r>
              <a:rPr lang="tr-TR" sz="3600" dirty="0" smtClean="0">
                <a:latin typeface="Times New Roman" panose="02020603050405020304" pitchFamily="18" charset="0"/>
                <a:cs typeface="Times New Roman" panose="02020603050405020304" pitchFamily="18" charset="0"/>
              </a:rPr>
              <a:t>Donor KOH Siklüs</a:t>
            </a:r>
          </a:p>
          <a:p>
            <a:r>
              <a:rPr lang="tr-TR" sz="3600" dirty="0" smtClean="0">
                <a:latin typeface="Times New Roman" panose="02020603050405020304" pitchFamily="18" charset="0"/>
                <a:cs typeface="Times New Roman" panose="02020603050405020304" pitchFamily="18" charset="0"/>
              </a:rPr>
              <a:t>Tekrarlayan IVF başarısızlıkları</a:t>
            </a:r>
          </a:p>
          <a:p>
            <a:r>
              <a:rPr lang="tr-TR" sz="3600" dirty="0" smtClean="0">
                <a:latin typeface="Times New Roman" panose="02020603050405020304" pitchFamily="18" charset="0"/>
                <a:cs typeface="Times New Roman" panose="02020603050405020304" pitchFamily="18" charset="0"/>
              </a:rPr>
              <a:t>Empty Foll. Sendromu</a:t>
            </a:r>
          </a:p>
          <a:p>
            <a:r>
              <a:rPr lang="tr-TR" sz="3600" dirty="0" err="1" smtClean="0">
                <a:latin typeface="Times New Roman" panose="02020603050405020304" pitchFamily="18" charset="0"/>
                <a:cs typeface="Times New Roman" panose="02020603050405020304" pitchFamily="18" charset="0"/>
              </a:rPr>
              <a:t>Immatür</a:t>
            </a:r>
            <a:r>
              <a:rPr lang="tr-TR" sz="3600" dirty="0" smtClean="0">
                <a:latin typeface="Times New Roman" panose="02020603050405020304" pitchFamily="18" charset="0"/>
                <a:cs typeface="Times New Roman" panose="02020603050405020304" pitchFamily="18" charset="0"/>
              </a:rPr>
              <a:t> Oosit (foll.) sendromu</a:t>
            </a:r>
          </a:p>
          <a:p>
            <a:pPr marL="0" indent="0">
              <a:buNone/>
            </a:pPr>
            <a:endParaRPr lang="tr-TR" dirty="0"/>
          </a:p>
          <a:p>
            <a:pPr marL="0" indent="0">
              <a:buNone/>
            </a:pPr>
            <a:r>
              <a:rPr lang="tr-TR" sz="1800" dirty="0" smtClean="0">
                <a:solidFill>
                  <a:srgbClr val="C00000"/>
                </a:solidFill>
              </a:rPr>
              <a:t>                                                                                 Int J Endocrinol Metab 2013:11(2);107</a:t>
            </a:r>
            <a:endParaRPr lang="tr-TR" sz="1800" dirty="0">
              <a:solidFill>
                <a:srgbClr val="C00000"/>
              </a:solidFill>
            </a:endParaRPr>
          </a:p>
        </p:txBody>
      </p:sp>
    </p:spTree>
    <p:extLst>
      <p:ext uri="{BB962C8B-B14F-4D97-AF65-F5344CB8AC3E}">
        <p14:creationId xmlns:p14="http://schemas.microsoft.com/office/powerpoint/2010/main" val="2201830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itchFamily="18" charset="0"/>
                <a:cs typeface="Times New Roman" pitchFamily="18" charset="0"/>
              </a:rPr>
              <a:t>GnRHa Trigger Yöntemleri</a:t>
            </a:r>
            <a:endParaRPr lang="tr-TR"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tr-TR" dirty="0" smtClean="0"/>
          </a:p>
          <a:p>
            <a:endParaRPr lang="tr-TR" dirty="0"/>
          </a:p>
          <a:p>
            <a:r>
              <a:rPr lang="tr-TR" sz="2800" dirty="0" smtClean="0">
                <a:latin typeface="Times New Roman" pitchFamily="18" charset="0"/>
                <a:cs typeface="Times New Roman" pitchFamily="18" charset="0"/>
              </a:rPr>
              <a:t>Dual Trigger</a:t>
            </a:r>
          </a:p>
          <a:p>
            <a:r>
              <a:rPr lang="tr-TR" sz="2800" dirty="0" smtClean="0">
                <a:latin typeface="Times New Roman" pitchFamily="18" charset="0"/>
                <a:cs typeface="Times New Roman" pitchFamily="18" charset="0"/>
              </a:rPr>
              <a:t>Double Trigger</a:t>
            </a:r>
          </a:p>
          <a:p>
            <a:r>
              <a:rPr lang="tr-TR" sz="2800" dirty="0" smtClean="0">
                <a:latin typeface="Times New Roman" pitchFamily="18" charset="0"/>
                <a:cs typeface="Times New Roman" pitchFamily="18" charset="0"/>
              </a:rPr>
              <a:t>GnRHa + OPU günü 1500 IU hCG</a:t>
            </a:r>
          </a:p>
          <a:p>
            <a:r>
              <a:rPr lang="tr-TR" sz="2800" dirty="0">
                <a:latin typeface="Times New Roman" pitchFamily="18" charset="0"/>
                <a:cs typeface="Times New Roman" pitchFamily="18" charset="0"/>
              </a:rPr>
              <a:t>GnRHa + OPU günü 1500 IU </a:t>
            </a:r>
            <a:r>
              <a:rPr lang="tr-TR" sz="2800" dirty="0" smtClean="0">
                <a:latin typeface="Times New Roman" pitchFamily="18" charset="0"/>
                <a:cs typeface="Times New Roman" pitchFamily="18" charset="0"/>
              </a:rPr>
              <a:t>hCG + OPU</a:t>
            </a:r>
            <a:r>
              <a:rPr lang="tr-TR" sz="1800" dirty="0" smtClean="0">
                <a:latin typeface="Times New Roman" pitchFamily="18" charset="0"/>
                <a:cs typeface="Times New Roman" pitchFamily="18" charset="0"/>
              </a:rPr>
              <a:t>5</a:t>
            </a:r>
            <a:r>
              <a:rPr lang="tr-TR" sz="1600" dirty="0" smtClean="0">
                <a:latin typeface="Times New Roman" pitchFamily="18" charset="0"/>
                <a:cs typeface="Times New Roman" pitchFamily="18" charset="0"/>
              </a:rPr>
              <a:t> days </a:t>
            </a:r>
            <a:r>
              <a:rPr lang="tr-TR" sz="2800" dirty="0" smtClean="0">
                <a:latin typeface="Times New Roman" pitchFamily="18" charset="0"/>
                <a:cs typeface="Times New Roman" pitchFamily="18" charset="0"/>
              </a:rPr>
              <a:t>1500 IU hCG</a:t>
            </a:r>
            <a:endParaRPr lang="tr-TR" sz="2800" dirty="0">
              <a:latin typeface="Times New Roman" pitchFamily="18" charset="0"/>
              <a:cs typeface="Times New Roman" pitchFamily="18" charset="0"/>
            </a:endParaRPr>
          </a:p>
          <a:p>
            <a:pPr marL="0" indent="0">
              <a:buNone/>
            </a:pPr>
            <a:endParaRPr lang="tr-TR" dirty="0" smtClean="0"/>
          </a:p>
          <a:p>
            <a:endParaRPr lang="tr-TR" dirty="0"/>
          </a:p>
        </p:txBody>
      </p:sp>
    </p:spTree>
    <p:extLst>
      <p:ext uri="{BB962C8B-B14F-4D97-AF65-F5344CB8AC3E}">
        <p14:creationId xmlns:p14="http://schemas.microsoft.com/office/powerpoint/2010/main" val="2319495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Dual Trigger</a:t>
            </a:r>
            <a:endParaRPr lang="tr-TR"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r>
              <a:rPr lang="tr-TR" sz="3600" dirty="0" smtClean="0">
                <a:solidFill>
                  <a:srgbClr val="7030A0"/>
                </a:solidFill>
                <a:latin typeface="Times New Roman" pitchFamily="18" charset="0"/>
                <a:cs typeface="Times New Roman" pitchFamily="18" charset="0"/>
              </a:rPr>
              <a:t>  </a:t>
            </a:r>
          </a:p>
          <a:p>
            <a:pPr marL="0" indent="0">
              <a:buNone/>
            </a:pPr>
            <a:r>
              <a:rPr lang="tr-TR" sz="3600" dirty="0" smtClean="0">
                <a:solidFill>
                  <a:srgbClr val="7030A0"/>
                </a:solidFill>
                <a:latin typeface="Times New Roman" pitchFamily="18" charset="0"/>
                <a:cs typeface="Times New Roman" pitchFamily="18" charset="0"/>
              </a:rPr>
              <a:t>  Normal Responder:</a:t>
            </a:r>
            <a:endParaRPr lang="tr-TR" sz="3600" dirty="0">
              <a:solidFill>
                <a:srgbClr val="7030A0"/>
              </a:solidFill>
              <a:latin typeface="Times New Roman" pitchFamily="18" charset="0"/>
              <a:cs typeface="Times New Roman" pitchFamily="18" charset="0"/>
            </a:endParaRPr>
          </a:p>
          <a:p>
            <a:pPr marL="0" indent="0">
              <a:buNone/>
            </a:pPr>
            <a:r>
              <a:rPr lang="tr-TR" sz="3600" dirty="0">
                <a:latin typeface="Times New Roman" pitchFamily="18" charset="0"/>
                <a:cs typeface="Times New Roman" pitchFamily="18" charset="0"/>
              </a:rPr>
              <a:t>                       GnRHa+5000 IU </a:t>
            </a:r>
            <a:r>
              <a:rPr lang="tr-TR" sz="3600" dirty="0" smtClean="0">
                <a:latin typeface="Times New Roman" pitchFamily="18" charset="0"/>
                <a:cs typeface="Times New Roman" pitchFamily="18" charset="0"/>
              </a:rPr>
              <a:t>hCG</a:t>
            </a:r>
          </a:p>
          <a:p>
            <a:pPr marL="0" indent="0">
              <a:buNone/>
            </a:pPr>
            <a:endParaRPr lang="tr-TR" sz="3600" dirty="0">
              <a:latin typeface="Times New Roman" pitchFamily="18" charset="0"/>
              <a:cs typeface="Times New Roman" pitchFamily="18" charset="0"/>
            </a:endParaRPr>
          </a:p>
          <a:p>
            <a:pPr marL="0" indent="0">
              <a:buNone/>
            </a:pPr>
            <a:r>
              <a:rPr lang="tr-TR" sz="3600" dirty="0">
                <a:latin typeface="Times New Roman" pitchFamily="18" charset="0"/>
                <a:cs typeface="Times New Roman" pitchFamily="18" charset="0"/>
              </a:rPr>
              <a:t>  </a:t>
            </a:r>
            <a:r>
              <a:rPr lang="tr-TR" sz="3600" dirty="0" smtClean="0">
                <a:solidFill>
                  <a:srgbClr val="7030A0"/>
                </a:solidFill>
                <a:latin typeface="Times New Roman" pitchFamily="18" charset="0"/>
                <a:cs typeface="Times New Roman" pitchFamily="18" charset="0"/>
              </a:rPr>
              <a:t>High Responder:</a:t>
            </a:r>
            <a:endParaRPr lang="tr-TR" sz="3600" dirty="0">
              <a:solidFill>
                <a:srgbClr val="7030A0"/>
              </a:solidFill>
              <a:latin typeface="Times New Roman" pitchFamily="18" charset="0"/>
              <a:cs typeface="Times New Roman" pitchFamily="18" charset="0"/>
            </a:endParaRPr>
          </a:p>
          <a:p>
            <a:pPr marL="0" indent="0">
              <a:buNone/>
            </a:pPr>
            <a:r>
              <a:rPr lang="tr-TR" sz="3600" dirty="0">
                <a:latin typeface="Times New Roman" pitchFamily="18" charset="0"/>
                <a:cs typeface="Times New Roman" pitchFamily="18" charset="0"/>
              </a:rPr>
              <a:t>                        GnRHa+1500 IU hCG</a:t>
            </a:r>
          </a:p>
          <a:p>
            <a:pPr marL="0" indent="0">
              <a:buNone/>
            </a:pPr>
            <a:endParaRPr lang="tr-TR" dirty="0"/>
          </a:p>
        </p:txBody>
      </p:sp>
    </p:spTree>
    <p:extLst>
      <p:ext uri="{BB962C8B-B14F-4D97-AF65-F5344CB8AC3E}">
        <p14:creationId xmlns:p14="http://schemas.microsoft.com/office/powerpoint/2010/main" val="2223749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smtClean="0">
                <a:solidFill>
                  <a:schemeClr val="tx1"/>
                </a:solidFill>
                <a:latin typeface="Times New Roman" pitchFamily="18" charset="0"/>
                <a:cs typeface="Times New Roman" pitchFamily="18" charset="0"/>
              </a:rPr>
              <a:t>Double Trigger</a:t>
            </a:r>
            <a:endParaRPr lang="tr-TR" sz="44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sz="3200" dirty="0" smtClean="0">
                <a:latin typeface="Times New Roman" pitchFamily="18" charset="0"/>
                <a:cs typeface="Times New Roman" pitchFamily="18" charset="0"/>
              </a:rPr>
              <a:t>OPU’dan 40 saat önce GnRHa ve 34 saat önce hCG uygulanır</a:t>
            </a:r>
          </a:p>
          <a:p>
            <a:pPr marL="0" indent="0">
              <a:buNone/>
            </a:pPr>
            <a:endParaRPr lang="tr-TR" sz="3200" dirty="0">
              <a:latin typeface="Times New Roman" pitchFamily="18" charset="0"/>
              <a:cs typeface="Times New Roman" pitchFamily="18" charset="0"/>
            </a:endParaRPr>
          </a:p>
          <a:p>
            <a:pPr marL="0" indent="0">
              <a:buNone/>
            </a:pPr>
            <a:endParaRPr lang="tr-TR" sz="3200" dirty="0" smtClean="0">
              <a:latin typeface="Times New Roman" pitchFamily="18" charset="0"/>
              <a:cs typeface="Times New Roman" pitchFamily="18" charset="0"/>
            </a:endParaRPr>
          </a:p>
          <a:p>
            <a:pPr marL="0" indent="0">
              <a:buNone/>
            </a:pPr>
            <a:r>
              <a:rPr lang="tr-TR" sz="1800" dirty="0" smtClean="0">
                <a:latin typeface="Times New Roman" pitchFamily="18" charset="0"/>
                <a:cs typeface="Times New Roman" pitchFamily="18" charset="0"/>
              </a:rPr>
              <a:t>                                                                                           </a:t>
            </a:r>
            <a:r>
              <a:rPr lang="tr-TR" sz="1800" dirty="0" smtClean="0">
                <a:solidFill>
                  <a:srgbClr val="C00000"/>
                </a:solidFill>
                <a:latin typeface="Times New Roman" pitchFamily="18" charset="0"/>
                <a:cs typeface="Times New Roman" pitchFamily="18" charset="0"/>
              </a:rPr>
              <a:t>J Ovarian Res 2015:8;60</a:t>
            </a:r>
          </a:p>
          <a:p>
            <a:pPr marL="0" indent="0">
              <a:buNone/>
            </a:pPr>
            <a:endParaRPr lang="tr-TR" dirty="0"/>
          </a:p>
        </p:txBody>
      </p:sp>
    </p:spTree>
    <p:extLst>
      <p:ext uri="{BB962C8B-B14F-4D97-AF65-F5344CB8AC3E}">
        <p14:creationId xmlns:p14="http://schemas.microsoft.com/office/powerpoint/2010/main" val="1538958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latin typeface="Times New Roman" pitchFamily="18" charset="0"/>
                <a:cs typeface="Times New Roman" pitchFamily="18" charset="0"/>
              </a:rPr>
              <a:t>Double Trigger</a:t>
            </a:r>
            <a:endParaRPr lang="tr-TR" sz="4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632847" cy="457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41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solidFill>
                  <a:schemeClr val="tx1"/>
                </a:solidFill>
                <a:latin typeface="Times New Roman" panose="02020603050405020304" pitchFamily="18" charset="0"/>
                <a:cs typeface="Times New Roman" panose="02020603050405020304" pitchFamily="18" charset="0"/>
              </a:rPr>
              <a:t>GnRHa Avantajları</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endParaRPr lang="tr-TR" dirty="0"/>
          </a:p>
          <a:p>
            <a:r>
              <a:rPr lang="tr-TR" sz="3200" dirty="0" smtClean="0">
                <a:latin typeface="Times New Roman" panose="02020603050405020304" pitchFamily="18" charset="0"/>
                <a:cs typeface="Times New Roman" panose="02020603050405020304" pitchFamily="18" charset="0"/>
              </a:rPr>
              <a:t>Güvenli</a:t>
            </a:r>
          </a:p>
          <a:p>
            <a:r>
              <a:rPr lang="tr-TR" sz="3200" dirty="0" smtClean="0">
                <a:latin typeface="Times New Roman" panose="02020603050405020304" pitchFamily="18" charset="0"/>
                <a:cs typeface="Times New Roman" panose="02020603050405020304" pitchFamily="18" charset="0"/>
              </a:rPr>
              <a:t>Etkili</a:t>
            </a:r>
          </a:p>
          <a:p>
            <a:r>
              <a:rPr lang="tr-TR" sz="3200" dirty="0" smtClean="0">
                <a:latin typeface="Times New Roman" panose="02020603050405020304" pitchFamily="18" charset="0"/>
                <a:cs typeface="Times New Roman" panose="02020603050405020304" pitchFamily="18" charset="0"/>
              </a:rPr>
              <a:t>Hasta </a:t>
            </a:r>
            <a:r>
              <a:rPr lang="tr-TR" sz="3200" dirty="0">
                <a:latin typeface="Times New Roman" panose="02020603050405020304" pitchFamily="18" charset="0"/>
                <a:cs typeface="Times New Roman" panose="02020603050405020304" pitchFamily="18" charset="0"/>
              </a:rPr>
              <a:t>d</a:t>
            </a:r>
            <a:r>
              <a:rPr lang="tr-TR" sz="3200" dirty="0" smtClean="0">
                <a:latin typeface="Times New Roman" panose="02020603050405020304" pitchFamily="18" charset="0"/>
                <a:cs typeface="Times New Roman" panose="02020603050405020304" pitchFamily="18" charset="0"/>
              </a:rPr>
              <a:t>ostu-kullanım kolaylığı</a:t>
            </a:r>
          </a:p>
          <a:p>
            <a:r>
              <a:rPr lang="tr-TR" sz="3200" dirty="0" smtClean="0">
                <a:latin typeface="Times New Roman" panose="02020603050405020304" pitchFamily="18" charset="0"/>
                <a:cs typeface="Times New Roman" panose="02020603050405020304" pitchFamily="18" charset="0"/>
              </a:rPr>
              <a:t>Daha çok </a:t>
            </a:r>
            <a:r>
              <a:rPr lang="tr-TR" sz="3200" dirty="0">
                <a:latin typeface="Times New Roman" panose="02020603050405020304" pitchFamily="18" charset="0"/>
                <a:cs typeface="Times New Roman" panose="02020603050405020304" pitchFamily="18" charset="0"/>
              </a:rPr>
              <a:t>m</a:t>
            </a:r>
            <a:r>
              <a:rPr lang="tr-TR" sz="3200" dirty="0" smtClean="0">
                <a:latin typeface="Times New Roman" panose="02020603050405020304" pitchFamily="18" charset="0"/>
                <a:cs typeface="Times New Roman" panose="02020603050405020304" pitchFamily="18" charset="0"/>
              </a:rPr>
              <a:t>atür </a:t>
            </a:r>
            <a:r>
              <a:rPr lang="tr-TR" sz="3200" dirty="0">
                <a:latin typeface="Times New Roman" panose="02020603050405020304" pitchFamily="18" charset="0"/>
                <a:cs typeface="Times New Roman" panose="02020603050405020304" pitchFamily="18" charset="0"/>
              </a:rPr>
              <a:t>o</a:t>
            </a:r>
            <a:r>
              <a:rPr lang="tr-TR" sz="3200" dirty="0" smtClean="0">
                <a:latin typeface="Times New Roman" panose="02020603050405020304" pitchFamily="18" charset="0"/>
                <a:cs typeface="Times New Roman" panose="02020603050405020304" pitchFamily="18" charset="0"/>
              </a:rPr>
              <a:t>osit </a:t>
            </a:r>
            <a:r>
              <a:rPr lang="tr-TR" sz="3200" dirty="0">
                <a:latin typeface="Times New Roman" panose="02020603050405020304" pitchFamily="18" charset="0"/>
                <a:cs typeface="Times New Roman" panose="02020603050405020304" pitchFamily="18" charset="0"/>
              </a:rPr>
              <a:t>t</a:t>
            </a:r>
            <a:r>
              <a:rPr lang="tr-TR" sz="3200" dirty="0" smtClean="0">
                <a:latin typeface="Times New Roman" panose="02020603050405020304" pitchFamily="18" charset="0"/>
                <a:cs typeface="Times New Roman" panose="02020603050405020304" pitchFamily="18" charset="0"/>
              </a:rPr>
              <a:t>oplanması</a:t>
            </a:r>
          </a:p>
          <a:p>
            <a:r>
              <a:rPr lang="tr-TR" sz="3200" dirty="0" smtClean="0">
                <a:latin typeface="Times New Roman" panose="02020603050405020304" pitchFamily="18" charset="0"/>
                <a:cs typeface="Times New Roman" panose="02020603050405020304" pitchFamily="18" charset="0"/>
              </a:rPr>
              <a:t>Daha az siklüs iptali</a:t>
            </a:r>
          </a:p>
          <a:p>
            <a:endParaRPr lang="tr-TR" dirty="0"/>
          </a:p>
        </p:txBody>
      </p:sp>
    </p:spTree>
    <p:extLst>
      <p:ext uri="{BB962C8B-B14F-4D97-AF65-F5344CB8AC3E}">
        <p14:creationId xmlns:p14="http://schemas.microsoft.com/office/powerpoint/2010/main" val="2472888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solidFill>
                  <a:schemeClr val="tx1"/>
                </a:solidFill>
                <a:latin typeface="Times New Roman" panose="02020603050405020304" pitchFamily="18" charset="0"/>
                <a:cs typeface="Times New Roman" panose="02020603050405020304" pitchFamily="18" charset="0"/>
              </a:rPr>
              <a:t>GnRHa Doz</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77500" lnSpcReduction="20000"/>
          </a:bodyPr>
          <a:lstStyle/>
          <a:p>
            <a:endParaRPr lang="tr-TR" dirty="0" smtClean="0"/>
          </a:p>
          <a:p>
            <a:endParaRPr lang="tr-TR" dirty="0" smtClean="0"/>
          </a:p>
          <a:p>
            <a:pPr marL="0" indent="0">
              <a:buNone/>
            </a:pPr>
            <a:endParaRPr lang="tr-TR" dirty="0"/>
          </a:p>
          <a:p>
            <a:r>
              <a:rPr lang="tr-TR" sz="3900" dirty="0" smtClean="0">
                <a:latin typeface="Times New Roman" panose="02020603050405020304" pitchFamily="18" charset="0"/>
                <a:cs typeface="Times New Roman" panose="02020603050405020304" pitchFamily="18" charset="0"/>
              </a:rPr>
              <a:t>Triptorelin:                -  0,3 ve 0,4 mg</a:t>
            </a:r>
          </a:p>
          <a:p>
            <a:r>
              <a:rPr lang="tr-TR" sz="3900" dirty="0" smtClean="0">
                <a:latin typeface="Times New Roman" panose="02020603050405020304" pitchFamily="18" charset="0"/>
                <a:cs typeface="Times New Roman" panose="02020603050405020304" pitchFamily="18" charset="0"/>
              </a:rPr>
              <a:t>Leuprolide Asetat: 1-2 mg</a:t>
            </a:r>
          </a:p>
          <a:p>
            <a:r>
              <a:rPr lang="tr-TR" sz="3900" dirty="0" smtClean="0">
                <a:latin typeface="Times New Roman" panose="02020603050405020304" pitchFamily="18" charset="0"/>
                <a:cs typeface="Times New Roman" panose="02020603050405020304" pitchFamily="18" charset="0"/>
              </a:rPr>
              <a:t>Buserelin: 0,5 mg</a:t>
            </a:r>
          </a:p>
          <a:p>
            <a:endParaRPr lang="tr-TR" dirty="0"/>
          </a:p>
          <a:p>
            <a:pPr marL="0" indent="0">
              <a:buNone/>
            </a:pPr>
            <a:r>
              <a:rPr lang="tr-TR" sz="1800" dirty="0" smtClean="0">
                <a:solidFill>
                  <a:srgbClr val="C00000"/>
                </a:solidFill>
              </a:rPr>
              <a:t>                                                                                                                                                                                                                      </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r>
              <a:rPr lang="tr-TR" sz="1800" dirty="0" smtClean="0">
                <a:solidFill>
                  <a:srgbClr val="C00000"/>
                </a:solidFill>
              </a:rPr>
              <a:t>                                                                                                                                                </a:t>
            </a:r>
            <a:r>
              <a:rPr lang="tr-TR" sz="1400" dirty="0" smtClean="0">
                <a:solidFill>
                  <a:srgbClr val="C00000"/>
                </a:solidFill>
                <a:latin typeface="Times New Roman" panose="02020603050405020304" pitchFamily="18" charset="0"/>
                <a:cs typeface="Times New Roman" panose="02020603050405020304" pitchFamily="18" charset="0"/>
              </a:rPr>
              <a:t>Hum </a:t>
            </a:r>
            <a:r>
              <a:rPr lang="tr-TR" sz="1400" dirty="0" err="1">
                <a:solidFill>
                  <a:srgbClr val="C00000"/>
                </a:solidFill>
                <a:latin typeface="Times New Roman" panose="02020603050405020304" pitchFamily="18" charset="0"/>
                <a:cs typeface="Times New Roman" panose="02020603050405020304" pitchFamily="18" charset="0"/>
              </a:rPr>
              <a:t>Reprod</a:t>
            </a:r>
            <a:r>
              <a:rPr lang="tr-TR" sz="1400" dirty="0">
                <a:solidFill>
                  <a:srgbClr val="C00000"/>
                </a:solidFill>
                <a:latin typeface="Times New Roman" panose="02020603050405020304" pitchFamily="18" charset="0"/>
                <a:cs typeface="Times New Roman" panose="02020603050405020304" pitchFamily="18" charset="0"/>
              </a:rPr>
              <a:t> 2005:20;1213</a:t>
            </a:r>
          </a:p>
          <a:p>
            <a:pPr marL="0" indent="0">
              <a:buNone/>
            </a:pPr>
            <a:r>
              <a:rPr lang="tr-TR" sz="1400" dirty="0">
                <a:solidFill>
                  <a:srgbClr val="C00000"/>
                </a:solidFill>
                <a:latin typeface="Times New Roman" panose="02020603050405020304" pitchFamily="18" charset="0"/>
                <a:cs typeface="Times New Roman" panose="02020603050405020304" pitchFamily="18" charset="0"/>
              </a:rPr>
              <a:t>                                                                                  </a:t>
            </a:r>
            <a:r>
              <a:rPr lang="tr-TR" sz="1400" dirty="0" smtClean="0">
                <a:solidFill>
                  <a:srgbClr val="C00000"/>
                </a:solidFill>
                <a:latin typeface="Times New Roman" panose="02020603050405020304" pitchFamily="18" charset="0"/>
                <a:cs typeface="Times New Roman" panose="02020603050405020304" pitchFamily="18" charset="0"/>
              </a:rPr>
              <a:t>                                                                                  </a:t>
            </a:r>
            <a:r>
              <a:rPr lang="tr-TR" sz="1400" dirty="0" err="1" smtClean="0">
                <a:solidFill>
                  <a:srgbClr val="C00000"/>
                </a:solidFill>
                <a:latin typeface="Times New Roman" panose="02020603050405020304" pitchFamily="18" charset="0"/>
                <a:cs typeface="Times New Roman" panose="02020603050405020304" pitchFamily="18" charset="0"/>
              </a:rPr>
              <a:t>Fertil</a:t>
            </a:r>
            <a:r>
              <a:rPr lang="tr-TR" sz="1400" dirty="0" smtClean="0">
                <a:solidFill>
                  <a:srgbClr val="C00000"/>
                </a:solidFill>
                <a:latin typeface="Times New Roman" panose="02020603050405020304" pitchFamily="18" charset="0"/>
                <a:cs typeface="Times New Roman" panose="02020603050405020304" pitchFamily="18" charset="0"/>
              </a:rPr>
              <a:t> </a:t>
            </a:r>
            <a:r>
              <a:rPr lang="tr-TR" sz="1400" dirty="0">
                <a:solidFill>
                  <a:srgbClr val="C00000"/>
                </a:solidFill>
                <a:latin typeface="Times New Roman" panose="02020603050405020304" pitchFamily="18" charset="0"/>
                <a:cs typeface="Times New Roman" panose="02020603050405020304" pitchFamily="18" charset="0"/>
              </a:rPr>
              <a:t>Steril 2016:105(2);356</a:t>
            </a:r>
          </a:p>
          <a:p>
            <a:endParaRPr lang="tr-TR" sz="1400" dirty="0">
              <a:solidFill>
                <a:srgbClr val="C00000"/>
              </a:solidFill>
              <a:latin typeface="Times New Roman" panose="02020603050405020304" pitchFamily="18" charset="0"/>
              <a:cs typeface="Times New Roman" panose="02020603050405020304" pitchFamily="18" charset="0"/>
            </a:endParaRPr>
          </a:p>
          <a:p>
            <a:pPr marL="0" indent="0">
              <a:buNone/>
            </a:pPr>
            <a:r>
              <a:rPr lang="tr-TR" sz="1800" dirty="0" smtClean="0">
                <a:solidFill>
                  <a:srgbClr val="C00000"/>
                </a:solidFill>
              </a:rPr>
              <a:t> </a:t>
            </a:r>
            <a:endParaRPr lang="tr-TR" sz="1300" dirty="0">
              <a:solidFill>
                <a:srgbClr val="C00000"/>
              </a:solidFill>
              <a:latin typeface="Times New Roman" panose="02020603050405020304" pitchFamily="18" charset="0"/>
              <a:cs typeface="Times New Roman" panose="02020603050405020304" pitchFamily="18" charset="0"/>
            </a:endParaRPr>
          </a:p>
        </p:txBody>
      </p:sp>
      <p:sp>
        <p:nvSpPr>
          <p:cNvPr id="4" name="Oval 3"/>
          <p:cNvSpPr/>
          <p:nvPr/>
        </p:nvSpPr>
        <p:spPr>
          <a:xfrm>
            <a:off x="3131840" y="2348880"/>
            <a:ext cx="136815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FFFF00"/>
                </a:solidFill>
              </a:rPr>
              <a:t>0,2</a:t>
            </a:r>
            <a:endParaRPr lang="tr-TR" sz="2400" dirty="0">
              <a:solidFill>
                <a:srgbClr val="FFFF00"/>
              </a:solidFill>
            </a:endParaRPr>
          </a:p>
        </p:txBody>
      </p:sp>
    </p:spTree>
    <p:extLst>
      <p:ext uri="{BB962C8B-B14F-4D97-AF65-F5344CB8AC3E}">
        <p14:creationId xmlns:p14="http://schemas.microsoft.com/office/powerpoint/2010/main" val="3051038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GnRHa:Yeterli Cevap</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indent="0">
              <a:buNone/>
            </a:pPr>
            <a:r>
              <a:rPr lang="tr-TR" sz="2800" dirty="0" err="1" smtClean="0">
                <a:latin typeface="Times New Roman" panose="02020603050405020304" pitchFamily="18" charset="0"/>
                <a:cs typeface="Times New Roman" panose="02020603050405020304" pitchFamily="18" charset="0"/>
              </a:rPr>
              <a:t>GnRHa</a:t>
            </a:r>
            <a:r>
              <a:rPr lang="tr-TR" sz="2800" dirty="0" smtClean="0">
                <a:latin typeface="Times New Roman" panose="02020603050405020304" pitchFamily="18" charset="0"/>
                <a:cs typeface="Times New Roman" panose="02020603050405020304" pitchFamily="18" charset="0"/>
              </a:rPr>
              <a:t>’ dan 8-13 saat sonra, LH ve P</a:t>
            </a:r>
            <a:r>
              <a:rPr lang="tr-TR" sz="1800" dirty="0" smtClean="0">
                <a:latin typeface="Times New Roman" panose="02020603050405020304" pitchFamily="18" charset="0"/>
                <a:cs typeface="Times New Roman" panose="02020603050405020304" pitchFamily="18" charset="0"/>
              </a:rPr>
              <a:t>4</a:t>
            </a:r>
            <a:r>
              <a:rPr lang="tr-TR" sz="2800" dirty="0" smtClean="0">
                <a:latin typeface="Times New Roman" panose="02020603050405020304" pitchFamily="18" charset="0"/>
                <a:cs typeface="Times New Roman" panose="02020603050405020304" pitchFamily="18" charset="0"/>
              </a:rPr>
              <a:t> ölçülür</a:t>
            </a:r>
          </a:p>
          <a:p>
            <a:pPr marL="0" indent="0">
              <a:buNone/>
            </a:pPr>
            <a:endParaRPr lang="tr-TR" dirty="0" smtClean="0"/>
          </a:p>
          <a:p>
            <a:r>
              <a:rPr lang="tr-TR" sz="4000" dirty="0" smtClean="0">
                <a:latin typeface="Times New Roman" panose="02020603050405020304" pitchFamily="18" charset="0"/>
                <a:cs typeface="Times New Roman" panose="02020603050405020304" pitchFamily="18" charset="0"/>
              </a:rPr>
              <a:t>LH&gt;15 IU</a:t>
            </a:r>
          </a:p>
          <a:p>
            <a:r>
              <a:rPr lang="tr-TR" sz="4000" dirty="0" smtClean="0">
                <a:latin typeface="Times New Roman" panose="02020603050405020304" pitchFamily="18" charset="0"/>
                <a:cs typeface="Times New Roman" panose="02020603050405020304" pitchFamily="18" charset="0"/>
              </a:rPr>
              <a:t>P</a:t>
            </a:r>
            <a:r>
              <a:rPr lang="tr-TR" sz="2000" dirty="0" smtClean="0">
                <a:latin typeface="Times New Roman" panose="02020603050405020304" pitchFamily="18" charset="0"/>
                <a:cs typeface="Times New Roman" panose="02020603050405020304" pitchFamily="18" charset="0"/>
              </a:rPr>
              <a:t>4</a:t>
            </a:r>
            <a:r>
              <a:rPr lang="tr-TR" sz="4000" dirty="0">
                <a:latin typeface="Times New Roman" panose="02020603050405020304" pitchFamily="18" charset="0"/>
                <a:cs typeface="Times New Roman" panose="02020603050405020304" pitchFamily="18" charset="0"/>
              </a:rPr>
              <a:t>&gt;</a:t>
            </a:r>
            <a:r>
              <a:rPr lang="tr-TR" sz="4000" dirty="0" smtClean="0">
                <a:latin typeface="Times New Roman" panose="02020603050405020304" pitchFamily="18" charset="0"/>
                <a:cs typeface="Times New Roman" panose="02020603050405020304" pitchFamily="18" charset="0"/>
              </a:rPr>
              <a:t>3 ng/ml</a:t>
            </a:r>
          </a:p>
          <a:p>
            <a:endParaRPr lang="tr-TR" dirty="0"/>
          </a:p>
          <a:p>
            <a:pPr marL="0" indent="0">
              <a:buNone/>
            </a:pPr>
            <a:endParaRPr lang="tr-TR" dirty="0" smtClean="0"/>
          </a:p>
          <a:p>
            <a:pPr marL="0" indent="0">
              <a:buNone/>
            </a:pPr>
            <a:endParaRPr lang="tr-TR" sz="1800" dirty="0" smtClean="0"/>
          </a:p>
          <a:p>
            <a:pPr marL="0" indent="0">
              <a:buNone/>
            </a:pPr>
            <a:endParaRPr lang="tr-TR" sz="1800" dirty="0"/>
          </a:p>
          <a:p>
            <a:pPr marL="0" indent="0">
              <a:buNone/>
            </a:pPr>
            <a:r>
              <a:rPr lang="tr-TR" sz="1800" dirty="0" smtClean="0"/>
              <a:t>                                                                         </a:t>
            </a:r>
            <a:r>
              <a:rPr lang="tr-TR" sz="1800" dirty="0" smtClean="0">
                <a:solidFill>
                  <a:srgbClr val="C00000"/>
                </a:solidFill>
              </a:rPr>
              <a:t>Fertil Steril 2016 Jun 21 (Epub ahead of print)</a:t>
            </a:r>
            <a:endParaRPr lang="tr-TR" sz="1800" dirty="0">
              <a:solidFill>
                <a:srgbClr val="C00000"/>
              </a:solidFill>
            </a:endParaRPr>
          </a:p>
        </p:txBody>
      </p:sp>
      <p:sp>
        <p:nvSpPr>
          <p:cNvPr id="4" name="Rectangle 3"/>
          <p:cNvSpPr/>
          <p:nvPr/>
        </p:nvSpPr>
        <p:spPr>
          <a:xfrm>
            <a:off x="914400" y="4293096"/>
            <a:ext cx="71287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a:t>
            </a:r>
            <a:r>
              <a:rPr lang="tr-TR" sz="2400" dirty="0" smtClean="0">
                <a:solidFill>
                  <a:srgbClr val="FFFF00"/>
                </a:solidFill>
              </a:rPr>
              <a:t>Yetersiz </a:t>
            </a:r>
            <a:r>
              <a:rPr lang="tr-TR" sz="2400" dirty="0">
                <a:solidFill>
                  <a:srgbClr val="FFFF00"/>
                </a:solidFill>
              </a:rPr>
              <a:t>cevap olgularında:hCG ile re-trigger uygulanır</a:t>
            </a:r>
          </a:p>
        </p:txBody>
      </p:sp>
    </p:spTree>
    <p:extLst>
      <p:ext uri="{BB962C8B-B14F-4D97-AF65-F5344CB8AC3E}">
        <p14:creationId xmlns:p14="http://schemas.microsoft.com/office/powerpoint/2010/main" val="278911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2050" name="Picture 2" descr="C:\Users\KADİR SAVAN\Desktop\Screen-Shot-2013-06-20-at-2.51.51-PM.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274638"/>
            <a:ext cx="7772400" cy="610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GnRHa Negatif Etkileri</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endParaRPr lang="tr-TR" sz="2400" dirty="0" smtClean="0">
              <a:solidFill>
                <a:schemeClr val="accent2"/>
              </a:solidFill>
              <a:latin typeface="Times New Roman" panose="02020603050405020304" pitchFamily="18" charset="0"/>
              <a:cs typeface="Times New Roman" panose="02020603050405020304" pitchFamily="18" charset="0"/>
            </a:endParaRPr>
          </a:p>
          <a:p>
            <a:r>
              <a:rPr lang="tr-TR" sz="2400" dirty="0" smtClean="0">
                <a:solidFill>
                  <a:schemeClr val="accent2"/>
                </a:solidFill>
                <a:latin typeface="Times New Roman" panose="02020603050405020304" pitchFamily="18" charset="0"/>
                <a:cs typeface="Times New Roman" panose="02020603050405020304" pitchFamily="18" charset="0"/>
              </a:rPr>
              <a:t>Derin LH süpresyonuna bağlı olarak Korpus Luteum Yetmezliği: </a:t>
            </a:r>
            <a:r>
              <a:rPr lang="tr-TR" sz="2400" dirty="0" err="1" smtClean="0">
                <a:solidFill>
                  <a:schemeClr val="accent2"/>
                </a:solidFill>
                <a:latin typeface="Times New Roman" panose="02020603050405020304" pitchFamily="18" charset="0"/>
                <a:cs typeface="Times New Roman" panose="02020603050405020304" pitchFamily="18" charset="0"/>
              </a:rPr>
              <a:t>Luteal</a:t>
            </a:r>
            <a:r>
              <a:rPr lang="tr-TR" sz="2400" dirty="0" smtClean="0">
                <a:solidFill>
                  <a:schemeClr val="accent2"/>
                </a:solidFill>
                <a:latin typeface="Times New Roman" panose="02020603050405020304" pitchFamily="18" charset="0"/>
                <a:cs typeface="Times New Roman" panose="02020603050405020304" pitchFamily="18" charset="0"/>
              </a:rPr>
              <a:t> Faz </a:t>
            </a:r>
            <a:r>
              <a:rPr lang="tr-TR" sz="2400" dirty="0" err="1">
                <a:solidFill>
                  <a:schemeClr val="accent2"/>
                </a:solidFill>
                <a:latin typeface="Times New Roman" panose="02020603050405020304" pitchFamily="18" charset="0"/>
                <a:cs typeface="Times New Roman" panose="02020603050405020304" pitchFamily="18" charset="0"/>
              </a:rPr>
              <a:t>D</a:t>
            </a:r>
            <a:r>
              <a:rPr lang="tr-TR" sz="2400" dirty="0" err="1" smtClean="0">
                <a:solidFill>
                  <a:schemeClr val="accent2"/>
                </a:solidFill>
                <a:latin typeface="Times New Roman" panose="02020603050405020304" pitchFamily="18" charset="0"/>
                <a:cs typeface="Times New Roman" panose="02020603050405020304" pitchFamily="18" charset="0"/>
              </a:rPr>
              <a:t>efekti</a:t>
            </a:r>
            <a:endParaRPr lang="tr-TR" sz="2400" dirty="0" smtClean="0">
              <a:solidFill>
                <a:schemeClr val="accent2"/>
              </a:solidFill>
              <a:latin typeface="Times New Roman" panose="02020603050405020304" pitchFamily="18" charset="0"/>
              <a:cs typeface="Times New Roman" panose="02020603050405020304" pitchFamily="18" charset="0"/>
            </a:endParaRPr>
          </a:p>
          <a:p>
            <a:pPr marL="0" indent="0">
              <a:buNone/>
            </a:pPr>
            <a:endParaRPr lang="tr-TR" dirty="0" smtClean="0"/>
          </a:p>
          <a:p>
            <a:pPr marL="0" indent="0">
              <a:buNone/>
            </a:pP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Gebelik oranları düşük</a:t>
            </a:r>
          </a:p>
          <a:p>
            <a:pPr marL="0" indent="0">
              <a:buNone/>
            </a:pPr>
            <a:r>
              <a:rPr lang="tr-TR" sz="2800" dirty="0" smtClean="0">
                <a:latin typeface="Times New Roman" panose="02020603050405020304" pitchFamily="18" charset="0"/>
                <a:cs typeface="Times New Roman" panose="02020603050405020304" pitchFamily="18" charset="0"/>
              </a:rPr>
              <a:t>           - Erken gebelik kayıpları yüksek</a:t>
            </a:r>
          </a:p>
          <a:p>
            <a:pPr marL="0" indent="0">
              <a:buNone/>
            </a:pPr>
            <a:r>
              <a:rPr lang="tr-TR" sz="2800" dirty="0" smtClean="0">
                <a:latin typeface="Times New Roman" panose="02020603050405020304" pitchFamily="18" charset="0"/>
                <a:cs typeface="Times New Roman" panose="02020603050405020304" pitchFamily="18" charset="0"/>
              </a:rPr>
              <a:t>           - Canlı doğum oranları düşük</a:t>
            </a:r>
          </a:p>
          <a:p>
            <a:pPr marL="0" indent="0">
              <a:buNone/>
            </a:pPr>
            <a:endParaRPr lang="tr-TR" dirty="0" smtClean="0"/>
          </a:p>
          <a:p>
            <a:pPr marL="0" indent="0">
              <a:buNone/>
            </a:pPr>
            <a:r>
              <a:rPr lang="tr-TR" sz="1800" dirty="0" smtClean="0"/>
              <a:t>                                                                 </a:t>
            </a:r>
            <a:r>
              <a:rPr lang="tr-TR" sz="1400" dirty="0" err="1" smtClean="0">
                <a:solidFill>
                  <a:schemeClr val="accent2"/>
                </a:solidFill>
                <a:latin typeface="Times New Roman" panose="02020603050405020304" pitchFamily="18" charset="0"/>
                <a:cs typeface="Times New Roman" panose="02020603050405020304" pitchFamily="18" charset="0"/>
              </a:rPr>
              <a:t>Cochrane</a:t>
            </a:r>
            <a:r>
              <a:rPr lang="tr-TR" sz="1400" dirty="0" smtClean="0">
                <a:solidFill>
                  <a:schemeClr val="accent2"/>
                </a:solidFill>
                <a:latin typeface="Times New Roman" panose="02020603050405020304" pitchFamily="18" charset="0"/>
                <a:cs typeface="Times New Roman" panose="02020603050405020304" pitchFamily="18" charset="0"/>
              </a:rPr>
              <a:t> Database SYST Rev 2014 Oct 31:(10):CD008046</a:t>
            </a:r>
          </a:p>
          <a:p>
            <a:pPr marL="0" indent="0">
              <a:buNone/>
            </a:pPr>
            <a:endParaRPr lang="tr-TR" dirty="0"/>
          </a:p>
        </p:txBody>
      </p:sp>
    </p:spTree>
    <p:extLst>
      <p:ext uri="{BB962C8B-B14F-4D97-AF65-F5344CB8AC3E}">
        <p14:creationId xmlns:p14="http://schemas.microsoft.com/office/powerpoint/2010/main" val="1603470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GnRHa:Suboptimal Cevap</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tr-TR" b="1" dirty="0" smtClean="0"/>
              <a:t> </a:t>
            </a:r>
            <a:r>
              <a:rPr lang="tr-TR" sz="3500" b="1" dirty="0" smtClean="0">
                <a:latin typeface="Times New Roman" panose="02020603050405020304" pitchFamily="18" charset="0"/>
                <a:cs typeface="Times New Roman" panose="02020603050405020304" pitchFamily="18" charset="0"/>
              </a:rPr>
              <a:t>% 2- 5,2 olguda suboptimal cevap görülür</a:t>
            </a:r>
          </a:p>
          <a:p>
            <a:pPr marL="0" indent="0">
              <a:buNone/>
            </a:pPr>
            <a:endParaRPr lang="tr-TR" b="1" dirty="0" smtClean="0"/>
          </a:p>
          <a:p>
            <a:r>
              <a:rPr lang="tr-TR" sz="3000" dirty="0" smtClean="0">
                <a:latin typeface="Times New Roman" panose="02020603050405020304" pitchFamily="18" charset="0"/>
                <a:cs typeface="Times New Roman" panose="02020603050405020304" pitchFamily="18" charset="0"/>
              </a:rPr>
              <a:t>Düşük BMI</a:t>
            </a:r>
          </a:p>
          <a:p>
            <a:r>
              <a:rPr lang="tr-TR" sz="3000" dirty="0">
                <a:latin typeface="Times New Roman" panose="02020603050405020304" pitchFamily="18" charset="0"/>
                <a:cs typeface="Times New Roman" panose="02020603050405020304" pitchFamily="18" charset="0"/>
              </a:rPr>
              <a:t>Siklüs başında FSH ve LH </a:t>
            </a:r>
            <a:r>
              <a:rPr lang="tr-TR" sz="3000" dirty="0" smtClean="0">
                <a:latin typeface="Times New Roman" panose="02020603050405020304" pitchFamily="18" charset="0"/>
                <a:cs typeface="Times New Roman" panose="02020603050405020304" pitchFamily="18" charset="0"/>
              </a:rPr>
              <a:t>düşük</a:t>
            </a:r>
          </a:p>
          <a:p>
            <a:r>
              <a:rPr lang="tr-TR" sz="3000" dirty="0" smtClean="0">
                <a:latin typeface="Times New Roman" panose="02020603050405020304" pitchFamily="18" charset="0"/>
                <a:cs typeface="Times New Roman" panose="02020603050405020304" pitchFamily="18" charset="0"/>
              </a:rPr>
              <a:t>Ovulasyon Trigger günü, FSH ve LH düşük</a:t>
            </a:r>
          </a:p>
          <a:p>
            <a:r>
              <a:rPr lang="tr-TR" sz="3000" dirty="0" smtClean="0">
                <a:latin typeface="Times New Roman" panose="02020603050405020304" pitchFamily="18" charset="0"/>
                <a:cs typeface="Times New Roman" panose="02020603050405020304" pitchFamily="18" charset="0"/>
              </a:rPr>
              <a:t>Uzun süreli stimülasyon ve yüksek doz </a:t>
            </a:r>
            <a:r>
              <a:rPr lang="tr-TR" sz="3000" dirty="0" err="1" smtClean="0">
                <a:latin typeface="Times New Roman" panose="02020603050405020304" pitchFamily="18" charset="0"/>
                <a:cs typeface="Times New Roman" panose="02020603050405020304" pitchFamily="18" charset="0"/>
              </a:rPr>
              <a:t>gonodotropin</a:t>
            </a:r>
            <a:r>
              <a:rPr lang="tr-TR" sz="3000" dirty="0" smtClean="0">
                <a:latin typeface="Times New Roman" panose="02020603050405020304" pitchFamily="18" charset="0"/>
                <a:cs typeface="Times New Roman" panose="02020603050405020304" pitchFamily="18" charset="0"/>
              </a:rPr>
              <a:t> uygulanması</a:t>
            </a:r>
          </a:p>
          <a:p>
            <a:r>
              <a:rPr lang="tr-TR" sz="3000" dirty="0" smtClean="0">
                <a:latin typeface="Times New Roman" panose="02020603050405020304" pitchFamily="18" charset="0"/>
                <a:cs typeface="Times New Roman" panose="02020603050405020304" pitchFamily="18" charset="0"/>
              </a:rPr>
              <a:t>Tedavi öncesi uzun süre OKS kullanılması</a:t>
            </a:r>
          </a:p>
          <a:p>
            <a:pPr marL="0" indent="0">
              <a:buNone/>
            </a:pPr>
            <a:endParaRPr lang="tr-TR" dirty="0"/>
          </a:p>
          <a:p>
            <a:pPr marL="0" indent="0">
              <a:buNone/>
            </a:pPr>
            <a:r>
              <a:rPr lang="tr-TR" sz="1300" dirty="0" smtClean="0">
                <a:solidFill>
                  <a:srgbClr val="C00000"/>
                </a:solidFill>
                <a:latin typeface="Times New Roman" panose="02020603050405020304" pitchFamily="18" charset="0"/>
                <a:cs typeface="Times New Roman" panose="02020603050405020304" pitchFamily="18" charset="0"/>
              </a:rPr>
              <a:t>                                                                                                                            </a:t>
            </a:r>
            <a:r>
              <a:rPr lang="tr-TR" sz="1300" dirty="0" err="1" smtClean="0">
                <a:solidFill>
                  <a:srgbClr val="C00000"/>
                </a:solidFill>
                <a:latin typeface="Times New Roman" panose="02020603050405020304" pitchFamily="18" charset="0"/>
                <a:cs typeface="Times New Roman" panose="02020603050405020304" pitchFamily="18" charset="0"/>
              </a:rPr>
              <a:t>Fertil</a:t>
            </a:r>
            <a:r>
              <a:rPr lang="tr-TR" sz="1300" dirty="0" smtClean="0">
                <a:solidFill>
                  <a:srgbClr val="C00000"/>
                </a:solidFill>
                <a:latin typeface="Times New Roman" panose="02020603050405020304" pitchFamily="18" charset="0"/>
                <a:cs typeface="Times New Roman" panose="02020603050405020304" pitchFamily="18" charset="0"/>
              </a:rPr>
              <a:t> Steril 2016 Jun 21 (Epub ahead of print)</a:t>
            </a:r>
            <a:endParaRPr lang="tr-TR" sz="1300" dirty="0">
              <a:solidFill>
                <a:srgbClr val="C00000"/>
              </a:solidFill>
              <a:latin typeface="Times New Roman" panose="02020603050405020304" pitchFamily="18" charset="0"/>
              <a:cs typeface="Times New Roman" panose="02020603050405020304" pitchFamily="18" charset="0"/>
            </a:endParaRPr>
          </a:p>
          <a:p>
            <a:pPr marL="0" indent="0">
              <a:buNone/>
            </a:pPr>
            <a:r>
              <a:rPr lang="tr-TR" sz="1300" dirty="0" smtClean="0">
                <a:latin typeface="Times New Roman" panose="02020603050405020304" pitchFamily="18" charset="0"/>
                <a:cs typeface="Times New Roman" panose="02020603050405020304" pitchFamily="18" charset="0"/>
              </a:rPr>
              <a:t>                                                                                                                            </a:t>
            </a:r>
            <a:r>
              <a:rPr lang="tr-TR" sz="1300" dirty="0" smtClean="0">
                <a:solidFill>
                  <a:srgbClr val="C00000"/>
                </a:solidFill>
                <a:latin typeface="Times New Roman" panose="02020603050405020304" pitchFamily="18" charset="0"/>
                <a:cs typeface="Times New Roman" panose="02020603050405020304" pitchFamily="18" charset="0"/>
              </a:rPr>
              <a:t>Fertil Steril 2015;104(3):637</a:t>
            </a:r>
            <a:endParaRPr lang="tr-TR" sz="13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055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smtClean="0">
                <a:solidFill>
                  <a:schemeClr val="tx1"/>
                </a:solidFill>
                <a:latin typeface="Times New Roman" panose="02020603050405020304" pitchFamily="18" charset="0"/>
                <a:cs typeface="Times New Roman" panose="02020603050405020304" pitchFamily="18" charset="0"/>
              </a:rPr>
              <a:t>GnRHa</a:t>
            </a:r>
            <a:r>
              <a:rPr lang="tr-TR" dirty="0" smtClean="0"/>
              <a:t> </a:t>
            </a:r>
            <a:endParaRPr lang="tr-TR" dirty="0"/>
          </a:p>
        </p:txBody>
      </p:sp>
      <p:sp>
        <p:nvSpPr>
          <p:cNvPr id="3" name="Content Placeholder 2"/>
          <p:cNvSpPr>
            <a:spLocks noGrp="1"/>
          </p:cNvSpPr>
          <p:nvPr>
            <p:ph sz="quarter" idx="1"/>
          </p:nvPr>
        </p:nvSpPr>
        <p:spPr/>
        <p:txBody>
          <a:bodyPr>
            <a:normAutofit/>
          </a:bodyPr>
          <a:lstStyle/>
          <a:p>
            <a:pPr marL="0" indent="0">
              <a:buNone/>
            </a:pPr>
            <a:endParaRPr lang="tr-TR" dirty="0"/>
          </a:p>
          <a:p>
            <a:r>
              <a:rPr lang="tr-TR" sz="2800" dirty="0" smtClean="0">
                <a:latin typeface="Times New Roman" panose="02020603050405020304" pitchFamily="18" charset="0"/>
                <a:cs typeface="Times New Roman" panose="02020603050405020304" pitchFamily="18" charset="0"/>
              </a:rPr>
              <a:t>Oosit disfonksiyonunda hCG ile birlikte uygulanır:</a:t>
            </a: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Ooplazmik </a:t>
            </a:r>
            <a:r>
              <a:rPr lang="tr-TR" sz="2800" dirty="0" smtClean="0">
                <a:latin typeface="Times New Roman" panose="02020603050405020304" pitchFamily="18" charset="0"/>
                <a:cs typeface="Times New Roman" panose="02020603050405020304" pitchFamily="18" charset="0"/>
              </a:rPr>
              <a:t>matürite</a:t>
            </a:r>
            <a:endParaRPr lang="tr-TR" sz="2800" dirty="0" smtClean="0">
              <a:latin typeface="Times New Roman" panose="02020603050405020304" pitchFamily="18" charset="0"/>
              <a:cs typeface="Times New Roman" panose="02020603050405020304" pitchFamily="18" charset="0"/>
            </a:endParaRP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Nükleer ve sitoplazmik </a:t>
            </a:r>
            <a:r>
              <a:rPr lang="tr-TR" sz="2800" dirty="0" smtClean="0">
                <a:latin typeface="Times New Roman" panose="02020603050405020304" pitchFamily="18" charset="0"/>
                <a:cs typeface="Times New Roman" panose="02020603050405020304" pitchFamily="18" charset="0"/>
              </a:rPr>
              <a:t>matürite</a:t>
            </a:r>
            <a:endParaRPr lang="tr-TR" sz="2800" dirty="0" smtClean="0">
              <a:latin typeface="Times New Roman" panose="02020603050405020304" pitchFamily="18" charset="0"/>
              <a:cs typeface="Times New Roman" panose="02020603050405020304" pitchFamily="18" charset="0"/>
            </a:endParaRPr>
          </a:p>
          <a:p>
            <a:pPr marL="0" indent="0">
              <a:buNone/>
            </a:pPr>
            <a:endParaRPr lang="tr-TR" sz="1800" dirty="0" smtClean="0"/>
          </a:p>
          <a:p>
            <a:pPr marL="0" indent="0">
              <a:buNone/>
            </a:pPr>
            <a:r>
              <a:rPr lang="tr-TR" sz="1800" dirty="0"/>
              <a:t> </a:t>
            </a:r>
            <a:r>
              <a:rPr lang="tr-TR" sz="1800" dirty="0" smtClean="0"/>
              <a:t>                                                                                                         </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r>
              <a:rPr lang="tr-TR" sz="1800" dirty="0" smtClean="0">
                <a:solidFill>
                  <a:srgbClr val="C00000"/>
                </a:solidFill>
              </a:rPr>
              <a:t>                                                                                                          </a:t>
            </a:r>
            <a:r>
              <a:rPr lang="tr-TR" sz="1800" dirty="0" err="1" smtClean="0">
                <a:solidFill>
                  <a:srgbClr val="C00000"/>
                </a:solidFill>
              </a:rPr>
              <a:t>Fertil</a:t>
            </a:r>
            <a:r>
              <a:rPr lang="tr-TR" sz="1800" dirty="0" smtClean="0">
                <a:solidFill>
                  <a:srgbClr val="C00000"/>
                </a:solidFill>
              </a:rPr>
              <a:t> Steril 2014;102:405</a:t>
            </a:r>
          </a:p>
          <a:p>
            <a:pPr marL="0" indent="0">
              <a:buNone/>
            </a:pPr>
            <a:r>
              <a:rPr lang="tr-TR" sz="1800" dirty="0" smtClean="0"/>
              <a:t>                                                                                                          </a:t>
            </a:r>
            <a:r>
              <a:rPr lang="tr-TR" sz="1800" dirty="0" smtClean="0">
                <a:solidFill>
                  <a:srgbClr val="C00000"/>
                </a:solidFill>
              </a:rPr>
              <a:t>Fertil Steril 2015;103:874</a:t>
            </a:r>
            <a:endParaRPr lang="tr-TR" sz="1800" dirty="0">
              <a:solidFill>
                <a:srgbClr val="C00000"/>
              </a:solidFill>
            </a:endParaRPr>
          </a:p>
        </p:txBody>
      </p:sp>
    </p:spTree>
    <p:extLst>
      <p:ext uri="{BB962C8B-B14F-4D97-AF65-F5344CB8AC3E}">
        <p14:creationId xmlns:p14="http://schemas.microsoft.com/office/powerpoint/2010/main" val="89113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a:solidFill>
                  <a:schemeClr val="tx1"/>
                </a:solidFill>
                <a:latin typeface="Times New Roman" panose="02020603050405020304" pitchFamily="18" charset="0"/>
                <a:cs typeface="Times New Roman" panose="02020603050405020304" pitchFamily="18" charset="0"/>
              </a:rPr>
              <a:t>GnRHa</a:t>
            </a:r>
            <a:r>
              <a:rPr lang="en-US" sz="3600" b="1" dirty="0">
                <a:solidFill>
                  <a:schemeClr val="tx1"/>
                </a:solidFill>
                <a:latin typeface="Times New Roman" panose="02020603050405020304" pitchFamily="18" charset="0"/>
                <a:cs typeface="Times New Roman" panose="02020603050405020304" pitchFamily="18" charset="0"/>
              </a:rPr>
              <a:t> to trigger final oocyte maturation: a time to reconsider.</a:t>
            </a:r>
            <a:r>
              <a:rPr lang="en-US" b="1" dirty="0">
                <a:solidFill>
                  <a:schemeClr val="tx1"/>
                </a:solidFill>
              </a:rPr>
              <a:t/>
            </a:r>
            <a:br>
              <a:rPr lang="en-US" b="1" dirty="0">
                <a:solidFill>
                  <a:schemeClr val="tx1"/>
                </a:solidFill>
              </a:rPr>
            </a:br>
            <a:r>
              <a:rPr lang="tr-TR" sz="1600" u="sng" dirty="0">
                <a:solidFill>
                  <a:schemeClr val="tx1"/>
                </a:solidFill>
              </a:rPr>
              <a:t>Humaidan P</a:t>
            </a:r>
            <a:r>
              <a:rPr lang="tr-TR" sz="1600" baseline="30000" dirty="0">
                <a:solidFill>
                  <a:schemeClr val="tx1"/>
                </a:solidFill>
              </a:rPr>
              <a:t>1</a:t>
            </a:r>
            <a:r>
              <a:rPr lang="tr-TR" sz="1600" dirty="0">
                <a:solidFill>
                  <a:schemeClr val="tx1"/>
                </a:solidFill>
              </a:rPr>
              <a:t>, </a:t>
            </a:r>
            <a:r>
              <a:rPr lang="tr-TR" sz="1600" u="sng" dirty="0">
                <a:solidFill>
                  <a:schemeClr val="tx1"/>
                </a:solidFill>
              </a:rPr>
              <a:t>Papanikolaou EG</a:t>
            </a:r>
            <a:r>
              <a:rPr lang="tr-TR" sz="1600" dirty="0">
                <a:solidFill>
                  <a:schemeClr val="tx1"/>
                </a:solidFill>
              </a:rPr>
              <a:t>, </a:t>
            </a:r>
            <a:r>
              <a:rPr lang="tr-TR" sz="1600" u="sng" dirty="0">
                <a:solidFill>
                  <a:schemeClr val="tx1"/>
                </a:solidFill>
              </a:rPr>
              <a:t>Tarlatzis </a:t>
            </a:r>
            <a:r>
              <a:rPr lang="tr-TR" sz="1600" u="sng" dirty="0" smtClean="0">
                <a:solidFill>
                  <a:schemeClr val="tx1"/>
                </a:solidFill>
              </a:rPr>
              <a:t>BC</a:t>
            </a:r>
            <a:endParaRPr lang="tr-TR" sz="1600"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1900" b="1" dirty="0"/>
              <a:t>Abstract</a:t>
            </a:r>
          </a:p>
          <a:p>
            <a:pPr marL="0" indent="0" algn="just">
              <a:buNone/>
            </a:pPr>
            <a:r>
              <a:rPr lang="en-US" sz="1900" dirty="0"/>
              <a:t>Recently </a:t>
            </a:r>
            <a:r>
              <a:rPr lang="en-US" sz="1900" dirty="0" err="1"/>
              <a:t>GnRH</a:t>
            </a:r>
            <a:r>
              <a:rPr lang="en-US" sz="1900" dirty="0"/>
              <a:t> antagonist protocols for the prevention of a premature LH surge were introduced, allowing final oocyte maturation to be triggered with a single bolus of a </a:t>
            </a:r>
            <a:r>
              <a:rPr lang="en-US" sz="1900" dirty="0" err="1"/>
              <a:t>GnRH</a:t>
            </a:r>
            <a:r>
              <a:rPr lang="en-US" sz="1900" dirty="0"/>
              <a:t> agonist (</a:t>
            </a:r>
            <a:r>
              <a:rPr lang="en-US" sz="1900" dirty="0" err="1"/>
              <a:t>GnRHa</a:t>
            </a:r>
            <a:r>
              <a:rPr lang="en-US" sz="1900" dirty="0"/>
              <a:t>). </a:t>
            </a:r>
            <a:r>
              <a:rPr lang="en-US" sz="1900" dirty="0" err="1"/>
              <a:t>GnRHa</a:t>
            </a:r>
            <a:r>
              <a:rPr lang="en-US" sz="1900" dirty="0"/>
              <a:t> is as effective as </a:t>
            </a:r>
            <a:r>
              <a:rPr lang="en-US" sz="1900" dirty="0" err="1"/>
              <a:t>hCG</a:t>
            </a:r>
            <a:r>
              <a:rPr lang="en-US" sz="1900" dirty="0"/>
              <a:t> for the induction of ovulation, and apart from the LH surge a FSH surge is also induced. Until recently, prospective randomized studies reported a poor clinical outcome when </a:t>
            </a:r>
            <a:r>
              <a:rPr lang="en-US" sz="1900" dirty="0" err="1"/>
              <a:t>GnRHa</a:t>
            </a:r>
            <a:r>
              <a:rPr lang="en-US" sz="1900" dirty="0"/>
              <a:t> was used to trigger </a:t>
            </a:r>
            <a:r>
              <a:rPr lang="en-US" sz="1900" dirty="0" err="1"/>
              <a:t>finaloocyte</a:t>
            </a:r>
            <a:r>
              <a:rPr lang="en-US" sz="1900" dirty="0"/>
              <a:t> maturation in IVF/ICSI antagonist protocols, presumably due to a luteal phase deficiency, despite standard luteal phase supplementation with progesterone and estradiol. As </a:t>
            </a:r>
            <a:r>
              <a:rPr lang="en-US" sz="1900" dirty="0" err="1"/>
              <a:t>GnRHa</a:t>
            </a:r>
            <a:r>
              <a:rPr lang="en-US" sz="1900" dirty="0"/>
              <a:t> triggering of final oocyte maturation could possess advantages over </a:t>
            </a:r>
            <a:r>
              <a:rPr lang="en-US" sz="1900" dirty="0" err="1"/>
              <a:t>hCG</a:t>
            </a:r>
            <a:r>
              <a:rPr lang="en-US" sz="1900" dirty="0"/>
              <a:t> triggering in terms of a reduced if not eliminated risk of ovarian </a:t>
            </a:r>
            <a:r>
              <a:rPr lang="en-US" sz="1900" dirty="0" err="1"/>
              <a:t>hyperstimulation</a:t>
            </a:r>
            <a:r>
              <a:rPr lang="en-US" sz="1900" dirty="0"/>
              <a:t> syndrome (OHSS) and the retrieval of more mature oocytes, the challenge has been to rescue the luteal phase. In the literature now several studies report a luteal phase rescue with a reproductive outcome comparable to that of </a:t>
            </a:r>
            <a:r>
              <a:rPr lang="en-US" sz="1900" dirty="0" err="1"/>
              <a:t>hCG</a:t>
            </a:r>
            <a:r>
              <a:rPr lang="en-US" sz="1900" dirty="0"/>
              <a:t> induced final oocyte maturation. Although more research is needed, </a:t>
            </a:r>
            <a:r>
              <a:rPr lang="en-US" sz="1900" dirty="0" err="1"/>
              <a:t>GnRHa</a:t>
            </a:r>
            <a:r>
              <a:rPr lang="en-US" sz="1900" dirty="0"/>
              <a:t> triggering is now a valid alternative with potential benefits</a:t>
            </a:r>
            <a:r>
              <a:rPr lang="en-US" sz="1900" dirty="0" smtClean="0"/>
              <a:t>.</a:t>
            </a:r>
            <a:endParaRPr lang="tr-TR" sz="1900" dirty="0" smtClean="0"/>
          </a:p>
          <a:p>
            <a:pPr marL="0" indent="0">
              <a:buNone/>
            </a:pPr>
            <a:r>
              <a:rPr lang="tr-TR" sz="1700" dirty="0" smtClean="0">
                <a:solidFill>
                  <a:srgbClr val="C00000"/>
                </a:solidFill>
              </a:rPr>
              <a:t>                                                                                                   Hum Reprod</a:t>
            </a:r>
            <a:r>
              <a:rPr lang="tr-TR" sz="1700" dirty="0">
                <a:solidFill>
                  <a:srgbClr val="C00000"/>
                </a:solidFill>
              </a:rPr>
              <a:t> 2009 Oct;24(10):2389-94. </a:t>
            </a:r>
            <a:endParaRPr lang="en-US" sz="1800" b="1" dirty="0"/>
          </a:p>
          <a:p>
            <a:pPr marL="0" indent="0">
              <a:buNone/>
            </a:pPr>
            <a:endParaRPr lang="en-US" b="1" dirty="0"/>
          </a:p>
          <a:p>
            <a:pPr marL="0" indent="0">
              <a:buNone/>
            </a:pPr>
            <a:endParaRPr lang="tr-TR" dirty="0"/>
          </a:p>
        </p:txBody>
      </p:sp>
    </p:spTree>
    <p:extLst>
      <p:ext uri="{BB962C8B-B14F-4D97-AF65-F5344CB8AC3E}">
        <p14:creationId xmlns:p14="http://schemas.microsoft.com/office/powerpoint/2010/main" val="1747187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Autofit/>
          </a:bodyPr>
          <a:lstStyle/>
          <a:p>
            <a:r>
              <a:rPr lang="tr-TR" sz="1600" b="1" dirty="0" smtClean="0">
                <a:latin typeface="Times New Roman" panose="02020603050405020304" pitchFamily="18" charset="0"/>
                <a:cs typeface="Times New Roman" panose="02020603050405020304" pitchFamily="18" charset="0"/>
              </a:rPr>
              <a:t/>
            </a:r>
            <a:br>
              <a:rPr lang="tr-TR" sz="1600" b="1" dirty="0" smtClean="0">
                <a:latin typeface="Times New Roman" panose="02020603050405020304" pitchFamily="18" charset="0"/>
                <a:cs typeface="Times New Roman" panose="02020603050405020304" pitchFamily="18" charset="0"/>
              </a:rPr>
            </a:br>
            <a:r>
              <a:rPr lang="tr-TR" sz="1600" b="1" dirty="0">
                <a:latin typeface="Times New Roman" panose="02020603050405020304" pitchFamily="18" charset="0"/>
                <a:cs typeface="Times New Roman" panose="02020603050405020304" pitchFamily="18" charset="0"/>
              </a:rPr>
              <a:t/>
            </a:r>
            <a:br>
              <a:rPr lang="tr-TR" sz="1600" b="1" dirty="0">
                <a:latin typeface="Times New Roman" panose="02020603050405020304" pitchFamily="18" charset="0"/>
                <a:cs typeface="Times New Roman" panose="02020603050405020304" pitchFamily="18" charset="0"/>
              </a:rPr>
            </a:br>
            <a:r>
              <a:rPr lang="tr-TR" sz="2000" b="1" dirty="0" err="1" smtClean="0">
                <a:solidFill>
                  <a:schemeClr val="tx1"/>
                </a:solidFill>
                <a:latin typeface="Times New Roman" panose="02020603050405020304" pitchFamily="18" charset="0"/>
                <a:cs typeface="Times New Roman" panose="02020603050405020304" pitchFamily="18" charset="0"/>
              </a:rPr>
              <a:t>Efficacy</a:t>
            </a:r>
            <a:r>
              <a:rPr lang="tr-TR" sz="2000" b="1" dirty="0" smtClean="0">
                <a:solidFill>
                  <a:schemeClr val="tx1"/>
                </a:solidFill>
                <a:latin typeface="Times New Roman" panose="02020603050405020304" pitchFamily="18" charset="0"/>
                <a:cs typeface="Times New Roman" panose="02020603050405020304" pitchFamily="18" charset="0"/>
              </a:rPr>
              <a:t> of </a:t>
            </a:r>
            <a:r>
              <a:rPr lang="tr-TR" sz="2000" b="1" u="sng" dirty="0" smtClean="0">
                <a:solidFill>
                  <a:schemeClr val="tx1"/>
                </a:solidFill>
                <a:latin typeface="Times New Roman" panose="02020603050405020304" pitchFamily="18" charset="0"/>
                <a:cs typeface="Times New Roman" panose="02020603050405020304" pitchFamily="18" charset="0"/>
              </a:rPr>
              <a:t>Kisspeptin-54</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to</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Trigger</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Oocyte</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Maturation</a:t>
            </a:r>
            <a:r>
              <a:rPr lang="tr-TR" sz="2000" b="1" dirty="0" smtClean="0">
                <a:solidFill>
                  <a:schemeClr val="tx1"/>
                </a:solidFill>
                <a:latin typeface="Times New Roman" panose="02020603050405020304" pitchFamily="18" charset="0"/>
                <a:cs typeface="Times New Roman" panose="02020603050405020304" pitchFamily="18" charset="0"/>
              </a:rPr>
              <a:t> in </a:t>
            </a:r>
            <a:r>
              <a:rPr lang="tr-TR" sz="2000" b="1" dirty="0" err="1" smtClean="0">
                <a:solidFill>
                  <a:schemeClr val="tx1"/>
                </a:solidFill>
                <a:latin typeface="Times New Roman" panose="02020603050405020304" pitchFamily="18" charset="0"/>
                <a:cs typeface="Times New Roman" panose="02020603050405020304" pitchFamily="18" charset="0"/>
              </a:rPr>
              <a:t>Women</a:t>
            </a:r>
            <a:r>
              <a:rPr lang="tr-TR" sz="2000" b="1" dirty="0" smtClean="0">
                <a:solidFill>
                  <a:schemeClr val="tx1"/>
                </a:solidFill>
                <a:latin typeface="Times New Roman" panose="02020603050405020304" pitchFamily="18" charset="0"/>
                <a:cs typeface="Times New Roman" panose="02020603050405020304" pitchFamily="18" charset="0"/>
              </a:rPr>
              <a:t> at High Risk of </a:t>
            </a:r>
            <a:r>
              <a:rPr lang="tr-TR" sz="2000" b="1" dirty="0" err="1" smtClean="0">
                <a:solidFill>
                  <a:schemeClr val="tx1"/>
                </a:solidFill>
                <a:latin typeface="Times New Roman" panose="02020603050405020304" pitchFamily="18" charset="0"/>
                <a:cs typeface="Times New Roman" panose="02020603050405020304" pitchFamily="18" charset="0"/>
              </a:rPr>
              <a:t>Ovarian</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Hyperstimulation</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Syndrome</a:t>
            </a:r>
            <a:r>
              <a:rPr lang="tr-TR" sz="2000" b="1" dirty="0" smtClean="0">
                <a:solidFill>
                  <a:schemeClr val="tx1"/>
                </a:solidFill>
                <a:latin typeface="Times New Roman" panose="02020603050405020304" pitchFamily="18" charset="0"/>
                <a:cs typeface="Times New Roman" panose="02020603050405020304" pitchFamily="18" charset="0"/>
              </a:rPr>
              <a:t> (OHSS) </a:t>
            </a:r>
            <a:r>
              <a:rPr lang="tr-TR" sz="2000" b="1" dirty="0" err="1" smtClean="0">
                <a:solidFill>
                  <a:schemeClr val="tx1"/>
                </a:solidFill>
                <a:latin typeface="Times New Roman" panose="02020603050405020304" pitchFamily="18" charset="0"/>
                <a:cs typeface="Times New Roman" panose="02020603050405020304" pitchFamily="18" charset="0"/>
              </a:rPr>
              <a:t>During</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In</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Vitro</a:t>
            </a:r>
            <a:r>
              <a:rPr lang="tr-TR" sz="2000" b="1" dirty="0" smtClean="0">
                <a:solidFill>
                  <a:schemeClr val="tx1"/>
                </a:solidFill>
                <a:latin typeface="Times New Roman" panose="02020603050405020304" pitchFamily="18" charset="0"/>
                <a:cs typeface="Times New Roman" panose="02020603050405020304" pitchFamily="18" charset="0"/>
              </a:rPr>
              <a:t> </a:t>
            </a:r>
            <a:r>
              <a:rPr lang="tr-TR" sz="2000" b="1" dirty="0" err="1" smtClean="0">
                <a:solidFill>
                  <a:schemeClr val="tx1"/>
                </a:solidFill>
                <a:latin typeface="Times New Roman" panose="02020603050405020304" pitchFamily="18" charset="0"/>
                <a:cs typeface="Times New Roman" panose="02020603050405020304" pitchFamily="18" charset="0"/>
              </a:rPr>
              <a:t>Fertilization</a:t>
            </a:r>
            <a:r>
              <a:rPr lang="tr-TR" sz="2000" b="1" dirty="0" smtClean="0">
                <a:solidFill>
                  <a:schemeClr val="tx1"/>
                </a:solidFill>
                <a:latin typeface="Times New Roman" panose="02020603050405020304" pitchFamily="18" charset="0"/>
                <a:cs typeface="Times New Roman" panose="02020603050405020304" pitchFamily="18" charset="0"/>
              </a:rPr>
              <a:t> (IVF) </a:t>
            </a:r>
            <a:r>
              <a:rPr lang="tr-TR" sz="2000" b="1" dirty="0" err="1" smtClean="0">
                <a:solidFill>
                  <a:schemeClr val="tx1"/>
                </a:solidFill>
                <a:latin typeface="Times New Roman" panose="02020603050405020304" pitchFamily="18" charset="0"/>
                <a:cs typeface="Times New Roman" panose="02020603050405020304" pitchFamily="18" charset="0"/>
              </a:rPr>
              <a:t>Therapy</a:t>
            </a:r>
            <a:r>
              <a:rPr lang="tr-TR" sz="2000" b="1" dirty="0" smtClean="0">
                <a:solidFill>
                  <a:schemeClr val="tx1"/>
                </a:solidFill>
                <a:latin typeface="Times New Roman" panose="02020603050405020304" pitchFamily="18" charset="0"/>
                <a:cs typeface="Times New Roman" panose="02020603050405020304" pitchFamily="18" charset="0"/>
              </a:rPr>
              <a:t>.</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25000" lnSpcReduction="20000"/>
          </a:bodyPr>
          <a:lstStyle/>
          <a:p>
            <a:pPr marL="0" indent="0" algn="just">
              <a:buNone/>
            </a:pPr>
            <a:r>
              <a:rPr lang="en-US" sz="4400" b="1" dirty="0">
                <a:latin typeface="Times New Roman" panose="02020603050405020304" pitchFamily="18" charset="0"/>
                <a:cs typeface="Times New Roman" panose="02020603050405020304" pitchFamily="18" charset="0"/>
              </a:rPr>
              <a:t>Abstract</a:t>
            </a:r>
          </a:p>
          <a:p>
            <a:pPr marL="0" indent="0" algn="just">
              <a:buNone/>
            </a:pPr>
            <a:r>
              <a:rPr lang="en-US" sz="4400" b="1" cap="all" dirty="0">
                <a:latin typeface="Times New Roman" panose="02020603050405020304" pitchFamily="18" charset="0"/>
                <a:cs typeface="Times New Roman" panose="02020603050405020304" pitchFamily="18" charset="0"/>
              </a:rPr>
              <a:t>CONTEXT:</a:t>
            </a:r>
          </a:p>
          <a:p>
            <a:pPr marL="0" indent="0" algn="just">
              <a:buNone/>
            </a:pPr>
            <a:r>
              <a:rPr lang="en-US" sz="4400" dirty="0">
                <a:latin typeface="Times New Roman" panose="02020603050405020304" pitchFamily="18" charset="0"/>
                <a:cs typeface="Times New Roman" panose="02020603050405020304" pitchFamily="18" charset="0"/>
              </a:rPr>
              <a:t>In vitro fertilization (IVF) treatment is an effective therapy for infertility, but can result in the potentially life-threatening complication, ovarian </a:t>
            </a:r>
            <a:r>
              <a:rPr lang="en-US" sz="4400" dirty="0" err="1">
                <a:latin typeface="Times New Roman" panose="02020603050405020304" pitchFamily="18" charset="0"/>
                <a:cs typeface="Times New Roman" panose="02020603050405020304" pitchFamily="18" charset="0"/>
              </a:rPr>
              <a:t>hyperstimulation</a:t>
            </a:r>
            <a:r>
              <a:rPr lang="en-US" sz="4400" dirty="0">
                <a:latin typeface="Times New Roman" panose="02020603050405020304" pitchFamily="18" charset="0"/>
                <a:cs typeface="Times New Roman" panose="02020603050405020304" pitchFamily="18" charset="0"/>
              </a:rPr>
              <a:t> syndrome (OHSS).</a:t>
            </a:r>
          </a:p>
          <a:p>
            <a:pPr marL="0" indent="0" algn="just">
              <a:buNone/>
            </a:pPr>
            <a:r>
              <a:rPr lang="en-US" sz="4400" b="1" cap="all" dirty="0">
                <a:latin typeface="Times New Roman" panose="02020603050405020304" pitchFamily="18" charset="0"/>
                <a:cs typeface="Times New Roman" panose="02020603050405020304" pitchFamily="18" charset="0"/>
              </a:rPr>
              <a:t>OBJECTIVE:</a:t>
            </a:r>
          </a:p>
          <a:p>
            <a:pPr marL="0" indent="0" algn="just">
              <a:buNone/>
            </a:pPr>
            <a:r>
              <a:rPr lang="en-US" sz="4400" dirty="0">
                <a:latin typeface="Times New Roman" panose="02020603050405020304" pitchFamily="18" charset="0"/>
                <a:cs typeface="Times New Roman" panose="02020603050405020304" pitchFamily="18" charset="0"/>
              </a:rPr>
              <a:t>This study aimed to investigate whether kisspeptin-54 can be used to effectively and safely trigger oocyte maturation in women undergoing IVF treatment at high risk of developing OHSS.</a:t>
            </a:r>
          </a:p>
          <a:p>
            <a:pPr marL="0" indent="0" algn="just">
              <a:buNone/>
            </a:pPr>
            <a:r>
              <a:rPr lang="en-US" sz="4400" b="1" cap="all" dirty="0">
                <a:latin typeface="Times New Roman" panose="02020603050405020304" pitchFamily="18" charset="0"/>
                <a:cs typeface="Times New Roman" panose="02020603050405020304" pitchFamily="18" charset="0"/>
              </a:rPr>
              <a:t>SETTING AND DESIGN:</a:t>
            </a:r>
          </a:p>
          <a:p>
            <a:pPr marL="0" indent="0" algn="just">
              <a:buNone/>
            </a:pPr>
            <a:r>
              <a:rPr lang="en-US" sz="4400" dirty="0">
                <a:latin typeface="Times New Roman" panose="02020603050405020304" pitchFamily="18" charset="0"/>
                <a:cs typeface="Times New Roman" panose="02020603050405020304" pitchFamily="18" charset="0"/>
              </a:rPr>
              <a:t>This was a phase 2, multi-dose, open-label, randomized clinical trial of 60 women at high risk of developing OHSS carried out during 2013-2014 at Hammersmith Hospital IVF unit, London, United Kingdom.</a:t>
            </a:r>
          </a:p>
          <a:p>
            <a:pPr marL="0" indent="0" algn="just">
              <a:buNone/>
            </a:pPr>
            <a:r>
              <a:rPr lang="en-US" sz="4400" b="1" cap="all" dirty="0">
                <a:latin typeface="Times New Roman" panose="02020603050405020304" pitchFamily="18" charset="0"/>
                <a:cs typeface="Times New Roman" panose="02020603050405020304" pitchFamily="18" charset="0"/>
              </a:rPr>
              <a:t>INTERVENTION:</a:t>
            </a:r>
          </a:p>
          <a:p>
            <a:pPr marL="0" indent="0" algn="just">
              <a:buNone/>
            </a:pPr>
            <a:r>
              <a:rPr lang="en-US" sz="4400" dirty="0">
                <a:latin typeface="Times New Roman" panose="02020603050405020304" pitchFamily="18" charset="0"/>
                <a:cs typeface="Times New Roman" panose="02020603050405020304" pitchFamily="18" charset="0"/>
              </a:rPr>
              <a:t>Following a standard recombinant FSH/</a:t>
            </a:r>
            <a:r>
              <a:rPr lang="en-US" sz="4400" dirty="0" err="1">
                <a:latin typeface="Times New Roman" panose="02020603050405020304" pitchFamily="18" charset="0"/>
                <a:cs typeface="Times New Roman" panose="02020603050405020304" pitchFamily="18" charset="0"/>
              </a:rPr>
              <a:t>GnRH</a:t>
            </a:r>
            <a:r>
              <a:rPr lang="en-US" sz="4400" dirty="0">
                <a:latin typeface="Times New Roman" panose="02020603050405020304" pitchFamily="18" charset="0"/>
                <a:cs typeface="Times New Roman" panose="02020603050405020304" pitchFamily="18" charset="0"/>
              </a:rPr>
              <a:t> antagonist protocol, patients were randomly assigned to receive a single injection of kisspeptin-54 to trigger oocyte maturation using an adaptive design for dose allocation (3.2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n = 5; 6.4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n = 20; 9.6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n = 15; 12.8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n = 20). Oocytes were retrieved 36 h after kisspeptin-54 administration, assessed for maturation, and fertilized by </a:t>
            </a:r>
            <a:r>
              <a:rPr lang="en-US" sz="4400" dirty="0" err="1">
                <a:latin typeface="Times New Roman" panose="02020603050405020304" pitchFamily="18" charset="0"/>
                <a:cs typeface="Times New Roman" panose="02020603050405020304" pitchFamily="18" charset="0"/>
              </a:rPr>
              <a:t>intracytoplasmic</a:t>
            </a:r>
            <a:r>
              <a:rPr lang="en-US" sz="4400" dirty="0">
                <a:latin typeface="Times New Roman" panose="02020603050405020304" pitchFamily="18" charset="0"/>
                <a:cs typeface="Times New Roman" panose="02020603050405020304" pitchFamily="18" charset="0"/>
              </a:rPr>
              <a:t> sperm injection with subsequent transfer of one or two embryos. Women were routinely screened for the development of OHSS.</a:t>
            </a:r>
          </a:p>
          <a:p>
            <a:pPr marL="0" indent="0" algn="just">
              <a:buNone/>
            </a:pPr>
            <a:r>
              <a:rPr lang="en-US" sz="4400" b="1" cap="all" dirty="0">
                <a:latin typeface="Times New Roman" panose="02020603050405020304" pitchFamily="18" charset="0"/>
                <a:cs typeface="Times New Roman" panose="02020603050405020304" pitchFamily="18" charset="0"/>
              </a:rPr>
              <a:t>MAIN OUTCOME MEASURE:</a:t>
            </a:r>
          </a:p>
          <a:p>
            <a:pPr marL="0" indent="0" algn="just">
              <a:buNone/>
            </a:pPr>
            <a:r>
              <a:rPr lang="en-US" sz="4400" dirty="0">
                <a:latin typeface="Times New Roman" panose="02020603050405020304" pitchFamily="18" charset="0"/>
                <a:cs typeface="Times New Roman" panose="02020603050405020304" pitchFamily="18" charset="0"/>
              </a:rPr>
              <a:t>Oocyte maturation was measured by oocyte yield (percentage of mature oocytes retrieved from follicles ≥ 14 mm on ultrasound). Secondary outcomes include rates of OHSS and pregnancy.</a:t>
            </a:r>
          </a:p>
          <a:p>
            <a:pPr marL="0" indent="0" algn="just">
              <a:buNone/>
            </a:pPr>
            <a:r>
              <a:rPr lang="en-US" sz="4400" b="1" cap="all" dirty="0">
                <a:latin typeface="Times New Roman" panose="02020603050405020304" pitchFamily="18" charset="0"/>
                <a:cs typeface="Times New Roman" panose="02020603050405020304" pitchFamily="18" charset="0"/>
              </a:rPr>
              <a:t>RESULTS:</a:t>
            </a:r>
          </a:p>
          <a:p>
            <a:pPr marL="0" indent="0" algn="just">
              <a:buNone/>
            </a:pPr>
            <a:r>
              <a:rPr lang="en-US" sz="4400" dirty="0">
                <a:latin typeface="Times New Roman" panose="02020603050405020304" pitchFamily="18" charset="0"/>
                <a:cs typeface="Times New Roman" panose="02020603050405020304" pitchFamily="18" charset="0"/>
              </a:rPr>
              <a:t>Oocyte maturation occurred in 95% of women. Highest oocyte yield (121%) was observed following 12.8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kisspeptin-54, which was +69% (confidence interval, -16-153%) greater than following 3.2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At all doses of kisspeptin-54, biochemical pregnancy, clinical pregnancy, and live birth rates per transfer (n = 51) were 63, 53, and 45%, respectively. Highest pregnancy rates were observed following 9.6 </a:t>
            </a:r>
            <a:r>
              <a:rPr lang="en-US" sz="4400" dirty="0" err="1">
                <a:latin typeface="Times New Roman" panose="02020603050405020304" pitchFamily="18" charset="0"/>
                <a:cs typeface="Times New Roman" panose="02020603050405020304" pitchFamily="18" charset="0"/>
              </a:rPr>
              <a:t>nmol</a:t>
            </a:r>
            <a:r>
              <a:rPr lang="en-US" sz="4400" dirty="0">
                <a:latin typeface="Times New Roman" panose="02020603050405020304" pitchFamily="18" charset="0"/>
                <a:cs typeface="Times New Roman" panose="02020603050405020304" pitchFamily="18" charset="0"/>
              </a:rPr>
              <a:t>/kg kisspeptin-54 (85, 77, and 62%, respectively). No woman developed moderate, severe, or critical OHSS.</a:t>
            </a:r>
          </a:p>
          <a:p>
            <a:pPr marL="0" indent="0" algn="just">
              <a:buNone/>
            </a:pPr>
            <a:r>
              <a:rPr lang="en-US" sz="4400" b="1" cap="all" dirty="0">
                <a:latin typeface="Times New Roman" panose="02020603050405020304" pitchFamily="18" charset="0"/>
                <a:cs typeface="Times New Roman" panose="02020603050405020304" pitchFamily="18" charset="0"/>
              </a:rPr>
              <a:t>CONCLUSION:</a:t>
            </a:r>
          </a:p>
          <a:p>
            <a:pPr marL="0" indent="0" algn="just">
              <a:buNone/>
            </a:pPr>
            <a:r>
              <a:rPr lang="en-US" sz="4400" dirty="0">
                <a:latin typeface="Times New Roman" panose="02020603050405020304" pitchFamily="18" charset="0"/>
                <a:cs typeface="Times New Roman" panose="02020603050405020304" pitchFamily="18" charset="0"/>
              </a:rPr>
              <a:t>Kisspeptin-54 is a promising approach to effectively and safely trigger oocyte maturation in women undergoing IVF treatment at high risk of developing OHSS</a:t>
            </a:r>
          </a:p>
          <a:p>
            <a:pPr marL="0" indent="0">
              <a:buNone/>
            </a:pPr>
            <a:r>
              <a:rPr lang="tr-TR" u="sng" dirty="0" smtClean="0">
                <a:hlinkClick r:id="rId2" tooltip="The Journal of clinical endocrinology and metabolism."/>
              </a:rPr>
              <a:t>                                                                                                                                                                                      </a:t>
            </a:r>
          </a:p>
          <a:p>
            <a:pPr marL="0" indent="0">
              <a:buNone/>
            </a:pPr>
            <a:r>
              <a:rPr lang="tr-TR" sz="4900" dirty="0" smtClean="0">
                <a:solidFill>
                  <a:srgbClr val="C00000"/>
                </a:solidFill>
              </a:rPr>
              <a:t>                                                                                                                                        J Clin Endocrinol Metab</a:t>
            </a:r>
            <a:r>
              <a:rPr lang="tr-TR" sz="4900" dirty="0">
                <a:solidFill>
                  <a:srgbClr val="C00000"/>
                </a:solidFill>
              </a:rPr>
              <a:t> 2015 Sep;100(9):3322-31</a:t>
            </a:r>
            <a:endParaRPr lang="tr-TR" sz="4900" u="sng" dirty="0">
              <a:solidFill>
                <a:srgbClr val="C00000"/>
              </a:solidFill>
            </a:endParaRPr>
          </a:p>
        </p:txBody>
      </p:sp>
    </p:spTree>
    <p:extLst>
      <p:ext uri="{BB962C8B-B14F-4D97-AF65-F5344CB8AC3E}">
        <p14:creationId xmlns:p14="http://schemas.microsoft.com/office/powerpoint/2010/main" val="686344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p:txBody>
          <a:bodyPr/>
          <a:lstStyle/>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60648"/>
            <a:ext cx="820891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120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Kispeptin Dozu</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endParaRPr lang="tr-TR" dirty="0" smtClean="0"/>
          </a:p>
          <a:p>
            <a:r>
              <a:rPr lang="tr-TR" b="1" dirty="0" smtClean="0"/>
              <a:t> </a:t>
            </a:r>
            <a:r>
              <a:rPr lang="tr-TR" sz="2800" b="1" dirty="0" smtClean="0">
                <a:latin typeface="Times New Roman" panose="02020603050405020304" pitchFamily="18" charset="0"/>
                <a:cs typeface="Times New Roman" panose="02020603050405020304" pitchFamily="18" charset="0"/>
              </a:rPr>
              <a:t>Efektif doz</a:t>
            </a:r>
            <a:r>
              <a:rPr lang="tr-TR" sz="2800" dirty="0" smtClean="0">
                <a:latin typeface="Times New Roman" panose="02020603050405020304" pitchFamily="18" charset="0"/>
                <a:cs typeface="Times New Roman" panose="02020603050405020304" pitchFamily="18" charset="0"/>
              </a:rPr>
              <a:t>:  </a:t>
            </a:r>
            <a:r>
              <a:rPr lang="tr-TR" sz="2800" dirty="0" smtClean="0">
                <a:solidFill>
                  <a:srgbClr val="FF0000"/>
                </a:solidFill>
                <a:latin typeface="Times New Roman" panose="02020603050405020304" pitchFamily="18" charset="0"/>
                <a:cs typeface="Times New Roman" panose="02020603050405020304" pitchFamily="18" charset="0"/>
              </a:rPr>
              <a:t>9.6 nmol/kg</a:t>
            </a:r>
          </a:p>
          <a:p>
            <a:pPr marL="0" indent="0">
              <a:buNone/>
            </a:pPr>
            <a:r>
              <a:rPr lang="tr-TR" dirty="0" smtClean="0"/>
              <a:t>            </a:t>
            </a:r>
            <a:r>
              <a:rPr lang="tr-TR" dirty="0" err="1" smtClean="0"/>
              <a:t>İmplantasyon</a:t>
            </a:r>
            <a:r>
              <a:rPr lang="tr-TR" dirty="0" smtClean="0"/>
              <a:t> oranı:                 % 57.7</a:t>
            </a:r>
          </a:p>
          <a:p>
            <a:pPr marL="0" indent="0">
              <a:buNone/>
            </a:pPr>
            <a:r>
              <a:rPr lang="tr-TR" dirty="0" smtClean="0"/>
              <a:t>            Biyokimyasal gebelik oranı:      % 85</a:t>
            </a:r>
          </a:p>
          <a:p>
            <a:pPr marL="0" indent="0">
              <a:buNone/>
            </a:pPr>
            <a:r>
              <a:rPr lang="tr-TR" dirty="0" smtClean="0"/>
              <a:t>            Klinik gebelik oranı:                 % 77</a:t>
            </a:r>
          </a:p>
          <a:p>
            <a:pPr marL="0" indent="0">
              <a:buNone/>
            </a:pPr>
            <a:r>
              <a:rPr lang="tr-TR" dirty="0" smtClean="0"/>
              <a:t>            Canlı doğum oranı:                  % 62</a:t>
            </a:r>
          </a:p>
          <a:p>
            <a:pPr marL="0" indent="0">
              <a:buNone/>
            </a:pPr>
            <a:r>
              <a:rPr lang="tr-TR" sz="1800" dirty="0" smtClean="0"/>
              <a:t>                                                                         </a:t>
            </a:r>
          </a:p>
          <a:p>
            <a:pPr marL="0" indent="0">
              <a:buNone/>
            </a:pPr>
            <a:r>
              <a:rPr lang="tr-TR" sz="1800" dirty="0"/>
              <a:t> </a:t>
            </a:r>
            <a:r>
              <a:rPr lang="tr-TR" sz="1800" dirty="0" smtClean="0"/>
              <a:t>                                                                         </a:t>
            </a:r>
          </a:p>
          <a:p>
            <a:pPr marL="0" indent="0">
              <a:buNone/>
            </a:pPr>
            <a:endParaRPr lang="tr-TR" sz="1800" dirty="0"/>
          </a:p>
          <a:p>
            <a:pPr marL="0" indent="0">
              <a:buNone/>
            </a:pPr>
            <a:r>
              <a:rPr lang="tr-TR" sz="1800" dirty="0" smtClean="0"/>
              <a:t>                                                                         </a:t>
            </a:r>
            <a:r>
              <a:rPr lang="tr-TR" sz="1800" dirty="0" smtClean="0">
                <a:solidFill>
                  <a:srgbClr val="C00000"/>
                </a:solidFill>
              </a:rPr>
              <a:t>J Clin Endocrinol Metabol 2015;100(9):3322</a:t>
            </a:r>
            <a:endParaRPr lang="tr-TR" sz="1800" dirty="0">
              <a:solidFill>
                <a:srgbClr val="C00000"/>
              </a:solidFill>
            </a:endParaRPr>
          </a:p>
        </p:txBody>
      </p:sp>
    </p:spTree>
    <p:extLst>
      <p:ext uri="{BB962C8B-B14F-4D97-AF65-F5344CB8AC3E}">
        <p14:creationId xmlns:p14="http://schemas.microsoft.com/office/powerpoint/2010/main" val="76804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Sonuç-1-</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GnRHa uygulayanlarda OHSS riski </a:t>
            </a:r>
            <a:r>
              <a:rPr lang="tr-TR" sz="2800" dirty="0" smtClean="0">
                <a:latin typeface="Times New Roman" panose="02020603050405020304" pitchFamily="18" charset="0"/>
                <a:cs typeface="Times New Roman" panose="02020603050405020304" pitchFamily="18" charset="0"/>
              </a:rPr>
              <a:t>azalır</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Matur Oosit sayısı </a:t>
            </a:r>
            <a:r>
              <a:rPr lang="tr-TR" sz="2800" dirty="0" smtClean="0">
                <a:latin typeface="Times New Roman" panose="02020603050405020304" pitchFamily="18" charset="0"/>
                <a:cs typeface="Times New Roman" panose="02020603050405020304" pitchFamily="18" charset="0"/>
              </a:rPr>
              <a:t>artar</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Embriyo sayısı </a:t>
            </a:r>
            <a:r>
              <a:rPr lang="tr-TR" sz="2800" dirty="0" smtClean="0">
                <a:latin typeface="Times New Roman" panose="02020603050405020304" pitchFamily="18" charset="0"/>
                <a:cs typeface="Times New Roman" panose="02020603050405020304" pitchFamily="18" charset="0"/>
              </a:rPr>
              <a:t>artar</a:t>
            </a:r>
            <a:endParaRPr lang="tr-TR" sz="2800" dirty="0" smtClean="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73319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Sonuç-2-</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r>
              <a:rPr lang="tr-TR" sz="2800" dirty="0" smtClean="0">
                <a:latin typeface="Times New Roman" pitchFamily="18" charset="0"/>
                <a:cs typeface="Times New Roman" pitchFamily="18" charset="0"/>
              </a:rPr>
              <a:t>GnRHa; Oosit maturasyonun da, hCG’ ye iyi bir alternatiftir.</a:t>
            </a:r>
          </a:p>
          <a:p>
            <a:r>
              <a:rPr lang="tr-TR" sz="2800" dirty="0" smtClean="0">
                <a:latin typeface="Times New Roman" pitchFamily="18" charset="0"/>
                <a:cs typeface="Times New Roman" pitchFamily="18" charset="0"/>
              </a:rPr>
              <a:t>GnRHa </a:t>
            </a:r>
            <a:r>
              <a:rPr lang="tr-TR" sz="2800" dirty="0">
                <a:latin typeface="Times New Roman" pitchFamily="18" charset="0"/>
                <a:cs typeface="Times New Roman" pitchFamily="18" charset="0"/>
              </a:rPr>
              <a:t>g</a:t>
            </a:r>
            <a:r>
              <a:rPr lang="tr-TR" sz="2800" dirty="0" smtClean="0">
                <a:latin typeface="Times New Roman" pitchFamily="18" charset="0"/>
                <a:cs typeface="Times New Roman" pitchFamily="18" charset="0"/>
              </a:rPr>
              <a:t>üvenli, hasta dostu</a:t>
            </a:r>
            <a:r>
              <a:rPr lang="tr-TR" sz="2800" dirty="0" smtClean="0">
                <a:latin typeface="Times New Roman" pitchFamily="18" charset="0"/>
                <a:cs typeface="Times New Roman" pitchFamily="18" charset="0"/>
              </a:rPr>
              <a:t>, etkin </a:t>
            </a:r>
            <a:r>
              <a:rPr lang="tr-TR" sz="2800" dirty="0" smtClean="0">
                <a:latin typeface="Times New Roman" pitchFamily="18" charset="0"/>
                <a:cs typeface="Times New Roman" pitchFamily="18" charset="0"/>
              </a:rPr>
              <a:t>ve daha fizyoljik </a:t>
            </a:r>
            <a:r>
              <a:rPr lang="tr-TR" sz="2800" dirty="0" smtClean="0">
                <a:latin typeface="Times New Roman" pitchFamily="18" charset="0"/>
                <a:cs typeface="Times New Roman" pitchFamily="18" charset="0"/>
              </a:rPr>
              <a:t>bir trigger yöntemidir</a:t>
            </a:r>
            <a:r>
              <a:rPr lang="tr-TR" sz="2800" dirty="0" smtClean="0">
                <a:latin typeface="Times New Roman" pitchFamily="18" charset="0"/>
                <a:cs typeface="Times New Roman" pitchFamily="18" charset="0"/>
              </a:rPr>
              <a:t>.</a:t>
            </a:r>
          </a:p>
          <a:p>
            <a:r>
              <a:rPr lang="tr-TR" sz="2800" dirty="0" smtClean="0">
                <a:solidFill>
                  <a:srgbClr val="7030A0"/>
                </a:solidFill>
                <a:latin typeface="Times New Roman" pitchFamily="18" charset="0"/>
                <a:cs typeface="Times New Roman" pitchFamily="18" charset="0"/>
              </a:rPr>
              <a:t>Kisspeptin</a:t>
            </a:r>
            <a:r>
              <a:rPr lang="tr-TR" sz="2800" dirty="0" smtClean="0">
                <a:latin typeface="Times New Roman" pitchFamily="18" charset="0"/>
                <a:cs typeface="Times New Roman" pitchFamily="18" charset="0"/>
              </a:rPr>
              <a:t> gelecekte çok önemli bir ovulasyon triggeri olacağı düşünülmektedir</a:t>
            </a:r>
          </a:p>
          <a:p>
            <a:endParaRPr lang="tr-TR" dirty="0"/>
          </a:p>
          <a:p>
            <a:pPr marL="0" indent="0">
              <a:buNone/>
            </a:pPr>
            <a:endParaRPr lang="tr-TR" dirty="0" smtClean="0"/>
          </a:p>
        </p:txBody>
      </p:sp>
      <p:sp>
        <p:nvSpPr>
          <p:cNvPr id="7" name="Rectangle 6"/>
          <p:cNvSpPr/>
          <p:nvPr/>
        </p:nvSpPr>
        <p:spPr>
          <a:xfrm>
            <a:off x="1344216" y="4956111"/>
            <a:ext cx="6912768"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tr-TR" sz="2800" dirty="0" smtClean="0">
                <a:solidFill>
                  <a:srgbClr val="FFFF00"/>
                </a:solidFill>
              </a:rPr>
              <a:t>Luteal Fazın desteklenmesi gerekmektedir</a:t>
            </a:r>
            <a:endParaRPr lang="tr-TR" sz="2800" dirty="0">
              <a:solidFill>
                <a:srgbClr val="FFFF00"/>
              </a:solidFill>
            </a:endParaRPr>
          </a:p>
        </p:txBody>
      </p:sp>
    </p:spTree>
    <p:extLst>
      <p:ext uri="{BB962C8B-B14F-4D97-AF65-F5344CB8AC3E}">
        <p14:creationId xmlns:p14="http://schemas.microsoft.com/office/powerpoint/2010/main" val="3566971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p:txBody>
          <a:bodyPr>
            <a:normAutofit/>
          </a:bodyPr>
          <a:lstStyle/>
          <a:p>
            <a:pPr marL="0" indent="0">
              <a:buNone/>
            </a:pPr>
            <a:r>
              <a:rPr lang="tr-TR" sz="4000" dirty="0" smtClean="0">
                <a:latin typeface="Times New Roman" pitchFamily="18" charset="0"/>
                <a:cs typeface="Times New Roman" pitchFamily="18" charset="0"/>
              </a:rPr>
              <a:t>          </a:t>
            </a:r>
          </a:p>
          <a:p>
            <a:pPr marL="0" indent="0">
              <a:buNone/>
            </a:pPr>
            <a:endParaRPr lang="tr-TR" sz="4000" dirty="0">
              <a:latin typeface="Times New Roman" pitchFamily="18" charset="0"/>
              <a:cs typeface="Times New Roman" pitchFamily="18" charset="0"/>
            </a:endParaRPr>
          </a:p>
          <a:p>
            <a:pPr marL="0" indent="0">
              <a:buNone/>
            </a:pPr>
            <a:r>
              <a:rPr lang="tr-TR" sz="4000">
                <a:latin typeface="Times New Roman" pitchFamily="18" charset="0"/>
                <a:cs typeface="Times New Roman" pitchFamily="18" charset="0"/>
              </a:rPr>
              <a:t> </a:t>
            </a:r>
            <a:r>
              <a:rPr lang="tr-TR" sz="4000" smtClean="0">
                <a:latin typeface="Times New Roman" pitchFamily="18" charset="0"/>
                <a:cs typeface="Times New Roman" pitchFamily="18" charset="0"/>
              </a:rPr>
              <a:t>      TEŞEKKÜRLER.....</a:t>
            </a:r>
            <a:endParaRPr lang="tr-TR" sz="4000" dirty="0">
              <a:latin typeface="Times New Roman" pitchFamily="18" charset="0"/>
              <a:cs typeface="Times New Roman" pitchFamily="18" charset="0"/>
            </a:endParaRPr>
          </a:p>
        </p:txBody>
      </p:sp>
    </p:spTree>
    <p:extLst>
      <p:ext uri="{BB962C8B-B14F-4D97-AF65-F5344CB8AC3E}">
        <p14:creationId xmlns:p14="http://schemas.microsoft.com/office/powerpoint/2010/main" val="247765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p:txBody>
          <a:bodyPr>
            <a:normAutofit/>
          </a:bodyPr>
          <a:lstStyle/>
          <a:p>
            <a:pPr marL="0" indent="0">
              <a:buNone/>
            </a:pPr>
            <a:endParaRPr lang="tr-TR" sz="3200" dirty="0">
              <a:latin typeface="Times New Roman" pitchFamily="18" charset="0"/>
              <a:cs typeface="Times New Roman" pitchFamily="18" charset="0"/>
            </a:endParaRPr>
          </a:p>
        </p:txBody>
      </p:sp>
      <p:sp>
        <p:nvSpPr>
          <p:cNvPr id="4" name="Rectangle 3"/>
          <p:cNvSpPr/>
          <p:nvPr/>
        </p:nvSpPr>
        <p:spPr>
          <a:xfrm>
            <a:off x="1259632" y="2852936"/>
            <a:ext cx="720080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srgbClr val="FFFF00"/>
                </a:solidFill>
                <a:latin typeface="Times New Roman" pitchFamily="18" charset="0"/>
                <a:cs typeface="Times New Roman" pitchFamily="18" charset="0"/>
              </a:rPr>
              <a:t>Ovulasyon Trigger amacıyla yıllardır </a:t>
            </a:r>
            <a:r>
              <a:rPr lang="tr-TR" sz="3600" dirty="0" smtClean="0">
                <a:solidFill>
                  <a:srgbClr val="FFFF00"/>
                </a:solidFill>
                <a:latin typeface="Times New Roman" pitchFamily="18" charset="0"/>
                <a:cs typeface="Times New Roman" pitchFamily="18" charset="0"/>
              </a:rPr>
              <a:t>‘gold standart’ </a:t>
            </a:r>
            <a:r>
              <a:rPr lang="tr-TR" sz="3600" dirty="0">
                <a:solidFill>
                  <a:srgbClr val="FFFF00"/>
                </a:solidFill>
                <a:latin typeface="Times New Roman" pitchFamily="18" charset="0"/>
                <a:cs typeface="Times New Roman" pitchFamily="18" charset="0"/>
              </a:rPr>
              <a:t>olarak hCG uygulanmıştır</a:t>
            </a:r>
          </a:p>
        </p:txBody>
      </p:sp>
    </p:spTree>
    <p:extLst>
      <p:ext uri="{BB962C8B-B14F-4D97-AF65-F5344CB8AC3E}">
        <p14:creationId xmlns:p14="http://schemas.microsoft.com/office/powerpoint/2010/main" val="1854687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hCG Trigger</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pPr marL="0" indent="0">
              <a:buNone/>
            </a:pPr>
            <a:endParaRPr lang="tr-TR" dirty="0" smtClean="0"/>
          </a:p>
          <a:p>
            <a:r>
              <a:rPr lang="tr-TR" sz="3600" dirty="0" smtClean="0">
                <a:latin typeface="Times New Roman" panose="02020603050405020304" pitchFamily="18" charset="0"/>
                <a:cs typeface="Times New Roman" panose="02020603050405020304" pitchFamily="18" charset="0"/>
              </a:rPr>
              <a:t>Oosit Maturasyonu</a:t>
            </a:r>
          </a:p>
          <a:p>
            <a:r>
              <a:rPr lang="tr-TR" sz="3600" dirty="0" smtClean="0">
                <a:latin typeface="Times New Roman" panose="02020603050405020304" pitchFamily="18" charset="0"/>
                <a:cs typeface="Times New Roman" panose="02020603050405020304" pitchFamily="18" charset="0"/>
              </a:rPr>
              <a:t>Ovulasyon İndüksiyonu</a:t>
            </a:r>
          </a:p>
          <a:p>
            <a:r>
              <a:rPr lang="tr-TR" sz="3600" dirty="0" smtClean="0">
                <a:latin typeface="Times New Roman" panose="02020603050405020304" pitchFamily="18" charset="0"/>
                <a:cs typeface="Times New Roman" panose="02020603050405020304" pitchFamily="18" charset="0"/>
              </a:rPr>
              <a:t>Yeterli Luteal Faz </a:t>
            </a:r>
            <a:r>
              <a:rPr lang="tr-TR" sz="3600" dirty="0" smtClean="0">
                <a:latin typeface="Times New Roman" panose="02020603050405020304" pitchFamily="18" charset="0"/>
                <a:cs typeface="Times New Roman" panose="02020603050405020304" pitchFamily="18" charset="0"/>
              </a:rPr>
              <a:t>Desteği</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76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hCG Trigger Zamanlaması</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endParaRPr lang="tr-TR" dirty="0" smtClean="0"/>
          </a:p>
          <a:p>
            <a:r>
              <a:rPr lang="tr-TR" dirty="0" err="1" smtClean="0">
                <a:latin typeface="Times New Roman" panose="02020603050405020304" pitchFamily="18" charset="0"/>
                <a:cs typeface="Times New Roman" panose="02020603050405020304" pitchFamily="18" charset="0"/>
              </a:rPr>
              <a:t>Folükül</a:t>
            </a:r>
            <a:r>
              <a:rPr lang="tr-TR" dirty="0" smtClean="0">
                <a:latin typeface="Times New Roman" panose="02020603050405020304" pitchFamily="18" charset="0"/>
                <a:cs typeface="Times New Roman" panose="02020603050405020304" pitchFamily="18" charset="0"/>
              </a:rPr>
              <a:t> çapı</a:t>
            </a:r>
          </a:p>
          <a:p>
            <a:r>
              <a:rPr lang="tr-TR" dirty="0" smtClean="0">
                <a:latin typeface="Times New Roman" panose="02020603050405020304" pitchFamily="18" charset="0"/>
                <a:cs typeface="Times New Roman" panose="02020603050405020304" pitchFamily="18" charset="0"/>
              </a:rPr>
              <a:t>E</a:t>
            </a:r>
            <a:r>
              <a:rPr lang="tr-TR" sz="18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düzeyi</a:t>
            </a:r>
          </a:p>
          <a:p>
            <a:r>
              <a:rPr lang="tr-TR" dirty="0" smtClean="0">
                <a:latin typeface="Times New Roman" panose="02020603050405020304" pitchFamily="18" charset="0"/>
                <a:cs typeface="Times New Roman" panose="02020603050405020304" pitchFamily="18" charset="0"/>
              </a:rPr>
              <a:t>Progestron düzeyi</a:t>
            </a:r>
          </a:p>
          <a:p>
            <a:r>
              <a:rPr lang="tr-TR" dirty="0" smtClean="0">
                <a:latin typeface="Times New Roman" panose="02020603050405020304" pitchFamily="18" charset="0"/>
                <a:cs typeface="Times New Roman" panose="02020603050405020304" pitchFamily="18" charset="0"/>
              </a:rPr>
              <a:t>Pik E</a:t>
            </a:r>
            <a:r>
              <a:rPr lang="tr-TR" sz="18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/Folükül sayısı (&gt;14mm)</a:t>
            </a:r>
          </a:p>
        </p:txBody>
      </p:sp>
      <p:sp>
        <p:nvSpPr>
          <p:cNvPr id="5" name="Rectangle 4"/>
          <p:cNvSpPr/>
          <p:nvPr/>
        </p:nvSpPr>
        <p:spPr>
          <a:xfrm>
            <a:off x="765920" y="4293096"/>
            <a:ext cx="7920880" cy="148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a:solidFill>
                  <a:srgbClr val="FFFF00"/>
                </a:solidFill>
                <a:latin typeface="Times New Roman" panose="02020603050405020304" pitchFamily="18" charset="0"/>
                <a:cs typeface="Times New Roman" panose="02020603050405020304" pitchFamily="18" charset="0"/>
              </a:rPr>
              <a:t>OPU dan </a:t>
            </a:r>
            <a:r>
              <a:rPr lang="tr-TR" sz="3200" dirty="0" smtClean="0">
                <a:solidFill>
                  <a:srgbClr val="FFFF00"/>
                </a:solidFill>
                <a:latin typeface="Times New Roman" panose="02020603050405020304" pitchFamily="18" charset="0"/>
                <a:cs typeface="Times New Roman" panose="02020603050405020304" pitchFamily="18" charset="0"/>
              </a:rPr>
              <a:t>önce uygun zamanda luteinizasyonun </a:t>
            </a:r>
            <a:r>
              <a:rPr lang="tr-TR" sz="3200" dirty="0">
                <a:solidFill>
                  <a:srgbClr val="FFFF00"/>
                </a:solidFill>
                <a:latin typeface="Times New Roman" panose="02020603050405020304" pitchFamily="18" charset="0"/>
                <a:cs typeface="Times New Roman" panose="02020603050405020304" pitchFamily="18" charset="0"/>
              </a:rPr>
              <a:t>başlaması,oosit kalitesi ve endometrium </a:t>
            </a:r>
            <a:r>
              <a:rPr lang="tr-TR" sz="3200" dirty="0" smtClean="0">
                <a:solidFill>
                  <a:srgbClr val="FFFF00"/>
                </a:solidFill>
                <a:latin typeface="Times New Roman" panose="02020603050405020304" pitchFamily="18" charset="0"/>
                <a:cs typeface="Times New Roman" panose="02020603050405020304" pitchFamily="18" charset="0"/>
              </a:rPr>
              <a:t>reseptivitesi için önemlidir</a:t>
            </a:r>
            <a:endParaRPr lang="tr-TR"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56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hCG Dozu</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tr-TR" sz="2800" dirty="0" smtClean="0">
                <a:latin typeface="Times New Roman" panose="02020603050405020304" pitchFamily="18" charset="0"/>
                <a:cs typeface="Times New Roman" panose="02020603050405020304" pitchFamily="18" charset="0"/>
              </a:rPr>
              <a:t>Standart hCG dozu:                   10.000 IU</a:t>
            </a:r>
          </a:p>
          <a:p>
            <a:r>
              <a:rPr lang="tr-TR" sz="2800" dirty="0" smtClean="0">
                <a:latin typeface="Times New Roman" panose="02020603050405020304" pitchFamily="18" charset="0"/>
                <a:cs typeface="Times New Roman" panose="02020603050405020304" pitchFamily="18" charset="0"/>
              </a:rPr>
              <a:t>Düşük standart hCG dozu:          5000 IU</a:t>
            </a:r>
          </a:p>
          <a:p>
            <a:r>
              <a:rPr lang="tr-TR" sz="2800" dirty="0" smtClean="0">
                <a:latin typeface="Times New Roman" panose="02020603050405020304" pitchFamily="18" charset="0"/>
                <a:cs typeface="Times New Roman" panose="02020603050405020304" pitchFamily="18" charset="0"/>
              </a:rPr>
              <a:t>Düşük hCG dozu:                      2500-3300 IU</a:t>
            </a:r>
          </a:p>
          <a:p>
            <a:pPr marL="0" indent="0">
              <a:buNone/>
            </a:pPr>
            <a:r>
              <a:rPr lang="tr-TR" dirty="0" smtClean="0"/>
              <a:t>                                                                    </a:t>
            </a:r>
            <a:r>
              <a:rPr lang="tr-TR" sz="1600" dirty="0" smtClean="0">
                <a:solidFill>
                  <a:srgbClr val="C00000"/>
                </a:solidFill>
                <a:latin typeface="Times New Roman" panose="02020603050405020304" pitchFamily="18" charset="0"/>
                <a:cs typeface="Times New Roman" panose="02020603050405020304" pitchFamily="18" charset="0"/>
              </a:rPr>
              <a:t>RBM Online 2007;14(6):682</a:t>
            </a:r>
          </a:p>
          <a:p>
            <a:pPr marL="0" indent="0">
              <a:buNone/>
            </a:pPr>
            <a:r>
              <a:rPr lang="tr-TR" sz="1600" dirty="0" smtClean="0">
                <a:solidFill>
                  <a:srgbClr val="C00000"/>
                </a:solidFill>
                <a:latin typeface="Times New Roman" panose="02020603050405020304" pitchFamily="18" charset="0"/>
                <a:cs typeface="Times New Roman" panose="02020603050405020304" pitchFamily="18" charset="0"/>
              </a:rPr>
              <a:t>                                                                                                   </a:t>
            </a:r>
            <a:r>
              <a:rPr lang="tr-TR" sz="1600" dirty="0" err="1" smtClean="0">
                <a:solidFill>
                  <a:srgbClr val="C00000"/>
                </a:solidFill>
                <a:latin typeface="Times New Roman" panose="02020603050405020304" pitchFamily="18" charset="0"/>
                <a:cs typeface="Times New Roman" panose="02020603050405020304" pitchFamily="18" charset="0"/>
              </a:rPr>
              <a:t>Fertil</a:t>
            </a:r>
            <a:r>
              <a:rPr lang="tr-TR" sz="1600" dirty="0" smtClean="0">
                <a:solidFill>
                  <a:srgbClr val="C00000"/>
                </a:solidFill>
                <a:latin typeface="Times New Roman" panose="02020603050405020304" pitchFamily="18" charset="0"/>
                <a:cs typeface="Times New Roman" panose="02020603050405020304" pitchFamily="18" charset="0"/>
              </a:rPr>
              <a:t> Steril 2007;88(5):1382</a:t>
            </a:r>
          </a:p>
          <a:p>
            <a:pPr marL="0" indent="0">
              <a:buNone/>
            </a:pPr>
            <a:r>
              <a:rPr lang="tr-TR" b="1" dirty="0" smtClean="0"/>
              <a:t>    </a:t>
            </a:r>
            <a:r>
              <a:rPr lang="tr-TR" sz="3200" b="1" dirty="0" smtClean="0">
                <a:latin typeface="Times New Roman" panose="02020603050405020304" pitchFamily="18" charset="0"/>
                <a:cs typeface="Times New Roman" panose="02020603050405020304" pitchFamily="18" charset="0"/>
              </a:rPr>
              <a:t>OHSS riski:</a:t>
            </a:r>
          </a:p>
          <a:p>
            <a:pPr marL="0" indent="0">
              <a:buNone/>
            </a:pPr>
            <a:r>
              <a:rPr lang="tr-TR" dirty="0" smtClean="0"/>
              <a:t>            </a:t>
            </a:r>
            <a:r>
              <a:rPr lang="tr-TR" sz="2800" dirty="0" smtClean="0">
                <a:latin typeface="Times New Roman" panose="02020603050405020304" pitchFamily="18" charset="0"/>
                <a:cs typeface="Times New Roman" panose="02020603050405020304" pitchFamily="18" charset="0"/>
              </a:rPr>
              <a:t>10.000IU </a:t>
            </a:r>
            <a:r>
              <a:rPr lang="tr-TR" sz="2800" dirty="0" err="1" smtClean="0">
                <a:latin typeface="Times New Roman" panose="02020603050405020304" pitchFamily="18" charset="0"/>
                <a:cs typeface="Times New Roman" panose="02020603050405020304" pitchFamily="18" charset="0"/>
              </a:rPr>
              <a:t>hCG</a:t>
            </a:r>
            <a:r>
              <a:rPr lang="tr-TR" sz="2800" dirty="0" smtClean="0">
                <a:latin typeface="Times New Roman" panose="02020603050405020304" pitchFamily="18" charset="0"/>
                <a:cs typeface="Times New Roman" panose="02020603050405020304" pitchFamily="18" charset="0"/>
              </a:rPr>
              <a:t>                  % 8.3</a:t>
            </a:r>
          </a:p>
          <a:p>
            <a:pPr marL="0" indent="0">
              <a:buNone/>
            </a:pPr>
            <a:r>
              <a:rPr lang="tr-TR" sz="2800" dirty="0" smtClean="0">
                <a:latin typeface="Times New Roman" panose="02020603050405020304" pitchFamily="18" charset="0"/>
                <a:cs typeface="Times New Roman" panose="02020603050405020304" pitchFamily="18" charset="0"/>
              </a:rPr>
              <a:t>             5000 IU </a:t>
            </a:r>
            <a:r>
              <a:rPr lang="tr-TR" sz="2800" dirty="0" err="1" smtClean="0">
                <a:latin typeface="Times New Roman" panose="02020603050405020304" pitchFamily="18" charset="0"/>
                <a:cs typeface="Times New Roman" panose="02020603050405020304" pitchFamily="18" charset="0"/>
              </a:rPr>
              <a:t>hCG</a:t>
            </a:r>
            <a:r>
              <a:rPr lang="tr-TR" sz="2800" dirty="0" smtClean="0">
                <a:latin typeface="Times New Roman" panose="02020603050405020304" pitchFamily="18" charset="0"/>
                <a:cs typeface="Times New Roman" panose="02020603050405020304" pitchFamily="18" charset="0"/>
              </a:rPr>
              <a:t>                 % 2</a:t>
            </a:r>
          </a:p>
          <a:p>
            <a:pPr marL="0" indent="0">
              <a:buNone/>
            </a:pPr>
            <a:r>
              <a:rPr lang="tr-TR" sz="1800" dirty="0" smtClean="0"/>
              <a:t>                                                                                                   </a:t>
            </a:r>
            <a:r>
              <a:rPr lang="tr-TR" sz="1400" dirty="0" err="1" smtClean="0">
                <a:solidFill>
                  <a:srgbClr val="C00000"/>
                </a:solidFill>
                <a:latin typeface="Times New Roman" panose="02020603050405020304" pitchFamily="18" charset="0"/>
                <a:cs typeface="Times New Roman" panose="02020603050405020304" pitchFamily="18" charset="0"/>
              </a:rPr>
              <a:t>Middle</a:t>
            </a:r>
            <a:r>
              <a:rPr lang="tr-TR" sz="1400" dirty="0" smtClean="0">
                <a:solidFill>
                  <a:srgbClr val="C00000"/>
                </a:solidFill>
                <a:latin typeface="Times New Roman" panose="02020603050405020304" pitchFamily="18" charset="0"/>
                <a:cs typeface="Times New Roman" panose="02020603050405020304" pitchFamily="18" charset="0"/>
              </a:rPr>
              <a:t> EastFertil Soc j 2006;11:99</a:t>
            </a:r>
            <a:endParaRPr lang="tr-TR" sz="1400" dirty="0">
              <a:solidFill>
                <a:srgbClr val="C00000"/>
              </a:solidFill>
              <a:latin typeface="Times New Roman" panose="02020603050405020304" pitchFamily="18" charset="0"/>
              <a:cs typeface="Times New Roman" panose="02020603050405020304" pitchFamily="18" charset="0"/>
            </a:endParaRPr>
          </a:p>
        </p:txBody>
      </p:sp>
      <p:sp>
        <p:nvSpPr>
          <p:cNvPr id="5" name="Right Arrow 4"/>
          <p:cNvSpPr/>
          <p:nvPr/>
        </p:nvSpPr>
        <p:spPr>
          <a:xfrm flipV="1">
            <a:off x="4177714" y="4509120"/>
            <a:ext cx="9361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ight Arrow 5"/>
          <p:cNvSpPr/>
          <p:nvPr/>
        </p:nvSpPr>
        <p:spPr>
          <a:xfrm>
            <a:off x="4177714" y="5013176"/>
            <a:ext cx="9361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390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smtClean="0">
                <a:solidFill>
                  <a:schemeClr val="tx1"/>
                </a:solidFill>
                <a:latin typeface="Times New Roman" panose="02020603050405020304" pitchFamily="18" charset="0"/>
                <a:cs typeface="Times New Roman" panose="02020603050405020304" pitchFamily="18" charset="0"/>
              </a:rPr>
              <a:t>E2-hCG Dozu</a:t>
            </a:r>
            <a:endParaRPr lang="tr-TR"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buNone/>
            </a:pPr>
            <a:r>
              <a:rPr lang="tr-TR" b="1" dirty="0" smtClean="0"/>
              <a:t>   </a:t>
            </a:r>
          </a:p>
          <a:p>
            <a:pPr marL="0" indent="0">
              <a:buNone/>
            </a:pPr>
            <a:r>
              <a:rPr lang="tr-TR" b="1" dirty="0" smtClean="0"/>
              <a:t> </a:t>
            </a:r>
            <a:r>
              <a:rPr lang="tr-T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hCG sliding scale</a:t>
            </a:r>
          </a:p>
          <a:p>
            <a:r>
              <a:rPr lang="tr-TR" sz="2400" dirty="0" smtClean="0">
                <a:latin typeface="Times New Roman" panose="02020603050405020304" pitchFamily="18" charset="0"/>
                <a:cs typeface="Times New Roman" panose="02020603050405020304" pitchFamily="18" charset="0"/>
              </a:rPr>
              <a:t>E2&lt; 1500 pg/ml:                   10.000 IU  hCG</a:t>
            </a:r>
          </a:p>
          <a:p>
            <a:r>
              <a:rPr lang="tr-TR" sz="2400" dirty="0" smtClean="0">
                <a:latin typeface="Times New Roman" panose="02020603050405020304" pitchFamily="18" charset="0"/>
                <a:cs typeface="Times New Roman" panose="02020603050405020304" pitchFamily="18" charset="0"/>
              </a:rPr>
              <a:t>E2= 1500-2500 pg/ml :         5000 IU hCG</a:t>
            </a:r>
          </a:p>
          <a:p>
            <a:r>
              <a:rPr lang="tr-TR" sz="2400" dirty="0" smtClean="0">
                <a:latin typeface="Times New Roman" panose="02020603050405020304" pitchFamily="18" charset="0"/>
                <a:cs typeface="Times New Roman" panose="02020603050405020304" pitchFamily="18" charset="0"/>
              </a:rPr>
              <a:t>E2= 2500-3000 pg/ml :        </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4000-5000 IU hCG</a:t>
            </a:r>
          </a:p>
          <a:p>
            <a:r>
              <a:rPr lang="tr-TR" sz="2400" dirty="0" smtClean="0">
                <a:latin typeface="Times New Roman" panose="02020603050405020304" pitchFamily="18" charset="0"/>
                <a:cs typeface="Times New Roman" panose="02020603050405020304" pitchFamily="18" charset="0"/>
              </a:rPr>
              <a:t>E2&gt; 3000 pg/ml:                   2500-3300 IU hCG</a:t>
            </a:r>
          </a:p>
          <a:p>
            <a:endParaRPr lang="tr-TR" sz="2800" dirty="0"/>
          </a:p>
          <a:p>
            <a:pPr marL="0" indent="0">
              <a:buNone/>
            </a:pPr>
            <a:r>
              <a:rPr lang="tr-TR" sz="1800" dirty="0" smtClean="0"/>
              <a:t>                                                                                                    </a:t>
            </a:r>
            <a:r>
              <a:rPr lang="tr-TR" sz="1400" dirty="0" smtClean="0">
                <a:solidFill>
                  <a:srgbClr val="C00000"/>
                </a:solidFill>
                <a:latin typeface="Times New Roman" panose="02020603050405020304" pitchFamily="18" charset="0"/>
                <a:cs typeface="Times New Roman" panose="02020603050405020304" pitchFamily="18" charset="0"/>
              </a:rPr>
              <a:t>Fertil Steril 2004;82(4):841</a:t>
            </a:r>
          </a:p>
          <a:p>
            <a:pPr marL="0" indent="0">
              <a:buNone/>
            </a:pPr>
            <a:r>
              <a:rPr lang="tr-TR" sz="1400" dirty="0" smtClean="0">
                <a:solidFill>
                  <a:srgbClr val="C00000"/>
                </a:solidFill>
                <a:latin typeface="Times New Roman" panose="02020603050405020304" pitchFamily="18" charset="0"/>
                <a:cs typeface="Times New Roman" panose="02020603050405020304" pitchFamily="18" charset="0"/>
              </a:rPr>
              <a:t>                                                                                  </a:t>
            </a:r>
            <a:r>
              <a:rPr lang="tr-TR" sz="1400" dirty="0" err="1" smtClean="0">
                <a:solidFill>
                  <a:srgbClr val="C00000"/>
                </a:solidFill>
                <a:latin typeface="Times New Roman" panose="02020603050405020304" pitchFamily="18" charset="0"/>
                <a:cs typeface="Times New Roman" panose="02020603050405020304" pitchFamily="18" charset="0"/>
              </a:rPr>
              <a:t>Eur</a:t>
            </a:r>
            <a:r>
              <a:rPr lang="tr-TR" sz="1400" dirty="0" smtClean="0">
                <a:solidFill>
                  <a:srgbClr val="C00000"/>
                </a:solidFill>
                <a:latin typeface="Times New Roman" panose="02020603050405020304" pitchFamily="18" charset="0"/>
                <a:cs typeface="Times New Roman" panose="02020603050405020304" pitchFamily="18" charset="0"/>
              </a:rPr>
              <a:t> j Obst Gynec Reprod Biol 2011:159(1):143</a:t>
            </a:r>
          </a:p>
        </p:txBody>
      </p:sp>
    </p:spTree>
    <p:extLst>
      <p:ext uri="{BB962C8B-B14F-4D97-AF65-F5344CB8AC3E}">
        <p14:creationId xmlns:p14="http://schemas.microsoft.com/office/powerpoint/2010/main" val="2954259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p:txBody>
          <a:bodyPr>
            <a:normAutofit fontScale="25000" lnSpcReduction="20000"/>
          </a:bodyPr>
          <a:lstStyle/>
          <a:p>
            <a:r>
              <a:rPr lang="tr-TR" sz="11200" dirty="0" err="1" smtClean="0">
                <a:latin typeface="Times New Roman" panose="02020603050405020304" pitchFamily="18" charset="0"/>
                <a:cs typeface="Times New Roman" panose="02020603050405020304" pitchFamily="18" charset="0"/>
              </a:rPr>
              <a:t>Ovulasyonu</a:t>
            </a:r>
            <a:r>
              <a:rPr lang="tr-TR" sz="11200" dirty="0" smtClean="0">
                <a:latin typeface="Times New Roman" panose="02020603050405020304" pitchFamily="18" charset="0"/>
                <a:cs typeface="Times New Roman" panose="02020603050405020304" pitchFamily="18" charset="0"/>
              </a:rPr>
              <a:t> sağlayan efektif – en düşük hCG dozu tam olarak belirlenmemiştir</a:t>
            </a:r>
          </a:p>
          <a:p>
            <a:endParaRPr lang="tr-TR" sz="11200" dirty="0">
              <a:latin typeface="Times New Roman" panose="02020603050405020304" pitchFamily="18" charset="0"/>
              <a:cs typeface="Times New Roman" panose="02020603050405020304" pitchFamily="18" charset="0"/>
            </a:endParaRPr>
          </a:p>
          <a:p>
            <a:r>
              <a:rPr lang="tr-TR" sz="11200" dirty="0" smtClean="0">
                <a:latin typeface="Times New Roman" panose="02020603050405020304" pitchFamily="18" charset="0"/>
                <a:cs typeface="Times New Roman" panose="02020603050405020304" pitchFamily="18" charset="0"/>
              </a:rPr>
              <a:t>OHSS riski nedeniyle hCG bolus dozu 10.000 IU den 6500 veya 5000 IU ye düşürülmelidir.</a:t>
            </a:r>
          </a:p>
          <a:p>
            <a:endParaRPr lang="tr-TR" sz="11200" dirty="0" smtClean="0">
              <a:latin typeface="Times New Roman" panose="02020603050405020304" pitchFamily="18" charset="0"/>
              <a:cs typeface="Times New Roman" panose="02020603050405020304" pitchFamily="18" charset="0"/>
            </a:endParaRPr>
          </a:p>
          <a:p>
            <a:r>
              <a:rPr lang="tr-TR" sz="11200" smtClean="0">
                <a:latin typeface="Times New Roman" panose="02020603050405020304" pitchFamily="18" charset="0"/>
                <a:cs typeface="Times New Roman" panose="02020603050405020304" pitchFamily="18" charset="0"/>
              </a:rPr>
              <a:t>hCG </a:t>
            </a:r>
            <a:r>
              <a:rPr lang="tr-TR" sz="11200" dirty="0" smtClean="0">
                <a:latin typeface="Times New Roman" panose="02020603050405020304" pitchFamily="18" charset="0"/>
                <a:cs typeface="Times New Roman" panose="02020603050405020304" pitchFamily="18" charset="0"/>
              </a:rPr>
              <a:t>dozunun azaltılması OHSS riskini ortadan kaldırmaz, </a:t>
            </a:r>
            <a:r>
              <a:rPr lang="tr-TR" sz="11200" b="1" dirty="0" smtClean="0">
                <a:latin typeface="Times New Roman" panose="02020603050405020304" pitchFamily="18" charset="0"/>
                <a:cs typeface="Times New Roman" panose="02020603050405020304" pitchFamily="18" charset="0"/>
              </a:rPr>
              <a:t>azaltır</a:t>
            </a:r>
          </a:p>
          <a:p>
            <a:endParaRPr lang="tr-TR" sz="11200" dirty="0"/>
          </a:p>
          <a:p>
            <a:endParaRPr lang="tr-TR" dirty="0" smtClean="0"/>
          </a:p>
          <a:p>
            <a:pPr marL="0" indent="0">
              <a:buNone/>
            </a:pPr>
            <a:r>
              <a:rPr lang="tr-TR" dirty="0" smtClean="0"/>
              <a:t>                                                          </a:t>
            </a:r>
          </a:p>
          <a:p>
            <a:pPr marL="0" indent="0">
              <a:buNone/>
            </a:pPr>
            <a:r>
              <a:rPr lang="tr-TR" dirty="0"/>
              <a:t> </a:t>
            </a:r>
            <a:r>
              <a:rPr lang="tr-TR" dirty="0" smtClean="0"/>
              <a:t>                                                                                                                                                                                                                                                 </a:t>
            </a:r>
            <a:r>
              <a:rPr lang="tr-TR" sz="7200" dirty="0" smtClean="0">
                <a:solidFill>
                  <a:srgbClr val="C00000"/>
                </a:solidFill>
              </a:rPr>
              <a:t>RBM online 2009;19(1):52</a:t>
            </a:r>
          </a:p>
          <a:p>
            <a:pPr marL="0" indent="0">
              <a:buNone/>
            </a:pPr>
            <a:r>
              <a:rPr lang="tr-TR" dirty="0">
                <a:solidFill>
                  <a:srgbClr val="C00000"/>
                </a:solidFill>
              </a:rPr>
              <a:t> </a:t>
            </a:r>
            <a:r>
              <a:rPr lang="tr-TR" dirty="0" smtClean="0">
                <a:solidFill>
                  <a:srgbClr val="C00000"/>
                </a:solidFill>
              </a:rPr>
              <a:t>                                                                                                                                                                                                                                                 </a:t>
            </a:r>
            <a:r>
              <a:rPr lang="tr-TR" sz="7200" dirty="0" smtClean="0">
                <a:solidFill>
                  <a:srgbClr val="C00000"/>
                </a:solidFill>
              </a:rPr>
              <a:t>RBM </a:t>
            </a:r>
            <a:r>
              <a:rPr lang="tr-TR" sz="7200" dirty="0">
                <a:solidFill>
                  <a:srgbClr val="C00000"/>
                </a:solidFill>
              </a:rPr>
              <a:t>online 2014;28(5):552</a:t>
            </a:r>
          </a:p>
          <a:p>
            <a:r>
              <a:rPr lang="tr-TR" dirty="0" smtClean="0"/>
              <a:t>          </a:t>
            </a:r>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t>
            </a:r>
            <a:endParaRPr lang="tr-TR" sz="2000" dirty="0"/>
          </a:p>
        </p:txBody>
      </p:sp>
    </p:spTree>
    <p:extLst>
      <p:ext uri="{BB962C8B-B14F-4D97-AF65-F5344CB8AC3E}">
        <p14:creationId xmlns:p14="http://schemas.microsoft.com/office/powerpoint/2010/main" val="924464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496</TotalTime>
  <Words>1842</Words>
  <Application>Microsoft Office PowerPoint</Application>
  <PresentationFormat>On-screen Show (4:3)</PresentationFormat>
  <Paragraphs>289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ART ‘de Ovulasyon Trigger Yöntemleri</vt:lpstr>
      <vt:lpstr>PowerPoint Presentation</vt:lpstr>
      <vt:lpstr>PowerPoint Presentation</vt:lpstr>
      <vt:lpstr>PowerPoint Presentation</vt:lpstr>
      <vt:lpstr>hCG Trigger</vt:lpstr>
      <vt:lpstr>hCG Trigger Zamanlaması</vt:lpstr>
      <vt:lpstr>hCG Dozu</vt:lpstr>
      <vt:lpstr>E2-hCG Dozu</vt:lpstr>
      <vt:lpstr>PowerPoint Presentation</vt:lpstr>
      <vt:lpstr>r-hCG  vs  u-hCG</vt:lpstr>
      <vt:lpstr>OHSS Riski</vt:lpstr>
      <vt:lpstr>OHHS</vt:lpstr>
      <vt:lpstr>OHSS Önlenmesi</vt:lpstr>
      <vt:lpstr>         Triggering final oocyte maturation with reduced doses of hCG in IVF/ICSI: a prospective, randomized and controlled study </vt:lpstr>
      <vt:lpstr>An OHSS-Free Clinic by segmentation of IVF treatment</vt:lpstr>
      <vt:lpstr>GnRHa trigger for final oocyte maturation: is HCG trigger history?</vt:lpstr>
      <vt:lpstr>Human chorionic gonadotropin vs. gonadotropin-releasing hormone agonist trigger in assisted reproductive technology—‘‘The king is dead, long live the king!’</vt:lpstr>
      <vt:lpstr>GnRHa Trigger</vt:lpstr>
      <vt:lpstr>GnRHa Trigger</vt:lpstr>
      <vt:lpstr>GnRHa - M2 OOSİT</vt:lpstr>
      <vt:lpstr>GnRHa Trigger</vt:lpstr>
      <vt:lpstr>GnRHa Trigger Endikasyonları</vt:lpstr>
      <vt:lpstr>GnRHa Trigger Yöntemleri</vt:lpstr>
      <vt:lpstr>Dual Trigger</vt:lpstr>
      <vt:lpstr>Double Trigger</vt:lpstr>
      <vt:lpstr>Double Trigger</vt:lpstr>
      <vt:lpstr>GnRHa Avantajları</vt:lpstr>
      <vt:lpstr>GnRHa Doz</vt:lpstr>
      <vt:lpstr>GnRHa:Yeterli Cevap</vt:lpstr>
      <vt:lpstr>GnRHa Negatif Etkileri</vt:lpstr>
      <vt:lpstr>GnRHa:Suboptimal Cevap</vt:lpstr>
      <vt:lpstr>GnRHa </vt:lpstr>
      <vt:lpstr>GnRHa to trigger final oocyte maturation: a time to reconsider. Humaidan P1, Papanikolaou EG, Tarlatzis BC</vt:lpstr>
      <vt:lpstr>  Efficacy of Kisspeptin-54 to Trigger Oocyte Maturation in Women at High Risk of Ovarian Hyperstimulation Syndrome (OHSS) During In Vitro Fertilization (IVF) Therapy. </vt:lpstr>
      <vt:lpstr>PowerPoint Presentation</vt:lpstr>
      <vt:lpstr>Kispeptin Dozu</vt:lpstr>
      <vt:lpstr>Sonuç-1-</vt:lpstr>
      <vt:lpstr>Sonuç-2-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‘de Ovulasyon Trigger Yöntemleri</dc:title>
  <dc:creator>KADİR SAVAN</dc:creator>
  <cp:lastModifiedBy>KADİR SAVAN</cp:lastModifiedBy>
  <cp:revision>132</cp:revision>
  <dcterms:created xsi:type="dcterms:W3CDTF">2016-09-28T05:20:29Z</dcterms:created>
  <dcterms:modified xsi:type="dcterms:W3CDTF">2016-10-04T13:07:53Z</dcterms:modified>
</cp:coreProperties>
</file>