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62" r:id="rId4"/>
    <p:sldId id="283" r:id="rId5"/>
    <p:sldId id="292" r:id="rId6"/>
    <p:sldId id="265" r:id="rId7"/>
    <p:sldId id="267" r:id="rId8"/>
    <p:sldId id="271" r:id="rId9"/>
    <p:sldId id="273" r:id="rId10"/>
    <p:sldId id="275" r:id="rId11"/>
    <p:sldId id="276" r:id="rId12"/>
    <p:sldId id="285" r:id="rId13"/>
    <p:sldId id="287" r:id="rId14"/>
    <p:sldId id="288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uğrul Başar" initials="T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1" autoAdjust="0"/>
    <p:restoredTop sz="89529" autoAdjust="0"/>
  </p:normalViewPr>
  <p:slideViewPr>
    <p:cSldViewPr snapToGrid="0">
      <p:cViewPr varScale="1">
        <p:scale>
          <a:sx n="67" d="100"/>
          <a:sy n="67" d="100"/>
        </p:scale>
        <p:origin x="90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32F02-D977-4B91-8388-8ED34D1BE35B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C0836-5B0A-4F8E-B90D-37D13B37A9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1135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Tüm canlı doğumların %2,4’ünde majör anomali görülmektedir.</a:t>
            </a:r>
          </a:p>
          <a:p>
            <a:r>
              <a:rPr lang="tr-TR" dirty="0" smtClean="0"/>
              <a:t>Prenatal tanı; fetal </a:t>
            </a:r>
            <a:r>
              <a:rPr lang="tr-TR" dirty="0" err="1" smtClean="0"/>
              <a:t>kromozomal</a:t>
            </a:r>
            <a:r>
              <a:rPr lang="tr-TR" dirty="0" smtClean="0"/>
              <a:t> anomalilerin, diğer fetal </a:t>
            </a:r>
            <a:r>
              <a:rPr lang="tr-TR" dirty="0" err="1" smtClean="0"/>
              <a:t>malformasyon</a:t>
            </a:r>
            <a:r>
              <a:rPr lang="tr-TR" dirty="0" smtClean="0"/>
              <a:t> ve hastalıkların </a:t>
            </a:r>
            <a:r>
              <a:rPr lang="tr-TR" dirty="0" err="1" smtClean="0"/>
              <a:t>intrauterin</a:t>
            </a:r>
            <a:r>
              <a:rPr lang="tr-TR" dirty="0" smtClean="0"/>
              <a:t> olarak saptanması anlamına gelmektedir. </a:t>
            </a:r>
          </a:p>
          <a:p>
            <a:r>
              <a:rPr lang="tr-TR" dirty="0" err="1" smtClean="0"/>
              <a:t>Non-invaziv</a:t>
            </a:r>
            <a:r>
              <a:rPr lang="tr-TR" dirty="0" smtClean="0"/>
              <a:t> prosedürler: İkili tarama testi, üçlü tarama testi, NT ölçümü, ayrıntılı </a:t>
            </a:r>
            <a:r>
              <a:rPr lang="tr-TR" dirty="0" err="1" smtClean="0"/>
              <a:t>sonografik</a:t>
            </a:r>
            <a:r>
              <a:rPr lang="tr-TR" dirty="0" smtClean="0"/>
              <a:t> değerlendirme.</a:t>
            </a:r>
          </a:p>
          <a:p>
            <a:r>
              <a:rPr lang="tr-TR" dirty="0" err="1" smtClean="0"/>
              <a:t>İnvaziv</a:t>
            </a:r>
            <a:r>
              <a:rPr lang="tr-TR" dirty="0" smtClean="0"/>
              <a:t> prosedürler: </a:t>
            </a:r>
            <a:r>
              <a:rPr lang="tr-TR" dirty="0" err="1" smtClean="0"/>
              <a:t>Çölosentez</a:t>
            </a:r>
            <a:r>
              <a:rPr lang="tr-TR" dirty="0" smtClean="0"/>
              <a:t>, </a:t>
            </a:r>
            <a:r>
              <a:rPr lang="tr-TR" dirty="0" err="1" smtClean="0"/>
              <a:t>Kordosentez</a:t>
            </a:r>
            <a:r>
              <a:rPr lang="tr-TR" dirty="0" smtClean="0"/>
              <a:t>, CVS, </a:t>
            </a:r>
            <a:r>
              <a:rPr lang="tr-TR" dirty="0" err="1" smtClean="0"/>
              <a:t>Amniyosentez</a:t>
            </a:r>
            <a:endParaRPr lang="tr-TR" dirty="0" smtClean="0"/>
          </a:p>
          <a:p>
            <a:r>
              <a:rPr lang="tr-TR" dirty="0" smtClean="0"/>
              <a:t>Üçlü tarama testinde, 16-18. haftalarda AFP, </a:t>
            </a:r>
            <a:r>
              <a:rPr lang="tr-TR" dirty="0" err="1" smtClean="0"/>
              <a:t>hCG</a:t>
            </a:r>
            <a:r>
              <a:rPr lang="tr-TR" dirty="0" smtClean="0"/>
              <a:t>, uE3 ölçümü yapılır. NTD, </a:t>
            </a:r>
            <a:r>
              <a:rPr lang="tr-TR" dirty="0" err="1" smtClean="0"/>
              <a:t>Trizomi</a:t>
            </a:r>
            <a:r>
              <a:rPr lang="tr-TR" dirty="0" smtClean="0"/>
              <a:t> 18 ve 21 için kullanılan tarama testidir.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C0836-5B0A-4F8E-B90D-37D13B37A9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2987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Nöral Tüp </a:t>
            </a:r>
            <a:r>
              <a:rPr lang="tr-TR" dirty="0" err="1" smtClean="0"/>
              <a:t>Defekti’nin</a:t>
            </a:r>
            <a:r>
              <a:rPr lang="tr-TR" dirty="0" smtClean="0"/>
              <a:t> (NTD) genel </a:t>
            </a:r>
            <a:r>
              <a:rPr lang="tr-TR" dirty="0" err="1" smtClean="0"/>
              <a:t>insidansı</a:t>
            </a:r>
            <a:r>
              <a:rPr lang="tr-TR" dirty="0" smtClean="0"/>
              <a:t> 1000 canlı doğumda     1,4-1,6 arasında değişmektedir. </a:t>
            </a:r>
          </a:p>
          <a:p>
            <a:r>
              <a:rPr lang="tr-TR" dirty="0" err="1" smtClean="0"/>
              <a:t>NTD’lerin</a:t>
            </a:r>
            <a:r>
              <a:rPr lang="tr-TR" dirty="0" smtClean="0"/>
              <a:t> yaklaşık %47’sini </a:t>
            </a:r>
            <a:r>
              <a:rPr lang="tr-TR" dirty="0" err="1" smtClean="0"/>
              <a:t>anensefali</a:t>
            </a:r>
            <a:r>
              <a:rPr lang="tr-TR" dirty="0" smtClean="0"/>
              <a:t>, %47’sini </a:t>
            </a:r>
            <a:r>
              <a:rPr lang="tr-TR" dirty="0" err="1" smtClean="0"/>
              <a:t>spina</a:t>
            </a:r>
            <a:r>
              <a:rPr lang="tr-TR" dirty="0" smtClean="0"/>
              <a:t> </a:t>
            </a:r>
            <a:r>
              <a:rPr lang="tr-TR" dirty="0" err="1" smtClean="0"/>
              <a:t>bifida</a:t>
            </a:r>
            <a:r>
              <a:rPr lang="tr-TR" dirty="0" smtClean="0"/>
              <a:t>, geri kalan %6’sını da </a:t>
            </a:r>
            <a:r>
              <a:rPr lang="tr-TR" dirty="0" err="1" smtClean="0"/>
              <a:t>ensefaloseller</a:t>
            </a:r>
            <a:r>
              <a:rPr lang="tr-TR" dirty="0" smtClean="0"/>
              <a:t> oluşturmaktadır </a:t>
            </a:r>
          </a:p>
          <a:p>
            <a:r>
              <a:rPr lang="tr-TR" dirty="0" smtClean="0"/>
              <a:t>Hem tanı hem müdahale açısından,</a:t>
            </a:r>
            <a:r>
              <a:rPr lang="tr-TR" baseline="0" dirty="0" smtClean="0"/>
              <a:t> </a:t>
            </a:r>
            <a:r>
              <a:rPr lang="tr-TR" dirty="0" smtClean="0"/>
              <a:t>NTD taraması için en iyi zaman 16-18. haftalardır.</a:t>
            </a:r>
          </a:p>
          <a:p>
            <a:r>
              <a:rPr lang="tr-TR" dirty="0" smtClean="0"/>
              <a:t>NTD taramasında kabul gören MSAFP sınır değeri 2-2.5 </a:t>
            </a:r>
            <a:r>
              <a:rPr lang="tr-TR" dirty="0" err="1" smtClean="0"/>
              <a:t>MoM’dur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Açık </a:t>
            </a:r>
            <a:r>
              <a:rPr lang="tr-TR" dirty="0" err="1" smtClean="0"/>
              <a:t>spina</a:t>
            </a:r>
            <a:r>
              <a:rPr lang="tr-TR" dirty="0" smtClean="0"/>
              <a:t> </a:t>
            </a:r>
            <a:r>
              <a:rPr lang="tr-TR" dirty="0" err="1" smtClean="0"/>
              <a:t>bifidada</a:t>
            </a:r>
            <a:r>
              <a:rPr lang="tr-TR" dirty="0" smtClean="0"/>
              <a:t> ortalama MSAFP 3.8 </a:t>
            </a:r>
            <a:r>
              <a:rPr lang="tr-TR" dirty="0" err="1" smtClean="0"/>
              <a:t>MoM</a:t>
            </a:r>
            <a:r>
              <a:rPr lang="tr-TR" dirty="0" smtClean="0"/>
              <a:t>, </a:t>
            </a:r>
            <a:r>
              <a:rPr lang="tr-TR" dirty="0" err="1" smtClean="0"/>
              <a:t>anensefalide</a:t>
            </a:r>
            <a:r>
              <a:rPr lang="tr-TR" dirty="0" smtClean="0"/>
              <a:t> 6.5 </a:t>
            </a:r>
            <a:r>
              <a:rPr lang="tr-TR" dirty="0" err="1" smtClean="0"/>
              <a:t>MoM</a:t>
            </a:r>
            <a:r>
              <a:rPr lang="tr-TR" dirty="0" smtClean="0"/>
              <a:t> olarak tespit edilmiştir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C0836-5B0A-4F8E-B90D-37D13B37A9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5724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Buna göre grup 1’de üçlü tarama testinin yapıldığı hafta 17,1±0,7, grup 2’de 16,9±0,7 haftadır. Grup 1’de AFP düzeylerinin ortalaması 41,3 </a:t>
            </a:r>
            <a:r>
              <a:rPr lang="tr-TR" dirty="0" err="1" smtClean="0"/>
              <a:t>ng</a:t>
            </a:r>
            <a:r>
              <a:rPr lang="tr-TR" dirty="0" smtClean="0"/>
              <a:t>/ml iken, grup 2’de AFP düzeylerinin ortalaması 39,3 </a:t>
            </a:r>
            <a:r>
              <a:rPr lang="tr-TR" dirty="0" err="1" smtClean="0"/>
              <a:t>ng</a:t>
            </a:r>
            <a:r>
              <a:rPr lang="tr-TR" dirty="0" smtClean="0"/>
              <a:t>/ml olarak ölçülmüştür ve gruplar arası bu farklılık istatistiksel olarak anlamlı bulunmuştur (p=0,036). Üçlü tarama testinin yapıldığı haftalar, </a:t>
            </a:r>
            <a:r>
              <a:rPr lang="tr-TR" dirty="0" err="1" smtClean="0"/>
              <a:t>MoM</a:t>
            </a:r>
            <a:r>
              <a:rPr lang="tr-TR" dirty="0" smtClean="0"/>
              <a:t> değerleri ve NTD riski bakımından kanaması olan ve olmayan grup arasında istatistiksel olarak fark yoktur.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C0836-5B0A-4F8E-B90D-37D13B37A99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415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göre AFP ile hematom boyutu arasında düşük korelasyon (r:0,231) mevcut olup bu bulgu istatistiksel olarak anlamlıdır (p:0,020). Hematom boyutu ortalaması 5,6±3,8 cm2’dir ve hematom boyutu büyüdükçe AFP değeri artmaktadır. AFP ile lokalizasyon arasında ise orta derecede korelasyon (r:0,450) mevcut olup istatistiksel olarak anlamlı değildir (p:0,081).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C0836-5B0A-4F8E-B90D-37D13B37A99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6103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Yani </a:t>
            </a:r>
            <a:r>
              <a:rPr lang="tr-TR" dirty="0" err="1" smtClean="0"/>
              <a:t>MSAFP’si</a:t>
            </a:r>
            <a:r>
              <a:rPr lang="tr-TR" dirty="0" smtClean="0"/>
              <a:t> 33,3 </a:t>
            </a:r>
            <a:r>
              <a:rPr lang="tr-TR" dirty="0" err="1" smtClean="0"/>
              <a:t>ng</a:t>
            </a:r>
            <a:r>
              <a:rPr lang="tr-TR" dirty="0" smtClean="0"/>
              <a:t>/ml’den yüksek olan hastalarda, </a:t>
            </a:r>
            <a:r>
              <a:rPr lang="tr-TR" dirty="0" err="1" smtClean="0"/>
              <a:t>MSAFP’nin</a:t>
            </a:r>
            <a:r>
              <a:rPr lang="tr-TR" dirty="0" smtClean="0"/>
              <a:t> Subkoryonik kanama alanına bağlı yükseldiği </a:t>
            </a:r>
            <a:r>
              <a:rPr lang="tr-TR" dirty="0" err="1" smtClean="0"/>
              <a:t>gözardı</a:t>
            </a:r>
            <a:r>
              <a:rPr lang="tr-TR" dirty="0" smtClean="0"/>
              <a:t> edilmemeli, ancak AUC düşük olduğu için tek başına değerlendirilmemelidir.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C0836-5B0A-4F8E-B90D-37D13B37A99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5368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Grup 1’de 102 hastadan 64’ünde (%62,7), Grup 2’de 248 hastadan 123’ünde  (%49,6), toplamda 187 hastada MSAFP 33,3 </a:t>
            </a:r>
            <a:r>
              <a:rPr lang="tr-TR" dirty="0" err="1" smtClean="0"/>
              <a:t>ng</a:t>
            </a:r>
            <a:r>
              <a:rPr lang="tr-TR" dirty="0" smtClean="0"/>
              <a:t>/ml’den yüksek bulundu. Grup 1’de 64 hastadan 3’ünde (%4,7), grup 2’de 123 hastadan 11’inde (%8,9) NTD riski yüksek bulundu. İstatistiksel olarak iki grup arasındaki fark anlamlı bulunmadı (p:0,387).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C0836-5B0A-4F8E-B90D-37D13B37A99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56092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Çalışmamızın zayıf yönleri:</a:t>
            </a:r>
          </a:p>
          <a:p>
            <a:r>
              <a:rPr lang="tr-TR" dirty="0" smtClean="0"/>
              <a:t>Retrospektif olması</a:t>
            </a:r>
          </a:p>
          <a:p>
            <a:r>
              <a:rPr lang="tr-TR" dirty="0" smtClean="0"/>
              <a:t>Sayının kısıtlı olması</a:t>
            </a:r>
          </a:p>
          <a:p>
            <a:r>
              <a:rPr lang="tr-TR" dirty="0" smtClean="0"/>
              <a:t>Ölçümlerin iki boyutlu olması</a:t>
            </a:r>
          </a:p>
          <a:p>
            <a:r>
              <a:rPr lang="tr-TR" dirty="0" smtClean="0"/>
              <a:t>Sonuç</a:t>
            </a:r>
            <a:r>
              <a:rPr lang="tr-TR" baseline="0" dirty="0" smtClean="0"/>
              <a:t> olarak benzer bir çalışma olmadığı için literatüre katkı sağlayacağını düşünüyoruz.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C0836-5B0A-4F8E-B90D-37D13B37A996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682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DEE8-BBE9-44AA-837B-304ABA0E0906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D622-70D0-44C1-8F2B-86D4A9C18AB9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DEE8-BBE9-44AA-837B-304ABA0E0906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D622-70D0-44C1-8F2B-86D4A9C18AB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DEE8-BBE9-44AA-837B-304ABA0E0906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D622-70D0-44C1-8F2B-86D4A9C18AB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DEE8-BBE9-44AA-837B-304ABA0E0906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D622-70D0-44C1-8F2B-86D4A9C18AB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DEE8-BBE9-44AA-837B-304ABA0E0906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D622-70D0-44C1-8F2B-86D4A9C18AB9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DEE8-BBE9-44AA-837B-304ABA0E0906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D622-70D0-44C1-8F2B-86D4A9C18AB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DEE8-BBE9-44AA-837B-304ABA0E0906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D622-70D0-44C1-8F2B-86D4A9C18AB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DEE8-BBE9-44AA-837B-304ABA0E0906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D622-70D0-44C1-8F2B-86D4A9C18AB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DEE8-BBE9-44AA-837B-304ABA0E0906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D622-70D0-44C1-8F2B-86D4A9C18AB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DEE8-BBE9-44AA-837B-304ABA0E0906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D622-70D0-44C1-8F2B-86D4A9C18AB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DEE8-BBE9-44AA-837B-304ABA0E0906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ECD622-70D0-44C1-8F2B-86D4A9C18AB9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62DEE8-BBE9-44AA-837B-304ABA0E0906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ECD622-70D0-44C1-8F2B-86D4A9C18AB9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31122" y="1079291"/>
            <a:ext cx="10468864" cy="2810656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1000"/>
              </a:spcBef>
            </a:pPr>
            <a:r>
              <a:rPr lang="tr-TR" sz="3600" b="1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İLK TRİMESTERDE ABORTUS İMMİNENS TANISI ALMIŞ VE SUBKORYONİK HEMATOM ALANI SAPTANMIŞ HASTALARIN </a:t>
            </a:r>
            <a:r>
              <a:rPr lang="tr-TR" sz="3600" b="1" dirty="0" smtClean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MS-AFP </a:t>
            </a:r>
            <a:r>
              <a:rPr lang="tr-TR" sz="3600" b="1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DEĞERLERİNİN VE ÜÇLÜ TARAMA TESTİ SONUÇLARINA ETKİSİNİN ARAŞTIRILMASI</a:t>
            </a:r>
            <a:r>
              <a:rPr lang="tr-TR" sz="2000" b="1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tr-TR" sz="2000" b="1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</a:b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65760" y="4422098"/>
            <a:ext cx="11480800" cy="2435902"/>
          </a:xfrm>
        </p:spPr>
        <p:txBody>
          <a:bodyPr>
            <a:normAutofit/>
          </a:bodyPr>
          <a:lstStyle/>
          <a:p>
            <a:endParaRPr lang="tr-TR" b="1" dirty="0" smtClean="0"/>
          </a:p>
          <a:p>
            <a:r>
              <a:rPr lang="tr-TR" b="1" dirty="0"/>
              <a:t>Tuğrul </a:t>
            </a:r>
            <a:r>
              <a:rPr lang="tr-TR" b="1" dirty="0" smtClean="0"/>
              <a:t>Başar 1</a:t>
            </a:r>
            <a:r>
              <a:rPr lang="tr-TR" b="1" dirty="0"/>
              <a:t>, Rıza </a:t>
            </a:r>
            <a:r>
              <a:rPr lang="tr-TR" b="1" dirty="0" smtClean="0"/>
              <a:t>Dur 1</a:t>
            </a:r>
            <a:r>
              <a:rPr lang="tr-TR" b="1" dirty="0"/>
              <a:t>, Bora </a:t>
            </a:r>
            <a:r>
              <a:rPr lang="tr-TR" b="1" dirty="0" smtClean="0"/>
              <a:t>Çoşkun 2</a:t>
            </a:r>
            <a:r>
              <a:rPr lang="tr-TR" b="1" dirty="0"/>
              <a:t>, Metin </a:t>
            </a:r>
            <a:r>
              <a:rPr lang="tr-TR" b="1" dirty="0" smtClean="0"/>
              <a:t>Altay 1</a:t>
            </a:r>
            <a:endParaRPr lang="tr-TR" b="1" dirty="0"/>
          </a:p>
          <a:p>
            <a:r>
              <a:rPr lang="tr-TR" b="1" dirty="0"/>
              <a:t>1Etlik Zübeyde Hanım Kadın Hastalıkları Eğitim ve Araştırma Hastanesi, Ankara</a:t>
            </a:r>
          </a:p>
          <a:p>
            <a:r>
              <a:rPr lang="tr-TR" b="1" dirty="0"/>
              <a:t>2Polatlı Devlet Hastanesi, Ankara</a:t>
            </a: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391086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697095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ROC eğrisine göre;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Subkoryonik kanama alanı, MSAFP yüksekliği için anlamlı bir değişken olmakla birlikte, </a:t>
            </a:r>
            <a:r>
              <a:rPr lang="tr-TR" dirty="0" err="1" smtClean="0"/>
              <a:t>SKH’nin</a:t>
            </a:r>
            <a:r>
              <a:rPr lang="tr-TR" dirty="0" smtClean="0"/>
              <a:t> </a:t>
            </a:r>
            <a:r>
              <a:rPr lang="tr-TR" dirty="0" err="1" smtClean="0"/>
              <a:t>açıklayıcılığı</a:t>
            </a:r>
            <a:r>
              <a:rPr lang="tr-TR" dirty="0" smtClean="0"/>
              <a:t> MSAFP için %57,1 değerinde anlamlı.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AUC düşük olduğu için </a:t>
            </a:r>
            <a:r>
              <a:rPr lang="tr-TR" dirty="0" err="1" smtClean="0"/>
              <a:t>sensitivite</a:t>
            </a:r>
            <a:r>
              <a:rPr lang="tr-TR" dirty="0" smtClean="0"/>
              <a:t> (%62,7) ve </a:t>
            </a:r>
            <a:r>
              <a:rPr lang="tr-TR" dirty="0" err="1" smtClean="0"/>
              <a:t>spesifite</a:t>
            </a:r>
            <a:r>
              <a:rPr lang="tr-TR" dirty="0"/>
              <a:t> </a:t>
            </a:r>
            <a:r>
              <a:rPr lang="tr-TR" dirty="0" smtClean="0"/>
              <a:t>(%51,4) düşük çıkmıştır.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MSAFP cut-off </a:t>
            </a:r>
            <a:r>
              <a:rPr lang="en-US" dirty="0" err="1" smtClean="0"/>
              <a:t>değeri</a:t>
            </a:r>
            <a:r>
              <a:rPr lang="en-US" dirty="0" smtClean="0"/>
              <a:t> 33,3 ng/ml </a:t>
            </a:r>
            <a:r>
              <a:rPr lang="tr-TR" dirty="0" smtClean="0"/>
              <a:t>olarak hesaplanmıştır.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39195" y="2028420"/>
            <a:ext cx="4901609" cy="4218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47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Bulgular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114453"/>
              </p:ext>
            </p:extLst>
          </p:nvPr>
        </p:nvGraphicFramePr>
        <p:xfrm>
          <a:off x="838199" y="2275838"/>
          <a:ext cx="10662921" cy="40843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5743"/>
                <a:gridCol w="1690842"/>
                <a:gridCol w="1690842"/>
                <a:gridCol w="1522592"/>
                <a:gridCol w="1522592"/>
                <a:gridCol w="1360310"/>
              </a:tblGrid>
              <a:tr h="992514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MSAFP &gt;33,3 </a:t>
                      </a:r>
                      <a:r>
                        <a:rPr lang="tr-TR" sz="2400" dirty="0" err="1">
                          <a:effectLst/>
                        </a:rPr>
                        <a:t>ng</a:t>
                      </a:r>
                      <a:r>
                        <a:rPr lang="tr-TR" sz="2400" dirty="0">
                          <a:effectLst/>
                        </a:rPr>
                        <a:t>/ml (n=187)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NTD riski YOK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NTD riski YÜKSEK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p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067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n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%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n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%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925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SKH </a:t>
                      </a:r>
                      <a:r>
                        <a:rPr lang="tr-TR" sz="2400" dirty="0" smtClean="0">
                          <a:effectLst/>
                        </a:rPr>
                        <a:t>(-) (n:123)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112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%91,1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11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%8,9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0,387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925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SKH </a:t>
                      </a:r>
                      <a:r>
                        <a:rPr lang="tr-TR" sz="2400" dirty="0" smtClean="0">
                          <a:effectLst/>
                        </a:rPr>
                        <a:t>(+) (n:64)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61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%95,3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3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%4,7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69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175450"/>
            <a:ext cx="10972800" cy="1143000"/>
          </a:xfrm>
        </p:spPr>
        <p:txBody>
          <a:bodyPr/>
          <a:lstStyle/>
          <a:p>
            <a:pPr algn="ctr"/>
            <a:r>
              <a:rPr lang="tr-TR" dirty="0" smtClean="0"/>
              <a:t>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521143"/>
            <a:ext cx="10972800" cy="5022532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Grup 1’de MSAFP düzeylerinin ortalaması </a:t>
            </a:r>
            <a:r>
              <a:rPr lang="tr-TR" b="1" dirty="0" smtClean="0"/>
              <a:t>41,3 ng/ml, </a:t>
            </a:r>
            <a:r>
              <a:rPr lang="tr-TR" dirty="0" smtClean="0"/>
              <a:t>grup 2’de </a:t>
            </a:r>
            <a:r>
              <a:rPr lang="tr-TR" b="1" dirty="0" smtClean="0"/>
              <a:t>39,3 ng/ml </a:t>
            </a:r>
            <a:r>
              <a:rPr lang="tr-TR" dirty="0" smtClean="0"/>
              <a:t>olarak bulundu ve gruplar arası bu farklılık </a:t>
            </a:r>
            <a:r>
              <a:rPr lang="tr-TR" b="1" dirty="0" smtClean="0"/>
              <a:t>istatistiksel olarak anlamlı idi. </a:t>
            </a:r>
          </a:p>
          <a:p>
            <a:endParaRPr lang="tr-TR" b="1" dirty="0" smtClean="0"/>
          </a:p>
          <a:p>
            <a:r>
              <a:rPr lang="tr-TR" dirty="0" smtClean="0"/>
              <a:t>Buna rağmen, SKH varlığının MSAFP değerlerini artırdığı fakat </a:t>
            </a:r>
            <a:r>
              <a:rPr lang="tr-TR" b="1" dirty="0" smtClean="0"/>
              <a:t>MoM değerlerini etkilemediği</a:t>
            </a:r>
            <a:r>
              <a:rPr lang="tr-TR" dirty="0" smtClean="0"/>
              <a:t> görüldü. </a:t>
            </a:r>
          </a:p>
          <a:p>
            <a:endParaRPr lang="tr-TR" dirty="0" smtClean="0"/>
          </a:p>
          <a:p>
            <a:r>
              <a:rPr lang="tr-TR" dirty="0" smtClean="0"/>
              <a:t>Bu durumun gebelerin </a:t>
            </a:r>
            <a:r>
              <a:rPr lang="tr-TR" dirty="0" err="1" smtClean="0"/>
              <a:t>imminens</a:t>
            </a:r>
            <a:r>
              <a:rPr lang="tr-TR" dirty="0" smtClean="0"/>
              <a:t> tanısı aldığı ve SKH saptandığı haftayla, üçlü tarama testinin yapıldığı haftalar arasında geçen zamanla ilişkili olabileceği düşünüldü.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663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Sonuç olarak; plasental hemorajilerin, özellikle retroplasental veya subkoryonik hemorajilerin, yükselmiş </a:t>
            </a:r>
            <a:r>
              <a:rPr lang="tr-TR" dirty="0" smtClean="0"/>
              <a:t>MSAFP </a:t>
            </a:r>
            <a:r>
              <a:rPr lang="tr-TR" dirty="0"/>
              <a:t>değerleriyle ilişkili olduğu bulunmuş</a:t>
            </a:r>
            <a:r>
              <a:rPr lang="tr-TR" dirty="0" smtClean="0"/>
              <a:t>.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MS-AFP </a:t>
            </a:r>
            <a:r>
              <a:rPr lang="tr-TR" dirty="0" smtClean="0"/>
              <a:t>yüksekliğiyle hematom alanının büyüklüğü arasında düşük korelasyon vardı ve bu durum istatistiksel olarak anlamlı idi.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918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Sonuç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Çalışmamızda </a:t>
            </a:r>
            <a:r>
              <a:rPr lang="tr-TR" b="1" dirty="0" smtClean="0"/>
              <a:t>hematom boyutu </a:t>
            </a:r>
            <a:r>
              <a:rPr lang="tr-TR" dirty="0" smtClean="0"/>
              <a:t>ile </a:t>
            </a:r>
            <a:r>
              <a:rPr lang="tr-TR" b="1" dirty="0" smtClean="0"/>
              <a:t>MSAFP yüksekliği </a:t>
            </a:r>
            <a:r>
              <a:rPr lang="tr-TR" dirty="0" smtClean="0"/>
              <a:t>arasında korelasyon olduğunu ve subkoryonik hematom alanı varlığının </a:t>
            </a:r>
            <a:r>
              <a:rPr lang="tr-TR" b="1" dirty="0" smtClean="0"/>
              <a:t>istatistiksel olarak anlamlı </a:t>
            </a:r>
            <a:r>
              <a:rPr lang="tr-TR" dirty="0" smtClean="0"/>
              <a:t>olduğunu bulduk. </a:t>
            </a:r>
          </a:p>
          <a:p>
            <a:endParaRPr lang="tr-TR" dirty="0" smtClean="0"/>
          </a:p>
          <a:p>
            <a:r>
              <a:rPr lang="tr-TR" dirty="0" smtClean="0"/>
              <a:t>SKH </a:t>
            </a:r>
            <a:r>
              <a:rPr lang="tr-TR" dirty="0"/>
              <a:t>varlığının NTD risk taramasını </a:t>
            </a:r>
            <a:r>
              <a:rPr lang="tr-TR" b="1" dirty="0"/>
              <a:t>etkilemediği</a:t>
            </a:r>
            <a:r>
              <a:rPr lang="tr-TR" dirty="0"/>
              <a:t> sonucuna ulaştık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Ancak subkoryonik hematomun MSAFP yüksekliği için spesifitesi ve sensivitesi düşüktür. </a:t>
            </a:r>
          </a:p>
          <a:p>
            <a:endParaRPr lang="tr-TR" dirty="0" smtClean="0"/>
          </a:p>
          <a:p>
            <a:r>
              <a:rPr lang="tr-TR" b="1" dirty="0" smtClean="0"/>
              <a:t>Dolayısıyla MSAFP yüksekliğinde, subkoryonik kanama alanı varlığı araştırılmalı, ancak tek başına değerlendirilmemelidir</a:t>
            </a:r>
            <a:r>
              <a:rPr lang="tr-TR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206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Major</a:t>
            </a:r>
            <a:r>
              <a:rPr lang="tr-TR" dirty="0" smtClean="0"/>
              <a:t> anomali </a:t>
            </a:r>
            <a:r>
              <a:rPr lang="tr-TR" dirty="0" err="1" smtClean="0"/>
              <a:t>insidansı</a:t>
            </a:r>
            <a:r>
              <a:rPr lang="tr-TR" dirty="0" smtClean="0"/>
              <a:t>: %2,4</a:t>
            </a:r>
          </a:p>
          <a:p>
            <a:endParaRPr lang="tr-TR" dirty="0" smtClean="0"/>
          </a:p>
          <a:p>
            <a:r>
              <a:rPr lang="tr-TR" dirty="0" smtClean="0"/>
              <a:t>Prenatal tanı için </a:t>
            </a:r>
            <a:r>
              <a:rPr lang="tr-TR" dirty="0" err="1" smtClean="0"/>
              <a:t>Non-invaziv</a:t>
            </a:r>
            <a:r>
              <a:rPr lang="tr-TR" dirty="0" smtClean="0"/>
              <a:t> prosedürler: İkili tarama testi, üçlü tarama testi, NT ölçümü, ayrıntılı </a:t>
            </a:r>
            <a:r>
              <a:rPr lang="tr-TR" dirty="0" err="1" smtClean="0"/>
              <a:t>sonografik</a:t>
            </a:r>
            <a:r>
              <a:rPr lang="tr-TR" dirty="0" smtClean="0"/>
              <a:t> değerlendirme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41231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89678" y="374304"/>
            <a:ext cx="10972800" cy="1143000"/>
          </a:xfrm>
        </p:spPr>
        <p:txBody>
          <a:bodyPr/>
          <a:lstStyle/>
          <a:p>
            <a:pPr algn="ctr"/>
            <a:r>
              <a:rPr lang="tr-TR" dirty="0" smtClean="0"/>
              <a:t>MS-AFP-NTD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46878" y="1767522"/>
            <a:ext cx="10515600" cy="5470208"/>
          </a:xfrm>
        </p:spPr>
        <p:txBody>
          <a:bodyPr>
            <a:normAutofit/>
          </a:bodyPr>
          <a:lstStyle/>
          <a:p>
            <a:r>
              <a:rPr lang="tr-TR" dirty="0" smtClean="0"/>
              <a:t>Nöral Tüp </a:t>
            </a:r>
            <a:r>
              <a:rPr lang="tr-TR" dirty="0" err="1" smtClean="0"/>
              <a:t>Defekti’nin</a:t>
            </a:r>
            <a:r>
              <a:rPr lang="tr-TR" dirty="0" smtClean="0"/>
              <a:t> (NTD) genel </a:t>
            </a:r>
            <a:r>
              <a:rPr lang="tr-TR" dirty="0" err="1" smtClean="0"/>
              <a:t>insidansı</a:t>
            </a:r>
            <a:r>
              <a:rPr lang="tr-TR" dirty="0" smtClean="0"/>
              <a:t> 1000 canlı doğumda     1,4-1,6 arasında değişmektedir. </a:t>
            </a:r>
          </a:p>
          <a:p>
            <a:endParaRPr lang="tr-TR" dirty="0" smtClean="0"/>
          </a:p>
          <a:p>
            <a:r>
              <a:rPr lang="tr-TR" dirty="0" smtClean="0"/>
              <a:t>Tarama </a:t>
            </a:r>
            <a:r>
              <a:rPr lang="tr-TR" dirty="0" smtClean="0"/>
              <a:t>için;</a:t>
            </a:r>
          </a:p>
          <a:p>
            <a:pPr lvl="1"/>
            <a:r>
              <a:rPr lang="tr-TR" dirty="0" smtClean="0"/>
              <a:t>en iyi zaman 16-18. haftalar </a:t>
            </a:r>
          </a:p>
          <a:p>
            <a:pPr lvl="1"/>
            <a:r>
              <a:rPr lang="tr-TR" dirty="0" smtClean="0"/>
              <a:t>MSAFP sınır değeri 2-2.5 MoM </a:t>
            </a:r>
            <a:endParaRPr lang="tr-TR" dirty="0" smtClean="0"/>
          </a:p>
          <a:p>
            <a:pPr lvl="1"/>
            <a:endParaRPr lang="tr-TR" dirty="0" smtClean="0"/>
          </a:p>
          <a:p>
            <a:r>
              <a:rPr lang="tr-TR" dirty="0" smtClean="0"/>
              <a:t>Açık </a:t>
            </a:r>
            <a:r>
              <a:rPr lang="tr-TR" dirty="0" err="1" smtClean="0"/>
              <a:t>spina</a:t>
            </a:r>
            <a:r>
              <a:rPr lang="tr-TR" dirty="0" smtClean="0"/>
              <a:t> </a:t>
            </a:r>
            <a:r>
              <a:rPr lang="tr-TR" dirty="0" err="1" smtClean="0"/>
              <a:t>bifidada</a:t>
            </a:r>
            <a:r>
              <a:rPr lang="tr-TR" dirty="0" smtClean="0"/>
              <a:t> ortalama MSAFP 3.8 </a:t>
            </a:r>
            <a:r>
              <a:rPr lang="tr-TR" dirty="0" err="1" smtClean="0"/>
              <a:t>MoM</a:t>
            </a:r>
            <a:r>
              <a:rPr lang="tr-TR" dirty="0" smtClean="0"/>
              <a:t>, </a:t>
            </a:r>
            <a:r>
              <a:rPr lang="tr-TR" dirty="0" err="1" smtClean="0"/>
              <a:t>anensefalide</a:t>
            </a:r>
            <a:r>
              <a:rPr lang="tr-TR" dirty="0" smtClean="0"/>
              <a:t> 6.5 </a:t>
            </a:r>
            <a:r>
              <a:rPr lang="tr-TR" dirty="0" err="1" smtClean="0"/>
              <a:t>MoM</a:t>
            </a:r>
            <a:r>
              <a:rPr lang="tr-TR" dirty="0" smtClean="0"/>
              <a:t> olarak tespit edilmiştir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066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MSAFP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Christmas JT, AJOG, 1994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Açıklanamayan </a:t>
            </a:r>
            <a:r>
              <a:rPr lang="tr-TR" dirty="0" smtClean="0"/>
              <a:t>MS-AFP </a:t>
            </a:r>
            <a:r>
              <a:rPr lang="tr-TR" dirty="0" smtClean="0"/>
              <a:t>yüksekliği olan 229 hasta fetomaternal kanama varlığı açısından araştırılmış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109 hastada </a:t>
            </a:r>
            <a:r>
              <a:rPr lang="tr-TR" dirty="0" err="1" smtClean="0"/>
              <a:t>fetomaternal</a:t>
            </a:r>
            <a:r>
              <a:rPr lang="tr-TR" dirty="0" smtClean="0"/>
              <a:t> kanamaya dair kanıt bulunmuş.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214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Abortus </a:t>
            </a:r>
            <a:r>
              <a:rPr lang="tr-TR" dirty="0" err="1" smtClean="0"/>
              <a:t>İmminens</a:t>
            </a:r>
            <a:r>
              <a:rPr lang="tr-TR" dirty="0" smtClean="0"/>
              <a:t>-SKH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2475" y="2372868"/>
            <a:ext cx="10972800" cy="4389120"/>
          </a:xfrm>
        </p:spPr>
        <p:txBody>
          <a:bodyPr/>
          <a:lstStyle/>
          <a:p>
            <a:r>
              <a:rPr lang="tr-TR" dirty="0" smtClean="0"/>
              <a:t>Hastaların </a:t>
            </a:r>
            <a:r>
              <a:rPr lang="tr-TR" dirty="0"/>
              <a:t>yaklaşık %</a:t>
            </a:r>
            <a:r>
              <a:rPr lang="tr-TR" dirty="0" smtClean="0"/>
              <a:t>20’sinde subkoryonik </a:t>
            </a:r>
            <a:r>
              <a:rPr lang="tr-TR" dirty="0"/>
              <a:t>hematoma </a:t>
            </a:r>
            <a:r>
              <a:rPr lang="tr-TR" dirty="0" smtClean="0"/>
              <a:t>(SKH) rastlanır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USG’de genellikle </a:t>
            </a:r>
            <a:r>
              <a:rPr lang="tr-TR" dirty="0"/>
              <a:t>hipoekoik veya anekoik hilal </a:t>
            </a:r>
            <a:r>
              <a:rPr lang="tr-TR" dirty="0" smtClean="0"/>
              <a:t>şeklinde</a:t>
            </a:r>
            <a:r>
              <a:rPr lang="tr-TR" dirty="0"/>
              <a:t> </a:t>
            </a:r>
            <a:r>
              <a:rPr lang="tr-TR" dirty="0" smtClean="0"/>
              <a:t>izlenir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Kesin </a:t>
            </a:r>
            <a:r>
              <a:rPr lang="tr-TR" dirty="0" err="1"/>
              <a:t>etyolojisi</a:t>
            </a:r>
            <a:r>
              <a:rPr lang="tr-TR" dirty="0"/>
              <a:t> bilinmemekle birlikte, </a:t>
            </a:r>
            <a:r>
              <a:rPr lang="tr-TR" dirty="0" err="1"/>
              <a:t>koryonik</a:t>
            </a:r>
            <a:r>
              <a:rPr lang="tr-TR" dirty="0"/>
              <a:t> </a:t>
            </a:r>
            <a:r>
              <a:rPr lang="tr-TR" dirty="0" err="1"/>
              <a:t>membranların</a:t>
            </a:r>
            <a:r>
              <a:rPr lang="tr-TR" dirty="0"/>
              <a:t> </a:t>
            </a:r>
            <a:r>
              <a:rPr lang="tr-TR" dirty="0" err="1"/>
              <a:t>uterin</a:t>
            </a:r>
            <a:r>
              <a:rPr lang="tr-TR" dirty="0"/>
              <a:t> duvardan kısmen ayrılmasıyla oluştuğu düşünülmektedir.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683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-214858" y="2677179"/>
            <a:ext cx="10972800" cy="647875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/>
              <a:t>Materyal ve Metot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3417756"/>
            <a:ext cx="10972800" cy="3252867"/>
          </a:xfrm>
        </p:spPr>
        <p:txBody>
          <a:bodyPr>
            <a:normAutofit fontScale="70000" lnSpcReduction="20000"/>
          </a:bodyPr>
          <a:lstStyle/>
          <a:p>
            <a:r>
              <a:rPr lang="tr-TR" sz="4400" dirty="0" smtClean="0"/>
              <a:t>Ağustos 2013-Ağustos 2015</a:t>
            </a:r>
          </a:p>
          <a:p>
            <a:endParaRPr lang="tr-TR" sz="4400" dirty="0" smtClean="0"/>
          </a:p>
          <a:p>
            <a:r>
              <a:rPr lang="tr-TR" sz="4400" dirty="0" smtClean="0"/>
              <a:t>Retrospektif</a:t>
            </a:r>
          </a:p>
          <a:p>
            <a:endParaRPr lang="tr-TR" sz="4400" dirty="0" smtClean="0"/>
          </a:p>
          <a:p>
            <a:r>
              <a:rPr lang="tr-TR" sz="4400" dirty="0" smtClean="0"/>
              <a:t>Toplam 350 hasta,</a:t>
            </a:r>
          </a:p>
          <a:p>
            <a:pPr lvl="1"/>
            <a:r>
              <a:rPr lang="tr-TR" sz="3600" dirty="0"/>
              <a:t>Çalışma grubu: </a:t>
            </a:r>
            <a:r>
              <a:rPr lang="tr-TR" sz="3600" dirty="0" err="1"/>
              <a:t>USG’de</a:t>
            </a:r>
            <a:r>
              <a:rPr lang="tr-TR" sz="3600" dirty="0"/>
              <a:t> SKH </a:t>
            </a:r>
            <a:r>
              <a:rPr lang="tr-TR" sz="3600" dirty="0" smtClean="0"/>
              <a:t>(+) </a:t>
            </a:r>
            <a:r>
              <a:rPr lang="tr-TR" sz="3600" dirty="0"/>
              <a:t>(n:102)</a:t>
            </a:r>
          </a:p>
          <a:p>
            <a:pPr lvl="1"/>
            <a:r>
              <a:rPr lang="tr-TR" sz="3600" dirty="0"/>
              <a:t>Kontrol grubu: </a:t>
            </a:r>
            <a:r>
              <a:rPr lang="tr-TR" sz="3600" dirty="0" err="1"/>
              <a:t>USG’de</a:t>
            </a:r>
            <a:r>
              <a:rPr lang="tr-TR" sz="3600" dirty="0"/>
              <a:t> SKH </a:t>
            </a:r>
            <a:r>
              <a:rPr lang="tr-TR" sz="3600" dirty="0" smtClean="0"/>
              <a:t>(-) </a:t>
            </a:r>
            <a:r>
              <a:rPr lang="tr-TR" sz="3600" dirty="0"/>
              <a:t>(n:248</a:t>
            </a:r>
            <a:r>
              <a:rPr lang="tr-TR" sz="3600" dirty="0" smtClean="0"/>
              <a:t>)</a:t>
            </a:r>
          </a:p>
          <a:p>
            <a:pPr lvl="1"/>
            <a:endParaRPr lang="tr-TR" sz="3600" dirty="0" smtClean="0"/>
          </a:p>
          <a:p>
            <a:pPr marL="457200" lvl="1" indent="0">
              <a:buNone/>
            </a:pPr>
            <a:endParaRPr lang="tr-TR" sz="2800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0" y="1306163"/>
            <a:ext cx="116173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	</a:t>
            </a:r>
            <a:r>
              <a:rPr lang="tr-TR" sz="2400" dirty="0" smtClean="0"/>
              <a:t>Literatürde daha önce </a:t>
            </a:r>
            <a:r>
              <a:rPr lang="tr-TR" sz="2400" dirty="0"/>
              <a:t>yapılmamış olan </a:t>
            </a:r>
            <a:r>
              <a:rPr lang="tr-TR" sz="2400" dirty="0" err="1"/>
              <a:t>A.imminens</a:t>
            </a:r>
            <a:r>
              <a:rPr lang="tr-TR" sz="2400" dirty="0"/>
              <a:t> tanılı hastalarda saptanan </a:t>
            </a:r>
            <a:r>
              <a:rPr lang="tr-TR" sz="2400" b="1" dirty="0"/>
              <a:t>SKH alanı </a:t>
            </a:r>
            <a:r>
              <a:rPr lang="tr-TR" sz="2400" dirty="0"/>
              <a:t>ile ikinci </a:t>
            </a:r>
            <a:r>
              <a:rPr lang="tr-TR" sz="2400" dirty="0" err="1"/>
              <a:t>trimester</a:t>
            </a:r>
            <a:r>
              <a:rPr lang="tr-TR" sz="2400" dirty="0"/>
              <a:t> </a:t>
            </a:r>
            <a:r>
              <a:rPr lang="tr-TR" sz="2400" b="1" dirty="0"/>
              <a:t>AFP sonuçları </a:t>
            </a:r>
            <a:r>
              <a:rPr lang="tr-TR" sz="2400" dirty="0"/>
              <a:t>arasındaki ilişkinin araştırılması amaçlandı.</a:t>
            </a:r>
          </a:p>
          <a:p>
            <a:endParaRPr lang="tr-TR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-194871" y="598328"/>
            <a:ext cx="10972800" cy="64787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/>
              <a:t>Amaç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97302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Materyal ve Metot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b="1" u="sng" dirty="0" smtClean="0"/>
              <a:t>Dahil etme kriterleri</a:t>
            </a:r>
          </a:p>
          <a:p>
            <a:r>
              <a:rPr lang="tr-TR" dirty="0" smtClean="0"/>
              <a:t>6 haftadan büyük,</a:t>
            </a:r>
          </a:p>
          <a:p>
            <a:r>
              <a:rPr lang="tr-TR" dirty="0" smtClean="0"/>
              <a:t>18 haftadan küçük,</a:t>
            </a:r>
          </a:p>
          <a:p>
            <a:r>
              <a:rPr lang="tr-TR" dirty="0" smtClean="0"/>
              <a:t>Tekil-canlı gebelikler,</a:t>
            </a:r>
          </a:p>
          <a:p>
            <a:r>
              <a:rPr lang="tr-TR" dirty="0" smtClean="0"/>
              <a:t>Abortus </a:t>
            </a:r>
            <a:r>
              <a:rPr lang="tr-TR" dirty="0" err="1" smtClean="0"/>
              <a:t>imminens</a:t>
            </a:r>
            <a:r>
              <a:rPr lang="tr-TR" dirty="0" smtClean="0"/>
              <a:t> tanısıyla takip ve tedavi edilmiş hastalar.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b="1" u="sng" dirty="0" smtClean="0"/>
              <a:t>Çalışma dışı tutma kriterleri</a:t>
            </a:r>
          </a:p>
          <a:p>
            <a:r>
              <a:rPr lang="tr-TR" dirty="0" smtClean="0"/>
              <a:t>Bilinen sistemik hastalığı olanlar,</a:t>
            </a:r>
          </a:p>
          <a:p>
            <a:r>
              <a:rPr lang="tr-TR" dirty="0" smtClean="0"/>
              <a:t>Bilinen kanama </a:t>
            </a:r>
            <a:r>
              <a:rPr lang="tr-TR" dirty="0" err="1" smtClean="0"/>
              <a:t>diyatezi</a:t>
            </a:r>
            <a:r>
              <a:rPr lang="tr-TR" dirty="0" smtClean="0"/>
              <a:t> olanlar,</a:t>
            </a:r>
          </a:p>
          <a:p>
            <a:r>
              <a:rPr lang="tr-TR" dirty="0" smtClean="0"/>
              <a:t>Çoğul gebelikler,</a:t>
            </a:r>
          </a:p>
          <a:p>
            <a:r>
              <a:rPr lang="tr-TR" dirty="0" smtClean="0"/>
              <a:t>Dahil etme kriterlerini karşılayan ancak </a:t>
            </a:r>
            <a:r>
              <a:rPr lang="tr-TR" dirty="0"/>
              <a:t>ü</a:t>
            </a:r>
            <a:r>
              <a:rPr lang="tr-TR" dirty="0" smtClean="0"/>
              <a:t>çlü tarama sonuçlarına ulaşılamayan hastalar.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817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Bulgular</a:t>
            </a:r>
            <a:br>
              <a:rPr lang="tr-TR" dirty="0" smtClean="0"/>
            </a:br>
            <a:r>
              <a:rPr lang="tr-TR" sz="2000" dirty="0" smtClean="0"/>
              <a:t>(Üçlü tarama testi sonuçları ve karşılaştırması)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0423774"/>
              </p:ext>
            </p:extLst>
          </p:nvPr>
        </p:nvGraphicFramePr>
        <p:xfrm>
          <a:off x="838198" y="1889762"/>
          <a:ext cx="10515601" cy="45110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4182"/>
                <a:gridCol w="1610627"/>
                <a:gridCol w="1587719"/>
                <a:gridCol w="1587719"/>
                <a:gridCol w="1477482"/>
                <a:gridCol w="1657872"/>
              </a:tblGrid>
              <a:tr h="8059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SKH (+)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(n=102)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SKH (-)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(n=248)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P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3691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AFP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Ortalama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Ss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Ortalama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Ss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3200" b="1" dirty="0">
                          <a:effectLst/>
                        </a:rPr>
                        <a:t>0,036</a:t>
                      </a:r>
                      <a:endParaRPr lang="tr-TR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101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41,3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17,8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39,3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25,5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082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MoM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1,1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0,4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1,0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0,7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0,689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369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Üçlü Tarama Haftası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17,1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±0,7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16,9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±0,8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0,071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47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NTD Riski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%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%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86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Yok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975" algn="l"/>
                          <a:tab pos="288290" algn="ctr"/>
                        </a:tabLst>
                      </a:pPr>
                      <a:r>
                        <a:rPr lang="tr-TR" sz="2000" dirty="0" smtClean="0">
                          <a:effectLst/>
                        </a:rPr>
                        <a:t>99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97,1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237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95,6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0,765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86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Var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2,9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11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4,4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39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Bulgular</a:t>
            </a:r>
            <a:br>
              <a:rPr lang="tr-TR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>(AFP ile hematom özelliklerinin korelasyonu)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644068"/>
              </p:ext>
            </p:extLst>
          </p:nvPr>
        </p:nvGraphicFramePr>
        <p:xfrm>
          <a:off x="838200" y="2499360"/>
          <a:ext cx="10515600" cy="3108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6163"/>
                <a:gridCol w="2791056"/>
                <a:gridCol w="2468381"/>
              </a:tblGrid>
              <a:tr h="77724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 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</a:rPr>
                        <a:t>AFP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772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r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p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772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Hematom Boyutu (n:102)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0,231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3600" b="1" dirty="0">
                          <a:effectLst/>
                        </a:rPr>
                        <a:t>0,020</a:t>
                      </a:r>
                      <a:endParaRPr lang="tr-TR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772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Lokalizasyon (n:102)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0,450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0,081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915024"/>
            <a:ext cx="12087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Hematom boyutu ortalaması</a:t>
            </a:r>
            <a:r>
              <a:rPr lang="tr-TR" sz="2800" b="1" dirty="0"/>
              <a:t> 5,6±3,8 </a:t>
            </a:r>
            <a:r>
              <a:rPr lang="tr-TR" dirty="0"/>
              <a:t>cm2’dir ve </a:t>
            </a:r>
            <a:r>
              <a:rPr lang="tr-TR" sz="2000" b="1" dirty="0"/>
              <a:t>hematom boyutu büyüdükçe AFP değeri artmaktadır</a:t>
            </a:r>
            <a:endParaRPr lang="tr-TR" sz="1600" b="1" dirty="0"/>
          </a:p>
        </p:txBody>
      </p:sp>
    </p:spTree>
    <p:extLst>
      <p:ext uri="{BB962C8B-B14F-4D97-AF65-F5344CB8AC3E}">
        <p14:creationId xmlns:p14="http://schemas.microsoft.com/office/powerpoint/2010/main" val="59611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1081</TotalTime>
  <Words>994</Words>
  <Application>Microsoft Office PowerPoint</Application>
  <PresentationFormat>Widescreen</PresentationFormat>
  <Paragraphs>186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Constantia</vt:lpstr>
      <vt:lpstr>Times New Roman</vt:lpstr>
      <vt:lpstr>Wingdings 2</vt:lpstr>
      <vt:lpstr>Akış</vt:lpstr>
      <vt:lpstr>İLK TRİMESTERDE ABORTUS İMMİNENS TANISI ALMIŞ VE SUBKORYONİK HEMATOM ALANI SAPTANMIŞ HASTALARIN MS-AFP DEĞERLERİNİN VE ÜÇLÜ TARAMA TESTİ SONUÇLARINA ETKİSİNİN ARAŞTIRILMASI </vt:lpstr>
      <vt:lpstr>Giriş</vt:lpstr>
      <vt:lpstr>MS-AFP-NTD</vt:lpstr>
      <vt:lpstr>MSAFP</vt:lpstr>
      <vt:lpstr>Abortus İmminens-SKH</vt:lpstr>
      <vt:lpstr>Materyal ve Metot</vt:lpstr>
      <vt:lpstr>Materyal ve Metot</vt:lpstr>
      <vt:lpstr>Bulgular (Üçlü tarama testi sonuçları ve karşılaştırması)</vt:lpstr>
      <vt:lpstr>Bulgular  (AFP ile hematom özelliklerinin korelasyonu)</vt:lpstr>
      <vt:lpstr>Bulgular</vt:lpstr>
      <vt:lpstr>Bulgular</vt:lpstr>
      <vt:lpstr>Tartışma</vt:lpstr>
      <vt:lpstr>Tartışma</vt:lpstr>
      <vt:lpstr>Sonuç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Tuğrul Başar</dc:creator>
  <cp:lastModifiedBy>DNP</cp:lastModifiedBy>
  <cp:revision>69</cp:revision>
  <dcterms:created xsi:type="dcterms:W3CDTF">2016-03-07T13:15:02Z</dcterms:created>
  <dcterms:modified xsi:type="dcterms:W3CDTF">2016-10-06T09:58:09Z</dcterms:modified>
</cp:coreProperties>
</file>