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67" r:id="rId12"/>
    <p:sldId id="270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295015BD-8008-4B56-8680-3C95050C775C}">
          <p14:sldIdLst>
            <p14:sldId id="256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  <p14:sldId id="273"/>
            <p14:sldId id="267"/>
            <p14:sldId id="270"/>
            <p14:sldId id="268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804"/>
    <a:srgbClr val="F9F2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44311-D04A-4077-8935-EFB1403B71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AAEE5D9-7EE9-46B6-9634-67A843F7ED45}">
      <dgm:prSet phldrT="[Metin]" custT="1"/>
      <dgm:spPr>
        <a:noFill/>
        <a:ln>
          <a:noFill/>
        </a:ln>
      </dgm:spPr>
      <dgm:t>
        <a:bodyPr/>
        <a:lstStyle/>
        <a:p>
          <a:r>
            <a:rPr lang="tr-TR" sz="2400" b="1" dirty="0" smtClean="0"/>
            <a:t>  İlliyet bağını kesen haller</a:t>
          </a:r>
        </a:p>
      </dgm:t>
    </dgm:pt>
    <dgm:pt modelId="{E9C61F7E-ACB8-45BE-9CD4-2916097FFE96}" type="parTrans" cxnId="{6BCAE785-7DB6-4FEE-861A-315542E81C8A}">
      <dgm:prSet/>
      <dgm:spPr/>
      <dgm:t>
        <a:bodyPr/>
        <a:lstStyle/>
        <a:p>
          <a:endParaRPr lang="tr-TR"/>
        </a:p>
      </dgm:t>
    </dgm:pt>
    <dgm:pt modelId="{04950A39-FC88-45EF-8E48-B46D2B7BF044}" type="sibTrans" cxnId="{6BCAE785-7DB6-4FEE-861A-315542E81C8A}">
      <dgm:prSet/>
      <dgm:spPr/>
      <dgm:t>
        <a:bodyPr/>
        <a:lstStyle/>
        <a:p>
          <a:endParaRPr lang="tr-TR"/>
        </a:p>
      </dgm:t>
    </dgm:pt>
    <dgm:pt modelId="{5C3074A1-6FC9-4C7F-A900-06C2CD9C0A27}">
      <dgm:prSet phldrT="[Metin]"/>
      <dgm:spPr>
        <a:noFill/>
        <a:ln>
          <a:noFill/>
        </a:ln>
      </dgm:spPr>
      <dgm:t>
        <a:bodyPr/>
        <a:lstStyle/>
        <a:p>
          <a:r>
            <a:rPr lang="tr-TR" b="1" dirty="0" smtClean="0"/>
            <a:t>Mağdurun (hastanın) kusuru</a:t>
          </a:r>
          <a:endParaRPr lang="tr-TR" b="1" dirty="0"/>
        </a:p>
      </dgm:t>
    </dgm:pt>
    <dgm:pt modelId="{75E7936E-5A59-4A37-A9E2-FC60DE47488F}" type="parTrans" cxnId="{07722DA9-EC03-4ABD-ABC5-F444CA70E8CB}">
      <dgm:prSet/>
      <dgm:spPr>
        <a:ln w="22225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7FA22573-596F-4823-AEB2-D7D94527FC45}" type="sibTrans" cxnId="{07722DA9-EC03-4ABD-ABC5-F444CA70E8CB}">
      <dgm:prSet/>
      <dgm:spPr/>
      <dgm:t>
        <a:bodyPr/>
        <a:lstStyle/>
        <a:p>
          <a:endParaRPr lang="tr-TR"/>
        </a:p>
      </dgm:t>
    </dgm:pt>
    <dgm:pt modelId="{3E6ECA6B-86CB-4D31-9B1F-96BBD51BD030}">
      <dgm:prSet phldrT="[Metin]"/>
      <dgm:spPr>
        <a:noFill/>
        <a:ln>
          <a:noFill/>
        </a:ln>
      </dgm:spPr>
      <dgm:t>
        <a:bodyPr/>
        <a:lstStyle/>
        <a:p>
          <a:r>
            <a:rPr lang="tr-TR" b="1" dirty="0" smtClean="0"/>
            <a:t>Mücbir sebep</a:t>
          </a:r>
          <a:endParaRPr lang="tr-TR" b="1" dirty="0"/>
        </a:p>
      </dgm:t>
    </dgm:pt>
    <dgm:pt modelId="{F936A61A-2E9F-4E16-A86A-0FEB6FA7210F}" type="parTrans" cxnId="{D9B41CD4-844A-49FB-A440-F28F9EE0E176}">
      <dgm:prSet/>
      <dgm:spPr>
        <a:ln w="34925" cmpd="sng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C7FED601-7AFF-4621-B3EC-6C6F4685706A}" type="sibTrans" cxnId="{D9B41CD4-844A-49FB-A440-F28F9EE0E176}">
      <dgm:prSet/>
      <dgm:spPr/>
      <dgm:t>
        <a:bodyPr/>
        <a:lstStyle/>
        <a:p>
          <a:endParaRPr lang="tr-TR"/>
        </a:p>
      </dgm:t>
    </dgm:pt>
    <dgm:pt modelId="{24B8273D-EB41-4677-BBFA-A8DD874777DF}">
      <dgm:prSet phldrT="[Metin]"/>
      <dgm:spPr>
        <a:noFill/>
        <a:ln>
          <a:noFill/>
        </a:ln>
      </dgm:spPr>
      <dgm:t>
        <a:bodyPr/>
        <a:lstStyle/>
        <a:p>
          <a:r>
            <a:rPr lang="tr-TR" b="1" dirty="0" smtClean="0"/>
            <a:t>Üçüncü kişinin kusuru</a:t>
          </a:r>
          <a:endParaRPr lang="tr-TR" b="1" dirty="0"/>
        </a:p>
      </dgm:t>
    </dgm:pt>
    <dgm:pt modelId="{5B288ABF-A787-4FC5-A1BA-74502EE46C54}" type="sibTrans" cxnId="{C89B9E0A-6E07-427F-B822-5AF8C97CE739}">
      <dgm:prSet/>
      <dgm:spPr/>
      <dgm:t>
        <a:bodyPr/>
        <a:lstStyle/>
        <a:p>
          <a:endParaRPr lang="tr-TR"/>
        </a:p>
      </dgm:t>
    </dgm:pt>
    <dgm:pt modelId="{2EF3748C-B07D-4011-83ED-2CAA4E6F306A}" type="parTrans" cxnId="{C89B9E0A-6E07-427F-B822-5AF8C97CE739}">
      <dgm:prSet/>
      <dgm:spPr>
        <a:ln w="22225"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83985128-B4BF-4329-98CC-C14D1EF7E0B5}" type="pres">
      <dgm:prSet presAssocID="{5C744311-D04A-4077-8935-EFB1403B71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2E2F8D2-3D40-49F2-A37A-191057272D8B}" type="pres">
      <dgm:prSet presAssocID="{BAAEE5D9-7EE9-46B6-9634-67A843F7ED45}" presName="hierRoot1" presStyleCnt="0">
        <dgm:presLayoutVars>
          <dgm:hierBranch val="init"/>
        </dgm:presLayoutVars>
      </dgm:prSet>
      <dgm:spPr/>
    </dgm:pt>
    <dgm:pt modelId="{61383799-36FE-4841-A205-3E86654E600A}" type="pres">
      <dgm:prSet presAssocID="{BAAEE5D9-7EE9-46B6-9634-67A843F7ED45}" presName="rootComposite1" presStyleCnt="0"/>
      <dgm:spPr/>
    </dgm:pt>
    <dgm:pt modelId="{63CB0D06-3822-4765-B687-ACF16AC7E91B}" type="pres">
      <dgm:prSet presAssocID="{BAAEE5D9-7EE9-46B6-9634-67A843F7ED45}" presName="rootText1" presStyleLbl="node0" presStyleIdx="0" presStyleCnt="1" custScaleX="217803" custLinFactNeighborX="1516" custLinFactNeighborY="-21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759BD27-8DA9-4974-B76B-72886D3326AB}" type="pres">
      <dgm:prSet presAssocID="{BAAEE5D9-7EE9-46B6-9634-67A843F7ED45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5813AB5-CA28-4D5E-8210-FD5D3C6E48B6}" type="pres">
      <dgm:prSet presAssocID="{BAAEE5D9-7EE9-46B6-9634-67A843F7ED45}" presName="hierChild2" presStyleCnt="0"/>
      <dgm:spPr/>
    </dgm:pt>
    <dgm:pt modelId="{86FAD9F5-3643-41C0-A485-38EFA7E143F4}" type="pres">
      <dgm:prSet presAssocID="{2EF3748C-B07D-4011-83ED-2CAA4E6F306A}" presName="Name37" presStyleLbl="parChTrans1D2" presStyleIdx="0" presStyleCnt="3"/>
      <dgm:spPr/>
      <dgm:t>
        <a:bodyPr/>
        <a:lstStyle/>
        <a:p>
          <a:endParaRPr lang="tr-TR"/>
        </a:p>
      </dgm:t>
    </dgm:pt>
    <dgm:pt modelId="{212DBB91-92C8-4EEB-9672-3B753D7D4A81}" type="pres">
      <dgm:prSet presAssocID="{24B8273D-EB41-4677-BBFA-A8DD874777DF}" presName="hierRoot2" presStyleCnt="0">
        <dgm:presLayoutVars>
          <dgm:hierBranch val="init"/>
        </dgm:presLayoutVars>
      </dgm:prSet>
      <dgm:spPr/>
    </dgm:pt>
    <dgm:pt modelId="{0A526A0C-5DAC-4D5F-A913-2FD8453FC238}" type="pres">
      <dgm:prSet presAssocID="{24B8273D-EB41-4677-BBFA-A8DD874777DF}" presName="rootComposite" presStyleCnt="0"/>
      <dgm:spPr/>
    </dgm:pt>
    <dgm:pt modelId="{56C38081-CB71-4AA6-BEE8-43D141861F62}" type="pres">
      <dgm:prSet presAssocID="{24B8273D-EB41-4677-BBFA-A8DD874777D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3A5E7E2-0FBA-40EF-AA7F-58459E0A5B1A}" type="pres">
      <dgm:prSet presAssocID="{24B8273D-EB41-4677-BBFA-A8DD874777DF}" presName="rootConnector" presStyleLbl="node2" presStyleIdx="0" presStyleCnt="3"/>
      <dgm:spPr/>
      <dgm:t>
        <a:bodyPr/>
        <a:lstStyle/>
        <a:p>
          <a:endParaRPr lang="tr-TR"/>
        </a:p>
      </dgm:t>
    </dgm:pt>
    <dgm:pt modelId="{36B3D029-0996-4A52-AAA6-88C622DDCD10}" type="pres">
      <dgm:prSet presAssocID="{24B8273D-EB41-4677-BBFA-A8DD874777DF}" presName="hierChild4" presStyleCnt="0"/>
      <dgm:spPr/>
    </dgm:pt>
    <dgm:pt modelId="{704DE976-CFD3-40D7-83FA-452E34615B5D}" type="pres">
      <dgm:prSet presAssocID="{24B8273D-EB41-4677-BBFA-A8DD874777DF}" presName="hierChild5" presStyleCnt="0"/>
      <dgm:spPr/>
    </dgm:pt>
    <dgm:pt modelId="{7F5AC206-3835-4C07-9EC4-F0F1BE6101DE}" type="pres">
      <dgm:prSet presAssocID="{75E7936E-5A59-4A37-A9E2-FC60DE47488F}" presName="Name37" presStyleLbl="parChTrans1D2" presStyleIdx="1" presStyleCnt="3"/>
      <dgm:spPr/>
      <dgm:t>
        <a:bodyPr/>
        <a:lstStyle/>
        <a:p>
          <a:endParaRPr lang="tr-TR"/>
        </a:p>
      </dgm:t>
    </dgm:pt>
    <dgm:pt modelId="{67CABA7E-AB39-4223-B1A2-5E458F138647}" type="pres">
      <dgm:prSet presAssocID="{5C3074A1-6FC9-4C7F-A900-06C2CD9C0A27}" presName="hierRoot2" presStyleCnt="0">
        <dgm:presLayoutVars>
          <dgm:hierBranch val="init"/>
        </dgm:presLayoutVars>
      </dgm:prSet>
      <dgm:spPr/>
    </dgm:pt>
    <dgm:pt modelId="{664F7B20-11EB-49C5-845D-22F2EE655E10}" type="pres">
      <dgm:prSet presAssocID="{5C3074A1-6FC9-4C7F-A900-06C2CD9C0A27}" presName="rootComposite" presStyleCnt="0"/>
      <dgm:spPr/>
    </dgm:pt>
    <dgm:pt modelId="{E82C2B64-400B-44C5-9247-3565807E29ED}" type="pres">
      <dgm:prSet presAssocID="{5C3074A1-6FC9-4C7F-A900-06C2CD9C0A2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E0F273-A6DC-462B-8A94-350A16D1404A}" type="pres">
      <dgm:prSet presAssocID="{5C3074A1-6FC9-4C7F-A900-06C2CD9C0A27}" presName="rootConnector" presStyleLbl="node2" presStyleIdx="1" presStyleCnt="3"/>
      <dgm:spPr/>
      <dgm:t>
        <a:bodyPr/>
        <a:lstStyle/>
        <a:p>
          <a:endParaRPr lang="tr-TR"/>
        </a:p>
      </dgm:t>
    </dgm:pt>
    <dgm:pt modelId="{E5749DAF-6D09-411E-AAFB-B93F81B27155}" type="pres">
      <dgm:prSet presAssocID="{5C3074A1-6FC9-4C7F-A900-06C2CD9C0A27}" presName="hierChild4" presStyleCnt="0"/>
      <dgm:spPr/>
    </dgm:pt>
    <dgm:pt modelId="{D6DD9FC6-ACD0-4A6A-AA5A-0DC082BDB6B7}" type="pres">
      <dgm:prSet presAssocID="{5C3074A1-6FC9-4C7F-A900-06C2CD9C0A27}" presName="hierChild5" presStyleCnt="0"/>
      <dgm:spPr/>
    </dgm:pt>
    <dgm:pt modelId="{4528FC67-092F-4CFC-9D30-73D8721AAB90}" type="pres">
      <dgm:prSet presAssocID="{F936A61A-2E9F-4E16-A86A-0FEB6FA7210F}" presName="Name37" presStyleLbl="parChTrans1D2" presStyleIdx="2" presStyleCnt="3"/>
      <dgm:spPr/>
      <dgm:t>
        <a:bodyPr/>
        <a:lstStyle/>
        <a:p>
          <a:endParaRPr lang="tr-TR"/>
        </a:p>
      </dgm:t>
    </dgm:pt>
    <dgm:pt modelId="{BEFD41FE-3C9E-4262-9BAB-947729DACD5D}" type="pres">
      <dgm:prSet presAssocID="{3E6ECA6B-86CB-4D31-9B1F-96BBD51BD030}" presName="hierRoot2" presStyleCnt="0">
        <dgm:presLayoutVars>
          <dgm:hierBranch val="init"/>
        </dgm:presLayoutVars>
      </dgm:prSet>
      <dgm:spPr/>
    </dgm:pt>
    <dgm:pt modelId="{2E54A4B6-CFA1-446A-883B-DDC9F45754C4}" type="pres">
      <dgm:prSet presAssocID="{3E6ECA6B-86CB-4D31-9B1F-96BBD51BD030}" presName="rootComposite" presStyleCnt="0"/>
      <dgm:spPr/>
    </dgm:pt>
    <dgm:pt modelId="{895E0221-17F7-48ED-876C-E6D1DB961085}" type="pres">
      <dgm:prSet presAssocID="{3E6ECA6B-86CB-4D31-9B1F-96BBD51BD030}" presName="rootText" presStyleLbl="node2" presStyleIdx="2" presStyleCnt="3" custScaleX="1000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18FAF30-6A68-49E6-AEBB-7E64D5FF306A}" type="pres">
      <dgm:prSet presAssocID="{3E6ECA6B-86CB-4D31-9B1F-96BBD51BD030}" presName="rootConnector" presStyleLbl="node2" presStyleIdx="2" presStyleCnt="3"/>
      <dgm:spPr/>
      <dgm:t>
        <a:bodyPr/>
        <a:lstStyle/>
        <a:p>
          <a:endParaRPr lang="tr-TR"/>
        </a:p>
      </dgm:t>
    </dgm:pt>
    <dgm:pt modelId="{5855EAA1-D31F-4DBD-AF9E-A2CBF3E6FD6E}" type="pres">
      <dgm:prSet presAssocID="{3E6ECA6B-86CB-4D31-9B1F-96BBD51BD030}" presName="hierChild4" presStyleCnt="0"/>
      <dgm:spPr/>
    </dgm:pt>
    <dgm:pt modelId="{C148114A-A7AA-4BCC-A38A-1E0E5964F362}" type="pres">
      <dgm:prSet presAssocID="{3E6ECA6B-86CB-4D31-9B1F-96BBD51BD030}" presName="hierChild5" presStyleCnt="0"/>
      <dgm:spPr/>
    </dgm:pt>
    <dgm:pt modelId="{C027755A-C872-449D-97DB-1C2F096BE591}" type="pres">
      <dgm:prSet presAssocID="{BAAEE5D9-7EE9-46B6-9634-67A843F7ED45}" presName="hierChild3" presStyleCnt="0"/>
      <dgm:spPr/>
    </dgm:pt>
  </dgm:ptLst>
  <dgm:cxnLst>
    <dgm:cxn modelId="{D9B41CD4-844A-49FB-A440-F28F9EE0E176}" srcId="{BAAEE5D9-7EE9-46B6-9634-67A843F7ED45}" destId="{3E6ECA6B-86CB-4D31-9B1F-96BBD51BD030}" srcOrd="2" destOrd="0" parTransId="{F936A61A-2E9F-4E16-A86A-0FEB6FA7210F}" sibTransId="{C7FED601-7AFF-4621-B3EC-6C6F4685706A}"/>
    <dgm:cxn modelId="{4C467687-2C71-4C99-B261-AB5382954FC0}" type="presOf" srcId="{24B8273D-EB41-4677-BBFA-A8DD874777DF}" destId="{C3A5E7E2-0FBA-40EF-AA7F-58459E0A5B1A}" srcOrd="1" destOrd="0" presId="urn:microsoft.com/office/officeart/2005/8/layout/orgChart1"/>
    <dgm:cxn modelId="{92853288-02A9-47BD-9606-1A383BCE949D}" type="presOf" srcId="{5C744311-D04A-4077-8935-EFB1403B7150}" destId="{83985128-B4BF-4329-98CC-C14D1EF7E0B5}" srcOrd="0" destOrd="0" presId="urn:microsoft.com/office/officeart/2005/8/layout/orgChart1"/>
    <dgm:cxn modelId="{C89B9E0A-6E07-427F-B822-5AF8C97CE739}" srcId="{BAAEE5D9-7EE9-46B6-9634-67A843F7ED45}" destId="{24B8273D-EB41-4677-BBFA-A8DD874777DF}" srcOrd="0" destOrd="0" parTransId="{2EF3748C-B07D-4011-83ED-2CAA4E6F306A}" sibTransId="{5B288ABF-A787-4FC5-A1BA-74502EE46C54}"/>
    <dgm:cxn modelId="{07722DA9-EC03-4ABD-ABC5-F444CA70E8CB}" srcId="{BAAEE5D9-7EE9-46B6-9634-67A843F7ED45}" destId="{5C3074A1-6FC9-4C7F-A900-06C2CD9C0A27}" srcOrd="1" destOrd="0" parTransId="{75E7936E-5A59-4A37-A9E2-FC60DE47488F}" sibTransId="{7FA22573-596F-4823-AEB2-D7D94527FC45}"/>
    <dgm:cxn modelId="{6BCAE785-7DB6-4FEE-861A-315542E81C8A}" srcId="{5C744311-D04A-4077-8935-EFB1403B7150}" destId="{BAAEE5D9-7EE9-46B6-9634-67A843F7ED45}" srcOrd="0" destOrd="0" parTransId="{E9C61F7E-ACB8-45BE-9CD4-2916097FFE96}" sibTransId="{04950A39-FC88-45EF-8E48-B46D2B7BF044}"/>
    <dgm:cxn modelId="{1E37F763-0F64-4204-A204-A67DF1681585}" type="presOf" srcId="{5C3074A1-6FC9-4C7F-A900-06C2CD9C0A27}" destId="{E82C2B64-400B-44C5-9247-3565807E29ED}" srcOrd="0" destOrd="0" presId="urn:microsoft.com/office/officeart/2005/8/layout/orgChart1"/>
    <dgm:cxn modelId="{BA07301A-F060-41F5-B9A1-F4CDB60F6542}" type="presOf" srcId="{5C3074A1-6FC9-4C7F-A900-06C2CD9C0A27}" destId="{9DE0F273-A6DC-462B-8A94-350A16D1404A}" srcOrd="1" destOrd="0" presId="urn:microsoft.com/office/officeart/2005/8/layout/orgChart1"/>
    <dgm:cxn modelId="{2A2B1DF1-3851-430F-9A7A-0FDBFDF0425D}" type="presOf" srcId="{3E6ECA6B-86CB-4D31-9B1F-96BBD51BD030}" destId="{895E0221-17F7-48ED-876C-E6D1DB961085}" srcOrd="0" destOrd="0" presId="urn:microsoft.com/office/officeart/2005/8/layout/orgChart1"/>
    <dgm:cxn modelId="{1C9C5F75-466C-4FA0-8FA5-BB3A41D4AAC3}" type="presOf" srcId="{F936A61A-2E9F-4E16-A86A-0FEB6FA7210F}" destId="{4528FC67-092F-4CFC-9D30-73D8721AAB90}" srcOrd="0" destOrd="0" presId="urn:microsoft.com/office/officeart/2005/8/layout/orgChart1"/>
    <dgm:cxn modelId="{C71DC32C-E195-4357-BAA4-9BD7901F4F38}" type="presOf" srcId="{BAAEE5D9-7EE9-46B6-9634-67A843F7ED45}" destId="{D759BD27-8DA9-4974-B76B-72886D3326AB}" srcOrd="1" destOrd="0" presId="urn:microsoft.com/office/officeart/2005/8/layout/orgChart1"/>
    <dgm:cxn modelId="{D0BCBA96-8BC7-4297-9580-DB40CD401F43}" type="presOf" srcId="{3E6ECA6B-86CB-4D31-9B1F-96BBD51BD030}" destId="{018FAF30-6A68-49E6-AEBB-7E64D5FF306A}" srcOrd="1" destOrd="0" presId="urn:microsoft.com/office/officeart/2005/8/layout/orgChart1"/>
    <dgm:cxn modelId="{6DCF5E32-EB54-4C7F-9563-09828CADE076}" type="presOf" srcId="{2EF3748C-B07D-4011-83ED-2CAA4E6F306A}" destId="{86FAD9F5-3643-41C0-A485-38EFA7E143F4}" srcOrd="0" destOrd="0" presId="urn:microsoft.com/office/officeart/2005/8/layout/orgChart1"/>
    <dgm:cxn modelId="{79BB0D41-23DC-4DB1-8C81-4050ED707452}" type="presOf" srcId="{BAAEE5D9-7EE9-46B6-9634-67A843F7ED45}" destId="{63CB0D06-3822-4765-B687-ACF16AC7E91B}" srcOrd="0" destOrd="0" presId="urn:microsoft.com/office/officeart/2005/8/layout/orgChart1"/>
    <dgm:cxn modelId="{70103092-CF9B-49DC-B04B-CAD847DB3B16}" type="presOf" srcId="{75E7936E-5A59-4A37-A9E2-FC60DE47488F}" destId="{7F5AC206-3835-4C07-9EC4-F0F1BE6101DE}" srcOrd="0" destOrd="0" presId="urn:microsoft.com/office/officeart/2005/8/layout/orgChart1"/>
    <dgm:cxn modelId="{82E37595-4447-45E9-A4D1-AA2AAC7758FD}" type="presOf" srcId="{24B8273D-EB41-4677-BBFA-A8DD874777DF}" destId="{56C38081-CB71-4AA6-BEE8-43D141861F62}" srcOrd="0" destOrd="0" presId="urn:microsoft.com/office/officeart/2005/8/layout/orgChart1"/>
    <dgm:cxn modelId="{371542D9-089A-4B8D-BFCC-2C606E78D277}" type="presParOf" srcId="{83985128-B4BF-4329-98CC-C14D1EF7E0B5}" destId="{92E2F8D2-3D40-49F2-A37A-191057272D8B}" srcOrd="0" destOrd="0" presId="urn:microsoft.com/office/officeart/2005/8/layout/orgChart1"/>
    <dgm:cxn modelId="{A8FF2136-FABF-41C3-9ED2-BA44ADBBF0FE}" type="presParOf" srcId="{92E2F8D2-3D40-49F2-A37A-191057272D8B}" destId="{61383799-36FE-4841-A205-3E86654E600A}" srcOrd="0" destOrd="0" presId="urn:microsoft.com/office/officeart/2005/8/layout/orgChart1"/>
    <dgm:cxn modelId="{A35BDA30-B3F2-4582-BB39-B1E305FFF3B3}" type="presParOf" srcId="{61383799-36FE-4841-A205-3E86654E600A}" destId="{63CB0D06-3822-4765-B687-ACF16AC7E91B}" srcOrd="0" destOrd="0" presId="urn:microsoft.com/office/officeart/2005/8/layout/orgChart1"/>
    <dgm:cxn modelId="{F0012F12-2B25-4912-AFBF-4715047DD698}" type="presParOf" srcId="{61383799-36FE-4841-A205-3E86654E600A}" destId="{D759BD27-8DA9-4974-B76B-72886D3326AB}" srcOrd="1" destOrd="0" presId="urn:microsoft.com/office/officeart/2005/8/layout/orgChart1"/>
    <dgm:cxn modelId="{D5756AC5-4C88-466E-9345-34E6D629DE2A}" type="presParOf" srcId="{92E2F8D2-3D40-49F2-A37A-191057272D8B}" destId="{15813AB5-CA28-4D5E-8210-FD5D3C6E48B6}" srcOrd="1" destOrd="0" presId="urn:microsoft.com/office/officeart/2005/8/layout/orgChart1"/>
    <dgm:cxn modelId="{DAA6557E-B6F4-4AA5-8190-535CF2742981}" type="presParOf" srcId="{15813AB5-CA28-4D5E-8210-FD5D3C6E48B6}" destId="{86FAD9F5-3643-41C0-A485-38EFA7E143F4}" srcOrd="0" destOrd="0" presId="urn:microsoft.com/office/officeart/2005/8/layout/orgChart1"/>
    <dgm:cxn modelId="{7507037C-2628-41F4-9180-E66B4C5F8BC2}" type="presParOf" srcId="{15813AB5-CA28-4D5E-8210-FD5D3C6E48B6}" destId="{212DBB91-92C8-4EEB-9672-3B753D7D4A81}" srcOrd="1" destOrd="0" presId="urn:microsoft.com/office/officeart/2005/8/layout/orgChart1"/>
    <dgm:cxn modelId="{2F1EBED0-994F-48E4-A747-6E66F2C26DBC}" type="presParOf" srcId="{212DBB91-92C8-4EEB-9672-3B753D7D4A81}" destId="{0A526A0C-5DAC-4D5F-A913-2FD8453FC238}" srcOrd="0" destOrd="0" presId="urn:microsoft.com/office/officeart/2005/8/layout/orgChart1"/>
    <dgm:cxn modelId="{096083B7-43D0-4F13-B87C-D3213C77788E}" type="presParOf" srcId="{0A526A0C-5DAC-4D5F-A913-2FD8453FC238}" destId="{56C38081-CB71-4AA6-BEE8-43D141861F62}" srcOrd="0" destOrd="0" presId="urn:microsoft.com/office/officeart/2005/8/layout/orgChart1"/>
    <dgm:cxn modelId="{A1AEEFD3-BD73-41F1-B4BD-D3CD069D3EB4}" type="presParOf" srcId="{0A526A0C-5DAC-4D5F-A913-2FD8453FC238}" destId="{C3A5E7E2-0FBA-40EF-AA7F-58459E0A5B1A}" srcOrd="1" destOrd="0" presId="urn:microsoft.com/office/officeart/2005/8/layout/orgChart1"/>
    <dgm:cxn modelId="{9CF10C30-F282-4B78-9ABF-378F5F7266DF}" type="presParOf" srcId="{212DBB91-92C8-4EEB-9672-3B753D7D4A81}" destId="{36B3D029-0996-4A52-AAA6-88C622DDCD10}" srcOrd="1" destOrd="0" presId="urn:microsoft.com/office/officeart/2005/8/layout/orgChart1"/>
    <dgm:cxn modelId="{F36DF5E4-2781-4AC8-8944-08CE294523B9}" type="presParOf" srcId="{212DBB91-92C8-4EEB-9672-3B753D7D4A81}" destId="{704DE976-CFD3-40D7-83FA-452E34615B5D}" srcOrd="2" destOrd="0" presId="urn:microsoft.com/office/officeart/2005/8/layout/orgChart1"/>
    <dgm:cxn modelId="{4516A4FD-E0DE-445C-8DCC-0D21F84C69BD}" type="presParOf" srcId="{15813AB5-CA28-4D5E-8210-FD5D3C6E48B6}" destId="{7F5AC206-3835-4C07-9EC4-F0F1BE6101DE}" srcOrd="2" destOrd="0" presId="urn:microsoft.com/office/officeart/2005/8/layout/orgChart1"/>
    <dgm:cxn modelId="{655288EA-7ADA-4B84-BE04-89D5BDB60518}" type="presParOf" srcId="{15813AB5-CA28-4D5E-8210-FD5D3C6E48B6}" destId="{67CABA7E-AB39-4223-B1A2-5E458F138647}" srcOrd="3" destOrd="0" presId="urn:microsoft.com/office/officeart/2005/8/layout/orgChart1"/>
    <dgm:cxn modelId="{D8B71AEF-ACE0-4196-A40C-B07E40709F24}" type="presParOf" srcId="{67CABA7E-AB39-4223-B1A2-5E458F138647}" destId="{664F7B20-11EB-49C5-845D-22F2EE655E10}" srcOrd="0" destOrd="0" presId="urn:microsoft.com/office/officeart/2005/8/layout/orgChart1"/>
    <dgm:cxn modelId="{D792DDDA-8148-4A23-95B7-1B26C5757BBD}" type="presParOf" srcId="{664F7B20-11EB-49C5-845D-22F2EE655E10}" destId="{E82C2B64-400B-44C5-9247-3565807E29ED}" srcOrd="0" destOrd="0" presId="urn:microsoft.com/office/officeart/2005/8/layout/orgChart1"/>
    <dgm:cxn modelId="{3716937A-A30D-4474-BF0B-D24D07168667}" type="presParOf" srcId="{664F7B20-11EB-49C5-845D-22F2EE655E10}" destId="{9DE0F273-A6DC-462B-8A94-350A16D1404A}" srcOrd="1" destOrd="0" presId="urn:microsoft.com/office/officeart/2005/8/layout/orgChart1"/>
    <dgm:cxn modelId="{0F701613-40BC-4E96-ADAB-550245434731}" type="presParOf" srcId="{67CABA7E-AB39-4223-B1A2-5E458F138647}" destId="{E5749DAF-6D09-411E-AAFB-B93F81B27155}" srcOrd="1" destOrd="0" presId="urn:microsoft.com/office/officeart/2005/8/layout/orgChart1"/>
    <dgm:cxn modelId="{517D73E7-B9AF-4793-A5A5-D0EB5D445214}" type="presParOf" srcId="{67CABA7E-AB39-4223-B1A2-5E458F138647}" destId="{D6DD9FC6-ACD0-4A6A-AA5A-0DC082BDB6B7}" srcOrd="2" destOrd="0" presId="urn:microsoft.com/office/officeart/2005/8/layout/orgChart1"/>
    <dgm:cxn modelId="{718670B6-A53D-4951-96ED-88BEA06C5CC2}" type="presParOf" srcId="{15813AB5-CA28-4D5E-8210-FD5D3C6E48B6}" destId="{4528FC67-092F-4CFC-9D30-73D8721AAB90}" srcOrd="4" destOrd="0" presId="urn:microsoft.com/office/officeart/2005/8/layout/orgChart1"/>
    <dgm:cxn modelId="{14738E0B-8771-4DF5-8C5C-C9C5FC9474DA}" type="presParOf" srcId="{15813AB5-CA28-4D5E-8210-FD5D3C6E48B6}" destId="{BEFD41FE-3C9E-4262-9BAB-947729DACD5D}" srcOrd="5" destOrd="0" presId="urn:microsoft.com/office/officeart/2005/8/layout/orgChart1"/>
    <dgm:cxn modelId="{8E0A410D-6F84-450B-BB73-DD9D68F546EF}" type="presParOf" srcId="{BEFD41FE-3C9E-4262-9BAB-947729DACD5D}" destId="{2E54A4B6-CFA1-446A-883B-DDC9F45754C4}" srcOrd="0" destOrd="0" presId="urn:microsoft.com/office/officeart/2005/8/layout/orgChart1"/>
    <dgm:cxn modelId="{2A779693-75FE-421A-896A-0715726350AD}" type="presParOf" srcId="{2E54A4B6-CFA1-446A-883B-DDC9F45754C4}" destId="{895E0221-17F7-48ED-876C-E6D1DB961085}" srcOrd="0" destOrd="0" presId="urn:microsoft.com/office/officeart/2005/8/layout/orgChart1"/>
    <dgm:cxn modelId="{839AB4EC-244D-4B4D-BD60-5739C25905F5}" type="presParOf" srcId="{2E54A4B6-CFA1-446A-883B-DDC9F45754C4}" destId="{018FAF30-6A68-49E6-AEBB-7E64D5FF306A}" srcOrd="1" destOrd="0" presId="urn:microsoft.com/office/officeart/2005/8/layout/orgChart1"/>
    <dgm:cxn modelId="{F8710343-2AC5-4F8A-80A1-986170FF78EA}" type="presParOf" srcId="{BEFD41FE-3C9E-4262-9BAB-947729DACD5D}" destId="{5855EAA1-D31F-4DBD-AF9E-A2CBF3E6FD6E}" srcOrd="1" destOrd="0" presId="urn:microsoft.com/office/officeart/2005/8/layout/orgChart1"/>
    <dgm:cxn modelId="{032B5548-9159-4755-87BC-289DC592851A}" type="presParOf" srcId="{BEFD41FE-3C9E-4262-9BAB-947729DACD5D}" destId="{C148114A-A7AA-4BCC-A38A-1E0E5964F362}" srcOrd="2" destOrd="0" presId="urn:microsoft.com/office/officeart/2005/8/layout/orgChart1"/>
    <dgm:cxn modelId="{418A95C1-350F-44BE-A5D1-948518E8B2A3}" type="presParOf" srcId="{92E2F8D2-3D40-49F2-A37A-191057272D8B}" destId="{C027755A-C872-449D-97DB-1C2F096BE5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8FC67-092F-4CFC-9D30-73D8721AAB90}">
      <dsp:nvSpPr>
        <dsp:cNvPr id="0" name=""/>
        <dsp:cNvSpPr/>
      </dsp:nvSpPr>
      <dsp:spPr>
        <a:xfrm>
          <a:off x="3074990" y="1765260"/>
          <a:ext cx="2127241" cy="375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815"/>
              </a:lnTo>
              <a:lnTo>
                <a:pt x="2127241" y="188815"/>
              </a:lnTo>
              <a:lnTo>
                <a:pt x="2127241" y="375753"/>
              </a:lnTo>
            </a:path>
          </a:pathLst>
        </a:custGeom>
        <a:noFill/>
        <a:ln w="349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AC206-3835-4C07-9EC4-F0F1BE6101DE}">
      <dsp:nvSpPr>
        <dsp:cNvPr id="0" name=""/>
        <dsp:cNvSpPr/>
      </dsp:nvSpPr>
      <dsp:spPr>
        <a:xfrm>
          <a:off x="3001870" y="1765260"/>
          <a:ext cx="91440" cy="375753"/>
        </a:xfrm>
        <a:custGeom>
          <a:avLst/>
          <a:gdLst/>
          <a:ahLst/>
          <a:cxnLst/>
          <a:rect l="0" t="0" r="0" b="0"/>
          <a:pathLst>
            <a:path>
              <a:moveTo>
                <a:pt x="73119" y="0"/>
              </a:moveTo>
              <a:lnTo>
                <a:pt x="73119" y="188815"/>
              </a:lnTo>
              <a:lnTo>
                <a:pt x="45720" y="188815"/>
              </a:lnTo>
              <a:lnTo>
                <a:pt x="45720" y="375753"/>
              </a:lnTo>
            </a:path>
          </a:pathLst>
        </a:cu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AD9F5-3643-41C0-A485-38EFA7E143F4}">
      <dsp:nvSpPr>
        <dsp:cNvPr id="0" name=""/>
        <dsp:cNvSpPr/>
      </dsp:nvSpPr>
      <dsp:spPr>
        <a:xfrm>
          <a:off x="893359" y="1765260"/>
          <a:ext cx="2181630" cy="375753"/>
        </a:xfrm>
        <a:custGeom>
          <a:avLst/>
          <a:gdLst/>
          <a:ahLst/>
          <a:cxnLst/>
          <a:rect l="0" t="0" r="0" b="0"/>
          <a:pathLst>
            <a:path>
              <a:moveTo>
                <a:pt x="2181630" y="0"/>
              </a:moveTo>
              <a:lnTo>
                <a:pt x="2181630" y="188815"/>
              </a:lnTo>
              <a:lnTo>
                <a:pt x="0" y="188815"/>
              </a:lnTo>
              <a:lnTo>
                <a:pt x="0" y="375753"/>
              </a:lnTo>
            </a:path>
          </a:pathLst>
        </a:cu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B0D06-3822-4765-B687-ACF16AC7E91B}">
      <dsp:nvSpPr>
        <dsp:cNvPr id="0" name=""/>
        <dsp:cNvSpPr/>
      </dsp:nvSpPr>
      <dsp:spPr>
        <a:xfrm>
          <a:off x="1136155" y="875082"/>
          <a:ext cx="3877669" cy="890178"/>
        </a:xfrm>
        <a:prstGeom prst="rect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  İlliyet bağını kesen haller</a:t>
          </a:r>
        </a:p>
      </dsp:txBody>
      <dsp:txXfrm>
        <a:off x="1136155" y="875082"/>
        <a:ext cx="3877669" cy="890178"/>
      </dsp:txXfrm>
    </dsp:sp>
    <dsp:sp modelId="{56C38081-CB71-4AA6-BEE8-43D141861F62}">
      <dsp:nvSpPr>
        <dsp:cNvPr id="0" name=""/>
        <dsp:cNvSpPr/>
      </dsp:nvSpPr>
      <dsp:spPr>
        <a:xfrm>
          <a:off x="3180" y="2141013"/>
          <a:ext cx="1780356" cy="890178"/>
        </a:xfrm>
        <a:prstGeom prst="rect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Üçüncü kişinin kusuru</a:t>
          </a:r>
          <a:endParaRPr lang="tr-TR" sz="2000" b="1" kern="1200" dirty="0"/>
        </a:p>
      </dsp:txBody>
      <dsp:txXfrm>
        <a:off x="3180" y="2141013"/>
        <a:ext cx="1780356" cy="890178"/>
      </dsp:txXfrm>
    </dsp:sp>
    <dsp:sp modelId="{E82C2B64-400B-44C5-9247-3565807E29ED}">
      <dsp:nvSpPr>
        <dsp:cNvPr id="0" name=""/>
        <dsp:cNvSpPr/>
      </dsp:nvSpPr>
      <dsp:spPr>
        <a:xfrm>
          <a:off x="2157412" y="2141013"/>
          <a:ext cx="1780356" cy="890178"/>
        </a:xfrm>
        <a:prstGeom prst="rect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Mağdurun (hastanın) kusuru</a:t>
          </a:r>
          <a:endParaRPr lang="tr-TR" sz="2000" b="1" kern="1200" dirty="0"/>
        </a:p>
      </dsp:txBody>
      <dsp:txXfrm>
        <a:off x="2157412" y="2141013"/>
        <a:ext cx="1780356" cy="890178"/>
      </dsp:txXfrm>
    </dsp:sp>
    <dsp:sp modelId="{895E0221-17F7-48ED-876C-E6D1DB961085}">
      <dsp:nvSpPr>
        <dsp:cNvPr id="0" name=""/>
        <dsp:cNvSpPr/>
      </dsp:nvSpPr>
      <dsp:spPr>
        <a:xfrm>
          <a:off x="4311643" y="2141013"/>
          <a:ext cx="1781175" cy="890178"/>
        </a:xfrm>
        <a:prstGeom prst="rect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Mücbir sebep</a:t>
          </a:r>
          <a:endParaRPr lang="tr-TR" sz="2000" b="1" kern="1200" dirty="0"/>
        </a:p>
      </dsp:txBody>
      <dsp:txXfrm>
        <a:off x="4311643" y="2141013"/>
        <a:ext cx="1781175" cy="890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5277-3256-47A1-AC2A-06AC6075C4D4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BFE4C-F641-4129-99B7-9FA00A101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49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BFE4C-F641-4129-99B7-9FA00A10109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706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BFE4C-F641-4129-99B7-9FA00A10109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1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30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29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32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7935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92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130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505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09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78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13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08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78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58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4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24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56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31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14.05.2015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96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23915" y="620688"/>
            <a:ext cx="7639000" cy="3124201"/>
          </a:xfrm>
        </p:spPr>
        <p:txBody>
          <a:bodyPr>
            <a:normAutofit fontScale="90000"/>
          </a:bodyPr>
          <a:lstStyle/>
          <a:p>
            <a:r>
              <a:rPr lang="tr-TR" sz="6000" b="1" dirty="0" smtClean="0"/>
              <a:t>ŞİKAYETTEN HÜKME DAVA SÜRECİ</a:t>
            </a:r>
            <a:br>
              <a:rPr lang="tr-TR" sz="6000" b="1" dirty="0" smtClean="0"/>
            </a:br>
            <a:r>
              <a:rPr lang="tr-TR" sz="6000" b="1" dirty="0"/>
              <a:t/>
            </a:r>
            <a:br>
              <a:rPr lang="tr-TR" sz="6000" b="1" dirty="0"/>
            </a:br>
            <a:r>
              <a:rPr lang="tr-TR" sz="4000" b="1" dirty="0" smtClean="0"/>
              <a:t>(Ceza &amp; Tazminat </a:t>
            </a:r>
            <a:br>
              <a:rPr lang="tr-TR" sz="4000" b="1" dirty="0" smtClean="0"/>
            </a:br>
            <a:r>
              <a:rPr lang="tr-TR" sz="4000" b="1" dirty="0" smtClean="0"/>
              <a:t>Davaları)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5517232"/>
            <a:ext cx="6516216" cy="1913466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Yrd. Doç. Dr. Çağlar Çopuroğlu</a:t>
            </a:r>
          </a:p>
          <a:p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Ç.Ü.H.F. İş Hukuku</a:t>
            </a:r>
            <a:endParaRPr lang="tr-TR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7493" y="536848"/>
            <a:ext cx="6554867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Zarar &amp; İlliyet Bağı</a:t>
            </a:r>
            <a:r>
              <a:rPr lang="tr-TR" sz="4800" b="1" dirty="0" smtClean="0"/>
              <a:t/>
            </a:r>
            <a:br>
              <a:rPr lang="tr-TR" sz="4800" b="1" dirty="0" smtClean="0"/>
            </a:br>
            <a:endParaRPr lang="tr-TR" sz="48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7544" y="1905794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tr-TR" sz="2400" b="1" dirty="0" smtClean="0"/>
              <a:t>Hekim kusurlu mu? </a:t>
            </a:r>
            <a:r>
              <a:rPr lang="tr-TR" sz="2000" dirty="0"/>
              <a:t>(Bilirkişi incelemesi)</a:t>
            </a:r>
            <a:endParaRPr lang="tr-TR" sz="2000" dirty="0" smtClean="0"/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tr-TR" sz="2400" b="1" dirty="0"/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tr-TR" sz="2400" b="1" dirty="0" smtClean="0"/>
              <a:t>Zarar doğmuş mu?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tr-TR" sz="2400" b="1" dirty="0"/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tr-TR" sz="2400" b="1" dirty="0" smtClean="0"/>
              <a:t>Zararlı sonuç hekimin kusurlu hareketinin sonucu mu? (İcra &amp; İhmal)</a:t>
            </a:r>
          </a:p>
          <a:p>
            <a:endParaRPr lang="tr-TR" sz="2800" b="1" dirty="0"/>
          </a:p>
          <a:p>
            <a:endParaRPr lang="tr-TR" sz="2800" dirty="0"/>
          </a:p>
        </p:txBody>
      </p:sp>
      <p:graphicFrame>
        <p:nvGraphicFramePr>
          <p:cNvPr id="6" name="Diyagram 5"/>
          <p:cNvGraphicFramePr/>
          <p:nvPr>
            <p:extLst/>
          </p:nvPr>
        </p:nvGraphicFramePr>
        <p:xfrm>
          <a:off x="1716360" y="3284984"/>
          <a:ext cx="6096000" cy="390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27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687690" cy="1400530"/>
          </a:xfrm>
        </p:spPr>
        <p:txBody>
          <a:bodyPr/>
          <a:lstStyle/>
          <a:p>
            <a:r>
              <a:rPr lang="tr-TR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SONUÇ / HÜKÜM: </a:t>
            </a:r>
            <a:r>
              <a:rPr lang="tr-TR" b="1" dirty="0" smtClean="0">
                <a:solidFill>
                  <a:schemeClr val="tx1"/>
                </a:solidFill>
              </a:rPr>
              <a:t>Tazminat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600" b="1" dirty="0" smtClean="0"/>
              <a:t>Maddi Tazminat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tr-TR" sz="2600" b="1" dirty="0" smtClean="0"/>
              <a:t>(fiili zarar + yoksun kalınan kar)</a:t>
            </a:r>
          </a:p>
          <a:p>
            <a:pPr marL="0" indent="0">
              <a:buNone/>
            </a:pPr>
            <a:r>
              <a:rPr lang="tr-TR" sz="2600" b="1" dirty="0" smtClean="0"/>
              <a:t>	Destekten </a:t>
            </a:r>
            <a:r>
              <a:rPr lang="tr-TR" sz="2600" b="1" dirty="0"/>
              <a:t>yoksun kalma tazminatı </a:t>
            </a:r>
            <a:r>
              <a:rPr lang="tr-TR" sz="2600" b="1" dirty="0" smtClean="0"/>
              <a:t>		(</a:t>
            </a:r>
            <a:r>
              <a:rPr lang="tr-TR" sz="2600" b="1" dirty="0"/>
              <a:t>ölüm</a:t>
            </a:r>
            <a:r>
              <a:rPr lang="tr-TR" sz="2600" b="1" dirty="0" smtClean="0"/>
              <a:t>)</a:t>
            </a:r>
          </a:p>
          <a:p>
            <a:pPr marL="0" indent="0">
              <a:buNone/>
            </a:pPr>
            <a:endParaRPr lang="tr-TR" sz="26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600" b="1" dirty="0" smtClean="0"/>
              <a:t>Manevi Tazminat</a:t>
            </a:r>
          </a:p>
          <a:p>
            <a:pPr>
              <a:buClr>
                <a:schemeClr val="tx1"/>
              </a:buClr>
            </a:pPr>
            <a:endParaRPr lang="tr-TR" sz="2600" b="1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600" b="1" dirty="0" smtClean="0"/>
              <a:t>Rücu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89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Hekim Sorumluluğu Sigortası</a:t>
            </a:r>
            <a:endParaRPr lang="tr-TR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Aralıksız devam etmeli (en fazla 1 ay boşluk olabilir)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Hekimi çalıştıran resmi veya özel kurumun rücu taleplerini de karşılar. Ayrıca faiz ve makul giderler de poliçe limitini aşmamak kaydıyla sigorta kapsamındadır.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Talebi müteakip sigortacıya bildirilmesi gerekir.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Vaka başına 400,000 TL</a:t>
            </a:r>
          </a:p>
          <a:p>
            <a:pPr marL="0" indent="0">
              <a:buClr>
                <a:schemeClr val="tx1"/>
              </a:buCl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924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Aydınlatılmış Onam</a:t>
            </a:r>
            <a:endParaRPr lang="tr-TR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9783"/>
            <a:ext cx="8640960" cy="5059577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Hastanın yeterince bilgilendirilmesi, aldığı bilgi üzerine düşünmesi, özgür seçimine dayalı kararını vermesi sürecidir.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Aydınlatılmış onamın temel bileşenleri;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1. Bilginin hastaya açıklanması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2. Bilginin hasta tarafından anlaşılması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3. Onamın gönüllü olması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4. Hastanın onam vermeye yeterli olması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5. Anladığının, bilgilendirmeyi yapan tarafından denetlenmesi</a:t>
            </a:r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Genel formlar geçersizdir, somut duruma ilişkin ve her bir tıbbi uygulama için gerçek bir aydınlatma süreci (tedavinin tüm riskleri) gerekir.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286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180528" y="452718"/>
            <a:ext cx="8568952" cy="1400530"/>
          </a:xfrm>
        </p:spPr>
        <p:txBody>
          <a:bodyPr/>
          <a:lstStyle/>
          <a:p>
            <a:pPr algn="ctr"/>
            <a:r>
              <a:rPr lang="tr-T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Komplikasyon        </a:t>
            </a:r>
            <a:br>
              <a:rPr lang="tr-T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tr-TR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(Öngörülebilir &amp; Önlenemez)</a:t>
            </a:r>
            <a:endParaRPr lang="tr-TR" sz="3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700" y="2401871"/>
            <a:ext cx="6711654" cy="4195481"/>
          </a:xfrm>
        </p:spPr>
        <p:txBody>
          <a:bodyPr/>
          <a:lstStyle/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b="1" dirty="0" smtClean="0"/>
              <a:t>Kural olarak kusuru ortadan kaldırır.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b="1" dirty="0" smtClean="0"/>
              <a:t>Nadir görülecek bir risk olsa bile hasta tam bilgilendirilmeli.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b="1" dirty="0" smtClean="0"/>
              <a:t>Komplikasyon sonrası ihmal, sorumluluk doğurur.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8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400" b="1" dirty="0" smtClean="0"/>
          </a:p>
          <a:p>
            <a:pPr marL="0" indent="0" algn="ctr">
              <a:buNone/>
            </a:pPr>
            <a:r>
              <a:rPr lang="tr-TR" sz="4800" b="1" dirty="0" smtClean="0"/>
              <a:t>TEŞEKKÜRLER</a:t>
            </a:r>
          </a:p>
          <a:p>
            <a:pPr marL="0" indent="0" algn="ctr">
              <a:buNone/>
            </a:pPr>
            <a:r>
              <a:rPr lang="tr-TR" sz="3600" b="1" dirty="0" smtClean="0"/>
              <a:t>(copuroglu@cankaya.edu.tr)</a:t>
            </a:r>
          </a:p>
          <a:p>
            <a:pPr marL="0" indent="0" algn="ctr">
              <a:buNone/>
            </a:pPr>
            <a:r>
              <a:rPr lang="tr-TR" sz="6600" b="1" dirty="0" smtClean="0">
                <a:sym typeface="Wingdings" panose="05000000000000000000" pitchFamily="2" charset="2"/>
              </a:rPr>
              <a:t></a:t>
            </a:r>
            <a:endParaRPr lang="tr-TR" sz="6600" b="1" dirty="0"/>
          </a:p>
        </p:txBody>
      </p:sp>
    </p:spTree>
    <p:extLst>
      <p:ext uri="{BB962C8B-B14F-4D97-AF65-F5344CB8AC3E}">
        <p14:creationId xmlns:p14="http://schemas.microsoft.com/office/powerpoint/2010/main" val="12484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5576" y="536848"/>
            <a:ext cx="6554867" cy="1524000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Ceza Davası Süreci</a:t>
            </a:r>
            <a:endParaRPr lang="tr-TR" sz="4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5485" y="1916832"/>
            <a:ext cx="6554867" cy="3456384"/>
          </a:xfrm>
        </p:spPr>
        <p:txBody>
          <a:bodyPr>
            <a:normAutofit/>
          </a:bodyPr>
          <a:lstStyle/>
          <a:p>
            <a:pPr algn="ctr">
              <a:buClr>
                <a:schemeClr val="tx1"/>
              </a:buClr>
            </a:pPr>
            <a:r>
              <a:rPr lang="tr-TR" sz="2800" b="1" dirty="0" smtClean="0">
                <a:solidFill>
                  <a:schemeClr val="tx1"/>
                </a:solidFill>
              </a:rPr>
              <a:t>Suç </a:t>
            </a:r>
          </a:p>
          <a:p>
            <a:pPr algn="ctr"/>
            <a:endParaRPr lang="tr-TR" dirty="0"/>
          </a:p>
          <a:p>
            <a:pPr marL="0" indent="0" algn="ctr">
              <a:buNone/>
            </a:pPr>
            <a:endParaRPr lang="tr-TR" sz="2800" b="1" dirty="0" smtClean="0">
              <a:solidFill>
                <a:schemeClr val="tx1"/>
              </a:solidFill>
            </a:endParaRPr>
          </a:p>
          <a:p>
            <a:pPr algn="ctr">
              <a:buClr>
                <a:schemeClr val="tx1"/>
              </a:buClr>
            </a:pPr>
            <a:r>
              <a:rPr lang="tr-TR" sz="2800" b="1" dirty="0" smtClean="0">
                <a:solidFill>
                  <a:schemeClr val="tx1"/>
                </a:solidFill>
              </a:rPr>
              <a:t>Savcılık </a:t>
            </a:r>
            <a:r>
              <a:rPr lang="tr-TR" sz="2800" dirty="0" smtClean="0">
                <a:solidFill>
                  <a:schemeClr val="tx1"/>
                </a:solidFill>
              </a:rPr>
              <a:t>(Kamu görevlileri için soruşturma izni)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Aşağı Ok 4"/>
          <p:cNvSpPr/>
          <p:nvPr/>
        </p:nvSpPr>
        <p:spPr>
          <a:xfrm>
            <a:off x="4427984" y="2564904"/>
            <a:ext cx="360040" cy="7200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Aşağı Ok 5"/>
          <p:cNvSpPr/>
          <p:nvPr/>
        </p:nvSpPr>
        <p:spPr>
          <a:xfrm rot="1704062">
            <a:off x="3054265" y="4466829"/>
            <a:ext cx="360040" cy="7200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şağı Ok 6"/>
          <p:cNvSpPr/>
          <p:nvPr/>
        </p:nvSpPr>
        <p:spPr>
          <a:xfrm rot="19743472">
            <a:off x="6027648" y="4539805"/>
            <a:ext cx="360040" cy="7200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302679" y="5363924"/>
            <a:ext cx="2845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İzin verilmesi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4357045" y="5363924"/>
            <a:ext cx="4247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İzin verilmemesi + Danıştay/</a:t>
            </a:r>
            <a:r>
              <a:rPr lang="tr-TR" dirty="0" err="1" smtClean="0"/>
              <a:t>BİM’e</a:t>
            </a:r>
            <a:endParaRPr lang="tr-TR" dirty="0" smtClean="0"/>
          </a:p>
          <a:p>
            <a:r>
              <a:rPr lang="tr-TR" dirty="0" smtClean="0"/>
              <a:t> itiraz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62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/>
          <p:cNvSpPr txBox="1"/>
          <p:nvPr/>
        </p:nvSpPr>
        <p:spPr>
          <a:xfrm>
            <a:off x="3275856" y="47667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  <a:r>
              <a:rPr lang="tr-T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AVCI</a:t>
            </a:r>
            <a:endParaRPr lang="tr-TR" sz="4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907704" y="2196153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KYOK</a:t>
            </a:r>
            <a:endParaRPr lang="tr-TR" sz="32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608004" y="212820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DAVA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1979712" y="4017839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S.C. HAK.</a:t>
            </a:r>
          </a:p>
          <a:p>
            <a:pPr algn="ctr"/>
            <a:r>
              <a:rPr lang="tr-TR" sz="3200" b="1" dirty="0" smtClean="0"/>
              <a:t>. İTİRAZ</a:t>
            </a:r>
            <a:endParaRPr lang="tr-TR" sz="3200" b="1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323528" y="565253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KYOK</a:t>
            </a:r>
            <a:endParaRPr lang="tr-TR" sz="3200" b="1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3059832" y="565253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KYOK İPTAL</a:t>
            </a:r>
            <a:endParaRPr lang="tr-TR" sz="3200" b="1" dirty="0"/>
          </a:p>
        </p:txBody>
      </p:sp>
      <p:sp>
        <p:nvSpPr>
          <p:cNvPr id="21" name="Aşağı Ok 20"/>
          <p:cNvSpPr/>
          <p:nvPr/>
        </p:nvSpPr>
        <p:spPr>
          <a:xfrm>
            <a:off x="2987824" y="2981897"/>
            <a:ext cx="288032" cy="692119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Sağ Ayraç 24"/>
          <p:cNvSpPr/>
          <p:nvPr/>
        </p:nvSpPr>
        <p:spPr>
          <a:xfrm rot="16200000">
            <a:off x="1007604" y="2981897"/>
            <a:ext cx="900100" cy="1383207"/>
          </a:xfrm>
          <a:prstGeom prst="rightBrace">
            <a:avLst/>
          </a:prstGeom>
          <a:noFill/>
          <a:ln w="762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Sağ Ayraç 25"/>
          <p:cNvSpPr/>
          <p:nvPr/>
        </p:nvSpPr>
        <p:spPr>
          <a:xfrm rot="16200000">
            <a:off x="2886085" y="4358230"/>
            <a:ext cx="450050" cy="1923703"/>
          </a:xfrm>
          <a:prstGeom prst="rightBrac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Yukarı Bükülü Ok 28"/>
          <p:cNvSpPr/>
          <p:nvPr/>
        </p:nvSpPr>
        <p:spPr>
          <a:xfrm>
            <a:off x="5580112" y="2852936"/>
            <a:ext cx="576064" cy="3091988"/>
          </a:xfrm>
          <a:prstGeom prst="bentUp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Sağ Ayraç 29"/>
          <p:cNvSpPr/>
          <p:nvPr/>
        </p:nvSpPr>
        <p:spPr>
          <a:xfrm rot="16200000">
            <a:off x="4234753" y="211432"/>
            <a:ext cx="674493" cy="2736304"/>
          </a:xfrm>
          <a:prstGeom prst="rightBrac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0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5616" y="320824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Taksir (TCK m 85,89)</a:t>
            </a:r>
            <a:endParaRPr lang="tr-TR" sz="4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67544" y="1196752"/>
            <a:ext cx="77768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(Basit yaralamada, bilinçli taksir hariç şikayete bağlı)</a:t>
            </a:r>
          </a:p>
          <a:p>
            <a:pPr algn="ctr"/>
            <a:endParaRPr lang="tr-TR" sz="2800" b="1" dirty="0" smtClean="0"/>
          </a:p>
          <a:p>
            <a:pPr algn="ctr"/>
            <a:r>
              <a:rPr lang="tr-TR" sz="2800" b="1" dirty="0" smtClean="0"/>
              <a:t>Dikkat &amp; özen yükümlülüğüne aykırılık</a:t>
            </a:r>
          </a:p>
          <a:p>
            <a:pPr algn="ctr"/>
            <a:r>
              <a:rPr lang="tr-TR" sz="2800" b="1" dirty="0" smtClean="0"/>
              <a:t>Öngörülebilir &amp; Önlenebilir</a:t>
            </a:r>
            <a:endParaRPr lang="tr-TR" sz="2800" b="1" dirty="0"/>
          </a:p>
        </p:txBody>
      </p:sp>
      <p:sp>
        <p:nvSpPr>
          <p:cNvPr id="5" name="Dikdörtgen 4"/>
          <p:cNvSpPr/>
          <p:nvPr/>
        </p:nvSpPr>
        <p:spPr>
          <a:xfrm>
            <a:off x="251520" y="3068960"/>
            <a:ext cx="4248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sz="1600" b="1" dirty="0">
                <a:latin typeface="+mj-lt"/>
              </a:rPr>
              <a:t>Taksirle öldürme</a:t>
            </a:r>
          </a:p>
          <a:p>
            <a:pPr algn="just" fontAlgn="base"/>
            <a:r>
              <a:rPr lang="tr-TR" sz="1600" b="1" dirty="0">
                <a:latin typeface="+mj-lt"/>
              </a:rPr>
              <a:t>Madde 85-</a:t>
            </a:r>
            <a:r>
              <a:rPr lang="tr-TR" sz="1600" dirty="0">
                <a:latin typeface="+mj-lt"/>
              </a:rPr>
              <a:t> </a:t>
            </a:r>
            <a:r>
              <a:rPr lang="tr-TR" sz="1600" dirty="0" smtClean="0">
                <a:latin typeface="+mj-lt"/>
              </a:rPr>
              <a:t> </a:t>
            </a:r>
            <a:r>
              <a:rPr lang="tr-TR" sz="1600" dirty="0">
                <a:latin typeface="+mj-lt"/>
              </a:rPr>
              <a:t>Taksirle bir insanın ölümüne neden olan kişi, iki yıldan altı yıla kadar hapis cezası ile cezalandırılır.</a:t>
            </a:r>
          </a:p>
          <a:p>
            <a:pPr algn="just" fontAlgn="base"/>
            <a:r>
              <a:rPr lang="tr-TR" sz="1600" dirty="0">
                <a:latin typeface="+mj-lt"/>
              </a:rPr>
              <a:t> </a:t>
            </a:r>
            <a:r>
              <a:rPr lang="tr-TR" sz="1600" dirty="0" smtClean="0">
                <a:latin typeface="+mj-lt"/>
              </a:rPr>
              <a:t>  </a:t>
            </a:r>
            <a:r>
              <a:rPr lang="tr-TR" sz="1600" dirty="0">
                <a:latin typeface="+mj-lt"/>
              </a:rPr>
              <a:t>Fiil, birden fazla insanın ölümüne ya da bir veya birden fazla kişinin ölümü ile birlikte bir veya birden fazla kişinin yaralanmasına neden olmuş ise, kişi iki yıldan </a:t>
            </a:r>
            <a:r>
              <a:rPr lang="tr-TR" sz="1600" dirty="0" err="1">
                <a:latin typeface="+mj-lt"/>
              </a:rPr>
              <a:t>onbeş</a:t>
            </a:r>
            <a:r>
              <a:rPr lang="tr-TR" sz="1600" dirty="0">
                <a:latin typeface="+mj-lt"/>
              </a:rPr>
              <a:t> yıla kadar hapis cezası ile cezalandırılır. </a:t>
            </a:r>
            <a:endParaRPr lang="tr-TR" sz="1600" b="0" i="0" dirty="0">
              <a:effectLst/>
              <a:latin typeface="+mj-lt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44008" y="2980015"/>
            <a:ext cx="432048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tr-TR" sz="1600" b="1" dirty="0">
                <a:latin typeface="+mj-lt"/>
              </a:rPr>
              <a:t>Taksirle yaralama</a:t>
            </a:r>
          </a:p>
          <a:p>
            <a:pPr algn="just" fontAlgn="base"/>
            <a:r>
              <a:rPr lang="tr-TR" sz="1600" b="1" dirty="0">
                <a:latin typeface="+mj-lt"/>
              </a:rPr>
              <a:t>Madde 89-</a:t>
            </a:r>
            <a:r>
              <a:rPr lang="tr-TR" sz="1600" dirty="0">
                <a:latin typeface="+mj-lt"/>
              </a:rPr>
              <a:t> </a:t>
            </a:r>
            <a:r>
              <a:rPr lang="tr-TR" sz="1600" dirty="0" smtClean="0">
                <a:latin typeface="+mj-lt"/>
              </a:rPr>
              <a:t> </a:t>
            </a:r>
            <a:r>
              <a:rPr lang="tr-TR" sz="1600" dirty="0">
                <a:latin typeface="+mj-lt"/>
              </a:rPr>
              <a:t>Taksirle başkasının vücuduna acı veren veya sağlığının ya da algılama yeteneğinin bozulmasına neden olan kişi, üç aydan bir yıla kadar hapis veya adlî para cezası ile cezalandırılır.</a:t>
            </a:r>
          </a:p>
          <a:p>
            <a:pPr algn="just" fontAlgn="base"/>
            <a:r>
              <a:rPr lang="tr-TR" sz="1600" dirty="0" smtClean="0">
                <a:latin typeface="+mj-lt"/>
              </a:rPr>
              <a:t>    </a:t>
            </a:r>
            <a:r>
              <a:rPr lang="tr-TR" sz="1600" dirty="0">
                <a:latin typeface="+mj-lt"/>
              </a:rPr>
              <a:t>Taksirle yaralama fiili, mağdurun</a:t>
            </a:r>
            <a:r>
              <a:rPr lang="tr-TR" sz="1600" dirty="0" smtClean="0">
                <a:latin typeface="+mj-lt"/>
              </a:rPr>
              <a:t>;</a:t>
            </a:r>
          </a:p>
          <a:p>
            <a:pPr algn="just" fontAlgn="base"/>
            <a:r>
              <a:rPr lang="tr-TR" sz="1600" b="0" i="0" dirty="0" smtClean="0">
                <a:effectLst/>
                <a:latin typeface="+mj-lt"/>
              </a:rPr>
              <a:t>-</a:t>
            </a:r>
            <a:r>
              <a:rPr lang="tr-TR" sz="1600" dirty="0" smtClean="0">
                <a:latin typeface="+mj-lt"/>
              </a:rPr>
              <a:t> </a:t>
            </a:r>
            <a:r>
              <a:rPr lang="tr-TR" sz="1600" dirty="0">
                <a:latin typeface="+mj-lt"/>
              </a:rPr>
              <a:t>Gebe bir kadının çocuğunun vaktinden önce doğmasına,</a:t>
            </a:r>
          </a:p>
          <a:p>
            <a:pPr algn="just" fontAlgn="base"/>
            <a:r>
              <a:rPr lang="tr-TR" sz="1600" dirty="0">
                <a:latin typeface="+mj-lt"/>
              </a:rPr>
              <a:t>Neden olmuşsa, birinci fıkraya göre belirlenen ceza, yarısı oranında artırılır</a:t>
            </a:r>
            <a:r>
              <a:rPr lang="tr-TR" sz="1600" dirty="0" smtClean="0">
                <a:latin typeface="+mj-lt"/>
              </a:rPr>
              <a:t>.</a:t>
            </a:r>
          </a:p>
          <a:p>
            <a:pPr algn="just" fontAlgn="base"/>
            <a:r>
              <a:rPr lang="tr-TR" sz="1600" dirty="0" smtClean="0">
                <a:latin typeface="+mj-lt"/>
              </a:rPr>
              <a:t>- Gebe </a:t>
            </a:r>
            <a:r>
              <a:rPr lang="tr-TR" sz="1600" dirty="0">
                <a:latin typeface="+mj-lt"/>
              </a:rPr>
              <a:t>bir kadının çocuğunun düşmesine,</a:t>
            </a:r>
          </a:p>
          <a:p>
            <a:pPr algn="just" fontAlgn="base"/>
            <a:r>
              <a:rPr lang="tr-TR" sz="1600" dirty="0">
                <a:latin typeface="+mj-lt"/>
              </a:rPr>
              <a:t>Neden olmuşsa, birinci fıkraya göre belirlenen ceza, bir kat artırılır.</a:t>
            </a:r>
          </a:p>
          <a:p>
            <a:pPr algn="just" fontAlgn="base"/>
            <a:endParaRPr lang="tr-TR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5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400" y="821432"/>
            <a:ext cx="7134944" cy="5703912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tr-TR" sz="2100" b="1" dirty="0">
                <a:solidFill>
                  <a:schemeClr val="tx1"/>
                </a:solidFill>
              </a:rPr>
              <a:t>	</a:t>
            </a:r>
            <a:r>
              <a:rPr lang="tr-TR" sz="2100" b="1" dirty="0" smtClean="0">
                <a:solidFill>
                  <a:schemeClr val="tx1"/>
                </a:solidFill>
              </a:rPr>
              <a:t>Soruşturulması </a:t>
            </a:r>
            <a:r>
              <a:rPr lang="tr-TR" sz="2100" b="1" dirty="0">
                <a:solidFill>
                  <a:schemeClr val="tx1"/>
                </a:solidFill>
              </a:rPr>
              <a:t>ve kovuşturulması şikayete bağlı </a:t>
            </a:r>
            <a:r>
              <a:rPr lang="tr-TR" sz="2100" b="1" dirty="0" smtClean="0">
                <a:solidFill>
                  <a:schemeClr val="tx1"/>
                </a:solidFill>
              </a:rPr>
              <a:t>suçlar:</a:t>
            </a:r>
            <a:endParaRPr lang="tr-TR" sz="2100" b="1" dirty="0">
              <a:solidFill>
                <a:schemeClr val="tx1"/>
              </a:solidFill>
            </a:endParaRPr>
          </a:p>
          <a:p>
            <a:pPr fontAlgn="base">
              <a:buClr>
                <a:schemeClr val="tx1"/>
              </a:buClr>
            </a:pPr>
            <a:r>
              <a:rPr lang="tr-TR" sz="2100" b="1" dirty="0" smtClean="0">
                <a:solidFill>
                  <a:schemeClr val="tx1"/>
                </a:solidFill>
              </a:rPr>
              <a:t>TCK. m. </a:t>
            </a:r>
            <a:r>
              <a:rPr lang="tr-TR" sz="2100" b="1" dirty="0">
                <a:solidFill>
                  <a:schemeClr val="tx1"/>
                </a:solidFill>
              </a:rPr>
              <a:t>73- </a:t>
            </a:r>
            <a:r>
              <a:rPr lang="tr-TR" sz="2100" b="1" dirty="0" smtClean="0">
                <a:solidFill>
                  <a:schemeClr val="tx1"/>
                </a:solidFill>
              </a:rPr>
              <a:t> </a:t>
            </a:r>
            <a:r>
              <a:rPr lang="tr-TR" sz="2100" b="1" dirty="0">
                <a:solidFill>
                  <a:schemeClr val="tx1"/>
                </a:solidFill>
              </a:rPr>
              <a:t>Soruşturulması ve kovuşturulması şikayete bağlı olan suç hakkında yetkili kimse altı ay içinde şikayette bulunmadığı takdirde soruşturma ve kovuşturma yapılamaz.</a:t>
            </a:r>
          </a:p>
          <a:p>
            <a:pPr fontAlgn="base">
              <a:buClr>
                <a:schemeClr val="tx1"/>
              </a:buClr>
            </a:pPr>
            <a:r>
              <a:rPr lang="tr-TR" sz="2100" b="1" dirty="0">
                <a:solidFill>
                  <a:schemeClr val="tx1"/>
                </a:solidFill>
              </a:rPr>
              <a:t> </a:t>
            </a:r>
            <a:r>
              <a:rPr lang="tr-TR" sz="2100" b="1" dirty="0" smtClean="0">
                <a:solidFill>
                  <a:schemeClr val="tx1"/>
                </a:solidFill>
              </a:rPr>
              <a:t>  </a:t>
            </a:r>
            <a:r>
              <a:rPr lang="tr-TR" sz="2100" b="1" dirty="0">
                <a:solidFill>
                  <a:schemeClr val="tx1"/>
                </a:solidFill>
              </a:rPr>
              <a:t>Zamanaşımı süresini geçmemek koşuluyla bu süre, şikayet hakkı olan kişinin fiili ve failin kim olduğunu bildiği veya öğrendiği günden başlar.</a:t>
            </a:r>
          </a:p>
          <a:p>
            <a:pPr fontAlgn="base">
              <a:buClr>
                <a:schemeClr val="tx1"/>
              </a:buClr>
            </a:pPr>
            <a:r>
              <a:rPr lang="tr-TR" sz="2100" b="1" dirty="0" smtClean="0">
                <a:solidFill>
                  <a:schemeClr val="tx1"/>
                </a:solidFill>
              </a:rPr>
              <a:t>   Şikayet </a:t>
            </a:r>
            <a:r>
              <a:rPr lang="tr-TR" sz="2100" b="1" dirty="0">
                <a:solidFill>
                  <a:schemeClr val="tx1"/>
                </a:solidFill>
              </a:rPr>
              <a:t>hakkı olan birkaç kişiden birisi altı aylık süreyi geçirirse bundan dolayı diğerlerinin hakları düşmez.</a:t>
            </a:r>
          </a:p>
          <a:p>
            <a:pPr fontAlgn="base">
              <a:buClr>
                <a:schemeClr val="tx1"/>
              </a:buClr>
            </a:pPr>
            <a:r>
              <a:rPr lang="tr-TR" sz="2100" b="1" dirty="0" smtClean="0">
                <a:solidFill>
                  <a:schemeClr val="tx1"/>
                </a:solidFill>
              </a:rPr>
              <a:t>   Kovuşturma </a:t>
            </a:r>
            <a:r>
              <a:rPr lang="tr-TR" sz="2100" b="1" dirty="0">
                <a:solidFill>
                  <a:schemeClr val="tx1"/>
                </a:solidFill>
              </a:rPr>
              <a:t>yapılabilmesi şikayete bağlı suçlarda kanunda aksi yazılı olmadıkça suçtan zarar gören kişinin vazgeçmesi davayı düşürür ve hükmün kesinleşmesinden sonraki vazgeçme cezanın infazına engel olmaz.</a:t>
            </a:r>
          </a:p>
          <a:p>
            <a:pPr fontAlgn="base">
              <a:buClr>
                <a:schemeClr val="tx1"/>
              </a:buClr>
            </a:pPr>
            <a:r>
              <a:rPr lang="tr-TR" sz="2100" b="1" dirty="0">
                <a:solidFill>
                  <a:schemeClr val="tx1"/>
                </a:solidFill>
              </a:rPr>
              <a:t> </a:t>
            </a:r>
            <a:r>
              <a:rPr lang="tr-TR" sz="2100" b="1" dirty="0" smtClean="0">
                <a:solidFill>
                  <a:schemeClr val="tx1"/>
                </a:solidFill>
              </a:rPr>
              <a:t>   </a:t>
            </a:r>
            <a:r>
              <a:rPr lang="tr-TR" sz="2100" b="1" dirty="0">
                <a:solidFill>
                  <a:schemeClr val="tx1"/>
                </a:solidFill>
              </a:rPr>
              <a:t>İştirak halinde suç işlemiş sanıklardan biri hakkındaki şikayetten vazgeçme, diğerlerini de kapsar.</a:t>
            </a:r>
          </a:p>
          <a:p>
            <a:pPr fontAlgn="base">
              <a:buClr>
                <a:schemeClr val="tx1"/>
              </a:buClr>
            </a:pPr>
            <a:r>
              <a:rPr lang="tr-TR" sz="2100" b="1" dirty="0">
                <a:solidFill>
                  <a:schemeClr val="tx1"/>
                </a:solidFill>
              </a:rPr>
              <a:t> </a:t>
            </a:r>
            <a:r>
              <a:rPr lang="tr-TR" sz="2100" b="1" dirty="0" smtClean="0">
                <a:solidFill>
                  <a:schemeClr val="tx1"/>
                </a:solidFill>
              </a:rPr>
              <a:t>   </a:t>
            </a:r>
            <a:r>
              <a:rPr lang="tr-TR" sz="2100" b="1" dirty="0">
                <a:solidFill>
                  <a:schemeClr val="tx1"/>
                </a:solidFill>
              </a:rPr>
              <a:t>Kanunda aksi yazılı olmadıkça, vazgeçme onu kabul etmeyen sanığı etkilemez.</a:t>
            </a:r>
          </a:p>
          <a:p>
            <a:pPr fontAlgn="base">
              <a:buClr>
                <a:schemeClr val="tx1"/>
              </a:buClr>
            </a:pPr>
            <a:r>
              <a:rPr lang="tr-TR" sz="2100" b="1" dirty="0">
                <a:solidFill>
                  <a:schemeClr val="tx1"/>
                </a:solidFill>
              </a:rPr>
              <a:t> </a:t>
            </a:r>
            <a:r>
              <a:rPr lang="tr-TR" sz="2100" b="1" dirty="0" smtClean="0">
                <a:solidFill>
                  <a:schemeClr val="tx1"/>
                </a:solidFill>
              </a:rPr>
              <a:t>   </a:t>
            </a:r>
            <a:r>
              <a:rPr lang="tr-TR" sz="2100" b="1" dirty="0">
                <a:solidFill>
                  <a:schemeClr val="tx1"/>
                </a:solidFill>
              </a:rPr>
              <a:t>Kamu davasının düşmesi, suçtan zarar gören kişinin şikayetten vazgeçmiş olmasından ileri gelmiş ve vazgeçtiği sırada şahsi haklarından da vazgeçtiğini ayrıca açıklamış ise artık hukuk mahkemesinde de dava açamaz.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71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792088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sz="3200" b="1" dirty="0" smtClean="0">
                <a:solidFill>
                  <a:schemeClr val="tx1"/>
                </a:solidFill>
              </a:rPr>
              <a:t>Dava Sebepleri;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r>
              <a:rPr lang="tr-TR" sz="2600" dirty="0" smtClean="0">
                <a:solidFill>
                  <a:schemeClr val="tx1"/>
                </a:solidFill>
              </a:rPr>
              <a:t>Yanlış teşhis (buna bağlı yanlış tedavi)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r>
              <a:rPr lang="tr-TR" sz="2600" dirty="0" smtClean="0">
                <a:solidFill>
                  <a:schemeClr val="tx1"/>
                </a:solidFill>
              </a:rPr>
              <a:t>Doğru teşhis, yanlış tedavi</a:t>
            </a:r>
            <a:endParaRPr lang="tr-TR" sz="2600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r>
              <a:rPr lang="tr-TR" sz="2600" dirty="0" smtClean="0">
                <a:solidFill>
                  <a:schemeClr val="tx1"/>
                </a:solidFill>
              </a:rPr>
              <a:t>Tedavide gecikme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r>
              <a:rPr lang="tr-TR" sz="2600" dirty="0" smtClean="0">
                <a:solidFill>
                  <a:schemeClr val="tx1"/>
                </a:solidFill>
              </a:rPr>
              <a:t>Elverişsiz / Yanlış anestezi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r>
              <a:rPr lang="tr-TR" sz="2600" dirty="0" smtClean="0">
                <a:solidFill>
                  <a:schemeClr val="tx1"/>
                </a:solidFill>
              </a:rPr>
              <a:t>Gerektiğinde acil tedbirlere başvurmamak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r>
              <a:rPr lang="tr-TR" sz="2600" dirty="0">
                <a:solidFill>
                  <a:schemeClr val="tx1"/>
                </a:solidFill>
              </a:rPr>
              <a:t>G</a:t>
            </a:r>
            <a:r>
              <a:rPr lang="tr-TR" sz="2600" dirty="0" smtClean="0">
                <a:solidFill>
                  <a:schemeClr val="tx1"/>
                </a:solidFill>
              </a:rPr>
              <a:t>ereksiz cerrahi müdahale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27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400" y="1461530"/>
            <a:ext cx="6554867" cy="37676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	</a:t>
            </a:r>
            <a:r>
              <a:rPr lang="tr-TR" sz="3200" b="1" dirty="0" smtClean="0">
                <a:solidFill>
                  <a:schemeClr val="tx1"/>
                </a:solidFill>
              </a:rPr>
              <a:t>Hukuka</a:t>
            </a:r>
            <a:r>
              <a:rPr lang="tr-TR" sz="3600" b="1" dirty="0" smtClean="0">
                <a:solidFill>
                  <a:schemeClr val="tx1"/>
                </a:solidFill>
              </a:rPr>
              <a:t> uygunluk;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chemeClr val="tx1"/>
                </a:solidFill>
              </a:rPr>
              <a:t>Müdahaleyi yapan (yetkili) hekim olmalı,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chemeClr val="tx1"/>
                </a:solidFill>
              </a:rPr>
              <a:t>A</a:t>
            </a:r>
            <a:r>
              <a:rPr lang="tr-TR" sz="2800" dirty="0" smtClean="0">
                <a:solidFill>
                  <a:schemeClr val="tx1"/>
                </a:solidFill>
              </a:rPr>
              <a:t>ydınlatılmış onam olmalı,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chemeClr val="tx1"/>
                </a:solidFill>
              </a:rPr>
              <a:t>Tıp biliminin gereklerine uygun, özenli yapılmalı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dirty="0" err="1" smtClean="0">
                <a:solidFill>
                  <a:schemeClr val="tx1"/>
                </a:solidFill>
              </a:rPr>
              <a:t>Mutad</a:t>
            </a:r>
            <a:r>
              <a:rPr lang="tr-TR" sz="2800" dirty="0" smtClean="0">
                <a:solidFill>
                  <a:schemeClr val="tx1"/>
                </a:solidFill>
              </a:rPr>
              <a:t> komplikasyon (anestezi şoku)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182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3477" y="896888"/>
            <a:ext cx="6554867" cy="15240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SONUÇ / HÜKÜM:</a:t>
            </a:r>
            <a:endParaRPr lang="tr-TR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3477" y="2469642"/>
            <a:ext cx="6554867" cy="3767670"/>
          </a:xfrm>
        </p:spPr>
        <p:txBody>
          <a:bodyPr>
            <a:normAutofit/>
          </a:bodyPr>
          <a:lstStyle/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3200" b="1" dirty="0" smtClean="0">
                <a:solidFill>
                  <a:schemeClr val="tx1"/>
                </a:solidFill>
              </a:rPr>
              <a:t>Hapis ya da para cezası (HAGB)</a:t>
            </a:r>
          </a:p>
          <a:p>
            <a:pPr marL="0" indent="0" algn="ctr">
              <a:buClr>
                <a:schemeClr val="tx1"/>
              </a:buClr>
              <a:buNone/>
            </a:pPr>
            <a:endParaRPr lang="tr-TR" sz="3200" b="1" dirty="0"/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3200" b="1" dirty="0" smtClean="0">
                <a:solidFill>
                  <a:schemeClr val="tx1"/>
                </a:solidFill>
              </a:rPr>
              <a:t>Temyiz: Yargıtay</a:t>
            </a:r>
            <a:endParaRPr lang="tr-T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1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1520" y="421555"/>
            <a:ext cx="7055380" cy="1400530"/>
          </a:xfrm>
        </p:spPr>
        <p:txBody>
          <a:bodyPr/>
          <a:lstStyle/>
          <a:p>
            <a:pPr algn="ctr"/>
            <a:r>
              <a:rPr lang="tr-TR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Hukuk Davası Süreci</a:t>
            </a:r>
            <a:endParaRPr lang="tr-TR" sz="4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8436" y="1858089"/>
            <a:ext cx="6711654" cy="4195481"/>
          </a:xfrm>
        </p:spPr>
        <p:txBody>
          <a:bodyPr/>
          <a:lstStyle/>
          <a:p>
            <a:pPr algn="ctr">
              <a:buClr>
                <a:schemeClr val="tx1"/>
              </a:buClr>
            </a:pPr>
            <a:r>
              <a:rPr lang="tr-TR" sz="2800" b="1" dirty="0" smtClean="0"/>
              <a:t>Talep</a:t>
            </a:r>
          </a:p>
          <a:p>
            <a:pPr algn="ctr">
              <a:buClr>
                <a:schemeClr val="tx1"/>
              </a:buClr>
            </a:pPr>
            <a:r>
              <a:rPr lang="tr-TR" sz="2800" b="1" dirty="0" smtClean="0"/>
              <a:t>Dava</a:t>
            </a:r>
          </a:p>
          <a:p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 rot="16200000">
            <a:off x="4031940" y="1448780"/>
            <a:ext cx="720080" cy="3672407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115616" y="3717032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Doktor kamu görevlisi ise husumet idareye yöneltilir</a:t>
            </a:r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İstisna: Zarara sebep olan olayın ‘hizmet kusuru’ olarak nitelendirilememesi 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4644008" y="371703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Doktor kamu görevlisi değil ise husumet doktora ve/ veya çalıştığı kuruma yöneltilir</a:t>
            </a:r>
            <a:endParaRPr lang="tr-TR" dirty="0"/>
          </a:p>
        </p:txBody>
      </p:sp>
      <p:graphicFrame>
        <p:nvGraphicFramePr>
          <p:cNvPr id="7" name="Tablo 6"/>
          <p:cNvGraphicFramePr>
            <a:graphicFrameLocks noGrp="1"/>
          </p:cNvGraphicFramePr>
          <p:nvPr/>
        </p:nvGraphicFramePr>
        <p:xfrm>
          <a:off x="1119116" y="3739487"/>
          <a:ext cx="3152633" cy="2006220"/>
        </p:xfrm>
        <a:graphic>
          <a:graphicData uri="http://schemas.openxmlformats.org/drawingml/2006/table">
            <a:tbl>
              <a:tblPr/>
              <a:tblGrid>
                <a:gridCol w="3152633"/>
              </a:tblGrid>
              <a:tr h="200622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/>
        </p:nvGraphicFramePr>
        <p:xfrm>
          <a:off x="4681182" y="3712191"/>
          <a:ext cx="3138985" cy="1364776"/>
        </p:xfrm>
        <a:graphic>
          <a:graphicData uri="http://schemas.openxmlformats.org/drawingml/2006/table">
            <a:tbl>
              <a:tblPr/>
              <a:tblGrid>
                <a:gridCol w="3138985"/>
              </a:tblGrid>
              <a:tr h="136477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3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227</TotalTime>
  <Words>293</Words>
  <Application>Microsoft Office PowerPoint</Application>
  <PresentationFormat>On-screen Show (4:3)</PresentationFormat>
  <Paragraphs>112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3</vt:lpstr>
      <vt:lpstr>İyon</vt:lpstr>
      <vt:lpstr>ŞİKAYETTEN HÜKME DAVA SÜRECİ  (Ceza &amp; Tazminat  Davaları)</vt:lpstr>
      <vt:lpstr>Ceza Davası Süreci</vt:lpstr>
      <vt:lpstr>PowerPoint Presentation</vt:lpstr>
      <vt:lpstr>Taksir (TCK m 85,89)</vt:lpstr>
      <vt:lpstr>PowerPoint Presentation</vt:lpstr>
      <vt:lpstr>PowerPoint Presentation</vt:lpstr>
      <vt:lpstr>PowerPoint Presentation</vt:lpstr>
      <vt:lpstr>SONUÇ / HÜKÜM:</vt:lpstr>
      <vt:lpstr>Hukuk Davası Süreci</vt:lpstr>
      <vt:lpstr>Zarar &amp; İlliyet Bağı </vt:lpstr>
      <vt:lpstr>SONUÇ / HÜKÜM: Tazminat</vt:lpstr>
      <vt:lpstr>Hekim Sorumluluğu Sigortası</vt:lpstr>
      <vt:lpstr>Aydınlatılmış Onam</vt:lpstr>
      <vt:lpstr>Komplikasyon         (Öngörülebilir &amp; Önlenemez)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ŞİKAYETTEN HÜKME DAVA SÜRECİ</dc:title>
  <dc:creator>user</dc:creator>
  <cp:lastModifiedBy>DNP</cp:lastModifiedBy>
  <cp:revision>26</cp:revision>
  <dcterms:created xsi:type="dcterms:W3CDTF">2015-05-12T19:15:50Z</dcterms:created>
  <dcterms:modified xsi:type="dcterms:W3CDTF">2015-05-14T10:48:57Z</dcterms:modified>
</cp:coreProperties>
</file>