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7"/>
  </p:notesMasterIdLst>
  <p:sldIdLst>
    <p:sldId id="256" r:id="rId2"/>
    <p:sldId id="257" r:id="rId3"/>
    <p:sldId id="272" r:id="rId4"/>
    <p:sldId id="273" r:id="rId5"/>
    <p:sldId id="261" r:id="rId6"/>
    <p:sldId id="263" r:id="rId7"/>
    <p:sldId id="264" r:id="rId8"/>
    <p:sldId id="262" r:id="rId9"/>
    <p:sldId id="265" r:id="rId10"/>
    <p:sldId id="266" r:id="rId11"/>
    <p:sldId id="267" r:id="rId12"/>
    <p:sldId id="268" r:id="rId13"/>
    <p:sldId id="270" r:id="rId14"/>
    <p:sldId id="269" r:id="rId15"/>
    <p:sldId id="271"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88"/>
    <p:restoredTop sz="48841"/>
  </p:normalViewPr>
  <p:slideViewPr>
    <p:cSldViewPr snapToGrid="0" snapToObjects="1">
      <p:cViewPr varScale="1">
        <p:scale>
          <a:sx n="51" d="100"/>
          <a:sy n="51" d="100"/>
        </p:scale>
        <p:origin x="2928"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heme" Target="theme/theme1.xml"/><Relationship Id="rId2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notesMaster" Target="notesMasters/notesMaster1.xml"/><Relationship Id="rId18" Type="http://schemas.openxmlformats.org/officeDocument/2006/relationships/presProps" Target="presProps.xml"/><Relationship Id="rId19" Type="http://schemas.openxmlformats.org/officeDocument/2006/relationships/viewProps" Target="view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A2A6264-9AFA-5B43-B4DE-5F0E44334A6D}" type="doc">
      <dgm:prSet loTypeId="urn:microsoft.com/office/officeart/2005/8/layout/hierarchy1" loCatId="" qsTypeId="urn:microsoft.com/office/officeart/2005/8/quickstyle/simple4" qsCatId="simple" csTypeId="urn:microsoft.com/office/officeart/2005/8/colors/accent1_2" csCatId="accent1" phldr="1"/>
      <dgm:spPr/>
      <dgm:t>
        <a:bodyPr/>
        <a:lstStyle/>
        <a:p>
          <a:endParaRPr lang="en-US"/>
        </a:p>
      </dgm:t>
    </dgm:pt>
    <dgm:pt modelId="{C3894F42-D40F-1A42-8E9B-6BCAF36757E6}">
      <dgm:prSet phldrT="[Text]"/>
      <dgm:spPr>
        <a:ln>
          <a:solidFill>
            <a:schemeClr val="tx1"/>
          </a:solidFill>
        </a:ln>
      </dgm:spPr>
      <dgm:t>
        <a:bodyPr/>
        <a:lstStyle/>
        <a:p>
          <a:r>
            <a:rPr lang="en-US"/>
            <a:t>Methotrexate treatment total</a:t>
          </a:r>
        </a:p>
        <a:p>
          <a:r>
            <a:rPr lang="en-US"/>
            <a:t>394 patients</a:t>
          </a:r>
        </a:p>
      </dgm:t>
    </dgm:pt>
    <dgm:pt modelId="{A2321498-7C71-4644-8642-1C3B2C548E6D}" type="parTrans" cxnId="{468DB128-85AF-3744-9FB2-FB45DFCC65EA}">
      <dgm:prSet/>
      <dgm:spPr/>
      <dgm:t>
        <a:bodyPr/>
        <a:lstStyle/>
        <a:p>
          <a:endParaRPr lang="en-US"/>
        </a:p>
      </dgm:t>
    </dgm:pt>
    <dgm:pt modelId="{8D73F45B-B78F-F744-85CE-83607D9427A7}" type="sibTrans" cxnId="{468DB128-85AF-3744-9FB2-FB45DFCC65EA}">
      <dgm:prSet/>
      <dgm:spPr/>
      <dgm:t>
        <a:bodyPr/>
        <a:lstStyle/>
        <a:p>
          <a:endParaRPr lang="en-US"/>
        </a:p>
      </dgm:t>
    </dgm:pt>
    <dgm:pt modelId="{837D03B0-899D-4E44-8E64-C2C7F7AF917A}">
      <dgm:prSet phldrT="[Text]"/>
      <dgm:spPr>
        <a:ln>
          <a:solidFill>
            <a:schemeClr val="tx1"/>
          </a:solidFill>
        </a:ln>
      </dgm:spPr>
      <dgm:t>
        <a:bodyPr/>
        <a:lstStyle/>
        <a:p>
          <a:r>
            <a:rPr lang="en-US"/>
            <a:t>Success group</a:t>
          </a:r>
        </a:p>
        <a:p>
          <a:r>
            <a:rPr lang="en-US"/>
            <a:t>335 patients</a:t>
          </a:r>
        </a:p>
      </dgm:t>
    </dgm:pt>
    <dgm:pt modelId="{19416D43-E3FA-7040-AAA6-8D67774D1E5D}" type="parTrans" cxnId="{26D21E4A-584B-6C46-9D62-3CDD6B79EA22}">
      <dgm:prSet/>
      <dgm:spPr>
        <a:ln>
          <a:solidFill>
            <a:schemeClr val="tx1"/>
          </a:solidFill>
        </a:ln>
      </dgm:spPr>
      <dgm:t>
        <a:bodyPr/>
        <a:lstStyle/>
        <a:p>
          <a:endParaRPr lang="en-US"/>
        </a:p>
      </dgm:t>
    </dgm:pt>
    <dgm:pt modelId="{FA22DB47-45F2-0743-9A62-EF00A1BC318B}" type="sibTrans" cxnId="{26D21E4A-584B-6C46-9D62-3CDD6B79EA22}">
      <dgm:prSet/>
      <dgm:spPr/>
      <dgm:t>
        <a:bodyPr/>
        <a:lstStyle/>
        <a:p>
          <a:endParaRPr lang="en-US"/>
        </a:p>
      </dgm:t>
    </dgm:pt>
    <dgm:pt modelId="{69881995-C59A-AC4D-AAC6-E17320453164}">
      <dgm:prSet phldrT="[Text]"/>
      <dgm:spPr>
        <a:ln>
          <a:solidFill>
            <a:schemeClr val="tx1"/>
          </a:solidFill>
        </a:ln>
      </dgm:spPr>
      <dgm:t>
        <a:bodyPr/>
        <a:lstStyle/>
        <a:p>
          <a:r>
            <a:rPr lang="en-US"/>
            <a:t>Single dose</a:t>
          </a:r>
        </a:p>
        <a:p>
          <a:r>
            <a:rPr lang="en-US"/>
            <a:t>278 patients</a:t>
          </a:r>
        </a:p>
      </dgm:t>
    </dgm:pt>
    <dgm:pt modelId="{40B3BADB-7630-A145-9C44-57D87FF94377}" type="parTrans" cxnId="{E91F460A-7D34-514E-B5A8-2D13FD9A1B57}">
      <dgm:prSet/>
      <dgm:spPr>
        <a:ln>
          <a:solidFill>
            <a:schemeClr val="tx1"/>
          </a:solidFill>
        </a:ln>
      </dgm:spPr>
      <dgm:t>
        <a:bodyPr/>
        <a:lstStyle/>
        <a:p>
          <a:endParaRPr lang="en-US"/>
        </a:p>
      </dgm:t>
    </dgm:pt>
    <dgm:pt modelId="{665CC407-0AF6-B745-8A28-E5608AE36E57}" type="sibTrans" cxnId="{E91F460A-7D34-514E-B5A8-2D13FD9A1B57}">
      <dgm:prSet/>
      <dgm:spPr/>
      <dgm:t>
        <a:bodyPr/>
        <a:lstStyle/>
        <a:p>
          <a:endParaRPr lang="en-US"/>
        </a:p>
      </dgm:t>
    </dgm:pt>
    <dgm:pt modelId="{6419DCEE-1DFD-D24A-8847-FE1DCF966DC4}">
      <dgm:prSet phldrT="[Text]"/>
      <dgm:spPr>
        <a:ln>
          <a:solidFill>
            <a:schemeClr val="tx1"/>
          </a:solidFill>
        </a:ln>
      </dgm:spPr>
      <dgm:t>
        <a:bodyPr/>
        <a:lstStyle/>
        <a:p>
          <a:r>
            <a:rPr lang="en-US"/>
            <a:t>Additional dose</a:t>
          </a:r>
        </a:p>
        <a:p>
          <a:r>
            <a:rPr lang="en-US"/>
            <a:t>57 patients</a:t>
          </a:r>
        </a:p>
      </dgm:t>
    </dgm:pt>
    <dgm:pt modelId="{C4473964-F702-2C4B-8363-4E470C6C7A07}" type="parTrans" cxnId="{3F18754F-1E85-5846-97D3-7F7DBD90F015}">
      <dgm:prSet/>
      <dgm:spPr>
        <a:ln>
          <a:solidFill>
            <a:schemeClr val="tx1"/>
          </a:solidFill>
        </a:ln>
      </dgm:spPr>
      <dgm:t>
        <a:bodyPr/>
        <a:lstStyle/>
        <a:p>
          <a:endParaRPr lang="en-US"/>
        </a:p>
      </dgm:t>
    </dgm:pt>
    <dgm:pt modelId="{31858296-6D0D-D843-B71A-CBDFDC15AC74}" type="sibTrans" cxnId="{3F18754F-1E85-5846-97D3-7F7DBD90F015}">
      <dgm:prSet/>
      <dgm:spPr/>
      <dgm:t>
        <a:bodyPr/>
        <a:lstStyle/>
        <a:p>
          <a:endParaRPr lang="en-US"/>
        </a:p>
      </dgm:t>
    </dgm:pt>
    <dgm:pt modelId="{B6BEFDCB-3F37-E349-A364-7859E6A5AE9E}">
      <dgm:prSet phldrT="[Text]"/>
      <dgm:spPr>
        <a:ln>
          <a:solidFill>
            <a:schemeClr val="tx1"/>
          </a:solidFill>
        </a:ln>
      </dgm:spPr>
      <dgm:t>
        <a:bodyPr/>
        <a:lstStyle/>
        <a:p>
          <a:r>
            <a:rPr lang="en-US"/>
            <a:t>Failure group</a:t>
          </a:r>
        </a:p>
        <a:p>
          <a:r>
            <a:rPr lang="en-US"/>
            <a:t>59 patients</a:t>
          </a:r>
        </a:p>
      </dgm:t>
    </dgm:pt>
    <dgm:pt modelId="{031BC8F1-CDD8-8F46-8861-44195814B7CB}" type="parTrans" cxnId="{76BD7189-7534-4642-809C-BF1C6FAC184E}">
      <dgm:prSet/>
      <dgm:spPr>
        <a:ln>
          <a:solidFill>
            <a:schemeClr val="tx1"/>
          </a:solidFill>
        </a:ln>
      </dgm:spPr>
      <dgm:t>
        <a:bodyPr/>
        <a:lstStyle/>
        <a:p>
          <a:endParaRPr lang="en-US"/>
        </a:p>
      </dgm:t>
    </dgm:pt>
    <dgm:pt modelId="{2AF5A1B7-D429-4648-A5A0-EA2746580E32}" type="sibTrans" cxnId="{76BD7189-7534-4642-809C-BF1C6FAC184E}">
      <dgm:prSet/>
      <dgm:spPr/>
      <dgm:t>
        <a:bodyPr/>
        <a:lstStyle/>
        <a:p>
          <a:endParaRPr lang="en-US"/>
        </a:p>
      </dgm:t>
    </dgm:pt>
    <dgm:pt modelId="{31B80707-3694-CA49-9BF9-3289ED49F733}">
      <dgm:prSet phldrT="[Text]"/>
      <dgm:spPr>
        <a:ln>
          <a:solidFill>
            <a:schemeClr val="tx1"/>
          </a:solidFill>
        </a:ln>
      </dgm:spPr>
      <dgm:t>
        <a:bodyPr/>
        <a:lstStyle/>
        <a:p>
          <a:r>
            <a:rPr lang="en-US"/>
            <a:t>Single dose</a:t>
          </a:r>
        </a:p>
        <a:p>
          <a:r>
            <a:rPr lang="en-US"/>
            <a:t>47 patients</a:t>
          </a:r>
        </a:p>
      </dgm:t>
    </dgm:pt>
    <dgm:pt modelId="{14408E4E-4356-E54C-B6D5-6035E1A17B0E}" type="parTrans" cxnId="{DC7FC4F3-B9FB-AA48-8971-6AD72046ECF1}">
      <dgm:prSet/>
      <dgm:spPr>
        <a:ln>
          <a:solidFill>
            <a:schemeClr val="tx1"/>
          </a:solidFill>
        </a:ln>
      </dgm:spPr>
      <dgm:t>
        <a:bodyPr/>
        <a:lstStyle/>
        <a:p>
          <a:endParaRPr lang="en-US"/>
        </a:p>
      </dgm:t>
    </dgm:pt>
    <dgm:pt modelId="{1247D29A-6BCE-0949-B7C2-9B8BFDECA9FE}" type="sibTrans" cxnId="{DC7FC4F3-B9FB-AA48-8971-6AD72046ECF1}">
      <dgm:prSet/>
      <dgm:spPr/>
      <dgm:t>
        <a:bodyPr/>
        <a:lstStyle/>
        <a:p>
          <a:endParaRPr lang="en-US"/>
        </a:p>
      </dgm:t>
    </dgm:pt>
    <dgm:pt modelId="{AC552950-D298-9A4E-B177-CD0070CFB4B5}">
      <dgm:prSet/>
      <dgm:spPr>
        <a:ln>
          <a:solidFill>
            <a:schemeClr val="tx1"/>
          </a:solidFill>
        </a:ln>
      </dgm:spPr>
      <dgm:t>
        <a:bodyPr/>
        <a:lstStyle/>
        <a:p>
          <a:r>
            <a:rPr lang="en-US"/>
            <a:t>Additional dose</a:t>
          </a:r>
        </a:p>
        <a:p>
          <a:r>
            <a:rPr lang="en-US"/>
            <a:t>12 patients</a:t>
          </a:r>
        </a:p>
      </dgm:t>
    </dgm:pt>
    <dgm:pt modelId="{08C2BD46-0B54-9746-8903-7776BA6E25BA}" type="parTrans" cxnId="{9E43196D-43F3-FE42-AFE7-ACCCFAB38BA8}">
      <dgm:prSet/>
      <dgm:spPr>
        <a:ln>
          <a:solidFill>
            <a:schemeClr val="tx1"/>
          </a:solidFill>
        </a:ln>
      </dgm:spPr>
      <dgm:t>
        <a:bodyPr/>
        <a:lstStyle/>
        <a:p>
          <a:endParaRPr lang="en-US"/>
        </a:p>
      </dgm:t>
    </dgm:pt>
    <dgm:pt modelId="{643B955D-1118-B448-9DC3-6CA9B9D74A1F}" type="sibTrans" cxnId="{9E43196D-43F3-FE42-AFE7-ACCCFAB38BA8}">
      <dgm:prSet/>
      <dgm:spPr/>
      <dgm:t>
        <a:bodyPr/>
        <a:lstStyle/>
        <a:p>
          <a:endParaRPr lang="en-US"/>
        </a:p>
      </dgm:t>
    </dgm:pt>
    <dgm:pt modelId="{38F0EFB7-C8CE-CA47-B277-FFCD2C1F6DE6}" type="pres">
      <dgm:prSet presAssocID="{EA2A6264-9AFA-5B43-B4DE-5F0E44334A6D}" presName="hierChild1" presStyleCnt="0">
        <dgm:presLayoutVars>
          <dgm:chPref val="1"/>
          <dgm:dir/>
          <dgm:animOne val="branch"/>
          <dgm:animLvl val="lvl"/>
          <dgm:resizeHandles/>
        </dgm:presLayoutVars>
      </dgm:prSet>
      <dgm:spPr/>
      <dgm:t>
        <a:bodyPr/>
        <a:lstStyle/>
        <a:p>
          <a:endParaRPr lang="en-US"/>
        </a:p>
      </dgm:t>
    </dgm:pt>
    <dgm:pt modelId="{B3C3FE3D-42D0-F24C-A44D-DFE1FC3C90DC}" type="pres">
      <dgm:prSet presAssocID="{C3894F42-D40F-1A42-8E9B-6BCAF36757E6}" presName="hierRoot1" presStyleCnt="0"/>
      <dgm:spPr/>
    </dgm:pt>
    <dgm:pt modelId="{980890DF-0259-694F-BD1E-F1FF81F74AFC}" type="pres">
      <dgm:prSet presAssocID="{C3894F42-D40F-1A42-8E9B-6BCAF36757E6}" presName="composite" presStyleCnt="0"/>
      <dgm:spPr/>
    </dgm:pt>
    <dgm:pt modelId="{FA1EF01D-13D2-5740-B90E-9AFD2340B32B}" type="pres">
      <dgm:prSet presAssocID="{C3894F42-D40F-1A42-8E9B-6BCAF36757E6}" presName="background" presStyleLbl="node0" presStyleIdx="0" presStyleCnt="1"/>
      <dgm:spPr>
        <a:noFill/>
      </dgm:spPr>
    </dgm:pt>
    <dgm:pt modelId="{620C0E4C-ADBB-034F-9971-6CF249BD5484}" type="pres">
      <dgm:prSet presAssocID="{C3894F42-D40F-1A42-8E9B-6BCAF36757E6}" presName="text" presStyleLbl="fgAcc0" presStyleIdx="0" presStyleCnt="1">
        <dgm:presLayoutVars>
          <dgm:chPref val="3"/>
        </dgm:presLayoutVars>
      </dgm:prSet>
      <dgm:spPr/>
      <dgm:t>
        <a:bodyPr/>
        <a:lstStyle/>
        <a:p>
          <a:endParaRPr lang="en-US"/>
        </a:p>
      </dgm:t>
    </dgm:pt>
    <dgm:pt modelId="{678DACAF-CCD5-A949-88C0-D9B2AE4759DC}" type="pres">
      <dgm:prSet presAssocID="{C3894F42-D40F-1A42-8E9B-6BCAF36757E6}" presName="hierChild2" presStyleCnt="0"/>
      <dgm:spPr/>
    </dgm:pt>
    <dgm:pt modelId="{9BEFF8C5-939B-7846-8B79-3FC39156A782}" type="pres">
      <dgm:prSet presAssocID="{19416D43-E3FA-7040-AAA6-8D67774D1E5D}" presName="Name10" presStyleLbl="parChTrans1D2" presStyleIdx="0" presStyleCnt="2"/>
      <dgm:spPr/>
      <dgm:t>
        <a:bodyPr/>
        <a:lstStyle/>
        <a:p>
          <a:endParaRPr lang="en-US"/>
        </a:p>
      </dgm:t>
    </dgm:pt>
    <dgm:pt modelId="{1F42D5AA-67AA-754A-9B60-8D91FD3E0014}" type="pres">
      <dgm:prSet presAssocID="{837D03B0-899D-4E44-8E64-C2C7F7AF917A}" presName="hierRoot2" presStyleCnt="0"/>
      <dgm:spPr/>
    </dgm:pt>
    <dgm:pt modelId="{5174E935-D9D0-0446-BE3A-7FFBE5D8DBBE}" type="pres">
      <dgm:prSet presAssocID="{837D03B0-899D-4E44-8E64-C2C7F7AF917A}" presName="composite2" presStyleCnt="0"/>
      <dgm:spPr/>
    </dgm:pt>
    <dgm:pt modelId="{6687DD2E-062F-6749-84CF-FB5A5A47B861}" type="pres">
      <dgm:prSet presAssocID="{837D03B0-899D-4E44-8E64-C2C7F7AF917A}" presName="background2" presStyleLbl="node2" presStyleIdx="0" presStyleCnt="2"/>
      <dgm:spPr>
        <a:noFill/>
      </dgm:spPr>
    </dgm:pt>
    <dgm:pt modelId="{87213AE4-DDD9-6C40-A4AA-6F330E639D68}" type="pres">
      <dgm:prSet presAssocID="{837D03B0-899D-4E44-8E64-C2C7F7AF917A}" presName="text2" presStyleLbl="fgAcc2" presStyleIdx="0" presStyleCnt="2">
        <dgm:presLayoutVars>
          <dgm:chPref val="3"/>
        </dgm:presLayoutVars>
      </dgm:prSet>
      <dgm:spPr/>
      <dgm:t>
        <a:bodyPr/>
        <a:lstStyle/>
        <a:p>
          <a:endParaRPr lang="en-US"/>
        </a:p>
      </dgm:t>
    </dgm:pt>
    <dgm:pt modelId="{07942079-73FA-4846-84CE-7D2D373D7ADB}" type="pres">
      <dgm:prSet presAssocID="{837D03B0-899D-4E44-8E64-C2C7F7AF917A}" presName="hierChild3" presStyleCnt="0"/>
      <dgm:spPr/>
    </dgm:pt>
    <dgm:pt modelId="{F39EDC56-8236-CD4A-863A-DB75344DBD22}" type="pres">
      <dgm:prSet presAssocID="{40B3BADB-7630-A145-9C44-57D87FF94377}" presName="Name17" presStyleLbl="parChTrans1D3" presStyleIdx="0" presStyleCnt="4"/>
      <dgm:spPr/>
      <dgm:t>
        <a:bodyPr/>
        <a:lstStyle/>
        <a:p>
          <a:endParaRPr lang="en-US"/>
        </a:p>
      </dgm:t>
    </dgm:pt>
    <dgm:pt modelId="{9B021BBB-D110-E942-9900-49553A77BB8C}" type="pres">
      <dgm:prSet presAssocID="{69881995-C59A-AC4D-AAC6-E17320453164}" presName="hierRoot3" presStyleCnt="0"/>
      <dgm:spPr/>
    </dgm:pt>
    <dgm:pt modelId="{B3A2360C-4AFD-E048-8DEE-3363B462CAED}" type="pres">
      <dgm:prSet presAssocID="{69881995-C59A-AC4D-AAC6-E17320453164}" presName="composite3" presStyleCnt="0"/>
      <dgm:spPr/>
    </dgm:pt>
    <dgm:pt modelId="{FCE7F93D-8DEB-1949-8A40-8AEF69654043}" type="pres">
      <dgm:prSet presAssocID="{69881995-C59A-AC4D-AAC6-E17320453164}" presName="background3" presStyleLbl="node3" presStyleIdx="0" presStyleCnt="4"/>
      <dgm:spPr>
        <a:noFill/>
      </dgm:spPr>
    </dgm:pt>
    <dgm:pt modelId="{E1D785C1-67CE-D44F-AC64-3B5F5A5C409F}" type="pres">
      <dgm:prSet presAssocID="{69881995-C59A-AC4D-AAC6-E17320453164}" presName="text3" presStyleLbl="fgAcc3" presStyleIdx="0" presStyleCnt="4">
        <dgm:presLayoutVars>
          <dgm:chPref val="3"/>
        </dgm:presLayoutVars>
      </dgm:prSet>
      <dgm:spPr/>
      <dgm:t>
        <a:bodyPr/>
        <a:lstStyle/>
        <a:p>
          <a:endParaRPr lang="en-US"/>
        </a:p>
      </dgm:t>
    </dgm:pt>
    <dgm:pt modelId="{A91F3F63-F56E-F14E-AF7E-F700B0D14B58}" type="pres">
      <dgm:prSet presAssocID="{69881995-C59A-AC4D-AAC6-E17320453164}" presName="hierChild4" presStyleCnt="0"/>
      <dgm:spPr/>
    </dgm:pt>
    <dgm:pt modelId="{571C9955-354D-C946-B19E-4DB5F35DC8D6}" type="pres">
      <dgm:prSet presAssocID="{C4473964-F702-2C4B-8363-4E470C6C7A07}" presName="Name17" presStyleLbl="parChTrans1D3" presStyleIdx="1" presStyleCnt="4"/>
      <dgm:spPr/>
      <dgm:t>
        <a:bodyPr/>
        <a:lstStyle/>
        <a:p>
          <a:endParaRPr lang="en-US"/>
        </a:p>
      </dgm:t>
    </dgm:pt>
    <dgm:pt modelId="{B7F6BB2C-4BC3-744F-8E2F-19944D605BE4}" type="pres">
      <dgm:prSet presAssocID="{6419DCEE-1DFD-D24A-8847-FE1DCF966DC4}" presName="hierRoot3" presStyleCnt="0"/>
      <dgm:spPr/>
    </dgm:pt>
    <dgm:pt modelId="{D5FE69E2-524E-2F41-934C-C08CB7CD47EF}" type="pres">
      <dgm:prSet presAssocID="{6419DCEE-1DFD-D24A-8847-FE1DCF966DC4}" presName="composite3" presStyleCnt="0"/>
      <dgm:spPr/>
    </dgm:pt>
    <dgm:pt modelId="{4CD59CB2-B4F7-144D-8385-481A9C15F0A7}" type="pres">
      <dgm:prSet presAssocID="{6419DCEE-1DFD-D24A-8847-FE1DCF966DC4}" presName="background3" presStyleLbl="node3" presStyleIdx="1" presStyleCnt="4"/>
      <dgm:spPr>
        <a:noFill/>
      </dgm:spPr>
    </dgm:pt>
    <dgm:pt modelId="{C27FCC86-7951-CB4D-A85D-EC51FE5EA71C}" type="pres">
      <dgm:prSet presAssocID="{6419DCEE-1DFD-D24A-8847-FE1DCF966DC4}" presName="text3" presStyleLbl="fgAcc3" presStyleIdx="1" presStyleCnt="4">
        <dgm:presLayoutVars>
          <dgm:chPref val="3"/>
        </dgm:presLayoutVars>
      </dgm:prSet>
      <dgm:spPr/>
      <dgm:t>
        <a:bodyPr/>
        <a:lstStyle/>
        <a:p>
          <a:endParaRPr lang="en-US"/>
        </a:p>
      </dgm:t>
    </dgm:pt>
    <dgm:pt modelId="{6136C311-6B4A-8646-AE65-FBB47C4C67F8}" type="pres">
      <dgm:prSet presAssocID="{6419DCEE-1DFD-D24A-8847-FE1DCF966DC4}" presName="hierChild4" presStyleCnt="0"/>
      <dgm:spPr/>
    </dgm:pt>
    <dgm:pt modelId="{BE7BC11E-C335-7D43-8E90-43800A08F876}" type="pres">
      <dgm:prSet presAssocID="{031BC8F1-CDD8-8F46-8861-44195814B7CB}" presName="Name10" presStyleLbl="parChTrans1D2" presStyleIdx="1" presStyleCnt="2"/>
      <dgm:spPr/>
      <dgm:t>
        <a:bodyPr/>
        <a:lstStyle/>
        <a:p>
          <a:endParaRPr lang="en-US"/>
        </a:p>
      </dgm:t>
    </dgm:pt>
    <dgm:pt modelId="{ED3B91D4-DB5A-344A-8342-80F3BCDED1CA}" type="pres">
      <dgm:prSet presAssocID="{B6BEFDCB-3F37-E349-A364-7859E6A5AE9E}" presName="hierRoot2" presStyleCnt="0"/>
      <dgm:spPr/>
    </dgm:pt>
    <dgm:pt modelId="{2DFBF774-9138-DB4E-941F-0575D8FA65AD}" type="pres">
      <dgm:prSet presAssocID="{B6BEFDCB-3F37-E349-A364-7859E6A5AE9E}" presName="composite2" presStyleCnt="0"/>
      <dgm:spPr/>
    </dgm:pt>
    <dgm:pt modelId="{5FEB10BD-A5C9-1549-A757-2893D6B06BEB}" type="pres">
      <dgm:prSet presAssocID="{B6BEFDCB-3F37-E349-A364-7859E6A5AE9E}" presName="background2" presStyleLbl="node2" presStyleIdx="1" presStyleCnt="2"/>
      <dgm:spPr>
        <a:noFill/>
      </dgm:spPr>
    </dgm:pt>
    <dgm:pt modelId="{2B242291-A133-4045-A24A-A5C6AF8BA543}" type="pres">
      <dgm:prSet presAssocID="{B6BEFDCB-3F37-E349-A364-7859E6A5AE9E}" presName="text2" presStyleLbl="fgAcc2" presStyleIdx="1" presStyleCnt="2">
        <dgm:presLayoutVars>
          <dgm:chPref val="3"/>
        </dgm:presLayoutVars>
      </dgm:prSet>
      <dgm:spPr/>
      <dgm:t>
        <a:bodyPr/>
        <a:lstStyle/>
        <a:p>
          <a:endParaRPr lang="en-US"/>
        </a:p>
      </dgm:t>
    </dgm:pt>
    <dgm:pt modelId="{A01BBC14-AD2A-D944-9E31-648831CE7233}" type="pres">
      <dgm:prSet presAssocID="{B6BEFDCB-3F37-E349-A364-7859E6A5AE9E}" presName="hierChild3" presStyleCnt="0"/>
      <dgm:spPr/>
    </dgm:pt>
    <dgm:pt modelId="{F8CA31F1-2387-FD46-AB33-D459AD7D26D0}" type="pres">
      <dgm:prSet presAssocID="{14408E4E-4356-E54C-B6D5-6035E1A17B0E}" presName="Name17" presStyleLbl="parChTrans1D3" presStyleIdx="2" presStyleCnt="4"/>
      <dgm:spPr/>
      <dgm:t>
        <a:bodyPr/>
        <a:lstStyle/>
        <a:p>
          <a:endParaRPr lang="en-US"/>
        </a:p>
      </dgm:t>
    </dgm:pt>
    <dgm:pt modelId="{BE09F4D8-EFA7-9F4E-BC9F-AE7B044D6147}" type="pres">
      <dgm:prSet presAssocID="{31B80707-3694-CA49-9BF9-3289ED49F733}" presName="hierRoot3" presStyleCnt="0"/>
      <dgm:spPr/>
    </dgm:pt>
    <dgm:pt modelId="{7792C8E7-5087-D649-A29F-F376D4E039B1}" type="pres">
      <dgm:prSet presAssocID="{31B80707-3694-CA49-9BF9-3289ED49F733}" presName="composite3" presStyleCnt="0"/>
      <dgm:spPr/>
    </dgm:pt>
    <dgm:pt modelId="{BA6C8E86-210B-3E41-8AAC-7E954B8FA816}" type="pres">
      <dgm:prSet presAssocID="{31B80707-3694-CA49-9BF9-3289ED49F733}" presName="background3" presStyleLbl="node3" presStyleIdx="2" presStyleCnt="4"/>
      <dgm:spPr>
        <a:noFill/>
      </dgm:spPr>
    </dgm:pt>
    <dgm:pt modelId="{C962F054-7DB4-9647-96E6-FB4DF52BE06F}" type="pres">
      <dgm:prSet presAssocID="{31B80707-3694-CA49-9BF9-3289ED49F733}" presName="text3" presStyleLbl="fgAcc3" presStyleIdx="2" presStyleCnt="4">
        <dgm:presLayoutVars>
          <dgm:chPref val="3"/>
        </dgm:presLayoutVars>
      </dgm:prSet>
      <dgm:spPr/>
      <dgm:t>
        <a:bodyPr/>
        <a:lstStyle/>
        <a:p>
          <a:endParaRPr lang="en-US"/>
        </a:p>
      </dgm:t>
    </dgm:pt>
    <dgm:pt modelId="{7EA5B88D-E854-DD48-B9F4-8E220FE3D3BB}" type="pres">
      <dgm:prSet presAssocID="{31B80707-3694-CA49-9BF9-3289ED49F733}" presName="hierChild4" presStyleCnt="0"/>
      <dgm:spPr/>
    </dgm:pt>
    <dgm:pt modelId="{28BEC3F5-1FE2-6E4A-9792-22C3F069DD7F}" type="pres">
      <dgm:prSet presAssocID="{08C2BD46-0B54-9746-8903-7776BA6E25BA}" presName="Name17" presStyleLbl="parChTrans1D3" presStyleIdx="3" presStyleCnt="4"/>
      <dgm:spPr/>
      <dgm:t>
        <a:bodyPr/>
        <a:lstStyle/>
        <a:p>
          <a:endParaRPr lang="en-US"/>
        </a:p>
      </dgm:t>
    </dgm:pt>
    <dgm:pt modelId="{41E00689-7886-1B49-B66B-6AA974AE4DE6}" type="pres">
      <dgm:prSet presAssocID="{AC552950-D298-9A4E-B177-CD0070CFB4B5}" presName="hierRoot3" presStyleCnt="0"/>
      <dgm:spPr/>
    </dgm:pt>
    <dgm:pt modelId="{7E538070-185C-2248-86A1-7C7884103F24}" type="pres">
      <dgm:prSet presAssocID="{AC552950-D298-9A4E-B177-CD0070CFB4B5}" presName="composite3" presStyleCnt="0"/>
      <dgm:spPr/>
    </dgm:pt>
    <dgm:pt modelId="{866CDADE-FD1F-8A44-9FC4-ED1A6AED1E53}" type="pres">
      <dgm:prSet presAssocID="{AC552950-D298-9A4E-B177-CD0070CFB4B5}" presName="background3" presStyleLbl="node3" presStyleIdx="3" presStyleCnt="4"/>
      <dgm:spPr>
        <a:noFill/>
      </dgm:spPr>
    </dgm:pt>
    <dgm:pt modelId="{3E874A32-D43B-594C-BC0D-A9D82A6A49AB}" type="pres">
      <dgm:prSet presAssocID="{AC552950-D298-9A4E-B177-CD0070CFB4B5}" presName="text3" presStyleLbl="fgAcc3" presStyleIdx="3" presStyleCnt="4">
        <dgm:presLayoutVars>
          <dgm:chPref val="3"/>
        </dgm:presLayoutVars>
      </dgm:prSet>
      <dgm:spPr/>
      <dgm:t>
        <a:bodyPr/>
        <a:lstStyle/>
        <a:p>
          <a:endParaRPr lang="en-US"/>
        </a:p>
      </dgm:t>
    </dgm:pt>
    <dgm:pt modelId="{F7F21275-5688-3E44-B944-E87B93FF07E5}" type="pres">
      <dgm:prSet presAssocID="{AC552950-D298-9A4E-B177-CD0070CFB4B5}" presName="hierChild4" presStyleCnt="0"/>
      <dgm:spPr/>
    </dgm:pt>
  </dgm:ptLst>
  <dgm:cxnLst>
    <dgm:cxn modelId="{9C901843-105D-DB4D-80DC-17D665CB7047}" type="presOf" srcId="{AC552950-D298-9A4E-B177-CD0070CFB4B5}" destId="{3E874A32-D43B-594C-BC0D-A9D82A6A49AB}" srcOrd="0" destOrd="0" presId="urn:microsoft.com/office/officeart/2005/8/layout/hierarchy1"/>
    <dgm:cxn modelId="{26D21E4A-584B-6C46-9D62-3CDD6B79EA22}" srcId="{C3894F42-D40F-1A42-8E9B-6BCAF36757E6}" destId="{837D03B0-899D-4E44-8E64-C2C7F7AF917A}" srcOrd="0" destOrd="0" parTransId="{19416D43-E3FA-7040-AAA6-8D67774D1E5D}" sibTransId="{FA22DB47-45F2-0743-9A62-EF00A1BC318B}"/>
    <dgm:cxn modelId="{0E71C98F-2FE2-1549-853F-B837CE06D5C4}" type="presOf" srcId="{EA2A6264-9AFA-5B43-B4DE-5F0E44334A6D}" destId="{38F0EFB7-C8CE-CA47-B277-FFCD2C1F6DE6}" srcOrd="0" destOrd="0" presId="urn:microsoft.com/office/officeart/2005/8/layout/hierarchy1"/>
    <dgm:cxn modelId="{AF60DEA4-C51A-7D41-B971-2AD980C023D3}" type="presOf" srcId="{6419DCEE-1DFD-D24A-8847-FE1DCF966DC4}" destId="{C27FCC86-7951-CB4D-A85D-EC51FE5EA71C}" srcOrd="0" destOrd="0" presId="urn:microsoft.com/office/officeart/2005/8/layout/hierarchy1"/>
    <dgm:cxn modelId="{F801CF3B-BEAC-2D4B-800A-A89D903A1226}" type="presOf" srcId="{40B3BADB-7630-A145-9C44-57D87FF94377}" destId="{F39EDC56-8236-CD4A-863A-DB75344DBD22}" srcOrd="0" destOrd="0" presId="urn:microsoft.com/office/officeart/2005/8/layout/hierarchy1"/>
    <dgm:cxn modelId="{D25AF422-15D1-3C43-BCD0-11513D12B7B8}" type="presOf" srcId="{14408E4E-4356-E54C-B6D5-6035E1A17B0E}" destId="{F8CA31F1-2387-FD46-AB33-D459AD7D26D0}" srcOrd="0" destOrd="0" presId="urn:microsoft.com/office/officeart/2005/8/layout/hierarchy1"/>
    <dgm:cxn modelId="{73BE0695-DBB0-8646-9E18-1FE02392C00E}" type="presOf" srcId="{69881995-C59A-AC4D-AAC6-E17320453164}" destId="{E1D785C1-67CE-D44F-AC64-3B5F5A5C409F}" srcOrd="0" destOrd="0" presId="urn:microsoft.com/office/officeart/2005/8/layout/hierarchy1"/>
    <dgm:cxn modelId="{43D5332B-AEFA-014D-A461-7CC16D3E3179}" type="presOf" srcId="{19416D43-E3FA-7040-AAA6-8D67774D1E5D}" destId="{9BEFF8C5-939B-7846-8B79-3FC39156A782}" srcOrd="0" destOrd="0" presId="urn:microsoft.com/office/officeart/2005/8/layout/hierarchy1"/>
    <dgm:cxn modelId="{E6B58813-0ADF-254B-93A3-19C4E6635580}" type="presOf" srcId="{31B80707-3694-CA49-9BF9-3289ED49F733}" destId="{C962F054-7DB4-9647-96E6-FB4DF52BE06F}" srcOrd="0" destOrd="0" presId="urn:microsoft.com/office/officeart/2005/8/layout/hierarchy1"/>
    <dgm:cxn modelId="{8E450ADA-7181-3D47-8E39-1A99701E0E09}" type="presOf" srcId="{B6BEFDCB-3F37-E349-A364-7859E6A5AE9E}" destId="{2B242291-A133-4045-A24A-A5C6AF8BA543}" srcOrd="0" destOrd="0" presId="urn:microsoft.com/office/officeart/2005/8/layout/hierarchy1"/>
    <dgm:cxn modelId="{AFA0EC71-551B-E042-875F-7FEE0353BA01}" type="presOf" srcId="{08C2BD46-0B54-9746-8903-7776BA6E25BA}" destId="{28BEC3F5-1FE2-6E4A-9792-22C3F069DD7F}" srcOrd="0" destOrd="0" presId="urn:microsoft.com/office/officeart/2005/8/layout/hierarchy1"/>
    <dgm:cxn modelId="{E91F460A-7D34-514E-B5A8-2D13FD9A1B57}" srcId="{837D03B0-899D-4E44-8E64-C2C7F7AF917A}" destId="{69881995-C59A-AC4D-AAC6-E17320453164}" srcOrd="0" destOrd="0" parTransId="{40B3BADB-7630-A145-9C44-57D87FF94377}" sibTransId="{665CC407-0AF6-B745-8A28-E5608AE36E57}"/>
    <dgm:cxn modelId="{9F050701-0859-3E41-8409-7F73CD5783FF}" type="presOf" srcId="{C4473964-F702-2C4B-8363-4E470C6C7A07}" destId="{571C9955-354D-C946-B19E-4DB5F35DC8D6}" srcOrd="0" destOrd="0" presId="urn:microsoft.com/office/officeart/2005/8/layout/hierarchy1"/>
    <dgm:cxn modelId="{53964AEC-A2BC-FF47-972D-AD9C972FCEBD}" type="presOf" srcId="{837D03B0-899D-4E44-8E64-C2C7F7AF917A}" destId="{87213AE4-DDD9-6C40-A4AA-6F330E639D68}" srcOrd="0" destOrd="0" presId="urn:microsoft.com/office/officeart/2005/8/layout/hierarchy1"/>
    <dgm:cxn modelId="{9E43196D-43F3-FE42-AFE7-ACCCFAB38BA8}" srcId="{B6BEFDCB-3F37-E349-A364-7859E6A5AE9E}" destId="{AC552950-D298-9A4E-B177-CD0070CFB4B5}" srcOrd="1" destOrd="0" parTransId="{08C2BD46-0B54-9746-8903-7776BA6E25BA}" sibTransId="{643B955D-1118-B448-9DC3-6CA9B9D74A1F}"/>
    <dgm:cxn modelId="{DC7FC4F3-B9FB-AA48-8971-6AD72046ECF1}" srcId="{B6BEFDCB-3F37-E349-A364-7859E6A5AE9E}" destId="{31B80707-3694-CA49-9BF9-3289ED49F733}" srcOrd="0" destOrd="0" parTransId="{14408E4E-4356-E54C-B6D5-6035E1A17B0E}" sibTransId="{1247D29A-6BCE-0949-B7C2-9B8BFDECA9FE}"/>
    <dgm:cxn modelId="{2FCDE5F1-C262-F642-8BBD-140F1B238F38}" type="presOf" srcId="{031BC8F1-CDD8-8F46-8861-44195814B7CB}" destId="{BE7BC11E-C335-7D43-8E90-43800A08F876}" srcOrd="0" destOrd="0" presId="urn:microsoft.com/office/officeart/2005/8/layout/hierarchy1"/>
    <dgm:cxn modelId="{3F18754F-1E85-5846-97D3-7F7DBD90F015}" srcId="{837D03B0-899D-4E44-8E64-C2C7F7AF917A}" destId="{6419DCEE-1DFD-D24A-8847-FE1DCF966DC4}" srcOrd="1" destOrd="0" parTransId="{C4473964-F702-2C4B-8363-4E470C6C7A07}" sibTransId="{31858296-6D0D-D843-B71A-CBDFDC15AC74}"/>
    <dgm:cxn modelId="{76BD7189-7534-4642-809C-BF1C6FAC184E}" srcId="{C3894F42-D40F-1A42-8E9B-6BCAF36757E6}" destId="{B6BEFDCB-3F37-E349-A364-7859E6A5AE9E}" srcOrd="1" destOrd="0" parTransId="{031BC8F1-CDD8-8F46-8861-44195814B7CB}" sibTransId="{2AF5A1B7-D429-4648-A5A0-EA2746580E32}"/>
    <dgm:cxn modelId="{D5084FE2-7345-734C-B3D4-E91B1EF579E5}" type="presOf" srcId="{C3894F42-D40F-1A42-8E9B-6BCAF36757E6}" destId="{620C0E4C-ADBB-034F-9971-6CF249BD5484}" srcOrd="0" destOrd="0" presId="urn:microsoft.com/office/officeart/2005/8/layout/hierarchy1"/>
    <dgm:cxn modelId="{468DB128-85AF-3744-9FB2-FB45DFCC65EA}" srcId="{EA2A6264-9AFA-5B43-B4DE-5F0E44334A6D}" destId="{C3894F42-D40F-1A42-8E9B-6BCAF36757E6}" srcOrd="0" destOrd="0" parTransId="{A2321498-7C71-4644-8642-1C3B2C548E6D}" sibTransId="{8D73F45B-B78F-F744-85CE-83607D9427A7}"/>
    <dgm:cxn modelId="{9AD13280-AEC5-9746-97E4-AB4F3C34B2FA}" type="presParOf" srcId="{38F0EFB7-C8CE-CA47-B277-FFCD2C1F6DE6}" destId="{B3C3FE3D-42D0-F24C-A44D-DFE1FC3C90DC}" srcOrd="0" destOrd="0" presId="urn:microsoft.com/office/officeart/2005/8/layout/hierarchy1"/>
    <dgm:cxn modelId="{2D56B0AE-DE28-0144-AA2D-89F7C6F0FDA8}" type="presParOf" srcId="{B3C3FE3D-42D0-F24C-A44D-DFE1FC3C90DC}" destId="{980890DF-0259-694F-BD1E-F1FF81F74AFC}" srcOrd="0" destOrd="0" presId="urn:microsoft.com/office/officeart/2005/8/layout/hierarchy1"/>
    <dgm:cxn modelId="{6BC096C7-92FC-B041-BB88-2921A8B87E87}" type="presParOf" srcId="{980890DF-0259-694F-BD1E-F1FF81F74AFC}" destId="{FA1EF01D-13D2-5740-B90E-9AFD2340B32B}" srcOrd="0" destOrd="0" presId="urn:microsoft.com/office/officeart/2005/8/layout/hierarchy1"/>
    <dgm:cxn modelId="{14FA070E-9181-C241-BAC2-5FF56D801EA3}" type="presParOf" srcId="{980890DF-0259-694F-BD1E-F1FF81F74AFC}" destId="{620C0E4C-ADBB-034F-9971-6CF249BD5484}" srcOrd="1" destOrd="0" presId="urn:microsoft.com/office/officeart/2005/8/layout/hierarchy1"/>
    <dgm:cxn modelId="{4C976E0F-229D-314E-A2E6-D3E2CF2975D0}" type="presParOf" srcId="{B3C3FE3D-42D0-F24C-A44D-DFE1FC3C90DC}" destId="{678DACAF-CCD5-A949-88C0-D9B2AE4759DC}" srcOrd="1" destOrd="0" presId="urn:microsoft.com/office/officeart/2005/8/layout/hierarchy1"/>
    <dgm:cxn modelId="{537856AD-0E29-7F4D-80AF-F841BDCA65D3}" type="presParOf" srcId="{678DACAF-CCD5-A949-88C0-D9B2AE4759DC}" destId="{9BEFF8C5-939B-7846-8B79-3FC39156A782}" srcOrd="0" destOrd="0" presId="urn:microsoft.com/office/officeart/2005/8/layout/hierarchy1"/>
    <dgm:cxn modelId="{11A6EB48-4ED7-0F4F-9A9F-77B326D7C4B2}" type="presParOf" srcId="{678DACAF-CCD5-A949-88C0-D9B2AE4759DC}" destId="{1F42D5AA-67AA-754A-9B60-8D91FD3E0014}" srcOrd="1" destOrd="0" presId="urn:microsoft.com/office/officeart/2005/8/layout/hierarchy1"/>
    <dgm:cxn modelId="{87DEB16F-5106-7743-8196-ECF39ABFB526}" type="presParOf" srcId="{1F42D5AA-67AA-754A-9B60-8D91FD3E0014}" destId="{5174E935-D9D0-0446-BE3A-7FFBE5D8DBBE}" srcOrd="0" destOrd="0" presId="urn:microsoft.com/office/officeart/2005/8/layout/hierarchy1"/>
    <dgm:cxn modelId="{A3838CF6-D16A-B846-B46B-05488CBB241A}" type="presParOf" srcId="{5174E935-D9D0-0446-BE3A-7FFBE5D8DBBE}" destId="{6687DD2E-062F-6749-84CF-FB5A5A47B861}" srcOrd="0" destOrd="0" presId="urn:microsoft.com/office/officeart/2005/8/layout/hierarchy1"/>
    <dgm:cxn modelId="{0E0B87EF-0E30-A14F-961F-F149969C699F}" type="presParOf" srcId="{5174E935-D9D0-0446-BE3A-7FFBE5D8DBBE}" destId="{87213AE4-DDD9-6C40-A4AA-6F330E639D68}" srcOrd="1" destOrd="0" presId="urn:microsoft.com/office/officeart/2005/8/layout/hierarchy1"/>
    <dgm:cxn modelId="{30421481-011F-AE46-B40B-625C638060C9}" type="presParOf" srcId="{1F42D5AA-67AA-754A-9B60-8D91FD3E0014}" destId="{07942079-73FA-4846-84CE-7D2D373D7ADB}" srcOrd="1" destOrd="0" presId="urn:microsoft.com/office/officeart/2005/8/layout/hierarchy1"/>
    <dgm:cxn modelId="{89613487-C45D-674F-9EC5-351DA342B169}" type="presParOf" srcId="{07942079-73FA-4846-84CE-7D2D373D7ADB}" destId="{F39EDC56-8236-CD4A-863A-DB75344DBD22}" srcOrd="0" destOrd="0" presId="urn:microsoft.com/office/officeart/2005/8/layout/hierarchy1"/>
    <dgm:cxn modelId="{A01E5921-8CA5-B647-A417-764B905998FA}" type="presParOf" srcId="{07942079-73FA-4846-84CE-7D2D373D7ADB}" destId="{9B021BBB-D110-E942-9900-49553A77BB8C}" srcOrd="1" destOrd="0" presId="urn:microsoft.com/office/officeart/2005/8/layout/hierarchy1"/>
    <dgm:cxn modelId="{294BBB46-3930-3D4B-BD1C-A5F5618BC8A6}" type="presParOf" srcId="{9B021BBB-D110-E942-9900-49553A77BB8C}" destId="{B3A2360C-4AFD-E048-8DEE-3363B462CAED}" srcOrd="0" destOrd="0" presId="urn:microsoft.com/office/officeart/2005/8/layout/hierarchy1"/>
    <dgm:cxn modelId="{8497863C-6937-2741-9039-9C9DC4EBB3F9}" type="presParOf" srcId="{B3A2360C-4AFD-E048-8DEE-3363B462CAED}" destId="{FCE7F93D-8DEB-1949-8A40-8AEF69654043}" srcOrd="0" destOrd="0" presId="urn:microsoft.com/office/officeart/2005/8/layout/hierarchy1"/>
    <dgm:cxn modelId="{45F03449-3896-9E40-91B8-29B98490C41B}" type="presParOf" srcId="{B3A2360C-4AFD-E048-8DEE-3363B462CAED}" destId="{E1D785C1-67CE-D44F-AC64-3B5F5A5C409F}" srcOrd="1" destOrd="0" presId="urn:microsoft.com/office/officeart/2005/8/layout/hierarchy1"/>
    <dgm:cxn modelId="{60EE534F-3CFC-464E-BF81-21BC72944648}" type="presParOf" srcId="{9B021BBB-D110-E942-9900-49553A77BB8C}" destId="{A91F3F63-F56E-F14E-AF7E-F700B0D14B58}" srcOrd="1" destOrd="0" presId="urn:microsoft.com/office/officeart/2005/8/layout/hierarchy1"/>
    <dgm:cxn modelId="{78041D44-F95B-674C-8B0A-8D0C875327ED}" type="presParOf" srcId="{07942079-73FA-4846-84CE-7D2D373D7ADB}" destId="{571C9955-354D-C946-B19E-4DB5F35DC8D6}" srcOrd="2" destOrd="0" presId="urn:microsoft.com/office/officeart/2005/8/layout/hierarchy1"/>
    <dgm:cxn modelId="{0FC094D8-5130-C84F-8861-16F29EEE1CE7}" type="presParOf" srcId="{07942079-73FA-4846-84CE-7D2D373D7ADB}" destId="{B7F6BB2C-4BC3-744F-8E2F-19944D605BE4}" srcOrd="3" destOrd="0" presId="urn:microsoft.com/office/officeart/2005/8/layout/hierarchy1"/>
    <dgm:cxn modelId="{4EA86F5F-F110-1F4C-8949-08773F2CB7B6}" type="presParOf" srcId="{B7F6BB2C-4BC3-744F-8E2F-19944D605BE4}" destId="{D5FE69E2-524E-2F41-934C-C08CB7CD47EF}" srcOrd="0" destOrd="0" presId="urn:microsoft.com/office/officeart/2005/8/layout/hierarchy1"/>
    <dgm:cxn modelId="{7F3C3D26-A3D3-F848-B617-56A8A194B9E7}" type="presParOf" srcId="{D5FE69E2-524E-2F41-934C-C08CB7CD47EF}" destId="{4CD59CB2-B4F7-144D-8385-481A9C15F0A7}" srcOrd="0" destOrd="0" presId="urn:microsoft.com/office/officeart/2005/8/layout/hierarchy1"/>
    <dgm:cxn modelId="{DFE0A8D6-09FB-A142-879B-B24B72C8B97E}" type="presParOf" srcId="{D5FE69E2-524E-2F41-934C-C08CB7CD47EF}" destId="{C27FCC86-7951-CB4D-A85D-EC51FE5EA71C}" srcOrd="1" destOrd="0" presId="urn:microsoft.com/office/officeart/2005/8/layout/hierarchy1"/>
    <dgm:cxn modelId="{FCB2B47A-B8A8-2941-A6E7-E6B931802A3A}" type="presParOf" srcId="{B7F6BB2C-4BC3-744F-8E2F-19944D605BE4}" destId="{6136C311-6B4A-8646-AE65-FBB47C4C67F8}" srcOrd="1" destOrd="0" presId="urn:microsoft.com/office/officeart/2005/8/layout/hierarchy1"/>
    <dgm:cxn modelId="{55BBBFD5-CEA6-5144-AEDD-FA8A0A433C20}" type="presParOf" srcId="{678DACAF-CCD5-A949-88C0-D9B2AE4759DC}" destId="{BE7BC11E-C335-7D43-8E90-43800A08F876}" srcOrd="2" destOrd="0" presId="urn:microsoft.com/office/officeart/2005/8/layout/hierarchy1"/>
    <dgm:cxn modelId="{A9CB9E39-AFC0-0842-8B44-29F6F211418F}" type="presParOf" srcId="{678DACAF-CCD5-A949-88C0-D9B2AE4759DC}" destId="{ED3B91D4-DB5A-344A-8342-80F3BCDED1CA}" srcOrd="3" destOrd="0" presId="urn:microsoft.com/office/officeart/2005/8/layout/hierarchy1"/>
    <dgm:cxn modelId="{AB614367-5FA0-B34F-B89D-75FAEED93CA0}" type="presParOf" srcId="{ED3B91D4-DB5A-344A-8342-80F3BCDED1CA}" destId="{2DFBF774-9138-DB4E-941F-0575D8FA65AD}" srcOrd="0" destOrd="0" presId="urn:microsoft.com/office/officeart/2005/8/layout/hierarchy1"/>
    <dgm:cxn modelId="{DB71490D-E10F-0E44-BD79-9B605159D056}" type="presParOf" srcId="{2DFBF774-9138-DB4E-941F-0575D8FA65AD}" destId="{5FEB10BD-A5C9-1549-A757-2893D6B06BEB}" srcOrd="0" destOrd="0" presId="urn:microsoft.com/office/officeart/2005/8/layout/hierarchy1"/>
    <dgm:cxn modelId="{ECFF51A4-3653-C347-8A78-4471C000D97B}" type="presParOf" srcId="{2DFBF774-9138-DB4E-941F-0575D8FA65AD}" destId="{2B242291-A133-4045-A24A-A5C6AF8BA543}" srcOrd="1" destOrd="0" presId="urn:microsoft.com/office/officeart/2005/8/layout/hierarchy1"/>
    <dgm:cxn modelId="{1BBFF603-ECDD-554A-830A-646EFDCB2DC8}" type="presParOf" srcId="{ED3B91D4-DB5A-344A-8342-80F3BCDED1CA}" destId="{A01BBC14-AD2A-D944-9E31-648831CE7233}" srcOrd="1" destOrd="0" presId="urn:microsoft.com/office/officeart/2005/8/layout/hierarchy1"/>
    <dgm:cxn modelId="{926A6656-0020-164F-B6DC-BD9FE16E91B9}" type="presParOf" srcId="{A01BBC14-AD2A-D944-9E31-648831CE7233}" destId="{F8CA31F1-2387-FD46-AB33-D459AD7D26D0}" srcOrd="0" destOrd="0" presId="urn:microsoft.com/office/officeart/2005/8/layout/hierarchy1"/>
    <dgm:cxn modelId="{5A5B01B3-FE7A-A940-BD41-3650231B7879}" type="presParOf" srcId="{A01BBC14-AD2A-D944-9E31-648831CE7233}" destId="{BE09F4D8-EFA7-9F4E-BC9F-AE7B044D6147}" srcOrd="1" destOrd="0" presId="urn:microsoft.com/office/officeart/2005/8/layout/hierarchy1"/>
    <dgm:cxn modelId="{F2F79133-9B7C-B244-8DE4-152137E74714}" type="presParOf" srcId="{BE09F4D8-EFA7-9F4E-BC9F-AE7B044D6147}" destId="{7792C8E7-5087-D649-A29F-F376D4E039B1}" srcOrd="0" destOrd="0" presId="urn:microsoft.com/office/officeart/2005/8/layout/hierarchy1"/>
    <dgm:cxn modelId="{F5F9B16E-8C05-154A-BF0B-3E737CC5ABD5}" type="presParOf" srcId="{7792C8E7-5087-D649-A29F-F376D4E039B1}" destId="{BA6C8E86-210B-3E41-8AAC-7E954B8FA816}" srcOrd="0" destOrd="0" presId="urn:microsoft.com/office/officeart/2005/8/layout/hierarchy1"/>
    <dgm:cxn modelId="{43138660-E89E-2A41-82EE-68C7FD8A25D5}" type="presParOf" srcId="{7792C8E7-5087-D649-A29F-F376D4E039B1}" destId="{C962F054-7DB4-9647-96E6-FB4DF52BE06F}" srcOrd="1" destOrd="0" presId="urn:microsoft.com/office/officeart/2005/8/layout/hierarchy1"/>
    <dgm:cxn modelId="{3C444F8A-26B9-634D-8217-FFB523018D03}" type="presParOf" srcId="{BE09F4D8-EFA7-9F4E-BC9F-AE7B044D6147}" destId="{7EA5B88D-E854-DD48-B9F4-8E220FE3D3BB}" srcOrd="1" destOrd="0" presId="urn:microsoft.com/office/officeart/2005/8/layout/hierarchy1"/>
    <dgm:cxn modelId="{65BB7C52-BB4C-1443-879F-5C5CB5BAA248}" type="presParOf" srcId="{A01BBC14-AD2A-D944-9E31-648831CE7233}" destId="{28BEC3F5-1FE2-6E4A-9792-22C3F069DD7F}" srcOrd="2" destOrd="0" presId="urn:microsoft.com/office/officeart/2005/8/layout/hierarchy1"/>
    <dgm:cxn modelId="{8B1E2E04-198E-7740-A738-6EC2E5206FBA}" type="presParOf" srcId="{A01BBC14-AD2A-D944-9E31-648831CE7233}" destId="{41E00689-7886-1B49-B66B-6AA974AE4DE6}" srcOrd="3" destOrd="0" presId="urn:microsoft.com/office/officeart/2005/8/layout/hierarchy1"/>
    <dgm:cxn modelId="{BFF6F22F-488B-394E-8907-ACCB8FC72B8C}" type="presParOf" srcId="{41E00689-7886-1B49-B66B-6AA974AE4DE6}" destId="{7E538070-185C-2248-86A1-7C7884103F24}" srcOrd="0" destOrd="0" presId="urn:microsoft.com/office/officeart/2005/8/layout/hierarchy1"/>
    <dgm:cxn modelId="{CCA538A1-2ED0-B146-BFFB-9688AA67679E}" type="presParOf" srcId="{7E538070-185C-2248-86A1-7C7884103F24}" destId="{866CDADE-FD1F-8A44-9FC4-ED1A6AED1E53}" srcOrd="0" destOrd="0" presId="urn:microsoft.com/office/officeart/2005/8/layout/hierarchy1"/>
    <dgm:cxn modelId="{AACF6332-DFD3-DE48-8E67-DEE36E063E7A}" type="presParOf" srcId="{7E538070-185C-2248-86A1-7C7884103F24}" destId="{3E874A32-D43B-594C-BC0D-A9D82A6A49AB}" srcOrd="1" destOrd="0" presId="urn:microsoft.com/office/officeart/2005/8/layout/hierarchy1"/>
    <dgm:cxn modelId="{443D2758-8ED6-1949-8ABA-DADEFEFA3370}" type="presParOf" srcId="{41E00689-7886-1B49-B66B-6AA974AE4DE6}" destId="{F7F21275-5688-3E44-B944-E87B93FF07E5}"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BEC3F5-1FE2-6E4A-9792-22C3F069DD7F}">
      <dsp:nvSpPr>
        <dsp:cNvPr id="0" name=""/>
        <dsp:cNvSpPr/>
      </dsp:nvSpPr>
      <dsp:spPr>
        <a:xfrm>
          <a:off x="7218707" y="2422515"/>
          <a:ext cx="947313" cy="450835"/>
        </a:xfrm>
        <a:custGeom>
          <a:avLst/>
          <a:gdLst/>
          <a:ahLst/>
          <a:cxnLst/>
          <a:rect l="0" t="0" r="0" b="0"/>
          <a:pathLst>
            <a:path>
              <a:moveTo>
                <a:pt x="0" y="0"/>
              </a:moveTo>
              <a:lnTo>
                <a:pt x="0" y="307230"/>
              </a:lnTo>
              <a:lnTo>
                <a:pt x="947313" y="307230"/>
              </a:lnTo>
              <a:lnTo>
                <a:pt x="947313" y="450835"/>
              </a:lnTo>
            </a:path>
          </a:pathLst>
        </a:custGeom>
        <a:noFill/>
        <a:ln w="9525" cap="flat" cmpd="sng" algn="ctr">
          <a:solidFill>
            <a:schemeClr val="tx1"/>
          </a:solidFill>
          <a:prstDash val="solid"/>
        </a:ln>
        <a:effectLst/>
      </dsp:spPr>
      <dsp:style>
        <a:lnRef idx="1">
          <a:scrgbClr r="0" g="0" b="0"/>
        </a:lnRef>
        <a:fillRef idx="0">
          <a:scrgbClr r="0" g="0" b="0"/>
        </a:fillRef>
        <a:effectRef idx="0">
          <a:scrgbClr r="0" g="0" b="0"/>
        </a:effectRef>
        <a:fontRef idx="minor"/>
      </dsp:style>
    </dsp:sp>
    <dsp:sp modelId="{F8CA31F1-2387-FD46-AB33-D459AD7D26D0}">
      <dsp:nvSpPr>
        <dsp:cNvPr id="0" name=""/>
        <dsp:cNvSpPr/>
      </dsp:nvSpPr>
      <dsp:spPr>
        <a:xfrm>
          <a:off x="6271393" y="2422515"/>
          <a:ext cx="947313" cy="450835"/>
        </a:xfrm>
        <a:custGeom>
          <a:avLst/>
          <a:gdLst/>
          <a:ahLst/>
          <a:cxnLst/>
          <a:rect l="0" t="0" r="0" b="0"/>
          <a:pathLst>
            <a:path>
              <a:moveTo>
                <a:pt x="947313" y="0"/>
              </a:moveTo>
              <a:lnTo>
                <a:pt x="947313" y="307230"/>
              </a:lnTo>
              <a:lnTo>
                <a:pt x="0" y="307230"/>
              </a:lnTo>
              <a:lnTo>
                <a:pt x="0" y="450835"/>
              </a:lnTo>
            </a:path>
          </a:pathLst>
        </a:custGeom>
        <a:noFill/>
        <a:ln w="9525" cap="flat" cmpd="sng" algn="ctr">
          <a:solidFill>
            <a:schemeClr val="tx1"/>
          </a:solidFill>
          <a:prstDash val="solid"/>
        </a:ln>
        <a:effectLst/>
      </dsp:spPr>
      <dsp:style>
        <a:lnRef idx="1">
          <a:scrgbClr r="0" g="0" b="0"/>
        </a:lnRef>
        <a:fillRef idx="0">
          <a:scrgbClr r="0" g="0" b="0"/>
        </a:fillRef>
        <a:effectRef idx="0">
          <a:scrgbClr r="0" g="0" b="0"/>
        </a:effectRef>
        <a:fontRef idx="minor"/>
      </dsp:style>
    </dsp:sp>
    <dsp:sp modelId="{BE7BC11E-C335-7D43-8E90-43800A08F876}">
      <dsp:nvSpPr>
        <dsp:cNvPr id="0" name=""/>
        <dsp:cNvSpPr/>
      </dsp:nvSpPr>
      <dsp:spPr>
        <a:xfrm>
          <a:off x="5324080" y="987335"/>
          <a:ext cx="1894626" cy="450835"/>
        </a:xfrm>
        <a:custGeom>
          <a:avLst/>
          <a:gdLst/>
          <a:ahLst/>
          <a:cxnLst/>
          <a:rect l="0" t="0" r="0" b="0"/>
          <a:pathLst>
            <a:path>
              <a:moveTo>
                <a:pt x="0" y="0"/>
              </a:moveTo>
              <a:lnTo>
                <a:pt x="0" y="307230"/>
              </a:lnTo>
              <a:lnTo>
                <a:pt x="1894626" y="307230"/>
              </a:lnTo>
              <a:lnTo>
                <a:pt x="1894626" y="450835"/>
              </a:lnTo>
            </a:path>
          </a:pathLst>
        </a:custGeom>
        <a:noFill/>
        <a:ln w="9525" cap="flat" cmpd="sng" algn="ctr">
          <a:solidFill>
            <a:schemeClr val="tx1"/>
          </a:solidFill>
          <a:prstDash val="solid"/>
        </a:ln>
        <a:effectLst/>
      </dsp:spPr>
      <dsp:style>
        <a:lnRef idx="1">
          <a:scrgbClr r="0" g="0" b="0"/>
        </a:lnRef>
        <a:fillRef idx="0">
          <a:scrgbClr r="0" g="0" b="0"/>
        </a:fillRef>
        <a:effectRef idx="0">
          <a:scrgbClr r="0" g="0" b="0"/>
        </a:effectRef>
        <a:fontRef idx="minor"/>
      </dsp:style>
    </dsp:sp>
    <dsp:sp modelId="{571C9955-354D-C946-B19E-4DB5F35DC8D6}">
      <dsp:nvSpPr>
        <dsp:cNvPr id="0" name=""/>
        <dsp:cNvSpPr/>
      </dsp:nvSpPr>
      <dsp:spPr>
        <a:xfrm>
          <a:off x="3429453" y="2422515"/>
          <a:ext cx="947313" cy="450835"/>
        </a:xfrm>
        <a:custGeom>
          <a:avLst/>
          <a:gdLst/>
          <a:ahLst/>
          <a:cxnLst/>
          <a:rect l="0" t="0" r="0" b="0"/>
          <a:pathLst>
            <a:path>
              <a:moveTo>
                <a:pt x="0" y="0"/>
              </a:moveTo>
              <a:lnTo>
                <a:pt x="0" y="307230"/>
              </a:lnTo>
              <a:lnTo>
                <a:pt x="947313" y="307230"/>
              </a:lnTo>
              <a:lnTo>
                <a:pt x="947313" y="450835"/>
              </a:lnTo>
            </a:path>
          </a:pathLst>
        </a:custGeom>
        <a:noFill/>
        <a:ln w="9525" cap="flat" cmpd="sng" algn="ctr">
          <a:solidFill>
            <a:schemeClr val="tx1"/>
          </a:solidFill>
          <a:prstDash val="solid"/>
        </a:ln>
        <a:effectLst/>
      </dsp:spPr>
      <dsp:style>
        <a:lnRef idx="1">
          <a:scrgbClr r="0" g="0" b="0"/>
        </a:lnRef>
        <a:fillRef idx="0">
          <a:scrgbClr r="0" g="0" b="0"/>
        </a:fillRef>
        <a:effectRef idx="0">
          <a:scrgbClr r="0" g="0" b="0"/>
        </a:effectRef>
        <a:fontRef idx="minor"/>
      </dsp:style>
    </dsp:sp>
    <dsp:sp modelId="{F39EDC56-8236-CD4A-863A-DB75344DBD22}">
      <dsp:nvSpPr>
        <dsp:cNvPr id="0" name=""/>
        <dsp:cNvSpPr/>
      </dsp:nvSpPr>
      <dsp:spPr>
        <a:xfrm>
          <a:off x="2482140" y="2422515"/>
          <a:ext cx="947313" cy="450835"/>
        </a:xfrm>
        <a:custGeom>
          <a:avLst/>
          <a:gdLst/>
          <a:ahLst/>
          <a:cxnLst/>
          <a:rect l="0" t="0" r="0" b="0"/>
          <a:pathLst>
            <a:path>
              <a:moveTo>
                <a:pt x="947313" y="0"/>
              </a:moveTo>
              <a:lnTo>
                <a:pt x="947313" y="307230"/>
              </a:lnTo>
              <a:lnTo>
                <a:pt x="0" y="307230"/>
              </a:lnTo>
              <a:lnTo>
                <a:pt x="0" y="450835"/>
              </a:lnTo>
            </a:path>
          </a:pathLst>
        </a:custGeom>
        <a:noFill/>
        <a:ln w="9525" cap="flat" cmpd="sng" algn="ctr">
          <a:solidFill>
            <a:schemeClr val="tx1"/>
          </a:solidFill>
          <a:prstDash val="solid"/>
        </a:ln>
        <a:effectLst/>
      </dsp:spPr>
      <dsp:style>
        <a:lnRef idx="1">
          <a:scrgbClr r="0" g="0" b="0"/>
        </a:lnRef>
        <a:fillRef idx="0">
          <a:scrgbClr r="0" g="0" b="0"/>
        </a:fillRef>
        <a:effectRef idx="0">
          <a:scrgbClr r="0" g="0" b="0"/>
        </a:effectRef>
        <a:fontRef idx="minor"/>
      </dsp:style>
    </dsp:sp>
    <dsp:sp modelId="{9BEFF8C5-939B-7846-8B79-3FC39156A782}">
      <dsp:nvSpPr>
        <dsp:cNvPr id="0" name=""/>
        <dsp:cNvSpPr/>
      </dsp:nvSpPr>
      <dsp:spPr>
        <a:xfrm>
          <a:off x="3429453" y="987335"/>
          <a:ext cx="1894626" cy="450835"/>
        </a:xfrm>
        <a:custGeom>
          <a:avLst/>
          <a:gdLst/>
          <a:ahLst/>
          <a:cxnLst/>
          <a:rect l="0" t="0" r="0" b="0"/>
          <a:pathLst>
            <a:path>
              <a:moveTo>
                <a:pt x="1894626" y="0"/>
              </a:moveTo>
              <a:lnTo>
                <a:pt x="1894626" y="307230"/>
              </a:lnTo>
              <a:lnTo>
                <a:pt x="0" y="307230"/>
              </a:lnTo>
              <a:lnTo>
                <a:pt x="0" y="450835"/>
              </a:lnTo>
            </a:path>
          </a:pathLst>
        </a:custGeom>
        <a:noFill/>
        <a:ln w="9525" cap="flat" cmpd="sng" algn="ctr">
          <a:solidFill>
            <a:schemeClr val="tx1"/>
          </a:solidFill>
          <a:prstDash val="solid"/>
        </a:ln>
        <a:effectLst/>
      </dsp:spPr>
      <dsp:style>
        <a:lnRef idx="1">
          <a:scrgbClr r="0" g="0" b="0"/>
        </a:lnRef>
        <a:fillRef idx="0">
          <a:scrgbClr r="0" g="0" b="0"/>
        </a:fillRef>
        <a:effectRef idx="0">
          <a:scrgbClr r="0" g="0" b="0"/>
        </a:effectRef>
        <a:fontRef idx="minor"/>
      </dsp:style>
    </dsp:sp>
    <dsp:sp modelId="{FA1EF01D-13D2-5740-B90E-9AFD2340B32B}">
      <dsp:nvSpPr>
        <dsp:cNvPr id="0" name=""/>
        <dsp:cNvSpPr/>
      </dsp:nvSpPr>
      <dsp:spPr>
        <a:xfrm>
          <a:off x="4549006" y="2991"/>
          <a:ext cx="1550149" cy="984344"/>
        </a:xfrm>
        <a:prstGeom prst="roundRect">
          <a:avLst>
            <a:gd name="adj" fmla="val 10000"/>
          </a:avLst>
        </a:prstGeom>
        <a:noFill/>
        <a:ln>
          <a:noFill/>
        </a:ln>
        <a:effectLst/>
        <a:scene3d>
          <a:camera prst="orthographicFront">
            <a:rot lat="0" lon="0" rev="0"/>
          </a:camera>
          <a:lightRig rig="threePt" dir="t"/>
        </a:scene3d>
        <a:sp3d>
          <a:bevelT w="25400" h="12700"/>
        </a:sp3d>
      </dsp:spPr>
      <dsp:style>
        <a:lnRef idx="0">
          <a:scrgbClr r="0" g="0" b="0"/>
        </a:lnRef>
        <a:fillRef idx="3">
          <a:scrgbClr r="0" g="0" b="0"/>
        </a:fillRef>
        <a:effectRef idx="2">
          <a:scrgbClr r="0" g="0" b="0"/>
        </a:effectRef>
        <a:fontRef idx="minor">
          <a:schemeClr val="lt1"/>
        </a:fontRef>
      </dsp:style>
    </dsp:sp>
    <dsp:sp modelId="{620C0E4C-ADBB-034F-9971-6CF249BD5484}">
      <dsp:nvSpPr>
        <dsp:cNvPr id="0" name=""/>
        <dsp:cNvSpPr/>
      </dsp:nvSpPr>
      <dsp:spPr>
        <a:xfrm>
          <a:off x="4721244" y="166617"/>
          <a:ext cx="1550149" cy="984344"/>
        </a:xfrm>
        <a:prstGeom prst="roundRect">
          <a:avLst>
            <a:gd name="adj" fmla="val 10000"/>
          </a:avLst>
        </a:prstGeom>
        <a:solidFill>
          <a:schemeClr val="lt1">
            <a:alpha val="90000"/>
            <a:hueOff val="0"/>
            <a:satOff val="0"/>
            <a:lumOff val="0"/>
            <a:alphaOff val="0"/>
          </a:schemeClr>
        </a:solidFill>
        <a:ln w="9525" cap="flat" cmpd="sng" algn="ctr">
          <a:solidFill>
            <a:schemeClr val="tx1"/>
          </a:solidFill>
          <a:prstDash val="solid"/>
        </a:ln>
        <a:effectLst/>
      </dsp:spPr>
      <dsp:style>
        <a:lnRef idx="1">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a:t>Methotrexate treatment total</a:t>
          </a:r>
        </a:p>
        <a:p>
          <a:pPr lvl="0" algn="ctr" defTabSz="622300">
            <a:lnSpc>
              <a:spcPct val="90000"/>
            </a:lnSpc>
            <a:spcBef>
              <a:spcPct val="0"/>
            </a:spcBef>
            <a:spcAft>
              <a:spcPct val="35000"/>
            </a:spcAft>
          </a:pPr>
          <a:r>
            <a:rPr lang="en-US" sz="1400" kern="1200"/>
            <a:t>394 patients</a:t>
          </a:r>
        </a:p>
      </dsp:txBody>
      <dsp:txXfrm>
        <a:off x="4750074" y="195447"/>
        <a:ext cx="1492489" cy="926684"/>
      </dsp:txXfrm>
    </dsp:sp>
    <dsp:sp modelId="{6687DD2E-062F-6749-84CF-FB5A5A47B861}">
      <dsp:nvSpPr>
        <dsp:cNvPr id="0" name=""/>
        <dsp:cNvSpPr/>
      </dsp:nvSpPr>
      <dsp:spPr>
        <a:xfrm>
          <a:off x="2654379" y="1438170"/>
          <a:ext cx="1550149" cy="984344"/>
        </a:xfrm>
        <a:prstGeom prst="roundRect">
          <a:avLst>
            <a:gd name="adj" fmla="val 10000"/>
          </a:avLst>
        </a:prstGeom>
        <a:noFill/>
        <a:ln>
          <a:noFill/>
        </a:ln>
        <a:effectLst/>
        <a:scene3d>
          <a:camera prst="orthographicFront">
            <a:rot lat="0" lon="0" rev="0"/>
          </a:camera>
          <a:lightRig rig="threePt" dir="t"/>
        </a:scene3d>
        <a:sp3d>
          <a:bevelT w="25400" h="12700"/>
        </a:sp3d>
      </dsp:spPr>
      <dsp:style>
        <a:lnRef idx="0">
          <a:scrgbClr r="0" g="0" b="0"/>
        </a:lnRef>
        <a:fillRef idx="3">
          <a:scrgbClr r="0" g="0" b="0"/>
        </a:fillRef>
        <a:effectRef idx="2">
          <a:scrgbClr r="0" g="0" b="0"/>
        </a:effectRef>
        <a:fontRef idx="minor">
          <a:schemeClr val="lt1"/>
        </a:fontRef>
      </dsp:style>
    </dsp:sp>
    <dsp:sp modelId="{87213AE4-DDD9-6C40-A4AA-6F330E639D68}">
      <dsp:nvSpPr>
        <dsp:cNvPr id="0" name=""/>
        <dsp:cNvSpPr/>
      </dsp:nvSpPr>
      <dsp:spPr>
        <a:xfrm>
          <a:off x="2826618" y="1601797"/>
          <a:ext cx="1550149" cy="984344"/>
        </a:xfrm>
        <a:prstGeom prst="roundRect">
          <a:avLst>
            <a:gd name="adj" fmla="val 10000"/>
          </a:avLst>
        </a:prstGeom>
        <a:solidFill>
          <a:schemeClr val="lt1">
            <a:alpha val="90000"/>
            <a:hueOff val="0"/>
            <a:satOff val="0"/>
            <a:lumOff val="0"/>
            <a:alphaOff val="0"/>
          </a:schemeClr>
        </a:solidFill>
        <a:ln w="9525" cap="flat" cmpd="sng" algn="ctr">
          <a:solidFill>
            <a:schemeClr val="tx1"/>
          </a:solidFill>
          <a:prstDash val="solid"/>
        </a:ln>
        <a:effectLst/>
      </dsp:spPr>
      <dsp:style>
        <a:lnRef idx="1">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a:t>Success group</a:t>
          </a:r>
        </a:p>
        <a:p>
          <a:pPr lvl="0" algn="ctr" defTabSz="622300">
            <a:lnSpc>
              <a:spcPct val="90000"/>
            </a:lnSpc>
            <a:spcBef>
              <a:spcPct val="0"/>
            </a:spcBef>
            <a:spcAft>
              <a:spcPct val="35000"/>
            </a:spcAft>
          </a:pPr>
          <a:r>
            <a:rPr lang="en-US" sz="1400" kern="1200"/>
            <a:t>335 patients</a:t>
          </a:r>
        </a:p>
      </dsp:txBody>
      <dsp:txXfrm>
        <a:off x="2855448" y="1630627"/>
        <a:ext cx="1492489" cy="926684"/>
      </dsp:txXfrm>
    </dsp:sp>
    <dsp:sp modelId="{FCE7F93D-8DEB-1949-8A40-8AEF69654043}">
      <dsp:nvSpPr>
        <dsp:cNvPr id="0" name=""/>
        <dsp:cNvSpPr/>
      </dsp:nvSpPr>
      <dsp:spPr>
        <a:xfrm>
          <a:off x="1707066" y="2873350"/>
          <a:ext cx="1550149" cy="984344"/>
        </a:xfrm>
        <a:prstGeom prst="roundRect">
          <a:avLst>
            <a:gd name="adj" fmla="val 10000"/>
          </a:avLst>
        </a:prstGeom>
        <a:noFill/>
        <a:ln>
          <a:noFill/>
        </a:ln>
        <a:effectLst/>
        <a:scene3d>
          <a:camera prst="orthographicFront">
            <a:rot lat="0" lon="0" rev="0"/>
          </a:camera>
          <a:lightRig rig="threePt" dir="t"/>
        </a:scene3d>
        <a:sp3d>
          <a:bevelT w="25400" h="12700"/>
        </a:sp3d>
      </dsp:spPr>
      <dsp:style>
        <a:lnRef idx="0">
          <a:scrgbClr r="0" g="0" b="0"/>
        </a:lnRef>
        <a:fillRef idx="3">
          <a:scrgbClr r="0" g="0" b="0"/>
        </a:fillRef>
        <a:effectRef idx="2">
          <a:scrgbClr r="0" g="0" b="0"/>
        </a:effectRef>
        <a:fontRef idx="minor">
          <a:schemeClr val="lt1"/>
        </a:fontRef>
      </dsp:style>
    </dsp:sp>
    <dsp:sp modelId="{E1D785C1-67CE-D44F-AC64-3B5F5A5C409F}">
      <dsp:nvSpPr>
        <dsp:cNvPr id="0" name=""/>
        <dsp:cNvSpPr/>
      </dsp:nvSpPr>
      <dsp:spPr>
        <a:xfrm>
          <a:off x="1879304" y="3036977"/>
          <a:ext cx="1550149" cy="984344"/>
        </a:xfrm>
        <a:prstGeom prst="roundRect">
          <a:avLst>
            <a:gd name="adj" fmla="val 10000"/>
          </a:avLst>
        </a:prstGeom>
        <a:solidFill>
          <a:schemeClr val="lt1">
            <a:alpha val="90000"/>
            <a:hueOff val="0"/>
            <a:satOff val="0"/>
            <a:lumOff val="0"/>
            <a:alphaOff val="0"/>
          </a:schemeClr>
        </a:solidFill>
        <a:ln w="9525" cap="flat" cmpd="sng" algn="ctr">
          <a:solidFill>
            <a:schemeClr val="tx1"/>
          </a:solidFill>
          <a:prstDash val="solid"/>
        </a:ln>
        <a:effectLst/>
      </dsp:spPr>
      <dsp:style>
        <a:lnRef idx="1">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a:t>Single dose</a:t>
          </a:r>
        </a:p>
        <a:p>
          <a:pPr lvl="0" algn="ctr" defTabSz="622300">
            <a:lnSpc>
              <a:spcPct val="90000"/>
            </a:lnSpc>
            <a:spcBef>
              <a:spcPct val="0"/>
            </a:spcBef>
            <a:spcAft>
              <a:spcPct val="35000"/>
            </a:spcAft>
          </a:pPr>
          <a:r>
            <a:rPr lang="en-US" sz="1400" kern="1200"/>
            <a:t>278 patients</a:t>
          </a:r>
        </a:p>
      </dsp:txBody>
      <dsp:txXfrm>
        <a:off x="1908134" y="3065807"/>
        <a:ext cx="1492489" cy="926684"/>
      </dsp:txXfrm>
    </dsp:sp>
    <dsp:sp modelId="{4CD59CB2-B4F7-144D-8385-481A9C15F0A7}">
      <dsp:nvSpPr>
        <dsp:cNvPr id="0" name=""/>
        <dsp:cNvSpPr/>
      </dsp:nvSpPr>
      <dsp:spPr>
        <a:xfrm>
          <a:off x="3601692" y="2873350"/>
          <a:ext cx="1550149" cy="984344"/>
        </a:xfrm>
        <a:prstGeom prst="roundRect">
          <a:avLst>
            <a:gd name="adj" fmla="val 10000"/>
          </a:avLst>
        </a:prstGeom>
        <a:noFill/>
        <a:ln>
          <a:noFill/>
        </a:ln>
        <a:effectLst/>
        <a:scene3d>
          <a:camera prst="orthographicFront">
            <a:rot lat="0" lon="0" rev="0"/>
          </a:camera>
          <a:lightRig rig="threePt" dir="t"/>
        </a:scene3d>
        <a:sp3d>
          <a:bevelT w="25400" h="12700"/>
        </a:sp3d>
      </dsp:spPr>
      <dsp:style>
        <a:lnRef idx="0">
          <a:scrgbClr r="0" g="0" b="0"/>
        </a:lnRef>
        <a:fillRef idx="3">
          <a:scrgbClr r="0" g="0" b="0"/>
        </a:fillRef>
        <a:effectRef idx="2">
          <a:scrgbClr r="0" g="0" b="0"/>
        </a:effectRef>
        <a:fontRef idx="minor">
          <a:schemeClr val="lt1"/>
        </a:fontRef>
      </dsp:style>
    </dsp:sp>
    <dsp:sp modelId="{C27FCC86-7951-CB4D-A85D-EC51FE5EA71C}">
      <dsp:nvSpPr>
        <dsp:cNvPr id="0" name=""/>
        <dsp:cNvSpPr/>
      </dsp:nvSpPr>
      <dsp:spPr>
        <a:xfrm>
          <a:off x="3773931" y="3036977"/>
          <a:ext cx="1550149" cy="984344"/>
        </a:xfrm>
        <a:prstGeom prst="roundRect">
          <a:avLst>
            <a:gd name="adj" fmla="val 10000"/>
          </a:avLst>
        </a:prstGeom>
        <a:solidFill>
          <a:schemeClr val="lt1">
            <a:alpha val="90000"/>
            <a:hueOff val="0"/>
            <a:satOff val="0"/>
            <a:lumOff val="0"/>
            <a:alphaOff val="0"/>
          </a:schemeClr>
        </a:solidFill>
        <a:ln w="9525" cap="flat" cmpd="sng" algn="ctr">
          <a:solidFill>
            <a:schemeClr val="tx1"/>
          </a:solidFill>
          <a:prstDash val="solid"/>
        </a:ln>
        <a:effectLst/>
      </dsp:spPr>
      <dsp:style>
        <a:lnRef idx="1">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a:t>Additional dose</a:t>
          </a:r>
        </a:p>
        <a:p>
          <a:pPr lvl="0" algn="ctr" defTabSz="622300">
            <a:lnSpc>
              <a:spcPct val="90000"/>
            </a:lnSpc>
            <a:spcBef>
              <a:spcPct val="0"/>
            </a:spcBef>
            <a:spcAft>
              <a:spcPct val="35000"/>
            </a:spcAft>
          </a:pPr>
          <a:r>
            <a:rPr lang="en-US" sz="1400" kern="1200"/>
            <a:t>57 patients</a:t>
          </a:r>
        </a:p>
      </dsp:txBody>
      <dsp:txXfrm>
        <a:off x="3802761" y="3065807"/>
        <a:ext cx="1492489" cy="926684"/>
      </dsp:txXfrm>
    </dsp:sp>
    <dsp:sp modelId="{5FEB10BD-A5C9-1549-A757-2893D6B06BEB}">
      <dsp:nvSpPr>
        <dsp:cNvPr id="0" name=""/>
        <dsp:cNvSpPr/>
      </dsp:nvSpPr>
      <dsp:spPr>
        <a:xfrm>
          <a:off x="6443632" y="1438170"/>
          <a:ext cx="1550149" cy="984344"/>
        </a:xfrm>
        <a:prstGeom prst="roundRect">
          <a:avLst>
            <a:gd name="adj" fmla="val 10000"/>
          </a:avLst>
        </a:prstGeom>
        <a:noFill/>
        <a:ln>
          <a:noFill/>
        </a:ln>
        <a:effectLst/>
        <a:scene3d>
          <a:camera prst="orthographicFront">
            <a:rot lat="0" lon="0" rev="0"/>
          </a:camera>
          <a:lightRig rig="threePt" dir="t"/>
        </a:scene3d>
        <a:sp3d>
          <a:bevelT w="25400" h="12700"/>
        </a:sp3d>
      </dsp:spPr>
      <dsp:style>
        <a:lnRef idx="0">
          <a:scrgbClr r="0" g="0" b="0"/>
        </a:lnRef>
        <a:fillRef idx="3">
          <a:scrgbClr r="0" g="0" b="0"/>
        </a:fillRef>
        <a:effectRef idx="2">
          <a:scrgbClr r="0" g="0" b="0"/>
        </a:effectRef>
        <a:fontRef idx="minor">
          <a:schemeClr val="lt1"/>
        </a:fontRef>
      </dsp:style>
    </dsp:sp>
    <dsp:sp modelId="{2B242291-A133-4045-A24A-A5C6AF8BA543}">
      <dsp:nvSpPr>
        <dsp:cNvPr id="0" name=""/>
        <dsp:cNvSpPr/>
      </dsp:nvSpPr>
      <dsp:spPr>
        <a:xfrm>
          <a:off x="6615871" y="1601797"/>
          <a:ext cx="1550149" cy="984344"/>
        </a:xfrm>
        <a:prstGeom prst="roundRect">
          <a:avLst>
            <a:gd name="adj" fmla="val 10000"/>
          </a:avLst>
        </a:prstGeom>
        <a:solidFill>
          <a:schemeClr val="lt1">
            <a:alpha val="90000"/>
            <a:hueOff val="0"/>
            <a:satOff val="0"/>
            <a:lumOff val="0"/>
            <a:alphaOff val="0"/>
          </a:schemeClr>
        </a:solidFill>
        <a:ln w="9525" cap="flat" cmpd="sng" algn="ctr">
          <a:solidFill>
            <a:schemeClr val="tx1"/>
          </a:solidFill>
          <a:prstDash val="solid"/>
        </a:ln>
        <a:effectLst/>
      </dsp:spPr>
      <dsp:style>
        <a:lnRef idx="1">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a:t>Failure group</a:t>
          </a:r>
        </a:p>
        <a:p>
          <a:pPr lvl="0" algn="ctr" defTabSz="622300">
            <a:lnSpc>
              <a:spcPct val="90000"/>
            </a:lnSpc>
            <a:spcBef>
              <a:spcPct val="0"/>
            </a:spcBef>
            <a:spcAft>
              <a:spcPct val="35000"/>
            </a:spcAft>
          </a:pPr>
          <a:r>
            <a:rPr lang="en-US" sz="1400" kern="1200"/>
            <a:t>59 patients</a:t>
          </a:r>
        </a:p>
      </dsp:txBody>
      <dsp:txXfrm>
        <a:off x="6644701" y="1630627"/>
        <a:ext cx="1492489" cy="926684"/>
      </dsp:txXfrm>
    </dsp:sp>
    <dsp:sp modelId="{BA6C8E86-210B-3E41-8AAC-7E954B8FA816}">
      <dsp:nvSpPr>
        <dsp:cNvPr id="0" name=""/>
        <dsp:cNvSpPr/>
      </dsp:nvSpPr>
      <dsp:spPr>
        <a:xfrm>
          <a:off x="5496319" y="2873350"/>
          <a:ext cx="1550149" cy="984344"/>
        </a:xfrm>
        <a:prstGeom prst="roundRect">
          <a:avLst>
            <a:gd name="adj" fmla="val 10000"/>
          </a:avLst>
        </a:prstGeom>
        <a:noFill/>
        <a:ln>
          <a:noFill/>
        </a:ln>
        <a:effectLst/>
        <a:scene3d>
          <a:camera prst="orthographicFront">
            <a:rot lat="0" lon="0" rev="0"/>
          </a:camera>
          <a:lightRig rig="threePt" dir="t"/>
        </a:scene3d>
        <a:sp3d>
          <a:bevelT w="25400" h="12700"/>
        </a:sp3d>
      </dsp:spPr>
      <dsp:style>
        <a:lnRef idx="0">
          <a:scrgbClr r="0" g="0" b="0"/>
        </a:lnRef>
        <a:fillRef idx="3">
          <a:scrgbClr r="0" g="0" b="0"/>
        </a:fillRef>
        <a:effectRef idx="2">
          <a:scrgbClr r="0" g="0" b="0"/>
        </a:effectRef>
        <a:fontRef idx="minor">
          <a:schemeClr val="lt1"/>
        </a:fontRef>
      </dsp:style>
    </dsp:sp>
    <dsp:sp modelId="{C962F054-7DB4-9647-96E6-FB4DF52BE06F}">
      <dsp:nvSpPr>
        <dsp:cNvPr id="0" name=""/>
        <dsp:cNvSpPr/>
      </dsp:nvSpPr>
      <dsp:spPr>
        <a:xfrm>
          <a:off x="5668558" y="3036977"/>
          <a:ext cx="1550149" cy="984344"/>
        </a:xfrm>
        <a:prstGeom prst="roundRect">
          <a:avLst>
            <a:gd name="adj" fmla="val 10000"/>
          </a:avLst>
        </a:prstGeom>
        <a:solidFill>
          <a:schemeClr val="lt1">
            <a:alpha val="90000"/>
            <a:hueOff val="0"/>
            <a:satOff val="0"/>
            <a:lumOff val="0"/>
            <a:alphaOff val="0"/>
          </a:schemeClr>
        </a:solidFill>
        <a:ln w="9525" cap="flat" cmpd="sng" algn="ctr">
          <a:solidFill>
            <a:schemeClr val="tx1"/>
          </a:solidFill>
          <a:prstDash val="solid"/>
        </a:ln>
        <a:effectLst/>
      </dsp:spPr>
      <dsp:style>
        <a:lnRef idx="1">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a:t>Single dose</a:t>
          </a:r>
        </a:p>
        <a:p>
          <a:pPr lvl="0" algn="ctr" defTabSz="622300">
            <a:lnSpc>
              <a:spcPct val="90000"/>
            </a:lnSpc>
            <a:spcBef>
              <a:spcPct val="0"/>
            </a:spcBef>
            <a:spcAft>
              <a:spcPct val="35000"/>
            </a:spcAft>
          </a:pPr>
          <a:r>
            <a:rPr lang="en-US" sz="1400" kern="1200"/>
            <a:t>47 patients</a:t>
          </a:r>
        </a:p>
      </dsp:txBody>
      <dsp:txXfrm>
        <a:off x="5697388" y="3065807"/>
        <a:ext cx="1492489" cy="926684"/>
      </dsp:txXfrm>
    </dsp:sp>
    <dsp:sp modelId="{866CDADE-FD1F-8A44-9FC4-ED1A6AED1E53}">
      <dsp:nvSpPr>
        <dsp:cNvPr id="0" name=""/>
        <dsp:cNvSpPr/>
      </dsp:nvSpPr>
      <dsp:spPr>
        <a:xfrm>
          <a:off x="7390946" y="2873350"/>
          <a:ext cx="1550149" cy="984344"/>
        </a:xfrm>
        <a:prstGeom prst="roundRect">
          <a:avLst>
            <a:gd name="adj" fmla="val 10000"/>
          </a:avLst>
        </a:prstGeom>
        <a:noFill/>
        <a:ln>
          <a:noFill/>
        </a:ln>
        <a:effectLst/>
        <a:scene3d>
          <a:camera prst="orthographicFront">
            <a:rot lat="0" lon="0" rev="0"/>
          </a:camera>
          <a:lightRig rig="threePt" dir="t"/>
        </a:scene3d>
        <a:sp3d>
          <a:bevelT w="25400" h="12700"/>
        </a:sp3d>
      </dsp:spPr>
      <dsp:style>
        <a:lnRef idx="0">
          <a:scrgbClr r="0" g="0" b="0"/>
        </a:lnRef>
        <a:fillRef idx="3">
          <a:scrgbClr r="0" g="0" b="0"/>
        </a:fillRef>
        <a:effectRef idx="2">
          <a:scrgbClr r="0" g="0" b="0"/>
        </a:effectRef>
        <a:fontRef idx="minor">
          <a:schemeClr val="lt1"/>
        </a:fontRef>
      </dsp:style>
    </dsp:sp>
    <dsp:sp modelId="{3E874A32-D43B-594C-BC0D-A9D82A6A49AB}">
      <dsp:nvSpPr>
        <dsp:cNvPr id="0" name=""/>
        <dsp:cNvSpPr/>
      </dsp:nvSpPr>
      <dsp:spPr>
        <a:xfrm>
          <a:off x="7563184" y="3036977"/>
          <a:ext cx="1550149" cy="984344"/>
        </a:xfrm>
        <a:prstGeom prst="roundRect">
          <a:avLst>
            <a:gd name="adj" fmla="val 10000"/>
          </a:avLst>
        </a:prstGeom>
        <a:solidFill>
          <a:schemeClr val="lt1">
            <a:alpha val="90000"/>
            <a:hueOff val="0"/>
            <a:satOff val="0"/>
            <a:lumOff val="0"/>
            <a:alphaOff val="0"/>
          </a:schemeClr>
        </a:solidFill>
        <a:ln w="9525" cap="flat" cmpd="sng" algn="ctr">
          <a:solidFill>
            <a:schemeClr val="tx1"/>
          </a:solidFill>
          <a:prstDash val="solid"/>
        </a:ln>
        <a:effectLst/>
      </dsp:spPr>
      <dsp:style>
        <a:lnRef idx="1">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a:t>Additional dose</a:t>
          </a:r>
        </a:p>
        <a:p>
          <a:pPr lvl="0" algn="ctr" defTabSz="622300">
            <a:lnSpc>
              <a:spcPct val="90000"/>
            </a:lnSpc>
            <a:spcBef>
              <a:spcPct val="0"/>
            </a:spcBef>
            <a:spcAft>
              <a:spcPct val="35000"/>
            </a:spcAft>
          </a:pPr>
          <a:r>
            <a:rPr lang="en-US" sz="1400" kern="1200"/>
            <a:t>12 patients</a:t>
          </a:r>
        </a:p>
      </dsp:txBody>
      <dsp:txXfrm>
        <a:off x="7592014" y="3065807"/>
        <a:ext cx="1492489" cy="926684"/>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564ED80-A579-A348-A69D-82B504D9BB64}" type="datetimeFigureOut">
              <a:rPr lang="en-US" smtClean="0"/>
              <a:t>5/6/15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75C7D45-4AAA-2149-AC6D-073EEAEE474D}" type="slidenum">
              <a:rPr lang="en-US" smtClean="0"/>
              <a:t>‹#›</a:t>
            </a:fld>
            <a:endParaRPr lang="en-US"/>
          </a:p>
        </p:txBody>
      </p:sp>
    </p:spTree>
    <p:extLst>
      <p:ext uri="{BB962C8B-B14F-4D97-AF65-F5344CB8AC3E}">
        <p14:creationId xmlns:p14="http://schemas.microsoft.com/office/powerpoint/2010/main" val="12778499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5C7D45-4AAA-2149-AC6D-073EEAEE474D}" type="slidenum">
              <a:rPr lang="en-US" smtClean="0"/>
              <a:t>4</a:t>
            </a:fld>
            <a:endParaRPr lang="en-US"/>
          </a:p>
        </p:txBody>
      </p:sp>
    </p:spTree>
    <p:extLst>
      <p:ext uri="{BB962C8B-B14F-4D97-AF65-F5344CB8AC3E}">
        <p14:creationId xmlns:p14="http://schemas.microsoft.com/office/powerpoint/2010/main" val="18210663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kern="1200" dirty="0" smtClean="0">
                <a:solidFill>
                  <a:schemeClr val="tx1"/>
                </a:solidFill>
                <a:effectLst/>
                <a:latin typeface="+mn-lt"/>
                <a:ea typeface="+mn-ea"/>
                <a:cs typeface="+mn-cs"/>
              </a:rPr>
              <a:t>Başarı durumuna bakılmaksızın </a:t>
            </a:r>
            <a:r>
              <a:rPr lang="tr-TR" sz="1200" kern="1200" dirty="0" err="1" smtClean="0">
                <a:solidFill>
                  <a:schemeClr val="tx1"/>
                </a:solidFill>
                <a:effectLst/>
                <a:latin typeface="+mn-lt"/>
                <a:ea typeface="+mn-ea"/>
                <a:cs typeface="+mn-cs"/>
              </a:rPr>
              <a:t>mtx</a:t>
            </a:r>
            <a:r>
              <a:rPr lang="tr-TR" sz="1200" kern="1200" dirty="0" smtClean="0">
                <a:solidFill>
                  <a:schemeClr val="tx1"/>
                </a:solidFill>
                <a:effectLst/>
                <a:latin typeface="+mn-lt"/>
                <a:ea typeface="+mn-ea"/>
                <a:cs typeface="+mn-cs"/>
              </a:rPr>
              <a:t> tedavisi alan hastaları tek doz ve ek doz alan grup olarak karşılaştırdığımızda, iki grup arasında </a:t>
            </a:r>
            <a:r>
              <a:rPr lang="tr-TR" sz="1200" kern="1200" dirty="0" err="1" smtClean="0">
                <a:solidFill>
                  <a:schemeClr val="tx1"/>
                </a:solidFill>
                <a:effectLst/>
                <a:latin typeface="+mn-lt"/>
                <a:ea typeface="+mn-ea"/>
                <a:cs typeface="+mn-cs"/>
              </a:rPr>
              <a:t>initial</a:t>
            </a:r>
            <a:r>
              <a:rPr lang="tr-TR" sz="1200" kern="1200" dirty="0" smtClean="0">
                <a:solidFill>
                  <a:schemeClr val="tx1"/>
                </a:solidFill>
                <a:effectLst/>
                <a:latin typeface="+mn-lt"/>
                <a:ea typeface="+mn-ea"/>
                <a:cs typeface="+mn-cs"/>
              </a:rPr>
              <a:t> β-</a:t>
            </a:r>
            <a:r>
              <a:rPr lang="tr-TR" sz="1200" kern="1200" dirty="0" err="1" smtClean="0">
                <a:solidFill>
                  <a:schemeClr val="tx1"/>
                </a:solidFill>
                <a:effectLst/>
                <a:latin typeface="+mn-lt"/>
                <a:ea typeface="+mn-ea"/>
                <a:cs typeface="+mn-cs"/>
              </a:rPr>
              <a:t>hCG</a:t>
            </a:r>
            <a:r>
              <a:rPr lang="tr-TR" sz="1200" kern="1200" dirty="0" smtClean="0">
                <a:solidFill>
                  <a:schemeClr val="tx1"/>
                </a:solidFill>
                <a:effectLst/>
                <a:latin typeface="+mn-lt"/>
                <a:ea typeface="+mn-ea"/>
                <a:cs typeface="+mn-cs"/>
              </a:rPr>
              <a:t> düzeyleri açısından fark tespit edilmedi. Ancak ek doz alan grupta 1- 4 gün arası β-</a:t>
            </a:r>
            <a:r>
              <a:rPr lang="tr-TR" sz="1200" kern="1200" dirty="0" err="1" smtClean="0">
                <a:solidFill>
                  <a:schemeClr val="tx1"/>
                </a:solidFill>
                <a:effectLst/>
                <a:latin typeface="+mn-lt"/>
                <a:ea typeface="+mn-ea"/>
                <a:cs typeface="+mn-cs"/>
              </a:rPr>
              <a:t>hCG</a:t>
            </a:r>
            <a:r>
              <a:rPr lang="tr-TR" sz="1200" kern="1200" dirty="0" smtClean="0">
                <a:solidFill>
                  <a:schemeClr val="tx1"/>
                </a:solidFill>
                <a:effectLst/>
                <a:latin typeface="+mn-lt"/>
                <a:ea typeface="+mn-ea"/>
                <a:cs typeface="+mn-cs"/>
              </a:rPr>
              <a:t> seviyelerinde % 8.2’in üzerindeki artışın, ek doz alma olasılığını 7.93 kat arttırdığını tespit edildi (%82.61 </a:t>
            </a:r>
            <a:r>
              <a:rPr lang="tr-TR" sz="1200" kern="1200" dirty="0" err="1" smtClean="0">
                <a:solidFill>
                  <a:schemeClr val="tx1"/>
                </a:solidFill>
                <a:effectLst/>
                <a:latin typeface="+mn-lt"/>
                <a:ea typeface="+mn-ea"/>
                <a:cs typeface="+mn-cs"/>
              </a:rPr>
              <a:t>sensitivite</a:t>
            </a:r>
            <a:r>
              <a:rPr lang="tr-TR" sz="1200" kern="1200" dirty="0" smtClean="0">
                <a:solidFill>
                  <a:schemeClr val="tx1"/>
                </a:solidFill>
                <a:effectLst/>
                <a:latin typeface="+mn-lt"/>
                <a:ea typeface="+mn-ea"/>
                <a:cs typeface="+mn-cs"/>
              </a:rPr>
              <a:t>, %75.81 </a:t>
            </a:r>
            <a:r>
              <a:rPr lang="tr-TR" sz="1200" kern="1200" dirty="0" err="1" smtClean="0">
                <a:solidFill>
                  <a:schemeClr val="tx1"/>
                </a:solidFill>
                <a:effectLst/>
                <a:latin typeface="+mn-lt"/>
                <a:ea typeface="+mn-ea"/>
                <a:cs typeface="+mn-cs"/>
              </a:rPr>
              <a:t>spesifite</a:t>
            </a:r>
            <a:r>
              <a:rPr lang="tr-TR" sz="1200" kern="1200" dirty="0" smtClean="0">
                <a:solidFill>
                  <a:schemeClr val="tx1"/>
                </a:solidFill>
                <a:effectLst/>
                <a:latin typeface="+mn-lt"/>
                <a:ea typeface="+mn-ea"/>
                <a:cs typeface="+mn-cs"/>
              </a:rPr>
              <a:t>, p:0.0017). 1-4 gün arası b- </a:t>
            </a:r>
            <a:r>
              <a:rPr lang="tr-TR" sz="1200" kern="1200" dirty="0" err="1" smtClean="0">
                <a:solidFill>
                  <a:schemeClr val="tx1"/>
                </a:solidFill>
                <a:effectLst/>
                <a:latin typeface="+mn-lt"/>
                <a:ea typeface="+mn-ea"/>
                <a:cs typeface="+mn-cs"/>
              </a:rPr>
              <a:t>hCG</a:t>
            </a:r>
            <a:r>
              <a:rPr lang="tr-TR" sz="1200" kern="1200" dirty="0" smtClean="0">
                <a:solidFill>
                  <a:schemeClr val="tx1"/>
                </a:solidFill>
                <a:effectLst/>
                <a:latin typeface="+mn-lt"/>
                <a:ea typeface="+mn-ea"/>
                <a:cs typeface="+mn-cs"/>
              </a:rPr>
              <a:t> seviyelerinde %9.87 oranında azalmanın ise 5.65 oranında riski azalttığı gözlemlendi. </a:t>
            </a:r>
            <a:r>
              <a:rPr lang="tr-TR" sz="1200" kern="1200" dirty="0" err="1" smtClean="0">
                <a:solidFill>
                  <a:schemeClr val="tx1"/>
                </a:solidFill>
                <a:effectLst/>
                <a:latin typeface="+mn-lt"/>
                <a:ea typeface="+mn-ea"/>
                <a:cs typeface="+mn-cs"/>
              </a:rPr>
              <a:t>Atkinson</a:t>
            </a:r>
            <a:r>
              <a:rPr lang="tr-TR" sz="1200" kern="1200" dirty="0" smtClean="0">
                <a:solidFill>
                  <a:schemeClr val="tx1"/>
                </a:solidFill>
                <a:effectLst/>
                <a:latin typeface="+mn-lt"/>
                <a:ea typeface="+mn-ea"/>
                <a:cs typeface="+mn-cs"/>
              </a:rPr>
              <a:t> ve arkadaşlarının 88 hastayla yaptığı çalışmada 4-7 gün arası b </a:t>
            </a:r>
            <a:r>
              <a:rPr lang="tr-TR" sz="1200" kern="1200" dirty="0" err="1" smtClean="0">
                <a:solidFill>
                  <a:schemeClr val="tx1"/>
                </a:solidFill>
                <a:effectLst/>
                <a:latin typeface="+mn-lt"/>
                <a:ea typeface="+mn-ea"/>
                <a:cs typeface="+mn-cs"/>
              </a:rPr>
              <a:t>hcg</a:t>
            </a:r>
            <a:r>
              <a:rPr lang="tr-TR" sz="1200" kern="1200" dirty="0" smtClean="0">
                <a:solidFill>
                  <a:schemeClr val="tx1"/>
                </a:solidFill>
                <a:effectLst/>
                <a:latin typeface="+mn-lt"/>
                <a:ea typeface="+mn-ea"/>
                <a:cs typeface="+mn-cs"/>
              </a:rPr>
              <a:t> seviyelerindeki azalmanın 1-4 gün arası β-</a:t>
            </a:r>
            <a:r>
              <a:rPr lang="tr-TR" sz="1200" kern="1200" dirty="0" err="1" smtClean="0">
                <a:solidFill>
                  <a:schemeClr val="tx1"/>
                </a:solidFill>
                <a:effectLst/>
                <a:latin typeface="+mn-lt"/>
                <a:ea typeface="+mn-ea"/>
                <a:cs typeface="+mn-cs"/>
              </a:rPr>
              <a:t>hCG</a:t>
            </a:r>
            <a:r>
              <a:rPr lang="tr-TR" sz="1200" kern="1200" dirty="0" smtClean="0">
                <a:solidFill>
                  <a:schemeClr val="tx1"/>
                </a:solidFill>
                <a:effectLst/>
                <a:latin typeface="+mn-lt"/>
                <a:ea typeface="+mn-ea"/>
                <a:cs typeface="+mn-cs"/>
              </a:rPr>
              <a:t> seviyelerindeki azalmaya oranla ek doz </a:t>
            </a:r>
            <a:r>
              <a:rPr lang="tr-TR" sz="1200" kern="1200" dirty="0" err="1" smtClean="0">
                <a:solidFill>
                  <a:schemeClr val="tx1"/>
                </a:solidFill>
                <a:effectLst/>
                <a:latin typeface="+mn-lt"/>
                <a:ea typeface="+mn-ea"/>
                <a:cs typeface="+mn-cs"/>
              </a:rPr>
              <a:t>metotrexat</a:t>
            </a:r>
            <a:r>
              <a:rPr lang="tr-TR" sz="1200" kern="1200" dirty="0" smtClean="0">
                <a:solidFill>
                  <a:schemeClr val="tx1"/>
                </a:solidFill>
                <a:effectLst/>
                <a:latin typeface="+mn-lt"/>
                <a:ea typeface="+mn-ea"/>
                <a:cs typeface="+mn-cs"/>
              </a:rPr>
              <a:t> gerekliliğini öngörmede daha önemli olduğunu vurgulamışlardır(20). Biz çalışmamızda böyle bir karşılaştırma yapmamakla birlikte 1-4 gün arası değişimin ek doz gereksinimini ön görebilmesini değerlendirdik. Bulduğumuz değişim yüzdeleri çok yüksek olmadığı için günlük pratikte kullanımının çok mümkün olmamakla beraber ek doz gereksinimi hakkında fikir vermesi açısından yararlı olduğunu düşünmekteyiz. </a:t>
            </a:r>
          </a:p>
          <a:p>
            <a:endParaRPr lang="en-US" dirty="0"/>
          </a:p>
        </p:txBody>
      </p:sp>
      <p:sp>
        <p:nvSpPr>
          <p:cNvPr id="4" name="Slide Number Placeholder 3"/>
          <p:cNvSpPr>
            <a:spLocks noGrp="1"/>
          </p:cNvSpPr>
          <p:nvPr>
            <p:ph type="sldNum" sz="quarter" idx="10"/>
          </p:nvPr>
        </p:nvSpPr>
        <p:spPr/>
        <p:txBody>
          <a:bodyPr/>
          <a:lstStyle/>
          <a:p>
            <a:fld id="{175C7D45-4AAA-2149-AC6D-073EEAEE474D}" type="slidenum">
              <a:rPr lang="en-US" smtClean="0"/>
              <a:t>13</a:t>
            </a:fld>
            <a:endParaRPr lang="en-US"/>
          </a:p>
        </p:txBody>
      </p:sp>
    </p:spTree>
    <p:extLst>
      <p:ext uri="{BB962C8B-B14F-4D97-AF65-F5344CB8AC3E}">
        <p14:creationId xmlns:p14="http://schemas.microsoft.com/office/powerpoint/2010/main" val="16159357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kern="1200" dirty="0" err="1" smtClean="0">
                <a:solidFill>
                  <a:schemeClr val="tx1"/>
                </a:solidFill>
                <a:effectLst/>
                <a:latin typeface="+mn-lt"/>
                <a:ea typeface="+mn-ea"/>
                <a:cs typeface="+mn-cs"/>
              </a:rPr>
              <a:t>Mtx</a:t>
            </a:r>
            <a:r>
              <a:rPr lang="tr-TR" sz="1200" kern="1200" dirty="0" smtClean="0">
                <a:solidFill>
                  <a:schemeClr val="tx1"/>
                </a:solidFill>
                <a:effectLst/>
                <a:latin typeface="+mn-lt"/>
                <a:ea typeface="+mn-ea"/>
                <a:cs typeface="+mn-cs"/>
              </a:rPr>
              <a:t> tedavisinde ilk dozdan sonra hasta </a:t>
            </a:r>
            <a:r>
              <a:rPr lang="tr-TR" sz="1200" kern="1200" dirty="0" err="1" smtClean="0">
                <a:solidFill>
                  <a:schemeClr val="tx1"/>
                </a:solidFill>
                <a:effectLst/>
                <a:latin typeface="+mn-lt"/>
                <a:ea typeface="+mn-ea"/>
                <a:cs typeface="+mn-cs"/>
              </a:rPr>
              <a:t>anksiyetesini</a:t>
            </a:r>
            <a:r>
              <a:rPr lang="tr-TR" sz="1200" kern="1200" dirty="0" smtClean="0">
                <a:solidFill>
                  <a:schemeClr val="tx1"/>
                </a:solidFill>
                <a:effectLst/>
                <a:latin typeface="+mn-lt"/>
                <a:ea typeface="+mn-ea"/>
                <a:cs typeface="+mn-cs"/>
              </a:rPr>
              <a:t> arttıran ve hastanede kalış süresini etkileyen diğer bir faktörde ek doz </a:t>
            </a:r>
            <a:r>
              <a:rPr lang="tr-TR" sz="1200" kern="1200" dirty="0" err="1" smtClean="0">
                <a:solidFill>
                  <a:schemeClr val="tx1"/>
                </a:solidFill>
                <a:effectLst/>
                <a:latin typeface="+mn-lt"/>
                <a:ea typeface="+mn-ea"/>
                <a:cs typeface="+mn-cs"/>
              </a:rPr>
              <a:t>metotreksat</a:t>
            </a:r>
            <a:r>
              <a:rPr lang="tr-TR" sz="1200" kern="1200" dirty="0" smtClean="0">
                <a:solidFill>
                  <a:schemeClr val="tx1"/>
                </a:solidFill>
                <a:effectLst/>
                <a:latin typeface="+mn-lt"/>
                <a:ea typeface="+mn-ea"/>
                <a:cs typeface="+mn-cs"/>
              </a:rPr>
              <a:t> gerekliliğidir. Çalışmamızda hastalarımızın  69’una (%17.5) ek doz </a:t>
            </a:r>
            <a:r>
              <a:rPr lang="tr-TR" sz="1200" kern="1200" dirty="0" err="1" smtClean="0">
                <a:solidFill>
                  <a:schemeClr val="tx1"/>
                </a:solidFill>
                <a:effectLst/>
                <a:latin typeface="+mn-lt"/>
                <a:ea typeface="+mn-ea"/>
                <a:cs typeface="+mn-cs"/>
              </a:rPr>
              <a:t>mtx</a:t>
            </a:r>
            <a:r>
              <a:rPr lang="tr-TR" sz="1200" kern="1200" dirty="0" smtClean="0">
                <a:solidFill>
                  <a:schemeClr val="tx1"/>
                </a:solidFill>
                <a:effectLst/>
                <a:latin typeface="+mn-lt"/>
                <a:ea typeface="+mn-ea"/>
                <a:cs typeface="+mn-cs"/>
              </a:rPr>
              <a:t> gerekmiştir. Ek doz </a:t>
            </a:r>
            <a:r>
              <a:rPr lang="tr-TR" sz="1200" kern="1200" dirty="0" err="1" smtClean="0">
                <a:solidFill>
                  <a:schemeClr val="tx1"/>
                </a:solidFill>
                <a:effectLst/>
                <a:latin typeface="+mn-lt"/>
                <a:ea typeface="+mn-ea"/>
                <a:cs typeface="+mn-cs"/>
              </a:rPr>
              <a:t>metotreksat</a:t>
            </a:r>
            <a:r>
              <a:rPr lang="tr-TR" sz="1200" kern="1200" dirty="0" smtClean="0">
                <a:solidFill>
                  <a:schemeClr val="tx1"/>
                </a:solidFill>
                <a:effectLst/>
                <a:latin typeface="+mn-lt"/>
                <a:ea typeface="+mn-ea"/>
                <a:cs typeface="+mn-cs"/>
              </a:rPr>
              <a:t> alan  bu hasta grubumuz ayrıca kendi içinde </a:t>
            </a:r>
            <a:r>
              <a:rPr lang="tr-TR" sz="1200" kern="1200" dirty="0" err="1" smtClean="0">
                <a:solidFill>
                  <a:schemeClr val="tx1"/>
                </a:solidFill>
                <a:effectLst/>
                <a:latin typeface="+mn-lt"/>
                <a:ea typeface="+mn-ea"/>
                <a:cs typeface="+mn-cs"/>
              </a:rPr>
              <a:t>değerlendirildiğnde</a:t>
            </a:r>
            <a:r>
              <a:rPr lang="tr-TR" sz="1200" kern="1200" dirty="0" smtClean="0">
                <a:solidFill>
                  <a:schemeClr val="tx1"/>
                </a:solidFill>
                <a:effectLst/>
                <a:latin typeface="+mn-lt"/>
                <a:ea typeface="+mn-ea"/>
                <a:cs typeface="+mn-cs"/>
              </a:rPr>
              <a:t>, </a:t>
            </a:r>
            <a:r>
              <a:rPr lang="tr-TR" sz="1200" kern="1200" dirty="0" err="1" smtClean="0">
                <a:solidFill>
                  <a:schemeClr val="tx1"/>
                </a:solidFill>
                <a:effectLst/>
                <a:latin typeface="+mn-lt"/>
                <a:ea typeface="+mn-ea"/>
                <a:cs typeface="+mn-cs"/>
              </a:rPr>
              <a:t>initial</a:t>
            </a:r>
            <a:r>
              <a:rPr lang="tr-TR" sz="1200" kern="1200" dirty="0" smtClean="0">
                <a:solidFill>
                  <a:schemeClr val="tx1"/>
                </a:solidFill>
                <a:effectLst/>
                <a:latin typeface="+mn-lt"/>
                <a:ea typeface="+mn-ea"/>
                <a:cs typeface="+mn-cs"/>
              </a:rPr>
              <a:t> β-</a:t>
            </a:r>
            <a:r>
              <a:rPr lang="tr-TR" sz="1200" kern="1200" dirty="0" err="1" smtClean="0">
                <a:solidFill>
                  <a:schemeClr val="tx1"/>
                </a:solidFill>
                <a:effectLst/>
                <a:latin typeface="+mn-lt"/>
                <a:ea typeface="+mn-ea"/>
                <a:cs typeface="+mn-cs"/>
              </a:rPr>
              <a:t>hCG</a:t>
            </a:r>
            <a:r>
              <a:rPr lang="tr-TR" sz="1200" kern="1200" dirty="0" smtClean="0">
                <a:solidFill>
                  <a:schemeClr val="tx1"/>
                </a:solidFill>
                <a:effectLst/>
                <a:latin typeface="+mn-lt"/>
                <a:ea typeface="+mn-ea"/>
                <a:cs typeface="+mn-cs"/>
              </a:rPr>
              <a:t> seviyelerinin incelenmesinde başarılı grup ile </a:t>
            </a:r>
            <a:r>
              <a:rPr lang="tr-TR" sz="1200" kern="1200" dirty="0" err="1" smtClean="0">
                <a:solidFill>
                  <a:schemeClr val="tx1"/>
                </a:solidFill>
                <a:effectLst/>
                <a:latin typeface="+mn-lt"/>
                <a:ea typeface="+mn-ea"/>
                <a:cs typeface="+mn-cs"/>
              </a:rPr>
              <a:t>failure</a:t>
            </a:r>
            <a:r>
              <a:rPr lang="tr-TR" sz="1200" kern="1200" dirty="0" smtClean="0">
                <a:solidFill>
                  <a:schemeClr val="tx1"/>
                </a:solidFill>
                <a:effectLst/>
                <a:latin typeface="+mn-lt"/>
                <a:ea typeface="+mn-ea"/>
                <a:cs typeface="+mn-cs"/>
              </a:rPr>
              <a:t> grup arasında istatistiksel anlamlı fark bulanmadı (p:0.4) dolayısıyla tedavinin başarısını öngörecek bir </a:t>
            </a:r>
            <a:r>
              <a:rPr lang="tr-TR" sz="1200" kern="1200" dirty="0" err="1" smtClean="0">
                <a:solidFill>
                  <a:schemeClr val="tx1"/>
                </a:solidFill>
                <a:effectLst/>
                <a:latin typeface="+mn-lt"/>
                <a:ea typeface="+mn-ea"/>
                <a:cs typeface="+mn-cs"/>
              </a:rPr>
              <a:t>cut</a:t>
            </a:r>
            <a:r>
              <a:rPr lang="tr-TR" sz="1200" kern="1200" dirty="0" smtClean="0">
                <a:solidFill>
                  <a:schemeClr val="tx1"/>
                </a:solidFill>
                <a:effectLst/>
                <a:latin typeface="+mn-lt"/>
                <a:ea typeface="+mn-ea"/>
                <a:cs typeface="+mn-cs"/>
              </a:rPr>
              <a:t> </a:t>
            </a:r>
            <a:r>
              <a:rPr lang="tr-TR" sz="1200" kern="1200" dirty="0" err="1" smtClean="0">
                <a:solidFill>
                  <a:schemeClr val="tx1"/>
                </a:solidFill>
                <a:effectLst/>
                <a:latin typeface="+mn-lt"/>
                <a:ea typeface="+mn-ea"/>
                <a:cs typeface="+mn-cs"/>
              </a:rPr>
              <a:t>off</a:t>
            </a:r>
            <a:r>
              <a:rPr lang="tr-TR" sz="1200" kern="1200" dirty="0" smtClean="0">
                <a:solidFill>
                  <a:schemeClr val="tx1"/>
                </a:solidFill>
                <a:effectLst/>
                <a:latin typeface="+mn-lt"/>
                <a:ea typeface="+mn-ea"/>
                <a:cs typeface="+mn-cs"/>
              </a:rPr>
              <a:t> değeri de belirlenemedi. Ek doz </a:t>
            </a:r>
            <a:r>
              <a:rPr lang="tr-TR" sz="1200" kern="1200" dirty="0" err="1" smtClean="0">
                <a:solidFill>
                  <a:schemeClr val="tx1"/>
                </a:solidFill>
                <a:effectLst/>
                <a:latin typeface="+mn-lt"/>
                <a:ea typeface="+mn-ea"/>
                <a:cs typeface="+mn-cs"/>
              </a:rPr>
              <a:t>metotreksat</a:t>
            </a:r>
            <a:r>
              <a:rPr lang="tr-TR" sz="1200" kern="1200" dirty="0" smtClean="0">
                <a:solidFill>
                  <a:schemeClr val="tx1"/>
                </a:solidFill>
                <a:effectLst/>
                <a:latin typeface="+mn-lt"/>
                <a:ea typeface="+mn-ea"/>
                <a:cs typeface="+mn-cs"/>
              </a:rPr>
              <a:t> tedavisi gereken hastalarda başarıya etki eden faktörleri araştıran </a:t>
            </a:r>
            <a:r>
              <a:rPr lang="tr-TR" sz="1200" kern="1200" dirty="0" err="1" smtClean="0">
                <a:solidFill>
                  <a:schemeClr val="tx1"/>
                </a:solidFill>
                <a:effectLst/>
                <a:latin typeface="+mn-lt"/>
                <a:ea typeface="+mn-ea"/>
                <a:cs typeface="+mn-cs"/>
              </a:rPr>
              <a:t>Cohen</a:t>
            </a:r>
            <a:r>
              <a:rPr lang="tr-TR" sz="1200" kern="1200" dirty="0" smtClean="0">
                <a:solidFill>
                  <a:schemeClr val="tx1"/>
                </a:solidFill>
                <a:effectLst/>
                <a:latin typeface="+mn-lt"/>
                <a:ea typeface="+mn-ea"/>
                <a:cs typeface="+mn-cs"/>
              </a:rPr>
              <a:t> ve arkadaşları, bizim çalışmamızdan farklı olarak </a:t>
            </a:r>
            <a:r>
              <a:rPr lang="tr-TR" sz="1200" kern="1200" dirty="0" err="1" smtClean="0">
                <a:solidFill>
                  <a:schemeClr val="tx1"/>
                </a:solidFill>
                <a:effectLst/>
                <a:latin typeface="+mn-lt"/>
                <a:ea typeface="+mn-ea"/>
                <a:cs typeface="+mn-cs"/>
              </a:rPr>
              <a:t>success</a:t>
            </a:r>
            <a:r>
              <a:rPr lang="tr-TR" sz="1200" kern="1200" dirty="0" smtClean="0">
                <a:solidFill>
                  <a:schemeClr val="tx1"/>
                </a:solidFill>
                <a:effectLst/>
                <a:latin typeface="+mn-lt"/>
                <a:ea typeface="+mn-ea"/>
                <a:cs typeface="+mn-cs"/>
              </a:rPr>
              <a:t> ve </a:t>
            </a:r>
            <a:r>
              <a:rPr lang="tr-TR" sz="1200" kern="1200" dirty="0" err="1" smtClean="0">
                <a:solidFill>
                  <a:schemeClr val="tx1"/>
                </a:solidFill>
                <a:effectLst/>
                <a:latin typeface="+mn-lt"/>
                <a:ea typeface="+mn-ea"/>
                <a:cs typeface="+mn-cs"/>
              </a:rPr>
              <a:t>failure</a:t>
            </a:r>
            <a:r>
              <a:rPr lang="tr-TR" sz="1200" kern="1200" dirty="0" smtClean="0">
                <a:solidFill>
                  <a:schemeClr val="tx1"/>
                </a:solidFill>
                <a:effectLst/>
                <a:latin typeface="+mn-lt"/>
                <a:ea typeface="+mn-ea"/>
                <a:cs typeface="+mn-cs"/>
              </a:rPr>
              <a:t> gruplarında </a:t>
            </a:r>
            <a:r>
              <a:rPr lang="tr-TR" sz="1200" kern="1200" dirty="0" err="1" smtClean="0">
                <a:solidFill>
                  <a:schemeClr val="tx1"/>
                </a:solidFill>
                <a:effectLst/>
                <a:latin typeface="+mn-lt"/>
                <a:ea typeface="+mn-ea"/>
                <a:cs typeface="+mn-cs"/>
              </a:rPr>
              <a:t>inital</a:t>
            </a:r>
            <a:r>
              <a:rPr lang="tr-TR" sz="1200" kern="1200" dirty="0" smtClean="0">
                <a:solidFill>
                  <a:schemeClr val="tx1"/>
                </a:solidFill>
                <a:effectLst/>
                <a:latin typeface="+mn-lt"/>
                <a:ea typeface="+mn-ea"/>
                <a:cs typeface="+mn-cs"/>
              </a:rPr>
              <a:t> β-</a:t>
            </a:r>
            <a:r>
              <a:rPr lang="tr-TR" sz="1200" kern="1200" dirty="0" err="1" smtClean="0">
                <a:solidFill>
                  <a:schemeClr val="tx1"/>
                </a:solidFill>
                <a:effectLst/>
                <a:latin typeface="+mn-lt"/>
                <a:ea typeface="+mn-ea"/>
                <a:cs typeface="+mn-cs"/>
              </a:rPr>
              <a:t>hCG</a:t>
            </a:r>
            <a:r>
              <a:rPr lang="tr-TR" sz="1200" kern="1200" dirty="0" smtClean="0">
                <a:solidFill>
                  <a:schemeClr val="tx1"/>
                </a:solidFill>
                <a:effectLst/>
                <a:latin typeface="+mn-lt"/>
                <a:ea typeface="+mn-ea"/>
                <a:cs typeface="+mn-cs"/>
              </a:rPr>
              <a:t> değerleri arasında fark bulunduğunu ve </a:t>
            </a:r>
            <a:r>
              <a:rPr lang="tr-TR" sz="1200" kern="1200" dirty="0" err="1" smtClean="0">
                <a:solidFill>
                  <a:schemeClr val="tx1"/>
                </a:solidFill>
                <a:effectLst/>
                <a:latin typeface="+mn-lt"/>
                <a:ea typeface="+mn-ea"/>
                <a:cs typeface="+mn-cs"/>
              </a:rPr>
              <a:t>cut</a:t>
            </a:r>
            <a:r>
              <a:rPr lang="tr-TR" sz="1200" kern="1200" dirty="0" smtClean="0">
                <a:solidFill>
                  <a:schemeClr val="tx1"/>
                </a:solidFill>
                <a:effectLst/>
                <a:latin typeface="+mn-lt"/>
                <a:ea typeface="+mn-ea"/>
                <a:cs typeface="+mn-cs"/>
              </a:rPr>
              <a:t> </a:t>
            </a:r>
            <a:r>
              <a:rPr lang="tr-TR" sz="1200" kern="1200" dirty="0" err="1" smtClean="0">
                <a:solidFill>
                  <a:schemeClr val="tx1"/>
                </a:solidFill>
                <a:effectLst/>
                <a:latin typeface="+mn-lt"/>
                <a:ea typeface="+mn-ea"/>
                <a:cs typeface="+mn-cs"/>
              </a:rPr>
              <a:t>off</a:t>
            </a:r>
            <a:r>
              <a:rPr lang="tr-TR" sz="1200" kern="1200" dirty="0" smtClean="0">
                <a:solidFill>
                  <a:schemeClr val="tx1"/>
                </a:solidFill>
                <a:effectLst/>
                <a:latin typeface="+mn-lt"/>
                <a:ea typeface="+mn-ea"/>
                <a:cs typeface="+mn-cs"/>
              </a:rPr>
              <a:t> değer olarak 2234 </a:t>
            </a:r>
            <a:r>
              <a:rPr lang="tr-TR" sz="1200" kern="1200" dirty="0" err="1" smtClean="0">
                <a:solidFill>
                  <a:schemeClr val="tx1"/>
                </a:solidFill>
                <a:effectLst/>
                <a:latin typeface="+mn-lt"/>
                <a:ea typeface="+mn-ea"/>
                <a:cs typeface="+mn-cs"/>
              </a:rPr>
              <a:t>mIU</a:t>
            </a:r>
            <a:r>
              <a:rPr lang="tr-TR" sz="1200" kern="1200" dirty="0" smtClean="0">
                <a:solidFill>
                  <a:schemeClr val="tx1"/>
                </a:solidFill>
                <a:effectLst/>
                <a:latin typeface="+mn-lt"/>
                <a:ea typeface="+mn-ea"/>
                <a:cs typeface="+mn-cs"/>
              </a:rPr>
              <a:t>/</a:t>
            </a:r>
            <a:r>
              <a:rPr lang="tr-TR" sz="1200" kern="1200" dirty="0" err="1" smtClean="0">
                <a:solidFill>
                  <a:schemeClr val="tx1"/>
                </a:solidFill>
                <a:effectLst/>
                <a:latin typeface="+mn-lt"/>
                <a:ea typeface="+mn-ea"/>
                <a:cs typeface="+mn-cs"/>
              </a:rPr>
              <a:t>mL</a:t>
            </a:r>
            <a:r>
              <a:rPr lang="tr-TR" sz="1200" kern="1200" dirty="0" smtClean="0">
                <a:solidFill>
                  <a:schemeClr val="tx1"/>
                </a:solidFill>
                <a:effectLst/>
                <a:latin typeface="+mn-lt"/>
                <a:ea typeface="+mn-ea"/>
                <a:cs typeface="+mn-cs"/>
              </a:rPr>
              <a:t> alındığında bu değerin üzerinde ek  doz başarının düşük olduğunu tespit etmişlerdir(19).  </a:t>
            </a:r>
          </a:p>
          <a:p>
            <a:endParaRPr lang="en-US" dirty="0"/>
          </a:p>
        </p:txBody>
      </p:sp>
      <p:sp>
        <p:nvSpPr>
          <p:cNvPr id="4" name="Slide Number Placeholder 3"/>
          <p:cNvSpPr>
            <a:spLocks noGrp="1"/>
          </p:cNvSpPr>
          <p:nvPr>
            <p:ph type="sldNum" sz="quarter" idx="10"/>
          </p:nvPr>
        </p:nvSpPr>
        <p:spPr/>
        <p:txBody>
          <a:bodyPr/>
          <a:lstStyle/>
          <a:p>
            <a:fld id="{175C7D45-4AAA-2149-AC6D-073EEAEE474D}" type="slidenum">
              <a:rPr lang="en-US" smtClean="0"/>
              <a:t>14</a:t>
            </a:fld>
            <a:endParaRPr lang="en-US"/>
          </a:p>
        </p:txBody>
      </p:sp>
    </p:spTree>
    <p:extLst>
      <p:ext uri="{BB962C8B-B14F-4D97-AF65-F5344CB8AC3E}">
        <p14:creationId xmlns:p14="http://schemas.microsoft.com/office/powerpoint/2010/main" val="16755181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75C7D45-4AAA-2149-AC6D-073EEAEE474D}" type="slidenum">
              <a:rPr lang="en-US" smtClean="0"/>
              <a:t>15</a:t>
            </a:fld>
            <a:endParaRPr lang="en-US"/>
          </a:p>
        </p:txBody>
      </p:sp>
    </p:spTree>
    <p:extLst>
      <p:ext uri="{BB962C8B-B14F-4D97-AF65-F5344CB8AC3E}">
        <p14:creationId xmlns:p14="http://schemas.microsoft.com/office/powerpoint/2010/main" val="7729700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sz="1200" kern="1200" dirty="0" err="1" smtClean="0">
                <a:solidFill>
                  <a:schemeClr val="tx1"/>
                </a:solidFill>
                <a:effectLst/>
                <a:latin typeface="+mn-lt"/>
                <a:ea typeface="+mn-ea"/>
                <a:cs typeface="+mn-cs"/>
              </a:rPr>
              <a:t>This</a:t>
            </a:r>
            <a:r>
              <a:rPr lang="tr-TR" sz="1200" kern="1200" dirty="0" smtClean="0">
                <a:solidFill>
                  <a:schemeClr val="tx1"/>
                </a:solidFill>
                <a:effectLst/>
                <a:latin typeface="+mn-lt"/>
                <a:ea typeface="+mn-ea"/>
                <a:cs typeface="+mn-cs"/>
              </a:rPr>
              <a:t> is a </a:t>
            </a:r>
            <a:r>
              <a:rPr lang="tr-TR" sz="1200" kern="1200" dirty="0" err="1" smtClean="0">
                <a:solidFill>
                  <a:schemeClr val="tx1"/>
                </a:solidFill>
                <a:effectLst/>
                <a:latin typeface="+mn-lt"/>
                <a:ea typeface="+mn-ea"/>
                <a:cs typeface="+mn-cs"/>
              </a:rPr>
              <a:t>cross-sectional</a:t>
            </a:r>
            <a:r>
              <a:rPr lang="tr-TR" sz="1200" kern="1200" dirty="0" smtClean="0">
                <a:solidFill>
                  <a:schemeClr val="tx1"/>
                </a:solidFill>
                <a:effectLst/>
                <a:latin typeface="+mn-lt"/>
                <a:ea typeface="+mn-ea"/>
                <a:cs typeface="+mn-cs"/>
              </a:rPr>
              <a:t> </a:t>
            </a:r>
            <a:r>
              <a:rPr lang="tr-TR" sz="1200" kern="1200" dirty="0" err="1" smtClean="0">
                <a:solidFill>
                  <a:schemeClr val="tx1"/>
                </a:solidFill>
                <a:effectLst/>
                <a:latin typeface="+mn-lt"/>
                <a:ea typeface="+mn-ea"/>
                <a:cs typeface="+mn-cs"/>
              </a:rPr>
              <a:t>retrospective</a:t>
            </a:r>
            <a:r>
              <a:rPr lang="tr-TR" sz="1200" kern="1200" dirty="0" smtClean="0">
                <a:solidFill>
                  <a:schemeClr val="tx1"/>
                </a:solidFill>
                <a:effectLst/>
                <a:latin typeface="+mn-lt"/>
                <a:ea typeface="+mn-ea"/>
                <a:cs typeface="+mn-cs"/>
              </a:rPr>
              <a:t> </a:t>
            </a:r>
            <a:r>
              <a:rPr lang="tr-TR" sz="1200" kern="1200" dirty="0" err="1" smtClean="0">
                <a:solidFill>
                  <a:schemeClr val="tx1"/>
                </a:solidFill>
                <a:effectLst/>
                <a:latin typeface="+mn-lt"/>
                <a:ea typeface="+mn-ea"/>
                <a:cs typeface="+mn-cs"/>
              </a:rPr>
              <a:t>study</a:t>
            </a:r>
            <a:r>
              <a:rPr lang="tr-TR" sz="1200" kern="1200" dirty="0" smtClean="0">
                <a:solidFill>
                  <a:schemeClr val="tx1"/>
                </a:solidFill>
                <a:effectLst/>
                <a:latin typeface="+mn-lt"/>
                <a:ea typeface="+mn-ea"/>
                <a:cs typeface="+mn-cs"/>
              </a:rPr>
              <a:t>, </a:t>
            </a:r>
            <a:r>
              <a:rPr lang="tr-TR" sz="1200" kern="1200" dirty="0" err="1" smtClean="0">
                <a:solidFill>
                  <a:schemeClr val="tx1"/>
                </a:solidFill>
                <a:effectLst/>
                <a:latin typeface="+mn-lt"/>
                <a:ea typeface="+mn-ea"/>
                <a:cs typeface="+mn-cs"/>
              </a:rPr>
              <a:t>carried</a:t>
            </a:r>
            <a:r>
              <a:rPr lang="tr-TR" sz="1200" kern="1200" dirty="0" smtClean="0">
                <a:solidFill>
                  <a:schemeClr val="tx1"/>
                </a:solidFill>
                <a:effectLst/>
                <a:latin typeface="+mn-lt"/>
                <a:ea typeface="+mn-ea"/>
                <a:cs typeface="+mn-cs"/>
              </a:rPr>
              <a:t> </a:t>
            </a:r>
            <a:r>
              <a:rPr lang="tr-TR" sz="1200" kern="1200" dirty="0" err="1" smtClean="0">
                <a:solidFill>
                  <a:schemeClr val="tx1"/>
                </a:solidFill>
                <a:effectLst/>
                <a:latin typeface="+mn-lt"/>
                <a:ea typeface="+mn-ea"/>
                <a:cs typeface="+mn-cs"/>
              </a:rPr>
              <a:t>out</a:t>
            </a:r>
            <a:r>
              <a:rPr lang="tr-TR" sz="1200" kern="1200" dirty="0" smtClean="0">
                <a:solidFill>
                  <a:schemeClr val="tx1"/>
                </a:solidFill>
                <a:effectLst/>
                <a:latin typeface="+mn-lt"/>
                <a:ea typeface="+mn-ea"/>
                <a:cs typeface="+mn-cs"/>
              </a:rPr>
              <a:t> at </a:t>
            </a:r>
            <a:r>
              <a:rPr lang="tr-TR" sz="1200" kern="1200" dirty="0" err="1" smtClean="0">
                <a:solidFill>
                  <a:schemeClr val="tx1"/>
                </a:solidFill>
                <a:effectLst/>
                <a:latin typeface="+mn-lt"/>
                <a:ea typeface="+mn-ea"/>
                <a:cs typeface="+mn-cs"/>
              </a:rPr>
              <a:t>the</a:t>
            </a:r>
            <a:r>
              <a:rPr lang="tr-TR" sz="1200" kern="1200" dirty="0" smtClean="0">
                <a:solidFill>
                  <a:schemeClr val="tx1"/>
                </a:solidFill>
                <a:effectLst/>
                <a:latin typeface="+mn-lt"/>
                <a:ea typeface="+mn-ea"/>
                <a:cs typeface="+mn-cs"/>
              </a:rPr>
              <a:t> </a:t>
            </a:r>
            <a:r>
              <a:rPr lang="tr-TR" sz="1200" kern="1200" dirty="0" err="1" smtClean="0">
                <a:solidFill>
                  <a:schemeClr val="tx1"/>
                </a:solidFill>
                <a:effectLst/>
                <a:latin typeface="+mn-lt"/>
                <a:ea typeface="+mn-ea"/>
                <a:cs typeface="+mn-cs"/>
              </a:rPr>
              <a:t>Department</a:t>
            </a:r>
            <a:r>
              <a:rPr lang="tr-TR" sz="1200" kern="1200" dirty="0" smtClean="0">
                <a:solidFill>
                  <a:schemeClr val="tx1"/>
                </a:solidFill>
                <a:effectLst/>
                <a:latin typeface="+mn-lt"/>
                <a:ea typeface="+mn-ea"/>
                <a:cs typeface="+mn-cs"/>
              </a:rPr>
              <a:t> of </a:t>
            </a:r>
            <a:r>
              <a:rPr lang="tr-TR" sz="1200" kern="1200" dirty="0" err="1" smtClean="0">
                <a:solidFill>
                  <a:schemeClr val="tx1"/>
                </a:solidFill>
                <a:effectLst/>
                <a:latin typeface="+mn-lt"/>
                <a:ea typeface="+mn-ea"/>
                <a:cs typeface="+mn-cs"/>
              </a:rPr>
              <a:t>Gynecology</a:t>
            </a:r>
            <a:r>
              <a:rPr lang="tr-TR" sz="1200" kern="1200" dirty="0" smtClean="0">
                <a:solidFill>
                  <a:schemeClr val="tx1"/>
                </a:solidFill>
                <a:effectLst/>
                <a:latin typeface="+mn-lt"/>
                <a:ea typeface="+mn-ea"/>
                <a:cs typeface="+mn-cs"/>
              </a:rPr>
              <a:t> </a:t>
            </a:r>
            <a:r>
              <a:rPr lang="tr-TR" sz="1200" kern="1200" dirty="0" err="1" smtClean="0">
                <a:solidFill>
                  <a:schemeClr val="tx1"/>
                </a:solidFill>
                <a:effectLst/>
                <a:latin typeface="+mn-lt"/>
                <a:ea typeface="+mn-ea"/>
                <a:cs typeface="+mn-cs"/>
              </a:rPr>
              <a:t>and</a:t>
            </a:r>
            <a:r>
              <a:rPr lang="tr-TR" sz="1200" kern="1200" dirty="0" smtClean="0">
                <a:solidFill>
                  <a:schemeClr val="tx1"/>
                </a:solidFill>
                <a:effectLst/>
                <a:latin typeface="+mn-lt"/>
                <a:ea typeface="+mn-ea"/>
                <a:cs typeface="+mn-cs"/>
              </a:rPr>
              <a:t> </a:t>
            </a:r>
            <a:r>
              <a:rPr lang="tr-TR" sz="1200" kern="1200" dirty="0" err="1" smtClean="0">
                <a:solidFill>
                  <a:schemeClr val="tx1"/>
                </a:solidFill>
                <a:effectLst/>
                <a:latin typeface="+mn-lt"/>
                <a:ea typeface="+mn-ea"/>
                <a:cs typeface="+mn-cs"/>
              </a:rPr>
              <a:t>Obstetrics</a:t>
            </a:r>
            <a:r>
              <a:rPr lang="tr-TR" sz="1200" kern="1200" dirty="0" smtClean="0">
                <a:solidFill>
                  <a:schemeClr val="tx1"/>
                </a:solidFill>
                <a:effectLst/>
                <a:latin typeface="+mn-lt"/>
                <a:ea typeface="+mn-ea"/>
                <a:cs typeface="+mn-cs"/>
              </a:rPr>
              <a:t> in a </a:t>
            </a:r>
            <a:r>
              <a:rPr lang="tr-TR" sz="1200" kern="1200" dirty="0" err="1" smtClean="0">
                <a:solidFill>
                  <a:schemeClr val="tx1"/>
                </a:solidFill>
                <a:effectLst/>
                <a:latin typeface="+mn-lt"/>
                <a:ea typeface="+mn-ea"/>
                <a:cs typeface="+mn-cs"/>
              </a:rPr>
              <a:t>tertiary</a:t>
            </a:r>
            <a:r>
              <a:rPr lang="tr-TR" sz="1200" kern="1200" dirty="0" smtClean="0">
                <a:solidFill>
                  <a:schemeClr val="tx1"/>
                </a:solidFill>
                <a:effectLst/>
                <a:latin typeface="+mn-lt"/>
                <a:ea typeface="+mn-ea"/>
                <a:cs typeface="+mn-cs"/>
              </a:rPr>
              <a:t> </a:t>
            </a:r>
            <a:r>
              <a:rPr lang="tr-TR" sz="1200" kern="1200" dirty="0" err="1" smtClean="0">
                <a:solidFill>
                  <a:schemeClr val="tx1"/>
                </a:solidFill>
                <a:effectLst/>
                <a:latin typeface="+mn-lt"/>
                <a:ea typeface="+mn-ea"/>
                <a:cs typeface="+mn-cs"/>
              </a:rPr>
              <a:t>medical</a:t>
            </a:r>
            <a:r>
              <a:rPr lang="tr-TR" sz="1200" kern="1200" dirty="0" smtClean="0">
                <a:solidFill>
                  <a:schemeClr val="tx1"/>
                </a:solidFill>
                <a:effectLst/>
                <a:latin typeface="+mn-lt"/>
                <a:ea typeface="+mn-ea"/>
                <a:cs typeface="+mn-cs"/>
              </a:rPr>
              <a:t> </a:t>
            </a:r>
            <a:r>
              <a:rPr lang="tr-TR" sz="1200" kern="1200" dirty="0" err="1" smtClean="0">
                <a:solidFill>
                  <a:schemeClr val="tx1"/>
                </a:solidFill>
                <a:effectLst/>
                <a:latin typeface="+mn-lt"/>
                <a:ea typeface="+mn-ea"/>
                <a:cs typeface="+mn-cs"/>
              </a:rPr>
              <a:t>center</a:t>
            </a:r>
            <a:r>
              <a:rPr lang="tr-TR" sz="1200" kern="1200" dirty="0" smtClean="0">
                <a:solidFill>
                  <a:schemeClr val="tx1"/>
                </a:solidFill>
                <a:effectLst/>
                <a:latin typeface="+mn-lt"/>
                <a:ea typeface="+mn-ea"/>
                <a:cs typeface="+mn-cs"/>
              </a:rPr>
              <a:t> Tepecik </a:t>
            </a:r>
            <a:r>
              <a:rPr lang="tr-TR" sz="1200" kern="1200" dirty="0" err="1" smtClean="0">
                <a:solidFill>
                  <a:schemeClr val="tx1"/>
                </a:solidFill>
                <a:effectLst/>
                <a:latin typeface="+mn-lt"/>
                <a:ea typeface="+mn-ea"/>
                <a:cs typeface="+mn-cs"/>
              </a:rPr>
              <a:t>Education</a:t>
            </a:r>
            <a:r>
              <a:rPr lang="tr-TR" sz="1200" kern="1200" dirty="0" smtClean="0">
                <a:solidFill>
                  <a:schemeClr val="tx1"/>
                </a:solidFill>
                <a:effectLst/>
                <a:latin typeface="+mn-lt"/>
                <a:ea typeface="+mn-ea"/>
                <a:cs typeface="+mn-cs"/>
              </a:rPr>
              <a:t> </a:t>
            </a:r>
            <a:r>
              <a:rPr lang="tr-TR" sz="1200" kern="1200" dirty="0" err="1" smtClean="0">
                <a:solidFill>
                  <a:schemeClr val="tx1"/>
                </a:solidFill>
                <a:effectLst/>
                <a:latin typeface="+mn-lt"/>
                <a:ea typeface="+mn-ea"/>
                <a:cs typeface="+mn-cs"/>
              </a:rPr>
              <a:t>and</a:t>
            </a:r>
            <a:r>
              <a:rPr lang="tr-TR" sz="1200" kern="1200" dirty="0" smtClean="0">
                <a:solidFill>
                  <a:schemeClr val="tx1"/>
                </a:solidFill>
                <a:effectLst/>
                <a:latin typeface="+mn-lt"/>
                <a:ea typeface="+mn-ea"/>
                <a:cs typeface="+mn-cs"/>
              </a:rPr>
              <a:t> </a:t>
            </a:r>
            <a:r>
              <a:rPr lang="tr-TR" sz="1200" kern="1200" dirty="0" err="1" smtClean="0">
                <a:solidFill>
                  <a:schemeClr val="tx1"/>
                </a:solidFill>
                <a:effectLst/>
                <a:latin typeface="+mn-lt"/>
                <a:ea typeface="+mn-ea"/>
                <a:cs typeface="+mn-cs"/>
              </a:rPr>
              <a:t>Research</a:t>
            </a:r>
            <a:r>
              <a:rPr lang="tr-TR" sz="1200" kern="1200" dirty="0" smtClean="0">
                <a:solidFill>
                  <a:schemeClr val="tx1"/>
                </a:solidFill>
                <a:effectLst/>
                <a:latin typeface="+mn-lt"/>
                <a:ea typeface="+mn-ea"/>
                <a:cs typeface="+mn-cs"/>
              </a:rPr>
              <a:t> </a:t>
            </a:r>
            <a:r>
              <a:rPr lang="tr-TR" sz="1200" kern="1200" dirty="0" err="1" smtClean="0">
                <a:solidFill>
                  <a:schemeClr val="tx1"/>
                </a:solidFill>
                <a:effectLst/>
                <a:latin typeface="+mn-lt"/>
                <a:ea typeface="+mn-ea"/>
                <a:cs typeface="+mn-cs"/>
              </a:rPr>
              <a:t>Hospital</a:t>
            </a:r>
            <a:r>
              <a:rPr lang="tr-TR" sz="1200" kern="1200" dirty="0" smtClean="0">
                <a:solidFill>
                  <a:schemeClr val="tx1"/>
                </a:solidFill>
                <a:effectLst/>
                <a:latin typeface="+mn-lt"/>
                <a:ea typeface="+mn-ea"/>
                <a:cs typeface="+mn-cs"/>
              </a:rPr>
              <a:t>. </a:t>
            </a:r>
            <a:r>
              <a:rPr lang="tr-TR" sz="1200" kern="1200" dirty="0" err="1" smtClean="0">
                <a:solidFill>
                  <a:schemeClr val="tx1"/>
                </a:solidFill>
                <a:effectLst/>
                <a:latin typeface="+mn-lt"/>
                <a:ea typeface="+mn-ea"/>
                <a:cs typeface="+mn-cs"/>
              </a:rPr>
              <a:t>Ethical</a:t>
            </a:r>
            <a:r>
              <a:rPr lang="tr-TR" sz="1200" kern="1200" dirty="0" smtClean="0">
                <a:solidFill>
                  <a:schemeClr val="tx1"/>
                </a:solidFill>
                <a:effectLst/>
                <a:latin typeface="+mn-lt"/>
                <a:ea typeface="+mn-ea"/>
                <a:cs typeface="+mn-cs"/>
              </a:rPr>
              <a:t> </a:t>
            </a:r>
            <a:r>
              <a:rPr lang="tr-TR" sz="1200" kern="1200" dirty="0" err="1" smtClean="0">
                <a:solidFill>
                  <a:schemeClr val="tx1"/>
                </a:solidFill>
                <a:effectLst/>
                <a:latin typeface="+mn-lt"/>
                <a:ea typeface="+mn-ea"/>
                <a:cs typeface="+mn-cs"/>
              </a:rPr>
              <a:t>approval</a:t>
            </a:r>
            <a:r>
              <a:rPr lang="tr-TR" sz="1200" kern="1200" dirty="0" smtClean="0">
                <a:solidFill>
                  <a:schemeClr val="tx1"/>
                </a:solidFill>
                <a:effectLst/>
                <a:latin typeface="+mn-lt"/>
                <a:ea typeface="+mn-ea"/>
                <a:cs typeface="+mn-cs"/>
              </a:rPr>
              <a:t> </a:t>
            </a:r>
            <a:r>
              <a:rPr lang="tr-TR" sz="1200" kern="1200" dirty="0" err="1" smtClean="0">
                <a:solidFill>
                  <a:schemeClr val="tx1"/>
                </a:solidFill>
                <a:effectLst/>
                <a:latin typeface="+mn-lt"/>
                <a:ea typeface="+mn-ea"/>
                <a:cs typeface="+mn-cs"/>
              </a:rPr>
              <a:t>was</a:t>
            </a:r>
            <a:r>
              <a:rPr lang="tr-TR" sz="1200" kern="1200" dirty="0" smtClean="0">
                <a:solidFill>
                  <a:schemeClr val="tx1"/>
                </a:solidFill>
                <a:effectLst/>
                <a:latin typeface="+mn-lt"/>
                <a:ea typeface="+mn-ea"/>
                <a:cs typeface="+mn-cs"/>
              </a:rPr>
              <a:t> </a:t>
            </a:r>
            <a:r>
              <a:rPr lang="tr-TR" sz="1200" kern="1200" dirty="0" err="1" smtClean="0">
                <a:solidFill>
                  <a:schemeClr val="tx1"/>
                </a:solidFill>
                <a:effectLst/>
                <a:latin typeface="+mn-lt"/>
                <a:ea typeface="+mn-ea"/>
                <a:cs typeface="+mn-cs"/>
              </a:rPr>
              <a:t>obtained</a:t>
            </a:r>
            <a:r>
              <a:rPr lang="tr-TR" sz="1200" kern="1200" dirty="0" smtClean="0">
                <a:solidFill>
                  <a:schemeClr val="tx1"/>
                </a:solidFill>
                <a:effectLst/>
                <a:latin typeface="+mn-lt"/>
                <a:ea typeface="+mn-ea"/>
                <a:cs typeface="+mn-cs"/>
              </a:rPr>
              <a:t> </a:t>
            </a:r>
            <a:r>
              <a:rPr lang="tr-TR" sz="1200" kern="1200" dirty="0" err="1" smtClean="0">
                <a:solidFill>
                  <a:schemeClr val="tx1"/>
                </a:solidFill>
                <a:effectLst/>
                <a:latin typeface="+mn-lt"/>
                <a:ea typeface="+mn-ea"/>
                <a:cs typeface="+mn-cs"/>
              </a:rPr>
              <a:t>from</a:t>
            </a:r>
            <a:r>
              <a:rPr lang="tr-TR" sz="1200" kern="1200" dirty="0" smtClean="0">
                <a:solidFill>
                  <a:schemeClr val="tx1"/>
                </a:solidFill>
                <a:effectLst/>
                <a:latin typeface="+mn-lt"/>
                <a:ea typeface="+mn-ea"/>
                <a:cs typeface="+mn-cs"/>
              </a:rPr>
              <a:t> </a:t>
            </a:r>
            <a:r>
              <a:rPr lang="tr-TR" sz="1200" kern="1200" dirty="0" err="1" smtClean="0">
                <a:solidFill>
                  <a:schemeClr val="tx1"/>
                </a:solidFill>
                <a:effectLst/>
                <a:latin typeface="+mn-lt"/>
                <a:ea typeface="+mn-ea"/>
                <a:cs typeface="+mn-cs"/>
              </a:rPr>
              <a:t>the</a:t>
            </a:r>
            <a:r>
              <a:rPr lang="tr-TR" sz="1200" kern="1200" dirty="0" smtClean="0">
                <a:solidFill>
                  <a:schemeClr val="tx1"/>
                </a:solidFill>
                <a:effectLst/>
                <a:latin typeface="+mn-lt"/>
                <a:ea typeface="+mn-ea"/>
                <a:cs typeface="+mn-cs"/>
              </a:rPr>
              <a:t> </a:t>
            </a:r>
            <a:r>
              <a:rPr lang="tr-TR" sz="1200" kern="1200" dirty="0" err="1" smtClean="0">
                <a:solidFill>
                  <a:schemeClr val="tx1"/>
                </a:solidFill>
                <a:effectLst/>
                <a:latin typeface="+mn-lt"/>
                <a:ea typeface="+mn-ea"/>
                <a:cs typeface="+mn-cs"/>
              </a:rPr>
              <a:t>institutional</a:t>
            </a:r>
            <a:r>
              <a:rPr lang="tr-TR" sz="1200" kern="1200" dirty="0" smtClean="0">
                <a:solidFill>
                  <a:schemeClr val="tx1"/>
                </a:solidFill>
                <a:effectLst/>
                <a:latin typeface="+mn-lt"/>
                <a:ea typeface="+mn-ea"/>
                <a:cs typeface="+mn-cs"/>
              </a:rPr>
              <a:t> </a:t>
            </a:r>
            <a:r>
              <a:rPr lang="tr-TR" sz="1200" kern="1200" dirty="0" err="1" smtClean="0">
                <a:solidFill>
                  <a:schemeClr val="tx1"/>
                </a:solidFill>
                <a:effectLst/>
                <a:latin typeface="+mn-lt"/>
                <a:ea typeface="+mn-ea"/>
                <a:cs typeface="+mn-cs"/>
              </a:rPr>
              <a:t>ethical</a:t>
            </a:r>
            <a:r>
              <a:rPr lang="tr-TR" sz="1200" kern="1200" dirty="0" smtClean="0">
                <a:solidFill>
                  <a:schemeClr val="tx1"/>
                </a:solidFill>
                <a:effectLst/>
                <a:latin typeface="+mn-lt"/>
                <a:ea typeface="+mn-ea"/>
                <a:cs typeface="+mn-cs"/>
              </a:rPr>
              <a:t> </a:t>
            </a:r>
            <a:r>
              <a:rPr lang="tr-TR" sz="1200" kern="1200" dirty="0" err="1" smtClean="0">
                <a:solidFill>
                  <a:schemeClr val="tx1"/>
                </a:solidFill>
                <a:effectLst/>
                <a:latin typeface="+mn-lt"/>
                <a:ea typeface="+mn-ea"/>
                <a:cs typeface="+mn-cs"/>
              </a:rPr>
              <a:t>committee</a:t>
            </a:r>
            <a:r>
              <a:rPr lang="tr-TR" sz="1200" kern="1200" dirty="0" smtClean="0">
                <a:solidFill>
                  <a:schemeClr val="tx1"/>
                </a:solidFill>
                <a:effectLst/>
                <a:latin typeface="+mn-lt"/>
                <a:ea typeface="+mn-ea"/>
                <a:cs typeface="+mn-cs"/>
              </a:rPr>
              <a:t> of Tepecik </a:t>
            </a:r>
            <a:r>
              <a:rPr lang="tr-TR" sz="1200" kern="1200" dirty="0" err="1" smtClean="0">
                <a:solidFill>
                  <a:schemeClr val="tx1"/>
                </a:solidFill>
                <a:effectLst/>
                <a:latin typeface="+mn-lt"/>
                <a:ea typeface="+mn-ea"/>
                <a:cs typeface="+mn-cs"/>
              </a:rPr>
              <a:t>Education</a:t>
            </a:r>
            <a:r>
              <a:rPr lang="tr-TR" sz="1200" kern="1200" dirty="0" smtClean="0">
                <a:solidFill>
                  <a:schemeClr val="tx1"/>
                </a:solidFill>
                <a:effectLst/>
                <a:latin typeface="+mn-lt"/>
                <a:ea typeface="+mn-ea"/>
                <a:cs typeface="+mn-cs"/>
              </a:rPr>
              <a:t> </a:t>
            </a:r>
            <a:r>
              <a:rPr lang="tr-TR" sz="1200" kern="1200" dirty="0" err="1" smtClean="0">
                <a:solidFill>
                  <a:schemeClr val="tx1"/>
                </a:solidFill>
                <a:effectLst/>
                <a:latin typeface="+mn-lt"/>
                <a:ea typeface="+mn-ea"/>
                <a:cs typeface="+mn-cs"/>
              </a:rPr>
              <a:t>and</a:t>
            </a:r>
            <a:r>
              <a:rPr lang="tr-TR" sz="1200" kern="1200" dirty="0" smtClean="0">
                <a:solidFill>
                  <a:schemeClr val="tx1"/>
                </a:solidFill>
                <a:effectLst/>
                <a:latin typeface="+mn-lt"/>
                <a:ea typeface="+mn-ea"/>
                <a:cs typeface="+mn-cs"/>
              </a:rPr>
              <a:t> </a:t>
            </a:r>
            <a:r>
              <a:rPr lang="tr-TR" sz="1200" kern="1200" dirty="0" err="1" smtClean="0">
                <a:solidFill>
                  <a:schemeClr val="tx1"/>
                </a:solidFill>
                <a:effectLst/>
                <a:latin typeface="+mn-lt"/>
                <a:ea typeface="+mn-ea"/>
                <a:cs typeface="+mn-cs"/>
              </a:rPr>
              <a:t>Research</a:t>
            </a:r>
            <a:r>
              <a:rPr lang="tr-TR" sz="1200" kern="1200" dirty="0" smtClean="0">
                <a:solidFill>
                  <a:schemeClr val="tx1"/>
                </a:solidFill>
                <a:effectLst/>
                <a:latin typeface="+mn-lt"/>
                <a:ea typeface="+mn-ea"/>
                <a:cs typeface="+mn-cs"/>
              </a:rPr>
              <a:t> </a:t>
            </a:r>
            <a:r>
              <a:rPr lang="tr-TR" sz="1200" kern="1200" dirty="0" err="1" smtClean="0">
                <a:solidFill>
                  <a:schemeClr val="tx1"/>
                </a:solidFill>
                <a:effectLst/>
                <a:latin typeface="+mn-lt"/>
                <a:ea typeface="+mn-ea"/>
                <a:cs typeface="+mn-cs"/>
              </a:rPr>
              <a:t>Hospital</a:t>
            </a:r>
            <a:r>
              <a:rPr lang="tr-TR" sz="1200" kern="1200" dirty="0" smtClean="0">
                <a:solidFill>
                  <a:schemeClr val="tx1"/>
                </a:solidFill>
                <a:effectLst/>
                <a:latin typeface="+mn-lt"/>
                <a:ea typeface="+mn-ea"/>
                <a:cs typeface="+mn-cs"/>
              </a:rPr>
              <a:t>. </a:t>
            </a:r>
            <a:r>
              <a:rPr lang="tr-TR" sz="1200" kern="1200" dirty="0" err="1" smtClean="0">
                <a:solidFill>
                  <a:schemeClr val="tx1"/>
                </a:solidFill>
                <a:effectLst/>
                <a:latin typeface="+mn-lt"/>
                <a:ea typeface="+mn-ea"/>
                <a:cs typeface="+mn-cs"/>
              </a:rPr>
              <a:t>Medical</a:t>
            </a:r>
            <a:r>
              <a:rPr lang="tr-TR" sz="1200" kern="1200" dirty="0" smtClean="0">
                <a:solidFill>
                  <a:schemeClr val="tx1"/>
                </a:solidFill>
                <a:effectLst/>
                <a:latin typeface="+mn-lt"/>
                <a:ea typeface="+mn-ea"/>
                <a:cs typeface="+mn-cs"/>
              </a:rPr>
              <a:t> </a:t>
            </a:r>
            <a:r>
              <a:rPr lang="tr-TR" sz="1200" kern="1200" dirty="0" err="1" smtClean="0">
                <a:solidFill>
                  <a:schemeClr val="tx1"/>
                </a:solidFill>
                <a:effectLst/>
                <a:latin typeface="+mn-lt"/>
                <a:ea typeface="+mn-ea"/>
                <a:cs typeface="+mn-cs"/>
              </a:rPr>
              <a:t>records</a:t>
            </a:r>
            <a:r>
              <a:rPr lang="tr-TR" sz="1200" kern="1200" dirty="0" smtClean="0">
                <a:solidFill>
                  <a:schemeClr val="tx1"/>
                </a:solidFill>
                <a:effectLst/>
                <a:latin typeface="+mn-lt"/>
                <a:ea typeface="+mn-ea"/>
                <a:cs typeface="+mn-cs"/>
              </a:rPr>
              <a:t> of </a:t>
            </a:r>
            <a:r>
              <a:rPr lang="tr-TR" sz="1200" kern="1200" dirty="0" err="1" smtClean="0">
                <a:solidFill>
                  <a:schemeClr val="tx1"/>
                </a:solidFill>
                <a:effectLst/>
                <a:latin typeface="+mn-lt"/>
                <a:ea typeface="+mn-ea"/>
                <a:cs typeface="+mn-cs"/>
              </a:rPr>
              <a:t>all</a:t>
            </a:r>
            <a:r>
              <a:rPr lang="tr-TR" sz="1200" kern="1200" dirty="0" smtClean="0">
                <a:solidFill>
                  <a:schemeClr val="tx1"/>
                </a:solidFill>
                <a:effectLst/>
                <a:latin typeface="+mn-lt"/>
                <a:ea typeface="+mn-ea"/>
                <a:cs typeface="+mn-cs"/>
              </a:rPr>
              <a:t> </a:t>
            </a:r>
            <a:r>
              <a:rPr lang="tr-TR" sz="1200" kern="1200" dirty="0" err="1" smtClean="0">
                <a:solidFill>
                  <a:schemeClr val="tx1"/>
                </a:solidFill>
                <a:effectLst/>
                <a:latin typeface="+mn-lt"/>
                <a:ea typeface="+mn-ea"/>
                <a:cs typeface="+mn-cs"/>
              </a:rPr>
              <a:t>women</a:t>
            </a:r>
            <a:r>
              <a:rPr lang="tr-TR" sz="1200" kern="1200" dirty="0" smtClean="0">
                <a:solidFill>
                  <a:schemeClr val="tx1"/>
                </a:solidFill>
                <a:effectLst/>
                <a:latin typeface="+mn-lt"/>
                <a:ea typeface="+mn-ea"/>
                <a:cs typeface="+mn-cs"/>
              </a:rPr>
              <a:t> </a:t>
            </a:r>
            <a:r>
              <a:rPr lang="tr-TR" sz="1200" kern="1200" dirty="0" err="1" smtClean="0">
                <a:solidFill>
                  <a:schemeClr val="tx1"/>
                </a:solidFill>
                <a:effectLst/>
                <a:latin typeface="+mn-lt"/>
                <a:ea typeface="+mn-ea"/>
                <a:cs typeface="+mn-cs"/>
              </a:rPr>
              <a:t>who</a:t>
            </a:r>
            <a:r>
              <a:rPr lang="tr-TR" sz="1200" kern="1200" dirty="0" smtClean="0">
                <a:solidFill>
                  <a:schemeClr val="tx1"/>
                </a:solidFill>
                <a:effectLst/>
                <a:latin typeface="+mn-lt"/>
                <a:ea typeface="+mn-ea"/>
                <a:cs typeface="+mn-cs"/>
              </a:rPr>
              <a:t> </a:t>
            </a:r>
            <a:r>
              <a:rPr lang="tr-TR" sz="1200" kern="1200" dirty="0" err="1" smtClean="0">
                <a:solidFill>
                  <a:schemeClr val="tx1"/>
                </a:solidFill>
                <a:effectLst/>
                <a:latin typeface="+mn-lt"/>
                <a:ea typeface="+mn-ea"/>
                <a:cs typeface="+mn-cs"/>
              </a:rPr>
              <a:t>were</a:t>
            </a:r>
            <a:r>
              <a:rPr lang="tr-TR" sz="1200" kern="1200" dirty="0" smtClean="0">
                <a:solidFill>
                  <a:schemeClr val="tx1"/>
                </a:solidFill>
                <a:effectLst/>
                <a:latin typeface="+mn-lt"/>
                <a:ea typeface="+mn-ea"/>
                <a:cs typeface="+mn-cs"/>
              </a:rPr>
              <a:t> </a:t>
            </a:r>
            <a:r>
              <a:rPr lang="tr-TR" sz="1200" kern="1200" dirty="0" err="1" smtClean="0">
                <a:solidFill>
                  <a:schemeClr val="tx1"/>
                </a:solidFill>
                <a:effectLst/>
                <a:latin typeface="+mn-lt"/>
                <a:ea typeface="+mn-ea"/>
                <a:cs typeface="+mn-cs"/>
              </a:rPr>
              <a:t>admitted</a:t>
            </a:r>
            <a:r>
              <a:rPr lang="tr-TR" sz="1200" kern="1200" dirty="0" smtClean="0">
                <a:solidFill>
                  <a:schemeClr val="tx1"/>
                </a:solidFill>
                <a:effectLst/>
                <a:latin typeface="+mn-lt"/>
                <a:ea typeface="+mn-ea"/>
                <a:cs typeface="+mn-cs"/>
              </a:rPr>
              <a:t> </a:t>
            </a:r>
            <a:r>
              <a:rPr lang="tr-TR" sz="1200" kern="1200" dirty="0" err="1" smtClean="0">
                <a:solidFill>
                  <a:schemeClr val="tx1"/>
                </a:solidFill>
                <a:effectLst/>
                <a:latin typeface="+mn-lt"/>
                <a:ea typeface="+mn-ea"/>
                <a:cs typeface="+mn-cs"/>
              </a:rPr>
              <a:t>our</a:t>
            </a:r>
            <a:r>
              <a:rPr lang="tr-TR" sz="1200" kern="1200" dirty="0" smtClean="0">
                <a:solidFill>
                  <a:schemeClr val="tx1"/>
                </a:solidFill>
                <a:effectLst/>
                <a:latin typeface="+mn-lt"/>
                <a:ea typeface="+mn-ea"/>
                <a:cs typeface="+mn-cs"/>
              </a:rPr>
              <a:t> </a:t>
            </a:r>
            <a:r>
              <a:rPr lang="tr-TR" sz="1200" kern="1200" dirty="0" err="1" smtClean="0">
                <a:solidFill>
                  <a:schemeClr val="tx1"/>
                </a:solidFill>
                <a:effectLst/>
                <a:latin typeface="+mn-lt"/>
                <a:ea typeface="+mn-ea"/>
                <a:cs typeface="+mn-cs"/>
              </a:rPr>
              <a:t>hospital</a:t>
            </a:r>
            <a:r>
              <a:rPr lang="tr-TR" sz="1200" kern="1200" dirty="0" smtClean="0">
                <a:solidFill>
                  <a:schemeClr val="tx1"/>
                </a:solidFill>
                <a:effectLst/>
                <a:latin typeface="+mn-lt"/>
                <a:ea typeface="+mn-ea"/>
                <a:cs typeface="+mn-cs"/>
              </a:rPr>
              <a:t> </a:t>
            </a:r>
            <a:r>
              <a:rPr lang="tr-TR" sz="1200" kern="1200" dirty="0" err="1" smtClean="0">
                <a:solidFill>
                  <a:schemeClr val="tx1"/>
                </a:solidFill>
                <a:effectLst/>
                <a:latin typeface="+mn-lt"/>
                <a:ea typeface="+mn-ea"/>
                <a:cs typeface="+mn-cs"/>
              </a:rPr>
              <a:t>and</a:t>
            </a:r>
            <a:r>
              <a:rPr lang="tr-TR" sz="1200" kern="1200" dirty="0" smtClean="0">
                <a:solidFill>
                  <a:schemeClr val="tx1"/>
                </a:solidFill>
                <a:effectLst/>
                <a:latin typeface="+mn-lt"/>
                <a:ea typeface="+mn-ea"/>
                <a:cs typeface="+mn-cs"/>
              </a:rPr>
              <a:t> </a:t>
            </a:r>
            <a:r>
              <a:rPr lang="tr-TR" sz="1200" kern="1200" dirty="0" err="1" smtClean="0">
                <a:solidFill>
                  <a:schemeClr val="tx1"/>
                </a:solidFill>
                <a:effectLst/>
                <a:latin typeface="+mn-lt"/>
                <a:ea typeface="+mn-ea"/>
                <a:cs typeface="+mn-cs"/>
              </a:rPr>
              <a:t>then</a:t>
            </a:r>
            <a:r>
              <a:rPr lang="tr-TR" sz="1200" kern="1200" dirty="0" smtClean="0">
                <a:solidFill>
                  <a:schemeClr val="tx1"/>
                </a:solidFill>
                <a:effectLst/>
                <a:latin typeface="+mn-lt"/>
                <a:ea typeface="+mn-ea"/>
                <a:cs typeface="+mn-cs"/>
              </a:rPr>
              <a:t> </a:t>
            </a:r>
            <a:r>
              <a:rPr lang="tr-TR" sz="1200" kern="1200" dirty="0" err="1" smtClean="0">
                <a:solidFill>
                  <a:schemeClr val="tx1"/>
                </a:solidFill>
                <a:effectLst/>
                <a:latin typeface="+mn-lt"/>
                <a:ea typeface="+mn-ea"/>
                <a:cs typeface="+mn-cs"/>
              </a:rPr>
              <a:t>diagnosed</a:t>
            </a:r>
            <a:r>
              <a:rPr lang="tr-TR" sz="1200" kern="1200" dirty="0" smtClean="0">
                <a:solidFill>
                  <a:schemeClr val="tx1"/>
                </a:solidFill>
                <a:effectLst/>
                <a:latin typeface="+mn-lt"/>
                <a:ea typeface="+mn-ea"/>
                <a:cs typeface="+mn-cs"/>
              </a:rPr>
              <a:t> </a:t>
            </a:r>
            <a:r>
              <a:rPr lang="tr-TR" sz="1200" kern="1200" dirty="0" err="1" smtClean="0">
                <a:solidFill>
                  <a:schemeClr val="tx1"/>
                </a:solidFill>
                <a:effectLst/>
                <a:latin typeface="+mn-lt"/>
                <a:ea typeface="+mn-ea"/>
                <a:cs typeface="+mn-cs"/>
              </a:rPr>
              <a:t>with</a:t>
            </a:r>
            <a:r>
              <a:rPr lang="tr-TR" sz="1200" kern="1200" dirty="0" smtClean="0">
                <a:solidFill>
                  <a:schemeClr val="tx1"/>
                </a:solidFill>
                <a:effectLst/>
                <a:latin typeface="+mn-lt"/>
                <a:ea typeface="+mn-ea"/>
                <a:cs typeface="+mn-cs"/>
              </a:rPr>
              <a:t> </a:t>
            </a:r>
            <a:r>
              <a:rPr lang="tr-TR" sz="1200" kern="1200" dirty="0" err="1" smtClean="0">
                <a:solidFill>
                  <a:schemeClr val="tx1"/>
                </a:solidFill>
                <a:effectLst/>
                <a:latin typeface="+mn-lt"/>
                <a:ea typeface="+mn-ea"/>
                <a:cs typeface="+mn-cs"/>
              </a:rPr>
              <a:t>tubal</a:t>
            </a:r>
            <a:r>
              <a:rPr lang="tr-TR" sz="1200" kern="1200" dirty="0" smtClean="0">
                <a:solidFill>
                  <a:schemeClr val="tx1"/>
                </a:solidFill>
                <a:effectLst/>
                <a:latin typeface="+mn-lt"/>
                <a:ea typeface="+mn-ea"/>
                <a:cs typeface="+mn-cs"/>
              </a:rPr>
              <a:t> </a:t>
            </a:r>
            <a:r>
              <a:rPr lang="tr-TR" sz="1200" kern="1200" dirty="0" err="1" smtClean="0">
                <a:solidFill>
                  <a:schemeClr val="tx1"/>
                </a:solidFill>
                <a:effectLst/>
                <a:latin typeface="+mn-lt"/>
                <a:ea typeface="+mn-ea"/>
                <a:cs typeface="+mn-cs"/>
              </a:rPr>
              <a:t>ectopic</a:t>
            </a:r>
            <a:r>
              <a:rPr lang="tr-TR" sz="1200" kern="1200" dirty="0" smtClean="0">
                <a:solidFill>
                  <a:schemeClr val="tx1"/>
                </a:solidFill>
                <a:effectLst/>
                <a:latin typeface="+mn-lt"/>
                <a:ea typeface="+mn-ea"/>
                <a:cs typeface="+mn-cs"/>
              </a:rPr>
              <a:t> </a:t>
            </a:r>
            <a:r>
              <a:rPr lang="tr-TR" sz="1200" kern="1200" dirty="0" err="1" smtClean="0">
                <a:solidFill>
                  <a:schemeClr val="tx1"/>
                </a:solidFill>
                <a:effectLst/>
                <a:latin typeface="+mn-lt"/>
                <a:ea typeface="+mn-ea"/>
                <a:cs typeface="+mn-cs"/>
              </a:rPr>
              <a:t>pregnancy</a:t>
            </a:r>
            <a:r>
              <a:rPr lang="tr-TR" sz="1200" kern="1200" dirty="0" smtClean="0">
                <a:solidFill>
                  <a:schemeClr val="tx1"/>
                </a:solidFill>
                <a:effectLst/>
                <a:latin typeface="+mn-lt"/>
                <a:ea typeface="+mn-ea"/>
                <a:cs typeface="+mn-cs"/>
              </a:rPr>
              <a:t> </a:t>
            </a:r>
            <a:r>
              <a:rPr lang="tr-TR" sz="1200" kern="1200" dirty="0" err="1" smtClean="0">
                <a:solidFill>
                  <a:schemeClr val="tx1"/>
                </a:solidFill>
                <a:effectLst/>
                <a:latin typeface="+mn-lt"/>
                <a:ea typeface="+mn-ea"/>
                <a:cs typeface="+mn-cs"/>
              </a:rPr>
              <a:t>between</a:t>
            </a:r>
            <a:r>
              <a:rPr lang="tr-TR" sz="1200" kern="1200" dirty="0" smtClean="0">
                <a:solidFill>
                  <a:schemeClr val="tx1"/>
                </a:solidFill>
                <a:effectLst/>
                <a:latin typeface="+mn-lt"/>
                <a:ea typeface="+mn-ea"/>
                <a:cs typeface="+mn-cs"/>
              </a:rPr>
              <a:t>  </a:t>
            </a:r>
            <a:r>
              <a:rPr lang="tr-TR" sz="1200" kern="1200" dirty="0" err="1" smtClean="0">
                <a:solidFill>
                  <a:schemeClr val="tx1"/>
                </a:solidFill>
                <a:effectLst/>
                <a:latin typeface="+mn-lt"/>
                <a:ea typeface="+mn-ea"/>
                <a:cs typeface="+mn-cs"/>
              </a:rPr>
              <a:t>January</a:t>
            </a:r>
            <a:r>
              <a:rPr lang="tr-TR" sz="1200" kern="1200" dirty="0" smtClean="0">
                <a:solidFill>
                  <a:schemeClr val="tx1"/>
                </a:solidFill>
                <a:effectLst/>
                <a:latin typeface="+mn-lt"/>
                <a:ea typeface="+mn-ea"/>
                <a:cs typeface="+mn-cs"/>
              </a:rPr>
              <a:t> 2009 </a:t>
            </a:r>
            <a:r>
              <a:rPr lang="tr-TR" sz="1200" kern="1200" dirty="0" err="1" smtClean="0">
                <a:solidFill>
                  <a:schemeClr val="tx1"/>
                </a:solidFill>
                <a:effectLst/>
                <a:latin typeface="+mn-lt"/>
                <a:ea typeface="+mn-ea"/>
                <a:cs typeface="+mn-cs"/>
              </a:rPr>
              <a:t>and</a:t>
            </a:r>
            <a:r>
              <a:rPr lang="tr-TR" sz="1200" kern="1200" dirty="0" smtClean="0">
                <a:solidFill>
                  <a:schemeClr val="tx1"/>
                </a:solidFill>
                <a:effectLst/>
                <a:latin typeface="+mn-lt"/>
                <a:ea typeface="+mn-ea"/>
                <a:cs typeface="+mn-cs"/>
              </a:rPr>
              <a:t> </a:t>
            </a:r>
            <a:r>
              <a:rPr lang="tr-TR" sz="1200" kern="1200" dirty="0" err="1" smtClean="0">
                <a:solidFill>
                  <a:schemeClr val="tx1"/>
                </a:solidFill>
                <a:effectLst/>
                <a:latin typeface="+mn-lt"/>
                <a:ea typeface="+mn-ea"/>
                <a:cs typeface="+mn-cs"/>
              </a:rPr>
              <a:t>September</a:t>
            </a:r>
            <a:r>
              <a:rPr lang="tr-TR" sz="1200" kern="1200" dirty="0" smtClean="0">
                <a:solidFill>
                  <a:schemeClr val="tx1"/>
                </a:solidFill>
                <a:effectLst/>
                <a:latin typeface="+mn-lt"/>
                <a:ea typeface="+mn-ea"/>
                <a:cs typeface="+mn-cs"/>
              </a:rPr>
              <a:t> 2014 </a:t>
            </a:r>
            <a:r>
              <a:rPr lang="tr-TR" sz="1200" kern="1200" dirty="0" err="1" smtClean="0">
                <a:solidFill>
                  <a:schemeClr val="tx1"/>
                </a:solidFill>
                <a:effectLst/>
                <a:latin typeface="+mn-lt"/>
                <a:ea typeface="+mn-ea"/>
                <a:cs typeface="+mn-cs"/>
              </a:rPr>
              <a:t>were</a:t>
            </a:r>
            <a:r>
              <a:rPr lang="tr-TR" sz="1200" kern="1200" dirty="0" smtClean="0">
                <a:solidFill>
                  <a:schemeClr val="tx1"/>
                </a:solidFill>
                <a:effectLst/>
                <a:latin typeface="+mn-lt"/>
                <a:ea typeface="+mn-ea"/>
                <a:cs typeface="+mn-cs"/>
              </a:rPr>
              <a:t> </a:t>
            </a:r>
            <a:r>
              <a:rPr lang="tr-TR" sz="1200" kern="1200" dirty="0" err="1" smtClean="0">
                <a:solidFill>
                  <a:schemeClr val="tx1"/>
                </a:solidFill>
                <a:effectLst/>
                <a:latin typeface="+mn-lt"/>
                <a:ea typeface="+mn-ea"/>
                <a:cs typeface="+mn-cs"/>
              </a:rPr>
              <a:t>reviewed</a:t>
            </a:r>
            <a:r>
              <a:rPr lang="tr-TR" sz="1200" kern="1200" dirty="0" smtClean="0">
                <a:solidFill>
                  <a:schemeClr val="tx1"/>
                </a:solidFill>
                <a:effectLst/>
                <a:latin typeface="+mn-lt"/>
                <a:ea typeface="+mn-ea"/>
                <a:cs typeface="+mn-cs"/>
              </a:rPr>
              <a:t>. </a:t>
            </a:r>
          </a:p>
          <a:p>
            <a:r>
              <a:rPr lang="tr-TR" sz="1200" kern="1200" dirty="0" err="1" smtClean="0">
                <a:solidFill>
                  <a:schemeClr val="tx1"/>
                </a:solidFill>
                <a:effectLst/>
                <a:latin typeface="+mn-lt"/>
                <a:ea typeface="+mn-ea"/>
                <a:cs typeface="+mn-cs"/>
              </a:rPr>
              <a:t>Ektopik</a:t>
            </a:r>
            <a:r>
              <a:rPr lang="tr-TR" sz="1200" kern="1200" dirty="0" smtClean="0">
                <a:solidFill>
                  <a:schemeClr val="tx1"/>
                </a:solidFill>
                <a:effectLst/>
                <a:latin typeface="+mn-lt"/>
                <a:ea typeface="+mn-ea"/>
                <a:cs typeface="+mn-cs"/>
              </a:rPr>
              <a:t> gebelik ön tanısı ile değerlendirilen hastalarımızın tedavisi hastanemiz tedavi </a:t>
            </a:r>
            <a:r>
              <a:rPr lang="tr-TR" sz="1200" kern="1200" dirty="0" err="1" smtClean="0">
                <a:solidFill>
                  <a:schemeClr val="tx1"/>
                </a:solidFill>
                <a:effectLst/>
                <a:latin typeface="+mn-lt"/>
                <a:ea typeface="+mn-ea"/>
                <a:cs typeface="+mn-cs"/>
              </a:rPr>
              <a:t>protokülüne</a:t>
            </a:r>
            <a:r>
              <a:rPr lang="tr-TR" sz="1200" kern="1200" dirty="0" smtClean="0">
                <a:solidFill>
                  <a:schemeClr val="tx1"/>
                </a:solidFill>
                <a:effectLst/>
                <a:latin typeface="+mn-lt"/>
                <a:ea typeface="+mn-ea"/>
                <a:cs typeface="+mn-cs"/>
              </a:rPr>
              <a:t> göre planlanmaktadır. Bu protokole göre  </a:t>
            </a:r>
            <a:r>
              <a:rPr lang="tr-TR" sz="1200" kern="1200" dirty="0" err="1" smtClean="0">
                <a:solidFill>
                  <a:schemeClr val="tx1"/>
                </a:solidFill>
                <a:effectLst/>
                <a:latin typeface="+mn-lt"/>
                <a:ea typeface="+mn-ea"/>
                <a:cs typeface="+mn-cs"/>
              </a:rPr>
              <a:t>hemodinamik</a:t>
            </a:r>
            <a:r>
              <a:rPr lang="tr-TR" sz="1200" kern="1200" dirty="0" smtClean="0">
                <a:solidFill>
                  <a:schemeClr val="tx1"/>
                </a:solidFill>
                <a:effectLst/>
                <a:latin typeface="+mn-lt"/>
                <a:ea typeface="+mn-ea"/>
                <a:cs typeface="+mn-cs"/>
              </a:rPr>
              <a:t> olarak stabil olan hastalar seri β-</a:t>
            </a:r>
            <a:r>
              <a:rPr lang="tr-TR" sz="1200" kern="1200" dirty="0" err="1" smtClean="0">
                <a:solidFill>
                  <a:schemeClr val="tx1"/>
                </a:solidFill>
                <a:effectLst/>
                <a:latin typeface="+mn-lt"/>
                <a:ea typeface="+mn-ea"/>
                <a:cs typeface="+mn-cs"/>
              </a:rPr>
              <a:t>hCG</a:t>
            </a:r>
            <a:r>
              <a:rPr lang="tr-TR" sz="1200" kern="1200" dirty="0" smtClean="0">
                <a:solidFill>
                  <a:schemeClr val="tx1"/>
                </a:solidFill>
                <a:effectLst/>
                <a:latin typeface="+mn-lt"/>
                <a:ea typeface="+mn-ea"/>
                <a:cs typeface="+mn-cs"/>
              </a:rPr>
              <a:t> ölçümleri ve ultrasonda elde edilen verilere göre değerlendirilir. Seri β-</a:t>
            </a:r>
            <a:r>
              <a:rPr lang="tr-TR" sz="1200" kern="1200" dirty="0" err="1" smtClean="0">
                <a:solidFill>
                  <a:schemeClr val="tx1"/>
                </a:solidFill>
                <a:effectLst/>
                <a:latin typeface="+mn-lt"/>
                <a:ea typeface="+mn-ea"/>
                <a:cs typeface="+mn-cs"/>
              </a:rPr>
              <a:t>hCG</a:t>
            </a:r>
            <a:r>
              <a:rPr lang="tr-TR" sz="1200" kern="1200" dirty="0" smtClean="0">
                <a:solidFill>
                  <a:schemeClr val="tx1"/>
                </a:solidFill>
                <a:effectLst/>
                <a:latin typeface="+mn-lt"/>
                <a:ea typeface="+mn-ea"/>
                <a:cs typeface="+mn-cs"/>
              </a:rPr>
              <a:t> ölçümlerinde günlük &gt;%15 den fazla azalma gösteren hastalar </a:t>
            </a:r>
            <a:r>
              <a:rPr lang="tr-TR" sz="1200" kern="1200" dirty="0" err="1" smtClean="0">
                <a:solidFill>
                  <a:schemeClr val="tx1"/>
                </a:solidFill>
                <a:effectLst/>
                <a:latin typeface="+mn-lt"/>
                <a:ea typeface="+mn-ea"/>
                <a:cs typeface="+mn-cs"/>
              </a:rPr>
              <a:t>spontan</a:t>
            </a:r>
            <a:r>
              <a:rPr lang="tr-TR" sz="1200" kern="1200" dirty="0" smtClean="0">
                <a:solidFill>
                  <a:schemeClr val="tx1"/>
                </a:solidFill>
                <a:effectLst/>
                <a:latin typeface="+mn-lt"/>
                <a:ea typeface="+mn-ea"/>
                <a:cs typeface="+mn-cs"/>
              </a:rPr>
              <a:t> </a:t>
            </a:r>
            <a:r>
              <a:rPr lang="tr-TR" sz="1200" kern="1200" dirty="0" err="1" smtClean="0">
                <a:solidFill>
                  <a:schemeClr val="tx1"/>
                </a:solidFill>
                <a:effectLst/>
                <a:latin typeface="+mn-lt"/>
                <a:ea typeface="+mn-ea"/>
                <a:cs typeface="+mn-cs"/>
              </a:rPr>
              <a:t>resorbe</a:t>
            </a:r>
            <a:r>
              <a:rPr lang="tr-TR" sz="1200" kern="1200" dirty="0" smtClean="0">
                <a:solidFill>
                  <a:schemeClr val="tx1"/>
                </a:solidFill>
                <a:effectLst/>
                <a:latin typeface="+mn-lt"/>
                <a:ea typeface="+mn-ea"/>
                <a:cs typeface="+mn-cs"/>
              </a:rPr>
              <a:t> olan hasta grubu olarak değerlendirilip, </a:t>
            </a:r>
            <a:r>
              <a:rPr lang="tr-TR" sz="1200" kern="1200" dirty="0" err="1" smtClean="0">
                <a:solidFill>
                  <a:schemeClr val="tx1"/>
                </a:solidFill>
                <a:effectLst/>
                <a:latin typeface="+mn-lt"/>
                <a:ea typeface="+mn-ea"/>
                <a:cs typeface="+mn-cs"/>
              </a:rPr>
              <a:t>expectant</a:t>
            </a:r>
            <a:r>
              <a:rPr lang="tr-TR" sz="1200" kern="1200" dirty="0" smtClean="0">
                <a:solidFill>
                  <a:schemeClr val="tx1"/>
                </a:solidFill>
                <a:effectLst/>
                <a:latin typeface="+mn-lt"/>
                <a:ea typeface="+mn-ea"/>
                <a:cs typeface="+mn-cs"/>
              </a:rPr>
              <a:t> </a:t>
            </a:r>
            <a:r>
              <a:rPr lang="tr-TR" sz="1200" kern="1200" dirty="0" err="1" smtClean="0">
                <a:solidFill>
                  <a:schemeClr val="tx1"/>
                </a:solidFill>
                <a:effectLst/>
                <a:latin typeface="+mn-lt"/>
                <a:ea typeface="+mn-ea"/>
                <a:cs typeface="+mn-cs"/>
              </a:rPr>
              <a:t>managment</a:t>
            </a:r>
            <a:r>
              <a:rPr lang="tr-TR" sz="1200" kern="1200" dirty="0" smtClean="0">
                <a:solidFill>
                  <a:schemeClr val="tx1"/>
                </a:solidFill>
                <a:effectLst/>
                <a:latin typeface="+mn-lt"/>
                <a:ea typeface="+mn-ea"/>
                <a:cs typeface="+mn-cs"/>
              </a:rPr>
              <a:t> ile takip edilirken; </a:t>
            </a:r>
            <a:r>
              <a:rPr lang="tr-TR" sz="1200" kern="1200" dirty="0" err="1" smtClean="0">
                <a:solidFill>
                  <a:schemeClr val="tx1"/>
                </a:solidFill>
                <a:effectLst/>
                <a:latin typeface="+mn-lt"/>
                <a:ea typeface="+mn-ea"/>
                <a:cs typeface="+mn-cs"/>
              </a:rPr>
              <a:t>hemodinamik</a:t>
            </a:r>
            <a:r>
              <a:rPr lang="tr-TR" sz="1200" kern="1200" dirty="0" smtClean="0">
                <a:solidFill>
                  <a:schemeClr val="tx1"/>
                </a:solidFill>
                <a:effectLst/>
                <a:latin typeface="+mn-lt"/>
                <a:ea typeface="+mn-ea"/>
                <a:cs typeface="+mn-cs"/>
              </a:rPr>
              <a:t> olarak </a:t>
            </a:r>
            <a:r>
              <a:rPr lang="tr-TR" sz="1200" kern="1200" dirty="0" err="1" smtClean="0">
                <a:solidFill>
                  <a:schemeClr val="tx1"/>
                </a:solidFill>
                <a:effectLst/>
                <a:latin typeface="+mn-lt"/>
                <a:ea typeface="+mn-ea"/>
                <a:cs typeface="+mn-cs"/>
              </a:rPr>
              <a:t>instabil</a:t>
            </a:r>
            <a:r>
              <a:rPr lang="tr-TR" sz="1200" kern="1200" dirty="0" smtClean="0">
                <a:solidFill>
                  <a:schemeClr val="tx1"/>
                </a:solidFill>
                <a:effectLst/>
                <a:latin typeface="+mn-lt"/>
                <a:ea typeface="+mn-ea"/>
                <a:cs typeface="+mn-cs"/>
              </a:rPr>
              <a:t>, pozitif </a:t>
            </a:r>
            <a:r>
              <a:rPr lang="tr-TR" sz="1200" kern="1200" dirty="0" err="1" smtClean="0">
                <a:solidFill>
                  <a:schemeClr val="tx1"/>
                </a:solidFill>
                <a:effectLst/>
                <a:latin typeface="+mn-lt"/>
                <a:ea typeface="+mn-ea"/>
                <a:cs typeface="+mn-cs"/>
              </a:rPr>
              <a:t>embriyonal</a:t>
            </a:r>
            <a:r>
              <a:rPr lang="tr-TR" sz="1200" kern="1200" dirty="0" smtClean="0">
                <a:solidFill>
                  <a:schemeClr val="tx1"/>
                </a:solidFill>
                <a:effectLst/>
                <a:latin typeface="+mn-lt"/>
                <a:ea typeface="+mn-ea"/>
                <a:cs typeface="+mn-cs"/>
              </a:rPr>
              <a:t> kardiyak aktivitesi olan ve </a:t>
            </a:r>
            <a:r>
              <a:rPr lang="tr-TR" sz="1200" kern="1200" dirty="0" err="1" smtClean="0">
                <a:solidFill>
                  <a:schemeClr val="tx1"/>
                </a:solidFill>
                <a:effectLst/>
                <a:latin typeface="+mn-lt"/>
                <a:ea typeface="+mn-ea"/>
                <a:cs typeface="+mn-cs"/>
              </a:rPr>
              <a:t>intraabdominal</a:t>
            </a:r>
            <a:r>
              <a:rPr lang="tr-TR" sz="1200" kern="1200" dirty="0" smtClean="0">
                <a:solidFill>
                  <a:schemeClr val="tx1"/>
                </a:solidFill>
                <a:effectLst/>
                <a:latin typeface="+mn-lt"/>
                <a:ea typeface="+mn-ea"/>
                <a:cs typeface="+mn-cs"/>
              </a:rPr>
              <a:t> kanamayı gösteren ağrı gibi klinik bulguları mevcut olan hastalar </a:t>
            </a:r>
            <a:r>
              <a:rPr lang="tr-TR" sz="1200" kern="1200" dirty="0" err="1" smtClean="0">
                <a:solidFill>
                  <a:schemeClr val="tx1"/>
                </a:solidFill>
                <a:effectLst/>
                <a:latin typeface="+mn-lt"/>
                <a:ea typeface="+mn-ea"/>
                <a:cs typeface="+mn-cs"/>
              </a:rPr>
              <a:t>opere</a:t>
            </a:r>
            <a:r>
              <a:rPr lang="tr-TR" sz="1200" kern="1200" dirty="0" smtClean="0">
                <a:solidFill>
                  <a:schemeClr val="tx1"/>
                </a:solidFill>
                <a:effectLst/>
                <a:latin typeface="+mn-lt"/>
                <a:ea typeface="+mn-ea"/>
                <a:cs typeface="+mn-cs"/>
              </a:rPr>
              <a:t> edilirler. Takibe alınan grupta seri β-</a:t>
            </a:r>
            <a:r>
              <a:rPr lang="tr-TR" sz="1200" kern="1200" dirty="0" err="1" smtClean="0">
                <a:solidFill>
                  <a:schemeClr val="tx1"/>
                </a:solidFill>
                <a:effectLst/>
                <a:latin typeface="+mn-lt"/>
                <a:ea typeface="+mn-ea"/>
                <a:cs typeface="+mn-cs"/>
              </a:rPr>
              <a:t>hCG</a:t>
            </a:r>
            <a:r>
              <a:rPr lang="tr-TR" sz="1200" kern="1200" dirty="0" smtClean="0">
                <a:solidFill>
                  <a:schemeClr val="tx1"/>
                </a:solidFill>
                <a:effectLst/>
                <a:latin typeface="+mn-lt"/>
                <a:ea typeface="+mn-ea"/>
                <a:cs typeface="+mn-cs"/>
              </a:rPr>
              <a:t> değeri %15’ den az azalma gösteren veya yükselen hastalara ise </a:t>
            </a:r>
            <a:r>
              <a:rPr lang="tr-TR" sz="1200" kern="1200" dirty="0" err="1" smtClean="0">
                <a:solidFill>
                  <a:schemeClr val="tx1"/>
                </a:solidFill>
                <a:effectLst/>
                <a:latin typeface="+mn-lt"/>
                <a:ea typeface="+mn-ea"/>
                <a:cs typeface="+mn-cs"/>
              </a:rPr>
              <a:t>progresif</a:t>
            </a:r>
            <a:r>
              <a:rPr lang="tr-TR" sz="1200" kern="1200" dirty="0" smtClean="0">
                <a:solidFill>
                  <a:schemeClr val="tx1"/>
                </a:solidFill>
                <a:effectLst/>
                <a:latin typeface="+mn-lt"/>
                <a:ea typeface="+mn-ea"/>
                <a:cs typeface="+mn-cs"/>
              </a:rPr>
              <a:t> </a:t>
            </a:r>
            <a:r>
              <a:rPr lang="tr-TR" sz="1200" kern="1200" dirty="0" err="1" smtClean="0">
                <a:solidFill>
                  <a:schemeClr val="tx1"/>
                </a:solidFill>
                <a:effectLst/>
                <a:latin typeface="+mn-lt"/>
                <a:ea typeface="+mn-ea"/>
                <a:cs typeface="+mn-cs"/>
              </a:rPr>
              <a:t>ektopik</a:t>
            </a:r>
            <a:r>
              <a:rPr lang="tr-TR" sz="1200" kern="1200" dirty="0" smtClean="0">
                <a:solidFill>
                  <a:schemeClr val="tx1"/>
                </a:solidFill>
                <a:effectLst/>
                <a:latin typeface="+mn-lt"/>
                <a:ea typeface="+mn-ea"/>
                <a:cs typeface="+mn-cs"/>
              </a:rPr>
              <a:t> gebelik tanısı ile </a:t>
            </a:r>
            <a:r>
              <a:rPr lang="tr-TR" sz="1200" kern="1200" dirty="0" err="1" smtClean="0">
                <a:solidFill>
                  <a:schemeClr val="tx1"/>
                </a:solidFill>
                <a:effectLst/>
                <a:latin typeface="+mn-lt"/>
                <a:ea typeface="+mn-ea"/>
                <a:cs typeface="+mn-cs"/>
              </a:rPr>
              <a:t>metotreksat</a:t>
            </a:r>
            <a:r>
              <a:rPr lang="tr-TR" sz="1200" kern="1200" dirty="0" smtClean="0">
                <a:solidFill>
                  <a:schemeClr val="tx1"/>
                </a:solidFill>
                <a:effectLst/>
                <a:latin typeface="+mn-lt"/>
                <a:ea typeface="+mn-ea"/>
                <a:cs typeface="+mn-cs"/>
              </a:rPr>
              <a:t> tedavisi başlanır. </a:t>
            </a:r>
            <a:r>
              <a:rPr lang="tr-TR" sz="1200" kern="1200" dirty="0" err="1" smtClean="0">
                <a:solidFill>
                  <a:schemeClr val="tx1"/>
                </a:solidFill>
                <a:effectLst/>
                <a:latin typeface="+mn-lt"/>
                <a:ea typeface="+mn-ea"/>
                <a:cs typeface="+mn-cs"/>
              </a:rPr>
              <a:t>Metotreksat</a:t>
            </a:r>
            <a:r>
              <a:rPr lang="tr-TR" sz="1200" kern="1200" dirty="0" smtClean="0">
                <a:solidFill>
                  <a:schemeClr val="tx1"/>
                </a:solidFill>
                <a:effectLst/>
                <a:latin typeface="+mn-lt"/>
                <a:ea typeface="+mn-ea"/>
                <a:cs typeface="+mn-cs"/>
              </a:rPr>
              <a:t> tedavisi için </a:t>
            </a:r>
            <a:r>
              <a:rPr lang="tr-TR" sz="1200" kern="1200" dirty="0" err="1" smtClean="0">
                <a:solidFill>
                  <a:schemeClr val="tx1"/>
                </a:solidFill>
                <a:effectLst/>
                <a:latin typeface="+mn-lt"/>
                <a:ea typeface="+mn-ea"/>
                <a:cs typeface="+mn-cs"/>
              </a:rPr>
              <a:t>kontrendikasyon</a:t>
            </a:r>
            <a:r>
              <a:rPr lang="tr-TR" sz="1200" kern="1200" dirty="0" smtClean="0">
                <a:solidFill>
                  <a:schemeClr val="tx1"/>
                </a:solidFill>
                <a:effectLst/>
                <a:latin typeface="+mn-lt"/>
                <a:ea typeface="+mn-ea"/>
                <a:cs typeface="+mn-cs"/>
              </a:rPr>
              <a:t> bulunan hastalara (anormal karaciğer ve </a:t>
            </a:r>
            <a:r>
              <a:rPr lang="tr-TR" sz="1200" kern="1200" dirty="0" err="1" smtClean="0">
                <a:solidFill>
                  <a:schemeClr val="tx1"/>
                </a:solidFill>
                <a:effectLst/>
                <a:latin typeface="+mn-lt"/>
                <a:ea typeface="+mn-ea"/>
                <a:cs typeface="+mn-cs"/>
              </a:rPr>
              <a:t>renal</a:t>
            </a:r>
            <a:r>
              <a:rPr lang="tr-TR" sz="1200" kern="1200" dirty="0" smtClean="0">
                <a:solidFill>
                  <a:schemeClr val="tx1"/>
                </a:solidFill>
                <a:effectLst/>
                <a:latin typeface="+mn-lt"/>
                <a:ea typeface="+mn-ea"/>
                <a:cs typeface="+mn-cs"/>
              </a:rPr>
              <a:t> fonksiyon testleri, </a:t>
            </a:r>
            <a:r>
              <a:rPr lang="tr-TR" sz="1200" kern="1200" dirty="0" err="1" smtClean="0">
                <a:solidFill>
                  <a:schemeClr val="tx1"/>
                </a:solidFill>
                <a:effectLst/>
                <a:latin typeface="+mn-lt"/>
                <a:ea typeface="+mn-ea"/>
                <a:cs typeface="+mn-cs"/>
              </a:rPr>
              <a:t>intrauterin</a:t>
            </a:r>
            <a:r>
              <a:rPr lang="tr-TR" sz="1200" kern="1200" dirty="0" smtClean="0">
                <a:solidFill>
                  <a:schemeClr val="tx1"/>
                </a:solidFill>
                <a:effectLst/>
                <a:latin typeface="+mn-lt"/>
                <a:ea typeface="+mn-ea"/>
                <a:cs typeface="+mn-cs"/>
              </a:rPr>
              <a:t> gebelik varlığı, aktif </a:t>
            </a:r>
            <a:r>
              <a:rPr lang="tr-TR" sz="1200" kern="1200" dirty="0" err="1" smtClean="0">
                <a:solidFill>
                  <a:schemeClr val="tx1"/>
                </a:solidFill>
                <a:effectLst/>
                <a:latin typeface="+mn-lt"/>
                <a:ea typeface="+mn-ea"/>
                <a:cs typeface="+mn-cs"/>
              </a:rPr>
              <a:t>pulmoner</a:t>
            </a:r>
            <a:r>
              <a:rPr lang="tr-TR" sz="1200" kern="1200" dirty="0" smtClean="0">
                <a:solidFill>
                  <a:schemeClr val="tx1"/>
                </a:solidFill>
                <a:effectLst/>
                <a:latin typeface="+mn-lt"/>
                <a:ea typeface="+mn-ea"/>
                <a:cs typeface="+mn-cs"/>
              </a:rPr>
              <a:t> hastalık, </a:t>
            </a:r>
            <a:r>
              <a:rPr lang="tr-TR" sz="1200" kern="1200" dirty="0" err="1" smtClean="0">
                <a:solidFill>
                  <a:schemeClr val="tx1"/>
                </a:solidFill>
                <a:effectLst/>
                <a:latin typeface="+mn-lt"/>
                <a:ea typeface="+mn-ea"/>
                <a:cs typeface="+mn-cs"/>
              </a:rPr>
              <a:t>peptik</a:t>
            </a:r>
            <a:r>
              <a:rPr lang="tr-TR" sz="1200" kern="1200" dirty="0" smtClean="0">
                <a:solidFill>
                  <a:schemeClr val="tx1"/>
                </a:solidFill>
                <a:effectLst/>
                <a:latin typeface="+mn-lt"/>
                <a:ea typeface="+mn-ea"/>
                <a:cs typeface="+mn-cs"/>
              </a:rPr>
              <a:t> ülser, hematolojik ve </a:t>
            </a:r>
            <a:r>
              <a:rPr lang="tr-TR" sz="1200" kern="1200" dirty="0" err="1" smtClean="0">
                <a:solidFill>
                  <a:schemeClr val="tx1"/>
                </a:solidFill>
                <a:effectLst/>
                <a:latin typeface="+mn-lt"/>
                <a:ea typeface="+mn-ea"/>
                <a:cs typeface="+mn-cs"/>
              </a:rPr>
              <a:t>immunolojik</a:t>
            </a:r>
            <a:r>
              <a:rPr lang="tr-TR" sz="1200" kern="1200" dirty="0" smtClean="0">
                <a:solidFill>
                  <a:schemeClr val="tx1"/>
                </a:solidFill>
                <a:effectLst/>
                <a:latin typeface="+mn-lt"/>
                <a:ea typeface="+mn-ea"/>
                <a:cs typeface="+mn-cs"/>
              </a:rPr>
              <a:t> hastalık varlığı, </a:t>
            </a:r>
            <a:r>
              <a:rPr lang="tr-TR" sz="1200" kern="1200" dirty="0" err="1" smtClean="0">
                <a:solidFill>
                  <a:schemeClr val="tx1"/>
                </a:solidFill>
                <a:effectLst/>
                <a:latin typeface="+mn-lt"/>
                <a:ea typeface="+mn-ea"/>
                <a:cs typeface="+mn-cs"/>
              </a:rPr>
              <a:t>elektif</a:t>
            </a:r>
            <a:r>
              <a:rPr lang="tr-TR" sz="1200" kern="1200" dirty="0" smtClean="0">
                <a:solidFill>
                  <a:schemeClr val="tx1"/>
                </a:solidFill>
                <a:effectLst/>
                <a:latin typeface="+mn-lt"/>
                <a:ea typeface="+mn-ea"/>
                <a:cs typeface="+mn-cs"/>
              </a:rPr>
              <a:t> cerrahi arzusu) cerrahi tedavi uygulanır. </a:t>
            </a:r>
            <a:r>
              <a:rPr lang="tr-TR" sz="1200" kern="1200" dirty="0" err="1" smtClean="0">
                <a:solidFill>
                  <a:schemeClr val="tx1"/>
                </a:solidFill>
                <a:effectLst/>
                <a:latin typeface="+mn-lt"/>
                <a:ea typeface="+mn-ea"/>
                <a:cs typeface="+mn-cs"/>
              </a:rPr>
              <a:t>Metotreksat</a:t>
            </a:r>
            <a:r>
              <a:rPr lang="tr-TR" sz="1200" kern="1200" dirty="0" smtClean="0">
                <a:solidFill>
                  <a:schemeClr val="tx1"/>
                </a:solidFill>
                <a:effectLst/>
                <a:latin typeface="+mn-lt"/>
                <a:ea typeface="+mn-ea"/>
                <a:cs typeface="+mn-cs"/>
              </a:rPr>
              <a:t> tedavisi, tek doz protokolüne göre yüzey alanı hesaplandıktan sonra 50 mg/m² dozunda </a:t>
            </a:r>
            <a:r>
              <a:rPr lang="tr-TR" sz="1200" kern="1200" dirty="0" err="1" smtClean="0">
                <a:solidFill>
                  <a:schemeClr val="tx1"/>
                </a:solidFill>
                <a:effectLst/>
                <a:latin typeface="+mn-lt"/>
                <a:ea typeface="+mn-ea"/>
                <a:cs typeface="+mn-cs"/>
              </a:rPr>
              <a:t>intramuskuler</a:t>
            </a:r>
            <a:r>
              <a:rPr lang="tr-TR" sz="1200" kern="1200" dirty="0" smtClean="0">
                <a:solidFill>
                  <a:schemeClr val="tx1"/>
                </a:solidFill>
                <a:effectLst/>
                <a:latin typeface="+mn-lt"/>
                <a:ea typeface="+mn-ea"/>
                <a:cs typeface="+mn-cs"/>
              </a:rPr>
              <a:t> olarak uygulanmaktadır. Uygulamanın yapıldığı gün birinci gün kabul edilip 4. ve 7. günler serum β-</a:t>
            </a:r>
            <a:r>
              <a:rPr lang="tr-TR" sz="1200" kern="1200" dirty="0" err="1" smtClean="0">
                <a:solidFill>
                  <a:schemeClr val="tx1"/>
                </a:solidFill>
                <a:effectLst/>
                <a:latin typeface="+mn-lt"/>
                <a:ea typeface="+mn-ea"/>
                <a:cs typeface="+mn-cs"/>
              </a:rPr>
              <a:t>hCG</a:t>
            </a:r>
            <a:r>
              <a:rPr lang="tr-TR" sz="1200" kern="1200" dirty="0" smtClean="0">
                <a:solidFill>
                  <a:schemeClr val="tx1"/>
                </a:solidFill>
                <a:effectLst/>
                <a:latin typeface="+mn-lt"/>
                <a:ea typeface="+mn-ea"/>
                <a:cs typeface="+mn-cs"/>
              </a:rPr>
              <a:t> seviyeleri değerlendirilir. Dördüncü ve yedinci günler arası %15 den fazla azalma tespit edilen hastalar medikal tedaviye olumlu yanıt verdikleri düşünülerek haftalık β-</a:t>
            </a:r>
            <a:r>
              <a:rPr lang="tr-TR" sz="1200" kern="1200" dirty="0" err="1" smtClean="0">
                <a:solidFill>
                  <a:schemeClr val="tx1"/>
                </a:solidFill>
                <a:effectLst/>
                <a:latin typeface="+mn-lt"/>
                <a:ea typeface="+mn-ea"/>
                <a:cs typeface="+mn-cs"/>
              </a:rPr>
              <a:t>hCG</a:t>
            </a:r>
            <a:r>
              <a:rPr lang="tr-TR" sz="1200" kern="1200" dirty="0" smtClean="0">
                <a:solidFill>
                  <a:schemeClr val="tx1"/>
                </a:solidFill>
                <a:effectLst/>
                <a:latin typeface="+mn-lt"/>
                <a:ea typeface="+mn-ea"/>
                <a:cs typeface="+mn-cs"/>
              </a:rPr>
              <a:t> seviyesi takiplerine çağırılarak β-</a:t>
            </a:r>
            <a:r>
              <a:rPr lang="tr-TR" sz="1200" kern="1200" dirty="0" err="1" smtClean="0">
                <a:solidFill>
                  <a:schemeClr val="tx1"/>
                </a:solidFill>
                <a:effectLst/>
                <a:latin typeface="+mn-lt"/>
                <a:ea typeface="+mn-ea"/>
                <a:cs typeface="+mn-cs"/>
              </a:rPr>
              <a:t>hCG</a:t>
            </a:r>
            <a:r>
              <a:rPr lang="tr-TR" sz="1200" kern="1200" dirty="0" smtClean="0">
                <a:solidFill>
                  <a:schemeClr val="tx1"/>
                </a:solidFill>
                <a:effectLst/>
                <a:latin typeface="+mn-lt"/>
                <a:ea typeface="+mn-ea"/>
                <a:cs typeface="+mn-cs"/>
              </a:rPr>
              <a:t> değerleri 5 </a:t>
            </a:r>
            <a:r>
              <a:rPr lang="tr-TR" sz="1200" kern="1200" dirty="0" err="1" smtClean="0">
                <a:solidFill>
                  <a:schemeClr val="tx1"/>
                </a:solidFill>
                <a:effectLst/>
                <a:latin typeface="+mn-lt"/>
                <a:ea typeface="+mn-ea"/>
                <a:cs typeface="+mn-cs"/>
              </a:rPr>
              <a:t>mIU</a:t>
            </a:r>
            <a:r>
              <a:rPr lang="tr-TR" sz="1200" kern="1200" dirty="0" smtClean="0">
                <a:solidFill>
                  <a:schemeClr val="tx1"/>
                </a:solidFill>
                <a:effectLst/>
                <a:latin typeface="+mn-lt"/>
                <a:ea typeface="+mn-ea"/>
                <a:cs typeface="+mn-cs"/>
              </a:rPr>
              <a:t>/ml </a:t>
            </a:r>
            <a:r>
              <a:rPr lang="tr-TR" sz="1200" kern="1200" dirty="0" err="1" smtClean="0">
                <a:solidFill>
                  <a:schemeClr val="tx1"/>
                </a:solidFill>
                <a:effectLst/>
                <a:latin typeface="+mn-lt"/>
                <a:ea typeface="+mn-ea"/>
                <a:cs typeface="+mn-cs"/>
              </a:rPr>
              <a:t>nin</a:t>
            </a:r>
            <a:r>
              <a:rPr lang="tr-TR" sz="1200" kern="1200" dirty="0" smtClean="0">
                <a:solidFill>
                  <a:schemeClr val="tx1"/>
                </a:solidFill>
                <a:effectLst/>
                <a:latin typeface="+mn-lt"/>
                <a:ea typeface="+mn-ea"/>
                <a:cs typeface="+mn-cs"/>
              </a:rPr>
              <a:t> altına düşene kadar takip edilirler.  Serum β-</a:t>
            </a:r>
            <a:r>
              <a:rPr lang="tr-TR" sz="1200" kern="1200" dirty="0" err="1" smtClean="0">
                <a:solidFill>
                  <a:schemeClr val="tx1"/>
                </a:solidFill>
                <a:effectLst/>
                <a:latin typeface="+mn-lt"/>
                <a:ea typeface="+mn-ea"/>
                <a:cs typeface="+mn-cs"/>
              </a:rPr>
              <a:t>hCG</a:t>
            </a:r>
            <a:r>
              <a:rPr lang="tr-TR" sz="1200" kern="1200" dirty="0" smtClean="0">
                <a:solidFill>
                  <a:schemeClr val="tx1"/>
                </a:solidFill>
                <a:effectLst/>
                <a:latin typeface="+mn-lt"/>
                <a:ea typeface="+mn-ea"/>
                <a:cs typeface="+mn-cs"/>
              </a:rPr>
              <a:t> seviyeleri 4 ve 7 günler arasında % 15 den fazla düşmeyen, plato çizen veya yükselen hastalara ek 50 mg/m² </a:t>
            </a:r>
            <a:r>
              <a:rPr lang="tr-TR" sz="1200" kern="1200" dirty="0" err="1" smtClean="0">
                <a:solidFill>
                  <a:schemeClr val="tx1"/>
                </a:solidFill>
                <a:effectLst/>
                <a:latin typeface="+mn-lt"/>
                <a:ea typeface="+mn-ea"/>
                <a:cs typeface="+mn-cs"/>
              </a:rPr>
              <a:t>metotreksat</a:t>
            </a:r>
            <a:r>
              <a:rPr lang="tr-TR" sz="1200" kern="1200" dirty="0" smtClean="0">
                <a:solidFill>
                  <a:schemeClr val="tx1"/>
                </a:solidFill>
                <a:effectLst/>
                <a:latin typeface="+mn-lt"/>
                <a:ea typeface="+mn-ea"/>
                <a:cs typeface="+mn-cs"/>
              </a:rPr>
              <a:t> </a:t>
            </a:r>
            <a:r>
              <a:rPr lang="tr-TR" sz="1200" kern="1200" dirty="0" err="1" smtClean="0">
                <a:solidFill>
                  <a:schemeClr val="tx1"/>
                </a:solidFill>
                <a:effectLst/>
                <a:latin typeface="+mn-lt"/>
                <a:ea typeface="+mn-ea"/>
                <a:cs typeface="+mn-cs"/>
              </a:rPr>
              <a:t>intramuskuler</a:t>
            </a:r>
            <a:r>
              <a:rPr lang="tr-TR" sz="1200" kern="1200" dirty="0" smtClean="0">
                <a:solidFill>
                  <a:schemeClr val="tx1"/>
                </a:solidFill>
                <a:effectLst/>
                <a:latin typeface="+mn-lt"/>
                <a:ea typeface="+mn-ea"/>
                <a:cs typeface="+mn-cs"/>
              </a:rPr>
              <a:t> olarak uygulanır. İki doz </a:t>
            </a:r>
            <a:r>
              <a:rPr lang="tr-TR" sz="1200" kern="1200" dirty="0" err="1" smtClean="0">
                <a:solidFill>
                  <a:schemeClr val="tx1"/>
                </a:solidFill>
                <a:effectLst/>
                <a:latin typeface="+mn-lt"/>
                <a:ea typeface="+mn-ea"/>
                <a:cs typeface="+mn-cs"/>
              </a:rPr>
              <a:t>metotreksat</a:t>
            </a:r>
            <a:r>
              <a:rPr lang="tr-TR" sz="1200" kern="1200" dirty="0" smtClean="0">
                <a:solidFill>
                  <a:schemeClr val="tx1"/>
                </a:solidFill>
                <a:effectLst/>
                <a:latin typeface="+mn-lt"/>
                <a:ea typeface="+mn-ea"/>
                <a:cs typeface="+mn-cs"/>
              </a:rPr>
              <a:t> tedavisine rağmen serum β-</a:t>
            </a:r>
            <a:r>
              <a:rPr lang="tr-TR" sz="1200" kern="1200" dirty="0" err="1" smtClean="0">
                <a:solidFill>
                  <a:schemeClr val="tx1"/>
                </a:solidFill>
                <a:effectLst/>
                <a:latin typeface="+mn-lt"/>
                <a:ea typeface="+mn-ea"/>
                <a:cs typeface="+mn-cs"/>
              </a:rPr>
              <a:t>hCG</a:t>
            </a:r>
            <a:r>
              <a:rPr lang="tr-TR" sz="1200" kern="1200" dirty="0" smtClean="0">
                <a:solidFill>
                  <a:schemeClr val="tx1"/>
                </a:solidFill>
                <a:effectLst/>
                <a:latin typeface="+mn-lt"/>
                <a:ea typeface="+mn-ea"/>
                <a:cs typeface="+mn-cs"/>
              </a:rPr>
              <a:t> seviyeleri yükselen, </a:t>
            </a:r>
            <a:r>
              <a:rPr lang="tr-TR" sz="1200" kern="1200" dirty="0" err="1" smtClean="0">
                <a:solidFill>
                  <a:schemeClr val="tx1"/>
                </a:solidFill>
                <a:effectLst/>
                <a:latin typeface="+mn-lt"/>
                <a:ea typeface="+mn-ea"/>
                <a:cs typeface="+mn-cs"/>
              </a:rPr>
              <a:t>hemodinamik</a:t>
            </a:r>
            <a:r>
              <a:rPr lang="tr-TR" sz="1200" kern="1200" dirty="0" smtClean="0">
                <a:solidFill>
                  <a:schemeClr val="tx1"/>
                </a:solidFill>
                <a:effectLst/>
                <a:latin typeface="+mn-lt"/>
                <a:ea typeface="+mn-ea"/>
                <a:cs typeface="+mn-cs"/>
              </a:rPr>
              <a:t> </a:t>
            </a:r>
            <a:r>
              <a:rPr lang="tr-TR" sz="1200" kern="1200" dirty="0" err="1" smtClean="0">
                <a:solidFill>
                  <a:schemeClr val="tx1"/>
                </a:solidFill>
                <a:effectLst/>
                <a:latin typeface="+mn-lt"/>
                <a:ea typeface="+mn-ea"/>
                <a:cs typeface="+mn-cs"/>
              </a:rPr>
              <a:t>instabilite</a:t>
            </a:r>
            <a:r>
              <a:rPr lang="tr-TR" sz="1200" kern="1200" dirty="0" smtClean="0">
                <a:solidFill>
                  <a:schemeClr val="tx1"/>
                </a:solidFill>
                <a:effectLst/>
                <a:latin typeface="+mn-lt"/>
                <a:ea typeface="+mn-ea"/>
                <a:cs typeface="+mn-cs"/>
              </a:rPr>
              <a:t> bulguları olan veya ciddi karın ağrısı bulunan hastalar </a:t>
            </a:r>
            <a:r>
              <a:rPr lang="tr-TR" sz="1200" kern="1200" dirty="0" err="1" smtClean="0">
                <a:solidFill>
                  <a:schemeClr val="tx1"/>
                </a:solidFill>
                <a:effectLst/>
                <a:latin typeface="+mn-lt"/>
                <a:ea typeface="+mn-ea"/>
                <a:cs typeface="+mn-cs"/>
              </a:rPr>
              <a:t>opere</a:t>
            </a:r>
            <a:r>
              <a:rPr lang="tr-TR" sz="1200" kern="1200" dirty="0" smtClean="0">
                <a:solidFill>
                  <a:schemeClr val="tx1"/>
                </a:solidFill>
                <a:effectLst/>
                <a:latin typeface="+mn-lt"/>
                <a:ea typeface="+mn-ea"/>
                <a:cs typeface="+mn-cs"/>
              </a:rPr>
              <a:t> edilip tedavi başarısızlığı olarak değerlendirilirler. Bizim çalışmamızda yukarda tarif edilen protokole göre </a:t>
            </a:r>
            <a:r>
              <a:rPr lang="tr-TR" sz="1200" kern="1200" dirty="0" err="1" smtClean="0">
                <a:solidFill>
                  <a:schemeClr val="tx1"/>
                </a:solidFill>
                <a:effectLst/>
                <a:latin typeface="+mn-lt"/>
                <a:ea typeface="+mn-ea"/>
                <a:cs typeface="+mn-cs"/>
              </a:rPr>
              <a:t>progresif</a:t>
            </a:r>
            <a:r>
              <a:rPr lang="tr-TR" sz="1200" kern="1200" dirty="0" smtClean="0">
                <a:solidFill>
                  <a:schemeClr val="tx1"/>
                </a:solidFill>
                <a:effectLst/>
                <a:latin typeface="+mn-lt"/>
                <a:ea typeface="+mn-ea"/>
                <a:cs typeface="+mn-cs"/>
              </a:rPr>
              <a:t> </a:t>
            </a:r>
            <a:r>
              <a:rPr lang="tr-TR" sz="1200" kern="1200" dirty="0" err="1" smtClean="0">
                <a:solidFill>
                  <a:schemeClr val="tx1"/>
                </a:solidFill>
                <a:effectLst/>
                <a:latin typeface="+mn-lt"/>
                <a:ea typeface="+mn-ea"/>
                <a:cs typeface="+mn-cs"/>
              </a:rPr>
              <a:t>ektopik</a:t>
            </a:r>
            <a:r>
              <a:rPr lang="tr-TR" sz="1200" kern="1200" dirty="0" smtClean="0">
                <a:solidFill>
                  <a:schemeClr val="tx1"/>
                </a:solidFill>
                <a:effectLst/>
                <a:latin typeface="+mn-lt"/>
                <a:ea typeface="+mn-ea"/>
                <a:cs typeface="+mn-cs"/>
              </a:rPr>
              <a:t> gebelik tanısı alan ve </a:t>
            </a:r>
            <a:r>
              <a:rPr lang="tr-TR" sz="1200" kern="1200" dirty="0" err="1" smtClean="0">
                <a:solidFill>
                  <a:schemeClr val="tx1"/>
                </a:solidFill>
                <a:effectLst/>
                <a:latin typeface="+mn-lt"/>
                <a:ea typeface="+mn-ea"/>
                <a:cs typeface="+mn-cs"/>
              </a:rPr>
              <a:t>mtx</a:t>
            </a:r>
            <a:r>
              <a:rPr lang="tr-TR" sz="1200" kern="1200" dirty="0" smtClean="0">
                <a:solidFill>
                  <a:schemeClr val="tx1"/>
                </a:solidFill>
                <a:effectLst/>
                <a:latin typeface="+mn-lt"/>
                <a:ea typeface="+mn-ea"/>
                <a:cs typeface="+mn-cs"/>
              </a:rPr>
              <a:t> tedavisi başlanan hastalar değerlendirilmiştir. Buna göre medikal tedavinin başarılı ve başarısız olduğu hastalar iki gruba ayrılarak, yaş, </a:t>
            </a:r>
            <a:r>
              <a:rPr lang="tr-TR" sz="1200" kern="1200" dirty="0" err="1" smtClean="0">
                <a:solidFill>
                  <a:schemeClr val="tx1"/>
                </a:solidFill>
                <a:effectLst/>
                <a:latin typeface="+mn-lt"/>
                <a:ea typeface="+mn-ea"/>
                <a:cs typeface="+mn-cs"/>
              </a:rPr>
              <a:t>gravide</a:t>
            </a:r>
            <a:r>
              <a:rPr lang="tr-TR" sz="1200" kern="1200" dirty="0" smtClean="0">
                <a:solidFill>
                  <a:schemeClr val="tx1"/>
                </a:solidFill>
                <a:effectLst/>
                <a:latin typeface="+mn-lt"/>
                <a:ea typeface="+mn-ea"/>
                <a:cs typeface="+mn-cs"/>
              </a:rPr>
              <a:t>, parite, </a:t>
            </a:r>
            <a:r>
              <a:rPr lang="tr-TR" sz="1200" kern="1200" dirty="0" err="1" smtClean="0">
                <a:solidFill>
                  <a:schemeClr val="tx1"/>
                </a:solidFill>
                <a:effectLst/>
                <a:latin typeface="+mn-lt"/>
                <a:ea typeface="+mn-ea"/>
                <a:cs typeface="+mn-cs"/>
              </a:rPr>
              <a:t>ektopik</a:t>
            </a:r>
            <a:r>
              <a:rPr lang="tr-TR" sz="1200" kern="1200" dirty="0" smtClean="0">
                <a:solidFill>
                  <a:schemeClr val="tx1"/>
                </a:solidFill>
                <a:effectLst/>
                <a:latin typeface="+mn-lt"/>
                <a:ea typeface="+mn-ea"/>
                <a:cs typeface="+mn-cs"/>
              </a:rPr>
              <a:t> gebelik boyutu, 1. 4. Ve 7. gün β-</a:t>
            </a:r>
            <a:r>
              <a:rPr lang="tr-TR" sz="1200" kern="1200" dirty="0" err="1" smtClean="0">
                <a:solidFill>
                  <a:schemeClr val="tx1"/>
                </a:solidFill>
                <a:effectLst/>
                <a:latin typeface="+mn-lt"/>
                <a:ea typeface="+mn-ea"/>
                <a:cs typeface="+mn-cs"/>
              </a:rPr>
              <a:t>hCG</a:t>
            </a:r>
            <a:r>
              <a:rPr lang="tr-TR" sz="1200" kern="1200" dirty="0" smtClean="0">
                <a:solidFill>
                  <a:schemeClr val="tx1"/>
                </a:solidFill>
                <a:effectLst/>
                <a:latin typeface="+mn-lt"/>
                <a:ea typeface="+mn-ea"/>
                <a:cs typeface="+mn-cs"/>
              </a:rPr>
              <a:t> değerleri, ek doz </a:t>
            </a:r>
            <a:r>
              <a:rPr lang="tr-TR" sz="1200" kern="1200" dirty="0" err="1" smtClean="0">
                <a:solidFill>
                  <a:schemeClr val="tx1"/>
                </a:solidFill>
                <a:effectLst/>
                <a:latin typeface="+mn-lt"/>
                <a:ea typeface="+mn-ea"/>
                <a:cs typeface="+mn-cs"/>
              </a:rPr>
              <a:t>metotreksat</a:t>
            </a:r>
            <a:r>
              <a:rPr lang="tr-TR" sz="1200" kern="1200" dirty="0" smtClean="0">
                <a:solidFill>
                  <a:schemeClr val="tx1"/>
                </a:solidFill>
                <a:effectLst/>
                <a:latin typeface="+mn-lt"/>
                <a:ea typeface="+mn-ea"/>
                <a:cs typeface="+mn-cs"/>
              </a:rPr>
              <a:t> alıp almadıkları değerlendirildi.</a:t>
            </a:r>
          </a:p>
          <a:p>
            <a:endParaRPr lang="en-US" dirty="0"/>
          </a:p>
        </p:txBody>
      </p:sp>
      <p:sp>
        <p:nvSpPr>
          <p:cNvPr id="4" name="Slide Number Placeholder 3"/>
          <p:cNvSpPr>
            <a:spLocks noGrp="1"/>
          </p:cNvSpPr>
          <p:nvPr>
            <p:ph type="sldNum" sz="quarter" idx="10"/>
          </p:nvPr>
        </p:nvSpPr>
        <p:spPr/>
        <p:txBody>
          <a:bodyPr/>
          <a:lstStyle/>
          <a:p>
            <a:fld id="{175C7D45-4AAA-2149-AC6D-073EEAEE474D}" type="slidenum">
              <a:rPr lang="en-US" smtClean="0"/>
              <a:t>5</a:t>
            </a:fld>
            <a:endParaRPr lang="en-US"/>
          </a:p>
        </p:txBody>
      </p:sp>
    </p:spTree>
    <p:extLst>
      <p:ext uri="{BB962C8B-B14F-4D97-AF65-F5344CB8AC3E}">
        <p14:creationId xmlns:p14="http://schemas.microsoft.com/office/powerpoint/2010/main" val="7772104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kern="1200" dirty="0" smtClean="0">
                <a:solidFill>
                  <a:schemeClr val="tx1"/>
                </a:solidFill>
                <a:effectLst/>
                <a:latin typeface="+mn-lt"/>
                <a:ea typeface="+mn-ea"/>
                <a:cs typeface="+mn-cs"/>
              </a:rPr>
              <a:t>Çalışmaya </a:t>
            </a:r>
            <a:r>
              <a:rPr lang="tr-TR" sz="1200" kern="1200" dirty="0" err="1" smtClean="0">
                <a:solidFill>
                  <a:schemeClr val="tx1"/>
                </a:solidFill>
                <a:effectLst/>
                <a:latin typeface="+mn-lt"/>
                <a:ea typeface="+mn-ea"/>
                <a:cs typeface="+mn-cs"/>
              </a:rPr>
              <a:t>progresif</a:t>
            </a:r>
            <a:r>
              <a:rPr lang="tr-TR" sz="1200" kern="1200" dirty="0" smtClean="0">
                <a:solidFill>
                  <a:schemeClr val="tx1"/>
                </a:solidFill>
                <a:effectLst/>
                <a:latin typeface="+mn-lt"/>
                <a:ea typeface="+mn-ea"/>
                <a:cs typeface="+mn-cs"/>
              </a:rPr>
              <a:t> </a:t>
            </a:r>
            <a:r>
              <a:rPr lang="tr-TR" sz="1200" kern="1200" dirty="0" err="1" smtClean="0">
                <a:solidFill>
                  <a:schemeClr val="tx1"/>
                </a:solidFill>
                <a:effectLst/>
                <a:latin typeface="+mn-lt"/>
                <a:ea typeface="+mn-ea"/>
                <a:cs typeface="+mn-cs"/>
              </a:rPr>
              <a:t>tubal</a:t>
            </a:r>
            <a:r>
              <a:rPr lang="tr-TR" sz="1200" kern="1200" dirty="0" smtClean="0">
                <a:solidFill>
                  <a:schemeClr val="tx1"/>
                </a:solidFill>
                <a:effectLst/>
                <a:latin typeface="+mn-lt"/>
                <a:ea typeface="+mn-ea"/>
                <a:cs typeface="+mn-cs"/>
              </a:rPr>
              <a:t> </a:t>
            </a:r>
            <a:r>
              <a:rPr lang="tr-TR" sz="1200" kern="1200" dirty="0" err="1" smtClean="0">
                <a:solidFill>
                  <a:schemeClr val="tx1"/>
                </a:solidFill>
                <a:effectLst/>
                <a:latin typeface="+mn-lt"/>
                <a:ea typeface="+mn-ea"/>
                <a:cs typeface="+mn-cs"/>
              </a:rPr>
              <a:t>ektopik</a:t>
            </a:r>
            <a:r>
              <a:rPr lang="tr-TR" sz="1200" kern="1200" dirty="0" smtClean="0">
                <a:solidFill>
                  <a:schemeClr val="tx1"/>
                </a:solidFill>
                <a:effectLst/>
                <a:latin typeface="+mn-lt"/>
                <a:ea typeface="+mn-ea"/>
                <a:cs typeface="+mn-cs"/>
              </a:rPr>
              <a:t> gebelik ön tanısıyla yatırılan ve tümü </a:t>
            </a:r>
            <a:r>
              <a:rPr lang="tr-TR" sz="1200" kern="1200" dirty="0" err="1" smtClean="0">
                <a:solidFill>
                  <a:schemeClr val="tx1"/>
                </a:solidFill>
                <a:effectLst/>
                <a:latin typeface="+mn-lt"/>
                <a:ea typeface="+mn-ea"/>
                <a:cs typeface="+mn-cs"/>
              </a:rPr>
              <a:t>histopatolojik</a:t>
            </a:r>
            <a:r>
              <a:rPr lang="tr-TR" sz="1200" kern="1200" dirty="0" smtClean="0">
                <a:solidFill>
                  <a:schemeClr val="tx1"/>
                </a:solidFill>
                <a:effectLst/>
                <a:latin typeface="+mn-lt"/>
                <a:ea typeface="+mn-ea"/>
                <a:cs typeface="+mn-cs"/>
              </a:rPr>
              <a:t> olarak </a:t>
            </a:r>
            <a:r>
              <a:rPr lang="tr-TR" sz="1200" kern="1200" dirty="0" err="1" smtClean="0">
                <a:solidFill>
                  <a:schemeClr val="tx1"/>
                </a:solidFill>
                <a:effectLst/>
                <a:latin typeface="+mn-lt"/>
                <a:ea typeface="+mn-ea"/>
                <a:cs typeface="+mn-cs"/>
              </a:rPr>
              <a:t>endometrial</a:t>
            </a:r>
            <a:r>
              <a:rPr lang="tr-TR" sz="1200" kern="1200" dirty="0" smtClean="0">
                <a:solidFill>
                  <a:schemeClr val="tx1"/>
                </a:solidFill>
                <a:effectLst/>
                <a:latin typeface="+mn-lt"/>
                <a:ea typeface="+mn-ea"/>
                <a:cs typeface="+mn-cs"/>
              </a:rPr>
              <a:t> </a:t>
            </a:r>
            <a:r>
              <a:rPr lang="tr-TR" sz="1200" kern="1200" dirty="0" err="1" smtClean="0">
                <a:solidFill>
                  <a:schemeClr val="tx1"/>
                </a:solidFill>
                <a:effectLst/>
                <a:latin typeface="+mn-lt"/>
                <a:ea typeface="+mn-ea"/>
                <a:cs typeface="+mn-cs"/>
              </a:rPr>
              <a:t>küretaj</a:t>
            </a:r>
            <a:r>
              <a:rPr lang="tr-TR" sz="1200" kern="1200" dirty="0" smtClean="0">
                <a:solidFill>
                  <a:schemeClr val="tx1"/>
                </a:solidFill>
                <a:effectLst/>
                <a:latin typeface="+mn-lt"/>
                <a:ea typeface="+mn-ea"/>
                <a:cs typeface="+mn-cs"/>
              </a:rPr>
              <a:t> ile </a:t>
            </a:r>
            <a:r>
              <a:rPr lang="tr-TR" sz="1200" kern="1200" dirty="0" err="1" smtClean="0">
                <a:solidFill>
                  <a:schemeClr val="tx1"/>
                </a:solidFill>
                <a:effectLst/>
                <a:latin typeface="+mn-lt"/>
                <a:ea typeface="+mn-ea"/>
                <a:cs typeface="+mn-cs"/>
              </a:rPr>
              <a:t>ektopik</a:t>
            </a:r>
            <a:r>
              <a:rPr lang="tr-TR" sz="1200" kern="1200" dirty="0" smtClean="0">
                <a:solidFill>
                  <a:schemeClr val="tx1"/>
                </a:solidFill>
                <a:effectLst/>
                <a:latin typeface="+mn-lt"/>
                <a:ea typeface="+mn-ea"/>
                <a:cs typeface="+mn-cs"/>
              </a:rPr>
              <a:t> gebelik olduğu gösterilen 394 hasta dahil edilmiştir. Kliniğimizin protokolleri gereğince </a:t>
            </a:r>
            <a:r>
              <a:rPr lang="tr-TR" sz="1200" kern="1200" dirty="0" err="1" smtClean="0">
                <a:solidFill>
                  <a:schemeClr val="tx1"/>
                </a:solidFill>
                <a:effectLst/>
                <a:latin typeface="+mn-lt"/>
                <a:ea typeface="+mn-ea"/>
                <a:cs typeface="+mn-cs"/>
              </a:rPr>
              <a:t>metotreksat</a:t>
            </a:r>
            <a:r>
              <a:rPr lang="tr-TR" sz="1200" kern="1200" dirty="0" smtClean="0">
                <a:solidFill>
                  <a:schemeClr val="tx1"/>
                </a:solidFill>
                <a:effectLst/>
                <a:latin typeface="+mn-lt"/>
                <a:ea typeface="+mn-ea"/>
                <a:cs typeface="+mn-cs"/>
              </a:rPr>
              <a:t> tedavisi alması uygun bulunan 394 hastanın 335’i  tedavi sonrası β-</a:t>
            </a:r>
            <a:r>
              <a:rPr lang="tr-TR" sz="1200" kern="1200" dirty="0" err="1" smtClean="0">
                <a:solidFill>
                  <a:schemeClr val="tx1"/>
                </a:solidFill>
                <a:effectLst/>
                <a:latin typeface="+mn-lt"/>
                <a:ea typeface="+mn-ea"/>
                <a:cs typeface="+mn-cs"/>
              </a:rPr>
              <a:t>hCG</a:t>
            </a:r>
            <a:r>
              <a:rPr lang="tr-TR" sz="1200" kern="1200" dirty="0" smtClean="0">
                <a:solidFill>
                  <a:schemeClr val="tx1"/>
                </a:solidFill>
                <a:effectLst/>
                <a:latin typeface="+mn-lt"/>
                <a:ea typeface="+mn-ea"/>
                <a:cs typeface="+mn-cs"/>
              </a:rPr>
              <a:t> değerleri normale dönene kadar takip edildi ve medikal tedavi başarılı grup olarak nitelendirildi. Geriye kalan 59 hastanın şiddetli </a:t>
            </a:r>
            <a:r>
              <a:rPr lang="tr-TR" sz="1200" kern="1200" dirty="0" err="1" smtClean="0">
                <a:solidFill>
                  <a:schemeClr val="tx1"/>
                </a:solidFill>
                <a:effectLst/>
                <a:latin typeface="+mn-lt"/>
                <a:ea typeface="+mn-ea"/>
                <a:cs typeface="+mn-cs"/>
              </a:rPr>
              <a:t>abdominal</a:t>
            </a:r>
            <a:r>
              <a:rPr lang="tr-TR" sz="1200" kern="1200" dirty="0" smtClean="0">
                <a:solidFill>
                  <a:schemeClr val="tx1"/>
                </a:solidFill>
                <a:effectLst/>
                <a:latin typeface="+mn-lt"/>
                <a:ea typeface="+mn-ea"/>
                <a:cs typeface="+mn-cs"/>
              </a:rPr>
              <a:t> ağrı, akut batın ve </a:t>
            </a:r>
            <a:r>
              <a:rPr lang="tr-TR" sz="1200" kern="1200" dirty="0" err="1" smtClean="0">
                <a:solidFill>
                  <a:schemeClr val="tx1"/>
                </a:solidFill>
                <a:effectLst/>
                <a:latin typeface="+mn-lt"/>
                <a:ea typeface="+mn-ea"/>
                <a:cs typeface="+mn-cs"/>
              </a:rPr>
              <a:t>hemodinamik</a:t>
            </a:r>
            <a:r>
              <a:rPr lang="tr-TR" sz="1200" kern="1200" dirty="0" smtClean="0">
                <a:solidFill>
                  <a:schemeClr val="tx1"/>
                </a:solidFill>
                <a:effectLst/>
                <a:latin typeface="+mn-lt"/>
                <a:ea typeface="+mn-ea"/>
                <a:cs typeface="+mn-cs"/>
              </a:rPr>
              <a:t> </a:t>
            </a:r>
            <a:r>
              <a:rPr lang="tr-TR" sz="1200" kern="1200" dirty="0" err="1" smtClean="0">
                <a:solidFill>
                  <a:schemeClr val="tx1"/>
                </a:solidFill>
                <a:effectLst/>
                <a:latin typeface="+mn-lt"/>
                <a:ea typeface="+mn-ea"/>
                <a:cs typeface="+mn-cs"/>
              </a:rPr>
              <a:t>instabilite</a:t>
            </a:r>
            <a:r>
              <a:rPr lang="tr-TR" sz="1200" kern="1200" dirty="0" smtClean="0">
                <a:solidFill>
                  <a:schemeClr val="tx1"/>
                </a:solidFill>
                <a:effectLst/>
                <a:latin typeface="+mn-lt"/>
                <a:ea typeface="+mn-ea"/>
                <a:cs typeface="+mn-cs"/>
              </a:rPr>
              <a:t> nedeni ile </a:t>
            </a:r>
            <a:r>
              <a:rPr lang="tr-TR" sz="1200" kern="1200" dirty="0" err="1" smtClean="0">
                <a:solidFill>
                  <a:schemeClr val="tx1"/>
                </a:solidFill>
                <a:effectLst/>
                <a:latin typeface="+mn-lt"/>
                <a:ea typeface="+mn-ea"/>
                <a:cs typeface="+mn-cs"/>
              </a:rPr>
              <a:t>opere</a:t>
            </a:r>
            <a:r>
              <a:rPr lang="tr-TR" sz="1200" kern="1200" dirty="0" smtClean="0">
                <a:solidFill>
                  <a:schemeClr val="tx1"/>
                </a:solidFill>
                <a:effectLst/>
                <a:latin typeface="+mn-lt"/>
                <a:ea typeface="+mn-ea"/>
                <a:cs typeface="+mn-cs"/>
              </a:rPr>
              <a:t> edildiği saptandı ve medikal tedavinin başarısız olduğu hasta grubu olarak nitelendirildi. Medikal tedaviye başarılı yanıt veren ve başarısız olan bu iki grup karşılaştırıldığında yaş, </a:t>
            </a:r>
            <a:r>
              <a:rPr lang="tr-TR" sz="1200" kern="1200" dirty="0" err="1" smtClean="0">
                <a:solidFill>
                  <a:schemeClr val="tx1"/>
                </a:solidFill>
                <a:effectLst/>
                <a:latin typeface="+mn-lt"/>
                <a:ea typeface="+mn-ea"/>
                <a:cs typeface="+mn-cs"/>
              </a:rPr>
              <a:t>gravide</a:t>
            </a:r>
            <a:r>
              <a:rPr lang="tr-TR" sz="1200" kern="1200" dirty="0" smtClean="0">
                <a:solidFill>
                  <a:schemeClr val="tx1"/>
                </a:solidFill>
                <a:effectLst/>
                <a:latin typeface="+mn-lt"/>
                <a:ea typeface="+mn-ea"/>
                <a:cs typeface="+mn-cs"/>
              </a:rPr>
              <a:t>, parite, ultrason ile tespit edilen </a:t>
            </a:r>
            <a:r>
              <a:rPr lang="tr-TR" sz="1200" kern="1200" dirty="0" err="1" smtClean="0">
                <a:solidFill>
                  <a:schemeClr val="tx1"/>
                </a:solidFill>
                <a:effectLst/>
                <a:latin typeface="+mn-lt"/>
                <a:ea typeface="+mn-ea"/>
                <a:cs typeface="+mn-cs"/>
              </a:rPr>
              <a:t>ektopik</a:t>
            </a:r>
            <a:r>
              <a:rPr lang="tr-TR" sz="1200" kern="1200" dirty="0" smtClean="0">
                <a:solidFill>
                  <a:schemeClr val="tx1"/>
                </a:solidFill>
                <a:effectLst/>
                <a:latin typeface="+mn-lt"/>
                <a:ea typeface="+mn-ea"/>
                <a:cs typeface="+mn-cs"/>
              </a:rPr>
              <a:t> gebelik boyutu bakımından istatistiksel olarak anlamlı bir fark bulunmadı (Tablo 1). </a:t>
            </a:r>
          </a:p>
          <a:p>
            <a:endParaRPr lang="en-US" dirty="0"/>
          </a:p>
        </p:txBody>
      </p:sp>
      <p:sp>
        <p:nvSpPr>
          <p:cNvPr id="4" name="Slide Number Placeholder 3"/>
          <p:cNvSpPr>
            <a:spLocks noGrp="1"/>
          </p:cNvSpPr>
          <p:nvPr>
            <p:ph type="sldNum" sz="quarter" idx="10"/>
          </p:nvPr>
        </p:nvSpPr>
        <p:spPr/>
        <p:txBody>
          <a:bodyPr/>
          <a:lstStyle/>
          <a:p>
            <a:fld id="{175C7D45-4AAA-2149-AC6D-073EEAEE474D}" type="slidenum">
              <a:rPr lang="en-US" smtClean="0"/>
              <a:t>6</a:t>
            </a:fld>
            <a:endParaRPr lang="en-US"/>
          </a:p>
        </p:txBody>
      </p:sp>
    </p:spTree>
    <p:extLst>
      <p:ext uri="{BB962C8B-B14F-4D97-AF65-F5344CB8AC3E}">
        <p14:creationId xmlns:p14="http://schemas.microsoft.com/office/powerpoint/2010/main" val="18122821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kern="1200" dirty="0" smtClean="0">
                <a:solidFill>
                  <a:schemeClr val="tx1"/>
                </a:solidFill>
                <a:effectLst/>
                <a:latin typeface="+mn-lt"/>
                <a:ea typeface="+mn-ea"/>
                <a:cs typeface="+mn-cs"/>
              </a:rPr>
              <a:t>Birinci gün (</a:t>
            </a:r>
            <a:r>
              <a:rPr lang="tr-TR" sz="1200" kern="1200" dirty="0" err="1" smtClean="0">
                <a:solidFill>
                  <a:schemeClr val="tx1"/>
                </a:solidFill>
                <a:effectLst/>
                <a:latin typeface="+mn-lt"/>
                <a:ea typeface="+mn-ea"/>
                <a:cs typeface="+mn-cs"/>
              </a:rPr>
              <a:t>initial</a:t>
            </a:r>
            <a:r>
              <a:rPr lang="tr-TR" sz="1200" kern="1200" dirty="0" smtClean="0">
                <a:solidFill>
                  <a:schemeClr val="tx1"/>
                </a:solidFill>
                <a:effectLst/>
                <a:latin typeface="+mn-lt"/>
                <a:ea typeface="+mn-ea"/>
                <a:cs typeface="+mn-cs"/>
              </a:rPr>
              <a:t>) β-</a:t>
            </a:r>
            <a:r>
              <a:rPr lang="tr-TR" sz="1200" kern="1200" dirty="0" err="1" smtClean="0">
                <a:solidFill>
                  <a:schemeClr val="tx1"/>
                </a:solidFill>
                <a:effectLst/>
                <a:latin typeface="+mn-lt"/>
                <a:ea typeface="+mn-ea"/>
                <a:cs typeface="+mn-cs"/>
              </a:rPr>
              <a:t>hCG</a:t>
            </a:r>
            <a:r>
              <a:rPr lang="tr-TR" sz="1200" kern="1200" dirty="0" smtClean="0">
                <a:solidFill>
                  <a:schemeClr val="tx1"/>
                </a:solidFill>
                <a:effectLst/>
                <a:latin typeface="+mn-lt"/>
                <a:ea typeface="+mn-ea"/>
                <a:cs typeface="+mn-cs"/>
              </a:rPr>
              <a:t> seviyeleri değerlendirildiğinde medikal tedaviye olumlu yanıt veren hasta grubunda bu değerlerin istatistiksel olarak anlamlı daha düşük seviyede olduğu tespit edildi (sırasıyla 2116±3157 </a:t>
            </a:r>
            <a:r>
              <a:rPr lang="tr-TR" sz="1200" kern="1200" dirty="0" err="1" smtClean="0">
                <a:solidFill>
                  <a:schemeClr val="tx1"/>
                </a:solidFill>
                <a:effectLst/>
                <a:latin typeface="+mn-lt"/>
                <a:ea typeface="+mn-ea"/>
                <a:cs typeface="+mn-cs"/>
              </a:rPr>
              <a:t>vs</a:t>
            </a:r>
            <a:r>
              <a:rPr lang="tr-TR" sz="1200" kern="1200" dirty="0" smtClean="0">
                <a:solidFill>
                  <a:schemeClr val="tx1"/>
                </a:solidFill>
                <a:effectLst/>
                <a:latin typeface="+mn-lt"/>
                <a:ea typeface="+mn-ea"/>
                <a:cs typeface="+mn-cs"/>
              </a:rPr>
              <a:t> 4178±3422 </a:t>
            </a:r>
            <a:r>
              <a:rPr lang="tr-TR" sz="1200" kern="1200" dirty="0" err="1" smtClean="0">
                <a:solidFill>
                  <a:schemeClr val="tx1"/>
                </a:solidFill>
                <a:effectLst/>
                <a:latin typeface="+mn-lt"/>
                <a:ea typeface="+mn-ea"/>
                <a:cs typeface="+mn-cs"/>
              </a:rPr>
              <a:t>mIU</a:t>
            </a:r>
            <a:r>
              <a:rPr lang="tr-TR" sz="1200" kern="1200" dirty="0" smtClean="0">
                <a:solidFill>
                  <a:schemeClr val="tx1"/>
                </a:solidFill>
                <a:effectLst/>
                <a:latin typeface="+mn-lt"/>
                <a:ea typeface="+mn-ea"/>
                <a:cs typeface="+mn-cs"/>
              </a:rPr>
              <a:t>/</a:t>
            </a:r>
            <a:r>
              <a:rPr lang="tr-TR" sz="1200" kern="1200" dirty="0" err="1" smtClean="0">
                <a:solidFill>
                  <a:schemeClr val="tx1"/>
                </a:solidFill>
                <a:effectLst/>
                <a:latin typeface="+mn-lt"/>
                <a:ea typeface="+mn-ea"/>
                <a:cs typeface="+mn-cs"/>
              </a:rPr>
              <a:t>mL</a:t>
            </a:r>
            <a:r>
              <a:rPr lang="tr-TR" sz="1200" kern="1200" dirty="0" smtClean="0">
                <a:solidFill>
                  <a:schemeClr val="tx1"/>
                </a:solidFill>
                <a:effectLst/>
                <a:latin typeface="+mn-lt"/>
                <a:ea typeface="+mn-ea"/>
                <a:cs typeface="+mn-cs"/>
              </a:rPr>
              <a:t>, p&lt;0.0001). benzer şekilde A </a:t>
            </a:r>
            <a:r>
              <a:rPr lang="tr-TR" sz="1200" kern="1200" dirty="0" err="1" smtClean="0">
                <a:solidFill>
                  <a:schemeClr val="tx1"/>
                </a:solidFill>
                <a:effectLst/>
                <a:latin typeface="+mn-lt"/>
                <a:ea typeface="+mn-ea"/>
                <a:cs typeface="+mn-cs"/>
              </a:rPr>
              <a:t>considerable</a:t>
            </a:r>
            <a:r>
              <a:rPr lang="tr-TR" sz="1200" kern="1200" dirty="0" smtClean="0">
                <a:solidFill>
                  <a:schemeClr val="tx1"/>
                </a:solidFill>
                <a:effectLst/>
                <a:latin typeface="+mn-lt"/>
                <a:ea typeface="+mn-ea"/>
                <a:cs typeface="+mn-cs"/>
              </a:rPr>
              <a:t> </a:t>
            </a:r>
            <a:r>
              <a:rPr lang="tr-TR" sz="1200" kern="1200" dirty="0" err="1" smtClean="0">
                <a:solidFill>
                  <a:schemeClr val="tx1"/>
                </a:solidFill>
                <a:effectLst/>
                <a:latin typeface="+mn-lt"/>
                <a:ea typeface="+mn-ea"/>
                <a:cs typeface="+mn-cs"/>
              </a:rPr>
              <a:t>difference</a:t>
            </a:r>
            <a:r>
              <a:rPr lang="tr-TR" sz="1200" kern="1200" dirty="0" smtClean="0">
                <a:solidFill>
                  <a:schemeClr val="tx1"/>
                </a:solidFill>
                <a:effectLst/>
                <a:latin typeface="+mn-lt"/>
                <a:ea typeface="+mn-ea"/>
                <a:cs typeface="+mn-cs"/>
              </a:rPr>
              <a:t> in </a:t>
            </a:r>
            <a:r>
              <a:rPr lang="tr-TR" sz="1200" kern="1200" dirty="0" err="1" smtClean="0">
                <a:solidFill>
                  <a:schemeClr val="tx1"/>
                </a:solidFill>
                <a:effectLst/>
                <a:latin typeface="+mn-lt"/>
                <a:ea typeface="+mn-ea"/>
                <a:cs typeface="+mn-cs"/>
              </a:rPr>
              <a:t>the</a:t>
            </a:r>
            <a:r>
              <a:rPr lang="tr-TR" sz="1200" kern="1200" dirty="0" smtClean="0">
                <a:solidFill>
                  <a:schemeClr val="tx1"/>
                </a:solidFill>
                <a:effectLst/>
                <a:latin typeface="+mn-lt"/>
                <a:ea typeface="+mn-ea"/>
                <a:cs typeface="+mn-cs"/>
              </a:rPr>
              <a:t> </a:t>
            </a:r>
            <a:r>
              <a:rPr lang="tr-TR" sz="1200" kern="1200" dirty="0" err="1" smtClean="0">
                <a:solidFill>
                  <a:schemeClr val="tx1"/>
                </a:solidFill>
                <a:effectLst/>
                <a:latin typeface="+mn-lt"/>
                <a:ea typeface="+mn-ea"/>
                <a:cs typeface="+mn-cs"/>
              </a:rPr>
              <a:t>mean</a:t>
            </a:r>
            <a:r>
              <a:rPr lang="tr-TR" sz="1200" kern="1200" dirty="0" smtClean="0">
                <a:solidFill>
                  <a:schemeClr val="tx1"/>
                </a:solidFill>
                <a:effectLst/>
                <a:latin typeface="+mn-lt"/>
                <a:ea typeface="+mn-ea"/>
                <a:cs typeface="+mn-cs"/>
              </a:rPr>
              <a:t> β-</a:t>
            </a:r>
            <a:r>
              <a:rPr lang="tr-TR" sz="1200" kern="1200" dirty="0" err="1" smtClean="0">
                <a:solidFill>
                  <a:schemeClr val="tx1"/>
                </a:solidFill>
                <a:effectLst/>
                <a:latin typeface="+mn-lt"/>
                <a:ea typeface="+mn-ea"/>
                <a:cs typeface="+mn-cs"/>
              </a:rPr>
              <a:t>hCG</a:t>
            </a:r>
            <a:r>
              <a:rPr lang="tr-TR" sz="1200" kern="1200" dirty="0" smtClean="0">
                <a:solidFill>
                  <a:schemeClr val="tx1"/>
                </a:solidFill>
                <a:effectLst/>
                <a:latin typeface="+mn-lt"/>
                <a:ea typeface="+mn-ea"/>
                <a:cs typeface="+mn-cs"/>
              </a:rPr>
              <a:t> </a:t>
            </a:r>
            <a:r>
              <a:rPr lang="tr-TR" sz="1200" kern="1200" dirty="0" err="1" smtClean="0">
                <a:solidFill>
                  <a:schemeClr val="tx1"/>
                </a:solidFill>
                <a:effectLst/>
                <a:latin typeface="+mn-lt"/>
                <a:ea typeface="+mn-ea"/>
                <a:cs typeface="+mn-cs"/>
              </a:rPr>
              <a:t>value</a:t>
            </a:r>
            <a:r>
              <a:rPr lang="tr-TR" sz="1200" kern="1200" dirty="0" smtClean="0">
                <a:solidFill>
                  <a:schemeClr val="tx1"/>
                </a:solidFill>
                <a:effectLst/>
                <a:latin typeface="+mn-lt"/>
                <a:ea typeface="+mn-ea"/>
                <a:cs typeface="+mn-cs"/>
              </a:rPr>
              <a:t> </a:t>
            </a:r>
            <a:r>
              <a:rPr lang="tr-TR" sz="1200" kern="1200" dirty="0" err="1" smtClean="0">
                <a:solidFill>
                  <a:schemeClr val="tx1"/>
                </a:solidFill>
                <a:effectLst/>
                <a:latin typeface="+mn-lt"/>
                <a:ea typeface="+mn-ea"/>
                <a:cs typeface="+mn-cs"/>
              </a:rPr>
              <a:t>was</a:t>
            </a:r>
            <a:r>
              <a:rPr lang="tr-TR" sz="1200" kern="1200" dirty="0" smtClean="0">
                <a:solidFill>
                  <a:schemeClr val="tx1"/>
                </a:solidFill>
                <a:effectLst/>
                <a:latin typeface="+mn-lt"/>
                <a:ea typeface="+mn-ea"/>
                <a:cs typeface="+mn-cs"/>
              </a:rPr>
              <a:t> </a:t>
            </a:r>
            <a:r>
              <a:rPr lang="tr-TR" sz="1200" kern="1200" dirty="0" err="1" smtClean="0">
                <a:solidFill>
                  <a:schemeClr val="tx1"/>
                </a:solidFill>
                <a:effectLst/>
                <a:latin typeface="+mn-lt"/>
                <a:ea typeface="+mn-ea"/>
                <a:cs typeface="+mn-cs"/>
              </a:rPr>
              <a:t>noted</a:t>
            </a:r>
            <a:r>
              <a:rPr lang="tr-TR" sz="1200" kern="1200" dirty="0" smtClean="0">
                <a:solidFill>
                  <a:schemeClr val="tx1"/>
                </a:solidFill>
                <a:effectLst/>
                <a:latin typeface="+mn-lt"/>
                <a:ea typeface="+mn-ea"/>
                <a:cs typeface="+mn-cs"/>
              </a:rPr>
              <a:t> on </a:t>
            </a:r>
            <a:r>
              <a:rPr lang="tr-TR" sz="1200" kern="1200" dirty="0" err="1" smtClean="0">
                <a:solidFill>
                  <a:schemeClr val="tx1"/>
                </a:solidFill>
                <a:effectLst/>
                <a:latin typeface="+mn-lt"/>
                <a:ea typeface="+mn-ea"/>
                <a:cs typeface="+mn-cs"/>
              </a:rPr>
              <a:t>the</a:t>
            </a:r>
            <a:r>
              <a:rPr lang="tr-TR" sz="1200" kern="1200" dirty="0" smtClean="0">
                <a:solidFill>
                  <a:schemeClr val="tx1"/>
                </a:solidFill>
                <a:effectLst/>
                <a:latin typeface="+mn-lt"/>
                <a:ea typeface="+mn-ea"/>
                <a:cs typeface="+mn-cs"/>
              </a:rPr>
              <a:t> </a:t>
            </a:r>
            <a:r>
              <a:rPr lang="tr-TR" sz="1200" kern="1200" dirty="0" err="1" smtClean="0">
                <a:solidFill>
                  <a:schemeClr val="tx1"/>
                </a:solidFill>
                <a:effectLst/>
                <a:latin typeface="+mn-lt"/>
                <a:ea typeface="+mn-ea"/>
                <a:cs typeface="+mn-cs"/>
              </a:rPr>
              <a:t>fourth</a:t>
            </a:r>
            <a:r>
              <a:rPr lang="tr-TR" sz="1200" kern="1200" dirty="0" smtClean="0">
                <a:solidFill>
                  <a:schemeClr val="tx1"/>
                </a:solidFill>
                <a:effectLst/>
                <a:latin typeface="+mn-lt"/>
                <a:ea typeface="+mn-ea"/>
                <a:cs typeface="+mn-cs"/>
              </a:rPr>
              <a:t> </a:t>
            </a:r>
            <a:r>
              <a:rPr lang="tr-TR" sz="1200" kern="1200" dirty="0" err="1" smtClean="0">
                <a:solidFill>
                  <a:schemeClr val="tx1"/>
                </a:solidFill>
                <a:effectLst/>
                <a:latin typeface="+mn-lt"/>
                <a:ea typeface="+mn-ea"/>
                <a:cs typeface="+mn-cs"/>
              </a:rPr>
              <a:t>day</a:t>
            </a:r>
            <a:r>
              <a:rPr lang="tr-TR" sz="1200" kern="1200" dirty="0" smtClean="0">
                <a:solidFill>
                  <a:schemeClr val="tx1"/>
                </a:solidFill>
                <a:effectLst/>
                <a:latin typeface="+mn-lt"/>
                <a:ea typeface="+mn-ea"/>
                <a:cs typeface="+mn-cs"/>
              </a:rPr>
              <a:t> (p=0.0001) </a:t>
            </a:r>
            <a:r>
              <a:rPr lang="tr-TR" sz="1200" kern="1200" dirty="0" err="1" smtClean="0">
                <a:solidFill>
                  <a:schemeClr val="tx1"/>
                </a:solidFill>
                <a:effectLst/>
                <a:latin typeface="+mn-lt"/>
                <a:ea typeface="+mn-ea"/>
                <a:cs typeface="+mn-cs"/>
              </a:rPr>
              <a:t>and</a:t>
            </a:r>
            <a:r>
              <a:rPr lang="tr-TR" sz="1200" kern="1200" dirty="0" smtClean="0">
                <a:solidFill>
                  <a:schemeClr val="tx1"/>
                </a:solidFill>
                <a:effectLst/>
                <a:latin typeface="+mn-lt"/>
                <a:ea typeface="+mn-ea"/>
                <a:cs typeface="+mn-cs"/>
              </a:rPr>
              <a:t> </a:t>
            </a:r>
            <a:r>
              <a:rPr lang="tr-TR" sz="1200" kern="1200" dirty="0" err="1" smtClean="0">
                <a:solidFill>
                  <a:schemeClr val="tx1"/>
                </a:solidFill>
                <a:effectLst/>
                <a:latin typeface="+mn-lt"/>
                <a:ea typeface="+mn-ea"/>
                <a:cs typeface="+mn-cs"/>
              </a:rPr>
              <a:t>the</a:t>
            </a:r>
            <a:r>
              <a:rPr lang="tr-TR" sz="1200" kern="1200" dirty="0" smtClean="0">
                <a:solidFill>
                  <a:schemeClr val="tx1"/>
                </a:solidFill>
                <a:effectLst/>
                <a:latin typeface="+mn-lt"/>
                <a:ea typeface="+mn-ea"/>
                <a:cs typeface="+mn-cs"/>
              </a:rPr>
              <a:t> </a:t>
            </a:r>
            <a:r>
              <a:rPr lang="tr-TR" sz="1200" kern="1200" dirty="0" err="1" smtClean="0">
                <a:solidFill>
                  <a:schemeClr val="tx1"/>
                </a:solidFill>
                <a:effectLst/>
                <a:latin typeface="+mn-lt"/>
                <a:ea typeface="+mn-ea"/>
                <a:cs typeface="+mn-cs"/>
              </a:rPr>
              <a:t>seventh</a:t>
            </a:r>
            <a:r>
              <a:rPr lang="tr-TR" sz="1200" kern="1200" dirty="0" smtClean="0">
                <a:solidFill>
                  <a:schemeClr val="tx1"/>
                </a:solidFill>
                <a:effectLst/>
                <a:latin typeface="+mn-lt"/>
                <a:ea typeface="+mn-ea"/>
                <a:cs typeface="+mn-cs"/>
              </a:rPr>
              <a:t> </a:t>
            </a:r>
            <a:r>
              <a:rPr lang="tr-TR" sz="1200" kern="1200" dirty="0" err="1" smtClean="0">
                <a:solidFill>
                  <a:schemeClr val="tx1"/>
                </a:solidFill>
                <a:effectLst/>
                <a:latin typeface="+mn-lt"/>
                <a:ea typeface="+mn-ea"/>
                <a:cs typeface="+mn-cs"/>
              </a:rPr>
              <a:t>day</a:t>
            </a:r>
            <a:r>
              <a:rPr lang="tr-TR" sz="1200" kern="1200" dirty="0" smtClean="0">
                <a:solidFill>
                  <a:schemeClr val="tx1"/>
                </a:solidFill>
                <a:effectLst/>
                <a:latin typeface="+mn-lt"/>
                <a:ea typeface="+mn-ea"/>
                <a:cs typeface="+mn-cs"/>
              </a:rPr>
              <a:t> </a:t>
            </a:r>
            <a:r>
              <a:rPr lang="tr-TR" sz="1200" kern="1200" dirty="0" err="1" smtClean="0">
                <a:solidFill>
                  <a:schemeClr val="tx1"/>
                </a:solidFill>
                <a:effectLst/>
                <a:latin typeface="+mn-lt"/>
                <a:ea typeface="+mn-ea"/>
                <a:cs typeface="+mn-cs"/>
              </a:rPr>
              <a:t>after</a:t>
            </a:r>
            <a:r>
              <a:rPr lang="tr-TR" sz="1200" kern="1200" dirty="0" smtClean="0">
                <a:solidFill>
                  <a:schemeClr val="tx1"/>
                </a:solidFill>
                <a:effectLst/>
                <a:latin typeface="+mn-lt"/>
                <a:ea typeface="+mn-ea"/>
                <a:cs typeface="+mn-cs"/>
              </a:rPr>
              <a:t> MTX </a:t>
            </a:r>
            <a:r>
              <a:rPr lang="tr-TR" sz="1200" kern="1200" dirty="0" err="1" smtClean="0">
                <a:solidFill>
                  <a:schemeClr val="tx1"/>
                </a:solidFill>
                <a:effectLst/>
                <a:latin typeface="+mn-lt"/>
                <a:ea typeface="+mn-ea"/>
                <a:cs typeface="+mn-cs"/>
              </a:rPr>
              <a:t>administration</a:t>
            </a:r>
            <a:r>
              <a:rPr lang="tr-TR" sz="1200" kern="1200" dirty="0" smtClean="0">
                <a:solidFill>
                  <a:schemeClr val="tx1"/>
                </a:solidFill>
                <a:effectLst/>
                <a:latin typeface="+mn-lt"/>
                <a:ea typeface="+mn-ea"/>
                <a:cs typeface="+mn-cs"/>
              </a:rPr>
              <a:t> (p=0.0001) </a:t>
            </a:r>
            <a:r>
              <a:rPr lang="tr-TR" sz="1200" kern="1200" dirty="0" err="1" smtClean="0">
                <a:solidFill>
                  <a:schemeClr val="tx1"/>
                </a:solidFill>
                <a:effectLst/>
                <a:latin typeface="+mn-lt"/>
                <a:ea typeface="+mn-ea"/>
                <a:cs typeface="+mn-cs"/>
              </a:rPr>
              <a:t>between</a:t>
            </a:r>
            <a:r>
              <a:rPr lang="tr-TR" sz="1200" kern="1200" dirty="0" smtClean="0">
                <a:solidFill>
                  <a:schemeClr val="tx1"/>
                </a:solidFill>
                <a:effectLst/>
                <a:latin typeface="+mn-lt"/>
                <a:ea typeface="+mn-ea"/>
                <a:cs typeface="+mn-cs"/>
              </a:rPr>
              <a:t> </a:t>
            </a:r>
            <a:r>
              <a:rPr lang="tr-TR" sz="1200" kern="1200" dirty="0" err="1" smtClean="0">
                <a:solidFill>
                  <a:schemeClr val="tx1"/>
                </a:solidFill>
                <a:effectLst/>
                <a:latin typeface="+mn-lt"/>
                <a:ea typeface="+mn-ea"/>
                <a:cs typeface="+mn-cs"/>
              </a:rPr>
              <a:t>success</a:t>
            </a:r>
            <a:r>
              <a:rPr lang="tr-TR" sz="1200" kern="1200" dirty="0" smtClean="0">
                <a:solidFill>
                  <a:schemeClr val="tx1"/>
                </a:solidFill>
                <a:effectLst/>
                <a:latin typeface="+mn-lt"/>
                <a:ea typeface="+mn-ea"/>
                <a:cs typeface="+mn-cs"/>
              </a:rPr>
              <a:t> </a:t>
            </a:r>
            <a:r>
              <a:rPr lang="tr-TR" sz="1200" kern="1200" dirty="0" err="1" smtClean="0">
                <a:solidFill>
                  <a:schemeClr val="tx1"/>
                </a:solidFill>
                <a:effectLst/>
                <a:latin typeface="+mn-lt"/>
                <a:ea typeface="+mn-ea"/>
                <a:cs typeface="+mn-cs"/>
              </a:rPr>
              <a:t>and</a:t>
            </a:r>
            <a:r>
              <a:rPr lang="tr-TR" sz="1200" kern="1200" dirty="0" smtClean="0">
                <a:solidFill>
                  <a:schemeClr val="tx1"/>
                </a:solidFill>
                <a:effectLst/>
                <a:latin typeface="+mn-lt"/>
                <a:ea typeface="+mn-ea"/>
                <a:cs typeface="+mn-cs"/>
              </a:rPr>
              <a:t> </a:t>
            </a:r>
            <a:r>
              <a:rPr lang="tr-TR" sz="1200" kern="1200" dirty="0" err="1" smtClean="0">
                <a:solidFill>
                  <a:schemeClr val="tx1"/>
                </a:solidFill>
                <a:effectLst/>
                <a:latin typeface="+mn-lt"/>
                <a:ea typeface="+mn-ea"/>
                <a:cs typeface="+mn-cs"/>
              </a:rPr>
              <a:t>failure</a:t>
            </a:r>
            <a:r>
              <a:rPr lang="tr-TR" sz="1200" kern="1200" dirty="0" smtClean="0">
                <a:solidFill>
                  <a:schemeClr val="tx1"/>
                </a:solidFill>
                <a:effectLst/>
                <a:latin typeface="+mn-lt"/>
                <a:ea typeface="+mn-ea"/>
                <a:cs typeface="+mn-cs"/>
              </a:rPr>
              <a:t> </a:t>
            </a:r>
            <a:r>
              <a:rPr lang="tr-TR" sz="1200" kern="1200" dirty="0" err="1" smtClean="0">
                <a:solidFill>
                  <a:schemeClr val="tx1"/>
                </a:solidFill>
                <a:effectLst/>
                <a:latin typeface="+mn-lt"/>
                <a:ea typeface="+mn-ea"/>
                <a:cs typeface="+mn-cs"/>
              </a:rPr>
              <a:t>groups</a:t>
            </a:r>
            <a:r>
              <a:rPr lang="tr-TR" sz="1200" kern="1200" dirty="0" smtClean="0">
                <a:solidFill>
                  <a:schemeClr val="tx1"/>
                </a:solidFill>
                <a:effectLst/>
                <a:latin typeface="+mn-lt"/>
                <a:ea typeface="+mn-ea"/>
                <a:cs typeface="+mn-cs"/>
              </a:rPr>
              <a:t>. β-</a:t>
            </a:r>
            <a:r>
              <a:rPr lang="tr-TR" sz="1200" kern="1200" dirty="0" err="1" smtClean="0">
                <a:solidFill>
                  <a:schemeClr val="tx1"/>
                </a:solidFill>
                <a:effectLst/>
                <a:latin typeface="+mn-lt"/>
                <a:ea typeface="+mn-ea"/>
                <a:cs typeface="+mn-cs"/>
              </a:rPr>
              <a:t>hCG</a:t>
            </a:r>
            <a:r>
              <a:rPr lang="tr-TR" sz="1200" kern="1200" dirty="0" smtClean="0">
                <a:solidFill>
                  <a:schemeClr val="tx1"/>
                </a:solidFill>
                <a:effectLst/>
                <a:latin typeface="+mn-lt"/>
                <a:ea typeface="+mn-ea"/>
                <a:cs typeface="+mn-cs"/>
              </a:rPr>
              <a:t>: </a:t>
            </a:r>
            <a:r>
              <a:rPr lang="tr-TR" sz="1200" kern="1200" dirty="0" err="1" smtClean="0">
                <a:solidFill>
                  <a:schemeClr val="tx1"/>
                </a:solidFill>
                <a:effectLst/>
                <a:latin typeface="+mn-lt"/>
                <a:ea typeface="+mn-ea"/>
                <a:cs typeface="+mn-cs"/>
              </a:rPr>
              <a:t>levels</a:t>
            </a:r>
            <a:r>
              <a:rPr lang="tr-TR" sz="1200" kern="1200" dirty="0" smtClean="0">
                <a:solidFill>
                  <a:schemeClr val="tx1"/>
                </a:solidFill>
                <a:effectLst/>
                <a:latin typeface="+mn-lt"/>
                <a:ea typeface="+mn-ea"/>
                <a:cs typeface="+mn-cs"/>
              </a:rPr>
              <a:t> in </a:t>
            </a:r>
            <a:r>
              <a:rPr lang="tr-TR" sz="1200" kern="1200" dirty="0" err="1" smtClean="0">
                <a:solidFill>
                  <a:schemeClr val="tx1"/>
                </a:solidFill>
                <a:effectLst/>
                <a:latin typeface="+mn-lt"/>
                <a:ea typeface="+mn-ea"/>
                <a:cs typeface="+mn-cs"/>
              </a:rPr>
              <a:t>success</a:t>
            </a:r>
            <a:r>
              <a:rPr lang="tr-TR" sz="1200" kern="1200" dirty="0" smtClean="0">
                <a:solidFill>
                  <a:schemeClr val="tx1"/>
                </a:solidFill>
                <a:effectLst/>
                <a:latin typeface="+mn-lt"/>
                <a:ea typeface="+mn-ea"/>
                <a:cs typeface="+mn-cs"/>
              </a:rPr>
              <a:t> </a:t>
            </a:r>
            <a:r>
              <a:rPr lang="tr-TR" sz="1200" kern="1200" dirty="0" err="1" smtClean="0">
                <a:solidFill>
                  <a:schemeClr val="tx1"/>
                </a:solidFill>
                <a:effectLst/>
                <a:latin typeface="+mn-lt"/>
                <a:ea typeface="+mn-ea"/>
                <a:cs typeface="+mn-cs"/>
              </a:rPr>
              <a:t>and</a:t>
            </a:r>
            <a:r>
              <a:rPr lang="tr-TR" sz="1200" kern="1200" dirty="0" smtClean="0">
                <a:solidFill>
                  <a:schemeClr val="tx1"/>
                </a:solidFill>
                <a:effectLst/>
                <a:latin typeface="+mn-lt"/>
                <a:ea typeface="+mn-ea"/>
                <a:cs typeface="+mn-cs"/>
              </a:rPr>
              <a:t> </a:t>
            </a:r>
            <a:r>
              <a:rPr lang="tr-TR" sz="1200" kern="1200" dirty="0" err="1" smtClean="0">
                <a:solidFill>
                  <a:schemeClr val="tx1"/>
                </a:solidFill>
                <a:effectLst/>
                <a:latin typeface="+mn-lt"/>
                <a:ea typeface="+mn-ea"/>
                <a:cs typeface="+mn-cs"/>
              </a:rPr>
              <a:t>failure</a:t>
            </a:r>
            <a:r>
              <a:rPr lang="tr-TR" sz="1200" kern="1200" dirty="0" smtClean="0">
                <a:solidFill>
                  <a:schemeClr val="tx1"/>
                </a:solidFill>
                <a:effectLst/>
                <a:latin typeface="+mn-lt"/>
                <a:ea typeface="+mn-ea"/>
                <a:cs typeface="+mn-cs"/>
              </a:rPr>
              <a:t> </a:t>
            </a:r>
            <a:r>
              <a:rPr lang="tr-TR" sz="1200" kern="1200" dirty="0" err="1" smtClean="0">
                <a:solidFill>
                  <a:schemeClr val="tx1"/>
                </a:solidFill>
                <a:effectLst/>
                <a:latin typeface="+mn-lt"/>
                <a:ea typeface="+mn-ea"/>
                <a:cs typeface="+mn-cs"/>
              </a:rPr>
              <a:t>groups</a:t>
            </a:r>
            <a:r>
              <a:rPr lang="tr-TR" sz="1200" kern="1200" dirty="0" smtClean="0">
                <a:solidFill>
                  <a:schemeClr val="tx1"/>
                </a:solidFill>
                <a:effectLst/>
                <a:latin typeface="+mn-lt"/>
                <a:ea typeface="+mn-ea"/>
                <a:cs typeface="+mn-cs"/>
              </a:rPr>
              <a:t> on day1, day4, day7, day11 </a:t>
            </a:r>
            <a:r>
              <a:rPr lang="tr-TR" sz="1200" kern="1200" dirty="0" err="1" smtClean="0">
                <a:solidFill>
                  <a:schemeClr val="tx1"/>
                </a:solidFill>
                <a:effectLst/>
                <a:latin typeface="+mn-lt"/>
                <a:ea typeface="+mn-ea"/>
                <a:cs typeface="+mn-cs"/>
              </a:rPr>
              <a:t>are</a:t>
            </a:r>
            <a:r>
              <a:rPr lang="tr-TR" sz="1200" kern="1200" dirty="0" smtClean="0">
                <a:solidFill>
                  <a:schemeClr val="tx1"/>
                </a:solidFill>
                <a:effectLst/>
                <a:latin typeface="+mn-lt"/>
                <a:ea typeface="+mn-ea"/>
                <a:cs typeface="+mn-cs"/>
              </a:rPr>
              <a:t> </a:t>
            </a:r>
            <a:r>
              <a:rPr lang="tr-TR" sz="1200" kern="1200" dirty="0" err="1" smtClean="0">
                <a:solidFill>
                  <a:schemeClr val="tx1"/>
                </a:solidFill>
                <a:effectLst/>
                <a:latin typeface="+mn-lt"/>
                <a:ea typeface="+mn-ea"/>
                <a:cs typeface="+mn-cs"/>
              </a:rPr>
              <a:t>presented</a:t>
            </a:r>
            <a:r>
              <a:rPr lang="tr-TR" sz="1200" kern="1200" dirty="0" smtClean="0">
                <a:solidFill>
                  <a:schemeClr val="tx1"/>
                </a:solidFill>
                <a:effectLst/>
                <a:latin typeface="+mn-lt"/>
                <a:ea typeface="+mn-ea"/>
                <a:cs typeface="+mn-cs"/>
              </a:rPr>
              <a:t> in </a:t>
            </a:r>
            <a:r>
              <a:rPr lang="tr-TR" sz="1200" kern="1200" dirty="0" err="1" smtClean="0">
                <a:solidFill>
                  <a:schemeClr val="tx1"/>
                </a:solidFill>
                <a:effectLst/>
                <a:latin typeface="+mn-lt"/>
                <a:ea typeface="+mn-ea"/>
                <a:cs typeface="+mn-cs"/>
              </a:rPr>
              <a:t>Table</a:t>
            </a:r>
            <a:r>
              <a:rPr lang="tr-TR" sz="1200" kern="1200" dirty="0" smtClean="0">
                <a:solidFill>
                  <a:schemeClr val="tx1"/>
                </a:solidFill>
                <a:effectLst/>
                <a:latin typeface="+mn-lt"/>
                <a:ea typeface="+mn-ea"/>
                <a:cs typeface="+mn-cs"/>
              </a:rPr>
              <a:t> 2.</a:t>
            </a:r>
          </a:p>
          <a:p>
            <a:endParaRPr lang="en-US" dirty="0"/>
          </a:p>
        </p:txBody>
      </p:sp>
      <p:sp>
        <p:nvSpPr>
          <p:cNvPr id="4" name="Slide Number Placeholder 3"/>
          <p:cNvSpPr>
            <a:spLocks noGrp="1"/>
          </p:cNvSpPr>
          <p:nvPr>
            <p:ph type="sldNum" sz="quarter" idx="10"/>
          </p:nvPr>
        </p:nvSpPr>
        <p:spPr/>
        <p:txBody>
          <a:bodyPr/>
          <a:lstStyle/>
          <a:p>
            <a:fld id="{175C7D45-4AAA-2149-AC6D-073EEAEE474D}" type="slidenum">
              <a:rPr lang="en-US" smtClean="0"/>
              <a:t>7</a:t>
            </a:fld>
            <a:endParaRPr lang="en-US"/>
          </a:p>
        </p:txBody>
      </p:sp>
    </p:spTree>
    <p:extLst>
      <p:ext uri="{BB962C8B-B14F-4D97-AF65-F5344CB8AC3E}">
        <p14:creationId xmlns:p14="http://schemas.microsoft.com/office/powerpoint/2010/main" val="24169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kern="1200" dirty="0" smtClean="0">
                <a:solidFill>
                  <a:schemeClr val="tx1"/>
                </a:solidFill>
                <a:effectLst/>
                <a:latin typeface="+mn-lt"/>
                <a:ea typeface="+mn-ea"/>
                <a:cs typeface="+mn-cs"/>
              </a:rPr>
              <a:t>A </a:t>
            </a:r>
            <a:r>
              <a:rPr lang="tr-TR" sz="1200" kern="1200" dirty="0" err="1" smtClean="0">
                <a:solidFill>
                  <a:schemeClr val="tx1"/>
                </a:solidFill>
                <a:effectLst/>
                <a:latin typeface="+mn-lt"/>
                <a:ea typeface="+mn-ea"/>
                <a:cs typeface="+mn-cs"/>
              </a:rPr>
              <a:t>specific</a:t>
            </a:r>
            <a:r>
              <a:rPr lang="tr-TR" sz="1200" kern="1200" dirty="0" smtClean="0">
                <a:solidFill>
                  <a:schemeClr val="tx1"/>
                </a:solidFill>
                <a:effectLst/>
                <a:latin typeface="+mn-lt"/>
                <a:ea typeface="+mn-ea"/>
                <a:cs typeface="+mn-cs"/>
              </a:rPr>
              <a:t> </a:t>
            </a:r>
            <a:r>
              <a:rPr lang="tr-TR" sz="1200" kern="1200" dirty="0" err="1" smtClean="0">
                <a:solidFill>
                  <a:schemeClr val="tx1"/>
                </a:solidFill>
                <a:effectLst/>
                <a:latin typeface="+mn-lt"/>
                <a:ea typeface="+mn-ea"/>
                <a:cs typeface="+mn-cs"/>
              </a:rPr>
              <a:t>cut</a:t>
            </a:r>
            <a:r>
              <a:rPr lang="tr-TR" sz="1200" kern="1200" dirty="0" smtClean="0">
                <a:solidFill>
                  <a:schemeClr val="tx1"/>
                </a:solidFill>
                <a:effectLst/>
                <a:latin typeface="+mn-lt"/>
                <a:ea typeface="+mn-ea"/>
                <a:cs typeface="+mn-cs"/>
              </a:rPr>
              <a:t> </a:t>
            </a:r>
            <a:r>
              <a:rPr lang="tr-TR" sz="1200" kern="1200" dirty="0" err="1" smtClean="0">
                <a:solidFill>
                  <a:schemeClr val="tx1"/>
                </a:solidFill>
                <a:effectLst/>
                <a:latin typeface="+mn-lt"/>
                <a:ea typeface="+mn-ea"/>
                <a:cs typeface="+mn-cs"/>
              </a:rPr>
              <a:t>off</a:t>
            </a:r>
            <a:r>
              <a:rPr lang="tr-TR" sz="1200" kern="1200" dirty="0" smtClean="0">
                <a:solidFill>
                  <a:schemeClr val="tx1"/>
                </a:solidFill>
                <a:effectLst/>
                <a:latin typeface="+mn-lt"/>
                <a:ea typeface="+mn-ea"/>
                <a:cs typeface="+mn-cs"/>
              </a:rPr>
              <a:t> </a:t>
            </a:r>
            <a:r>
              <a:rPr lang="tr-TR" sz="1200" kern="1200" dirty="0" err="1" smtClean="0">
                <a:solidFill>
                  <a:schemeClr val="tx1"/>
                </a:solidFill>
                <a:effectLst/>
                <a:latin typeface="+mn-lt"/>
                <a:ea typeface="+mn-ea"/>
                <a:cs typeface="+mn-cs"/>
              </a:rPr>
              <a:t>for</a:t>
            </a:r>
            <a:r>
              <a:rPr lang="tr-TR" sz="1200" kern="1200" dirty="0" smtClean="0">
                <a:solidFill>
                  <a:schemeClr val="tx1"/>
                </a:solidFill>
                <a:effectLst/>
                <a:latin typeface="+mn-lt"/>
                <a:ea typeface="+mn-ea"/>
                <a:cs typeface="+mn-cs"/>
              </a:rPr>
              <a:t> </a:t>
            </a:r>
            <a:r>
              <a:rPr lang="tr-TR" sz="1200" kern="1200" dirty="0" err="1" smtClean="0">
                <a:solidFill>
                  <a:schemeClr val="tx1"/>
                </a:solidFill>
                <a:effectLst/>
                <a:latin typeface="+mn-lt"/>
                <a:ea typeface="+mn-ea"/>
                <a:cs typeface="+mn-cs"/>
              </a:rPr>
              <a:t>identifying</a:t>
            </a:r>
            <a:r>
              <a:rPr lang="tr-TR" sz="1200" kern="1200" dirty="0" smtClean="0">
                <a:solidFill>
                  <a:schemeClr val="tx1"/>
                </a:solidFill>
                <a:effectLst/>
                <a:latin typeface="+mn-lt"/>
                <a:ea typeface="+mn-ea"/>
                <a:cs typeface="+mn-cs"/>
              </a:rPr>
              <a:t> </a:t>
            </a:r>
            <a:r>
              <a:rPr lang="tr-TR" sz="1200" kern="1200" dirty="0" err="1" smtClean="0">
                <a:solidFill>
                  <a:schemeClr val="tx1"/>
                </a:solidFill>
                <a:effectLst/>
                <a:latin typeface="+mn-lt"/>
                <a:ea typeface="+mn-ea"/>
                <a:cs typeface="+mn-cs"/>
              </a:rPr>
              <a:t>maximum</a:t>
            </a:r>
            <a:r>
              <a:rPr lang="tr-TR" sz="1200" kern="1200" dirty="0" smtClean="0">
                <a:solidFill>
                  <a:schemeClr val="tx1"/>
                </a:solidFill>
                <a:effectLst/>
                <a:latin typeface="+mn-lt"/>
                <a:ea typeface="+mn-ea"/>
                <a:cs typeface="+mn-cs"/>
              </a:rPr>
              <a:t> </a:t>
            </a:r>
            <a:r>
              <a:rPr lang="tr-TR" sz="1200" kern="1200" dirty="0" err="1" smtClean="0">
                <a:solidFill>
                  <a:schemeClr val="tx1"/>
                </a:solidFill>
                <a:effectLst/>
                <a:latin typeface="+mn-lt"/>
                <a:ea typeface="+mn-ea"/>
                <a:cs typeface="+mn-cs"/>
              </a:rPr>
              <a:t>success</a:t>
            </a:r>
            <a:r>
              <a:rPr lang="tr-TR" sz="1200" kern="1200" dirty="0" smtClean="0">
                <a:solidFill>
                  <a:schemeClr val="tx1"/>
                </a:solidFill>
                <a:effectLst/>
                <a:latin typeface="+mn-lt"/>
                <a:ea typeface="+mn-ea"/>
                <a:cs typeface="+mn-cs"/>
              </a:rPr>
              <a:t> rate </a:t>
            </a:r>
            <a:r>
              <a:rPr lang="tr-TR" sz="1200" kern="1200" dirty="0" err="1" smtClean="0">
                <a:solidFill>
                  <a:schemeClr val="tx1"/>
                </a:solidFill>
                <a:effectLst/>
                <a:latin typeface="+mn-lt"/>
                <a:ea typeface="+mn-ea"/>
                <a:cs typeface="+mn-cs"/>
              </a:rPr>
              <a:t>from</a:t>
            </a:r>
            <a:r>
              <a:rPr lang="tr-TR" sz="1200" kern="1200" dirty="0" smtClean="0">
                <a:solidFill>
                  <a:schemeClr val="tx1"/>
                </a:solidFill>
                <a:effectLst/>
                <a:latin typeface="+mn-lt"/>
                <a:ea typeface="+mn-ea"/>
                <a:cs typeface="+mn-cs"/>
              </a:rPr>
              <a:t> </a:t>
            </a:r>
            <a:r>
              <a:rPr lang="tr-TR" sz="1200" kern="1200" dirty="0" err="1" smtClean="0">
                <a:solidFill>
                  <a:schemeClr val="tx1"/>
                </a:solidFill>
                <a:effectLst/>
                <a:latin typeface="+mn-lt"/>
                <a:ea typeface="+mn-ea"/>
                <a:cs typeface="+mn-cs"/>
              </a:rPr>
              <a:t>these</a:t>
            </a:r>
            <a:r>
              <a:rPr lang="tr-TR" sz="1200" kern="1200" dirty="0" smtClean="0">
                <a:solidFill>
                  <a:schemeClr val="tx1"/>
                </a:solidFill>
                <a:effectLst/>
                <a:latin typeface="+mn-lt"/>
                <a:ea typeface="+mn-ea"/>
                <a:cs typeface="+mn-cs"/>
              </a:rPr>
              <a:t> </a:t>
            </a:r>
            <a:r>
              <a:rPr lang="tr-TR" sz="1200" kern="1200" dirty="0" err="1" smtClean="0">
                <a:solidFill>
                  <a:schemeClr val="tx1"/>
                </a:solidFill>
                <a:effectLst/>
                <a:latin typeface="+mn-lt"/>
                <a:ea typeface="+mn-ea"/>
                <a:cs typeface="+mn-cs"/>
              </a:rPr>
              <a:t>levels</a:t>
            </a:r>
            <a:r>
              <a:rPr lang="tr-TR" sz="1200" kern="1200" dirty="0" smtClean="0">
                <a:solidFill>
                  <a:schemeClr val="tx1"/>
                </a:solidFill>
                <a:effectLst/>
                <a:latin typeface="+mn-lt"/>
                <a:ea typeface="+mn-ea"/>
                <a:cs typeface="+mn-cs"/>
              </a:rPr>
              <a:t> is </a:t>
            </a:r>
            <a:r>
              <a:rPr lang="tr-TR" sz="1200" kern="1200" dirty="0" err="1" smtClean="0">
                <a:solidFill>
                  <a:schemeClr val="tx1"/>
                </a:solidFill>
                <a:effectLst/>
                <a:latin typeface="+mn-lt"/>
                <a:ea typeface="+mn-ea"/>
                <a:cs typeface="+mn-cs"/>
              </a:rPr>
              <a:t>desirable</a:t>
            </a:r>
            <a:r>
              <a:rPr lang="tr-TR" sz="1200" kern="1200" dirty="0" smtClean="0">
                <a:solidFill>
                  <a:schemeClr val="tx1"/>
                </a:solidFill>
                <a:effectLst/>
                <a:latin typeface="+mn-lt"/>
                <a:ea typeface="+mn-ea"/>
                <a:cs typeface="+mn-cs"/>
              </a:rPr>
              <a:t> </a:t>
            </a:r>
            <a:r>
              <a:rPr lang="tr-TR" sz="1200" kern="1200" dirty="0" err="1" smtClean="0">
                <a:solidFill>
                  <a:schemeClr val="tx1"/>
                </a:solidFill>
                <a:effectLst/>
                <a:latin typeface="+mn-lt"/>
                <a:ea typeface="+mn-ea"/>
                <a:cs typeface="+mn-cs"/>
              </a:rPr>
              <a:t>and</a:t>
            </a:r>
            <a:r>
              <a:rPr lang="tr-TR" sz="1200" kern="1200" dirty="0" smtClean="0">
                <a:solidFill>
                  <a:schemeClr val="tx1"/>
                </a:solidFill>
                <a:effectLst/>
                <a:latin typeface="+mn-lt"/>
                <a:ea typeface="+mn-ea"/>
                <a:cs typeface="+mn-cs"/>
              </a:rPr>
              <a:t> </a:t>
            </a:r>
            <a:r>
              <a:rPr lang="tr-TR" sz="1200" kern="1200" dirty="0" err="1" smtClean="0">
                <a:solidFill>
                  <a:schemeClr val="tx1"/>
                </a:solidFill>
                <a:effectLst/>
                <a:latin typeface="+mn-lt"/>
                <a:ea typeface="+mn-ea"/>
                <a:cs typeface="+mn-cs"/>
              </a:rPr>
              <a:t>that</a:t>
            </a:r>
            <a:r>
              <a:rPr lang="tr-TR" sz="1200" kern="1200" dirty="0" smtClean="0">
                <a:solidFill>
                  <a:schemeClr val="tx1"/>
                </a:solidFill>
                <a:effectLst/>
                <a:latin typeface="+mn-lt"/>
                <a:ea typeface="+mn-ea"/>
                <a:cs typeface="+mn-cs"/>
              </a:rPr>
              <a:t> </a:t>
            </a:r>
            <a:r>
              <a:rPr lang="tr-TR" sz="1200" kern="1200" dirty="0" err="1" smtClean="0">
                <a:solidFill>
                  <a:schemeClr val="tx1"/>
                </a:solidFill>
                <a:effectLst/>
                <a:latin typeface="+mn-lt"/>
                <a:ea typeface="+mn-ea"/>
                <a:cs typeface="+mn-cs"/>
              </a:rPr>
              <a:t>was</a:t>
            </a:r>
            <a:r>
              <a:rPr lang="tr-TR" sz="1200" kern="1200" dirty="0" smtClean="0">
                <a:solidFill>
                  <a:schemeClr val="tx1"/>
                </a:solidFill>
                <a:effectLst/>
                <a:latin typeface="+mn-lt"/>
                <a:ea typeface="+mn-ea"/>
                <a:cs typeface="+mn-cs"/>
              </a:rPr>
              <a:t> done </a:t>
            </a:r>
            <a:r>
              <a:rPr lang="tr-TR" sz="1200" kern="1200" dirty="0" err="1" smtClean="0">
                <a:solidFill>
                  <a:schemeClr val="tx1"/>
                </a:solidFill>
                <a:effectLst/>
                <a:latin typeface="+mn-lt"/>
                <a:ea typeface="+mn-ea"/>
                <a:cs typeface="+mn-cs"/>
              </a:rPr>
              <a:t>with</a:t>
            </a:r>
            <a:r>
              <a:rPr lang="tr-TR" sz="1200" kern="1200" dirty="0" smtClean="0">
                <a:solidFill>
                  <a:schemeClr val="tx1"/>
                </a:solidFill>
                <a:effectLst/>
                <a:latin typeface="+mn-lt"/>
                <a:ea typeface="+mn-ea"/>
                <a:cs typeface="+mn-cs"/>
              </a:rPr>
              <a:t> </a:t>
            </a:r>
            <a:r>
              <a:rPr lang="tr-TR" sz="1200" kern="1200" dirty="0" err="1" smtClean="0">
                <a:solidFill>
                  <a:schemeClr val="tx1"/>
                </a:solidFill>
                <a:effectLst/>
                <a:latin typeface="+mn-lt"/>
                <a:ea typeface="+mn-ea"/>
                <a:cs typeface="+mn-cs"/>
              </a:rPr>
              <a:t>Receiver</a:t>
            </a:r>
            <a:r>
              <a:rPr lang="tr-TR" sz="1200" kern="1200" dirty="0" smtClean="0">
                <a:solidFill>
                  <a:schemeClr val="tx1"/>
                </a:solidFill>
                <a:effectLst/>
                <a:latin typeface="+mn-lt"/>
                <a:ea typeface="+mn-ea"/>
                <a:cs typeface="+mn-cs"/>
              </a:rPr>
              <a:t> Operating </a:t>
            </a:r>
            <a:r>
              <a:rPr lang="tr-TR" sz="1200" kern="1200" dirty="0" err="1" smtClean="0">
                <a:solidFill>
                  <a:schemeClr val="tx1"/>
                </a:solidFill>
                <a:effectLst/>
                <a:latin typeface="+mn-lt"/>
                <a:ea typeface="+mn-ea"/>
                <a:cs typeface="+mn-cs"/>
              </a:rPr>
              <a:t>Curve</a:t>
            </a:r>
            <a:r>
              <a:rPr lang="tr-TR" sz="1200" kern="1200" dirty="0" smtClean="0">
                <a:solidFill>
                  <a:schemeClr val="tx1"/>
                </a:solidFill>
                <a:effectLst/>
                <a:latin typeface="+mn-lt"/>
                <a:ea typeface="+mn-ea"/>
                <a:cs typeface="+mn-cs"/>
              </a:rPr>
              <a:t> (ROC) </a:t>
            </a:r>
            <a:r>
              <a:rPr lang="tr-TR" sz="1200" kern="1200" dirty="0" err="1" smtClean="0">
                <a:solidFill>
                  <a:schemeClr val="tx1"/>
                </a:solidFill>
                <a:effectLst/>
                <a:latin typeface="+mn-lt"/>
                <a:ea typeface="+mn-ea"/>
                <a:cs typeface="+mn-cs"/>
              </a:rPr>
              <a:t>analysis</a:t>
            </a:r>
            <a:r>
              <a:rPr lang="tr-TR" sz="1200" kern="1200" dirty="0" smtClean="0">
                <a:solidFill>
                  <a:schemeClr val="tx1"/>
                </a:solidFill>
                <a:effectLst/>
                <a:latin typeface="+mn-lt"/>
                <a:ea typeface="+mn-ea"/>
                <a:cs typeface="+mn-cs"/>
              </a:rPr>
              <a:t>. ROC </a:t>
            </a:r>
            <a:r>
              <a:rPr lang="tr-TR" sz="1200" kern="1200" dirty="0" err="1" smtClean="0">
                <a:solidFill>
                  <a:schemeClr val="tx1"/>
                </a:solidFill>
                <a:effectLst/>
                <a:latin typeface="+mn-lt"/>
                <a:ea typeface="+mn-ea"/>
                <a:cs typeface="+mn-cs"/>
              </a:rPr>
              <a:t>analyses</a:t>
            </a:r>
            <a:r>
              <a:rPr lang="tr-TR" sz="1200" kern="1200" dirty="0" smtClean="0">
                <a:solidFill>
                  <a:schemeClr val="tx1"/>
                </a:solidFill>
                <a:effectLst/>
                <a:latin typeface="+mn-lt"/>
                <a:ea typeface="+mn-ea"/>
                <a:cs typeface="+mn-cs"/>
              </a:rPr>
              <a:t> </a:t>
            </a:r>
            <a:r>
              <a:rPr lang="tr-TR" sz="1200" kern="1200" dirty="0" err="1" smtClean="0">
                <a:solidFill>
                  <a:schemeClr val="tx1"/>
                </a:solidFill>
                <a:effectLst/>
                <a:latin typeface="+mn-lt"/>
                <a:ea typeface="+mn-ea"/>
                <a:cs typeface="+mn-cs"/>
              </a:rPr>
              <a:t>for</a:t>
            </a:r>
            <a:r>
              <a:rPr lang="tr-TR" sz="1200" kern="1200" dirty="0" smtClean="0">
                <a:solidFill>
                  <a:schemeClr val="tx1"/>
                </a:solidFill>
                <a:effectLst/>
                <a:latin typeface="+mn-lt"/>
                <a:ea typeface="+mn-ea"/>
                <a:cs typeface="+mn-cs"/>
              </a:rPr>
              <a:t> </a:t>
            </a:r>
            <a:r>
              <a:rPr lang="tr-TR" sz="1200" kern="1200" dirty="0" err="1" smtClean="0">
                <a:solidFill>
                  <a:schemeClr val="tx1"/>
                </a:solidFill>
                <a:effectLst/>
                <a:latin typeface="+mn-lt"/>
                <a:ea typeface="+mn-ea"/>
                <a:cs typeface="+mn-cs"/>
              </a:rPr>
              <a:t>day</a:t>
            </a:r>
            <a:r>
              <a:rPr lang="tr-TR" sz="1200" kern="1200" dirty="0" smtClean="0">
                <a:solidFill>
                  <a:schemeClr val="tx1"/>
                </a:solidFill>
                <a:effectLst/>
                <a:latin typeface="+mn-lt"/>
                <a:ea typeface="+mn-ea"/>
                <a:cs typeface="+mn-cs"/>
              </a:rPr>
              <a:t> 1 β-</a:t>
            </a:r>
            <a:r>
              <a:rPr lang="tr-TR" sz="1200" kern="1200" dirty="0" err="1" smtClean="0">
                <a:solidFill>
                  <a:schemeClr val="tx1"/>
                </a:solidFill>
                <a:effectLst/>
                <a:latin typeface="+mn-lt"/>
                <a:ea typeface="+mn-ea"/>
                <a:cs typeface="+mn-cs"/>
              </a:rPr>
              <a:t>hCG</a:t>
            </a:r>
            <a:r>
              <a:rPr lang="tr-TR" sz="1200" kern="1200" dirty="0" smtClean="0">
                <a:solidFill>
                  <a:schemeClr val="tx1"/>
                </a:solidFill>
                <a:effectLst/>
                <a:latin typeface="+mn-lt"/>
                <a:ea typeface="+mn-ea"/>
                <a:cs typeface="+mn-cs"/>
              </a:rPr>
              <a:t> </a:t>
            </a:r>
            <a:r>
              <a:rPr lang="tr-TR" sz="1200" kern="1200" dirty="0" err="1" smtClean="0">
                <a:solidFill>
                  <a:schemeClr val="tx1"/>
                </a:solidFill>
                <a:effectLst/>
                <a:latin typeface="+mn-lt"/>
                <a:ea typeface="+mn-ea"/>
                <a:cs typeface="+mn-cs"/>
              </a:rPr>
              <a:t>levels</a:t>
            </a:r>
            <a:r>
              <a:rPr lang="tr-TR" sz="1200" kern="1200" dirty="0" smtClean="0">
                <a:solidFill>
                  <a:schemeClr val="tx1"/>
                </a:solidFill>
                <a:effectLst/>
                <a:latin typeface="+mn-lt"/>
                <a:ea typeface="+mn-ea"/>
                <a:cs typeface="+mn-cs"/>
              </a:rPr>
              <a:t> </a:t>
            </a:r>
            <a:r>
              <a:rPr lang="tr-TR" sz="1200" kern="1200" dirty="0" err="1" smtClean="0">
                <a:solidFill>
                  <a:schemeClr val="tx1"/>
                </a:solidFill>
                <a:effectLst/>
                <a:latin typeface="+mn-lt"/>
                <a:ea typeface="+mn-ea"/>
                <a:cs typeface="+mn-cs"/>
              </a:rPr>
              <a:t>revealed</a:t>
            </a:r>
            <a:r>
              <a:rPr lang="tr-TR" sz="1200" kern="1200" dirty="0" smtClean="0">
                <a:solidFill>
                  <a:schemeClr val="tx1"/>
                </a:solidFill>
                <a:effectLst/>
                <a:latin typeface="+mn-lt"/>
                <a:ea typeface="+mn-ea"/>
                <a:cs typeface="+mn-cs"/>
              </a:rPr>
              <a:t> </a:t>
            </a:r>
            <a:r>
              <a:rPr lang="tr-TR" sz="1200" kern="1200" dirty="0" err="1" smtClean="0">
                <a:solidFill>
                  <a:schemeClr val="tx1"/>
                </a:solidFill>
                <a:effectLst/>
                <a:latin typeface="+mn-lt"/>
                <a:ea typeface="+mn-ea"/>
                <a:cs typeface="+mn-cs"/>
              </a:rPr>
              <a:t>that</a:t>
            </a:r>
            <a:r>
              <a:rPr lang="tr-TR" sz="1200" kern="1200" dirty="0" smtClean="0">
                <a:solidFill>
                  <a:schemeClr val="tx1"/>
                </a:solidFill>
                <a:effectLst/>
                <a:latin typeface="+mn-lt"/>
                <a:ea typeface="+mn-ea"/>
                <a:cs typeface="+mn-cs"/>
              </a:rPr>
              <a:t> </a:t>
            </a:r>
            <a:r>
              <a:rPr lang="tr-TR" sz="1200" kern="1200" dirty="0" err="1" smtClean="0">
                <a:solidFill>
                  <a:schemeClr val="tx1"/>
                </a:solidFill>
                <a:effectLst/>
                <a:latin typeface="+mn-lt"/>
                <a:ea typeface="+mn-ea"/>
                <a:cs typeface="+mn-cs"/>
              </a:rPr>
              <a:t>the</a:t>
            </a:r>
            <a:r>
              <a:rPr lang="tr-TR" sz="1200" kern="1200" dirty="0" smtClean="0">
                <a:solidFill>
                  <a:schemeClr val="tx1"/>
                </a:solidFill>
                <a:effectLst/>
                <a:latin typeface="+mn-lt"/>
                <a:ea typeface="+mn-ea"/>
                <a:cs typeface="+mn-cs"/>
              </a:rPr>
              <a:t> optimum </a:t>
            </a:r>
            <a:r>
              <a:rPr lang="tr-TR" sz="1200" kern="1200" dirty="0" err="1" smtClean="0">
                <a:solidFill>
                  <a:schemeClr val="tx1"/>
                </a:solidFill>
                <a:effectLst/>
                <a:latin typeface="+mn-lt"/>
                <a:ea typeface="+mn-ea"/>
                <a:cs typeface="+mn-cs"/>
              </a:rPr>
              <a:t>cut</a:t>
            </a:r>
            <a:r>
              <a:rPr lang="tr-TR" sz="1200" kern="1200" dirty="0" smtClean="0">
                <a:solidFill>
                  <a:schemeClr val="tx1"/>
                </a:solidFill>
                <a:effectLst/>
                <a:latin typeface="+mn-lt"/>
                <a:ea typeface="+mn-ea"/>
                <a:cs typeface="+mn-cs"/>
              </a:rPr>
              <a:t> </a:t>
            </a:r>
            <a:r>
              <a:rPr lang="tr-TR" sz="1200" kern="1200" dirty="0" err="1" smtClean="0">
                <a:solidFill>
                  <a:schemeClr val="tx1"/>
                </a:solidFill>
                <a:effectLst/>
                <a:latin typeface="+mn-lt"/>
                <a:ea typeface="+mn-ea"/>
                <a:cs typeface="+mn-cs"/>
              </a:rPr>
              <a:t>off</a:t>
            </a:r>
            <a:r>
              <a:rPr lang="tr-TR" sz="1200" kern="1200" dirty="0" smtClean="0">
                <a:solidFill>
                  <a:schemeClr val="tx1"/>
                </a:solidFill>
                <a:effectLst/>
                <a:latin typeface="+mn-lt"/>
                <a:ea typeface="+mn-ea"/>
                <a:cs typeface="+mn-cs"/>
              </a:rPr>
              <a:t> </a:t>
            </a:r>
            <a:r>
              <a:rPr lang="tr-TR" sz="1200" kern="1200" dirty="0" err="1" smtClean="0">
                <a:solidFill>
                  <a:schemeClr val="tx1"/>
                </a:solidFill>
                <a:effectLst/>
                <a:latin typeface="+mn-lt"/>
                <a:ea typeface="+mn-ea"/>
                <a:cs typeface="+mn-cs"/>
              </a:rPr>
              <a:t>point</a:t>
            </a:r>
            <a:r>
              <a:rPr lang="tr-TR" sz="1200" kern="1200" dirty="0" smtClean="0">
                <a:solidFill>
                  <a:schemeClr val="tx1"/>
                </a:solidFill>
                <a:effectLst/>
                <a:latin typeface="+mn-lt"/>
                <a:ea typeface="+mn-ea"/>
                <a:cs typeface="+mn-cs"/>
              </a:rPr>
              <a:t> </a:t>
            </a:r>
            <a:r>
              <a:rPr lang="tr-TR" sz="1200" kern="1200" dirty="0" err="1" smtClean="0">
                <a:solidFill>
                  <a:schemeClr val="tx1"/>
                </a:solidFill>
                <a:effectLst/>
                <a:latin typeface="+mn-lt"/>
                <a:ea typeface="+mn-ea"/>
                <a:cs typeface="+mn-cs"/>
              </a:rPr>
              <a:t>for</a:t>
            </a:r>
            <a:r>
              <a:rPr lang="tr-TR" sz="1200" kern="1200" dirty="0" smtClean="0">
                <a:solidFill>
                  <a:schemeClr val="tx1"/>
                </a:solidFill>
                <a:effectLst/>
                <a:latin typeface="+mn-lt"/>
                <a:ea typeface="+mn-ea"/>
                <a:cs typeface="+mn-cs"/>
              </a:rPr>
              <a:t> β-</a:t>
            </a:r>
            <a:r>
              <a:rPr lang="tr-TR" sz="1200" kern="1200" dirty="0" err="1" smtClean="0">
                <a:solidFill>
                  <a:schemeClr val="tx1"/>
                </a:solidFill>
                <a:effectLst/>
                <a:latin typeface="+mn-lt"/>
                <a:ea typeface="+mn-ea"/>
                <a:cs typeface="+mn-cs"/>
              </a:rPr>
              <a:t>hCG</a:t>
            </a:r>
            <a:r>
              <a:rPr lang="tr-TR" sz="1200" kern="1200" dirty="0" smtClean="0">
                <a:solidFill>
                  <a:schemeClr val="tx1"/>
                </a:solidFill>
                <a:effectLst/>
                <a:latin typeface="+mn-lt"/>
                <a:ea typeface="+mn-ea"/>
                <a:cs typeface="+mn-cs"/>
              </a:rPr>
              <a:t> </a:t>
            </a:r>
            <a:r>
              <a:rPr lang="tr-TR" sz="1200" kern="1200" dirty="0" err="1" smtClean="0">
                <a:solidFill>
                  <a:schemeClr val="tx1"/>
                </a:solidFill>
                <a:effectLst/>
                <a:latin typeface="+mn-lt"/>
                <a:ea typeface="+mn-ea"/>
                <a:cs typeface="+mn-cs"/>
              </a:rPr>
              <a:t>level</a:t>
            </a:r>
            <a:r>
              <a:rPr lang="tr-TR" sz="1200" kern="1200" dirty="0" smtClean="0">
                <a:solidFill>
                  <a:schemeClr val="tx1"/>
                </a:solidFill>
                <a:effectLst/>
                <a:latin typeface="+mn-lt"/>
                <a:ea typeface="+mn-ea"/>
                <a:cs typeface="+mn-cs"/>
              </a:rPr>
              <a:t> </a:t>
            </a:r>
            <a:r>
              <a:rPr lang="tr-TR" sz="1200" kern="1200" dirty="0" err="1" smtClean="0">
                <a:solidFill>
                  <a:schemeClr val="tx1"/>
                </a:solidFill>
                <a:effectLst/>
                <a:latin typeface="+mn-lt"/>
                <a:ea typeface="+mn-ea"/>
                <a:cs typeface="+mn-cs"/>
              </a:rPr>
              <a:t>was</a:t>
            </a:r>
            <a:r>
              <a:rPr lang="tr-TR" sz="1200" kern="1200" dirty="0" smtClean="0">
                <a:solidFill>
                  <a:schemeClr val="tx1"/>
                </a:solidFill>
                <a:effectLst/>
                <a:latin typeface="+mn-lt"/>
                <a:ea typeface="+mn-ea"/>
                <a:cs typeface="+mn-cs"/>
              </a:rPr>
              <a:t> 1418 </a:t>
            </a:r>
            <a:r>
              <a:rPr lang="tr-TR" sz="1200" kern="1200" dirty="0" err="1" smtClean="0">
                <a:solidFill>
                  <a:schemeClr val="tx1"/>
                </a:solidFill>
                <a:effectLst/>
                <a:latin typeface="+mn-lt"/>
                <a:ea typeface="+mn-ea"/>
                <a:cs typeface="+mn-cs"/>
              </a:rPr>
              <a:t>mIU</a:t>
            </a:r>
            <a:r>
              <a:rPr lang="tr-TR" sz="1200" kern="1200" dirty="0" smtClean="0">
                <a:solidFill>
                  <a:schemeClr val="tx1"/>
                </a:solidFill>
                <a:effectLst/>
                <a:latin typeface="+mn-lt"/>
                <a:ea typeface="+mn-ea"/>
                <a:cs typeface="+mn-cs"/>
              </a:rPr>
              <a:t>/ml (</a:t>
            </a:r>
            <a:r>
              <a:rPr lang="tr-TR" sz="1200" kern="1200" dirty="0" err="1" smtClean="0">
                <a:solidFill>
                  <a:schemeClr val="tx1"/>
                </a:solidFill>
                <a:effectLst/>
                <a:latin typeface="+mn-lt"/>
                <a:ea typeface="+mn-ea"/>
                <a:cs typeface="+mn-cs"/>
              </a:rPr>
              <a:t>Area</a:t>
            </a:r>
            <a:r>
              <a:rPr lang="tr-TR" sz="1200" kern="1200" dirty="0" smtClean="0">
                <a:solidFill>
                  <a:schemeClr val="tx1"/>
                </a:solidFill>
                <a:effectLst/>
                <a:latin typeface="+mn-lt"/>
                <a:ea typeface="+mn-ea"/>
                <a:cs typeface="+mn-cs"/>
              </a:rPr>
              <a:t> </a:t>
            </a:r>
            <a:r>
              <a:rPr lang="tr-TR" sz="1200" kern="1200" dirty="0" err="1" smtClean="0">
                <a:solidFill>
                  <a:schemeClr val="tx1"/>
                </a:solidFill>
                <a:effectLst/>
                <a:latin typeface="+mn-lt"/>
                <a:ea typeface="+mn-ea"/>
                <a:cs typeface="+mn-cs"/>
              </a:rPr>
              <a:t>under</a:t>
            </a:r>
            <a:r>
              <a:rPr lang="tr-TR" sz="1200" kern="1200" dirty="0" smtClean="0">
                <a:solidFill>
                  <a:schemeClr val="tx1"/>
                </a:solidFill>
                <a:effectLst/>
                <a:latin typeface="+mn-lt"/>
                <a:ea typeface="+mn-ea"/>
                <a:cs typeface="+mn-cs"/>
              </a:rPr>
              <a:t> ROC </a:t>
            </a:r>
            <a:r>
              <a:rPr lang="tr-TR" sz="1200" kern="1200" dirty="0" err="1" smtClean="0">
                <a:solidFill>
                  <a:schemeClr val="tx1"/>
                </a:solidFill>
                <a:effectLst/>
                <a:latin typeface="+mn-lt"/>
                <a:ea typeface="+mn-ea"/>
                <a:cs typeface="+mn-cs"/>
              </a:rPr>
              <a:t>curve</a:t>
            </a:r>
            <a:r>
              <a:rPr lang="tr-TR" sz="1200" kern="1200" dirty="0" smtClean="0">
                <a:solidFill>
                  <a:schemeClr val="tx1"/>
                </a:solidFill>
                <a:effectLst/>
                <a:latin typeface="+mn-lt"/>
                <a:ea typeface="+mn-ea"/>
                <a:cs typeface="+mn-cs"/>
              </a:rPr>
              <a:t> =0.738; </a:t>
            </a:r>
            <a:r>
              <a:rPr lang="tr-TR" sz="1200" kern="1200" dirty="0" err="1" smtClean="0">
                <a:solidFill>
                  <a:schemeClr val="tx1"/>
                </a:solidFill>
                <a:effectLst/>
                <a:latin typeface="+mn-lt"/>
                <a:ea typeface="+mn-ea"/>
                <a:cs typeface="+mn-cs"/>
              </a:rPr>
              <a:t>sensitivity</a:t>
            </a:r>
            <a:r>
              <a:rPr lang="tr-TR" sz="1200" kern="1200" dirty="0" smtClean="0">
                <a:solidFill>
                  <a:schemeClr val="tx1"/>
                </a:solidFill>
                <a:effectLst/>
                <a:latin typeface="+mn-lt"/>
                <a:ea typeface="+mn-ea"/>
                <a:cs typeface="+mn-cs"/>
              </a:rPr>
              <a:t> = 83.1%; </a:t>
            </a:r>
            <a:r>
              <a:rPr lang="tr-TR" sz="1200" kern="1200" dirty="0" err="1" smtClean="0">
                <a:solidFill>
                  <a:schemeClr val="tx1"/>
                </a:solidFill>
                <a:effectLst/>
                <a:latin typeface="+mn-lt"/>
                <a:ea typeface="+mn-ea"/>
                <a:cs typeface="+mn-cs"/>
              </a:rPr>
              <a:t>specificity</a:t>
            </a:r>
            <a:r>
              <a:rPr lang="tr-TR" sz="1200" kern="1200" dirty="0" smtClean="0">
                <a:solidFill>
                  <a:schemeClr val="tx1"/>
                </a:solidFill>
                <a:effectLst/>
                <a:latin typeface="+mn-lt"/>
                <a:ea typeface="+mn-ea"/>
                <a:cs typeface="+mn-cs"/>
              </a:rPr>
              <a:t> = 59.4%, </a:t>
            </a:r>
            <a:r>
              <a:rPr lang="tr-TR" sz="1200" kern="1200" dirty="0" err="1" smtClean="0">
                <a:solidFill>
                  <a:schemeClr val="tx1"/>
                </a:solidFill>
                <a:effectLst/>
                <a:latin typeface="+mn-lt"/>
                <a:ea typeface="+mn-ea"/>
                <a:cs typeface="+mn-cs"/>
              </a:rPr>
              <a:t>percentage</a:t>
            </a:r>
            <a:r>
              <a:rPr lang="tr-TR" sz="1200" kern="1200" dirty="0" smtClean="0">
                <a:solidFill>
                  <a:schemeClr val="tx1"/>
                </a:solidFill>
                <a:effectLst/>
                <a:latin typeface="+mn-lt"/>
                <a:ea typeface="+mn-ea"/>
                <a:cs typeface="+mn-cs"/>
              </a:rPr>
              <a:t> </a:t>
            </a:r>
            <a:r>
              <a:rPr lang="tr-TR" sz="1200" kern="1200" dirty="0" err="1" smtClean="0">
                <a:solidFill>
                  <a:schemeClr val="tx1"/>
                </a:solidFill>
                <a:effectLst/>
                <a:latin typeface="+mn-lt"/>
                <a:ea typeface="+mn-ea"/>
                <a:cs typeface="+mn-cs"/>
              </a:rPr>
              <a:t>correctly</a:t>
            </a:r>
            <a:r>
              <a:rPr lang="tr-TR" sz="1200" kern="1200" dirty="0" smtClean="0">
                <a:solidFill>
                  <a:schemeClr val="tx1"/>
                </a:solidFill>
                <a:effectLst/>
                <a:latin typeface="+mn-lt"/>
                <a:ea typeface="+mn-ea"/>
                <a:cs typeface="+mn-cs"/>
              </a:rPr>
              <a:t> </a:t>
            </a:r>
            <a:r>
              <a:rPr lang="tr-TR" sz="1200" kern="1200" dirty="0" err="1" smtClean="0">
                <a:solidFill>
                  <a:schemeClr val="tx1"/>
                </a:solidFill>
                <a:effectLst/>
                <a:latin typeface="+mn-lt"/>
                <a:ea typeface="+mn-ea"/>
                <a:cs typeface="+mn-cs"/>
              </a:rPr>
              <a:t>classified</a:t>
            </a:r>
            <a:r>
              <a:rPr lang="tr-TR" sz="1200" kern="1200" dirty="0" smtClean="0">
                <a:solidFill>
                  <a:schemeClr val="tx1"/>
                </a:solidFill>
                <a:effectLst/>
                <a:latin typeface="+mn-lt"/>
                <a:ea typeface="+mn-ea"/>
                <a:cs typeface="+mn-cs"/>
              </a:rPr>
              <a:t> = 95%). </a:t>
            </a:r>
            <a:r>
              <a:rPr lang="tr-TR" sz="1200" kern="1200" dirty="0" err="1" smtClean="0">
                <a:solidFill>
                  <a:schemeClr val="tx1"/>
                </a:solidFill>
                <a:effectLst/>
                <a:latin typeface="+mn-lt"/>
                <a:ea typeface="+mn-ea"/>
                <a:cs typeface="+mn-cs"/>
              </a:rPr>
              <a:t>All</a:t>
            </a:r>
            <a:r>
              <a:rPr lang="tr-TR" sz="1200" kern="1200" dirty="0" smtClean="0">
                <a:solidFill>
                  <a:schemeClr val="tx1"/>
                </a:solidFill>
                <a:effectLst/>
                <a:latin typeface="+mn-lt"/>
                <a:ea typeface="+mn-ea"/>
                <a:cs typeface="+mn-cs"/>
              </a:rPr>
              <a:t> of </a:t>
            </a:r>
            <a:r>
              <a:rPr lang="tr-TR" sz="1200" kern="1200" dirty="0" err="1" smtClean="0">
                <a:solidFill>
                  <a:schemeClr val="tx1"/>
                </a:solidFill>
                <a:effectLst/>
                <a:latin typeface="+mn-lt"/>
                <a:ea typeface="+mn-ea"/>
                <a:cs typeface="+mn-cs"/>
              </a:rPr>
              <a:t>these</a:t>
            </a:r>
            <a:r>
              <a:rPr lang="tr-TR" sz="1200" kern="1200" dirty="0" smtClean="0">
                <a:solidFill>
                  <a:schemeClr val="tx1"/>
                </a:solidFill>
                <a:effectLst/>
                <a:latin typeface="+mn-lt"/>
                <a:ea typeface="+mn-ea"/>
                <a:cs typeface="+mn-cs"/>
              </a:rPr>
              <a:t> </a:t>
            </a:r>
            <a:r>
              <a:rPr lang="tr-TR" sz="1200" kern="1200" dirty="0" err="1" smtClean="0">
                <a:solidFill>
                  <a:schemeClr val="tx1"/>
                </a:solidFill>
                <a:effectLst/>
                <a:latin typeface="+mn-lt"/>
                <a:ea typeface="+mn-ea"/>
                <a:cs typeface="+mn-cs"/>
              </a:rPr>
              <a:t>parameters</a:t>
            </a:r>
            <a:r>
              <a:rPr lang="tr-TR" sz="1200" kern="1200" dirty="0" smtClean="0">
                <a:solidFill>
                  <a:schemeClr val="tx1"/>
                </a:solidFill>
                <a:effectLst/>
                <a:latin typeface="+mn-lt"/>
                <a:ea typeface="+mn-ea"/>
                <a:cs typeface="+mn-cs"/>
              </a:rPr>
              <a:t> </a:t>
            </a:r>
            <a:r>
              <a:rPr lang="tr-TR" sz="1200" kern="1200" dirty="0" err="1" smtClean="0">
                <a:solidFill>
                  <a:schemeClr val="tx1"/>
                </a:solidFill>
                <a:effectLst/>
                <a:latin typeface="+mn-lt"/>
                <a:ea typeface="+mn-ea"/>
                <a:cs typeface="+mn-cs"/>
              </a:rPr>
              <a:t>are</a:t>
            </a:r>
            <a:r>
              <a:rPr lang="tr-TR" sz="1200" kern="1200" dirty="0" smtClean="0">
                <a:solidFill>
                  <a:schemeClr val="tx1"/>
                </a:solidFill>
                <a:effectLst/>
                <a:latin typeface="+mn-lt"/>
                <a:ea typeface="+mn-ea"/>
                <a:cs typeface="+mn-cs"/>
              </a:rPr>
              <a:t> </a:t>
            </a:r>
            <a:r>
              <a:rPr lang="tr-TR" sz="1200" kern="1200" dirty="0" err="1" smtClean="0">
                <a:solidFill>
                  <a:schemeClr val="tx1"/>
                </a:solidFill>
                <a:effectLst/>
                <a:latin typeface="+mn-lt"/>
                <a:ea typeface="+mn-ea"/>
                <a:cs typeface="+mn-cs"/>
              </a:rPr>
              <a:t>suggestive</a:t>
            </a:r>
            <a:r>
              <a:rPr lang="tr-TR" sz="1200" kern="1200" dirty="0" smtClean="0">
                <a:solidFill>
                  <a:schemeClr val="tx1"/>
                </a:solidFill>
                <a:effectLst/>
                <a:latin typeface="+mn-lt"/>
                <a:ea typeface="+mn-ea"/>
                <a:cs typeface="+mn-cs"/>
              </a:rPr>
              <a:t> of </a:t>
            </a:r>
            <a:r>
              <a:rPr lang="tr-TR" sz="1200" kern="1200" dirty="0" err="1" smtClean="0">
                <a:solidFill>
                  <a:schemeClr val="tx1"/>
                </a:solidFill>
                <a:effectLst/>
                <a:latin typeface="+mn-lt"/>
                <a:ea typeface="+mn-ea"/>
                <a:cs typeface="+mn-cs"/>
              </a:rPr>
              <a:t>good</a:t>
            </a:r>
            <a:r>
              <a:rPr lang="tr-TR" sz="1200" kern="1200" dirty="0" smtClean="0">
                <a:solidFill>
                  <a:schemeClr val="tx1"/>
                </a:solidFill>
                <a:effectLst/>
                <a:latin typeface="+mn-lt"/>
                <a:ea typeface="+mn-ea"/>
                <a:cs typeface="+mn-cs"/>
              </a:rPr>
              <a:t> </a:t>
            </a:r>
            <a:r>
              <a:rPr lang="tr-TR" sz="1200" kern="1200" dirty="0" err="1" smtClean="0">
                <a:solidFill>
                  <a:schemeClr val="tx1"/>
                </a:solidFill>
                <a:effectLst/>
                <a:latin typeface="+mn-lt"/>
                <a:ea typeface="+mn-ea"/>
                <a:cs typeface="+mn-cs"/>
              </a:rPr>
              <a:t>predictive</a:t>
            </a:r>
            <a:r>
              <a:rPr lang="tr-TR" sz="1200" kern="1200" dirty="0" smtClean="0">
                <a:solidFill>
                  <a:schemeClr val="tx1"/>
                </a:solidFill>
                <a:effectLst/>
                <a:latin typeface="+mn-lt"/>
                <a:ea typeface="+mn-ea"/>
                <a:cs typeface="+mn-cs"/>
              </a:rPr>
              <a:t> </a:t>
            </a:r>
            <a:r>
              <a:rPr lang="tr-TR" sz="1200" kern="1200" dirty="0" err="1" smtClean="0">
                <a:solidFill>
                  <a:schemeClr val="tx1"/>
                </a:solidFill>
                <a:effectLst/>
                <a:latin typeface="+mn-lt"/>
                <a:ea typeface="+mn-ea"/>
                <a:cs typeface="+mn-cs"/>
              </a:rPr>
              <a:t>accuracy</a:t>
            </a:r>
            <a:r>
              <a:rPr lang="tr-TR" sz="1200" kern="1200" dirty="0" smtClean="0">
                <a:solidFill>
                  <a:schemeClr val="tx1"/>
                </a:solidFill>
                <a:effectLst/>
                <a:latin typeface="+mn-lt"/>
                <a:ea typeface="+mn-ea"/>
                <a:cs typeface="+mn-cs"/>
              </a:rPr>
              <a:t> of </a:t>
            </a:r>
            <a:r>
              <a:rPr lang="tr-TR" sz="1200" kern="1200" dirty="0" err="1" smtClean="0">
                <a:solidFill>
                  <a:schemeClr val="tx1"/>
                </a:solidFill>
                <a:effectLst/>
                <a:latin typeface="+mn-lt"/>
                <a:ea typeface="+mn-ea"/>
                <a:cs typeface="+mn-cs"/>
              </a:rPr>
              <a:t>this</a:t>
            </a:r>
            <a:r>
              <a:rPr lang="tr-TR" sz="1200" kern="1200" dirty="0" smtClean="0">
                <a:solidFill>
                  <a:schemeClr val="tx1"/>
                </a:solidFill>
                <a:effectLst/>
                <a:latin typeface="+mn-lt"/>
                <a:ea typeface="+mn-ea"/>
                <a:cs typeface="+mn-cs"/>
              </a:rPr>
              <a:t> </a:t>
            </a:r>
            <a:r>
              <a:rPr lang="tr-TR" sz="1200" kern="1200" dirty="0" err="1" smtClean="0">
                <a:solidFill>
                  <a:schemeClr val="tx1"/>
                </a:solidFill>
                <a:effectLst/>
                <a:latin typeface="+mn-lt"/>
                <a:ea typeface="+mn-ea"/>
                <a:cs typeface="+mn-cs"/>
              </a:rPr>
              <a:t>cutoff</a:t>
            </a:r>
            <a:r>
              <a:rPr lang="tr-TR" sz="1200" kern="1200" dirty="0" smtClean="0">
                <a:solidFill>
                  <a:schemeClr val="tx1"/>
                </a:solidFill>
                <a:effectLst/>
                <a:latin typeface="+mn-lt"/>
                <a:ea typeface="+mn-ea"/>
                <a:cs typeface="+mn-cs"/>
              </a:rPr>
              <a:t>. </a:t>
            </a:r>
            <a:r>
              <a:rPr lang="tr-TR" sz="1200" kern="1200" dirty="0" err="1" smtClean="0">
                <a:solidFill>
                  <a:schemeClr val="tx1"/>
                </a:solidFill>
                <a:effectLst/>
                <a:latin typeface="+mn-lt"/>
                <a:ea typeface="+mn-ea"/>
                <a:cs typeface="+mn-cs"/>
              </a:rPr>
              <a:t>For</a:t>
            </a:r>
            <a:r>
              <a:rPr lang="tr-TR" sz="1200" kern="1200" dirty="0" smtClean="0">
                <a:solidFill>
                  <a:schemeClr val="tx1"/>
                </a:solidFill>
                <a:effectLst/>
                <a:latin typeface="+mn-lt"/>
                <a:ea typeface="+mn-ea"/>
                <a:cs typeface="+mn-cs"/>
              </a:rPr>
              <a:t> </a:t>
            </a:r>
            <a:r>
              <a:rPr lang="tr-TR" sz="1200" kern="1200" dirty="0" err="1" smtClean="0">
                <a:solidFill>
                  <a:schemeClr val="tx1"/>
                </a:solidFill>
                <a:effectLst/>
                <a:latin typeface="+mn-lt"/>
                <a:ea typeface="+mn-ea"/>
                <a:cs typeface="+mn-cs"/>
              </a:rPr>
              <a:t>clinical</a:t>
            </a:r>
            <a:r>
              <a:rPr lang="tr-TR" sz="1200" kern="1200" dirty="0" smtClean="0">
                <a:solidFill>
                  <a:schemeClr val="tx1"/>
                </a:solidFill>
                <a:effectLst/>
                <a:latin typeface="+mn-lt"/>
                <a:ea typeface="+mn-ea"/>
                <a:cs typeface="+mn-cs"/>
              </a:rPr>
              <a:t> </a:t>
            </a:r>
            <a:r>
              <a:rPr lang="tr-TR" sz="1200" kern="1200" dirty="0" err="1" smtClean="0">
                <a:solidFill>
                  <a:schemeClr val="tx1"/>
                </a:solidFill>
                <a:effectLst/>
                <a:latin typeface="+mn-lt"/>
                <a:ea typeface="+mn-ea"/>
                <a:cs typeface="+mn-cs"/>
              </a:rPr>
              <a:t>practice</a:t>
            </a:r>
            <a:r>
              <a:rPr lang="tr-TR" sz="1200" kern="1200" dirty="0" smtClean="0">
                <a:solidFill>
                  <a:schemeClr val="tx1"/>
                </a:solidFill>
                <a:effectLst/>
                <a:latin typeface="+mn-lt"/>
                <a:ea typeface="+mn-ea"/>
                <a:cs typeface="+mn-cs"/>
              </a:rPr>
              <a:t> a </a:t>
            </a:r>
            <a:r>
              <a:rPr lang="tr-TR" sz="1200" kern="1200" dirty="0" err="1" smtClean="0">
                <a:solidFill>
                  <a:schemeClr val="tx1"/>
                </a:solidFill>
                <a:effectLst/>
                <a:latin typeface="+mn-lt"/>
                <a:ea typeface="+mn-ea"/>
                <a:cs typeface="+mn-cs"/>
              </a:rPr>
              <a:t>cut</a:t>
            </a:r>
            <a:r>
              <a:rPr lang="tr-TR" sz="1200" kern="1200" dirty="0" smtClean="0">
                <a:solidFill>
                  <a:schemeClr val="tx1"/>
                </a:solidFill>
                <a:effectLst/>
                <a:latin typeface="+mn-lt"/>
                <a:ea typeface="+mn-ea"/>
                <a:cs typeface="+mn-cs"/>
              </a:rPr>
              <a:t> </a:t>
            </a:r>
            <a:r>
              <a:rPr lang="tr-TR" sz="1200" kern="1200" dirty="0" err="1" smtClean="0">
                <a:solidFill>
                  <a:schemeClr val="tx1"/>
                </a:solidFill>
                <a:effectLst/>
                <a:latin typeface="+mn-lt"/>
                <a:ea typeface="+mn-ea"/>
                <a:cs typeface="+mn-cs"/>
              </a:rPr>
              <a:t>off</a:t>
            </a:r>
            <a:r>
              <a:rPr lang="tr-TR" sz="1200" kern="1200" dirty="0" smtClean="0">
                <a:solidFill>
                  <a:schemeClr val="tx1"/>
                </a:solidFill>
                <a:effectLst/>
                <a:latin typeface="+mn-lt"/>
                <a:ea typeface="+mn-ea"/>
                <a:cs typeface="+mn-cs"/>
              </a:rPr>
              <a:t> </a:t>
            </a:r>
            <a:r>
              <a:rPr lang="tr-TR" sz="1200" kern="1200" dirty="0" err="1" smtClean="0">
                <a:solidFill>
                  <a:schemeClr val="tx1"/>
                </a:solidFill>
                <a:effectLst/>
                <a:latin typeface="+mn-lt"/>
                <a:ea typeface="+mn-ea"/>
                <a:cs typeface="+mn-cs"/>
              </a:rPr>
              <a:t>value</a:t>
            </a:r>
            <a:r>
              <a:rPr lang="tr-TR" sz="1200" kern="1200" dirty="0" smtClean="0">
                <a:solidFill>
                  <a:schemeClr val="tx1"/>
                </a:solidFill>
                <a:effectLst/>
                <a:latin typeface="+mn-lt"/>
                <a:ea typeface="+mn-ea"/>
                <a:cs typeface="+mn-cs"/>
              </a:rPr>
              <a:t> of &lt;1418 </a:t>
            </a:r>
            <a:r>
              <a:rPr lang="tr-TR" sz="1200" kern="1200" dirty="0" err="1" smtClean="0">
                <a:solidFill>
                  <a:schemeClr val="tx1"/>
                </a:solidFill>
                <a:effectLst/>
                <a:latin typeface="+mn-lt"/>
                <a:ea typeface="+mn-ea"/>
                <a:cs typeface="+mn-cs"/>
              </a:rPr>
              <a:t>mIU</a:t>
            </a:r>
            <a:r>
              <a:rPr lang="tr-TR" sz="1200" kern="1200" dirty="0" smtClean="0">
                <a:solidFill>
                  <a:schemeClr val="tx1"/>
                </a:solidFill>
                <a:effectLst/>
                <a:latin typeface="+mn-lt"/>
                <a:ea typeface="+mn-ea"/>
                <a:cs typeface="+mn-cs"/>
              </a:rPr>
              <a:t>/ml of </a:t>
            </a:r>
            <a:r>
              <a:rPr lang="tr-TR" sz="1200" kern="1200" dirty="0" err="1" smtClean="0">
                <a:solidFill>
                  <a:schemeClr val="tx1"/>
                </a:solidFill>
                <a:effectLst/>
                <a:latin typeface="+mn-lt"/>
                <a:ea typeface="+mn-ea"/>
                <a:cs typeface="+mn-cs"/>
              </a:rPr>
              <a:t>day</a:t>
            </a:r>
            <a:r>
              <a:rPr lang="tr-TR" sz="1200" kern="1200" dirty="0" smtClean="0">
                <a:solidFill>
                  <a:schemeClr val="tx1"/>
                </a:solidFill>
                <a:effectLst/>
                <a:latin typeface="+mn-lt"/>
                <a:ea typeface="+mn-ea"/>
                <a:cs typeface="+mn-cs"/>
              </a:rPr>
              <a:t> 1 β-</a:t>
            </a:r>
            <a:r>
              <a:rPr lang="tr-TR" sz="1200" kern="1200" dirty="0" err="1" smtClean="0">
                <a:solidFill>
                  <a:schemeClr val="tx1"/>
                </a:solidFill>
                <a:effectLst/>
                <a:latin typeface="+mn-lt"/>
                <a:ea typeface="+mn-ea"/>
                <a:cs typeface="+mn-cs"/>
              </a:rPr>
              <a:t>hCG</a:t>
            </a:r>
            <a:r>
              <a:rPr lang="tr-TR" sz="1200" kern="1200" dirty="0" smtClean="0">
                <a:solidFill>
                  <a:schemeClr val="tx1"/>
                </a:solidFill>
                <a:effectLst/>
                <a:latin typeface="+mn-lt"/>
                <a:ea typeface="+mn-ea"/>
                <a:cs typeface="+mn-cs"/>
              </a:rPr>
              <a:t> can be </a:t>
            </a:r>
            <a:r>
              <a:rPr lang="tr-TR" sz="1200" kern="1200" dirty="0" err="1" smtClean="0">
                <a:solidFill>
                  <a:schemeClr val="tx1"/>
                </a:solidFill>
                <a:effectLst/>
                <a:latin typeface="+mn-lt"/>
                <a:ea typeface="+mn-ea"/>
                <a:cs typeface="+mn-cs"/>
              </a:rPr>
              <a:t>considered</a:t>
            </a:r>
            <a:r>
              <a:rPr lang="tr-TR" sz="1200" kern="1200" dirty="0" smtClean="0">
                <a:solidFill>
                  <a:schemeClr val="tx1"/>
                </a:solidFill>
                <a:effectLst/>
                <a:latin typeface="+mn-lt"/>
                <a:ea typeface="+mn-ea"/>
                <a:cs typeface="+mn-cs"/>
              </a:rPr>
              <a:t> as a </a:t>
            </a:r>
            <a:r>
              <a:rPr lang="tr-TR" sz="1200" kern="1200" dirty="0" err="1" smtClean="0">
                <a:solidFill>
                  <a:schemeClr val="tx1"/>
                </a:solidFill>
                <a:effectLst/>
                <a:latin typeface="+mn-lt"/>
                <a:ea typeface="+mn-ea"/>
                <a:cs typeface="+mn-cs"/>
              </a:rPr>
              <a:t>good</a:t>
            </a:r>
            <a:r>
              <a:rPr lang="tr-TR" sz="1200" kern="1200" dirty="0" smtClean="0">
                <a:solidFill>
                  <a:schemeClr val="tx1"/>
                </a:solidFill>
                <a:effectLst/>
                <a:latin typeface="+mn-lt"/>
                <a:ea typeface="+mn-ea"/>
                <a:cs typeface="+mn-cs"/>
              </a:rPr>
              <a:t> </a:t>
            </a:r>
            <a:r>
              <a:rPr lang="tr-TR" sz="1200" kern="1200" dirty="0" err="1" smtClean="0">
                <a:solidFill>
                  <a:schemeClr val="tx1"/>
                </a:solidFill>
                <a:effectLst/>
                <a:latin typeface="+mn-lt"/>
                <a:ea typeface="+mn-ea"/>
                <a:cs typeface="+mn-cs"/>
              </a:rPr>
              <a:t>predictor</a:t>
            </a:r>
            <a:r>
              <a:rPr lang="tr-TR" sz="1200" kern="1200" dirty="0" smtClean="0">
                <a:solidFill>
                  <a:schemeClr val="tx1"/>
                </a:solidFill>
                <a:effectLst/>
                <a:latin typeface="+mn-lt"/>
                <a:ea typeface="+mn-ea"/>
                <a:cs typeface="+mn-cs"/>
              </a:rPr>
              <a:t> of </a:t>
            </a:r>
            <a:r>
              <a:rPr lang="tr-TR" sz="1200" kern="1200" dirty="0" err="1" smtClean="0">
                <a:solidFill>
                  <a:schemeClr val="tx1"/>
                </a:solidFill>
                <a:effectLst/>
                <a:latin typeface="+mn-lt"/>
                <a:ea typeface="+mn-ea"/>
                <a:cs typeface="+mn-cs"/>
              </a:rPr>
              <a:t>success</a:t>
            </a:r>
            <a:r>
              <a:rPr lang="tr-TR" sz="1200" kern="1200" dirty="0" smtClean="0">
                <a:solidFill>
                  <a:schemeClr val="tx1"/>
                </a:solidFill>
                <a:effectLst/>
                <a:latin typeface="+mn-lt"/>
                <a:ea typeface="+mn-ea"/>
                <a:cs typeface="+mn-cs"/>
              </a:rPr>
              <a:t> of </a:t>
            </a:r>
            <a:r>
              <a:rPr lang="tr-TR" sz="1200" kern="1200" dirty="0" err="1" smtClean="0">
                <a:solidFill>
                  <a:schemeClr val="tx1"/>
                </a:solidFill>
                <a:effectLst/>
                <a:latin typeface="+mn-lt"/>
                <a:ea typeface="+mn-ea"/>
                <a:cs typeface="+mn-cs"/>
              </a:rPr>
              <a:t>medical</a:t>
            </a:r>
            <a:r>
              <a:rPr lang="tr-TR" sz="1200" kern="1200" dirty="0" smtClean="0">
                <a:solidFill>
                  <a:schemeClr val="tx1"/>
                </a:solidFill>
                <a:effectLst/>
                <a:latin typeface="+mn-lt"/>
                <a:ea typeface="+mn-ea"/>
                <a:cs typeface="+mn-cs"/>
              </a:rPr>
              <a:t> </a:t>
            </a:r>
            <a:r>
              <a:rPr lang="tr-TR" sz="1200" kern="1200" dirty="0" err="1" smtClean="0">
                <a:solidFill>
                  <a:schemeClr val="tx1"/>
                </a:solidFill>
                <a:effectLst/>
                <a:latin typeface="+mn-lt"/>
                <a:ea typeface="+mn-ea"/>
                <a:cs typeface="+mn-cs"/>
              </a:rPr>
              <a:t>management</a:t>
            </a:r>
            <a:r>
              <a:rPr lang="tr-TR" sz="1200" kern="1200" dirty="0" smtClean="0">
                <a:solidFill>
                  <a:schemeClr val="tx1"/>
                </a:solidFill>
                <a:effectLst/>
                <a:latin typeface="+mn-lt"/>
                <a:ea typeface="+mn-ea"/>
                <a:cs typeface="+mn-cs"/>
              </a:rPr>
              <a:t> </a:t>
            </a:r>
            <a:r>
              <a:rPr lang="tr-TR" sz="1200" kern="1200" dirty="0" err="1" smtClean="0">
                <a:solidFill>
                  <a:schemeClr val="tx1"/>
                </a:solidFill>
                <a:effectLst/>
                <a:latin typeface="+mn-lt"/>
                <a:ea typeface="+mn-ea"/>
                <a:cs typeface="+mn-cs"/>
              </a:rPr>
              <a:t>with</a:t>
            </a:r>
            <a:r>
              <a:rPr lang="tr-TR" sz="1200" kern="1200" dirty="0" smtClean="0">
                <a:solidFill>
                  <a:schemeClr val="tx1"/>
                </a:solidFill>
                <a:effectLst/>
                <a:latin typeface="+mn-lt"/>
                <a:ea typeface="+mn-ea"/>
                <a:cs typeface="+mn-cs"/>
              </a:rPr>
              <a:t> MTX. (Figüre 1)</a:t>
            </a:r>
          </a:p>
          <a:p>
            <a:endParaRPr lang="en-US" dirty="0"/>
          </a:p>
        </p:txBody>
      </p:sp>
      <p:sp>
        <p:nvSpPr>
          <p:cNvPr id="4" name="Slide Number Placeholder 3"/>
          <p:cNvSpPr>
            <a:spLocks noGrp="1"/>
          </p:cNvSpPr>
          <p:nvPr>
            <p:ph type="sldNum" sz="quarter" idx="10"/>
          </p:nvPr>
        </p:nvSpPr>
        <p:spPr/>
        <p:txBody>
          <a:bodyPr/>
          <a:lstStyle/>
          <a:p>
            <a:fld id="{175C7D45-4AAA-2149-AC6D-073EEAEE474D}" type="slidenum">
              <a:rPr lang="en-US" smtClean="0"/>
              <a:t>8</a:t>
            </a:fld>
            <a:endParaRPr lang="en-US"/>
          </a:p>
        </p:txBody>
      </p:sp>
    </p:spTree>
    <p:extLst>
      <p:ext uri="{BB962C8B-B14F-4D97-AF65-F5344CB8AC3E}">
        <p14:creationId xmlns:p14="http://schemas.microsoft.com/office/powerpoint/2010/main" val="122602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kern="1200" dirty="0" smtClean="0">
                <a:solidFill>
                  <a:schemeClr val="tx1"/>
                </a:solidFill>
                <a:effectLst/>
                <a:latin typeface="+mn-lt"/>
                <a:ea typeface="+mn-ea"/>
                <a:cs typeface="+mn-cs"/>
              </a:rPr>
              <a:t>Başarı oranı β-</a:t>
            </a:r>
            <a:r>
              <a:rPr lang="tr-TR" sz="1200" kern="1200" dirty="0" err="1" smtClean="0">
                <a:solidFill>
                  <a:schemeClr val="tx1"/>
                </a:solidFill>
                <a:effectLst/>
                <a:latin typeface="+mn-lt"/>
                <a:ea typeface="+mn-ea"/>
                <a:cs typeface="+mn-cs"/>
              </a:rPr>
              <a:t>hCG</a:t>
            </a:r>
            <a:r>
              <a:rPr lang="tr-TR" sz="1200" kern="1200" dirty="0" smtClean="0">
                <a:solidFill>
                  <a:schemeClr val="tx1"/>
                </a:solidFill>
                <a:effectLst/>
                <a:latin typeface="+mn-lt"/>
                <a:ea typeface="+mn-ea"/>
                <a:cs typeface="+mn-cs"/>
              </a:rPr>
              <a:t> seviyeleri 0-500 </a:t>
            </a:r>
            <a:r>
              <a:rPr lang="tr-TR" sz="1200" kern="1200" dirty="0" err="1" smtClean="0">
                <a:solidFill>
                  <a:schemeClr val="tx1"/>
                </a:solidFill>
                <a:effectLst/>
                <a:latin typeface="+mn-lt"/>
                <a:ea typeface="+mn-ea"/>
                <a:cs typeface="+mn-cs"/>
              </a:rPr>
              <a:t>mIU</a:t>
            </a:r>
            <a:r>
              <a:rPr lang="tr-TR" sz="1200" kern="1200" dirty="0" smtClean="0">
                <a:solidFill>
                  <a:schemeClr val="tx1"/>
                </a:solidFill>
                <a:effectLst/>
                <a:latin typeface="+mn-lt"/>
                <a:ea typeface="+mn-ea"/>
                <a:cs typeface="+mn-cs"/>
              </a:rPr>
              <a:t>/</a:t>
            </a:r>
            <a:r>
              <a:rPr lang="tr-TR" sz="1200" kern="1200" dirty="0" err="1" smtClean="0">
                <a:solidFill>
                  <a:schemeClr val="tx1"/>
                </a:solidFill>
                <a:effectLst/>
                <a:latin typeface="+mn-lt"/>
                <a:ea typeface="+mn-ea"/>
                <a:cs typeface="+mn-cs"/>
              </a:rPr>
              <a:t>mL</a:t>
            </a:r>
            <a:r>
              <a:rPr lang="tr-TR" sz="1200" kern="1200" dirty="0" smtClean="0">
                <a:solidFill>
                  <a:schemeClr val="tx1"/>
                </a:solidFill>
                <a:effectLst/>
                <a:latin typeface="+mn-lt"/>
                <a:ea typeface="+mn-ea"/>
                <a:cs typeface="+mn-cs"/>
              </a:rPr>
              <a:t> iken %95.23, 500-1000 </a:t>
            </a:r>
            <a:r>
              <a:rPr lang="tr-TR" sz="1200" kern="1200" dirty="0" err="1" smtClean="0">
                <a:solidFill>
                  <a:schemeClr val="tx1"/>
                </a:solidFill>
                <a:effectLst/>
                <a:latin typeface="+mn-lt"/>
                <a:ea typeface="+mn-ea"/>
                <a:cs typeface="+mn-cs"/>
              </a:rPr>
              <a:t>mIU</a:t>
            </a:r>
            <a:r>
              <a:rPr lang="tr-TR" sz="1200" kern="1200" dirty="0" smtClean="0">
                <a:solidFill>
                  <a:schemeClr val="tx1"/>
                </a:solidFill>
                <a:effectLst/>
                <a:latin typeface="+mn-lt"/>
                <a:ea typeface="+mn-ea"/>
                <a:cs typeface="+mn-cs"/>
              </a:rPr>
              <a:t>/</a:t>
            </a:r>
            <a:r>
              <a:rPr lang="tr-TR" sz="1200" kern="1200" dirty="0" err="1" smtClean="0">
                <a:solidFill>
                  <a:schemeClr val="tx1"/>
                </a:solidFill>
                <a:effectLst/>
                <a:latin typeface="+mn-lt"/>
                <a:ea typeface="+mn-ea"/>
                <a:cs typeface="+mn-cs"/>
              </a:rPr>
              <a:t>mL</a:t>
            </a:r>
            <a:r>
              <a:rPr lang="tr-TR" sz="1200" kern="1200" dirty="0" smtClean="0">
                <a:solidFill>
                  <a:schemeClr val="tx1"/>
                </a:solidFill>
                <a:effectLst/>
                <a:latin typeface="+mn-lt"/>
                <a:ea typeface="+mn-ea"/>
                <a:cs typeface="+mn-cs"/>
              </a:rPr>
              <a:t>  arasında % 93.22, 1000-1500 </a:t>
            </a:r>
            <a:r>
              <a:rPr lang="tr-TR" sz="1200" kern="1200" dirty="0" err="1" smtClean="0">
                <a:solidFill>
                  <a:schemeClr val="tx1"/>
                </a:solidFill>
                <a:effectLst/>
                <a:latin typeface="+mn-lt"/>
                <a:ea typeface="+mn-ea"/>
                <a:cs typeface="+mn-cs"/>
              </a:rPr>
              <a:t>mIU</a:t>
            </a:r>
            <a:r>
              <a:rPr lang="tr-TR" sz="1200" kern="1200" dirty="0" smtClean="0">
                <a:solidFill>
                  <a:schemeClr val="tx1"/>
                </a:solidFill>
                <a:effectLst/>
                <a:latin typeface="+mn-lt"/>
                <a:ea typeface="+mn-ea"/>
                <a:cs typeface="+mn-cs"/>
              </a:rPr>
              <a:t>/</a:t>
            </a:r>
            <a:r>
              <a:rPr lang="tr-TR" sz="1200" kern="1200" dirty="0" err="1" smtClean="0">
                <a:solidFill>
                  <a:schemeClr val="tx1"/>
                </a:solidFill>
                <a:effectLst/>
                <a:latin typeface="+mn-lt"/>
                <a:ea typeface="+mn-ea"/>
                <a:cs typeface="+mn-cs"/>
              </a:rPr>
              <a:t>mL</a:t>
            </a:r>
            <a:r>
              <a:rPr lang="tr-TR" sz="1200" kern="1200" dirty="0" smtClean="0">
                <a:solidFill>
                  <a:schemeClr val="tx1"/>
                </a:solidFill>
                <a:effectLst/>
                <a:latin typeface="+mn-lt"/>
                <a:ea typeface="+mn-ea"/>
                <a:cs typeface="+mn-cs"/>
              </a:rPr>
              <a:t> arasında % 93.10, 1500-2000 </a:t>
            </a:r>
            <a:r>
              <a:rPr lang="tr-TR" sz="1200" kern="1200" dirty="0" err="1" smtClean="0">
                <a:solidFill>
                  <a:schemeClr val="tx1"/>
                </a:solidFill>
                <a:effectLst/>
                <a:latin typeface="+mn-lt"/>
                <a:ea typeface="+mn-ea"/>
                <a:cs typeface="+mn-cs"/>
              </a:rPr>
              <a:t>mIU</a:t>
            </a:r>
            <a:r>
              <a:rPr lang="tr-TR" sz="1200" kern="1200" dirty="0" smtClean="0">
                <a:solidFill>
                  <a:schemeClr val="tx1"/>
                </a:solidFill>
                <a:effectLst/>
                <a:latin typeface="+mn-lt"/>
                <a:ea typeface="+mn-ea"/>
                <a:cs typeface="+mn-cs"/>
              </a:rPr>
              <a:t>/</a:t>
            </a:r>
            <a:r>
              <a:rPr lang="tr-TR" sz="1200" kern="1200" dirty="0" err="1" smtClean="0">
                <a:solidFill>
                  <a:schemeClr val="tx1"/>
                </a:solidFill>
                <a:effectLst/>
                <a:latin typeface="+mn-lt"/>
                <a:ea typeface="+mn-ea"/>
                <a:cs typeface="+mn-cs"/>
              </a:rPr>
              <a:t>mL</a:t>
            </a:r>
            <a:r>
              <a:rPr lang="tr-TR" sz="1200" kern="1200" dirty="0" smtClean="0">
                <a:solidFill>
                  <a:schemeClr val="tx1"/>
                </a:solidFill>
                <a:effectLst/>
                <a:latin typeface="+mn-lt"/>
                <a:ea typeface="+mn-ea"/>
                <a:cs typeface="+mn-cs"/>
              </a:rPr>
              <a:t> arasında % 84.84, 2000-2500 </a:t>
            </a:r>
            <a:r>
              <a:rPr lang="tr-TR" sz="1200" kern="1200" dirty="0" err="1" smtClean="0">
                <a:solidFill>
                  <a:schemeClr val="tx1"/>
                </a:solidFill>
                <a:effectLst/>
                <a:latin typeface="+mn-lt"/>
                <a:ea typeface="+mn-ea"/>
                <a:cs typeface="+mn-cs"/>
              </a:rPr>
              <a:t>mIU</a:t>
            </a:r>
            <a:r>
              <a:rPr lang="tr-TR" sz="1200" kern="1200" dirty="0" smtClean="0">
                <a:solidFill>
                  <a:schemeClr val="tx1"/>
                </a:solidFill>
                <a:effectLst/>
                <a:latin typeface="+mn-lt"/>
                <a:ea typeface="+mn-ea"/>
                <a:cs typeface="+mn-cs"/>
              </a:rPr>
              <a:t>/</a:t>
            </a:r>
            <a:r>
              <a:rPr lang="tr-TR" sz="1200" kern="1200" dirty="0" err="1" smtClean="0">
                <a:solidFill>
                  <a:schemeClr val="tx1"/>
                </a:solidFill>
                <a:effectLst/>
                <a:latin typeface="+mn-lt"/>
                <a:ea typeface="+mn-ea"/>
                <a:cs typeface="+mn-cs"/>
              </a:rPr>
              <a:t>mL</a:t>
            </a:r>
            <a:r>
              <a:rPr lang="tr-TR" sz="1200" kern="1200" dirty="0" smtClean="0">
                <a:solidFill>
                  <a:schemeClr val="tx1"/>
                </a:solidFill>
                <a:effectLst/>
                <a:latin typeface="+mn-lt"/>
                <a:ea typeface="+mn-ea"/>
                <a:cs typeface="+mn-cs"/>
              </a:rPr>
              <a:t> arasında % 78.26, 2500-3500 arasında % 78.12, 3500-4500 arasında % 65, 4500 üstünde % 68.05 olarak tespit edildi (Tablo 3).  </a:t>
            </a:r>
          </a:p>
          <a:p>
            <a:pPr marL="0" marR="0" indent="0" algn="l" defTabSz="914400" rtl="0" eaLnBrk="1" fontAlgn="auto" latinLnBrk="0" hangingPunct="1">
              <a:lnSpc>
                <a:spcPct val="100000"/>
              </a:lnSpc>
              <a:spcBef>
                <a:spcPts val="0"/>
              </a:spcBef>
              <a:spcAft>
                <a:spcPts val="0"/>
              </a:spcAft>
              <a:buClrTx/>
              <a:buSzTx/>
              <a:buFontTx/>
              <a:buNone/>
              <a:tabLst/>
              <a:defRPr/>
            </a:pPr>
            <a:r>
              <a:rPr lang="tr-TR" sz="1200" kern="1200" dirty="0" smtClean="0">
                <a:solidFill>
                  <a:schemeClr val="tx1"/>
                </a:solidFill>
                <a:effectLst/>
                <a:latin typeface="+mn-lt"/>
                <a:ea typeface="+mn-ea"/>
                <a:cs typeface="+mn-cs"/>
              </a:rPr>
              <a:t>Medikal tedavinin başarısını </a:t>
            </a:r>
            <a:r>
              <a:rPr lang="tr-TR" sz="1200" kern="1200" dirty="0" err="1" smtClean="0">
                <a:solidFill>
                  <a:schemeClr val="tx1"/>
                </a:solidFill>
                <a:effectLst/>
                <a:latin typeface="+mn-lt"/>
                <a:ea typeface="+mn-ea"/>
                <a:cs typeface="+mn-cs"/>
              </a:rPr>
              <a:t>predikte</a:t>
            </a:r>
            <a:r>
              <a:rPr lang="tr-TR" sz="1200" kern="1200" dirty="0" smtClean="0">
                <a:solidFill>
                  <a:schemeClr val="tx1"/>
                </a:solidFill>
                <a:effectLst/>
                <a:latin typeface="+mn-lt"/>
                <a:ea typeface="+mn-ea"/>
                <a:cs typeface="+mn-cs"/>
              </a:rPr>
              <a:t> eden faktörler incelendiğinde tedavinin ilk günü ile 4. günü arasındaki  β-</a:t>
            </a:r>
            <a:r>
              <a:rPr lang="tr-TR" sz="1200" kern="1200" dirty="0" err="1" smtClean="0">
                <a:solidFill>
                  <a:schemeClr val="tx1"/>
                </a:solidFill>
                <a:effectLst/>
                <a:latin typeface="+mn-lt"/>
                <a:ea typeface="+mn-ea"/>
                <a:cs typeface="+mn-cs"/>
              </a:rPr>
              <a:t>hCG</a:t>
            </a:r>
            <a:r>
              <a:rPr lang="tr-TR" sz="1200" kern="1200" dirty="0" smtClean="0">
                <a:solidFill>
                  <a:schemeClr val="tx1"/>
                </a:solidFill>
                <a:effectLst/>
                <a:latin typeface="+mn-lt"/>
                <a:ea typeface="+mn-ea"/>
                <a:cs typeface="+mn-cs"/>
              </a:rPr>
              <a:t> seviyelerindeki değişim göz önüne alındığında % 6.86’lık artışın tedavinin başarısız olma ihtimalini %69.58 </a:t>
            </a:r>
            <a:r>
              <a:rPr lang="tr-TR" sz="1200" kern="1200" dirty="0" err="1" smtClean="0">
                <a:solidFill>
                  <a:schemeClr val="tx1"/>
                </a:solidFill>
                <a:effectLst/>
                <a:latin typeface="+mn-lt"/>
                <a:ea typeface="+mn-ea"/>
                <a:cs typeface="+mn-cs"/>
              </a:rPr>
              <a:t>sensitivite</a:t>
            </a:r>
            <a:r>
              <a:rPr lang="tr-TR" sz="1200" kern="1200" dirty="0" smtClean="0">
                <a:solidFill>
                  <a:schemeClr val="tx1"/>
                </a:solidFill>
                <a:effectLst/>
                <a:latin typeface="+mn-lt"/>
                <a:ea typeface="+mn-ea"/>
                <a:cs typeface="+mn-cs"/>
              </a:rPr>
              <a:t>, %78.72 </a:t>
            </a:r>
            <a:r>
              <a:rPr lang="tr-TR" sz="1200" kern="1200" dirty="0" err="1" smtClean="0">
                <a:solidFill>
                  <a:schemeClr val="tx1"/>
                </a:solidFill>
                <a:effectLst/>
                <a:latin typeface="+mn-lt"/>
                <a:ea typeface="+mn-ea"/>
                <a:cs typeface="+mn-cs"/>
              </a:rPr>
              <a:t>spesifite</a:t>
            </a:r>
            <a:r>
              <a:rPr lang="tr-TR" sz="1200" kern="1200" dirty="0" smtClean="0">
                <a:solidFill>
                  <a:schemeClr val="tx1"/>
                </a:solidFill>
                <a:effectLst/>
                <a:latin typeface="+mn-lt"/>
                <a:ea typeface="+mn-ea"/>
                <a:cs typeface="+mn-cs"/>
              </a:rPr>
              <a:t> ile 8.3 kat arttırdığını tespit edildi.</a:t>
            </a:r>
          </a:p>
          <a:p>
            <a:endParaRPr lang="en-US" dirty="0"/>
          </a:p>
        </p:txBody>
      </p:sp>
      <p:sp>
        <p:nvSpPr>
          <p:cNvPr id="4" name="Slide Number Placeholder 3"/>
          <p:cNvSpPr>
            <a:spLocks noGrp="1"/>
          </p:cNvSpPr>
          <p:nvPr>
            <p:ph type="sldNum" sz="quarter" idx="10"/>
          </p:nvPr>
        </p:nvSpPr>
        <p:spPr/>
        <p:txBody>
          <a:bodyPr/>
          <a:lstStyle/>
          <a:p>
            <a:fld id="{175C7D45-4AAA-2149-AC6D-073EEAEE474D}" type="slidenum">
              <a:rPr lang="en-US" smtClean="0"/>
              <a:t>9</a:t>
            </a:fld>
            <a:endParaRPr lang="en-US"/>
          </a:p>
        </p:txBody>
      </p:sp>
    </p:spTree>
    <p:extLst>
      <p:ext uri="{BB962C8B-B14F-4D97-AF65-F5344CB8AC3E}">
        <p14:creationId xmlns:p14="http://schemas.microsoft.com/office/powerpoint/2010/main" val="706364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kern="1200" dirty="0" smtClean="0">
                <a:solidFill>
                  <a:schemeClr val="tx1"/>
                </a:solidFill>
                <a:effectLst/>
                <a:latin typeface="+mn-lt"/>
                <a:ea typeface="+mn-ea"/>
                <a:cs typeface="+mn-cs"/>
              </a:rPr>
              <a:t>Çalışmamızda </a:t>
            </a:r>
            <a:r>
              <a:rPr lang="tr-TR" sz="1200" kern="1200" dirty="0" err="1" smtClean="0">
                <a:solidFill>
                  <a:schemeClr val="tx1"/>
                </a:solidFill>
                <a:effectLst/>
                <a:latin typeface="+mn-lt"/>
                <a:ea typeface="+mn-ea"/>
                <a:cs typeface="+mn-cs"/>
              </a:rPr>
              <a:t>mtx</a:t>
            </a:r>
            <a:r>
              <a:rPr lang="tr-TR" sz="1200" kern="1200" dirty="0" smtClean="0">
                <a:solidFill>
                  <a:schemeClr val="tx1"/>
                </a:solidFill>
                <a:effectLst/>
                <a:latin typeface="+mn-lt"/>
                <a:ea typeface="+mn-ea"/>
                <a:cs typeface="+mn-cs"/>
              </a:rPr>
              <a:t> alan 394 hastanın 325 (%82.48)’i tek doz tedavi almışken 69 (%17.5)’unda ek doza ihtiyaç duyulmuştur. Bu iki grup değerlendirildiğinde yaş, </a:t>
            </a:r>
            <a:r>
              <a:rPr lang="tr-TR" sz="1200" kern="1200" dirty="0" err="1" smtClean="0">
                <a:solidFill>
                  <a:schemeClr val="tx1"/>
                </a:solidFill>
                <a:effectLst/>
                <a:latin typeface="+mn-lt"/>
                <a:ea typeface="+mn-ea"/>
                <a:cs typeface="+mn-cs"/>
              </a:rPr>
              <a:t>gravida</a:t>
            </a:r>
            <a:r>
              <a:rPr lang="tr-TR" sz="1200" kern="1200" dirty="0" smtClean="0">
                <a:solidFill>
                  <a:schemeClr val="tx1"/>
                </a:solidFill>
                <a:effectLst/>
                <a:latin typeface="+mn-lt"/>
                <a:ea typeface="+mn-ea"/>
                <a:cs typeface="+mn-cs"/>
              </a:rPr>
              <a:t>, parite, başlangıç β-</a:t>
            </a:r>
            <a:r>
              <a:rPr lang="tr-TR" sz="1200" kern="1200" dirty="0" err="1" smtClean="0">
                <a:solidFill>
                  <a:schemeClr val="tx1"/>
                </a:solidFill>
                <a:effectLst/>
                <a:latin typeface="+mn-lt"/>
                <a:ea typeface="+mn-ea"/>
                <a:cs typeface="+mn-cs"/>
              </a:rPr>
              <a:t>hCG</a:t>
            </a:r>
            <a:r>
              <a:rPr lang="tr-TR" sz="1200" kern="1200" dirty="0" smtClean="0">
                <a:solidFill>
                  <a:schemeClr val="tx1"/>
                </a:solidFill>
                <a:effectLst/>
                <a:latin typeface="+mn-lt"/>
                <a:ea typeface="+mn-ea"/>
                <a:cs typeface="+mn-cs"/>
              </a:rPr>
              <a:t> değerleri bakımından fark bulunmadı (Tablo 4). Ek doz </a:t>
            </a:r>
            <a:r>
              <a:rPr lang="tr-TR" sz="1200" kern="1200" dirty="0" err="1" smtClean="0">
                <a:solidFill>
                  <a:schemeClr val="tx1"/>
                </a:solidFill>
                <a:effectLst/>
                <a:latin typeface="+mn-lt"/>
                <a:ea typeface="+mn-ea"/>
                <a:cs typeface="+mn-cs"/>
              </a:rPr>
              <a:t>metotreksat</a:t>
            </a:r>
            <a:r>
              <a:rPr lang="tr-TR" sz="1200" kern="1200" dirty="0" smtClean="0">
                <a:solidFill>
                  <a:schemeClr val="tx1"/>
                </a:solidFill>
                <a:effectLst/>
                <a:latin typeface="+mn-lt"/>
                <a:ea typeface="+mn-ea"/>
                <a:cs typeface="+mn-cs"/>
              </a:rPr>
              <a:t> gerekliliğini ön görmede kullanılabilecek ilk ve dördüncü gün arasındaki β-</a:t>
            </a:r>
            <a:r>
              <a:rPr lang="tr-TR" sz="1200" kern="1200" dirty="0" err="1" smtClean="0">
                <a:solidFill>
                  <a:schemeClr val="tx1"/>
                </a:solidFill>
                <a:effectLst/>
                <a:latin typeface="+mn-lt"/>
                <a:ea typeface="+mn-ea"/>
                <a:cs typeface="+mn-cs"/>
              </a:rPr>
              <a:t>hCG</a:t>
            </a:r>
            <a:r>
              <a:rPr lang="tr-TR" sz="1200" kern="1200" dirty="0" smtClean="0">
                <a:solidFill>
                  <a:schemeClr val="tx1"/>
                </a:solidFill>
                <a:effectLst/>
                <a:latin typeface="+mn-lt"/>
                <a:ea typeface="+mn-ea"/>
                <a:cs typeface="+mn-cs"/>
              </a:rPr>
              <a:t> seviyelerindeki değişimdeki artış yüzdesi %8.25 olduğunda ikinci doz gerekliliğinin 7.93 kat arttığını %82.61 </a:t>
            </a:r>
            <a:r>
              <a:rPr lang="tr-TR" sz="1200" kern="1200" dirty="0" err="1" smtClean="0">
                <a:solidFill>
                  <a:schemeClr val="tx1"/>
                </a:solidFill>
                <a:effectLst/>
                <a:latin typeface="+mn-lt"/>
                <a:ea typeface="+mn-ea"/>
                <a:cs typeface="+mn-cs"/>
              </a:rPr>
              <a:t>sensivite</a:t>
            </a:r>
            <a:r>
              <a:rPr lang="tr-TR" sz="1200" kern="1200" dirty="0" smtClean="0">
                <a:solidFill>
                  <a:schemeClr val="tx1"/>
                </a:solidFill>
                <a:effectLst/>
                <a:latin typeface="+mn-lt"/>
                <a:ea typeface="+mn-ea"/>
                <a:cs typeface="+mn-cs"/>
              </a:rPr>
              <a:t>, %75.81 </a:t>
            </a:r>
            <a:r>
              <a:rPr lang="tr-TR" sz="1200" kern="1200" dirty="0" err="1" smtClean="0">
                <a:solidFill>
                  <a:schemeClr val="tx1"/>
                </a:solidFill>
                <a:effectLst/>
                <a:latin typeface="+mn-lt"/>
                <a:ea typeface="+mn-ea"/>
                <a:cs typeface="+mn-cs"/>
              </a:rPr>
              <a:t>spesifite</a:t>
            </a:r>
            <a:r>
              <a:rPr lang="tr-TR" sz="1200" kern="1200" dirty="0" smtClean="0">
                <a:solidFill>
                  <a:schemeClr val="tx1"/>
                </a:solidFill>
                <a:effectLst/>
                <a:latin typeface="+mn-lt"/>
                <a:ea typeface="+mn-ea"/>
                <a:cs typeface="+mn-cs"/>
              </a:rPr>
              <a:t> ile tespit ettik. İlk gün ile dördüncü gün arasında β-</a:t>
            </a:r>
            <a:r>
              <a:rPr lang="tr-TR" sz="1200" kern="1200" dirty="0" err="1" smtClean="0">
                <a:solidFill>
                  <a:schemeClr val="tx1"/>
                </a:solidFill>
                <a:effectLst/>
                <a:latin typeface="+mn-lt"/>
                <a:ea typeface="+mn-ea"/>
                <a:cs typeface="+mn-cs"/>
              </a:rPr>
              <a:t>hCG</a:t>
            </a:r>
            <a:r>
              <a:rPr lang="tr-TR" sz="1200" kern="1200" dirty="0" smtClean="0">
                <a:solidFill>
                  <a:schemeClr val="tx1"/>
                </a:solidFill>
                <a:effectLst/>
                <a:latin typeface="+mn-lt"/>
                <a:ea typeface="+mn-ea"/>
                <a:cs typeface="+mn-cs"/>
              </a:rPr>
              <a:t> seviyelerindeki değişiminde %9.87 oranında bir azalma olduğunda %77.7 </a:t>
            </a:r>
            <a:r>
              <a:rPr lang="tr-TR" sz="1200" kern="1200" dirty="0" err="1" smtClean="0">
                <a:solidFill>
                  <a:schemeClr val="tx1"/>
                </a:solidFill>
                <a:effectLst/>
                <a:latin typeface="+mn-lt"/>
                <a:ea typeface="+mn-ea"/>
                <a:cs typeface="+mn-cs"/>
              </a:rPr>
              <a:t>sensivite</a:t>
            </a:r>
            <a:r>
              <a:rPr lang="tr-TR" sz="1200" kern="1200" dirty="0" smtClean="0">
                <a:solidFill>
                  <a:schemeClr val="tx1"/>
                </a:solidFill>
                <a:effectLst/>
                <a:latin typeface="+mn-lt"/>
                <a:ea typeface="+mn-ea"/>
                <a:cs typeface="+mn-cs"/>
              </a:rPr>
              <a:t>, %82.9 </a:t>
            </a:r>
            <a:r>
              <a:rPr lang="tr-TR" sz="1200" kern="1200" dirty="0" err="1" smtClean="0">
                <a:solidFill>
                  <a:schemeClr val="tx1"/>
                </a:solidFill>
                <a:effectLst/>
                <a:latin typeface="+mn-lt"/>
                <a:ea typeface="+mn-ea"/>
                <a:cs typeface="+mn-cs"/>
              </a:rPr>
              <a:t>spesifite</a:t>
            </a:r>
            <a:r>
              <a:rPr lang="tr-TR" sz="1200" kern="1200" dirty="0" smtClean="0">
                <a:solidFill>
                  <a:schemeClr val="tx1"/>
                </a:solidFill>
                <a:effectLst/>
                <a:latin typeface="+mn-lt"/>
                <a:ea typeface="+mn-ea"/>
                <a:cs typeface="+mn-cs"/>
              </a:rPr>
              <a:t> ile 5.65 kat ek doz </a:t>
            </a:r>
            <a:r>
              <a:rPr lang="tr-TR" sz="1200" kern="1200" dirty="0" err="1" smtClean="0">
                <a:solidFill>
                  <a:schemeClr val="tx1"/>
                </a:solidFill>
                <a:effectLst/>
                <a:latin typeface="+mn-lt"/>
                <a:ea typeface="+mn-ea"/>
                <a:cs typeface="+mn-cs"/>
              </a:rPr>
              <a:t>metotreksat</a:t>
            </a:r>
            <a:r>
              <a:rPr lang="tr-TR" sz="1200" kern="1200" dirty="0" smtClean="0">
                <a:solidFill>
                  <a:schemeClr val="tx1"/>
                </a:solidFill>
                <a:effectLst/>
                <a:latin typeface="+mn-lt"/>
                <a:ea typeface="+mn-ea"/>
                <a:cs typeface="+mn-cs"/>
              </a:rPr>
              <a:t> alma ihtiyacının azaldığını tespit ettik (p&lt;0.001).</a:t>
            </a:r>
          </a:p>
          <a:p>
            <a:endParaRPr lang="en-US" dirty="0"/>
          </a:p>
        </p:txBody>
      </p:sp>
      <p:sp>
        <p:nvSpPr>
          <p:cNvPr id="4" name="Slide Number Placeholder 3"/>
          <p:cNvSpPr>
            <a:spLocks noGrp="1"/>
          </p:cNvSpPr>
          <p:nvPr>
            <p:ph type="sldNum" sz="quarter" idx="10"/>
          </p:nvPr>
        </p:nvSpPr>
        <p:spPr/>
        <p:txBody>
          <a:bodyPr/>
          <a:lstStyle/>
          <a:p>
            <a:fld id="{175C7D45-4AAA-2149-AC6D-073EEAEE474D}" type="slidenum">
              <a:rPr lang="en-US" smtClean="0"/>
              <a:t>10</a:t>
            </a:fld>
            <a:endParaRPr lang="en-US"/>
          </a:p>
        </p:txBody>
      </p:sp>
    </p:spTree>
    <p:extLst>
      <p:ext uri="{BB962C8B-B14F-4D97-AF65-F5344CB8AC3E}">
        <p14:creationId xmlns:p14="http://schemas.microsoft.com/office/powerpoint/2010/main" val="6554953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kern="1200" dirty="0" smtClean="0">
                <a:solidFill>
                  <a:schemeClr val="tx1"/>
                </a:solidFill>
                <a:effectLst/>
                <a:latin typeface="+mn-lt"/>
                <a:ea typeface="+mn-ea"/>
                <a:cs typeface="+mn-cs"/>
              </a:rPr>
              <a:t>Medikal tedavinin başarılı olduğu 335 hastanın 57 tanesi ek doz </a:t>
            </a:r>
            <a:r>
              <a:rPr lang="tr-TR" sz="1200" kern="1200" dirty="0" err="1" smtClean="0">
                <a:solidFill>
                  <a:schemeClr val="tx1"/>
                </a:solidFill>
                <a:effectLst/>
                <a:latin typeface="+mn-lt"/>
                <a:ea typeface="+mn-ea"/>
                <a:cs typeface="+mn-cs"/>
              </a:rPr>
              <a:t>metotreksat</a:t>
            </a:r>
            <a:r>
              <a:rPr lang="tr-TR" sz="1200" kern="1200" dirty="0" smtClean="0">
                <a:solidFill>
                  <a:schemeClr val="tx1"/>
                </a:solidFill>
                <a:effectLst/>
                <a:latin typeface="+mn-lt"/>
                <a:ea typeface="+mn-ea"/>
                <a:cs typeface="+mn-cs"/>
              </a:rPr>
              <a:t> alırken, başarısız olan (tamamı </a:t>
            </a:r>
            <a:r>
              <a:rPr lang="tr-TR" sz="1200" kern="1200" dirty="0" err="1" smtClean="0">
                <a:solidFill>
                  <a:schemeClr val="tx1"/>
                </a:solidFill>
                <a:effectLst/>
                <a:latin typeface="+mn-lt"/>
                <a:ea typeface="+mn-ea"/>
                <a:cs typeface="+mn-cs"/>
              </a:rPr>
              <a:t>rüptür</a:t>
            </a:r>
            <a:r>
              <a:rPr lang="tr-TR" sz="1200" kern="1200" dirty="0" smtClean="0">
                <a:solidFill>
                  <a:schemeClr val="tx1"/>
                </a:solidFill>
                <a:effectLst/>
                <a:latin typeface="+mn-lt"/>
                <a:ea typeface="+mn-ea"/>
                <a:cs typeface="+mn-cs"/>
              </a:rPr>
              <a:t> olan) 59 hastanın 12 tanesi ek doz </a:t>
            </a:r>
            <a:r>
              <a:rPr lang="tr-TR" sz="1200" kern="1200" dirty="0" err="1" smtClean="0">
                <a:solidFill>
                  <a:schemeClr val="tx1"/>
                </a:solidFill>
                <a:effectLst/>
                <a:latin typeface="+mn-lt"/>
                <a:ea typeface="+mn-ea"/>
                <a:cs typeface="+mn-cs"/>
              </a:rPr>
              <a:t>metotreksat</a:t>
            </a:r>
            <a:r>
              <a:rPr lang="tr-TR" sz="1200" kern="1200" dirty="0" smtClean="0">
                <a:solidFill>
                  <a:schemeClr val="tx1"/>
                </a:solidFill>
                <a:effectLst/>
                <a:latin typeface="+mn-lt"/>
                <a:ea typeface="+mn-ea"/>
                <a:cs typeface="+mn-cs"/>
              </a:rPr>
              <a:t> aldı. Ortalama yaş ve </a:t>
            </a:r>
            <a:r>
              <a:rPr lang="tr-TR" sz="1200" kern="1200" dirty="0" err="1" smtClean="0">
                <a:solidFill>
                  <a:schemeClr val="tx1"/>
                </a:solidFill>
                <a:effectLst/>
                <a:latin typeface="+mn-lt"/>
                <a:ea typeface="+mn-ea"/>
                <a:cs typeface="+mn-cs"/>
              </a:rPr>
              <a:t>gravida</a:t>
            </a:r>
            <a:r>
              <a:rPr lang="tr-TR" sz="1200" kern="1200" dirty="0" smtClean="0">
                <a:solidFill>
                  <a:schemeClr val="tx1"/>
                </a:solidFill>
                <a:effectLst/>
                <a:latin typeface="+mn-lt"/>
                <a:ea typeface="+mn-ea"/>
                <a:cs typeface="+mn-cs"/>
              </a:rPr>
              <a:t> açısından aralarında fark bulunmayan bu hastaların, </a:t>
            </a:r>
            <a:r>
              <a:rPr lang="tr-TR" sz="1200" kern="1200" dirty="0" err="1" smtClean="0">
                <a:solidFill>
                  <a:schemeClr val="tx1"/>
                </a:solidFill>
                <a:effectLst/>
                <a:latin typeface="+mn-lt"/>
                <a:ea typeface="+mn-ea"/>
                <a:cs typeface="+mn-cs"/>
              </a:rPr>
              <a:t>initial</a:t>
            </a:r>
            <a:r>
              <a:rPr lang="tr-TR" sz="1200" kern="1200" dirty="0" smtClean="0">
                <a:solidFill>
                  <a:schemeClr val="tx1"/>
                </a:solidFill>
                <a:effectLst/>
                <a:latin typeface="+mn-lt"/>
                <a:ea typeface="+mn-ea"/>
                <a:cs typeface="+mn-cs"/>
              </a:rPr>
              <a:t>  β-</a:t>
            </a:r>
            <a:r>
              <a:rPr lang="tr-TR" sz="1200" kern="1200" dirty="0" err="1" smtClean="0">
                <a:solidFill>
                  <a:schemeClr val="tx1"/>
                </a:solidFill>
                <a:effectLst/>
                <a:latin typeface="+mn-lt"/>
                <a:ea typeface="+mn-ea"/>
                <a:cs typeface="+mn-cs"/>
              </a:rPr>
              <a:t>hCG</a:t>
            </a:r>
            <a:r>
              <a:rPr lang="tr-TR" sz="1200" kern="1200" dirty="0" smtClean="0">
                <a:solidFill>
                  <a:schemeClr val="tx1"/>
                </a:solidFill>
                <a:effectLst/>
                <a:latin typeface="+mn-lt"/>
                <a:ea typeface="+mn-ea"/>
                <a:cs typeface="+mn-cs"/>
              </a:rPr>
              <a:t>, 4 gün β-</a:t>
            </a:r>
            <a:r>
              <a:rPr lang="tr-TR" sz="1200" kern="1200" dirty="0" err="1" smtClean="0">
                <a:solidFill>
                  <a:schemeClr val="tx1"/>
                </a:solidFill>
                <a:effectLst/>
                <a:latin typeface="+mn-lt"/>
                <a:ea typeface="+mn-ea"/>
                <a:cs typeface="+mn-cs"/>
              </a:rPr>
              <a:t>hCG</a:t>
            </a:r>
            <a:r>
              <a:rPr lang="tr-TR" sz="1200" kern="1200" dirty="0" smtClean="0">
                <a:solidFill>
                  <a:schemeClr val="tx1"/>
                </a:solidFill>
                <a:effectLst/>
                <a:latin typeface="+mn-lt"/>
                <a:ea typeface="+mn-ea"/>
                <a:cs typeface="+mn-cs"/>
              </a:rPr>
              <a:t>, 1-4 gün, 4-7 ve 7-11 gün  arasındaki β-</a:t>
            </a:r>
            <a:r>
              <a:rPr lang="tr-TR" sz="1200" kern="1200" dirty="0" err="1" smtClean="0">
                <a:solidFill>
                  <a:schemeClr val="tx1"/>
                </a:solidFill>
                <a:effectLst/>
                <a:latin typeface="+mn-lt"/>
                <a:ea typeface="+mn-ea"/>
                <a:cs typeface="+mn-cs"/>
              </a:rPr>
              <a:t>hCG</a:t>
            </a:r>
            <a:r>
              <a:rPr lang="tr-TR" sz="1200" kern="1200" dirty="0" smtClean="0">
                <a:solidFill>
                  <a:schemeClr val="tx1"/>
                </a:solidFill>
                <a:effectLst/>
                <a:latin typeface="+mn-lt"/>
                <a:ea typeface="+mn-ea"/>
                <a:cs typeface="+mn-cs"/>
              </a:rPr>
              <a:t> değişim yüzdesi de ayrıca değerlendirildiğinde    istatistiksel anlamlı bir fark bulunmadı (Tablo 5 ). </a:t>
            </a:r>
          </a:p>
          <a:p>
            <a:endParaRPr lang="en-US" dirty="0"/>
          </a:p>
        </p:txBody>
      </p:sp>
      <p:sp>
        <p:nvSpPr>
          <p:cNvPr id="4" name="Slide Number Placeholder 3"/>
          <p:cNvSpPr>
            <a:spLocks noGrp="1"/>
          </p:cNvSpPr>
          <p:nvPr>
            <p:ph type="sldNum" sz="quarter" idx="10"/>
          </p:nvPr>
        </p:nvSpPr>
        <p:spPr/>
        <p:txBody>
          <a:bodyPr/>
          <a:lstStyle/>
          <a:p>
            <a:fld id="{175C7D45-4AAA-2149-AC6D-073EEAEE474D}" type="slidenum">
              <a:rPr lang="en-US" smtClean="0"/>
              <a:t>11</a:t>
            </a:fld>
            <a:endParaRPr lang="en-US"/>
          </a:p>
        </p:txBody>
      </p:sp>
    </p:spTree>
    <p:extLst>
      <p:ext uri="{BB962C8B-B14F-4D97-AF65-F5344CB8AC3E}">
        <p14:creationId xmlns:p14="http://schemas.microsoft.com/office/powerpoint/2010/main" val="5617179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kern="1200" dirty="0" err="1" smtClean="0">
                <a:solidFill>
                  <a:schemeClr val="tx1"/>
                </a:solidFill>
                <a:effectLst/>
                <a:latin typeface="+mn-lt"/>
                <a:ea typeface="+mn-ea"/>
                <a:cs typeface="+mn-cs"/>
              </a:rPr>
              <a:t>Metotreksat</a:t>
            </a:r>
            <a:r>
              <a:rPr lang="tr-TR" sz="1200" kern="1200" dirty="0" smtClean="0">
                <a:solidFill>
                  <a:schemeClr val="tx1"/>
                </a:solidFill>
                <a:effectLst/>
                <a:latin typeface="+mn-lt"/>
                <a:ea typeface="+mn-ea"/>
                <a:cs typeface="+mn-cs"/>
              </a:rPr>
              <a:t> tedavisi alan hastaların 4. ile 7. gün β-</a:t>
            </a:r>
            <a:r>
              <a:rPr lang="tr-TR" sz="1200" kern="1200" dirty="0" err="1" smtClean="0">
                <a:solidFill>
                  <a:schemeClr val="tx1"/>
                </a:solidFill>
                <a:effectLst/>
                <a:latin typeface="+mn-lt"/>
                <a:ea typeface="+mn-ea"/>
                <a:cs typeface="+mn-cs"/>
              </a:rPr>
              <a:t>hCG</a:t>
            </a:r>
            <a:r>
              <a:rPr lang="tr-TR" sz="1200" kern="1200" dirty="0" smtClean="0">
                <a:solidFill>
                  <a:schemeClr val="tx1"/>
                </a:solidFill>
                <a:effectLst/>
                <a:latin typeface="+mn-lt"/>
                <a:ea typeface="+mn-ea"/>
                <a:cs typeface="+mn-cs"/>
              </a:rPr>
              <a:t> </a:t>
            </a:r>
            <a:r>
              <a:rPr lang="tr-TR" sz="1200" kern="1200" dirty="0" err="1" smtClean="0">
                <a:solidFill>
                  <a:schemeClr val="tx1"/>
                </a:solidFill>
                <a:effectLst/>
                <a:latin typeface="+mn-lt"/>
                <a:ea typeface="+mn-ea"/>
                <a:cs typeface="+mn-cs"/>
              </a:rPr>
              <a:t>değerlerinindeki</a:t>
            </a:r>
            <a:r>
              <a:rPr lang="tr-TR" sz="1200" kern="1200" dirty="0" smtClean="0">
                <a:solidFill>
                  <a:schemeClr val="tx1"/>
                </a:solidFill>
                <a:effectLst/>
                <a:latin typeface="+mn-lt"/>
                <a:ea typeface="+mn-ea"/>
                <a:cs typeface="+mn-cs"/>
              </a:rPr>
              <a:t> değişime dayanılarak hasta yönetiminin yapılması hastanede uzun süre takip  edilmeyi gerekli kılmaktadır. Bu süreç hastaların sadece </a:t>
            </a:r>
            <a:r>
              <a:rPr lang="tr-TR" sz="1200" kern="1200" dirty="0" err="1" smtClean="0">
                <a:solidFill>
                  <a:schemeClr val="tx1"/>
                </a:solidFill>
                <a:effectLst/>
                <a:latin typeface="+mn-lt"/>
                <a:ea typeface="+mn-ea"/>
                <a:cs typeface="+mn-cs"/>
              </a:rPr>
              <a:t>anksiyetesini</a:t>
            </a:r>
            <a:r>
              <a:rPr lang="tr-TR" sz="1200" kern="1200" dirty="0" smtClean="0">
                <a:solidFill>
                  <a:schemeClr val="tx1"/>
                </a:solidFill>
                <a:effectLst/>
                <a:latin typeface="+mn-lt"/>
                <a:ea typeface="+mn-ea"/>
                <a:cs typeface="+mn-cs"/>
              </a:rPr>
              <a:t> arttırmakla kalmayıp, kişi başı maliyetleri de arttırmaktadır. Bu sürenin kısaltılması maliyetleri azaltabileceği gibi hasta </a:t>
            </a:r>
            <a:r>
              <a:rPr lang="tr-TR" sz="1200" kern="1200" dirty="0" err="1" smtClean="0">
                <a:solidFill>
                  <a:schemeClr val="tx1"/>
                </a:solidFill>
                <a:effectLst/>
                <a:latin typeface="+mn-lt"/>
                <a:ea typeface="+mn-ea"/>
                <a:cs typeface="+mn-cs"/>
              </a:rPr>
              <a:t>anksiyetesini</a:t>
            </a:r>
            <a:r>
              <a:rPr lang="tr-TR" sz="1200" kern="1200" dirty="0" smtClean="0">
                <a:solidFill>
                  <a:schemeClr val="tx1"/>
                </a:solidFill>
                <a:effectLst/>
                <a:latin typeface="+mn-lt"/>
                <a:ea typeface="+mn-ea"/>
                <a:cs typeface="+mn-cs"/>
              </a:rPr>
              <a:t> de azaltacaktır. Bu amaçla hastaların 1. ile 4. günü β-</a:t>
            </a:r>
            <a:r>
              <a:rPr lang="tr-TR" sz="1200" kern="1200" dirty="0" err="1" smtClean="0">
                <a:solidFill>
                  <a:schemeClr val="tx1"/>
                </a:solidFill>
                <a:effectLst/>
                <a:latin typeface="+mn-lt"/>
                <a:ea typeface="+mn-ea"/>
                <a:cs typeface="+mn-cs"/>
              </a:rPr>
              <a:t>hCG</a:t>
            </a:r>
            <a:r>
              <a:rPr lang="tr-TR" sz="1200" kern="1200" dirty="0" smtClean="0">
                <a:solidFill>
                  <a:schemeClr val="tx1"/>
                </a:solidFill>
                <a:effectLst/>
                <a:latin typeface="+mn-lt"/>
                <a:ea typeface="+mn-ea"/>
                <a:cs typeface="+mn-cs"/>
              </a:rPr>
              <a:t> değerlerinin karşılaştırılmasının başarıyı öngörmedeki etkinliği uzun süredir araştırılmaktadır. </a:t>
            </a:r>
            <a:r>
              <a:rPr lang="tr-TR" sz="1200" kern="1200" dirty="0" err="1" smtClean="0">
                <a:solidFill>
                  <a:schemeClr val="tx1"/>
                </a:solidFill>
                <a:effectLst/>
                <a:latin typeface="+mn-lt"/>
                <a:ea typeface="+mn-ea"/>
                <a:cs typeface="+mn-cs"/>
              </a:rPr>
              <a:t>Agostini</a:t>
            </a:r>
            <a:r>
              <a:rPr lang="tr-TR" sz="1200" kern="1200" dirty="0" smtClean="0">
                <a:solidFill>
                  <a:schemeClr val="tx1"/>
                </a:solidFill>
                <a:effectLst/>
                <a:latin typeface="+mn-lt"/>
                <a:ea typeface="+mn-ea"/>
                <a:cs typeface="+mn-cs"/>
              </a:rPr>
              <a:t> ve arkadaşları %20 </a:t>
            </a:r>
            <a:r>
              <a:rPr lang="tr-TR" sz="1200" kern="1200" dirty="0" err="1" smtClean="0">
                <a:solidFill>
                  <a:schemeClr val="tx1"/>
                </a:solidFill>
                <a:effectLst/>
                <a:latin typeface="+mn-lt"/>
                <a:ea typeface="+mn-ea"/>
                <a:cs typeface="+mn-cs"/>
              </a:rPr>
              <a:t>lik</a:t>
            </a:r>
            <a:r>
              <a:rPr lang="tr-TR" sz="1200" kern="1200" dirty="0" smtClean="0">
                <a:solidFill>
                  <a:schemeClr val="tx1"/>
                </a:solidFill>
                <a:effectLst/>
                <a:latin typeface="+mn-lt"/>
                <a:ea typeface="+mn-ea"/>
                <a:cs typeface="+mn-cs"/>
              </a:rPr>
              <a:t> bir azalmanın  %97 pozitif </a:t>
            </a:r>
            <a:r>
              <a:rPr lang="tr-TR" sz="1200" kern="1200" dirty="0" err="1" smtClean="0">
                <a:solidFill>
                  <a:schemeClr val="tx1"/>
                </a:solidFill>
                <a:effectLst/>
                <a:latin typeface="+mn-lt"/>
                <a:ea typeface="+mn-ea"/>
                <a:cs typeface="+mn-cs"/>
              </a:rPr>
              <a:t>prediktif</a:t>
            </a:r>
            <a:r>
              <a:rPr lang="tr-TR" sz="1200" kern="1200" dirty="0" smtClean="0">
                <a:solidFill>
                  <a:schemeClr val="tx1"/>
                </a:solidFill>
                <a:effectLst/>
                <a:latin typeface="+mn-lt"/>
                <a:ea typeface="+mn-ea"/>
                <a:cs typeface="+mn-cs"/>
              </a:rPr>
              <a:t> değer ile başarılı sonucu öngörebildiğini belirtmişlerdir(16). </a:t>
            </a:r>
            <a:r>
              <a:rPr lang="tr-TR" sz="1200" kern="1200" dirty="0" err="1" smtClean="0">
                <a:solidFill>
                  <a:schemeClr val="tx1"/>
                </a:solidFill>
                <a:effectLst/>
                <a:latin typeface="+mn-lt"/>
                <a:ea typeface="+mn-ea"/>
                <a:cs typeface="+mn-cs"/>
              </a:rPr>
              <a:t>Ustunyurt</a:t>
            </a:r>
            <a:r>
              <a:rPr lang="tr-TR" sz="1200" kern="1200" dirty="0" smtClean="0">
                <a:solidFill>
                  <a:schemeClr val="tx1"/>
                </a:solidFill>
                <a:effectLst/>
                <a:latin typeface="+mn-lt"/>
                <a:ea typeface="+mn-ea"/>
                <a:cs typeface="+mn-cs"/>
              </a:rPr>
              <a:t> ve arkadaşları da benzer şekilde % 22’lik bir azalmanın başarıyı ön görebildiğini belirtmişlerdir(17). Çelik ve arkadaşlarının yapmış olduğu 93 hastanın dahil edildiği çalışmada ise 1-4 gün arası β-</a:t>
            </a:r>
            <a:r>
              <a:rPr lang="tr-TR" sz="1200" kern="1200" dirty="0" err="1" smtClean="0">
                <a:solidFill>
                  <a:schemeClr val="tx1"/>
                </a:solidFill>
                <a:effectLst/>
                <a:latin typeface="+mn-lt"/>
                <a:ea typeface="+mn-ea"/>
                <a:cs typeface="+mn-cs"/>
              </a:rPr>
              <a:t>hCG</a:t>
            </a:r>
            <a:r>
              <a:rPr lang="tr-TR" sz="1200" kern="1200" dirty="0" smtClean="0">
                <a:solidFill>
                  <a:schemeClr val="tx1"/>
                </a:solidFill>
                <a:effectLst/>
                <a:latin typeface="+mn-lt"/>
                <a:ea typeface="+mn-ea"/>
                <a:cs typeface="+mn-cs"/>
              </a:rPr>
              <a:t> değerlerinde en az %9.08 </a:t>
            </a:r>
            <a:r>
              <a:rPr lang="tr-TR" sz="1200" kern="1200" dirty="0" err="1" smtClean="0">
                <a:solidFill>
                  <a:schemeClr val="tx1"/>
                </a:solidFill>
                <a:effectLst/>
                <a:latin typeface="+mn-lt"/>
                <a:ea typeface="+mn-ea"/>
                <a:cs typeface="+mn-cs"/>
              </a:rPr>
              <a:t>lik</a:t>
            </a:r>
            <a:r>
              <a:rPr lang="tr-TR" sz="1200" kern="1200" dirty="0" smtClean="0">
                <a:solidFill>
                  <a:schemeClr val="tx1"/>
                </a:solidFill>
                <a:effectLst/>
                <a:latin typeface="+mn-lt"/>
                <a:ea typeface="+mn-ea"/>
                <a:cs typeface="+mn-cs"/>
              </a:rPr>
              <a:t> bir azalmanın olmadığı hastalarda, tedavi başarısızlığının 4.94 kat arttığını göstermişlerdir. </a:t>
            </a:r>
            <a:r>
              <a:rPr lang="tr-TR" sz="1200" kern="1200" dirty="0" err="1" smtClean="0">
                <a:solidFill>
                  <a:schemeClr val="tx1"/>
                </a:solidFill>
                <a:effectLst/>
                <a:latin typeface="+mn-lt"/>
                <a:ea typeface="+mn-ea"/>
                <a:cs typeface="+mn-cs"/>
              </a:rPr>
              <a:t>Metotreksat</a:t>
            </a:r>
            <a:r>
              <a:rPr lang="tr-TR" sz="1200" kern="1200" dirty="0" smtClean="0">
                <a:solidFill>
                  <a:schemeClr val="tx1"/>
                </a:solidFill>
                <a:effectLst/>
                <a:latin typeface="+mn-lt"/>
                <a:ea typeface="+mn-ea"/>
                <a:cs typeface="+mn-cs"/>
              </a:rPr>
              <a:t> uygulamasını takiben ilk günlerde β-</a:t>
            </a:r>
            <a:r>
              <a:rPr lang="tr-TR" sz="1200" kern="1200" dirty="0" err="1" smtClean="0">
                <a:solidFill>
                  <a:schemeClr val="tx1"/>
                </a:solidFill>
                <a:effectLst/>
                <a:latin typeface="+mn-lt"/>
                <a:ea typeface="+mn-ea"/>
                <a:cs typeface="+mn-cs"/>
              </a:rPr>
              <a:t>hCG</a:t>
            </a:r>
            <a:r>
              <a:rPr lang="tr-TR" sz="1200" kern="1200" dirty="0" smtClean="0">
                <a:solidFill>
                  <a:schemeClr val="tx1"/>
                </a:solidFill>
                <a:effectLst/>
                <a:latin typeface="+mn-lt"/>
                <a:ea typeface="+mn-ea"/>
                <a:cs typeface="+mn-cs"/>
              </a:rPr>
              <a:t> seviyesinin bir miktar yükselmesi genellikle beklenir(18). Çalışma grubumuzda ROC ve lojistik regresyon analizi ile 1-4 gün arası β-</a:t>
            </a:r>
            <a:r>
              <a:rPr lang="tr-TR" sz="1200" kern="1200" dirty="0" err="1" smtClean="0">
                <a:solidFill>
                  <a:schemeClr val="tx1"/>
                </a:solidFill>
                <a:effectLst/>
                <a:latin typeface="+mn-lt"/>
                <a:ea typeface="+mn-ea"/>
                <a:cs typeface="+mn-cs"/>
              </a:rPr>
              <a:t>hCG</a:t>
            </a:r>
            <a:r>
              <a:rPr lang="tr-TR" sz="1200" kern="1200" dirty="0" smtClean="0">
                <a:solidFill>
                  <a:schemeClr val="tx1"/>
                </a:solidFill>
                <a:effectLst/>
                <a:latin typeface="+mn-lt"/>
                <a:ea typeface="+mn-ea"/>
                <a:cs typeface="+mn-cs"/>
              </a:rPr>
              <a:t> değerlerindeki değişim değerlendirildiğinde, % 6.86’dan fazla artışın tedavinin başarısız olma ihtimalini %69.58 </a:t>
            </a:r>
            <a:r>
              <a:rPr lang="tr-TR" sz="1200" kern="1200" dirty="0" err="1" smtClean="0">
                <a:solidFill>
                  <a:schemeClr val="tx1"/>
                </a:solidFill>
                <a:effectLst/>
                <a:latin typeface="+mn-lt"/>
                <a:ea typeface="+mn-ea"/>
                <a:cs typeface="+mn-cs"/>
              </a:rPr>
              <a:t>sensivite</a:t>
            </a:r>
            <a:r>
              <a:rPr lang="tr-TR" sz="1200" kern="1200" dirty="0" smtClean="0">
                <a:solidFill>
                  <a:schemeClr val="tx1"/>
                </a:solidFill>
                <a:effectLst/>
                <a:latin typeface="+mn-lt"/>
                <a:ea typeface="+mn-ea"/>
                <a:cs typeface="+mn-cs"/>
              </a:rPr>
              <a:t>, %78.72 </a:t>
            </a:r>
            <a:r>
              <a:rPr lang="tr-TR" sz="1200" kern="1200" dirty="0" err="1" smtClean="0">
                <a:solidFill>
                  <a:schemeClr val="tx1"/>
                </a:solidFill>
                <a:effectLst/>
                <a:latin typeface="+mn-lt"/>
                <a:ea typeface="+mn-ea"/>
                <a:cs typeface="+mn-cs"/>
              </a:rPr>
              <a:t>spesifite</a:t>
            </a:r>
            <a:r>
              <a:rPr lang="tr-TR" sz="1200" kern="1200" dirty="0" smtClean="0">
                <a:solidFill>
                  <a:schemeClr val="tx1"/>
                </a:solidFill>
                <a:effectLst/>
                <a:latin typeface="+mn-lt"/>
                <a:ea typeface="+mn-ea"/>
                <a:cs typeface="+mn-cs"/>
              </a:rPr>
              <a:t> ile 8.3 kat arttırdığı gözlemlendi. β-</a:t>
            </a:r>
            <a:r>
              <a:rPr lang="tr-TR" sz="1200" kern="1200" dirty="0" err="1" smtClean="0">
                <a:solidFill>
                  <a:schemeClr val="tx1"/>
                </a:solidFill>
                <a:effectLst/>
                <a:latin typeface="+mn-lt"/>
                <a:ea typeface="+mn-ea"/>
                <a:cs typeface="+mn-cs"/>
              </a:rPr>
              <a:t>hCG</a:t>
            </a:r>
            <a:r>
              <a:rPr lang="tr-TR" sz="1200" kern="1200" dirty="0" smtClean="0">
                <a:solidFill>
                  <a:schemeClr val="tx1"/>
                </a:solidFill>
                <a:effectLst/>
                <a:latin typeface="+mn-lt"/>
                <a:ea typeface="+mn-ea"/>
                <a:cs typeface="+mn-cs"/>
              </a:rPr>
              <a:t> seviyelerindeki azalmanın başarıyı ön görmede etkisinin olup olmadığını değerlendirdiğimizde ise istatistiksel anlamlı fark bulunmadı(p:0.83). </a:t>
            </a:r>
          </a:p>
          <a:p>
            <a:pPr marL="0" marR="0" indent="0" algn="l" defTabSz="914400" rtl="0" eaLnBrk="1" fontAlgn="auto" latinLnBrk="0" hangingPunct="1">
              <a:lnSpc>
                <a:spcPct val="100000"/>
              </a:lnSpc>
              <a:spcBef>
                <a:spcPts val="0"/>
              </a:spcBef>
              <a:spcAft>
                <a:spcPts val="0"/>
              </a:spcAft>
              <a:buClrTx/>
              <a:buSzTx/>
              <a:buFontTx/>
              <a:buNone/>
              <a:tabLst/>
              <a:defRPr/>
            </a:pPr>
            <a:endParaRPr lang="tr-TR"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tr-TR" sz="1200" kern="1200" dirty="0" smtClean="0">
                <a:solidFill>
                  <a:schemeClr val="tx1"/>
                </a:solidFill>
                <a:effectLst/>
                <a:latin typeface="+mn-lt"/>
                <a:ea typeface="+mn-ea"/>
                <a:cs typeface="+mn-cs"/>
              </a:rPr>
              <a:t>Ancak ek doz alan grupta 1- 4 gün arası β-</a:t>
            </a:r>
            <a:r>
              <a:rPr lang="tr-TR" sz="1200" kern="1200" dirty="0" err="1" smtClean="0">
                <a:solidFill>
                  <a:schemeClr val="tx1"/>
                </a:solidFill>
                <a:effectLst/>
                <a:latin typeface="+mn-lt"/>
                <a:ea typeface="+mn-ea"/>
                <a:cs typeface="+mn-cs"/>
              </a:rPr>
              <a:t>hCG</a:t>
            </a:r>
            <a:r>
              <a:rPr lang="tr-TR" sz="1200" kern="1200" dirty="0" smtClean="0">
                <a:solidFill>
                  <a:schemeClr val="tx1"/>
                </a:solidFill>
                <a:effectLst/>
                <a:latin typeface="+mn-lt"/>
                <a:ea typeface="+mn-ea"/>
                <a:cs typeface="+mn-cs"/>
              </a:rPr>
              <a:t> seviyelerinde % 8.2’in üzerindeki artışın, ek doz alma olasılığını 7.93 kat arttırdığını tespit edildi (%82.61 </a:t>
            </a:r>
            <a:r>
              <a:rPr lang="tr-TR" sz="1200" kern="1200" dirty="0" err="1" smtClean="0">
                <a:solidFill>
                  <a:schemeClr val="tx1"/>
                </a:solidFill>
                <a:effectLst/>
                <a:latin typeface="+mn-lt"/>
                <a:ea typeface="+mn-ea"/>
                <a:cs typeface="+mn-cs"/>
              </a:rPr>
              <a:t>sensitivite</a:t>
            </a:r>
            <a:r>
              <a:rPr lang="tr-TR" sz="1200" kern="1200" dirty="0" smtClean="0">
                <a:solidFill>
                  <a:schemeClr val="tx1"/>
                </a:solidFill>
                <a:effectLst/>
                <a:latin typeface="+mn-lt"/>
                <a:ea typeface="+mn-ea"/>
                <a:cs typeface="+mn-cs"/>
              </a:rPr>
              <a:t>, %75.81 </a:t>
            </a:r>
            <a:r>
              <a:rPr lang="tr-TR" sz="1200" kern="1200" dirty="0" err="1" smtClean="0">
                <a:solidFill>
                  <a:schemeClr val="tx1"/>
                </a:solidFill>
                <a:effectLst/>
                <a:latin typeface="+mn-lt"/>
                <a:ea typeface="+mn-ea"/>
                <a:cs typeface="+mn-cs"/>
              </a:rPr>
              <a:t>spesifite</a:t>
            </a:r>
            <a:r>
              <a:rPr lang="tr-TR" sz="1200" kern="1200" dirty="0" smtClean="0">
                <a:solidFill>
                  <a:schemeClr val="tx1"/>
                </a:solidFill>
                <a:effectLst/>
                <a:latin typeface="+mn-lt"/>
                <a:ea typeface="+mn-ea"/>
                <a:cs typeface="+mn-cs"/>
              </a:rPr>
              <a:t>, p:0.0017). 1-4 gün arası b- </a:t>
            </a:r>
            <a:r>
              <a:rPr lang="tr-TR" sz="1200" kern="1200" dirty="0" err="1" smtClean="0">
                <a:solidFill>
                  <a:schemeClr val="tx1"/>
                </a:solidFill>
                <a:effectLst/>
                <a:latin typeface="+mn-lt"/>
                <a:ea typeface="+mn-ea"/>
                <a:cs typeface="+mn-cs"/>
              </a:rPr>
              <a:t>hCG</a:t>
            </a:r>
            <a:r>
              <a:rPr lang="tr-TR" sz="1200" kern="1200" dirty="0" smtClean="0">
                <a:solidFill>
                  <a:schemeClr val="tx1"/>
                </a:solidFill>
                <a:effectLst/>
                <a:latin typeface="+mn-lt"/>
                <a:ea typeface="+mn-ea"/>
                <a:cs typeface="+mn-cs"/>
              </a:rPr>
              <a:t> seviyelerinde %9.87 oranında azalmanın ise 5.65 oranında riski azalttığı gözlemlendi.</a:t>
            </a:r>
            <a:r>
              <a:rPr lang="tr-TR" dirty="0" smtClean="0">
                <a:effectLst/>
              </a:rPr>
              <a:t> </a:t>
            </a:r>
            <a:endParaRPr lang="tr-TR"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175C7D45-4AAA-2149-AC6D-073EEAEE474D}" type="slidenum">
              <a:rPr lang="en-US" smtClean="0"/>
              <a:t>12</a:t>
            </a:fld>
            <a:endParaRPr lang="en-US"/>
          </a:p>
        </p:txBody>
      </p:sp>
    </p:spTree>
    <p:extLst>
      <p:ext uri="{BB962C8B-B14F-4D97-AF65-F5344CB8AC3E}">
        <p14:creationId xmlns:p14="http://schemas.microsoft.com/office/powerpoint/2010/main" val="3890407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tr-TR" smtClean="0"/>
              <a:t>Click to edit Master title style</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Click to edit Master subtitle style</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48A87A34-81AB-432B-8DAE-1953F412C126}" type="datetimeFigureOut">
              <a:rPr lang="en-US" dirty="0"/>
              <a:t>5/6/15</a:t>
            </a:fld>
            <a:endParaRPr lang="en-US" dirty="0"/>
          </a:p>
        </p:txBody>
      </p:sp>
      <p:sp>
        <p:nvSpPr>
          <p:cNvPr id="5" name="Footer Placeholder 4"/>
          <p:cNvSpPr>
            <a:spLocks noGrp="1"/>
          </p:cNvSpPr>
          <p:nvPr>
            <p:ph type="ftr" sz="quarter" idx="11"/>
          </p:nvPr>
        </p:nvSpPr>
        <p:spPr>
          <a:xfrm>
            <a:off x="1371600" y="4323845"/>
            <a:ext cx="6400800" cy="365125"/>
          </a:xfrm>
        </p:spPr>
        <p:txBody>
          <a:bodyPr/>
          <a:lstStyle/>
          <a:p>
            <a:endParaRPr lang="en-US" dirty="0"/>
          </a:p>
        </p:txBody>
      </p:sp>
      <p:sp>
        <p:nvSpPr>
          <p:cNvPr id="6" name="Slide Number Placeholder 5"/>
          <p:cNvSpPr>
            <a:spLocks noGrp="1"/>
          </p:cNvSpPr>
          <p:nvPr>
            <p:ph type="sldNum" sz="quarter" idx="12"/>
          </p:nvPr>
        </p:nvSpPr>
        <p:spPr>
          <a:xfrm>
            <a:off x="8077200" y="1430866"/>
            <a:ext cx="2743200"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tr-TR" smtClean="0"/>
              <a:t>Click to edit Master title style</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Drag picture to placeholder or click icon to add</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5/6/15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tr-TR" smtClean="0"/>
              <a:t>Click to edit Master title style</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5/6/15</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3" name="Picture 12"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tr-TR" smtClean="0"/>
              <a:t>Click to edit Master title style</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Click to edit Master text styles</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5/6/15</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tr-TR" smtClean="0"/>
              <a:t>Click to edit Master title style</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Click to edit Master text styles</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48A87A34-81AB-432B-8DAE-1953F412C126}" type="datetimeFigureOut">
              <a:rPr lang="en-US" dirty="0"/>
              <a:pPr/>
              <a:t>5/6/15</a:t>
            </a:fld>
            <a:endParaRPr lang="en-US" dirty="0"/>
          </a:p>
        </p:txBody>
      </p:sp>
      <p:sp>
        <p:nvSpPr>
          <p:cNvPr id="6" name="Footer Placeholder 5"/>
          <p:cNvSpPr>
            <a:spLocks noGrp="1"/>
          </p:cNvSpPr>
          <p:nvPr>
            <p:ph type="ftr" sz="quarter" idx="11"/>
          </p:nvPr>
        </p:nvSpPr>
        <p:spPr>
          <a:xfrm>
            <a:off x="685800" y="378883"/>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tr-TR" smtClean="0"/>
              <a:t>Click to edit Master title style</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Click to edit Master text styles</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Click to edit Master text styles</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Click to edit Master text styles</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Click to edit Master text styles</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Click to edit Master text styles</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5/6/15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tr-TR" smtClean="0"/>
              <a:t>Click to edit Master title style</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Click to edit Master text styles</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Drag picture to placeholder or click icon to add</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Click to edit Master text styles</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Click to edit Master text styles</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Drag picture to placeholder or click icon to add</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Click to edit Master text styles</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Click to edit Master text styles</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Drag picture to placeholder or click icon to add</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5/6/15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Click to edit Master title style</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5/6/15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tr-TR" smtClean="0"/>
              <a:t>Click to edit Master title style</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48A87A34-81AB-432B-8DAE-1953F412C126}" type="datetimeFigureOut">
              <a:rPr lang="en-US" dirty="0"/>
              <a:pPr/>
              <a:t>5/6/15</a:t>
            </a:fld>
            <a:endParaRPr lang="en-US" dirty="0"/>
          </a:p>
        </p:txBody>
      </p:sp>
      <p:sp>
        <p:nvSpPr>
          <p:cNvPr id="5" name="Footer Placeholder 4"/>
          <p:cNvSpPr>
            <a:spLocks noGrp="1"/>
          </p:cNvSpPr>
          <p:nvPr>
            <p:ph type="ftr" sz="quarter" idx="11"/>
          </p:nvPr>
        </p:nvSpPr>
        <p:spPr>
          <a:xfrm>
            <a:off x="685800" y="381000"/>
            <a:ext cx="6991492" cy="36512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Click to edit Master title style</a:t>
            </a:r>
            <a:endParaRPr lang="en-US" dirty="0"/>
          </a:p>
        </p:txBody>
      </p:sp>
      <p:sp>
        <p:nvSpPr>
          <p:cNvPr id="3" name="Content Placeholder 2"/>
          <p:cNvSpPr>
            <a:spLocks noGrp="1"/>
          </p:cNvSpPr>
          <p:nvPr>
            <p:ph idx="1"/>
          </p:nvPr>
        </p:nvSpPr>
        <p:spPr/>
        <p:txBody>
          <a:body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5/6/15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tr-TR" smtClean="0"/>
              <a:t>Click to edit Master title style</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Click to edit Master text styles</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5/6/15</a:t>
            </a:fld>
            <a:endParaRPr lang="en-US" dirty="0"/>
          </a:p>
        </p:txBody>
      </p:sp>
      <p:sp>
        <p:nvSpPr>
          <p:cNvPr id="5" name="Footer Placeholder 4"/>
          <p:cNvSpPr>
            <a:spLocks noGrp="1"/>
          </p:cNvSpPr>
          <p:nvPr>
            <p:ph type="ftr" sz="quarter" idx="11"/>
          </p:nvPr>
        </p:nvSpPr>
        <p:spPr>
          <a:xfrm>
            <a:off x="685800" y="381001"/>
            <a:ext cx="6991492" cy="36406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Click to edit Master title style</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5/6/15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tr-TR" smtClean="0"/>
              <a:t>Click to edit Master title style</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Click to edit Master text styles</a:t>
            </a:r>
          </a:p>
        </p:txBody>
      </p:sp>
      <p:sp>
        <p:nvSpPr>
          <p:cNvPr id="4" name="Content Placeholder 3"/>
          <p:cNvSpPr>
            <a:spLocks noGrp="1"/>
          </p:cNvSpPr>
          <p:nvPr>
            <p:ph sz="half" idx="2"/>
          </p:nvPr>
        </p:nvSpPr>
        <p:spPr>
          <a:xfrm>
            <a:off x="685800" y="3132666"/>
            <a:ext cx="5311775" cy="3086019"/>
          </a:xfrm>
        </p:spPr>
        <p:txBody>
          <a:body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Click to edit Master text styles</a:t>
            </a:r>
          </a:p>
        </p:txBody>
      </p:sp>
      <p:sp>
        <p:nvSpPr>
          <p:cNvPr id="6" name="Content Placeholder 5"/>
          <p:cNvSpPr>
            <a:spLocks noGrp="1"/>
          </p:cNvSpPr>
          <p:nvPr>
            <p:ph sz="quarter" idx="4"/>
          </p:nvPr>
        </p:nvSpPr>
        <p:spPr>
          <a:xfrm>
            <a:off x="6172200" y="3132666"/>
            <a:ext cx="5334000" cy="3086019"/>
          </a:xfrm>
        </p:spPr>
        <p:txBody>
          <a:body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5/6/15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5/6/15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5/6/15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tr-TR" smtClean="0"/>
              <a:t>Click to edit Master title style</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5/6/15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tr-TR" smtClean="0"/>
              <a:t>Click to edit Master title style</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Drag picture to placeholder or click icon to add</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5/6/15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theme" Target="../theme/theme1.xml"/><Relationship Id="rId19"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C0-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tr-TR" smtClean="0"/>
              <a:t>Click to edit Master title style</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dirty="0"/>
              <a:pPr/>
              <a:t>5/6/15</a:t>
            </a:fld>
            <a:endParaRPr lang="en-US" dirty="0"/>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47216" y="2693421"/>
            <a:ext cx="9448800" cy="1825096"/>
          </a:xfrm>
        </p:spPr>
        <p:txBody>
          <a:bodyPr>
            <a:normAutofit fontScale="90000"/>
          </a:bodyPr>
          <a:lstStyle/>
          <a:p>
            <a:r>
              <a:rPr lang="en-US" dirty="0" smtClean="0"/>
              <a:t>Tubal </a:t>
            </a:r>
            <a:r>
              <a:rPr lang="en-US" dirty="0" err="1" smtClean="0"/>
              <a:t>ektopik</a:t>
            </a:r>
            <a:r>
              <a:rPr lang="en-US" dirty="0" smtClean="0"/>
              <a:t> </a:t>
            </a:r>
            <a:r>
              <a:rPr lang="en-US" dirty="0" err="1" smtClean="0"/>
              <a:t>gebeliklerde</a:t>
            </a:r>
            <a:r>
              <a:rPr lang="en-US" dirty="0" smtClean="0"/>
              <a:t> </a:t>
            </a:r>
            <a:r>
              <a:rPr lang="en-US" dirty="0" err="1" smtClean="0"/>
              <a:t>metotreksat</a:t>
            </a:r>
            <a:r>
              <a:rPr lang="en-US" dirty="0" smtClean="0"/>
              <a:t> </a:t>
            </a:r>
            <a:r>
              <a:rPr lang="en-US" dirty="0" err="1" smtClean="0"/>
              <a:t>tedavisi</a:t>
            </a:r>
            <a:r>
              <a:rPr lang="en-US" dirty="0" smtClean="0"/>
              <a:t> </a:t>
            </a:r>
            <a:r>
              <a:rPr lang="en-US" dirty="0" err="1" smtClean="0"/>
              <a:t>ve</a:t>
            </a:r>
            <a:r>
              <a:rPr lang="en-US" dirty="0" smtClean="0"/>
              <a:t> </a:t>
            </a:r>
            <a:r>
              <a:rPr lang="en-US" dirty="0" err="1" smtClean="0"/>
              <a:t>Bhcg</a:t>
            </a:r>
            <a:r>
              <a:rPr lang="en-US" dirty="0" smtClean="0"/>
              <a:t> </a:t>
            </a:r>
            <a:r>
              <a:rPr lang="en-US" dirty="0" err="1" smtClean="0"/>
              <a:t>seyiyeleri</a:t>
            </a:r>
            <a:r>
              <a:rPr lang="en-US" dirty="0" smtClean="0"/>
              <a:t> </a:t>
            </a:r>
            <a:r>
              <a:rPr lang="en-US" dirty="0" err="1" smtClean="0"/>
              <a:t>ile</a:t>
            </a:r>
            <a:r>
              <a:rPr lang="en-US" dirty="0" smtClean="0"/>
              <a:t> </a:t>
            </a:r>
            <a:r>
              <a:rPr lang="en-US" dirty="0" err="1" smtClean="0"/>
              <a:t>korelasyonu</a:t>
            </a:r>
            <a:endParaRPr lang="en-US" dirty="0"/>
          </a:p>
        </p:txBody>
      </p:sp>
      <p:sp>
        <p:nvSpPr>
          <p:cNvPr id="3" name="Subtitle 2"/>
          <p:cNvSpPr>
            <a:spLocks noGrp="1"/>
          </p:cNvSpPr>
          <p:nvPr>
            <p:ph type="subTitle" idx="1"/>
          </p:nvPr>
        </p:nvSpPr>
        <p:spPr>
          <a:xfrm>
            <a:off x="3797808" y="4851401"/>
            <a:ext cx="9448800" cy="685800"/>
          </a:xfrm>
        </p:spPr>
        <p:txBody>
          <a:bodyPr>
            <a:normAutofit fontScale="92500" lnSpcReduction="10000"/>
          </a:bodyPr>
          <a:lstStyle/>
          <a:p>
            <a:r>
              <a:rPr lang="tr-TR" dirty="0"/>
              <a:t>Dr. Aşkın DOĞAN</a:t>
            </a:r>
          </a:p>
          <a:p>
            <a:r>
              <a:rPr lang="tr-TR" dirty="0"/>
              <a:t>12.05.2015</a:t>
            </a:r>
            <a:endParaRPr lang="en-US" dirty="0"/>
          </a:p>
          <a:p>
            <a:endParaRPr lang="en-US" dirty="0"/>
          </a:p>
        </p:txBody>
      </p:sp>
    </p:spTree>
    <p:extLst>
      <p:ext uri="{BB962C8B-B14F-4D97-AF65-F5344CB8AC3E}">
        <p14:creationId xmlns:p14="http://schemas.microsoft.com/office/powerpoint/2010/main" val="85563622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Ekran Resmi 2015-05-03 11.57.12.png"/>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786629" y="2193925"/>
            <a:ext cx="6618741" cy="4024313"/>
          </a:xfrm>
        </p:spPr>
      </p:pic>
    </p:spTree>
    <p:extLst>
      <p:ext uri="{BB962C8B-B14F-4D97-AF65-F5344CB8AC3E}">
        <p14:creationId xmlns:p14="http://schemas.microsoft.com/office/powerpoint/2010/main" val="13649534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Ekran Resmi 2015-05-03 11.57.41.png"/>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820167" y="2193925"/>
            <a:ext cx="8551665" cy="4024313"/>
          </a:xfrm>
        </p:spPr>
      </p:pic>
    </p:spTree>
    <p:extLst>
      <p:ext uri="{BB962C8B-B14F-4D97-AF65-F5344CB8AC3E}">
        <p14:creationId xmlns:p14="http://schemas.microsoft.com/office/powerpoint/2010/main" val="40290317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1-4 </a:t>
            </a:r>
            <a:r>
              <a:rPr lang="en-US" dirty="0" err="1" smtClean="0"/>
              <a:t>gün</a:t>
            </a:r>
            <a:r>
              <a:rPr lang="en-US" dirty="0" smtClean="0"/>
              <a:t> </a:t>
            </a:r>
            <a:r>
              <a:rPr lang="en-US" dirty="0" err="1" smtClean="0"/>
              <a:t>arası</a:t>
            </a:r>
            <a:r>
              <a:rPr lang="en-US" dirty="0" smtClean="0"/>
              <a:t> b </a:t>
            </a:r>
            <a:r>
              <a:rPr lang="en-US" dirty="0" err="1" smtClean="0"/>
              <a:t>hcg</a:t>
            </a:r>
            <a:r>
              <a:rPr lang="en-US" dirty="0" smtClean="0"/>
              <a:t> </a:t>
            </a:r>
            <a:r>
              <a:rPr lang="en-US" dirty="0" err="1" smtClean="0"/>
              <a:t>değişiminin</a:t>
            </a:r>
            <a:r>
              <a:rPr lang="en-US" dirty="0" smtClean="0"/>
              <a:t> </a:t>
            </a:r>
            <a:r>
              <a:rPr lang="en-US" dirty="0" err="1" smtClean="0"/>
              <a:t>medikal</a:t>
            </a:r>
            <a:r>
              <a:rPr lang="en-US" dirty="0" smtClean="0"/>
              <a:t> </a:t>
            </a:r>
            <a:r>
              <a:rPr lang="en-US" dirty="0" err="1" smtClean="0"/>
              <a:t>tedavinin</a:t>
            </a:r>
            <a:r>
              <a:rPr lang="en-US" dirty="0" smtClean="0"/>
              <a:t> </a:t>
            </a:r>
            <a:r>
              <a:rPr lang="en-US" dirty="0" err="1" smtClean="0"/>
              <a:t>başarısını</a:t>
            </a:r>
            <a:r>
              <a:rPr lang="en-US" dirty="0" smtClean="0"/>
              <a:t> </a:t>
            </a:r>
            <a:r>
              <a:rPr lang="en-US" dirty="0" err="1" smtClean="0"/>
              <a:t>öngörmeye</a:t>
            </a:r>
            <a:r>
              <a:rPr lang="en-US" dirty="0" smtClean="0"/>
              <a:t> </a:t>
            </a:r>
            <a:r>
              <a:rPr lang="en-US" dirty="0" err="1" smtClean="0"/>
              <a:t>etkisi</a:t>
            </a:r>
            <a:endParaRPr lang="en-US" dirty="0"/>
          </a:p>
        </p:txBody>
      </p:sp>
      <p:sp>
        <p:nvSpPr>
          <p:cNvPr id="3" name="Content Placeholder 2"/>
          <p:cNvSpPr>
            <a:spLocks noGrp="1"/>
          </p:cNvSpPr>
          <p:nvPr>
            <p:ph idx="1"/>
          </p:nvPr>
        </p:nvSpPr>
        <p:spPr/>
        <p:txBody>
          <a:bodyPr/>
          <a:lstStyle/>
          <a:p>
            <a:r>
              <a:rPr lang="tr-TR" sz="2400" dirty="0"/>
              <a:t>Çalışma grubumuzda ROC ve lojistik regresyon analizi ile 1-4 gün arası β-</a:t>
            </a:r>
            <a:r>
              <a:rPr lang="tr-TR" sz="2400" dirty="0" err="1"/>
              <a:t>hCG</a:t>
            </a:r>
            <a:r>
              <a:rPr lang="tr-TR" sz="2400" dirty="0"/>
              <a:t> değerlerindeki değişim değerlendirildiğinde, % 6.86’dan fazla artışın tedavinin başarısız olma ihtimalini %69.58 </a:t>
            </a:r>
            <a:r>
              <a:rPr lang="tr-TR" sz="2400" dirty="0" err="1"/>
              <a:t>sensivite</a:t>
            </a:r>
            <a:r>
              <a:rPr lang="tr-TR" sz="2400" dirty="0"/>
              <a:t>, %78.72 </a:t>
            </a:r>
            <a:r>
              <a:rPr lang="tr-TR" sz="2400" dirty="0" err="1"/>
              <a:t>spesifite</a:t>
            </a:r>
            <a:r>
              <a:rPr lang="tr-TR" sz="2400" dirty="0"/>
              <a:t> ile 8.3 kat arttırdığı gözlemlendi. </a:t>
            </a:r>
            <a:endParaRPr lang="tr-TR" sz="2400" dirty="0" smtClean="0"/>
          </a:p>
          <a:p>
            <a:r>
              <a:rPr lang="tr-TR" sz="2400" dirty="0" smtClean="0"/>
              <a:t>β-</a:t>
            </a:r>
            <a:r>
              <a:rPr lang="tr-TR" sz="2400" dirty="0" err="1" smtClean="0"/>
              <a:t>hCG</a:t>
            </a:r>
            <a:r>
              <a:rPr lang="tr-TR" sz="2400" dirty="0" smtClean="0"/>
              <a:t> </a:t>
            </a:r>
            <a:r>
              <a:rPr lang="tr-TR" sz="2400" dirty="0"/>
              <a:t>seviyelerindeki azalmanın başarıyı ön görmede etkisinin olup olmadığını değerlendirdiğimizde ise istatistiksel anlamlı fark bulunmadı(p:0.83). </a:t>
            </a:r>
          </a:p>
          <a:p>
            <a:endParaRPr lang="en-US" dirty="0"/>
          </a:p>
        </p:txBody>
      </p:sp>
    </p:spTree>
    <p:extLst>
      <p:ext uri="{BB962C8B-B14F-4D97-AF65-F5344CB8AC3E}">
        <p14:creationId xmlns:p14="http://schemas.microsoft.com/office/powerpoint/2010/main" val="140739229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1-4 </a:t>
            </a:r>
            <a:r>
              <a:rPr lang="en-US" dirty="0" err="1"/>
              <a:t>gün</a:t>
            </a:r>
            <a:r>
              <a:rPr lang="en-US" dirty="0"/>
              <a:t> </a:t>
            </a:r>
            <a:r>
              <a:rPr lang="en-US" dirty="0" err="1"/>
              <a:t>arası</a:t>
            </a:r>
            <a:r>
              <a:rPr lang="en-US" dirty="0"/>
              <a:t> b </a:t>
            </a:r>
            <a:r>
              <a:rPr lang="en-US" dirty="0" err="1" smtClean="0"/>
              <a:t>hcg</a:t>
            </a:r>
            <a:r>
              <a:rPr lang="en-US" dirty="0" smtClean="0"/>
              <a:t> </a:t>
            </a:r>
            <a:r>
              <a:rPr lang="en-US" dirty="0" err="1"/>
              <a:t>değişiminin</a:t>
            </a:r>
            <a:r>
              <a:rPr lang="en-US" dirty="0"/>
              <a:t> </a:t>
            </a:r>
            <a:r>
              <a:rPr lang="en-US" dirty="0" err="1" smtClean="0"/>
              <a:t>ek</a:t>
            </a:r>
            <a:r>
              <a:rPr lang="en-US" dirty="0" smtClean="0"/>
              <a:t> </a:t>
            </a:r>
            <a:r>
              <a:rPr lang="en-US" dirty="0" err="1" smtClean="0"/>
              <a:t>doz</a:t>
            </a:r>
            <a:r>
              <a:rPr lang="en-US" dirty="0" smtClean="0"/>
              <a:t> </a:t>
            </a:r>
            <a:r>
              <a:rPr lang="en-US" dirty="0" err="1" smtClean="0"/>
              <a:t>tedavi</a:t>
            </a:r>
            <a:r>
              <a:rPr lang="en-US" dirty="0" smtClean="0"/>
              <a:t> </a:t>
            </a:r>
            <a:r>
              <a:rPr lang="en-US" dirty="0" err="1" smtClean="0"/>
              <a:t>almayı</a:t>
            </a:r>
            <a:r>
              <a:rPr lang="en-US" dirty="0" smtClean="0"/>
              <a:t> </a:t>
            </a:r>
            <a:r>
              <a:rPr lang="en-US" dirty="0" err="1" smtClean="0"/>
              <a:t>öngörmeye</a:t>
            </a:r>
            <a:r>
              <a:rPr lang="en-US" dirty="0" smtClean="0"/>
              <a:t> </a:t>
            </a:r>
            <a:r>
              <a:rPr lang="en-US" dirty="0" err="1"/>
              <a:t>etkisi</a:t>
            </a:r>
            <a:endParaRPr lang="en-US" dirty="0"/>
          </a:p>
        </p:txBody>
      </p:sp>
      <p:sp>
        <p:nvSpPr>
          <p:cNvPr id="3" name="Content Placeholder 2"/>
          <p:cNvSpPr>
            <a:spLocks noGrp="1"/>
          </p:cNvSpPr>
          <p:nvPr>
            <p:ph idx="1"/>
          </p:nvPr>
        </p:nvSpPr>
        <p:spPr/>
        <p:txBody>
          <a:bodyPr/>
          <a:lstStyle/>
          <a:p>
            <a:r>
              <a:rPr lang="tr-TR" sz="2400" dirty="0"/>
              <a:t>ek doz alan grupta 1- 4 gün arası β-</a:t>
            </a:r>
            <a:r>
              <a:rPr lang="tr-TR" sz="2400" dirty="0" err="1"/>
              <a:t>hCG</a:t>
            </a:r>
            <a:r>
              <a:rPr lang="tr-TR" sz="2400" dirty="0"/>
              <a:t> seviyelerinde % 8.2’in üzerindeki artışın, ek doz alma olasılığını 7.93 kat arttırdığını tespit edildi (%82.61 </a:t>
            </a:r>
            <a:r>
              <a:rPr lang="tr-TR" sz="2400" dirty="0" err="1"/>
              <a:t>sensitivite</a:t>
            </a:r>
            <a:r>
              <a:rPr lang="tr-TR" sz="2400" dirty="0"/>
              <a:t>, %75.81 </a:t>
            </a:r>
            <a:r>
              <a:rPr lang="tr-TR" sz="2400" dirty="0" err="1"/>
              <a:t>spesifite</a:t>
            </a:r>
            <a:r>
              <a:rPr lang="tr-TR" sz="2400" dirty="0"/>
              <a:t>, p:0.0017). 1-4 gün arası b- </a:t>
            </a:r>
            <a:r>
              <a:rPr lang="tr-TR" sz="2400" dirty="0" err="1"/>
              <a:t>hCG</a:t>
            </a:r>
            <a:r>
              <a:rPr lang="tr-TR" sz="2400" dirty="0"/>
              <a:t> seviyelerinde %9.87 oranında azalmanın ise 5.65 oranında riski azalttığı gözlemlendi</a:t>
            </a:r>
            <a:r>
              <a:rPr lang="tr-TR" sz="2400" dirty="0" smtClean="0"/>
              <a:t>.</a:t>
            </a:r>
          </a:p>
          <a:p>
            <a:r>
              <a:rPr lang="tr-TR" sz="2400" dirty="0"/>
              <a:t>Bulduğumuz değişim yüzdeleri çok yüksek olmadığı için günlük pratikte kullanımının çok mümkün olmamakla beraber ek doz gereksinimi hakkında fikir vermesi açısından yararlı olduğunu düşünmekteyiz. </a:t>
            </a:r>
          </a:p>
          <a:p>
            <a:endParaRPr lang="en-US" b="1" dirty="0"/>
          </a:p>
        </p:txBody>
      </p:sp>
    </p:spTree>
    <p:extLst>
      <p:ext uri="{BB962C8B-B14F-4D97-AF65-F5344CB8AC3E}">
        <p14:creationId xmlns:p14="http://schemas.microsoft.com/office/powerpoint/2010/main" val="195934376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Ek</a:t>
            </a:r>
            <a:r>
              <a:rPr lang="en-US" dirty="0" smtClean="0"/>
              <a:t> </a:t>
            </a:r>
            <a:r>
              <a:rPr lang="en-US" dirty="0" err="1" smtClean="0"/>
              <a:t>dox</a:t>
            </a:r>
            <a:r>
              <a:rPr lang="en-US" dirty="0" smtClean="0"/>
              <a:t> </a:t>
            </a:r>
            <a:r>
              <a:rPr lang="en-US" dirty="0" err="1" smtClean="0"/>
              <a:t>mtx</a:t>
            </a:r>
            <a:r>
              <a:rPr lang="en-US" dirty="0" smtClean="0"/>
              <a:t> </a:t>
            </a:r>
            <a:r>
              <a:rPr lang="en-US" dirty="0" err="1" smtClean="0"/>
              <a:t>başarısını</a:t>
            </a:r>
            <a:r>
              <a:rPr lang="en-US" dirty="0" smtClean="0"/>
              <a:t> </a:t>
            </a:r>
            <a:r>
              <a:rPr lang="en-US" dirty="0" err="1" smtClean="0"/>
              <a:t>öngörmede</a:t>
            </a:r>
            <a:r>
              <a:rPr lang="en-US" dirty="0" smtClean="0"/>
              <a:t> </a:t>
            </a:r>
            <a:r>
              <a:rPr lang="en-US" dirty="0" err="1" smtClean="0"/>
              <a:t>etkili</a:t>
            </a:r>
            <a:r>
              <a:rPr lang="en-US" dirty="0" smtClean="0"/>
              <a:t> </a:t>
            </a:r>
            <a:r>
              <a:rPr lang="en-US" dirty="0" err="1" smtClean="0"/>
              <a:t>faktörler</a:t>
            </a:r>
            <a:endParaRPr lang="en-US" dirty="0"/>
          </a:p>
        </p:txBody>
      </p:sp>
      <p:sp>
        <p:nvSpPr>
          <p:cNvPr id="3" name="Content Placeholder 2"/>
          <p:cNvSpPr>
            <a:spLocks noGrp="1"/>
          </p:cNvSpPr>
          <p:nvPr>
            <p:ph idx="1"/>
          </p:nvPr>
        </p:nvSpPr>
        <p:spPr/>
        <p:txBody>
          <a:bodyPr>
            <a:normAutofit lnSpcReduction="10000"/>
          </a:bodyPr>
          <a:lstStyle/>
          <a:p>
            <a:r>
              <a:rPr lang="en-US" dirty="0" err="1" smtClean="0"/>
              <a:t>Ek</a:t>
            </a:r>
            <a:r>
              <a:rPr lang="en-US" dirty="0" smtClean="0"/>
              <a:t> </a:t>
            </a:r>
            <a:r>
              <a:rPr lang="en-US" dirty="0" err="1" smtClean="0"/>
              <a:t>doz</a:t>
            </a:r>
            <a:r>
              <a:rPr lang="en-US" dirty="0" smtClean="0"/>
              <a:t> </a:t>
            </a:r>
            <a:r>
              <a:rPr lang="en-US" dirty="0" err="1" smtClean="0"/>
              <a:t>alan</a:t>
            </a:r>
            <a:r>
              <a:rPr lang="en-US" dirty="0" smtClean="0"/>
              <a:t> 69 hasta</a:t>
            </a:r>
          </a:p>
          <a:p>
            <a:r>
              <a:rPr lang="tr-TR" sz="2400" dirty="0" err="1"/>
              <a:t>initial</a:t>
            </a:r>
            <a:r>
              <a:rPr lang="tr-TR" sz="2400" dirty="0"/>
              <a:t> β-</a:t>
            </a:r>
            <a:r>
              <a:rPr lang="tr-TR" sz="2400" dirty="0" err="1"/>
              <a:t>hCG</a:t>
            </a:r>
            <a:r>
              <a:rPr lang="tr-TR" sz="2400" dirty="0"/>
              <a:t> seviyelerinin </a:t>
            </a:r>
            <a:r>
              <a:rPr lang="tr-TR" sz="2400" dirty="0" smtClean="0"/>
              <a:t>incelenmesinde ek doz alan grupta </a:t>
            </a:r>
            <a:r>
              <a:rPr lang="tr-TR" sz="2400" dirty="0"/>
              <a:t>başarılı grup ile </a:t>
            </a:r>
            <a:r>
              <a:rPr lang="tr-TR" sz="2400" dirty="0" err="1"/>
              <a:t>failure</a:t>
            </a:r>
            <a:r>
              <a:rPr lang="tr-TR" sz="2400" dirty="0"/>
              <a:t> grup arasında istatistiksel anlamlı fark bulanmadı (p:0.4) dolayısıyla tedavinin başarısını öngörecek bir </a:t>
            </a:r>
            <a:r>
              <a:rPr lang="tr-TR" sz="2400" dirty="0" err="1"/>
              <a:t>cut</a:t>
            </a:r>
            <a:r>
              <a:rPr lang="tr-TR" sz="2400" dirty="0"/>
              <a:t> </a:t>
            </a:r>
            <a:r>
              <a:rPr lang="tr-TR" sz="2400" dirty="0" err="1"/>
              <a:t>off</a:t>
            </a:r>
            <a:r>
              <a:rPr lang="tr-TR" sz="2400" dirty="0"/>
              <a:t> değeri de belirlenemedi. Ek doz </a:t>
            </a:r>
            <a:r>
              <a:rPr lang="tr-TR" sz="2400" dirty="0" err="1"/>
              <a:t>metotreksat</a:t>
            </a:r>
            <a:r>
              <a:rPr lang="tr-TR" sz="2400" dirty="0"/>
              <a:t> tedavisi gereken hastalarda başarıya etki eden faktörleri araştıran </a:t>
            </a:r>
            <a:r>
              <a:rPr lang="tr-TR" sz="2400" dirty="0" err="1"/>
              <a:t>Cohen</a:t>
            </a:r>
            <a:r>
              <a:rPr lang="tr-TR" sz="2400" dirty="0"/>
              <a:t> ve arkadaşları, bizim çalışmamızdan farklı olarak </a:t>
            </a:r>
            <a:r>
              <a:rPr lang="tr-TR" sz="2400" dirty="0" err="1"/>
              <a:t>success</a:t>
            </a:r>
            <a:r>
              <a:rPr lang="tr-TR" sz="2400" dirty="0"/>
              <a:t> ve </a:t>
            </a:r>
            <a:r>
              <a:rPr lang="tr-TR" sz="2400" dirty="0" err="1"/>
              <a:t>failure</a:t>
            </a:r>
            <a:r>
              <a:rPr lang="tr-TR" sz="2400" dirty="0"/>
              <a:t> gruplarında </a:t>
            </a:r>
            <a:r>
              <a:rPr lang="tr-TR" sz="2400" dirty="0" err="1"/>
              <a:t>inital</a:t>
            </a:r>
            <a:r>
              <a:rPr lang="tr-TR" sz="2400" dirty="0"/>
              <a:t> β-</a:t>
            </a:r>
            <a:r>
              <a:rPr lang="tr-TR" sz="2400" dirty="0" err="1"/>
              <a:t>hCG</a:t>
            </a:r>
            <a:r>
              <a:rPr lang="tr-TR" sz="2400" dirty="0"/>
              <a:t> değerleri arasında fark bulunduğunu ve </a:t>
            </a:r>
            <a:r>
              <a:rPr lang="tr-TR" sz="2400" dirty="0" err="1"/>
              <a:t>cut</a:t>
            </a:r>
            <a:r>
              <a:rPr lang="tr-TR" sz="2400" dirty="0"/>
              <a:t> </a:t>
            </a:r>
            <a:r>
              <a:rPr lang="tr-TR" sz="2400" dirty="0" err="1"/>
              <a:t>off</a:t>
            </a:r>
            <a:r>
              <a:rPr lang="tr-TR" sz="2400" dirty="0"/>
              <a:t> değer olarak 2234 </a:t>
            </a:r>
            <a:r>
              <a:rPr lang="tr-TR" sz="2400" dirty="0" err="1"/>
              <a:t>mIU</a:t>
            </a:r>
            <a:r>
              <a:rPr lang="tr-TR" sz="2400" dirty="0"/>
              <a:t>/</a:t>
            </a:r>
            <a:r>
              <a:rPr lang="tr-TR" sz="2400" dirty="0" err="1"/>
              <a:t>mL</a:t>
            </a:r>
            <a:r>
              <a:rPr lang="tr-TR" sz="2400" dirty="0"/>
              <a:t> alındığında bu değerin üzerinde ek  doz başarının düşük olduğunu tespit </a:t>
            </a:r>
            <a:r>
              <a:rPr lang="tr-TR" sz="2400" dirty="0" smtClean="0"/>
              <a:t>etmişlerdir.  </a:t>
            </a:r>
            <a:endParaRPr lang="tr-TR" sz="2400" dirty="0"/>
          </a:p>
          <a:p>
            <a:pPr lvl="4"/>
            <a:r>
              <a:rPr lang="tr-TR" dirty="0" err="1"/>
              <a:t>Cohen</a:t>
            </a:r>
            <a:r>
              <a:rPr lang="tr-TR" dirty="0"/>
              <a:t> A, Bibi G, </a:t>
            </a:r>
            <a:r>
              <a:rPr lang="tr-TR" dirty="0" err="1"/>
              <a:t>Almog</a:t>
            </a:r>
            <a:r>
              <a:rPr lang="tr-TR" dirty="0"/>
              <a:t> B, </a:t>
            </a:r>
            <a:r>
              <a:rPr lang="tr-TR" dirty="0" err="1"/>
              <a:t>Tsafrir</a:t>
            </a:r>
            <a:r>
              <a:rPr lang="tr-TR" dirty="0"/>
              <a:t> Z, </a:t>
            </a:r>
            <a:r>
              <a:rPr lang="tr-TR" dirty="0" err="1"/>
              <a:t>Levin</a:t>
            </a:r>
            <a:r>
              <a:rPr lang="tr-TR" dirty="0"/>
              <a:t> I. Second-</a:t>
            </a:r>
            <a:r>
              <a:rPr lang="tr-TR" dirty="0" err="1"/>
              <a:t>dose</a:t>
            </a:r>
            <a:r>
              <a:rPr lang="tr-TR" dirty="0"/>
              <a:t> </a:t>
            </a:r>
            <a:r>
              <a:rPr lang="tr-TR" dirty="0" err="1"/>
              <a:t>methotrexate</a:t>
            </a:r>
            <a:r>
              <a:rPr lang="tr-TR" dirty="0"/>
              <a:t> in </a:t>
            </a:r>
            <a:r>
              <a:rPr lang="tr-TR" dirty="0" err="1"/>
              <a:t>ectopic</a:t>
            </a:r>
            <a:r>
              <a:rPr lang="tr-TR" dirty="0"/>
              <a:t> </a:t>
            </a:r>
            <a:r>
              <a:rPr lang="tr-TR" dirty="0" err="1"/>
              <a:t>pregnancies</a:t>
            </a:r>
            <a:r>
              <a:rPr lang="tr-TR" dirty="0"/>
              <a:t>: </a:t>
            </a:r>
            <a:r>
              <a:rPr lang="tr-TR" dirty="0" err="1"/>
              <a:t>the</a:t>
            </a:r>
            <a:r>
              <a:rPr lang="tr-TR" dirty="0"/>
              <a:t> role of beta </a:t>
            </a:r>
            <a:r>
              <a:rPr lang="tr-TR" dirty="0" err="1"/>
              <a:t>human</a:t>
            </a:r>
            <a:r>
              <a:rPr lang="tr-TR" dirty="0"/>
              <a:t> </a:t>
            </a:r>
            <a:r>
              <a:rPr lang="tr-TR" dirty="0" err="1"/>
              <a:t>chorionic</a:t>
            </a:r>
            <a:r>
              <a:rPr lang="tr-TR" dirty="0"/>
              <a:t> </a:t>
            </a:r>
            <a:r>
              <a:rPr lang="tr-TR" dirty="0" err="1"/>
              <a:t>gonadotropin</a:t>
            </a:r>
            <a:r>
              <a:rPr lang="tr-TR" dirty="0"/>
              <a:t>. </a:t>
            </a:r>
            <a:r>
              <a:rPr lang="tr-TR" dirty="0" err="1"/>
              <a:t>Fertil</a:t>
            </a:r>
            <a:r>
              <a:rPr lang="tr-TR" dirty="0"/>
              <a:t> Steril. 2014;102:1646-9. </a:t>
            </a:r>
            <a:endParaRPr lang="en-US" dirty="0" smtClean="0"/>
          </a:p>
          <a:p>
            <a:endParaRPr lang="en-US" dirty="0"/>
          </a:p>
        </p:txBody>
      </p:sp>
    </p:spTree>
    <p:extLst>
      <p:ext uri="{BB962C8B-B14F-4D97-AF65-F5344CB8AC3E}">
        <p14:creationId xmlns:p14="http://schemas.microsoft.com/office/powerpoint/2010/main" val="39463307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sonuç</a:t>
            </a:r>
            <a:endParaRPr lang="en-US" dirty="0"/>
          </a:p>
        </p:txBody>
      </p:sp>
      <p:sp>
        <p:nvSpPr>
          <p:cNvPr id="3" name="Content Placeholder 2"/>
          <p:cNvSpPr>
            <a:spLocks noGrp="1"/>
          </p:cNvSpPr>
          <p:nvPr>
            <p:ph idx="1"/>
          </p:nvPr>
        </p:nvSpPr>
        <p:spPr/>
        <p:txBody>
          <a:bodyPr/>
          <a:lstStyle/>
          <a:p>
            <a:r>
              <a:rPr lang="tr-TR" dirty="0"/>
              <a:t>Sonuç olarak, literatürde yer alan en geniş serilerden biri olan çalışmamızda, </a:t>
            </a:r>
            <a:r>
              <a:rPr lang="tr-TR" dirty="0" err="1"/>
              <a:t>progresif</a:t>
            </a:r>
            <a:r>
              <a:rPr lang="tr-TR" dirty="0"/>
              <a:t> </a:t>
            </a:r>
            <a:r>
              <a:rPr lang="tr-TR" dirty="0" err="1"/>
              <a:t>tubal</a:t>
            </a:r>
            <a:r>
              <a:rPr lang="tr-TR" dirty="0"/>
              <a:t> </a:t>
            </a:r>
            <a:r>
              <a:rPr lang="tr-TR" dirty="0" err="1"/>
              <a:t>ektopik</a:t>
            </a:r>
            <a:r>
              <a:rPr lang="tr-TR" dirty="0"/>
              <a:t> gebeliklerde, başlangıç β-</a:t>
            </a:r>
            <a:r>
              <a:rPr lang="tr-TR" dirty="0" err="1"/>
              <a:t>hCG</a:t>
            </a:r>
            <a:r>
              <a:rPr lang="tr-TR" dirty="0"/>
              <a:t> değerleri daha düşük olan hastalarda başarı şansının daha yüksek olduğunu; </a:t>
            </a:r>
            <a:r>
              <a:rPr lang="tr-TR" dirty="0" err="1"/>
              <a:t>cut</a:t>
            </a:r>
            <a:r>
              <a:rPr lang="tr-TR" dirty="0"/>
              <a:t> </a:t>
            </a:r>
            <a:r>
              <a:rPr lang="tr-TR" dirty="0" err="1"/>
              <a:t>off</a:t>
            </a:r>
            <a:r>
              <a:rPr lang="tr-TR" dirty="0"/>
              <a:t> değeri 1418 </a:t>
            </a:r>
            <a:r>
              <a:rPr lang="tr-TR" dirty="0" err="1"/>
              <a:t>mIU</a:t>
            </a:r>
            <a:r>
              <a:rPr lang="tr-TR" dirty="0"/>
              <a:t>/</a:t>
            </a:r>
            <a:r>
              <a:rPr lang="tr-TR" dirty="0" err="1"/>
              <a:t>mL</a:t>
            </a:r>
            <a:r>
              <a:rPr lang="tr-TR" dirty="0"/>
              <a:t> alındığında, bu değerin üstünde başarı şansının azaldığını tespit ettik. Ayrıca 1-4. gün arası β-</a:t>
            </a:r>
            <a:r>
              <a:rPr lang="tr-TR" dirty="0" err="1"/>
              <a:t>hCG</a:t>
            </a:r>
            <a:r>
              <a:rPr lang="tr-TR" dirty="0"/>
              <a:t> seviyelerindeki artış ve azalışlara  göre başarı şansının ve ek doz gerekliliğinin tahmin edilebileceği sonucuna varıldı. </a:t>
            </a:r>
          </a:p>
          <a:p>
            <a:endParaRPr lang="en-US" dirty="0"/>
          </a:p>
        </p:txBody>
      </p:sp>
    </p:spTree>
    <p:extLst>
      <p:ext uri="{BB962C8B-B14F-4D97-AF65-F5344CB8AC3E}">
        <p14:creationId xmlns:p14="http://schemas.microsoft.com/office/powerpoint/2010/main" val="55024519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sz="2600" dirty="0" err="1"/>
              <a:t>Gelişmekte</a:t>
            </a:r>
            <a:r>
              <a:rPr lang="en-US" sz="2600" dirty="0"/>
              <a:t> </a:t>
            </a:r>
            <a:r>
              <a:rPr lang="en-US" sz="2600" dirty="0" err="1"/>
              <a:t>olan</a:t>
            </a:r>
            <a:r>
              <a:rPr lang="en-US" sz="2600" dirty="0"/>
              <a:t> </a:t>
            </a:r>
            <a:r>
              <a:rPr lang="en-US" sz="2600" dirty="0" err="1"/>
              <a:t>blastokistin</a:t>
            </a:r>
            <a:r>
              <a:rPr lang="en-US" sz="2600" dirty="0"/>
              <a:t> </a:t>
            </a:r>
            <a:r>
              <a:rPr lang="en-US" sz="2600" dirty="0" err="1"/>
              <a:t>uterin</a:t>
            </a:r>
            <a:r>
              <a:rPr lang="en-US" sz="2600" dirty="0"/>
              <a:t> </a:t>
            </a:r>
            <a:r>
              <a:rPr lang="en-US" sz="2600" dirty="0" err="1"/>
              <a:t>kavite</a:t>
            </a:r>
            <a:r>
              <a:rPr lang="en-US" sz="2600" dirty="0"/>
              <a:t> </a:t>
            </a:r>
            <a:r>
              <a:rPr lang="en-US" sz="2600" dirty="0" err="1"/>
              <a:t>içindeki</a:t>
            </a:r>
            <a:r>
              <a:rPr lang="en-US" sz="2600" dirty="0"/>
              <a:t> </a:t>
            </a:r>
            <a:r>
              <a:rPr lang="en-US" sz="2600" dirty="0" smtClean="0"/>
              <a:t>endometrium</a:t>
            </a:r>
          </a:p>
          <a:p>
            <a:endParaRPr lang="en-US" sz="2600" dirty="0"/>
          </a:p>
          <a:p>
            <a:pPr marL="0" indent="0">
              <a:buNone/>
            </a:pPr>
            <a:r>
              <a:rPr lang="en-US" sz="2600" dirty="0" smtClean="0"/>
              <a:t> </a:t>
            </a:r>
            <a:r>
              <a:rPr lang="en-US" sz="2600" dirty="0" err="1"/>
              <a:t>dokusu</a:t>
            </a:r>
            <a:r>
              <a:rPr lang="en-US" sz="2600" dirty="0"/>
              <a:t> </a:t>
            </a:r>
            <a:r>
              <a:rPr lang="en-US" sz="2600" dirty="0" err="1"/>
              <a:t>dışındaki</a:t>
            </a:r>
            <a:r>
              <a:rPr lang="en-US" sz="2600" dirty="0"/>
              <a:t> </a:t>
            </a:r>
            <a:r>
              <a:rPr lang="en-US" sz="2600" dirty="0" err="1"/>
              <a:t>bir</a:t>
            </a:r>
            <a:r>
              <a:rPr lang="en-US" sz="2600" dirty="0"/>
              <a:t> </a:t>
            </a:r>
            <a:r>
              <a:rPr lang="en-US" sz="2600" dirty="0" err="1"/>
              <a:t>alana</a:t>
            </a:r>
            <a:r>
              <a:rPr lang="en-US" sz="2600" dirty="0"/>
              <a:t> </a:t>
            </a:r>
            <a:r>
              <a:rPr lang="en-US" sz="2600" dirty="0" err="1"/>
              <a:t>implante</a:t>
            </a:r>
            <a:r>
              <a:rPr lang="en-US" sz="2600" dirty="0"/>
              <a:t> </a:t>
            </a:r>
            <a:r>
              <a:rPr lang="en-US" sz="2600" dirty="0" err="1"/>
              <a:t>olması</a:t>
            </a:r>
            <a:r>
              <a:rPr lang="en-US" sz="2600" dirty="0"/>
              <a:t> </a:t>
            </a:r>
            <a:r>
              <a:rPr lang="en-US" sz="2600" dirty="0" err="1"/>
              <a:t>olarak</a:t>
            </a:r>
            <a:r>
              <a:rPr lang="en-US" sz="2600" dirty="0"/>
              <a:t> </a:t>
            </a:r>
            <a:r>
              <a:rPr lang="en-US" sz="2600" dirty="0" err="1"/>
              <a:t>tanımlanabilir</a:t>
            </a:r>
            <a:r>
              <a:rPr lang="en-US" sz="2600" dirty="0"/>
              <a:t>.</a:t>
            </a:r>
          </a:p>
          <a:p>
            <a:endParaRPr lang="en-US" dirty="0"/>
          </a:p>
        </p:txBody>
      </p:sp>
    </p:spTree>
    <p:extLst>
      <p:ext uri="{BB962C8B-B14F-4D97-AF65-F5344CB8AC3E}">
        <p14:creationId xmlns:p14="http://schemas.microsoft.com/office/powerpoint/2010/main" val="146934809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Hasta </a:t>
            </a:r>
            <a:r>
              <a:rPr lang="en-US" dirty="0" err="1" smtClean="0"/>
              <a:t>yönetimi</a:t>
            </a:r>
            <a:endParaRPr lang="en-US" dirty="0"/>
          </a:p>
        </p:txBody>
      </p:sp>
      <p:sp>
        <p:nvSpPr>
          <p:cNvPr id="3" name="Content Placeholder 2"/>
          <p:cNvSpPr>
            <a:spLocks noGrp="1"/>
          </p:cNvSpPr>
          <p:nvPr>
            <p:ph idx="1"/>
          </p:nvPr>
        </p:nvSpPr>
        <p:spPr/>
        <p:txBody>
          <a:bodyPr>
            <a:normAutofit/>
          </a:bodyPr>
          <a:lstStyle/>
          <a:p>
            <a:r>
              <a:rPr lang="en-US" dirty="0" err="1" smtClean="0"/>
              <a:t>Ektopik</a:t>
            </a:r>
            <a:r>
              <a:rPr lang="en-US" dirty="0" smtClean="0"/>
              <a:t> </a:t>
            </a:r>
            <a:r>
              <a:rPr lang="en-US" dirty="0" err="1" smtClean="0"/>
              <a:t>gebelik</a:t>
            </a:r>
            <a:r>
              <a:rPr lang="en-US" dirty="0" smtClean="0"/>
              <a:t> </a:t>
            </a:r>
            <a:r>
              <a:rPr lang="en-US" dirty="0" err="1" smtClean="0"/>
              <a:t>ön</a:t>
            </a:r>
            <a:r>
              <a:rPr lang="en-US" dirty="0" smtClean="0"/>
              <a:t> </a:t>
            </a:r>
            <a:r>
              <a:rPr lang="en-US" dirty="0" err="1" smtClean="0"/>
              <a:t>tanısı</a:t>
            </a:r>
            <a:r>
              <a:rPr lang="en-US" dirty="0" smtClean="0"/>
              <a:t> </a:t>
            </a:r>
          </a:p>
          <a:p>
            <a:endParaRPr lang="en-US" dirty="0"/>
          </a:p>
          <a:p>
            <a:endParaRPr lang="en-US" dirty="0" smtClean="0"/>
          </a:p>
          <a:p>
            <a:r>
              <a:rPr lang="en-US" dirty="0" smtClean="0"/>
              <a:t>Seri b </a:t>
            </a:r>
            <a:r>
              <a:rPr lang="en-US" dirty="0" err="1" smtClean="0"/>
              <a:t>hCG</a:t>
            </a:r>
            <a:r>
              <a:rPr lang="en-US" dirty="0" smtClean="0"/>
              <a:t> </a:t>
            </a:r>
            <a:r>
              <a:rPr lang="en-US" dirty="0" err="1" smtClean="0"/>
              <a:t>ölçümü</a:t>
            </a:r>
            <a:endParaRPr lang="en-US" dirty="0" smtClean="0"/>
          </a:p>
          <a:p>
            <a:pPr lvl="1"/>
            <a:r>
              <a:rPr lang="en-US" dirty="0" smtClean="0"/>
              <a:t>% 15 den </a:t>
            </a:r>
            <a:r>
              <a:rPr lang="en-US" dirty="0" err="1" smtClean="0"/>
              <a:t>fazla</a:t>
            </a:r>
            <a:r>
              <a:rPr lang="en-US" dirty="0" smtClean="0"/>
              <a:t> </a:t>
            </a:r>
            <a:r>
              <a:rPr lang="en-US" dirty="0" err="1" smtClean="0"/>
              <a:t>azalma</a:t>
            </a:r>
            <a:r>
              <a:rPr lang="en-US" dirty="0" smtClean="0"/>
              <a:t> -&gt; </a:t>
            </a:r>
            <a:r>
              <a:rPr lang="en-US" dirty="0" err="1" smtClean="0"/>
              <a:t>spontan</a:t>
            </a:r>
            <a:r>
              <a:rPr lang="en-US" dirty="0" smtClean="0"/>
              <a:t> </a:t>
            </a:r>
            <a:r>
              <a:rPr lang="en-US" dirty="0" err="1" smtClean="0"/>
              <a:t>resorbe</a:t>
            </a:r>
            <a:r>
              <a:rPr lang="en-US" dirty="0" smtClean="0"/>
              <a:t> </a:t>
            </a:r>
            <a:r>
              <a:rPr lang="en-US" dirty="0" err="1" smtClean="0"/>
              <a:t>olan</a:t>
            </a:r>
            <a:r>
              <a:rPr lang="en-US" dirty="0" smtClean="0"/>
              <a:t> </a:t>
            </a:r>
            <a:r>
              <a:rPr lang="en-US" dirty="0" err="1" smtClean="0"/>
              <a:t>grup</a:t>
            </a:r>
            <a:endParaRPr lang="en-US" dirty="0" smtClean="0"/>
          </a:p>
          <a:p>
            <a:pPr lvl="1"/>
            <a:endParaRPr lang="en-US" dirty="0" smtClean="0"/>
          </a:p>
          <a:p>
            <a:pPr lvl="1"/>
            <a:r>
              <a:rPr lang="en-US" dirty="0" err="1" smtClean="0"/>
              <a:t>Hemodinamisi</a:t>
            </a:r>
            <a:r>
              <a:rPr lang="en-US" dirty="0" smtClean="0"/>
              <a:t> </a:t>
            </a:r>
            <a:r>
              <a:rPr lang="en-US" dirty="0" err="1" smtClean="0"/>
              <a:t>bozuk</a:t>
            </a:r>
            <a:r>
              <a:rPr lang="en-US" dirty="0" smtClean="0"/>
              <a:t>, </a:t>
            </a:r>
            <a:r>
              <a:rPr lang="en-US" dirty="0" err="1" smtClean="0"/>
              <a:t>akut</a:t>
            </a:r>
            <a:r>
              <a:rPr lang="en-US" dirty="0" smtClean="0"/>
              <a:t> </a:t>
            </a:r>
            <a:r>
              <a:rPr lang="en-US" dirty="0" err="1" smtClean="0"/>
              <a:t>batın</a:t>
            </a:r>
            <a:r>
              <a:rPr lang="en-US" dirty="0" smtClean="0"/>
              <a:t> </a:t>
            </a:r>
            <a:r>
              <a:rPr lang="en-US" dirty="0" err="1" smtClean="0"/>
              <a:t>bulguları</a:t>
            </a:r>
            <a:r>
              <a:rPr lang="en-US" dirty="0" smtClean="0"/>
              <a:t> +,  </a:t>
            </a:r>
            <a:r>
              <a:rPr lang="en-US" dirty="0" err="1" smtClean="0"/>
              <a:t>intraabdominal</a:t>
            </a:r>
            <a:r>
              <a:rPr lang="en-US" dirty="0" smtClean="0"/>
              <a:t> </a:t>
            </a:r>
            <a:r>
              <a:rPr lang="en-US" dirty="0" err="1" smtClean="0"/>
              <a:t>kanama</a:t>
            </a:r>
            <a:r>
              <a:rPr lang="en-US" dirty="0" smtClean="0"/>
              <a:t> -&gt; </a:t>
            </a:r>
            <a:r>
              <a:rPr lang="en-US" dirty="0" err="1" smtClean="0"/>
              <a:t>cerrahi</a:t>
            </a:r>
            <a:endParaRPr lang="en-US" dirty="0" smtClean="0"/>
          </a:p>
          <a:p>
            <a:pPr lvl="1"/>
            <a:endParaRPr lang="en-US" dirty="0" smtClean="0"/>
          </a:p>
          <a:p>
            <a:pPr lvl="1"/>
            <a:r>
              <a:rPr lang="en-US" dirty="0"/>
              <a:t>% 15 den </a:t>
            </a:r>
            <a:r>
              <a:rPr lang="en-US" dirty="0" err="1"/>
              <a:t>daha</a:t>
            </a:r>
            <a:r>
              <a:rPr lang="en-US" dirty="0"/>
              <a:t> </a:t>
            </a:r>
            <a:r>
              <a:rPr lang="en-US" dirty="0" err="1"/>
              <a:t>az</a:t>
            </a:r>
            <a:r>
              <a:rPr lang="en-US" dirty="0"/>
              <a:t> </a:t>
            </a:r>
            <a:r>
              <a:rPr lang="en-US" dirty="0" err="1"/>
              <a:t>azalma</a:t>
            </a:r>
            <a:r>
              <a:rPr lang="en-US" dirty="0"/>
              <a:t>  </a:t>
            </a:r>
            <a:r>
              <a:rPr lang="en-US" dirty="0" err="1"/>
              <a:t>veya</a:t>
            </a:r>
            <a:r>
              <a:rPr lang="en-US" dirty="0"/>
              <a:t> </a:t>
            </a:r>
            <a:r>
              <a:rPr lang="en-US" dirty="0" err="1"/>
              <a:t>yükselen</a:t>
            </a:r>
            <a:r>
              <a:rPr lang="en-US" dirty="0"/>
              <a:t> </a:t>
            </a:r>
            <a:r>
              <a:rPr lang="en-US" dirty="0" err="1"/>
              <a:t>değerler</a:t>
            </a:r>
            <a:r>
              <a:rPr lang="en-US" dirty="0"/>
              <a:t> -&gt; </a:t>
            </a:r>
            <a:r>
              <a:rPr lang="en-US" dirty="0" err="1"/>
              <a:t>medikal</a:t>
            </a:r>
            <a:r>
              <a:rPr lang="en-US" dirty="0"/>
              <a:t> </a:t>
            </a:r>
            <a:r>
              <a:rPr lang="en-US" dirty="0" err="1"/>
              <a:t>tedavi</a:t>
            </a:r>
            <a:endParaRPr lang="en-US" dirty="0"/>
          </a:p>
          <a:p>
            <a:pPr lvl="1"/>
            <a:endParaRPr lang="en-US" dirty="0" smtClean="0"/>
          </a:p>
        </p:txBody>
      </p:sp>
    </p:spTree>
    <p:extLst>
      <p:ext uri="{BB962C8B-B14F-4D97-AF65-F5344CB8AC3E}">
        <p14:creationId xmlns:p14="http://schemas.microsoft.com/office/powerpoint/2010/main" val="46870313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Metotreksat</a:t>
            </a:r>
            <a:r>
              <a:rPr lang="en-US" dirty="0" smtClean="0"/>
              <a:t> </a:t>
            </a:r>
            <a:endParaRPr lang="en-US" dirty="0"/>
          </a:p>
        </p:txBody>
      </p:sp>
      <p:sp>
        <p:nvSpPr>
          <p:cNvPr id="3" name="Content Placeholder 2"/>
          <p:cNvSpPr>
            <a:spLocks noGrp="1"/>
          </p:cNvSpPr>
          <p:nvPr>
            <p:ph idx="1"/>
          </p:nvPr>
        </p:nvSpPr>
        <p:spPr/>
        <p:txBody>
          <a:bodyPr>
            <a:normAutofit lnSpcReduction="10000"/>
          </a:bodyPr>
          <a:lstStyle/>
          <a:p>
            <a:r>
              <a:rPr lang="en-US" dirty="0" smtClean="0"/>
              <a:t>50 mg/m</a:t>
            </a:r>
            <a:r>
              <a:rPr lang="en-US" baseline="30000" dirty="0" smtClean="0"/>
              <a:t>2</a:t>
            </a:r>
            <a:r>
              <a:rPr lang="en-US" dirty="0" smtClean="0"/>
              <a:t> </a:t>
            </a:r>
            <a:r>
              <a:rPr lang="en-US" dirty="0" err="1" smtClean="0"/>
              <a:t>intramuskuler</a:t>
            </a:r>
            <a:r>
              <a:rPr lang="en-US" dirty="0" smtClean="0"/>
              <a:t> </a:t>
            </a:r>
            <a:r>
              <a:rPr lang="en-US" dirty="0" err="1" smtClean="0"/>
              <a:t>enjeksiyon</a:t>
            </a:r>
            <a:r>
              <a:rPr lang="en-US" dirty="0" smtClean="0"/>
              <a:t> (</a:t>
            </a:r>
            <a:r>
              <a:rPr lang="en-US" dirty="0" err="1" smtClean="0"/>
              <a:t>kontrendikasyon</a:t>
            </a:r>
            <a:r>
              <a:rPr lang="en-US" dirty="0" smtClean="0"/>
              <a:t> </a:t>
            </a:r>
            <a:r>
              <a:rPr lang="en-US" dirty="0" err="1" smtClean="0"/>
              <a:t>yoksa</a:t>
            </a:r>
            <a:r>
              <a:rPr lang="en-US" dirty="0" smtClean="0"/>
              <a:t>)</a:t>
            </a:r>
          </a:p>
          <a:p>
            <a:endParaRPr lang="en-US" dirty="0"/>
          </a:p>
          <a:p>
            <a:r>
              <a:rPr lang="en-US" dirty="0" smtClean="0"/>
              <a:t>1. 4. </a:t>
            </a:r>
            <a:r>
              <a:rPr lang="en-US" dirty="0" err="1" smtClean="0"/>
              <a:t>ve</a:t>
            </a:r>
            <a:r>
              <a:rPr lang="en-US" dirty="0" smtClean="0"/>
              <a:t> 7. </a:t>
            </a:r>
            <a:r>
              <a:rPr lang="en-US" dirty="0" err="1" smtClean="0"/>
              <a:t>gün</a:t>
            </a:r>
            <a:r>
              <a:rPr lang="en-US" dirty="0" smtClean="0"/>
              <a:t> b </a:t>
            </a:r>
            <a:r>
              <a:rPr lang="en-US" dirty="0" err="1" smtClean="0"/>
              <a:t>hCG</a:t>
            </a:r>
            <a:r>
              <a:rPr lang="en-US" dirty="0" smtClean="0"/>
              <a:t> </a:t>
            </a:r>
            <a:r>
              <a:rPr lang="en-US" dirty="0" err="1" smtClean="0"/>
              <a:t>ölçümü</a:t>
            </a:r>
            <a:endParaRPr lang="en-US" dirty="0" smtClean="0"/>
          </a:p>
          <a:p>
            <a:endParaRPr lang="en-US" dirty="0"/>
          </a:p>
          <a:p>
            <a:r>
              <a:rPr lang="en-US" dirty="0" smtClean="0"/>
              <a:t>4-7 </a:t>
            </a:r>
            <a:r>
              <a:rPr lang="en-US" dirty="0" err="1" smtClean="0"/>
              <a:t>arası</a:t>
            </a:r>
            <a:r>
              <a:rPr lang="en-US" dirty="0" smtClean="0"/>
              <a:t>  %15 den </a:t>
            </a:r>
            <a:r>
              <a:rPr lang="en-US" dirty="0" err="1" smtClean="0"/>
              <a:t>fazla</a:t>
            </a:r>
            <a:r>
              <a:rPr lang="en-US" dirty="0" smtClean="0"/>
              <a:t> </a:t>
            </a:r>
            <a:r>
              <a:rPr lang="en-US" dirty="0" err="1" smtClean="0"/>
              <a:t>azalma</a:t>
            </a:r>
            <a:r>
              <a:rPr lang="en-US" dirty="0" smtClean="0"/>
              <a:t> </a:t>
            </a:r>
            <a:r>
              <a:rPr lang="en-US" dirty="0" smtClean="0">
                <a:sym typeface="Wingdings"/>
              </a:rPr>
              <a:t></a:t>
            </a:r>
            <a:r>
              <a:rPr lang="en-US" dirty="0" smtClean="0"/>
              <a:t>  </a:t>
            </a:r>
            <a:r>
              <a:rPr lang="en-US" dirty="0" err="1" smtClean="0"/>
              <a:t>başarı</a:t>
            </a:r>
            <a:r>
              <a:rPr lang="en-US" dirty="0"/>
              <a:t> </a:t>
            </a:r>
            <a:r>
              <a:rPr lang="en-US" dirty="0" smtClean="0">
                <a:sym typeface="Wingdings"/>
              </a:rPr>
              <a:t> </a:t>
            </a:r>
            <a:r>
              <a:rPr lang="en-US" dirty="0" err="1" smtClean="0">
                <a:sym typeface="Wingdings"/>
              </a:rPr>
              <a:t>haftalık</a:t>
            </a:r>
            <a:r>
              <a:rPr lang="en-US" dirty="0" smtClean="0">
                <a:sym typeface="Wingdings"/>
              </a:rPr>
              <a:t> b </a:t>
            </a:r>
            <a:r>
              <a:rPr lang="en-US" dirty="0" err="1" smtClean="0">
                <a:sym typeface="Wingdings"/>
              </a:rPr>
              <a:t>hCG</a:t>
            </a:r>
            <a:r>
              <a:rPr lang="en-US" dirty="0" smtClean="0">
                <a:sym typeface="Wingdings"/>
              </a:rPr>
              <a:t> </a:t>
            </a:r>
            <a:r>
              <a:rPr lang="en-US" dirty="0" err="1" smtClean="0">
                <a:sym typeface="Wingdings"/>
              </a:rPr>
              <a:t>ölçümü</a:t>
            </a:r>
            <a:endParaRPr lang="en-US" dirty="0" smtClean="0">
              <a:sym typeface="Wingdings"/>
            </a:endParaRPr>
          </a:p>
          <a:p>
            <a:endParaRPr lang="en-US" dirty="0">
              <a:sym typeface="Wingdings"/>
            </a:endParaRPr>
          </a:p>
          <a:p>
            <a:r>
              <a:rPr lang="en-US" dirty="0" smtClean="0"/>
              <a:t>4-7 </a:t>
            </a:r>
            <a:r>
              <a:rPr lang="en-US" dirty="0" err="1" smtClean="0"/>
              <a:t>arası</a:t>
            </a:r>
            <a:r>
              <a:rPr lang="en-US" dirty="0" smtClean="0"/>
              <a:t> %15 den </a:t>
            </a:r>
            <a:r>
              <a:rPr lang="en-US" dirty="0" err="1" smtClean="0"/>
              <a:t>daha</a:t>
            </a:r>
            <a:r>
              <a:rPr lang="en-US" dirty="0" smtClean="0"/>
              <a:t> </a:t>
            </a:r>
            <a:r>
              <a:rPr lang="en-US" dirty="0" err="1" smtClean="0"/>
              <a:t>az</a:t>
            </a:r>
            <a:r>
              <a:rPr lang="en-US" dirty="0" smtClean="0"/>
              <a:t> </a:t>
            </a:r>
            <a:r>
              <a:rPr lang="en-US" dirty="0" err="1" smtClean="0"/>
              <a:t>azalan</a:t>
            </a:r>
            <a:r>
              <a:rPr lang="en-US" dirty="0" smtClean="0"/>
              <a:t>, </a:t>
            </a:r>
            <a:r>
              <a:rPr lang="en-US" dirty="0" err="1" smtClean="0"/>
              <a:t>plato</a:t>
            </a:r>
            <a:r>
              <a:rPr lang="en-US" dirty="0" smtClean="0"/>
              <a:t> </a:t>
            </a:r>
            <a:r>
              <a:rPr lang="en-US" dirty="0" err="1" smtClean="0"/>
              <a:t>çizen</a:t>
            </a:r>
            <a:r>
              <a:rPr lang="en-US" dirty="0" smtClean="0"/>
              <a:t> </a:t>
            </a:r>
            <a:r>
              <a:rPr lang="en-US" dirty="0" err="1" smtClean="0"/>
              <a:t>veya</a:t>
            </a:r>
            <a:r>
              <a:rPr lang="en-US" dirty="0" smtClean="0"/>
              <a:t> </a:t>
            </a:r>
            <a:r>
              <a:rPr lang="en-US" dirty="0" err="1" smtClean="0"/>
              <a:t>yükselen</a:t>
            </a:r>
            <a:r>
              <a:rPr lang="en-US" dirty="0" smtClean="0"/>
              <a:t> </a:t>
            </a:r>
            <a:r>
              <a:rPr lang="en-US" dirty="0" err="1" smtClean="0"/>
              <a:t>hastalara</a:t>
            </a:r>
            <a:r>
              <a:rPr lang="en-US" dirty="0" smtClean="0"/>
              <a:t> </a:t>
            </a:r>
            <a:r>
              <a:rPr lang="en-US" dirty="0" err="1" smtClean="0"/>
              <a:t>ek</a:t>
            </a:r>
            <a:r>
              <a:rPr lang="en-US" dirty="0" smtClean="0"/>
              <a:t> </a:t>
            </a:r>
            <a:r>
              <a:rPr lang="en-US" dirty="0" err="1" smtClean="0"/>
              <a:t>doz</a:t>
            </a:r>
            <a:r>
              <a:rPr lang="en-US" dirty="0" smtClean="0"/>
              <a:t>  </a:t>
            </a:r>
            <a:r>
              <a:rPr lang="en-US" dirty="0" err="1" smtClean="0"/>
              <a:t>mtx</a:t>
            </a:r>
            <a:endParaRPr lang="en-US" dirty="0" smtClean="0"/>
          </a:p>
          <a:p>
            <a:endParaRPr lang="en-US" dirty="0" smtClean="0"/>
          </a:p>
          <a:p>
            <a:pPr marL="228600" lvl="1">
              <a:spcBef>
                <a:spcPts val="1000"/>
              </a:spcBef>
            </a:pPr>
            <a:r>
              <a:rPr lang="en-US" dirty="0" err="1"/>
              <a:t>Iki</a:t>
            </a:r>
            <a:r>
              <a:rPr lang="en-US" dirty="0"/>
              <a:t> </a:t>
            </a:r>
            <a:r>
              <a:rPr lang="en-US" dirty="0" err="1"/>
              <a:t>doz</a:t>
            </a:r>
            <a:r>
              <a:rPr lang="en-US" dirty="0"/>
              <a:t> </a:t>
            </a:r>
            <a:r>
              <a:rPr lang="en-US" dirty="0" err="1"/>
              <a:t>mtx</a:t>
            </a:r>
            <a:r>
              <a:rPr lang="en-US" dirty="0"/>
              <a:t> e </a:t>
            </a:r>
            <a:r>
              <a:rPr lang="en-US" dirty="0" err="1"/>
              <a:t>rağmen</a:t>
            </a:r>
            <a:r>
              <a:rPr lang="en-US" dirty="0"/>
              <a:t> </a:t>
            </a:r>
            <a:r>
              <a:rPr lang="en-US" dirty="0" err="1"/>
              <a:t>yükselme</a:t>
            </a:r>
            <a:r>
              <a:rPr lang="en-US" dirty="0"/>
              <a:t>, </a:t>
            </a:r>
            <a:r>
              <a:rPr lang="en-US" dirty="0" err="1"/>
              <a:t>akut</a:t>
            </a:r>
            <a:r>
              <a:rPr lang="en-US" dirty="0"/>
              <a:t> </a:t>
            </a:r>
            <a:r>
              <a:rPr lang="en-US" dirty="0" err="1"/>
              <a:t>batın</a:t>
            </a:r>
            <a:r>
              <a:rPr lang="en-US" dirty="0"/>
              <a:t>, </a:t>
            </a:r>
            <a:r>
              <a:rPr lang="en-US" dirty="0" err="1"/>
              <a:t>intraabdominal</a:t>
            </a:r>
            <a:r>
              <a:rPr lang="en-US" dirty="0"/>
              <a:t> </a:t>
            </a:r>
            <a:r>
              <a:rPr lang="en-US" dirty="0" err="1"/>
              <a:t>kanama</a:t>
            </a:r>
            <a:r>
              <a:rPr lang="en-US" dirty="0"/>
              <a:t> </a:t>
            </a:r>
            <a:r>
              <a:rPr lang="en-US" dirty="0">
                <a:sym typeface="Wingdings"/>
              </a:rPr>
              <a:t></a:t>
            </a:r>
            <a:r>
              <a:rPr lang="en-US" dirty="0" err="1">
                <a:sym typeface="Wingdings"/>
              </a:rPr>
              <a:t>cerrahi</a:t>
            </a:r>
            <a:endParaRPr lang="en-US" dirty="0"/>
          </a:p>
          <a:p>
            <a:endParaRPr lang="en-US" dirty="0" smtClean="0"/>
          </a:p>
          <a:p>
            <a:endParaRPr lang="en-US" dirty="0"/>
          </a:p>
          <a:p>
            <a:endParaRPr lang="en-US" dirty="0"/>
          </a:p>
        </p:txBody>
      </p:sp>
    </p:spTree>
    <p:extLst>
      <p:ext uri="{BB962C8B-B14F-4D97-AF65-F5344CB8AC3E}">
        <p14:creationId xmlns:p14="http://schemas.microsoft.com/office/powerpoint/2010/main" val="141482915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Hasta </a:t>
            </a:r>
            <a:r>
              <a:rPr lang="en-US" dirty="0" err="1" smtClean="0"/>
              <a:t>populasyonu</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52867621"/>
              </p:ext>
            </p:extLst>
          </p:nvPr>
        </p:nvGraphicFramePr>
        <p:xfrm>
          <a:off x="685800" y="1950085"/>
          <a:ext cx="10820400" cy="40243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557557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2" name="Content Placeholder 11" descr="Ekran Resmi 2015-05-03 11.48.00.png"/>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489859" y="2193925"/>
            <a:ext cx="9212282" cy="4024313"/>
          </a:xfrm>
        </p:spPr>
      </p:pic>
    </p:spTree>
    <p:extLst>
      <p:ext uri="{BB962C8B-B14F-4D97-AF65-F5344CB8AC3E}">
        <p14:creationId xmlns:p14="http://schemas.microsoft.com/office/powerpoint/2010/main" val="130938330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Ekran Resmi 2015-05-03 11.51.33.png"/>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85800" y="2317511"/>
            <a:ext cx="10820400" cy="3777141"/>
          </a:xfrm>
        </p:spPr>
      </p:pic>
    </p:spTree>
    <p:extLst>
      <p:ext uri="{BB962C8B-B14F-4D97-AF65-F5344CB8AC3E}">
        <p14:creationId xmlns:p14="http://schemas.microsoft.com/office/powerpoint/2010/main" val="132810433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descr="Picture2png.png"/>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459480" y="2227928"/>
            <a:ext cx="6171050" cy="4630071"/>
          </a:xfrm>
        </p:spPr>
      </p:pic>
    </p:spTree>
    <p:extLst>
      <p:ext uri="{BB962C8B-B14F-4D97-AF65-F5344CB8AC3E}">
        <p14:creationId xmlns:p14="http://schemas.microsoft.com/office/powerpoint/2010/main" val="65344803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Ekran Resmi 2015-05-03 11.54.52.png"/>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758765" y="2193925"/>
            <a:ext cx="6674470" cy="4024313"/>
          </a:xfrm>
        </p:spPr>
      </p:pic>
    </p:spTree>
    <p:extLst>
      <p:ext uri="{BB962C8B-B14F-4D97-AF65-F5344CB8AC3E}">
        <p14:creationId xmlns:p14="http://schemas.microsoft.com/office/powerpoint/2010/main" val="1722060049"/>
      </p:ext>
    </p:extLst>
  </p:cSld>
  <p:clrMapOvr>
    <a:masterClrMapping/>
  </p:clrMapOvr>
  <p:timing>
    <p:tnLst>
      <p:par>
        <p:cTn id="1" dur="indefinite" restart="never" nodeType="tmRoot"/>
      </p:par>
    </p:tnLst>
  </p:timing>
</p:sld>
</file>

<file path=ppt/theme/theme1.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DF2E28"/>
      </a:accent1>
      <a:accent2>
        <a:srgbClr val="FE801A"/>
      </a:accent2>
      <a:accent3>
        <a:srgbClr val="E9BF35"/>
      </a:accent3>
      <a:accent4>
        <a:srgbClr val="81BB42"/>
      </a:accent4>
      <a:accent5>
        <a:srgbClr val="32C7A9"/>
      </a:accent5>
      <a:accent6>
        <a:srgbClr val="4A9BDC"/>
      </a:accent6>
      <a:hlink>
        <a:srgbClr val="F0532B"/>
      </a:hlink>
      <a:folHlink>
        <a:srgbClr val="F38B53"/>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8F31A783-2159-4870-BC29-2BA7D038EA4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Vapor Trail</Template>
  <TotalTime>125</TotalTime>
  <Words>2068</Words>
  <Application>Microsoft Macintosh PowerPoint</Application>
  <PresentationFormat>Widescreen</PresentationFormat>
  <Paragraphs>80</Paragraphs>
  <Slides>15</Slides>
  <Notes>12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Calibri</vt:lpstr>
      <vt:lpstr>Century Gothic</vt:lpstr>
      <vt:lpstr>Wingdings</vt:lpstr>
      <vt:lpstr>Arial</vt:lpstr>
      <vt:lpstr>Vapor Trail</vt:lpstr>
      <vt:lpstr>Tubal ektopik gebeliklerde metotreksat tedavisi ve Bhcg seyiyeleri ile korelasyonu</vt:lpstr>
      <vt:lpstr>PowerPoint Presentation</vt:lpstr>
      <vt:lpstr>Hasta yönetimi</vt:lpstr>
      <vt:lpstr>Metotreksat </vt:lpstr>
      <vt:lpstr>Hasta populasyonu</vt:lpstr>
      <vt:lpstr>PowerPoint Presentation</vt:lpstr>
      <vt:lpstr>PowerPoint Presentation</vt:lpstr>
      <vt:lpstr>PowerPoint Presentation</vt:lpstr>
      <vt:lpstr>PowerPoint Presentation</vt:lpstr>
      <vt:lpstr>PowerPoint Presentation</vt:lpstr>
      <vt:lpstr>PowerPoint Presentation</vt:lpstr>
      <vt:lpstr>1-4 gün arası b hcg değişiminin medikal tedavinin başarısını öngörmeye etkisi</vt:lpstr>
      <vt:lpstr>1-4 gün arası b hcg değişiminin ek doz tedavi almayı öngörmeye etkisi</vt:lpstr>
      <vt:lpstr>Ek dox mtx başarısını öngörmede etkili faktörler</vt:lpstr>
      <vt:lpstr>sonuç</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Tubal ektopik gebeliklerde metotreksat tedavisi ve Bhcg seyiyeleri ile korelasyonu</dc:title>
  <dc:creator>Microsoft Office User</dc:creator>
  <cp:lastModifiedBy>Microsoft Office User</cp:lastModifiedBy>
  <cp:revision>13</cp:revision>
  <dcterms:created xsi:type="dcterms:W3CDTF">2015-05-03T08:07:37Z</dcterms:created>
  <dcterms:modified xsi:type="dcterms:W3CDTF">2015-05-06T18:41:52Z</dcterms:modified>
</cp:coreProperties>
</file>