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2"/>
  </p:notesMasterIdLst>
  <p:sldIdLst>
    <p:sldId id="256" r:id="rId2"/>
    <p:sldId id="319" r:id="rId3"/>
    <p:sldId id="259" r:id="rId4"/>
    <p:sldId id="262" r:id="rId5"/>
    <p:sldId id="282" r:id="rId6"/>
    <p:sldId id="261" r:id="rId7"/>
    <p:sldId id="320" r:id="rId8"/>
    <p:sldId id="264" r:id="rId9"/>
    <p:sldId id="321" r:id="rId10"/>
    <p:sldId id="265" r:id="rId11"/>
    <p:sldId id="292" r:id="rId12"/>
    <p:sldId id="313" r:id="rId13"/>
    <p:sldId id="322" r:id="rId14"/>
    <p:sldId id="314" r:id="rId15"/>
    <p:sldId id="323" r:id="rId16"/>
    <p:sldId id="324" r:id="rId17"/>
    <p:sldId id="325" r:id="rId18"/>
    <p:sldId id="304" r:id="rId19"/>
    <p:sldId id="305" r:id="rId20"/>
    <p:sldId id="326" r:id="rId21"/>
    <p:sldId id="306" r:id="rId22"/>
    <p:sldId id="266" r:id="rId23"/>
    <p:sldId id="267" r:id="rId24"/>
    <p:sldId id="285" r:id="rId25"/>
    <p:sldId id="286" r:id="rId26"/>
    <p:sldId id="268" r:id="rId27"/>
    <p:sldId id="269" r:id="rId28"/>
    <p:sldId id="271" r:id="rId29"/>
    <p:sldId id="294" r:id="rId30"/>
    <p:sldId id="295" r:id="rId31"/>
    <p:sldId id="297" r:id="rId32"/>
    <p:sldId id="274" r:id="rId33"/>
    <p:sldId id="287" r:id="rId34"/>
    <p:sldId id="288" r:id="rId35"/>
    <p:sldId id="289" r:id="rId36"/>
    <p:sldId id="275" r:id="rId37"/>
    <p:sldId id="278" r:id="rId38"/>
    <p:sldId id="327" r:id="rId39"/>
    <p:sldId id="277" r:id="rId40"/>
    <p:sldId id="279" r:id="rId41"/>
    <p:sldId id="330" r:id="rId42"/>
    <p:sldId id="328" r:id="rId43"/>
    <p:sldId id="329" r:id="rId44"/>
    <p:sldId id="299" r:id="rId45"/>
    <p:sldId id="300" r:id="rId46"/>
    <p:sldId id="301" r:id="rId47"/>
    <p:sldId id="258" r:id="rId48"/>
    <p:sldId id="331" r:id="rId49"/>
    <p:sldId id="332" r:id="rId50"/>
    <p:sldId id="333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urcu Artunc" initials="B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4-25T19:30:54.932" idx="1">
    <p:pos x="10" y="10"/>
    <p:text>Fetal membranların sağlamlığı: ECM proteinleri
Kollajen, fibronektin, laminin
MMPaz: kollajen degradasyonu arttırarak membran sağlamlığını azaltır
TIMMP (tissue inh of MMPs): MMP’lere bağlanır ve proteolizi durdurur. Mambran bitinliğine katkı.
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C1CA75-7FD5-9D46-A40F-C0D419563741}" type="doc">
      <dgm:prSet loTypeId="urn:microsoft.com/office/officeart/2005/8/layout/matrix2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FE62A6-1F22-2745-8C65-82F1554CB74C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400" b="1" dirty="0" err="1" smtClean="0">
              <a:solidFill>
                <a:schemeClr val="bg1"/>
              </a:solidFill>
              <a:latin typeface="Comic Sans MS"/>
              <a:cs typeface="Comic Sans MS"/>
            </a:rPr>
            <a:t>Tokolitik</a:t>
          </a:r>
          <a:r>
            <a:rPr lang="en-US" sz="2400" b="1" dirty="0" smtClean="0">
              <a:solidFill>
                <a:schemeClr val="bg1"/>
              </a:solidFill>
              <a:latin typeface="Comic Sans MS"/>
              <a:cs typeface="Comic Sans MS"/>
            </a:rPr>
            <a:t> </a:t>
          </a:r>
          <a:r>
            <a:rPr lang="en-US" sz="2400" b="1" dirty="0" err="1" smtClean="0">
              <a:solidFill>
                <a:schemeClr val="bg1"/>
              </a:solidFill>
              <a:latin typeface="Comic Sans MS"/>
              <a:cs typeface="Comic Sans MS"/>
            </a:rPr>
            <a:t>tedavi</a:t>
          </a:r>
          <a:endParaRPr lang="en-US" sz="2400" b="1" dirty="0">
            <a:solidFill>
              <a:schemeClr val="bg1"/>
            </a:solidFill>
            <a:latin typeface="Comic Sans MS"/>
            <a:cs typeface="Comic Sans MS"/>
          </a:endParaRPr>
        </a:p>
      </dgm:t>
    </dgm:pt>
    <dgm:pt modelId="{72B916F4-CC3B-9D4C-A3F2-8EBEB6B8E619}" type="parTrans" cxnId="{04C8E466-9946-824E-A502-B181EC0919EE}">
      <dgm:prSet/>
      <dgm:spPr/>
      <dgm:t>
        <a:bodyPr/>
        <a:lstStyle/>
        <a:p>
          <a:endParaRPr lang="en-US" b="1"/>
        </a:p>
      </dgm:t>
    </dgm:pt>
    <dgm:pt modelId="{2597C4F6-6FBC-C046-886E-B3F943D1E69C}" type="sibTrans" cxnId="{04C8E466-9946-824E-A502-B181EC0919EE}">
      <dgm:prSet/>
      <dgm:spPr/>
      <dgm:t>
        <a:bodyPr/>
        <a:lstStyle/>
        <a:p>
          <a:endParaRPr lang="en-US" b="1"/>
        </a:p>
      </dgm:t>
    </dgm:pt>
    <dgm:pt modelId="{185A8640-A063-6E48-9792-CC13211B6209}">
      <dgm:prSet custT="1"/>
      <dgm:spPr>
        <a:solidFill>
          <a:srgbClr val="00FFFF"/>
        </a:solidFill>
      </dgm:spPr>
      <dgm:t>
        <a:bodyPr/>
        <a:lstStyle/>
        <a:p>
          <a:pPr rtl="0"/>
          <a:r>
            <a:rPr lang="en-US" sz="2400" b="1" dirty="0" smtClean="0">
              <a:solidFill>
                <a:srgbClr val="000000"/>
              </a:solidFill>
              <a:latin typeface="Comic Sans MS"/>
              <a:cs typeface="Comic Sans MS"/>
            </a:rPr>
            <a:t>Steroid </a:t>
          </a:r>
          <a:r>
            <a:rPr lang="en-US" sz="2400" b="1" dirty="0" err="1" smtClean="0">
              <a:solidFill>
                <a:srgbClr val="000000"/>
              </a:solidFill>
              <a:latin typeface="Comic Sans MS"/>
              <a:cs typeface="Comic Sans MS"/>
            </a:rPr>
            <a:t>tedavisi</a:t>
          </a:r>
          <a:endParaRPr lang="en-US" sz="2400" b="1" dirty="0">
            <a:solidFill>
              <a:srgbClr val="000000"/>
            </a:solidFill>
            <a:latin typeface="Comic Sans MS"/>
            <a:cs typeface="Comic Sans MS"/>
          </a:endParaRPr>
        </a:p>
      </dgm:t>
    </dgm:pt>
    <dgm:pt modelId="{D01FB97D-900C-DC4C-8A08-2B86EF77674D}" type="parTrans" cxnId="{69110DB6-0A32-DF40-A03B-3C34F9F02C71}">
      <dgm:prSet/>
      <dgm:spPr/>
      <dgm:t>
        <a:bodyPr/>
        <a:lstStyle/>
        <a:p>
          <a:endParaRPr lang="en-US" b="1"/>
        </a:p>
      </dgm:t>
    </dgm:pt>
    <dgm:pt modelId="{B7534B38-6A53-1143-A2CD-966DA354E9A5}" type="sibTrans" cxnId="{69110DB6-0A32-DF40-A03B-3C34F9F02C71}">
      <dgm:prSet/>
      <dgm:spPr/>
      <dgm:t>
        <a:bodyPr/>
        <a:lstStyle/>
        <a:p>
          <a:endParaRPr lang="en-US" b="1"/>
        </a:p>
      </dgm:t>
    </dgm:pt>
    <dgm:pt modelId="{A3D61739-92D9-3843-8898-86CD631D9E37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400" b="1" dirty="0" err="1" smtClean="0">
              <a:solidFill>
                <a:srgbClr val="000000"/>
              </a:solidFill>
              <a:latin typeface="Comic Sans MS"/>
              <a:cs typeface="Comic Sans MS"/>
            </a:rPr>
            <a:t>Ab</a:t>
          </a:r>
          <a:r>
            <a:rPr lang="en-US" sz="2400" b="1" dirty="0" smtClean="0">
              <a:solidFill>
                <a:srgbClr val="000000"/>
              </a:solidFill>
              <a:latin typeface="Comic Sans MS"/>
              <a:cs typeface="Comic Sans MS"/>
            </a:rPr>
            <a:t> </a:t>
          </a:r>
          <a:r>
            <a:rPr lang="en-US" sz="2400" b="1" dirty="0" err="1" smtClean="0">
              <a:solidFill>
                <a:srgbClr val="000000"/>
              </a:solidFill>
              <a:latin typeface="Comic Sans MS"/>
              <a:cs typeface="Comic Sans MS"/>
            </a:rPr>
            <a:t>rejim</a:t>
          </a:r>
          <a:endParaRPr lang="en-US" sz="2400" b="1" dirty="0" smtClean="0">
            <a:solidFill>
              <a:srgbClr val="000000"/>
            </a:solidFill>
            <a:latin typeface="Comic Sans MS"/>
            <a:cs typeface="Comic Sans MS"/>
          </a:endParaRPr>
        </a:p>
        <a:p>
          <a:pPr rtl="0"/>
          <a:r>
            <a:rPr lang="en-US" sz="2400" b="1" dirty="0" err="1" smtClean="0">
              <a:solidFill>
                <a:srgbClr val="000000"/>
              </a:solidFill>
              <a:latin typeface="Comic Sans MS"/>
              <a:cs typeface="Comic Sans MS"/>
            </a:rPr>
            <a:t>Doz</a:t>
          </a:r>
          <a:endParaRPr lang="en-US" sz="2400" b="1" dirty="0" smtClean="0">
            <a:solidFill>
              <a:srgbClr val="000000"/>
            </a:solidFill>
            <a:latin typeface="Comic Sans MS"/>
            <a:cs typeface="Comic Sans MS"/>
          </a:endParaRPr>
        </a:p>
        <a:p>
          <a:pPr rtl="0"/>
          <a:r>
            <a:rPr lang="en-US" sz="2400" b="1" dirty="0" err="1" smtClean="0">
              <a:solidFill>
                <a:srgbClr val="000000"/>
              </a:solidFill>
              <a:latin typeface="Comic Sans MS"/>
              <a:cs typeface="Comic Sans MS"/>
            </a:rPr>
            <a:t>Süre</a:t>
          </a:r>
          <a:endParaRPr lang="en-US" sz="2400" b="1" dirty="0" smtClean="0">
            <a:solidFill>
              <a:srgbClr val="000000"/>
            </a:solidFill>
            <a:latin typeface="Comic Sans MS"/>
            <a:cs typeface="Comic Sans MS"/>
          </a:endParaRPr>
        </a:p>
      </dgm:t>
    </dgm:pt>
    <dgm:pt modelId="{F28BF932-B0BA-2244-87C2-7FEEE9531FE5}" type="parTrans" cxnId="{8DEA815D-616C-CF48-9431-95CE72A8295B}">
      <dgm:prSet/>
      <dgm:spPr/>
      <dgm:t>
        <a:bodyPr/>
        <a:lstStyle/>
        <a:p>
          <a:endParaRPr lang="en-US" b="1"/>
        </a:p>
      </dgm:t>
    </dgm:pt>
    <dgm:pt modelId="{679BEDFC-025B-F740-A45E-1695CBEF6AAC}" type="sibTrans" cxnId="{8DEA815D-616C-CF48-9431-95CE72A8295B}">
      <dgm:prSet/>
      <dgm:spPr/>
      <dgm:t>
        <a:bodyPr/>
        <a:lstStyle/>
        <a:p>
          <a:endParaRPr lang="en-US" b="1"/>
        </a:p>
      </dgm:t>
    </dgm:pt>
    <dgm:pt modelId="{D404948D-64D6-F040-8062-374129209F4F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2400" b="1" dirty="0" err="1" smtClean="0">
              <a:solidFill>
                <a:srgbClr val="000000"/>
              </a:solidFill>
              <a:latin typeface="Comic Sans MS"/>
              <a:cs typeface="Comic Sans MS"/>
            </a:rPr>
            <a:t>Doğum</a:t>
          </a:r>
          <a:r>
            <a:rPr lang="en-US" sz="2400" b="1" dirty="0" smtClean="0">
              <a:solidFill>
                <a:srgbClr val="000000"/>
              </a:solidFill>
              <a:latin typeface="Comic Sans MS"/>
              <a:cs typeface="Comic Sans MS"/>
            </a:rPr>
            <a:t> </a:t>
          </a:r>
          <a:r>
            <a:rPr lang="en-US" sz="2400" b="1" dirty="0" err="1" smtClean="0">
              <a:solidFill>
                <a:srgbClr val="000000"/>
              </a:solidFill>
              <a:latin typeface="Comic Sans MS"/>
              <a:cs typeface="Comic Sans MS"/>
            </a:rPr>
            <a:t>zamanı</a:t>
          </a:r>
          <a:r>
            <a:rPr lang="en-US" sz="2400" b="1" dirty="0" smtClean="0">
              <a:solidFill>
                <a:srgbClr val="000000"/>
              </a:solidFill>
              <a:latin typeface="Comic Sans MS"/>
              <a:cs typeface="Comic Sans MS"/>
            </a:rPr>
            <a:t>/</a:t>
          </a:r>
          <a:endParaRPr lang="tr-TR" sz="2400" b="1" dirty="0" smtClean="0">
            <a:solidFill>
              <a:srgbClr val="000000"/>
            </a:solidFill>
            <a:latin typeface="Comic Sans MS"/>
            <a:cs typeface="Comic Sans MS"/>
          </a:endParaRPr>
        </a:p>
        <a:p>
          <a:pPr rtl="0"/>
          <a:r>
            <a:rPr lang="en-US" sz="2400" b="1" dirty="0" err="1" smtClean="0">
              <a:solidFill>
                <a:srgbClr val="000000"/>
              </a:solidFill>
              <a:latin typeface="Comic Sans MS"/>
              <a:cs typeface="Comic Sans MS"/>
            </a:rPr>
            <a:t>izlem</a:t>
          </a:r>
          <a:r>
            <a:rPr lang="en-US" sz="2400" b="1" dirty="0" smtClean="0">
              <a:solidFill>
                <a:srgbClr val="000000"/>
              </a:solidFill>
              <a:latin typeface="Comic Sans MS"/>
              <a:cs typeface="Comic Sans MS"/>
            </a:rPr>
            <a:t> </a:t>
          </a:r>
          <a:r>
            <a:rPr lang="en-US" sz="2400" b="1" dirty="0" smtClean="0">
              <a:solidFill>
                <a:srgbClr val="000000"/>
              </a:solidFill>
              <a:latin typeface="Comic Sans MS"/>
              <a:cs typeface="Comic Sans MS"/>
            </a:rPr>
            <a:t>(</a:t>
          </a:r>
          <a:r>
            <a:rPr lang="en-US" sz="2400" b="1" dirty="0" err="1" smtClean="0">
              <a:solidFill>
                <a:srgbClr val="000000"/>
              </a:solidFill>
              <a:latin typeface="Comic Sans MS"/>
              <a:cs typeface="Comic Sans MS"/>
            </a:rPr>
            <a:t>nerede</a:t>
          </a:r>
          <a:r>
            <a:rPr lang="en-US" sz="2400" b="1" dirty="0" smtClean="0">
              <a:solidFill>
                <a:srgbClr val="000000"/>
              </a:solidFill>
              <a:latin typeface="Comic Sans MS"/>
              <a:cs typeface="Comic Sans MS"/>
            </a:rPr>
            <a:t>?)</a:t>
          </a:r>
          <a:endParaRPr lang="en-US" sz="2400" b="1" dirty="0">
            <a:solidFill>
              <a:srgbClr val="000000"/>
            </a:solidFill>
            <a:latin typeface="Comic Sans MS"/>
            <a:cs typeface="Comic Sans MS"/>
          </a:endParaRPr>
        </a:p>
      </dgm:t>
    </dgm:pt>
    <dgm:pt modelId="{E909E4E0-4E65-E54C-BA31-B47CB4F0217C}" type="parTrans" cxnId="{AD28C8FC-503C-0644-8EE6-2D401C536C69}">
      <dgm:prSet/>
      <dgm:spPr/>
      <dgm:t>
        <a:bodyPr/>
        <a:lstStyle/>
        <a:p>
          <a:endParaRPr lang="en-US" b="1"/>
        </a:p>
      </dgm:t>
    </dgm:pt>
    <dgm:pt modelId="{700A50E1-D544-8540-8EB0-1FB1A5C53669}" type="sibTrans" cxnId="{AD28C8FC-503C-0644-8EE6-2D401C536C69}">
      <dgm:prSet/>
      <dgm:spPr/>
      <dgm:t>
        <a:bodyPr/>
        <a:lstStyle/>
        <a:p>
          <a:endParaRPr lang="en-US" b="1"/>
        </a:p>
      </dgm:t>
    </dgm:pt>
    <dgm:pt modelId="{CC2152A2-456E-EA4D-AE17-AF4E25959FD3}">
      <dgm:prSet/>
      <dgm:spPr/>
      <dgm:t>
        <a:bodyPr/>
        <a:lstStyle/>
        <a:p>
          <a:pPr rtl="0"/>
          <a:endParaRPr lang="en-US" b="1" dirty="0"/>
        </a:p>
      </dgm:t>
    </dgm:pt>
    <dgm:pt modelId="{FF1C053C-E1DE-6148-9F05-2A86AF4A4814}" type="parTrans" cxnId="{8FF4763E-F60A-8440-AFE3-CC22E265BE94}">
      <dgm:prSet/>
      <dgm:spPr/>
      <dgm:t>
        <a:bodyPr/>
        <a:lstStyle/>
        <a:p>
          <a:endParaRPr lang="en-US" b="1"/>
        </a:p>
      </dgm:t>
    </dgm:pt>
    <dgm:pt modelId="{FB93037C-1E41-FA49-BC59-FAC20201BFBD}" type="sibTrans" cxnId="{8FF4763E-F60A-8440-AFE3-CC22E265BE94}">
      <dgm:prSet/>
      <dgm:spPr/>
      <dgm:t>
        <a:bodyPr/>
        <a:lstStyle/>
        <a:p>
          <a:endParaRPr lang="en-US" b="1"/>
        </a:p>
      </dgm:t>
    </dgm:pt>
    <dgm:pt modelId="{07B7C5E0-3E47-2D4B-AA7D-AAD7FA336352}" type="pres">
      <dgm:prSet presAssocID="{E1C1CA75-7FD5-9D46-A40F-C0D41956374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1C30B4-EF2B-B841-BE9B-2C0DC5EF8B81}" type="pres">
      <dgm:prSet presAssocID="{E1C1CA75-7FD5-9D46-A40F-C0D419563741}" presName="axisShape" presStyleLbl="bgShp" presStyleIdx="0" presStyleCnt="1"/>
      <dgm:spPr/>
    </dgm:pt>
    <dgm:pt modelId="{5EB54D0E-C03E-4646-AACC-1EFE7671D5E3}" type="pres">
      <dgm:prSet presAssocID="{E1C1CA75-7FD5-9D46-A40F-C0D419563741}" presName="rect1" presStyleLbl="node1" presStyleIdx="0" presStyleCnt="4" custScaleX="103799" custScaleY="1028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342745-42B7-414D-AC40-7496C030C113}" type="pres">
      <dgm:prSet presAssocID="{E1C1CA75-7FD5-9D46-A40F-C0D419563741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E68040-A55C-0642-99A3-5768F393B84D}" type="pres">
      <dgm:prSet presAssocID="{E1C1CA75-7FD5-9D46-A40F-C0D419563741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84132F-0BCE-C14A-BD9B-1FDFC2FBE850}" type="pres">
      <dgm:prSet presAssocID="{E1C1CA75-7FD5-9D46-A40F-C0D419563741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28C8FC-503C-0644-8EE6-2D401C536C69}" srcId="{E1C1CA75-7FD5-9D46-A40F-C0D419563741}" destId="{D404948D-64D6-F040-8062-374129209F4F}" srcOrd="3" destOrd="0" parTransId="{E909E4E0-4E65-E54C-BA31-B47CB4F0217C}" sibTransId="{700A50E1-D544-8540-8EB0-1FB1A5C53669}"/>
    <dgm:cxn modelId="{69110DB6-0A32-DF40-A03B-3C34F9F02C71}" srcId="{E1C1CA75-7FD5-9D46-A40F-C0D419563741}" destId="{185A8640-A063-6E48-9792-CC13211B6209}" srcOrd="1" destOrd="0" parTransId="{D01FB97D-900C-DC4C-8A08-2B86EF77674D}" sibTransId="{B7534B38-6A53-1143-A2CD-966DA354E9A5}"/>
    <dgm:cxn modelId="{9D3B561D-3915-C946-9EBB-A2B11BF982D0}" type="presOf" srcId="{185A8640-A063-6E48-9792-CC13211B6209}" destId="{8C342745-42B7-414D-AC40-7496C030C113}" srcOrd="0" destOrd="0" presId="urn:microsoft.com/office/officeart/2005/8/layout/matrix2"/>
    <dgm:cxn modelId="{04C8E466-9946-824E-A502-B181EC0919EE}" srcId="{E1C1CA75-7FD5-9D46-A40F-C0D419563741}" destId="{48FE62A6-1F22-2745-8C65-82F1554CB74C}" srcOrd="0" destOrd="0" parTransId="{72B916F4-CC3B-9D4C-A3F2-8EBEB6B8E619}" sibTransId="{2597C4F6-6FBC-C046-886E-B3F943D1E69C}"/>
    <dgm:cxn modelId="{A519FA23-DD60-9745-A70E-108A59CF5483}" type="presOf" srcId="{E1C1CA75-7FD5-9D46-A40F-C0D419563741}" destId="{07B7C5E0-3E47-2D4B-AA7D-AAD7FA336352}" srcOrd="0" destOrd="0" presId="urn:microsoft.com/office/officeart/2005/8/layout/matrix2"/>
    <dgm:cxn modelId="{8FF4763E-F60A-8440-AFE3-CC22E265BE94}" srcId="{E1C1CA75-7FD5-9D46-A40F-C0D419563741}" destId="{CC2152A2-456E-EA4D-AE17-AF4E25959FD3}" srcOrd="4" destOrd="0" parTransId="{FF1C053C-E1DE-6148-9F05-2A86AF4A4814}" sibTransId="{FB93037C-1E41-FA49-BC59-FAC20201BFBD}"/>
    <dgm:cxn modelId="{4246B7F6-96E0-624A-9B7B-1B78BACDF8A8}" type="presOf" srcId="{48FE62A6-1F22-2745-8C65-82F1554CB74C}" destId="{5EB54D0E-C03E-4646-AACC-1EFE7671D5E3}" srcOrd="0" destOrd="0" presId="urn:microsoft.com/office/officeart/2005/8/layout/matrix2"/>
    <dgm:cxn modelId="{8DEA815D-616C-CF48-9431-95CE72A8295B}" srcId="{E1C1CA75-7FD5-9D46-A40F-C0D419563741}" destId="{A3D61739-92D9-3843-8898-86CD631D9E37}" srcOrd="2" destOrd="0" parTransId="{F28BF932-B0BA-2244-87C2-7FEEE9531FE5}" sibTransId="{679BEDFC-025B-F740-A45E-1695CBEF6AAC}"/>
    <dgm:cxn modelId="{54075399-D7BC-2A40-A3EF-9C1E39CC61B0}" type="presOf" srcId="{A3D61739-92D9-3843-8898-86CD631D9E37}" destId="{E7E68040-A55C-0642-99A3-5768F393B84D}" srcOrd="0" destOrd="0" presId="urn:microsoft.com/office/officeart/2005/8/layout/matrix2"/>
    <dgm:cxn modelId="{BF86DD6F-8E53-D748-B76D-0E479F966DE0}" type="presOf" srcId="{D404948D-64D6-F040-8062-374129209F4F}" destId="{FC84132F-0BCE-C14A-BD9B-1FDFC2FBE850}" srcOrd="0" destOrd="0" presId="urn:microsoft.com/office/officeart/2005/8/layout/matrix2"/>
    <dgm:cxn modelId="{4D8B9D37-6CDD-324A-BC11-77CE8E53E012}" type="presParOf" srcId="{07B7C5E0-3E47-2D4B-AA7D-AAD7FA336352}" destId="{E71C30B4-EF2B-B841-BE9B-2C0DC5EF8B81}" srcOrd="0" destOrd="0" presId="urn:microsoft.com/office/officeart/2005/8/layout/matrix2"/>
    <dgm:cxn modelId="{94971B18-1E95-0142-8122-7CDCBB50CF1A}" type="presParOf" srcId="{07B7C5E0-3E47-2D4B-AA7D-AAD7FA336352}" destId="{5EB54D0E-C03E-4646-AACC-1EFE7671D5E3}" srcOrd="1" destOrd="0" presId="urn:microsoft.com/office/officeart/2005/8/layout/matrix2"/>
    <dgm:cxn modelId="{F362C5A1-2E03-CF4C-B42C-DB537AC17F09}" type="presParOf" srcId="{07B7C5E0-3E47-2D4B-AA7D-AAD7FA336352}" destId="{8C342745-42B7-414D-AC40-7496C030C113}" srcOrd="2" destOrd="0" presId="urn:microsoft.com/office/officeart/2005/8/layout/matrix2"/>
    <dgm:cxn modelId="{55B2CC6E-D849-C043-9775-8EE4AD2E82F7}" type="presParOf" srcId="{07B7C5E0-3E47-2D4B-AA7D-AAD7FA336352}" destId="{E7E68040-A55C-0642-99A3-5768F393B84D}" srcOrd="3" destOrd="0" presId="urn:microsoft.com/office/officeart/2005/8/layout/matrix2"/>
    <dgm:cxn modelId="{4B9CFBAE-46AA-C64A-A807-12C36F2A7054}" type="presParOf" srcId="{07B7C5E0-3E47-2D4B-AA7D-AAD7FA336352}" destId="{FC84132F-0BCE-C14A-BD9B-1FDFC2FBE850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C30B4-EF2B-B841-BE9B-2C0DC5EF8B81}">
      <dsp:nvSpPr>
        <dsp:cNvPr id="0" name=""/>
        <dsp:cNvSpPr/>
      </dsp:nvSpPr>
      <dsp:spPr>
        <a:xfrm>
          <a:off x="1600200" y="0"/>
          <a:ext cx="4572000" cy="4572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tint val="4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1">
              <a:tint val="40000"/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B54D0E-C03E-4646-AACC-1EFE7671D5E3}">
      <dsp:nvSpPr>
        <dsp:cNvPr id="0" name=""/>
        <dsp:cNvSpPr/>
      </dsp:nvSpPr>
      <dsp:spPr>
        <a:xfrm>
          <a:off x="1862641" y="270918"/>
          <a:ext cx="1898276" cy="1881323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1"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bg1"/>
              </a:solidFill>
              <a:latin typeface="Comic Sans MS"/>
              <a:cs typeface="Comic Sans MS"/>
            </a:rPr>
            <a:t>Tokolitik</a:t>
          </a:r>
          <a:r>
            <a:rPr lang="en-US" sz="2400" b="1" kern="1200" dirty="0" smtClean="0">
              <a:solidFill>
                <a:schemeClr val="bg1"/>
              </a:solidFill>
              <a:latin typeface="Comic Sans MS"/>
              <a:cs typeface="Comic Sans MS"/>
            </a:rPr>
            <a:t> </a:t>
          </a:r>
          <a:r>
            <a:rPr lang="en-US" sz="2400" b="1" kern="1200" dirty="0" err="1" smtClean="0">
              <a:solidFill>
                <a:schemeClr val="bg1"/>
              </a:solidFill>
              <a:latin typeface="Comic Sans MS"/>
              <a:cs typeface="Comic Sans MS"/>
            </a:rPr>
            <a:t>tedavi</a:t>
          </a:r>
          <a:endParaRPr lang="en-US" sz="2400" b="1" kern="1200" dirty="0">
            <a:solidFill>
              <a:schemeClr val="bg1"/>
            </a:solidFill>
            <a:latin typeface="Comic Sans MS"/>
            <a:cs typeface="Comic Sans MS"/>
          </a:endParaRPr>
        </a:p>
      </dsp:txBody>
      <dsp:txXfrm>
        <a:off x="1954480" y="362757"/>
        <a:ext cx="1714598" cy="1697645"/>
      </dsp:txXfrm>
    </dsp:sp>
    <dsp:sp modelId="{8C342745-42B7-414D-AC40-7496C030C113}">
      <dsp:nvSpPr>
        <dsp:cNvPr id="0" name=""/>
        <dsp:cNvSpPr/>
      </dsp:nvSpPr>
      <dsp:spPr>
        <a:xfrm>
          <a:off x="4046220" y="297180"/>
          <a:ext cx="1828800" cy="1828800"/>
        </a:xfrm>
        <a:prstGeom prst="roundRect">
          <a:avLst/>
        </a:prstGeom>
        <a:solidFill>
          <a:srgbClr val="00FFFF"/>
        </a:soli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1"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00"/>
              </a:solidFill>
              <a:latin typeface="Comic Sans MS"/>
              <a:cs typeface="Comic Sans MS"/>
            </a:rPr>
            <a:t>Steroid </a:t>
          </a:r>
          <a:r>
            <a:rPr lang="en-US" sz="2400" b="1" kern="1200" dirty="0" err="1" smtClean="0">
              <a:solidFill>
                <a:srgbClr val="000000"/>
              </a:solidFill>
              <a:latin typeface="Comic Sans MS"/>
              <a:cs typeface="Comic Sans MS"/>
            </a:rPr>
            <a:t>tedavisi</a:t>
          </a:r>
          <a:endParaRPr lang="en-US" sz="2400" b="1" kern="1200" dirty="0">
            <a:solidFill>
              <a:srgbClr val="000000"/>
            </a:solidFill>
            <a:latin typeface="Comic Sans MS"/>
            <a:cs typeface="Comic Sans MS"/>
          </a:endParaRPr>
        </a:p>
      </dsp:txBody>
      <dsp:txXfrm>
        <a:off x="4135495" y="386455"/>
        <a:ext cx="1650250" cy="1650250"/>
      </dsp:txXfrm>
    </dsp:sp>
    <dsp:sp modelId="{E7E68040-A55C-0642-99A3-5768F393B84D}">
      <dsp:nvSpPr>
        <dsp:cNvPr id="0" name=""/>
        <dsp:cNvSpPr/>
      </dsp:nvSpPr>
      <dsp:spPr>
        <a:xfrm>
          <a:off x="1897380" y="2446019"/>
          <a:ext cx="1828800" cy="182880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1"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rgbClr val="000000"/>
              </a:solidFill>
              <a:latin typeface="Comic Sans MS"/>
              <a:cs typeface="Comic Sans MS"/>
            </a:rPr>
            <a:t>Ab</a:t>
          </a:r>
          <a:r>
            <a:rPr lang="en-US" sz="2400" b="1" kern="1200" dirty="0" smtClean="0">
              <a:solidFill>
                <a:srgbClr val="000000"/>
              </a:solidFill>
              <a:latin typeface="Comic Sans MS"/>
              <a:cs typeface="Comic Sans MS"/>
            </a:rPr>
            <a:t> </a:t>
          </a:r>
          <a:r>
            <a:rPr lang="en-US" sz="2400" b="1" kern="1200" dirty="0" err="1" smtClean="0">
              <a:solidFill>
                <a:srgbClr val="000000"/>
              </a:solidFill>
              <a:latin typeface="Comic Sans MS"/>
              <a:cs typeface="Comic Sans MS"/>
            </a:rPr>
            <a:t>rejim</a:t>
          </a:r>
          <a:endParaRPr lang="en-US" sz="2400" b="1" kern="1200" dirty="0" smtClean="0">
            <a:solidFill>
              <a:srgbClr val="000000"/>
            </a:solidFill>
            <a:latin typeface="Comic Sans MS"/>
            <a:cs typeface="Comic Sans MS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rgbClr val="000000"/>
              </a:solidFill>
              <a:latin typeface="Comic Sans MS"/>
              <a:cs typeface="Comic Sans MS"/>
            </a:rPr>
            <a:t>Doz</a:t>
          </a:r>
          <a:endParaRPr lang="en-US" sz="2400" b="1" kern="1200" dirty="0" smtClean="0">
            <a:solidFill>
              <a:srgbClr val="000000"/>
            </a:solidFill>
            <a:latin typeface="Comic Sans MS"/>
            <a:cs typeface="Comic Sans MS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rgbClr val="000000"/>
              </a:solidFill>
              <a:latin typeface="Comic Sans MS"/>
              <a:cs typeface="Comic Sans MS"/>
            </a:rPr>
            <a:t>Süre</a:t>
          </a:r>
          <a:endParaRPr lang="en-US" sz="2400" b="1" kern="1200" dirty="0" smtClean="0">
            <a:solidFill>
              <a:srgbClr val="000000"/>
            </a:solidFill>
            <a:latin typeface="Comic Sans MS"/>
            <a:cs typeface="Comic Sans MS"/>
          </a:endParaRPr>
        </a:p>
      </dsp:txBody>
      <dsp:txXfrm>
        <a:off x="1986655" y="2535294"/>
        <a:ext cx="1650250" cy="1650250"/>
      </dsp:txXfrm>
    </dsp:sp>
    <dsp:sp modelId="{FC84132F-0BCE-C14A-BD9B-1FDFC2FBE850}">
      <dsp:nvSpPr>
        <dsp:cNvPr id="0" name=""/>
        <dsp:cNvSpPr/>
      </dsp:nvSpPr>
      <dsp:spPr>
        <a:xfrm>
          <a:off x="4046220" y="2446019"/>
          <a:ext cx="1828800" cy="182880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1"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rgbClr val="000000"/>
              </a:solidFill>
              <a:latin typeface="Comic Sans MS"/>
              <a:cs typeface="Comic Sans MS"/>
            </a:rPr>
            <a:t>Doğum</a:t>
          </a:r>
          <a:r>
            <a:rPr lang="en-US" sz="2400" b="1" kern="1200" dirty="0" smtClean="0">
              <a:solidFill>
                <a:srgbClr val="000000"/>
              </a:solidFill>
              <a:latin typeface="Comic Sans MS"/>
              <a:cs typeface="Comic Sans MS"/>
            </a:rPr>
            <a:t> </a:t>
          </a:r>
          <a:r>
            <a:rPr lang="en-US" sz="2400" b="1" kern="1200" dirty="0" err="1" smtClean="0">
              <a:solidFill>
                <a:srgbClr val="000000"/>
              </a:solidFill>
              <a:latin typeface="Comic Sans MS"/>
              <a:cs typeface="Comic Sans MS"/>
            </a:rPr>
            <a:t>zamanı</a:t>
          </a:r>
          <a:r>
            <a:rPr lang="en-US" sz="2400" b="1" kern="1200" dirty="0" smtClean="0">
              <a:solidFill>
                <a:srgbClr val="000000"/>
              </a:solidFill>
              <a:latin typeface="Comic Sans MS"/>
              <a:cs typeface="Comic Sans MS"/>
            </a:rPr>
            <a:t>/</a:t>
          </a:r>
          <a:endParaRPr lang="tr-TR" sz="2400" b="1" kern="1200" dirty="0" smtClean="0">
            <a:solidFill>
              <a:srgbClr val="000000"/>
            </a:solidFill>
            <a:latin typeface="Comic Sans MS"/>
            <a:cs typeface="Comic Sans MS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rgbClr val="000000"/>
              </a:solidFill>
              <a:latin typeface="Comic Sans MS"/>
              <a:cs typeface="Comic Sans MS"/>
            </a:rPr>
            <a:t>izlem</a:t>
          </a:r>
          <a:r>
            <a:rPr lang="en-US" sz="2400" b="1" kern="1200" dirty="0" smtClean="0">
              <a:solidFill>
                <a:srgbClr val="000000"/>
              </a:solidFill>
              <a:latin typeface="Comic Sans MS"/>
              <a:cs typeface="Comic Sans MS"/>
            </a:rPr>
            <a:t> </a:t>
          </a:r>
          <a:r>
            <a:rPr lang="en-US" sz="2400" b="1" kern="1200" dirty="0" smtClean="0">
              <a:solidFill>
                <a:srgbClr val="000000"/>
              </a:solidFill>
              <a:latin typeface="Comic Sans MS"/>
              <a:cs typeface="Comic Sans MS"/>
            </a:rPr>
            <a:t>(</a:t>
          </a:r>
          <a:r>
            <a:rPr lang="en-US" sz="2400" b="1" kern="1200" dirty="0" err="1" smtClean="0">
              <a:solidFill>
                <a:srgbClr val="000000"/>
              </a:solidFill>
              <a:latin typeface="Comic Sans MS"/>
              <a:cs typeface="Comic Sans MS"/>
            </a:rPr>
            <a:t>nerede</a:t>
          </a:r>
          <a:r>
            <a:rPr lang="en-US" sz="2400" b="1" kern="1200" dirty="0" smtClean="0">
              <a:solidFill>
                <a:srgbClr val="000000"/>
              </a:solidFill>
              <a:latin typeface="Comic Sans MS"/>
              <a:cs typeface="Comic Sans MS"/>
            </a:rPr>
            <a:t>?)</a:t>
          </a:r>
          <a:endParaRPr lang="en-US" sz="2400" b="1" kern="1200" dirty="0">
            <a:solidFill>
              <a:srgbClr val="000000"/>
            </a:solidFill>
            <a:latin typeface="Comic Sans MS"/>
            <a:cs typeface="Comic Sans MS"/>
          </a:endParaRPr>
        </a:p>
      </dsp:txBody>
      <dsp:txXfrm>
        <a:off x="4135495" y="2535294"/>
        <a:ext cx="1650250" cy="1650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5DE3F-CC0B-5A4D-BE19-8D5D4A072C40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39C0F-99C8-BA46-A0B1-40502D63F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5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39C0F-99C8-BA46-A0B1-40502D63F0E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60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err="1" smtClean="0"/>
              <a:t>Vajınal</a:t>
            </a:r>
            <a:r>
              <a:rPr lang="en-US" dirty="0" smtClean="0"/>
              <a:t> </a:t>
            </a:r>
            <a:r>
              <a:rPr lang="en-US" dirty="0" err="1" smtClean="0"/>
              <a:t>tuşe</a:t>
            </a:r>
            <a:r>
              <a:rPr lang="en-US" dirty="0" smtClean="0"/>
              <a:t> </a:t>
            </a:r>
            <a:r>
              <a:rPr lang="en-US" dirty="0" err="1" smtClean="0"/>
              <a:t>eylemde</a:t>
            </a:r>
            <a:r>
              <a:rPr lang="en-US" dirty="0" smtClean="0"/>
              <a:t> </a:t>
            </a:r>
            <a:r>
              <a:rPr lang="en-US" dirty="0" err="1" smtClean="0"/>
              <a:t>değilse</a:t>
            </a:r>
            <a:r>
              <a:rPr lang="en-US" dirty="0" smtClean="0"/>
              <a:t> </a:t>
            </a:r>
            <a:r>
              <a:rPr lang="en-US" dirty="0" err="1" smtClean="0"/>
              <a:t>yapma</a:t>
            </a:r>
            <a:endParaRPr lang="en-US" dirty="0" smtClean="0"/>
          </a:p>
          <a:p>
            <a:r>
              <a:rPr lang="en-US" dirty="0" err="1" smtClean="0"/>
              <a:t>Steril</a:t>
            </a:r>
            <a:r>
              <a:rPr lang="en-US" dirty="0" smtClean="0"/>
              <a:t> </a:t>
            </a:r>
            <a:r>
              <a:rPr lang="en-US" dirty="0" err="1" smtClean="0"/>
              <a:t>valv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yap</a:t>
            </a:r>
          </a:p>
          <a:p>
            <a:r>
              <a:rPr lang="en-US" dirty="0" err="1" smtClean="0"/>
              <a:t>Doğum</a:t>
            </a:r>
            <a:r>
              <a:rPr lang="en-US" dirty="0" smtClean="0"/>
              <a:t> </a:t>
            </a:r>
            <a:r>
              <a:rPr lang="en-US" dirty="0" err="1" smtClean="0"/>
              <a:t>pemr</a:t>
            </a:r>
            <a:r>
              <a:rPr lang="en-US" dirty="0" smtClean="0"/>
              <a:t> </a:t>
            </a:r>
            <a:r>
              <a:rPr lang="en-US" dirty="0" err="1" smtClean="0"/>
              <a:t>intervalini</a:t>
            </a:r>
            <a:r>
              <a:rPr lang="en-US" dirty="0" smtClean="0"/>
              <a:t> </a:t>
            </a:r>
            <a:r>
              <a:rPr lang="en-US" dirty="0" err="1" smtClean="0"/>
              <a:t>kısaltıyor</a:t>
            </a:r>
            <a:endParaRPr lang="en-US" dirty="0" smtClean="0"/>
          </a:p>
          <a:p>
            <a:r>
              <a:rPr lang="en-US" dirty="0" err="1" smtClean="0"/>
              <a:t>Enf</a:t>
            </a:r>
            <a:r>
              <a:rPr lang="en-US" dirty="0" smtClean="0"/>
              <a:t> </a:t>
            </a:r>
            <a:r>
              <a:rPr lang="en-US" dirty="0" err="1" smtClean="0"/>
              <a:t>riski</a:t>
            </a:r>
            <a:r>
              <a:rPr lang="en-US" dirty="0" smtClean="0"/>
              <a:t> %13-60 </a:t>
            </a:r>
            <a:r>
              <a:rPr lang="en-US" dirty="0" err="1" smtClean="0"/>
              <a:t>ve</a:t>
            </a:r>
            <a:r>
              <a:rPr lang="en-US" dirty="0" smtClean="0"/>
              <a:t> postpartum </a:t>
            </a:r>
            <a:r>
              <a:rPr lang="en-US" dirty="0" err="1" smtClean="0"/>
              <a:t>enf</a:t>
            </a:r>
            <a:r>
              <a:rPr lang="en-US" dirty="0" smtClean="0"/>
              <a:t> %2-13arasında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DC47B06-7CB0-A540-844A-F0BB562E2399}" type="slidenum">
              <a:rPr lang="tr-TR" smtClean="0"/>
              <a:pPr/>
              <a:t>10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835411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Sensıtıvıteden</a:t>
            </a:r>
            <a:r>
              <a:rPr lang="en-US" dirty="0" smtClean="0"/>
              <a:t> </a:t>
            </a:r>
            <a:r>
              <a:rPr lang="en-US" dirty="0" err="1" smtClean="0"/>
              <a:t>bahset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Amniotic fluid pH (7.0-7.5)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nitrazine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test•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Ferning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Pattern (watch out for blood and semen)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39C0F-99C8-BA46-A0B1-40502D63F0E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64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39C0F-99C8-BA46-A0B1-40502D63F0E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47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PROTEUS PH 8 YAPABILIR IDRARDA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39C0F-99C8-BA46-A0B1-40502D63F0E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19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A) Typical </a:t>
            </a:r>
            <a:r>
              <a:rPr lang="en-US" dirty="0" err="1" smtClean="0"/>
              <a:t>ferning</a:t>
            </a:r>
            <a:r>
              <a:rPr lang="en-US" dirty="0" smtClean="0"/>
              <a:t> pattern of dried amniotic fluid (400).</a:t>
            </a:r>
          </a:p>
          <a:p>
            <a:r>
              <a:rPr lang="en-US" dirty="0" smtClean="0"/>
              <a:t>(B, C) Urine and amniotic fluid can be distinguished by microscopic examination of a droplet of the fluid spread and dried on a microscope slide. The proteins in amniotic fluid give the appearance of </a:t>
            </a:r>
            <a:r>
              <a:rPr lang="en-US" dirty="0" err="1" smtClean="0"/>
              <a:t>ferning</a:t>
            </a:r>
            <a:r>
              <a:rPr lang="en-US" dirty="0" smtClean="0"/>
              <a:t> (B) that is not observed with urine (C).</a:t>
            </a:r>
          </a:p>
          <a:p>
            <a:r>
              <a:rPr lang="en-US" dirty="0" smtClean="0"/>
              <a:t>(D) </a:t>
            </a:r>
            <a:r>
              <a:rPr lang="en-US" dirty="0" err="1" smtClean="0"/>
              <a:t>Ferning</a:t>
            </a:r>
            <a:r>
              <a:rPr lang="en-US" dirty="0" smtClean="0"/>
              <a:t> pattern from amniotic fluid.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39C0F-99C8-BA46-A0B1-40502D63F0E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68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AMNIYOTIK SIVI FERNING KIRILGAN</a:t>
            </a:r>
          </a:p>
          <a:p>
            <a:r>
              <a:rPr lang="en-US" dirty="0" smtClean="0"/>
              <a:t>SENS %90</a:t>
            </a:r>
          </a:p>
          <a:p>
            <a:r>
              <a:rPr lang="en-US" dirty="0" smtClean="0"/>
              <a:t>FALSE POZ %6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39C0F-99C8-BA46-A0B1-40502D63F0E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99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39C0F-99C8-BA46-A0B1-40502D63F0E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83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39C0F-99C8-BA46-A0B1-40502D63F0E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132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Comic Sans MS"/>
              </a:rPr>
              <a:t>Komplikasyonlar</a:t>
            </a:r>
            <a:r>
              <a:rPr lang="en-US" sz="1200" dirty="0" smtClean="0">
                <a:latin typeface="Comic Sans MS"/>
              </a:rPr>
              <a:t> </a:t>
            </a:r>
            <a:r>
              <a:rPr lang="en-US" sz="1200" dirty="0" err="1" smtClean="0">
                <a:latin typeface="Comic Sans MS"/>
              </a:rPr>
              <a:t>ekarte</a:t>
            </a:r>
            <a:r>
              <a:rPr lang="en-US" sz="1200" dirty="0" smtClean="0">
                <a:latin typeface="Comic Sans MS"/>
              </a:rPr>
              <a:t> </a:t>
            </a:r>
            <a:r>
              <a:rPr lang="en-US" sz="1200" dirty="0" err="1" smtClean="0">
                <a:latin typeface="Comic Sans MS"/>
              </a:rPr>
              <a:t>edilmeli</a:t>
            </a:r>
            <a:endParaRPr lang="en-US" sz="1200" dirty="0" smtClean="0">
              <a:latin typeface="Comic Sans M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39C0F-99C8-BA46-A0B1-40502D63F0E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514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39C0F-99C8-BA46-A0B1-40502D63F0E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99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tr-TR" sz="3200" dirty="0" smtClean="0">
                <a:latin typeface="Comic Sans MS"/>
              </a:rPr>
              <a:t>midtrimester (</a:t>
            </a:r>
            <a:r>
              <a:rPr lang="en-US" sz="3200" dirty="0" smtClean="0">
                <a:latin typeface="Comic Sans MS"/>
              </a:rPr>
              <a:t>&lt; </a:t>
            </a:r>
            <a:r>
              <a:rPr lang="tr-TR" sz="3200" dirty="0" smtClean="0">
                <a:latin typeface="Comic Sans MS"/>
              </a:rPr>
              <a:t>24. hafta) </a:t>
            </a:r>
          </a:p>
          <a:p>
            <a:pPr lvl="2"/>
            <a:r>
              <a:rPr lang="tr-TR" sz="3200" dirty="0" smtClean="0">
                <a:latin typeface="Comic Sans MS"/>
              </a:rPr>
              <a:t>erken (24- 34. haftalar arası) </a:t>
            </a:r>
          </a:p>
          <a:p>
            <a:pPr lvl="2"/>
            <a:r>
              <a:rPr lang="tr-TR" sz="3200" dirty="0" smtClean="0">
                <a:latin typeface="Comic Sans MS"/>
              </a:rPr>
              <a:t>terme yakın (34- 37. haftalar arası)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39C0F-99C8-BA46-A0B1-40502D63F0E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581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ATES SENSITIVITE %40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39C0F-99C8-BA46-A0B1-40502D63F0E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103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39C0F-99C8-BA46-A0B1-40502D63F0E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767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>
                <a:latin typeface="Comic Sans MS"/>
              </a:rPr>
              <a:t>prematüritenin sonuçlarına faydası tartışmalıdır.calısma buyukluklerı kucuk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dirty="0" smtClean="0">
              <a:latin typeface="Comic Sans M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39C0F-99C8-BA46-A0B1-40502D63F0E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193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39C0F-99C8-BA46-A0B1-40502D63F0E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673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39C0F-99C8-BA46-A0B1-40502D63F0E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828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1858EB-99B6-1B45-BD48-EB969344AF14}" type="slidenum">
              <a:rPr lang="tr-TR" smtClean="0"/>
              <a:pPr/>
              <a:t>27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3029137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/>
              <a:t>he use of antibiotics following PROM is associated with statistically significant reductions in </a:t>
            </a:r>
            <a:r>
              <a:rPr lang="en-US" dirty="0" err="1" smtClean="0"/>
              <a:t>chorioamnionitis</a:t>
            </a:r>
            <a:r>
              <a:rPr lang="en-US" dirty="0" smtClean="0"/>
              <a:t> (average risk ratio (RR) 0.66, 95% confidence interval (CI) 0.46 to 0.96, and a reduction in the numbers of babies born within 48 hours (average RR 0.71, 95% CI 0.58 to 0.87) and seven days of </a:t>
            </a:r>
            <a:r>
              <a:rPr lang="en-US" dirty="0" err="1" smtClean="0"/>
              <a:t>randomisation</a:t>
            </a:r>
            <a:r>
              <a:rPr lang="en-US" dirty="0" smtClean="0"/>
              <a:t> (average RR 0.79, 95% CI 0.71 to 0.89). The following markers of neonatal morbidity were reduced: neonatal infection (RR 0.67, 95% CI 0.52 to 0.85), use of surfactant (RR 0.83, 95% CI 0.72 to 0.96), oxygen therapy (RR 0.88, 95% CI 0.81 to 0.96), and abnormal cerebral ultrasound scan prior to discharge from hospital (RR 0.81, 95% CI 0.68 to 0.98). Co-</a:t>
            </a:r>
            <a:r>
              <a:rPr lang="en-US" dirty="0" err="1" smtClean="0"/>
              <a:t>amoxiclav</a:t>
            </a:r>
            <a:r>
              <a:rPr lang="en-US" dirty="0" smtClean="0"/>
              <a:t> was associated with an increased risk of neonatal </a:t>
            </a:r>
            <a:r>
              <a:rPr lang="en-US" dirty="0" err="1" smtClean="0"/>
              <a:t>necrotising</a:t>
            </a:r>
            <a:r>
              <a:rPr lang="en-US" dirty="0" smtClean="0"/>
              <a:t> </a:t>
            </a:r>
            <a:r>
              <a:rPr lang="en-US" dirty="0" err="1" smtClean="0"/>
              <a:t>enterocolitis</a:t>
            </a:r>
            <a:r>
              <a:rPr lang="en-US" dirty="0" smtClean="0"/>
              <a:t> (RR 4.72, 95% CI 1.57 to 14.23).One study evaluated the children's health at seven years of age (ORACLE Children Study) and found antibiotics seemed to have little effect on the health of children.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4151A47-BCD3-314D-BD1F-23D60ED7C1F8}" type="slidenum">
              <a:rPr lang="tr-TR" smtClean="0"/>
              <a:pPr/>
              <a:t>28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7150905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39C0F-99C8-BA46-A0B1-40502D63F0E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089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GBS, aerobik gram (-) basiller, anaeroplar</a:t>
            </a:r>
          </a:p>
          <a:p>
            <a:r>
              <a:rPr lang="tr-TR" dirty="0" err="1" smtClean="0"/>
              <a:t>Genital</a:t>
            </a:r>
            <a:r>
              <a:rPr lang="tr-TR" dirty="0" smtClean="0"/>
              <a:t> </a:t>
            </a:r>
            <a:r>
              <a:rPr lang="tr-TR" dirty="0" err="1" smtClean="0"/>
              <a:t>mycoplazma</a:t>
            </a:r>
            <a:r>
              <a:rPr lang="tr-TR" dirty="0" smtClean="0"/>
              <a:t> türleri</a:t>
            </a:r>
          </a:p>
          <a:p>
            <a:r>
              <a:rPr lang="tr-TR" dirty="0" err="1" smtClean="0"/>
              <a:t>Chlamydia</a:t>
            </a:r>
            <a:r>
              <a:rPr lang="tr-TR" dirty="0" smtClean="0"/>
              <a:t> </a:t>
            </a:r>
            <a:r>
              <a:rPr lang="tr-TR" dirty="0" err="1" smtClean="0"/>
              <a:t>trachomatis</a:t>
            </a:r>
            <a:endParaRPr lang="tr-TR" dirty="0" smtClean="0"/>
          </a:p>
          <a:p>
            <a:r>
              <a:rPr lang="tr-TR" dirty="0" err="1" smtClean="0"/>
              <a:t>Azitromisin</a:t>
            </a:r>
            <a:r>
              <a:rPr lang="tr-TR" dirty="0" smtClean="0"/>
              <a:t> hayvan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modellerınde</a:t>
            </a:r>
            <a:r>
              <a:rPr lang="tr-TR" baseline="0" dirty="0" smtClean="0"/>
              <a:t> histolojik </a:t>
            </a:r>
            <a:r>
              <a:rPr lang="tr-TR" baseline="0" dirty="0" err="1" smtClean="0"/>
              <a:t>ac</a:t>
            </a:r>
            <a:r>
              <a:rPr lang="tr-TR" baseline="0" dirty="0" smtClean="0"/>
              <a:t> </a:t>
            </a:r>
            <a:r>
              <a:rPr lang="tr-TR" baseline="0" dirty="0" err="1" smtClean="0"/>
              <a:t>hasarini</a:t>
            </a:r>
            <a:r>
              <a:rPr lang="tr-TR" baseline="0" dirty="0" smtClean="0"/>
              <a:t> onluyor. </a:t>
            </a:r>
            <a:r>
              <a:rPr lang="tr-TR" baseline="0" dirty="0" err="1" smtClean="0"/>
              <a:t>İlginc</a:t>
            </a:r>
            <a:r>
              <a:rPr lang="tr-TR" baseline="0" dirty="0" smtClean="0"/>
              <a:t> olarak </a:t>
            </a:r>
            <a:r>
              <a:rPr lang="tr-TR" baseline="0" dirty="0" err="1" smtClean="0"/>
              <a:t>ks</a:t>
            </a:r>
            <a:r>
              <a:rPr lang="tr-TR" baseline="0" dirty="0" smtClean="0"/>
              <a:t> ve </a:t>
            </a:r>
            <a:r>
              <a:rPr lang="tr-TR" baseline="0" dirty="0" err="1" smtClean="0"/>
              <a:t>indometasinin</a:t>
            </a:r>
            <a:r>
              <a:rPr lang="tr-TR" baseline="0" dirty="0" smtClean="0"/>
              <a:t> ek faydası </a:t>
            </a:r>
            <a:r>
              <a:rPr lang="tr-TR" baseline="0" dirty="0" err="1" smtClean="0"/>
              <a:t>olmamıs</a:t>
            </a:r>
            <a:r>
              <a:rPr lang="tr-TR" baseline="0" dirty="0" smtClean="0"/>
              <a:t>.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39C0F-99C8-BA46-A0B1-40502D63F0E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344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GBS ve E.coli</a:t>
            </a:r>
          </a:p>
          <a:p>
            <a:r>
              <a:rPr lang="tr-TR" dirty="0" smtClean="0">
                <a:latin typeface="Comic Sans MS" pitchFamily="66" charset="0"/>
              </a:rPr>
              <a:t>(ürtiker yada kaşıntı olmaksızın izole makulopapüler döküntü):</a:t>
            </a:r>
          </a:p>
          <a:p>
            <a:r>
              <a:rPr lang="tr-TR" dirty="0" smtClean="0">
                <a:latin typeface="Comic Sans MS" pitchFamily="66" charset="0"/>
              </a:rPr>
              <a:t>(anaflaksi, anjioödem, ürtiker)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39C0F-99C8-BA46-A0B1-40502D63F0E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81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defRPr/>
            </a:pPr>
            <a:r>
              <a:rPr lang="tr-TR" sz="2000" dirty="0" smtClean="0">
                <a:latin typeface="Comic Sans MS"/>
              </a:rPr>
              <a:t>Preterm doğumlar Avrupa’da tüm doğumların %5- 9’u, Amerika’da %12- 13’ üdür.</a:t>
            </a:r>
          </a:p>
          <a:p>
            <a:pPr lvl="1">
              <a:defRPr/>
            </a:pPr>
            <a:r>
              <a:rPr lang="tr-TR" sz="2000" dirty="0" smtClean="0">
                <a:latin typeface="Comic Sans MS"/>
              </a:rPr>
              <a:t>Yardımcı Üreme Teknikleri arttıkça, prematürite ve dolayısı ile erken membran rüptürü sıklığı da artmaktadır</a:t>
            </a:r>
            <a:r>
              <a:rPr lang="tr-TR" dirty="0" smtClean="0">
                <a:latin typeface="Comic Sans M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39C0F-99C8-BA46-A0B1-40502D63F0E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982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39C0F-99C8-BA46-A0B1-40502D63F0E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931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39C0F-99C8-BA46-A0B1-40502D63F0E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486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Hastaların %50 de örnek alınacak </a:t>
            </a:r>
            <a:r>
              <a:rPr lang="tr-TR" dirty="0" err="1" smtClean="0"/>
              <a:t>sample</a:t>
            </a:r>
            <a:r>
              <a:rPr lang="tr-TR" dirty="0" smtClean="0"/>
              <a:t> yok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39C0F-99C8-BA46-A0B1-40502D63F0E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596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Dopplerin</a:t>
            </a:r>
            <a:r>
              <a:rPr lang="tr-TR" dirty="0" smtClean="0"/>
              <a:t> yeri yok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39C0F-99C8-BA46-A0B1-40502D63F0E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942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39C0F-99C8-BA46-A0B1-40502D63F0E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851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err="1" smtClean="0"/>
              <a:t>Enfeksiyon</a:t>
            </a:r>
            <a:endParaRPr lang="en-US" dirty="0" smtClean="0"/>
          </a:p>
          <a:p>
            <a:r>
              <a:rPr lang="en-US" dirty="0" err="1" smtClean="0"/>
              <a:t>Dekolman</a:t>
            </a:r>
            <a:r>
              <a:rPr lang="en-US" dirty="0" smtClean="0"/>
              <a:t> </a:t>
            </a:r>
            <a:r>
              <a:rPr lang="en-US" dirty="0" err="1" smtClean="0"/>
              <a:t>bulgusu</a:t>
            </a:r>
            <a:r>
              <a:rPr lang="en-US" dirty="0" smtClean="0"/>
              <a:t> </a:t>
            </a:r>
            <a:r>
              <a:rPr lang="en-US" dirty="0" err="1" smtClean="0"/>
              <a:t>ara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6C5F33-9069-1F43-B70A-C5FC16262C33}" type="slidenum">
              <a:rPr lang="tr-TR" smtClean="0"/>
              <a:pPr/>
              <a:t>37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3742002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39C0F-99C8-BA46-A0B1-40502D63F0E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34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39C0F-99C8-BA46-A0B1-40502D63F0E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611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39C0F-99C8-BA46-A0B1-40502D63F0E4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601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Klinik</a:t>
            </a:r>
            <a:r>
              <a:rPr lang="en-US" dirty="0" smtClean="0"/>
              <a:t> </a:t>
            </a:r>
            <a:r>
              <a:rPr lang="en-US" dirty="0" err="1" smtClean="0"/>
              <a:t>koryoamniyonit</a:t>
            </a:r>
            <a:r>
              <a:rPr lang="en-US" dirty="0" smtClean="0"/>
              <a:t> </a:t>
            </a:r>
            <a:r>
              <a:rPr lang="en-US" dirty="0" err="1" smtClean="0"/>
              <a:t>acisindan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fark</a:t>
            </a:r>
            <a:r>
              <a:rPr lang="en-US" dirty="0" smtClean="0"/>
              <a:t> </a:t>
            </a:r>
            <a:r>
              <a:rPr lang="en-US" dirty="0" err="1" smtClean="0"/>
              <a:t>yok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39C0F-99C8-BA46-A0B1-40502D63F0E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65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err="1" smtClean="0"/>
              <a:t>ıntrınsık</a:t>
            </a:r>
            <a:r>
              <a:rPr lang="en-US" dirty="0" smtClean="0"/>
              <a:t> </a:t>
            </a:r>
            <a:r>
              <a:rPr lang="en-US" dirty="0" err="1" smtClean="0"/>
              <a:t>memb</a:t>
            </a:r>
            <a:r>
              <a:rPr lang="en-US" dirty="0" smtClean="0"/>
              <a:t> </a:t>
            </a:r>
            <a:r>
              <a:rPr lang="en-US" dirty="0" err="1" smtClean="0"/>
              <a:t>zayıflıgı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err="1" smtClean="0"/>
              <a:t>Proteolitik</a:t>
            </a:r>
            <a:r>
              <a:rPr lang="en-US" dirty="0" smtClean="0"/>
              <a:t> </a:t>
            </a:r>
            <a:r>
              <a:rPr lang="en-US" dirty="0" err="1" smtClean="0"/>
              <a:t>enz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err="1" smtClean="0"/>
              <a:t>Mekanık</a:t>
            </a:r>
            <a:r>
              <a:rPr lang="en-US" dirty="0" smtClean="0"/>
              <a:t> stress</a:t>
            </a:r>
          </a:p>
          <a:p>
            <a:pPr marL="228600" indent="-228600">
              <a:buAutoNum type="arabicPeriod"/>
            </a:pPr>
            <a:r>
              <a:rPr lang="en-US" dirty="0" err="1" smtClean="0"/>
              <a:t>bılınmeyen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39C0F-99C8-BA46-A0B1-40502D63F0E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885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latin typeface="Comic Sans MS" pitchFamily="66" charset="0"/>
              </a:rPr>
              <a:t>MgSO4</a:t>
            </a:r>
          </a:p>
          <a:p>
            <a:pPr lvl="1"/>
            <a:r>
              <a:rPr lang="tr-TR" dirty="0" smtClean="0">
                <a:latin typeface="Comic Sans MS" pitchFamily="66" charset="0"/>
              </a:rPr>
              <a:t>Nöral koruma</a:t>
            </a:r>
          </a:p>
          <a:p>
            <a:pPr lvl="1"/>
            <a:r>
              <a:rPr lang="tr-TR" dirty="0" smtClean="0">
                <a:latin typeface="Comic Sans MS" pitchFamily="66" charset="0"/>
              </a:rPr>
              <a:t>24-32 GH arasında, doğum kaçınılmaz ise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39C0F-99C8-BA46-A0B1-40502D63F0E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765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39C0F-99C8-BA46-A0B1-40502D63F0E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18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39C0F-99C8-BA46-A0B1-40502D63F0E4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895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39C0F-99C8-BA46-A0B1-40502D63F0E4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475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39C0F-99C8-BA46-A0B1-40502D63F0E4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9024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39C0F-99C8-BA46-A0B1-40502D63F0E4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6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defRPr/>
            </a:pPr>
            <a:r>
              <a:rPr lang="tr-TR" sz="3200" dirty="0" smtClean="0">
                <a:latin typeface="Comic Sans MS"/>
              </a:rPr>
              <a:t>koryodesidual enfeksiyon/ enflamasyon, </a:t>
            </a:r>
          </a:p>
          <a:p>
            <a:pPr lvl="1">
              <a:defRPr/>
            </a:pPr>
            <a:r>
              <a:rPr lang="tr-TR" sz="3200" dirty="0" smtClean="0">
                <a:latin typeface="Comic Sans MS"/>
              </a:rPr>
              <a:t>membran kollajen içeriğinde azalma, </a:t>
            </a:r>
          </a:p>
          <a:p>
            <a:pPr lvl="1">
              <a:defRPr/>
            </a:pPr>
            <a:r>
              <a:rPr lang="tr-TR" sz="3200" dirty="0" smtClean="0">
                <a:latin typeface="Comic Sans MS"/>
              </a:rPr>
              <a:t>kollajen degradasyonu, </a:t>
            </a:r>
          </a:p>
          <a:p>
            <a:pPr lvl="1">
              <a:defRPr/>
            </a:pPr>
            <a:r>
              <a:rPr lang="tr-TR" sz="3200" dirty="0" smtClean="0">
                <a:latin typeface="Comic Sans MS"/>
              </a:rPr>
              <a:t>membranda gerginlik </a:t>
            </a:r>
          </a:p>
          <a:p>
            <a:pPr lvl="1">
              <a:defRPr/>
            </a:pPr>
            <a:r>
              <a:rPr lang="tr-TR" sz="3200" dirty="0" smtClean="0">
                <a:latin typeface="Comic Sans MS"/>
              </a:rPr>
              <a:t>programlı amniyotik hücre ölümü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39C0F-99C8-BA46-A0B1-40502D63F0E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83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err="1" smtClean="0"/>
              <a:t>Koryoamıonıt</a:t>
            </a:r>
            <a:r>
              <a:rPr lang="en-US" dirty="0" smtClean="0"/>
              <a:t> </a:t>
            </a:r>
            <a:r>
              <a:rPr lang="en-US" dirty="0" err="1" smtClean="0"/>
              <a:t>tum</a:t>
            </a:r>
            <a:r>
              <a:rPr lang="en-US" dirty="0" smtClean="0"/>
              <a:t> </a:t>
            </a:r>
            <a:r>
              <a:rPr lang="en-US" dirty="0" err="1" smtClean="0"/>
              <a:t>gebelıklerde</a:t>
            </a:r>
            <a:r>
              <a:rPr lang="en-US" dirty="0" smtClean="0"/>
              <a:t> %0.5-1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273966E-3AFD-8D4B-8CE1-BB6E55C6257E}" type="slidenum">
              <a:rPr lang="tr-TR" smtClean="0"/>
              <a:pPr/>
              <a:t>6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689238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err="1" smtClean="0"/>
              <a:t>Koryoamıonıt</a:t>
            </a:r>
            <a:r>
              <a:rPr lang="en-US" dirty="0" smtClean="0"/>
              <a:t> </a:t>
            </a:r>
            <a:r>
              <a:rPr lang="en-US" dirty="0" err="1" smtClean="0"/>
              <a:t>tum</a:t>
            </a:r>
            <a:r>
              <a:rPr lang="en-US" dirty="0" smtClean="0"/>
              <a:t> </a:t>
            </a:r>
            <a:r>
              <a:rPr lang="en-US" dirty="0" err="1" smtClean="0"/>
              <a:t>gebelıklerde</a:t>
            </a:r>
            <a:r>
              <a:rPr lang="en-US" dirty="0" smtClean="0"/>
              <a:t> %0.5-1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273966E-3AFD-8D4B-8CE1-BB6E55C6257E}" type="slidenum">
              <a:rPr lang="tr-TR" smtClean="0"/>
              <a:pPr/>
              <a:t>7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496591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PREMATURİTE AZALMIS SURFAKTAN YAPIMI</a:t>
            </a:r>
          </a:p>
          <a:p>
            <a:r>
              <a:rPr lang="en-US" dirty="0" smtClean="0"/>
              <a:t>INFLAMATUAR H BPD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39C0F-99C8-BA46-A0B1-40502D63F0E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79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PREMATURİTE AZALMIS SURFAKTAN YAPIMI</a:t>
            </a:r>
          </a:p>
          <a:p>
            <a:r>
              <a:rPr lang="en-US" dirty="0" smtClean="0"/>
              <a:t>INFLAMATUAR H BPD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39C0F-99C8-BA46-A0B1-40502D63F0E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15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B3DE-9002-E24B-A492-C858A3C99770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6CC3-27A8-C14F-8220-74B4136E09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B3DE-9002-E24B-A492-C858A3C99770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6CC3-27A8-C14F-8220-74B4136E0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B3DE-9002-E24B-A492-C858A3C99770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6CC3-27A8-C14F-8220-74B4136E0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B3DE-9002-E24B-A492-C858A3C99770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6CC3-27A8-C14F-8220-74B4136E0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B3DE-9002-E24B-A492-C858A3C99770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6CC3-27A8-C14F-8220-74B4136E09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B3DE-9002-E24B-A492-C858A3C99770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6CC3-27A8-C14F-8220-74B4136E0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B3DE-9002-E24B-A492-C858A3C99770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6CC3-27A8-C14F-8220-74B4136E09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B3DE-9002-E24B-A492-C858A3C99770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6CC3-27A8-C14F-8220-74B4136E0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B3DE-9002-E24B-A492-C858A3C99770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6CC3-27A8-C14F-8220-74B4136E0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B3DE-9002-E24B-A492-C858A3C99770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6CC3-27A8-C14F-8220-74B4136E0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A082B3DE-9002-E24B-A492-C858A3C99770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E0976CC3-27A8-C14F-8220-74B4136E0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Click to edit Master text styles</a:t>
            </a:r>
          </a:p>
          <a:p>
            <a:pPr lvl="1" eaLnBrk="1" latinLnBrk="0" hangingPunct="1"/>
            <a:r>
              <a:rPr kumimoji="0" lang="tr-TR" smtClean="0"/>
              <a:t>Second level</a:t>
            </a:r>
          </a:p>
          <a:p>
            <a:pPr lvl="2" eaLnBrk="1" latinLnBrk="0" hangingPunct="1"/>
            <a:r>
              <a:rPr kumimoji="0" lang="tr-TR" smtClean="0"/>
              <a:t>Third level</a:t>
            </a:r>
          </a:p>
          <a:p>
            <a:pPr lvl="3" eaLnBrk="1" latinLnBrk="0" hangingPunct="1"/>
            <a:r>
              <a:rPr kumimoji="0" lang="tr-TR" smtClean="0"/>
              <a:t>Fourth level</a:t>
            </a:r>
          </a:p>
          <a:p>
            <a:pPr lvl="4" eaLnBrk="1" latinLnBrk="0" hangingPunct="1"/>
            <a:r>
              <a:rPr kumimoji="0" lang="tr-TR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A082B3DE-9002-E24B-A492-C858A3C99770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0976CC3-27A8-C14F-8220-74B4136E0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66571"/>
            <a:ext cx="7772400" cy="1515850"/>
          </a:xfrm>
          <a:ln>
            <a:noFill/>
          </a:ln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Comic Sans MS"/>
              </a:rPr>
              <a:t>EMR: RİSK FAKTÖRLERİ VE YÖNETİM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34000" endA="740" endPos="53000" dir="5400000" sy="-100000" algn="bl" rotWithShape="0"/>
              </a:effectLst>
              <a:latin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286" y="4692952"/>
            <a:ext cx="8545284" cy="1935238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/>
              </a:rPr>
              <a:t>YRD. DOÇ. DR. BURCU ARTUNÇ ÜLKÜMEN</a:t>
            </a:r>
          </a:p>
          <a:p>
            <a:pPr algn="ctr"/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/>
              </a:rPr>
              <a:t>CELAL BAYAR ÜNİVERSİTESİ</a:t>
            </a:r>
          </a:p>
          <a:p>
            <a:pPr algn="ctr"/>
            <a:r>
              <a:rPr lang="tr-TR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/>
              </a:rPr>
              <a:t>MANİSA</a:t>
            </a:r>
          </a:p>
          <a:p>
            <a:pPr algn="r"/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/>
              </a:rPr>
              <a:t> </a:t>
            </a:r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  <a:latin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705" y="175532"/>
            <a:ext cx="5875865" cy="20874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286" y="175532"/>
            <a:ext cx="2503880" cy="2087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/>
              </a:rPr>
              <a:t>TEMEL NOKTALAR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914400" y="1426464"/>
            <a:ext cx="5183926" cy="492909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/>
              </a:rPr>
              <a:t>EMR </a:t>
            </a:r>
            <a:r>
              <a:rPr lang="en-US" sz="3200" dirty="0" err="1" smtClean="0">
                <a:latin typeface="Comic Sans MS"/>
              </a:rPr>
              <a:t>tanısı</a:t>
            </a:r>
            <a:r>
              <a:rPr lang="en-US" sz="3200" dirty="0" smtClean="0">
                <a:latin typeface="Comic Sans MS"/>
              </a:rPr>
              <a:t> </a:t>
            </a:r>
            <a:r>
              <a:rPr lang="en-US" sz="3200" dirty="0" err="1" smtClean="0">
                <a:latin typeface="Comic Sans MS"/>
              </a:rPr>
              <a:t>doğrulanmalı</a:t>
            </a:r>
            <a:endParaRPr lang="en-US" sz="3200" dirty="0" smtClean="0">
              <a:latin typeface="Comic Sans MS"/>
            </a:endParaRPr>
          </a:p>
          <a:p>
            <a:r>
              <a:rPr lang="en-US" sz="3200" dirty="0" err="1" smtClean="0">
                <a:latin typeface="Comic Sans MS"/>
              </a:rPr>
              <a:t>Klinik</a:t>
            </a:r>
            <a:r>
              <a:rPr lang="en-US" sz="3200" dirty="0" smtClean="0">
                <a:latin typeface="Comic Sans MS"/>
              </a:rPr>
              <a:t> </a:t>
            </a:r>
            <a:r>
              <a:rPr lang="en-US" sz="3200" dirty="0" err="1" smtClean="0">
                <a:latin typeface="Comic Sans MS"/>
              </a:rPr>
              <a:t>tanı</a:t>
            </a:r>
            <a:endParaRPr lang="en-US" sz="3200" dirty="0" smtClean="0">
              <a:latin typeface="Comic Sans MS"/>
            </a:endParaRPr>
          </a:p>
          <a:p>
            <a:pPr lvl="1"/>
            <a:r>
              <a:rPr lang="en-US" sz="3200" dirty="0" err="1" smtClean="0">
                <a:latin typeface="Comic Sans MS"/>
              </a:rPr>
              <a:t>Steril</a:t>
            </a:r>
            <a:r>
              <a:rPr lang="en-US" sz="3200" dirty="0" smtClean="0">
                <a:latin typeface="Comic Sans MS"/>
              </a:rPr>
              <a:t> </a:t>
            </a:r>
            <a:r>
              <a:rPr lang="en-US" sz="3200" dirty="0" err="1" smtClean="0">
                <a:latin typeface="Comic Sans MS"/>
              </a:rPr>
              <a:t>spekulum</a:t>
            </a:r>
            <a:endParaRPr lang="en-US" sz="3200" dirty="0" smtClean="0">
              <a:latin typeface="Comic Sans MS"/>
            </a:endParaRPr>
          </a:p>
          <a:p>
            <a:pPr lvl="1"/>
            <a:r>
              <a:rPr lang="en-US" sz="3200" dirty="0" smtClean="0">
                <a:latin typeface="Comic Sans MS"/>
              </a:rPr>
              <a:t>Vaginal </a:t>
            </a:r>
            <a:r>
              <a:rPr lang="en-US" sz="3200" dirty="0" err="1" smtClean="0">
                <a:latin typeface="Comic Sans MS"/>
              </a:rPr>
              <a:t>tuşe</a:t>
            </a:r>
            <a:r>
              <a:rPr lang="en-US" sz="3200" dirty="0" smtClean="0">
                <a:latin typeface="Comic Sans MS"/>
              </a:rPr>
              <a:t> </a:t>
            </a:r>
            <a:r>
              <a:rPr lang="en-US" sz="3200" dirty="0" err="1" smtClean="0">
                <a:latin typeface="Comic Sans MS"/>
              </a:rPr>
              <a:t>yapma</a:t>
            </a:r>
            <a:r>
              <a:rPr lang="en-US" sz="3200" dirty="0" smtClean="0">
                <a:latin typeface="Comic Sans MS"/>
              </a:rPr>
              <a:t> !!</a:t>
            </a:r>
          </a:p>
          <a:p>
            <a:pPr lvl="2"/>
            <a:r>
              <a:rPr lang="en-US" sz="3200" dirty="0" smtClean="0">
                <a:latin typeface="Comic Sans MS"/>
              </a:rPr>
              <a:t>Latent </a:t>
            </a:r>
            <a:r>
              <a:rPr lang="en-US" sz="3200" dirty="0" err="1" smtClean="0">
                <a:latin typeface="Comic Sans MS"/>
              </a:rPr>
              <a:t>fazı</a:t>
            </a:r>
            <a:r>
              <a:rPr lang="en-US" sz="3200" dirty="0" smtClean="0">
                <a:latin typeface="Comic Sans MS"/>
              </a:rPr>
              <a:t> </a:t>
            </a:r>
            <a:r>
              <a:rPr lang="en-US" sz="3200" dirty="0" err="1" smtClean="0">
                <a:latin typeface="Comic Sans MS"/>
              </a:rPr>
              <a:t>kısaltır</a:t>
            </a:r>
            <a:r>
              <a:rPr lang="en-US" sz="3200" dirty="0" smtClean="0">
                <a:latin typeface="Comic Sans MS"/>
              </a:rPr>
              <a:t>, </a:t>
            </a:r>
            <a:r>
              <a:rPr lang="en-US" sz="3200" dirty="0" err="1" smtClean="0">
                <a:latin typeface="Comic Sans MS"/>
              </a:rPr>
              <a:t>enf</a:t>
            </a:r>
            <a:r>
              <a:rPr lang="en-US" sz="3200" dirty="0" smtClean="0">
                <a:latin typeface="Comic Sans MS"/>
              </a:rPr>
              <a:t> </a:t>
            </a:r>
            <a:r>
              <a:rPr lang="en-US" sz="3200" dirty="0" err="1" smtClean="0">
                <a:latin typeface="Comic Sans MS"/>
              </a:rPr>
              <a:t>riski</a:t>
            </a:r>
            <a:r>
              <a:rPr lang="en-US" sz="3200" dirty="0" smtClean="0">
                <a:latin typeface="Comic Sans MS"/>
              </a:rPr>
              <a:t> </a:t>
            </a:r>
            <a:r>
              <a:rPr lang="en-US" sz="3200" dirty="0" err="1" smtClean="0">
                <a:latin typeface="Comic Sans MS"/>
              </a:rPr>
              <a:t>artar</a:t>
            </a:r>
            <a:r>
              <a:rPr lang="en-US" sz="3200" dirty="0" smtClean="0">
                <a:latin typeface="Comic Sans MS"/>
              </a:rPr>
              <a:t>.</a:t>
            </a:r>
          </a:p>
          <a:p>
            <a:pPr lvl="1"/>
            <a:r>
              <a:rPr lang="en-US" sz="3200" dirty="0" smtClean="0">
                <a:latin typeface="Comic Sans MS"/>
              </a:rPr>
              <a:t>USG</a:t>
            </a:r>
          </a:p>
          <a:p>
            <a:pPr lvl="2"/>
            <a:r>
              <a:rPr lang="en-US" sz="3000" dirty="0" smtClean="0">
                <a:latin typeface="Comic Sans MS"/>
              </a:rPr>
              <a:t>%50-70 </a:t>
            </a:r>
            <a:r>
              <a:rPr lang="en-US" sz="3000" dirty="0" err="1" smtClean="0">
                <a:latin typeface="Comic Sans MS"/>
              </a:rPr>
              <a:t>olguda</a:t>
            </a:r>
            <a:r>
              <a:rPr lang="en-US" sz="3000" dirty="0" smtClean="0">
                <a:latin typeface="Comic Sans MS"/>
              </a:rPr>
              <a:t> </a:t>
            </a:r>
            <a:r>
              <a:rPr lang="en-US" sz="3000" dirty="0" err="1" smtClean="0">
                <a:latin typeface="Comic Sans MS"/>
              </a:rPr>
              <a:t>oligo</a:t>
            </a:r>
            <a:endParaRPr lang="en-US" sz="3000" dirty="0" smtClean="0">
              <a:latin typeface="Comic Sans MS"/>
            </a:endParaRPr>
          </a:p>
          <a:p>
            <a:pPr lvl="2" algn="dist">
              <a:buNone/>
            </a:pPr>
            <a:endParaRPr lang="en-US" sz="3200" dirty="0" smtClean="0">
              <a:latin typeface="Comic Sans MS"/>
            </a:endParaRPr>
          </a:p>
          <a:p>
            <a:pPr lvl="1"/>
            <a:endParaRPr lang="en-US" sz="3200" dirty="0" smtClean="0">
              <a:latin typeface="Comic Sans MS"/>
            </a:endParaRPr>
          </a:p>
          <a:p>
            <a:pPr lvl="1"/>
            <a:endParaRPr lang="en-US" sz="3200" dirty="0" smtClean="0">
              <a:latin typeface="Comic Sans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200" y="1426464"/>
            <a:ext cx="2508626" cy="24814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7200" y="4053934"/>
            <a:ext cx="2508626" cy="2301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/>
              </a:rPr>
              <a:t>YARDIMCI YÖNTEMLER</a:t>
            </a:r>
            <a:endParaRPr lang="en-US" dirty="0">
              <a:solidFill>
                <a:srgbClr val="FFFF00"/>
              </a:solidFill>
              <a:latin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391491"/>
            <a:ext cx="7772400" cy="2964068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3200" dirty="0" err="1" smtClean="0">
                <a:latin typeface="Comic Sans MS"/>
              </a:rPr>
              <a:t>Nitrazin</a:t>
            </a:r>
            <a:r>
              <a:rPr lang="en-US" sz="3200" dirty="0" smtClean="0">
                <a:latin typeface="Comic Sans MS"/>
              </a:rPr>
              <a:t> </a:t>
            </a:r>
            <a:r>
              <a:rPr lang="en-US" sz="3200" dirty="0" err="1" smtClean="0">
                <a:latin typeface="Comic Sans MS"/>
              </a:rPr>
              <a:t>ve</a:t>
            </a:r>
            <a:r>
              <a:rPr lang="en-US" sz="3200" dirty="0" smtClean="0">
                <a:latin typeface="Comic Sans MS"/>
              </a:rPr>
              <a:t> fern test</a:t>
            </a:r>
          </a:p>
          <a:p>
            <a:r>
              <a:rPr lang="en-US" sz="3200" dirty="0" smtClean="0">
                <a:latin typeface="Comic Sans MS"/>
              </a:rPr>
              <a:t>Indigo </a:t>
            </a:r>
            <a:r>
              <a:rPr lang="en-US" sz="3200" dirty="0" err="1" smtClean="0">
                <a:latin typeface="Comic Sans MS"/>
              </a:rPr>
              <a:t>karmin</a:t>
            </a:r>
            <a:r>
              <a:rPr lang="en-US" sz="3200" dirty="0" smtClean="0">
                <a:latin typeface="Comic Sans MS"/>
              </a:rPr>
              <a:t> </a:t>
            </a:r>
            <a:r>
              <a:rPr lang="en-US" sz="3200" dirty="0" err="1" smtClean="0">
                <a:latin typeface="Comic Sans MS"/>
              </a:rPr>
              <a:t>boyası</a:t>
            </a:r>
            <a:endParaRPr lang="en-US" sz="3200" dirty="0" smtClean="0">
              <a:latin typeface="Comic Sans MS"/>
            </a:endParaRPr>
          </a:p>
          <a:p>
            <a:r>
              <a:rPr lang="en-US" sz="3200" dirty="0" err="1" smtClean="0">
                <a:latin typeface="Comic Sans MS"/>
              </a:rPr>
              <a:t>Plasental</a:t>
            </a:r>
            <a:r>
              <a:rPr lang="en-US" sz="3200" dirty="0" smtClean="0">
                <a:latin typeface="Comic Sans MS"/>
              </a:rPr>
              <a:t> α-mikroglobulin-1 </a:t>
            </a:r>
          </a:p>
          <a:p>
            <a:r>
              <a:rPr lang="en-US" sz="3200" dirty="0" smtClean="0">
                <a:latin typeface="Comic Sans MS"/>
              </a:rPr>
              <a:t>Insulin like </a:t>
            </a:r>
            <a:r>
              <a:rPr lang="en-US" sz="3200" dirty="0" smtClean="0">
                <a:latin typeface="Comic Sans MS"/>
              </a:rPr>
              <a:t>GFBP-1</a:t>
            </a:r>
            <a:endParaRPr lang="en-US" sz="3200" dirty="0" smtClean="0">
              <a:latin typeface="Comic Sans M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399" y="1632939"/>
            <a:ext cx="5309522" cy="5847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/>
                <a:cs typeface="Comic Sans MS"/>
              </a:rPr>
              <a:t>TANI KESİN DEĞİL İSE</a:t>
            </a:r>
            <a:endParaRPr lang="en-US" sz="3200" dirty="0">
              <a:latin typeface="Comic Sans MS"/>
              <a:cs typeface="Comic Sans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371" y="1421477"/>
            <a:ext cx="2597963" cy="1592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/>
              </a:rPr>
              <a:t>NİTRAZİN TESTİ</a:t>
            </a:r>
            <a:endParaRPr lang="en-US" dirty="0">
              <a:solidFill>
                <a:srgbClr val="FFFF00"/>
              </a:solidFill>
              <a:latin typeface="Comic Sans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92" y="1426464"/>
            <a:ext cx="4740305" cy="4165600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716092" y="5592063"/>
            <a:ext cx="4740305" cy="120032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AutoNum type="alphaUcParenBoth"/>
            </a:pPr>
            <a:r>
              <a:rPr lang="en-US" sz="2400" dirty="0" smtClean="0">
                <a:solidFill>
                  <a:schemeClr val="bg1"/>
                </a:solidFill>
                <a:latin typeface="Comic Sans MS"/>
              </a:rPr>
              <a:t> normal, </a:t>
            </a:r>
          </a:p>
          <a:p>
            <a:pPr marL="342900" indent="-342900">
              <a:buAutoNum type="alphaUcParenBoth"/>
            </a:pPr>
            <a:r>
              <a:rPr lang="en-US" sz="2400" dirty="0" smtClean="0">
                <a:solidFill>
                  <a:schemeClr val="bg1"/>
                </a:solidFill>
                <a:latin typeface="Comic Sans MS"/>
              </a:rPr>
              <a:t> BV </a:t>
            </a:r>
          </a:p>
          <a:p>
            <a:pPr marL="342900" indent="-342900">
              <a:buAutoNum type="alphaUcParenBoth"/>
            </a:pPr>
            <a:r>
              <a:rPr lang="en-US" sz="2400" dirty="0" smtClean="0">
                <a:solidFill>
                  <a:schemeClr val="bg1"/>
                </a:solidFill>
                <a:latin typeface="Comic Sans MS"/>
              </a:rPr>
              <a:t> P-EMR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3921" y="16050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41932" y="1426467"/>
            <a:ext cx="3358787" cy="526297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/>
              </a:rPr>
              <a:t>*</a:t>
            </a:r>
            <a:r>
              <a:rPr lang="en-US" sz="3200" dirty="0" smtClean="0">
                <a:latin typeface="Comic Sans MS"/>
              </a:rPr>
              <a:t>Alkali </a:t>
            </a:r>
            <a:r>
              <a:rPr lang="en-US" sz="3200" dirty="0" err="1" smtClean="0">
                <a:latin typeface="Comic Sans MS"/>
              </a:rPr>
              <a:t>amniyotik</a:t>
            </a:r>
            <a:r>
              <a:rPr lang="en-US" sz="3200" dirty="0" smtClean="0">
                <a:latin typeface="Comic Sans MS"/>
              </a:rPr>
              <a:t> </a:t>
            </a:r>
            <a:r>
              <a:rPr lang="en-US" sz="3200" dirty="0" err="1" smtClean="0">
                <a:latin typeface="Comic Sans MS"/>
              </a:rPr>
              <a:t>sıvı</a:t>
            </a:r>
            <a:r>
              <a:rPr lang="en-US" sz="3200" dirty="0" smtClean="0">
                <a:latin typeface="Comic Sans MS"/>
              </a:rPr>
              <a:t> </a:t>
            </a:r>
            <a:r>
              <a:rPr lang="en-US" sz="3200" dirty="0" err="1" smtClean="0">
                <a:latin typeface="Comic Sans MS"/>
              </a:rPr>
              <a:t>ile</a:t>
            </a:r>
            <a:r>
              <a:rPr lang="en-US" sz="3200" dirty="0" smtClean="0">
                <a:latin typeface="Comic Sans MS"/>
              </a:rPr>
              <a:t> </a:t>
            </a:r>
            <a:r>
              <a:rPr lang="en-US" sz="3200" dirty="0" err="1" smtClean="0">
                <a:latin typeface="Comic Sans MS"/>
              </a:rPr>
              <a:t>renk</a:t>
            </a:r>
            <a:r>
              <a:rPr lang="en-US" sz="3200" dirty="0" smtClean="0">
                <a:latin typeface="Comic Sans MS"/>
              </a:rPr>
              <a:t> </a:t>
            </a:r>
            <a:r>
              <a:rPr lang="en-US" sz="3200" dirty="0" err="1" smtClean="0">
                <a:latin typeface="Comic Sans MS"/>
              </a:rPr>
              <a:t>değişimi</a:t>
            </a:r>
            <a:endParaRPr lang="en-US" sz="3200" dirty="0" smtClean="0">
              <a:latin typeface="Comic Sans MS"/>
            </a:endParaRPr>
          </a:p>
          <a:p>
            <a:endParaRPr lang="en-US" sz="3200" dirty="0" smtClean="0">
              <a:latin typeface="Comic Sans MS"/>
            </a:endParaRPr>
          </a:p>
          <a:p>
            <a:r>
              <a:rPr lang="tr-TR" sz="3200" dirty="0" smtClean="0">
                <a:latin typeface="Comic Sans MS"/>
              </a:rPr>
              <a:t>* </a:t>
            </a:r>
            <a:r>
              <a:rPr lang="tr-TR" sz="3200" dirty="0" err="1" smtClean="0">
                <a:latin typeface="Comic Sans MS"/>
              </a:rPr>
              <a:t>False</a:t>
            </a:r>
            <a:r>
              <a:rPr lang="en-US" sz="3200" dirty="0" smtClean="0">
                <a:latin typeface="Comic Sans MS"/>
              </a:rPr>
              <a:t> (-) </a:t>
            </a:r>
            <a:r>
              <a:rPr lang="tr-TR" sz="3200" dirty="0" smtClean="0">
                <a:latin typeface="Comic Sans MS"/>
              </a:rPr>
              <a:t>%5</a:t>
            </a:r>
            <a:r>
              <a:rPr lang="en-US" sz="3200" dirty="0" smtClean="0">
                <a:latin typeface="Comic Sans MS"/>
              </a:rPr>
              <a:t> </a:t>
            </a:r>
            <a:endParaRPr lang="tr-TR" sz="3200" dirty="0">
              <a:latin typeface="Comic Sans MS"/>
            </a:endParaRPr>
          </a:p>
          <a:p>
            <a:r>
              <a:rPr lang="tr-TR" sz="3200" dirty="0" smtClean="0">
                <a:latin typeface="Comic Sans MS"/>
              </a:rPr>
              <a:t>* </a:t>
            </a:r>
            <a:r>
              <a:rPr lang="tr-TR" sz="3200" dirty="0" err="1" smtClean="0">
                <a:latin typeface="Comic Sans MS"/>
              </a:rPr>
              <a:t>False</a:t>
            </a:r>
            <a:r>
              <a:rPr lang="tr-TR" sz="3200" dirty="0" smtClean="0">
                <a:latin typeface="Comic Sans MS"/>
              </a:rPr>
              <a:t> </a:t>
            </a:r>
            <a:r>
              <a:rPr lang="en-US" sz="3200" dirty="0" smtClean="0">
                <a:latin typeface="Comic Sans MS"/>
              </a:rPr>
              <a:t>(+)</a:t>
            </a:r>
            <a:r>
              <a:rPr lang="tr-TR" sz="3200" dirty="0" smtClean="0">
                <a:latin typeface="Comic Sans MS"/>
              </a:rPr>
              <a:t> </a:t>
            </a:r>
            <a:r>
              <a:rPr lang="en-US" sz="3200" dirty="0" smtClean="0">
                <a:latin typeface="Comic Sans MS"/>
              </a:rPr>
              <a:t>%15</a:t>
            </a:r>
          </a:p>
          <a:p>
            <a:endParaRPr lang="en-US" sz="3200" dirty="0" smtClean="0">
              <a:latin typeface="Comic Sans MS"/>
            </a:endParaRPr>
          </a:p>
          <a:p>
            <a:r>
              <a:rPr lang="en-US" sz="3200" dirty="0" smtClean="0">
                <a:latin typeface="Comic Sans MS"/>
              </a:rPr>
              <a:t>* </a:t>
            </a:r>
            <a:r>
              <a:rPr lang="en-US" sz="3200" dirty="0" err="1" smtClean="0">
                <a:latin typeface="Comic Sans MS"/>
              </a:rPr>
              <a:t>Sensitivite</a:t>
            </a:r>
            <a:r>
              <a:rPr lang="en-US" sz="3200" dirty="0" smtClean="0">
                <a:latin typeface="Comic Sans MS"/>
              </a:rPr>
              <a:t> %90</a:t>
            </a:r>
          </a:p>
          <a:p>
            <a:endParaRPr lang="en-US" sz="2400" dirty="0" smtClean="0">
              <a:latin typeface="Comic Sans MS"/>
            </a:endParaRPr>
          </a:p>
          <a:p>
            <a:endParaRPr lang="en-US" sz="2400" dirty="0">
              <a:latin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3920" y="6168885"/>
            <a:ext cx="2462879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/>
              </a:rPr>
              <a:t>UpToDate.2015</a:t>
            </a:r>
            <a:endParaRPr lang="en-US" sz="2000" dirty="0">
              <a:solidFill>
                <a:schemeClr val="accent2">
                  <a:lumMod val="40000"/>
                  <a:lumOff val="60000"/>
                </a:schemeClr>
              </a:solidFill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NİTRAZİN TESTİ</a:t>
            </a:r>
            <a:endParaRPr lang="en-US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40" y="1926738"/>
            <a:ext cx="4250370" cy="41369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92299" y="1926738"/>
            <a:ext cx="3969113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chemeClr val="accent2">
                    <a:lumMod val="75000"/>
                  </a:schemeClr>
                </a:solidFill>
                <a:latin typeface="Comic Sans MS"/>
                <a:cs typeface="Comic Sans MS"/>
              </a:rPr>
              <a:t>FALSE (+) TEST</a:t>
            </a:r>
          </a:p>
          <a:p>
            <a:r>
              <a:rPr lang="en-US" sz="3200" dirty="0" smtClean="0">
                <a:latin typeface="Comic Sans MS"/>
                <a:cs typeface="Comic Sans MS"/>
              </a:rPr>
              <a:t>KAN - SEMEN</a:t>
            </a:r>
          </a:p>
          <a:p>
            <a:r>
              <a:rPr lang="en-US" sz="3200" dirty="0" smtClean="0">
                <a:latin typeface="Comic Sans MS"/>
                <a:cs typeface="Comic Sans MS"/>
              </a:rPr>
              <a:t>BV</a:t>
            </a:r>
          </a:p>
          <a:p>
            <a:r>
              <a:rPr lang="en-US" sz="3200" dirty="0" smtClean="0">
                <a:latin typeface="Comic Sans MS"/>
                <a:cs typeface="Comic Sans MS"/>
              </a:rPr>
              <a:t>PROTEUS ENF</a:t>
            </a:r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92299" y="4256809"/>
            <a:ext cx="3969113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B0105C"/>
                </a:solidFill>
                <a:latin typeface="Comic Sans MS"/>
                <a:cs typeface="Comic Sans MS"/>
              </a:rPr>
              <a:t>FALSE (-) TEST</a:t>
            </a:r>
          </a:p>
          <a:p>
            <a:r>
              <a:rPr lang="en-US" sz="3200" dirty="0" smtClean="0">
                <a:latin typeface="Comic Sans MS"/>
                <a:cs typeface="Comic Sans MS"/>
              </a:rPr>
              <a:t>UZAMIŞ EMR</a:t>
            </a:r>
          </a:p>
          <a:p>
            <a:r>
              <a:rPr lang="en-US" sz="3200" dirty="0" smtClean="0">
                <a:latin typeface="Comic Sans MS"/>
                <a:cs typeface="Comic Sans MS"/>
              </a:rPr>
              <a:t>ANHİDRAMNİOS</a:t>
            </a:r>
            <a:endParaRPr lang="en-US" sz="32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7481"/>
            <a:ext cx="7772400" cy="655967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/>
              </a:rPr>
              <a:t>FERNİNG TESTİ</a:t>
            </a:r>
            <a:endParaRPr lang="en-US" dirty="0">
              <a:solidFill>
                <a:srgbClr val="FFFF00"/>
              </a:solidFill>
              <a:latin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50864"/>
            <a:ext cx="6788748" cy="528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05399" y="6434064"/>
            <a:ext cx="2325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/>
              </a:rPr>
              <a:t>UpToDate.2015</a:t>
            </a:r>
            <a:endParaRPr lang="en-US" sz="2000" dirty="0">
              <a:solidFill>
                <a:schemeClr val="accent2">
                  <a:lumMod val="40000"/>
                  <a:lumOff val="60000"/>
                </a:schemeClr>
              </a:solidFill>
              <a:latin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7813" y="1646897"/>
            <a:ext cx="2483472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0105C"/>
                </a:solidFill>
                <a:latin typeface="Comic Sans MS"/>
                <a:cs typeface="Comic Sans MS"/>
              </a:rPr>
              <a:t>AMNİYOTİK SIVI</a:t>
            </a:r>
            <a:endParaRPr lang="en-US" sz="2000" dirty="0">
              <a:solidFill>
                <a:srgbClr val="B0105C"/>
              </a:solidFill>
              <a:latin typeface="Comic Sans MS"/>
              <a:cs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7007" y="3982996"/>
            <a:ext cx="2721222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B0105C"/>
                </a:solidFill>
                <a:latin typeface="Comic Sans MS"/>
                <a:cs typeface="Comic Sans MS"/>
              </a:rPr>
              <a:t>AMNİYOTİK SIVI</a:t>
            </a:r>
            <a:endParaRPr lang="en-US" sz="2000" dirty="0">
              <a:solidFill>
                <a:srgbClr val="B0105C"/>
              </a:solidFill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4823" y="3982996"/>
            <a:ext cx="1019856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0105C"/>
                </a:solidFill>
                <a:latin typeface="Comic Sans MS"/>
                <a:cs typeface="Comic Sans MS"/>
              </a:rPr>
              <a:t>İDRAR</a:t>
            </a:r>
            <a:endParaRPr lang="en-US" sz="2000" dirty="0">
              <a:solidFill>
                <a:srgbClr val="B0105C"/>
              </a:solidFill>
              <a:latin typeface="Comic Sans MS"/>
              <a:cs typeface="Comic Sans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7007" y="1646897"/>
            <a:ext cx="2721222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B0105C"/>
                </a:solidFill>
                <a:latin typeface="Comic Sans MS"/>
                <a:cs typeface="Comic Sans MS"/>
              </a:rPr>
              <a:t>AMNİYOTİK SIVI</a:t>
            </a:r>
            <a:endParaRPr lang="en-US" sz="2000" dirty="0">
              <a:solidFill>
                <a:srgbClr val="B0105C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/>
              </a:rPr>
              <a:t>FERNİNG TESTİ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426464"/>
            <a:ext cx="5760036" cy="24821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1093" y="1605027"/>
            <a:ext cx="1632732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0105C"/>
                </a:solidFill>
                <a:latin typeface="Comic Sans MS"/>
                <a:cs typeface="Comic Sans MS"/>
              </a:rPr>
              <a:t>CX MUKUS</a:t>
            </a:r>
            <a:endParaRPr lang="en-US" sz="2000" dirty="0">
              <a:solidFill>
                <a:srgbClr val="B0105C"/>
              </a:solidFill>
              <a:latin typeface="Comic Sans MS"/>
              <a:cs typeface="Comic Sans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00448" y="1605027"/>
            <a:ext cx="2473987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B0105C"/>
                </a:solidFill>
                <a:latin typeface="Comic Sans MS"/>
                <a:cs typeface="Comic Sans MS"/>
              </a:rPr>
              <a:t>ESTR. CX MUKUS</a:t>
            </a:r>
            <a:endParaRPr lang="en-US" sz="2000" dirty="0">
              <a:solidFill>
                <a:srgbClr val="B0105C"/>
              </a:solidFill>
              <a:latin typeface="Comic Sans MS"/>
              <a:cs typeface="Comic Sans M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089328"/>
            <a:ext cx="5760036" cy="25401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4083" y="4396378"/>
            <a:ext cx="2470031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0105C"/>
                </a:solidFill>
                <a:latin typeface="Comic Sans MS"/>
                <a:cs typeface="Comic Sans MS"/>
              </a:rPr>
              <a:t>AMNİYOTİK SIVI</a:t>
            </a:r>
            <a:endParaRPr lang="en-US" sz="2000" dirty="0">
              <a:solidFill>
                <a:srgbClr val="B0105C"/>
              </a:solidFill>
              <a:latin typeface="Comic Sans MS"/>
              <a:cs typeface="Comic Sans M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77169" y="4396378"/>
            <a:ext cx="2470031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B0105C"/>
                </a:solidFill>
                <a:latin typeface="Comic Sans MS"/>
                <a:cs typeface="Comic Sans MS"/>
              </a:rPr>
              <a:t>AMNİYOTİK SIVI</a:t>
            </a:r>
            <a:endParaRPr lang="en-US" sz="2000" dirty="0">
              <a:solidFill>
                <a:srgbClr val="B0105C"/>
              </a:solidFill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74436" y="6280539"/>
            <a:ext cx="2256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/>
              </a:rPr>
              <a:t>UpToDate.2015</a:t>
            </a:r>
            <a:endParaRPr lang="en-US" sz="2000" dirty="0">
              <a:solidFill>
                <a:schemeClr val="accent2">
                  <a:lumMod val="40000"/>
                  <a:lumOff val="60000"/>
                </a:schemeClr>
              </a:solidFill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7049"/>
            <a:ext cx="7772400" cy="1119415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  <a:latin typeface="Comic Sans MS"/>
              </a:rPr>
              <a:t>Plasental</a:t>
            </a:r>
            <a:r>
              <a:rPr lang="en-US" dirty="0" smtClean="0">
                <a:solidFill>
                  <a:srgbClr val="FFFF00"/>
                </a:solidFill>
                <a:latin typeface="Comic Sans MS"/>
              </a:rPr>
              <a:t> α-mikroglobulin-1 (PAMG-1)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1" y="1808530"/>
            <a:ext cx="5261064" cy="48627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5289609"/>
            <a:ext cx="2225470" cy="9909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/>
              </a:rPr>
              <a:t>PAMG-1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390" y="1734080"/>
            <a:ext cx="4625728" cy="34438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10211" y="1778212"/>
            <a:ext cx="3347591" cy="10772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Sensitivite</a:t>
            </a:r>
            <a:r>
              <a:rPr lang="en-US" sz="3200" dirty="0" smtClean="0">
                <a:solidFill>
                  <a:schemeClr val="bg1"/>
                </a:solidFill>
                <a:latin typeface="Comic Sans MS"/>
                <a:cs typeface="Comic Sans MS"/>
              </a:rPr>
              <a:t> % 96</a:t>
            </a:r>
          </a:p>
          <a:p>
            <a:r>
              <a:rPr lang="en-US" sz="3200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Spesifisite</a:t>
            </a:r>
            <a:r>
              <a:rPr lang="en-US" sz="3200" dirty="0" smtClean="0">
                <a:solidFill>
                  <a:schemeClr val="bg1"/>
                </a:solidFill>
                <a:latin typeface="Comic Sans MS"/>
                <a:cs typeface="Comic Sans MS"/>
              </a:rPr>
              <a:t> % 98</a:t>
            </a:r>
            <a:endParaRPr lang="en-US" sz="32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11" y="3224010"/>
            <a:ext cx="3552375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Her </a:t>
            </a:r>
            <a:r>
              <a:rPr lang="en-US" sz="2800" dirty="0" err="1" smtClean="0">
                <a:latin typeface="Comic Sans MS"/>
                <a:cs typeface="Comic Sans MS"/>
              </a:rPr>
              <a:t>hasta</a:t>
            </a:r>
            <a:r>
              <a:rPr lang="en-US" sz="2800" dirty="0" smtClean="0"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latin typeface="Comic Sans MS"/>
                <a:cs typeface="Comic Sans MS"/>
              </a:rPr>
              <a:t>grubunda</a:t>
            </a:r>
            <a:endParaRPr lang="en-US" sz="2800" dirty="0" smtClean="0">
              <a:latin typeface="Comic Sans MS"/>
              <a:cs typeface="Comic Sans MS"/>
            </a:endParaRPr>
          </a:p>
          <a:p>
            <a:r>
              <a:rPr lang="en-US" sz="2800" dirty="0" smtClean="0">
                <a:latin typeface="Comic Sans MS"/>
                <a:cs typeface="Comic Sans MS"/>
              </a:rPr>
              <a:t>IGFBP-1’e</a:t>
            </a:r>
          </a:p>
          <a:p>
            <a:r>
              <a:rPr lang="en-US" sz="2800" dirty="0" err="1" smtClean="0">
                <a:latin typeface="Comic Sans MS"/>
                <a:cs typeface="Comic Sans MS"/>
              </a:rPr>
              <a:t>üstün</a:t>
            </a:r>
            <a:endParaRPr lang="en-US" sz="28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1540" y="4856950"/>
            <a:ext cx="3241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Liang.2014.</a:t>
            </a:r>
          </a:p>
          <a:p>
            <a:pPr algn="r"/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Ramsauer.2013</a:t>
            </a:r>
            <a:endParaRPr lang="en-US" sz="2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/>
              </a:rPr>
              <a:t>KLİNİK SEYİR</a:t>
            </a:r>
            <a:endParaRPr lang="en-US" dirty="0">
              <a:solidFill>
                <a:srgbClr val="FFFF00"/>
              </a:solidFill>
              <a:latin typeface="Comic Sans M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426464"/>
            <a:ext cx="4040188" cy="863730"/>
          </a:xfrm>
        </p:spPr>
        <p:txBody>
          <a:bodyPr>
            <a:noAutofit/>
          </a:bodyPr>
          <a:lstStyle/>
          <a:p>
            <a:r>
              <a:rPr lang="en-US" sz="3200" b="0" dirty="0" smtClean="0">
                <a:latin typeface="Comic Sans MS"/>
              </a:rPr>
              <a:t>SPONTAN </a:t>
            </a:r>
            <a:endParaRPr lang="tr-TR" sz="3200" b="0" dirty="0" smtClean="0">
              <a:latin typeface="Comic Sans MS"/>
            </a:endParaRPr>
          </a:p>
          <a:p>
            <a:r>
              <a:rPr lang="en-US" sz="3200" b="0" dirty="0" smtClean="0">
                <a:latin typeface="Comic Sans MS"/>
              </a:rPr>
              <a:t>DOĞUM</a:t>
            </a:r>
            <a:endParaRPr lang="en-US" sz="3200" b="0" dirty="0">
              <a:latin typeface="Comic Sans M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645025" y="1342239"/>
            <a:ext cx="4373140" cy="1107273"/>
          </a:xfrm>
        </p:spPr>
        <p:txBody>
          <a:bodyPr>
            <a:noAutofit/>
          </a:bodyPr>
          <a:lstStyle/>
          <a:p>
            <a:r>
              <a:rPr lang="en-US" sz="3200" b="0" dirty="0" smtClean="0">
                <a:latin typeface="Comic Sans MS"/>
              </a:rPr>
              <a:t>KORYOAMNİYONİT RİSKİ</a:t>
            </a:r>
            <a:endParaRPr lang="en-US" sz="3200" b="0" dirty="0">
              <a:latin typeface="Comic Sans M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49513"/>
            <a:ext cx="4040188" cy="3968876"/>
          </a:xfrm>
          <a:ln>
            <a:solidFill>
              <a:srgbClr val="92D050"/>
            </a:solidFill>
          </a:ln>
        </p:spPr>
        <p:txBody>
          <a:bodyPr/>
          <a:lstStyle/>
          <a:p>
            <a:endParaRPr lang="en-US" dirty="0" smtClean="0"/>
          </a:p>
          <a:p>
            <a:r>
              <a:rPr lang="en-US" sz="3200" dirty="0" smtClean="0">
                <a:latin typeface="Comic Sans MS"/>
              </a:rPr>
              <a:t>%50 : 48 </a:t>
            </a:r>
            <a:r>
              <a:rPr lang="en-US" sz="3200" dirty="0" err="1" smtClean="0">
                <a:latin typeface="Comic Sans MS"/>
              </a:rPr>
              <a:t>sa</a:t>
            </a:r>
            <a:r>
              <a:rPr lang="en-US" sz="3200" dirty="0" smtClean="0">
                <a:latin typeface="Comic Sans MS"/>
              </a:rPr>
              <a:t> </a:t>
            </a:r>
            <a:r>
              <a:rPr lang="en-US" sz="3200" dirty="0" err="1" smtClean="0">
                <a:latin typeface="Comic Sans MS"/>
              </a:rPr>
              <a:t>içinde</a:t>
            </a:r>
            <a:endParaRPr lang="en-US" sz="3200" dirty="0" smtClean="0">
              <a:latin typeface="Comic Sans MS"/>
            </a:endParaRPr>
          </a:p>
          <a:p>
            <a:pPr>
              <a:buNone/>
            </a:pPr>
            <a:r>
              <a:rPr lang="en-US" sz="3200" dirty="0" smtClean="0">
                <a:latin typeface="Comic Sans MS"/>
              </a:rPr>
              <a:t> </a:t>
            </a:r>
          </a:p>
          <a:p>
            <a:r>
              <a:rPr lang="en-US" sz="3200" dirty="0" smtClean="0">
                <a:latin typeface="Comic Sans MS"/>
              </a:rPr>
              <a:t>%80 : 1 </a:t>
            </a:r>
            <a:r>
              <a:rPr lang="en-US" sz="3200" dirty="0" err="1" smtClean="0">
                <a:latin typeface="Comic Sans MS"/>
              </a:rPr>
              <a:t>hf</a:t>
            </a:r>
            <a:r>
              <a:rPr lang="en-US" sz="3200" dirty="0" smtClean="0">
                <a:latin typeface="Comic Sans MS"/>
              </a:rPr>
              <a:t> </a:t>
            </a:r>
            <a:r>
              <a:rPr lang="en-US" sz="3200" dirty="0" err="1" smtClean="0">
                <a:latin typeface="Comic Sans MS"/>
              </a:rPr>
              <a:t>içinde</a:t>
            </a:r>
            <a:endParaRPr lang="en-US" sz="3200" dirty="0">
              <a:latin typeface="Comic Sans M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373140" cy="3968877"/>
          </a:xfrm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200" dirty="0" err="1" smtClean="0">
                <a:latin typeface="Comic Sans MS"/>
              </a:rPr>
              <a:t>Tüm</a:t>
            </a:r>
            <a:r>
              <a:rPr lang="en-US" sz="3200" dirty="0" smtClean="0">
                <a:latin typeface="Comic Sans MS"/>
              </a:rPr>
              <a:t> </a:t>
            </a:r>
            <a:r>
              <a:rPr lang="en-US" sz="3200" dirty="0" err="1" smtClean="0">
                <a:latin typeface="Comic Sans MS"/>
              </a:rPr>
              <a:t>gebeler</a:t>
            </a:r>
            <a:r>
              <a:rPr lang="en-US" sz="3200" dirty="0" smtClean="0">
                <a:latin typeface="Comic Sans MS"/>
              </a:rPr>
              <a:t> %0.5-1</a:t>
            </a:r>
          </a:p>
          <a:p>
            <a:endParaRPr lang="en-US" sz="3200" dirty="0" smtClean="0">
              <a:latin typeface="Comic Sans MS"/>
            </a:endParaRPr>
          </a:p>
          <a:p>
            <a:r>
              <a:rPr lang="en-US" sz="3200" dirty="0" smtClean="0">
                <a:latin typeface="Comic Sans MS"/>
              </a:rPr>
              <a:t>Term EMR: %2</a:t>
            </a:r>
          </a:p>
          <a:p>
            <a:r>
              <a:rPr lang="en-US" sz="3200" dirty="0" smtClean="0">
                <a:latin typeface="Comic Sans MS"/>
              </a:rPr>
              <a:t>24-36 H: %15-20</a:t>
            </a:r>
          </a:p>
          <a:p>
            <a:r>
              <a:rPr lang="en-US" sz="3200" dirty="0" smtClean="0">
                <a:latin typeface="Comic Sans MS"/>
              </a:rPr>
              <a:t>&lt;24 H : %40-60</a:t>
            </a:r>
            <a:endParaRPr lang="en-US" sz="3200" dirty="0"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/>
              </a:rPr>
              <a:t>İLK DEĞERLENDİRME</a:t>
            </a:r>
            <a:endParaRPr lang="en-US" dirty="0">
              <a:solidFill>
                <a:srgbClr val="FFFF00"/>
              </a:solidFill>
              <a:latin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131" y="1426464"/>
            <a:ext cx="5859088" cy="5220840"/>
          </a:xfrm>
          <a:ln>
            <a:solidFill>
              <a:srgbClr val="92D050"/>
            </a:solidFill>
          </a:ln>
        </p:spPr>
        <p:txBody>
          <a:bodyPr>
            <a:normAutofit fontScale="92500"/>
          </a:bodyPr>
          <a:lstStyle/>
          <a:p>
            <a:r>
              <a:rPr lang="en-US" sz="3459" dirty="0" err="1" smtClean="0">
                <a:latin typeface="Comic Sans MS"/>
              </a:rPr>
              <a:t>Gestasyonel</a:t>
            </a:r>
            <a:r>
              <a:rPr lang="en-US" sz="3459" dirty="0" smtClean="0">
                <a:latin typeface="Comic Sans MS"/>
              </a:rPr>
              <a:t> </a:t>
            </a:r>
            <a:r>
              <a:rPr lang="en-US" sz="3459" dirty="0" err="1" smtClean="0">
                <a:latin typeface="Comic Sans MS"/>
              </a:rPr>
              <a:t>hafta</a:t>
            </a:r>
            <a:endParaRPr lang="en-US" sz="3459" dirty="0" smtClean="0">
              <a:latin typeface="Comic Sans MS"/>
            </a:endParaRPr>
          </a:p>
          <a:p>
            <a:r>
              <a:rPr lang="en-US" sz="3459" dirty="0" smtClean="0">
                <a:latin typeface="Comic Sans MS"/>
              </a:rPr>
              <a:t>Maternal/fetal </a:t>
            </a:r>
            <a:r>
              <a:rPr lang="en-US" sz="3459" dirty="0" err="1" smtClean="0">
                <a:latin typeface="Comic Sans MS"/>
              </a:rPr>
              <a:t>enfeksiyon</a:t>
            </a:r>
            <a:r>
              <a:rPr lang="en-US" sz="3459" dirty="0" smtClean="0">
                <a:latin typeface="Comic Sans MS"/>
              </a:rPr>
              <a:t>?</a:t>
            </a:r>
          </a:p>
          <a:p>
            <a:r>
              <a:rPr lang="en-US" sz="3459" dirty="0" err="1" smtClean="0">
                <a:latin typeface="Comic Sans MS"/>
              </a:rPr>
              <a:t>Doğum</a:t>
            </a:r>
            <a:r>
              <a:rPr lang="en-US" sz="3459" dirty="0" smtClean="0">
                <a:latin typeface="Comic Sans MS"/>
              </a:rPr>
              <a:t> </a:t>
            </a:r>
            <a:r>
              <a:rPr lang="en-US" sz="3459" dirty="0" err="1" smtClean="0">
                <a:latin typeface="Comic Sans MS"/>
              </a:rPr>
              <a:t>başlamış</a:t>
            </a:r>
            <a:r>
              <a:rPr lang="en-US" sz="3459" dirty="0" smtClean="0">
                <a:latin typeface="Comic Sans MS"/>
              </a:rPr>
              <a:t> </a:t>
            </a:r>
            <a:r>
              <a:rPr lang="en-US" sz="3459" dirty="0" err="1" smtClean="0">
                <a:latin typeface="Comic Sans MS"/>
              </a:rPr>
              <a:t>mı</a:t>
            </a:r>
            <a:r>
              <a:rPr lang="en-US" sz="3459" dirty="0" smtClean="0">
                <a:latin typeface="Comic Sans MS"/>
              </a:rPr>
              <a:t>?</a:t>
            </a:r>
          </a:p>
          <a:p>
            <a:r>
              <a:rPr lang="en-US" sz="3459" dirty="0" smtClean="0">
                <a:latin typeface="Comic Sans MS"/>
              </a:rPr>
              <a:t>Fetal </a:t>
            </a:r>
            <a:r>
              <a:rPr lang="en-US" sz="3459" dirty="0" err="1" smtClean="0">
                <a:latin typeface="Comic Sans MS"/>
              </a:rPr>
              <a:t>prezentasyon</a:t>
            </a:r>
            <a:endParaRPr lang="en-US" sz="3459" dirty="0" smtClean="0">
              <a:latin typeface="Comic Sans MS"/>
            </a:endParaRPr>
          </a:p>
          <a:p>
            <a:r>
              <a:rPr lang="en-US" sz="3459" dirty="0" smtClean="0">
                <a:latin typeface="Comic Sans MS"/>
              </a:rPr>
              <a:t>Fetal </a:t>
            </a:r>
            <a:r>
              <a:rPr lang="en-US" sz="3459" dirty="0" err="1" smtClean="0">
                <a:latin typeface="Comic Sans MS"/>
              </a:rPr>
              <a:t>iyilik</a:t>
            </a:r>
            <a:r>
              <a:rPr lang="en-US" sz="3459" dirty="0" smtClean="0">
                <a:latin typeface="Comic Sans MS"/>
              </a:rPr>
              <a:t> </a:t>
            </a:r>
            <a:r>
              <a:rPr lang="en-US" sz="3459" dirty="0" err="1" smtClean="0">
                <a:latin typeface="Comic Sans MS"/>
              </a:rPr>
              <a:t>hali</a:t>
            </a:r>
            <a:r>
              <a:rPr lang="en-US" sz="3459" dirty="0" smtClean="0">
                <a:latin typeface="Comic Sans MS"/>
              </a:rPr>
              <a:t> </a:t>
            </a:r>
          </a:p>
          <a:p>
            <a:r>
              <a:rPr lang="en-US" sz="3459" dirty="0" err="1" smtClean="0">
                <a:latin typeface="Comic Sans MS"/>
              </a:rPr>
              <a:t>Akciğer</a:t>
            </a:r>
            <a:r>
              <a:rPr lang="en-US" sz="3459" dirty="0" smtClean="0">
                <a:latin typeface="Comic Sans MS"/>
              </a:rPr>
              <a:t> </a:t>
            </a:r>
            <a:r>
              <a:rPr lang="en-US" sz="3459" dirty="0" err="1" smtClean="0">
                <a:latin typeface="Comic Sans MS"/>
              </a:rPr>
              <a:t>matürasyonu</a:t>
            </a:r>
            <a:endParaRPr lang="en-US" sz="3459" dirty="0" smtClean="0">
              <a:latin typeface="Comic Sans MS"/>
            </a:endParaRPr>
          </a:p>
          <a:p>
            <a:r>
              <a:rPr lang="en-US" sz="3459" dirty="0" err="1" smtClean="0">
                <a:latin typeface="Comic Sans MS"/>
              </a:rPr>
              <a:t>Gözlemde</a:t>
            </a:r>
            <a:r>
              <a:rPr lang="en-US" sz="3459" dirty="0" smtClean="0">
                <a:latin typeface="Comic Sans MS"/>
              </a:rPr>
              <a:t> </a:t>
            </a:r>
            <a:r>
              <a:rPr lang="en-US" sz="3459" dirty="0" err="1" smtClean="0">
                <a:latin typeface="Comic Sans MS"/>
              </a:rPr>
              <a:t>serviksin</a:t>
            </a:r>
            <a:r>
              <a:rPr lang="en-US" sz="3459" dirty="0" smtClean="0">
                <a:latin typeface="Comic Sans MS"/>
              </a:rPr>
              <a:t> </a:t>
            </a:r>
            <a:r>
              <a:rPr lang="en-US" sz="3459" dirty="0" err="1" smtClean="0">
                <a:latin typeface="Comic Sans MS"/>
              </a:rPr>
              <a:t>durumu</a:t>
            </a:r>
            <a:endParaRPr lang="en-US" sz="3459" dirty="0" smtClean="0">
              <a:latin typeface="Comic Sans MS"/>
            </a:endParaRPr>
          </a:p>
          <a:p>
            <a:r>
              <a:rPr lang="en-US" sz="3459" dirty="0" smtClean="0">
                <a:latin typeface="Comic Sans MS"/>
              </a:rPr>
              <a:t>YDYBÜ: </a:t>
            </a:r>
            <a:r>
              <a:rPr lang="en-US" sz="3459" dirty="0" err="1" smtClean="0">
                <a:latin typeface="Comic Sans MS"/>
              </a:rPr>
              <a:t>yer</a:t>
            </a:r>
            <a:r>
              <a:rPr lang="en-US" sz="3459" dirty="0" smtClean="0">
                <a:latin typeface="Comic Sans MS"/>
              </a:rPr>
              <a:t> </a:t>
            </a:r>
            <a:r>
              <a:rPr lang="en-US" sz="3459" dirty="0" err="1" smtClean="0">
                <a:latin typeface="Comic Sans MS"/>
              </a:rPr>
              <a:t>var</a:t>
            </a:r>
            <a:r>
              <a:rPr lang="en-US" sz="3459" dirty="0" smtClean="0">
                <a:latin typeface="Comic Sans MS"/>
              </a:rPr>
              <a:t> </a:t>
            </a:r>
            <a:r>
              <a:rPr lang="en-US" sz="3459" dirty="0" err="1" smtClean="0">
                <a:latin typeface="Comic Sans MS"/>
              </a:rPr>
              <a:t>mı</a:t>
            </a:r>
            <a:r>
              <a:rPr lang="en-US" sz="3459" dirty="0" smtClean="0">
                <a:latin typeface="Comic Sans MS"/>
              </a:rPr>
              <a:t>?</a:t>
            </a:r>
          </a:p>
          <a:p>
            <a:endParaRPr lang="en-US" sz="2800" dirty="0" smtClean="0">
              <a:latin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325" y="2479876"/>
            <a:ext cx="2094578" cy="25995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40255" y="6161738"/>
            <a:ext cx="2190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7A1CA"/>
                </a:solidFill>
                <a:latin typeface="Comic Sans MS"/>
                <a:cs typeface="Comic Sans MS"/>
              </a:rPr>
              <a:t>UpToDate.2015.</a:t>
            </a:r>
            <a:endParaRPr lang="en-US" sz="2000" dirty="0">
              <a:solidFill>
                <a:srgbClr val="F7A1CA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/>
              </a:rPr>
              <a:t>TANIM</a:t>
            </a:r>
            <a:endParaRPr lang="en-US" dirty="0">
              <a:solidFill>
                <a:srgbClr val="FFFF00"/>
              </a:solidFill>
              <a:latin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26464"/>
            <a:ext cx="4854198" cy="492909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FFFF"/>
                </a:solidFill>
                <a:latin typeface="Comic Sans MS"/>
              </a:rPr>
              <a:t>Doğum</a:t>
            </a:r>
            <a:r>
              <a:rPr lang="en-US" sz="3200" dirty="0" smtClean="0">
                <a:solidFill>
                  <a:srgbClr val="FFFFFF"/>
                </a:solidFill>
                <a:latin typeface="Comic Sans MS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omic Sans MS"/>
              </a:rPr>
              <a:t>başlamadan</a:t>
            </a:r>
            <a:r>
              <a:rPr lang="en-US" sz="3200" dirty="0" smtClean="0">
                <a:solidFill>
                  <a:srgbClr val="FFFFFF"/>
                </a:solidFill>
                <a:latin typeface="Comic Sans MS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omic Sans MS"/>
              </a:rPr>
              <a:t>koryoamniotik</a:t>
            </a:r>
            <a:r>
              <a:rPr lang="en-US" sz="3200" dirty="0" smtClean="0">
                <a:solidFill>
                  <a:srgbClr val="FFFFFF"/>
                </a:solidFill>
                <a:latin typeface="Comic Sans MS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omic Sans MS"/>
              </a:rPr>
              <a:t>membranların</a:t>
            </a:r>
            <a:r>
              <a:rPr lang="en-US" sz="3200" dirty="0" smtClean="0">
                <a:solidFill>
                  <a:srgbClr val="FFFFFF"/>
                </a:solidFill>
                <a:latin typeface="Comic Sans MS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omic Sans MS"/>
              </a:rPr>
              <a:t>rüptürü</a:t>
            </a:r>
            <a:r>
              <a:rPr lang="en-US" sz="3200" dirty="0" smtClean="0">
                <a:solidFill>
                  <a:srgbClr val="FFFFFF"/>
                </a:solidFill>
                <a:latin typeface="Comic Sans MS"/>
              </a:rPr>
              <a:t>.</a:t>
            </a:r>
          </a:p>
          <a:p>
            <a:endParaRPr lang="en-US" sz="3200" dirty="0" smtClean="0">
              <a:solidFill>
                <a:srgbClr val="FFFFFF"/>
              </a:solidFill>
              <a:latin typeface="Comic Sans MS"/>
            </a:endParaRPr>
          </a:p>
          <a:p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/>
              </a:rPr>
              <a:t>EMR</a:t>
            </a:r>
          </a:p>
          <a:p>
            <a:pPr lvl="1"/>
            <a:r>
              <a:rPr lang="en-US" sz="3200" dirty="0" smtClean="0">
                <a:latin typeface="Comic Sans MS"/>
              </a:rPr>
              <a:t>&gt; 37 </a:t>
            </a:r>
            <a:r>
              <a:rPr lang="en-US" sz="3200" dirty="0" err="1" smtClean="0">
                <a:latin typeface="Comic Sans MS"/>
              </a:rPr>
              <a:t>hafta</a:t>
            </a:r>
            <a:endParaRPr lang="en-US" sz="3200" dirty="0" smtClean="0">
              <a:latin typeface="Comic Sans MS"/>
            </a:endParaRPr>
          </a:p>
          <a:p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/>
              </a:rPr>
              <a:t>P-EMR</a:t>
            </a:r>
          </a:p>
          <a:p>
            <a:pPr lvl="1"/>
            <a:r>
              <a:rPr lang="en-US" sz="3200" dirty="0" smtClean="0">
                <a:latin typeface="Comic Sans MS"/>
              </a:rPr>
              <a:t>&lt; 37 </a:t>
            </a:r>
            <a:r>
              <a:rPr lang="en-US" sz="3200" dirty="0" err="1" smtClean="0">
                <a:latin typeface="Comic Sans MS"/>
              </a:rPr>
              <a:t>hafta</a:t>
            </a:r>
            <a:endParaRPr lang="en-US" sz="3200" dirty="0" smtClean="0">
              <a:latin typeface="Comic Sans MS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249" y="1426464"/>
            <a:ext cx="2730169" cy="4929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KORYOAMNİYONİT</a:t>
            </a:r>
            <a:endParaRPr lang="en-US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409" y="1783560"/>
            <a:ext cx="7221353" cy="4766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/>
              </a:rPr>
              <a:t>KORYOAMNİYONİT</a:t>
            </a:r>
            <a:endParaRPr lang="en-US" dirty="0">
              <a:solidFill>
                <a:srgbClr val="FFFF00"/>
              </a:solidFill>
              <a:latin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5490935" cy="4572000"/>
          </a:xfrm>
          <a:ln>
            <a:solidFill>
              <a:srgbClr val="92D050"/>
            </a:solidFill>
          </a:ln>
        </p:spPr>
        <p:txBody>
          <a:bodyPr/>
          <a:lstStyle/>
          <a:p>
            <a:r>
              <a:rPr lang="en-US" sz="3200" dirty="0" smtClean="0">
                <a:latin typeface="Comic Sans MS"/>
              </a:rPr>
              <a:t>Maternal </a:t>
            </a:r>
            <a:r>
              <a:rPr lang="en-US" sz="3200" dirty="0" err="1" smtClean="0">
                <a:latin typeface="Comic Sans MS"/>
              </a:rPr>
              <a:t>ateş</a:t>
            </a:r>
            <a:r>
              <a:rPr lang="en-US" sz="3200" dirty="0" smtClean="0">
                <a:latin typeface="Comic Sans MS"/>
              </a:rPr>
              <a:t> (&gt;38</a:t>
            </a:r>
            <a:r>
              <a:rPr lang="en-US" sz="3200" baseline="30000" dirty="0" smtClean="0">
                <a:latin typeface="Comic Sans MS"/>
              </a:rPr>
              <a:t>0</a:t>
            </a:r>
            <a:r>
              <a:rPr lang="en-US" sz="3200" dirty="0" smtClean="0">
                <a:latin typeface="Comic Sans MS"/>
              </a:rPr>
              <a:t> C)</a:t>
            </a:r>
          </a:p>
          <a:p>
            <a:pPr>
              <a:buNone/>
            </a:pPr>
            <a:r>
              <a:rPr lang="en-US" sz="3200" dirty="0" smtClean="0">
                <a:latin typeface="Comic Sans MS"/>
              </a:rPr>
              <a:t>VE</a:t>
            </a:r>
          </a:p>
          <a:p>
            <a:r>
              <a:rPr lang="en-US" sz="3200" dirty="0" smtClean="0">
                <a:latin typeface="Comic Sans MS"/>
              </a:rPr>
              <a:t>Maternal </a:t>
            </a:r>
            <a:r>
              <a:rPr lang="en-US" sz="3200" dirty="0" err="1" smtClean="0">
                <a:latin typeface="Comic Sans MS"/>
              </a:rPr>
              <a:t>taşikardi</a:t>
            </a:r>
            <a:endParaRPr lang="en-US" sz="3200" dirty="0" smtClean="0">
              <a:latin typeface="Comic Sans MS"/>
            </a:endParaRPr>
          </a:p>
          <a:p>
            <a:r>
              <a:rPr lang="en-US" sz="3200" dirty="0" smtClean="0">
                <a:latin typeface="Comic Sans MS"/>
              </a:rPr>
              <a:t>Fetal </a:t>
            </a:r>
            <a:r>
              <a:rPr lang="en-US" sz="3200" dirty="0" err="1" smtClean="0">
                <a:latin typeface="Comic Sans MS"/>
              </a:rPr>
              <a:t>taşikardi</a:t>
            </a:r>
            <a:endParaRPr lang="en-US" sz="3200" dirty="0" smtClean="0">
              <a:latin typeface="Comic Sans MS"/>
            </a:endParaRPr>
          </a:p>
          <a:p>
            <a:r>
              <a:rPr lang="en-US" sz="3200" dirty="0" err="1" smtClean="0">
                <a:latin typeface="Comic Sans MS"/>
              </a:rPr>
              <a:t>Uterin</a:t>
            </a:r>
            <a:r>
              <a:rPr lang="en-US" sz="3200" dirty="0" smtClean="0">
                <a:latin typeface="Comic Sans MS"/>
              </a:rPr>
              <a:t> </a:t>
            </a:r>
            <a:r>
              <a:rPr lang="en-US" sz="3200" dirty="0" err="1" smtClean="0">
                <a:latin typeface="Comic Sans MS"/>
              </a:rPr>
              <a:t>hassasiyet</a:t>
            </a:r>
            <a:endParaRPr lang="en-US" sz="3200" dirty="0" smtClean="0">
              <a:latin typeface="Comic Sans MS"/>
            </a:endParaRPr>
          </a:p>
          <a:p>
            <a:r>
              <a:rPr lang="en-US" sz="3200" dirty="0" err="1" smtClean="0">
                <a:latin typeface="Comic Sans MS"/>
              </a:rPr>
              <a:t>Vajinal</a:t>
            </a:r>
            <a:r>
              <a:rPr lang="en-US" sz="3200" dirty="0" smtClean="0">
                <a:latin typeface="Comic Sans MS"/>
              </a:rPr>
              <a:t> </a:t>
            </a:r>
            <a:r>
              <a:rPr lang="en-US" sz="3200" dirty="0" err="1" smtClean="0">
                <a:latin typeface="Comic Sans MS"/>
              </a:rPr>
              <a:t>akıntı</a:t>
            </a:r>
            <a:endParaRPr lang="en-US" sz="3200" dirty="0" smtClean="0">
              <a:latin typeface="Comic Sans MS"/>
            </a:endParaRPr>
          </a:p>
          <a:p>
            <a:r>
              <a:rPr lang="en-US" sz="3200" dirty="0" err="1" smtClean="0">
                <a:latin typeface="Comic Sans MS"/>
              </a:rPr>
              <a:t>Lökositoz</a:t>
            </a:r>
            <a:r>
              <a:rPr lang="en-US" sz="3200" dirty="0" smtClean="0">
                <a:latin typeface="Comic Sans MS"/>
              </a:rPr>
              <a:t> (&gt;15000/mm</a:t>
            </a:r>
            <a:r>
              <a:rPr lang="en-US" sz="3200" baseline="30000" dirty="0" smtClean="0">
                <a:latin typeface="Comic Sans MS"/>
              </a:rPr>
              <a:t>3</a:t>
            </a:r>
            <a:r>
              <a:rPr lang="en-US" sz="3200" dirty="0" smtClean="0">
                <a:latin typeface="Comic Sans MS"/>
              </a:rPr>
              <a:t>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14660" y="1967902"/>
            <a:ext cx="2344437" cy="11079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omic Sans MS"/>
                <a:cs typeface="Comic Sans MS"/>
              </a:rPr>
              <a:t>KLİNİK TANI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omic Sans MS"/>
                <a:cs typeface="Comic Sans MS"/>
              </a:rPr>
              <a:t>+2 BULGU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14660" y="3726453"/>
            <a:ext cx="234443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latin typeface="Comic Sans MS"/>
                <a:cs typeface="Comic Sans MS"/>
              </a:rPr>
              <a:t>PRATİKTE</a:t>
            </a:r>
          </a:p>
          <a:p>
            <a:r>
              <a:rPr lang="en-US" sz="2400" b="1" dirty="0" smtClean="0">
                <a:solidFill>
                  <a:schemeClr val="accent2"/>
                </a:solidFill>
                <a:latin typeface="Comic Sans MS"/>
                <a:cs typeface="Comic Sans MS"/>
              </a:rPr>
              <a:t>+1 BULGU</a:t>
            </a:r>
            <a:endParaRPr lang="en-US" sz="2400" b="1" dirty="0">
              <a:solidFill>
                <a:schemeClr val="accent2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9354" y="6168885"/>
            <a:ext cx="2046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/>
                <a:cs typeface="Comic Sans MS"/>
              </a:rPr>
              <a:t>UpToDate.2015</a:t>
            </a:r>
            <a:endParaRPr lang="en-US" sz="2000" dirty="0">
              <a:solidFill>
                <a:schemeClr val="accent2">
                  <a:lumMod val="40000"/>
                  <a:lumOff val="60000"/>
                </a:schemeClr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/>
              </a:rPr>
              <a:t>P-EMR: TARTIŞMALI KONULAR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6790896"/>
              </p:ext>
            </p:extLst>
          </p:nvPr>
        </p:nvGraphicFramePr>
        <p:xfrm>
          <a:off x="914400" y="178356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varlatılmış Dikdörtgen 6"/>
          <p:cNvSpPr/>
          <p:nvPr/>
        </p:nvSpPr>
        <p:spPr>
          <a:xfrm>
            <a:off x="5335399" y="2194560"/>
            <a:ext cx="3171038" cy="218493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tr-TR" sz="2000" b="1" dirty="0">
                <a:solidFill>
                  <a:prstClr val="black"/>
                </a:solidFill>
                <a:latin typeface="Comic Sans MS" pitchFamily="66" charset="0"/>
              </a:rPr>
              <a:t>Sonuç çıkarmak için yeterli </a:t>
            </a:r>
            <a:r>
              <a:rPr lang="tr-TR" sz="2000" b="1" dirty="0" smtClean="0">
                <a:solidFill>
                  <a:prstClr val="black"/>
                </a:solidFill>
                <a:latin typeface="Comic Sans MS" pitchFamily="66" charset="0"/>
              </a:rPr>
              <a:t>değil !!</a:t>
            </a:r>
          </a:p>
          <a:p>
            <a:pPr lvl="0" algn="ctr"/>
            <a:endParaRPr lang="tr-TR" sz="2000" b="1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lvl="0" algn="ctr"/>
            <a:r>
              <a:rPr lang="tr-TR" sz="2000" dirty="0" smtClean="0">
                <a:solidFill>
                  <a:prstClr val="black"/>
                </a:solidFill>
                <a:latin typeface="Comic Sans MS" pitchFamily="66" charset="0"/>
              </a:rPr>
              <a:t>Örneklem büyüklüğü?</a:t>
            </a:r>
          </a:p>
          <a:p>
            <a:pPr lvl="0" algn="ctr"/>
            <a:r>
              <a:rPr lang="tr-TR" sz="2000" dirty="0" err="1" smtClean="0">
                <a:solidFill>
                  <a:prstClr val="black"/>
                </a:solidFill>
                <a:latin typeface="Comic Sans MS" pitchFamily="66" charset="0"/>
              </a:rPr>
              <a:t>Antenatal</a:t>
            </a:r>
            <a:r>
              <a:rPr lang="tr-TR" sz="2000" dirty="0" smtClean="0">
                <a:solidFill>
                  <a:prstClr val="black"/>
                </a:solidFill>
                <a:latin typeface="Comic Sans MS" pitchFamily="66" charset="0"/>
              </a:rPr>
              <a:t> KS?</a:t>
            </a:r>
            <a:endParaRPr lang="tr-TR" sz="2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4818" name="Başlık 1"/>
          <p:cNvSpPr>
            <a:spLocks noGrp="1"/>
          </p:cNvSpPr>
          <p:nvPr>
            <p:ph type="title"/>
          </p:nvPr>
        </p:nvSpPr>
        <p:spPr>
          <a:xfrm>
            <a:off x="914400" y="276838"/>
            <a:ext cx="7772400" cy="74662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/>
              </a:rPr>
              <a:t>TOKOLİTİK TEDAVİ</a:t>
            </a:r>
            <a:endParaRPr lang="tr-TR" dirty="0" smtClean="0">
              <a:latin typeface="Comic Sans MS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4400" y="1107347"/>
            <a:ext cx="7772400" cy="5595457"/>
          </a:xfrm>
          <a:ln>
            <a:solidFill>
              <a:srgbClr val="92D050"/>
            </a:solidFill>
          </a:ln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tr-TR" sz="9846" dirty="0" smtClean="0">
                <a:latin typeface="Comic Sans MS"/>
              </a:rPr>
              <a:t>23- 37 hafta arası tekil gebelikleri kapsayan derleme </a:t>
            </a:r>
          </a:p>
          <a:p>
            <a:pPr>
              <a:defRPr/>
            </a:pPr>
            <a:endParaRPr lang="tr-TR" sz="9846" dirty="0" smtClean="0">
              <a:latin typeface="Comic Sans MS"/>
            </a:endParaRPr>
          </a:p>
          <a:p>
            <a:pPr lvl="1">
              <a:defRPr/>
            </a:pPr>
            <a:r>
              <a:rPr lang="tr-TR" sz="7000" dirty="0" smtClean="0">
                <a:solidFill>
                  <a:srgbClr val="92D050"/>
                </a:solidFill>
                <a:latin typeface="Comic Sans MS"/>
              </a:rPr>
              <a:t>N: 408 hasta, 8 çalışma </a:t>
            </a:r>
          </a:p>
          <a:p>
            <a:pPr lvl="2">
              <a:defRPr/>
            </a:pPr>
            <a:r>
              <a:rPr lang="tr-TR" sz="7000" dirty="0" smtClean="0">
                <a:solidFill>
                  <a:srgbClr val="92D050"/>
                </a:solidFill>
                <a:latin typeface="Comic Sans MS"/>
              </a:rPr>
              <a:t>7’ si tokoliz ile non-tokoliz, </a:t>
            </a:r>
          </a:p>
          <a:p>
            <a:pPr lvl="2">
              <a:defRPr/>
            </a:pPr>
            <a:r>
              <a:rPr lang="tr-TR" sz="7000" dirty="0" smtClean="0">
                <a:solidFill>
                  <a:srgbClr val="92D050"/>
                </a:solidFill>
                <a:latin typeface="Comic Sans MS"/>
              </a:rPr>
              <a:t>1’i nifedipin ile terbutalin. </a:t>
            </a:r>
          </a:p>
          <a:p>
            <a:pPr lvl="2">
              <a:defRPr/>
            </a:pPr>
            <a:endParaRPr lang="tr-TR" sz="7000" dirty="0" smtClean="0">
              <a:latin typeface="Comic Sans MS"/>
            </a:endParaRPr>
          </a:p>
          <a:p>
            <a:pPr lvl="1">
              <a:defRPr/>
            </a:pPr>
            <a:r>
              <a:rPr lang="tr-TR" sz="9846" dirty="0" smtClean="0">
                <a:latin typeface="Comic Sans MS"/>
              </a:rPr>
              <a:t>48 </a:t>
            </a:r>
            <a:r>
              <a:rPr lang="tr-TR" sz="9846" dirty="0" err="1" smtClean="0">
                <a:latin typeface="Comic Sans MS"/>
              </a:rPr>
              <a:t>sa</a:t>
            </a:r>
            <a:r>
              <a:rPr lang="tr-TR" sz="9846" dirty="0" smtClean="0">
                <a:latin typeface="Comic Sans MS"/>
              </a:rPr>
              <a:t> içinde doğum</a:t>
            </a:r>
          </a:p>
          <a:p>
            <a:pPr lvl="1">
              <a:defRPr/>
            </a:pPr>
            <a:endParaRPr lang="tr-TR" sz="9846" dirty="0" smtClean="0">
              <a:latin typeface="Comic Sans MS"/>
            </a:endParaRPr>
          </a:p>
          <a:p>
            <a:pPr lvl="1">
              <a:defRPr/>
            </a:pPr>
            <a:r>
              <a:rPr lang="tr-TR" sz="9846" dirty="0" err="1" smtClean="0">
                <a:latin typeface="Comic Sans MS"/>
              </a:rPr>
              <a:t>Koryoamniyonit</a:t>
            </a:r>
            <a:r>
              <a:rPr lang="tr-TR" sz="9846" dirty="0" smtClean="0">
                <a:latin typeface="Comic Sans MS"/>
              </a:rPr>
              <a:t> </a:t>
            </a:r>
          </a:p>
          <a:p>
            <a:pPr lvl="1">
              <a:defRPr/>
            </a:pPr>
            <a:endParaRPr lang="tr-TR" sz="4571" dirty="0" smtClean="0">
              <a:latin typeface="Comic Sans MS"/>
            </a:endParaRPr>
          </a:p>
          <a:p>
            <a:pPr lvl="1">
              <a:defRPr/>
            </a:pPr>
            <a:endParaRPr lang="tr-TR" sz="4571" dirty="0" smtClean="0">
              <a:latin typeface="Comic Sans MS"/>
            </a:endParaRPr>
          </a:p>
          <a:p>
            <a:pPr lvl="1">
              <a:defRPr/>
            </a:pPr>
            <a:r>
              <a:rPr lang="tr-TR" sz="10000" dirty="0" err="1" smtClean="0">
                <a:latin typeface="Comic Sans MS"/>
              </a:rPr>
              <a:t>Perinatal</a:t>
            </a:r>
            <a:r>
              <a:rPr lang="tr-TR" sz="10000" dirty="0" smtClean="0">
                <a:latin typeface="Comic Sans MS"/>
              </a:rPr>
              <a:t> </a:t>
            </a:r>
            <a:r>
              <a:rPr lang="tr-TR" sz="10000" dirty="0" err="1" smtClean="0">
                <a:latin typeface="Comic Sans MS"/>
              </a:rPr>
              <a:t>morbidite-mortalite</a:t>
            </a:r>
            <a:r>
              <a:rPr lang="tr-TR" sz="10000" dirty="0" smtClean="0">
                <a:latin typeface="Comic Sans MS"/>
              </a:rPr>
              <a:t> </a:t>
            </a:r>
          </a:p>
          <a:p>
            <a:pPr lvl="1">
              <a:buNone/>
              <a:defRPr/>
            </a:pPr>
            <a:endParaRPr lang="tr-TR" sz="4571" dirty="0" smtClean="0">
              <a:latin typeface="Comic Sans MS"/>
            </a:endParaRPr>
          </a:p>
          <a:p>
            <a:pPr lvl="1">
              <a:defRPr/>
            </a:pPr>
            <a:endParaRPr lang="tr-TR" dirty="0" smtClean="0">
              <a:solidFill>
                <a:srgbClr val="FFFFFF"/>
              </a:solidFill>
            </a:endParaRPr>
          </a:p>
          <a:p>
            <a:pPr lvl="8" algn="r">
              <a:defRPr/>
            </a:pPr>
            <a:r>
              <a:rPr lang="tr-TR" sz="8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/>
              </a:rPr>
              <a:t>Cochrane</a:t>
            </a:r>
            <a:r>
              <a:rPr lang="tr-TR" sz="8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/>
              </a:rPr>
              <a:t> 2014</a:t>
            </a:r>
            <a:endParaRPr lang="tr-TR" sz="8000" dirty="0">
              <a:solidFill>
                <a:schemeClr val="accent2">
                  <a:lumMod val="40000"/>
                  <a:lumOff val="60000"/>
                </a:schemeClr>
              </a:solidFill>
              <a:latin typeface="Comic Sans MS"/>
            </a:endParaRPr>
          </a:p>
        </p:txBody>
      </p:sp>
      <p:sp>
        <p:nvSpPr>
          <p:cNvPr id="2" name="Aşağı Ok 1"/>
          <p:cNvSpPr/>
          <p:nvPr/>
        </p:nvSpPr>
        <p:spPr>
          <a:xfrm>
            <a:off x="4600877" y="3199256"/>
            <a:ext cx="484632" cy="369731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Yukarı Ok 3"/>
          <p:cNvSpPr/>
          <p:nvPr/>
        </p:nvSpPr>
        <p:spPr>
          <a:xfrm>
            <a:off x="4111743" y="4035370"/>
            <a:ext cx="484632" cy="365760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Sol Sağ Ok 4"/>
          <p:cNvSpPr/>
          <p:nvPr/>
        </p:nvSpPr>
        <p:spPr>
          <a:xfrm>
            <a:off x="6208295" y="4831881"/>
            <a:ext cx="770021" cy="369129"/>
          </a:xfrm>
          <a:prstGeom prst="left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/>
              </a:rPr>
              <a:t>TOKOLİZ VERİLECEKSE</a:t>
            </a:r>
            <a:endParaRPr lang="en-US" dirty="0">
              <a:solidFill>
                <a:srgbClr val="FFFF00"/>
              </a:solidFill>
              <a:latin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92D050"/>
            </a:solidFill>
          </a:ln>
        </p:spPr>
        <p:txBody>
          <a:bodyPr/>
          <a:lstStyle/>
          <a:p>
            <a:r>
              <a:rPr lang="en-US" sz="3200" dirty="0" smtClean="0">
                <a:latin typeface="Comic Sans MS"/>
              </a:rPr>
              <a:t>&lt;34 </a:t>
            </a:r>
            <a:r>
              <a:rPr lang="en-US" sz="3200" dirty="0" err="1" smtClean="0">
                <a:latin typeface="Comic Sans MS"/>
              </a:rPr>
              <a:t>haftada</a:t>
            </a:r>
            <a:endParaRPr lang="en-US" sz="3200" dirty="0" smtClean="0">
              <a:latin typeface="Comic Sans MS"/>
            </a:endParaRPr>
          </a:p>
          <a:p>
            <a:r>
              <a:rPr lang="en-US" sz="3200" dirty="0" smtClean="0">
                <a:latin typeface="Comic Sans MS"/>
              </a:rPr>
              <a:t>48 </a:t>
            </a:r>
            <a:r>
              <a:rPr lang="en-US" sz="3200" dirty="0" err="1" smtClean="0">
                <a:latin typeface="Comic Sans MS"/>
              </a:rPr>
              <a:t>saat</a:t>
            </a:r>
            <a:r>
              <a:rPr lang="en-US" sz="3200" dirty="0" smtClean="0">
                <a:latin typeface="Comic Sans MS"/>
              </a:rPr>
              <a:t> </a:t>
            </a:r>
            <a:r>
              <a:rPr lang="en-US" sz="3200" dirty="0" err="1" smtClean="0">
                <a:latin typeface="Comic Sans MS"/>
              </a:rPr>
              <a:t>ile</a:t>
            </a:r>
            <a:r>
              <a:rPr lang="en-US" sz="3200" dirty="0" smtClean="0">
                <a:latin typeface="Comic Sans MS"/>
              </a:rPr>
              <a:t> </a:t>
            </a:r>
            <a:r>
              <a:rPr lang="en-US" sz="3200" dirty="0" err="1" smtClean="0">
                <a:latin typeface="Comic Sans MS"/>
              </a:rPr>
              <a:t>sınırlandırılmalı</a:t>
            </a:r>
            <a:endParaRPr lang="en-US" sz="3200" dirty="0" smtClean="0">
              <a:latin typeface="Comic Sans MS"/>
            </a:endParaRPr>
          </a:p>
          <a:p>
            <a:r>
              <a:rPr lang="en-US" sz="3200" dirty="0" err="1" smtClean="0">
                <a:latin typeface="Comic Sans MS"/>
              </a:rPr>
              <a:t>Amaç</a:t>
            </a:r>
            <a:r>
              <a:rPr lang="en-US" sz="3200" dirty="0" smtClean="0">
                <a:latin typeface="Comic Sans MS"/>
              </a:rPr>
              <a:t>: KS </a:t>
            </a:r>
            <a:r>
              <a:rPr lang="en-US" sz="3200" dirty="0" err="1" smtClean="0">
                <a:latin typeface="Comic Sans MS"/>
              </a:rPr>
              <a:t>için</a:t>
            </a:r>
            <a:r>
              <a:rPr lang="en-US" sz="3200" dirty="0" smtClean="0">
                <a:latin typeface="Comic Sans MS"/>
              </a:rPr>
              <a:t> </a:t>
            </a:r>
            <a:r>
              <a:rPr lang="en-US" sz="3200" dirty="0" err="1" smtClean="0">
                <a:latin typeface="Comic Sans MS"/>
              </a:rPr>
              <a:t>zaman</a:t>
            </a:r>
            <a:r>
              <a:rPr lang="en-US" sz="3200" dirty="0" smtClean="0">
                <a:latin typeface="Comic Sans MS"/>
              </a:rPr>
              <a:t> </a:t>
            </a:r>
            <a:r>
              <a:rPr lang="en-US" sz="3200" dirty="0" err="1" smtClean="0">
                <a:latin typeface="Comic Sans MS"/>
              </a:rPr>
              <a:t>kazanılması</a:t>
            </a:r>
            <a:endParaRPr lang="en-US" sz="3200" dirty="0" smtClean="0">
              <a:latin typeface="Comic Sans MS"/>
            </a:endParaRPr>
          </a:p>
          <a:p>
            <a:pPr>
              <a:buNone/>
            </a:pPr>
            <a:endParaRPr lang="en-US" sz="3200" dirty="0" smtClean="0">
              <a:latin typeface="Comic Sans MS"/>
            </a:endParaRPr>
          </a:p>
          <a:p>
            <a:r>
              <a:rPr lang="en-US" sz="3200" dirty="0" smtClean="0">
                <a:latin typeface="Comic Sans MS"/>
              </a:rPr>
              <a:t>Fetal </a:t>
            </a:r>
            <a:r>
              <a:rPr lang="en-US" sz="3200" dirty="0" err="1" smtClean="0">
                <a:latin typeface="Comic Sans MS"/>
              </a:rPr>
              <a:t>iyilik</a:t>
            </a:r>
            <a:r>
              <a:rPr lang="en-US" sz="3200" dirty="0" smtClean="0">
                <a:latin typeface="Comic Sans MS"/>
              </a:rPr>
              <a:t> </a:t>
            </a:r>
            <a:r>
              <a:rPr lang="en-US" sz="3200" dirty="0" err="1" smtClean="0">
                <a:latin typeface="Comic Sans MS"/>
              </a:rPr>
              <a:t>hali</a:t>
            </a:r>
            <a:r>
              <a:rPr lang="en-US" sz="3200" dirty="0" smtClean="0">
                <a:latin typeface="Comic Sans MS"/>
              </a:rPr>
              <a:t> </a:t>
            </a:r>
            <a:r>
              <a:rPr lang="en-US" sz="3200" dirty="0" err="1" smtClean="0">
                <a:latin typeface="Comic Sans MS"/>
              </a:rPr>
              <a:t>bozuksa</a:t>
            </a:r>
            <a:r>
              <a:rPr lang="en-US" sz="3200" dirty="0" smtClean="0">
                <a:latin typeface="Comic Sans MS"/>
              </a:rPr>
              <a:t>, </a:t>
            </a:r>
            <a:r>
              <a:rPr lang="tr-TR" sz="3200" dirty="0" err="1">
                <a:latin typeface="Comic Sans MS"/>
              </a:rPr>
              <a:t>C</a:t>
            </a:r>
            <a:r>
              <a:rPr lang="en-US" sz="3200" dirty="0" smtClean="0">
                <a:latin typeface="Comic Sans MS"/>
              </a:rPr>
              <a:t>x&gt;4 </a:t>
            </a:r>
            <a:r>
              <a:rPr lang="en-US" sz="3200" dirty="0" smtClean="0">
                <a:latin typeface="Comic Sans MS"/>
              </a:rPr>
              <a:t>cm dilate </a:t>
            </a:r>
            <a:r>
              <a:rPr lang="en-US" sz="3200" dirty="0" err="1" smtClean="0">
                <a:latin typeface="Comic Sans MS"/>
              </a:rPr>
              <a:t>ise</a:t>
            </a:r>
            <a:r>
              <a:rPr lang="en-US" sz="3200" dirty="0" smtClean="0">
                <a:latin typeface="Comic Sans MS"/>
              </a:rPr>
              <a:t> </a:t>
            </a:r>
            <a:r>
              <a:rPr lang="en-US" sz="3200" dirty="0" err="1" smtClean="0">
                <a:latin typeface="Comic Sans MS"/>
              </a:rPr>
              <a:t>tokoliz</a:t>
            </a:r>
            <a:r>
              <a:rPr lang="en-US" sz="3200" dirty="0" smtClean="0">
                <a:latin typeface="Comic Sans MS"/>
              </a:rPr>
              <a:t> </a:t>
            </a:r>
            <a:r>
              <a:rPr lang="en-US" sz="3200" dirty="0" err="1" smtClean="0">
                <a:latin typeface="Comic Sans MS"/>
              </a:rPr>
              <a:t>yapılmaz</a:t>
            </a:r>
            <a:r>
              <a:rPr lang="en-US" sz="3200" dirty="0" smtClean="0">
                <a:latin typeface="Comic Sans MS"/>
              </a:rPr>
              <a:t>.</a:t>
            </a:r>
          </a:p>
          <a:p>
            <a:pPr algn="r"/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/>
              </a:rPr>
              <a:t>UpToDate,2015.</a:t>
            </a:r>
            <a:endParaRPr lang="en-US" sz="2000" dirty="0">
              <a:solidFill>
                <a:schemeClr val="accent2">
                  <a:lumMod val="40000"/>
                  <a:lumOff val="60000"/>
                </a:schemeClr>
              </a:solidFill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/>
              </a:rPr>
              <a:t>PROGESTERON</a:t>
            </a:r>
            <a:endParaRPr lang="en-US" dirty="0">
              <a:solidFill>
                <a:srgbClr val="FFFF00"/>
              </a:solidFill>
              <a:latin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92D05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3200" dirty="0" err="1" smtClean="0">
                <a:latin typeface="Comic Sans MS"/>
              </a:rPr>
              <a:t>Plasebo</a:t>
            </a:r>
            <a:r>
              <a:rPr lang="en-US" sz="3200" dirty="0" smtClean="0">
                <a:latin typeface="Comic Sans MS"/>
              </a:rPr>
              <a:t>/ </a:t>
            </a:r>
            <a:r>
              <a:rPr lang="en-US" sz="3200" dirty="0" err="1" smtClean="0">
                <a:latin typeface="Comic Sans MS"/>
              </a:rPr>
              <a:t>haftalık</a:t>
            </a:r>
            <a:r>
              <a:rPr lang="en-US" sz="3200" dirty="0" smtClean="0">
                <a:latin typeface="Comic Sans MS"/>
              </a:rPr>
              <a:t> IM </a:t>
            </a:r>
            <a:r>
              <a:rPr lang="en-US" sz="3200" dirty="0" err="1" smtClean="0">
                <a:latin typeface="Comic Sans MS"/>
              </a:rPr>
              <a:t>progesteron</a:t>
            </a:r>
            <a:endParaRPr lang="en-US" sz="3200" dirty="0" smtClean="0">
              <a:latin typeface="Comic Sans MS"/>
            </a:endParaRPr>
          </a:p>
          <a:p>
            <a:r>
              <a:rPr lang="en-US" sz="3200" dirty="0" err="1" smtClean="0">
                <a:latin typeface="Comic Sans MS"/>
              </a:rPr>
              <a:t>n</a:t>
            </a:r>
            <a:r>
              <a:rPr lang="en-US" sz="3200" dirty="0" smtClean="0">
                <a:latin typeface="Comic Sans MS"/>
              </a:rPr>
              <a:t>: 69</a:t>
            </a:r>
          </a:p>
          <a:p>
            <a:r>
              <a:rPr lang="en-US" sz="3200" dirty="0" smtClean="0">
                <a:latin typeface="Comic Sans MS"/>
              </a:rPr>
              <a:t>GH, latent period, </a:t>
            </a:r>
            <a:r>
              <a:rPr lang="en-US" sz="3200" dirty="0" err="1" smtClean="0">
                <a:latin typeface="Comic Sans MS"/>
              </a:rPr>
              <a:t>doğum</a:t>
            </a:r>
            <a:r>
              <a:rPr lang="en-US" sz="3200" dirty="0" smtClean="0">
                <a:latin typeface="Comic Sans MS"/>
              </a:rPr>
              <a:t> </a:t>
            </a:r>
            <a:r>
              <a:rPr lang="en-US" sz="3200" dirty="0" err="1" smtClean="0">
                <a:latin typeface="Comic Sans MS"/>
              </a:rPr>
              <a:t>şekli</a:t>
            </a:r>
            <a:r>
              <a:rPr lang="en-US" sz="3200" dirty="0" smtClean="0">
                <a:latin typeface="Comic Sans MS"/>
              </a:rPr>
              <a:t>, ort </a:t>
            </a:r>
            <a:r>
              <a:rPr lang="en-US" sz="3200" dirty="0" err="1" smtClean="0">
                <a:latin typeface="Comic Sans MS"/>
              </a:rPr>
              <a:t>doğum</a:t>
            </a:r>
            <a:r>
              <a:rPr lang="en-US" sz="3200" dirty="0" smtClean="0">
                <a:latin typeface="Comic Sans MS"/>
              </a:rPr>
              <a:t> </a:t>
            </a:r>
            <a:r>
              <a:rPr lang="en-US" sz="3200" dirty="0" err="1" smtClean="0">
                <a:latin typeface="Comic Sans MS"/>
              </a:rPr>
              <a:t>kilosu</a:t>
            </a:r>
            <a:r>
              <a:rPr lang="en-US" sz="3200" dirty="0" smtClean="0">
                <a:latin typeface="Comic Sans MS"/>
              </a:rPr>
              <a:t>, 5.Apgar </a:t>
            </a:r>
            <a:r>
              <a:rPr lang="en-US" sz="3200" dirty="0" err="1" smtClean="0">
                <a:latin typeface="Comic Sans MS"/>
              </a:rPr>
              <a:t>skoru</a:t>
            </a:r>
            <a:r>
              <a:rPr lang="en-US" sz="3200" dirty="0" smtClean="0">
                <a:latin typeface="Comic Sans MS"/>
              </a:rPr>
              <a:t>, neonatal </a:t>
            </a:r>
            <a:r>
              <a:rPr lang="en-US" sz="3200" dirty="0" err="1" smtClean="0">
                <a:latin typeface="Comic Sans MS"/>
              </a:rPr>
              <a:t>morbidite</a:t>
            </a:r>
            <a:r>
              <a:rPr lang="en-US" sz="3200" dirty="0" smtClean="0">
                <a:latin typeface="Comic Sans MS"/>
              </a:rPr>
              <a:t>, YDYB </a:t>
            </a:r>
            <a:r>
              <a:rPr lang="en-US" sz="3200" dirty="0" err="1" smtClean="0">
                <a:latin typeface="Comic Sans MS"/>
              </a:rPr>
              <a:t>kalış</a:t>
            </a:r>
            <a:r>
              <a:rPr lang="en-US" sz="3200" dirty="0" smtClean="0">
                <a:latin typeface="Comic Sans MS"/>
              </a:rPr>
              <a:t> </a:t>
            </a:r>
            <a:r>
              <a:rPr lang="en-US" sz="3200" dirty="0" err="1" smtClean="0">
                <a:latin typeface="Comic Sans MS"/>
              </a:rPr>
              <a:t>süresi</a:t>
            </a:r>
            <a:r>
              <a:rPr lang="en-US" sz="3200" dirty="0" smtClean="0">
                <a:latin typeface="Comic Sans MS"/>
              </a:rPr>
              <a:t> </a:t>
            </a:r>
            <a:r>
              <a:rPr lang="en-US" sz="3200" dirty="0" err="1" smtClean="0">
                <a:latin typeface="Comic Sans MS"/>
              </a:rPr>
              <a:t>üzerine</a:t>
            </a:r>
            <a:r>
              <a:rPr lang="en-US" sz="3200" dirty="0" smtClean="0">
                <a:latin typeface="Comic Sans MS"/>
              </a:rPr>
              <a:t> </a:t>
            </a:r>
            <a:r>
              <a:rPr lang="en-US" sz="3200" dirty="0" err="1" smtClean="0">
                <a:latin typeface="Comic Sans MS"/>
              </a:rPr>
              <a:t>etki</a:t>
            </a:r>
            <a:r>
              <a:rPr lang="en-US" sz="3200" dirty="0" smtClean="0">
                <a:latin typeface="Comic Sans MS"/>
              </a:rPr>
              <a:t> </a:t>
            </a:r>
            <a:r>
              <a:rPr lang="en-US" sz="3200" dirty="0" err="1" smtClean="0">
                <a:latin typeface="Comic Sans MS"/>
              </a:rPr>
              <a:t>saptanmamış</a:t>
            </a:r>
            <a:r>
              <a:rPr lang="en-US" sz="3200" dirty="0" smtClean="0">
                <a:latin typeface="Comic Sans MS"/>
              </a:rPr>
              <a:t>.</a:t>
            </a:r>
            <a:endParaRPr lang="tr-TR" sz="3200" dirty="0" smtClean="0">
              <a:latin typeface="Comic Sans MS"/>
            </a:endParaRPr>
          </a:p>
          <a:p>
            <a:pPr algn="r"/>
            <a:r>
              <a:rPr lang="tr-TR" sz="2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/>
              </a:rPr>
              <a:t>Briery.2011.</a:t>
            </a:r>
            <a:endParaRPr lang="en-US" sz="2200" dirty="0" smtClean="0">
              <a:solidFill>
                <a:schemeClr val="accent2">
                  <a:lumMod val="40000"/>
                  <a:lumOff val="60000"/>
                </a:schemeClr>
              </a:solidFill>
              <a:latin typeface="Comic Sans MS"/>
            </a:endParaRPr>
          </a:p>
          <a:p>
            <a:endParaRPr lang="en-US" sz="3200" dirty="0" smtClean="0">
              <a:latin typeface="Comic Sans MS"/>
            </a:endParaRPr>
          </a:p>
          <a:p>
            <a:r>
              <a:rPr lang="en-US" sz="3200" dirty="0" smtClean="0">
                <a:latin typeface="Comic Sans MS"/>
              </a:rPr>
              <a:t>PTE </a:t>
            </a:r>
            <a:r>
              <a:rPr lang="en-US" sz="3200" dirty="0" err="1" smtClean="0">
                <a:latin typeface="Comic Sans MS"/>
              </a:rPr>
              <a:t>öyküsü</a:t>
            </a:r>
            <a:r>
              <a:rPr lang="en-US" sz="3200" dirty="0" smtClean="0">
                <a:latin typeface="Comic Sans MS"/>
              </a:rPr>
              <a:t> </a:t>
            </a:r>
            <a:r>
              <a:rPr lang="en-US" sz="3200" dirty="0" err="1" smtClean="0">
                <a:latin typeface="Comic Sans MS"/>
              </a:rPr>
              <a:t>nedeni</a:t>
            </a:r>
            <a:r>
              <a:rPr lang="en-US" sz="3200" dirty="0" smtClean="0">
                <a:latin typeface="Comic Sans MS"/>
              </a:rPr>
              <a:t> </a:t>
            </a:r>
            <a:r>
              <a:rPr lang="en-US" sz="3200" dirty="0" err="1" smtClean="0">
                <a:latin typeface="Comic Sans MS"/>
              </a:rPr>
              <a:t>ile</a:t>
            </a:r>
            <a:r>
              <a:rPr lang="en-US" sz="3200" dirty="0" smtClean="0">
                <a:latin typeface="Comic Sans MS"/>
              </a:rPr>
              <a:t> </a:t>
            </a:r>
            <a:r>
              <a:rPr lang="en-US" sz="3200" dirty="0" err="1" smtClean="0">
                <a:latin typeface="Comic Sans MS"/>
              </a:rPr>
              <a:t>progesteron</a:t>
            </a:r>
            <a:r>
              <a:rPr lang="en-US" sz="3200" dirty="0" smtClean="0">
                <a:latin typeface="Comic Sans MS"/>
              </a:rPr>
              <a:t> </a:t>
            </a:r>
            <a:r>
              <a:rPr lang="en-US" sz="3200" dirty="0" err="1" smtClean="0">
                <a:latin typeface="Comic Sans MS"/>
              </a:rPr>
              <a:t>alan</a:t>
            </a:r>
            <a:r>
              <a:rPr lang="en-US" sz="3200" dirty="0" smtClean="0">
                <a:latin typeface="Comic Sans MS"/>
              </a:rPr>
              <a:t> </a:t>
            </a:r>
            <a:r>
              <a:rPr lang="en-US" sz="3200" dirty="0" err="1" smtClean="0">
                <a:latin typeface="Comic Sans MS"/>
              </a:rPr>
              <a:t>hastada</a:t>
            </a:r>
            <a:r>
              <a:rPr lang="en-US" sz="3200" dirty="0" smtClean="0">
                <a:latin typeface="Comic Sans MS"/>
              </a:rPr>
              <a:t>, </a:t>
            </a:r>
            <a:r>
              <a:rPr lang="en-US" sz="3200" dirty="0" err="1" smtClean="0">
                <a:latin typeface="Comic Sans MS"/>
              </a:rPr>
              <a:t>tedavi</a:t>
            </a:r>
            <a:r>
              <a:rPr lang="en-US" sz="3200" dirty="0" smtClean="0">
                <a:latin typeface="Comic Sans MS"/>
              </a:rPr>
              <a:t> </a:t>
            </a:r>
            <a:r>
              <a:rPr lang="en-US" sz="3200" dirty="0" err="1" smtClean="0">
                <a:latin typeface="Comic Sans MS"/>
              </a:rPr>
              <a:t>kesilir</a:t>
            </a:r>
            <a:r>
              <a:rPr lang="en-US" sz="3200" dirty="0" smtClean="0">
                <a:latin typeface="Comic Sans MS"/>
              </a:rPr>
              <a:t>. </a:t>
            </a:r>
          </a:p>
          <a:p>
            <a:pPr algn="r"/>
            <a:r>
              <a:rPr lang="en-US" sz="2162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/>
              </a:rPr>
              <a:t>UpToDate,2015.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914400" y="273014"/>
            <a:ext cx="7772400" cy="92587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/>
              </a:rPr>
              <a:t>STEROİD UYGULAMASI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198889"/>
            <a:ext cx="8229600" cy="5436803"/>
          </a:xfrm>
          <a:ln>
            <a:solidFill>
              <a:srgbClr val="92D05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sz="3765" dirty="0" smtClean="0">
                <a:solidFill>
                  <a:srgbClr val="FFFFFF"/>
                </a:solidFill>
                <a:latin typeface="Comic Sans MS"/>
              </a:rPr>
              <a:t>&lt; 3</a:t>
            </a:r>
            <a:r>
              <a:rPr lang="tr-TR" sz="3765" dirty="0" smtClean="0">
                <a:solidFill>
                  <a:srgbClr val="FFFFFF"/>
                </a:solidFill>
                <a:latin typeface="Comic Sans MS"/>
              </a:rPr>
              <a:t>4</a:t>
            </a:r>
            <a:r>
              <a:rPr lang="en-US" sz="3765" dirty="0" smtClean="0">
                <a:solidFill>
                  <a:srgbClr val="FFFFFF"/>
                </a:solidFill>
                <a:latin typeface="Comic Sans MS"/>
              </a:rPr>
              <a:t> </a:t>
            </a:r>
            <a:r>
              <a:rPr lang="en-US" sz="3765" dirty="0" err="1" smtClean="0">
                <a:solidFill>
                  <a:srgbClr val="FFFFFF"/>
                </a:solidFill>
                <a:latin typeface="Comic Sans MS"/>
              </a:rPr>
              <a:t>haftada</a:t>
            </a:r>
            <a:r>
              <a:rPr lang="en-US" sz="3765" dirty="0" smtClean="0">
                <a:solidFill>
                  <a:srgbClr val="FFFFFF"/>
                </a:solidFill>
                <a:latin typeface="Comic Sans MS"/>
              </a:rPr>
              <a:t> </a:t>
            </a:r>
            <a:r>
              <a:rPr lang="en-US" sz="3765" dirty="0" err="1" smtClean="0">
                <a:solidFill>
                  <a:srgbClr val="FFFFFF"/>
                </a:solidFill>
                <a:latin typeface="Comic Sans MS"/>
              </a:rPr>
              <a:t>tek</a:t>
            </a:r>
            <a:r>
              <a:rPr lang="en-US" sz="3765" dirty="0" smtClean="0">
                <a:solidFill>
                  <a:srgbClr val="FFFFFF"/>
                </a:solidFill>
                <a:latin typeface="Comic Sans MS"/>
              </a:rPr>
              <a:t> </a:t>
            </a:r>
            <a:r>
              <a:rPr lang="en-US" sz="3765" dirty="0" err="1" smtClean="0">
                <a:solidFill>
                  <a:srgbClr val="FFFFFF"/>
                </a:solidFill>
                <a:latin typeface="Comic Sans MS"/>
              </a:rPr>
              <a:t>seans</a:t>
            </a:r>
            <a:r>
              <a:rPr lang="en-US" sz="3765" dirty="0" smtClean="0">
                <a:solidFill>
                  <a:srgbClr val="FFFFFF"/>
                </a:solidFill>
                <a:latin typeface="Comic Sans MS"/>
              </a:rPr>
              <a:t> steroid </a:t>
            </a:r>
            <a:r>
              <a:rPr lang="en-US" sz="3765" dirty="0" err="1" smtClean="0">
                <a:solidFill>
                  <a:srgbClr val="FFFFFF"/>
                </a:solidFill>
                <a:latin typeface="Comic Sans MS"/>
              </a:rPr>
              <a:t>tedavisi</a:t>
            </a:r>
            <a:r>
              <a:rPr lang="en-US" sz="3765" dirty="0" smtClean="0">
                <a:solidFill>
                  <a:srgbClr val="FFFFFF"/>
                </a:solidFill>
                <a:latin typeface="Comic Sans MS"/>
              </a:rPr>
              <a:t> </a:t>
            </a:r>
            <a:r>
              <a:rPr lang="en-US" sz="3765" dirty="0" err="1" smtClean="0">
                <a:solidFill>
                  <a:srgbClr val="FFFFFF"/>
                </a:solidFill>
                <a:latin typeface="Comic Sans MS"/>
              </a:rPr>
              <a:t>önerilir</a:t>
            </a:r>
            <a:r>
              <a:rPr lang="en-US" sz="3765" dirty="0" smtClean="0">
                <a:solidFill>
                  <a:srgbClr val="FFFFFF"/>
                </a:solidFill>
                <a:latin typeface="Comic Sans MS"/>
              </a:rPr>
              <a:t>:</a:t>
            </a:r>
          </a:p>
          <a:p>
            <a:pPr lvl="1"/>
            <a:r>
              <a:rPr lang="en-US" sz="3765" dirty="0" err="1" smtClean="0">
                <a:solidFill>
                  <a:srgbClr val="FFFFFF"/>
                </a:solidFill>
                <a:latin typeface="Comic Sans MS"/>
              </a:rPr>
              <a:t>Betametazon</a:t>
            </a:r>
            <a:r>
              <a:rPr lang="en-US" sz="3765" dirty="0" smtClean="0">
                <a:solidFill>
                  <a:srgbClr val="FFFFFF"/>
                </a:solidFill>
                <a:latin typeface="Comic Sans MS"/>
              </a:rPr>
              <a:t> 12mg IM 24 </a:t>
            </a:r>
            <a:r>
              <a:rPr lang="en-US" sz="3765" dirty="0" err="1" smtClean="0">
                <a:solidFill>
                  <a:srgbClr val="FFFFFF"/>
                </a:solidFill>
                <a:latin typeface="Comic Sans MS"/>
              </a:rPr>
              <a:t>saat</a:t>
            </a:r>
            <a:r>
              <a:rPr lang="en-US" sz="3765" dirty="0" smtClean="0">
                <a:solidFill>
                  <a:srgbClr val="FFFFFF"/>
                </a:solidFill>
                <a:latin typeface="Comic Sans MS"/>
              </a:rPr>
              <a:t> </a:t>
            </a:r>
            <a:r>
              <a:rPr lang="en-US" sz="3765" dirty="0" err="1" smtClean="0">
                <a:solidFill>
                  <a:srgbClr val="FFFFFF"/>
                </a:solidFill>
                <a:latin typeface="Comic Sans MS"/>
              </a:rPr>
              <a:t>arayla</a:t>
            </a:r>
            <a:r>
              <a:rPr lang="en-US" sz="3765" dirty="0" smtClean="0">
                <a:solidFill>
                  <a:srgbClr val="FFFFFF"/>
                </a:solidFill>
                <a:latin typeface="Comic Sans MS"/>
              </a:rPr>
              <a:t> 2 </a:t>
            </a:r>
            <a:r>
              <a:rPr lang="en-US" sz="3765" dirty="0" err="1" smtClean="0">
                <a:solidFill>
                  <a:srgbClr val="FFFFFF"/>
                </a:solidFill>
                <a:latin typeface="Comic Sans MS"/>
              </a:rPr>
              <a:t>doz</a:t>
            </a:r>
            <a:endParaRPr lang="en-US" sz="3765" dirty="0" smtClean="0">
              <a:solidFill>
                <a:srgbClr val="FFFFFF"/>
              </a:solidFill>
              <a:latin typeface="Comic Sans MS"/>
            </a:endParaRPr>
          </a:p>
          <a:p>
            <a:pPr lvl="1"/>
            <a:r>
              <a:rPr lang="en-US" sz="3765" dirty="0" err="1" smtClean="0">
                <a:solidFill>
                  <a:srgbClr val="FFFFFF"/>
                </a:solidFill>
                <a:latin typeface="Comic Sans MS"/>
              </a:rPr>
              <a:t>Dexametazon</a:t>
            </a:r>
            <a:r>
              <a:rPr lang="en-US" sz="3765" dirty="0" smtClean="0">
                <a:solidFill>
                  <a:srgbClr val="FFFFFF"/>
                </a:solidFill>
                <a:latin typeface="Comic Sans MS"/>
              </a:rPr>
              <a:t> 6 mg IM 12saat </a:t>
            </a:r>
            <a:r>
              <a:rPr lang="en-US" sz="3765" dirty="0" err="1" smtClean="0">
                <a:solidFill>
                  <a:srgbClr val="FFFFFF"/>
                </a:solidFill>
                <a:latin typeface="Comic Sans MS"/>
              </a:rPr>
              <a:t>arayla</a:t>
            </a:r>
            <a:r>
              <a:rPr lang="en-US" sz="3765" dirty="0" smtClean="0">
                <a:solidFill>
                  <a:srgbClr val="FFFFFF"/>
                </a:solidFill>
                <a:latin typeface="Comic Sans MS"/>
              </a:rPr>
              <a:t> 4 </a:t>
            </a:r>
            <a:r>
              <a:rPr lang="en-US" sz="3765" dirty="0" err="1" smtClean="0">
                <a:solidFill>
                  <a:srgbClr val="FFFFFF"/>
                </a:solidFill>
                <a:latin typeface="Comic Sans MS"/>
              </a:rPr>
              <a:t>doz</a:t>
            </a:r>
            <a:endParaRPr lang="en-US" sz="3765" dirty="0" smtClean="0">
              <a:solidFill>
                <a:srgbClr val="FFFFFF"/>
              </a:solidFill>
              <a:latin typeface="Comic Sans MS"/>
            </a:endParaRPr>
          </a:p>
          <a:p>
            <a:pPr lvl="1"/>
            <a:endParaRPr lang="en-US" sz="3765" dirty="0" smtClean="0">
              <a:solidFill>
                <a:srgbClr val="FFFFFF"/>
              </a:solidFill>
              <a:latin typeface="Comic Sans MS"/>
            </a:endParaRPr>
          </a:p>
          <a:p>
            <a:r>
              <a:rPr lang="en-US" sz="3765" dirty="0" err="1" smtClean="0">
                <a:solidFill>
                  <a:srgbClr val="FFFFFF"/>
                </a:solidFill>
                <a:latin typeface="Comic Sans MS"/>
              </a:rPr>
              <a:t>Rejimler</a:t>
            </a:r>
            <a:r>
              <a:rPr lang="en-US" sz="3765" dirty="0" smtClean="0">
                <a:solidFill>
                  <a:srgbClr val="FFFFFF"/>
                </a:solidFill>
                <a:latin typeface="Comic Sans MS"/>
              </a:rPr>
              <a:t> </a:t>
            </a:r>
            <a:r>
              <a:rPr lang="en-US" sz="3765" dirty="0" err="1" smtClean="0">
                <a:solidFill>
                  <a:srgbClr val="FFFFFF"/>
                </a:solidFill>
                <a:latin typeface="Comic Sans MS"/>
              </a:rPr>
              <a:t>arası</a:t>
            </a:r>
            <a:r>
              <a:rPr lang="en-US" sz="3765" dirty="0" smtClean="0">
                <a:solidFill>
                  <a:srgbClr val="FFFFFF"/>
                </a:solidFill>
                <a:latin typeface="Comic Sans MS"/>
              </a:rPr>
              <a:t> </a:t>
            </a:r>
            <a:r>
              <a:rPr lang="en-US" sz="3765" dirty="0" err="1" smtClean="0">
                <a:solidFill>
                  <a:srgbClr val="FFFFFF"/>
                </a:solidFill>
                <a:latin typeface="Comic Sans MS"/>
              </a:rPr>
              <a:t>üstünlük</a:t>
            </a:r>
            <a:r>
              <a:rPr lang="en-US" sz="3765" dirty="0" smtClean="0">
                <a:solidFill>
                  <a:srgbClr val="FFFFFF"/>
                </a:solidFill>
                <a:latin typeface="Comic Sans MS"/>
              </a:rPr>
              <a:t> </a:t>
            </a:r>
            <a:r>
              <a:rPr lang="en-US" sz="3765" dirty="0" err="1" smtClean="0">
                <a:solidFill>
                  <a:srgbClr val="FFFFFF"/>
                </a:solidFill>
                <a:latin typeface="Comic Sans MS"/>
              </a:rPr>
              <a:t>saptanmamış</a:t>
            </a:r>
            <a:r>
              <a:rPr lang="en-US" sz="3765" dirty="0" smtClean="0">
                <a:solidFill>
                  <a:srgbClr val="FFFFFF"/>
                </a:solidFill>
                <a:latin typeface="Comic Sans MS"/>
              </a:rPr>
              <a:t> (</a:t>
            </a:r>
            <a:r>
              <a:rPr lang="en-US" sz="3765" dirty="0" err="1" smtClean="0">
                <a:solidFill>
                  <a:srgbClr val="FFFFFF"/>
                </a:solidFill>
                <a:latin typeface="Comic Sans MS"/>
              </a:rPr>
              <a:t>kısıtlı</a:t>
            </a:r>
            <a:r>
              <a:rPr lang="en-US" sz="3765" dirty="0" smtClean="0">
                <a:solidFill>
                  <a:srgbClr val="FFFFFF"/>
                </a:solidFill>
                <a:latin typeface="Comic Sans MS"/>
              </a:rPr>
              <a:t> </a:t>
            </a:r>
            <a:r>
              <a:rPr lang="en-US" sz="3765" dirty="0" err="1" smtClean="0">
                <a:solidFill>
                  <a:srgbClr val="FFFFFF"/>
                </a:solidFill>
                <a:latin typeface="Comic Sans MS"/>
              </a:rPr>
              <a:t>veri</a:t>
            </a:r>
            <a:r>
              <a:rPr lang="en-US" sz="3765" dirty="0" smtClean="0">
                <a:solidFill>
                  <a:srgbClr val="FFFFFF"/>
                </a:solidFill>
                <a:latin typeface="Comic Sans MS"/>
              </a:rPr>
              <a:t>)</a:t>
            </a:r>
          </a:p>
          <a:p>
            <a:endParaRPr lang="en-US" sz="3765" dirty="0" smtClean="0">
              <a:solidFill>
                <a:srgbClr val="FFFFFF"/>
              </a:solidFill>
              <a:latin typeface="Comic Sans MS"/>
            </a:endParaRPr>
          </a:p>
          <a:p>
            <a:pPr lvl="1" algn="r">
              <a:buFont typeface="Arial" charset="0"/>
              <a:buNone/>
            </a:pPr>
            <a:endParaRPr lang="en-US" sz="2000" dirty="0" smtClean="0">
              <a:solidFill>
                <a:srgbClr val="CCFFCC"/>
              </a:solidFill>
            </a:endParaRPr>
          </a:p>
          <a:p>
            <a:pPr lvl="1" algn="r">
              <a:buFont typeface="Arial" charset="0"/>
              <a:buNone/>
            </a:pPr>
            <a:r>
              <a:rPr lang="en-US" sz="2353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/>
              </a:rPr>
              <a:t>ACOG,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/>
              </a:rPr>
              <a:t>STEROİD UYGULAMASI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914400" y="1426463"/>
            <a:ext cx="7772400" cy="5280191"/>
          </a:xfrm>
          <a:ln>
            <a:solidFill>
              <a:srgbClr val="92D050"/>
            </a:solidFill>
          </a:ln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sz="3200" dirty="0" smtClean="0">
              <a:latin typeface="Comic Sans MS"/>
            </a:endParaRPr>
          </a:p>
          <a:p>
            <a:pPr>
              <a:defRPr/>
            </a:pPr>
            <a:r>
              <a:rPr lang="en-US" sz="3200" dirty="0" err="1" smtClean="0">
                <a:latin typeface="Comic Sans MS"/>
              </a:rPr>
              <a:t>Tek</a:t>
            </a:r>
            <a:r>
              <a:rPr lang="en-US" sz="3200" dirty="0" smtClean="0">
                <a:latin typeface="Comic Sans MS"/>
              </a:rPr>
              <a:t> </a:t>
            </a:r>
            <a:r>
              <a:rPr lang="en-US" sz="3200" dirty="0" err="1" smtClean="0">
                <a:latin typeface="Comic Sans MS"/>
              </a:rPr>
              <a:t>seans</a:t>
            </a:r>
            <a:r>
              <a:rPr lang="en-US" sz="3200" dirty="0" smtClean="0">
                <a:latin typeface="Comic Sans MS"/>
              </a:rPr>
              <a:t> </a:t>
            </a:r>
            <a:r>
              <a:rPr lang="en-US" sz="3200" dirty="0" err="1" smtClean="0">
                <a:latin typeface="Comic Sans MS"/>
              </a:rPr>
              <a:t>uygulanmalı</a:t>
            </a:r>
            <a:endParaRPr lang="en-US" sz="3200" dirty="0" smtClean="0">
              <a:latin typeface="Comic Sans MS"/>
            </a:endParaRPr>
          </a:p>
          <a:p>
            <a:pPr>
              <a:defRPr/>
            </a:pPr>
            <a:r>
              <a:rPr lang="en-US" sz="3200" dirty="0" err="1" smtClean="0">
                <a:latin typeface="Comic Sans MS"/>
              </a:rPr>
              <a:t>Haftalık</a:t>
            </a:r>
            <a:r>
              <a:rPr lang="en-US" sz="3200" dirty="0" smtClean="0">
                <a:latin typeface="Comic Sans MS"/>
              </a:rPr>
              <a:t> </a:t>
            </a:r>
            <a:r>
              <a:rPr lang="en-US" sz="3200" dirty="0" err="1" smtClean="0">
                <a:latin typeface="Comic Sans MS"/>
              </a:rPr>
              <a:t>tekrar</a:t>
            </a:r>
            <a:r>
              <a:rPr lang="en-US" sz="3200" dirty="0" smtClean="0">
                <a:latin typeface="Comic Sans MS"/>
              </a:rPr>
              <a:t> </a:t>
            </a:r>
            <a:r>
              <a:rPr lang="en-US" sz="3200" dirty="0" err="1" smtClean="0">
                <a:latin typeface="Comic Sans MS"/>
              </a:rPr>
              <a:t>dozların</a:t>
            </a:r>
            <a:r>
              <a:rPr lang="en-US" sz="3200" dirty="0" smtClean="0">
                <a:latin typeface="Comic Sans MS"/>
              </a:rPr>
              <a:t> </a:t>
            </a:r>
            <a:r>
              <a:rPr lang="en-US" sz="3200" dirty="0" err="1" smtClean="0">
                <a:latin typeface="Comic Sans MS"/>
              </a:rPr>
              <a:t>faydası</a:t>
            </a:r>
            <a:r>
              <a:rPr lang="en-US" sz="3200" dirty="0" smtClean="0">
                <a:latin typeface="Comic Sans MS"/>
              </a:rPr>
              <a:t> </a:t>
            </a:r>
            <a:r>
              <a:rPr lang="en-US" sz="3200" dirty="0" err="1" smtClean="0">
                <a:latin typeface="Comic Sans MS"/>
              </a:rPr>
              <a:t>yok</a:t>
            </a:r>
            <a:endParaRPr lang="en-US" sz="3200" dirty="0" smtClean="0">
              <a:latin typeface="Comic Sans MS"/>
            </a:endParaRPr>
          </a:p>
          <a:p>
            <a:pPr marL="342900" lvl="1" indent="-342900" algn="r">
              <a:buFont typeface="Arial" charset="0"/>
              <a:buChar char="•"/>
              <a:defRPr/>
            </a:pPr>
            <a:r>
              <a:rPr lang="en-US" sz="2162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/>
              </a:rPr>
              <a:t>ACOG, 2011</a:t>
            </a:r>
          </a:p>
          <a:p>
            <a:pPr algn="r">
              <a:defRPr/>
            </a:pPr>
            <a:endParaRPr lang="tr-TR" sz="3200" dirty="0" smtClean="0">
              <a:latin typeface="Comic Sans MS"/>
            </a:endParaRPr>
          </a:p>
          <a:p>
            <a:pPr>
              <a:defRPr/>
            </a:pPr>
            <a:r>
              <a:rPr lang="tr-TR" sz="32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/>
              </a:rPr>
              <a:t>Tek kurtarma doz:</a:t>
            </a:r>
          </a:p>
          <a:p>
            <a:pPr>
              <a:defRPr/>
            </a:pPr>
            <a:r>
              <a:rPr lang="tr-TR" sz="3200" dirty="0" smtClean="0">
                <a:latin typeface="Comic Sans MS"/>
              </a:rPr>
              <a:t>İlk doz 28 hafta öncesinde yapılmış, </a:t>
            </a:r>
            <a:r>
              <a:rPr lang="en-US" sz="3200" dirty="0" err="1" smtClean="0">
                <a:latin typeface="Comic Sans MS"/>
              </a:rPr>
              <a:t>dozlar</a:t>
            </a:r>
            <a:r>
              <a:rPr lang="en-US" sz="3200" dirty="0" smtClean="0">
                <a:latin typeface="Comic Sans MS"/>
              </a:rPr>
              <a:t> 2 </a:t>
            </a:r>
            <a:r>
              <a:rPr lang="en-US" sz="3200" dirty="0" err="1" smtClean="0">
                <a:latin typeface="Comic Sans MS"/>
              </a:rPr>
              <a:t>hafta</a:t>
            </a:r>
            <a:r>
              <a:rPr lang="en-US" sz="3200" dirty="0" smtClean="0">
                <a:latin typeface="Comic Sans MS"/>
              </a:rPr>
              <a:t> </a:t>
            </a:r>
            <a:r>
              <a:rPr lang="en-US" sz="3200" dirty="0" err="1" smtClean="0">
                <a:latin typeface="Comic Sans MS"/>
              </a:rPr>
              <a:t>öncesinden</a:t>
            </a:r>
            <a:r>
              <a:rPr lang="en-US" sz="3200" dirty="0" smtClean="0">
                <a:latin typeface="Comic Sans MS"/>
              </a:rPr>
              <a:t> </a:t>
            </a:r>
            <a:r>
              <a:rPr lang="en-US" sz="3200" dirty="0" err="1" smtClean="0">
                <a:latin typeface="Comic Sans MS"/>
              </a:rPr>
              <a:t>tamamlan</a:t>
            </a:r>
            <a:r>
              <a:rPr lang="tr-TR" sz="3200" dirty="0" err="1" smtClean="0">
                <a:latin typeface="Comic Sans MS"/>
              </a:rPr>
              <a:t>mış</a:t>
            </a:r>
            <a:r>
              <a:rPr lang="tr-TR" sz="3200" dirty="0" smtClean="0">
                <a:latin typeface="Comic Sans MS"/>
              </a:rPr>
              <a:t> ve 7 gün içinde doğum olacaksa</a:t>
            </a:r>
            <a:endParaRPr lang="en-US" sz="3200" dirty="0" smtClean="0">
              <a:latin typeface="Comic Sans MS"/>
            </a:endParaRPr>
          </a:p>
          <a:p>
            <a:pPr>
              <a:defRPr/>
            </a:pPr>
            <a:r>
              <a:rPr lang="en-US" sz="3200" dirty="0" smtClean="0">
                <a:latin typeface="Comic Sans MS"/>
              </a:rPr>
              <a:t>RDS, IVK, NEK </a:t>
            </a:r>
            <a:r>
              <a:rPr lang="en-US" sz="3200" dirty="0" err="1" smtClean="0">
                <a:latin typeface="Comic Sans MS"/>
              </a:rPr>
              <a:t>sıklığında</a:t>
            </a:r>
            <a:r>
              <a:rPr lang="en-US" sz="3200" dirty="0" smtClean="0">
                <a:latin typeface="Comic Sans MS"/>
              </a:rPr>
              <a:t> </a:t>
            </a:r>
            <a:r>
              <a:rPr lang="en-US" sz="3200" dirty="0" err="1" smtClean="0">
                <a:latin typeface="Comic Sans MS"/>
              </a:rPr>
              <a:t>azalma</a:t>
            </a:r>
            <a:endParaRPr lang="en-US" sz="3200" dirty="0" smtClean="0">
              <a:latin typeface="Comic Sans MS"/>
            </a:endParaRPr>
          </a:p>
          <a:p>
            <a:pPr>
              <a:defRPr/>
            </a:pPr>
            <a:endParaRPr lang="en-US" sz="3200" dirty="0" smtClean="0">
              <a:latin typeface="Comic Sans MS"/>
            </a:endParaRPr>
          </a:p>
          <a:p>
            <a:pPr marL="342900" lvl="1" indent="-342900" algn="r">
              <a:buFont typeface="Arial" charset="0"/>
              <a:buChar char="•"/>
              <a:defRPr/>
            </a:pPr>
            <a:r>
              <a:rPr lang="tr-TR" sz="2162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/>
              </a:rPr>
              <a:t>UpToDate.2015.</a:t>
            </a:r>
            <a:endParaRPr lang="en-US" sz="2162" dirty="0" smtClean="0">
              <a:solidFill>
                <a:schemeClr val="accent2">
                  <a:lumMod val="40000"/>
                  <a:lumOff val="60000"/>
                </a:schemeClr>
              </a:solidFill>
              <a:latin typeface="Comic Sans MS"/>
            </a:endParaRPr>
          </a:p>
          <a:p>
            <a:pPr>
              <a:defRPr/>
            </a:pPr>
            <a:endParaRPr lang="en-U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/>
              </a:rPr>
              <a:t>ANTİBİYOTİKLER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tr-TR" dirty="0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4400" y="1426464"/>
            <a:ext cx="7772400" cy="5232710"/>
          </a:xfrm>
          <a:ln>
            <a:solidFill>
              <a:srgbClr val="92D050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tr-TR" sz="3200" dirty="0" smtClean="0">
                <a:latin typeface="Comic Sans MS"/>
              </a:rPr>
              <a:t>Antibiyotik kullanımı; </a:t>
            </a:r>
          </a:p>
          <a:p>
            <a:pPr lvl="1">
              <a:defRPr/>
            </a:pPr>
            <a:r>
              <a:rPr lang="tr-TR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/>
              </a:rPr>
              <a:t>48 saat içindeki </a:t>
            </a:r>
            <a:r>
              <a:rPr lang="tr-TR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/>
              </a:rPr>
              <a:t>preterm</a:t>
            </a:r>
            <a:r>
              <a:rPr lang="tr-TR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/>
              </a:rPr>
              <a:t> doğumu </a:t>
            </a:r>
            <a:r>
              <a:rPr lang="tr-TR" sz="2400" dirty="0" smtClean="0">
                <a:latin typeface="Comic Sans MS"/>
              </a:rPr>
              <a:t>%29 azaltır </a:t>
            </a:r>
          </a:p>
          <a:p>
            <a:pPr lvl="1">
              <a:defRPr/>
            </a:pPr>
            <a:r>
              <a:rPr lang="tr-TR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/>
              </a:rPr>
              <a:t>7 gün içindeki </a:t>
            </a:r>
            <a:r>
              <a:rPr lang="tr-TR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/>
              </a:rPr>
              <a:t>preterm</a:t>
            </a:r>
            <a:r>
              <a:rPr lang="tr-TR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/>
              </a:rPr>
              <a:t> doğumu </a:t>
            </a:r>
            <a:r>
              <a:rPr lang="tr-TR" sz="2400" dirty="0" smtClean="0">
                <a:latin typeface="Comic Sans MS"/>
              </a:rPr>
              <a:t>%20 azaltır. </a:t>
            </a:r>
          </a:p>
          <a:p>
            <a:pPr lvl="1">
              <a:defRPr/>
            </a:pPr>
            <a:r>
              <a:rPr lang="tr-TR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/>
              </a:rPr>
              <a:t>Enfeksiyonu</a:t>
            </a:r>
            <a:r>
              <a:rPr lang="tr-TR" sz="2400" dirty="0" smtClean="0">
                <a:latin typeface="Comic Sans MS"/>
              </a:rPr>
              <a:t> %32 azaltır, </a:t>
            </a:r>
          </a:p>
          <a:p>
            <a:pPr lvl="1">
              <a:defRPr/>
            </a:pPr>
            <a:r>
              <a:rPr lang="tr-TR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/>
              </a:rPr>
              <a:t>S</a:t>
            </a:r>
            <a:r>
              <a:rPr lang="tr-TR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/>
              </a:rPr>
              <a:t>urfaktan</a:t>
            </a:r>
            <a:r>
              <a:rPr lang="tr-TR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/>
              </a:rPr>
              <a:t> tedavisi ihtiyacını</a:t>
            </a:r>
            <a:r>
              <a:rPr lang="tr-TR" sz="2400" dirty="0" smtClean="0">
                <a:latin typeface="Comic Sans MS"/>
              </a:rPr>
              <a:t> %17 azaltır, </a:t>
            </a:r>
          </a:p>
          <a:p>
            <a:pPr lvl="1">
              <a:defRPr/>
            </a:pPr>
            <a:r>
              <a:rPr lang="tr-TR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/>
              </a:rPr>
              <a:t>oksijen terapisi </a:t>
            </a:r>
            <a:r>
              <a:rPr lang="tr-TR" sz="2400" dirty="0" smtClean="0">
                <a:latin typeface="Comic Sans MS"/>
              </a:rPr>
              <a:t>ihtiyacını %12 azaltır, </a:t>
            </a:r>
          </a:p>
          <a:p>
            <a:pPr lvl="1">
              <a:defRPr/>
            </a:pPr>
            <a:r>
              <a:rPr lang="tr-TR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/>
              </a:rPr>
              <a:t>A</a:t>
            </a:r>
            <a:r>
              <a:rPr lang="tr-TR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/>
              </a:rPr>
              <a:t>normal </a:t>
            </a:r>
            <a:r>
              <a:rPr lang="tr-TR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/>
              </a:rPr>
              <a:t>serebral</a:t>
            </a:r>
            <a:r>
              <a:rPr lang="tr-TR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/>
              </a:rPr>
              <a:t> ultrason </a:t>
            </a:r>
            <a:r>
              <a:rPr lang="tr-TR" sz="2400" dirty="0" smtClean="0">
                <a:latin typeface="Comic Sans MS"/>
              </a:rPr>
              <a:t>taramasını %18 azaltır. </a:t>
            </a:r>
          </a:p>
          <a:p>
            <a:pPr lvl="1">
              <a:defRPr/>
            </a:pPr>
            <a:r>
              <a:rPr lang="tr-TR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/>
              </a:rPr>
              <a:t>Koryoamnionit</a:t>
            </a:r>
            <a:r>
              <a:rPr lang="tr-TR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/>
              </a:rPr>
              <a:t> </a:t>
            </a:r>
            <a:r>
              <a:rPr lang="tr-TR" sz="2400" dirty="0" smtClean="0">
                <a:latin typeface="Comic Sans MS"/>
              </a:rPr>
              <a:t>riski de %43 azalır (RR:0,66)</a:t>
            </a:r>
          </a:p>
          <a:p>
            <a:pPr lvl="1">
              <a:defRPr/>
            </a:pPr>
            <a:endParaRPr lang="tr-TR" sz="3200" dirty="0" smtClean="0">
              <a:latin typeface="Comic Sans MS"/>
            </a:endParaRPr>
          </a:p>
          <a:p>
            <a:pPr lvl="8" algn="r">
              <a:defRPr/>
            </a:pPr>
            <a:r>
              <a:rPr lang="tr-T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/>
              </a:rPr>
              <a:t>Cochrane 2010</a:t>
            </a:r>
            <a:endParaRPr lang="tr-TR" sz="2000" dirty="0">
              <a:solidFill>
                <a:schemeClr val="accent2">
                  <a:lumMod val="40000"/>
                  <a:lumOff val="60000"/>
                </a:schemeClr>
              </a:solidFill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Comic Sans MS"/>
              </a:rPr>
              <a:t>ANTİBİYOTİKLER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4572000"/>
          </a:xfrm>
          <a:ln>
            <a:solidFill>
              <a:srgbClr val="92D050"/>
            </a:solidFill>
          </a:ln>
        </p:spPr>
        <p:txBody>
          <a:bodyPr/>
          <a:lstStyle/>
          <a:p>
            <a:r>
              <a:rPr lang="tr-TR" sz="3200" dirty="0" smtClean="0"/>
              <a:t>Hangi rejim, hangi doz, hangi süre?</a:t>
            </a:r>
          </a:p>
          <a:p>
            <a:r>
              <a:rPr lang="tr-TR" sz="3200" dirty="0" smtClean="0"/>
              <a:t>Yeterli veri yok</a:t>
            </a:r>
          </a:p>
          <a:p>
            <a:r>
              <a:rPr lang="tr-TR" sz="3200" dirty="0" smtClean="0"/>
              <a:t>Ancak </a:t>
            </a:r>
            <a:r>
              <a:rPr lang="tr-TR" sz="32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amoxicillin-clavulanate</a:t>
            </a:r>
            <a:endParaRPr lang="tr-TR" sz="32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tr-TR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NEK  </a:t>
            </a:r>
          </a:p>
          <a:p>
            <a:pPr lvl="1"/>
            <a:r>
              <a:rPr lang="tr-TR" sz="3200" dirty="0" smtClean="0"/>
              <a:t>RR 4.72; 95% </a:t>
            </a:r>
            <a:r>
              <a:rPr lang="tr-TR" sz="3200" dirty="0" err="1" smtClean="0"/>
              <a:t>cı</a:t>
            </a:r>
            <a:r>
              <a:rPr lang="tr-TR" sz="3200" dirty="0" smtClean="0"/>
              <a:t> 1.57-14.23</a:t>
            </a:r>
          </a:p>
          <a:p>
            <a:pPr lvl="1" algn="r"/>
            <a:endParaRPr lang="tr-TR" sz="24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lvl="1" algn="r"/>
            <a: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UpToDate.2015.</a:t>
            </a:r>
          </a:p>
          <a:p>
            <a:endParaRPr lang="tr-TR" dirty="0"/>
          </a:p>
        </p:txBody>
      </p:sp>
      <p:sp>
        <p:nvSpPr>
          <p:cNvPr id="4" name="Çarpma 3"/>
          <p:cNvSpPr/>
          <p:nvPr/>
        </p:nvSpPr>
        <p:spPr>
          <a:xfrm>
            <a:off x="6777151" y="2674887"/>
            <a:ext cx="1463040" cy="1032308"/>
          </a:xfrm>
          <a:prstGeom prst="mathMultiply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Yukarı Ok 4"/>
          <p:cNvSpPr/>
          <p:nvPr/>
        </p:nvSpPr>
        <p:spPr>
          <a:xfrm>
            <a:off x="2322131" y="3612631"/>
            <a:ext cx="484632" cy="380199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1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err="1" smtClean="0">
                <a:solidFill>
                  <a:srgbClr val="FFFF00"/>
                </a:solidFill>
                <a:latin typeface="Comic Sans MS"/>
              </a:rPr>
              <a:t>neden</a:t>
            </a:r>
            <a:r>
              <a:rPr lang="en-US" cap="all" dirty="0" smtClean="0">
                <a:solidFill>
                  <a:srgbClr val="FFFF00"/>
                </a:solidFill>
                <a:latin typeface="Comic Sans MS"/>
              </a:rPr>
              <a:t> </a:t>
            </a:r>
            <a:r>
              <a:rPr lang="en-US" cap="all" dirty="0" err="1" smtClean="0">
                <a:solidFill>
                  <a:srgbClr val="FFFF00"/>
                </a:solidFill>
                <a:latin typeface="Comic Sans MS"/>
              </a:rPr>
              <a:t>önemlİ</a:t>
            </a:r>
            <a:r>
              <a:rPr lang="en-US" cap="all" dirty="0" smtClean="0">
                <a:solidFill>
                  <a:srgbClr val="FFFF00"/>
                </a:solidFill>
                <a:latin typeface="Comic Sans MS"/>
              </a:rPr>
              <a:t> ?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914400" y="1426464"/>
            <a:ext cx="7772400" cy="4929096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3200" dirty="0" err="1" smtClean="0">
                <a:latin typeface="Comic Sans MS"/>
              </a:rPr>
              <a:t>Tüm</a:t>
            </a:r>
            <a:r>
              <a:rPr lang="en-US" sz="3200" dirty="0" smtClean="0">
                <a:latin typeface="Comic Sans MS"/>
              </a:rPr>
              <a:t> </a:t>
            </a:r>
            <a:r>
              <a:rPr lang="en-US" sz="3200" dirty="0" err="1" smtClean="0">
                <a:latin typeface="Comic Sans MS"/>
              </a:rPr>
              <a:t>gebeliklerde</a:t>
            </a:r>
            <a:r>
              <a:rPr lang="en-US" sz="3200" dirty="0" smtClean="0">
                <a:latin typeface="Comic Sans MS"/>
              </a:rPr>
              <a:t>: %2-3.</a:t>
            </a:r>
          </a:p>
          <a:p>
            <a:pPr lvl="1">
              <a:defRPr/>
            </a:pPr>
            <a:r>
              <a:rPr lang="en-US" sz="3200" dirty="0" err="1" smtClean="0">
                <a:latin typeface="Comic Sans MS"/>
              </a:rPr>
              <a:t>ikiz</a:t>
            </a:r>
            <a:r>
              <a:rPr lang="en-US" sz="3200" dirty="0" smtClean="0">
                <a:latin typeface="Comic Sans MS"/>
              </a:rPr>
              <a:t> </a:t>
            </a:r>
            <a:r>
              <a:rPr lang="en-US" sz="3200" dirty="0" err="1" smtClean="0">
                <a:latin typeface="Comic Sans MS"/>
              </a:rPr>
              <a:t>gebeliklerde</a:t>
            </a:r>
            <a:r>
              <a:rPr lang="en-US" sz="3200" dirty="0" smtClean="0">
                <a:latin typeface="Comic Sans MS"/>
              </a:rPr>
              <a:t>: %7-20.</a:t>
            </a:r>
          </a:p>
          <a:p>
            <a:pPr lvl="2">
              <a:defRPr/>
            </a:pPr>
            <a:r>
              <a:rPr lang="en-US" sz="3000" dirty="0" smtClean="0">
                <a:latin typeface="Comic Sans MS"/>
              </a:rPr>
              <a:t>YÜT…</a:t>
            </a:r>
          </a:p>
          <a:p>
            <a:pPr lvl="1">
              <a:buNone/>
              <a:defRPr/>
            </a:pPr>
            <a:endParaRPr lang="en-US" sz="3200" dirty="0" smtClean="0">
              <a:latin typeface="Comic Sans MS"/>
            </a:endParaRPr>
          </a:p>
          <a:p>
            <a:pPr>
              <a:defRPr/>
            </a:pPr>
            <a:r>
              <a:rPr lang="en-US" sz="3200" dirty="0" err="1" smtClean="0">
                <a:latin typeface="Comic Sans MS"/>
              </a:rPr>
              <a:t>Perinatal</a:t>
            </a:r>
            <a:r>
              <a:rPr lang="en-US" sz="3200" dirty="0" smtClean="0">
                <a:latin typeface="Comic Sans MS"/>
              </a:rPr>
              <a:t> </a:t>
            </a:r>
            <a:r>
              <a:rPr lang="en-US" sz="3200" dirty="0" err="1" smtClean="0">
                <a:latin typeface="Comic Sans MS"/>
              </a:rPr>
              <a:t>mortalitenin</a:t>
            </a:r>
            <a:r>
              <a:rPr lang="en-US" sz="3200" dirty="0" smtClean="0">
                <a:latin typeface="Comic Sans MS"/>
              </a:rPr>
              <a:t> %18-20’si.</a:t>
            </a:r>
          </a:p>
          <a:p>
            <a:pPr>
              <a:buNone/>
              <a:defRPr/>
            </a:pPr>
            <a:endParaRPr lang="en-US" sz="3200" dirty="0" smtClean="0">
              <a:latin typeface="Comic Sans MS"/>
            </a:endParaRPr>
          </a:p>
          <a:p>
            <a:pPr>
              <a:defRPr/>
            </a:pPr>
            <a:r>
              <a:rPr lang="en-US" sz="3200" dirty="0" smtClean="0">
                <a:latin typeface="Comic Sans MS"/>
              </a:rPr>
              <a:t>Preterm </a:t>
            </a:r>
            <a:r>
              <a:rPr lang="en-US" sz="3200" dirty="0" err="1" smtClean="0">
                <a:latin typeface="Comic Sans MS"/>
              </a:rPr>
              <a:t>doğumların</a:t>
            </a:r>
            <a:r>
              <a:rPr lang="en-US" sz="3200" dirty="0" smtClean="0">
                <a:latin typeface="Comic Sans MS"/>
              </a:rPr>
              <a:t> 1/3’ü </a:t>
            </a:r>
            <a:r>
              <a:rPr lang="en-US" sz="3200" dirty="0" err="1" smtClean="0">
                <a:latin typeface="Comic Sans MS"/>
              </a:rPr>
              <a:t>p</a:t>
            </a:r>
            <a:r>
              <a:rPr lang="en-US" sz="3200" dirty="0" smtClean="0">
                <a:latin typeface="Comic Sans MS"/>
              </a:rPr>
              <a:t>-EMR</a:t>
            </a:r>
          </a:p>
          <a:p>
            <a:pPr lvl="2" algn="r">
              <a:defRPr/>
            </a:pPr>
            <a:endParaRPr lang="en-US" sz="2000" dirty="0" smtClean="0">
              <a:latin typeface="Comic Sans MS"/>
            </a:endParaRPr>
          </a:p>
          <a:p>
            <a:pPr lvl="2" algn="r">
              <a:defRPr/>
            </a:pPr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/>
              </a:rPr>
              <a:t>Mathews. 2008</a:t>
            </a:r>
          </a:p>
          <a:p>
            <a:pPr lvl="2" algn="r">
              <a:defRPr/>
            </a:pPr>
            <a:r>
              <a:rPr lang="tr-TR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/>
              </a:rPr>
              <a:t>Caughey A.B. 2008</a:t>
            </a:r>
          </a:p>
          <a:p>
            <a:pPr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Comic Sans MS"/>
              </a:rPr>
              <a:t>ANTİBİYOTİKLER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4400" y="1242152"/>
            <a:ext cx="7772400" cy="3475232"/>
          </a:xfrm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tr-TR" sz="3200" b="1" dirty="0" err="1" smtClean="0">
                <a:latin typeface="Comic Sans MS" pitchFamily="66" charset="0"/>
              </a:rPr>
              <a:t>Ampicillin</a:t>
            </a:r>
            <a:r>
              <a:rPr lang="tr-TR" sz="3200" b="1" dirty="0" smtClean="0">
                <a:latin typeface="Comic Sans MS" pitchFamily="66" charset="0"/>
              </a:rPr>
              <a:t>  4 x 2 g IV (48 </a:t>
            </a:r>
            <a:r>
              <a:rPr lang="tr-TR" sz="3200" b="1" dirty="0" err="1" smtClean="0">
                <a:latin typeface="Comic Sans MS" pitchFamily="66" charset="0"/>
              </a:rPr>
              <a:t>sa</a:t>
            </a:r>
            <a:r>
              <a:rPr lang="tr-TR" sz="3200" b="1" dirty="0" smtClean="0">
                <a:latin typeface="Comic Sans MS" pitchFamily="66" charset="0"/>
              </a:rPr>
              <a:t>)</a:t>
            </a:r>
          </a:p>
          <a:p>
            <a:r>
              <a:rPr lang="tr-TR" sz="3200" b="1" dirty="0" err="1" smtClean="0">
                <a:latin typeface="Comic Sans MS" pitchFamily="66" charset="0"/>
              </a:rPr>
              <a:t>Amoxicillin</a:t>
            </a:r>
            <a:r>
              <a:rPr lang="tr-TR" sz="3200" b="1" dirty="0" smtClean="0">
                <a:latin typeface="Comic Sans MS" pitchFamily="66" charset="0"/>
              </a:rPr>
              <a:t> 3 x 500 mg </a:t>
            </a:r>
            <a:r>
              <a:rPr lang="tr-TR" sz="3200" b="1" dirty="0" err="1" smtClean="0">
                <a:latin typeface="Comic Sans MS" pitchFamily="66" charset="0"/>
              </a:rPr>
              <a:t>po</a:t>
            </a:r>
            <a:r>
              <a:rPr lang="tr-TR" sz="3200" b="1" dirty="0" smtClean="0">
                <a:latin typeface="Comic Sans MS" pitchFamily="66" charset="0"/>
              </a:rPr>
              <a:t> (5 gün)</a:t>
            </a:r>
          </a:p>
          <a:p>
            <a:pPr marL="68580" indent="0">
              <a:buNone/>
            </a:pPr>
            <a:r>
              <a:rPr lang="tr-TR" sz="3200" b="1" dirty="0">
                <a:latin typeface="Comic Sans MS" pitchFamily="66" charset="0"/>
              </a:rPr>
              <a:t>	</a:t>
            </a:r>
            <a:r>
              <a:rPr lang="tr-TR" sz="3200" b="1" dirty="0" smtClean="0">
                <a:latin typeface="Comic Sans MS" pitchFamily="66" charset="0"/>
              </a:rPr>
              <a:t>	    2 x 875 mg po (5 gün)</a:t>
            </a:r>
          </a:p>
          <a:p>
            <a:pPr>
              <a:buNone/>
            </a:pPr>
            <a:r>
              <a:rPr lang="tr-TR" sz="3200" dirty="0" smtClean="0">
                <a:solidFill>
                  <a:schemeClr val="accent2"/>
                </a:solidFill>
                <a:latin typeface="Comic Sans MS" pitchFamily="66" charset="0"/>
              </a:rPr>
              <a:t>				VE</a:t>
            </a:r>
            <a:endParaRPr lang="tr-TR" sz="32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tr-TR" sz="3200" b="1" dirty="0" err="1" smtClean="0">
                <a:latin typeface="Comic Sans MS" pitchFamily="66" charset="0"/>
              </a:rPr>
              <a:t>Azitromisin</a:t>
            </a:r>
            <a:r>
              <a:rPr lang="tr-TR" sz="3200" b="1" dirty="0" smtClean="0">
                <a:latin typeface="Comic Sans MS" pitchFamily="66" charset="0"/>
              </a:rPr>
              <a:t> 1 g </a:t>
            </a:r>
            <a:r>
              <a:rPr lang="tr-TR" sz="3200" b="1" dirty="0" err="1" smtClean="0">
                <a:latin typeface="Comic Sans MS" pitchFamily="66" charset="0"/>
              </a:rPr>
              <a:t>po</a:t>
            </a:r>
            <a:r>
              <a:rPr lang="tr-TR" sz="3200" b="1" dirty="0" smtClean="0">
                <a:latin typeface="Comic Sans MS" pitchFamily="66" charset="0"/>
              </a:rPr>
              <a:t>, tek doz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308" y="4926735"/>
            <a:ext cx="7144950" cy="164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7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  <a:latin typeface="Comic Sans MS" pitchFamily="66" charset="0"/>
              </a:rPr>
              <a:t>Penisilin alerjisi varsa:</a:t>
            </a:r>
            <a:endParaRPr lang="tr-TR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4400" y="1357162"/>
            <a:ext cx="7772400" cy="5303520"/>
          </a:xfrm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tr-TR" sz="3200" dirty="0" smtClean="0">
                <a:latin typeface="Comic Sans MS" pitchFamily="66" charset="0"/>
              </a:rPr>
              <a:t>Anaflaksi için düşük risk :</a:t>
            </a:r>
          </a:p>
          <a:p>
            <a:pPr lvl="1"/>
            <a:r>
              <a:rPr lang="tr-TR" sz="3200" dirty="0" err="1" smtClean="0">
                <a:solidFill>
                  <a:srgbClr val="92D050"/>
                </a:solidFill>
                <a:latin typeface="Comic Sans MS" pitchFamily="66" charset="0"/>
              </a:rPr>
              <a:t>Sefazolin</a:t>
            </a:r>
            <a:r>
              <a:rPr lang="tr-TR" sz="3200" dirty="0" smtClean="0">
                <a:latin typeface="Comic Sans MS" pitchFamily="66" charset="0"/>
              </a:rPr>
              <a:t> 3 x 1 g IV (48 </a:t>
            </a:r>
            <a:r>
              <a:rPr lang="tr-TR" sz="3200" dirty="0" err="1" smtClean="0">
                <a:latin typeface="Comic Sans MS" pitchFamily="66" charset="0"/>
              </a:rPr>
              <a:t>sa</a:t>
            </a:r>
            <a:r>
              <a:rPr lang="tr-TR" sz="3200" dirty="0" smtClean="0">
                <a:latin typeface="Comic Sans MS" pitchFamily="66" charset="0"/>
              </a:rPr>
              <a:t>)</a:t>
            </a:r>
          </a:p>
          <a:p>
            <a:pPr lvl="1"/>
            <a:r>
              <a:rPr lang="tr-TR" sz="3200" dirty="0" err="1" smtClean="0">
                <a:solidFill>
                  <a:srgbClr val="92D050"/>
                </a:solidFill>
                <a:latin typeface="Comic Sans MS" pitchFamily="66" charset="0"/>
              </a:rPr>
              <a:t>Sefaleksin</a:t>
            </a:r>
            <a:r>
              <a:rPr lang="tr-TR" sz="3200" dirty="0" smtClean="0">
                <a:latin typeface="Comic Sans MS" pitchFamily="66" charset="0"/>
              </a:rPr>
              <a:t> 4 x 500 mg </a:t>
            </a:r>
            <a:r>
              <a:rPr lang="tr-TR" sz="3200" dirty="0" err="1" smtClean="0">
                <a:latin typeface="Comic Sans MS" pitchFamily="66" charset="0"/>
              </a:rPr>
              <a:t>po</a:t>
            </a:r>
            <a:r>
              <a:rPr lang="tr-TR" sz="3200" dirty="0" smtClean="0">
                <a:latin typeface="Comic Sans MS" pitchFamily="66" charset="0"/>
              </a:rPr>
              <a:t> (5 gün)</a:t>
            </a:r>
          </a:p>
          <a:p>
            <a:pPr lvl="1"/>
            <a:r>
              <a:rPr lang="tr-TR" sz="3200" dirty="0" err="1" smtClean="0">
                <a:solidFill>
                  <a:srgbClr val="92D050"/>
                </a:solidFill>
                <a:latin typeface="Comic Sans MS" pitchFamily="66" charset="0"/>
              </a:rPr>
              <a:t>Azitromisin</a:t>
            </a:r>
            <a:r>
              <a:rPr lang="tr-TR" sz="3200" dirty="0" smtClean="0">
                <a:latin typeface="Comic Sans MS" pitchFamily="66" charset="0"/>
              </a:rPr>
              <a:t> 1 g </a:t>
            </a:r>
            <a:r>
              <a:rPr lang="tr-TR" sz="3200" dirty="0" err="1" smtClean="0">
                <a:latin typeface="Comic Sans MS" pitchFamily="66" charset="0"/>
              </a:rPr>
              <a:t>po</a:t>
            </a:r>
            <a:r>
              <a:rPr lang="tr-TR" sz="3200" dirty="0" smtClean="0">
                <a:latin typeface="Comic Sans MS" pitchFamily="66" charset="0"/>
              </a:rPr>
              <a:t>, tek doz</a:t>
            </a:r>
          </a:p>
          <a:p>
            <a:r>
              <a:rPr lang="tr-TR" sz="3200" dirty="0" smtClean="0">
                <a:latin typeface="Comic Sans MS" pitchFamily="66" charset="0"/>
              </a:rPr>
              <a:t>Anaflaksi için yüksek risk: </a:t>
            </a:r>
          </a:p>
          <a:p>
            <a:pPr lvl="1"/>
            <a:r>
              <a:rPr lang="tr-TR" sz="3200" dirty="0" err="1" smtClean="0">
                <a:solidFill>
                  <a:srgbClr val="92D050"/>
                </a:solidFill>
                <a:latin typeface="Comic Sans MS" pitchFamily="66" charset="0"/>
              </a:rPr>
              <a:t>Klindamisin</a:t>
            </a:r>
            <a:r>
              <a:rPr lang="tr-TR" sz="3200" dirty="0" smtClean="0">
                <a:latin typeface="Comic Sans MS" pitchFamily="66" charset="0"/>
              </a:rPr>
              <a:t> 3 x 900 mg (48 </a:t>
            </a:r>
            <a:r>
              <a:rPr lang="tr-TR" sz="3200" dirty="0" err="1" smtClean="0">
                <a:latin typeface="Comic Sans MS" pitchFamily="66" charset="0"/>
              </a:rPr>
              <a:t>sa</a:t>
            </a:r>
            <a:r>
              <a:rPr lang="tr-TR" sz="3200" dirty="0" smtClean="0">
                <a:latin typeface="Comic Sans MS" pitchFamily="66" charset="0"/>
              </a:rPr>
              <a:t>) +</a:t>
            </a:r>
          </a:p>
          <a:p>
            <a:pPr lvl="1"/>
            <a:r>
              <a:rPr lang="tr-TR" sz="3200" dirty="0" err="1" smtClean="0">
                <a:solidFill>
                  <a:srgbClr val="92D050"/>
                </a:solidFill>
                <a:latin typeface="Comic Sans MS" pitchFamily="66" charset="0"/>
              </a:rPr>
              <a:t>Gentamisin</a:t>
            </a:r>
            <a:r>
              <a:rPr lang="tr-TR" sz="3200" dirty="0" smtClean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tr-TR" sz="3200" dirty="0" smtClean="0">
                <a:latin typeface="Comic Sans MS" pitchFamily="66" charset="0"/>
              </a:rPr>
              <a:t>1 x 7 mg/kg (48 </a:t>
            </a:r>
            <a:r>
              <a:rPr lang="tr-TR" sz="3200" dirty="0" err="1" smtClean="0">
                <a:latin typeface="Comic Sans MS" pitchFamily="66" charset="0"/>
              </a:rPr>
              <a:t>sa</a:t>
            </a:r>
            <a:r>
              <a:rPr lang="tr-TR" sz="3200" dirty="0" smtClean="0">
                <a:latin typeface="Comic Sans MS" pitchFamily="66" charset="0"/>
              </a:rPr>
              <a:t>)</a:t>
            </a:r>
          </a:p>
          <a:p>
            <a:pPr lvl="1"/>
            <a:r>
              <a:rPr lang="tr-TR" sz="3200" dirty="0" err="1" smtClean="0">
                <a:solidFill>
                  <a:srgbClr val="92D050"/>
                </a:solidFill>
                <a:latin typeface="Comic Sans MS" pitchFamily="66" charset="0"/>
              </a:rPr>
              <a:t>Klindamisin</a:t>
            </a:r>
            <a:r>
              <a:rPr lang="tr-TR" sz="3200" dirty="0" smtClean="0">
                <a:latin typeface="Comic Sans MS" pitchFamily="66" charset="0"/>
              </a:rPr>
              <a:t> 3 x 300 mg </a:t>
            </a:r>
            <a:r>
              <a:rPr lang="tr-TR" sz="3200" dirty="0" err="1" smtClean="0">
                <a:latin typeface="Comic Sans MS" pitchFamily="66" charset="0"/>
              </a:rPr>
              <a:t>po</a:t>
            </a:r>
            <a:r>
              <a:rPr lang="tr-TR" sz="3200" dirty="0" smtClean="0">
                <a:latin typeface="Comic Sans MS" pitchFamily="66" charset="0"/>
              </a:rPr>
              <a:t> (5 gün)</a:t>
            </a:r>
          </a:p>
          <a:p>
            <a:pPr lvl="1"/>
            <a:r>
              <a:rPr lang="tr-TR" sz="3200" dirty="0" smtClean="0">
                <a:solidFill>
                  <a:srgbClr val="92D050"/>
                </a:solidFill>
                <a:latin typeface="Comic Sans MS" pitchFamily="66" charset="0"/>
              </a:rPr>
              <a:t>Azitromisin</a:t>
            </a:r>
            <a:r>
              <a:rPr lang="tr-TR" sz="3200" dirty="0" smtClean="0">
                <a:latin typeface="Comic Sans MS" pitchFamily="66" charset="0"/>
              </a:rPr>
              <a:t> 1 g po, tek doz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4750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dirty="0" smtClean="0">
                <a:solidFill>
                  <a:srgbClr val="FFFF00"/>
                </a:solidFill>
                <a:latin typeface="Comic Sans MS"/>
              </a:rPr>
              <a:t>İZLEM: HASTANEDE? EVDE?</a:t>
            </a:r>
            <a:endParaRPr lang="tr-TR" dirty="0">
              <a:solidFill>
                <a:srgbClr val="FFFF00"/>
              </a:solidFill>
              <a:latin typeface="Comic Sans MS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4400" y="1426464"/>
            <a:ext cx="7772400" cy="4929096"/>
          </a:xfrm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tr-TR" sz="3200" dirty="0" smtClean="0">
                <a:latin typeface="Comic Sans MS"/>
              </a:rPr>
              <a:t>N: 116 , 2 derleme:</a:t>
            </a:r>
          </a:p>
          <a:p>
            <a:pPr lvl="1">
              <a:defRPr/>
            </a:pPr>
            <a:r>
              <a:rPr lang="tr-TR" sz="3200" dirty="0" smtClean="0">
                <a:latin typeface="Comic Sans MS"/>
              </a:rPr>
              <a:t>Hastanede C/S oranları </a:t>
            </a:r>
          </a:p>
          <a:p>
            <a:pPr lvl="1">
              <a:defRPr/>
            </a:pPr>
            <a:r>
              <a:rPr lang="tr-TR" sz="3200" dirty="0" smtClean="0">
                <a:latin typeface="Comic Sans MS"/>
              </a:rPr>
              <a:t>Evde izlem: </a:t>
            </a:r>
          </a:p>
          <a:p>
            <a:pPr lvl="2">
              <a:defRPr/>
            </a:pPr>
            <a:r>
              <a:rPr lang="tr-TR" sz="3000" dirty="0" smtClean="0">
                <a:latin typeface="Comic Sans MS"/>
              </a:rPr>
              <a:t>maliyet </a:t>
            </a:r>
          </a:p>
          <a:p>
            <a:pPr lvl="2">
              <a:defRPr/>
            </a:pPr>
            <a:r>
              <a:rPr lang="tr-TR" sz="3000" dirty="0" smtClean="0">
                <a:latin typeface="Comic Sans MS"/>
              </a:rPr>
              <a:t>tedavi memnuniyetleri </a:t>
            </a:r>
          </a:p>
          <a:p>
            <a:pPr>
              <a:defRPr/>
            </a:pPr>
            <a:r>
              <a:rPr lang="tr-TR" sz="3200" dirty="0" smtClean="0">
                <a:latin typeface="Comic Sans MS"/>
              </a:rPr>
              <a:t>Neonatal morbidite, koryoamnionit, doğumdaki gestasyonel yaş, doğum kilosu ve YDYB </a:t>
            </a:r>
          </a:p>
          <a:p>
            <a:pPr algn="r">
              <a:defRPr/>
            </a:pPr>
            <a:r>
              <a:rPr lang="tr-TR" sz="2162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/>
              </a:rPr>
              <a:t>Cochrane</a:t>
            </a:r>
            <a:r>
              <a:rPr lang="tr-TR" sz="2162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/>
              </a:rPr>
              <a:t> 2010</a:t>
            </a:r>
            <a:endParaRPr lang="tr-TR" sz="2162" dirty="0">
              <a:solidFill>
                <a:schemeClr val="accent2">
                  <a:lumMod val="40000"/>
                  <a:lumOff val="60000"/>
                </a:schemeClr>
              </a:solidFill>
              <a:latin typeface="Comic Sans MS"/>
            </a:endParaRPr>
          </a:p>
        </p:txBody>
      </p:sp>
      <p:sp>
        <p:nvSpPr>
          <p:cNvPr id="4" name="Yukarı Ok 3"/>
          <p:cNvSpPr/>
          <p:nvPr/>
        </p:nvSpPr>
        <p:spPr>
          <a:xfrm>
            <a:off x="6331739" y="2091389"/>
            <a:ext cx="484632" cy="336042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Aşağı Ok 4"/>
          <p:cNvSpPr/>
          <p:nvPr/>
        </p:nvSpPr>
        <p:spPr>
          <a:xfrm>
            <a:off x="3422504" y="3282214"/>
            <a:ext cx="484632" cy="385010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Yukarı Ok 5"/>
          <p:cNvSpPr/>
          <p:nvPr/>
        </p:nvSpPr>
        <p:spPr>
          <a:xfrm>
            <a:off x="6024213" y="3854912"/>
            <a:ext cx="484632" cy="356134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Sol Sağ Ok 6"/>
          <p:cNvSpPr/>
          <p:nvPr/>
        </p:nvSpPr>
        <p:spPr>
          <a:xfrm>
            <a:off x="4427621" y="5370897"/>
            <a:ext cx="654517" cy="404261"/>
          </a:xfrm>
          <a:prstGeom prst="left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  <a:latin typeface="Comic Sans MS"/>
              </a:rPr>
              <a:t>İZLEM: HASTANEDE? EVDE?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26464"/>
            <a:ext cx="7772400" cy="4929096"/>
          </a:xfrm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Comic Sans MS"/>
              </a:rPr>
              <a:t>Kesin</a:t>
            </a:r>
            <a:r>
              <a:rPr lang="en-US" sz="3200" dirty="0" smtClean="0">
                <a:latin typeface="Comic Sans MS"/>
              </a:rPr>
              <a:t> </a:t>
            </a:r>
            <a:r>
              <a:rPr lang="en-US" sz="3200" dirty="0" err="1" smtClean="0">
                <a:latin typeface="Comic Sans MS"/>
              </a:rPr>
              <a:t>sonuç</a:t>
            </a:r>
            <a:r>
              <a:rPr lang="en-US" sz="3200" dirty="0" smtClean="0">
                <a:latin typeface="Comic Sans MS"/>
              </a:rPr>
              <a:t> </a:t>
            </a:r>
            <a:r>
              <a:rPr lang="en-US" sz="3200" dirty="0" err="1" smtClean="0">
                <a:latin typeface="Comic Sans MS"/>
              </a:rPr>
              <a:t>çıkarmak</a:t>
            </a:r>
            <a:r>
              <a:rPr lang="en-US" sz="3200" dirty="0" smtClean="0">
                <a:latin typeface="Comic Sans MS"/>
              </a:rPr>
              <a:t> </a:t>
            </a:r>
            <a:r>
              <a:rPr lang="en-US" sz="3200" dirty="0" err="1" smtClean="0">
                <a:latin typeface="Comic Sans MS"/>
              </a:rPr>
              <a:t>için</a:t>
            </a:r>
            <a:r>
              <a:rPr lang="en-US" sz="3200" dirty="0" smtClean="0">
                <a:latin typeface="Comic Sans MS"/>
              </a:rPr>
              <a:t> </a:t>
            </a:r>
            <a:r>
              <a:rPr lang="en-US" sz="3200" dirty="0" err="1" smtClean="0">
                <a:latin typeface="Comic Sans MS"/>
              </a:rPr>
              <a:t>hasta</a:t>
            </a:r>
            <a:r>
              <a:rPr lang="en-US" sz="3200" dirty="0" smtClean="0">
                <a:latin typeface="Comic Sans MS"/>
              </a:rPr>
              <a:t> </a:t>
            </a:r>
            <a:r>
              <a:rPr lang="en-US" sz="3200" dirty="0" err="1" smtClean="0">
                <a:latin typeface="Comic Sans MS"/>
              </a:rPr>
              <a:t>sayıları</a:t>
            </a:r>
            <a:r>
              <a:rPr lang="en-US" sz="3200" dirty="0" smtClean="0">
                <a:latin typeface="Comic Sans MS"/>
              </a:rPr>
              <a:t> </a:t>
            </a:r>
            <a:r>
              <a:rPr lang="en-US" sz="3200" dirty="0" err="1" smtClean="0">
                <a:latin typeface="Comic Sans MS"/>
              </a:rPr>
              <a:t>az</a:t>
            </a:r>
            <a:endParaRPr lang="en-US" sz="3200" dirty="0" smtClean="0">
              <a:latin typeface="Comic Sans MS"/>
            </a:endParaRPr>
          </a:p>
          <a:p>
            <a:pPr algn="r"/>
            <a:r>
              <a:rPr lang="en-US" sz="2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/>
              </a:rPr>
              <a:t>UpToDate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/>
              </a:rPr>
              <a:t>, 2015.</a:t>
            </a:r>
          </a:p>
        </p:txBody>
      </p:sp>
      <p:sp>
        <p:nvSpPr>
          <p:cNvPr id="4" name="Internal Storage 3"/>
          <p:cNvSpPr/>
          <p:nvPr/>
        </p:nvSpPr>
        <p:spPr>
          <a:xfrm>
            <a:off x="1106906" y="3038768"/>
            <a:ext cx="7415428" cy="3316792"/>
          </a:xfrm>
          <a:prstGeom prst="flowChartInternalStorag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u="sng" dirty="0" err="1" smtClean="0">
                <a:solidFill>
                  <a:schemeClr val="bg1"/>
                </a:solidFill>
                <a:latin typeface="Comic Sans MS"/>
              </a:rPr>
              <a:t>Kendi</a:t>
            </a:r>
            <a:r>
              <a:rPr lang="en-US" sz="2800" u="sng" dirty="0" smtClean="0">
                <a:solidFill>
                  <a:schemeClr val="bg1"/>
                </a:solidFill>
                <a:latin typeface="Comic Sans MS"/>
              </a:rPr>
              <a:t> </a:t>
            </a:r>
            <a:r>
              <a:rPr lang="en-US" sz="2800" u="sng" dirty="0" err="1" smtClean="0">
                <a:solidFill>
                  <a:schemeClr val="bg1"/>
                </a:solidFill>
                <a:latin typeface="Comic Sans MS"/>
              </a:rPr>
              <a:t>pratiğimiz</a:t>
            </a:r>
            <a:r>
              <a:rPr lang="en-US" sz="2800" u="sng" dirty="0" smtClean="0">
                <a:solidFill>
                  <a:schemeClr val="bg1"/>
                </a:solidFill>
                <a:latin typeface="Comic Sans MS"/>
              </a:rPr>
              <a:t>:</a:t>
            </a:r>
            <a:endParaRPr lang="en-US" sz="2800" dirty="0" smtClean="0">
              <a:solidFill>
                <a:schemeClr val="bg1"/>
              </a:solidFill>
              <a:latin typeface="Comic Sans MS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Comic Sans MS"/>
              </a:rPr>
              <a:t>AFI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/>
              </a:rPr>
              <a:t>yeterli</a:t>
            </a:r>
            <a:endParaRPr lang="en-US" sz="2800" b="1" dirty="0" smtClean="0">
              <a:solidFill>
                <a:schemeClr val="bg1"/>
              </a:solidFill>
              <a:latin typeface="Comic Sans MS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Comic Sans MS"/>
              </a:rPr>
              <a:t>3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/>
              </a:rPr>
              <a:t>gündür</a:t>
            </a:r>
            <a:r>
              <a:rPr lang="en-US" sz="2800" b="1" dirty="0" smtClean="0">
                <a:solidFill>
                  <a:schemeClr val="bg1"/>
                </a:solidFill>
                <a:latin typeface="Comic Sans MS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/>
              </a:rPr>
              <a:t>su</a:t>
            </a:r>
            <a:r>
              <a:rPr lang="en-US" sz="2800" b="1" dirty="0" smtClean="0">
                <a:solidFill>
                  <a:schemeClr val="bg1"/>
                </a:solidFill>
                <a:latin typeface="Comic Sans MS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/>
              </a:rPr>
              <a:t>gelişi</a:t>
            </a:r>
            <a:r>
              <a:rPr lang="en-US" sz="2800" b="1" dirty="0" smtClean="0">
                <a:solidFill>
                  <a:schemeClr val="bg1"/>
                </a:solidFill>
                <a:latin typeface="Comic Sans MS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/>
              </a:rPr>
              <a:t>yok</a:t>
            </a:r>
            <a:endParaRPr lang="en-US" sz="2800" b="1" dirty="0" smtClean="0">
              <a:solidFill>
                <a:schemeClr val="bg1"/>
              </a:solidFill>
              <a:latin typeface="Comic Sans MS"/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  <a:latin typeface="Comic Sans MS"/>
              </a:rPr>
              <a:t>Enfeksiyon</a:t>
            </a:r>
            <a:r>
              <a:rPr lang="en-US" sz="2800" b="1" dirty="0" smtClean="0">
                <a:solidFill>
                  <a:schemeClr val="bg1"/>
                </a:solidFill>
                <a:latin typeface="Comic Sans MS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/>
              </a:rPr>
              <a:t>bulgusu</a:t>
            </a:r>
            <a:r>
              <a:rPr lang="en-US" sz="2800" b="1" dirty="0" smtClean="0">
                <a:solidFill>
                  <a:schemeClr val="bg1"/>
                </a:solidFill>
                <a:latin typeface="Comic Sans MS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/>
              </a:rPr>
              <a:t>yok</a:t>
            </a:r>
            <a:endParaRPr lang="en-US" sz="2800" b="1" dirty="0" smtClean="0">
              <a:solidFill>
                <a:schemeClr val="bg1"/>
              </a:solidFill>
              <a:latin typeface="Comic Sans MS"/>
            </a:endParaRPr>
          </a:p>
          <a:p>
            <a:r>
              <a:rPr lang="en-US" sz="2800" dirty="0" err="1" smtClean="0">
                <a:solidFill>
                  <a:schemeClr val="bg1"/>
                </a:solidFill>
                <a:latin typeface="Comic Sans MS"/>
              </a:rPr>
              <a:t>Seçili</a:t>
            </a:r>
            <a:r>
              <a:rPr lang="en-US" sz="2800" dirty="0" smtClean="0">
                <a:solidFill>
                  <a:schemeClr val="bg1"/>
                </a:solidFill>
                <a:latin typeface="Comic Sans MS"/>
              </a:rPr>
              <a:t> hasta </a:t>
            </a:r>
            <a:r>
              <a:rPr lang="en-US" sz="2800" dirty="0" err="1" smtClean="0">
                <a:solidFill>
                  <a:schemeClr val="bg1"/>
                </a:solidFill>
                <a:latin typeface="Comic Sans MS"/>
              </a:rPr>
              <a:t>grubu</a:t>
            </a:r>
            <a:r>
              <a:rPr lang="en-US" sz="2800" dirty="0" smtClean="0">
                <a:solidFill>
                  <a:schemeClr val="bg1"/>
                </a:solidFill>
                <a:latin typeface="Comic Sans MS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Comic Sans MS"/>
              </a:rPr>
              <a:t>(uyumlu, hastaneye yakın lokalizasyon) </a:t>
            </a:r>
            <a:r>
              <a:rPr lang="en-US" sz="2800" dirty="0" err="1" smtClean="0">
                <a:solidFill>
                  <a:schemeClr val="bg1"/>
                </a:solidFill>
                <a:latin typeface="Comic Sans MS"/>
              </a:rPr>
              <a:t>taburcu</a:t>
            </a:r>
            <a:r>
              <a:rPr lang="en-US" sz="2800" dirty="0" smtClean="0">
                <a:solidFill>
                  <a:schemeClr val="bg1"/>
                </a:solidFill>
                <a:latin typeface="Comic Sans M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/>
              </a:rPr>
              <a:t>edilip</a:t>
            </a:r>
            <a:r>
              <a:rPr lang="en-US" sz="2800" dirty="0" smtClean="0">
                <a:solidFill>
                  <a:schemeClr val="bg1"/>
                </a:solidFill>
                <a:latin typeface="Comic Sans MS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Comic Sans MS"/>
              </a:rPr>
              <a:t>ayaktan</a:t>
            </a:r>
            <a:r>
              <a:rPr lang="en-US" sz="2800" dirty="0" smtClean="0">
                <a:solidFill>
                  <a:schemeClr val="bg1"/>
                </a:solidFill>
                <a:latin typeface="Comic Sans M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/>
              </a:rPr>
              <a:t>takip</a:t>
            </a:r>
            <a:r>
              <a:rPr lang="en-US" sz="2800" dirty="0" smtClean="0">
                <a:solidFill>
                  <a:schemeClr val="bg1"/>
                </a:solidFill>
                <a:latin typeface="Comic Sans M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/>
              </a:rPr>
              <a:t>edilebilir</a:t>
            </a:r>
            <a:r>
              <a:rPr lang="en-US" sz="2800" dirty="0" smtClean="0">
                <a:solidFill>
                  <a:schemeClr val="bg1"/>
                </a:solidFill>
                <a:latin typeface="Comic Sans MS"/>
              </a:rPr>
              <a:t>.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19" y="265178"/>
            <a:ext cx="8298975" cy="1161286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MATERNAL MONİTÖRİZASYON</a:t>
            </a:r>
            <a:endParaRPr lang="en-US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35781"/>
            <a:ext cx="7772400" cy="5219779"/>
          </a:xfrm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tr-TR" dirty="0" smtClean="0">
                <a:latin typeface="Comic Sans MS" pitchFamily="66" charset="0"/>
              </a:rPr>
              <a:t>Kesin bir </a:t>
            </a:r>
            <a:r>
              <a:rPr lang="tr-TR" dirty="0" err="1" smtClean="0">
                <a:latin typeface="Comic Sans MS" pitchFamily="66" charset="0"/>
              </a:rPr>
              <a:t>konsensus</a:t>
            </a:r>
            <a:r>
              <a:rPr lang="tr-TR" dirty="0" smtClean="0">
                <a:latin typeface="Comic Sans MS" pitchFamily="66" charset="0"/>
              </a:rPr>
              <a:t> yok.</a:t>
            </a:r>
          </a:p>
          <a:p>
            <a:r>
              <a:rPr lang="tr-TR" dirty="0" smtClean="0">
                <a:latin typeface="Comic Sans MS" pitchFamily="66" charset="0"/>
              </a:rPr>
              <a:t>Rutin klinik parametreler bakılmalı.</a:t>
            </a:r>
          </a:p>
          <a:p>
            <a:pPr lvl="1"/>
            <a:r>
              <a:rPr lang="tr-TR" dirty="0" smtClean="0">
                <a:latin typeface="Comic Sans MS" pitchFamily="66" charset="0"/>
              </a:rPr>
              <a:t>Maternal ateş, </a:t>
            </a:r>
            <a:r>
              <a:rPr lang="tr-TR" dirty="0" err="1" smtClean="0">
                <a:latin typeface="Comic Sans MS" pitchFamily="66" charset="0"/>
              </a:rPr>
              <a:t>uterin</a:t>
            </a:r>
            <a:r>
              <a:rPr lang="tr-TR" dirty="0" smtClean="0">
                <a:latin typeface="Comic Sans MS" pitchFamily="66" charset="0"/>
              </a:rPr>
              <a:t> hassasiyet, </a:t>
            </a:r>
            <a:r>
              <a:rPr lang="tr-TR" dirty="0" err="1" smtClean="0">
                <a:latin typeface="Comic Sans MS" pitchFamily="66" charset="0"/>
              </a:rPr>
              <a:t>kontraksiyon</a:t>
            </a:r>
            <a:r>
              <a:rPr lang="tr-TR" dirty="0" smtClean="0">
                <a:latin typeface="Comic Sans MS" pitchFamily="66" charset="0"/>
              </a:rPr>
              <a:t>, </a:t>
            </a:r>
            <a:r>
              <a:rPr lang="tr-TR" dirty="0">
                <a:latin typeface="Comic Sans MS" pitchFamily="66" charset="0"/>
              </a:rPr>
              <a:t>m</a:t>
            </a:r>
            <a:r>
              <a:rPr lang="tr-TR" dirty="0" smtClean="0">
                <a:latin typeface="Comic Sans MS" pitchFamily="66" charset="0"/>
              </a:rPr>
              <a:t>aternal ve </a:t>
            </a:r>
            <a:r>
              <a:rPr lang="tr-TR" dirty="0" err="1" smtClean="0">
                <a:latin typeface="Comic Sans MS" pitchFamily="66" charset="0"/>
              </a:rPr>
              <a:t>fetal</a:t>
            </a:r>
            <a:r>
              <a:rPr lang="tr-TR" dirty="0" smtClean="0">
                <a:latin typeface="Comic Sans MS" pitchFamily="66" charset="0"/>
              </a:rPr>
              <a:t> HR.</a:t>
            </a:r>
          </a:p>
          <a:p>
            <a:r>
              <a:rPr lang="tr-TR" dirty="0" smtClean="0">
                <a:latin typeface="Comic Sans MS" pitchFamily="66" charset="0"/>
              </a:rPr>
              <a:t>Periyodik olarak BK ve </a:t>
            </a:r>
            <a:r>
              <a:rPr lang="tr-TR" dirty="0" err="1" smtClean="0">
                <a:latin typeface="Comic Sans MS" pitchFamily="66" charset="0"/>
              </a:rPr>
              <a:t>inflamatuar</a:t>
            </a:r>
            <a:r>
              <a:rPr lang="tr-TR" dirty="0" smtClean="0">
                <a:latin typeface="Comic Sans MS" pitchFamily="66" charset="0"/>
              </a:rPr>
              <a:t> belirteç bakılmasının faydası net değil.</a:t>
            </a:r>
          </a:p>
          <a:p>
            <a:pPr algn="r">
              <a:buFont typeface="Arial" pitchFamily="34" charset="0"/>
              <a:buChar char="•"/>
            </a:pPr>
            <a:r>
              <a:rPr lang="tr-TR" sz="24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Tita</a:t>
            </a:r>
            <a: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. 2011.</a:t>
            </a:r>
          </a:p>
          <a:p>
            <a:pPr>
              <a:buFont typeface="Arial" pitchFamily="34" charset="0"/>
              <a:buChar char="•"/>
            </a:pPr>
            <a:r>
              <a:rPr lang="tr-TR" dirty="0" err="1" smtClean="0">
                <a:latin typeface="Comic Sans MS" pitchFamily="66" charset="0"/>
              </a:rPr>
              <a:t>Amniyosentez</a:t>
            </a:r>
            <a:r>
              <a:rPr lang="tr-TR" dirty="0" smtClean="0">
                <a:latin typeface="Comic Sans MS" pitchFamily="66" charset="0"/>
              </a:rPr>
              <a:t> : tartışmalı</a:t>
            </a:r>
          </a:p>
          <a:p>
            <a:pPr lvl="1">
              <a:buFont typeface="Arial" pitchFamily="34" charset="0"/>
              <a:buChar char="•"/>
            </a:pPr>
            <a:r>
              <a:rPr lang="tr-TR" sz="2000" dirty="0" smtClean="0">
                <a:latin typeface="Comic Sans MS" pitchFamily="66" charset="0"/>
              </a:rPr>
              <a:t>Gram boyama / kültür</a:t>
            </a:r>
          </a:p>
          <a:p>
            <a:pPr lvl="1">
              <a:buFont typeface="Arial" pitchFamily="34" charset="0"/>
              <a:buChar char="•"/>
            </a:pPr>
            <a:r>
              <a:rPr lang="tr-TR" sz="2000" dirty="0" smtClean="0">
                <a:latin typeface="Comic Sans MS" pitchFamily="66" charset="0"/>
              </a:rPr>
              <a:t>Lökosit </a:t>
            </a:r>
            <a:r>
              <a:rPr lang="tr-TR" sz="2000" dirty="0" err="1" smtClean="0">
                <a:latin typeface="Comic Sans MS" pitchFamily="66" charset="0"/>
              </a:rPr>
              <a:t>esteraz</a:t>
            </a:r>
            <a:endParaRPr lang="tr-TR" sz="2000" dirty="0" smtClean="0">
              <a:latin typeface="Comic Sans MS" pitchFamily="66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tr-TR" sz="2000" dirty="0" smtClean="0">
                <a:latin typeface="Comic Sans MS" pitchFamily="66" charset="0"/>
              </a:rPr>
              <a:t>Glukoz 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chemeClr val="accent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FETAL MONİTÖRİZASYON</a:t>
            </a:r>
            <a:endParaRPr lang="en-US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41659"/>
            <a:ext cx="7772400" cy="5113901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tr-TR" dirty="0" err="1" smtClean="0">
                <a:latin typeface="Comic Sans MS" pitchFamily="66" charset="0"/>
              </a:rPr>
              <a:t>Fetal</a:t>
            </a:r>
            <a:r>
              <a:rPr lang="tr-TR" dirty="0" smtClean="0">
                <a:latin typeface="Comic Sans MS" pitchFamily="66" charset="0"/>
              </a:rPr>
              <a:t> iyilik halinin ne sıklıkta ve hangi test ile değerlendirilmesi gerektiği tartışmalı.</a:t>
            </a:r>
          </a:p>
          <a:p>
            <a:r>
              <a:rPr lang="tr-TR" dirty="0" smtClean="0">
                <a:latin typeface="Comic Sans MS" pitchFamily="66" charset="0"/>
              </a:rPr>
              <a:t>NST</a:t>
            </a:r>
          </a:p>
          <a:p>
            <a:r>
              <a:rPr lang="tr-TR" dirty="0" smtClean="0">
                <a:latin typeface="Comic Sans MS" pitchFamily="66" charset="0"/>
              </a:rPr>
              <a:t>BPP</a:t>
            </a:r>
          </a:p>
          <a:p>
            <a:r>
              <a:rPr lang="tr-TR" dirty="0" err="1" smtClean="0">
                <a:latin typeface="Comic Sans MS" pitchFamily="66" charset="0"/>
              </a:rPr>
              <a:t>Oligohidramniyos</a:t>
            </a:r>
            <a:endParaRPr lang="tr-TR" dirty="0" smtClean="0">
              <a:latin typeface="Comic Sans MS" pitchFamily="66" charset="0"/>
            </a:endParaRPr>
          </a:p>
          <a:p>
            <a:pPr lvl="1"/>
            <a:r>
              <a:rPr lang="tr-TR" dirty="0" err="1" smtClean="0">
                <a:latin typeface="Comic Sans MS" pitchFamily="66" charset="0"/>
              </a:rPr>
              <a:t>Kord</a:t>
            </a:r>
            <a:r>
              <a:rPr lang="tr-TR" dirty="0" smtClean="0">
                <a:latin typeface="Comic Sans MS" pitchFamily="66" charset="0"/>
              </a:rPr>
              <a:t> kompresyonu,</a:t>
            </a:r>
          </a:p>
          <a:p>
            <a:pPr lvl="1"/>
            <a:r>
              <a:rPr lang="tr-TR" dirty="0" err="1" smtClean="0">
                <a:latin typeface="Comic Sans MS" pitchFamily="66" charset="0"/>
              </a:rPr>
              <a:t>Dekolman</a:t>
            </a:r>
            <a:endParaRPr lang="tr-TR" dirty="0" smtClean="0">
              <a:latin typeface="Comic Sans MS" pitchFamily="66" charset="0"/>
            </a:endParaRPr>
          </a:p>
          <a:p>
            <a:pPr lvl="1"/>
            <a:r>
              <a:rPr lang="tr-TR" dirty="0" smtClean="0">
                <a:latin typeface="Comic Sans MS" pitchFamily="66" charset="0"/>
              </a:rPr>
              <a:t>Kısa </a:t>
            </a:r>
            <a:r>
              <a:rPr lang="tr-TR" dirty="0" err="1" smtClean="0">
                <a:latin typeface="Comic Sans MS" pitchFamily="66" charset="0"/>
              </a:rPr>
              <a:t>latent</a:t>
            </a:r>
            <a:r>
              <a:rPr lang="tr-TR" dirty="0" smtClean="0">
                <a:latin typeface="Comic Sans MS" pitchFamily="66" charset="0"/>
              </a:rPr>
              <a:t> dönem</a:t>
            </a:r>
          </a:p>
          <a:p>
            <a:endParaRPr lang="en-US" dirty="0"/>
          </a:p>
        </p:txBody>
      </p:sp>
      <p:sp>
        <p:nvSpPr>
          <p:cNvPr id="4" name="Sağ Ayraç 3"/>
          <p:cNvSpPr/>
          <p:nvPr/>
        </p:nvSpPr>
        <p:spPr>
          <a:xfrm>
            <a:off x="2510692" y="2740375"/>
            <a:ext cx="269507" cy="96252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2994870" y="2885813"/>
            <a:ext cx="2818701" cy="817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err="1" smtClean="0">
                <a:solidFill>
                  <a:schemeClr val="bg1"/>
                </a:solidFill>
                <a:latin typeface="Comic Sans MS" pitchFamily="66" charset="0"/>
              </a:rPr>
              <a:t>Fetal</a:t>
            </a:r>
            <a:r>
              <a:rPr lang="tr-TR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Comic Sans MS" pitchFamily="66" charset="0"/>
              </a:rPr>
              <a:t>e</a:t>
            </a:r>
            <a:r>
              <a:rPr lang="tr-TR" sz="2000" dirty="0" smtClean="0">
                <a:solidFill>
                  <a:schemeClr val="bg1"/>
                </a:solidFill>
                <a:latin typeface="Comic Sans MS" pitchFamily="66" charset="0"/>
              </a:rPr>
              <a:t>nfeksiyon için </a:t>
            </a:r>
            <a:r>
              <a:rPr lang="tr-TR" sz="2000" dirty="0" err="1" smtClean="0">
                <a:solidFill>
                  <a:schemeClr val="bg1"/>
                </a:solidFill>
                <a:latin typeface="Comic Sans MS" pitchFamily="66" charset="0"/>
              </a:rPr>
              <a:t>sensitiviteleri</a:t>
            </a:r>
            <a:r>
              <a:rPr lang="tr-TR" sz="2000" dirty="0" smtClean="0">
                <a:solidFill>
                  <a:schemeClr val="bg1"/>
                </a:solidFill>
                <a:latin typeface="Comic Sans MS" pitchFamily="66" charset="0"/>
              </a:rPr>
              <a:t> düşük</a:t>
            </a:r>
            <a:endParaRPr lang="tr-TR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/>
              </a:rPr>
              <a:t>TEDAVİNİN YÖNETİMİ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914400" y="1426464"/>
            <a:ext cx="7772400" cy="4929096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tr-TR" sz="3200" dirty="0" smtClean="0">
                <a:latin typeface="Comic Sans MS"/>
              </a:rPr>
              <a:t>Hedef: Latent dönemi uzatmak </a:t>
            </a:r>
          </a:p>
          <a:p>
            <a:pPr lvl="1" eaLnBrk="1" hangingPunct="1">
              <a:lnSpc>
                <a:spcPct val="80000"/>
              </a:lnSpc>
            </a:pPr>
            <a:r>
              <a:rPr lang="tr-TR" sz="3200" dirty="0" smtClean="0">
                <a:latin typeface="Comic Sans MS"/>
              </a:rPr>
              <a:t>Kesin tanı olmalı</a:t>
            </a:r>
          </a:p>
          <a:p>
            <a:pPr lvl="1" eaLnBrk="1" hangingPunct="1">
              <a:lnSpc>
                <a:spcPct val="80000"/>
              </a:lnSpc>
            </a:pPr>
            <a:r>
              <a:rPr lang="tr-TR" sz="3200" dirty="0" smtClean="0">
                <a:latin typeface="Comic Sans MS"/>
              </a:rPr>
              <a:t>Olası komplikasyonları ekarte edilmeli</a:t>
            </a:r>
          </a:p>
          <a:p>
            <a:pPr lvl="2" eaLnBrk="1" hangingPunct="1">
              <a:lnSpc>
                <a:spcPct val="80000"/>
              </a:lnSpc>
            </a:pPr>
            <a:r>
              <a:rPr lang="tr-TR" sz="3200" dirty="0" smtClean="0">
                <a:latin typeface="Comic Sans MS"/>
              </a:rPr>
              <a:t>Enfeksiyon, ablasyo, kord prolapsusu</a:t>
            </a:r>
          </a:p>
          <a:p>
            <a:pPr lvl="2" eaLnBrk="1" hangingPunct="1">
              <a:lnSpc>
                <a:spcPct val="80000"/>
              </a:lnSpc>
              <a:buFont typeface="Arial" charset="0"/>
              <a:buNone/>
            </a:pPr>
            <a:endParaRPr lang="tr-TR" sz="3200" dirty="0" smtClean="0">
              <a:latin typeface="Comic Sans MS"/>
            </a:endParaRPr>
          </a:p>
          <a:p>
            <a:pPr lvl="2"/>
            <a:r>
              <a:rPr lang="tr-TR" sz="3200" dirty="0" err="1">
                <a:latin typeface="Comic Sans MS"/>
              </a:rPr>
              <a:t>midtrimester</a:t>
            </a:r>
            <a:r>
              <a:rPr lang="tr-TR" sz="3200" dirty="0">
                <a:latin typeface="Comic Sans MS"/>
              </a:rPr>
              <a:t> (</a:t>
            </a:r>
            <a:r>
              <a:rPr lang="en-US" sz="3200" dirty="0">
                <a:latin typeface="Comic Sans MS"/>
              </a:rPr>
              <a:t>&lt; </a:t>
            </a:r>
            <a:r>
              <a:rPr lang="tr-TR" sz="3200" dirty="0">
                <a:latin typeface="Comic Sans MS"/>
              </a:rPr>
              <a:t>24. hafta) </a:t>
            </a:r>
          </a:p>
          <a:p>
            <a:pPr lvl="2"/>
            <a:r>
              <a:rPr lang="tr-TR" sz="3200" dirty="0">
                <a:latin typeface="Comic Sans MS"/>
              </a:rPr>
              <a:t>erken (24- 34. haftalar arası) </a:t>
            </a:r>
          </a:p>
          <a:p>
            <a:pPr lvl="2"/>
            <a:r>
              <a:rPr lang="tr-TR" sz="3200" dirty="0">
                <a:latin typeface="Comic Sans MS"/>
              </a:rPr>
              <a:t>terme yakın (34- 37. haftalar arası)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69738" y="178053"/>
            <a:ext cx="8344290" cy="1248411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/>
              </a:rPr>
              <a:t>MİD-TRİMESTER P-EMR: TEDAVİ</a:t>
            </a:r>
            <a:endParaRPr lang="en-US" dirty="0" smtClean="0">
              <a:latin typeface="Comic Sans MS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914400" y="1174459"/>
            <a:ext cx="7772400" cy="5595457"/>
          </a:xfrm>
          <a:ln>
            <a:solidFill>
              <a:srgbClr val="92D05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3765" dirty="0" err="1" smtClean="0">
                <a:latin typeface="Comic Sans MS"/>
              </a:rPr>
              <a:t>Bireysel</a:t>
            </a:r>
            <a:r>
              <a:rPr lang="en-US" sz="3765" dirty="0" smtClean="0">
                <a:latin typeface="Comic Sans MS"/>
              </a:rPr>
              <a:t> </a:t>
            </a:r>
            <a:r>
              <a:rPr lang="en-US" sz="3765" dirty="0" err="1" smtClean="0">
                <a:latin typeface="Comic Sans MS"/>
              </a:rPr>
              <a:t>yönetim</a:t>
            </a:r>
            <a:r>
              <a:rPr lang="en-US" sz="3765" dirty="0" smtClean="0">
                <a:latin typeface="Comic Sans MS"/>
              </a:rPr>
              <a:t>: </a:t>
            </a:r>
            <a:r>
              <a:rPr lang="en-US" sz="3765" dirty="0" err="1" smtClean="0">
                <a:latin typeface="Comic Sans MS"/>
              </a:rPr>
              <a:t>Ailenin</a:t>
            </a:r>
            <a:r>
              <a:rPr lang="en-US" sz="3765" dirty="0" smtClean="0">
                <a:latin typeface="Comic Sans MS"/>
              </a:rPr>
              <a:t> </a:t>
            </a:r>
            <a:r>
              <a:rPr lang="en-US" sz="3765" dirty="0" err="1" smtClean="0">
                <a:latin typeface="Comic Sans MS"/>
              </a:rPr>
              <a:t>isteği/beklentisi</a:t>
            </a:r>
            <a:endParaRPr lang="en-US" sz="3365" dirty="0" smtClean="0">
              <a:latin typeface="Comic Sans MS"/>
            </a:endParaRPr>
          </a:p>
          <a:p>
            <a:pPr lvl="1"/>
            <a:r>
              <a:rPr lang="en-US" sz="3365" dirty="0" smtClean="0">
                <a:latin typeface="Comic Sans MS"/>
              </a:rPr>
              <a:t>EFW </a:t>
            </a:r>
            <a:r>
              <a:rPr lang="en-US" sz="3365" dirty="0" err="1" smtClean="0">
                <a:latin typeface="Comic Sans MS"/>
              </a:rPr>
              <a:t>ve</a:t>
            </a:r>
            <a:r>
              <a:rPr lang="en-US" sz="3365" dirty="0" smtClean="0">
                <a:latin typeface="Comic Sans MS"/>
              </a:rPr>
              <a:t> GH </a:t>
            </a:r>
            <a:r>
              <a:rPr lang="en-US" sz="3365" dirty="0" err="1" smtClean="0">
                <a:latin typeface="Comic Sans MS"/>
              </a:rPr>
              <a:t>tayini</a:t>
            </a:r>
            <a:endParaRPr lang="en-US" sz="3365" dirty="0" smtClean="0">
              <a:latin typeface="Comic Sans MS"/>
            </a:endParaRPr>
          </a:p>
          <a:p>
            <a:pPr lvl="1"/>
            <a:r>
              <a:rPr lang="en-US" sz="3365" dirty="0" smtClean="0">
                <a:latin typeface="Comic Sans MS"/>
              </a:rPr>
              <a:t>AFI</a:t>
            </a:r>
          </a:p>
          <a:p>
            <a:r>
              <a:rPr lang="en-US" sz="3765" dirty="0" err="1" smtClean="0">
                <a:latin typeface="Comic Sans MS"/>
              </a:rPr>
              <a:t>Ekpektan</a:t>
            </a:r>
            <a:r>
              <a:rPr lang="en-US" sz="3765" dirty="0" smtClean="0">
                <a:latin typeface="Comic Sans MS"/>
              </a:rPr>
              <a:t> </a:t>
            </a:r>
            <a:r>
              <a:rPr lang="en-US" sz="3765" dirty="0" err="1" smtClean="0">
                <a:latin typeface="Comic Sans MS"/>
              </a:rPr>
              <a:t>yaklaşım</a:t>
            </a:r>
            <a:r>
              <a:rPr lang="en-US" sz="3765" dirty="0" smtClean="0">
                <a:latin typeface="Comic Sans MS"/>
              </a:rPr>
              <a:t> </a:t>
            </a:r>
            <a:r>
              <a:rPr lang="tr-TR" sz="3765" dirty="0" smtClean="0">
                <a:latin typeface="Comic Sans MS"/>
              </a:rPr>
              <a:t>/ </a:t>
            </a:r>
            <a:r>
              <a:rPr lang="en-US" sz="3765" dirty="0" err="1" smtClean="0">
                <a:latin typeface="Comic Sans MS"/>
              </a:rPr>
              <a:t>doğum</a:t>
            </a:r>
            <a:endParaRPr lang="tr-TR" sz="3765" dirty="0">
              <a:latin typeface="Comic Sans MS"/>
            </a:endParaRPr>
          </a:p>
          <a:p>
            <a:r>
              <a:rPr lang="en-US" sz="3765" dirty="0" smtClean="0">
                <a:latin typeface="Comic Sans MS"/>
              </a:rPr>
              <a:t>Steroid Ø</a:t>
            </a:r>
          </a:p>
          <a:p>
            <a:r>
              <a:rPr lang="en-US" sz="3765" dirty="0" err="1" smtClean="0">
                <a:latin typeface="Comic Sans MS"/>
              </a:rPr>
              <a:t>Antimikrobiyal</a:t>
            </a:r>
            <a:r>
              <a:rPr lang="en-US" sz="3765" dirty="0" smtClean="0">
                <a:latin typeface="Comic Sans MS"/>
              </a:rPr>
              <a:t> </a:t>
            </a:r>
            <a:r>
              <a:rPr lang="en-US" sz="3765" dirty="0" err="1" smtClean="0">
                <a:latin typeface="Comic Sans MS"/>
              </a:rPr>
              <a:t>ajanlar</a:t>
            </a:r>
            <a:r>
              <a:rPr lang="en-US" sz="3765" dirty="0" smtClean="0">
                <a:latin typeface="Comic Sans MS"/>
              </a:rPr>
              <a:t>?</a:t>
            </a:r>
          </a:p>
          <a:p>
            <a:pPr lvl="1"/>
            <a:r>
              <a:rPr lang="en-US" sz="3765" dirty="0" smtClean="0">
                <a:latin typeface="Comic Sans MS"/>
              </a:rPr>
              <a:t>Latent </a:t>
            </a:r>
            <a:r>
              <a:rPr lang="en-US" sz="3765" dirty="0" err="1" smtClean="0">
                <a:latin typeface="Comic Sans MS"/>
              </a:rPr>
              <a:t>fazı</a:t>
            </a:r>
            <a:r>
              <a:rPr lang="en-US" sz="3765" dirty="0" smtClean="0">
                <a:latin typeface="Comic Sans MS"/>
              </a:rPr>
              <a:t> </a:t>
            </a:r>
            <a:r>
              <a:rPr lang="en-US" sz="3765" dirty="0" err="1" smtClean="0">
                <a:latin typeface="Comic Sans MS"/>
              </a:rPr>
              <a:t>uzattığına</a:t>
            </a:r>
            <a:r>
              <a:rPr lang="en-US" sz="3765" dirty="0" smtClean="0">
                <a:latin typeface="Comic Sans MS"/>
              </a:rPr>
              <a:t> </a:t>
            </a:r>
            <a:r>
              <a:rPr lang="en-US" sz="3765" dirty="0" err="1" smtClean="0">
                <a:latin typeface="Comic Sans MS"/>
              </a:rPr>
              <a:t>dair</a:t>
            </a:r>
            <a:r>
              <a:rPr lang="en-US" sz="3765" dirty="0" smtClean="0">
                <a:latin typeface="Comic Sans MS"/>
              </a:rPr>
              <a:t> </a:t>
            </a:r>
            <a:r>
              <a:rPr lang="en-US" sz="3765" dirty="0" err="1" smtClean="0">
                <a:latin typeface="Comic Sans MS"/>
              </a:rPr>
              <a:t>yeterli</a:t>
            </a:r>
            <a:r>
              <a:rPr lang="en-US" sz="3765" dirty="0" smtClean="0">
                <a:latin typeface="Comic Sans MS"/>
              </a:rPr>
              <a:t> </a:t>
            </a:r>
            <a:r>
              <a:rPr lang="en-US" sz="3765" dirty="0" err="1" smtClean="0">
                <a:latin typeface="Comic Sans MS"/>
              </a:rPr>
              <a:t>bilgi</a:t>
            </a:r>
            <a:r>
              <a:rPr lang="en-US" sz="3765" dirty="0" smtClean="0">
                <a:latin typeface="Comic Sans MS"/>
              </a:rPr>
              <a:t> </a:t>
            </a:r>
            <a:r>
              <a:rPr lang="en-US" sz="3765" dirty="0" err="1" smtClean="0">
                <a:latin typeface="Comic Sans MS"/>
              </a:rPr>
              <a:t>yok</a:t>
            </a:r>
            <a:endParaRPr lang="en-US" sz="3765" dirty="0" smtClean="0">
              <a:latin typeface="Comic Sans MS"/>
            </a:endParaRPr>
          </a:p>
          <a:p>
            <a:pPr algn="r"/>
            <a:endParaRPr lang="en-US" sz="2000" dirty="0" smtClean="0">
              <a:solidFill>
                <a:srgbClr val="CCFFCC"/>
              </a:solidFill>
            </a:endParaRPr>
          </a:p>
          <a:p>
            <a:pPr algn="r"/>
            <a:r>
              <a:rPr lang="en-US" sz="2353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/>
              </a:rPr>
              <a:t>ACOG. 2007</a:t>
            </a:r>
          </a:p>
          <a:p>
            <a:pPr algn="r"/>
            <a:r>
              <a:rPr lang="tr-TR" sz="2353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/>
              </a:rPr>
              <a:t>Caughey A.B., 2008</a:t>
            </a:r>
          </a:p>
          <a:p>
            <a:pPr algn="r"/>
            <a:endParaRPr lang="en-US" sz="2000" dirty="0" smtClean="0">
              <a:solidFill>
                <a:srgbClr val="CC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418614"/>
            <a:ext cx="7772400" cy="28013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latin typeface="Comic Sans MS"/>
                <a:cs typeface="Comic Sans MS"/>
              </a:rPr>
              <a:t>GH’na</a:t>
            </a:r>
            <a:r>
              <a:rPr lang="en-US" sz="3200" dirty="0" smtClean="0">
                <a:latin typeface="Comic Sans MS"/>
                <a:cs typeface="Comic Sans MS"/>
              </a:rPr>
              <a:t> </a:t>
            </a:r>
            <a:r>
              <a:rPr lang="en-US" sz="3200" dirty="0" err="1" smtClean="0">
                <a:latin typeface="Comic Sans MS"/>
                <a:cs typeface="Comic Sans MS"/>
              </a:rPr>
              <a:t>ve</a:t>
            </a:r>
            <a:r>
              <a:rPr lang="en-US" sz="3200" dirty="0" smtClean="0">
                <a:latin typeface="Comic Sans MS"/>
                <a:cs typeface="Comic Sans MS"/>
              </a:rPr>
              <a:t> AFI </a:t>
            </a:r>
            <a:r>
              <a:rPr lang="en-US" sz="3200" dirty="0" err="1" smtClean="0">
                <a:latin typeface="Comic Sans MS"/>
                <a:cs typeface="Comic Sans MS"/>
              </a:rPr>
              <a:t>miktarına</a:t>
            </a:r>
            <a:r>
              <a:rPr lang="en-US" sz="3200" dirty="0" smtClean="0">
                <a:latin typeface="Comic Sans MS"/>
                <a:cs typeface="Comic Sans MS"/>
              </a:rPr>
              <a:t> </a:t>
            </a:r>
            <a:r>
              <a:rPr lang="en-US" sz="3200" dirty="0" err="1" smtClean="0">
                <a:latin typeface="Comic Sans MS"/>
                <a:cs typeface="Comic Sans MS"/>
              </a:rPr>
              <a:t>göre</a:t>
            </a:r>
            <a:r>
              <a:rPr lang="en-US" sz="3200" dirty="0" smtClean="0">
                <a:latin typeface="Comic Sans MS"/>
                <a:cs typeface="Comic Sans MS"/>
              </a:rPr>
              <a:t> </a:t>
            </a:r>
            <a:r>
              <a:rPr lang="en-US" sz="3200" dirty="0" err="1" smtClean="0">
                <a:latin typeface="Comic Sans MS"/>
                <a:cs typeface="Comic Sans MS"/>
              </a:rPr>
              <a:t>yönetim</a:t>
            </a:r>
            <a:endParaRPr lang="en-US" sz="3200" dirty="0" smtClean="0">
              <a:latin typeface="Comic Sans MS"/>
              <a:cs typeface="Comic Sans MS"/>
            </a:endParaRPr>
          </a:p>
          <a:p>
            <a:r>
              <a:rPr lang="en-US" sz="3200" dirty="0" err="1" smtClean="0">
                <a:latin typeface="Comic Sans MS"/>
                <a:cs typeface="Comic Sans MS"/>
              </a:rPr>
              <a:t>Altta</a:t>
            </a:r>
            <a:r>
              <a:rPr lang="en-US" sz="3200" dirty="0" smtClean="0">
                <a:latin typeface="Comic Sans MS"/>
                <a:cs typeface="Comic Sans MS"/>
              </a:rPr>
              <a:t> </a:t>
            </a:r>
            <a:r>
              <a:rPr lang="en-US" sz="3200" dirty="0" err="1" smtClean="0">
                <a:latin typeface="Comic Sans MS"/>
                <a:cs typeface="Comic Sans MS"/>
              </a:rPr>
              <a:t>yatan</a:t>
            </a:r>
            <a:r>
              <a:rPr lang="en-US" sz="3200" dirty="0" smtClean="0">
                <a:latin typeface="Comic Sans MS"/>
                <a:cs typeface="Comic Sans MS"/>
              </a:rPr>
              <a:t> </a:t>
            </a:r>
            <a:r>
              <a:rPr lang="en-US" sz="3200" dirty="0" err="1" smtClean="0">
                <a:latin typeface="Comic Sans MS"/>
                <a:cs typeface="Comic Sans MS"/>
              </a:rPr>
              <a:t>neden</a:t>
            </a:r>
            <a:r>
              <a:rPr lang="en-US" sz="3200" dirty="0" smtClean="0">
                <a:latin typeface="Comic Sans MS"/>
                <a:cs typeface="Comic Sans MS"/>
              </a:rPr>
              <a:t>, </a:t>
            </a:r>
            <a:r>
              <a:rPr lang="en-US" sz="3200" dirty="0" err="1" smtClean="0">
                <a:latin typeface="Comic Sans MS"/>
                <a:cs typeface="Comic Sans MS"/>
              </a:rPr>
              <a:t>invaziv</a:t>
            </a:r>
            <a:r>
              <a:rPr lang="en-US" sz="3200" dirty="0" smtClean="0">
                <a:latin typeface="Comic Sans MS"/>
                <a:cs typeface="Comic Sans MS"/>
              </a:rPr>
              <a:t> </a:t>
            </a:r>
            <a:r>
              <a:rPr lang="en-US" sz="3200" dirty="0" err="1" smtClean="0">
                <a:latin typeface="Comic Sans MS"/>
                <a:cs typeface="Comic Sans MS"/>
              </a:rPr>
              <a:t>işlem</a:t>
            </a:r>
            <a:r>
              <a:rPr lang="en-US" sz="3200" dirty="0" smtClean="0">
                <a:latin typeface="Comic Sans MS"/>
                <a:cs typeface="Comic Sans MS"/>
              </a:rPr>
              <a:t>?</a:t>
            </a:r>
          </a:p>
          <a:p>
            <a:r>
              <a:rPr lang="en-US" sz="3200" dirty="0" err="1" smtClean="0">
                <a:latin typeface="Comic Sans MS"/>
                <a:cs typeface="Comic Sans MS"/>
              </a:rPr>
              <a:t>Antibiyotik</a:t>
            </a:r>
            <a:r>
              <a:rPr lang="en-US" sz="3200" dirty="0" smtClean="0">
                <a:latin typeface="Comic Sans MS"/>
                <a:cs typeface="Comic Sans MS"/>
              </a:rPr>
              <a:t> </a:t>
            </a:r>
            <a:r>
              <a:rPr lang="en-US" sz="3200" dirty="0" err="1" smtClean="0">
                <a:latin typeface="Comic Sans MS"/>
                <a:cs typeface="Comic Sans MS"/>
              </a:rPr>
              <a:t>tedavisi</a:t>
            </a:r>
            <a:endParaRPr lang="en-US" sz="3200" dirty="0" smtClean="0">
              <a:latin typeface="Comic Sans MS"/>
              <a:cs typeface="Comic Sans MS"/>
            </a:endParaRPr>
          </a:p>
          <a:p>
            <a:r>
              <a:rPr lang="en-US" sz="3200" dirty="0" err="1" smtClean="0">
                <a:latin typeface="Comic Sans MS"/>
                <a:cs typeface="Comic Sans MS"/>
              </a:rPr>
              <a:t>Seçili</a:t>
            </a:r>
            <a:r>
              <a:rPr lang="en-US" sz="3200" dirty="0" smtClean="0">
                <a:latin typeface="Comic Sans MS"/>
                <a:cs typeface="Comic Sans MS"/>
              </a:rPr>
              <a:t> </a:t>
            </a:r>
            <a:r>
              <a:rPr lang="en-US" sz="3200" dirty="0" err="1" smtClean="0">
                <a:latin typeface="Comic Sans MS"/>
                <a:cs typeface="Comic Sans MS"/>
              </a:rPr>
              <a:t>hastalarda</a:t>
            </a:r>
            <a:r>
              <a:rPr lang="en-US" sz="3200" dirty="0" smtClean="0">
                <a:latin typeface="Comic Sans MS"/>
                <a:cs typeface="Comic Sans MS"/>
              </a:rPr>
              <a:t> </a:t>
            </a:r>
            <a:r>
              <a:rPr lang="en-US" sz="3200" dirty="0" err="1" smtClean="0">
                <a:latin typeface="Comic Sans MS"/>
                <a:cs typeface="Comic Sans MS"/>
              </a:rPr>
              <a:t>evde</a:t>
            </a:r>
            <a:r>
              <a:rPr lang="en-US" sz="3200" dirty="0" smtClean="0">
                <a:latin typeface="Comic Sans MS"/>
                <a:cs typeface="Comic Sans MS"/>
              </a:rPr>
              <a:t> </a:t>
            </a:r>
            <a:r>
              <a:rPr lang="en-US" sz="3200" dirty="0" err="1" smtClean="0">
                <a:latin typeface="Comic Sans MS"/>
                <a:cs typeface="Comic Sans MS"/>
              </a:rPr>
              <a:t>izlem</a:t>
            </a:r>
            <a:endParaRPr lang="en-US" sz="3200" dirty="0" smtClean="0"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51315"/>
            <a:ext cx="7772400" cy="2775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  <a:latin typeface="Comic Sans MS"/>
              </a:rPr>
              <a:t>ERKEN P-EMR</a:t>
            </a:r>
            <a:endParaRPr lang="en-US" dirty="0" smtClean="0">
              <a:solidFill>
                <a:srgbClr val="FFFF00"/>
              </a:solidFill>
              <a:latin typeface="Comic Sans M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ln>
            <a:solidFill>
              <a:srgbClr val="92D050"/>
            </a:solidFill>
          </a:ln>
        </p:spPr>
        <p:txBody>
          <a:bodyPr/>
          <a:lstStyle/>
          <a:p>
            <a:pPr lvl="1">
              <a:buNone/>
              <a:defRPr/>
            </a:pPr>
            <a:endParaRPr lang="tr-TR" sz="3200" dirty="0" smtClean="0">
              <a:latin typeface="Comic Sans MS"/>
            </a:endParaRPr>
          </a:p>
          <a:p>
            <a:pPr>
              <a:defRPr/>
            </a:pPr>
            <a:r>
              <a:rPr lang="tr-TR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/>
              </a:rPr>
              <a:t>24- 33 HAFTA ARASI :</a:t>
            </a:r>
          </a:p>
          <a:p>
            <a:pPr lvl="1">
              <a:defRPr/>
            </a:pPr>
            <a:r>
              <a:rPr lang="tr-TR" sz="3200" dirty="0" smtClean="0">
                <a:latin typeface="Comic Sans MS"/>
              </a:rPr>
              <a:t>enfeksiyon veya fetal distress bulguları yoksa, konservatif yaklaş. </a:t>
            </a:r>
          </a:p>
          <a:p>
            <a:pPr lvl="1">
              <a:buNone/>
              <a:defRPr/>
            </a:pPr>
            <a:endParaRPr lang="tr-TR" sz="3200" dirty="0" smtClean="0">
              <a:latin typeface="Comic Sans MS"/>
            </a:endParaRPr>
          </a:p>
          <a:p>
            <a:pPr lvl="8" algn="r">
              <a:defRPr/>
            </a:pPr>
            <a:r>
              <a:rPr lang="tr-T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/>
              </a:rPr>
              <a:t>ACOG 2007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/>
              </a:rPr>
              <a:t>ETİYOLOJİ</a:t>
            </a:r>
            <a:endParaRPr lang="en-US" dirty="0">
              <a:solidFill>
                <a:srgbClr val="FFFF00"/>
              </a:solidFill>
              <a:latin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26464"/>
            <a:ext cx="7772400" cy="5133210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3200" dirty="0" err="1" smtClean="0">
                <a:latin typeface="Comic Sans MS"/>
              </a:rPr>
              <a:t>Çoğu</a:t>
            </a:r>
            <a:r>
              <a:rPr lang="en-US" sz="3200" dirty="0" smtClean="0">
                <a:latin typeface="Comic Sans MS"/>
              </a:rPr>
              <a:t> </a:t>
            </a:r>
            <a:r>
              <a:rPr lang="en-US" sz="3200" dirty="0" err="1" smtClean="0">
                <a:latin typeface="Comic Sans MS"/>
              </a:rPr>
              <a:t>olguda</a:t>
            </a:r>
            <a:r>
              <a:rPr lang="en-US" sz="3200" dirty="0" smtClean="0">
                <a:latin typeface="Comic Sans MS"/>
              </a:rPr>
              <a:t> </a:t>
            </a:r>
            <a:r>
              <a:rPr lang="en-US" sz="3200" dirty="0" err="1" smtClean="0">
                <a:latin typeface="Comic Sans MS"/>
              </a:rPr>
              <a:t>belirsiz</a:t>
            </a:r>
            <a:endParaRPr lang="en-US" sz="3200" dirty="0" smtClean="0">
              <a:latin typeface="Comic Sans MS"/>
            </a:endParaRPr>
          </a:p>
          <a:p>
            <a:r>
              <a:rPr lang="en-US" sz="3200" dirty="0" err="1" smtClean="0">
                <a:latin typeface="Comic Sans MS"/>
              </a:rPr>
              <a:t>Multifaktöriyel</a:t>
            </a:r>
            <a:endParaRPr lang="en-US" sz="3200" dirty="0" smtClean="0">
              <a:latin typeface="Comic Sans MS"/>
            </a:endParaRPr>
          </a:p>
          <a:p>
            <a:pPr lvl="2">
              <a:defRPr/>
            </a:pPr>
            <a:r>
              <a:rPr lang="tr-TR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/>
              </a:rPr>
              <a:t>P-EMR </a:t>
            </a:r>
            <a:r>
              <a:rPr lang="tr-TR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/>
              </a:rPr>
              <a:t>öyküsü</a:t>
            </a:r>
            <a:endParaRPr lang="tr-TR" sz="3200" dirty="0" smtClean="0">
              <a:solidFill>
                <a:schemeClr val="accent3">
                  <a:lumMod val="60000"/>
                  <a:lumOff val="40000"/>
                </a:schemeClr>
              </a:solidFill>
              <a:latin typeface="Comic Sans MS"/>
            </a:endParaRPr>
          </a:p>
          <a:p>
            <a:pPr lvl="2">
              <a:defRPr/>
            </a:pPr>
            <a:r>
              <a:rPr lang="tr-TR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/>
              </a:rPr>
              <a:t>Genital sistem </a:t>
            </a:r>
            <a:r>
              <a:rPr lang="tr-TR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/>
              </a:rPr>
              <a:t>enfeksiyonu </a:t>
            </a:r>
            <a:endParaRPr lang="tr-TR" sz="3200" dirty="0" smtClean="0">
              <a:solidFill>
                <a:schemeClr val="accent3">
                  <a:lumMod val="60000"/>
                  <a:lumOff val="40000"/>
                </a:schemeClr>
              </a:solidFill>
              <a:latin typeface="Comic Sans MS"/>
            </a:endParaRPr>
          </a:p>
          <a:p>
            <a:pPr lvl="2">
              <a:defRPr/>
            </a:pPr>
            <a:r>
              <a:rPr lang="tr-TR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/>
              </a:rPr>
              <a:t>Antepartum </a:t>
            </a:r>
            <a:r>
              <a:rPr lang="tr-TR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/>
              </a:rPr>
              <a:t>kanama</a:t>
            </a:r>
            <a:endParaRPr lang="tr-TR" sz="3200" dirty="0" smtClean="0">
              <a:solidFill>
                <a:schemeClr val="accent3">
                  <a:lumMod val="60000"/>
                  <a:lumOff val="40000"/>
                </a:schemeClr>
              </a:solidFill>
              <a:latin typeface="Comic Sans MS"/>
            </a:endParaRPr>
          </a:p>
          <a:p>
            <a:pPr lvl="2">
              <a:defRPr/>
            </a:pPr>
            <a:r>
              <a:rPr lang="tr-TR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/>
              </a:rPr>
              <a:t>Sigara</a:t>
            </a:r>
            <a:endParaRPr lang="tr-TR" sz="3200" dirty="0" smtClean="0">
              <a:solidFill>
                <a:schemeClr val="accent3">
                  <a:lumMod val="60000"/>
                  <a:lumOff val="40000"/>
                </a:schemeClr>
              </a:solidFill>
              <a:latin typeface="Comic Sans MS"/>
            </a:endParaRPr>
          </a:p>
          <a:p>
            <a:pPr lvl="2">
              <a:defRPr/>
            </a:pPr>
            <a:r>
              <a:rPr lang="tr-TR" sz="3200" dirty="0" smtClean="0">
                <a:latin typeface="Comic Sans MS"/>
              </a:rPr>
              <a:t>Düşük sosyoekonomik </a:t>
            </a:r>
            <a:r>
              <a:rPr lang="tr-TR" sz="3200" dirty="0" smtClean="0">
                <a:latin typeface="Comic Sans MS"/>
              </a:rPr>
              <a:t>durum </a:t>
            </a:r>
            <a:endParaRPr lang="tr-TR" sz="3200" dirty="0" smtClean="0">
              <a:latin typeface="Comic Sans MS"/>
            </a:endParaRPr>
          </a:p>
          <a:p>
            <a:pPr lvl="2">
              <a:defRPr/>
            </a:pPr>
            <a:r>
              <a:rPr lang="tr-TR" sz="3200" dirty="0" smtClean="0">
                <a:latin typeface="Comic Sans MS"/>
              </a:rPr>
              <a:t>Uterin </a:t>
            </a:r>
            <a:r>
              <a:rPr lang="tr-TR" sz="3200" dirty="0" smtClean="0">
                <a:latin typeface="Comic Sans MS"/>
              </a:rPr>
              <a:t>distansiyon</a:t>
            </a:r>
            <a:endParaRPr lang="tr-TR" sz="3200" dirty="0" smtClean="0">
              <a:latin typeface="Comic Sans MS"/>
            </a:endParaRPr>
          </a:p>
          <a:p>
            <a:pPr lvl="2">
              <a:defRPr/>
            </a:pPr>
            <a:r>
              <a:rPr lang="tr-TR" sz="3200" dirty="0" smtClean="0">
                <a:latin typeface="Comic Sans MS"/>
              </a:rPr>
              <a:t>İnvaziv girişimler (AS, CVS, Serklaj</a:t>
            </a:r>
            <a:r>
              <a:rPr lang="tr-TR" sz="3200" dirty="0" smtClean="0">
                <a:latin typeface="Comic Sans MS"/>
              </a:rPr>
              <a:t>...)</a:t>
            </a:r>
            <a:endParaRPr lang="tr-TR" sz="3200" dirty="0" smtClean="0">
              <a:latin typeface="Comic Sans MS"/>
            </a:endParaRPr>
          </a:p>
          <a:p>
            <a:pPr lvl="2">
              <a:defRPr/>
            </a:pPr>
            <a:r>
              <a:rPr lang="tr-TR" sz="3200" dirty="0" smtClean="0">
                <a:latin typeface="Comic Sans MS"/>
              </a:rPr>
              <a:t>LEEP/konizasyon </a:t>
            </a:r>
            <a:r>
              <a:rPr lang="tr-TR" sz="3200" dirty="0" smtClean="0">
                <a:latin typeface="Comic Sans MS"/>
              </a:rPr>
              <a:t>öyküsü</a:t>
            </a:r>
            <a:endParaRPr lang="tr-TR" sz="3200" dirty="0" smtClean="0">
              <a:latin typeface="Comic Sans MS"/>
            </a:endParaRPr>
          </a:p>
          <a:p>
            <a:pPr lvl="2">
              <a:buNone/>
              <a:defRPr/>
            </a:pPr>
            <a:endParaRPr lang="tr-TR" sz="3200" dirty="0" smtClean="0">
              <a:latin typeface="Comic Sans MS"/>
            </a:endParaRPr>
          </a:p>
          <a:p>
            <a:pPr lvl="2">
              <a:buNone/>
              <a:defRPr/>
            </a:pPr>
            <a:endParaRPr lang="tr-TR" dirty="0" smtClean="0">
              <a:latin typeface="Comic Sans MS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771" name="Content Placeholder 4"/>
          <p:cNvSpPr>
            <a:spLocks noGrp="1"/>
          </p:cNvSpPr>
          <p:nvPr>
            <p:ph idx="1"/>
          </p:nvPr>
        </p:nvSpPr>
        <p:spPr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/>
              </a:rPr>
              <a:t>IU </a:t>
            </a:r>
            <a:r>
              <a:rPr lang="en-US" sz="3200" dirty="0" err="1" smtClean="0">
                <a:latin typeface="Comic Sans MS"/>
              </a:rPr>
              <a:t>enfeksiyon</a:t>
            </a:r>
            <a:endParaRPr lang="en-US" sz="3200" dirty="0" smtClean="0">
              <a:latin typeface="Comic Sans MS"/>
            </a:endParaRPr>
          </a:p>
          <a:p>
            <a:r>
              <a:rPr lang="en-US" sz="3200" dirty="0" err="1" smtClean="0">
                <a:latin typeface="Comic Sans MS"/>
              </a:rPr>
              <a:t>Ablasyo</a:t>
            </a:r>
            <a:r>
              <a:rPr lang="en-US" sz="3200" dirty="0" smtClean="0">
                <a:latin typeface="Comic Sans MS"/>
              </a:rPr>
              <a:t> </a:t>
            </a:r>
            <a:r>
              <a:rPr lang="en-US" sz="3200" dirty="0" err="1" smtClean="0">
                <a:latin typeface="Comic Sans MS"/>
              </a:rPr>
              <a:t>plasenta</a:t>
            </a:r>
            <a:endParaRPr lang="en-US" sz="3200" dirty="0" smtClean="0">
              <a:latin typeface="Comic Sans MS"/>
            </a:endParaRPr>
          </a:p>
          <a:p>
            <a:r>
              <a:rPr lang="en-US" sz="3200" dirty="0" smtClean="0">
                <a:latin typeface="Comic Sans MS"/>
              </a:rPr>
              <a:t>Fetal </a:t>
            </a:r>
            <a:r>
              <a:rPr lang="en-US" sz="3200" dirty="0" err="1" smtClean="0">
                <a:latin typeface="Comic Sans MS"/>
              </a:rPr>
              <a:t>iyilik</a:t>
            </a:r>
            <a:r>
              <a:rPr lang="en-US" sz="3200" dirty="0" smtClean="0">
                <a:latin typeface="Comic Sans MS"/>
              </a:rPr>
              <a:t> </a:t>
            </a:r>
            <a:r>
              <a:rPr lang="en-US" sz="3200" dirty="0" err="1" smtClean="0">
                <a:latin typeface="Comic Sans MS"/>
              </a:rPr>
              <a:t>halinin</a:t>
            </a:r>
            <a:r>
              <a:rPr lang="en-US" sz="3200" dirty="0" smtClean="0">
                <a:latin typeface="Comic Sans MS"/>
              </a:rPr>
              <a:t> </a:t>
            </a:r>
            <a:r>
              <a:rPr lang="en-US" sz="3200" dirty="0" err="1" smtClean="0">
                <a:latin typeface="Comic Sans MS"/>
              </a:rPr>
              <a:t>bozulması</a:t>
            </a:r>
            <a:endParaRPr lang="en-US" sz="3200" dirty="0" smtClean="0">
              <a:latin typeface="Comic Sans MS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733800" y="3810000"/>
            <a:ext cx="1066800" cy="137160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2682517" y="5410200"/>
            <a:ext cx="3754895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Comic Sans MS"/>
              </a:rPr>
              <a:t>DOĞUM KARARI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39" y="237265"/>
            <a:ext cx="8016961" cy="6488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  <a:latin typeface="Comic Sans MS"/>
              </a:rPr>
              <a:t>TERME YAKIN P-EMR</a:t>
            </a:r>
            <a:endParaRPr lang="en-US" dirty="0" smtClean="0">
              <a:solidFill>
                <a:srgbClr val="FFFF00"/>
              </a:solidFill>
              <a:latin typeface="Comic Sans M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863618"/>
            <a:ext cx="7584194" cy="4261397"/>
          </a:xfrm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tr-TR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/>
              </a:rPr>
              <a:t>34-37 HAFTA ARASI:</a:t>
            </a:r>
          </a:p>
          <a:p>
            <a:pPr>
              <a:buNone/>
              <a:defRPr/>
            </a:pPr>
            <a:endParaRPr lang="tr-TR" sz="3200" dirty="0" smtClean="0">
              <a:solidFill>
                <a:schemeClr val="accent2">
                  <a:lumMod val="20000"/>
                  <a:lumOff val="80000"/>
                </a:schemeClr>
              </a:solidFill>
              <a:latin typeface="Comic Sans MS"/>
            </a:endParaRPr>
          </a:p>
          <a:p>
            <a:pPr lvl="1">
              <a:defRPr/>
            </a:pPr>
            <a:r>
              <a:rPr lang="tr-TR" sz="3200" dirty="0" smtClean="0">
                <a:latin typeface="Comic Sans MS"/>
              </a:rPr>
              <a:t>Term gibi düşün</a:t>
            </a:r>
          </a:p>
          <a:p>
            <a:pPr lvl="1">
              <a:defRPr/>
            </a:pPr>
            <a:r>
              <a:rPr lang="tr-TR" sz="3200" dirty="0" smtClean="0">
                <a:latin typeface="Comic Sans MS"/>
              </a:rPr>
              <a:t>Doğum indüksiyonu</a:t>
            </a:r>
          </a:p>
          <a:p>
            <a:pPr lvl="1">
              <a:defRPr/>
            </a:pPr>
            <a:endParaRPr lang="tr-TR" sz="3200" dirty="0" smtClean="0">
              <a:latin typeface="Comic Sans MS"/>
            </a:endParaRPr>
          </a:p>
          <a:p>
            <a:pPr lvl="8" algn="r">
              <a:defRPr/>
            </a:pPr>
            <a:r>
              <a:rPr lang="tr-T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/>
              </a:rPr>
              <a:t>ACOG 2007</a:t>
            </a:r>
          </a:p>
          <a:p>
            <a:pPr lvl="8" algn="r">
              <a:defRPr/>
            </a:pPr>
            <a:r>
              <a:rPr lang="tr-T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/>
              </a:rPr>
              <a:t>RCOG 2010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17" y="512064"/>
            <a:ext cx="8356158" cy="914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34-37 HF: İZLEM? İNDÜKSİYON?</a:t>
            </a:r>
            <a:endParaRPr lang="en-US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17538" y="1427163"/>
          <a:ext cx="8069264" cy="265919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017316"/>
                <a:gridCol w="2017316"/>
                <a:gridCol w="2017316"/>
                <a:gridCol w="2017316"/>
              </a:tblGrid>
              <a:tr h="556079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omic Sans MS"/>
                          <a:cs typeface="Comic Sans MS"/>
                        </a:rPr>
                        <a:t>IOL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Comic Sans MS"/>
                          <a:cs typeface="Comic Sans MS"/>
                        </a:rPr>
                        <a:t> (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latin typeface="Comic Sans MS"/>
                          <a:cs typeface="Comic Sans MS"/>
                        </a:rPr>
                        <a:t>n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Comic Sans MS"/>
                          <a:cs typeface="Comic Sans MS"/>
                        </a:rPr>
                        <a:t> 266)</a:t>
                      </a:r>
                      <a:endParaRPr lang="en-US" sz="2000" dirty="0">
                        <a:solidFill>
                          <a:schemeClr val="bg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omic Sans MS"/>
                          <a:cs typeface="Comic Sans MS"/>
                        </a:rPr>
                        <a:t>EM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Comic Sans MS"/>
                          <a:cs typeface="Comic Sans MS"/>
                        </a:rPr>
                        <a:t> (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latin typeface="Comic Sans MS"/>
                          <a:cs typeface="Comic Sans MS"/>
                        </a:rPr>
                        <a:t>n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Comic Sans MS"/>
                          <a:cs typeface="Comic Sans MS"/>
                        </a:rPr>
                        <a:t> 266)</a:t>
                      </a:r>
                      <a:endParaRPr lang="en-US" sz="2000" dirty="0">
                        <a:solidFill>
                          <a:schemeClr val="bg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omic Sans MS"/>
                          <a:cs typeface="Comic Sans MS"/>
                        </a:rPr>
                        <a:t>RR</a:t>
                      </a:r>
                      <a:endParaRPr lang="en-US" sz="2000" dirty="0">
                        <a:solidFill>
                          <a:schemeClr val="bg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55607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Comic Sans MS"/>
                          <a:cs typeface="Comic Sans MS"/>
                        </a:rPr>
                        <a:t>Kesin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Comic Sans MS"/>
                          <a:cs typeface="Comic Sans MS"/>
                        </a:rPr>
                        <a:t> neonatal sepsis</a:t>
                      </a:r>
                      <a:endParaRPr lang="en-US" sz="2000" dirty="0">
                        <a:solidFill>
                          <a:schemeClr val="bg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omic Sans MS"/>
                          <a:cs typeface="Comic Sans MS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omic Sans MS"/>
                          <a:cs typeface="Comic Sans MS"/>
                        </a:rPr>
                        <a:t>3</a:t>
                      </a:r>
                      <a:endParaRPr lang="en-US" sz="2000" dirty="0">
                        <a:solidFill>
                          <a:schemeClr val="bg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omic Sans MS"/>
                          <a:cs typeface="Comic Sans MS"/>
                        </a:rPr>
                        <a:t>0.34</a:t>
                      </a:r>
                      <a:endParaRPr lang="en-US" sz="2000" dirty="0">
                        <a:solidFill>
                          <a:schemeClr val="bg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55607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Comic Sans MS"/>
                          <a:cs typeface="Comic Sans MS"/>
                        </a:rPr>
                        <a:t>Şüpheli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omic Sans MS"/>
                          <a:cs typeface="Comic Sans MS"/>
                        </a:rPr>
                        <a:t> neonatal sepsis</a:t>
                      </a:r>
                      <a:endParaRPr lang="en-US" sz="2000" dirty="0">
                        <a:solidFill>
                          <a:schemeClr val="bg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omic Sans MS"/>
                          <a:cs typeface="Comic Sans MS"/>
                        </a:rPr>
                        <a:t>6</a:t>
                      </a:r>
                      <a:endParaRPr lang="en-US" sz="2000" dirty="0">
                        <a:solidFill>
                          <a:schemeClr val="bg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omic Sans MS"/>
                          <a:cs typeface="Comic Sans MS"/>
                        </a:rPr>
                        <a:t>8</a:t>
                      </a:r>
                      <a:endParaRPr lang="en-US" sz="2000" dirty="0">
                        <a:solidFill>
                          <a:schemeClr val="bg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omic Sans MS"/>
                          <a:cs typeface="Comic Sans MS"/>
                        </a:rPr>
                        <a:t>0.76</a:t>
                      </a:r>
                      <a:endParaRPr lang="en-US" sz="2000" dirty="0">
                        <a:solidFill>
                          <a:schemeClr val="bg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55607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omic Sans MS"/>
                          <a:cs typeface="Comic Sans MS"/>
                        </a:rPr>
                        <a:t>Neonatal sepsis</a:t>
                      </a:r>
                      <a:endParaRPr lang="en-US" sz="2000" dirty="0">
                        <a:solidFill>
                          <a:schemeClr val="bg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omic Sans MS"/>
                          <a:cs typeface="Comic Sans MS"/>
                        </a:rPr>
                        <a:t>7</a:t>
                      </a:r>
                      <a:endParaRPr lang="en-US" sz="2000" dirty="0">
                        <a:solidFill>
                          <a:schemeClr val="bg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omic Sans MS"/>
                          <a:cs typeface="Comic Sans MS"/>
                        </a:rPr>
                        <a:t>11</a:t>
                      </a:r>
                      <a:endParaRPr lang="en-US" sz="2000" dirty="0">
                        <a:solidFill>
                          <a:schemeClr val="bg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omic Sans MS"/>
                          <a:cs typeface="Comic Sans MS"/>
                        </a:rPr>
                        <a:t>0.64</a:t>
                      </a:r>
                      <a:endParaRPr lang="en-US" sz="2000" dirty="0">
                        <a:solidFill>
                          <a:schemeClr val="bg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7217" y="4284722"/>
            <a:ext cx="5439244" cy="25237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Comic Sans MS"/>
                <a:cs typeface="Comic Sans MS"/>
              </a:rPr>
              <a:t>Sekonder</a:t>
            </a:r>
            <a:r>
              <a:rPr lang="en-US" sz="2800" dirty="0" smtClean="0"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latin typeface="Comic Sans MS"/>
                <a:cs typeface="Comic Sans MS"/>
              </a:rPr>
              <a:t>sonuçlar</a:t>
            </a:r>
            <a:endParaRPr lang="en-US" sz="2800" dirty="0" smtClean="0">
              <a:latin typeface="Comic Sans MS"/>
              <a:cs typeface="Comic Sans MS"/>
            </a:endParaRPr>
          </a:p>
          <a:p>
            <a:pPr>
              <a:buFontTx/>
              <a:buChar char="•"/>
            </a:pPr>
            <a:r>
              <a:rPr lang="en-US" sz="2800" dirty="0" err="1" smtClean="0">
                <a:latin typeface="Comic Sans MS"/>
                <a:cs typeface="Comic Sans MS"/>
              </a:rPr>
              <a:t>Apgar</a:t>
            </a:r>
            <a:r>
              <a:rPr lang="en-US" sz="2800" dirty="0" smtClean="0"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latin typeface="Comic Sans MS"/>
                <a:cs typeface="Comic Sans MS"/>
              </a:rPr>
              <a:t>skorları</a:t>
            </a:r>
            <a:r>
              <a:rPr lang="en-US" sz="2800" dirty="0" smtClean="0">
                <a:latin typeface="Comic Sans MS"/>
                <a:cs typeface="Comic Sans MS"/>
              </a:rPr>
              <a:t>  . </a:t>
            </a:r>
            <a:r>
              <a:rPr lang="en-US" sz="2800" dirty="0" err="1" smtClean="0">
                <a:latin typeface="Comic Sans MS"/>
                <a:cs typeface="Comic Sans MS"/>
              </a:rPr>
              <a:t>Umb</a:t>
            </a:r>
            <a:r>
              <a:rPr lang="en-US" sz="2800" dirty="0" smtClean="0"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latin typeface="Comic Sans MS"/>
                <a:cs typeface="Comic Sans MS"/>
              </a:rPr>
              <a:t>arter</a:t>
            </a:r>
            <a:r>
              <a:rPr lang="en-US" sz="2800" dirty="0" smtClean="0">
                <a:latin typeface="Comic Sans MS"/>
                <a:cs typeface="Comic Sans MS"/>
              </a:rPr>
              <a:t> pH</a:t>
            </a:r>
          </a:p>
          <a:p>
            <a:pPr>
              <a:buFontTx/>
              <a:buChar char="•"/>
            </a:pPr>
            <a:r>
              <a:rPr lang="en-US" sz="2800" dirty="0" smtClean="0">
                <a:latin typeface="Comic Sans MS"/>
                <a:cs typeface="Comic Sans MS"/>
              </a:rPr>
              <a:t>RDS                 . </a:t>
            </a:r>
            <a:r>
              <a:rPr lang="en-US" sz="2800" dirty="0" err="1" smtClean="0">
                <a:latin typeface="Comic Sans MS"/>
                <a:cs typeface="Comic Sans MS"/>
              </a:rPr>
              <a:t>Asfixi</a:t>
            </a:r>
            <a:endParaRPr lang="en-US" sz="2800" dirty="0" smtClean="0">
              <a:latin typeface="Comic Sans MS"/>
              <a:cs typeface="Comic Sans MS"/>
            </a:endParaRPr>
          </a:p>
          <a:p>
            <a:pPr>
              <a:buFontTx/>
              <a:buChar char="•"/>
            </a:pPr>
            <a:r>
              <a:rPr lang="en-US" sz="2800" dirty="0" smtClean="0">
                <a:latin typeface="Comic Sans MS"/>
                <a:cs typeface="Comic Sans MS"/>
              </a:rPr>
              <a:t>YDYB </a:t>
            </a:r>
            <a:r>
              <a:rPr lang="en-US" sz="2800" dirty="0" err="1" smtClean="0">
                <a:latin typeface="Comic Sans MS"/>
                <a:cs typeface="Comic Sans MS"/>
              </a:rPr>
              <a:t>ihtiyacı</a:t>
            </a:r>
            <a:endParaRPr lang="en-US" sz="2800" dirty="0" smtClean="0">
              <a:latin typeface="Comic Sans MS"/>
              <a:cs typeface="Comic Sans MS"/>
            </a:endParaRPr>
          </a:p>
          <a:p>
            <a:r>
              <a:rPr lang="en-US" sz="2800" dirty="0" err="1" smtClean="0">
                <a:latin typeface="Comic Sans MS"/>
                <a:cs typeface="Comic Sans MS"/>
              </a:rPr>
              <a:t>açısından</a:t>
            </a:r>
            <a:r>
              <a:rPr lang="en-US" sz="2800" dirty="0" smtClean="0"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latin typeface="Comic Sans MS"/>
                <a:cs typeface="Comic Sans MS"/>
              </a:rPr>
              <a:t>da</a:t>
            </a:r>
            <a:r>
              <a:rPr lang="en-US" sz="2800" dirty="0" smtClean="0"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latin typeface="Comic Sans MS"/>
                <a:cs typeface="Comic Sans MS"/>
              </a:rPr>
              <a:t>fark</a:t>
            </a:r>
            <a:r>
              <a:rPr lang="en-US" sz="2800" dirty="0" smtClean="0"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latin typeface="Comic Sans MS"/>
                <a:cs typeface="Comic Sans MS"/>
              </a:rPr>
              <a:t>yok</a:t>
            </a:r>
            <a:endParaRPr lang="en-US" sz="2800" dirty="0" smtClean="0">
              <a:latin typeface="Comic Sans MS"/>
              <a:cs typeface="Comic Sans MS"/>
            </a:endParaRPr>
          </a:p>
          <a:p>
            <a:pPr>
              <a:buFontTx/>
              <a:buChar char="•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65721" y="4284723"/>
            <a:ext cx="3021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/>
                <a:cs typeface="Comic Sans MS"/>
              </a:rPr>
              <a:t>Van </a:t>
            </a:r>
            <a:r>
              <a:rPr lang="en-US" sz="2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/>
                <a:cs typeface="Comic Sans MS"/>
              </a:rPr>
              <a:t>der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/>
                <a:cs typeface="Comic Sans MS"/>
              </a:rPr>
              <a:t> Ham.</a:t>
            </a:r>
          </a:p>
          <a:p>
            <a:pPr algn="r"/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/>
                <a:cs typeface="Comic Sans MS"/>
              </a:rPr>
              <a:t>PPROMEXIL-TRIAL 2012</a:t>
            </a:r>
            <a:endParaRPr lang="en-US" sz="2000" dirty="0">
              <a:solidFill>
                <a:schemeClr val="accent2">
                  <a:lumMod val="40000"/>
                  <a:lumOff val="60000"/>
                </a:schemeClr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  <a:latin typeface="Comic Sans MS" pitchFamily="66" charset="0"/>
              </a:rPr>
              <a:t>DOĞUM</a:t>
            </a:r>
            <a:endParaRPr lang="tr-TR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ln>
            <a:solidFill>
              <a:srgbClr val="92D050"/>
            </a:solidFill>
          </a:ln>
        </p:spPr>
        <p:txBody>
          <a:bodyPr/>
          <a:lstStyle/>
          <a:p>
            <a:r>
              <a:rPr lang="tr-TR" sz="3200" dirty="0" smtClean="0">
                <a:latin typeface="Comic Sans MS" pitchFamily="66" charset="0"/>
              </a:rPr>
              <a:t>Doğum şekli</a:t>
            </a:r>
          </a:p>
          <a:p>
            <a:pPr lvl="1"/>
            <a:r>
              <a:rPr lang="tr-TR" sz="3200" dirty="0" smtClean="0">
                <a:latin typeface="Comic Sans MS" pitchFamily="66" charset="0"/>
              </a:rPr>
              <a:t>Obstetrik endikasyonlara bağlı</a:t>
            </a:r>
          </a:p>
          <a:p>
            <a:pPr lvl="1"/>
            <a:r>
              <a:rPr lang="tr-TR" sz="3200" dirty="0" smtClean="0">
                <a:latin typeface="Comic Sans MS" pitchFamily="66" charset="0"/>
              </a:rPr>
              <a:t>Spontan izlemde %80’i vajinal doğum ile sonuçlanacak</a:t>
            </a:r>
          </a:p>
          <a:p>
            <a:pPr lvl="1"/>
            <a:r>
              <a:rPr lang="tr-TR" sz="3200" dirty="0" smtClean="0">
                <a:latin typeface="Comic Sans MS" pitchFamily="66" charset="0"/>
              </a:rPr>
              <a:t>Oksitosin yada PG ile indüksiyon</a:t>
            </a:r>
          </a:p>
          <a:p>
            <a:pPr lvl="1">
              <a:buNone/>
            </a:pPr>
            <a:endParaRPr lang="tr-TR" sz="3200" dirty="0" smtClean="0">
              <a:latin typeface="Comic Sans MS" pitchFamily="66" charset="0"/>
            </a:endParaRPr>
          </a:p>
          <a:p>
            <a:pPr lvl="1" algn="r"/>
            <a: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UpToDate.2015</a:t>
            </a:r>
            <a:endParaRPr lang="tr-TR" sz="2400" dirty="0">
              <a:solidFill>
                <a:schemeClr val="accent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07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  <a:latin typeface="Comic Sans MS" pitchFamily="66" charset="0"/>
              </a:rPr>
              <a:t>Gelecek Gebelikler</a:t>
            </a:r>
            <a:endParaRPr lang="tr-TR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ln>
            <a:solidFill>
              <a:srgbClr val="92D050"/>
            </a:solidFill>
          </a:ln>
        </p:spPr>
        <p:txBody>
          <a:bodyPr/>
          <a:lstStyle/>
          <a:p>
            <a:r>
              <a:rPr lang="tr-TR" sz="3200" dirty="0" smtClean="0">
                <a:latin typeface="Comic Sans MS" pitchFamily="66" charset="0"/>
              </a:rPr>
              <a:t>P-EMR için güçlü bir risk faktörü</a:t>
            </a:r>
          </a:p>
          <a:p>
            <a:pPr>
              <a:buNone/>
            </a:pPr>
            <a:endParaRPr lang="tr-TR" sz="3200" dirty="0" smtClean="0">
              <a:latin typeface="Comic Sans MS" pitchFamily="66" charset="0"/>
            </a:endParaRPr>
          </a:p>
          <a:p>
            <a:r>
              <a:rPr lang="tr-TR" sz="3200" dirty="0" smtClean="0">
                <a:latin typeface="Comic Sans MS" pitchFamily="66" charset="0"/>
              </a:rPr>
              <a:t>Progesteron kullanılması</a:t>
            </a:r>
          </a:p>
          <a:p>
            <a:pPr>
              <a:buNone/>
            </a:pPr>
            <a:endParaRPr lang="tr-TR" sz="3200" dirty="0" smtClean="0">
              <a:latin typeface="Comic Sans MS" pitchFamily="66" charset="0"/>
            </a:endParaRPr>
          </a:p>
          <a:p>
            <a:r>
              <a:rPr lang="tr-TR" sz="3200" dirty="0" err="1" smtClean="0">
                <a:latin typeface="Comic Sans MS" pitchFamily="66" charset="0"/>
              </a:rPr>
              <a:t>Servikal</a:t>
            </a:r>
            <a:r>
              <a:rPr lang="tr-TR" sz="3200" dirty="0" smtClean="0">
                <a:latin typeface="Comic Sans MS" pitchFamily="66" charset="0"/>
              </a:rPr>
              <a:t> yetmezlik ile ilişkili olabilir</a:t>
            </a:r>
          </a:p>
          <a:p>
            <a:pPr lvl="1"/>
            <a:r>
              <a:rPr lang="tr-TR" sz="2800" dirty="0" smtClean="0">
                <a:latin typeface="Comic Sans MS" pitchFamily="66" charset="0"/>
              </a:rPr>
              <a:t>CL ölçümü ve gerekirse </a:t>
            </a:r>
            <a:r>
              <a:rPr lang="tr-TR" sz="2800" dirty="0" err="1" smtClean="0">
                <a:latin typeface="Comic Sans MS" pitchFamily="66" charset="0"/>
              </a:rPr>
              <a:t>serklaj</a:t>
            </a:r>
            <a:endParaRPr lang="tr-TR" sz="2800" dirty="0" smtClean="0">
              <a:latin typeface="Comic Sans MS" pitchFamily="66" charset="0"/>
            </a:endParaRPr>
          </a:p>
          <a:p>
            <a:pPr marL="68580" indent="0">
              <a:buNone/>
            </a:pPr>
            <a:endParaRPr lang="tr-TR" dirty="0" smtClean="0">
              <a:latin typeface="Comic Sans MS" pitchFamily="66" charset="0"/>
            </a:endParaRPr>
          </a:p>
          <a:p>
            <a:pPr algn="r"/>
            <a: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UpToDate.2015</a:t>
            </a:r>
            <a:endParaRPr lang="tr-TR" sz="2400" dirty="0">
              <a:solidFill>
                <a:schemeClr val="accent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29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  <a:latin typeface="Comic Sans MS" pitchFamily="66" charset="0"/>
              </a:rPr>
              <a:t>SONUÇ</a:t>
            </a:r>
            <a:endParaRPr lang="tr-TR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ln>
            <a:solidFill>
              <a:srgbClr val="92D050"/>
            </a:solidFill>
          </a:ln>
        </p:spPr>
        <p:txBody>
          <a:bodyPr/>
          <a:lstStyle/>
          <a:p>
            <a:r>
              <a:rPr lang="tr-TR" sz="3200" dirty="0" smtClean="0">
                <a:latin typeface="Comic Sans MS" pitchFamily="66" charset="0"/>
              </a:rPr>
              <a:t>P-EMR, </a:t>
            </a:r>
            <a:r>
              <a:rPr lang="tr-TR" sz="3200" dirty="0" err="1" smtClean="0">
                <a:latin typeface="Comic Sans MS" pitchFamily="66" charset="0"/>
              </a:rPr>
              <a:t>preterm</a:t>
            </a:r>
            <a:r>
              <a:rPr lang="tr-TR" sz="3200" dirty="0" smtClean="0">
                <a:latin typeface="Comic Sans MS" pitchFamily="66" charset="0"/>
              </a:rPr>
              <a:t> eylemin 1/3’den sorumlu</a:t>
            </a:r>
          </a:p>
          <a:p>
            <a:r>
              <a:rPr lang="tr-TR" sz="3200" dirty="0" smtClean="0">
                <a:latin typeface="Comic Sans MS" pitchFamily="66" charset="0"/>
              </a:rPr>
              <a:t>Sonraki gebelikte risk en az x3 artar</a:t>
            </a:r>
          </a:p>
          <a:p>
            <a:r>
              <a:rPr lang="tr-TR" sz="3200" dirty="0" smtClean="0">
                <a:latin typeface="Comic Sans MS" pitchFamily="66" charset="0"/>
              </a:rPr>
              <a:t>Klinik tanı</a:t>
            </a:r>
          </a:p>
          <a:p>
            <a:r>
              <a:rPr lang="tr-TR" sz="3200" dirty="0" err="1" smtClean="0">
                <a:latin typeface="Comic Sans MS" pitchFamily="66" charset="0"/>
              </a:rPr>
              <a:t>Yenidoğan</a:t>
            </a:r>
            <a:r>
              <a:rPr lang="tr-TR" sz="3200" dirty="0" smtClean="0">
                <a:latin typeface="Comic Sans MS" pitchFamily="66" charset="0"/>
              </a:rPr>
              <a:t>, P-EMR ile ilişkili </a:t>
            </a:r>
            <a:r>
              <a:rPr lang="tr-TR" sz="3200" dirty="0" err="1" smtClean="0">
                <a:latin typeface="Comic Sans MS" pitchFamily="66" charset="0"/>
              </a:rPr>
              <a:t>morbidite</a:t>
            </a:r>
            <a:r>
              <a:rPr lang="tr-TR" sz="3200" dirty="0" smtClean="0">
                <a:latin typeface="Comic Sans MS" pitchFamily="66" charset="0"/>
              </a:rPr>
              <a:t> ve </a:t>
            </a:r>
            <a:r>
              <a:rPr lang="tr-TR" sz="3200" dirty="0" err="1" smtClean="0">
                <a:latin typeface="Comic Sans MS" pitchFamily="66" charset="0"/>
              </a:rPr>
              <a:t>mortalite</a:t>
            </a:r>
            <a:r>
              <a:rPr lang="tr-TR" sz="3200" dirty="0" smtClean="0">
                <a:latin typeface="Comic Sans MS" pitchFamily="66" charset="0"/>
              </a:rPr>
              <a:t> açısından risk altında.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2644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FF00"/>
                </a:solidFill>
                <a:latin typeface="Comic Sans MS" pitchFamily="66" charset="0"/>
              </a:rPr>
              <a:t>SONUÇ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19075"/>
            <a:ext cx="7772400" cy="4736485"/>
          </a:xfrm>
          <a:ln>
            <a:solidFill>
              <a:srgbClr val="92D050"/>
            </a:solidFill>
          </a:ln>
        </p:spPr>
        <p:txBody>
          <a:bodyPr/>
          <a:lstStyle/>
          <a:p>
            <a:r>
              <a:rPr lang="tr-TR" sz="3200" dirty="0" smtClean="0">
                <a:latin typeface="Comic Sans MS" pitchFamily="66" charset="0"/>
              </a:rPr>
              <a:t>Tedavi planı</a:t>
            </a:r>
          </a:p>
          <a:p>
            <a:pPr lvl="1"/>
            <a:r>
              <a:rPr lang="tr-TR" sz="3200" dirty="0" smtClean="0">
                <a:latin typeface="Comic Sans MS" pitchFamily="66" charset="0"/>
              </a:rPr>
              <a:t>GA</a:t>
            </a:r>
          </a:p>
          <a:p>
            <a:pPr lvl="1"/>
            <a:r>
              <a:rPr lang="tr-TR" sz="3200" dirty="0" err="1" smtClean="0">
                <a:latin typeface="Comic Sans MS" pitchFamily="66" charset="0"/>
              </a:rPr>
              <a:t>YDYB’da</a:t>
            </a:r>
            <a:r>
              <a:rPr lang="tr-TR" sz="3200" dirty="0" smtClean="0">
                <a:latin typeface="Comic Sans MS" pitchFamily="66" charset="0"/>
              </a:rPr>
              <a:t> yer</a:t>
            </a:r>
          </a:p>
          <a:p>
            <a:pPr lvl="1"/>
            <a:r>
              <a:rPr lang="tr-TR" sz="3200" dirty="0" err="1" smtClean="0">
                <a:latin typeface="Comic Sans MS" pitchFamily="66" charset="0"/>
              </a:rPr>
              <a:t>Fetal</a:t>
            </a:r>
            <a:r>
              <a:rPr lang="tr-TR" sz="3200" dirty="0" smtClean="0">
                <a:latin typeface="Comic Sans MS" pitchFamily="66" charset="0"/>
              </a:rPr>
              <a:t>/maternal enfeksiyon bulguları</a:t>
            </a:r>
          </a:p>
          <a:p>
            <a:pPr lvl="1"/>
            <a:r>
              <a:rPr lang="tr-TR" sz="3200" dirty="0" err="1" smtClean="0">
                <a:latin typeface="Comic Sans MS" pitchFamily="66" charset="0"/>
              </a:rPr>
              <a:t>Fetal</a:t>
            </a:r>
            <a:r>
              <a:rPr lang="tr-TR" sz="3200" dirty="0" smtClean="0">
                <a:latin typeface="Comic Sans MS" pitchFamily="66" charset="0"/>
              </a:rPr>
              <a:t> iyilik hali (</a:t>
            </a:r>
            <a:r>
              <a:rPr lang="tr-TR" sz="3200" dirty="0" err="1" smtClean="0">
                <a:latin typeface="Comic Sans MS" pitchFamily="66" charset="0"/>
              </a:rPr>
              <a:t>dekolman</a:t>
            </a:r>
            <a:r>
              <a:rPr lang="tr-TR" sz="3200" dirty="0" smtClean="0">
                <a:latin typeface="Comic Sans MS" pitchFamily="66" charset="0"/>
              </a:rPr>
              <a:t>? </a:t>
            </a:r>
            <a:r>
              <a:rPr lang="tr-TR" sz="3200" dirty="0" err="1" smtClean="0">
                <a:latin typeface="Comic Sans MS" pitchFamily="66" charset="0"/>
              </a:rPr>
              <a:t>Fetal</a:t>
            </a:r>
            <a:r>
              <a:rPr lang="tr-TR" sz="3200" dirty="0" smtClean="0">
                <a:latin typeface="Comic Sans MS" pitchFamily="66" charset="0"/>
              </a:rPr>
              <a:t> </a:t>
            </a:r>
            <a:r>
              <a:rPr lang="tr-TR" sz="3200" dirty="0" err="1" smtClean="0">
                <a:latin typeface="Comic Sans MS" pitchFamily="66" charset="0"/>
              </a:rPr>
              <a:t>distres</a:t>
            </a:r>
            <a:r>
              <a:rPr lang="tr-TR" sz="3200" dirty="0" smtClean="0">
                <a:latin typeface="Comic Sans MS" pitchFamily="66" charset="0"/>
              </a:rPr>
              <a:t>?)</a:t>
            </a:r>
          </a:p>
          <a:p>
            <a:pPr lvl="1"/>
            <a:r>
              <a:rPr lang="tr-TR" sz="3200" dirty="0" err="1" smtClean="0">
                <a:latin typeface="Comic Sans MS" pitchFamily="66" charset="0"/>
              </a:rPr>
              <a:t>Fetal</a:t>
            </a:r>
            <a:r>
              <a:rPr lang="tr-TR" sz="3200" dirty="0" smtClean="0">
                <a:latin typeface="Comic Sans MS" pitchFamily="66" charset="0"/>
              </a:rPr>
              <a:t> pozisyon</a:t>
            </a:r>
          </a:p>
          <a:p>
            <a:pPr lvl="1"/>
            <a:r>
              <a:rPr lang="tr-TR" sz="3200" dirty="0" err="1" smtClean="0">
                <a:latin typeface="Comic Sans MS" pitchFamily="66" charset="0"/>
              </a:rPr>
              <a:t>Ac</a:t>
            </a:r>
            <a:r>
              <a:rPr lang="tr-TR" sz="3200" dirty="0" smtClean="0">
                <a:latin typeface="Comic Sans MS" pitchFamily="66" charset="0"/>
              </a:rPr>
              <a:t> </a:t>
            </a:r>
            <a:r>
              <a:rPr lang="tr-TR" sz="3200" dirty="0" err="1" smtClean="0">
                <a:latin typeface="Comic Sans MS" pitchFamily="66" charset="0"/>
              </a:rPr>
              <a:t>matürasyonu</a:t>
            </a:r>
            <a:endParaRPr lang="tr-TR" sz="3200" dirty="0" smtClean="0">
              <a:latin typeface="Comic Sans MS" pitchFamily="66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  <a:latin typeface="Comic Sans MS" pitchFamily="66" charset="0"/>
              </a:rPr>
              <a:t>SONUÇ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26465"/>
            <a:ext cx="7772400" cy="22441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b="1" u="sng" dirty="0" smtClean="0">
                <a:solidFill>
                  <a:schemeClr val="accent2"/>
                </a:solidFill>
                <a:latin typeface="Comic Sans MS"/>
                <a:cs typeface="Comic Sans MS"/>
              </a:rPr>
              <a:t>&lt;24 GH</a:t>
            </a:r>
          </a:p>
          <a:p>
            <a:r>
              <a:rPr lang="en-US" dirty="0" err="1" smtClean="0">
                <a:latin typeface="Comic Sans MS"/>
                <a:cs typeface="Comic Sans MS"/>
              </a:rPr>
              <a:t>Ailenin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beklentisi</a:t>
            </a:r>
            <a:endParaRPr lang="en-US" dirty="0" smtClean="0">
              <a:latin typeface="Comic Sans MS"/>
              <a:cs typeface="Comic Sans MS"/>
            </a:endParaRPr>
          </a:p>
          <a:p>
            <a:r>
              <a:rPr lang="en-US" dirty="0" err="1" smtClean="0">
                <a:latin typeface="Comic Sans MS"/>
                <a:cs typeface="Comic Sans MS"/>
              </a:rPr>
              <a:t>Yakın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takip</a:t>
            </a:r>
            <a:r>
              <a:rPr lang="en-US" dirty="0" smtClean="0">
                <a:latin typeface="Comic Sans MS"/>
                <a:cs typeface="Comic Sans MS"/>
              </a:rPr>
              <a:t> / </a:t>
            </a:r>
            <a:r>
              <a:rPr lang="en-US" dirty="0" err="1" smtClean="0">
                <a:latin typeface="Comic Sans MS"/>
                <a:cs typeface="Comic Sans MS"/>
              </a:rPr>
              <a:t>terminasyon</a:t>
            </a:r>
            <a:r>
              <a:rPr lang="en-US" dirty="0" smtClean="0">
                <a:latin typeface="Comic Sans MS"/>
                <a:cs typeface="Comic Sans MS"/>
              </a:rPr>
              <a:t>?</a:t>
            </a:r>
          </a:p>
          <a:p>
            <a:r>
              <a:rPr lang="en-US" dirty="0" err="1" smtClean="0">
                <a:latin typeface="Comic Sans MS"/>
                <a:cs typeface="Comic Sans MS"/>
              </a:rPr>
              <a:t>Antibiyotik</a:t>
            </a:r>
            <a:r>
              <a:rPr lang="en-US" dirty="0" smtClean="0">
                <a:latin typeface="Comic Sans MS"/>
                <a:cs typeface="Comic Sans MS"/>
              </a:rPr>
              <a:t> +, KS -, </a:t>
            </a:r>
            <a:r>
              <a:rPr lang="en-US" dirty="0" err="1" smtClean="0">
                <a:latin typeface="Comic Sans MS"/>
                <a:cs typeface="Comic Sans MS"/>
              </a:rPr>
              <a:t>tokoliz</a:t>
            </a:r>
            <a:r>
              <a:rPr lang="en-US" dirty="0" smtClean="0">
                <a:latin typeface="Comic Sans MS"/>
                <a:cs typeface="Comic Sans MS"/>
              </a:rPr>
              <a:t> -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3893935"/>
            <a:ext cx="7772400" cy="15696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u="sng" dirty="0" smtClean="0">
                <a:solidFill>
                  <a:schemeClr val="accent2"/>
                </a:solidFill>
                <a:latin typeface="Comic Sans MS"/>
                <a:cs typeface="Comic Sans MS"/>
              </a:rPr>
              <a:t>24-32 GH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omic Sans MS"/>
                <a:cs typeface="Comic Sans MS"/>
              </a:rPr>
              <a:t>*</a:t>
            </a:r>
            <a:r>
              <a:rPr lang="en-US" sz="3200" dirty="0" smtClean="0">
                <a:solidFill>
                  <a:schemeClr val="bg1"/>
                </a:solidFill>
                <a:latin typeface="Comic Sans MS"/>
                <a:cs typeface="Comic Sans MS"/>
              </a:rPr>
              <a:t>TAKİP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mic Sans MS"/>
                <a:cs typeface="Comic Sans MS"/>
              </a:rPr>
              <a:t>* </a:t>
            </a:r>
            <a:r>
              <a:rPr lang="en-US" sz="3200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Antibiyotik</a:t>
            </a:r>
            <a:r>
              <a:rPr lang="en-US" sz="3200" dirty="0" smtClean="0">
                <a:solidFill>
                  <a:schemeClr val="bg1"/>
                </a:solidFill>
                <a:latin typeface="Comic Sans MS"/>
                <a:cs typeface="Comic Sans MS"/>
              </a:rPr>
              <a:t> +, KS +, </a:t>
            </a:r>
            <a:r>
              <a:rPr lang="en-US" sz="3200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tokoliz</a:t>
            </a:r>
            <a:r>
              <a:rPr lang="en-US" sz="3200" dirty="0" smtClean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tartışmalı</a:t>
            </a:r>
            <a:endParaRPr lang="en-US" sz="32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16400"/>
            <a:ext cx="7772400" cy="227495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3200" b="1" u="sng" dirty="0" smtClean="0">
                <a:solidFill>
                  <a:schemeClr val="accent2"/>
                </a:solidFill>
                <a:latin typeface="Comic Sans MS"/>
                <a:cs typeface="Comic Sans MS"/>
              </a:rPr>
              <a:t>32-34 GH</a:t>
            </a:r>
          </a:p>
          <a:p>
            <a:r>
              <a:rPr lang="en-US" sz="3200" dirty="0" err="1" smtClean="0">
                <a:latin typeface="Comic Sans MS"/>
                <a:cs typeface="Comic Sans MS"/>
              </a:rPr>
              <a:t>Yakın</a:t>
            </a:r>
            <a:r>
              <a:rPr lang="en-US" sz="3200" dirty="0" smtClean="0">
                <a:latin typeface="Comic Sans MS"/>
                <a:cs typeface="Comic Sans MS"/>
              </a:rPr>
              <a:t> </a:t>
            </a:r>
            <a:r>
              <a:rPr lang="en-US" sz="3200" dirty="0" err="1" smtClean="0">
                <a:latin typeface="Comic Sans MS"/>
                <a:cs typeface="Comic Sans MS"/>
              </a:rPr>
              <a:t>takip</a:t>
            </a:r>
            <a:endParaRPr lang="en-US" sz="3200" dirty="0" smtClean="0">
              <a:latin typeface="Comic Sans MS"/>
              <a:cs typeface="Comic Sans MS"/>
            </a:endParaRPr>
          </a:p>
          <a:p>
            <a:r>
              <a:rPr lang="en-US" sz="3200" dirty="0" err="1" smtClean="0">
                <a:latin typeface="Comic Sans MS"/>
                <a:cs typeface="Comic Sans MS"/>
              </a:rPr>
              <a:t>Antibiyotik</a:t>
            </a:r>
            <a:r>
              <a:rPr lang="en-US" sz="3200" dirty="0" smtClean="0">
                <a:latin typeface="Comic Sans MS"/>
                <a:cs typeface="Comic Sans MS"/>
              </a:rPr>
              <a:t> +, KS </a:t>
            </a:r>
            <a:r>
              <a:rPr lang="en-US" sz="3200" dirty="0" err="1" smtClean="0">
                <a:latin typeface="Comic Sans MS"/>
                <a:cs typeface="Comic Sans MS"/>
              </a:rPr>
              <a:t>tartışmalı</a:t>
            </a:r>
            <a:r>
              <a:rPr lang="en-US" sz="3200" dirty="0" smtClean="0">
                <a:latin typeface="Comic Sans MS"/>
                <a:cs typeface="Comic Sans MS"/>
              </a:rPr>
              <a:t>, </a:t>
            </a:r>
            <a:r>
              <a:rPr lang="en-US" sz="3200" dirty="0" err="1" smtClean="0">
                <a:latin typeface="Comic Sans MS"/>
                <a:cs typeface="Comic Sans MS"/>
              </a:rPr>
              <a:t>tokoliz</a:t>
            </a:r>
            <a:r>
              <a:rPr lang="en-US" sz="3200" dirty="0" smtClean="0">
                <a:latin typeface="Comic Sans MS"/>
                <a:cs typeface="Comic Sans MS"/>
              </a:rPr>
              <a:t> </a:t>
            </a:r>
            <a:r>
              <a:rPr lang="en-US" sz="3200" dirty="0" err="1" smtClean="0">
                <a:latin typeface="Comic Sans MS"/>
                <a:cs typeface="Comic Sans MS"/>
              </a:rPr>
              <a:t>tartışmalı</a:t>
            </a:r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3126314"/>
            <a:ext cx="77724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accent2"/>
                </a:solidFill>
                <a:latin typeface="Comic Sans MS"/>
                <a:cs typeface="Comic Sans MS"/>
              </a:rPr>
              <a:t>34-37 GH</a:t>
            </a:r>
          </a:p>
          <a:p>
            <a:pPr>
              <a:buFontTx/>
              <a:buChar char="•"/>
            </a:pPr>
            <a:r>
              <a:rPr lang="en-US" sz="3200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Doğum</a:t>
            </a:r>
            <a:r>
              <a:rPr lang="en-US" sz="3200" dirty="0" smtClean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</a:p>
          <a:p>
            <a:pPr>
              <a:buFontTx/>
              <a:buChar char="•"/>
            </a:pPr>
            <a:r>
              <a:rPr lang="en-US" sz="3200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Antibiyotik</a:t>
            </a:r>
            <a:r>
              <a:rPr lang="en-US" sz="3200" dirty="0" smtClean="0">
                <a:solidFill>
                  <a:schemeClr val="bg1"/>
                </a:solidFill>
                <a:latin typeface="Comic Sans MS"/>
                <a:cs typeface="Comic Sans MS"/>
              </a:rPr>
              <a:t> +</a:t>
            </a:r>
            <a:endParaRPr lang="en-US" sz="32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4996518"/>
            <a:ext cx="7733451" cy="15696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Comic Sans MS"/>
                <a:cs typeface="Comic Sans MS"/>
              </a:rPr>
              <a:t>TAKİP SIRASINDA FETAL DİSTRES YADA ENFEKSİYON BULGUSU</a:t>
            </a:r>
            <a:r>
              <a:rPr lang="en-US" sz="3200" dirty="0" smtClean="0">
                <a:solidFill>
                  <a:srgbClr val="000000"/>
                </a:solidFill>
                <a:latin typeface="Comic Sans MS"/>
                <a:cs typeface="Comic Sans MS"/>
              </a:rPr>
              <a:t>=</a:t>
            </a:r>
            <a:r>
              <a:rPr lang="en-US" sz="3200" dirty="0" smtClean="0">
                <a:solidFill>
                  <a:srgbClr val="EA157A"/>
                </a:solidFill>
                <a:latin typeface="Comic Sans MS"/>
                <a:cs typeface="Comic Sans MS"/>
              </a:rPr>
              <a:t> DOĞUM</a:t>
            </a:r>
            <a:endParaRPr lang="en-US" sz="3200" dirty="0">
              <a:solidFill>
                <a:srgbClr val="EA157A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/>
              </a:rPr>
              <a:t>PATOGENEZ</a:t>
            </a:r>
            <a:endParaRPr lang="en-US" dirty="0">
              <a:solidFill>
                <a:srgbClr val="FFFF00"/>
              </a:solidFill>
              <a:latin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04" y="1783560"/>
            <a:ext cx="5103904" cy="4488356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4652861" y="512064"/>
            <a:ext cx="4033939" cy="2514833"/>
          </a:xfrm>
          <a:prstGeom prst="cloud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Comic Sans MS"/>
              </a:rPr>
              <a:t>TIMMPs</a:t>
            </a:r>
            <a:r>
              <a:rPr lang="en-US" sz="2000" b="1" dirty="0" smtClean="0">
                <a:solidFill>
                  <a:schemeClr val="bg1"/>
                </a:solidFill>
                <a:latin typeface="Comic Sans MS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Wingdings"/>
                <a:ea typeface="Wingdings"/>
                <a:cs typeface="Wingdings"/>
              </a:rPr>
              <a:t></a:t>
            </a:r>
            <a:endParaRPr lang="en-US" sz="2000" b="1" dirty="0" smtClean="0">
              <a:solidFill>
                <a:schemeClr val="bg1"/>
              </a:solidFill>
              <a:latin typeface="Comic Sans MS"/>
            </a:endParaRPr>
          </a:p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Comic Sans MS"/>
              </a:rPr>
              <a:t>MMPs</a:t>
            </a:r>
            <a:r>
              <a:rPr lang="en-US" sz="2000" b="1" dirty="0" smtClean="0">
                <a:solidFill>
                  <a:schemeClr val="bg1"/>
                </a:solidFill>
                <a:latin typeface="Comic Sans MS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Wingdings"/>
                <a:ea typeface="Wingdings"/>
                <a:cs typeface="Wingdings"/>
              </a:rPr>
              <a:t></a:t>
            </a:r>
            <a:endParaRPr lang="en-US" sz="2000" b="1" dirty="0" smtClean="0">
              <a:solidFill>
                <a:schemeClr val="bg1"/>
              </a:solidFill>
              <a:latin typeface="Comic Sans MS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Comic Sans MS"/>
              </a:rPr>
              <a:t>ECM </a:t>
            </a:r>
            <a:r>
              <a:rPr lang="en-US" sz="2000" dirty="0" err="1" smtClean="0">
                <a:solidFill>
                  <a:schemeClr val="bg1"/>
                </a:solidFill>
                <a:latin typeface="Comic Sans MS"/>
              </a:rPr>
              <a:t>prt</a:t>
            </a:r>
            <a:endParaRPr lang="en-US" sz="2000" dirty="0" smtClean="0">
              <a:solidFill>
                <a:schemeClr val="bg1"/>
              </a:solidFill>
              <a:latin typeface="Comic Sans MS"/>
            </a:endParaRPr>
          </a:p>
          <a:p>
            <a:pPr algn="ctr"/>
            <a:r>
              <a:rPr lang="en-US" sz="2000" dirty="0" err="1" smtClean="0">
                <a:solidFill>
                  <a:schemeClr val="bg1"/>
                </a:solidFill>
                <a:latin typeface="Comic Sans MS"/>
              </a:rPr>
              <a:t>Laminin</a:t>
            </a:r>
            <a:endParaRPr lang="en-US" sz="2000" dirty="0" smtClean="0">
              <a:solidFill>
                <a:schemeClr val="bg1"/>
              </a:solidFill>
              <a:latin typeface="Comic Sans MS"/>
            </a:endParaRPr>
          </a:p>
          <a:p>
            <a:pPr algn="ctr"/>
            <a:r>
              <a:rPr lang="en-US" sz="2000" dirty="0" err="1" smtClean="0">
                <a:solidFill>
                  <a:schemeClr val="bg1"/>
                </a:solidFill>
                <a:latin typeface="Comic Sans MS"/>
              </a:rPr>
              <a:t>Kollajen</a:t>
            </a:r>
            <a:endParaRPr lang="en-US" sz="2000" dirty="0" smtClean="0">
              <a:solidFill>
                <a:schemeClr val="bg1"/>
              </a:solidFill>
              <a:latin typeface="Comic Sans MS"/>
            </a:endParaRPr>
          </a:p>
          <a:p>
            <a:pPr algn="ctr"/>
            <a:r>
              <a:rPr lang="en-US" sz="2000" dirty="0" err="1" smtClean="0">
                <a:solidFill>
                  <a:schemeClr val="bg1"/>
                </a:solidFill>
                <a:latin typeface="Comic Sans MS"/>
              </a:rPr>
              <a:t>fibronektin</a:t>
            </a:r>
            <a:endParaRPr lang="en-US" sz="2000" dirty="0">
              <a:solidFill>
                <a:schemeClr val="bg1"/>
              </a:solidFill>
              <a:latin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5162" y="6355560"/>
            <a:ext cx="2241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/>
              </a:rPr>
              <a:t>UpToDate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/>
              </a:rPr>
              <a:t>, 2015</a:t>
            </a:r>
            <a:endParaRPr lang="en-US" sz="2000" dirty="0">
              <a:solidFill>
                <a:schemeClr val="accent2">
                  <a:lumMod val="40000"/>
                  <a:lumOff val="60000"/>
                </a:schemeClr>
              </a:solidFill>
              <a:latin typeface="Comic Sans M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4646696" y="3222974"/>
            <a:ext cx="1151805" cy="759652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loud 11"/>
          <p:cNvSpPr/>
          <p:nvPr/>
        </p:nvSpPr>
        <p:spPr>
          <a:xfrm>
            <a:off x="5222599" y="3193080"/>
            <a:ext cx="3464201" cy="2872586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  <a:latin typeface="Comic Sans MS"/>
              </a:rPr>
              <a:t>Membran</a:t>
            </a:r>
            <a:r>
              <a:rPr lang="en-US" sz="2000" dirty="0" smtClean="0">
                <a:solidFill>
                  <a:schemeClr val="bg1"/>
                </a:solidFill>
                <a:latin typeface="Comic Sans MS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mic Sans MS"/>
              </a:rPr>
              <a:t>kollajen</a:t>
            </a:r>
            <a:r>
              <a:rPr lang="en-US" sz="2000" dirty="0" smtClean="0">
                <a:solidFill>
                  <a:schemeClr val="bg1"/>
                </a:solidFill>
                <a:latin typeface="Comic Sans MS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mic Sans MS"/>
              </a:rPr>
              <a:t>içeriğinde</a:t>
            </a:r>
            <a:r>
              <a:rPr lang="en-US" sz="2000" dirty="0" smtClean="0">
                <a:solidFill>
                  <a:schemeClr val="bg1"/>
                </a:solidFill>
                <a:latin typeface="Comic Sans MS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mic Sans MS"/>
              </a:rPr>
              <a:t>azalma</a:t>
            </a:r>
            <a:r>
              <a:rPr lang="en-US" sz="2000" dirty="0" smtClean="0">
                <a:solidFill>
                  <a:schemeClr val="bg1"/>
                </a:solidFill>
                <a:latin typeface="Comic Sans MS"/>
              </a:rPr>
              <a:t>,</a:t>
            </a:r>
          </a:p>
          <a:p>
            <a:pPr algn="ctr"/>
            <a:r>
              <a:rPr lang="en-US" sz="2000" dirty="0" err="1" smtClean="0">
                <a:solidFill>
                  <a:schemeClr val="bg1"/>
                </a:solidFill>
                <a:latin typeface="Comic Sans MS"/>
              </a:rPr>
              <a:t>Membran</a:t>
            </a:r>
            <a:r>
              <a:rPr lang="en-US" sz="2000" dirty="0" smtClean="0">
                <a:solidFill>
                  <a:schemeClr val="bg1"/>
                </a:solidFill>
                <a:latin typeface="Comic Sans MS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mic Sans MS"/>
              </a:rPr>
              <a:t>bütünlüğünün</a:t>
            </a:r>
            <a:r>
              <a:rPr lang="en-US" sz="2000" dirty="0" smtClean="0">
                <a:solidFill>
                  <a:schemeClr val="bg1"/>
                </a:solidFill>
                <a:latin typeface="Comic Sans MS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mic Sans MS"/>
              </a:rPr>
              <a:t>bozulması</a:t>
            </a:r>
            <a:endParaRPr lang="en-US" sz="2000" dirty="0">
              <a:solidFill>
                <a:schemeClr val="bg1"/>
              </a:solidFill>
              <a:latin typeface="Comic Sans MS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3725979" y="4344885"/>
            <a:ext cx="1318577" cy="693503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1590519" y="1981859"/>
            <a:ext cx="2861119" cy="558361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Comic Sans MS"/>
                <a:cs typeface="Comic Sans MS"/>
              </a:rPr>
              <a:t>TEŞEKKÜRLER</a:t>
            </a:r>
            <a:endParaRPr lang="en-US" sz="5400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14" y="1784595"/>
            <a:ext cx="7596586" cy="4570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4"/>
          <p:cNvSpPr>
            <a:spLocks noGrp="1"/>
          </p:cNvSpPr>
          <p:nvPr>
            <p:ph type="title"/>
          </p:nvPr>
        </p:nvSpPr>
        <p:spPr>
          <a:xfrm>
            <a:off x="664694" y="367976"/>
            <a:ext cx="8022106" cy="1058488"/>
          </a:xfrm>
        </p:spPr>
        <p:txBody>
          <a:bodyPr/>
          <a:lstStyle/>
          <a:p>
            <a:r>
              <a:rPr lang="en-US" cap="all" dirty="0" smtClean="0">
                <a:solidFill>
                  <a:srgbClr val="FFFF00"/>
                </a:solidFill>
                <a:latin typeface="Comic Sans MS"/>
              </a:rPr>
              <a:t>Maternal </a:t>
            </a:r>
            <a:r>
              <a:rPr lang="en-US" cap="all" dirty="0" err="1" smtClean="0">
                <a:solidFill>
                  <a:srgbClr val="FFFF00"/>
                </a:solidFill>
                <a:latin typeface="Comic Sans MS"/>
              </a:rPr>
              <a:t>Komplİkasyonlar</a:t>
            </a:r>
            <a:endParaRPr lang="en-US" cap="all" dirty="0" smtClean="0">
              <a:solidFill>
                <a:srgbClr val="FFFF00"/>
              </a:solidFill>
              <a:latin typeface="Comic Sans MS"/>
            </a:endParaRPr>
          </a:p>
        </p:txBody>
      </p:sp>
      <p:sp>
        <p:nvSpPr>
          <p:cNvPr id="19459" name="Content Placeholder 5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3200" dirty="0" err="1" smtClean="0">
                <a:latin typeface="Comic Sans MS"/>
              </a:rPr>
              <a:t>Koryoamniyonit</a:t>
            </a:r>
            <a:r>
              <a:rPr lang="en-US" sz="3200" dirty="0" smtClean="0">
                <a:latin typeface="Comic Sans MS"/>
              </a:rPr>
              <a:t> (%15-25)</a:t>
            </a:r>
          </a:p>
          <a:p>
            <a:r>
              <a:rPr lang="en-US" sz="3200" dirty="0" err="1" smtClean="0">
                <a:latin typeface="Comic Sans MS"/>
              </a:rPr>
              <a:t>Ablasyo</a:t>
            </a:r>
            <a:r>
              <a:rPr lang="en-US" sz="3200" dirty="0" smtClean="0">
                <a:latin typeface="Comic Sans MS"/>
              </a:rPr>
              <a:t> </a:t>
            </a:r>
            <a:r>
              <a:rPr lang="en-US" sz="3200" dirty="0" err="1" smtClean="0">
                <a:latin typeface="Comic Sans MS"/>
              </a:rPr>
              <a:t>plasenta</a:t>
            </a:r>
            <a:r>
              <a:rPr lang="en-US" sz="3200" dirty="0" smtClean="0">
                <a:latin typeface="Comic Sans MS"/>
              </a:rPr>
              <a:t> (%4-12)</a:t>
            </a:r>
          </a:p>
          <a:p>
            <a:r>
              <a:rPr lang="en-US" sz="3200" dirty="0" err="1" smtClean="0">
                <a:latin typeface="Comic Sans MS"/>
              </a:rPr>
              <a:t>Operatif</a:t>
            </a:r>
            <a:r>
              <a:rPr lang="en-US" sz="3200" dirty="0" smtClean="0">
                <a:latin typeface="Comic Sans MS"/>
              </a:rPr>
              <a:t> </a:t>
            </a:r>
            <a:r>
              <a:rPr lang="en-US" sz="3200" dirty="0" err="1" smtClean="0">
                <a:latin typeface="Comic Sans MS"/>
              </a:rPr>
              <a:t>doğum</a:t>
            </a:r>
            <a:r>
              <a:rPr lang="en-US" sz="3200" dirty="0" smtClean="0">
                <a:latin typeface="Comic Sans MS"/>
              </a:rPr>
              <a:t>, C/S</a:t>
            </a:r>
          </a:p>
          <a:p>
            <a:r>
              <a:rPr lang="en-US" sz="3200" dirty="0" smtClean="0">
                <a:latin typeface="Comic Sans MS"/>
              </a:rPr>
              <a:t>Postpartum </a:t>
            </a:r>
            <a:r>
              <a:rPr lang="en-US" sz="3200" dirty="0" err="1" smtClean="0">
                <a:latin typeface="Comic Sans MS"/>
              </a:rPr>
              <a:t>kanama</a:t>
            </a:r>
            <a:endParaRPr lang="en-US" sz="3200" dirty="0" smtClean="0">
              <a:latin typeface="Comic Sans MS"/>
            </a:endParaRPr>
          </a:p>
          <a:p>
            <a:r>
              <a:rPr lang="en-US" sz="3200" dirty="0" smtClean="0">
                <a:latin typeface="Comic Sans MS"/>
              </a:rPr>
              <a:t>Postpartum </a:t>
            </a:r>
            <a:r>
              <a:rPr lang="en-US" sz="3200" dirty="0" err="1" smtClean="0">
                <a:latin typeface="Comic Sans MS"/>
              </a:rPr>
              <a:t>endometrit</a:t>
            </a:r>
            <a:r>
              <a:rPr lang="en-US" sz="3200" dirty="0" smtClean="0">
                <a:latin typeface="Comic Sans MS"/>
              </a:rPr>
              <a:t> (%2-13)</a:t>
            </a:r>
          </a:p>
          <a:p>
            <a:r>
              <a:rPr lang="en-US" sz="3200" dirty="0" err="1" smtClean="0">
                <a:latin typeface="Comic Sans MS"/>
              </a:rPr>
              <a:t>Plasenta</a:t>
            </a:r>
            <a:r>
              <a:rPr lang="en-US" sz="3200" dirty="0" smtClean="0">
                <a:latin typeface="Comic Sans MS"/>
              </a:rPr>
              <a:t> </a:t>
            </a:r>
            <a:r>
              <a:rPr lang="en-US" sz="3200" dirty="0" err="1" smtClean="0">
                <a:latin typeface="Comic Sans MS"/>
              </a:rPr>
              <a:t>retansiyonu</a:t>
            </a:r>
            <a:endParaRPr lang="en-US" sz="3200" dirty="0" smtClean="0">
              <a:latin typeface="Comic Sans MS"/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algn="r"/>
            <a:r>
              <a:rPr lang="tr-T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/>
              </a:rPr>
              <a:t>Caughey A.B. 2008</a:t>
            </a:r>
            <a:endParaRPr lang="tr-TR" sz="2000" dirty="0" smtClean="0">
              <a:solidFill>
                <a:srgbClr val="CCFFCC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cap="all" dirty="0" smtClean="0">
                <a:solidFill>
                  <a:srgbClr val="FFFF00"/>
                </a:solidFill>
                <a:latin typeface="Comic Sans MS"/>
              </a:rPr>
              <a:t>NEONATAL </a:t>
            </a:r>
            <a:r>
              <a:rPr lang="en-US" sz="4000" cap="all" dirty="0" err="1" smtClean="0">
                <a:solidFill>
                  <a:srgbClr val="FFFF00"/>
                </a:solidFill>
                <a:latin typeface="Comic Sans MS"/>
              </a:rPr>
              <a:t>Komplİkasyonlar</a:t>
            </a:r>
            <a:endParaRPr lang="en-US" sz="4000" cap="all" dirty="0" smtClean="0">
              <a:solidFill>
                <a:srgbClr val="FFFF00"/>
              </a:solidFill>
              <a:latin typeface="Comic Sans MS"/>
            </a:endParaRPr>
          </a:p>
        </p:txBody>
      </p:sp>
      <p:sp>
        <p:nvSpPr>
          <p:cNvPr id="19459" name="Content Placeholder 5"/>
          <p:cNvSpPr>
            <a:spLocks noGrp="1"/>
          </p:cNvSpPr>
          <p:nvPr>
            <p:ph sz="half" idx="1"/>
          </p:nvPr>
        </p:nvSpPr>
        <p:spPr>
          <a:xfrm>
            <a:off x="3429000" y="1435099"/>
            <a:ext cx="5486400" cy="4873353"/>
          </a:xfrm>
          <a:ln>
            <a:solidFill>
              <a:schemeClr val="accent1"/>
            </a:solidFill>
          </a:ln>
        </p:spPr>
        <p:txBody>
          <a:bodyPr>
            <a:normAutofit fontScale="25000" lnSpcReduction="20000"/>
          </a:bodyPr>
          <a:lstStyle/>
          <a:p>
            <a:pPr lvl="1"/>
            <a:r>
              <a:rPr lang="en-US" sz="12800" dirty="0" err="1" smtClean="0">
                <a:latin typeface="Comic Sans MS"/>
              </a:rPr>
              <a:t>Oligohidramnios</a:t>
            </a:r>
            <a:endParaRPr lang="en-US" sz="12800" dirty="0" smtClean="0">
              <a:latin typeface="Comic Sans MS"/>
            </a:endParaRPr>
          </a:p>
          <a:p>
            <a:pPr lvl="1"/>
            <a:r>
              <a:rPr lang="tr-TR" sz="12800" dirty="0" err="1">
                <a:latin typeface="Comic Sans MS"/>
              </a:rPr>
              <a:t>P</a:t>
            </a:r>
            <a:r>
              <a:rPr lang="en-US" sz="12800" dirty="0" err="1" smtClean="0">
                <a:latin typeface="Comic Sans MS"/>
              </a:rPr>
              <a:t>ulmoner</a:t>
            </a:r>
            <a:r>
              <a:rPr lang="en-US" sz="12800" dirty="0" smtClean="0">
                <a:latin typeface="Comic Sans MS"/>
              </a:rPr>
              <a:t> </a:t>
            </a:r>
            <a:r>
              <a:rPr lang="en-US" sz="12800" dirty="0" err="1" smtClean="0">
                <a:latin typeface="Comic Sans MS"/>
              </a:rPr>
              <a:t>hipoplazi</a:t>
            </a:r>
            <a:endParaRPr lang="en-US" sz="12800" dirty="0" smtClean="0">
              <a:latin typeface="Comic Sans MS"/>
            </a:endParaRPr>
          </a:p>
          <a:p>
            <a:pPr lvl="1"/>
            <a:r>
              <a:rPr lang="tr-TR" sz="12800" dirty="0">
                <a:latin typeface="Comic Sans MS"/>
              </a:rPr>
              <a:t>F</a:t>
            </a:r>
            <a:r>
              <a:rPr lang="en-US" sz="12800" dirty="0" err="1" smtClean="0">
                <a:latin typeface="Comic Sans MS"/>
              </a:rPr>
              <a:t>etal</a:t>
            </a:r>
            <a:r>
              <a:rPr lang="en-US" sz="12800" dirty="0" smtClean="0">
                <a:latin typeface="Comic Sans MS"/>
              </a:rPr>
              <a:t> </a:t>
            </a:r>
            <a:r>
              <a:rPr lang="en-US" sz="12800" dirty="0" err="1" smtClean="0">
                <a:latin typeface="Comic Sans MS"/>
              </a:rPr>
              <a:t>deformiteler</a:t>
            </a:r>
            <a:endParaRPr lang="en-US" sz="12800" dirty="0" smtClean="0">
              <a:latin typeface="Comic Sans MS"/>
            </a:endParaRPr>
          </a:p>
          <a:p>
            <a:pPr lvl="1"/>
            <a:r>
              <a:rPr lang="tr-TR" sz="12800" dirty="0" err="1">
                <a:latin typeface="Comic Sans MS"/>
              </a:rPr>
              <a:t>K</a:t>
            </a:r>
            <a:r>
              <a:rPr lang="en-US" sz="12800" dirty="0" err="1" smtClean="0">
                <a:latin typeface="Comic Sans MS"/>
              </a:rPr>
              <a:t>ord</a:t>
            </a:r>
            <a:r>
              <a:rPr lang="en-US" sz="12800" dirty="0" smtClean="0">
                <a:latin typeface="Comic Sans MS"/>
              </a:rPr>
              <a:t> </a:t>
            </a:r>
            <a:r>
              <a:rPr lang="en-US" sz="12800" dirty="0" err="1" smtClean="0">
                <a:latin typeface="Comic Sans MS"/>
              </a:rPr>
              <a:t>sarkması</a:t>
            </a:r>
            <a:r>
              <a:rPr lang="en-US" sz="12800" dirty="0" smtClean="0">
                <a:latin typeface="Comic Sans MS"/>
              </a:rPr>
              <a:t> </a:t>
            </a:r>
          </a:p>
          <a:p>
            <a:pPr lvl="1"/>
            <a:r>
              <a:rPr lang="en-US" sz="12800" dirty="0" smtClean="0">
                <a:latin typeface="Comic Sans MS"/>
              </a:rPr>
              <a:t>IU </a:t>
            </a:r>
            <a:r>
              <a:rPr lang="en-US" sz="12800" dirty="0" err="1" smtClean="0">
                <a:latin typeface="Comic Sans MS"/>
              </a:rPr>
              <a:t>hipoksi</a:t>
            </a:r>
            <a:r>
              <a:rPr lang="en-US" sz="12800" dirty="0" smtClean="0">
                <a:latin typeface="Comic Sans MS"/>
              </a:rPr>
              <a:t> </a:t>
            </a:r>
            <a:endParaRPr lang="en-US" sz="12800" dirty="0" smtClean="0">
              <a:latin typeface="Comic Sans MS"/>
            </a:endParaRPr>
          </a:p>
          <a:p>
            <a:pPr lvl="1"/>
            <a:r>
              <a:rPr lang="tr-TR" sz="12800" dirty="0" err="1">
                <a:latin typeface="Comic Sans MS"/>
              </a:rPr>
              <a:t>A</a:t>
            </a:r>
            <a:r>
              <a:rPr lang="en-US" sz="12800" dirty="0" err="1" smtClean="0">
                <a:latin typeface="Comic Sans MS"/>
              </a:rPr>
              <a:t>blasyo</a:t>
            </a:r>
            <a:r>
              <a:rPr lang="en-US" sz="12800" dirty="0" smtClean="0">
                <a:latin typeface="Comic Sans MS"/>
              </a:rPr>
              <a:t> </a:t>
            </a:r>
            <a:r>
              <a:rPr lang="en-US" sz="12800" dirty="0" err="1" smtClean="0">
                <a:latin typeface="Comic Sans MS"/>
              </a:rPr>
              <a:t>plasenta</a:t>
            </a:r>
            <a:endParaRPr lang="en-US" sz="12800" dirty="0" smtClean="0">
              <a:latin typeface="Comic Sans MS"/>
            </a:endParaRPr>
          </a:p>
          <a:p>
            <a:pPr lvl="1"/>
            <a:r>
              <a:rPr lang="tr-TR" sz="12800" dirty="0" err="1">
                <a:latin typeface="Comic Sans MS"/>
              </a:rPr>
              <a:t>A</a:t>
            </a:r>
            <a:r>
              <a:rPr lang="en-US" sz="12800" dirty="0" smtClean="0">
                <a:latin typeface="Comic Sans MS"/>
              </a:rPr>
              <a:t>normal </a:t>
            </a:r>
            <a:r>
              <a:rPr lang="en-US" sz="12800" dirty="0" err="1" smtClean="0">
                <a:latin typeface="Comic Sans MS"/>
              </a:rPr>
              <a:t>prezentasyonlar</a:t>
            </a:r>
            <a:endParaRPr lang="en-US" sz="12800" dirty="0" smtClean="0">
              <a:latin typeface="Comic Sans MS"/>
            </a:endParaRPr>
          </a:p>
          <a:p>
            <a:pPr lvl="1"/>
            <a:r>
              <a:rPr lang="en-US" sz="12800" dirty="0" err="1" smtClean="0">
                <a:latin typeface="Comic Sans MS"/>
              </a:rPr>
              <a:t>Sezaryen</a:t>
            </a:r>
            <a:r>
              <a:rPr lang="en-US" sz="12800" dirty="0" smtClean="0">
                <a:latin typeface="Comic Sans MS"/>
              </a:rPr>
              <a:t> </a:t>
            </a:r>
            <a:r>
              <a:rPr lang="en-US" sz="12800" dirty="0" err="1" smtClean="0">
                <a:latin typeface="Comic Sans MS"/>
              </a:rPr>
              <a:t>hızının</a:t>
            </a:r>
            <a:r>
              <a:rPr lang="en-US" sz="12800" dirty="0" smtClean="0">
                <a:latin typeface="Comic Sans MS"/>
              </a:rPr>
              <a:t> </a:t>
            </a:r>
            <a:r>
              <a:rPr lang="en-US" sz="12800" dirty="0" err="1" smtClean="0">
                <a:latin typeface="Comic Sans MS"/>
              </a:rPr>
              <a:t>artışı</a:t>
            </a:r>
            <a:endParaRPr lang="en-US" sz="12800" dirty="0" smtClean="0">
              <a:latin typeface="Comic Sans MS"/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algn="r"/>
            <a:r>
              <a:rPr lang="tr-TR" sz="8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/>
              </a:rPr>
              <a:t>Caughey A.B. 2008</a:t>
            </a:r>
            <a:endParaRPr lang="tr-TR" sz="8000" dirty="0" smtClean="0">
              <a:solidFill>
                <a:srgbClr val="CCFFCC"/>
              </a:solidFill>
              <a:latin typeface="Comic Sans MS"/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435101"/>
            <a:ext cx="2531974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/>
                <a:cs typeface="Comic Sans MS"/>
              </a:rPr>
              <a:t>GEBELİK VE DOĞUM </a:t>
            </a:r>
          </a:p>
          <a:p>
            <a:r>
              <a:rPr lang="en-US" sz="3200" dirty="0" smtClean="0">
                <a:latin typeface="Comic Sans MS"/>
                <a:cs typeface="Comic Sans MS"/>
              </a:rPr>
              <a:t>İLE İLGİLİ</a:t>
            </a:r>
            <a:endParaRPr lang="en-US" sz="3200" dirty="0">
              <a:latin typeface="Comic Sans MS"/>
              <a:cs typeface="Comic Sans M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168805"/>
            <a:ext cx="2531974" cy="3139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181438"/>
            <a:ext cx="8229600" cy="1245026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/>
              </a:rPr>
              <a:t>NEONATAL KOMPLİKASYONLAR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half" idx="1"/>
          </p:nvPr>
        </p:nvSpPr>
        <p:spPr>
          <a:xfrm>
            <a:off x="464344" y="2707610"/>
            <a:ext cx="4038600" cy="334871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742950" lvl="2" indent="-342900"/>
            <a:r>
              <a:rPr lang="en-US" sz="3600" dirty="0" smtClean="0">
                <a:latin typeface="Comic Sans MS"/>
              </a:rPr>
              <a:t>RDS</a:t>
            </a:r>
            <a:endParaRPr lang="en-US" sz="3600" dirty="0" smtClean="0">
              <a:latin typeface="Comic Sans MS"/>
            </a:endParaRPr>
          </a:p>
          <a:p>
            <a:pPr marL="742950" lvl="2" indent="-342900"/>
            <a:r>
              <a:rPr lang="en-US" sz="3600" dirty="0" smtClean="0">
                <a:latin typeface="Comic Sans MS"/>
              </a:rPr>
              <a:t>İVK</a:t>
            </a:r>
            <a:endParaRPr lang="en-US" sz="3600" dirty="0" smtClean="0">
              <a:latin typeface="Comic Sans MS"/>
            </a:endParaRPr>
          </a:p>
          <a:p>
            <a:pPr marL="742950" lvl="2" indent="-342900"/>
            <a:r>
              <a:rPr lang="tr-TR" sz="3600" dirty="0" err="1">
                <a:latin typeface="Comic Sans MS"/>
              </a:rPr>
              <a:t>R</a:t>
            </a:r>
            <a:r>
              <a:rPr lang="en-US" sz="3600" dirty="0" err="1" smtClean="0">
                <a:latin typeface="Comic Sans MS"/>
              </a:rPr>
              <a:t>etinopati</a:t>
            </a:r>
            <a:endParaRPr lang="en-US" sz="3600" dirty="0" smtClean="0">
              <a:latin typeface="Comic Sans MS"/>
            </a:endParaRPr>
          </a:p>
          <a:p>
            <a:pPr marL="742950" lvl="2" indent="-342900"/>
            <a:r>
              <a:rPr lang="en-US" sz="3600" dirty="0" smtClean="0">
                <a:latin typeface="Comic Sans MS"/>
              </a:rPr>
              <a:t>NEK</a:t>
            </a:r>
          </a:p>
          <a:p>
            <a:pPr marL="742950" lvl="2" indent="-342900"/>
            <a:endParaRPr lang="en-US" sz="12800" dirty="0" smtClean="0">
              <a:latin typeface="Comic Sans MS"/>
            </a:endParaRPr>
          </a:p>
          <a:p>
            <a:pPr lvl="1">
              <a:buFont typeface="Arial" charset="0"/>
              <a:buNone/>
            </a:pPr>
            <a:endParaRPr lang="en-US" sz="12800" dirty="0" smtClean="0">
              <a:solidFill>
                <a:schemeClr val="bg1"/>
              </a:solidFill>
            </a:endParaRPr>
          </a:p>
          <a:p>
            <a:pPr lvl="1"/>
            <a:endParaRPr lang="en-US" sz="2000" dirty="0" smtClean="0">
              <a:solidFill>
                <a:schemeClr val="bg1"/>
              </a:solidFill>
            </a:endParaRPr>
          </a:p>
          <a:p>
            <a:pPr lvl="1"/>
            <a:endParaRPr lang="en-US" sz="2000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344" y="1186325"/>
            <a:ext cx="4309830" cy="4870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54146" y="6198987"/>
            <a:ext cx="28110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/>
              </a:rPr>
              <a:t>Caughey A.B.2008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64345" y="1186325"/>
            <a:ext cx="40386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Comic Sans MS"/>
                <a:cs typeface="Comic Sans MS"/>
              </a:rPr>
              <a:t>PREMATÜRİTE İLE İLGİLİ</a:t>
            </a:r>
            <a:endParaRPr lang="en-US" sz="36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181438"/>
            <a:ext cx="8229600" cy="1245026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/>
              </a:rPr>
              <a:t>NEONATAL KOMPLİKASYONLAR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half" idx="1"/>
          </p:nvPr>
        </p:nvSpPr>
        <p:spPr>
          <a:xfrm>
            <a:off x="464344" y="2665741"/>
            <a:ext cx="4038600" cy="4192260"/>
          </a:xfrm>
          <a:ln>
            <a:solidFill>
              <a:schemeClr val="accent1"/>
            </a:solidFill>
          </a:ln>
        </p:spPr>
        <p:txBody>
          <a:bodyPr>
            <a:normAutofit fontScale="32500" lnSpcReduction="20000"/>
          </a:bodyPr>
          <a:lstStyle/>
          <a:p>
            <a:pPr marL="742950" lvl="2" indent="-342900">
              <a:buNone/>
            </a:pPr>
            <a:endParaRPr lang="en-US" sz="12800" dirty="0" smtClean="0">
              <a:latin typeface="Comic Sans MS"/>
            </a:endParaRPr>
          </a:p>
          <a:p>
            <a:pPr lvl="1"/>
            <a:r>
              <a:rPr lang="tr-TR" sz="9846" dirty="0">
                <a:latin typeface="Comic Sans MS"/>
              </a:rPr>
              <a:t>N</a:t>
            </a:r>
            <a:r>
              <a:rPr lang="en-US" sz="9846" dirty="0" err="1" smtClean="0">
                <a:latin typeface="Comic Sans MS"/>
              </a:rPr>
              <a:t>eonatal</a:t>
            </a:r>
            <a:r>
              <a:rPr lang="en-US" sz="9846" dirty="0" smtClean="0">
                <a:latin typeface="Comic Sans MS"/>
              </a:rPr>
              <a:t> sepsis</a:t>
            </a:r>
            <a:endParaRPr lang="en-US" sz="9846" dirty="0" smtClean="0">
              <a:latin typeface="Comic Sans MS"/>
            </a:endParaRPr>
          </a:p>
          <a:p>
            <a:pPr lvl="1"/>
            <a:endParaRPr lang="en-US" sz="9846" dirty="0" smtClean="0">
              <a:latin typeface="Comic Sans MS"/>
            </a:endParaRPr>
          </a:p>
          <a:p>
            <a:pPr lvl="1"/>
            <a:r>
              <a:rPr lang="en-US" sz="9846" dirty="0" err="1" smtClean="0">
                <a:latin typeface="Comic Sans MS"/>
              </a:rPr>
              <a:t>Uzun</a:t>
            </a:r>
            <a:r>
              <a:rPr lang="en-US" sz="9846" dirty="0" smtClean="0">
                <a:latin typeface="Comic Sans MS"/>
              </a:rPr>
              <a:t> </a:t>
            </a:r>
            <a:r>
              <a:rPr lang="en-US" sz="9846" dirty="0" err="1" smtClean="0">
                <a:latin typeface="Comic Sans MS"/>
              </a:rPr>
              <a:t>dönem</a:t>
            </a:r>
            <a:r>
              <a:rPr lang="en-US" sz="9846" dirty="0" smtClean="0">
                <a:latin typeface="Comic Sans MS"/>
              </a:rPr>
              <a:t> </a:t>
            </a:r>
            <a:r>
              <a:rPr lang="en-US" sz="9846" dirty="0" err="1" smtClean="0">
                <a:latin typeface="Comic Sans MS"/>
              </a:rPr>
              <a:t>nörogelişimsel</a:t>
            </a:r>
            <a:r>
              <a:rPr lang="en-US" sz="9846" dirty="0" smtClean="0">
                <a:latin typeface="Comic Sans MS"/>
              </a:rPr>
              <a:t> </a:t>
            </a:r>
            <a:r>
              <a:rPr lang="en-US" sz="9846" dirty="0" err="1" smtClean="0">
                <a:latin typeface="Comic Sans MS"/>
              </a:rPr>
              <a:t>bzk</a:t>
            </a:r>
            <a:r>
              <a:rPr lang="en-US" sz="9846" dirty="0" smtClean="0">
                <a:latin typeface="Comic Sans MS"/>
              </a:rPr>
              <a:t>. / </a:t>
            </a:r>
            <a:r>
              <a:rPr lang="en-US" sz="9846" dirty="0" err="1" smtClean="0">
                <a:latin typeface="Comic Sans MS"/>
              </a:rPr>
              <a:t>öz</a:t>
            </a:r>
            <a:r>
              <a:rPr lang="en-US" sz="9846" dirty="0" smtClean="0">
                <a:latin typeface="Comic Sans MS"/>
              </a:rPr>
              <a:t>. CP</a:t>
            </a:r>
          </a:p>
          <a:p>
            <a:pPr lvl="1">
              <a:buFont typeface="Arial" charset="0"/>
              <a:buNone/>
            </a:pPr>
            <a:endParaRPr lang="en-US" sz="12800" dirty="0" smtClean="0">
              <a:solidFill>
                <a:schemeClr val="bg1"/>
              </a:solidFill>
            </a:endParaRPr>
          </a:p>
          <a:p>
            <a:pPr lvl="1"/>
            <a:endParaRPr lang="en-US" sz="2000" dirty="0" smtClean="0">
              <a:solidFill>
                <a:schemeClr val="bg1"/>
              </a:solidFill>
            </a:endParaRPr>
          </a:p>
          <a:p>
            <a:pPr lvl="1"/>
            <a:endParaRPr lang="en-US" sz="2000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54146" y="6198987"/>
            <a:ext cx="28110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/>
              </a:rPr>
              <a:t>Caughey A.B.2008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186326"/>
            <a:ext cx="4045745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Comic Sans MS"/>
                <a:cs typeface="Comic Sans MS"/>
              </a:rPr>
              <a:t>ENFEKSİYON </a:t>
            </a:r>
          </a:p>
          <a:p>
            <a:r>
              <a:rPr lang="en-US" sz="3600" dirty="0" smtClean="0">
                <a:latin typeface="Comic Sans MS"/>
                <a:cs typeface="Comic Sans MS"/>
              </a:rPr>
              <a:t>İLE İLGİLİ</a:t>
            </a:r>
            <a:endParaRPr lang="en-US" sz="3600" dirty="0">
              <a:latin typeface="Comic Sans MS"/>
              <a:cs typeface="Comic Sans M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771" y="1186326"/>
            <a:ext cx="4283403" cy="4633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Metro.thmx</Template>
  <TotalTime>1054</TotalTime>
  <Words>1943</Words>
  <Application>Microsoft Office PowerPoint</Application>
  <PresentationFormat>On-screen Show (4:3)</PresentationFormat>
  <Paragraphs>524</Paragraphs>
  <Slides>50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Arial</vt:lpstr>
      <vt:lpstr>Calibri</vt:lpstr>
      <vt:lpstr>Comic Sans MS</vt:lpstr>
      <vt:lpstr>Consolas</vt:lpstr>
      <vt:lpstr>Corbel</vt:lpstr>
      <vt:lpstr>Wingdings</vt:lpstr>
      <vt:lpstr>Wingdings 2</vt:lpstr>
      <vt:lpstr>Wingdings 3</vt:lpstr>
      <vt:lpstr>Metro</vt:lpstr>
      <vt:lpstr>EMR: RİSK FAKTÖRLERİ VE YÖNETİM</vt:lpstr>
      <vt:lpstr>TANIM</vt:lpstr>
      <vt:lpstr>neden önemlİ ?</vt:lpstr>
      <vt:lpstr>ETİYOLOJİ</vt:lpstr>
      <vt:lpstr>PATOGENEZ</vt:lpstr>
      <vt:lpstr>Maternal Komplİkasyonlar</vt:lpstr>
      <vt:lpstr>NEONATAL Komplİkasyonlar</vt:lpstr>
      <vt:lpstr>NEONATAL KOMPLİKASYONLAR</vt:lpstr>
      <vt:lpstr>NEONATAL KOMPLİKASYONLAR</vt:lpstr>
      <vt:lpstr>TEMEL NOKTALAR</vt:lpstr>
      <vt:lpstr>YARDIMCI YÖNTEMLER</vt:lpstr>
      <vt:lpstr>NİTRAZİN TESTİ</vt:lpstr>
      <vt:lpstr>NİTRAZİN TESTİ</vt:lpstr>
      <vt:lpstr>FERNİNG TESTİ</vt:lpstr>
      <vt:lpstr>FERNİNG TESTİ</vt:lpstr>
      <vt:lpstr>Plasental α-mikroglobulin-1 (PAMG-1)</vt:lpstr>
      <vt:lpstr>PAMG-1</vt:lpstr>
      <vt:lpstr>KLİNİK SEYİR</vt:lpstr>
      <vt:lpstr>İLK DEĞERLENDİRME</vt:lpstr>
      <vt:lpstr>KORYOAMNİYONİT</vt:lpstr>
      <vt:lpstr>KORYOAMNİYONİT</vt:lpstr>
      <vt:lpstr>P-EMR: TARTIŞMALI KONULAR</vt:lpstr>
      <vt:lpstr>TOKOLİTİK TEDAVİ</vt:lpstr>
      <vt:lpstr>TOKOLİZ VERİLECEKSE</vt:lpstr>
      <vt:lpstr>PROGESTERON</vt:lpstr>
      <vt:lpstr>STEROİD UYGULAMASI</vt:lpstr>
      <vt:lpstr>STEROİD UYGULAMASI</vt:lpstr>
      <vt:lpstr>ANTİBİYOTİKLER </vt:lpstr>
      <vt:lpstr>ANTİBİYOTİKLER</vt:lpstr>
      <vt:lpstr>ANTİBİYOTİKLER</vt:lpstr>
      <vt:lpstr>Penisilin alerjisi varsa:</vt:lpstr>
      <vt:lpstr>İZLEM: HASTANEDE? EVDE?</vt:lpstr>
      <vt:lpstr>İZLEM: HASTANEDE? EVDE?</vt:lpstr>
      <vt:lpstr>MATERNAL MONİTÖRİZASYON</vt:lpstr>
      <vt:lpstr>FETAL MONİTÖRİZASYON</vt:lpstr>
      <vt:lpstr>TEDAVİNİN YÖNETİMİ</vt:lpstr>
      <vt:lpstr>MİD-TRİMESTER P-EMR: TEDAVİ</vt:lpstr>
      <vt:lpstr>PowerPoint Presentation</vt:lpstr>
      <vt:lpstr>ERKEN P-EMR</vt:lpstr>
      <vt:lpstr>PowerPoint Presentation</vt:lpstr>
      <vt:lpstr>PowerPoint Presentation</vt:lpstr>
      <vt:lpstr>TERME YAKIN P-EMR</vt:lpstr>
      <vt:lpstr>34-37 HF: İZLEM? İNDÜKSİYON?</vt:lpstr>
      <vt:lpstr>DOĞUM</vt:lpstr>
      <vt:lpstr>Gelecek Gebelikler</vt:lpstr>
      <vt:lpstr>SONUÇ</vt:lpstr>
      <vt:lpstr>SONUÇ</vt:lpstr>
      <vt:lpstr>SONUÇ</vt:lpstr>
      <vt:lpstr>PowerPoint Presentation</vt:lpstr>
      <vt:lpstr>TEŞEKKÜRLER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ERKEN MEMBRAN RÜPTÜRÜ:  RİSK FAKTÖRLERİ VE YÖNETİM</dc:title>
  <dc:creator>Burcu Artunc</dc:creator>
  <cp:lastModifiedBy>DNP</cp:lastModifiedBy>
  <cp:revision>122</cp:revision>
  <dcterms:created xsi:type="dcterms:W3CDTF">2015-05-13T22:48:09Z</dcterms:created>
  <dcterms:modified xsi:type="dcterms:W3CDTF">2015-05-14T07:52:30Z</dcterms:modified>
</cp:coreProperties>
</file>