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289" r:id="rId4"/>
    <p:sldId id="294" r:id="rId5"/>
    <p:sldId id="320" r:id="rId6"/>
    <p:sldId id="321" r:id="rId7"/>
    <p:sldId id="316" r:id="rId8"/>
    <p:sldId id="322" r:id="rId9"/>
    <p:sldId id="323" r:id="rId10"/>
    <p:sldId id="295" r:id="rId11"/>
    <p:sldId id="324" r:id="rId12"/>
    <p:sldId id="296" r:id="rId13"/>
    <p:sldId id="297" r:id="rId14"/>
    <p:sldId id="298" r:id="rId15"/>
    <p:sldId id="308" r:id="rId16"/>
    <p:sldId id="319" r:id="rId17"/>
    <p:sldId id="318" r:id="rId18"/>
    <p:sldId id="325" r:id="rId19"/>
    <p:sldId id="301" r:id="rId20"/>
    <p:sldId id="302" r:id="rId21"/>
    <p:sldId id="326" r:id="rId22"/>
    <p:sldId id="303" r:id="rId23"/>
    <p:sldId id="304" r:id="rId24"/>
    <p:sldId id="272" r:id="rId25"/>
    <p:sldId id="305" r:id="rId26"/>
    <p:sldId id="306" r:id="rId27"/>
    <p:sldId id="307" r:id="rId28"/>
    <p:sldId id="332" r:id="rId29"/>
    <p:sldId id="309" r:id="rId30"/>
    <p:sldId id="329" r:id="rId31"/>
    <p:sldId id="300" r:id="rId32"/>
    <p:sldId id="313" r:id="rId33"/>
    <p:sldId id="333" r:id="rId34"/>
    <p:sldId id="314" r:id="rId35"/>
    <p:sldId id="328" r:id="rId36"/>
    <p:sldId id="311" r:id="rId37"/>
    <p:sldId id="315" r:id="rId38"/>
    <p:sldId id="290" r:id="rId39"/>
    <p:sldId id="291" r:id="rId40"/>
    <p:sldId id="330" r:id="rId41"/>
    <p:sldId id="331"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9B9"/>
    <a:srgbClr val="2A5A73"/>
    <a:srgbClr val="3A799A"/>
    <a:srgbClr val="3E80A4"/>
    <a:srgbClr val="334DAE"/>
    <a:srgbClr val="DCDCDC"/>
    <a:srgbClr val="1C6087"/>
    <a:srgbClr val="ADADAD"/>
    <a:srgbClr val="2489C9"/>
    <a:srgbClr val="372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9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8685DA9-B5E9-4D9E-A26A-A16B16B3CD47}" type="datetimeFigureOut">
              <a:rPr lang="tr-TR" smtClean="0"/>
              <a:t>5/10/15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101504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685DA9-B5E9-4D9E-A26A-A16B16B3CD47}" type="datetimeFigureOut">
              <a:rPr lang="tr-TR" smtClean="0"/>
              <a:t>5/10/15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1861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685DA9-B5E9-4D9E-A26A-A16B16B3CD47}" type="datetimeFigureOut">
              <a:rPr lang="tr-TR" smtClean="0"/>
              <a:t>5/10/15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6912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685DA9-B5E9-4D9E-A26A-A16B16B3CD47}" type="datetimeFigureOut">
              <a:rPr lang="tr-TR" smtClean="0"/>
              <a:t>5/10/15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215537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85DA9-B5E9-4D9E-A26A-A16B16B3CD47}" type="datetimeFigureOut">
              <a:rPr lang="tr-TR" smtClean="0"/>
              <a:t>5/10/15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424962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38685DA9-B5E9-4D9E-A26A-A16B16B3CD47}" type="datetimeFigureOut">
              <a:rPr lang="tr-TR" smtClean="0"/>
              <a:t>5/10/15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194150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8685DA9-B5E9-4D9E-A26A-A16B16B3CD47}" type="datetimeFigureOut">
              <a:rPr lang="tr-TR" smtClean="0"/>
              <a:t>5/10/15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250100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38685DA9-B5E9-4D9E-A26A-A16B16B3CD47}" type="datetimeFigureOut">
              <a:rPr lang="tr-TR" smtClean="0"/>
              <a:t>5/10/15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120280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85DA9-B5E9-4D9E-A26A-A16B16B3CD47}" type="datetimeFigureOut">
              <a:rPr lang="tr-TR" smtClean="0"/>
              <a:t>5/10/15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103283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85DA9-B5E9-4D9E-A26A-A16B16B3CD47}" type="datetimeFigureOut">
              <a:rPr lang="tr-TR" smtClean="0"/>
              <a:t>5/10/15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28528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85DA9-B5E9-4D9E-A26A-A16B16B3CD47}" type="datetimeFigureOut">
              <a:rPr lang="tr-TR" smtClean="0"/>
              <a:t>5/10/15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CE5880-8064-43C6-9C1F-8AF5432ADA36}" type="slidenum">
              <a:rPr lang="tr-TR" smtClean="0"/>
              <a:t>‹#›</a:t>
            </a:fld>
            <a:endParaRPr lang="tr-TR"/>
          </a:p>
        </p:txBody>
      </p:sp>
    </p:spTree>
    <p:extLst>
      <p:ext uri="{BB962C8B-B14F-4D97-AF65-F5344CB8AC3E}">
        <p14:creationId xmlns:p14="http://schemas.microsoft.com/office/powerpoint/2010/main" val="26968040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49B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85DA9-B5E9-4D9E-A26A-A16B16B3CD47}" type="datetimeFigureOut">
              <a:rPr lang="tr-TR" smtClean="0"/>
              <a:t>5/10/15</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E5880-8064-43C6-9C1F-8AF5432ADA36}" type="slidenum">
              <a:rPr lang="tr-TR" smtClean="0"/>
              <a:t>‹#›</a:t>
            </a:fld>
            <a:endParaRPr lang="tr-TR"/>
          </a:p>
        </p:txBody>
      </p:sp>
    </p:spTree>
    <p:extLst>
      <p:ext uri="{BB962C8B-B14F-4D97-AF65-F5344CB8AC3E}">
        <p14:creationId xmlns:p14="http://schemas.microsoft.com/office/powerpoint/2010/main" val="7573342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396" y="315792"/>
            <a:ext cx="9144000" cy="2387600"/>
          </a:xfrm>
        </p:spPr>
        <p:txBody>
          <a:bodyPr/>
          <a:lstStyle/>
          <a:p>
            <a:r>
              <a:rPr lang="tr-TR" b="1" dirty="0" err="1" smtClean="0"/>
              <a:t>Endometrial</a:t>
            </a:r>
            <a:r>
              <a:rPr lang="tr-TR" b="1" dirty="0" smtClean="0"/>
              <a:t> </a:t>
            </a:r>
            <a:r>
              <a:rPr lang="tr-TR" b="1" dirty="0" err="1" smtClean="0"/>
              <a:t>Reseptivite</a:t>
            </a:r>
            <a:endParaRPr lang="tr-TR" b="1" dirty="0"/>
          </a:p>
        </p:txBody>
      </p:sp>
      <p:sp>
        <p:nvSpPr>
          <p:cNvPr id="3" name="Subtitle 2"/>
          <p:cNvSpPr>
            <a:spLocks noGrp="1"/>
          </p:cNvSpPr>
          <p:nvPr>
            <p:ph type="subTitle" idx="1"/>
          </p:nvPr>
        </p:nvSpPr>
        <p:spPr/>
        <p:txBody>
          <a:bodyPr/>
          <a:lstStyle/>
          <a:p>
            <a:r>
              <a:rPr lang="tr-TR" dirty="0" smtClean="0"/>
              <a:t>Dr. Ramazan Mercan</a:t>
            </a:r>
          </a:p>
          <a:p>
            <a:r>
              <a:rPr lang="tr-TR" dirty="0" smtClean="0"/>
              <a:t>Koç Üniversitesi, Tıp Fakültesi</a:t>
            </a:r>
          </a:p>
          <a:p>
            <a:r>
              <a:rPr lang="tr-TR" dirty="0" smtClean="0"/>
              <a:t>Kadın Hastalıkları ve Doğum </a:t>
            </a:r>
            <a:r>
              <a:rPr lang="tr-TR" dirty="0" err="1" smtClean="0"/>
              <a:t>Anabili</a:t>
            </a:r>
            <a:r>
              <a:rPr lang="tr-TR" dirty="0" smtClean="0"/>
              <a:t> Dalı</a:t>
            </a:r>
            <a:endParaRPr lang="tr-TR" dirty="0"/>
          </a:p>
        </p:txBody>
      </p:sp>
    </p:spTree>
    <p:extLst>
      <p:ext uri="{BB962C8B-B14F-4D97-AF65-F5344CB8AC3E}">
        <p14:creationId xmlns:p14="http://schemas.microsoft.com/office/powerpoint/2010/main" val="899339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Noninvaziz</a:t>
            </a:r>
            <a:r>
              <a:rPr lang="en-US" b="1" dirty="0" smtClean="0"/>
              <a:t> </a:t>
            </a:r>
            <a:r>
              <a:rPr lang="en-US" b="1" dirty="0" err="1" smtClean="0"/>
              <a:t>Reseptivite</a:t>
            </a:r>
            <a:r>
              <a:rPr lang="en-US" b="1" dirty="0" smtClean="0"/>
              <a:t> </a:t>
            </a:r>
            <a:r>
              <a:rPr lang="en-US" b="1" dirty="0" err="1" smtClean="0"/>
              <a:t>Belirteçleri</a:t>
            </a:r>
            <a:endParaRPr lang="en-US" b="1" dirty="0"/>
          </a:p>
        </p:txBody>
      </p:sp>
      <p:sp>
        <p:nvSpPr>
          <p:cNvPr id="3" name="Content Placeholder 2"/>
          <p:cNvSpPr>
            <a:spLocks noGrp="1"/>
          </p:cNvSpPr>
          <p:nvPr>
            <p:ph idx="1"/>
          </p:nvPr>
        </p:nvSpPr>
        <p:spPr/>
        <p:txBody>
          <a:bodyPr/>
          <a:lstStyle/>
          <a:p>
            <a:r>
              <a:rPr lang="en-US" dirty="0" smtClean="0"/>
              <a:t>Endometrial </a:t>
            </a:r>
            <a:r>
              <a:rPr lang="en-US" dirty="0" err="1" smtClean="0"/>
              <a:t>Kalınlık</a:t>
            </a:r>
            <a:endParaRPr lang="en-US" dirty="0" smtClean="0"/>
          </a:p>
          <a:p>
            <a:pPr lvl="1"/>
            <a:r>
              <a:rPr lang="en-US" dirty="0" smtClean="0"/>
              <a:t>7-14 mm</a:t>
            </a:r>
          </a:p>
          <a:p>
            <a:endParaRPr lang="en-US" dirty="0" smtClean="0"/>
          </a:p>
          <a:p>
            <a:r>
              <a:rPr lang="en-US" dirty="0" smtClean="0"/>
              <a:t>Endometrial pattern</a:t>
            </a:r>
          </a:p>
          <a:p>
            <a:endParaRPr lang="en-US" dirty="0" smtClean="0"/>
          </a:p>
          <a:p>
            <a:r>
              <a:rPr lang="en-US" dirty="0" smtClean="0"/>
              <a:t>Endometrium </a:t>
            </a:r>
            <a:r>
              <a:rPr lang="en-US" dirty="0" err="1" smtClean="0"/>
              <a:t>kan</a:t>
            </a:r>
            <a:r>
              <a:rPr lang="en-US" dirty="0" smtClean="0"/>
              <a:t> </a:t>
            </a:r>
            <a:r>
              <a:rPr lang="en-US" dirty="0" err="1" smtClean="0"/>
              <a:t>akımı</a:t>
            </a:r>
            <a:r>
              <a:rPr lang="en-US" dirty="0" smtClean="0"/>
              <a:t> (</a:t>
            </a:r>
            <a:r>
              <a:rPr lang="en-US" dirty="0" err="1" smtClean="0"/>
              <a:t>doppler</a:t>
            </a:r>
            <a:r>
              <a:rPr lang="en-US" dirty="0" smtClean="0"/>
              <a:t>)</a:t>
            </a:r>
          </a:p>
          <a:p>
            <a:endParaRPr lang="en-US" dirty="0"/>
          </a:p>
          <a:p>
            <a:r>
              <a:rPr lang="en-US" dirty="0" err="1" smtClean="0"/>
              <a:t>İnce</a:t>
            </a:r>
            <a:r>
              <a:rPr lang="en-US" dirty="0" smtClean="0"/>
              <a:t> endometrium</a:t>
            </a:r>
          </a:p>
          <a:p>
            <a:pPr lvl="1"/>
            <a:r>
              <a:rPr lang="en-US" dirty="0" smtClean="0"/>
              <a:t>%5-25 (</a:t>
            </a:r>
            <a:r>
              <a:rPr lang="en-US" dirty="0" err="1" smtClean="0"/>
              <a:t>yaşa</a:t>
            </a:r>
            <a:r>
              <a:rPr lang="en-US" dirty="0" smtClean="0"/>
              <a:t> </a:t>
            </a:r>
            <a:r>
              <a:rPr lang="en-US" dirty="0" err="1" smtClean="0"/>
              <a:t>bağımlı</a:t>
            </a:r>
            <a:r>
              <a:rPr lang="en-US" dirty="0" smtClean="0"/>
              <a:t> </a:t>
            </a:r>
            <a:r>
              <a:rPr lang="en-US" dirty="0" err="1" smtClean="0"/>
              <a:t>olarak</a:t>
            </a:r>
            <a:r>
              <a:rPr lang="en-US" dirty="0" smtClean="0"/>
              <a:t>)</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55446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 b="5773"/>
          <a:stretch/>
        </p:blipFill>
        <p:spPr>
          <a:xfrm>
            <a:off x="892458" y="0"/>
            <a:ext cx="9719542" cy="6894000"/>
          </a:xfrm>
          <a:prstGeom prst="rect">
            <a:avLst/>
          </a:prstGeom>
        </p:spPr>
      </p:pic>
    </p:spTree>
    <p:extLst>
      <p:ext uri="{BB962C8B-B14F-4D97-AF65-F5344CB8AC3E}">
        <p14:creationId xmlns:p14="http://schemas.microsoft.com/office/powerpoint/2010/main" val="289674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Endometrial </a:t>
            </a:r>
            <a:r>
              <a:rPr lang="en-US" sz="5400" b="1" dirty="0" err="1" smtClean="0"/>
              <a:t>Kalınlık</a:t>
            </a:r>
            <a:endParaRPr lang="en-US" sz="5400" b="1" dirty="0"/>
          </a:p>
        </p:txBody>
      </p:sp>
      <p:sp>
        <p:nvSpPr>
          <p:cNvPr id="3" name="Content Placeholder 2"/>
          <p:cNvSpPr>
            <a:spLocks noGrp="1"/>
          </p:cNvSpPr>
          <p:nvPr>
            <p:ph idx="1"/>
          </p:nvPr>
        </p:nvSpPr>
        <p:spPr/>
        <p:txBody>
          <a:bodyPr/>
          <a:lstStyle/>
          <a:p>
            <a:r>
              <a:rPr lang="en-US" dirty="0" err="1" smtClean="0"/>
              <a:t>Gebelik</a:t>
            </a:r>
            <a:r>
              <a:rPr lang="en-US" dirty="0" smtClean="0"/>
              <a:t> </a:t>
            </a:r>
            <a:r>
              <a:rPr lang="en-US" dirty="0" err="1" smtClean="0"/>
              <a:t>için</a:t>
            </a:r>
            <a:r>
              <a:rPr lang="en-US" dirty="0" smtClean="0"/>
              <a:t> minimum </a:t>
            </a:r>
            <a:r>
              <a:rPr lang="en-US" dirty="0" err="1" smtClean="0"/>
              <a:t>kalınlık</a:t>
            </a:r>
            <a:endParaRPr lang="en-US" dirty="0" smtClean="0"/>
          </a:p>
          <a:p>
            <a:pPr lvl="1"/>
            <a:r>
              <a:rPr lang="en-US" dirty="0" smtClean="0"/>
              <a:t>4-5 mm</a:t>
            </a:r>
          </a:p>
          <a:p>
            <a:r>
              <a:rPr lang="en-US" dirty="0" err="1" smtClean="0"/>
              <a:t>Kalın</a:t>
            </a:r>
            <a:r>
              <a:rPr lang="en-US" dirty="0" smtClean="0"/>
              <a:t> endometrium</a:t>
            </a:r>
          </a:p>
          <a:p>
            <a:pPr lvl="1"/>
            <a:r>
              <a:rPr lang="en-US" dirty="0" smtClean="0"/>
              <a:t>%5.3-11.6, </a:t>
            </a:r>
            <a:r>
              <a:rPr lang="en-US" dirty="0" err="1" smtClean="0"/>
              <a:t>oosit</a:t>
            </a:r>
            <a:r>
              <a:rPr lang="en-US" dirty="0" smtClean="0"/>
              <a:t> </a:t>
            </a:r>
            <a:r>
              <a:rPr lang="en-US" dirty="0" err="1" smtClean="0"/>
              <a:t>donasyon</a:t>
            </a:r>
            <a:r>
              <a:rPr lang="en-US" dirty="0" smtClean="0"/>
              <a:t> </a:t>
            </a:r>
            <a:r>
              <a:rPr lang="en-US" dirty="0" err="1" smtClean="0"/>
              <a:t>sikluslarında</a:t>
            </a:r>
            <a:r>
              <a:rPr lang="en-US" dirty="0" smtClean="0"/>
              <a:t> %20</a:t>
            </a:r>
          </a:p>
          <a:p>
            <a:r>
              <a:rPr lang="en-US" dirty="0" err="1" smtClean="0"/>
              <a:t>Oosit</a:t>
            </a:r>
            <a:r>
              <a:rPr lang="en-US" dirty="0" smtClean="0"/>
              <a:t> </a:t>
            </a:r>
            <a:r>
              <a:rPr lang="en-US" dirty="0" err="1" smtClean="0"/>
              <a:t>donasyon</a:t>
            </a:r>
            <a:r>
              <a:rPr lang="en-US" dirty="0" smtClean="0"/>
              <a:t> </a:t>
            </a:r>
            <a:r>
              <a:rPr lang="en-US" dirty="0" err="1" smtClean="0"/>
              <a:t>sikluslarında</a:t>
            </a:r>
            <a:r>
              <a:rPr lang="en-US" dirty="0" smtClean="0"/>
              <a:t> endometrial </a:t>
            </a:r>
            <a:r>
              <a:rPr lang="en-US" dirty="0" err="1" smtClean="0"/>
              <a:t>kalınlığın</a:t>
            </a:r>
            <a:r>
              <a:rPr lang="en-US" dirty="0" smtClean="0"/>
              <a:t> </a:t>
            </a:r>
            <a:r>
              <a:rPr lang="en-US" dirty="0" err="1" smtClean="0"/>
              <a:t>implantasyon</a:t>
            </a:r>
            <a:r>
              <a:rPr lang="en-US" dirty="0" smtClean="0"/>
              <a:t> </a:t>
            </a:r>
            <a:r>
              <a:rPr lang="en-US" dirty="0" err="1" smtClean="0"/>
              <a:t>gebelik</a:t>
            </a:r>
            <a:r>
              <a:rPr lang="en-US" dirty="0" smtClean="0"/>
              <a:t> </a:t>
            </a:r>
            <a:r>
              <a:rPr lang="en-US" dirty="0" err="1" smtClean="0"/>
              <a:t>ve</a:t>
            </a:r>
            <a:r>
              <a:rPr lang="en-US" dirty="0" smtClean="0"/>
              <a:t> </a:t>
            </a:r>
            <a:r>
              <a:rPr lang="en-US" dirty="0" err="1" smtClean="0"/>
              <a:t>düşük</a:t>
            </a:r>
            <a:r>
              <a:rPr lang="en-US" dirty="0" smtClean="0"/>
              <a:t> </a:t>
            </a:r>
            <a:r>
              <a:rPr lang="en-US" dirty="0" err="1" smtClean="0"/>
              <a:t>oranları</a:t>
            </a:r>
            <a:r>
              <a:rPr lang="en-US" dirty="0" smtClean="0"/>
              <a:t> </a:t>
            </a:r>
            <a:r>
              <a:rPr lang="en-US" dirty="0" err="1" smtClean="0"/>
              <a:t>üzerinde</a:t>
            </a:r>
            <a:r>
              <a:rPr lang="en-US" dirty="0" smtClean="0"/>
              <a:t> </a:t>
            </a:r>
            <a:r>
              <a:rPr lang="en-US" dirty="0" err="1" smtClean="0"/>
              <a:t>etkisi</a:t>
            </a:r>
            <a:r>
              <a:rPr lang="en-US" dirty="0" smtClean="0"/>
              <a:t> </a:t>
            </a:r>
            <a:r>
              <a:rPr lang="en-US" dirty="0" err="1" smtClean="0"/>
              <a:t>yok</a:t>
            </a:r>
            <a:endParaRPr lang="en-US" dirty="0" smtClean="0"/>
          </a:p>
          <a:p>
            <a:pPr lvl="1"/>
            <a:r>
              <a:rPr lang="tr-TR" dirty="0"/>
              <a:t>Reis </a:t>
            </a:r>
            <a:r>
              <a:rPr lang="tr-TR" dirty="0" err="1"/>
              <a:t>Soares</a:t>
            </a:r>
            <a:r>
              <a:rPr lang="tr-TR" dirty="0"/>
              <a:t> et </a:t>
            </a:r>
            <a:r>
              <a:rPr lang="tr-TR" dirty="0" smtClean="0"/>
              <a:t>al., 2005</a:t>
            </a:r>
          </a:p>
          <a:p>
            <a:r>
              <a:rPr lang="en-US" dirty="0" err="1" smtClean="0"/>
              <a:t>ART’de</a:t>
            </a:r>
            <a:r>
              <a:rPr lang="en-US" dirty="0" smtClean="0"/>
              <a:t> </a:t>
            </a:r>
            <a:r>
              <a:rPr lang="en-US" dirty="0" err="1" smtClean="0"/>
              <a:t>gebe</a:t>
            </a:r>
            <a:r>
              <a:rPr lang="en-US" dirty="0" smtClean="0"/>
              <a:t> </a:t>
            </a:r>
            <a:r>
              <a:rPr lang="en-US" dirty="0" err="1" smtClean="0"/>
              <a:t>kalan</a:t>
            </a:r>
            <a:r>
              <a:rPr lang="en-US" dirty="0" smtClean="0"/>
              <a:t> </a:t>
            </a:r>
            <a:r>
              <a:rPr lang="en-US" dirty="0" err="1" smtClean="0"/>
              <a:t>ve</a:t>
            </a:r>
            <a:r>
              <a:rPr lang="en-US" dirty="0" smtClean="0"/>
              <a:t> </a:t>
            </a:r>
            <a:r>
              <a:rPr lang="en-US" dirty="0" err="1" smtClean="0"/>
              <a:t>kalmayan</a:t>
            </a:r>
            <a:r>
              <a:rPr lang="en-US" dirty="0" smtClean="0"/>
              <a:t> </a:t>
            </a:r>
            <a:r>
              <a:rPr lang="en-US" dirty="0" err="1" smtClean="0"/>
              <a:t>hastalar</a:t>
            </a:r>
            <a:r>
              <a:rPr lang="en-US" dirty="0" smtClean="0"/>
              <a:t> </a:t>
            </a:r>
            <a:r>
              <a:rPr lang="en-US" dirty="0" err="1" smtClean="0"/>
              <a:t>arasındaki</a:t>
            </a:r>
            <a:r>
              <a:rPr lang="en-US" dirty="0" smtClean="0"/>
              <a:t> endometrium </a:t>
            </a:r>
            <a:r>
              <a:rPr lang="en-US" dirty="0" err="1" smtClean="0"/>
              <a:t>kalınlığı</a:t>
            </a:r>
            <a:r>
              <a:rPr lang="en-US" dirty="0" smtClean="0"/>
              <a:t> </a:t>
            </a:r>
            <a:r>
              <a:rPr lang="en-US" dirty="0" err="1" smtClean="0"/>
              <a:t>farkı</a:t>
            </a:r>
            <a:r>
              <a:rPr lang="en-US" dirty="0" smtClean="0"/>
              <a:t> 0.4 mm </a:t>
            </a:r>
            <a:r>
              <a:rPr lang="en-US" dirty="0" err="1" smtClean="0"/>
              <a:t>ve</a:t>
            </a:r>
            <a:r>
              <a:rPr lang="en-US" dirty="0" smtClean="0"/>
              <a:t> </a:t>
            </a:r>
            <a:r>
              <a:rPr lang="en-US" dirty="0" err="1" smtClean="0"/>
              <a:t>istatistiksel</a:t>
            </a:r>
            <a:r>
              <a:rPr lang="en-US" dirty="0" smtClean="0"/>
              <a:t> </a:t>
            </a:r>
            <a:r>
              <a:rPr lang="en-US" dirty="0" err="1" smtClean="0"/>
              <a:t>olarak</a:t>
            </a:r>
            <a:r>
              <a:rPr lang="en-US" dirty="0" smtClean="0"/>
              <a:t> </a:t>
            </a:r>
            <a:r>
              <a:rPr lang="en-US" dirty="0" err="1" smtClean="0"/>
              <a:t>anlamlı</a:t>
            </a:r>
            <a:r>
              <a:rPr lang="en-US" dirty="0" smtClean="0"/>
              <a:t> </a:t>
            </a:r>
            <a:r>
              <a:rPr lang="en-US" dirty="0" err="1" smtClean="0"/>
              <a:t>değil</a:t>
            </a:r>
            <a:endParaRPr lang="en-US" dirty="0" smtClean="0"/>
          </a:p>
          <a:p>
            <a:pPr lvl="1"/>
            <a:r>
              <a:rPr lang="en-US" dirty="0" err="1"/>
              <a:t>Momeni</a:t>
            </a:r>
            <a:r>
              <a:rPr lang="en-US" dirty="0"/>
              <a:t> et al</a:t>
            </a:r>
            <a:r>
              <a:rPr lang="en-US" dirty="0" smtClean="0"/>
              <a:t>., 2011 </a:t>
            </a:r>
          </a:p>
          <a:p>
            <a:pPr lvl="1"/>
            <a:endParaRPr lang="en-US" dirty="0"/>
          </a:p>
        </p:txBody>
      </p:sp>
    </p:spTree>
    <p:extLst>
      <p:ext uri="{BB962C8B-B14F-4D97-AF65-F5344CB8AC3E}">
        <p14:creationId xmlns:p14="http://schemas.microsoft.com/office/powerpoint/2010/main" val="290208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7999" y="1132632"/>
            <a:ext cx="10515600" cy="5337098"/>
          </a:xfrm>
        </p:spPr>
        <p:txBody>
          <a:bodyPr>
            <a:normAutofit lnSpcReduction="10000"/>
          </a:bodyPr>
          <a:lstStyle/>
          <a:p>
            <a:r>
              <a:rPr lang="en-US" sz="3200" b="1" dirty="0" err="1" smtClean="0"/>
              <a:t>İnce</a:t>
            </a:r>
            <a:r>
              <a:rPr lang="en-US" sz="3200" b="1" dirty="0" smtClean="0"/>
              <a:t> endometrium</a:t>
            </a:r>
          </a:p>
          <a:p>
            <a:pPr lvl="1"/>
            <a:r>
              <a:rPr lang="en-US" dirty="0" err="1" smtClean="0"/>
              <a:t>Trofoblast</a:t>
            </a:r>
            <a:r>
              <a:rPr lang="en-US" dirty="0" smtClean="0"/>
              <a:t> </a:t>
            </a:r>
            <a:r>
              <a:rPr lang="en-US" dirty="0" err="1" smtClean="0"/>
              <a:t>invazyonu</a:t>
            </a:r>
            <a:r>
              <a:rPr lang="en-US" dirty="0" smtClean="0"/>
              <a:t> </a:t>
            </a:r>
            <a:r>
              <a:rPr lang="en-US" dirty="0" err="1" smtClean="0"/>
              <a:t>sırasında</a:t>
            </a:r>
            <a:r>
              <a:rPr lang="en-US" dirty="0" smtClean="0"/>
              <a:t> </a:t>
            </a:r>
            <a:r>
              <a:rPr lang="en-US" dirty="0" err="1" smtClean="0"/>
              <a:t>defektif</a:t>
            </a:r>
            <a:r>
              <a:rPr lang="en-US" dirty="0" smtClean="0"/>
              <a:t> </a:t>
            </a:r>
            <a:r>
              <a:rPr lang="en-US" dirty="0" err="1" smtClean="0"/>
              <a:t>vaskülarizasyon</a:t>
            </a:r>
            <a:endParaRPr lang="en-US" dirty="0" smtClean="0"/>
          </a:p>
          <a:p>
            <a:pPr lvl="1"/>
            <a:r>
              <a:rPr lang="en-US" dirty="0" err="1" smtClean="0"/>
              <a:t>İleri</a:t>
            </a:r>
            <a:r>
              <a:rPr lang="en-US" dirty="0" smtClean="0"/>
              <a:t> </a:t>
            </a:r>
            <a:r>
              <a:rPr lang="en-US" dirty="0" err="1" smtClean="0"/>
              <a:t>yaş</a:t>
            </a:r>
            <a:r>
              <a:rPr lang="en-US" dirty="0" smtClean="0"/>
              <a:t> </a:t>
            </a:r>
            <a:r>
              <a:rPr lang="en-US" dirty="0" err="1" smtClean="0"/>
              <a:t>kadınlarda</a:t>
            </a:r>
            <a:r>
              <a:rPr lang="en-US" dirty="0" smtClean="0"/>
              <a:t> </a:t>
            </a:r>
            <a:r>
              <a:rPr lang="en-US" dirty="0" err="1" smtClean="0"/>
              <a:t>ince</a:t>
            </a:r>
            <a:r>
              <a:rPr lang="en-US" dirty="0" smtClean="0"/>
              <a:t> endometrium </a:t>
            </a:r>
            <a:r>
              <a:rPr lang="en-US" dirty="0" err="1" smtClean="0"/>
              <a:t>sıklığı</a:t>
            </a:r>
            <a:r>
              <a:rPr lang="en-US" dirty="0" smtClean="0"/>
              <a:t> </a:t>
            </a:r>
            <a:r>
              <a:rPr lang="en-US" dirty="0" err="1" smtClean="0"/>
              <a:t>daha</a:t>
            </a:r>
            <a:r>
              <a:rPr lang="en-US" dirty="0" smtClean="0"/>
              <a:t> </a:t>
            </a:r>
            <a:r>
              <a:rPr lang="en-US" dirty="0" err="1" smtClean="0"/>
              <a:t>yüksek</a:t>
            </a:r>
            <a:endParaRPr lang="en-US" dirty="0" smtClean="0"/>
          </a:p>
          <a:p>
            <a:pPr lvl="1"/>
            <a:r>
              <a:rPr lang="en-US" dirty="0" smtClean="0"/>
              <a:t>Endometrium </a:t>
            </a:r>
            <a:r>
              <a:rPr lang="en-US" dirty="0" err="1" smtClean="0"/>
              <a:t>kalınlığı</a:t>
            </a:r>
            <a:r>
              <a:rPr lang="en-US" dirty="0" smtClean="0"/>
              <a:t> 7 </a:t>
            </a:r>
            <a:r>
              <a:rPr lang="en-US" dirty="0" err="1" smtClean="0"/>
              <a:t>mm’nin</a:t>
            </a:r>
            <a:r>
              <a:rPr lang="en-US" dirty="0" smtClean="0"/>
              <a:t> </a:t>
            </a:r>
            <a:r>
              <a:rPr lang="en-US" dirty="0" err="1" smtClean="0"/>
              <a:t>üzerinde</a:t>
            </a:r>
            <a:r>
              <a:rPr lang="en-US" dirty="0" smtClean="0"/>
              <a:t> </a:t>
            </a:r>
            <a:r>
              <a:rPr lang="en-US" dirty="0" err="1" smtClean="0"/>
              <a:t>ise</a:t>
            </a:r>
            <a:r>
              <a:rPr lang="en-US" dirty="0" smtClean="0"/>
              <a:t> embryo spiral </a:t>
            </a:r>
            <a:r>
              <a:rPr lang="en-US" dirty="0" err="1" smtClean="0"/>
              <a:t>arterlere</a:t>
            </a:r>
            <a:r>
              <a:rPr lang="en-US" dirty="0" smtClean="0"/>
              <a:t> </a:t>
            </a:r>
            <a:r>
              <a:rPr lang="en-US" dirty="0" err="1" smtClean="0"/>
              <a:t>daha</a:t>
            </a:r>
            <a:r>
              <a:rPr lang="en-US" dirty="0" smtClean="0"/>
              <a:t> </a:t>
            </a:r>
            <a:r>
              <a:rPr lang="en-US" dirty="0" err="1" smtClean="0"/>
              <a:t>yakın</a:t>
            </a:r>
            <a:r>
              <a:rPr lang="en-US" dirty="0" smtClean="0"/>
              <a:t> </a:t>
            </a:r>
            <a:r>
              <a:rPr lang="en-US" dirty="0" err="1" smtClean="0"/>
              <a:t>ve</a:t>
            </a:r>
            <a:r>
              <a:rPr lang="en-US" dirty="0" smtClean="0"/>
              <a:t> </a:t>
            </a:r>
            <a:r>
              <a:rPr lang="en-US" dirty="0" err="1" smtClean="0"/>
              <a:t>oksijenasyonu</a:t>
            </a:r>
            <a:r>
              <a:rPr lang="en-US" dirty="0" smtClean="0"/>
              <a:t> </a:t>
            </a:r>
            <a:r>
              <a:rPr lang="en-US" dirty="0" err="1" smtClean="0"/>
              <a:t>daha</a:t>
            </a:r>
            <a:r>
              <a:rPr lang="en-US" dirty="0" smtClean="0"/>
              <a:t> </a:t>
            </a:r>
            <a:r>
              <a:rPr lang="en-US" dirty="0" err="1" smtClean="0"/>
              <a:t>iyi</a:t>
            </a:r>
            <a:endParaRPr lang="en-US" dirty="0" smtClean="0"/>
          </a:p>
          <a:p>
            <a:pPr lvl="2"/>
            <a:r>
              <a:rPr lang="en-US" dirty="0"/>
              <a:t>Casper, </a:t>
            </a:r>
            <a:r>
              <a:rPr lang="en-US" dirty="0" smtClean="0"/>
              <a:t>2011;</a:t>
            </a:r>
            <a:r>
              <a:rPr lang="en-US" dirty="0"/>
              <a:t> </a:t>
            </a:r>
            <a:r>
              <a:rPr lang="en-US" dirty="0" err="1"/>
              <a:t>Oborna</a:t>
            </a:r>
            <a:r>
              <a:rPr lang="en-US" dirty="0"/>
              <a:t> et al., </a:t>
            </a:r>
            <a:r>
              <a:rPr lang="en-US" dirty="0" smtClean="0"/>
              <a:t>2004</a:t>
            </a:r>
          </a:p>
          <a:p>
            <a:endParaRPr lang="en-US" dirty="0" smtClean="0"/>
          </a:p>
          <a:p>
            <a:r>
              <a:rPr lang="en-US" dirty="0" smtClean="0"/>
              <a:t>Endometrial </a:t>
            </a:r>
            <a:r>
              <a:rPr lang="en-US" dirty="0" err="1" smtClean="0"/>
              <a:t>kalınlığın</a:t>
            </a:r>
            <a:r>
              <a:rPr lang="en-US" dirty="0" smtClean="0"/>
              <a:t> </a:t>
            </a:r>
            <a:r>
              <a:rPr lang="en-US" dirty="0" err="1" smtClean="0"/>
              <a:t>başarı</a:t>
            </a:r>
            <a:r>
              <a:rPr lang="en-US" dirty="0" smtClean="0"/>
              <a:t> </a:t>
            </a:r>
            <a:r>
              <a:rPr lang="en-US" dirty="0" err="1" smtClean="0"/>
              <a:t>şansını</a:t>
            </a:r>
            <a:r>
              <a:rPr lang="en-US" dirty="0" smtClean="0"/>
              <a:t> </a:t>
            </a:r>
            <a:r>
              <a:rPr lang="en-US" dirty="0" err="1" smtClean="0"/>
              <a:t>belirlemedeki</a:t>
            </a:r>
            <a:r>
              <a:rPr lang="en-US" dirty="0" smtClean="0"/>
              <a:t> </a:t>
            </a:r>
            <a:r>
              <a:rPr lang="en-US" dirty="0" err="1" smtClean="0"/>
              <a:t>rolü</a:t>
            </a:r>
            <a:r>
              <a:rPr lang="en-US" dirty="0" smtClean="0"/>
              <a:t> </a:t>
            </a:r>
            <a:r>
              <a:rPr lang="en-US" dirty="0" err="1" smtClean="0"/>
              <a:t>oldukça</a:t>
            </a:r>
            <a:r>
              <a:rPr lang="en-US" dirty="0" smtClean="0"/>
              <a:t> </a:t>
            </a:r>
            <a:r>
              <a:rPr lang="en-US" dirty="0" err="1" smtClean="0"/>
              <a:t>sınırlı</a:t>
            </a:r>
            <a:endParaRPr lang="en-US" dirty="0" smtClean="0"/>
          </a:p>
          <a:p>
            <a:pPr lvl="1"/>
            <a:r>
              <a:rPr lang="en-US" dirty="0" err="1" smtClean="0"/>
              <a:t>Kasius</a:t>
            </a:r>
            <a:r>
              <a:rPr lang="en-US" dirty="0" smtClean="0"/>
              <a:t> et al., 2014</a:t>
            </a:r>
          </a:p>
          <a:p>
            <a:endParaRPr lang="en-US" dirty="0" smtClean="0"/>
          </a:p>
          <a:p>
            <a:r>
              <a:rPr lang="en-US" dirty="0" smtClean="0"/>
              <a:t>Embryo </a:t>
            </a:r>
            <a:r>
              <a:rPr lang="en-US" dirty="0" err="1" smtClean="0"/>
              <a:t>transferi</a:t>
            </a:r>
            <a:r>
              <a:rPr lang="en-US" dirty="0" smtClean="0"/>
              <a:t> </a:t>
            </a:r>
            <a:r>
              <a:rPr lang="en-US" dirty="0" err="1" smtClean="0"/>
              <a:t>sırasında</a:t>
            </a:r>
            <a:r>
              <a:rPr lang="en-US" dirty="0" smtClean="0"/>
              <a:t> </a:t>
            </a:r>
            <a:r>
              <a:rPr lang="en-US" dirty="0" err="1" smtClean="0"/>
              <a:t>gebeliği</a:t>
            </a:r>
            <a:r>
              <a:rPr lang="en-US" dirty="0" smtClean="0"/>
              <a:t> </a:t>
            </a:r>
            <a:r>
              <a:rPr lang="en-US" dirty="0" err="1" smtClean="0"/>
              <a:t>etkileyen</a:t>
            </a:r>
            <a:r>
              <a:rPr lang="en-US" dirty="0" smtClean="0"/>
              <a:t> en </a:t>
            </a:r>
            <a:r>
              <a:rPr lang="en-US" dirty="0" err="1" smtClean="0"/>
              <a:t>önemli</a:t>
            </a:r>
            <a:r>
              <a:rPr lang="en-US" dirty="0" smtClean="0"/>
              <a:t> </a:t>
            </a:r>
            <a:r>
              <a:rPr lang="en-US" dirty="0" err="1" smtClean="0"/>
              <a:t>faktör</a:t>
            </a:r>
            <a:r>
              <a:rPr lang="en-US" dirty="0" smtClean="0"/>
              <a:t> transfer </a:t>
            </a:r>
            <a:r>
              <a:rPr lang="en-US" dirty="0" err="1" smtClean="0"/>
              <a:t>sırasındaki</a:t>
            </a:r>
            <a:r>
              <a:rPr lang="en-US" dirty="0" smtClean="0"/>
              <a:t> endometrial </a:t>
            </a:r>
            <a:r>
              <a:rPr lang="en-US" dirty="0" err="1" smtClean="0"/>
              <a:t>zedelenmedir</a:t>
            </a:r>
            <a:r>
              <a:rPr lang="en-US" dirty="0" smtClean="0"/>
              <a:t> (</a:t>
            </a:r>
            <a:r>
              <a:rPr lang="en-US" dirty="0" err="1" smtClean="0"/>
              <a:t>özellikle</a:t>
            </a:r>
            <a:r>
              <a:rPr lang="en-US" dirty="0" smtClean="0"/>
              <a:t> </a:t>
            </a:r>
            <a:r>
              <a:rPr lang="en-US" dirty="0" err="1" smtClean="0"/>
              <a:t>kalın</a:t>
            </a:r>
            <a:r>
              <a:rPr lang="en-US" dirty="0" smtClean="0"/>
              <a:t> </a:t>
            </a:r>
            <a:r>
              <a:rPr lang="en-US" dirty="0" err="1" smtClean="0"/>
              <a:t>endometriumda</a:t>
            </a:r>
            <a:r>
              <a:rPr lang="en-US" dirty="0" smtClean="0"/>
              <a:t>)</a:t>
            </a:r>
          </a:p>
          <a:p>
            <a:pPr lvl="1"/>
            <a:r>
              <a:rPr lang="en-US" dirty="0" err="1"/>
              <a:t>Weissman</a:t>
            </a:r>
            <a:r>
              <a:rPr lang="en-US" dirty="0"/>
              <a:t> et al., 1999</a:t>
            </a:r>
            <a:endParaRPr lang="en-US" dirty="0" smtClean="0"/>
          </a:p>
          <a:p>
            <a:pPr lvl="1"/>
            <a:endParaRPr lang="en-US" dirty="0"/>
          </a:p>
        </p:txBody>
      </p:sp>
    </p:spTree>
    <p:extLst>
      <p:ext uri="{BB962C8B-B14F-4D97-AF65-F5344CB8AC3E}">
        <p14:creationId xmlns:p14="http://schemas.microsoft.com/office/powerpoint/2010/main" val="310838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
            </a:r>
            <a:br>
              <a:rPr lang="tr-TR" dirty="0" smtClean="0"/>
            </a:br>
            <a:r>
              <a:rPr lang="tr-TR" sz="5300" b="1" dirty="0" err="1" smtClean="0"/>
              <a:t>Endometrial</a:t>
            </a:r>
            <a:r>
              <a:rPr lang="tr-TR" sz="5300" b="1" dirty="0" smtClean="0"/>
              <a:t> </a:t>
            </a:r>
            <a:r>
              <a:rPr lang="tr-TR" sz="5300" b="1" dirty="0" err="1"/>
              <a:t>pattern</a:t>
            </a:r>
            <a:r>
              <a:rPr lang="tr-TR" sz="5300" b="1" dirty="0"/>
              <a:t/>
            </a:r>
            <a:br>
              <a:rPr lang="tr-TR" sz="5300" b="1" dirty="0"/>
            </a:br>
            <a:endParaRPr lang="en-US" b="1" dirty="0"/>
          </a:p>
        </p:txBody>
      </p:sp>
      <p:sp>
        <p:nvSpPr>
          <p:cNvPr id="3" name="Content Placeholder 2"/>
          <p:cNvSpPr>
            <a:spLocks noGrp="1"/>
          </p:cNvSpPr>
          <p:nvPr>
            <p:ph idx="1"/>
          </p:nvPr>
        </p:nvSpPr>
        <p:spPr>
          <a:xfrm>
            <a:off x="838200" y="1825625"/>
            <a:ext cx="10515600" cy="4867200"/>
          </a:xfrm>
        </p:spPr>
        <p:txBody>
          <a:bodyPr>
            <a:normAutofit fontScale="92500" lnSpcReduction="10000"/>
          </a:bodyPr>
          <a:lstStyle/>
          <a:p>
            <a:r>
              <a:rPr lang="en-US" dirty="0" smtClean="0"/>
              <a:t>Endometrium &gt;7 mm </a:t>
            </a:r>
            <a:r>
              <a:rPr lang="en-US" dirty="0" err="1" smtClean="0"/>
              <a:t>ve</a:t>
            </a:r>
            <a:r>
              <a:rPr lang="en-US" dirty="0" smtClean="0"/>
              <a:t> ≤14 mm</a:t>
            </a:r>
          </a:p>
          <a:p>
            <a:pPr lvl="1"/>
            <a:r>
              <a:rPr lang="en-US" dirty="0" err="1" smtClean="0"/>
              <a:t>Implantasyon</a:t>
            </a:r>
            <a:r>
              <a:rPr lang="en-US" dirty="0" smtClean="0"/>
              <a:t> eve </a:t>
            </a:r>
            <a:r>
              <a:rPr lang="en-US" dirty="0" err="1" smtClean="0"/>
              <a:t>gebelik</a:t>
            </a:r>
            <a:r>
              <a:rPr lang="en-US" dirty="0" smtClean="0"/>
              <a:t> </a:t>
            </a:r>
            <a:r>
              <a:rPr lang="en-US" dirty="0" err="1" smtClean="0"/>
              <a:t>oranları</a:t>
            </a:r>
            <a:r>
              <a:rPr lang="en-US" dirty="0" smtClean="0"/>
              <a:t> triple-layer </a:t>
            </a:r>
            <a:r>
              <a:rPr lang="en-US" dirty="0" err="1" smtClean="0"/>
              <a:t>olan</a:t>
            </a:r>
            <a:r>
              <a:rPr lang="en-US" dirty="0" smtClean="0"/>
              <a:t> </a:t>
            </a:r>
            <a:r>
              <a:rPr lang="en-US" dirty="0" err="1" smtClean="0"/>
              <a:t>grupta</a:t>
            </a:r>
            <a:r>
              <a:rPr lang="en-US" dirty="0" smtClean="0"/>
              <a:t> </a:t>
            </a:r>
            <a:r>
              <a:rPr lang="en-US" dirty="0" err="1" smtClean="0"/>
              <a:t>isoekojenik</a:t>
            </a:r>
            <a:r>
              <a:rPr lang="en-US" dirty="0" smtClean="0"/>
              <a:t> </a:t>
            </a:r>
            <a:r>
              <a:rPr lang="en-US" dirty="0" err="1" smtClean="0"/>
              <a:t>gruba</a:t>
            </a:r>
            <a:r>
              <a:rPr lang="en-US" dirty="0" smtClean="0"/>
              <a:t> </a:t>
            </a:r>
            <a:r>
              <a:rPr lang="en-US" dirty="0" err="1" smtClean="0"/>
              <a:t>göre</a:t>
            </a:r>
            <a:r>
              <a:rPr lang="en-US" dirty="0" smtClean="0"/>
              <a:t> </a:t>
            </a:r>
            <a:r>
              <a:rPr lang="en-US" dirty="0" err="1" smtClean="0"/>
              <a:t>anlamlı</a:t>
            </a:r>
            <a:r>
              <a:rPr lang="en-US" dirty="0" smtClean="0"/>
              <a:t> </a:t>
            </a:r>
            <a:r>
              <a:rPr lang="en-US" dirty="0" err="1" smtClean="0"/>
              <a:t>olarak</a:t>
            </a:r>
            <a:r>
              <a:rPr lang="en-US" dirty="0" smtClean="0"/>
              <a:t> </a:t>
            </a:r>
            <a:r>
              <a:rPr lang="en-US" dirty="0" err="1" smtClean="0"/>
              <a:t>daha</a:t>
            </a:r>
            <a:r>
              <a:rPr lang="en-US" dirty="0" smtClean="0"/>
              <a:t> </a:t>
            </a:r>
            <a:r>
              <a:rPr lang="en-US" dirty="0" err="1" smtClean="0"/>
              <a:t>yüksek</a:t>
            </a:r>
            <a:r>
              <a:rPr lang="en-US" dirty="0" smtClean="0"/>
              <a:t> </a:t>
            </a:r>
          </a:p>
          <a:p>
            <a:pPr lvl="1"/>
            <a:endParaRPr lang="en-US" dirty="0" smtClean="0"/>
          </a:p>
          <a:p>
            <a:r>
              <a:rPr lang="en-US" dirty="0" smtClean="0"/>
              <a:t>Endometrial </a:t>
            </a:r>
            <a:r>
              <a:rPr lang="en-US" dirty="0" err="1" smtClean="0"/>
              <a:t>Volüm</a:t>
            </a:r>
            <a:endParaRPr lang="en-US" dirty="0" smtClean="0"/>
          </a:p>
          <a:p>
            <a:pPr lvl="1"/>
            <a:r>
              <a:rPr lang="en-US" dirty="0" smtClean="0"/>
              <a:t>Minimum: 1.59 ml</a:t>
            </a:r>
          </a:p>
          <a:p>
            <a:r>
              <a:rPr lang="en-US" dirty="0" err="1" smtClean="0"/>
              <a:t>Düşük</a:t>
            </a:r>
            <a:r>
              <a:rPr lang="en-US" dirty="0" smtClean="0"/>
              <a:t> </a:t>
            </a:r>
            <a:r>
              <a:rPr lang="en-US" dirty="0" err="1" smtClean="0"/>
              <a:t>doz</a:t>
            </a:r>
            <a:r>
              <a:rPr lang="en-US" dirty="0" smtClean="0"/>
              <a:t> aspirin </a:t>
            </a:r>
          </a:p>
          <a:p>
            <a:pPr lvl="1"/>
            <a:r>
              <a:rPr lang="en-US" dirty="0" err="1" smtClean="0"/>
              <a:t>Gebelik</a:t>
            </a:r>
            <a:r>
              <a:rPr lang="en-US" dirty="0" smtClean="0"/>
              <a:t> </a:t>
            </a:r>
            <a:r>
              <a:rPr lang="en-US" dirty="0" err="1" smtClean="0"/>
              <a:t>oranlarına</a:t>
            </a:r>
            <a:r>
              <a:rPr lang="en-US" dirty="0" smtClean="0"/>
              <a:t> </a:t>
            </a:r>
            <a:r>
              <a:rPr lang="en-US" dirty="0" err="1" smtClean="0"/>
              <a:t>etkisi</a:t>
            </a:r>
            <a:r>
              <a:rPr lang="en-US" dirty="0" smtClean="0"/>
              <a:t> </a:t>
            </a:r>
            <a:r>
              <a:rPr lang="en-US" dirty="0" err="1" smtClean="0"/>
              <a:t>yok</a:t>
            </a:r>
            <a:endParaRPr lang="en-US" dirty="0" smtClean="0"/>
          </a:p>
          <a:p>
            <a:r>
              <a:rPr lang="en-US" dirty="0" smtClean="0"/>
              <a:t>P</a:t>
            </a:r>
            <a:r>
              <a:rPr lang="tr-TR" dirty="0" err="1" smtClean="0"/>
              <a:t>entoxifylline</a:t>
            </a:r>
            <a:endParaRPr lang="tr-TR" dirty="0" smtClean="0"/>
          </a:p>
          <a:p>
            <a:pPr lvl="1"/>
            <a:r>
              <a:rPr lang="tr-TR" dirty="0" smtClean="0"/>
              <a:t>Etkisi yok</a:t>
            </a:r>
          </a:p>
          <a:p>
            <a:r>
              <a:rPr lang="tr-TR" dirty="0" err="1"/>
              <a:t>Tocopherol</a:t>
            </a:r>
            <a:endParaRPr lang="tr-TR" dirty="0"/>
          </a:p>
          <a:p>
            <a:pPr lvl="1"/>
            <a:r>
              <a:rPr lang="tr-TR" dirty="0"/>
              <a:t>Etkisi yok</a:t>
            </a:r>
            <a:endParaRPr lang="en-US" dirty="0"/>
          </a:p>
          <a:p>
            <a:pPr lvl="1"/>
            <a:endParaRPr lang="en-US" dirty="0"/>
          </a:p>
        </p:txBody>
      </p:sp>
    </p:spTree>
    <p:extLst>
      <p:ext uri="{BB962C8B-B14F-4D97-AF65-F5344CB8AC3E}">
        <p14:creationId xmlns:p14="http://schemas.microsoft.com/office/powerpoint/2010/main" val="226346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Uterin</a:t>
            </a:r>
            <a:r>
              <a:rPr lang="en-US" sz="5400" b="1" dirty="0" smtClean="0"/>
              <a:t> </a:t>
            </a:r>
            <a:r>
              <a:rPr lang="en-US" sz="5400" b="1" dirty="0" err="1"/>
              <a:t>V</a:t>
            </a:r>
            <a:r>
              <a:rPr lang="en-US" sz="5400" b="1" dirty="0" err="1" smtClean="0"/>
              <a:t>askülarizasyon</a:t>
            </a:r>
            <a:endParaRPr lang="en-US" sz="5400" b="1" dirty="0"/>
          </a:p>
        </p:txBody>
      </p:sp>
      <p:sp>
        <p:nvSpPr>
          <p:cNvPr id="3" name="Content Placeholder 2"/>
          <p:cNvSpPr>
            <a:spLocks noGrp="1"/>
          </p:cNvSpPr>
          <p:nvPr>
            <p:ph idx="1"/>
          </p:nvPr>
        </p:nvSpPr>
        <p:spPr/>
        <p:txBody>
          <a:bodyPr/>
          <a:lstStyle/>
          <a:p>
            <a:r>
              <a:rPr lang="en-US" dirty="0" err="1" smtClean="0"/>
              <a:t>hCG</a:t>
            </a:r>
            <a:r>
              <a:rPr lang="en-US" dirty="0" smtClean="0"/>
              <a:t> </a:t>
            </a:r>
            <a:r>
              <a:rPr lang="en-US" dirty="0" err="1" smtClean="0"/>
              <a:t>gününde</a:t>
            </a:r>
            <a:r>
              <a:rPr lang="en-US" dirty="0" smtClean="0"/>
              <a:t> </a:t>
            </a:r>
            <a:r>
              <a:rPr lang="en-US" dirty="0" err="1" smtClean="0"/>
              <a:t>Uterin</a:t>
            </a:r>
            <a:r>
              <a:rPr lang="en-US" dirty="0" smtClean="0"/>
              <a:t> </a:t>
            </a:r>
            <a:r>
              <a:rPr lang="en-US" dirty="0" err="1" smtClean="0"/>
              <a:t>arter</a:t>
            </a:r>
            <a:r>
              <a:rPr lang="en-US" dirty="0" smtClean="0"/>
              <a:t> </a:t>
            </a:r>
            <a:r>
              <a:rPr lang="en-US" dirty="0" err="1" smtClean="0"/>
              <a:t>pulsatility</a:t>
            </a:r>
            <a:r>
              <a:rPr lang="en-US" dirty="0" smtClean="0"/>
              <a:t> index&gt;3.26</a:t>
            </a:r>
          </a:p>
          <a:p>
            <a:pPr lvl="1"/>
            <a:r>
              <a:rPr lang="en-US" dirty="0" err="1" smtClean="0"/>
              <a:t>Gebelik</a:t>
            </a:r>
            <a:r>
              <a:rPr lang="en-US" dirty="0" smtClean="0"/>
              <a:t> </a:t>
            </a:r>
            <a:r>
              <a:rPr lang="en-US" dirty="0" err="1" smtClean="0"/>
              <a:t>oranları</a:t>
            </a:r>
            <a:r>
              <a:rPr lang="en-US" dirty="0" smtClean="0"/>
              <a:t> </a:t>
            </a:r>
            <a:r>
              <a:rPr lang="en-US" dirty="0" err="1" smtClean="0"/>
              <a:t>daha</a:t>
            </a:r>
            <a:r>
              <a:rPr lang="en-US" dirty="0" smtClean="0"/>
              <a:t> </a:t>
            </a:r>
            <a:r>
              <a:rPr lang="en-US" dirty="0" err="1" smtClean="0"/>
              <a:t>düşük</a:t>
            </a:r>
            <a:endParaRPr lang="en-US" dirty="0" smtClean="0"/>
          </a:p>
          <a:p>
            <a:pPr lvl="2"/>
            <a:r>
              <a:rPr lang="en-US" dirty="0" err="1" smtClean="0"/>
              <a:t>Ozturk</a:t>
            </a:r>
            <a:r>
              <a:rPr lang="en-US" dirty="0" smtClean="0"/>
              <a:t> et al., 2004</a:t>
            </a:r>
          </a:p>
          <a:p>
            <a:endParaRPr lang="en-US" dirty="0" smtClean="0"/>
          </a:p>
          <a:p>
            <a:r>
              <a:rPr lang="en-US" dirty="0" smtClean="0"/>
              <a:t>ART </a:t>
            </a:r>
            <a:r>
              <a:rPr lang="en-US" dirty="0" err="1" smtClean="0"/>
              <a:t>uygulamalarında</a:t>
            </a:r>
            <a:r>
              <a:rPr lang="en-US" dirty="0" smtClean="0"/>
              <a:t> </a:t>
            </a:r>
            <a:r>
              <a:rPr lang="en-US" dirty="0" err="1" smtClean="0"/>
              <a:t>uterin</a:t>
            </a:r>
            <a:r>
              <a:rPr lang="en-US" dirty="0" smtClean="0"/>
              <a:t> </a:t>
            </a:r>
            <a:r>
              <a:rPr lang="en-US" dirty="0" err="1" smtClean="0"/>
              <a:t>arter</a:t>
            </a:r>
            <a:r>
              <a:rPr lang="en-US" dirty="0" smtClean="0"/>
              <a:t> </a:t>
            </a:r>
            <a:r>
              <a:rPr lang="en-US" dirty="0" err="1" smtClean="0"/>
              <a:t>kan</a:t>
            </a:r>
            <a:r>
              <a:rPr lang="en-US" dirty="0" smtClean="0"/>
              <a:t> </a:t>
            </a:r>
            <a:r>
              <a:rPr lang="en-US" dirty="0" err="1" smtClean="0"/>
              <a:t>akımının</a:t>
            </a:r>
            <a:r>
              <a:rPr lang="en-US" dirty="0" smtClean="0"/>
              <a:t> </a:t>
            </a:r>
            <a:r>
              <a:rPr lang="en-US" dirty="0" err="1" smtClean="0"/>
              <a:t>gebelik</a:t>
            </a:r>
            <a:r>
              <a:rPr lang="en-US" dirty="0" smtClean="0"/>
              <a:t> </a:t>
            </a:r>
            <a:r>
              <a:rPr lang="en-US" dirty="0" err="1" smtClean="0"/>
              <a:t>oranlarına</a:t>
            </a:r>
            <a:r>
              <a:rPr lang="en-US" dirty="0" smtClean="0"/>
              <a:t> </a:t>
            </a:r>
            <a:r>
              <a:rPr lang="en-US" dirty="0" err="1" smtClean="0"/>
              <a:t>etkisi</a:t>
            </a:r>
            <a:r>
              <a:rPr lang="en-US" dirty="0" smtClean="0"/>
              <a:t> </a:t>
            </a:r>
            <a:r>
              <a:rPr lang="en-US" dirty="0" err="1" smtClean="0"/>
              <a:t>konusunda</a:t>
            </a:r>
            <a:r>
              <a:rPr lang="en-US" dirty="0" smtClean="0"/>
              <a:t> </a:t>
            </a:r>
            <a:r>
              <a:rPr lang="en-US" dirty="0" err="1" smtClean="0"/>
              <a:t>yeterli</a:t>
            </a:r>
            <a:r>
              <a:rPr lang="en-US" dirty="0" smtClean="0"/>
              <a:t> </a:t>
            </a:r>
            <a:r>
              <a:rPr lang="en-US" dirty="0" err="1" smtClean="0"/>
              <a:t>veri</a:t>
            </a:r>
            <a:r>
              <a:rPr lang="en-US" dirty="0" smtClean="0"/>
              <a:t> </a:t>
            </a:r>
            <a:r>
              <a:rPr lang="en-US" dirty="0" err="1" smtClean="0"/>
              <a:t>yok</a:t>
            </a:r>
            <a:endParaRPr lang="en-US" dirty="0" smtClean="0"/>
          </a:p>
          <a:p>
            <a:endParaRPr lang="en-US" dirty="0"/>
          </a:p>
          <a:p>
            <a:r>
              <a:rPr lang="tr-TR" dirty="0" err="1"/>
              <a:t>Sildenafil</a:t>
            </a:r>
            <a:r>
              <a:rPr lang="tr-TR" dirty="0"/>
              <a:t> </a:t>
            </a:r>
            <a:r>
              <a:rPr lang="tr-TR" dirty="0" err="1"/>
              <a:t>acetate</a:t>
            </a:r>
            <a:endParaRPr lang="tr-TR" dirty="0"/>
          </a:p>
          <a:p>
            <a:r>
              <a:rPr lang="tr-TR" dirty="0"/>
              <a:t>Aspirin</a:t>
            </a:r>
          </a:p>
          <a:p>
            <a:endParaRPr lang="en-US" dirty="0"/>
          </a:p>
        </p:txBody>
      </p:sp>
    </p:spTree>
    <p:extLst>
      <p:ext uri="{BB962C8B-B14F-4D97-AF65-F5344CB8AC3E}">
        <p14:creationId xmlns:p14="http://schemas.microsoft.com/office/powerpoint/2010/main" val="391539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Yaş</a:t>
            </a:r>
            <a:r>
              <a:rPr lang="en-US" b="1" dirty="0" smtClean="0"/>
              <a:t> </a:t>
            </a:r>
            <a:r>
              <a:rPr lang="en-US" b="1" dirty="0" err="1" smtClean="0"/>
              <a:t>ve</a:t>
            </a:r>
            <a:r>
              <a:rPr lang="en-US" b="1" dirty="0" smtClean="0"/>
              <a:t> Endometrial </a:t>
            </a:r>
            <a:r>
              <a:rPr lang="en-US" b="1" dirty="0" err="1" smtClean="0"/>
              <a:t>Reseptivite</a:t>
            </a:r>
            <a:endParaRPr lang="en-US" b="1" dirty="0"/>
          </a:p>
        </p:txBody>
      </p:sp>
      <p:sp>
        <p:nvSpPr>
          <p:cNvPr id="3" name="Content Placeholder 2"/>
          <p:cNvSpPr>
            <a:spLocks noGrp="1"/>
          </p:cNvSpPr>
          <p:nvPr>
            <p:ph idx="1"/>
          </p:nvPr>
        </p:nvSpPr>
        <p:spPr/>
        <p:txBody>
          <a:bodyPr/>
          <a:lstStyle/>
          <a:p>
            <a:r>
              <a:rPr lang="en-US" dirty="0" err="1" smtClean="0"/>
              <a:t>Estrojen</a:t>
            </a:r>
            <a:r>
              <a:rPr lang="en-US" dirty="0" smtClean="0"/>
              <a:t> </a:t>
            </a:r>
            <a:r>
              <a:rPr lang="en-US" dirty="0" err="1" smtClean="0"/>
              <a:t>ve</a:t>
            </a:r>
            <a:r>
              <a:rPr lang="en-US" dirty="0" smtClean="0"/>
              <a:t> </a:t>
            </a:r>
            <a:r>
              <a:rPr lang="en-US" dirty="0" err="1" smtClean="0"/>
              <a:t>progesteron</a:t>
            </a:r>
            <a:r>
              <a:rPr lang="en-US" dirty="0" smtClean="0"/>
              <a:t> </a:t>
            </a:r>
            <a:r>
              <a:rPr lang="en-US" dirty="0" err="1" smtClean="0"/>
              <a:t>reseptörlerinde</a:t>
            </a:r>
            <a:r>
              <a:rPr lang="en-US" dirty="0" smtClean="0"/>
              <a:t> </a:t>
            </a:r>
            <a:r>
              <a:rPr lang="en-US" dirty="0" err="1" smtClean="0"/>
              <a:t>azalma</a:t>
            </a:r>
            <a:endParaRPr lang="en-US" dirty="0" smtClean="0"/>
          </a:p>
          <a:p>
            <a:endParaRPr lang="en-US" dirty="0" smtClean="0"/>
          </a:p>
          <a:p>
            <a:r>
              <a:rPr lang="en-US" dirty="0" err="1" smtClean="0"/>
              <a:t>Yüksek</a:t>
            </a:r>
            <a:r>
              <a:rPr lang="en-US" dirty="0" smtClean="0"/>
              <a:t> </a:t>
            </a:r>
            <a:r>
              <a:rPr lang="en-US" dirty="0" err="1" smtClean="0"/>
              <a:t>doz</a:t>
            </a:r>
            <a:r>
              <a:rPr lang="en-US" dirty="0" smtClean="0"/>
              <a:t> </a:t>
            </a:r>
            <a:r>
              <a:rPr lang="en-US" dirty="0" err="1" smtClean="0"/>
              <a:t>progesteron</a:t>
            </a:r>
            <a:r>
              <a:rPr lang="en-US" dirty="0" smtClean="0"/>
              <a:t> </a:t>
            </a:r>
            <a:r>
              <a:rPr lang="en-US" dirty="0" err="1" smtClean="0"/>
              <a:t>ile</a:t>
            </a:r>
            <a:r>
              <a:rPr lang="en-US" dirty="0" smtClean="0"/>
              <a:t> </a:t>
            </a:r>
            <a:r>
              <a:rPr lang="en-US" dirty="0" err="1" smtClean="0"/>
              <a:t>implantasyon</a:t>
            </a:r>
            <a:r>
              <a:rPr lang="en-US" dirty="0" smtClean="0"/>
              <a:t> </a:t>
            </a:r>
            <a:r>
              <a:rPr lang="en-US" dirty="0" err="1" smtClean="0"/>
              <a:t>oranları</a:t>
            </a:r>
            <a:r>
              <a:rPr lang="en-US" dirty="0" smtClean="0"/>
              <a:t> </a:t>
            </a:r>
            <a:r>
              <a:rPr lang="en-US" dirty="0" err="1" smtClean="0"/>
              <a:t>artar</a:t>
            </a:r>
            <a:endParaRPr lang="en-US" dirty="0" smtClean="0"/>
          </a:p>
          <a:p>
            <a:pPr marL="0" indent="0">
              <a:buNone/>
            </a:pPr>
            <a:endParaRPr lang="en-US" dirty="0"/>
          </a:p>
          <a:p>
            <a:r>
              <a:rPr lang="en-US" dirty="0" smtClean="0"/>
              <a:t>Endometrium </a:t>
            </a:r>
            <a:r>
              <a:rPr lang="en-US" dirty="0" err="1" smtClean="0"/>
              <a:t>histolojisi</a:t>
            </a:r>
            <a:r>
              <a:rPr lang="en-US" dirty="0" smtClean="0"/>
              <a:t>, steroid </a:t>
            </a:r>
            <a:r>
              <a:rPr lang="en-US" dirty="0" err="1" smtClean="0"/>
              <a:t>reseptörleri</a:t>
            </a:r>
            <a:r>
              <a:rPr lang="en-US" dirty="0" smtClean="0"/>
              <a:t> </a:t>
            </a:r>
            <a:r>
              <a:rPr lang="en-US" dirty="0" err="1" smtClean="0"/>
              <a:t>ve</a:t>
            </a:r>
            <a:r>
              <a:rPr lang="en-US" dirty="0" smtClean="0"/>
              <a:t> </a:t>
            </a:r>
            <a:r>
              <a:rPr lang="en-US" dirty="0" err="1" smtClean="0"/>
              <a:t>ultrason</a:t>
            </a:r>
            <a:r>
              <a:rPr lang="en-US" dirty="0" smtClean="0"/>
              <a:t> </a:t>
            </a:r>
            <a:r>
              <a:rPr lang="en-US" dirty="0" err="1" smtClean="0"/>
              <a:t>bulguları</a:t>
            </a:r>
            <a:r>
              <a:rPr lang="en-US" dirty="0" smtClean="0"/>
              <a:t> </a:t>
            </a:r>
            <a:r>
              <a:rPr lang="en-US" dirty="0" err="1" smtClean="0"/>
              <a:t>yaş</a:t>
            </a:r>
            <a:r>
              <a:rPr lang="en-US" dirty="0" smtClean="0"/>
              <a:t> </a:t>
            </a:r>
            <a:r>
              <a:rPr lang="en-US" dirty="0" err="1" smtClean="0"/>
              <a:t>grupları</a:t>
            </a:r>
            <a:r>
              <a:rPr lang="en-US" dirty="0" smtClean="0"/>
              <a:t> </a:t>
            </a:r>
            <a:r>
              <a:rPr lang="en-US" dirty="0" err="1" smtClean="0"/>
              <a:t>arasında</a:t>
            </a:r>
            <a:r>
              <a:rPr lang="en-US" dirty="0" smtClean="0"/>
              <a:t> </a:t>
            </a:r>
            <a:r>
              <a:rPr lang="en-US" dirty="0" err="1" smtClean="0"/>
              <a:t>değişiklik</a:t>
            </a:r>
            <a:r>
              <a:rPr lang="en-US" dirty="0" smtClean="0"/>
              <a:t> </a:t>
            </a:r>
            <a:r>
              <a:rPr lang="en-US" dirty="0" err="1" smtClean="0"/>
              <a:t>göstermiyor</a:t>
            </a:r>
            <a:endParaRPr lang="en-US" dirty="0"/>
          </a:p>
        </p:txBody>
      </p:sp>
    </p:spTree>
    <p:extLst>
      <p:ext uri="{BB962C8B-B14F-4D97-AF65-F5344CB8AC3E}">
        <p14:creationId xmlns:p14="http://schemas.microsoft.com/office/powerpoint/2010/main" val="334018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KOH-Endometrial </a:t>
            </a:r>
            <a:r>
              <a:rPr lang="en-US" sz="4800" b="1" dirty="0" err="1" smtClean="0"/>
              <a:t>Reseptivite</a:t>
            </a:r>
            <a:endParaRPr lang="en-US" sz="4800" b="1" dirty="0"/>
          </a:p>
        </p:txBody>
      </p:sp>
      <p:sp>
        <p:nvSpPr>
          <p:cNvPr id="3" name="Content Placeholder 2"/>
          <p:cNvSpPr>
            <a:spLocks noGrp="1"/>
          </p:cNvSpPr>
          <p:nvPr>
            <p:ph idx="1"/>
          </p:nvPr>
        </p:nvSpPr>
        <p:spPr/>
        <p:txBody>
          <a:bodyPr>
            <a:normAutofit lnSpcReduction="10000"/>
          </a:bodyPr>
          <a:lstStyle/>
          <a:p>
            <a:r>
              <a:rPr lang="en-US" dirty="0" err="1" smtClean="0"/>
              <a:t>Yüksek</a:t>
            </a:r>
            <a:r>
              <a:rPr lang="en-US" dirty="0" smtClean="0"/>
              <a:t> E2 </a:t>
            </a:r>
            <a:r>
              <a:rPr lang="en-US" dirty="0" err="1" smtClean="0"/>
              <a:t>ve</a:t>
            </a:r>
            <a:r>
              <a:rPr lang="en-US" dirty="0" smtClean="0"/>
              <a:t> </a:t>
            </a:r>
            <a:r>
              <a:rPr lang="en-US" dirty="0" err="1" smtClean="0"/>
              <a:t>progesteron</a:t>
            </a:r>
            <a:r>
              <a:rPr lang="en-US" dirty="0" smtClean="0"/>
              <a:t> </a:t>
            </a:r>
            <a:r>
              <a:rPr lang="en-US" dirty="0" err="1" smtClean="0"/>
              <a:t>düzeyleri</a:t>
            </a:r>
            <a:endParaRPr lang="en-US" dirty="0" smtClean="0"/>
          </a:p>
          <a:p>
            <a:r>
              <a:rPr lang="en-US" dirty="0" smtClean="0"/>
              <a:t>LH </a:t>
            </a:r>
            <a:r>
              <a:rPr lang="en-US" dirty="0" err="1" smtClean="0"/>
              <a:t>değişiklileri</a:t>
            </a:r>
            <a:endParaRPr lang="en-US" dirty="0" smtClean="0"/>
          </a:p>
          <a:p>
            <a:r>
              <a:rPr lang="en-US" dirty="0" smtClean="0"/>
              <a:t>Luteal </a:t>
            </a:r>
            <a:r>
              <a:rPr lang="en-US" dirty="0" err="1" smtClean="0"/>
              <a:t>faz</a:t>
            </a:r>
            <a:r>
              <a:rPr lang="en-US" dirty="0" smtClean="0"/>
              <a:t> </a:t>
            </a:r>
            <a:r>
              <a:rPr lang="en-US" dirty="0" err="1" smtClean="0"/>
              <a:t>yetmezliği</a:t>
            </a:r>
            <a:endParaRPr lang="en-US" dirty="0" smtClean="0"/>
          </a:p>
          <a:p>
            <a:r>
              <a:rPr lang="en-US" dirty="0" err="1" smtClean="0"/>
              <a:t>GnRH</a:t>
            </a:r>
            <a:r>
              <a:rPr lang="en-US" dirty="0" smtClean="0"/>
              <a:t> agonist </a:t>
            </a:r>
            <a:r>
              <a:rPr lang="en-US" dirty="0" err="1" smtClean="0"/>
              <a:t>veya</a:t>
            </a:r>
            <a:r>
              <a:rPr lang="en-US" dirty="0" smtClean="0"/>
              <a:t> </a:t>
            </a:r>
            <a:r>
              <a:rPr lang="en-US" dirty="0" err="1" smtClean="0"/>
              <a:t>antagonistlerinin</a:t>
            </a:r>
            <a:r>
              <a:rPr lang="en-US" dirty="0" smtClean="0"/>
              <a:t> </a:t>
            </a:r>
            <a:r>
              <a:rPr lang="en-US" dirty="0" err="1" smtClean="0"/>
              <a:t>korpus</a:t>
            </a:r>
            <a:r>
              <a:rPr lang="en-US" dirty="0" smtClean="0"/>
              <a:t> </a:t>
            </a:r>
            <a:r>
              <a:rPr lang="en-US" dirty="0" err="1" smtClean="0"/>
              <a:t>luteum</a:t>
            </a:r>
            <a:r>
              <a:rPr lang="en-US" dirty="0" smtClean="0"/>
              <a:t> </a:t>
            </a:r>
            <a:r>
              <a:rPr lang="en-US" dirty="0" err="1" smtClean="0"/>
              <a:t>ve</a:t>
            </a:r>
            <a:r>
              <a:rPr lang="en-US" dirty="0" smtClean="0"/>
              <a:t> endometrium </a:t>
            </a:r>
            <a:r>
              <a:rPr lang="en-US" dirty="0" err="1" smtClean="0"/>
              <a:t>üzrindeki</a:t>
            </a:r>
            <a:r>
              <a:rPr lang="en-US" dirty="0" smtClean="0"/>
              <a:t> </a:t>
            </a:r>
            <a:r>
              <a:rPr lang="en-US" dirty="0" err="1" smtClean="0"/>
              <a:t>direk</a:t>
            </a:r>
            <a:r>
              <a:rPr lang="en-US" dirty="0" smtClean="0"/>
              <a:t> </a:t>
            </a:r>
            <a:r>
              <a:rPr lang="en-US" dirty="0" err="1" smtClean="0"/>
              <a:t>etkileri</a:t>
            </a:r>
            <a:endParaRPr lang="en-US" dirty="0" smtClean="0"/>
          </a:p>
          <a:p>
            <a:r>
              <a:rPr lang="en-US" dirty="0" smtClean="0"/>
              <a:t>Endometrium </a:t>
            </a:r>
            <a:r>
              <a:rPr lang="en-US" dirty="0" err="1" smtClean="0"/>
              <a:t>senkronizasyonunun</a:t>
            </a:r>
            <a:r>
              <a:rPr lang="en-US" dirty="0" smtClean="0"/>
              <a:t> </a:t>
            </a:r>
            <a:r>
              <a:rPr lang="en-US" dirty="0" err="1" smtClean="0"/>
              <a:t>bozulması</a:t>
            </a:r>
            <a:endParaRPr lang="en-US" dirty="0" smtClean="0"/>
          </a:p>
          <a:p>
            <a:pPr lvl="1"/>
            <a:r>
              <a:rPr lang="en-US" dirty="0" err="1" smtClean="0"/>
              <a:t>Glandüler</a:t>
            </a:r>
            <a:r>
              <a:rPr lang="en-US" dirty="0" smtClean="0"/>
              <a:t>-stromal </a:t>
            </a:r>
            <a:r>
              <a:rPr lang="en-US" dirty="0" err="1" smtClean="0"/>
              <a:t>dissenkronizasyon</a:t>
            </a:r>
            <a:endParaRPr lang="en-US" dirty="0" smtClean="0"/>
          </a:p>
          <a:p>
            <a:pPr lvl="1"/>
            <a:r>
              <a:rPr lang="en-US" dirty="0" err="1" smtClean="0"/>
              <a:t>Erken</a:t>
            </a:r>
            <a:r>
              <a:rPr lang="en-US" dirty="0" smtClean="0"/>
              <a:t> </a:t>
            </a:r>
            <a:r>
              <a:rPr lang="en-US" dirty="0" err="1" smtClean="0"/>
              <a:t>pinopod</a:t>
            </a:r>
            <a:r>
              <a:rPr lang="en-US" dirty="0" smtClean="0"/>
              <a:t> </a:t>
            </a:r>
            <a:r>
              <a:rPr lang="en-US" dirty="0" err="1" smtClean="0"/>
              <a:t>oluşumu</a:t>
            </a:r>
            <a:endParaRPr lang="en-US" dirty="0" smtClean="0"/>
          </a:p>
          <a:p>
            <a:pPr lvl="1"/>
            <a:r>
              <a:rPr lang="en-US" dirty="0" smtClean="0"/>
              <a:t>Endometrium </a:t>
            </a:r>
            <a:r>
              <a:rPr lang="en-US" dirty="0" err="1" smtClean="0"/>
              <a:t>gelişiminde</a:t>
            </a:r>
            <a:r>
              <a:rPr lang="en-US" dirty="0" smtClean="0"/>
              <a:t> </a:t>
            </a:r>
            <a:r>
              <a:rPr lang="en-US" dirty="0" err="1" smtClean="0"/>
              <a:t>gecikme</a:t>
            </a:r>
            <a:endParaRPr lang="en-US" dirty="0" smtClean="0"/>
          </a:p>
          <a:p>
            <a:pPr lvl="1"/>
            <a:r>
              <a:rPr lang="en-US" dirty="0" err="1" smtClean="0"/>
              <a:t>Adezyon</a:t>
            </a:r>
            <a:r>
              <a:rPr lang="en-US" dirty="0" smtClean="0"/>
              <a:t> </a:t>
            </a:r>
            <a:r>
              <a:rPr lang="en-US" dirty="0" err="1" smtClean="0"/>
              <a:t>molleküllerinde</a:t>
            </a:r>
            <a:r>
              <a:rPr lang="en-US" dirty="0" smtClean="0"/>
              <a:t> </a:t>
            </a:r>
            <a:r>
              <a:rPr lang="en-US" dirty="0" err="1" smtClean="0"/>
              <a:t>azalma</a:t>
            </a:r>
            <a:endParaRPr lang="en-US" dirty="0" smtClean="0"/>
          </a:p>
          <a:p>
            <a:pPr lvl="1"/>
            <a:endParaRPr lang="en-US" dirty="0"/>
          </a:p>
        </p:txBody>
      </p:sp>
    </p:spTree>
    <p:extLst>
      <p:ext uri="{BB962C8B-B14F-4D97-AF65-F5344CB8AC3E}">
        <p14:creationId xmlns:p14="http://schemas.microsoft.com/office/powerpoint/2010/main" val="398199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Endometrial </a:t>
            </a:r>
            <a:r>
              <a:rPr lang="en-US" b="1" dirty="0" err="1" smtClean="0"/>
              <a:t>Reseptivitenin</a:t>
            </a:r>
            <a:r>
              <a:rPr lang="en-US" b="1" dirty="0" smtClean="0"/>
              <a:t> </a:t>
            </a:r>
            <a:r>
              <a:rPr lang="en-US" b="1" dirty="0" err="1" smtClean="0"/>
              <a:t>Artırılması</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Minimal </a:t>
            </a:r>
            <a:r>
              <a:rPr lang="en-US" dirty="0" err="1" smtClean="0"/>
              <a:t>stimulasyon</a:t>
            </a:r>
            <a:r>
              <a:rPr lang="en-US" dirty="0" smtClean="0"/>
              <a:t> </a:t>
            </a:r>
            <a:r>
              <a:rPr lang="en-US" dirty="0" err="1" smtClean="0"/>
              <a:t>protokolleri</a:t>
            </a:r>
            <a:r>
              <a:rPr lang="en-US" dirty="0" smtClean="0"/>
              <a:t>, </a:t>
            </a:r>
            <a:r>
              <a:rPr lang="en-US" dirty="0" err="1" smtClean="0"/>
              <a:t>doğal</a:t>
            </a:r>
            <a:r>
              <a:rPr lang="en-US" dirty="0" smtClean="0"/>
              <a:t> </a:t>
            </a:r>
            <a:r>
              <a:rPr lang="en-US" dirty="0" err="1" smtClean="0"/>
              <a:t>siklus</a:t>
            </a:r>
            <a:endParaRPr lang="en-US" dirty="0" smtClean="0"/>
          </a:p>
          <a:p>
            <a:r>
              <a:rPr lang="en-US" dirty="0" err="1" smtClean="0"/>
              <a:t>Bütün</a:t>
            </a:r>
            <a:r>
              <a:rPr lang="en-US" dirty="0" smtClean="0"/>
              <a:t> </a:t>
            </a:r>
            <a:r>
              <a:rPr lang="en-US" dirty="0" err="1" smtClean="0"/>
              <a:t>embryoların</a:t>
            </a:r>
            <a:r>
              <a:rPr lang="en-US" dirty="0" smtClean="0"/>
              <a:t> </a:t>
            </a:r>
            <a:r>
              <a:rPr lang="en-US" dirty="0" err="1" smtClean="0"/>
              <a:t>dondurulması</a:t>
            </a:r>
            <a:endParaRPr lang="en-US" dirty="0" smtClean="0"/>
          </a:p>
          <a:p>
            <a:r>
              <a:rPr lang="en-US" dirty="0" err="1" smtClean="0"/>
              <a:t>Utrus</a:t>
            </a:r>
            <a:r>
              <a:rPr lang="en-US" dirty="0" smtClean="0"/>
              <a:t> </a:t>
            </a:r>
            <a:r>
              <a:rPr lang="en-US" dirty="0" err="1" smtClean="0"/>
              <a:t>kan</a:t>
            </a:r>
            <a:r>
              <a:rPr lang="en-US" dirty="0" smtClean="0"/>
              <a:t> </a:t>
            </a:r>
            <a:r>
              <a:rPr lang="en-US" dirty="0" err="1" smtClean="0"/>
              <a:t>akımının</a:t>
            </a:r>
            <a:r>
              <a:rPr lang="en-US" dirty="0" smtClean="0"/>
              <a:t> </a:t>
            </a:r>
            <a:r>
              <a:rPr lang="en-US" dirty="0" err="1" smtClean="0"/>
              <a:t>artırılması</a:t>
            </a:r>
            <a:endParaRPr lang="en-US" dirty="0" smtClean="0"/>
          </a:p>
          <a:p>
            <a:pPr lvl="1"/>
            <a:r>
              <a:rPr lang="en-US" dirty="0" smtClean="0"/>
              <a:t>Aspirin, Sildenafil, L-</a:t>
            </a:r>
            <a:r>
              <a:rPr lang="en-US" dirty="0" err="1" smtClean="0"/>
              <a:t>arginin</a:t>
            </a:r>
            <a:endParaRPr lang="en-US" dirty="0" smtClean="0"/>
          </a:p>
          <a:p>
            <a:r>
              <a:rPr lang="en-US" dirty="0" err="1"/>
              <a:t>Klomifen</a:t>
            </a:r>
            <a:r>
              <a:rPr lang="en-US" dirty="0"/>
              <a:t> </a:t>
            </a:r>
            <a:r>
              <a:rPr lang="en-US" dirty="0" err="1"/>
              <a:t>sitrat</a:t>
            </a:r>
            <a:r>
              <a:rPr lang="en-US" dirty="0"/>
              <a:t> </a:t>
            </a:r>
            <a:r>
              <a:rPr lang="en-US" dirty="0" err="1" smtClean="0"/>
              <a:t>kullanılmaması</a:t>
            </a:r>
            <a:endParaRPr lang="en-US" dirty="0" smtClean="0"/>
          </a:p>
          <a:p>
            <a:r>
              <a:rPr lang="en-US" dirty="0" err="1" smtClean="0"/>
              <a:t>Aromataz</a:t>
            </a:r>
            <a:r>
              <a:rPr lang="en-US" dirty="0" smtClean="0"/>
              <a:t> </a:t>
            </a:r>
            <a:r>
              <a:rPr lang="en-US" dirty="0" err="1" smtClean="0"/>
              <a:t>kullanımı</a:t>
            </a:r>
            <a:endParaRPr lang="en-US" dirty="0" smtClean="0"/>
          </a:p>
          <a:p>
            <a:r>
              <a:rPr lang="en-US" dirty="0" err="1" smtClean="0"/>
              <a:t>Uterin</a:t>
            </a:r>
            <a:r>
              <a:rPr lang="en-US" dirty="0" smtClean="0"/>
              <a:t> </a:t>
            </a:r>
            <a:r>
              <a:rPr lang="en-US" dirty="0" err="1" smtClean="0"/>
              <a:t>Patolojilerin</a:t>
            </a:r>
            <a:r>
              <a:rPr lang="en-US" dirty="0" smtClean="0"/>
              <a:t> </a:t>
            </a:r>
            <a:r>
              <a:rPr lang="en-US" dirty="0" err="1" smtClean="0"/>
              <a:t>Düzeltilmesi</a:t>
            </a:r>
            <a:endParaRPr lang="en-US" dirty="0" smtClean="0"/>
          </a:p>
          <a:p>
            <a:r>
              <a:rPr lang="en-US" dirty="0" err="1" smtClean="0"/>
              <a:t>Düşük</a:t>
            </a:r>
            <a:r>
              <a:rPr lang="en-US" dirty="0" smtClean="0"/>
              <a:t> </a:t>
            </a:r>
            <a:r>
              <a:rPr lang="en-US" dirty="0" err="1" smtClean="0"/>
              <a:t>doz</a:t>
            </a:r>
            <a:r>
              <a:rPr lang="en-US" dirty="0" smtClean="0"/>
              <a:t> </a:t>
            </a:r>
            <a:r>
              <a:rPr lang="en-US" dirty="0" err="1" smtClean="0"/>
              <a:t>antiprogesteron</a:t>
            </a:r>
            <a:endParaRPr lang="en-US" dirty="0" smtClean="0"/>
          </a:p>
          <a:p>
            <a:r>
              <a:rPr lang="en-US" dirty="0" err="1" smtClean="0"/>
              <a:t>Kalsitonin</a:t>
            </a:r>
            <a:endParaRPr lang="en-US" dirty="0" smtClean="0"/>
          </a:p>
          <a:p>
            <a:r>
              <a:rPr lang="en-US" dirty="0" err="1" smtClean="0"/>
              <a:t>Hydrosalpenx-tüp</a:t>
            </a:r>
            <a:r>
              <a:rPr lang="en-US" dirty="0" smtClean="0"/>
              <a:t> </a:t>
            </a:r>
            <a:r>
              <a:rPr lang="en-US" dirty="0" err="1" smtClean="0"/>
              <a:t>ligasyonu</a:t>
            </a:r>
            <a:r>
              <a:rPr lang="en-US" dirty="0" smtClean="0"/>
              <a:t> </a:t>
            </a:r>
            <a:r>
              <a:rPr lang="en-US" dirty="0" err="1" smtClean="0"/>
              <a:t>veya</a:t>
            </a:r>
            <a:r>
              <a:rPr lang="en-US" dirty="0" smtClean="0"/>
              <a:t> </a:t>
            </a:r>
            <a:r>
              <a:rPr lang="en-US" dirty="0" err="1" smtClean="0"/>
              <a:t>salpenjektomi</a:t>
            </a:r>
            <a:endParaRPr lang="en-US" dirty="0" smtClean="0"/>
          </a:p>
          <a:p>
            <a:r>
              <a:rPr lang="en-US" dirty="0" err="1" smtClean="0"/>
              <a:t>Endometriozis</a:t>
            </a:r>
            <a:r>
              <a:rPr lang="en-US" dirty="0" smtClean="0"/>
              <a:t> </a:t>
            </a:r>
            <a:r>
              <a:rPr lang="en-US" dirty="0" err="1" smtClean="0"/>
              <a:t>cerrahisi</a:t>
            </a:r>
            <a:endParaRPr lang="en-US" dirty="0" smtClean="0"/>
          </a:p>
          <a:p>
            <a:endParaRPr lang="en-US" dirty="0"/>
          </a:p>
        </p:txBody>
      </p:sp>
    </p:spTree>
    <p:extLst>
      <p:ext uri="{BB962C8B-B14F-4D97-AF65-F5344CB8AC3E}">
        <p14:creationId xmlns:p14="http://schemas.microsoft.com/office/powerpoint/2010/main" val="103109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Endometrial </a:t>
            </a:r>
            <a:r>
              <a:rPr lang="en-US" sz="5400" b="1" dirty="0" err="1" smtClean="0"/>
              <a:t>Polip</a:t>
            </a:r>
            <a:endParaRPr lang="en-US" sz="5400" b="1" dirty="0"/>
          </a:p>
        </p:txBody>
      </p:sp>
      <p:sp>
        <p:nvSpPr>
          <p:cNvPr id="3" name="Content Placeholder 2"/>
          <p:cNvSpPr>
            <a:spLocks noGrp="1"/>
          </p:cNvSpPr>
          <p:nvPr>
            <p:ph idx="1"/>
          </p:nvPr>
        </p:nvSpPr>
        <p:spPr>
          <a:xfrm>
            <a:off x="838200" y="1842786"/>
            <a:ext cx="10515600" cy="4678428"/>
          </a:xfrm>
        </p:spPr>
        <p:txBody>
          <a:bodyPr>
            <a:normAutofit fontScale="92500" lnSpcReduction="10000"/>
          </a:bodyPr>
          <a:lstStyle/>
          <a:p>
            <a:r>
              <a:rPr lang="en-US" dirty="0" err="1" smtClean="0"/>
              <a:t>Polipektomi</a:t>
            </a:r>
            <a:r>
              <a:rPr lang="en-US" dirty="0" smtClean="0"/>
              <a:t> </a:t>
            </a:r>
            <a:r>
              <a:rPr lang="en-US" dirty="0" err="1" smtClean="0"/>
              <a:t>intrauterin</a:t>
            </a:r>
            <a:r>
              <a:rPr lang="en-US" dirty="0" smtClean="0"/>
              <a:t> </a:t>
            </a:r>
            <a:r>
              <a:rPr lang="en-US" dirty="0" err="1" smtClean="0"/>
              <a:t>inseminasyon</a:t>
            </a:r>
            <a:r>
              <a:rPr lang="en-US" dirty="0" smtClean="0"/>
              <a:t> </a:t>
            </a:r>
            <a:r>
              <a:rPr lang="en-US" dirty="0" err="1" smtClean="0"/>
              <a:t>sonrası</a:t>
            </a:r>
            <a:r>
              <a:rPr lang="en-US" dirty="0" smtClean="0"/>
              <a:t> </a:t>
            </a:r>
            <a:r>
              <a:rPr lang="en-US" dirty="0" err="1" smtClean="0"/>
              <a:t>gebelik</a:t>
            </a:r>
            <a:r>
              <a:rPr lang="en-US" dirty="0" smtClean="0"/>
              <a:t> </a:t>
            </a:r>
            <a:r>
              <a:rPr lang="en-US" dirty="0" err="1" smtClean="0"/>
              <a:t>oranlarını</a:t>
            </a:r>
            <a:r>
              <a:rPr lang="en-US" dirty="0" smtClean="0"/>
              <a:t> </a:t>
            </a:r>
            <a:r>
              <a:rPr lang="en-US" dirty="0" err="1" smtClean="0"/>
              <a:t>artırır</a:t>
            </a:r>
            <a:endParaRPr lang="en-US" dirty="0" smtClean="0"/>
          </a:p>
          <a:p>
            <a:r>
              <a:rPr lang="en-US" dirty="0" smtClean="0"/>
              <a:t>Ort. </a:t>
            </a:r>
            <a:r>
              <a:rPr lang="en-US" dirty="0" err="1" smtClean="0"/>
              <a:t>Polip</a:t>
            </a:r>
            <a:r>
              <a:rPr lang="en-US" dirty="0" smtClean="0"/>
              <a:t> </a:t>
            </a:r>
            <a:r>
              <a:rPr lang="en-US" dirty="0" err="1" smtClean="0"/>
              <a:t>büyüklüğü</a:t>
            </a:r>
            <a:r>
              <a:rPr lang="en-US" dirty="0" smtClean="0"/>
              <a:t>: 16 mm</a:t>
            </a:r>
          </a:p>
          <a:p>
            <a:r>
              <a:rPr lang="en-US" dirty="0" err="1" smtClean="0"/>
              <a:t>Gebelik</a:t>
            </a:r>
            <a:r>
              <a:rPr lang="en-US" dirty="0" smtClean="0"/>
              <a:t> </a:t>
            </a:r>
            <a:r>
              <a:rPr lang="en-US" dirty="0" err="1" smtClean="0"/>
              <a:t>oranları</a:t>
            </a:r>
            <a:r>
              <a:rPr lang="en-US" dirty="0" smtClean="0"/>
              <a:t>: %63.4 </a:t>
            </a:r>
            <a:r>
              <a:rPr lang="en-US" dirty="0" err="1" smtClean="0"/>
              <a:t>vs</a:t>
            </a:r>
            <a:r>
              <a:rPr lang="en-US" dirty="0" smtClean="0"/>
              <a:t> %28.2</a:t>
            </a:r>
          </a:p>
          <a:p>
            <a:pPr lvl="1"/>
            <a:r>
              <a:rPr lang="en-US" dirty="0"/>
              <a:t>Perez-Medina et al</a:t>
            </a:r>
            <a:r>
              <a:rPr lang="en-US" dirty="0" smtClean="0"/>
              <a:t>., 2005</a:t>
            </a:r>
          </a:p>
          <a:p>
            <a:r>
              <a:rPr lang="en-US" dirty="0" smtClean="0"/>
              <a:t>KOH </a:t>
            </a:r>
            <a:r>
              <a:rPr lang="en-US" dirty="0" err="1" smtClean="0"/>
              <a:t>sırasında</a:t>
            </a:r>
            <a:r>
              <a:rPr lang="en-US" dirty="0" smtClean="0"/>
              <a:t> </a:t>
            </a:r>
            <a:r>
              <a:rPr lang="en-US" dirty="0" err="1" smtClean="0"/>
              <a:t>polip</a:t>
            </a:r>
            <a:r>
              <a:rPr lang="en-US" dirty="0" smtClean="0"/>
              <a:t> </a:t>
            </a:r>
            <a:r>
              <a:rPr lang="en-US" dirty="0" err="1" smtClean="0"/>
              <a:t>görülmesi</a:t>
            </a:r>
            <a:r>
              <a:rPr lang="en-US" dirty="0" smtClean="0"/>
              <a:t> </a:t>
            </a:r>
            <a:r>
              <a:rPr lang="en-US" dirty="0" err="1" smtClean="0"/>
              <a:t>biyokimyasal</a:t>
            </a:r>
            <a:r>
              <a:rPr lang="en-US" dirty="0" smtClean="0"/>
              <a:t> </a:t>
            </a:r>
            <a:r>
              <a:rPr lang="en-US" dirty="0" err="1" smtClean="0"/>
              <a:t>gebelik</a:t>
            </a:r>
            <a:r>
              <a:rPr lang="en-US" dirty="0" smtClean="0"/>
              <a:t> </a:t>
            </a:r>
            <a:r>
              <a:rPr lang="en-US" dirty="0" err="1" smtClean="0"/>
              <a:t>oranını</a:t>
            </a:r>
            <a:r>
              <a:rPr lang="en-US" dirty="0" smtClean="0"/>
              <a:t> </a:t>
            </a:r>
            <a:r>
              <a:rPr lang="en-US" dirty="0" err="1" smtClean="0"/>
              <a:t>artırıyor</a:t>
            </a:r>
            <a:endParaRPr lang="en-US" dirty="0" smtClean="0"/>
          </a:p>
          <a:p>
            <a:pPr lvl="1"/>
            <a:r>
              <a:rPr lang="en-US" dirty="0" smtClean="0"/>
              <a:t>Elias et al., 2015</a:t>
            </a:r>
          </a:p>
          <a:p>
            <a:r>
              <a:rPr lang="en-US" dirty="0" smtClean="0"/>
              <a:t>ART </a:t>
            </a:r>
            <a:r>
              <a:rPr lang="en-US" dirty="0" err="1" smtClean="0"/>
              <a:t>uygulamaları-polip</a:t>
            </a:r>
            <a:r>
              <a:rPr lang="en-US" dirty="0" smtClean="0"/>
              <a:t> </a:t>
            </a:r>
            <a:r>
              <a:rPr lang="en-US" dirty="0" err="1" smtClean="0"/>
              <a:t>konusunda</a:t>
            </a:r>
            <a:r>
              <a:rPr lang="en-US" dirty="0" smtClean="0"/>
              <a:t> </a:t>
            </a:r>
            <a:r>
              <a:rPr lang="en-US" dirty="0" err="1" smtClean="0"/>
              <a:t>yeterli</a:t>
            </a:r>
            <a:r>
              <a:rPr lang="en-US" dirty="0" smtClean="0"/>
              <a:t> </a:t>
            </a:r>
            <a:r>
              <a:rPr lang="en-US" dirty="0" err="1" smtClean="0"/>
              <a:t>çalışma</a:t>
            </a:r>
            <a:r>
              <a:rPr lang="en-US" dirty="0" smtClean="0"/>
              <a:t> </a:t>
            </a:r>
            <a:r>
              <a:rPr lang="en-US" dirty="0" err="1" smtClean="0"/>
              <a:t>yok</a:t>
            </a:r>
            <a:endParaRPr lang="en-US" dirty="0" smtClean="0"/>
          </a:p>
          <a:p>
            <a:r>
              <a:rPr lang="en-US" dirty="0" err="1" smtClean="0"/>
              <a:t>Polip</a:t>
            </a:r>
            <a:r>
              <a:rPr lang="en-US" dirty="0" smtClean="0"/>
              <a:t> </a:t>
            </a:r>
            <a:r>
              <a:rPr lang="en-US" dirty="0" err="1" smtClean="0"/>
              <a:t>büyüklüğü</a:t>
            </a:r>
            <a:r>
              <a:rPr lang="en-US" dirty="0" smtClean="0"/>
              <a:t>&lt;10 mm</a:t>
            </a:r>
          </a:p>
          <a:p>
            <a:pPr lvl="1"/>
            <a:r>
              <a:rPr lang="en-US" dirty="0" err="1" smtClean="0"/>
              <a:t>İzlem</a:t>
            </a:r>
            <a:r>
              <a:rPr lang="en-US" dirty="0" smtClean="0"/>
              <a:t> </a:t>
            </a:r>
            <a:r>
              <a:rPr lang="en-US" dirty="0" err="1" smtClean="0"/>
              <a:t>önerilebilir</a:t>
            </a:r>
            <a:endParaRPr lang="en-US" dirty="0" smtClean="0"/>
          </a:p>
          <a:p>
            <a:pPr lvl="1"/>
            <a:r>
              <a:rPr lang="en-US" dirty="0" smtClean="0"/>
              <a:t>%27 </a:t>
            </a:r>
            <a:r>
              <a:rPr lang="en-US" dirty="0" err="1" smtClean="0"/>
              <a:t>polip</a:t>
            </a:r>
            <a:r>
              <a:rPr lang="en-US" dirty="0" smtClean="0"/>
              <a:t> </a:t>
            </a:r>
            <a:r>
              <a:rPr lang="en-US" dirty="0" err="1" smtClean="0"/>
              <a:t>spontan</a:t>
            </a:r>
            <a:r>
              <a:rPr lang="en-US" dirty="0" smtClean="0"/>
              <a:t> </a:t>
            </a:r>
            <a:r>
              <a:rPr lang="en-US" dirty="0" err="1" smtClean="0"/>
              <a:t>olarak</a:t>
            </a:r>
            <a:r>
              <a:rPr lang="en-US" dirty="0" smtClean="0"/>
              <a:t> </a:t>
            </a:r>
            <a:r>
              <a:rPr lang="en-US" dirty="0" err="1" smtClean="0"/>
              <a:t>kaybolabilir</a:t>
            </a:r>
            <a:endParaRPr lang="en-US" dirty="0" smtClean="0"/>
          </a:p>
          <a:p>
            <a:pPr lvl="1"/>
            <a:r>
              <a:rPr lang="en-US" dirty="0" err="1" smtClean="0"/>
              <a:t>Uterotubal</a:t>
            </a:r>
            <a:r>
              <a:rPr lang="en-US" dirty="0" smtClean="0"/>
              <a:t> </a:t>
            </a:r>
            <a:r>
              <a:rPr lang="en-US" dirty="0" err="1" smtClean="0"/>
              <a:t>junctiona</a:t>
            </a:r>
            <a:r>
              <a:rPr lang="en-US" dirty="0" smtClean="0"/>
              <a:t> </a:t>
            </a:r>
            <a:r>
              <a:rPr lang="en-US" dirty="0" err="1" smtClean="0"/>
              <a:t>yerleşen</a:t>
            </a:r>
            <a:r>
              <a:rPr lang="en-US" dirty="0" smtClean="0"/>
              <a:t> </a:t>
            </a:r>
            <a:r>
              <a:rPr lang="en-US" dirty="0" err="1" smtClean="0"/>
              <a:t>polip</a:t>
            </a:r>
            <a:r>
              <a:rPr lang="en-US" dirty="0" smtClean="0"/>
              <a:t> </a:t>
            </a:r>
            <a:r>
              <a:rPr lang="en-US" dirty="0" err="1" smtClean="0"/>
              <a:t>eksizyonu</a:t>
            </a:r>
            <a:r>
              <a:rPr lang="en-US" dirty="0" smtClean="0"/>
              <a:t> </a:t>
            </a:r>
            <a:r>
              <a:rPr lang="en-US" dirty="0" err="1" smtClean="0"/>
              <a:t>gebelik</a:t>
            </a:r>
            <a:r>
              <a:rPr lang="en-US" dirty="0" smtClean="0"/>
              <a:t> </a:t>
            </a:r>
            <a:r>
              <a:rPr lang="en-US" dirty="0" err="1" smtClean="0"/>
              <a:t>oranını</a:t>
            </a:r>
            <a:r>
              <a:rPr lang="en-US" dirty="0" smtClean="0"/>
              <a:t> </a:t>
            </a:r>
            <a:r>
              <a:rPr lang="en-US" dirty="0" err="1" smtClean="0"/>
              <a:t>anlamlı</a:t>
            </a:r>
            <a:r>
              <a:rPr lang="en-US" dirty="0" smtClean="0"/>
              <a:t> </a:t>
            </a:r>
            <a:r>
              <a:rPr lang="en-US" dirty="0" err="1" smtClean="0"/>
              <a:t>olarak</a:t>
            </a:r>
            <a:r>
              <a:rPr lang="en-US" dirty="0" smtClean="0"/>
              <a:t> </a:t>
            </a:r>
            <a:r>
              <a:rPr lang="en-US" dirty="0" err="1" smtClean="0"/>
              <a:t>artırır</a:t>
            </a:r>
            <a:endParaRPr lang="en-US" dirty="0" smtClean="0"/>
          </a:p>
          <a:p>
            <a:pPr lvl="2"/>
            <a:r>
              <a:rPr lang="en-US" dirty="0" err="1"/>
              <a:t>Yanaihara</a:t>
            </a:r>
            <a:r>
              <a:rPr lang="en-US" dirty="0"/>
              <a:t> et al., 2008</a:t>
            </a:r>
            <a:endParaRPr lang="en-US" dirty="0" smtClean="0"/>
          </a:p>
          <a:p>
            <a:pPr lvl="1"/>
            <a:endParaRPr lang="en-US" dirty="0"/>
          </a:p>
        </p:txBody>
      </p:sp>
    </p:spTree>
    <p:extLst>
      <p:ext uri="{BB962C8B-B14F-4D97-AF65-F5344CB8AC3E}">
        <p14:creationId xmlns:p14="http://schemas.microsoft.com/office/powerpoint/2010/main" val="160506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İmplantasyon</a:t>
            </a:r>
            <a:r>
              <a:rPr lang="en-US" sz="5400" b="1" dirty="0" smtClean="0"/>
              <a:t> </a:t>
            </a:r>
            <a:r>
              <a:rPr lang="en-US" sz="5400" b="1" dirty="0" err="1" smtClean="0"/>
              <a:t>Aralığı</a:t>
            </a:r>
            <a:endParaRPr lang="en-US" sz="5400" b="1" dirty="0"/>
          </a:p>
        </p:txBody>
      </p:sp>
      <p:sp>
        <p:nvSpPr>
          <p:cNvPr id="3" name="Content Placeholder 2"/>
          <p:cNvSpPr>
            <a:spLocks noGrp="1"/>
          </p:cNvSpPr>
          <p:nvPr>
            <p:ph idx="1"/>
          </p:nvPr>
        </p:nvSpPr>
        <p:spPr>
          <a:xfrm>
            <a:off x="855363" y="2100202"/>
            <a:ext cx="10515600" cy="4351338"/>
          </a:xfrm>
        </p:spPr>
        <p:txBody>
          <a:bodyPr/>
          <a:lstStyle/>
          <a:p>
            <a:r>
              <a:rPr lang="en-US" dirty="0" err="1" smtClean="0"/>
              <a:t>Süre</a:t>
            </a:r>
            <a:r>
              <a:rPr lang="en-US" dirty="0"/>
              <a:t>:</a:t>
            </a:r>
            <a:r>
              <a:rPr lang="en-US" dirty="0" smtClean="0"/>
              <a:t> 4-5 </a:t>
            </a:r>
            <a:r>
              <a:rPr lang="en-US" dirty="0" err="1" smtClean="0"/>
              <a:t>gün</a:t>
            </a:r>
            <a:endParaRPr lang="en-US" dirty="0" smtClean="0"/>
          </a:p>
          <a:p>
            <a:endParaRPr lang="en-US" dirty="0" smtClean="0"/>
          </a:p>
          <a:p>
            <a:r>
              <a:rPr lang="en-US" dirty="0" err="1" smtClean="0"/>
              <a:t>Postovulasyon</a:t>
            </a:r>
            <a:r>
              <a:rPr lang="en-US" dirty="0" smtClean="0"/>
              <a:t>: 6-10. </a:t>
            </a:r>
            <a:r>
              <a:rPr lang="en-US" dirty="0" err="1" smtClean="0"/>
              <a:t>gün</a:t>
            </a:r>
            <a:endParaRPr lang="en-US" dirty="0" smtClean="0"/>
          </a:p>
          <a:p>
            <a:endParaRPr lang="en-US" dirty="0" smtClean="0"/>
          </a:p>
          <a:p>
            <a:r>
              <a:rPr lang="en-US" dirty="0" smtClean="0"/>
              <a:t>Post LH surge: 7-11 </a:t>
            </a:r>
            <a:r>
              <a:rPr lang="en-US" dirty="0" err="1" smtClean="0"/>
              <a:t>gün</a:t>
            </a:r>
            <a:endParaRPr lang="en-US" dirty="0" smtClean="0"/>
          </a:p>
          <a:p>
            <a:endParaRPr lang="en-US" dirty="0" smtClean="0"/>
          </a:p>
          <a:p>
            <a:r>
              <a:rPr lang="en-US" dirty="0" smtClean="0"/>
              <a:t>28 </a:t>
            </a:r>
            <a:r>
              <a:rPr lang="en-US" dirty="0" err="1" smtClean="0"/>
              <a:t>günlük</a:t>
            </a:r>
            <a:r>
              <a:rPr lang="en-US" dirty="0" smtClean="0"/>
              <a:t> </a:t>
            </a:r>
            <a:r>
              <a:rPr lang="en-US" dirty="0" err="1" smtClean="0"/>
              <a:t>menstrüel</a:t>
            </a:r>
            <a:r>
              <a:rPr lang="en-US" dirty="0" smtClean="0"/>
              <a:t> </a:t>
            </a:r>
            <a:r>
              <a:rPr lang="en-US" dirty="0" err="1" smtClean="0"/>
              <a:t>siklus</a:t>
            </a:r>
            <a:r>
              <a:rPr lang="en-US" dirty="0" smtClean="0"/>
              <a:t>: 20-24 </a:t>
            </a:r>
            <a:r>
              <a:rPr lang="en-US" dirty="0" err="1" smtClean="0"/>
              <a:t>gün</a:t>
            </a:r>
            <a:endParaRPr lang="en-US" dirty="0"/>
          </a:p>
        </p:txBody>
      </p:sp>
    </p:spTree>
    <p:extLst>
      <p:ext uri="{BB962C8B-B14F-4D97-AF65-F5344CB8AC3E}">
        <p14:creationId xmlns:p14="http://schemas.microsoft.com/office/powerpoint/2010/main" val="19572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Intrauterin</a:t>
            </a:r>
            <a:r>
              <a:rPr lang="en-US" sz="5400" b="1" dirty="0" smtClean="0"/>
              <a:t> </a:t>
            </a:r>
            <a:r>
              <a:rPr lang="en-US" sz="5400" b="1" dirty="0" err="1" smtClean="0"/>
              <a:t>Adezyon</a:t>
            </a:r>
            <a:endParaRPr lang="en-US" sz="5400" b="1" dirty="0"/>
          </a:p>
        </p:txBody>
      </p:sp>
      <p:sp>
        <p:nvSpPr>
          <p:cNvPr id="3" name="Content Placeholder 2"/>
          <p:cNvSpPr>
            <a:spLocks noGrp="1"/>
          </p:cNvSpPr>
          <p:nvPr>
            <p:ph idx="1"/>
          </p:nvPr>
        </p:nvSpPr>
        <p:spPr/>
        <p:txBody>
          <a:bodyPr/>
          <a:lstStyle/>
          <a:p>
            <a:r>
              <a:rPr lang="en-US" dirty="0" smtClean="0"/>
              <a:t>ART </a:t>
            </a:r>
            <a:r>
              <a:rPr lang="en-US" dirty="0" err="1" smtClean="0"/>
              <a:t>uygulanan</a:t>
            </a:r>
            <a:r>
              <a:rPr lang="en-US" dirty="0" smtClean="0"/>
              <a:t> </a:t>
            </a:r>
            <a:r>
              <a:rPr lang="en-US" dirty="0" err="1" smtClean="0"/>
              <a:t>kadınlarda</a:t>
            </a:r>
            <a:r>
              <a:rPr lang="en-US" dirty="0" smtClean="0"/>
              <a:t> </a:t>
            </a:r>
            <a:r>
              <a:rPr lang="en-US" dirty="0" err="1" smtClean="0"/>
              <a:t>adezyon</a:t>
            </a:r>
            <a:r>
              <a:rPr lang="en-US" dirty="0" smtClean="0"/>
              <a:t> </a:t>
            </a:r>
            <a:r>
              <a:rPr lang="en-US" dirty="0" err="1" smtClean="0"/>
              <a:t>sıklığı</a:t>
            </a:r>
            <a:endParaRPr lang="en-US" dirty="0" smtClean="0"/>
          </a:p>
          <a:p>
            <a:pPr lvl="1"/>
            <a:r>
              <a:rPr lang="en-US" dirty="0" smtClean="0"/>
              <a:t>%16</a:t>
            </a:r>
          </a:p>
          <a:p>
            <a:r>
              <a:rPr lang="en-US" dirty="0" smtClean="0"/>
              <a:t>ART </a:t>
            </a:r>
            <a:r>
              <a:rPr lang="en-US" dirty="0" err="1" smtClean="0"/>
              <a:t>uygulamalarında</a:t>
            </a:r>
            <a:r>
              <a:rPr lang="en-US" dirty="0" smtClean="0"/>
              <a:t> </a:t>
            </a:r>
            <a:r>
              <a:rPr lang="en-US" dirty="0" err="1" smtClean="0"/>
              <a:t>adezyonun</a:t>
            </a:r>
            <a:r>
              <a:rPr lang="en-US" dirty="0" smtClean="0"/>
              <a:t> </a:t>
            </a:r>
            <a:r>
              <a:rPr lang="en-US" dirty="0" err="1" smtClean="0"/>
              <a:t>gebelik</a:t>
            </a:r>
            <a:r>
              <a:rPr lang="en-US" dirty="0" smtClean="0"/>
              <a:t> </a:t>
            </a:r>
            <a:r>
              <a:rPr lang="en-US" dirty="0" err="1" smtClean="0"/>
              <a:t>oranlarına</a:t>
            </a:r>
            <a:r>
              <a:rPr lang="en-US" dirty="0" smtClean="0"/>
              <a:t> </a:t>
            </a:r>
            <a:r>
              <a:rPr lang="en-US" dirty="0" err="1" smtClean="0"/>
              <a:t>etkisi</a:t>
            </a:r>
            <a:endParaRPr lang="en-US" dirty="0" smtClean="0"/>
          </a:p>
          <a:p>
            <a:pPr lvl="1"/>
            <a:r>
              <a:rPr lang="en-US" dirty="0" err="1" smtClean="0"/>
              <a:t>Yeterli</a:t>
            </a:r>
            <a:r>
              <a:rPr lang="en-US" dirty="0" smtClean="0"/>
              <a:t> </a:t>
            </a:r>
            <a:r>
              <a:rPr lang="en-US" dirty="0" err="1" smtClean="0"/>
              <a:t>çalışma</a:t>
            </a:r>
            <a:r>
              <a:rPr lang="en-US" dirty="0" smtClean="0"/>
              <a:t> </a:t>
            </a:r>
            <a:r>
              <a:rPr lang="en-US" dirty="0" err="1" smtClean="0"/>
              <a:t>yok</a:t>
            </a:r>
            <a:endParaRPr lang="en-US" dirty="0" smtClean="0"/>
          </a:p>
          <a:p>
            <a:r>
              <a:rPr lang="en-US" dirty="0" err="1" smtClean="0"/>
              <a:t>Adezyolizis</a:t>
            </a:r>
            <a:r>
              <a:rPr lang="en-US" dirty="0" smtClean="0"/>
              <a:t> </a:t>
            </a:r>
            <a:r>
              <a:rPr lang="en-US" dirty="0" err="1" smtClean="0"/>
              <a:t>gebelik</a:t>
            </a:r>
            <a:r>
              <a:rPr lang="en-US" dirty="0" smtClean="0"/>
              <a:t> </a:t>
            </a:r>
            <a:r>
              <a:rPr lang="en-US" dirty="0" err="1" smtClean="0"/>
              <a:t>oranlarını</a:t>
            </a:r>
            <a:r>
              <a:rPr lang="en-US" dirty="0" smtClean="0"/>
              <a:t> </a:t>
            </a:r>
            <a:r>
              <a:rPr lang="en-US" dirty="0" err="1" smtClean="0"/>
              <a:t>anlamlı</a:t>
            </a:r>
            <a:r>
              <a:rPr lang="en-US" dirty="0" smtClean="0"/>
              <a:t> </a:t>
            </a:r>
            <a:r>
              <a:rPr lang="en-US" dirty="0" err="1" smtClean="0"/>
              <a:t>olarak</a:t>
            </a:r>
            <a:r>
              <a:rPr lang="en-US" dirty="0" smtClean="0"/>
              <a:t> </a:t>
            </a:r>
            <a:r>
              <a:rPr lang="en-US" dirty="0" err="1" smtClean="0"/>
              <a:t>artırıyor</a:t>
            </a:r>
            <a:endParaRPr lang="en-US" dirty="0" smtClean="0"/>
          </a:p>
          <a:p>
            <a:pPr lvl="1"/>
            <a:r>
              <a:rPr lang="en-US" dirty="0" smtClean="0"/>
              <a:t>%18.3 </a:t>
            </a:r>
            <a:r>
              <a:rPr lang="en-US" dirty="0" err="1" smtClean="0"/>
              <a:t>vs</a:t>
            </a:r>
            <a:r>
              <a:rPr lang="en-US" dirty="0" smtClean="0"/>
              <a:t> %68.6</a:t>
            </a:r>
          </a:p>
          <a:p>
            <a:pPr lvl="2"/>
            <a:r>
              <a:rPr lang="en-US" dirty="0" err="1"/>
              <a:t>Acunzo</a:t>
            </a:r>
            <a:r>
              <a:rPr lang="en-US" dirty="0"/>
              <a:t> et al., </a:t>
            </a:r>
            <a:r>
              <a:rPr lang="en-US" dirty="0" smtClean="0"/>
              <a:t>2003</a:t>
            </a:r>
          </a:p>
          <a:p>
            <a:r>
              <a:rPr lang="en-US" dirty="0" err="1" smtClean="0"/>
              <a:t>Adezyolizis</a:t>
            </a:r>
            <a:r>
              <a:rPr lang="en-US" dirty="0" smtClean="0"/>
              <a:t>, IUD, , </a:t>
            </a:r>
            <a:r>
              <a:rPr lang="en-US" dirty="0" err="1" smtClean="0"/>
              <a:t>balon</a:t>
            </a:r>
            <a:r>
              <a:rPr lang="en-US" dirty="0" smtClean="0"/>
              <a:t> </a:t>
            </a:r>
            <a:r>
              <a:rPr lang="en-US" dirty="0" err="1" smtClean="0"/>
              <a:t>kateter</a:t>
            </a:r>
            <a:r>
              <a:rPr lang="en-US" dirty="0" smtClean="0"/>
              <a:t>, </a:t>
            </a:r>
            <a:r>
              <a:rPr lang="en-US" dirty="0" err="1" smtClean="0"/>
              <a:t>antibiyotik</a:t>
            </a:r>
            <a:r>
              <a:rPr lang="en-US" dirty="0" smtClean="0"/>
              <a:t>, </a:t>
            </a:r>
            <a:r>
              <a:rPr lang="en-US" dirty="0" err="1" smtClean="0"/>
              <a:t>sitokin</a:t>
            </a:r>
            <a:r>
              <a:rPr lang="en-US" dirty="0" smtClean="0"/>
              <a:t> </a:t>
            </a:r>
            <a:r>
              <a:rPr lang="en-US" dirty="0" err="1" smtClean="0"/>
              <a:t>kullanımı</a:t>
            </a:r>
            <a:r>
              <a:rPr lang="en-US" dirty="0" smtClean="0"/>
              <a:t>, </a:t>
            </a:r>
            <a:r>
              <a:rPr lang="en-US" dirty="0" err="1" smtClean="0"/>
              <a:t>kök</a:t>
            </a:r>
            <a:r>
              <a:rPr lang="en-US" dirty="0" smtClean="0"/>
              <a:t> </a:t>
            </a:r>
            <a:r>
              <a:rPr lang="en-US" dirty="0" err="1" smtClean="0"/>
              <a:t>hücre</a:t>
            </a:r>
            <a:endParaRPr lang="en-US" dirty="0"/>
          </a:p>
        </p:txBody>
      </p:sp>
    </p:spTree>
    <p:extLst>
      <p:ext uri="{BB962C8B-B14F-4D97-AF65-F5344CB8AC3E}">
        <p14:creationId xmlns:p14="http://schemas.microsoft.com/office/powerpoint/2010/main" val="141307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Kök</a:t>
            </a:r>
            <a:r>
              <a:rPr lang="en-US" b="1" dirty="0" smtClean="0"/>
              <a:t> </a:t>
            </a:r>
            <a:r>
              <a:rPr lang="en-US" b="1" dirty="0" err="1" smtClean="0"/>
              <a:t>Hücre</a:t>
            </a:r>
            <a:endParaRPr lang="en-US" b="1" dirty="0"/>
          </a:p>
        </p:txBody>
      </p:sp>
      <p:sp>
        <p:nvSpPr>
          <p:cNvPr id="3" name="Content Placeholder 2"/>
          <p:cNvSpPr>
            <a:spLocks noGrp="1"/>
          </p:cNvSpPr>
          <p:nvPr>
            <p:ph idx="1"/>
          </p:nvPr>
        </p:nvSpPr>
        <p:spPr/>
        <p:txBody>
          <a:bodyPr/>
          <a:lstStyle/>
          <a:p>
            <a:r>
              <a:rPr lang="en-US" dirty="0" err="1" smtClean="0"/>
              <a:t>Asherman</a:t>
            </a:r>
            <a:r>
              <a:rPr lang="en-US" dirty="0" smtClean="0"/>
              <a:t> </a:t>
            </a:r>
            <a:r>
              <a:rPr lang="en-US" dirty="0" err="1" smtClean="0"/>
              <a:t>sendromunda</a:t>
            </a:r>
            <a:r>
              <a:rPr lang="en-US" dirty="0" smtClean="0"/>
              <a:t> </a:t>
            </a:r>
            <a:r>
              <a:rPr lang="en-US" dirty="0" err="1" smtClean="0"/>
              <a:t>tedaviye</a:t>
            </a:r>
            <a:r>
              <a:rPr lang="en-US" dirty="0" smtClean="0"/>
              <a:t> </a:t>
            </a:r>
            <a:r>
              <a:rPr lang="en-US" dirty="0" err="1" smtClean="0"/>
              <a:t>yanıt</a:t>
            </a:r>
            <a:r>
              <a:rPr lang="en-US" dirty="0" smtClean="0"/>
              <a:t> </a:t>
            </a:r>
            <a:r>
              <a:rPr lang="en-US" dirty="0" err="1" smtClean="0"/>
              <a:t>alınamayan</a:t>
            </a:r>
            <a:r>
              <a:rPr lang="en-US" dirty="0" smtClean="0"/>
              <a:t> </a:t>
            </a:r>
            <a:r>
              <a:rPr lang="en-US" dirty="0" err="1" smtClean="0"/>
              <a:t>hastalarda</a:t>
            </a:r>
            <a:r>
              <a:rPr lang="en-US" dirty="0" smtClean="0"/>
              <a:t> </a:t>
            </a:r>
            <a:r>
              <a:rPr lang="en-US" dirty="0" err="1" smtClean="0"/>
              <a:t>yararlı</a:t>
            </a:r>
            <a:endParaRPr lang="en-US" dirty="0" smtClean="0"/>
          </a:p>
          <a:p>
            <a:pPr lvl="1"/>
            <a:r>
              <a:rPr lang="en-US" dirty="0" smtClean="0"/>
              <a:t>Singh et al., 2014</a:t>
            </a:r>
          </a:p>
          <a:p>
            <a:endParaRPr lang="en-US" dirty="0"/>
          </a:p>
        </p:txBody>
      </p:sp>
    </p:spTree>
    <p:extLst>
      <p:ext uri="{BB962C8B-B14F-4D97-AF65-F5344CB8AC3E}">
        <p14:creationId xmlns:p14="http://schemas.microsoft.com/office/powerpoint/2010/main" val="351803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Fibroid</a:t>
            </a:r>
            <a:endParaRPr lang="en-US" sz="5400" b="1" dirty="0"/>
          </a:p>
        </p:txBody>
      </p:sp>
      <p:sp>
        <p:nvSpPr>
          <p:cNvPr id="3" name="Content Placeholder 2"/>
          <p:cNvSpPr>
            <a:spLocks noGrp="1"/>
          </p:cNvSpPr>
          <p:nvPr>
            <p:ph idx="1"/>
          </p:nvPr>
        </p:nvSpPr>
        <p:spPr>
          <a:xfrm>
            <a:off x="838200" y="1587597"/>
            <a:ext cx="10515600" cy="4589366"/>
          </a:xfrm>
        </p:spPr>
        <p:txBody>
          <a:bodyPr>
            <a:normAutofit/>
          </a:bodyPr>
          <a:lstStyle/>
          <a:p>
            <a:r>
              <a:rPr lang="en-US" dirty="0" err="1" smtClean="0"/>
              <a:t>Subseröz</a:t>
            </a:r>
            <a:endParaRPr lang="en-US" dirty="0" smtClean="0"/>
          </a:p>
          <a:p>
            <a:pPr lvl="1"/>
            <a:r>
              <a:rPr lang="en-US" dirty="0" err="1" smtClean="0"/>
              <a:t>Gebelik</a:t>
            </a:r>
            <a:r>
              <a:rPr lang="en-US" dirty="0" smtClean="0"/>
              <a:t> </a:t>
            </a:r>
            <a:r>
              <a:rPr lang="en-US" dirty="0" err="1" smtClean="0"/>
              <a:t>oranlarını</a:t>
            </a:r>
            <a:r>
              <a:rPr lang="en-US" dirty="0" smtClean="0"/>
              <a:t> </a:t>
            </a:r>
            <a:r>
              <a:rPr lang="en-US" dirty="0" err="1" smtClean="0"/>
              <a:t>etkilemez</a:t>
            </a:r>
            <a:endParaRPr lang="en-US" dirty="0" smtClean="0"/>
          </a:p>
          <a:p>
            <a:r>
              <a:rPr lang="en-US" dirty="0" err="1" smtClean="0"/>
              <a:t>Submüköz</a:t>
            </a:r>
            <a:endParaRPr lang="en-US" dirty="0" smtClean="0"/>
          </a:p>
          <a:p>
            <a:pPr lvl="1"/>
            <a:r>
              <a:rPr lang="en-US" dirty="0" err="1" smtClean="0"/>
              <a:t>Gebelik</a:t>
            </a:r>
            <a:r>
              <a:rPr lang="en-US" dirty="0" smtClean="0"/>
              <a:t> </a:t>
            </a:r>
            <a:r>
              <a:rPr lang="en-US" dirty="0" err="1" smtClean="0"/>
              <a:t>oranları</a:t>
            </a:r>
            <a:r>
              <a:rPr lang="en-US" dirty="0" smtClean="0"/>
              <a:t> </a:t>
            </a:r>
            <a:r>
              <a:rPr lang="en-US" dirty="0" err="1" smtClean="0"/>
              <a:t>daha</a:t>
            </a:r>
            <a:r>
              <a:rPr lang="en-US" dirty="0" smtClean="0"/>
              <a:t> </a:t>
            </a:r>
            <a:r>
              <a:rPr lang="en-US" dirty="0" err="1" smtClean="0"/>
              <a:t>düşük</a:t>
            </a:r>
            <a:endParaRPr lang="en-US" dirty="0" smtClean="0"/>
          </a:p>
          <a:p>
            <a:pPr lvl="1"/>
            <a:r>
              <a:rPr lang="en-US" dirty="0" err="1" smtClean="0"/>
              <a:t>Myomektom</a:t>
            </a:r>
            <a:r>
              <a:rPr lang="en-US" dirty="0" err="1"/>
              <a:t>i</a:t>
            </a:r>
            <a:endParaRPr lang="en-US" dirty="0" smtClean="0"/>
          </a:p>
          <a:p>
            <a:r>
              <a:rPr lang="en-US" dirty="0" smtClean="0"/>
              <a:t>Intramural</a:t>
            </a:r>
          </a:p>
          <a:p>
            <a:pPr lvl="1"/>
            <a:r>
              <a:rPr lang="en-US" dirty="0" smtClean="0"/>
              <a:t>Endometrial </a:t>
            </a:r>
            <a:r>
              <a:rPr lang="en-US" dirty="0" err="1" smtClean="0"/>
              <a:t>kaviteye</a:t>
            </a:r>
            <a:r>
              <a:rPr lang="en-US" dirty="0" smtClean="0"/>
              <a:t> </a:t>
            </a:r>
            <a:r>
              <a:rPr lang="en-US" dirty="0" err="1" smtClean="0"/>
              <a:t>bası</a:t>
            </a:r>
            <a:r>
              <a:rPr lang="en-US" dirty="0" smtClean="0"/>
              <a:t> </a:t>
            </a:r>
            <a:r>
              <a:rPr lang="en-US" dirty="0" err="1" smtClean="0"/>
              <a:t>yapan</a:t>
            </a:r>
            <a:r>
              <a:rPr lang="en-US" dirty="0" smtClean="0"/>
              <a:t> </a:t>
            </a:r>
            <a:r>
              <a:rPr lang="en-US" dirty="0" err="1" smtClean="0"/>
              <a:t>myoomlarda</a:t>
            </a:r>
            <a:r>
              <a:rPr lang="en-US" dirty="0" smtClean="0"/>
              <a:t> </a:t>
            </a:r>
            <a:r>
              <a:rPr lang="en-US" dirty="0" err="1" smtClean="0"/>
              <a:t>gebelik</a:t>
            </a:r>
            <a:r>
              <a:rPr lang="en-US" dirty="0" smtClean="0"/>
              <a:t> </a:t>
            </a:r>
            <a:r>
              <a:rPr lang="en-US" dirty="0" err="1" smtClean="0"/>
              <a:t>oranı</a:t>
            </a:r>
            <a:r>
              <a:rPr lang="en-US" dirty="0" smtClean="0"/>
              <a:t> </a:t>
            </a:r>
            <a:r>
              <a:rPr lang="en-US" dirty="0" err="1" smtClean="0"/>
              <a:t>baskı</a:t>
            </a:r>
            <a:r>
              <a:rPr lang="en-US" dirty="0" smtClean="0"/>
              <a:t> </a:t>
            </a:r>
            <a:r>
              <a:rPr lang="en-US" dirty="0" err="1" smtClean="0"/>
              <a:t>yapmayanlara</a:t>
            </a:r>
            <a:r>
              <a:rPr lang="en-US" dirty="0" smtClean="0"/>
              <a:t> </a:t>
            </a:r>
            <a:r>
              <a:rPr lang="en-US" dirty="0" err="1" smtClean="0"/>
              <a:t>göre</a:t>
            </a:r>
            <a:r>
              <a:rPr lang="en-US" dirty="0" smtClean="0"/>
              <a:t> </a:t>
            </a:r>
            <a:r>
              <a:rPr lang="en-US" dirty="0" err="1" smtClean="0"/>
              <a:t>anlamlı</a:t>
            </a:r>
            <a:r>
              <a:rPr lang="en-US" dirty="0" smtClean="0"/>
              <a:t> </a:t>
            </a:r>
            <a:r>
              <a:rPr lang="en-US" dirty="0" err="1" smtClean="0"/>
              <a:t>olarak</a:t>
            </a:r>
            <a:r>
              <a:rPr lang="en-US" dirty="0" smtClean="0"/>
              <a:t> </a:t>
            </a:r>
            <a:r>
              <a:rPr lang="en-US" dirty="0" err="1" smtClean="0"/>
              <a:t>daha</a:t>
            </a:r>
            <a:r>
              <a:rPr lang="en-US" dirty="0" smtClean="0"/>
              <a:t> </a:t>
            </a:r>
            <a:r>
              <a:rPr lang="en-US" dirty="0" err="1" smtClean="0"/>
              <a:t>düşük</a:t>
            </a:r>
            <a:r>
              <a:rPr lang="en-US" dirty="0" smtClean="0"/>
              <a:t> (RR: 0.79, %21 </a:t>
            </a:r>
            <a:r>
              <a:rPr lang="en-US" dirty="0" err="1" smtClean="0"/>
              <a:t>daha</a:t>
            </a:r>
            <a:r>
              <a:rPr lang="en-US" dirty="0" smtClean="0"/>
              <a:t> </a:t>
            </a:r>
            <a:r>
              <a:rPr lang="en-US" dirty="0" err="1" smtClean="0"/>
              <a:t>düşük</a:t>
            </a:r>
            <a:r>
              <a:rPr lang="en-US" dirty="0" smtClean="0"/>
              <a:t>)</a:t>
            </a:r>
          </a:p>
          <a:p>
            <a:pPr lvl="1"/>
            <a:r>
              <a:rPr lang="en-US" dirty="0" err="1" smtClean="0"/>
              <a:t>Çapı</a:t>
            </a:r>
            <a:r>
              <a:rPr lang="en-US" dirty="0" smtClean="0"/>
              <a:t>&gt; 4-5 cm </a:t>
            </a:r>
            <a:r>
              <a:rPr lang="en-US" dirty="0" err="1" smtClean="0"/>
              <a:t>ise</a:t>
            </a:r>
            <a:r>
              <a:rPr lang="en-US" dirty="0" smtClean="0"/>
              <a:t> </a:t>
            </a:r>
            <a:r>
              <a:rPr lang="en-US" dirty="0" err="1" smtClean="0"/>
              <a:t>myomektomi</a:t>
            </a:r>
            <a:r>
              <a:rPr lang="en-US" dirty="0" smtClean="0"/>
              <a:t> </a:t>
            </a:r>
            <a:r>
              <a:rPr lang="en-US" dirty="0" err="1" smtClean="0"/>
              <a:t>gebelik</a:t>
            </a:r>
            <a:r>
              <a:rPr lang="en-US" dirty="0" smtClean="0"/>
              <a:t> </a:t>
            </a:r>
            <a:r>
              <a:rPr lang="en-US" dirty="0" err="1" smtClean="0"/>
              <a:t>oranlarını</a:t>
            </a:r>
            <a:r>
              <a:rPr lang="en-US" dirty="0" smtClean="0"/>
              <a:t> </a:t>
            </a:r>
            <a:r>
              <a:rPr lang="en-US" dirty="0" err="1" smtClean="0"/>
              <a:t>artırır</a:t>
            </a:r>
            <a:endParaRPr lang="en-US" dirty="0" smtClean="0"/>
          </a:p>
          <a:p>
            <a:pPr lvl="1"/>
            <a:r>
              <a:rPr lang="en-US" dirty="0" err="1" smtClean="0"/>
              <a:t>Mekanizma</a:t>
            </a:r>
            <a:endParaRPr lang="en-US" dirty="0" smtClean="0"/>
          </a:p>
          <a:p>
            <a:pPr lvl="2"/>
            <a:r>
              <a:rPr lang="en-US" dirty="0" err="1" smtClean="0"/>
              <a:t>Defektif</a:t>
            </a:r>
            <a:r>
              <a:rPr lang="en-US" dirty="0" smtClean="0"/>
              <a:t> </a:t>
            </a:r>
            <a:r>
              <a:rPr lang="en-US" dirty="0" err="1" smtClean="0"/>
              <a:t>vaskülarizasyon</a:t>
            </a:r>
            <a:r>
              <a:rPr lang="en-US" dirty="0" smtClean="0"/>
              <a:t>, </a:t>
            </a:r>
            <a:r>
              <a:rPr lang="en-US" dirty="0" err="1" smtClean="0"/>
              <a:t>parakrin</a:t>
            </a:r>
            <a:r>
              <a:rPr lang="en-US" dirty="0" smtClean="0"/>
              <a:t> </a:t>
            </a:r>
            <a:r>
              <a:rPr lang="en-US" dirty="0" err="1" smtClean="0"/>
              <a:t>moleküler</a:t>
            </a:r>
            <a:r>
              <a:rPr lang="en-US" dirty="0" smtClean="0"/>
              <a:t> </a:t>
            </a:r>
            <a:r>
              <a:rPr lang="en-US" dirty="0" err="1" smtClean="0"/>
              <a:t>etki</a:t>
            </a:r>
            <a:r>
              <a:rPr lang="en-US" dirty="0" smtClean="0"/>
              <a:t>,, </a:t>
            </a:r>
            <a:r>
              <a:rPr lang="en-US" dirty="0" err="1" smtClean="0"/>
              <a:t>markerlerde</a:t>
            </a:r>
            <a:r>
              <a:rPr lang="en-US" dirty="0" smtClean="0"/>
              <a:t> </a:t>
            </a:r>
            <a:r>
              <a:rPr lang="en-US" dirty="0" err="1" smtClean="0"/>
              <a:t>değişiklikler</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95677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3813" y="1756981"/>
            <a:ext cx="10515600" cy="4351338"/>
          </a:xfrm>
        </p:spPr>
        <p:txBody>
          <a:bodyPr/>
          <a:lstStyle/>
          <a:p>
            <a:r>
              <a:rPr lang="en-US" dirty="0" smtClean="0"/>
              <a:t>Gen </a:t>
            </a:r>
            <a:r>
              <a:rPr lang="en-US" dirty="0" err="1" smtClean="0"/>
              <a:t>expressyonunda</a:t>
            </a:r>
            <a:r>
              <a:rPr lang="en-US" dirty="0" smtClean="0"/>
              <a:t> </a:t>
            </a:r>
            <a:r>
              <a:rPr lang="en-US" dirty="0" err="1" smtClean="0"/>
              <a:t>değişiklikler</a:t>
            </a:r>
            <a:endParaRPr lang="en-US" dirty="0" smtClean="0"/>
          </a:p>
          <a:p>
            <a:r>
              <a:rPr lang="en-US" dirty="0" err="1" smtClean="0"/>
              <a:t>Myom</a:t>
            </a:r>
            <a:r>
              <a:rPr lang="en-US" dirty="0" smtClean="0"/>
              <a:t> </a:t>
            </a:r>
            <a:r>
              <a:rPr lang="en-US" dirty="0" err="1" smtClean="0"/>
              <a:t>büyüklüğü</a:t>
            </a:r>
            <a:r>
              <a:rPr lang="en-US" dirty="0" smtClean="0"/>
              <a:t>&gt;4-5 cm</a:t>
            </a:r>
          </a:p>
          <a:p>
            <a:pPr lvl="1"/>
            <a:r>
              <a:rPr lang="en-US" dirty="0" err="1" smtClean="0"/>
              <a:t>Gebelik</a:t>
            </a:r>
            <a:r>
              <a:rPr lang="en-US" dirty="0" smtClean="0"/>
              <a:t> </a:t>
            </a:r>
            <a:r>
              <a:rPr lang="en-US" dirty="0" err="1" smtClean="0"/>
              <a:t>oranlarında</a:t>
            </a:r>
            <a:r>
              <a:rPr lang="en-US" dirty="0" smtClean="0"/>
              <a:t> %40-60 </a:t>
            </a:r>
            <a:r>
              <a:rPr lang="en-US" dirty="0" err="1" smtClean="0"/>
              <a:t>azalma</a:t>
            </a:r>
            <a:endParaRPr lang="en-US" dirty="0" smtClean="0"/>
          </a:p>
          <a:p>
            <a:pPr lvl="2"/>
            <a:r>
              <a:rPr lang="en-US" dirty="0" smtClean="0"/>
              <a:t>Hart </a:t>
            </a:r>
            <a:r>
              <a:rPr lang="en-US" dirty="0"/>
              <a:t>et al., </a:t>
            </a:r>
            <a:r>
              <a:rPr lang="en-US" dirty="0" smtClean="0"/>
              <a:t>2001;Khalaf</a:t>
            </a:r>
            <a:r>
              <a:rPr lang="tr-TR" dirty="0" smtClean="0"/>
              <a:t> </a:t>
            </a:r>
            <a:r>
              <a:rPr lang="en-US" dirty="0"/>
              <a:t>et al., </a:t>
            </a:r>
            <a:r>
              <a:rPr lang="en-US" dirty="0" smtClean="0"/>
              <a:t>2006</a:t>
            </a:r>
          </a:p>
          <a:p>
            <a:r>
              <a:rPr lang="en-US" dirty="0" err="1" smtClean="0"/>
              <a:t>Myomektomi</a:t>
            </a:r>
            <a:r>
              <a:rPr lang="en-US" dirty="0" smtClean="0"/>
              <a:t> </a:t>
            </a:r>
            <a:r>
              <a:rPr lang="en-US" dirty="0" err="1" smtClean="0"/>
              <a:t>sonrası</a:t>
            </a:r>
            <a:r>
              <a:rPr lang="en-US" dirty="0" smtClean="0"/>
              <a:t> ART </a:t>
            </a:r>
            <a:r>
              <a:rPr lang="en-US" dirty="0" err="1" smtClean="0"/>
              <a:t>uygulaması</a:t>
            </a:r>
            <a:endParaRPr lang="en-US" dirty="0" smtClean="0"/>
          </a:p>
          <a:p>
            <a:pPr lvl="1"/>
            <a:r>
              <a:rPr lang="en-US" dirty="0" err="1" smtClean="0"/>
              <a:t>Postoperatif</a:t>
            </a:r>
            <a:r>
              <a:rPr lang="en-US" dirty="0" smtClean="0"/>
              <a:t> 3 ay (</a:t>
            </a:r>
            <a:r>
              <a:rPr lang="en-US" dirty="0" err="1" smtClean="0"/>
              <a:t>endometriuma</a:t>
            </a:r>
            <a:r>
              <a:rPr lang="en-US" dirty="0" smtClean="0"/>
              <a:t> </a:t>
            </a:r>
            <a:r>
              <a:rPr lang="en-US" dirty="0" err="1" smtClean="0"/>
              <a:t>girilmemişse</a:t>
            </a:r>
            <a:r>
              <a:rPr lang="en-US" dirty="0" smtClean="0"/>
              <a:t>)</a:t>
            </a:r>
          </a:p>
          <a:p>
            <a:r>
              <a:rPr lang="en-US" dirty="0" err="1" smtClean="0"/>
              <a:t>Medikal</a:t>
            </a:r>
            <a:r>
              <a:rPr lang="en-US" dirty="0" smtClean="0"/>
              <a:t> </a:t>
            </a:r>
            <a:r>
              <a:rPr lang="en-US" dirty="0" err="1" smtClean="0"/>
              <a:t>Tedavi</a:t>
            </a:r>
            <a:endParaRPr lang="en-US" dirty="0" smtClean="0"/>
          </a:p>
          <a:p>
            <a:pPr lvl="1"/>
            <a:r>
              <a:rPr lang="en-US" dirty="0" err="1" smtClean="0"/>
              <a:t>Ulipristil</a:t>
            </a:r>
            <a:r>
              <a:rPr lang="en-US" dirty="0" smtClean="0"/>
              <a:t>: </a:t>
            </a:r>
            <a:r>
              <a:rPr lang="en-US" dirty="0" err="1" smtClean="0"/>
              <a:t>Tedavi</a:t>
            </a:r>
            <a:r>
              <a:rPr lang="en-US" dirty="0" smtClean="0"/>
              <a:t> </a:t>
            </a:r>
            <a:r>
              <a:rPr lang="en-US" dirty="0" err="1" smtClean="0"/>
              <a:t>kesildikten</a:t>
            </a:r>
            <a:r>
              <a:rPr lang="en-US" dirty="0" smtClean="0"/>
              <a:t> </a:t>
            </a:r>
            <a:r>
              <a:rPr lang="en-US" dirty="0" err="1" smtClean="0"/>
              <a:t>sonra</a:t>
            </a:r>
            <a:r>
              <a:rPr lang="en-US" dirty="0" smtClean="0"/>
              <a:t> endometrium </a:t>
            </a:r>
            <a:r>
              <a:rPr lang="en-US" dirty="0" err="1" smtClean="0"/>
              <a:t>volüm</a:t>
            </a:r>
            <a:r>
              <a:rPr lang="en-US" dirty="0" smtClean="0"/>
              <a:t> </a:t>
            </a:r>
            <a:r>
              <a:rPr lang="en-US" dirty="0" err="1" smtClean="0"/>
              <a:t>azalması</a:t>
            </a:r>
            <a:r>
              <a:rPr lang="en-US" dirty="0" smtClean="0"/>
              <a:t> </a:t>
            </a:r>
            <a:r>
              <a:rPr lang="en-US" dirty="0" err="1" smtClean="0"/>
              <a:t>daha</a:t>
            </a:r>
            <a:r>
              <a:rPr lang="en-US" dirty="0" smtClean="0"/>
              <a:t> </a:t>
            </a:r>
            <a:r>
              <a:rPr lang="en-US" dirty="0" err="1" smtClean="0"/>
              <a:t>uzun</a:t>
            </a:r>
            <a:r>
              <a:rPr lang="en-US" dirty="0" smtClean="0"/>
              <a:t> </a:t>
            </a:r>
            <a:r>
              <a:rPr lang="en-US" dirty="0" err="1" smtClean="0"/>
              <a:t>süreli</a:t>
            </a:r>
            <a:endParaRPr lang="en-US" dirty="0" smtClean="0"/>
          </a:p>
          <a:p>
            <a:pPr lvl="1"/>
            <a:r>
              <a:rPr lang="en-US" dirty="0" err="1" smtClean="0"/>
              <a:t>GnRH</a:t>
            </a:r>
            <a:endParaRPr lang="en-US" dirty="0"/>
          </a:p>
        </p:txBody>
      </p:sp>
    </p:spTree>
    <p:extLst>
      <p:ext uri="{BB962C8B-B14F-4D97-AF65-F5344CB8AC3E}">
        <p14:creationId xmlns:p14="http://schemas.microsoft.com/office/powerpoint/2010/main" val="209178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818755" y="0"/>
            <a:ext cx="10310685" cy="6764400"/>
          </a:xfrm>
          <a:prstGeom prst="rect">
            <a:avLst/>
          </a:prstGeom>
        </p:spPr>
      </p:pic>
    </p:spTree>
    <p:extLst>
      <p:ext uri="{BB962C8B-B14F-4D97-AF65-F5344CB8AC3E}">
        <p14:creationId xmlns:p14="http://schemas.microsoft.com/office/powerpoint/2010/main" val="271747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Adenomyozis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Growth </a:t>
            </a:r>
            <a:r>
              <a:rPr lang="en-US" dirty="0" err="1" smtClean="0"/>
              <a:t>faktörler</a:t>
            </a:r>
            <a:r>
              <a:rPr lang="en-US" dirty="0" smtClean="0"/>
              <a:t> </a:t>
            </a:r>
            <a:r>
              <a:rPr lang="en-US" dirty="0" err="1" smtClean="0"/>
              <a:t>ve</a:t>
            </a:r>
            <a:r>
              <a:rPr lang="en-US" dirty="0" smtClean="0"/>
              <a:t> </a:t>
            </a:r>
            <a:r>
              <a:rPr lang="en-US" dirty="0" err="1" smtClean="0"/>
              <a:t>proteinlerdeki</a:t>
            </a:r>
            <a:r>
              <a:rPr lang="en-US" dirty="0" smtClean="0"/>
              <a:t> </a:t>
            </a:r>
            <a:r>
              <a:rPr lang="en-US" dirty="0" err="1" smtClean="0"/>
              <a:t>değişiklikler</a:t>
            </a:r>
            <a:endParaRPr lang="en-US" dirty="0" smtClean="0"/>
          </a:p>
          <a:p>
            <a:pPr lvl="1"/>
            <a:r>
              <a:rPr lang="en-US" dirty="0" smtClean="0"/>
              <a:t>MMP 2 </a:t>
            </a:r>
            <a:r>
              <a:rPr lang="en-US" dirty="0" err="1" smtClean="0"/>
              <a:t>ve</a:t>
            </a:r>
            <a:r>
              <a:rPr lang="en-US" dirty="0" smtClean="0"/>
              <a:t> 9</a:t>
            </a:r>
          </a:p>
          <a:p>
            <a:pPr lvl="1"/>
            <a:r>
              <a:rPr lang="en-US" dirty="0" smtClean="0"/>
              <a:t>LIF</a:t>
            </a:r>
          </a:p>
          <a:p>
            <a:pPr lvl="1"/>
            <a:r>
              <a:rPr lang="en-US" dirty="0" smtClean="0"/>
              <a:t>E-</a:t>
            </a:r>
            <a:r>
              <a:rPr lang="en-US" dirty="0" err="1" smtClean="0"/>
              <a:t>katedrin</a:t>
            </a:r>
            <a:endParaRPr lang="en-US" dirty="0" smtClean="0"/>
          </a:p>
          <a:p>
            <a:r>
              <a:rPr lang="en-US" dirty="0" err="1" smtClean="0"/>
              <a:t>Enflammatuvar</a:t>
            </a:r>
            <a:r>
              <a:rPr lang="en-US" dirty="0" smtClean="0"/>
              <a:t> </a:t>
            </a:r>
            <a:r>
              <a:rPr lang="en-US" dirty="0" err="1" smtClean="0"/>
              <a:t>sitokinlerde</a:t>
            </a:r>
            <a:r>
              <a:rPr lang="en-US" dirty="0" smtClean="0"/>
              <a:t> </a:t>
            </a:r>
            <a:r>
              <a:rPr lang="en-US" dirty="0" err="1" smtClean="0"/>
              <a:t>artış</a:t>
            </a:r>
            <a:endParaRPr lang="en-US" dirty="0" smtClean="0"/>
          </a:p>
          <a:p>
            <a:pPr lvl="1"/>
            <a:r>
              <a:rPr lang="en-US" dirty="0" smtClean="0"/>
              <a:t>IL-1, IL-6, IL-8, IL-10</a:t>
            </a:r>
          </a:p>
          <a:p>
            <a:pPr lvl="1"/>
            <a:r>
              <a:rPr lang="en-US" dirty="0" smtClean="0"/>
              <a:t>VEGF </a:t>
            </a:r>
            <a:r>
              <a:rPr lang="en-US" dirty="0" err="1" smtClean="0"/>
              <a:t>değişiklikleri</a:t>
            </a:r>
            <a:endParaRPr lang="en-US" dirty="0" smtClean="0"/>
          </a:p>
          <a:p>
            <a:pPr lvl="1"/>
            <a:r>
              <a:rPr lang="tr-TR" dirty="0" err="1"/>
              <a:t>Glutathione</a:t>
            </a:r>
            <a:r>
              <a:rPr lang="tr-TR" dirty="0"/>
              <a:t> </a:t>
            </a:r>
            <a:r>
              <a:rPr lang="tr-TR" dirty="0" err="1"/>
              <a:t>peroxidase</a:t>
            </a:r>
            <a:r>
              <a:rPr lang="tr-TR" dirty="0"/>
              <a:t>, </a:t>
            </a:r>
            <a:r>
              <a:rPr lang="tr-TR" dirty="0" err="1"/>
              <a:t>xanthine</a:t>
            </a:r>
            <a:r>
              <a:rPr lang="tr-TR" dirty="0"/>
              <a:t> </a:t>
            </a:r>
            <a:r>
              <a:rPr lang="tr-TR" dirty="0" err="1"/>
              <a:t>oxydase</a:t>
            </a:r>
            <a:r>
              <a:rPr lang="tr-TR" dirty="0"/>
              <a:t>, cyclooxygenase-2 </a:t>
            </a:r>
            <a:r>
              <a:rPr lang="en-US" dirty="0"/>
              <a:t>(COX-2), superoxide dismutase </a:t>
            </a:r>
            <a:r>
              <a:rPr lang="en-US" dirty="0" err="1" smtClean="0"/>
              <a:t>ve</a:t>
            </a:r>
            <a:r>
              <a:rPr lang="en-US" dirty="0" smtClean="0"/>
              <a:t> </a:t>
            </a:r>
            <a:r>
              <a:rPr lang="en-US" dirty="0"/>
              <a:t>catalase </a:t>
            </a:r>
            <a:r>
              <a:rPr lang="en-US" dirty="0" err="1" smtClean="0"/>
              <a:t>expressyonunda</a:t>
            </a:r>
            <a:r>
              <a:rPr lang="en-US" dirty="0" smtClean="0"/>
              <a:t> </a:t>
            </a:r>
            <a:r>
              <a:rPr lang="en-US" dirty="0" err="1" smtClean="0"/>
              <a:t>artış</a:t>
            </a:r>
            <a:endParaRPr lang="en-US" dirty="0" smtClean="0"/>
          </a:p>
          <a:p>
            <a:pPr lvl="1"/>
            <a:r>
              <a:rPr lang="en-US" dirty="0" err="1" smtClean="0"/>
              <a:t>Okidatif</a:t>
            </a:r>
            <a:r>
              <a:rPr lang="en-US" dirty="0" smtClean="0"/>
              <a:t> stress, NO </a:t>
            </a:r>
            <a:r>
              <a:rPr lang="en-US" dirty="0" err="1" smtClean="0"/>
              <a:t>ve</a:t>
            </a:r>
            <a:r>
              <a:rPr lang="en-US" dirty="0" smtClean="0"/>
              <a:t> </a:t>
            </a:r>
            <a:r>
              <a:rPr lang="en-US" dirty="0" err="1" smtClean="0"/>
              <a:t>peroxynitrite’de</a:t>
            </a:r>
            <a:r>
              <a:rPr lang="en-US" dirty="0" smtClean="0"/>
              <a:t> </a:t>
            </a:r>
            <a:r>
              <a:rPr lang="en-US" dirty="0" err="1" smtClean="0"/>
              <a:t>artış</a:t>
            </a:r>
            <a:endParaRPr lang="en-US" dirty="0" smtClean="0"/>
          </a:p>
          <a:p>
            <a:pPr lvl="1"/>
            <a:r>
              <a:rPr lang="en-US" dirty="0" smtClean="0"/>
              <a:t>HOXA-10’de </a:t>
            </a:r>
            <a:r>
              <a:rPr lang="en-US" dirty="0" err="1" smtClean="0"/>
              <a:t>azalma</a:t>
            </a:r>
            <a:endParaRPr lang="en-US" dirty="0" smtClean="0"/>
          </a:p>
          <a:p>
            <a:r>
              <a:rPr lang="en-US" dirty="0"/>
              <a:t>Randomize-</a:t>
            </a:r>
            <a:r>
              <a:rPr lang="en-US" dirty="0" err="1"/>
              <a:t>kontrollü</a:t>
            </a:r>
            <a:r>
              <a:rPr lang="en-US" dirty="0"/>
              <a:t> </a:t>
            </a:r>
            <a:r>
              <a:rPr lang="en-US" dirty="0" err="1"/>
              <a:t>çalışma</a:t>
            </a:r>
            <a:r>
              <a:rPr lang="en-US" dirty="0"/>
              <a:t> </a:t>
            </a:r>
            <a:r>
              <a:rPr lang="en-US" dirty="0" err="1"/>
              <a:t>yok</a:t>
            </a:r>
            <a:endParaRPr lang="en-US" dirty="0"/>
          </a:p>
          <a:p>
            <a:r>
              <a:rPr lang="en-US" dirty="0" err="1"/>
              <a:t>Retrospektif</a:t>
            </a:r>
            <a:r>
              <a:rPr lang="en-US" dirty="0"/>
              <a:t> </a:t>
            </a:r>
            <a:r>
              <a:rPr lang="en-US" dirty="0" err="1"/>
              <a:t>çalışmalarda</a:t>
            </a:r>
            <a:r>
              <a:rPr lang="en-US" dirty="0"/>
              <a:t> </a:t>
            </a:r>
            <a:r>
              <a:rPr lang="en-US" dirty="0" err="1"/>
              <a:t>olgu</a:t>
            </a:r>
            <a:r>
              <a:rPr lang="en-US" dirty="0"/>
              <a:t> </a:t>
            </a:r>
            <a:r>
              <a:rPr lang="en-US" dirty="0" err="1"/>
              <a:t>sayısı</a:t>
            </a:r>
            <a:r>
              <a:rPr lang="en-US" dirty="0"/>
              <a:t> </a:t>
            </a:r>
            <a:r>
              <a:rPr lang="en-US" dirty="0" err="1"/>
              <a:t>düşük</a:t>
            </a:r>
            <a:endParaRPr lang="en-US" dirty="0"/>
          </a:p>
          <a:p>
            <a:r>
              <a:rPr lang="en-US" dirty="0" err="1"/>
              <a:t>Ultralong</a:t>
            </a:r>
            <a:r>
              <a:rPr lang="en-US" dirty="0"/>
              <a:t> </a:t>
            </a:r>
            <a:r>
              <a:rPr lang="en-US" dirty="0" err="1"/>
              <a:t>GnRH</a:t>
            </a:r>
            <a:r>
              <a:rPr lang="en-US" dirty="0"/>
              <a:t> </a:t>
            </a:r>
            <a:r>
              <a:rPr lang="en-US" dirty="0" err="1"/>
              <a:t>protokolü</a:t>
            </a:r>
            <a:r>
              <a:rPr lang="en-US" dirty="0"/>
              <a:t>?</a:t>
            </a:r>
          </a:p>
          <a:p>
            <a:endParaRPr lang="en-US" dirty="0"/>
          </a:p>
          <a:p>
            <a:pPr lvl="1"/>
            <a:endParaRPr lang="en-US" dirty="0" smtClean="0"/>
          </a:p>
          <a:p>
            <a:endParaRPr lang="en-US" dirty="0"/>
          </a:p>
        </p:txBody>
      </p:sp>
    </p:spTree>
    <p:extLst>
      <p:ext uri="{BB962C8B-B14F-4D97-AF65-F5344CB8AC3E}">
        <p14:creationId xmlns:p14="http://schemas.microsoft.com/office/powerpoint/2010/main" val="3211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Peritalsizm</a:t>
            </a:r>
            <a:r>
              <a:rPr lang="en-US" b="1" dirty="0" smtClean="0"/>
              <a:t> </a:t>
            </a:r>
            <a:r>
              <a:rPr lang="en-US" b="1" dirty="0" err="1" smtClean="0"/>
              <a:t>Artışı</a:t>
            </a:r>
            <a:endParaRPr lang="en-US" b="1" dirty="0"/>
          </a:p>
        </p:txBody>
      </p:sp>
      <p:sp>
        <p:nvSpPr>
          <p:cNvPr id="3" name="Content Placeholder 2"/>
          <p:cNvSpPr>
            <a:spLocks noGrp="1"/>
          </p:cNvSpPr>
          <p:nvPr>
            <p:ph idx="1"/>
          </p:nvPr>
        </p:nvSpPr>
        <p:spPr/>
        <p:txBody>
          <a:bodyPr>
            <a:normAutofit fontScale="77500" lnSpcReduction="20000"/>
          </a:bodyPr>
          <a:lstStyle/>
          <a:p>
            <a:r>
              <a:rPr lang="en-US" dirty="0" err="1" smtClean="0"/>
              <a:t>Gebelikle</a:t>
            </a:r>
            <a:r>
              <a:rPr lang="en-US" dirty="0" smtClean="0"/>
              <a:t> </a:t>
            </a:r>
            <a:r>
              <a:rPr lang="en-US" dirty="0" err="1" smtClean="0"/>
              <a:t>sonuçlanan</a:t>
            </a:r>
            <a:r>
              <a:rPr lang="en-US" dirty="0" smtClean="0"/>
              <a:t> </a:t>
            </a:r>
            <a:r>
              <a:rPr lang="en-US" dirty="0" err="1" smtClean="0"/>
              <a:t>sikluslarda</a:t>
            </a:r>
            <a:r>
              <a:rPr lang="en-US" dirty="0" smtClean="0"/>
              <a:t> </a:t>
            </a:r>
            <a:r>
              <a:rPr lang="en-US" dirty="0" err="1" smtClean="0"/>
              <a:t>peristatltik</a:t>
            </a:r>
            <a:r>
              <a:rPr lang="en-US" dirty="0" smtClean="0"/>
              <a:t> </a:t>
            </a:r>
            <a:r>
              <a:rPr lang="en-US" dirty="0" err="1" smtClean="0"/>
              <a:t>aktivite</a:t>
            </a:r>
            <a:r>
              <a:rPr lang="en-US" dirty="0" smtClean="0"/>
              <a:t> </a:t>
            </a:r>
            <a:r>
              <a:rPr lang="en-US" dirty="0" err="1" smtClean="0"/>
              <a:t>daha</a:t>
            </a:r>
            <a:r>
              <a:rPr lang="en-US" dirty="0" smtClean="0"/>
              <a:t> </a:t>
            </a:r>
            <a:r>
              <a:rPr lang="en-US" dirty="0" err="1" smtClean="0"/>
              <a:t>düşük</a:t>
            </a:r>
            <a:endParaRPr lang="en-US" dirty="0" smtClean="0"/>
          </a:p>
          <a:p>
            <a:pPr lvl="1"/>
            <a:r>
              <a:rPr lang="en-US" dirty="0" err="1"/>
              <a:t>Ijland</a:t>
            </a:r>
            <a:r>
              <a:rPr lang="en-US" dirty="0"/>
              <a:t> et al., </a:t>
            </a:r>
            <a:r>
              <a:rPr lang="en-US" dirty="0" smtClean="0"/>
              <a:t>1997</a:t>
            </a:r>
          </a:p>
          <a:p>
            <a:r>
              <a:rPr lang="en-US" dirty="0" err="1" smtClean="0"/>
              <a:t>Ovulasyon</a:t>
            </a:r>
            <a:endParaRPr lang="en-US" dirty="0" smtClean="0"/>
          </a:p>
          <a:p>
            <a:pPr lvl="1"/>
            <a:r>
              <a:rPr lang="en-US" dirty="0" err="1" smtClean="0"/>
              <a:t>Serviko</a:t>
            </a:r>
            <a:r>
              <a:rPr lang="en-US" dirty="0" smtClean="0"/>
              <a:t>-fundal </a:t>
            </a:r>
            <a:r>
              <a:rPr lang="en-US" dirty="0" err="1" smtClean="0"/>
              <a:t>hareket</a:t>
            </a:r>
            <a:endParaRPr lang="en-US" dirty="0" smtClean="0"/>
          </a:p>
          <a:p>
            <a:r>
              <a:rPr lang="en-US" dirty="0" smtClean="0"/>
              <a:t>KOH </a:t>
            </a:r>
            <a:r>
              <a:rPr lang="en-US" dirty="0" err="1" smtClean="0"/>
              <a:t>siklusları</a:t>
            </a:r>
            <a:endParaRPr lang="en-US" dirty="0" smtClean="0"/>
          </a:p>
          <a:p>
            <a:pPr lvl="1"/>
            <a:r>
              <a:rPr lang="en-US" dirty="0" err="1" smtClean="0"/>
              <a:t>Serviko</a:t>
            </a:r>
            <a:r>
              <a:rPr lang="en-US" dirty="0" smtClean="0"/>
              <a:t> fundal/Fundo </a:t>
            </a:r>
            <a:r>
              <a:rPr lang="en-US" dirty="0" err="1" smtClean="0"/>
              <a:t>servikal</a:t>
            </a:r>
            <a:r>
              <a:rPr lang="en-US" dirty="0" smtClean="0"/>
              <a:t> </a:t>
            </a:r>
            <a:r>
              <a:rPr lang="en-US" dirty="0" err="1" smtClean="0"/>
              <a:t>hareket</a:t>
            </a:r>
            <a:r>
              <a:rPr lang="en-US" dirty="0" smtClean="0"/>
              <a:t> </a:t>
            </a:r>
            <a:r>
              <a:rPr lang="en-US" dirty="0" err="1" smtClean="0"/>
              <a:t>oranında</a:t>
            </a:r>
            <a:r>
              <a:rPr lang="en-US" dirty="0" smtClean="0"/>
              <a:t> </a:t>
            </a:r>
            <a:r>
              <a:rPr lang="en-US" dirty="0" err="1" smtClean="0"/>
              <a:t>artış</a:t>
            </a:r>
            <a:endParaRPr lang="en-US" dirty="0" smtClean="0"/>
          </a:p>
          <a:p>
            <a:pPr lvl="1"/>
            <a:r>
              <a:rPr lang="en-US" dirty="0" smtClean="0"/>
              <a:t>Embryo </a:t>
            </a:r>
            <a:r>
              <a:rPr lang="en-US" dirty="0" err="1" smtClean="0"/>
              <a:t>rejeksiyonuna</a:t>
            </a:r>
            <a:r>
              <a:rPr lang="en-US" dirty="0" smtClean="0"/>
              <a:t> </a:t>
            </a:r>
            <a:r>
              <a:rPr lang="en-US" dirty="0" err="1" smtClean="0"/>
              <a:t>karşı</a:t>
            </a:r>
            <a:r>
              <a:rPr lang="en-US" dirty="0" smtClean="0"/>
              <a:t> </a:t>
            </a:r>
            <a:r>
              <a:rPr lang="en-US" dirty="0" err="1" smtClean="0"/>
              <a:t>koruyucu</a:t>
            </a:r>
            <a:r>
              <a:rPr lang="en-US" dirty="0" smtClean="0"/>
              <a:t> </a:t>
            </a:r>
            <a:r>
              <a:rPr lang="en-US" dirty="0" err="1" smtClean="0"/>
              <a:t>etki</a:t>
            </a:r>
            <a:endParaRPr lang="en-US" dirty="0" smtClean="0"/>
          </a:p>
          <a:p>
            <a:endParaRPr lang="en-US" dirty="0" smtClean="0"/>
          </a:p>
          <a:p>
            <a:r>
              <a:rPr lang="en-US" dirty="0" err="1" smtClean="0"/>
              <a:t>Spekülümün</a:t>
            </a:r>
            <a:r>
              <a:rPr lang="en-US" dirty="0" smtClean="0"/>
              <a:t> </a:t>
            </a:r>
            <a:r>
              <a:rPr lang="en-US" dirty="0" err="1" smtClean="0"/>
              <a:t>bir</a:t>
            </a:r>
            <a:r>
              <a:rPr lang="en-US" dirty="0" smtClean="0"/>
              <a:t> </a:t>
            </a:r>
            <a:r>
              <a:rPr lang="en-US" dirty="0" err="1" smtClean="0"/>
              <a:t>süre</a:t>
            </a:r>
            <a:r>
              <a:rPr lang="en-US" dirty="0" smtClean="0"/>
              <a:t> </a:t>
            </a:r>
            <a:r>
              <a:rPr lang="en-US" dirty="0" err="1" smtClean="0"/>
              <a:t>bırakılması</a:t>
            </a:r>
            <a:endParaRPr lang="en-US" dirty="0" smtClean="0"/>
          </a:p>
          <a:p>
            <a:r>
              <a:rPr lang="en-US" dirty="0" err="1" smtClean="0"/>
              <a:t>Atosiban</a:t>
            </a:r>
            <a:endParaRPr lang="en-US" dirty="0" smtClean="0"/>
          </a:p>
          <a:p>
            <a:r>
              <a:rPr lang="en-US" dirty="0" err="1" smtClean="0"/>
              <a:t>Peroxicam</a:t>
            </a:r>
            <a:endParaRPr lang="en-US" dirty="0" smtClean="0"/>
          </a:p>
          <a:p>
            <a:r>
              <a:rPr lang="en-US" dirty="0" err="1" smtClean="0"/>
              <a:t>Ritodrin</a:t>
            </a:r>
            <a:endParaRPr lang="en-US" dirty="0" smtClean="0"/>
          </a:p>
          <a:p>
            <a:r>
              <a:rPr lang="en-US" dirty="0" smtClean="0"/>
              <a:t>CRYO EMBRYO TRANSFERİ</a:t>
            </a:r>
          </a:p>
        </p:txBody>
      </p:sp>
    </p:spTree>
    <p:extLst>
      <p:ext uri="{BB962C8B-B14F-4D97-AF65-F5344CB8AC3E}">
        <p14:creationId xmlns:p14="http://schemas.microsoft.com/office/powerpoint/2010/main" val="1667823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Uterin</a:t>
            </a:r>
            <a:r>
              <a:rPr lang="en-US" b="1" dirty="0" smtClean="0"/>
              <a:t> </a:t>
            </a:r>
            <a:r>
              <a:rPr lang="en-US" b="1" dirty="0" err="1" smtClean="0"/>
              <a:t>anomaliler</a:t>
            </a:r>
            <a:endParaRPr lang="en-US" b="1" dirty="0"/>
          </a:p>
        </p:txBody>
      </p:sp>
      <p:sp>
        <p:nvSpPr>
          <p:cNvPr id="3" name="Content Placeholder 2"/>
          <p:cNvSpPr>
            <a:spLocks noGrp="1"/>
          </p:cNvSpPr>
          <p:nvPr>
            <p:ph idx="1"/>
          </p:nvPr>
        </p:nvSpPr>
        <p:spPr/>
        <p:txBody>
          <a:bodyPr>
            <a:normAutofit fontScale="92500" lnSpcReduction="20000"/>
          </a:bodyPr>
          <a:lstStyle/>
          <a:p>
            <a:r>
              <a:rPr lang="en-US" dirty="0" err="1" smtClean="0"/>
              <a:t>Gebelik</a:t>
            </a:r>
            <a:r>
              <a:rPr lang="en-US" dirty="0" smtClean="0"/>
              <a:t> </a:t>
            </a:r>
            <a:r>
              <a:rPr lang="en-US" dirty="0" err="1" smtClean="0"/>
              <a:t>oranlarında</a:t>
            </a:r>
            <a:r>
              <a:rPr lang="en-US" dirty="0" smtClean="0"/>
              <a:t> </a:t>
            </a:r>
            <a:r>
              <a:rPr lang="en-US" dirty="0" err="1" smtClean="0"/>
              <a:t>belirgin</a:t>
            </a:r>
            <a:r>
              <a:rPr lang="en-US" dirty="0" smtClean="0"/>
              <a:t> </a:t>
            </a:r>
            <a:r>
              <a:rPr lang="en-US" dirty="0" err="1" smtClean="0"/>
              <a:t>bir</a:t>
            </a:r>
            <a:r>
              <a:rPr lang="en-US" dirty="0" smtClean="0"/>
              <a:t> </a:t>
            </a:r>
            <a:r>
              <a:rPr lang="en-US" dirty="0" err="1" smtClean="0"/>
              <a:t>azalma</a:t>
            </a:r>
            <a:r>
              <a:rPr lang="en-US" dirty="0" smtClean="0"/>
              <a:t> </a:t>
            </a:r>
            <a:r>
              <a:rPr lang="en-US" dirty="0" err="1" smtClean="0"/>
              <a:t>yok</a:t>
            </a:r>
            <a:endParaRPr lang="en-US" dirty="0" smtClean="0"/>
          </a:p>
          <a:p>
            <a:r>
              <a:rPr lang="en-US" dirty="0" err="1" smtClean="0"/>
              <a:t>Spontan</a:t>
            </a:r>
            <a:r>
              <a:rPr lang="en-US" dirty="0" smtClean="0"/>
              <a:t> </a:t>
            </a:r>
            <a:r>
              <a:rPr lang="en-US" dirty="0" err="1" smtClean="0"/>
              <a:t>gebelik</a:t>
            </a:r>
            <a:r>
              <a:rPr lang="en-US" dirty="0" smtClean="0"/>
              <a:t> </a:t>
            </a:r>
            <a:r>
              <a:rPr lang="en-US" dirty="0" err="1" smtClean="0"/>
              <a:t>oranları</a:t>
            </a:r>
            <a:r>
              <a:rPr lang="en-US" dirty="0" smtClean="0"/>
              <a:t> </a:t>
            </a:r>
            <a:r>
              <a:rPr lang="en-US" dirty="0" err="1" smtClean="0"/>
              <a:t>sadece</a:t>
            </a:r>
            <a:r>
              <a:rPr lang="en-US" dirty="0" smtClean="0"/>
              <a:t> </a:t>
            </a:r>
            <a:r>
              <a:rPr lang="en-US" dirty="0" err="1" smtClean="0"/>
              <a:t>uterin</a:t>
            </a:r>
            <a:r>
              <a:rPr lang="en-US" dirty="0" smtClean="0"/>
              <a:t> </a:t>
            </a:r>
            <a:r>
              <a:rPr lang="en-US" dirty="0" err="1" smtClean="0"/>
              <a:t>septumda</a:t>
            </a:r>
            <a:r>
              <a:rPr lang="en-US" dirty="0" smtClean="0"/>
              <a:t> </a:t>
            </a:r>
            <a:r>
              <a:rPr lang="en-US" dirty="0" err="1" smtClean="0"/>
              <a:t>daha</a:t>
            </a:r>
            <a:r>
              <a:rPr lang="en-US" dirty="0" smtClean="0"/>
              <a:t> </a:t>
            </a:r>
            <a:r>
              <a:rPr lang="en-US" dirty="0" err="1" smtClean="0"/>
              <a:t>düşük</a:t>
            </a:r>
            <a:endParaRPr lang="en-US" dirty="0" smtClean="0"/>
          </a:p>
          <a:p>
            <a:r>
              <a:rPr lang="en-US" dirty="0" smtClean="0"/>
              <a:t>ART </a:t>
            </a:r>
            <a:r>
              <a:rPr lang="en-US" dirty="0" err="1" smtClean="0"/>
              <a:t>uygulamalarında</a:t>
            </a:r>
            <a:r>
              <a:rPr lang="en-US" dirty="0" smtClean="0"/>
              <a:t> </a:t>
            </a:r>
            <a:r>
              <a:rPr lang="en-US" dirty="0" err="1" smtClean="0"/>
              <a:t>uterin</a:t>
            </a:r>
            <a:r>
              <a:rPr lang="en-US" dirty="0" smtClean="0"/>
              <a:t> </a:t>
            </a:r>
            <a:r>
              <a:rPr lang="en-US" dirty="0" err="1" smtClean="0"/>
              <a:t>anomalilerin</a:t>
            </a:r>
            <a:r>
              <a:rPr lang="en-US" dirty="0" smtClean="0"/>
              <a:t> </a:t>
            </a:r>
            <a:r>
              <a:rPr lang="en-US" dirty="0" err="1" smtClean="0"/>
              <a:t>gebelik</a:t>
            </a:r>
            <a:r>
              <a:rPr lang="en-US" dirty="0" smtClean="0"/>
              <a:t> </a:t>
            </a:r>
            <a:r>
              <a:rPr lang="en-US" dirty="0" err="1" smtClean="0"/>
              <a:t>oranlarına</a:t>
            </a:r>
            <a:r>
              <a:rPr lang="en-US" dirty="0" smtClean="0"/>
              <a:t> </a:t>
            </a:r>
            <a:r>
              <a:rPr lang="en-US" dirty="0" err="1" smtClean="0"/>
              <a:t>etkisi</a:t>
            </a:r>
            <a:r>
              <a:rPr lang="en-US" dirty="0" smtClean="0"/>
              <a:t> </a:t>
            </a:r>
            <a:r>
              <a:rPr lang="en-US" dirty="0" err="1" smtClean="0"/>
              <a:t>yok</a:t>
            </a:r>
            <a:endParaRPr lang="en-US" dirty="0" smtClean="0"/>
          </a:p>
          <a:p>
            <a:endParaRPr lang="en-US" dirty="0" smtClean="0"/>
          </a:p>
          <a:p>
            <a:r>
              <a:rPr lang="en-US" dirty="0" smtClean="0"/>
              <a:t>1.Trimester </a:t>
            </a:r>
            <a:r>
              <a:rPr lang="en-US" dirty="0" err="1" smtClean="0"/>
              <a:t>gebelik</a:t>
            </a:r>
            <a:r>
              <a:rPr lang="en-US" dirty="0" smtClean="0"/>
              <a:t> </a:t>
            </a:r>
            <a:r>
              <a:rPr lang="en-US" dirty="0" err="1" smtClean="0"/>
              <a:t>kaybı</a:t>
            </a:r>
            <a:endParaRPr lang="en-US" dirty="0" smtClean="0"/>
          </a:p>
          <a:p>
            <a:pPr lvl="1"/>
            <a:r>
              <a:rPr lang="en-US" dirty="0" err="1" smtClean="0"/>
              <a:t>Uterin</a:t>
            </a:r>
            <a:r>
              <a:rPr lang="en-US" dirty="0" smtClean="0"/>
              <a:t> septum</a:t>
            </a:r>
          </a:p>
          <a:p>
            <a:r>
              <a:rPr lang="en-US" dirty="0" smtClean="0"/>
              <a:t>2.Trimester </a:t>
            </a:r>
            <a:r>
              <a:rPr lang="en-US" dirty="0" err="1" smtClean="0"/>
              <a:t>Gebelik</a:t>
            </a:r>
            <a:r>
              <a:rPr lang="en-US" dirty="0" smtClean="0"/>
              <a:t> </a:t>
            </a:r>
            <a:r>
              <a:rPr lang="en-US" dirty="0" err="1" smtClean="0"/>
              <a:t>Kaybı</a:t>
            </a:r>
            <a:endParaRPr lang="en-US" dirty="0" smtClean="0"/>
          </a:p>
          <a:p>
            <a:pPr lvl="1"/>
            <a:r>
              <a:rPr lang="en-US" dirty="0" err="1" smtClean="0"/>
              <a:t>Arcuat</a:t>
            </a:r>
            <a:r>
              <a:rPr lang="en-US" dirty="0" smtClean="0"/>
              <a:t>, </a:t>
            </a:r>
            <a:r>
              <a:rPr lang="en-US" dirty="0" err="1" smtClean="0"/>
              <a:t>septate</a:t>
            </a:r>
            <a:r>
              <a:rPr lang="en-US" dirty="0" smtClean="0"/>
              <a:t>, </a:t>
            </a:r>
            <a:r>
              <a:rPr lang="en-US" dirty="0" err="1" smtClean="0"/>
              <a:t>bicornuate</a:t>
            </a:r>
            <a:endParaRPr lang="en-US" dirty="0" smtClean="0"/>
          </a:p>
          <a:p>
            <a:r>
              <a:rPr lang="en-US" dirty="0" smtClean="0"/>
              <a:t>Preterm </a:t>
            </a:r>
            <a:r>
              <a:rPr lang="en-US" dirty="0" err="1" smtClean="0"/>
              <a:t>Doğum</a:t>
            </a:r>
            <a:endParaRPr lang="en-US" dirty="0" smtClean="0"/>
          </a:p>
          <a:p>
            <a:pPr lvl="1"/>
            <a:r>
              <a:rPr lang="en-US" dirty="0" err="1" smtClean="0"/>
              <a:t>Arcuat</a:t>
            </a:r>
            <a:r>
              <a:rPr lang="en-US" dirty="0" smtClean="0"/>
              <a:t>: Minimal</a:t>
            </a:r>
          </a:p>
          <a:p>
            <a:pPr lvl="1"/>
            <a:r>
              <a:rPr lang="en-US" dirty="0" err="1" smtClean="0"/>
              <a:t>Bicornuate</a:t>
            </a:r>
            <a:r>
              <a:rPr lang="en-US" dirty="0" smtClean="0"/>
              <a:t>: &lt;28 </a:t>
            </a:r>
            <a:r>
              <a:rPr lang="en-US" dirty="0" err="1" smtClean="0"/>
              <a:t>hafta</a:t>
            </a:r>
            <a:endParaRPr lang="en-US" dirty="0" smtClean="0"/>
          </a:p>
        </p:txBody>
      </p:sp>
    </p:spTree>
    <p:extLst>
      <p:ext uri="{BB962C8B-B14F-4D97-AF65-F5344CB8AC3E}">
        <p14:creationId xmlns:p14="http://schemas.microsoft.com/office/powerpoint/2010/main" val="3681747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Hydrosalpinx</a:t>
            </a:r>
            <a:endParaRPr lang="en-US" b="1" dirty="0"/>
          </a:p>
        </p:txBody>
      </p:sp>
      <p:sp>
        <p:nvSpPr>
          <p:cNvPr id="3" name="Content Placeholder 2"/>
          <p:cNvSpPr>
            <a:spLocks noGrp="1"/>
          </p:cNvSpPr>
          <p:nvPr>
            <p:ph idx="1"/>
          </p:nvPr>
        </p:nvSpPr>
        <p:spPr/>
        <p:txBody>
          <a:bodyPr/>
          <a:lstStyle/>
          <a:p>
            <a:r>
              <a:rPr lang="en-US" dirty="0" err="1" smtClean="0"/>
              <a:t>Salpenjektomi</a:t>
            </a:r>
            <a:r>
              <a:rPr lang="en-US" dirty="0" smtClean="0"/>
              <a:t> </a:t>
            </a:r>
            <a:r>
              <a:rPr lang="en-US" dirty="0" err="1" smtClean="0"/>
              <a:t>ile</a:t>
            </a:r>
            <a:r>
              <a:rPr lang="en-US" dirty="0" smtClean="0"/>
              <a:t> </a:t>
            </a:r>
            <a:r>
              <a:rPr lang="en-US" dirty="0" err="1" smtClean="0"/>
              <a:t>tüp</a:t>
            </a:r>
            <a:r>
              <a:rPr lang="en-US" dirty="0" smtClean="0"/>
              <a:t> </a:t>
            </a:r>
            <a:r>
              <a:rPr lang="en-US" dirty="0" err="1" smtClean="0"/>
              <a:t>ligasyonu</a:t>
            </a:r>
            <a:r>
              <a:rPr lang="en-US" dirty="0" smtClean="0"/>
              <a:t> </a:t>
            </a:r>
            <a:r>
              <a:rPr lang="en-US" dirty="0" err="1" smtClean="0"/>
              <a:t>arasında</a:t>
            </a:r>
            <a:r>
              <a:rPr lang="en-US" dirty="0" smtClean="0"/>
              <a:t> </a:t>
            </a:r>
            <a:r>
              <a:rPr lang="en-US" dirty="0" err="1" smtClean="0"/>
              <a:t>fark</a:t>
            </a:r>
            <a:r>
              <a:rPr lang="en-US" dirty="0" smtClean="0"/>
              <a:t> </a:t>
            </a:r>
            <a:r>
              <a:rPr lang="en-US" dirty="0" err="1" smtClean="0"/>
              <a:t>yok</a:t>
            </a:r>
            <a:endParaRPr lang="en-US" dirty="0" smtClean="0"/>
          </a:p>
          <a:p>
            <a:pPr lvl="1"/>
            <a:r>
              <a:rPr lang="en-US" dirty="0" smtClean="0"/>
              <a:t>Zhang et al., 2015 (</a:t>
            </a:r>
            <a:r>
              <a:rPr lang="en-US" dirty="0" err="1" smtClean="0"/>
              <a:t>Metaanalysis</a:t>
            </a:r>
            <a:r>
              <a:rPr lang="en-US" dirty="0" smtClean="0"/>
              <a:t>)</a:t>
            </a:r>
          </a:p>
          <a:p>
            <a:r>
              <a:rPr lang="en-US" dirty="0" err="1" smtClean="0"/>
              <a:t>Salpenjektomi</a:t>
            </a:r>
            <a:r>
              <a:rPr lang="en-US" dirty="0" smtClean="0"/>
              <a:t> </a:t>
            </a:r>
            <a:r>
              <a:rPr lang="en-US" dirty="0" err="1" smtClean="0"/>
              <a:t>ile</a:t>
            </a:r>
            <a:r>
              <a:rPr lang="en-US" dirty="0" smtClean="0"/>
              <a:t> </a:t>
            </a:r>
            <a:r>
              <a:rPr lang="en-US" dirty="0" err="1" smtClean="0"/>
              <a:t>ultrason</a:t>
            </a:r>
            <a:r>
              <a:rPr lang="en-US" dirty="0" smtClean="0"/>
              <a:t> </a:t>
            </a:r>
            <a:r>
              <a:rPr lang="en-US" dirty="0" err="1" smtClean="0"/>
              <a:t>eşliğinde</a:t>
            </a:r>
            <a:r>
              <a:rPr lang="en-US" dirty="0" smtClean="0"/>
              <a:t> </a:t>
            </a:r>
            <a:r>
              <a:rPr lang="en-US" dirty="0" err="1" smtClean="0"/>
              <a:t>aspirasyon</a:t>
            </a:r>
            <a:r>
              <a:rPr lang="en-US" dirty="0" smtClean="0"/>
              <a:t> </a:t>
            </a:r>
            <a:r>
              <a:rPr lang="en-US" dirty="0" err="1" smtClean="0"/>
              <a:t>arasında</a:t>
            </a:r>
            <a:r>
              <a:rPr lang="en-US" dirty="0" smtClean="0"/>
              <a:t> </a:t>
            </a:r>
            <a:r>
              <a:rPr lang="en-US" dirty="0" err="1" smtClean="0"/>
              <a:t>fark</a:t>
            </a:r>
            <a:r>
              <a:rPr lang="en-US" dirty="0" smtClean="0"/>
              <a:t> </a:t>
            </a:r>
            <a:r>
              <a:rPr lang="en-US" dirty="0" err="1" smtClean="0"/>
              <a:t>yok</a:t>
            </a:r>
            <a:endParaRPr lang="en-US" dirty="0" smtClean="0"/>
          </a:p>
          <a:p>
            <a:pPr lvl="1"/>
            <a:r>
              <a:rPr lang="en-US" dirty="0" err="1" smtClean="0"/>
              <a:t>Fouda</a:t>
            </a:r>
            <a:r>
              <a:rPr lang="en-US" dirty="0" smtClean="0"/>
              <a:t> et al., 2015 (160 hasta, randomize </a:t>
            </a:r>
            <a:r>
              <a:rPr lang="en-US" dirty="0" err="1" smtClean="0"/>
              <a:t>çalışma</a:t>
            </a:r>
            <a:r>
              <a:rPr lang="en-US" dirty="0" smtClean="0"/>
              <a:t>)</a:t>
            </a:r>
          </a:p>
          <a:p>
            <a:r>
              <a:rPr lang="en-US" dirty="0" err="1" smtClean="0"/>
              <a:t>Laparoskopik</a:t>
            </a:r>
            <a:r>
              <a:rPr lang="en-US" dirty="0" smtClean="0"/>
              <a:t> </a:t>
            </a:r>
            <a:r>
              <a:rPr lang="en-US" dirty="0" err="1" smtClean="0"/>
              <a:t>salpenjektomi</a:t>
            </a:r>
            <a:r>
              <a:rPr lang="en-US" dirty="0" smtClean="0"/>
              <a:t> </a:t>
            </a:r>
            <a:r>
              <a:rPr lang="en-US" dirty="0" err="1" smtClean="0"/>
              <a:t>ve</a:t>
            </a:r>
            <a:r>
              <a:rPr lang="en-US" dirty="0" smtClean="0"/>
              <a:t> </a:t>
            </a:r>
            <a:r>
              <a:rPr lang="en-US" dirty="0" err="1" smtClean="0"/>
              <a:t>histeroskopik</a:t>
            </a:r>
            <a:r>
              <a:rPr lang="en-US" dirty="0" smtClean="0"/>
              <a:t> </a:t>
            </a:r>
            <a:r>
              <a:rPr lang="en-US" dirty="0" err="1" smtClean="0"/>
              <a:t>yöntemler</a:t>
            </a:r>
            <a:r>
              <a:rPr lang="en-US" dirty="0" smtClean="0"/>
              <a:t> </a:t>
            </a:r>
            <a:r>
              <a:rPr lang="en-US" dirty="0" err="1" smtClean="0"/>
              <a:t>arasında</a:t>
            </a:r>
            <a:r>
              <a:rPr lang="en-US" dirty="0" smtClean="0"/>
              <a:t> </a:t>
            </a:r>
            <a:r>
              <a:rPr lang="en-US" dirty="0" err="1" smtClean="0"/>
              <a:t>fark</a:t>
            </a:r>
            <a:r>
              <a:rPr lang="en-US" dirty="0" smtClean="0"/>
              <a:t> </a:t>
            </a:r>
            <a:r>
              <a:rPr lang="en-US" dirty="0" err="1" smtClean="0"/>
              <a:t>yok</a:t>
            </a:r>
            <a:endParaRPr lang="en-US" dirty="0" smtClean="0"/>
          </a:p>
          <a:p>
            <a:pPr lvl="1"/>
            <a:r>
              <a:rPr lang="en-US" dirty="0" err="1" smtClean="0"/>
              <a:t>Ozgur</a:t>
            </a:r>
            <a:r>
              <a:rPr lang="en-US" dirty="0" smtClean="0"/>
              <a:t> et al., 2014</a:t>
            </a:r>
            <a:endParaRPr lang="en-US" dirty="0"/>
          </a:p>
        </p:txBody>
      </p:sp>
    </p:spTree>
    <p:extLst>
      <p:ext uri="{BB962C8B-B14F-4D97-AF65-F5344CB8AC3E}">
        <p14:creationId xmlns:p14="http://schemas.microsoft.com/office/powerpoint/2010/main" val="190145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63" y="2424456"/>
            <a:ext cx="10515600" cy="1325563"/>
          </a:xfrm>
        </p:spPr>
        <p:txBody>
          <a:bodyPr>
            <a:normAutofit/>
          </a:bodyPr>
          <a:lstStyle/>
          <a:p>
            <a:pPr algn="ctr"/>
            <a:r>
              <a:rPr lang="tr-TR" sz="8800" b="1" dirty="0" smtClean="0"/>
              <a:t>Normal Uterus</a:t>
            </a:r>
            <a:endParaRPr lang="tr-TR" sz="8800" b="1" dirty="0"/>
          </a:p>
        </p:txBody>
      </p:sp>
    </p:spTree>
    <p:extLst>
      <p:ext uri="{BB962C8B-B14F-4D97-AF65-F5344CB8AC3E}">
        <p14:creationId xmlns:p14="http://schemas.microsoft.com/office/powerpoint/2010/main" val="134008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4297680" y="183651"/>
            <a:ext cx="3357563" cy="5381625"/>
          </a:xfrm>
          <a:prstGeom prst="rect">
            <a:avLst/>
          </a:prstGeom>
        </p:spPr>
      </p:pic>
      <p:sp>
        <p:nvSpPr>
          <p:cNvPr id="5" name="TextBox 4"/>
          <p:cNvSpPr txBox="1"/>
          <p:nvPr/>
        </p:nvSpPr>
        <p:spPr>
          <a:xfrm>
            <a:off x="418070" y="5719455"/>
            <a:ext cx="11355859" cy="1200329"/>
          </a:xfrm>
          <a:prstGeom prst="rect">
            <a:avLst/>
          </a:prstGeom>
          <a:noFill/>
        </p:spPr>
        <p:txBody>
          <a:bodyPr wrap="square" rtlCol="0">
            <a:spAutoFit/>
          </a:bodyPr>
          <a:lstStyle/>
          <a:p>
            <a:r>
              <a:rPr lang="en-US" dirty="0"/>
              <a:t>Figure 4 Displacement of the window of implantation (WOI). It has been assumed that the WOI is constant in time in all women (1). However, </a:t>
            </a:r>
            <a:r>
              <a:rPr lang="en-US" dirty="0" err="1" smtClean="0"/>
              <a:t>th</a:t>
            </a:r>
            <a:r>
              <a:rPr lang="tr-TR" dirty="0" smtClean="0"/>
              <a:t>e </a:t>
            </a:r>
            <a:r>
              <a:rPr lang="en-US" dirty="0" smtClean="0"/>
              <a:t>genomic </a:t>
            </a:r>
            <a:r>
              <a:rPr lang="en-US" dirty="0"/>
              <a:t>signature of the endometrium demonstrates the existence of a displacement of </a:t>
            </a:r>
            <a:r>
              <a:rPr lang="en-US" dirty="0" err="1"/>
              <a:t>theWOI</a:t>
            </a:r>
            <a:r>
              <a:rPr lang="en-US" dirty="0"/>
              <a:t> in up to 25% of patients that can be delayed (2), </a:t>
            </a:r>
            <a:r>
              <a:rPr lang="en-US" dirty="0" smtClean="0"/>
              <a:t>advanced</a:t>
            </a:r>
            <a:r>
              <a:rPr lang="tr-TR" dirty="0" smtClean="0"/>
              <a:t> </a:t>
            </a:r>
            <a:r>
              <a:rPr lang="en-US" dirty="0" smtClean="0"/>
              <a:t>(3</a:t>
            </a:r>
            <a:r>
              <a:rPr lang="en-US" dirty="0"/>
              <a:t>) or shorter than expected (4). ‘</a:t>
            </a:r>
            <a:r>
              <a:rPr lang="en-US" dirty="0" err="1"/>
              <a:t>P+x</a:t>
            </a:r>
            <a:r>
              <a:rPr lang="en-US" dirty="0"/>
              <a:t>’ refers to the days after progesterone administration.</a:t>
            </a:r>
            <a:endParaRPr lang="tr-TR" dirty="0"/>
          </a:p>
        </p:txBody>
      </p:sp>
    </p:spTree>
    <p:extLst>
      <p:ext uri="{BB962C8B-B14F-4D97-AF65-F5344CB8AC3E}">
        <p14:creationId xmlns:p14="http://schemas.microsoft.com/office/powerpoint/2010/main" val="235746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Mikrobiom</a:t>
            </a:r>
            <a:endParaRPr lang="en-US" sz="5400" b="1" dirty="0"/>
          </a:p>
        </p:txBody>
      </p:sp>
      <p:sp>
        <p:nvSpPr>
          <p:cNvPr id="3" name="Content Placeholder 2"/>
          <p:cNvSpPr>
            <a:spLocks noGrp="1"/>
          </p:cNvSpPr>
          <p:nvPr>
            <p:ph idx="1"/>
          </p:nvPr>
        </p:nvSpPr>
        <p:spPr/>
        <p:txBody>
          <a:bodyPr/>
          <a:lstStyle/>
          <a:p>
            <a:r>
              <a:rPr lang="en-US" dirty="0" err="1" smtClean="0"/>
              <a:t>Metagenomik</a:t>
            </a:r>
            <a:r>
              <a:rPr lang="en-US" dirty="0" smtClean="0"/>
              <a:t> </a:t>
            </a:r>
            <a:r>
              <a:rPr lang="en-US" dirty="0" err="1" smtClean="0"/>
              <a:t>çalışmalar</a:t>
            </a:r>
            <a:endParaRPr lang="en-US" dirty="0" smtClean="0"/>
          </a:p>
          <a:p>
            <a:r>
              <a:rPr lang="en-US" dirty="0" err="1" smtClean="0"/>
              <a:t>Vajinal</a:t>
            </a:r>
            <a:r>
              <a:rPr lang="en-US" dirty="0" smtClean="0"/>
              <a:t> </a:t>
            </a:r>
            <a:r>
              <a:rPr lang="en-US" dirty="0" err="1" smtClean="0"/>
              <a:t>mikroflora</a:t>
            </a:r>
            <a:r>
              <a:rPr lang="en-US" dirty="0" smtClean="0"/>
              <a:t> IVF </a:t>
            </a:r>
            <a:r>
              <a:rPr lang="en-US" dirty="0" err="1" smtClean="0"/>
              <a:t>başarısını</a:t>
            </a:r>
            <a:r>
              <a:rPr lang="en-US" dirty="0" smtClean="0"/>
              <a:t> </a:t>
            </a:r>
            <a:r>
              <a:rPr lang="en-US" dirty="0" err="1" smtClean="0"/>
              <a:t>etkiliyor</a:t>
            </a:r>
            <a:endParaRPr lang="en-US" dirty="0" smtClean="0"/>
          </a:p>
          <a:p>
            <a:r>
              <a:rPr lang="en-US" dirty="0" err="1" smtClean="0"/>
              <a:t>Kateter</a:t>
            </a:r>
            <a:r>
              <a:rPr lang="en-US" dirty="0" smtClean="0"/>
              <a:t> </a:t>
            </a:r>
            <a:r>
              <a:rPr lang="en-US" dirty="0" err="1" smtClean="0"/>
              <a:t>ucunda</a:t>
            </a:r>
            <a:r>
              <a:rPr lang="en-US" dirty="0" smtClean="0"/>
              <a:t> H</a:t>
            </a:r>
            <a:r>
              <a:rPr lang="en-US" baseline="-25000" dirty="0" smtClean="0"/>
              <a:t>2</a:t>
            </a:r>
            <a:r>
              <a:rPr lang="en-US" dirty="0" smtClean="0"/>
              <a:t>O</a:t>
            </a:r>
            <a:r>
              <a:rPr lang="en-US" baseline="-25000" dirty="0" smtClean="0"/>
              <a:t>2</a:t>
            </a:r>
            <a:r>
              <a:rPr lang="en-US" dirty="0" smtClean="0"/>
              <a:t>-üreten </a:t>
            </a:r>
            <a:r>
              <a:rPr lang="en-US" dirty="0" err="1" smtClean="0"/>
              <a:t>laktobasil</a:t>
            </a:r>
            <a:r>
              <a:rPr lang="en-US" dirty="0" smtClean="0"/>
              <a:t> </a:t>
            </a:r>
            <a:r>
              <a:rPr lang="en-US" dirty="0" err="1" smtClean="0"/>
              <a:t>görülmesi</a:t>
            </a:r>
            <a:r>
              <a:rPr lang="en-US" dirty="0" smtClean="0"/>
              <a:t> </a:t>
            </a:r>
            <a:r>
              <a:rPr lang="en-US" dirty="0" err="1" smtClean="0"/>
              <a:t>gebelik</a:t>
            </a:r>
            <a:r>
              <a:rPr lang="en-US" dirty="0" smtClean="0"/>
              <a:t> </a:t>
            </a:r>
            <a:r>
              <a:rPr lang="en-US" dirty="0" err="1" smtClean="0"/>
              <a:t>şansını</a:t>
            </a:r>
            <a:r>
              <a:rPr lang="en-US" dirty="0" smtClean="0"/>
              <a:t> </a:t>
            </a:r>
            <a:r>
              <a:rPr lang="en-US" dirty="0" err="1" smtClean="0"/>
              <a:t>artırıyor</a:t>
            </a:r>
            <a:endParaRPr lang="en-US" dirty="0" smtClean="0"/>
          </a:p>
          <a:p>
            <a:pPr lvl="1"/>
            <a:r>
              <a:rPr lang="en-US" dirty="0" err="1" smtClean="0"/>
              <a:t>Lactobasillus</a:t>
            </a:r>
            <a:r>
              <a:rPr lang="en-US" dirty="0" smtClean="0"/>
              <a:t> </a:t>
            </a:r>
            <a:r>
              <a:rPr lang="en-US" dirty="0" err="1" smtClean="0"/>
              <a:t>crispatus</a:t>
            </a:r>
            <a:endParaRPr lang="en-US" dirty="0" smtClean="0"/>
          </a:p>
          <a:p>
            <a:r>
              <a:rPr lang="en-US" dirty="0" err="1" smtClean="0"/>
              <a:t>Tedavi</a:t>
            </a:r>
            <a:r>
              <a:rPr lang="en-US" dirty="0" smtClean="0"/>
              <a:t>: </a:t>
            </a:r>
            <a:r>
              <a:rPr lang="en-US" dirty="0" err="1" smtClean="0"/>
              <a:t>Probiyotik</a:t>
            </a:r>
            <a:r>
              <a:rPr lang="en-US" dirty="0" smtClean="0"/>
              <a:t>?</a:t>
            </a:r>
          </a:p>
          <a:p>
            <a:r>
              <a:rPr lang="en-US" dirty="0" err="1" smtClean="0"/>
              <a:t>Proflaktik</a:t>
            </a:r>
            <a:r>
              <a:rPr lang="en-US" dirty="0" smtClean="0"/>
              <a:t> </a:t>
            </a:r>
            <a:r>
              <a:rPr lang="en-US" dirty="0" err="1" smtClean="0"/>
              <a:t>antibiyotik</a:t>
            </a:r>
            <a:r>
              <a:rPr lang="en-US" dirty="0" smtClean="0"/>
              <a:t>. </a:t>
            </a:r>
            <a:r>
              <a:rPr lang="en-US" dirty="0" err="1" smtClean="0"/>
              <a:t>Mikrobiomu</a:t>
            </a:r>
            <a:r>
              <a:rPr lang="en-US" dirty="0" smtClean="0"/>
              <a:t> </a:t>
            </a:r>
            <a:r>
              <a:rPr lang="en-US" dirty="0" err="1" smtClean="0"/>
              <a:t>bozarak</a:t>
            </a:r>
            <a:r>
              <a:rPr lang="en-US" dirty="0" smtClean="0"/>
              <a:t> </a:t>
            </a:r>
            <a:r>
              <a:rPr lang="en-US" dirty="0" err="1" smtClean="0"/>
              <a:t>olumsuz</a:t>
            </a:r>
            <a:r>
              <a:rPr lang="en-US" dirty="0" smtClean="0"/>
              <a:t> </a:t>
            </a:r>
            <a:r>
              <a:rPr lang="en-US" dirty="0" err="1" smtClean="0"/>
              <a:t>etki</a:t>
            </a:r>
            <a:r>
              <a:rPr lang="en-US" dirty="0" smtClean="0"/>
              <a:t> </a:t>
            </a:r>
            <a:r>
              <a:rPr lang="en-US" dirty="0" err="1" smtClean="0"/>
              <a:t>yapabilir</a:t>
            </a:r>
            <a:endParaRPr lang="en-US" dirty="0" smtClean="0"/>
          </a:p>
          <a:p>
            <a:pPr lvl="1"/>
            <a:r>
              <a:rPr lang="en-US" dirty="0" err="1" smtClean="0"/>
              <a:t>Sirote</a:t>
            </a:r>
            <a:r>
              <a:rPr lang="en-US" dirty="0" smtClean="0"/>
              <a:t> et al., 2014</a:t>
            </a:r>
            <a:endParaRPr lang="en-US" dirty="0"/>
          </a:p>
        </p:txBody>
      </p:sp>
    </p:spTree>
    <p:extLst>
      <p:ext uri="{BB962C8B-B14F-4D97-AF65-F5344CB8AC3E}">
        <p14:creationId xmlns:p14="http://schemas.microsoft.com/office/powerpoint/2010/main" val="95223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90" y="381837"/>
            <a:ext cx="10515600" cy="1325563"/>
          </a:xfrm>
        </p:spPr>
        <p:txBody>
          <a:bodyPr>
            <a:normAutofit fontScale="90000"/>
          </a:bodyPr>
          <a:lstStyle/>
          <a:p>
            <a:r>
              <a:rPr lang="tr-TR" sz="4000" dirty="0" smtClean="0"/>
              <a:t/>
            </a:r>
            <a:br>
              <a:rPr lang="tr-TR" sz="4000" dirty="0" smtClean="0"/>
            </a:br>
            <a:r>
              <a:rPr lang="tr-TR" sz="4000" b="1" dirty="0" err="1" smtClean="0"/>
              <a:t>Granulocyte</a:t>
            </a:r>
            <a:r>
              <a:rPr lang="tr-TR" sz="4000" b="1" dirty="0" smtClean="0"/>
              <a:t> </a:t>
            </a:r>
            <a:r>
              <a:rPr lang="tr-TR" sz="4000" b="1" dirty="0" err="1"/>
              <a:t>colony-stimulating</a:t>
            </a:r>
            <a:r>
              <a:rPr lang="tr-TR" sz="4000" b="1" dirty="0"/>
              <a:t> </a:t>
            </a:r>
            <a:r>
              <a:rPr lang="tr-TR" sz="4000" b="1" dirty="0" err="1"/>
              <a:t>factor</a:t>
            </a:r>
            <a:r>
              <a:rPr lang="tr-TR" sz="4000" b="1" dirty="0"/>
              <a:t> (G-CSF</a:t>
            </a:r>
            <a:r>
              <a:rPr lang="tr-TR" b="1" dirty="0"/>
              <a:t>)</a:t>
            </a:r>
            <a:br>
              <a:rPr lang="tr-TR" b="1" dirty="0"/>
            </a:br>
            <a:endParaRPr lang="en-US" b="1" dirty="0"/>
          </a:p>
        </p:txBody>
      </p:sp>
      <p:sp>
        <p:nvSpPr>
          <p:cNvPr id="3" name="Content Placeholder 2"/>
          <p:cNvSpPr>
            <a:spLocks noGrp="1"/>
          </p:cNvSpPr>
          <p:nvPr>
            <p:ph idx="1"/>
          </p:nvPr>
        </p:nvSpPr>
        <p:spPr/>
        <p:txBody>
          <a:bodyPr/>
          <a:lstStyle/>
          <a:p>
            <a:r>
              <a:rPr lang="en-US" dirty="0" err="1" smtClean="0"/>
              <a:t>İnce</a:t>
            </a:r>
            <a:r>
              <a:rPr lang="en-US" dirty="0" smtClean="0"/>
              <a:t> endometrium</a:t>
            </a:r>
          </a:p>
          <a:p>
            <a:pPr lvl="1"/>
            <a:r>
              <a:rPr lang="en-US" dirty="0" err="1" smtClean="0"/>
              <a:t>Gleicher</a:t>
            </a:r>
            <a:r>
              <a:rPr lang="en-US" dirty="0" smtClean="0"/>
              <a:t> et al., 2012, </a:t>
            </a:r>
            <a:r>
              <a:rPr lang="en-US" dirty="0" err="1" smtClean="0"/>
              <a:t>Kunicki</a:t>
            </a:r>
            <a:r>
              <a:rPr lang="en-US" dirty="0" smtClean="0"/>
              <a:t> et al., 2014</a:t>
            </a:r>
          </a:p>
          <a:p>
            <a:r>
              <a:rPr lang="en-US" dirty="0" err="1" smtClean="0"/>
              <a:t>İnce</a:t>
            </a:r>
            <a:r>
              <a:rPr lang="en-US" dirty="0" smtClean="0"/>
              <a:t> </a:t>
            </a:r>
            <a:r>
              <a:rPr lang="en-US" dirty="0" err="1" smtClean="0"/>
              <a:t>endometriumda</a:t>
            </a:r>
            <a:r>
              <a:rPr lang="en-US" dirty="0" smtClean="0"/>
              <a:t> </a:t>
            </a:r>
            <a:r>
              <a:rPr lang="en-US" dirty="0" err="1" smtClean="0"/>
              <a:t>yararı</a:t>
            </a:r>
            <a:r>
              <a:rPr lang="en-US" dirty="0" smtClean="0"/>
              <a:t> </a:t>
            </a:r>
            <a:r>
              <a:rPr lang="en-US" dirty="0" err="1" smtClean="0"/>
              <a:t>yok</a:t>
            </a:r>
            <a:endParaRPr lang="en-US" dirty="0" smtClean="0"/>
          </a:p>
          <a:p>
            <a:pPr lvl="1"/>
            <a:r>
              <a:rPr lang="en-US" dirty="0" err="1" smtClean="0"/>
              <a:t>Barad</a:t>
            </a:r>
            <a:r>
              <a:rPr lang="en-US" dirty="0" smtClean="0"/>
              <a:t> et al., 2014</a:t>
            </a:r>
          </a:p>
          <a:p>
            <a:r>
              <a:rPr lang="en-US" dirty="0" err="1" smtClean="0"/>
              <a:t>Tekrarlayan</a:t>
            </a:r>
            <a:r>
              <a:rPr lang="en-US" dirty="0" smtClean="0"/>
              <a:t> </a:t>
            </a:r>
            <a:r>
              <a:rPr lang="en-US" dirty="0" err="1" smtClean="0"/>
              <a:t>gebelik</a:t>
            </a:r>
            <a:r>
              <a:rPr lang="en-US" dirty="0" smtClean="0"/>
              <a:t> </a:t>
            </a:r>
            <a:r>
              <a:rPr lang="en-US" dirty="0" err="1" smtClean="0"/>
              <a:t>kaybı</a:t>
            </a:r>
            <a:endParaRPr lang="en-US" dirty="0" smtClean="0"/>
          </a:p>
          <a:p>
            <a:pPr lvl="1"/>
            <a:r>
              <a:rPr lang="en-US" dirty="0" err="1" smtClean="0"/>
              <a:t>Sbracia</a:t>
            </a:r>
            <a:r>
              <a:rPr lang="en-US" dirty="0" smtClean="0"/>
              <a:t> et al., 2009; </a:t>
            </a:r>
            <a:r>
              <a:rPr lang="en-US" dirty="0" err="1" smtClean="0"/>
              <a:t>Santjohanser</a:t>
            </a:r>
            <a:r>
              <a:rPr lang="en-US" dirty="0" smtClean="0"/>
              <a:t> et al., 2013</a:t>
            </a:r>
          </a:p>
          <a:p>
            <a:r>
              <a:rPr lang="en-US" dirty="0" err="1" smtClean="0"/>
              <a:t>Tekrarlayan</a:t>
            </a:r>
            <a:r>
              <a:rPr lang="en-US" dirty="0" smtClean="0"/>
              <a:t> </a:t>
            </a:r>
            <a:r>
              <a:rPr lang="en-US" dirty="0" err="1" smtClean="0"/>
              <a:t>implantasyon</a:t>
            </a:r>
            <a:r>
              <a:rPr lang="en-US" dirty="0" smtClean="0"/>
              <a:t> </a:t>
            </a:r>
            <a:r>
              <a:rPr lang="en-US" dirty="0" err="1" smtClean="0"/>
              <a:t>başarısızlığı</a:t>
            </a:r>
            <a:endParaRPr lang="en-US" dirty="0" smtClean="0"/>
          </a:p>
          <a:p>
            <a:endParaRPr lang="en-US" dirty="0" smtClean="0"/>
          </a:p>
          <a:p>
            <a:r>
              <a:rPr lang="en-US" dirty="0" err="1" smtClean="0"/>
              <a:t>Malignoma</a:t>
            </a:r>
            <a:r>
              <a:rPr lang="en-US" dirty="0" smtClean="0"/>
              <a:t> </a:t>
            </a:r>
            <a:r>
              <a:rPr lang="en-US" dirty="0" err="1" smtClean="0"/>
              <a:t>riski</a:t>
            </a:r>
            <a:endParaRPr lang="en-US" dirty="0"/>
          </a:p>
        </p:txBody>
      </p:sp>
    </p:spTree>
    <p:extLst>
      <p:ext uri="{BB962C8B-B14F-4D97-AF65-F5344CB8AC3E}">
        <p14:creationId xmlns:p14="http://schemas.microsoft.com/office/powerpoint/2010/main" val="405958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smtClean="0"/>
              <a:t>Endometrial Stratching</a:t>
            </a:r>
            <a:endParaRPr lang="tr-TR" b="1" dirty="0"/>
          </a:p>
        </p:txBody>
      </p:sp>
      <p:sp>
        <p:nvSpPr>
          <p:cNvPr id="3" name="Content Placeholder 2"/>
          <p:cNvSpPr>
            <a:spLocks noGrp="1"/>
          </p:cNvSpPr>
          <p:nvPr>
            <p:ph idx="1"/>
          </p:nvPr>
        </p:nvSpPr>
        <p:spPr/>
        <p:txBody>
          <a:bodyPr>
            <a:normAutofit fontScale="92500" lnSpcReduction="10000"/>
          </a:bodyPr>
          <a:lstStyle/>
          <a:p>
            <a:r>
              <a:rPr lang="tr-TR" dirty="0" smtClean="0"/>
              <a:t>4 </a:t>
            </a:r>
            <a:r>
              <a:rPr lang="tr-TR" dirty="0" err="1" smtClean="0"/>
              <a:t>randomize</a:t>
            </a:r>
            <a:r>
              <a:rPr lang="tr-TR" dirty="0" smtClean="0"/>
              <a:t> çalışma</a:t>
            </a:r>
          </a:p>
          <a:p>
            <a:r>
              <a:rPr lang="tr-TR" dirty="0" smtClean="0"/>
              <a:t>247 hasta, 244 kontrol</a:t>
            </a:r>
          </a:p>
          <a:p>
            <a:r>
              <a:rPr lang="tr-TR" dirty="0" smtClean="0"/>
              <a:t>Metodolojik farklılıklar</a:t>
            </a:r>
          </a:p>
          <a:p>
            <a:r>
              <a:rPr lang="tr-TR" dirty="0" err="1" smtClean="0"/>
              <a:t>İnklüzyon</a:t>
            </a:r>
            <a:r>
              <a:rPr lang="tr-TR" dirty="0" smtClean="0"/>
              <a:t> kriterlerinde farklılıklar</a:t>
            </a:r>
          </a:p>
          <a:p>
            <a:r>
              <a:rPr lang="tr-TR" dirty="0" smtClean="0"/>
              <a:t>Şu an için yeterli veri yok</a:t>
            </a:r>
          </a:p>
          <a:p>
            <a:pPr lvl="1"/>
            <a:r>
              <a:rPr lang="en-US" dirty="0" smtClean="0"/>
              <a:t>Simon </a:t>
            </a:r>
            <a:r>
              <a:rPr lang="en-US" dirty="0"/>
              <a:t>and </a:t>
            </a:r>
            <a:r>
              <a:rPr lang="en-US" dirty="0" err="1"/>
              <a:t>Bellver</a:t>
            </a:r>
            <a:r>
              <a:rPr lang="en-US" dirty="0"/>
              <a:t>, </a:t>
            </a:r>
            <a:r>
              <a:rPr lang="en-US" dirty="0" smtClean="0"/>
              <a:t>2014</a:t>
            </a:r>
          </a:p>
          <a:p>
            <a:r>
              <a:rPr lang="en-US" dirty="0" err="1" smtClean="0"/>
              <a:t>Oosit</a:t>
            </a:r>
            <a:r>
              <a:rPr lang="en-US" dirty="0" smtClean="0"/>
              <a:t> </a:t>
            </a:r>
            <a:r>
              <a:rPr lang="en-US" dirty="0" err="1" smtClean="0"/>
              <a:t>donasyon</a:t>
            </a:r>
            <a:r>
              <a:rPr lang="en-US" dirty="0" smtClean="0"/>
              <a:t> </a:t>
            </a:r>
            <a:r>
              <a:rPr lang="en-US" dirty="0" err="1" smtClean="0"/>
              <a:t>sikluslarında</a:t>
            </a:r>
            <a:r>
              <a:rPr lang="en-US" dirty="0" smtClean="0"/>
              <a:t> </a:t>
            </a:r>
            <a:r>
              <a:rPr lang="en-US" dirty="0" err="1" smtClean="0"/>
              <a:t>yararı</a:t>
            </a:r>
            <a:r>
              <a:rPr lang="en-US" dirty="0" smtClean="0"/>
              <a:t> </a:t>
            </a:r>
            <a:r>
              <a:rPr lang="en-US" dirty="0" err="1" smtClean="0"/>
              <a:t>yok</a:t>
            </a:r>
            <a:endParaRPr lang="en-US" dirty="0" smtClean="0"/>
          </a:p>
          <a:p>
            <a:pPr lvl="1"/>
            <a:r>
              <a:rPr lang="en-US" dirty="0" smtClean="0"/>
              <a:t>737 </a:t>
            </a:r>
            <a:r>
              <a:rPr lang="en-US" dirty="0" err="1" smtClean="0"/>
              <a:t>siklus</a:t>
            </a:r>
            <a:r>
              <a:rPr lang="en-US" dirty="0" smtClean="0"/>
              <a:t>, Dain L, et al., 2015</a:t>
            </a:r>
          </a:p>
          <a:p>
            <a:r>
              <a:rPr lang="en-US" dirty="0" smtClean="0"/>
              <a:t>Cochrane 2015</a:t>
            </a:r>
          </a:p>
          <a:p>
            <a:pPr lvl="1"/>
            <a:r>
              <a:rPr lang="en-US" dirty="0" err="1" smtClean="0"/>
              <a:t>Gebelik</a:t>
            </a:r>
            <a:r>
              <a:rPr lang="en-US" dirty="0" smtClean="0"/>
              <a:t> </a:t>
            </a:r>
            <a:r>
              <a:rPr lang="en-US" dirty="0" err="1" smtClean="0"/>
              <a:t>oranını</a:t>
            </a:r>
            <a:r>
              <a:rPr lang="en-US" dirty="0" smtClean="0"/>
              <a:t> </a:t>
            </a:r>
            <a:r>
              <a:rPr lang="en-US" dirty="0" err="1" smtClean="0"/>
              <a:t>artırıyor</a:t>
            </a:r>
            <a:r>
              <a:rPr lang="en-US" dirty="0" smtClean="0"/>
              <a:t> (</a:t>
            </a:r>
            <a:r>
              <a:rPr lang="en-US" dirty="0" err="1" smtClean="0"/>
              <a:t>orta</a:t>
            </a:r>
            <a:r>
              <a:rPr lang="en-US" dirty="0" smtClean="0"/>
              <a:t> </a:t>
            </a:r>
            <a:r>
              <a:rPr lang="en-US" dirty="0" err="1" smtClean="0"/>
              <a:t>kalite</a:t>
            </a:r>
            <a:r>
              <a:rPr lang="en-US" dirty="0" smtClean="0"/>
              <a:t> </a:t>
            </a:r>
            <a:r>
              <a:rPr lang="en-US" dirty="0" err="1" smtClean="0"/>
              <a:t>veri</a:t>
            </a:r>
            <a:r>
              <a:rPr lang="en-US" dirty="0" smtClean="0"/>
              <a:t>)</a:t>
            </a:r>
            <a:endParaRPr lang="tr-TR" dirty="0"/>
          </a:p>
        </p:txBody>
      </p:sp>
    </p:spTree>
    <p:extLst>
      <p:ext uri="{BB962C8B-B14F-4D97-AF65-F5344CB8AC3E}">
        <p14:creationId xmlns:p14="http://schemas.microsoft.com/office/powerpoint/2010/main" val="519316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Embryo Glue</a:t>
            </a:r>
            <a:endParaRPr lang="en-US" sz="5400" b="1" dirty="0"/>
          </a:p>
        </p:txBody>
      </p:sp>
      <p:sp>
        <p:nvSpPr>
          <p:cNvPr id="3" name="Content Placeholder 2"/>
          <p:cNvSpPr>
            <a:spLocks noGrp="1"/>
          </p:cNvSpPr>
          <p:nvPr>
            <p:ph idx="1"/>
          </p:nvPr>
        </p:nvSpPr>
        <p:spPr/>
        <p:txBody>
          <a:bodyPr/>
          <a:lstStyle/>
          <a:p>
            <a:r>
              <a:rPr lang="en-US" dirty="0" err="1" smtClean="0"/>
              <a:t>Rekküren</a:t>
            </a:r>
            <a:r>
              <a:rPr lang="en-US" dirty="0" smtClean="0"/>
              <a:t> </a:t>
            </a:r>
            <a:r>
              <a:rPr lang="en-US" dirty="0" err="1" smtClean="0"/>
              <a:t>Implantasyon</a:t>
            </a:r>
            <a:r>
              <a:rPr lang="en-US" dirty="0" smtClean="0"/>
              <a:t> </a:t>
            </a:r>
            <a:r>
              <a:rPr lang="en-US" dirty="0" err="1" smtClean="0"/>
              <a:t>Başarısızlıkları</a:t>
            </a:r>
            <a:endParaRPr lang="en-US" dirty="0" smtClean="0"/>
          </a:p>
          <a:p>
            <a:r>
              <a:rPr lang="en-US" dirty="0" err="1" smtClean="0"/>
              <a:t>Etkinliği</a:t>
            </a:r>
            <a:r>
              <a:rPr lang="en-US" dirty="0" smtClean="0"/>
              <a:t> </a:t>
            </a:r>
            <a:r>
              <a:rPr lang="en-US" dirty="0" err="1" smtClean="0"/>
              <a:t>yok</a:t>
            </a:r>
            <a:endParaRPr lang="en-US" dirty="0" smtClean="0"/>
          </a:p>
          <a:p>
            <a:pPr lvl="1"/>
            <a:r>
              <a:rPr lang="en-US" dirty="0" err="1" smtClean="0"/>
              <a:t>Loutradi</a:t>
            </a:r>
            <a:r>
              <a:rPr lang="en-US" dirty="0" smtClean="0"/>
              <a:t> et al., 2007</a:t>
            </a:r>
          </a:p>
          <a:p>
            <a:pPr lvl="1"/>
            <a:r>
              <a:rPr lang="en-US" dirty="0" err="1" smtClean="0"/>
              <a:t>Fancsovitis</a:t>
            </a:r>
            <a:r>
              <a:rPr lang="en-US" dirty="0" smtClean="0"/>
              <a:t> et al., 2015</a:t>
            </a:r>
          </a:p>
          <a:p>
            <a:pPr lvl="1"/>
            <a:endParaRPr lang="en-US" dirty="0" smtClean="0"/>
          </a:p>
          <a:p>
            <a:r>
              <a:rPr lang="en-US" dirty="0" err="1" smtClean="0"/>
              <a:t>Etkin</a:t>
            </a:r>
            <a:endParaRPr lang="en-US" dirty="0" smtClean="0"/>
          </a:p>
          <a:p>
            <a:pPr lvl="1"/>
            <a:r>
              <a:rPr lang="en-US" dirty="0" err="1" smtClean="0"/>
              <a:t>Friedler</a:t>
            </a:r>
            <a:r>
              <a:rPr lang="en-US" dirty="0" smtClean="0"/>
              <a:t> et al., 2007, Wu et al., 2012</a:t>
            </a:r>
            <a:endParaRPr lang="en-US" dirty="0"/>
          </a:p>
        </p:txBody>
      </p:sp>
    </p:spTree>
    <p:extLst>
      <p:ext uri="{BB962C8B-B14F-4D97-AF65-F5344CB8AC3E}">
        <p14:creationId xmlns:p14="http://schemas.microsoft.com/office/powerpoint/2010/main" val="540078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smtClean="0"/>
              <a:t>İmmunmodülatör Tedavi</a:t>
            </a:r>
            <a:endParaRPr lang="tr-TR" b="1" dirty="0"/>
          </a:p>
        </p:txBody>
      </p:sp>
      <p:sp>
        <p:nvSpPr>
          <p:cNvPr id="3" name="Content Placeholder 2"/>
          <p:cNvSpPr>
            <a:spLocks noGrp="1"/>
          </p:cNvSpPr>
          <p:nvPr>
            <p:ph idx="1"/>
          </p:nvPr>
        </p:nvSpPr>
        <p:spPr/>
        <p:txBody>
          <a:bodyPr/>
          <a:lstStyle/>
          <a:p>
            <a:r>
              <a:rPr lang="tr-TR" dirty="0" smtClean="0"/>
              <a:t>RIF’de NK sayı ve aktivitesinde artış</a:t>
            </a:r>
          </a:p>
          <a:p>
            <a:r>
              <a:rPr lang="tr-TR" dirty="0" smtClean="0"/>
              <a:t>IVIG</a:t>
            </a:r>
          </a:p>
          <a:p>
            <a:r>
              <a:rPr lang="tr-TR" dirty="0" smtClean="0"/>
              <a:t>Prednisolon</a:t>
            </a:r>
          </a:p>
          <a:p>
            <a:endParaRPr lang="tr-TR" dirty="0"/>
          </a:p>
          <a:p>
            <a:r>
              <a:rPr lang="tr-TR" dirty="0" smtClean="0"/>
              <a:t>NK hücre fazlalığında verilen tedavinin klinik yararı yok</a:t>
            </a:r>
          </a:p>
          <a:p>
            <a:pPr lvl="1"/>
            <a:r>
              <a:rPr lang="en-US" dirty="0"/>
              <a:t>Polanski et al., </a:t>
            </a:r>
            <a:r>
              <a:rPr lang="en-US" dirty="0" smtClean="0"/>
              <a:t>2014, </a:t>
            </a:r>
            <a:r>
              <a:rPr lang="en-US" dirty="0" err="1" smtClean="0"/>
              <a:t>metaanalysis</a:t>
            </a:r>
            <a:endParaRPr lang="tr-TR" dirty="0" smtClean="0"/>
          </a:p>
          <a:p>
            <a:endParaRPr lang="tr-TR" dirty="0"/>
          </a:p>
        </p:txBody>
      </p:sp>
    </p:spTree>
    <p:extLst>
      <p:ext uri="{BB962C8B-B14F-4D97-AF65-F5344CB8AC3E}">
        <p14:creationId xmlns:p14="http://schemas.microsoft.com/office/powerpoint/2010/main" val="118899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Bütün</a:t>
            </a:r>
            <a:r>
              <a:rPr lang="en-US" b="1" dirty="0" smtClean="0"/>
              <a:t> </a:t>
            </a:r>
            <a:r>
              <a:rPr lang="en-US" b="1" dirty="0" err="1"/>
              <a:t>E</a:t>
            </a:r>
            <a:r>
              <a:rPr lang="en-US" b="1" dirty="0" err="1" smtClean="0"/>
              <a:t>mbryoların</a:t>
            </a:r>
            <a:r>
              <a:rPr lang="en-US" b="1" dirty="0" smtClean="0"/>
              <a:t> </a:t>
            </a:r>
            <a:r>
              <a:rPr lang="en-US" b="1" dirty="0" err="1" smtClean="0"/>
              <a:t>Dondurulması</a:t>
            </a:r>
            <a:endParaRPr lang="en-US" b="1" dirty="0"/>
          </a:p>
        </p:txBody>
      </p:sp>
      <p:sp>
        <p:nvSpPr>
          <p:cNvPr id="3" name="Content Placeholder 2"/>
          <p:cNvSpPr>
            <a:spLocks noGrp="1"/>
          </p:cNvSpPr>
          <p:nvPr>
            <p:ph idx="1"/>
          </p:nvPr>
        </p:nvSpPr>
        <p:spPr/>
        <p:txBody>
          <a:bodyPr>
            <a:normAutofit fontScale="85000" lnSpcReduction="20000"/>
          </a:bodyPr>
          <a:lstStyle/>
          <a:p>
            <a:r>
              <a:rPr lang="en-US" dirty="0" err="1" smtClean="0"/>
              <a:t>Dondurulmuş</a:t>
            </a:r>
            <a:r>
              <a:rPr lang="en-US" dirty="0" smtClean="0"/>
              <a:t> </a:t>
            </a:r>
            <a:r>
              <a:rPr lang="en-US" dirty="0" err="1" smtClean="0"/>
              <a:t>siklus</a:t>
            </a:r>
            <a:r>
              <a:rPr lang="en-US" dirty="0" smtClean="0"/>
              <a:t> </a:t>
            </a:r>
            <a:r>
              <a:rPr lang="en-US" dirty="0" err="1" smtClean="0"/>
              <a:t>transferlerinde</a:t>
            </a:r>
            <a:r>
              <a:rPr lang="en-US" dirty="0" smtClean="0"/>
              <a:t> preterm </a:t>
            </a:r>
            <a:r>
              <a:rPr lang="en-US" dirty="0" err="1" smtClean="0"/>
              <a:t>doğum</a:t>
            </a:r>
            <a:r>
              <a:rPr lang="en-US" dirty="0"/>
              <a:t> </a:t>
            </a:r>
            <a:r>
              <a:rPr lang="en-US" dirty="0" err="1" smtClean="0"/>
              <a:t>ve</a:t>
            </a:r>
            <a:r>
              <a:rPr lang="en-US" dirty="0" smtClean="0"/>
              <a:t> </a:t>
            </a:r>
            <a:r>
              <a:rPr lang="en-US" dirty="0" err="1" smtClean="0"/>
              <a:t>düşük</a:t>
            </a:r>
            <a:r>
              <a:rPr lang="en-US" dirty="0" smtClean="0"/>
              <a:t> </a:t>
            </a:r>
            <a:r>
              <a:rPr lang="en-US" dirty="0" err="1" smtClean="0"/>
              <a:t>doğum</a:t>
            </a:r>
            <a:r>
              <a:rPr lang="en-US" dirty="0" smtClean="0"/>
              <a:t> </a:t>
            </a:r>
            <a:r>
              <a:rPr lang="en-US" dirty="0" err="1" smtClean="0"/>
              <a:t>ağırlığı</a:t>
            </a:r>
            <a:r>
              <a:rPr lang="en-US" dirty="0" smtClean="0"/>
              <a:t> </a:t>
            </a:r>
            <a:r>
              <a:rPr lang="en-US" dirty="0" err="1" smtClean="0"/>
              <a:t>oranları</a:t>
            </a:r>
            <a:r>
              <a:rPr lang="en-US" dirty="0" smtClean="0"/>
              <a:t> </a:t>
            </a:r>
            <a:r>
              <a:rPr lang="en-US" dirty="0" err="1" smtClean="0"/>
              <a:t>daha</a:t>
            </a:r>
            <a:r>
              <a:rPr lang="en-US" dirty="0" smtClean="0"/>
              <a:t> </a:t>
            </a:r>
            <a:r>
              <a:rPr lang="en-US" dirty="0" err="1" smtClean="0"/>
              <a:t>az</a:t>
            </a:r>
            <a:endParaRPr lang="en-US" dirty="0" smtClean="0"/>
          </a:p>
          <a:p>
            <a:pPr lvl="1"/>
            <a:r>
              <a:rPr lang="en-US" dirty="0" err="1" smtClean="0"/>
              <a:t>Wennerholm</a:t>
            </a:r>
            <a:r>
              <a:rPr lang="en-US" dirty="0" smtClean="0"/>
              <a:t> et al., 2013</a:t>
            </a:r>
          </a:p>
          <a:p>
            <a:r>
              <a:rPr lang="en-US" dirty="0" err="1" smtClean="0"/>
              <a:t>Devam</a:t>
            </a:r>
            <a:r>
              <a:rPr lang="en-US" dirty="0" smtClean="0"/>
              <a:t> </a:t>
            </a:r>
            <a:r>
              <a:rPr lang="en-US" dirty="0" err="1" smtClean="0"/>
              <a:t>eden</a:t>
            </a:r>
            <a:r>
              <a:rPr lang="en-US" dirty="0" smtClean="0"/>
              <a:t> </a:t>
            </a:r>
            <a:r>
              <a:rPr lang="en-US" dirty="0" err="1" smtClean="0"/>
              <a:t>gebelik</a:t>
            </a:r>
            <a:r>
              <a:rPr lang="en-US" dirty="0" smtClean="0"/>
              <a:t> </a:t>
            </a:r>
            <a:r>
              <a:rPr lang="en-US" dirty="0" err="1" smtClean="0"/>
              <a:t>oranı</a:t>
            </a:r>
            <a:r>
              <a:rPr lang="en-US" dirty="0" smtClean="0"/>
              <a:t> </a:t>
            </a:r>
            <a:r>
              <a:rPr lang="en-US" dirty="0" err="1" smtClean="0"/>
              <a:t>cryotransfer</a:t>
            </a:r>
            <a:r>
              <a:rPr lang="en-US" dirty="0" smtClean="0"/>
              <a:t> %78, </a:t>
            </a:r>
            <a:r>
              <a:rPr lang="en-US" dirty="0" err="1" smtClean="0"/>
              <a:t>taze</a:t>
            </a:r>
            <a:r>
              <a:rPr lang="en-US" dirty="0" smtClean="0"/>
              <a:t> </a:t>
            </a:r>
            <a:r>
              <a:rPr lang="en-US" dirty="0" err="1" smtClean="0"/>
              <a:t>siklus</a:t>
            </a:r>
            <a:r>
              <a:rPr lang="en-US" dirty="0" smtClean="0"/>
              <a:t> %50.9</a:t>
            </a:r>
          </a:p>
          <a:p>
            <a:pPr lvl="1"/>
            <a:r>
              <a:rPr lang="en-US" dirty="0" smtClean="0"/>
              <a:t>Shapiro et al., 2011</a:t>
            </a:r>
          </a:p>
          <a:p>
            <a:endParaRPr lang="en-US" dirty="0" smtClean="0"/>
          </a:p>
          <a:p>
            <a:r>
              <a:rPr lang="en-US" dirty="0" smtClean="0"/>
              <a:t>351 </a:t>
            </a:r>
            <a:r>
              <a:rPr lang="en-US" dirty="0" err="1" smtClean="0"/>
              <a:t>taze</a:t>
            </a:r>
            <a:r>
              <a:rPr lang="en-US" dirty="0" smtClean="0"/>
              <a:t> transfer </a:t>
            </a:r>
            <a:r>
              <a:rPr lang="en-US" dirty="0" err="1" smtClean="0"/>
              <a:t>vs</a:t>
            </a:r>
            <a:r>
              <a:rPr lang="en-US" dirty="0" smtClean="0"/>
              <a:t> 179 all freeze</a:t>
            </a:r>
          </a:p>
          <a:p>
            <a:r>
              <a:rPr lang="en-US" dirty="0" err="1" smtClean="0"/>
              <a:t>İmplantasyon</a:t>
            </a:r>
            <a:r>
              <a:rPr lang="en-US" dirty="0" smtClean="0"/>
              <a:t> </a:t>
            </a:r>
            <a:r>
              <a:rPr lang="en-US" dirty="0" err="1" smtClean="0"/>
              <a:t>oranları</a:t>
            </a:r>
            <a:r>
              <a:rPr lang="en-US" dirty="0" smtClean="0"/>
              <a:t>: </a:t>
            </a:r>
            <a:r>
              <a:rPr lang="en-US" dirty="0" err="1" smtClean="0"/>
              <a:t>Taze</a:t>
            </a:r>
            <a:r>
              <a:rPr lang="en-US" dirty="0" smtClean="0"/>
              <a:t> </a:t>
            </a:r>
            <a:r>
              <a:rPr lang="en-US" dirty="0" err="1" smtClean="0"/>
              <a:t>vs</a:t>
            </a:r>
            <a:r>
              <a:rPr lang="en-US" dirty="0" smtClean="0"/>
              <a:t> freeze: %19.9 </a:t>
            </a:r>
            <a:r>
              <a:rPr lang="en-US" dirty="0" err="1" smtClean="0"/>
              <a:t>vs</a:t>
            </a:r>
            <a:r>
              <a:rPr lang="en-US" dirty="0" smtClean="0"/>
              <a:t> %26.5</a:t>
            </a:r>
          </a:p>
          <a:p>
            <a:r>
              <a:rPr lang="en-US" dirty="0" err="1" smtClean="0"/>
              <a:t>Gebelik</a:t>
            </a:r>
            <a:r>
              <a:rPr lang="en-US" dirty="0" smtClean="0"/>
              <a:t> </a:t>
            </a:r>
            <a:r>
              <a:rPr lang="en-US" dirty="0" err="1" smtClean="0"/>
              <a:t>oranları</a:t>
            </a:r>
            <a:r>
              <a:rPr lang="en-US" dirty="0" smtClean="0"/>
              <a:t>: %31.1 </a:t>
            </a:r>
            <a:r>
              <a:rPr lang="en-US" dirty="0" err="1" smtClean="0"/>
              <a:t>vs</a:t>
            </a:r>
            <a:r>
              <a:rPr lang="en-US" dirty="0" smtClean="0"/>
              <a:t> %39.7</a:t>
            </a:r>
          </a:p>
          <a:p>
            <a:pPr lvl="1"/>
            <a:r>
              <a:rPr lang="en-US" dirty="0" smtClean="0"/>
              <a:t>Rogue et al., 2015</a:t>
            </a:r>
          </a:p>
          <a:p>
            <a:r>
              <a:rPr lang="en-US" dirty="0" smtClean="0"/>
              <a:t>KOH endometrial </a:t>
            </a:r>
            <a:r>
              <a:rPr lang="en-US" dirty="0" err="1" smtClean="0"/>
              <a:t>reseptiviteyi</a:t>
            </a:r>
            <a:r>
              <a:rPr lang="en-US" dirty="0" smtClean="0"/>
              <a:t> </a:t>
            </a:r>
            <a:r>
              <a:rPr lang="en-US" dirty="0" err="1" smtClean="0"/>
              <a:t>bozuyor</a:t>
            </a:r>
            <a:r>
              <a:rPr lang="en-US" dirty="0" smtClean="0"/>
              <a:t> </a:t>
            </a:r>
            <a:r>
              <a:rPr lang="en-US" dirty="0" err="1" smtClean="0"/>
              <a:t>ve</a:t>
            </a:r>
            <a:r>
              <a:rPr lang="en-US" dirty="0" smtClean="0"/>
              <a:t> </a:t>
            </a:r>
            <a:r>
              <a:rPr lang="en-US" dirty="0" err="1" smtClean="0"/>
              <a:t>dondurulmuş</a:t>
            </a:r>
            <a:r>
              <a:rPr lang="en-US" dirty="0" smtClean="0"/>
              <a:t> embryo </a:t>
            </a:r>
            <a:r>
              <a:rPr lang="en-US" dirty="0" err="1" smtClean="0"/>
              <a:t>transferi</a:t>
            </a:r>
            <a:r>
              <a:rPr lang="en-US" dirty="0" smtClean="0"/>
              <a:t> </a:t>
            </a:r>
            <a:r>
              <a:rPr lang="en-US" dirty="0" err="1" smtClean="0"/>
              <a:t>koplikasyonları</a:t>
            </a:r>
            <a:r>
              <a:rPr lang="en-US" dirty="0" smtClean="0"/>
              <a:t> </a:t>
            </a:r>
            <a:r>
              <a:rPr lang="en-US" dirty="0" err="1" smtClean="0"/>
              <a:t>azaltıyor</a:t>
            </a:r>
            <a:r>
              <a:rPr lang="en-US" dirty="0" smtClean="0"/>
              <a:t> </a:t>
            </a:r>
            <a:r>
              <a:rPr lang="en-US" dirty="0" err="1" smtClean="0"/>
              <a:t>ve</a:t>
            </a:r>
            <a:r>
              <a:rPr lang="en-US" dirty="0" smtClean="0"/>
              <a:t> </a:t>
            </a:r>
            <a:r>
              <a:rPr lang="en-US" dirty="0" err="1" smtClean="0"/>
              <a:t>gebelik</a:t>
            </a:r>
            <a:r>
              <a:rPr lang="en-US" dirty="0" smtClean="0"/>
              <a:t> </a:t>
            </a:r>
            <a:r>
              <a:rPr lang="en-US" dirty="0" err="1" smtClean="0"/>
              <a:t>oranlarını</a:t>
            </a:r>
            <a:r>
              <a:rPr lang="en-US" dirty="0" smtClean="0"/>
              <a:t> </a:t>
            </a:r>
            <a:r>
              <a:rPr lang="en-US" dirty="0" err="1" smtClean="0"/>
              <a:t>artırıyor</a:t>
            </a:r>
            <a:endParaRPr lang="en-US" dirty="0" smtClean="0"/>
          </a:p>
          <a:p>
            <a:pPr lvl="1"/>
            <a:r>
              <a:rPr lang="en-US" dirty="0" smtClean="0"/>
              <a:t>Evans et al., 2014</a:t>
            </a:r>
            <a:endParaRPr lang="en-US" dirty="0"/>
          </a:p>
        </p:txBody>
      </p:sp>
    </p:spTree>
    <p:extLst>
      <p:ext uri="{BB962C8B-B14F-4D97-AF65-F5344CB8AC3E}">
        <p14:creationId xmlns:p14="http://schemas.microsoft.com/office/powerpoint/2010/main" val="36278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err="1" smtClean="0"/>
              <a:t>Endometrial</a:t>
            </a:r>
            <a:r>
              <a:rPr lang="tr-TR" b="1" dirty="0" smtClean="0"/>
              <a:t> </a:t>
            </a:r>
            <a:r>
              <a:rPr lang="tr-TR" b="1" dirty="0" err="1" smtClean="0"/>
              <a:t>Receptivity</a:t>
            </a:r>
            <a:r>
              <a:rPr lang="tr-TR" b="1" dirty="0" smtClean="0"/>
              <a:t> </a:t>
            </a:r>
            <a:r>
              <a:rPr lang="tr-TR" b="1" dirty="0" err="1" smtClean="0"/>
              <a:t>Array</a:t>
            </a:r>
            <a:r>
              <a:rPr lang="tr-TR" b="1" dirty="0" smtClean="0"/>
              <a:t> (ERA)</a:t>
            </a:r>
            <a:endParaRPr lang="tr-TR" b="1" dirty="0"/>
          </a:p>
        </p:txBody>
      </p:sp>
      <p:sp>
        <p:nvSpPr>
          <p:cNvPr id="3" name="Content Placeholder 2"/>
          <p:cNvSpPr>
            <a:spLocks noGrp="1"/>
          </p:cNvSpPr>
          <p:nvPr>
            <p:ph idx="1"/>
          </p:nvPr>
        </p:nvSpPr>
        <p:spPr/>
        <p:txBody>
          <a:bodyPr>
            <a:normAutofit fontScale="92500"/>
          </a:bodyPr>
          <a:lstStyle/>
          <a:p>
            <a:r>
              <a:rPr lang="tr-TR" dirty="0" err="1" smtClean="0"/>
              <a:t>Transkriptomik</a:t>
            </a:r>
            <a:r>
              <a:rPr lang="tr-TR" dirty="0" smtClean="0"/>
              <a:t> profili (doğal </a:t>
            </a:r>
            <a:r>
              <a:rPr lang="tr-TR" dirty="0" err="1" smtClean="0"/>
              <a:t>siklus</a:t>
            </a:r>
            <a:r>
              <a:rPr lang="tr-TR" dirty="0" smtClean="0"/>
              <a:t>: LH+7, HRT: Progesteron+5)</a:t>
            </a:r>
          </a:p>
          <a:p>
            <a:r>
              <a:rPr lang="tr-TR" dirty="0" smtClean="0"/>
              <a:t>238 genin </a:t>
            </a:r>
            <a:r>
              <a:rPr lang="tr-TR" dirty="0" err="1" smtClean="0"/>
              <a:t>expressyonu</a:t>
            </a:r>
            <a:endParaRPr lang="tr-TR" dirty="0" smtClean="0"/>
          </a:p>
          <a:p>
            <a:r>
              <a:rPr lang="tr-TR" dirty="0" smtClean="0"/>
              <a:t>Histolojik değerlendirmeye göre daha iyi sonuçlar var</a:t>
            </a:r>
          </a:p>
          <a:p>
            <a:r>
              <a:rPr lang="tr-TR" dirty="0" smtClean="0"/>
              <a:t>Elde edilen sonuçlar 40 ay sonra bile geçerliliğini koruyor</a:t>
            </a:r>
          </a:p>
          <a:p>
            <a:r>
              <a:rPr lang="tr-TR" dirty="0" smtClean="0"/>
              <a:t>Kişiye özel implantasyon penceresinin saptanması ve kişiye özel </a:t>
            </a:r>
            <a:r>
              <a:rPr lang="tr-TR" dirty="0" err="1" smtClean="0"/>
              <a:t>embryo</a:t>
            </a:r>
            <a:r>
              <a:rPr lang="tr-TR" dirty="0" smtClean="0"/>
              <a:t> transferi</a:t>
            </a:r>
          </a:p>
          <a:p>
            <a:r>
              <a:rPr lang="tr-TR" dirty="0" smtClean="0"/>
              <a:t>Tekrarlayan implantasyon başarısızlığında kişiye özel embryo transferi stratejisinin oluşturulması</a:t>
            </a:r>
          </a:p>
          <a:p>
            <a:pPr lvl="1"/>
            <a:r>
              <a:rPr lang="tr-TR" dirty="0" smtClean="0"/>
              <a:t>Gebelik oranları %19’dan %60’a, devam eden gebelik oranı % 0’dan %75’e yükseliyor</a:t>
            </a:r>
          </a:p>
          <a:p>
            <a:pPr lvl="1"/>
            <a:r>
              <a:rPr lang="en-US" dirty="0"/>
              <a:t>Ruiz-Alonso et al., 2013, </a:t>
            </a:r>
            <a:r>
              <a:rPr lang="en-US" dirty="0" smtClean="0"/>
              <a:t>2014</a:t>
            </a:r>
          </a:p>
          <a:p>
            <a:pPr lvl="1"/>
            <a:endParaRPr lang="tr-TR" dirty="0" smtClean="0"/>
          </a:p>
          <a:p>
            <a:pPr lvl="1"/>
            <a:endParaRPr lang="tr-TR" dirty="0"/>
          </a:p>
        </p:txBody>
      </p:sp>
    </p:spTree>
    <p:extLst>
      <p:ext uri="{BB962C8B-B14F-4D97-AF65-F5344CB8AC3E}">
        <p14:creationId xmlns:p14="http://schemas.microsoft.com/office/powerpoint/2010/main" val="1192723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tretch>
            <a:fillRect/>
          </a:stretch>
        </p:blipFill>
        <p:spPr>
          <a:xfrm>
            <a:off x="2076694" y="0"/>
            <a:ext cx="6257925" cy="4964400"/>
          </a:xfrm>
          <a:prstGeom prst="rect">
            <a:avLst/>
          </a:prstGeom>
        </p:spPr>
      </p:pic>
      <p:sp>
        <p:nvSpPr>
          <p:cNvPr id="5" name="TextBox 4"/>
          <p:cNvSpPr txBox="1"/>
          <p:nvPr/>
        </p:nvSpPr>
        <p:spPr>
          <a:xfrm>
            <a:off x="351692" y="4923693"/>
            <a:ext cx="11157439" cy="2031325"/>
          </a:xfrm>
          <a:prstGeom prst="rect">
            <a:avLst/>
          </a:prstGeom>
          <a:noFill/>
        </p:spPr>
        <p:txBody>
          <a:bodyPr wrap="square" rtlCol="0">
            <a:spAutoFit/>
          </a:bodyPr>
          <a:lstStyle/>
          <a:p>
            <a:r>
              <a:rPr lang="tr-TR" dirty="0">
                <a:solidFill>
                  <a:srgbClr val="000000"/>
                </a:solidFill>
              </a:rPr>
              <a:t>FIGURE 1. Personalized embryo transfer. Principal component analysis of genes identified in three samples from the same patient, taken at different times, cluster with the endometrial receptivity array test training set genes. The first sample was taken after 4 days with progesterone (Pþ4) and shows a prereceptive profile, the second sample was taken in Pþ5 and shows a prereceptive prolife next to receptive status but the third sample taken at Pþ6, shows a receptive endometrial profile.</a:t>
            </a:r>
          </a:p>
          <a:p>
            <a:r>
              <a:rPr lang="tr-TR" dirty="0">
                <a:solidFill>
                  <a:srgbClr val="000000"/>
                </a:solidFill>
              </a:rPr>
              <a:t>Understanding and improving endometrial receptivity Miravet-Valenciano et al.</a:t>
            </a:r>
          </a:p>
          <a:p>
            <a:endParaRPr lang="tr-TR" dirty="0"/>
          </a:p>
        </p:txBody>
      </p:sp>
    </p:spTree>
    <p:extLst>
      <p:ext uri="{BB962C8B-B14F-4D97-AF65-F5344CB8AC3E}">
        <p14:creationId xmlns:p14="http://schemas.microsoft.com/office/powerpoint/2010/main" val="255618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79337" y="82800"/>
            <a:ext cx="6833326" cy="6112353"/>
          </a:xfrm>
          <a:prstGeom prst="rect">
            <a:avLst/>
          </a:prstGeom>
        </p:spPr>
      </p:pic>
      <p:sp>
        <p:nvSpPr>
          <p:cNvPr id="7" name="TextBox 6"/>
          <p:cNvSpPr txBox="1"/>
          <p:nvPr/>
        </p:nvSpPr>
        <p:spPr>
          <a:xfrm>
            <a:off x="358346" y="6190735"/>
            <a:ext cx="11331146" cy="646331"/>
          </a:xfrm>
          <a:prstGeom prst="rect">
            <a:avLst/>
          </a:prstGeom>
          <a:noFill/>
        </p:spPr>
        <p:txBody>
          <a:bodyPr wrap="square" rtlCol="0">
            <a:spAutoFit/>
          </a:bodyPr>
          <a:lstStyle/>
          <a:p>
            <a:r>
              <a:rPr lang="en-US" dirty="0"/>
              <a:t>Figure5 Flow-chart </a:t>
            </a:r>
            <a:r>
              <a:rPr lang="en-US" dirty="0" err="1"/>
              <a:t>diagramfor</a:t>
            </a:r>
            <a:r>
              <a:rPr lang="en-US" dirty="0"/>
              <a:t> the study of the uterine factor </a:t>
            </a:r>
            <a:r>
              <a:rPr lang="en-US" dirty="0" err="1"/>
              <a:t>inwomenundergoing</a:t>
            </a:r>
            <a:r>
              <a:rPr lang="en-US" dirty="0"/>
              <a:t> their </a:t>
            </a:r>
            <a:r>
              <a:rPr lang="en-US" dirty="0" smtClean="0"/>
              <a:t>first </a:t>
            </a:r>
            <a:r>
              <a:rPr lang="en-US" dirty="0" err="1" smtClean="0"/>
              <a:t>ARTcycle</a:t>
            </a:r>
            <a:r>
              <a:rPr lang="en-US" dirty="0"/>
              <a:t>. 3D-SIS, </a:t>
            </a:r>
            <a:r>
              <a:rPr lang="en-US" dirty="0" smtClean="0"/>
              <a:t>3D-saline</a:t>
            </a:r>
            <a:r>
              <a:rPr lang="tr-TR" dirty="0" smtClean="0"/>
              <a:t> </a:t>
            </a:r>
            <a:r>
              <a:rPr lang="en-US" dirty="0" err="1" smtClean="0"/>
              <a:t>sonohysterosalpingography</a:t>
            </a:r>
            <a:r>
              <a:rPr lang="tr-TR" dirty="0"/>
              <a:t> </a:t>
            </a:r>
            <a:r>
              <a:rPr lang="tr-TR" dirty="0" smtClean="0"/>
              <a:t>ERA</a:t>
            </a:r>
            <a:r>
              <a:rPr lang="tr-TR" dirty="0"/>
              <a:t>, endometrial receptivity array</a:t>
            </a:r>
          </a:p>
        </p:txBody>
      </p:sp>
    </p:spTree>
    <p:extLst>
      <p:ext uri="{BB962C8B-B14F-4D97-AF65-F5344CB8AC3E}">
        <p14:creationId xmlns:p14="http://schemas.microsoft.com/office/powerpoint/2010/main" val="125468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92" y="531341"/>
            <a:ext cx="11932508" cy="5511113"/>
          </a:xfrm>
          <a:prstGeom prst="rect">
            <a:avLst/>
          </a:prstGeom>
          <a:noFill/>
        </p:spPr>
        <p:txBody>
          <a:bodyPr wrap="square" rtlCol="0">
            <a:spAutoFit/>
          </a:bodyPr>
          <a:lstStyle/>
          <a:p>
            <a:endParaRPr lang="tr-TR" dirty="0"/>
          </a:p>
        </p:txBody>
      </p:sp>
      <p:pic>
        <p:nvPicPr>
          <p:cNvPr id="3" name="Picture 2"/>
          <p:cNvPicPr>
            <a:picLocks noChangeAspect="1"/>
          </p:cNvPicPr>
          <p:nvPr/>
        </p:nvPicPr>
        <p:blipFill>
          <a:blip r:embed="rId2"/>
          <a:stretch>
            <a:fillRect/>
          </a:stretch>
        </p:blipFill>
        <p:spPr>
          <a:xfrm>
            <a:off x="2417737" y="104541"/>
            <a:ext cx="7405951" cy="6129934"/>
          </a:xfrm>
          <a:prstGeom prst="rect">
            <a:avLst/>
          </a:prstGeom>
        </p:spPr>
      </p:pic>
      <p:sp>
        <p:nvSpPr>
          <p:cNvPr id="4" name="TextBox 3"/>
          <p:cNvSpPr txBox="1"/>
          <p:nvPr/>
        </p:nvSpPr>
        <p:spPr>
          <a:xfrm>
            <a:off x="259492" y="6234475"/>
            <a:ext cx="11652421" cy="646331"/>
          </a:xfrm>
          <a:prstGeom prst="rect">
            <a:avLst/>
          </a:prstGeom>
          <a:noFill/>
        </p:spPr>
        <p:txBody>
          <a:bodyPr wrap="square" rtlCol="0">
            <a:spAutoFit/>
          </a:bodyPr>
          <a:lstStyle/>
          <a:p>
            <a:r>
              <a:rPr lang="en-US" dirty="0"/>
              <a:t>Figure 6 Flow-chart diagram for the study of the uterine factor in women undergoing ART after several failed attempts. HSC, hysteroscopy.</a:t>
            </a:r>
            <a:endParaRPr lang="tr-TR" dirty="0"/>
          </a:p>
        </p:txBody>
      </p:sp>
    </p:spTree>
    <p:extLst>
      <p:ext uri="{BB962C8B-B14F-4D97-AF65-F5344CB8AC3E}">
        <p14:creationId xmlns:p14="http://schemas.microsoft.com/office/powerpoint/2010/main" val="368375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4883" y="1808463"/>
            <a:ext cx="10515600" cy="4351338"/>
          </a:xfrm>
        </p:spPr>
        <p:txBody>
          <a:bodyPr/>
          <a:lstStyle/>
          <a:p>
            <a:r>
              <a:rPr lang="en-US" dirty="0"/>
              <a:t>E</a:t>
            </a:r>
            <a:r>
              <a:rPr lang="en-US" dirty="0" smtClean="0"/>
              <a:t>ndometrial </a:t>
            </a:r>
            <a:r>
              <a:rPr lang="en-US" dirty="0" err="1" smtClean="0"/>
              <a:t>reseptivite</a:t>
            </a:r>
            <a:r>
              <a:rPr lang="en-US" dirty="0" smtClean="0"/>
              <a:t> </a:t>
            </a:r>
          </a:p>
          <a:p>
            <a:pPr lvl="1"/>
            <a:r>
              <a:rPr lang="en-US" dirty="0" smtClean="0"/>
              <a:t>ART </a:t>
            </a:r>
            <a:r>
              <a:rPr lang="en-US" dirty="0" err="1" smtClean="0"/>
              <a:t>uygulamalarında</a:t>
            </a:r>
            <a:r>
              <a:rPr lang="en-US" dirty="0" smtClean="0"/>
              <a:t> “</a:t>
            </a:r>
            <a:r>
              <a:rPr lang="en-US" dirty="0" err="1" smtClean="0"/>
              <a:t>kara</a:t>
            </a:r>
            <a:r>
              <a:rPr lang="en-US" dirty="0" smtClean="0"/>
              <a:t> </a:t>
            </a:r>
            <a:r>
              <a:rPr lang="en-US" dirty="0" err="1" smtClean="0"/>
              <a:t>kutu</a:t>
            </a:r>
            <a:r>
              <a:rPr lang="en-US" dirty="0" smtClean="0"/>
              <a:t>”</a:t>
            </a:r>
          </a:p>
          <a:p>
            <a:endParaRPr lang="en-US" dirty="0" smtClean="0"/>
          </a:p>
          <a:p>
            <a:r>
              <a:rPr lang="en-US" dirty="0" smtClean="0"/>
              <a:t>ART </a:t>
            </a:r>
            <a:r>
              <a:rPr lang="en-US" dirty="0" err="1" smtClean="0"/>
              <a:t>uygulamalarında</a:t>
            </a:r>
            <a:r>
              <a:rPr lang="en-US" dirty="0" smtClean="0"/>
              <a:t> en </a:t>
            </a:r>
            <a:r>
              <a:rPr lang="en-US" dirty="0" err="1" smtClean="0"/>
              <a:t>iyi</a:t>
            </a:r>
            <a:r>
              <a:rPr lang="en-US" dirty="0" smtClean="0"/>
              <a:t> </a:t>
            </a:r>
            <a:r>
              <a:rPr lang="en-US" dirty="0" err="1" smtClean="0"/>
              <a:t>gebelik</a:t>
            </a:r>
            <a:r>
              <a:rPr lang="en-US" dirty="0" smtClean="0"/>
              <a:t> </a:t>
            </a:r>
            <a:r>
              <a:rPr lang="en-US" dirty="0" err="1" smtClean="0"/>
              <a:t>oranları</a:t>
            </a:r>
            <a:endParaRPr lang="en-US" dirty="0" smtClean="0"/>
          </a:p>
          <a:p>
            <a:pPr lvl="1"/>
            <a:r>
              <a:rPr lang="en-US" dirty="0" smtClean="0"/>
              <a:t>%60-70</a:t>
            </a:r>
          </a:p>
          <a:p>
            <a:pPr lvl="1"/>
            <a:r>
              <a:rPr lang="en-US" dirty="0" smtClean="0"/>
              <a:t>Gardner et al., 2004; Yang et al., 2012</a:t>
            </a:r>
          </a:p>
          <a:p>
            <a:pPr lvl="1"/>
            <a:endParaRPr lang="en-US" dirty="0"/>
          </a:p>
        </p:txBody>
      </p:sp>
    </p:spTree>
    <p:extLst>
      <p:ext uri="{BB962C8B-B14F-4D97-AF65-F5344CB8AC3E}">
        <p14:creationId xmlns:p14="http://schemas.microsoft.com/office/powerpoint/2010/main" val="280938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Sonuç</a:t>
            </a:r>
            <a:endParaRPr lang="en-US" sz="5400" b="1" dirty="0"/>
          </a:p>
        </p:txBody>
      </p:sp>
      <p:sp>
        <p:nvSpPr>
          <p:cNvPr id="3" name="Content Placeholder 2"/>
          <p:cNvSpPr>
            <a:spLocks noGrp="1"/>
          </p:cNvSpPr>
          <p:nvPr>
            <p:ph idx="1"/>
          </p:nvPr>
        </p:nvSpPr>
        <p:spPr/>
        <p:txBody>
          <a:bodyPr/>
          <a:lstStyle/>
          <a:p>
            <a:r>
              <a:rPr lang="en-US" dirty="0" smtClean="0"/>
              <a:t>Endometrial </a:t>
            </a:r>
            <a:r>
              <a:rPr lang="en-US" dirty="0" err="1" smtClean="0"/>
              <a:t>receptivitenin</a:t>
            </a:r>
            <a:r>
              <a:rPr lang="en-US" dirty="0" smtClean="0"/>
              <a:t> </a:t>
            </a:r>
            <a:r>
              <a:rPr lang="en-US" dirty="0" err="1" smtClean="0"/>
              <a:t>belirteçlerinin</a:t>
            </a:r>
            <a:r>
              <a:rPr lang="en-US" dirty="0" smtClean="0"/>
              <a:t> </a:t>
            </a:r>
            <a:r>
              <a:rPr lang="en-US" dirty="0" err="1" smtClean="0"/>
              <a:t>klinik</a:t>
            </a:r>
            <a:r>
              <a:rPr lang="en-US" dirty="0" smtClean="0"/>
              <a:t> </a:t>
            </a:r>
            <a:r>
              <a:rPr lang="en-US" dirty="0" err="1" smtClean="0"/>
              <a:t>korrelasyonu</a:t>
            </a:r>
            <a:r>
              <a:rPr lang="en-US" dirty="0" smtClean="0"/>
              <a:t> tam </a:t>
            </a:r>
            <a:r>
              <a:rPr lang="en-US" dirty="0" err="1" smtClean="0"/>
              <a:t>olarak</a:t>
            </a:r>
            <a:r>
              <a:rPr lang="en-US" dirty="0" smtClean="0"/>
              <a:t> </a:t>
            </a:r>
            <a:r>
              <a:rPr lang="en-US" dirty="0" err="1" smtClean="0"/>
              <a:t>ortaya</a:t>
            </a:r>
            <a:r>
              <a:rPr lang="en-US" dirty="0" smtClean="0"/>
              <a:t> </a:t>
            </a:r>
            <a:r>
              <a:rPr lang="en-US" dirty="0" err="1" smtClean="0"/>
              <a:t>konamamıştır</a:t>
            </a:r>
            <a:endParaRPr lang="en-US" dirty="0" smtClean="0"/>
          </a:p>
          <a:p>
            <a:endParaRPr lang="en-US" dirty="0" smtClean="0"/>
          </a:p>
          <a:p>
            <a:r>
              <a:rPr lang="en-US" dirty="0" err="1" smtClean="0"/>
              <a:t>MikroRNA</a:t>
            </a:r>
            <a:r>
              <a:rPr lang="en-US" dirty="0" smtClean="0"/>
              <a:t>, </a:t>
            </a:r>
            <a:r>
              <a:rPr lang="en-US" dirty="0" err="1" smtClean="0"/>
              <a:t>metabolomik</a:t>
            </a:r>
            <a:r>
              <a:rPr lang="en-US" dirty="0" smtClean="0"/>
              <a:t>, </a:t>
            </a:r>
            <a:r>
              <a:rPr lang="en-US" dirty="0" err="1" smtClean="0"/>
              <a:t>transkriptomik</a:t>
            </a:r>
            <a:r>
              <a:rPr lang="en-US" dirty="0" smtClean="0"/>
              <a:t>, </a:t>
            </a:r>
            <a:r>
              <a:rPr lang="en-US" dirty="0" err="1" smtClean="0"/>
              <a:t>lipidomik</a:t>
            </a:r>
            <a:r>
              <a:rPr lang="en-US" dirty="0" smtClean="0"/>
              <a:t> </a:t>
            </a:r>
            <a:r>
              <a:rPr lang="en-US" dirty="0" err="1" smtClean="0"/>
              <a:t>ve</a:t>
            </a:r>
            <a:r>
              <a:rPr lang="en-US" dirty="0" smtClean="0"/>
              <a:t> gen </a:t>
            </a:r>
            <a:r>
              <a:rPr lang="en-US" dirty="0" err="1" smtClean="0"/>
              <a:t>çalışmaları</a:t>
            </a:r>
            <a:r>
              <a:rPr lang="en-US" dirty="0" smtClean="0"/>
              <a:t> endometrial </a:t>
            </a:r>
            <a:r>
              <a:rPr lang="en-US" dirty="0" err="1" smtClean="0"/>
              <a:t>reseptivite</a:t>
            </a:r>
            <a:r>
              <a:rPr lang="en-US" dirty="0" smtClean="0"/>
              <a:t> </a:t>
            </a:r>
            <a:r>
              <a:rPr lang="en-US" dirty="0" err="1" smtClean="0"/>
              <a:t>fizyolojisi</a:t>
            </a:r>
            <a:r>
              <a:rPr lang="en-US" dirty="0" smtClean="0"/>
              <a:t> </a:t>
            </a:r>
            <a:r>
              <a:rPr lang="en-US" dirty="0" err="1" smtClean="0"/>
              <a:t>ve</a:t>
            </a:r>
            <a:r>
              <a:rPr lang="en-US" dirty="0" smtClean="0"/>
              <a:t> </a:t>
            </a:r>
            <a:r>
              <a:rPr lang="en-US" dirty="0" err="1" smtClean="0"/>
              <a:t>tedavisinde</a:t>
            </a:r>
            <a:r>
              <a:rPr lang="en-US" dirty="0" smtClean="0"/>
              <a:t> </a:t>
            </a:r>
            <a:r>
              <a:rPr lang="en-US" dirty="0" err="1" smtClean="0"/>
              <a:t>ümit</a:t>
            </a:r>
            <a:r>
              <a:rPr lang="en-US" dirty="0" smtClean="0"/>
              <a:t> </a:t>
            </a:r>
            <a:r>
              <a:rPr lang="en-US" dirty="0" err="1" smtClean="0"/>
              <a:t>verici</a:t>
            </a:r>
            <a:r>
              <a:rPr lang="en-US" dirty="0" smtClean="0"/>
              <a:t> </a:t>
            </a:r>
            <a:r>
              <a:rPr lang="en-US" dirty="0" err="1" smtClean="0"/>
              <a:t>gelişmeler</a:t>
            </a:r>
            <a:r>
              <a:rPr lang="en-US" dirty="0" smtClean="0"/>
              <a:t> </a:t>
            </a:r>
            <a:r>
              <a:rPr lang="en-US" dirty="0" err="1" smtClean="0"/>
              <a:t>olarak</a:t>
            </a:r>
            <a:r>
              <a:rPr lang="en-US" dirty="0" smtClean="0"/>
              <a:t> </a:t>
            </a:r>
            <a:r>
              <a:rPr lang="en-US" dirty="0" err="1" smtClean="0"/>
              <a:t>kabul</a:t>
            </a:r>
            <a:r>
              <a:rPr lang="en-US" dirty="0" smtClean="0"/>
              <a:t> </a:t>
            </a:r>
            <a:r>
              <a:rPr lang="en-US" dirty="0" err="1" smtClean="0"/>
              <a:t>edilmektedir</a:t>
            </a:r>
            <a:endParaRPr lang="en-US" dirty="0"/>
          </a:p>
        </p:txBody>
      </p:sp>
    </p:spTree>
    <p:extLst>
      <p:ext uri="{BB962C8B-B14F-4D97-AF65-F5344CB8AC3E}">
        <p14:creationId xmlns:p14="http://schemas.microsoft.com/office/powerpoint/2010/main" val="4111117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Tedavi</a:t>
            </a:r>
            <a:endParaRPr lang="en-US" sz="5400" b="1" dirty="0"/>
          </a:p>
        </p:txBody>
      </p:sp>
      <p:sp>
        <p:nvSpPr>
          <p:cNvPr id="4" name="Text Placeholder 3"/>
          <p:cNvSpPr>
            <a:spLocks noGrp="1"/>
          </p:cNvSpPr>
          <p:nvPr>
            <p:ph type="body" idx="1"/>
          </p:nvPr>
        </p:nvSpPr>
        <p:spPr>
          <a:xfrm>
            <a:off x="720836" y="1681163"/>
            <a:ext cx="5276739" cy="549779"/>
          </a:xfrm>
        </p:spPr>
        <p:txBody>
          <a:bodyPr/>
          <a:lstStyle/>
          <a:p>
            <a:r>
              <a:rPr lang="en-US" dirty="0" err="1" smtClean="0"/>
              <a:t>Etkinliği</a:t>
            </a:r>
            <a:r>
              <a:rPr lang="en-US" dirty="0" smtClean="0"/>
              <a:t> </a:t>
            </a:r>
            <a:r>
              <a:rPr lang="en-US" dirty="0" err="1" smtClean="0"/>
              <a:t>kanıtlananlar</a:t>
            </a:r>
            <a:endParaRPr lang="en-US" dirty="0"/>
          </a:p>
        </p:txBody>
      </p:sp>
      <p:sp>
        <p:nvSpPr>
          <p:cNvPr id="5" name="Content Placeholder 4"/>
          <p:cNvSpPr>
            <a:spLocks noGrp="1"/>
          </p:cNvSpPr>
          <p:nvPr>
            <p:ph sz="half" idx="2"/>
          </p:nvPr>
        </p:nvSpPr>
        <p:spPr/>
        <p:txBody>
          <a:bodyPr/>
          <a:lstStyle/>
          <a:p>
            <a:r>
              <a:rPr lang="en-US" dirty="0" err="1" smtClean="0"/>
              <a:t>Uterin</a:t>
            </a:r>
            <a:r>
              <a:rPr lang="en-US" dirty="0" smtClean="0"/>
              <a:t> </a:t>
            </a:r>
            <a:r>
              <a:rPr lang="en-US" dirty="0" err="1" smtClean="0"/>
              <a:t>patolojilerin</a:t>
            </a:r>
            <a:r>
              <a:rPr lang="en-US" dirty="0" smtClean="0"/>
              <a:t> </a:t>
            </a:r>
            <a:r>
              <a:rPr lang="en-US" dirty="0" err="1" smtClean="0"/>
              <a:t>düzeltilmesi</a:t>
            </a:r>
            <a:endParaRPr lang="en-US" dirty="0" smtClean="0"/>
          </a:p>
          <a:p>
            <a:pPr lvl="1"/>
            <a:r>
              <a:rPr lang="en-US" dirty="0" err="1" smtClean="0"/>
              <a:t>Submüköz</a:t>
            </a:r>
            <a:r>
              <a:rPr lang="en-US" dirty="0" smtClean="0"/>
              <a:t> </a:t>
            </a:r>
            <a:r>
              <a:rPr lang="en-US" dirty="0" err="1" smtClean="0"/>
              <a:t>myomektomi</a:t>
            </a:r>
            <a:endParaRPr lang="en-US" dirty="0" smtClean="0"/>
          </a:p>
          <a:p>
            <a:r>
              <a:rPr lang="en-US" dirty="0" err="1" smtClean="0"/>
              <a:t>Hydrosalpinx</a:t>
            </a:r>
            <a:r>
              <a:rPr lang="en-US" dirty="0" smtClean="0"/>
              <a:t>: </a:t>
            </a:r>
            <a:r>
              <a:rPr lang="en-US" dirty="0" err="1" smtClean="0"/>
              <a:t>Salpenjektomi</a:t>
            </a:r>
            <a:r>
              <a:rPr lang="en-US" dirty="0" smtClean="0"/>
              <a:t> </a:t>
            </a:r>
            <a:r>
              <a:rPr lang="en-US" dirty="0" err="1" smtClean="0"/>
              <a:t>veya</a:t>
            </a:r>
            <a:r>
              <a:rPr lang="en-US" dirty="0" smtClean="0"/>
              <a:t> </a:t>
            </a:r>
            <a:r>
              <a:rPr lang="en-US" dirty="0" err="1" smtClean="0"/>
              <a:t>tüp</a:t>
            </a:r>
            <a:r>
              <a:rPr lang="en-US" dirty="0" smtClean="0"/>
              <a:t> </a:t>
            </a:r>
            <a:r>
              <a:rPr lang="en-US" dirty="0" err="1" smtClean="0"/>
              <a:t>ligasyonu</a:t>
            </a:r>
            <a:endParaRPr lang="en-US" dirty="0" smtClean="0"/>
          </a:p>
          <a:p>
            <a:endParaRPr lang="en-US" dirty="0" smtClean="0"/>
          </a:p>
          <a:p>
            <a:r>
              <a:rPr lang="en-US" dirty="0" err="1" smtClean="0"/>
              <a:t>Etkinliği</a:t>
            </a:r>
            <a:r>
              <a:rPr lang="en-US" dirty="0" smtClean="0"/>
              <a:t> </a:t>
            </a:r>
            <a:r>
              <a:rPr lang="en-US" dirty="0" err="1" smtClean="0"/>
              <a:t>Olmayanlar</a:t>
            </a:r>
            <a:endParaRPr lang="en-US" dirty="0" smtClean="0"/>
          </a:p>
          <a:p>
            <a:pPr lvl="1"/>
            <a:r>
              <a:rPr lang="en-US" dirty="0" err="1" smtClean="0"/>
              <a:t>İmmunomodulatör</a:t>
            </a:r>
            <a:r>
              <a:rPr lang="en-US" dirty="0" smtClean="0"/>
              <a:t> </a:t>
            </a:r>
            <a:r>
              <a:rPr lang="en-US" dirty="0" err="1" smtClean="0"/>
              <a:t>tedaviler</a:t>
            </a:r>
            <a:endParaRPr lang="en-US" dirty="0" smtClean="0"/>
          </a:p>
          <a:p>
            <a:pPr lvl="1"/>
            <a:r>
              <a:rPr lang="en-US" dirty="0" smtClean="0"/>
              <a:t>Aspirin, Sildenafil, </a:t>
            </a:r>
            <a:r>
              <a:rPr lang="en-US" dirty="0" err="1" smtClean="0"/>
              <a:t>Proxicam</a:t>
            </a:r>
            <a:endParaRPr lang="en-US" dirty="0" smtClean="0"/>
          </a:p>
          <a:p>
            <a:pPr lvl="1"/>
            <a:endParaRPr lang="en-US" dirty="0"/>
          </a:p>
        </p:txBody>
      </p:sp>
      <p:sp>
        <p:nvSpPr>
          <p:cNvPr id="6" name="Text Placeholder 5"/>
          <p:cNvSpPr>
            <a:spLocks noGrp="1"/>
          </p:cNvSpPr>
          <p:nvPr>
            <p:ph type="body" sz="quarter" idx="3"/>
          </p:nvPr>
        </p:nvSpPr>
        <p:spPr>
          <a:xfrm>
            <a:off x="6137874" y="1440908"/>
            <a:ext cx="5183188" cy="823912"/>
          </a:xfrm>
        </p:spPr>
        <p:txBody>
          <a:bodyPr/>
          <a:lstStyle/>
          <a:p>
            <a:r>
              <a:rPr lang="en-US" dirty="0" err="1" smtClean="0"/>
              <a:t>Etkinliği</a:t>
            </a:r>
            <a:r>
              <a:rPr lang="en-US" dirty="0" smtClean="0"/>
              <a:t> </a:t>
            </a:r>
            <a:r>
              <a:rPr lang="en-US" dirty="0" err="1" smtClean="0"/>
              <a:t>olası</a:t>
            </a:r>
            <a:r>
              <a:rPr lang="en-US" dirty="0" smtClean="0"/>
              <a:t> </a:t>
            </a:r>
            <a:r>
              <a:rPr lang="en-US" dirty="0" err="1" smtClean="0"/>
              <a:t>olan</a:t>
            </a:r>
            <a:r>
              <a:rPr lang="en-US" dirty="0" smtClean="0"/>
              <a:t> </a:t>
            </a:r>
            <a:r>
              <a:rPr lang="en-US" dirty="0" err="1" smtClean="0"/>
              <a:t>yöntemler</a:t>
            </a:r>
            <a:endParaRPr lang="en-US" dirty="0"/>
          </a:p>
        </p:txBody>
      </p:sp>
      <p:sp>
        <p:nvSpPr>
          <p:cNvPr id="7" name="Content Placeholder 6"/>
          <p:cNvSpPr>
            <a:spLocks noGrp="1"/>
          </p:cNvSpPr>
          <p:nvPr>
            <p:ph sz="quarter" idx="4"/>
          </p:nvPr>
        </p:nvSpPr>
        <p:spPr>
          <a:xfrm>
            <a:off x="6172200" y="2505075"/>
            <a:ext cx="5183188" cy="4033300"/>
          </a:xfrm>
        </p:spPr>
        <p:txBody>
          <a:bodyPr>
            <a:normAutofit fontScale="70000" lnSpcReduction="20000"/>
          </a:bodyPr>
          <a:lstStyle/>
          <a:p>
            <a:r>
              <a:rPr lang="en-US" dirty="0" err="1" smtClean="0"/>
              <a:t>Polip</a:t>
            </a:r>
            <a:r>
              <a:rPr lang="en-US" dirty="0" smtClean="0"/>
              <a:t> </a:t>
            </a:r>
            <a:r>
              <a:rPr lang="en-US" dirty="0" err="1" smtClean="0"/>
              <a:t>eksizyonu</a:t>
            </a:r>
            <a:endParaRPr lang="en-US" dirty="0" smtClean="0"/>
          </a:p>
          <a:p>
            <a:r>
              <a:rPr lang="en-US" dirty="0" err="1" smtClean="0"/>
              <a:t>Intrauterin</a:t>
            </a:r>
            <a:r>
              <a:rPr lang="en-US" dirty="0" smtClean="0"/>
              <a:t> </a:t>
            </a:r>
            <a:r>
              <a:rPr lang="en-US" dirty="0" err="1" smtClean="0"/>
              <a:t>adezyolizis</a:t>
            </a:r>
            <a:endParaRPr lang="en-US" dirty="0" smtClean="0"/>
          </a:p>
          <a:p>
            <a:r>
              <a:rPr lang="en-US" dirty="0" smtClean="0"/>
              <a:t>Intramural </a:t>
            </a:r>
            <a:r>
              <a:rPr lang="en-US" dirty="0" err="1" smtClean="0"/>
              <a:t>myom</a:t>
            </a:r>
            <a:r>
              <a:rPr lang="en-US" dirty="0" smtClean="0"/>
              <a:t> </a:t>
            </a:r>
            <a:r>
              <a:rPr lang="en-US" dirty="0" err="1" smtClean="0"/>
              <a:t>çıkarılması</a:t>
            </a:r>
            <a:endParaRPr lang="en-US" dirty="0" smtClean="0"/>
          </a:p>
          <a:p>
            <a:r>
              <a:rPr lang="en-US" dirty="0" smtClean="0"/>
              <a:t>All-freeze policy</a:t>
            </a:r>
          </a:p>
          <a:p>
            <a:r>
              <a:rPr lang="en-US" dirty="0" smtClean="0"/>
              <a:t>Colony stimulating factor</a:t>
            </a:r>
          </a:p>
          <a:p>
            <a:r>
              <a:rPr lang="en-US" dirty="0" smtClean="0"/>
              <a:t>Endometrial </a:t>
            </a:r>
            <a:r>
              <a:rPr lang="en-US" dirty="0" err="1" smtClean="0"/>
              <a:t>stratching</a:t>
            </a:r>
            <a:endParaRPr lang="en-US" dirty="0" smtClean="0"/>
          </a:p>
          <a:p>
            <a:r>
              <a:rPr lang="en-US" dirty="0" err="1" smtClean="0"/>
              <a:t>Reproduktif</a:t>
            </a:r>
            <a:r>
              <a:rPr lang="en-US" dirty="0" smtClean="0"/>
              <a:t> </a:t>
            </a:r>
            <a:r>
              <a:rPr lang="en-US" dirty="0" err="1" smtClean="0"/>
              <a:t>sistem</a:t>
            </a:r>
            <a:r>
              <a:rPr lang="en-US" dirty="0" smtClean="0"/>
              <a:t> </a:t>
            </a:r>
            <a:r>
              <a:rPr lang="en-US" dirty="0" err="1" smtClean="0"/>
              <a:t>microbiomun</a:t>
            </a:r>
            <a:r>
              <a:rPr lang="en-US" dirty="0" smtClean="0"/>
              <a:t> </a:t>
            </a:r>
            <a:r>
              <a:rPr lang="en-US" dirty="0" err="1" smtClean="0"/>
              <a:t>düzeltilmesi</a:t>
            </a:r>
            <a:endParaRPr lang="en-US" dirty="0" smtClean="0"/>
          </a:p>
          <a:p>
            <a:r>
              <a:rPr lang="en-US" dirty="0" err="1" smtClean="0"/>
              <a:t>Kök</a:t>
            </a:r>
            <a:r>
              <a:rPr lang="en-US" dirty="0" smtClean="0"/>
              <a:t> </a:t>
            </a:r>
            <a:r>
              <a:rPr lang="en-US" dirty="0" err="1" smtClean="0"/>
              <a:t>hücre</a:t>
            </a:r>
            <a:r>
              <a:rPr lang="en-US" dirty="0" smtClean="0"/>
              <a:t> </a:t>
            </a:r>
            <a:r>
              <a:rPr lang="en-US" dirty="0" err="1" smtClean="0"/>
              <a:t>tedavisi</a:t>
            </a:r>
            <a:endParaRPr lang="en-US" dirty="0" smtClean="0"/>
          </a:p>
          <a:p>
            <a:r>
              <a:rPr lang="en-US" dirty="0" smtClean="0"/>
              <a:t>Embryo glue</a:t>
            </a:r>
          </a:p>
          <a:p>
            <a:r>
              <a:rPr lang="en-US" dirty="0" smtClean="0"/>
              <a:t>Co-culture</a:t>
            </a:r>
            <a:endParaRPr lang="en-US" dirty="0" smtClean="0"/>
          </a:p>
          <a:p>
            <a:r>
              <a:rPr lang="en-US" dirty="0" smtClean="0"/>
              <a:t>ERA</a:t>
            </a:r>
            <a:endParaRPr lang="en-US" dirty="0"/>
          </a:p>
        </p:txBody>
      </p:sp>
    </p:spTree>
    <p:extLst>
      <p:ext uri="{BB962C8B-B14F-4D97-AF65-F5344CB8AC3E}">
        <p14:creationId xmlns:p14="http://schemas.microsoft.com/office/powerpoint/2010/main" val="335511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Endometrial </a:t>
            </a:r>
            <a:r>
              <a:rPr lang="en-US" b="1" dirty="0" err="1" smtClean="0"/>
              <a:t>Resptivitenin</a:t>
            </a:r>
            <a:r>
              <a:rPr lang="en-US" b="1" dirty="0" smtClean="0"/>
              <a:t> </a:t>
            </a:r>
            <a:r>
              <a:rPr lang="en-US" b="1" dirty="0" err="1" smtClean="0"/>
              <a:t>Biyokimyasal</a:t>
            </a:r>
            <a:r>
              <a:rPr lang="en-US" b="1" dirty="0" smtClean="0"/>
              <a:t> </a:t>
            </a:r>
            <a:r>
              <a:rPr lang="en-US" b="1" dirty="0" err="1" smtClean="0"/>
              <a:t>Belirteçleri</a:t>
            </a:r>
            <a:endParaRPr lang="en-US" b="1" dirty="0"/>
          </a:p>
        </p:txBody>
      </p:sp>
      <p:sp>
        <p:nvSpPr>
          <p:cNvPr id="3" name="Content Placeholder 2"/>
          <p:cNvSpPr>
            <a:spLocks noGrp="1"/>
          </p:cNvSpPr>
          <p:nvPr>
            <p:ph idx="1"/>
          </p:nvPr>
        </p:nvSpPr>
        <p:spPr/>
        <p:txBody>
          <a:bodyPr>
            <a:normAutofit lnSpcReduction="10000"/>
          </a:bodyPr>
          <a:lstStyle/>
          <a:p>
            <a:r>
              <a:rPr lang="en-US" b="1" dirty="0" err="1" smtClean="0"/>
              <a:t>İntegrinler</a:t>
            </a:r>
            <a:endParaRPr lang="en-US" b="1" dirty="0" smtClean="0"/>
          </a:p>
          <a:p>
            <a:pPr lvl="1"/>
            <a:r>
              <a:rPr lang="el-GR" dirty="0" smtClean="0"/>
              <a:t>α</a:t>
            </a:r>
            <a:r>
              <a:rPr lang="en-US" dirty="0" smtClean="0"/>
              <a:t>1β1</a:t>
            </a:r>
          </a:p>
          <a:p>
            <a:pPr lvl="1"/>
            <a:r>
              <a:rPr lang="el-GR" dirty="0" smtClean="0"/>
              <a:t>α</a:t>
            </a:r>
            <a:r>
              <a:rPr lang="tr-TR" dirty="0" smtClean="0"/>
              <a:t>4</a:t>
            </a:r>
            <a:r>
              <a:rPr lang="en-US" dirty="0" smtClean="0"/>
              <a:t>β1</a:t>
            </a:r>
            <a:endParaRPr lang="en-US" dirty="0" smtClean="0"/>
          </a:p>
          <a:p>
            <a:pPr lvl="1"/>
            <a:r>
              <a:rPr lang="el-GR" dirty="0"/>
              <a:t>α</a:t>
            </a:r>
            <a:r>
              <a:rPr lang="en-US" dirty="0" smtClean="0"/>
              <a:t>vβ3</a:t>
            </a:r>
            <a:endParaRPr lang="en-US" dirty="0" smtClean="0"/>
          </a:p>
          <a:p>
            <a:r>
              <a:rPr lang="en-US" b="1" dirty="0" err="1" smtClean="0"/>
              <a:t>Antiadhesiv</a:t>
            </a:r>
            <a:r>
              <a:rPr lang="en-US" b="1" dirty="0" smtClean="0"/>
              <a:t> </a:t>
            </a:r>
            <a:r>
              <a:rPr lang="en-US" b="1" dirty="0" err="1" smtClean="0"/>
              <a:t>moleküller</a:t>
            </a:r>
            <a:endParaRPr lang="en-US" b="1" dirty="0" smtClean="0"/>
          </a:p>
          <a:p>
            <a:pPr lvl="1"/>
            <a:r>
              <a:rPr lang="en-US" dirty="0" smtClean="0"/>
              <a:t>Mucin1</a:t>
            </a:r>
          </a:p>
          <a:p>
            <a:r>
              <a:rPr lang="en-US" b="1" dirty="0" smtClean="0"/>
              <a:t>Endometrial </a:t>
            </a:r>
            <a:r>
              <a:rPr lang="en-US" b="1" dirty="0" err="1" smtClean="0"/>
              <a:t>sitokinler</a:t>
            </a:r>
            <a:endParaRPr lang="en-US" b="1" dirty="0" smtClean="0"/>
          </a:p>
          <a:p>
            <a:pPr lvl="1"/>
            <a:r>
              <a:rPr lang="en-US" dirty="0" smtClean="0"/>
              <a:t>Leukemia inhibiting </a:t>
            </a:r>
            <a:r>
              <a:rPr lang="en-US" dirty="0" err="1" smtClean="0"/>
              <a:t>faktör</a:t>
            </a:r>
            <a:r>
              <a:rPr lang="en-US" dirty="0" smtClean="0"/>
              <a:t> (LIF)</a:t>
            </a:r>
          </a:p>
          <a:p>
            <a:pPr lvl="1"/>
            <a:r>
              <a:rPr lang="en-US" dirty="0" smtClean="0"/>
              <a:t>Interleukin 1</a:t>
            </a:r>
          </a:p>
          <a:p>
            <a:pPr lvl="1"/>
            <a:r>
              <a:rPr lang="en-US" dirty="0" smtClean="0"/>
              <a:t>İnterleukin II</a:t>
            </a:r>
          </a:p>
          <a:p>
            <a:pPr lvl="1"/>
            <a:r>
              <a:rPr lang="en-US" dirty="0" smtClean="0"/>
              <a:t>Colony stimulating factor</a:t>
            </a:r>
            <a:endParaRPr lang="en-US" dirty="0"/>
          </a:p>
        </p:txBody>
      </p:sp>
      <p:sp>
        <p:nvSpPr>
          <p:cNvPr id="4" name="Notched Right Arrow 3"/>
          <p:cNvSpPr/>
          <p:nvPr/>
        </p:nvSpPr>
        <p:spPr>
          <a:xfrm>
            <a:off x="2728880" y="2436875"/>
            <a:ext cx="1253013" cy="806571"/>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10831" y="2539841"/>
            <a:ext cx="2334136" cy="461665"/>
          </a:xfrm>
          <a:prstGeom prst="rect">
            <a:avLst/>
          </a:prstGeom>
          <a:noFill/>
        </p:spPr>
        <p:txBody>
          <a:bodyPr wrap="square" rtlCol="0">
            <a:spAutoFit/>
          </a:bodyPr>
          <a:lstStyle/>
          <a:p>
            <a:r>
              <a:rPr lang="en-US" sz="2400" dirty="0" smtClean="0"/>
              <a:t>D20-24</a:t>
            </a:r>
            <a:endParaRPr lang="en-US" sz="2400" dirty="0"/>
          </a:p>
        </p:txBody>
      </p:sp>
      <p:sp>
        <p:nvSpPr>
          <p:cNvPr id="6" name="TextBox 5"/>
          <p:cNvSpPr txBox="1"/>
          <p:nvPr/>
        </p:nvSpPr>
        <p:spPr>
          <a:xfrm>
            <a:off x="5783853" y="2196620"/>
            <a:ext cx="3604181"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dirty="0" err="1" smtClean="0"/>
              <a:t>Endometriozis</a:t>
            </a:r>
            <a:endParaRPr lang="en-US" sz="2000" b="1" dirty="0" smtClean="0"/>
          </a:p>
          <a:p>
            <a:r>
              <a:rPr lang="en-US" sz="2000" b="1" dirty="0" err="1" smtClean="0"/>
              <a:t>Hydrosalpinx</a:t>
            </a:r>
            <a:endParaRPr lang="en-US" sz="2000" b="1" dirty="0" smtClean="0"/>
          </a:p>
          <a:p>
            <a:r>
              <a:rPr lang="en-US" sz="2000" b="1" dirty="0" smtClean="0"/>
              <a:t>Unexplained </a:t>
            </a:r>
            <a:r>
              <a:rPr lang="en-US" sz="2000" b="1" dirty="0" err="1" smtClean="0"/>
              <a:t>infertilite</a:t>
            </a:r>
            <a:endParaRPr lang="en-US" sz="2000" b="1" dirty="0"/>
          </a:p>
        </p:txBody>
      </p:sp>
    </p:spTree>
    <p:extLst>
      <p:ext uri="{BB962C8B-B14F-4D97-AF65-F5344CB8AC3E}">
        <p14:creationId xmlns:p14="http://schemas.microsoft.com/office/powerpoint/2010/main" val="45466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0558" y="737927"/>
            <a:ext cx="10515600" cy="5404714"/>
          </a:xfrm>
        </p:spPr>
        <p:txBody>
          <a:bodyPr>
            <a:normAutofit/>
          </a:bodyPr>
          <a:lstStyle/>
          <a:p>
            <a:r>
              <a:rPr lang="en-US" b="1" dirty="0" smtClean="0"/>
              <a:t>Endometrial Growth </a:t>
            </a:r>
            <a:r>
              <a:rPr lang="en-US" b="1" dirty="0" err="1" smtClean="0"/>
              <a:t>faktörler</a:t>
            </a:r>
            <a:endParaRPr lang="en-US" b="1" dirty="0" smtClean="0"/>
          </a:p>
          <a:p>
            <a:pPr lvl="1"/>
            <a:r>
              <a:rPr lang="en-US" dirty="0" smtClean="0"/>
              <a:t>Heparin binding epidermal growth </a:t>
            </a:r>
            <a:r>
              <a:rPr lang="en-US" dirty="0" err="1" smtClean="0"/>
              <a:t>faktör</a:t>
            </a:r>
            <a:endParaRPr lang="en-US" dirty="0" smtClean="0"/>
          </a:p>
          <a:p>
            <a:pPr lvl="1"/>
            <a:r>
              <a:rPr lang="en-US" dirty="0" smtClean="0"/>
              <a:t>Insulin-like growth </a:t>
            </a:r>
            <a:r>
              <a:rPr lang="en-US" dirty="0" err="1" smtClean="0"/>
              <a:t>faktör</a:t>
            </a:r>
            <a:r>
              <a:rPr lang="en-US" dirty="0" smtClean="0"/>
              <a:t> binding protein</a:t>
            </a:r>
          </a:p>
          <a:p>
            <a:endParaRPr lang="en-US" dirty="0" smtClean="0"/>
          </a:p>
          <a:p>
            <a:r>
              <a:rPr lang="en-US" b="1" dirty="0" err="1" smtClean="0"/>
              <a:t>Diğer</a:t>
            </a:r>
            <a:r>
              <a:rPr lang="en-US" b="1" dirty="0" smtClean="0"/>
              <a:t> </a:t>
            </a:r>
            <a:r>
              <a:rPr lang="en-US" b="1" dirty="0" err="1" smtClean="0"/>
              <a:t>Markerler</a:t>
            </a:r>
            <a:endParaRPr lang="en-US" b="1" dirty="0" smtClean="0"/>
          </a:p>
          <a:p>
            <a:pPr lvl="1"/>
            <a:endParaRPr lang="en-US" dirty="0" smtClean="0"/>
          </a:p>
          <a:p>
            <a:pPr lvl="1"/>
            <a:r>
              <a:rPr lang="en-US" dirty="0" smtClean="0"/>
              <a:t>Mouse ascites Golgi (MAG)      </a:t>
            </a:r>
          </a:p>
          <a:p>
            <a:pPr lvl="1"/>
            <a:r>
              <a:rPr lang="en-US" dirty="0" err="1" smtClean="0"/>
              <a:t>Laminin</a:t>
            </a:r>
            <a:endParaRPr lang="en-US" dirty="0" smtClean="0"/>
          </a:p>
          <a:p>
            <a:pPr lvl="1"/>
            <a:r>
              <a:rPr lang="en-US" dirty="0" err="1" smtClean="0"/>
              <a:t>Fibronectin</a:t>
            </a:r>
            <a:endParaRPr lang="en-US" dirty="0" smtClean="0"/>
          </a:p>
          <a:p>
            <a:pPr lvl="1"/>
            <a:r>
              <a:rPr lang="en-US" dirty="0" err="1" smtClean="0"/>
              <a:t>Glycodelin</a:t>
            </a:r>
            <a:endParaRPr lang="en-US" dirty="0" smtClean="0"/>
          </a:p>
          <a:p>
            <a:pPr lvl="1"/>
            <a:r>
              <a:rPr lang="en-US" dirty="0" err="1" smtClean="0"/>
              <a:t>Kolajen</a:t>
            </a:r>
            <a:r>
              <a:rPr lang="en-US" dirty="0" smtClean="0"/>
              <a:t> 4</a:t>
            </a:r>
          </a:p>
        </p:txBody>
      </p:sp>
      <p:sp>
        <p:nvSpPr>
          <p:cNvPr id="7" name="TextBox 6"/>
          <p:cNvSpPr txBox="1"/>
          <p:nvPr/>
        </p:nvSpPr>
        <p:spPr>
          <a:xfrm>
            <a:off x="6333061" y="2694291"/>
            <a:ext cx="3707158" cy="3046988"/>
          </a:xfrm>
          <a:prstGeom prst="rect">
            <a:avLst/>
          </a:prstGeom>
          <a:noFill/>
        </p:spPr>
        <p:txBody>
          <a:bodyPr wrap="square" rtlCol="0">
            <a:spAutoFit/>
          </a:bodyPr>
          <a:lstStyle/>
          <a:p>
            <a:pPr lvl="1"/>
            <a:endParaRPr lang="en-US" sz="2400" dirty="0" smtClean="0"/>
          </a:p>
          <a:p>
            <a:pPr lvl="1"/>
            <a:r>
              <a:rPr lang="en-US" sz="2400" dirty="0" err="1" smtClean="0"/>
              <a:t>Siklin</a:t>
            </a:r>
            <a:r>
              <a:rPr lang="en-US" sz="2400" dirty="0" smtClean="0"/>
              <a:t> </a:t>
            </a:r>
            <a:r>
              <a:rPr lang="en-US" sz="2400" dirty="0"/>
              <a:t>E </a:t>
            </a:r>
            <a:r>
              <a:rPr lang="en-US" sz="2400" dirty="0" err="1"/>
              <a:t>ve</a:t>
            </a:r>
            <a:r>
              <a:rPr lang="en-US" sz="2400" dirty="0"/>
              <a:t> P27                       </a:t>
            </a:r>
          </a:p>
          <a:p>
            <a:pPr lvl="1"/>
            <a:r>
              <a:rPr lang="en-US" sz="2400" dirty="0"/>
              <a:t>HOXA10</a:t>
            </a:r>
          </a:p>
          <a:p>
            <a:pPr lvl="1"/>
            <a:r>
              <a:rPr lang="en-US" sz="2400" dirty="0" err="1"/>
              <a:t>Prostaglandinler</a:t>
            </a:r>
            <a:endParaRPr lang="en-US" sz="2400" dirty="0"/>
          </a:p>
          <a:p>
            <a:pPr lvl="1"/>
            <a:r>
              <a:rPr lang="en-US" sz="2400" dirty="0"/>
              <a:t>COX-2</a:t>
            </a:r>
          </a:p>
          <a:p>
            <a:pPr lvl="1"/>
            <a:r>
              <a:rPr lang="en-US" sz="2400" dirty="0"/>
              <a:t>Calcitonin</a:t>
            </a:r>
          </a:p>
          <a:p>
            <a:pPr lvl="1"/>
            <a:r>
              <a:rPr lang="en-US" sz="2400" dirty="0" err="1"/>
              <a:t>Annexin</a:t>
            </a:r>
            <a:r>
              <a:rPr lang="en-US" sz="2400" dirty="0"/>
              <a:t> A2</a:t>
            </a:r>
          </a:p>
          <a:p>
            <a:endParaRPr lang="en-US" sz="2400" dirty="0"/>
          </a:p>
        </p:txBody>
      </p:sp>
      <p:sp>
        <p:nvSpPr>
          <p:cNvPr id="8" name="TextBox 7"/>
          <p:cNvSpPr txBox="1"/>
          <p:nvPr/>
        </p:nvSpPr>
        <p:spPr>
          <a:xfrm>
            <a:off x="3175111" y="4770783"/>
            <a:ext cx="4719760" cy="1938992"/>
          </a:xfrm>
          <a:prstGeom prst="rect">
            <a:avLst/>
          </a:prstGeom>
          <a:noFill/>
        </p:spPr>
        <p:txBody>
          <a:bodyPr wrap="square" rtlCol="0">
            <a:spAutoFit/>
          </a:bodyPr>
          <a:lstStyle/>
          <a:p>
            <a:r>
              <a:rPr lang="en-US" sz="2400" dirty="0" err="1" smtClean="0"/>
              <a:t>Matabolomik</a:t>
            </a:r>
            <a:endParaRPr lang="en-US" sz="2400" dirty="0" smtClean="0"/>
          </a:p>
          <a:p>
            <a:r>
              <a:rPr lang="en-US" sz="2400" dirty="0" err="1" smtClean="0"/>
              <a:t>Proteomik</a:t>
            </a:r>
            <a:endParaRPr lang="en-US" sz="2400" dirty="0" smtClean="0"/>
          </a:p>
          <a:p>
            <a:r>
              <a:rPr lang="en-US" sz="2400" dirty="0" err="1" smtClean="0"/>
              <a:t>Transcriptomik</a:t>
            </a:r>
            <a:endParaRPr lang="en-US" sz="2400" dirty="0" smtClean="0"/>
          </a:p>
          <a:p>
            <a:r>
              <a:rPr lang="en-US" sz="2400" dirty="0" err="1" smtClean="0"/>
              <a:t>Lipidomik</a:t>
            </a:r>
            <a:endParaRPr lang="en-US" sz="2400" dirty="0" smtClean="0"/>
          </a:p>
          <a:p>
            <a:r>
              <a:rPr lang="en-US" sz="2400" dirty="0" smtClean="0"/>
              <a:t>MicroRNA</a:t>
            </a:r>
            <a:endParaRPr lang="en-US" sz="2400" dirty="0"/>
          </a:p>
        </p:txBody>
      </p:sp>
      <p:sp>
        <p:nvSpPr>
          <p:cNvPr id="9" name="TextBox 8"/>
          <p:cNvSpPr txBox="1"/>
          <p:nvPr/>
        </p:nvSpPr>
        <p:spPr>
          <a:xfrm>
            <a:off x="5818179" y="6023544"/>
            <a:ext cx="6373822" cy="523220"/>
          </a:xfrm>
          <a:prstGeom prst="rect">
            <a:avLst/>
          </a:prstGeom>
          <a:noFill/>
        </p:spPr>
        <p:txBody>
          <a:bodyPr wrap="square" rtlCol="0">
            <a:spAutoFit/>
          </a:bodyPr>
          <a:lstStyle/>
          <a:p>
            <a:r>
              <a:rPr lang="en-US" sz="2800" dirty="0" smtClean="0"/>
              <a:t>Genomic-wide association studies (GWAS</a:t>
            </a:r>
            <a:r>
              <a:rPr lang="en-US" dirty="0" smtClean="0"/>
              <a:t>)</a:t>
            </a:r>
            <a:endParaRPr lang="en-US" dirty="0"/>
          </a:p>
        </p:txBody>
      </p:sp>
    </p:spTree>
    <p:extLst>
      <p:ext uri="{BB962C8B-B14F-4D97-AF65-F5344CB8AC3E}">
        <p14:creationId xmlns:p14="http://schemas.microsoft.com/office/powerpoint/2010/main" val="55395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329576" y="0"/>
            <a:ext cx="4513580" cy="4816800"/>
          </a:xfrm>
          <a:prstGeom prst="rect">
            <a:avLst/>
          </a:prstGeom>
        </p:spPr>
      </p:pic>
      <p:sp>
        <p:nvSpPr>
          <p:cNvPr id="3" name="TextBox 2"/>
          <p:cNvSpPr txBox="1"/>
          <p:nvPr/>
        </p:nvSpPr>
        <p:spPr>
          <a:xfrm>
            <a:off x="263769" y="4783015"/>
            <a:ext cx="11473962" cy="1754326"/>
          </a:xfrm>
          <a:prstGeom prst="rect">
            <a:avLst/>
          </a:prstGeom>
          <a:noFill/>
        </p:spPr>
        <p:txBody>
          <a:bodyPr wrap="square" rtlCol="0">
            <a:spAutoFit/>
          </a:bodyPr>
          <a:lstStyle/>
          <a:p>
            <a:r>
              <a:rPr lang="tr-TR" dirty="0">
                <a:solidFill>
                  <a:schemeClr val="bg1"/>
                </a:solidFill>
              </a:rPr>
              <a:t>FIGURE 2. PGE</a:t>
            </a:r>
            <a:r>
              <a:rPr lang="tr-TR" baseline="-25000" dirty="0">
                <a:solidFill>
                  <a:schemeClr val="bg1"/>
                </a:solidFill>
              </a:rPr>
              <a:t>2 </a:t>
            </a:r>
            <a:r>
              <a:rPr lang="tr-TR" dirty="0">
                <a:solidFill>
                  <a:schemeClr val="bg1"/>
                </a:solidFill>
              </a:rPr>
              <a:t>and PGF</a:t>
            </a:r>
            <a:r>
              <a:rPr lang="tr-TR" baseline="-25000" dirty="0">
                <a:solidFill>
                  <a:schemeClr val="bg1"/>
                </a:solidFill>
              </a:rPr>
              <a:t>2</a:t>
            </a:r>
            <a:r>
              <a:rPr lang="tr-TR" dirty="0">
                <a:solidFill>
                  <a:schemeClr val="bg1"/>
                </a:solidFill>
              </a:rPr>
              <a:t>a concentrations in endometrial fluid predict successful pregnancy outcome. Pilot study seeking to determine the detection sensitivity and specificity of PGE</a:t>
            </a:r>
            <a:r>
              <a:rPr lang="tr-TR" baseline="-25000" dirty="0">
                <a:solidFill>
                  <a:schemeClr val="bg1"/>
                </a:solidFill>
              </a:rPr>
              <a:t>2 </a:t>
            </a:r>
            <a:r>
              <a:rPr lang="tr-TR" dirty="0">
                <a:solidFill>
                  <a:schemeClr val="bg1"/>
                </a:solidFill>
              </a:rPr>
              <a:t>and PGF</a:t>
            </a:r>
            <a:r>
              <a:rPr lang="tr-TR" baseline="-25000" dirty="0">
                <a:solidFill>
                  <a:schemeClr val="bg1"/>
                </a:solidFill>
              </a:rPr>
              <a:t>2</a:t>
            </a:r>
            <a:r>
              <a:rPr lang="tr-TR" dirty="0">
                <a:solidFill>
                  <a:schemeClr val="bg1"/>
                </a:solidFill>
              </a:rPr>
              <a:t>a concentrations detectable in endometrial fluid obtained 24 h prior to embryo transfer, nonpregnant (NP) and pregnant (P). (a) In IVF patients undergoing day 3 embryo transfer 24 h prior to embryo transfer. (b) In ovum recipients undergoing day 5 embryo transfer 24 h prior to embryo transfer. Reproduced with permission [19</a:t>
            </a:r>
            <a:r>
              <a:rPr lang="tr-TR" baseline="30000" dirty="0">
                <a:solidFill>
                  <a:schemeClr val="bg1"/>
                </a:solidFill>
              </a:rPr>
              <a:t>&amp;&amp;</a:t>
            </a:r>
            <a:r>
              <a:rPr lang="tr-TR" dirty="0">
                <a:solidFill>
                  <a:schemeClr val="bg1"/>
                </a:solidFill>
              </a:rPr>
              <a:t>].</a:t>
            </a:r>
          </a:p>
          <a:p>
            <a:r>
              <a:rPr lang="tr-TR" dirty="0">
                <a:solidFill>
                  <a:schemeClr val="bg1"/>
                </a:solidFill>
              </a:rPr>
              <a:t>Understanding and improving endometrial receptivity Miravet-Valenciano et al</a:t>
            </a:r>
          </a:p>
        </p:txBody>
      </p:sp>
    </p:spTree>
    <p:extLst>
      <p:ext uri="{BB962C8B-B14F-4D97-AF65-F5344CB8AC3E}">
        <p14:creationId xmlns:p14="http://schemas.microsoft.com/office/powerpoint/2010/main" val="213107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smtClean="0"/>
              <a:t>Morfolojik</a:t>
            </a:r>
            <a:r>
              <a:rPr lang="en-US" sz="4800" b="1" dirty="0" smtClean="0"/>
              <a:t> </a:t>
            </a:r>
            <a:r>
              <a:rPr lang="en-US" sz="4800" b="1" dirty="0" err="1" smtClean="0"/>
              <a:t>Belirteçler</a:t>
            </a:r>
            <a:endParaRPr lang="en-US" sz="4800" b="1" dirty="0"/>
          </a:p>
        </p:txBody>
      </p:sp>
      <p:sp>
        <p:nvSpPr>
          <p:cNvPr id="3" name="Content Placeholder 2"/>
          <p:cNvSpPr>
            <a:spLocks noGrp="1"/>
          </p:cNvSpPr>
          <p:nvPr>
            <p:ph idx="1"/>
          </p:nvPr>
        </p:nvSpPr>
        <p:spPr/>
        <p:txBody>
          <a:bodyPr>
            <a:normAutofit lnSpcReduction="10000"/>
          </a:bodyPr>
          <a:lstStyle/>
          <a:p>
            <a:r>
              <a:rPr lang="en-US" b="1" dirty="0" err="1" smtClean="0"/>
              <a:t>Pinopod</a:t>
            </a:r>
            <a:r>
              <a:rPr lang="en-US" b="1" dirty="0" smtClean="0"/>
              <a:t> </a:t>
            </a:r>
            <a:r>
              <a:rPr lang="en-US" b="1" dirty="0" err="1" smtClean="0"/>
              <a:t>oluşumu</a:t>
            </a:r>
            <a:endParaRPr lang="en-US" b="1" dirty="0" smtClean="0"/>
          </a:p>
          <a:p>
            <a:pPr lvl="1"/>
            <a:r>
              <a:rPr lang="en-US" dirty="0" err="1" smtClean="0"/>
              <a:t>Natürel</a:t>
            </a:r>
            <a:r>
              <a:rPr lang="en-US" dirty="0" smtClean="0"/>
              <a:t> </a:t>
            </a:r>
            <a:r>
              <a:rPr lang="en-US" dirty="0" err="1" smtClean="0"/>
              <a:t>siklus</a:t>
            </a:r>
            <a:r>
              <a:rPr lang="en-US" dirty="0" smtClean="0"/>
              <a:t>: 20-21.gün</a:t>
            </a:r>
          </a:p>
          <a:p>
            <a:pPr lvl="1"/>
            <a:r>
              <a:rPr lang="en-US" dirty="0" smtClean="0"/>
              <a:t>KOH </a:t>
            </a:r>
            <a:r>
              <a:rPr lang="en-US" dirty="0" err="1" smtClean="0"/>
              <a:t>siklusu</a:t>
            </a:r>
            <a:r>
              <a:rPr lang="en-US" dirty="0" smtClean="0"/>
              <a:t>: 19-20.gün</a:t>
            </a:r>
          </a:p>
          <a:p>
            <a:pPr lvl="1"/>
            <a:r>
              <a:rPr lang="en-US" dirty="0" smtClean="0"/>
              <a:t>HRT </a:t>
            </a:r>
            <a:r>
              <a:rPr lang="en-US" dirty="0" err="1" smtClean="0"/>
              <a:t>siklusu</a:t>
            </a:r>
            <a:r>
              <a:rPr lang="en-US" dirty="0" smtClean="0"/>
              <a:t>: 21-22.gün</a:t>
            </a:r>
          </a:p>
          <a:p>
            <a:pPr lvl="1"/>
            <a:r>
              <a:rPr lang="en-US" dirty="0" err="1" smtClean="0"/>
              <a:t>Kadınlar</a:t>
            </a:r>
            <a:r>
              <a:rPr lang="en-US" dirty="0" smtClean="0"/>
              <a:t> </a:t>
            </a:r>
            <a:r>
              <a:rPr lang="en-US" dirty="0" err="1" smtClean="0"/>
              <a:t>arasında</a:t>
            </a:r>
            <a:r>
              <a:rPr lang="en-US" dirty="0" smtClean="0"/>
              <a:t> </a:t>
            </a:r>
            <a:r>
              <a:rPr lang="en-US" dirty="0" err="1" smtClean="0"/>
              <a:t>önemli</a:t>
            </a:r>
            <a:r>
              <a:rPr lang="en-US" dirty="0" smtClean="0"/>
              <a:t> </a:t>
            </a:r>
            <a:r>
              <a:rPr lang="en-US" dirty="0" err="1" smtClean="0"/>
              <a:t>farklılıklar</a:t>
            </a:r>
            <a:r>
              <a:rPr lang="en-US" dirty="0" smtClean="0"/>
              <a:t> </a:t>
            </a:r>
            <a:r>
              <a:rPr lang="en-US" dirty="0" err="1" smtClean="0"/>
              <a:t>mevcut</a:t>
            </a:r>
            <a:endParaRPr lang="en-US" dirty="0" smtClean="0"/>
          </a:p>
          <a:p>
            <a:pPr lvl="1"/>
            <a:r>
              <a:rPr lang="en-US" dirty="0" err="1" smtClean="0"/>
              <a:t>Pinopod</a:t>
            </a:r>
            <a:r>
              <a:rPr lang="en-US" dirty="0" smtClean="0"/>
              <a:t> </a:t>
            </a:r>
            <a:r>
              <a:rPr lang="en-US" dirty="0" err="1" smtClean="0"/>
              <a:t>oluşumu</a:t>
            </a:r>
            <a:r>
              <a:rPr lang="en-US" dirty="0" smtClean="0"/>
              <a:t> </a:t>
            </a:r>
            <a:r>
              <a:rPr lang="en-US" dirty="0" err="1" smtClean="0"/>
              <a:t>olmadan</a:t>
            </a:r>
            <a:r>
              <a:rPr lang="en-US" dirty="0" smtClean="0"/>
              <a:t> da </a:t>
            </a:r>
            <a:r>
              <a:rPr lang="en-US" dirty="0" err="1" smtClean="0"/>
              <a:t>gebelik</a:t>
            </a:r>
            <a:r>
              <a:rPr lang="en-US" dirty="0" smtClean="0"/>
              <a:t> </a:t>
            </a:r>
            <a:r>
              <a:rPr lang="en-US" dirty="0" err="1" smtClean="0"/>
              <a:t>oluşabilir</a:t>
            </a:r>
            <a:endParaRPr lang="en-US" dirty="0" smtClean="0"/>
          </a:p>
          <a:p>
            <a:endParaRPr lang="en-US" dirty="0" smtClean="0"/>
          </a:p>
          <a:p>
            <a:r>
              <a:rPr lang="en-US" b="1" dirty="0" err="1" smtClean="0"/>
              <a:t>Epitelial</a:t>
            </a:r>
            <a:r>
              <a:rPr lang="en-US" b="1" dirty="0" smtClean="0"/>
              <a:t> tight </a:t>
            </a:r>
            <a:r>
              <a:rPr lang="en-US" b="1" dirty="0" err="1" smtClean="0"/>
              <a:t>junctionlarda</a:t>
            </a:r>
            <a:r>
              <a:rPr lang="en-US" b="1" dirty="0" smtClean="0"/>
              <a:t> </a:t>
            </a:r>
            <a:r>
              <a:rPr lang="en-US" b="1" dirty="0" err="1" smtClean="0"/>
              <a:t>azalma</a:t>
            </a:r>
            <a:endParaRPr lang="en-US" b="1" dirty="0" smtClean="0"/>
          </a:p>
          <a:p>
            <a:endParaRPr lang="en-US" dirty="0" smtClean="0"/>
          </a:p>
          <a:p>
            <a:r>
              <a:rPr lang="en-US" b="1" dirty="0" smtClean="0"/>
              <a:t>Apoptosis</a:t>
            </a:r>
            <a:endParaRPr lang="en-US" b="1" dirty="0"/>
          </a:p>
        </p:txBody>
      </p:sp>
    </p:spTree>
    <p:extLst>
      <p:ext uri="{BB962C8B-B14F-4D97-AF65-F5344CB8AC3E}">
        <p14:creationId xmlns:p14="http://schemas.microsoft.com/office/powerpoint/2010/main" val="108324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18556" y="18000"/>
            <a:ext cx="9110482" cy="6840000"/>
          </a:xfrm>
          <a:prstGeom prst="rect">
            <a:avLst/>
          </a:prstGeom>
        </p:spPr>
      </p:pic>
    </p:spTree>
    <p:extLst>
      <p:ext uri="{BB962C8B-B14F-4D97-AF65-F5344CB8AC3E}">
        <p14:creationId xmlns:p14="http://schemas.microsoft.com/office/powerpoint/2010/main" val="3967390099"/>
      </p:ext>
    </p:extLst>
  </p:cSld>
  <p:clrMapOvr>
    <a:masterClrMapping/>
  </p:clrMapOvr>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9163</TotalTime>
  <Words>1878</Words>
  <Application>Microsoft Macintosh PowerPoint</Application>
  <PresentationFormat>Custom</PresentationFormat>
  <Paragraphs>340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Endometrial Reseptivite</vt:lpstr>
      <vt:lpstr>İmplantasyon Aralığı</vt:lpstr>
      <vt:lpstr>PowerPoint Presentation</vt:lpstr>
      <vt:lpstr>PowerPoint Presentation</vt:lpstr>
      <vt:lpstr>Endometrial Resptivitenin Biyokimyasal Belirteçleri</vt:lpstr>
      <vt:lpstr>PowerPoint Presentation</vt:lpstr>
      <vt:lpstr>PowerPoint Presentation</vt:lpstr>
      <vt:lpstr>Morfolojik Belirteçler</vt:lpstr>
      <vt:lpstr>PowerPoint Presentation</vt:lpstr>
      <vt:lpstr>Noninvaziz Reseptivite Belirteçleri</vt:lpstr>
      <vt:lpstr>PowerPoint Presentation</vt:lpstr>
      <vt:lpstr>Endometrial Kalınlık</vt:lpstr>
      <vt:lpstr>PowerPoint Presentation</vt:lpstr>
      <vt:lpstr> Endometrial pattern </vt:lpstr>
      <vt:lpstr>Uterin Vaskülarizasyon</vt:lpstr>
      <vt:lpstr>Yaş ve Endometrial Reseptivite</vt:lpstr>
      <vt:lpstr>KOH-Endometrial Reseptivite</vt:lpstr>
      <vt:lpstr>Endometrial Reseptivitenin Artırılması</vt:lpstr>
      <vt:lpstr>Endometrial Polip</vt:lpstr>
      <vt:lpstr>Intrauterin Adezyon</vt:lpstr>
      <vt:lpstr>Kök Hücre</vt:lpstr>
      <vt:lpstr>Fibroid</vt:lpstr>
      <vt:lpstr>PowerPoint Presentation</vt:lpstr>
      <vt:lpstr>PowerPoint Presentation</vt:lpstr>
      <vt:lpstr>Adenomyozis</vt:lpstr>
      <vt:lpstr>Peritalsizm Artışı</vt:lpstr>
      <vt:lpstr>Uterin anomaliler</vt:lpstr>
      <vt:lpstr>Hydrosalpinx</vt:lpstr>
      <vt:lpstr>Normal Uterus</vt:lpstr>
      <vt:lpstr>Mikrobiom</vt:lpstr>
      <vt:lpstr> Granulocyte colony-stimulating factor (G-CSF) </vt:lpstr>
      <vt:lpstr>Endometrial Stratching</vt:lpstr>
      <vt:lpstr>Embryo Glue</vt:lpstr>
      <vt:lpstr>İmmunmodülatör Tedavi</vt:lpstr>
      <vt:lpstr>Bütün Embryoların Dondurulması</vt:lpstr>
      <vt:lpstr>Endometrial Receptivity Array (ERA)</vt:lpstr>
      <vt:lpstr>PowerPoint Presentation</vt:lpstr>
      <vt:lpstr>PowerPoint Presentation</vt:lpstr>
      <vt:lpstr>PowerPoint Presentation</vt:lpstr>
      <vt:lpstr>Sonuç</vt:lpstr>
      <vt:lpstr>Tedavi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Ramazan Mercan (Amerikan Hastanesi)</dc:creator>
  <cp:lastModifiedBy>XX XX</cp:lastModifiedBy>
  <cp:revision>152</cp:revision>
  <dcterms:created xsi:type="dcterms:W3CDTF">2015-03-26T07:13:48Z</dcterms:created>
  <dcterms:modified xsi:type="dcterms:W3CDTF">2015-05-11T06:14:00Z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4a96bf4b-12bd-4739-be16-6e3b6aacd9f1</vt:lpwstr>
  </property>
  <property fmtid="{D5CDD505-2E9C-101B-9397-08002B2CF9AE}" pid="3" name="VKVAHLanguage">
    <vt:lpwstr>TÜRKÇE</vt:lpwstr>
  </property>
  <property fmtid="{D5CDD505-2E9C-101B-9397-08002B2CF9AE}" pid="4" name="VKVAHClassification-TR">
    <vt:lpwstr>VKVAH GENEL</vt:lpwstr>
  </property>
</Properties>
</file>