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91" r:id="rId3"/>
    <p:sldId id="266" r:id="rId4"/>
    <p:sldId id="282" r:id="rId5"/>
    <p:sldId id="271" r:id="rId6"/>
    <p:sldId id="283" r:id="rId7"/>
    <p:sldId id="267" r:id="rId8"/>
    <p:sldId id="284" r:id="rId9"/>
    <p:sldId id="277" r:id="rId10"/>
    <p:sldId id="280" r:id="rId11"/>
    <p:sldId id="285" r:id="rId12"/>
    <p:sldId id="278" r:id="rId13"/>
    <p:sldId id="275" r:id="rId14"/>
    <p:sldId id="276" r:id="rId15"/>
    <p:sldId id="279" r:id="rId16"/>
    <p:sldId id="286" r:id="rId17"/>
    <p:sldId id="269" r:id="rId18"/>
    <p:sldId id="273" r:id="rId19"/>
    <p:sldId id="287" r:id="rId20"/>
    <p:sldId id="288" r:id="rId21"/>
    <p:sldId id="274" r:id="rId22"/>
    <p:sldId id="272" r:id="rId23"/>
    <p:sldId id="289" r:id="rId24"/>
    <p:sldId id="270" r:id="rId25"/>
    <p:sldId id="290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21" autoAdjust="0"/>
    <p:restoredTop sz="94590" autoAdjust="0"/>
  </p:normalViewPr>
  <p:slideViewPr>
    <p:cSldViewPr>
      <p:cViewPr varScale="1">
        <p:scale>
          <a:sx n="70" d="100"/>
          <a:sy n="70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50DD33-0267-411A-8E7A-E5D01576B6AE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B62B4E-6CC2-4088-A4F2-98261CD322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r.wikipedia.org/wiki/Dosya:Besim_%C3%96mer_Akalin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81000"/>
            <a:ext cx="3810000" cy="1143000"/>
          </a:xfrm>
        </p:spPr>
        <p:txBody>
          <a:bodyPr/>
          <a:lstStyle/>
          <a:p>
            <a:r>
              <a:rPr lang="en-US" dirty="0" err="1" smtClean="0">
                <a:latin typeface="Bodoni MT Poster Compressed" panose="02070706080601050204" pitchFamily="18" charset="0"/>
              </a:rPr>
              <a:t>Fatih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Darüşşifası</a:t>
            </a:r>
            <a:r>
              <a:rPr lang="en-US" dirty="0" smtClean="0">
                <a:latin typeface="Bodoni MT Poster Compressed" panose="02070706080601050204" pitchFamily="18" charset="0"/>
              </a:rPr>
              <a:t> (1470) </a:t>
            </a:r>
            <a:endParaRPr lang="en-US" dirty="0">
              <a:latin typeface="Bodoni MT Poster Compressed" panose="0207070608060105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52400"/>
            <a:ext cx="552356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810000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Fatih Sultan Mehmet bugünkü Fatih Camisi’nin iki tarafına birer dershaneli, dördü kuzey diğer dördü güney tarafında 8 medreseden ibaret Sekizli Medreseler (Sahn-ı Semân) adı verilen devrin en büyük medreselerini yaptırdı (1463-1470). Güneydeki dört medresenin yanına, bütün hastalıkların tedavisi ve ilaçlarının verilmesinin emredildiği bir darüşşifa (hastane) yapılmıştı.</a:t>
            </a:r>
          </a:p>
          <a:p>
            <a:endParaRPr lang="en-US" smtClean="0"/>
          </a:p>
          <a:p>
            <a:pPr marL="45720" indent="0">
              <a:buFont typeface="Georgia" pitchFamily="18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95800"/>
            <a:ext cx="6512511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Bodoni MT Poster Compressed" panose="02070706080601050204" pitchFamily="18" charset="0"/>
              </a:rPr>
              <a:t>Sivil</a:t>
            </a:r>
            <a:r>
              <a:rPr lang="en-US" sz="3200" dirty="0" smtClean="0">
                <a:latin typeface="Bodoni MT Poster Compressed" panose="02070706080601050204" pitchFamily="18" charset="0"/>
              </a:rPr>
              <a:t> </a:t>
            </a:r>
            <a:r>
              <a:rPr lang="en-US" sz="3200" dirty="0" err="1" smtClean="0">
                <a:latin typeface="Bodoni MT Poster Compressed" panose="02070706080601050204" pitchFamily="18" charset="0"/>
              </a:rPr>
              <a:t>Tıbbiye’nin</a:t>
            </a:r>
            <a:r>
              <a:rPr lang="en-US" sz="3200" dirty="0" smtClean="0">
                <a:latin typeface="Bodoni MT Poster Compressed" panose="02070706080601050204" pitchFamily="18" charset="0"/>
              </a:rPr>
              <a:t> (</a:t>
            </a:r>
            <a:r>
              <a:rPr lang="en-US" sz="3600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Mekteb-i</a:t>
            </a:r>
            <a:r>
              <a:rPr lang="en-US" sz="3600" dirty="0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Tıbbiye-i</a:t>
            </a:r>
            <a:r>
              <a:rPr lang="en-US" sz="3600" dirty="0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Mülkiye</a:t>
            </a:r>
            <a:r>
              <a:rPr lang="en-US" sz="3200" dirty="0" smtClean="0">
                <a:latin typeface="Bodoni MT Poster Compressed" panose="02070706080601050204" pitchFamily="18" charset="0"/>
              </a:rPr>
              <a:t>) </a:t>
            </a:r>
            <a:r>
              <a:rPr lang="en-US" sz="3200" dirty="0" err="1" smtClean="0">
                <a:latin typeface="Bodoni MT Poster Compressed" panose="02070706080601050204" pitchFamily="18" charset="0"/>
              </a:rPr>
              <a:t>yerleştiği</a:t>
            </a:r>
            <a:r>
              <a:rPr lang="en-US" sz="3200" dirty="0" smtClean="0">
                <a:latin typeface="Bodoni MT Poster Compressed" panose="02070706080601050204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Kadırga’daki</a:t>
            </a:r>
            <a:r>
              <a:rPr lang="en-US" sz="3200" dirty="0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Menemenli</a:t>
            </a:r>
            <a:r>
              <a:rPr lang="en-US" sz="3200" dirty="0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 Mustafa </a:t>
            </a:r>
            <a:r>
              <a:rPr lang="en-US" sz="3200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Paşa</a:t>
            </a:r>
            <a:r>
              <a:rPr lang="en-US" sz="3200" dirty="0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Konağı</a:t>
            </a:r>
            <a:r>
              <a:rPr lang="en-US" sz="3200" dirty="0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 (1867)</a:t>
            </a:r>
            <a:endParaRPr lang="en-US" sz="3200" dirty="0">
              <a:solidFill>
                <a:schemeClr val="accent6"/>
              </a:solidFill>
              <a:latin typeface="Bodoni MT Poster Compressed" panose="02070706080601050204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762000"/>
            <a:ext cx="685800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2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1874 </a:t>
            </a:r>
            <a:r>
              <a:rPr lang="en-US" dirty="0" err="1" smtClean="0"/>
              <a:t>yılında</a:t>
            </a:r>
            <a:r>
              <a:rPr lang="en-US" dirty="0" smtClean="0"/>
              <a:t>  </a:t>
            </a:r>
            <a:r>
              <a:rPr lang="en-US" dirty="0" err="1" smtClean="0"/>
              <a:t>yanan</a:t>
            </a:r>
            <a:r>
              <a:rPr lang="en-US" dirty="0" smtClean="0"/>
              <a:t> </a:t>
            </a:r>
            <a:r>
              <a:rPr lang="en-US" dirty="0" err="1" smtClean="0"/>
              <a:t>Galatasaray</a:t>
            </a:r>
            <a:r>
              <a:rPr lang="en-US" dirty="0" smtClean="0"/>
              <a:t> </a:t>
            </a:r>
            <a:r>
              <a:rPr lang="en-US" dirty="0" err="1" smtClean="0"/>
              <a:t>binasının</a:t>
            </a:r>
            <a:r>
              <a:rPr lang="en-US" dirty="0" smtClean="0"/>
              <a:t> </a:t>
            </a:r>
            <a:r>
              <a:rPr lang="en-US" dirty="0" err="1" smtClean="0"/>
              <a:t>yerine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binaya</a:t>
            </a:r>
            <a:r>
              <a:rPr lang="en-US" dirty="0" smtClean="0"/>
              <a:t> </a:t>
            </a:r>
            <a:r>
              <a:rPr lang="en-US" dirty="0" err="1" smtClean="0"/>
              <a:t>taşındı</a:t>
            </a:r>
            <a:r>
              <a:rPr lang="en-US" dirty="0" smtClean="0"/>
              <a:t>. </a:t>
            </a:r>
            <a:r>
              <a:rPr lang="en-US" dirty="0" err="1" smtClean="0"/>
              <a:t>İdadi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(</a:t>
            </a:r>
            <a:r>
              <a:rPr lang="en-US" dirty="0" err="1" smtClean="0"/>
              <a:t>lise</a:t>
            </a:r>
            <a:r>
              <a:rPr lang="en-US" dirty="0" smtClean="0"/>
              <a:t>) </a:t>
            </a:r>
            <a:r>
              <a:rPr lang="en-US" dirty="0" err="1" smtClean="0"/>
              <a:t>Galasaray’da</a:t>
            </a:r>
            <a:r>
              <a:rPr lang="en-US" dirty="0" smtClean="0"/>
              <a:t> </a:t>
            </a:r>
            <a:r>
              <a:rPr lang="en-US" dirty="0" err="1" smtClean="0"/>
              <a:t>kalan</a:t>
            </a:r>
            <a:r>
              <a:rPr lang="en-US" dirty="0" smtClean="0"/>
              <a:t> Tıp </a:t>
            </a:r>
            <a:r>
              <a:rPr lang="en-US" dirty="0" err="1" smtClean="0"/>
              <a:t>Mektebi</a:t>
            </a:r>
            <a:r>
              <a:rPr lang="en-US" dirty="0" smtClean="0"/>
              <a:t> 1876 </a:t>
            </a:r>
            <a:r>
              <a:rPr lang="en-US" dirty="0" err="1" smtClean="0"/>
              <a:t>yılında</a:t>
            </a:r>
            <a:r>
              <a:rPr lang="en-US" dirty="0" smtClean="0"/>
              <a:t> </a:t>
            </a:r>
            <a:r>
              <a:rPr lang="en-US" dirty="0" err="1" smtClean="0"/>
              <a:t>tekrar</a:t>
            </a:r>
            <a:r>
              <a:rPr lang="en-US" dirty="0" smtClean="0"/>
              <a:t> </a:t>
            </a:r>
            <a:r>
              <a:rPr lang="en-US" dirty="0" err="1" smtClean="0"/>
              <a:t>Demirkapı’ya</a:t>
            </a:r>
            <a:r>
              <a:rPr lang="en-US" dirty="0" smtClean="0"/>
              <a:t> </a:t>
            </a:r>
            <a:r>
              <a:rPr lang="en-US" dirty="0" err="1" smtClean="0"/>
              <a:t>taşındı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“</a:t>
            </a:r>
            <a:r>
              <a:rPr lang="en-US" b="1" dirty="0" err="1" smtClean="0">
                <a:solidFill>
                  <a:srgbClr val="FF0000"/>
                </a:solidFill>
              </a:rPr>
              <a:t>Mekteb-i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Tıbbiye-i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Şahane</a:t>
            </a:r>
            <a:r>
              <a:rPr lang="en-US" b="1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/>
              <a:t>adı</a:t>
            </a:r>
            <a:r>
              <a:rPr lang="en-US" dirty="0" smtClean="0"/>
              <a:t> </a:t>
            </a:r>
            <a:r>
              <a:rPr lang="en-US" dirty="0" err="1" smtClean="0"/>
              <a:t>verildi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İdadi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da </a:t>
            </a:r>
            <a:r>
              <a:rPr lang="en-US" dirty="0" err="1" smtClean="0"/>
              <a:t>Kuleli’ye</a:t>
            </a:r>
            <a:r>
              <a:rPr lang="en-US" dirty="0" smtClean="0"/>
              <a:t> </a:t>
            </a:r>
            <a:r>
              <a:rPr lang="en-US" dirty="0" err="1" smtClean="0"/>
              <a:t>taşınınca</a:t>
            </a:r>
            <a:r>
              <a:rPr lang="en-US" dirty="0" smtClean="0"/>
              <a:t> </a:t>
            </a:r>
            <a:r>
              <a:rPr lang="en-US" dirty="0" err="1" smtClean="0"/>
              <a:t>binaya</a:t>
            </a:r>
            <a:r>
              <a:rPr lang="en-US" dirty="0" smtClean="0"/>
              <a:t> </a:t>
            </a:r>
            <a:r>
              <a:rPr lang="en-US" dirty="0" err="1" smtClean="0"/>
              <a:t>Galatasay</a:t>
            </a:r>
            <a:r>
              <a:rPr lang="en-US" dirty="0" smtClean="0"/>
              <a:t> </a:t>
            </a:r>
            <a:r>
              <a:rPr lang="en-US" dirty="0" err="1" smtClean="0"/>
              <a:t>Sultanisi</a:t>
            </a:r>
            <a:r>
              <a:rPr lang="en-US" dirty="0" smtClean="0"/>
              <a:t> (</a:t>
            </a:r>
            <a:r>
              <a:rPr lang="en-US" dirty="0" err="1" smtClean="0"/>
              <a:t>bugünkü</a:t>
            </a:r>
            <a:r>
              <a:rPr lang="en-US" dirty="0" smtClean="0"/>
              <a:t> </a:t>
            </a:r>
            <a:r>
              <a:rPr lang="en-US" dirty="0" err="1" smtClean="0"/>
              <a:t>Galatasaray</a:t>
            </a:r>
            <a:r>
              <a:rPr lang="en-US" dirty="0" smtClean="0"/>
              <a:t> </a:t>
            </a:r>
            <a:r>
              <a:rPr lang="en-US" dirty="0" err="1" smtClean="0"/>
              <a:t>Lisesi</a:t>
            </a:r>
            <a:r>
              <a:rPr lang="en-US" dirty="0" smtClean="0"/>
              <a:t>) </a:t>
            </a:r>
            <a:r>
              <a:rPr lang="en-US" dirty="0" err="1" smtClean="0"/>
              <a:t>yerleşti</a:t>
            </a:r>
            <a:r>
              <a:rPr lang="en-US" dirty="0" smtClean="0"/>
              <a:t>. Tıp </a:t>
            </a:r>
            <a:r>
              <a:rPr lang="en-US" dirty="0" err="1" smtClean="0"/>
              <a:t>Mektebi</a:t>
            </a:r>
            <a:r>
              <a:rPr lang="en-US" dirty="0" smtClean="0"/>
              <a:t> 1903 </a:t>
            </a:r>
            <a:r>
              <a:rPr lang="en-US" dirty="0" err="1" smtClean="0"/>
              <a:t>yılına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Demirkapı</a:t>
            </a:r>
            <a:r>
              <a:rPr lang="en-US" dirty="0" smtClean="0"/>
              <a:t> </a:t>
            </a:r>
            <a:r>
              <a:rPr lang="en-US" dirty="0" err="1" smtClean="0"/>
              <a:t>Kışlasında</a:t>
            </a:r>
            <a:r>
              <a:rPr lang="en-US" dirty="0" smtClean="0"/>
              <a:t> </a:t>
            </a:r>
            <a:r>
              <a:rPr lang="en-US" dirty="0" err="1" smtClean="0"/>
              <a:t>öğretim</a:t>
            </a:r>
            <a:r>
              <a:rPr lang="en-US" dirty="0" smtClean="0"/>
              <a:t> </a:t>
            </a:r>
            <a:r>
              <a:rPr lang="en-US" dirty="0" err="1" smtClean="0"/>
              <a:t>yaptı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Bodoni MT Poster Compressed" panose="02070706080601050204" pitchFamily="18" charset="0"/>
              </a:rPr>
              <a:t>Sirkeci’deki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Demirkapı</a:t>
            </a:r>
            <a:r>
              <a:rPr lang="en-US" dirty="0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Tıbbiyesi</a:t>
            </a:r>
            <a:r>
              <a:rPr lang="en-US" dirty="0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(1866-1903)</a:t>
            </a:r>
            <a:endParaRPr lang="en-US" dirty="0">
              <a:solidFill>
                <a:schemeClr val="accent6"/>
              </a:solidFill>
              <a:latin typeface="Bodoni MT Poster Compressed" panose="02070706080601050204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609600"/>
            <a:ext cx="6781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BESİM ÖMER (AKALIN) PAŞA</a:t>
            </a:r>
            <a:br>
              <a:rPr lang="en-US" b="1" dirty="0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</a:br>
            <a:r>
              <a:rPr lang="en-US" b="1" dirty="0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(Kadın </a:t>
            </a:r>
            <a:r>
              <a:rPr lang="en-US" b="1" dirty="0" err="1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Hastalıkları</a:t>
            </a:r>
            <a:r>
              <a:rPr lang="en-US" b="1" dirty="0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 </a:t>
            </a:r>
            <a:r>
              <a:rPr lang="en-US" b="1" dirty="0" err="1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ve</a:t>
            </a:r>
            <a:r>
              <a:rPr lang="en-US" b="1" dirty="0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 </a:t>
            </a:r>
            <a:r>
              <a:rPr lang="en-US" b="1" dirty="0" err="1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doğum</a:t>
            </a:r>
            <a:r>
              <a:rPr lang="en-US" b="1" dirty="0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 </a:t>
            </a:r>
            <a:r>
              <a:rPr lang="en-US" b="1" dirty="0" err="1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bilim</a:t>
            </a:r>
            <a:r>
              <a:rPr lang="en-US" b="1" dirty="0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 </a:t>
            </a:r>
            <a:r>
              <a:rPr lang="en-US" b="1" dirty="0" err="1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dalımızın</a:t>
            </a:r>
            <a:r>
              <a:rPr lang="en-US" b="1" dirty="0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 </a:t>
            </a:r>
            <a:r>
              <a:rPr lang="en-US" b="1" dirty="0" err="1" smtClean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kurucusu</a:t>
            </a:r>
            <a:r>
              <a:rPr lang="en-US" b="1" dirty="0">
                <a:latin typeface="Bodoni MT Poster Compressed" panose="02070706080601050204" pitchFamily="18" charset="0"/>
                <a:cs typeface="Arabic Typesetting" panose="03020402040406030203" pitchFamily="66" charset="-78"/>
              </a:rPr>
              <a:t>)</a:t>
            </a:r>
          </a:p>
        </p:txBody>
      </p:sp>
      <p:pic>
        <p:nvPicPr>
          <p:cNvPr id="12290" name="Resim 1" descr="Besim Ömer Aka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49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Mekteb-i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Tıbbiye-i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Şâhâne'de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askerî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öğrenci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sınıfta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1885'te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bitirdi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Tıp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Okulu'nda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doğum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kliniğinde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Mehmet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Vahit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Bey'in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yanında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öğretmen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yardımcısı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çalıştı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Uzmanlık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eğitimi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Paris'e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gönderildi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Paris'teki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deneyimlerini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kitap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haline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getirdi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Doğum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Tarihi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adlı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kitabı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Türkiye'de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doğumla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çağdaş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eser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tanınır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Paris'teki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öğreniminin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ardından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yurda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döndüğünde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rütbesi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generalliğe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yükseltilen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Besim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Ömer, 1892'de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saraydan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gizlice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doğum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kliniği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açtı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Mekteb-i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Tıbbiye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yakınındaki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üç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odalı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ülkenin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doğum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kliniğidir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doğumhane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yıl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hizmet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verdikten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Kadırga'daki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binaya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taşınmıştır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1895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yılında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Okulu'nda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öğretmen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oldu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1919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yılında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Darülfünun'a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Emîn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rektör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seçildi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1922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yılında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Mekteb-i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Tıbbiye-i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Şahane'ye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kız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öğrenciyi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kayıt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ettirerek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Türkiye'nin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kadın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doktorlarının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yetişmesine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ön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ayak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oldu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73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Bodoni MT Poster Compressed" panose="02070706080601050204" pitchFamily="18" charset="0"/>
              </a:rPr>
              <a:t>1898’de </a:t>
            </a:r>
            <a:r>
              <a:rPr lang="en-US" sz="4400" dirty="0" err="1" smtClean="0">
                <a:latin typeface="Bodoni MT Poster Compressed" panose="02070706080601050204" pitchFamily="18" charset="0"/>
              </a:rPr>
              <a:t>Sarayburnu</a:t>
            </a:r>
            <a:r>
              <a:rPr lang="en-US" sz="4400" dirty="0" smtClean="0">
                <a:latin typeface="Bodoni MT Poster Compressed" panose="02070706080601050204" pitchFamily="18" charset="0"/>
              </a:rPr>
              <a:t> </a:t>
            </a:r>
            <a:r>
              <a:rPr lang="en-US" sz="4400" dirty="0" err="1" smtClean="0">
                <a:latin typeface="Bodoni MT Poster Compressed" panose="02070706080601050204" pitchFamily="18" charset="0"/>
              </a:rPr>
              <a:t>Gülhane</a:t>
            </a:r>
            <a:r>
              <a:rPr lang="en-US" sz="4400" dirty="0" smtClean="0">
                <a:latin typeface="Bodoni MT Poster Compressed" panose="02070706080601050204" pitchFamily="18" charset="0"/>
              </a:rPr>
              <a:t> </a:t>
            </a:r>
            <a:br>
              <a:rPr lang="en-US" sz="4400" dirty="0" smtClean="0">
                <a:latin typeface="Bodoni MT Poster Compressed" panose="02070706080601050204" pitchFamily="18" charset="0"/>
              </a:rPr>
            </a:br>
            <a:r>
              <a:rPr lang="en-US" sz="3100" dirty="0" err="1" smtClean="0">
                <a:latin typeface="Bodoni MT Poster Compressed" panose="02070706080601050204" pitchFamily="18" charset="0"/>
              </a:rPr>
              <a:t>Rüştiyesi’ne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ait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binada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Türk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Tıbbının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gelişmesine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büyük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katkı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sağlayacak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olan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Gülhane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Askeri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Tatbikat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Mektebi</a:t>
            </a:r>
            <a:r>
              <a:rPr lang="en-US" sz="3100" dirty="0" smtClean="0">
                <a:latin typeface="Bodoni MT Poster Compressed" panose="02070706080601050204" pitchFamily="18" charset="0"/>
              </a:rPr>
              <a:t> </a:t>
            </a:r>
            <a:r>
              <a:rPr lang="en-US" sz="3100" dirty="0" err="1" smtClean="0">
                <a:latin typeface="Bodoni MT Poster Compressed" panose="02070706080601050204" pitchFamily="18" charset="0"/>
              </a:rPr>
              <a:t>kurulur</a:t>
            </a:r>
            <a:r>
              <a:rPr lang="en-US" sz="3100" dirty="0" smtClean="0">
                <a:latin typeface="Bodoni MT Poster Compressed" panose="02070706080601050204" pitchFamily="18" charset="0"/>
              </a:rPr>
              <a:t>.</a:t>
            </a:r>
            <a:endParaRPr lang="en-US" sz="2700" dirty="0">
              <a:latin typeface="Bodoni MT Poster Compressed" panose="02070706080601050204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77993"/>
            <a:ext cx="7010400" cy="406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5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Tıp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Mektebi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1892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yılında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yapımına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başlanan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Haydarpaşa’daki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binaya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Marmara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Üniversitesi’nin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kullandığı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1903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yılında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taşındı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Tıphane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Cerrahhanenin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dört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yıl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başlayan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tıp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eğitimi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giderek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gelişti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zaman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içinde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birçok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mezunu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Avrupa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şehirlerine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ihtisas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gönderildi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Mülki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Tıbbiye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Haydarpaşa’ya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taşındı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1909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yılında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Askeri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Sivil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Tıbbiyeler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Haydarpaşa’da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birleştirilerek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İstanbul </a:t>
            </a:r>
            <a:r>
              <a:rPr lang="en-US" sz="2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Darülfününü</a:t>
            </a:r>
            <a:r>
              <a:rPr lang="en-US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Tıp </a:t>
            </a:r>
            <a:r>
              <a:rPr lang="en-US" sz="2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Fakültesi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verildi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Bodoni MT Poster Compressed" panose="02070706080601050204" pitchFamily="18" charset="0"/>
              </a:rPr>
              <a:t>Haydarpaşa’da</a:t>
            </a:r>
            <a:r>
              <a:rPr lang="en-US" dirty="0" smtClean="0">
                <a:latin typeface="Bodoni MT Poster Compressed" panose="02070706080601050204" pitchFamily="18" charset="0"/>
              </a:rPr>
              <a:t> Tıp </a:t>
            </a:r>
            <a:r>
              <a:rPr lang="en-US" dirty="0" err="1" smtClean="0">
                <a:latin typeface="Bodoni MT Poster Compressed" panose="02070706080601050204" pitchFamily="18" charset="0"/>
              </a:rPr>
              <a:t>Fakültesi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için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inşa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ettirilen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bina</a:t>
            </a:r>
            <a:endParaRPr lang="en-US" dirty="0">
              <a:latin typeface="Bodoni MT Poster Compressed" panose="020707060806010502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838200"/>
            <a:ext cx="6629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latin typeface="Blackadder ITC" panose="04020505051007020D02" pitchFamily="82" charset="0"/>
              </a:rPr>
              <a:t> </a:t>
            </a:r>
            <a:r>
              <a:rPr lang="en-US" sz="3600" b="1" i="1" dirty="0" smtClean="0">
                <a:latin typeface="Blackadder ITC" panose="04020505051007020D02" pitchFamily="82" charset="0"/>
              </a:rPr>
              <a:t>                   </a:t>
            </a:r>
            <a:r>
              <a:rPr lang="en-US" sz="3600" b="1" i="1" dirty="0" err="1" smtClean="0">
                <a:latin typeface="Bodoni MT Poster Compressed" panose="02070706080601050204" pitchFamily="18" charset="0"/>
              </a:rPr>
              <a:t>Haydarpaşa</a:t>
            </a:r>
            <a:r>
              <a:rPr lang="en-US" sz="3600" b="1" i="1" dirty="0" smtClean="0">
                <a:latin typeface="Bodoni MT Poster Compressed" panose="02070706080601050204" pitchFamily="18" charset="0"/>
              </a:rPr>
              <a:t>  </a:t>
            </a:r>
            <a:r>
              <a:rPr lang="en-US" sz="3600" b="1" i="1" dirty="0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İstanbul </a:t>
            </a:r>
            <a:r>
              <a:rPr lang="en-US" sz="3600" b="1" i="1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Darülfününü</a:t>
            </a:r>
            <a:r>
              <a:rPr lang="en-US" sz="3600" b="1" i="1" dirty="0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 Tıp </a:t>
            </a:r>
            <a:r>
              <a:rPr lang="en-US" sz="3600" b="1" i="1" dirty="0" err="1" smtClean="0">
                <a:solidFill>
                  <a:schemeClr val="accent6"/>
                </a:solidFill>
                <a:latin typeface="Bodoni MT Poster Compressed" panose="02070706080601050204" pitchFamily="18" charset="0"/>
              </a:rPr>
              <a:t>Fakültesi</a:t>
            </a:r>
            <a:endParaRPr lang="en-US" sz="3600" b="1" i="1" dirty="0">
              <a:solidFill>
                <a:schemeClr val="accent6"/>
              </a:solidFill>
              <a:latin typeface="Bodoni MT Poster Compressed" panose="02070706080601050204" pitchFamily="18" charset="0"/>
            </a:endParaRPr>
          </a:p>
        </p:txBody>
      </p:sp>
      <p:pic>
        <p:nvPicPr>
          <p:cNvPr id="10242" name="Picture 2" descr="D:\istanbul üni. tarihçe\resimler\hpas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1295400"/>
            <a:ext cx="839419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Kliniği</a:t>
            </a:r>
            <a:r>
              <a:rPr lang="en-US" dirty="0" smtClean="0"/>
              <a:t> </a:t>
            </a:r>
            <a:r>
              <a:rPr lang="en-US" dirty="0" err="1" smtClean="0"/>
              <a:t>Şefi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Besim</a:t>
            </a:r>
            <a:r>
              <a:rPr lang="en-US" dirty="0" smtClean="0"/>
              <a:t> Ömer </a:t>
            </a:r>
            <a:r>
              <a:rPr lang="en-US" dirty="0" err="1" smtClean="0"/>
              <a:t>paşa</a:t>
            </a:r>
            <a:r>
              <a:rPr lang="en-US" dirty="0" smtClean="0"/>
              <a:t>, II. </a:t>
            </a:r>
            <a:r>
              <a:rPr lang="en-US" dirty="0" err="1" smtClean="0"/>
              <a:t>Meşrutiyet</a:t>
            </a:r>
            <a:r>
              <a:rPr lang="en-US" dirty="0" smtClean="0"/>
              <a:t> </a:t>
            </a:r>
            <a:r>
              <a:rPr lang="en-US" dirty="0" err="1" smtClean="0"/>
              <a:t>ilan</a:t>
            </a:r>
            <a:r>
              <a:rPr lang="en-US" dirty="0" smtClean="0"/>
              <a:t> </a:t>
            </a:r>
            <a:r>
              <a:rPr lang="en-US" dirty="0" err="1" smtClean="0"/>
              <a:t>edildiğinde</a:t>
            </a:r>
            <a:r>
              <a:rPr lang="en-US" dirty="0" smtClean="0"/>
              <a:t> (1908) </a:t>
            </a:r>
            <a:r>
              <a:rPr lang="en-US" dirty="0" err="1" smtClean="0"/>
              <a:t>rütbesi</a:t>
            </a:r>
            <a:r>
              <a:rPr lang="en-US" dirty="0" smtClean="0"/>
              <a:t> </a:t>
            </a:r>
            <a:r>
              <a:rPr lang="en-US" dirty="0" err="1" smtClean="0"/>
              <a:t>albaylığa</a:t>
            </a:r>
            <a:r>
              <a:rPr lang="en-US" dirty="0" smtClean="0"/>
              <a:t> </a:t>
            </a:r>
            <a:r>
              <a:rPr lang="en-US" dirty="0" err="1" smtClean="0"/>
              <a:t>indirildi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 </a:t>
            </a:r>
            <a:r>
              <a:rPr lang="en-US" dirty="0" err="1" smtClean="0"/>
              <a:t>halk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"</a:t>
            </a:r>
            <a:r>
              <a:rPr lang="en-US" dirty="0" err="1" smtClean="0"/>
              <a:t>Paşa</a:t>
            </a:r>
            <a:r>
              <a:rPr lang="en-US" dirty="0" smtClean="0"/>
              <a:t>"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anılmaya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etti</a:t>
            </a:r>
            <a:r>
              <a:rPr lang="en-US" dirty="0" smtClean="0"/>
              <a:t>. 1911 </a:t>
            </a:r>
            <a:r>
              <a:rPr lang="en-US" dirty="0" err="1" smtClean="0"/>
              <a:t>yılında</a:t>
            </a:r>
            <a:r>
              <a:rPr lang="en-US" dirty="0" smtClean="0"/>
              <a:t> </a:t>
            </a:r>
            <a:r>
              <a:rPr lang="en-US" dirty="0" err="1" smtClean="0"/>
              <a:t>İstanbul'un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tanınmış</a:t>
            </a:r>
            <a:r>
              <a:rPr lang="en-US" dirty="0" smtClean="0"/>
              <a:t> </a:t>
            </a:r>
            <a:r>
              <a:rPr lang="en-US" dirty="0" err="1" smtClean="0"/>
              <a:t>ailelerinin</a:t>
            </a:r>
            <a:r>
              <a:rPr lang="en-US" dirty="0" smtClean="0"/>
              <a:t> </a:t>
            </a:r>
            <a:r>
              <a:rPr lang="en-US" dirty="0" err="1" smtClean="0"/>
              <a:t>kızlarını</a:t>
            </a:r>
            <a:r>
              <a:rPr lang="en-US" dirty="0" smtClean="0"/>
              <a:t>, </a:t>
            </a:r>
            <a:r>
              <a:rPr lang="en-US" dirty="0" err="1" smtClean="0"/>
              <a:t>derslerini</a:t>
            </a:r>
            <a:r>
              <a:rPr lang="en-US" dirty="0" smtClean="0"/>
              <a:t> </a:t>
            </a:r>
            <a:r>
              <a:rPr lang="en-US" dirty="0" err="1" smtClean="0"/>
              <a:t>kendisinin</a:t>
            </a:r>
            <a:r>
              <a:rPr lang="en-US" dirty="0" smtClean="0"/>
              <a:t> </a:t>
            </a:r>
            <a:r>
              <a:rPr lang="en-US" dirty="0" err="1" smtClean="0"/>
              <a:t>yürüttüğü</a:t>
            </a:r>
            <a:r>
              <a:rPr lang="en-US" dirty="0" smtClean="0"/>
              <a:t> </a:t>
            </a:r>
            <a:r>
              <a:rPr lang="en-US" dirty="0" err="1" smtClean="0"/>
              <a:t>Gönüllü</a:t>
            </a:r>
            <a:r>
              <a:rPr lang="en-US" dirty="0" smtClean="0"/>
              <a:t> </a:t>
            </a:r>
            <a:r>
              <a:rPr lang="en-US" dirty="0" err="1" smtClean="0"/>
              <a:t>Hastabakıcılık</a:t>
            </a:r>
            <a:r>
              <a:rPr lang="en-US" dirty="0" smtClean="0"/>
              <a:t> </a:t>
            </a:r>
            <a:r>
              <a:rPr lang="en-US" dirty="0" err="1" smtClean="0"/>
              <a:t>Kursu'na</a:t>
            </a:r>
            <a:r>
              <a:rPr lang="en-US" dirty="0" smtClean="0"/>
              <a:t> </a:t>
            </a:r>
            <a:r>
              <a:rPr lang="en-US" dirty="0" err="1" smtClean="0"/>
              <a:t>çağırdı</a:t>
            </a:r>
            <a:r>
              <a:rPr lang="en-US" dirty="0" smtClean="0"/>
              <a:t>. 6 </a:t>
            </a:r>
            <a:r>
              <a:rPr lang="en-US" dirty="0" err="1" smtClean="0"/>
              <a:t>aylık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r>
              <a:rPr lang="en-US" dirty="0" smtClean="0"/>
              <a:t> </a:t>
            </a:r>
            <a:r>
              <a:rPr lang="en-US" dirty="0" err="1" smtClean="0"/>
              <a:t>gören</a:t>
            </a:r>
            <a:r>
              <a:rPr lang="en-US" dirty="0" smtClean="0"/>
              <a:t> </a:t>
            </a:r>
            <a:r>
              <a:rPr lang="en-US" dirty="0" err="1" smtClean="0"/>
              <a:t>Müslüman</a:t>
            </a:r>
            <a:r>
              <a:rPr lang="en-US" dirty="0" smtClean="0"/>
              <a:t> </a:t>
            </a:r>
            <a:r>
              <a:rPr lang="en-US" dirty="0" err="1" smtClean="0"/>
              <a:t>Türk</a:t>
            </a:r>
            <a:r>
              <a:rPr lang="en-US" dirty="0" smtClean="0"/>
              <a:t> </a:t>
            </a:r>
            <a:r>
              <a:rPr lang="en-US" dirty="0" err="1" smtClean="0"/>
              <a:t>kadınları</a:t>
            </a:r>
            <a:r>
              <a:rPr lang="en-US" dirty="0" smtClean="0"/>
              <a:t>, ilk </a:t>
            </a:r>
            <a:r>
              <a:rPr lang="en-US" dirty="0" err="1" smtClean="0"/>
              <a:t>defa</a:t>
            </a:r>
            <a:r>
              <a:rPr lang="en-US" dirty="0" smtClean="0"/>
              <a:t> </a:t>
            </a:r>
            <a:r>
              <a:rPr lang="en-US" dirty="0" err="1" smtClean="0"/>
              <a:t>yaralı</a:t>
            </a:r>
            <a:r>
              <a:rPr lang="en-US" dirty="0" smtClean="0"/>
              <a:t> </a:t>
            </a:r>
            <a:r>
              <a:rPr lang="en-US" dirty="0" err="1" smtClean="0"/>
              <a:t>askerlerin</a:t>
            </a:r>
            <a:r>
              <a:rPr lang="en-US" dirty="0" smtClean="0"/>
              <a:t> </a:t>
            </a:r>
            <a:r>
              <a:rPr lang="en-US" dirty="0" err="1" smtClean="0"/>
              <a:t>bakımına</a:t>
            </a:r>
            <a:r>
              <a:rPr lang="en-US" dirty="0" smtClean="0"/>
              <a:t> </a:t>
            </a:r>
            <a:r>
              <a:rPr lang="en-US" dirty="0" err="1" smtClean="0"/>
              <a:t>katılabildiler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1919 </a:t>
            </a:r>
            <a:r>
              <a:rPr lang="en-US" dirty="0" err="1" smtClean="0"/>
              <a:t>yılında</a:t>
            </a:r>
            <a:r>
              <a:rPr lang="en-US" dirty="0" smtClean="0"/>
              <a:t> </a:t>
            </a:r>
            <a:r>
              <a:rPr lang="en-US" dirty="0" err="1" smtClean="0"/>
              <a:t>Darülfünun'a</a:t>
            </a:r>
            <a:r>
              <a:rPr lang="en-US" dirty="0" smtClean="0"/>
              <a:t> "</a:t>
            </a:r>
            <a:r>
              <a:rPr lang="en-US" dirty="0" err="1" smtClean="0"/>
              <a:t>Emîn</a:t>
            </a:r>
            <a:r>
              <a:rPr lang="en-US" dirty="0" smtClean="0"/>
              <a:t>" (</a:t>
            </a:r>
            <a:r>
              <a:rPr lang="en-US" dirty="0" err="1" smtClean="0"/>
              <a:t>rektör</a:t>
            </a:r>
            <a:r>
              <a:rPr lang="en-US" dirty="0" smtClean="0"/>
              <a:t>) </a:t>
            </a:r>
            <a:r>
              <a:rPr lang="en-US" dirty="0" err="1" smtClean="0"/>
              <a:t>seçildi</a:t>
            </a:r>
            <a:r>
              <a:rPr lang="en-US" dirty="0" smtClean="0"/>
              <a:t>. 1922 </a:t>
            </a:r>
            <a:r>
              <a:rPr lang="en-US" dirty="0" err="1" smtClean="0"/>
              <a:t>yılında</a:t>
            </a:r>
            <a:r>
              <a:rPr lang="en-US" dirty="0" smtClean="0"/>
              <a:t> </a:t>
            </a:r>
            <a:r>
              <a:rPr lang="en-US" dirty="0" err="1" smtClean="0"/>
              <a:t>Mekteb-i</a:t>
            </a:r>
            <a:r>
              <a:rPr lang="en-US" dirty="0" smtClean="0"/>
              <a:t> </a:t>
            </a:r>
            <a:r>
              <a:rPr lang="en-US" dirty="0" err="1" smtClean="0"/>
              <a:t>Tıbbiye-i</a:t>
            </a:r>
            <a:r>
              <a:rPr lang="en-US" dirty="0" smtClean="0"/>
              <a:t> </a:t>
            </a:r>
            <a:r>
              <a:rPr lang="en-US" dirty="0" err="1" smtClean="0"/>
              <a:t>Şahane'ye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kız</a:t>
            </a:r>
            <a:r>
              <a:rPr lang="en-US" dirty="0" smtClean="0"/>
              <a:t> </a:t>
            </a:r>
            <a:r>
              <a:rPr lang="en-US" dirty="0" err="1" smtClean="0"/>
              <a:t>öğrenciyi</a:t>
            </a:r>
            <a:r>
              <a:rPr lang="en-US" dirty="0" smtClean="0"/>
              <a:t> </a:t>
            </a:r>
            <a:r>
              <a:rPr lang="en-US" dirty="0" err="1" smtClean="0"/>
              <a:t>kayıt</a:t>
            </a:r>
            <a:r>
              <a:rPr lang="en-US" dirty="0" smtClean="0"/>
              <a:t> </a:t>
            </a:r>
            <a:r>
              <a:rPr lang="en-US" dirty="0" err="1" smtClean="0"/>
              <a:t>ettirerek</a:t>
            </a:r>
            <a:r>
              <a:rPr lang="en-US" dirty="0" smtClean="0"/>
              <a:t> </a:t>
            </a:r>
            <a:r>
              <a:rPr lang="en-US" dirty="0" err="1" smtClean="0"/>
              <a:t>Türkiye'nin</a:t>
            </a:r>
            <a:r>
              <a:rPr lang="en-US" dirty="0" smtClean="0"/>
              <a:t> ilk </a:t>
            </a:r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doktorlarının</a:t>
            </a:r>
            <a:r>
              <a:rPr lang="en-US" dirty="0" smtClean="0"/>
              <a:t> </a:t>
            </a:r>
            <a:r>
              <a:rPr lang="en-US" dirty="0" err="1" smtClean="0"/>
              <a:t>yetişmesine</a:t>
            </a:r>
            <a:r>
              <a:rPr lang="en-US" dirty="0" smtClean="0"/>
              <a:t>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ayak</a:t>
            </a:r>
            <a:r>
              <a:rPr lang="en-US" dirty="0" smtClean="0"/>
              <a:t> </a:t>
            </a:r>
            <a:r>
              <a:rPr lang="en-US" dirty="0" err="1" smtClean="0"/>
              <a:t>oldu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1922 </a:t>
            </a:r>
            <a:r>
              <a:rPr lang="en-US" dirty="0" err="1" smtClean="0"/>
              <a:t>yılı</a:t>
            </a:r>
            <a:r>
              <a:rPr lang="en-US" dirty="0" smtClean="0"/>
              <a:t>, Tıp </a:t>
            </a:r>
            <a:r>
              <a:rPr lang="en-US" dirty="0" err="1" smtClean="0"/>
              <a:t>Fakültesi</a:t>
            </a:r>
            <a:r>
              <a:rPr lang="en-US" dirty="0" smtClean="0"/>
              <a:t> </a:t>
            </a:r>
            <a:r>
              <a:rPr lang="en-US" dirty="0" err="1" smtClean="0"/>
              <a:t>tarihinde</a:t>
            </a:r>
            <a:r>
              <a:rPr lang="en-US" dirty="0" smtClean="0"/>
              <a:t> </a:t>
            </a:r>
            <a:r>
              <a:rPr lang="en-US" dirty="0" err="1" smtClean="0"/>
              <a:t>hanımların</a:t>
            </a:r>
            <a:r>
              <a:rPr lang="en-US" dirty="0" smtClean="0"/>
              <a:t> ilk </a:t>
            </a:r>
            <a:r>
              <a:rPr lang="en-US" dirty="0" err="1" smtClean="0"/>
              <a:t>kez</a:t>
            </a:r>
            <a:r>
              <a:rPr lang="en-US" dirty="0" smtClean="0"/>
              <a:t> </a:t>
            </a:r>
            <a:r>
              <a:rPr lang="en-US" dirty="0" err="1" smtClean="0"/>
              <a:t>eğitime</a:t>
            </a:r>
            <a:r>
              <a:rPr lang="en-US" dirty="0" smtClean="0"/>
              <a:t> </a:t>
            </a:r>
            <a:r>
              <a:rPr lang="en-US" dirty="0" err="1" smtClean="0"/>
              <a:t>katılma</a:t>
            </a:r>
            <a:r>
              <a:rPr lang="en-US" dirty="0" smtClean="0"/>
              <a:t> </a:t>
            </a:r>
            <a:r>
              <a:rPr lang="en-US" dirty="0" err="1" smtClean="0"/>
              <a:t>hakkını</a:t>
            </a:r>
            <a:r>
              <a:rPr lang="en-US" dirty="0" smtClean="0"/>
              <a:t> </a:t>
            </a:r>
            <a:r>
              <a:rPr lang="en-US" dirty="0" err="1" smtClean="0"/>
              <a:t>kazandığı</a:t>
            </a:r>
            <a:r>
              <a:rPr lang="en-US" dirty="0" smtClean="0"/>
              <a:t>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olduğundan</a:t>
            </a:r>
            <a:r>
              <a:rPr lang="en-US" dirty="0" smtClean="0"/>
              <a:t>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öneme</a:t>
            </a:r>
            <a:r>
              <a:rPr lang="en-US" dirty="0" smtClean="0"/>
              <a:t> </a:t>
            </a:r>
            <a:r>
              <a:rPr lang="en-US" dirty="0" err="1" smtClean="0"/>
              <a:t>sahiptir</a:t>
            </a:r>
            <a:r>
              <a:rPr lang="en-US" dirty="0" smtClean="0"/>
              <a:t>. Bu </a:t>
            </a:r>
            <a:r>
              <a:rPr lang="en-US" dirty="0" err="1" smtClean="0"/>
              <a:t>yıl</a:t>
            </a:r>
            <a:r>
              <a:rPr lang="en-US" dirty="0" smtClean="0"/>
              <a:t> on </a:t>
            </a:r>
            <a:r>
              <a:rPr lang="en-US" dirty="0" err="1" smtClean="0"/>
              <a:t>kız</a:t>
            </a:r>
            <a:r>
              <a:rPr lang="en-US" dirty="0" smtClean="0"/>
              <a:t> </a:t>
            </a:r>
            <a:r>
              <a:rPr lang="en-US" dirty="0" err="1" smtClean="0"/>
              <a:t>öğrenci</a:t>
            </a:r>
            <a:r>
              <a:rPr lang="en-US" dirty="0" smtClean="0"/>
              <a:t> Tıp </a:t>
            </a:r>
            <a:r>
              <a:rPr lang="en-US" dirty="0" err="1" smtClean="0"/>
              <a:t>Fakültesi’ne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edilir.Bunların</a:t>
            </a:r>
            <a:r>
              <a:rPr lang="en-US" dirty="0" smtClean="0"/>
              <a:t> </a:t>
            </a:r>
            <a:r>
              <a:rPr lang="en-US" dirty="0" err="1" smtClean="0"/>
              <a:t>içinden</a:t>
            </a:r>
            <a:r>
              <a:rPr lang="en-US" dirty="0" smtClean="0"/>
              <a:t>  İlk </a:t>
            </a:r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profesör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Prof. Dr. </a:t>
            </a:r>
            <a:r>
              <a:rPr lang="en-US" dirty="0" err="1" smtClean="0">
                <a:solidFill>
                  <a:schemeClr val="accent6"/>
                </a:solidFill>
              </a:rPr>
              <a:t>Müfide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Küley</a:t>
            </a:r>
            <a:r>
              <a:rPr lang="en-US" dirty="0" smtClean="0"/>
              <a:t> (1904-1995)’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ilk </a:t>
            </a:r>
            <a:r>
              <a:rPr lang="en-US" dirty="0" err="1" smtClean="0"/>
              <a:t>kadın</a:t>
            </a:r>
            <a:r>
              <a:rPr lang="en-US" dirty="0" smtClean="0"/>
              <a:t> </a:t>
            </a:r>
            <a:r>
              <a:rPr lang="en-US" dirty="0" err="1" smtClean="0"/>
              <a:t>hastalıkları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uzmanı</a:t>
            </a:r>
            <a:r>
              <a:rPr lang="en-US" dirty="0" smtClean="0"/>
              <a:t> </a:t>
            </a:r>
            <a:r>
              <a:rPr lang="tr-TR" dirty="0" smtClean="0">
                <a:solidFill>
                  <a:schemeClr val="accent6"/>
                </a:solidFill>
              </a:rPr>
              <a:t>Dr. </a:t>
            </a:r>
            <a:r>
              <a:rPr lang="en-US" dirty="0" err="1" smtClean="0">
                <a:solidFill>
                  <a:schemeClr val="accent6"/>
                </a:solidFill>
              </a:rPr>
              <a:t>Pakize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Tarzı</a:t>
            </a:r>
            <a:r>
              <a:rPr lang="en-US" dirty="0" err="1" smtClean="0"/>
              <a:t>’dır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1924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yılından</a:t>
            </a:r>
            <a:r>
              <a:rPr lang="en-US" dirty="0" smtClean="0"/>
              <a:t> </a:t>
            </a:r>
            <a:r>
              <a:rPr lang="en-US" dirty="0" err="1" smtClean="0"/>
              <a:t>itibaren</a:t>
            </a:r>
            <a:r>
              <a:rPr lang="en-US" dirty="0" smtClean="0"/>
              <a:t> FKB (o </a:t>
            </a:r>
            <a:r>
              <a:rPr lang="en-US" dirty="0" err="1" smtClean="0"/>
              <a:t>dönemdeki</a:t>
            </a:r>
            <a:r>
              <a:rPr lang="en-US" dirty="0" smtClean="0"/>
              <a:t> </a:t>
            </a:r>
            <a:r>
              <a:rPr lang="en-US" dirty="0" err="1" smtClean="0"/>
              <a:t>ismiyle</a:t>
            </a:r>
            <a:r>
              <a:rPr lang="en-US" dirty="0" smtClean="0"/>
              <a:t> PCN) </a:t>
            </a:r>
            <a:r>
              <a:rPr lang="en-US" dirty="0" err="1" smtClean="0"/>
              <a:t>sınıfı</a:t>
            </a:r>
            <a:r>
              <a:rPr lang="en-US" dirty="0" smtClean="0"/>
              <a:t> </a:t>
            </a:r>
            <a:r>
              <a:rPr lang="en-US" dirty="0" err="1" smtClean="0"/>
              <a:t>açıldı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Kanuni</a:t>
            </a:r>
            <a:r>
              <a:rPr lang="en-US" dirty="0"/>
              <a:t> Sultan </a:t>
            </a:r>
            <a:r>
              <a:rPr lang="en-US" dirty="0" err="1"/>
              <a:t>Süleyman</a:t>
            </a:r>
            <a:r>
              <a:rPr lang="en-US" dirty="0"/>
              <a:t> (1520-1566) </a:t>
            </a:r>
            <a:r>
              <a:rPr lang="en-US" dirty="0" err="1"/>
              <a:t>devrinde</a:t>
            </a:r>
            <a:r>
              <a:rPr lang="en-US" dirty="0"/>
              <a:t>, </a:t>
            </a:r>
            <a:r>
              <a:rPr lang="en-US" dirty="0" err="1"/>
              <a:t>ordunun</a:t>
            </a:r>
            <a:r>
              <a:rPr lang="en-US" dirty="0"/>
              <a:t> </a:t>
            </a:r>
            <a:r>
              <a:rPr lang="en-US" dirty="0" err="1"/>
              <a:t>tabip</a:t>
            </a:r>
            <a:r>
              <a:rPr lang="en-US" dirty="0"/>
              <a:t>, </a:t>
            </a:r>
            <a:r>
              <a:rPr lang="en-US" dirty="0" err="1"/>
              <a:t>cerrah</a:t>
            </a:r>
            <a:r>
              <a:rPr lang="en-US" dirty="0"/>
              <a:t> </a:t>
            </a:r>
            <a:r>
              <a:rPr lang="en-US" dirty="0" err="1"/>
              <a:t>ihtiyacını</a:t>
            </a:r>
            <a:r>
              <a:rPr lang="en-US" dirty="0"/>
              <a:t> </a:t>
            </a:r>
            <a:r>
              <a:rPr lang="en-US" dirty="0" err="1"/>
              <a:t>karşılamak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cami</a:t>
            </a:r>
            <a:r>
              <a:rPr lang="en-US" dirty="0"/>
              <a:t> </a:t>
            </a:r>
            <a:r>
              <a:rPr lang="en-US" dirty="0" err="1"/>
              <a:t>yanında</a:t>
            </a:r>
            <a:r>
              <a:rPr lang="en-US" dirty="0"/>
              <a:t> 1555 </a:t>
            </a:r>
            <a:r>
              <a:rPr lang="en-US" dirty="0" err="1"/>
              <a:t>yılında</a:t>
            </a:r>
            <a:r>
              <a:rPr lang="en-US" dirty="0"/>
              <a:t> </a:t>
            </a:r>
            <a:r>
              <a:rPr lang="en-US" dirty="0" err="1"/>
              <a:t>kurulan</a:t>
            </a:r>
            <a:r>
              <a:rPr lang="en-US" dirty="0"/>
              <a:t> tıp </a:t>
            </a:r>
            <a:r>
              <a:rPr lang="en-US" dirty="0" err="1"/>
              <a:t>medresesi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darüşifada</a:t>
            </a:r>
            <a:r>
              <a:rPr lang="en-US" dirty="0"/>
              <a:t> tıp </a:t>
            </a:r>
            <a:r>
              <a:rPr lang="en-US" dirty="0" err="1"/>
              <a:t>eğitimi</a:t>
            </a:r>
            <a:r>
              <a:rPr lang="en-US" dirty="0"/>
              <a:t> </a:t>
            </a:r>
            <a:r>
              <a:rPr lang="en-US" dirty="0" err="1"/>
              <a:t>verilmiş</a:t>
            </a:r>
            <a:r>
              <a:rPr lang="en-US" dirty="0"/>
              <a:t>,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hizmetleri</a:t>
            </a:r>
            <a:r>
              <a:rPr lang="en-US" dirty="0"/>
              <a:t> ırk, </a:t>
            </a:r>
            <a:r>
              <a:rPr lang="en-US" dirty="0" err="1"/>
              <a:t>dil</a:t>
            </a:r>
            <a:r>
              <a:rPr lang="en-US" dirty="0"/>
              <a:t>, din, </a:t>
            </a:r>
            <a:r>
              <a:rPr lang="en-US" dirty="0" err="1"/>
              <a:t>cinsiyet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 </a:t>
            </a:r>
            <a:r>
              <a:rPr lang="en-US" dirty="0" err="1"/>
              <a:t>gözetilmeden</a:t>
            </a:r>
            <a:r>
              <a:rPr lang="en-US" dirty="0"/>
              <a:t> </a:t>
            </a:r>
            <a:r>
              <a:rPr lang="en-US" dirty="0" err="1"/>
              <a:t>sürdürülmüştü</a:t>
            </a:r>
            <a:r>
              <a:rPr lang="en-US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9259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1933 </a:t>
            </a:r>
            <a:r>
              <a:rPr lang="en-US" dirty="0" err="1" smtClean="0"/>
              <a:t>Üniversite</a:t>
            </a:r>
            <a:r>
              <a:rPr lang="en-US" dirty="0" smtClean="0"/>
              <a:t> </a:t>
            </a:r>
            <a:r>
              <a:rPr lang="en-US" dirty="0" err="1" smtClean="0"/>
              <a:t>Reformuna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Haydarpaşa’da</a:t>
            </a:r>
            <a:r>
              <a:rPr lang="en-US" dirty="0" smtClean="0"/>
              <a:t> tıp </a:t>
            </a:r>
            <a:r>
              <a:rPr lang="en-US" dirty="0" err="1" smtClean="0"/>
              <a:t>eğitimine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edildi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1933 </a:t>
            </a:r>
            <a:r>
              <a:rPr lang="en-US" dirty="0" err="1" smtClean="0"/>
              <a:t>yılında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İstanbul </a:t>
            </a:r>
            <a:r>
              <a:rPr lang="en-US" dirty="0" err="1" smtClean="0">
                <a:solidFill>
                  <a:schemeClr val="accent6"/>
                </a:solidFill>
              </a:rPr>
              <a:t>Darülfünün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lağvedili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yerine</a:t>
            </a:r>
            <a:r>
              <a:rPr lang="en-US" dirty="0" smtClean="0"/>
              <a:t> İstanbul </a:t>
            </a:r>
            <a:r>
              <a:rPr lang="en-US" dirty="0" err="1" smtClean="0"/>
              <a:t>Üniversitesi</a:t>
            </a:r>
            <a:r>
              <a:rPr lang="en-US" dirty="0" smtClean="0"/>
              <a:t> </a:t>
            </a:r>
            <a:r>
              <a:rPr lang="en-US" dirty="0" err="1" smtClean="0"/>
              <a:t>kuruldu</a:t>
            </a:r>
            <a:r>
              <a:rPr lang="en-US" dirty="0" smtClean="0"/>
              <a:t>. Bu </a:t>
            </a:r>
            <a:r>
              <a:rPr lang="en-US" dirty="0" err="1" smtClean="0"/>
              <a:t>kuruluşu</a:t>
            </a:r>
            <a:r>
              <a:rPr lang="en-US" dirty="0" smtClean="0"/>
              <a:t> </a:t>
            </a:r>
            <a:r>
              <a:rPr lang="en-US" dirty="0" err="1" smtClean="0"/>
              <a:t>gerçekleştiren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 smtClean="0"/>
              <a:t>gereğince</a:t>
            </a:r>
            <a:r>
              <a:rPr lang="en-US" dirty="0" smtClean="0"/>
              <a:t> İstanbul </a:t>
            </a:r>
            <a:r>
              <a:rPr lang="en-US" dirty="0" err="1" smtClean="0"/>
              <a:t>Üniversitesi</a:t>
            </a:r>
            <a:r>
              <a:rPr lang="en-US" dirty="0" smtClean="0"/>
              <a:t> Tıp </a:t>
            </a:r>
            <a:r>
              <a:rPr lang="en-US" dirty="0" err="1" smtClean="0"/>
              <a:t>Fakültesi</a:t>
            </a:r>
            <a:r>
              <a:rPr lang="en-US" dirty="0" smtClean="0"/>
              <a:t> </a:t>
            </a:r>
            <a:r>
              <a:rPr lang="en-US" dirty="0" err="1" smtClean="0"/>
              <a:t>Haydarpaşa’dan</a:t>
            </a:r>
            <a:r>
              <a:rPr lang="en-US" dirty="0" smtClean="0"/>
              <a:t> </a:t>
            </a:r>
            <a:r>
              <a:rPr lang="en-US" dirty="0" err="1" smtClean="0"/>
              <a:t>ayrıldı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İstanbul </a:t>
            </a:r>
            <a:r>
              <a:rPr lang="en-US" dirty="0" err="1" smtClean="0"/>
              <a:t>yakasına</a:t>
            </a:r>
            <a:r>
              <a:rPr lang="en-US" dirty="0" smtClean="0"/>
              <a:t> </a:t>
            </a:r>
            <a:r>
              <a:rPr lang="en-US" dirty="0" err="1" smtClean="0"/>
              <a:t>taşındı</a:t>
            </a:r>
            <a:r>
              <a:rPr lang="en-US" dirty="0" smtClean="0"/>
              <a:t>. </a:t>
            </a:r>
            <a:r>
              <a:rPr lang="en-US" dirty="0" err="1" smtClean="0"/>
              <a:t>Fakülte</a:t>
            </a:r>
            <a:r>
              <a:rPr lang="en-US" dirty="0" smtClean="0"/>
              <a:t> </a:t>
            </a:r>
            <a:r>
              <a:rPr lang="en-US" dirty="0" err="1" smtClean="0"/>
              <a:t>idare</a:t>
            </a:r>
            <a:r>
              <a:rPr lang="en-US" dirty="0" smtClean="0"/>
              <a:t> </a:t>
            </a:r>
            <a:r>
              <a:rPr lang="en-US" dirty="0" err="1" smtClean="0"/>
              <a:t>merkezi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bilimler</a:t>
            </a:r>
            <a:r>
              <a:rPr lang="en-US" dirty="0" smtClean="0"/>
              <a:t> </a:t>
            </a:r>
            <a:r>
              <a:rPr lang="en-US" dirty="0" err="1" smtClean="0"/>
              <a:t>Beyazıt’ta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eski</a:t>
            </a:r>
            <a:r>
              <a:rPr lang="en-US" dirty="0" smtClean="0"/>
              <a:t> </a:t>
            </a:r>
            <a:r>
              <a:rPr lang="en-US" dirty="0" err="1" smtClean="0"/>
              <a:t>Harbiye</a:t>
            </a:r>
            <a:r>
              <a:rPr lang="en-US" dirty="0" smtClean="0"/>
              <a:t> </a:t>
            </a:r>
            <a:r>
              <a:rPr lang="en-US" dirty="0" err="1" smtClean="0"/>
              <a:t>Nezareti</a:t>
            </a:r>
            <a:r>
              <a:rPr lang="en-US" dirty="0" smtClean="0"/>
              <a:t> </a:t>
            </a:r>
            <a:r>
              <a:rPr lang="en-US" dirty="0" err="1" smtClean="0"/>
              <a:t>Binasına</a:t>
            </a:r>
            <a:r>
              <a:rPr lang="en-US" dirty="0" smtClean="0"/>
              <a:t> (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Arap</a:t>
            </a:r>
            <a:r>
              <a:rPr lang="en-US" dirty="0" smtClean="0"/>
              <a:t> </a:t>
            </a:r>
            <a:r>
              <a:rPr lang="en-US" dirty="0" err="1" smtClean="0"/>
              <a:t>harfleri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Daire-i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Umur-ı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Askeriye</a:t>
            </a:r>
            <a:r>
              <a:rPr lang="en-US" dirty="0" smtClean="0"/>
              <a:t> </a:t>
            </a:r>
            <a:r>
              <a:rPr lang="en-US" dirty="0" err="1" smtClean="0"/>
              <a:t>yazan</a:t>
            </a:r>
            <a:r>
              <a:rPr lang="en-US" dirty="0" smtClean="0"/>
              <a:t> </a:t>
            </a:r>
            <a:r>
              <a:rPr lang="en-US" dirty="0" err="1" smtClean="0"/>
              <a:t>ihtişamlı</a:t>
            </a:r>
            <a:r>
              <a:rPr lang="en-US" dirty="0" smtClean="0"/>
              <a:t> </a:t>
            </a:r>
            <a:r>
              <a:rPr lang="en-US" dirty="0" err="1" smtClean="0"/>
              <a:t>kapıdan</a:t>
            </a:r>
            <a:r>
              <a:rPr lang="en-US" dirty="0" smtClean="0"/>
              <a:t> </a:t>
            </a:r>
            <a:r>
              <a:rPr lang="en-US" dirty="0" err="1" smtClean="0"/>
              <a:t>girilerek</a:t>
            </a:r>
            <a:r>
              <a:rPr lang="en-US" dirty="0" smtClean="0"/>
              <a:t> </a:t>
            </a:r>
            <a:r>
              <a:rPr lang="en-US" dirty="0" err="1" smtClean="0"/>
              <a:t>ulaşılan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günümüzde</a:t>
            </a:r>
            <a:r>
              <a:rPr lang="en-US" dirty="0" smtClean="0"/>
              <a:t> İstanbul </a:t>
            </a:r>
            <a:r>
              <a:rPr lang="en-US" dirty="0" err="1" smtClean="0"/>
              <a:t>Üniversitesi</a:t>
            </a:r>
            <a:r>
              <a:rPr lang="en-US" dirty="0" smtClean="0"/>
              <a:t> </a:t>
            </a:r>
            <a:r>
              <a:rPr lang="en-US" dirty="0" err="1" smtClean="0"/>
              <a:t>Rektörlüğü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tarihi</a:t>
            </a:r>
            <a:r>
              <a:rPr lang="en-US" dirty="0" smtClean="0"/>
              <a:t> </a:t>
            </a:r>
            <a:r>
              <a:rPr lang="en-US" dirty="0" err="1" smtClean="0"/>
              <a:t>bina</a:t>
            </a:r>
            <a:r>
              <a:rPr lang="en-US" dirty="0" smtClean="0"/>
              <a:t>), </a:t>
            </a:r>
            <a:r>
              <a:rPr lang="en-US" dirty="0" err="1" smtClean="0"/>
              <a:t>klinikler</a:t>
            </a:r>
            <a:r>
              <a:rPr lang="en-US" dirty="0" smtClean="0"/>
              <a:t> </a:t>
            </a:r>
            <a:r>
              <a:rPr lang="en-US" dirty="0" err="1" smtClean="0"/>
              <a:t>Şişli</a:t>
            </a:r>
            <a:r>
              <a:rPr lang="en-US" dirty="0" smtClean="0"/>
              <a:t> </a:t>
            </a:r>
            <a:r>
              <a:rPr lang="en-US" dirty="0" err="1" smtClean="0"/>
              <a:t>Çocuk</a:t>
            </a:r>
            <a:r>
              <a:rPr lang="en-US" dirty="0" smtClean="0"/>
              <a:t>, </a:t>
            </a:r>
            <a:r>
              <a:rPr lang="en-US" dirty="0" err="1" smtClean="0"/>
              <a:t>Haseki</a:t>
            </a:r>
            <a:r>
              <a:rPr lang="en-US" dirty="0" smtClean="0"/>
              <a:t>, </a:t>
            </a:r>
            <a:r>
              <a:rPr lang="en-US" dirty="0" err="1" smtClean="0"/>
              <a:t>Cerrahpaşa</a:t>
            </a:r>
            <a:r>
              <a:rPr lang="en-US" dirty="0" smtClean="0"/>
              <a:t>, </a:t>
            </a:r>
            <a:r>
              <a:rPr lang="en-US" dirty="0" err="1" smtClean="0"/>
              <a:t>Gureba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Bakırköy’de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hastanelere</a:t>
            </a:r>
            <a:r>
              <a:rPr lang="en-US" dirty="0" smtClean="0"/>
              <a:t> </a:t>
            </a:r>
            <a:r>
              <a:rPr lang="en-US" dirty="0" err="1" smtClean="0"/>
              <a:t>taşındılar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istanbul üni. tarihçe\resimler\0525_istanbul_universitesi_kapisi_eskiistanb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534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istanbul üni. tarihçe\resimler\osmanli-donemi-eski-fotograf-tablo-resim-cami-car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772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83080"/>
            <a:ext cx="7696200" cy="3474720"/>
          </a:xfrm>
        </p:spPr>
        <p:txBody>
          <a:bodyPr/>
          <a:lstStyle/>
          <a:p>
            <a:pPr algn="ctr"/>
            <a:r>
              <a:rPr lang="en-US" dirty="0"/>
              <a:t>Nazi </a:t>
            </a:r>
            <a:r>
              <a:rPr lang="en-US" dirty="0" err="1"/>
              <a:t>idaresi</a:t>
            </a:r>
            <a:r>
              <a:rPr lang="en-US" dirty="0"/>
              <a:t> </a:t>
            </a:r>
            <a:r>
              <a:rPr lang="en-US" dirty="0" err="1"/>
              <a:t>sebebi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Almanya’dan</a:t>
            </a:r>
            <a:r>
              <a:rPr lang="en-US" dirty="0"/>
              <a:t> </a:t>
            </a:r>
            <a:r>
              <a:rPr lang="en-US" dirty="0" err="1"/>
              <a:t>ayrılmak</a:t>
            </a:r>
            <a:r>
              <a:rPr lang="en-US" dirty="0"/>
              <a:t> </a:t>
            </a:r>
            <a:r>
              <a:rPr lang="en-US" dirty="0" err="1"/>
              <a:t>zorunda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Musevi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adamlarından</a:t>
            </a:r>
            <a:r>
              <a:rPr lang="en-US" dirty="0"/>
              <a:t> </a:t>
            </a:r>
            <a:r>
              <a:rPr lang="en-US" dirty="0" err="1"/>
              <a:t>bazıları</a:t>
            </a:r>
            <a:r>
              <a:rPr lang="en-US" dirty="0"/>
              <a:t> 1933 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Reformundan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Türkiye’ye</a:t>
            </a:r>
            <a:r>
              <a:rPr lang="en-US" dirty="0"/>
              <a:t> </a:t>
            </a:r>
            <a:r>
              <a:rPr lang="en-US" dirty="0" err="1"/>
              <a:t>geldiler</a:t>
            </a:r>
            <a:r>
              <a:rPr lang="en-US" dirty="0"/>
              <a:t>.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fakültelerde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adamlarından</a:t>
            </a:r>
            <a:r>
              <a:rPr lang="en-US" dirty="0"/>
              <a:t> </a:t>
            </a:r>
            <a:r>
              <a:rPr lang="en-US" dirty="0" err="1"/>
              <a:t>bazıları</a:t>
            </a:r>
            <a:r>
              <a:rPr lang="en-US" dirty="0"/>
              <a:t> Tıp </a:t>
            </a:r>
            <a:r>
              <a:rPr lang="en-US" dirty="0" err="1"/>
              <a:t>Fakültesinde</a:t>
            </a:r>
            <a:r>
              <a:rPr lang="en-US" dirty="0"/>
              <a:t> </a:t>
            </a:r>
            <a:r>
              <a:rPr lang="en-US" dirty="0" err="1"/>
              <a:t>Türk</a:t>
            </a:r>
            <a:r>
              <a:rPr lang="en-US" dirty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üyeleri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kadrosunda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aldılar</a:t>
            </a:r>
            <a:r>
              <a:rPr lang="en-US" dirty="0"/>
              <a:t>. </a:t>
            </a:r>
            <a:r>
              <a:rPr lang="en-US" dirty="0" err="1"/>
              <a:t>Bunlardan</a:t>
            </a:r>
            <a:r>
              <a:rPr lang="en-US" dirty="0"/>
              <a:t> </a:t>
            </a:r>
            <a:r>
              <a:rPr lang="en-US" dirty="0" err="1"/>
              <a:t>Rudolphe</a:t>
            </a:r>
            <a:r>
              <a:rPr lang="en-US" dirty="0"/>
              <a:t> </a:t>
            </a:r>
            <a:r>
              <a:rPr lang="en-US" dirty="0" err="1"/>
              <a:t>Nissen</a:t>
            </a:r>
            <a:r>
              <a:rPr lang="en-US" dirty="0"/>
              <a:t> (</a:t>
            </a:r>
            <a:r>
              <a:rPr lang="en-US" dirty="0" err="1"/>
              <a:t>Cerrahi</a:t>
            </a:r>
            <a:r>
              <a:rPr lang="en-US" dirty="0"/>
              <a:t>), Wilhelm </a:t>
            </a:r>
            <a:r>
              <a:rPr lang="en-US" dirty="0" err="1"/>
              <a:t>Liepmann</a:t>
            </a:r>
            <a:r>
              <a:rPr lang="en-US" dirty="0"/>
              <a:t> (Kadın </a:t>
            </a:r>
            <a:r>
              <a:rPr lang="en-US" dirty="0" err="1"/>
              <a:t>Doğum’un</a:t>
            </a:r>
            <a:r>
              <a:rPr lang="en-US" dirty="0"/>
              <a:t>) </a:t>
            </a:r>
            <a:r>
              <a:rPr lang="en-US" dirty="0" err="1"/>
              <a:t>başına</a:t>
            </a:r>
            <a:r>
              <a:rPr lang="en-US" dirty="0"/>
              <a:t> </a:t>
            </a:r>
            <a:r>
              <a:rPr lang="en-US" dirty="0" err="1"/>
              <a:t>geldi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9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Bodoni MT Poster Compressed" panose="02070706080601050204" pitchFamily="18" charset="0"/>
              </a:rPr>
              <a:t>Beyazıt’ta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bulunan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eski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Harbiye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Nezareti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Binası</a:t>
            </a:r>
            <a:r>
              <a:rPr lang="en-US" dirty="0" smtClean="0">
                <a:latin typeface="Bodoni MT Poster Compressed" panose="02070706080601050204" pitchFamily="18" charset="0"/>
              </a:rPr>
              <a:t> (</a:t>
            </a:r>
            <a:r>
              <a:rPr lang="en-US" dirty="0" err="1" smtClean="0">
                <a:latin typeface="Bodoni MT Poster Compressed" panose="02070706080601050204" pitchFamily="18" charset="0"/>
              </a:rPr>
              <a:t>arka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planda</a:t>
            </a:r>
            <a:r>
              <a:rPr lang="en-US" dirty="0" smtClean="0">
                <a:latin typeface="Bodoni MT Poster Compressed" panose="02070706080601050204" pitchFamily="18" charset="0"/>
              </a:rPr>
              <a:t>) </a:t>
            </a:r>
            <a:r>
              <a:rPr lang="en-US" dirty="0" err="1" smtClean="0">
                <a:latin typeface="Bodoni MT Poster Compressed" panose="02070706080601050204" pitchFamily="18" charset="0"/>
              </a:rPr>
              <a:t>ve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giriş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kapısı</a:t>
            </a:r>
            <a:endParaRPr lang="en-US" dirty="0">
              <a:latin typeface="Bodoni MT Poster Compressed" panose="020707060806010502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609600"/>
            <a:ext cx="723900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4617"/>
            <a:ext cx="7543800" cy="503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4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954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76600"/>
            <a:ext cx="3581400" cy="533400"/>
          </a:xfrm>
        </p:spPr>
        <p:txBody>
          <a:bodyPr/>
          <a:lstStyle/>
          <a:p>
            <a:r>
              <a:rPr lang="en-US" sz="2800" dirty="0" err="1" smtClean="0">
                <a:latin typeface="Bodoni MT Poster Compressed" panose="02070706080601050204" pitchFamily="18" charset="0"/>
              </a:rPr>
              <a:t>Süleymaniye</a:t>
            </a:r>
            <a:r>
              <a:rPr lang="en-US" sz="2800" dirty="0" smtClean="0">
                <a:latin typeface="Bodoni MT Poster Compressed" panose="02070706080601050204" pitchFamily="18" charset="0"/>
              </a:rPr>
              <a:t> Tıp </a:t>
            </a:r>
            <a:r>
              <a:rPr lang="en-US" sz="2800" dirty="0" err="1" smtClean="0">
                <a:latin typeface="Bodoni MT Poster Compressed" panose="02070706080601050204" pitchFamily="18" charset="0"/>
              </a:rPr>
              <a:t>Medresesi</a:t>
            </a:r>
            <a:r>
              <a:rPr lang="en-US" sz="2800" dirty="0" smtClean="0">
                <a:latin typeface="Bodoni MT Poster Compressed" panose="02070706080601050204" pitchFamily="18" charset="0"/>
              </a:rPr>
              <a:t> (1555)</a:t>
            </a:r>
            <a:endParaRPr lang="en-US" sz="2800" dirty="0">
              <a:latin typeface="Bodoni MT Poster Compressed" panose="0207070608060105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46141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4114800"/>
            <a:ext cx="7924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Kanuni Sultan Süleyman (1520-1566) devrinde, ordunun tabip, cerrah ihtiyacını karşılamak için cami yanında 1555 yılında kurulan tıp medresesi ve darüşifada tıp eğitimi verilmiş, sağlık hizmetleri ırk, dil, din, cinsiyet farkı gözetilmeden sürdürülmüştü.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92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990600"/>
            <a:ext cx="7162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III. </a:t>
            </a:r>
            <a:r>
              <a:rPr lang="en-US" dirty="0" err="1" smtClean="0"/>
              <a:t>Selim</a:t>
            </a:r>
            <a:r>
              <a:rPr lang="en-US" dirty="0" smtClean="0"/>
              <a:t> (1789-1807), </a:t>
            </a:r>
            <a:r>
              <a:rPr lang="en-US" dirty="0" err="1" smtClean="0"/>
              <a:t>donanmanın</a:t>
            </a:r>
            <a:r>
              <a:rPr lang="en-US" dirty="0" smtClean="0"/>
              <a:t> </a:t>
            </a:r>
            <a:r>
              <a:rPr lang="en-US" dirty="0" err="1" smtClean="0"/>
              <a:t>hekim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hasta </a:t>
            </a:r>
            <a:r>
              <a:rPr lang="en-US" dirty="0" err="1" smtClean="0"/>
              <a:t>bakım</a:t>
            </a:r>
            <a:r>
              <a:rPr lang="en-US" dirty="0" smtClean="0"/>
              <a:t> </a:t>
            </a:r>
            <a:r>
              <a:rPr lang="en-US" dirty="0" err="1" smtClean="0"/>
              <a:t>ihtiyacını</a:t>
            </a:r>
            <a:r>
              <a:rPr lang="en-US" dirty="0" smtClean="0"/>
              <a:t> </a:t>
            </a:r>
            <a:r>
              <a:rPr lang="en-US" dirty="0" err="1" smtClean="0"/>
              <a:t>karşılamak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18 </a:t>
            </a:r>
            <a:r>
              <a:rPr lang="en-US" dirty="0" err="1" smtClean="0"/>
              <a:t>Şubat</a:t>
            </a:r>
            <a:r>
              <a:rPr lang="en-US" dirty="0" smtClean="0"/>
              <a:t> 1805’de </a:t>
            </a:r>
            <a:r>
              <a:rPr lang="en-US" dirty="0" err="1" smtClean="0"/>
              <a:t>Kasımpaşa’da</a:t>
            </a:r>
            <a:r>
              <a:rPr lang="en-US" dirty="0" smtClean="0"/>
              <a:t> </a:t>
            </a:r>
            <a:r>
              <a:rPr lang="en-US" dirty="0" err="1" smtClean="0"/>
              <a:t>Tersâne</a:t>
            </a:r>
            <a:r>
              <a:rPr lang="en-US" dirty="0" smtClean="0"/>
              <a:t> Tıp </a:t>
            </a:r>
            <a:r>
              <a:rPr lang="en-US" dirty="0" err="1" smtClean="0"/>
              <a:t>Mektebini</a:t>
            </a:r>
            <a:r>
              <a:rPr lang="en-US" dirty="0" smtClean="0"/>
              <a:t> </a:t>
            </a:r>
            <a:r>
              <a:rPr lang="en-US" dirty="0" err="1" smtClean="0"/>
              <a:t>kurdurmuştur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Sultan II. Mahmud, </a:t>
            </a:r>
            <a:r>
              <a:rPr lang="en-US" dirty="0" err="1" smtClean="0"/>
              <a:t>Yeniçeri</a:t>
            </a:r>
            <a:r>
              <a:rPr lang="en-US" dirty="0" smtClean="0"/>
              <a:t> </a:t>
            </a:r>
            <a:r>
              <a:rPr lang="en-US" dirty="0" err="1" smtClean="0"/>
              <a:t>Ocağı’nın</a:t>
            </a:r>
            <a:r>
              <a:rPr lang="en-US" dirty="0" smtClean="0"/>
              <a:t> </a:t>
            </a:r>
            <a:r>
              <a:rPr lang="en-US" dirty="0" err="1" smtClean="0"/>
              <a:t>kapatılması</a:t>
            </a:r>
            <a:r>
              <a:rPr lang="en-US" dirty="0" smtClean="0"/>
              <a:t> </a:t>
            </a:r>
            <a:r>
              <a:rPr lang="en-US" dirty="0" err="1" smtClean="0"/>
              <a:t>ardından</a:t>
            </a:r>
            <a:r>
              <a:rPr lang="en-US" dirty="0" smtClean="0"/>
              <a:t> modern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orduya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</a:t>
            </a:r>
            <a:r>
              <a:rPr lang="en-US" dirty="0" smtClean="0"/>
              <a:t> </a:t>
            </a:r>
            <a:r>
              <a:rPr lang="en-US" dirty="0" err="1" smtClean="0"/>
              <a:t>hedefinin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parçası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orduya</a:t>
            </a:r>
            <a:r>
              <a:rPr lang="en-US" dirty="0" smtClean="0"/>
              <a:t> (</a:t>
            </a:r>
            <a:r>
              <a:rPr lang="en-US" dirty="0" err="1" smtClean="0"/>
              <a:t>Asakir-i</a:t>
            </a:r>
            <a:r>
              <a:rPr lang="en-US" dirty="0" smtClean="0"/>
              <a:t> </a:t>
            </a:r>
            <a:r>
              <a:rPr lang="en-US" dirty="0" err="1" smtClean="0"/>
              <a:t>Mansure-i</a:t>
            </a:r>
            <a:r>
              <a:rPr lang="en-US" dirty="0" smtClean="0"/>
              <a:t> </a:t>
            </a:r>
            <a:r>
              <a:rPr lang="en-US" dirty="0" err="1" smtClean="0"/>
              <a:t>Muhammediye</a:t>
            </a:r>
            <a:r>
              <a:rPr lang="en-US" dirty="0" smtClean="0"/>
              <a:t>) </a:t>
            </a:r>
            <a:r>
              <a:rPr lang="en-US" dirty="0" err="1" smtClean="0"/>
              <a:t>nitelikli</a:t>
            </a:r>
            <a:r>
              <a:rPr lang="en-US" dirty="0" smtClean="0"/>
              <a:t> </a:t>
            </a:r>
            <a:r>
              <a:rPr lang="en-US" dirty="0" err="1" smtClean="0"/>
              <a:t>hekim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cerrah</a:t>
            </a:r>
            <a:r>
              <a:rPr lang="en-US" dirty="0" smtClean="0"/>
              <a:t> </a:t>
            </a:r>
            <a:r>
              <a:rPr lang="en-US" dirty="0" err="1" smtClean="0"/>
              <a:t>yetiştirilmesi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Vezneciler’deki</a:t>
            </a:r>
            <a:r>
              <a:rPr lang="en-US" dirty="0" smtClean="0"/>
              <a:t> </a:t>
            </a:r>
            <a:r>
              <a:rPr lang="en-US" dirty="0" err="1" smtClean="0"/>
              <a:t>Tulumbacılar</a:t>
            </a:r>
            <a:r>
              <a:rPr lang="en-US" dirty="0" smtClean="0"/>
              <a:t> </a:t>
            </a:r>
            <a:r>
              <a:rPr lang="en-US" dirty="0" err="1" smtClean="0"/>
              <a:t>Konağı’nda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askeri</a:t>
            </a:r>
            <a:r>
              <a:rPr lang="en-US" dirty="0" smtClean="0"/>
              <a:t> </a:t>
            </a:r>
            <a:r>
              <a:rPr lang="en-US" dirty="0" err="1" smtClean="0"/>
              <a:t>okul</a:t>
            </a:r>
            <a:r>
              <a:rPr lang="en-US" dirty="0" smtClean="0"/>
              <a:t> </a:t>
            </a:r>
            <a:r>
              <a:rPr lang="en-US" dirty="0" err="1" smtClean="0"/>
              <a:t>niteliğindeki</a:t>
            </a:r>
            <a:r>
              <a:rPr lang="en-US" dirty="0" smtClean="0"/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Tıbhane-i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Âmire’yi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/>
              <a:t>kurdurdu</a:t>
            </a:r>
            <a:r>
              <a:rPr lang="en-US" dirty="0" smtClean="0"/>
              <a:t>. </a:t>
            </a:r>
            <a:r>
              <a:rPr lang="en-US" dirty="0" err="1" smtClean="0"/>
              <a:t>Okul</a:t>
            </a:r>
            <a:r>
              <a:rPr lang="en-US" dirty="0" smtClean="0"/>
              <a:t>, 14 Mart 1827’de </a:t>
            </a:r>
            <a:r>
              <a:rPr lang="en-US" dirty="0" err="1" smtClean="0"/>
              <a:t>faaliyete</a:t>
            </a:r>
            <a:r>
              <a:rPr lang="en-US" dirty="0" smtClean="0"/>
              <a:t> </a:t>
            </a:r>
            <a:r>
              <a:rPr lang="en-US" dirty="0" err="1" smtClean="0"/>
              <a:t>geçti</a:t>
            </a:r>
            <a:r>
              <a:rPr lang="en-US" dirty="0" smtClean="0"/>
              <a:t>. Bu </a:t>
            </a:r>
            <a:r>
              <a:rPr lang="en-US" dirty="0" err="1" smtClean="0"/>
              <a:t>okul</a:t>
            </a:r>
            <a:r>
              <a:rPr lang="en-US" dirty="0" smtClean="0"/>
              <a:t>, </a:t>
            </a:r>
            <a:r>
              <a:rPr lang="en-US" dirty="0" err="1" smtClean="0"/>
              <a:t>ülkemizde</a:t>
            </a:r>
            <a:r>
              <a:rPr lang="en-US" dirty="0" smtClean="0"/>
              <a:t> modern </a:t>
            </a:r>
            <a:r>
              <a:rPr lang="en-US" dirty="0" err="1" smtClean="0"/>
              <a:t>anlamda</a:t>
            </a:r>
            <a:r>
              <a:rPr lang="en-US" dirty="0" smtClean="0"/>
              <a:t> </a:t>
            </a:r>
            <a:r>
              <a:rPr lang="en-US" dirty="0" err="1" smtClean="0"/>
              <a:t>açılan</a:t>
            </a:r>
            <a:r>
              <a:rPr lang="en-US" dirty="0" smtClean="0"/>
              <a:t> ilk tıp </a:t>
            </a:r>
            <a:r>
              <a:rPr lang="en-US" dirty="0" err="1" smtClean="0"/>
              <a:t>okuludur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372168"/>
            <a:ext cx="7315201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Bodoni MT Poster Compressed" panose="02070706080601050204" pitchFamily="18" charset="0"/>
              </a:rPr>
              <a:t>Veznecilerde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Tulumbacılar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Konağında</a:t>
            </a:r>
            <a:r>
              <a:rPr lang="en-US" dirty="0" smtClean="0">
                <a:latin typeface="Bodoni MT Poster Compressed" panose="02070706080601050204" pitchFamily="18" charset="0"/>
              </a:rPr>
              <a:t> TIBHANE-İ AMİRE (14.Mart.1827)</a:t>
            </a:r>
            <a:endParaRPr lang="en-US" dirty="0">
              <a:latin typeface="Bodoni MT Poster Compressed" panose="02070706080601050204" pitchFamily="18" charset="0"/>
            </a:endParaRPr>
          </a:p>
        </p:txBody>
      </p:sp>
      <p:pic>
        <p:nvPicPr>
          <p:cNvPr id="8195" name="Picture 3" descr="D:\istanbul üni. tarihçe\resimler\tiph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01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Beş</a:t>
            </a:r>
            <a:r>
              <a:rPr lang="en-US" dirty="0" smtClean="0"/>
              <a:t>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Topkapı</a:t>
            </a:r>
            <a:r>
              <a:rPr lang="en-US" dirty="0" smtClean="0"/>
              <a:t> </a:t>
            </a:r>
            <a:r>
              <a:rPr lang="en-US" dirty="0" err="1" smtClean="0"/>
              <a:t>Sarayı’nın</a:t>
            </a:r>
            <a:r>
              <a:rPr lang="en-US" dirty="0" smtClean="0"/>
              <a:t> </a:t>
            </a:r>
            <a:r>
              <a:rPr lang="en-US" dirty="0" err="1" smtClean="0"/>
              <a:t>sahil</a:t>
            </a:r>
            <a:r>
              <a:rPr lang="en-US" dirty="0" smtClean="0"/>
              <a:t> </a:t>
            </a:r>
            <a:r>
              <a:rPr lang="en-US" dirty="0" err="1" smtClean="0"/>
              <a:t>kısmında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üç</a:t>
            </a:r>
            <a:r>
              <a:rPr lang="en-US" dirty="0" smtClean="0"/>
              <a:t> </a:t>
            </a:r>
            <a:r>
              <a:rPr lang="en-US" dirty="0" err="1" smtClean="0"/>
              <a:t>koğuşlu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r>
              <a:rPr lang="en-US" dirty="0" smtClean="0"/>
              <a:t> </a:t>
            </a:r>
            <a:r>
              <a:rPr lang="en-US" dirty="0" err="1" smtClean="0"/>
              <a:t>Odasında</a:t>
            </a:r>
            <a:r>
              <a:rPr lang="en-US" dirty="0" smtClean="0"/>
              <a:t> </a:t>
            </a:r>
            <a:r>
              <a:rPr lang="en-US" dirty="0" err="1" smtClean="0"/>
              <a:t>ayrıca</a:t>
            </a:r>
            <a:r>
              <a:rPr lang="en-US" dirty="0" smtClean="0"/>
              <a:t> </a:t>
            </a:r>
            <a:r>
              <a:rPr lang="en-US" dirty="0" err="1" smtClean="0"/>
              <a:t>Cerrahhane</a:t>
            </a:r>
            <a:r>
              <a:rPr lang="en-US" dirty="0" smtClean="0"/>
              <a:t> </a:t>
            </a:r>
            <a:r>
              <a:rPr lang="en-US" dirty="0" err="1" smtClean="0"/>
              <a:t>kuruldu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Tıphane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Cerrahhane</a:t>
            </a:r>
            <a:r>
              <a:rPr lang="en-US" dirty="0" smtClean="0"/>
              <a:t> 1836 </a:t>
            </a:r>
            <a:r>
              <a:rPr lang="en-US" dirty="0" err="1" smtClean="0"/>
              <a:t>yılında</a:t>
            </a:r>
            <a:r>
              <a:rPr lang="en-US" dirty="0" smtClean="0"/>
              <a:t> </a:t>
            </a:r>
            <a:r>
              <a:rPr lang="en-US" dirty="0" err="1" smtClean="0"/>
              <a:t>Topkapı</a:t>
            </a:r>
            <a:r>
              <a:rPr lang="en-US" dirty="0" smtClean="0"/>
              <a:t> </a:t>
            </a:r>
            <a:r>
              <a:rPr lang="en-US" dirty="0" err="1" smtClean="0"/>
              <a:t>Sarayı</a:t>
            </a:r>
            <a:r>
              <a:rPr lang="en-US" dirty="0" smtClean="0"/>
              <a:t> </a:t>
            </a:r>
            <a:r>
              <a:rPr lang="en-US" dirty="0" err="1" smtClean="0"/>
              <a:t>yakınındaki</a:t>
            </a:r>
            <a:r>
              <a:rPr lang="en-US" dirty="0" smtClean="0"/>
              <a:t> </a:t>
            </a:r>
            <a:r>
              <a:rPr lang="en-US" dirty="0" err="1" smtClean="0"/>
              <a:t>Kırmızı</a:t>
            </a:r>
            <a:r>
              <a:rPr lang="en-US" dirty="0" smtClean="0"/>
              <a:t> </a:t>
            </a:r>
            <a:r>
              <a:rPr lang="en-US" dirty="0" err="1" smtClean="0"/>
              <a:t>Kışla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da </a:t>
            </a:r>
            <a:r>
              <a:rPr lang="en-US" dirty="0" err="1" smtClean="0"/>
              <a:t>adlandırılan</a:t>
            </a:r>
            <a:r>
              <a:rPr lang="en-US" dirty="0" smtClean="0"/>
              <a:t> </a:t>
            </a:r>
            <a:r>
              <a:rPr lang="en-US" dirty="0" err="1" smtClean="0"/>
              <a:t>Otlukçu</a:t>
            </a:r>
            <a:r>
              <a:rPr lang="en-US" dirty="0" smtClean="0"/>
              <a:t> </a:t>
            </a:r>
            <a:r>
              <a:rPr lang="en-US" dirty="0" err="1" smtClean="0"/>
              <a:t>Kışlasına</a:t>
            </a:r>
            <a:r>
              <a:rPr lang="en-US" dirty="0" smtClean="0"/>
              <a:t> </a:t>
            </a:r>
            <a:r>
              <a:rPr lang="en-US" dirty="0" err="1" smtClean="0"/>
              <a:t>taşındılar</a:t>
            </a:r>
            <a:r>
              <a:rPr lang="en-US" dirty="0" smtClean="0"/>
              <a:t>. </a:t>
            </a:r>
            <a:r>
              <a:rPr lang="en-US" dirty="0" err="1" smtClean="0"/>
              <a:t>Fakat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bina</a:t>
            </a:r>
            <a:r>
              <a:rPr lang="en-US" dirty="0" smtClean="0"/>
              <a:t> tıp </a:t>
            </a:r>
            <a:r>
              <a:rPr lang="en-US" dirty="0" err="1" smtClean="0"/>
              <a:t>eğitimi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yetersiz</a:t>
            </a:r>
            <a:r>
              <a:rPr lang="en-US" dirty="0" smtClean="0"/>
              <a:t> </a:t>
            </a:r>
            <a:r>
              <a:rPr lang="en-US" dirty="0" err="1" smtClean="0"/>
              <a:t>olduğundan</a:t>
            </a:r>
            <a:r>
              <a:rPr lang="en-US" dirty="0" smtClean="0"/>
              <a:t> </a:t>
            </a:r>
            <a:r>
              <a:rPr lang="en-US" dirty="0" err="1" smtClean="0"/>
              <a:t>Galatasarayın’daki</a:t>
            </a:r>
            <a:r>
              <a:rPr lang="en-US" dirty="0" smtClean="0"/>
              <a:t> </a:t>
            </a:r>
            <a:r>
              <a:rPr lang="en-US" dirty="0" err="1" smtClean="0"/>
              <a:t>Enderun</a:t>
            </a:r>
            <a:r>
              <a:rPr lang="en-US" dirty="0" smtClean="0"/>
              <a:t> </a:t>
            </a:r>
            <a:r>
              <a:rPr lang="en-US" dirty="0" err="1" smtClean="0"/>
              <a:t>Ağalarına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binaya</a:t>
            </a:r>
            <a:r>
              <a:rPr lang="en-US" dirty="0" smtClean="0"/>
              <a:t> </a:t>
            </a:r>
            <a:r>
              <a:rPr lang="en-US" dirty="0" err="1" smtClean="0"/>
              <a:t>taşınılmasına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 smtClean="0"/>
              <a:t>verildi</a:t>
            </a:r>
            <a:r>
              <a:rPr lang="en-US" dirty="0" smtClean="0"/>
              <a:t>. 1838 </a:t>
            </a:r>
            <a:r>
              <a:rPr lang="en-US" dirty="0" err="1" smtClean="0"/>
              <a:t>tarihinde</a:t>
            </a:r>
            <a:r>
              <a:rPr lang="en-US" dirty="0" smtClean="0"/>
              <a:t> </a:t>
            </a:r>
            <a:r>
              <a:rPr lang="en-US" dirty="0" err="1" smtClean="0"/>
              <a:t>Tıphane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Cerrahhane</a:t>
            </a:r>
            <a:r>
              <a:rPr lang="en-US" dirty="0" smtClean="0"/>
              <a:t>, </a:t>
            </a:r>
            <a:r>
              <a:rPr lang="en-US" dirty="0" err="1" smtClean="0"/>
              <a:t>Galatasarayı</a:t>
            </a:r>
            <a:r>
              <a:rPr lang="en-US" dirty="0" smtClean="0"/>
              <a:t> </a:t>
            </a:r>
            <a:r>
              <a:rPr lang="en-US" dirty="0" err="1" smtClean="0"/>
              <a:t>tıbbiyesi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isimlendirdiğimiz</a:t>
            </a:r>
            <a:r>
              <a:rPr lang="en-US" dirty="0" smtClean="0"/>
              <a:t> </a:t>
            </a:r>
            <a:r>
              <a:rPr lang="en-US" dirty="0" err="1" smtClean="0"/>
              <a:t>binaya</a:t>
            </a:r>
            <a:r>
              <a:rPr lang="en-US" dirty="0" smtClean="0"/>
              <a:t> </a:t>
            </a:r>
            <a:r>
              <a:rPr lang="en-US" dirty="0" err="1" smtClean="0"/>
              <a:t>taşındı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süre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 </a:t>
            </a:r>
            <a:r>
              <a:rPr lang="en-US" dirty="0" err="1" smtClean="0"/>
              <a:t>birleştirildi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1839’da II. </a:t>
            </a:r>
            <a:r>
              <a:rPr lang="en-US" dirty="0" err="1" smtClean="0"/>
              <a:t>Mahmut’un</a:t>
            </a:r>
            <a:r>
              <a:rPr lang="en-US" dirty="0" smtClean="0"/>
              <a:t> da </a:t>
            </a:r>
            <a:r>
              <a:rPr lang="en-US" dirty="0" err="1" smtClean="0"/>
              <a:t>bulunduğu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törenle</a:t>
            </a:r>
            <a:r>
              <a:rPr lang="en-US" dirty="0" smtClean="0"/>
              <a:t> </a:t>
            </a:r>
            <a:r>
              <a:rPr lang="en-US" dirty="0" err="1" smtClean="0"/>
              <a:t>açılan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r>
              <a:rPr lang="en-US" dirty="0" smtClean="0"/>
              <a:t> “</a:t>
            </a:r>
            <a:r>
              <a:rPr lang="en-US" b="1" dirty="0" err="1" smtClean="0">
                <a:solidFill>
                  <a:srgbClr val="FF0000"/>
                </a:solidFill>
              </a:rPr>
              <a:t>Mekteb-i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Tıbbiye-i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Adliye-i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Şâhâne</a:t>
            </a:r>
            <a:r>
              <a:rPr lang="en-US" b="1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değiştirildi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Bodoni MT Poster Compressed" panose="02070706080601050204" pitchFamily="18" charset="0"/>
              </a:rPr>
              <a:t>Mektebi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Tıbbiye-i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Adliye</a:t>
            </a:r>
            <a:r>
              <a:rPr lang="en-US" dirty="0" smtClean="0">
                <a:latin typeface="Bodoni MT Poster Compressed" panose="02070706080601050204" pitchFamily="18" charset="0"/>
              </a:rPr>
              <a:t>-I </a:t>
            </a:r>
            <a:r>
              <a:rPr lang="en-US" dirty="0" err="1" smtClean="0">
                <a:latin typeface="Bodoni MT Poster Compressed" panose="02070706080601050204" pitchFamily="18" charset="0"/>
              </a:rPr>
              <a:t>Şahane</a:t>
            </a:r>
            <a:r>
              <a:rPr lang="en-US" dirty="0" smtClean="0">
                <a:latin typeface="Bodoni MT Poster Compressed" panose="02070706080601050204" pitchFamily="18" charset="0"/>
              </a:rPr>
              <a:t>(1839)</a:t>
            </a:r>
            <a:br>
              <a:rPr lang="en-US" dirty="0" smtClean="0">
                <a:latin typeface="Bodoni MT Poster Compressed" panose="02070706080601050204" pitchFamily="18" charset="0"/>
              </a:rPr>
            </a:br>
            <a:r>
              <a:rPr lang="en-US" dirty="0" smtClean="0">
                <a:latin typeface="Bodoni MT Poster Compressed" panose="02070706080601050204" pitchFamily="18" charset="0"/>
              </a:rPr>
              <a:t>(</a:t>
            </a:r>
            <a:r>
              <a:rPr lang="en-US" dirty="0" err="1" smtClean="0">
                <a:latin typeface="Bodoni MT Poster Compressed" panose="02070706080601050204" pitchFamily="18" charset="0"/>
              </a:rPr>
              <a:t>Galatasaray</a:t>
            </a:r>
            <a:r>
              <a:rPr lang="en-US" dirty="0" smtClean="0">
                <a:latin typeface="Bodoni MT Poster Compressed" panose="02070706080601050204" pitchFamily="18" charset="0"/>
              </a:rPr>
              <a:t>’ </a:t>
            </a:r>
            <a:r>
              <a:rPr lang="en-US" dirty="0" err="1" smtClean="0">
                <a:latin typeface="Bodoni MT Poster Compressed" panose="02070706080601050204" pitchFamily="18" charset="0"/>
              </a:rPr>
              <a:t>daki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enderun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ağaları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mektebi</a:t>
            </a:r>
            <a:r>
              <a:rPr lang="en-US" dirty="0" smtClean="0">
                <a:latin typeface="Bodoni MT Poster Compressed" panose="02070706080601050204" pitchFamily="18" charset="0"/>
              </a:rPr>
              <a:t>)</a:t>
            </a:r>
            <a:endParaRPr lang="en-US" dirty="0">
              <a:latin typeface="Bodoni MT Poster Compressed" panose="0207070608060105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762000"/>
            <a:ext cx="670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5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Galatasarayı</a:t>
            </a:r>
            <a:r>
              <a:rPr lang="en-US" dirty="0" smtClean="0"/>
              <a:t> </a:t>
            </a:r>
            <a:r>
              <a:rPr lang="en-US" dirty="0" err="1" smtClean="0"/>
              <a:t>Tıbbiyesi</a:t>
            </a:r>
            <a:r>
              <a:rPr lang="en-US" dirty="0" smtClean="0"/>
              <a:t> 1849’da </a:t>
            </a:r>
            <a:r>
              <a:rPr lang="en-US" dirty="0" err="1" smtClean="0"/>
              <a:t>yandı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Mektep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Hasköy’de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Humbarahane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Kışlası</a:t>
            </a:r>
            <a:r>
              <a:rPr lang="en-US" dirty="0" err="1" smtClean="0"/>
              <a:t>na</a:t>
            </a:r>
            <a:r>
              <a:rPr lang="en-US" dirty="0" smtClean="0"/>
              <a:t>,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1865’te </a:t>
            </a:r>
            <a:r>
              <a:rPr lang="en-US" dirty="0" err="1" smtClean="0"/>
              <a:t>kolera</a:t>
            </a:r>
            <a:r>
              <a:rPr lang="en-US" dirty="0" smtClean="0"/>
              <a:t> </a:t>
            </a:r>
            <a:r>
              <a:rPr lang="en-US" dirty="0" err="1" smtClean="0"/>
              <a:t>salgını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hastane</a:t>
            </a:r>
            <a:r>
              <a:rPr lang="en-US" dirty="0" smtClean="0"/>
              <a:t> </a:t>
            </a:r>
            <a:r>
              <a:rPr lang="en-US" dirty="0" err="1" smtClean="0"/>
              <a:t>haline</a:t>
            </a:r>
            <a:r>
              <a:rPr lang="en-US" dirty="0" smtClean="0"/>
              <a:t> </a:t>
            </a:r>
            <a:r>
              <a:rPr lang="en-US" dirty="0" err="1" smtClean="0"/>
              <a:t>getirilen</a:t>
            </a:r>
            <a:r>
              <a:rPr lang="en-US" dirty="0" smtClean="0"/>
              <a:t> </a:t>
            </a:r>
            <a:r>
              <a:rPr lang="en-US" dirty="0" err="1" smtClean="0"/>
              <a:t>Humbarahane</a:t>
            </a:r>
            <a:r>
              <a:rPr lang="en-US" dirty="0" smtClean="0"/>
              <a:t> </a:t>
            </a:r>
            <a:r>
              <a:rPr lang="en-US" dirty="0" err="1" smtClean="0"/>
              <a:t>Kışlasından</a:t>
            </a:r>
            <a:r>
              <a:rPr lang="en-US" dirty="0" smtClean="0"/>
              <a:t> </a:t>
            </a:r>
            <a:r>
              <a:rPr lang="en-US" dirty="0" err="1" smtClean="0"/>
              <a:t>yine</a:t>
            </a:r>
            <a:r>
              <a:rPr lang="en-US" dirty="0" smtClean="0"/>
              <a:t> </a:t>
            </a:r>
            <a:r>
              <a:rPr lang="en-US" dirty="0" err="1" smtClean="0"/>
              <a:t>Hasköy’de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Gergeroğlu</a:t>
            </a:r>
            <a:r>
              <a:rPr lang="en-US" dirty="0" smtClean="0"/>
              <a:t> </a:t>
            </a:r>
            <a:r>
              <a:rPr lang="en-US" dirty="0" err="1" smtClean="0"/>
              <a:t>Konağına</a:t>
            </a:r>
            <a:r>
              <a:rPr lang="en-US" dirty="0" smtClean="0"/>
              <a:t> </a:t>
            </a:r>
            <a:r>
              <a:rPr lang="en-US" dirty="0" err="1" smtClean="0"/>
              <a:t>nakledildi</a:t>
            </a:r>
            <a:r>
              <a:rPr lang="en-US" dirty="0" smtClean="0"/>
              <a:t>. </a:t>
            </a:r>
            <a:r>
              <a:rPr lang="en-US" dirty="0" err="1" smtClean="0"/>
              <a:t>Salgın</a:t>
            </a:r>
            <a:r>
              <a:rPr lang="en-US" dirty="0" smtClean="0"/>
              <a:t> </a:t>
            </a:r>
            <a:r>
              <a:rPr lang="en-US" dirty="0" err="1" smtClean="0"/>
              <a:t>sebebi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öğretime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süre</a:t>
            </a:r>
            <a:r>
              <a:rPr lang="en-US" dirty="0" smtClean="0"/>
              <a:t> </a:t>
            </a:r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verildi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Tıp </a:t>
            </a:r>
            <a:r>
              <a:rPr lang="en-US" dirty="0" err="1" smtClean="0"/>
              <a:t>mektebi</a:t>
            </a:r>
            <a:r>
              <a:rPr lang="en-US" dirty="0" smtClean="0"/>
              <a:t> 1866’da </a:t>
            </a:r>
            <a:r>
              <a:rPr lang="en-US" dirty="0" err="1" smtClean="0"/>
              <a:t>Sirkeci’de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Demirkapı</a:t>
            </a:r>
            <a:r>
              <a:rPr lang="en-US" sz="2800" dirty="0" smtClean="0">
                <a:solidFill>
                  <a:schemeClr val="accent6"/>
                </a:solidFill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Kışlası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taşındı</a:t>
            </a:r>
            <a:r>
              <a:rPr lang="en-US" dirty="0" smtClean="0"/>
              <a:t>. </a:t>
            </a:r>
            <a:r>
              <a:rPr lang="en-US" sz="3000" dirty="0" err="1" smtClean="0">
                <a:solidFill>
                  <a:schemeClr val="accent6"/>
                </a:solidFill>
              </a:rPr>
              <a:t>Mekteb-i</a:t>
            </a:r>
            <a:r>
              <a:rPr lang="en-US" sz="3000" dirty="0" smtClean="0">
                <a:solidFill>
                  <a:schemeClr val="accent6"/>
                </a:solidFill>
              </a:rPr>
              <a:t> </a:t>
            </a:r>
            <a:r>
              <a:rPr lang="en-US" sz="3000" dirty="0" err="1" smtClean="0">
                <a:solidFill>
                  <a:schemeClr val="accent6"/>
                </a:solidFill>
              </a:rPr>
              <a:t>Tıbbiye-i</a:t>
            </a:r>
            <a:r>
              <a:rPr lang="en-US" sz="3000" dirty="0" smtClean="0">
                <a:solidFill>
                  <a:schemeClr val="accent6"/>
                </a:solidFill>
              </a:rPr>
              <a:t> </a:t>
            </a:r>
            <a:r>
              <a:rPr lang="en-US" sz="3000" dirty="0" err="1" smtClean="0">
                <a:solidFill>
                  <a:schemeClr val="accent6"/>
                </a:solidFill>
              </a:rPr>
              <a:t>Şahane</a:t>
            </a:r>
            <a:r>
              <a:rPr lang="en-US" dirty="0" smtClean="0"/>
              <a:t>, </a:t>
            </a:r>
            <a:r>
              <a:rPr lang="en-US" dirty="0" err="1" smtClean="0"/>
              <a:t>kurulduğundan</a:t>
            </a:r>
            <a:r>
              <a:rPr lang="en-US" dirty="0" smtClean="0"/>
              <a:t>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askeri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okuldu</a:t>
            </a:r>
            <a:r>
              <a:rPr lang="en-US" dirty="0" smtClean="0"/>
              <a:t>, 1867 </a:t>
            </a:r>
            <a:r>
              <a:rPr lang="en-US" dirty="0" err="1" smtClean="0"/>
              <a:t>yılında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Askeri</a:t>
            </a:r>
            <a:r>
              <a:rPr lang="en-US" dirty="0" smtClean="0"/>
              <a:t> </a:t>
            </a:r>
            <a:r>
              <a:rPr lang="en-US" dirty="0" err="1" smtClean="0"/>
              <a:t>Tıbbiye</a:t>
            </a:r>
            <a:r>
              <a:rPr lang="en-US" dirty="0" smtClean="0"/>
              <a:t> </a:t>
            </a:r>
            <a:r>
              <a:rPr lang="en-US" dirty="0" err="1" smtClean="0"/>
              <a:t>binası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Sivil</a:t>
            </a:r>
            <a:r>
              <a:rPr lang="en-US" dirty="0" smtClean="0"/>
              <a:t> (</a:t>
            </a:r>
            <a:r>
              <a:rPr lang="en-US" dirty="0" err="1" smtClean="0"/>
              <a:t>Mülki</a:t>
            </a:r>
            <a:r>
              <a:rPr lang="en-US" dirty="0" smtClean="0"/>
              <a:t>) </a:t>
            </a:r>
            <a:r>
              <a:rPr lang="en-US" dirty="0" err="1" smtClean="0"/>
              <a:t>Tıbbiye</a:t>
            </a:r>
            <a:r>
              <a:rPr lang="en-US" dirty="0" smtClean="0"/>
              <a:t> </a:t>
            </a:r>
            <a:r>
              <a:rPr lang="en-US" dirty="0" err="1" smtClean="0"/>
              <a:t>kuruldu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sz="2800" dirty="0" err="1" smtClean="0">
                <a:solidFill>
                  <a:schemeClr val="accent6"/>
                </a:solidFill>
              </a:rPr>
              <a:t>Ahırkapı</a:t>
            </a:r>
            <a:r>
              <a:rPr lang="en-US" dirty="0" err="1" smtClean="0"/>
              <a:t>’da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sz="3000" dirty="0" err="1" smtClean="0">
                <a:solidFill>
                  <a:schemeClr val="accent6"/>
                </a:solidFill>
              </a:rPr>
              <a:t>Kadırga</a:t>
            </a:r>
            <a:r>
              <a:rPr lang="en-US" dirty="0" err="1" smtClean="0"/>
              <a:t>’da</a:t>
            </a:r>
            <a:r>
              <a:rPr lang="en-US" dirty="0" smtClean="0"/>
              <a:t> </a:t>
            </a:r>
            <a:r>
              <a:rPr lang="en-US" dirty="0" err="1" smtClean="0"/>
              <a:t>çeşitli</a:t>
            </a:r>
            <a:r>
              <a:rPr lang="en-US" dirty="0" smtClean="0"/>
              <a:t> </a:t>
            </a:r>
            <a:r>
              <a:rPr lang="en-US" dirty="0" err="1" smtClean="0"/>
              <a:t>binalarda</a:t>
            </a:r>
            <a:r>
              <a:rPr lang="en-US" dirty="0" smtClean="0"/>
              <a:t> </a:t>
            </a:r>
            <a:r>
              <a:rPr lang="en-US" dirty="0" err="1" smtClean="0"/>
              <a:t>öğretime</a:t>
            </a:r>
            <a:r>
              <a:rPr lang="en-US" dirty="0" smtClean="0"/>
              <a:t> </a:t>
            </a:r>
            <a:r>
              <a:rPr lang="en-US" dirty="0" err="1" smtClean="0"/>
              <a:t>başlandı</a:t>
            </a:r>
            <a:r>
              <a:rPr lang="en-US" dirty="0" smtClean="0"/>
              <a:t> 1874 </a:t>
            </a:r>
            <a:r>
              <a:rPr lang="en-US" dirty="0" err="1" smtClean="0"/>
              <a:t>yılına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burada</a:t>
            </a:r>
            <a:r>
              <a:rPr lang="en-US" dirty="0" smtClean="0"/>
              <a:t> </a:t>
            </a:r>
            <a:r>
              <a:rPr lang="en-US" dirty="0" err="1" smtClean="0"/>
              <a:t>eğitimine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etti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odoni MT Poster Compressed" panose="02070706080601050204" pitchFamily="18" charset="0"/>
              </a:rPr>
              <a:t>Tıbbiye</a:t>
            </a:r>
            <a:r>
              <a:rPr lang="en-US" dirty="0" smtClean="0">
                <a:latin typeface="Bodoni MT Poster Compressed" panose="02070706080601050204" pitchFamily="18" charset="0"/>
              </a:rPr>
              <a:t> </a:t>
            </a:r>
            <a:r>
              <a:rPr lang="en-US" dirty="0" err="1" smtClean="0">
                <a:latin typeface="Bodoni MT Poster Compressed" panose="02070706080601050204" pitchFamily="18" charset="0"/>
              </a:rPr>
              <a:t>Halıcıoğlu’nda</a:t>
            </a:r>
            <a:r>
              <a:rPr lang="en-US" dirty="0" smtClean="0">
                <a:latin typeface="Bodoni MT Poster Compressed" panose="02070706080601050204" pitchFamily="18" charset="0"/>
              </a:rPr>
              <a:t> (1849)</a:t>
            </a:r>
            <a:endParaRPr lang="en-US" dirty="0">
              <a:latin typeface="Bodoni MT Poster Compressed" panose="020707060806010502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685800"/>
            <a:ext cx="6629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5633</TotalTime>
  <Words>1058</Words>
  <Application>Microsoft Office PowerPoint</Application>
  <PresentationFormat>On-screen Show (4:3)</PresentationFormat>
  <Paragraphs>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Arabic Typesetting</vt:lpstr>
      <vt:lpstr>Arial</vt:lpstr>
      <vt:lpstr>Blackadder ITC</vt:lpstr>
      <vt:lpstr>Bodoni MT Poster Compressed</vt:lpstr>
      <vt:lpstr>Georgia</vt:lpstr>
      <vt:lpstr>Trebuchet MS</vt:lpstr>
      <vt:lpstr>Slipstream</vt:lpstr>
      <vt:lpstr>Fatih Darüşşifası (1470) </vt:lpstr>
      <vt:lpstr>PowerPoint Presentation</vt:lpstr>
      <vt:lpstr>Süleymaniye Tıp Medresesi (1555)</vt:lpstr>
      <vt:lpstr>PowerPoint Presentation</vt:lpstr>
      <vt:lpstr>Veznecilerde Tulumbacılar Konağında TIBHANE-İ AMİRE (14.Mart.1827)</vt:lpstr>
      <vt:lpstr>PowerPoint Presentation</vt:lpstr>
      <vt:lpstr>Mektebi Tıbbiye-i Adliye-I Şahane(1839) (Galatasaray’ daki enderun ağaları mektebi)</vt:lpstr>
      <vt:lpstr>PowerPoint Presentation</vt:lpstr>
      <vt:lpstr>Tıbbiye Halıcıoğlu’nda (1849)</vt:lpstr>
      <vt:lpstr>Sivil Tıbbiye’nin (Mekteb-i Tıbbiye-i Mülkiye) yerleştiği Kadırga’daki Menemenli Mustafa Paşa Konağı (1867)</vt:lpstr>
      <vt:lpstr>PowerPoint Presentation</vt:lpstr>
      <vt:lpstr>Sirkeci’deki Demirkapı Tıbbiyesi(1866-1903)</vt:lpstr>
      <vt:lpstr>BESİM ÖMER (AKALIN) PAŞA (Kadın Hastalıkları ve doğum bilim dalımızın kurucusu)</vt:lpstr>
      <vt:lpstr>PowerPoint Presentation</vt:lpstr>
      <vt:lpstr>1898’de Sarayburnu Gülhane  Rüştiyesi’ne ait binada Türk Tıbbının gelişmesine büyük katkı sağlayacak olan Gülhane Askeri Tatbikat Mektebi kurulur.</vt:lpstr>
      <vt:lpstr>PowerPoint Presentation</vt:lpstr>
      <vt:lpstr>Haydarpaşa’da Tıp Fakültesi için inşa ettirilen bina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Beyazıt’ta bulunan eski Harbiye Nezareti Binası (arka planda) ve giriş kapısı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AYLIN</dc:creator>
  <cp:lastModifiedBy>DNP</cp:lastModifiedBy>
  <cp:revision>63</cp:revision>
  <dcterms:created xsi:type="dcterms:W3CDTF">2015-05-06T20:30:56Z</dcterms:created>
  <dcterms:modified xsi:type="dcterms:W3CDTF">2015-05-13T13:26:00Z</dcterms:modified>
</cp:coreProperties>
</file>