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93" r:id="rId4"/>
    <p:sldMasterId id="2147483706" r:id="rId5"/>
  </p:sldMasterIdLst>
  <p:notesMasterIdLst>
    <p:notesMasterId r:id="rId60"/>
  </p:notesMasterIdLst>
  <p:sldIdLst>
    <p:sldId id="256" r:id="rId6"/>
    <p:sldId id="304" r:id="rId7"/>
    <p:sldId id="305" r:id="rId8"/>
    <p:sldId id="325" r:id="rId9"/>
    <p:sldId id="257" r:id="rId10"/>
    <p:sldId id="315" r:id="rId11"/>
    <p:sldId id="258" r:id="rId12"/>
    <p:sldId id="259" r:id="rId13"/>
    <p:sldId id="282" r:id="rId14"/>
    <p:sldId id="283" r:id="rId15"/>
    <p:sldId id="284" r:id="rId16"/>
    <p:sldId id="285" r:id="rId17"/>
    <p:sldId id="272" r:id="rId18"/>
    <p:sldId id="273" r:id="rId19"/>
    <p:sldId id="274" r:id="rId20"/>
    <p:sldId id="260" r:id="rId21"/>
    <p:sldId id="261" r:id="rId22"/>
    <p:sldId id="262" r:id="rId23"/>
    <p:sldId id="263" r:id="rId24"/>
    <p:sldId id="264" r:id="rId25"/>
    <p:sldId id="275" r:id="rId26"/>
    <p:sldId id="277" r:id="rId27"/>
    <p:sldId id="278" r:id="rId28"/>
    <p:sldId id="281" r:id="rId29"/>
    <p:sldId id="286" r:id="rId30"/>
    <p:sldId id="291" r:id="rId31"/>
    <p:sldId id="303" r:id="rId32"/>
    <p:sldId id="294" r:id="rId33"/>
    <p:sldId id="302" r:id="rId34"/>
    <p:sldId id="306" r:id="rId35"/>
    <p:sldId id="307" r:id="rId36"/>
    <p:sldId id="308" r:id="rId37"/>
    <p:sldId id="309" r:id="rId38"/>
    <p:sldId id="313" r:id="rId39"/>
    <p:sldId id="324" r:id="rId40"/>
    <p:sldId id="310" r:id="rId41"/>
    <p:sldId id="311" r:id="rId42"/>
    <p:sldId id="312" r:id="rId43"/>
    <p:sldId id="322" r:id="rId44"/>
    <p:sldId id="314" r:id="rId45"/>
    <p:sldId id="318" r:id="rId46"/>
    <p:sldId id="316" r:id="rId47"/>
    <p:sldId id="332" r:id="rId48"/>
    <p:sldId id="333" r:id="rId49"/>
    <p:sldId id="320" r:id="rId50"/>
    <p:sldId id="334" r:id="rId51"/>
    <p:sldId id="331" r:id="rId52"/>
    <p:sldId id="335" r:id="rId53"/>
    <p:sldId id="329" r:id="rId54"/>
    <p:sldId id="330" r:id="rId55"/>
    <p:sldId id="336" r:id="rId56"/>
    <p:sldId id="323" r:id="rId57"/>
    <p:sldId id="326" r:id="rId58"/>
    <p:sldId id="327" r:id="rId5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336600"/>
    <a:srgbClr val="B50B48"/>
    <a:srgbClr val="FF7C80"/>
    <a:srgbClr val="EB99A5"/>
    <a:srgbClr val="FF66CC"/>
    <a:srgbClr val="CC0000"/>
    <a:srgbClr val="FF3399"/>
    <a:srgbClr val="CC00CC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121CE-62CC-4210-B321-205AA1E04E0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A577CEF-CEFE-4A71-B766-F565531F4264}">
      <dgm:prSet phldrT="[Metin]" custT="1"/>
      <dgm:spPr>
        <a:solidFill>
          <a:srgbClr val="000066"/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tr-TR" sz="2800" b="1" dirty="0" smtClean="0">
              <a:solidFill>
                <a:srgbClr val="FFFF00"/>
              </a:solidFill>
            </a:rPr>
            <a:t>Saf </a:t>
          </a:r>
          <a:r>
            <a:rPr lang="tr-TR" sz="2800" b="1" dirty="0" err="1" smtClean="0">
              <a:solidFill>
                <a:srgbClr val="FFFF00"/>
              </a:solidFill>
            </a:rPr>
            <a:t>Progestajenik</a:t>
          </a:r>
          <a:r>
            <a:rPr lang="tr-TR" sz="2800" b="1" dirty="0" smtClean="0">
              <a:solidFill>
                <a:srgbClr val="FFFF00"/>
              </a:solidFill>
            </a:rPr>
            <a:t> Etki</a:t>
          </a:r>
          <a:endParaRPr lang="tr-TR" sz="2800" b="1" dirty="0">
            <a:solidFill>
              <a:srgbClr val="FFFF00"/>
            </a:solidFill>
          </a:endParaRPr>
        </a:p>
      </dgm:t>
    </dgm:pt>
    <dgm:pt modelId="{D7C486B2-7E5D-457B-A6B7-DD66D17E70B0}" type="parTrans" cxnId="{CF0EF91B-78E4-4994-8FC7-CB18CA9FBDD4}">
      <dgm:prSet/>
      <dgm:spPr/>
      <dgm:t>
        <a:bodyPr/>
        <a:lstStyle/>
        <a:p>
          <a:endParaRPr lang="tr-TR"/>
        </a:p>
      </dgm:t>
    </dgm:pt>
    <dgm:pt modelId="{C914B201-9CE4-44D0-9F48-A9FD8BBE98D9}" type="sibTrans" cxnId="{CF0EF91B-78E4-4994-8FC7-CB18CA9FBDD4}">
      <dgm:prSet/>
      <dgm:spPr/>
      <dgm:t>
        <a:bodyPr/>
        <a:lstStyle/>
        <a:p>
          <a:endParaRPr lang="tr-TR"/>
        </a:p>
      </dgm:t>
    </dgm:pt>
    <dgm:pt modelId="{1367682B-B497-4DF1-8D5E-2ADD09EB2D4D}">
      <dgm:prSet phldrT="[Metin]" custT="1"/>
      <dgm:spPr>
        <a:solidFill>
          <a:srgbClr val="CC00CC">
            <a:alpha val="89804"/>
          </a:srgbClr>
        </a:solidFill>
      </dgm:spPr>
      <dgm:t>
        <a:bodyPr/>
        <a:lstStyle/>
        <a:p>
          <a:r>
            <a:rPr lang="tr-TR" sz="1800" b="1" dirty="0" err="1" smtClean="0">
              <a:solidFill>
                <a:srgbClr val="000066"/>
              </a:solidFill>
            </a:rPr>
            <a:t>Nestorone</a:t>
          </a:r>
          <a:endParaRPr lang="tr-TR" sz="1800" b="1" dirty="0">
            <a:solidFill>
              <a:srgbClr val="000066"/>
            </a:solidFill>
          </a:endParaRPr>
        </a:p>
      </dgm:t>
    </dgm:pt>
    <dgm:pt modelId="{000B3BF5-4285-487A-BEF3-04C710B75F37}" type="parTrans" cxnId="{31DFEDC8-4EE4-4BB1-A39A-0C112655A87E}">
      <dgm:prSet/>
      <dgm:spPr/>
      <dgm:t>
        <a:bodyPr/>
        <a:lstStyle/>
        <a:p>
          <a:endParaRPr lang="tr-TR"/>
        </a:p>
      </dgm:t>
    </dgm:pt>
    <dgm:pt modelId="{B7FBD69B-96A9-4D16-915D-2926A0783AAC}" type="sibTrans" cxnId="{31DFEDC8-4EE4-4BB1-A39A-0C112655A87E}">
      <dgm:prSet/>
      <dgm:spPr/>
      <dgm:t>
        <a:bodyPr/>
        <a:lstStyle/>
        <a:p>
          <a:endParaRPr lang="tr-TR"/>
        </a:p>
      </dgm:t>
    </dgm:pt>
    <dgm:pt modelId="{07512F2B-E862-4859-83D3-5D6E0CAFE3E1}">
      <dgm:prSet phldrT="[Metin]" custT="1"/>
      <dgm:spPr>
        <a:solidFill>
          <a:srgbClr val="CC00CC">
            <a:alpha val="89804"/>
          </a:srgbClr>
        </a:solidFill>
      </dgm:spPr>
      <dgm:t>
        <a:bodyPr/>
        <a:lstStyle/>
        <a:p>
          <a:r>
            <a:rPr lang="tr-TR" sz="1800" b="1" dirty="0" err="1" smtClean="0">
              <a:solidFill>
                <a:srgbClr val="000066"/>
              </a:solidFill>
            </a:rPr>
            <a:t>Nomegestrol</a:t>
          </a:r>
          <a:r>
            <a:rPr lang="tr-TR" sz="1800" b="1" dirty="0" smtClean="0">
              <a:solidFill>
                <a:srgbClr val="000066"/>
              </a:solidFill>
            </a:rPr>
            <a:t> asetat</a:t>
          </a:r>
          <a:endParaRPr lang="tr-TR" sz="1800" b="1" dirty="0">
            <a:solidFill>
              <a:srgbClr val="000066"/>
            </a:solidFill>
          </a:endParaRPr>
        </a:p>
      </dgm:t>
    </dgm:pt>
    <dgm:pt modelId="{70CBA913-3597-4324-81A1-04C403A32B1B}" type="parTrans" cxnId="{8AAB0356-4BD4-4AC3-A684-4595CB666E79}">
      <dgm:prSet/>
      <dgm:spPr/>
      <dgm:t>
        <a:bodyPr/>
        <a:lstStyle/>
        <a:p>
          <a:endParaRPr lang="tr-TR"/>
        </a:p>
      </dgm:t>
    </dgm:pt>
    <dgm:pt modelId="{59733AC3-1222-41FE-9C27-2F723511438F}" type="sibTrans" cxnId="{8AAB0356-4BD4-4AC3-A684-4595CB666E79}">
      <dgm:prSet/>
      <dgm:spPr/>
      <dgm:t>
        <a:bodyPr/>
        <a:lstStyle/>
        <a:p>
          <a:endParaRPr lang="tr-TR"/>
        </a:p>
      </dgm:t>
    </dgm:pt>
    <dgm:pt modelId="{CDF7C379-4B6C-4F5D-9925-5C806B07B267}">
      <dgm:prSet phldrT="[Metin]" custT="1"/>
      <dgm:spPr>
        <a:solidFill>
          <a:srgbClr val="A50021"/>
        </a:solidFill>
      </dgm:spPr>
      <dgm:t>
        <a:bodyPr/>
        <a:lstStyle/>
        <a:p>
          <a:r>
            <a:rPr lang="tr-TR" sz="2800" b="1" dirty="0" err="1" smtClean="0">
              <a:solidFill>
                <a:schemeClr val="bg1"/>
              </a:solidFill>
            </a:rPr>
            <a:t>Antiandrojenik</a:t>
          </a:r>
          <a:endParaRPr lang="tr-TR" sz="2800" b="1" dirty="0" smtClean="0">
            <a:solidFill>
              <a:schemeClr val="bg1"/>
            </a:solidFill>
          </a:endParaRPr>
        </a:p>
        <a:p>
          <a:r>
            <a:rPr lang="tr-TR" sz="2800" b="1" dirty="0" smtClean="0">
              <a:solidFill>
                <a:schemeClr val="bg1"/>
              </a:solidFill>
            </a:rPr>
            <a:t>Etki</a:t>
          </a:r>
          <a:endParaRPr lang="tr-TR" sz="2800" b="1" dirty="0">
            <a:solidFill>
              <a:schemeClr val="bg1"/>
            </a:solidFill>
          </a:endParaRPr>
        </a:p>
      </dgm:t>
    </dgm:pt>
    <dgm:pt modelId="{0E78657B-863D-4C78-B3C8-841BF909B427}" type="parTrans" cxnId="{029DF2A2-3180-449C-BAD1-9A38DFFF80BD}">
      <dgm:prSet/>
      <dgm:spPr/>
      <dgm:t>
        <a:bodyPr/>
        <a:lstStyle/>
        <a:p>
          <a:endParaRPr lang="tr-TR"/>
        </a:p>
      </dgm:t>
    </dgm:pt>
    <dgm:pt modelId="{8E96625C-0CCD-462A-9C8F-B70151AD21FC}" type="sibTrans" cxnId="{029DF2A2-3180-449C-BAD1-9A38DFFF80BD}">
      <dgm:prSet/>
      <dgm:spPr/>
      <dgm:t>
        <a:bodyPr/>
        <a:lstStyle/>
        <a:p>
          <a:endParaRPr lang="tr-TR"/>
        </a:p>
      </dgm:t>
    </dgm:pt>
    <dgm:pt modelId="{005C32CB-73CA-45AC-840C-6560E79B8E0F}">
      <dgm:prSet phldrT="[Metin]" custT="1"/>
      <dgm:spPr>
        <a:solidFill>
          <a:srgbClr val="FF0066">
            <a:alpha val="89804"/>
          </a:srgbClr>
        </a:solidFill>
      </dgm:spPr>
      <dgm:t>
        <a:bodyPr/>
        <a:lstStyle/>
        <a:p>
          <a:r>
            <a:rPr lang="tr-TR" sz="1800" b="1" dirty="0" err="1" smtClean="0"/>
            <a:t>Nomegestrol</a:t>
          </a:r>
          <a:r>
            <a:rPr lang="tr-TR" sz="1800" b="1" dirty="0" smtClean="0"/>
            <a:t> asetat</a:t>
          </a:r>
          <a:endParaRPr lang="tr-TR" sz="1800" b="1" dirty="0"/>
        </a:p>
      </dgm:t>
    </dgm:pt>
    <dgm:pt modelId="{708D9E1B-3F2B-4D02-8A9C-C40E0BBDC2B0}" type="parTrans" cxnId="{2B29CF7F-DF90-42F1-9198-BC8FA9505C40}">
      <dgm:prSet/>
      <dgm:spPr/>
      <dgm:t>
        <a:bodyPr/>
        <a:lstStyle/>
        <a:p>
          <a:endParaRPr lang="tr-TR"/>
        </a:p>
      </dgm:t>
    </dgm:pt>
    <dgm:pt modelId="{225CB6A5-C30F-4B6C-B267-F1DB7FD48B88}" type="sibTrans" cxnId="{2B29CF7F-DF90-42F1-9198-BC8FA9505C40}">
      <dgm:prSet/>
      <dgm:spPr/>
      <dgm:t>
        <a:bodyPr/>
        <a:lstStyle/>
        <a:p>
          <a:endParaRPr lang="tr-TR"/>
        </a:p>
      </dgm:t>
    </dgm:pt>
    <dgm:pt modelId="{B6B9649F-5DBA-418A-A68F-B2EFBE213CAD}">
      <dgm:prSet phldrT="[Metin]" custT="1"/>
      <dgm:spPr>
        <a:solidFill>
          <a:srgbClr val="CC00CC">
            <a:alpha val="89804"/>
          </a:srgbClr>
        </a:solidFill>
      </dgm:spPr>
      <dgm:t>
        <a:bodyPr/>
        <a:lstStyle/>
        <a:p>
          <a:r>
            <a:rPr lang="tr-TR" sz="1800" b="1" dirty="0" err="1" smtClean="0">
              <a:solidFill>
                <a:srgbClr val="000066"/>
              </a:solidFill>
            </a:rPr>
            <a:t>Trimegestone</a:t>
          </a:r>
          <a:endParaRPr lang="tr-TR" sz="1800" b="1" dirty="0">
            <a:solidFill>
              <a:srgbClr val="000066"/>
            </a:solidFill>
          </a:endParaRPr>
        </a:p>
      </dgm:t>
    </dgm:pt>
    <dgm:pt modelId="{96D8AB8E-49A6-4F41-982F-3F9BEBB32C1B}" type="parTrans" cxnId="{FB97E40D-E62D-4146-8485-9674C7B9C2FB}">
      <dgm:prSet/>
      <dgm:spPr/>
      <dgm:t>
        <a:bodyPr/>
        <a:lstStyle/>
        <a:p>
          <a:endParaRPr lang="tr-TR"/>
        </a:p>
      </dgm:t>
    </dgm:pt>
    <dgm:pt modelId="{14BD5746-FEF5-4745-8AD9-FB4DA97B50AD}" type="sibTrans" cxnId="{FB97E40D-E62D-4146-8485-9674C7B9C2FB}">
      <dgm:prSet/>
      <dgm:spPr/>
      <dgm:t>
        <a:bodyPr/>
        <a:lstStyle/>
        <a:p>
          <a:endParaRPr lang="tr-TR"/>
        </a:p>
      </dgm:t>
    </dgm:pt>
    <dgm:pt modelId="{49C7517C-346B-44F8-9944-0F5310B1A833}">
      <dgm:prSet phldrT="[Metin]" custT="1"/>
      <dgm:spPr>
        <a:solidFill>
          <a:srgbClr val="FF0066">
            <a:alpha val="89804"/>
          </a:srgbClr>
        </a:solidFill>
      </dgm:spPr>
      <dgm:t>
        <a:bodyPr/>
        <a:lstStyle/>
        <a:p>
          <a:r>
            <a:rPr lang="tr-TR" sz="1800" b="1" dirty="0" err="1" smtClean="0"/>
            <a:t>Drospirenon</a:t>
          </a:r>
          <a:endParaRPr lang="tr-TR" sz="1800" b="1" dirty="0"/>
        </a:p>
      </dgm:t>
    </dgm:pt>
    <dgm:pt modelId="{21C80A05-EFA7-4EE2-BCE6-67A296564886}" type="parTrans" cxnId="{6D522EB7-079A-469D-9948-F82149A79136}">
      <dgm:prSet/>
      <dgm:spPr/>
      <dgm:t>
        <a:bodyPr/>
        <a:lstStyle/>
        <a:p>
          <a:endParaRPr lang="tr-TR"/>
        </a:p>
      </dgm:t>
    </dgm:pt>
    <dgm:pt modelId="{BBBC83AB-B36E-42B0-A8FA-86A31222DBD6}" type="sibTrans" cxnId="{6D522EB7-079A-469D-9948-F82149A79136}">
      <dgm:prSet/>
      <dgm:spPr/>
      <dgm:t>
        <a:bodyPr/>
        <a:lstStyle/>
        <a:p>
          <a:endParaRPr lang="tr-TR"/>
        </a:p>
      </dgm:t>
    </dgm:pt>
    <dgm:pt modelId="{8B322090-9121-41E3-A468-276564F3A939}">
      <dgm:prSet phldrT="[Metin]" custT="1"/>
      <dgm:spPr>
        <a:solidFill>
          <a:srgbClr val="FF0066">
            <a:alpha val="89804"/>
          </a:srgbClr>
        </a:solidFill>
      </dgm:spPr>
      <dgm:t>
        <a:bodyPr/>
        <a:lstStyle/>
        <a:p>
          <a:r>
            <a:rPr lang="tr-TR" sz="1800" b="1" dirty="0" err="1" smtClean="0"/>
            <a:t>Cholormadinon</a:t>
          </a:r>
          <a:r>
            <a:rPr lang="tr-TR" sz="1800" b="1" dirty="0" smtClean="0"/>
            <a:t> asetat</a:t>
          </a:r>
          <a:endParaRPr lang="tr-TR" sz="1800" b="1" dirty="0"/>
        </a:p>
      </dgm:t>
    </dgm:pt>
    <dgm:pt modelId="{3BAF67F6-7334-4C9F-A0EB-20F32569F7D3}" type="parTrans" cxnId="{D3484693-3C3B-436D-83BC-5DBB2A4B8DC2}">
      <dgm:prSet/>
      <dgm:spPr/>
      <dgm:t>
        <a:bodyPr/>
        <a:lstStyle/>
        <a:p>
          <a:endParaRPr lang="tr-TR"/>
        </a:p>
      </dgm:t>
    </dgm:pt>
    <dgm:pt modelId="{04824A98-7E6B-4475-B92C-B47D73AEDA4E}" type="sibTrans" cxnId="{D3484693-3C3B-436D-83BC-5DBB2A4B8DC2}">
      <dgm:prSet/>
      <dgm:spPr/>
      <dgm:t>
        <a:bodyPr/>
        <a:lstStyle/>
        <a:p>
          <a:endParaRPr lang="tr-TR"/>
        </a:p>
      </dgm:t>
    </dgm:pt>
    <dgm:pt modelId="{AC883739-28BE-4138-8DEA-A61531B4B813}">
      <dgm:prSet phldrT="[Metin]" custT="1"/>
      <dgm:spPr>
        <a:solidFill>
          <a:srgbClr val="FF0066">
            <a:alpha val="89804"/>
          </a:srgbClr>
        </a:solidFill>
      </dgm:spPr>
      <dgm:t>
        <a:bodyPr/>
        <a:lstStyle/>
        <a:p>
          <a:r>
            <a:rPr lang="tr-TR" sz="1800" b="1" dirty="0" err="1" smtClean="0"/>
            <a:t>Siproteron</a:t>
          </a:r>
          <a:r>
            <a:rPr lang="tr-TR" sz="1800" b="1" dirty="0" smtClean="0"/>
            <a:t> asetat</a:t>
          </a:r>
          <a:endParaRPr lang="tr-TR" sz="1800" b="1" dirty="0"/>
        </a:p>
      </dgm:t>
    </dgm:pt>
    <dgm:pt modelId="{DCD1AF76-5C87-4DB3-979E-3FB3B0661FE2}" type="parTrans" cxnId="{BACBFEEB-34DC-4F86-9074-A9104708F1C9}">
      <dgm:prSet/>
      <dgm:spPr/>
      <dgm:t>
        <a:bodyPr/>
        <a:lstStyle/>
        <a:p>
          <a:endParaRPr lang="tr-TR"/>
        </a:p>
      </dgm:t>
    </dgm:pt>
    <dgm:pt modelId="{1A5E4C69-6FCB-44B8-89A2-AB0C8AB30556}" type="sibTrans" cxnId="{BACBFEEB-34DC-4F86-9074-A9104708F1C9}">
      <dgm:prSet/>
      <dgm:spPr/>
      <dgm:t>
        <a:bodyPr/>
        <a:lstStyle/>
        <a:p>
          <a:endParaRPr lang="tr-TR"/>
        </a:p>
      </dgm:t>
    </dgm:pt>
    <dgm:pt modelId="{9B7BB44B-F706-43F3-B702-F68A1506DA29}" type="pres">
      <dgm:prSet presAssocID="{96B121CE-62CC-4210-B321-205AA1E04E0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28457938-44A7-457F-A845-75F08DF8F9D1}" type="pres">
      <dgm:prSet presAssocID="{3A577CEF-CEFE-4A71-B766-F565531F4264}" presName="linNode" presStyleCnt="0"/>
      <dgm:spPr/>
    </dgm:pt>
    <dgm:pt modelId="{7A657072-FBFE-47B4-BA7D-49F733415A15}" type="pres">
      <dgm:prSet presAssocID="{3A577CEF-CEFE-4A71-B766-F565531F4264}" presName="parentShp" presStyleLbl="node1" presStyleIdx="0" presStyleCnt="2" custScaleX="150118" custLinFactY="-2314" custLinFactNeighborX="-5646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98D904D-F948-4A8D-9231-4970E5AE35B8}" type="pres">
      <dgm:prSet presAssocID="{3A577CEF-CEFE-4A71-B766-F565531F4264}" presName="childShp" presStyleLbl="bgAccFollowNode1" presStyleIdx="0" presStyleCnt="2" custLinFactNeighborX="-59" custLinFactNeighborY="-2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A70A42-E3EB-4D58-B229-575BEB67EECF}" type="pres">
      <dgm:prSet presAssocID="{C914B201-9CE4-44D0-9F48-A9FD8BBE98D9}" presName="spacing" presStyleCnt="0"/>
      <dgm:spPr/>
    </dgm:pt>
    <dgm:pt modelId="{AAC1D6F0-BAE1-4EE8-9930-5BE7FDC03EA0}" type="pres">
      <dgm:prSet presAssocID="{CDF7C379-4B6C-4F5D-9925-5C806B07B267}" presName="linNode" presStyleCnt="0"/>
      <dgm:spPr/>
    </dgm:pt>
    <dgm:pt modelId="{ADF779FA-9BC4-41FD-BB3F-630B6F52276B}" type="pres">
      <dgm:prSet presAssocID="{CDF7C379-4B6C-4F5D-9925-5C806B07B267}" presName="parentShp" presStyleLbl="node1" presStyleIdx="1" presStyleCnt="2" custScaleX="165796" custLinFactNeighborX="-84" custLinFactNeighborY="25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25E2E3C-B886-4E96-8E4D-241FD5A6AB76}" type="pres">
      <dgm:prSet presAssocID="{CDF7C379-4B6C-4F5D-9925-5C806B07B267}" presName="childShp" presStyleLbl="bgAccFollowNode1" presStyleIdx="1" presStyleCnt="2" custScaleY="14369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E4FFC78-53F1-492C-8D21-B4699293D19E}" type="presOf" srcId="{07512F2B-E862-4859-83D3-5D6E0CAFE3E1}" destId="{198D904D-F948-4A8D-9231-4970E5AE35B8}" srcOrd="0" destOrd="1" presId="urn:microsoft.com/office/officeart/2005/8/layout/vList6"/>
    <dgm:cxn modelId="{18236905-0192-4FB9-B7C3-B3651F560106}" type="presOf" srcId="{CDF7C379-4B6C-4F5D-9925-5C806B07B267}" destId="{ADF779FA-9BC4-41FD-BB3F-630B6F52276B}" srcOrd="0" destOrd="0" presId="urn:microsoft.com/office/officeart/2005/8/layout/vList6"/>
    <dgm:cxn modelId="{FB97E40D-E62D-4146-8485-9674C7B9C2FB}" srcId="{3A577CEF-CEFE-4A71-B766-F565531F4264}" destId="{B6B9649F-5DBA-418A-A68F-B2EFBE213CAD}" srcOrd="2" destOrd="0" parTransId="{96D8AB8E-49A6-4F41-982F-3F9BEBB32C1B}" sibTransId="{14BD5746-FEF5-4745-8AD9-FB4DA97B50AD}"/>
    <dgm:cxn modelId="{8AAB0356-4BD4-4AC3-A684-4595CB666E79}" srcId="{3A577CEF-CEFE-4A71-B766-F565531F4264}" destId="{07512F2B-E862-4859-83D3-5D6E0CAFE3E1}" srcOrd="1" destOrd="0" parTransId="{70CBA913-3597-4324-81A1-04C403A32B1B}" sibTransId="{59733AC3-1222-41FE-9C27-2F723511438F}"/>
    <dgm:cxn modelId="{2B29CF7F-DF90-42F1-9198-BC8FA9505C40}" srcId="{CDF7C379-4B6C-4F5D-9925-5C806B07B267}" destId="{005C32CB-73CA-45AC-840C-6560E79B8E0F}" srcOrd="2" destOrd="0" parTransId="{708D9E1B-3F2B-4D02-8A9C-C40E0BBDC2B0}" sibTransId="{225CB6A5-C30F-4B6C-B267-F1DB7FD48B88}"/>
    <dgm:cxn modelId="{F9C7606A-173D-40D9-B397-367B61CD6FB1}" type="presOf" srcId="{96B121CE-62CC-4210-B321-205AA1E04E03}" destId="{9B7BB44B-F706-43F3-B702-F68A1506DA29}" srcOrd="0" destOrd="0" presId="urn:microsoft.com/office/officeart/2005/8/layout/vList6"/>
    <dgm:cxn modelId="{11F805EF-74EA-425F-9D45-F5B32F736372}" type="presOf" srcId="{1367682B-B497-4DF1-8D5E-2ADD09EB2D4D}" destId="{198D904D-F948-4A8D-9231-4970E5AE35B8}" srcOrd="0" destOrd="0" presId="urn:microsoft.com/office/officeart/2005/8/layout/vList6"/>
    <dgm:cxn modelId="{31DFEDC8-4EE4-4BB1-A39A-0C112655A87E}" srcId="{3A577CEF-CEFE-4A71-B766-F565531F4264}" destId="{1367682B-B497-4DF1-8D5E-2ADD09EB2D4D}" srcOrd="0" destOrd="0" parTransId="{000B3BF5-4285-487A-BEF3-04C710B75F37}" sibTransId="{B7FBD69B-96A9-4D16-915D-2926A0783AAC}"/>
    <dgm:cxn modelId="{CE80C11F-533A-4C25-9E59-BD9A17B8DBEA}" type="presOf" srcId="{B6B9649F-5DBA-418A-A68F-B2EFBE213CAD}" destId="{198D904D-F948-4A8D-9231-4970E5AE35B8}" srcOrd="0" destOrd="2" presId="urn:microsoft.com/office/officeart/2005/8/layout/vList6"/>
    <dgm:cxn modelId="{97091570-40EB-4058-9B7F-ADF26BF04339}" type="presOf" srcId="{3A577CEF-CEFE-4A71-B766-F565531F4264}" destId="{7A657072-FBFE-47B4-BA7D-49F733415A15}" srcOrd="0" destOrd="0" presId="urn:microsoft.com/office/officeart/2005/8/layout/vList6"/>
    <dgm:cxn modelId="{6D522EB7-079A-469D-9948-F82149A79136}" srcId="{CDF7C379-4B6C-4F5D-9925-5C806B07B267}" destId="{49C7517C-346B-44F8-9944-0F5310B1A833}" srcOrd="1" destOrd="0" parTransId="{21C80A05-EFA7-4EE2-BCE6-67A296564886}" sibTransId="{BBBC83AB-B36E-42B0-A8FA-86A31222DBD6}"/>
    <dgm:cxn modelId="{ED5DCE41-159F-43FB-9CBA-5B9503BAB37B}" type="presOf" srcId="{8B322090-9121-41E3-A468-276564F3A939}" destId="{625E2E3C-B886-4E96-8E4D-241FD5A6AB76}" srcOrd="0" destOrd="3" presId="urn:microsoft.com/office/officeart/2005/8/layout/vList6"/>
    <dgm:cxn modelId="{B73A5B67-07EA-4DDF-8014-7CEE2D293588}" type="presOf" srcId="{005C32CB-73CA-45AC-840C-6560E79B8E0F}" destId="{625E2E3C-B886-4E96-8E4D-241FD5A6AB76}" srcOrd="0" destOrd="2" presId="urn:microsoft.com/office/officeart/2005/8/layout/vList6"/>
    <dgm:cxn modelId="{D3484693-3C3B-436D-83BC-5DBB2A4B8DC2}" srcId="{CDF7C379-4B6C-4F5D-9925-5C806B07B267}" destId="{8B322090-9121-41E3-A468-276564F3A939}" srcOrd="3" destOrd="0" parTransId="{3BAF67F6-7334-4C9F-A0EB-20F32569F7D3}" sibTransId="{04824A98-7E6B-4475-B92C-B47D73AEDA4E}"/>
    <dgm:cxn modelId="{029DF2A2-3180-449C-BAD1-9A38DFFF80BD}" srcId="{96B121CE-62CC-4210-B321-205AA1E04E03}" destId="{CDF7C379-4B6C-4F5D-9925-5C806B07B267}" srcOrd="1" destOrd="0" parTransId="{0E78657B-863D-4C78-B3C8-841BF909B427}" sibTransId="{8E96625C-0CCD-462A-9C8F-B70151AD21FC}"/>
    <dgm:cxn modelId="{CF0EF91B-78E4-4994-8FC7-CB18CA9FBDD4}" srcId="{96B121CE-62CC-4210-B321-205AA1E04E03}" destId="{3A577CEF-CEFE-4A71-B766-F565531F4264}" srcOrd="0" destOrd="0" parTransId="{D7C486B2-7E5D-457B-A6B7-DD66D17E70B0}" sibTransId="{C914B201-9CE4-44D0-9F48-A9FD8BBE98D9}"/>
    <dgm:cxn modelId="{27C74ADA-4375-4935-A4F4-1D38B28780DD}" type="presOf" srcId="{49C7517C-346B-44F8-9944-0F5310B1A833}" destId="{625E2E3C-B886-4E96-8E4D-241FD5A6AB76}" srcOrd="0" destOrd="1" presId="urn:microsoft.com/office/officeart/2005/8/layout/vList6"/>
    <dgm:cxn modelId="{BACBFEEB-34DC-4F86-9074-A9104708F1C9}" srcId="{CDF7C379-4B6C-4F5D-9925-5C806B07B267}" destId="{AC883739-28BE-4138-8DEA-A61531B4B813}" srcOrd="0" destOrd="0" parTransId="{DCD1AF76-5C87-4DB3-979E-3FB3B0661FE2}" sibTransId="{1A5E4C69-6FCB-44B8-89A2-AB0C8AB30556}"/>
    <dgm:cxn modelId="{270D37EF-E935-430F-BB9E-538E3D01714E}" type="presOf" srcId="{AC883739-28BE-4138-8DEA-A61531B4B813}" destId="{625E2E3C-B886-4E96-8E4D-241FD5A6AB76}" srcOrd="0" destOrd="0" presId="urn:microsoft.com/office/officeart/2005/8/layout/vList6"/>
    <dgm:cxn modelId="{4B302D69-0E88-4DB1-B112-6629DE5F5EB4}" type="presParOf" srcId="{9B7BB44B-F706-43F3-B702-F68A1506DA29}" destId="{28457938-44A7-457F-A845-75F08DF8F9D1}" srcOrd="0" destOrd="0" presId="urn:microsoft.com/office/officeart/2005/8/layout/vList6"/>
    <dgm:cxn modelId="{0FB8DF1C-F1E6-430E-AF2E-83C307751A8D}" type="presParOf" srcId="{28457938-44A7-457F-A845-75F08DF8F9D1}" destId="{7A657072-FBFE-47B4-BA7D-49F733415A15}" srcOrd="0" destOrd="0" presId="urn:microsoft.com/office/officeart/2005/8/layout/vList6"/>
    <dgm:cxn modelId="{AEBD724E-0CC1-4E80-B9DA-20CD129F2E4C}" type="presParOf" srcId="{28457938-44A7-457F-A845-75F08DF8F9D1}" destId="{198D904D-F948-4A8D-9231-4970E5AE35B8}" srcOrd="1" destOrd="0" presId="urn:microsoft.com/office/officeart/2005/8/layout/vList6"/>
    <dgm:cxn modelId="{AAA2B428-E56A-4C84-862B-E13D16375C03}" type="presParOf" srcId="{9B7BB44B-F706-43F3-B702-F68A1506DA29}" destId="{42A70A42-E3EB-4D58-B229-575BEB67EECF}" srcOrd="1" destOrd="0" presId="urn:microsoft.com/office/officeart/2005/8/layout/vList6"/>
    <dgm:cxn modelId="{2012A1B8-4307-4313-BD69-12F6E30FDC70}" type="presParOf" srcId="{9B7BB44B-F706-43F3-B702-F68A1506DA29}" destId="{AAC1D6F0-BAE1-4EE8-9930-5BE7FDC03EA0}" srcOrd="2" destOrd="0" presId="urn:microsoft.com/office/officeart/2005/8/layout/vList6"/>
    <dgm:cxn modelId="{35BB1C42-F125-4EAF-A638-D9D1CBC51922}" type="presParOf" srcId="{AAC1D6F0-BAE1-4EE8-9930-5BE7FDC03EA0}" destId="{ADF779FA-9BC4-41FD-BB3F-630B6F52276B}" srcOrd="0" destOrd="0" presId="urn:microsoft.com/office/officeart/2005/8/layout/vList6"/>
    <dgm:cxn modelId="{0CF47C13-E8ED-4D36-B936-25564C1F37B4}" type="presParOf" srcId="{AAC1D6F0-BAE1-4EE8-9930-5BE7FDC03EA0}" destId="{625E2E3C-B886-4E96-8E4D-241FD5A6AB7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B121CE-62CC-4210-B321-205AA1E04E0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A577CEF-CEFE-4A71-B766-F565531F4264}">
      <dgm:prSet phldrT="[Metin]"/>
      <dgm:spPr>
        <a:solidFill>
          <a:srgbClr val="6600CC"/>
        </a:solidFill>
      </dgm:spPr>
      <dgm:t>
        <a:bodyPr/>
        <a:lstStyle/>
        <a:p>
          <a:r>
            <a:rPr lang="tr-TR" b="1" dirty="0" err="1" smtClean="0">
              <a:solidFill>
                <a:schemeClr val="bg1"/>
              </a:solidFill>
            </a:rPr>
            <a:t>Parsiyel</a:t>
          </a:r>
          <a:r>
            <a:rPr lang="tr-TR" b="1" dirty="0" smtClean="0">
              <a:solidFill>
                <a:schemeClr val="bg1"/>
              </a:solidFill>
            </a:rPr>
            <a:t> </a:t>
          </a:r>
          <a:r>
            <a:rPr lang="tr-TR" b="1" dirty="0" err="1" smtClean="0">
              <a:solidFill>
                <a:schemeClr val="bg1"/>
              </a:solidFill>
            </a:rPr>
            <a:t>glukokortikoid</a:t>
          </a:r>
          <a:r>
            <a:rPr lang="tr-TR" b="1" dirty="0" smtClean="0">
              <a:solidFill>
                <a:schemeClr val="bg1"/>
              </a:solidFill>
            </a:rPr>
            <a:t> Etki</a:t>
          </a:r>
          <a:endParaRPr lang="tr-TR" b="1" dirty="0">
            <a:solidFill>
              <a:schemeClr val="bg1"/>
            </a:solidFill>
          </a:endParaRPr>
        </a:p>
      </dgm:t>
    </dgm:pt>
    <dgm:pt modelId="{D7C486B2-7E5D-457B-A6B7-DD66D17E70B0}" type="parTrans" cxnId="{CF0EF91B-78E4-4994-8FC7-CB18CA9FBDD4}">
      <dgm:prSet/>
      <dgm:spPr/>
      <dgm:t>
        <a:bodyPr/>
        <a:lstStyle/>
        <a:p>
          <a:endParaRPr lang="tr-TR"/>
        </a:p>
      </dgm:t>
    </dgm:pt>
    <dgm:pt modelId="{C914B201-9CE4-44D0-9F48-A9FD8BBE98D9}" type="sibTrans" cxnId="{CF0EF91B-78E4-4994-8FC7-CB18CA9FBDD4}">
      <dgm:prSet/>
      <dgm:spPr/>
      <dgm:t>
        <a:bodyPr/>
        <a:lstStyle/>
        <a:p>
          <a:endParaRPr lang="tr-TR"/>
        </a:p>
      </dgm:t>
    </dgm:pt>
    <dgm:pt modelId="{1367682B-B497-4DF1-8D5E-2ADD09EB2D4D}">
      <dgm:prSet phldrT="[Metin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tr-TR" sz="1800" b="1" dirty="0" err="1" smtClean="0"/>
            <a:t>Medroxiprogesteron</a:t>
          </a:r>
          <a:r>
            <a:rPr lang="tr-TR" sz="1800" b="1" dirty="0" smtClean="0"/>
            <a:t> asetat</a:t>
          </a:r>
          <a:endParaRPr lang="tr-TR" sz="1800" b="1" dirty="0"/>
        </a:p>
      </dgm:t>
    </dgm:pt>
    <dgm:pt modelId="{000B3BF5-4285-487A-BEF3-04C710B75F37}" type="parTrans" cxnId="{31DFEDC8-4EE4-4BB1-A39A-0C112655A87E}">
      <dgm:prSet/>
      <dgm:spPr/>
      <dgm:t>
        <a:bodyPr/>
        <a:lstStyle/>
        <a:p>
          <a:endParaRPr lang="tr-TR"/>
        </a:p>
      </dgm:t>
    </dgm:pt>
    <dgm:pt modelId="{B7FBD69B-96A9-4D16-915D-2926A0783AAC}" type="sibTrans" cxnId="{31DFEDC8-4EE4-4BB1-A39A-0C112655A87E}">
      <dgm:prSet/>
      <dgm:spPr/>
      <dgm:t>
        <a:bodyPr/>
        <a:lstStyle/>
        <a:p>
          <a:endParaRPr lang="tr-TR"/>
        </a:p>
      </dgm:t>
    </dgm:pt>
    <dgm:pt modelId="{CDF7C379-4B6C-4F5D-9925-5C806B07B267}">
      <dgm:prSet phldrT="[Metin]" custT="1"/>
      <dgm:spPr>
        <a:solidFill>
          <a:srgbClr val="CC0000"/>
        </a:solidFill>
      </dgm:spPr>
      <dgm:t>
        <a:bodyPr/>
        <a:lstStyle/>
        <a:p>
          <a:r>
            <a:rPr lang="tr-TR" sz="2800" b="1" dirty="0" err="1" smtClean="0">
              <a:solidFill>
                <a:srgbClr val="FFFF00"/>
              </a:solidFill>
            </a:rPr>
            <a:t>Antialdosteron</a:t>
          </a:r>
          <a:r>
            <a:rPr lang="tr-TR" sz="2800" b="1" dirty="0" smtClean="0">
              <a:solidFill>
                <a:srgbClr val="FFFF00"/>
              </a:solidFill>
            </a:rPr>
            <a:t> Etki</a:t>
          </a:r>
          <a:endParaRPr lang="tr-TR" sz="2800" b="1" dirty="0">
            <a:solidFill>
              <a:srgbClr val="FFFF00"/>
            </a:solidFill>
          </a:endParaRPr>
        </a:p>
      </dgm:t>
    </dgm:pt>
    <dgm:pt modelId="{0E78657B-863D-4C78-B3C8-841BF909B427}" type="parTrans" cxnId="{029DF2A2-3180-449C-BAD1-9A38DFFF80BD}">
      <dgm:prSet/>
      <dgm:spPr/>
      <dgm:t>
        <a:bodyPr/>
        <a:lstStyle/>
        <a:p>
          <a:endParaRPr lang="tr-TR"/>
        </a:p>
      </dgm:t>
    </dgm:pt>
    <dgm:pt modelId="{8E96625C-0CCD-462A-9C8F-B70151AD21FC}" type="sibTrans" cxnId="{029DF2A2-3180-449C-BAD1-9A38DFFF80BD}">
      <dgm:prSet/>
      <dgm:spPr/>
      <dgm:t>
        <a:bodyPr/>
        <a:lstStyle/>
        <a:p>
          <a:endParaRPr lang="tr-TR"/>
        </a:p>
      </dgm:t>
    </dgm:pt>
    <dgm:pt modelId="{C5A0AFE8-DF91-47F9-91A8-B1D2EA7E8C39}">
      <dgm:prSet phldrT="[Metin]" custT="1"/>
      <dgm:spPr>
        <a:solidFill>
          <a:srgbClr val="FFF5AB">
            <a:alpha val="90000"/>
          </a:srgbClr>
        </a:solidFill>
      </dgm:spPr>
      <dgm:t>
        <a:bodyPr/>
        <a:lstStyle/>
        <a:p>
          <a:r>
            <a:rPr lang="tr-TR" sz="1800" b="1" dirty="0" err="1" smtClean="0"/>
            <a:t>Drospirenon</a:t>
          </a:r>
          <a:endParaRPr lang="tr-TR" sz="1800" b="1" dirty="0"/>
        </a:p>
      </dgm:t>
    </dgm:pt>
    <dgm:pt modelId="{A1DE0FE3-93F4-4037-A8A8-A870801D351B}" type="parTrans" cxnId="{027B2D16-D86D-49C2-8521-00E8659C667A}">
      <dgm:prSet/>
      <dgm:spPr/>
      <dgm:t>
        <a:bodyPr/>
        <a:lstStyle/>
        <a:p>
          <a:endParaRPr lang="tr-TR"/>
        </a:p>
      </dgm:t>
    </dgm:pt>
    <dgm:pt modelId="{0830B0C0-0736-48A6-9DDF-A3E43715C995}" type="sibTrans" cxnId="{027B2D16-D86D-49C2-8521-00E8659C667A}">
      <dgm:prSet/>
      <dgm:spPr/>
      <dgm:t>
        <a:bodyPr/>
        <a:lstStyle/>
        <a:p>
          <a:endParaRPr lang="tr-TR"/>
        </a:p>
      </dgm:t>
    </dgm:pt>
    <dgm:pt modelId="{0BE55A6A-9FEE-4A65-9B75-D1F2945768FA}">
      <dgm:prSet phldrT="[Metin]" custT="1"/>
      <dgm:spPr>
        <a:solidFill>
          <a:srgbClr val="FFF5AB">
            <a:alpha val="90000"/>
          </a:srgbClr>
        </a:solidFill>
      </dgm:spPr>
      <dgm:t>
        <a:bodyPr/>
        <a:lstStyle/>
        <a:p>
          <a:endParaRPr lang="tr-TR" sz="1400" b="1" dirty="0"/>
        </a:p>
      </dgm:t>
    </dgm:pt>
    <dgm:pt modelId="{B1A8627B-FC35-418D-ADE3-A62644B5B436}" type="parTrans" cxnId="{42179C78-37B9-4FB0-AAAA-791F75C6B3FB}">
      <dgm:prSet/>
      <dgm:spPr/>
      <dgm:t>
        <a:bodyPr/>
        <a:lstStyle/>
        <a:p>
          <a:endParaRPr lang="tr-TR"/>
        </a:p>
      </dgm:t>
    </dgm:pt>
    <dgm:pt modelId="{6F94BAB4-6263-4DB0-BAB1-A4F30DB9BF26}" type="sibTrans" cxnId="{42179C78-37B9-4FB0-AAAA-791F75C6B3FB}">
      <dgm:prSet/>
      <dgm:spPr/>
      <dgm:t>
        <a:bodyPr/>
        <a:lstStyle/>
        <a:p>
          <a:endParaRPr lang="tr-TR"/>
        </a:p>
      </dgm:t>
    </dgm:pt>
    <dgm:pt modelId="{15BA0BD5-194A-4E80-B3A8-39CB75C028B5}">
      <dgm:prSet phldrT="[Metin]" custT="1"/>
      <dgm:spPr>
        <a:solidFill>
          <a:srgbClr val="FFF5AB">
            <a:alpha val="90000"/>
          </a:srgbClr>
        </a:solidFill>
      </dgm:spPr>
      <dgm:t>
        <a:bodyPr/>
        <a:lstStyle/>
        <a:p>
          <a:endParaRPr lang="tr-TR" sz="1400" b="1" dirty="0"/>
        </a:p>
      </dgm:t>
    </dgm:pt>
    <dgm:pt modelId="{5F56E3E0-751A-497B-8E2F-232406FB89DB}" type="parTrans" cxnId="{D0CAA3B8-91D4-4A68-AFF3-0D765B993AC6}">
      <dgm:prSet/>
      <dgm:spPr/>
      <dgm:t>
        <a:bodyPr/>
        <a:lstStyle/>
        <a:p>
          <a:endParaRPr lang="tr-TR"/>
        </a:p>
      </dgm:t>
    </dgm:pt>
    <dgm:pt modelId="{9FBDBF4A-F162-455E-A45A-F3C66E750024}" type="sibTrans" cxnId="{D0CAA3B8-91D4-4A68-AFF3-0D765B993AC6}">
      <dgm:prSet/>
      <dgm:spPr/>
      <dgm:t>
        <a:bodyPr/>
        <a:lstStyle/>
        <a:p>
          <a:endParaRPr lang="tr-TR"/>
        </a:p>
      </dgm:t>
    </dgm:pt>
    <dgm:pt modelId="{DA9417A8-0F6D-4A62-951D-AD7623CE73C8}">
      <dgm:prSet phldrT="[Metin]" custT="1"/>
      <dgm:spPr>
        <a:solidFill>
          <a:srgbClr val="FFC000">
            <a:alpha val="90000"/>
          </a:srgbClr>
        </a:solidFill>
      </dgm:spPr>
      <dgm:t>
        <a:bodyPr/>
        <a:lstStyle/>
        <a:p>
          <a:endParaRPr lang="tr-TR" sz="1400" b="1" dirty="0"/>
        </a:p>
      </dgm:t>
    </dgm:pt>
    <dgm:pt modelId="{82FE4FF1-EE36-4026-91A9-21C5B11603CC}" type="parTrans" cxnId="{C8156486-09CD-4219-96E0-86A9652E6E65}">
      <dgm:prSet/>
      <dgm:spPr/>
      <dgm:t>
        <a:bodyPr/>
        <a:lstStyle/>
        <a:p>
          <a:endParaRPr lang="tr-TR"/>
        </a:p>
      </dgm:t>
    </dgm:pt>
    <dgm:pt modelId="{A401BB51-4418-4260-9EC5-8C379427A808}" type="sibTrans" cxnId="{C8156486-09CD-4219-96E0-86A9652E6E65}">
      <dgm:prSet/>
      <dgm:spPr/>
      <dgm:t>
        <a:bodyPr/>
        <a:lstStyle/>
        <a:p>
          <a:endParaRPr lang="tr-TR"/>
        </a:p>
      </dgm:t>
    </dgm:pt>
    <dgm:pt modelId="{9B7BB44B-F706-43F3-B702-F68A1506DA29}" type="pres">
      <dgm:prSet presAssocID="{96B121CE-62CC-4210-B321-205AA1E04E0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28457938-44A7-457F-A845-75F08DF8F9D1}" type="pres">
      <dgm:prSet presAssocID="{3A577CEF-CEFE-4A71-B766-F565531F4264}" presName="linNode" presStyleCnt="0"/>
      <dgm:spPr/>
    </dgm:pt>
    <dgm:pt modelId="{7A657072-FBFE-47B4-BA7D-49F733415A15}" type="pres">
      <dgm:prSet presAssocID="{3A577CEF-CEFE-4A71-B766-F565531F4264}" presName="parentShp" presStyleLbl="node1" presStyleIdx="0" presStyleCnt="2" custScaleX="173873" custLinFactY="-2314" custLinFactNeighborX="-5646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98D904D-F948-4A8D-9231-4970E5AE35B8}" type="pres">
      <dgm:prSet presAssocID="{3A577CEF-CEFE-4A71-B766-F565531F426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A70A42-E3EB-4D58-B229-575BEB67EECF}" type="pres">
      <dgm:prSet presAssocID="{C914B201-9CE4-44D0-9F48-A9FD8BBE98D9}" presName="spacing" presStyleCnt="0"/>
      <dgm:spPr/>
    </dgm:pt>
    <dgm:pt modelId="{AAC1D6F0-BAE1-4EE8-9930-5BE7FDC03EA0}" type="pres">
      <dgm:prSet presAssocID="{CDF7C379-4B6C-4F5D-9925-5C806B07B267}" presName="linNode" presStyleCnt="0"/>
      <dgm:spPr/>
    </dgm:pt>
    <dgm:pt modelId="{ADF779FA-9BC4-41FD-BB3F-630B6F52276B}" type="pres">
      <dgm:prSet presAssocID="{CDF7C379-4B6C-4F5D-9925-5C806B07B267}" presName="parentShp" presStyleLbl="node1" presStyleIdx="1" presStyleCnt="2" custScaleX="173873" custLinFactNeighborX="2424" custLinFactNeighborY="-80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25E2E3C-B886-4E96-8E4D-241FD5A6AB76}" type="pres">
      <dgm:prSet presAssocID="{CDF7C379-4B6C-4F5D-9925-5C806B07B267}" presName="childShp" presStyleLbl="bgAccFollowNode1" presStyleIdx="1" presStyleCnt="2" custLinFactNeighborX="1100" custLinFactNeighborY="-18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7B46AB9-C169-4CD6-9DBF-3EBDACA52500}" type="presOf" srcId="{1367682B-B497-4DF1-8D5E-2ADD09EB2D4D}" destId="{198D904D-F948-4A8D-9231-4970E5AE35B8}" srcOrd="0" destOrd="1" presId="urn:microsoft.com/office/officeart/2005/8/layout/vList6"/>
    <dgm:cxn modelId="{42179C78-37B9-4FB0-AAAA-791F75C6B3FB}" srcId="{CDF7C379-4B6C-4F5D-9925-5C806B07B267}" destId="{0BE55A6A-9FEE-4A65-9B75-D1F2945768FA}" srcOrd="0" destOrd="0" parTransId="{B1A8627B-FC35-418D-ADE3-A62644B5B436}" sibTransId="{6F94BAB4-6263-4DB0-BAB1-A4F30DB9BF26}"/>
    <dgm:cxn modelId="{027B2D16-D86D-49C2-8521-00E8659C667A}" srcId="{CDF7C379-4B6C-4F5D-9925-5C806B07B267}" destId="{C5A0AFE8-DF91-47F9-91A8-B1D2EA7E8C39}" srcOrd="2" destOrd="0" parTransId="{A1DE0FE3-93F4-4037-A8A8-A870801D351B}" sibTransId="{0830B0C0-0736-48A6-9DDF-A3E43715C995}"/>
    <dgm:cxn modelId="{04A8620C-0135-4A23-981C-86E2C3840E7C}" type="presOf" srcId="{C5A0AFE8-DF91-47F9-91A8-B1D2EA7E8C39}" destId="{625E2E3C-B886-4E96-8E4D-241FD5A6AB76}" srcOrd="0" destOrd="2" presId="urn:microsoft.com/office/officeart/2005/8/layout/vList6"/>
    <dgm:cxn modelId="{31DFEDC8-4EE4-4BB1-A39A-0C112655A87E}" srcId="{3A577CEF-CEFE-4A71-B766-F565531F4264}" destId="{1367682B-B497-4DF1-8D5E-2ADD09EB2D4D}" srcOrd="1" destOrd="0" parTransId="{000B3BF5-4285-487A-BEF3-04C710B75F37}" sibTransId="{B7FBD69B-96A9-4D16-915D-2926A0783AAC}"/>
    <dgm:cxn modelId="{BB2429B8-313F-48F9-9ADF-D392C601500C}" type="presOf" srcId="{0BE55A6A-9FEE-4A65-9B75-D1F2945768FA}" destId="{625E2E3C-B886-4E96-8E4D-241FD5A6AB76}" srcOrd="0" destOrd="0" presId="urn:microsoft.com/office/officeart/2005/8/layout/vList6"/>
    <dgm:cxn modelId="{CF0EF91B-78E4-4994-8FC7-CB18CA9FBDD4}" srcId="{96B121CE-62CC-4210-B321-205AA1E04E03}" destId="{3A577CEF-CEFE-4A71-B766-F565531F4264}" srcOrd="0" destOrd="0" parTransId="{D7C486B2-7E5D-457B-A6B7-DD66D17E70B0}" sibTransId="{C914B201-9CE4-44D0-9F48-A9FD8BBE98D9}"/>
    <dgm:cxn modelId="{029DF2A2-3180-449C-BAD1-9A38DFFF80BD}" srcId="{96B121CE-62CC-4210-B321-205AA1E04E03}" destId="{CDF7C379-4B6C-4F5D-9925-5C806B07B267}" srcOrd="1" destOrd="0" parTransId="{0E78657B-863D-4C78-B3C8-841BF909B427}" sibTransId="{8E96625C-0CCD-462A-9C8F-B70151AD21FC}"/>
    <dgm:cxn modelId="{B92F79CC-DF02-4889-95C9-12D646F0E11E}" type="presOf" srcId="{3A577CEF-CEFE-4A71-B766-F565531F4264}" destId="{7A657072-FBFE-47B4-BA7D-49F733415A15}" srcOrd="0" destOrd="0" presId="urn:microsoft.com/office/officeart/2005/8/layout/vList6"/>
    <dgm:cxn modelId="{D0CAA3B8-91D4-4A68-AFF3-0D765B993AC6}" srcId="{CDF7C379-4B6C-4F5D-9925-5C806B07B267}" destId="{15BA0BD5-194A-4E80-B3A8-39CB75C028B5}" srcOrd="1" destOrd="0" parTransId="{5F56E3E0-751A-497B-8E2F-232406FB89DB}" sibTransId="{9FBDBF4A-F162-455E-A45A-F3C66E750024}"/>
    <dgm:cxn modelId="{CF22BD9D-4E49-4971-8F5C-1AEE913375FF}" type="presOf" srcId="{DA9417A8-0F6D-4A62-951D-AD7623CE73C8}" destId="{198D904D-F948-4A8D-9231-4970E5AE35B8}" srcOrd="0" destOrd="0" presId="urn:microsoft.com/office/officeart/2005/8/layout/vList6"/>
    <dgm:cxn modelId="{C8156486-09CD-4219-96E0-86A9652E6E65}" srcId="{3A577CEF-CEFE-4A71-B766-F565531F4264}" destId="{DA9417A8-0F6D-4A62-951D-AD7623CE73C8}" srcOrd="0" destOrd="0" parTransId="{82FE4FF1-EE36-4026-91A9-21C5B11603CC}" sibTransId="{A401BB51-4418-4260-9EC5-8C379427A808}"/>
    <dgm:cxn modelId="{5790471B-401E-43D7-9AD1-158B71AF4A65}" type="presOf" srcId="{96B121CE-62CC-4210-B321-205AA1E04E03}" destId="{9B7BB44B-F706-43F3-B702-F68A1506DA29}" srcOrd="0" destOrd="0" presId="urn:microsoft.com/office/officeart/2005/8/layout/vList6"/>
    <dgm:cxn modelId="{8C7BE5ED-2793-4DE6-8284-AD0E6D6E1EF8}" type="presOf" srcId="{15BA0BD5-194A-4E80-B3A8-39CB75C028B5}" destId="{625E2E3C-B886-4E96-8E4D-241FD5A6AB76}" srcOrd="0" destOrd="1" presId="urn:microsoft.com/office/officeart/2005/8/layout/vList6"/>
    <dgm:cxn modelId="{AC68DFC2-113D-461E-99D8-89FA24816F71}" type="presOf" srcId="{CDF7C379-4B6C-4F5D-9925-5C806B07B267}" destId="{ADF779FA-9BC4-41FD-BB3F-630B6F52276B}" srcOrd="0" destOrd="0" presId="urn:microsoft.com/office/officeart/2005/8/layout/vList6"/>
    <dgm:cxn modelId="{7CD09C85-85D6-4B84-863E-4EB0D1FD118B}" type="presParOf" srcId="{9B7BB44B-F706-43F3-B702-F68A1506DA29}" destId="{28457938-44A7-457F-A845-75F08DF8F9D1}" srcOrd="0" destOrd="0" presId="urn:microsoft.com/office/officeart/2005/8/layout/vList6"/>
    <dgm:cxn modelId="{068E25BD-1CE8-4D6F-94FC-06341C903FA3}" type="presParOf" srcId="{28457938-44A7-457F-A845-75F08DF8F9D1}" destId="{7A657072-FBFE-47B4-BA7D-49F733415A15}" srcOrd="0" destOrd="0" presId="urn:microsoft.com/office/officeart/2005/8/layout/vList6"/>
    <dgm:cxn modelId="{CB79C791-2A9C-4705-8BC0-2920FFB7571A}" type="presParOf" srcId="{28457938-44A7-457F-A845-75F08DF8F9D1}" destId="{198D904D-F948-4A8D-9231-4970E5AE35B8}" srcOrd="1" destOrd="0" presId="urn:microsoft.com/office/officeart/2005/8/layout/vList6"/>
    <dgm:cxn modelId="{2BD70992-1D82-4E17-BC80-CB4FAD5D3505}" type="presParOf" srcId="{9B7BB44B-F706-43F3-B702-F68A1506DA29}" destId="{42A70A42-E3EB-4D58-B229-575BEB67EECF}" srcOrd="1" destOrd="0" presId="urn:microsoft.com/office/officeart/2005/8/layout/vList6"/>
    <dgm:cxn modelId="{9860D3F9-5208-4C1E-A154-904599C3C4CE}" type="presParOf" srcId="{9B7BB44B-F706-43F3-B702-F68A1506DA29}" destId="{AAC1D6F0-BAE1-4EE8-9930-5BE7FDC03EA0}" srcOrd="2" destOrd="0" presId="urn:microsoft.com/office/officeart/2005/8/layout/vList6"/>
    <dgm:cxn modelId="{2C669CA1-FA86-4E60-BBB8-0F630496414B}" type="presParOf" srcId="{AAC1D6F0-BAE1-4EE8-9930-5BE7FDC03EA0}" destId="{ADF779FA-9BC4-41FD-BB3F-630B6F52276B}" srcOrd="0" destOrd="0" presId="urn:microsoft.com/office/officeart/2005/8/layout/vList6"/>
    <dgm:cxn modelId="{751847C7-9EFE-49C2-B9CC-1CADDE6D425D}" type="presParOf" srcId="{AAC1D6F0-BAE1-4EE8-9930-5BE7FDC03EA0}" destId="{625E2E3C-B886-4E96-8E4D-241FD5A6AB7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9637AE-3402-4214-B8DD-8F39B8793821}" type="doc">
      <dgm:prSet loTypeId="urn:microsoft.com/office/officeart/2005/8/layout/cycle4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B57D58D-DFCD-4C1F-95EC-4C0862F45E89}">
      <dgm:prSet phldrT="[Metin]" custT="1"/>
      <dgm:spPr>
        <a:solidFill>
          <a:srgbClr val="C00000"/>
        </a:solidFill>
      </dgm:spPr>
      <dgm:t>
        <a:bodyPr/>
        <a:lstStyle/>
        <a:p>
          <a:r>
            <a:rPr lang="tr-TR" sz="1800" b="1" dirty="0" smtClean="0"/>
            <a:t>Östrojen dozu ve çeşitliliği</a:t>
          </a:r>
          <a:endParaRPr lang="tr-TR" sz="1800" b="1" dirty="0"/>
        </a:p>
      </dgm:t>
    </dgm:pt>
    <dgm:pt modelId="{49E0C42E-BF52-4B10-9934-C794159FE33D}" type="parTrans" cxnId="{1686C0F5-D42F-4D64-96F0-98F5495C592F}">
      <dgm:prSet/>
      <dgm:spPr/>
      <dgm:t>
        <a:bodyPr/>
        <a:lstStyle/>
        <a:p>
          <a:endParaRPr lang="tr-TR"/>
        </a:p>
      </dgm:t>
    </dgm:pt>
    <dgm:pt modelId="{18B2DE34-F959-41F9-A881-987D7FD2D3FA}" type="sibTrans" cxnId="{1686C0F5-D42F-4D64-96F0-98F5495C592F}">
      <dgm:prSet/>
      <dgm:spPr/>
      <dgm:t>
        <a:bodyPr/>
        <a:lstStyle/>
        <a:p>
          <a:endParaRPr lang="tr-TR"/>
        </a:p>
      </dgm:t>
    </dgm:pt>
    <dgm:pt modelId="{580601F3-817E-41B7-9666-6120E929B328}">
      <dgm:prSet phldrT="[Metin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tr-TR" sz="1800" b="1" dirty="0" smtClean="0">
              <a:solidFill>
                <a:srgbClr val="C00000"/>
              </a:solidFill>
            </a:rPr>
            <a:t>EE</a:t>
          </a:r>
          <a:endParaRPr lang="tr-TR" sz="1800" b="1" dirty="0">
            <a:solidFill>
              <a:srgbClr val="C00000"/>
            </a:solidFill>
          </a:endParaRPr>
        </a:p>
      </dgm:t>
    </dgm:pt>
    <dgm:pt modelId="{5529EDBD-9A1B-4124-8D89-9A53ED5766C1}" type="parTrans" cxnId="{2A748A88-1C52-471E-83E6-1B8E57B9F24D}">
      <dgm:prSet/>
      <dgm:spPr/>
      <dgm:t>
        <a:bodyPr/>
        <a:lstStyle/>
        <a:p>
          <a:endParaRPr lang="tr-TR"/>
        </a:p>
      </dgm:t>
    </dgm:pt>
    <dgm:pt modelId="{6563DCF1-6924-468B-AC7C-DB2B39060C7C}" type="sibTrans" cxnId="{2A748A88-1C52-471E-83E6-1B8E57B9F24D}">
      <dgm:prSet/>
      <dgm:spPr/>
      <dgm:t>
        <a:bodyPr/>
        <a:lstStyle/>
        <a:p>
          <a:endParaRPr lang="tr-TR"/>
        </a:p>
      </dgm:t>
    </dgm:pt>
    <dgm:pt modelId="{3DC58388-5EAB-489E-94F7-F71C309CFC62}">
      <dgm:prSet phldrT="[Metin]" custT="1"/>
      <dgm:spPr>
        <a:solidFill>
          <a:srgbClr val="3333CC"/>
        </a:solidFill>
      </dgm:spPr>
      <dgm:t>
        <a:bodyPr/>
        <a:lstStyle/>
        <a:p>
          <a:r>
            <a:rPr lang="tr-TR" sz="1800" b="1" dirty="0" err="1" smtClean="0"/>
            <a:t>Progesteron</a:t>
          </a:r>
          <a:endParaRPr lang="tr-TR" sz="1800" b="1" dirty="0"/>
        </a:p>
      </dgm:t>
    </dgm:pt>
    <dgm:pt modelId="{2744CAD5-9A26-4B56-90EA-28AEC5BC40C8}" type="parTrans" cxnId="{459A8EDB-17ED-47F8-955D-B81134484C1C}">
      <dgm:prSet/>
      <dgm:spPr/>
      <dgm:t>
        <a:bodyPr/>
        <a:lstStyle/>
        <a:p>
          <a:endParaRPr lang="tr-TR"/>
        </a:p>
      </dgm:t>
    </dgm:pt>
    <dgm:pt modelId="{7DF40B71-656F-42E7-BCDB-49CFA977068C}" type="sibTrans" cxnId="{459A8EDB-17ED-47F8-955D-B81134484C1C}">
      <dgm:prSet/>
      <dgm:spPr/>
      <dgm:t>
        <a:bodyPr/>
        <a:lstStyle/>
        <a:p>
          <a:endParaRPr lang="tr-TR"/>
        </a:p>
      </dgm:t>
    </dgm:pt>
    <dgm:pt modelId="{41A4413B-8C1F-47C8-BFB6-CF2C414E2EB7}">
      <dgm:prSet phldrT="[Metin]" custT="1"/>
      <dgm:spPr>
        <a:solidFill>
          <a:srgbClr val="FFFF00"/>
        </a:solidFill>
      </dgm:spPr>
      <dgm:t>
        <a:bodyPr/>
        <a:lstStyle/>
        <a:p>
          <a:r>
            <a:rPr lang="tr-TR" sz="1800" dirty="0" smtClean="0">
              <a:solidFill>
                <a:srgbClr val="3333CC"/>
              </a:solidFill>
            </a:rPr>
            <a:t>Anti </a:t>
          </a:r>
          <a:r>
            <a:rPr lang="tr-TR" sz="1800" dirty="0" err="1" smtClean="0">
              <a:solidFill>
                <a:srgbClr val="3333CC"/>
              </a:solidFill>
            </a:rPr>
            <a:t>androjenik</a:t>
          </a:r>
          <a:endParaRPr lang="tr-TR" sz="1800" dirty="0">
            <a:solidFill>
              <a:srgbClr val="3333CC"/>
            </a:solidFill>
          </a:endParaRPr>
        </a:p>
      </dgm:t>
    </dgm:pt>
    <dgm:pt modelId="{F62F984E-0A3D-4246-BB88-A41BD5F5A782}" type="parTrans" cxnId="{01BBE7B4-D6F4-45C7-870D-6885CB0A122E}">
      <dgm:prSet/>
      <dgm:spPr/>
      <dgm:t>
        <a:bodyPr/>
        <a:lstStyle/>
        <a:p>
          <a:endParaRPr lang="tr-TR"/>
        </a:p>
      </dgm:t>
    </dgm:pt>
    <dgm:pt modelId="{8EE2CF1C-0619-4F56-A04A-B96B3EA85D6E}" type="sibTrans" cxnId="{01BBE7B4-D6F4-45C7-870D-6885CB0A122E}">
      <dgm:prSet/>
      <dgm:spPr/>
      <dgm:t>
        <a:bodyPr/>
        <a:lstStyle/>
        <a:p>
          <a:endParaRPr lang="tr-TR"/>
        </a:p>
      </dgm:t>
    </dgm:pt>
    <dgm:pt modelId="{C2BF087E-DD3A-44C1-96B3-237EAC106E3E}">
      <dgm:prSet phldrT="[Metin]" custT="1"/>
      <dgm:spPr>
        <a:solidFill>
          <a:srgbClr val="660033"/>
        </a:solidFill>
      </dgm:spPr>
      <dgm:t>
        <a:bodyPr/>
        <a:lstStyle/>
        <a:p>
          <a:r>
            <a:rPr lang="tr-TR" sz="2400" b="1" dirty="0" smtClean="0"/>
            <a:t>Veriliş yolu</a:t>
          </a:r>
          <a:endParaRPr lang="tr-TR" sz="2400" b="1" dirty="0"/>
        </a:p>
      </dgm:t>
    </dgm:pt>
    <dgm:pt modelId="{7484076D-4FFD-4EFB-8AC8-9CDF3B8ACF6A}" type="parTrans" cxnId="{FE51E39C-9B69-414C-BB23-EED0AEE30533}">
      <dgm:prSet/>
      <dgm:spPr/>
      <dgm:t>
        <a:bodyPr/>
        <a:lstStyle/>
        <a:p>
          <a:endParaRPr lang="tr-TR"/>
        </a:p>
      </dgm:t>
    </dgm:pt>
    <dgm:pt modelId="{30A222D7-3A60-4F2D-9080-84203C3B8E81}" type="sibTrans" cxnId="{FE51E39C-9B69-414C-BB23-EED0AEE30533}">
      <dgm:prSet/>
      <dgm:spPr/>
      <dgm:t>
        <a:bodyPr/>
        <a:lstStyle/>
        <a:p>
          <a:endParaRPr lang="tr-TR"/>
        </a:p>
      </dgm:t>
    </dgm:pt>
    <dgm:pt modelId="{D9A3FAFD-C0EB-450A-A1DB-A5A3D679C4B0}">
      <dgm:prSet phldrT="[Metin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tr-TR" sz="1600" b="1" dirty="0" err="1" smtClean="0">
              <a:solidFill>
                <a:srgbClr val="660033"/>
              </a:solidFill>
            </a:rPr>
            <a:t>Transdermal</a:t>
          </a:r>
          <a:r>
            <a:rPr lang="tr-TR" sz="1600" b="1" dirty="0" smtClean="0">
              <a:solidFill>
                <a:srgbClr val="660033"/>
              </a:solidFill>
            </a:rPr>
            <a:t> (</a:t>
          </a:r>
          <a:r>
            <a:rPr lang="tr-TR" sz="1600" b="1" dirty="0" err="1" smtClean="0">
              <a:solidFill>
                <a:srgbClr val="660033"/>
              </a:solidFill>
            </a:rPr>
            <a:t>patch</a:t>
          </a:r>
          <a:r>
            <a:rPr lang="tr-TR" sz="1600" b="1" dirty="0" smtClean="0">
              <a:solidFill>
                <a:srgbClr val="660033"/>
              </a:solidFill>
            </a:rPr>
            <a:t>, jel, </a:t>
          </a:r>
          <a:r>
            <a:rPr lang="tr-TR" sz="1600" b="1" dirty="0" err="1" smtClean="0">
              <a:solidFill>
                <a:srgbClr val="660033"/>
              </a:solidFill>
            </a:rPr>
            <a:t>spray</a:t>
          </a:r>
          <a:r>
            <a:rPr lang="tr-TR" sz="1600" b="1" dirty="0" smtClean="0">
              <a:solidFill>
                <a:srgbClr val="660033"/>
              </a:solidFill>
            </a:rPr>
            <a:t>)</a:t>
          </a:r>
          <a:endParaRPr lang="tr-TR" sz="1600" b="1" dirty="0">
            <a:solidFill>
              <a:srgbClr val="660033"/>
            </a:solidFill>
          </a:endParaRPr>
        </a:p>
      </dgm:t>
    </dgm:pt>
    <dgm:pt modelId="{549360D1-E27D-4236-A6C4-6EFB1FF8FEA8}" type="parTrans" cxnId="{AB54D33E-4E46-4643-873C-51F1DB119AA8}">
      <dgm:prSet/>
      <dgm:spPr/>
      <dgm:t>
        <a:bodyPr/>
        <a:lstStyle/>
        <a:p>
          <a:endParaRPr lang="tr-TR"/>
        </a:p>
      </dgm:t>
    </dgm:pt>
    <dgm:pt modelId="{BD61DA82-38E0-4022-B5A2-E87C9D593564}" type="sibTrans" cxnId="{AB54D33E-4E46-4643-873C-51F1DB119AA8}">
      <dgm:prSet/>
      <dgm:spPr/>
      <dgm:t>
        <a:bodyPr/>
        <a:lstStyle/>
        <a:p>
          <a:endParaRPr lang="tr-TR"/>
        </a:p>
      </dgm:t>
    </dgm:pt>
    <dgm:pt modelId="{1EC6A5CF-7DE3-4D60-B312-547A5BEFFE49}">
      <dgm:prSet phldrT="[Metin]" custT="1"/>
      <dgm:spPr>
        <a:solidFill>
          <a:srgbClr val="009900"/>
        </a:solidFill>
      </dgm:spPr>
      <dgm:t>
        <a:bodyPr/>
        <a:lstStyle/>
        <a:p>
          <a:r>
            <a:rPr lang="tr-TR" sz="1800" b="1" dirty="0" err="1" smtClean="0"/>
            <a:t>Formülasyon</a:t>
          </a:r>
          <a:endParaRPr lang="tr-TR" sz="1800" b="1" dirty="0"/>
        </a:p>
      </dgm:t>
    </dgm:pt>
    <dgm:pt modelId="{FCD555FC-E78C-4EFD-8CDA-C39A4C3BFB65}" type="parTrans" cxnId="{8AB19D05-0CD6-4E21-A632-C4C395F7768E}">
      <dgm:prSet/>
      <dgm:spPr/>
      <dgm:t>
        <a:bodyPr/>
        <a:lstStyle/>
        <a:p>
          <a:endParaRPr lang="tr-TR"/>
        </a:p>
      </dgm:t>
    </dgm:pt>
    <dgm:pt modelId="{BE8BCA8C-171E-4957-BE7F-5E3D7FCE2005}" type="sibTrans" cxnId="{8AB19D05-0CD6-4E21-A632-C4C395F7768E}">
      <dgm:prSet/>
      <dgm:spPr/>
      <dgm:t>
        <a:bodyPr/>
        <a:lstStyle/>
        <a:p>
          <a:endParaRPr lang="tr-TR"/>
        </a:p>
      </dgm:t>
    </dgm:pt>
    <dgm:pt modelId="{E3907EA9-FDF0-4EBB-9185-547E08A5443B}">
      <dgm:prSet phldrT="[Metin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tr-TR" sz="1600" b="1" dirty="0" err="1" smtClean="0">
              <a:solidFill>
                <a:srgbClr val="006666"/>
              </a:solidFill>
            </a:rPr>
            <a:t>Kontinu</a:t>
          </a:r>
          <a:r>
            <a:rPr lang="tr-TR" sz="1600" b="1" dirty="0" smtClean="0">
              <a:solidFill>
                <a:srgbClr val="006666"/>
              </a:solidFill>
            </a:rPr>
            <a:t>,</a:t>
          </a:r>
          <a:endParaRPr lang="tr-TR" sz="1600" b="1" dirty="0">
            <a:solidFill>
              <a:srgbClr val="006666"/>
            </a:solidFill>
          </a:endParaRPr>
        </a:p>
      </dgm:t>
    </dgm:pt>
    <dgm:pt modelId="{09534432-73EC-48D4-8117-954733FC776B}" type="parTrans" cxnId="{CD0BDC70-50B5-4663-9C68-7D4383A43A3C}">
      <dgm:prSet/>
      <dgm:spPr/>
      <dgm:t>
        <a:bodyPr/>
        <a:lstStyle/>
        <a:p>
          <a:endParaRPr lang="tr-TR"/>
        </a:p>
      </dgm:t>
    </dgm:pt>
    <dgm:pt modelId="{1E8C596A-B794-4F5C-9AE7-09603B3ED44C}" type="sibTrans" cxnId="{CD0BDC70-50B5-4663-9C68-7D4383A43A3C}">
      <dgm:prSet/>
      <dgm:spPr/>
      <dgm:t>
        <a:bodyPr/>
        <a:lstStyle/>
        <a:p>
          <a:endParaRPr lang="tr-TR"/>
        </a:p>
      </dgm:t>
    </dgm:pt>
    <dgm:pt modelId="{776DD4CD-5349-4236-A02E-8394F7E66DD8}">
      <dgm:prSet phldrT="[Metin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tr-TR" sz="1800" b="1" dirty="0" smtClean="0">
              <a:solidFill>
                <a:srgbClr val="C00000"/>
              </a:solidFill>
            </a:rPr>
            <a:t>E2</a:t>
          </a:r>
          <a:endParaRPr lang="tr-TR" sz="1800" b="1" dirty="0">
            <a:solidFill>
              <a:srgbClr val="C00000"/>
            </a:solidFill>
          </a:endParaRPr>
        </a:p>
      </dgm:t>
    </dgm:pt>
    <dgm:pt modelId="{477FBBA5-C4C6-43A9-A19F-A757FC51A000}" type="parTrans" cxnId="{EC49274B-0DA8-40E6-BF4B-810C7285A023}">
      <dgm:prSet/>
      <dgm:spPr/>
      <dgm:t>
        <a:bodyPr/>
        <a:lstStyle/>
        <a:p>
          <a:endParaRPr lang="tr-TR"/>
        </a:p>
      </dgm:t>
    </dgm:pt>
    <dgm:pt modelId="{037F199D-367D-4603-A225-F745F5434D9B}" type="sibTrans" cxnId="{EC49274B-0DA8-40E6-BF4B-810C7285A023}">
      <dgm:prSet/>
      <dgm:spPr/>
      <dgm:t>
        <a:bodyPr/>
        <a:lstStyle/>
        <a:p>
          <a:endParaRPr lang="tr-TR"/>
        </a:p>
      </dgm:t>
    </dgm:pt>
    <dgm:pt modelId="{13501DA6-3EFD-432A-B238-FC013371D086}">
      <dgm:prSet phldrT="[Metin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tr-TR" sz="1800" b="1" dirty="0" smtClean="0">
              <a:solidFill>
                <a:srgbClr val="C00000"/>
              </a:solidFill>
            </a:rPr>
            <a:t>E4</a:t>
          </a:r>
          <a:endParaRPr lang="tr-TR" sz="1800" b="1" dirty="0">
            <a:solidFill>
              <a:srgbClr val="C00000"/>
            </a:solidFill>
          </a:endParaRPr>
        </a:p>
      </dgm:t>
    </dgm:pt>
    <dgm:pt modelId="{DADABF2A-6B0F-434F-8E76-8C82FCCA1821}" type="parTrans" cxnId="{DB2FF991-23AD-40BD-8126-5E8705D15D5A}">
      <dgm:prSet/>
      <dgm:spPr/>
      <dgm:t>
        <a:bodyPr/>
        <a:lstStyle/>
        <a:p>
          <a:endParaRPr lang="tr-TR"/>
        </a:p>
      </dgm:t>
    </dgm:pt>
    <dgm:pt modelId="{8B0C48B8-B733-436C-B6A7-CA0234A70392}" type="sibTrans" cxnId="{DB2FF991-23AD-40BD-8126-5E8705D15D5A}">
      <dgm:prSet/>
      <dgm:spPr/>
      <dgm:t>
        <a:bodyPr/>
        <a:lstStyle/>
        <a:p>
          <a:endParaRPr lang="tr-TR"/>
        </a:p>
      </dgm:t>
    </dgm:pt>
    <dgm:pt modelId="{F0CAF841-89E8-4D40-B26C-676A7151DC4C}">
      <dgm:prSet phldrT="[Metin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tr-TR" sz="1800" b="1" dirty="0" smtClean="0">
              <a:solidFill>
                <a:srgbClr val="C00000"/>
              </a:solidFill>
            </a:rPr>
            <a:t>E </a:t>
          </a:r>
          <a:r>
            <a:rPr lang="tr-TR" sz="1800" b="1" dirty="0" err="1" smtClean="0">
              <a:solidFill>
                <a:srgbClr val="C00000"/>
              </a:solidFill>
            </a:rPr>
            <a:t>valerat</a:t>
          </a:r>
          <a:endParaRPr lang="tr-TR" sz="1800" b="1" dirty="0">
            <a:solidFill>
              <a:srgbClr val="C00000"/>
            </a:solidFill>
          </a:endParaRPr>
        </a:p>
      </dgm:t>
    </dgm:pt>
    <dgm:pt modelId="{561B5FA4-4488-4A0D-BB2E-C1AE71D90326}" type="parTrans" cxnId="{DB11D7E6-CF61-4F9B-99AD-AA75C2F1BFD4}">
      <dgm:prSet/>
      <dgm:spPr/>
      <dgm:t>
        <a:bodyPr/>
        <a:lstStyle/>
        <a:p>
          <a:endParaRPr lang="tr-TR"/>
        </a:p>
      </dgm:t>
    </dgm:pt>
    <dgm:pt modelId="{C679EA54-4ECB-4D2C-98F6-72D433334BBA}" type="sibTrans" cxnId="{DB11D7E6-CF61-4F9B-99AD-AA75C2F1BFD4}">
      <dgm:prSet/>
      <dgm:spPr/>
      <dgm:t>
        <a:bodyPr/>
        <a:lstStyle/>
        <a:p>
          <a:endParaRPr lang="tr-TR"/>
        </a:p>
      </dgm:t>
    </dgm:pt>
    <dgm:pt modelId="{1B2AC559-34FE-4587-AAFB-6136FB0BADED}">
      <dgm:prSet phldrT="[Metin]" custT="1"/>
      <dgm:spPr>
        <a:solidFill>
          <a:srgbClr val="FFFF00"/>
        </a:solidFill>
      </dgm:spPr>
      <dgm:t>
        <a:bodyPr/>
        <a:lstStyle/>
        <a:p>
          <a:r>
            <a:rPr lang="tr-TR" sz="1800" dirty="0" err="1" smtClean="0">
              <a:solidFill>
                <a:srgbClr val="3333CC"/>
              </a:solidFill>
            </a:rPr>
            <a:t>Metabolik</a:t>
          </a:r>
          <a:r>
            <a:rPr lang="tr-TR" sz="1800" dirty="0" smtClean="0">
              <a:solidFill>
                <a:srgbClr val="3333CC"/>
              </a:solidFill>
            </a:rPr>
            <a:t> etkisi yok</a:t>
          </a:r>
          <a:endParaRPr lang="tr-TR" sz="1800" dirty="0">
            <a:solidFill>
              <a:srgbClr val="3333CC"/>
            </a:solidFill>
          </a:endParaRPr>
        </a:p>
      </dgm:t>
    </dgm:pt>
    <dgm:pt modelId="{E10C38E9-0434-46AE-B772-B3310915159C}" type="parTrans" cxnId="{2D5077FE-1FEF-4F7B-9C1A-D687A43C3282}">
      <dgm:prSet/>
      <dgm:spPr/>
      <dgm:t>
        <a:bodyPr/>
        <a:lstStyle/>
        <a:p>
          <a:endParaRPr lang="tr-TR"/>
        </a:p>
      </dgm:t>
    </dgm:pt>
    <dgm:pt modelId="{56C61313-A5AD-41D3-9B07-818A144ABACD}" type="sibTrans" cxnId="{2D5077FE-1FEF-4F7B-9C1A-D687A43C3282}">
      <dgm:prSet/>
      <dgm:spPr/>
      <dgm:t>
        <a:bodyPr/>
        <a:lstStyle/>
        <a:p>
          <a:endParaRPr lang="tr-TR"/>
        </a:p>
      </dgm:t>
    </dgm:pt>
    <dgm:pt modelId="{AE8E5499-71FD-42BF-BB5A-4B0244A94A15}">
      <dgm:prSet phldrT="[Metin]" custT="1"/>
      <dgm:spPr>
        <a:solidFill>
          <a:srgbClr val="FFFF00"/>
        </a:solidFill>
      </dgm:spPr>
      <dgm:t>
        <a:bodyPr/>
        <a:lstStyle/>
        <a:p>
          <a:r>
            <a:rPr lang="tr-TR" sz="1800" dirty="0" smtClean="0">
              <a:solidFill>
                <a:srgbClr val="3333CC"/>
              </a:solidFill>
            </a:rPr>
            <a:t>DVT, </a:t>
          </a:r>
          <a:r>
            <a:rPr lang="tr-TR" sz="1800" dirty="0" err="1" smtClean="0">
              <a:solidFill>
                <a:srgbClr val="3333CC"/>
              </a:solidFill>
            </a:rPr>
            <a:t>koagülobilite</a:t>
          </a:r>
          <a:r>
            <a:rPr lang="tr-TR" sz="1800" dirty="0" smtClean="0">
              <a:solidFill>
                <a:srgbClr val="3333CC"/>
              </a:solidFill>
            </a:rPr>
            <a:t> riski az</a:t>
          </a:r>
          <a:endParaRPr lang="tr-TR" sz="1800" dirty="0">
            <a:solidFill>
              <a:srgbClr val="3333CC"/>
            </a:solidFill>
          </a:endParaRPr>
        </a:p>
      </dgm:t>
    </dgm:pt>
    <dgm:pt modelId="{3358E844-6635-4BAE-93B1-E256DA9F3257}" type="parTrans" cxnId="{5199D813-940A-4C95-82CC-0FF46231F9D7}">
      <dgm:prSet/>
      <dgm:spPr/>
      <dgm:t>
        <a:bodyPr/>
        <a:lstStyle/>
        <a:p>
          <a:endParaRPr lang="tr-TR"/>
        </a:p>
      </dgm:t>
    </dgm:pt>
    <dgm:pt modelId="{7FB07713-20D0-49DE-AB95-B0EAF830FE78}" type="sibTrans" cxnId="{5199D813-940A-4C95-82CC-0FF46231F9D7}">
      <dgm:prSet/>
      <dgm:spPr/>
      <dgm:t>
        <a:bodyPr/>
        <a:lstStyle/>
        <a:p>
          <a:endParaRPr lang="tr-TR"/>
        </a:p>
      </dgm:t>
    </dgm:pt>
    <dgm:pt modelId="{3A32BBF3-0588-4658-86DA-DE6979ECF5F7}">
      <dgm:prSet phldrT="[Metin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tr-TR" sz="1600" b="1" dirty="0" smtClean="0">
              <a:solidFill>
                <a:srgbClr val="006666"/>
              </a:solidFill>
            </a:rPr>
            <a:t>On </a:t>
          </a:r>
          <a:r>
            <a:rPr lang="tr-TR" sz="1600" b="1" dirty="0" err="1" smtClean="0">
              <a:solidFill>
                <a:srgbClr val="006666"/>
              </a:solidFill>
            </a:rPr>
            <a:t>demand</a:t>
          </a:r>
          <a:endParaRPr lang="tr-TR" sz="1600" b="1" dirty="0">
            <a:solidFill>
              <a:srgbClr val="006666"/>
            </a:solidFill>
          </a:endParaRPr>
        </a:p>
      </dgm:t>
    </dgm:pt>
    <dgm:pt modelId="{FEBE504A-382B-4702-B759-F2EC6645DBC7}" type="parTrans" cxnId="{515103F3-DC8A-4BB2-A299-9984A2CDA979}">
      <dgm:prSet/>
      <dgm:spPr/>
      <dgm:t>
        <a:bodyPr/>
        <a:lstStyle/>
        <a:p>
          <a:endParaRPr lang="tr-TR"/>
        </a:p>
      </dgm:t>
    </dgm:pt>
    <dgm:pt modelId="{4971AFAA-BF3B-4559-B2D3-D72CD08C5090}" type="sibTrans" cxnId="{515103F3-DC8A-4BB2-A299-9984A2CDA979}">
      <dgm:prSet/>
      <dgm:spPr/>
      <dgm:t>
        <a:bodyPr/>
        <a:lstStyle/>
        <a:p>
          <a:endParaRPr lang="tr-TR"/>
        </a:p>
      </dgm:t>
    </dgm:pt>
    <dgm:pt modelId="{4F862E5A-4930-4633-8C73-B0BF2E16C123}">
      <dgm:prSet phldrT="[Metin]"/>
      <dgm:spPr>
        <a:solidFill>
          <a:srgbClr val="FFFF00">
            <a:alpha val="90000"/>
          </a:srgbClr>
        </a:solidFill>
      </dgm:spPr>
      <dgm:t>
        <a:bodyPr/>
        <a:lstStyle/>
        <a:p>
          <a:endParaRPr lang="tr-TR" sz="1400" dirty="0"/>
        </a:p>
      </dgm:t>
    </dgm:pt>
    <dgm:pt modelId="{A4FE6A45-6DD6-456B-BC8B-9629A839961D}" type="parTrans" cxnId="{BC5C84A2-E281-4B53-A023-33FBB3EEAB2A}">
      <dgm:prSet/>
      <dgm:spPr/>
      <dgm:t>
        <a:bodyPr/>
        <a:lstStyle/>
        <a:p>
          <a:endParaRPr lang="tr-TR"/>
        </a:p>
      </dgm:t>
    </dgm:pt>
    <dgm:pt modelId="{1140F047-0BA0-44CC-9B4D-4BA904948B6A}" type="sibTrans" cxnId="{BC5C84A2-E281-4B53-A023-33FBB3EEAB2A}">
      <dgm:prSet/>
      <dgm:spPr/>
      <dgm:t>
        <a:bodyPr/>
        <a:lstStyle/>
        <a:p>
          <a:endParaRPr lang="tr-TR"/>
        </a:p>
      </dgm:t>
    </dgm:pt>
    <dgm:pt modelId="{5DAC7B72-C7FA-4F0E-AB74-3EC69007318E}">
      <dgm:prSet phldrT="[Metin]"/>
      <dgm:spPr>
        <a:solidFill>
          <a:srgbClr val="FFFF00">
            <a:alpha val="90000"/>
          </a:srgbClr>
        </a:solidFill>
      </dgm:spPr>
      <dgm:t>
        <a:bodyPr/>
        <a:lstStyle/>
        <a:p>
          <a:endParaRPr lang="tr-TR" sz="1400" dirty="0"/>
        </a:p>
      </dgm:t>
    </dgm:pt>
    <dgm:pt modelId="{6D43610F-52CD-4DF0-848C-FE9F35819CAB}" type="parTrans" cxnId="{4AB201EF-291D-4C44-9C05-FDF50BDEB505}">
      <dgm:prSet/>
      <dgm:spPr/>
      <dgm:t>
        <a:bodyPr/>
        <a:lstStyle/>
        <a:p>
          <a:endParaRPr lang="tr-TR"/>
        </a:p>
      </dgm:t>
    </dgm:pt>
    <dgm:pt modelId="{38211450-AA14-40DE-B3DD-5961491C238F}" type="sibTrans" cxnId="{4AB201EF-291D-4C44-9C05-FDF50BDEB505}">
      <dgm:prSet/>
      <dgm:spPr/>
      <dgm:t>
        <a:bodyPr/>
        <a:lstStyle/>
        <a:p>
          <a:endParaRPr lang="tr-TR"/>
        </a:p>
      </dgm:t>
    </dgm:pt>
    <dgm:pt modelId="{1C0DC6F1-59F2-4E3D-8078-89D3CD9B5BE7}">
      <dgm:prSet phldrT="[Metin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tr-TR" sz="1600" b="1" dirty="0" err="1" smtClean="0">
              <a:solidFill>
                <a:srgbClr val="660033"/>
              </a:solidFill>
            </a:rPr>
            <a:t>İmplant</a:t>
          </a:r>
          <a:endParaRPr lang="tr-TR" sz="1600" b="1" dirty="0">
            <a:solidFill>
              <a:srgbClr val="660033"/>
            </a:solidFill>
          </a:endParaRPr>
        </a:p>
      </dgm:t>
    </dgm:pt>
    <dgm:pt modelId="{A93B43A6-09D8-4C07-816A-12D188F12BCB}" type="parTrans" cxnId="{B5676664-D8A5-4706-B0B0-01A0D032B151}">
      <dgm:prSet/>
      <dgm:spPr/>
      <dgm:t>
        <a:bodyPr/>
        <a:lstStyle/>
        <a:p>
          <a:endParaRPr lang="tr-TR"/>
        </a:p>
      </dgm:t>
    </dgm:pt>
    <dgm:pt modelId="{A706A49A-789B-4291-8706-7CA037CB3ED4}" type="sibTrans" cxnId="{B5676664-D8A5-4706-B0B0-01A0D032B151}">
      <dgm:prSet/>
      <dgm:spPr/>
      <dgm:t>
        <a:bodyPr/>
        <a:lstStyle/>
        <a:p>
          <a:endParaRPr lang="tr-TR"/>
        </a:p>
      </dgm:t>
    </dgm:pt>
    <dgm:pt modelId="{73148C0D-5052-41B6-B138-F6908F2CF1E8}">
      <dgm:prSet phldrT="[Metin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tr-TR" sz="1600" b="1" dirty="0" err="1" smtClean="0">
              <a:solidFill>
                <a:srgbClr val="660033"/>
              </a:solidFill>
            </a:rPr>
            <a:t>Vajinal</a:t>
          </a:r>
          <a:r>
            <a:rPr lang="tr-TR" sz="1600" b="1" dirty="0" smtClean="0">
              <a:solidFill>
                <a:srgbClr val="660033"/>
              </a:solidFill>
            </a:rPr>
            <a:t> halka</a:t>
          </a:r>
          <a:endParaRPr lang="tr-TR" sz="1600" b="1" dirty="0">
            <a:solidFill>
              <a:srgbClr val="660033"/>
            </a:solidFill>
          </a:endParaRPr>
        </a:p>
      </dgm:t>
    </dgm:pt>
    <dgm:pt modelId="{5F84E9F7-2D18-457D-98EF-8489931D7E56}" type="parTrans" cxnId="{30BCF7AF-14DF-4C31-BC92-2FAAB223B374}">
      <dgm:prSet/>
      <dgm:spPr/>
      <dgm:t>
        <a:bodyPr/>
        <a:lstStyle/>
        <a:p>
          <a:endParaRPr lang="tr-TR"/>
        </a:p>
      </dgm:t>
    </dgm:pt>
    <dgm:pt modelId="{1F8F1D44-2A28-4738-9CF3-474EC935A3B3}" type="sibTrans" cxnId="{30BCF7AF-14DF-4C31-BC92-2FAAB223B374}">
      <dgm:prSet/>
      <dgm:spPr/>
      <dgm:t>
        <a:bodyPr/>
        <a:lstStyle/>
        <a:p>
          <a:endParaRPr lang="tr-TR"/>
        </a:p>
      </dgm:t>
    </dgm:pt>
    <dgm:pt modelId="{3BFEE173-746F-48C2-A638-4EF3C5235527}">
      <dgm:prSet phldrT="[Metin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tr-TR" sz="1600" b="1" dirty="0" err="1" smtClean="0">
              <a:solidFill>
                <a:srgbClr val="006666"/>
              </a:solidFill>
            </a:rPr>
            <a:t>Fleksibl</a:t>
          </a:r>
          <a:endParaRPr lang="tr-TR" sz="1600" b="1" dirty="0">
            <a:solidFill>
              <a:srgbClr val="006666"/>
            </a:solidFill>
          </a:endParaRPr>
        </a:p>
      </dgm:t>
    </dgm:pt>
    <dgm:pt modelId="{B4E93F7D-D3F7-4A95-9E30-4A39AE5BC1E6}" type="sibTrans" cxnId="{DB559793-3E89-4442-95B1-94428F1436EF}">
      <dgm:prSet/>
      <dgm:spPr/>
    </dgm:pt>
    <dgm:pt modelId="{8365C2C1-E0BA-4D9D-9917-B68C06A4A9B3}" type="parTrans" cxnId="{DB559793-3E89-4442-95B1-94428F1436EF}">
      <dgm:prSet/>
      <dgm:spPr/>
    </dgm:pt>
    <dgm:pt modelId="{3F1C8D65-83E6-4E41-9079-8E1F893F6352}">
      <dgm:prSet phldrT="[Metin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tr-TR" sz="1600" b="1" dirty="0" smtClean="0">
              <a:solidFill>
                <a:srgbClr val="006666"/>
              </a:solidFill>
            </a:rPr>
            <a:t>Uzamış </a:t>
          </a:r>
          <a:r>
            <a:rPr lang="tr-TR" sz="1600" b="1" dirty="0" err="1" smtClean="0">
              <a:solidFill>
                <a:srgbClr val="006666"/>
              </a:solidFill>
            </a:rPr>
            <a:t>siklus</a:t>
          </a:r>
          <a:endParaRPr lang="tr-TR" sz="1600" b="1" dirty="0">
            <a:solidFill>
              <a:srgbClr val="006666"/>
            </a:solidFill>
          </a:endParaRPr>
        </a:p>
      </dgm:t>
    </dgm:pt>
    <dgm:pt modelId="{E001CEFD-A12A-450A-9E8D-612B8F34B486}" type="sibTrans" cxnId="{55C217BD-BFCF-42CD-80D6-4D3B600EF3F1}">
      <dgm:prSet/>
      <dgm:spPr/>
      <dgm:t>
        <a:bodyPr/>
        <a:lstStyle/>
        <a:p>
          <a:endParaRPr lang="tr-TR"/>
        </a:p>
      </dgm:t>
    </dgm:pt>
    <dgm:pt modelId="{1A7C8296-32C7-43ED-9E40-ACF73972AEF4}" type="parTrans" cxnId="{55C217BD-BFCF-42CD-80D6-4D3B600EF3F1}">
      <dgm:prSet/>
      <dgm:spPr/>
      <dgm:t>
        <a:bodyPr/>
        <a:lstStyle/>
        <a:p>
          <a:endParaRPr lang="tr-TR"/>
        </a:p>
      </dgm:t>
    </dgm:pt>
    <dgm:pt modelId="{D58914C2-63B0-4971-BD1F-FC879BF3735A}" type="pres">
      <dgm:prSet presAssocID="{2F9637AE-3402-4214-B8DD-8F39B879382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11E9871-F712-4508-8504-A1AAFFBD7083}" type="pres">
      <dgm:prSet presAssocID="{2F9637AE-3402-4214-B8DD-8F39B8793821}" presName="children" presStyleCnt="0"/>
      <dgm:spPr/>
    </dgm:pt>
    <dgm:pt modelId="{06700EDB-A6E1-4862-ACE9-AB78BC613856}" type="pres">
      <dgm:prSet presAssocID="{2F9637AE-3402-4214-B8DD-8F39B8793821}" presName="child1group" presStyleCnt="0"/>
      <dgm:spPr/>
    </dgm:pt>
    <dgm:pt modelId="{326708BC-14E9-46C0-8CD3-1C586231BCF1}" type="pres">
      <dgm:prSet presAssocID="{2F9637AE-3402-4214-B8DD-8F39B8793821}" presName="child1" presStyleLbl="bgAcc1" presStyleIdx="0" presStyleCnt="4"/>
      <dgm:spPr/>
      <dgm:t>
        <a:bodyPr/>
        <a:lstStyle/>
        <a:p>
          <a:endParaRPr lang="tr-TR"/>
        </a:p>
      </dgm:t>
    </dgm:pt>
    <dgm:pt modelId="{135C3EAE-FDA2-449E-B020-CFE161399EE8}" type="pres">
      <dgm:prSet presAssocID="{2F9637AE-3402-4214-B8DD-8F39B879382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839068-ED4D-4DAE-8CC3-52F68AED1283}" type="pres">
      <dgm:prSet presAssocID="{2F9637AE-3402-4214-B8DD-8F39B8793821}" presName="child2group" presStyleCnt="0"/>
      <dgm:spPr/>
    </dgm:pt>
    <dgm:pt modelId="{832F9E02-73EB-4E50-ADF2-A2D0338E2C21}" type="pres">
      <dgm:prSet presAssocID="{2F9637AE-3402-4214-B8DD-8F39B8793821}" presName="child2" presStyleLbl="bgAcc1" presStyleIdx="1" presStyleCnt="4" custScaleX="117544" custLinFactNeighborX="13968" custLinFactNeighborY="-3973"/>
      <dgm:spPr/>
      <dgm:t>
        <a:bodyPr/>
        <a:lstStyle/>
        <a:p>
          <a:endParaRPr lang="tr-TR"/>
        </a:p>
      </dgm:t>
    </dgm:pt>
    <dgm:pt modelId="{B5BDE327-9CC9-4297-8B31-20CDAF5633AC}" type="pres">
      <dgm:prSet presAssocID="{2F9637AE-3402-4214-B8DD-8F39B879382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4A728F-E192-4430-9ABD-B4CD450F903A}" type="pres">
      <dgm:prSet presAssocID="{2F9637AE-3402-4214-B8DD-8F39B8793821}" presName="child3group" presStyleCnt="0"/>
      <dgm:spPr/>
    </dgm:pt>
    <dgm:pt modelId="{790E9B11-75B4-4376-9C83-A3BD76070793}" type="pres">
      <dgm:prSet presAssocID="{2F9637AE-3402-4214-B8DD-8F39B8793821}" presName="child3" presStyleLbl="bgAcc1" presStyleIdx="2" presStyleCnt="4"/>
      <dgm:spPr/>
      <dgm:t>
        <a:bodyPr/>
        <a:lstStyle/>
        <a:p>
          <a:endParaRPr lang="tr-TR"/>
        </a:p>
      </dgm:t>
    </dgm:pt>
    <dgm:pt modelId="{43AB0C7A-4037-4F5E-8AEF-93C4037E47EF}" type="pres">
      <dgm:prSet presAssocID="{2F9637AE-3402-4214-B8DD-8F39B879382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572DE5-6C91-4B56-86E5-01C4ABA71806}" type="pres">
      <dgm:prSet presAssocID="{2F9637AE-3402-4214-B8DD-8F39B8793821}" presName="child4group" presStyleCnt="0"/>
      <dgm:spPr/>
    </dgm:pt>
    <dgm:pt modelId="{7B2F2B58-A1F7-4C8B-9F60-395F6A4582D7}" type="pres">
      <dgm:prSet presAssocID="{2F9637AE-3402-4214-B8DD-8F39B8793821}" presName="child4" presStyleLbl="bgAcc1" presStyleIdx="3" presStyleCnt="4" custLinFactNeighborX="-3374"/>
      <dgm:spPr/>
      <dgm:t>
        <a:bodyPr/>
        <a:lstStyle/>
        <a:p>
          <a:endParaRPr lang="tr-TR"/>
        </a:p>
      </dgm:t>
    </dgm:pt>
    <dgm:pt modelId="{D36821CD-1D8F-483E-90F2-A4153535CE8E}" type="pres">
      <dgm:prSet presAssocID="{2F9637AE-3402-4214-B8DD-8F39B879382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871B97-41A0-444F-991A-91F9FB1C8248}" type="pres">
      <dgm:prSet presAssocID="{2F9637AE-3402-4214-B8DD-8F39B8793821}" presName="childPlaceholder" presStyleCnt="0"/>
      <dgm:spPr/>
    </dgm:pt>
    <dgm:pt modelId="{58749256-033E-4F11-9C62-4777298197D6}" type="pres">
      <dgm:prSet presAssocID="{2F9637AE-3402-4214-B8DD-8F39B8793821}" presName="circle" presStyleCnt="0"/>
      <dgm:spPr/>
    </dgm:pt>
    <dgm:pt modelId="{5AC6316A-8744-4666-9372-5A5022FBBB8F}" type="pres">
      <dgm:prSet presAssocID="{2F9637AE-3402-4214-B8DD-8F39B879382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58F08F-BAE9-416A-8DB0-2E0FE2D4BDC7}" type="pres">
      <dgm:prSet presAssocID="{2F9637AE-3402-4214-B8DD-8F39B879382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E75823-D038-4526-8249-C94BB0C832B7}" type="pres">
      <dgm:prSet presAssocID="{2F9637AE-3402-4214-B8DD-8F39B8793821}" presName="quadrant3" presStyleLbl="node1" presStyleIdx="2" presStyleCnt="4" custLinFactNeighborX="770" custLinFactNeighborY="-77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94AAC5-7650-4FCF-AB57-BA673E39984D}" type="pres">
      <dgm:prSet presAssocID="{2F9637AE-3402-4214-B8DD-8F39B879382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FB6987-C79D-4525-A422-F3DEDAE05110}" type="pres">
      <dgm:prSet presAssocID="{2F9637AE-3402-4214-B8DD-8F39B8793821}" presName="quadrantPlaceholder" presStyleCnt="0"/>
      <dgm:spPr/>
    </dgm:pt>
    <dgm:pt modelId="{009718FA-AABB-47EC-8266-53187C008E8F}" type="pres">
      <dgm:prSet presAssocID="{2F9637AE-3402-4214-B8DD-8F39B8793821}" presName="center1" presStyleLbl="fgShp" presStyleIdx="0" presStyleCnt="2"/>
      <dgm:spPr/>
    </dgm:pt>
    <dgm:pt modelId="{E4D2C592-7406-4123-B85C-A26FACE09448}" type="pres">
      <dgm:prSet presAssocID="{2F9637AE-3402-4214-B8DD-8F39B8793821}" presName="center2" presStyleLbl="fgShp" presStyleIdx="1" presStyleCnt="2"/>
      <dgm:spPr/>
    </dgm:pt>
  </dgm:ptLst>
  <dgm:cxnLst>
    <dgm:cxn modelId="{459A8EDB-17ED-47F8-955D-B81134484C1C}" srcId="{2F9637AE-3402-4214-B8DD-8F39B8793821}" destId="{3DC58388-5EAB-489E-94F7-F71C309CFC62}" srcOrd="1" destOrd="0" parTransId="{2744CAD5-9A26-4B56-90EA-28AEC5BC40C8}" sibTransId="{7DF40B71-656F-42E7-BCDB-49CFA977068C}"/>
    <dgm:cxn modelId="{B2A52862-E320-4B5B-AE94-E9152D41BF16}" type="presOf" srcId="{1EC6A5CF-7DE3-4D60-B312-547A5BEFFE49}" destId="{2794AAC5-7650-4FCF-AB57-BA673E39984D}" srcOrd="0" destOrd="0" presId="urn:microsoft.com/office/officeart/2005/8/layout/cycle4#1"/>
    <dgm:cxn modelId="{DB559793-3E89-4442-95B1-94428F1436EF}" srcId="{1EC6A5CF-7DE3-4D60-B312-547A5BEFFE49}" destId="{3BFEE173-746F-48C2-A638-4EF3C5235527}" srcOrd="2" destOrd="0" parTransId="{8365C2C1-E0BA-4D9D-9917-B68C06A4A9B3}" sibTransId="{B4E93F7D-D3F7-4A95-9E30-4A39AE5BC1E6}"/>
    <dgm:cxn modelId="{55C217BD-BFCF-42CD-80D6-4D3B600EF3F1}" srcId="{1EC6A5CF-7DE3-4D60-B312-547A5BEFFE49}" destId="{3F1C8D65-83E6-4E41-9079-8E1F893F6352}" srcOrd="1" destOrd="0" parTransId="{1A7C8296-32C7-43ED-9E40-ACF73972AEF4}" sibTransId="{E001CEFD-A12A-450A-9E8D-612B8F34B486}"/>
    <dgm:cxn modelId="{CD0BDC70-50B5-4663-9C68-7D4383A43A3C}" srcId="{1EC6A5CF-7DE3-4D60-B312-547A5BEFFE49}" destId="{E3907EA9-FDF0-4EBB-9185-547E08A5443B}" srcOrd="0" destOrd="0" parTransId="{09534432-73EC-48D4-8117-954733FC776B}" sibTransId="{1E8C596A-B794-4F5C-9AE7-09603B3ED44C}"/>
    <dgm:cxn modelId="{F6DDB533-FDDE-43BA-A116-B0BA90814A1B}" type="presOf" srcId="{41A4413B-8C1F-47C8-BFB6-CF2C414E2EB7}" destId="{832F9E02-73EB-4E50-ADF2-A2D0338E2C21}" srcOrd="0" destOrd="0" presId="urn:microsoft.com/office/officeart/2005/8/layout/cycle4#1"/>
    <dgm:cxn modelId="{2A748A88-1C52-471E-83E6-1B8E57B9F24D}" srcId="{AB57D58D-DFCD-4C1F-95EC-4C0862F45E89}" destId="{580601F3-817E-41B7-9666-6120E929B328}" srcOrd="0" destOrd="0" parTransId="{5529EDBD-9A1B-4124-8D89-9A53ED5766C1}" sibTransId="{6563DCF1-6924-468B-AC7C-DB2B39060C7C}"/>
    <dgm:cxn modelId="{FF6F40E8-6243-4FCA-95C4-10F90132D6A8}" type="presOf" srcId="{AE8E5499-71FD-42BF-BB5A-4B0244A94A15}" destId="{832F9E02-73EB-4E50-ADF2-A2D0338E2C21}" srcOrd="0" destOrd="2" presId="urn:microsoft.com/office/officeart/2005/8/layout/cycle4#1"/>
    <dgm:cxn modelId="{DDF0D1A5-F65E-4AD7-BB7E-55B5CC7A34B4}" type="presOf" srcId="{C2BF087E-DD3A-44C1-96B3-237EAC106E3E}" destId="{38E75823-D038-4526-8249-C94BB0C832B7}" srcOrd="0" destOrd="0" presId="urn:microsoft.com/office/officeart/2005/8/layout/cycle4#1"/>
    <dgm:cxn modelId="{F32E10A4-3666-4903-AF8D-16E99A191708}" type="presOf" srcId="{4F862E5A-4930-4633-8C73-B0BF2E16C123}" destId="{7B2F2B58-A1F7-4C8B-9F60-395F6A4582D7}" srcOrd="0" destOrd="4" presId="urn:microsoft.com/office/officeart/2005/8/layout/cycle4#1"/>
    <dgm:cxn modelId="{28BB42C7-C99B-41C0-BC7A-C76F47F24D31}" type="presOf" srcId="{13501DA6-3EFD-432A-B238-FC013371D086}" destId="{135C3EAE-FDA2-449E-B020-CFE161399EE8}" srcOrd="1" destOrd="3" presId="urn:microsoft.com/office/officeart/2005/8/layout/cycle4#1"/>
    <dgm:cxn modelId="{515103F3-DC8A-4BB2-A299-9984A2CDA979}" srcId="{1EC6A5CF-7DE3-4D60-B312-547A5BEFFE49}" destId="{3A32BBF3-0588-4658-86DA-DE6979ECF5F7}" srcOrd="3" destOrd="0" parTransId="{FEBE504A-382B-4702-B759-F2EC6645DBC7}" sibTransId="{4971AFAA-BF3B-4559-B2D3-D72CD08C5090}"/>
    <dgm:cxn modelId="{9C6AEBF3-5B0D-47B0-8BCA-9099AA05E3A3}" type="presOf" srcId="{73148C0D-5052-41B6-B138-F6908F2CF1E8}" destId="{790E9B11-75B4-4376-9C83-A3BD76070793}" srcOrd="0" destOrd="2" presId="urn:microsoft.com/office/officeart/2005/8/layout/cycle4#1"/>
    <dgm:cxn modelId="{97B8B5AE-5F72-4C22-B592-D959C554ABB5}" type="presOf" srcId="{3DC58388-5EAB-489E-94F7-F71C309CFC62}" destId="{4A58F08F-BAE9-416A-8DB0-2E0FE2D4BDC7}" srcOrd="0" destOrd="0" presId="urn:microsoft.com/office/officeart/2005/8/layout/cycle4#1"/>
    <dgm:cxn modelId="{39390B53-7E23-47A0-945A-232B1EC62BB7}" type="presOf" srcId="{4F862E5A-4930-4633-8C73-B0BF2E16C123}" destId="{D36821CD-1D8F-483E-90F2-A4153535CE8E}" srcOrd="1" destOrd="4" presId="urn:microsoft.com/office/officeart/2005/8/layout/cycle4#1"/>
    <dgm:cxn modelId="{5D0E2547-CDF1-4859-ABAD-50198DA48797}" type="presOf" srcId="{3F1C8D65-83E6-4E41-9079-8E1F893F6352}" destId="{D36821CD-1D8F-483E-90F2-A4153535CE8E}" srcOrd="1" destOrd="1" presId="urn:microsoft.com/office/officeart/2005/8/layout/cycle4#1"/>
    <dgm:cxn modelId="{EC454469-EA23-4493-BF2B-F28471747B8B}" type="presOf" srcId="{1C0DC6F1-59F2-4E3D-8078-89D3CD9B5BE7}" destId="{43AB0C7A-4037-4F5E-8AEF-93C4037E47EF}" srcOrd="1" destOrd="1" presId="urn:microsoft.com/office/officeart/2005/8/layout/cycle4#1"/>
    <dgm:cxn modelId="{20959D0A-5082-4339-8BCD-7F703939576B}" type="presOf" srcId="{F0CAF841-89E8-4D40-B26C-676A7151DC4C}" destId="{135C3EAE-FDA2-449E-B020-CFE161399EE8}" srcOrd="1" destOrd="2" presId="urn:microsoft.com/office/officeart/2005/8/layout/cycle4#1"/>
    <dgm:cxn modelId="{44588A2B-DA35-4612-8F38-2AFF8E982B85}" type="presOf" srcId="{D9A3FAFD-C0EB-450A-A1DB-A5A3D679C4B0}" destId="{43AB0C7A-4037-4F5E-8AEF-93C4037E47EF}" srcOrd="1" destOrd="0" presId="urn:microsoft.com/office/officeart/2005/8/layout/cycle4#1"/>
    <dgm:cxn modelId="{90D5DA6E-EC85-4F74-9632-D84DF38EAB76}" type="presOf" srcId="{776DD4CD-5349-4236-A02E-8394F7E66DD8}" destId="{326708BC-14E9-46C0-8CD3-1C586231BCF1}" srcOrd="0" destOrd="1" presId="urn:microsoft.com/office/officeart/2005/8/layout/cycle4#1"/>
    <dgm:cxn modelId="{BC5C84A2-E281-4B53-A023-33FBB3EEAB2A}" srcId="{1EC6A5CF-7DE3-4D60-B312-547A5BEFFE49}" destId="{4F862E5A-4930-4633-8C73-B0BF2E16C123}" srcOrd="4" destOrd="0" parTransId="{A4FE6A45-6DD6-456B-BC8B-9629A839961D}" sibTransId="{1140F047-0BA0-44CC-9B4D-4BA904948B6A}"/>
    <dgm:cxn modelId="{3EE599A4-B5B2-42E4-ADFB-1EC3A7352415}" type="presOf" srcId="{E3907EA9-FDF0-4EBB-9185-547E08A5443B}" destId="{7B2F2B58-A1F7-4C8B-9F60-395F6A4582D7}" srcOrd="0" destOrd="0" presId="urn:microsoft.com/office/officeart/2005/8/layout/cycle4#1"/>
    <dgm:cxn modelId="{FE51E39C-9B69-414C-BB23-EED0AEE30533}" srcId="{2F9637AE-3402-4214-B8DD-8F39B8793821}" destId="{C2BF087E-DD3A-44C1-96B3-237EAC106E3E}" srcOrd="2" destOrd="0" parTransId="{7484076D-4FFD-4EFB-8AC8-9CDF3B8ACF6A}" sibTransId="{30A222D7-3A60-4F2D-9080-84203C3B8E81}"/>
    <dgm:cxn modelId="{713C0342-FE5D-4E07-AEB3-7592E475CFDD}" type="presOf" srcId="{776DD4CD-5349-4236-A02E-8394F7E66DD8}" destId="{135C3EAE-FDA2-449E-B020-CFE161399EE8}" srcOrd="1" destOrd="1" presId="urn:microsoft.com/office/officeart/2005/8/layout/cycle4#1"/>
    <dgm:cxn modelId="{8AB19D05-0CD6-4E21-A632-C4C395F7768E}" srcId="{2F9637AE-3402-4214-B8DD-8F39B8793821}" destId="{1EC6A5CF-7DE3-4D60-B312-547A5BEFFE49}" srcOrd="3" destOrd="0" parTransId="{FCD555FC-E78C-4EFD-8CDA-C39A4C3BFB65}" sibTransId="{BE8BCA8C-171E-4957-BE7F-5E3D7FCE2005}"/>
    <dgm:cxn modelId="{B413A02A-02EA-4581-AF89-392CBE5F78F6}" type="presOf" srcId="{D9A3FAFD-C0EB-450A-A1DB-A5A3D679C4B0}" destId="{790E9B11-75B4-4376-9C83-A3BD76070793}" srcOrd="0" destOrd="0" presId="urn:microsoft.com/office/officeart/2005/8/layout/cycle4#1"/>
    <dgm:cxn modelId="{B5676664-D8A5-4706-B0B0-01A0D032B151}" srcId="{C2BF087E-DD3A-44C1-96B3-237EAC106E3E}" destId="{1C0DC6F1-59F2-4E3D-8078-89D3CD9B5BE7}" srcOrd="1" destOrd="0" parTransId="{A93B43A6-09D8-4C07-816A-12D188F12BCB}" sibTransId="{A706A49A-789B-4291-8706-7CA037CB3ED4}"/>
    <dgm:cxn modelId="{2D5077FE-1FEF-4F7B-9C1A-D687A43C3282}" srcId="{3DC58388-5EAB-489E-94F7-F71C309CFC62}" destId="{1B2AC559-34FE-4587-AAFB-6136FB0BADED}" srcOrd="1" destOrd="0" parTransId="{E10C38E9-0434-46AE-B772-B3310915159C}" sibTransId="{56C61313-A5AD-41D3-9B07-818A144ABACD}"/>
    <dgm:cxn modelId="{789C893B-C2BF-49FF-9FDD-6CAB5B44BA16}" type="presOf" srcId="{41A4413B-8C1F-47C8-BFB6-CF2C414E2EB7}" destId="{B5BDE327-9CC9-4297-8B31-20CDAF5633AC}" srcOrd="1" destOrd="0" presId="urn:microsoft.com/office/officeart/2005/8/layout/cycle4#1"/>
    <dgm:cxn modelId="{99B0D8F1-A430-4567-B05A-626437B4421E}" type="presOf" srcId="{5DAC7B72-C7FA-4F0E-AB74-3EC69007318E}" destId="{790E9B11-75B4-4376-9C83-A3BD76070793}" srcOrd="0" destOrd="3" presId="urn:microsoft.com/office/officeart/2005/8/layout/cycle4#1"/>
    <dgm:cxn modelId="{5426AA54-288C-461D-8E8A-8CF624F6716A}" type="presOf" srcId="{3F1C8D65-83E6-4E41-9079-8E1F893F6352}" destId="{7B2F2B58-A1F7-4C8B-9F60-395F6A4582D7}" srcOrd="0" destOrd="1" presId="urn:microsoft.com/office/officeart/2005/8/layout/cycle4#1"/>
    <dgm:cxn modelId="{EC49274B-0DA8-40E6-BF4B-810C7285A023}" srcId="{AB57D58D-DFCD-4C1F-95EC-4C0862F45E89}" destId="{776DD4CD-5349-4236-A02E-8394F7E66DD8}" srcOrd="1" destOrd="0" parTransId="{477FBBA5-C4C6-43A9-A19F-A757FC51A000}" sibTransId="{037F199D-367D-4603-A225-F745F5434D9B}"/>
    <dgm:cxn modelId="{AB54D33E-4E46-4643-873C-51F1DB119AA8}" srcId="{C2BF087E-DD3A-44C1-96B3-237EAC106E3E}" destId="{D9A3FAFD-C0EB-450A-A1DB-A5A3D679C4B0}" srcOrd="0" destOrd="0" parTransId="{549360D1-E27D-4236-A6C4-6EFB1FF8FEA8}" sibTransId="{BD61DA82-38E0-4022-B5A2-E87C9D593564}"/>
    <dgm:cxn modelId="{4AB201EF-291D-4C44-9C05-FDF50BDEB505}" srcId="{C2BF087E-DD3A-44C1-96B3-237EAC106E3E}" destId="{5DAC7B72-C7FA-4F0E-AB74-3EC69007318E}" srcOrd="3" destOrd="0" parTransId="{6D43610F-52CD-4DF0-848C-FE9F35819CAB}" sibTransId="{38211450-AA14-40DE-B3DD-5961491C238F}"/>
    <dgm:cxn modelId="{8634EDE8-B880-4A18-98F0-23B2A07429DF}" type="presOf" srcId="{2F9637AE-3402-4214-B8DD-8F39B8793821}" destId="{D58914C2-63B0-4971-BD1F-FC879BF3735A}" srcOrd="0" destOrd="0" presId="urn:microsoft.com/office/officeart/2005/8/layout/cycle4#1"/>
    <dgm:cxn modelId="{C83021DD-D788-417D-933A-419044FB0220}" type="presOf" srcId="{580601F3-817E-41B7-9666-6120E929B328}" destId="{326708BC-14E9-46C0-8CD3-1C586231BCF1}" srcOrd="0" destOrd="0" presId="urn:microsoft.com/office/officeart/2005/8/layout/cycle4#1"/>
    <dgm:cxn modelId="{42638438-4979-4C27-9919-1CAD42E58925}" type="presOf" srcId="{1C0DC6F1-59F2-4E3D-8078-89D3CD9B5BE7}" destId="{790E9B11-75B4-4376-9C83-A3BD76070793}" srcOrd="0" destOrd="1" presId="urn:microsoft.com/office/officeart/2005/8/layout/cycle4#1"/>
    <dgm:cxn modelId="{8A4BF442-FDDE-48BA-A02A-8E5FF4E0CDE3}" type="presOf" srcId="{13501DA6-3EFD-432A-B238-FC013371D086}" destId="{326708BC-14E9-46C0-8CD3-1C586231BCF1}" srcOrd="0" destOrd="3" presId="urn:microsoft.com/office/officeart/2005/8/layout/cycle4#1"/>
    <dgm:cxn modelId="{5199D813-940A-4C95-82CC-0FF46231F9D7}" srcId="{3DC58388-5EAB-489E-94F7-F71C309CFC62}" destId="{AE8E5499-71FD-42BF-BB5A-4B0244A94A15}" srcOrd="2" destOrd="0" parTransId="{3358E844-6635-4BAE-93B1-E256DA9F3257}" sibTransId="{7FB07713-20D0-49DE-AB95-B0EAF830FE78}"/>
    <dgm:cxn modelId="{01BBE7B4-D6F4-45C7-870D-6885CB0A122E}" srcId="{3DC58388-5EAB-489E-94F7-F71C309CFC62}" destId="{41A4413B-8C1F-47C8-BFB6-CF2C414E2EB7}" srcOrd="0" destOrd="0" parTransId="{F62F984E-0A3D-4246-BB88-A41BD5F5A782}" sibTransId="{8EE2CF1C-0619-4F56-A04A-B96B3EA85D6E}"/>
    <dgm:cxn modelId="{490FE09A-916A-44EC-9A68-7EA281C7A122}" type="presOf" srcId="{1B2AC559-34FE-4587-AAFB-6136FB0BADED}" destId="{B5BDE327-9CC9-4297-8B31-20CDAF5633AC}" srcOrd="1" destOrd="1" presId="urn:microsoft.com/office/officeart/2005/8/layout/cycle4#1"/>
    <dgm:cxn modelId="{30BCF7AF-14DF-4C31-BC92-2FAAB223B374}" srcId="{C2BF087E-DD3A-44C1-96B3-237EAC106E3E}" destId="{73148C0D-5052-41B6-B138-F6908F2CF1E8}" srcOrd="2" destOrd="0" parTransId="{5F84E9F7-2D18-457D-98EF-8489931D7E56}" sibTransId="{1F8F1D44-2A28-4738-9CF3-474EC935A3B3}"/>
    <dgm:cxn modelId="{FD10AAE6-082D-4B6E-AF77-6F829816C35A}" type="presOf" srcId="{3A32BBF3-0588-4658-86DA-DE6979ECF5F7}" destId="{7B2F2B58-A1F7-4C8B-9F60-395F6A4582D7}" srcOrd="0" destOrd="3" presId="urn:microsoft.com/office/officeart/2005/8/layout/cycle4#1"/>
    <dgm:cxn modelId="{641F9C90-B3E8-4C80-A6F9-26E6850EA293}" type="presOf" srcId="{5DAC7B72-C7FA-4F0E-AB74-3EC69007318E}" destId="{43AB0C7A-4037-4F5E-8AEF-93C4037E47EF}" srcOrd="1" destOrd="3" presId="urn:microsoft.com/office/officeart/2005/8/layout/cycle4#1"/>
    <dgm:cxn modelId="{4DB858E8-9749-4663-A09E-B5BD222B6132}" type="presOf" srcId="{1B2AC559-34FE-4587-AAFB-6136FB0BADED}" destId="{832F9E02-73EB-4E50-ADF2-A2D0338E2C21}" srcOrd="0" destOrd="1" presId="urn:microsoft.com/office/officeart/2005/8/layout/cycle4#1"/>
    <dgm:cxn modelId="{C2673794-0FE5-4CF6-87E1-919C3206E497}" type="presOf" srcId="{E3907EA9-FDF0-4EBB-9185-547E08A5443B}" destId="{D36821CD-1D8F-483E-90F2-A4153535CE8E}" srcOrd="1" destOrd="0" presId="urn:microsoft.com/office/officeart/2005/8/layout/cycle4#1"/>
    <dgm:cxn modelId="{1686C0F5-D42F-4D64-96F0-98F5495C592F}" srcId="{2F9637AE-3402-4214-B8DD-8F39B8793821}" destId="{AB57D58D-DFCD-4C1F-95EC-4C0862F45E89}" srcOrd="0" destOrd="0" parTransId="{49E0C42E-BF52-4B10-9934-C794159FE33D}" sibTransId="{18B2DE34-F959-41F9-A881-987D7FD2D3FA}"/>
    <dgm:cxn modelId="{D282835E-34BA-4E34-94AE-027CC74BE3A8}" type="presOf" srcId="{3BFEE173-746F-48C2-A638-4EF3C5235527}" destId="{D36821CD-1D8F-483E-90F2-A4153535CE8E}" srcOrd="1" destOrd="2" presId="urn:microsoft.com/office/officeart/2005/8/layout/cycle4#1"/>
    <dgm:cxn modelId="{DB11D7E6-CF61-4F9B-99AD-AA75C2F1BFD4}" srcId="{AB57D58D-DFCD-4C1F-95EC-4C0862F45E89}" destId="{F0CAF841-89E8-4D40-B26C-676A7151DC4C}" srcOrd="2" destOrd="0" parTransId="{561B5FA4-4488-4A0D-BB2E-C1AE71D90326}" sibTransId="{C679EA54-4ECB-4D2C-98F6-72D433334BBA}"/>
    <dgm:cxn modelId="{7A482517-F8A4-4282-A2AA-FFB02340472D}" type="presOf" srcId="{3BFEE173-746F-48C2-A638-4EF3C5235527}" destId="{7B2F2B58-A1F7-4C8B-9F60-395F6A4582D7}" srcOrd="0" destOrd="2" presId="urn:microsoft.com/office/officeart/2005/8/layout/cycle4#1"/>
    <dgm:cxn modelId="{8E2E02FD-04CF-4B62-BA5A-AAF711D8F94C}" type="presOf" srcId="{AE8E5499-71FD-42BF-BB5A-4B0244A94A15}" destId="{B5BDE327-9CC9-4297-8B31-20CDAF5633AC}" srcOrd="1" destOrd="2" presId="urn:microsoft.com/office/officeart/2005/8/layout/cycle4#1"/>
    <dgm:cxn modelId="{E5E5BECC-1592-470D-831A-B80047D3D1C5}" type="presOf" srcId="{3A32BBF3-0588-4658-86DA-DE6979ECF5F7}" destId="{D36821CD-1D8F-483E-90F2-A4153535CE8E}" srcOrd="1" destOrd="3" presId="urn:microsoft.com/office/officeart/2005/8/layout/cycle4#1"/>
    <dgm:cxn modelId="{25247E55-0645-469B-87C5-B7C75B7ABBE6}" type="presOf" srcId="{73148C0D-5052-41B6-B138-F6908F2CF1E8}" destId="{43AB0C7A-4037-4F5E-8AEF-93C4037E47EF}" srcOrd="1" destOrd="2" presId="urn:microsoft.com/office/officeart/2005/8/layout/cycle4#1"/>
    <dgm:cxn modelId="{0EAC99A8-3BDC-4D06-985C-5A85459D3710}" type="presOf" srcId="{AB57D58D-DFCD-4C1F-95EC-4C0862F45E89}" destId="{5AC6316A-8744-4666-9372-5A5022FBBB8F}" srcOrd="0" destOrd="0" presId="urn:microsoft.com/office/officeart/2005/8/layout/cycle4#1"/>
    <dgm:cxn modelId="{806A62FD-6290-4528-AA88-261C094A6E51}" type="presOf" srcId="{F0CAF841-89E8-4D40-B26C-676A7151DC4C}" destId="{326708BC-14E9-46C0-8CD3-1C586231BCF1}" srcOrd="0" destOrd="2" presId="urn:microsoft.com/office/officeart/2005/8/layout/cycle4#1"/>
    <dgm:cxn modelId="{4030A468-9FCC-4C19-B37A-F2B1BDB7E855}" type="presOf" srcId="{580601F3-817E-41B7-9666-6120E929B328}" destId="{135C3EAE-FDA2-449E-B020-CFE161399EE8}" srcOrd="1" destOrd="0" presId="urn:microsoft.com/office/officeart/2005/8/layout/cycle4#1"/>
    <dgm:cxn modelId="{DB2FF991-23AD-40BD-8126-5E8705D15D5A}" srcId="{AB57D58D-DFCD-4C1F-95EC-4C0862F45E89}" destId="{13501DA6-3EFD-432A-B238-FC013371D086}" srcOrd="3" destOrd="0" parTransId="{DADABF2A-6B0F-434F-8E76-8C82FCCA1821}" sibTransId="{8B0C48B8-B733-436C-B6A7-CA0234A70392}"/>
    <dgm:cxn modelId="{266E3A83-B144-42C0-95ED-3249EFA100EC}" type="presParOf" srcId="{D58914C2-63B0-4971-BD1F-FC879BF3735A}" destId="{611E9871-F712-4508-8504-A1AAFFBD7083}" srcOrd="0" destOrd="0" presId="urn:microsoft.com/office/officeart/2005/8/layout/cycle4#1"/>
    <dgm:cxn modelId="{07DF6170-0FB4-40AB-8C11-8890750B41A7}" type="presParOf" srcId="{611E9871-F712-4508-8504-A1AAFFBD7083}" destId="{06700EDB-A6E1-4862-ACE9-AB78BC613856}" srcOrd="0" destOrd="0" presId="urn:microsoft.com/office/officeart/2005/8/layout/cycle4#1"/>
    <dgm:cxn modelId="{7EC7AD15-D25A-42F8-9BA5-8831F41471BE}" type="presParOf" srcId="{06700EDB-A6E1-4862-ACE9-AB78BC613856}" destId="{326708BC-14E9-46C0-8CD3-1C586231BCF1}" srcOrd="0" destOrd="0" presId="urn:microsoft.com/office/officeart/2005/8/layout/cycle4#1"/>
    <dgm:cxn modelId="{56CC72ED-2290-4D86-AE0E-299B422138FF}" type="presParOf" srcId="{06700EDB-A6E1-4862-ACE9-AB78BC613856}" destId="{135C3EAE-FDA2-449E-B020-CFE161399EE8}" srcOrd="1" destOrd="0" presId="urn:microsoft.com/office/officeart/2005/8/layout/cycle4#1"/>
    <dgm:cxn modelId="{11EDAC28-A75E-4089-92AB-D6AB0C7EB807}" type="presParOf" srcId="{611E9871-F712-4508-8504-A1AAFFBD7083}" destId="{58839068-ED4D-4DAE-8CC3-52F68AED1283}" srcOrd="1" destOrd="0" presId="urn:microsoft.com/office/officeart/2005/8/layout/cycle4#1"/>
    <dgm:cxn modelId="{2A1D7CD0-E8A4-4FBE-8850-62C708DC30B4}" type="presParOf" srcId="{58839068-ED4D-4DAE-8CC3-52F68AED1283}" destId="{832F9E02-73EB-4E50-ADF2-A2D0338E2C21}" srcOrd="0" destOrd="0" presId="urn:microsoft.com/office/officeart/2005/8/layout/cycle4#1"/>
    <dgm:cxn modelId="{04235500-7A98-4B66-BFA3-5E0E1116C3E9}" type="presParOf" srcId="{58839068-ED4D-4DAE-8CC3-52F68AED1283}" destId="{B5BDE327-9CC9-4297-8B31-20CDAF5633AC}" srcOrd="1" destOrd="0" presId="urn:microsoft.com/office/officeart/2005/8/layout/cycle4#1"/>
    <dgm:cxn modelId="{50E22F62-7F36-4A50-B40D-C1B5C701CC24}" type="presParOf" srcId="{611E9871-F712-4508-8504-A1AAFFBD7083}" destId="{8F4A728F-E192-4430-9ABD-B4CD450F903A}" srcOrd="2" destOrd="0" presId="urn:microsoft.com/office/officeart/2005/8/layout/cycle4#1"/>
    <dgm:cxn modelId="{39FC54B2-E89E-4925-8774-7F0AE054F7FF}" type="presParOf" srcId="{8F4A728F-E192-4430-9ABD-B4CD450F903A}" destId="{790E9B11-75B4-4376-9C83-A3BD76070793}" srcOrd="0" destOrd="0" presId="urn:microsoft.com/office/officeart/2005/8/layout/cycle4#1"/>
    <dgm:cxn modelId="{7E47EE62-DEA6-4BDA-901F-0E758D87F3EB}" type="presParOf" srcId="{8F4A728F-E192-4430-9ABD-B4CD450F903A}" destId="{43AB0C7A-4037-4F5E-8AEF-93C4037E47EF}" srcOrd="1" destOrd="0" presId="urn:microsoft.com/office/officeart/2005/8/layout/cycle4#1"/>
    <dgm:cxn modelId="{A898425A-9988-4C8B-804D-417C3C541130}" type="presParOf" srcId="{611E9871-F712-4508-8504-A1AAFFBD7083}" destId="{04572DE5-6C91-4B56-86E5-01C4ABA71806}" srcOrd="3" destOrd="0" presId="urn:microsoft.com/office/officeart/2005/8/layout/cycle4#1"/>
    <dgm:cxn modelId="{381AEF6B-49F2-48E1-8EA1-4EF1B2228A24}" type="presParOf" srcId="{04572DE5-6C91-4B56-86E5-01C4ABA71806}" destId="{7B2F2B58-A1F7-4C8B-9F60-395F6A4582D7}" srcOrd="0" destOrd="0" presId="urn:microsoft.com/office/officeart/2005/8/layout/cycle4#1"/>
    <dgm:cxn modelId="{34473E57-1D83-4DF9-A722-1DF9D64DCA96}" type="presParOf" srcId="{04572DE5-6C91-4B56-86E5-01C4ABA71806}" destId="{D36821CD-1D8F-483E-90F2-A4153535CE8E}" srcOrd="1" destOrd="0" presId="urn:microsoft.com/office/officeart/2005/8/layout/cycle4#1"/>
    <dgm:cxn modelId="{703384DD-2934-4586-AAC3-73E43EE6EF25}" type="presParOf" srcId="{611E9871-F712-4508-8504-A1AAFFBD7083}" destId="{53871B97-41A0-444F-991A-91F9FB1C8248}" srcOrd="4" destOrd="0" presId="urn:microsoft.com/office/officeart/2005/8/layout/cycle4#1"/>
    <dgm:cxn modelId="{C0C7078F-44D5-4FAC-A243-49F7D6010374}" type="presParOf" srcId="{D58914C2-63B0-4971-BD1F-FC879BF3735A}" destId="{58749256-033E-4F11-9C62-4777298197D6}" srcOrd="1" destOrd="0" presId="urn:microsoft.com/office/officeart/2005/8/layout/cycle4#1"/>
    <dgm:cxn modelId="{FD3133E7-0815-46C4-BF86-AA826E03153A}" type="presParOf" srcId="{58749256-033E-4F11-9C62-4777298197D6}" destId="{5AC6316A-8744-4666-9372-5A5022FBBB8F}" srcOrd="0" destOrd="0" presId="urn:microsoft.com/office/officeart/2005/8/layout/cycle4#1"/>
    <dgm:cxn modelId="{EEE8CB04-ED6A-4F62-A58C-0F7AC8EB79A6}" type="presParOf" srcId="{58749256-033E-4F11-9C62-4777298197D6}" destId="{4A58F08F-BAE9-416A-8DB0-2E0FE2D4BDC7}" srcOrd="1" destOrd="0" presId="urn:microsoft.com/office/officeart/2005/8/layout/cycle4#1"/>
    <dgm:cxn modelId="{59AC3885-D502-4466-B303-6585BC93E881}" type="presParOf" srcId="{58749256-033E-4F11-9C62-4777298197D6}" destId="{38E75823-D038-4526-8249-C94BB0C832B7}" srcOrd="2" destOrd="0" presId="urn:microsoft.com/office/officeart/2005/8/layout/cycle4#1"/>
    <dgm:cxn modelId="{A09713C3-47F5-41A2-BD80-DC1024C269E6}" type="presParOf" srcId="{58749256-033E-4F11-9C62-4777298197D6}" destId="{2794AAC5-7650-4FCF-AB57-BA673E39984D}" srcOrd="3" destOrd="0" presId="urn:microsoft.com/office/officeart/2005/8/layout/cycle4#1"/>
    <dgm:cxn modelId="{5150CBFA-E5CD-4A61-A843-B891B30A03E9}" type="presParOf" srcId="{58749256-033E-4F11-9C62-4777298197D6}" destId="{46FB6987-C79D-4525-A422-F3DEDAE05110}" srcOrd="4" destOrd="0" presId="urn:microsoft.com/office/officeart/2005/8/layout/cycle4#1"/>
    <dgm:cxn modelId="{99DFAA0A-0A53-41AD-8E6F-80E2FA2D71ED}" type="presParOf" srcId="{D58914C2-63B0-4971-BD1F-FC879BF3735A}" destId="{009718FA-AABB-47EC-8266-53187C008E8F}" srcOrd="2" destOrd="0" presId="urn:microsoft.com/office/officeart/2005/8/layout/cycle4#1"/>
    <dgm:cxn modelId="{E3178F0A-33E8-44FD-AE72-E1615903E55A}" type="presParOf" srcId="{D58914C2-63B0-4971-BD1F-FC879BF3735A}" destId="{E4D2C592-7406-4123-B85C-A26FACE09448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714BF7-656D-4F63-BBB9-BE187D2FB35B}" type="doc">
      <dgm:prSet loTypeId="urn:microsoft.com/office/officeart/2005/8/layout/vList3#1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tr-TR"/>
        </a:p>
      </dgm:t>
    </dgm:pt>
    <dgm:pt modelId="{3B027FEB-3940-4A53-B7E9-CE9A76DD84A2}">
      <dgm:prSet/>
      <dgm:spPr/>
      <dgm:t>
        <a:bodyPr/>
        <a:lstStyle/>
        <a:p>
          <a:pPr rtl="0"/>
          <a:r>
            <a:rPr lang="tr-TR" dirty="0" err="1" smtClean="0"/>
            <a:t>Venöz</a:t>
          </a:r>
          <a:r>
            <a:rPr lang="tr-TR" dirty="0" smtClean="0"/>
            <a:t> </a:t>
          </a:r>
          <a:r>
            <a:rPr lang="tr-TR" dirty="0" err="1" smtClean="0"/>
            <a:t>tromboembolizm</a:t>
          </a:r>
          <a:r>
            <a:rPr lang="tr-TR" dirty="0" smtClean="0"/>
            <a:t> riski ve EE + </a:t>
          </a:r>
          <a:r>
            <a:rPr lang="tr-TR" dirty="0" err="1" smtClean="0"/>
            <a:t>antiandrojenik</a:t>
          </a:r>
          <a:r>
            <a:rPr lang="tr-TR" dirty="0" smtClean="0"/>
            <a:t> </a:t>
          </a:r>
          <a:r>
            <a:rPr lang="tr-TR" dirty="0" err="1" smtClean="0"/>
            <a:t>progestinler</a:t>
          </a:r>
          <a:endParaRPr lang="tr-TR" dirty="0"/>
        </a:p>
      </dgm:t>
    </dgm:pt>
    <dgm:pt modelId="{58F2CA33-9C7E-45E4-8035-02EE6C6BAEDA}" type="parTrans" cxnId="{B6EFD3D8-7765-403E-BED2-4E362B2C7591}">
      <dgm:prSet/>
      <dgm:spPr/>
      <dgm:t>
        <a:bodyPr/>
        <a:lstStyle/>
        <a:p>
          <a:endParaRPr lang="tr-TR"/>
        </a:p>
      </dgm:t>
    </dgm:pt>
    <dgm:pt modelId="{1403D91E-0890-45D2-8445-625C53A2F178}" type="sibTrans" cxnId="{B6EFD3D8-7765-403E-BED2-4E362B2C7591}">
      <dgm:prSet/>
      <dgm:spPr/>
      <dgm:t>
        <a:bodyPr/>
        <a:lstStyle/>
        <a:p>
          <a:endParaRPr lang="tr-TR"/>
        </a:p>
      </dgm:t>
    </dgm:pt>
    <dgm:pt modelId="{BA340358-2055-4B76-9F15-D0A5140EF1B1}">
      <dgm:prSet/>
      <dgm:spPr/>
      <dgm:t>
        <a:bodyPr/>
        <a:lstStyle/>
        <a:p>
          <a:pPr rtl="0"/>
          <a:r>
            <a:rPr lang="tr-TR" dirty="0" smtClean="0"/>
            <a:t>Östrojen </a:t>
          </a:r>
          <a:r>
            <a:rPr lang="tr-TR" dirty="0" err="1" smtClean="0"/>
            <a:t>komponenti</a:t>
          </a:r>
          <a:r>
            <a:rPr lang="tr-TR" dirty="0" smtClean="0"/>
            <a:t> ve MI riski</a:t>
          </a:r>
          <a:endParaRPr lang="tr-TR" dirty="0"/>
        </a:p>
      </dgm:t>
    </dgm:pt>
    <dgm:pt modelId="{49B44E84-4AB3-4C18-A4ED-43EE29EFE3FD}" type="parTrans" cxnId="{4F07C47B-A69A-4865-88C7-F2D87212A5ED}">
      <dgm:prSet/>
      <dgm:spPr/>
      <dgm:t>
        <a:bodyPr/>
        <a:lstStyle/>
        <a:p>
          <a:endParaRPr lang="tr-TR"/>
        </a:p>
      </dgm:t>
    </dgm:pt>
    <dgm:pt modelId="{F8CE4D52-815A-4863-8557-3749670CBC5C}" type="sibTrans" cxnId="{4F07C47B-A69A-4865-88C7-F2D87212A5ED}">
      <dgm:prSet/>
      <dgm:spPr/>
      <dgm:t>
        <a:bodyPr/>
        <a:lstStyle/>
        <a:p>
          <a:endParaRPr lang="tr-TR"/>
        </a:p>
      </dgm:t>
    </dgm:pt>
    <dgm:pt modelId="{CE09A854-021D-4C9C-9282-DB53B588F5E1}">
      <dgm:prSet/>
      <dgm:spPr/>
      <dgm:t>
        <a:bodyPr/>
        <a:lstStyle/>
        <a:p>
          <a:pPr rtl="0"/>
          <a:r>
            <a:rPr lang="tr-TR" dirty="0" err="1" smtClean="0"/>
            <a:t>Hormonal</a:t>
          </a:r>
          <a:r>
            <a:rPr lang="tr-TR" dirty="0" smtClean="0"/>
            <a:t> </a:t>
          </a:r>
          <a:r>
            <a:rPr lang="tr-TR" dirty="0" err="1" smtClean="0"/>
            <a:t>kontrasepsiyon</a:t>
          </a:r>
          <a:r>
            <a:rPr lang="tr-TR" dirty="0" smtClean="0"/>
            <a:t> ve kanser (</a:t>
          </a:r>
          <a:r>
            <a:rPr lang="tr-TR" dirty="0" err="1" smtClean="0"/>
            <a:t>over</a:t>
          </a:r>
          <a:r>
            <a:rPr lang="tr-TR" dirty="0" smtClean="0"/>
            <a:t>, </a:t>
          </a:r>
          <a:r>
            <a:rPr lang="tr-TR" dirty="0" err="1" smtClean="0"/>
            <a:t>endometriyum</a:t>
          </a:r>
          <a:r>
            <a:rPr lang="tr-TR" dirty="0" smtClean="0"/>
            <a:t>, kolon, meme, </a:t>
          </a:r>
          <a:r>
            <a:rPr lang="tr-TR" dirty="0" err="1" smtClean="0"/>
            <a:t>serviks</a:t>
          </a:r>
          <a:r>
            <a:rPr lang="tr-TR" dirty="0" smtClean="0"/>
            <a:t>)</a:t>
          </a:r>
          <a:endParaRPr lang="tr-TR" dirty="0"/>
        </a:p>
      </dgm:t>
    </dgm:pt>
    <dgm:pt modelId="{66533F7C-3CB8-42F7-8D24-BCFA26673F73}" type="parTrans" cxnId="{586D769E-B443-4AE2-9A9A-F98F8479C61B}">
      <dgm:prSet/>
      <dgm:spPr/>
      <dgm:t>
        <a:bodyPr/>
        <a:lstStyle/>
        <a:p>
          <a:endParaRPr lang="tr-TR"/>
        </a:p>
      </dgm:t>
    </dgm:pt>
    <dgm:pt modelId="{DC609F36-A63D-4436-B45D-CF6CE28B2C16}" type="sibTrans" cxnId="{586D769E-B443-4AE2-9A9A-F98F8479C61B}">
      <dgm:prSet/>
      <dgm:spPr/>
      <dgm:t>
        <a:bodyPr/>
        <a:lstStyle/>
        <a:p>
          <a:endParaRPr lang="tr-TR"/>
        </a:p>
      </dgm:t>
    </dgm:pt>
    <dgm:pt modelId="{85044377-82A5-4366-8584-8DC2E9522FC8}" type="pres">
      <dgm:prSet presAssocID="{A3714BF7-656D-4F63-BBB9-BE187D2FB35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E2A2BAA-1240-4C17-B029-8D5F2DAA5479}" type="pres">
      <dgm:prSet presAssocID="{3B027FEB-3940-4A53-B7E9-CE9A76DD84A2}" presName="composite" presStyleCnt="0"/>
      <dgm:spPr/>
    </dgm:pt>
    <dgm:pt modelId="{2C3935B0-AD71-4504-B12D-D9EAE1E832B6}" type="pres">
      <dgm:prSet presAssocID="{3B027FEB-3940-4A53-B7E9-CE9A76DD84A2}" presName="imgShp" presStyleLbl="fgImgPlace1" presStyleIdx="0" presStyleCnt="3"/>
      <dgm:spPr>
        <a:prstGeom prst="rightArrow">
          <a:avLst/>
        </a:prstGeom>
        <a:solidFill>
          <a:srgbClr val="CC00CC"/>
        </a:solidFill>
      </dgm:spPr>
    </dgm:pt>
    <dgm:pt modelId="{27683E97-040A-4E0E-977C-07F2E9535831}" type="pres">
      <dgm:prSet presAssocID="{3B027FEB-3940-4A53-B7E9-CE9A76DD84A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D9E3CE-651A-4141-828F-62861E5EFC01}" type="pres">
      <dgm:prSet presAssocID="{1403D91E-0890-45D2-8445-625C53A2F178}" presName="spacing" presStyleCnt="0"/>
      <dgm:spPr/>
    </dgm:pt>
    <dgm:pt modelId="{B51D2493-6926-4C4E-AE9C-E92EE2C7A616}" type="pres">
      <dgm:prSet presAssocID="{BA340358-2055-4B76-9F15-D0A5140EF1B1}" presName="composite" presStyleCnt="0"/>
      <dgm:spPr/>
    </dgm:pt>
    <dgm:pt modelId="{760271D2-9DEF-4DF0-B887-8D2FE1F0F182}" type="pres">
      <dgm:prSet presAssocID="{BA340358-2055-4B76-9F15-D0A5140EF1B1}" presName="imgShp" presStyleLbl="fgImgPlace1" presStyleIdx="1" presStyleCnt="3"/>
      <dgm:spPr>
        <a:prstGeom prst="rightArrow">
          <a:avLst/>
        </a:prstGeom>
        <a:solidFill>
          <a:srgbClr val="FF3399"/>
        </a:solidFill>
      </dgm:spPr>
    </dgm:pt>
    <dgm:pt modelId="{ABE6BBCE-E93F-4D8E-86B7-EE8084B3E0D7}" type="pres">
      <dgm:prSet presAssocID="{BA340358-2055-4B76-9F15-D0A5140EF1B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CD4D69D-B9ED-457D-A08A-CFDC0113994B}" type="pres">
      <dgm:prSet presAssocID="{F8CE4D52-815A-4863-8557-3749670CBC5C}" presName="spacing" presStyleCnt="0"/>
      <dgm:spPr/>
    </dgm:pt>
    <dgm:pt modelId="{65D64450-B5F9-4C44-A3F7-0A52A07E94EB}" type="pres">
      <dgm:prSet presAssocID="{CE09A854-021D-4C9C-9282-DB53B588F5E1}" presName="composite" presStyleCnt="0"/>
      <dgm:spPr/>
    </dgm:pt>
    <dgm:pt modelId="{F9B9964F-7586-4801-BBFE-E2453F1AB2E6}" type="pres">
      <dgm:prSet presAssocID="{CE09A854-021D-4C9C-9282-DB53B588F5E1}" presName="imgShp" presStyleLbl="fgImgPlace1" presStyleIdx="2" presStyleCnt="3"/>
      <dgm:spPr>
        <a:prstGeom prst="rightArrow">
          <a:avLst/>
        </a:prstGeom>
        <a:solidFill>
          <a:srgbClr val="0070C0"/>
        </a:solidFill>
      </dgm:spPr>
    </dgm:pt>
    <dgm:pt modelId="{AA239F1D-1B4E-4FA1-9512-EF681485DD89}" type="pres">
      <dgm:prSet presAssocID="{CE09A854-021D-4C9C-9282-DB53B588F5E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11BDB9B-B632-46BC-8E3B-EA6CF4C1699A}" type="presOf" srcId="{CE09A854-021D-4C9C-9282-DB53B588F5E1}" destId="{AA239F1D-1B4E-4FA1-9512-EF681485DD89}" srcOrd="0" destOrd="0" presId="urn:microsoft.com/office/officeart/2005/8/layout/vList3#1"/>
    <dgm:cxn modelId="{76EBC782-3270-4BCF-ACAD-7DED06CEB9AD}" type="presOf" srcId="{A3714BF7-656D-4F63-BBB9-BE187D2FB35B}" destId="{85044377-82A5-4366-8584-8DC2E9522FC8}" srcOrd="0" destOrd="0" presId="urn:microsoft.com/office/officeart/2005/8/layout/vList3#1"/>
    <dgm:cxn modelId="{B6EFD3D8-7765-403E-BED2-4E362B2C7591}" srcId="{A3714BF7-656D-4F63-BBB9-BE187D2FB35B}" destId="{3B027FEB-3940-4A53-B7E9-CE9A76DD84A2}" srcOrd="0" destOrd="0" parTransId="{58F2CA33-9C7E-45E4-8035-02EE6C6BAEDA}" sibTransId="{1403D91E-0890-45D2-8445-625C53A2F178}"/>
    <dgm:cxn modelId="{56224AA8-DAE4-4C47-9226-3BA8550A86AE}" type="presOf" srcId="{3B027FEB-3940-4A53-B7E9-CE9A76DD84A2}" destId="{27683E97-040A-4E0E-977C-07F2E9535831}" srcOrd="0" destOrd="0" presId="urn:microsoft.com/office/officeart/2005/8/layout/vList3#1"/>
    <dgm:cxn modelId="{C92148CE-F811-4B65-9CBB-9C28560D8E8C}" type="presOf" srcId="{BA340358-2055-4B76-9F15-D0A5140EF1B1}" destId="{ABE6BBCE-E93F-4D8E-86B7-EE8084B3E0D7}" srcOrd="0" destOrd="0" presId="urn:microsoft.com/office/officeart/2005/8/layout/vList3#1"/>
    <dgm:cxn modelId="{586D769E-B443-4AE2-9A9A-F98F8479C61B}" srcId="{A3714BF7-656D-4F63-BBB9-BE187D2FB35B}" destId="{CE09A854-021D-4C9C-9282-DB53B588F5E1}" srcOrd="2" destOrd="0" parTransId="{66533F7C-3CB8-42F7-8D24-BCFA26673F73}" sibTransId="{DC609F36-A63D-4436-B45D-CF6CE28B2C16}"/>
    <dgm:cxn modelId="{4F07C47B-A69A-4865-88C7-F2D87212A5ED}" srcId="{A3714BF7-656D-4F63-BBB9-BE187D2FB35B}" destId="{BA340358-2055-4B76-9F15-D0A5140EF1B1}" srcOrd="1" destOrd="0" parTransId="{49B44E84-4AB3-4C18-A4ED-43EE29EFE3FD}" sibTransId="{F8CE4D52-815A-4863-8557-3749670CBC5C}"/>
    <dgm:cxn modelId="{87FD5D1A-9C73-44B4-9F36-005872CC245A}" type="presParOf" srcId="{85044377-82A5-4366-8584-8DC2E9522FC8}" destId="{CE2A2BAA-1240-4C17-B029-8D5F2DAA5479}" srcOrd="0" destOrd="0" presId="urn:microsoft.com/office/officeart/2005/8/layout/vList3#1"/>
    <dgm:cxn modelId="{3DB33467-4C45-4DB6-B215-91FF6B2E28AA}" type="presParOf" srcId="{CE2A2BAA-1240-4C17-B029-8D5F2DAA5479}" destId="{2C3935B0-AD71-4504-B12D-D9EAE1E832B6}" srcOrd="0" destOrd="0" presId="urn:microsoft.com/office/officeart/2005/8/layout/vList3#1"/>
    <dgm:cxn modelId="{62FC2E55-8357-4AC8-A2CB-35CF9551C5D4}" type="presParOf" srcId="{CE2A2BAA-1240-4C17-B029-8D5F2DAA5479}" destId="{27683E97-040A-4E0E-977C-07F2E9535831}" srcOrd="1" destOrd="0" presId="urn:microsoft.com/office/officeart/2005/8/layout/vList3#1"/>
    <dgm:cxn modelId="{C19BBA75-F332-4145-A2B5-DEC76E00743E}" type="presParOf" srcId="{85044377-82A5-4366-8584-8DC2E9522FC8}" destId="{02D9E3CE-651A-4141-828F-62861E5EFC01}" srcOrd="1" destOrd="0" presId="urn:microsoft.com/office/officeart/2005/8/layout/vList3#1"/>
    <dgm:cxn modelId="{676C4A6F-6F7F-4DA2-A2F3-D64EDECD9BE6}" type="presParOf" srcId="{85044377-82A5-4366-8584-8DC2E9522FC8}" destId="{B51D2493-6926-4C4E-AE9C-E92EE2C7A616}" srcOrd="2" destOrd="0" presId="urn:microsoft.com/office/officeart/2005/8/layout/vList3#1"/>
    <dgm:cxn modelId="{1628272B-9089-477F-B41C-9A8CC37C2E4D}" type="presParOf" srcId="{B51D2493-6926-4C4E-AE9C-E92EE2C7A616}" destId="{760271D2-9DEF-4DF0-B887-8D2FE1F0F182}" srcOrd="0" destOrd="0" presId="urn:microsoft.com/office/officeart/2005/8/layout/vList3#1"/>
    <dgm:cxn modelId="{73199535-DF6C-4587-BDFA-E2A6A50D60BF}" type="presParOf" srcId="{B51D2493-6926-4C4E-AE9C-E92EE2C7A616}" destId="{ABE6BBCE-E93F-4D8E-86B7-EE8084B3E0D7}" srcOrd="1" destOrd="0" presId="urn:microsoft.com/office/officeart/2005/8/layout/vList3#1"/>
    <dgm:cxn modelId="{C9C5EF65-D722-4CA6-9736-5AE3353EEF3D}" type="presParOf" srcId="{85044377-82A5-4366-8584-8DC2E9522FC8}" destId="{BCD4D69D-B9ED-457D-A08A-CFDC0113994B}" srcOrd="3" destOrd="0" presId="urn:microsoft.com/office/officeart/2005/8/layout/vList3#1"/>
    <dgm:cxn modelId="{F8D27F3C-4BD0-4D42-829D-587F41700E56}" type="presParOf" srcId="{85044377-82A5-4366-8584-8DC2E9522FC8}" destId="{65D64450-B5F9-4C44-A3F7-0A52A07E94EB}" srcOrd="4" destOrd="0" presId="urn:microsoft.com/office/officeart/2005/8/layout/vList3#1"/>
    <dgm:cxn modelId="{9D92307A-008F-4E24-BE23-AE22E748E66B}" type="presParOf" srcId="{65D64450-B5F9-4C44-A3F7-0A52A07E94EB}" destId="{F9B9964F-7586-4801-BBFE-E2453F1AB2E6}" srcOrd="0" destOrd="0" presId="urn:microsoft.com/office/officeart/2005/8/layout/vList3#1"/>
    <dgm:cxn modelId="{10EBC8BC-A248-4A5F-9FB4-5B9FBBD63A79}" type="presParOf" srcId="{65D64450-B5F9-4C44-A3F7-0A52A07E94EB}" destId="{AA239F1D-1B4E-4FA1-9512-EF681485DD8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BC50D-1DF2-45BC-8E7E-79BD504AE7F2}" type="datetimeFigureOut">
              <a:rPr lang="tr-TR" smtClean="0"/>
              <a:pPr/>
              <a:t>14.05.2015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8DF9A-2C2C-4282-A758-AF6FD62FEC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1280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8DF9A-2C2C-4282-A758-AF6FD62FECE1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7647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dirty="0" smtClean="0"/>
          </a:p>
        </p:txBody>
      </p:sp>
      <p:sp>
        <p:nvSpPr>
          <p:cNvPr id="144388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11E6A0D-7FF7-4EDC-A400-7C2737FA2B3F}" type="slidenum">
              <a:rPr lang="tr-TR" sz="1200">
                <a:solidFill>
                  <a:prstClr val="black"/>
                </a:solidFill>
                <a:latin typeface="Times New Roman" pitchFamily="18" charset="0"/>
              </a:rPr>
              <a:pPr algn="r"/>
              <a:t>17</a:t>
            </a:fld>
            <a:endParaRPr lang="tr-T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594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dirty="0" smtClean="0"/>
          </a:p>
        </p:txBody>
      </p:sp>
      <p:sp>
        <p:nvSpPr>
          <p:cNvPr id="144388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11E6A0D-7FF7-4EDC-A400-7C2737FA2B3F}" type="slidenum">
              <a:rPr lang="tr-TR" sz="1200">
                <a:solidFill>
                  <a:prstClr val="black"/>
                </a:solidFill>
                <a:latin typeface="Times New Roman" pitchFamily="18" charset="0"/>
              </a:rPr>
              <a:pPr algn="r"/>
              <a:t>18</a:t>
            </a:fld>
            <a:endParaRPr lang="tr-T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471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25" tIns="44863" rIns="89725" bIns="44863" anchor="b"/>
          <a:lstStyle/>
          <a:p>
            <a:pPr algn="r" eaLnBrk="0" hangingPunct="0"/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706438"/>
            <a:ext cx="4554537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2667" y="4353381"/>
            <a:ext cx="5479033" cy="4135492"/>
          </a:xfrm>
          <a:noFill/>
        </p:spPr>
        <p:txBody>
          <a:bodyPr lIns="89725" tIns="44863" rIns="89725" bIns="44863"/>
          <a:lstStyle/>
          <a:p>
            <a:pPr marL="223838" indent="-223838" eaLnBrk="1" hangingPunct="1">
              <a:spcBef>
                <a:spcPct val="0"/>
              </a:spcBef>
              <a:buFontTx/>
              <a:buChar char="•"/>
            </a:pP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Estradiol valerate mimics the natural human estrogen estradiol (E</a:t>
            </a:r>
            <a:r>
              <a:rPr lang="en-US" baseline="-25000" smtClean="0">
                <a:latin typeface="Arial" charset="0"/>
                <a:ea typeface="ＭＳ Ｐゴシック" pitchFamily="34" charset="-128"/>
                <a:cs typeface="Arial" charset="0"/>
              </a:rPr>
              <a:t>2</a:t>
            </a: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) esterified at position 17 with valeric acid. </a:t>
            </a:r>
          </a:p>
          <a:p>
            <a:pPr marL="223838" indent="-223838" eaLnBrk="1" hangingPunct="1">
              <a:spcBef>
                <a:spcPct val="0"/>
              </a:spcBef>
              <a:buFontTx/>
              <a:buChar char="•"/>
            </a:pP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Taking into account that E</a:t>
            </a:r>
            <a:r>
              <a:rPr lang="en-US" baseline="-25000" smtClean="0">
                <a:latin typeface="Arial" charset="0"/>
                <a:ea typeface="ＭＳ Ｐゴシック" pitchFamily="34" charset="-128"/>
                <a:cs typeface="Arial" charset="0"/>
              </a:rPr>
              <a:t>2</a:t>
            </a: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V 1 mg corresponds to E</a:t>
            </a:r>
            <a:r>
              <a:rPr lang="en-US" baseline="-25000" smtClean="0">
                <a:latin typeface="Arial" charset="0"/>
                <a:ea typeface="ＭＳ Ｐゴシック" pitchFamily="34" charset="-128"/>
                <a:cs typeface="Arial" charset="0"/>
              </a:rPr>
              <a:t>2</a:t>
            </a: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 0.76 mg [1], the estrogenic effects of E</a:t>
            </a:r>
            <a:r>
              <a:rPr lang="en-US" baseline="-25000" smtClean="0">
                <a:latin typeface="Arial" charset="0"/>
                <a:ea typeface="ＭＳ Ｐゴシック" pitchFamily="34" charset="-128"/>
                <a:cs typeface="Arial" charset="0"/>
              </a:rPr>
              <a:t>2</a:t>
            </a: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V and E</a:t>
            </a:r>
            <a:r>
              <a:rPr lang="en-US" baseline="-25000" smtClean="0">
                <a:latin typeface="Arial" charset="0"/>
                <a:ea typeface="ＭＳ Ｐゴシック" pitchFamily="34" charset="-128"/>
                <a:cs typeface="Arial" charset="0"/>
              </a:rPr>
              <a:t>2</a:t>
            </a: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 are qualitatively and quantitatively similar [2].</a:t>
            </a:r>
          </a:p>
          <a:p>
            <a:pPr marL="223838" indent="-223838" eaLnBrk="1" hangingPunct="1">
              <a:spcBef>
                <a:spcPct val="0"/>
              </a:spcBef>
              <a:buFontTx/>
              <a:buChar char="•"/>
            </a:pPr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223838" indent="-223838" eaLnBrk="1" hangingPunct="1">
              <a:spcBef>
                <a:spcPct val="0"/>
              </a:spcBef>
            </a:pP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References</a:t>
            </a:r>
          </a:p>
          <a:p>
            <a:pPr marL="223838" indent="-223838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Düsterberg B, Nishino Y. Pharmacokinetic and pharmacological features of oestradiol valerate. Maturitas 1982; 4(4): 315–24.</a:t>
            </a:r>
          </a:p>
          <a:p>
            <a:pPr marL="223838" indent="-223838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Timmer CJ, Geurts TB. Bioequivalence assessment of three different estradiol formulations in postmenopausal women in an open, randomized, single-dose, 3-way cross-over study. Eur J Drug Metab Pharmacokinet 1999; 24(1): 47–53.</a:t>
            </a:r>
          </a:p>
          <a:p>
            <a:pPr marL="223838" indent="-223838" eaLnBrk="1" hangingPunct="1">
              <a:spcBef>
                <a:spcPct val="0"/>
              </a:spcBef>
              <a:buFontTx/>
              <a:buAutoNum type="arabicPeriod"/>
            </a:pPr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223838" indent="-223838" eaLnBrk="1" hangingPunct="1">
              <a:spcBef>
                <a:spcPct val="0"/>
              </a:spcBef>
              <a:buFontTx/>
              <a:buChar char="•"/>
            </a:pPr>
            <a:endParaRPr lang="en-US" smtClean="0">
              <a:latin typeface="Arial" charset="0"/>
              <a:ea typeface="ＭＳ Ｐゴシック" pitchFamily="34" charset="-128"/>
              <a:cs typeface="Arial" charset="0"/>
              <a:sym typeface="Symbol" pitchFamily="18" charset="2"/>
            </a:endParaRPr>
          </a:p>
          <a:p>
            <a:pPr marL="223838" indent="-223838" eaLnBrk="1" hangingPunct="1">
              <a:spcBef>
                <a:spcPct val="0"/>
              </a:spcBef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Slide Ref. 2.1</a:t>
            </a:r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223838" indent="-223838"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78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FontTx/>
              <a:buChar char="•"/>
            </a:pPr>
            <a:r>
              <a:rPr lang="en-US" smtClean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Following oral administration, E</a:t>
            </a:r>
            <a:r>
              <a:rPr lang="en-US" baseline="-25000" smtClean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2</a:t>
            </a:r>
            <a:r>
              <a:rPr lang="en-US" smtClean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V is rapidly absorbed and completely hydrolyzed to E</a:t>
            </a:r>
            <a:r>
              <a:rPr lang="en-US" baseline="-25000" smtClean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2</a:t>
            </a:r>
            <a:r>
              <a:rPr lang="en-US" smtClean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 and valeric acid by the intestinal mucosa or in the course of the first liver passage [1]. This gives rise to E</a:t>
            </a:r>
            <a:r>
              <a:rPr lang="en-US" baseline="-25000" smtClean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2</a:t>
            </a:r>
            <a:r>
              <a:rPr lang="en-US" smtClean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 and its metabolites estrone (E</a:t>
            </a:r>
            <a:r>
              <a:rPr lang="en-US" baseline="-25000" smtClean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1</a:t>
            </a:r>
            <a:r>
              <a:rPr lang="en-US" smtClean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), estriol (E</a:t>
            </a:r>
            <a:r>
              <a:rPr lang="en-US" baseline="-25000" smtClean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3</a:t>
            </a:r>
            <a:r>
              <a:rPr lang="en-US" smtClean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) and estrone sulfate (E</a:t>
            </a:r>
            <a:r>
              <a:rPr lang="en-US" baseline="-25000" smtClean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1</a:t>
            </a:r>
            <a:r>
              <a:rPr lang="en-US" smtClean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S). The valeric acid (fatty acid) enters beta-oxidation.</a:t>
            </a:r>
          </a:p>
          <a:p>
            <a:pPr marL="228600" indent="-228600" eaLnBrk="1" hangingPunct="1">
              <a:spcBef>
                <a:spcPct val="0"/>
              </a:spcBef>
            </a:pPr>
            <a:endParaRPr lang="en-US" smtClean="0">
              <a:solidFill>
                <a:srgbClr val="333333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228600" indent="-228600" eaLnBrk="1" hangingPunct="1">
              <a:spcBef>
                <a:spcPct val="0"/>
              </a:spcBef>
            </a:pPr>
            <a:r>
              <a:rPr lang="en-US" smtClean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Reference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>
                <a:solidFill>
                  <a:srgbClr val="333333"/>
                </a:solidFill>
                <a:latin typeface="Arial" charset="0"/>
                <a:ea typeface="ＭＳ Ｐゴシック" pitchFamily="34" charset="-128"/>
                <a:cs typeface="Arial" charset="0"/>
              </a:rPr>
              <a:t>Düsterberg B, Nishino Y. Pharmacokinetic and pharmacological features of oestradiol valerate. Maturitas 1982; 4(4): 315–24.</a:t>
            </a:r>
          </a:p>
          <a:p>
            <a:pPr marL="228600" indent="-228600" eaLnBrk="1" hangingPunct="1"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228600" indent="-228600"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 pitchFamily="34" charset="-128"/>
              <a:cs typeface="Arial" charset="0"/>
              <a:sym typeface="Symbol" pitchFamily="18" charset="2"/>
            </a:endParaRPr>
          </a:p>
          <a:p>
            <a:pPr marL="228600" indent="-228600" eaLnBrk="1" hangingPunct="1">
              <a:spcBef>
                <a:spcPct val="0"/>
              </a:spcBef>
            </a:pPr>
            <a:r>
              <a:rPr lang="en-GB" smtClean="0">
                <a:latin typeface="Arial" charset="0"/>
                <a:ea typeface="ＭＳ Ｐゴシック" pitchFamily="34" charset="-128"/>
                <a:cs typeface="Arial" charset="0"/>
              </a:rPr>
              <a:t>Slide Ref. 2.2</a:t>
            </a:r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228600" indent="-228600" eaLnBrk="1" hangingPunct="1"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228600" indent="-228600" eaLnBrk="1" hangingPunct="1">
              <a:spcBef>
                <a:spcPct val="0"/>
              </a:spcBef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7825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8DF9A-2C2C-4282-A758-AF6FD62FECE1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7323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905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</a:endParaRPr>
          </a:p>
        </p:txBody>
      </p:sp>
      <p:sp>
        <p:nvSpPr>
          <p:cNvPr id="42906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2FD54D-3F7B-464F-9877-06DC62107A77}" type="slidenum">
              <a:rPr lang="tr-TR">
                <a:solidFill>
                  <a:srgbClr val="000000"/>
                </a:solidFill>
              </a:rPr>
              <a:pPr/>
              <a:t>24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29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B31EA5-ACDC-40E7-9BFE-9243EB586AC7}" type="slidenum">
              <a:rPr lang="tr-TR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32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4438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7F86B3-197C-4A64-9138-A4CDA311F353}" type="slidenum">
              <a:rPr lang="tr-TR" smtClean="0"/>
              <a:pPr/>
              <a:t>27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27834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14643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E83520-A9B3-4017-8D9A-909801179FA1}" type="slidenum">
              <a:rPr lang="tr-TR" smtClean="0"/>
              <a:pPr/>
              <a:t>29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65006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8DF9A-2C2C-4282-A758-AF6FD62FECE1}" type="slidenum">
              <a:rPr lang="tr-TR" smtClean="0"/>
              <a:pPr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1251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0188AD-D693-4E35-BCAD-8015337B1D50}" type="slidenum">
              <a:rPr lang="tr-TR" smtClean="0"/>
              <a:pPr/>
              <a:t>2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871929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139268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D1B777-03F1-412C-95C6-A788B86E6972}" type="slidenum">
              <a:rPr lang="tr-TR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6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560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4E7382-FDFF-430F-BD23-89CBA94946A2}" type="slidenum">
              <a:rPr lang="tr-TR" smtClean="0"/>
              <a:pPr/>
              <a:t>6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249022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2 Not Yer Tutucusu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 eaLnBrk="0" hangingPunct="0">
              <a:defRPr/>
            </a:pPr>
            <a:fld id="{BB006B8F-0C12-4DB6-99A4-811205D41F96}" type="slidenum">
              <a:rPr lang="tr-TR" sz="1200">
                <a:solidFill>
                  <a:prstClr val="black"/>
                </a:solidFill>
                <a:latin typeface="Times New Roman" pitchFamily="18" charset="0"/>
              </a:rPr>
              <a:pPr algn="r" eaLnBrk="0" hangingPunct="0">
                <a:defRPr/>
              </a:pPr>
              <a:t>7</a:t>
            </a:fld>
            <a:endParaRPr lang="tr-TR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63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D693B5-2AE9-40E9-80C4-7D99C49FFDF8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73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153AA-A318-47A1-93CF-02432D10D170}" type="slidenum">
              <a:rPr lang="tr-TR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875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3756B6B1-54E5-4D7A-A4FF-A3FFC3473C3A}" type="slidenum">
              <a:rPr lang="en-US" sz="1200">
                <a:solidFill>
                  <a:prstClr val="black"/>
                </a:solidFill>
              </a:rPr>
              <a:pPr algn="r">
                <a:defRPr/>
              </a:pPr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07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42291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B8A2B9-BECF-4226-B189-BCC5282B764A}" type="slidenum">
              <a:rPr lang="tr-TR">
                <a:solidFill>
                  <a:srgbClr val="000000"/>
                </a:solidFill>
              </a:rPr>
              <a:pPr/>
              <a:t>12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69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701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 smtClean="0">
              <a:latin typeface="Arial" pitchFamily="34" charset="0"/>
            </a:endParaRPr>
          </a:p>
        </p:txBody>
      </p:sp>
      <p:sp>
        <p:nvSpPr>
          <p:cNvPr id="42701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033D14-29FA-4D26-BEB1-40BB294CC5B6}" type="slidenum">
              <a:rPr lang="tr-TR">
                <a:solidFill>
                  <a:srgbClr val="000000"/>
                </a:solidFill>
              </a:rPr>
              <a:pPr/>
              <a:t>13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2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ACE-E91B-4DAB-9ED3-AFFF74BE444A}" type="datetimeFigureOut">
              <a:rPr lang="tr-TR" smtClean="0"/>
              <a:pPr/>
              <a:t>14.05.2015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B954-DF24-4BFC-9E2C-F25FAFD113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ACE-E91B-4DAB-9ED3-AFFF74BE444A}" type="datetimeFigureOut">
              <a:rPr lang="tr-TR" smtClean="0"/>
              <a:pPr/>
              <a:t>14.05.2015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B954-DF24-4BFC-9E2C-F25FAFD113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ACE-E91B-4DAB-9ED3-AFFF74BE444A}" type="datetimeFigureOut">
              <a:rPr lang="tr-TR" smtClean="0"/>
              <a:pPr/>
              <a:t>14.05.2015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B954-DF24-4BFC-9E2C-F25FAFD113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62F6-F041-4F41-A0E2-321D055613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14.05.2015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D22A-E0ED-4BFA-83AA-E33D1FA80BC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62F6-F041-4F41-A0E2-321D055613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14.05.2015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D22A-E0ED-4BFA-83AA-E33D1FA80BC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62F6-F041-4F41-A0E2-321D055613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14.05.2015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D22A-E0ED-4BFA-83AA-E33D1FA80BC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62F6-F041-4F41-A0E2-321D055613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14.05.2015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D22A-E0ED-4BFA-83AA-E33D1FA80BC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62F6-F041-4F41-A0E2-321D055613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14.05.2015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D22A-E0ED-4BFA-83AA-E33D1FA80BC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62F6-F041-4F41-A0E2-321D055613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14.05.2015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D22A-E0ED-4BFA-83AA-E33D1FA80BC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62F6-F041-4F41-A0E2-321D055613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14.05.2015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D22A-E0ED-4BFA-83AA-E33D1FA80BC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62F6-F041-4F41-A0E2-321D055613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14.05.2015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D22A-E0ED-4BFA-83AA-E33D1FA80BC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ACE-E91B-4DAB-9ED3-AFFF74BE444A}" type="datetimeFigureOut">
              <a:rPr lang="tr-TR" smtClean="0"/>
              <a:pPr/>
              <a:t>14.05.2015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B954-DF24-4BFC-9E2C-F25FAFD113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62F6-F041-4F41-A0E2-321D055613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14.05.2015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D22A-E0ED-4BFA-83AA-E33D1FA80BC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62F6-F041-4F41-A0E2-321D055613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14.05.2015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D22A-E0ED-4BFA-83AA-E33D1FA80BC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62F6-F041-4F41-A0E2-321D055613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14.05.2015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D22A-E0ED-4BFA-83AA-E33D1FA80BC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BE45A-156C-4218-91D1-ADD5640389F5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E4C7CE-8DFD-4AE1-B34E-A90855C2B363}" type="slidenum">
              <a:rPr lang="tr-T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10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F413F023-9173-4789-A640-EAD04C578149}" type="datetimeFigureOut">
              <a:rPr lang="tr-TR"/>
              <a:pPr>
                <a:defRPr/>
              </a:pPr>
              <a:t>14.05.2015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8BC3ED0A-DD59-457B-9460-16C12F63EB6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71EBE50B-2A19-4B1C-B63C-1A1833B45441}" type="datetimeFigureOut">
              <a:rPr lang="tr-TR"/>
              <a:pPr>
                <a:defRPr/>
              </a:pPr>
              <a:t>14.05.2015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DB04518D-6A71-447B-AF40-54E157F2144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DB713766-EADB-48F7-8733-673DC5C34196}" type="datetimeFigureOut">
              <a:rPr lang="tr-TR"/>
              <a:pPr>
                <a:defRPr/>
              </a:pPr>
              <a:t>14.05.2015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B1A117DF-9369-4AE6-A0EC-54037C17962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9DFB6BCA-7109-4496-A912-B12720125DD8}" type="datetimeFigureOut">
              <a:rPr lang="tr-TR"/>
              <a:pPr>
                <a:defRPr/>
              </a:pPr>
              <a:t>14.05.2015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955DA3E5-B1FF-44F3-8CFF-0AFEC3196B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53A82778-88F0-4DE0-A9DD-6ACFE41347E3}" type="datetimeFigureOut">
              <a:rPr lang="tr-TR"/>
              <a:pPr>
                <a:defRPr/>
              </a:pPr>
              <a:t>14.05.2015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C5B44CA7-7CC3-4E7F-BE76-C6F1E39D872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ACE-E91B-4DAB-9ED3-AFFF74BE444A}" type="datetimeFigureOut">
              <a:rPr lang="tr-TR" smtClean="0"/>
              <a:pPr/>
              <a:t>14.05.2015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B954-DF24-4BFC-9E2C-F25FAFD113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2535387A-675F-4085-A96B-3C9E71DBC73B}" type="datetimeFigureOut">
              <a:rPr lang="tr-TR"/>
              <a:pPr>
                <a:defRPr/>
              </a:pPr>
              <a:t>14.05.2015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F7D5AC63-117F-4D74-B430-57B4875A664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AAE9CA7E-58DF-4992-B9C1-E49044133531}" type="datetimeFigureOut">
              <a:rPr lang="tr-TR"/>
              <a:pPr>
                <a:defRPr/>
              </a:pPr>
              <a:t>14.05.2015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56C5601F-15CC-4042-B7DD-D79C52A86E8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A6F2C42F-496D-4FCF-ABB8-5027AF1BA6A3}" type="datetimeFigureOut">
              <a:rPr lang="tr-TR"/>
              <a:pPr>
                <a:defRPr/>
              </a:pPr>
              <a:t>14.05.2015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2473EE60-5A6E-448E-BF02-70596B560D0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20BFAC84-15F4-469E-9EC0-4933D531F7AE}" type="datetimeFigureOut">
              <a:rPr lang="tr-TR"/>
              <a:pPr>
                <a:defRPr/>
              </a:pPr>
              <a:t>14.05.2015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72BC544D-F031-4686-9F71-815BC442658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45F03CB8-805B-4B19-ADEB-466E323BC798}" type="datetimeFigureOut">
              <a:rPr lang="tr-TR"/>
              <a:pPr>
                <a:defRPr/>
              </a:pPr>
              <a:t>14.05.2015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2E946183-EB1D-47E0-B1FA-70242E07097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DB90DD9E-4AC0-4DCB-BDEC-787CB61FB40A}" type="datetimeFigureOut">
              <a:rPr lang="tr-TR"/>
              <a:pPr>
                <a:defRPr/>
              </a:pPr>
              <a:t>14.05.2015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0A5DFD3C-C6DE-4024-BDBF-7F9109313A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A7560105-E3FF-4446-80D1-8CE4AB12080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Başlık, 2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3995B19C-1BAE-4A64-A79F-3239EDEEE6E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DA2EA0C0-C1F9-47FA-9762-CAD8B542320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80F4022E-5312-4D36-81F4-F528C960530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ACE-E91B-4DAB-9ED3-AFFF74BE444A}" type="datetimeFigureOut">
              <a:rPr lang="tr-TR" smtClean="0"/>
              <a:pPr/>
              <a:t>14.05.2015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B954-DF24-4BFC-9E2C-F25FAFD113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97BD2216-4804-49D0-9C76-00CDE84A0AD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Başlık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Grafik Yer Tutucusu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4E8A6372-2015-4145-940A-BBB68F694D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7550" y="5842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1174750" y="2009775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63550" y="6588125"/>
            <a:ext cx="1905000" cy="211138"/>
          </a:xfrm>
        </p:spPr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A8E62D43-AB53-436E-86D2-5A0700BBD7D0}" type="datetime1">
              <a:rPr lang="en-US"/>
              <a:pPr>
                <a:defRPr/>
              </a:pPr>
              <a:t>5/14/2015</a:t>
            </a:fld>
            <a:r>
              <a:rPr lang="en-US"/>
              <a:t>15 Haziran, 1999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6265863" y="6564313"/>
            <a:ext cx="2895600" cy="457200"/>
          </a:xfrm>
        </p:spPr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Organon İlaçları A.Ş.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fld id="{6AD30628-BD67-4DB2-8AB2-54096D3217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fld id="{4F859B7F-CC05-40E1-A210-B79499C9E32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fld id="{E5DF97FB-7C50-438C-B127-F594B76E611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74825"/>
            <a:ext cx="4038600" cy="4625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fld id="{1170019C-A6A1-461F-B7E0-7D95E25300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fld id="{2163FCF1-721C-40CD-9CC7-075AF03BD52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fld id="{FF3F58C3-A58D-4390-BA9F-C92C82B1C6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fld id="{F23309F5-971C-46E3-96D7-503C2586A0A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ACE-E91B-4DAB-9ED3-AFFF74BE444A}" type="datetimeFigureOut">
              <a:rPr lang="tr-TR" smtClean="0"/>
              <a:pPr/>
              <a:t>14.05.2015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B954-DF24-4BFC-9E2C-F25FAFD113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fld id="{5EB3B3F1-DF4C-415A-A724-0CBE73F3B19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fld id="{F6D042A2-718E-4617-9E99-6B0B9CD4C3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fld id="{2CC2C6A2-0953-448F-82F7-B592A4F9A39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248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248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fld id="{24AACCE9-E6F9-4156-B571-A7334B5D448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152400"/>
            <a:ext cx="8229600" cy="6248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charset="0"/>
              </a:defRPr>
            </a:lvl1pPr>
          </a:lstStyle>
          <a:p>
            <a:pPr>
              <a:defRPr/>
            </a:pPr>
            <a:fld id="{A19442E5-5EBC-4CCA-8681-5AEC1A288C9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B444666B-7EA6-4BA3-A7AE-BABD4A84DB0D}" type="datetimeFigureOut">
              <a:rPr lang="tr-TR"/>
              <a:pPr>
                <a:defRPr/>
              </a:pPr>
              <a:t>14.05.2015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6C20AC30-1A08-4FE2-A537-D268B5FD84A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7C7821B3-CCEC-410C-AEDD-9BA47EC57A93}" type="datetimeFigureOut">
              <a:rPr lang="tr-TR"/>
              <a:pPr>
                <a:defRPr/>
              </a:pPr>
              <a:t>14.05.2015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BD8A827C-4733-4E12-A018-5AEE73A22B0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7F85F854-1126-439C-AB76-0884E158EF15}" type="datetimeFigureOut">
              <a:rPr lang="tr-TR"/>
              <a:pPr>
                <a:defRPr/>
              </a:pPr>
              <a:t>14.05.2015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C388CFB4-9146-4835-BD3F-97C744B921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4CCCC9D8-D89A-4B76-881F-ED9AE57D37FB}" type="datetimeFigureOut">
              <a:rPr lang="tr-TR"/>
              <a:pPr>
                <a:defRPr/>
              </a:pPr>
              <a:t>14.05.2015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68B064A5-5466-4CDC-9886-EFF47BE874C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0FE92747-EF63-4C0D-9380-82CFC3CCE91C}" type="datetimeFigureOut">
              <a:rPr lang="tr-TR"/>
              <a:pPr>
                <a:defRPr/>
              </a:pPr>
              <a:t>14.05.2015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1575CC29-4AA8-465F-BA3F-A54495B175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ACE-E91B-4DAB-9ED3-AFFF74BE444A}" type="datetimeFigureOut">
              <a:rPr lang="tr-TR" smtClean="0"/>
              <a:pPr/>
              <a:t>14.05.2015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B954-DF24-4BFC-9E2C-F25FAFD113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395D16EB-8FC7-4401-BA10-70EE35572E31}" type="datetimeFigureOut">
              <a:rPr lang="tr-TR"/>
              <a:pPr>
                <a:defRPr/>
              </a:pPr>
              <a:t>14.05.2015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81FCDC97-C6F9-435D-A76F-F4D4D9C290F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19F0C006-284D-4601-8208-8C10BB723314}" type="datetimeFigureOut">
              <a:rPr lang="tr-TR"/>
              <a:pPr>
                <a:defRPr/>
              </a:pPr>
              <a:t>14.05.2015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379AF08C-2BA4-44F1-A80E-AA683A637B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60D07667-6C13-4C0F-BE26-A65D23843D4C}" type="datetimeFigureOut">
              <a:rPr lang="tr-TR"/>
              <a:pPr>
                <a:defRPr/>
              </a:pPr>
              <a:t>14.05.2015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4C3DB94B-FB0B-4E47-8E7F-BAA72DA4F63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F4DCE776-D7F5-4BA4-8A86-C87A9B046B34}" type="datetimeFigureOut">
              <a:rPr lang="tr-TR"/>
              <a:pPr>
                <a:defRPr/>
              </a:pPr>
              <a:t>14.05.2015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42E94571-450E-469A-9843-353A05C33C5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B56E0C70-9182-41A9-9CBC-1B4FEB04D8BB}" type="datetimeFigureOut">
              <a:rPr lang="tr-TR"/>
              <a:pPr>
                <a:defRPr/>
              </a:pPr>
              <a:t>14.05.2015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1D30A950-83C6-4542-B949-B1595783244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8A21782F-341C-4DC5-9480-528A49F0B01C}" type="datetimeFigureOut">
              <a:rPr lang="tr-TR"/>
              <a:pPr>
                <a:defRPr/>
              </a:pPr>
              <a:t>14.05.2015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DC06CFAF-223D-4283-B854-CE3D97D8302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82BEAD20-4F21-4578-8A39-F6447AE1A2C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Başlık, 2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4924381E-FDC2-4731-BD49-EAD26A0CCBF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7F808FC7-D984-4214-A812-52481083E12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6BF57416-DCA4-462A-AF27-C5EE55F4F4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ACE-E91B-4DAB-9ED3-AFFF74BE444A}" type="datetimeFigureOut">
              <a:rPr lang="tr-TR" smtClean="0"/>
              <a:pPr/>
              <a:t>14.05.2015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B954-DF24-4BFC-9E2C-F25FAFD113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EBDD7197-A3C3-4ADB-A617-A41FF5F856A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Başlık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Grafik Yer Tutucusu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21F5B742-6812-48F8-885E-4E9ED78822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7550" y="5842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1174750" y="2009775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tr-TR" noProof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63550" y="6588125"/>
            <a:ext cx="1905000" cy="211138"/>
          </a:xfrm>
        </p:spPr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fld id="{A8E62D43-AB53-436E-86D2-5A0700BBD7D0}" type="datetime1">
              <a:rPr lang="en-US"/>
              <a:pPr>
                <a:defRPr/>
              </a:pPr>
              <a:t>5/14/2015</a:t>
            </a:fld>
            <a:r>
              <a:rPr lang="en-US"/>
              <a:t>15 Haziran, 1999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6265863" y="6564313"/>
            <a:ext cx="2895600" cy="457200"/>
          </a:xfrm>
        </p:spPr>
        <p:txBody>
          <a:bodyPr/>
          <a:lstStyle>
            <a:lvl1pPr>
              <a:buFontTx/>
              <a:buChar char="•"/>
              <a:defRPr b="1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Organon İlaçları A.Ş.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E4C7CE-8DFD-4AE1-B34E-A90855C2B363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7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ACE-E91B-4DAB-9ED3-AFFF74BE444A}" type="datetimeFigureOut">
              <a:rPr lang="tr-TR" smtClean="0"/>
              <a:pPr/>
              <a:t>14.05.2015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B954-DF24-4BFC-9E2C-F25FAFD113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ACE-E91B-4DAB-9ED3-AFFF74BE444A}" type="datetimeFigureOut">
              <a:rPr lang="tr-TR" smtClean="0"/>
              <a:pPr/>
              <a:t>14.05.2015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B954-DF24-4BFC-9E2C-F25FAFD113C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FAACE-E91B-4DAB-9ED3-AFFF74BE444A}" type="datetimeFigureOut">
              <a:rPr lang="tr-TR" smtClean="0"/>
              <a:pPr/>
              <a:t>14.05.2015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AB954-DF24-4BFC-9E2C-F25FAFD113C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462F6-F041-4F41-A0E2-321D0556134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14.05.2015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D22A-E0ED-4BFA-83AA-E33D1FA80BCE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24579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F4A545-9378-4660-A887-107E556AC3AE}" type="datetimeFigureOut">
              <a:rPr lang="tr-TR"/>
              <a:pPr>
                <a:defRPr/>
              </a:pPr>
              <a:t>14.05.2015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74D727-4013-4394-A7FB-EFC53D2B779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219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9" name="1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rgbClr val="000000">
                    <a:tint val="9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rgbClr val="000000">
                    <a:tint val="9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" name="3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rgbClr val="000000">
                    <a:tint val="9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4F1634-B8EF-4424-B906-4D59090486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>
          <a:solidFill>
            <a:schemeClr val="tx1"/>
          </a:solidFill>
          <a:latin typeface="+mn-lt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>
          <a:solidFill>
            <a:schemeClr val="tx1"/>
          </a:solidFill>
          <a:latin typeface="+mn-lt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>
          <a:solidFill>
            <a:schemeClr val="tx1"/>
          </a:solidFill>
          <a:latin typeface="+mn-lt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5pPr>
      <a:lvl6pPr marL="18827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6pPr>
      <a:lvl7pPr marL="23399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7pPr>
      <a:lvl8pPr marL="27971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8pPr>
      <a:lvl9pPr marL="32543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20483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D15101-4391-4A48-96FA-E1BD91A028F9}" type="datetimeFigureOut">
              <a:rPr lang="tr-TR"/>
              <a:pPr>
                <a:defRPr/>
              </a:pPr>
              <a:t>14.05.2015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94D1AB-CA25-4100-B14C-5FABEA64923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mc/articles/PMC4212440/" TargetMode="External"/><Relationship Id="rId1" Type="http://schemas.openxmlformats.org/officeDocument/2006/relationships/slideLayout" Target="../slideLayouts/slideLayout5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mc/articles/PMC4212440/" TargetMode="External"/><Relationship Id="rId1" Type="http://schemas.openxmlformats.org/officeDocument/2006/relationships/slideLayout" Target="../slideLayouts/slideLayout5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mc/articles/PMC4212440/" TargetMode="External"/><Relationship Id="rId1" Type="http://schemas.openxmlformats.org/officeDocument/2006/relationships/slideLayout" Target="../slideLayouts/slideLayout5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4212440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mc/articles/PMC4212440/" TargetMode="External"/><Relationship Id="rId1" Type="http://schemas.openxmlformats.org/officeDocument/2006/relationships/slideLayout" Target="../slideLayouts/slideLayout6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tr/imgres?imgurl=http://i1.squidoocdn.com/resize/squidoo_images/250/draft_lens1346140module2068433photo_ortho-evra-patch-squidoo.jpg&amp;imgrefurl=http://www.squidoo.com/ortho-evra-patch&amp;usg=__ONtxrw0doPrYDKJV4C4oKQ-uCbY=&amp;h=200&amp;w=128&amp;sz=16&amp;hl=tr&amp;start=50&amp;zoom=1&amp;tbnid=7jGkJulTFKi27M:&amp;tbnh=104&amp;tbnw=67&amp;ei=epuvTdDjK9Gq8AO8zMGQDw&amp;prev=/search?q=transdermal+combined+hormonal+contraceptive&amp;start=40&amp;hl=tr&amp;sa=N&amp;gbv=2&amp;tbm=isch&amp;itbs=1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google.com.tr/imgres?imgurl=http://brown.edu/Student_Services/Health_Services/Health_Education/img/SSC/nuvaring.jpg&amp;imgrefurl=http://winyle.com.pl/66.php?q=nuvaring-logo&amp;page=6&amp;usg=__g23e14sSUuODvuQM3-AU3F2FZtE=&amp;h=191&amp;w=245&amp;sz=40&amp;hl=tr&amp;start=288&amp;zoom=1&amp;tbnid=ftnZsL-UrDe1yM:&amp;tbnh=86&amp;tbnw=110&amp;ei=3pqvTdWHApKq8AO87MGQDw&amp;prev=/search?q=combined+hormonal+contraceptive&amp;start=280&amp;hl=tr&amp;sa=N&amp;gbv=2&amp;tbm=isch&amp;itbs=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830065"/>
          </a:xfrm>
          <a:solidFill>
            <a:srgbClr val="660066"/>
          </a:solidFill>
          <a:ln w="28575">
            <a:solidFill>
              <a:srgbClr val="660066"/>
            </a:solidFill>
          </a:ln>
        </p:spPr>
        <p:txBody>
          <a:bodyPr>
            <a:noAutofit/>
          </a:bodyPr>
          <a:lstStyle/>
          <a:p>
            <a:r>
              <a:rPr lang="tr-TR" sz="5400" dirty="0">
                <a:solidFill>
                  <a:schemeClr val="bg1"/>
                </a:solidFill>
              </a:rPr>
              <a:t>Oral </a:t>
            </a:r>
            <a:r>
              <a:rPr lang="tr-TR" sz="5400" dirty="0" err="1" smtClean="0">
                <a:solidFill>
                  <a:schemeClr val="bg1"/>
                </a:solidFill>
              </a:rPr>
              <a:t>Kontraseptifler</a:t>
            </a:r>
            <a:r>
              <a:rPr lang="tr-TR" sz="5400" dirty="0" smtClean="0">
                <a:solidFill>
                  <a:schemeClr val="bg1"/>
                </a:solidFill>
              </a:rPr>
              <a:t>: </a:t>
            </a:r>
            <a:r>
              <a:rPr lang="tr-TR" sz="5400" dirty="0">
                <a:solidFill>
                  <a:schemeClr val="bg1"/>
                </a:solidFill>
              </a:rPr>
              <a:t>Son Çalışmalar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03648" y="2708920"/>
            <a:ext cx="6400800" cy="720080"/>
          </a:xfrm>
          <a:solidFill>
            <a:srgbClr val="660066"/>
          </a:solidFill>
        </p:spPr>
        <p:txBody>
          <a:bodyPr>
            <a:noAutofit/>
          </a:bodyPr>
          <a:lstStyle/>
          <a:p>
            <a:r>
              <a:rPr lang="tr-TR" sz="4400" dirty="0" err="1" smtClean="0">
                <a:solidFill>
                  <a:schemeClr val="bg1"/>
                </a:solidFill>
              </a:rPr>
              <a:t>Prof.Dr</a:t>
            </a:r>
            <a:r>
              <a:rPr lang="tr-TR" sz="4400" dirty="0" smtClean="0">
                <a:solidFill>
                  <a:schemeClr val="bg1"/>
                </a:solidFill>
              </a:rPr>
              <a:t>.Berna Dilbaz</a:t>
            </a:r>
            <a:endParaRPr lang="tr-TR" sz="4400" dirty="0">
              <a:solidFill>
                <a:schemeClr val="bg1"/>
              </a:solidFill>
            </a:endParaRPr>
          </a:p>
        </p:txBody>
      </p:sp>
      <p:pic>
        <p:nvPicPr>
          <p:cNvPr id="76802" name="Picture 2" descr="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37196"/>
            <a:ext cx="9144000" cy="2520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214313"/>
            <a:ext cx="8890000" cy="890587"/>
          </a:xfrm>
        </p:spPr>
        <p:txBody>
          <a:bodyPr>
            <a:normAutofit fontScale="90000"/>
          </a:bodyPr>
          <a:lstStyle/>
          <a:p>
            <a:r>
              <a:rPr lang="tr-TR" sz="2800" b="1" dirty="0" smtClean="0">
                <a:latin typeface="Tahoma" pitchFamily="34" charset="0"/>
                <a:cs typeface="Tahoma" pitchFamily="34" charset="0"/>
              </a:rPr>
              <a:t>Değişik </a:t>
            </a:r>
            <a:r>
              <a:rPr lang="tr-TR" sz="2800" b="1" dirty="0" err="1" smtClean="0">
                <a:latin typeface="Tahoma" pitchFamily="34" charset="0"/>
                <a:cs typeface="Tahoma" pitchFamily="34" charset="0"/>
              </a:rPr>
              <a:t>progestinlerin</a:t>
            </a:r>
            <a:r>
              <a:rPr lang="tr-TR" sz="28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r-TR" sz="2800" b="1" dirty="0" err="1" smtClean="0">
                <a:latin typeface="Tahoma" pitchFamily="34" charset="0"/>
                <a:cs typeface="Tahoma" pitchFamily="34" charset="0"/>
              </a:rPr>
              <a:t>steroid</a:t>
            </a:r>
            <a:r>
              <a:rPr lang="tr-TR" sz="2800" b="1" dirty="0" smtClean="0">
                <a:latin typeface="Tahoma" pitchFamily="34" charset="0"/>
                <a:cs typeface="Tahoma" pitchFamily="34" charset="0"/>
              </a:rPr>
              <a:t> reseptörlerine </a:t>
            </a:r>
            <a:r>
              <a:rPr lang="tr-TR" sz="2800" b="1" dirty="0" err="1" smtClean="0">
                <a:latin typeface="Tahoma" pitchFamily="34" charset="0"/>
                <a:cs typeface="Tahoma" pitchFamily="34" charset="0"/>
              </a:rPr>
              <a:t>relatif</a:t>
            </a:r>
            <a:r>
              <a:rPr lang="tr-TR" sz="2800" b="1" dirty="0" smtClean="0">
                <a:latin typeface="Tahoma" pitchFamily="34" charset="0"/>
                <a:cs typeface="Tahoma" pitchFamily="34" charset="0"/>
              </a:rPr>
              <a:t> bağlanma </a:t>
            </a:r>
            <a:r>
              <a:rPr lang="tr-TR" sz="2800" b="1" dirty="0" err="1" smtClean="0">
                <a:latin typeface="Tahoma" pitchFamily="34" charset="0"/>
                <a:cs typeface="Tahoma" pitchFamily="34" charset="0"/>
              </a:rPr>
              <a:t>affiniteleri</a:t>
            </a:r>
            <a:r>
              <a:rPr lang="tr-TR" sz="2800" b="1" dirty="0" smtClean="0">
                <a:latin typeface="Tahoma" pitchFamily="34" charset="0"/>
                <a:cs typeface="Tahoma" pitchFamily="34" charset="0"/>
              </a:rPr>
              <a:t> (</a:t>
            </a:r>
            <a:r>
              <a:rPr lang="tr-TR" sz="2800" b="1" dirty="0" err="1" smtClean="0">
                <a:latin typeface="Tahoma" pitchFamily="34" charset="0"/>
                <a:cs typeface="Tahoma" pitchFamily="34" charset="0"/>
              </a:rPr>
              <a:t>progesteron</a:t>
            </a:r>
            <a:r>
              <a:rPr lang="tr-TR" sz="2800" b="1" dirty="0" smtClean="0">
                <a:latin typeface="Tahoma" pitchFamily="34" charset="0"/>
                <a:cs typeface="Tahoma" pitchFamily="34" charset="0"/>
              </a:rPr>
              <a:t> bağlanma %’si)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479366" cy="50720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tr-TR" sz="2000" dirty="0" smtClean="0">
                <a:latin typeface="Tahoma" pitchFamily="34" charset="0"/>
                <a:cs typeface="Tahoma" pitchFamily="34" charset="0"/>
              </a:rPr>
              <a:t>                                 </a:t>
            </a:r>
            <a:r>
              <a:rPr lang="tr-TR" sz="2000" dirty="0" err="1" smtClean="0">
                <a:latin typeface="Tahoma" pitchFamily="34" charset="0"/>
                <a:cs typeface="Tahoma" pitchFamily="34" charset="0"/>
              </a:rPr>
              <a:t>Progesteronun</a:t>
            </a:r>
            <a:r>
              <a:rPr lang="tr-T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r-TR" sz="2000" dirty="0" err="1" smtClean="0">
                <a:latin typeface="Tahoma" pitchFamily="34" charset="0"/>
                <a:cs typeface="Tahoma" pitchFamily="34" charset="0"/>
              </a:rPr>
              <a:t>myometriuma</a:t>
            </a:r>
            <a:r>
              <a:rPr lang="tr-TR" sz="2000" dirty="0" smtClean="0">
                <a:latin typeface="Tahoma" pitchFamily="34" charset="0"/>
                <a:cs typeface="Tahoma" pitchFamily="34" charset="0"/>
              </a:rPr>
              <a:t> bağlanma oranı (%) </a:t>
            </a:r>
          </a:p>
          <a:p>
            <a:pPr>
              <a:buFont typeface="Wingdings" pitchFamily="2" charset="2"/>
              <a:buNone/>
            </a:pPr>
            <a:r>
              <a:rPr lang="tr-TR" sz="2400" dirty="0" err="1" smtClean="0">
                <a:latin typeface="Tahoma" pitchFamily="34" charset="0"/>
                <a:cs typeface="Tahoma" pitchFamily="34" charset="0"/>
              </a:rPr>
              <a:t>Didrogesteron</a:t>
            </a:r>
            <a:r>
              <a:rPr lang="tr-TR" sz="2400" dirty="0" smtClean="0">
                <a:latin typeface="Tahoma" pitchFamily="34" charset="0"/>
                <a:cs typeface="Tahoma" pitchFamily="34" charset="0"/>
              </a:rPr>
              <a:t>			 85</a:t>
            </a:r>
          </a:p>
          <a:p>
            <a:pPr>
              <a:buFont typeface="Wingdings" pitchFamily="2" charset="2"/>
              <a:buNone/>
            </a:pPr>
            <a:r>
              <a:rPr lang="tr-TR" sz="2400" dirty="0" smtClean="0">
                <a:latin typeface="Tahoma" pitchFamily="34" charset="0"/>
                <a:cs typeface="Tahoma" pitchFamily="34" charset="0"/>
              </a:rPr>
              <a:t>MPA					196</a:t>
            </a:r>
          </a:p>
          <a:p>
            <a:pPr>
              <a:buFont typeface="Wingdings" pitchFamily="2" charset="2"/>
              <a:buNone/>
            </a:pPr>
            <a:r>
              <a:rPr lang="tr-TR" sz="2400" dirty="0" err="1" smtClean="0">
                <a:latin typeface="Tahoma" pitchFamily="34" charset="0"/>
                <a:cs typeface="Tahoma" pitchFamily="34" charset="0"/>
              </a:rPr>
              <a:t>Klormadinon</a:t>
            </a:r>
            <a:r>
              <a:rPr lang="tr-TR" sz="2400" dirty="0" smtClean="0">
                <a:latin typeface="Tahoma" pitchFamily="34" charset="0"/>
                <a:cs typeface="Tahoma" pitchFamily="34" charset="0"/>
              </a:rPr>
              <a:t>				120</a:t>
            </a:r>
          </a:p>
          <a:p>
            <a:pPr>
              <a:buFont typeface="Wingdings" pitchFamily="2" charset="2"/>
              <a:buNone/>
            </a:pPr>
            <a:r>
              <a:rPr lang="tr-TR" sz="2400" dirty="0" err="1" smtClean="0">
                <a:latin typeface="Tahoma" pitchFamily="34" charset="0"/>
                <a:cs typeface="Tahoma" pitchFamily="34" charset="0"/>
              </a:rPr>
              <a:t>Norethisteron</a:t>
            </a:r>
            <a:r>
              <a:rPr lang="tr-TR" sz="2400" dirty="0" smtClean="0">
                <a:latin typeface="Tahoma" pitchFamily="34" charset="0"/>
                <a:cs typeface="Tahoma" pitchFamily="34" charset="0"/>
              </a:rPr>
              <a:t>				115</a:t>
            </a:r>
          </a:p>
          <a:p>
            <a:pPr>
              <a:buFont typeface="Wingdings" pitchFamily="2" charset="2"/>
              <a:buNone/>
            </a:pPr>
            <a:r>
              <a:rPr lang="tr-TR" sz="2400" dirty="0" err="1" smtClean="0">
                <a:latin typeface="Tahoma" pitchFamily="34" charset="0"/>
                <a:cs typeface="Tahoma" pitchFamily="34" charset="0"/>
              </a:rPr>
              <a:t>Linestrenol</a:t>
            </a:r>
            <a:r>
              <a:rPr lang="tr-TR" sz="2400" dirty="0" smtClean="0">
                <a:latin typeface="Tahoma" pitchFamily="34" charset="0"/>
                <a:cs typeface="Tahoma" pitchFamily="34" charset="0"/>
              </a:rPr>
              <a:t>				    5</a:t>
            </a:r>
          </a:p>
          <a:p>
            <a:pPr>
              <a:buFont typeface="Wingdings" pitchFamily="2" charset="2"/>
              <a:buNone/>
            </a:pPr>
            <a:r>
              <a:rPr lang="tr-TR" sz="2400" dirty="0" err="1" smtClean="0">
                <a:latin typeface="Tahoma" pitchFamily="34" charset="0"/>
                <a:cs typeface="Tahoma" pitchFamily="34" charset="0"/>
              </a:rPr>
              <a:t>Norethinodrel</a:t>
            </a:r>
            <a:r>
              <a:rPr lang="tr-TR" sz="2400" dirty="0" smtClean="0">
                <a:latin typeface="Tahoma" pitchFamily="34" charset="0"/>
                <a:cs typeface="Tahoma" pitchFamily="34" charset="0"/>
              </a:rPr>
              <a:t>				   22</a:t>
            </a:r>
          </a:p>
          <a:p>
            <a:pPr>
              <a:buFont typeface="Wingdings" pitchFamily="2" charset="2"/>
              <a:buNone/>
            </a:pPr>
            <a:r>
              <a:rPr lang="tr-TR" sz="2400" dirty="0" smtClean="0">
                <a:latin typeface="Tahoma" pitchFamily="34" charset="0"/>
                <a:cs typeface="Tahoma" pitchFamily="34" charset="0"/>
              </a:rPr>
              <a:t>19-</a:t>
            </a:r>
            <a:r>
              <a:rPr lang="tr-TR" sz="2400" dirty="0" err="1" smtClean="0">
                <a:latin typeface="Tahoma" pitchFamily="34" charset="0"/>
                <a:cs typeface="Tahoma" pitchFamily="34" charset="0"/>
              </a:rPr>
              <a:t>Nortestosteron</a:t>
            </a:r>
            <a:r>
              <a:rPr lang="tr-TR" sz="2400" dirty="0" smtClean="0">
                <a:latin typeface="Tahoma" pitchFamily="34" charset="0"/>
                <a:cs typeface="Tahoma" pitchFamily="34" charset="0"/>
              </a:rPr>
              <a:t>			   14</a:t>
            </a:r>
          </a:p>
          <a:p>
            <a:pPr>
              <a:buFont typeface="Wingdings" pitchFamily="2" charset="2"/>
              <a:buNone/>
            </a:pPr>
            <a:r>
              <a:rPr lang="tr-TR" sz="2400" u="sng" dirty="0" err="1" smtClean="0">
                <a:latin typeface="Tahoma" pitchFamily="34" charset="0"/>
                <a:cs typeface="Tahoma" pitchFamily="34" charset="0"/>
              </a:rPr>
              <a:t>Progesteron</a:t>
            </a:r>
            <a:r>
              <a:rPr lang="tr-TR" sz="2400" u="sng" dirty="0" smtClean="0">
                <a:latin typeface="Tahoma" pitchFamily="34" charset="0"/>
                <a:cs typeface="Tahoma" pitchFamily="34" charset="0"/>
              </a:rPr>
              <a:t>				 100</a:t>
            </a:r>
          </a:p>
          <a:p>
            <a:r>
              <a:rPr lang="tr-TR" sz="1600" i="1" dirty="0" err="1" smtClean="0">
                <a:latin typeface="Tahoma" pitchFamily="34" charset="0"/>
                <a:cs typeface="Tahoma" pitchFamily="34" charset="0"/>
              </a:rPr>
              <a:t>Kontula</a:t>
            </a:r>
            <a:r>
              <a:rPr lang="tr-TR" sz="1600" i="1" dirty="0" smtClean="0">
                <a:latin typeface="Tahoma" pitchFamily="34" charset="0"/>
                <a:cs typeface="Tahoma" pitchFamily="34" charset="0"/>
              </a:rPr>
              <a:t> K, </a:t>
            </a:r>
            <a:r>
              <a:rPr lang="tr-TR" sz="1600" i="1" dirty="0" err="1" smtClean="0">
                <a:latin typeface="Tahoma" pitchFamily="34" charset="0"/>
                <a:cs typeface="Tahoma" pitchFamily="34" charset="0"/>
              </a:rPr>
              <a:t>Jânne</a:t>
            </a:r>
            <a:r>
              <a:rPr lang="tr-TR" sz="1600" i="1" dirty="0" smtClean="0">
                <a:latin typeface="Tahoma" pitchFamily="34" charset="0"/>
                <a:cs typeface="Tahoma" pitchFamily="34" charset="0"/>
              </a:rPr>
              <a:t> O, </a:t>
            </a:r>
            <a:r>
              <a:rPr lang="tr-TR" sz="1600" i="1" dirty="0" err="1" smtClean="0">
                <a:latin typeface="Tahoma" pitchFamily="34" charset="0"/>
                <a:cs typeface="Tahoma" pitchFamily="34" charset="0"/>
              </a:rPr>
              <a:t>Vihko</a:t>
            </a:r>
            <a:r>
              <a:rPr lang="tr-TR" sz="1600" i="1" dirty="0" smtClean="0">
                <a:latin typeface="Tahoma" pitchFamily="34" charset="0"/>
                <a:cs typeface="Tahoma" pitchFamily="34" charset="0"/>
              </a:rPr>
              <a:t> R, de </a:t>
            </a:r>
            <a:r>
              <a:rPr lang="tr-TR" sz="1600" i="1" dirty="0" err="1" smtClean="0">
                <a:latin typeface="Tahoma" pitchFamily="34" charset="0"/>
                <a:cs typeface="Tahoma" pitchFamily="34" charset="0"/>
              </a:rPr>
              <a:t>Jager</a:t>
            </a:r>
            <a:r>
              <a:rPr lang="tr-TR" sz="1600" i="1" dirty="0" smtClean="0">
                <a:latin typeface="Tahoma" pitchFamily="34" charset="0"/>
                <a:cs typeface="Tahoma" pitchFamily="34" charset="0"/>
              </a:rPr>
              <a:t> E, de </a:t>
            </a:r>
            <a:r>
              <a:rPr lang="tr-TR" sz="1600" i="1" dirty="0" err="1" smtClean="0">
                <a:latin typeface="Tahoma" pitchFamily="34" charset="0"/>
                <a:cs typeface="Tahoma" pitchFamily="34" charset="0"/>
              </a:rPr>
              <a:t>Visser</a:t>
            </a:r>
            <a:r>
              <a:rPr lang="tr-TR" sz="1600" i="1" dirty="0" smtClean="0">
                <a:latin typeface="Tahoma" pitchFamily="34" charset="0"/>
                <a:cs typeface="Tahoma" pitchFamily="34" charset="0"/>
              </a:rPr>
              <a:t> J, </a:t>
            </a:r>
            <a:r>
              <a:rPr lang="tr-TR" sz="1600" i="1" dirty="0" err="1" smtClean="0">
                <a:latin typeface="Tahoma" pitchFamily="34" charset="0"/>
                <a:cs typeface="Tahoma" pitchFamily="34" charset="0"/>
              </a:rPr>
              <a:t>Zeelen</a:t>
            </a:r>
            <a:r>
              <a:rPr lang="tr-TR" sz="1600" i="1" dirty="0" smtClean="0">
                <a:latin typeface="Tahoma" pitchFamily="34" charset="0"/>
                <a:cs typeface="Tahoma" pitchFamily="34" charset="0"/>
              </a:rPr>
              <a:t> F. </a:t>
            </a:r>
            <a:r>
              <a:rPr lang="tr-TR" sz="1600" i="1" dirty="0" err="1" smtClean="0">
                <a:latin typeface="Tahoma" pitchFamily="34" charset="0"/>
                <a:cs typeface="Tahoma" pitchFamily="34" charset="0"/>
              </a:rPr>
              <a:t>Progesteron</a:t>
            </a:r>
            <a:r>
              <a:rPr lang="tr-TR" sz="16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r-TR" sz="1600" i="1" dirty="0" err="1" smtClean="0">
                <a:latin typeface="Tahoma" pitchFamily="34" charset="0"/>
                <a:cs typeface="Tahoma" pitchFamily="34" charset="0"/>
              </a:rPr>
              <a:t>binding</a:t>
            </a:r>
            <a:r>
              <a:rPr lang="tr-TR" sz="16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r-TR" sz="1600" i="1" dirty="0" err="1" smtClean="0">
                <a:latin typeface="Tahoma" pitchFamily="34" charset="0"/>
                <a:cs typeface="Tahoma" pitchFamily="34" charset="0"/>
              </a:rPr>
              <a:t>proteins</a:t>
            </a:r>
            <a:r>
              <a:rPr lang="tr-TR" sz="1600" i="1" dirty="0" smtClean="0">
                <a:latin typeface="Tahoma" pitchFamily="34" charset="0"/>
                <a:cs typeface="Tahoma" pitchFamily="34" charset="0"/>
              </a:rPr>
              <a:t>: in </a:t>
            </a:r>
            <a:r>
              <a:rPr lang="tr-TR" sz="1600" i="1" dirty="0" err="1" smtClean="0">
                <a:latin typeface="Tahoma" pitchFamily="34" charset="0"/>
                <a:cs typeface="Tahoma" pitchFamily="34" charset="0"/>
              </a:rPr>
              <a:t>vitro</a:t>
            </a:r>
            <a:r>
              <a:rPr lang="tr-TR" sz="16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r-TR" sz="1600" i="1" dirty="0" err="1" smtClean="0">
                <a:latin typeface="Tahoma" pitchFamily="34" charset="0"/>
                <a:cs typeface="Tahoma" pitchFamily="34" charset="0"/>
              </a:rPr>
              <a:t>binding</a:t>
            </a:r>
            <a:r>
              <a:rPr lang="tr-TR" sz="16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r-TR" sz="1600" i="1" dirty="0" err="1" smtClean="0">
                <a:latin typeface="Tahoma" pitchFamily="34" charset="0"/>
                <a:cs typeface="Tahoma" pitchFamily="34" charset="0"/>
              </a:rPr>
              <a:t>and</a:t>
            </a:r>
            <a:r>
              <a:rPr lang="tr-TR" sz="16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r-TR" sz="1600" i="1" dirty="0" err="1" smtClean="0">
                <a:latin typeface="Tahoma" pitchFamily="34" charset="0"/>
                <a:cs typeface="Tahoma" pitchFamily="34" charset="0"/>
              </a:rPr>
              <a:t>biological</a:t>
            </a:r>
            <a:r>
              <a:rPr lang="tr-TR" sz="16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r-TR" sz="1600" i="1" dirty="0" err="1" smtClean="0">
                <a:latin typeface="Tahoma" pitchFamily="34" charset="0"/>
                <a:cs typeface="Tahoma" pitchFamily="34" charset="0"/>
              </a:rPr>
              <a:t>activity</a:t>
            </a:r>
            <a:r>
              <a:rPr lang="tr-TR" sz="1600" i="1" dirty="0" smtClean="0">
                <a:latin typeface="Tahoma" pitchFamily="34" charset="0"/>
                <a:cs typeface="Tahoma" pitchFamily="34" charset="0"/>
              </a:rPr>
              <a:t> of </a:t>
            </a:r>
            <a:r>
              <a:rPr lang="tr-TR" sz="1600" i="1" dirty="0" err="1" smtClean="0">
                <a:latin typeface="Tahoma" pitchFamily="34" charset="0"/>
                <a:cs typeface="Tahoma" pitchFamily="34" charset="0"/>
              </a:rPr>
              <a:t>different</a:t>
            </a:r>
            <a:r>
              <a:rPr lang="tr-TR" sz="1600" i="1" dirty="0" smtClean="0">
                <a:latin typeface="Tahoma" pitchFamily="34" charset="0"/>
                <a:cs typeface="Tahoma" pitchFamily="34" charset="0"/>
              </a:rPr>
              <a:t> steri </a:t>
            </a:r>
            <a:r>
              <a:rPr lang="tr-TR" sz="1600" i="1" dirty="0" err="1" smtClean="0">
                <a:latin typeface="Tahoma" pitchFamily="34" charset="0"/>
                <a:cs typeface="Tahoma" pitchFamily="34" charset="0"/>
              </a:rPr>
              <a:t>ligands</a:t>
            </a:r>
            <a:r>
              <a:rPr lang="tr-TR" sz="1600" i="1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tr-TR" sz="1600" i="1" dirty="0" err="1" smtClean="0">
                <a:latin typeface="Tahoma" pitchFamily="34" charset="0"/>
                <a:cs typeface="Tahoma" pitchFamily="34" charset="0"/>
              </a:rPr>
              <a:t>Acta</a:t>
            </a:r>
            <a:r>
              <a:rPr lang="tr-TR" sz="160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r-TR" sz="1600" i="1" dirty="0" err="1" smtClean="0">
                <a:latin typeface="Tahoma" pitchFamily="34" charset="0"/>
                <a:cs typeface="Tahoma" pitchFamily="34" charset="0"/>
              </a:rPr>
              <a:t>Endocrinol</a:t>
            </a:r>
            <a:r>
              <a:rPr lang="tr-TR" sz="1600" i="1" dirty="0" smtClean="0">
                <a:latin typeface="Tahoma" pitchFamily="34" charset="0"/>
                <a:cs typeface="Tahoma" pitchFamily="34" charset="0"/>
              </a:rPr>
              <a:t> 1975;78:574-92.</a:t>
            </a:r>
          </a:p>
        </p:txBody>
      </p:sp>
      <p:sp>
        <p:nvSpPr>
          <p:cNvPr id="2" name="Oval 1"/>
          <p:cNvSpPr/>
          <p:nvPr/>
        </p:nvSpPr>
        <p:spPr>
          <a:xfrm>
            <a:off x="107504" y="2060848"/>
            <a:ext cx="6264696" cy="1656184"/>
          </a:xfrm>
          <a:prstGeom prst="ellipse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42875"/>
            <a:ext cx="7772400" cy="890588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tr-TR" sz="32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Ovülasyon</a:t>
            </a:r>
            <a:r>
              <a:rPr lang="tr-TR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r-TR" sz="32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inhibisyonu</a:t>
            </a:r>
            <a:r>
              <a:rPr lang="tr-TR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için gereken </a:t>
            </a:r>
            <a:r>
              <a:rPr lang="tr-TR" sz="32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progestin</a:t>
            </a:r>
            <a:r>
              <a:rPr lang="tr-TR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dozu (mg/gün) 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96752"/>
            <a:ext cx="8572500" cy="566124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z="2400" dirty="0" err="1" smtClean="0">
                <a:latin typeface="Tahoma" pitchFamily="34" charset="0"/>
                <a:cs typeface="Tahoma" pitchFamily="34" charset="0"/>
              </a:rPr>
              <a:t>Mikronize</a:t>
            </a:r>
            <a:r>
              <a:rPr lang="tr-TR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tr-TR" sz="2400" dirty="0" err="1" smtClean="0">
                <a:latin typeface="Tahoma" pitchFamily="34" charset="0"/>
                <a:cs typeface="Tahoma" pitchFamily="34" charset="0"/>
              </a:rPr>
              <a:t>progesteron</a:t>
            </a:r>
            <a:r>
              <a:rPr lang="tr-TR" sz="2400" dirty="0" smtClean="0">
                <a:latin typeface="Tahoma" pitchFamily="34" charset="0"/>
                <a:cs typeface="Tahoma" pitchFamily="34" charset="0"/>
              </a:rPr>
              <a:t>       300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400" dirty="0" err="1" smtClean="0">
                <a:latin typeface="Tahoma" pitchFamily="34" charset="0"/>
                <a:cs typeface="Tahoma" pitchFamily="34" charset="0"/>
              </a:rPr>
              <a:t>Didrogesteron</a:t>
            </a:r>
            <a:r>
              <a:rPr lang="tr-TR" sz="2400" dirty="0" smtClean="0">
                <a:latin typeface="Tahoma" pitchFamily="34" charset="0"/>
                <a:cs typeface="Tahoma" pitchFamily="34" charset="0"/>
              </a:rPr>
              <a:t>		&gt;30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400" dirty="0" smtClean="0">
                <a:latin typeface="Tahoma" pitchFamily="34" charset="0"/>
                <a:cs typeface="Tahoma" pitchFamily="34" charset="0"/>
              </a:rPr>
              <a:t>MPA				10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400" dirty="0" err="1" smtClean="0">
                <a:latin typeface="Tahoma" pitchFamily="34" charset="0"/>
                <a:cs typeface="Tahoma" pitchFamily="34" charset="0"/>
              </a:rPr>
              <a:t>Medrogeston</a:t>
            </a:r>
            <a:r>
              <a:rPr lang="tr-TR" sz="2400" dirty="0" smtClean="0">
                <a:latin typeface="Tahoma" pitchFamily="34" charset="0"/>
                <a:cs typeface="Tahoma" pitchFamily="34" charset="0"/>
              </a:rPr>
              <a:t>			10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400" dirty="0" err="1" smtClean="0">
                <a:latin typeface="Tahoma" pitchFamily="34" charset="0"/>
                <a:cs typeface="Tahoma" pitchFamily="34" charset="0"/>
              </a:rPr>
              <a:t>Klormadion</a:t>
            </a:r>
            <a:r>
              <a:rPr lang="tr-TR" sz="2400" dirty="0" smtClean="0">
                <a:latin typeface="Tahoma" pitchFamily="34" charset="0"/>
                <a:cs typeface="Tahoma" pitchFamily="34" charset="0"/>
              </a:rPr>
              <a:t> asetat		1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400" dirty="0" err="1" smtClean="0">
                <a:latin typeface="Tahoma" pitchFamily="34" charset="0"/>
                <a:cs typeface="Tahoma" pitchFamily="34" charset="0"/>
              </a:rPr>
              <a:t>Siproteron</a:t>
            </a:r>
            <a:r>
              <a:rPr lang="tr-TR" sz="2400" dirty="0" smtClean="0">
                <a:latin typeface="Tahoma" pitchFamily="34" charset="0"/>
                <a:cs typeface="Tahoma" pitchFamily="34" charset="0"/>
              </a:rPr>
              <a:t> asetat		1.5-2.0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400" dirty="0" err="1" smtClean="0">
                <a:latin typeface="Tahoma" pitchFamily="34" charset="0"/>
                <a:cs typeface="Tahoma" pitchFamily="34" charset="0"/>
              </a:rPr>
              <a:t>Nomegestrol</a:t>
            </a:r>
            <a:r>
              <a:rPr lang="tr-TR" sz="2400" dirty="0" smtClean="0">
                <a:latin typeface="Tahoma" pitchFamily="34" charset="0"/>
                <a:cs typeface="Tahoma" pitchFamily="34" charset="0"/>
              </a:rPr>
              <a:t> asetat		5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400" dirty="0" err="1" smtClean="0">
                <a:latin typeface="Tahoma" pitchFamily="34" charset="0"/>
                <a:cs typeface="Tahoma" pitchFamily="34" charset="0"/>
              </a:rPr>
              <a:t>Promegeston</a:t>
            </a:r>
            <a:r>
              <a:rPr lang="tr-TR" sz="2400" dirty="0" smtClean="0">
                <a:latin typeface="Tahoma" pitchFamily="34" charset="0"/>
                <a:cs typeface="Tahoma" pitchFamily="34" charset="0"/>
              </a:rPr>
              <a:t>			0.5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400" dirty="0" err="1" smtClean="0">
                <a:latin typeface="Tahoma" pitchFamily="34" charset="0"/>
                <a:cs typeface="Tahoma" pitchFamily="34" charset="0"/>
              </a:rPr>
              <a:t>Trimegeston</a:t>
            </a:r>
            <a:r>
              <a:rPr lang="tr-TR" sz="2400" dirty="0" smtClean="0">
                <a:latin typeface="Tahoma" pitchFamily="34" charset="0"/>
                <a:cs typeface="Tahoma" pitchFamily="34" charset="0"/>
              </a:rPr>
              <a:t> 			0.5 				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400" dirty="0" err="1" smtClean="0">
                <a:latin typeface="Tahoma" pitchFamily="34" charset="0"/>
                <a:cs typeface="Tahoma" pitchFamily="34" charset="0"/>
              </a:rPr>
              <a:t>Norethisteron</a:t>
            </a:r>
            <a:r>
              <a:rPr lang="tr-TR" sz="2400" dirty="0" smtClean="0">
                <a:latin typeface="Tahoma" pitchFamily="34" charset="0"/>
                <a:cs typeface="Tahoma" pitchFamily="34" charset="0"/>
              </a:rPr>
              <a:t>			0.5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400" dirty="0" err="1" smtClean="0">
                <a:latin typeface="Tahoma" pitchFamily="34" charset="0"/>
                <a:cs typeface="Tahoma" pitchFamily="34" charset="0"/>
              </a:rPr>
              <a:t>Desogestrel</a:t>
            </a:r>
            <a:r>
              <a:rPr lang="tr-TR" sz="2400" dirty="0" smtClean="0">
                <a:latin typeface="Tahoma" pitchFamily="34" charset="0"/>
                <a:cs typeface="Tahoma" pitchFamily="34" charset="0"/>
              </a:rPr>
              <a:t>			75 </a:t>
            </a:r>
            <a:r>
              <a:rPr lang="tr-TR" sz="2400" dirty="0" err="1" smtClean="0">
                <a:latin typeface="Tahoma" pitchFamily="34" charset="0"/>
                <a:cs typeface="Tahoma" pitchFamily="34" charset="0"/>
              </a:rPr>
              <a:t>microgram</a:t>
            </a:r>
            <a:r>
              <a:rPr lang="tr-TR" sz="2400" dirty="0" smtClean="0">
                <a:latin typeface="Tahoma" pitchFamily="34" charset="0"/>
                <a:cs typeface="Tahoma" pitchFamily="34" charset="0"/>
              </a:rPr>
              <a:t>/G (0.075 mg/G)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229443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285750" y="1628775"/>
            <a:ext cx="8858250" cy="1143000"/>
          </a:xfrm>
          <a:prstGeom prst="rightArrow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2000" b="1" dirty="0">
                <a:solidFill>
                  <a:prstClr val="white"/>
                </a:solidFill>
              </a:rPr>
              <a:t>  1960               1970	      1980	   	1900	         2000	2010</a:t>
            </a:r>
          </a:p>
        </p:txBody>
      </p:sp>
      <p:sp>
        <p:nvSpPr>
          <p:cNvPr id="5" name="Rectangle 4"/>
          <p:cNvSpPr/>
          <p:nvPr/>
        </p:nvSpPr>
        <p:spPr>
          <a:xfrm>
            <a:off x="250825" y="908050"/>
            <a:ext cx="135731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1600" dirty="0">
                <a:solidFill>
                  <a:prstClr val="white"/>
                </a:solidFill>
              </a:rPr>
              <a:t>Avrupa’da  ilk kombine OK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2275" y="908050"/>
            <a:ext cx="1214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prstClr val="white"/>
                </a:solidFill>
              </a:rPr>
              <a:t>İlk düşük doz OK 30mcg EE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59113" y="908050"/>
            <a:ext cx="12144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prstClr val="white"/>
                </a:solidFill>
              </a:rPr>
              <a:t>İlk anti-androjenik OK</a:t>
            </a:r>
          </a:p>
        </p:txBody>
      </p:sp>
      <p:sp>
        <p:nvSpPr>
          <p:cNvPr id="8" name="Rectangle 7"/>
          <p:cNvSpPr/>
          <p:nvPr/>
        </p:nvSpPr>
        <p:spPr>
          <a:xfrm>
            <a:off x="4356100" y="908050"/>
            <a:ext cx="1214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prstClr val="white"/>
                </a:solidFill>
              </a:rPr>
              <a:t>İlk gestodene OK</a:t>
            </a:r>
          </a:p>
        </p:txBody>
      </p:sp>
      <p:sp>
        <p:nvSpPr>
          <p:cNvPr id="9" name="Rectangle 8"/>
          <p:cNvSpPr/>
          <p:nvPr/>
        </p:nvSpPr>
        <p:spPr>
          <a:xfrm>
            <a:off x="5651500" y="908050"/>
            <a:ext cx="121443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prstClr val="white"/>
                </a:solidFill>
              </a:rPr>
              <a:t>İlk 30mcg EE+DRSP OK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48488" y="908050"/>
            <a:ext cx="12144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prstClr val="white"/>
                </a:solidFill>
              </a:rPr>
              <a:t>İlk 24/4 DRSP OK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850" y="2565400"/>
            <a:ext cx="1285875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prstClr val="white"/>
                </a:solidFill>
              </a:rPr>
              <a:t>Avrupa’da  ilk POP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59113" y="2565400"/>
            <a:ext cx="1214437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prstClr val="white"/>
                </a:solidFill>
              </a:rPr>
              <a:t>İlk üç fazlı OK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56100" y="2565400"/>
            <a:ext cx="1214438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prstClr val="white"/>
                </a:solidFill>
              </a:rPr>
              <a:t>Dünyada en düşük EE dozu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92275" y="2565400"/>
            <a:ext cx="1285875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prstClr val="white"/>
                </a:solidFill>
              </a:rPr>
              <a:t>İlk iki fazlı OK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51500" y="2565400"/>
            <a:ext cx="1214438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prstClr val="white"/>
                </a:solidFill>
              </a:rPr>
              <a:t>İlk IUS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48488" y="2565400"/>
            <a:ext cx="1387475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prstClr val="white"/>
                </a:solidFill>
              </a:rPr>
              <a:t>İlk estradiol valerat OK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85750" y="4286250"/>
            <a:ext cx="4214813" cy="63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44" name="TextBox 22"/>
          <p:cNvSpPr txBox="1">
            <a:spLocks noChangeArrowheads="1"/>
          </p:cNvSpPr>
          <p:nvPr/>
        </p:nvSpPr>
        <p:spPr bwMode="auto">
          <a:xfrm>
            <a:off x="571500" y="3857625"/>
            <a:ext cx="4021138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b="1" smtClean="0">
                <a:solidFill>
                  <a:prstClr val="black"/>
                </a:solidFill>
                <a:latin typeface="Constantia" pitchFamily="18" charset="0"/>
                <a:cs typeface="Arial" pitchFamily="34" charset="0"/>
              </a:rPr>
              <a:t>Etinil estradiol dozunda azalma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547813" y="4868863"/>
            <a:ext cx="4437062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000250" y="5357813"/>
            <a:ext cx="5092700" cy="158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47" name="TextBox 35"/>
          <p:cNvSpPr txBox="1">
            <a:spLocks noChangeArrowheads="1"/>
          </p:cNvSpPr>
          <p:nvPr/>
        </p:nvSpPr>
        <p:spPr bwMode="auto">
          <a:xfrm>
            <a:off x="1331913" y="4365625"/>
            <a:ext cx="395605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b="1" smtClean="0">
                <a:solidFill>
                  <a:prstClr val="black"/>
                </a:solidFill>
                <a:latin typeface="Constantia" pitchFamily="18" charset="0"/>
                <a:cs typeface="Arial" pitchFamily="34" charset="0"/>
              </a:rPr>
              <a:t>Ek yararları olan yeni bileşikler</a:t>
            </a:r>
          </a:p>
        </p:txBody>
      </p:sp>
      <p:sp>
        <p:nvSpPr>
          <p:cNvPr id="48148" name="TextBox 38"/>
          <p:cNvSpPr txBox="1">
            <a:spLocks noChangeArrowheads="1"/>
          </p:cNvSpPr>
          <p:nvPr/>
        </p:nvSpPr>
        <p:spPr bwMode="auto">
          <a:xfrm>
            <a:off x="1979613" y="4941888"/>
            <a:ext cx="56261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b="1" smtClean="0">
                <a:solidFill>
                  <a:prstClr val="black"/>
                </a:solidFill>
                <a:latin typeface="Constantia" pitchFamily="18" charset="0"/>
                <a:cs typeface="Arial" pitchFamily="34" charset="0"/>
              </a:rPr>
              <a:t>Yeni kullanım rejimleri ve uygulama formları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143250" y="5786438"/>
            <a:ext cx="4572000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50" name="TextBox 41"/>
          <p:cNvSpPr txBox="1">
            <a:spLocks noChangeArrowheads="1"/>
          </p:cNvSpPr>
          <p:nvPr/>
        </p:nvSpPr>
        <p:spPr bwMode="auto">
          <a:xfrm>
            <a:off x="4143375" y="5429250"/>
            <a:ext cx="34544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b="1" smtClean="0">
                <a:solidFill>
                  <a:prstClr val="black"/>
                </a:solidFill>
                <a:latin typeface="Constantia" pitchFamily="18" charset="0"/>
                <a:cs typeface="Arial" pitchFamily="34" charset="0"/>
              </a:rPr>
              <a:t>Etkinlik ve uyumu arttırma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88514501"/>
              </p:ext>
            </p:extLst>
          </p:nvPr>
        </p:nvGraphicFramePr>
        <p:xfrm>
          <a:off x="467544" y="333375"/>
          <a:ext cx="6048672" cy="3059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683884"/>
              </p:ext>
            </p:extLst>
          </p:nvPr>
        </p:nvGraphicFramePr>
        <p:xfrm>
          <a:off x="395536" y="3498056"/>
          <a:ext cx="6264696" cy="2981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5 Dikdörtgen"/>
          <p:cNvSpPr/>
          <p:nvPr/>
        </p:nvSpPr>
        <p:spPr>
          <a:xfrm>
            <a:off x="7092950" y="333375"/>
            <a:ext cx="1201738" cy="61198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291845" name="7 Metin kutusu"/>
          <p:cNvSpPr txBox="1">
            <a:spLocks noChangeArrowheads="1"/>
          </p:cNvSpPr>
          <p:nvPr/>
        </p:nvSpPr>
        <p:spPr bwMode="auto">
          <a:xfrm>
            <a:off x="7451725" y="404813"/>
            <a:ext cx="144463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PROGESTERONLA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>
              <a:solidFill>
                <a:srgbClr val="000000"/>
              </a:solidFill>
              <a:latin typeface="Century Schoolbook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>
                <a:solidFill>
                  <a:srgbClr val="000000"/>
                </a:solidFill>
                <a:latin typeface="Century Schoolbook" pitchFamily="18" charset="0"/>
                <a:cs typeface="Arial" pitchFamily="34" charset="0"/>
              </a:rPr>
              <a:t>İLİŞKİLİ</a:t>
            </a:r>
          </a:p>
        </p:txBody>
      </p:sp>
    </p:spTree>
  </p:cSld>
  <p:clrMapOvr>
    <a:masterClrMapping/>
  </p:clrMapOvr>
  <p:transition advTm="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Metin kutusu 1"/>
          <p:cNvSpPr txBox="1">
            <a:spLocks noChangeArrowheads="1"/>
          </p:cNvSpPr>
          <p:nvPr/>
        </p:nvSpPr>
        <p:spPr bwMode="auto">
          <a:xfrm>
            <a:off x="611188" y="908050"/>
            <a:ext cx="6913562" cy="46196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tr-TR">
                <a:solidFill>
                  <a:srgbClr val="FFFF00"/>
                </a:solidFill>
              </a:rPr>
              <a:t>ÖSTROJEN</a:t>
            </a:r>
          </a:p>
        </p:txBody>
      </p:sp>
      <p:sp>
        <p:nvSpPr>
          <p:cNvPr id="302083" name="Metin kutusu 2"/>
          <p:cNvSpPr txBox="1">
            <a:spLocks noChangeArrowheads="1"/>
          </p:cNvSpPr>
          <p:nvPr/>
        </p:nvSpPr>
        <p:spPr bwMode="auto">
          <a:xfrm>
            <a:off x="611188" y="1370013"/>
            <a:ext cx="6913562" cy="461962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tr-TR">
                <a:solidFill>
                  <a:srgbClr val="FFFF00"/>
                </a:solidFill>
              </a:rPr>
              <a:t>PROGESTERON</a:t>
            </a:r>
          </a:p>
        </p:txBody>
      </p:sp>
      <p:sp>
        <p:nvSpPr>
          <p:cNvPr id="302084" name="Metin kutusu 3"/>
          <p:cNvSpPr txBox="1">
            <a:spLocks noChangeArrowheads="1"/>
          </p:cNvSpPr>
          <p:nvPr/>
        </p:nvSpPr>
        <p:spPr bwMode="auto">
          <a:xfrm>
            <a:off x="2376488" y="1844675"/>
            <a:ext cx="338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MONOFAZİK KOK</a:t>
            </a:r>
          </a:p>
        </p:txBody>
      </p:sp>
      <p:sp>
        <p:nvSpPr>
          <p:cNvPr id="302085" name="Metin kutusu 4"/>
          <p:cNvSpPr txBox="1">
            <a:spLocks noChangeArrowheads="1"/>
          </p:cNvSpPr>
          <p:nvPr/>
        </p:nvSpPr>
        <p:spPr bwMode="auto">
          <a:xfrm>
            <a:off x="765175" y="3341688"/>
            <a:ext cx="6911975" cy="461962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tr-TR">
                <a:solidFill>
                  <a:srgbClr val="FFFF00"/>
                </a:solidFill>
              </a:rPr>
              <a:t>ÖSTROJEN</a:t>
            </a:r>
          </a:p>
        </p:txBody>
      </p:sp>
      <p:sp>
        <p:nvSpPr>
          <p:cNvPr id="302086" name="Metin kutusu 5"/>
          <p:cNvSpPr txBox="1">
            <a:spLocks noChangeArrowheads="1"/>
          </p:cNvSpPr>
          <p:nvPr/>
        </p:nvSpPr>
        <p:spPr bwMode="auto">
          <a:xfrm>
            <a:off x="5003800" y="4143375"/>
            <a:ext cx="2686050" cy="461963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302087" name="Metin kutusu 6"/>
          <p:cNvSpPr txBox="1">
            <a:spLocks noChangeArrowheads="1"/>
          </p:cNvSpPr>
          <p:nvPr/>
        </p:nvSpPr>
        <p:spPr bwMode="auto">
          <a:xfrm>
            <a:off x="765175" y="3803650"/>
            <a:ext cx="6911975" cy="40005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tr-TR" sz="2000">
                <a:solidFill>
                  <a:srgbClr val="FFFF00"/>
                </a:solidFill>
              </a:rPr>
              <a:t>PROGESTERON</a:t>
            </a:r>
          </a:p>
        </p:txBody>
      </p:sp>
      <p:sp>
        <p:nvSpPr>
          <p:cNvPr id="302088" name="Metin kutusu 7"/>
          <p:cNvSpPr txBox="1">
            <a:spLocks noChangeArrowheads="1"/>
          </p:cNvSpPr>
          <p:nvPr/>
        </p:nvSpPr>
        <p:spPr bwMode="auto">
          <a:xfrm>
            <a:off x="2665413" y="4797425"/>
            <a:ext cx="33845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BİFAZİK KOK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5400"/>
            <a:ext cx="9144000" cy="1143000"/>
          </a:xfrm>
          <a:solidFill>
            <a:srgbClr val="7030A0"/>
          </a:solidFill>
        </p:spPr>
        <p:txBody>
          <a:bodyPr/>
          <a:lstStyle/>
          <a:p>
            <a:pPr algn="ctr">
              <a:defRPr/>
            </a:pPr>
            <a:r>
              <a:rPr lang="tr-TR" dirty="0" err="1" smtClean="0">
                <a:solidFill>
                  <a:srgbClr val="FFFF00"/>
                </a:solidFill>
              </a:rPr>
              <a:t>Trifazik-Multifazik</a:t>
            </a:r>
            <a:r>
              <a:rPr lang="tr-TR" dirty="0" smtClean="0"/>
              <a:t> </a:t>
            </a:r>
            <a:r>
              <a:rPr lang="tr-TR" dirty="0" err="1" smtClean="0">
                <a:solidFill>
                  <a:srgbClr val="FFFF00"/>
                </a:solidFill>
              </a:rPr>
              <a:t>KOK’lar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03107" name="İçerik Yer Tutucus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25975"/>
          </a:xfrm>
        </p:spPr>
        <p:txBody>
          <a:bodyPr/>
          <a:lstStyle/>
          <a:p>
            <a:r>
              <a:rPr lang="tr-TR" dirty="0" err="1" smtClean="0"/>
              <a:t>Multifazik</a:t>
            </a:r>
            <a:r>
              <a:rPr lang="tr-TR" dirty="0" smtClean="0"/>
              <a:t> olan preparatların amacı doğal </a:t>
            </a:r>
            <a:r>
              <a:rPr lang="tr-TR" dirty="0" err="1" smtClean="0"/>
              <a:t>siklusu</a:t>
            </a:r>
            <a:r>
              <a:rPr lang="tr-TR" dirty="0" smtClean="0"/>
              <a:t> taklit etmek, östrojen dozunu azaltmak, </a:t>
            </a:r>
            <a:r>
              <a:rPr lang="tr-TR" dirty="0" err="1" smtClean="0"/>
              <a:t>siklus</a:t>
            </a:r>
            <a:r>
              <a:rPr lang="tr-TR" dirty="0" smtClean="0"/>
              <a:t> </a:t>
            </a:r>
            <a:r>
              <a:rPr lang="tr-TR" dirty="0" err="1" smtClean="0"/>
              <a:t>kontrolu</a:t>
            </a:r>
            <a:r>
              <a:rPr lang="tr-TR" dirty="0" smtClean="0"/>
              <a:t> ve östrojenle ilgili yan etkileri azaltmaktır</a:t>
            </a:r>
          </a:p>
          <a:p>
            <a:r>
              <a:rPr lang="tr-TR" dirty="0" err="1" smtClean="0"/>
              <a:t>Trifazik</a:t>
            </a:r>
            <a:r>
              <a:rPr lang="tr-TR" dirty="0" smtClean="0"/>
              <a:t> </a:t>
            </a:r>
            <a:r>
              <a:rPr lang="tr-TR" dirty="0" err="1" smtClean="0"/>
              <a:t>KOK’ler</a:t>
            </a:r>
            <a:r>
              <a:rPr lang="tr-TR" dirty="0" smtClean="0"/>
              <a:t> ise sabit veya değişken dozda östrojen içerirken, sentetik </a:t>
            </a:r>
            <a:r>
              <a:rPr lang="tr-TR" dirty="0" err="1" smtClean="0"/>
              <a:t>progesteron</a:t>
            </a:r>
            <a:r>
              <a:rPr lang="tr-TR" dirty="0" smtClean="0"/>
              <a:t> dozu 3 eşit fazda giderek artar</a:t>
            </a:r>
          </a:p>
          <a:p>
            <a:r>
              <a:rPr lang="tr-TR" dirty="0" err="1" smtClean="0"/>
              <a:t>Kuadrofazik</a:t>
            </a:r>
            <a:r>
              <a:rPr lang="tr-TR" dirty="0" smtClean="0"/>
              <a:t> olanlar ise farklı östrojen dozu içerir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27584" y="764704"/>
            <a:ext cx="4968552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prstClr val="white"/>
                </a:solidFill>
              </a:rPr>
              <a:t>21 GÜNLÜK HAP</a:t>
            </a:r>
            <a:endParaRPr lang="tr-TR" b="1" dirty="0">
              <a:solidFill>
                <a:prstClr val="white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796136" y="764704"/>
            <a:ext cx="1368152" cy="369332"/>
          </a:xfrm>
          <a:prstGeom prst="rect">
            <a:avLst/>
          </a:prstGeom>
          <a:solidFill>
            <a:srgbClr val="336600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prstClr val="white"/>
                </a:solidFill>
              </a:rPr>
              <a:t>7 GÜN ARA</a:t>
            </a:r>
            <a:endParaRPr lang="tr-TR" b="1" dirty="0">
              <a:solidFill>
                <a:prstClr val="white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827584" y="1340768"/>
            <a:ext cx="6408712" cy="400110"/>
          </a:xfrm>
          <a:prstGeom prst="rect">
            <a:avLst/>
          </a:prstGeom>
          <a:solidFill>
            <a:srgbClr val="9900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prstClr val="white"/>
                </a:solidFill>
              </a:rPr>
              <a:t>24 GÜN ETKEN MADDE + 4 GÜN PLASEBO</a:t>
            </a:r>
            <a:endParaRPr lang="tr-TR" sz="2000" b="1" dirty="0">
              <a:solidFill>
                <a:prstClr val="white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27584" y="2564904"/>
            <a:ext cx="6408712" cy="400110"/>
          </a:xfrm>
          <a:prstGeom prst="rect">
            <a:avLst/>
          </a:prstGeom>
          <a:solidFill>
            <a:srgbClr val="9900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prstClr val="white"/>
                </a:solidFill>
              </a:rPr>
              <a:t>24 GÜN ETKEN MADDE + 7 GÜN PLASEBO</a:t>
            </a:r>
            <a:endParaRPr lang="tr-TR" sz="2000" b="1" dirty="0">
              <a:solidFill>
                <a:prstClr val="white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755576" y="3140968"/>
            <a:ext cx="6408712" cy="400110"/>
          </a:xfrm>
          <a:prstGeom prst="rect">
            <a:avLst/>
          </a:prstGeom>
          <a:solidFill>
            <a:srgbClr val="9900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prstClr val="white"/>
                </a:solidFill>
              </a:rPr>
              <a:t>24 GÜN ETKEN MADDE + 7 GÜN Demir takviyes</a:t>
            </a:r>
            <a:r>
              <a:rPr lang="tr-TR" sz="2000" b="1" dirty="0">
                <a:solidFill>
                  <a:prstClr val="white"/>
                </a:solidFill>
              </a:rPr>
              <a:t>i</a:t>
            </a:r>
          </a:p>
        </p:txBody>
      </p:sp>
      <p:sp>
        <p:nvSpPr>
          <p:cNvPr id="10" name="Sağ Köşeli Ayraç 9"/>
          <p:cNvSpPr/>
          <p:nvPr/>
        </p:nvSpPr>
        <p:spPr>
          <a:xfrm rot="10800000">
            <a:off x="179512" y="764704"/>
            <a:ext cx="432048" cy="4032448"/>
          </a:xfrm>
          <a:prstGeom prst="rightBracket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251520" y="1340768"/>
            <a:ext cx="432048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prstClr val="black"/>
                </a:solidFill>
                <a:latin typeface="Arial Black" pitchFamily="34" charset="0"/>
              </a:rPr>
              <a:t>K</a:t>
            </a:r>
          </a:p>
          <a:p>
            <a:r>
              <a:rPr lang="tr-TR" b="1" dirty="0" smtClean="0">
                <a:solidFill>
                  <a:prstClr val="black"/>
                </a:solidFill>
                <a:latin typeface="Arial Black" pitchFamily="34" charset="0"/>
              </a:rPr>
              <a:t>O</a:t>
            </a:r>
          </a:p>
          <a:p>
            <a:r>
              <a:rPr lang="tr-TR" b="1" dirty="0" smtClean="0">
                <a:solidFill>
                  <a:prstClr val="black"/>
                </a:solidFill>
                <a:latin typeface="Arial Black" pitchFamily="34" charset="0"/>
              </a:rPr>
              <a:t>N</a:t>
            </a:r>
          </a:p>
          <a:p>
            <a:r>
              <a:rPr lang="tr-TR" b="1" dirty="0" smtClean="0">
                <a:solidFill>
                  <a:prstClr val="black"/>
                </a:solidFill>
                <a:latin typeface="Arial Black" pitchFamily="34" charset="0"/>
              </a:rPr>
              <a:t>T</a:t>
            </a:r>
          </a:p>
          <a:p>
            <a:r>
              <a:rPr lang="tr-TR" b="1" dirty="0" smtClean="0">
                <a:solidFill>
                  <a:prstClr val="black"/>
                </a:solidFill>
                <a:latin typeface="Arial Black" pitchFamily="34" charset="0"/>
              </a:rPr>
              <a:t>İ</a:t>
            </a:r>
          </a:p>
          <a:p>
            <a:r>
              <a:rPr lang="tr-TR" b="1" dirty="0" smtClean="0">
                <a:solidFill>
                  <a:prstClr val="black"/>
                </a:solidFill>
                <a:latin typeface="Arial Black" pitchFamily="34" charset="0"/>
              </a:rPr>
              <a:t>N</a:t>
            </a:r>
          </a:p>
          <a:p>
            <a:r>
              <a:rPr lang="tr-TR" b="1" dirty="0" smtClean="0">
                <a:solidFill>
                  <a:prstClr val="black"/>
                </a:solidFill>
                <a:latin typeface="Arial Black" pitchFamily="34" charset="0"/>
              </a:rPr>
              <a:t>Ü</a:t>
            </a:r>
            <a:endParaRPr lang="tr-TR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2" name="Metin kutusu 4"/>
          <p:cNvSpPr txBox="1"/>
          <p:nvPr/>
        </p:nvSpPr>
        <p:spPr>
          <a:xfrm>
            <a:off x="827584" y="1916832"/>
            <a:ext cx="6408712" cy="461665"/>
          </a:xfrm>
          <a:prstGeom prst="rect">
            <a:avLst/>
          </a:prstGeom>
          <a:solidFill>
            <a:srgbClr val="9900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prstClr val="white"/>
                </a:solidFill>
              </a:rPr>
              <a:t>26 </a:t>
            </a:r>
            <a:r>
              <a:rPr lang="tr-TR" sz="2400" b="1" dirty="0" smtClean="0">
                <a:solidFill>
                  <a:prstClr val="white"/>
                </a:solidFill>
              </a:rPr>
              <a:t>GÜN</a:t>
            </a:r>
            <a:r>
              <a:rPr lang="tr-TR" sz="2000" b="1" dirty="0" smtClean="0">
                <a:solidFill>
                  <a:prstClr val="white"/>
                </a:solidFill>
              </a:rPr>
              <a:t> ETKEN MADDE + 2 GÜN PLASEBO</a:t>
            </a:r>
            <a:endParaRPr lang="tr-TR" sz="2000" b="1" dirty="0">
              <a:solidFill>
                <a:prstClr val="white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467544" y="5445224"/>
            <a:ext cx="79928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prstClr val="black"/>
                </a:solidFill>
              </a:rPr>
              <a:t>Amaç: Kolay kullanım, hormonsuz dönemde ortaya çıkacak yan etkileri azaltmak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4" name="Metin kutusu 4"/>
          <p:cNvSpPr txBox="1">
            <a:spLocks noChangeArrowheads="1"/>
          </p:cNvSpPr>
          <p:nvPr/>
        </p:nvSpPr>
        <p:spPr bwMode="auto">
          <a:xfrm>
            <a:off x="323528" y="4077072"/>
            <a:ext cx="6696744" cy="400110"/>
          </a:xfrm>
          <a:prstGeom prst="rec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tr-TR" sz="2000" b="1" dirty="0">
                <a:solidFill>
                  <a:srgbClr val="FFFF00"/>
                </a:solidFill>
              </a:rPr>
              <a:t>84 gün aktif hormon</a:t>
            </a:r>
          </a:p>
        </p:txBody>
      </p:sp>
      <p:sp>
        <p:nvSpPr>
          <p:cNvPr id="15" name="Metin kutusu 9"/>
          <p:cNvSpPr txBox="1">
            <a:spLocks noChangeArrowheads="1"/>
          </p:cNvSpPr>
          <p:nvPr/>
        </p:nvSpPr>
        <p:spPr bwMode="auto">
          <a:xfrm>
            <a:off x="7020272" y="4077072"/>
            <a:ext cx="1944687" cy="646331"/>
          </a:xfrm>
          <a:prstGeom prst="rec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tr-TR" b="1" dirty="0" smtClean="0">
                <a:solidFill>
                  <a:srgbClr val="FFFF00"/>
                </a:solidFill>
              </a:rPr>
              <a:t>4-7 </a:t>
            </a:r>
            <a:r>
              <a:rPr lang="tr-TR" b="1" dirty="0">
                <a:solidFill>
                  <a:srgbClr val="FFFF00"/>
                </a:solidFill>
              </a:rPr>
              <a:t>gün </a:t>
            </a:r>
            <a:r>
              <a:rPr lang="tr-TR" b="1" dirty="0" err="1">
                <a:solidFill>
                  <a:srgbClr val="FFFF00"/>
                </a:solidFill>
              </a:rPr>
              <a:t>plasebo</a:t>
            </a:r>
            <a:r>
              <a:rPr lang="tr-TR" b="1" dirty="0">
                <a:solidFill>
                  <a:srgbClr val="FFFF00"/>
                </a:solidFill>
              </a:rPr>
              <a:t> (EE</a:t>
            </a:r>
            <a:r>
              <a:rPr lang="tr-TR" b="1" dirty="0" smtClean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45452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291512" cy="1025525"/>
          </a:xfrm>
          <a:solidFill>
            <a:srgbClr val="7030A0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2400" b="1" kern="0" dirty="0" smtClean="0">
                <a:solidFill>
                  <a:schemeClr val="bg1"/>
                </a:solidFill>
                <a:latin typeface="Times New Roman" pitchFamily="18" charset="0"/>
              </a:rPr>
              <a:t>Kombine OK / Formlar </a:t>
            </a:r>
          </a:p>
        </p:txBody>
      </p:sp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964443"/>
              </p:ext>
            </p:extLst>
          </p:nvPr>
        </p:nvGraphicFramePr>
        <p:xfrm>
          <a:off x="323528" y="1268760"/>
          <a:ext cx="8286750" cy="3444240"/>
        </p:xfrm>
        <a:graphic>
          <a:graphicData uri="http://schemas.openxmlformats.org/drawingml/2006/table">
            <a:tbl>
              <a:tblPr/>
              <a:tblGrid>
                <a:gridCol w="2354263"/>
                <a:gridCol w="2967037"/>
                <a:gridCol w="2965450"/>
              </a:tblGrid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Ajan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Östrojen- 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Progesteron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Eugynon</a:t>
                      </a: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 </a:t>
                      </a:r>
                      <a:r>
                        <a:rPr lang="tr-TR" sz="2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ahoma" pitchFamily="34" charset="0"/>
                        </a:rPr>
                        <a:t>µg</a:t>
                      </a:r>
                      <a:endParaRPr kumimoji="0" lang="tr-T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Norgestrel</a:t>
                      </a: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500 </a:t>
                      </a: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Ovral</a:t>
                      </a:r>
                      <a:r>
                        <a:rPr kumimoji="0" lang="tr-TR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 </a:t>
                      </a:r>
                      <a:r>
                        <a:rPr lang="tr-TR" sz="2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ahoma" pitchFamily="34" charset="0"/>
                        </a:rPr>
                        <a:t>µg</a:t>
                      </a:r>
                      <a:endParaRPr kumimoji="0" lang="tr-T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Norgestrel</a:t>
                      </a: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250 </a:t>
                      </a: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Lyndiol</a:t>
                      </a: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 </a:t>
                      </a:r>
                      <a:r>
                        <a:rPr lang="tr-TR" sz="2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ahoma" pitchFamily="34" charset="0"/>
                        </a:rPr>
                        <a:t>µg</a:t>
                      </a:r>
                      <a:endParaRPr kumimoji="0" lang="tr-T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Lynestrenol</a:t>
                      </a: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2.5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</a:tr>
              <a:tr h="452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Triquilar</a:t>
                      </a:r>
                      <a:endParaRPr kumimoji="0" lang="tr-TR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30-40-50 </a:t>
                      </a:r>
                      <a:r>
                        <a:rPr lang="tr-TR" sz="2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ahoma" pitchFamily="34" charset="0"/>
                        </a:rPr>
                        <a:t>µg</a:t>
                      </a:r>
                      <a:endParaRPr kumimoji="0" lang="tr-T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Levonorgestrel</a:t>
                      </a: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50-75-125 </a:t>
                      </a: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3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291512" cy="1025525"/>
          </a:xfrm>
          <a:solidFill>
            <a:srgbClr val="7030A0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2400" b="1" kern="0" dirty="0" smtClean="0">
                <a:solidFill>
                  <a:schemeClr val="bg1"/>
                </a:solidFill>
                <a:latin typeface="Times New Roman" pitchFamily="18" charset="0"/>
              </a:rPr>
              <a:t>Kombine OK / Formlar </a:t>
            </a:r>
          </a:p>
        </p:txBody>
      </p:sp>
      <p:graphicFrame>
        <p:nvGraphicFramePr>
          <p:cNvPr id="4" name="3 Tablo"/>
          <p:cNvGraphicFramePr>
            <a:graphicFrameLocks noGrp="1"/>
          </p:cNvGraphicFramePr>
          <p:nvPr>
            <p:extLst/>
          </p:nvPr>
        </p:nvGraphicFramePr>
        <p:xfrm>
          <a:off x="395288" y="1124743"/>
          <a:ext cx="8281169" cy="5090160"/>
        </p:xfrm>
        <a:graphic>
          <a:graphicData uri="http://schemas.openxmlformats.org/drawingml/2006/table">
            <a:tbl>
              <a:tblPr/>
              <a:tblGrid>
                <a:gridCol w="1572670"/>
                <a:gridCol w="1217413"/>
                <a:gridCol w="3593386"/>
                <a:gridCol w="1897700"/>
              </a:tblGrid>
              <a:tr h="49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Ajan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Östrojen- 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Progesteron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Kullanım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Myralon</a:t>
                      </a:r>
                      <a:endParaRPr kumimoji="0" lang="tr-T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 </a:t>
                      </a: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ahoma" pitchFamily="34" charset="0"/>
                        </a:rPr>
                        <a:t>µg 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Desogestrel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– 150 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21 HAP + 7 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Yazz</a:t>
                      </a:r>
                      <a:endParaRPr kumimoji="0" lang="tr-T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 </a:t>
                      </a: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ahoma" pitchFamily="34" charset="0"/>
                        </a:rPr>
                        <a:t>µg 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Drospirenon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– 3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28 HAP  (24 + 4)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Yasmin</a:t>
                      </a:r>
                      <a:endParaRPr kumimoji="0" lang="tr-T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 </a:t>
                      </a: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ahoma" pitchFamily="34" charset="0"/>
                        </a:rPr>
                        <a:t>µg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Drospirenon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– 3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21 HAP + 7 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Desolett</a:t>
                      </a:r>
                      <a:endParaRPr kumimoji="0" lang="tr-T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 </a:t>
                      </a: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ahoma" pitchFamily="34" charset="0"/>
                        </a:rPr>
                        <a:t>µg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Desogestrel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- 150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 HAP + 7 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Belara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 </a:t>
                      </a: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ahoma" pitchFamily="34" charset="0"/>
                        </a:rPr>
                        <a:t>µg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Klormadion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asetat – 2mg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 HAP + 7 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Ginera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 </a:t>
                      </a: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ahoma" pitchFamily="34" charset="0"/>
                        </a:rPr>
                        <a:t>µg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Gestoden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150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 HAP + 7 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Minulett</a:t>
                      </a:r>
                      <a:endParaRPr kumimoji="0" lang="tr-T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 </a:t>
                      </a: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ahoma" pitchFamily="34" charset="0"/>
                        </a:rPr>
                        <a:t>µg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Gestoden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75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 HAP + 7 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Mycrogynon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 </a:t>
                      </a: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ahoma" pitchFamily="34" charset="0"/>
                        </a:rPr>
                        <a:t>µg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Levonergestrel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150 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 HAP + 7 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</a:tr>
              <a:tr h="380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Miranova</a:t>
                      </a:r>
                      <a:endParaRPr kumimoji="0" lang="tr-T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tr-TR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ahoma" pitchFamily="34" charset="0"/>
                        </a:rPr>
                        <a:t>20 µg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Levonorgestrel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100 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m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 HAP + 7 ARA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</a:tr>
              <a:tr h="442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</a:rPr>
                        <a:t>Qlairista</a:t>
                      </a:r>
                      <a:endParaRPr kumimoji="0" lang="tr-TR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Östradiol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valerat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Dienogest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28 HAP (26 + 2)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43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5177083" cy="322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5" name="Rectangle 6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a typeface="ＭＳ Ｐゴシック" pitchFamily="34" charset="-128"/>
              </a:rPr>
              <a:t>E</a:t>
            </a:r>
            <a:r>
              <a:rPr lang="en-US" b="1" baseline="-25000" dirty="0" smtClean="0">
                <a:solidFill>
                  <a:srgbClr val="7030A0"/>
                </a:solidFill>
                <a:ea typeface="ＭＳ Ｐゴシック" pitchFamily="34" charset="-128"/>
              </a:rPr>
              <a:t>2</a:t>
            </a:r>
            <a:r>
              <a:rPr lang="en-US" b="1" dirty="0" smtClean="0">
                <a:solidFill>
                  <a:srgbClr val="7030A0"/>
                </a:solidFill>
                <a:ea typeface="ＭＳ Ｐゴシック" pitchFamily="34" charset="-128"/>
              </a:rPr>
              <a:t>V'nin </a:t>
            </a:r>
            <a:r>
              <a:rPr lang="en-US" b="1" dirty="0" err="1" smtClean="0">
                <a:solidFill>
                  <a:srgbClr val="7030A0"/>
                </a:solidFill>
                <a:ea typeface="ＭＳ Ｐゴシック" pitchFamily="34" charset="-128"/>
              </a:rPr>
              <a:t>özellikleri</a:t>
            </a:r>
            <a:endParaRPr lang="en-US" b="1" dirty="0" smtClean="0">
              <a:solidFill>
                <a:srgbClr val="7030A0"/>
              </a:solidFill>
              <a:ea typeface="ＭＳ Ｐゴシック" pitchFamily="34" charset="-128"/>
            </a:endParaRPr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457200" y="6051550"/>
            <a:ext cx="6642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000" baseline="30000">
                <a:solidFill>
                  <a:srgbClr val="333333"/>
                </a:solidFill>
              </a:rPr>
              <a:t>1</a:t>
            </a:r>
            <a:r>
              <a:rPr lang="en-US" sz="1000">
                <a:solidFill>
                  <a:srgbClr val="333333"/>
                </a:solidFill>
              </a:rPr>
              <a:t>Düsterberg &amp; Nishino. Maturitas 1982;4:315–24; </a:t>
            </a:r>
            <a:r>
              <a:rPr lang="en-US" sz="1000" baseline="30000">
                <a:solidFill>
                  <a:srgbClr val="333333"/>
                </a:solidFill>
              </a:rPr>
              <a:t>2</a:t>
            </a:r>
            <a:r>
              <a:rPr lang="en-US" sz="1000">
                <a:solidFill>
                  <a:srgbClr val="333333"/>
                </a:solidFill>
              </a:rPr>
              <a:t>Timmer &amp; Geurts. Eur J Drug Metab Pharmacokinet 1999; 24:47–53.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3773488" y="1682750"/>
            <a:ext cx="4935537" cy="3903663"/>
            <a:chOff x="4419600" y="1301750"/>
            <a:chExt cx="4518025" cy="3574244"/>
          </a:xfrm>
        </p:grpSpPr>
        <p:sp>
          <p:nvSpPr>
            <p:cNvPr id="57350" name="Text Box 2"/>
            <p:cNvSpPr txBox="1">
              <a:spLocks noChangeArrowheads="1"/>
            </p:cNvSpPr>
            <p:nvPr/>
          </p:nvSpPr>
          <p:spPr bwMode="auto">
            <a:xfrm>
              <a:off x="4419600" y="4540228"/>
              <a:ext cx="4518025" cy="3357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46800" rIns="0" bIns="46800">
              <a:spAutoFit/>
            </a:bodyPr>
            <a:lstStyle/>
            <a:p>
              <a:pPr algn="ctr" rtl="1"/>
              <a:r>
                <a:rPr lang="en-US">
                  <a:solidFill>
                    <a:srgbClr val="333333"/>
                  </a:solidFill>
                </a:rPr>
                <a:t>1,3,5[10]-östratrien-3,17β-diyol-17-valerat</a:t>
              </a:r>
            </a:p>
          </p:txBody>
        </p:sp>
        <p:sp>
          <p:nvSpPr>
            <p:cNvPr id="45064" name="Alternate Process 61"/>
            <p:cNvSpPr>
              <a:spLocks noChangeArrowheads="1"/>
            </p:cNvSpPr>
            <p:nvPr/>
          </p:nvSpPr>
          <p:spPr bwMode="auto">
            <a:xfrm>
              <a:off x="4688443" y="1301750"/>
              <a:ext cx="4025388" cy="3428890"/>
            </a:xfrm>
            <a:prstGeom prst="flowChartAlternateProcess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50800" dir="3599997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4C2A1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352" name="Rectangle 7"/>
            <p:cNvSpPr>
              <a:spLocks noChangeArrowheads="1"/>
            </p:cNvSpPr>
            <p:nvPr/>
          </p:nvSpPr>
          <p:spPr bwMode="auto">
            <a:xfrm>
              <a:off x="7135315" y="2612891"/>
              <a:ext cx="119699" cy="169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rtl="1"/>
              <a:r>
                <a:rPr lang="en-US" sz="1200" b="1">
                  <a:solidFill>
                    <a:srgbClr val="EAAB00"/>
                  </a:solidFill>
                </a:rPr>
                <a:t> </a:t>
              </a:r>
            </a:p>
          </p:txBody>
        </p:sp>
        <p:sp>
          <p:nvSpPr>
            <p:cNvPr id="57353" name="Line 8"/>
            <p:cNvSpPr>
              <a:spLocks noChangeShapeType="1"/>
            </p:cNvSpPr>
            <p:nvPr/>
          </p:nvSpPr>
          <p:spPr bwMode="auto">
            <a:xfrm flipV="1">
              <a:off x="7276877" y="2519869"/>
              <a:ext cx="207404" cy="12164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54" name="Line 9"/>
            <p:cNvSpPr>
              <a:spLocks noChangeShapeType="1"/>
            </p:cNvSpPr>
            <p:nvPr/>
          </p:nvSpPr>
          <p:spPr bwMode="auto">
            <a:xfrm>
              <a:off x="7484281" y="2519869"/>
              <a:ext cx="293000" cy="17531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55" name="Line 10"/>
            <p:cNvSpPr>
              <a:spLocks noChangeShapeType="1"/>
            </p:cNvSpPr>
            <p:nvPr/>
          </p:nvSpPr>
          <p:spPr bwMode="auto">
            <a:xfrm flipV="1">
              <a:off x="7752590" y="2519869"/>
              <a:ext cx="294646" cy="17531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56" name="Line 11"/>
            <p:cNvSpPr>
              <a:spLocks noChangeShapeType="1"/>
            </p:cNvSpPr>
            <p:nvPr/>
          </p:nvSpPr>
          <p:spPr bwMode="auto">
            <a:xfrm>
              <a:off x="8040652" y="2519869"/>
              <a:ext cx="293000" cy="17531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57" name="Line 12"/>
            <p:cNvSpPr>
              <a:spLocks noChangeShapeType="1"/>
            </p:cNvSpPr>
            <p:nvPr/>
          </p:nvSpPr>
          <p:spPr bwMode="auto">
            <a:xfrm flipV="1">
              <a:off x="8327068" y="2519869"/>
              <a:ext cx="294645" cy="17531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58" name="Rectangle 13"/>
            <p:cNvSpPr>
              <a:spLocks noChangeArrowheads="1"/>
            </p:cNvSpPr>
            <p:nvPr/>
          </p:nvSpPr>
          <p:spPr bwMode="auto">
            <a:xfrm>
              <a:off x="6718576" y="2716040"/>
              <a:ext cx="111897" cy="167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rtl="1"/>
              <a:r>
                <a:rPr lang="en-US" sz="1200" b="1">
                  <a:solidFill>
                    <a:srgbClr val="333333"/>
                  </a:solidFill>
                </a:rPr>
                <a:t>C</a:t>
              </a:r>
            </a:p>
          </p:txBody>
        </p:sp>
        <p:sp>
          <p:nvSpPr>
            <p:cNvPr id="57359" name="Rectangle 14"/>
            <p:cNvSpPr>
              <a:spLocks noChangeArrowheads="1"/>
            </p:cNvSpPr>
            <p:nvPr/>
          </p:nvSpPr>
          <p:spPr bwMode="auto">
            <a:xfrm>
              <a:off x="6833379" y="2716040"/>
              <a:ext cx="111897" cy="167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rtl="1"/>
              <a:r>
                <a:rPr lang="en-US" sz="1200" b="1">
                  <a:solidFill>
                    <a:srgbClr val="333333"/>
                  </a:solidFill>
                </a:rPr>
                <a:t>H</a:t>
              </a:r>
            </a:p>
          </p:txBody>
        </p:sp>
        <p:sp>
          <p:nvSpPr>
            <p:cNvPr id="57360" name="Rectangle 15"/>
            <p:cNvSpPr>
              <a:spLocks noChangeArrowheads="1"/>
            </p:cNvSpPr>
            <p:nvPr/>
          </p:nvSpPr>
          <p:spPr bwMode="auto">
            <a:xfrm>
              <a:off x="6944371" y="2820400"/>
              <a:ext cx="64189" cy="126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rtl="1"/>
              <a:r>
                <a:rPr lang="en-US" sz="900" b="1">
                  <a:solidFill>
                    <a:srgbClr val="333333"/>
                  </a:solidFill>
                </a:rPr>
                <a:t>3</a:t>
              </a:r>
            </a:p>
          </p:txBody>
        </p:sp>
        <p:sp>
          <p:nvSpPr>
            <p:cNvPr id="57361" name="Rectangle 16"/>
            <p:cNvSpPr>
              <a:spLocks noChangeArrowheads="1"/>
            </p:cNvSpPr>
            <p:nvPr/>
          </p:nvSpPr>
          <p:spPr bwMode="auto">
            <a:xfrm>
              <a:off x="4947692" y="4090507"/>
              <a:ext cx="119699" cy="169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rtl="1"/>
              <a:r>
                <a:rPr lang="en-US" sz="1200" b="1">
                  <a:solidFill>
                    <a:srgbClr val="333333"/>
                  </a:solidFill>
                </a:rPr>
                <a:t>O</a:t>
              </a:r>
            </a:p>
          </p:txBody>
        </p:sp>
        <p:sp>
          <p:nvSpPr>
            <p:cNvPr id="57362" name="Rectangle 17"/>
            <p:cNvSpPr>
              <a:spLocks noChangeArrowheads="1"/>
            </p:cNvSpPr>
            <p:nvPr/>
          </p:nvSpPr>
          <p:spPr bwMode="auto">
            <a:xfrm>
              <a:off x="4829175" y="4090507"/>
              <a:ext cx="111133" cy="169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rtl="1"/>
              <a:r>
                <a:rPr lang="en-US" sz="1200" b="1">
                  <a:solidFill>
                    <a:srgbClr val="333333"/>
                  </a:solidFill>
                </a:rPr>
                <a:t>H</a:t>
              </a:r>
            </a:p>
          </p:txBody>
        </p:sp>
        <p:sp>
          <p:nvSpPr>
            <p:cNvPr id="57363" name="Line 18"/>
            <p:cNvSpPr>
              <a:spLocks noChangeShapeType="1"/>
            </p:cNvSpPr>
            <p:nvPr/>
          </p:nvSpPr>
          <p:spPr bwMode="auto">
            <a:xfrm flipH="1">
              <a:off x="6468658" y="3478710"/>
              <a:ext cx="293000" cy="1735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64" name="Line 19"/>
            <p:cNvSpPr>
              <a:spLocks noChangeShapeType="1"/>
            </p:cNvSpPr>
            <p:nvPr/>
          </p:nvSpPr>
          <p:spPr bwMode="auto">
            <a:xfrm flipV="1">
              <a:off x="6761657" y="3131667"/>
              <a:ext cx="0" cy="3470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65" name="Line 20"/>
            <p:cNvSpPr>
              <a:spLocks noChangeShapeType="1"/>
            </p:cNvSpPr>
            <p:nvPr/>
          </p:nvSpPr>
          <p:spPr bwMode="auto">
            <a:xfrm>
              <a:off x="6761657" y="3478710"/>
              <a:ext cx="324276" cy="1055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66" name="Line 21"/>
            <p:cNvSpPr>
              <a:spLocks noChangeShapeType="1"/>
            </p:cNvSpPr>
            <p:nvPr/>
          </p:nvSpPr>
          <p:spPr bwMode="auto">
            <a:xfrm flipH="1" flipV="1">
              <a:off x="6175658" y="3478710"/>
              <a:ext cx="293000" cy="1735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67" name="Line 22"/>
            <p:cNvSpPr>
              <a:spLocks noChangeShapeType="1"/>
            </p:cNvSpPr>
            <p:nvPr/>
          </p:nvSpPr>
          <p:spPr bwMode="auto">
            <a:xfrm>
              <a:off x="6468658" y="3652231"/>
              <a:ext cx="0" cy="3452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68" name="Line 23"/>
            <p:cNvSpPr>
              <a:spLocks noChangeShapeType="1"/>
            </p:cNvSpPr>
            <p:nvPr/>
          </p:nvSpPr>
          <p:spPr bwMode="auto">
            <a:xfrm flipH="1" flipV="1">
              <a:off x="6468658" y="2958145"/>
              <a:ext cx="293000" cy="1735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69" name="Line 24"/>
            <p:cNvSpPr>
              <a:spLocks noChangeShapeType="1"/>
            </p:cNvSpPr>
            <p:nvPr/>
          </p:nvSpPr>
          <p:spPr bwMode="auto">
            <a:xfrm flipV="1">
              <a:off x="6761657" y="3026122"/>
              <a:ext cx="324276" cy="1055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70" name="Freeform 25"/>
            <p:cNvSpPr>
              <a:spLocks/>
            </p:cNvSpPr>
            <p:nvPr/>
          </p:nvSpPr>
          <p:spPr bwMode="auto">
            <a:xfrm>
              <a:off x="6740259" y="2886589"/>
              <a:ext cx="54320" cy="245078"/>
            </a:xfrm>
            <a:custGeom>
              <a:avLst/>
              <a:gdLst>
                <a:gd name="T0" fmla="*/ 2147483647 w 65"/>
                <a:gd name="T1" fmla="*/ 2147483647 h 273"/>
                <a:gd name="T2" fmla="*/ 2147483647 w 65"/>
                <a:gd name="T3" fmla="*/ 2147483647 h 273"/>
                <a:gd name="T4" fmla="*/ 2147483647 w 65"/>
                <a:gd name="T5" fmla="*/ 0 h 273"/>
                <a:gd name="T6" fmla="*/ 2147483647 w 65"/>
                <a:gd name="T7" fmla="*/ 0 h 273"/>
                <a:gd name="T8" fmla="*/ 0 w 65"/>
                <a:gd name="T9" fmla="*/ 0 h 273"/>
                <a:gd name="T10" fmla="*/ 2147483647 w 65"/>
                <a:gd name="T11" fmla="*/ 2147483647 h 2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273"/>
                <a:gd name="T20" fmla="*/ 65 w 65"/>
                <a:gd name="T21" fmla="*/ 273 h 2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273">
                  <a:moveTo>
                    <a:pt x="19" y="273"/>
                  </a:moveTo>
                  <a:lnTo>
                    <a:pt x="34" y="273"/>
                  </a:lnTo>
                  <a:lnTo>
                    <a:pt x="65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19" y="273"/>
                  </a:lnTo>
                  <a:close/>
                </a:path>
              </a:pathLst>
            </a:custGeom>
            <a:solidFill>
              <a:schemeClr val="tx1"/>
            </a:solidFill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71" name="Line 26"/>
            <p:cNvSpPr>
              <a:spLocks noChangeShapeType="1"/>
            </p:cNvSpPr>
            <p:nvPr/>
          </p:nvSpPr>
          <p:spPr bwMode="auto">
            <a:xfrm flipV="1">
              <a:off x="7085933" y="3306977"/>
              <a:ext cx="200820" cy="277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72" name="Line 27"/>
            <p:cNvSpPr>
              <a:spLocks noChangeShapeType="1"/>
            </p:cNvSpPr>
            <p:nvPr/>
          </p:nvSpPr>
          <p:spPr bwMode="auto">
            <a:xfrm flipH="1">
              <a:off x="5884304" y="3478710"/>
              <a:ext cx="291353" cy="1735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73" name="Line 28"/>
            <p:cNvSpPr>
              <a:spLocks noChangeShapeType="1"/>
            </p:cNvSpPr>
            <p:nvPr/>
          </p:nvSpPr>
          <p:spPr bwMode="auto">
            <a:xfrm flipV="1">
              <a:off x="6175658" y="3131667"/>
              <a:ext cx="0" cy="3470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74" name="Line 29"/>
            <p:cNvSpPr>
              <a:spLocks noChangeShapeType="1"/>
            </p:cNvSpPr>
            <p:nvPr/>
          </p:nvSpPr>
          <p:spPr bwMode="auto">
            <a:xfrm flipH="1">
              <a:off x="6175658" y="3997486"/>
              <a:ext cx="293000" cy="1753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75" name="Freeform 30"/>
            <p:cNvSpPr>
              <a:spLocks/>
            </p:cNvSpPr>
            <p:nvPr/>
          </p:nvSpPr>
          <p:spPr bwMode="auto">
            <a:xfrm>
              <a:off x="7079349" y="2772101"/>
              <a:ext cx="108640" cy="254021"/>
            </a:xfrm>
            <a:custGeom>
              <a:avLst/>
              <a:gdLst>
                <a:gd name="T0" fmla="*/ 0 w 131"/>
                <a:gd name="T1" fmla="*/ 2147483647 h 284"/>
                <a:gd name="T2" fmla="*/ 2147483647 w 131"/>
                <a:gd name="T3" fmla="*/ 2147483647 h 284"/>
                <a:gd name="T4" fmla="*/ 2147483647 w 131"/>
                <a:gd name="T5" fmla="*/ 2147483647 h 284"/>
                <a:gd name="T6" fmla="*/ 2147483647 w 131"/>
                <a:gd name="T7" fmla="*/ 2147483647 h 284"/>
                <a:gd name="T8" fmla="*/ 2147483647 w 131"/>
                <a:gd name="T9" fmla="*/ 0 h 284"/>
                <a:gd name="T10" fmla="*/ 0 w 131"/>
                <a:gd name="T11" fmla="*/ 2147483647 h 2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"/>
                <a:gd name="T19" fmla="*/ 0 h 284"/>
                <a:gd name="T20" fmla="*/ 131 w 131"/>
                <a:gd name="T21" fmla="*/ 284 h 2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" h="284">
                  <a:moveTo>
                    <a:pt x="0" y="280"/>
                  </a:moveTo>
                  <a:lnTo>
                    <a:pt x="15" y="284"/>
                  </a:lnTo>
                  <a:lnTo>
                    <a:pt x="131" y="18"/>
                  </a:lnTo>
                  <a:lnTo>
                    <a:pt x="100" y="9"/>
                  </a:lnTo>
                  <a:lnTo>
                    <a:pt x="69" y="0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EAAB00"/>
            </a:solidFill>
            <a:ln w="1588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76" name="Line 31"/>
            <p:cNvSpPr>
              <a:spLocks noChangeShapeType="1"/>
            </p:cNvSpPr>
            <p:nvPr/>
          </p:nvSpPr>
          <p:spPr bwMode="auto">
            <a:xfrm>
              <a:off x="5884304" y="3652231"/>
              <a:ext cx="0" cy="3452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77" name="Line 32"/>
            <p:cNvSpPr>
              <a:spLocks noChangeShapeType="1"/>
            </p:cNvSpPr>
            <p:nvPr/>
          </p:nvSpPr>
          <p:spPr bwMode="auto">
            <a:xfrm>
              <a:off x="5834922" y="3684431"/>
              <a:ext cx="0" cy="2808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78" name="Line 33"/>
            <p:cNvSpPr>
              <a:spLocks noChangeShapeType="1"/>
            </p:cNvSpPr>
            <p:nvPr/>
          </p:nvSpPr>
          <p:spPr bwMode="auto">
            <a:xfrm flipH="1" flipV="1">
              <a:off x="5589658" y="3478710"/>
              <a:ext cx="294646" cy="1735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79" name="Line 34"/>
            <p:cNvSpPr>
              <a:spLocks noChangeShapeType="1"/>
            </p:cNvSpPr>
            <p:nvPr/>
          </p:nvSpPr>
          <p:spPr bwMode="auto">
            <a:xfrm flipH="1">
              <a:off x="5589658" y="3997486"/>
              <a:ext cx="294646" cy="1753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80" name="Line 35"/>
            <p:cNvSpPr>
              <a:spLocks noChangeShapeType="1"/>
            </p:cNvSpPr>
            <p:nvPr/>
          </p:nvSpPr>
          <p:spPr bwMode="auto">
            <a:xfrm flipH="1">
              <a:off x="5296658" y="3478710"/>
              <a:ext cx="293000" cy="1735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81" name="Line 36"/>
            <p:cNvSpPr>
              <a:spLocks noChangeShapeType="1"/>
            </p:cNvSpPr>
            <p:nvPr/>
          </p:nvSpPr>
          <p:spPr bwMode="auto">
            <a:xfrm flipH="1">
              <a:off x="5349332" y="3537743"/>
              <a:ext cx="238680" cy="1431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82" name="Line 37"/>
            <p:cNvSpPr>
              <a:spLocks noChangeShapeType="1"/>
            </p:cNvSpPr>
            <p:nvPr/>
          </p:nvSpPr>
          <p:spPr bwMode="auto">
            <a:xfrm flipH="1" flipV="1">
              <a:off x="5296658" y="3997486"/>
              <a:ext cx="293000" cy="1753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83" name="Line 38"/>
            <p:cNvSpPr>
              <a:spLocks noChangeShapeType="1"/>
            </p:cNvSpPr>
            <p:nvPr/>
          </p:nvSpPr>
          <p:spPr bwMode="auto">
            <a:xfrm flipH="1" flipV="1">
              <a:off x="5349332" y="3970653"/>
              <a:ext cx="238680" cy="1413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84" name="Line 39"/>
            <p:cNvSpPr>
              <a:spLocks noChangeShapeType="1"/>
            </p:cNvSpPr>
            <p:nvPr/>
          </p:nvSpPr>
          <p:spPr bwMode="auto">
            <a:xfrm flipH="1">
              <a:off x="5087608" y="3997486"/>
              <a:ext cx="209050" cy="1216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85" name="Line 40"/>
            <p:cNvSpPr>
              <a:spLocks noChangeShapeType="1"/>
            </p:cNvSpPr>
            <p:nvPr/>
          </p:nvSpPr>
          <p:spPr bwMode="auto">
            <a:xfrm flipH="1">
              <a:off x="6175658" y="2958145"/>
              <a:ext cx="293000" cy="1735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86" name="Line 41"/>
            <p:cNvSpPr>
              <a:spLocks noChangeShapeType="1"/>
            </p:cNvSpPr>
            <p:nvPr/>
          </p:nvSpPr>
          <p:spPr bwMode="auto">
            <a:xfrm>
              <a:off x="7085933" y="3026122"/>
              <a:ext cx="200820" cy="2808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87" name="Line 42"/>
            <p:cNvSpPr>
              <a:spLocks noChangeShapeType="1"/>
            </p:cNvSpPr>
            <p:nvPr/>
          </p:nvSpPr>
          <p:spPr bwMode="auto">
            <a:xfrm flipH="1" flipV="1">
              <a:off x="5884304" y="3997486"/>
              <a:ext cx="291353" cy="1753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88" name="Line 43"/>
            <p:cNvSpPr>
              <a:spLocks noChangeShapeType="1"/>
            </p:cNvSpPr>
            <p:nvPr/>
          </p:nvSpPr>
          <p:spPr bwMode="auto">
            <a:xfrm>
              <a:off x="5296658" y="3652231"/>
              <a:ext cx="0" cy="3452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89" name="Rectangle 44"/>
            <p:cNvSpPr>
              <a:spLocks noChangeArrowheads="1"/>
            </p:cNvSpPr>
            <p:nvPr/>
          </p:nvSpPr>
          <p:spPr bwMode="auto">
            <a:xfrm>
              <a:off x="6708983" y="3741676"/>
              <a:ext cx="111133" cy="169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rtl="1"/>
              <a:r>
                <a:rPr lang="en-US" sz="1200" b="1">
                  <a:solidFill>
                    <a:srgbClr val="333333"/>
                  </a:solidFill>
                </a:rPr>
                <a:t>H</a:t>
              </a:r>
            </a:p>
          </p:txBody>
        </p:sp>
        <p:sp>
          <p:nvSpPr>
            <p:cNvPr id="57390" name="Line 45"/>
            <p:cNvSpPr>
              <a:spLocks noChangeShapeType="1"/>
            </p:cNvSpPr>
            <p:nvPr/>
          </p:nvSpPr>
          <p:spPr bwMode="auto">
            <a:xfrm>
              <a:off x="6761657" y="3478710"/>
              <a:ext cx="0" cy="32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91" name="Line 46"/>
            <p:cNvSpPr>
              <a:spLocks noChangeShapeType="1"/>
            </p:cNvSpPr>
            <p:nvPr/>
          </p:nvSpPr>
          <p:spPr bwMode="auto">
            <a:xfrm>
              <a:off x="6761657" y="3559209"/>
              <a:ext cx="0" cy="32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92" name="Line 47"/>
            <p:cNvSpPr>
              <a:spLocks noChangeShapeType="1"/>
            </p:cNvSpPr>
            <p:nvPr/>
          </p:nvSpPr>
          <p:spPr bwMode="auto">
            <a:xfrm>
              <a:off x="6761657" y="3641498"/>
              <a:ext cx="0" cy="32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93" name="Line 48"/>
            <p:cNvSpPr>
              <a:spLocks noChangeShapeType="1"/>
            </p:cNvSpPr>
            <p:nvPr/>
          </p:nvSpPr>
          <p:spPr bwMode="auto">
            <a:xfrm>
              <a:off x="6761657" y="3721998"/>
              <a:ext cx="0" cy="160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94" name="Rectangle 49"/>
            <p:cNvSpPr>
              <a:spLocks noChangeArrowheads="1"/>
            </p:cNvSpPr>
            <p:nvPr/>
          </p:nvSpPr>
          <p:spPr bwMode="auto">
            <a:xfrm>
              <a:off x="6122984" y="3741676"/>
              <a:ext cx="111133" cy="169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rtl="1"/>
              <a:r>
                <a:rPr lang="en-US" sz="1200" b="1">
                  <a:solidFill>
                    <a:srgbClr val="333333"/>
                  </a:solidFill>
                </a:rPr>
                <a:t>H</a:t>
              </a:r>
            </a:p>
          </p:txBody>
        </p:sp>
        <p:sp>
          <p:nvSpPr>
            <p:cNvPr id="57395" name="Line 50"/>
            <p:cNvSpPr>
              <a:spLocks noChangeShapeType="1"/>
            </p:cNvSpPr>
            <p:nvPr/>
          </p:nvSpPr>
          <p:spPr bwMode="auto">
            <a:xfrm>
              <a:off x="6175658" y="3478710"/>
              <a:ext cx="0" cy="32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96" name="Line 51"/>
            <p:cNvSpPr>
              <a:spLocks noChangeShapeType="1"/>
            </p:cNvSpPr>
            <p:nvPr/>
          </p:nvSpPr>
          <p:spPr bwMode="auto">
            <a:xfrm>
              <a:off x="6175658" y="3559209"/>
              <a:ext cx="0" cy="32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97" name="Line 52"/>
            <p:cNvSpPr>
              <a:spLocks noChangeShapeType="1"/>
            </p:cNvSpPr>
            <p:nvPr/>
          </p:nvSpPr>
          <p:spPr bwMode="auto">
            <a:xfrm>
              <a:off x="6175658" y="3641498"/>
              <a:ext cx="0" cy="32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98" name="Line 53"/>
            <p:cNvSpPr>
              <a:spLocks noChangeShapeType="1"/>
            </p:cNvSpPr>
            <p:nvPr/>
          </p:nvSpPr>
          <p:spPr bwMode="auto">
            <a:xfrm>
              <a:off x="6175658" y="3721998"/>
              <a:ext cx="0" cy="160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399" name="Rectangle 54"/>
            <p:cNvSpPr>
              <a:spLocks noChangeArrowheads="1"/>
            </p:cNvSpPr>
            <p:nvPr/>
          </p:nvSpPr>
          <p:spPr bwMode="auto">
            <a:xfrm>
              <a:off x="6414338" y="3224689"/>
              <a:ext cx="111133" cy="169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rtl="1"/>
              <a:r>
                <a:rPr lang="en-US" sz="1200" b="1">
                  <a:solidFill>
                    <a:srgbClr val="333333"/>
                  </a:solidFill>
                </a:rPr>
                <a:t>H</a:t>
              </a:r>
            </a:p>
          </p:txBody>
        </p:sp>
        <p:sp>
          <p:nvSpPr>
            <p:cNvPr id="57400" name="Freeform 55"/>
            <p:cNvSpPr>
              <a:spLocks/>
            </p:cNvSpPr>
            <p:nvPr/>
          </p:nvSpPr>
          <p:spPr bwMode="auto">
            <a:xfrm>
              <a:off x="6440675" y="3392844"/>
              <a:ext cx="54320" cy="259388"/>
            </a:xfrm>
            <a:custGeom>
              <a:avLst/>
              <a:gdLst>
                <a:gd name="T0" fmla="*/ 2147483647 w 66"/>
                <a:gd name="T1" fmla="*/ 2147483647 h 289"/>
                <a:gd name="T2" fmla="*/ 2147483647 w 66"/>
                <a:gd name="T3" fmla="*/ 2147483647 h 289"/>
                <a:gd name="T4" fmla="*/ 2147483647 w 66"/>
                <a:gd name="T5" fmla="*/ 0 h 289"/>
                <a:gd name="T6" fmla="*/ 2147483647 w 66"/>
                <a:gd name="T7" fmla="*/ 0 h 289"/>
                <a:gd name="T8" fmla="*/ 0 w 66"/>
                <a:gd name="T9" fmla="*/ 0 h 289"/>
                <a:gd name="T10" fmla="*/ 2147483647 w 66"/>
                <a:gd name="T11" fmla="*/ 2147483647 h 2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289"/>
                <a:gd name="T20" fmla="*/ 66 w 66"/>
                <a:gd name="T21" fmla="*/ 289 h 2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289">
                  <a:moveTo>
                    <a:pt x="27" y="289"/>
                  </a:moveTo>
                  <a:lnTo>
                    <a:pt x="43" y="289"/>
                  </a:lnTo>
                  <a:lnTo>
                    <a:pt x="66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27" y="289"/>
                  </a:lnTo>
                  <a:close/>
                </a:path>
              </a:pathLst>
            </a:custGeom>
            <a:solidFill>
              <a:schemeClr val="tx1"/>
            </a:solidFill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401" name="Rectangle 56"/>
            <p:cNvSpPr>
              <a:spLocks noChangeArrowheads="1"/>
            </p:cNvSpPr>
            <p:nvPr/>
          </p:nvSpPr>
          <p:spPr bwMode="auto">
            <a:xfrm>
              <a:off x="7429961" y="2092325"/>
              <a:ext cx="119699" cy="169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rtl="1"/>
              <a:r>
                <a:rPr lang="en-US" sz="1200" b="1">
                  <a:solidFill>
                    <a:srgbClr val="EAAB00"/>
                  </a:solidFill>
                </a:rPr>
                <a:t> </a:t>
              </a:r>
            </a:p>
          </p:txBody>
        </p:sp>
        <p:sp>
          <p:nvSpPr>
            <p:cNvPr id="57402" name="Line 57"/>
            <p:cNvSpPr>
              <a:spLocks noChangeShapeType="1"/>
            </p:cNvSpPr>
            <p:nvPr/>
          </p:nvSpPr>
          <p:spPr bwMode="auto">
            <a:xfrm flipV="1">
              <a:off x="7508972" y="2258692"/>
              <a:ext cx="0" cy="264755"/>
            </a:xfrm>
            <a:prstGeom prst="line">
              <a:avLst/>
            </a:prstGeom>
            <a:noFill/>
            <a:ln w="19050">
              <a:solidFill>
                <a:srgbClr val="EAAB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403" name="Line 58"/>
            <p:cNvSpPr>
              <a:spLocks noChangeShapeType="1"/>
            </p:cNvSpPr>
            <p:nvPr/>
          </p:nvSpPr>
          <p:spPr bwMode="auto">
            <a:xfrm flipV="1">
              <a:off x="7459590" y="2258692"/>
              <a:ext cx="0" cy="26654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7404" name="AutoShape 23"/>
            <p:cNvSpPr>
              <a:spLocks noChangeArrowheads="1"/>
            </p:cNvSpPr>
            <p:nvPr/>
          </p:nvSpPr>
          <p:spPr bwMode="auto">
            <a:xfrm>
              <a:off x="5846570" y="1705433"/>
              <a:ext cx="964670" cy="618667"/>
            </a:xfrm>
            <a:prstGeom prst="wedgeRoundRectCallout">
              <a:avLst>
                <a:gd name="adj1" fmla="val 91181"/>
                <a:gd name="adj2" fmla="val 62500"/>
                <a:gd name="adj3" fmla="val 16667"/>
              </a:avLst>
            </a:prstGeom>
            <a:solidFill>
              <a:srgbClr val="C5D0EE"/>
            </a:solidFill>
            <a:ln w="9525">
              <a:solidFill>
                <a:srgbClr val="703D29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rtl="1"/>
              <a:r>
                <a:rPr lang="en-US" sz="1400">
                  <a:solidFill>
                    <a:srgbClr val="333333"/>
                  </a:solidFill>
                </a:rPr>
                <a:t>Valerat grubu</a:t>
              </a:r>
            </a:p>
          </p:txBody>
        </p:sp>
      </p:grpSp>
      <p:sp>
        <p:nvSpPr>
          <p:cNvPr id="62" name="Text Box 11"/>
          <p:cNvSpPr txBox="1">
            <a:spLocks noChangeArrowheads="1"/>
          </p:cNvSpPr>
          <p:nvPr/>
        </p:nvSpPr>
        <p:spPr bwMode="auto">
          <a:xfrm>
            <a:off x="539552" y="3933056"/>
            <a:ext cx="3635896" cy="1908215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sz="2800" dirty="0" err="1" smtClean="0">
                <a:solidFill>
                  <a:srgbClr val="FFFF00"/>
                </a:solidFill>
                <a:latin typeface="Calibri" pitchFamily="34" charset="0"/>
              </a:rPr>
              <a:t>Östradiol</a:t>
            </a:r>
            <a:r>
              <a:rPr lang="tr-TR" sz="2800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tr-TR" sz="2800" dirty="0" err="1" smtClean="0">
                <a:solidFill>
                  <a:srgbClr val="FFFF00"/>
                </a:solidFill>
                <a:latin typeface="Calibri" pitchFamily="34" charset="0"/>
              </a:rPr>
              <a:t>valerat</a:t>
            </a:r>
            <a:r>
              <a:rPr lang="tr-TR" sz="2800" dirty="0" smtClean="0">
                <a:solidFill>
                  <a:srgbClr val="FFFF00"/>
                </a:solidFill>
                <a:latin typeface="Calibri" pitchFamily="34" charset="0"/>
              </a:rPr>
              <a:t> (</a:t>
            </a:r>
            <a:r>
              <a:rPr lang="tr-TR" b="0" dirty="0" smtClean="0">
                <a:solidFill>
                  <a:srgbClr val="FFFF00"/>
                </a:solidFill>
                <a:cs typeface="+mn-cs"/>
              </a:rPr>
              <a:t>EE hızla </a:t>
            </a:r>
            <a:r>
              <a:rPr lang="tr-TR" b="0" dirty="0" err="1" smtClean="0">
                <a:solidFill>
                  <a:srgbClr val="FFFF00"/>
                </a:solidFill>
                <a:cs typeface="+mn-cs"/>
              </a:rPr>
              <a:t>metabolize</a:t>
            </a:r>
            <a:r>
              <a:rPr lang="tr-TR" b="0" dirty="0" smtClean="0">
                <a:solidFill>
                  <a:srgbClr val="FFFF00"/>
                </a:solidFill>
                <a:cs typeface="+mn-cs"/>
              </a:rPr>
              <a:t> olur, proteine bağlanma </a:t>
            </a:r>
            <a:r>
              <a:rPr lang="tr-TR" b="0" dirty="0" err="1" smtClean="0">
                <a:solidFill>
                  <a:srgbClr val="FFFF00"/>
                </a:solidFill>
                <a:cs typeface="+mn-cs"/>
              </a:rPr>
              <a:t>afinitesi</a:t>
            </a:r>
            <a:r>
              <a:rPr lang="tr-TR" b="0" dirty="0" smtClean="0">
                <a:solidFill>
                  <a:srgbClr val="FFFF00"/>
                </a:solidFill>
                <a:cs typeface="+mn-cs"/>
              </a:rPr>
              <a:t> yüksek (EE) </a:t>
            </a:r>
            <a:r>
              <a:rPr lang="tr-TR" b="0" dirty="0" err="1" smtClean="0">
                <a:solidFill>
                  <a:srgbClr val="FFFF00"/>
                </a:solidFill>
                <a:cs typeface="+mn-cs"/>
              </a:rPr>
              <a:t>östradiol</a:t>
            </a:r>
            <a:r>
              <a:rPr lang="tr-TR" b="0" dirty="0" smtClean="0">
                <a:solidFill>
                  <a:srgbClr val="FFFF00"/>
                </a:solidFill>
                <a:cs typeface="+mn-cs"/>
              </a:rPr>
              <a:t> </a:t>
            </a:r>
            <a:r>
              <a:rPr lang="tr-TR" b="0" dirty="0" err="1" smtClean="0">
                <a:solidFill>
                  <a:srgbClr val="FFFF00"/>
                </a:solidFill>
                <a:cs typeface="+mn-cs"/>
              </a:rPr>
              <a:t>valerat</a:t>
            </a:r>
            <a:r>
              <a:rPr lang="tr-TR" b="0" dirty="0" smtClean="0">
                <a:solidFill>
                  <a:srgbClr val="FFFF00"/>
                </a:solidFill>
                <a:cs typeface="+mn-cs"/>
              </a:rPr>
              <a:t> yavaş </a:t>
            </a:r>
            <a:r>
              <a:rPr lang="tr-TR" b="0" dirty="0" err="1" smtClean="0">
                <a:solidFill>
                  <a:srgbClr val="FFFF00"/>
                </a:solidFill>
                <a:cs typeface="+mn-cs"/>
              </a:rPr>
              <a:t>metabolize</a:t>
            </a:r>
            <a:r>
              <a:rPr lang="tr-TR" b="0" dirty="0" smtClean="0">
                <a:solidFill>
                  <a:srgbClr val="FFFF00"/>
                </a:solidFill>
                <a:cs typeface="+mn-cs"/>
              </a:rPr>
              <a:t> olur, proteine bağlanması düşük (1.5 mg)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endParaRPr lang="tr-TR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1052736"/>
            <a:ext cx="4786313" cy="3672408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pPr eaLnBrk="1" hangingPunct="1"/>
            <a:r>
              <a:rPr lang="tr-TR" sz="2800" b="1" dirty="0" smtClean="0">
                <a:solidFill>
                  <a:schemeClr val="bg1"/>
                </a:solidFill>
              </a:rPr>
              <a:t>Oral </a:t>
            </a:r>
            <a:r>
              <a:rPr lang="tr-TR" sz="2800" b="1" dirty="0" err="1" smtClean="0">
                <a:solidFill>
                  <a:schemeClr val="bg1"/>
                </a:solidFill>
              </a:rPr>
              <a:t>Kontraseptiflerde</a:t>
            </a:r>
            <a:r>
              <a:rPr lang="tr-TR" sz="2800" b="1" dirty="0" smtClean="0">
                <a:solidFill>
                  <a:schemeClr val="bg1"/>
                </a:solidFill>
              </a:rPr>
              <a:t> son çalışmalar:</a:t>
            </a:r>
          </a:p>
          <a:p>
            <a:pPr eaLnBrk="1" hangingPunct="1"/>
            <a:r>
              <a:rPr lang="tr-TR" sz="2800" b="1" dirty="0" smtClean="0">
                <a:solidFill>
                  <a:schemeClr val="bg1"/>
                </a:solidFill>
              </a:rPr>
              <a:t>1-Oral </a:t>
            </a:r>
            <a:r>
              <a:rPr lang="tr-TR" sz="2800" b="1" dirty="0" err="1" smtClean="0">
                <a:solidFill>
                  <a:schemeClr val="bg1"/>
                </a:solidFill>
              </a:rPr>
              <a:t>kontraseptiflerde</a:t>
            </a:r>
            <a:r>
              <a:rPr lang="tr-TR" sz="2800" b="1" dirty="0" smtClean="0">
                <a:solidFill>
                  <a:schemeClr val="bg1"/>
                </a:solidFill>
              </a:rPr>
              <a:t> yeni gelişmeler</a:t>
            </a:r>
          </a:p>
          <a:p>
            <a:pPr eaLnBrk="1" hangingPunct="1"/>
            <a:endParaRPr lang="tr-TR" sz="28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tr-TR" sz="2800" b="1" dirty="0" smtClean="0">
                <a:solidFill>
                  <a:schemeClr val="bg1"/>
                </a:solidFill>
              </a:rPr>
              <a:t>2-Oral </a:t>
            </a:r>
            <a:r>
              <a:rPr lang="tr-TR" sz="2800" b="1" dirty="0" err="1" smtClean="0">
                <a:solidFill>
                  <a:schemeClr val="bg1"/>
                </a:solidFill>
              </a:rPr>
              <a:t>kontraseptiflerle</a:t>
            </a:r>
            <a:r>
              <a:rPr lang="tr-TR" sz="2800" b="1" dirty="0" smtClean="0">
                <a:solidFill>
                  <a:schemeClr val="bg1"/>
                </a:solidFill>
              </a:rPr>
              <a:t> ilgili</a:t>
            </a:r>
          </a:p>
          <a:p>
            <a:pPr eaLnBrk="1" hangingPunct="1"/>
            <a:r>
              <a:rPr lang="tr-TR" sz="2800" b="1" dirty="0" smtClean="0">
                <a:solidFill>
                  <a:schemeClr val="bg1"/>
                </a:solidFill>
              </a:rPr>
              <a:t> güncel tartışmalar</a:t>
            </a:r>
          </a:p>
        </p:txBody>
      </p:sp>
      <p:pic>
        <p:nvPicPr>
          <p:cNvPr id="5123" name="Picture 6" descr="museum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70438"/>
            <a:ext cx="40005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 descr="museum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8725" y="4752975"/>
            <a:ext cx="41052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9 Metin kutusu"/>
          <p:cNvSpPr txBox="1">
            <a:spLocks noChangeArrowheads="1"/>
          </p:cNvSpPr>
          <p:nvPr/>
        </p:nvSpPr>
        <p:spPr bwMode="auto">
          <a:xfrm>
            <a:off x="1835696" y="0"/>
            <a:ext cx="5214937" cy="954107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</a:rPr>
              <a:t>KONU BAŞLIKLARI:</a:t>
            </a:r>
          </a:p>
          <a:p>
            <a:pPr algn="ctr"/>
            <a:endParaRPr lang="tr-TR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9" descr="Ceraze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1052736"/>
            <a:ext cx="1907703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jadell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" y="2636912"/>
            <a:ext cx="1979713" cy="1838325"/>
          </a:xfrm>
          <a:prstGeom prst="rect">
            <a:avLst/>
          </a:prstGeom>
        </p:spPr>
      </p:pic>
      <p:pic>
        <p:nvPicPr>
          <p:cNvPr id="9" name="Picture 8" descr="kğplpp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6765925" y="1052736"/>
            <a:ext cx="2378075" cy="2214563"/>
          </a:xfrm>
          <a:prstGeom prst="rect">
            <a:avLst/>
          </a:prstGeom>
        </p:spPr>
      </p:pic>
      <p:pic>
        <p:nvPicPr>
          <p:cNvPr id="10" name="Picture 18" descr="Nuva Ring"/>
          <p:cNvPicPr>
            <a:picLocks noChangeAspect="1" noChangeArrowheads="1"/>
          </p:cNvPicPr>
          <p:nvPr/>
        </p:nvPicPr>
        <p:blipFill>
          <a:blip r:embed="rId10" cstate="print"/>
          <a:srcRect l="25478" r="23639" b="21957"/>
          <a:stretch>
            <a:fillRect/>
          </a:stretch>
        </p:blipFill>
        <p:spPr bwMode="auto">
          <a:xfrm>
            <a:off x="7524328" y="3284984"/>
            <a:ext cx="12461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a typeface="ＭＳ Ｐゴシック" pitchFamily="34" charset="-128"/>
              </a:rPr>
              <a:t>E</a:t>
            </a:r>
            <a:r>
              <a:rPr lang="en-US" b="1" baseline="-25000" dirty="0" smtClean="0">
                <a:solidFill>
                  <a:srgbClr val="7030A0"/>
                </a:solidFill>
                <a:ea typeface="ＭＳ Ｐゴシック" pitchFamily="34" charset="-128"/>
              </a:rPr>
              <a:t>2</a:t>
            </a:r>
            <a:r>
              <a:rPr lang="en-US" b="1" dirty="0" smtClean="0">
                <a:solidFill>
                  <a:srgbClr val="7030A0"/>
                </a:solidFill>
                <a:ea typeface="ＭＳ Ｐゴシック" pitchFamily="34" charset="-128"/>
              </a:rPr>
              <a:t>V, E</a:t>
            </a:r>
            <a:r>
              <a:rPr lang="en-US" b="1" baseline="-25000" dirty="0" smtClean="0">
                <a:solidFill>
                  <a:srgbClr val="7030A0"/>
                </a:solidFill>
                <a:ea typeface="ＭＳ Ｐゴシック" pitchFamily="34" charset="-128"/>
              </a:rPr>
              <a:t>2</a:t>
            </a:r>
            <a:r>
              <a:rPr lang="en-US" b="1" dirty="0" smtClean="0">
                <a:solidFill>
                  <a:srgbClr val="7030A0"/>
                </a:solidFill>
                <a:ea typeface="ＭＳ Ｐゴシック" pitchFamily="34" charset="-128"/>
              </a:rPr>
              <a:t>'ye </a:t>
            </a:r>
            <a:r>
              <a:rPr lang="en-US" b="1" dirty="0" err="1" smtClean="0">
                <a:solidFill>
                  <a:srgbClr val="7030A0"/>
                </a:solidFill>
                <a:ea typeface="ＭＳ Ｐゴシック" pitchFamily="34" charset="-128"/>
              </a:rPr>
              <a:t>hidrolize</a:t>
            </a:r>
            <a:r>
              <a:rPr lang="en-US" b="1" dirty="0" smtClean="0">
                <a:solidFill>
                  <a:srgbClr val="7030A0"/>
                </a:solidFill>
                <a:ea typeface="ＭＳ Ｐゴシック" pitchFamily="34" charset="-128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ea typeface="ＭＳ Ｐゴシック" pitchFamily="34" charset="-128"/>
              </a:rPr>
              <a:t>olur</a:t>
            </a:r>
            <a:endParaRPr lang="en-US" b="1" dirty="0" smtClean="0">
              <a:solidFill>
                <a:srgbClr val="7030A0"/>
              </a:solidFill>
              <a:ea typeface="ＭＳ Ｐゴシック" pitchFamily="34" charset="-128"/>
            </a:endParaRPr>
          </a:p>
        </p:txBody>
      </p:sp>
      <p:sp>
        <p:nvSpPr>
          <p:cNvPr id="59394" name="Text Box 41"/>
          <p:cNvSpPr txBox="1">
            <a:spLocks noChangeArrowheads="1"/>
          </p:cNvSpPr>
          <p:nvPr/>
        </p:nvSpPr>
        <p:spPr bwMode="auto">
          <a:xfrm>
            <a:off x="481013" y="1760538"/>
            <a:ext cx="1349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075"/>
              </a:spcBef>
            </a:pPr>
            <a:r>
              <a:rPr lang="en-US">
                <a:solidFill>
                  <a:srgbClr val="333333"/>
                </a:solidFill>
              </a:rPr>
              <a:t>Östradiol valerat</a:t>
            </a:r>
          </a:p>
        </p:txBody>
      </p:sp>
      <p:sp>
        <p:nvSpPr>
          <p:cNvPr id="59395" name="Text Box 42"/>
          <p:cNvSpPr txBox="1">
            <a:spLocks noChangeArrowheads="1"/>
          </p:cNvSpPr>
          <p:nvPr/>
        </p:nvSpPr>
        <p:spPr bwMode="auto">
          <a:xfrm>
            <a:off x="4011613" y="3589338"/>
            <a:ext cx="1316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075"/>
              </a:spcBef>
            </a:pPr>
            <a:r>
              <a:rPr lang="en-US">
                <a:solidFill>
                  <a:srgbClr val="333333"/>
                </a:solidFill>
              </a:rPr>
              <a:t>Karaciğer</a:t>
            </a:r>
          </a:p>
        </p:txBody>
      </p:sp>
      <p:sp>
        <p:nvSpPr>
          <p:cNvPr id="59396" name="Text Box 43"/>
          <p:cNvSpPr txBox="1">
            <a:spLocks noChangeArrowheads="1"/>
          </p:cNvSpPr>
          <p:nvPr/>
        </p:nvSpPr>
        <p:spPr bwMode="auto">
          <a:xfrm>
            <a:off x="2505075" y="1971675"/>
            <a:ext cx="1741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075"/>
              </a:spcBef>
            </a:pPr>
            <a:r>
              <a:rPr lang="en-US">
                <a:solidFill>
                  <a:srgbClr val="333333"/>
                </a:solidFill>
              </a:rPr>
              <a:t>Gİ kanal</a:t>
            </a:r>
          </a:p>
        </p:txBody>
      </p:sp>
      <p:sp>
        <p:nvSpPr>
          <p:cNvPr id="59397" name="Text Box 44"/>
          <p:cNvSpPr txBox="1">
            <a:spLocks noChangeArrowheads="1"/>
          </p:cNvSpPr>
          <p:nvPr/>
        </p:nvSpPr>
        <p:spPr bwMode="auto">
          <a:xfrm>
            <a:off x="6240463" y="2370138"/>
            <a:ext cx="1316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075"/>
              </a:spcBef>
            </a:pPr>
            <a:r>
              <a:rPr lang="en-US">
                <a:solidFill>
                  <a:srgbClr val="333333"/>
                </a:solidFill>
              </a:rPr>
              <a:t>Östradiol</a:t>
            </a:r>
          </a:p>
        </p:txBody>
      </p:sp>
      <p:sp>
        <p:nvSpPr>
          <p:cNvPr id="59398" name="Text Box 53"/>
          <p:cNvSpPr txBox="1">
            <a:spLocks noChangeArrowheads="1"/>
          </p:cNvSpPr>
          <p:nvPr/>
        </p:nvSpPr>
        <p:spPr bwMode="auto">
          <a:xfrm>
            <a:off x="7791450" y="422910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333333"/>
                </a:solidFill>
              </a:rPr>
              <a:t>Östron</a:t>
            </a:r>
          </a:p>
        </p:txBody>
      </p:sp>
      <p:sp>
        <p:nvSpPr>
          <p:cNvPr id="59399" name="Text Box 68"/>
          <p:cNvSpPr txBox="1">
            <a:spLocks noChangeArrowheads="1"/>
          </p:cNvSpPr>
          <p:nvPr/>
        </p:nvSpPr>
        <p:spPr bwMode="auto">
          <a:xfrm>
            <a:off x="7629525" y="3724275"/>
            <a:ext cx="915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333333"/>
                </a:solidFill>
              </a:rPr>
              <a:t>Östr</a:t>
            </a:r>
            <a:r>
              <a:rPr lang="tr-TR" dirty="0" err="1">
                <a:solidFill>
                  <a:srgbClr val="333333"/>
                </a:solidFill>
              </a:rPr>
              <a:t>iol</a:t>
            </a:r>
            <a:r>
              <a:rPr lang="de-DE" dirty="0">
                <a:solidFill>
                  <a:srgbClr val="333333"/>
                </a:solidFill>
              </a:rPr>
              <a:t> </a:t>
            </a:r>
          </a:p>
        </p:txBody>
      </p:sp>
      <p:sp>
        <p:nvSpPr>
          <p:cNvPr id="59400" name="Oval 7"/>
          <p:cNvSpPr>
            <a:spLocks noChangeArrowheads="1"/>
          </p:cNvSpPr>
          <p:nvPr/>
        </p:nvSpPr>
        <p:spPr bwMode="auto">
          <a:xfrm>
            <a:off x="860425" y="2489200"/>
            <a:ext cx="285750" cy="282575"/>
          </a:xfrm>
          <a:prstGeom prst="ellipse">
            <a:avLst/>
          </a:prstGeom>
          <a:solidFill>
            <a:schemeClr val="accent2"/>
          </a:solidFill>
          <a:ln w="9525">
            <a:pattFill prst="pct90">
              <a:fgClr>
                <a:schemeClr val="accent2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rgbClr val="4C2A1D"/>
              </a:solidFill>
            </a:endParaRPr>
          </a:p>
        </p:txBody>
      </p:sp>
      <p:sp>
        <p:nvSpPr>
          <p:cNvPr id="59401" name="Text Box 45"/>
          <p:cNvSpPr txBox="1">
            <a:spLocks noChangeArrowheads="1"/>
          </p:cNvSpPr>
          <p:nvPr/>
        </p:nvSpPr>
        <p:spPr bwMode="auto">
          <a:xfrm>
            <a:off x="858838" y="2489200"/>
            <a:ext cx="3254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725"/>
              </a:spcBef>
            </a:pPr>
            <a:r>
              <a:rPr lang="en-GB" sz="1200" b="1">
                <a:solidFill>
                  <a:srgbClr val="333333"/>
                </a:solidFill>
              </a:rPr>
              <a:t>V</a:t>
            </a:r>
          </a:p>
        </p:txBody>
      </p:sp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520700" y="2670175"/>
            <a:ext cx="509588" cy="400050"/>
            <a:chOff x="114300" y="2695575"/>
            <a:chExt cx="509588" cy="400050"/>
          </a:xfrm>
        </p:grpSpPr>
        <p:sp>
          <p:nvSpPr>
            <p:cNvPr id="15395" name="Oval 16"/>
            <p:cNvSpPr>
              <a:spLocks noChangeArrowheads="1"/>
            </p:cNvSpPr>
            <p:nvPr/>
          </p:nvSpPr>
          <p:spPr bwMode="auto">
            <a:xfrm>
              <a:off x="153988" y="2695575"/>
              <a:ext cx="404812" cy="400050"/>
            </a:xfrm>
            <a:prstGeom prst="ellipse">
              <a:avLst/>
            </a:prstGeom>
            <a:solidFill>
              <a:schemeClr val="tx2"/>
            </a:soli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>
                <a:solidFill>
                  <a:prstClr val="white"/>
                </a:solidFill>
              </a:endParaRPr>
            </a:p>
          </p:txBody>
        </p:sp>
        <p:sp>
          <p:nvSpPr>
            <p:cNvPr id="59470" name="Text Box 23"/>
            <p:cNvSpPr txBox="1">
              <a:spLocks noChangeArrowheads="1"/>
            </p:cNvSpPr>
            <p:nvPr/>
          </p:nvSpPr>
          <p:spPr bwMode="auto">
            <a:xfrm>
              <a:off x="114300" y="2729011"/>
              <a:ext cx="5095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 rtl="1">
                <a:spcBef>
                  <a:spcPts val="838"/>
                </a:spcBef>
              </a:pPr>
              <a:r>
                <a:rPr lang="en-GB" sz="1400" b="1">
                  <a:solidFill>
                    <a:srgbClr val="FFFFFF"/>
                  </a:solidFill>
                </a:rPr>
                <a:t>E</a:t>
              </a:r>
              <a:r>
                <a:rPr lang="en-GB" sz="1400" b="1" baseline="-25000">
                  <a:solidFill>
                    <a:srgbClr val="FFFFFF"/>
                  </a:solidFill>
                </a:rPr>
                <a:t>2</a:t>
              </a:r>
            </a:p>
          </p:txBody>
        </p:sp>
      </p:grpSp>
      <p:sp>
        <p:nvSpPr>
          <p:cNvPr id="69" name="Freeform 68"/>
          <p:cNvSpPr/>
          <p:nvPr/>
        </p:nvSpPr>
        <p:spPr>
          <a:xfrm rot="7891316">
            <a:off x="3687763" y="3189288"/>
            <a:ext cx="409575" cy="822325"/>
          </a:xfrm>
          <a:custGeom>
            <a:avLst/>
            <a:gdLst>
              <a:gd name="connsiteX0" fmla="*/ 0 w 569119"/>
              <a:gd name="connsiteY0" fmla="*/ 392907 h 392907"/>
              <a:gd name="connsiteX1" fmla="*/ 171450 w 569119"/>
              <a:gd name="connsiteY1" fmla="*/ 350044 h 392907"/>
              <a:gd name="connsiteX2" fmla="*/ 447675 w 569119"/>
              <a:gd name="connsiteY2" fmla="*/ 78582 h 392907"/>
              <a:gd name="connsiteX3" fmla="*/ 569119 w 569119"/>
              <a:gd name="connsiteY3" fmla="*/ 0 h 392907"/>
              <a:gd name="connsiteX0" fmla="*/ 0 w 569119"/>
              <a:gd name="connsiteY0" fmla="*/ 392907 h 402431"/>
              <a:gd name="connsiteX1" fmla="*/ 171450 w 569119"/>
              <a:gd name="connsiteY1" fmla="*/ 350044 h 402431"/>
              <a:gd name="connsiteX2" fmla="*/ 447675 w 569119"/>
              <a:gd name="connsiteY2" fmla="*/ 78582 h 402431"/>
              <a:gd name="connsiteX3" fmla="*/ 569119 w 569119"/>
              <a:gd name="connsiteY3" fmla="*/ 0 h 402431"/>
              <a:gd name="connsiteX0" fmla="*/ 0 w 733425"/>
              <a:gd name="connsiteY0" fmla="*/ 559594 h 569118"/>
              <a:gd name="connsiteX1" fmla="*/ 171450 w 733425"/>
              <a:gd name="connsiteY1" fmla="*/ 516731 h 569118"/>
              <a:gd name="connsiteX2" fmla="*/ 447675 w 733425"/>
              <a:gd name="connsiteY2" fmla="*/ 245269 h 569118"/>
              <a:gd name="connsiteX3" fmla="*/ 733425 w 733425"/>
              <a:gd name="connsiteY3" fmla="*/ 0 h 56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3425" h="569118">
                <a:moveTo>
                  <a:pt x="0" y="559594"/>
                </a:moveTo>
                <a:cubicBezTo>
                  <a:pt x="57150" y="545306"/>
                  <a:pt x="96838" y="569118"/>
                  <a:pt x="171450" y="516731"/>
                </a:cubicBezTo>
                <a:cubicBezTo>
                  <a:pt x="246062" y="464344"/>
                  <a:pt x="381397" y="303610"/>
                  <a:pt x="447675" y="245269"/>
                </a:cubicBezTo>
                <a:lnTo>
                  <a:pt x="733425" y="0"/>
                </a:lnTo>
              </a:path>
            </a:pathLst>
          </a:custGeom>
          <a:ln w="73025" cap="rnd" cmpd="sng">
            <a:solidFill>
              <a:srgbClr val="666666"/>
            </a:solidFill>
            <a:bevel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C2A1D"/>
              </a:solidFill>
            </a:endParaRPr>
          </a:p>
        </p:txBody>
      </p:sp>
      <p:sp>
        <p:nvSpPr>
          <p:cNvPr id="59404" name="Text Box 68"/>
          <p:cNvSpPr txBox="1">
            <a:spLocks noChangeArrowheads="1"/>
          </p:cNvSpPr>
          <p:nvPr/>
        </p:nvSpPr>
        <p:spPr bwMode="auto">
          <a:xfrm>
            <a:off x="6643688" y="4799013"/>
            <a:ext cx="2001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33333"/>
                </a:solidFill>
              </a:rPr>
              <a:t>Östron sülfat</a:t>
            </a:r>
          </a:p>
        </p:txBody>
      </p: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3608388" y="4029075"/>
            <a:ext cx="1430337" cy="1163638"/>
            <a:chOff x="2793" y="1802"/>
            <a:chExt cx="901" cy="733"/>
          </a:xfrm>
        </p:grpSpPr>
        <p:sp>
          <p:nvSpPr>
            <p:cNvPr id="59463" name="Freeform 62"/>
            <p:cNvSpPr>
              <a:spLocks/>
            </p:cNvSpPr>
            <p:nvPr/>
          </p:nvSpPr>
          <p:spPr bwMode="auto">
            <a:xfrm>
              <a:off x="3330" y="1826"/>
              <a:ext cx="356" cy="379"/>
            </a:xfrm>
            <a:custGeom>
              <a:avLst/>
              <a:gdLst>
                <a:gd name="T0" fmla="*/ 74 w 356"/>
                <a:gd name="T1" fmla="*/ 24 h 379"/>
                <a:gd name="T2" fmla="*/ 96 w 356"/>
                <a:gd name="T3" fmla="*/ 7 h 379"/>
                <a:gd name="T4" fmla="*/ 138 w 356"/>
                <a:gd name="T5" fmla="*/ 0 h 379"/>
                <a:gd name="T6" fmla="*/ 179 w 356"/>
                <a:gd name="T7" fmla="*/ 1 h 379"/>
                <a:gd name="T8" fmla="*/ 224 w 356"/>
                <a:gd name="T9" fmla="*/ 4 h 379"/>
                <a:gd name="T10" fmla="*/ 267 w 356"/>
                <a:gd name="T11" fmla="*/ 9 h 379"/>
                <a:gd name="T12" fmla="*/ 327 w 356"/>
                <a:gd name="T13" fmla="*/ 16 h 379"/>
                <a:gd name="T14" fmla="*/ 353 w 356"/>
                <a:gd name="T15" fmla="*/ 42 h 379"/>
                <a:gd name="T16" fmla="*/ 356 w 356"/>
                <a:gd name="T17" fmla="*/ 81 h 379"/>
                <a:gd name="T18" fmla="*/ 345 w 356"/>
                <a:gd name="T19" fmla="*/ 117 h 379"/>
                <a:gd name="T20" fmla="*/ 321 w 356"/>
                <a:gd name="T21" fmla="*/ 154 h 379"/>
                <a:gd name="T22" fmla="*/ 296 w 356"/>
                <a:gd name="T23" fmla="*/ 184 h 379"/>
                <a:gd name="T24" fmla="*/ 260 w 356"/>
                <a:gd name="T25" fmla="*/ 213 h 379"/>
                <a:gd name="T26" fmla="*/ 234 w 356"/>
                <a:gd name="T27" fmla="*/ 238 h 379"/>
                <a:gd name="T28" fmla="*/ 207 w 356"/>
                <a:gd name="T29" fmla="*/ 262 h 379"/>
                <a:gd name="T30" fmla="*/ 186 w 356"/>
                <a:gd name="T31" fmla="*/ 288 h 379"/>
                <a:gd name="T32" fmla="*/ 159 w 356"/>
                <a:gd name="T33" fmla="*/ 315 h 379"/>
                <a:gd name="T34" fmla="*/ 131 w 356"/>
                <a:gd name="T35" fmla="*/ 342 h 379"/>
                <a:gd name="T36" fmla="*/ 104 w 356"/>
                <a:gd name="T37" fmla="*/ 364 h 379"/>
                <a:gd name="T38" fmla="*/ 74 w 356"/>
                <a:gd name="T39" fmla="*/ 378 h 379"/>
                <a:gd name="T40" fmla="*/ 51 w 356"/>
                <a:gd name="T41" fmla="*/ 379 h 379"/>
                <a:gd name="T42" fmla="*/ 24 w 356"/>
                <a:gd name="T43" fmla="*/ 379 h 379"/>
                <a:gd name="T44" fmla="*/ 11 w 356"/>
                <a:gd name="T45" fmla="*/ 370 h 379"/>
                <a:gd name="T46" fmla="*/ 0 w 356"/>
                <a:gd name="T47" fmla="*/ 360 h 379"/>
                <a:gd name="T48" fmla="*/ 15 w 356"/>
                <a:gd name="T49" fmla="*/ 295 h 379"/>
                <a:gd name="T50" fmla="*/ 29 w 356"/>
                <a:gd name="T51" fmla="*/ 253 h 379"/>
                <a:gd name="T52" fmla="*/ 44 w 356"/>
                <a:gd name="T53" fmla="*/ 211 h 379"/>
                <a:gd name="T54" fmla="*/ 48 w 356"/>
                <a:gd name="T55" fmla="*/ 174 h 379"/>
                <a:gd name="T56" fmla="*/ 50 w 356"/>
                <a:gd name="T57" fmla="*/ 138 h 379"/>
                <a:gd name="T58" fmla="*/ 54 w 356"/>
                <a:gd name="T59" fmla="*/ 100 h 379"/>
                <a:gd name="T60" fmla="*/ 60 w 356"/>
                <a:gd name="T61" fmla="*/ 69 h 379"/>
                <a:gd name="T62" fmla="*/ 66 w 356"/>
                <a:gd name="T63" fmla="*/ 34 h 379"/>
                <a:gd name="T64" fmla="*/ 74 w 356"/>
                <a:gd name="T65" fmla="*/ 24 h 3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6"/>
                <a:gd name="T100" fmla="*/ 0 h 379"/>
                <a:gd name="T101" fmla="*/ 356 w 356"/>
                <a:gd name="T102" fmla="*/ 379 h 3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6" h="379">
                  <a:moveTo>
                    <a:pt x="74" y="24"/>
                  </a:moveTo>
                  <a:lnTo>
                    <a:pt x="96" y="7"/>
                  </a:lnTo>
                  <a:lnTo>
                    <a:pt x="138" y="0"/>
                  </a:lnTo>
                  <a:lnTo>
                    <a:pt x="179" y="1"/>
                  </a:lnTo>
                  <a:lnTo>
                    <a:pt x="224" y="4"/>
                  </a:lnTo>
                  <a:lnTo>
                    <a:pt x="267" y="9"/>
                  </a:lnTo>
                  <a:lnTo>
                    <a:pt x="327" y="16"/>
                  </a:lnTo>
                  <a:lnTo>
                    <a:pt x="353" y="42"/>
                  </a:lnTo>
                  <a:lnTo>
                    <a:pt x="356" y="81"/>
                  </a:lnTo>
                  <a:lnTo>
                    <a:pt x="345" y="117"/>
                  </a:lnTo>
                  <a:lnTo>
                    <a:pt x="321" y="154"/>
                  </a:lnTo>
                  <a:lnTo>
                    <a:pt x="296" y="184"/>
                  </a:lnTo>
                  <a:lnTo>
                    <a:pt x="260" y="213"/>
                  </a:lnTo>
                  <a:lnTo>
                    <a:pt x="234" y="238"/>
                  </a:lnTo>
                  <a:lnTo>
                    <a:pt x="207" y="262"/>
                  </a:lnTo>
                  <a:lnTo>
                    <a:pt x="186" y="288"/>
                  </a:lnTo>
                  <a:lnTo>
                    <a:pt x="159" y="315"/>
                  </a:lnTo>
                  <a:lnTo>
                    <a:pt x="131" y="342"/>
                  </a:lnTo>
                  <a:lnTo>
                    <a:pt x="104" y="364"/>
                  </a:lnTo>
                  <a:lnTo>
                    <a:pt x="74" y="378"/>
                  </a:lnTo>
                  <a:lnTo>
                    <a:pt x="51" y="379"/>
                  </a:lnTo>
                  <a:lnTo>
                    <a:pt x="24" y="379"/>
                  </a:lnTo>
                  <a:lnTo>
                    <a:pt x="11" y="370"/>
                  </a:lnTo>
                  <a:lnTo>
                    <a:pt x="0" y="360"/>
                  </a:lnTo>
                  <a:lnTo>
                    <a:pt x="15" y="295"/>
                  </a:lnTo>
                  <a:lnTo>
                    <a:pt x="29" y="253"/>
                  </a:lnTo>
                  <a:lnTo>
                    <a:pt x="44" y="211"/>
                  </a:lnTo>
                  <a:lnTo>
                    <a:pt x="48" y="174"/>
                  </a:lnTo>
                  <a:lnTo>
                    <a:pt x="50" y="138"/>
                  </a:lnTo>
                  <a:lnTo>
                    <a:pt x="54" y="100"/>
                  </a:lnTo>
                  <a:lnTo>
                    <a:pt x="60" y="69"/>
                  </a:lnTo>
                  <a:lnTo>
                    <a:pt x="66" y="34"/>
                  </a:lnTo>
                  <a:lnTo>
                    <a:pt x="74" y="24"/>
                  </a:lnTo>
                  <a:close/>
                </a:path>
              </a:pathLst>
            </a:custGeom>
            <a:solidFill>
              <a:srgbClr val="B1614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9464" name="Freeform 61"/>
            <p:cNvSpPr>
              <a:spLocks/>
            </p:cNvSpPr>
            <p:nvPr/>
          </p:nvSpPr>
          <p:spPr bwMode="auto">
            <a:xfrm>
              <a:off x="2798" y="1830"/>
              <a:ext cx="594" cy="701"/>
            </a:xfrm>
            <a:custGeom>
              <a:avLst/>
              <a:gdLst>
                <a:gd name="T0" fmla="*/ 183 w 594"/>
                <a:gd name="T1" fmla="*/ 24 h 701"/>
                <a:gd name="T2" fmla="*/ 123 w 594"/>
                <a:gd name="T3" fmla="*/ 45 h 701"/>
                <a:gd name="T4" fmla="*/ 72 w 594"/>
                <a:gd name="T5" fmla="*/ 90 h 701"/>
                <a:gd name="T6" fmla="*/ 43 w 594"/>
                <a:gd name="T7" fmla="*/ 138 h 701"/>
                <a:gd name="T8" fmla="*/ 24 w 594"/>
                <a:gd name="T9" fmla="*/ 183 h 701"/>
                <a:gd name="T10" fmla="*/ 9 w 594"/>
                <a:gd name="T11" fmla="*/ 233 h 701"/>
                <a:gd name="T12" fmla="*/ 0 w 594"/>
                <a:gd name="T13" fmla="*/ 290 h 701"/>
                <a:gd name="T14" fmla="*/ 0 w 594"/>
                <a:gd name="T15" fmla="*/ 342 h 701"/>
                <a:gd name="T16" fmla="*/ 0 w 594"/>
                <a:gd name="T17" fmla="*/ 375 h 701"/>
                <a:gd name="T18" fmla="*/ 1 w 594"/>
                <a:gd name="T19" fmla="*/ 402 h 701"/>
                <a:gd name="T20" fmla="*/ 9 w 594"/>
                <a:gd name="T21" fmla="*/ 428 h 701"/>
                <a:gd name="T22" fmla="*/ 12 w 594"/>
                <a:gd name="T23" fmla="*/ 459 h 701"/>
                <a:gd name="T24" fmla="*/ 12 w 594"/>
                <a:gd name="T25" fmla="*/ 506 h 701"/>
                <a:gd name="T26" fmla="*/ 12 w 594"/>
                <a:gd name="T27" fmla="*/ 549 h 701"/>
                <a:gd name="T28" fmla="*/ 12 w 594"/>
                <a:gd name="T29" fmla="*/ 587 h 701"/>
                <a:gd name="T30" fmla="*/ 1 w 594"/>
                <a:gd name="T31" fmla="*/ 614 h 701"/>
                <a:gd name="T32" fmla="*/ 1 w 594"/>
                <a:gd name="T33" fmla="*/ 644 h 701"/>
                <a:gd name="T34" fmla="*/ 15 w 594"/>
                <a:gd name="T35" fmla="*/ 684 h 701"/>
                <a:gd name="T36" fmla="*/ 48 w 594"/>
                <a:gd name="T37" fmla="*/ 701 h 701"/>
                <a:gd name="T38" fmla="*/ 76 w 594"/>
                <a:gd name="T39" fmla="*/ 701 h 701"/>
                <a:gd name="T40" fmla="*/ 135 w 594"/>
                <a:gd name="T41" fmla="*/ 659 h 701"/>
                <a:gd name="T42" fmla="*/ 184 w 594"/>
                <a:gd name="T43" fmla="*/ 623 h 701"/>
                <a:gd name="T44" fmla="*/ 234 w 594"/>
                <a:gd name="T45" fmla="*/ 590 h 701"/>
                <a:gd name="T46" fmla="*/ 271 w 594"/>
                <a:gd name="T47" fmla="*/ 558 h 701"/>
                <a:gd name="T48" fmla="*/ 294 w 594"/>
                <a:gd name="T49" fmla="*/ 540 h 701"/>
                <a:gd name="T50" fmla="*/ 330 w 594"/>
                <a:gd name="T51" fmla="*/ 518 h 701"/>
                <a:gd name="T52" fmla="*/ 384 w 594"/>
                <a:gd name="T53" fmla="*/ 495 h 701"/>
                <a:gd name="T54" fmla="*/ 427 w 594"/>
                <a:gd name="T55" fmla="*/ 479 h 701"/>
                <a:gd name="T56" fmla="*/ 483 w 594"/>
                <a:gd name="T57" fmla="*/ 431 h 701"/>
                <a:gd name="T58" fmla="*/ 505 w 594"/>
                <a:gd name="T59" fmla="*/ 404 h 701"/>
                <a:gd name="T60" fmla="*/ 522 w 594"/>
                <a:gd name="T61" fmla="*/ 371 h 701"/>
                <a:gd name="T62" fmla="*/ 543 w 594"/>
                <a:gd name="T63" fmla="*/ 314 h 701"/>
                <a:gd name="T64" fmla="*/ 552 w 594"/>
                <a:gd name="T65" fmla="*/ 267 h 701"/>
                <a:gd name="T66" fmla="*/ 565 w 594"/>
                <a:gd name="T67" fmla="*/ 242 h 701"/>
                <a:gd name="T68" fmla="*/ 579 w 594"/>
                <a:gd name="T69" fmla="*/ 200 h 701"/>
                <a:gd name="T70" fmla="*/ 580 w 594"/>
                <a:gd name="T71" fmla="*/ 159 h 701"/>
                <a:gd name="T72" fmla="*/ 585 w 594"/>
                <a:gd name="T73" fmla="*/ 105 h 701"/>
                <a:gd name="T74" fmla="*/ 594 w 594"/>
                <a:gd name="T75" fmla="*/ 57 h 701"/>
                <a:gd name="T76" fmla="*/ 594 w 594"/>
                <a:gd name="T77" fmla="*/ 26 h 701"/>
                <a:gd name="T78" fmla="*/ 577 w 594"/>
                <a:gd name="T79" fmla="*/ 6 h 701"/>
                <a:gd name="T80" fmla="*/ 531 w 594"/>
                <a:gd name="T81" fmla="*/ 0 h 701"/>
                <a:gd name="T82" fmla="*/ 463 w 594"/>
                <a:gd name="T83" fmla="*/ 3 h 701"/>
                <a:gd name="T84" fmla="*/ 406 w 594"/>
                <a:gd name="T85" fmla="*/ 5 h 701"/>
                <a:gd name="T86" fmla="*/ 334 w 594"/>
                <a:gd name="T87" fmla="*/ 3 h 701"/>
                <a:gd name="T88" fmla="*/ 265 w 594"/>
                <a:gd name="T89" fmla="*/ 3 h 701"/>
                <a:gd name="T90" fmla="*/ 213 w 594"/>
                <a:gd name="T91" fmla="*/ 12 h 701"/>
                <a:gd name="T92" fmla="*/ 183 w 594"/>
                <a:gd name="T93" fmla="*/ 24 h 7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94"/>
                <a:gd name="T142" fmla="*/ 0 h 701"/>
                <a:gd name="T143" fmla="*/ 594 w 594"/>
                <a:gd name="T144" fmla="*/ 701 h 7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94" h="701">
                  <a:moveTo>
                    <a:pt x="183" y="24"/>
                  </a:moveTo>
                  <a:lnTo>
                    <a:pt x="123" y="45"/>
                  </a:lnTo>
                  <a:lnTo>
                    <a:pt x="72" y="90"/>
                  </a:lnTo>
                  <a:lnTo>
                    <a:pt x="43" y="138"/>
                  </a:lnTo>
                  <a:lnTo>
                    <a:pt x="24" y="183"/>
                  </a:lnTo>
                  <a:lnTo>
                    <a:pt x="9" y="233"/>
                  </a:lnTo>
                  <a:lnTo>
                    <a:pt x="0" y="290"/>
                  </a:lnTo>
                  <a:lnTo>
                    <a:pt x="0" y="342"/>
                  </a:lnTo>
                  <a:lnTo>
                    <a:pt x="0" y="375"/>
                  </a:lnTo>
                  <a:lnTo>
                    <a:pt x="1" y="402"/>
                  </a:lnTo>
                  <a:lnTo>
                    <a:pt x="9" y="428"/>
                  </a:lnTo>
                  <a:lnTo>
                    <a:pt x="12" y="459"/>
                  </a:lnTo>
                  <a:lnTo>
                    <a:pt x="12" y="506"/>
                  </a:lnTo>
                  <a:lnTo>
                    <a:pt x="12" y="549"/>
                  </a:lnTo>
                  <a:lnTo>
                    <a:pt x="12" y="587"/>
                  </a:lnTo>
                  <a:lnTo>
                    <a:pt x="1" y="614"/>
                  </a:lnTo>
                  <a:lnTo>
                    <a:pt x="1" y="644"/>
                  </a:lnTo>
                  <a:lnTo>
                    <a:pt x="15" y="684"/>
                  </a:lnTo>
                  <a:lnTo>
                    <a:pt x="48" y="701"/>
                  </a:lnTo>
                  <a:lnTo>
                    <a:pt x="76" y="701"/>
                  </a:lnTo>
                  <a:lnTo>
                    <a:pt x="135" y="659"/>
                  </a:lnTo>
                  <a:lnTo>
                    <a:pt x="184" y="623"/>
                  </a:lnTo>
                  <a:lnTo>
                    <a:pt x="234" y="590"/>
                  </a:lnTo>
                  <a:lnTo>
                    <a:pt x="271" y="558"/>
                  </a:lnTo>
                  <a:lnTo>
                    <a:pt x="294" y="540"/>
                  </a:lnTo>
                  <a:lnTo>
                    <a:pt x="330" y="518"/>
                  </a:lnTo>
                  <a:lnTo>
                    <a:pt x="384" y="495"/>
                  </a:lnTo>
                  <a:lnTo>
                    <a:pt x="427" y="479"/>
                  </a:lnTo>
                  <a:lnTo>
                    <a:pt x="483" y="431"/>
                  </a:lnTo>
                  <a:lnTo>
                    <a:pt x="505" y="404"/>
                  </a:lnTo>
                  <a:lnTo>
                    <a:pt x="522" y="371"/>
                  </a:lnTo>
                  <a:lnTo>
                    <a:pt x="543" y="314"/>
                  </a:lnTo>
                  <a:lnTo>
                    <a:pt x="552" y="267"/>
                  </a:lnTo>
                  <a:lnTo>
                    <a:pt x="565" y="242"/>
                  </a:lnTo>
                  <a:lnTo>
                    <a:pt x="579" y="200"/>
                  </a:lnTo>
                  <a:lnTo>
                    <a:pt x="580" y="159"/>
                  </a:lnTo>
                  <a:lnTo>
                    <a:pt x="585" y="105"/>
                  </a:lnTo>
                  <a:lnTo>
                    <a:pt x="594" y="57"/>
                  </a:lnTo>
                  <a:lnTo>
                    <a:pt x="594" y="26"/>
                  </a:lnTo>
                  <a:lnTo>
                    <a:pt x="577" y="6"/>
                  </a:lnTo>
                  <a:lnTo>
                    <a:pt x="531" y="0"/>
                  </a:lnTo>
                  <a:lnTo>
                    <a:pt x="463" y="3"/>
                  </a:lnTo>
                  <a:lnTo>
                    <a:pt x="406" y="5"/>
                  </a:lnTo>
                  <a:lnTo>
                    <a:pt x="334" y="3"/>
                  </a:lnTo>
                  <a:lnTo>
                    <a:pt x="265" y="3"/>
                  </a:lnTo>
                  <a:lnTo>
                    <a:pt x="213" y="12"/>
                  </a:lnTo>
                  <a:lnTo>
                    <a:pt x="183" y="24"/>
                  </a:lnTo>
                  <a:close/>
                </a:path>
              </a:pathLst>
            </a:custGeom>
            <a:solidFill>
              <a:srgbClr val="B1614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9465" name="Freeform 63"/>
            <p:cNvSpPr>
              <a:spLocks/>
            </p:cNvSpPr>
            <p:nvPr/>
          </p:nvSpPr>
          <p:spPr bwMode="auto">
            <a:xfrm>
              <a:off x="2855" y="1814"/>
              <a:ext cx="837" cy="154"/>
            </a:xfrm>
            <a:custGeom>
              <a:avLst/>
              <a:gdLst>
                <a:gd name="T0" fmla="*/ 0 w 837"/>
                <a:gd name="T1" fmla="*/ 154 h 154"/>
                <a:gd name="T2" fmla="*/ 52 w 837"/>
                <a:gd name="T3" fmla="*/ 112 h 154"/>
                <a:gd name="T4" fmla="*/ 123 w 837"/>
                <a:gd name="T5" fmla="*/ 75 h 154"/>
                <a:gd name="T6" fmla="*/ 214 w 837"/>
                <a:gd name="T7" fmla="*/ 54 h 154"/>
                <a:gd name="T8" fmla="*/ 316 w 837"/>
                <a:gd name="T9" fmla="*/ 52 h 154"/>
                <a:gd name="T10" fmla="*/ 366 w 837"/>
                <a:gd name="T11" fmla="*/ 49 h 154"/>
                <a:gd name="T12" fmla="*/ 486 w 837"/>
                <a:gd name="T13" fmla="*/ 48 h 154"/>
                <a:gd name="T14" fmla="*/ 537 w 837"/>
                <a:gd name="T15" fmla="*/ 69 h 154"/>
                <a:gd name="T16" fmla="*/ 577 w 837"/>
                <a:gd name="T17" fmla="*/ 51 h 154"/>
                <a:gd name="T18" fmla="*/ 643 w 837"/>
                <a:gd name="T19" fmla="*/ 42 h 154"/>
                <a:gd name="T20" fmla="*/ 717 w 837"/>
                <a:gd name="T21" fmla="*/ 42 h 154"/>
                <a:gd name="T22" fmla="*/ 798 w 837"/>
                <a:gd name="T23" fmla="*/ 54 h 154"/>
                <a:gd name="T24" fmla="*/ 837 w 837"/>
                <a:gd name="T25" fmla="*/ 81 h 154"/>
                <a:gd name="T26" fmla="*/ 831 w 837"/>
                <a:gd name="T27" fmla="*/ 40 h 154"/>
                <a:gd name="T28" fmla="*/ 799 w 837"/>
                <a:gd name="T29" fmla="*/ 18 h 154"/>
                <a:gd name="T30" fmla="*/ 732 w 837"/>
                <a:gd name="T31" fmla="*/ 9 h 154"/>
                <a:gd name="T32" fmla="*/ 640 w 837"/>
                <a:gd name="T33" fmla="*/ 0 h 154"/>
                <a:gd name="T34" fmla="*/ 582 w 837"/>
                <a:gd name="T35" fmla="*/ 7 h 154"/>
                <a:gd name="T36" fmla="*/ 550 w 837"/>
                <a:gd name="T37" fmla="*/ 31 h 154"/>
                <a:gd name="T38" fmla="*/ 538 w 837"/>
                <a:gd name="T39" fmla="*/ 40 h 154"/>
                <a:gd name="T40" fmla="*/ 498 w 837"/>
                <a:gd name="T41" fmla="*/ 10 h 154"/>
                <a:gd name="T42" fmla="*/ 433 w 837"/>
                <a:gd name="T43" fmla="*/ 13 h 154"/>
                <a:gd name="T44" fmla="*/ 342 w 837"/>
                <a:gd name="T45" fmla="*/ 12 h 154"/>
                <a:gd name="T46" fmla="*/ 256 w 837"/>
                <a:gd name="T47" fmla="*/ 12 h 154"/>
                <a:gd name="T48" fmla="*/ 163 w 837"/>
                <a:gd name="T49" fmla="*/ 27 h 154"/>
                <a:gd name="T50" fmla="*/ 73 w 837"/>
                <a:gd name="T51" fmla="*/ 55 h 154"/>
                <a:gd name="T52" fmla="*/ 18 w 837"/>
                <a:gd name="T53" fmla="*/ 111 h 154"/>
                <a:gd name="T54" fmla="*/ 0 w 837"/>
                <a:gd name="T55" fmla="*/ 154 h 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37"/>
                <a:gd name="T85" fmla="*/ 0 h 154"/>
                <a:gd name="T86" fmla="*/ 837 w 837"/>
                <a:gd name="T87" fmla="*/ 154 h 1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37" h="154">
                  <a:moveTo>
                    <a:pt x="0" y="154"/>
                  </a:moveTo>
                  <a:lnTo>
                    <a:pt x="52" y="112"/>
                  </a:lnTo>
                  <a:lnTo>
                    <a:pt x="123" y="75"/>
                  </a:lnTo>
                  <a:lnTo>
                    <a:pt x="214" y="54"/>
                  </a:lnTo>
                  <a:lnTo>
                    <a:pt x="316" y="52"/>
                  </a:lnTo>
                  <a:lnTo>
                    <a:pt x="366" y="49"/>
                  </a:lnTo>
                  <a:lnTo>
                    <a:pt x="486" y="48"/>
                  </a:lnTo>
                  <a:lnTo>
                    <a:pt x="537" y="69"/>
                  </a:lnTo>
                  <a:lnTo>
                    <a:pt x="577" y="51"/>
                  </a:lnTo>
                  <a:lnTo>
                    <a:pt x="643" y="42"/>
                  </a:lnTo>
                  <a:lnTo>
                    <a:pt x="717" y="42"/>
                  </a:lnTo>
                  <a:lnTo>
                    <a:pt x="798" y="54"/>
                  </a:lnTo>
                  <a:lnTo>
                    <a:pt x="837" y="81"/>
                  </a:lnTo>
                  <a:lnTo>
                    <a:pt x="831" y="40"/>
                  </a:lnTo>
                  <a:lnTo>
                    <a:pt x="799" y="18"/>
                  </a:lnTo>
                  <a:lnTo>
                    <a:pt x="732" y="9"/>
                  </a:lnTo>
                  <a:lnTo>
                    <a:pt x="640" y="0"/>
                  </a:lnTo>
                  <a:lnTo>
                    <a:pt x="582" y="7"/>
                  </a:lnTo>
                  <a:lnTo>
                    <a:pt x="550" y="31"/>
                  </a:lnTo>
                  <a:lnTo>
                    <a:pt x="538" y="40"/>
                  </a:lnTo>
                  <a:lnTo>
                    <a:pt x="498" y="10"/>
                  </a:lnTo>
                  <a:lnTo>
                    <a:pt x="433" y="13"/>
                  </a:lnTo>
                  <a:lnTo>
                    <a:pt x="342" y="12"/>
                  </a:lnTo>
                  <a:lnTo>
                    <a:pt x="256" y="12"/>
                  </a:lnTo>
                  <a:lnTo>
                    <a:pt x="163" y="27"/>
                  </a:lnTo>
                  <a:lnTo>
                    <a:pt x="73" y="55"/>
                  </a:lnTo>
                  <a:lnTo>
                    <a:pt x="18" y="111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C67F62"/>
            </a:solidFill>
            <a:ln w="9525">
              <a:solidFill>
                <a:srgbClr val="C67F62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9466" name="Freeform 64"/>
            <p:cNvSpPr>
              <a:spLocks/>
            </p:cNvSpPr>
            <p:nvPr/>
          </p:nvSpPr>
          <p:spPr bwMode="auto">
            <a:xfrm>
              <a:off x="2796" y="1970"/>
              <a:ext cx="857" cy="561"/>
            </a:xfrm>
            <a:custGeom>
              <a:avLst/>
              <a:gdLst>
                <a:gd name="T0" fmla="*/ 14 w 857"/>
                <a:gd name="T1" fmla="*/ 465 h 561"/>
                <a:gd name="T2" fmla="*/ 59 w 857"/>
                <a:gd name="T3" fmla="*/ 492 h 561"/>
                <a:gd name="T4" fmla="*/ 105 w 857"/>
                <a:gd name="T5" fmla="*/ 489 h 561"/>
                <a:gd name="T6" fmla="*/ 162 w 857"/>
                <a:gd name="T7" fmla="*/ 459 h 561"/>
                <a:gd name="T8" fmla="*/ 231 w 857"/>
                <a:gd name="T9" fmla="*/ 405 h 561"/>
                <a:gd name="T10" fmla="*/ 279 w 857"/>
                <a:gd name="T11" fmla="*/ 363 h 561"/>
                <a:gd name="T12" fmla="*/ 345 w 857"/>
                <a:gd name="T13" fmla="*/ 340 h 561"/>
                <a:gd name="T14" fmla="*/ 399 w 857"/>
                <a:gd name="T15" fmla="*/ 301 h 561"/>
                <a:gd name="T16" fmla="*/ 479 w 857"/>
                <a:gd name="T17" fmla="*/ 252 h 561"/>
                <a:gd name="T18" fmla="*/ 540 w 857"/>
                <a:gd name="T19" fmla="*/ 204 h 561"/>
                <a:gd name="T20" fmla="*/ 581 w 857"/>
                <a:gd name="T21" fmla="*/ 204 h 561"/>
                <a:gd name="T22" fmla="*/ 623 w 857"/>
                <a:gd name="T23" fmla="*/ 190 h 561"/>
                <a:gd name="T24" fmla="*/ 681 w 857"/>
                <a:gd name="T25" fmla="*/ 138 h 561"/>
                <a:gd name="T26" fmla="*/ 737 w 857"/>
                <a:gd name="T27" fmla="*/ 78 h 561"/>
                <a:gd name="T28" fmla="*/ 779 w 857"/>
                <a:gd name="T29" fmla="*/ 39 h 561"/>
                <a:gd name="T30" fmla="*/ 827 w 857"/>
                <a:gd name="T31" fmla="*/ 10 h 561"/>
                <a:gd name="T32" fmla="*/ 857 w 857"/>
                <a:gd name="T33" fmla="*/ 0 h 561"/>
                <a:gd name="T34" fmla="*/ 831 w 857"/>
                <a:gd name="T35" fmla="*/ 40 h 561"/>
                <a:gd name="T36" fmla="*/ 758 w 857"/>
                <a:gd name="T37" fmla="*/ 100 h 561"/>
                <a:gd name="T38" fmla="*/ 713 w 857"/>
                <a:gd name="T39" fmla="*/ 154 h 561"/>
                <a:gd name="T40" fmla="*/ 657 w 857"/>
                <a:gd name="T41" fmla="*/ 208 h 561"/>
                <a:gd name="T42" fmla="*/ 618 w 857"/>
                <a:gd name="T43" fmla="*/ 232 h 561"/>
                <a:gd name="T44" fmla="*/ 564 w 857"/>
                <a:gd name="T45" fmla="*/ 235 h 561"/>
                <a:gd name="T46" fmla="*/ 528 w 857"/>
                <a:gd name="T47" fmla="*/ 220 h 561"/>
                <a:gd name="T48" fmla="*/ 507 w 857"/>
                <a:gd name="T49" fmla="*/ 262 h 561"/>
                <a:gd name="T50" fmla="*/ 452 w 857"/>
                <a:gd name="T51" fmla="*/ 324 h 561"/>
                <a:gd name="T52" fmla="*/ 405 w 857"/>
                <a:gd name="T53" fmla="*/ 348 h 561"/>
                <a:gd name="T54" fmla="*/ 324 w 857"/>
                <a:gd name="T55" fmla="*/ 382 h 561"/>
                <a:gd name="T56" fmla="*/ 266 w 857"/>
                <a:gd name="T57" fmla="*/ 423 h 561"/>
                <a:gd name="T58" fmla="*/ 198 w 857"/>
                <a:gd name="T59" fmla="*/ 474 h 561"/>
                <a:gd name="T60" fmla="*/ 143 w 857"/>
                <a:gd name="T61" fmla="*/ 513 h 561"/>
                <a:gd name="T62" fmla="*/ 74 w 857"/>
                <a:gd name="T63" fmla="*/ 561 h 561"/>
                <a:gd name="T64" fmla="*/ 24 w 857"/>
                <a:gd name="T65" fmla="*/ 549 h 561"/>
                <a:gd name="T66" fmla="*/ 0 w 857"/>
                <a:gd name="T67" fmla="*/ 502 h 561"/>
                <a:gd name="T68" fmla="*/ 14 w 857"/>
                <a:gd name="T69" fmla="*/ 465 h 5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7"/>
                <a:gd name="T106" fmla="*/ 0 h 561"/>
                <a:gd name="T107" fmla="*/ 857 w 857"/>
                <a:gd name="T108" fmla="*/ 561 h 5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7" h="561">
                  <a:moveTo>
                    <a:pt x="14" y="465"/>
                  </a:moveTo>
                  <a:lnTo>
                    <a:pt x="59" y="492"/>
                  </a:lnTo>
                  <a:lnTo>
                    <a:pt x="105" y="489"/>
                  </a:lnTo>
                  <a:lnTo>
                    <a:pt x="162" y="459"/>
                  </a:lnTo>
                  <a:lnTo>
                    <a:pt x="231" y="405"/>
                  </a:lnTo>
                  <a:lnTo>
                    <a:pt x="279" y="363"/>
                  </a:lnTo>
                  <a:lnTo>
                    <a:pt x="345" y="340"/>
                  </a:lnTo>
                  <a:lnTo>
                    <a:pt x="399" y="301"/>
                  </a:lnTo>
                  <a:lnTo>
                    <a:pt x="479" y="252"/>
                  </a:lnTo>
                  <a:lnTo>
                    <a:pt x="540" y="204"/>
                  </a:lnTo>
                  <a:lnTo>
                    <a:pt x="581" y="204"/>
                  </a:lnTo>
                  <a:lnTo>
                    <a:pt x="623" y="190"/>
                  </a:lnTo>
                  <a:lnTo>
                    <a:pt x="681" y="138"/>
                  </a:lnTo>
                  <a:lnTo>
                    <a:pt x="737" y="78"/>
                  </a:lnTo>
                  <a:lnTo>
                    <a:pt x="779" y="39"/>
                  </a:lnTo>
                  <a:lnTo>
                    <a:pt x="827" y="10"/>
                  </a:lnTo>
                  <a:lnTo>
                    <a:pt x="857" y="0"/>
                  </a:lnTo>
                  <a:lnTo>
                    <a:pt x="831" y="40"/>
                  </a:lnTo>
                  <a:lnTo>
                    <a:pt x="758" y="100"/>
                  </a:lnTo>
                  <a:lnTo>
                    <a:pt x="713" y="154"/>
                  </a:lnTo>
                  <a:lnTo>
                    <a:pt x="657" y="208"/>
                  </a:lnTo>
                  <a:lnTo>
                    <a:pt x="618" y="232"/>
                  </a:lnTo>
                  <a:lnTo>
                    <a:pt x="564" y="235"/>
                  </a:lnTo>
                  <a:lnTo>
                    <a:pt x="528" y="220"/>
                  </a:lnTo>
                  <a:lnTo>
                    <a:pt x="507" y="262"/>
                  </a:lnTo>
                  <a:lnTo>
                    <a:pt x="452" y="324"/>
                  </a:lnTo>
                  <a:lnTo>
                    <a:pt x="405" y="348"/>
                  </a:lnTo>
                  <a:lnTo>
                    <a:pt x="324" y="382"/>
                  </a:lnTo>
                  <a:lnTo>
                    <a:pt x="266" y="423"/>
                  </a:lnTo>
                  <a:lnTo>
                    <a:pt x="198" y="474"/>
                  </a:lnTo>
                  <a:lnTo>
                    <a:pt x="143" y="513"/>
                  </a:lnTo>
                  <a:lnTo>
                    <a:pt x="74" y="561"/>
                  </a:lnTo>
                  <a:lnTo>
                    <a:pt x="24" y="549"/>
                  </a:lnTo>
                  <a:lnTo>
                    <a:pt x="0" y="502"/>
                  </a:lnTo>
                  <a:lnTo>
                    <a:pt x="14" y="465"/>
                  </a:lnTo>
                  <a:close/>
                </a:path>
              </a:pathLst>
            </a:custGeom>
            <a:solidFill>
              <a:srgbClr val="844830"/>
            </a:solidFill>
            <a:ln w="9525">
              <a:solidFill>
                <a:srgbClr val="84483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9467" name="Freeform 66"/>
            <p:cNvSpPr>
              <a:spLocks/>
            </p:cNvSpPr>
            <p:nvPr/>
          </p:nvSpPr>
          <p:spPr bwMode="auto">
            <a:xfrm>
              <a:off x="3322" y="1802"/>
              <a:ext cx="372" cy="411"/>
            </a:xfrm>
            <a:custGeom>
              <a:avLst/>
              <a:gdLst>
                <a:gd name="T0" fmla="*/ 75 w 372"/>
                <a:gd name="T1" fmla="*/ 54 h 411"/>
                <a:gd name="T2" fmla="*/ 85 w 372"/>
                <a:gd name="T3" fmla="*/ 31 h 411"/>
                <a:gd name="T4" fmla="*/ 109 w 372"/>
                <a:gd name="T5" fmla="*/ 12 h 411"/>
                <a:gd name="T6" fmla="*/ 163 w 372"/>
                <a:gd name="T7" fmla="*/ 0 h 411"/>
                <a:gd name="T8" fmla="*/ 247 w 372"/>
                <a:gd name="T9" fmla="*/ 9 h 411"/>
                <a:gd name="T10" fmla="*/ 298 w 372"/>
                <a:gd name="T11" fmla="*/ 21 h 411"/>
                <a:gd name="T12" fmla="*/ 346 w 372"/>
                <a:gd name="T13" fmla="*/ 34 h 411"/>
                <a:gd name="T14" fmla="*/ 372 w 372"/>
                <a:gd name="T15" fmla="*/ 66 h 411"/>
                <a:gd name="T16" fmla="*/ 370 w 372"/>
                <a:gd name="T17" fmla="*/ 111 h 411"/>
                <a:gd name="T18" fmla="*/ 361 w 372"/>
                <a:gd name="T19" fmla="*/ 139 h 411"/>
                <a:gd name="T20" fmla="*/ 343 w 372"/>
                <a:gd name="T21" fmla="*/ 171 h 411"/>
                <a:gd name="T22" fmla="*/ 295 w 372"/>
                <a:gd name="T23" fmla="*/ 226 h 411"/>
                <a:gd name="T24" fmla="*/ 271 w 372"/>
                <a:gd name="T25" fmla="*/ 241 h 411"/>
                <a:gd name="T26" fmla="*/ 243 w 372"/>
                <a:gd name="T27" fmla="*/ 268 h 411"/>
                <a:gd name="T28" fmla="*/ 208 w 372"/>
                <a:gd name="T29" fmla="*/ 304 h 411"/>
                <a:gd name="T30" fmla="*/ 186 w 372"/>
                <a:gd name="T31" fmla="*/ 330 h 411"/>
                <a:gd name="T32" fmla="*/ 154 w 372"/>
                <a:gd name="T33" fmla="*/ 355 h 411"/>
                <a:gd name="T34" fmla="*/ 124 w 372"/>
                <a:gd name="T35" fmla="*/ 385 h 411"/>
                <a:gd name="T36" fmla="*/ 97 w 372"/>
                <a:gd name="T37" fmla="*/ 403 h 411"/>
                <a:gd name="T38" fmla="*/ 54 w 372"/>
                <a:gd name="T39" fmla="*/ 411 h 411"/>
                <a:gd name="T40" fmla="*/ 13 w 372"/>
                <a:gd name="T41" fmla="*/ 406 h 411"/>
                <a:gd name="T42" fmla="*/ 0 w 372"/>
                <a:gd name="T43" fmla="*/ 391 h 411"/>
                <a:gd name="T44" fmla="*/ 6 w 372"/>
                <a:gd name="T45" fmla="*/ 346 h 411"/>
                <a:gd name="T46" fmla="*/ 21 w 372"/>
                <a:gd name="T47" fmla="*/ 321 h 411"/>
                <a:gd name="T48" fmla="*/ 21 w 372"/>
                <a:gd name="T49" fmla="*/ 297 h 411"/>
                <a:gd name="T50" fmla="*/ 43 w 372"/>
                <a:gd name="T51" fmla="*/ 250 h 411"/>
                <a:gd name="T52" fmla="*/ 57 w 372"/>
                <a:gd name="T53" fmla="*/ 205 h 411"/>
                <a:gd name="T54" fmla="*/ 54 w 372"/>
                <a:gd name="T55" fmla="*/ 160 h 411"/>
                <a:gd name="T56" fmla="*/ 61 w 372"/>
                <a:gd name="T57" fmla="*/ 117 h 411"/>
                <a:gd name="T58" fmla="*/ 72 w 372"/>
                <a:gd name="T59" fmla="*/ 75 h 411"/>
                <a:gd name="T60" fmla="*/ 75 w 372"/>
                <a:gd name="T61" fmla="*/ 54 h 41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2"/>
                <a:gd name="T94" fmla="*/ 0 h 411"/>
                <a:gd name="T95" fmla="*/ 372 w 372"/>
                <a:gd name="T96" fmla="*/ 411 h 41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2" h="411">
                  <a:moveTo>
                    <a:pt x="75" y="54"/>
                  </a:moveTo>
                  <a:lnTo>
                    <a:pt x="85" y="31"/>
                  </a:lnTo>
                  <a:lnTo>
                    <a:pt x="109" y="12"/>
                  </a:lnTo>
                  <a:lnTo>
                    <a:pt x="163" y="0"/>
                  </a:lnTo>
                  <a:lnTo>
                    <a:pt x="247" y="9"/>
                  </a:lnTo>
                  <a:lnTo>
                    <a:pt x="298" y="21"/>
                  </a:lnTo>
                  <a:lnTo>
                    <a:pt x="346" y="34"/>
                  </a:lnTo>
                  <a:lnTo>
                    <a:pt x="372" y="66"/>
                  </a:lnTo>
                  <a:lnTo>
                    <a:pt x="370" y="111"/>
                  </a:lnTo>
                  <a:lnTo>
                    <a:pt x="361" y="139"/>
                  </a:lnTo>
                  <a:lnTo>
                    <a:pt x="343" y="171"/>
                  </a:lnTo>
                  <a:lnTo>
                    <a:pt x="295" y="226"/>
                  </a:lnTo>
                  <a:lnTo>
                    <a:pt x="271" y="241"/>
                  </a:lnTo>
                  <a:lnTo>
                    <a:pt x="243" y="268"/>
                  </a:lnTo>
                  <a:lnTo>
                    <a:pt x="208" y="304"/>
                  </a:lnTo>
                  <a:lnTo>
                    <a:pt x="186" y="330"/>
                  </a:lnTo>
                  <a:lnTo>
                    <a:pt x="154" y="355"/>
                  </a:lnTo>
                  <a:lnTo>
                    <a:pt x="124" y="385"/>
                  </a:lnTo>
                  <a:lnTo>
                    <a:pt x="97" y="403"/>
                  </a:lnTo>
                  <a:lnTo>
                    <a:pt x="54" y="411"/>
                  </a:lnTo>
                  <a:lnTo>
                    <a:pt x="13" y="406"/>
                  </a:lnTo>
                  <a:lnTo>
                    <a:pt x="0" y="391"/>
                  </a:lnTo>
                  <a:lnTo>
                    <a:pt x="6" y="346"/>
                  </a:lnTo>
                  <a:lnTo>
                    <a:pt x="21" y="321"/>
                  </a:lnTo>
                  <a:lnTo>
                    <a:pt x="21" y="297"/>
                  </a:lnTo>
                  <a:lnTo>
                    <a:pt x="43" y="250"/>
                  </a:lnTo>
                  <a:lnTo>
                    <a:pt x="57" y="205"/>
                  </a:lnTo>
                  <a:lnTo>
                    <a:pt x="54" y="160"/>
                  </a:lnTo>
                  <a:lnTo>
                    <a:pt x="61" y="117"/>
                  </a:lnTo>
                  <a:lnTo>
                    <a:pt x="72" y="75"/>
                  </a:lnTo>
                  <a:lnTo>
                    <a:pt x="75" y="54"/>
                  </a:lnTo>
                  <a:close/>
                </a:path>
              </a:pathLst>
            </a:custGeom>
            <a:noFill/>
            <a:ln w="28575">
              <a:solidFill>
                <a:srgbClr val="95523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  <p:sp>
          <p:nvSpPr>
            <p:cNvPr id="59468" name="Freeform 65"/>
            <p:cNvSpPr>
              <a:spLocks/>
            </p:cNvSpPr>
            <p:nvPr/>
          </p:nvSpPr>
          <p:spPr bwMode="auto">
            <a:xfrm>
              <a:off x="2793" y="1817"/>
              <a:ext cx="605" cy="718"/>
            </a:xfrm>
            <a:custGeom>
              <a:avLst/>
              <a:gdLst>
                <a:gd name="T0" fmla="*/ 605 w 605"/>
                <a:gd name="T1" fmla="*/ 46 h 718"/>
                <a:gd name="T2" fmla="*/ 590 w 605"/>
                <a:gd name="T3" fmla="*/ 21 h 718"/>
                <a:gd name="T4" fmla="*/ 564 w 605"/>
                <a:gd name="T5" fmla="*/ 6 h 718"/>
                <a:gd name="T6" fmla="*/ 525 w 605"/>
                <a:gd name="T7" fmla="*/ 0 h 718"/>
                <a:gd name="T8" fmla="*/ 470 w 605"/>
                <a:gd name="T9" fmla="*/ 1 h 718"/>
                <a:gd name="T10" fmla="*/ 419 w 605"/>
                <a:gd name="T11" fmla="*/ 6 h 718"/>
                <a:gd name="T12" fmla="*/ 366 w 605"/>
                <a:gd name="T13" fmla="*/ 6 h 718"/>
                <a:gd name="T14" fmla="*/ 291 w 605"/>
                <a:gd name="T15" fmla="*/ 12 h 718"/>
                <a:gd name="T16" fmla="*/ 234 w 605"/>
                <a:gd name="T17" fmla="*/ 21 h 718"/>
                <a:gd name="T18" fmla="*/ 176 w 605"/>
                <a:gd name="T19" fmla="*/ 42 h 718"/>
                <a:gd name="T20" fmla="*/ 122 w 605"/>
                <a:gd name="T21" fmla="*/ 60 h 718"/>
                <a:gd name="T22" fmla="*/ 90 w 605"/>
                <a:gd name="T23" fmla="*/ 82 h 718"/>
                <a:gd name="T24" fmla="*/ 66 w 605"/>
                <a:gd name="T25" fmla="*/ 112 h 718"/>
                <a:gd name="T26" fmla="*/ 35 w 605"/>
                <a:gd name="T27" fmla="*/ 168 h 718"/>
                <a:gd name="T28" fmla="*/ 18 w 605"/>
                <a:gd name="T29" fmla="*/ 214 h 718"/>
                <a:gd name="T30" fmla="*/ 2 w 605"/>
                <a:gd name="T31" fmla="*/ 282 h 718"/>
                <a:gd name="T32" fmla="*/ 0 w 605"/>
                <a:gd name="T33" fmla="*/ 361 h 718"/>
                <a:gd name="T34" fmla="*/ 3 w 605"/>
                <a:gd name="T35" fmla="*/ 408 h 718"/>
                <a:gd name="T36" fmla="*/ 11 w 605"/>
                <a:gd name="T37" fmla="*/ 448 h 718"/>
                <a:gd name="T38" fmla="*/ 17 w 605"/>
                <a:gd name="T39" fmla="*/ 505 h 718"/>
                <a:gd name="T40" fmla="*/ 17 w 605"/>
                <a:gd name="T41" fmla="*/ 553 h 718"/>
                <a:gd name="T42" fmla="*/ 17 w 605"/>
                <a:gd name="T43" fmla="*/ 600 h 718"/>
                <a:gd name="T44" fmla="*/ 9 w 605"/>
                <a:gd name="T45" fmla="*/ 624 h 718"/>
                <a:gd name="T46" fmla="*/ 8 w 605"/>
                <a:gd name="T47" fmla="*/ 646 h 718"/>
                <a:gd name="T48" fmla="*/ 11 w 605"/>
                <a:gd name="T49" fmla="*/ 679 h 718"/>
                <a:gd name="T50" fmla="*/ 29 w 605"/>
                <a:gd name="T51" fmla="*/ 711 h 718"/>
                <a:gd name="T52" fmla="*/ 63 w 605"/>
                <a:gd name="T53" fmla="*/ 718 h 718"/>
                <a:gd name="T54" fmla="*/ 98 w 605"/>
                <a:gd name="T55" fmla="*/ 714 h 718"/>
                <a:gd name="T56" fmla="*/ 132 w 605"/>
                <a:gd name="T57" fmla="*/ 688 h 718"/>
                <a:gd name="T58" fmla="*/ 168 w 605"/>
                <a:gd name="T59" fmla="*/ 654 h 718"/>
                <a:gd name="T60" fmla="*/ 209 w 605"/>
                <a:gd name="T61" fmla="*/ 628 h 718"/>
                <a:gd name="T62" fmla="*/ 248 w 605"/>
                <a:gd name="T63" fmla="*/ 603 h 718"/>
                <a:gd name="T64" fmla="*/ 267 w 605"/>
                <a:gd name="T65" fmla="*/ 577 h 718"/>
                <a:gd name="T66" fmla="*/ 317 w 605"/>
                <a:gd name="T67" fmla="*/ 543 h 718"/>
                <a:gd name="T68" fmla="*/ 383 w 605"/>
                <a:gd name="T69" fmla="*/ 514 h 718"/>
                <a:gd name="T70" fmla="*/ 444 w 605"/>
                <a:gd name="T71" fmla="*/ 490 h 718"/>
                <a:gd name="T72" fmla="*/ 483 w 605"/>
                <a:gd name="T73" fmla="*/ 450 h 718"/>
                <a:gd name="T74" fmla="*/ 510 w 605"/>
                <a:gd name="T75" fmla="*/ 417 h 718"/>
                <a:gd name="T76" fmla="*/ 539 w 605"/>
                <a:gd name="T77" fmla="*/ 361 h 718"/>
                <a:gd name="T78" fmla="*/ 551 w 605"/>
                <a:gd name="T79" fmla="*/ 313 h 718"/>
                <a:gd name="T80" fmla="*/ 552 w 605"/>
                <a:gd name="T81" fmla="*/ 286 h 718"/>
                <a:gd name="T82" fmla="*/ 578 w 605"/>
                <a:gd name="T83" fmla="*/ 237 h 718"/>
                <a:gd name="T84" fmla="*/ 585 w 605"/>
                <a:gd name="T85" fmla="*/ 204 h 718"/>
                <a:gd name="T86" fmla="*/ 585 w 605"/>
                <a:gd name="T87" fmla="*/ 163 h 718"/>
                <a:gd name="T88" fmla="*/ 587 w 605"/>
                <a:gd name="T89" fmla="*/ 132 h 718"/>
                <a:gd name="T90" fmla="*/ 593 w 605"/>
                <a:gd name="T91" fmla="*/ 97 h 718"/>
                <a:gd name="T92" fmla="*/ 597 w 605"/>
                <a:gd name="T93" fmla="*/ 67 h 718"/>
                <a:gd name="T94" fmla="*/ 605 w 605"/>
                <a:gd name="T95" fmla="*/ 46 h 7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5"/>
                <a:gd name="T145" fmla="*/ 0 h 718"/>
                <a:gd name="T146" fmla="*/ 605 w 605"/>
                <a:gd name="T147" fmla="*/ 718 h 71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5" h="718">
                  <a:moveTo>
                    <a:pt x="605" y="46"/>
                  </a:moveTo>
                  <a:lnTo>
                    <a:pt x="590" y="21"/>
                  </a:lnTo>
                  <a:lnTo>
                    <a:pt x="564" y="6"/>
                  </a:lnTo>
                  <a:lnTo>
                    <a:pt x="525" y="0"/>
                  </a:lnTo>
                  <a:lnTo>
                    <a:pt x="470" y="1"/>
                  </a:lnTo>
                  <a:lnTo>
                    <a:pt x="419" y="6"/>
                  </a:lnTo>
                  <a:lnTo>
                    <a:pt x="366" y="6"/>
                  </a:lnTo>
                  <a:lnTo>
                    <a:pt x="291" y="12"/>
                  </a:lnTo>
                  <a:lnTo>
                    <a:pt x="234" y="21"/>
                  </a:lnTo>
                  <a:lnTo>
                    <a:pt x="176" y="42"/>
                  </a:lnTo>
                  <a:lnTo>
                    <a:pt x="122" y="60"/>
                  </a:lnTo>
                  <a:lnTo>
                    <a:pt x="90" y="82"/>
                  </a:lnTo>
                  <a:lnTo>
                    <a:pt x="66" y="112"/>
                  </a:lnTo>
                  <a:lnTo>
                    <a:pt x="35" y="168"/>
                  </a:lnTo>
                  <a:lnTo>
                    <a:pt x="18" y="214"/>
                  </a:lnTo>
                  <a:lnTo>
                    <a:pt x="2" y="282"/>
                  </a:lnTo>
                  <a:lnTo>
                    <a:pt x="0" y="361"/>
                  </a:lnTo>
                  <a:lnTo>
                    <a:pt x="3" y="408"/>
                  </a:lnTo>
                  <a:lnTo>
                    <a:pt x="11" y="448"/>
                  </a:lnTo>
                  <a:lnTo>
                    <a:pt x="17" y="505"/>
                  </a:lnTo>
                  <a:lnTo>
                    <a:pt x="17" y="553"/>
                  </a:lnTo>
                  <a:lnTo>
                    <a:pt x="17" y="600"/>
                  </a:lnTo>
                  <a:lnTo>
                    <a:pt x="9" y="624"/>
                  </a:lnTo>
                  <a:lnTo>
                    <a:pt x="8" y="646"/>
                  </a:lnTo>
                  <a:lnTo>
                    <a:pt x="11" y="679"/>
                  </a:lnTo>
                  <a:lnTo>
                    <a:pt x="29" y="711"/>
                  </a:lnTo>
                  <a:lnTo>
                    <a:pt x="63" y="718"/>
                  </a:lnTo>
                  <a:lnTo>
                    <a:pt x="98" y="714"/>
                  </a:lnTo>
                  <a:lnTo>
                    <a:pt x="132" y="688"/>
                  </a:lnTo>
                  <a:lnTo>
                    <a:pt x="168" y="654"/>
                  </a:lnTo>
                  <a:lnTo>
                    <a:pt x="209" y="628"/>
                  </a:lnTo>
                  <a:lnTo>
                    <a:pt x="248" y="603"/>
                  </a:lnTo>
                  <a:lnTo>
                    <a:pt x="267" y="577"/>
                  </a:lnTo>
                  <a:lnTo>
                    <a:pt x="317" y="543"/>
                  </a:lnTo>
                  <a:lnTo>
                    <a:pt x="383" y="514"/>
                  </a:lnTo>
                  <a:lnTo>
                    <a:pt x="444" y="490"/>
                  </a:lnTo>
                  <a:lnTo>
                    <a:pt x="483" y="450"/>
                  </a:lnTo>
                  <a:lnTo>
                    <a:pt x="510" y="417"/>
                  </a:lnTo>
                  <a:lnTo>
                    <a:pt x="539" y="361"/>
                  </a:lnTo>
                  <a:lnTo>
                    <a:pt x="551" y="313"/>
                  </a:lnTo>
                  <a:lnTo>
                    <a:pt x="552" y="286"/>
                  </a:lnTo>
                  <a:lnTo>
                    <a:pt x="578" y="237"/>
                  </a:lnTo>
                  <a:lnTo>
                    <a:pt x="585" y="204"/>
                  </a:lnTo>
                  <a:lnTo>
                    <a:pt x="585" y="163"/>
                  </a:lnTo>
                  <a:lnTo>
                    <a:pt x="587" y="132"/>
                  </a:lnTo>
                  <a:lnTo>
                    <a:pt x="593" y="97"/>
                  </a:lnTo>
                  <a:lnTo>
                    <a:pt x="597" y="67"/>
                  </a:lnTo>
                  <a:lnTo>
                    <a:pt x="605" y="46"/>
                  </a:lnTo>
                  <a:close/>
                </a:path>
              </a:pathLst>
            </a:custGeom>
            <a:noFill/>
            <a:ln w="28575">
              <a:solidFill>
                <a:srgbClr val="955237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>
                <a:solidFill>
                  <a:prstClr val="black"/>
                </a:solidFill>
              </a:endParaRPr>
            </a:p>
          </p:txBody>
        </p:sp>
      </p:grpSp>
      <p:sp>
        <p:nvSpPr>
          <p:cNvPr id="59406" name="Freeform 77"/>
          <p:cNvSpPr>
            <a:spLocks/>
          </p:cNvSpPr>
          <p:nvPr/>
        </p:nvSpPr>
        <p:spPr bwMode="auto">
          <a:xfrm>
            <a:off x="2809875" y="2308225"/>
            <a:ext cx="1522413" cy="1160463"/>
          </a:xfrm>
          <a:custGeom>
            <a:avLst/>
            <a:gdLst>
              <a:gd name="T0" fmla="*/ 2147483647 w 959"/>
              <a:gd name="T1" fmla="*/ 2147483647 h 731"/>
              <a:gd name="T2" fmla="*/ 2147483647 w 959"/>
              <a:gd name="T3" fmla="*/ 2147483647 h 731"/>
              <a:gd name="T4" fmla="*/ 2147483647 w 959"/>
              <a:gd name="T5" fmla="*/ 2147483647 h 731"/>
              <a:gd name="T6" fmla="*/ 2147483647 w 959"/>
              <a:gd name="T7" fmla="*/ 2147483647 h 731"/>
              <a:gd name="T8" fmla="*/ 2147483647 w 959"/>
              <a:gd name="T9" fmla="*/ 2147483647 h 731"/>
              <a:gd name="T10" fmla="*/ 2147483647 w 959"/>
              <a:gd name="T11" fmla="*/ 2147483647 h 731"/>
              <a:gd name="T12" fmla="*/ 2147483647 w 959"/>
              <a:gd name="T13" fmla="*/ 2147483647 h 731"/>
              <a:gd name="T14" fmla="*/ 2147483647 w 959"/>
              <a:gd name="T15" fmla="*/ 2147483647 h 731"/>
              <a:gd name="T16" fmla="*/ 2147483647 w 959"/>
              <a:gd name="T17" fmla="*/ 2147483647 h 731"/>
              <a:gd name="T18" fmla="*/ 2147483647 w 959"/>
              <a:gd name="T19" fmla="*/ 2147483647 h 731"/>
              <a:gd name="T20" fmla="*/ 2147483647 w 959"/>
              <a:gd name="T21" fmla="*/ 2147483647 h 731"/>
              <a:gd name="T22" fmla="*/ 2147483647 w 959"/>
              <a:gd name="T23" fmla="*/ 2147483647 h 731"/>
              <a:gd name="T24" fmla="*/ 2147483647 w 959"/>
              <a:gd name="T25" fmla="*/ 2147483647 h 731"/>
              <a:gd name="T26" fmla="*/ 2147483647 w 959"/>
              <a:gd name="T27" fmla="*/ 2147483647 h 731"/>
              <a:gd name="T28" fmla="*/ 2147483647 w 959"/>
              <a:gd name="T29" fmla="*/ 2147483647 h 731"/>
              <a:gd name="T30" fmla="*/ 2147483647 w 959"/>
              <a:gd name="T31" fmla="*/ 2147483647 h 731"/>
              <a:gd name="T32" fmla="*/ 2147483647 w 959"/>
              <a:gd name="T33" fmla="*/ 2147483647 h 731"/>
              <a:gd name="T34" fmla="*/ 2147483647 w 959"/>
              <a:gd name="T35" fmla="*/ 2147483647 h 731"/>
              <a:gd name="T36" fmla="*/ 2147483647 w 959"/>
              <a:gd name="T37" fmla="*/ 2147483647 h 731"/>
              <a:gd name="T38" fmla="*/ 2147483647 w 959"/>
              <a:gd name="T39" fmla="*/ 2147483647 h 731"/>
              <a:gd name="T40" fmla="*/ 2147483647 w 959"/>
              <a:gd name="T41" fmla="*/ 2147483647 h 731"/>
              <a:gd name="T42" fmla="*/ 2147483647 w 959"/>
              <a:gd name="T43" fmla="*/ 2147483647 h 731"/>
              <a:gd name="T44" fmla="*/ 2147483647 w 959"/>
              <a:gd name="T45" fmla="*/ 2147483647 h 731"/>
              <a:gd name="T46" fmla="*/ 2147483647 w 959"/>
              <a:gd name="T47" fmla="*/ 2147483647 h 731"/>
              <a:gd name="T48" fmla="*/ 2147483647 w 959"/>
              <a:gd name="T49" fmla="*/ 2147483647 h 731"/>
              <a:gd name="T50" fmla="*/ 2147483647 w 959"/>
              <a:gd name="T51" fmla="*/ 2147483647 h 731"/>
              <a:gd name="T52" fmla="*/ 2147483647 w 959"/>
              <a:gd name="T53" fmla="*/ 2147483647 h 731"/>
              <a:gd name="T54" fmla="*/ 2147483647 w 959"/>
              <a:gd name="T55" fmla="*/ 2147483647 h 731"/>
              <a:gd name="T56" fmla="*/ 2147483647 w 959"/>
              <a:gd name="T57" fmla="*/ 2147483647 h 731"/>
              <a:gd name="T58" fmla="*/ 2147483647 w 959"/>
              <a:gd name="T59" fmla="*/ 2147483647 h 731"/>
              <a:gd name="T60" fmla="*/ 2147483647 w 959"/>
              <a:gd name="T61" fmla="*/ 2147483647 h 731"/>
              <a:gd name="T62" fmla="*/ 2147483647 w 959"/>
              <a:gd name="T63" fmla="*/ 2147483647 h 731"/>
              <a:gd name="T64" fmla="*/ 2147483647 w 959"/>
              <a:gd name="T65" fmla="*/ 2147483647 h 731"/>
              <a:gd name="T66" fmla="*/ 2147483647 w 959"/>
              <a:gd name="T67" fmla="*/ 2147483647 h 731"/>
              <a:gd name="T68" fmla="*/ 2147483647 w 959"/>
              <a:gd name="T69" fmla="*/ 2147483647 h 731"/>
              <a:gd name="T70" fmla="*/ 2147483647 w 959"/>
              <a:gd name="T71" fmla="*/ 2147483647 h 731"/>
              <a:gd name="T72" fmla="*/ 2147483647 w 959"/>
              <a:gd name="T73" fmla="*/ 2147483647 h 731"/>
              <a:gd name="T74" fmla="*/ 2147483647 w 959"/>
              <a:gd name="T75" fmla="*/ 2147483647 h 731"/>
              <a:gd name="T76" fmla="*/ 2147483647 w 959"/>
              <a:gd name="T77" fmla="*/ 2147483647 h 731"/>
              <a:gd name="T78" fmla="*/ 2147483647 w 959"/>
              <a:gd name="T79" fmla="*/ 2147483647 h 731"/>
              <a:gd name="T80" fmla="*/ 2147483647 w 959"/>
              <a:gd name="T81" fmla="*/ 2147483647 h 731"/>
              <a:gd name="T82" fmla="*/ 2147483647 w 959"/>
              <a:gd name="T83" fmla="*/ 2147483647 h 731"/>
              <a:gd name="T84" fmla="*/ 2147483647 w 959"/>
              <a:gd name="T85" fmla="*/ 2147483647 h 731"/>
              <a:gd name="T86" fmla="*/ 2147483647 w 959"/>
              <a:gd name="T87" fmla="*/ 2147483647 h 731"/>
              <a:gd name="T88" fmla="*/ 2147483647 w 959"/>
              <a:gd name="T89" fmla="*/ 2147483647 h 731"/>
              <a:gd name="T90" fmla="*/ 2147483647 w 959"/>
              <a:gd name="T91" fmla="*/ 2147483647 h 731"/>
              <a:gd name="T92" fmla="*/ 2147483647 w 959"/>
              <a:gd name="T93" fmla="*/ 2147483647 h 731"/>
              <a:gd name="T94" fmla="*/ 2147483647 w 959"/>
              <a:gd name="T95" fmla="*/ 2147483647 h 731"/>
              <a:gd name="T96" fmla="*/ 2147483647 w 959"/>
              <a:gd name="T97" fmla="*/ 2147483647 h 731"/>
              <a:gd name="T98" fmla="*/ 2147483647 w 959"/>
              <a:gd name="T99" fmla="*/ 2147483647 h 731"/>
              <a:gd name="T100" fmla="*/ 2147483647 w 959"/>
              <a:gd name="T101" fmla="*/ 2147483647 h 731"/>
              <a:gd name="T102" fmla="*/ 2147483647 w 959"/>
              <a:gd name="T103" fmla="*/ 2147483647 h 731"/>
              <a:gd name="T104" fmla="*/ 2147483647 w 959"/>
              <a:gd name="T105" fmla="*/ 2147483647 h 731"/>
              <a:gd name="T106" fmla="*/ 2147483647 w 959"/>
              <a:gd name="T107" fmla="*/ 2147483647 h 73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59"/>
              <a:gd name="T163" fmla="*/ 0 h 731"/>
              <a:gd name="T164" fmla="*/ 959 w 959"/>
              <a:gd name="T165" fmla="*/ 731 h 73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59" h="731">
                <a:moveTo>
                  <a:pt x="49" y="38"/>
                </a:moveTo>
                <a:cubicBezTo>
                  <a:pt x="39" y="44"/>
                  <a:pt x="30" y="50"/>
                  <a:pt x="23" y="60"/>
                </a:cubicBezTo>
                <a:cubicBezTo>
                  <a:pt x="22" y="66"/>
                  <a:pt x="19" y="71"/>
                  <a:pt x="17" y="77"/>
                </a:cubicBezTo>
                <a:cubicBezTo>
                  <a:pt x="7" y="149"/>
                  <a:pt x="0" y="185"/>
                  <a:pt x="71" y="188"/>
                </a:cubicBezTo>
                <a:cubicBezTo>
                  <a:pt x="105" y="189"/>
                  <a:pt x="138" y="190"/>
                  <a:pt x="172" y="191"/>
                </a:cubicBezTo>
                <a:cubicBezTo>
                  <a:pt x="165" y="215"/>
                  <a:pt x="88" y="198"/>
                  <a:pt x="83" y="198"/>
                </a:cubicBezTo>
                <a:cubicBezTo>
                  <a:pt x="75" y="194"/>
                  <a:pt x="70" y="192"/>
                  <a:pt x="61" y="191"/>
                </a:cubicBezTo>
                <a:cubicBezTo>
                  <a:pt x="48" y="193"/>
                  <a:pt x="43" y="200"/>
                  <a:pt x="32" y="207"/>
                </a:cubicBezTo>
                <a:cubicBezTo>
                  <a:pt x="31" y="214"/>
                  <a:pt x="25" y="225"/>
                  <a:pt x="20" y="231"/>
                </a:cubicBezTo>
                <a:cubicBezTo>
                  <a:pt x="19" y="239"/>
                  <a:pt x="18" y="248"/>
                  <a:pt x="14" y="255"/>
                </a:cubicBezTo>
                <a:cubicBezTo>
                  <a:pt x="12" y="264"/>
                  <a:pt x="10" y="272"/>
                  <a:pt x="8" y="281"/>
                </a:cubicBezTo>
                <a:cubicBezTo>
                  <a:pt x="9" y="299"/>
                  <a:pt x="9" y="317"/>
                  <a:pt x="10" y="335"/>
                </a:cubicBezTo>
                <a:cubicBezTo>
                  <a:pt x="11" y="345"/>
                  <a:pt x="22" y="353"/>
                  <a:pt x="28" y="360"/>
                </a:cubicBezTo>
                <a:cubicBezTo>
                  <a:pt x="41" y="374"/>
                  <a:pt x="46" y="392"/>
                  <a:pt x="67" y="396"/>
                </a:cubicBezTo>
                <a:cubicBezTo>
                  <a:pt x="86" y="392"/>
                  <a:pt x="81" y="392"/>
                  <a:pt x="85" y="372"/>
                </a:cubicBezTo>
                <a:cubicBezTo>
                  <a:pt x="86" y="387"/>
                  <a:pt x="94" y="410"/>
                  <a:pt x="109" y="417"/>
                </a:cubicBezTo>
                <a:cubicBezTo>
                  <a:pt x="114" y="425"/>
                  <a:pt x="121" y="427"/>
                  <a:pt x="130" y="429"/>
                </a:cubicBezTo>
                <a:cubicBezTo>
                  <a:pt x="151" y="440"/>
                  <a:pt x="136" y="434"/>
                  <a:pt x="178" y="431"/>
                </a:cubicBezTo>
                <a:cubicBezTo>
                  <a:pt x="183" y="422"/>
                  <a:pt x="179" y="413"/>
                  <a:pt x="176" y="404"/>
                </a:cubicBezTo>
                <a:cubicBezTo>
                  <a:pt x="177" y="395"/>
                  <a:pt x="177" y="385"/>
                  <a:pt x="181" y="377"/>
                </a:cubicBezTo>
                <a:cubicBezTo>
                  <a:pt x="182" y="353"/>
                  <a:pt x="175" y="317"/>
                  <a:pt x="205" y="314"/>
                </a:cubicBezTo>
                <a:cubicBezTo>
                  <a:pt x="244" y="331"/>
                  <a:pt x="206" y="397"/>
                  <a:pt x="223" y="440"/>
                </a:cubicBezTo>
                <a:cubicBezTo>
                  <a:pt x="223" y="442"/>
                  <a:pt x="224" y="450"/>
                  <a:pt x="226" y="452"/>
                </a:cubicBezTo>
                <a:cubicBezTo>
                  <a:pt x="236" y="460"/>
                  <a:pt x="255" y="469"/>
                  <a:pt x="268" y="471"/>
                </a:cubicBezTo>
                <a:cubicBezTo>
                  <a:pt x="279" y="477"/>
                  <a:pt x="293" y="473"/>
                  <a:pt x="305" y="473"/>
                </a:cubicBezTo>
                <a:cubicBezTo>
                  <a:pt x="309" y="470"/>
                  <a:pt x="312" y="467"/>
                  <a:pt x="316" y="464"/>
                </a:cubicBezTo>
                <a:cubicBezTo>
                  <a:pt x="320" y="460"/>
                  <a:pt x="319" y="447"/>
                  <a:pt x="319" y="447"/>
                </a:cubicBezTo>
                <a:cubicBezTo>
                  <a:pt x="320" y="429"/>
                  <a:pt x="321" y="421"/>
                  <a:pt x="319" y="402"/>
                </a:cubicBezTo>
                <a:cubicBezTo>
                  <a:pt x="318" y="394"/>
                  <a:pt x="305" y="384"/>
                  <a:pt x="305" y="384"/>
                </a:cubicBezTo>
                <a:cubicBezTo>
                  <a:pt x="306" y="381"/>
                  <a:pt x="306" y="377"/>
                  <a:pt x="308" y="375"/>
                </a:cubicBezTo>
                <a:cubicBezTo>
                  <a:pt x="309" y="374"/>
                  <a:pt x="312" y="375"/>
                  <a:pt x="313" y="374"/>
                </a:cubicBezTo>
                <a:cubicBezTo>
                  <a:pt x="318" y="370"/>
                  <a:pt x="318" y="362"/>
                  <a:pt x="322" y="357"/>
                </a:cubicBezTo>
                <a:cubicBezTo>
                  <a:pt x="326" y="351"/>
                  <a:pt x="332" y="347"/>
                  <a:pt x="337" y="341"/>
                </a:cubicBezTo>
                <a:cubicBezTo>
                  <a:pt x="338" y="338"/>
                  <a:pt x="340" y="329"/>
                  <a:pt x="341" y="332"/>
                </a:cubicBezTo>
                <a:cubicBezTo>
                  <a:pt x="348" y="351"/>
                  <a:pt x="340" y="362"/>
                  <a:pt x="365" y="366"/>
                </a:cubicBezTo>
                <a:cubicBezTo>
                  <a:pt x="385" y="365"/>
                  <a:pt x="383" y="366"/>
                  <a:pt x="397" y="359"/>
                </a:cubicBezTo>
                <a:cubicBezTo>
                  <a:pt x="403" y="349"/>
                  <a:pt x="418" y="337"/>
                  <a:pt x="431" y="335"/>
                </a:cubicBezTo>
                <a:cubicBezTo>
                  <a:pt x="457" y="344"/>
                  <a:pt x="436" y="334"/>
                  <a:pt x="442" y="390"/>
                </a:cubicBezTo>
                <a:cubicBezTo>
                  <a:pt x="443" y="397"/>
                  <a:pt x="455" y="405"/>
                  <a:pt x="455" y="405"/>
                </a:cubicBezTo>
                <a:cubicBezTo>
                  <a:pt x="479" y="400"/>
                  <a:pt x="478" y="387"/>
                  <a:pt x="496" y="383"/>
                </a:cubicBezTo>
                <a:cubicBezTo>
                  <a:pt x="505" y="379"/>
                  <a:pt x="511" y="376"/>
                  <a:pt x="521" y="374"/>
                </a:cubicBezTo>
                <a:cubicBezTo>
                  <a:pt x="529" y="374"/>
                  <a:pt x="537" y="373"/>
                  <a:pt x="544" y="375"/>
                </a:cubicBezTo>
                <a:cubicBezTo>
                  <a:pt x="552" y="377"/>
                  <a:pt x="555" y="386"/>
                  <a:pt x="562" y="389"/>
                </a:cubicBezTo>
                <a:cubicBezTo>
                  <a:pt x="565" y="400"/>
                  <a:pt x="565" y="413"/>
                  <a:pt x="574" y="420"/>
                </a:cubicBezTo>
                <a:cubicBezTo>
                  <a:pt x="578" y="427"/>
                  <a:pt x="587" y="440"/>
                  <a:pt x="595" y="441"/>
                </a:cubicBezTo>
                <a:cubicBezTo>
                  <a:pt x="632" y="440"/>
                  <a:pt x="611" y="440"/>
                  <a:pt x="631" y="428"/>
                </a:cubicBezTo>
                <a:cubicBezTo>
                  <a:pt x="641" y="416"/>
                  <a:pt x="636" y="420"/>
                  <a:pt x="644" y="414"/>
                </a:cubicBezTo>
                <a:cubicBezTo>
                  <a:pt x="647" y="409"/>
                  <a:pt x="647" y="404"/>
                  <a:pt x="649" y="398"/>
                </a:cubicBezTo>
                <a:cubicBezTo>
                  <a:pt x="650" y="387"/>
                  <a:pt x="654" y="386"/>
                  <a:pt x="662" y="380"/>
                </a:cubicBezTo>
                <a:cubicBezTo>
                  <a:pt x="668" y="365"/>
                  <a:pt x="658" y="345"/>
                  <a:pt x="673" y="335"/>
                </a:cubicBezTo>
                <a:cubicBezTo>
                  <a:pt x="678" y="336"/>
                  <a:pt x="684" y="336"/>
                  <a:pt x="688" y="338"/>
                </a:cubicBezTo>
                <a:cubicBezTo>
                  <a:pt x="689" y="339"/>
                  <a:pt x="692" y="353"/>
                  <a:pt x="694" y="356"/>
                </a:cubicBezTo>
                <a:cubicBezTo>
                  <a:pt x="702" y="368"/>
                  <a:pt x="721" y="382"/>
                  <a:pt x="736" y="383"/>
                </a:cubicBezTo>
                <a:cubicBezTo>
                  <a:pt x="768" y="385"/>
                  <a:pt x="801" y="385"/>
                  <a:pt x="833" y="386"/>
                </a:cubicBezTo>
                <a:cubicBezTo>
                  <a:pt x="841" y="388"/>
                  <a:pt x="843" y="394"/>
                  <a:pt x="850" y="398"/>
                </a:cubicBezTo>
                <a:cubicBezTo>
                  <a:pt x="855" y="405"/>
                  <a:pt x="861" y="415"/>
                  <a:pt x="868" y="419"/>
                </a:cubicBezTo>
                <a:cubicBezTo>
                  <a:pt x="872" y="424"/>
                  <a:pt x="872" y="428"/>
                  <a:pt x="874" y="434"/>
                </a:cubicBezTo>
                <a:cubicBezTo>
                  <a:pt x="877" y="454"/>
                  <a:pt x="876" y="460"/>
                  <a:pt x="875" y="485"/>
                </a:cubicBezTo>
                <a:cubicBezTo>
                  <a:pt x="866" y="480"/>
                  <a:pt x="875" y="486"/>
                  <a:pt x="875" y="479"/>
                </a:cubicBezTo>
                <a:cubicBezTo>
                  <a:pt x="876" y="465"/>
                  <a:pt x="876" y="451"/>
                  <a:pt x="874" y="437"/>
                </a:cubicBezTo>
                <a:cubicBezTo>
                  <a:pt x="871" y="413"/>
                  <a:pt x="844" y="403"/>
                  <a:pt x="824" y="399"/>
                </a:cubicBezTo>
                <a:cubicBezTo>
                  <a:pt x="817" y="400"/>
                  <a:pt x="810" y="400"/>
                  <a:pt x="803" y="402"/>
                </a:cubicBezTo>
                <a:cubicBezTo>
                  <a:pt x="801" y="403"/>
                  <a:pt x="782" y="437"/>
                  <a:pt x="779" y="441"/>
                </a:cubicBezTo>
                <a:cubicBezTo>
                  <a:pt x="777" y="450"/>
                  <a:pt x="772" y="458"/>
                  <a:pt x="767" y="465"/>
                </a:cubicBezTo>
                <a:cubicBezTo>
                  <a:pt x="766" y="471"/>
                  <a:pt x="765" y="475"/>
                  <a:pt x="761" y="480"/>
                </a:cubicBezTo>
                <a:cubicBezTo>
                  <a:pt x="758" y="500"/>
                  <a:pt x="758" y="496"/>
                  <a:pt x="760" y="527"/>
                </a:cubicBezTo>
                <a:cubicBezTo>
                  <a:pt x="759" y="532"/>
                  <a:pt x="761" y="539"/>
                  <a:pt x="758" y="543"/>
                </a:cubicBezTo>
                <a:cubicBezTo>
                  <a:pt x="757" y="545"/>
                  <a:pt x="752" y="532"/>
                  <a:pt x="752" y="531"/>
                </a:cubicBezTo>
                <a:cubicBezTo>
                  <a:pt x="745" y="519"/>
                  <a:pt x="738" y="513"/>
                  <a:pt x="725" y="512"/>
                </a:cubicBezTo>
                <a:cubicBezTo>
                  <a:pt x="722" y="497"/>
                  <a:pt x="731" y="489"/>
                  <a:pt x="742" y="482"/>
                </a:cubicBezTo>
                <a:cubicBezTo>
                  <a:pt x="747" y="473"/>
                  <a:pt x="756" y="464"/>
                  <a:pt x="763" y="456"/>
                </a:cubicBezTo>
                <a:cubicBezTo>
                  <a:pt x="765" y="439"/>
                  <a:pt x="763" y="433"/>
                  <a:pt x="752" y="422"/>
                </a:cubicBezTo>
                <a:cubicBezTo>
                  <a:pt x="750" y="411"/>
                  <a:pt x="739" y="400"/>
                  <a:pt x="728" y="398"/>
                </a:cubicBezTo>
                <a:cubicBezTo>
                  <a:pt x="721" y="395"/>
                  <a:pt x="713" y="393"/>
                  <a:pt x="706" y="392"/>
                </a:cubicBezTo>
                <a:cubicBezTo>
                  <a:pt x="682" y="393"/>
                  <a:pt x="686" y="393"/>
                  <a:pt x="671" y="396"/>
                </a:cubicBezTo>
                <a:cubicBezTo>
                  <a:pt x="665" y="401"/>
                  <a:pt x="659" y="406"/>
                  <a:pt x="653" y="411"/>
                </a:cubicBezTo>
                <a:cubicBezTo>
                  <a:pt x="643" y="427"/>
                  <a:pt x="624" y="443"/>
                  <a:pt x="608" y="453"/>
                </a:cubicBezTo>
                <a:cubicBezTo>
                  <a:pt x="601" y="453"/>
                  <a:pt x="594" y="454"/>
                  <a:pt x="587" y="452"/>
                </a:cubicBezTo>
                <a:cubicBezTo>
                  <a:pt x="584" y="451"/>
                  <a:pt x="583" y="446"/>
                  <a:pt x="581" y="443"/>
                </a:cubicBezTo>
                <a:cubicBezTo>
                  <a:pt x="573" y="432"/>
                  <a:pt x="568" y="419"/>
                  <a:pt x="557" y="410"/>
                </a:cubicBezTo>
                <a:cubicBezTo>
                  <a:pt x="547" y="394"/>
                  <a:pt x="539" y="389"/>
                  <a:pt x="520" y="386"/>
                </a:cubicBezTo>
                <a:cubicBezTo>
                  <a:pt x="515" y="387"/>
                  <a:pt x="511" y="389"/>
                  <a:pt x="506" y="390"/>
                </a:cubicBezTo>
                <a:cubicBezTo>
                  <a:pt x="501" y="394"/>
                  <a:pt x="491" y="402"/>
                  <a:pt x="491" y="402"/>
                </a:cubicBezTo>
                <a:cubicBezTo>
                  <a:pt x="485" y="413"/>
                  <a:pt x="472" y="439"/>
                  <a:pt x="464" y="444"/>
                </a:cubicBezTo>
                <a:cubicBezTo>
                  <a:pt x="462" y="453"/>
                  <a:pt x="456" y="465"/>
                  <a:pt x="448" y="471"/>
                </a:cubicBezTo>
                <a:cubicBezTo>
                  <a:pt x="439" y="443"/>
                  <a:pt x="463" y="392"/>
                  <a:pt x="427" y="386"/>
                </a:cubicBezTo>
                <a:cubicBezTo>
                  <a:pt x="414" y="381"/>
                  <a:pt x="399" y="381"/>
                  <a:pt x="386" y="380"/>
                </a:cubicBezTo>
                <a:cubicBezTo>
                  <a:pt x="354" y="381"/>
                  <a:pt x="367" y="379"/>
                  <a:pt x="350" y="386"/>
                </a:cubicBezTo>
                <a:cubicBezTo>
                  <a:pt x="346" y="392"/>
                  <a:pt x="341" y="397"/>
                  <a:pt x="335" y="401"/>
                </a:cubicBezTo>
                <a:cubicBezTo>
                  <a:pt x="331" y="406"/>
                  <a:pt x="329" y="411"/>
                  <a:pt x="326" y="416"/>
                </a:cubicBezTo>
                <a:cubicBezTo>
                  <a:pt x="324" y="430"/>
                  <a:pt x="322" y="458"/>
                  <a:pt x="322" y="458"/>
                </a:cubicBezTo>
                <a:cubicBezTo>
                  <a:pt x="323" y="478"/>
                  <a:pt x="321" y="490"/>
                  <a:pt x="328" y="507"/>
                </a:cubicBezTo>
                <a:cubicBezTo>
                  <a:pt x="329" y="513"/>
                  <a:pt x="330" y="517"/>
                  <a:pt x="334" y="522"/>
                </a:cubicBezTo>
                <a:cubicBezTo>
                  <a:pt x="336" y="543"/>
                  <a:pt x="339" y="565"/>
                  <a:pt x="329" y="584"/>
                </a:cubicBezTo>
                <a:cubicBezTo>
                  <a:pt x="324" y="594"/>
                  <a:pt x="318" y="599"/>
                  <a:pt x="310" y="606"/>
                </a:cubicBezTo>
                <a:cubicBezTo>
                  <a:pt x="306" y="609"/>
                  <a:pt x="299" y="615"/>
                  <a:pt x="299" y="615"/>
                </a:cubicBezTo>
                <a:cubicBezTo>
                  <a:pt x="289" y="613"/>
                  <a:pt x="272" y="616"/>
                  <a:pt x="278" y="603"/>
                </a:cubicBezTo>
                <a:cubicBezTo>
                  <a:pt x="296" y="607"/>
                  <a:pt x="315" y="609"/>
                  <a:pt x="322" y="591"/>
                </a:cubicBezTo>
                <a:cubicBezTo>
                  <a:pt x="326" y="562"/>
                  <a:pt x="325" y="570"/>
                  <a:pt x="320" y="513"/>
                </a:cubicBezTo>
                <a:cubicBezTo>
                  <a:pt x="320" y="509"/>
                  <a:pt x="303" y="501"/>
                  <a:pt x="299" y="500"/>
                </a:cubicBezTo>
                <a:cubicBezTo>
                  <a:pt x="284" y="494"/>
                  <a:pt x="270" y="495"/>
                  <a:pt x="254" y="491"/>
                </a:cubicBezTo>
                <a:cubicBezTo>
                  <a:pt x="244" y="488"/>
                  <a:pt x="237" y="481"/>
                  <a:pt x="227" y="479"/>
                </a:cubicBezTo>
                <a:cubicBezTo>
                  <a:pt x="217" y="467"/>
                  <a:pt x="192" y="455"/>
                  <a:pt x="176" y="452"/>
                </a:cubicBezTo>
                <a:cubicBezTo>
                  <a:pt x="166" y="452"/>
                  <a:pt x="156" y="451"/>
                  <a:pt x="146" y="453"/>
                </a:cubicBezTo>
                <a:cubicBezTo>
                  <a:pt x="141" y="454"/>
                  <a:pt x="140" y="460"/>
                  <a:pt x="137" y="464"/>
                </a:cubicBezTo>
                <a:cubicBezTo>
                  <a:pt x="127" y="475"/>
                  <a:pt x="119" y="489"/>
                  <a:pt x="110" y="501"/>
                </a:cubicBezTo>
                <a:cubicBezTo>
                  <a:pt x="106" y="520"/>
                  <a:pt x="107" y="547"/>
                  <a:pt x="98" y="564"/>
                </a:cubicBezTo>
                <a:cubicBezTo>
                  <a:pt x="100" y="589"/>
                  <a:pt x="96" y="605"/>
                  <a:pt x="121" y="609"/>
                </a:cubicBezTo>
                <a:cubicBezTo>
                  <a:pt x="128" y="609"/>
                  <a:pt x="135" y="610"/>
                  <a:pt x="142" y="608"/>
                </a:cubicBezTo>
                <a:cubicBezTo>
                  <a:pt x="162" y="604"/>
                  <a:pt x="187" y="561"/>
                  <a:pt x="193" y="543"/>
                </a:cubicBezTo>
                <a:cubicBezTo>
                  <a:pt x="194" y="527"/>
                  <a:pt x="193" y="524"/>
                  <a:pt x="203" y="534"/>
                </a:cubicBezTo>
                <a:cubicBezTo>
                  <a:pt x="208" y="555"/>
                  <a:pt x="224" y="567"/>
                  <a:pt x="245" y="570"/>
                </a:cubicBezTo>
                <a:cubicBezTo>
                  <a:pt x="252" y="570"/>
                  <a:pt x="259" y="570"/>
                  <a:pt x="266" y="569"/>
                </a:cubicBezTo>
                <a:cubicBezTo>
                  <a:pt x="268" y="569"/>
                  <a:pt x="274" y="566"/>
                  <a:pt x="272" y="566"/>
                </a:cubicBezTo>
                <a:cubicBezTo>
                  <a:pt x="260" y="566"/>
                  <a:pt x="224" y="572"/>
                  <a:pt x="220" y="572"/>
                </a:cubicBezTo>
                <a:cubicBezTo>
                  <a:pt x="214" y="575"/>
                  <a:pt x="203" y="582"/>
                  <a:pt x="203" y="582"/>
                </a:cubicBezTo>
                <a:cubicBezTo>
                  <a:pt x="200" y="597"/>
                  <a:pt x="198" y="612"/>
                  <a:pt x="194" y="627"/>
                </a:cubicBezTo>
                <a:cubicBezTo>
                  <a:pt x="195" y="646"/>
                  <a:pt x="195" y="664"/>
                  <a:pt x="197" y="683"/>
                </a:cubicBezTo>
                <a:cubicBezTo>
                  <a:pt x="198" y="700"/>
                  <a:pt x="239" y="718"/>
                  <a:pt x="253" y="720"/>
                </a:cubicBezTo>
                <a:cubicBezTo>
                  <a:pt x="275" y="731"/>
                  <a:pt x="304" y="727"/>
                  <a:pt x="323" y="713"/>
                </a:cubicBezTo>
                <a:cubicBezTo>
                  <a:pt x="331" y="700"/>
                  <a:pt x="341" y="688"/>
                  <a:pt x="349" y="675"/>
                </a:cubicBezTo>
                <a:cubicBezTo>
                  <a:pt x="350" y="653"/>
                  <a:pt x="346" y="648"/>
                  <a:pt x="364" y="644"/>
                </a:cubicBezTo>
                <a:cubicBezTo>
                  <a:pt x="384" y="634"/>
                  <a:pt x="397" y="637"/>
                  <a:pt x="424" y="636"/>
                </a:cubicBezTo>
                <a:cubicBezTo>
                  <a:pt x="431" y="631"/>
                  <a:pt x="433" y="632"/>
                  <a:pt x="434" y="623"/>
                </a:cubicBezTo>
                <a:cubicBezTo>
                  <a:pt x="433" y="600"/>
                  <a:pt x="423" y="578"/>
                  <a:pt x="413" y="557"/>
                </a:cubicBezTo>
                <a:cubicBezTo>
                  <a:pt x="412" y="551"/>
                  <a:pt x="404" y="542"/>
                  <a:pt x="404" y="542"/>
                </a:cubicBezTo>
                <a:cubicBezTo>
                  <a:pt x="402" y="534"/>
                  <a:pt x="396" y="527"/>
                  <a:pt x="392" y="519"/>
                </a:cubicBezTo>
                <a:cubicBezTo>
                  <a:pt x="391" y="513"/>
                  <a:pt x="390" y="508"/>
                  <a:pt x="386" y="503"/>
                </a:cubicBezTo>
                <a:cubicBezTo>
                  <a:pt x="385" y="497"/>
                  <a:pt x="383" y="491"/>
                  <a:pt x="382" y="485"/>
                </a:cubicBezTo>
                <a:cubicBezTo>
                  <a:pt x="382" y="472"/>
                  <a:pt x="382" y="433"/>
                  <a:pt x="382" y="446"/>
                </a:cubicBezTo>
                <a:cubicBezTo>
                  <a:pt x="382" y="469"/>
                  <a:pt x="381" y="493"/>
                  <a:pt x="383" y="516"/>
                </a:cubicBezTo>
                <a:cubicBezTo>
                  <a:pt x="383" y="521"/>
                  <a:pt x="397" y="531"/>
                  <a:pt x="401" y="533"/>
                </a:cubicBezTo>
                <a:cubicBezTo>
                  <a:pt x="408" y="542"/>
                  <a:pt x="425" y="550"/>
                  <a:pt x="436" y="552"/>
                </a:cubicBezTo>
                <a:cubicBezTo>
                  <a:pt x="476" y="551"/>
                  <a:pt x="493" y="560"/>
                  <a:pt x="505" y="525"/>
                </a:cubicBezTo>
                <a:cubicBezTo>
                  <a:pt x="507" y="504"/>
                  <a:pt x="509" y="480"/>
                  <a:pt x="517" y="461"/>
                </a:cubicBezTo>
                <a:cubicBezTo>
                  <a:pt x="519" y="453"/>
                  <a:pt x="520" y="453"/>
                  <a:pt x="518" y="444"/>
                </a:cubicBezTo>
                <a:cubicBezTo>
                  <a:pt x="500" y="452"/>
                  <a:pt x="508" y="452"/>
                  <a:pt x="523" y="449"/>
                </a:cubicBezTo>
                <a:cubicBezTo>
                  <a:pt x="529" y="451"/>
                  <a:pt x="534" y="452"/>
                  <a:pt x="539" y="456"/>
                </a:cubicBezTo>
                <a:cubicBezTo>
                  <a:pt x="551" y="487"/>
                  <a:pt x="534" y="500"/>
                  <a:pt x="569" y="512"/>
                </a:cubicBezTo>
                <a:cubicBezTo>
                  <a:pt x="591" y="511"/>
                  <a:pt x="608" y="511"/>
                  <a:pt x="628" y="504"/>
                </a:cubicBezTo>
                <a:cubicBezTo>
                  <a:pt x="638" y="497"/>
                  <a:pt x="650" y="492"/>
                  <a:pt x="661" y="486"/>
                </a:cubicBezTo>
                <a:cubicBezTo>
                  <a:pt x="675" y="477"/>
                  <a:pt x="689" y="468"/>
                  <a:pt x="703" y="459"/>
                </a:cubicBezTo>
                <a:cubicBezTo>
                  <a:pt x="698" y="467"/>
                  <a:pt x="692" y="473"/>
                  <a:pt x="685" y="480"/>
                </a:cubicBezTo>
                <a:cubicBezTo>
                  <a:pt x="683" y="482"/>
                  <a:pt x="680" y="485"/>
                  <a:pt x="680" y="485"/>
                </a:cubicBezTo>
                <a:cubicBezTo>
                  <a:pt x="670" y="509"/>
                  <a:pt x="673" y="578"/>
                  <a:pt x="701" y="582"/>
                </a:cubicBezTo>
                <a:cubicBezTo>
                  <a:pt x="712" y="583"/>
                  <a:pt x="723" y="583"/>
                  <a:pt x="734" y="584"/>
                </a:cubicBezTo>
                <a:cubicBezTo>
                  <a:pt x="737" y="601"/>
                  <a:pt x="733" y="596"/>
                  <a:pt x="742" y="602"/>
                </a:cubicBezTo>
                <a:cubicBezTo>
                  <a:pt x="778" y="600"/>
                  <a:pt x="779" y="606"/>
                  <a:pt x="799" y="594"/>
                </a:cubicBezTo>
                <a:cubicBezTo>
                  <a:pt x="805" y="587"/>
                  <a:pt x="804" y="580"/>
                  <a:pt x="808" y="572"/>
                </a:cubicBezTo>
                <a:cubicBezTo>
                  <a:pt x="815" y="538"/>
                  <a:pt x="813" y="547"/>
                  <a:pt x="808" y="476"/>
                </a:cubicBezTo>
                <a:cubicBezTo>
                  <a:pt x="808" y="474"/>
                  <a:pt x="800" y="474"/>
                  <a:pt x="802" y="474"/>
                </a:cubicBezTo>
                <a:cubicBezTo>
                  <a:pt x="810" y="474"/>
                  <a:pt x="821" y="476"/>
                  <a:pt x="830" y="477"/>
                </a:cubicBezTo>
                <a:cubicBezTo>
                  <a:pt x="831" y="521"/>
                  <a:pt x="814" y="557"/>
                  <a:pt x="856" y="566"/>
                </a:cubicBezTo>
                <a:cubicBezTo>
                  <a:pt x="885" y="564"/>
                  <a:pt x="912" y="561"/>
                  <a:pt x="928" y="534"/>
                </a:cubicBezTo>
                <a:cubicBezTo>
                  <a:pt x="929" y="526"/>
                  <a:pt x="931" y="522"/>
                  <a:pt x="935" y="515"/>
                </a:cubicBezTo>
                <a:cubicBezTo>
                  <a:pt x="946" y="469"/>
                  <a:pt x="947" y="533"/>
                  <a:pt x="940" y="413"/>
                </a:cubicBezTo>
                <a:cubicBezTo>
                  <a:pt x="939" y="393"/>
                  <a:pt x="895" y="347"/>
                  <a:pt x="877" y="342"/>
                </a:cubicBezTo>
                <a:cubicBezTo>
                  <a:pt x="856" y="336"/>
                  <a:pt x="834" y="340"/>
                  <a:pt x="812" y="339"/>
                </a:cubicBezTo>
                <a:cubicBezTo>
                  <a:pt x="803" y="334"/>
                  <a:pt x="794" y="327"/>
                  <a:pt x="784" y="326"/>
                </a:cubicBezTo>
                <a:cubicBezTo>
                  <a:pt x="778" y="329"/>
                  <a:pt x="774" y="332"/>
                  <a:pt x="767" y="333"/>
                </a:cubicBezTo>
                <a:cubicBezTo>
                  <a:pt x="739" y="331"/>
                  <a:pt x="743" y="312"/>
                  <a:pt x="722" y="300"/>
                </a:cubicBezTo>
                <a:cubicBezTo>
                  <a:pt x="718" y="294"/>
                  <a:pt x="716" y="291"/>
                  <a:pt x="710" y="287"/>
                </a:cubicBezTo>
                <a:cubicBezTo>
                  <a:pt x="703" y="278"/>
                  <a:pt x="696" y="268"/>
                  <a:pt x="685" y="264"/>
                </a:cubicBezTo>
                <a:cubicBezTo>
                  <a:pt x="676" y="267"/>
                  <a:pt x="673" y="270"/>
                  <a:pt x="665" y="275"/>
                </a:cubicBezTo>
                <a:cubicBezTo>
                  <a:pt x="661" y="282"/>
                  <a:pt x="656" y="285"/>
                  <a:pt x="650" y="291"/>
                </a:cubicBezTo>
                <a:cubicBezTo>
                  <a:pt x="649" y="298"/>
                  <a:pt x="646" y="302"/>
                  <a:pt x="640" y="306"/>
                </a:cubicBezTo>
                <a:cubicBezTo>
                  <a:pt x="633" y="318"/>
                  <a:pt x="623" y="326"/>
                  <a:pt x="617" y="338"/>
                </a:cubicBezTo>
                <a:cubicBezTo>
                  <a:pt x="617" y="344"/>
                  <a:pt x="617" y="350"/>
                  <a:pt x="616" y="356"/>
                </a:cubicBezTo>
                <a:cubicBezTo>
                  <a:pt x="616" y="361"/>
                  <a:pt x="615" y="367"/>
                  <a:pt x="614" y="372"/>
                </a:cubicBezTo>
                <a:cubicBezTo>
                  <a:pt x="614" y="374"/>
                  <a:pt x="612" y="380"/>
                  <a:pt x="613" y="378"/>
                </a:cubicBezTo>
                <a:cubicBezTo>
                  <a:pt x="616" y="375"/>
                  <a:pt x="619" y="366"/>
                  <a:pt x="619" y="366"/>
                </a:cubicBezTo>
                <a:cubicBezTo>
                  <a:pt x="616" y="344"/>
                  <a:pt x="596" y="310"/>
                  <a:pt x="572" y="305"/>
                </a:cubicBezTo>
                <a:cubicBezTo>
                  <a:pt x="556" y="297"/>
                  <a:pt x="533" y="303"/>
                  <a:pt x="517" y="303"/>
                </a:cubicBezTo>
                <a:cubicBezTo>
                  <a:pt x="505" y="306"/>
                  <a:pt x="504" y="308"/>
                  <a:pt x="496" y="318"/>
                </a:cubicBezTo>
                <a:cubicBezTo>
                  <a:pt x="493" y="322"/>
                  <a:pt x="488" y="329"/>
                  <a:pt x="488" y="329"/>
                </a:cubicBezTo>
                <a:cubicBezTo>
                  <a:pt x="491" y="319"/>
                  <a:pt x="490" y="309"/>
                  <a:pt x="485" y="299"/>
                </a:cubicBezTo>
                <a:cubicBezTo>
                  <a:pt x="481" y="281"/>
                  <a:pt x="476" y="267"/>
                  <a:pt x="458" y="258"/>
                </a:cubicBezTo>
                <a:cubicBezTo>
                  <a:pt x="448" y="261"/>
                  <a:pt x="446" y="267"/>
                  <a:pt x="439" y="273"/>
                </a:cubicBezTo>
                <a:cubicBezTo>
                  <a:pt x="427" y="284"/>
                  <a:pt x="412" y="295"/>
                  <a:pt x="398" y="303"/>
                </a:cubicBezTo>
                <a:cubicBezTo>
                  <a:pt x="398" y="303"/>
                  <a:pt x="401" y="300"/>
                  <a:pt x="403" y="299"/>
                </a:cubicBezTo>
                <a:cubicBezTo>
                  <a:pt x="406" y="272"/>
                  <a:pt x="404" y="264"/>
                  <a:pt x="379" y="258"/>
                </a:cubicBezTo>
                <a:cubicBezTo>
                  <a:pt x="357" y="259"/>
                  <a:pt x="331" y="249"/>
                  <a:pt x="313" y="261"/>
                </a:cubicBezTo>
                <a:cubicBezTo>
                  <a:pt x="304" y="267"/>
                  <a:pt x="297" y="283"/>
                  <a:pt x="287" y="285"/>
                </a:cubicBezTo>
                <a:cubicBezTo>
                  <a:pt x="285" y="293"/>
                  <a:pt x="272" y="305"/>
                  <a:pt x="266" y="311"/>
                </a:cubicBezTo>
                <a:cubicBezTo>
                  <a:pt x="263" y="314"/>
                  <a:pt x="257" y="320"/>
                  <a:pt x="257" y="320"/>
                </a:cubicBezTo>
                <a:cubicBezTo>
                  <a:pt x="254" y="329"/>
                  <a:pt x="251" y="336"/>
                  <a:pt x="248" y="345"/>
                </a:cubicBezTo>
                <a:cubicBezTo>
                  <a:pt x="249" y="349"/>
                  <a:pt x="247" y="354"/>
                  <a:pt x="250" y="357"/>
                </a:cubicBezTo>
                <a:cubicBezTo>
                  <a:pt x="252" y="359"/>
                  <a:pt x="253" y="352"/>
                  <a:pt x="253" y="350"/>
                </a:cubicBezTo>
                <a:cubicBezTo>
                  <a:pt x="254" y="345"/>
                  <a:pt x="253" y="340"/>
                  <a:pt x="254" y="335"/>
                </a:cubicBezTo>
                <a:cubicBezTo>
                  <a:pt x="258" y="322"/>
                  <a:pt x="276" y="309"/>
                  <a:pt x="283" y="297"/>
                </a:cubicBezTo>
                <a:cubicBezTo>
                  <a:pt x="280" y="266"/>
                  <a:pt x="262" y="261"/>
                  <a:pt x="233" y="257"/>
                </a:cubicBezTo>
                <a:cubicBezTo>
                  <a:pt x="215" y="257"/>
                  <a:pt x="194" y="251"/>
                  <a:pt x="179" y="261"/>
                </a:cubicBezTo>
                <a:cubicBezTo>
                  <a:pt x="176" y="263"/>
                  <a:pt x="175" y="268"/>
                  <a:pt x="172" y="270"/>
                </a:cubicBezTo>
                <a:cubicBezTo>
                  <a:pt x="170" y="271"/>
                  <a:pt x="169" y="272"/>
                  <a:pt x="167" y="273"/>
                </a:cubicBezTo>
                <a:cubicBezTo>
                  <a:pt x="158" y="284"/>
                  <a:pt x="152" y="295"/>
                  <a:pt x="146" y="308"/>
                </a:cubicBezTo>
                <a:cubicBezTo>
                  <a:pt x="145" y="318"/>
                  <a:pt x="142" y="325"/>
                  <a:pt x="140" y="335"/>
                </a:cubicBezTo>
                <a:cubicBezTo>
                  <a:pt x="141" y="345"/>
                  <a:pt x="141" y="355"/>
                  <a:pt x="142" y="365"/>
                </a:cubicBezTo>
                <a:cubicBezTo>
                  <a:pt x="142" y="368"/>
                  <a:pt x="143" y="360"/>
                  <a:pt x="143" y="357"/>
                </a:cubicBezTo>
                <a:cubicBezTo>
                  <a:pt x="146" y="306"/>
                  <a:pt x="139" y="326"/>
                  <a:pt x="148" y="303"/>
                </a:cubicBezTo>
                <a:cubicBezTo>
                  <a:pt x="151" y="282"/>
                  <a:pt x="138" y="274"/>
                  <a:pt x="119" y="272"/>
                </a:cubicBezTo>
                <a:cubicBezTo>
                  <a:pt x="138" y="271"/>
                  <a:pt x="158" y="277"/>
                  <a:pt x="175" y="269"/>
                </a:cubicBezTo>
                <a:cubicBezTo>
                  <a:pt x="198" y="258"/>
                  <a:pt x="176" y="263"/>
                  <a:pt x="190" y="260"/>
                </a:cubicBezTo>
                <a:cubicBezTo>
                  <a:pt x="199" y="253"/>
                  <a:pt x="213" y="247"/>
                  <a:pt x="221" y="239"/>
                </a:cubicBezTo>
                <a:cubicBezTo>
                  <a:pt x="234" y="225"/>
                  <a:pt x="225" y="231"/>
                  <a:pt x="236" y="225"/>
                </a:cubicBezTo>
                <a:cubicBezTo>
                  <a:pt x="237" y="224"/>
                  <a:pt x="237" y="222"/>
                  <a:pt x="238" y="221"/>
                </a:cubicBezTo>
                <a:cubicBezTo>
                  <a:pt x="240" y="218"/>
                  <a:pt x="242" y="216"/>
                  <a:pt x="244" y="213"/>
                </a:cubicBezTo>
                <a:cubicBezTo>
                  <a:pt x="246" y="209"/>
                  <a:pt x="250" y="201"/>
                  <a:pt x="250" y="201"/>
                </a:cubicBezTo>
                <a:cubicBezTo>
                  <a:pt x="252" y="188"/>
                  <a:pt x="253" y="174"/>
                  <a:pt x="256" y="161"/>
                </a:cubicBezTo>
                <a:cubicBezTo>
                  <a:pt x="255" y="157"/>
                  <a:pt x="258" y="151"/>
                  <a:pt x="254" y="150"/>
                </a:cubicBezTo>
                <a:cubicBezTo>
                  <a:pt x="241" y="146"/>
                  <a:pt x="177" y="144"/>
                  <a:pt x="163" y="143"/>
                </a:cubicBezTo>
                <a:cubicBezTo>
                  <a:pt x="141" y="140"/>
                  <a:pt x="126" y="139"/>
                  <a:pt x="101" y="138"/>
                </a:cubicBezTo>
                <a:cubicBezTo>
                  <a:pt x="96" y="133"/>
                  <a:pt x="92" y="132"/>
                  <a:pt x="89" y="126"/>
                </a:cubicBezTo>
                <a:cubicBezTo>
                  <a:pt x="87" y="115"/>
                  <a:pt x="81" y="100"/>
                  <a:pt x="97" y="104"/>
                </a:cubicBezTo>
                <a:cubicBezTo>
                  <a:pt x="112" y="130"/>
                  <a:pt x="132" y="119"/>
                  <a:pt x="166" y="120"/>
                </a:cubicBezTo>
                <a:cubicBezTo>
                  <a:pt x="180" y="124"/>
                  <a:pt x="197" y="124"/>
                  <a:pt x="212" y="126"/>
                </a:cubicBezTo>
                <a:cubicBezTo>
                  <a:pt x="222" y="129"/>
                  <a:pt x="232" y="134"/>
                  <a:pt x="242" y="137"/>
                </a:cubicBezTo>
                <a:cubicBezTo>
                  <a:pt x="247" y="141"/>
                  <a:pt x="251" y="146"/>
                  <a:pt x="256" y="150"/>
                </a:cubicBezTo>
                <a:cubicBezTo>
                  <a:pt x="258" y="164"/>
                  <a:pt x="259" y="178"/>
                  <a:pt x="254" y="191"/>
                </a:cubicBezTo>
                <a:cubicBezTo>
                  <a:pt x="253" y="198"/>
                  <a:pt x="248" y="210"/>
                  <a:pt x="248" y="210"/>
                </a:cubicBezTo>
                <a:cubicBezTo>
                  <a:pt x="247" y="218"/>
                  <a:pt x="245" y="225"/>
                  <a:pt x="242" y="233"/>
                </a:cubicBezTo>
                <a:cubicBezTo>
                  <a:pt x="244" y="249"/>
                  <a:pt x="243" y="256"/>
                  <a:pt x="259" y="258"/>
                </a:cubicBezTo>
                <a:cubicBezTo>
                  <a:pt x="264" y="262"/>
                  <a:pt x="269" y="263"/>
                  <a:pt x="275" y="264"/>
                </a:cubicBezTo>
                <a:cubicBezTo>
                  <a:pt x="329" y="260"/>
                  <a:pt x="315" y="264"/>
                  <a:pt x="346" y="239"/>
                </a:cubicBezTo>
                <a:cubicBezTo>
                  <a:pt x="352" y="228"/>
                  <a:pt x="362" y="216"/>
                  <a:pt x="370" y="206"/>
                </a:cubicBezTo>
                <a:cubicBezTo>
                  <a:pt x="374" y="185"/>
                  <a:pt x="373" y="200"/>
                  <a:pt x="374" y="158"/>
                </a:cubicBezTo>
                <a:cubicBezTo>
                  <a:pt x="378" y="166"/>
                  <a:pt x="380" y="164"/>
                  <a:pt x="388" y="167"/>
                </a:cubicBezTo>
                <a:cubicBezTo>
                  <a:pt x="394" y="166"/>
                  <a:pt x="404" y="164"/>
                  <a:pt x="404" y="164"/>
                </a:cubicBezTo>
                <a:cubicBezTo>
                  <a:pt x="406" y="167"/>
                  <a:pt x="400" y="171"/>
                  <a:pt x="397" y="174"/>
                </a:cubicBezTo>
                <a:cubicBezTo>
                  <a:pt x="391" y="181"/>
                  <a:pt x="386" y="188"/>
                  <a:pt x="380" y="195"/>
                </a:cubicBezTo>
                <a:cubicBezTo>
                  <a:pt x="379" y="202"/>
                  <a:pt x="376" y="209"/>
                  <a:pt x="374" y="216"/>
                </a:cubicBezTo>
                <a:cubicBezTo>
                  <a:pt x="376" y="226"/>
                  <a:pt x="375" y="234"/>
                  <a:pt x="383" y="240"/>
                </a:cubicBezTo>
                <a:cubicBezTo>
                  <a:pt x="397" y="263"/>
                  <a:pt x="432" y="255"/>
                  <a:pt x="452" y="255"/>
                </a:cubicBezTo>
                <a:cubicBezTo>
                  <a:pt x="467" y="257"/>
                  <a:pt x="489" y="265"/>
                  <a:pt x="496" y="248"/>
                </a:cubicBezTo>
                <a:cubicBezTo>
                  <a:pt x="497" y="215"/>
                  <a:pt x="491" y="178"/>
                  <a:pt x="529" y="168"/>
                </a:cubicBezTo>
                <a:cubicBezTo>
                  <a:pt x="553" y="169"/>
                  <a:pt x="578" y="167"/>
                  <a:pt x="602" y="170"/>
                </a:cubicBezTo>
                <a:cubicBezTo>
                  <a:pt x="619" y="172"/>
                  <a:pt x="568" y="170"/>
                  <a:pt x="551" y="171"/>
                </a:cubicBezTo>
                <a:cubicBezTo>
                  <a:pt x="537" y="172"/>
                  <a:pt x="520" y="196"/>
                  <a:pt x="515" y="207"/>
                </a:cubicBezTo>
                <a:cubicBezTo>
                  <a:pt x="511" y="228"/>
                  <a:pt x="504" y="276"/>
                  <a:pt x="535" y="282"/>
                </a:cubicBezTo>
                <a:cubicBezTo>
                  <a:pt x="543" y="286"/>
                  <a:pt x="551" y="291"/>
                  <a:pt x="559" y="296"/>
                </a:cubicBezTo>
                <a:cubicBezTo>
                  <a:pt x="587" y="295"/>
                  <a:pt x="615" y="296"/>
                  <a:pt x="643" y="294"/>
                </a:cubicBezTo>
                <a:cubicBezTo>
                  <a:pt x="657" y="293"/>
                  <a:pt x="672" y="266"/>
                  <a:pt x="694" y="263"/>
                </a:cubicBezTo>
                <a:cubicBezTo>
                  <a:pt x="713" y="265"/>
                  <a:pt x="714" y="285"/>
                  <a:pt x="725" y="297"/>
                </a:cubicBezTo>
                <a:cubicBezTo>
                  <a:pt x="734" y="307"/>
                  <a:pt x="753" y="317"/>
                  <a:pt x="767" y="318"/>
                </a:cubicBezTo>
                <a:cubicBezTo>
                  <a:pt x="774" y="322"/>
                  <a:pt x="781" y="324"/>
                  <a:pt x="784" y="315"/>
                </a:cubicBezTo>
                <a:cubicBezTo>
                  <a:pt x="784" y="303"/>
                  <a:pt x="785" y="263"/>
                  <a:pt x="805" y="260"/>
                </a:cubicBezTo>
                <a:cubicBezTo>
                  <a:pt x="824" y="289"/>
                  <a:pt x="805" y="322"/>
                  <a:pt x="853" y="330"/>
                </a:cubicBezTo>
                <a:cubicBezTo>
                  <a:pt x="882" y="329"/>
                  <a:pt x="886" y="328"/>
                  <a:pt x="907" y="314"/>
                </a:cubicBezTo>
                <a:cubicBezTo>
                  <a:pt x="914" y="302"/>
                  <a:pt x="928" y="291"/>
                  <a:pt x="938" y="281"/>
                </a:cubicBezTo>
                <a:cubicBezTo>
                  <a:pt x="941" y="274"/>
                  <a:pt x="942" y="266"/>
                  <a:pt x="944" y="258"/>
                </a:cubicBezTo>
                <a:cubicBezTo>
                  <a:pt x="944" y="248"/>
                  <a:pt x="953" y="183"/>
                  <a:pt x="941" y="173"/>
                </a:cubicBezTo>
                <a:cubicBezTo>
                  <a:pt x="936" y="164"/>
                  <a:pt x="923" y="158"/>
                  <a:pt x="913" y="153"/>
                </a:cubicBezTo>
                <a:cubicBezTo>
                  <a:pt x="893" y="155"/>
                  <a:pt x="881" y="160"/>
                  <a:pt x="863" y="162"/>
                </a:cubicBezTo>
                <a:cubicBezTo>
                  <a:pt x="847" y="159"/>
                  <a:pt x="844" y="157"/>
                  <a:pt x="836" y="144"/>
                </a:cubicBezTo>
                <a:cubicBezTo>
                  <a:pt x="840" y="125"/>
                  <a:pt x="838" y="124"/>
                  <a:pt x="856" y="126"/>
                </a:cubicBezTo>
                <a:cubicBezTo>
                  <a:pt x="867" y="130"/>
                  <a:pt x="874" y="134"/>
                  <a:pt x="886" y="135"/>
                </a:cubicBezTo>
                <a:cubicBezTo>
                  <a:pt x="898" y="139"/>
                  <a:pt x="912" y="140"/>
                  <a:pt x="925" y="141"/>
                </a:cubicBezTo>
                <a:cubicBezTo>
                  <a:pt x="943" y="140"/>
                  <a:pt x="938" y="139"/>
                  <a:pt x="950" y="131"/>
                </a:cubicBezTo>
                <a:cubicBezTo>
                  <a:pt x="959" y="109"/>
                  <a:pt x="951" y="84"/>
                  <a:pt x="955" y="60"/>
                </a:cubicBezTo>
                <a:cubicBezTo>
                  <a:pt x="953" y="36"/>
                  <a:pt x="957" y="30"/>
                  <a:pt x="944" y="15"/>
                </a:cubicBezTo>
                <a:cubicBezTo>
                  <a:pt x="938" y="8"/>
                  <a:pt x="920" y="0"/>
                  <a:pt x="920" y="0"/>
                </a:cubicBezTo>
                <a:cubicBezTo>
                  <a:pt x="887" y="4"/>
                  <a:pt x="904" y="2"/>
                  <a:pt x="868" y="6"/>
                </a:cubicBezTo>
                <a:cubicBezTo>
                  <a:pt x="865" y="7"/>
                  <a:pt x="863" y="8"/>
                  <a:pt x="860" y="9"/>
                </a:cubicBezTo>
                <a:cubicBezTo>
                  <a:pt x="856" y="10"/>
                  <a:pt x="852" y="10"/>
                  <a:pt x="848" y="11"/>
                </a:cubicBezTo>
                <a:cubicBezTo>
                  <a:pt x="836" y="15"/>
                  <a:pt x="825" y="27"/>
                  <a:pt x="814" y="33"/>
                </a:cubicBezTo>
                <a:cubicBezTo>
                  <a:pt x="812" y="34"/>
                  <a:pt x="810" y="35"/>
                  <a:pt x="808" y="36"/>
                </a:cubicBezTo>
                <a:cubicBezTo>
                  <a:pt x="806" y="37"/>
                  <a:pt x="804" y="40"/>
                  <a:pt x="802" y="41"/>
                </a:cubicBezTo>
                <a:cubicBezTo>
                  <a:pt x="798" y="44"/>
                  <a:pt x="788" y="48"/>
                  <a:pt x="788" y="48"/>
                </a:cubicBezTo>
                <a:cubicBezTo>
                  <a:pt x="782" y="56"/>
                  <a:pt x="767" y="59"/>
                  <a:pt x="757" y="60"/>
                </a:cubicBezTo>
                <a:cubicBezTo>
                  <a:pt x="745" y="65"/>
                  <a:pt x="733" y="67"/>
                  <a:pt x="722" y="75"/>
                </a:cubicBezTo>
                <a:cubicBezTo>
                  <a:pt x="717" y="83"/>
                  <a:pt x="711" y="90"/>
                  <a:pt x="707" y="99"/>
                </a:cubicBezTo>
                <a:cubicBezTo>
                  <a:pt x="702" y="143"/>
                  <a:pt x="717" y="149"/>
                  <a:pt x="685" y="125"/>
                </a:cubicBezTo>
                <a:cubicBezTo>
                  <a:pt x="686" y="117"/>
                  <a:pt x="689" y="109"/>
                  <a:pt x="691" y="102"/>
                </a:cubicBezTo>
                <a:cubicBezTo>
                  <a:pt x="681" y="92"/>
                  <a:pt x="675" y="96"/>
                  <a:pt x="662" y="98"/>
                </a:cubicBezTo>
                <a:cubicBezTo>
                  <a:pt x="653" y="107"/>
                  <a:pt x="641" y="112"/>
                  <a:pt x="631" y="120"/>
                </a:cubicBezTo>
                <a:cubicBezTo>
                  <a:pt x="636" y="131"/>
                  <a:pt x="642" y="143"/>
                  <a:pt x="649" y="153"/>
                </a:cubicBezTo>
                <a:cubicBezTo>
                  <a:pt x="650" y="180"/>
                  <a:pt x="645" y="196"/>
                  <a:pt x="667" y="209"/>
                </a:cubicBezTo>
                <a:cubicBezTo>
                  <a:pt x="714" y="207"/>
                  <a:pt x="723" y="210"/>
                  <a:pt x="757" y="197"/>
                </a:cubicBezTo>
                <a:cubicBezTo>
                  <a:pt x="762" y="190"/>
                  <a:pt x="771" y="190"/>
                  <a:pt x="778" y="185"/>
                </a:cubicBezTo>
                <a:cubicBezTo>
                  <a:pt x="779" y="178"/>
                  <a:pt x="784" y="169"/>
                  <a:pt x="788" y="162"/>
                </a:cubicBezTo>
                <a:cubicBezTo>
                  <a:pt x="789" y="150"/>
                  <a:pt x="787" y="137"/>
                  <a:pt x="791" y="125"/>
                </a:cubicBezTo>
                <a:cubicBezTo>
                  <a:pt x="807" y="74"/>
                  <a:pt x="848" y="74"/>
                  <a:pt x="895" y="72"/>
                </a:cubicBezTo>
                <a:cubicBezTo>
                  <a:pt x="900" y="69"/>
                  <a:pt x="905" y="65"/>
                  <a:pt x="910" y="62"/>
                </a:cubicBezTo>
                <a:cubicBezTo>
                  <a:pt x="918" y="50"/>
                  <a:pt x="918" y="36"/>
                  <a:pt x="913" y="75"/>
                </a:cubicBezTo>
                <a:cubicBezTo>
                  <a:pt x="896" y="73"/>
                  <a:pt x="879" y="76"/>
                  <a:pt x="862" y="78"/>
                </a:cubicBezTo>
                <a:cubicBezTo>
                  <a:pt x="844" y="84"/>
                  <a:pt x="852" y="83"/>
                  <a:pt x="836" y="84"/>
                </a:cubicBezTo>
                <a:cubicBezTo>
                  <a:pt x="829" y="87"/>
                  <a:pt x="827" y="92"/>
                  <a:pt x="821" y="96"/>
                </a:cubicBezTo>
                <a:cubicBezTo>
                  <a:pt x="812" y="107"/>
                  <a:pt x="801" y="115"/>
                  <a:pt x="793" y="128"/>
                </a:cubicBezTo>
                <a:cubicBezTo>
                  <a:pt x="789" y="135"/>
                  <a:pt x="782" y="149"/>
                  <a:pt x="782" y="149"/>
                </a:cubicBezTo>
                <a:cubicBezTo>
                  <a:pt x="773" y="212"/>
                  <a:pt x="841" y="195"/>
                  <a:pt x="886" y="197"/>
                </a:cubicBezTo>
                <a:cubicBezTo>
                  <a:pt x="895" y="198"/>
                  <a:pt x="897" y="199"/>
                  <a:pt x="904" y="206"/>
                </a:cubicBezTo>
                <a:cubicBezTo>
                  <a:pt x="903" y="225"/>
                  <a:pt x="910" y="255"/>
                  <a:pt x="886" y="258"/>
                </a:cubicBezTo>
                <a:cubicBezTo>
                  <a:pt x="864" y="255"/>
                  <a:pt x="853" y="238"/>
                  <a:pt x="839" y="224"/>
                </a:cubicBezTo>
                <a:cubicBezTo>
                  <a:pt x="827" y="212"/>
                  <a:pt x="813" y="206"/>
                  <a:pt x="796" y="203"/>
                </a:cubicBezTo>
                <a:cubicBezTo>
                  <a:pt x="788" y="200"/>
                  <a:pt x="787" y="199"/>
                  <a:pt x="775" y="203"/>
                </a:cubicBezTo>
                <a:cubicBezTo>
                  <a:pt x="768" y="205"/>
                  <a:pt x="763" y="221"/>
                  <a:pt x="763" y="221"/>
                </a:cubicBezTo>
                <a:cubicBezTo>
                  <a:pt x="763" y="228"/>
                  <a:pt x="767" y="255"/>
                  <a:pt x="755" y="260"/>
                </a:cubicBezTo>
                <a:cubicBezTo>
                  <a:pt x="746" y="257"/>
                  <a:pt x="747" y="253"/>
                  <a:pt x="743" y="245"/>
                </a:cubicBezTo>
                <a:cubicBezTo>
                  <a:pt x="742" y="229"/>
                  <a:pt x="742" y="221"/>
                  <a:pt x="725" y="218"/>
                </a:cubicBezTo>
                <a:cubicBezTo>
                  <a:pt x="690" y="219"/>
                  <a:pt x="657" y="225"/>
                  <a:pt x="622" y="231"/>
                </a:cubicBezTo>
                <a:cubicBezTo>
                  <a:pt x="598" y="227"/>
                  <a:pt x="576" y="232"/>
                  <a:pt x="553" y="236"/>
                </a:cubicBezTo>
                <a:cubicBezTo>
                  <a:pt x="552" y="237"/>
                  <a:pt x="550" y="242"/>
                  <a:pt x="550" y="240"/>
                </a:cubicBezTo>
                <a:cubicBezTo>
                  <a:pt x="550" y="233"/>
                  <a:pt x="551" y="226"/>
                  <a:pt x="553" y="219"/>
                </a:cubicBezTo>
                <a:cubicBezTo>
                  <a:pt x="554" y="216"/>
                  <a:pt x="559" y="222"/>
                  <a:pt x="562" y="224"/>
                </a:cubicBezTo>
                <a:cubicBezTo>
                  <a:pt x="608" y="223"/>
                  <a:pt x="616" y="233"/>
                  <a:pt x="641" y="213"/>
                </a:cubicBezTo>
                <a:cubicBezTo>
                  <a:pt x="645" y="206"/>
                  <a:pt x="645" y="199"/>
                  <a:pt x="646" y="191"/>
                </a:cubicBezTo>
                <a:cubicBezTo>
                  <a:pt x="644" y="152"/>
                  <a:pt x="648" y="134"/>
                  <a:pt x="607" y="128"/>
                </a:cubicBezTo>
                <a:cubicBezTo>
                  <a:pt x="585" y="119"/>
                  <a:pt x="557" y="120"/>
                  <a:pt x="535" y="119"/>
                </a:cubicBezTo>
                <a:cubicBezTo>
                  <a:pt x="511" y="117"/>
                  <a:pt x="482" y="110"/>
                  <a:pt x="461" y="123"/>
                </a:cubicBezTo>
                <a:cubicBezTo>
                  <a:pt x="459" y="133"/>
                  <a:pt x="451" y="145"/>
                  <a:pt x="446" y="155"/>
                </a:cubicBezTo>
                <a:cubicBezTo>
                  <a:pt x="445" y="163"/>
                  <a:pt x="443" y="171"/>
                  <a:pt x="440" y="179"/>
                </a:cubicBezTo>
                <a:cubicBezTo>
                  <a:pt x="439" y="186"/>
                  <a:pt x="438" y="192"/>
                  <a:pt x="434" y="198"/>
                </a:cubicBezTo>
                <a:cubicBezTo>
                  <a:pt x="432" y="184"/>
                  <a:pt x="432" y="171"/>
                  <a:pt x="437" y="158"/>
                </a:cubicBezTo>
                <a:cubicBezTo>
                  <a:pt x="438" y="152"/>
                  <a:pt x="439" y="147"/>
                  <a:pt x="439" y="141"/>
                </a:cubicBezTo>
                <a:cubicBezTo>
                  <a:pt x="438" y="95"/>
                  <a:pt x="419" y="105"/>
                  <a:pt x="377" y="104"/>
                </a:cubicBezTo>
                <a:cubicBezTo>
                  <a:pt x="361" y="92"/>
                  <a:pt x="382" y="95"/>
                  <a:pt x="344" y="98"/>
                </a:cubicBezTo>
                <a:cubicBezTo>
                  <a:pt x="328" y="106"/>
                  <a:pt x="321" y="119"/>
                  <a:pt x="314" y="135"/>
                </a:cubicBezTo>
                <a:cubicBezTo>
                  <a:pt x="312" y="151"/>
                  <a:pt x="312" y="172"/>
                  <a:pt x="305" y="186"/>
                </a:cubicBezTo>
                <a:cubicBezTo>
                  <a:pt x="304" y="195"/>
                  <a:pt x="302" y="202"/>
                  <a:pt x="293" y="204"/>
                </a:cubicBezTo>
                <a:cubicBezTo>
                  <a:pt x="279" y="195"/>
                  <a:pt x="291" y="166"/>
                  <a:pt x="298" y="153"/>
                </a:cubicBezTo>
                <a:cubicBezTo>
                  <a:pt x="301" y="136"/>
                  <a:pt x="311" y="124"/>
                  <a:pt x="314" y="107"/>
                </a:cubicBezTo>
                <a:cubicBezTo>
                  <a:pt x="309" y="90"/>
                  <a:pt x="296" y="80"/>
                  <a:pt x="278" y="77"/>
                </a:cubicBezTo>
                <a:cubicBezTo>
                  <a:pt x="258" y="67"/>
                  <a:pt x="224" y="70"/>
                  <a:pt x="202" y="68"/>
                </a:cubicBezTo>
                <a:cubicBezTo>
                  <a:pt x="190" y="66"/>
                  <a:pt x="178" y="63"/>
                  <a:pt x="166" y="62"/>
                </a:cubicBezTo>
                <a:cubicBezTo>
                  <a:pt x="158" y="59"/>
                  <a:pt x="143" y="56"/>
                  <a:pt x="143" y="56"/>
                </a:cubicBezTo>
                <a:cubicBezTo>
                  <a:pt x="124" y="42"/>
                  <a:pt x="106" y="37"/>
                  <a:pt x="83" y="33"/>
                </a:cubicBezTo>
                <a:cubicBezTo>
                  <a:pt x="49" y="35"/>
                  <a:pt x="53" y="25"/>
                  <a:pt x="49" y="38"/>
                </a:cubicBezTo>
                <a:close/>
              </a:path>
            </a:pathLst>
          </a:custGeom>
          <a:solidFill>
            <a:schemeClr val="bg2"/>
          </a:solidFill>
          <a:ln w="19050">
            <a:solidFill>
              <a:srgbClr val="B16141"/>
            </a:solidFill>
            <a:round/>
            <a:headEnd/>
            <a:tailEnd/>
          </a:ln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9407" name="Oval 7"/>
          <p:cNvSpPr>
            <a:spLocks noChangeArrowheads="1"/>
          </p:cNvSpPr>
          <p:nvPr/>
        </p:nvSpPr>
        <p:spPr bwMode="auto">
          <a:xfrm>
            <a:off x="1304925" y="2730500"/>
            <a:ext cx="285750" cy="282575"/>
          </a:xfrm>
          <a:prstGeom prst="ellipse">
            <a:avLst/>
          </a:prstGeom>
          <a:solidFill>
            <a:schemeClr val="accent2"/>
          </a:solidFill>
          <a:ln w="9525">
            <a:pattFill prst="pct90">
              <a:fgClr>
                <a:schemeClr val="accent2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rgbClr val="4C2A1D"/>
              </a:solidFill>
            </a:endParaRPr>
          </a:p>
        </p:txBody>
      </p:sp>
      <p:sp>
        <p:nvSpPr>
          <p:cNvPr id="59408" name="Text Box 45"/>
          <p:cNvSpPr txBox="1">
            <a:spLocks noChangeArrowheads="1"/>
          </p:cNvSpPr>
          <p:nvPr/>
        </p:nvSpPr>
        <p:spPr bwMode="auto">
          <a:xfrm>
            <a:off x="1303338" y="2730500"/>
            <a:ext cx="3254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725"/>
              </a:spcBef>
            </a:pPr>
            <a:r>
              <a:rPr lang="en-GB" sz="1200" b="1">
                <a:solidFill>
                  <a:srgbClr val="333333"/>
                </a:solidFill>
              </a:rPr>
              <a:t>V</a:t>
            </a:r>
          </a:p>
        </p:txBody>
      </p:sp>
      <p:grpSp>
        <p:nvGrpSpPr>
          <p:cNvPr id="4" name="Group 105"/>
          <p:cNvGrpSpPr>
            <a:grpSpLocks/>
          </p:cNvGrpSpPr>
          <p:nvPr/>
        </p:nvGrpSpPr>
        <p:grpSpPr bwMode="auto">
          <a:xfrm>
            <a:off x="965200" y="2911475"/>
            <a:ext cx="509588" cy="400050"/>
            <a:chOff x="114300" y="2695575"/>
            <a:chExt cx="509588" cy="400050"/>
          </a:xfrm>
        </p:grpSpPr>
        <p:sp>
          <p:nvSpPr>
            <p:cNvPr id="107" name="Oval 16"/>
            <p:cNvSpPr>
              <a:spLocks noChangeArrowheads="1"/>
            </p:cNvSpPr>
            <p:nvPr/>
          </p:nvSpPr>
          <p:spPr bwMode="auto">
            <a:xfrm>
              <a:off x="153988" y="2695575"/>
              <a:ext cx="404812" cy="400050"/>
            </a:xfrm>
            <a:prstGeom prst="ellipse">
              <a:avLst/>
            </a:prstGeom>
            <a:solidFill>
              <a:schemeClr val="tx2"/>
            </a:soli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>
                <a:solidFill>
                  <a:prstClr val="white"/>
                </a:solidFill>
              </a:endParaRPr>
            </a:p>
          </p:txBody>
        </p:sp>
        <p:sp>
          <p:nvSpPr>
            <p:cNvPr id="59462" name="Text Box 23"/>
            <p:cNvSpPr txBox="1">
              <a:spLocks noChangeArrowheads="1"/>
            </p:cNvSpPr>
            <p:nvPr/>
          </p:nvSpPr>
          <p:spPr bwMode="auto">
            <a:xfrm>
              <a:off x="114300" y="2729011"/>
              <a:ext cx="5095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 rtl="1">
                <a:spcBef>
                  <a:spcPts val="838"/>
                </a:spcBef>
              </a:pPr>
              <a:r>
                <a:rPr lang="en-GB" sz="1400" b="1">
                  <a:solidFill>
                    <a:srgbClr val="FFFFFF"/>
                  </a:solidFill>
                </a:rPr>
                <a:t>E</a:t>
              </a:r>
              <a:r>
                <a:rPr lang="en-GB" sz="1400" b="1" baseline="-25000">
                  <a:solidFill>
                    <a:srgbClr val="FFFFFF"/>
                  </a:solidFill>
                </a:rPr>
                <a:t>2</a:t>
              </a:r>
            </a:p>
          </p:txBody>
        </p:sp>
      </p:grpSp>
      <p:sp>
        <p:nvSpPr>
          <p:cNvPr id="59410" name="Oval 7"/>
          <p:cNvSpPr>
            <a:spLocks noChangeArrowheads="1"/>
          </p:cNvSpPr>
          <p:nvPr/>
        </p:nvSpPr>
        <p:spPr bwMode="auto">
          <a:xfrm>
            <a:off x="873125" y="3327400"/>
            <a:ext cx="285750" cy="282575"/>
          </a:xfrm>
          <a:prstGeom prst="ellipse">
            <a:avLst/>
          </a:prstGeom>
          <a:solidFill>
            <a:schemeClr val="accent2"/>
          </a:solidFill>
          <a:ln w="9525">
            <a:pattFill prst="pct90">
              <a:fgClr>
                <a:schemeClr val="accent2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rgbClr val="4C2A1D"/>
              </a:solidFill>
            </a:endParaRPr>
          </a:p>
        </p:txBody>
      </p:sp>
      <p:sp>
        <p:nvSpPr>
          <p:cNvPr id="59411" name="Text Box 45"/>
          <p:cNvSpPr txBox="1">
            <a:spLocks noChangeArrowheads="1"/>
          </p:cNvSpPr>
          <p:nvPr/>
        </p:nvSpPr>
        <p:spPr bwMode="auto">
          <a:xfrm>
            <a:off x="871538" y="3327400"/>
            <a:ext cx="3254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725"/>
              </a:spcBef>
            </a:pPr>
            <a:r>
              <a:rPr lang="en-GB" sz="1200" b="1">
                <a:solidFill>
                  <a:srgbClr val="333333"/>
                </a:solidFill>
              </a:rPr>
              <a:t>V</a:t>
            </a:r>
          </a:p>
        </p:txBody>
      </p:sp>
      <p:grpSp>
        <p:nvGrpSpPr>
          <p:cNvPr id="5" name="Group 112"/>
          <p:cNvGrpSpPr>
            <a:grpSpLocks/>
          </p:cNvGrpSpPr>
          <p:nvPr/>
        </p:nvGrpSpPr>
        <p:grpSpPr bwMode="auto">
          <a:xfrm>
            <a:off x="533400" y="3508375"/>
            <a:ext cx="509588" cy="400050"/>
            <a:chOff x="114300" y="2695575"/>
            <a:chExt cx="509588" cy="400050"/>
          </a:xfrm>
        </p:grpSpPr>
        <p:sp>
          <p:nvSpPr>
            <p:cNvPr id="114" name="Oval 16"/>
            <p:cNvSpPr>
              <a:spLocks noChangeArrowheads="1"/>
            </p:cNvSpPr>
            <p:nvPr/>
          </p:nvSpPr>
          <p:spPr bwMode="auto">
            <a:xfrm>
              <a:off x="153988" y="2695575"/>
              <a:ext cx="404812" cy="400050"/>
            </a:xfrm>
            <a:prstGeom prst="ellipse">
              <a:avLst/>
            </a:prstGeom>
            <a:solidFill>
              <a:schemeClr val="tx2"/>
            </a:soli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>
                <a:solidFill>
                  <a:prstClr val="white"/>
                </a:solidFill>
              </a:endParaRPr>
            </a:p>
          </p:txBody>
        </p:sp>
        <p:sp>
          <p:nvSpPr>
            <p:cNvPr id="59460" name="Text Box 23"/>
            <p:cNvSpPr txBox="1">
              <a:spLocks noChangeArrowheads="1"/>
            </p:cNvSpPr>
            <p:nvPr/>
          </p:nvSpPr>
          <p:spPr bwMode="auto">
            <a:xfrm>
              <a:off x="114300" y="2729011"/>
              <a:ext cx="5095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 rtl="1">
                <a:spcBef>
                  <a:spcPts val="838"/>
                </a:spcBef>
              </a:pPr>
              <a:r>
                <a:rPr lang="en-GB" sz="1400" b="1">
                  <a:solidFill>
                    <a:srgbClr val="FFFFFF"/>
                  </a:solidFill>
                </a:rPr>
                <a:t>E</a:t>
              </a:r>
              <a:r>
                <a:rPr lang="en-GB" sz="1400" b="1" baseline="-25000">
                  <a:solidFill>
                    <a:srgbClr val="FFFFFF"/>
                  </a:solidFill>
                </a:rPr>
                <a:t>2</a:t>
              </a:r>
            </a:p>
          </p:txBody>
        </p:sp>
      </p:grpSp>
      <p:sp>
        <p:nvSpPr>
          <p:cNvPr id="84" name="Freeform 83"/>
          <p:cNvSpPr/>
          <p:nvPr/>
        </p:nvSpPr>
        <p:spPr>
          <a:xfrm rot="6121924" flipV="1">
            <a:off x="3089275" y="4767263"/>
            <a:ext cx="395287" cy="388938"/>
          </a:xfrm>
          <a:custGeom>
            <a:avLst/>
            <a:gdLst>
              <a:gd name="connsiteX0" fmla="*/ 0 w 569119"/>
              <a:gd name="connsiteY0" fmla="*/ 392907 h 392907"/>
              <a:gd name="connsiteX1" fmla="*/ 171450 w 569119"/>
              <a:gd name="connsiteY1" fmla="*/ 350044 h 392907"/>
              <a:gd name="connsiteX2" fmla="*/ 447675 w 569119"/>
              <a:gd name="connsiteY2" fmla="*/ 78582 h 392907"/>
              <a:gd name="connsiteX3" fmla="*/ 569119 w 569119"/>
              <a:gd name="connsiteY3" fmla="*/ 0 h 392907"/>
              <a:gd name="connsiteX0" fmla="*/ 0 w 569119"/>
              <a:gd name="connsiteY0" fmla="*/ 392907 h 402431"/>
              <a:gd name="connsiteX1" fmla="*/ 171450 w 569119"/>
              <a:gd name="connsiteY1" fmla="*/ 350044 h 402431"/>
              <a:gd name="connsiteX2" fmla="*/ 447675 w 569119"/>
              <a:gd name="connsiteY2" fmla="*/ 78582 h 402431"/>
              <a:gd name="connsiteX3" fmla="*/ 569119 w 569119"/>
              <a:gd name="connsiteY3" fmla="*/ 0 h 402431"/>
              <a:gd name="connsiteX0" fmla="*/ 0 w 733425"/>
              <a:gd name="connsiteY0" fmla="*/ 559594 h 569118"/>
              <a:gd name="connsiteX1" fmla="*/ 171450 w 733425"/>
              <a:gd name="connsiteY1" fmla="*/ 516731 h 569118"/>
              <a:gd name="connsiteX2" fmla="*/ 447675 w 733425"/>
              <a:gd name="connsiteY2" fmla="*/ 245269 h 569118"/>
              <a:gd name="connsiteX3" fmla="*/ 733425 w 733425"/>
              <a:gd name="connsiteY3" fmla="*/ 0 h 56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3425" h="569118">
                <a:moveTo>
                  <a:pt x="0" y="559594"/>
                </a:moveTo>
                <a:cubicBezTo>
                  <a:pt x="57150" y="545306"/>
                  <a:pt x="96838" y="569118"/>
                  <a:pt x="171450" y="516731"/>
                </a:cubicBezTo>
                <a:cubicBezTo>
                  <a:pt x="246062" y="464344"/>
                  <a:pt x="381397" y="303610"/>
                  <a:pt x="447675" y="245269"/>
                </a:cubicBezTo>
                <a:lnTo>
                  <a:pt x="733425" y="0"/>
                </a:lnTo>
              </a:path>
            </a:pathLst>
          </a:custGeom>
          <a:ln w="38100" cap="rnd" cmpd="sng" algn="ctr">
            <a:solidFill>
              <a:srgbClr val="666666"/>
            </a:solidFill>
            <a:prstDash val="solid"/>
            <a:bevel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C2A1D"/>
              </a:solidFill>
            </a:endParaRPr>
          </a:p>
        </p:txBody>
      </p:sp>
      <p:sp>
        <p:nvSpPr>
          <p:cNvPr id="83" name="Freeform 82"/>
          <p:cNvSpPr/>
          <p:nvPr/>
        </p:nvSpPr>
        <p:spPr>
          <a:xfrm rot="6370480" flipV="1">
            <a:off x="2301876" y="5219700"/>
            <a:ext cx="368300" cy="390525"/>
          </a:xfrm>
          <a:custGeom>
            <a:avLst/>
            <a:gdLst>
              <a:gd name="connsiteX0" fmla="*/ 0 w 569119"/>
              <a:gd name="connsiteY0" fmla="*/ 392907 h 392907"/>
              <a:gd name="connsiteX1" fmla="*/ 171450 w 569119"/>
              <a:gd name="connsiteY1" fmla="*/ 350044 h 392907"/>
              <a:gd name="connsiteX2" fmla="*/ 447675 w 569119"/>
              <a:gd name="connsiteY2" fmla="*/ 78582 h 392907"/>
              <a:gd name="connsiteX3" fmla="*/ 569119 w 569119"/>
              <a:gd name="connsiteY3" fmla="*/ 0 h 392907"/>
              <a:gd name="connsiteX0" fmla="*/ 0 w 569119"/>
              <a:gd name="connsiteY0" fmla="*/ 392907 h 402431"/>
              <a:gd name="connsiteX1" fmla="*/ 171450 w 569119"/>
              <a:gd name="connsiteY1" fmla="*/ 350044 h 402431"/>
              <a:gd name="connsiteX2" fmla="*/ 447675 w 569119"/>
              <a:gd name="connsiteY2" fmla="*/ 78582 h 402431"/>
              <a:gd name="connsiteX3" fmla="*/ 569119 w 569119"/>
              <a:gd name="connsiteY3" fmla="*/ 0 h 402431"/>
              <a:gd name="connsiteX0" fmla="*/ 0 w 733425"/>
              <a:gd name="connsiteY0" fmla="*/ 559594 h 569118"/>
              <a:gd name="connsiteX1" fmla="*/ 171450 w 733425"/>
              <a:gd name="connsiteY1" fmla="*/ 516731 h 569118"/>
              <a:gd name="connsiteX2" fmla="*/ 447675 w 733425"/>
              <a:gd name="connsiteY2" fmla="*/ 245269 h 569118"/>
              <a:gd name="connsiteX3" fmla="*/ 733425 w 733425"/>
              <a:gd name="connsiteY3" fmla="*/ 0 h 56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3425" h="569118">
                <a:moveTo>
                  <a:pt x="0" y="559594"/>
                </a:moveTo>
                <a:cubicBezTo>
                  <a:pt x="57150" y="545306"/>
                  <a:pt x="96838" y="569118"/>
                  <a:pt x="171450" y="516731"/>
                </a:cubicBezTo>
                <a:cubicBezTo>
                  <a:pt x="246062" y="464344"/>
                  <a:pt x="381397" y="303610"/>
                  <a:pt x="447675" y="245269"/>
                </a:cubicBezTo>
                <a:lnTo>
                  <a:pt x="733425" y="0"/>
                </a:lnTo>
              </a:path>
            </a:pathLst>
          </a:custGeom>
          <a:ln w="38100" cap="rnd" cmpd="sng" algn="ctr">
            <a:solidFill>
              <a:srgbClr val="666666"/>
            </a:solidFill>
            <a:prstDash val="solid"/>
            <a:bevel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C2A1D"/>
              </a:solidFill>
            </a:endParaRPr>
          </a:p>
        </p:txBody>
      </p:sp>
      <p:sp>
        <p:nvSpPr>
          <p:cNvPr id="59415" name="Oval 7"/>
          <p:cNvSpPr>
            <a:spLocks noChangeArrowheads="1"/>
          </p:cNvSpPr>
          <p:nvPr/>
        </p:nvSpPr>
        <p:spPr bwMode="auto">
          <a:xfrm>
            <a:off x="2752725" y="5054600"/>
            <a:ext cx="285750" cy="282575"/>
          </a:xfrm>
          <a:prstGeom prst="ellipse">
            <a:avLst/>
          </a:prstGeom>
          <a:solidFill>
            <a:schemeClr val="accent2"/>
          </a:solidFill>
          <a:ln w="9525">
            <a:pattFill prst="pct90">
              <a:fgClr>
                <a:schemeClr val="accent2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rgbClr val="4C2A1D"/>
              </a:solidFill>
            </a:endParaRPr>
          </a:p>
        </p:txBody>
      </p:sp>
      <p:sp>
        <p:nvSpPr>
          <p:cNvPr id="59416" name="Text Box 45"/>
          <p:cNvSpPr txBox="1">
            <a:spLocks noChangeArrowheads="1"/>
          </p:cNvSpPr>
          <p:nvPr/>
        </p:nvSpPr>
        <p:spPr bwMode="auto">
          <a:xfrm>
            <a:off x="2763838" y="5067300"/>
            <a:ext cx="3254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725"/>
              </a:spcBef>
            </a:pPr>
            <a:r>
              <a:rPr lang="en-GB" sz="1200" b="1">
                <a:solidFill>
                  <a:srgbClr val="333333"/>
                </a:solidFill>
              </a:rPr>
              <a:t>V</a:t>
            </a:r>
          </a:p>
        </p:txBody>
      </p:sp>
      <p:grpSp>
        <p:nvGrpSpPr>
          <p:cNvPr id="6" name="Group 145"/>
          <p:cNvGrpSpPr>
            <a:grpSpLocks/>
          </p:cNvGrpSpPr>
          <p:nvPr/>
        </p:nvGrpSpPr>
        <p:grpSpPr bwMode="auto">
          <a:xfrm>
            <a:off x="6248400" y="4829175"/>
            <a:ext cx="509588" cy="400050"/>
            <a:chOff x="1511300" y="5222875"/>
            <a:chExt cx="509588" cy="400050"/>
          </a:xfrm>
        </p:grpSpPr>
        <p:sp>
          <p:nvSpPr>
            <p:cNvPr id="138" name="Oval 16"/>
            <p:cNvSpPr>
              <a:spLocks noChangeArrowheads="1"/>
            </p:cNvSpPr>
            <p:nvPr/>
          </p:nvSpPr>
          <p:spPr bwMode="auto">
            <a:xfrm>
              <a:off x="1550988" y="5222875"/>
              <a:ext cx="404812" cy="4000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>
                <a:solidFill>
                  <a:prstClr val="white"/>
                </a:solidFill>
              </a:endParaRPr>
            </a:p>
          </p:txBody>
        </p:sp>
        <p:sp>
          <p:nvSpPr>
            <p:cNvPr id="59458" name="Text Box 23"/>
            <p:cNvSpPr txBox="1">
              <a:spLocks noChangeArrowheads="1"/>
            </p:cNvSpPr>
            <p:nvPr/>
          </p:nvSpPr>
          <p:spPr bwMode="auto">
            <a:xfrm>
              <a:off x="1511300" y="5256311"/>
              <a:ext cx="5095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 rtl="1">
                <a:spcBef>
                  <a:spcPts val="838"/>
                </a:spcBef>
              </a:pPr>
              <a:r>
                <a:rPr lang="en-GB" sz="1400" b="1">
                  <a:solidFill>
                    <a:srgbClr val="FFFFFF"/>
                  </a:solidFill>
                </a:rPr>
                <a:t>E</a:t>
              </a:r>
              <a:r>
                <a:rPr lang="en-GB" sz="1400" b="1" baseline="-25000">
                  <a:solidFill>
                    <a:srgbClr val="FFFFFF"/>
                  </a:solidFill>
                </a:rPr>
                <a:t>1</a:t>
              </a:r>
              <a:r>
                <a:rPr lang="en-GB" sz="1400" b="1">
                  <a:solidFill>
                    <a:srgbClr val="FFFFFF"/>
                  </a:solidFill>
                </a:rPr>
                <a:t>S</a:t>
              </a:r>
            </a:p>
          </p:txBody>
        </p:sp>
      </p:grpSp>
      <p:grpSp>
        <p:nvGrpSpPr>
          <p:cNvPr id="7" name="Group 146"/>
          <p:cNvGrpSpPr>
            <a:grpSpLocks/>
          </p:cNvGrpSpPr>
          <p:nvPr/>
        </p:nvGrpSpPr>
        <p:grpSpPr bwMode="auto">
          <a:xfrm>
            <a:off x="7275513" y="4244975"/>
            <a:ext cx="509587" cy="400050"/>
            <a:chOff x="2209800" y="5413375"/>
            <a:chExt cx="509588" cy="400050"/>
          </a:xfrm>
        </p:grpSpPr>
        <p:sp>
          <p:nvSpPr>
            <p:cNvPr id="141" name="Oval 16"/>
            <p:cNvSpPr>
              <a:spLocks noChangeArrowheads="1"/>
            </p:cNvSpPr>
            <p:nvPr/>
          </p:nvSpPr>
          <p:spPr bwMode="auto">
            <a:xfrm>
              <a:off x="2249487" y="5413375"/>
              <a:ext cx="404814" cy="400050"/>
            </a:xfrm>
            <a:prstGeom prst="ellipse">
              <a:avLst/>
            </a:prstGeom>
            <a:solidFill>
              <a:srgbClr val="7F7F7F"/>
            </a:soli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>
                <a:solidFill>
                  <a:prstClr val="white"/>
                </a:solidFill>
              </a:endParaRPr>
            </a:p>
          </p:txBody>
        </p:sp>
        <p:sp>
          <p:nvSpPr>
            <p:cNvPr id="59456" name="Text Box 23"/>
            <p:cNvSpPr txBox="1">
              <a:spLocks noChangeArrowheads="1"/>
            </p:cNvSpPr>
            <p:nvPr/>
          </p:nvSpPr>
          <p:spPr bwMode="auto">
            <a:xfrm>
              <a:off x="2209800" y="5446811"/>
              <a:ext cx="5095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 rtl="1">
                <a:spcBef>
                  <a:spcPts val="838"/>
                </a:spcBef>
              </a:pPr>
              <a:r>
                <a:rPr lang="en-GB" sz="1400" b="1">
                  <a:solidFill>
                    <a:srgbClr val="FFFFFF"/>
                  </a:solidFill>
                </a:rPr>
                <a:t>E</a:t>
              </a:r>
              <a:r>
                <a:rPr lang="en-GB" sz="1400" b="1" baseline="-2500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" name="Group 147"/>
          <p:cNvGrpSpPr>
            <a:grpSpLocks/>
          </p:cNvGrpSpPr>
          <p:nvPr/>
        </p:nvGrpSpPr>
        <p:grpSpPr bwMode="auto">
          <a:xfrm>
            <a:off x="7251700" y="3736975"/>
            <a:ext cx="509588" cy="400050"/>
            <a:chOff x="3289300" y="5527675"/>
            <a:chExt cx="509588" cy="400050"/>
          </a:xfrm>
        </p:grpSpPr>
        <p:sp>
          <p:nvSpPr>
            <p:cNvPr id="144" name="Oval 16"/>
            <p:cNvSpPr>
              <a:spLocks noChangeArrowheads="1"/>
            </p:cNvSpPr>
            <p:nvPr/>
          </p:nvSpPr>
          <p:spPr bwMode="auto">
            <a:xfrm>
              <a:off x="3328988" y="5527675"/>
              <a:ext cx="404812" cy="400050"/>
            </a:xfrm>
            <a:prstGeom prst="ellipse">
              <a:avLst/>
            </a:prstGeom>
            <a:solidFill>
              <a:srgbClr val="7F7F7F"/>
            </a:soli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>
                <a:solidFill>
                  <a:prstClr val="white"/>
                </a:solidFill>
              </a:endParaRPr>
            </a:p>
          </p:txBody>
        </p:sp>
        <p:sp>
          <p:nvSpPr>
            <p:cNvPr id="59454" name="Text Box 23"/>
            <p:cNvSpPr txBox="1">
              <a:spLocks noChangeArrowheads="1"/>
            </p:cNvSpPr>
            <p:nvPr/>
          </p:nvSpPr>
          <p:spPr bwMode="auto">
            <a:xfrm>
              <a:off x="3289300" y="5561111"/>
              <a:ext cx="5095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 rtl="1">
                <a:spcBef>
                  <a:spcPts val="838"/>
                </a:spcBef>
              </a:pPr>
              <a:r>
                <a:rPr lang="en-GB" sz="1400" b="1">
                  <a:solidFill>
                    <a:srgbClr val="FFFFFF"/>
                  </a:solidFill>
                </a:rPr>
                <a:t>E</a:t>
              </a:r>
              <a:r>
                <a:rPr lang="en-GB" sz="1400" b="1" baseline="-2500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" name="Group 148"/>
          <p:cNvGrpSpPr>
            <a:grpSpLocks/>
          </p:cNvGrpSpPr>
          <p:nvPr/>
        </p:nvGrpSpPr>
        <p:grpSpPr bwMode="auto">
          <a:xfrm>
            <a:off x="6235700" y="4232275"/>
            <a:ext cx="509588" cy="400050"/>
            <a:chOff x="1511300" y="5222875"/>
            <a:chExt cx="509588" cy="400050"/>
          </a:xfrm>
        </p:grpSpPr>
        <p:sp>
          <p:nvSpPr>
            <p:cNvPr id="150" name="Oval 16"/>
            <p:cNvSpPr>
              <a:spLocks noChangeArrowheads="1"/>
            </p:cNvSpPr>
            <p:nvPr/>
          </p:nvSpPr>
          <p:spPr bwMode="auto">
            <a:xfrm>
              <a:off x="1550988" y="5222875"/>
              <a:ext cx="404812" cy="4000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>
                <a:solidFill>
                  <a:prstClr val="white"/>
                </a:solidFill>
              </a:endParaRPr>
            </a:p>
          </p:txBody>
        </p:sp>
        <p:sp>
          <p:nvSpPr>
            <p:cNvPr id="59452" name="Text Box 23"/>
            <p:cNvSpPr txBox="1">
              <a:spLocks noChangeArrowheads="1"/>
            </p:cNvSpPr>
            <p:nvPr/>
          </p:nvSpPr>
          <p:spPr bwMode="auto">
            <a:xfrm>
              <a:off x="1511300" y="5256311"/>
              <a:ext cx="5095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 rtl="1">
                <a:spcBef>
                  <a:spcPts val="838"/>
                </a:spcBef>
              </a:pPr>
              <a:r>
                <a:rPr lang="en-GB" sz="1400" b="1">
                  <a:solidFill>
                    <a:srgbClr val="FFFFFF"/>
                  </a:solidFill>
                </a:rPr>
                <a:t>E</a:t>
              </a:r>
              <a:r>
                <a:rPr lang="en-GB" sz="1400" b="1" baseline="-25000">
                  <a:solidFill>
                    <a:srgbClr val="FFFFFF"/>
                  </a:solidFill>
                </a:rPr>
                <a:t>1</a:t>
              </a:r>
              <a:r>
                <a:rPr lang="en-GB" sz="1400" b="1">
                  <a:solidFill>
                    <a:srgbClr val="FFFFFF"/>
                  </a:solidFill>
                </a:rPr>
                <a:t>S</a:t>
              </a:r>
            </a:p>
          </p:txBody>
        </p:sp>
      </p:grpSp>
      <p:grpSp>
        <p:nvGrpSpPr>
          <p:cNvPr id="10" name="Group 151"/>
          <p:cNvGrpSpPr>
            <a:grpSpLocks/>
          </p:cNvGrpSpPr>
          <p:nvPr/>
        </p:nvGrpSpPr>
        <p:grpSpPr bwMode="auto">
          <a:xfrm>
            <a:off x="6781800" y="4422775"/>
            <a:ext cx="509588" cy="400050"/>
            <a:chOff x="2209800" y="5413375"/>
            <a:chExt cx="509588" cy="400050"/>
          </a:xfrm>
        </p:grpSpPr>
        <p:sp>
          <p:nvSpPr>
            <p:cNvPr id="153" name="Oval 16"/>
            <p:cNvSpPr>
              <a:spLocks noChangeArrowheads="1"/>
            </p:cNvSpPr>
            <p:nvPr/>
          </p:nvSpPr>
          <p:spPr bwMode="auto">
            <a:xfrm>
              <a:off x="2249488" y="5413375"/>
              <a:ext cx="404812" cy="400050"/>
            </a:xfrm>
            <a:prstGeom prst="ellipse">
              <a:avLst/>
            </a:prstGeom>
            <a:solidFill>
              <a:srgbClr val="7F7F7F"/>
            </a:soli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>
                <a:solidFill>
                  <a:prstClr val="white"/>
                </a:solidFill>
              </a:endParaRPr>
            </a:p>
          </p:txBody>
        </p:sp>
        <p:sp>
          <p:nvSpPr>
            <p:cNvPr id="59450" name="Text Box 23"/>
            <p:cNvSpPr txBox="1">
              <a:spLocks noChangeArrowheads="1"/>
            </p:cNvSpPr>
            <p:nvPr/>
          </p:nvSpPr>
          <p:spPr bwMode="auto">
            <a:xfrm>
              <a:off x="2209800" y="5446811"/>
              <a:ext cx="5095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 rtl="1">
                <a:spcBef>
                  <a:spcPts val="838"/>
                </a:spcBef>
              </a:pPr>
              <a:r>
                <a:rPr lang="en-GB" sz="1400" b="1">
                  <a:solidFill>
                    <a:srgbClr val="FFFFFF"/>
                  </a:solidFill>
                </a:rPr>
                <a:t>E</a:t>
              </a:r>
              <a:r>
                <a:rPr lang="en-GB" sz="1400" b="1" baseline="-2500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1" name="Group 154"/>
          <p:cNvGrpSpPr>
            <a:grpSpLocks/>
          </p:cNvGrpSpPr>
          <p:nvPr/>
        </p:nvGrpSpPr>
        <p:grpSpPr bwMode="auto">
          <a:xfrm>
            <a:off x="6756400" y="3940175"/>
            <a:ext cx="509588" cy="400050"/>
            <a:chOff x="3289300" y="5527675"/>
            <a:chExt cx="509588" cy="400050"/>
          </a:xfrm>
        </p:grpSpPr>
        <p:sp>
          <p:nvSpPr>
            <p:cNvPr id="156" name="Oval 16"/>
            <p:cNvSpPr>
              <a:spLocks noChangeArrowheads="1"/>
            </p:cNvSpPr>
            <p:nvPr/>
          </p:nvSpPr>
          <p:spPr bwMode="auto">
            <a:xfrm>
              <a:off x="3328988" y="5527675"/>
              <a:ext cx="404812" cy="400050"/>
            </a:xfrm>
            <a:prstGeom prst="ellipse">
              <a:avLst/>
            </a:prstGeom>
            <a:solidFill>
              <a:srgbClr val="7F7F7F"/>
            </a:soli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>
                <a:solidFill>
                  <a:prstClr val="white"/>
                </a:solidFill>
              </a:endParaRPr>
            </a:p>
          </p:txBody>
        </p:sp>
        <p:sp>
          <p:nvSpPr>
            <p:cNvPr id="59448" name="Text Box 23"/>
            <p:cNvSpPr txBox="1">
              <a:spLocks noChangeArrowheads="1"/>
            </p:cNvSpPr>
            <p:nvPr/>
          </p:nvSpPr>
          <p:spPr bwMode="auto">
            <a:xfrm>
              <a:off x="3289300" y="5561111"/>
              <a:ext cx="5095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 rtl="1">
                <a:spcBef>
                  <a:spcPts val="838"/>
                </a:spcBef>
              </a:pPr>
              <a:r>
                <a:rPr lang="en-GB" sz="1400" b="1">
                  <a:solidFill>
                    <a:srgbClr val="FFFFFF"/>
                  </a:solidFill>
                </a:rPr>
                <a:t>E</a:t>
              </a:r>
              <a:r>
                <a:rPr lang="en-GB" sz="1400" b="1" baseline="-2500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2" name="Group 160"/>
          <p:cNvGrpSpPr>
            <a:grpSpLocks/>
          </p:cNvGrpSpPr>
          <p:nvPr/>
        </p:nvGrpSpPr>
        <p:grpSpPr bwMode="auto">
          <a:xfrm>
            <a:off x="6096000" y="3076575"/>
            <a:ext cx="509588" cy="400050"/>
            <a:chOff x="114300" y="2695575"/>
            <a:chExt cx="509588" cy="400050"/>
          </a:xfrm>
        </p:grpSpPr>
        <p:sp>
          <p:nvSpPr>
            <p:cNvPr id="162" name="Oval 16"/>
            <p:cNvSpPr>
              <a:spLocks noChangeArrowheads="1"/>
            </p:cNvSpPr>
            <p:nvPr/>
          </p:nvSpPr>
          <p:spPr bwMode="auto">
            <a:xfrm>
              <a:off x="153988" y="2695575"/>
              <a:ext cx="404812" cy="400050"/>
            </a:xfrm>
            <a:prstGeom prst="ellipse">
              <a:avLst/>
            </a:prstGeom>
            <a:solidFill>
              <a:schemeClr val="tx2"/>
            </a:soli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>
                <a:solidFill>
                  <a:prstClr val="white"/>
                </a:solidFill>
              </a:endParaRPr>
            </a:p>
          </p:txBody>
        </p:sp>
        <p:sp>
          <p:nvSpPr>
            <p:cNvPr id="59446" name="Text Box 23"/>
            <p:cNvSpPr txBox="1">
              <a:spLocks noChangeArrowheads="1"/>
            </p:cNvSpPr>
            <p:nvPr/>
          </p:nvSpPr>
          <p:spPr bwMode="auto">
            <a:xfrm>
              <a:off x="114300" y="2729011"/>
              <a:ext cx="5095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 rtl="1">
                <a:spcBef>
                  <a:spcPts val="838"/>
                </a:spcBef>
              </a:pPr>
              <a:r>
                <a:rPr lang="en-GB" sz="1400" b="1">
                  <a:solidFill>
                    <a:srgbClr val="FFFFFF"/>
                  </a:solidFill>
                </a:rPr>
                <a:t>E</a:t>
              </a:r>
              <a:r>
                <a:rPr lang="en-GB" sz="1400" b="1" baseline="-2500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3" name="Group 163"/>
          <p:cNvGrpSpPr>
            <a:grpSpLocks/>
          </p:cNvGrpSpPr>
          <p:nvPr/>
        </p:nvGrpSpPr>
        <p:grpSpPr bwMode="auto">
          <a:xfrm>
            <a:off x="6692900" y="3292475"/>
            <a:ext cx="509588" cy="400050"/>
            <a:chOff x="114300" y="2695575"/>
            <a:chExt cx="509588" cy="400050"/>
          </a:xfrm>
        </p:grpSpPr>
        <p:sp>
          <p:nvSpPr>
            <p:cNvPr id="165" name="Oval 16"/>
            <p:cNvSpPr>
              <a:spLocks noChangeArrowheads="1"/>
            </p:cNvSpPr>
            <p:nvPr/>
          </p:nvSpPr>
          <p:spPr bwMode="auto">
            <a:xfrm>
              <a:off x="153988" y="2695575"/>
              <a:ext cx="404812" cy="400050"/>
            </a:xfrm>
            <a:prstGeom prst="ellipse">
              <a:avLst/>
            </a:prstGeom>
            <a:solidFill>
              <a:schemeClr val="tx2"/>
            </a:soli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>
                <a:solidFill>
                  <a:prstClr val="white"/>
                </a:solidFill>
              </a:endParaRPr>
            </a:p>
          </p:txBody>
        </p:sp>
        <p:sp>
          <p:nvSpPr>
            <p:cNvPr id="59444" name="Text Box 23"/>
            <p:cNvSpPr txBox="1">
              <a:spLocks noChangeArrowheads="1"/>
            </p:cNvSpPr>
            <p:nvPr/>
          </p:nvSpPr>
          <p:spPr bwMode="auto">
            <a:xfrm>
              <a:off x="114300" y="2729011"/>
              <a:ext cx="5095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 rtl="1">
                <a:spcBef>
                  <a:spcPts val="838"/>
                </a:spcBef>
              </a:pPr>
              <a:r>
                <a:rPr lang="en-GB" sz="1400" b="1">
                  <a:solidFill>
                    <a:srgbClr val="FFFFFF"/>
                  </a:solidFill>
                </a:rPr>
                <a:t>E</a:t>
              </a:r>
              <a:r>
                <a:rPr lang="en-GB" sz="1400" b="1" baseline="-2500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4" name="Group 166"/>
          <p:cNvGrpSpPr>
            <a:grpSpLocks/>
          </p:cNvGrpSpPr>
          <p:nvPr/>
        </p:nvGrpSpPr>
        <p:grpSpPr bwMode="auto">
          <a:xfrm>
            <a:off x="6311900" y="3635375"/>
            <a:ext cx="509588" cy="400050"/>
            <a:chOff x="114300" y="2695575"/>
            <a:chExt cx="509588" cy="400050"/>
          </a:xfrm>
        </p:grpSpPr>
        <p:sp>
          <p:nvSpPr>
            <p:cNvPr id="168" name="Oval 16"/>
            <p:cNvSpPr>
              <a:spLocks noChangeArrowheads="1"/>
            </p:cNvSpPr>
            <p:nvPr/>
          </p:nvSpPr>
          <p:spPr bwMode="auto">
            <a:xfrm>
              <a:off x="153988" y="2695575"/>
              <a:ext cx="404812" cy="400050"/>
            </a:xfrm>
            <a:prstGeom prst="ellipse">
              <a:avLst/>
            </a:prstGeom>
            <a:solidFill>
              <a:schemeClr val="tx2"/>
            </a:soli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>
                <a:solidFill>
                  <a:prstClr val="white"/>
                </a:solidFill>
              </a:endParaRPr>
            </a:p>
          </p:txBody>
        </p:sp>
        <p:sp>
          <p:nvSpPr>
            <p:cNvPr id="59442" name="Text Box 23"/>
            <p:cNvSpPr txBox="1">
              <a:spLocks noChangeArrowheads="1"/>
            </p:cNvSpPr>
            <p:nvPr/>
          </p:nvSpPr>
          <p:spPr bwMode="auto">
            <a:xfrm>
              <a:off x="114300" y="2729011"/>
              <a:ext cx="5095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 rtl="1">
                <a:spcBef>
                  <a:spcPts val="838"/>
                </a:spcBef>
              </a:pPr>
              <a:r>
                <a:rPr lang="en-GB" sz="1400" b="1">
                  <a:solidFill>
                    <a:srgbClr val="FFFFFF"/>
                  </a:solidFill>
                </a:rPr>
                <a:t>E</a:t>
              </a:r>
              <a:r>
                <a:rPr lang="en-GB" sz="1400" b="1" baseline="-25000">
                  <a:solidFill>
                    <a:srgbClr val="FFFFFF"/>
                  </a:solidFill>
                </a:rPr>
                <a:t>2</a:t>
              </a:r>
            </a:p>
          </p:txBody>
        </p:sp>
      </p:grpSp>
      <p:sp>
        <p:nvSpPr>
          <p:cNvPr id="59426" name="Slide Number Placeholder 9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489700"/>
            <a:ext cx="971550" cy="2540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703D29"/>
                </a:solidFill>
                <a:ea typeface="ＭＳ Ｐゴシック" pitchFamily="34" charset="-128"/>
              </a:rPr>
              <a:t>Slayt </a:t>
            </a:r>
            <a:fld id="{FE2DADD6-A79C-4A39-8EDD-E88E1211BDB7}" type="slidenum">
              <a:rPr lang="en-US" smtClean="0">
                <a:solidFill>
                  <a:srgbClr val="703D29"/>
                </a:solidFill>
                <a:ea typeface="ＭＳ Ｐゴシック" pitchFamily="34" charset="-128"/>
              </a:rPr>
              <a:pPr>
                <a:defRPr/>
              </a:pPr>
              <a:t>20</a:t>
            </a:fld>
            <a:endParaRPr lang="en-US" smtClean="0">
              <a:solidFill>
                <a:srgbClr val="703D29"/>
              </a:solidFill>
              <a:ea typeface="ＭＳ Ｐゴシック" pitchFamily="34" charset="-128"/>
            </a:endParaRPr>
          </a:p>
        </p:txBody>
      </p:sp>
      <p:sp>
        <p:nvSpPr>
          <p:cNvPr id="59427" name="Text Box 44"/>
          <p:cNvSpPr txBox="1">
            <a:spLocks noChangeArrowheads="1"/>
          </p:cNvSpPr>
          <p:nvPr/>
        </p:nvSpPr>
        <p:spPr bwMode="auto">
          <a:xfrm>
            <a:off x="1028700" y="5511800"/>
            <a:ext cx="2217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075"/>
              </a:spcBef>
            </a:pPr>
            <a:r>
              <a:rPr lang="en-US">
                <a:solidFill>
                  <a:srgbClr val="333333"/>
                </a:solidFill>
              </a:rPr>
              <a:t>CO</a:t>
            </a:r>
            <a:r>
              <a:rPr lang="en-US" baseline="-25000">
                <a:solidFill>
                  <a:srgbClr val="333333"/>
                </a:solidFill>
              </a:rPr>
              <a:t>2</a:t>
            </a:r>
            <a:r>
              <a:rPr lang="en-US">
                <a:solidFill>
                  <a:srgbClr val="333333"/>
                </a:solidFill>
              </a:rPr>
              <a:t> ve H</a:t>
            </a:r>
            <a:r>
              <a:rPr lang="en-US" baseline="-25000">
                <a:solidFill>
                  <a:srgbClr val="333333"/>
                </a:solidFill>
              </a:rPr>
              <a:t>2</a:t>
            </a:r>
            <a:r>
              <a:rPr lang="en-US">
                <a:solidFill>
                  <a:srgbClr val="333333"/>
                </a:solidFill>
              </a:rPr>
              <a:t>O</a:t>
            </a:r>
          </a:p>
        </p:txBody>
      </p:sp>
      <p:sp>
        <p:nvSpPr>
          <p:cNvPr id="99" name="Freeform 98"/>
          <p:cNvSpPr/>
          <p:nvPr/>
        </p:nvSpPr>
        <p:spPr>
          <a:xfrm rot="4040002">
            <a:off x="4717256" y="2359820"/>
            <a:ext cx="911225" cy="1357312"/>
          </a:xfrm>
          <a:custGeom>
            <a:avLst/>
            <a:gdLst>
              <a:gd name="connsiteX0" fmla="*/ 0 w 569119"/>
              <a:gd name="connsiteY0" fmla="*/ 392907 h 392907"/>
              <a:gd name="connsiteX1" fmla="*/ 171450 w 569119"/>
              <a:gd name="connsiteY1" fmla="*/ 350044 h 392907"/>
              <a:gd name="connsiteX2" fmla="*/ 447675 w 569119"/>
              <a:gd name="connsiteY2" fmla="*/ 78582 h 392907"/>
              <a:gd name="connsiteX3" fmla="*/ 569119 w 569119"/>
              <a:gd name="connsiteY3" fmla="*/ 0 h 392907"/>
              <a:gd name="connsiteX0" fmla="*/ 0 w 569119"/>
              <a:gd name="connsiteY0" fmla="*/ 392907 h 402431"/>
              <a:gd name="connsiteX1" fmla="*/ 171450 w 569119"/>
              <a:gd name="connsiteY1" fmla="*/ 350044 h 402431"/>
              <a:gd name="connsiteX2" fmla="*/ 447675 w 569119"/>
              <a:gd name="connsiteY2" fmla="*/ 78582 h 402431"/>
              <a:gd name="connsiteX3" fmla="*/ 569119 w 569119"/>
              <a:gd name="connsiteY3" fmla="*/ 0 h 402431"/>
              <a:gd name="connsiteX0" fmla="*/ 0 w 733425"/>
              <a:gd name="connsiteY0" fmla="*/ 559594 h 569118"/>
              <a:gd name="connsiteX1" fmla="*/ 171450 w 733425"/>
              <a:gd name="connsiteY1" fmla="*/ 516731 h 569118"/>
              <a:gd name="connsiteX2" fmla="*/ 447675 w 733425"/>
              <a:gd name="connsiteY2" fmla="*/ 245269 h 569118"/>
              <a:gd name="connsiteX3" fmla="*/ 733425 w 733425"/>
              <a:gd name="connsiteY3" fmla="*/ 0 h 56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3425" h="569118">
                <a:moveTo>
                  <a:pt x="0" y="559594"/>
                </a:moveTo>
                <a:cubicBezTo>
                  <a:pt x="57150" y="545306"/>
                  <a:pt x="96838" y="569118"/>
                  <a:pt x="171450" y="516731"/>
                </a:cubicBezTo>
                <a:cubicBezTo>
                  <a:pt x="246062" y="464344"/>
                  <a:pt x="381397" y="303610"/>
                  <a:pt x="447675" y="245269"/>
                </a:cubicBezTo>
                <a:lnTo>
                  <a:pt x="733425" y="0"/>
                </a:lnTo>
              </a:path>
            </a:pathLst>
          </a:custGeom>
          <a:ln w="73025" cap="rnd" cmpd="sng">
            <a:solidFill>
              <a:srgbClr val="666666"/>
            </a:solidFill>
            <a:bevel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C2A1D"/>
              </a:solidFill>
            </a:endParaRPr>
          </a:p>
        </p:txBody>
      </p:sp>
      <p:sp>
        <p:nvSpPr>
          <p:cNvPr id="101" name="Freeform 100"/>
          <p:cNvSpPr/>
          <p:nvPr/>
        </p:nvSpPr>
        <p:spPr>
          <a:xfrm rot="2355114">
            <a:off x="1741488" y="2660650"/>
            <a:ext cx="858837" cy="1006475"/>
          </a:xfrm>
          <a:custGeom>
            <a:avLst/>
            <a:gdLst>
              <a:gd name="connsiteX0" fmla="*/ 0 w 569119"/>
              <a:gd name="connsiteY0" fmla="*/ 392907 h 392907"/>
              <a:gd name="connsiteX1" fmla="*/ 171450 w 569119"/>
              <a:gd name="connsiteY1" fmla="*/ 350044 h 392907"/>
              <a:gd name="connsiteX2" fmla="*/ 447675 w 569119"/>
              <a:gd name="connsiteY2" fmla="*/ 78582 h 392907"/>
              <a:gd name="connsiteX3" fmla="*/ 569119 w 569119"/>
              <a:gd name="connsiteY3" fmla="*/ 0 h 392907"/>
              <a:gd name="connsiteX0" fmla="*/ 0 w 569119"/>
              <a:gd name="connsiteY0" fmla="*/ 392907 h 402431"/>
              <a:gd name="connsiteX1" fmla="*/ 171450 w 569119"/>
              <a:gd name="connsiteY1" fmla="*/ 350044 h 402431"/>
              <a:gd name="connsiteX2" fmla="*/ 447675 w 569119"/>
              <a:gd name="connsiteY2" fmla="*/ 78582 h 402431"/>
              <a:gd name="connsiteX3" fmla="*/ 569119 w 569119"/>
              <a:gd name="connsiteY3" fmla="*/ 0 h 402431"/>
              <a:gd name="connsiteX0" fmla="*/ 0 w 733425"/>
              <a:gd name="connsiteY0" fmla="*/ 559594 h 569118"/>
              <a:gd name="connsiteX1" fmla="*/ 171450 w 733425"/>
              <a:gd name="connsiteY1" fmla="*/ 516731 h 569118"/>
              <a:gd name="connsiteX2" fmla="*/ 447675 w 733425"/>
              <a:gd name="connsiteY2" fmla="*/ 245269 h 569118"/>
              <a:gd name="connsiteX3" fmla="*/ 733425 w 733425"/>
              <a:gd name="connsiteY3" fmla="*/ 0 h 56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3425" h="569118">
                <a:moveTo>
                  <a:pt x="0" y="559594"/>
                </a:moveTo>
                <a:cubicBezTo>
                  <a:pt x="57150" y="545306"/>
                  <a:pt x="96838" y="569118"/>
                  <a:pt x="171450" y="516731"/>
                </a:cubicBezTo>
                <a:cubicBezTo>
                  <a:pt x="246062" y="464344"/>
                  <a:pt x="381397" y="303610"/>
                  <a:pt x="447675" y="245269"/>
                </a:cubicBezTo>
                <a:lnTo>
                  <a:pt x="733425" y="0"/>
                </a:lnTo>
              </a:path>
            </a:pathLst>
          </a:custGeom>
          <a:ln w="73025" cap="rnd" cmpd="sng">
            <a:solidFill>
              <a:srgbClr val="666666"/>
            </a:solidFill>
            <a:bevel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C2A1D"/>
              </a:solidFill>
            </a:endParaRPr>
          </a:p>
        </p:txBody>
      </p:sp>
      <p:sp>
        <p:nvSpPr>
          <p:cNvPr id="102" name="Freeform 101"/>
          <p:cNvSpPr/>
          <p:nvPr/>
        </p:nvSpPr>
        <p:spPr>
          <a:xfrm rot="2017363">
            <a:off x="5313363" y="3679825"/>
            <a:ext cx="788987" cy="765175"/>
          </a:xfrm>
          <a:custGeom>
            <a:avLst/>
            <a:gdLst>
              <a:gd name="connsiteX0" fmla="*/ 0 w 569119"/>
              <a:gd name="connsiteY0" fmla="*/ 392907 h 392907"/>
              <a:gd name="connsiteX1" fmla="*/ 171450 w 569119"/>
              <a:gd name="connsiteY1" fmla="*/ 350044 h 392907"/>
              <a:gd name="connsiteX2" fmla="*/ 447675 w 569119"/>
              <a:gd name="connsiteY2" fmla="*/ 78582 h 392907"/>
              <a:gd name="connsiteX3" fmla="*/ 569119 w 569119"/>
              <a:gd name="connsiteY3" fmla="*/ 0 h 392907"/>
              <a:gd name="connsiteX0" fmla="*/ 0 w 569119"/>
              <a:gd name="connsiteY0" fmla="*/ 392907 h 402431"/>
              <a:gd name="connsiteX1" fmla="*/ 171450 w 569119"/>
              <a:gd name="connsiteY1" fmla="*/ 350044 h 402431"/>
              <a:gd name="connsiteX2" fmla="*/ 447675 w 569119"/>
              <a:gd name="connsiteY2" fmla="*/ 78582 h 402431"/>
              <a:gd name="connsiteX3" fmla="*/ 569119 w 569119"/>
              <a:gd name="connsiteY3" fmla="*/ 0 h 402431"/>
              <a:gd name="connsiteX0" fmla="*/ 0 w 733425"/>
              <a:gd name="connsiteY0" fmla="*/ 559594 h 569118"/>
              <a:gd name="connsiteX1" fmla="*/ 171450 w 733425"/>
              <a:gd name="connsiteY1" fmla="*/ 516731 h 569118"/>
              <a:gd name="connsiteX2" fmla="*/ 447675 w 733425"/>
              <a:gd name="connsiteY2" fmla="*/ 245269 h 569118"/>
              <a:gd name="connsiteX3" fmla="*/ 733425 w 733425"/>
              <a:gd name="connsiteY3" fmla="*/ 0 h 56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3425" h="569118">
                <a:moveTo>
                  <a:pt x="0" y="559594"/>
                </a:moveTo>
                <a:cubicBezTo>
                  <a:pt x="57150" y="545306"/>
                  <a:pt x="96838" y="569118"/>
                  <a:pt x="171450" y="516731"/>
                </a:cubicBezTo>
                <a:cubicBezTo>
                  <a:pt x="246062" y="464344"/>
                  <a:pt x="381397" y="303610"/>
                  <a:pt x="447675" y="245269"/>
                </a:cubicBezTo>
                <a:lnTo>
                  <a:pt x="733425" y="0"/>
                </a:lnTo>
              </a:path>
            </a:pathLst>
          </a:custGeom>
          <a:ln w="73025" cap="rnd" cmpd="sng">
            <a:solidFill>
              <a:srgbClr val="666666"/>
            </a:solidFill>
            <a:bevel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4C2A1D"/>
              </a:solidFill>
            </a:endParaRPr>
          </a:p>
        </p:txBody>
      </p:sp>
      <p:grpSp>
        <p:nvGrpSpPr>
          <p:cNvPr id="15" name="Group 163"/>
          <p:cNvGrpSpPr>
            <a:grpSpLocks/>
          </p:cNvGrpSpPr>
          <p:nvPr/>
        </p:nvGrpSpPr>
        <p:grpSpPr bwMode="auto">
          <a:xfrm>
            <a:off x="6553200" y="2835275"/>
            <a:ext cx="509588" cy="400050"/>
            <a:chOff x="114300" y="2695575"/>
            <a:chExt cx="509588" cy="400050"/>
          </a:xfrm>
        </p:grpSpPr>
        <p:sp>
          <p:nvSpPr>
            <p:cNvPr id="106" name="Oval 16"/>
            <p:cNvSpPr>
              <a:spLocks noChangeArrowheads="1"/>
            </p:cNvSpPr>
            <p:nvPr/>
          </p:nvSpPr>
          <p:spPr bwMode="auto">
            <a:xfrm>
              <a:off x="153988" y="2695575"/>
              <a:ext cx="404812" cy="400050"/>
            </a:xfrm>
            <a:prstGeom prst="ellipse">
              <a:avLst/>
            </a:prstGeom>
            <a:solidFill>
              <a:schemeClr val="tx2"/>
            </a:soli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>
                <a:solidFill>
                  <a:prstClr val="white"/>
                </a:solidFill>
              </a:endParaRPr>
            </a:p>
          </p:txBody>
        </p:sp>
        <p:sp>
          <p:nvSpPr>
            <p:cNvPr id="59440" name="Text Box 23"/>
            <p:cNvSpPr txBox="1">
              <a:spLocks noChangeArrowheads="1"/>
            </p:cNvSpPr>
            <p:nvPr/>
          </p:nvSpPr>
          <p:spPr bwMode="auto">
            <a:xfrm>
              <a:off x="114300" y="2729011"/>
              <a:ext cx="5095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 rtl="1">
                <a:spcBef>
                  <a:spcPts val="838"/>
                </a:spcBef>
              </a:pPr>
              <a:r>
                <a:rPr lang="en-GB" sz="1400" b="1">
                  <a:solidFill>
                    <a:srgbClr val="FFFFFF"/>
                  </a:solidFill>
                </a:rPr>
                <a:t>E</a:t>
              </a:r>
              <a:r>
                <a:rPr lang="en-GB" sz="1400" b="1" baseline="-25000">
                  <a:solidFill>
                    <a:srgbClr val="FFFFFF"/>
                  </a:solidFill>
                </a:rPr>
                <a:t>2</a:t>
              </a:r>
            </a:p>
          </p:txBody>
        </p:sp>
      </p:grpSp>
      <p:sp>
        <p:nvSpPr>
          <p:cNvPr id="59432" name="Text Box 5"/>
          <p:cNvSpPr txBox="1">
            <a:spLocks noChangeArrowheads="1"/>
          </p:cNvSpPr>
          <p:nvPr/>
        </p:nvSpPr>
        <p:spPr bwMode="auto">
          <a:xfrm>
            <a:off x="457200" y="6202363"/>
            <a:ext cx="66421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ts val="600"/>
              </a:spcBef>
            </a:pPr>
            <a:r>
              <a:rPr lang="en-US" sz="1000">
                <a:solidFill>
                  <a:srgbClr val="333333"/>
                </a:solidFill>
              </a:rPr>
              <a:t>Düsterberg &amp; Nishino. Maturitas 1982;4:315–24.</a:t>
            </a:r>
          </a:p>
        </p:txBody>
      </p:sp>
      <p:sp>
        <p:nvSpPr>
          <p:cNvPr id="59433" name="Oval 7"/>
          <p:cNvSpPr>
            <a:spLocks noChangeArrowheads="1"/>
          </p:cNvSpPr>
          <p:nvPr/>
        </p:nvSpPr>
        <p:spPr bwMode="auto">
          <a:xfrm>
            <a:off x="1343025" y="3495675"/>
            <a:ext cx="285750" cy="282575"/>
          </a:xfrm>
          <a:prstGeom prst="ellipse">
            <a:avLst/>
          </a:prstGeom>
          <a:solidFill>
            <a:schemeClr val="accent2"/>
          </a:solidFill>
          <a:ln w="9525">
            <a:pattFill prst="pct90">
              <a:fgClr>
                <a:schemeClr val="accent2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rgbClr val="4C2A1D"/>
              </a:solidFill>
            </a:endParaRPr>
          </a:p>
        </p:txBody>
      </p:sp>
      <p:sp>
        <p:nvSpPr>
          <p:cNvPr id="59434" name="Text Box 45"/>
          <p:cNvSpPr txBox="1">
            <a:spLocks noChangeArrowheads="1"/>
          </p:cNvSpPr>
          <p:nvPr/>
        </p:nvSpPr>
        <p:spPr bwMode="auto">
          <a:xfrm>
            <a:off x="1341438" y="3495675"/>
            <a:ext cx="3254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725"/>
              </a:spcBef>
            </a:pPr>
            <a:r>
              <a:rPr lang="en-GB" sz="1200" b="1">
                <a:solidFill>
                  <a:srgbClr val="333333"/>
                </a:solidFill>
              </a:rPr>
              <a:t>V</a:t>
            </a:r>
          </a:p>
        </p:txBody>
      </p:sp>
      <p:grpSp>
        <p:nvGrpSpPr>
          <p:cNvPr id="16" name="Group 112"/>
          <p:cNvGrpSpPr>
            <a:grpSpLocks/>
          </p:cNvGrpSpPr>
          <p:nvPr/>
        </p:nvGrpSpPr>
        <p:grpSpPr bwMode="auto">
          <a:xfrm>
            <a:off x="1003300" y="3676650"/>
            <a:ext cx="509588" cy="400050"/>
            <a:chOff x="114300" y="2695575"/>
            <a:chExt cx="509588" cy="400050"/>
          </a:xfrm>
        </p:grpSpPr>
        <p:sp>
          <p:nvSpPr>
            <p:cNvPr id="88" name="Oval 16"/>
            <p:cNvSpPr>
              <a:spLocks noChangeArrowheads="1"/>
            </p:cNvSpPr>
            <p:nvPr/>
          </p:nvSpPr>
          <p:spPr bwMode="auto">
            <a:xfrm>
              <a:off x="153988" y="2695575"/>
              <a:ext cx="404812" cy="400050"/>
            </a:xfrm>
            <a:prstGeom prst="ellipse">
              <a:avLst/>
            </a:prstGeom>
            <a:solidFill>
              <a:schemeClr val="tx2"/>
            </a:soli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>
                <a:solidFill>
                  <a:prstClr val="white"/>
                </a:solidFill>
              </a:endParaRPr>
            </a:p>
          </p:txBody>
        </p:sp>
        <p:sp>
          <p:nvSpPr>
            <p:cNvPr id="59438" name="Text Box 23"/>
            <p:cNvSpPr txBox="1">
              <a:spLocks noChangeArrowheads="1"/>
            </p:cNvSpPr>
            <p:nvPr/>
          </p:nvSpPr>
          <p:spPr bwMode="auto">
            <a:xfrm>
              <a:off x="114300" y="2729011"/>
              <a:ext cx="5095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 rtl="1">
                <a:spcBef>
                  <a:spcPts val="838"/>
                </a:spcBef>
              </a:pPr>
              <a:r>
                <a:rPr lang="en-GB" sz="1400" b="1">
                  <a:solidFill>
                    <a:srgbClr val="FFFFFF"/>
                  </a:solidFill>
                </a:rPr>
                <a:t>E</a:t>
              </a:r>
              <a:r>
                <a:rPr lang="en-GB" sz="1400" b="1" baseline="-25000">
                  <a:solidFill>
                    <a:srgbClr val="FFFFFF"/>
                  </a:solidFill>
                </a:rPr>
                <a:t>2</a:t>
              </a:r>
            </a:p>
          </p:txBody>
        </p:sp>
      </p:grpSp>
      <p:sp>
        <p:nvSpPr>
          <p:cNvPr id="59436" name="Freeform 68"/>
          <p:cNvSpPr>
            <a:spLocks/>
          </p:cNvSpPr>
          <p:nvPr/>
        </p:nvSpPr>
        <p:spPr bwMode="auto">
          <a:xfrm rot="-10541903">
            <a:off x="2968625" y="3522663"/>
            <a:ext cx="157163" cy="1331912"/>
          </a:xfrm>
          <a:custGeom>
            <a:avLst/>
            <a:gdLst>
              <a:gd name="T0" fmla="*/ 0 w 733425"/>
              <a:gd name="T1" fmla="*/ 2147483647 h 569118"/>
              <a:gd name="T2" fmla="*/ 0 w 733425"/>
              <a:gd name="T3" fmla="*/ 2147483647 h 569118"/>
              <a:gd name="T4" fmla="*/ 0 w 733425"/>
              <a:gd name="T5" fmla="*/ 2147483647 h 569118"/>
              <a:gd name="T6" fmla="*/ 0 w 733425"/>
              <a:gd name="T7" fmla="*/ 0 h 569118"/>
              <a:gd name="T8" fmla="*/ 0 60000 65536"/>
              <a:gd name="T9" fmla="*/ 0 60000 65536"/>
              <a:gd name="T10" fmla="*/ 0 60000 65536"/>
              <a:gd name="T11" fmla="*/ 0 60000 65536"/>
              <a:gd name="T12" fmla="*/ 0 w 733425"/>
              <a:gd name="T13" fmla="*/ 0 h 569118"/>
              <a:gd name="T14" fmla="*/ 733425 w 733425"/>
              <a:gd name="T15" fmla="*/ 569118 h 5691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3425" h="569118">
                <a:moveTo>
                  <a:pt x="0" y="559594"/>
                </a:moveTo>
                <a:cubicBezTo>
                  <a:pt x="57150" y="545306"/>
                  <a:pt x="96838" y="569118"/>
                  <a:pt x="171450" y="516731"/>
                </a:cubicBezTo>
                <a:cubicBezTo>
                  <a:pt x="246062" y="464344"/>
                  <a:pt x="381397" y="303610"/>
                  <a:pt x="447675" y="245269"/>
                </a:cubicBezTo>
                <a:lnTo>
                  <a:pt x="733425" y="0"/>
                </a:lnTo>
              </a:path>
            </a:pathLst>
          </a:custGeom>
          <a:noFill/>
          <a:ln w="41275" cap="rnd">
            <a:solidFill>
              <a:srgbClr val="666666"/>
            </a:solidFill>
            <a:bevel/>
            <a:headEnd/>
            <a:tailEnd type="stealth" w="lg" len="lg"/>
          </a:ln>
        </p:spPr>
        <p:txBody>
          <a:bodyPr anchor="ctr"/>
          <a:lstStyle/>
          <a:p>
            <a:endParaRPr lang="tr-TR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4864"/>
          </a:xfrm>
          <a:solidFill>
            <a:srgbClr val="7030A0"/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tr-TR" sz="3100" dirty="0" smtClean="0"/>
              <a:t/>
            </a:r>
            <a:br>
              <a:rPr lang="tr-TR" sz="3100" dirty="0" smtClean="0"/>
            </a:br>
            <a:r>
              <a:rPr lang="tr-TR" sz="3100" dirty="0" err="1" smtClean="0">
                <a:solidFill>
                  <a:srgbClr val="FFFF00"/>
                </a:solidFill>
              </a:rPr>
              <a:t>Adv</a:t>
            </a:r>
            <a:r>
              <a:rPr lang="tr-TR" sz="3100" dirty="0" smtClean="0">
                <a:solidFill>
                  <a:srgbClr val="FFFF00"/>
                </a:solidFill>
              </a:rPr>
              <a:t> </a:t>
            </a:r>
            <a:r>
              <a:rPr lang="tr-TR" sz="3100" dirty="0" err="1" smtClean="0">
                <a:solidFill>
                  <a:srgbClr val="FFFF00"/>
                </a:solidFill>
              </a:rPr>
              <a:t>Ther</a:t>
            </a:r>
            <a:r>
              <a:rPr lang="tr-TR" sz="3100" dirty="0" smtClean="0">
                <a:solidFill>
                  <a:srgbClr val="FFFF00"/>
                </a:solidFill>
              </a:rPr>
              <a:t>. 2013 </a:t>
            </a:r>
            <a:r>
              <a:rPr lang="tr-TR" sz="3100" dirty="0" err="1" smtClean="0">
                <a:solidFill>
                  <a:srgbClr val="FFFF00"/>
                </a:solidFill>
              </a:rPr>
              <a:t>Jan</a:t>
            </a:r>
            <a:r>
              <a:rPr lang="tr-TR" sz="3100" dirty="0" smtClean="0">
                <a:solidFill>
                  <a:srgbClr val="FFFF00"/>
                </a:solidFill>
              </a:rPr>
              <a:t>;30(1):1-13</a:t>
            </a:r>
            <a:br>
              <a:rPr lang="tr-TR" sz="3100" dirty="0" smtClean="0">
                <a:solidFill>
                  <a:srgbClr val="FFFF00"/>
                </a:solidFill>
              </a:rPr>
            </a:br>
            <a:r>
              <a:rPr lang="tr-TR" sz="3100" dirty="0" err="1" smtClean="0">
                <a:solidFill>
                  <a:srgbClr val="FFFF00"/>
                </a:solidFill>
              </a:rPr>
              <a:t>Treatment</a:t>
            </a:r>
            <a:r>
              <a:rPr lang="tr-TR" sz="3100" dirty="0" smtClean="0">
                <a:solidFill>
                  <a:srgbClr val="FFFF00"/>
                </a:solidFill>
              </a:rPr>
              <a:t> of </a:t>
            </a:r>
            <a:r>
              <a:rPr lang="tr-TR" sz="3100" dirty="0" err="1" smtClean="0">
                <a:solidFill>
                  <a:srgbClr val="FFFF00"/>
                </a:solidFill>
              </a:rPr>
              <a:t>heavy</a:t>
            </a:r>
            <a:r>
              <a:rPr lang="tr-TR" sz="3100" dirty="0" smtClean="0">
                <a:solidFill>
                  <a:srgbClr val="FFFF00"/>
                </a:solidFill>
              </a:rPr>
              <a:t> </a:t>
            </a:r>
            <a:r>
              <a:rPr lang="tr-TR" sz="3100" dirty="0" err="1" smtClean="0">
                <a:solidFill>
                  <a:srgbClr val="FFFF00"/>
                </a:solidFill>
              </a:rPr>
              <a:t>menstrual</a:t>
            </a:r>
            <a:r>
              <a:rPr lang="tr-TR" sz="3100" dirty="0" smtClean="0">
                <a:solidFill>
                  <a:srgbClr val="FFFF00"/>
                </a:solidFill>
              </a:rPr>
              <a:t> </a:t>
            </a:r>
            <a:r>
              <a:rPr lang="tr-TR" sz="3100" dirty="0" err="1" smtClean="0">
                <a:solidFill>
                  <a:srgbClr val="FFFF00"/>
                </a:solidFill>
              </a:rPr>
              <a:t>bleeding</a:t>
            </a:r>
            <a:r>
              <a:rPr lang="tr-TR" sz="3100" dirty="0" smtClean="0">
                <a:solidFill>
                  <a:srgbClr val="FFFF00"/>
                </a:solidFill>
              </a:rPr>
              <a:t> </a:t>
            </a:r>
            <a:r>
              <a:rPr lang="tr-TR" sz="3100" dirty="0" err="1" smtClean="0">
                <a:solidFill>
                  <a:srgbClr val="FFFF00"/>
                </a:solidFill>
              </a:rPr>
              <a:t>with</a:t>
            </a:r>
            <a:r>
              <a:rPr lang="tr-TR" sz="3100" dirty="0" smtClean="0">
                <a:solidFill>
                  <a:srgbClr val="FFFF00"/>
                </a:solidFill>
              </a:rPr>
              <a:t> </a:t>
            </a:r>
            <a:r>
              <a:rPr lang="tr-TR" sz="3100" dirty="0" err="1" smtClean="0">
                <a:solidFill>
                  <a:srgbClr val="FFFF00"/>
                </a:solidFill>
              </a:rPr>
              <a:t>the</a:t>
            </a:r>
            <a:r>
              <a:rPr lang="tr-TR" sz="3100" dirty="0" smtClean="0">
                <a:solidFill>
                  <a:srgbClr val="FFFF00"/>
                </a:solidFill>
              </a:rPr>
              <a:t> </a:t>
            </a:r>
            <a:r>
              <a:rPr lang="tr-TR" sz="3100" dirty="0" err="1" smtClean="0">
                <a:solidFill>
                  <a:srgbClr val="FFFF00"/>
                </a:solidFill>
              </a:rPr>
              <a:t>estradiol</a:t>
            </a:r>
            <a:r>
              <a:rPr lang="tr-TR" sz="3100" dirty="0" smtClean="0">
                <a:solidFill>
                  <a:srgbClr val="FFFF00"/>
                </a:solidFill>
              </a:rPr>
              <a:t> </a:t>
            </a:r>
            <a:r>
              <a:rPr lang="tr-TR" sz="3100" dirty="0" err="1" smtClean="0">
                <a:solidFill>
                  <a:srgbClr val="FFFF00"/>
                </a:solidFill>
              </a:rPr>
              <a:t>valerate</a:t>
            </a:r>
            <a:r>
              <a:rPr lang="tr-TR" sz="3100" dirty="0" smtClean="0">
                <a:solidFill>
                  <a:srgbClr val="FFFF00"/>
                </a:solidFill>
              </a:rPr>
              <a:t> </a:t>
            </a:r>
            <a:r>
              <a:rPr lang="tr-TR" sz="3100" dirty="0" err="1" smtClean="0">
                <a:solidFill>
                  <a:srgbClr val="FFFF00"/>
                </a:solidFill>
              </a:rPr>
              <a:t>and</a:t>
            </a:r>
            <a:r>
              <a:rPr lang="tr-TR" sz="3100" dirty="0" smtClean="0">
                <a:solidFill>
                  <a:srgbClr val="FFFF00"/>
                </a:solidFill>
              </a:rPr>
              <a:t> </a:t>
            </a:r>
            <a:r>
              <a:rPr lang="tr-TR" sz="3100" dirty="0" err="1" smtClean="0">
                <a:solidFill>
                  <a:srgbClr val="FFFF00"/>
                </a:solidFill>
              </a:rPr>
              <a:t>dienogest</a:t>
            </a:r>
            <a:r>
              <a:rPr lang="tr-TR" sz="3100" dirty="0" smtClean="0">
                <a:solidFill>
                  <a:srgbClr val="FFFF00"/>
                </a:solidFill>
              </a:rPr>
              <a:t> oral </a:t>
            </a:r>
            <a:r>
              <a:rPr lang="tr-TR" sz="3100" dirty="0" err="1" smtClean="0">
                <a:solidFill>
                  <a:srgbClr val="FFFF00"/>
                </a:solidFill>
              </a:rPr>
              <a:t>contraceptive</a:t>
            </a:r>
            <a:r>
              <a:rPr lang="tr-TR" sz="3100" dirty="0" smtClean="0">
                <a:solidFill>
                  <a:srgbClr val="FFFF00"/>
                </a:solidFill>
              </a:rPr>
              <a:t> </a:t>
            </a:r>
            <a:r>
              <a:rPr lang="tr-TR" sz="3100" dirty="0" err="1" smtClean="0">
                <a:solidFill>
                  <a:srgbClr val="FFFF00"/>
                </a:solidFill>
              </a:rPr>
              <a:t>pill</a:t>
            </a:r>
            <a:r>
              <a:rPr lang="tr-TR" sz="3100" dirty="0" smtClean="0">
                <a:solidFill>
                  <a:srgbClr val="FFFF00"/>
                </a:solidFill>
              </a:rPr>
              <a:t>.</a:t>
            </a:r>
            <a:br>
              <a:rPr lang="tr-TR" sz="3100" dirty="0" smtClean="0">
                <a:solidFill>
                  <a:srgbClr val="FFFF00"/>
                </a:solidFill>
              </a:rPr>
            </a:br>
            <a:r>
              <a:rPr lang="tr-TR" sz="3100" dirty="0" err="1" smtClean="0">
                <a:solidFill>
                  <a:srgbClr val="FFFF00"/>
                </a:solidFill>
              </a:rPr>
              <a:t>Micks</a:t>
            </a:r>
            <a:r>
              <a:rPr lang="tr-TR" sz="3100" dirty="0" smtClean="0">
                <a:solidFill>
                  <a:srgbClr val="FFFF00"/>
                </a:solidFill>
              </a:rPr>
              <a:t> EA1, </a:t>
            </a:r>
            <a:r>
              <a:rPr lang="tr-TR" sz="3100" dirty="0" err="1" smtClean="0">
                <a:solidFill>
                  <a:srgbClr val="FFFF00"/>
                </a:solidFill>
              </a:rPr>
              <a:t>Jensen</a:t>
            </a:r>
            <a:r>
              <a:rPr lang="tr-TR" sz="3100" dirty="0" smtClean="0">
                <a:solidFill>
                  <a:srgbClr val="FFFF00"/>
                </a:solidFill>
              </a:rPr>
              <a:t> JT.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>
            <a:normAutofit/>
          </a:bodyPr>
          <a:lstStyle/>
          <a:p>
            <a:r>
              <a:rPr lang="tr-TR" dirty="0" smtClean="0"/>
              <a:t>Ö</a:t>
            </a:r>
            <a:r>
              <a:rPr lang="en-US" dirty="0" err="1" smtClean="0"/>
              <a:t>stradiol</a:t>
            </a:r>
            <a:r>
              <a:rPr lang="en-US" dirty="0" smtClean="0"/>
              <a:t> </a:t>
            </a:r>
            <a:r>
              <a:rPr lang="en-US" dirty="0" err="1" smtClean="0"/>
              <a:t>valerat</a:t>
            </a:r>
            <a:r>
              <a:rPr lang="tr-TR" dirty="0" smtClean="0"/>
              <a:t> + </a:t>
            </a:r>
            <a:r>
              <a:rPr lang="en-US" dirty="0" err="1" smtClean="0"/>
              <a:t>dienogest</a:t>
            </a:r>
            <a:r>
              <a:rPr lang="en-US" dirty="0" smtClean="0"/>
              <a:t> </a:t>
            </a:r>
            <a:r>
              <a:rPr lang="tr-TR" dirty="0" smtClean="0"/>
              <a:t>içeren KOK FDA‘dan  aşırı </a:t>
            </a:r>
            <a:r>
              <a:rPr lang="tr-TR" dirty="0" err="1" smtClean="0"/>
              <a:t>menstrual</a:t>
            </a:r>
            <a:r>
              <a:rPr lang="tr-TR" dirty="0" smtClean="0"/>
              <a:t> kanama tedavisinde kullanılmak üzere onay almıştır. </a:t>
            </a:r>
          </a:p>
          <a:p>
            <a:r>
              <a:rPr lang="tr-TR" dirty="0" smtClean="0"/>
              <a:t>Kanama miktarını </a:t>
            </a:r>
            <a:r>
              <a:rPr lang="tr-TR" u="sng" dirty="0" smtClean="0"/>
              <a:t>%81 azaltır</a:t>
            </a:r>
          </a:p>
          <a:p>
            <a:r>
              <a:rPr lang="tr-TR" dirty="0" smtClean="0"/>
              <a:t>İlk </a:t>
            </a:r>
            <a:r>
              <a:rPr lang="tr-TR" dirty="0" err="1" smtClean="0"/>
              <a:t>siklusdan</a:t>
            </a:r>
            <a:r>
              <a:rPr lang="tr-TR" dirty="0" smtClean="0"/>
              <a:t> itibaren etkisini gösterir</a:t>
            </a:r>
          </a:p>
          <a:p>
            <a:r>
              <a:rPr lang="tr-TR" dirty="0" smtClean="0"/>
              <a:t>Kan kaybında azalma diğer </a:t>
            </a:r>
            <a:r>
              <a:rPr lang="tr-TR" dirty="0" err="1" smtClean="0"/>
              <a:t>KOK’lar</a:t>
            </a:r>
            <a:r>
              <a:rPr lang="tr-TR" dirty="0" smtClean="0"/>
              <a:t>, NSAID ve </a:t>
            </a:r>
            <a:r>
              <a:rPr lang="tr-TR" dirty="0" err="1" smtClean="0"/>
              <a:t>traneksamik</a:t>
            </a:r>
            <a:r>
              <a:rPr lang="tr-TR" dirty="0" smtClean="0"/>
              <a:t> aside göre daha fazla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9360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Doğal östrojen içeren kombine oral </a:t>
            </a:r>
            <a:r>
              <a:rPr lang="tr-TR" dirty="0" err="1" smtClean="0">
                <a:solidFill>
                  <a:schemeClr val="bg1"/>
                </a:solidFill>
              </a:rPr>
              <a:t>kontraseptif</a:t>
            </a:r>
            <a:r>
              <a:rPr lang="tr-TR" dirty="0" smtClean="0">
                <a:solidFill>
                  <a:schemeClr val="bg1"/>
                </a:solidFill>
              </a:rPr>
              <a:t>: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Doğal östrojen (17</a:t>
            </a:r>
            <a:r>
              <a:rPr lang="el-GR" dirty="0" smtClean="0"/>
              <a:t>β-</a:t>
            </a:r>
            <a:r>
              <a:rPr lang="tr-TR" dirty="0" smtClean="0"/>
              <a:t>E</a:t>
            </a:r>
            <a:r>
              <a:rPr lang="tr-TR" baseline="-25000" dirty="0" smtClean="0"/>
              <a:t>2</a:t>
            </a:r>
            <a:r>
              <a:rPr lang="tr-TR" dirty="0" smtClean="0"/>
              <a:t>) + yeni </a:t>
            </a:r>
            <a:r>
              <a:rPr lang="tr-TR" dirty="0" err="1" smtClean="0"/>
              <a:t>progestin</a:t>
            </a:r>
            <a:r>
              <a:rPr lang="tr-TR" dirty="0" smtClean="0"/>
              <a:t> (</a:t>
            </a:r>
            <a:r>
              <a:rPr lang="tr-TR" dirty="0" err="1" smtClean="0"/>
              <a:t>nomegestrol</a:t>
            </a:r>
            <a:r>
              <a:rPr lang="tr-TR" dirty="0" smtClean="0"/>
              <a:t> </a:t>
            </a:r>
            <a:r>
              <a:rPr lang="tr-TR" dirty="0" err="1" smtClean="0"/>
              <a:t>acetate</a:t>
            </a:r>
            <a:r>
              <a:rPr lang="tr-TR" dirty="0" smtClean="0"/>
              <a:t> [NOMAC]) (</a:t>
            </a:r>
            <a:r>
              <a:rPr lang="tr-TR" dirty="0" err="1" smtClean="0"/>
              <a:t>Zoely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Monofazik</a:t>
            </a:r>
            <a:endParaRPr lang="tr-TR" dirty="0" smtClean="0"/>
          </a:p>
          <a:p>
            <a:r>
              <a:rPr lang="tr-TR" dirty="0" smtClean="0"/>
              <a:t>Avrupa ve Latin Amerika’da ruhsatlı</a:t>
            </a:r>
          </a:p>
          <a:p>
            <a:r>
              <a:rPr lang="tr-TR" dirty="0" smtClean="0"/>
              <a:t>FDA 2011’de çekince koymuş</a:t>
            </a:r>
          </a:p>
          <a:p>
            <a:r>
              <a:rPr lang="tr-TR" dirty="0" smtClean="0"/>
              <a:t>İlk seçenek olmamalı</a:t>
            </a: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Uzamış </a:t>
            </a:r>
            <a:r>
              <a:rPr lang="tr-TR" dirty="0" err="1" smtClean="0">
                <a:solidFill>
                  <a:schemeClr val="bg1"/>
                </a:solidFill>
              </a:rPr>
              <a:t>siklus</a:t>
            </a:r>
            <a:r>
              <a:rPr lang="tr-TR" dirty="0" smtClean="0">
                <a:solidFill>
                  <a:schemeClr val="bg1"/>
                </a:solidFill>
              </a:rPr>
              <a:t>  rejimleri ( </a:t>
            </a:r>
            <a:r>
              <a:rPr lang="tr-TR" dirty="0" err="1" smtClean="0">
                <a:solidFill>
                  <a:schemeClr val="bg1"/>
                </a:solidFill>
              </a:rPr>
              <a:t>extended</a:t>
            </a:r>
            <a:r>
              <a:rPr lang="tr-TR" dirty="0" smtClean="0">
                <a:solidFill>
                  <a:schemeClr val="bg1"/>
                </a:solidFill>
              </a:rPr>
              <a:t> )</a:t>
            </a:r>
            <a:br>
              <a:rPr lang="tr-TR" dirty="0" smtClean="0">
                <a:solidFill>
                  <a:schemeClr val="bg1"/>
                </a:solidFill>
              </a:rPr>
            </a:br>
            <a:r>
              <a:rPr lang="tr-TR" dirty="0" smtClean="0">
                <a:solidFill>
                  <a:schemeClr val="bg1"/>
                </a:solidFill>
              </a:rPr>
              <a:t>Esnek rejimler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91 günlük: LNG/EE  </a:t>
            </a:r>
            <a:r>
              <a:rPr lang="en-US" dirty="0" smtClean="0"/>
              <a:t>Quartette™ (</a:t>
            </a:r>
            <a:r>
              <a:rPr lang="en-US" dirty="0" err="1" smtClean="0"/>
              <a:t>Teva</a:t>
            </a:r>
            <a:r>
              <a:rPr lang="en-US" dirty="0" smtClean="0"/>
              <a:t> Pharmaceutical Industries Ltd., </a:t>
            </a:r>
            <a:r>
              <a:rPr lang="en-US" dirty="0" err="1" smtClean="0"/>
              <a:t>Petach</a:t>
            </a:r>
            <a:r>
              <a:rPr lang="en-US" dirty="0" smtClean="0"/>
              <a:t> </a:t>
            </a:r>
            <a:r>
              <a:rPr lang="en-US" dirty="0" err="1" smtClean="0"/>
              <a:t>Tikva</a:t>
            </a:r>
            <a:r>
              <a:rPr lang="en-US" dirty="0" smtClean="0"/>
              <a:t>, Israel)</a:t>
            </a:r>
            <a:r>
              <a:rPr lang="tr-TR" dirty="0" smtClean="0"/>
              <a:t> Östrojen dozu nedeniyle </a:t>
            </a:r>
            <a:r>
              <a:rPr lang="tr-TR" dirty="0" err="1" smtClean="0"/>
              <a:t>kuadrifazik</a:t>
            </a:r>
            <a:r>
              <a:rPr lang="en-US" dirty="0" smtClean="0"/>
              <a:t>,</a:t>
            </a:r>
            <a:r>
              <a:rPr lang="tr-TR" dirty="0" smtClean="0"/>
              <a:t> 84 gün </a:t>
            </a:r>
            <a:r>
              <a:rPr lang="tr-TR" dirty="0" err="1" smtClean="0"/>
              <a:t>progesteron</a:t>
            </a:r>
            <a:r>
              <a:rPr lang="tr-TR" dirty="0" smtClean="0"/>
              <a:t> dozu aynı. Son 7 gün 10µg EE</a:t>
            </a:r>
          </a:p>
          <a:p>
            <a:r>
              <a:rPr lang="en-US" dirty="0" smtClean="0"/>
              <a:t>,</a:t>
            </a:r>
            <a:r>
              <a:rPr lang="en-US" dirty="0" err="1" smtClean="0"/>
              <a:t>Yaz</a:t>
            </a:r>
            <a:r>
              <a:rPr lang="en-US" dirty="0" smtClean="0"/>
              <a:t> Flex®</a:t>
            </a:r>
            <a:r>
              <a:rPr lang="tr-TR" dirty="0" smtClean="0"/>
              <a:t> (</a:t>
            </a:r>
            <a:r>
              <a:rPr lang="tr-TR" dirty="0" err="1" smtClean="0"/>
              <a:t>Bayer</a:t>
            </a:r>
            <a:r>
              <a:rPr lang="tr-TR" dirty="0" smtClean="0"/>
              <a:t>)</a:t>
            </a:r>
            <a:r>
              <a:rPr lang="en-US" dirty="0" smtClean="0"/>
              <a:t> DRSP/EE </a:t>
            </a:r>
            <a:r>
              <a:rPr lang="tr-TR" dirty="0" smtClean="0"/>
              <a:t>(</a:t>
            </a:r>
            <a:r>
              <a:rPr lang="en-US" dirty="0" smtClean="0"/>
              <a:t>20 µg </a:t>
            </a:r>
            <a:r>
              <a:rPr lang="tr-TR" dirty="0" smtClean="0"/>
              <a:t>EE </a:t>
            </a:r>
            <a:r>
              <a:rPr lang="en-US" dirty="0" smtClean="0"/>
              <a:t>3 mg </a:t>
            </a:r>
            <a:r>
              <a:rPr lang="en-US" dirty="0" err="1" smtClean="0"/>
              <a:t>drospirenone</a:t>
            </a:r>
            <a:r>
              <a:rPr lang="tr-TR" dirty="0"/>
              <a:t>)</a:t>
            </a:r>
            <a:r>
              <a:rPr lang="tr-TR" dirty="0" smtClean="0"/>
              <a:t> 25 günle 120 gün arasında bırakılarak kullanıcı </a:t>
            </a:r>
            <a:r>
              <a:rPr lang="tr-TR" dirty="0" err="1" smtClean="0"/>
              <a:t>siklusunu</a:t>
            </a:r>
            <a:r>
              <a:rPr lang="tr-TR" dirty="0" smtClean="0"/>
              <a:t> ayarlıyor</a:t>
            </a:r>
            <a:endParaRPr lang="tr-TR" dirty="0"/>
          </a:p>
        </p:txBody>
      </p:sp>
      <p:pic>
        <p:nvPicPr>
          <p:cNvPr id="4" name="Picture 2" descr="Quartette™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229200"/>
            <a:ext cx="2576284" cy="1008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1 Başlık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2239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tr-TR" smtClean="0"/>
              <a:t>Kombine Hormonal Kontraseptifler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95288" y="2420938"/>
            <a:ext cx="7777162" cy="3600350"/>
          </a:xfr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tr-TR" dirty="0" smtClean="0"/>
              <a:t>1-Kombine Oral </a:t>
            </a:r>
            <a:r>
              <a:rPr lang="tr-TR" dirty="0" err="1" smtClean="0"/>
              <a:t>Kontraseptifler</a:t>
            </a:r>
            <a:r>
              <a:rPr lang="tr-TR" dirty="0" smtClean="0"/>
              <a:t> (KOK) (HAP) (Doğum kontrol hapları)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tr-TR" dirty="0" smtClean="0"/>
              <a:t>2-Kombine </a:t>
            </a:r>
            <a:r>
              <a:rPr lang="tr-TR" dirty="0" err="1" smtClean="0"/>
              <a:t>enjektabl</a:t>
            </a:r>
            <a:r>
              <a:rPr lang="tr-TR" dirty="0" smtClean="0"/>
              <a:t> (</a:t>
            </a:r>
            <a:r>
              <a:rPr lang="tr-TR" dirty="0" err="1" smtClean="0"/>
              <a:t>Mesigyna</a:t>
            </a:r>
            <a:r>
              <a:rPr lang="tr-TR" dirty="0" smtClean="0"/>
              <a:t>)</a:t>
            </a:r>
          </a:p>
          <a:p>
            <a:pPr eaLnBrk="1" hangingPunct="1">
              <a:buNone/>
              <a:defRPr/>
            </a:pPr>
            <a:r>
              <a:rPr lang="tr-TR" dirty="0" smtClean="0"/>
              <a:t>3-Kombine </a:t>
            </a:r>
            <a:r>
              <a:rPr lang="tr-TR" dirty="0" err="1" smtClean="0"/>
              <a:t>vajinal</a:t>
            </a:r>
            <a:r>
              <a:rPr lang="tr-TR" dirty="0" smtClean="0"/>
              <a:t> halka) (</a:t>
            </a:r>
            <a:r>
              <a:rPr lang="tr-TR" dirty="0" err="1" smtClean="0"/>
              <a:t>Nuva</a:t>
            </a:r>
            <a:r>
              <a:rPr lang="tr-TR" dirty="0" smtClean="0"/>
              <a:t> Ring) </a:t>
            </a:r>
          </a:p>
          <a:p>
            <a:pPr eaLnBrk="1" hangingPunct="1">
              <a:buNone/>
              <a:defRPr/>
            </a:pPr>
            <a:r>
              <a:rPr lang="tr-TR" dirty="0" smtClean="0"/>
              <a:t>4-Kombine  </a:t>
            </a:r>
            <a:r>
              <a:rPr lang="tr-TR" dirty="0" err="1" smtClean="0"/>
              <a:t>transdermal</a:t>
            </a:r>
            <a:r>
              <a:rPr lang="tr-TR" dirty="0" smtClean="0"/>
              <a:t> [</a:t>
            </a:r>
            <a:r>
              <a:rPr lang="tr-TR" dirty="0" err="1" smtClean="0"/>
              <a:t>patch</a:t>
            </a:r>
            <a:r>
              <a:rPr lang="tr-TR" dirty="0" smtClean="0"/>
              <a:t> (</a:t>
            </a:r>
            <a:r>
              <a:rPr lang="tr-TR" dirty="0" err="1" smtClean="0"/>
              <a:t>OrthoEvra</a:t>
            </a:r>
            <a:r>
              <a:rPr lang="tr-TR" dirty="0" smtClean="0"/>
              <a:t>), düşük doz </a:t>
            </a:r>
            <a:r>
              <a:rPr lang="tr-TR" dirty="0" err="1" smtClean="0"/>
              <a:t>patch</a:t>
            </a:r>
            <a:r>
              <a:rPr lang="tr-TR" dirty="0" smtClean="0"/>
              <a:t>, </a:t>
            </a:r>
            <a:r>
              <a:rPr lang="tr-TR" dirty="0" err="1" smtClean="0"/>
              <a:t>transdermal</a:t>
            </a:r>
            <a:r>
              <a:rPr lang="tr-TR" dirty="0" smtClean="0"/>
              <a:t> gel, </a:t>
            </a:r>
            <a:r>
              <a:rPr lang="tr-TR" dirty="0" err="1" smtClean="0"/>
              <a:t>transdermal</a:t>
            </a:r>
            <a:r>
              <a:rPr lang="tr-TR" dirty="0" smtClean="0"/>
              <a:t> </a:t>
            </a:r>
            <a:r>
              <a:rPr lang="tr-TR" dirty="0" err="1" smtClean="0"/>
              <a:t>spray</a:t>
            </a:r>
            <a:r>
              <a:rPr lang="tr-TR" dirty="0" smtClean="0"/>
              <a:t>]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tr-TR" dirty="0" smtClean="0"/>
              <a:t>5-Kombine Acil </a:t>
            </a:r>
            <a:r>
              <a:rPr lang="tr-TR" dirty="0" err="1" smtClean="0"/>
              <a:t>kontraseptif</a:t>
            </a:r>
            <a:r>
              <a:rPr lang="tr-TR" dirty="0" smtClean="0"/>
              <a:t> hap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tr-TR" dirty="0" smtClean="0"/>
          </a:p>
          <a:p>
            <a:pPr eaLnBrk="1" hangingPunct="1">
              <a:buFont typeface="Arial" pitchFamily="34" charset="0"/>
              <a:buNone/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31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 smtClean="0"/>
              <a:t>Sadece </a:t>
            </a:r>
            <a:r>
              <a:rPr lang="tr-TR" sz="3600" b="1" dirty="0" err="1" smtClean="0"/>
              <a:t>progestin</a:t>
            </a:r>
            <a:r>
              <a:rPr lang="tr-TR" sz="3600" b="1" dirty="0" smtClean="0"/>
              <a:t> içeren </a:t>
            </a:r>
            <a:r>
              <a:rPr lang="tr-TR" sz="3600" b="1" dirty="0" err="1" smtClean="0"/>
              <a:t>hormonal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kontraseptifler</a:t>
            </a:r>
            <a:r>
              <a:rPr lang="tr-TR" sz="3600" b="1" dirty="0" smtClean="0"/>
              <a:t>: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 smtClean="0"/>
          </a:p>
        </p:txBody>
      </p:sp>
      <p:sp>
        <p:nvSpPr>
          <p:cNvPr id="81923" name="2 İçerik Yer Tutucusu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b="1" dirty="0" err="1" smtClean="0"/>
              <a:t>Enjektabl</a:t>
            </a:r>
            <a:r>
              <a:rPr lang="tr-TR" b="1" dirty="0" smtClean="0"/>
              <a:t> </a:t>
            </a:r>
            <a:r>
              <a:rPr lang="tr-TR" b="1" dirty="0" err="1" smtClean="0"/>
              <a:t>kontraseptifler</a:t>
            </a:r>
            <a:r>
              <a:rPr lang="tr-TR" b="1" dirty="0" smtClean="0"/>
              <a:t> (Depo enjeksiyonlar)</a:t>
            </a:r>
            <a:endParaRPr lang="tr-TR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b="1" dirty="0" smtClean="0"/>
              <a:t>Derialtı </a:t>
            </a:r>
            <a:r>
              <a:rPr lang="tr-TR" b="1" dirty="0" err="1" smtClean="0"/>
              <a:t>implantlar</a:t>
            </a:r>
            <a:endParaRPr lang="tr-TR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b="1" dirty="0" smtClean="0"/>
              <a:t>Sadece </a:t>
            </a:r>
            <a:r>
              <a:rPr lang="tr-TR" b="1" dirty="0" err="1" smtClean="0"/>
              <a:t>progestin</a:t>
            </a:r>
            <a:r>
              <a:rPr lang="tr-TR" b="1" dirty="0" smtClean="0"/>
              <a:t> içeren haplar (</a:t>
            </a:r>
            <a:r>
              <a:rPr lang="tr-TR" b="1" dirty="0" err="1" smtClean="0"/>
              <a:t>Minihap</a:t>
            </a:r>
            <a:r>
              <a:rPr lang="tr-TR" b="1" dirty="0" smtClean="0"/>
              <a:t>)</a:t>
            </a:r>
            <a:endParaRPr lang="tr-TR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lang="tr-TR" b="1" dirty="0" smtClean="0"/>
              <a:t>Sadece </a:t>
            </a:r>
            <a:r>
              <a:rPr lang="tr-TR" b="1" dirty="0" err="1" smtClean="0"/>
              <a:t>progestin</a:t>
            </a:r>
            <a:r>
              <a:rPr lang="tr-TR" b="1" dirty="0" smtClean="0"/>
              <a:t> içeren </a:t>
            </a:r>
            <a:r>
              <a:rPr lang="tr-TR" b="1" dirty="0" err="1" smtClean="0"/>
              <a:t>postkoital</a:t>
            </a:r>
            <a:r>
              <a:rPr lang="tr-TR" b="1" dirty="0" smtClean="0"/>
              <a:t> acil </a:t>
            </a:r>
            <a:r>
              <a:rPr lang="tr-TR" b="1" dirty="0" err="1" smtClean="0"/>
              <a:t>kontraseptif</a:t>
            </a:r>
            <a:r>
              <a:rPr lang="tr-TR" b="1" dirty="0" smtClean="0"/>
              <a:t> haplar</a:t>
            </a:r>
            <a:endParaRPr lang="tr-TR" dirty="0" smtClean="0"/>
          </a:p>
          <a:p>
            <a:pPr eaLnBrk="1" hangingPunct="1">
              <a:buFont typeface="Arial" pitchFamily="34" charset="0"/>
              <a:buNone/>
            </a:pPr>
            <a:endParaRPr lang="tr-TR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8856984" cy="1547664"/>
          </a:xfrm>
          <a:solidFill>
            <a:srgbClr val="0000FF"/>
          </a:solidFill>
        </p:spPr>
        <p:txBody>
          <a:bodyPr/>
          <a:lstStyle/>
          <a:p>
            <a:r>
              <a:rPr lang="tr-TR" sz="3600" dirty="0" smtClean="0">
                <a:solidFill>
                  <a:schemeClr val="bg1"/>
                </a:solidFill>
              </a:rPr>
              <a:t>ACİL KONTRASEPSİYON İÇİN YUZPE </a:t>
            </a:r>
            <a:r>
              <a:rPr lang="tr-TR" sz="3600" dirty="0">
                <a:solidFill>
                  <a:schemeClr val="bg1"/>
                </a:solidFill>
              </a:rPr>
              <a:t>REJİMİNDE KULLANILABİLECEK PREPARATLAR</a:t>
            </a:r>
          </a:p>
        </p:txBody>
      </p:sp>
      <p:graphicFrame>
        <p:nvGraphicFramePr>
          <p:cNvPr id="8192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08809853"/>
              </p:ext>
            </p:extLst>
          </p:nvPr>
        </p:nvGraphicFramePr>
        <p:xfrm>
          <a:off x="539552" y="2132856"/>
          <a:ext cx="8229600" cy="3506153"/>
        </p:xfrm>
        <a:graphic>
          <a:graphicData uri="http://schemas.openxmlformats.org/drawingml/2006/table">
            <a:tbl>
              <a:tblPr/>
              <a:tblGrid>
                <a:gridCol w="1497013"/>
                <a:gridCol w="1577975"/>
                <a:gridCol w="1862137"/>
                <a:gridCol w="1712913"/>
                <a:gridCol w="1579562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Preparat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Firma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Tablet/doz sayısı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Etinil östraediol/doz (µg)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LNG/doz (mg)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Preven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Biomeks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tb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0.50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Ovral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Wyeth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tb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norgestrel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Lo/ovral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Wyeth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 tb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120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norgestel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0726"/>
        </p:xfrm>
        <a:graphic>
          <a:graphicData uri="http://schemas.openxmlformats.org/drawingml/2006/table">
            <a:tbl>
              <a:tblPr/>
              <a:tblGrid>
                <a:gridCol w="1366838"/>
                <a:gridCol w="3457575"/>
                <a:gridCol w="3405187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PREVEN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LO/OVRAL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Düşük-doz (30-35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mcq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EE ve 150 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mcq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LNG), total 8 tablet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Yüksek doz (50 mcq EE ve 250 mcq LNG), Total 4 tablet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STEP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Korunmasız cinsel ilişkinin ilk 72 saati içinde oral olarak 4 tablet alınır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Korunmasız cinsel ilişkinin ilk 72 saati içinde oral olarak 2 tablet alınır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STEP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12 saat sonra 4 tablet daha alınır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12 saat sonra  2 tablet daha alınır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STEP 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3 hafta içerisinde mens yoksa kişi muhtemel gebelik olasılığı  nedeniyle gebelik testi yapılmalı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3 hafta içerisinde mens yoksa kişi muhtemel gebelik olasılığı  nedeniyle gebelik testi yapılmalı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</a:tr>
            </a:tbl>
          </a:graphicData>
        </a:graphic>
      </p:graphicFrame>
      <p:sp>
        <p:nvSpPr>
          <p:cNvPr id="600092" name="Rectangle 28"/>
          <p:cNvSpPr>
            <a:spLocks noGrp="1" noChangeArrowheads="1"/>
          </p:cNvSpPr>
          <p:nvPr>
            <p:ph type="title"/>
          </p:nvPr>
        </p:nvSpPr>
        <p:spPr>
          <a:xfrm>
            <a:off x="457200" y="557213"/>
            <a:ext cx="8229600" cy="927571"/>
          </a:xfrm>
          <a:solidFill>
            <a:srgbClr val="660066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2800" dirty="0" err="1" smtClean="0">
                <a:solidFill>
                  <a:srgbClr val="FF9999"/>
                </a:solidFill>
              </a:rPr>
              <a:t>Hormonal</a:t>
            </a:r>
            <a:r>
              <a:rPr lang="tr-TR" sz="2800" dirty="0" smtClean="0">
                <a:solidFill>
                  <a:srgbClr val="FF9999"/>
                </a:solidFill>
              </a:rPr>
              <a:t> yöntemler-ACİL </a:t>
            </a:r>
            <a:r>
              <a:rPr lang="tr-TR" sz="2800" dirty="0" err="1" smtClean="0">
                <a:solidFill>
                  <a:srgbClr val="FF9999"/>
                </a:solidFill>
              </a:rPr>
              <a:t>Kontrasepsiyon</a:t>
            </a:r>
            <a:r>
              <a:rPr lang="tr-TR" sz="2800" dirty="0" smtClean="0">
                <a:solidFill>
                  <a:srgbClr val="FF9999"/>
                </a:solidFill>
              </a:rPr>
              <a:t/>
            </a:r>
            <a:br>
              <a:rPr lang="tr-TR" sz="2800" dirty="0" smtClean="0">
                <a:solidFill>
                  <a:srgbClr val="FF9999"/>
                </a:solidFill>
              </a:rPr>
            </a:br>
            <a:r>
              <a:rPr lang="tr-TR" sz="3200" dirty="0" smtClean="0">
                <a:solidFill>
                  <a:srgbClr val="FF9999"/>
                </a:solidFill>
              </a:rPr>
              <a:t>ÖSTROJEN + PROGESTERON</a:t>
            </a:r>
            <a:endParaRPr lang="tr-TR" sz="3200" dirty="0">
              <a:solidFill>
                <a:srgbClr val="FF999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4 Başlık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52128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eaLnBrk="1" hangingPunct="1"/>
            <a:r>
              <a:rPr lang="tr-TR" sz="3200" dirty="0" smtClean="0">
                <a:solidFill>
                  <a:schemeClr val="bg1"/>
                </a:solidFill>
              </a:rPr>
              <a:t>SADECE PROGESTERON İÇEREN ACİL KONTRASEPTİFLER</a:t>
            </a:r>
          </a:p>
        </p:txBody>
      </p:sp>
      <p:sp>
        <p:nvSpPr>
          <p:cNvPr id="24579" name="2 İçerik Yer Tutucusu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3888432" cy="45259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r-TR" sz="2400" b="1" dirty="0" smtClean="0"/>
              <a:t>2) </a:t>
            </a:r>
            <a:r>
              <a:rPr lang="tr-TR" sz="2400" b="1" u="sng" dirty="0" smtClean="0"/>
              <a:t> </a:t>
            </a:r>
            <a:r>
              <a:rPr lang="tr-TR" sz="2400" b="1" u="sng" dirty="0" err="1" smtClean="0"/>
              <a:t>Levonorgestrel</a:t>
            </a:r>
            <a:r>
              <a:rPr lang="tr-TR" sz="2400" b="1" u="sng" dirty="0" smtClean="0"/>
              <a:t> İçeren Haplar</a:t>
            </a:r>
            <a:endParaRPr lang="tr-TR" sz="2400" u="sng" dirty="0" smtClean="0"/>
          </a:p>
          <a:p>
            <a:pPr eaLnBrk="1" hangingPunct="1"/>
            <a:r>
              <a:rPr lang="tr-TR" dirty="0" smtClean="0"/>
              <a:t>Günümüzde </a:t>
            </a:r>
            <a:r>
              <a:rPr lang="tr-TR" dirty="0" err="1" smtClean="0"/>
              <a:t>hormonal</a:t>
            </a:r>
            <a:r>
              <a:rPr lang="tr-TR" dirty="0" smtClean="0"/>
              <a:t> acil </a:t>
            </a:r>
            <a:r>
              <a:rPr lang="tr-TR" dirty="0" err="1" smtClean="0"/>
              <a:t>kontrasepsiyonda</a:t>
            </a:r>
            <a:r>
              <a:rPr lang="tr-TR" dirty="0" smtClean="0"/>
              <a:t> altın standarttır. Farklı dozlarda preparatları bulunmaktadır. </a:t>
            </a:r>
          </a:p>
          <a:p>
            <a:pPr eaLnBrk="1" hangingPunct="1"/>
            <a:r>
              <a:rPr lang="tr-TR" dirty="0" smtClean="0"/>
              <a:t>Korunmasız cinsel ilişkiyi takiben 72 saat içerisinde</a:t>
            </a: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sz="half" idx="2"/>
          </p:nvPr>
        </p:nvGraphicFramePr>
        <p:xfrm>
          <a:off x="4067944" y="1556792"/>
          <a:ext cx="4787453" cy="3017520"/>
        </p:xfrm>
        <a:graphic>
          <a:graphicData uri="http://schemas.openxmlformats.org/drawingml/2006/table">
            <a:tbl>
              <a:tblPr/>
              <a:tblGrid>
                <a:gridCol w="1914981"/>
                <a:gridCol w="883838"/>
                <a:gridCol w="1988634"/>
              </a:tblGrid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</a:rPr>
                        <a:t>Formülasyon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</a:rPr>
                        <a:t>Tablet sayısı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</a:rPr>
                        <a:t>Ticari isim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</a:rPr>
                        <a:t>Levonorgestrel 1.5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</a:rPr>
                        <a:t>Escapelle,Norlevo,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</a:rPr>
                        <a:t>Levonelle 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</a:rPr>
                        <a:t>one step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1000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</a:rPr>
                        <a:t>Levonorgestrel 0.75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</a:rPr>
                        <a:t>Levonelle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</a:rPr>
                        <a:t>-2,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</a:rPr>
                        <a:t>NorLevo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</a:rPr>
                        <a:t>, Plan B,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</a:rPr>
                        <a:t>Postinor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</a:rPr>
                        <a:t>-2,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S PGothic" pitchFamily="34" charset="-128"/>
                        </a:rPr>
                        <a:t>Vikela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3164" name="Group 2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1555"/>
        </p:xfrm>
        <a:graphic>
          <a:graphicData uri="http://schemas.openxmlformats.org/drawingml/2006/table">
            <a:tbl>
              <a:tblPr/>
              <a:tblGrid>
                <a:gridCol w="1585913"/>
                <a:gridCol w="2868612"/>
                <a:gridCol w="3775075"/>
              </a:tblGrid>
              <a:tr h="981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PlanB,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NORLEVA,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POSTİNOR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750 mcq LNG (tercihen) Total 2 tablet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30 ya da 37.5 mcq LNG yada  75 mcq norgestrel Total 40 tablet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42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STEP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 Korunmasız ilişkinin ilk 72 saati içerisinde oral olarak 1 tablet (750 mcq LNG)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Korunmasız ilişkinin ilk 72 saati içerisinde oral olarak 20 tablet (30-37.5 mcq LNG yada 75 mcq norgestrel ) alınır.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STEP II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12 saat  sonra 1 tablet daha alınır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12 saat sonra 20 tablet daha alınır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EE"/>
                    </a:solidFill>
                  </a:tcPr>
                </a:tc>
              </a:tr>
              <a:tr h="1116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STEP 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3 hafta içerisinde mens yoksa kişi muhtemel gebelik olasılığı  nedeniyle gebelik testi yapılmalı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3 hafta içerisinde mens yoksa kişi muhtemel gebelik olasılığı  nedeniyle gebelik testi yapılmalı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EDB"/>
                    </a:solidFill>
                  </a:tcPr>
                </a:tc>
              </a:tr>
            </a:tbl>
          </a:graphicData>
        </a:graphic>
      </p:graphicFrame>
      <p:sp>
        <p:nvSpPr>
          <p:cNvPr id="603165" name="Rectangle 29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772400" cy="1143000"/>
          </a:xfrm>
          <a:solidFill>
            <a:srgbClr val="660066"/>
          </a:solidFill>
        </p:spPr>
        <p:txBody>
          <a:bodyPr/>
          <a:lstStyle/>
          <a:p>
            <a:pPr>
              <a:defRPr/>
            </a:pPr>
            <a:r>
              <a:rPr lang="tr-TR" sz="3200" dirty="0" err="1">
                <a:solidFill>
                  <a:schemeClr val="bg1"/>
                </a:solidFill>
              </a:rPr>
              <a:t>Hormonal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smtClean="0">
                <a:solidFill>
                  <a:schemeClr val="bg1"/>
                </a:solidFill>
              </a:rPr>
              <a:t>yöntemler- ACİL </a:t>
            </a:r>
            <a:r>
              <a:rPr lang="tr-TR" sz="3200" dirty="0" err="1" smtClean="0">
                <a:solidFill>
                  <a:schemeClr val="bg1"/>
                </a:solidFill>
              </a:rPr>
              <a:t>Kontrasepsiyon</a:t>
            </a:r>
            <a:r>
              <a:rPr lang="tr-TR" sz="3200" dirty="0">
                <a:solidFill>
                  <a:schemeClr val="bg1"/>
                </a:solidFill>
              </a:rPr>
              <a:t/>
            </a:r>
            <a:br>
              <a:rPr lang="tr-TR" sz="3200" dirty="0">
                <a:solidFill>
                  <a:schemeClr val="bg1"/>
                </a:solidFill>
              </a:rPr>
            </a:b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2400" dirty="0">
                <a:solidFill>
                  <a:schemeClr val="bg1"/>
                </a:solidFill>
              </a:rPr>
              <a:t>Sadece </a:t>
            </a:r>
            <a:r>
              <a:rPr lang="tr-TR" sz="2400" dirty="0" err="1" smtClean="0">
                <a:solidFill>
                  <a:schemeClr val="bg1"/>
                </a:solidFill>
              </a:rPr>
              <a:t>Projestin</a:t>
            </a:r>
            <a:endParaRPr lang="tr-T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tr-TR" sz="4000" dirty="0" smtClean="0">
                <a:solidFill>
                  <a:schemeClr val="bg1"/>
                </a:solidFill>
              </a:rPr>
              <a:t>Dünyada </a:t>
            </a:r>
            <a:r>
              <a:rPr lang="tr-TR" sz="4000" dirty="0" err="1" smtClean="0">
                <a:solidFill>
                  <a:schemeClr val="bg1"/>
                </a:solidFill>
              </a:rPr>
              <a:t>hormonal</a:t>
            </a:r>
            <a:r>
              <a:rPr lang="tr-TR" sz="4000" dirty="0" smtClean="0">
                <a:solidFill>
                  <a:schemeClr val="bg1"/>
                </a:solidFill>
              </a:rPr>
              <a:t> </a:t>
            </a:r>
            <a:r>
              <a:rPr lang="tr-TR" sz="4000" dirty="0" err="1" smtClean="0">
                <a:solidFill>
                  <a:schemeClr val="bg1"/>
                </a:solidFill>
              </a:rPr>
              <a:t>kontrasepsiyon</a:t>
            </a:r>
            <a:r>
              <a:rPr lang="tr-TR" sz="4000" dirty="0" smtClean="0">
                <a:solidFill>
                  <a:schemeClr val="bg1"/>
                </a:solidFill>
              </a:rPr>
              <a:t> kullanımı:</a:t>
            </a:r>
          </a:p>
        </p:txBody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Dünyada </a:t>
            </a:r>
            <a:r>
              <a:rPr lang="tr-TR" u="sng" dirty="0" smtClean="0"/>
              <a:t>78 milyon kişi </a:t>
            </a:r>
            <a:r>
              <a:rPr lang="tr-TR" dirty="0" smtClean="0"/>
              <a:t>oral </a:t>
            </a:r>
            <a:r>
              <a:rPr lang="tr-TR" dirty="0" err="1" smtClean="0"/>
              <a:t>hormonal</a:t>
            </a:r>
            <a:r>
              <a:rPr lang="tr-TR" dirty="0" smtClean="0"/>
              <a:t> </a:t>
            </a:r>
            <a:r>
              <a:rPr lang="tr-TR" dirty="0" err="1" smtClean="0"/>
              <a:t>kontrasepsiyon</a:t>
            </a:r>
            <a:r>
              <a:rPr lang="tr-TR" dirty="0" smtClean="0"/>
              <a:t> kullanmakta</a:t>
            </a:r>
          </a:p>
          <a:p>
            <a:r>
              <a:rPr lang="tr-TR" dirty="0" smtClean="0"/>
              <a:t>ABD’de 10 milyon, Fransa’da 4 milyon, İngiltere’de 3 milyon kadın kullanıyor</a:t>
            </a:r>
          </a:p>
          <a:p>
            <a:r>
              <a:rPr lang="tr-TR" u="sng" dirty="0" smtClean="0"/>
              <a:t>Toplam 220 milyon kadın </a:t>
            </a:r>
            <a:r>
              <a:rPr lang="tr-TR" dirty="0" smtClean="0"/>
              <a:t>hayatlarının herhangi bir döneminde </a:t>
            </a:r>
            <a:r>
              <a:rPr lang="tr-TR" dirty="0" err="1" smtClean="0"/>
              <a:t>hormonal</a:t>
            </a:r>
            <a:r>
              <a:rPr lang="tr-TR" dirty="0" smtClean="0"/>
              <a:t> </a:t>
            </a:r>
            <a:r>
              <a:rPr lang="tr-TR" dirty="0" err="1" smtClean="0"/>
              <a:t>kontraseptif</a:t>
            </a:r>
            <a:r>
              <a:rPr lang="tr-TR" dirty="0" smtClean="0"/>
              <a:t> kullanmış</a:t>
            </a:r>
          </a:p>
          <a:p>
            <a:r>
              <a:rPr lang="tr-TR" dirty="0" smtClean="0"/>
              <a:t>Türkiye’de yaklaşık 3 milyon kadın hap (</a:t>
            </a:r>
            <a:r>
              <a:rPr lang="tr-TR" dirty="0" err="1" smtClean="0"/>
              <a:t>kontraseptif</a:t>
            </a:r>
            <a:r>
              <a:rPr lang="tr-TR" dirty="0" smtClean="0"/>
              <a:t> ve </a:t>
            </a:r>
            <a:r>
              <a:rPr lang="tr-TR" dirty="0" err="1" smtClean="0"/>
              <a:t>nonkontraseptif</a:t>
            </a:r>
            <a:r>
              <a:rPr lang="tr-TR" dirty="0" smtClean="0"/>
              <a:t> amaçlı) kullanmakta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Çift (</a:t>
            </a:r>
            <a:r>
              <a:rPr lang="tr-TR" dirty="0" err="1" smtClean="0">
                <a:solidFill>
                  <a:schemeClr val="bg1"/>
                </a:solidFill>
              </a:rPr>
              <a:t>dual</a:t>
            </a:r>
            <a:r>
              <a:rPr lang="tr-TR" dirty="0" smtClean="0">
                <a:solidFill>
                  <a:schemeClr val="bg1"/>
                </a:solidFill>
              </a:rPr>
              <a:t>) etkili </a:t>
            </a:r>
            <a:r>
              <a:rPr lang="tr-TR" dirty="0" err="1" smtClean="0">
                <a:solidFill>
                  <a:schemeClr val="bg1"/>
                </a:solidFill>
              </a:rPr>
              <a:t>kontraseptif</a:t>
            </a:r>
            <a:r>
              <a:rPr lang="tr-TR" dirty="0" smtClean="0">
                <a:solidFill>
                  <a:schemeClr val="bg1"/>
                </a:solidFill>
              </a:rPr>
              <a:t> seçenekler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140968"/>
            <a:ext cx="2510383" cy="271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539552" y="1844824"/>
            <a:ext cx="554461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90033"/>
              </a:buClr>
              <a:buSzPct val="120000"/>
              <a:buFont typeface="Wingdings" pitchFamily="2" charset="2"/>
              <a:buChar char="ü"/>
            </a:pPr>
            <a:r>
              <a:rPr lang="tr-TR" sz="2800" u="sng" dirty="0" err="1" smtClean="0"/>
              <a:t>Vajinal</a:t>
            </a:r>
            <a:r>
              <a:rPr lang="tr-TR" sz="2800" u="sng" dirty="0" smtClean="0"/>
              <a:t> halka: LNG + </a:t>
            </a:r>
            <a:r>
              <a:rPr lang="tr-TR" sz="2800" u="sng" dirty="0" err="1" smtClean="0"/>
              <a:t>Antiretroviral</a:t>
            </a:r>
            <a:r>
              <a:rPr lang="tr-TR" sz="2800" u="sng" dirty="0" smtClean="0"/>
              <a:t>    </a:t>
            </a:r>
            <a:r>
              <a:rPr lang="en-US" sz="2400" dirty="0"/>
              <a:t>(developed by CONRAD, Arlington, VA, USA), </a:t>
            </a:r>
            <a:r>
              <a:rPr lang="en-US" sz="2400" dirty="0" err="1"/>
              <a:t>dapivirine</a:t>
            </a:r>
            <a:r>
              <a:rPr lang="en-US" sz="2400" dirty="0"/>
              <a:t> (developed by the International Partnership for </a:t>
            </a:r>
            <a:r>
              <a:rPr lang="en-US" sz="2400" dirty="0" err="1"/>
              <a:t>Microbicides</a:t>
            </a:r>
            <a:r>
              <a:rPr lang="en-US" sz="2400" dirty="0"/>
              <a:t>, Silver Spring, MD, USA), and MIV-150 (developed by the Population Council, New York, NY, </a:t>
            </a:r>
            <a:r>
              <a:rPr lang="en-US" sz="2400" dirty="0" smtClean="0"/>
              <a:t>USA</a:t>
            </a:r>
            <a:r>
              <a:rPr lang="tr-TR" sz="2400" dirty="0" smtClean="0"/>
              <a:t>)</a:t>
            </a:r>
          </a:p>
          <a:p>
            <a:pPr>
              <a:buClr>
                <a:srgbClr val="990033"/>
              </a:buClr>
              <a:buSzPct val="120000"/>
              <a:buFont typeface="Wingdings" pitchFamily="2" charset="2"/>
              <a:buChar char="ü"/>
            </a:pPr>
            <a:endParaRPr lang="tr-TR" sz="2400" dirty="0"/>
          </a:p>
          <a:p>
            <a:pPr>
              <a:buClr>
                <a:srgbClr val="990033"/>
              </a:buClr>
              <a:buSzPct val="120000"/>
              <a:buFont typeface="Wingdings" pitchFamily="2" charset="2"/>
              <a:buChar char="ü"/>
            </a:pPr>
            <a:r>
              <a:rPr lang="tr-TR" sz="2800" u="sng" dirty="0" err="1" smtClean="0"/>
              <a:t>Vajinal</a:t>
            </a:r>
            <a:r>
              <a:rPr lang="tr-TR" sz="2800" u="sng" dirty="0" smtClean="0"/>
              <a:t> jel: LNG + </a:t>
            </a:r>
            <a:r>
              <a:rPr lang="tr-TR" sz="2800" u="sng" dirty="0" err="1" smtClean="0"/>
              <a:t>antimikrobiyal</a:t>
            </a:r>
            <a:r>
              <a:rPr lang="tr-TR" sz="2800" u="sng" dirty="0" smtClean="0"/>
              <a:t> ajanlar  </a:t>
            </a:r>
            <a:r>
              <a:rPr lang="en-US" sz="2400" dirty="0" err="1"/>
              <a:t>Carraguard</a:t>
            </a:r>
            <a:r>
              <a:rPr lang="en-US" sz="2400" dirty="0"/>
              <a:t>® [CARRA]; The Population Council, New York, NY, USA)</a:t>
            </a:r>
            <a:endParaRPr lang="tr-TR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  <a:solidFill>
            <a:srgbClr val="660066"/>
          </a:solidFill>
        </p:spPr>
        <p:txBody>
          <a:bodyPr/>
          <a:lstStyle/>
          <a:p>
            <a:r>
              <a:rPr lang="tr-TR" b="1" dirty="0" err="1" smtClean="0">
                <a:solidFill>
                  <a:schemeClr val="bg1"/>
                </a:solidFill>
              </a:rPr>
              <a:t>Contraception</a:t>
            </a:r>
            <a:r>
              <a:rPr lang="tr-TR" b="1" dirty="0" smtClean="0">
                <a:solidFill>
                  <a:schemeClr val="bg1"/>
                </a:solidFill>
              </a:rPr>
              <a:t> “on </a:t>
            </a:r>
            <a:r>
              <a:rPr lang="tr-TR" b="1" dirty="0" err="1" smtClean="0">
                <a:solidFill>
                  <a:schemeClr val="bg1"/>
                </a:solidFill>
              </a:rPr>
              <a:t>demand</a:t>
            </a:r>
            <a:r>
              <a:rPr lang="tr-TR" b="1" dirty="0" smtClean="0">
                <a:solidFill>
                  <a:schemeClr val="bg1"/>
                </a:solidFill>
              </a:rPr>
              <a:t>”</a:t>
            </a:r>
            <a:br>
              <a:rPr lang="tr-TR" b="1" dirty="0" smtClean="0">
                <a:solidFill>
                  <a:schemeClr val="bg1"/>
                </a:solidFill>
              </a:rPr>
            </a:br>
            <a:r>
              <a:rPr lang="tr-TR" b="1" dirty="0" smtClean="0">
                <a:solidFill>
                  <a:schemeClr val="bg1"/>
                </a:solidFill>
              </a:rPr>
              <a:t>Gerektiğinde </a:t>
            </a:r>
            <a:r>
              <a:rPr lang="tr-TR" b="1" dirty="0" err="1" smtClean="0">
                <a:solidFill>
                  <a:schemeClr val="bg1"/>
                </a:solidFill>
              </a:rPr>
              <a:t>kontrasepsiyon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r>
              <a:rPr lang="tr-TR" b="1" dirty="0" smtClean="0">
                <a:solidFill>
                  <a:srgbClr val="660033"/>
                </a:solidFill>
              </a:rPr>
              <a:t>PERİKOİTAL KONTRASEPSİYON</a:t>
            </a:r>
          </a:p>
          <a:p>
            <a:r>
              <a:rPr lang="tr-TR" dirty="0" smtClean="0"/>
              <a:t>24 saat içerisinde tek doz ilişki öncesi veya hemen sonrası </a:t>
            </a:r>
            <a:r>
              <a:rPr lang="en-US" dirty="0" smtClean="0"/>
              <a:t>LNG</a:t>
            </a:r>
            <a:endParaRPr lang="tr-TR" dirty="0" smtClean="0"/>
          </a:p>
          <a:p>
            <a:r>
              <a:rPr lang="en-US" dirty="0" smtClean="0"/>
              <a:t> Pearl Index 22.4 (95% CI: 4.6–65.4</a:t>
            </a:r>
            <a:r>
              <a:rPr lang="tr-TR" dirty="0" smtClean="0"/>
              <a:t>)</a:t>
            </a:r>
          </a:p>
          <a:p>
            <a:r>
              <a:rPr lang="tr-TR" dirty="0" smtClean="0"/>
              <a:t>TEST AŞAMASINDA</a:t>
            </a:r>
            <a:endParaRPr 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>
            <p:extLst>
              <p:ext uri="{D42A27DB-BD31-4B8C-83A1-F6EECF244321}">
                <p14:modId xmlns:p14="http://schemas.microsoft.com/office/powerpoint/2010/main" val="1611445281"/>
              </p:ext>
            </p:extLst>
          </p:nvPr>
        </p:nvGraphicFramePr>
        <p:xfrm>
          <a:off x="611560" y="692696"/>
          <a:ext cx="734481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Yukarı Aşağı Ok"/>
          <p:cNvSpPr/>
          <p:nvPr/>
        </p:nvSpPr>
        <p:spPr>
          <a:xfrm>
            <a:off x="7812360" y="836712"/>
            <a:ext cx="1331640" cy="5328592"/>
          </a:xfrm>
          <a:prstGeom prst="upDownArrow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G</a:t>
            </a:r>
          </a:p>
          <a:p>
            <a:pPr algn="ctr"/>
            <a:r>
              <a:rPr lang="tr-TR" sz="2800" b="1" dirty="0" smtClean="0"/>
              <a:t>Ü</a:t>
            </a:r>
          </a:p>
          <a:p>
            <a:pPr algn="ctr"/>
            <a:r>
              <a:rPr lang="tr-TR" sz="2800" b="1" dirty="0" smtClean="0"/>
              <a:t>V</a:t>
            </a:r>
          </a:p>
          <a:p>
            <a:pPr algn="ctr"/>
            <a:r>
              <a:rPr lang="tr-TR" sz="2800" b="1" dirty="0" smtClean="0"/>
              <a:t>E</a:t>
            </a:r>
          </a:p>
          <a:p>
            <a:pPr algn="ctr"/>
            <a:r>
              <a:rPr lang="tr-TR" sz="2800" b="1" dirty="0" smtClean="0"/>
              <a:t>N</a:t>
            </a:r>
          </a:p>
          <a:p>
            <a:pPr algn="ctr"/>
            <a:r>
              <a:rPr lang="tr-TR" sz="2800" b="1" dirty="0" smtClean="0"/>
              <a:t>L</a:t>
            </a:r>
          </a:p>
          <a:p>
            <a:pPr algn="ctr"/>
            <a:r>
              <a:rPr lang="tr-TR" sz="2800" b="1" dirty="0" smtClean="0"/>
              <a:t>İ</a:t>
            </a:r>
          </a:p>
          <a:p>
            <a:pPr algn="ctr"/>
            <a:r>
              <a:rPr lang="tr-TR" sz="2800" b="1" dirty="0" smtClean="0"/>
              <a:t>K</a:t>
            </a:r>
          </a:p>
          <a:p>
            <a:pPr algn="ctr"/>
            <a:endParaRPr lang="tr-TR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Hormonal</a:t>
            </a:r>
            <a:r>
              <a:rPr lang="tr-TR" dirty="0" smtClean="0"/>
              <a:t> </a:t>
            </a:r>
            <a:r>
              <a:rPr lang="tr-TR" dirty="0" err="1" smtClean="0"/>
              <a:t>kontrasepsiyon</a:t>
            </a:r>
            <a:r>
              <a:rPr lang="tr-TR" dirty="0" smtClean="0"/>
              <a:t> ve güvenlik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009900"/>
          </a:solidFill>
        </p:spPr>
        <p:txBody>
          <a:bodyPr/>
          <a:lstStyle/>
          <a:p>
            <a:r>
              <a:rPr lang="tr-TR" sz="4000" dirty="0" smtClean="0">
                <a:solidFill>
                  <a:schemeClr val="bg1"/>
                </a:solidFill>
              </a:rPr>
              <a:t>Kombine </a:t>
            </a:r>
            <a:r>
              <a:rPr lang="tr-TR" sz="4000" dirty="0" err="1" smtClean="0">
                <a:solidFill>
                  <a:schemeClr val="bg1"/>
                </a:solidFill>
              </a:rPr>
              <a:t>kontraseptiflerde</a:t>
            </a:r>
            <a:r>
              <a:rPr lang="tr-TR" sz="4000" dirty="0" smtClean="0">
                <a:solidFill>
                  <a:schemeClr val="bg1"/>
                </a:solidFill>
              </a:rPr>
              <a:t> östrojen </a:t>
            </a:r>
            <a:r>
              <a:rPr lang="tr-TR" sz="4000" dirty="0" err="1" smtClean="0">
                <a:solidFill>
                  <a:schemeClr val="bg1"/>
                </a:solidFill>
              </a:rPr>
              <a:t>komponenti</a:t>
            </a:r>
            <a:r>
              <a:rPr lang="tr-TR" sz="4000" dirty="0" smtClean="0">
                <a:solidFill>
                  <a:schemeClr val="bg1"/>
                </a:solidFill>
              </a:rPr>
              <a:t> ve MI riski</a:t>
            </a:r>
            <a:endParaRPr lang="tr-TR" sz="4000" dirty="0">
              <a:solidFill>
                <a:schemeClr val="bg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 µg </a:t>
            </a:r>
            <a:r>
              <a:rPr lang="tr-TR" dirty="0" smtClean="0"/>
              <a:t>altında </a:t>
            </a:r>
            <a:r>
              <a:rPr lang="en-US" dirty="0" smtClean="0"/>
              <a:t>EE </a:t>
            </a:r>
            <a:r>
              <a:rPr lang="tr-TR" dirty="0" smtClean="0"/>
              <a:t>sağlıklı kadında yaştan bağımsız olarak MI riskini arttırmaz </a:t>
            </a:r>
            <a:r>
              <a:rPr lang="en-US" dirty="0" smtClean="0"/>
              <a:t>[</a:t>
            </a:r>
            <a:r>
              <a:rPr lang="en-US" dirty="0" smtClean="0">
                <a:hlinkClick r:id="rId2"/>
              </a:rPr>
              <a:t>WHO, 1996</a:t>
            </a:r>
            <a:r>
              <a:rPr lang="en-US" dirty="0" smtClean="0"/>
              <a:t>, </a:t>
            </a:r>
            <a:r>
              <a:rPr lang="en-US" dirty="0" smtClean="0">
                <a:hlinkClick r:id="rId2"/>
              </a:rPr>
              <a:t>1997</a:t>
            </a:r>
            <a:r>
              <a:rPr lang="en-US" dirty="0" smtClean="0"/>
              <a:t>; </a:t>
            </a:r>
            <a:r>
              <a:rPr lang="en-US" dirty="0" smtClean="0">
                <a:hlinkClick r:id="rId2"/>
              </a:rPr>
              <a:t>Margolis </a:t>
            </a:r>
            <a:r>
              <a:rPr lang="en-US" i="1" dirty="0" smtClean="0">
                <a:hlinkClick r:id="rId2"/>
              </a:rPr>
              <a:t>et al.</a:t>
            </a:r>
            <a:r>
              <a:rPr lang="en-US" dirty="0" smtClean="0">
                <a:hlinkClick r:id="rId2"/>
              </a:rPr>
              <a:t> 2007</a:t>
            </a:r>
            <a:r>
              <a:rPr lang="en-US" dirty="0" smtClean="0"/>
              <a:t>; </a:t>
            </a:r>
            <a:r>
              <a:rPr lang="en-US" dirty="0" smtClean="0">
                <a:hlinkClick r:id="rId2"/>
              </a:rPr>
              <a:t>Yang </a:t>
            </a:r>
            <a:r>
              <a:rPr lang="en-US" i="1" dirty="0" smtClean="0">
                <a:hlinkClick r:id="rId2"/>
              </a:rPr>
              <a:t>et al.</a:t>
            </a:r>
            <a:r>
              <a:rPr lang="en-US" dirty="0" smtClean="0">
                <a:hlinkClick r:id="rId2"/>
              </a:rPr>
              <a:t> 2009</a:t>
            </a:r>
            <a:r>
              <a:rPr lang="en-US" dirty="0" smtClean="0"/>
              <a:t>]. </a:t>
            </a:r>
            <a:r>
              <a:rPr lang="tr-TR" dirty="0" smtClean="0"/>
              <a:t> </a:t>
            </a:r>
          </a:p>
          <a:p>
            <a:r>
              <a:rPr lang="tr-TR" dirty="0" smtClean="0"/>
              <a:t>Hipertansiyon riski arttırır</a:t>
            </a:r>
          </a:p>
          <a:p>
            <a:r>
              <a:rPr lang="en-US" dirty="0" err="1" smtClean="0"/>
              <a:t>Migr</a:t>
            </a:r>
            <a:r>
              <a:rPr lang="tr-TR" dirty="0" smtClean="0"/>
              <a:t>e</a:t>
            </a:r>
            <a:r>
              <a:rPr lang="en-US" dirty="0" smtClean="0"/>
              <a:t>n</a:t>
            </a:r>
            <a:r>
              <a:rPr lang="tr-TR" dirty="0" smtClean="0"/>
              <a:t> </a:t>
            </a:r>
            <a:r>
              <a:rPr lang="tr-TR" dirty="0" err="1" smtClean="0"/>
              <a:t>iskemikl</a:t>
            </a:r>
            <a:r>
              <a:rPr lang="tr-TR" dirty="0" smtClean="0"/>
              <a:t> atakla bağlantılı, </a:t>
            </a:r>
            <a:r>
              <a:rPr lang="tr-TR" dirty="0" err="1" smtClean="0"/>
              <a:t>auralı</a:t>
            </a:r>
            <a:r>
              <a:rPr lang="tr-TR" dirty="0" smtClean="0"/>
              <a:t> </a:t>
            </a:r>
            <a:r>
              <a:rPr lang="tr-TR" dirty="0" err="1" smtClean="0"/>
              <a:t>migrna</a:t>
            </a:r>
            <a:r>
              <a:rPr lang="tr-TR" dirty="0" smtClean="0"/>
              <a:t> varlığında </a:t>
            </a:r>
            <a:r>
              <a:rPr lang="tr-TR" dirty="0" err="1" smtClean="0"/>
              <a:t>tisk</a:t>
            </a:r>
            <a:r>
              <a:rPr lang="tr-TR" dirty="0" smtClean="0"/>
              <a:t> artar </a:t>
            </a:r>
            <a:r>
              <a:rPr lang="en-US" dirty="0" smtClean="0"/>
              <a:t>(RR 7.0; 95% CI 1.5–32.7) [</a:t>
            </a:r>
            <a:r>
              <a:rPr lang="en-US" dirty="0" err="1" smtClean="0">
                <a:hlinkClick r:id="rId2"/>
              </a:rPr>
              <a:t>Schürks</a:t>
            </a:r>
            <a:r>
              <a:rPr lang="en-US" dirty="0" smtClean="0">
                <a:hlinkClick r:id="rId2"/>
              </a:rPr>
              <a:t> </a:t>
            </a:r>
            <a:r>
              <a:rPr lang="en-US" i="1" dirty="0" smtClean="0">
                <a:hlinkClick r:id="rId2"/>
              </a:rPr>
              <a:t>et al.</a:t>
            </a:r>
            <a:r>
              <a:rPr lang="en-US" dirty="0" smtClean="0">
                <a:hlinkClick r:id="rId2"/>
              </a:rPr>
              <a:t>2009</a:t>
            </a:r>
            <a:r>
              <a:rPr lang="en-US" dirty="0" smtClean="0"/>
              <a:t>].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lvl="0"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The effect of low-dose combined oral contraceptive pills on </a:t>
            </a:r>
            <a:endParaRPr lang="tr-TR" sz="2400" b="1" dirty="0" smtClean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brachial artery endothelial function and common carotid artery </a:t>
            </a:r>
            <a:endParaRPr lang="tr-TR" sz="2400" b="1" dirty="0" smtClean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tr-TR" sz="2400" b="1" dirty="0" smtClean="0">
                <a:solidFill>
                  <a:prstClr val="black"/>
                </a:solidFill>
              </a:rPr>
              <a:t>i</a:t>
            </a:r>
            <a:r>
              <a:rPr lang="en-US" sz="2400" b="1" dirty="0" err="1" smtClean="0">
                <a:solidFill>
                  <a:prstClr val="black"/>
                </a:solidFill>
              </a:rPr>
              <a:t>ntima</a:t>
            </a:r>
            <a:r>
              <a:rPr lang="en-US" sz="2400" b="1" dirty="0" smtClean="0">
                <a:solidFill>
                  <a:prstClr val="black"/>
                </a:solidFill>
              </a:rPr>
              <a:t>-media thickness. J Stroke </a:t>
            </a:r>
            <a:r>
              <a:rPr lang="en-US" sz="2400" b="1" dirty="0" err="1" smtClean="0">
                <a:solidFill>
                  <a:prstClr val="black"/>
                </a:solidFill>
              </a:rPr>
              <a:t>Cerebrovasc</a:t>
            </a:r>
            <a:r>
              <a:rPr lang="en-US" sz="2400" b="1" dirty="0" smtClean="0">
                <a:solidFill>
                  <a:prstClr val="black"/>
                </a:solidFill>
              </a:rPr>
              <a:t> Dis. 2014</a:t>
            </a:r>
          </a:p>
          <a:p>
            <a:pPr lvl="0">
              <a:buNone/>
            </a:pPr>
            <a:r>
              <a:rPr lang="tr-TR" sz="2400" dirty="0" smtClean="0">
                <a:solidFill>
                  <a:prstClr val="black"/>
                </a:solidFill>
              </a:rPr>
              <a:t>Uzun süreli kullanımda </a:t>
            </a:r>
            <a:r>
              <a:rPr lang="tr-TR" sz="2400" dirty="0" err="1" smtClean="0">
                <a:solidFill>
                  <a:prstClr val="black"/>
                </a:solidFill>
              </a:rPr>
              <a:t>endotelyal</a:t>
            </a:r>
            <a:r>
              <a:rPr lang="tr-TR" sz="2400" dirty="0" smtClean="0">
                <a:solidFill>
                  <a:prstClr val="black"/>
                </a:solidFill>
              </a:rPr>
              <a:t> kalınlık ve fonksiyonda</a:t>
            </a:r>
          </a:p>
          <a:p>
            <a:pPr lvl="0">
              <a:buNone/>
            </a:pPr>
            <a:r>
              <a:rPr lang="tr-TR" sz="2400" dirty="0" smtClean="0">
                <a:solidFill>
                  <a:prstClr val="black"/>
                </a:solidFill>
              </a:rPr>
              <a:t>değişiklik, erken </a:t>
            </a:r>
            <a:r>
              <a:rPr lang="tr-TR" sz="2400" dirty="0" err="1" smtClean="0">
                <a:solidFill>
                  <a:prstClr val="black"/>
                </a:solidFill>
              </a:rPr>
              <a:t>aterosklerotik</a:t>
            </a:r>
            <a:r>
              <a:rPr lang="tr-TR" sz="2400" dirty="0" smtClean="0">
                <a:solidFill>
                  <a:prstClr val="black"/>
                </a:solidFill>
              </a:rPr>
              <a:t> değişiklikler</a:t>
            </a:r>
          </a:p>
          <a:p>
            <a:pPr lvl="0">
              <a:buNone/>
            </a:pPr>
            <a:endParaRPr lang="tr-TR" sz="2400" dirty="0" smtClean="0">
              <a:solidFill>
                <a:prstClr val="black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Past oral contraceptive use and self-reported high blood</a:t>
            </a:r>
            <a:r>
              <a:rPr lang="tr-TR" sz="2400" b="1" dirty="0" smtClean="0">
                <a:solidFill>
                  <a:prstClr val="black"/>
                </a:solidFill>
              </a:rPr>
              <a:t> </a:t>
            </a:r>
          </a:p>
          <a:p>
            <a:pPr>
              <a:buNone/>
            </a:pPr>
            <a:r>
              <a:rPr lang="tr-TR" sz="2400" b="1" dirty="0" smtClean="0">
                <a:solidFill>
                  <a:prstClr val="black"/>
                </a:solidFill>
              </a:rPr>
              <a:t>p</a:t>
            </a:r>
            <a:r>
              <a:rPr lang="en-US" sz="2400" b="1" dirty="0" err="1" smtClean="0">
                <a:solidFill>
                  <a:prstClr val="black"/>
                </a:solidFill>
              </a:rPr>
              <a:t>ressure</a:t>
            </a:r>
            <a:r>
              <a:rPr lang="en-US" sz="2400" b="1" dirty="0" smtClean="0">
                <a:solidFill>
                  <a:prstClr val="black"/>
                </a:solidFill>
              </a:rPr>
              <a:t> in postmenopausal women.</a:t>
            </a:r>
            <a:r>
              <a:rPr lang="tr-TR" sz="2400" b="1" dirty="0" smtClean="0">
                <a:solidFill>
                  <a:prstClr val="black"/>
                </a:solidFill>
              </a:rPr>
              <a:t>  </a:t>
            </a:r>
            <a:r>
              <a:rPr lang="en-US" sz="2400" b="1" dirty="0" smtClean="0">
                <a:solidFill>
                  <a:prstClr val="black"/>
                </a:solidFill>
              </a:rPr>
              <a:t>BMC Public Health. 2015</a:t>
            </a:r>
          </a:p>
          <a:p>
            <a:pPr>
              <a:buNone/>
            </a:pPr>
            <a:r>
              <a:rPr lang="tr-TR" sz="2400" dirty="0" smtClean="0">
                <a:solidFill>
                  <a:prstClr val="black"/>
                </a:solidFill>
              </a:rPr>
              <a:t>34 289 kadın </a:t>
            </a:r>
            <a:r>
              <a:rPr lang="tr-TR" sz="2400" dirty="0" err="1" smtClean="0">
                <a:solidFill>
                  <a:prstClr val="black"/>
                </a:solidFill>
              </a:rPr>
              <a:t>gecmiste</a:t>
            </a:r>
            <a:r>
              <a:rPr lang="tr-TR" sz="2400" dirty="0" smtClean="0">
                <a:solidFill>
                  <a:prstClr val="black"/>
                </a:solidFill>
              </a:rPr>
              <a:t> KOK kullanımı ve süresinin </a:t>
            </a:r>
            <a:r>
              <a:rPr lang="tr-TR" sz="2400" dirty="0" err="1" smtClean="0">
                <a:solidFill>
                  <a:prstClr val="black"/>
                </a:solidFill>
              </a:rPr>
              <a:t>postmenopozal</a:t>
            </a:r>
            <a:endParaRPr lang="tr-TR" sz="2400" dirty="0" smtClean="0">
              <a:solidFill>
                <a:prstClr val="black"/>
              </a:solidFill>
            </a:endParaRPr>
          </a:p>
          <a:p>
            <a:pPr>
              <a:buNone/>
            </a:pPr>
            <a:r>
              <a:rPr lang="tr-TR" sz="2400" dirty="0" smtClean="0">
                <a:solidFill>
                  <a:prstClr val="black"/>
                </a:solidFill>
              </a:rPr>
              <a:t>HT ile ilişkisi yok</a:t>
            </a:r>
            <a:endParaRPr lang="en-US" sz="2400" dirty="0" smtClean="0">
              <a:solidFill>
                <a:prstClr val="black"/>
              </a:solidFill>
            </a:endParaRPr>
          </a:p>
          <a:p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solidFill>
            <a:srgbClr val="009900"/>
          </a:solidFill>
        </p:spPr>
        <p:txBody>
          <a:bodyPr/>
          <a:lstStyle/>
          <a:p>
            <a:r>
              <a:rPr lang="tr-TR" sz="4000" dirty="0" smtClean="0">
                <a:solidFill>
                  <a:schemeClr val="bg1"/>
                </a:solidFill>
              </a:rPr>
              <a:t>Kombine </a:t>
            </a:r>
            <a:r>
              <a:rPr lang="tr-TR" sz="4000" dirty="0" err="1" smtClean="0">
                <a:solidFill>
                  <a:schemeClr val="bg1"/>
                </a:solidFill>
              </a:rPr>
              <a:t>kontraseptiflerde</a:t>
            </a:r>
            <a:r>
              <a:rPr lang="tr-TR" sz="4000" dirty="0" smtClean="0">
                <a:solidFill>
                  <a:schemeClr val="bg1"/>
                </a:solidFill>
              </a:rPr>
              <a:t> </a:t>
            </a:r>
            <a:r>
              <a:rPr lang="tr-TR" sz="4000" dirty="0" err="1" smtClean="0">
                <a:solidFill>
                  <a:schemeClr val="bg1"/>
                </a:solidFill>
              </a:rPr>
              <a:t>kardiyovasküler</a:t>
            </a:r>
            <a:r>
              <a:rPr lang="tr-TR" sz="4000" dirty="0" smtClean="0">
                <a:solidFill>
                  <a:schemeClr val="bg1"/>
                </a:solidFill>
              </a:rPr>
              <a:t> etkiler</a:t>
            </a:r>
            <a:endParaRPr lang="tr-T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An external file that holds a picture, illustration, etc.&#10;Object name is lido638627.f1_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248472" cy="5021520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4716016" y="980728"/>
            <a:ext cx="424847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err="1" smtClean="0">
                <a:solidFill>
                  <a:srgbClr val="C00000"/>
                </a:solidFill>
              </a:rPr>
              <a:t>Venöz</a:t>
            </a:r>
            <a:r>
              <a:rPr lang="tr-TR" sz="2000" b="1" dirty="0" smtClean="0">
                <a:solidFill>
                  <a:srgbClr val="C00000"/>
                </a:solidFill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</a:rPr>
              <a:t>tromboembolizm</a:t>
            </a:r>
            <a:r>
              <a:rPr lang="tr-TR" sz="2000" b="1" dirty="0" smtClean="0">
                <a:solidFill>
                  <a:srgbClr val="C00000"/>
                </a:solidFill>
              </a:rPr>
              <a:t> riski ve EE + </a:t>
            </a:r>
            <a:r>
              <a:rPr lang="tr-TR" sz="2000" b="1" dirty="0" err="1" smtClean="0">
                <a:solidFill>
                  <a:srgbClr val="C00000"/>
                </a:solidFill>
              </a:rPr>
              <a:t>antiandrojenik</a:t>
            </a:r>
            <a:r>
              <a:rPr lang="tr-TR" sz="2000" b="1" dirty="0" smtClean="0">
                <a:solidFill>
                  <a:srgbClr val="C00000"/>
                </a:solidFill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</a:rPr>
              <a:t>progestinler</a:t>
            </a:r>
            <a:endParaRPr lang="tr-TR" sz="2000" b="1" dirty="0" smtClean="0">
              <a:solidFill>
                <a:srgbClr val="C00000"/>
              </a:solidFill>
            </a:endParaRPr>
          </a:p>
          <a:p>
            <a:endParaRPr lang="tr-TR" dirty="0" smtClean="0"/>
          </a:p>
          <a:p>
            <a:r>
              <a:rPr lang="tr-TR" sz="2000" b="1" dirty="0" smtClean="0"/>
              <a:t>10 milyon kadın, 3 milyon </a:t>
            </a:r>
            <a:r>
              <a:rPr lang="tr-TR" sz="2000" b="1" dirty="0" err="1" smtClean="0"/>
              <a:t>hormonal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kontraseptif</a:t>
            </a:r>
            <a:r>
              <a:rPr lang="tr-TR" sz="2000" b="1" dirty="0" smtClean="0"/>
              <a:t> kullanıcısı</a:t>
            </a:r>
            <a:r>
              <a:rPr lang="en-US" sz="2000" b="1" dirty="0" smtClean="0"/>
              <a:t> </a:t>
            </a:r>
            <a:endParaRPr lang="tr-TR" sz="2000" b="1" dirty="0" smtClean="0"/>
          </a:p>
          <a:p>
            <a:endParaRPr lang="tr-TR" sz="2000" b="1" dirty="0" smtClean="0"/>
          </a:p>
          <a:p>
            <a:r>
              <a:rPr lang="tr-TR" sz="2000" b="1" dirty="0" smtClean="0"/>
              <a:t>Kaba </a:t>
            </a:r>
            <a:r>
              <a:rPr lang="tr-TR" sz="2000" b="1" dirty="0" err="1" smtClean="0"/>
              <a:t>insidans</a:t>
            </a:r>
            <a:r>
              <a:rPr lang="tr-TR" sz="2000" b="1" dirty="0" smtClean="0"/>
              <a:t> </a:t>
            </a:r>
          </a:p>
          <a:p>
            <a:r>
              <a:rPr lang="tr-TR" sz="2000" b="1" dirty="0" smtClean="0"/>
              <a:t>Hiç kullanmamışlarda:</a:t>
            </a:r>
          </a:p>
          <a:p>
            <a:r>
              <a:rPr lang="tr-TR" sz="2000" b="1" dirty="0" smtClean="0"/>
              <a:t>3.01/ 10 000 kadın yılı</a:t>
            </a:r>
          </a:p>
          <a:p>
            <a:r>
              <a:rPr lang="tr-TR" sz="2000" b="1" dirty="0" smtClean="0"/>
              <a:t>Halen kullananlarda</a:t>
            </a:r>
          </a:p>
          <a:p>
            <a:r>
              <a:rPr lang="tr-TR" sz="2000" b="1" dirty="0" smtClean="0"/>
              <a:t>6.29 / 10 000 kadın yılı </a:t>
            </a:r>
          </a:p>
          <a:p>
            <a:endParaRPr lang="tr-TR" sz="2000" b="1" dirty="0" smtClean="0"/>
          </a:p>
          <a:p>
            <a:r>
              <a:rPr lang="tr-TR" sz="2000" b="1" dirty="0" smtClean="0"/>
              <a:t>VTE </a:t>
            </a:r>
            <a:r>
              <a:rPr lang="tr-TR" sz="2000" b="1" dirty="0" err="1" smtClean="0"/>
              <a:t>insidansı</a:t>
            </a:r>
            <a:r>
              <a:rPr lang="tr-TR" sz="2000" b="1" dirty="0" smtClean="0"/>
              <a:t> yaşla artıyor:</a:t>
            </a:r>
          </a:p>
          <a:p>
            <a:r>
              <a:rPr lang="tr-TR" sz="2000" b="1" dirty="0" smtClean="0"/>
              <a:t>15-19 yaşta </a:t>
            </a:r>
            <a:r>
              <a:rPr lang="en-US" sz="2000" b="1" dirty="0" smtClean="0"/>
              <a:t>1.84 </a:t>
            </a:r>
            <a:r>
              <a:rPr lang="tr-TR" sz="2000" b="1" dirty="0" smtClean="0"/>
              <a:t>/</a:t>
            </a:r>
            <a:r>
              <a:rPr lang="en-US" sz="2000" b="1" dirty="0" smtClean="0"/>
              <a:t>10</a:t>
            </a:r>
            <a:r>
              <a:rPr lang="en-US" sz="2000" b="1" dirty="0"/>
              <a:t> </a:t>
            </a:r>
            <a:r>
              <a:rPr lang="en-US" sz="2000" b="1" dirty="0" smtClean="0"/>
              <a:t>000</a:t>
            </a:r>
            <a:r>
              <a:rPr lang="tr-TR" sz="2000" b="1" dirty="0" smtClean="0"/>
              <a:t> kadın</a:t>
            </a:r>
            <a:r>
              <a:rPr lang="en-US" sz="2000" b="1" dirty="0" smtClean="0"/>
              <a:t> </a:t>
            </a:r>
            <a:r>
              <a:rPr lang="tr-TR" sz="2000" b="1" dirty="0" smtClean="0"/>
              <a:t>45-49 yaşta </a:t>
            </a:r>
            <a:r>
              <a:rPr lang="en-US" sz="2000" b="1" dirty="0" smtClean="0"/>
              <a:t>6.59 </a:t>
            </a:r>
            <a:r>
              <a:rPr lang="tr-TR" sz="2000" b="1" dirty="0" smtClean="0"/>
              <a:t>/</a:t>
            </a:r>
            <a:r>
              <a:rPr lang="en-US" sz="2000" b="1" dirty="0" smtClean="0"/>
              <a:t>10</a:t>
            </a:r>
            <a:r>
              <a:rPr lang="en-US" sz="2000" b="1" dirty="0"/>
              <a:t> 000 </a:t>
            </a:r>
            <a:r>
              <a:rPr lang="tr-TR" sz="2000" b="1" dirty="0" smtClean="0"/>
              <a:t>kadın</a:t>
            </a:r>
          </a:p>
        </p:txBody>
      </p:sp>
      <p:sp>
        <p:nvSpPr>
          <p:cNvPr id="5" name="4 Dikdörtgen"/>
          <p:cNvSpPr/>
          <p:nvPr/>
        </p:nvSpPr>
        <p:spPr>
          <a:xfrm>
            <a:off x="467544" y="587727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Hormonal contraception and risk of venous </a:t>
            </a:r>
            <a:r>
              <a:rPr lang="en-US" b="1" dirty="0" err="1"/>
              <a:t>thromboembolism</a:t>
            </a:r>
            <a:r>
              <a:rPr lang="en-US" b="1" dirty="0"/>
              <a:t>: national follow-up </a:t>
            </a:r>
            <a:r>
              <a:rPr lang="en-US" b="1" dirty="0" smtClean="0"/>
              <a:t>study</a:t>
            </a:r>
            <a:r>
              <a:rPr lang="tr-TR" b="1" dirty="0" smtClean="0"/>
              <a:t>. BMJ, 2009</a:t>
            </a:r>
            <a:endParaRPr lang="en-US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An external file that holds a picture, illustration, etc.&#10;Object name is lido638627.f1_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248472" cy="5021520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467544" y="587727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Hormonal contraception and risk of venous </a:t>
            </a:r>
            <a:r>
              <a:rPr lang="en-US" b="1" dirty="0" err="1"/>
              <a:t>thromboembolism</a:t>
            </a:r>
            <a:r>
              <a:rPr lang="en-US" b="1" dirty="0"/>
              <a:t>: national follow-up </a:t>
            </a:r>
            <a:r>
              <a:rPr lang="en-US" b="1" dirty="0" smtClean="0"/>
              <a:t>study</a:t>
            </a:r>
            <a:r>
              <a:rPr lang="tr-TR" b="1" dirty="0" smtClean="0"/>
              <a:t>. BMJ, 2009</a:t>
            </a:r>
            <a:endParaRPr lang="en-US" b="1" dirty="0"/>
          </a:p>
        </p:txBody>
      </p:sp>
      <p:sp>
        <p:nvSpPr>
          <p:cNvPr id="6" name="5 Dikdörtgen"/>
          <p:cNvSpPr/>
          <p:nvPr/>
        </p:nvSpPr>
        <p:spPr>
          <a:xfrm>
            <a:off x="4716016" y="908720"/>
            <a:ext cx="4139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</a:rPr>
              <a:t>VTE RİSKİ</a:t>
            </a:r>
          </a:p>
          <a:p>
            <a:r>
              <a:rPr lang="tr-TR" sz="2400" dirty="0" err="1" smtClean="0"/>
              <a:t>Drospirenon</a:t>
            </a:r>
            <a:r>
              <a:rPr lang="tr-TR" sz="2400" dirty="0" smtClean="0"/>
              <a:t>, </a:t>
            </a:r>
            <a:r>
              <a:rPr lang="tr-TR" sz="2400" dirty="0" err="1" smtClean="0"/>
              <a:t>desogestrel</a:t>
            </a:r>
            <a:r>
              <a:rPr lang="tr-TR" sz="2400" dirty="0" smtClean="0"/>
              <a:t> ve </a:t>
            </a:r>
            <a:r>
              <a:rPr lang="tr-TR" sz="2400" dirty="0" err="1" smtClean="0"/>
              <a:t>gestoden</a:t>
            </a:r>
            <a:r>
              <a:rPr lang="tr-TR" sz="2400" dirty="0" smtClean="0"/>
              <a:t> için benzer </a:t>
            </a:r>
          </a:p>
          <a:p>
            <a:r>
              <a:rPr lang="tr-TR" sz="2400" dirty="0" err="1" smtClean="0"/>
              <a:t>Levonorgestrel</a:t>
            </a:r>
            <a:r>
              <a:rPr lang="tr-TR" sz="2400" dirty="0" smtClean="0"/>
              <a:t> içerenlerde en düşük</a:t>
            </a:r>
          </a:p>
          <a:p>
            <a:r>
              <a:rPr lang="en-US" sz="2400" dirty="0" err="1" smtClean="0"/>
              <a:t>levonorgestrel</a:t>
            </a:r>
            <a:endParaRPr lang="en-US" sz="2400" dirty="0"/>
          </a:p>
          <a:p>
            <a:r>
              <a:rPr lang="en-US" sz="2400" dirty="0" smtClean="0"/>
              <a:t>P</a:t>
            </a:r>
            <a:r>
              <a:rPr lang="tr-TR" sz="2400" dirty="0" smtClean="0"/>
              <a:t>OP ve LNG-IUS de artmış bir risk yok</a:t>
            </a:r>
          </a:p>
          <a:p>
            <a:r>
              <a:rPr lang="tr-TR" sz="2400" dirty="0" smtClean="0"/>
              <a:t>Herhangi bir kombine oral </a:t>
            </a:r>
            <a:r>
              <a:rPr lang="tr-TR" sz="2400" dirty="0" err="1" smtClean="0"/>
              <a:t>kontraseptif</a:t>
            </a:r>
            <a:r>
              <a:rPr lang="tr-TR" sz="2400" dirty="0" smtClean="0"/>
              <a:t> kullanıcısında mutlak risk 1000 kullanıcı yılında 1’in ALTINDA</a:t>
            </a:r>
            <a:endParaRPr lang="en-US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107423"/>
              </p:ext>
            </p:extLst>
          </p:nvPr>
        </p:nvGraphicFramePr>
        <p:xfrm>
          <a:off x="827583" y="1628800"/>
          <a:ext cx="7128791" cy="4348480"/>
        </p:xfrm>
        <a:graphic>
          <a:graphicData uri="http://schemas.openxmlformats.org/drawingml/2006/table">
            <a:tbl>
              <a:tblPr/>
              <a:tblGrid>
                <a:gridCol w="3600398"/>
                <a:gridCol w="3528393"/>
              </a:tblGrid>
              <a:tr h="711200">
                <a:tc>
                  <a:txBody>
                    <a:bodyPr/>
                    <a:lstStyle/>
                    <a:p>
                      <a:pPr fontAlgn="t"/>
                      <a:r>
                        <a:rPr lang="tr-TR" sz="2400" dirty="0" smtClean="0"/>
                        <a:t>Gebe olmayan ve kombine preparat kullanmayanda</a:t>
                      </a:r>
                      <a:endParaRPr lang="en-US" sz="2400" dirty="0"/>
                    </a:p>
                  </a:txBody>
                  <a:tcPr marL="50800" marR="508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tr-TR" sz="2400" dirty="0" smtClean="0"/>
                    </a:p>
                    <a:p>
                      <a:pPr fontAlgn="t"/>
                      <a:r>
                        <a:rPr lang="tr-TR" sz="2400" baseline="0" dirty="0" smtClean="0"/>
                        <a:t>   </a:t>
                      </a:r>
                      <a:r>
                        <a:rPr lang="en-US" sz="2400" dirty="0" smtClean="0"/>
                        <a:t>2</a:t>
                      </a:r>
                      <a:r>
                        <a:rPr lang="tr-TR" sz="2400" dirty="0" smtClean="0"/>
                        <a:t> /</a:t>
                      </a:r>
                      <a:r>
                        <a:rPr lang="en-US" sz="2400" dirty="0" smtClean="0"/>
                        <a:t> 10,000 </a:t>
                      </a:r>
                      <a:r>
                        <a:rPr lang="tr-TR" sz="2400" dirty="0" smtClean="0"/>
                        <a:t>kadın</a:t>
                      </a:r>
                      <a:endParaRPr lang="en-US" sz="2400" dirty="0"/>
                    </a:p>
                  </a:txBody>
                  <a:tcPr marL="50800" marR="508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fontAlgn="t"/>
                      <a:r>
                        <a:rPr lang="tr-TR" sz="2400" b="1" dirty="0" err="1" smtClean="0"/>
                        <a:t>Levonorgestrel</a:t>
                      </a:r>
                      <a:r>
                        <a:rPr lang="tr-TR" sz="2400" b="1" dirty="0"/>
                        <a:t>, </a:t>
                      </a:r>
                      <a:r>
                        <a:rPr lang="tr-TR" sz="2400" b="1" dirty="0" err="1"/>
                        <a:t>norethisterone</a:t>
                      </a:r>
                      <a:r>
                        <a:rPr lang="tr-TR" sz="2400" b="1" dirty="0"/>
                        <a:t> </a:t>
                      </a:r>
                      <a:r>
                        <a:rPr lang="tr-TR" sz="2400" b="1" dirty="0" smtClean="0"/>
                        <a:t>,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dirty="0" err="1" smtClean="0"/>
                        <a:t>norgestimate</a:t>
                      </a:r>
                      <a:r>
                        <a:rPr lang="tr-TR" sz="2400" b="1" dirty="0" smtClean="0"/>
                        <a:t> içeren</a:t>
                      </a:r>
                      <a:r>
                        <a:rPr lang="tr-TR" sz="2400" b="1" baseline="0" dirty="0" smtClean="0"/>
                        <a:t> KOK</a:t>
                      </a:r>
                      <a:endParaRPr lang="tr-TR" sz="2400" dirty="0"/>
                    </a:p>
                  </a:txBody>
                  <a:tcPr marL="50800" marR="508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tr-TR" sz="2400" dirty="0" smtClean="0"/>
                    </a:p>
                    <a:p>
                      <a:pPr fontAlgn="t"/>
                      <a:r>
                        <a:rPr lang="en-US" sz="2400" dirty="0" smtClean="0"/>
                        <a:t>5–7 </a:t>
                      </a:r>
                      <a:r>
                        <a:rPr lang="tr-TR" sz="2400" dirty="0" smtClean="0"/>
                        <a:t>/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/>
                        <a:t>10,000 </a:t>
                      </a:r>
                      <a:r>
                        <a:rPr lang="tr-TR" sz="2400" dirty="0" smtClean="0"/>
                        <a:t>kadın</a:t>
                      </a:r>
                      <a:endParaRPr lang="en-US" sz="2400" dirty="0"/>
                    </a:p>
                  </a:txBody>
                  <a:tcPr marL="50800" marR="508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fontAlgn="t"/>
                      <a:r>
                        <a:rPr lang="tr-TR" sz="2400" b="1" dirty="0" err="1" smtClean="0"/>
                        <a:t>Etonogestrel</a:t>
                      </a:r>
                      <a:r>
                        <a:rPr lang="tr-TR" sz="2400" b="1" dirty="0" smtClean="0"/>
                        <a:t> </a:t>
                      </a:r>
                      <a:r>
                        <a:rPr lang="tr-TR" sz="2400" b="1" dirty="0" err="1"/>
                        <a:t>or</a:t>
                      </a:r>
                      <a:r>
                        <a:rPr lang="tr-TR" sz="2400" b="1" dirty="0"/>
                        <a:t> </a:t>
                      </a:r>
                      <a:r>
                        <a:rPr lang="tr-TR" sz="2400" b="1" dirty="0" err="1" smtClean="0"/>
                        <a:t>norelgestromin</a:t>
                      </a:r>
                      <a:r>
                        <a:rPr lang="tr-TR" sz="2400" b="1" dirty="0" smtClean="0"/>
                        <a:t> içeren KOK</a:t>
                      </a:r>
                      <a:endParaRPr lang="tr-TR" sz="2400" dirty="0"/>
                    </a:p>
                  </a:txBody>
                  <a:tcPr marL="50800" marR="508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tr-TR" sz="2400" dirty="0" smtClean="0"/>
                    </a:p>
                    <a:p>
                      <a:pPr fontAlgn="t"/>
                      <a:r>
                        <a:rPr lang="en-US" sz="2400" dirty="0" smtClean="0"/>
                        <a:t> </a:t>
                      </a:r>
                      <a:r>
                        <a:rPr lang="en-US" sz="2400" dirty="0"/>
                        <a:t>6–12 </a:t>
                      </a:r>
                      <a:r>
                        <a:rPr lang="tr-TR" sz="2400" dirty="0" smtClean="0"/>
                        <a:t>/</a:t>
                      </a:r>
                      <a:r>
                        <a:rPr lang="en-US" sz="2400" dirty="0" smtClean="0"/>
                        <a:t>10,000 </a:t>
                      </a:r>
                      <a:r>
                        <a:rPr lang="tr-TR" sz="2400" dirty="0" smtClean="0"/>
                        <a:t>kadın</a:t>
                      </a:r>
                      <a:endParaRPr lang="en-US" sz="2400" dirty="0"/>
                    </a:p>
                  </a:txBody>
                  <a:tcPr marL="50800" marR="508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fontAlgn="t"/>
                      <a:r>
                        <a:rPr lang="tr-TR" sz="2400" b="1" dirty="0" err="1" smtClean="0"/>
                        <a:t>Drospirenone</a:t>
                      </a:r>
                      <a:r>
                        <a:rPr lang="tr-TR" sz="2400" b="1" dirty="0"/>
                        <a:t>, </a:t>
                      </a:r>
                      <a:r>
                        <a:rPr lang="tr-TR" sz="2400" b="1" dirty="0" err="1" smtClean="0"/>
                        <a:t>gestodene</a:t>
                      </a:r>
                      <a:r>
                        <a:rPr lang="tr-TR" sz="2400" b="1" dirty="0" smtClean="0"/>
                        <a:t>,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dirty="0" err="1" smtClean="0"/>
                        <a:t>desogestrel</a:t>
                      </a:r>
                      <a:r>
                        <a:rPr lang="tr-TR" sz="2400" b="1" dirty="0" smtClean="0"/>
                        <a:t> içeren KOK</a:t>
                      </a:r>
                      <a:endParaRPr lang="tr-TR" sz="2400" dirty="0"/>
                    </a:p>
                  </a:txBody>
                  <a:tcPr marL="50800" marR="508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tr-TR" sz="2400" dirty="0" smtClean="0"/>
                    </a:p>
                    <a:p>
                      <a:pPr fontAlgn="t"/>
                      <a:r>
                        <a:rPr lang="en-US" sz="2400" dirty="0" smtClean="0"/>
                        <a:t> </a:t>
                      </a:r>
                      <a:r>
                        <a:rPr lang="en-US" sz="2400" dirty="0"/>
                        <a:t>9–12 </a:t>
                      </a:r>
                      <a:r>
                        <a:rPr lang="tr-TR" sz="2400" dirty="0" smtClean="0"/>
                        <a:t>/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/>
                        <a:t>10,000 </a:t>
                      </a:r>
                      <a:r>
                        <a:rPr lang="tr-TR" sz="2400" dirty="0" smtClean="0"/>
                        <a:t>kadın</a:t>
                      </a:r>
                      <a:endParaRPr lang="en-US" sz="2400" dirty="0"/>
                    </a:p>
                  </a:txBody>
                  <a:tcPr marL="50800" marR="508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2992">
                <a:tc>
                  <a:txBody>
                    <a:bodyPr/>
                    <a:lstStyle/>
                    <a:p>
                      <a:pPr fontAlgn="t"/>
                      <a:r>
                        <a:rPr lang="tr-TR" sz="2400" b="1" dirty="0" err="1" smtClean="0"/>
                        <a:t>Klormadinone</a:t>
                      </a:r>
                      <a:r>
                        <a:rPr lang="tr-TR" sz="2400" b="1" dirty="0"/>
                        <a:t>, </a:t>
                      </a:r>
                      <a:r>
                        <a:rPr lang="tr-TR" sz="2400" b="1" dirty="0" err="1"/>
                        <a:t>dienogest</a:t>
                      </a:r>
                      <a:r>
                        <a:rPr lang="tr-TR" sz="2400" b="1" dirty="0"/>
                        <a:t> </a:t>
                      </a:r>
                      <a:r>
                        <a:rPr lang="tr-TR" sz="2400" b="1" dirty="0" smtClean="0"/>
                        <a:t>,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dirty="0" err="1" smtClean="0"/>
                        <a:t>nomegestrol</a:t>
                      </a:r>
                      <a:r>
                        <a:rPr lang="tr-TR" sz="2400" b="1" dirty="0" smtClean="0"/>
                        <a:t> içeren KOK</a:t>
                      </a:r>
                      <a:endParaRPr lang="tr-TR" sz="2400" dirty="0"/>
                    </a:p>
                  </a:txBody>
                  <a:tcPr marL="50800" marR="508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tr-TR" sz="2400" dirty="0" smtClean="0"/>
                    </a:p>
                    <a:p>
                      <a:pPr fontAlgn="t"/>
                      <a:r>
                        <a:rPr lang="tr-TR" sz="2400" dirty="0" smtClean="0"/>
                        <a:t>Henüz bilinmiyor</a:t>
                      </a:r>
                    </a:p>
                  </a:txBody>
                  <a:tcPr marL="50800" marR="508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7697" name="Rectangle 1"/>
          <p:cNvSpPr>
            <a:spLocks noChangeArrowheads="1"/>
          </p:cNvSpPr>
          <p:nvPr/>
        </p:nvSpPr>
        <p:spPr bwMode="auto">
          <a:xfrm>
            <a:off x="251520" y="0"/>
            <a:ext cx="8496944" cy="1625369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58700" rIns="0" bIns="7935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Risk of 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developing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venous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thromboembolism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in a 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year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according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to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the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European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Medicines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Agency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[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European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Medicines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Agency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2013].</a:t>
            </a:r>
            <a:endParaRPr kumimoji="0" lang="tr-T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1043608" y="1484783"/>
          <a:ext cx="6696744" cy="5170320"/>
        </p:xfrm>
        <a:graphic>
          <a:graphicData uri="http://schemas.openxmlformats.org/drawingml/2006/table">
            <a:tbl>
              <a:tblPr/>
              <a:tblGrid>
                <a:gridCol w="3348372"/>
                <a:gridCol w="3348372"/>
              </a:tblGrid>
              <a:tr h="570928">
                <a:tc>
                  <a:txBody>
                    <a:bodyPr/>
                    <a:lstStyle/>
                    <a:p>
                      <a:pPr fontAlgn="t"/>
                      <a:r>
                        <a:rPr lang="tr-TR" sz="2000" b="1" dirty="0" err="1"/>
                        <a:t>Population</a:t>
                      </a:r>
                      <a:endParaRPr lang="tr-TR" sz="2000" b="1" dirty="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1" dirty="0"/>
                        <a:t>Relative Risk(New cases per 100,000 women/year)</a:t>
                      </a:r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813">
                <a:tc>
                  <a:txBody>
                    <a:bodyPr/>
                    <a:lstStyle/>
                    <a:p>
                      <a:pPr fontAlgn="t"/>
                      <a:r>
                        <a:rPr lang="tr-TR" sz="2000" b="1" dirty="0"/>
                        <a:t>General </a:t>
                      </a:r>
                      <a:r>
                        <a:rPr lang="tr-TR" sz="2000" b="1" dirty="0" err="1"/>
                        <a:t>Population</a:t>
                      </a:r>
                      <a:endParaRPr lang="tr-TR" sz="2000" b="1" dirty="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2000" b="1"/>
                        <a:t>1 (4-5)</a:t>
                      </a:r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813">
                <a:tc>
                  <a:txBody>
                    <a:bodyPr/>
                    <a:lstStyle/>
                    <a:p>
                      <a:pPr fontAlgn="t"/>
                      <a:r>
                        <a:rPr lang="tr-TR" sz="2000" b="1" dirty="0" err="1"/>
                        <a:t>Pregnant</a:t>
                      </a:r>
                      <a:r>
                        <a:rPr lang="tr-TR" sz="2000" b="1" dirty="0"/>
                        <a:t> </a:t>
                      </a:r>
                      <a:r>
                        <a:rPr lang="tr-TR" sz="2000" b="1" dirty="0" err="1"/>
                        <a:t>Women</a:t>
                      </a:r>
                      <a:endParaRPr lang="tr-TR" sz="2000" b="1" dirty="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2000" b="1" dirty="0"/>
                        <a:t>20 (48-60)</a:t>
                      </a:r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813">
                <a:tc>
                  <a:txBody>
                    <a:bodyPr/>
                    <a:lstStyle/>
                    <a:p>
                      <a:pPr fontAlgn="t"/>
                      <a:r>
                        <a:rPr lang="tr-TR" sz="2000" b="1"/>
                        <a:t>High-dose (&gt;50</a:t>
                      </a:r>
                      <a:r>
                        <a:rPr lang="el-GR" sz="2000" b="1"/>
                        <a:t>μ</a:t>
                      </a:r>
                      <a:r>
                        <a:rPr lang="tr-TR" sz="2000" b="1"/>
                        <a:t>g EE) OCs</a:t>
                      </a:r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2000" b="1" dirty="0"/>
                        <a:t>6-10 (24-50)</a:t>
                      </a:r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813">
                <a:tc>
                  <a:txBody>
                    <a:bodyPr/>
                    <a:lstStyle/>
                    <a:p>
                      <a:pPr fontAlgn="t"/>
                      <a:r>
                        <a:rPr lang="tr-TR" sz="2000" b="1"/>
                        <a:t>Low-dose (&lt;50</a:t>
                      </a:r>
                      <a:r>
                        <a:rPr lang="el-GR" sz="2000" b="1"/>
                        <a:t>μ</a:t>
                      </a:r>
                      <a:r>
                        <a:rPr lang="tr-TR" sz="2000" b="1"/>
                        <a:t>g EE) OCs</a:t>
                      </a:r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2000" b="1" dirty="0"/>
                        <a:t>3-4 (12-20)</a:t>
                      </a:r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813">
                <a:tc>
                  <a:txBody>
                    <a:bodyPr/>
                    <a:lstStyle/>
                    <a:p>
                      <a:pPr fontAlgn="t"/>
                      <a:r>
                        <a:rPr lang="tr-TR" sz="2000" b="1" dirty="0" err="1"/>
                        <a:t>Factor</a:t>
                      </a:r>
                      <a:r>
                        <a:rPr lang="tr-TR" sz="2000" b="1" dirty="0"/>
                        <a:t> V </a:t>
                      </a:r>
                      <a:r>
                        <a:rPr lang="tr-TR" sz="2000" b="1" dirty="0" err="1"/>
                        <a:t>Leiden</a:t>
                      </a:r>
                      <a:r>
                        <a:rPr lang="tr-TR" sz="2000" b="1" dirty="0"/>
                        <a:t> </a:t>
                      </a:r>
                      <a:r>
                        <a:rPr lang="tr-TR" sz="2000" b="1" dirty="0" err="1"/>
                        <a:t>carrier</a:t>
                      </a:r>
                      <a:endParaRPr lang="tr-TR" sz="2000" b="1" dirty="0"/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2000" b="1" dirty="0"/>
                        <a:t>6-8 (24-40)</a:t>
                      </a:r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813">
                <a:tc>
                  <a:txBody>
                    <a:bodyPr/>
                    <a:lstStyle/>
                    <a:p>
                      <a:pPr fontAlgn="t"/>
                      <a:r>
                        <a:rPr lang="tr-TR" sz="2000" b="1"/>
                        <a:t>Factor V Leiden Homozygote</a:t>
                      </a:r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2000" b="1" dirty="0"/>
                        <a:t>80 (320-400)</a:t>
                      </a:r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813">
                <a:tc>
                  <a:txBody>
                    <a:bodyPr/>
                    <a:lstStyle/>
                    <a:p>
                      <a:pPr fontAlgn="t"/>
                      <a:r>
                        <a:rPr lang="tr-TR" sz="2000" b="1"/>
                        <a:t>Factor V Leiden carrier + OCs</a:t>
                      </a:r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2000" b="1" dirty="0"/>
                        <a:t>30 (120-150)</a:t>
                      </a:r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813">
                <a:tc>
                  <a:txBody>
                    <a:bodyPr/>
                    <a:lstStyle/>
                    <a:p>
                      <a:pPr fontAlgn="t"/>
                      <a:r>
                        <a:rPr lang="tr-TR" sz="2000" b="1"/>
                        <a:t>Prothrombin G20210A carrier</a:t>
                      </a:r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2000" b="1" dirty="0"/>
                        <a:t>3-4 (12-20)</a:t>
                      </a:r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5762">
                <a:tc>
                  <a:txBody>
                    <a:bodyPr/>
                    <a:lstStyle/>
                    <a:p>
                      <a:pPr fontAlgn="t"/>
                      <a:r>
                        <a:rPr lang="tr-TR" sz="2000" b="1"/>
                        <a:t>Prothrombin G20210A mutation + OCs</a:t>
                      </a:r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2000" b="1" dirty="0"/>
                        <a:t>7 (28-35)</a:t>
                      </a:r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813">
                <a:tc>
                  <a:txBody>
                    <a:bodyPr/>
                    <a:lstStyle/>
                    <a:p>
                      <a:pPr fontAlgn="t"/>
                      <a:r>
                        <a:rPr lang="en-US" sz="2000" b="1"/>
                        <a:t>Protein C or S deficiency</a:t>
                      </a:r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2000" b="1" dirty="0"/>
                        <a:t>6-8 (24-40)</a:t>
                      </a:r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813">
                <a:tc>
                  <a:txBody>
                    <a:bodyPr/>
                    <a:lstStyle/>
                    <a:p>
                      <a:pPr fontAlgn="t"/>
                      <a:r>
                        <a:rPr lang="en-US" sz="2000" b="1"/>
                        <a:t>Protein C or S deficiency + OCs</a:t>
                      </a:r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2000" b="1" dirty="0"/>
                        <a:t>6-8 (24-40)</a:t>
                      </a:r>
                    </a:p>
                  </a:txBody>
                  <a:tcPr marL="75259" marR="75259" marT="37630" marB="376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4 Dikdörtgen"/>
          <p:cNvSpPr/>
          <p:nvPr/>
        </p:nvSpPr>
        <p:spPr>
          <a:xfrm>
            <a:off x="539552" y="260648"/>
            <a:ext cx="8064896" cy="954107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Contraception.</a:t>
            </a:r>
            <a:r>
              <a:rPr lang="tr-TR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Sonalkar</a:t>
            </a:r>
            <a:r>
              <a:rPr lang="en-US" sz="2800" dirty="0" smtClean="0">
                <a:solidFill>
                  <a:schemeClr val="bg1"/>
                </a:solidFill>
              </a:rPr>
              <a:t> S, Schreiber CA, Barnhart KT.</a:t>
            </a:r>
            <a:r>
              <a:rPr lang="tr-TR" sz="2800" dirty="0" smtClean="0">
                <a:solidFill>
                  <a:schemeClr val="bg1"/>
                </a:solidFill>
              </a:rPr>
              <a:t> 2014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hsk\Desktop\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4681537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Metin kutusu 1"/>
          <p:cNvSpPr txBox="1">
            <a:spLocks noChangeArrowheads="1"/>
          </p:cNvSpPr>
          <p:nvPr/>
        </p:nvSpPr>
        <p:spPr bwMode="auto">
          <a:xfrm>
            <a:off x="5435600" y="1279525"/>
            <a:ext cx="32400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dirty="0" smtClean="0"/>
              <a:t>Modern yöntem kullanımı % 4 </a:t>
            </a:r>
            <a:r>
              <a:rPr lang="tr-TR" altLang="tr-TR" dirty="0"/>
              <a:t>(</a:t>
            </a:r>
            <a:r>
              <a:rPr lang="tr-TR" altLang="tr-TR" dirty="0" smtClean="0"/>
              <a:t>TNSA-2013</a:t>
            </a:r>
            <a:r>
              <a:rPr lang="tr-TR" altLang="tr-TR" dirty="0"/>
              <a:t>) </a:t>
            </a:r>
          </a:p>
          <a:p>
            <a:pPr eaLnBrk="1" hangingPunct="1"/>
            <a:endParaRPr lang="tr-TR" altLang="tr-TR" dirty="0"/>
          </a:p>
        </p:txBody>
      </p:sp>
      <p:pic>
        <p:nvPicPr>
          <p:cNvPr id="15364" name="Picture 3" descr="C:\Users\Thsk\Desktop\6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01925"/>
            <a:ext cx="504031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65138"/>
            <a:ext cx="82946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3 Dikdörtgen"/>
          <p:cNvSpPr txBox="1">
            <a:spLocks/>
          </p:cNvSpPr>
          <p:nvPr/>
        </p:nvSpPr>
        <p:spPr>
          <a:xfrm>
            <a:off x="250825" y="188913"/>
            <a:ext cx="8229600" cy="522287"/>
          </a:xfrm>
          <a:prstGeom prst="rect">
            <a:avLst/>
          </a:prstGeom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CN" sz="2800" b="1" kern="0" dirty="0" smtClean="0">
                <a:solidFill>
                  <a:srgbClr val="250759"/>
                </a:solidFill>
                <a:cs typeface="Arial" pitchFamily="34" charset="0"/>
              </a:rPr>
              <a:t>Changes </a:t>
            </a:r>
            <a:r>
              <a:rPr lang="tr-TR" altLang="zh-CN" sz="2800" b="1" kern="0" dirty="0" smtClean="0">
                <a:solidFill>
                  <a:srgbClr val="250759"/>
                </a:solidFill>
                <a:cs typeface="Arial" pitchFamily="34" charset="0"/>
              </a:rPr>
              <a:t>i</a:t>
            </a:r>
            <a:r>
              <a:rPr lang="en-US" altLang="zh-CN" sz="2800" b="1" kern="0" dirty="0" smtClean="0">
                <a:solidFill>
                  <a:srgbClr val="250759"/>
                </a:solidFill>
                <a:cs typeface="Arial" pitchFamily="34" charset="0"/>
              </a:rPr>
              <a:t>n The</a:t>
            </a:r>
            <a:r>
              <a:rPr lang="tr-TR" altLang="zh-CN" sz="2800" b="1" kern="0" dirty="0" smtClean="0">
                <a:solidFill>
                  <a:srgbClr val="250759"/>
                </a:solidFill>
                <a:cs typeface="Arial" pitchFamily="34" charset="0"/>
              </a:rPr>
              <a:t> </a:t>
            </a:r>
            <a:r>
              <a:rPr lang="en-US" altLang="zh-CN" sz="2800" b="1" kern="0" dirty="0" smtClean="0">
                <a:solidFill>
                  <a:srgbClr val="250759"/>
                </a:solidFill>
                <a:cs typeface="Arial" pitchFamily="34" charset="0"/>
              </a:rPr>
              <a:t>Contraceptive</a:t>
            </a:r>
            <a:r>
              <a:rPr lang="tr-TR" altLang="zh-CN" sz="2800" b="1" kern="0" dirty="0" smtClean="0">
                <a:solidFill>
                  <a:srgbClr val="250759"/>
                </a:solidFill>
                <a:cs typeface="Arial" pitchFamily="34" charset="0"/>
              </a:rPr>
              <a:t> </a:t>
            </a:r>
            <a:r>
              <a:rPr lang="en-US" altLang="zh-CN" sz="2800" b="1" kern="0" dirty="0" smtClean="0">
                <a:solidFill>
                  <a:srgbClr val="250759"/>
                </a:solidFill>
                <a:cs typeface="Arial" pitchFamily="34" charset="0"/>
              </a:rPr>
              <a:t>Method</a:t>
            </a:r>
            <a:r>
              <a:rPr lang="tr-TR" altLang="zh-CN" sz="2800" b="1" kern="0" dirty="0" smtClean="0">
                <a:solidFill>
                  <a:srgbClr val="250759"/>
                </a:solidFill>
                <a:cs typeface="Arial" pitchFamily="34" charset="0"/>
              </a:rPr>
              <a:t> </a:t>
            </a:r>
            <a:r>
              <a:rPr lang="en-US" altLang="zh-CN" sz="2800" b="1" kern="0" dirty="0" smtClean="0">
                <a:solidFill>
                  <a:srgbClr val="250759"/>
                </a:solidFill>
                <a:cs typeface="Arial" pitchFamily="34" charset="0"/>
              </a:rPr>
              <a:t>Use</a:t>
            </a:r>
            <a:endParaRPr lang="en-US" altLang="zh-CN" sz="2800" b="1" kern="0" dirty="0">
              <a:solidFill>
                <a:srgbClr val="250759"/>
              </a:solidFill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115616" y="2202855"/>
            <a:ext cx="1224136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Bağlayıcı 6"/>
          <p:cNvCxnSpPr/>
          <p:nvPr/>
        </p:nvCxnSpPr>
        <p:spPr>
          <a:xfrm>
            <a:off x="4067944" y="4005064"/>
            <a:ext cx="4412481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0903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solidFill>
            <a:srgbClr val="7030A0"/>
          </a:solidFill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KOK + </a:t>
            </a:r>
            <a:r>
              <a:rPr lang="tr-TR" dirty="0" err="1" smtClean="0">
                <a:solidFill>
                  <a:schemeClr val="bg1"/>
                </a:solidFill>
              </a:rPr>
              <a:t>epitelyal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over</a:t>
            </a:r>
            <a:r>
              <a:rPr lang="tr-TR" dirty="0" smtClean="0">
                <a:solidFill>
                  <a:schemeClr val="bg1"/>
                </a:solidFill>
              </a:rPr>
              <a:t> kanseri</a:t>
            </a:r>
            <a:endParaRPr lang="tr-TR" dirty="0">
              <a:solidFill>
                <a:schemeClr val="bg1"/>
              </a:solidFill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257038"/>
              </p:ext>
            </p:extLst>
          </p:nvPr>
        </p:nvGraphicFramePr>
        <p:xfrm>
          <a:off x="179512" y="1412776"/>
          <a:ext cx="8640960" cy="4622280"/>
        </p:xfrm>
        <a:graphic>
          <a:graphicData uri="http://schemas.openxmlformats.org/drawingml/2006/table">
            <a:tbl>
              <a:tblPr/>
              <a:tblGrid>
                <a:gridCol w="1728192"/>
                <a:gridCol w="1800200"/>
                <a:gridCol w="360040"/>
                <a:gridCol w="2088232"/>
                <a:gridCol w="2664296"/>
              </a:tblGrid>
              <a:tr h="814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1400" u="sng" dirty="0" err="1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Beral</a:t>
                      </a:r>
                      <a:r>
                        <a:rPr lang="tr-TR" sz="1400" u="sng" dirty="0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 </a:t>
                      </a:r>
                      <a:r>
                        <a:rPr lang="tr-TR" sz="1400" i="1" u="sng" dirty="0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et al</a:t>
                      </a:r>
                      <a:r>
                        <a:rPr lang="tr-TR" sz="1400" u="sng" dirty="0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. [2008]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69" marR="25269" marT="12635" marB="12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Meta-analiz</a:t>
                      </a:r>
                      <a:r>
                        <a:rPr lang="tr-TR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RR:0.73 </a:t>
                      </a:r>
                      <a:r>
                        <a:rPr lang="tr-TR" sz="1600" dirty="0">
                          <a:latin typeface="Times New Roman"/>
                          <a:ea typeface="Times New Roman"/>
                          <a:cs typeface="Times New Roman"/>
                        </a:rPr>
                        <a:t>(0.70-0.78)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69" marR="25269" marT="12635" marB="12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16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69" marR="25269" marT="12635" marB="12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1600" dirty="0">
                          <a:latin typeface="Times New Roman"/>
                          <a:ea typeface="Times New Roman"/>
                          <a:cs typeface="Times New Roman"/>
                        </a:rPr>
                        <a:t>23,257 vaka 87,303 kontrol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69" marR="25269" marT="12635" marB="12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2000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Herhangi </a:t>
                      </a:r>
                      <a:r>
                        <a:rPr lang="tr-TR" sz="2000" u="sng" dirty="0">
                          <a:latin typeface="Times New Roman"/>
                          <a:ea typeface="Times New Roman"/>
                          <a:cs typeface="Times New Roman"/>
                        </a:rPr>
                        <a:t>bir zamanda kullanımda düşük </a:t>
                      </a:r>
                      <a:r>
                        <a:rPr lang="tr-TR" sz="2000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risk </a:t>
                      </a:r>
                      <a:r>
                        <a:rPr lang="tr-TR" sz="2000" b="1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Kullanım </a:t>
                      </a:r>
                      <a:r>
                        <a:rPr lang="tr-TR" sz="2000" b="1" u="sng" dirty="0">
                          <a:latin typeface="Times New Roman"/>
                          <a:ea typeface="Times New Roman"/>
                          <a:cs typeface="Times New Roman"/>
                        </a:rPr>
                        <a:t>süresi uzarsa etki daha belirgin</a:t>
                      </a:r>
                      <a:endParaRPr lang="tr-TR" sz="2000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69" marR="25269" marT="12635" marB="12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5967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1400" u="sng" dirty="0" err="1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Havrilesky</a:t>
                      </a:r>
                      <a:r>
                        <a:rPr lang="tr-TR" sz="1400" u="sng" dirty="0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 </a:t>
                      </a:r>
                      <a:r>
                        <a:rPr lang="tr-TR" sz="1400" i="1" u="sng" dirty="0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et al</a:t>
                      </a:r>
                      <a:r>
                        <a:rPr lang="tr-TR" sz="1400" u="sng" dirty="0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. [2013]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69" marR="25269" marT="12635" marB="12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1600" dirty="0">
                          <a:latin typeface="Times New Roman"/>
                          <a:ea typeface="Times New Roman"/>
                          <a:cs typeface="Times New Roman"/>
                        </a:rPr>
                        <a:t>Sistemik </a:t>
                      </a:r>
                      <a:r>
                        <a:rPr lang="tr-TR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review</a:t>
                      </a:r>
                      <a:r>
                        <a:rPr lang="tr-T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/meta-analiz RR:0.73 </a:t>
                      </a:r>
                      <a:r>
                        <a:rPr lang="tr-TR" sz="1600" dirty="0">
                          <a:latin typeface="Times New Roman"/>
                          <a:ea typeface="Times New Roman"/>
                          <a:cs typeface="Times New Roman"/>
                        </a:rPr>
                        <a:t>(0.66-0.81)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69" marR="25269" marT="12635" marB="12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600" dirty="0">
                        <a:latin typeface="Calibri"/>
                        <a:ea typeface="Times New Roman"/>
                      </a:endParaRPr>
                    </a:p>
                  </a:txBody>
                  <a:tcPr marL="25269" marR="25269" marT="12635" marB="12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1600" dirty="0">
                          <a:latin typeface="Times New Roman"/>
                          <a:ea typeface="Times New Roman"/>
                          <a:cs typeface="Times New Roman"/>
                        </a:rPr>
                        <a:t>657,055 </a:t>
                      </a:r>
                      <a:r>
                        <a:rPr lang="tr-T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kadın</a:t>
                      </a:r>
                      <a:r>
                        <a:rPr lang="tr-TR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3,981,072 </a:t>
                      </a:r>
                      <a:r>
                        <a:rPr lang="tr-TR" sz="1600" dirty="0">
                          <a:latin typeface="Times New Roman"/>
                          <a:ea typeface="Times New Roman"/>
                          <a:cs typeface="Times New Roman"/>
                        </a:rPr>
                        <a:t>kadın yılı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69" marR="25269" marT="12635" marB="12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2000" u="sng" dirty="0">
                          <a:latin typeface="Times New Roman"/>
                          <a:ea typeface="Times New Roman"/>
                          <a:cs typeface="Times New Roman"/>
                        </a:rPr>
                        <a:t>Koruyucu etki 30 yıl sürer</a:t>
                      </a:r>
                      <a:endParaRPr lang="tr-TR" sz="2000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69" marR="25269" marT="12635" marB="12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7757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1400" u="sng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Hannaford </a:t>
                      </a:r>
                      <a:r>
                        <a:rPr lang="tr-TR" sz="1400" i="1" u="sng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et al</a:t>
                      </a:r>
                      <a:r>
                        <a:rPr lang="tr-TR" sz="1400" u="sng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. [2007]</a:t>
                      </a:r>
                      <a:endParaRPr lang="tr-T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69" marR="25269" marT="12635" marB="12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1600">
                          <a:latin typeface="Times New Roman"/>
                          <a:ea typeface="Times New Roman"/>
                          <a:cs typeface="Times New Roman"/>
                        </a:rPr>
                        <a:t>Prospektif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1600">
                          <a:latin typeface="Times New Roman"/>
                          <a:ea typeface="Times New Roman"/>
                          <a:cs typeface="Times New Roman"/>
                        </a:rPr>
                        <a:t>RR: 0.54 (0.40–0.71)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69" marR="25269" marT="12635" marB="12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69" marR="25269" marT="12635" marB="12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1600" dirty="0">
                          <a:latin typeface="Times New Roman"/>
                          <a:ea typeface="Times New Roman"/>
                          <a:cs typeface="Times New Roman"/>
                        </a:rPr>
                        <a:t>46,000 </a:t>
                      </a:r>
                      <a:r>
                        <a:rPr lang="tr-T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kadın 744,000 </a:t>
                      </a:r>
                      <a:r>
                        <a:rPr lang="tr-TR" sz="1600" dirty="0" err="1">
                          <a:latin typeface="Times New Roman"/>
                          <a:ea typeface="Times New Roman"/>
                          <a:cs typeface="Times New Roman"/>
                        </a:rPr>
                        <a:t>kadınyılı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69" marR="25269" marT="12635" marB="12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2000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Herhangi </a:t>
                      </a:r>
                      <a:r>
                        <a:rPr lang="tr-TR" sz="2000" u="sng" dirty="0">
                          <a:latin typeface="Times New Roman"/>
                          <a:ea typeface="Times New Roman"/>
                          <a:cs typeface="Times New Roman"/>
                        </a:rPr>
                        <a:t>bir </a:t>
                      </a:r>
                      <a:r>
                        <a:rPr lang="tr-TR" sz="2000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kullanımda </a:t>
                      </a:r>
                      <a:r>
                        <a:rPr lang="tr-TR" sz="2000" u="sng" dirty="0">
                          <a:latin typeface="Times New Roman"/>
                          <a:ea typeface="Times New Roman"/>
                          <a:cs typeface="Times New Roman"/>
                        </a:rPr>
                        <a:t>risk </a:t>
                      </a:r>
                      <a:r>
                        <a:rPr lang="tr-TR" sz="2000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azalıyor Kullanım süresi uzarsa etki uzuyor </a:t>
                      </a:r>
                      <a:endParaRPr lang="tr-TR" sz="2000" u="sng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endParaRPr lang="tr-TR" sz="2000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69" marR="25269" marT="12635" marB="12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814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1400" u="sng" dirty="0" err="1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Vessey</a:t>
                      </a:r>
                      <a:r>
                        <a:rPr lang="tr-TR" sz="1400" u="sng" dirty="0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 </a:t>
                      </a:r>
                      <a:r>
                        <a:rPr lang="tr-TR" sz="1400" u="sng" dirty="0" err="1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and</a:t>
                      </a:r>
                      <a:r>
                        <a:rPr lang="tr-TR" sz="1400" u="sng" dirty="0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 </a:t>
                      </a:r>
                      <a:r>
                        <a:rPr lang="tr-TR" sz="1400" u="sng" dirty="0" err="1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Painter</a:t>
                      </a:r>
                      <a:r>
                        <a:rPr lang="tr-TR" sz="1400" u="sng" dirty="0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 [2006]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69" marR="25269" marT="12635" marB="12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1600">
                          <a:latin typeface="Times New Roman"/>
                          <a:ea typeface="Times New Roman"/>
                          <a:cs typeface="Times New Roman"/>
                        </a:rPr>
                        <a:t>Prospektif kohort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1600">
                          <a:latin typeface="Times New Roman"/>
                          <a:ea typeface="Times New Roman"/>
                          <a:cs typeface="Times New Roman"/>
                        </a:rPr>
                        <a:t>R: 0.5 (0.3–0.7)</a:t>
                      </a:r>
                      <a:endParaRPr lang="tr-T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69" marR="25269" marT="12635" marB="12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tr-TR" sz="1600">
                        <a:latin typeface="Calibri"/>
                        <a:ea typeface="Times New Roman"/>
                      </a:endParaRPr>
                    </a:p>
                  </a:txBody>
                  <a:tcPr marL="25269" marR="25269" marT="12635" marB="12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1600" dirty="0">
                          <a:latin typeface="Times New Roman"/>
                          <a:ea typeface="Times New Roman"/>
                          <a:cs typeface="Times New Roman"/>
                        </a:rPr>
                        <a:t>17,032kadın, 540,000 kadın yılı</a:t>
                      </a:r>
                      <a:endParaRPr lang="tr-T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69" marR="25269" marT="12635" marB="12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2000" u="sng" dirty="0">
                          <a:latin typeface="Times New Roman"/>
                          <a:ea typeface="Times New Roman"/>
                          <a:cs typeface="Times New Roman"/>
                        </a:rPr>
                        <a:t>Koruyucu etki 15-20 yıl sürer </a:t>
                      </a:r>
                      <a:endParaRPr lang="tr-TR" sz="2000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69" marR="25269" marT="12635" marB="12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1143000"/>
          </a:xfrm>
          <a:solidFill>
            <a:srgbClr val="3333CC"/>
          </a:solidFill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KOK + </a:t>
            </a:r>
            <a:r>
              <a:rPr lang="tr-TR" dirty="0" err="1" smtClean="0">
                <a:solidFill>
                  <a:schemeClr val="bg1"/>
                </a:solidFill>
              </a:rPr>
              <a:t>Endometriyum</a:t>
            </a:r>
            <a:r>
              <a:rPr lang="tr-TR" dirty="0" smtClean="0">
                <a:solidFill>
                  <a:schemeClr val="bg1"/>
                </a:solidFill>
              </a:rPr>
              <a:t> kanseri</a:t>
            </a:r>
            <a:endParaRPr lang="tr-TR" dirty="0">
              <a:solidFill>
                <a:schemeClr val="bg1"/>
              </a:solidFill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059567"/>
              </p:ext>
            </p:extLst>
          </p:nvPr>
        </p:nvGraphicFramePr>
        <p:xfrm>
          <a:off x="323528" y="1412776"/>
          <a:ext cx="8640960" cy="1981070"/>
        </p:xfrm>
        <a:graphic>
          <a:graphicData uri="http://schemas.openxmlformats.org/drawingml/2006/table">
            <a:tbl>
              <a:tblPr/>
              <a:tblGrid>
                <a:gridCol w="1728192"/>
                <a:gridCol w="1944214"/>
                <a:gridCol w="432050"/>
                <a:gridCol w="1944216"/>
                <a:gridCol w="2592288"/>
              </a:tblGrid>
              <a:tr h="16561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2000" u="sng" dirty="0" err="1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Gierisch</a:t>
                      </a:r>
                      <a:r>
                        <a:rPr lang="tr-TR" sz="2000" u="sng" dirty="0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 </a:t>
                      </a:r>
                      <a:r>
                        <a:rPr lang="tr-TR" sz="2000" i="1" u="sng" dirty="0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et al</a:t>
                      </a:r>
                      <a:r>
                        <a:rPr lang="tr-TR" sz="2000" u="sng" dirty="0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. [2013]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69" marR="25269" marT="12635" marB="12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2000" dirty="0">
                          <a:latin typeface="Times New Roman"/>
                          <a:ea typeface="Times New Roman"/>
                          <a:cs typeface="Times New Roman"/>
                        </a:rPr>
                        <a:t>Sistematik </a:t>
                      </a:r>
                      <a:r>
                        <a:rPr lang="tr-TR" sz="2000" dirty="0" err="1">
                          <a:latin typeface="Times New Roman"/>
                          <a:ea typeface="Times New Roman"/>
                          <a:cs typeface="Times New Roman"/>
                        </a:rPr>
                        <a:t>review</a:t>
                      </a:r>
                      <a:r>
                        <a:rPr lang="tr-TR" sz="2000" dirty="0">
                          <a:latin typeface="Times New Roman"/>
                          <a:ea typeface="Times New Roman"/>
                          <a:cs typeface="Times New Roman"/>
                        </a:rPr>
                        <a:t>/meta-analiz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2000" dirty="0">
                          <a:latin typeface="Times New Roman"/>
                          <a:ea typeface="Times New Roman"/>
                          <a:cs typeface="Times New Roman"/>
                        </a:rPr>
                        <a:t>R: 0.57 (0.43–0.77)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69" marR="25269" marT="12635" marB="12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2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69" marR="25269" marT="12635" marB="12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2000" dirty="0">
                          <a:latin typeface="Times New Roman"/>
                          <a:ea typeface="Times New Roman"/>
                          <a:cs typeface="Times New Roman"/>
                        </a:rPr>
                        <a:t>308,198 kadın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69" marR="25269" marT="12635" marB="12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Herhangi</a:t>
                      </a:r>
                      <a:r>
                        <a:rPr lang="tr-TR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bir kullanımda koruyucu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2000" dirty="0">
                          <a:latin typeface="Times New Roman"/>
                          <a:ea typeface="Times New Roman"/>
                          <a:cs typeface="Times New Roman"/>
                        </a:rPr>
                        <a:t>Etki 20 yıl sürüyor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69" marR="25269" marT="12635" marB="126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1 Başlık"/>
          <p:cNvSpPr txBox="1">
            <a:spLocks/>
          </p:cNvSpPr>
          <p:nvPr/>
        </p:nvSpPr>
        <p:spPr bwMode="auto">
          <a:xfrm>
            <a:off x="251520" y="3573016"/>
            <a:ext cx="8712968" cy="11430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KOK +</a:t>
            </a:r>
            <a:r>
              <a:rPr kumimoji="0" lang="tr-T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Kolorektal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kanser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251520" y="4653136"/>
          <a:ext cx="8712970" cy="1756440"/>
        </p:xfrm>
        <a:graphic>
          <a:graphicData uri="http://schemas.openxmlformats.org/drawingml/2006/table">
            <a:tbl>
              <a:tblPr/>
              <a:tblGrid>
                <a:gridCol w="1452162"/>
                <a:gridCol w="1452162"/>
                <a:gridCol w="726080"/>
                <a:gridCol w="2130236"/>
                <a:gridCol w="1500168"/>
                <a:gridCol w="1452162"/>
              </a:tblGrid>
              <a:tr h="1090341">
                <a:tc>
                  <a:txBody>
                    <a:bodyPr/>
                    <a:lstStyle/>
                    <a:p>
                      <a:pPr fontAlgn="t"/>
                      <a:r>
                        <a:rPr lang="tr-TR" sz="1600" dirty="0" err="1">
                          <a:solidFill>
                            <a:srgbClr val="642A8F"/>
                          </a:solidFill>
                          <a:hlinkClick r:id="rId2"/>
                        </a:rPr>
                        <a:t>Gierisch</a:t>
                      </a:r>
                      <a:r>
                        <a:rPr lang="tr-TR" sz="1600" dirty="0">
                          <a:solidFill>
                            <a:srgbClr val="642A8F"/>
                          </a:solidFill>
                          <a:hlinkClick r:id="rId2"/>
                        </a:rPr>
                        <a:t> </a:t>
                      </a:r>
                      <a:r>
                        <a:rPr lang="tr-TR" sz="1600" i="1" dirty="0">
                          <a:solidFill>
                            <a:srgbClr val="642A8F"/>
                          </a:solidFill>
                          <a:hlinkClick r:id="rId2"/>
                        </a:rPr>
                        <a:t>et al</a:t>
                      </a:r>
                      <a:r>
                        <a:rPr lang="tr-TR" sz="1600" dirty="0">
                          <a:solidFill>
                            <a:srgbClr val="642A8F"/>
                          </a:solidFill>
                          <a:hlinkClick r:id="rId2"/>
                        </a:rPr>
                        <a:t>. [2013]</a:t>
                      </a:r>
                      <a:endParaRPr lang="tr-TR" sz="1600" dirty="0"/>
                    </a:p>
                  </a:txBody>
                  <a:tcPr marL="49561" marR="49561" marT="24780" marB="2478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600" dirty="0" err="1"/>
                        <a:t>Systematic</a:t>
                      </a:r>
                      <a:r>
                        <a:rPr lang="tr-TR" sz="1600" dirty="0"/>
                        <a:t> </a:t>
                      </a:r>
                      <a:r>
                        <a:rPr lang="tr-TR" sz="1600" dirty="0" err="1"/>
                        <a:t>review</a:t>
                      </a:r>
                      <a:r>
                        <a:rPr lang="tr-TR" sz="1600" dirty="0"/>
                        <a:t>/meta-</a:t>
                      </a:r>
                      <a:r>
                        <a:rPr lang="tr-TR" sz="1600" dirty="0" err="1"/>
                        <a:t>analysis</a:t>
                      </a:r>
                      <a:endParaRPr lang="tr-TR" sz="1600" dirty="0"/>
                    </a:p>
                  </a:txBody>
                  <a:tcPr marL="49561" marR="49561" marT="24780" marB="2478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600" dirty="0"/>
                        <a:t>2</a:t>
                      </a:r>
                    </a:p>
                  </a:txBody>
                  <a:tcPr marL="49561" marR="49561" marT="24780" marB="2478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600" dirty="0"/>
                        <a:t>2,969,189 </a:t>
                      </a:r>
                      <a:r>
                        <a:rPr lang="tr-TR" sz="1600" dirty="0" err="1" smtClean="0"/>
                        <a:t>kadınyılı</a:t>
                      </a:r>
                      <a:endParaRPr lang="tr-TR" sz="1600" dirty="0"/>
                    </a:p>
                  </a:txBody>
                  <a:tcPr marL="49561" marR="49561" marT="24780" marB="2478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600" dirty="0" smtClean="0"/>
                        <a:t>Herhangi bir kullanımda risk azalması</a:t>
                      </a:r>
                      <a:endParaRPr lang="en-US" sz="1600" dirty="0"/>
                    </a:p>
                  </a:txBody>
                  <a:tcPr marL="49561" marR="49561" marT="24780" marB="2478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600" dirty="0" smtClean="0"/>
                        <a:t>0.86 </a:t>
                      </a:r>
                      <a:r>
                        <a:rPr lang="tr-TR" sz="1600" dirty="0"/>
                        <a:t>(0.79–0.95</a:t>
                      </a:r>
                      <a:r>
                        <a:rPr lang="tr-TR" sz="1600" dirty="0" smtClean="0"/>
                        <a:t>)</a:t>
                      </a:r>
                    </a:p>
                    <a:p>
                      <a:pPr fontAlgn="t"/>
                      <a:r>
                        <a:rPr lang="tr-TR" sz="1600" dirty="0" smtClean="0"/>
                        <a:t>Çalışmalarda farklı sonuçlar</a:t>
                      </a:r>
                    </a:p>
                    <a:p>
                      <a:pPr fontAlgn="t"/>
                      <a:r>
                        <a:rPr lang="tr-TR" sz="1600" dirty="0" smtClean="0"/>
                        <a:t>Kullanım süresi ile koruyuculuk ilişkisi tam aydınlanmamış</a:t>
                      </a:r>
                      <a:endParaRPr lang="tr-TR" sz="1600" dirty="0"/>
                    </a:p>
                  </a:txBody>
                  <a:tcPr marL="49561" marR="49561" marT="24780" marB="2478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691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323528" y="836712"/>
          <a:ext cx="8424935" cy="4104468"/>
        </p:xfrm>
        <a:graphic>
          <a:graphicData uri="http://schemas.openxmlformats.org/drawingml/2006/table">
            <a:tbl>
              <a:tblPr/>
              <a:tblGrid>
                <a:gridCol w="1152128"/>
                <a:gridCol w="1254997"/>
                <a:gridCol w="1265282"/>
                <a:gridCol w="335573"/>
                <a:gridCol w="1536635"/>
                <a:gridCol w="1676758"/>
                <a:gridCol w="1203562"/>
              </a:tblGrid>
              <a:tr h="1030584"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2400" dirty="0" smtClean="0">
                          <a:latin typeface="Calibri"/>
                          <a:ea typeface="Calibri"/>
                          <a:cs typeface="Times New Roman"/>
                        </a:rPr>
                        <a:t>KOK meme kanseri</a:t>
                      </a:r>
                      <a:endParaRPr lang="tr-T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35" marR="58335" marT="29167" marB="291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2000" u="sng" dirty="0" err="1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Gierisch</a:t>
                      </a:r>
                      <a:r>
                        <a:rPr lang="tr-TR" sz="2000" u="sng" dirty="0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 </a:t>
                      </a:r>
                      <a:r>
                        <a:rPr lang="tr-TR" sz="2000" i="1" u="sng" dirty="0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et al</a:t>
                      </a:r>
                      <a:r>
                        <a:rPr lang="tr-TR" sz="2000" u="sng" dirty="0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. [2013]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35" marR="58335" marT="29167" marB="291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2000" dirty="0" err="1">
                          <a:latin typeface="Times New Roman"/>
                          <a:ea typeface="Times New Roman"/>
                          <a:cs typeface="Times New Roman"/>
                        </a:rPr>
                        <a:t>Systematic</a:t>
                      </a:r>
                      <a:r>
                        <a:rPr lang="tr-TR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review</a:t>
                      </a:r>
                      <a:r>
                        <a:rPr lang="tr-T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/meta-analiz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35" marR="58335" marT="29167" marB="291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2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35" marR="58335" marT="29167" marB="291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317,341kadın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35" marR="58335" marT="29167" marB="291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•Halen kullanımda minimal risk</a:t>
                      </a:r>
                    </a:p>
                    <a:p>
                      <a:pPr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Bırakılınca</a:t>
                      </a:r>
                      <a:r>
                        <a:rPr lang="tr-TR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risk azalır, 10. yılda kaybolur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35" marR="58335" marT="29167" marB="291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1400" dirty="0">
                          <a:latin typeface="Times New Roman"/>
                          <a:ea typeface="Times New Roman"/>
                          <a:cs typeface="Times New Roman"/>
                        </a:rPr>
                        <a:t>1.08 (1.00–1.17)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35" marR="58335" marT="29167" marB="291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516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tr-TR" sz="1400" dirty="0">
                        <a:latin typeface="Calibri"/>
                        <a:ea typeface="Times New Roman"/>
                      </a:endParaRPr>
                    </a:p>
                  </a:txBody>
                  <a:tcPr marL="58335" marR="58335" marT="29167" marB="291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2000" u="sng" dirty="0" err="1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Collaborative</a:t>
                      </a:r>
                      <a:r>
                        <a:rPr lang="tr-TR" sz="2000" u="sng" dirty="0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 </a:t>
                      </a:r>
                      <a:r>
                        <a:rPr lang="tr-TR" sz="2000" u="sng" dirty="0" err="1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Group</a:t>
                      </a:r>
                      <a:r>
                        <a:rPr lang="tr-TR" sz="2000" u="sng" dirty="0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 on </a:t>
                      </a:r>
                      <a:r>
                        <a:rPr lang="tr-TR" sz="2000" u="sng" dirty="0" err="1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Hormonal</a:t>
                      </a:r>
                      <a:r>
                        <a:rPr lang="tr-TR" sz="2000" u="sng" dirty="0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 </a:t>
                      </a:r>
                      <a:r>
                        <a:rPr lang="tr-TR" sz="2000" u="sng" dirty="0" err="1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Factors</a:t>
                      </a:r>
                      <a:r>
                        <a:rPr lang="tr-TR" sz="2000" u="sng" dirty="0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 in </a:t>
                      </a:r>
                      <a:r>
                        <a:rPr lang="tr-TR" sz="2000" u="sng" dirty="0" err="1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Breast</a:t>
                      </a:r>
                      <a:r>
                        <a:rPr lang="tr-TR" sz="2000" u="sng" dirty="0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 </a:t>
                      </a:r>
                      <a:r>
                        <a:rPr lang="tr-TR" sz="2000" u="sng" dirty="0" err="1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Cancer</a:t>
                      </a:r>
                      <a:r>
                        <a:rPr lang="tr-TR" sz="2000" u="sng" dirty="0">
                          <a:solidFill>
                            <a:srgbClr val="642A8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 [1996]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35" marR="58335" marT="29167" marB="291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2000" dirty="0" err="1">
                          <a:latin typeface="Times New Roman"/>
                          <a:ea typeface="Times New Roman"/>
                          <a:cs typeface="Times New Roman"/>
                        </a:rPr>
                        <a:t>Systematic</a:t>
                      </a:r>
                      <a:r>
                        <a:rPr lang="tr-TR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review</a:t>
                      </a:r>
                      <a:r>
                        <a:rPr lang="tr-T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/meta-analiz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35" marR="58335" marT="29167" marB="291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2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tr-T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35" marR="58335" marT="29167" marB="291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2000" dirty="0">
                          <a:latin typeface="Times New Roman"/>
                          <a:ea typeface="Times New Roman"/>
                          <a:cs typeface="Times New Roman"/>
                        </a:rPr>
                        <a:t>53,297 </a:t>
                      </a:r>
                      <a:r>
                        <a:rPr lang="tr-T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olgu </a:t>
                      </a:r>
                      <a:r>
                        <a:rPr lang="tr-TR" sz="2000" dirty="0">
                          <a:latin typeface="Times New Roman"/>
                          <a:ea typeface="Times New Roman"/>
                          <a:cs typeface="Times New Roman"/>
                        </a:rPr>
                        <a:t>100,239 </a:t>
                      </a:r>
                      <a:r>
                        <a:rPr lang="tr-T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kontrol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35" marR="58335" marT="29167" marB="291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•Genç kullanıcılarda</a:t>
                      </a:r>
                      <a:r>
                        <a:rPr lang="tr-TR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risk en yüksek</a:t>
                      </a:r>
                      <a:endParaRPr lang="tr-T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35" marR="58335" marT="29167" marB="291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65"/>
                        </a:lnSpc>
                        <a:spcBef>
                          <a:spcPts val="1660"/>
                        </a:spcBef>
                        <a:spcAft>
                          <a:spcPts val="1660"/>
                        </a:spcAft>
                      </a:pPr>
                      <a:r>
                        <a:rPr lang="tr-TR" sz="1400" dirty="0">
                          <a:latin typeface="Times New Roman"/>
                          <a:ea typeface="Times New Roman"/>
                          <a:cs typeface="Times New Roman"/>
                        </a:rPr>
                        <a:t>1.24 (1.15–1.33)</a:t>
                      </a:r>
                      <a:endParaRPr lang="tr-T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35" marR="58335" marT="29167" marB="291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2 Yuvarlatılmış Dikdörtgen"/>
          <p:cNvSpPr/>
          <p:nvPr/>
        </p:nvSpPr>
        <p:spPr>
          <a:xfrm>
            <a:off x="1547664" y="5301208"/>
            <a:ext cx="6192688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</a:rPr>
              <a:t>KOK Meme Kanseri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6662751" cy="483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323528" y="188640"/>
            <a:ext cx="8424936" cy="830997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prstClr val="white"/>
                </a:solidFill>
              </a:rPr>
              <a:t>Kok kullanıcılarında (eski/yeni) meme kanseri </a:t>
            </a:r>
            <a:r>
              <a:rPr lang="tr-TR" sz="2400" b="1" dirty="0" err="1" smtClean="0">
                <a:solidFill>
                  <a:prstClr val="white"/>
                </a:solidFill>
              </a:rPr>
              <a:t>insidansı</a:t>
            </a:r>
            <a:r>
              <a:rPr lang="tr-TR" sz="2400" b="1" dirty="0" smtClean="0">
                <a:solidFill>
                  <a:prstClr val="white"/>
                </a:solidFill>
              </a:rPr>
              <a:t> 100 000 kanser vakasında 22 olgu artış gösterir</a:t>
            </a:r>
            <a:endParaRPr lang="tr-TR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529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6524642" cy="438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Dikdörtgen"/>
          <p:cNvSpPr/>
          <p:nvPr/>
        </p:nvSpPr>
        <p:spPr>
          <a:xfrm>
            <a:off x="285720" y="642918"/>
            <a:ext cx="8390736" cy="830997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prstClr val="white"/>
                </a:solidFill>
              </a:rPr>
              <a:t>KOK kullanıcısı (eski/yeni)  vs hiç kullanmamış:</a:t>
            </a:r>
          </a:p>
          <a:p>
            <a:r>
              <a:rPr lang="tr-TR" sz="2400" b="1" dirty="0" smtClean="0">
                <a:solidFill>
                  <a:prstClr val="white"/>
                </a:solidFill>
              </a:rPr>
              <a:t>Meme kanseri =R: 1.07</a:t>
            </a:r>
            <a:endParaRPr lang="tr-TR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81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3333CC"/>
          </a:solidFill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KOK + </a:t>
            </a:r>
            <a:r>
              <a:rPr lang="tr-TR" dirty="0" err="1" smtClean="0">
                <a:solidFill>
                  <a:schemeClr val="bg1"/>
                </a:solidFill>
              </a:rPr>
              <a:t>Serviks</a:t>
            </a:r>
            <a:r>
              <a:rPr lang="tr-TR" dirty="0" smtClean="0">
                <a:solidFill>
                  <a:schemeClr val="bg1"/>
                </a:solidFill>
              </a:rPr>
              <a:t> Kanseri</a:t>
            </a:r>
            <a:endParaRPr lang="tr-TR" dirty="0">
              <a:solidFill>
                <a:schemeClr val="bg1"/>
              </a:solidFill>
            </a:endParaRPr>
          </a:p>
        </p:txBody>
      </p:sp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467544" y="1484784"/>
          <a:ext cx="8424936" cy="5027406"/>
        </p:xfrm>
        <a:graphic>
          <a:graphicData uri="http://schemas.openxmlformats.org/drawingml/2006/table">
            <a:tbl>
              <a:tblPr/>
              <a:tblGrid>
                <a:gridCol w="1404156"/>
                <a:gridCol w="1404156"/>
                <a:gridCol w="739029"/>
                <a:gridCol w="1478059"/>
                <a:gridCol w="1847574"/>
                <a:gridCol w="1551962"/>
              </a:tblGrid>
              <a:tr h="567765">
                <a:tc>
                  <a:txBody>
                    <a:bodyPr/>
                    <a:lstStyle/>
                    <a:p>
                      <a:pPr fontAlgn="t"/>
                      <a:r>
                        <a:rPr lang="tr-TR" sz="1800" b="1" dirty="0" err="1">
                          <a:solidFill>
                            <a:srgbClr val="642A8F"/>
                          </a:solidFill>
                          <a:hlinkClick r:id="rId2"/>
                        </a:rPr>
                        <a:t>Appleby</a:t>
                      </a:r>
                      <a:r>
                        <a:rPr lang="tr-TR" sz="1800" b="1" dirty="0">
                          <a:solidFill>
                            <a:srgbClr val="642A8F"/>
                          </a:solidFill>
                          <a:hlinkClick r:id="rId2"/>
                        </a:rPr>
                        <a:t> </a:t>
                      </a:r>
                      <a:r>
                        <a:rPr lang="tr-TR" sz="1800" b="1" i="1" dirty="0">
                          <a:solidFill>
                            <a:srgbClr val="642A8F"/>
                          </a:solidFill>
                          <a:hlinkClick r:id="rId2"/>
                        </a:rPr>
                        <a:t>et al</a:t>
                      </a:r>
                      <a:r>
                        <a:rPr lang="tr-TR" sz="1800" b="1" dirty="0">
                          <a:solidFill>
                            <a:srgbClr val="642A8F"/>
                          </a:solidFill>
                          <a:hlinkClick r:id="rId2"/>
                        </a:rPr>
                        <a:t>. [2007]</a:t>
                      </a:r>
                      <a:endParaRPr lang="tr-TR" sz="1800" b="1" dirty="0"/>
                    </a:p>
                  </a:txBody>
                  <a:tcPr marL="29882" marR="29882" marT="14941" marB="149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800" b="1" dirty="0" err="1"/>
                        <a:t>Systematic</a:t>
                      </a:r>
                      <a:r>
                        <a:rPr lang="tr-TR" sz="1800" b="1" dirty="0"/>
                        <a:t> </a:t>
                      </a:r>
                      <a:r>
                        <a:rPr lang="tr-TR" sz="1800" b="1" dirty="0" err="1"/>
                        <a:t>review</a:t>
                      </a:r>
                      <a:r>
                        <a:rPr lang="tr-TR" sz="1800" b="1" dirty="0"/>
                        <a:t>/meta-</a:t>
                      </a:r>
                      <a:r>
                        <a:rPr lang="tr-TR" sz="1800" b="1" dirty="0" err="1"/>
                        <a:t>analysis</a:t>
                      </a:r>
                      <a:endParaRPr lang="tr-TR" sz="1800" b="1" dirty="0"/>
                    </a:p>
                  </a:txBody>
                  <a:tcPr marL="29882" marR="29882" marT="14941" marB="149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800" b="1" dirty="0"/>
                        <a:t>2</a:t>
                      </a:r>
                    </a:p>
                  </a:txBody>
                  <a:tcPr marL="29882" marR="29882" marT="14941" marB="149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800" b="1" dirty="0"/>
                        <a:t>16,573 </a:t>
                      </a:r>
                      <a:r>
                        <a:rPr lang="tr-TR" sz="1800" b="1" dirty="0" err="1"/>
                        <a:t>cases</a:t>
                      </a:r>
                      <a:r>
                        <a:rPr lang="tr-TR" sz="1800" b="1" dirty="0"/>
                        <a:t> 35,509 </a:t>
                      </a:r>
                      <a:r>
                        <a:rPr lang="tr-TR" sz="1800" b="1" dirty="0" err="1"/>
                        <a:t>controls</a:t>
                      </a:r>
                      <a:endParaRPr lang="tr-TR" sz="1800" b="1" dirty="0"/>
                    </a:p>
                  </a:txBody>
                  <a:tcPr marL="29882" marR="29882" marT="14941" marB="149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800" b="1" dirty="0" smtClean="0"/>
                        <a:t>Halen</a:t>
                      </a:r>
                      <a:r>
                        <a:rPr lang="tr-TR" sz="1800" b="1" baseline="0" dirty="0" smtClean="0"/>
                        <a:t> kullananda risk artışı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Risk</a:t>
                      </a:r>
                      <a:r>
                        <a:rPr lang="tr-TR" sz="1800" b="1" baseline="0" dirty="0" smtClean="0"/>
                        <a:t> bırakılınca azalır, 10 yılda kaybolur</a:t>
                      </a:r>
                      <a:endParaRPr lang="en-US" sz="1800" b="1" dirty="0" smtClean="0"/>
                    </a:p>
                    <a:p>
                      <a:pPr fontAlgn="t"/>
                      <a:endParaRPr lang="en-US" sz="1800" b="1" dirty="0"/>
                    </a:p>
                  </a:txBody>
                  <a:tcPr marL="29882" marR="29882" marT="14941" marB="149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800" b="1" dirty="0"/>
                        <a:t>≥5 </a:t>
                      </a:r>
                      <a:r>
                        <a:rPr lang="tr-TR" sz="1800" b="1" dirty="0" smtClean="0"/>
                        <a:t>yıl</a:t>
                      </a:r>
                      <a:r>
                        <a:rPr lang="tr-TR" sz="1800" b="1" baseline="0" dirty="0" smtClean="0"/>
                        <a:t> RR:</a:t>
                      </a:r>
                      <a:r>
                        <a:rPr lang="tr-TR" sz="1800" b="1" dirty="0" smtClean="0"/>
                        <a:t>1.9 </a:t>
                      </a:r>
                      <a:r>
                        <a:rPr lang="tr-TR" sz="1800" b="1" dirty="0"/>
                        <a:t>(1.69–2.13)</a:t>
                      </a:r>
                    </a:p>
                  </a:txBody>
                  <a:tcPr marL="29882" marR="29882" marT="14941" marB="149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57412">
                <a:tc>
                  <a:txBody>
                    <a:bodyPr/>
                    <a:lstStyle/>
                    <a:p>
                      <a:pPr fontAlgn="t"/>
                      <a:r>
                        <a:rPr lang="tr-TR" sz="1800" b="1" dirty="0" err="1">
                          <a:solidFill>
                            <a:srgbClr val="642A8F"/>
                          </a:solidFill>
                          <a:hlinkClick r:id="rId2"/>
                        </a:rPr>
                        <a:t>Longatto</a:t>
                      </a:r>
                      <a:r>
                        <a:rPr lang="tr-TR" sz="1800" b="1" dirty="0">
                          <a:solidFill>
                            <a:srgbClr val="642A8F"/>
                          </a:solidFill>
                          <a:hlinkClick r:id="rId2"/>
                        </a:rPr>
                        <a:t>-</a:t>
                      </a:r>
                      <a:r>
                        <a:rPr lang="tr-TR" sz="1800" b="1" dirty="0" err="1">
                          <a:solidFill>
                            <a:srgbClr val="642A8F"/>
                          </a:solidFill>
                          <a:hlinkClick r:id="rId2"/>
                        </a:rPr>
                        <a:t>Filho</a:t>
                      </a:r>
                      <a:r>
                        <a:rPr lang="tr-TR" sz="1800" b="1" dirty="0">
                          <a:solidFill>
                            <a:srgbClr val="642A8F"/>
                          </a:solidFill>
                          <a:hlinkClick r:id="rId2"/>
                        </a:rPr>
                        <a:t> </a:t>
                      </a:r>
                      <a:r>
                        <a:rPr lang="tr-TR" sz="1800" b="1" i="1" dirty="0">
                          <a:solidFill>
                            <a:srgbClr val="642A8F"/>
                          </a:solidFill>
                          <a:hlinkClick r:id="rId2"/>
                        </a:rPr>
                        <a:t>et al</a:t>
                      </a:r>
                      <a:r>
                        <a:rPr lang="tr-TR" sz="1800" b="1" dirty="0">
                          <a:solidFill>
                            <a:srgbClr val="642A8F"/>
                          </a:solidFill>
                          <a:hlinkClick r:id="rId2"/>
                        </a:rPr>
                        <a:t>. [2011]</a:t>
                      </a:r>
                      <a:endParaRPr lang="tr-TR" sz="1800" b="1" dirty="0"/>
                    </a:p>
                  </a:txBody>
                  <a:tcPr marL="29882" marR="29882" marT="14941" marB="149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800" b="1"/>
                        <a:t>Prospective cohort</a:t>
                      </a:r>
                    </a:p>
                  </a:txBody>
                  <a:tcPr marL="29882" marR="29882" marT="14941" marB="149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800" b="1"/>
                        <a:t>2</a:t>
                      </a:r>
                    </a:p>
                  </a:txBody>
                  <a:tcPr marL="29882" marR="29882" marT="14941" marB="149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800" b="1"/>
                        <a:t>12,114 women</a:t>
                      </a:r>
                    </a:p>
                  </a:txBody>
                  <a:tcPr marL="29882" marR="29882" marT="14941" marB="149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800" b="1" dirty="0" err="1" smtClean="0"/>
                        <a:t>Hr</a:t>
                      </a:r>
                      <a:r>
                        <a:rPr lang="tr-TR" sz="1800" b="1" dirty="0" smtClean="0"/>
                        <a:t>-HPV</a:t>
                      </a:r>
                      <a:r>
                        <a:rPr lang="tr-TR" sz="1800" b="1" baseline="0" dirty="0" smtClean="0"/>
                        <a:t> varlığı riskle bağlantılı</a:t>
                      </a:r>
                      <a:endParaRPr lang="en-US" sz="1800" b="1" dirty="0"/>
                    </a:p>
                  </a:txBody>
                  <a:tcPr marL="29882" marR="29882" marT="14941" marB="149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fontAlgn="t"/>
                      <a:r>
                        <a:rPr lang="tr-TR" sz="1800" b="1" dirty="0" smtClean="0"/>
                        <a:t>KOK kullanıcılarında bağımsız artmış risk yok</a:t>
                      </a:r>
                    </a:p>
                    <a:p>
                      <a:pPr fontAlgn="t"/>
                      <a:r>
                        <a:rPr lang="tr-TR" sz="1800" b="1" dirty="0" smtClean="0"/>
                        <a:t>Özellikle </a:t>
                      </a:r>
                      <a:r>
                        <a:rPr lang="en-US" sz="1800" b="1" dirty="0" smtClean="0"/>
                        <a:t>&lt;</a:t>
                      </a:r>
                      <a:r>
                        <a:rPr lang="en-US" sz="1800" b="1" dirty="0"/>
                        <a:t>5 </a:t>
                      </a:r>
                      <a:r>
                        <a:rPr lang="tr-TR" sz="1800" b="1" dirty="0" smtClean="0"/>
                        <a:t> yıl kullanımda</a:t>
                      </a:r>
                    </a:p>
                    <a:p>
                      <a:pPr fontAlgn="t"/>
                      <a:r>
                        <a:rPr lang="en-US" sz="1800" b="1" dirty="0" smtClean="0"/>
                        <a:t>5–9 </a:t>
                      </a:r>
                      <a:r>
                        <a:rPr lang="tr-TR" sz="1800" b="1" dirty="0" smtClean="0"/>
                        <a:t>yıl RR:</a:t>
                      </a:r>
                      <a:r>
                        <a:rPr lang="en-US" sz="1800" b="1" dirty="0" smtClean="0"/>
                        <a:t>2.82 </a:t>
                      </a:r>
                      <a:r>
                        <a:rPr lang="en-US" sz="1800" b="1" dirty="0"/>
                        <a:t>(1.46–5.42); </a:t>
                      </a:r>
                      <a:r>
                        <a:rPr lang="en-US" sz="1800" b="1" dirty="0" smtClean="0"/>
                        <a:t> </a:t>
                      </a:r>
                      <a:r>
                        <a:rPr lang="en-US" sz="1800" b="1" dirty="0"/>
                        <a:t>&gt;10 </a:t>
                      </a:r>
                      <a:r>
                        <a:rPr lang="en-US" sz="1800" b="1" dirty="0" smtClean="0"/>
                        <a:t>y</a:t>
                      </a:r>
                      <a:r>
                        <a:rPr lang="tr-TR" sz="1800" b="1" dirty="0" err="1" smtClean="0"/>
                        <a:t>ıl</a:t>
                      </a:r>
                      <a:r>
                        <a:rPr lang="tr-TR" sz="1800" b="1" baseline="0" dirty="0" smtClean="0"/>
                        <a:t> RR: </a:t>
                      </a:r>
                      <a:r>
                        <a:rPr lang="en-US" sz="1800" b="1" dirty="0" smtClean="0"/>
                        <a:t>4.03</a:t>
                      </a:r>
                      <a:r>
                        <a:rPr lang="tr-TR" sz="1800" b="1" dirty="0" smtClean="0"/>
                        <a:t> </a:t>
                      </a:r>
                      <a:r>
                        <a:rPr lang="en-US" sz="1800" b="1" dirty="0" smtClean="0"/>
                        <a:t>(2.09–8.02</a:t>
                      </a:r>
                      <a:r>
                        <a:rPr lang="en-US" sz="1800" b="1" dirty="0"/>
                        <a:t>)</a:t>
                      </a:r>
                    </a:p>
                  </a:txBody>
                  <a:tcPr marL="29882" marR="29882" marT="14941" marB="149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33176">
                <a:tc>
                  <a:txBody>
                    <a:bodyPr/>
                    <a:lstStyle/>
                    <a:p>
                      <a:pPr fontAlgn="t"/>
                      <a:r>
                        <a:rPr lang="tr-TR" sz="1800" b="1">
                          <a:solidFill>
                            <a:srgbClr val="642A8F"/>
                          </a:solidFill>
                          <a:hlinkClick r:id="rId2"/>
                        </a:rPr>
                        <a:t>Gierisch </a:t>
                      </a:r>
                      <a:r>
                        <a:rPr lang="tr-TR" sz="1800" b="1" i="1">
                          <a:solidFill>
                            <a:srgbClr val="642A8F"/>
                          </a:solidFill>
                          <a:hlinkClick r:id="rId2"/>
                        </a:rPr>
                        <a:t>et al</a:t>
                      </a:r>
                      <a:r>
                        <a:rPr lang="tr-TR" sz="1800" b="1">
                          <a:solidFill>
                            <a:srgbClr val="642A8F"/>
                          </a:solidFill>
                          <a:hlinkClick r:id="rId2"/>
                        </a:rPr>
                        <a:t>. [2013]</a:t>
                      </a:r>
                      <a:endParaRPr lang="tr-TR" sz="1800" b="1"/>
                    </a:p>
                  </a:txBody>
                  <a:tcPr marL="29882" marR="29882" marT="14941" marB="149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/>
                        <a:t>Systematic review/heterogeneity made meta-analysis impossible; pooled data from study of good quality</a:t>
                      </a:r>
                    </a:p>
                  </a:txBody>
                  <a:tcPr marL="29882" marR="29882" marT="14941" marB="149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800" b="1"/>
                        <a:t>2</a:t>
                      </a:r>
                    </a:p>
                  </a:txBody>
                  <a:tcPr marL="29882" marR="29882" marT="14941" marB="149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800" b="1" dirty="0"/>
                        <a:t>1561 </a:t>
                      </a:r>
                      <a:r>
                        <a:rPr lang="tr-TR" sz="1800" b="1" dirty="0" err="1"/>
                        <a:t>cases</a:t>
                      </a:r>
                      <a:r>
                        <a:rPr lang="tr-TR" sz="1800" b="1" dirty="0"/>
                        <a:t> 1916 </a:t>
                      </a:r>
                      <a:r>
                        <a:rPr lang="tr-TR" sz="1800" b="1" dirty="0" err="1"/>
                        <a:t>controls</a:t>
                      </a:r>
                      <a:endParaRPr lang="tr-TR" sz="1800" b="1" dirty="0"/>
                    </a:p>
                  </a:txBody>
                  <a:tcPr marL="29882" marR="29882" marT="14941" marB="149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sz="1800" b="1" dirty="0" smtClean="0"/>
                        <a:t>Sadece </a:t>
                      </a:r>
                      <a:r>
                        <a:rPr lang="tr-TR" sz="1800" b="1" dirty="0" err="1" smtClean="0"/>
                        <a:t>Hr</a:t>
                      </a:r>
                      <a:r>
                        <a:rPr lang="tr-TR" sz="1800" b="1" dirty="0" smtClean="0"/>
                        <a:t>-HPV + </a:t>
                      </a:r>
                      <a:r>
                        <a:rPr lang="tr-TR" sz="1800" b="1" dirty="0" err="1" smtClean="0"/>
                        <a:t>se</a:t>
                      </a:r>
                      <a:endParaRPr lang="en-US" sz="1800" b="1" dirty="0"/>
                    </a:p>
                  </a:txBody>
                  <a:tcPr marL="29882" marR="29882" marT="14941" marB="1494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913" y="1412776"/>
            <a:ext cx="7680511" cy="50082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2 Dikdörtgen"/>
          <p:cNvSpPr/>
          <p:nvPr/>
        </p:nvSpPr>
        <p:spPr>
          <a:xfrm>
            <a:off x="755576" y="260648"/>
            <a:ext cx="7171160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FF00"/>
                </a:solidFill>
              </a:rPr>
              <a:t>KOK</a:t>
            </a:r>
            <a:r>
              <a:rPr lang="tr-TR" sz="2400" dirty="0" smtClean="0">
                <a:solidFill>
                  <a:prstClr val="white"/>
                </a:solidFill>
              </a:rPr>
              <a:t> </a:t>
            </a:r>
            <a:r>
              <a:rPr lang="tr-TR" sz="2400" b="1" dirty="0" smtClean="0">
                <a:solidFill>
                  <a:srgbClr val="FFFF00"/>
                </a:solidFill>
              </a:rPr>
              <a:t>kullanıcısı (eski/yeni) olanlarla hiç KOK kullanmamış kadınlarda yaşa spesifik kanser </a:t>
            </a:r>
            <a:r>
              <a:rPr lang="tr-TR" sz="2400" b="1" dirty="0" err="1" smtClean="0">
                <a:solidFill>
                  <a:srgbClr val="FFFF00"/>
                </a:solidFill>
              </a:rPr>
              <a:t>insidansı</a:t>
            </a:r>
            <a:endParaRPr lang="tr-T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305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 smtClean="0"/>
              <a:t>Cochrane</a:t>
            </a:r>
            <a:r>
              <a:rPr lang="tr-TR" sz="4000" dirty="0" smtClean="0"/>
              <a:t>- </a:t>
            </a:r>
            <a:r>
              <a:rPr lang="tr-TR" sz="4000" dirty="0" err="1" smtClean="0"/>
              <a:t>Reviews</a:t>
            </a:r>
            <a:r>
              <a:rPr lang="tr-TR" sz="4000" dirty="0" smtClean="0"/>
              <a:t> on </a:t>
            </a:r>
            <a:r>
              <a:rPr lang="tr-TR" sz="4000" dirty="0" err="1" smtClean="0"/>
              <a:t>Hormonal</a:t>
            </a:r>
            <a:r>
              <a:rPr lang="tr-TR" sz="4000" dirty="0" smtClean="0"/>
              <a:t> </a:t>
            </a:r>
            <a:r>
              <a:rPr lang="tr-TR" sz="4000" dirty="0" err="1" smtClean="0"/>
              <a:t>Contraception</a:t>
            </a:r>
            <a:r>
              <a:rPr lang="tr-TR" sz="4000" dirty="0" smtClean="0"/>
              <a:t>- 2014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28800"/>
            <a:ext cx="8686800" cy="4525963"/>
          </a:xfrm>
        </p:spPr>
        <p:txBody>
          <a:bodyPr/>
          <a:lstStyle/>
          <a:p>
            <a:pPr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en-US" sz="2400" b="1" dirty="0" smtClean="0"/>
              <a:t>Combination contraceptives: effects on weight</a:t>
            </a:r>
            <a:r>
              <a:rPr lang="tr-TR" sz="2400" b="1" dirty="0" smtClean="0"/>
              <a:t> </a:t>
            </a:r>
            <a:endParaRPr lang="en-US" sz="2400" b="1" dirty="0" smtClean="0"/>
          </a:p>
          <a:p>
            <a:pPr marL="0" indent="0">
              <a:buClr>
                <a:srgbClr val="C00000"/>
              </a:buClr>
              <a:buNone/>
            </a:pPr>
            <a:r>
              <a:rPr lang="tr-TR" sz="2400" dirty="0" smtClean="0"/>
              <a:t>	Kanıt yeterli değil, anlamlı değişim yok</a:t>
            </a:r>
          </a:p>
          <a:p>
            <a:pPr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en-US" sz="2400" b="1" dirty="0" smtClean="0"/>
              <a:t>Oral contraceptives for functional ovarian cysts.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tr-TR" sz="2400" dirty="0" smtClean="0"/>
              <a:t>	KOK yararı yok</a:t>
            </a:r>
          </a:p>
          <a:p>
            <a:pPr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en-US" sz="2400" b="1" dirty="0" smtClean="0"/>
              <a:t>Meta-analysis comparing efficacy of antibiotics</a:t>
            </a:r>
            <a:r>
              <a:rPr lang="tr-TR" sz="2400" b="1" dirty="0"/>
              <a:t> </a:t>
            </a:r>
            <a:r>
              <a:rPr lang="en-US" sz="2400" b="1" dirty="0" smtClean="0"/>
              <a:t>versus oral contraceptives in acne vulgaris.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tr-TR" sz="2400" dirty="0" smtClean="0"/>
              <a:t>	İlk 3 ay AB, 6. ayda KOK =AB etkin</a:t>
            </a:r>
          </a:p>
          <a:p>
            <a:pPr>
              <a:buClr>
                <a:srgbClr val="C00000"/>
              </a:buClr>
              <a:buFont typeface="Calibri" panose="020F0502020204030204" pitchFamily="34" charset="0"/>
              <a:buChar char="•"/>
            </a:pPr>
            <a:r>
              <a:rPr lang="en-US" sz="2400" b="1" dirty="0" smtClean="0"/>
              <a:t>Steroidal contraceptives: effect on </a:t>
            </a:r>
            <a:r>
              <a:rPr lang="tr-TR" sz="2400" b="1" dirty="0" smtClean="0"/>
              <a:t>c</a:t>
            </a:r>
            <a:r>
              <a:rPr lang="en-US" sz="2400" b="1" dirty="0" err="1" smtClean="0"/>
              <a:t>arbohydrate</a:t>
            </a:r>
            <a:r>
              <a:rPr lang="tr-TR" sz="2400" b="1" dirty="0" smtClean="0"/>
              <a:t> </a:t>
            </a:r>
            <a:r>
              <a:rPr lang="en-US" sz="2400" b="1" dirty="0" smtClean="0"/>
              <a:t>metabolism</a:t>
            </a:r>
            <a:endParaRPr lang="tr-TR" sz="2400" b="1" dirty="0" smtClean="0"/>
          </a:p>
          <a:p>
            <a:pPr marL="0" indent="0">
              <a:buClr>
                <a:srgbClr val="C00000"/>
              </a:buClr>
              <a:buNone/>
            </a:pPr>
            <a:r>
              <a:rPr lang="tr-TR" sz="2400" b="1" dirty="0" smtClean="0"/>
              <a:t>     in </a:t>
            </a:r>
            <a:r>
              <a:rPr lang="en-US" sz="2400" b="1" dirty="0" smtClean="0"/>
              <a:t>women without diabetes mellitus.</a:t>
            </a:r>
            <a:r>
              <a:rPr lang="tr-TR" sz="2400" b="1" dirty="0" smtClean="0"/>
              <a:t>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tr-TR" sz="2400" dirty="0" smtClean="0"/>
              <a:t>	Farklı preparatlar arasında fark yok, belirgin etki yok (</a:t>
            </a:r>
            <a:r>
              <a:rPr lang="tr-TR" sz="2400" dirty="0" err="1" smtClean="0"/>
              <a:t>obezite</a:t>
            </a:r>
            <a:r>
              <a:rPr lang="tr-TR" sz="2400" dirty="0" smtClean="0"/>
              <a:t> önemli)</a:t>
            </a:r>
            <a:endParaRPr lang="en-US" sz="2400" dirty="0" smtClean="0"/>
          </a:p>
          <a:p>
            <a:pPr>
              <a:buClr>
                <a:srgbClr val="C00000"/>
              </a:buClr>
              <a:buFont typeface="Calibri" panose="020F050202020403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96533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cfc.com.cy/assets/image/imageoriginal/iStock_000002478491Small_sperm%20e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9144000" cy="68580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1907704" y="404664"/>
            <a:ext cx="5832648" cy="95410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1 YILDA DOĞURGANLIK ÇAĞINDA KAÇ KADIN GEBE KALIYOR ?</a:t>
            </a:r>
            <a:endParaRPr lang="tr-TR" sz="28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1907704" y="1556792"/>
            <a:ext cx="6552728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Doğum kontrol yöntemi kullanmıyorsa   	     %85</a:t>
            </a:r>
            <a:endParaRPr lang="tr-TR" sz="24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1907704" y="2420888"/>
            <a:ext cx="3672408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2400" dirty="0" err="1" smtClean="0"/>
              <a:t>Spermisid</a:t>
            </a:r>
            <a:r>
              <a:rPr lang="tr-TR" sz="2400" dirty="0" smtClean="0"/>
              <a:t> 		%29 </a:t>
            </a:r>
            <a:endParaRPr lang="tr-TR" sz="24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1979712" y="3429000"/>
            <a:ext cx="3456384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Takvim yöntemi 	%25</a:t>
            </a:r>
            <a:endParaRPr lang="tr-TR" sz="2400" dirty="0"/>
          </a:p>
        </p:txBody>
      </p:sp>
      <p:sp>
        <p:nvSpPr>
          <p:cNvPr id="7" name="6 Metin kutusu"/>
          <p:cNvSpPr txBox="1"/>
          <p:nvPr/>
        </p:nvSpPr>
        <p:spPr>
          <a:xfrm>
            <a:off x="2051720" y="4437112"/>
            <a:ext cx="2952328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Geri çekme            %18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9245891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Group 2"/>
          <p:cNvGraphicFramePr>
            <a:graphicFrameLocks noGrp="1"/>
          </p:cNvGraphicFramePr>
          <p:nvPr>
            <p:ph/>
            <p:extLst/>
          </p:nvPr>
        </p:nvGraphicFramePr>
        <p:xfrm>
          <a:off x="467544" y="1916832"/>
          <a:ext cx="8229600" cy="4323716"/>
        </p:xfrm>
        <a:graphic>
          <a:graphicData uri="http://schemas.openxmlformats.org/drawingml/2006/table">
            <a:tbl>
              <a:tblPr/>
              <a:tblGrid>
                <a:gridCol w="2303462"/>
                <a:gridCol w="1811338"/>
                <a:gridCol w="2057400"/>
                <a:gridCol w="2057400"/>
              </a:tblGrid>
              <a:tr h="7032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Etkinlik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AP yöntemi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İlk 12 aylık kullanımda 100 kadın başına gebelik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508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Kullanıcıya bağlı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İdeal kullanım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Kullanıma uygun kullanılmadığında kısmen etkili, doğru kullanılırsa çok etkili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Laktasyonel amenore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0699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Sadece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progesteron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içeren hap (Emzirmeyen kadında)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323528" y="388202"/>
            <a:ext cx="8568952" cy="830997"/>
          </a:xfrm>
          <a:prstGeom prst="rect">
            <a:avLst/>
          </a:prstGeom>
          <a:solidFill>
            <a:srgbClr val="000099"/>
          </a:solidFill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HORMONAL KONTRASEPTİFLER   GEBELİĞİ ÖNLEMEDE NE KADAR ETKİNDİR?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chemeClr val="bg1"/>
                </a:solidFill>
              </a:rPr>
              <a:t>Hormonal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kontrasepsiyon</a:t>
            </a:r>
            <a:r>
              <a:rPr lang="tr-TR" dirty="0" smtClean="0">
                <a:solidFill>
                  <a:schemeClr val="bg1"/>
                </a:solidFill>
              </a:rPr>
              <a:t> başlangıç: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1961 </a:t>
            </a:r>
            <a:r>
              <a:rPr lang="tr-TR" dirty="0" err="1" smtClean="0"/>
              <a:t>Enovid</a:t>
            </a:r>
            <a:r>
              <a:rPr lang="tr-TR" dirty="0" smtClean="0"/>
              <a:t> 10 mg  FDA onayı</a:t>
            </a:r>
            <a:r>
              <a:rPr lang="en-US" dirty="0" smtClean="0"/>
              <a:t>(G</a:t>
            </a:r>
            <a:r>
              <a:rPr lang="en-US" dirty="0"/>
              <a:t>. D. Searle &amp; Co., Palo Alto, CA, USA) (9.85 mg of </a:t>
            </a:r>
            <a:r>
              <a:rPr lang="en-US" dirty="0" err="1"/>
              <a:t>norethynodrel</a:t>
            </a:r>
            <a:r>
              <a:rPr lang="en-US" dirty="0"/>
              <a:t> and 150 </a:t>
            </a:r>
            <a:r>
              <a:rPr lang="en-US" dirty="0" err="1"/>
              <a:t>μg</a:t>
            </a:r>
            <a:r>
              <a:rPr lang="en-US" dirty="0"/>
              <a:t> of </a:t>
            </a:r>
            <a:r>
              <a:rPr lang="en-US" dirty="0" err="1"/>
              <a:t>mestranol</a:t>
            </a:r>
            <a:r>
              <a:rPr lang="en-US" dirty="0"/>
              <a:t>) </a:t>
            </a:r>
            <a:endParaRPr lang="tr-TR" dirty="0" smtClean="0"/>
          </a:p>
          <a:p>
            <a:r>
              <a:rPr lang="en-US" dirty="0" err="1" smtClean="0"/>
              <a:t>Enovid</a:t>
            </a:r>
            <a:r>
              <a:rPr lang="en-US" dirty="0" smtClean="0"/>
              <a:t> </a:t>
            </a:r>
            <a:r>
              <a:rPr lang="en-US" dirty="0"/>
              <a:t>5 mg </a:t>
            </a:r>
            <a:r>
              <a:rPr lang="en-US" sz="2400" dirty="0"/>
              <a:t>(5 mg of </a:t>
            </a:r>
            <a:r>
              <a:rPr lang="en-US" sz="2400" dirty="0" err="1"/>
              <a:t>norethynodrel</a:t>
            </a:r>
            <a:r>
              <a:rPr lang="en-US" sz="2400" dirty="0"/>
              <a:t> and 75 </a:t>
            </a:r>
            <a:r>
              <a:rPr lang="en-US" sz="2400" dirty="0" err="1"/>
              <a:t>μg</a:t>
            </a:r>
            <a:r>
              <a:rPr lang="en-US" sz="2400" dirty="0"/>
              <a:t> of </a:t>
            </a:r>
            <a:r>
              <a:rPr lang="en-US" sz="2400" dirty="0" smtClean="0"/>
              <a:t>mestranol</a:t>
            </a:r>
            <a:r>
              <a:rPr lang="tr-TR" sz="2400" dirty="0" smtClean="0"/>
              <a:t>)</a:t>
            </a:r>
          </a:p>
          <a:p>
            <a:r>
              <a:rPr lang="en-US" dirty="0" err="1" smtClean="0"/>
              <a:t>Anovlar</a:t>
            </a:r>
            <a:r>
              <a:rPr lang="tr-TR" dirty="0" smtClean="0"/>
              <a:t> (</a:t>
            </a:r>
            <a:r>
              <a:rPr lang="en-US" sz="2400" dirty="0" err="1" smtClean="0"/>
              <a:t>norethindrone</a:t>
            </a:r>
            <a:r>
              <a:rPr lang="en-US" sz="2400" dirty="0" smtClean="0"/>
              <a:t> </a:t>
            </a:r>
            <a:r>
              <a:rPr lang="en-US" sz="2400" dirty="0"/>
              <a:t>acetate 4 mg and </a:t>
            </a:r>
            <a:r>
              <a:rPr lang="en-US" sz="2400" dirty="0" err="1"/>
              <a:t>ethinyl</a:t>
            </a:r>
            <a:r>
              <a:rPr lang="en-US" sz="2400" dirty="0"/>
              <a:t> </a:t>
            </a:r>
            <a:r>
              <a:rPr lang="en-US" sz="2400" dirty="0" err="1"/>
              <a:t>estradiol</a:t>
            </a:r>
            <a:r>
              <a:rPr lang="en-US" sz="2400" dirty="0"/>
              <a:t> [EE] 50 </a:t>
            </a:r>
            <a:r>
              <a:rPr lang="en-US" sz="2400" dirty="0" err="1" smtClean="0"/>
              <a:t>μg</a:t>
            </a:r>
            <a:r>
              <a:rPr lang="tr-TR" dirty="0" smtClean="0"/>
              <a:t>) </a:t>
            </a:r>
            <a:r>
              <a:rPr lang="en-US" dirty="0" smtClean="0"/>
              <a:t>Schering </a:t>
            </a:r>
            <a:r>
              <a:rPr lang="en-US" dirty="0"/>
              <a:t>AG, Berlin-Wedding, Germany</a:t>
            </a:r>
            <a:r>
              <a:rPr lang="en-US" dirty="0" smtClean="0"/>
              <a:t>).</a:t>
            </a:r>
            <a:endParaRPr lang="tr-T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Group 2"/>
          <p:cNvGraphicFramePr>
            <a:graphicFrameLocks noGrp="1"/>
          </p:cNvGraphicFramePr>
          <p:nvPr>
            <p:ph/>
            <p:extLst/>
          </p:nvPr>
        </p:nvGraphicFramePr>
        <p:xfrm>
          <a:off x="457200" y="274638"/>
          <a:ext cx="8229600" cy="6053774"/>
        </p:xfrm>
        <a:graphic>
          <a:graphicData uri="http://schemas.openxmlformats.org/drawingml/2006/table">
            <a:tbl>
              <a:tblPr/>
              <a:tblGrid>
                <a:gridCol w="2098675"/>
                <a:gridCol w="2303463"/>
                <a:gridCol w="2089150"/>
                <a:gridCol w="1738312"/>
              </a:tblGrid>
              <a:tr h="650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Etkinlik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AP Yöntemi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İlk 12 aylık kullanımda 100 kadın başına gebelik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4928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Kullanıcıya bağlı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İdeal kullanım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Her zaman çok etkilidir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Norplant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4928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Vazektomi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Kombine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enjektabl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4928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Depo-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provera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508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4928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Bakırlı-RİA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Minihap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laktasyonda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1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Thsk\Desktop\9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549275"/>
            <a:ext cx="6410325" cy="2519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4" name="Grafik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073760"/>
              </p:ext>
            </p:extLst>
          </p:nvPr>
        </p:nvGraphicFramePr>
        <p:xfrm>
          <a:off x="715963" y="3090863"/>
          <a:ext cx="7794625" cy="368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7797460" imgH="3688400" progId="Excel.Chart.8">
                  <p:embed/>
                </p:oleObj>
              </mc:Choice>
              <mc:Fallback>
                <p:oleObj r:id="rId4" imgW="7797460" imgH="368840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3090863"/>
                        <a:ext cx="7794625" cy="368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43608" y="3107923"/>
            <a:ext cx="2952328" cy="1754326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Gebelik sonlandırma öncesi %34.2 hiç yöntem kulanmıyor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Kürtajdan 1 ay sonra  %</a:t>
            </a:r>
            <a:r>
              <a:rPr lang="tr-TR" b="1" smtClean="0">
                <a:solidFill>
                  <a:schemeClr val="bg1"/>
                </a:solidFill>
              </a:rPr>
              <a:t>47.6’sı hiç yöntem kullanmıyor (TNSA-2013)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9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Resim" descr="berna telefon 0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10 Metin kutusu"/>
          <p:cNvSpPr txBox="1"/>
          <p:nvPr/>
        </p:nvSpPr>
        <p:spPr>
          <a:xfrm rot="20840568">
            <a:off x="448093" y="1070743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 err="1" smtClean="0">
                <a:solidFill>
                  <a:srgbClr val="336600"/>
                </a:solidFill>
                <a:latin typeface="Algerian" pitchFamily="82" charset="0"/>
              </a:rPr>
              <a:t>tesekkurler</a:t>
            </a:r>
            <a:endParaRPr lang="tr-TR" sz="4400" dirty="0">
              <a:solidFill>
                <a:srgbClr val="336600"/>
              </a:solidFill>
              <a:latin typeface="Algerian" pitchFamily="82" charset="0"/>
            </a:endParaRPr>
          </a:p>
        </p:txBody>
      </p:sp>
      <p:pic>
        <p:nvPicPr>
          <p:cNvPr id="147469" name="Picture 13" descr="C:\Documents and Settings\berna\Local Settings\Temporary Internet Files\Content.IE5\3ZY9STRY\hqdefault[2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4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70025"/>
          </a:xfrm>
          <a:solidFill>
            <a:srgbClr val="800000"/>
          </a:solidFill>
        </p:spPr>
        <p:txBody>
          <a:bodyPr/>
          <a:lstStyle/>
          <a:p>
            <a:r>
              <a:rPr lang="tr-TR" smtClean="0">
                <a:solidFill>
                  <a:schemeClr val="bg1"/>
                </a:solidFill>
              </a:rPr>
              <a:t>Neden Değişik progesteron preparatları denenmiştir?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4618392" cy="2623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5076056" y="2636912"/>
            <a:ext cx="32403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prstClr val="black"/>
                </a:solidFill>
              </a:rPr>
              <a:t>Anti-</a:t>
            </a:r>
            <a:r>
              <a:rPr lang="tr-TR" sz="3200" dirty="0" err="1" smtClean="0">
                <a:solidFill>
                  <a:prstClr val="black"/>
                </a:solidFill>
              </a:rPr>
              <a:t>androjenik</a:t>
            </a:r>
            <a:r>
              <a:rPr lang="tr-TR" sz="3200" dirty="0" smtClean="0">
                <a:solidFill>
                  <a:prstClr val="black"/>
                </a:solidFill>
              </a:rPr>
              <a:t> etkili, </a:t>
            </a:r>
            <a:r>
              <a:rPr lang="tr-TR" sz="3200" dirty="0" err="1" smtClean="0">
                <a:solidFill>
                  <a:prstClr val="black"/>
                </a:solidFill>
              </a:rPr>
              <a:t>metabolik</a:t>
            </a:r>
            <a:r>
              <a:rPr lang="tr-TR" sz="3200" dirty="0" smtClean="0">
                <a:solidFill>
                  <a:prstClr val="black"/>
                </a:solidFill>
              </a:rPr>
              <a:t> etkisi az, daha düşük dozda  </a:t>
            </a:r>
            <a:r>
              <a:rPr lang="tr-TR" sz="3200" dirty="0" err="1" smtClean="0">
                <a:solidFill>
                  <a:prstClr val="black"/>
                </a:solidFill>
              </a:rPr>
              <a:t>ovulasyonu</a:t>
            </a:r>
            <a:r>
              <a:rPr lang="tr-TR" sz="3200" dirty="0" smtClean="0">
                <a:solidFill>
                  <a:prstClr val="black"/>
                </a:solidFill>
              </a:rPr>
              <a:t> baskılayıcı, </a:t>
            </a:r>
            <a:r>
              <a:rPr lang="tr-TR" sz="3200" dirty="0" err="1" smtClean="0">
                <a:solidFill>
                  <a:prstClr val="black"/>
                </a:solidFill>
              </a:rPr>
              <a:t>endometrium</a:t>
            </a:r>
            <a:r>
              <a:rPr lang="tr-TR" sz="3200" dirty="0" smtClean="0">
                <a:solidFill>
                  <a:prstClr val="black"/>
                </a:solidFill>
              </a:rPr>
              <a:t> üzerinde etkili</a:t>
            </a:r>
            <a:endParaRPr lang="tr-TR" sz="3200" dirty="0">
              <a:solidFill>
                <a:prstClr val="black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539552" y="508518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prstClr val="black"/>
                </a:solidFill>
              </a:rPr>
              <a:t>Antiandrojenik</a:t>
            </a:r>
            <a:r>
              <a:rPr lang="tr-TR" dirty="0" smtClean="0">
                <a:solidFill>
                  <a:prstClr val="black"/>
                </a:solidFill>
              </a:rPr>
              <a:t> etkilerine göre </a:t>
            </a:r>
            <a:r>
              <a:rPr lang="tr-TR" dirty="0" err="1" smtClean="0">
                <a:solidFill>
                  <a:prstClr val="black"/>
                </a:solidFill>
              </a:rPr>
              <a:t>progesteronlar</a:t>
            </a: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94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23" name="Group 103"/>
          <p:cNvGraphicFramePr>
            <a:graphicFrameLocks noGrp="1"/>
          </p:cNvGraphicFramePr>
          <p:nvPr/>
        </p:nvGraphicFramePr>
        <p:xfrm>
          <a:off x="250825" y="1125538"/>
          <a:ext cx="8693142" cy="5165600"/>
        </p:xfrm>
        <a:graphic>
          <a:graphicData uri="http://schemas.openxmlformats.org/drawingml/2006/table">
            <a:tbl>
              <a:tblPr/>
              <a:tblGrid>
                <a:gridCol w="1512888"/>
                <a:gridCol w="1152103"/>
                <a:gridCol w="1203366"/>
                <a:gridCol w="1584176"/>
                <a:gridCol w="1729309"/>
                <a:gridCol w="1511300"/>
              </a:tblGrid>
              <a:tr h="2111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Progesteron&amp;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Progestinler</a:t>
                      </a: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7" marR="68537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Farmakolojik Aktivite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7" marR="68537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191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Progestojenik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Androjenik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Anti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androjenik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Antimineralo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kortikoid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Glukokortikoid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Progesteron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7" marR="68537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Drospirenon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7" marR="68537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Gestoden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7" marR="68537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Norgestimate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7" marR="68537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Levonogestrel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7" marR="68537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Desogestrel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7" marR="68537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Siproteron asetat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7" marR="68537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Dienogest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7" marR="68537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Nomegestrol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7" marR="68537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Nestorone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7" marR="68537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Trimegestone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37" marR="68537" marT="0" marB="0" horzOverflow="overflow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(+)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37" marR="68537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988" name="3 Metin kutusu"/>
          <p:cNvSpPr txBox="1">
            <a:spLocks noChangeArrowheads="1"/>
          </p:cNvSpPr>
          <p:nvPr/>
        </p:nvSpPr>
        <p:spPr bwMode="auto">
          <a:xfrm>
            <a:off x="468313" y="630872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200" smtClean="0">
                <a:solidFill>
                  <a:prstClr val="black"/>
                </a:solidFill>
                <a:latin typeface="Century Schoolbook" pitchFamily="18" charset="0"/>
                <a:cs typeface="Arial" pitchFamily="34" charset="0"/>
              </a:rPr>
              <a:t>-: etki yok</a:t>
            </a:r>
            <a:r>
              <a:rPr lang="tr-TR" smtClean="0">
                <a:solidFill>
                  <a:prstClr val="black"/>
                </a:solidFill>
                <a:latin typeface="Century Schoolbook" pitchFamily="18" charset="0"/>
                <a:cs typeface="Arial" pitchFamily="34" charset="0"/>
              </a:rPr>
              <a:t>, </a:t>
            </a:r>
            <a:r>
              <a:rPr lang="tr-TR" sz="1200" smtClean="0">
                <a:solidFill>
                  <a:prstClr val="black"/>
                </a:solidFill>
                <a:latin typeface="Century Schoolbook" pitchFamily="18" charset="0"/>
                <a:cs typeface="Arial" pitchFamily="34" charset="0"/>
              </a:rPr>
              <a:t>(+): zayıf etki, +: etkili </a:t>
            </a:r>
          </a:p>
        </p:txBody>
      </p:sp>
      <p:sp>
        <p:nvSpPr>
          <p:cNvPr id="80989" name="4 Metin kutusu"/>
          <p:cNvSpPr txBox="1">
            <a:spLocks noChangeArrowheads="1"/>
          </p:cNvSpPr>
          <p:nvPr/>
        </p:nvSpPr>
        <p:spPr bwMode="auto">
          <a:xfrm>
            <a:off x="4427538" y="6237288"/>
            <a:ext cx="36004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1200" smtClean="0">
                <a:solidFill>
                  <a:prstClr val="black"/>
                </a:solidFill>
                <a:latin typeface="Century Schoolbook" pitchFamily="18" charset="0"/>
                <a:cs typeface="Arial" pitchFamily="34" charset="0"/>
              </a:rPr>
              <a:t>Krattenmacher R. Contraception 2006;62:29-38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1187450" y="0"/>
            <a:ext cx="6985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solidFill>
                  <a:prstClr val="black"/>
                </a:solidFill>
              </a:rPr>
              <a:t>PROGESTİNLERİN FARMAKOLOJİK AKTİVİTELERİ</a:t>
            </a:r>
          </a:p>
        </p:txBody>
      </p:sp>
    </p:spTree>
    <p:extLst>
      <p:ext uri="{BB962C8B-B14F-4D97-AF65-F5344CB8AC3E}">
        <p14:creationId xmlns:p14="http://schemas.microsoft.com/office/powerpoint/2010/main" val="1326550922"/>
      </p:ext>
    </p:extLst>
  </p:cSld>
  <p:clrMapOvr>
    <a:masterClrMapping/>
  </p:clrMapOvr>
  <p:transition advTm="4213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ChangeArrowheads="1"/>
          </p:cNvSpPr>
          <p:nvPr/>
        </p:nvSpPr>
        <p:spPr bwMode="auto">
          <a:xfrm>
            <a:off x="971550" y="260350"/>
            <a:ext cx="7200900" cy="151288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tr-TR" sz="3200" b="1" dirty="0" smtClean="0">
                <a:solidFill>
                  <a:srgbClr val="FFFF00"/>
                </a:solidFill>
              </a:rPr>
              <a:t>Kombine </a:t>
            </a:r>
            <a:r>
              <a:rPr lang="tr-TR" sz="3200" b="1" dirty="0" err="1" smtClean="0">
                <a:solidFill>
                  <a:srgbClr val="FFFF00"/>
                </a:solidFill>
              </a:rPr>
              <a:t>hormonal</a:t>
            </a:r>
            <a:r>
              <a:rPr lang="tr-TR" sz="3200" b="1" dirty="0" smtClean="0">
                <a:solidFill>
                  <a:srgbClr val="FFFF00"/>
                </a:solidFill>
              </a:rPr>
              <a:t> </a:t>
            </a:r>
            <a:r>
              <a:rPr lang="tr-TR" sz="3200" b="1" dirty="0" err="1" smtClean="0">
                <a:solidFill>
                  <a:srgbClr val="FFFF00"/>
                </a:solidFill>
              </a:rPr>
              <a:t>kontraseptiflerin</a:t>
            </a:r>
            <a:r>
              <a:rPr lang="tr-TR" sz="3200" b="1" dirty="0" smtClean="0">
                <a:solidFill>
                  <a:srgbClr val="FFFF00"/>
                </a:solidFill>
              </a:rPr>
              <a:t> etki mekanizmaları </a:t>
            </a:r>
            <a:endParaRPr lang="tr-TR" sz="3200" b="1" dirty="0">
              <a:solidFill>
                <a:srgbClr val="FFFF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2205038"/>
            <a:ext cx="5976937" cy="1800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BE2424"/>
              </a:buClr>
              <a:buSzPct val="110000"/>
              <a:buFont typeface="Wingdings" pitchFamily="2" charset="2"/>
              <a:buChar char="ü"/>
            </a:pPr>
            <a:r>
              <a:rPr lang="tr-TR" sz="2800" dirty="0" err="1" smtClean="0"/>
              <a:t>Progesteron</a:t>
            </a:r>
            <a:r>
              <a:rPr lang="tr-TR" sz="2800" dirty="0" smtClean="0"/>
              <a:t> + </a:t>
            </a:r>
            <a:r>
              <a:rPr lang="tr-TR" sz="2800" dirty="0" err="1" smtClean="0"/>
              <a:t>Estrogen</a:t>
            </a:r>
            <a:r>
              <a:rPr lang="tr-TR" sz="2800" dirty="0" smtClean="0"/>
              <a:t> içerirler </a:t>
            </a:r>
          </a:p>
          <a:p>
            <a:pPr eaLnBrk="1" hangingPunct="1">
              <a:lnSpc>
                <a:spcPct val="90000"/>
              </a:lnSpc>
              <a:buClr>
                <a:srgbClr val="BE2424"/>
              </a:buClr>
              <a:buSzPct val="110000"/>
              <a:buFont typeface="Wingdings" pitchFamily="2" charset="2"/>
              <a:buChar char="ü"/>
            </a:pPr>
            <a:r>
              <a:rPr lang="tr-TR" sz="2800" dirty="0" err="1" smtClean="0"/>
              <a:t>Progesteron</a:t>
            </a:r>
            <a:r>
              <a:rPr lang="tr-TR" sz="2800" dirty="0" smtClean="0"/>
              <a:t> </a:t>
            </a:r>
            <a:r>
              <a:rPr lang="tr-TR" sz="2800" dirty="0" err="1" smtClean="0"/>
              <a:t>ovulasyonu</a:t>
            </a:r>
            <a:r>
              <a:rPr lang="tr-TR" sz="2800" dirty="0" smtClean="0"/>
              <a:t> baskılar, </a:t>
            </a:r>
            <a:r>
              <a:rPr lang="tr-TR" sz="2800" dirty="0" err="1" smtClean="0"/>
              <a:t>estrogen</a:t>
            </a:r>
            <a:r>
              <a:rPr lang="tr-TR" sz="2800" dirty="0" smtClean="0"/>
              <a:t>  kırılma kanamasını kontrol eder</a:t>
            </a:r>
          </a:p>
        </p:txBody>
      </p:sp>
      <p:pic>
        <p:nvPicPr>
          <p:cNvPr id="4100" name="Picture 8" descr="http://www.tevausa.com/assets/base/products/image/C-D/copa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2997200"/>
            <a:ext cx="15128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0" descr="http://t0.gstatic.com/images?q=tbn:ANd9GcSWoItR7QOZbmJGAhA_khfZAWkYw0gl1Wf9_Y3_sHCX22XEY2sGiyTnOo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4221163"/>
            <a:ext cx="1047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2" descr="http://t2.gstatic.com/images?q=tbn:ANd9GcRR5nENq73XNkuTN9TeNkHbH4FcqZ2VYmhaKcsWAMz6TM2jaav1JeW8rQ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5084763"/>
            <a:ext cx="140493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Doğum kontrol hapları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688" y="2205038"/>
            <a:ext cx="15351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2"/>
          <p:cNvSpPr txBox="1">
            <a:spLocks noChangeArrowheads="1"/>
          </p:cNvSpPr>
          <p:nvPr/>
        </p:nvSpPr>
        <p:spPr bwMode="auto">
          <a:xfrm>
            <a:off x="827584" y="4221088"/>
            <a:ext cx="554513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BE2424"/>
              </a:buClr>
              <a:buFont typeface="Wingdings" pitchFamily="2" charset="2"/>
              <a:buChar char="Ø"/>
            </a:pPr>
            <a:r>
              <a:rPr lang="tr-TR" sz="2800" dirty="0" err="1">
                <a:solidFill>
                  <a:schemeClr val="tx1"/>
                </a:solidFill>
              </a:rPr>
              <a:t>Progesteron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servikal</a:t>
            </a:r>
            <a:r>
              <a:rPr lang="tr-TR" sz="2800" dirty="0">
                <a:solidFill>
                  <a:schemeClr val="tx1"/>
                </a:solidFill>
              </a:rPr>
              <a:t> mukusu kalınlaştırır, </a:t>
            </a:r>
            <a:r>
              <a:rPr lang="tr-TR" sz="2800" dirty="0" err="1">
                <a:solidFill>
                  <a:schemeClr val="tx1"/>
                </a:solidFill>
              </a:rPr>
              <a:t>endometrial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glandlarda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atrofiye</a:t>
            </a:r>
            <a:r>
              <a:rPr lang="tr-TR" sz="2800" dirty="0">
                <a:solidFill>
                  <a:schemeClr val="tx1"/>
                </a:solidFill>
              </a:rPr>
              <a:t> yol açar.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BE2424"/>
              </a:buClr>
              <a:buFont typeface="Wingdings" pitchFamily="2" charset="2"/>
              <a:buChar char="Ø"/>
            </a:pPr>
            <a:r>
              <a:rPr lang="tr-TR" sz="2800" dirty="0" err="1">
                <a:solidFill>
                  <a:schemeClr val="tx1"/>
                </a:solidFill>
              </a:rPr>
              <a:t>Estrogen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  <a:r>
              <a:rPr lang="tr-TR" sz="2800" dirty="0" err="1">
                <a:solidFill>
                  <a:schemeClr val="tx1"/>
                </a:solidFill>
              </a:rPr>
              <a:t>FSH’yı</a:t>
            </a:r>
            <a:r>
              <a:rPr lang="tr-TR" sz="2800" dirty="0">
                <a:solidFill>
                  <a:schemeClr val="tx1"/>
                </a:solidFill>
              </a:rPr>
              <a:t> baskılayarak </a:t>
            </a:r>
            <a:r>
              <a:rPr lang="tr-TR" sz="2800" dirty="0" err="1">
                <a:solidFill>
                  <a:schemeClr val="tx1"/>
                </a:solidFill>
              </a:rPr>
              <a:t>folikül</a:t>
            </a:r>
            <a:r>
              <a:rPr lang="tr-TR" sz="2800" dirty="0">
                <a:solidFill>
                  <a:schemeClr val="tx1"/>
                </a:solidFill>
              </a:rPr>
              <a:t> gelişimini engeller</a:t>
            </a: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A1DAD-469B-401D-8071-8D41F2C35ACD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1 Başlık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364537" cy="1223963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Bookman Old Style" pitchFamily="18" charset="0"/>
              </a:rPr>
              <a:t>KOK</a:t>
            </a:r>
          </a:p>
        </p:txBody>
      </p:sp>
      <p:sp>
        <p:nvSpPr>
          <p:cNvPr id="182275" name="3 Metin kutusu"/>
          <p:cNvSpPr txBox="1">
            <a:spLocks noChangeArrowheads="1"/>
          </p:cNvSpPr>
          <p:nvPr/>
        </p:nvSpPr>
        <p:spPr bwMode="auto">
          <a:xfrm>
            <a:off x="468313" y="6165850"/>
            <a:ext cx="8135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 i="1" dirty="0" err="1">
                <a:solidFill>
                  <a:srgbClr val="3333FF"/>
                </a:solidFill>
                <a:latin typeface="Comic Sans MS" pitchFamily="66" charset="0"/>
                <a:cs typeface="Arial" pitchFamily="34" charset="0"/>
              </a:rPr>
              <a:t>Wilkie</a:t>
            </a:r>
            <a:r>
              <a:rPr lang="tr-TR" sz="1600" i="1" dirty="0">
                <a:solidFill>
                  <a:srgbClr val="3333FF"/>
                </a:solidFill>
                <a:latin typeface="Comic Sans MS" pitchFamily="66" charset="0"/>
                <a:cs typeface="Arial" pitchFamily="34" charset="0"/>
              </a:rPr>
              <a:t> J,. </a:t>
            </a:r>
            <a:r>
              <a:rPr lang="tr-TR" sz="1600" i="1" dirty="0" err="1">
                <a:solidFill>
                  <a:srgbClr val="3333FF"/>
                </a:solidFill>
                <a:latin typeface="Comic Sans MS" pitchFamily="66" charset="0"/>
                <a:cs typeface="Arial" pitchFamily="34" charset="0"/>
              </a:rPr>
              <a:t>Combined</a:t>
            </a:r>
            <a:r>
              <a:rPr lang="tr-TR" sz="1600" i="1" dirty="0">
                <a:solidFill>
                  <a:srgbClr val="3333FF"/>
                </a:solidFill>
                <a:latin typeface="Comic Sans MS" pitchFamily="66" charset="0"/>
                <a:cs typeface="Arial" pitchFamily="34" charset="0"/>
              </a:rPr>
              <a:t> oral </a:t>
            </a:r>
            <a:r>
              <a:rPr lang="tr-TR" sz="1600" i="1" dirty="0" err="1">
                <a:solidFill>
                  <a:srgbClr val="3333FF"/>
                </a:solidFill>
                <a:latin typeface="Comic Sans MS" pitchFamily="66" charset="0"/>
                <a:cs typeface="Arial" pitchFamily="34" charset="0"/>
              </a:rPr>
              <a:t>contraceptives</a:t>
            </a:r>
            <a:r>
              <a:rPr lang="tr-TR" sz="1600" i="1" dirty="0">
                <a:solidFill>
                  <a:srgbClr val="3333FF"/>
                </a:solidFill>
                <a:latin typeface="Comic Sans MS" pitchFamily="66" charset="0"/>
                <a:cs typeface="Arial" pitchFamily="34" charset="0"/>
              </a:rPr>
              <a:t> in </a:t>
            </a:r>
            <a:r>
              <a:rPr lang="tr-TR" sz="1600" i="1" dirty="0" err="1">
                <a:solidFill>
                  <a:srgbClr val="3333FF"/>
                </a:solidFill>
                <a:latin typeface="Comic Sans MS" pitchFamily="66" charset="0"/>
                <a:cs typeface="Arial" pitchFamily="34" charset="0"/>
              </a:rPr>
              <a:t>the</a:t>
            </a:r>
            <a:r>
              <a:rPr lang="tr-TR" sz="1600" i="1" dirty="0">
                <a:solidFill>
                  <a:srgbClr val="3333FF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tr-TR" sz="1600" i="1" dirty="0" err="1">
                <a:solidFill>
                  <a:srgbClr val="3333FF"/>
                </a:solidFill>
                <a:latin typeface="Comic Sans MS" pitchFamily="66" charset="0"/>
                <a:cs typeface="Arial" pitchFamily="34" charset="0"/>
              </a:rPr>
              <a:t>new</a:t>
            </a:r>
            <a:r>
              <a:rPr lang="tr-TR" sz="1600" i="1" dirty="0">
                <a:solidFill>
                  <a:srgbClr val="3333FF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tr-TR" sz="1600" i="1" dirty="0" err="1">
                <a:solidFill>
                  <a:srgbClr val="3333FF"/>
                </a:solidFill>
                <a:latin typeface="Comic Sans MS" pitchFamily="66" charset="0"/>
                <a:cs typeface="Arial" pitchFamily="34" charset="0"/>
              </a:rPr>
              <a:t>millennium</a:t>
            </a:r>
            <a:r>
              <a:rPr lang="tr-TR" sz="1600" i="1" dirty="0">
                <a:solidFill>
                  <a:srgbClr val="3333FF"/>
                </a:solidFill>
                <a:latin typeface="Comic Sans MS" pitchFamily="66" charset="0"/>
                <a:cs typeface="Arial" pitchFamily="34" charset="0"/>
              </a:rPr>
              <a:t>. </a:t>
            </a:r>
            <a:r>
              <a:rPr lang="tr-TR" sz="1600" i="1" dirty="0" err="1">
                <a:solidFill>
                  <a:srgbClr val="3333FF"/>
                </a:solidFill>
                <a:latin typeface="Comic Sans MS" pitchFamily="66" charset="0"/>
                <a:cs typeface="Arial" pitchFamily="34" charset="0"/>
              </a:rPr>
              <a:t>What</a:t>
            </a:r>
            <a:r>
              <a:rPr lang="tr-TR" sz="1600" i="1" dirty="0">
                <a:solidFill>
                  <a:srgbClr val="3333FF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tr-TR" sz="1600" i="1" dirty="0" err="1">
                <a:solidFill>
                  <a:srgbClr val="3333FF"/>
                </a:solidFill>
                <a:latin typeface="Comic Sans MS" pitchFamily="66" charset="0"/>
                <a:cs typeface="Arial" pitchFamily="34" charset="0"/>
              </a:rPr>
              <a:t>pharmacists</a:t>
            </a:r>
            <a:r>
              <a:rPr lang="tr-TR" sz="1600" i="1" dirty="0">
                <a:solidFill>
                  <a:srgbClr val="3333FF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tr-TR" sz="1600" i="1" dirty="0" err="1">
                <a:solidFill>
                  <a:srgbClr val="3333FF"/>
                </a:solidFill>
                <a:latin typeface="Comic Sans MS" pitchFamily="66" charset="0"/>
                <a:cs typeface="Arial" pitchFamily="34" charset="0"/>
              </a:rPr>
              <a:t>know</a:t>
            </a:r>
            <a:r>
              <a:rPr lang="tr-TR" sz="1600" i="1" dirty="0">
                <a:solidFill>
                  <a:srgbClr val="3333FF"/>
                </a:solidFill>
                <a:latin typeface="Comic Sans MS" pitchFamily="66" charset="0"/>
                <a:cs typeface="Arial" pitchFamily="34" charset="0"/>
              </a:rPr>
              <a:t>. </a:t>
            </a:r>
            <a:r>
              <a:rPr lang="tr-TR" sz="1600" i="1" dirty="0" err="1">
                <a:solidFill>
                  <a:srgbClr val="3333FF"/>
                </a:solidFill>
                <a:latin typeface="Comic Sans MS" pitchFamily="66" charset="0"/>
                <a:cs typeface="Arial" pitchFamily="34" charset="0"/>
              </a:rPr>
              <a:t>Canadian</a:t>
            </a:r>
            <a:r>
              <a:rPr lang="tr-TR" sz="1600" i="1" dirty="0">
                <a:solidFill>
                  <a:srgbClr val="3333FF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tr-TR" sz="1600" i="1" dirty="0" err="1">
                <a:solidFill>
                  <a:srgbClr val="3333FF"/>
                </a:solidFill>
                <a:latin typeface="Comic Sans MS" pitchFamily="66" charset="0"/>
                <a:cs typeface="Arial" pitchFamily="34" charset="0"/>
              </a:rPr>
              <a:t>Pharmacists</a:t>
            </a:r>
            <a:r>
              <a:rPr lang="tr-TR" sz="1600" i="1" dirty="0">
                <a:solidFill>
                  <a:srgbClr val="3333FF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tr-TR" sz="1600" i="1" dirty="0" err="1">
                <a:solidFill>
                  <a:srgbClr val="3333FF"/>
                </a:solidFill>
                <a:latin typeface="Comic Sans MS" pitchFamily="66" charset="0"/>
                <a:cs typeface="Arial" pitchFamily="34" charset="0"/>
              </a:rPr>
              <a:t>Association</a:t>
            </a:r>
            <a:r>
              <a:rPr lang="tr-TR" sz="1600" i="1" dirty="0">
                <a:solidFill>
                  <a:srgbClr val="3333FF"/>
                </a:solidFill>
                <a:latin typeface="Comic Sans MS" pitchFamily="66" charset="0"/>
                <a:cs typeface="Arial" pitchFamily="34" charset="0"/>
              </a:rPr>
              <a:t> 2007 </a:t>
            </a:r>
            <a:r>
              <a:rPr lang="tr-TR" sz="1600" i="1" dirty="0" err="1">
                <a:solidFill>
                  <a:srgbClr val="3333FF"/>
                </a:solidFill>
                <a:latin typeface="Comic Sans MS" pitchFamily="66" charset="0"/>
                <a:cs typeface="Arial" pitchFamily="34" charset="0"/>
              </a:rPr>
              <a:t>Home</a:t>
            </a:r>
            <a:r>
              <a:rPr lang="tr-TR" sz="1600" i="1" dirty="0">
                <a:solidFill>
                  <a:srgbClr val="3333FF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tr-TR" sz="1600" i="1" dirty="0" err="1">
                <a:solidFill>
                  <a:srgbClr val="3333FF"/>
                </a:solidFill>
                <a:latin typeface="Comic Sans MS" pitchFamily="66" charset="0"/>
                <a:cs typeface="Arial" pitchFamily="34" charset="0"/>
              </a:rPr>
              <a:t>Study</a:t>
            </a:r>
            <a:r>
              <a:rPr lang="tr-TR" sz="1600" i="1" dirty="0">
                <a:solidFill>
                  <a:srgbClr val="3333FF"/>
                </a:solidFill>
                <a:latin typeface="Comic Sans MS" pitchFamily="66" charset="0"/>
                <a:cs typeface="Arial" pitchFamily="34" charset="0"/>
              </a:rPr>
              <a:t> Program. 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250825" y="1341438"/>
            <a:ext cx="115252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tr-TR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1960</a:t>
            </a:r>
          </a:p>
        </p:txBody>
      </p:sp>
      <p:cxnSp>
        <p:nvCxnSpPr>
          <p:cNvPr id="182277" name="7 Düz Ok Bağlayıcısı"/>
          <p:cNvCxnSpPr>
            <a:cxnSpLocks noChangeShapeType="1"/>
          </p:cNvCxnSpPr>
          <p:nvPr/>
        </p:nvCxnSpPr>
        <p:spPr bwMode="auto">
          <a:xfrm flipV="1">
            <a:off x="1476375" y="1557338"/>
            <a:ext cx="503238" cy="142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2278" name="8 Metin kutusu"/>
          <p:cNvSpPr txBox="1">
            <a:spLocks noChangeArrowheads="1"/>
          </p:cNvSpPr>
          <p:nvPr/>
        </p:nvSpPr>
        <p:spPr bwMode="auto">
          <a:xfrm>
            <a:off x="2124075" y="1125538"/>
            <a:ext cx="4032250" cy="10144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İlk oral </a:t>
            </a:r>
            <a:r>
              <a:rPr lang="tr-TR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kontraseptif</a:t>
            </a:r>
            <a:r>
              <a:rPr lang="tr-T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tr-T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tr-T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g </a:t>
            </a:r>
            <a:r>
              <a:rPr lang="tr-TR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mestranol</a:t>
            </a:r>
            <a:r>
              <a:rPr lang="tr-T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 9.35 mg </a:t>
            </a:r>
            <a:r>
              <a:rPr lang="tr-TR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noretinodrel</a:t>
            </a:r>
            <a:endParaRPr lang="tr-TR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2279" name="9 Düz Ok Bağlayıcısı"/>
          <p:cNvCxnSpPr>
            <a:cxnSpLocks noChangeShapeType="1"/>
          </p:cNvCxnSpPr>
          <p:nvPr/>
        </p:nvCxnSpPr>
        <p:spPr bwMode="auto">
          <a:xfrm flipV="1">
            <a:off x="6300788" y="1628775"/>
            <a:ext cx="503237" cy="142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2280" name="10 Metin kutusu"/>
          <p:cNvSpPr txBox="1">
            <a:spLocks noChangeArrowheads="1"/>
          </p:cNvSpPr>
          <p:nvPr/>
        </p:nvSpPr>
        <p:spPr bwMode="auto">
          <a:xfrm>
            <a:off x="6948488" y="1341438"/>
            <a:ext cx="1584325" cy="7064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Yan etki </a:t>
            </a:r>
            <a:r>
              <a:rPr lang="tr-T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</a:p>
          <a:p>
            <a:r>
              <a:rPr lang="tr-T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Risk </a:t>
            </a:r>
            <a:endParaRPr lang="tr-TR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281" name="11 Oval"/>
          <p:cNvSpPr>
            <a:spLocks noChangeArrowheads="1"/>
          </p:cNvSpPr>
          <p:nvPr/>
        </p:nvSpPr>
        <p:spPr bwMode="auto">
          <a:xfrm>
            <a:off x="2195513" y="1412875"/>
            <a:ext cx="1008062" cy="360363"/>
          </a:xfrm>
          <a:prstGeom prst="ellipse">
            <a:avLst/>
          </a:prstGeom>
          <a:noFill/>
          <a:ln w="25400" algn="ctr">
            <a:solidFill>
              <a:srgbClr val="FC6204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5000"/>
              </a:lnSpc>
              <a:spcBef>
                <a:spcPct val="20000"/>
              </a:spcBef>
              <a:buClr>
                <a:srgbClr val="EEECE1"/>
              </a:buClr>
            </a:pPr>
            <a:endParaRPr lang="tr-TR">
              <a:solidFill>
                <a:srgbClr val="284C6A"/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251520" y="2708920"/>
            <a:ext cx="115252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1970</a:t>
            </a:r>
          </a:p>
        </p:txBody>
      </p:sp>
      <p:cxnSp>
        <p:nvCxnSpPr>
          <p:cNvPr id="182283" name="13 Düz Ok Bağlayıcısı"/>
          <p:cNvCxnSpPr>
            <a:cxnSpLocks noChangeShapeType="1"/>
          </p:cNvCxnSpPr>
          <p:nvPr/>
        </p:nvCxnSpPr>
        <p:spPr bwMode="auto">
          <a:xfrm flipV="1">
            <a:off x="1476375" y="2924175"/>
            <a:ext cx="503238" cy="158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2284" name="14 Metin kutusu"/>
          <p:cNvSpPr txBox="1">
            <a:spLocks noChangeArrowheads="1"/>
          </p:cNvSpPr>
          <p:nvPr/>
        </p:nvSpPr>
        <p:spPr bwMode="auto">
          <a:xfrm>
            <a:off x="2124075" y="2492375"/>
            <a:ext cx="6408738" cy="4000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Prodrug</a:t>
            </a:r>
            <a:r>
              <a:rPr lang="tr-T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mestranol</a:t>
            </a:r>
            <a:r>
              <a:rPr lang="tr-T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tr-TR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Etinil</a:t>
            </a:r>
            <a:r>
              <a:rPr lang="tr-T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Estradiol</a:t>
            </a:r>
            <a:r>
              <a:rPr lang="tr-T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(50 </a:t>
            </a:r>
            <a:r>
              <a:rPr lang="tr-T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g)</a:t>
            </a:r>
            <a:r>
              <a:rPr lang="tr-T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cxnSp>
        <p:nvCxnSpPr>
          <p:cNvPr id="182285" name="15 Düz Ok Bağlayıcısı"/>
          <p:cNvCxnSpPr>
            <a:cxnSpLocks noChangeShapeType="1"/>
          </p:cNvCxnSpPr>
          <p:nvPr/>
        </p:nvCxnSpPr>
        <p:spPr bwMode="auto">
          <a:xfrm flipV="1">
            <a:off x="4500563" y="2708275"/>
            <a:ext cx="503237" cy="158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" name="17 Metin kutusu"/>
          <p:cNvSpPr txBox="1"/>
          <p:nvPr/>
        </p:nvSpPr>
        <p:spPr>
          <a:xfrm>
            <a:off x="251520" y="3933056"/>
            <a:ext cx="115252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1980</a:t>
            </a:r>
          </a:p>
        </p:txBody>
      </p:sp>
      <p:sp>
        <p:nvSpPr>
          <p:cNvPr id="182287" name="19 Metin kutusu"/>
          <p:cNvSpPr txBox="1">
            <a:spLocks noChangeArrowheads="1"/>
          </p:cNvSpPr>
          <p:nvPr/>
        </p:nvSpPr>
        <p:spPr bwMode="auto">
          <a:xfrm>
            <a:off x="2124075" y="3068638"/>
            <a:ext cx="6408738" cy="4000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EE (50 </a:t>
            </a:r>
            <a:r>
              <a:rPr lang="tr-T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g)      </a:t>
            </a:r>
            <a:r>
              <a:rPr lang="tr-TR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35 </a:t>
            </a:r>
            <a:r>
              <a:rPr lang="tr-T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g       </a:t>
            </a:r>
            <a:r>
              <a:rPr lang="tr-TR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30 </a:t>
            </a:r>
            <a:r>
              <a:rPr lang="tr-T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g  </a:t>
            </a:r>
            <a:r>
              <a:rPr lang="tr-TR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20 </a:t>
            </a:r>
            <a:r>
              <a:rPr lang="tr-T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g  </a:t>
            </a:r>
            <a:r>
              <a:rPr lang="tr-T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cxnSp>
        <p:nvCxnSpPr>
          <p:cNvPr id="182288" name="20 Düz Ok Bağlayıcısı"/>
          <p:cNvCxnSpPr>
            <a:cxnSpLocks noChangeShapeType="1"/>
          </p:cNvCxnSpPr>
          <p:nvPr/>
        </p:nvCxnSpPr>
        <p:spPr bwMode="auto">
          <a:xfrm flipV="1">
            <a:off x="3419872" y="3284984"/>
            <a:ext cx="504825" cy="158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2289" name="22 Düz Ok Bağlayıcısı"/>
          <p:cNvCxnSpPr>
            <a:cxnSpLocks noChangeShapeType="1"/>
          </p:cNvCxnSpPr>
          <p:nvPr/>
        </p:nvCxnSpPr>
        <p:spPr bwMode="auto">
          <a:xfrm flipV="1">
            <a:off x="4716016" y="3284984"/>
            <a:ext cx="504825" cy="158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2290" name="23 Düz Ok Bağlayıcısı"/>
          <p:cNvCxnSpPr>
            <a:cxnSpLocks noChangeShapeType="1"/>
          </p:cNvCxnSpPr>
          <p:nvPr/>
        </p:nvCxnSpPr>
        <p:spPr bwMode="auto">
          <a:xfrm flipV="1">
            <a:off x="5940152" y="3284984"/>
            <a:ext cx="504825" cy="142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2291" name="25 Düz Ok Bağlayıcısı"/>
          <p:cNvCxnSpPr>
            <a:cxnSpLocks noChangeShapeType="1"/>
          </p:cNvCxnSpPr>
          <p:nvPr/>
        </p:nvCxnSpPr>
        <p:spPr bwMode="auto">
          <a:xfrm flipV="1">
            <a:off x="1547813" y="4149725"/>
            <a:ext cx="503237" cy="142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2292" name="26 Metin kutusu"/>
          <p:cNvSpPr txBox="1">
            <a:spLocks noChangeArrowheads="1"/>
          </p:cNvSpPr>
          <p:nvPr/>
        </p:nvSpPr>
        <p:spPr bwMode="auto">
          <a:xfrm>
            <a:off x="2195513" y="3789363"/>
            <a:ext cx="6408737" cy="10156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Yeni, düşük dozda ama daha güçlü </a:t>
            </a:r>
            <a:r>
              <a:rPr lang="tr-TR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progestinler</a:t>
            </a:r>
            <a:endParaRPr lang="tr-TR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tr-TR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Estran’lar</a:t>
            </a:r>
            <a:r>
              <a:rPr lang="tr-T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kuşak</a:t>
            </a:r>
            <a:r>
              <a:rPr lang="tr-T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yerine </a:t>
            </a:r>
            <a:r>
              <a:rPr lang="tr-TR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Gonan’lar</a:t>
            </a:r>
            <a:r>
              <a:rPr lang="tr-T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2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2.kuşak</a:t>
            </a:r>
            <a:r>
              <a:rPr lang="tr-T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tr-T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tr-TR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noretisteron</a:t>
            </a:r>
            <a:r>
              <a:rPr lang="tr-T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r-TR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tr-TR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levonorgestrel</a:t>
            </a:r>
            <a:r>
              <a:rPr lang="tr-T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182293" name="27 Düz Ok Bağlayıcısı"/>
          <p:cNvCxnSpPr>
            <a:cxnSpLocks noChangeShapeType="1"/>
          </p:cNvCxnSpPr>
          <p:nvPr/>
        </p:nvCxnSpPr>
        <p:spPr bwMode="auto">
          <a:xfrm flipV="1">
            <a:off x="3995936" y="4581128"/>
            <a:ext cx="503237" cy="158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" name="29 Metin kutusu"/>
          <p:cNvSpPr txBox="1"/>
          <p:nvPr/>
        </p:nvSpPr>
        <p:spPr>
          <a:xfrm>
            <a:off x="251520" y="4941168"/>
            <a:ext cx="115212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1990</a:t>
            </a:r>
          </a:p>
        </p:txBody>
      </p:sp>
      <p:cxnSp>
        <p:nvCxnSpPr>
          <p:cNvPr id="182295" name="30 Düz Ok Bağlayıcısı"/>
          <p:cNvCxnSpPr>
            <a:cxnSpLocks noChangeShapeType="1"/>
          </p:cNvCxnSpPr>
          <p:nvPr/>
        </p:nvCxnSpPr>
        <p:spPr bwMode="auto">
          <a:xfrm flipV="1">
            <a:off x="1547813" y="5229225"/>
            <a:ext cx="503237" cy="142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2296" name="31 Metin kutusu"/>
          <p:cNvSpPr txBox="1">
            <a:spLocks noChangeArrowheads="1"/>
          </p:cNvSpPr>
          <p:nvPr/>
        </p:nvSpPr>
        <p:spPr bwMode="auto">
          <a:xfrm>
            <a:off x="2195513" y="5229225"/>
            <a:ext cx="6408737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kuşak (</a:t>
            </a:r>
            <a:r>
              <a:rPr lang="tr-TR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Gonan’lar</a:t>
            </a:r>
            <a:r>
              <a:rPr lang="tr-T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25" name="31 Metin kutusu"/>
          <p:cNvSpPr txBox="1">
            <a:spLocks noChangeArrowheads="1"/>
          </p:cNvSpPr>
          <p:nvPr/>
        </p:nvSpPr>
        <p:spPr bwMode="auto">
          <a:xfrm>
            <a:off x="2195736" y="5733256"/>
            <a:ext cx="6408737" cy="40011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kuşak </a:t>
            </a:r>
            <a:r>
              <a:rPr lang="tr-TR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Dienogest</a:t>
            </a:r>
            <a:r>
              <a:rPr lang="tr-T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Drospirenon</a:t>
            </a:r>
            <a:r>
              <a:rPr lang="tr-TR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tr-TR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251520" y="5661248"/>
            <a:ext cx="115252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2000</a:t>
            </a:r>
            <a:endParaRPr lang="tr-TR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30 Düz Ok Bağlayıcısı"/>
          <p:cNvCxnSpPr>
            <a:cxnSpLocks noChangeShapeType="1"/>
          </p:cNvCxnSpPr>
          <p:nvPr/>
        </p:nvCxnSpPr>
        <p:spPr bwMode="auto">
          <a:xfrm flipV="1">
            <a:off x="1547664" y="5877272"/>
            <a:ext cx="503237" cy="142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advTm="18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686800" cy="1252538"/>
          </a:xfrm>
        </p:spPr>
        <p:txBody>
          <a:bodyPr rIns="45720"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4500" b="1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tr-TR" sz="4500" b="1" dirty="0" smtClean="0">
                <a:solidFill>
                  <a:schemeClr val="accent1">
                    <a:satMod val="150000"/>
                  </a:schemeClr>
                </a:solidFill>
              </a:rPr>
              <a:t>O</a:t>
            </a:r>
            <a:r>
              <a:rPr lang="en-GB" sz="4500" b="1" dirty="0" smtClean="0">
                <a:solidFill>
                  <a:schemeClr val="accent1">
                    <a:satMod val="150000"/>
                  </a:schemeClr>
                </a:solidFill>
              </a:rPr>
              <a:t>ral </a:t>
            </a:r>
            <a:r>
              <a:rPr lang="tr-TR" sz="4500" b="1" dirty="0" smtClean="0">
                <a:solidFill>
                  <a:schemeClr val="accent1">
                    <a:satMod val="150000"/>
                  </a:schemeClr>
                </a:solidFill>
              </a:rPr>
              <a:t>K</a:t>
            </a:r>
            <a:r>
              <a:rPr lang="en-GB" sz="4500" b="1" dirty="0" smtClean="0">
                <a:solidFill>
                  <a:schemeClr val="accent1">
                    <a:satMod val="150000"/>
                  </a:schemeClr>
                </a:solidFill>
              </a:rPr>
              <a:t>ontra</a:t>
            </a:r>
            <a:r>
              <a:rPr lang="tr-TR" sz="4500" b="1" dirty="0" smtClean="0">
                <a:solidFill>
                  <a:schemeClr val="accent1">
                    <a:satMod val="150000"/>
                  </a:schemeClr>
                </a:solidFill>
              </a:rPr>
              <a:t>s</a:t>
            </a:r>
            <a:r>
              <a:rPr lang="en-GB" sz="4500" b="1" dirty="0" smtClean="0">
                <a:solidFill>
                  <a:schemeClr val="accent1">
                    <a:satMod val="150000"/>
                  </a:schemeClr>
                </a:solidFill>
              </a:rPr>
              <a:t>epti</a:t>
            </a:r>
            <a:r>
              <a:rPr lang="tr-TR" sz="4500" b="1" dirty="0" err="1" smtClean="0">
                <a:solidFill>
                  <a:schemeClr val="accent1">
                    <a:satMod val="150000"/>
                  </a:schemeClr>
                </a:solidFill>
              </a:rPr>
              <a:t>flerde</a:t>
            </a:r>
            <a:r>
              <a:rPr lang="tr-TR" sz="4500" b="1" dirty="0" smtClean="0">
                <a:solidFill>
                  <a:schemeClr val="accent1">
                    <a:satMod val="150000"/>
                  </a:schemeClr>
                </a:solidFill>
              </a:rPr>
              <a:t> Östrojen Dozu</a:t>
            </a:r>
            <a:endParaRPr lang="en-GB" sz="4500" b="1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79512" y="1052736"/>
            <a:ext cx="1728192" cy="88639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Aft>
                <a:spcPct val="40000"/>
              </a:spcAft>
            </a:pPr>
            <a:r>
              <a:rPr lang="tr-TR" sz="2400" dirty="0">
                <a:solidFill>
                  <a:prstClr val="white"/>
                </a:solidFill>
                <a:cs typeface="Arial" pitchFamily="34" charset="0"/>
              </a:rPr>
              <a:t>Ö</a:t>
            </a:r>
            <a:r>
              <a:rPr lang="en-GB" sz="2400" dirty="0">
                <a:solidFill>
                  <a:prstClr val="white"/>
                </a:solidFill>
                <a:cs typeface="Arial" pitchFamily="34" charset="0"/>
              </a:rPr>
              <a:t>STRO</a:t>
            </a:r>
            <a:r>
              <a:rPr lang="tr-TR" sz="2400" dirty="0">
                <a:solidFill>
                  <a:prstClr val="white"/>
                </a:solidFill>
                <a:cs typeface="Arial" pitchFamily="34" charset="0"/>
              </a:rPr>
              <a:t>J</a:t>
            </a:r>
            <a:r>
              <a:rPr lang="en-GB" sz="2400" dirty="0" smtClean="0">
                <a:solidFill>
                  <a:prstClr val="white"/>
                </a:solidFill>
                <a:cs typeface="Arial" pitchFamily="34" charset="0"/>
              </a:rPr>
              <a:t>EN</a:t>
            </a:r>
            <a:endParaRPr lang="tr-TR" sz="2400" dirty="0" smtClean="0">
              <a:solidFill>
                <a:prstClr val="white"/>
              </a:solidFill>
              <a:cs typeface="Arial" pitchFamily="34" charset="0"/>
            </a:endParaRPr>
          </a:p>
          <a:p>
            <a:pPr algn="ctr">
              <a:spcAft>
                <a:spcPct val="40000"/>
              </a:spcAft>
            </a:pPr>
            <a:r>
              <a:rPr lang="tr-TR" sz="2400" dirty="0" smtClean="0">
                <a:solidFill>
                  <a:prstClr val="white"/>
                </a:solidFill>
                <a:cs typeface="Arial" pitchFamily="34" charset="0"/>
              </a:rPr>
              <a:t>Dozu ↓</a:t>
            </a:r>
            <a:endParaRPr lang="en-GB" sz="2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928688" y="5578475"/>
            <a:ext cx="1441450" cy="430213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39825">
              <a:spcAft>
                <a:spcPct val="40000"/>
              </a:spcAft>
              <a:tabLst>
                <a:tab pos="1255713" algn="ctr"/>
                <a:tab pos="6624638" algn="ctr"/>
              </a:tabLst>
            </a:pPr>
            <a:r>
              <a:rPr lang="en-GB" sz="2800">
                <a:solidFill>
                  <a:prstClr val="white"/>
                </a:solidFill>
                <a:cs typeface="Arial" pitchFamily="34" charset="0"/>
              </a:rPr>
              <a:t>1960</a:t>
            </a: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6840538" y="5578475"/>
            <a:ext cx="1446212" cy="430213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39825">
              <a:spcAft>
                <a:spcPct val="40000"/>
              </a:spcAft>
              <a:tabLst>
                <a:tab pos="1255713" algn="ctr"/>
                <a:tab pos="6624638" algn="ctr"/>
              </a:tabLst>
            </a:pPr>
            <a:r>
              <a:rPr lang="en-GB" sz="2800">
                <a:solidFill>
                  <a:prstClr val="white"/>
                </a:solidFill>
                <a:cs typeface="Arial" pitchFamily="34" charset="0"/>
              </a:rPr>
              <a:t>2000</a:t>
            </a:r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744538" y="3124200"/>
            <a:ext cx="1916112" cy="954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cs typeface="Arial" pitchFamily="34" charset="0"/>
              </a:rPr>
              <a:t>150 µg</a:t>
            </a:r>
          </a:p>
          <a:p>
            <a:r>
              <a:rPr lang="en-US" sz="2800" b="1">
                <a:solidFill>
                  <a:srgbClr val="FF0000"/>
                </a:solidFill>
                <a:cs typeface="Arial" pitchFamily="34" charset="0"/>
              </a:rPr>
              <a:t>(mestranol)</a:t>
            </a:r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5652120" y="980728"/>
            <a:ext cx="3491880" cy="2677656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Font typeface="Times New Roman" pitchFamily="18" charset="0"/>
              <a:buChar char="►"/>
            </a:pPr>
            <a:r>
              <a:rPr lang="en-US" sz="2800" b="1" dirty="0">
                <a:solidFill>
                  <a:srgbClr val="FF0000"/>
                </a:solidFill>
                <a:cs typeface="Arial" pitchFamily="34" charset="0"/>
              </a:rPr>
              <a:t>15 µg </a:t>
            </a:r>
            <a:r>
              <a:rPr lang="tr-TR" sz="2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Arial" pitchFamily="34" charset="0"/>
              </a:rPr>
              <a:t>ethinylestradiol</a:t>
            </a:r>
            <a:r>
              <a:rPr lang="tr-TR" sz="2800" b="1" dirty="0" smtClean="0">
                <a:solidFill>
                  <a:srgbClr val="FF0000"/>
                </a:solidFill>
                <a:cs typeface="Arial" pitchFamily="34" charset="0"/>
              </a:rPr>
              <a:t> (EE)</a:t>
            </a:r>
            <a:endParaRPr lang="tr-TR" sz="2800" b="1" dirty="0">
              <a:solidFill>
                <a:srgbClr val="FF0000"/>
              </a:solidFill>
              <a:cs typeface="Arial" pitchFamily="34" charset="0"/>
            </a:endParaRPr>
          </a:p>
          <a:p>
            <a:pPr>
              <a:buFont typeface="Times New Roman" pitchFamily="18" charset="0"/>
              <a:buChar char="►"/>
            </a:pPr>
            <a:r>
              <a:rPr lang="tr-TR" sz="2800" b="1" dirty="0" err="1">
                <a:solidFill>
                  <a:srgbClr val="FF0000"/>
                </a:solidFill>
                <a:cs typeface="Arial" pitchFamily="34" charset="0"/>
              </a:rPr>
              <a:t>Östradiol</a:t>
            </a:r>
            <a:r>
              <a:rPr lang="tr-TR" sz="28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tr-TR" sz="2800" b="1" dirty="0" err="1" smtClean="0">
                <a:solidFill>
                  <a:srgbClr val="FF0000"/>
                </a:solidFill>
                <a:cs typeface="Arial" pitchFamily="34" charset="0"/>
              </a:rPr>
              <a:t>valerat</a:t>
            </a:r>
            <a:endParaRPr lang="tr-TR" sz="28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>
              <a:buFont typeface="Times New Roman" pitchFamily="18" charset="0"/>
              <a:buChar char="►"/>
            </a:pPr>
            <a:r>
              <a:rPr lang="tr-TR" sz="2800" b="1" dirty="0" smtClean="0">
                <a:solidFill>
                  <a:srgbClr val="4F81BD"/>
                </a:solidFill>
                <a:cs typeface="Arial" pitchFamily="34" charset="0"/>
              </a:rPr>
              <a:t>17 </a:t>
            </a:r>
            <a:r>
              <a:rPr lang="el-GR" sz="2800" b="1" dirty="0" smtClean="0">
                <a:solidFill>
                  <a:srgbClr val="4F81BD"/>
                </a:solidFill>
                <a:latin typeface="Times New Roman"/>
                <a:cs typeface="Times New Roman"/>
              </a:rPr>
              <a:t>β</a:t>
            </a:r>
            <a:r>
              <a:rPr lang="tr-TR" sz="2800" b="1" dirty="0" smtClean="0">
                <a:solidFill>
                  <a:srgbClr val="4F81BD"/>
                </a:solidFill>
                <a:latin typeface="Times New Roman"/>
                <a:cs typeface="Times New Roman"/>
              </a:rPr>
              <a:t> </a:t>
            </a:r>
            <a:r>
              <a:rPr lang="tr-TR" sz="2800" b="1" dirty="0" err="1" smtClean="0">
                <a:solidFill>
                  <a:srgbClr val="4F81BD"/>
                </a:solidFill>
                <a:latin typeface="Times New Roman"/>
                <a:cs typeface="Times New Roman"/>
              </a:rPr>
              <a:t>östradiol</a:t>
            </a:r>
            <a:r>
              <a:rPr lang="tr-TR" sz="2800" b="1" dirty="0" smtClean="0">
                <a:solidFill>
                  <a:srgbClr val="4F81BD"/>
                </a:solidFill>
                <a:latin typeface="Times New Roman"/>
                <a:cs typeface="Times New Roman"/>
              </a:rPr>
              <a:t> (E2)</a:t>
            </a:r>
          </a:p>
          <a:p>
            <a:pPr>
              <a:buFont typeface="Times New Roman" pitchFamily="18" charset="0"/>
              <a:buChar char="►"/>
            </a:pPr>
            <a:r>
              <a:rPr lang="tr-TR" sz="2800" b="1" dirty="0" err="1" smtClean="0">
                <a:solidFill>
                  <a:srgbClr val="4F81BD"/>
                </a:solidFill>
                <a:latin typeface="Times New Roman"/>
                <a:cs typeface="Times New Roman"/>
              </a:rPr>
              <a:t>Estetrol</a:t>
            </a:r>
            <a:r>
              <a:rPr lang="tr-TR" sz="2800" b="1" dirty="0" smtClean="0">
                <a:solidFill>
                  <a:srgbClr val="4F81BD"/>
                </a:solidFill>
                <a:latin typeface="Times New Roman"/>
                <a:cs typeface="Times New Roman"/>
              </a:rPr>
              <a:t> (E4, etki EE/18)</a:t>
            </a:r>
            <a:r>
              <a:rPr lang="tr-TR" sz="2800" dirty="0" smtClean="0"/>
              <a:t> </a:t>
            </a:r>
            <a:endParaRPr lang="en-US" sz="2800" b="1" dirty="0">
              <a:solidFill>
                <a:srgbClr val="4F81BD"/>
              </a:solidFill>
              <a:cs typeface="Arial" pitchFamily="34" charset="0"/>
            </a:endParaRPr>
          </a:p>
        </p:txBody>
      </p:sp>
      <p:sp>
        <p:nvSpPr>
          <p:cNvPr id="1191948" name="Line 12"/>
          <p:cNvSpPr>
            <a:spLocks noChangeShapeType="1"/>
          </p:cNvSpPr>
          <p:nvPr/>
        </p:nvSpPr>
        <p:spPr bwMode="auto">
          <a:xfrm>
            <a:off x="2166938" y="3581400"/>
            <a:ext cx="4876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23561" name="Line 13"/>
          <p:cNvSpPr>
            <a:spLocks noChangeShapeType="1"/>
          </p:cNvSpPr>
          <p:nvPr/>
        </p:nvSpPr>
        <p:spPr bwMode="auto">
          <a:xfrm>
            <a:off x="2506663" y="5791200"/>
            <a:ext cx="41989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>
          <a:xfrm>
            <a:off x="1763688" y="980728"/>
            <a:ext cx="3960440" cy="2304255"/>
          </a:xfrm>
          <a:prstGeom prst="rect">
            <a:avLst/>
          </a:prstGeom>
          <a:solidFill>
            <a:srgbClr val="C00000"/>
          </a:solidFill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solidFill>
                  <a:prstClr val="white"/>
                </a:solidFill>
              </a:rPr>
              <a:t>Bulantı, kusma, </a:t>
            </a:r>
            <a:r>
              <a:rPr lang="tr-TR" dirty="0" err="1" smtClean="0">
                <a:solidFill>
                  <a:prstClr val="white"/>
                </a:solidFill>
              </a:rPr>
              <a:t>başağrısı</a:t>
            </a:r>
            <a:r>
              <a:rPr lang="tr-TR" dirty="0" smtClean="0">
                <a:solidFill>
                  <a:prstClr val="white"/>
                </a:solidFill>
              </a:rPr>
              <a:t>, göğüslerde hassasiyet östrojene bağlı istenmeyen yan etkiler, yan etkiler doza bağımlı</a:t>
            </a:r>
          </a:p>
          <a:p>
            <a:r>
              <a:rPr lang="tr-TR" dirty="0" smtClean="0">
                <a:solidFill>
                  <a:prstClr val="white"/>
                </a:solidFill>
              </a:rPr>
              <a:t>Daha az sıklıkla görülen istenmeyen etkiler: </a:t>
            </a:r>
            <a:r>
              <a:rPr lang="tr-TR" dirty="0" err="1" smtClean="0">
                <a:solidFill>
                  <a:prstClr val="white"/>
                </a:solidFill>
              </a:rPr>
              <a:t>tromboembolik</a:t>
            </a:r>
            <a:r>
              <a:rPr lang="tr-TR" dirty="0" smtClean="0">
                <a:solidFill>
                  <a:prstClr val="white"/>
                </a:solidFill>
              </a:rPr>
              <a:t> olaylar doz bağımlı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9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19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rgbClr val="7030A0"/>
          </a:solidFill>
        </p:spPr>
        <p:txBody>
          <a:bodyPr/>
          <a:lstStyle/>
          <a:p>
            <a:pPr eaLnBrk="1" hangingPunct="1"/>
            <a:r>
              <a:rPr lang="tr-TR" dirty="0" err="1" smtClean="0">
                <a:solidFill>
                  <a:schemeClr val="bg1"/>
                </a:solidFill>
              </a:rPr>
              <a:t>Progesteronların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biyoaktivitesi</a:t>
            </a:r>
            <a:r>
              <a:rPr lang="tr-TR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7885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Doğal progesteronun yarı ömrü kısa, hızla metabolize olur, minimal transdermal emilimi var</a:t>
            </a:r>
          </a:p>
          <a:p>
            <a:pPr eaLnBrk="1" hangingPunct="1"/>
            <a:r>
              <a:rPr lang="tr-TR" smtClean="0"/>
              <a:t>Progesteronların santral sinir sistemi üzerinde etkileri var (mood değişiklikleri vb)</a:t>
            </a:r>
          </a:p>
          <a:p>
            <a:pPr eaLnBrk="1" hangingPunct="1"/>
            <a:r>
              <a:rPr lang="tr-TR" smtClean="0"/>
              <a:t>Progesteronların sistemik ve metabolik etkileri gözönünde bulundurulmalı</a:t>
            </a:r>
          </a:p>
          <a:p>
            <a:pPr eaLnBrk="1" hangingPunct="1">
              <a:buFont typeface="Arial" pitchFamily="34" charset="0"/>
              <a:buNone/>
            </a:pPr>
            <a:endParaRPr lang="tr-TR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Modül">
  <a:themeElements>
    <a:clrScheme name="3_Modül 1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FFFFFF"/>
      </a:accent3>
      <a:accent4>
        <a:srgbClr val="000000"/>
      </a:accent4>
      <a:accent5>
        <a:srgbClr val="F6D3AA"/>
      </a:accent5>
      <a:accent6>
        <a:srgbClr val="56A4B9"/>
      </a:accent6>
      <a:hlink>
        <a:srgbClr val="168BBA"/>
      </a:hlink>
      <a:folHlink>
        <a:srgbClr val="680000"/>
      </a:folHlink>
    </a:clrScheme>
    <a:fontScheme name="3_Modül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odül 1">
        <a:dk1>
          <a:srgbClr val="000000"/>
        </a:dk1>
        <a:lt1>
          <a:srgbClr val="FFFFFF"/>
        </a:lt1>
        <a:dk2>
          <a:srgbClr val="5A6378"/>
        </a:dk2>
        <a:lt2>
          <a:srgbClr val="D4D4D6"/>
        </a:lt2>
        <a:accent1>
          <a:srgbClr val="F0AD00"/>
        </a:accent1>
        <a:accent2>
          <a:srgbClr val="60B5CC"/>
        </a:accent2>
        <a:accent3>
          <a:srgbClr val="FFFFFF"/>
        </a:accent3>
        <a:accent4>
          <a:srgbClr val="000000"/>
        </a:accent4>
        <a:accent5>
          <a:srgbClr val="F6D3AA"/>
        </a:accent5>
        <a:accent6>
          <a:srgbClr val="56A4B9"/>
        </a:accent6>
        <a:hlink>
          <a:srgbClr val="168BBA"/>
        </a:hlink>
        <a:folHlink>
          <a:srgbClr val="68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2770</Words>
  <Application>Microsoft Office PowerPoint</Application>
  <PresentationFormat>On-screen Show (4:3)</PresentationFormat>
  <Paragraphs>708</Paragraphs>
  <Slides>54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80" baseType="lpstr">
      <vt:lpstr>MS PGothic</vt:lpstr>
      <vt:lpstr>MS PGothic</vt:lpstr>
      <vt:lpstr>SimSun</vt:lpstr>
      <vt:lpstr>Algerian</vt:lpstr>
      <vt:lpstr>Arial</vt:lpstr>
      <vt:lpstr>Arial Black</vt:lpstr>
      <vt:lpstr>Bookman Old Style</vt:lpstr>
      <vt:lpstr>Calibri</vt:lpstr>
      <vt:lpstr>Century Schoolbook</vt:lpstr>
      <vt:lpstr>Comic Sans MS</vt:lpstr>
      <vt:lpstr>Constantia</vt:lpstr>
      <vt:lpstr>Corbel</vt:lpstr>
      <vt:lpstr>Georgia</vt:lpstr>
      <vt:lpstr>Symbol</vt:lpstr>
      <vt:lpstr>Tahoma</vt:lpstr>
      <vt:lpstr>Times New Roman</vt:lpstr>
      <vt:lpstr>Trebuchet MS</vt:lpstr>
      <vt:lpstr>Wingdings</vt:lpstr>
      <vt:lpstr>Wingdings 2</vt:lpstr>
      <vt:lpstr>Wingdings 3</vt:lpstr>
      <vt:lpstr>Ofis Teması</vt:lpstr>
      <vt:lpstr>1_Ofis Teması</vt:lpstr>
      <vt:lpstr>4_Ofis Teması</vt:lpstr>
      <vt:lpstr>5_Modül</vt:lpstr>
      <vt:lpstr>2_Ofis Teması</vt:lpstr>
      <vt:lpstr>Microsoft Excel Grafiği</vt:lpstr>
      <vt:lpstr>Oral Kontraseptifler: Son Çalışmalar</vt:lpstr>
      <vt:lpstr>PowerPoint Presentation</vt:lpstr>
      <vt:lpstr>Dünyada hormonal kontrasepsiyon kullanımı:</vt:lpstr>
      <vt:lpstr>PowerPoint Presentation</vt:lpstr>
      <vt:lpstr>Hormonal kontrasepsiyon başlangıç:</vt:lpstr>
      <vt:lpstr>PowerPoint Presentation</vt:lpstr>
      <vt:lpstr>KOK</vt:lpstr>
      <vt:lpstr> Oral Kontraseptiflerde Östrojen Dozu</vt:lpstr>
      <vt:lpstr>Progesteronların biyoaktivitesi:</vt:lpstr>
      <vt:lpstr>Değişik progestinlerin steroid reseptörlerine relatif bağlanma affiniteleri (progesteron bağlanma %’si)</vt:lpstr>
      <vt:lpstr>Ovülasyon inhibisyonu için gereken progestin dozu (mg/gün) </vt:lpstr>
      <vt:lpstr>PowerPoint Presentation</vt:lpstr>
      <vt:lpstr>PowerPoint Presentation</vt:lpstr>
      <vt:lpstr>PowerPoint Presentation</vt:lpstr>
      <vt:lpstr>Trifazik-Multifazik KOK’lar</vt:lpstr>
      <vt:lpstr>PowerPoint Presentation</vt:lpstr>
      <vt:lpstr>Kombine OK / Formlar </vt:lpstr>
      <vt:lpstr>Kombine OK / Formlar </vt:lpstr>
      <vt:lpstr>E2V'nin özellikleri</vt:lpstr>
      <vt:lpstr>E2V, E2'ye hidrolize olur</vt:lpstr>
      <vt:lpstr> Adv Ther. 2013 Jan;30(1):1-13 Treatment of heavy menstrual bleeding with the estradiol valerate and dienogest oral contraceptive pill. Micks EA1, Jensen JT. </vt:lpstr>
      <vt:lpstr>Doğal östrojen içeren kombine oral kontraseptif:</vt:lpstr>
      <vt:lpstr>Uzamış siklus  rejimleri ( extended ) Esnek rejimler</vt:lpstr>
      <vt:lpstr>Kombine Hormonal Kontraseptifler</vt:lpstr>
      <vt:lpstr> Sadece progestin içeren hormonal kontraseptifler: </vt:lpstr>
      <vt:lpstr>ACİL KONTRASEPSİYON İÇİN YUZPE REJİMİNDE KULLANILABİLECEK PREPARATLAR</vt:lpstr>
      <vt:lpstr>Hormonal yöntemler-ACİL Kontrasepsiyon ÖSTROJEN + PROGESTERON</vt:lpstr>
      <vt:lpstr>SADECE PROGESTERON İÇEREN ACİL KONTRASEPTİFLER</vt:lpstr>
      <vt:lpstr>Hormonal yöntemler- ACİL Kontrasepsiyon  Sadece Projestin</vt:lpstr>
      <vt:lpstr>Çift (dual) etkili kontraseptif seçenekler</vt:lpstr>
      <vt:lpstr>Contraception “on demand” Gerektiğinde kontrasepsiyon</vt:lpstr>
      <vt:lpstr>PowerPoint Presentation</vt:lpstr>
      <vt:lpstr>Hormonal kontrasepsiyon ve güvenlik</vt:lpstr>
      <vt:lpstr>Kombine kontraseptiflerde östrojen komponenti ve MI riski</vt:lpstr>
      <vt:lpstr>Kombine kontraseptiflerde kardiyovasküler etkiler</vt:lpstr>
      <vt:lpstr>PowerPoint Presentation</vt:lpstr>
      <vt:lpstr>PowerPoint Presentation</vt:lpstr>
      <vt:lpstr>PowerPoint Presentation</vt:lpstr>
      <vt:lpstr>PowerPoint Presentation</vt:lpstr>
      <vt:lpstr>KOK + epitelyal over kanseri</vt:lpstr>
      <vt:lpstr>KOK + Endometriyum kanseri</vt:lpstr>
      <vt:lpstr>PowerPoint Presentation</vt:lpstr>
      <vt:lpstr>PowerPoint Presentation</vt:lpstr>
      <vt:lpstr>PowerPoint Presentation</vt:lpstr>
      <vt:lpstr>KOK + Serviks Kanseri</vt:lpstr>
      <vt:lpstr>PowerPoint Presentation</vt:lpstr>
      <vt:lpstr>Cochrane- Reviews on Hormonal Contraception- 2014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Neden Değişik progesteron preparatları denenmiştir?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Kontraseptifler Son Çalışmalar</dc:title>
  <dc:creator>berna</dc:creator>
  <cp:lastModifiedBy>DNP</cp:lastModifiedBy>
  <cp:revision>94</cp:revision>
  <dcterms:created xsi:type="dcterms:W3CDTF">2015-05-08T19:09:38Z</dcterms:created>
  <dcterms:modified xsi:type="dcterms:W3CDTF">2015-05-14T07:14:12Z</dcterms:modified>
</cp:coreProperties>
</file>