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6" r:id="rId11"/>
    <p:sldId id="273" r:id="rId12"/>
    <p:sldId id="272" r:id="rId13"/>
    <p:sldId id="274" r:id="rId14"/>
    <p:sldId id="267" r:id="rId15"/>
    <p:sldId id="268" r:id="rId16"/>
    <p:sldId id="275" r:id="rId17"/>
    <p:sldId id="269" r:id="rId18"/>
    <p:sldId id="270" r:id="rId19"/>
    <p:sldId id="276" r:id="rId20"/>
    <p:sldId id="277" r:id="rId21"/>
    <p:sldId id="278" r:id="rId22"/>
    <p:sldId id="279" r:id="rId23"/>
    <p:sldId id="271" r:id="rId24"/>
    <p:sldId id="280" r:id="rId25"/>
    <p:sldId id="281"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p:cViewPr varScale="1">
        <p:scale>
          <a:sx n="73" d="100"/>
          <a:sy n="73" d="100"/>
        </p:scale>
        <p:origin x="-10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796BDE-9C27-40E6-8185-330F0487DCB4}" type="datetimeFigureOut">
              <a:rPr lang="tr-TR" smtClean="0"/>
              <a:t>10.05.2015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D1FCCE-EB10-4599-9720-990140D4FFEE}" type="slidenum">
              <a:rPr lang="tr-TR" smtClean="0"/>
              <a:t>‹#›</a:t>
            </a:fld>
            <a:endParaRPr lang="tr-TR"/>
          </a:p>
        </p:txBody>
      </p:sp>
    </p:spTree>
    <p:extLst>
      <p:ext uri="{BB962C8B-B14F-4D97-AF65-F5344CB8AC3E}">
        <p14:creationId xmlns:p14="http://schemas.microsoft.com/office/powerpoint/2010/main" val="109880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r>
              <a:rPr lang="tr-TR" smtClean="0"/>
              <a:t>14.05.2015</a:t>
            </a:r>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BB364C8E-81FD-4E4B-8512-E5494A3F216D}" type="slidenum">
              <a:rPr lang="tr-TR" smtClean="0"/>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364C8E-81FD-4E4B-8512-E5494A3F216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364C8E-81FD-4E4B-8512-E5494A3F216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364C8E-81FD-4E4B-8512-E5494A3F216D}" type="slidenum">
              <a:rPr lang="tr-TR" smtClean="0"/>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BB364C8E-81FD-4E4B-8512-E5494A3F216D}"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r>
              <a:rPr lang="tr-TR" smtClean="0"/>
              <a:t>14.05.2015</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364C8E-81FD-4E4B-8512-E5494A3F216D}" type="slidenum">
              <a:rPr lang="tr-TR" smtClean="0"/>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r>
              <a:rPr lang="tr-TR" smtClean="0"/>
              <a:t>14.05.2015</a:t>
            </a:r>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B364C8E-81FD-4E4B-8512-E5494A3F216D}" type="slidenum">
              <a:rPr lang="tr-TR" smtClean="0"/>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r>
              <a:rPr lang="tr-TR" smtClean="0"/>
              <a:t>14.05.2015</a:t>
            </a:r>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14.05.2015</a:t>
            </a:r>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B364C8E-81FD-4E4B-8512-E5494A3F216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14.05.2015</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364C8E-81FD-4E4B-8512-E5494A3F216D}" type="slidenum">
              <a:rPr lang="tr-TR" smtClean="0"/>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14.05.2015</a:t>
            </a:r>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BB364C8E-81FD-4E4B-8512-E5494A3F216D}" type="slidenum">
              <a:rPr lang="tr-TR" smtClean="0"/>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tr-TR" smtClean="0"/>
              <a:t>14.05.2015</a:t>
            </a:r>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B364C8E-81FD-4E4B-8512-E5494A3F216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67544" y="332656"/>
            <a:ext cx="8229600" cy="1930226"/>
          </a:xfrm>
          <a:solidFill>
            <a:srgbClr val="002060"/>
          </a:solidFill>
          <a:ln>
            <a:solidFill>
              <a:schemeClr val="accent1">
                <a:lumMod val="50000"/>
              </a:schemeClr>
            </a:solidFill>
          </a:ln>
        </p:spPr>
        <p:txBody>
          <a:bodyPr>
            <a:normAutofit fontScale="90000"/>
          </a:bodyPr>
          <a:lstStyle/>
          <a:p>
            <a:pPr algn="ctr"/>
            <a:r>
              <a:rPr lang="tr-TR" dirty="0" smtClean="0">
                <a:solidFill>
                  <a:schemeClr val="accent2">
                    <a:lumMod val="60000"/>
                    <a:lumOff val="40000"/>
                  </a:schemeClr>
                </a:solidFill>
                <a:latin typeface="Times New Roman" pitchFamily="18" charset="0"/>
                <a:cs typeface="Times New Roman" pitchFamily="18" charset="0"/>
              </a:rPr>
              <a:t>Uzman Gözüyle Kadın Doğum Hekimliğinde Karşılaşılan Erken Dönem Sorunlar</a:t>
            </a:r>
            <a:endParaRPr lang="tr-TR" dirty="0">
              <a:solidFill>
                <a:schemeClr val="accent2">
                  <a:lumMod val="60000"/>
                  <a:lumOff val="40000"/>
                </a:schemeClr>
              </a:solidFill>
              <a:latin typeface="Times New Roman" pitchFamily="18" charset="0"/>
              <a:cs typeface="Times New Roman" pitchFamily="18" charset="0"/>
            </a:endParaRPr>
          </a:p>
        </p:txBody>
      </p:sp>
      <p:sp>
        <p:nvSpPr>
          <p:cNvPr id="5" name="İçerik Yer Tutucusu 4"/>
          <p:cNvSpPr>
            <a:spLocks noGrp="1"/>
          </p:cNvSpPr>
          <p:nvPr>
            <p:ph sz="quarter" idx="1"/>
          </p:nvPr>
        </p:nvSpPr>
        <p:spPr>
          <a:xfrm>
            <a:off x="395536" y="2636912"/>
            <a:ext cx="8229600" cy="3960440"/>
          </a:xfrm>
          <a:ln>
            <a:solidFill>
              <a:schemeClr val="accent2">
                <a:lumMod val="50000"/>
              </a:schemeClr>
            </a:solidFill>
          </a:ln>
        </p:spPr>
        <p:txBody>
          <a:bodyPr>
            <a:normAutofit/>
          </a:bodyPr>
          <a:lstStyle/>
          <a:p>
            <a:endParaRPr lang="tr-TR" dirty="0" smtClean="0"/>
          </a:p>
          <a:p>
            <a:endParaRPr lang="tr-TR" dirty="0"/>
          </a:p>
          <a:p>
            <a:endParaRPr lang="tr-TR" dirty="0" smtClean="0"/>
          </a:p>
          <a:p>
            <a:endParaRPr lang="tr-TR" dirty="0"/>
          </a:p>
          <a:p>
            <a:endParaRPr lang="tr-TR" dirty="0" smtClean="0">
              <a:solidFill>
                <a:srgbClr val="C00000"/>
              </a:solidFill>
            </a:endParaRPr>
          </a:p>
          <a:p>
            <a:pPr marL="0" indent="0">
              <a:buNone/>
            </a:pPr>
            <a:r>
              <a:rPr lang="tr-TR" dirty="0">
                <a:solidFill>
                  <a:srgbClr val="0070C0"/>
                </a:solidFill>
              </a:rPr>
              <a:t> </a:t>
            </a:r>
            <a:r>
              <a:rPr lang="tr-TR" dirty="0" smtClean="0">
                <a:solidFill>
                  <a:srgbClr val="0070C0"/>
                </a:solidFill>
              </a:rPr>
              <a:t>                                      </a:t>
            </a:r>
            <a:r>
              <a:rPr lang="tr-TR" sz="2800" dirty="0" smtClean="0">
                <a:solidFill>
                  <a:srgbClr val="0070C0"/>
                </a:solidFill>
              </a:rPr>
              <a:t>Dr. Yusuf Taner KAFADAR</a:t>
            </a:r>
            <a:endParaRPr lang="tr-TR" sz="2800" dirty="0">
              <a:solidFill>
                <a:srgbClr val="0070C0"/>
              </a:solidFill>
            </a:endParaRPr>
          </a:p>
        </p:txBody>
      </p:sp>
      <p:sp>
        <p:nvSpPr>
          <p:cNvPr id="6" name="Veri Yer Tutucusu 5"/>
          <p:cNvSpPr>
            <a:spLocks noGrp="1"/>
          </p:cNvSpPr>
          <p:nvPr>
            <p:ph type="dt" sz="half" idx="10"/>
          </p:nvPr>
        </p:nvSpPr>
        <p:spPr/>
        <p:txBody>
          <a:bodyPr/>
          <a:lstStyle/>
          <a:p>
            <a:r>
              <a:rPr lang="tr-TR" smtClean="0"/>
              <a:t>14.05.2015</a:t>
            </a:r>
            <a:endParaRPr lang="tr-TR"/>
          </a:p>
        </p:txBody>
      </p:sp>
      <p:sp>
        <p:nvSpPr>
          <p:cNvPr id="7" name="Slayt Numarası Yer Tutucusu 6"/>
          <p:cNvSpPr>
            <a:spLocks noGrp="1"/>
          </p:cNvSpPr>
          <p:nvPr>
            <p:ph type="sldNum" sz="quarter" idx="12"/>
          </p:nvPr>
        </p:nvSpPr>
        <p:spPr/>
        <p:txBody>
          <a:bodyPr/>
          <a:lstStyle/>
          <a:p>
            <a:fld id="{BB364C8E-81FD-4E4B-8512-E5494A3F216D}" type="slidenum">
              <a:rPr lang="tr-TR" smtClean="0"/>
              <a:t>1</a:t>
            </a:fld>
            <a:endParaRPr lang="tr-TR"/>
          </a:p>
        </p:txBody>
      </p:sp>
    </p:spTree>
    <p:extLst>
      <p:ext uri="{BB962C8B-B14F-4D97-AF65-F5344CB8AC3E}">
        <p14:creationId xmlns:p14="http://schemas.microsoft.com/office/powerpoint/2010/main" val="3179899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dirty="0"/>
              <a:t>Asistan arkadaşlara sesleniyorum. Biz bir şekilde kadın doğumcu olduk. İnanın bu büyük hata idi. Manevi tatmin, hastaların duaları gibi boş lafları bırakın. Diğer branşlarda da dua alırsınız. Hiçbir zaman geç değildir. Sağlıklı, huzurlu, uzun ömürlü olmak için ve yıllarca kazandığınızı bir anda kaybetmek </a:t>
            </a:r>
            <a:r>
              <a:rPr lang="tr-TR" dirty="0" smtClean="0"/>
              <a:t>istemiyorsanız, kadın </a:t>
            </a:r>
            <a:r>
              <a:rPr lang="tr-TR" dirty="0"/>
              <a:t>doğum asistanlığını yol yakınken bırakın.</a:t>
            </a:r>
            <a:r>
              <a:rPr lang="tr-TR" dirty="0" smtClean="0"/>
              <a:t/>
            </a:r>
            <a:br>
              <a:rPr lang="tr-TR" dirty="0" smtClean="0"/>
            </a:br>
            <a:r>
              <a:rPr lang="tr-TR" dirty="0" smtClean="0"/>
              <a:t/>
            </a:r>
            <a:br>
              <a:rPr lang="tr-TR" dirty="0" smtClean="0"/>
            </a:br>
            <a:r>
              <a:rPr lang="tr-TR" dirty="0"/>
              <a:t>Riski olmayan branşlara el atın, keyfinize bakın. bu hayat </a:t>
            </a:r>
            <a:r>
              <a:rPr lang="tr-TR" dirty="0" smtClean="0"/>
              <a:t>kısa, bu </a:t>
            </a:r>
            <a:r>
              <a:rPr lang="tr-TR" dirty="0"/>
              <a:t>kadar strese değmez.</a:t>
            </a:r>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10</a:t>
            </a:fld>
            <a:endParaRPr lang="tr-TR"/>
          </a:p>
        </p:txBody>
      </p:sp>
    </p:spTree>
    <p:extLst>
      <p:ext uri="{BB962C8B-B14F-4D97-AF65-F5344CB8AC3E}">
        <p14:creationId xmlns:p14="http://schemas.microsoft.com/office/powerpoint/2010/main" val="3586968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Veri Yer Tutucusu 2"/>
          <p:cNvSpPr>
            <a:spLocks noGrp="1"/>
          </p:cNvSpPr>
          <p:nvPr>
            <p:ph type="dt" sz="half" idx="10"/>
          </p:nvPr>
        </p:nvSpPr>
        <p:spPr/>
        <p:txBody>
          <a:bodyPr/>
          <a:lstStyle/>
          <a:p>
            <a:r>
              <a:rPr lang="tr-TR" smtClean="0"/>
              <a:t>14.05.2015</a:t>
            </a:r>
            <a:endParaRPr lang="tr-TR"/>
          </a:p>
        </p:txBody>
      </p:sp>
      <p:sp>
        <p:nvSpPr>
          <p:cNvPr id="4" name="Slayt Numarası Yer Tutucusu 3"/>
          <p:cNvSpPr>
            <a:spLocks noGrp="1"/>
          </p:cNvSpPr>
          <p:nvPr>
            <p:ph type="sldNum" sz="quarter" idx="12"/>
          </p:nvPr>
        </p:nvSpPr>
        <p:spPr/>
        <p:txBody>
          <a:bodyPr/>
          <a:lstStyle/>
          <a:p>
            <a:fld id="{BB364C8E-81FD-4E4B-8512-E5494A3F216D}" type="slidenum">
              <a:rPr lang="tr-TR" smtClean="0"/>
              <a:t>11</a:t>
            </a:fld>
            <a:endParaRPr lang="tr-TR"/>
          </a:p>
        </p:txBody>
      </p:sp>
      <p:pic>
        <p:nvPicPr>
          <p:cNvPr id="6" name="İçerik Yer Tutucusu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187624" y="1340768"/>
            <a:ext cx="6912768" cy="4536504"/>
          </a:xfrm>
        </p:spPr>
      </p:pic>
    </p:spTree>
    <p:extLst>
      <p:ext uri="{BB962C8B-B14F-4D97-AF65-F5344CB8AC3E}">
        <p14:creationId xmlns:p14="http://schemas.microsoft.com/office/powerpoint/2010/main" val="2329321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fontScale="77500" lnSpcReduction="20000"/>
          </a:bodyPr>
          <a:lstStyle/>
          <a:p>
            <a:r>
              <a:rPr lang="tr-TR" dirty="0"/>
              <a:t>5 yıldır kadın hastalıkları ve doğum uzmanıyım</a:t>
            </a:r>
            <a:r>
              <a:rPr lang="tr-TR" dirty="0" smtClean="0"/>
              <a:t>. Son </a:t>
            </a:r>
            <a:r>
              <a:rPr lang="tr-TR" dirty="0"/>
              <a:t>3 yıldır gerçekten bunalmış durumdayım</a:t>
            </a:r>
            <a:r>
              <a:rPr lang="tr-TR" dirty="0" smtClean="0"/>
              <a:t>. Bir ilçede </a:t>
            </a:r>
            <a:r>
              <a:rPr lang="tr-TR" b="1" dirty="0" smtClean="0">
                <a:solidFill>
                  <a:schemeClr val="accent1">
                    <a:lumMod val="60000"/>
                    <a:lumOff val="40000"/>
                  </a:schemeClr>
                </a:solidFill>
              </a:rPr>
              <a:t>TEK</a:t>
            </a:r>
            <a:r>
              <a:rPr lang="tr-TR" dirty="0" smtClean="0"/>
              <a:t> kadın </a:t>
            </a:r>
            <a:r>
              <a:rPr lang="tr-TR" dirty="0"/>
              <a:t>doğum uzmanı olarak çalışıyorum</a:t>
            </a:r>
            <a:r>
              <a:rPr lang="tr-TR" dirty="0" smtClean="0"/>
              <a:t>. Muayenehanem yok. 7 </a:t>
            </a:r>
            <a:r>
              <a:rPr lang="tr-TR" dirty="0"/>
              <a:t>gün 24 saat çalışıyorum</a:t>
            </a:r>
            <a:r>
              <a:rPr lang="tr-TR" dirty="0" smtClean="0"/>
              <a:t>. Telefonum </a:t>
            </a:r>
            <a:r>
              <a:rPr lang="tr-TR" dirty="0"/>
              <a:t>başımda uyuyorum</a:t>
            </a:r>
            <a:r>
              <a:rPr lang="tr-TR" dirty="0" smtClean="0"/>
              <a:t>. Hemen </a:t>
            </a:r>
            <a:r>
              <a:rPr lang="tr-TR" dirty="0"/>
              <a:t>her gece, mesai dışı ve hemen her </a:t>
            </a:r>
            <a:r>
              <a:rPr lang="tr-TR" dirty="0" smtClean="0"/>
              <a:t>hafta sonu, hastaneye gidiyorum. Zaten </a:t>
            </a:r>
            <a:r>
              <a:rPr lang="tr-TR" dirty="0"/>
              <a:t>acilden aranan bir </a:t>
            </a:r>
            <a:r>
              <a:rPr lang="tr-TR" dirty="0" smtClean="0"/>
              <a:t>ben</a:t>
            </a:r>
            <a:r>
              <a:rPr lang="tr-TR" dirty="0"/>
              <a:t>,</a:t>
            </a:r>
            <a:r>
              <a:rPr lang="tr-TR" dirty="0" smtClean="0"/>
              <a:t> bir </a:t>
            </a:r>
            <a:r>
              <a:rPr lang="tr-TR" dirty="0"/>
              <a:t>çocuk uzmanımız, bir de ortopedistimiz</a:t>
            </a:r>
            <a:r>
              <a:rPr lang="tr-TR" dirty="0" smtClean="0"/>
              <a:t>. Üroloji </a:t>
            </a:r>
            <a:r>
              <a:rPr lang="tr-TR" dirty="0"/>
              <a:t>uzmanımız beni her </a:t>
            </a:r>
            <a:r>
              <a:rPr lang="tr-TR" dirty="0" smtClean="0"/>
              <a:t>gördüğünde, </a:t>
            </a:r>
            <a:r>
              <a:rPr lang="tr-TR" dirty="0" err="1" smtClean="0"/>
              <a:t>ALLAH’a</a:t>
            </a:r>
            <a:r>
              <a:rPr lang="tr-TR" dirty="0" smtClean="0"/>
              <a:t> </a:t>
            </a:r>
            <a:r>
              <a:rPr lang="tr-TR" dirty="0"/>
              <a:t>şükür ki kadın doğumcu olmamışım </a:t>
            </a:r>
            <a:r>
              <a:rPr lang="tr-TR" dirty="0" smtClean="0"/>
              <a:t>diyor. Diğer </a:t>
            </a:r>
            <a:r>
              <a:rPr lang="tr-TR" dirty="0"/>
              <a:t>branşlar ise hemen hemen hiç </a:t>
            </a:r>
            <a:r>
              <a:rPr lang="tr-TR" dirty="0" smtClean="0"/>
              <a:t>aranmıyor. Gerçekten doktorluk çok </a:t>
            </a:r>
            <a:r>
              <a:rPr lang="tr-TR" dirty="0"/>
              <a:t>kutsal</a:t>
            </a:r>
            <a:r>
              <a:rPr lang="tr-TR" dirty="0" smtClean="0"/>
              <a:t>. Hangi </a:t>
            </a:r>
            <a:r>
              <a:rPr lang="tr-TR" dirty="0"/>
              <a:t>branş olursa olsun, materyalimiz insan</a:t>
            </a:r>
            <a:r>
              <a:rPr lang="tr-TR" dirty="0" smtClean="0"/>
              <a:t>. Ama </a:t>
            </a:r>
            <a:r>
              <a:rPr lang="tr-TR" dirty="0"/>
              <a:t>bazı branşlar daha rahat</a:t>
            </a:r>
            <a:r>
              <a:rPr lang="tr-TR" dirty="0" smtClean="0"/>
              <a:t>. Haksız </a:t>
            </a:r>
            <a:r>
              <a:rPr lang="tr-TR" dirty="0"/>
              <a:t>performans sistemi ve başka uygulamalar nedeni ile birçok kadın doğum uzmanı arkadaş mesleğinden soğudu</a:t>
            </a:r>
            <a:r>
              <a:rPr lang="tr-TR" dirty="0" smtClean="0"/>
              <a:t>. Bir </a:t>
            </a:r>
            <a:r>
              <a:rPr lang="tr-TR" dirty="0"/>
              <a:t>de maddi </a:t>
            </a:r>
            <a:r>
              <a:rPr lang="tr-TR" dirty="0" smtClean="0"/>
              <a:t>yönden, bu </a:t>
            </a:r>
            <a:r>
              <a:rPr lang="tr-TR" dirty="0"/>
              <a:t>kadar zorluğa rağmen getirisi yok. Diyeceksiniz ki dua alıyorsun. Emin olun dua kadar, beddua eden de </a:t>
            </a:r>
            <a:r>
              <a:rPr lang="tr-TR" dirty="0" smtClean="0"/>
              <a:t>var. </a:t>
            </a:r>
            <a:r>
              <a:rPr lang="tr-TR" dirty="0" err="1" smtClean="0"/>
              <a:t>Herşeyi</a:t>
            </a:r>
            <a:r>
              <a:rPr lang="tr-TR" dirty="0" smtClean="0"/>
              <a:t> </a:t>
            </a:r>
            <a:r>
              <a:rPr lang="tr-TR" dirty="0"/>
              <a:t>düzgün yaptığınız halde şikayet eden, dava eden hastalar da oluyor.</a:t>
            </a:r>
            <a:r>
              <a:rPr lang="tr-TR" dirty="0" smtClean="0"/>
              <a:t/>
            </a:r>
            <a:br>
              <a:rPr lang="tr-TR" dirty="0" smtClean="0"/>
            </a:br>
            <a:r>
              <a:rPr lang="tr-TR" dirty="0" smtClean="0"/>
              <a:t>                                                                            </a:t>
            </a:r>
            <a:r>
              <a:rPr lang="tr-TR" sz="2100" i="1" dirty="0" err="1" smtClean="0"/>
              <a:t>Op.Dr.R.B</a:t>
            </a:r>
            <a:endParaRPr lang="tr-TR" sz="2100" i="1" dirty="0"/>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12</a:t>
            </a:fld>
            <a:endParaRPr lang="tr-TR"/>
          </a:p>
        </p:txBody>
      </p:sp>
    </p:spTree>
    <p:extLst>
      <p:ext uri="{BB962C8B-B14F-4D97-AF65-F5344CB8AC3E}">
        <p14:creationId xmlns:p14="http://schemas.microsoft.com/office/powerpoint/2010/main" val="1781938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Veri Yer Tutucusu 2"/>
          <p:cNvSpPr>
            <a:spLocks noGrp="1"/>
          </p:cNvSpPr>
          <p:nvPr>
            <p:ph type="dt" sz="half" idx="10"/>
          </p:nvPr>
        </p:nvSpPr>
        <p:spPr/>
        <p:txBody>
          <a:bodyPr/>
          <a:lstStyle/>
          <a:p>
            <a:r>
              <a:rPr lang="tr-TR" smtClean="0"/>
              <a:t>14.05.2015</a:t>
            </a:r>
            <a:endParaRPr lang="tr-TR"/>
          </a:p>
        </p:txBody>
      </p:sp>
      <p:sp>
        <p:nvSpPr>
          <p:cNvPr id="4" name="Slayt Numarası Yer Tutucusu 3"/>
          <p:cNvSpPr>
            <a:spLocks noGrp="1"/>
          </p:cNvSpPr>
          <p:nvPr>
            <p:ph type="sldNum" sz="quarter" idx="12"/>
          </p:nvPr>
        </p:nvSpPr>
        <p:spPr/>
        <p:txBody>
          <a:bodyPr/>
          <a:lstStyle/>
          <a:p>
            <a:fld id="{BB364C8E-81FD-4E4B-8512-E5494A3F216D}" type="slidenum">
              <a:rPr lang="tr-TR" smtClean="0"/>
              <a:t>13</a:t>
            </a:fld>
            <a:endParaRPr lang="tr-TR"/>
          </a:p>
        </p:txBody>
      </p:sp>
      <p:sp>
        <p:nvSpPr>
          <p:cNvPr id="5" name="İçerik Yer Tutucusu 4"/>
          <p:cNvSpPr>
            <a:spLocks noGrp="1"/>
          </p:cNvSpPr>
          <p:nvPr>
            <p:ph sz="quarter" idx="1"/>
          </p:nvPr>
        </p:nvSpPr>
        <p:spPr/>
        <p:txBody>
          <a:bodyPr/>
          <a:lstStyle/>
          <a:p>
            <a:endParaRPr lang="tr-TR" dirty="0"/>
          </a:p>
        </p:txBody>
      </p:sp>
      <p:pic>
        <p:nvPicPr>
          <p:cNvPr id="1026" name="Picture 2" descr="D:\taner\Resimler\yeniler\galaxy'den\20140927_0915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72" y="1124744"/>
            <a:ext cx="7813376" cy="487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00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002060"/>
          </a:solidFill>
          <a:ln>
            <a:solidFill>
              <a:srgbClr val="002060"/>
            </a:solidFill>
          </a:ln>
        </p:spPr>
        <p:txBody>
          <a:bodyPr>
            <a:normAutofit/>
          </a:bodyPr>
          <a:lstStyle/>
          <a:p>
            <a:r>
              <a:rPr lang="tr-TR" dirty="0" smtClean="0">
                <a:solidFill>
                  <a:schemeClr val="accent1">
                    <a:lumMod val="60000"/>
                    <a:lumOff val="40000"/>
                  </a:schemeClr>
                </a:solidFill>
              </a:rPr>
              <a:t>SORUNLAR</a:t>
            </a:r>
            <a:endParaRPr lang="tr-TR" dirty="0">
              <a:solidFill>
                <a:schemeClr val="accent1">
                  <a:lumMod val="60000"/>
                  <a:lumOff val="40000"/>
                </a:schemeClr>
              </a:solidFill>
            </a:endParaRPr>
          </a:p>
        </p:txBody>
      </p:sp>
      <p:sp>
        <p:nvSpPr>
          <p:cNvPr id="3" name="İçerik Yer Tutucusu 2"/>
          <p:cNvSpPr>
            <a:spLocks noGrp="1"/>
          </p:cNvSpPr>
          <p:nvPr>
            <p:ph sz="quarter" idx="1"/>
          </p:nvPr>
        </p:nvSpPr>
        <p:spPr>
          <a:xfrm>
            <a:off x="899592" y="1629544"/>
            <a:ext cx="7772400" cy="4967808"/>
          </a:xfrm>
        </p:spPr>
        <p:txBody>
          <a:bodyPr>
            <a:normAutofit/>
          </a:bodyPr>
          <a:lstStyle/>
          <a:p>
            <a:r>
              <a:rPr lang="tr-TR" dirty="0" smtClean="0">
                <a:solidFill>
                  <a:srgbClr val="FF0000"/>
                </a:solidFill>
              </a:rPr>
              <a:t>1) </a:t>
            </a:r>
            <a:r>
              <a:rPr lang="tr-TR" sz="3200" dirty="0" smtClean="0">
                <a:solidFill>
                  <a:srgbClr val="0070C0"/>
                </a:solidFill>
                <a:latin typeface="+mj-lt"/>
              </a:rPr>
              <a:t>Yoğun Tempo</a:t>
            </a:r>
          </a:p>
          <a:p>
            <a:r>
              <a:rPr lang="tr-TR" dirty="0"/>
              <a:t> yetersiz hekim sayısı nedeniyle sık nöbet </a:t>
            </a:r>
            <a:r>
              <a:rPr lang="tr-TR" dirty="0" smtClean="0"/>
              <a:t>tutulması ve icaplar</a:t>
            </a:r>
          </a:p>
          <a:p>
            <a:r>
              <a:rPr lang="tr-TR" dirty="0"/>
              <a:t>polikliniklerdeki aşırı hasta yükü nedeniyle yüklenilen stres </a:t>
            </a:r>
            <a:endParaRPr lang="tr-TR" dirty="0" smtClean="0"/>
          </a:p>
          <a:p>
            <a:endParaRPr lang="tr-TR" dirty="0"/>
          </a:p>
          <a:p>
            <a:endParaRPr lang="tr-TR" dirty="0" smtClean="0"/>
          </a:p>
          <a:p>
            <a:endParaRPr lang="tr-TR" dirty="0"/>
          </a:p>
          <a:p>
            <a:endParaRPr lang="tr-TR" dirty="0" smtClean="0"/>
          </a:p>
          <a:p>
            <a:r>
              <a:rPr lang="tr-TR" dirty="0"/>
              <a:t>g</a:t>
            </a:r>
            <a:r>
              <a:rPr lang="tr-TR" dirty="0" smtClean="0"/>
              <a:t>enel acil nöbetleri</a:t>
            </a:r>
          </a:p>
          <a:p>
            <a:endParaRPr lang="tr-TR" dirty="0"/>
          </a:p>
          <a:p>
            <a:endParaRPr lang="tr-TR" dirty="0" smtClean="0"/>
          </a:p>
          <a:p>
            <a:endParaRPr lang="tr-TR" dirty="0"/>
          </a:p>
          <a:p>
            <a:endParaRPr lang="tr-TR" dirty="0" smtClean="0"/>
          </a:p>
          <a:p>
            <a:endParaRPr lang="tr-TR" dirty="0"/>
          </a:p>
          <a:p>
            <a:endParaRPr lang="tr-TR" dirty="0" smtClean="0"/>
          </a:p>
          <a:p>
            <a:endParaRPr lang="tr-TR" dirty="0" smtClean="0"/>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14</a:t>
            </a:fld>
            <a:endParaRPr lang="tr-TR"/>
          </a:p>
        </p:txBody>
      </p:sp>
      <p:pic>
        <p:nvPicPr>
          <p:cNvPr id="8" name="Picture 2" descr="C:\Users\Windows7\Desktop\20140811_1821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005064"/>
            <a:ext cx="640871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56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2) </a:t>
            </a:r>
            <a:r>
              <a:rPr lang="tr-TR" dirty="0" smtClean="0">
                <a:solidFill>
                  <a:srgbClr val="0070C0"/>
                </a:solidFill>
              </a:rPr>
              <a:t>Performans Kaygısı</a:t>
            </a:r>
            <a:endParaRPr lang="tr-TR" dirty="0">
              <a:solidFill>
                <a:srgbClr val="0070C0"/>
              </a:solidFill>
            </a:endParaRPr>
          </a:p>
        </p:txBody>
      </p:sp>
      <p:sp>
        <p:nvSpPr>
          <p:cNvPr id="3" name="İçerik Yer Tutucusu 2"/>
          <p:cNvSpPr>
            <a:spLocks noGrp="1"/>
          </p:cNvSpPr>
          <p:nvPr>
            <p:ph sz="quarter" idx="1"/>
          </p:nvPr>
        </p:nvSpPr>
        <p:spPr/>
        <p:txBody>
          <a:bodyPr>
            <a:normAutofit/>
          </a:bodyPr>
          <a:lstStyle/>
          <a:p>
            <a:r>
              <a:rPr lang="tr-TR" dirty="0"/>
              <a:t> </a:t>
            </a:r>
            <a:r>
              <a:rPr lang="tr-TR" dirty="0" smtClean="0"/>
              <a:t>Performans </a:t>
            </a:r>
            <a:r>
              <a:rPr lang="tr-TR" dirty="0"/>
              <a:t>kaygısıyla meslektaşlarla yaşanan </a:t>
            </a:r>
            <a:r>
              <a:rPr lang="tr-TR" dirty="0" smtClean="0"/>
              <a:t>sorunlar</a:t>
            </a:r>
          </a:p>
          <a:p>
            <a:pPr marL="0" indent="0">
              <a:buNone/>
            </a:pPr>
            <a:endParaRPr lang="tr-TR" dirty="0" smtClean="0"/>
          </a:p>
          <a:p>
            <a:endParaRPr lang="tr-TR" dirty="0"/>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15</a:t>
            </a:fld>
            <a:endParaRPr lang="tr-TR"/>
          </a:p>
        </p:txBody>
      </p:sp>
      <p:pic>
        <p:nvPicPr>
          <p:cNvPr id="2054" name="Picture 6" descr="C:\Users\Windows7\Desktop\tjod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160238"/>
            <a:ext cx="7109668" cy="744736"/>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936993" y="3720308"/>
            <a:ext cx="2621295" cy="369332"/>
          </a:xfrm>
          <a:prstGeom prst="rect">
            <a:avLst/>
          </a:prstGeom>
        </p:spPr>
        <p:txBody>
          <a:bodyPr wrap="none">
            <a:spAutoFit/>
          </a:bodyPr>
          <a:lstStyle/>
          <a:p>
            <a:r>
              <a:rPr lang="tr-TR" dirty="0"/>
              <a:t>TJOD Basın Açıklaması</a:t>
            </a:r>
          </a:p>
        </p:txBody>
      </p:sp>
      <p:sp>
        <p:nvSpPr>
          <p:cNvPr id="7" name="Dikdörtgen 6"/>
          <p:cNvSpPr/>
          <p:nvPr/>
        </p:nvSpPr>
        <p:spPr>
          <a:xfrm>
            <a:off x="899592" y="4296179"/>
            <a:ext cx="6389588" cy="1200329"/>
          </a:xfrm>
          <a:prstGeom prst="rect">
            <a:avLst/>
          </a:prstGeom>
        </p:spPr>
        <p:txBody>
          <a:bodyPr wrap="square">
            <a:spAutoFit/>
          </a:bodyPr>
          <a:lstStyle/>
          <a:p>
            <a:r>
              <a:rPr lang="tr-TR" dirty="0"/>
              <a:t>Çalışma barışını, ekip çalışması ortamını bozan, hekimleri etik değerlerden uzaklaştıran, sağlığın maliyetini </a:t>
            </a:r>
            <a:r>
              <a:rPr lang="tr-TR" dirty="0" smtClean="0"/>
              <a:t>artırıp, hekimleri </a:t>
            </a:r>
            <a:r>
              <a:rPr lang="tr-TR" dirty="0"/>
              <a:t>mutsuz eden bu uygulamadan vazgeçilmesi en doğru karar olacaktır.</a:t>
            </a:r>
          </a:p>
        </p:txBody>
      </p:sp>
      <p:pic>
        <p:nvPicPr>
          <p:cNvPr id="1026" name="Picture 2" descr="C:\Users\Windows7\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988840"/>
            <a:ext cx="3700624" cy="102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19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Veri Yer Tutucusu 2"/>
          <p:cNvSpPr>
            <a:spLocks noGrp="1"/>
          </p:cNvSpPr>
          <p:nvPr>
            <p:ph type="dt" sz="half" idx="10"/>
          </p:nvPr>
        </p:nvSpPr>
        <p:spPr/>
        <p:txBody>
          <a:bodyPr/>
          <a:lstStyle/>
          <a:p>
            <a:r>
              <a:rPr lang="tr-TR" smtClean="0"/>
              <a:t>14.05.2015</a:t>
            </a:r>
            <a:endParaRPr lang="tr-TR"/>
          </a:p>
        </p:txBody>
      </p:sp>
      <p:sp>
        <p:nvSpPr>
          <p:cNvPr id="4" name="Slayt Numarası Yer Tutucusu 3"/>
          <p:cNvSpPr>
            <a:spLocks noGrp="1"/>
          </p:cNvSpPr>
          <p:nvPr>
            <p:ph type="sldNum" sz="quarter" idx="12"/>
          </p:nvPr>
        </p:nvSpPr>
        <p:spPr/>
        <p:txBody>
          <a:bodyPr/>
          <a:lstStyle/>
          <a:p>
            <a:fld id="{BB364C8E-81FD-4E4B-8512-E5494A3F216D}" type="slidenum">
              <a:rPr lang="tr-TR" smtClean="0"/>
              <a:t>16</a:t>
            </a:fld>
            <a:endParaRPr lang="tr-TR"/>
          </a:p>
        </p:txBody>
      </p:sp>
      <p:pic>
        <p:nvPicPr>
          <p:cNvPr id="6" name="Picture 5" descr="C:\Users\Windows7\Desktop\521790_detay.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79712" y="3861048"/>
            <a:ext cx="5256584" cy="24131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Windows7\Desktop\haberturk-logo-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620688"/>
            <a:ext cx="1440160" cy="62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Windows7\Desktop\sagli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620688"/>
            <a:ext cx="1543050" cy="629790"/>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259632" y="1556792"/>
            <a:ext cx="7200800" cy="1754326"/>
          </a:xfrm>
          <a:prstGeom prst="rect">
            <a:avLst/>
          </a:prstGeom>
        </p:spPr>
        <p:txBody>
          <a:bodyPr wrap="square">
            <a:spAutoFit/>
          </a:bodyPr>
          <a:lstStyle/>
          <a:p>
            <a:pPr fontAlgn="base"/>
            <a:r>
              <a:rPr lang="tr-TR" b="1" dirty="0" smtClean="0"/>
              <a:t>Kadın doğum hekimlerinden 'performans' protestosu</a:t>
            </a:r>
          </a:p>
          <a:p>
            <a:pPr fontAlgn="base"/>
            <a:endParaRPr lang="tr-TR" b="1" dirty="0" smtClean="0"/>
          </a:p>
          <a:p>
            <a:pPr fontAlgn="base"/>
            <a:endParaRPr lang="tr-TR" dirty="0" smtClean="0"/>
          </a:p>
          <a:p>
            <a:pPr fontAlgn="base"/>
            <a:r>
              <a:rPr lang="tr-TR" b="1" dirty="0" smtClean="0"/>
              <a:t>TJOD Başkanı, S.B hastanelerindeki performans yönetmeliği uygulamalarının kadın doğum hekimlerini mağdur ettiğini savundu</a:t>
            </a:r>
            <a:endParaRPr lang="tr-TR" b="1" dirty="0"/>
          </a:p>
        </p:txBody>
      </p:sp>
    </p:spTree>
    <p:extLst>
      <p:ext uri="{BB962C8B-B14F-4D97-AF65-F5344CB8AC3E}">
        <p14:creationId xmlns:p14="http://schemas.microsoft.com/office/powerpoint/2010/main" val="2535755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solidFill>
                  <a:srgbClr val="FF0000"/>
                </a:solidFill>
              </a:rPr>
              <a:t>3) </a:t>
            </a:r>
            <a:r>
              <a:rPr lang="tr-TR" dirty="0" smtClean="0">
                <a:solidFill>
                  <a:srgbClr val="0070C0"/>
                </a:solidFill>
              </a:rPr>
              <a:t>Teknik Yetersizlikler</a:t>
            </a:r>
            <a:endParaRPr lang="tr-TR" dirty="0">
              <a:solidFill>
                <a:srgbClr val="0070C0"/>
              </a:solidFill>
            </a:endParaRPr>
          </a:p>
        </p:txBody>
      </p:sp>
      <p:sp>
        <p:nvSpPr>
          <p:cNvPr id="3" name="İçerik Yer Tutucusu 2"/>
          <p:cNvSpPr>
            <a:spLocks noGrp="1"/>
          </p:cNvSpPr>
          <p:nvPr>
            <p:ph sz="quarter" idx="1"/>
          </p:nvPr>
        </p:nvSpPr>
        <p:spPr/>
        <p:txBody>
          <a:bodyPr>
            <a:normAutofit lnSpcReduction="10000"/>
          </a:bodyPr>
          <a:lstStyle/>
          <a:p>
            <a:r>
              <a:rPr lang="tr-TR" dirty="0" smtClean="0"/>
              <a:t>eğitim </a:t>
            </a:r>
            <a:r>
              <a:rPr lang="tr-TR" dirty="0"/>
              <a:t>alınan hastanelerdeki teknik imkanların </a:t>
            </a:r>
            <a:r>
              <a:rPr lang="tr-TR" dirty="0" smtClean="0"/>
              <a:t>olmaması</a:t>
            </a:r>
          </a:p>
          <a:p>
            <a:r>
              <a:rPr lang="tr-TR" dirty="0"/>
              <a:t>nöbette alınan vakaların anestezi teknikeri ile </a:t>
            </a:r>
            <a:r>
              <a:rPr lang="tr-TR" dirty="0" smtClean="0"/>
              <a:t>alınması</a:t>
            </a:r>
          </a:p>
          <a:p>
            <a:r>
              <a:rPr lang="tr-TR" dirty="0"/>
              <a:t>küçük </a:t>
            </a:r>
            <a:r>
              <a:rPr lang="tr-TR" dirty="0" smtClean="0"/>
              <a:t>hastanelerde</a:t>
            </a:r>
            <a:r>
              <a:rPr lang="tr-TR" dirty="0"/>
              <a:t> </a:t>
            </a:r>
            <a:r>
              <a:rPr lang="tr-TR" dirty="0" smtClean="0"/>
              <a:t>kan </a:t>
            </a:r>
            <a:r>
              <a:rPr lang="tr-TR" dirty="0"/>
              <a:t>merkezi olmayışı</a:t>
            </a:r>
          </a:p>
          <a:p>
            <a:r>
              <a:rPr lang="tr-TR" dirty="0"/>
              <a:t>yardım isteme </a:t>
            </a:r>
            <a:r>
              <a:rPr lang="tr-TR" dirty="0" smtClean="0"/>
              <a:t>şansının</a:t>
            </a:r>
            <a:r>
              <a:rPr lang="tr-TR" dirty="0"/>
              <a:t> </a:t>
            </a:r>
            <a:r>
              <a:rPr lang="tr-TR" dirty="0" smtClean="0"/>
              <a:t>olmayışı</a:t>
            </a:r>
            <a:endParaRPr lang="tr-TR" dirty="0"/>
          </a:p>
          <a:p>
            <a:r>
              <a:rPr lang="tr-TR" dirty="0"/>
              <a:t>y</a:t>
            </a:r>
            <a:r>
              <a:rPr lang="tr-TR" dirty="0" smtClean="0"/>
              <a:t>eterli operasyon </a:t>
            </a:r>
            <a:r>
              <a:rPr lang="tr-TR" dirty="0"/>
              <a:t>yapılamadığından dolayı cerrahi olarak körelme</a:t>
            </a:r>
          </a:p>
          <a:p>
            <a:r>
              <a:rPr lang="tr-TR" dirty="0"/>
              <a:t>hastaların merkezi yerlere yönlendirme durumunda gitmek </a:t>
            </a:r>
            <a:r>
              <a:rPr lang="tr-TR" dirty="0" smtClean="0"/>
              <a:t>istememeleri veya hasta kabulünde yaşatılan zorluklar</a:t>
            </a:r>
            <a:endParaRPr lang="tr-TR" dirty="0"/>
          </a:p>
          <a:p>
            <a:endParaRPr lang="tr-TR" dirty="0"/>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17</a:t>
            </a:fld>
            <a:endParaRPr lang="tr-TR"/>
          </a:p>
        </p:txBody>
      </p:sp>
    </p:spTree>
    <p:extLst>
      <p:ext uri="{BB962C8B-B14F-4D97-AF65-F5344CB8AC3E}">
        <p14:creationId xmlns:p14="http://schemas.microsoft.com/office/powerpoint/2010/main" val="1592885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solidFill>
                  <a:srgbClr val="FF0000"/>
                </a:solidFill>
              </a:rPr>
              <a:t>4) </a:t>
            </a:r>
            <a:r>
              <a:rPr lang="tr-TR" dirty="0" smtClean="0">
                <a:solidFill>
                  <a:srgbClr val="0070C0"/>
                </a:solidFill>
              </a:rPr>
              <a:t>Komplikasyon &amp; </a:t>
            </a:r>
            <a:r>
              <a:rPr lang="tr-TR" dirty="0" err="1" smtClean="0">
                <a:solidFill>
                  <a:srgbClr val="0070C0"/>
                </a:solidFill>
              </a:rPr>
              <a:t>Malpraktis</a:t>
            </a:r>
            <a:endParaRPr lang="tr-TR" dirty="0">
              <a:solidFill>
                <a:srgbClr val="0070C0"/>
              </a:solidFill>
            </a:endParaRPr>
          </a:p>
        </p:txBody>
      </p:sp>
      <p:sp>
        <p:nvSpPr>
          <p:cNvPr id="3" name="İçerik Yer Tutucusu 2"/>
          <p:cNvSpPr>
            <a:spLocks noGrp="1"/>
          </p:cNvSpPr>
          <p:nvPr>
            <p:ph sz="quarter" idx="1"/>
          </p:nvPr>
        </p:nvSpPr>
        <p:spPr/>
        <p:txBody>
          <a:bodyPr>
            <a:normAutofit/>
          </a:bodyPr>
          <a:lstStyle/>
          <a:p>
            <a:r>
              <a:rPr lang="tr-TR" dirty="0"/>
              <a:t>Komplikasyon adı verilen kavram tıp </a:t>
            </a:r>
            <a:r>
              <a:rPr lang="tr-TR" dirty="0" err="1"/>
              <a:t>içersinde</a:t>
            </a:r>
            <a:r>
              <a:rPr lang="tr-TR" dirty="0"/>
              <a:t>  “oluşması muhtemel risk” olarak kullanılmaktadır</a:t>
            </a:r>
            <a:r>
              <a:rPr lang="tr-TR" dirty="0" smtClean="0"/>
              <a:t>.</a:t>
            </a:r>
          </a:p>
          <a:p>
            <a:endParaRPr lang="tr-TR" dirty="0"/>
          </a:p>
          <a:p>
            <a:r>
              <a:rPr lang="tr-TR" dirty="0" err="1"/>
              <a:t>Malpraktis</a:t>
            </a:r>
            <a:r>
              <a:rPr lang="tr-TR" dirty="0"/>
              <a:t> ise “hatalı hekimlik uygulamaları” olarak kullanılan hukuksal bir terimdir. </a:t>
            </a:r>
            <a:r>
              <a:rPr lang="tr-TR" dirty="0" err="1"/>
              <a:t>Malpraktisin</a:t>
            </a:r>
            <a:r>
              <a:rPr lang="tr-TR" dirty="0"/>
              <a:t> söz konusu olması için ise hekimlik mesleğinin yanlış yapılması söz konusu olmalıdır.</a:t>
            </a:r>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18</a:t>
            </a:fld>
            <a:endParaRPr lang="tr-TR"/>
          </a:p>
        </p:txBody>
      </p:sp>
    </p:spTree>
    <p:extLst>
      <p:ext uri="{BB962C8B-B14F-4D97-AF65-F5344CB8AC3E}">
        <p14:creationId xmlns:p14="http://schemas.microsoft.com/office/powerpoint/2010/main" val="319483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Veri Yer Tutucusu 2"/>
          <p:cNvSpPr>
            <a:spLocks noGrp="1"/>
          </p:cNvSpPr>
          <p:nvPr>
            <p:ph type="dt" sz="half" idx="10"/>
          </p:nvPr>
        </p:nvSpPr>
        <p:spPr/>
        <p:txBody>
          <a:bodyPr/>
          <a:lstStyle/>
          <a:p>
            <a:r>
              <a:rPr lang="tr-TR" smtClean="0"/>
              <a:t>14.05.2015</a:t>
            </a:r>
            <a:endParaRPr lang="tr-TR"/>
          </a:p>
        </p:txBody>
      </p:sp>
      <p:sp>
        <p:nvSpPr>
          <p:cNvPr id="4" name="Slayt Numarası Yer Tutucusu 3"/>
          <p:cNvSpPr>
            <a:spLocks noGrp="1"/>
          </p:cNvSpPr>
          <p:nvPr>
            <p:ph type="sldNum" sz="quarter" idx="12"/>
          </p:nvPr>
        </p:nvSpPr>
        <p:spPr/>
        <p:txBody>
          <a:bodyPr/>
          <a:lstStyle/>
          <a:p>
            <a:fld id="{BB364C8E-81FD-4E4B-8512-E5494A3F216D}" type="slidenum">
              <a:rPr lang="tr-TR" smtClean="0"/>
              <a:t>19</a:t>
            </a:fld>
            <a:endParaRPr lang="tr-TR"/>
          </a:p>
        </p:txBody>
      </p:sp>
      <p:sp>
        <p:nvSpPr>
          <p:cNvPr id="5" name="İçerik Yer Tutucusu 4"/>
          <p:cNvSpPr>
            <a:spLocks noGrp="1"/>
          </p:cNvSpPr>
          <p:nvPr>
            <p:ph sz="quarter" idx="1"/>
          </p:nvPr>
        </p:nvSpPr>
        <p:spPr/>
        <p:txBody>
          <a:bodyPr/>
          <a:lstStyle/>
          <a:p>
            <a:r>
              <a:rPr lang="tr-TR" dirty="0" err="1">
                <a:solidFill>
                  <a:srgbClr val="0070C0"/>
                </a:solidFill>
              </a:rPr>
              <a:t>Malpraktis</a:t>
            </a:r>
            <a:r>
              <a:rPr lang="tr-TR" dirty="0">
                <a:solidFill>
                  <a:srgbClr val="0070C0"/>
                </a:solidFill>
              </a:rPr>
              <a:t> davaları yüzünden doktorlar komplike ameliyatlara girmiyor!</a:t>
            </a:r>
          </a:p>
          <a:p>
            <a:r>
              <a:rPr lang="tr-TR" sz="1800" b="1" dirty="0" err="1" smtClean="0"/>
              <a:t>Malpraktis</a:t>
            </a:r>
            <a:r>
              <a:rPr lang="tr-TR" sz="1800" b="1" dirty="0" smtClean="0"/>
              <a:t> davalarındaki artıştan dolayı doktorların artık riskli ameliyatlara girmek istemediklerini belirten Doç. Yüzbaşıoğlu, birçok üniversitenin kadın-doğum, cerrahi gibi branşlarda asistan bulamadığını söyledi.</a:t>
            </a:r>
            <a:endParaRPr lang="tr-TR" sz="1800" dirty="0"/>
          </a:p>
        </p:txBody>
      </p:sp>
      <p:pic>
        <p:nvPicPr>
          <p:cNvPr id="1026" name="Picture 2" descr="C:\Users\Windows7\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48680"/>
            <a:ext cx="2381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indows7\Desktop\150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573016"/>
            <a:ext cx="4824536"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29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normAutofit/>
          </a:bodyPr>
          <a:lstStyle/>
          <a:p>
            <a:r>
              <a:rPr lang="tr-TR" sz="2400" b="1" dirty="0"/>
              <a:t>Kadın doğum asistanlarına bu kez </a:t>
            </a:r>
            <a:r>
              <a:rPr lang="tr-TR" sz="2400" b="1" dirty="0" smtClean="0"/>
              <a:t>abla </a:t>
            </a:r>
            <a:r>
              <a:rPr lang="tr-TR" sz="2400" b="1" dirty="0"/>
              <a:t>tavsiyesi: Yol yakınken bırakın</a:t>
            </a:r>
            <a:r>
              <a:rPr lang="tr-TR" sz="2400" b="1" dirty="0" smtClean="0"/>
              <a:t>!</a:t>
            </a:r>
          </a:p>
          <a:p>
            <a:endParaRPr lang="tr-TR" sz="2400" b="1" dirty="0"/>
          </a:p>
          <a:p>
            <a:pPr marL="0" indent="0">
              <a:buNone/>
            </a:pPr>
            <a:r>
              <a:rPr lang="tr-TR" dirty="0" smtClean="0"/>
              <a:t>Artık </a:t>
            </a:r>
            <a:r>
              <a:rPr lang="tr-TR" dirty="0"/>
              <a:t>bu ülkede kadın doğum uzmanı olunmaz!!! Kadın doğum asistanlarına bir </a:t>
            </a:r>
            <a:r>
              <a:rPr lang="tr-TR" dirty="0" smtClean="0"/>
              <a:t>abla </a:t>
            </a:r>
            <a:r>
              <a:rPr lang="tr-TR" dirty="0"/>
              <a:t>tavsiyesi. İyi düşünün. 30-35 yıl bu zahmet, stres çekilmez…</a:t>
            </a:r>
            <a:r>
              <a:rPr lang="tr-TR" dirty="0" smtClean="0"/>
              <a:t/>
            </a:r>
            <a:br>
              <a:rPr lang="tr-TR" dirty="0" smtClean="0"/>
            </a:br>
            <a:r>
              <a:rPr lang="tr-TR" dirty="0" smtClean="0"/>
              <a:t/>
            </a:r>
            <a:br>
              <a:rPr lang="tr-TR" dirty="0" smtClean="0"/>
            </a:br>
            <a:endParaRPr lang="tr-TR" dirty="0"/>
          </a:p>
        </p:txBody>
      </p:sp>
      <p:pic>
        <p:nvPicPr>
          <p:cNvPr id="4" name="Picture 5" descr="C:\Users\Windows7\Desktop\medimagazin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4464496" cy="714375"/>
          </a:xfrm>
          <a:prstGeom prst="rect">
            <a:avLst/>
          </a:prstGeom>
          <a:noFill/>
          <a:extLst>
            <a:ext uri="{909E8E84-426E-40DD-AFC4-6F175D3DCCD1}">
              <a14:hiddenFill xmlns:a14="http://schemas.microsoft.com/office/drawing/2010/main">
                <a:solidFill>
                  <a:srgbClr val="FFFFFF"/>
                </a:solidFill>
              </a14:hiddenFill>
            </a:ext>
          </a:extLst>
        </p:spPr>
      </p:pic>
      <p:sp>
        <p:nvSpPr>
          <p:cNvPr id="5" name="Veri Yer Tutucusu 4"/>
          <p:cNvSpPr>
            <a:spLocks noGrp="1"/>
          </p:cNvSpPr>
          <p:nvPr>
            <p:ph type="dt" sz="half" idx="10"/>
          </p:nvPr>
        </p:nvSpPr>
        <p:spPr/>
        <p:txBody>
          <a:bodyPr/>
          <a:lstStyle/>
          <a:p>
            <a:r>
              <a:rPr lang="tr-TR" smtClean="0"/>
              <a:t>14.05.2015</a:t>
            </a:r>
            <a:endParaRPr lang="tr-TR"/>
          </a:p>
        </p:txBody>
      </p:sp>
      <p:sp>
        <p:nvSpPr>
          <p:cNvPr id="6" name="Slayt Numarası Yer Tutucusu 5"/>
          <p:cNvSpPr>
            <a:spLocks noGrp="1"/>
          </p:cNvSpPr>
          <p:nvPr>
            <p:ph type="sldNum" sz="quarter" idx="12"/>
          </p:nvPr>
        </p:nvSpPr>
        <p:spPr/>
        <p:txBody>
          <a:bodyPr/>
          <a:lstStyle/>
          <a:p>
            <a:fld id="{BB364C8E-81FD-4E4B-8512-E5494A3F216D}" type="slidenum">
              <a:rPr lang="tr-TR" smtClean="0"/>
              <a:t>2</a:t>
            </a:fld>
            <a:endParaRPr lang="tr-TR"/>
          </a:p>
        </p:txBody>
      </p:sp>
    </p:spTree>
    <p:extLst>
      <p:ext uri="{BB962C8B-B14F-4D97-AF65-F5344CB8AC3E}">
        <p14:creationId xmlns:p14="http://schemas.microsoft.com/office/powerpoint/2010/main" val="1774832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Veri Yer Tutucusu 2"/>
          <p:cNvSpPr>
            <a:spLocks noGrp="1"/>
          </p:cNvSpPr>
          <p:nvPr>
            <p:ph type="dt" sz="half" idx="10"/>
          </p:nvPr>
        </p:nvSpPr>
        <p:spPr/>
        <p:txBody>
          <a:bodyPr/>
          <a:lstStyle/>
          <a:p>
            <a:r>
              <a:rPr lang="tr-TR" smtClean="0"/>
              <a:t>14.05.2015</a:t>
            </a:r>
            <a:endParaRPr lang="tr-TR"/>
          </a:p>
        </p:txBody>
      </p:sp>
      <p:sp>
        <p:nvSpPr>
          <p:cNvPr id="4" name="Slayt Numarası Yer Tutucusu 3"/>
          <p:cNvSpPr>
            <a:spLocks noGrp="1"/>
          </p:cNvSpPr>
          <p:nvPr>
            <p:ph type="sldNum" sz="quarter" idx="12"/>
          </p:nvPr>
        </p:nvSpPr>
        <p:spPr/>
        <p:txBody>
          <a:bodyPr/>
          <a:lstStyle/>
          <a:p>
            <a:fld id="{BB364C8E-81FD-4E4B-8512-E5494A3F216D}" type="slidenum">
              <a:rPr lang="tr-TR" smtClean="0"/>
              <a:t>20</a:t>
            </a:fld>
            <a:endParaRPr lang="tr-TR"/>
          </a:p>
        </p:txBody>
      </p:sp>
      <p:sp>
        <p:nvSpPr>
          <p:cNvPr id="5" name="İçerik Yer Tutucusu 4"/>
          <p:cNvSpPr>
            <a:spLocks noGrp="1"/>
          </p:cNvSpPr>
          <p:nvPr>
            <p:ph sz="quarter" idx="1"/>
          </p:nvPr>
        </p:nvSpPr>
        <p:spPr/>
        <p:txBody>
          <a:bodyPr/>
          <a:lstStyle/>
          <a:p>
            <a:r>
              <a:rPr lang="tr-TR" b="1" dirty="0">
                <a:solidFill>
                  <a:srgbClr val="0070C0"/>
                </a:solidFill>
              </a:rPr>
              <a:t>Doktorun normal doğum ısrarı anneyi öldürdü iddiası</a:t>
            </a:r>
          </a:p>
          <a:p>
            <a:r>
              <a:rPr lang="tr-TR" dirty="0"/>
              <a:t>Adana'da 3. çocuğunu doğurmak için hastaneye yatırılan </a:t>
            </a:r>
            <a:r>
              <a:rPr lang="tr-TR" dirty="0" smtClean="0"/>
              <a:t>kadın, ailenin </a:t>
            </a:r>
            <a:r>
              <a:rPr lang="tr-TR" dirty="0"/>
              <a:t>sezaryen isteğine rağmen bekletilerek normal doğum yaptırılması sonucu hayatını </a:t>
            </a:r>
            <a:r>
              <a:rPr lang="tr-TR" dirty="0" smtClean="0"/>
              <a:t>kaybederken, dünyaya </a:t>
            </a:r>
            <a:r>
              <a:rPr lang="tr-TR" dirty="0"/>
              <a:t>gelen bebekte zorlanma nedeniyle kafasında ve kolunda zedelenme meydana geldiği ileri sürüldü.</a:t>
            </a:r>
          </a:p>
          <a:p>
            <a:r>
              <a:rPr lang="tr-TR" dirty="0" smtClean="0"/>
              <a:t>Ailenin isyanı: ‘</a:t>
            </a:r>
            <a:r>
              <a:rPr lang="tr-TR" dirty="0" smtClean="0">
                <a:solidFill>
                  <a:srgbClr val="0070C0"/>
                </a:solidFill>
              </a:rPr>
              <a:t>Kader değil kasten yaptılar</a:t>
            </a:r>
            <a:r>
              <a:rPr lang="tr-TR" dirty="0" smtClean="0"/>
              <a:t>!!!’</a:t>
            </a:r>
            <a:endParaRPr lang="tr-TR" dirty="0"/>
          </a:p>
        </p:txBody>
      </p:sp>
      <p:pic>
        <p:nvPicPr>
          <p:cNvPr id="2050" name="Picture 2" descr="C:\Users\Windows7\Desktop\logo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20688"/>
            <a:ext cx="2592288"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92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Veri Yer Tutucusu 2"/>
          <p:cNvSpPr>
            <a:spLocks noGrp="1"/>
          </p:cNvSpPr>
          <p:nvPr>
            <p:ph type="dt" sz="half" idx="10"/>
          </p:nvPr>
        </p:nvSpPr>
        <p:spPr/>
        <p:txBody>
          <a:bodyPr/>
          <a:lstStyle/>
          <a:p>
            <a:r>
              <a:rPr lang="tr-TR" smtClean="0"/>
              <a:t>14.05.2015</a:t>
            </a:r>
            <a:endParaRPr lang="tr-TR"/>
          </a:p>
        </p:txBody>
      </p:sp>
      <p:sp>
        <p:nvSpPr>
          <p:cNvPr id="4" name="Slayt Numarası Yer Tutucusu 3"/>
          <p:cNvSpPr>
            <a:spLocks noGrp="1"/>
          </p:cNvSpPr>
          <p:nvPr>
            <p:ph type="sldNum" sz="quarter" idx="12"/>
          </p:nvPr>
        </p:nvSpPr>
        <p:spPr/>
        <p:txBody>
          <a:bodyPr/>
          <a:lstStyle/>
          <a:p>
            <a:fld id="{BB364C8E-81FD-4E4B-8512-E5494A3F216D}" type="slidenum">
              <a:rPr lang="tr-TR" smtClean="0"/>
              <a:t>21</a:t>
            </a:fld>
            <a:endParaRPr lang="tr-TR"/>
          </a:p>
        </p:txBody>
      </p:sp>
      <p:pic>
        <p:nvPicPr>
          <p:cNvPr id="3074" name="Picture 2" descr="C:\Users\Windows7\Desktop\doktorun-normal-dogum-israri-anneyi-oldurdu.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609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indows7\Desktop\normal_dogum_israri_oldurdu_h16249-2012080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573016"/>
            <a:ext cx="3168352" cy="2461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Windows7\Desktop\indir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717032"/>
            <a:ext cx="3600400" cy="263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20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Veri Yer Tutucusu 2"/>
          <p:cNvSpPr>
            <a:spLocks noGrp="1"/>
          </p:cNvSpPr>
          <p:nvPr>
            <p:ph type="dt" sz="half" idx="10"/>
          </p:nvPr>
        </p:nvSpPr>
        <p:spPr/>
        <p:txBody>
          <a:bodyPr/>
          <a:lstStyle/>
          <a:p>
            <a:r>
              <a:rPr lang="tr-TR" smtClean="0"/>
              <a:t>14.05.2015</a:t>
            </a:r>
            <a:endParaRPr lang="tr-TR"/>
          </a:p>
        </p:txBody>
      </p:sp>
      <p:sp>
        <p:nvSpPr>
          <p:cNvPr id="4" name="Slayt Numarası Yer Tutucusu 3"/>
          <p:cNvSpPr>
            <a:spLocks noGrp="1"/>
          </p:cNvSpPr>
          <p:nvPr>
            <p:ph type="sldNum" sz="quarter" idx="12"/>
          </p:nvPr>
        </p:nvSpPr>
        <p:spPr/>
        <p:txBody>
          <a:bodyPr/>
          <a:lstStyle/>
          <a:p>
            <a:fld id="{BB364C8E-81FD-4E4B-8512-E5494A3F216D}" type="slidenum">
              <a:rPr lang="tr-TR" smtClean="0"/>
              <a:t>22</a:t>
            </a:fld>
            <a:endParaRPr lang="tr-TR"/>
          </a:p>
        </p:txBody>
      </p:sp>
      <p:sp>
        <p:nvSpPr>
          <p:cNvPr id="5" name="İçerik Yer Tutucusu 4"/>
          <p:cNvSpPr>
            <a:spLocks noGrp="1"/>
          </p:cNvSpPr>
          <p:nvPr>
            <p:ph sz="quarter" idx="1"/>
          </p:nvPr>
        </p:nvSpPr>
        <p:spPr/>
        <p:txBody>
          <a:bodyPr/>
          <a:lstStyle/>
          <a:p>
            <a:r>
              <a:rPr lang="tr-TR" b="1" dirty="0">
                <a:solidFill>
                  <a:srgbClr val="0070C0"/>
                </a:solidFill>
              </a:rPr>
              <a:t>Normal doğuma zorlandı öldü iddiası</a:t>
            </a:r>
          </a:p>
          <a:p>
            <a:r>
              <a:rPr lang="tr-TR" b="1" dirty="0" err="1"/>
              <a:t>ANTALYA’da</a:t>
            </a:r>
            <a:r>
              <a:rPr lang="tr-TR" b="1" dirty="0"/>
              <a:t> doğum sonrası geçirdiği kanama nedeniyle 11 gün yoğun bakımda kalıp yaşamını yitiren </a:t>
            </a:r>
            <a:r>
              <a:rPr lang="tr-TR" b="1" dirty="0" err="1" smtClean="0"/>
              <a:t>F.K’nın</a:t>
            </a:r>
            <a:r>
              <a:rPr lang="tr-TR" b="1" dirty="0" smtClean="0"/>
              <a:t> </a:t>
            </a:r>
            <a:r>
              <a:rPr lang="tr-TR" b="1" dirty="0"/>
              <a:t>babası Hüseyin </a:t>
            </a:r>
            <a:r>
              <a:rPr lang="tr-TR" b="1" dirty="0" smtClean="0"/>
              <a:t>K. ‘kızının </a:t>
            </a:r>
            <a:r>
              <a:rPr lang="tr-TR" b="1" dirty="0"/>
              <a:t>normal doğuma zorlandığı için öldüğünü’ öne sürerek doktorlar hakkında suç duyurusunda bulundu</a:t>
            </a:r>
            <a:r>
              <a:rPr lang="tr-TR" b="1" dirty="0" smtClean="0"/>
              <a:t>.</a:t>
            </a:r>
          </a:p>
          <a:p>
            <a:pPr marL="0" indent="0">
              <a:buNone/>
            </a:pPr>
            <a:endParaRPr lang="tr-TR" b="1" dirty="0"/>
          </a:p>
          <a:p>
            <a:r>
              <a:rPr lang="tr-TR" b="1" dirty="0"/>
              <a:t>BABA: </a:t>
            </a:r>
            <a:r>
              <a:rPr lang="tr-TR" b="1" dirty="0">
                <a:solidFill>
                  <a:srgbClr val="0070C0"/>
                </a:solidFill>
              </a:rPr>
              <a:t>SEZARYEN </a:t>
            </a:r>
            <a:r>
              <a:rPr lang="tr-TR" b="1" dirty="0" smtClean="0">
                <a:solidFill>
                  <a:srgbClr val="0070C0"/>
                </a:solidFill>
              </a:rPr>
              <a:t>GEREKİYORMUŞ!!!</a:t>
            </a:r>
            <a:endParaRPr lang="tr-TR" dirty="0">
              <a:solidFill>
                <a:srgbClr val="0070C0"/>
              </a:solidFill>
            </a:endParaRPr>
          </a:p>
        </p:txBody>
      </p:sp>
      <p:pic>
        <p:nvPicPr>
          <p:cNvPr id="4098" name="Picture 2" descr="C:\Users\Windows7\Desktop\logo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2736304" cy="57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162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5) </a:t>
            </a:r>
            <a:r>
              <a:rPr lang="tr-TR" dirty="0" smtClean="0">
                <a:solidFill>
                  <a:srgbClr val="0070C0"/>
                </a:solidFill>
              </a:rPr>
              <a:t>Uyum sorunu ve görevlendirmeler</a:t>
            </a:r>
            <a:endParaRPr lang="tr-TR" dirty="0">
              <a:solidFill>
                <a:srgbClr val="0070C0"/>
              </a:solidFill>
            </a:endParaRPr>
          </a:p>
        </p:txBody>
      </p:sp>
      <p:sp>
        <p:nvSpPr>
          <p:cNvPr id="3" name="İçerik Yer Tutucusu 2"/>
          <p:cNvSpPr>
            <a:spLocks noGrp="1"/>
          </p:cNvSpPr>
          <p:nvPr>
            <p:ph sz="quarter" idx="1"/>
          </p:nvPr>
        </p:nvSpPr>
        <p:spPr/>
        <p:txBody>
          <a:bodyPr>
            <a:normAutofit/>
          </a:bodyPr>
          <a:lstStyle/>
          <a:p>
            <a:r>
              <a:rPr lang="tr-TR" dirty="0"/>
              <a:t>Y</a:t>
            </a:r>
            <a:r>
              <a:rPr lang="tr-TR" dirty="0" smtClean="0"/>
              <a:t>ardımcı sağlık personelleriyle </a:t>
            </a:r>
            <a:r>
              <a:rPr lang="tr-TR" dirty="0"/>
              <a:t>uyum aşamasında yaşanan </a:t>
            </a:r>
            <a:r>
              <a:rPr lang="tr-TR" dirty="0" smtClean="0"/>
              <a:t>sorunlar</a:t>
            </a:r>
          </a:p>
          <a:p>
            <a:r>
              <a:rPr lang="tr-TR" dirty="0"/>
              <a:t>S</a:t>
            </a:r>
            <a:r>
              <a:rPr lang="tr-TR" dirty="0" smtClean="0"/>
              <a:t>osyal </a:t>
            </a:r>
            <a:r>
              <a:rPr lang="tr-TR" dirty="0"/>
              <a:t>yaşantıya uyumda zorluklar, bulunulan ortamdaki kültüre yabancı </a:t>
            </a:r>
            <a:r>
              <a:rPr lang="tr-TR" dirty="0" smtClean="0"/>
              <a:t>olmak</a:t>
            </a:r>
          </a:p>
          <a:p>
            <a:r>
              <a:rPr lang="tr-TR" dirty="0"/>
              <a:t>Y</a:t>
            </a:r>
            <a:r>
              <a:rPr lang="tr-TR" dirty="0" smtClean="0"/>
              <a:t>eni </a:t>
            </a:r>
            <a:r>
              <a:rPr lang="tr-TR" dirty="0"/>
              <a:t>düzenlemeyle çıkarılan geçici görevlendirmeler (aile düzeninin bozulması, ekonomik kayıp, kalacak yer gösterilmemesi, görevlendirilen hastane şartlarına </a:t>
            </a:r>
            <a:r>
              <a:rPr lang="tr-TR" dirty="0" smtClean="0"/>
              <a:t>uyum) ANT&gt;&gt;&gt;AĞRI-KARS-BİTLİS</a:t>
            </a:r>
            <a:endParaRPr lang="tr-TR" dirty="0"/>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23</a:t>
            </a:fld>
            <a:endParaRPr lang="tr-TR"/>
          </a:p>
        </p:txBody>
      </p:sp>
    </p:spTree>
    <p:extLst>
      <p:ext uri="{BB962C8B-B14F-4D97-AF65-F5344CB8AC3E}">
        <p14:creationId xmlns:p14="http://schemas.microsoft.com/office/powerpoint/2010/main" val="3255287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08104" y="274638"/>
            <a:ext cx="3178696" cy="1570186"/>
          </a:xfrm>
          <a:solidFill>
            <a:schemeClr val="bg1"/>
          </a:solidFill>
          <a:ln>
            <a:solidFill>
              <a:schemeClr val="bg1"/>
            </a:solidFill>
          </a:ln>
        </p:spPr>
        <p:txBody>
          <a:bodyPr/>
          <a:lstStyle/>
          <a:p>
            <a:r>
              <a:rPr lang="tr-TR" dirty="0" smtClean="0">
                <a:solidFill>
                  <a:srgbClr val="0070C0"/>
                </a:solidFill>
              </a:rPr>
              <a:t>2015 Utrecht</a:t>
            </a:r>
            <a:endParaRPr lang="tr-TR" dirty="0">
              <a:solidFill>
                <a:srgbClr val="0070C0"/>
              </a:solidFill>
            </a:endParaRPr>
          </a:p>
        </p:txBody>
      </p:sp>
      <p:sp>
        <p:nvSpPr>
          <p:cNvPr id="3" name="Veri Yer Tutucusu 2"/>
          <p:cNvSpPr>
            <a:spLocks noGrp="1"/>
          </p:cNvSpPr>
          <p:nvPr>
            <p:ph type="dt" sz="half" idx="10"/>
          </p:nvPr>
        </p:nvSpPr>
        <p:spPr/>
        <p:txBody>
          <a:bodyPr/>
          <a:lstStyle/>
          <a:p>
            <a:r>
              <a:rPr lang="tr-TR" smtClean="0"/>
              <a:t>14.05.2015</a:t>
            </a:r>
            <a:endParaRPr lang="tr-TR"/>
          </a:p>
        </p:txBody>
      </p:sp>
      <p:sp>
        <p:nvSpPr>
          <p:cNvPr id="4" name="Slayt Numarası Yer Tutucusu 3"/>
          <p:cNvSpPr>
            <a:spLocks noGrp="1"/>
          </p:cNvSpPr>
          <p:nvPr>
            <p:ph type="sldNum" sz="quarter" idx="12"/>
          </p:nvPr>
        </p:nvSpPr>
        <p:spPr/>
        <p:txBody>
          <a:bodyPr/>
          <a:lstStyle/>
          <a:p>
            <a:fld id="{BB364C8E-81FD-4E4B-8512-E5494A3F216D}" type="slidenum">
              <a:rPr lang="tr-TR" smtClean="0"/>
              <a:t>24</a:t>
            </a:fld>
            <a:endParaRPr lang="tr-TR"/>
          </a:p>
        </p:txBody>
      </p:sp>
      <p:pic>
        <p:nvPicPr>
          <p:cNvPr id="6" name="İçerik Yer Tutucusu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260648"/>
            <a:ext cx="5260076" cy="3148109"/>
          </a:xfrm>
        </p:spPr>
      </p:pic>
      <p:pic>
        <p:nvPicPr>
          <p:cNvPr id="9" name="Picture 2" descr="C:\Users\Windows7\Desktop\20150227_1840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429000"/>
            <a:ext cx="5796136" cy="326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92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5589240"/>
            <a:ext cx="7772400" cy="792088"/>
          </a:xfrm>
        </p:spPr>
        <p:txBody>
          <a:bodyPr>
            <a:normAutofit/>
          </a:bodyPr>
          <a:lstStyle/>
          <a:p>
            <a:r>
              <a:rPr lang="tr-TR" dirty="0" smtClean="0"/>
              <a:t>                        </a:t>
            </a:r>
            <a:r>
              <a:rPr lang="tr-TR" b="1" i="1" dirty="0" smtClean="0">
                <a:solidFill>
                  <a:schemeClr val="accent1">
                    <a:lumMod val="75000"/>
                  </a:schemeClr>
                </a:solidFill>
              </a:rPr>
              <a:t>TEŞEKKÜRLER</a:t>
            </a:r>
            <a:endParaRPr lang="tr-TR" b="1" i="1" dirty="0">
              <a:solidFill>
                <a:schemeClr val="accent1">
                  <a:lumMod val="75000"/>
                </a:schemeClr>
              </a:solidFill>
            </a:endParaRPr>
          </a:p>
        </p:txBody>
      </p:sp>
      <p:sp>
        <p:nvSpPr>
          <p:cNvPr id="3" name="Veri Yer Tutucusu 2"/>
          <p:cNvSpPr>
            <a:spLocks noGrp="1"/>
          </p:cNvSpPr>
          <p:nvPr>
            <p:ph type="dt" sz="half" idx="10"/>
          </p:nvPr>
        </p:nvSpPr>
        <p:spPr/>
        <p:txBody>
          <a:bodyPr/>
          <a:lstStyle/>
          <a:p>
            <a:r>
              <a:rPr lang="tr-TR" smtClean="0"/>
              <a:t>14.05.2015</a:t>
            </a:r>
            <a:endParaRPr lang="tr-TR"/>
          </a:p>
        </p:txBody>
      </p:sp>
      <p:sp>
        <p:nvSpPr>
          <p:cNvPr id="4" name="Slayt Numarası Yer Tutucusu 3"/>
          <p:cNvSpPr>
            <a:spLocks noGrp="1"/>
          </p:cNvSpPr>
          <p:nvPr>
            <p:ph type="sldNum" sz="quarter" idx="12"/>
          </p:nvPr>
        </p:nvSpPr>
        <p:spPr/>
        <p:txBody>
          <a:bodyPr/>
          <a:lstStyle/>
          <a:p>
            <a:fld id="{BB364C8E-81FD-4E4B-8512-E5494A3F216D}" type="slidenum">
              <a:rPr lang="tr-TR" smtClean="0"/>
              <a:t>25</a:t>
            </a:fld>
            <a:endParaRPr lang="tr-TR"/>
          </a:p>
        </p:txBody>
      </p:sp>
      <p:pic>
        <p:nvPicPr>
          <p:cNvPr id="6" name="İçerik Yer Tutucusu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95536" y="476672"/>
            <a:ext cx="7772400" cy="4939059"/>
          </a:xfrm>
        </p:spPr>
      </p:pic>
    </p:spTree>
    <p:extLst>
      <p:ext uri="{BB962C8B-B14F-4D97-AF65-F5344CB8AC3E}">
        <p14:creationId xmlns:p14="http://schemas.microsoft.com/office/powerpoint/2010/main" val="2771178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a:solidFill>
            <a:schemeClr val="bg1"/>
          </a:solidFill>
        </p:spPr>
        <p:txBody>
          <a:bodyPr>
            <a:normAutofit/>
          </a:bodyPr>
          <a:lstStyle/>
          <a:p>
            <a:r>
              <a:rPr lang="tr-TR" dirty="0" smtClean="0">
                <a:solidFill>
                  <a:srgbClr val="FF0000"/>
                </a:solidFill>
              </a:rPr>
              <a:t>1- YÜKSEK </a:t>
            </a:r>
            <a:r>
              <a:rPr lang="tr-TR" dirty="0">
                <a:solidFill>
                  <a:srgbClr val="FF0000"/>
                </a:solidFill>
              </a:rPr>
              <a:t>RİSK</a:t>
            </a:r>
            <a:r>
              <a:rPr lang="tr-TR" dirty="0"/>
              <a:t>: Adli tıptaki dosyaların yarısı kadın doğum uzmanlarına ait. Avukatlar tam gün yasasıyla kadın doğumcuların üzerine çullanmaya hazırlanıyorlar.</a:t>
            </a:r>
            <a:r>
              <a:rPr lang="tr-TR" dirty="0" smtClean="0"/>
              <a:t/>
            </a:r>
            <a:br>
              <a:rPr lang="tr-TR" dirty="0" smtClean="0"/>
            </a:br>
            <a:r>
              <a:rPr lang="tr-TR" dirty="0" smtClean="0"/>
              <a:t/>
            </a:r>
            <a:br>
              <a:rPr lang="tr-TR" dirty="0" smtClean="0"/>
            </a:br>
            <a:r>
              <a:rPr lang="tr-TR" dirty="0">
                <a:solidFill>
                  <a:srgbClr val="FF0000"/>
                </a:solidFill>
              </a:rPr>
              <a:t>2- YOĞUN ÇALIŞMA</a:t>
            </a:r>
            <a:r>
              <a:rPr lang="tr-TR" dirty="0"/>
              <a:t>: Doğumun ve hastalarınızın gecesi gündüzü yok. Acil doktorları hastalarınıza hiç bakmaz. Nesi olduğunu bile sormadan </a:t>
            </a:r>
            <a:r>
              <a:rPr lang="tr-TR" dirty="0" smtClean="0"/>
              <a:t>konsültasyon </a:t>
            </a:r>
            <a:r>
              <a:rPr lang="tr-TR" dirty="0"/>
              <a:t>ister.</a:t>
            </a:r>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3</a:t>
            </a:fld>
            <a:endParaRPr lang="tr-TR"/>
          </a:p>
        </p:txBody>
      </p:sp>
    </p:spTree>
    <p:extLst>
      <p:ext uri="{BB962C8B-B14F-4D97-AF65-F5344CB8AC3E}">
        <p14:creationId xmlns:p14="http://schemas.microsoft.com/office/powerpoint/2010/main" val="3565450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fontScale="92500" lnSpcReduction="10000"/>
          </a:bodyPr>
          <a:lstStyle/>
          <a:p>
            <a:r>
              <a:rPr lang="tr-TR" dirty="0">
                <a:solidFill>
                  <a:srgbClr val="FF0000"/>
                </a:solidFill>
              </a:rPr>
              <a:t>3-</a:t>
            </a:r>
            <a:r>
              <a:rPr lang="tr-TR" dirty="0"/>
              <a:t> Hastalarınızın şikayetleri gündüz başlar, ama gece </a:t>
            </a:r>
            <a:r>
              <a:rPr lang="tr-TR" dirty="0" smtClean="0"/>
              <a:t>12’de </a:t>
            </a:r>
            <a:r>
              <a:rPr lang="tr-TR" dirty="0"/>
              <a:t>hastaneye gelmeyi akıl ederler. Uykunuz ve huzurunuz kaçar.</a:t>
            </a:r>
            <a:r>
              <a:rPr lang="tr-TR" dirty="0" smtClean="0"/>
              <a:t/>
            </a:r>
            <a:br>
              <a:rPr lang="tr-TR" dirty="0" smtClean="0"/>
            </a:br>
            <a:r>
              <a:rPr lang="tr-TR" dirty="0" smtClean="0"/>
              <a:t/>
            </a:r>
            <a:br>
              <a:rPr lang="tr-TR" dirty="0" smtClean="0"/>
            </a:br>
            <a:r>
              <a:rPr lang="tr-TR" dirty="0">
                <a:solidFill>
                  <a:srgbClr val="FF0000"/>
                </a:solidFill>
              </a:rPr>
              <a:t>4-</a:t>
            </a:r>
            <a:r>
              <a:rPr lang="tr-TR" dirty="0"/>
              <a:t> Hastanede </a:t>
            </a:r>
            <a:r>
              <a:rPr lang="tr-TR" dirty="0" err="1"/>
              <a:t>travayda</a:t>
            </a:r>
            <a:r>
              <a:rPr lang="tr-TR" dirty="0"/>
              <a:t> mutlaka gebeniz olur, aklınız hastanızda ve hastanede kalır, aile saadetiniz bozulur, çocuğunla ilgilenemezsin.</a:t>
            </a:r>
            <a:r>
              <a:rPr lang="tr-TR" dirty="0" smtClean="0"/>
              <a:t/>
            </a:r>
            <a:br>
              <a:rPr lang="tr-TR" dirty="0" smtClean="0"/>
            </a:br>
            <a:r>
              <a:rPr lang="tr-TR" dirty="0" smtClean="0"/>
              <a:t/>
            </a:r>
            <a:br>
              <a:rPr lang="tr-TR" dirty="0" smtClean="0"/>
            </a:br>
            <a:r>
              <a:rPr lang="tr-TR" dirty="0">
                <a:solidFill>
                  <a:srgbClr val="FF0000"/>
                </a:solidFill>
              </a:rPr>
              <a:t>5- </a:t>
            </a:r>
            <a:r>
              <a:rPr lang="tr-TR" dirty="0"/>
              <a:t>Sezaryen yaptığınız için suçlanırsınız. Bu işleme 40-50 </a:t>
            </a:r>
            <a:r>
              <a:rPr lang="tr-TR" dirty="0" err="1" smtClean="0"/>
              <a:t>dk’nızı</a:t>
            </a:r>
            <a:r>
              <a:rPr lang="tr-TR" dirty="0" smtClean="0"/>
              <a:t> </a:t>
            </a:r>
            <a:r>
              <a:rPr lang="tr-TR" dirty="0"/>
              <a:t>ayırırsınız ama performans puanı </a:t>
            </a:r>
            <a:r>
              <a:rPr lang="tr-TR" dirty="0" smtClean="0"/>
              <a:t>150’dir, diğer </a:t>
            </a:r>
            <a:r>
              <a:rPr lang="tr-TR" dirty="0"/>
              <a:t>branşların 3-5 </a:t>
            </a:r>
            <a:r>
              <a:rPr lang="tr-TR" dirty="0" err="1" smtClean="0"/>
              <a:t>dk’lık</a:t>
            </a:r>
            <a:r>
              <a:rPr lang="tr-TR" dirty="0" smtClean="0"/>
              <a:t> işlemleriyle aynı </a:t>
            </a:r>
            <a:r>
              <a:rPr lang="tr-TR" dirty="0"/>
              <a:t>puana sahiptir. Yani sezaryen </a:t>
            </a:r>
            <a:r>
              <a:rPr lang="tr-TR" dirty="0" smtClean="0"/>
              <a:t>yapmayasın diye</a:t>
            </a:r>
            <a:r>
              <a:rPr lang="tr-TR" dirty="0"/>
              <a:t>, hakkın olanı alamazsın.</a:t>
            </a:r>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4</a:t>
            </a:fld>
            <a:endParaRPr lang="tr-TR"/>
          </a:p>
        </p:txBody>
      </p:sp>
    </p:spTree>
    <p:extLst>
      <p:ext uri="{BB962C8B-B14F-4D97-AF65-F5344CB8AC3E}">
        <p14:creationId xmlns:p14="http://schemas.microsoft.com/office/powerpoint/2010/main" val="2538675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fontScale="92500" lnSpcReduction="10000"/>
          </a:bodyPr>
          <a:lstStyle/>
          <a:p>
            <a:r>
              <a:rPr lang="tr-TR" dirty="0">
                <a:solidFill>
                  <a:srgbClr val="FF0000"/>
                </a:solidFill>
              </a:rPr>
              <a:t>6-</a:t>
            </a:r>
            <a:r>
              <a:rPr lang="tr-TR" dirty="0"/>
              <a:t> Sadece 8-17 mesai yapan diğer branşlardaki uzman arkadaşlarınla aynı miktar döner sermayeyi alırsın. Hatta bazı rahat, acili pek olmayan branşlar, sizden daha fazla pay alırlar. Özel hayat diye bir şey olmaması yanınıza kar kalır. Aldığın riskle, aldığın döner sermaye payı eşit değildir.</a:t>
            </a:r>
            <a:r>
              <a:rPr lang="tr-TR" dirty="0" smtClean="0"/>
              <a:t/>
            </a:r>
            <a:br>
              <a:rPr lang="tr-TR" dirty="0" smtClean="0"/>
            </a:br>
            <a:r>
              <a:rPr lang="tr-TR" dirty="0" smtClean="0"/>
              <a:t/>
            </a:r>
            <a:br>
              <a:rPr lang="tr-TR" dirty="0" smtClean="0"/>
            </a:br>
            <a:r>
              <a:rPr lang="tr-TR" dirty="0" smtClean="0"/>
              <a:t/>
            </a:r>
            <a:br>
              <a:rPr lang="tr-TR" dirty="0" smtClean="0"/>
            </a:br>
            <a:r>
              <a:rPr lang="tr-TR" dirty="0" smtClean="0">
                <a:solidFill>
                  <a:srgbClr val="FF0000"/>
                </a:solidFill>
              </a:rPr>
              <a:t>7-</a:t>
            </a:r>
            <a:r>
              <a:rPr lang="tr-TR" dirty="0" smtClean="0"/>
              <a:t> </a:t>
            </a:r>
            <a:r>
              <a:rPr lang="tr-TR" dirty="0"/>
              <a:t>Anomaliler konusunda aile sizden garanti ister bu garantiyi veremezsiniz. Zaten kadın doğumcu radyoloğun beğenmediği işe yaramaz </a:t>
            </a:r>
            <a:r>
              <a:rPr lang="tr-TR" dirty="0" smtClean="0"/>
              <a:t>ultrasonu </a:t>
            </a:r>
            <a:r>
              <a:rPr lang="tr-TR" dirty="0"/>
              <a:t>kullanır. 50-60 gebede hangi anomali taramasını yapacaksanız.</a:t>
            </a:r>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5</a:t>
            </a:fld>
            <a:endParaRPr lang="tr-TR"/>
          </a:p>
        </p:txBody>
      </p:sp>
    </p:spTree>
    <p:extLst>
      <p:ext uri="{BB962C8B-B14F-4D97-AF65-F5344CB8AC3E}">
        <p14:creationId xmlns:p14="http://schemas.microsoft.com/office/powerpoint/2010/main" val="78476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pPr marL="0" indent="0">
              <a:buNone/>
            </a:pPr>
            <a:r>
              <a:rPr lang="tr-TR" dirty="0">
                <a:solidFill>
                  <a:srgbClr val="FF0000"/>
                </a:solidFill>
              </a:rPr>
              <a:t>8</a:t>
            </a:r>
            <a:r>
              <a:rPr lang="tr-TR" dirty="0" smtClean="0">
                <a:solidFill>
                  <a:srgbClr val="FF0000"/>
                </a:solidFill>
              </a:rPr>
              <a:t>-</a:t>
            </a:r>
            <a:r>
              <a:rPr lang="tr-TR" dirty="0" smtClean="0"/>
              <a:t> </a:t>
            </a:r>
            <a:r>
              <a:rPr lang="tr-TR" dirty="0"/>
              <a:t>Siz ameliyat edeceğiniz hastayı seçemezsiniz. Bazen </a:t>
            </a:r>
            <a:r>
              <a:rPr lang="tr-TR" dirty="0" smtClean="0"/>
              <a:t>hiç </a:t>
            </a:r>
            <a:r>
              <a:rPr lang="tr-TR" dirty="0"/>
              <a:t>müdahale etmek istemediğiniz hastayı sezaryen ve doğuma alırsınız. Yani diğer cerrahi branşlar gibi eleme yapamazsınız. Çünkü müdahalelerinizin yarısından fazlası acildir.</a:t>
            </a:r>
            <a:r>
              <a:rPr lang="tr-TR" dirty="0" smtClean="0"/>
              <a:t/>
            </a:r>
            <a:br>
              <a:rPr lang="tr-TR" dirty="0" smtClean="0"/>
            </a:br>
            <a:r>
              <a:rPr lang="tr-TR" dirty="0" smtClean="0"/>
              <a:t/>
            </a:r>
            <a:br>
              <a:rPr lang="tr-TR" dirty="0" smtClean="0"/>
            </a:br>
            <a:r>
              <a:rPr lang="tr-TR" dirty="0" smtClean="0">
                <a:solidFill>
                  <a:srgbClr val="FF0000"/>
                </a:solidFill>
              </a:rPr>
              <a:t>9-</a:t>
            </a:r>
            <a:r>
              <a:rPr lang="tr-TR" dirty="0" smtClean="0"/>
              <a:t> </a:t>
            </a:r>
            <a:r>
              <a:rPr lang="tr-TR" dirty="0"/>
              <a:t>Bakanlığınız sizi sevmez. Bu nedenle performans puanlarınız yerlerde sürünür. İşlem puanlarınız oldukça düşüktür.</a:t>
            </a:r>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6</a:t>
            </a:fld>
            <a:endParaRPr lang="tr-TR"/>
          </a:p>
        </p:txBody>
      </p:sp>
    </p:spTree>
    <p:extLst>
      <p:ext uri="{BB962C8B-B14F-4D97-AF65-F5344CB8AC3E}">
        <p14:creationId xmlns:p14="http://schemas.microsoft.com/office/powerpoint/2010/main" val="1739802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611560" y="1484784"/>
            <a:ext cx="7772400" cy="4572000"/>
          </a:xfrm>
        </p:spPr>
        <p:txBody>
          <a:bodyPr>
            <a:normAutofit fontScale="92500"/>
          </a:bodyPr>
          <a:lstStyle/>
          <a:p>
            <a:r>
              <a:rPr lang="tr-TR" dirty="0" smtClean="0">
                <a:solidFill>
                  <a:srgbClr val="FF0000"/>
                </a:solidFill>
              </a:rPr>
              <a:t>10-</a:t>
            </a:r>
            <a:r>
              <a:rPr lang="tr-TR" dirty="0" smtClean="0"/>
              <a:t> </a:t>
            </a:r>
            <a:r>
              <a:rPr lang="tr-TR" dirty="0"/>
              <a:t>Çok sezaryen yaparsanız, sizi doğum için eğitime alırlar.</a:t>
            </a:r>
            <a:r>
              <a:rPr lang="tr-TR" dirty="0" smtClean="0"/>
              <a:t/>
            </a:r>
            <a:br>
              <a:rPr lang="tr-TR" dirty="0" smtClean="0"/>
            </a:br>
            <a:r>
              <a:rPr lang="tr-TR" dirty="0" smtClean="0"/>
              <a:t/>
            </a:r>
            <a:br>
              <a:rPr lang="tr-TR" dirty="0" smtClean="0"/>
            </a:br>
            <a:r>
              <a:rPr lang="tr-TR" dirty="0" smtClean="0">
                <a:solidFill>
                  <a:srgbClr val="FF0000"/>
                </a:solidFill>
              </a:rPr>
              <a:t>11-</a:t>
            </a:r>
            <a:r>
              <a:rPr lang="tr-TR" dirty="0" smtClean="0"/>
              <a:t> </a:t>
            </a:r>
            <a:r>
              <a:rPr lang="tr-TR" dirty="0"/>
              <a:t>Artık </a:t>
            </a:r>
            <a:r>
              <a:rPr lang="tr-TR" dirty="0" err="1"/>
              <a:t>muayenehanecilik</a:t>
            </a:r>
            <a:r>
              <a:rPr lang="tr-TR" dirty="0"/>
              <a:t> </a:t>
            </a:r>
            <a:r>
              <a:rPr lang="tr-TR" dirty="0" smtClean="0"/>
              <a:t>de </a:t>
            </a:r>
            <a:r>
              <a:rPr lang="tr-TR" dirty="0"/>
              <a:t>yok. Yani kadın doğumcu olarak çok para kazanmayı hayal etmeyin.</a:t>
            </a:r>
            <a:r>
              <a:rPr lang="tr-TR" dirty="0" smtClean="0"/>
              <a:t/>
            </a:r>
            <a:br>
              <a:rPr lang="tr-TR" dirty="0" smtClean="0"/>
            </a:br>
            <a:r>
              <a:rPr lang="tr-TR" dirty="0" smtClean="0"/>
              <a:t/>
            </a:r>
            <a:br>
              <a:rPr lang="tr-TR" dirty="0" smtClean="0"/>
            </a:br>
            <a:r>
              <a:rPr lang="tr-TR" dirty="0" smtClean="0">
                <a:solidFill>
                  <a:srgbClr val="FF0000"/>
                </a:solidFill>
              </a:rPr>
              <a:t>12-</a:t>
            </a:r>
            <a:r>
              <a:rPr lang="tr-TR" dirty="0" smtClean="0"/>
              <a:t> </a:t>
            </a:r>
            <a:r>
              <a:rPr lang="tr-TR" dirty="0"/>
              <a:t>Cep telefonundan nefret edersiniz. 7 gün 24 saat sizi ONLİNE hastaneye bağlar.</a:t>
            </a:r>
            <a:r>
              <a:rPr lang="tr-TR" dirty="0" smtClean="0"/>
              <a:t/>
            </a:r>
            <a:br>
              <a:rPr lang="tr-TR" dirty="0" smtClean="0"/>
            </a:br>
            <a:r>
              <a:rPr lang="tr-TR" dirty="0" smtClean="0"/>
              <a:t/>
            </a:r>
            <a:br>
              <a:rPr lang="tr-TR" dirty="0" smtClean="0"/>
            </a:br>
            <a:r>
              <a:rPr lang="tr-TR" dirty="0" smtClean="0">
                <a:solidFill>
                  <a:srgbClr val="FF0000"/>
                </a:solidFill>
              </a:rPr>
              <a:t>13-</a:t>
            </a:r>
            <a:r>
              <a:rPr lang="tr-TR" dirty="0" smtClean="0"/>
              <a:t> </a:t>
            </a:r>
            <a:r>
              <a:rPr lang="tr-TR" dirty="0"/>
              <a:t>Özel hastanelerde de, diğer branşlara göre daha fazla maaş </a:t>
            </a:r>
            <a:r>
              <a:rPr lang="tr-TR" dirty="0" smtClean="0"/>
              <a:t>almayı hayal </a:t>
            </a:r>
            <a:r>
              <a:rPr lang="tr-TR" dirty="0"/>
              <a:t>etmeyin.</a:t>
            </a:r>
            <a:r>
              <a:rPr lang="tr-TR" dirty="0" smtClean="0"/>
              <a:t/>
            </a:r>
            <a:br>
              <a:rPr lang="tr-TR" dirty="0" smtClean="0"/>
            </a:br>
            <a:endParaRPr lang="tr-TR" dirty="0"/>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7</a:t>
            </a:fld>
            <a:endParaRPr lang="tr-TR"/>
          </a:p>
        </p:txBody>
      </p:sp>
    </p:spTree>
    <p:extLst>
      <p:ext uri="{BB962C8B-B14F-4D97-AF65-F5344CB8AC3E}">
        <p14:creationId xmlns:p14="http://schemas.microsoft.com/office/powerpoint/2010/main" val="1945552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683568" y="1484784"/>
            <a:ext cx="7772400" cy="4572000"/>
          </a:xfrm>
        </p:spPr>
        <p:txBody>
          <a:bodyPr>
            <a:normAutofit fontScale="85000" lnSpcReduction="10000"/>
          </a:bodyPr>
          <a:lstStyle/>
          <a:p>
            <a:r>
              <a:rPr lang="tr-TR" dirty="0" smtClean="0">
                <a:solidFill>
                  <a:srgbClr val="FF0000"/>
                </a:solidFill>
              </a:rPr>
              <a:t>14-</a:t>
            </a:r>
            <a:r>
              <a:rPr lang="tr-TR" dirty="0" smtClean="0"/>
              <a:t> </a:t>
            </a:r>
            <a:r>
              <a:rPr lang="tr-TR" dirty="0"/>
              <a:t>Diğer branşlardaki uzman arkadaşlarınız size acıyarak bakar. İyi ki kadın </a:t>
            </a:r>
            <a:r>
              <a:rPr lang="tr-TR" dirty="0" smtClean="0"/>
              <a:t>doğumcu olmamışız </a:t>
            </a:r>
            <a:r>
              <a:rPr lang="tr-TR" dirty="0"/>
              <a:t>derler</a:t>
            </a:r>
            <a:r>
              <a:rPr lang="tr-TR" dirty="0" smtClean="0"/>
              <a:t>.</a:t>
            </a:r>
          </a:p>
          <a:p>
            <a:pPr marL="0" indent="0">
              <a:buNone/>
            </a:pPr>
            <a:endParaRPr lang="tr-TR" dirty="0" smtClean="0"/>
          </a:p>
          <a:p>
            <a:pPr marL="0" indent="0">
              <a:buNone/>
            </a:pPr>
            <a:r>
              <a:rPr lang="tr-TR" dirty="0" smtClean="0"/>
              <a:t>    </a:t>
            </a:r>
            <a:r>
              <a:rPr lang="tr-TR" dirty="0" smtClean="0">
                <a:solidFill>
                  <a:srgbClr val="FF0000"/>
                </a:solidFill>
              </a:rPr>
              <a:t>15-</a:t>
            </a:r>
            <a:r>
              <a:rPr lang="tr-TR" dirty="0" smtClean="0"/>
              <a:t> </a:t>
            </a:r>
            <a:r>
              <a:rPr lang="tr-TR" dirty="0"/>
              <a:t>Bilgisayara muayene notunu, dosyaya muayene </a:t>
            </a:r>
            <a:r>
              <a:rPr lang="tr-TR" dirty="0" smtClean="0"/>
              <a:t>  notunu </a:t>
            </a:r>
            <a:r>
              <a:rPr lang="tr-TR" dirty="0"/>
              <a:t>en çok siz yazarsınız. İlerde bir hasta şikayet ederse kendinizi korumak için. Halbuki diğer branşlarda böyle bir sorun olmaz. Genelde tek kelime veya cümle </a:t>
            </a:r>
            <a:r>
              <a:rPr lang="tr-TR" dirty="0" smtClean="0"/>
              <a:t>muayene notu </a:t>
            </a:r>
            <a:r>
              <a:rPr lang="tr-TR" dirty="0"/>
              <a:t>vardır.</a:t>
            </a:r>
            <a:br>
              <a:rPr lang="tr-TR" dirty="0"/>
            </a:br>
            <a:r>
              <a:rPr lang="tr-TR" dirty="0"/>
              <a:t/>
            </a:r>
            <a:br>
              <a:rPr lang="tr-TR" dirty="0"/>
            </a:br>
            <a:r>
              <a:rPr lang="tr-TR" dirty="0" smtClean="0"/>
              <a:t>    </a:t>
            </a:r>
            <a:r>
              <a:rPr lang="tr-TR" dirty="0" smtClean="0">
                <a:solidFill>
                  <a:srgbClr val="FF0000"/>
                </a:solidFill>
              </a:rPr>
              <a:t>16-</a:t>
            </a:r>
            <a:r>
              <a:rPr lang="tr-TR" dirty="0" smtClean="0"/>
              <a:t> </a:t>
            </a:r>
            <a:r>
              <a:rPr lang="tr-TR" dirty="0"/>
              <a:t>Hasta kartı, doğum bildirim, gebe izlem, lohusa izlem, kadın sağlığı izlem kartlarını doldurmak için uğraşırsınız, sizden isterler. Diğer branşlarda böyle angaryalar yoktur.</a:t>
            </a:r>
            <a:r>
              <a:rPr lang="tr-TR" dirty="0" smtClean="0"/>
              <a:t/>
            </a:r>
            <a:br>
              <a:rPr lang="tr-TR" dirty="0" smtClean="0"/>
            </a:br>
            <a:r>
              <a:rPr lang="tr-TR" dirty="0" smtClean="0"/>
              <a:t/>
            </a:r>
            <a:br>
              <a:rPr lang="tr-TR" dirty="0" smtClean="0"/>
            </a:br>
            <a:endParaRPr lang="tr-TR" dirty="0"/>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8</a:t>
            </a:fld>
            <a:endParaRPr lang="tr-TR"/>
          </a:p>
        </p:txBody>
      </p:sp>
    </p:spTree>
    <p:extLst>
      <p:ext uri="{BB962C8B-B14F-4D97-AF65-F5344CB8AC3E}">
        <p14:creationId xmlns:p14="http://schemas.microsoft.com/office/powerpoint/2010/main" val="1970322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sz="2400" dirty="0" smtClean="0">
                <a:solidFill>
                  <a:srgbClr val="FF0000"/>
                </a:solidFill>
              </a:rPr>
              <a:t>17-</a:t>
            </a:r>
            <a:r>
              <a:rPr lang="tr-TR" sz="2400" dirty="0" smtClean="0"/>
              <a:t> </a:t>
            </a:r>
            <a:r>
              <a:rPr lang="tr-TR" sz="2400" dirty="0"/>
              <a:t>Erken doğum </a:t>
            </a:r>
            <a:r>
              <a:rPr lang="tr-TR" sz="2400" dirty="0" smtClean="0"/>
              <a:t>gelir, </a:t>
            </a:r>
            <a:r>
              <a:rPr lang="tr-TR" sz="2400" dirty="0" err="1" smtClean="0"/>
              <a:t>yenidoğan</a:t>
            </a:r>
            <a:r>
              <a:rPr lang="tr-TR" sz="2400" dirty="0" smtClean="0"/>
              <a:t> </a:t>
            </a:r>
            <a:r>
              <a:rPr lang="tr-TR" sz="2400" dirty="0"/>
              <a:t>için siz uğraşırsınız, yer arasınız. Gebeyi kabul ettirmek için saatlerce </a:t>
            </a:r>
            <a:r>
              <a:rPr lang="tr-TR" sz="2400" dirty="0" smtClean="0"/>
              <a:t>uğraşırsınız.</a:t>
            </a:r>
            <a:endParaRPr lang="tr-TR" sz="2400" dirty="0" smtClean="0"/>
          </a:p>
          <a:p>
            <a:pPr marL="0" indent="0">
              <a:buNone/>
            </a:pPr>
            <a:endParaRPr lang="tr-TR" sz="2400" dirty="0" smtClean="0"/>
          </a:p>
          <a:p>
            <a:pPr marL="0" indent="0">
              <a:buNone/>
            </a:pPr>
            <a:r>
              <a:rPr lang="tr-TR" sz="2400" dirty="0" smtClean="0"/>
              <a:t>   </a:t>
            </a:r>
            <a:r>
              <a:rPr lang="tr-TR" sz="2400" dirty="0" smtClean="0">
                <a:solidFill>
                  <a:srgbClr val="FF0000"/>
                </a:solidFill>
              </a:rPr>
              <a:t>18-</a:t>
            </a:r>
            <a:r>
              <a:rPr lang="tr-TR" sz="2400" dirty="0" smtClean="0"/>
              <a:t> </a:t>
            </a:r>
            <a:r>
              <a:rPr lang="tr-TR" sz="2400" dirty="0"/>
              <a:t>Anne ölümü meydana geldiğinde, hastayı bir defa bile görmüş olsanız bakanlık sizden hesap sorar. Sağlık müdürlüğü hesap sorar. Hasta başka yerde doğum </a:t>
            </a:r>
            <a:r>
              <a:rPr lang="tr-TR" sz="2400" dirty="0" smtClean="0"/>
              <a:t>yapmış, bir </a:t>
            </a:r>
            <a:r>
              <a:rPr lang="tr-TR" sz="2400" dirty="0"/>
              <a:t>iki gün sonra ölse de sizin bölgenizin hastasıysa size de hesap sorulur.</a:t>
            </a:r>
          </a:p>
          <a:p>
            <a:pPr marL="0" indent="0">
              <a:buNone/>
            </a:pPr>
            <a:r>
              <a:rPr lang="tr-TR" dirty="0" smtClean="0"/>
              <a:t/>
            </a:r>
            <a:br>
              <a:rPr lang="tr-TR" dirty="0" smtClean="0"/>
            </a:br>
            <a:endParaRPr lang="tr-TR" dirty="0"/>
          </a:p>
        </p:txBody>
      </p:sp>
      <p:sp>
        <p:nvSpPr>
          <p:cNvPr id="4" name="Veri Yer Tutucusu 3"/>
          <p:cNvSpPr>
            <a:spLocks noGrp="1"/>
          </p:cNvSpPr>
          <p:nvPr>
            <p:ph type="dt" sz="half" idx="10"/>
          </p:nvPr>
        </p:nvSpPr>
        <p:spPr/>
        <p:txBody>
          <a:bodyPr/>
          <a:lstStyle/>
          <a:p>
            <a:r>
              <a:rPr lang="tr-TR" smtClean="0"/>
              <a:t>14.05.2015</a:t>
            </a:r>
            <a:endParaRPr lang="tr-TR"/>
          </a:p>
        </p:txBody>
      </p:sp>
      <p:sp>
        <p:nvSpPr>
          <p:cNvPr id="5" name="Slayt Numarası Yer Tutucusu 4"/>
          <p:cNvSpPr>
            <a:spLocks noGrp="1"/>
          </p:cNvSpPr>
          <p:nvPr>
            <p:ph type="sldNum" sz="quarter" idx="12"/>
          </p:nvPr>
        </p:nvSpPr>
        <p:spPr/>
        <p:txBody>
          <a:bodyPr/>
          <a:lstStyle/>
          <a:p>
            <a:fld id="{BB364C8E-81FD-4E4B-8512-E5494A3F216D}" type="slidenum">
              <a:rPr lang="tr-TR" smtClean="0"/>
              <a:t>9</a:t>
            </a:fld>
            <a:endParaRPr lang="tr-TR"/>
          </a:p>
        </p:txBody>
      </p:sp>
    </p:spTree>
    <p:extLst>
      <p:ext uri="{BB962C8B-B14F-4D97-AF65-F5344CB8AC3E}">
        <p14:creationId xmlns:p14="http://schemas.microsoft.com/office/powerpoint/2010/main" val="24925421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492</TotalTime>
  <Words>858</Words>
  <Application>Microsoft Office PowerPoint</Application>
  <PresentationFormat>Ekran Gösterisi (4:3)</PresentationFormat>
  <Paragraphs>122</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Hisse Senedi</vt:lpstr>
      <vt:lpstr>Uzman Gözüyle Kadın Doğum Hekimliğinde Karşılaşılan Erken Dönem Sorunlar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SORUNLAR</vt:lpstr>
      <vt:lpstr>2) Performans Kaygısı</vt:lpstr>
      <vt:lpstr>PowerPoint Sunusu</vt:lpstr>
      <vt:lpstr>3) Teknik Yetersizlikler</vt:lpstr>
      <vt:lpstr>4) Komplikasyon &amp; Malpraktis</vt:lpstr>
      <vt:lpstr>PowerPoint Sunusu</vt:lpstr>
      <vt:lpstr>PowerPoint Sunusu</vt:lpstr>
      <vt:lpstr>PowerPoint Sunusu</vt:lpstr>
      <vt:lpstr>PowerPoint Sunusu</vt:lpstr>
      <vt:lpstr>5) Uyum sorunu ve görevlendirmeler</vt:lpstr>
      <vt:lpstr>2015 Utrecht</vt:lpstr>
      <vt:lpstr>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Uzman Gözüyle Kadın Doğum Hekimliğinde Karşılaşılan Erken Dönem Sorunlar</dc:title>
  <dc:creator>Windows7</dc:creator>
  <cp:lastModifiedBy>Windows7</cp:lastModifiedBy>
  <cp:revision>35</cp:revision>
  <dcterms:created xsi:type="dcterms:W3CDTF">2015-05-09T14:02:19Z</dcterms:created>
  <dcterms:modified xsi:type="dcterms:W3CDTF">2015-05-10T20:25:40Z</dcterms:modified>
</cp:coreProperties>
</file>