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505" r:id="rId3"/>
    <p:sldId id="506" r:id="rId4"/>
    <p:sldId id="507" r:id="rId5"/>
    <p:sldId id="535" r:id="rId6"/>
    <p:sldId id="536" r:id="rId7"/>
    <p:sldId id="504" r:id="rId8"/>
    <p:sldId id="519" r:id="rId9"/>
    <p:sldId id="520" r:id="rId10"/>
    <p:sldId id="502" r:id="rId11"/>
    <p:sldId id="503" r:id="rId12"/>
    <p:sldId id="472" r:id="rId13"/>
    <p:sldId id="473" r:id="rId14"/>
    <p:sldId id="474" r:id="rId15"/>
    <p:sldId id="475" r:id="rId16"/>
    <p:sldId id="521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529" r:id="rId25"/>
    <p:sldId id="530" r:id="rId26"/>
    <p:sldId id="522" r:id="rId27"/>
    <p:sldId id="526" r:id="rId28"/>
    <p:sldId id="527" r:id="rId29"/>
    <p:sldId id="528" r:id="rId30"/>
    <p:sldId id="523" r:id="rId31"/>
    <p:sldId id="524" r:id="rId32"/>
    <p:sldId id="525" r:id="rId33"/>
    <p:sldId id="497" r:id="rId34"/>
    <p:sldId id="498" r:id="rId35"/>
    <p:sldId id="494" r:id="rId36"/>
    <p:sldId id="495" r:id="rId37"/>
    <p:sldId id="496" r:id="rId38"/>
    <p:sldId id="508" r:id="rId39"/>
    <p:sldId id="499" r:id="rId40"/>
    <p:sldId id="500" r:id="rId41"/>
    <p:sldId id="501" r:id="rId42"/>
    <p:sldId id="483" r:id="rId43"/>
    <p:sldId id="484" r:id="rId44"/>
    <p:sldId id="485" r:id="rId45"/>
    <p:sldId id="486" r:id="rId46"/>
    <p:sldId id="487" r:id="rId47"/>
    <p:sldId id="488" r:id="rId48"/>
    <p:sldId id="533" r:id="rId49"/>
    <p:sldId id="531" r:id="rId50"/>
    <p:sldId id="532" r:id="rId51"/>
    <p:sldId id="534" r:id="rId52"/>
    <p:sldId id="513" r:id="rId53"/>
    <p:sldId id="514" r:id="rId54"/>
    <p:sldId id="537" r:id="rId55"/>
    <p:sldId id="538" r:id="rId56"/>
    <p:sldId id="539" r:id="rId57"/>
    <p:sldId id="540" r:id="rId58"/>
    <p:sldId id="319" r:id="rId59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3768" autoAdjust="0"/>
  </p:normalViewPr>
  <p:slideViewPr>
    <p:cSldViewPr>
      <p:cViewPr>
        <p:scale>
          <a:sx n="110" d="100"/>
          <a:sy n="110" d="100"/>
        </p:scale>
        <p:origin x="-810" y="1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8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3F18F7-5023-4D99-ABA8-C0CA8F6D020F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6A0BAE-CD45-4E09-8C87-49EEBB0BE7D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727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D85CC7-EB13-419C-9A7A-DB3042C45F43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40FF65-47AE-44A7-A1EE-55E29FE040FB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7578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25A04A-5769-4CC8-8E7D-13A637B37FBA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E646D-9E30-4ACF-86E4-23C8EB2D95D4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22241-87AB-477A-9278-1BD1EC7E064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0B228-8D7D-427B-95D0-001A48CA2B6C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69958-81E4-4BE4-B128-84E4B178568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980E1-01BF-48C6-A845-DBC5C50150DA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F6886-A4BC-409B-99D5-228003EB70C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D4FA-6301-4335-8386-A662F20488EB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500A7-D6A3-4019-B2C7-5E0AB7D69DB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66F2-51E4-452D-ADD9-81ADE0059EAB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30EE7-8225-498B-90EE-209A2237019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63D8A-2DE9-4995-B803-8F522FB41558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D7F0-C3C7-43AB-9348-037CBC5A995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C4CF-BDCE-4E74-9234-6ACCF5C280AE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4CB1F-07E5-41D1-A33B-E543B1749A9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4034-822B-4FAD-BD3E-F40E01B05C3E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6414-21EA-4FAE-B614-1CA1A30C476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07913-ABEA-46BB-812F-B96CA5FBE362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CE42-7BC2-411B-899F-7523D7D112B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D44DD-52D5-41CB-A5B9-3569BF0359AF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3BE68-D61F-4234-BBD9-0608020E32E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53B8-CD67-46ED-B1C8-42EEB2554208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2852-7418-43F3-8679-017AEDEE59A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1D1A7A-FEBE-4F4A-BC65-043904135460}" type="datetimeFigureOut">
              <a:rPr lang="tr-TR"/>
              <a:pPr>
                <a:defRPr/>
              </a:pPr>
              <a:t>10.05.2015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57D426-4811-43ED-B2F7-0342293714A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xhGprvGpaE" TargetMode="External"/><Relationship Id="rId2" Type="http://schemas.openxmlformats.org/officeDocument/2006/relationships/hyperlink" Target="https://www.youtube.com/watch?v=41ZUbE3sc2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Pi9saueBr4" TargetMode="External"/><Relationship Id="rId2" Type="http://schemas.openxmlformats.org/officeDocument/2006/relationships/hyperlink" Target="https://www.youtube.com/watch?v=F3bzzhxYSF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aMYV4V3WdI" TargetMode="External"/><Relationship Id="rId2" Type="http://schemas.openxmlformats.org/officeDocument/2006/relationships/hyperlink" Target="https://www.youtube.com/watch?v=KofD76_gcb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"/>
          <p:cNvSpPr>
            <a:spLocks noGrp="1"/>
          </p:cNvSpPr>
          <p:nvPr>
            <p:ph type="ctrTitle"/>
          </p:nvPr>
        </p:nvSpPr>
        <p:spPr>
          <a:xfrm>
            <a:off x="684213" y="1700213"/>
            <a:ext cx="7772400" cy="1470025"/>
          </a:xfrm>
        </p:spPr>
        <p:txBody>
          <a:bodyPr/>
          <a:lstStyle/>
          <a:p>
            <a:pPr eaLnBrk="1" hangingPunct="1"/>
            <a:r>
              <a:rPr lang="tr-TR" smtClean="0">
                <a:solidFill>
                  <a:srgbClr val="002060"/>
                </a:solidFill>
                <a:latin typeface="Comic Sans MS" pitchFamily="66" charset="0"/>
              </a:rPr>
              <a:t>Vajinal kaf prolapsusunda tedavi seçenekleri</a:t>
            </a:r>
            <a:endParaRPr lang="tr-TR" smtClean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971550" y="3357563"/>
            <a:ext cx="7016750" cy="27828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Dr. Tevfik </a:t>
            </a:r>
            <a:r>
              <a:rPr lang="tr-TR" dirty="0" err="1" smtClean="0">
                <a:solidFill>
                  <a:srgbClr val="0070C0"/>
                </a:solidFill>
                <a:latin typeface="Comic Sans MS" pitchFamily="66" charset="0"/>
              </a:rPr>
              <a:t>Yoldemir</a:t>
            </a:r>
            <a:endParaRPr lang="tr-TR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Marmara Üniversitesi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Kadın Hastalıkları ve Doğum A.D.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r-TR" sz="2200" dirty="0" err="1" smtClean="0"/>
              <a:t>tevfik</a:t>
            </a:r>
            <a:r>
              <a:rPr lang="tr-TR" sz="2200" dirty="0" smtClean="0"/>
              <a:t>@</a:t>
            </a:r>
            <a:r>
              <a:rPr lang="tr-TR" sz="2200" dirty="0" err="1" smtClean="0"/>
              <a:t>yoldemir</a:t>
            </a:r>
            <a:r>
              <a:rPr lang="tr-TR" sz="2200" dirty="0" smtClean="0"/>
              <a:t>.com</a:t>
            </a:r>
            <a:endParaRPr lang="tr-TR" sz="2200" dirty="0"/>
          </a:p>
        </p:txBody>
      </p:sp>
      <p:pic>
        <p:nvPicPr>
          <p:cNvPr id="2052" name="3 Resim" descr="marmara_t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33416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4 Resim" descr="footer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16563"/>
            <a:ext cx="13319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5 Resim" descr="mutf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088" y="115888"/>
            <a:ext cx="1187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6 Resim" descr="MPR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8700" y="5157788"/>
            <a:ext cx="17653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MSC- P</a:t>
            </a:r>
            <a:r>
              <a:rPr lang="tr-TR" sz="2000" smtClean="0"/>
              <a:t>elvic</a:t>
            </a:r>
            <a:r>
              <a:rPr lang="tr-TR" smtClean="0"/>
              <a:t>F</a:t>
            </a:r>
            <a:r>
              <a:rPr lang="tr-TR" sz="2000" smtClean="0"/>
              <a:t>loor</a:t>
            </a:r>
            <a:r>
              <a:rPr lang="tr-TR" smtClean="0"/>
              <a:t>D</a:t>
            </a:r>
            <a:r>
              <a:rPr lang="tr-TR" sz="2000" smtClean="0"/>
              <a:t>istress</a:t>
            </a:r>
            <a:r>
              <a:rPr lang="tr-TR" smtClean="0"/>
              <a:t>I</a:t>
            </a:r>
            <a:r>
              <a:rPr lang="tr-TR" sz="2000" smtClean="0"/>
              <a:t>nventory </a:t>
            </a:r>
          </a:p>
        </p:txBody>
      </p:sp>
      <p:sp>
        <p:nvSpPr>
          <p:cNvPr id="11267" name="3 Dikdörtgen"/>
          <p:cNvSpPr>
            <a:spLocks noChangeArrowheads="1"/>
          </p:cNvSpPr>
          <p:nvPr/>
        </p:nvSpPr>
        <p:spPr bwMode="auto">
          <a:xfrm>
            <a:off x="6011863" y="6381750"/>
            <a:ext cx="3006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latin typeface="Times New Roman" pitchFamily="18" charset="0"/>
                <a:cs typeface="Times New Roman" pitchFamily="18" charset="0"/>
              </a:rPr>
              <a:t>B J U I </a:t>
            </a:r>
            <a:r>
              <a:rPr lang="tr-TR" sz="1400">
                <a:latin typeface="Times New Roman" pitchFamily="18" charset="0"/>
                <a:cs typeface="Times New Roman" pitchFamily="18" charset="0"/>
              </a:rPr>
              <a:t> 2009;</a:t>
            </a:r>
            <a:r>
              <a:rPr lang="pt-BR" sz="1400">
                <a:latin typeface="Times New Roman" pitchFamily="18" charset="0"/>
                <a:cs typeface="Times New Roman" pitchFamily="18" charset="0"/>
              </a:rPr>
              <a:t>1 0 4 </a:t>
            </a:r>
            <a:r>
              <a:rPr lang="tr-TR" sz="140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1400">
                <a:latin typeface="Times New Roman" pitchFamily="18" charset="0"/>
                <a:cs typeface="Times New Roman" pitchFamily="18" charset="0"/>
              </a:rPr>
              <a:t> 1 6 7 6 – 1 6 7 9</a:t>
            </a:r>
            <a:endParaRPr lang="tr-TR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4413" y="1162050"/>
            <a:ext cx="3795712" cy="5695950"/>
          </a:xfrm>
          <a:noFill/>
        </p:spPr>
      </p:pic>
      <p:sp>
        <p:nvSpPr>
          <p:cNvPr id="11269" name="4 Metin kutusu"/>
          <p:cNvSpPr txBox="1">
            <a:spLocks noChangeArrowheads="1"/>
          </p:cNvSpPr>
          <p:nvPr/>
        </p:nvSpPr>
        <p:spPr bwMode="auto">
          <a:xfrm>
            <a:off x="6156325" y="5516563"/>
            <a:ext cx="2879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200"/>
              <a:t>Pelvik organ prolpasus distres envanteri</a:t>
            </a:r>
          </a:p>
          <a:p>
            <a:r>
              <a:rPr lang="tr-TR" sz="1200"/>
              <a:t>Kolorektal-anal distres envanteri</a:t>
            </a:r>
          </a:p>
          <a:p>
            <a:r>
              <a:rPr lang="tr-TR" sz="1200"/>
              <a:t>Uriner distres envanteri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MSC- P</a:t>
            </a:r>
            <a:r>
              <a:rPr lang="tr-TR" sz="2000" smtClean="0"/>
              <a:t>elvic</a:t>
            </a:r>
            <a:r>
              <a:rPr lang="tr-TR" smtClean="0"/>
              <a:t>F</a:t>
            </a:r>
            <a:r>
              <a:rPr lang="tr-TR" sz="2000" smtClean="0"/>
              <a:t>loor</a:t>
            </a:r>
            <a:r>
              <a:rPr lang="tr-TR" smtClean="0"/>
              <a:t>D</a:t>
            </a:r>
            <a:r>
              <a:rPr lang="tr-TR" sz="2000" smtClean="0"/>
              <a:t>istress</a:t>
            </a:r>
            <a:r>
              <a:rPr lang="tr-TR" smtClean="0"/>
              <a:t>I</a:t>
            </a:r>
            <a:r>
              <a:rPr lang="tr-TR" sz="2000" smtClean="0"/>
              <a:t>nventory</a:t>
            </a:r>
            <a:r>
              <a:rPr lang="tr-TR" smtClean="0"/>
              <a:t> </a:t>
            </a:r>
          </a:p>
        </p:txBody>
      </p:sp>
      <p:sp>
        <p:nvSpPr>
          <p:cNvPr id="12291" name="3 Dikdörtgen"/>
          <p:cNvSpPr>
            <a:spLocks noChangeArrowheads="1"/>
          </p:cNvSpPr>
          <p:nvPr/>
        </p:nvSpPr>
        <p:spPr bwMode="auto">
          <a:xfrm>
            <a:off x="5219700" y="6381750"/>
            <a:ext cx="3798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Obstet Gynecol Clin N Am 36 (2009) 615–635</a:t>
            </a:r>
            <a:endParaRPr lang="tr-TR" sz="1400"/>
          </a:p>
        </p:txBody>
      </p:sp>
      <p:pic>
        <p:nvPicPr>
          <p:cNvPr id="122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2105025"/>
            <a:ext cx="5218112" cy="3268663"/>
          </a:xfr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ASC – POP-Q evreleri pre/post-op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8575" y="1412875"/>
            <a:ext cx="6538913" cy="4895850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7688" y="6357938"/>
            <a:ext cx="1927225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6732588" y="1628775"/>
            <a:ext cx="360362" cy="5048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ASC- Pelvik taban disfonksiyonu pre/post-op</a:t>
            </a:r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628775"/>
            <a:ext cx="7353300" cy="2538413"/>
          </a:xfrm>
          <a:noFill/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663" y="6308725"/>
            <a:ext cx="200025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971550" y="2133600"/>
            <a:ext cx="12239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Düz Bağlayıcı"/>
          <p:cNvCxnSpPr/>
          <p:nvPr/>
        </p:nvCxnSpPr>
        <p:spPr>
          <a:xfrm>
            <a:off x="971550" y="2420938"/>
            <a:ext cx="180022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>
            <a:off x="971550" y="2636838"/>
            <a:ext cx="14398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9 Resim" descr="compartmen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437063"/>
            <a:ext cx="43926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Dikdörtgen"/>
          <p:cNvSpPr/>
          <p:nvPr/>
        </p:nvSpPr>
        <p:spPr>
          <a:xfrm>
            <a:off x="2339975" y="5805488"/>
            <a:ext cx="792163" cy="9366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ASC – Peri/post-op komplikasyon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6950" y="1458913"/>
            <a:ext cx="3838575" cy="4613275"/>
          </a:xfrm>
          <a:noFill/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663" y="6308725"/>
            <a:ext cx="200025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ASC – Uzun dönem sonuçlar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7000" y="1716088"/>
            <a:ext cx="9017000" cy="3873500"/>
          </a:xfrm>
          <a:noFill/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663" y="6308725"/>
            <a:ext cx="200025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3132138" y="1916113"/>
            <a:ext cx="431800" cy="22336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7" name="6 Düz Bağlayıcı"/>
          <p:cNvCxnSpPr/>
          <p:nvPr/>
        </p:nvCxnSpPr>
        <p:spPr>
          <a:xfrm>
            <a:off x="4140200" y="2276475"/>
            <a:ext cx="10795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>
            <a:off x="4140200" y="3429000"/>
            <a:ext cx="115252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>
            <a:off x="4140200" y="4365625"/>
            <a:ext cx="10795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4211638" y="2492375"/>
            <a:ext cx="9366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Bağlayıcı"/>
          <p:cNvCxnSpPr/>
          <p:nvPr/>
        </p:nvCxnSpPr>
        <p:spPr>
          <a:xfrm>
            <a:off x="4140200" y="2852738"/>
            <a:ext cx="9366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Düz Bağlayıcı"/>
          <p:cNvCxnSpPr/>
          <p:nvPr/>
        </p:nvCxnSpPr>
        <p:spPr>
          <a:xfrm>
            <a:off x="5292725" y="4365625"/>
            <a:ext cx="6477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Düz Bağlayıcı"/>
          <p:cNvCxnSpPr/>
          <p:nvPr/>
        </p:nvCxnSpPr>
        <p:spPr>
          <a:xfrm>
            <a:off x="4211638" y="4581525"/>
            <a:ext cx="3603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Düz Bağlayıcı"/>
          <p:cNvCxnSpPr/>
          <p:nvPr/>
        </p:nvCxnSpPr>
        <p:spPr>
          <a:xfrm>
            <a:off x="4211638" y="2708275"/>
            <a:ext cx="8651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>
            <a:off x="4787900" y="3284538"/>
            <a:ext cx="8636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Bağlayıcı"/>
          <p:cNvCxnSpPr/>
          <p:nvPr/>
        </p:nvCxnSpPr>
        <p:spPr>
          <a:xfrm>
            <a:off x="5724525" y="4581525"/>
            <a:ext cx="5032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Düz Bağlayıcı"/>
          <p:cNvCxnSpPr/>
          <p:nvPr/>
        </p:nvCxnSpPr>
        <p:spPr>
          <a:xfrm>
            <a:off x="4140200" y="4149725"/>
            <a:ext cx="10080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ASC</a:t>
            </a:r>
          </a:p>
        </p:txBody>
      </p:sp>
      <p:pic>
        <p:nvPicPr>
          <p:cNvPr id="17411" name="Picture 4" descr="spexy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557338"/>
            <a:ext cx="3394075" cy="4525962"/>
          </a:xfrm>
          <a:noFill/>
        </p:spPr>
      </p:pic>
      <p:pic>
        <p:nvPicPr>
          <p:cNvPr id="17412" name="Picture 4" descr="sacropex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557338"/>
            <a:ext cx="4784725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 – POP-Q pre-op vs 2yıl post-op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244600"/>
            <a:ext cx="4252913" cy="5332413"/>
          </a:xfrm>
          <a:noFill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357938"/>
            <a:ext cx="19050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5508625" y="1844675"/>
            <a:ext cx="431800" cy="2889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/>
          <a:lstStyle/>
          <a:p>
            <a:r>
              <a:rPr lang="tr-TR" smtClean="0"/>
              <a:t>LSC – Uriner semptomlarda değişim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3914775" cy="4999038"/>
          </a:xfr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357938"/>
            <a:ext cx="19050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684213" y="2349500"/>
            <a:ext cx="12239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2627313" y="2565400"/>
            <a:ext cx="12239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>
            <a:off x="2700338" y="3213100"/>
            <a:ext cx="10795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611188" y="3933825"/>
            <a:ext cx="1223962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2627313" y="4076700"/>
            <a:ext cx="115252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Düz Bağlayıcı"/>
          <p:cNvCxnSpPr/>
          <p:nvPr/>
        </p:nvCxnSpPr>
        <p:spPr>
          <a:xfrm>
            <a:off x="684213" y="4797425"/>
            <a:ext cx="100806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Düz Bağlayıcı"/>
          <p:cNvCxnSpPr/>
          <p:nvPr/>
        </p:nvCxnSpPr>
        <p:spPr>
          <a:xfrm>
            <a:off x="2627313" y="5013325"/>
            <a:ext cx="122396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Düz Bağlayıcı"/>
          <p:cNvCxnSpPr/>
          <p:nvPr/>
        </p:nvCxnSpPr>
        <p:spPr>
          <a:xfrm>
            <a:off x="611188" y="5661025"/>
            <a:ext cx="11525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>
            <a:off x="2627313" y="5876925"/>
            <a:ext cx="11525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70" name="24 Resim" descr="compartmen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860800"/>
            <a:ext cx="39830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Dikdörtgen"/>
          <p:cNvSpPr/>
          <p:nvPr/>
        </p:nvSpPr>
        <p:spPr>
          <a:xfrm>
            <a:off x="6516688" y="5084763"/>
            <a:ext cx="719137" cy="8651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Başlık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tr-TR" smtClean="0"/>
              <a:t>LSC- Barsak semptomlarında değişim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71750" y="1381125"/>
            <a:ext cx="3478213" cy="5326063"/>
          </a:xfrm>
          <a:noFill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357938"/>
            <a:ext cx="19050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2627313" y="2276475"/>
            <a:ext cx="1008062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4427538" y="2420938"/>
            <a:ext cx="115252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>
            <a:off x="4500563" y="3213100"/>
            <a:ext cx="10795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2627313" y="5949950"/>
            <a:ext cx="4318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4500563" y="6092825"/>
            <a:ext cx="10795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Pelvik organ prolapsus cerrahisi </a:t>
            </a: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3200" y="2571750"/>
            <a:ext cx="8716963" cy="2446338"/>
          </a:xfrm>
          <a:noFill/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6357938"/>
            <a:ext cx="2038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6381750"/>
            <a:ext cx="1447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6804025" y="2852738"/>
            <a:ext cx="792163" cy="14398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LSC- P</a:t>
            </a:r>
            <a:r>
              <a:rPr lang="tr-TR" sz="2000" smtClean="0"/>
              <a:t>elvic</a:t>
            </a:r>
            <a:r>
              <a:rPr lang="tr-TR" smtClean="0"/>
              <a:t>F</a:t>
            </a:r>
            <a:r>
              <a:rPr lang="tr-TR" sz="2000" smtClean="0"/>
              <a:t>loor</a:t>
            </a:r>
            <a:r>
              <a:rPr lang="tr-TR" smtClean="0"/>
              <a:t>D</a:t>
            </a:r>
            <a:r>
              <a:rPr lang="tr-TR" sz="2000" smtClean="0"/>
              <a:t>istress</a:t>
            </a:r>
            <a:r>
              <a:rPr lang="tr-TR" smtClean="0"/>
              <a:t>I</a:t>
            </a:r>
            <a:r>
              <a:rPr lang="tr-TR" sz="2000" smtClean="0"/>
              <a:t>nventory</a:t>
            </a:r>
            <a:r>
              <a:rPr lang="tr-TR" smtClean="0"/>
              <a:t> / P</a:t>
            </a:r>
            <a:r>
              <a:rPr lang="tr-TR" sz="2000" smtClean="0"/>
              <a:t>elvic</a:t>
            </a:r>
            <a:r>
              <a:rPr lang="tr-TR" smtClean="0"/>
              <a:t>F</a:t>
            </a:r>
            <a:r>
              <a:rPr lang="tr-TR" sz="2000" smtClean="0"/>
              <a:t>loor</a:t>
            </a:r>
            <a:r>
              <a:rPr lang="tr-TR" smtClean="0"/>
              <a:t>I</a:t>
            </a:r>
            <a:r>
              <a:rPr lang="tr-TR" sz="2000" smtClean="0"/>
              <a:t>mpact</a:t>
            </a:r>
            <a:r>
              <a:rPr lang="tr-TR" smtClean="0"/>
              <a:t>Q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571625"/>
            <a:ext cx="5500688" cy="4784725"/>
          </a:xfrm>
          <a:noFill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357938"/>
            <a:ext cx="19050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6227763" y="3789363"/>
            <a:ext cx="504825" cy="2376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LSC- P</a:t>
            </a:r>
            <a:r>
              <a:rPr lang="tr-TR" sz="2000" smtClean="0"/>
              <a:t>elvic</a:t>
            </a:r>
            <a:r>
              <a:rPr lang="tr-TR" smtClean="0"/>
              <a:t>F</a:t>
            </a:r>
            <a:r>
              <a:rPr lang="tr-TR" sz="2000" smtClean="0"/>
              <a:t>loor</a:t>
            </a:r>
            <a:r>
              <a:rPr lang="tr-TR" smtClean="0"/>
              <a:t>D</a:t>
            </a:r>
            <a:r>
              <a:rPr lang="tr-TR" sz="2000" smtClean="0"/>
              <a:t>istress</a:t>
            </a:r>
            <a:r>
              <a:rPr lang="tr-TR" smtClean="0"/>
              <a:t>I</a:t>
            </a:r>
            <a:r>
              <a:rPr lang="tr-TR" sz="2000" smtClean="0"/>
              <a:t>nventory</a:t>
            </a:r>
            <a:r>
              <a:rPr lang="tr-TR" smtClean="0"/>
              <a:t> değişimleri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25" y="2201863"/>
            <a:ext cx="5424488" cy="2524125"/>
          </a:xfrm>
          <a:noFill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357938"/>
            <a:ext cx="19050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5580063" y="2565400"/>
            <a:ext cx="431800" cy="2016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r>
              <a:rPr lang="tr-TR" smtClean="0"/>
              <a:t>LSC – Subjektif prolaps semptomları pre/post-op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57338"/>
            <a:ext cx="8675687" cy="306705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6357938"/>
            <a:ext cx="411480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323850" y="2420938"/>
            <a:ext cx="143986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323850" y="4149725"/>
            <a:ext cx="158432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9" name="8 Resim" descr="compartmen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724400"/>
            <a:ext cx="40671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LSC- Pelvik rahatsızlık, yaşam kalitesi, cinsellik sonuçları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1500188"/>
            <a:ext cx="7327900" cy="4900612"/>
          </a:xfrm>
          <a:noFill/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6429375"/>
            <a:ext cx="411480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684213" y="2205038"/>
            <a:ext cx="935037" cy="5032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684213" y="3284538"/>
            <a:ext cx="1584325" cy="5048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755650" y="2708275"/>
            <a:ext cx="1223963" cy="5762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/>
              <a:t>LS için gereken el aletleri</a:t>
            </a:r>
          </a:p>
        </p:txBody>
      </p:sp>
      <p:pic>
        <p:nvPicPr>
          <p:cNvPr id="25603" name="3 İçerik Yer Tutucusu" descr="MPRM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700213"/>
            <a:ext cx="1920875" cy="2449512"/>
          </a:xfrm>
        </p:spPr>
      </p:pic>
      <p:pic>
        <p:nvPicPr>
          <p:cNvPr id="25604" name="4 Resim" descr="MPRM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700213"/>
            <a:ext cx="2286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5 Resim" descr="MPRM1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3294063"/>
            <a:ext cx="308133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/>
              <a:t>LS- Batına giriş </a:t>
            </a:r>
          </a:p>
        </p:txBody>
      </p:sp>
      <p:pic>
        <p:nvPicPr>
          <p:cNvPr id="26627" name="3 İçerik Yer Tutucusu" descr="MPRM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341438"/>
            <a:ext cx="4240212" cy="3971925"/>
          </a:xfrm>
        </p:spPr>
      </p:pic>
      <p:pic>
        <p:nvPicPr>
          <p:cNvPr id="26628" name="4 Resim" descr="MPRM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341438"/>
            <a:ext cx="40513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</a:t>
            </a:r>
          </a:p>
        </p:txBody>
      </p:sp>
      <p:pic>
        <p:nvPicPr>
          <p:cNvPr id="27651" name="3 İçerik Yer Tutucusu" descr="75968_527005934086236_158491387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325" y="1341438"/>
            <a:ext cx="3986213" cy="3527425"/>
          </a:xfrm>
        </p:spPr>
      </p:pic>
      <p:pic>
        <p:nvPicPr>
          <p:cNvPr id="27652" name="4 Resim" descr="1898259_527006097419553_1996842447_n (1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341438"/>
            <a:ext cx="418623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Ön meşi </a:t>
            </a:r>
            <a:r>
              <a:rPr lang="en-US" smtClean="0"/>
              <a:t>va</a:t>
            </a:r>
            <a:r>
              <a:rPr lang="tr-TR" smtClean="0"/>
              <a:t>jene dikme</a:t>
            </a:r>
            <a:r>
              <a:rPr lang="en-US" smtClean="0"/>
              <a:t> (</a:t>
            </a:r>
            <a:r>
              <a:rPr lang="tr-TR" smtClean="0"/>
              <a:t>LSC</a:t>
            </a:r>
            <a:r>
              <a:rPr lang="en-US" smtClean="0"/>
              <a:t>) </a:t>
            </a:r>
            <a:endParaRPr lang="tr-TR" smtClean="0"/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81100"/>
          </a:xfrm>
        </p:spPr>
        <p:txBody>
          <a:bodyPr/>
          <a:lstStyle/>
          <a:p>
            <a:r>
              <a:rPr lang="tr-TR" smtClean="0">
                <a:hlinkClick r:id="rId2"/>
              </a:rPr>
              <a:t>https://www.youtube.com/watch?v=41ZUbE3sc2s</a:t>
            </a:r>
            <a:endParaRPr lang="tr-TR" smtClean="0"/>
          </a:p>
          <a:p>
            <a:pPr>
              <a:buFont typeface="Arial" charset="0"/>
              <a:buNone/>
            </a:pPr>
            <a:endParaRPr lang="tr-TR" smtClean="0"/>
          </a:p>
        </p:txBody>
      </p:sp>
      <p:sp>
        <p:nvSpPr>
          <p:cNvPr id="5" name="1 Başlık"/>
          <p:cNvSpPr txBox="1">
            <a:spLocks/>
          </p:cNvSpPr>
          <p:nvPr/>
        </p:nvSpPr>
        <p:spPr bwMode="auto">
          <a:xfrm>
            <a:off x="539750" y="299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tr-TR" sz="4400" dirty="0">
                <a:latin typeface="+mj-lt"/>
                <a:ea typeface="+mj-ea"/>
                <a:cs typeface="+mj-cs"/>
              </a:rPr>
              <a:t>Arka </a:t>
            </a:r>
            <a:r>
              <a:rPr lang="tr-TR" sz="4400" dirty="0" err="1">
                <a:latin typeface="+mj-lt"/>
                <a:ea typeface="+mj-ea"/>
                <a:cs typeface="+mj-cs"/>
              </a:rPr>
              <a:t>meşi</a:t>
            </a:r>
            <a:r>
              <a:rPr lang="tr-TR" sz="4400" dirty="0">
                <a:latin typeface="+mj-lt"/>
                <a:ea typeface="+mj-ea"/>
                <a:cs typeface="+mj-cs"/>
              </a:rPr>
              <a:t> </a:t>
            </a:r>
            <a:r>
              <a:rPr lang="tr-TR" sz="4400" dirty="0" err="1">
                <a:latin typeface="+mj-lt"/>
                <a:ea typeface="+mj-ea"/>
                <a:cs typeface="+mj-cs"/>
              </a:rPr>
              <a:t>vajene</a:t>
            </a:r>
            <a:r>
              <a:rPr lang="tr-TR" sz="4400" dirty="0">
                <a:latin typeface="+mj-lt"/>
                <a:ea typeface="+mj-ea"/>
                <a:cs typeface="+mj-cs"/>
              </a:rPr>
              <a:t> dikme</a:t>
            </a:r>
          </a:p>
        </p:txBody>
      </p:sp>
      <p:sp>
        <p:nvSpPr>
          <p:cNvPr id="6" name="2 İçerik Yer Tutucusu"/>
          <p:cNvSpPr txBox="1">
            <a:spLocks/>
          </p:cNvSpPr>
          <p:nvPr/>
        </p:nvSpPr>
        <p:spPr bwMode="auto">
          <a:xfrm>
            <a:off x="395288" y="4149725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tr-TR" sz="3200" dirty="0">
                <a:latin typeface="+mn-lt"/>
                <a:cs typeface="+mn-cs"/>
                <a:hlinkClick r:id="rId3"/>
              </a:rPr>
              <a:t>https://www.youtube.com/watch?v=oxhGprvGpaE</a:t>
            </a:r>
            <a:endParaRPr lang="tr-TR" sz="32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tr-TR" sz="32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tr-TR" sz="3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Ön ve arka meşi birleştirme</a:t>
            </a:r>
          </a:p>
        </p:txBody>
      </p:sp>
      <p:sp>
        <p:nvSpPr>
          <p:cNvPr id="29699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08075"/>
          </a:xfrm>
        </p:spPr>
        <p:txBody>
          <a:bodyPr/>
          <a:lstStyle/>
          <a:p>
            <a:r>
              <a:rPr lang="tr-TR" smtClean="0">
                <a:hlinkClick r:id="rId2"/>
              </a:rPr>
              <a:t>https://www.youtube.com/watch?v=F3bzzhxYSF8</a:t>
            </a:r>
            <a:endParaRPr lang="tr-TR" smtClean="0"/>
          </a:p>
          <a:p>
            <a:endParaRPr lang="tr-TR" smtClean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 bwMode="auto">
          <a:xfrm>
            <a:off x="395288" y="3860800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tr-TR" sz="3200">
                <a:latin typeface="+mn-lt"/>
                <a:cs typeface="+mn-cs"/>
                <a:hlinkClick r:id="rId3"/>
              </a:rPr>
              <a:t>https://www.youtube.com/watch?v=ZPi9saueBr4</a:t>
            </a:r>
            <a:endParaRPr lang="tr-TR" sz="320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tr-TR" sz="3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Promontoriuma meşi dikme</a:t>
            </a:r>
          </a:p>
        </p:txBody>
      </p:sp>
      <p:sp>
        <p:nvSpPr>
          <p:cNvPr id="3072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538"/>
          </a:xfrm>
        </p:spPr>
        <p:txBody>
          <a:bodyPr/>
          <a:lstStyle/>
          <a:p>
            <a:r>
              <a:rPr lang="tr-TR" smtClean="0">
                <a:hlinkClick r:id="rId2"/>
              </a:rPr>
              <a:t>https://www.youtube.com/watch?v=KofD76_gcbM</a:t>
            </a:r>
            <a:endParaRPr lang="tr-TR" smtClean="0"/>
          </a:p>
          <a:p>
            <a:endParaRPr lang="tr-TR" smtClean="0"/>
          </a:p>
          <a:p>
            <a:r>
              <a:rPr lang="tr-TR" smtClean="0">
                <a:hlinkClick r:id="rId3"/>
              </a:rPr>
              <a:t>https://www.youtube.com/watch?v=qaMYV4V3WdI</a:t>
            </a:r>
            <a:endParaRPr lang="tr-TR" smtClean="0"/>
          </a:p>
          <a:p>
            <a:endParaRPr lang="tr-TR" smtClean="0"/>
          </a:p>
          <a:p>
            <a:endParaRPr lang="tr-TR" smtClean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Histerektomi sonrası ilk 5 yılda </a:t>
            </a:r>
            <a:br>
              <a:rPr lang="tr-TR" smtClean="0"/>
            </a:br>
            <a:r>
              <a:rPr lang="tr-TR" smtClean="0"/>
              <a:t>yaşa özel prolapsus cerrahisi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97075" y="1773238"/>
            <a:ext cx="3795713" cy="4513262"/>
          </a:xfrm>
          <a:noFill/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357938"/>
            <a:ext cx="2038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6381750"/>
            <a:ext cx="1447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 </a:t>
            </a:r>
          </a:p>
        </p:txBody>
      </p:sp>
      <p:pic>
        <p:nvPicPr>
          <p:cNvPr id="31747" name="4 İçerik Yer Tutucusu" descr="1489040_527007367419426_179152073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268413"/>
            <a:ext cx="3816350" cy="3678237"/>
          </a:xfrm>
        </p:spPr>
      </p:pic>
      <p:pic>
        <p:nvPicPr>
          <p:cNvPr id="31748" name="6 Resim" descr="12455_527007400752756_1510304180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688" y="1268413"/>
            <a:ext cx="444023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</a:t>
            </a:r>
          </a:p>
        </p:txBody>
      </p:sp>
      <p:pic>
        <p:nvPicPr>
          <p:cNvPr id="32771" name="3 İçerik Yer Tutucusu" descr="1656362_527007690752727_149480639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557338"/>
            <a:ext cx="3960813" cy="3902075"/>
          </a:xfrm>
        </p:spPr>
      </p:pic>
      <p:pic>
        <p:nvPicPr>
          <p:cNvPr id="32772" name="4 Resim" descr="1660600_527008744085955_1810264668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557338"/>
            <a:ext cx="44164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</a:t>
            </a:r>
          </a:p>
        </p:txBody>
      </p:sp>
      <p:pic>
        <p:nvPicPr>
          <p:cNvPr id="33795" name="5 İçerik Yer Tutucusu" descr="1622051_527130584073771_90268848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557338"/>
            <a:ext cx="3744912" cy="3813175"/>
          </a:xfrm>
        </p:spPr>
      </p:pic>
      <p:pic>
        <p:nvPicPr>
          <p:cNvPr id="33796" name="3 İçerik Yer Tutucusu" descr="1901863_527130877407075_1148292052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013" y="1557338"/>
            <a:ext cx="46974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 </a:t>
            </a:r>
          </a:p>
        </p:txBody>
      </p:sp>
      <p:sp>
        <p:nvSpPr>
          <p:cNvPr id="34819" name="3 Dikdörtgen"/>
          <p:cNvSpPr>
            <a:spLocks noChangeArrowheads="1"/>
          </p:cNvSpPr>
          <p:nvPr/>
        </p:nvSpPr>
        <p:spPr bwMode="auto">
          <a:xfrm>
            <a:off x="5795963" y="6308725"/>
            <a:ext cx="3236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/>
              <a:t>Int Urogynecol J (2008) 19:1415–1422</a:t>
            </a:r>
            <a:endParaRPr lang="tr-TR" sz="1400"/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341438"/>
            <a:ext cx="5219700" cy="4525962"/>
          </a:xfrm>
          <a:noFill/>
        </p:spPr>
      </p:pic>
      <p:cxnSp>
        <p:nvCxnSpPr>
          <p:cNvPr id="5" name="4 Düz Bağlayıcı"/>
          <p:cNvCxnSpPr/>
          <p:nvPr/>
        </p:nvCxnSpPr>
        <p:spPr>
          <a:xfrm>
            <a:off x="1763713" y="4149725"/>
            <a:ext cx="453707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1763713" y="2708275"/>
            <a:ext cx="187166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>
            <a:off x="1835150" y="2924175"/>
            <a:ext cx="64928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LSC 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484313"/>
            <a:ext cx="4392613" cy="5046662"/>
          </a:xfrm>
          <a:noFill/>
        </p:spPr>
      </p:pic>
      <p:sp>
        <p:nvSpPr>
          <p:cNvPr id="35844" name="5 Dikdörtgen"/>
          <p:cNvSpPr>
            <a:spLocks noChangeArrowheads="1"/>
          </p:cNvSpPr>
          <p:nvPr/>
        </p:nvSpPr>
        <p:spPr bwMode="auto">
          <a:xfrm>
            <a:off x="5795963" y="6308725"/>
            <a:ext cx="3236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/>
              <a:t>Int Urogynecol J (2008) 19:1415–1422</a:t>
            </a:r>
            <a:endParaRPr lang="tr-TR" sz="1400"/>
          </a:p>
        </p:txBody>
      </p:sp>
      <p:sp>
        <p:nvSpPr>
          <p:cNvPr id="5" name="4 Dikdörtgen"/>
          <p:cNvSpPr/>
          <p:nvPr/>
        </p:nvSpPr>
        <p:spPr>
          <a:xfrm>
            <a:off x="1619250" y="3789363"/>
            <a:ext cx="2016125" cy="7191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1619250" y="4724400"/>
            <a:ext cx="2665413" cy="2174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1619250" y="5157788"/>
            <a:ext cx="2089150" cy="2159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AUSS </a:t>
            </a:r>
          </a:p>
        </p:txBody>
      </p:sp>
      <p:sp>
        <p:nvSpPr>
          <p:cNvPr id="36867" name="3 Dikdörtgen"/>
          <p:cNvSpPr>
            <a:spLocks noChangeArrowheads="1"/>
          </p:cNvSpPr>
          <p:nvPr/>
        </p:nvSpPr>
        <p:spPr bwMode="auto">
          <a:xfrm>
            <a:off x="5076825" y="6381750"/>
            <a:ext cx="395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400"/>
              <a:t>Am J Obstet Gynecol 2009;200:656.e1-656.e5.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1412875"/>
            <a:ext cx="5360988" cy="4891088"/>
          </a:xfr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AUSS- POP-Q pre/post-op ve operatif komplikasyonlar</a:t>
            </a:r>
          </a:p>
        </p:txBody>
      </p:sp>
      <p:sp>
        <p:nvSpPr>
          <p:cNvPr id="37891" name="3 Dikdörtgen"/>
          <p:cNvSpPr>
            <a:spLocks noChangeArrowheads="1"/>
          </p:cNvSpPr>
          <p:nvPr/>
        </p:nvSpPr>
        <p:spPr bwMode="auto">
          <a:xfrm>
            <a:off x="5076825" y="6381750"/>
            <a:ext cx="395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400"/>
              <a:t>Am J Obstet Gynecol 2009;200:656.e1-656.e5.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773238"/>
            <a:ext cx="2849562" cy="3527425"/>
          </a:xfrm>
          <a:noFill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73238"/>
            <a:ext cx="31956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Düz Bağlayıcı"/>
          <p:cNvCxnSpPr/>
          <p:nvPr/>
        </p:nvCxnSpPr>
        <p:spPr>
          <a:xfrm>
            <a:off x="4716463" y="2852738"/>
            <a:ext cx="1150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4716463" y="3429000"/>
            <a:ext cx="12239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>
            <a:off x="4716463" y="3789363"/>
            <a:ext cx="1079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Dikdörtgen"/>
          <p:cNvSpPr/>
          <p:nvPr/>
        </p:nvSpPr>
        <p:spPr>
          <a:xfrm>
            <a:off x="7164388" y="2636838"/>
            <a:ext cx="503237" cy="11525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AUSS – Erozyona kadar geçen süre</a:t>
            </a:r>
          </a:p>
        </p:txBody>
      </p:sp>
      <p:sp>
        <p:nvSpPr>
          <p:cNvPr id="38915" name="3 Dikdörtgen"/>
          <p:cNvSpPr>
            <a:spLocks noChangeArrowheads="1"/>
          </p:cNvSpPr>
          <p:nvPr/>
        </p:nvSpPr>
        <p:spPr bwMode="auto">
          <a:xfrm>
            <a:off x="5076825" y="6381750"/>
            <a:ext cx="395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400"/>
              <a:t>Am J Obstet Gynecol 2009;200:656.e1-656.e5.</a:t>
            </a:r>
          </a:p>
        </p:txBody>
      </p:sp>
      <p:pic>
        <p:nvPicPr>
          <p:cNvPr id="3891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450975"/>
            <a:ext cx="5621337" cy="4183063"/>
          </a:xfr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L-USS</a:t>
            </a:r>
          </a:p>
        </p:txBody>
      </p:sp>
      <p:pic>
        <p:nvPicPr>
          <p:cNvPr id="39939" name="3 İçerik Yer Tutucusu" descr="MPRM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981075"/>
            <a:ext cx="3303588" cy="2808288"/>
          </a:xfrm>
        </p:spPr>
      </p:pic>
      <p:pic>
        <p:nvPicPr>
          <p:cNvPr id="39940" name="5 Resim" descr="LUS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981075"/>
            <a:ext cx="3122613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6 Resim" descr="LUSS_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3789363"/>
            <a:ext cx="3668712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VVS</a:t>
            </a:r>
          </a:p>
        </p:txBody>
      </p:sp>
      <p:sp>
        <p:nvSpPr>
          <p:cNvPr id="40963" name="3 Dikdörtgen"/>
          <p:cNvSpPr>
            <a:spLocks noChangeArrowheads="1"/>
          </p:cNvSpPr>
          <p:nvPr/>
        </p:nvSpPr>
        <p:spPr bwMode="auto">
          <a:xfrm>
            <a:off x="5795963" y="6308725"/>
            <a:ext cx="3236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/>
              <a:t>Int Urogynecol J (2008) 19:1393–1398</a:t>
            </a:r>
            <a:endParaRPr lang="tr-TR" sz="1400"/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773238"/>
            <a:ext cx="3400425" cy="3886200"/>
          </a:xfrm>
          <a:noFill/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773238"/>
            <a:ext cx="32956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8850" cy="1143000"/>
          </a:xfrm>
        </p:spPr>
        <p:txBody>
          <a:bodyPr/>
          <a:lstStyle/>
          <a:p>
            <a:r>
              <a:rPr lang="tr-TR" smtClean="0"/>
              <a:t>Histerektomiden 5 yıldan daha sonra</a:t>
            </a:r>
            <a:br>
              <a:rPr lang="tr-TR" smtClean="0"/>
            </a:br>
            <a:r>
              <a:rPr lang="tr-TR" smtClean="0"/>
              <a:t>yaşa özel prolapsus cerrahisi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6950" y="1747838"/>
            <a:ext cx="3819525" cy="4467225"/>
          </a:xfrm>
          <a:noFill/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6429375"/>
            <a:ext cx="2038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6453188"/>
            <a:ext cx="1447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VVS</a:t>
            </a:r>
          </a:p>
        </p:txBody>
      </p:sp>
      <p:sp>
        <p:nvSpPr>
          <p:cNvPr id="41987" name="3 Dikdörtgen"/>
          <p:cNvSpPr>
            <a:spLocks noChangeArrowheads="1"/>
          </p:cNvSpPr>
          <p:nvPr/>
        </p:nvSpPr>
        <p:spPr bwMode="auto">
          <a:xfrm>
            <a:off x="5795963" y="6308725"/>
            <a:ext cx="3236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/>
              <a:t>Int Urogynecol J (2008) 19:1393–1398</a:t>
            </a:r>
            <a:endParaRPr lang="tr-TR" sz="1400"/>
          </a:p>
        </p:txBody>
      </p:sp>
      <p:pic>
        <p:nvPicPr>
          <p:cNvPr id="4198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773238"/>
            <a:ext cx="3514725" cy="3819525"/>
          </a:xfrm>
          <a:noFill/>
        </p:spPr>
      </p:pic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773238"/>
            <a:ext cx="27813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VVS</a:t>
            </a:r>
          </a:p>
        </p:txBody>
      </p:sp>
      <p:sp>
        <p:nvSpPr>
          <p:cNvPr id="43011" name="3 Dikdörtgen"/>
          <p:cNvSpPr>
            <a:spLocks noChangeArrowheads="1"/>
          </p:cNvSpPr>
          <p:nvPr/>
        </p:nvSpPr>
        <p:spPr bwMode="auto">
          <a:xfrm>
            <a:off x="5795963" y="6308725"/>
            <a:ext cx="3236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/>
              <a:t>Int Urogynecol J (2008) 19:1393–1398</a:t>
            </a:r>
            <a:endParaRPr lang="tr-TR" sz="1400"/>
          </a:p>
        </p:txBody>
      </p:sp>
      <p:pic>
        <p:nvPicPr>
          <p:cNvPr id="430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700213"/>
            <a:ext cx="3295650" cy="438150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 USLS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208088"/>
            <a:ext cx="9036050" cy="4875212"/>
          </a:xfrm>
          <a:noFill/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75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7596188" y="1557338"/>
            <a:ext cx="1368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Dikdörtgen"/>
          <p:cNvSpPr/>
          <p:nvPr/>
        </p:nvSpPr>
        <p:spPr>
          <a:xfrm>
            <a:off x="539750" y="1412875"/>
            <a:ext cx="719138" cy="5032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 USLS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982788"/>
            <a:ext cx="8937625" cy="2517775"/>
          </a:xfrm>
          <a:noFill/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75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7667625" y="2349500"/>
            <a:ext cx="1368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Dikdörtgen"/>
          <p:cNvSpPr/>
          <p:nvPr/>
        </p:nvSpPr>
        <p:spPr>
          <a:xfrm>
            <a:off x="684213" y="2205038"/>
            <a:ext cx="647700" cy="5032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 USLS- Post-op anatomik destek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0" y="1366838"/>
            <a:ext cx="5437188" cy="5276850"/>
          </a:xfrm>
          <a:noFill/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75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Oval"/>
          <p:cNvSpPr/>
          <p:nvPr/>
        </p:nvSpPr>
        <p:spPr>
          <a:xfrm>
            <a:off x="3348038" y="1916113"/>
            <a:ext cx="360362" cy="2174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5 Oval"/>
          <p:cNvSpPr/>
          <p:nvPr/>
        </p:nvSpPr>
        <p:spPr>
          <a:xfrm>
            <a:off x="3348038" y="2924175"/>
            <a:ext cx="360362" cy="2174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Oval"/>
          <p:cNvSpPr/>
          <p:nvPr/>
        </p:nvSpPr>
        <p:spPr>
          <a:xfrm>
            <a:off x="3348038" y="4221163"/>
            <a:ext cx="360362" cy="215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3348038" y="5157788"/>
            <a:ext cx="360362" cy="935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9" name="8 Düz Bağlayıcı"/>
          <p:cNvCxnSpPr/>
          <p:nvPr/>
        </p:nvCxnSpPr>
        <p:spPr>
          <a:xfrm>
            <a:off x="2124075" y="1916113"/>
            <a:ext cx="36036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2124075" y="2924175"/>
            <a:ext cx="36036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>
            <a:off x="2124075" y="4292600"/>
            <a:ext cx="36036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>
            <a:off x="1979613" y="5300663"/>
            <a:ext cx="79216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 USLS – Post-op </a:t>
            </a:r>
            <a:br>
              <a:rPr lang="tr-TR" smtClean="0"/>
            </a:br>
            <a:r>
              <a:rPr lang="tr-TR" smtClean="0"/>
              <a:t>anterior vaginal duvar desteği</a:t>
            </a: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714625"/>
            <a:ext cx="8450263" cy="1992313"/>
          </a:xfrm>
          <a:noFill/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75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3635375" y="3213100"/>
            <a:ext cx="13684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5940425" y="3213100"/>
            <a:ext cx="13684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Oval"/>
          <p:cNvSpPr/>
          <p:nvPr/>
        </p:nvSpPr>
        <p:spPr>
          <a:xfrm>
            <a:off x="8172450" y="3357563"/>
            <a:ext cx="360363" cy="935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 USLS – Subjektif sonuçlar</a:t>
            </a: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5325" y="1146175"/>
            <a:ext cx="7980363" cy="5283200"/>
          </a:xfrm>
          <a:noFill/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75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Bağlayıcı"/>
          <p:cNvCxnSpPr/>
          <p:nvPr/>
        </p:nvCxnSpPr>
        <p:spPr>
          <a:xfrm>
            <a:off x="1403350" y="1700213"/>
            <a:ext cx="2889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Bağlayıcı"/>
          <p:cNvCxnSpPr/>
          <p:nvPr/>
        </p:nvCxnSpPr>
        <p:spPr>
          <a:xfrm>
            <a:off x="2555875" y="1700213"/>
            <a:ext cx="50323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>
            <a:off x="3708400" y="1700213"/>
            <a:ext cx="57626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4716463" y="1700213"/>
            <a:ext cx="5032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Bağlayıcı"/>
          <p:cNvCxnSpPr/>
          <p:nvPr/>
        </p:nvCxnSpPr>
        <p:spPr>
          <a:xfrm>
            <a:off x="5651500" y="1700213"/>
            <a:ext cx="36036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TV  USLS – Subjektif sonuçlar</a:t>
            </a:r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84363"/>
            <a:ext cx="8229600" cy="3957637"/>
          </a:xfrm>
          <a:noFill/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6429375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SSL</a:t>
            </a:r>
          </a:p>
        </p:txBody>
      </p:sp>
      <p:pic>
        <p:nvPicPr>
          <p:cNvPr id="50179" name="3 İçerik Yer Tutucusu" descr="SSL anatomisi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557338"/>
            <a:ext cx="4073525" cy="4525962"/>
          </a:xfrm>
        </p:spPr>
      </p:pic>
      <p:pic>
        <p:nvPicPr>
          <p:cNvPr id="50180" name="4 Resim" descr="SSL anatomis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800" y="1557338"/>
            <a:ext cx="43068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SSL </a:t>
            </a:r>
          </a:p>
        </p:txBody>
      </p:sp>
      <p:pic>
        <p:nvPicPr>
          <p:cNvPr id="51203" name="3 İçerik Yer Tutucusu" descr="IMG_02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628775"/>
            <a:ext cx="4129087" cy="3095625"/>
          </a:xfrm>
        </p:spPr>
      </p:pic>
      <p:pic>
        <p:nvPicPr>
          <p:cNvPr id="51204" name="4 Resim" descr="IMG_027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41290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6 Resim" descr="dissecting gu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5373688"/>
            <a:ext cx="172561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929188" y="642938"/>
            <a:ext cx="421481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smtClean="0"/>
              <a:t>Tanıya yönelik </a:t>
            </a:r>
            <a:br>
              <a:rPr lang="tr-TR" dirty="0" smtClean="0"/>
            </a:br>
            <a:r>
              <a:rPr lang="tr-TR" dirty="0" smtClean="0"/>
              <a:t>anatomik bölgelere göre semptomlar</a:t>
            </a:r>
            <a:endParaRPr lang="tr-TR" dirty="0"/>
          </a:p>
        </p:txBody>
      </p:sp>
      <p:sp>
        <p:nvSpPr>
          <p:cNvPr id="6147" name="4 Dikdörtgen"/>
          <p:cNvSpPr>
            <a:spLocks noChangeArrowheads="1"/>
          </p:cNvSpPr>
          <p:nvPr/>
        </p:nvSpPr>
        <p:spPr bwMode="auto">
          <a:xfrm>
            <a:off x="5429250" y="5786438"/>
            <a:ext cx="35004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400"/>
              <a:t>The Female Pelvic Floor. </a:t>
            </a:r>
            <a:r>
              <a:rPr lang="en-US" sz="1400"/>
              <a:t>Function, Dysfunction and Management According to the Integral Theory</a:t>
            </a:r>
            <a:r>
              <a:rPr lang="tr-TR" sz="1400"/>
              <a:t>.  Second Edition</a:t>
            </a:r>
          </a:p>
        </p:txBody>
      </p:sp>
      <p:pic>
        <p:nvPicPr>
          <p:cNvPr id="614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125" y="0"/>
            <a:ext cx="4333875" cy="6858000"/>
          </a:xfrm>
        </p:spPr>
      </p:pic>
      <p:sp>
        <p:nvSpPr>
          <p:cNvPr id="6" name="5 Dikdörtgen"/>
          <p:cNvSpPr/>
          <p:nvPr/>
        </p:nvSpPr>
        <p:spPr>
          <a:xfrm>
            <a:off x="3203575" y="3357563"/>
            <a:ext cx="863600" cy="431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8" name="7 Düz Bağlayıcı"/>
          <p:cNvCxnSpPr/>
          <p:nvPr/>
        </p:nvCxnSpPr>
        <p:spPr>
          <a:xfrm>
            <a:off x="3276600" y="3933825"/>
            <a:ext cx="6477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SSL</a:t>
            </a:r>
          </a:p>
        </p:txBody>
      </p:sp>
      <p:pic>
        <p:nvPicPr>
          <p:cNvPr id="52227" name="4 Resim" descr="IMG_02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341438"/>
            <a:ext cx="4224338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7 İçerik Yer Tutucusu" descr="IMG_02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341438"/>
            <a:ext cx="4262438" cy="3195637"/>
          </a:xfrm>
        </p:spPr>
      </p:pic>
      <p:pic>
        <p:nvPicPr>
          <p:cNvPr id="52229" name="8 Resim" descr="IMG_023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5084763"/>
            <a:ext cx="1738312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Hastaya pozisyon verilmesi</a:t>
            </a:r>
          </a:p>
        </p:txBody>
      </p:sp>
      <p:pic>
        <p:nvPicPr>
          <p:cNvPr id="53251" name="3 İçerik Yer Tutucusu" descr="IMG_99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84313"/>
            <a:ext cx="2881313" cy="3840162"/>
          </a:xfrm>
        </p:spPr>
      </p:pic>
      <p:pic>
        <p:nvPicPr>
          <p:cNvPr id="53252" name="4 Resim" descr="IMG_99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484313"/>
            <a:ext cx="2928938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5 Resim" descr="IMG_999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3429000"/>
            <a:ext cx="44164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SSF</a:t>
            </a:r>
          </a:p>
        </p:txBody>
      </p:sp>
      <p:pic>
        <p:nvPicPr>
          <p:cNvPr id="54275" name="11 İçerik Yer Tutucusu" descr="MPRM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3940175" cy="4525963"/>
          </a:xfrm>
        </p:spPr>
      </p:pic>
      <p:pic>
        <p:nvPicPr>
          <p:cNvPr id="54276" name="13 Resim" descr="MPRM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412875"/>
            <a:ext cx="40386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4 Resim" descr="dissecting gu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188913"/>
            <a:ext cx="1341437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SSF</a:t>
            </a:r>
          </a:p>
        </p:txBody>
      </p:sp>
      <p:pic>
        <p:nvPicPr>
          <p:cNvPr id="55299" name="3 İçerik Yer Tutucusu" descr="MPRM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628775"/>
            <a:ext cx="4148138" cy="4103688"/>
          </a:xfrm>
        </p:spPr>
      </p:pic>
      <p:pic>
        <p:nvPicPr>
          <p:cNvPr id="55300" name="4 Resim" descr="MPRM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628775"/>
            <a:ext cx="365442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4 Resim" descr="IMG_023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60350"/>
            <a:ext cx="1368425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Kolpokleisis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928813"/>
            <a:ext cx="4395788" cy="3929062"/>
          </a:xfrm>
          <a:noFill/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1714500"/>
            <a:ext cx="4144963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Kolpokleisis</a:t>
            </a: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928813"/>
            <a:ext cx="3983038" cy="4071937"/>
          </a:xfrm>
          <a:noFill/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28813"/>
            <a:ext cx="410686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Kolpokleisis</a:t>
            </a: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1643063"/>
            <a:ext cx="2814638" cy="4845050"/>
          </a:xfr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CY 20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337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Resim" descr="Lyons 20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 descr="CY 2009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988" y="0"/>
            <a:ext cx="30210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Resim" descr="Lyons 2009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1412875"/>
            <a:ext cx="29718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Resim" descr="ceana 201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97200"/>
            <a:ext cx="32099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Resim" descr="ceana 201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4724400"/>
            <a:ext cx="34131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Resim" descr="Wattiez 2012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375" y="3213100"/>
            <a:ext cx="3230563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Resim" descr="Wattiez 2012_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3500438"/>
            <a:ext cx="2133600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Resim" descr="Persson 2012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263" y="4448175"/>
            <a:ext cx="28670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Resim" descr="CY 2014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575" y="0"/>
            <a:ext cx="27813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Resim" descr="n_589_k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1288" y="1844675"/>
            <a:ext cx="21082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2 İçerik Yer Tutucusu"/>
          <p:cNvSpPr>
            <a:spLocks noGrp="1"/>
          </p:cNvSpPr>
          <p:nvPr>
            <p:ph idx="1"/>
          </p:nvPr>
        </p:nvSpPr>
        <p:spPr>
          <a:xfrm>
            <a:off x="457200" y="3213100"/>
            <a:ext cx="8229600" cy="34559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tr-TR" sz="4000" smtClean="0">
                <a:solidFill>
                  <a:srgbClr val="002060"/>
                </a:solidFill>
              </a:rPr>
              <a:t>Dikkatiniz için teşekkür ederim</a:t>
            </a:r>
            <a:r>
              <a:rPr lang="tr-TR" smtClean="0">
                <a:solidFill>
                  <a:srgbClr val="002060"/>
                </a:solidFill>
              </a:rPr>
              <a:t>.</a:t>
            </a:r>
          </a:p>
          <a:p>
            <a:pPr algn="ctr" eaLnBrk="1" hangingPunct="1">
              <a:buFont typeface="Arial" charset="0"/>
              <a:buNone/>
            </a:pPr>
            <a:endParaRPr lang="tr-TR" smtClean="0"/>
          </a:p>
          <a:p>
            <a:pPr algn="ctr" eaLnBrk="1" hangingPunct="1">
              <a:buFont typeface="Arial" charset="0"/>
              <a:buNone/>
            </a:pPr>
            <a:r>
              <a:rPr lang="tr-TR" smtClean="0">
                <a:solidFill>
                  <a:srgbClr val="0070C0"/>
                </a:solidFill>
              </a:rPr>
              <a:t>Dr. Tevfik Yoldemir</a:t>
            </a:r>
          </a:p>
          <a:p>
            <a:pPr algn="ctr" eaLnBrk="1" hangingPunct="1">
              <a:buFont typeface="Arial" charset="0"/>
              <a:buNone/>
            </a:pPr>
            <a:endParaRPr lang="tr-TR" smtClean="0">
              <a:solidFill>
                <a:srgbClr val="0070C0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tr-TR" sz="2400" smtClean="0">
                <a:solidFill>
                  <a:srgbClr val="0070C0"/>
                </a:solidFill>
              </a:rPr>
              <a:t>tevfik@yoldemir.com</a:t>
            </a:r>
          </a:p>
          <a:p>
            <a:pPr algn="ctr" eaLnBrk="1" hangingPunct="1">
              <a:buFont typeface="Arial" charset="0"/>
              <a:buNone/>
            </a:pPr>
            <a:r>
              <a:rPr lang="tr-TR" sz="2400" smtClean="0">
                <a:solidFill>
                  <a:srgbClr val="0070C0"/>
                </a:solidFill>
              </a:rPr>
              <a:t>http://www.slideshare.net/dryoldemir</a:t>
            </a:r>
          </a:p>
        </p:txBody>
      </p:sp>
      <p:pic>
        <p:nvPicPr>
          <p:cNvPr id="60419" name="3 Resim" descr="footer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16563"/>
            <a:ext cx="13319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4 Resim" descr="MPR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5021263"/>
            <a:ext cx="190817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5 Resim" descr="LStea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268413"/>
            <a:ext cx="5780087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6 Resim" descr="mytea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115888"/>
            <a:ext cx="3019425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5143500" y="274638"/>
            <a:ext cx="40005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smtClean="0"/>
              <a:t>Tanıya yönelik </a:t>
            </a:r>
            <a:br>
              <a:rPr lang="tr-TR" dirty="0" smtClean="0"/>
            </a:br>
            <a:r>
              <a:rPr lang="tr-TR" dirty="0" smtClean="0"/>
              <a:t>Klinik muayene</a:t>
            </a:r>
            <a:endParaRPr lang="tr-TR" dirty="0"/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0"/>
            <a:ext cx="4897437" cy="3857625"/>
          </a:xfrm>
        </p:spPr>
      </p:pic>
      <p:pic>
        <p:nvPicPr>
          <p:cNvPr id="717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00375" y="3143250"/>
            <a:ext cx="6062663" cy="3500438"/>
          </a:xfrm>
        </p:spPr>
      </p:pic>
      <p:sp>
        <p:nvSpPr>
          <p:cNvPr id="7173" name="6 Dikdörtgen"/>
          <p:cNvSpPr>
            <a:spLocks noChangeArrowheads="1"/>
          </p:cNvSpPr>
          <p:nvPr/>
        </p:nvSpPr>
        <p:spPr bwMode="auto">
          <a:xfrm>
            <a:off x="0" y="5903913"/>
            <a:ext cx="3000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400"/>
              <a:t>The Female Pelvic Floor. </a:t>
            </a:r>
            <a:r>
              <a:rPr lang="en-US" sz="1400"/>
              <a:t>Function, Dysfunction and Management </a:t>
            </a:r>
            <a:endParaRPr lang="tr-TR" sz="1400"/>
          </a:p>
          <a:p>
            <a:r>
              <a:rPr lang="en-US" sz="1400"/>
              <a:t>According to the Integral Theory</a:t>
            </a:r>
            <a:r>
              <a:rPr lang="tr-TR" sz="1400"/>
              <a:t>.  </a:t>
            </a:r>
          </a:p>
          <a:p>
            <a:r>
              <a:rPr lang="tr-TR" sz="1400"/>
              <a:t>Second Edition</a:t>
            </a:r>
          </a:p>
        </p:txBody>
      </p:sp>
      <p:sp>
        <p:nvSpPr>
          <p:cNvPr id="6" name="5 Dikdörtgen"/>
          <p:cNvSpPr/>
          <p:nvPr/>
        </p:nvSpPr>
        <p:spPr>
          <a:xfrm>
            <a:off x="8027988" y="5229225"/>
            <a:ext cx="863600" cy="431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Sentetik graftlar</a:t>
            </a:r>
          </a:p>
        </p:txBody>
      </p:sp>
      <p:sp>
        <p:nvSpPr>
          <p:cNvPr id="8195" name="3 Dikdörtgen"/>
          <p:cNvSpPr>
            <a:spLocks noChangeArrowheads="1"/>
          </p:cNvSpPr>
          <p:nvPr/>
        </p:nvSpPr>
        <p:spPr bwMode="auto">
          <a:xfrm>
            <a:off x="5219700" y="6381750"/>
            <a:ext cx="3798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Obstet Gynecol Clin N Am 36 (2009) 615–635</a:t>
            </a:r>
            <a:endParaRPr lang="tr-TR" sz="1400"/>
          </a:p>
        </p:txBody>
      </p:sp>
      <p:pic>
        <p:nvPicPr>
          <p:cNvPr id="81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4688" y="1600200"/>
            <a:ext cx="7794625" cy="4525963"/>
          </a:xfrm>
          <a:noFill/>
        </p:spPr>
      </p:pic>
      <p:cxnSp>
        <p:nvCxnSpPr>
          <p:cNvPr id="5" name="4 Düz Bağlayıcı"/>
          <p:cNvCxnSpPr/>
          <p:nvPr/>
        </p:nvCxnSpPr>
        <p:spPr>
          <a:xfrm>
            <a:off x="3348038" y="2565400"/>
            <a:ext cx="129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Dikdörtgen"/>
          <p:cNvSpPr/>
          <p:nvPr/>
        </p:nvSpPr>
        <p:spPr>
          <a:xfrm>
            <a:off x="684213" y="2276475"/>
            <a:ext cx="574675" cy="3603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MSC- Meş/Sütür erozyon riski</a:t>
            </a:r>
            <a:br>
              <a:rPr lang="tr-TR" smtClean="0"/>
            </a:br>
            <a:r>
              <a:rPr lang="tr-TR" smtClean="0"/>
              <a:t>Meş ve sütür özellikleri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82750" y="1484313"/>
            <a:ext cx="5183188" cy="5373687"/>
          </a:xfrm>
          <a:noFill/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6429375"/>
            <a:ext cx="1447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9525" y="6429375"/>
            <a:ext cx="15144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Dikdörtgen"/>
          <p:cNvSpPr/>
          <p:nvPr/>
        </p:nvSpPr>
        <p:spPr>
          <a:xfrm>
            <a:off x="1908175" y="2565400"/>
            <a:ext cx="935038" cy="2873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1908175" y="4076700"/>
            <a:ext cx="1079500" cy="5048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1908175" y="5084763"/>
            <a:ext cx="1079500" cy="431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9" name="8 Düz Bağlayıcı"/>
          <p:cNvCxnSpPr/>
          <p:nvPr/>
        </p:nvCxnSpPr>
        <p:spPr>
          <a:xfrm>
            <a:off x="1692275" y="2349500"/>
            <a:ext cx="3587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1692275" y="4005263"/>
            <a:ext cx="8636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Bağlayıcı"/>
          <p:cNvCxnSpPr/>
          <p:nvPr/>
        </p:nvCxnSpPr>
        <p:spPr>
          <a:xfrm>
            <a:off x="1692275" y="5013325"/>
            <a:ext cx="10795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MSC- Meş/Sütür erozyon riski</a:t>
            </a:r>
            <a:br>
              <a:rPr lang="tr-TR" smtClean="0"/>
            </a:br>
            <a:r>
              <a:rPr lang="tr-TR" smtClean="0"/>
              <a:t>Demografik ve cerrahi özellikler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1571625"/>
            <a:ext cx="2689225" cy="4525963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2214563"/>
            <a:ext cx="27241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6429375"/>
            <a:ext cx="1447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9525" y="6429375"/>
            <a:ext cx="15144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Düz Bağlayıcı"/>
          <p:cNvCxnSpPr/>
          <p:nvPr/>
        </p:nvCxnSpPr>
        <p:spPr>
          <a:xfrm>
            <a:off x="4140200" y="4797425"/>
            <a:ext cx="12239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Dikdörtgen"/>
          <p:cNvSpPr/>
          <p:nvPr/>
        </p:nvSpPr>
        <p:spPr>
          <a:xfrm>
            <a:off x="4356100" y="5084763"/>
            <a:ext cx="792163" cy="2889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6563</TotalTime>
  <Words>368</Words>
  <Application>Microsoft Office PowerPoint</Application>
  <PresentationFormat>Ekran Gösterisi (4:3)</PresentationFormat>
  <Paragraphs>96</Paragraphs>
  <Slides>58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63" baseType="lpstr">
      <vt:lpstr>Arial</vt:lpstr>
      <vt:lpstr>Calibri</vt:lpstr>
      <vt:lpstr>Comic Sans MS</vt:lpstr>
      <vt:lpstr>Times New Roman</vt:lpstr>
      <vt:lpstr>Ofis Teması</vt:lpstr>
      <vt:lpstr>Vajinal kaf prolapsusunda tedavi seçenekleri</vt:lpstr>
      <vt:lpstr>Pelvik organ prolapsus cerrahisi </vt:lpstr>
      <vt:lpstr>Histerektomi sonrası ilk 5 yılda  yaşa özel prolapsus cerrahisi</vt:lpstr>
      <vt:lpstr>Histerektomiden 5 yıldan daha sonra yaşa özel prolapsus cerrahisi</vt:lpstr>
      <vt:lpstr>Tanıya yönelik  anatomik bölgelere göre semptomlar</vt:lpstr>
      <vt:lpstr>Tanıya yönelik  Klinik muayene</vt:lpstr>
      <vt:lpstr>Sentetik graftlar</vt:lpstr>
      <vt:lpstr>MSC- Meş/Sütür erozyon riski Meş ve sütür özellikleri</vt:lpstr>
      <vt:lpstr>MSC- Meş/Sütür erozyon riski Demografik ve cerrahi özellikler</vt:lpstr>
      <vt:lpstr>MSC- PelvicFloorDistressInventory </vt:lpstr>
      <vt:lpstr>MSC- PelvicFloorDistressInventory </vt:lpstr>
      <vt:lpstr>ASC – POP-Q evreleri pre/post-op</vt:lpstr>
      <vt:lpstr>ASC- Pelvik taban disfonksiyonu pre/post-op</vt:lpstr>
      <vt:lpstr>ASC – Peri/post-op komplikasyon</vt:lpstr>
      <vt:lpstr>ASC – Uzun dönem sonuçlar</vt:lpstr>
      <vt:lpstr>ASC</vt:lpstr>
      <vt:lpstr>LSC – POP-Q pre-op vs 2yıl post-op</vt:lpstr>
      <vt:lpstr>LSC – Uriner semptomlarda değişim</vt:lpstr>
      <vt:lpstr>LSC- Barsak semptomlarında değişim</vt:lpstr>
      <vt:lpstr>LSC- PelvicFloorDistressInventory / PelvicFloorImpactQ</vt:lpstr>
      <vt:lpstr>LSC- PelvicFloorDistressInventory değişimleri</vt:lpstr>
      <vt:lpstr>LSC – Subjektif prolaps semptomları pre/post-op</vt:lpstr>
      <vt:lpstr>LSC- Pelvik rahatsızlık, yaşam kalitesi, cinsellik sonuçları</vt:lpstr>
      <vt:lpstr>LS için gereken el aletleri</vt:lpstr>
      <vt:lpstr>LS- Batına giriş </vt:lpstr>
      <vt:lpstr>LSC</vt:lpstr>
      <vt:lpstr>Ön meşi vajene dikme (LSC) </vt:lpstr>
      <vt:lpstr>Ön ve arka meşi birleştirme</vt:lpstr>
      <vt:lpstr>Promontoriuma meşi dikme</vt:lpstr>
      <vt:lpstr>LSC </vt:lpstr>
      <vt:lpstr>LSC</vt:lpstr>
      <vt:lpstr>LSC</vt:lpstr>
      <vt:lpstr>LSC </vt:lpstr>
      <vt:lpstr>LSC </vt:lpstr>
      <vt:lpstr>AUSS </vt:lpstr>
      <vt:lpstr>AUSS- POP-Q pre/post-op ve operatif komplikasyonlar</vt:lpstr>
      <vt:lpstr>AUSS – Erozyona kadar geçen süre</vt:lpstr>
      <vt:lpstr>L-USS</vt:lpstr>
      <vt:lpstr>TV VVS</vt:lpstr>
      <vt:lpstr>TV VVS</vt:lpstr>
      <vt:lpstr>TV VVS</vt:lpstr>
      <vt:lpstr>TV  USLS</vt:lpstr>
      <vt:lpstr>TV  USLS</vt:lpstr>
      <vt:lpstr>TV  USLS- Post-op anatomik destek</vt:lpstr>
      <vt:lpstr>TV  USLS – Post-op  anterior vaginal duvar desteği</vt:lpstr>
      <vt:lpstr>TV  USLS – Subjektif sonuçlar</vt:lpstr>
      <vt:lpstr>TV  USLS – Subjektif sonuçlar</vt:lpstr>
      <vt:lpstr>SSL</vt:lpstr>
      <vt:lpstr>SSL </vt:lpstr>
      <vt:lpstr>SSL</vt:lpstr>
      <vt:lpstr>Hastaya pozisyon verilmesi</vt:lpstr>
      <vt:lpstr>SSF</vt:lpstr>
      <vt:lpstr>SSF</vt:lpstr>
      <vt:lpstr>Kolpokleisis</vt:lpstr>
      <vt:lpstr>Kolpokleisis</vt:lpstr>
      <vt:lpstr>Kolpokleisis</vt:lpstr>
      <vt:lpstr>Slayt 57</vt:lpstr>
      <vt:lpstr>Slayt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Üriner İnkontinansta Hormonların Etkisi : Kombine Tedaviler</dc:title>
  <dc:creator>marmara</dc:creator>
  <cp:lastModifiedBy>tevfik yoldemir</cp:lastModifiedBy>
  <cp:revision>514</cp:revision>
  <dcterms:created xsi:type="dcterms:W3CDTF">2011-10-05T16:55:13Z</dcterms:created>
  <dcterms:modified xsi:type="dcterms:W3CDTF">2015-05-10T09:55:00Z</dcterms:modified>
</cp:coreProperties>
</file>