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20" r:id="rId1"/>
  </p:sldMasterIdLst>
  <p:notesMasterIdLst>
    <p:notesMasterId r:id="rId94"/>
  </p:notesMasterIdLst>
  <p:sldIdLst>
    <p:sldId id="256" r:id="rId2"/>
    <p:sldId id="261" r:id="rId3"/>
    <p:sldId id="315" r:id="rId4"/>
    <p:sldId id="326" r:id="rId5"/>
    <p:sldId id="385" r:id="rId6"/>
    <p:sldId id="327" r:id="rId7"/>
    <p:sldId id="387" r:id="rId8"/>
    <p:sldId id="328" r:id="rId9"/>
    <p:sldId id="329" r:id="rId10"/>
    <p:sldId id="330" r:id="rId11"/>
    <p:sldId id="386" r:id="rId12"/>
    <p:sldId id="337" r:id="rId13"/>
    <p:sldId id="388" r:id="rId14"/>
    <p:sldId id="338" r:id="rId15"/>
    <p:sldId id="339" r:id="rId16"/>
    <p:sldId id="341" r:id="rId17"/>
    <p:sldId id="343" r:id="rId18"/>
    <p:sldId id="349" r:id="rId19"/>
    <p:sldId id="359" r:id="rId20"/>
    <p:sldId id="262" r:id="rId21"/>
    <p:sldId id="269" r:id="rId22"/>
    <p:sldId id="389" r:id="rId23"/>
    <p:sldId id="346" r:id="rId24"/>
    <p:sldId id="345" r:id="rId25"/>
    <p:sldId id="365" r:id="rId26"/>
    <p:sldId id="258" r:id="rId27"/>
    <p:sldId id="259" r:id="rId28"/>
    <p:sldId id="372" r:id="rId29"/>
    <p:sldId id="373" r:id="rId30"/>
    <p:sldId id="374" r:id="rId31"/>
    <p:sldId id="381" r:id="rId32"/>
    <p:sldId id="366" r:id="rId33"/>
    <p:sldId id="402" r:id="rId34"/>
    <p:sldId id="403" r:id="rId35"/>
    <p:sldId id="367" r:id="rId36"/>
    <p:sldId id="368" r:id="rId37"/>
    <p:sldId id="401" r:id="rId38"/>
    <p:sldId id="369" r:id="rId39"/>
    <p:sldId id="375" r:id="rId40"/>
    <p:sldId id="260" r:id="rId41"/>
    <p:sldId id="263" r:id="rId42"/>
    <p:sldId id="414" r:id="rId43"/>
    <p:sldId id="272" r:id="rId44"/>
    <p:sldId id="370" r:id="rId45"/>
    <p:sldId id="371" r:id="rId46"/>
    <p:sldId id="384" r:id="rId47"/>
    <p:sldId id="382" r:id="rId48"/>
    <p:sldId id="383" r:id="rId49"/>
    <p:sldId id="418" r:id="rId50"/>
    <p:sldId id="416" r:id="rId51"/>
    <p:sldId id="364" r:id="rId52"/>
    <p:sldId id="415" r:id="rId53"/>
    <p:sldId id="393" r:id="rId54"/>
    <p:sldId id="394" r:id="rId55"/>
    <p:sldId id="395" r:id="rId56"/>
    <p:sldId id="396" r:id="rId57"/>
    <p:sldId id="397" r:id="rId58"/>
    <p:sldId id="398" r:id="rId59"/>
    <p:sldId id="399" r:id="rId60"/>
    <p:sldId id="400" r:id="rId61"/>
    <p:sldId id="419" r:id="rId62"/>
    <p:sldId id="390" r:id="rId63"/>
    <p:sldId id="391" r:id="rId64"/>
    <p:sldId id="392" r:id="rId65"/>
    <p:sldId id="408" r:id="rId66"/>
    <p:sldId id="409" r:id="rId67"/>
    <p:sldId id="278" r:id="rId68"/>
    <p:sldId id="279" r:id="rId69"/>
    <p:sldId id="280" r:id="rId70"/>
    <p:sldId id="281" r:id="rId71"/>
    <p:sldId id="282" r:id="rId72"/>
    <p:sldId id="283" r:id="rId73"/>
    <p:sldId id="284" r:id="rId74"/>
    <p:sldId id="285" r:id="rId75"/>
    <p:sldId id="286" r:id="rId76"/>
    <p:sldId id="287" r:id="rId77"/>
    <p:sldId id="288" r:id="rId78"/>
    <p:sldId id="289" r:id="rId79"/>
    <p:sldId id="290" r:id="rId80"/>
    <p:sldId id="291" r:id="rId81"/>
    <p:sldId id="292" r:id="rId82"/>
    <p:sldId id="293" r:id="rId83"/>
    <p:sldId id="380" r:id="rId84"/>
    <p:sldId id="413" r:id="rId85"/>
    <p:sldId id="323" r:id="rId86"/>
    <p:sldId id="324" r:id="rId87"/>
    <p:sldId id="410" r:id="rId88"/>
    <p:sldId id="411" r:id="rId89"/>
    <p:sldId id="317" r:id="rId90"/>
    <p:sldId id="318" r:id="rId91"/>
    <p:sldId id="319" r:id="rId92"/>
    <p:sldId id="325" r:id="rId93"/>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8FCC8"/>
    <a:srgbClr val="DDFBE6"/>
    <a:srgbClr val="CCFFCC"/>
    <a:srgbClr val="FFCC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napVertSplitter="1" horzBarState="maximized">
    <p:restoredLeft sz="12021" autoAdjust="0"/>
    <p:restoredTop sz="86380" autoAdjust="0"/>
  </p:normalViewPr>
  <p:slideViewPr>
    <p:cSldViewPr>
      <p:cViewPr>
        <p:scale>
          <a:sx n="70" d="100"/>
          <a:sy n="70" d="100"/>
        </p:scale>
        <p:origin x="-1518" y="-180"/>
      </p:cViewPr>
      <p:guideLst>
        <p:guide orient="horz" pos="2160"/>
        <p:guide pos="2880"/>
      </p:guideLst>
    </p:cSldViewPr>
  </p:slideViewPr>
  <p:outlineViewPr>
    <p:cViewPr>
      <p:scale>
        <a:sx n="33" d="100"/>
        <a:sy n="33" d="100"/>
      </p:scale>
      <p:origin x="216" y="0"/>
    </p:cViewPr>
  </p:outlineViewPr>
  <p:notesTextViewPr>
    <p:cViewPr>
      <p:scale>
        <a:sx n="100" d="100"/>
        <a:sy n="100" d="100"/>
      </p:scale>
      <p:origin x="0" y="0"/>
    </p:cViewPr>
  </p:notesTextViewPr>
  <p:sorterViewPr>
    <p:cViewPr>
      <p:scale>
        <a:sx n="200" d="100"/>
        <a:sy n="200"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97"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2 Veri Yer Tutucusu"/>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3D29761-3FE2-4FA9-BC0E-C1F64F0A8581}" type="datetimeFigureOut">
              <a:rPr lang="tr-TR" smtClean="0"/>
              <a:pPr/>
              <a:t>6.5.2015</a:t>
            </a:fld>
            <a:endParaRPr lang="tr-TR"/>
          </a:p>
        </p:txBody>
      </p:sp>
      <p:sp>
        <p:nvSpPr>
          <p:cNvPr id="4" name="3 Slayt Görüntüsü Yer Tutucusu"/>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4 Not Yer Tutucusu"/>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5 Altbilgi Yer Tutucusu"/>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6 Slayt Numarası Yer Tutucusu"/>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9DE2906-EDD5-4A52-A83B-207D5B3F12E1}" type="slidenum">
              <a:rPr lang="tr-TR" smtClean="0"/>
              <a:pPr/>
              <a:t>‹#›</a:t>
            </a:fld>
            <a:endParaRPr lang="tr-TR"/>
          </a:p>
        </p:txBody>
      </p:sp>
    </p:spTree>
    <p:extLst>
      <p:ext uri="{BB962C8B-B14F-4D97-AF65-F5344CB8AC3E}">
        <p14:creationId xmlns:p14="http://schemas.microsoft.com/office/powerpoint/2010/main" val="41816283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39DE2906-EDD5-4A52-A83B-207D5B3F12E1}" type="slidenum">
              <a:rPr lang="tr-TR" smtClean="0"/>
              <a:pPr/>
              <a:t>1</a:t>
            </a:fld>
            <a:endParaRPr lang="tr-T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7C65634-1365-4986-A2BA-23A343568EE7}" type="slidenum">
              <a:rPr lang="fr-FR"/>
              <a:pPr/>
              <a:t>56</a:t>
            </a:fld>
            <a:endParaRPr lang="fr-FR"/>
          </a:p>
        </p:txBody>
      </p:sp>
      <p:sp>
        <p:nvSpPr>
          <p:cNvPr id="40962" name="Rectangle 2"/>
          <p:cNvSpPr>
            <a:spLocks noGrp="1" noRot="1" noChangeAspect="1" noChangeArrowheads="1" noTextEdit="1"/>
          </p:cNvSpPr>
          <p:nvPr>
            <p:ph type="sldImg"/>
          </p:nvPr>
        </p:nvSpPr>
        <p:spPr>
          <a:ln/>
        </p:spPr>
      </p:sp>
      <p:sp>
        <p:nvSpPr>
          <p:cNvPr id="40963"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CD29598-8852-4F6A-B8FA-21A4C796A3B0}" type="slidenum">
              <a:rPr lang="fr-FR"/>
              <a:pPr/>
              <a:t>58</a:t>
            </a:fld>
            <a:endParaRPr lang="fr-FR"/>
          </a:p>
        </p:txBody>
      </p:sp>
      <p:sp>
        <p:nvSpPr>
          <p:cNvPr id="43010" name="Rectangle 2"/>
          <p:cNvSpPr>
            <a:spLocks noGrp="1" noRot="1" noChangeAspect="1" noChangeArrowheads="1" noTextEdit="1"/>
          </p:cNvSpPr>
          <p:nvPr>
            <p:ph type="sldImg"/>
          </p:nvPr>
        </p:nvSpPr>
        <p:spPr>
          <a:ln/>
        </p:spPr>
      </p:sp>
      <p:sp>
        <p:nvSpPr>
          <p:cNvPr id="43011"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39DE2906-EDD5-4A52-A83B-207D5B3F12E1}" type="slidenum">
              <a:rPr lang="tr-TR" smtClean="0"/>
              <a:pPr/>
              <a:t>18</a:t>
            </a:fld>
            <a:endParaRPr lang="tr-TR"/>
          </a:p>
        </p:txBody>
      </p:sp>
    </p:spTree>
    <p:extLst>
      <p:ext uri="{BB962C8B-B14F-4D97-AF65-F5344CB8AC3E}">
        <p14:creationId xmlns:p14="http://schemas.microsoft.com/office/powerpoint/2010/main" val="10855196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1DA810A-2A1A-46CF-A19B-7BE2A060895C}" type="slidenum">
              <a:rPr lang="fr-FR"/>
              <a:pPr/>
              <a:t>32</a:t>
            </a:fld>
            <a:endParaRPr lang="fr-FR"/>
          </a:p>
        </p:txBody>
      </p:sp>
      <p:sp>
        <p:nvSpPr>
          <p:cNvPr id="106498" name="Rectangle 2"/>
          <p:cNvSpPr>
            <a:spLocks noGrp="1" noRot="1" noChangeAspect="1" noChangeArrowheads="1" noTextEdit="1"/>
          </p:cNvSpPr>
          <p:nvPr>
            <p:ph type="sldImg"/>
          </p:nvPr>
        </p:nvSpPr>
        <p:spPr>
          <a:ln/>
        </p:spPr>
      </p:sp>
      <p:sp>
        <p:nvSpPr>
          <p:cNvPr id="106499" name="Rectangle 3"/>
          <p:cNvSpPr>
            <a:spLocks noGrp="1" noChangeArrowheads="1"/>
          </p:cNvSpPr>
          <p:nvPr>
            <p:ph type="body" idx="1"/>
          </p:nvPr>
        </p:nvSpPr>
        <p:spPr/>
        <p:txBody>
          <a:bodyPr/>
          <a:lstStyle/>
          <a:p>
            <a:r>
              <a:rPr lang="en-US" dirty="0"/>
              <a:t>As you can see on this table , this case control study revealed that the risk of POP surgery is decreased in women who have undergone Caesarean section for delivery.</a:t>
            </a:r>
          </a:p>
          <a:p>
            <a:r>
              <a:rPr lang="en-US" dirty="0"/>
              <a:t>However, this preservation is only partial since at least 2% of C-section women have been operated for pelvic organ </a:t>
            </a:r>
            <a:r>
              <a:rPr lang="en-US" dirty="0" err="1"/>
              <a:t>prolapse</a:t>
            </a:r>
            <a:r>
              <a:rPr lang="en-US" dirty="0"/>
              <a:t>.</a:t>
            </a:r>
          </a:p>
          <a:p>
            <a:endParaRPr lang="en-US" dirty="0"/>
          </a:p>
          <a:p>
            <a:r>
              <a:rPr lang="en-US" dirty="0"/>
              <a:t>Furthermore, there is no data concerning physical examination at long term follow-up.</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smtClean="0"/>
          </a:p>
          <a:p>
            <a:endParaRPr lang="tr-TR" dirty="0" smtClean="0"/>
          </a:p>
          <a:p>
            <a:endParaRPr lang="tr-TR" dirty="0" smtClean="0"/>
          </a:p>
          <a:p>
            <a:endParaRPr lang="tr-TR" dirty="0" smtClean="0"/>
          </a:p>
          <a:p>
            <a:endParaRPr lang="tr-TR" dirty="0" smtClean="0"/>
          </a:p>
          <a:p>
            <a:endParaRPr lang="tr-TR" dirty="0" smtClean="0"/>
          </a:p>
          <a:p>
            <a:endParaRPr lang="tr-TR" dirty="0" smtClean="0"/>
          </a:p>
          <a:p>
            <a:endParaRPr lang="tr-TR" dirty="0" smtClean="0"/>
          </a:p>
          <a:p>
            <a:endParaRPr lang="tr-TR" dirty="0" smtClean="0"/>
          </a:p>
          <a:p>
            <a:endParaRPr lang="tr-TR" dirty="0" smtClean="0"/>
          </a:p>
          <a:p>
            <a:endParaRPr lang="tr-TR" dirty="0" smtClean="0"/>
          </a:p>
          <a:p>
            <a:endParaRPr lang="tr-TR" dirty="0" smtClean="0"/>
          </a:p>
          <a:p>
            <a:endParaRPr lang="tr-TR" dirty="0" smtClean="0"/>
          </a:p>
          <a:p>
            <a:endParaRPr lang="tr-TR" dirty="0" smtClean="0"/>
          </a:p>
          <a:p>
            <a:endParaRPr lang="tr-TR" dirty="0" smtClean="0"/>
          </a:p>
          <a:p>
            <a:endParaRPr lang="tr-TR" dirty="0" smtClean="0"/>
          </a:p>
          <a:p>
            <a:endParaRPr lang="tr-TR" dirty="0" smtClean="0"/>
          </a:p>
          <a:p>
            <a:endParaRPr lang="tr-TR" dirty="0" smtClean="0"/>
          </a:p>
          <a:p>
            <a:endParaRPr lang="tr-TR" dirty="0" smtClean="0"/>
          </a:p>
          <a:p>
            <a:endParaRPr lang="tr-TR" dirty="0" smtClean="0"/>
          </a:p>
          <a:p>
            <a:endParaRPr lang="tr-TR" dirty="0"/>
          </a:p>
        </p:txBody>
      </p:sp>
      <p:sp>
        <p:nvSpPr>
          <p:cNvPr id="4" name="Slayt Numarası Yer Tutucusu 3"/>
          <p:cNvSpPr>
            <a:spLocks noGrp="1"/>
          </p:cNvSpPr>
          <p:nvPr>
            <p:ph type="sldNum" sz="quarter" idx="10"/>
          </p:nvPr>
        </p:nvSpPr>
        <p:spPr/>
        <p:txBody>
          <a:bodyPr/>
          <a:lstStyle/>
          <a:p>
            <a:fld id="{39DE2906-EDD5-4A52-A83B-207D5B3F12E1}" type="slidenum">
              <a:rPr lang="tr-TR" smtClean="0"/>
              <a:pPr/>
              <a:t>34</a:t>
            </a:fld>
            <a:endParaRPr lang="tr-TR"/>
          </a:p>
        </p:txBody>
      </p:sp>
    </p:spTree>
    <p:extLst>
      <p:ext uri="{BB962C8B-B14F-4D97-AF65-F5344CB8AC3E}">
        <p14:creationId xmlns:p14="http://schemas.microsoft.com/office/powerpoint/2010/main" val="3445899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C5CF788-95F0-45DC-AB1A-EB0618D52AFC}" type="slidenum">
              <a:rPr lang="fr-FR"/>
              <a:pPr/>
              <a:t>35</a:t>
            </a:fld>
            <a:endParaRPr lang="fr-FR"/>
          </a:p>
        </p:txBody>
      </p:sp>
      <p:sp>
        <p:nvSpPr>
          <p:cNvPr id="89090" name="Rectangle 2"/>
          <p:cNvSpPr>
            <a:spLocks noGrp="1" noRot="1" noChangeAspect="1" noChangeArrowheads="1" noTextEdit="1"/>
          </p:cNvSpPr>
          <p:nvPr>
            <p:ph type="sldImg"/>
          </p:nvPr>
        </p:nvSpPr>
        <p:spPr>
          <a:ln/>
        </p:spPr>
      </p:sp>
      <p:sp>
        <p:nvSpPr>
          <p:cNvPr id="89091"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C5CF788-95F0-45DC-AB1A-EB0618D52AFC}" type="slidenum">
              <a:rPr lang="fr-FR"/>
              <a:pPr/>
              <a:t>36</a:t>
            </a:fld>
            <a:endParaRPr lang="fr-FR"/>
          </a:p>
        </p:txBody>
      </p:sp>
      <p:sp>
        <p:nvSpPr>
          <p:cNvPr id="89090" name="Rectangle 2"/>
          <p:cNvSpPr>
            <a:spLocks noGrp="1" noRot="1" noChangeAspect="1" noChangeArrowheads="1" noTextEdit="1"/>
          </p:cNvSpPr>
          <p:nvPr>
            <p:ph type="sldImg"/>
          </p:nvPr>
        </p:nvSpPr>
        <p:spPr>
          <a:ln/>
        </p:spPr>
      </p:sp>
      <p:sp>
        <p:nvSpPr>
          <p:cNvPr id="89091"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AF408AB-CD50-4985-8147-F73FC7E7984E}" type="slidenum">
              <a:rPr lang="fr-FR"/>
              <a:pPr/>
              <a:t>38</a:t>
            </a:fld>
            <a:endParaRPr lang="fr-FR"/>
          </a:p>
        </p:txBody>
      </p:sp>
      <p:sp>
        <p:nvSpPr>
          <p:cNvPr id="101378" name="Rectangle 2"/>
          <p:cNvSpPr>
            <a:spLocks noGrp="1" noRot="1" noChangeAspect="1" noChangeArrowheads="1" noTextEdit="1"/>
          </p:cNvSpPr>
          <p:nvPr>
            <p:ph type="sldImg"/>
          </p:nvPr>
        </p:nvSpPr>
        <p:spPr>
          <a:ln/>
        </p:spPr>
      </p:sp>
      <p:sp>
        <p:nvSpPr>
          <p:cNvPr id="10137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39DE2906-EDD5-4A52-A83B-207D5B3F12E1}" type="slidenum">
              <a:rPr lang="tr-TR" smtClean="0"/>
              <a:pPr/>
              <a:t>48</a:t>
            </a:fld>
            <a:endParaRPr lang="tr-T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F38315F-BF79-417E-86A6-547AF46D73AC}" type="slidenum">
              <a:rPr lang="fr-FR"/>
              <a:pPr/>
              <a:t>53</a:t>
            </a:fld>
            <a:endParaRPr lang="fr-FR"/>
          </a:p>
        </p:txBody>
      </p:sp>
      <p:sp>
        <p:nvSpPr>
          <p:cNvPr id="41986" name="Rectangle 2"/>
          <p:cNvSpPr>
            <a:spLocks noGrp="1" noRot="1" noChangeAspect="1" noChangeArrowheads="1" noTextEdit="1"/>
          </p:cNvSpPr>
          <p:nvPr>
            <p:ph type="sldImg"/>
          </p:nvPr>
        </p:nvSpPr>
        <p:spPr>
          <a:ln/>
        </p:spPr>
      </p:sp>
      <p:sp>
        <p:nvSpPr>
          <p:cNvPr id="41987" name="Rectangle 3"/>
          <p:cNvSpPr>
            <a:spLocks noGrp="1" noChangeArrowheads="1"/>
          </p:cNvSpPr>
          <p:nvPr>
            <p:ph type="body" idx="1"/>
          </p:nvPr>
        </p:nvSpPr>
        <p:spPr/>
        <p:txBody>
          <a:bodyPr/>
          <a:lstStyle/>
          <a:p>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tr-TR" smtClean="0"/>
              <a:t>Asıl başlık stili için tıklatın</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tr-TR" smtClean="0"/>
              <a:t>Asıl alt başlık stilini düzenlemek için tıklatın</a:t>
            </a:r>
            <a:endParaRPr kumimoji="0" lang="en-US"/>
          </a:p>
        </p:txBody>
      </p:sp>
      <p:sp>
        <p:nvSpPr>
          <p:cNvPr id="30" name="Date Placeholder 29"/>
          <p:cNvSpPr>
            <a:spLocks noGrp="1"/>
          </p:cNvSpPr>
          <p:nvPr>
            <p:ph type="dt" sz="half" idx="10"/>
          </p:nvPr>
        </p:nvSpPr>
        <p:spPr/>
        <p:txBody>
          <a:bodyPr/>
          <a:lstStyle/>
          <a:p>
            <a:fld id="{5DE28386-6222-4ECE-BCBA-0E7638E9782A}" type="datetimeFigureOut">
              <a:rPr lang="tr-TR" smtClean="0"/>
              <a:pPr/>
              <a:t>6.5.2015</a:t>
            </a:fld>
            <a:endParaRPr lang="tr-TR"/>
          </a:p>
        </p:txBody>
      </p:sp>
      <p:sp>
        <p:nvSpPr>
          <p:cNvPr id="19" name="Footer Placeholder 18"/>
          <p:cNvSpPr>
            <a:spLocks noGrp="1"/>
          </p:cNvSpPr>
          <p:nvPr>
            <p:ph type="ftr" sz="quarter" idx="11"/>
          </p:nvPr>
        </p:nvSpPr>
        <p:spPr/>
        <p:txBody>
          <a:bodyPr/>
          <a:lstStyle/>
          <a:p>
            <a:endParaRPr lang="tr-TR"/>
          </a:p>
        </p:txBody>
      </p:sp>
      <p:sp>
        <p:nvSpPr>
          <p:cNvPr id="27" name="Slide Number Placeholder 26"/>
          <p:cNvSpPr>
            <a:spLocks noGrp="1"/>
          </p:cNvSpPr>
          <p:nvPr>
            <p:ph type="sldNum" sz="quarter" idx="12"/>
          </p:nvPr>
        </p:nvSpPr>
        <p:spPr/>
        <p:txBody>
          <a:bodyPr/>
          <a:lstStyle/>
          <a:p>
            <a:fld id="{BD78A1AE-1E00-4762-967A-39AC3980619F}" type="slidenum">
              <a:rPr lang="tr-TR" smtClean="0"/>
              <a:pPr/>
              <a:t>‹#›</a:t>
            </a:fld>
            <a:endParaRPr lang="tr-TR"/>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tr-TR" smtClean="0"/>
              <a:t>Asıl başlık stili için tıklatın</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Date Placeholder 3"/>
          <p:cNvSpPr>
            <a:spLocks noGrp="1"/>
          </p:cNvSpPr>
          <p:nvPr>
            <p:ph type="dt" sz="half" idx="10"/>
          </p:nvPr>
        </p:nvSpPr>
        <p:spPr/>
        <p:txBody>
          <a:bodyPr/>
          <a:lstStyle/>
          <a:p>
            <a:fld id="{5DE28386-6222-4ECE-BCBA-0E7638E9782A}" type="datetimeFigureOut">
              <a:rPr lang="tr-TR" smtClean="0"/>
              <a:pPr/>
              <a:t>6.5.2015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D78A1AE-1E00-4762-967A-39AC3980619F}"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tr-TR" smtClean="0"/>
              <a:t>Asıl başlık stili için tıklatın</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Date Placeholder 3"/>
          <p:cNvSpPr>
            <a:spLocks noGrp="1"/>
          </p:cNvSpPr>
          <p:nvPr>
            <p:ph type="dt" sz="half" idx="10"/>
          </p:nvPr>
        </p:nvSpPr>
        <p:spPr/>
        <p:txBody>
          <a:bodyPr/>
          <a:lstStyle/>
          <a:p>
            <a:fld id="{5DE28386-6222-4ECE-BCBA-0E7638E9782A}" type="datetimeFigureOut">
              <a:rPr lang="tr-TR" smtClean="0"/>
              <a:pPr/>
              <a:t>6.5.2015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D78A1AE-1E00-4762-967A-39AC3980619F}" type="slidenum">
              <a:rPr lang="tr-TR" smtClean="0"/>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tr-TR" smtClean="0"/>
              <a:t>Asıl başlık stili için tıklatın</a:t>
            </a:r>
            <a:endParaRPr kumimoji="0" lang="en-US"/>
          </a:p>
        </p:txBody>
      </p:sp>
      <p:sp>
        <p:nvSpPr>
          <p:cNvPr id="3" name="Content Placeholder 2"/>
          <p:cNvSpPr>
            <a:spLocks noGrp="1"/>
          </p:cNvSpPr>
          <p:nvPr>
            <p:ph idx="1"/>
          </p:nvPr>
        </p:nvSpPr>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Date Placeholder 3"/>
          <p:cNvSpPr>
            <a:spLocks noGrp="1"/>
          </p:cNvSpPr>
          <p:nvPr>
            <p:ph type="dt" sz="half" idx="10"/>
          </p:nvPr>
        </p:nvSpPr>
        <p:spPr/>
        <p:txBody>
          <a:bodyPr/>
          <a:lstStyle/>
          <a:p>
            <a:fld id="{5DE28386-6222-4ECE-BCBA-0E7638E9782A}" type="datetimeFigureOut">
              <a:rPr lang="tr-TR" smtClean="0"/>
              <a:pPr/>
              <a:t>6.5.2015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D78A1AE-1E00-4762-967A-39AC3980619F}" type="slidenum">
              <a:rPr lang="tr-TR" smtClean="0"/>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tr-TR" smtClean="0"/>
              <a:t>Asıl başlık stili için tıklatın</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tr-TR" smtClean="0"/>
              <a:t>Asıl metin stillerini düzenlemek için tıklatın</a:t>
            </a:r>
          </a:p>
        </p:txBody>
      </p:sp>
      <p:sp>
        <p:nvSpPr>
          <p:cNvPr id="4" name="Date Placeholder 3"/>
          <p:cNvSpPr>
            <a:spLocks noGrp="1"/>
          </p:cNvSpPr>
          <p:nvPr>
            <p:ph type="dt" sz="half" idx="10"/>
          </p:nvPr>
        </p:nvSpPr>
        <p:spPr/>
        <p:txBody>
          <a:bodyPr/>
          <a:lstStyle/>
          <a:p>
            <a:fld id="{5DE28386-6222-4ECE-BCBA-0E7638E9782A}" type="datetimeFigureOut">
              <a:rPr lang="tr-TR" smtClean="0"/>
              <a:pPr/>
              <a:t>6.5.2015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D78A1AE-1E00-4762-967A-39AC3980619F}" type="slidenum">
              <a:rPr lang="tr-TR" smtClean="0"/>
              <a:pPr/>
              <a:t>‹#›</a:t>
            </a:fld>
            <a:endParaRPr lang="tr-T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tr-TR" smtClean="0"/>
              <a:t>Asıl başlık stili için tıklatın</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Date Placeholder 4"/>
          <p:cNvSpPr>
            <a:spLocks noGrp="1"/>
          </p:cNvSpPr>
          <p:nvPr>
            <p:ph type="dt" sz="half" idx="10"/>
          </p:nvPr>
        </p:nvSpPr>
        <p:spPr/>
        <p:txBody>
          <a:bodyPr/>
          <a:lstStyle/>
          <a:p>
            <a:fld id="{5DE28386-6222-4ECE-BCBA-0E7638E9782A}" type="datetimeFigureOut">
              <a:rPr lang="tr-TR" smtClean="0"/>
              <a:pPr/>
              <a:t>6.5.2015</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BD78A1AE-1E00-4762-967A-39AC3980619F}" type="slidenum">
              <a:rPr lang="tr-TR" smtClean="0"/>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tr-TR" smtClean="0"/>
              <a:t>Asıl başlık stili için tıklatın</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7" name="Date Placeholder 6"/>
          <p:cNvSpPr>
            <a:spLocks noGrp="1"/>
          </p:cNvSpPr>
          <p:nvPr>
            <p:ph type="dt" sz="half" idx="10"/>
          </p:nvPr>
        </p:nvSpPr>
        <p:spPr/>
        <p:txBody>
          <a:bodyPr/>
          <a:lstStyle/>
          <a:p>
            <a:fld id="{5DE28386-6222-4ECE-BCBA-0E7638E9782A}" type="datetimeFigureOut">
              <a:rPr lang="tr-TR" smtClean="0"/>
              <a:pPr/>
              <a:t>6.5.2015</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BD78A1AE-1E00-4762-967A-39AC3980619F}" type="slidenum">
              <a:rPr lang="tr-TR" smtClean="0"/>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tr-TR" smtClean="0"/>
              <a:t>Asıl başlık stili için tıklatın</a:t>
            </a:r>
            <a:endParaRPr kumimoji="0" lang="en-US"/>
          </a:p>
        </p:txBody>
      </p:sp>
      <p:sp>
        <p:nvSpPr>
          <p:cNvPr id="3" name="Date Placeholder 2"/>
          <p:cNvSpPr>
            <a:spLocks noGrp="1"/>
          </p:cNvSpPr>
          <p:nvPr>
            <p:ph type="dt" sz="half" idx="10"/>
          </p:nvPr>
        </p:nvSpPr>
        <p:spPr/>
        <p:txBody>
          <a:bodyPr/>
          <a:lstStyle/>
          <a:p>
            <a:fld id="{5DE28386-6222-4ECE-BCBA-0E7638E9782A}" type="datetimeFigureOut">
              <a:rPr lang="tr-TR" smtClean="0"/>
              <a:pPr/>
              <a:t>6.5.2015</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BD78A1AE-1E00-4762-967A-39AC3980619F}"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DE28386-6222-4ECE-BCBA-0E7638E9782A}" type="datetimeFigureOut">
              <a:rPr lang="tr-TR" smtClean="0"/>
              <a:pPr/>
              <a:t>6.5.2015</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BD78A1AE-1E00-4762-967A-39AC3980619F}"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tr-TR" smtClean="0"/>
              <a:t>Asıl başlık stili için tıklatın</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tr-TR" smtClean="0"/>
              <a:t>Asıl metin stillerini düzenlemek için tıklatın</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Date Placeholder 4"/>
          <p:cNvSpPr>
            <a:spLocks noGrp="1"/>
          </p:cNvSpPr>
          <p:nvPr>
            <p:ph type="dt" sz="half" idx="10"/>
          </p:nvPr>
        </p:nvSpPr>
        <p:spPr/>
        <p:txBody>
          <a:bodyPr/>
          <a:lstStyle/>
          <a:p>
            <a:fld id="{5DE28386-6222-4ECE-BCBA-0E7638E9782A}" type="datetimeFigureOut">
              <a:rPr lang="tr-TR" smtClean="0"/>
              <a:pPr/>
              <a:t>6.5.2015</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BD78A1AE-1E00-4762-967A-39AC3980619F}" type="slidenum">
              <a:rPr lang="tr-TR" smtClean="0"/>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tr-TR" smtClean="0"/>
              <a:t>Asıl başlık stili için tıklatın</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tr-TR" smtClean="0"/>
              <a:t>Asıl metin stillerini düzenlemek için tıklatın</a:t>
            </a:r>
          </a:p>
        </p:txBody>
      </p:sp>
      <p:sp>
        <p:nvSpPr>
          <p:cNvPr id="5" name="Date Placeholder 4"/>
          <p:cNvSpPr>
            <a:spLocks noGrp="1"/>
          </p:cNvSpPr>
          <p:nvPr>
            <p:ph type="dt" sz="half" idx="10"/>
          </p:nvPr>
        </p:nvSpPr>
        <p:spPr/>
        <p:txBody>
          <a:bodyPr/>
          <a:lstStyle/>
          <a:p>
            <a:fld id="{5DE28386-6222-4ECE-BCBA-0E7638E9782A}" type="datetimeFigureOut">
              <a:rPr lang="tr-TR" smtClean="0"/>
              <a:pPr/>
              <a:t>6.5.2015</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a:xfrm>
            <a:off x="8077200" y="6356350"/>
            <a:ext cx="609600" cy="365125"/>
          </a:xfrm>
        </p:spPr>
        <p:txBody>
          <a:bodyPr/>
          <a:lstStyle/>
          <a:p>
            <a:fld id="{BD78A1AE-1E00-4762-967A-39AC3980619F}" type="slidenum">
              <a:rPr lang="tr-TR" smtClean="0"/>
              <a:pPr/>
              <a:t>‹#›</a:t>
            </a:fld>
            <a:endParaRPr lang="tr-T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tr-TR" smtClean="0"/>
              <a:t>Resim eklemek için simgeyi tıklatın</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tr-TR" smtClean="0"/>
              <a:t>Asıl başlık stili için tıklatın</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5DE28386-6222-4ECE-BCBA-0E7638E9782A}" type="datetimeFigureOut">
              <a:rPr lang="tr-TR" smtClean="0"/>
              <a:pPr/>
              <a:t>6.5.2015</a:t>
            </a:fld>
            <a:endParaRPr lang="tr-T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tr-T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BD78A1AE-1E00-4762-967A-39AC3980619F}" type="slidenum">
              <a:rPr lang="tr-TR" smtClean="0"/>
              <a:pPr/>
              <a:t>‹#›</a:t>
            </a:fld>
            <a:endParaRPr lang="tr-TR"/>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4021" r:id="rId1"/>
    <p:sldLayoutId id="2147484022" r:id="rId2"/>
    <p:sldLayoutId id="2147484023" r:id="rId3"/>
    <p:sldLayoutId id="2147484024" r:id="rId4"/>
    <p:sldLayoutId id="2147484025" r:id="rId5"/>
    <p:sldLayoutId id="2147484026" r:id="rId6"/>
    <p:sldLayoutId id="2147484027" r:id="rId7"/>
    <p:sldLayoutId id="2147484028" r:id="rId8"/>
    <p:sldLayoutId id="2147484029" r:id="rId9"/>
    <p:sldLayoutId id="2147484030" r:id="rId10"/>
    <p:sldLayoutId id="214748403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www.ncbi.nlm.nih.gov/pubmed?term=Walker%20GJ%5bAuthor%5d&amp;cauthor=true&amp;cauthor_uid=20617303"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hyperlink" Target="http://www.ncbi.nlm.nih.gov/pubmed/20617303" TargetMode="External"/><Relationship Id="rId4" Type="http://schemas.openxmlformats.org/officeDocument/2006/relationships/hyperlink" Target="http://www.ncbi.nlm.nih.gov/pubmed?term=Gunasekera%20P%5bAuthor%5d&amp;cauthor=true&amp;cauthor_uid=20617303"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www.ncbi.nlm.nih.gov/pubmed?term=Londero%20AP%5bAuthor%5d&amp;cauthor=true&amp;cauthor_uid=21501462" TargetMode="External"/><Relationship Id="rId2" Type="http://schemas.openxmlformats.org/officeDocument/2006/relationships/hyperlink" Target="http://www.ncbi.nlm.nih.gov/pubmed?term=Bertozzi%20S%5bAuthor%5d&amp;cauthor=true&amp;cauthor_uid=21501462" TargetMode="External"/><Relationship Id="rId1" Type="http://schemas.openxmlformats.org/officeDocument/2006/relationships/slideLayout" Target="../slideLayouts/slideLayout2.xml"/><Relationship Id="rId4" Type="http://schemas.openxmlformats.org/officeDocument/2006/relationships/hyperlink" Target="http://www.ncbi.nlm.nih.gov/pubmed/21501462"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http://www.ncbi.nlm.nih.gov/pubmed?term=Londero%20AP%5bAuthor%5d&amp;cauthor=true&amp;cauthor_uid=21501462" TargetMode="External"/><Relationship Id="rId2" Type="http://schemas.openxmlformats.org/officeDocument/2006/relationships/hyperlink" Target="http://www.ncbi.nlm.nih.gov/pubmed?term=Bertozzi%20S%5bAuthor%5d&amp;cauthor=true&amp;cauthor_uid=21501462" TargetMode="External"/><Relationship Id="rId1" Type="http://schemas.openxmlformats.org/officeDocument/2006/relationships/slideLayout" Target="../slideLayouts/slideLayout2.xml"/><Relationship Id="rId4" Type="http://schemas.openxmlformats.org/officeDocument/2006/relationships/hyperlink" Target="http://www.ncbi.nlm.nih.gov/pubmed/21501462"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hyperlink" Target="http://www.ncbi.nlm.nih.gov/pubmed/12621134"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hyperlink" Target="http://www.ncbi.nlm.nih.gov/pubmed/12621134"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www.ncbi.nlm.nih.gov/pubmed?term=Hilton%20P%5bAuthor%5d&amp;cauthor=true&amp;cauthor_uid=20052571" TargetMode="External"/><Relationship Id="rId2" Type="http://schemas.openxmlformats.org/officeDocument/2006/relationships/hyperlink" Target="http://www.ncbi.nlm.nih.gov/pubmed?term=Dolan%20LM%5bAuthor%5d&amp;cauthor=true&amp;cauthor_uid=20052571" TargetMode="External"/><Relationship Id="rId1" Type="http://schemas.openxmlformats.org/officeDocument/2006/relationships/slideLayout" Target="../slideLayouts/slideLayout2.xml"/><Relationship Id="rId4" Type="http://schemas.openxmlformats.org/officeDocument/2006/relationships/hyperlink" Target="http://www.ncbi.nlm.nih.gov/pubmed/20052571"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jpeg"/><Relationship Id="rId4" Type="http://schemas.openxmlformats.org/officeDocument/2006/relationships/image" Target="../media/image11.png"/></Relationships>
</file>

<file path=ppt/slides/_rels/slide3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17.wmf"/><Relationship Id="rId4" Type="http://schemas.openxmlformats.org/officeDocument/2006/relationships/image" Target="../media/image16.wmf"/></Relationships>
</file>

<file path=ppt/slides/_rels/slide36.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www.ncbi.nlm.nih.gov/pubmed?term=Handa%20VL%5bAuthor%5d&amp;cauthor=true&amp;cauthor_uid=22907482" TargetMode="External"/><Relationship Id="rId2" Type="http://schemas.openxmlformats.org/officeDocument/2006/relationships/hyperlink" Target="http://www.ncbi.nlm.nih.gov/pubmed?term=Memon%20H%5bAuthor%5d&amp;cauthor=true&amp;cauthor_uid=22907482" TargetMode="External"/><Relationship Id="rId1" Type="http://schemas.openxmlformats.org/officeDocument/2006/relationships/slideLayout" Target="../slideLayouts/slideLayout2.xml"/><Relationship Id="rId4" Type="http://schemas.openxmlformats.org/officeDocument/2006/relationships/hyperlink" Target="http://www.ncbi.nlm.nih.gov/pubmed/?term=Memon+H,+Handa+VL" TargetMode="External"/></Relationships>
</file>

<file path=ppt/slides/_rels/slide41.xml.rels><?xml version="1.0" encoding="UTF-8" standalone="yes"?>
<Relationships xmlns="http://schemas.openxmlformats.org/package/2006/relationships"><Relationship Id="rId2" Type="http://schemas.openxmlformats.org/officeDocument/2006/relationships/hyperlink" Target="http://www.ncbi.nlm.nih.gov/pubmed/1870048" TargetMode="Externa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hyperlink" Target="http://www.ncbi.nlm.nih.gov/pubmed?term=Erata%20YE%5bAuthor%5d&amp;cauthor=true&amp;cauthor_uid=12410367" TargetMode="Externa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hyperlink" Target="http://www.ncbi.nlm.nih.gov/pubmed/14557005" TargetMode="Externa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hyperlink" Target="http://www.ncbi.nlm.nih.gov/pubmed?term=Mudd%20K%5bAuthor%5d&amp;cauthor=true&amp;cauthor_uid=12112955" TargetMode="External"/><Relationship Id="rId2" Type="http://schemas.openxmlformats.org/officeDocument/2006/relationships/hyperlink" Target="http://www.ncbi.nlm.nih.gov/pubmed?term=Heit%20M%5bAuthor%5d&amp;cauthor=true&amp;cauthor_uid=12112955" TargetMode="External"/><Relationship Id="rId1" Type="http://schemas.openxmlformats.org/officeDocument/2006/relationships/slideLayout" Target="../slideLayouts/slideLayout2.xml"/><Relationship Id="rId5" Type="http://schemas.openxmlformats.org/officeDocument/2006/relationships/hyperlink" Target="http://www.ncbi.nlm.nih.gov/pubmed/12112955" TargetMode="External"/><Relationship Id="rId4" Type="http://schemas.openxmlformats.org/officeDocument/2006/relationships/hyperlink" Target="http://www.ncbi.nlm.nih.gov/pubmed?term=Culligan%20P%5bAuthor%5d&amp;cauthor=true&amp;cauthor_uid=12112955" TargetMode="External"/></Relationships>
</file>

<file path=ppt/slides/_rels/slide47.xml.rels><?xml version="1.0" encoding="UTF-8" standalone="yes"?>
<Relationships xmlns="http://schemas.openxmlformats.org/package/2006/relationships"><Relationship Id="rId3" Type="http://schemas.openxmlformats.org/officeDocument/2006/relationships/hyperlink" Target="http://www.ncbi.nlm.nih.gov/pubmed/20456995" TargetMode="External"/><Relationship Id="rId2" Type="http://schemas.openxmlformats.org/officeDocument/2006/relationships/hyperlink" Target="http://www.ncbi.nlm.nih.gov/pubmed?term=Fritel%20X%5bAuthor%5d&amp;cauthor=true&amp;cauthor_uid=20456995" TargetMode="Externa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hyperlink" Target="http://www.ncbi.nlm.nih.gov/pubmed?term=Handa%20VL%5bAuthor%5d&amp;cauthor=true&amp;cauthor_uid=8752261"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hyperlink" Target="http://www.ncbi.nlm.nih.gov/pubmed/8752261" TargetMode="External"/><Relationship Id="rId5" Type="http://schemas.openxmlformats.org/officeDocument/2006/relationships/hyperlink" Target="http://www.ncbi.nlm.nih.gov/pubmed?term=Ostergard%20DR%5bAuthor%5d&amp;cauthor=true&amp;cauthor_uid=8752261" TargetMode="External"/><Relationship Id="rId4" Type="http://schemas.openxmlformats.org/officeDocument/2006/relationships/hyperlink" Target="http://www.ncbi.nlm.nih.gov/pubmed?term=Harris%20TA%5bAuthor%5d&amp;cauthor=true&amp;cauthor_uid=8752261" TargetMode="External"/></Relationships>
</file>

<file path=ppt/slides/_rels/slide4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26.png"/><Relationship Id="rId4" Type="http://schemas.openxmlformats.org/officeDocument/2006/relationships/image" Target="../media/image25.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29.png"/><Relationship Id="rId4" Type="http://schemas.openxmlformats.org/officeDocument/2006/relationships/image" Target="../media/image28.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hyperlink" Target="http://www.ncbi.nlm.nih.gov/pubmed/22814811" TargetMode="Externa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hyperlink" Target="http://www.ncbi.nlm.nih.gov/pubmed?term=Nelson%20RL%5bAuthor%5d&amp;cauthor=true&amp;cauthor_uid=20166087" TargetMode="External"/><Relationship Id="rId2" Type="http://schemas.openxmlformats.org/officeDocument/2006/relationships/hyperlink" Target="http://www.ncbi.nlm.nih.gov/pubmed/20166087" TargetMode="External"/><Relationship Id="rId1" Type="http://schemas.openxmlformats.org/officeDocument/2006/relationships/slideLayout" Target="../slideLayouts/slideLayout2.xml"/><Relationship Id="rId6" Type="http://schemas.openxmlformats.org/officeDocument/2006/relationships/hyperlink" Target="http://www.ncbi.nlm.nih.gov/pubmed?term=Farquhar%20C%5bAuthor%5d&amp;cauthor=true&amp;cauthor_uid=20166087" TargetMode="External"/><Relationship Id="rId5" Type="http://schemas.openxmlformats.org/officeDocument/2006/relationships/hyperlink" Target="http://www.ncbi.nlm.nih.gov/pubmed?term=Westercamp%20M%5bAuthor%5d&amp;cauthor=true&amp;cauthor_uid=20166087" TargetMode="External"/><Relationship Id="rId4" Type="http://schemas.openxmlformats.org/officeDocument/2006/relationships/hyperlink" Target="http://www.ncbi.nlm.nih.gov/pubmed?term=Furner%20SE%5bAuthor%5d&amp;cauthor=true&amp;cauthor_uid=20166087" TargetMode="External"/></Relationships>
</file>

<file path=ppt/slides/_rels/slide65.xml.rels><?xml version="1.0" encoding="UTF-8" standalone="yes"?>
<Relationships xmlns="http://schemas.openxmlformats.org/package/2006/relationships"><Relationship Id="rId3" Type="http://schemas.openxmlformats.org/officeDocument/2006/relationships/hyperlink" Target="http://www.ncbi.nlm.nih.gov/pmc/articles/PMC3877300/" TargetMode="External"/><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hyperlink" Target="http://www.ncbi.nlm.nih.gov/pmc/articles/PMC3877300/" TargetMode="External"/><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1 Başlık"/>
          <p:cNvSpPr>
            <a:spLocks noGrp="1"/>
          </p:cNvSpPr>
          <p:nvPr>
            <p:ph type="ctrTitle"/>
          </p:nvPr>
        </p:nvSpPr>
        <p:spPr>
          <a:xfrm>
            <a:off x="467544" y="428604"/>
            <a:ext cx="7772400" cy="3357587"/>
          </a:xfrm>
          <a:noFill/>
        </p:spPr>
        <p:txBody>
          <a:bodyPr>
            <a:noAutofit/>
          </a:bodyPr>
          <a:lstStyle/>
          <a:p>
            <a:pPr algn="l" fontAlgn="base"/>
            <a:r>
              <a:rPr lang="nn-NO" sz="4000" dirty="0" smtClean="0">
                <a:solidFill>
                  <a:schemeClr val="bg1"/>
                </a:solidFill>
              </a:rPr>
              <a:t>G</a:t>
            </a:r>
            <a:r>
              <a:rPr lang="tr-TR" sz="4000" dirty="0" smtClean="0">
                <a:solidFill>
                  <a:schemeClr val="bg1"/>
                </a:solidFill>
              </a:rPr>
              <a:t>EBELİK</a:t>
            </a:r>
            <a:r>
              <a:rPr lang="nn-NO" sz="4000" dirty="0" smtClean="0">
                <a:solidFill>
                  <a:schemeClr val="bg1"/>
                </a:solidFill>
              </a:rPr>
              <a:t> ve </a:t>
            </a:r>
            <a:r>
              <a:rPr lang="tr-TR" sz="4000" dirty="0" smtClean="0">
                <a:solidFill>
                  <a:schemeClr val="bg1"/>
                </a:solidFill>
              </a:rPr>
              <a:t>DOĞUMUN</a:t>
            </a:r>
            <a:r>
              <a:rPr lang="nn-NO" sz="4000" dirty="0" smtClean="0">
                <a:solidFill>
                  <a:schemeClr val="bg1"/>
                </a:solidFill>
              </a:rPr>
              <a:t> </a:t>
            </a:r>
            <a:r>
              <a:rPr lang="tr-TR" sz="4000" dirty="0" smtClean="0">
                <a:solidFill>
                  <a:schemeClr val="bg1"/>
                </a:solidFill>
              </a:rPr>
              <a:t>PELVİK TABANA ETKİLERİ</a:t>
            </a:r>
            <a:r>
              <a:rPr lang="nn-NO" sz="4000" dirty="0" smtClean="0">
                <a:solidFill>
                  <a:schemeClr val="bg1"/>
                </a:solidFill>
              </a:rPr>
              <a:t>,</a:t>
            </a:r>
            <a:r>
              <a:rPr lang="tr-TR" sz="4000" dirty="0" smtClean="0">
                <a:solidFill>
                  <a:schemeClr val="bg1"/>
                </a:solidFill>
              </a:rPr>
              <a:t> </a:t>
            </a:r>
            <a:br>
              <a:rPr lang="tr-TR" sz="4000" dirty="0" smtClean="0">
                <a:solidFill>
                  <a:schemeClr val="bg1"/>
                </a:solidFill>
              </a:rPr>
            </a:br>
            <a:r>
              <a:rPr lang="tr-TR" sz="4000" dirty="0" smtClean="0">
                <a:solidFill>
                  <a:schemeClr val="bg1"/>
                </a:solidFill>
              </a:rPr>
              <a:t>PELVİK TABAN KORUNABİLİR Mİ</a:t>
            </a:r>
            <a:r>
              <a:rPr lang="nn-NO" sz="4000" dirty="0" smtClean="0">
                <a:solidFill>
                  <a:schemeClr val="bg1"/>
                </a:solidFill>
              </a:rPr>
              <a:t>? </a:t>
            </a:r>
            <a:r>
              <a:rPr lang="tr-TR" sz="4000" dirty="0">
                <a:solidFill>
                  <a:schemeClr val="bg1"/>
                </a:solidFill>
              </a:rPr>
              <a:t/>
            </a:r>
            <a:br>
              <a:rPr lang="tr-TR" sz="4000" dirty="0">
                <a:solidFill>
                  <a:schemeClr val="bg1"/>
                </a:solidFill>
              </a:rPr>
            </a:br>
            <a:endParaRPr lang="tr-TR" sz="4000" dirty="0">
              <a:solidFill>
                <a:schemeClr val="bg1"/>
              </a:solidFill>
            </a:endParaRPr>
          </a:p>
        </p:txBody>
      </p:sp>
      <p:sp>
        <p:nvSpPr>
          <p:cNvPr id="3" name="2 Alt Başlık"/>
          <p:cNvSpPr>
            <a:spLocks noGrp="1"/>
          </p:cNvSpPr>
          <p:nvPr>
            <p:ph type="subTitle" idx="1"/>
          </p:nvPr>
        </p:nvSpPr>
        <p:spPr>
          <a:xfrm>
            <a:off x="1835696" y="3717032"/>
            <a:ext cx="6984776" cy="1728192"/>
          </a:xfrm>
        </p:spPr>
        <p:txBody>
          <a:bodyPr>
            <a:noAutofit/>
          </a:bodyPr>
          <a:lstStyle/>
          <a:p>
            <a:r>
              <a:rPr lang="tr-TR" sz="2400" b="1" dirty="0" smtClean="0">
                <a:solidFill>
                  <a:schemeClr val="bg1"/>
                </a:solidFill>
                <a:latin typeface="Times New Roman" pitchFamily="18" charset="0"/>
                <a:cs typeface="Times New Roman" pitchFamily="18" charset="0"/>
              </a:rPr>
              <a:t>Doç. Dr. Ayşe Ender YUMRU</a:t>
            </a:r>
          </a:p>
          <a:p>
            <a:r>
              <a:rPr lang="tr-TR" sz="2400" b="1" dirty="0" smtClean="0">
                <a:solidFill>
                  <a:schemeClr val="bg1"/>
                </a:solidFill>
                <a:latin typeface="Times New Roman" pitchFamily="18" charset="0"/>
                <a:cs typeface="Times New Roman" pitchFamily="18" charset="0"/>
              </a:rPr>
              <a:t>Şişli </a:t>
            </a:r>
            <a:r>
              <a:rPr lang="tr-TR" sz="2400" b="1" dirty="0" err="1" smtClean="0">
                <a:solidFill>
                  <a:schemeClr val="bg1"/>
                </a:solidFill>
                <a:latin typeface="Times New Roman" pitchFamily="18" charset="0"/>
                <a:cs typeface="Times New Roman" pitchFamily="18" charset="0"/>
              </a:rPr>
              <a:t>Hamidiye</a:t>
            </a:r>
            <a:r>
              <a:rPr lang="tr-TR" sz="2400" b="1" dirty="0" smtClean="0">
                <a:solidFill>
                  <a:schemeClr val="bg1"/>
                </a:solidFill>
                <a:latin typeface="Times New Roman" pitchFamily="18" charset="0"/>
                <a:cs typeface="Times New Roman" pitchFamily="18" charset="0"/>
              </a:rPr>
              <a:t> </a:t>
            </a:r>
            <a:r>
              <a:rPr lang="tr-TR" sz="2400" b="1" dirty="0" err="1" smtClean="0">
                <a:solidFill>
                  <a:schemeClr val="bg1"/>
                </a:solidFill>
                <a:latin typeface="Times New Roman" pitchFamily="18" charset="0"/>
                <a:cs typeface="Times New Roman" pitchFamily="18" charset="0"/>
              </a:rPr>
              <a:t>Etfal</a:t>
            </a:r>
            <a:r>
              <a:rPr lang="tr-TR" sz="2400" b="1" dirty="0" smtClean="0">
                <a:solidFill>
                  <a:schemeClr val="bg1"/>
                </a:solidFill>
                <a:latin typeface="Times New Roman" pitchFamily="18" charset="0"/>
                <a:cs typeface="Times New Roman" pitchFamily="18" charset="0"/>
              </a:rPr>
              <a:t> Eğitim ve Araştırma Hastanesi </a:t>
            </a:r>
          </a:p>
          <a:p>
            <a:r>
              <a:rPr lang="tr-TR" sz="2400" b="1" dirty="0" smtClean="0">
                <a:solidFill>
                  <a:schemeClr val="bg1"/>
                </a:solidFill>
                <a:latin typeface="Times New Roman" pitchFamily="18" charset="0"/>
                <a:cs typeface="Times New Roman" pitchFamily="18" charset="0"/>
              </a:rPr>
              <a:t>Kadın Hastalıkları ve Doğum Kliniği </a:t>
            </a:r>
          </a:p>
          <a:p>
            <a:r>
              <a:rPr lang="tr-TR" sz="2400" dirty="0" smtClean="0">
                <a:solidFill>
                  <a:schemeClr val="bg1"/>
                </a:solidFill>
                <a:latin typeface="Times New Roman" pitchFamily="18" charset="0"/>
                <a:cs typeface="Times New Roman" pitchFamily="18" charset="0"/>
              </a:rPr>
              <a:t>					</a:t>
            </a:r>
            <a:r>
              <a:rPr lang="tr-TR" sz="2000" b="1" dirty="0" smtClean="0">
                <a:solidFill>
                  <a:schemeClr val="bg1"/>
                </a:solidFill>
                <a:latin typeface="Times New Roman" pitchFamily="18" charset="0"/>
                <a:cs typeface="Times New Roman" pitchFamily="18" charset="0"/>
              </a:rPr>
              <a:t>İSTANBUL</a:t>
            </a:r>
            <a:endParaRPr lang="tr-TR" sz="2000" b="1" dirty="0">
              <a:solidFill>
                <a:schemeClr val="bg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88635"/>
            <a:ext cx="8229600" cy="1143000"/>
          </a:xfrm>
        </p:spPr>
        <p:txBody>
          <a:bodyPr/>
          <a:lstStyle/>
          <a:p>
            <a:r>
              <a:rPr lang="tr-TR" dirty="0" smtClean="0">
                <a:solidFill>
                  <a:schemeClr val="tx1"/>
                </a:solidFill>
                <a:latin typeface="Times New Roman" pitchFamily="18" charset="0"/>
                <a:cs typeface="Times New Roman" pitchFamily="18" charset="0"/>
              </a:rPr>
              <a:t>Anatomi 5</a:t>
            </a:r>
            <a:endParaRPr lang="tr-TR" dirty="0">
              <a:solidFill>
                <a:schemeClr val="tx1"/>
              </a:solidFill>
              <a:latin typeface="Times New Roman" pitchFamily="18" charset="0"/>
              <a:cs typeface="Times New Roman" pitchFamily="18" charset="0"/>
            </a:endParaRPr>
          </a:p>
        </p:txBody>
      </p:sp>
      <p:sp>
        <p:nvSpPr>
          <p:cNvPr id="3" name="2 İçerik Yer Tutucusu"/>
          <p:cNvSpPr>
            <a:spLocks noGrp="1"/>
          </p:cNvSpPr>
          <p:nvPr>
            <p:ph idx="1"/>
          </p:nvPr>
        </p:nvSpPr>
        <p:spPr>
          <a:xfrm>
            <a:off x="467544" y="1772816"/>
            <a:ext cx="8229600" cy="4525963"/>
          </a:xfrm>
        </p:spPr>
        <p:txBody>
          <a:bodyPr>
            <a:normAutofit fontScale="55000" lnSpcReduction="20000"/>
          </a:bodyPr>
          <a:lstStyle/>
          <a:p>
            <a:pPr>
              <a:buFont typeface="Wingdings" pitchFamily="2" charset="2"/>
              <a:buChar char="Ø"/>
            </a:pPr>
            <a:r>
              <a:rPr lang="tr-TR" sz="5800" dirty="0" smtClean="0">
                <a:latin typeface="Times New Roman" pitchFamily="18" charset="0"/>
                <a:cs typeface="Times New Roman" pitchFamily="18" charset="0"/>
              </a:rPr>
              <a:t>Bu destekleyici kas, </a:t>
            </a:r>
            <a:r>
              <a:rPr lang="tr-TR" sz="5800" dirty="0" err="1" smtClean="0">
                <a:latin typeface="Times New Roman" pitchFamily="18" charset="0"/>
                <a:cs typeface="Times New Roman" pitchFamily="18" charset="0"/>
              </a:rPr>
              <a:t>ligament</a:t>
            </a:r>
            <a:r>
              <a:rPr lang="tr-TR" sz="5800" dirty="0" smtClean="0">
                <a:latin typeface="Times New Roman" pitchFamily="18" charset="0"/>
                <a:cs typeface="Times New Roman" pitchFamily="18" charset="0"/>
              </a:rPr>
              <a:t> ve </a:t>
            </a:r>
            <a:r>
              <a:rPr lang="tr-TR" sz="5800" dirty="0" err="1" smtClean="0">
                <a:latin typeface="Times New Roman" pitchFamily="18" charset="0"/>
                <a:cs typeface="Times New Roman" pitchFamily="18" charset="0"/>
              </a:rPr>
              <a:t>fasyaların</a:t>
            </a:r>
            <a:r>
              <a:rPr lang="tr-TR" sz="5800" dirty="0" smtClean="0">
                <a:latin typeface="Times New Roman" pitchFamily="18" charset="0"/>
                <a:cs typeface="Times New Roman" pitchFamily="18" charset="0"/>
              </a:rPr>
              <a:t> zayıflığı POP ile sonuçlanır.</a:t>
            </a:r>
          </a:p>
          <a:p>
            <a:pPr>
              <a:buFont typeface="Wingdings" pitchFamily="2" charset="2"/>
              <a:buChar char="Ø"/>
            </a:pPr>
            <a:r>
              <a:rPr lang="tr-TR" sz="5800" dirty="0" smtClean="0">
                <a:latin typeface="Times New Roman" pitchFamily="18" charset="0"/>
                <a:cs typeface="Times New Roman" pitchFamily="18" charset="0"/>
              </a:rPr>
              <a:t>Bu zayıflama yaş ile artar ve menopoz ve </a:t>
            </a:r>
            <a:r>
              <a:rPr lang="tr-TR" sz="5800" dirty="0" err="1" smtClean="0">
                <a:latin typeface="Times New Roman" pitchFamily="18" charset="0"/>
                <a:cs typeface="Times New Roman" pitchFamily="18" charset="0"/>
              </a:rPr>
              <a:t>hipoöstrojenik</a:t>
            </a:r>
            <a:r>
              <a:rPr lang="tr-TR" sz="5800" dirty="0" smtClean="0">
                <a:latin typeface="Times New Roman" pitchFamily="18" charset="0"/>
                <a:cs typeface="Times New Roman" pitchFamily="18" charset="0"/>
              </a:rPr>
              <a:t> durumlarla ilişkilendirilmiştir.</a:t>
            </a:r>
          </a:p>
          <a:p>
            <a:pPr>
              <a:buFont typeface="Wingdings" pitchFamily="2" charset="2"/>
              <a:buChar char="Ø"/>
            </a:pPr>
            <a:r>
              <a:rPr lang="tr-TR" sz="5800" dirty="0" smtClean="0">
                <a:latin typeface="Times New Roman" pitchFamily="18" charset="0"/>
                <a:cs typeface="Times New Roman" pitchFamily="18" charset="0"/>
              </a:rPr>
              <a:t>Mesane ve </a:t>
            </a:r>
            <a:r>
              <a:rPr lang="tr-TR" sz="5800" dirty="0" err="1" smtClean="0">
                <a:latin typeface="Times New Roman" pitchFamily="18" charset="0"/>
                <a:cs typeface="Times New Roman" pitchFamily="18" charset="0"/>
              </a:rPr>
              <a:t>üretranın</a:t>
            </a:r>
            <a:r>
              <a:rPr lang="tr-TR" sz="5800" dirty="0" smtClean="0">
                <a:latin typeface="Times New Roman" pitchFamily="18" charset="0"/>
                <a:cs typeface="Times New Roman" pitchFamily="18" charset="0"/>
              </a:rPr>
              <a:t> bu destek sistemini kaybetmesi, ön </a:t>
            </a:r>
            <a:r>
              <a:rPr lang="tr-TR" sz="5800" dirty="0" err="1" smtClean="0">
                <a:latin typeface="Times New Roman" pitchFamily="18" charset="0"/>
                <a:cs typeface="Times New Roman" pitchFamily="18" charset="0"/>
              </a:rPr>
              <a:t>vagina</a:t>
            </a:r>
            <a:r>
              <a:rPr lang="tr-TR" sz="5800" dirty="0" smtClean="0">
                <a:latin typeface="Times New Roman" pitchFamily="18" charset="0"/>
                <a:cs typeface="Times New Roman" pitchFamily="18" charset="0"/>
              </a:rPr>
              <a:t> duvarına doğru </a:t>
            </a:r>
            <a:r>
              <a:rPr lang="tr-TR" sz="5800" dirty="0" err="1" smtClean="0">
                <a:latin typeface="Times New Roman" pitchFamily="18" charset="0"/>
                <a:cs typeface="Times New Roman" pitchFamily="18" charset="0"/>
              </a:rPr>
              <a:t>protrude</a:t>
            </a:r>
            <a:r>
              <a:rPr lang="tr-TR" sz="5800" dirty="0" smtClean="0">
                <a:latin typeface="Times New Roman" pitchFamily="18" charset="0"/>
                <a:cs typeface="Times New Roman" pitchFamily="18" charset="0"/>
              </a:rPr>
              <a:t> olmasına yani  </a:t>
            </a:r>
            <a:r>
              <a:rPr lang="tr-TR" sz="5800" dirty="0" err="1" smtClean="0">
                <a:latin typeface="Times New Roman" pitchFamily="18" charset="0"/>
                <a:cs typeface="Times New Roman" pitchFamily="18" charset="0"/>
              </a:rPr>
              <a:t>sistorektosele</a:t>
            </a:r>
            <a:r>
              <a:rPr lang="tr-TR" sz="5800" dirty="0" smtClean="0">
                <a:latin typeface="Times New Roman" pitchFamily="18" charset="0"/>
                <a:cs typeface="Times New Roman" pitchFamily="18" charset="0"/>
              </a:rPr>
              <a:t> ve </a:t>
            </a:r>
            <a:r>
              <a:rPr lang="tr-TR" sz="5800" dirty="0" err="1" smtClean="0">
                <a:latin typeface="Times New Roman" pitchFamily="18" charset="0"/>
                <a:cs typeface="Times New Roman" pitchFamily="18" charset="0"/>
              </a:rPr>
              <a:t>üriner</a:t>
            </a:r>
            <a:r>
              <a:rPr lang="tr-TR" sz="5800" dirty="0" smtClean="0">
                <a:latin typeface="Times New Roman" pitchFamily="18" charset="0"/>
                <a:cs typeface="Times New Roman" pitchFamily="18" charset="0"/>
              </a:rPr>
              <a:t> </a:t>
            </a:r>
            <a:r>
              <a:rPr lang="tr-TR" sz="5800" dirty="0" err="1" smtClean="0">
                <a:latin typeface="Times New Roman" pitchFamily="18" charset="0"/>
                <a:cs typeface="Times New Roman" pitchFamily="18" charset="0"/>
              </a:rPr>
              <a:t>inkontinansa</a:t>
            </a:r>
            <a:r>
              <a:rPr lang="tr-TR" sz="5800" dirty="0">
                <a:latin typeface="Times New Roman" pitchFamily="18" charset="0"/>
                <a:cs typeface="Times New Roman" pitchFamily="18" charset="0"/>
              </a:rPr>
              <a:t>,</a:t>
            </a:r>
            <a:r>
              <a:rPr lang="tr-TR" sz="5800" dirty="0" smtClean="0">
                <a:latin typeface="Times New Roman" pitchFamily="18" charset="0"/>
                <a:cs typeface="Times New Roman" pitchFamily="18" charset="0"/>
              </a:rPr>
              <a:t> </a:t>
            </a:r>
            <a:r>
              <a:rPr lang="tr-TR" sz="5800" dirty="0" err="1" smtClean="0">
                <a:latin typeface="Times New Roman" pitchFamily="18" charset="0"/>
                <a:cs typeface="Times New Roman" pitchFamily="18" charset="0"/>
              </a:rPr>
              <a:t>parametrium</a:t>
            </a:r>
            <a:r>
              <a:rPr lang="tr-TR" sz="5800" dirty="0" smtClean="0">
                <a:latin typeface="Times New Roman" pitchFamily="18" charset="0"/>
                <a:cs typeface="Times New Roman" pitchFamily="18" charset="0"/>
              </a:rPr>
              <a:t> ve </a:t>
            </a:r>
            <a:r>
              <a:rPr lang="tr-TR" sz="5800" dirty="0" err="1" smtClean="0">
                <a:latin typeface="Times New Roman" pitchFamily="18" charset="0"/>
                <a:cs typeface="Times New Roman" pitchFamily="18" charset="0"/>
              </a:rPr>
              <a:t>parakolpium</a:t>
            </a:r>
            <a:r>
              <a:rPr lang="tr-TR" sz="5800" dirty="0" smtClean="0">
                <a:latin typeface="Times New Roman" pitchFamily="18" charset="0"/>
                <a:cs typeface="Times New Roman" pitchFamily="18" charset="0"/>
              </a:rPr>
              <a:t> destek sisteminin zayıflaması, </a:t>
            </a:r>
            <a:r>
              <a:rPr lang="tr-TR" sz="5800" dirty="0" err="1" smtClean="0">
                <a:latin typeface="Times New Roman" pitchFamily="18" charset="0"/>
                <a:cs typeface="Times New Roman" pitchFamily="18" charset="0"/>
              </a:rPr>
              <a:t>uterus</a:t>
            </a:r>
            <a:r>
              <a:rPr lang="tr-TR" sz="5800" dirty="0" smtClean="0">
                <a:latin typeface="Times New Roman" pitchFamily="18" charset="0"/>
                <a:cs typeface="Times New Roman" pitchFamily="18" charset="0"/>
              </a:rPr>
              <a:t> </a:t>
            </a:r>
            <a:r>
              <a:rPr lang="tr-TR" sz="5800" dirty="0" err="1" smtClean="0">
                <a:latin typeface="Times New Roman" pitchFamily="18" charset="0"/>
                <a:cs typeface="Times New Roman" pitchFamily="18" charset="0"/>
              </a:rPr>
              <a:t>prolapsusuna</a:t>
            </a:r>
            <a:r>
              <a:rPr lang="tr-TR" sz="5800" dirty="0" smtClean="0">
                <a:latin typeface="Times New Roman" pitchFamily="18" charset="0"/>
                <a:cs typeface="Times New Roman" pitchFamily="18" charset="0"/>
              </a:rPr>
              <a:t> neden olabilir. </a:t>
            </a:r>
          </a:p>
          <a:p>
            <a:pPr>
              <a:buFont typeface="Wingdings" pitchFamily="2" charset="2"/>
              <a:buChar char="Ø"/>
            </a:pPr>
            <a:endParaRPr lang="tr-TR" sz="5800" dirty="0" smtClean="0">
              <a:latin typeface="Times New Roman" pitchFamily="18" charset="0"/>
              <a:cs typeface="Times New Roman" pitchFamily="18" charset="0"/>
            </a:endParaRPr>
          </a:p>
          <a:p>
            <a:pPr>
              <a:buFont typeface="Wingdings" pitchFamily="2" charset="2"/>
              <a:buChar char="Ø"/>
            </a:pPr>
            <a:endParaRPr lang="tr-TR"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7139136" cy="1143000"/>
          </a:xfrm>
        </p:spPr>
        <p:txBody>
          <a:bodyPr>
            <a:normAutofit/>
          </a:bodyPr>
          <a:lstStyle/>
          <a:p>
            <a:r>
              <a:rPr lang="tr-TR" sz="3600" dirty="0" err="1" smtClean="0">
                <a:solidFill>
                  <a:schemeClr val="tx1"/>
                </a:solidFill>
                <a:latin typeface="Times New Roman" pitchFamily="18" charset="0"/>
                <a:cs typeface="Times New Roman" pitchFamily="18" charset="0"/>
              </a:rPr>
              <a:t>Rektosel</a:t>
            </a:r>
            <a:r>
              <a:rPr lang="tr-TR" sz="3600" dirty="0" smtClean="0">
                <a:solidFill>
                  <a:schemeClr val="tx1"/>
                </a:solidFill>
                <a:latin typeface="Times New Roman" pitchFamily="18" charset="0"/>
                <a:cs typeface="Times New Roman" pitchFamily="18" charset="0"/>
              </a:rPr>
              <a:t>, </a:t>
            </a:r>
            <a:r>
              <a:rPr lang="tr-TR" sz="3600" dirty="0" err="1">
                <a:solidFill>
                  <a:schemeClr val="tx1"/>
                </a:solidFill>
                <a:latin typeface="Times New Roman" pitchFamily="18" charset="0"/>
                <a:cs typeface="Times New Roman" pitchFamily="18" charset="0"/>
              </a:rPr>
              <a:t>E</a:t>
            </a:r>
            <a:r>
              <a:rPr lang="tr-TR" sz="3600" dirty="0" err="1" smtClean="0">
                <a:solidFill>
                  <a:schemeClr val="tx1"/>
                </a:solidFill>
                <a:latin typeface="Times New Roman" pitchFamily="18" charset="0"/>
                <a:cs typeface="Times New Roman" pitchFamily="18" charset="0"/>
              </a:rPr>
              <a:t>nterosel</a:t>
            </a:r>
            <a:r>
              <a:rPr lang="tr-TR" sz="3600" dirty="0" smtClean="0">
                <a:solidFill>
                  <a:schemeClr val="tx1"/>
                </a:solidFill>
                <a:latin typeface="Times New Roman" pitchFamily="18" charset="0"/>
                <a:cs typeface="Times New Roman" pitchFamily="18" charset="0"/>
              </a:rPr>
              <a:t>, </a:t>
            </a:r>
            <a:r>
              <a:rPr lang="tr-TR" sz="3600" dirty="0" err="1">
                <a:solidFill>
                  <a:schemeClr val="tx1"/>
                </a:solidFill>
                <a:latin typeface="Times New Roman" pitchFamily="18" charset="0"/>
                <a:cs typeface="Times New Roman" pitchFamily="18" charset="0"/>
              </a:rPr>
              <a:t>C</a:t>
            </a:r>
            <a:r>
              <a:rPr lang="tr-TR" sz="3600" dirty="0" err="1" smtClean="0">
                <a:solidFill>
                  <a:schemeClr val="tx1"/>
                </a:solidFill>
                <a:latin typeface="Times New Roman" pitchFamily="18" charset="0"/>
                <a:cs typeface="Times New Roman" pitchFamily="18" charset="0"/>
              </a:rPr>
              <a:t>uff</a:t>
            </a:r>
            <a:r>
              <a:rPr lang="tr-TR" sz="3600" dirty="0" smtClean="0">
                <a:solidFill>
                  <a:schemeClr val="tx1"/>
                </a:solidFill>
                <a:latin typeface="Times New Roman" pitchFamily="18" charset="0"/>
                <a:cs typeface="Times New Roman" pitchFamily="18" charset="0"/>
              </a:rPr>
              <a:t> </a:t>
            </a:r>
            <a:r>
              <a:rPr lang="tr-TR" sz="3600" dirty="0" err="1">
                <a:solidFill>
                  <a:schemeClr val="tx1"/>
                </a:solidFill>
                <a:latin typeface="Times New Roman" pitchFamily="18" charset="0"/>
                <a:cs typeface="Times New Roman" pitchFamily="18" charset="0"/>
              </a:rPr>
              <a:t>P</a:t>
            </a:r>
            <a:r>
              <a:rPr lang="tr-TR" sz="3600" dirty="0" err="1" smtClean="0">
                <a:solidFill>
                  <a:schemeClr val="tx1"/>
                </a:solidFill>
                <a:latin typeface="Times New Roman" pitchFamily="18" charset="0"/>
                <a:cs typeface="Times New Roman" pitchFamily="18" charset="0"/>
              </a:rPr>
              <a:t>rolapsusu</a:t>
            </a:r>
            <a:endParaRPr lang="tr-TR" sz="3600" dirty="0">
              <a:solidFill>
                <a:schemeClr val="tx1"/>
              </a:solidFill>
              <a:latin typeface="Times New Roman" pitchFamily="18" charset="0"/>
              <a:cs typeface="Times New Roman" pitchFamily="18" charset="0"/>
            </a:endParaRPr>
          </a:p>
        </p:txBody>
      </p:sp>
      <p:sp>
        <p:nvSpPr>
          <p:cNvPr id="3" name="2 İçerik Yer Tutucusu"/>
          <p:cNvSpPr>
            <a:spLocks noGrp="1"/>
          </p:cNvSpPr>
          <p:nvPr>
            <p:ph idx="1"/>
          </p:nvPr>
        </p:nvSpPr>
        <p:spPr/>
        <p:txBody>
          <a:bodyPr>
            <a:normAutofit/>
          </a:bodyPr>
          <a:lstStyle/>
          <a:p>
            <a:pPr>
              <a:buFont typeface="Wingdings" pitchFamily="2" charset="2"/>
              <a:buChar char="Ø"/>
            </a:pPr>
            <a:r>
              <a:rPr lang="tr-TR" dirty="0" smtClean="0">
                <a:latin typeface="Times New Roman" pitchFamily="18" charset="0"/>
                <a:cs typeface="Times New Roman" pitchFamily="18" charset="0"/>
              </a:rPr>
              <a:t>Benzer şekilde </a:t>
            </a:r>
            <a:r>
              <a:rPr lang="tr-TR" dirty="0" err="1" smtClean="0">
                <a:latin typeface="Times New Roman" pitchFamily="18" charset="0"/>
                <a:cs typeface="Times New Roman" pitchFamily="18" charset="0"/>
              </a:rPr>
              <a:t>rektovaginal</a:t>
            </a:r>
            <a:r>
              <a:rPr lang="tr-TR" dirty="0" smtClean="0">
                <a:latin typeface="Times New Roman" pitchFamily="18" charset="0"/>
                <a:cs typeface="Times New Roman" pitchFamily="18" charset="0"/>
              </a:rPr>
              <a:t> </a:t>
            </a:r>
            <a:r>
              <a:rPr lang="tr-TR" dirty="0" err="1" smtClean="0">
                <a:latin typeface="Times New Roman" pitchFamily="18" charset="0"/>
                <a:cs typeface="Times New Roman" pitchFamily="18" charset="0"/>
              </a:rPr>
              <a:t>fasyanın</a:t>
            </a:r>
            <a:r>
              <a:rPr lang="tr-TR" dirty="0" smtClean="0">
                <a:latin typeface="Times New Roman" pitchFamily="18" charset="0"/>
                <a:cs typeface="Times New Roman" pitchFamily="18" charset="0"/>
              </a:rPr>
              <a:t> zayıflaması rektumun </a:t>
            </a:r>
            <a:r>
              <a:rPr lang="tr-TR" dirty="0" err="1" smtClean="0">
                <a:latin typeface="Times New Roman" pitchFamily="18" charset="0"/>
                <a:cs typeface="Times New Roman" pitchFamily="18" charset="0"/>
              </a:rPr>
              <a:t>vagina</a:t>
            </a:r>
            <a:r>
              <a:rPr lang="tr-TR" dirty="0" smtClean="0">
                <a:latin typeface="Times New Roman" pitchFamily="18" charset="0"/>
                <a:cs typeface="Times New Roman" pitchFamily="18" charset="0"/>
              </a:rPr>
              <a:t> </a:t>
            </a:r>
            <a:r>
              <a:rPr lang="tr-TR" dirty="0" err="1" smtClean="0">
                <a:latin typeface="Times New Roman" pitchFamily="18" charset="0"/>
                <a:cs typeface="Times New Roman" pitchFamily="18" charset="0"/>
              </a:rPr>
              <a:t>posterior</a:t>
            </a:r>
            <a:r>
              <a:rPr lang="tr-TR" dirty="0" smtClean="0">
                <a:latin typeface="Times New Roman" pitchFamily="18" charset="0"/>
                <a:cs typeface="Times New Roman" pitchFamily="18" charset="0"/>
              </a:rPr>
              <a:t> duvarına doğru </a:t>
            </a:r>
            <a:r>
              <a:rPr lang="tr-TR" dirty="0" err="1" smtClean="0">
                <a:latin typeface="Times New Roman" pitchFamily="18" charset="0"/>
                <a:cs typeface="Times New Roman" pitchFamily="18" charset="0"/>
              </a:rPr>
              <a:t>protrude</a:t>
            </a:r>
            <a:r>
              <a:rPr lang="tr-TR" dirty="0" smtClean="0">
                <a:latin typeface="Times New Roman" pitchFamily="18" charset="0"/>
                <a:cs typeface="Times New Roman" pitchFamily="18" charset="0"/>
              </a:rPr>
              <a:t> olmasına yani </a:t>
            </a:r>
            <a:r>
              <a:rPr lang="tr-TR" dirty="0" err="1" smtClean="0">
                <a:latin typeface="Times New Roman" pitchFamily="18" charset="0"/>
                <a:cs typeface="Times New Roman" pitchFamily="18" charset="0"/>
              </a:rPr>
              <a:t>rektosel</a:t>
            </a:r>
            <a:r>
              <a:rPr lang="tr-TR" dirty="0" smtClean="0">
                <a:latin typeface="Times New Roman" pitchFamily="18" charset="0"/>
                <a:cs typeface="Times New Roman" pitchFamily="18" charset="0"/>
              </a:rPr>
              <a:t> oluşumuna ve belki de </a:t>
            </a:r>
            <a:r>
              <a:rPr lang="tr-TR" dirty="0" err="1" smtClean="0">
                <a:latin typeface="Times New Roman" pitchFamily="18" charset="0"/>
                <a:cs typeface="Times New Roman" pitchFamily="18" charset="0"/>
              </a:rPr>
              <a:t>fekal</a:t>
            </a:r>
            <a:r>
              <a:rPr lang="tr-TR" dirty="0" smtClean="0">
                <a:latin typeface="Times New Roman" pitchFamily="18" charset="0"/>
                <a:cs typeface="Times New Roman" pitchFamily="18" charset="0"/>
              </a:rPr>
              <a:t> </a:t>
            </a:r>
            <a:r>
              <a:rPr lang="tr-TR" dirty="0" err="1" smtClean="0">
                <a:latin typeface="Times New Roman" pitchFamily="18" charset="0"/>
                <a:cs typeface="Times New Roman" pitchFamily="18" charset="0"/>
              </a:rPr>
              <a:t>inkontinans</a:t>
            </a:r>
            <a:r>
              <a:rPr lang="tr-TR" dirty="0" smtClean="0">
                <a:latin typeface="Times New Roman" pitchFamily="18" charset="0"/>
                <a:cs typeface="Times New Roman" pitchFamily="18" charset="0"/>
              </a:rPr>
              <a:t>,</a:t>
            </a:r>
          </a:p>
          <a:p>
            <a:pPr>
              <a:buFont typeface="Wingdings" pitchFamily="2" charset="2"/>
              <a:buChar char="Ø"/>
            </a:pPr>
            <a:r>
              <a:rPr lang="tr-TR" dirty="0" smtClean="0">
                <a:latin typeface="Times New Roman" pitchFamily="18" charset="0"/>
                <a:cs typeface="Times New Roman" pitchFamily="18" charset="0"/>
              </a:rPr>
              <a:t>İnce bağırsakların </a:t>
            </a:r>
            <a:r>
              <a:rPr lang="tr-TR" dirty="0" err="1" smtClean="0">
                <a:latin typeface="Times New Roman" pitchFamily="18" charset="0"/>
                <a:cs typeface="Times New Roman" pitchFamily="18" charset="0"/>
              </a:rPr>
              <a:t>rektovaginal</a:t>
            </a:r>
            <a:r>
              <a:rPr lang="tr-TR" dirty="0" smtClean="0">
                <a:latin typeface="Times New Roman" pitchFamily="18" charset="0"/>
                <a:cs typeface="Times New Roman" pitchFamily="18" charset="0"/>
              </a:rPr>
              <a:t> </a:t>
            </a:r>
            <a:r>
              <a:rPr lang="tr-TR" dirty="0" err="1" smtClean="0">
                <a:latin typeface="Times New Roman" pitchFamily="18" charset="0"/>
                <a:cs typeface="Times New Roman" pitchFamily="18" charset="0"/>
              </a:rPr>
              <a:t>fasyaya</a:t>
            </a:r>
            <a:r>
              <a:rPr lang="tr-TR" dirty="0" smtClean="0">
                <a:latin typeface="Times New Roman" pitchFamily="18" charset="0"/>
                <a:cs typeface="Times New Roman" pitchFamily="18" charset="0"/>
              </a:rPr>
              <a:t> doğru </a:t>
            </a:r>
            <a:r>
              <a:rPr lang="tr-TR" dirty="0" err="1" smtClean="0">
                <a:latin typeface="Times New Roman" pitchFamily="18" charset="0"/>
                <a:cs typeface="Times New Roman" pitchFamily="18" charset="0"/>
              </a:rPr>
              <a:t>prolapsusu</a:t>
            </a:r>
            <a:r>
              <a:rPr lang="tr-TR" dirty="0" smtClean="0">
                <a:latin typeface="Times New Roman" pitchFamily="18" charset="0"/>
                <a:cs typeface="Times New Roman" pitchFamily="18" charset="0"/>
              </a:rPr>
              <a:t> sonucu ise </a:t>
            </a:r>
            <a:r>
              <a:rPr lang="tr-TR" dirty="0" err="1" smtClean="0">
                <a:latin typeface="Times New Roman" pitchFamily="18" charset="0"/>
                <a:cs typeface="Times New Roman" pitchFamily="18" charset="0"/>
              </a:rPr>
              <a:t>enterosel</a:t>
            </a:r>
            <a:r>
              <a:rPr lang="tr-TR" dirty="0" smtClean="0">
                <a:latin typeface="Times New Roman" pitchFamily="18" charset="0"/>
                <a:cs typeface="Times New Roman" pitchFamily="18" charset="0"/>
              </a:rPr>
              <a:t> gelişecektir. </a:t>
            </a:r>
          </a:p>
          <a:p>
            <a:pPr>
              <a:buFont typeface="Wingdings" pitchFamily="2" charset="2"/>
              <a:buChar char="Ø"/>
            </a:pPr>
            <a:r>
              <a:rPr lang="tr-TR" dirty="0" err="1" smtClean="0">
                <a:latin typeface="Times New Roman" pitchFamily="18" charset="0"/>
                <a:cs typeface="Times New Roman" pitchFamily="18" charset="0"/>
              </a:rPr>
              <a:t>Histerektomi</a:t>
            </a:r>
            <a:r>
              <a:rPr lang="tr-TR" dirty="0" smtClean="0">
                <a:latin typeface="Times New Roman" pitchFamily="18" charset="0"/>
                <a:cs typeface="Times New Roman" pitchFamily="18" charset="0"/>
              </a:rPr>
              <a:t> yapılan hastalarda ise </a:t>
            </a:r>
            <a:r>
              <a:rPr lang="tr-TR" dirty="0" err="1" smtClean="0">
                <a:latin typeface="Times New Roman" pitchFamily="18" charset="0"/>
                <a:cs typeface="Times New Roman" pitchFamily="18" charset="0"/>
              </a:rPr>
              <a:t>vaginal</a:t>
            </a:r>
            <a:r>
              <a:rPr lang="tr-TR" dirty="0" smtClean="0">
                <a:latin typeface="Times New Roman" pitchFamily="18" charset="0"/>
                <a:cs typeface="Times New Roman" pitchFamily="18" charset="0"/>
              </a:rPr>
              <a:t> </a:t>
            </a:r>
            <a:r>
              <a:rPr lang="tr-TR" dirty="0" err="1" smtClean="0">
                <a:latin typeface="Times New Roman" pitchFamily="18" charset="0"/>
                <a:cs typeface="Times New Roman" pitchFamily="18" charset="0"/>
              </a:rPr>
              <a:t>apex</a:t>
            </a:r>
            <a:r>
              <a:rPr lang="tr-TR" dirty="0" smtClean="0">
                <a:latin typeface="Times New Roman" pitchFamily="18" charset="0"/>
                <a:cs typeface="Times New Roman" pitchFamily="18" charset="0"/>
              </a:rPr>
              <a:t> </a:t>
            </a:r>
            <a:r>
              <a:rPr lang="tr-TR" dirty="0" err="1" smtClean="0">
                <a:latin typeface="Times New Roman" pitchFamily="18" charset="0"/>
                <a:cs typeface="Times New Roman" pitchFamily="18" charset="0"/>
              </a:rPr>
              <a:t>prolapsusu</a:t>
            </a:r>
            <a:r>
              <a:rPr lang="tr-TR" dirty="0" smtClean="0">
                <a:latin typeface="Times New Roman" pitchFamily="18" charset="0"/>
                <a:cs typeface="Times New Roman" pitchFamily="18" charset="0"/>
              </a:rPr>
              <a:t> </a:t>
            </a:r>
            <a:r>
              <a:rPr lang="tr-TR" dirty="0" err="1" smtClean="0">
                <a:latin typeface="Times New Roman" pitchFamily="18" charset="0"/>
                <a:cs typeface="Times New Roman" pitchFamily="18" charset="0"/>
              </a:rPr>
              <a:t>parakolpiumun</a:t>
            </a:r>
            <a:r>
              <a:rPr lang="tr-TR" dirty="0" smtClean="0">
                <a:latin typeface="Times New Roman" pitchFamily="18" charset="0"/>
                <a:cs typeface="Times New Roman" pitchFamily="18" charset="0"/>
              </a:rPr>
              <a:t> zayıflığından kaynaklanmaktadır ve bu durum </a:t>
            </a:r>
            <a:r>
              <a:rPr lang="tr-TR" dirty="0" err="1" smtClean="0">
                <a:latin typeface="Times New Roman" pitchFamily="18" charset="0"/>
                <a:cs typeface="Times New Roman" pitchFamily="18" charset="0"/>
              </a:rPr>
              <a:t>apikal</a:t>
            </a:r>
            <a:r>
              <a:rPr lang="tr-TR" dirty="0" smtClean="0">
                <a:latin typeface="Times New Roman" pitchFamily="18" charset="0"/>
                <a:cs typeface="Times New Roman" pitchFamily="18" charset="0"/>
              </a:rPr>
              <a:t> </a:t>
            </a:r>
            <a:r>
              <a:rPr lang="tr-TR" dirty="0" err="1" smtClean="0">
                <a:latin typeface="Times New Roman" pitchFamily="18" charset="0"/>
                <a:cs typeface="Times New Roman" pitchFamily="18" charset="0"/>
              </a:rPr>
              <a:t>prolapsus</a:t>
            </a:r>
            <a:r>
              <a:rPr lang="tr-TR" dirty="0" smtClean="0">
                <a:latin typeface="Times New Roman" pitchFamily="18" charset="0"/>
                <a:cs typeface="Times New Roman" pitchFamily="18" charset="0"/>
              </a:rPr>
              <a:t> ile sonuçlanacaktır. </a:t>
            </a:r>
          </a:p>
          <a:p>
            <a:pPr>
              <a:buFont typeface="Wingdings" pitchFamily="2" charset="2"/>
              <a:buChar char="Ø"/>
            </a:pPr>
            <a:endParaRPr lang="tr-TR"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67544" y="413792"/>
            <a:ext cx="8229600" cy="1143000"/>
          </a:xfrm>
        </p:spPr>
        <p:txBody>
          <a:bodyPr>
            <a:normAutofit/>
          </a:bodyPr>
          <a:lstStyle/>
          <a:p>
            <a:r>
              <a:rPr lang="tr-TR" sz="3200" b="1" dirty="0" smtClean="0">
                <a:solidFill>
                  <a:schemeClr val="tx1"/>
                </a:solidFill>
                <a:latin typeface="Times New Roman" pitchFamily="18" charset="0"/>
                <a:cs typeface="Times New Roman" pitchFamily="18" charset="0"/>
              </a:rPr>
              <a:t>NULLİPARLARDAKİ                                                                PELVİK DUVAR</a:t>
            </a:r>
            <a:endParaRPr lang="tr-TR" sz="3200" b="1" dirty="0">
              <a:solidFill>
                <a:schemeClr val="tx1"/>
              </a:solidFill>
              <a:latin typeface="Times New Roman" pitchFamily="18" charset="0"/>
              <a:cs typeface="Times New Roman" pitchFamily="18" charset="0"/>
            </a:endParaRPr>
          </a:p>
        </p:txBody>
      </p:sp>
      <p:pic>
        <p:nvPicPr>
          <p:cNvPr id="1027" name="Picture 3"/>
          <p:cNvPicPr>
            <a:picLocks noChangeAspect="1" noChangeArrowheads="1"/>
          </p:cNvPicPr>
          <p:nvPr/>
        </p:nvPicPr>
        <p:blipFill>
          <a:blip r:embed="rId2" cstate="print"/>
          <a:srcRect/>
          <a:stretch>
            <a:fillRect/>
          </a:stretch>
        </p:blipFill>
        <p:spPr bwMode="auto">
          <a:xfrm>
            <a:off x="467544" y="1556792"/>
            <a:ext cx="8231234" cy="511256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solidFill>
                <a:schemeClr val="tx1"/>
              </a:solidFill>
            </a:endParaRPr>
          </a:p>
        </p:txBody>
      </p:sp>
      <p:sp>
        <p:nvSpPr>
          <p:cNvPr id="3" name="2 İçerik Yer Tutucusu"/>
          <p:cNvSpPr>
            <a:spLocks noGrp="1"/>
          </p:cNvSpPr>
          <p:nvPr>
            <p:ph idx="1"/>
          </p:nvPr>
        </p:nvSpPr>
        <p:spPr/>
        <p:txBody>
          <a:bodyPr>
            <a:normAutofit/>
          </a:bodyPr>
          <a:lstStyle/>
          <a:p>
            <a:pPr>
              <a:buFont typeface="Wingdings" pitchFamily="2" charset="2"/>
              <a:buChar char="Ø"/>
            </a:pPr>
            <a:r>
              <a:rPr lang="tr-TR" sz="6000" dirty="0" smtClean="0">
                <a:latin typeface="Times New Roman" pitchFamily="18" charset="0"/>
                <a:cs typeface="Times New Roman" pitchFamily="18" charset="0"/>
              </a:rPr>
              <a:t>GEBELİKTE PELVİK TABANDA  DEĞİŞİMLER</a:t>
            </a:r>
            <a:endParaRPr lang="tr-TR" sz="60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solidFill>
                <a:schemeClr val="accent6">
                  <a:lumMod val="60000"/>
                  <a:lumOff val="40000"/>
                </a:schemeClr>
              </a:solidFill>
              <a:latin typeface="Times New Roman" pitchFamily="18" charset="0"/>
              <a:cs typeface="Times New Roman" pitchFamily="18" charset="0"/>
            </a:endParaRPr>
          </a:p>
        </p:txBody>
      </p:sp>
      <p:pic>
        <p:nvPicPr>
          <p:cNvPr id="2051" name="Picture 3"/>
          <p:cNvPicPr>
            <a:picLocks noChangeAspect="1" noChangeArrowheads="1"/>
          </p:cNvPicPr>
          <p:nvPr/>
        </p:nvPicPr>
        <p:blipFill>
          <a:blip r:embed="rId2" cstate="print"/>
          <a:srcRect/>
          <a:stretch>
            <a:fillRect/>
          </a:stretch>
        </p:blipFill>
        <p:spPr bwMode="auto">
          <a:xfrm>
            <a:off x="395536" y="1628800"/>
            <a:ext cx="8136904" cy="5081414"/>
          </a:xfrm>
          <a:prstGeom prst="rect">
            <a:avLst/>
          </a:prstGeom>
          <a:noFill/>
          <a:ln w="9525">
            <a:noFill/>
            <a:miter lim="800000"/>
            <a:headEnd/>
            <a:tailEnd/>
          </a:ln>
        </p:spPr>
      </p:pic>
      <p:sp>
        <p:nvSpPr>
          <p:cNvPr id="6" name="5 Metin kutusu"/>
          <p:cNvSpPr txBox="1"/>
          <p:nvPr/>
        </p:nvSpPr>
        <p:spPr>
          <a:xfrm>
            <a:off x="6012160" y="2132856"/>
            <a:ext cx="1728192" cy="461665"/>
          </a:xfrm>
          <a:prstGeom prst="rect">
            <a:avLst/>
          </a:prstGeom>
          <a:noFill/>
        </p:spPr>
        <p:txBody>
          <a:bodyPr wrap="square" rtlCol="0">
            <a:spAutoFit/>
          </a:bodyPr>
          <a:lstStyle/>
          <a:p>
            <a:r>
              <a:rPr lang="tr-TR" sz="1200" dirty="0" smtClean="0">
                <a:solidFill>
                  <a:srgbClr val="FFFF00"/>
                </a:solidFill>
              </a:rPr>
              <a:t>100 </a:t>
            </a:r>
            <a:r>
              <a:rPr lang="tr-TR" sz="1200" dirty="0" err="1" smtClean="0">
                <a:solidFill>
                  <a:srgbClr val="FFFF00"/>
                </a:solidFill>
              </a:rPr>
              <a:t>mmHg</a:t>
            </a:r>
            <a:r>
              <a:rPr lang="tr-TR" sz="1200" dirty="0" smtClean="0">
                <a:solidFill>
                  <a:srgbClr val="FFFF00"/>
                </a:solidFill>
              </a:rPr>
              <a:t>,</a:t>
            </a:r>
          </a:p>
          <a:p>
            <a:r>
              <a:rPr lang="tr-TR" sz="1200" dirty="0" err="1" smtClean="0">
                <a:solidFill>
                  <a:srgbClr val="FFFF00"/>
                </a:solidFill>
              </a:rPr>
              <a:t>Peak</a:t>
            </a:r>
            <a:r>
              <a:rPr lang="tr-TR" sz="1200" dirty="0" smtClean="0">
                <a:solidFill>
                  <a:srgbClr val="FFFF00"/>
                </a:solidFill>
              </a:rPr>
              <a:t> Basınç 230 </a:t>
            </a:r>
            <a:r>
              <a:rPr lang="tr-TR" sz="1200" dirty="0" err="1" smtClean="0">
                <a:solidFill>
                  <a:srgbClr val="FFFF00"/>
                </a:solidFill>
              </a:rPr>
              <a:t>mmHg</a:t>
            </a:r>
            <a:endParaRPr lang="tr-TR" sz="1200" dirty="0">
              <a:solidFill>
                <a:srgbClr val="FFFF00"/>
              </a:solidFill>
            </a:endParaRPr>
          </a:p>
        </p:txBody>
      </p:sp>
      <p:sp>
        <p:nvSpPr>
          <p:cNvPr id="7" name="6 Metin kutusu"/>
          <p:cNvSpPr txBox="1"/>
          <p:nvPr/>
        </p:nvSpPr>
        <p:spPr>
          <a:xfrm>
            <a:off x="539552" y="5445224"/>
            <a:ext cx="2592288" cy="338554"/>
          </a:xfrm>
          <a:prstGeom prst="rect">
            <a:avLst/>
          </a:prstGeom>
          <a:noFill/>
        </p:spPr>
        <p:txBody>
          <a:bodyPr wrap="square" rtlCol="0">
            <a:spAutoFit/>
          </a:bodyPr>
          <a:lstStyle/>
          <a:p>
            <a:r>
              <a:rPr lang="tr-TR" sz="1600" dirty="0" smtClean="0">
                <a:solidFill>
                  <a:srgbClr val="FFFF00"/>
                </a:solidFill>
              </a:rPr>
              <a:t>Kaslar ve </a:t>
            </a:r>
            <a:r>
              <a:rPr lang="tr-TR" sz="1600" dirty="0" err="1" smtClean="0">
                <a:solidFill>
                  <a:srgbClr val="FFFF00"/>
                </a:solidFill>
              </a:rPr>
              <a:t>Konnektif</a:t>
            </a:r>
            <a:r>
              <a:rPr lang="tr-TR" sz="1600" dirty="0" smtClean="0">
                <a:solidFill>
                  <a:srgbClr val="FFFF00"/>
                </a:solidFill>
              </a:rPr>
              <a:t>  Dokular</a:t>
            </a:r>
            <a:endParaRPr lang="tr-TR" sz="1600" dirty="0">
              <a:solidFill>
                <a:srgbClr val="FFFF00"/>
              </a:solidFill>
            </a:endParaRPr>
          </a:p>
        </p:txBody>
      </p:sp>
      <p:sp>
        <p:nvSpPr>
          <p:cNvPr id="8" name="7 Metin kutusu"/>
          <p:cNvSpPr txBox="1"/>
          <p:nvPr/>
        </p:nvSpPr>
        <p:spPr>
          <a:xfrm>
            <a:off x="539552" y="6002942"/>
            <a:ext cx="2592288" cy="523220"/>
          </a:xfrm>
          <a:prstGeom prst="rect">
            <a:avLst/>
          </a:prstGeom>
          <a:noFill/>
        </p:spPr>
        <p:txBody>
          <a:bodyPr wrap="square" rtlCol="0">
            <a:spAutoFit/>
          </a:bodyPr>
          <a:lstStyle/>
          <a:p>
            <a:r>
              <a:rPr lang="tr-TR" sz="1400" dirty="0" smtClean="0">
                <a:solidFill>
                  <a:schemeClr val="bg1"/>
                </a:solidFill>
              </a:rPr>
              <a:t>--Direk Bası</a:t>
            </a:r>
          </a:p>
          <a:p>
            <a:r>
              <a:rPr lang="tr-TR" sz="1400" dirty="0" smtClean="0">
                <a:solidFill>
                  <a:schemeClr val="bg1"/>
                </a:solidFill>
              </a:rPr>
              <a:t>--</a:t>
            </a:r>
            <a:r>
              <a:rPr lang="tr-TR" sz="1400" dirty="0" err="1" smtClean="0">
                <a:solidFill>
                  <a:schemeClr val="bg1"/>
                </a:solidFill>
              </a:rPr>
              <a:t>Progesteron</a:t>
            </a:r>
            <a:r>
              <a:rPr lang="tr-TR" sz="1400" dirty="0" smtClean="0">
                <a:solidFill>
                  <a:schemeClr val="bg1"/>
                </a:solidFill>
              </a:rPr>
              <a:t> </a:t>
            </a:r>
            <a:r>
              <a:rPr lang="tr-TR" sz="1400" dirty="0" err="1" smtClean="0">
                <a:solidFill>
                  <a:schemeClr val="bg1"/>
                </a:solidFill>
              </a:rPr>
              <a:t>Relaxin</a:t>
            </a:r>
            <a:endParaRPr lang="tr-TR" sz="1400" dirty="0">
              <a:solidFill>
                <a:schemeClr val="bg1"/>
              </a:solidFill>
            </a:endParaRPr>
          </a:p>
        </p:txBody>
      </p:sp>
      <p:sp>
        <p:nvSpPr>
          <p:cNvPr id="9" name="8 Metin kutusu"/>
          <p:cNvSpPr txBox="1"/>
          <p:nvPr/>
        </p:nvSpPr>
        <p:spPr>
          <a:xfrm>
            <a:off x="3635896" y="5157192"/>
            <a:ext cx="1728192" cy="584775"/>
          </a:xfrm>
          <a:prstGeom prst="rect">
            <a:avLst/>
          </a:prstGeom>
          <a:noFill/>
        </p:spPr>
        <p:txBody>
          <a:bodyPr wrap="square" rtlCol="0">
            <a:spAutoFit/>
          </a:bodyPr>
          <a:lstStyle/>
          <a:p>
            <a:r>
              <a:rPr lang="tr-TR" sz="1600" dirty="0" err="1" smtClean="0">
                <a:solidFill>
                  <a:srgbClr val="FFFF00"/>
                </a:solidFill>
              </a:rPr>
              <a:t>Levator</a:t>
            </a:r>
            <a:r>
              <a:rPr lang="tr-TR" sz="1600" dirty="0" smtClean="0">
                <a:solidFill>
                  <a:srgbClr val="FFFF00"/>
                </a:solidFill>
              </a:rPr>
              <a:t> Ani, </a:t>
            </a:r>
            <a:r>
              <a:rPr lang="tr-TR" sz="1600" dirty="0" err="1" smtClean="0">
                <a:solidFill>
                  <a:srgbClr val="FFFF00"/>
                </a:solidFill>
              </a:rPr>
              <a:t>Perineal</a:t>
            </a:r>
            <a:r>
              <a:rPr lang="tr-TR" sz="1600" dirty="0" smtClean="0">
                <a:solidFill>
                  <a:srgbClr val="FFFF00"/>
                </a:solidFill>
              </a:rPr>
              <a:t> Body</a:t>
            </a:r>
            <a:endParaRPr lang="tr-TR" sz="1600" dirty="0">
              <a:solidFill>
                <a:srgbClr val="FFFF00"/>
              </a:solidFill>
            </a:endParaRPr>
          </a:p>
        </p:txBody>
      </p:sp>
      <p:sp>
        <p:nvSpPr>
          <p:cNvPr id="10" name="9 Metin kutusu"/>
          <p:cNvSpPr txBox="1"/>
          <p:nvPr/>
        </p:nvSpPr>
        <p:spPr>
          <a:xfrm>
            <a:off x="6300192" y="5517232"/>
            <a:ext cx="1728192" cy="584775"/>
          </a:xfrm>
          <a:prstGeom prst="rect">
            <a:avLst/>
          </a:prstGeom>
          <a:noFill/>
        </p:spPr>
        <p:txBody>
          <a:bodyPr wrap="square" rtlCol="0">
            <a:spAutoFit/>
          </a:bodyPr>
          <a:lstStyle/>
          <a:p>
            <a:r>
              <a:rPr lang="tr-TR" sz="1600" dirty="0" err="1" smtClean="0">
                <a:solidFill>
                  <a:srgbClr val="FFFF00"/>
                </a:solidFill>
              </a:rPr>
              <a:t>Pudental</a:t>
            </a:r>
            <a:r>
              <a:rPr lang="tr-TR" sz="1600" dirty="0" smtClean="0">
                <a:solidFill>
                  <a:srgbClr val="FFFF00"/>
                </a:solidFill>
              </a:rPr>
              <a:t> Sinir Hasarı</a:t>
            </a:r>
            <a:endParaRPr lang="tr-TR" sz="1600" dirty="0">
              <a:solidFill>
                <a:srgbClr val="FFFF00"/>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142844" y="1500174"/>
            <a:ext cx="8640960" cy="4968552"/>
          </a:xfrm>
          <a:prstGeom prst="rect">
            <a:avLst/>
          </a:prstGeom>
          <a:noFill/>
          <a:ln w="9525">
            <a:noFill/>
            <a:miter lim="800000"/>
            <a:headEnd/>
            <a:tailEnd/>
          </a:ln>
        </p:spPr>
      </p:pic>
      <p:sp>
        <p:nvSpPr>
          <p:cNvPr id="5" name="4 Metin kutusu"/>
          <p:cNvSpPr txBox="1"/>
          <p:nvPr/>
        </p:nvSpPr>
        <p:spPr>
          <a:xfrm>
            <a:off x="323528" y="4797152"/>
            <a:ext cx="4896544" cy="1815882"/>
          </a:xfrm>
          <a:prstGeom prst="rect">
            <a:avLst/>
          </a:prstGeom>
          <a:noFill/>
        </p:spPr>
        <p:txBody>
          <a:bodyPr wrap="square" rtlCol="0">
            <a:spAutoFit/>
          </a:bodyPr>
          <a:lstStyle/>
          <a:p>
            <a:r>
              <a:rPr lang="tr-TR" sz="1600" dirty="0" smtClean="0">
                <a:solidFill>
                  <a:srgbClr val="FFFF00"/>
                </a:solidFill>
              </a:rPr>
              <a:t>--</a:t>
            </a:r>
            <a:r>
              <a:rPr lang="tr-TR" sz="1600" dirty="0" err="1" smtClean="0">
                <a:solidFill>
                  <a:srgbClr val="FFFF00"/>
                </a:solidFill>
              </a:rPr>
              <a:t>Levator</a:t>
            </a:r>
            <a:r>
              <a:rPr lang="tr-TR" sz="1600" dirty="0" smtClean="0">
                <a:solidFill>
                  <a:srgbClr val="FFFF00"/>
                </a:solidFill>
              </a:rPr>
              <a:t> düzleminin </a:t>
            </a:r>
            <a:r>
              <a:rPr lang="tr-TR" sz="1600" dirty="0" err="1" smtClean="0">
                <a:solidFill>
                  <a:srgbClr val="FFFF00"/>
                </a:solidFill>
              </a:rPr>
              <a:t>horizontalliğinin</a:t>
            </a:r>
            <a:r>
              <a:rPr lang="tr-TR" sz="1600" dirty="0" smtClean="0">
                <a:solidFill>
                  <a:srgbClr val="FFFF00"/>
                </a:solidFill>
              </a:rPr>
              <a:t> kaybı</a:t>
            </a:r>
          </a:p>
          <a:p>
            <a:endParaRPr lang="tr-TR" sz="1600" dirty="0" smtClean="0">
              <a:solidFill>
                <a:srgbClr val="FFFF00"/>
              </a:solidFill>
            </a:endParaRPr>
          </a:p>
          <a:p>
            <a:r>
              <a:rPr lang="tr-TR" sz="1600" dirty="0" smtClean="0">
                <a:solidFill>
                  <a:srgbClr val="FFFF00"/>
                </a:solidFill>
              </a:rPr>
              <a:t>--</a:t>
            </a:r>
            <a:r>
              <a:rPr lang="tr-TR" sz="1600" dirty="0" err="1" smtClean="0">
                <a:solidFill>
                  <a:srgbClr val="FFFF00"/>
                </a:solidFill>
              </a:rPr>
              <a:t>Ürogenital</a:t>
            </a:r>
            <a:r>
              <a:rPr lang="tr-TR" sz="1600" dirty="0" smtClean="0">
                <a:solidFill>
                  <a:srgbClr val="FFFF00"/>
                </a:solidFill>
              </a:rPr>
              <a:t> </a:t>
            </a:r>
            <a:r>
              <a:rPr lang="tr-TR" sz="1600" dirty="0" err="1" smtClean="0">
                <a:solidFill>
                  <a:srgbClr val="FFFF00"/>
                </a:solidFill>
              </a:rPr>
              <a:t>hiatus</a:t>
            </a:r>
            <a:r>
              <a:rPr lang="tr-TR" sz="1600" dirty="0" smtClean="0">
                <a:solidFill>
                  <a:srgbClr val="FFFF00"/>
                </a:solidFill>
              </a:rPr>
              <a:t> genişlemesi</a:t>
            </a:r>
          </a:p>
          <a:p>
            <a:endParaRPr lang="tr-TR" sz="1600" dirty="0" smtClean="0">
              <a:solidFill>
                <a:srgbClr val="FFFF00"/>
              </a:solidFill>
            </a:endParaRPr>
          </a:p>
          <a:p>
            <a:r>
              <a:rPr lang="tr-TR" sz="1600" dirty="0" smtClean="0">
                <a:solidFill>
                  <a:srgbClr val="FFFF00"/>
                </a:solidFill>
              </a:rPr>
              <a:t>--</a:t>
            </a:r>
            <a:r>
              <a:rPr lang="tr-TR" sz="1600" dirty="0" err="1" smtClean="0">
                <a:solidFill>
                  <a:srgbClr val="FFFF00"/>
                </a:solidFill>
              </a:rPr>
              <a:t>Konnektif</a:t>
            </a:r>
            <a:r>
              <a:rPr lang="tr-TR" sz="1600" dirty="0" smtClean="0">
                <a:solidFill>
                  <a:srgbClr val="FFFF00"/>
                </a:solidFill>
              </a:rPr>
              <a:t> doku gerilimi</a:t>
            </a:r>
          </a:p>
          <a:p>
            <a:endParaRPr lang="tr-TR" sz="1600" dirty="0" smtClean="0">
              <a:solidFill>
                <a:srgbClr val="FFFF00"/>
              </a:solidFill>
            </a:endParaRPr>
          </a:p>
          <a:p>
            <a:r>
              <a:rPr lang="tr-TR" sz="1600" dirty="0" smtClean="0">
                <a:solidFill>
                  <a:srgbClr val="FFFF00"/>
                </a:solidFill>
              </a:rPr>
              <a:t>--İleri Sinir Hasarı</a:t>
            </a:r>
            <a:endParaRPr lang="tr-TR" sz="1600" dirty="0">
              <a:solidFill>
                <a:srgbClr val="FFFF00"/>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95536" y="430209"/>
            <a:ext cx="8229600" cy="1143000"/>
          </a:xfrm>
        </p:spPr>
        <p:txBody>
          <a:bodyPr/>
          <a:lstStyle/>
          <a:p>
            <a:r>
              <a:rPr lang="tr-TR" dirty="0" err="1" smtClean="0">
                <a:solidFill>
                  <a:schemeClr val="tx1"/>
                </a:solidFill>
                <a:latin typeface="Times New Roman" pitchFamily="18" charset="0"/>
                <a:cs typeface="Times New Roman" pitchFamily="18" charset="0"/>
              </a:rPr>
              <a:t>Ligament</a:t>
            </a:r>
            <a:r>
              <a:rPr lang="tr-TR" dirty="0" smtClean="0">
                <a:solidFill>
                  <a:schemeClr val="tx1"/>
                </a:solidFill>
                <a:latin typeface="Times New Roman" pitchFamily="18" charset="0"/>
                <a:cs typeface="Times New Roman" pitchFamily="18" charset="0"/>
              </a:rPr>
              <a:t> ve </a:t>
            </a:r>
            <a:r>
              <a:rPr lang="tr-TR" dirty="0" err="1" smtClean="0">
                <a:solidFill>
                  <a:schemeClr val="tx1"/>
                </a:solidFill>
                <a:latin typeface="Times New Roman" pitchFamily="18" charset="0"/>
                <a:cs typeface="Times New Roman" pitchFamily="18" charset="0"/>
              </a:rPr>
              <a:t>Fasyalar</a:t>
            </a:r>
            <a:endParaRPr lang="tr-TR" dirty="0">
              <a:solidFill>
                <a:schemeClr val="tx1"/>
              </a:solidFill>
              <a:latin typeface="Times New Roman" pitchFamily="18" charset="0"/>
              <a:cs typeface="Times New Roman" pitchFamily="18" charset="0"/>
            </a:endParaRPr>
          </a:p>
        </p:txBody>
      </p:sp>
      <p:pic>
        <p:nvPicPr>
          <p:cNvPr id="5122" name="Picture 2"/>
          <p:cNvPicPr>
            <a:picLocks noChangeAspect="1" noChangeArrowheads="1"/>
          </p:cNvPicPr>
          <p:nvPr/>
        </p:nvPicPr>
        <p:blipFill>
          <a:blip r:embed="rId2" cstate="print"/>
          <a:srcRect/>
          <a:stretch>
            <a:fillRect/>
          </a:stretch>
        </p:blipFill>
        <p:spPr bwMode="auto">
          <a:xfrm>
            <a:off x="0" y="1556792"/>
            <a:ext cx="8244408" cy="526910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smtClean="0">
                <a:solidFill>
                  <a:schemeClr val="tx1"/>
                </a:solidFill>
                <a:latin typeface="Times New Roman" pitchFamily="18" charset="0"/>
                <a:cs typeface="Times New Roman" pitchFamily="18" charset="0"/>
              </a:rPr>
              <a:t>PARAVAGİNAL DEFEKT                                  AYRILMA DEFEKTİ</a:t>
            </a:r>
            <a:endParaRPr lang="tr-TR" dirty="0">
              <a:solidFill>
                <a:schemeClr val="tx1"/>
              </a:solidFill>
              <a:latin typeface="Times New Roman" pitchFamily="18" charset="0"/>
              <a:cs typeface="Times New Roman" pitchFamily="18" charset="0"/>
            </a:endParaRPr>
          </a:p>
        </p:txBody>
      </p:sp>
      <p:pic>
        <p:nvPicPr>
          <p:cNvPr id="7170" name="Picture 2"/>
          <p:cNvPicPr>
            <a:picLocks noChangeAspect="1" noChangeArrowheads="1"/>
          </p:cNvPicPr>
          <p:nvPr/>
        </p:nvPicPr>
        <p:blipFill>
          <a:blip r:embed="rId2" cstate="print"/>
          <a:srcRect/>
          <a:stretch>
            <a:fillRect/>
          </a:stretch>
        </p:blipFill>
        <p:spPr bwMode="auto">
          <a:xfrm>
            <a:off x="251520" y="2132856"/>
            <a:ext cx="8673480" cy="345638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solidFill>
                  <a:schemeClr val="tx1"/>
                </a:solidFill>
                <a:latin typeface="Times New Roman" pitchFamily="18" charset="0"/>
                <a:cs typeface="Times New Roman" pitchFamily="18" charset="0"/>
              </a:rPr>
              <a:t>POP  </a:t>
            </a:r>
            <a:r>
              <a:rPr lang="tr-TR" dirty="0" err="1" smtClean="0">
                <a:solidFill>
                  <a:schemeClr val="tx1"/>
                </a:solidFill>
                <a:latin typeface="Times New Roman" pitchFamily="18" charset="0"/>
                <a:cs typeface="Times New Roman" pitchFamily="18" charset="0"/>
              </a:rPr>
              <a:t>Prevalansı</a:t>
            </a:r>
            <a:endParaRPr lang="tr-TR" dirty="0">
              <a:solidFill>
                <a:schemeClr val="tx1"/>
              </a:solidFill>
              <a:latin typeface="Times New Roman" pitchFamily="18" charset="0"/>
              <a:cs typeface="Times New Roman" pitchFamily="18" charset="0"/>
            </a:endParaRPr>
          </a:p>
        </p:txBody>
      </p:sp>
      <p:sp>
        <p:nvSpPr>
          <p:cNvPr id="3" name="2 İçerik Yer Tutucusu"/>
          <p:cNvSpPr>
            <a:spLocks noGrp="1"/>
          </p:cNvSpPr>
          <p:nvPr>
            <p:ph idx="1"/>
          </p:nvPr>
        </p:nvSpPr>
        <p:spPr/>
        <p:txBody>
          <a:bodyPr>
            <a:normAutofit fontScale="92500" lnSpcReduction="10000"/>
          </a:bodyPr>
          <a:lstStyle/>
          <a:p>
            <a:pPr marL="342900" lvl="1" indent="-342900">
              <a:buFont typeface="Wingdings" pitchFamily="2" charset="2"/>
              <a:buChar char="Ø"/>
            </a:pPr>
            <a:r>
              <a:rPr lang="tr-TR" dirty="0" smtClean="0">
                <a:latin typeface="Times New Roman" pitchFamily="18" charset="0"/>
                <a:cs typeface="Times New Roman" pitchFamily="18" charset="0"/>
              </a:rPr>
              <a:t>Az ve orta gelirli ülkelerde yani gelişmekte olan ülkelerde POP  ve </a:t>
            </a:r>
            <a:r>
              <a:rPr lang="tr-TR" dirty="0" err="1" smtClean="0">
                <a:latin typeface="Times New Roman" pitchFamily="18" charset="0"/>
                <a:cs typeface="Times New Roman" pitchFamily="18" charset="0"/>
              </a:rPr>
              <a:t>inkontinans</a:t>
            </a:r>
            <a:r>
              <a:rPr lang="tr-TR" dirty="0" smtClean="0">
                <a:latin typeface="Times New Roman" pitchFamily="18" charset="0"/>
                <a:cs typeface="Times New Roman" pitchFamily="18" charset="0"/>
              </a:rPr>
              <a:t> </a:t>
            </a:r>
            <a:r>
              <a:rPr lang="tr-TR" dirty="0" err="1" smtClean="0">
                <a:latin typeface="Times New Roman" pitchFamily="18" charset="0"/>
                <a:cs typeface="Times New Roman" pitchFamily="18" charset="0"/>
              </a:rPr>
              <a:t>prevalansını</a:t>
            </a:r>
            <a:r>
              <a:rPr lang="tr-TR" dirty="0" smtClean="0">
                <a:latin typeface="Times New Roman" pitchFamily="18" charset="0"/>
                <a:cs typeface="Times New Roman" pitchFamily="18" charset="0"/>
              </a:rPr>
              <a:t> araştıran 30 çalışmayı kapsayan </a:t>
            </a:r>
            <a:r>
              <a:rPr lang="tr-TR" dirty="0" err="1" smtClean="0">
                <a:latin typeface="Times New Roman" pitchFamily="18" charset="0"/>
                <a:cs typeface="Times New Roman" pitchFamily="18" charset="0"/>
              </a:rPr>
              <a:t>metaanalizde</a:t>
            </a:r>
            <a:r>
              <a:rPr lang="tr-TR" dirty="0" smtClean="0">
                <a:latin typeface="Times New Roman" pitchFamily="18" charset="0"/>
                <a:cs typeface="Times New Roman" pitchFamily="18" charset="0"/>
              </a:rPr>
              <a:t> POP’a % 19.7(3.4-56.4), ÜI’ a %28.7 (5.2- 70.8) ve </a:t>
            </a:r>
            <a:r>
              <a:rPr lang="tr-TR" dirty="0" err="1" smtClean="0">
                <a:latin typeface="Times New Roman" pitchFamily="18" charset="0"/>
                <a:cs typeface="Times New Roman" pitchFamily="18" charset="0"/>
              </a:rPr>
              <a:t>fekal</a:t>
            </a:r>
            <a:r>
              <a:rPr lang="tr-TR" dirty="0" smtClean="0">
                <a:latin typeface="Times New Roman" pitchFamily="18" charset="0"/>
                <a:cs typeface="Times New Roman" pitchFamily="18" charset="0"/>
              </a:rPr>
              <a:t> </a:t>
            </a:r>
            <a:r>
              <a:rPr lang="tr-TR" dirty="0" err="1" smtClean="0">
                <a:latin typeface="Times New Roman" pitchFamily="18" charset="0"/>
                <a:cs typeface="Times New Roman" pitchFamily="18" charset="0"/>
              </a:rPr>
              <a:t>inkontinansa</a:t>
            </a:r>
            <a:r>
              <a:rPr lang="tr-TR" dirty="0" smtClean="0">
                <a:latin typeface="Times New Roman" pitchFamily="18" charset="0"/>
                <a:cs typeface="Times New Roman" pitchFamily="18" charset="0"/>
              </a:rPr>
              <a:t> %6.9 (5.3- 41) oranında rastlanılmıştır</a:t>
            </a:r>
          </a:p>
          <a:p>
            <a:pPr marL="342900" lvl="1" indent="-342900">
              <a:buFont typeface="Wingdings" pitchFamily="2" charset="2"/>
              <a:buChar char="Ø"/>
            </a:pPr>
            <a:r>
              <a:rPr lang="tr-TR" dirty="0" smtClean="0">
                <a:latin typeface="Times New Roman" pitchFamily="18" charset="0"/>
                <a:cs typeface="Times New Roman" pitchFamily="18" charset="0"/>
              </a:rPr>
              <a:t>Bu </a:t>
            </a:r>
            <a:r>
              <a:rPr lang="tr-TR" dirty="0" err="1" smtClean="0">
                <a:latin typeface="Times New Roman" pitchFamily="18" charset="0"/>
                <a:cs typeface="Times New Roman" pitchFamily="18" charset="0"/>
              </a:rPr>
              <a:t>metaanalizde</a:t>
            </a:r>
            <a:r>
              <a:rPr lang="tr-TR" dirty="0" smtClean="0">
                <a:latin typeface="Times New Roman" pitchFamily="18" charset="0"/>
                <a:cs typeface="Times New Roman" pitchFamily="18" charset="0"/>
              </a:rPr>
              <a:t> risk faktörleri incelendiğinde gelişmiş ülkelerdeki gibi artan yaş ve paritenin </a:t>
            </a:r>
            <a:r>
              <a:rPr lang="tr-TR" dirty="0" err="1" smtClean="0">
                <a:latin typeface="Times New Roman" pitchFamily="18" charset="0"/>
                <a:cs typeface="Times New Roman" pitchFamily="18" charset="0"/>
              </a:rPr>
              <a:t>yanısıra</a:t>
            </a:r>
            <a:r>
              <a:rPr lang="tr-TR" dirty="0" smtClean="0">
                <a:latin typeface="Times New Roman" pitchFamily="18" charset="0"/>
                <a:cs typeface="Times New Roman" pitchFamily="18" charset="0"/>
              </a:rPr>
              <a:t> kötü beslenme ve artan çalışma koşullarını risk faktörleri olarak ortaya çıkarmıştır.</a:t>
            </a:r>
          </a:p>
          <a:p>
            <a:pPr marL="342900" lvl="1" indent="-342900">
              <a:buFont typeface="Wingdings" pitchFamily="2" charset="2"/>
              <a:buChar char="Ø"/>
            </a:pPr>
            <a:r>
              <a:rPr lang="tr-TR" dirty="0" smtClean="0">
                <a:latin typeface="Times New Roman" pitchFamily="18" charset="0"/>
                <a:cs typeface="Times New Roman" pitchFamily="18" charset="0"/>
              </a:rPr>
              <a:t>Daha da önemlisi bu ülkelerde PTD ile ilişkili durumlar için sağlık hizmetlerine erişimin kısıtlı  olduğu izlenmiş ve ne yazık ki etkilenmiş çoğu kadın yaşamlarının kalan kısmını  yaşamlarını alt üst eden bu durumla geçirmek zorunda kalmışlardır.</a:t>
            </a:r>
          </a:p>
          <a:p>
            <a:pPr marL="342900" lvl="1" indent="-342900">
              <a:buNone/>
            </a:pPr>
            <a:r>
              <a:rPr lang="tr-TR" sz="1600" u="sng" dirty="0" smtClean="0">
                <a:latin typeface="Times New Roman" pitchFamily="18" charset="0"/>
                <a:cs typeface="Times New Roman" pitchFamily="18" charset="0"/>
                <a:hlinkClick r:id="rId3"/>
              </a:rPr>
              <a:t> </a:t>
            </a:r>
          </a:p>
          <a:p>
            <a:pPr marL="342900" lvl="1" indent="-342900">
              <a:buNone/>
            </a:pPr>
            <a:r>
              <a:rPr lang="tr-TR" sz="1600" u="sng" dirty="0" err="1" smtClean="0">
                <a:latin typeface="Times New Roman" pitchFamily="18" charset="0"/>
                <a:cs typeface="Times New Roman" pitchFamily="18" charset="0"/>
                <a:hlinkClick r:id="rId3"/>
              </a:rPr>
              <a:t>Walker</a:t>
            </a:r>
            <a:r>
              <a:rPr lang="tr-TR" sz="1600" u="sng" dirty="0" smtClean="0">
                <a:latin typeface="Times New Roman" pitchFamily="18" charset="0"/>
                <a:cs typeface="Times New Roman" pitchFamily="18" charset="0"/>
                <a:hlinkClick r:id="rId3"/>
              </a:rPr>
              <a:t> GJ</a:t>
            </a:r>
            <a:r>
              <a:rPr lang="tr-TR" sz="1600" dirty="0" smtClean="0">
                <a:latin typeface="Times New Roman" pitchFamily="18" charset="0"/>
                <a:cs typeface="Times New Roman" pitchFamily="18" charset="0"/>
              </a:rPr>
              <a:t>, </a:t>
            </a:r>
            <a:r>
              <a:rPr lang="tr-TR" sz="1600" u="sng" dirty="0" err="1" smtClean="0">
                <a:latin typeface="Times New Roman" pitchFamily="18" charset="0"/>
                <a:cs typeface="Times New Roman" pitchFamily="18" charset="0"/>
                <a:hlinkClick r:id="rId4"/>
              </a:rPr>
              <a:t>Gunasekera</a:t>
            </a:r>
            <a:r>
              <a:rPr lang="tr-TR" sz="1600" u="sng" dirty="0" smtClean="0">
                <a:latin typeface="Times New Roman" pitchFamily="18" charset="0"/>
                <a:cs typeface="Times New Roman" pitchFamily="18" charset="0"/>
                <a:hlinkClick r:id="rId4"/>
              </a:rPr>
              <a:t> P</a:t>
            </a:r>
            <a:r>
              <a:rPr lang="tr-TR" sz="1600" dirty="0" smtClean="0">
                <a:latin typeface="Times New Roman" pitchFamily="18" charset="0"/>
                <a:cs typeface="Times New Roman" pitchFamily="18" charset="0"/>
              </a:rPr>
              <a:t>.</a:t>
            </a:r>
            <a:r>
              <a:rPr lang="en-US" sz="1600" dirty="0" smtClean="0">
                <a:latin typeface="Times New Roman" pitchFamily="18" charset="0"/>
                <a:cs typeface="Times New Roman" pitchFamily="18" charset="0"/>
              </a:rPr>
              <a:t> Pelvic organ </a:t>
            </a:r>
            <a:r>
              <a:rPr lang="en-US" sz="1600" dirty="0" err="1" smtClean="0">
                <a:latin typeface="Times New Roman" pitchFamily="18" charset="0"/>
                <a:cs typeface="Times New Roman" pitchFamily="18" charset="0"/>
              </a:rPr>
              <a:t>prolapse</a:t>
            </a:r>
            <a:r>
              <a:rPr lang="en-US" sz="1600" dirty="0" smtClean="0">
                <a:latin typeface="Times New Roman" pitchFamily="18" charset="0"/>
                <a:cs typeface="Times New Roman" pitchFamily="18" charset="0"/>
              </a:rPr>
              <a:t> and incontinence in developing countries: review of prevalence and risk factors.</a:t>
            </a:r>
            <a:r>
              <a:rPr lang="tr-TR" sz="1600" u="sng" dirty="0" smtClean="0">
                <a:latin typeface="Times New Roman" pitchFamily="18" charset="0"/>
                <a:cs typeface="Times New Roman" pitchFamily="18" charset="0"/>
                <a:hlinkClick r:id="rId5" tooltip="International urogynecology journal."/>
              </a:rPr>
              <a:t> </a:t>
            </a:r>
            <a:r>
              <a:rPr lang="tr-TR" sz="1600" u="sng" dirty="0" err="1" smtClean="0">
                <a:latin typeface="Times New Roman" pitchFamily="18" charset="0"/>
                <a:cs typeface="Times New Roman" pitchFamily="18" charset="0"/>
                <a:hlinkClick r:id="rId5" tooltip="International urogynecology journal."/>
              </a:rPr>
              <a:t>Int</a:t>
            </a:r>
            <a:r>
              <a:rPr lang="tr-TR" sz="1600" u="sng" dirty="0" smtClean="0">
                <a:latin typeface="Times New Roman" pitchFamily="18" charset="0"/>
                <a:cs typeface="Times New Roman" pitchFamily="18" charset="0"/>
                <a:hlinkClick r:id="rId5" tooltip="International urogynecology journal."/>
              </a:rPr>
              <a:t> </a:t>
            </a:r>
            <a:r>
              <a:rPr lang="tr-TR" sz="1600" u="sng" dirty="0" err="1" smtClean="0">
                <a:latin typeface="Times New Roman" pitchFamily="18" charset="0"/>
                <a:cs typeface="Times New Roman" pitchFamily="18" charset="0"/>
                <a:hlinkClick r:id="rId5" tooltip="International urogynecology journal."/>
              </a:rPr>
              <a:t>Urogynecol</a:t>
            </a:r>
            <a:r>
              <a:rPr lang="tr-TR" sz="1600" u="sng" dirty="0" smtClean="0">
                <a:latin typeface="Times New Roman" pitchFamily="18" charset="0"/>
                <a:cs typeface="Times New Roman" pitchFamily="18" charset="0"/>
                <a:hlinkClick r:id="rId5" tooltip="International urogynecology journal."/>
              </a:rPr>
              <a:t> J.</a:t>
            </a:r>
            <a:r>
              <a:rPr lang="tr-TR" sz="1600" dirty="0" smtClean="0">
                <a:latin typeface="Times New Roman" pitchFamily="18" charset="0"/>
                <a:cs typeface="Times New Roman" pitchFamily="18" charset="0"/>
              </a:rPr>
              <a:t> 2011 </a:t>
            </a:r>
            <a:r>
              <a:rPr lang="tr-TR" sz="1600" dirty="0" err="1" smtClean="0">
                <a:latin typeface="Times New Roman" pitchFamily="18" charset="0"/>
                <a:cs typeface="Times New Roman" pitchFamily="18" charset="0"/>
              </a:rPr>
              <a:t>Feb</a:t>
            </a:r>
            <a:r>
              <a:rPr lang="tr-TR" sz="1600" dirty="0" smtClean="0">
                <a:latin typeface="Times New Roman" pitchFamily="18" charset="0"/>
                <a:cs typeface="Times New Roman" pitchFamily="18" charset="0"/>
              </a:rPr>
              <a:t>;22(2):127-35</a:t>
            </a:r>
            <a:endParaRPr lang="en-US" sz="1600" dirty="0" smtClean="0">
              <a:latin typeface="Times New Roman" pitchFamily="18" charset="0"/>
              <a:cs typeface="Times New Roman" pitchFamily="18" charset="0"/>
            </a:endParaRPr>
          </a:p>
          <a:p>
            <a:pPr marL="342900" lvl="1" indent="-342900">
              <a:buNone/>
            </a:pPr>
            <a:endParaRPr lang="tr-TR" dirty="0" smtClean="0">
              <a:latin typeface="Times New Roman" pitchFamily="18" charset="0"/>
              <a:cs typeface="Times New Roman" pitchFamily="18" charset="0"/>
            </a:endParaRPr>
          </a:p>
          <a:p>
            <a:pPr marL="342900" lvl="1" indent="-342900">
              <a:buNone/>
            </a:pPr>
            <a:endParaRPr lang="tr-TR" dirty="0" smtClean="0">
              <a:latin typeface="Times New Roman" pitchFamily="18" charset="0"/>
              <a:cs typeface="Times New Roman" pitchFamily="18" charset="0"/>
            </a:endParaRPr>
          </a:p>
          <a:p>
            <a:endParaRPr lang="tr-TR"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solidFill>
                  <a:schemeClr val="tx1"/>
                </a:solidFill>
                <a:latin typeface="Times New Roman" pitchFamily="18" charset="0"/>
                <a:cs typeface="Times New Roman" pitchFamily="18" charset="0"/>
              </a:rPr>
              <a:t>Gizli Bir Epidemidir.</a:t>
            </a:r>
            <a:endParaRPr lang="tr-TR" dirty="0">
              <a:solidFill>
                <a:schemeClr val="tx1"/>
              </a:solidFill>
              <a:latin typeface="Times New Roman" pitchFamily="18" charset="0"/>
              <a:cs typeface="Times New Roman" pitchFamily="18" charset="0"/>
            </a:endParaRPr>
          </a:p>
        </p:txBody>
      </p:sp>
      <p:sp>
        <p:nvSpPr>
          <p:cNvPr id="3" name="2 İçerik Yer Tutucusu"/>
          <p:cNvSpPr>
            <a:spLocks noGrp="1"/>
          </p:cNvSpPr>
          <p:nvPr>
            <p:ph idx="1"/>
          </p:nvPr>
        </p:nvSpPr>
        <p:spPr/>
        <p:txBody>
          <a:bodyPr>
            <a:normAutofit lnSpcReduction="10000"/>
          </a:bodyPr>
          <a:lstStyle/>
          <a:p>
            <a:pPr>
              <a:buFont typeface="Wingdings" pitchFamily="2" charset="2"/>
              <a:buChar char="Ø"/>
            </a:pPr>
            <a:r>
              <a:rPr lang="tr-TR" sz="3600" dirty="0" smtClean="0">
                <a:latin typeface="Times New Roman" pitchFamily="18" charset="0"/>
                <a:cs typeface="Times New Roman" pitchFamily="18" charset="0"/>
              </a:rPr>
              <a:t>ABD yılda sadece </a:t>
            </a:r>
            <a:r>
              <a:rPr lang="tr-TR" sz="3600" dirty="0" err="1" smtClean="0">
                <a:latin typeface="Times New Roman" pitchFamily="18" charset="0"/>
                <a:cs typeface="Times New Roman" pitchFamily="18" charset="0"/>
              </a:rPr>
              <a:t>üriner</a:t>
            </a:r>
            <a:r>
              <a:rPr lang="tr-TR" sz="3600" dirty="0" smtClean="0">
                <a:latin typeface="Times New Roman" pitchFamily="18" charset="0"/>
                <a:cs typeface="Times New Roman" pitchFamily="18" charset="0"/>
              </a:rPr>
              <a:t> </a:t>
            </a:r>
            <a:r>
              <a:rPr lang="tr-TR" sz="3600" dirty="0" err="1" smtClean="0">
                <a:latin typeface="Times New Roman" pitchFamily="18" charset="0"/>
                <a:cs typeface="Times New Roman" pitchFamily="18" charset="0"/>
              </a:rPr>
              <a:t>inkontinans</a:t>
            </a:r>
            <a:r>
              <a:rPr lang="tr-TR" sz="3600" dirty="0" smtClean="0">
                <a:latin typeface="Times New Roman" pitchFamily="18" charset="0"/>
                <a:cs typeface="Times New Roman" pitchFamily="18" charset="0"/>
              </a:rPr>
              <a:t> için aşağı yukarı 400000 cerrahi gerekir. </a:t>
            </a:r>
            <a:r>
              <a:rPr lang="tr-TR" sz="3600" dirty="0" err="1" smtClean="0">
                <a:latin typeface="Times New Roman" pitchFamily="18" charset="0"/>
                <a:cs typeface="Times New Roman" pitchFamily="18" charset="0"/>
              </a:rPr>
              <a:t>DeLancey</a:t>
            </a:r>
            <a:r>
              <a:rPr lang="tr-TR" sz="3600" dirty="0" smtClean="0">
                <a:latin typeface="Times New Roman" pitchFamily="18" charset="0"/>
                <a:cs typeface="Times New Roman" pitchFamily="18" charset="0"/>
              </a:rPr>
              <a:t>  bu durumun gizli bir  epidemi olduğunu vurgulamış ve  </a:t>
            </a:r>
            <a:r>
              <a:rPr lang="tr-TR" sz="3600" dirty="0" err="1" smtClean="0">
                <a:latin typeface="Times New Roman" pitchFamily="18" charset="0"/>
                <a:cs typeface="Times New Roman" pitchFamily="18" charset="0"/>
              </a:rPr>
              <a:t>vaginal</a:t>
            </a:r>
            <a:r>
              <a:rPr lang="tr-TR" sz="3600" dirty="0" smtClean="0">
                <a:latin typeface="Times New Roman" pitchFamily="18" charset="0"/>
                <a:cs typeface="Times New Roman" pitchFamily="18" charset="0"/>
              </a:rPr>
              <a:t> doğumun  asiste edilmesinin (</a:t>
            </a:r>
            <a:r>
              <a:rPr lang="tr-TR" sz="3600" dirty="0" err="1" smtClean="0">
                <a:latin typeface="Times New Roman" pitchFamily="18" charset="0"/>
                <a:cs typeface="Times New Roman" pitchFamily="18" charset="0"/>
              </a:rPr>
              <a:t>epizyotomi</a:t>
            </a:r>
            <a:r>
              <a:rPr lang="tr-TR" sz="3600" dirty="0" smtClean="0">
                <a:latin typeface="Times New Roman" pitchFamily="18" charset="0"/>
                <a:cs typeface="Times New Roman" pitchFamily="18" charset="0"/>
              </a:rPr>
              <a:t>) </a:t>
            </a:r>
            <a:r>
              <a:rPr lang="tr-TR" sz="3600" dirty="0" err="1" smtClean="0">
                <a:latin typeface="Times New Roman" pitchFamily="18" charset="0"/>
                <a:cs typeface="Times New Roman" pitchFamily="18" charset="0"/>
              </a:rPr>
              <a:t>perineal</a:t>
            </a:r>
            <a:r>
              <a:rPr lang="tr-TR" sz="3600" dirty="0" smtClean="0">
                <a:latin typeface="Times New Roman" pitchFamily="18" charset="0"/>
                <a:cs typeface="Times New Roman" pitchFamily="18" charset="0"/>
              </a:rPr>
              <a:t> hastalıkları ve UI önlemedeki rolüne dikkat çekmiştir. </a:t>
            </a:r>
          </a:p>
          <a:p>
            <a:pPr>
              <a:buFont typeface="Wingdings" pitchFamily="2" charset="2"/>
              <a:buChar char="Ø"/>
            </a:pPr>
            <a:r>
              <a:rPr lang="en-US" sz="1400" dirty="0" err="1" smtClean="0">
                <a:latin typeface="Times New Roman" pitchFamily="18" charset="0"/>
                <a:cs typeface="Times New Roman" pitchFamily="18" charset="0"/>
              </a:rPr>
              <a:t>DeLancey</a:t>
            </a:r>
            <a:r>
              <a:rPr lang="en-US" sz="1400" dirty="0" smtClean="0">
                <a:latin typeface="Times New Roman" pitchFamily="18" charset="0"/>
                <a:cs typeface="Times New Roman" pitchFamily="18" charset="0"/>
              </a:rPr>
              <a:t> JOL: The hidden epidemic of pelvic floor dysfunction: achievable goals for improved</a:t>
            </a:r>
            <a:r>
              <a:rPr lang="tr-TR" sz="1400" dirty="0" smtClean="0">
                <a:latin typeface="Times New Roman" pitchFamily="18" charset="0"/>
                <a:cs typeface="Times New Roman" pitchFamily="18" charset="0"/>
              </a:rPr>
              <a:t>   </a:t>
            </a:r>
            <a:r>
              <a:rPr lang="en-US" sz="1400" dirty="0" smtClean="0">
                <a:latin typeface="Times New Roman" pitchFamily="18" charset="0"/>
                <a:cs typeface="Times New Roman" pitchFamily="18" charset="0"/>
              </a:rPr>
              <a:t>prevention and treatment. Am J </a:t>
            </a:r>
            <a:r>
              <a:rPr lang="en-US" sz="1400" dirty="0" err="1" smtClean="0">
                <a:latin typeface="Times New Roman" pitchFamily="18" charset="0"/>
                <a:cs typeface="Times New Roman" pitchFamily="18" charset="0"/>
              </a:rPr>
              <a:t>Obstet</a:t>
            </a:r>
            <a:r>
              <a:rPr lang="en-US" sz="1400" dirty="0" smtClean="0">
                <a:latin typeface="Times New Roman" pitchFamily="18" charset="0"/>
                <a:cs typeface="Times New Roman" pitchFamily="18" charset="0"/>
              </a:rPr>
              <a:t> </a:t>
            </a:r>
            <a:r>
              <a:rPr lang="tr-TR" sz="1400" dirty="0" err="1" smtClean="0">
                <a:latin typeface="Times New Roman" pitchFamily="18" charset="0"/>
                <a:cs typeface="Times New Roman" pitchFamily="18" charset="0"/>
              </a:rPr>
              <a:t>Gynecol</a:t>
            </a:r>
            <a:r>
              <a:rPr lang="tr-TR" sz="1400" dirty="0" smtClean="0">
                <a:latin typeface="Times New Roman" pitchFamily="18" charset="0"/>
                <a:cs typeface="Times New Roman" pitchFamily="18" charset="0"/>
              </a:rPr>
              <a:t> 2005, 192(5):1488-1495</a:t>
            </a:r>
            <a:endParaRPr lang="tr-TR" sz="14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dirty="0" smtClean="0">
                <a:solidFill>
                  <a:schemeClr val="tx1"/>
                </a:solidFill>
                <a:latin typeface="Times New Roman" pitchFamily="18" charset="0"/>
                <a:cs typeface="Times New Roman" pitchFamily="18" charset="0"/>
              </a:rPr>
              <a:t>Sunum Planı</a:t>
            </a:r>
            <a:endParaRPr lang="tr-TR" dirty="0">
              <a:solidFill>
                <a:schemeClr val="tx1"/>
              </a:solidFill>
              <a:latin typeface="Times New Roman" pitchFamily="18" charset="0"/>
              <a:cs typeface="Times New Roman" pitchFamily="18" charset="0"/>
            </a:endParaRPr>
          </a:p>
        </p:txBody>
      </p:sp>
      <p:sp>
        <p:nvSpPr>
          <p:cNvPr id="3" name="2 İçerik Yer Tutucusu"/>
          <p:cNvSpPr>
            <a:spLocks noGrp="1"/>
          </p:cNvSpPr>
          <p:nvPr>
            <p:ph idx="1"/>
          </p:nvPr>
        </p:nvSpPr>
        <p:spPr/>
        <p:txBody>
          <a:bodyPr>
            <a:normAutofit/>
          </a:bodyPr>
          <a:lstStyle/>
          <a:p>
            <a:pPr>
              <a:buFont typeface="Wingdings" pitchFamily="2" charset="2"/>
              <a:buChar char="Ø"/>
            </a:pPr>
            <a:r>
              <a:rPr lang="tr-TR" dirty="0" err="1" smtClean="0">
                <a:latin typeface="Times New Roman" pitchFamily="18" charset="0"/>
                <a:cs typeface="Times New Roman" pitchFamily="18" charset="0"/>
              </a:rPr>
              <a:t>Pelvik</a:t>
            </a:r>
            <a:r>
              <a:rPr lang="tr-TR" dirty="0" smtClean="0">
                <a:latin typeface="Times New Roman" pitchFamily="18" charset="0"/>
                <a:cs typeface="Times New Roman" pitchFamily="18" charset="0"/>
              </a:rPr>
              <a:t> taban </a:t>
            </a:r>
            <a:r>
              <a:rPr lang="tr-TR" dirty="0" err="1" smtClean="0">
                <a:latin typeface="Times New Roman" pitchFamily="18" charset="0"/>
                <a:cs typeface="Times New Roman" pitchFamily="18" charset="0"/>
              </a:rPr>
              <a:t>disfonksiyonu</a:t>
            </a:r>
            <a:r>
              <a:rPr lang="tr-TR" dirty="0" smtClean="0">
                <a:latin typeface="Times New Roman" pitchFamily="18" charset="0"/>
                <a:cs typeface="Times New Roman" pitchFamily="18" charset="0"/>
              </a:rPr>
              <a:t>.</a:t>
            </a:r>
          </a:p>
          <a:p>
            <a:pPr>
              <a:buFont typeface="Wingdings" pitchFamily="2" charset="2"/>
              <a:buChar char="Ø"/>
            </a:pPr>
            <a:r>
              <a:rPr lang="tr-TR" dirty="0" smtClean="0">
                <a:latin typeface="Times New Roman" pitchFamily="18" charset="0"/>
                <a:cs typeface="Times New Roman" pitchFamily="18" charset="0"/>
              </a:rPr>
              <a:t>Gebelik ve </a:t>
            </a:r>
            <a:r>
              <a:rPr lang="tr-TR" dirty="0" err="1" smtClean="0">
                <a:latin typeface="Times New Roman" pitchFamily="18" charset="0"/>
                <a:cs typeface="Times New Roman" pitchFamily="18" charset="0"/>
              </a:rPr>
              <a:t>pelvik</a:t>
            </a:r>
            <a:r>
              <a:rPr lang="tr-TR" dirty="0" smtClean="0">
                <a:latin typeface="Times New Roman" pitchFamily="18" charset="0"/>
                <a:cs typeface="Times New Roman" pitchFamily="18" charset="0"/>
              </a:rPr>
              <a:t> taban </a:t>
            </a:r>
            <a:r>
              <a:rPr lang="tr-TR" dirty="0" err="1" smtClean="0">
                <a:latin typeface="Times New Roman" pitchFamily="18" charset="0"/>
                <a:cs typeface="Times New Roman" pitchFamily="18" charset="0"/>
              </a:rPr>
              <a:t>disfonksiyonunun</a:t>
            </a:r>
            <a:r>
              <a:rPr lang="tr-TR" dirty="0" smtClean="0">
                <a:latin typeface="Times New Roman" pitchFamily="18" charset="0"/>
                <a:cs typeface="Times New Roman" pitchFamily="18" charset="0"/>
              </a:rPr>
              <a:t> ilişkisi</a:t>
            </a:r>
          </a:p>
          <a:p>
            <a:pPr>
              <a:buFont typeface="Wingdings" pitchFamily="2" charset="2"/>
              <a:buChar char="Ø"/>
            </a:pPr>
            <a:r>
              <a:rPr lang="tr-TR" dirty="0" smtClean="0">
                <a:latin typeface="Times New Roman" pitchFamily="18" charset="0"/>
                <a:cs typeface="Times New Roman" pitchFamily="18" charset="0"/>
              </a:rPr>
              <a:t>Doğum ve </a:t>
            </a:r>
            <a:r>
              <a:rPr lang="tr-TR" dirty="0" err="1" smtClean="0">
                <a:latin typeface="Times New Roman" pitchFamily="18" charset="0"/>
                <a:cs typeface="Times New Roman" pitchFamily="18" charset="0"/>
              </a:rPr>
              <a:t>pelvik</a:t>
            </a:r>
            <a:r>
              <a:rPr lang="tr-TR" dirty="0" smtClean="0">
                <a:latin typeface="Times New Roman" pitchFamily="18" charset="0"/>
                <a:cs typeface="Times New Roman" pitchFamily="18" charset="0"/>
              </a:rPr>
              <a:t> taban </a:t>
            </a:r>
            <a:r>
              <a:rPr lang="tr-TR" dirty="0" err="1" smtClean="0">
                <a:latin typeface="Times New Roman" pitchFamily="18" charset="0"/>
                <a:cs typeface="Times New Roman" pitchFamily="18" charset="0"/>
              </a:rPr>
              <a:t>disfonksiyonu</a:t>
            </a:r>
            <a:endParaRPr lang="tr-TR" dirty="0" smtClean="0">
              <a:latin typeface="Times New Roman" pitchFamily="18" charset="0"/>
              <a:cs typeface="Times New Roman" pitchFamily="18" charset="0"/>
            </a:endParaRPr>
          </a:p>
          <a:p>
            <a:pPr>
              <a:buFont typeface="Wingdings" pitchFamily="2" charset="2"/>
              <a:buChar char="Ø"/>
            </a:pPr>
            <a:r>
              <a:rPr lang="tr-TR" dirty="0" smtClean="0">
                <a:latin typeface="Times New Roman" pitchFamily="18" charset="0"/>
                <a:cs typeface="Times New Roman" pitchFamily="18" charset="0"/>
              </a:rPr>
              <a:t>Gebelik, doğum ve  </a:t>
            </a:r>
            <a:r>
              <a:rPr lang="tr-TR" dirty="0" err="1" smtClean="0">
                <a:latin typeface="Times New Roman" pitchFamily="18" charset="0"/>
                <a:cs typeface="Times New Roman" pitchFamily="18" charset="0"/>
              </a:rPr>
              <a:t>üriner</a:t>
            </a:r>
            <a:r>
              <a:rPr lang="tr-TR" dirty="0" smtClean="0">
                <a:latin typeface="Times New Roman" pitchFamily="18" charset="0"/>
                <a:cs typeface="Times New Roman" pitchFamily="18" charset="0"/>
              </a:rPr>
              <a:t> </a:t>
            </a:r>
            <a:r>
              <a:rPr lang="tr-TR" dirty="0" err="1" smtClean="0">
                <a:latin typeface="Times New Roman" pitchFamily="18" charset="0"/>
                <a:cs typeface="Times New Roman" pitchFamily="18" charset="0"/>
              </a:rPr>
              <a:t>inkontinans</a:t>
            </a:r>
            <a:endParaRPr lang="tr-TR" dirty="0" smtClean="0">
              <a:latin typeface="Times New Roman" pitchFamily="18" charset="0"/>
              <a:cs typeface="Times New Roman" pitchFamily="18" charset="0"/>
            </a:endParaRPr>
          </a:p>
          <a:p>
            <a:pPr>
              <a:buFont typeface="Wingdings" pitchFamily="2" charset="2"/>
              <a:buChar char="Ø"/>
            </a:pPr>
            <a:r>
              <a:rPr lang="tr-TR" dirty="0" smtClean="0">
                <a:latin typeface="Times New Roman" pitchFamily="18" charset="0"/>
                <a:cs typeface="Times New Roman" pitchFamily="18" charset="0"/>
              </a:rPr>
              <a:t>Gebelik , doğum ve anal </a:t>
            </a:r>
            <a:r>
              <a:rPr lang="tr-TR" dirty="0" err="1" smtClean="0">
                <a:latin typeface="Times New Roman" pitchFamily="18" charset="0"/>
                <a:cs typeface="Times New Roman" pitchFamily="18" charset="0"/>
              </a:rPr>
              <a:t>inkontinans</a:t>
            </a:r>
            <a:endParaRPr lang="tr-TR" dirty="0" smtClean="0">
              <a:latin typeface="Times New Roman" pitchFamily="18" charset="0"/>
              <a:cs typeface="Times New Roman" pitchFamily="18" charset="0"/>
            </a:endParaRPr>
          </a:p>
          <a:p>
            <a:pPr>
              <a:buFont typeface="Wingdings" pitchFamily="2" charset="2"/>
              <a:buChar char="Ø"/>
            </a:pPr>
            <a:r>
              <a:rPr lang="tr-TR" dirty="0" smtClean="0">
                <a:latin typeface="Times New Roman" pitchFamily="18" charset="0"/>
                <a:cs typeface="Times New Roman" pitchFamily="18" charset="0"/>
              </a:rPr>
              <a:t>Gebelik doğum ve seksüel </a:t>
            </a:r>
            <a:r>
              <a:rPr lang="tr-TR" dirty="0" err="1" smtClean="0">
                <a:latin typeface="Times New Roman" pitchFamily="18" charset="0"/>
                <a:cs typeface="Times New Roman" pitchFamily="18" charset="0"/>
              </a:rPr>
              <a:t>disfonksiyon</a:t>
            </a:r>
            <a:endParaRPr lang="tr-TR" dirty="0" smtClean="0">
              <a:latin typeface="Times New Roman" pitchFamily="18" charset="0"/>
              <a:cs typeface="Times New Roman" pitchFamily="18" charset="0"/>
            </a:endParaRPr>
          </a:p>
          <a:p>
            <a:pPr>
              <a:buFont typeface="Wingdings" pitchFamily="2" charset="2"/>
              <a:buChar char="Ø"/>
            </a:pPr>
            <a:r>
              <a:rPr lang="tr-TR" dirty="0" smtClean="0">
                <a:latin typeface="Times New Roman" pitchFamily="18" charset="0"/>
                <a:cs typeface="Times New Roman" pitchFamily="18" charset="0"/>
              </a:rPr>
              <a:t>Vakum- </a:t>
            </a:r>
            <a:r>
              <a:rPr lang="tr-TR" dirty="0" err="1" smtClean="0">
                <a:latin typeface="Times New Roman" pitchFamily="18" charset="0"/>
                <a:cs typeface="Times New Roman" pitchFamily="18" charset="0"/>
              </a:rPr>
              <a:t>forceps</a:t>
            </a:r>
            <a:r>
              <a:rPr lang="tr-TR" dirty="0" smtClean="0">
                <a:latin typeface="Times New Roman" pitchFamily="18" charset="0"/>
                <a:cs typeface="Times New Roman" pitchFamily="18" charset="0"/>
              </a:rPr>
              <a:t> ve </a:t>
            </a:r>
            <a:r>
              <a:rPr lang="tr-TR" dirty="0" err="1" smtClean="0">
                <a:latin typeface="Times New Roman" pitchFamily="18" charset="0"/>
                <a:cs typeface="Times New Roman" pitchFamily="18" charset="0"/>
              </a:rPr>
              <a:t>pelvik</a:t>
            </a:r>
            <a:r>
              <a:rPr lang="tr-TR" dirty="0" smtClean="0">
                <a:latin typeface="Times New Roman" pitchFamily="18" charset="0"/>
                <a:cs typeface="Times New Roman" pitchFamily="18" charset="0"/>
              </a:rPr>
              <a:t> taban </a:t>
            </a:r>
            <a:r>
              <a:rPr lang="tr-TR" dirty="0" err="1" smtClean="0">
                <a:latin typeface="Times New Roman" pitchFamily="18" charset="0"/>
                <a:cs typeface="Times New Roman" pitchFamily="18" charset="0"/>
              </a:rPr>
              <a:t>disfonksiyonu</a:t>
            </a:r>
            <a:endParaRPr lang="tr-TR" dirty="0" smtClean="0">
              <a:latin typeface="Times New Roman" pitchFamily="18" charset="0"/>
              <a:cs typeface="Times New Roman" pitchFamily="18" charset="0"/>
            </a:endParaRPr>
          </a:p>
          <a:p>
            <a:pPr>
              <a:buFont typeface="Wingdings" pitchFamily="2" charset="2"/>
              <a:buChar char="Ø"/>
            </a:pPr>
            <a:r>
              <a:rPr lang="tr-TR" dirty="0" smtClean="0">
                <a:latin typeface="Times New Roman" pitchFamily="18" charset="0"/>
                <a:cs typeface="Times New Roman" pitchFamily="18" charset="0"/>
              </a:rPr>
              <a:t>PTD korunmak için sezaryen yapalım mı?</a:t>
            </a:r>
          </a:p>
          <a:p>
            <a:pPr>
              <a:buFont typeface="Wingdings" pitchFamily="2" charset="2"/>
              <a:buChar char="Ø"/>
            </a:pPr>
            <a:r>
              <a:rPr lang="tr-TR" dirty="0" smtClean="0">
                <a:latin typeface="Times New Roman" pitchFamily="18" charset="0"/>
                <a:cs typeface="Times New Roman" pitchFamily="18" charset="0"/>
              </a:rPr>
              <a:t>Eve götürülecek mesajlar.</a:t>
            </a:r>
          </a:p>
          <a:p>
            <a:pPr>
              <a:buFont typeface="Wingdings" pitchFamily="2" charset="2"/>
              <a:buChar char="Ø"/>
            </a:pPr>
            <a:endParaRPr lang="tr-TR"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solidFill>
                  <a:schemeClr val="tx1"/>
                </a:solidFill>
                <a:latin typeface="Times New Roman" pitchFamily="18" charset="0"/>
                <a:cs typeface="Times New Roman" pitchFamily="18" charset="0"/>
              </a:rPr>
              <a:t>POP risk faktörleri (Klasik)</a:t>
            </a:r>
            <a:endParaRPr lang="tr-TR" dirty="0">
              <a:solidFill>
                <a:schemeClr val="tx1"/>
              </a:solidFill>
              <a:latin typeface="Times New Roman" pitchFamily="18" charset="0"/>
              <a:cs typeface="Times New Roman" pitchFamily="18" charset="0"/>
            </a:endParaRPr>
          </a:p>
        </p:txBody>
      </p:sp>
      <p:sp>
        <p:nvSpPr>
          <p:cNvPr id="3" name="2 İçerik Yer Tutucusu"/>
          <p:cNvSpPr>
            <a:spLocks noGrp="1"/>
          </p:cNvSpPr>
          <p:nvPr>
            <p:ph idx="1"/>
          </p:nvPr>
        </p:nvSpPr>
        <p:spPr>
          <a:xfrm>
            <a:off x="457200" y="1935480"/>
            <a:ext cx="8229600" cy="4922520"/>
          </a:xfrm>
        </p:spPr>
        <p:txBody>
          <a:bodyPr>
            <a:normAutofit fontScale="92500" lnSpcReduction="20000"/>
          </a:bodyPr>
          <a:lstStyle/>
          <a:p>
            <a:pPr>
              <a:buFont typeface="Wingdings" pitchFamily="2" charset="2"/>
              <a:buChar char="Ø"/>
            </a:pPr>
            <a:r>
              <a:rPr lang="tr-TR" sz="3000" dirty="0" err="1" smtClean="0">
                <a:latin typeface="Times New Roman" pitchFamily="18" charset="0"/>
                <a:cs typeface="Times New Roman" pitchFamily="18" charset="0"/>
              </a:rPr>
              <a:t>Multiparite</a:t>
            </a:r>
            <a:endParaRPr lang="tr-TR" sz="3000" dirty="0" smtClean="0">
              <a:latin typeface="Times New Roman" pitchFamily="18" charset="0"/>
              <a:cs typeface="Times New Roman" pitchFamily="18" charset="0"/>
            </a:endParaRPr>
          </a:p>
          <a:p>
            <a:pPr>
              <a:buFont typeface="Wingdings" pitchFamily="2" charset="2"/>
              <a:buChar char="Ø"/>
            </a:pPr>
            <a:r>
              <a:rPr lang="tr-TR" sz="3000" dirty="0" smtClean="0">
                <a:latin typeface="Times New Roman" pitchFamily="18" charset="0"/>
                <a:cs typeface="Times New Roman" pitchFamily="18" charset="0"/>
              </a:rPr>
              <a:t>Yaş</a:t>
            </a:r>
          </a:p>
          <a:p>
            <a:pPr>
              <a:buFont typeface="Wingdings" pitchFamily="2" charset="2"/>
              <a:buChar char="Ø"/>
            </a:pPr>
            <a:r>
              <a:rPr lang="tr-TR" sz="3000" dirty="0" smtClean="0">
                <a:latin typeface="Times New Roman" pitchFamily="18" charset="0"/>
                <a:cs typeface="Times New Roman" pitchFamily="18" charset="0"/>
              </a:rPr>
              <a:t>Kronik öksürük</a:t>
            </a:r>
          </a:p>
          <a:p>
            <a:pPr>
              <a:buFont typeface="Wingdings" pitchFamily="2" charset="2"/>
              <a:buChar char="Ø"/>
            </a:pPr>
            <a:r>
              <a:rPr lang="tr-TR" sz="3000" dirty="0" err="1" smtClean="0">
                <a:latin typeface="Times New Roman" pitchFamily="18" charset="0"/>
                <a:cs typeface="Times New Roman" pitchFamily="18" charset="0"/>
              </a:rPr>
              <a:t>Obezite</a:t>
            </a:r>
            <a:endParaRPr lang="tr-TR" sz="3000" dirty="0" smtClean="0">
              <a:latin typeface="Times New Roman" pitchFamily="18" charset="0"/>
              <a:cs typeface="Times New Roman" pitchFamily="18" charset="0"/>
            </a:endParaRPr>
          </a:p>
          <a:p>
            <a:pPr>
              <a:buFont typeface="Wingdings" pitchFamily="2" charset="2"/>
              <a:buChar char="Ø"/>
            </a:pPr>
            <a:r>
              <a:rPr lang="tr-TR" sz="3000" dirty="0" smtClean="0">
                <a:latin typeface="Times New Roman" pitchFamily="18" charset="0"/>
                <a:cs typeface="Times New Roman" pitchFamily="18" charset="0"/>
              </a:rPr>
              <a:t>Etnik köken</a:t>
            </a:r>
          </a:p>
          <a:p>
            <a:pPr>
              <a:buFont typeface="Wingdings" pitchFamily="2" charset="2"/>
              <a:buChar char="Ø"/>
            </a:pPr>
            <a:r>
              <a:rPr lang="tr-TR" sz="3000" dirty="0" smtClean="0">
                <a:latin typeface="Times New Roman" pitchFamily="18" charset="0"/>
                <a:cs typeface="Times New Roman" pitchFamily="18" charset="0"/>
              </a:rPr>
              <a:t>Aile öyküsü</a:t>
            </a:r>
          </a:p>
          <a:p>
            <a:pPr>
              <a:buFont typeface="Wingdings" pitchFamily="2" charset="2"/>
              <a:buChar char="Ø"/>
            </a:pPr>
            <a:r>
              <a:rPr lang="tr-TR" sz="3000" dirty="0" err="1" smtClean="0">
                <a:latin typeface="Times New Roman" pitchFamily="18" charset="0"/>
                <a:cs typeface="Times New Roman" pitchFamily="18" charset="0"/>
              </a:rPr>
              <a:t>Spinal</a:t>
            </a:r>
            <a:r>
              <a:rPr lang="tr-TR" sz="3000" dirty="0" smtClean="0">
                <a:latin typeface="Times New Roman" pitchFamily="18" charset="0"/>
                <a:cs typeface="Times New Roman" pitchFamily="18" charset="0"/>
              </a:rPr>
              <a:t> </a:t>
            </a:r>
            <a:r>
              <a:rPr lang="tr-TR" sz="3000" dirty="0" err="1" smtClean="0">
                <a:latin typeface="Times New Roman" pitchFamily="18" charset="0"/>
                <a:cs typeface="Times New Roman" pitchFamily="18" charset="0"/>
              </a:rPr>
              <a:t>kord</a:t>
            </a:r>
            <a:r>
              <a:rPr lang="tr-TR" sz="3000" dirty="0" smtClean="0">
                <a:latin typeface="Times New Roman" pitchFamily="18" charset="0"/>
                <a:cs typeface="Times New Roman" pitchFamily="18" charset="0"/>
              </a:rPr>
              <a:t> hastalıkları</a:t>
            </a:r>
          </a:p>
          <a:p>
            <a:pPr>
              <a:buFont typeface="Wingdings" pitchFamily="2" charset="2"/>
              <a:buChar char="Ø"/>
            </a:pPr>
            <a:r>
              <a:rPr lang="tr-TR" sz="3000" dirty="0" err="1" smtClean="0">
                <a:latin typeface="Times New Roman" pitchFamily="18" charset="0"/>
                <a:cs typeface="Times New Roman" pitchFamily="18" charset="0"/>
              </a:rPr>
              <a:t>Pelvik</a:t>
            </a:r>
            <a:r>
              <a:rPr lang="tr-TR" sz="3000" dirty="0" smtClean="0">
                <a:latin typeface="Times New Roman" pitchFamily="18" charset="0"/>
                <a:cs typeface="Times New Roman" pitchFamily="18" charset="0"/>
              </a:rPr>
              <a:t> cerrahi öyküsü</a:t>
            </a:r>
          </a:p>
          <a:p>
            <a:pPr>
              <a:buFont typeface="Wingdings" pitchFamily="2" charset="2"/>
              <a:buChar char="Ø"/>
            </a:pPr>
            <a:r>
              <a:rPr lang="tr-TR" sz="3000" dirty="0" smtClean="0">
                <a:latin typeface="Times New Roman" pitchFamily="18" charset="0"/>
                <a:cs typeface="Times New Roman" pitchFamily="18" charset="0"/>
              </a:rPr>
              <a:t>Genetik</a:t>
            </a:r>
          </a:p>
          <a:p>
            <a:pPr>
              <a:buFont typeface="Wingdings" pitchFamily="2" charset="2"/>
              <a:buChar char="Ø"/>
            </a:pPr>
            <a:r>
              <a:rPr lang="tr-TR" sz="3000" dirty="0" smtClean="0">
                <a:latin typeface="Times New Roman" pitchFamily="18" charset="0"/>
                <a:cs typeface="Times New Roman" pitchFamily="18" charset="0"/>
              </a:rPr>
              <a:t>Doğum şekli</a:t>
            </a:r>
          </a:p>
          <a:p>
            <a:pPr>
              <a:buFont typeface="Wingdings" pitchFamily="2" charset="2"/>
              <a:buChar char="Ø"/>
            </a:pPr>
            <a:r>
              <a:rPr lang="tr-TR" sz="3000" dirty="0" smtClean="0">
                <a:latin typeface="Times New Roman" pitchFamily="18" charset="0"/>
                <a:cs typeface="Times New Roman" pitchFamily="18" charset="0"/>
              </a:rPr>
              <a:t>Gebeliğin kendisi</a:t>
            </a:r>
          </a:p>
          <a:p>
            <a:pPr>
              <a:buNone/>
            </a:pPr>
            <a:endParaRPr lang="tr-TR" dirty="0" smtClean="0">
              <a:latin typeface="Times New Roman" pitchFamily="18" charset="0"/>
              <a:cs typeface="Times New Roman" pitchFamily="18" charset="0"/>
            </a:endParaRPr>
          </a:p>
          <a:p>
            <a:pPr>
              <a:buNone/>
            </a:pPr>
            <a:endParaRPr lang="tr-TR" dirty="0" smtClean="0">
              <a:latin typeface="Times New Roman" pitchFamily="18" charset="0"/>
              <a:cs typeface="Times New Roman" pitchFamily="18" charset="0"/>
            </a:endParaRPr>
          </a:p>
          <a:p>
            <a:endParaRPr lang="tr-TR"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7139136" cy="1143000"/>
          </a:xfrm>
        </p:spPr>
        <p:txBody>
          <a:bodyPr>
            <a:normAutofit fontScale="90000"/>
          </a:bodyPr>
          <a:lstStyle/>
          <a:p>
            <a:r>
              <a:rPr lang="tr-TR" dirty="0" smtClean="0">
                <a:solidFill>
                  <a:schemeClr val="tx1"/>
                </a:solidFill>
                <a:latin typeface="Times New Roman" pitchFamily="18" charset="0"/>
                <a:cs typeface="Times New Roman" pitchFamily="18" charset="0"/>
              </a:rPr>
              <a:t>POP risk faktörleri (Güncel)</a:t>
            </a:r>
            <a:endParaRPr lang="tr-TR" dirty="0">
              <a:solidFill>
                <a:schemeClr val="tx1"/>
              </a:solidFill>
              <a:latin typeface="Times New Roman" pitchFamily="18" charset="0"/>
              <a:cs typeface="Times New Roman" pitchFamily="18" charset="0"/>
            </a:endParaRPr>
          </a:p>
        </p:txBody>
      </p:sp>
      <p:sp>
        <p:nvSpPr>
          <p:cNvPr id="3" name="2 İçerik Yer Tutucusu"/>
          <p:cNvSpPr>
            <a:spLocks noGrp="1"/>
          </p:cNvSpPr>
          <p:nvPr>
            <p:ph idx="1"/>
          </p:nvPr>
        </p:nvSpPr>
        <p:spPr/>
        <p:txBody>
          <a:bodyPr>
            <a:normAutofit/>
          </a:bodyPr>
          <a:lstStyle/>
          <a:p>
            <a:pPr>
              <a:buFont typeface="Wingdings" pitchFamily="2" charset="2"/>
              <a:buChar char="Ø"/>
            </a:pPr>
            <a:r>
              <a:rPr lang="tr-TR" dirty="0" err="1" smtClean="0">
                <a:latin typeface="Times New Roman" pitchFamily="18" charset="0"/>
                <a:cs typeface="Times New Roman" pitchFamily="18" charset="0"/>
              </a:rPr>
              <a:t>Pregestasyonal</a:t>
            </a:r>
            <a:r>
              <a:rPr lang="tr-TR" dirty="0" smtClean="0">
                <a:latin typeface="Times New Roman" pitchFamily="18" charset="0"/>
                <a:cs typeface="Times New Roman" pitchFamily="18" charset="0"/>
              </a:rPr>
              <a:t> BMI, </a:t>
            </a:r>
            <a:r>
              <a:rPr lang="tr-TR" dirty="0" err="1" smtClean="0">
                <a:latin typeface="Times New Roman" pitchFamily="18" charset="0"/>
                <a:cs typeface="Times New Roman" pitchFamily="18" charset="0"/>
              </a:rPr>
              <a:t>termdeki</a:t>
            </a:r>
            <a:r>
              <a:rPr lang="tr-TR" dirty="0" smtClean="0">
                <a:latin typeface="Times New Roman" pitchFamily="18" charset="0"/>
                <a:cs typeface="Times New Roman" pitchFamily="18" charset="0"/>
              </a:rPr>
              <a:t> BMI, gebelikteki kilo alımı</a:t>
            </a:r>
          </a:p>
          <a:p>
            <a:pPr>
              <a:buFont typeface="Wingdings" pitchFamily="2" charset="2"/>
              <a:buChar char="Ø"/>
            </a:pPr>
            <a:r>
              <a:rPr lang="tr-TR" dirty="0" smtClean="0">
                <a:latin typeface="Times New Roman" pitchFamily="18" charset="0"/>
                <a:cs typeface="Times New Roman" pitchFamily="18" charset="0"/>
              </a:rPr>
              <a:t>Gebelikte sigara kullanımı</a:t>
            </a:r>
          </a:p>
          <a:p>
            <a:pPr>
              <a:buFont typeface="Wingdings" pitchFamily="2" charset="2"/>
              <a:buChar char="Ø"/>
            </a:pPr>
            <a:r>
              <a:rPr lang="tr-TR" dirty="0" smtClean="0">
                <a:latin typeface="Times New Roman" pitchFamily="18" charset="0"/>
                <a:cs typeface="Times New Roman" pitchFamily="18" charset="0"/>
              </a:rPr>
              <a:t>Kabızlık</a:t>
            </a:r>
          </a:p>
          <a:p>
            <a:pPr>
              <a:buFont typeface="Wingdings" pitchFamily="2" charset="2"/>
              <a:buChar char="Ø"/>
            </a:pPr>
            <a:r>
              <a:rPr lang="tr-TR" dirty="0" smtClean="0">
                <a:latin typeface="Times New Roman" pitchFamily="18" charset="0"/>
                <a:cs typeface="Times New Roman" pitchFamily="18" charset="0"/>
              </a:rPr>
              <a:t>Doğumun 1. ve 2. evresinin süresi</a:t>
            </a:r>
          </a:p>
          <a:p>
            <a:pPr>
              <a:buFont typeface="Wingdings" pitchFamily="2" charset="2"/>
              <a:buChar char="Ø"/>
            </a:pPr>
            <a:r>
              <a:rPr lang="tr-TR" dirty="0" smtClean="0">
                <a:latin typeface="Times New Roman" pitchFamily="18" charset="0"/>
                <a:cs typeface="Times New Roman" pitchFamily="18" charset="0"/>
              </a:rPr>
              <a:t>Kristaller manevrası</a:t>
            </a:r>
          </a:p>
          <a:p>
            <a:pPr>
              <a:buFont typeface="Wingdings" pitchFamily="2" charset="2"/>
              <a:buChar char="Ø"/>
            </a:pPr>
            <a:r>
              <a:rPr lang="tr-TR" dirty="0" err="1" smtClean="0">
                <a:latin typeface="Times New Roman" pitchFamily="18" charset="0"/>
                <a:cs typeface="Times New Roman" pitchFamily="18" charset="0"/>
              </a:rPr>
              <a:t>Epidural</a:t>
            </a:r>
            <a:r>
              <a:rPr lang="tr-TR" dirty="0" smtClean="0">
                <a:latin typeface="Times New Roman" pitchFamily="18" charset="0"/>
                <a:cs typeface="Times New Roman" pitchFamily="18" charset="0"/>
              </a:rPr>
              <a:t> analjezi,</a:t>
            </a:r>
          </a:p>
          <a:p>
            <a:pPr>
              <a:buFont typeface="Wingdings" pitchFamily="2" charset="2"/>
              <a:buChar char="Ø"/>
            </a:pPr>
            <a:r>
              <a:rPr lang="tr-TR" dirty="0" err="1" smtClean="0">
                <a:latin typeface="Times New Roman" pitchFamily="18" charset="0"/>
                <a:cs typeface="Times New Roman" pitchFamily="18" charset="0"/>
              </a:rPr>
              <a:t>Spontan</a:t>
            </a:r>
            <a:r>
              <a:rPr lang="tr-TR" dirty="0" smtClean="0">
                <a:latin typeface="Times New Roman" pitchFamily="18" charset="0"/>
                <a:cs typeface="Times New Roman" pitchFamily="18" charset="0"/>
              </a:rPr>
              <a:t> veya </a:t>
            </a:r>
            <a:r>
              <a:rPr lang="tr-TR" dirty="0" err="1" smtClean="0">
                <a:latin typeface="Times New Roman" pitchFamily="18" charset="0"/>
                <a:cs typeface="Times New Roman" pitchFamily="18" charset="0"/>
              </a:rPr>
              <a:t>operatif</a:t>
            </a:r>
            <a:r>
              <a:rPr lang="tr-TR" dirty="0" smtClean="0">
                <a:latin typeface="Times New Roman" pitchFamily="18" charset="0"/>
                <a:cs typeface="Times New Roman" pitchFamily="18" charset="0"/>
              </a:rPr>
              <a:t> doğum</a:t>
            </a:r>
          </a:p>
          <a:p>
            <a:pPr>
              <a:buFont typeface="Wingdings" pitchFamily="2" charset="2"/>
              <a:buChar char="Ø"/>
            </a:pPr>
            <a:r>
              <a:rPr lang="tr-TR" sz="1500" u="sng" dirty="0" err="1" smtClean="0">
                <a:latin typeface="Times New Roman" pitchFamily="18" charset="0"/>
                <a:cs typeface="Times New Roman" pitchFamily="18" charset="0"/>
                <a:hlinkClick r:id="rId2"/>
              </a:rPr>
              <a:t>Bertozzi</a:t>
            </a:r>
            <a:r>
              <a:rPr lang="tr-TR" sz="1500" u="sng" dirty="0" smtClean="0">
                <a:latin typeface="Times New Roman" pitchFamily="18" charset="0"/>
                <a:cs typeface="Times New Roman" pitchFamily="18" charset="0"/>
                <a:hlinkClick r:id="rId2"/>
              </a:rPr>
              <a:t> S</a:t>
            </a:r>
            <a:r>
              <a:rPr lang="tr-TR" sz="1500" dirty="0" smtClean="0">
                <a:latin typeface="Times New Roman" pitchFamily="18" charset="0"/>
                <a:cs typeface="Times New Roman" pitchFamily="18" charset="0"/>
              </a:rPr>
              <a:t>, </a:t>
            </a:r>
            <a:r>
              <a:rPr lang="tr-TR" sz="1500" u="sng" dirty="0" err="1" smtClean="0">
                <a:latin typeface="Times New Roman" pitchFamily="18" charset="0"/>
                <a:cs typeface="Times New Roman" pitchFamily="18" charset="0"/>
                <a:hlinkClick r:id="rId3"/>
              </a:rPr>
              <a:t>Londero</a:t>
            </a:r>
            <a:r>
              <a:rPr lang="tr-TR" sz="1500" u="sng" dirty="0" smtClean="0">
                <a:latin typeface="Times New Roman" pitchFamily="18" charset="0"/>
                <a:cs typeface="Times New Roman" pitchFamily="18" charset="0"/>
                <a:hlinkClick r:id="rId3"/>
              </a:rPr>
              <a:t> AP</a:t>
            </a:r>
            <a:r>
              <a:rPr lang="tr-TR" sz="1500" dirty="0" smtClean="0">
                <a:latin typeface="Times New Roman" pitchFamily="18" charset="0"/>
                <a:cs typeface="Times New Roman" pitchFamily="18" charset="0"/>
              </a:rPr>
              <a:t>. </a:t>
            </a:r>
            <a:r>
              <a:rPr lang="en-US" sz="1500" b="1" dirty="0" smtClean="0">
                <a:latin typeface="Times New Roman" pitchFamily="18" charset="0"/>
                <a:cs typeface="Times New Roman" pitchFamily="18" charset="0"/>
              </a:rPr>
              <a:t>Impact of episiotomy on pelvic floor disorders and their influence on women's wellness after the sixth month postpartum: a retrospective study.</a:t>
            </a:r>
            <a:r>
              <a:rPr lang="en-US" sz="1500" u="sng" dirty="0" smtClean="0">
                <a:latin typeface="Times New Roman" pitchFamily="18" charset="0"/>
                <a:cs typeface="Times New Roman" pitchFamily="18" charset="0"/>
                <a:hlinkClick r:id="rId4" tooltip="BMC women's health."/>
              </a:rPr>
              <a:t> BMC </a:t>
            </a:r>
            <a:r>
              <a:rPr lang="en-US" sz="1500" u="sng" dirty="0" err="1" smtClean="0">
                <a:latin typeface="Times New Roman" pitchFamily="18" charset="0"/>
                <a:cs typeface="Times New Roman" pitchFamily="18" charset="0"/>
                <a:hlinkClick r:id="rId4" tooltip="BMC women's health."/>
              </a:rPr>
              <a:t>Womens</a:t>
            </a:r>
            <a:r>
              <a:rPr lang="en-US" sz="1500" u="sng" dirty="0" smtClean="0">
                <a:latin typeface="Times New Roman" pitchFamily="18" charset="0"/>
                <a:cs typeface="Times New Roman" pitchFamily="18" charset="0"/>
                <a:hlinkClick r:id="rId4" tooltip="BMC women's health."/>
              </a:rPr>
              <a:t> Health.</a:t>
            </a:r>
            <a:r>
              <a:rPr lang="en-US" sz="1500" dirty="0" smtClean="0">
                <a:latin typeface="Times New Roman" pitchFamily="18" charset="0"/>
                <a:cs typeface="Times New Roman" pitchFamily="18" charset="0"/>
              </a:rPr>
              <a:t> 2011 Apr 18;11:12.</a:t>
            </a:r>
            <a:endParaRPr lang="en-US" sz="1500" b="1" dirty="0" smtClean="0">
              <a:latin typeface="Times New Roman" pitchFamily="18" charset="0"/>
              <a:cs typeface="Times New Roman" pitchFamily="18" charset="0"/>
            </a:endParaRPr>
          </a:p>
          <a:p>
            <a:pPr>
              <a:buFont typeface="Wingdings" pitchFamily="2" charset="2"/>
              <a:buChar char="Ø"/>
            </a:pPr>
            <a:endParaRPr lang="tr-TR" dirty="0" smtClean="0">
              <a:latin typeface="Times New Roman" pitchFamily="18" charset="0"/>
              <a:cs typeface="Times New Roman" pitchFamily="18" charset="0"/>
            </a:endParaRPr>
          </a:p>
          <a:p>
            <a:pPr>
              <a:buFont typeface="Wingdings" pitchFamily="2" charset="2"/>
              <a:buChar char="Ø"/>
            </a:pPr>
            <a:endParaRPr lang="tr-TR" dirty="0" smtClean="0">
              <a:latin typeface="Times New Roman" pitchFamily="18" charset="0"/>
              <a:cs typeface="Times New Roman" pitchFamily="18" charset="0"/>
            </a:endParaRPr>
          </a:p>
          <a:p>
            <a:pPr>
              <a:buFont typeface="Wingdings" pitchFamily="2" charset="2"/>
              <a:buChar char="Ø"/>
            </a:pPr>
            <a:endParaRPr lang="tr-TR" dirty="0" smtClean="0">
              <a:latin typeface="Times New Roman" pitchFamily="18" charset="0"/>
              <a:cs typeface="Times New Roman" pitchFamily="18" charset="0"/>
            </a:endParaRPr>
          </a:p>
          <a:p>
            <a:pPr>
              <a:buFont typeface="Wingdings" pitchFamily="2" charset="2"/>
              <a:buChar char="Ø"/>
            </a:pPr>
            <a:endParaRPr lang="tr-TR" dirty="0"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solidFill>
                  <a:schemeClr val="tx1"/>
                </a:solidFill>
                <a:latin typeface="Times New Roman" pitchFamily="18" charset="0"/>
                <a:cs typeface="Times New Roman" pitchFamily="18" charset="0"/>
              </a:rPr>
              <a:t>POP Risk </a:t>
            </a:r>
            <a:r>
              <a:rPr lang="tr-TR" dirty="0">
                <a:solidFill>
                  <a:schemeClr val="tx1"/>
                </a:solidFill>
                <a:latin typeface="Times New Roman" pitchFamily="18" charset="0"/>
                <a:cs typeface="Times New Roman" pitchFamily="18" charset="0"/>
              </a:rPr>
              <a:t>F</a:t>
            </a:r>
            <a:r>
              <a:rPr lang="tr-TR" dirty="0" smtClean="0">
                <a:solidFill>
                  <a:schemeClr val="tx1"/>
                </a:solidFill>
                <a:latin typeface="Times New Roman" pitchFamily="18" charset="0"/>
                <a:cs typeface="Times New Roman" pitchFamily="18" charset="0"/>
              </a:rPr>
              <a:t>aktörleri (Güncel)</a:t>
            </a:r>
            <a:endParaRPr lang="tr-TR" dirty="0">
              <a:solidFill>
                <a:schemeClr val="tx1"/>
              </a:solidFill>
            </a:endParaRPr>
          </a:p>
        </p:txBody>
      </p:sp>
      <p:sp>
        <p:nvSpPr>
          <p:cNvPr id="3" name="2 İçerik Yer Tutucusu"/>
          <p:cNvSpPr>
            <a:spLocks noGrp="1"/>
          </p:cNvSpPr>
          <p:nvPr>
            <p:ph idx="1"/>
          </p:nvPr>
        </p:nvSpPr>
        <p:spPr>
          <a:xfrm>
            <a:off x="457200" y="1935480"/>
            <a:ext cx="8229600" cy="4922520"/>
          </a:xfrm>
        </p:spPr>
        <p:txBody>
          <a:bodyPr>
            <a:noAutofit/>
          </a:bodyPr>
          <a:lstStyle/>
          <a:p>
            <a:pPr>
              <a:buFont typeface="Wingdings" pitchFamily="2" charset="2"/>
              <a:buChar char="Ø"/>
            </a:pPr>
            <a:r>
              <a:rPr lang="tr-TR" sz="3200" dirty="0" smtClean="0">
                <a:latin typeface="Times New Roman" pitchFamily="18" charset="0"/>
                <a:cs typeface="Times New Roman" pitchFamily="18" charset="0"/>
              </a:rPr>
              <a:t>Geçirilmiş alt kadran cerrahileri (</a:t>
            </a:r>
            <a:r>
              <a:rPr lang="tr-TR" sz="3200" dirty="0" err="1" smtClean="0">
                <a:latin typeface="Times New Roman" pitchFamily="18" charset="0"/>
                <a:cs typeface="Times New Roman" pitchFamily="18" charset="0"/>
              </a:rPr>
              <a:t>laparoskopi</a:t>
            </a:r>
            <a:r>
              <a:rPr lang="tr-TR" sz="3200" dirty="0" smtClean="0">
                <a:latin typeface="Times New Roman" pitchFamily="18" charset="0"/>
                <a:cs typeface="Times New Roman" pitchFamily="18" charset="0"/>
              </a:rPr>
              <a:t>)</a:t>
            </a:r>
          </a:p>
          <a:p>
            <a:pPr>
              <a:buFont typeface="Wingdings" pitchFamily="2" charset="2"/>
              <a:buChar char="Ø"/>
            </a:pPr>
            <a:r>
              <a:rPr lang="tr-TR" sz="3200" dirty="0" err="1" smtClean="0">
                <a:latin typeface="Times New Roman" pitchFamily="18" charset="0"/>
                <a:cs typeface="Times New Roman" pitchFamily="18" charset="0"/>
              </a:rPr>
              <a:t>Histeroskopi</a:t>
            </a:r>
            <a:r>
              <a:rPr lang="tr-TR" sz="3200" dirty="0" smtClean="0">
                <a:latin typeface="Times New Roman" pitchFamily="18" charset="0"/>
                <a:cs typeface="Times New Roman" pitchFamily="18" charset="0"/>
              </a:rPr>
              <a:t>, </a:t>
            </a:r>
            <a:r>
              <a:rPr lang="tr-TR" sz="3200" dirty="0" err="1" smtClean="0">
                <a:latin typeface="Times New Roman" pitchFamily="18" charset="0"/>
                <a:cs typeface="Times New Roman" pitchFamily="18" charset="0"/>
              </a:rPr>
              <a:t>uterin</a:t>
            </a:r>
            <a:r>
              <a:rPr lang="tr-TR" sz="3200" dirty="0" smtClean="0">
                <a:latin typeface="Times New Roman" pitchFamily="18" charset="0"/>
                <a:cs typeface="Times New Roman" pitchFamily="18" charset="0"/>
              </a:rPr>
              <a:t> </a:t>
            </a:r>
            <a:r>
              <a:rPr lang="tr-TR" sz="3200" dirty="0" err="1" smtClean="0">
                <a:latin typeface="Times New Roman" pitchFamily="18" charset="0"/>
                <a:cs typeface="Times New Roman" pitchFamily="18" charset="0"/>
              </a:rPr>
              <a:t>küretaj</a:t>
            </a:r>
            <a:endParaRPr lang="tr-TR" sz="3200" dirty="0" smtClean="0">
              <a:latin typeface="Times New Roman" pitchFamily="18" charset="0"/>
              <a:cs typeface="Times New Roman" pitchFamily="18" charset="0"/>
            </a:endParaRPr>
          </a:p>
          <a:p>
            <a:pPr>
              <a:buFont typeface="Wingdings" pitchFamily="2" charset="2"/>
              <a:buChar char="Ø"/>
            </a:pPr>
            <a:r>
              <a:rPr lang="tr-TR" sz="3200" dirty="0" smtClean="0">
                <a:latin typeface="Times New Roman" pitchFamily="18" charset="0"/>
                <a:cs typeface="Times New Roman" pitchFamily="18" charset="0"/>
              </a:rPr>
              <a:t>Doğumun uzunluğu ve ağırlığı</a:t>
            </a:r>
          </a:p>
          <a:p>
            <a:pPr>
              <a:buFont typeface="Wingdings" pitchFamily="2" charset="2"/>
              <a:buChar char="Ø"/>
            </a:pPr>
            <a:r>
              <a:rPr lang="tr-TR" sz="3200" dirty="0" smtClean="0">
                <a:latin typeface="Times New Roman" pitchFamily="18" charset="0"/>
                <a:cs typeface="Times New Roman" pitchFamily="18" charset="0"/>
              </a:rPr>
              <a:t>Önceki </a:t>
            </a:r>
            <a:r>
              <a:rPr lang="tr-TR" sz="3200" dirty="0" err="1" smtClean="0">
                <a:latin typeface="Times New Roman" pitchFamily="18" charset="0"/>
                <a:cs typeface="Times New Roman" pitchFamily="18" charset="0"/>
              </a:rPr>
              <a:t>üriner</a:t>
            </a:r>
            <a:r>
              <a:rPr lang="tr-TR" sz="3200" dirty="0" smtClean="0">
                <a:latin typeface="Times New Roman" pitchFamily="18" charset="0"/>
                <a:cs typeface="Times New Roman" pitchFamily="18" charset="0"/>
              </a:rPr>
              <a:t> </a:t>
            </a:r>
            <a:r>
              <a:rPr lang="tr-TR" sz="3200" dirty="0" err="1" smtClean="0">
                <a:latin typeface="Times New Roman" pitchFamily="18" charset="0"/>
                <a:cs typeface="Times New Roman" pitchFamily="18" charset="0"/>
              </a:rPr>
              <a:t>inkontinans</a:t>
            </a:r>
            <a:endParaRPr lang="tr-TR" sz="3200" dirty="0" smtClean="0">
              <a:latin typeface="Times New Roman" pitchFamily="18" charset="0"/>
              <a:cs typeface="Times New Roman" pitchFamily="18" charset="0"/>
            </a:endParaRPr>
          </a:p>
          <a:p>
            <a:pPr>
              <a:buFont typeface="Wingdings" pitchFamily="2" charset="2"/>
              <a:buChar char="Ø"/>
            </a:pPr>
            <a:r>
              <a:rPr lang="tr-TR" sz="3200" dirty="0" smtClean="0">
                <a:latin typeface="Times New Roman" pitchFamily="18" charset="0"/>
                <a:cs typeface="Times New Roman" pitchFamily="18" charset="0"/>
              </a:rPr>
              <a:t>1.2.3 derece </a:t>
            </a:r>
            <a:r>
              <a:rPr lang="tr-TR" sz="3200" dirty="0" err="1" smtClean="0">
                <a:latin typeface="Times New Roman" pitchFamily="18" charset="0"/>
                <a:cs typeface="Times New Roman" pitchFamily="18" charset="0"/>
              </a:rPr>
              <a:t>perineal</a:t>
            </a:r>
            <a:r>
              <a:rPr lang="tr-TR" sz="3200" dirty="0" smtClean="0">
                <a:latin typeface="Times New Roman" pitchFamily="18" charset="0"/>
                <a:cs typeface="Times New Roman" pitchFamily="18" charset="0"/>
              </a:rPr>
              <a:t> yırtıklar</a:t>
            </a:r>
          </a:p>
          <a:p>
            <a:pPr>
              <a:buFont typeface="Wingdings" pitchFamily="2" charset="2"/>
              <a:buChar char="Ø"/>
            </a:pPr>
            <a:r>
              <a:rPr lang="tr-TR" sz="3200" dirty="0" err="1" smtClean="0">
                <a:latin typeface="Times New Roman" pitchFamily="18" charset="0"/>
                <a:cs typeface="Times New Roman" pitchFamily="18" charset="0"/>
              </a:rPr>
              <a:t>Epizyotomi</a:t>
            </a:r>
            <a:r>
              <a:rPr lang="tr-TR" sz="3200" dirty="0" smtClean="0">
                <a:latin typeface="Times New Roman" pitchFamily="18" charset="0"/>
                <a:cs typeface="Times New Roman" pitchFamily="18" charset="0"/>
              </a:rPr>
              <a:t>.</a:t>
            </a:r>
          </a:p>
          <a:p>
            <a:pPr>
              <a:buFont typeface="Wingdings" pitchFamily="2" charset="2"/>
              <a:buChar char="Ø"/>
            </a:pPr>
            <a:r>
              <a:rPr lang="tr-TR" sz="1600" u="sng" dirty="0" err="1" smtClean="0">
                <a:latin typeface="Times New Roman" pitchFamily="18" charset="0"/>
                <a:cs typeface="Times New Roman" pitchFamily="18" charset="0"/>
                <a:hlinkClick r:id="rId2"/>
              </a:rPr>
              <a:t>Bertozzi</a:t>
            </a:r>
            <a:r>
              <a:rPr lang="tr-TR" sz="1600" u="sng" dirty="0" smtClean="0">
                <a:latin typeface="Times New Roman" pitchFamily="18" charset="0"/>
                <a:cs typeface="Times New Roman" pitchFamily="18" charset="0"/>
                <a:hlinkClick r:id="rId2"/>
              </a:rPr>
              <a:t> S</a:t>
            </a:r>
            <a:r>
              <a:rPr lang="tr-TR" sz="1600" dirty="0" smtClean="0">
                <a:latin typeface="Times New Roman" pitchFamily="18" charset="0"/>
                <a:cs typeface="Times New Roman" pitchFamily="18" charset="0"/>
              </a:rPr>
              <a:t>, </a:t>
            </a:r>
            <a:r>
              <a:rPr lang="tr-TR" sz="1600" u="sng" dirty="0" err="1" smtClean="0">
                <a:latin typeface="Times New Roman" pitchFamily="18" charset="0"/>
                <a:cs typeface="Times New Roman" pitchFamily="18" charset="0"/>
                <a:hlinkClick r:id="rId3"/>
              </a:rPr>
              <a:t>Londero</a:t>
            </a:r>
            <a:r>
              <a:rPr lang="tr-TR" sz="1600" u="sng" dirty="0" smtClean="0">
                <a:latin typeface="Times New Roman" pitchFamily="18" charset="0"/>
                <a:cs typeface="Times New Roman" pitchFamily="18" charset="0"/>
                <a:hlinkClick r:id="rId3"/>
              </a:rPr>
              <a:t> AP</a:t>
            </a:r>
            <a:r>
              <a:rPr lang="tr-TR" sz="1600" dirty="0" smtClean="0">
                <a:latin typeface="Times New Roman" pitchFamily="18" charset="0"/>
                <a:cs typeface="Times New Roman" pitchFamily="18" charset="0"/>
              </a:rPr>
              <a:t>. </a:t>
            </a:r>
            <a:r>
              <a:rPr lang="en-US" sz="1600" b="1" dirty="0" smtClean="0">
                <a:latin typeface="Times New Roman" pitchFamily="18" charset="0"/>
                <a:cs typeface="Times New Roman" pitchFamily="18" charset="0"/>
              </a:rPr>
              <a:t>Impact of episiotomy on pelvic floor disorders and their influence on women's wellness after the sixth month postpartum: a retrospective study.</a:t>
            </a:r>
            <a:r>
              <a:rPr lang="en-US" sz="1600" u="sng" dirty="0" smtClean="0">
                <a:latin typeface="Times New Roman" pitchFamily="18" charset="0"/>
                <a:cs typeface="Times New Roman" pitchFamily="18" charset="0"/>
                <a:hlinkClick r:id="rId4" tooltip="BMC women's health."/>
              </a:rPr>
              <a:t> BMC </a:t>
            </a:r>
            <a:r>
              <a:rPr lang="en-US" sz="1600" u="sng" dirty="0" err="1" smtClean="0">
                <a:latin typeface="Times New Roman" pitchFamily="18" charset="0"/>
                <a:cs typeface="Times New Roman" pitchFamily="18" charset="0"/>
                <a:hlinkClick r:id="rId4" tooltip="BMC women's health."/>
              </a:rPr>
              <a:t>Womens</a:t>
            </a:r>
            <a:r>
              <a:rPr lang="en-US" sz="1600" u="sng" dirty="0" smtClean="0">
                <a:latin typeface="Times New Roman" pitchFamily="18" charset="0"/>
                <a:cs typeface="Times New Roman" pitchFamily="18" charset="0"/>
                <a:hlinkClick r:id="rId4" tooltip="BMC women's health."/>
              </a:rPr>
              <a:t> Health.</a:t>
            </a:r>
            <a:r>
              <a:rPr lang="en-US" sz="1600" dirty="0" smtClean="0">
                <a:latin typeface="Times New Roman" pitchFamily="18" charset="0"/>
                <a:cs typeface="Times New Roman" pitchFamily="18" charset="0"/>
              </a:rPr>
              <a:t> 2011 Apr 18;11:12.</a:t>
            </a:r>
            <a:endParaRPr lang="en-US" sz="1600" b="1" dirty="0" smtClean="0">
              <a:latin typeface="Times New Roman" pitchFamily="18" charset="0"/>
              <a:cs typeface="Times New Roman" pitchFamily="18" charset="0"/>
            </a:endParaRPr>
          </a:p>
          <a:p>
            <a:pPr>
              <a:buFont typeface="Wingdings" pitchFamily="2" charset="2"/>
              <a:buChar char="Ø"/>
            </a:pPr>
            <a:endParaRPr lang="tr-TR" sz="2400"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67544" y="548680"/>
            <a:ext cx="7211144" cy="1143000"/>
          </a:xfrm>
        </p:spPr>
        <p:txBody>
          <a:bodyPr>
            <a:normAutofit/>
          </a:bodyPr>
          <a:lstStyle/>
          <a:p>
            <a:r>
              <a:rPr lang="tr-TR" sz="3600" dirty="0" smtClean="0">
                <a:solidFill>
                  <a:schemeClr val="tx1"/>
                </a:solidFill>
                <a:latin typeface="Times New Roman" pitchFamily="18" charset="0"/>
                <a:cs typeface="Times New Roman" pitchFamily="18" charset="0"/>
              </a:rPr>
              <a:t>Gebeliğin kendisinin </a:t>
            </a:r>
            <a:r>
              <a:rPr lang="tr-TR" sz="3600" dirty="0" err="1" smtClean="0">
                <a:solidFill>
                  <a:schemeClr val="tx1"/>
                </a:solidFill>
                <a:latin typeface="Times New Roman" pitchFamily="18" charset="0"/>
                <a:cs typeface="Times New Roman" pitchFamily="18" charset="0"/>
              </a:rPr>
              <a:t>pelvik</a:t>
            </a:r>
            <a:r>
              <a:rPr lang="tr-TR" sz="3600" dirty="0" smtClean="0">
                <a:solidFill>
                  <a:schemeClr val="tx1"/>
                </a:solidFill>
                <a:latin typeface="Times New Roman" pitchFamily="18" charset="0"/>
                <a:cs typeface="Times New Roman" pitchFamily="18" charset="0"/>
              </a:rPr>
              <a:t> tabana etkisi</a:t>
            </a:r>
            <a:endParaRPr lang="tr-TR" sz="3600" dirty="0">
              <a:solidFill>
                <a:schemeClr val="tx1"/>
              </a:solidFill>
              <a:latin typeface="Times New Roman" pitchFamily="18" charset="0"/>
              <a:cs typeface="Times New Roman" pitchFamily="18" charset="0"/>
            </a:endParaRPr>
          </a:p>
        </p:txBody>
      </p:sp>
      <p:sp>
        <p:nvSpPr>
          <p:cNvPr id="3" name="2 İçerik Yer Tutucusu"/>
          <p:cNvSpPr>
            <a:spLocks noGrp="1"/>
          </p:cNvSpPr>
          <p:nvPr>
            <p:ph idx="1"/>
          </p:nvPr>
        </p:nvSpPr>
        <p:spPr>
          <a:xfrm>
            <a:off x="467544" y="1772816"/>
            <a:ext cx="8229600" cy="4389120"/>
          </a:xfrm>
        </p:spPr>
        <p:txBody>
          <a:bodyPr>
            <a:noAutofit/>
          </a:bodyPr>
          <a:lstStyle/>
          <a:p>
            <a:pPr fontAlgn="base">
              <a:buFont typeface="Wingdings" pitchFamily="2" charset="2"/>
              <a:buChar char="Ø"/>
            </a:pPr>
            <a:r>
              <a:rPr lang="tr-TR" sz="2400" dirty="0" err="1" smtClean="0">
                <a:latin typeface="Times New Roman" pitchFamily="18" charset="0"/>
                <a:cs typeface="Times New Roman" pitchFamily="18" charset="0"/>
              </a:rPr>
              <a:t>Hormonal</a:t>
            </a:r>
            <a:r>
              <a:rPr lang="tr-TR" sz="2400" dirty="0" smtClean="0">
                <a:latin typeface="Times New Roman" pitchFamily="18" charset="0"/>
                <a:cs typeface="Times New Roman" pitchFamily="18" charset="0"/>
              </a:rPr>
              <a:t> faktörler. </a:t>
            </a:r>
          </a:p>
          <a:p>
            <a:pPr fontAlgn="base">
              <a:buFont typeface="Wingdings" pitchFamily="2" charset="2"/>
              <a:buChar char="Ø"/>
            </a:pPr>
            <a:r>
              <a:rPr lang="tr-TR" sz="2400" dirty="0" smtClean="0">
                <a:latin typeface="Times New Roman" pitchFamily="18" charset="0"/>
                <a:cs typeface="Times New Roman" pitchFamily="18" charset="0"/>
              </a:rPr>
              <a:t>3 </a:t>
            </a:r>
            <a:r>
              <a:rPr lang="tr-TR" sz="2400" dirty="0" err="1" smtClean="0">
                <a:latin typeface="Times New Roman" pitchFamily="18" charset="0"/>
                <a:cs typeface="Times New Roman" pitchFamily="18" charset="0"/>
              </a:rPr>
              <a:t>trimestere</a:t>
            </a:r>
            <a:r>
              <a:rPr lang="tr-TR" sz="2400" dirty="0" smtClean="0">
                <a:latin typeface="Times New Roman" pitchFamily="18" charset="0"/>
                <a:cs typeface="Times New Roman" pitchFamily="18" charset="0"/>
              </a:rPr>
              <a:t> doğru giderek artan  ve son </a:t>
            </a:r>
            <a:r>
              <a:rPr lang="tr-TR" sz="2400" dirty="0" err="1" smtClean="0">
                <a:latin typeface="Times New Roman" pitchFamily="18" charset="0"/>
                <a:cs typeface="Times New Roman" pitchFamily="18" charset="0"/>
              </a:rPr>
              <a:t>trimesterde</a:t>
            </a:r>
            <a:r>
              <a:rPr lang="tr-TR" sz="2400" dirty="0" smtClean="0">
                <a:latin typeface="Times New Roman" pitchFamily="18" charset="0"/>
                <a:cs typeface="Times New Roman" pitchFamily="18" charset="0"/>
              </a:rPr>
              <a:t> maksimuma ulaşan mekanik etkilerin </a:t>
            </a:r>
            <a:r>
              <a:rPr lang="tr-TR" sz="2400" dirty="0" err="1" smtClean="0">
                <a:latin typeface="Times New Roman" pitchFamily="18" charset="0"/>
                <a:cs typeface="Times New Roman" pitchFamily="18" charset="0"/>
              </a:rPr>
              <a:t>pelvik</a:t>
            </a:r>
            <a:r>
              <a:rPr lang="tr-TR" sz="2400" dirty="0" smtClean="0">
                <a:latin typeface="Times New Roman" pitchFamily="18" charset="0"/>
                <a:cs typeface="Times New Roman" pitchFamily="18" charset="0"/>
              </a:rPr>
              <a:t> taban yapılarını etkilemesi</a:t>
            </a:r>
          </a:p>
          <a:p>
            <a:pPr fontAlgn="base">
              <a:buFont typeface="Wingdings" pitchFamily="2" charset="2"/>
              <a:buChar char="Ø"/>
            </a:pPr>
            <a:r>
              <a:rPr lang="tr-TR" sz="2400" dirty="0" smtClean="0">
                <a:latin typeface="Times New Roman" pitchFamily="18" charset="0"/>
                <a:cs typeface="Times New Roman" pitchFamily="18" charset="0"/>
              </a:rPr>
              <a:t> Gebelik sırasında  büyüyen </a:t>
            </a:r>
            <a:r>
              <a:rPr lang="tr-TR" sz="2400" dirty="0" err="1" smtClean="0">
                <a:latin typeface="Times New Roman" pitchFamily="18" charset="0"/>
                <a:cs typeface="Times New Roman" pitchFamily="18" charset="0"/>
              </a:rPr>
              <a:t>uterusa</a:t>
            </a:r>
            <a:r>
              <a:rPr lang="tr-TR" sz="2400" dirty="0" smtClean="0">
                <a:latin typeface="Times New Roman" pitchFamily="18" charset="0"/>
                <a:cs typeface="Times New Roman" pitchFamily="18" charset="0"/>
              </a:rPr>
              <a:t> bağlı gelişen </a:t>
            </a:r>
            <a:r>
              <a:rPr lang="tr-TR" sz="2400" dirty="0" err="1" smtClean="0">
                <a:latin typeface="Times New Roman" pitchFamily="18" charset="0"/>
                <a:cs typeface="Times New Roman" pitchFamily="18" charset="0"/>
              </a:rPr>
              <a:t>intraabdominal</a:t>
            </a:r>
            <a:r>
              <a:rPr lang="tr-TR" sz="2400" dirty="0" smtClean="0">
                <a:latin typeface="Times New Roman" pitchFamily="18" charset="0"/>
                <a:cs typeface="Times New Roman" pitchFamily="18" charset="0"/>
              </a:rPr>
              <a:t> basıncın ve omurga aksının değişmesinin  PTD eğilimini arttıracağı. </a:t>
            </a:r>
          </a:p>
          <a:p>
            <a:pPr fontAlgn="base">
              <a:buFont typeface="Wingdings" pitchFamily="2" charset="2"/>
              <a:buChar char="Ø"/>
            </a:pPr>
            <a:r>
              <a:rPr lang="tr-TR" sz="2400" dirty="0" smtClean="0">
                <a:latin typeface="Times New Roman" pitchFamily="18" charset="0"/>
                <a:cs typeface="Times New Roman" pitchFamily="18" charset="0"/>
              </a:rPr>
              <a:t>Gebelikte mesane üzerindeki artmış basıncın, </a:t>
            </a:r>
            <a:r>
              <a:rPr lang="tr-TR" sz="2400" dirty="0" err="1" smtClean="0">
                <a:latin typeface="Times New Roman" pitchFamily="18" charset="0"/>
                <a:cs typeface="Times New Roman" pitchFamily="18" charset="0"/>
              </a:rPr>
              <a:t>üretrovezikal</a:t>
            </a:r>
            <a:r>
              <a:rPr lang="tr-TR" sz="2400" dirty="0" smtClean="0">
                <a:latin typeface="Times New Roman" pitchFamily="18" charset="0"/>
                <a:cs typeface="Times New Roman" pitchFamily="18" charset="0"/>
              </a:rPr>
              <a:t> açının artmasına neden olduğu ve gebelik sonrasında da mesane boynu ve </a:t>
            </a:r>
            <a:r>
              <a:rPr lang="tr-TR" sz="2400" dirty="0" err="1" smtClean="0">
                <a:latin typeface="Times New Roman" pitchFamily="18" charset="0"/>
                <a:cs typeface="Times New Roman" pitchFamily="18" charset="0"/>
              </a:rPr>
              <a:t>üretranın</a:t>
            </a:r>
            <a:r>
              <a:rPr lang="tr-TR" sz="2400" dirty="0" smtClean="0">
                <a:latin typeface="Times New Roman" pitchFamily="18" charset="0"/>
                <a:cs typeface="Times New Roman" pitchFamily="18" charset="0"/>
              </a:rPr>
              <a:t> desteğinin azalması sonucu </a:t>
            </a:r>
            <a:r>
              <a:rPr lang="tr-TR" sz="2400" dirty="0" err="1" smtClean="0">
                <a:latin typeface="Times New Roman" pitchFamily="18" charset="0"/>
                <a:cs typeface="Times New Roman" pitchFamily="18" charset="0"/>
              </a:rPr>
              <a:t>üretral</a:t>
            </a:r>
            <a:r>
              <a:rPr lang="tr-TR" sz="2400" dirty="0" smtClean="0">
                <a:latin typeface="Times New Roman" pitchFamily="18" charset="0"/>
                <a:cs typeface="Times New Roman" pitchFamily="18" charset="0"/>
              </a:rPr>
              <a:t> </a:t>
            </a:r>
            <a:r>
              <a:rPr lang="tr-TR" sz="2400" dirty="0" err="1" smtClean="0">
                <a:latin typeface="Times New Roman" pitchFamily="18" charset="0"/>
                <a:cs typeface="Times New Roman" pitchFamily="18" charset="0"/>
              </a:rPr>
              <a:t>hipermobiliteye</a:t>
            </a:r>
            <a:r>
              <a:rPr lang="tr-TR" sz="2400" dirty="0" smtClean="0">
                <a:latin typeface="Times New Roman" pitchFamily="18" charset="0"/>
                <a:cs typeface="Times New Roman" pitchFamily="18" charset="0"/>
              </a:rPr>
              <a:t> bağlı olarak  </a:t>
            </a:r>
            <a:r>
              <a:rPr lang="tr-TR" sz="2400" dirty="0" err="1" smtClean="0">
                <a:latin typeface="Times New Roman" pitchFamily="18" charset="0"/>
                <a:cs typeface="Times New Roman" pitchFamily="18" charset="0"/>
              </a:rPr>
              <a:t>inkontinans</a:t>
            </a:r>
            <a:r>
              <a:rPr lang="tr-TR" sz="2400" dirty="0" smtClean="0">
                <a:latin typeface="Times New Roman" pitchFamily="18" charset="0"/>
                <a:cs typeface="Times New Roman" pitchFamily="18" charset="0"/>
              </a:rPr>
              <a:t> geliştiği  </a:t>
            </a:r>
          </a:p>
          <a:p>
            <a:pPr fontAlgn="base">
              <a:buFont typeface="Wingdings" pitchFamily="2" charset="2"/>
              <a:buChar char="Ø"/>
            </a:pPr>
            <a:r>
              <a:rPr lang="tr-TR" sz="2400" dirty="0" smtClean="0">
                <a:latin typeface="Times New Roman" pitchFamily="18" charset="0"/>
                <a:cs typeface="Times New Roman" pitchFamily="18" charset="0"/>
              </a:rPr>
              <a:t>Ayrıca doğumda kullanılan </a:t>
            </a:r>
            <a:r>
              <a:rPr lang="tr-TR" sz="2400" dirty="0" err="1" smtClean="0">
                <a:latin typeface="Times New Roman" pitchFamily="18" charset="0"/>
                <a:cs typeface="Times New Roman" pitchFamily="18" charset="0"/>
              </a:rPr>
              <a:t>prostaglandinlerin</a:t>
            </a:r>
            <a:r>
              <a:rPr lang="tr-TR" sz="2400" dirty="0" smtClean="0">
                <a:latin typeface="Times New Roman" pitchFamily="18" charset="0"/>
                <a:cs typeface="Times New Roman" pitchFamily="18" charset="0"/>
              </a:rPr>
              <a:t> de </a:t>
            </a:r>
            <a:r>
              <a:rPr lang="tr-TR" sz="2400" dirty="0" err="1" smtClean="0">
                <a:latin typeface="Times New Roman" pitchFamily="18" charset="0"/>
                <a:cs typeface="Times New Roman" pitchFamily="18" charset="0"/>
              </a:rPr>
              <a:t>üretral</a:t>
            </a:r>
            <a:r>
              <a:rPr lang="tr-TR" sz="2400" dirty="0" smtClean="0">
                <a:latin typeface="Times New Roman" pitchFamily="18" charset="0"/>
                <a:cs typeface="Times New Roman" pitchFamily="18" charset="0"/>
              </a:rPr>
              <a:t> rezistansı azaltarak </a:t>
            </a:r>
            <a:r>
              <a:rPr lang="tr-TR" sz="2400" dirty="0" err="1" smtClean="0">
                <a:latin typeface="Times New Roman" pitchFamily="18" charset="0"/>
                <a:cs typeface="Times New Roman" pitchFamily="18" charset="0"/>
              </a:rPr>
              <a:t>inkontinansa</a:t>
            </a:r>
            <a:r>
              <a:rPr lang="tr-TR" sz="2400" dirty="0" smtClean="0">
                <a:latin typeface="Times New Roman" pitchFamily="18" charset="0"/>
                <a:cs typeface="Times New Roman" pitchFamily="18" charset="0"/>
              </a:rPr>
              <a:t> katkısı olabileceği  </a:t>
            </a:r>
            <a:endParaRPr lang="tr-TR" sz="24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67544" y="620688"/>
            <a:ext cx="6779096" cy="1084982"/>
          </a:xfrm>
        </p:spPr>
        <p:txBody>
          <a:bodyPr>
            <a:noAutofit/>
          </a:bodyPr>
          <a:lstStyle/>
          <a:p>
            <a:r>
              <a:rPr lang="tr-TR" sz="3600" dirty="0" smtClean="0">
                <a:solidFill>
                  <a:schemeClr val="tx1"/>
                </a:solidFill>
                <a:latin typeface="Times New Roman" pitchFamily="18" charset="0"/>
                <a:cs typeface="Times New Roman" pitchFamily="18" charset="0"/>
              </a:rPr>
              <a:t>Gebelikte doğum şeklinin </a:t>
            </a:r>
            <a:r>
              <a:rPr lang="tr-TR" sz="3600" dirty="0" err="1" smtClean="0">
                <a:solidFill>
                  <a:schemeClr val="tx1"/>
                </a:solidFill>
                <a:latin typeface="Times New Roman" pitchFamily="18" charset="0"/>
                <a:cs typeface="Times New Roman" pitchFamily="18" charset="0"/>
              </a:rPr>
              <a:t>pelvik</a:t>
            </a:r>
            <a:r>
              <a:rPr lang="tr-TR" sz="3600" dirty="0" smtClean="0">
                <a:solidFill>
                  <a:schemeClr val="tx1"/>
                </a:solidFill>
                <a:latin typeface="Times New Roman" pitchFamily="18" charset="0"/>
                <a:cs typeface="Times New Roman" pitchFamily="18" charset="0"/>
              </a:rPr>
              <a:t> tabana etkisi</a:t>
            </a:r>
            <a:endParaRPr lang="tr-TR" sz="3600" dirty="0">
              <a:solidFill>
                <a:schemeClr val="tx1"/>
              </a:solidFill>
              <a:latin typeface="Times New Roman" pitchFamily="18" charset="0"/>
              <a:cs typeface="Times New Roman" pitchFamily="18" charset="0"/>
            </a:endParaRPr>
          </a:p>
        </p:txBody>
      </p:sp>
      <p:sp>
        <p:nvSpPr>
          <p:cNvPr id="3" name="2 İçerik Yer Tutucusu"/>
          <p:cNvSpPr>
            <a:spLocks noGrp="1"/>
          </p:cNvSpPr>
          <p:nvPr>
            <p:ph idx="1"/>
          </p:nvPr>
        </p:nvSpPr>
        <p:spPr>
          <a:xfrm>
            <a:off x="467544" y="1772816"/>
            <a:ext cx="8229600" cy="4623792"/>
          </a:xfrm>
        </p:spPr>
        <p:txBody>
          <a:bodyPr>
            <a:normAutofit/>
          </a:bodyPr>
          <a:lstStyle/>
          <a:p>
            <a:pPr>
              <a:buFont typeface="Wingdings" pitchFamily="2" charset="2"/>
              <a:buChar char="Ø"/>
            </a:pPr>
            <a:r>
              <a:rPr lang="tr-TR" sz="2400" dirty="0" smtClean="0">
                <a:latin typeface="Times New Roman" pitchFamily="18" charset="0"/>
                <a:cs typeface="Times New Roman" pitchFamily="18" charset="0"/>
              </a:rPr>
              <a:t>PTD gelişiminde suçlanan en önemli faktörlerden birisinin doğum şekli olduğu öne sürülmektedir.  PTD dan </a:t>
            </a:r>
            <a:r>
              <a:rPr lang="tr-TR" sz="2400" dirty="0" err="1" smtClean="0">
                <a:latin typeface="Times New Roman" pitchFamily="18" charset="0"/>
                <a:cs typeface="Times New Roman" pitchFamily="18" charset="0"/>
              </a:rPr>
              <a:t>vaginal</a:t>
            </a:r>
            <a:r>
              <a:rPr lang="tr-TR" sz="2400" dirty="0" smtClean="0">
                <a:latin typeface="Times New Roman" pitchFamily="18" charset="0"/>
                <a:cs typeface="Times New Roman" pitchFamily="18" charset="0"/>
              </a:rPr>
              <a:t> doğumda özellikle doğumun 2. evresinde </a:t>
            </a:r>
            <a:r>
              <a:rPr lang="tr-TR" sz="2400" dirty="0" err="1" smtClean="0">
                <a:latin typeface="Times New Roman" pitchFamily="18" charset="0"/>
                <a:cs typeface="Times New Roman" pitchFamily="18" charset="0"/>
              </a:rPr>
              <a:t>pelvik</a:t>
            </a:r>
            <a:r>
              <a:rPr lang="tr-TR" sz="2400" dirty="0" smtClean="0">
                <a:latin typeface="Times New Roman" pitchFamily="18" charset="0"/>
                <a:cs typeface="Times New Roman" pitchFamily="18" charset="0"/>
              </a:rPr>
              <a:t> destek dokularında ve bunların </a:t>
            </a:r>
            <a:r>
              <a:rPr lang="tr-TR" sz="2400" dirty="0" err="1" smtClean="0">
                <a:latin typeface="Times New Roman" pitchFamily="18" charset="0"/>
                <a:cs typeface="Times New Roman" pitchFamily="18" charset="0"/>
              </a:rPr>
              <a:t>innervasyonunu</a:t>
            </a:r>
            <a:r>
              <a:rPr lang="tr-TR" sz="2400" dirty="0" smtClean="0">
                <a:latin typeface="Times New Roman" pitchFamily="18" charset="0"/>
                <a:cs typeface="Times New Roman" pitchFamily="18" charset="0"/>
              </a:rPr>
              <a:t> sağlayan sinirlerde meydana gelen hasar sorumlu tutulmaktadır. </a:t>
            </a:r>
          </a:p>
          <a:p>
            <a:pPr>
              <a:buFont typeface="Wingdings" pitchFamily="2" charset="2"/>
              <a:buChar char="Ø"/>
            </a:pPr>
            <a:r>
              <a:rPr lang="tr-TR" sz="2400" dirty="0" smtClean="0">
                <a:latin typeface="Times New Roman" pitchFamily="18" charset="0"/>
                <a:cs typeface="Times New Roman" pitchFamily="18" charset="0"/>
              </a:rPr>
              <a:t>Çoğu kadında </a:t>
            </a:r>
            <a:r>
              <a:rPr lang="tr-TR" sz="2400" dirty="0" err="1" smtClean="0">
                <a:latin typeface="Times New Roman" pitchFamily="18" charset="0"/>
                <a:cs typeface="Times New Roman" pitchFamily="18" charset="0"/>
              </a:rPr>
              <a:t>pelvik</a:t>
            </a:r>
            <a:r>
              <a:rPr lang="tr-TR" sz="2400" dirty="0" smtClean="0">
                <a:latin typeface="Times New Roman" pitchFamily="18" charset="0"/>
                <a:cs typeface="Times New Roman" pitchFamily="18" charset="0"/>
              </a:rPr>
              <a:t> tabanda kısmi </a:t>
            </a:r>
            <a:r>
              <a:rPr lang="tr-TR" sz="2400" dirty="0" err="1" smtClean="0">
                <a:latin typeface="Times New Roman" pitchFamily="18" charset="0"/>
                <a:cs typeface="Times New Roman" pitchFamily="18" charset="0"/>
              </a:rPr>
              <a:t>denervasyonun</a:t>
            </a:r>
            <a:r>
              <a:rPr lang="tr-TR" sz="2400" dirty="0" smtClean="0">
                <a:latin typeface="Times New Roman" pitchFamily="18" charset="0"/>
                <a:cs typeface="Times New Roman" pitchFamily="18" charset="0"/>
              </a:rPr>
              <a:t> özellikle ilk gebelikte oluşabileceği, </a:t>
            </a:r>
            <a:r>
              <a:rPr lang="tr-TR" sz="2400" dirty="0" err="1" smtClean="0">
                <a:latin typeface="Times New Roman" pitchFamily="18" charset="0"/>
                <a:cs typeface="Times New Roman" pitchFamily="18" charset="0"/>
              </a:rPr>
              <a:t>vaginal</a:t>
            </a:r>
            <a:r>
              <a:rPr lang="tr-TR" sz="2400" dirty="0" smtClean="0">
                <a:latin typeface="Times New Roman" pitchFamily="18" charset="0"/>
                <a:cs typeface="Times New Roman" pitchFamily="18" charset="0"/>
              </a:rPr>
              <a:t> doğumda bu </a:t>
            </a:r>
            <a:r>
              <a:rPr lang="tr-TR" sz="2400" dirty="0" err="1" smtClean="0">
                <a:latin typeface="Times New Roman" pitchFamily="18" charset="0"/>
                <a:cs typeface="Times New Roman" pitchFamily="18" charset="0"/>
              </a:rPr>
              <a:t>denervasyonun</a:t>
            </a:r>
            <a:r>
              <a:rPr lang="tr-TR" sz="2400" dirty="0" smtClean="0">
                <a:latin typeface="Times New Roman" pitchFamily="18" charset="0"/>
                <a:cs typeface="Times New Roman" pitchFamily="18" charset="0"/>
              </a:rPr>
              <a:t> </a:t>
            </a:r>
            <a:r>
              <a:rPr lang="tr-TR" sz="2400" dirty="0" err="1" smtClean="0">
                <a:latin typeface="Times New Roman" pitchFamily="18" charset="0"/>
                <a:cs typeface="Times New Roman" pitchFamily="18" charset="0"/>
              </a:rPr>
              <a:t>siddetini</a:t>
            </a:r>
            <a:r>
              <a:rPr lang="tr-TR" sz="2400" dirty="0" smtClean="0">
                <a:latin typeface="Times New Roman" pitchFamily="18" charset="0"/>
                <a:cs typeface="Times New Roman" pitchFamily="18" charset="0"/>
              </a:rPr>
              <a:t> artırarak  PTD oluşmasını kolaylaştıracağı ileri sürülmüştür.</a:t>
            </a:r>
          </a:p>
          <a:p>
            <a:pPr>
              <a:buFont typeface="Wingdings" pitchFamily="2" charset="2"/>
              <a:buChar char="Ø"/>
            </a:pPr>
            <a:r>
              <a:rPr lang="tr-TR" sz="2400" dirty="0" err="1" smtClean="0">
                <a:latin typeface="Times New Roman" pitchFamily="18" charset="0"/>
                <a:cs typeface="Times New Roman" pitchFamily="18" charset="0"/>
              </a:rPr>
              <a:t>Vaginal</a:t>
            </a:r>
            <a:r>
              <a:rPr lang="tr-TR" sz="2400" dirty="0" smtClean="0">
                <a:latin typeface="Times New Roman" pitchFamily="18" charset="0"/>
                <a:cs typeface="Times New Roman" pitchFamily="18" charset="0"/>
              </a:rPr>
              <a:t> doğum ile </a:t>
            </a:r>
            <a:r>
              <a:rPr lang="tr-TR" sz="2400" dirty="0" err="1" smtClean="0">
                <a:latin typeface="Times New Roman" pitchFamily="18" charset="0"/>
                <a:cs typeface="Times New Roman" pitchFamily="18" charset="0"/>
              </a:rPr>
              <a:t>üretral</a:t>
            </a:r>
            <a:r>
              <a:rPr lang="tr-TR" sz="2400" dirty="0" smtClean="0">
                <a:latin typeface="Times New Roman" pitchFamily="18" charset="0"/>
                <a:cs typeface="Times New Roman" pitchFamily="18" charset="0"/>
              </a:rPr>
              <a:t> </a:t>
            </a:r>
            <a:r>
              <a:rPr lang="tr-TR" sz="2400" dirty="0" err="1" smtClean="0">
                <a:latin typeface="Times New Roman" pitchFamily="18" charset="0"/>
                <a:cs typeface="Times New Roman" pitchFamily="18" charset="0"/>
              </a:rPr>
              <a:t>sfinkter</a:t>
            </a:r>
            <a:r>
              <a:rPr lang="tr-TR" sz="2400" dirty="0" smtClean="0">
                <a:latin typeface="Times New Roman" pitchFamily="18" charset="0"/>
                <a:cs typeface="Times New Roman" pitchFamily="18" charset="0"/>
              </a:rPr>
              <a:t> yetmezliği arasında pozitif bir korelasyon bulunmuştur. </a:t>
            </a:r>
            <a:endParaRPr lang="tr-TR" sz="24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solidFill>
                <a:schemeClr val="tx1"/>
              </a:solidFill>
            </a:endParaRPr>
          </a:p>
        </p:txBody>
      </p:sp>
      <p:sp>
        <p:nvSpPr>
          <p:cNvPr id="3" name="2 İçerik Yer Tutucusu"/>
          <p:cNvSpPr>
            <a:spLocks noGrp="1"/>
          </p:cNvSpPr>
          <p:nvPr>
            <p:ph idx="1"/>
          </p:nvPr>
        </p:nvSpPr>
        <p:spPr>
          <a:xfrm>
            <a:off x="467544" y="1340768"/>
            <a:ext cx="8229600" cy="4389120"/>
          </a:xfrm>
        </p:spPr>
        <p:txBody>
          <a:bodyPr>
            <a:normAutofit/>
          </a:bodyPr>
          <a:lstStyle/>
          <a:p>
            <a:pPr>
              <a:buFont typeface="Wingdings" pitchFamily="2" charset="2"/>
              <a:buChar char="Ø"/>
            </a:pPr>
            <a:r>
              <a:rPr lang="tr-TR" sz="6000" dirty="0" smtClean="0">
                <a:latin typeface="Times New Roman" pitchFamily="18" charset="0"/>
                <a:cs typeface="Times New Roman" pitchFamily="18" charset="0"/>
              </a:rPr>
              <a:t>SEZARYEN OPERASYONU PTD  İÇİN KORUYUCU MUDUR ?</a:t>
            </a:r>
            <a:endParaRPr lang="tr-TR" sz="60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solidFill>
                  <a:schemeClr val="tx1"/>
                </a:solidFill>
                <a:latin typeface="Times New Roman" pitchFamily="18" charset="0"/>
                <a:cs typeface="Times New Roman" pitchFamily="18" charset="0"/>
              </a:rPr>
              <a:t>EPINCONT STUDY</a:t>
            </a:r>
            <a:endParaRPr lang="tr-TR" dirty="0">
              <a:solidFill>
                <a:schemeClr val="tx1"/>
              </a:solidFill>
              <a:latin typeface="Times New Roman" pitchFamily="18" charset="0"/>
              <a:cs typeface="Times New Roman" pitchFamily="18" charset="0"/>
            </a:endParaRPr>
          </a:p>
        </p:txBody>
      </p:sp>
      <p:sp>
        <p:nvSpPr>
          <p:cNvPr id="3" name="2 İçerik Yer Tutucusu"/>
          <p:cNvSpPr>
            <a:spLocks noGrp="1"/>
          </p:cNvSpPr>
          <p:nvPr>
            <p:ph idx="1"/>
          </p:nvPr>
        </p:nvSpPr>
        <p:spPr/>
        <p:txBody>
          <a:bodyPr>
            <a:normAutofit fontScale="92500"/>
          </a:bodyPr>
          <a:lstStyle/>
          <a:p>
            <a:pPr>
              <a:buFont typeface="Wingdings" pitchFamily="2" charset="2"/>
              <a:buChar char="Ø"/>
            </a:pPr>
            <a:r>
              <a:rPr lang="tr-TR" sz="2500" dirty="0" smtClean="0">
                <a:latin typeface="Times New Roman" pitchFamily="18" charset="0"/>
                <a:cs typeface="Times New Roman" pitchFamily="18" charset="0"/>
              </a:rPr>
              <a:t>15307 kadın medikal doğum kayıtlarından (Norveç) </a:t>
            </a:r>
          </a:p>
          <a:p>
            <a:pPr>
              <a:buFont typeface="Wingdings" pitchFamily="2" charset="2"/>
              <a:buChar char="Ø"/>
            </a:pPr>
            <a:r>
              <a:rPr lang="tr-TR" sz="2500" dirty="0" smtClean="0">
                <a:latin typeface="Times New Roman" pitchFamily="18" charset="0"/>
                <a:cs typeface="Times New Roman" pitchFamily="18" charset="0"/>
              </a:rPr>
              <a:t>65 yaşını geçmiş, her iki doğum şeklini yapmış olgular çalışma dışı tutuldu.</a:t>
            </a:r>
          </a:p>
          <a:p>
            <a:pPr>
              <a:buFont typeface="Wingdings" pitchFamily="2" charset="2"/>
              <a:buChar char="Ø"/>
            </a:pPr>
            <a:r>
              <a:rPr lang="tr-TR" sz="2500" dirty="0" err="1" smtClean="0">
                <a:latin typeface="Times New Roman" pitchFamily="18" charset="0"/>
                <a:cs typeface="Times New Roman" pitchFamily="18" charset="0"/>
              </a:rPr>
              <a:t>Nullipar</a:t>
            </a:r>
            <a:r>
              <a:rPr lang="tr-TR" sz="2500" dirty="0" smtClean="0">
                <a:latin typeface="Times New Roman" pitchFamily="18" charset="0"/>
                <a:cs typeface="Times New Roman" pitchFamily="18" charset="0"/>
              </a:rPr>
              <a:t>, sadece sezaryen, sadece </a:t>
            </a:r>
            <a:r>
              <a:rPr lang="tr-TR" sz="2500" dirty="0" err="1" smtClean="0">
                <a:latin typeface="Times New Roman" pitchFamily="18" charset="0"/>
                <a:cs typeface="Times New Roman" pitchFamily="18" charset="0"/>
              </a:rPr>
              <a:t>vaginal</a:t>
            </a:r>
            <a:r>
              <a:rPr lang="tr-TR" sz="2500" dirty="0" smtClean="0">
                <a:latin typeface="Times New Roman" pitchFamily="18" charset="0"/>
                <a:cs typeface="Times New Roman" pitchFamily="18" charset="0"/>
              </a:rPr>
              <a:t> doğum karşılaştırıldı.</a:t>
            </a:r>
          </a:p>
          <a:p>
            <a:pPr>
              <a:buFont typeface="Wingdings" pitchFamily="2" charset="2"/>
              <a:buChar char="Ø"/>
            </a:pPr>
            <a:r>
              <a:rPr lang="tr-TR" sz="2500" dirty="0" smtClean="0">
                <a:latin typeface="Times New Roman" pitchFamily="18" charset="0"/>
                <a:cs typeface="Times New Roman" pitchFamily="18" charset="0"/>
              </a:rPr>
              <a:t>Herhangi bir </a:t>
            </a:r>
            <a:r>
              <a:rPr lang="tr-TR" sz="2500" dirty="0" err="1" smtClean="0">
                <a:latin typeface="Times New Roman" pitchFamily="18" charset="0"/>
                <a:cs typeface="Times New Roman" pitchFamily="18" charset="0"/>
              </a:rPr>
              <a:t>inkontinans</a:t>
            </a:r>
            <a:r>
              <a:rPr lang="tr-TR" sz="2500" dirty="0" smtClean="0">
                <a:latin typeface="Times New Roman" pitchFamily="18" charset="0"/>
                <a:cs typeface="Times New Roman" pitchFamily="18" charset="0"/>
              </a:rPr>
              <a:t> sıklığı </a:t>
            </a:r>
            <a:r>
              <a:rPr lang="tr-TR" sz="2500" dirty="0" err="1" smtClean="0">
                <a:latin typeface="Times New Roman" pitchFamily="18" charset="0"/>
                <a:cs typeface="Times New Roman" pitchFamily="18" charset="0"/>
              </a:rPr>
              <a:t>nulliparlarda</a:t>
            </a:r>
            <a:r>
              <a:rPr lang="tr-TR" sz="2500" dirty="0" smtClean="0">
                <a:latin typeface="Times New Roman" pitchFamily="18" charset="0"/>
                <a:cs typeface="Times New Roman" pitchFamily="18" charset="0"/>
              </a:rPr>
              <a:t> %10.1, sezaryen grubunda %15,9, </a:t>
            </a:r>
            <a:r>
              <a:rPr lang="tr-TR" sz="2500" dirty="0" err="1" smtClean="0">
                <a:latin typeface="Times New Roman" pitchFamily="18" charset="0"/>
                <a:cs typeface="Times New Roman" pitchFamily="18" charset="0"/>
              </a:rPr>
              <a:t>vaginal</a:t>
            </a:r>
            <a:r>
              <a:rPr lang="tr-TR" sz="2500" dirty="0" smtClean="0">
                <a:latin typeface="Times New Roman" pitchFamily="18" charset="0"/>
                <a:cs typeface="Times New Roman" pitchFamily="18" charset="0"/>
              </a:rPr>
              <a:t> grupta %21.</a:t>
            </a:r>
          </a:p>
          <a:p>
            <a:pPr>
              <a:buFont typeface="Wingdings" pitchFamily="2" charset="2"/>
              <a:buChar char="Ø"/>
            </a:pPr>
            <a:r>
              <a:rPr lang="tr-TR" sz="2500" dirty="0" err="1" smtClean="0">
                <a:latin typeface="Times New Roman" pitchFamily="18" charset="0"/>
                <a:cs typeface="Times New Roman" pitchFamily="18" charset="0"/>
              </a:rPr>
              <a:t>Stress</a:t>
            </a:r>
            <a:r>
              <a:rPr lang="tr-TR" sz="2500" dirty="0" smtClean="0">
                <a:latin typeface="Times New Roman" pitchFamily="18" charset="0"/>
                <a:cs typeface="Times New Roman" pitchFamily="18" charset="0"/>
              </a:rPr>
              <a:t> </a:t>
            </a:r>
            <a:r>
              <a:rPr lang="tr-TR" sz="2500" dirty="0" err="1" smtClean="0">
                <a:latin typeface="Times New Roman" pitchFamily="18" charset="0"/>
                <a:cs typeface="Times New Roman" pitchFamily="18" charset="0"/>
              </a:rPr>
              <a:t>üriner</a:t>
            </a:r>
            <a:r>
              <a:rPr lang="tr-TR" sz="2500" dirty="0" smtClean="0">
                <a:latin typeface="Times New Roman" pitchFamily="18" charset="0"/>
                <a:cs typeface="Times New Roman" pitchFamily="18" charset="0"/>
              </a:rPr>
              <a:t> </a:t>
            </a:r>
            <a:r>
              <a:rPr lang="tr-TR" sz="2500" dirty="0" err="1" smtClean="0">
                <a:latin typeface="Times New Roman" pitchFamily="18" charset="0"/>
                <a:cs typeface="Times New Roman" pitchFamily="18" charset="0"/>
              </a:rPr>
              <a:t>inkontinans</a:t>
            </a:r>
            <a:r>
              <a:rPr lang="tr-TR" sz="2500" dirty="0" smtClean="0">
                <a:latin typeface="Times New Roman" pitchFamily="18" charset="0"/>
                <a:cs typeface="Times New Roman" pitchFamily="18" charset="0"/>
              </a:rPr>
              <a:t>  %4,7- 6.9-12.2 sırasıyla</a:t>
            </a:r>
          </a:p>
          <a:p>
            <a:pPr>
              <a:buFont typeface="Wingdings" pitchFamily="2" charset="2"/>
              <a:buChar char="Ø"/>
            </a:pPr>
            <a:r>
              <a:rPr lang="tr-TR" sz="2500" dirty="0" err="1" smtClean="0">
                <a:latin typeface="Times New Roman" pitchFamily="18" charset="0"/>
                <a:cs typeface="Times New Roman" pitchFamily="18" charset="0"/>
              </a:rPr>
              <a:t>Urge</a:t>
            </a:r>
            <a:r>
              <a:rPr lang="tr-TR" sz="2500" dirty="0" smtClean="0">
                <a:latin typeface="Times New Roman" pitchFamily="18" charset="0"/>
                <a:cs typeface="Times New Roman" pitchFamily="18" charset="0"/>
              </a:rPr>
              <a:t> </a:t>
            </a:r>
            <a:r>
              <a:rPr lang="tr-TR" sz="2500" dirty="0" err="1" smtClean="0">
                <a:latin typeface="Times New Roman" pitchFamily="18" charset="0"/>
                <a:cs typeface="Times New Roman" pitchFamily="18" charset="0"/>
              </a:rPr>
              <a:t>inkontinans</a:t>
            </a:r>
            <a:r>
              <a:rPr lang="tr-TR" sz="2500" dirty="0" smtClean="0">
                <a:latin typeface="Times New Roman" pitchFamily="18" charset="0"/>
                <a:cs typeface="Times New Roman" pitchFamily="18" charset="0"/>
              </a:rPr>
              <a:t> %1.6- 2.2- 1.8</a:t>
            </a:r>
          </a:p>
          <a:p>
            <a:pPr>
              <a:buFont typeface="Wingdings" pitchFamily="2" charset="2"/>
              <a:buChar char="Ø"/>
            </a:pPr>
            <a:r>
              <a:rPr lang="tr-TR" sz="2500" dirty="0" err="1" smtClean="0">
                <a:latin typeface="Times New Roman" pitchFamily="18" charset="0"/>
                <a:cs typeface="Times New Roman" pitchFamily="18" charset="0"/>
              </a:rPr>
              <a:t>Mixed</a:t>
            </a:r>
            <a:r>
              <a:rPr lang="tr-TR" sz="2500" dirty="0" smtClean="0">
                <a:latin typeface="Times New Roman" pitchFamily="18" charset="0"/>
                <a:cs typeface="Times New Roman" pitchFamily="18" charset="0"/>
              </a:rPr>
              <a:t> tip %3,1-5,3- 6,1</a:t>
            </a:r>
          </a:p>
          <a:p>
            <a:pPr>
              <a:buFont typeface="Wingdings" pitchFamily="2" charset="2"/>
              <a:buChar char="Ø"/>
            </a:pPr>
            <a:r>
              <a:rPr lang="tr-TR" sz="1400" b="1" dirty="0" err="1" smtClean="0">
                <a:latin typeface="Times New Roman" pitchFamily="18" charset="0"/>
                <a:cs typeface="Times New Roman" pitchFamily="18" charset="0"/>
              </a:rPr>
              <a:t>Rortveit</a:t>
            </a:r>
            <a:r>
              <a:rPr lang="tr-TR" sz="1400" b="1" dirty="0" smtClean="0">
                <a:latin typeface="Times New Roman" pitchFamily="18" charset="0"/>
                <a:cs typeface="Times New Roman" pitchFamily="18" charset="0"/>
              </a:rPr>
              <a:t> G</a:t>
            </a:r>
            <a:r>
              <a:rPr lang="tr-TR" sz="1400" dirty="0" smtClean="0">
                <a:latin typeface="Times New Roman" pitchFamily="18" charset="0"/>
                <a:cs typeface="Times New Roman" pitchFamily="18" charset="0"/>
              </a:rPr>
              <a:t>,</a:t>
            </a:r>
            <a:r>
              <a:rPr lang="en-US" sz="1400" b="1" dirty="0" smtClean="0">
                <a:latin typeface="Times New Roman" pitchFamily="18" charset="0"/>
                <a:cs typeface="Times New Roman" pitchFamily="18" charset="0"/>
              </a:rPr>
              <a:t> Urinary incontinence after vaginal delivery or cesarean section.</a:t>
            </a:r>
            <a:r>
              <a:rPr lang="pt-BR" sz="1400" u="sng" dirty="0" smtClean="0">
                <a:latin typeface="Times New Roman" pitchFamily="18" charset="0"/>
                <a:cs typeface="Times New Roman" pitchFamily="18" charset="0"/>
                <a:hlinkClick r:id="rId2" tooltip="The New England journal of medicine."/>
              </a:rPr>
              <a:t> N Engl J Med.</a:t>
            </a:r>
            <a:r>
              <a:rPr lang="pt-BR" sz="1400" dirty="0" smtClean="0">
                <a:latin typeface="Times New Roman" pitchFamily="18" charset="0"/>
                <a:cs typeface="Times New Roman" pitchFamily="18" charset="0"/>
              </a:rPr>
              <a:t> 2003 Mar 6;348(10):900-7.</a:t>
            </a:r>
            <a:endParaRPr lang="en-US" sz="1400" b="1" dirty="0" smtClean="0">
              <a:latin typeface="Times New Roman" pitchFamily="18" charset="0"/>
              <a:cs typeface="Times New Roman" pitchFamily="18" charset="0"/>
            </a:endParaRPr>
          </a:p>
          <a:p>
            <a:pPr>
              <a:buFont typeface="Wingdings" pitchFamily="2" charset="2"/>
              <a:buChar char="Ø"/>
            </a:pPr>
            <a:endParaRPr lang="tr-TR" sz="2500" dirty="0" smtClean="0">
              <a:latin typeface="Times New Roman" pitchFamily="18" charset="0"/>
              <a:cs typeface="Times New Roman" pitchFamily="18" charset="0"/>
            </a:endParaRPr>
          </a:p>
          <a:p>
            <a:pPr>
              <a:buFont typeface="Wingdings" pitchFamily="2" charset="2"/>
              <a:buChar char="Ø"/>
            </a:pPr>
            <a:endParaRPr lang="tr-TR" dirty="0" smtClean="0">
              <a:latin typeface="Times New Roman" pitchFamily="18" charset="0"/>
              <a:cs typeface="Times New Roman" pitchFamily="18" charset="0"/>
            </a:endParaRPr>
          </a:p>
          <a:p>
            <a:pPr>
              <a:buFont typeface="Wingdings" pitchFamily="2" charset="2"/>
              <a:buChar char="Ø"/>
            </a:pPr>
            <a:endParaRPr lang="tr-TR" dirty="0" smtClean="0">
              <a:latin typeface="Times New Roman" pitchFamily="18" charset="0"/>
              <a:cs typeface="Times New Roman" pitchFamily="18" charset="0"/>
            </a:endParaRPr>
          </a:p>
          <a:p>
            <a:pPr>
              <a:buFont typeface="Wingdings" pitchFamily="2" charset="2"/>
              <a:buChar char="Ø"/>
            </a:pPr>
            <a:endParaRPr lang="tr-TR"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solidFill>
                  <a:schemeClr val="tx1"/>
                </a:solidFill>
                <a:latin typeface="Times New Roman" pitchFamily="18" charset="0"/>
                <a:cs typeface="Times New Roman" pitchFamily="18" charset="0"/>
              </a:rPr>
              <a:t>EPINCONT STUDY</a:t>
            </a:r>
            <a:endParaRPr lang="tr-TR" dirty="0">
              <a:solidFill>
                <a:schemeClr val="tx1"/>
              </a:solidFill>
              <a:latin typeface="Times New Roman" pitchFamily="18" charset="0"/>
              <a:cs typeface="Times New Roman" pitchFamily="18" charset="0"/>
            </a:endParaRPr>
          </a:p>
        </p:txBody>
      </p:sp>
      <p:sp>
        <p:nvSpPr>
          <p:cNvPr id="3" name="2 İçerik Yer Tutucusu"/>
          <p:cNvSpPr>
            <a:spLocks noGrp="1"/>
          </p:cNvSpPr>
          <p:nvPr>
            <p:ph idx="1"/>
          </p:nvPr>
        </p:nvSpPr>
        <p:spPr/>
        <p:txBody>
          <a:bodyPr>
            <a:normAutofit fontScale="85000" lnSpcReduction="20000"/>
          </a:bodyPr>
          <a:lstStyle/>
          <a:p>
            <a:pPr>
              <a:buFont typeface="Wingdings" pitchFamily="2" charset="2"/>
              <a:buChar char="Ø"/>
            </a:pPr>
            <a:r>
              <a:rPr lang="tr-TR" dirty="0" err="1" smtClean="0">
                <a:latin typeface="Times New Roman" pitchFamily="18" charset="0"/>
                <a:cs typeface="Times New Roman" pitchFamily="18" charset="0"/>
              </a:rPr>
              <a:t>Nullipar</a:t>
            </a:r>
            <a:r>
              <a:rPr lang="tr-TR" dirty="0" smtClean="0">
                <a:latin typeface="Times New Roman" pitchFamily="18" charset="0"/>
                <a:cs typeface="Times New Roman" pitchFamily="18" charset="0"/>
              </a:rPr>
              <a:t> kadınlarla karşılaştırıldığında sezaryen geçirenlerde herhangi bir </a:t>
            </a:r>
            <a:r>
              <a:rPr lang="tr-TR" dirty="0" err="1" smtClean="0">
                <a:latin typeface="Times New Roman" pitchFamily="18" charset="0"/>
                <a:cs typeface="Times New Roman" pitchFamily="18" charset="0"/>
              </a:rPr>
              <a:t>inkontinans</a:t>
            </a:r>
            <a:r>
              <a:rPr lang="tr-TR" dirty="0" smtClean="0">
                <a:latin typeface="Times New Roman" pitchFamily="18" charset="0"/>
                <a:cs typeface="Times New Roman" pitchFamily="18" charset="0"/>
              </a:rPr>
              <a:t> için </a:t>
            </a:r>
            <a:r>
              <a:rPr lang="tr-TR" dirty="0" err="1" smtClean="0">
                <a:latin typeface="Times New Roman" pitchFamily="18" charset="0"/>
                <a:cs typeface="Times New Roman" pitchFamily="18" charset="0"/>
              </a:rPr>
              <a:t>adjusted</a:t>
            </a:r>
            <a:r>
              <a:rPr lang="tr-TR" dirty="0" smtClean="0">
                <a:latin typeface="Times New Roman" pitchFamily="18" charset="0"/>
                <a:cs typeface="Times New Roman" pitchFamily="18" charset="0"/>
              </a:rPr>
              <a:t> </a:t>
            </a:r>
            <a:r>
              <a:rPr lang="tr-TR" dirty="0" err="1" smtClean="0">
                <a:latin typeface="Times New Roman" pitchFamily="18" charset="0"/>
                <a:cs typeface="Times New Roman" pitchFamily="18" charset="0"/>
              </a:rPr>
              <a:t>odds</a:t>
            </a:r>
            <a:r>
              <a:rPr lang="tr-TR" dirty="0" smtClean="0">
                <a:latin typeface="Times New Roman" pitchFamily="18" charset="0"/>
                <a:cs typeface="Times New Roman" pitchFamily="18" charset="0"/>
              </a:rPr>
              <a:t> </a:t>
            </a:r>
            <a:r>
              <a:rPr lang="tr-TR" dirty="0" err="1" smtClean="0">
                <a:latin typeface="Times New Roman" pitchFamily="18" charset="0"/>
                <a:cs typeface="Times New Roman" pitchFamily="18" charset="0"/>
              </a:rPr>
              <a:t>ratio</a:t>
            </a:r>
            <a:r>
              <a:rPr lang="tr-TR" dirty="0" smtClean="0">
                <a:latin typeface="Times New Roman" pitchFamily="18" charset="0"/>
                <a:cs typeface="Times New Roman" pitchFamily="18" charset="0"/>
              </a:rPr>
              <a:t> 1,5 (%95 CI 1.2-1.9)</a:t>
            </a:r>
          </a:p>
          <a:p>
            <a:pPr>
              <a:buFont typeface="Wingdings" pitchFamily="2" charset="2"/>
              <a:buChar char="Ø"/>
            </a:pPr>
            <a:r>
              <a:rPr lang="tr-TR" dirty="0" err="1" smtClean="0">
                <a:latin typeface="Times New Roman" pitchFamily="18" charset="0"/>
                <a:cs typeface="Times New Roman" pitchFamily="18" charset="0"/>
              </a:rPr>
              <a:t>Vaginal</a:t>
            </a:r>
            <a:r>
              <a:rPr lang="tr-TR" dirty="0" smtClean="0">
                <a:latin typeface="Times New Roman" pitchFamily="18" charset="0"/>
                <a:cs typeface="Times New Roman" pitchFamily="18" charset="0"/>
              </a:rPr>
              <a:t> doğum ile sezaryen karşılaştırıldığında herhangi bir </a:t>
            </a:r>
            <a:r>
              <a:rPr lang="tr-TR" dirty="0" err="1" smtClean="0">
                <a:latin typeface="Times New Roman" pitchFamily="18" charset="0"/>
                <a:cs typeface="Times New Roman" pitchFamily="18" charset="0"/>
              </a:rPr>
              <a:t>inkontinans</a:t>
            </a:r>
            <a:r>
              <a:rPr lang="tr-TR" dirty="0" smtClean="0">
                <a:latin typeface="Times New Roman" pitchFamily="18" charset="0"/>
                <a:cs typeface="Times New Roman" pitchFamily="18" charset="0"/>
              </a:rPr>
              <a:t> için </a:t>
            </a:r>
            <a:r>
              <a:rPr lang="tr-TR" dirty="0" err="1" smtClean="0">
                <a:latin typeface="Times New Roman" pitchFamily="18" charset="0"/>
                <a:cs typeface="Times New Roman" pitchFamily="18" charset="0"/>
              </a:rPr>
              <a:t>odds</a:t>
            </a:r>
            <a:r>
              <a:rPr lang="tr-TR" dirty="0" smtClean="0">
                <a:latin typeface="Times New Roman" pitchFamily="18" charset="0"/>
                <a:cs typeface="Times New Roman" pitchFamily="18" charset="0"/>
              </a:rPr>
              <a:t> </a:t>
            </a:r>
            <a:r>
              <a:rPr lang="tr-TR" dirty="0" err="1" smtClean="0">
                <a:latin typeface="Times New Roman" pitchFamily="18" charset="0"/>
                <a:cs typeface="Times New Roman" pitchFamily="18" charset="0"/>
              </a:rPr>
              <a:t>ratio</a:t>
            </a:r>
            <a:r>
              <a:rPr lang="tr-TR" dirty="0" smtClean="0">
                <a:latin typeface="Times New Roman" pitchFamily="18" charset="0"/>
                <a:cs typeface="Times New Roman" pitchFamily="18" charset="0"/>
              </a:rPr>
              <a:t> 1.7 (%95 CI 1.3-2.1) , ciddi </a:t>
            </a:r>
            <a:r>
              <a:rPr lang="tr-TR" dirty="0" err="1" smtClean="0">
                <a:latin typeface="Times New Roman" pitchFamily="18" charset="0"/>
                <a:cs typeface="Times New Roman" pitchFamily="18" charset="0"/>
              </a:rPr>
              <a:t>inkontinans</a:t>
            </a:r>
            <a:r>
              <a:rPr lang="tr-TR" dirty="0" smtClean="0">
                <a:latin typeface="Times New Roman" pitchFamily="18" charset="0"/>
                <a:cs typeface="Times New Roman" pitchFamily="18" charset="0"/>
              </a:rPr>
              <a:t> için </a:t>
            </a:r>
            <a:r>
              <a:rPr lang="tr-TR" dirty="0" err="1" smtClean="0">
                <a:latin typeface="Times New Roman" pitchFamily="18" charset="0"/>
                <a:cs typeface="Times New Roman" pitchFamily="18" charset="0"/>
              </a:rPr>
              <a:t>odds</a:t>
            </a:r>
            <a:r>
              <a:rPr lang="tr-TR" dirty="0" smtClean="0">
                <a:latin typeface="Times New Roman" pitchFamily="18" charset="0"/>
                <a:cs typeface="Times New Roman" pitchFamily="18" charset="0"/>
              </a:rPr>
              <a:t> </a:t>
            </a:r>
            <a:r>
              <a:rPr lang="tr-TR" dirty="0" err="1" smtClean="0">
                <a:latin typeface="Times New Roman" pitchFamily="18" charset="0"/>
                <a:cs typeface="Times New Roman" pitchFamily="18" charset="0"/>
              </a:rPr>
              <a:t>ratio</a:t>
            </a:r>
            <a:r>
              <a:rPr lang="tr-TR" dirty="0" smtClean="0">
                <a:latin typeface="Times New Roman" pitchFamily="18" charset="0"/>
                <a:cs typeface="Times New Roman" pitchFamily="18" charset="0"/>
              </a:rPr>
              <a:t> 2.2 (%95 CI 1.7-3.2), </a:t>
            </a:r>
          </a:p>
          <a:p>
            <a:pPr>
              <a:buFont typeface="Wingdings" pitchFamily="2" charset="2"/>
              <a:buChar char="Ø"/>
            </a:pPr>
            <a:r>
              <a:rPr lang="tr-TR" dirty="0" smtClean="0">
                <a:latin typeface="Times New Roman" pitchFamily="18" charset="0"/>
                <a:cs typeface="Times New Roman" pitchFamily="18" charset="0"/>
              </a:rPr>
              <a:t>İlginç olarak bu çalışmada </a:t>
            </a:r>
            <a:r>
              <a:rPr lang="tr-TR" dirty="0" err="1" smtClean="0">
                <a:latin typeface="Times New Roman" pitchFamily="18" charset="0"/>
                <a:cs typeface="Times New Roman" pitchFamily="18" charset="0"/>
              </a:rPr>
              <a:t>stress</a:t>
            </a:r>
            <a:r>
              <a:rPr lang="tr-TR" dirty="0" smtClean="0">
                <a:latin typeface="Times New Roman" pitchFamily="18" charset="0"/>
                <a:cs typeface="Times New Roman" pitchFamily="18" charset="0"/>
              </a:rPr>
              <a:t> ve </a:t>
            </a:r>
            <a:r>
              <a:rPr lang="tr-TR" dirty="0" err="1" smtClean="0">
                <a:latin typeface="Times New Roman" pitchFamily="18" charset="0"/>
                <a:cs typeface="Times New Roman" pitchFamily="18" charset="0"/>
              </a:rPr>
              <a:t>mixed</a:t>
            </a:r>
            <a:r>
              <a:rPr lang="tr-TR" dirty="0" smtClean="0">
                <a:latin typeface="Times New Roman" pitchFamily="18" charset="0"/>
                <a:cs typeface="Times New Roman" pitchFamily="18" charset="0"/>
              </a:rPr>
              <a:t> </a:t>
            </a:r>
            <a:r>
              <a:rPr lang="tr-TR" dirty="0" err="1" smtClean="0">
                <a:latin typeface="Times New Roman" pitchFamily="18" charset="0"/>
                <a:cs typeface="Times New Roman" pitchFamily="18" charset="0"/>
              </a:rPr>
              <a:t>inkontinans</a:t>
            </a:r>
            <a:r>
              <a:rPr lang="tr-TR" dirty="0" smtClean="0">
                <a:latin typeface="Times New Roman" pitchFamily="18" charset="0"/>
                <a:cs typeface="Times New Roman" pitchFamily="18" charset="0"/>
              </a:rPr>
              <a:t> sezaryen grubunda daha fazla idi.</a:t>
            </a:r>
          </a:p>
          <a:p>
            <a:pPr>
              <a:buFont typeface="Wingdings" pitchFamily="2" charset="2"/>
              <a:buChar char="Ø"/>
            </a:pPr>
            <a:r>
              <a:rPr lang="tr-TR" dirty="0" smtClean="0">
                <a:latin typeface="Times New Roman" pitchFamily="18" charset="0"/>
                <a:cs typeface="Times New Roman" pitchFamily="18" charset="0"/>
              </a:rPr>
              <a:t>Bu çalışmada sadece </a:t>
            </a:r>
            <a:r>
              <a:rPr lang="tr-TR" dirty="0" err="1" smtClean="0">
                <a:latin typeface="Times New Roman" pitchFamily="18" charset="0"/>
                <a:cs typeface="Times New Roman" pitchFamily="18" charset="0"/>
              </a:rPr>
              <a:t>stress</a:t>
            </a:r>
            <a:r>
              <a:rPr lang="tr-TR" dirty="0" smtClean="0">
                <a:latin typeface="Times New Roman" pitchFamily="18" charset="0"/>
                <a:cs typeface="Times New Roman" pitchFamily="18" charset="0"/>
              </a:rPr>
              <a:t> </a:t>
            </a:r>
            <a:r>
              <a:rPr lang="tr-TR" dirty="0" err="1" smtClean="0">
                <a:latin typeface="Times New Roman" pitchFamily="18" charset="0"/>
                <a:cs typeface="Times New Roman" pitchFamily="18" charset="0"/>
              </a:rPr>
              <a:t>inkontinans</a:t>
            </a:r>
            <a:r>
              <a:rPr lang="tr-TR" dirty="0" smtClean="0">
                <a:latin typeface="Times New Roman" pitchFamily="18" charset="0"/>
                <a:cs typeface="Times New Roman" pitchFamily="18" charset="0"/>
              </a:rPr>
              <a:t> doğum şekli ile ilişkili bulundu </a:t>
            </a:r>
            <a:r>
              <a:rPr lang="tr-TR" dirty="0">
                <a:latin typeface="Times New Roman" pitchFamily="18" charset="0"/>
                <a:cs typeface="Times New Roman" pitchFamily="18" charset="0"/>
              </a:rPr>
              <a:t> </a:t>
            </a:r>
            <a:r>
              <a:rPr lang="tr-TR" dirty="0" err="1" smtClean="0">
                <a:latin typeface="Times New Roman" pitchFamily="18" charset="0"/>
                <a:cs typeface="Times New Roman" pitchFamily="18" charset="0"/>
              </a:rPr>
              <a:t>odds</a:t>
            </a:r>
            <a:r>
              <a:rPr lang="tr-TR" dirty="0" smtClean="0">
                <a:latin typeface="Times New Roman" pitchFamily="18" charset="0"/>
                <a:cs typeface="Times New Roman" pitchFamily="18" charset="0"/>
              </a:rPr>
              <a:t> </a:t>
            </a:r>
            <a:r>
              <a:rPr lang="tr-TR" dirty="0" err="1" smtClean="0">
                <a:latin typeface="Times New Roman" pitchFamily="18" charset="0"/>
                <a:cs typeface="Times New Roman" pitchFamily="18" charset="0"/>
              </a:rPr>
              <a:t>ratio</a:t>
            </a:r>
            <a:r>
              <a:rPr lang="tr-TR" dirty="0" smtClean="0">
                <a:latin typeface="Times New Roman" pitchFamily="18" charset="0"/>
                <a:cs typeface="Times New Roman" pitchFamily="18" charset="0"/>
              </a:rPr>
              <a:t> 2.4(%95 CI 1.7-3.2)</a:t>
            </a:r>
          </a:p>
          <a:p>
            <a:pPr>
              <a:buFont typeface="Wingdings" pitchFamily="2" charset="2"/>
              <a:buChar char="Ø"/>
            </a:pPr>
            <a:r>
              <a:rPr lang="tr-TR" dirty="0" smtClean="0">
                <a:latin typeface="Times New Roman" pitchFamily="18" charset="0"/>
                <a:cs typeface="Times New Roman" pitchFamily="18" charset="0"/>
              </a:rPr>
              <a:t>Sonuç olarak  </a:t>
            </a:r>
            <a:r>
              <a:rPr lang="tr-TR" dirty="0" err="1" smtClean="0">
                <a:latin typeface="Times New Roman" pitchFamily="18" charset="0"/>
                <a:cs typeface="Times New Roman" pitchFamily="18" charset="0"/>
              </a:rPr>
              <a:t>sezaryenın</a:t>
            </a:r>
            <a:r>
              <a:rPr lang="tr-TR" dirty="0" smtClean="0">
                <a:latin typeface="Times New Roman" pitchFamily="18" charset="0"/>
                <a:cs typeface="Times New Roman" pitchFamily="18" charset="0"/>
              </a:rPr>
              <a:t> </a:t>
            </a:r>
            <a:r>
              <a:rPr lang="tr-TR" dirty="0" err="1" smtClean="0">
                <a:latin typeface="Times New Roman" pitchFamily="18" charset="0"/>
                <a:cs typeface="Times New Roman" pitchFamily="18" charset="0"/>
              </a:rPr>
              <a:t>üriner</a:t>
            </a:r>
            <a:r>
              <a:rPr lang="tr-TR" dirty="0" smtClean="0">
                <a:latin typeface="Times New Roman" pitchFamily="18" charset="0"/>
                <a:cs typeface="Times New Roman" pitchFamily="18" charset="0"/>
              </a:rPr>
              <a:t> </a:t>
            </a:r>
            <a:r>
              <a:rPr lang="tr-TR" dirty="0" err="1" smtClean="0">
                <a:latin typeface="Times New Roman" pitchFamily="18" charset="0"/>
                <a:cs typeface="Times New Roman" pitchFamily="18" charset="0"/>
              </a:rPr>
              <a:t>inkontinans</a:t>
            </a:r>
            <a:r>
              <a:rPr lang="tr-TR" dirty="0" smtClean="0">
                <a:latin typeface="Times New Roman" pitchFamily="18" charset="0"/>
                <a:cs typeface="Times New Roman" pitchFamily="18" charset="0"/>
              </a:rPr>
              <a:t> için koruyucu olamayacağı gösterildi.</a:t>
            </a:r>
          </a:p>
          <a:p>
            <a:pPr>
              <a:buFont typeface="Wingdings" pitchFamily="2" charset="2"/>
              <a:buChar char="Ø"/>
            </a:pPr>
            <a:r>
              <a:rPr lang="tr-TR" sz="2000" b="1" dirty="0" err="1" smtClean="0">
                <a:latin typeface="Times New Roman" pitchFamily="18" charset="0"/>
                <a:cs typeface="Times New Roman" pitchFamily="18" charset="0"/>
              </a:rPr>
              <a:t>Rortveit</a:t>
            </a:r>
            <a:r>
              <a:rPr lang="tr-TR" sz="2000" b="1" dirty="0" smtClean="0">
                <a:latin typeface="Times New Roman" pitchFamily="18" charset="0"/>
                <a:cs typeface="Times New Roman" pitchFamily="18" charset="0"/>
              </a:rPr>
              <a:t> G</a:t>
            </a:r>
            <a:r>
              <a:rPr lang="tr-TR" sz="2000" dirty="0" smtClean="0">
                <a:latin typeface="Times New Roman" pitchFamily="18" charset="0"/>
                <a:cs typeface="Times New Roman" pitchFamily="18" charset="0"/>
              </a:rPr>
              <a:t>,</a:t>
            </a:r>
            <a:r>
              <a:rPr lang="en-US" sz="2000" b="1" dirty="0" smtClean="0">
                <a:latin typeface="Times New Roman" pitchFamily="18" charset="0"/>
                <a:cs typeface="Times New Roman" pitchFamily="18" charset="0"/>
              </a:rPr>
              <a:t> Urinary incontinence after vaginal delivery or cesarean section.</a:t>
            </a:r>
            <a:r>
              <a:rPr lang="pt-BR" sz="2000" u="sng" dirty="0" smtClean="0">
                <a:latin typeface="Times New Roman" pitchFamily="18" charset="0"/>
                <a:cs typeface="Times New Roman" pitchFamily="18" charset="0"/>
                <a:hlinkClick r:id="rId2" tooltip="The New England journal of medicine."/>
              </a:rPr>
              <a:t> N Engl J Med.</a:t>
            </a:r>
            <a:r>
              <a:rPr lang="pt-BR" sz="2000" dirty="0" smtClean="0">
                <a:latin typeface="Times New Roman" pitchFamily="18" charset="0"/>
                <a:cs typeface="Times New Roman" pitchFamily="18" charset="0"/>
              </a:rPr>
              <a:t> 2003 Mar 6;348(10):900-7.</a:t>
            </a:r>
            <a:endParaRPr lang="en-US" sz="2000" b="1" dirty="0" smtClean="0">
              <a:latin typeface="Times New Roman" pitchFamily="18" charset="0"/>
              <a:cs typeface="Times New Roman" pitchFamily="18" charset="0"/>
            </a:endParaRPr>
          </a:p>
          <a:p>
            <a:pPr>
              <a:buFont typeface="Wingdings" pitchFamily="2" charset="2"/>
              <a:buChar char="Ø"/>
            </a:pPr>
            <a:endParaRPr lang="tr-TR" dirty="0" smtClean="0">
              <a:latin typeface="Times New Roman" pitchFamily="18" charset="0"/>
              <a:cs typeface="Times New Roman" pitchFamily="18" charset="0"/>
            </a:endParaRPr>
          </a:p>
          <a:p>
            <a:pPr>
              <a:buFont typeface="Wingdings" pitchFamily="2" charset="2"/>
              <a:buChar char="Ø"/>
            </a:pPr>
            <a:endParaRPr lang="tr-TR" dirty="0" smtClean="0">
              <a:latin typeface="Times New Roman" pitchFamily="18" charset="0"/>
              <a:cs typeface="Times New Roman" pitchFamily="18" charset="0"/>
            </a:endParaRPr>
          </a:p>
          <a:p>
            <a:pPr>
              <a:buFont typeface="Wingdings" pitchFamily="2" charset="2"/>
              <a:buChar char="Ø"/>
            </a:pPr>
            <a:endParaRPr lang="tr-TR" dirty="0" smtClean="0">
              <a:latin typeface="Times New Roman" pitchFamily="18" charset="0"/>
              <a:cs typeface="Times New Roman" pitchFamily="18" charset="0"/>
            </a:endParaRPr>
          </a:p>
          <a:p>
            <a:pPr>
              <a:buFont typeface="Wingdings" pitchFamily="2" charset="2"/>
              <a:buChar char="Ø"/>
            </a:pPr>
            <a:endParaRPr lang="tr-TR"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67544" y="548680"/>
            <a:ext cx="8229600" cy="864096"/>
          </a:xfrm>
        </p:spPr>
        <p:txBody>
          <a:bodyPr>
            <a:normAutofit/>
          </a:bodyPr>
          <a:lstStyle/>
          <a:p>
            <a:r>
              <a:rPr lang="tr-TR" sz="2000" i="1" dirty="0" err="1">
                <a:solidFill>
                  <a:schemeClr val="tx1"/>
                </a:solidFill>
                <a:latin typeface="Times New Roman" pitchFamily="18" charset="0"/>
                <a:cs typeface="Times New Roman" pitchFamily="18" charset="0"/>
              </a:rPr>
              <a:t>Sze</a:t>
            </a:r>
            <a:r>
              <a:rPr lang="tr-TR" sz="2000" i="1" dirty="0">
                <a:solidFill>
                  <a:schemeClr val="tx1"/>
                </a:solidFill>
                <a:latin typeface="Times New Roman" pitchFamily="18" charset="0"/>
                <a:cs typeface="Times New Roman" pitchFamily="18" charset="0"/>
              </a:rPr>
              <a:t> EH, </a:t>
            </a:r>
            <a:r>
              <a:rPr lang="tr-TR" sz="2000" i="1" dirty="0" err="1">
                <a:solidFill>
                  <a:schemeClr val="tx1"/>
                </a:solidFill>
                <a:latin typeface="Times New Roman" pitchFamily="18" charset="0"/>
                <a:cs typeface="Times New Roman" pitchFamily="18" charset="0"/>
              </a:rPr>
              <a:t>Sherard</a:t>
            </a:r>
            <a:r>
              <a:rPr lang="tr-TR" sz="2000" i="1" dirty="0">
                <a:solidFill>
                  <a:schemeClr val="tx1"/>
                </a:solidFill>
                <a:latin typeface="Times New Roman" pitchFamily="18" charset="0"/>
                <a:cs typeface="Times New Roman" pitchFamily="18" charset="0"/>
              </a:rPr>
              <a:t> GB 3rd, </a:t>
            </a:r>
            <a:r>
              <a:rPr lang="tr-TR" sz="2000" i="1" dirty="0" err="1">
                <a:solidFill>
                  <a:schemeClr val="tx1"/>
                </a:solidFill>
                <a:latin typeface="Times New Roman" pitchFamily="18" charset="0"/>
                <a:cs typeface="Times New Roman" pitchFamily="18" charset="0"/>
              </a:rPr>
              <a:t>Dolezal</a:t>
            </a:r>
            <a:r>
              <a:rPr lang="tr-TR" sz="2000" i="1" dirty="0">
                <a:solidFill>
                  <a:schemeClr val="tx1"/>
                </a:solidFill>
                <a:latin typeface="Times New Roman" pitchFamily="18" charset="0"/>
                <a:cs typeface="Times New Roman" pitchFamily="18" charset="0"/>
              </a:rPr>
              <a:t> JM. </a:t>
            </a:r>
            <a:r>
              <a:rPr lang="tr-TR" sz="2000" i="1" dirty="0" err="1">
                <a:solidFill>
                  <a:schemeClr val="tx1"/>
                </a:solidFill>
                <a:latin typeface="Times New Roman" pitchFamily="18" charset="0"/>
                <a:cs typeface="Times New Roman" pitchFamily="18" charset="0"/>
              </a:rPr>
              <a:t>Pregnancy</a:t>
            </a:r>
            <a:r>
              <a:rPr lang="tr-TR" sz="2000" i="1" dirty="0">
                <a:solidFill>
                  <a:schemeClr val="tx1"/>
                </a:solidFill>
                <a:latin typeface="Times New Roman" pitchFamily="18" charset="0"/>
                <a:cs typeface="Times New Roman" pitchFamily="18" charset="0"/>
              </a:rPr>
              <a:t>, </a:t>
            </a:r>
            <a:r>
              <a:rPr lang="tr-TR" sz="2000" i="1" dirty="0" err="1">
                <a:solidFill>
                  <a:schemeClr val="tx1"/>
                </a:solidFill>
                <a:latin typeface="Times New Roman" pitchFamily="18" charset="0"/>
                <a:cs typeface="Times New Roman" pitchFamily="18" charset="0"/>
              </a:rPr>
              <a:t>labor</a:t>
            </a:r>
            <a:r>
              <a:rPr lang="tr-TR" sz="2000" i="1" dirty="0">
                <a:solidFill>
                  <a:schemeClr val="tx1"/>
                </a:solidFill>
                <a:latin typeface="Times New Roman" pitchFamily="18" charset="0"/>
                <a:cs typeface="Times New Roman" pitchFamily="18" charset="0"/>
              </a:rPr>
              <a:t>, </a:t>
            </a:r>
            <a:r>
              <a:rPr lang="tr-TR" sz="2000" i="1" dirty="0" err="1">
                <a:solidFill>
                  <a:schemeClr val="tx1"/>
                </a:solidFill>
                <a:latin typeface="Times New Roman" pitchFamily="18" charset="0"/>
                <a:cs typeface="Times New Roman" pitchFamily="18" charset="0"/>
              </a:rPr>
              <a:t>delivery</a:t>
            </a:r>
            <a:r>
              <a:rPr lang="tr-TR" sz="2000" i="1" dirty="0">
                <a:solidFill>
                  <a:schemeClr val="tx1"/>
                </a:solidFill>
                <a:latin typeface="Times New Roman" pitchFamily="18" charset="0"/>
                <a:cs typeface="Times New Roman" pitchFamily="18" charset="0"/>
              </a:rPr>
              <a:t>,</a:t>
            </a:r>
            <a:br>
              <a:rPr lang="tr-TR" sz="2000" i="1" dirty="0">
                <a:solidFill>
                  <a:schemeClr val="tx1"/>
                </a:solidFill>
                <a:latin typeface="Times New Roman" pitchFamily="18" charset="0"/>
                <a:cs typeface="Times New Roman" pitchFamily="18" charset="0"/>
              </a:rPr>
            </a:br>
            <a:r>
              <a:rPr lang="tr-TR" sz="2000" i="1" dirty="0" err="1">
                <a:solidFill>
                  <a:schemeClr val="tx1"/>
                </a:solidFill>
                <a:latin typeface="Times New Roman" pitchFamily="18" charset="0"/>
                <a:cs typeface="Times New Roman" pitchFamily="18" charset="0"/>
              </a:rPr>
              <a:t>and</a:t>
            </a:r>
            <a:r>
              <a:rPr lang="tr-TR" sz="2000" i="1" dirty="0">
                <a:solidFill>
                  <a:schemeClr val="tx1"/>
                </a:solidFill>
                <a:latin typeface="Times New Roman" pitchFamily="18" charset="0"/>
                <a:cs typeface="Times New Roman" pitchFamily="18" charset="0"/>
              </a:rPr>
              <a:t> </a:t>
            </a:r>
            <a:r>
              <a:rPr lang="tr-TR" sz="2000" i="1" dirty="0" err="1">
                <a:solidFill>
                  <a:schemeClr val="tx1"/>
                </a:solidFill>
                <a:latin typeface="Times New Roman" pitchFamily="18" charset="0"/>
                <a:cs typeface="Times New Roman" pitchFamily="18" charset="0"/>
              </a:rPr>
              <a:t>pelvic</a:t>
            </a:r>
            <a:r>
              <a:rPr lang="tr-TR" sz="2000" i="1" dirty="0">
                <a:solidFill>
                  <a:schemeClr val="tx1"/>
                </a:solidFill>
                <a:latin typeface="Times New Roman" pitchFamily="18" charset="0"/>
                <a:cs typeface="Times New Roman" pitchFamily="18" charset="0"/>
              </a:rPr>
              <a:t> organ </a:t>
            </a:r>
            <a:r>
              <a:rPr lang="tr-TR" sz="2000" i="1" dirty="0" err="1">
                <a:solidFill>
                  <a:schemeClr val="tx1"/>
                </a:solidFill>
                <a:latin typeface="Times New Roman" pitchFamily="18" charset="0"/>
                <a:cs typeface="Times New Roman" pitchFamily="18" charset="0"/>
              </a:rPr>
              <a:t>prolapse</a:t>
            </a:r>
            <a:r>
              <a:rPr lang="tr-TR" sz="2000" i="1" dirty="0">
                <a:solidFill>
                  <a:schemeClr val="tx1"/>
                </a:solidFill>
                <a:latin typeface="Times New Roman" pitchFamily="18" charset="0"/>
                <a:cs typeface="Times New Roman" pitchFamily="18" charset="0"/>
              </a:rPr>
              <a:t>. </a:t>
            </a:r>
            <a:r>
              <a:rPr lang="tr-TR" sz="2000" i="1" dirty="0" err="1">
                <a:solidFill>
                  <a:schemeClr val="tx1"/>
                </a:solidFill>
                <a:latin typeface="Times New Roman" pitchFamily="18" charset="0"/>
                <a:cs typeface="Times New Roman" pitchFamily="18" charset="0"/>
              </a:rPr>
              <a:t>Obstet</a:t>
            </a:r>
            <a:r>
              <a:rPr lang="tr-TR" sz="2000" i="1" dirty="0">
                <a:solidFill>
                  <a:schemeClr val="tx1"/>
                </a:solidFill>
                <a:latin typeface="Times New Roman" pitchFamily="18" charset="0"/>
                <a:cs typeface="Times New Roman" pitchFamily="18" charset="0"/>
              </a:rPr>
              <a:t> </a:t>
            </a:r>
            <a:r>
              <a:rPr lang="tr-TR" sz="2000" i="1" dirty="0" err="1">
                <a:solidFill>
                  <a:schemeClr val="tx1"/>
                </a:solidFill>
                <a:latin typeface="Times New Roman" pitchFamily="18" charset="0"/>
                <a:cs typeface="Times New Roman" pitchFamily="18" charset="0"/>
              </a:rPr>
              <a:t>Gynecol</a:t>
            </a:r>
            <a:r>
              <a:rPr lang="tr-TR" sz="2000" i="1" dirty="0">
                <a:solidFill>
                  <a:schemeClr val="tx1"/>
                </a:solidFill>
                <a:latin typeface="Times New Roman" pitchFamily="18" charset="0"/>
                <a:cs typeface="Times New Roman" pitchFamily="18" charset="0"/>
              </a:rPr>
              <a:t> 2002;100:981-986</a:t>
            </a:r>
          </a:p>
        </p:txBody>
      </p:sp>
      <p:sp>
        <p:nvSpPr>
          <p:cNvPr id="3" name="2 İçerik Yer Tutucusu"/>
          <p:cNvSpPr>
            <a:spLocks noGrp="1"/>
          </p:cNvSpPr>
          <p:nvPr>
            <p:ph idx="1"/>
          </p:nvPr>
        </p:nvSpPr>
        <p:spPr>
          <a:xfrm>
            <a:off x="457200" y="1700808"/>
            <a:ext cx="8229600" cy="4425355"/>
          </a:xfrm>
        </p:spPr>
        <p:txBody>
          <a:bodyPr>
            <a:normAutofit/>
          </a:bodyPr>
          <a:lstStyle/>
          <a:p>
            <a:pPr>
              <a:buFont typeface="Wingdings" pitchFamily="2" charset="2"/>
              <a:buChar char="Ø"/>
            </a:pPr>
            <a:r>
              <a:rPr lang="tr-TR" dirty="0" smtClean="0">
                <a:latin typeface="Times New Roman" pitchFamily="18" charset="0"/>
                <a:cs typeface="Times New Roman" pitchFamily="18" charset="0"/>
              </a:rPr>
              <a:t>Bu çalışmada sezaryen operasyonu </a:t>
            </a:r>
            <a:r>
              <a:rPr lang="tr-TR" dirty="0" err="1" smtClean="0">
                <a:latin typeface="Times New Roman" pitchFamily="18" charset="0"/>
                <a:cs typeface="Times New Roman" pitchFamily="18" charset="0"/>
              </a:rPr>
              <a:t>pelvik</a:t>
            </a:r>
            <a:r>
              <a:rPr lang="tr-TR" dirty="0" smtClean="0">
                <a:latin typeface="Times New Roman" pitchFamily="18" charset="0"/>
                <a:cs typeface="Times New Roman" pitchFamily="18" charset="0"/>
              </a:rPr>
              <a:t> organ </a:t>
            </a:r>
            <a:r>
              <a:rPr lang="tr-TR" dirty="0" err="1" smtClean="0">
                <a:latin typeface="Times New Roman" pitchFamily="18" charset="0"/>
                <a:cs typeface="Times New Roman" pitchFamily="18" charset="0"/>
              </a:rPr>
              <a:t>prolapsusunun</a:t>
            </a:r>
            <a:r>
              <a:rPr lang="tr-TR" dirty="0" smtClean="0">
                <a:latin typeface="Times New Roman" pitchFamily="18" charset="0"/>
                <a:cs typeface="Times New Roman" pitchFamily="18" charset="0"/>
              </a:rPr>
              <a:t> önlenmesinde sadece kısmen etkili bulunmuştur, çünkü </a:t>
            </a:r>
            <a:r>
              <a:rPr lang="tr-TR" dirty="0" err="1" smtClean="0">
                <a:latin typeface="Times New Roman" pitchFamily="18" charset="0"/>
                <a:cs typeface="Times New Roman" pitchFamily="18" charset="0"/>
              </a:rPr>
              <a:t>nullipar</a:t>
            </a:r>
            <a:r>
              <a:rPr lang="tr-TR" dirty="0" smtClean="0">
                <a:latin typeface="Times New Roman" pitchFamily="18" charset="0"/>
                <a:cs typeface="Times New Roman" pitchFamily="18" charset="0"/>
              </a:rPr>
              <a:t> 94 kadının %46’sında 36. gebelik haftasında zaten </a:t>
            </a:r>
            <a:r>
              <a:rPr lang="tr-TR" dirty="0" err="1" smtClean="0">
                <a:latin typeface="Times New Roman" pitchFamily="18" charset="0"/>
                <a:cs typeface="Times New Roman" pitchFamily="18" charset="0"/>
              </a:rPr>
              <a:t>pelvik</a:t>
            </a:r>
            <a:r>
              <a:rPr lang="tr-TR" dirty="0" smtClean="0">
                <a:latin typeface="Times New Roman" pitchFamily="18" charset="0"/>
                <a:cs typeface="Times New Roman" pitchFamily="18" charset="0"/>
              </a:rPr>
              <a:t> organ </a:t>
            </a:r>
            <a:r>
              <a:rPr lang="tr-TR" dirty="0" err="1" smtClean="0">
                <a:latin typeface="Times New Roman" pitchFamily="18" charset="0"/>
                <a:cs typeface="Times New Roman" pitchFamily="18" charset="0"/>
              </a:rPr>
              <a:t>prolapsusu</a:t>
            </a:r>
            <a:r>
              <a:rPr lang="tr-TR" dirty="0" smtClean="0">
                <a:latin typeface="Times New Roman" pitchFamily="18" charset="0"/>
                <a:cs typeface="Times New Roman" pitchFamily="18" charset="0"/>
              </a:rPr>
              <a:t> var olduğu için herkese </a:t>
            </a:r>
            <a:r>
              <a:rPr lang="tr-TR" dirty="0" err="1" smtClean="0">
                <a:latin typeface="Times New Roman" pitchFamily="18" charset="0"/>
                <a:cs typeface="Times New Roman" pitchFamily="18" charset="0"/>
              </a:rPr>
              <a:t>elektif</a:t>
            </a:r>
            <a:r>
              <a:rPr lang="tr-TR" dirty="0" smtClean="0">
                <a:latin typeface="Times New Roman" pitchFamily="18" charset="0"/>
                <a:cs typeface="Times New Roman" pitchFamily="18" charset="0"/>
              </a:rPr>
              <a:t> sezaryen uygulanırsa en iyi ihtimalle </a:t>
            </a:r>
            <a:r>
              <a:rPr lang="tr-TR" dirty="0" err="1" smtClean="0">
                <a:latin typeface="Times New Roman" pitchFamily="18" charset="0"/>
                <a:cs typeface="Times New Roman" pitchFamily="18" charset="0"/>
              </a:rPr>
              <a:t>pelvik</a:t>
            </a:r>
            <a:r>
              <a:rPr lang="tr-TR" dirty="0" smtClean="0">
                <a:latin typeface="Times New Roman" pitchFamily="18" charset="0"/>
                <a:cs typeface="Times New Roman" pitchFamily="18" charset="0"/>
              </a:rPr>
              <a:t> organ </a:t>
            </a:r>
            <a:r>
              <a:rPr lang="tr-TR" dirty="0" err="1" smtClean="0">
                <a:latin typeface="Times New Roman" pitchFamily="18" charset="0"/>
                <a:cs typeface="Times New Roman" pitchFamily="18" charset="0"/>
              </a:rPr>
              <a:t>prolapsuslarının</a:t>
            </a:r>
            <a:r>
              <a:rPr lang="tr-TR" dirty="0" smtClean="0">
                <a:latin typeface="Times New Roman" pitchFamily="18" charset="0"/>
                <a:cs typeface="Times New Roman" pitchFamily="18" charset="0"/>
              </a:rPr>
              <a:t> %54’ü engellenebilir. </a:t>
            </a:r>
            <a:r>
              <a:rPr lang="tr-TR" dirty="0" err="1" smtClean="0">
                <a:latin typeface="Times New Roman" pitchFamily="18" charset="0"/>
                <a:cs typeface="Times New Roman" pitchFamily="18" charset="0"/>
              </a:rPr>
              <a:t>Postpartum</a:t>
            </a:r>
            <a:r>
              <a:rPr lang="tr-TR" dirty="0" smtClean="0">
                <a:latin typeface="Times New Roman" pitchFamily="18" charset="0"/>
                <a:cs typeface="Times New Roman" pitchFamily="18" charset="0"/>
              </a:rPr>
              <a:t> 6. haftada %83’ünde </a:t>
            </a:r>
            <a:r>
              <a:rPr lang="tr-TR" dirty="0" err="1" smtClean="0">
                <a:latin typeface="Times New Roman" pitchFamily="18" charset="0"/>
                <a:cs typeface="Times New Roman" pitchFamily="18" charset="0"/>
              </a:rPr>
              <a:t>prolapsus</a:t>
            </a:r>
            <a:r>
              <a:rPr lang="tr-TR" dirty="0" smtClean="0">
                <a:latin typeface="Times New Roman" pitchFamily="18" charset="0"/>
                <a:cs typeface="Times New Roman" pitchFamily="18" charset="0"/>
              </a:rPr>
              <a:t> tespit edilmiştir. Bu farklılığın doğum sırasında geliştiği açıktır.</a:t>
            </a:r>
            <a:endParaRPr lang="tr-TR"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704088"/>
            <a:ext cx="8229600" cy="852704"/>
          </a:xfrm>
        </p:spPr>
        <p:txBody>
          <a:bodyPr>
            <a:normAutofit/>
          </a:bodyPr>
          <a:lstStyle/>
          <a:p>
            <a:r>
              <a:rPr lang="tr-TR" sz="2000" i="1" dirty="0" err="1">
                <a:solidFill>
                  <a:schemeClr val="tx1"/>
                </a:solidFill>
                <a:latin typeface="Times New Roman" pitchFamily="18" charset="0"/>
                <a:cs typeface="Times New Roman" pitchFamily="18" charset="0"/>
              </a:rPr>
              <a:t>Sze</a:t>
            </a:r>
            <a:r>
              <a:rPr lang="tr-TR" sz="2000" i="1" dirty="0">
                <a:solidFill>
                  <a:schemeClr val="tx1"/>
                </a:solidFill>
                <a:latin typeface="Times New Roman" pitchFamily="18" charset="0"/>
                <a:cs typeface="Times New Roman" pitchFamily="18" charset="0"/>
              </a:rPr>
              <a:t> EH, </a:t>
            </a:r>
            <a:r>
              <a:rPr lang="tr-TR" sz="2000" i="1" dirty="0" err="1">
                <a:solidFill>
                  <a:schemeClr val="tx1"/>
                </a:solidFill>
                <a:latin typeface="Times New Roman" pitchFamily="18" charset="0"/>
                <a:cs typeface="Times New Roman" pitchFamily="18" charset="0"/>
              </a:rPr>
              <a:t>Sherard</a:t>
            </a:r>
            <a:r>
              <a:rPr lang="tr-TR" sz="2000" i="1" dirty="0">
                <a:solidFill>
                  <a:schemeClr val="tx1"/>
                </a:solidFill>
                <a:latin typeface="Times New Roman" pitchFamily="18" charset="0"/>
                <a:cs typeface="Times New Roman" pitchFamily="18" charset="0"/>
              </a:rPr>
              <a:t> GB 3rd, </a:t>
            </a:r>
            <a:r>
              <a:rPr lang="tr-TR" sz="2000" i="1" dirty="0" err="1">
                <a:solidFill>
                  <a:schemeClr val="tx1"/>
                </a:solidFill>
                <a:latin typeface="Times New Roman" pitchFamily="18" charset="0"/>
                <a:cs typeface="Times New Roman" pitchFamily="18" charset="0"/>
              </a:rPr>
              <a:t>Dolezal</a:t>
            </a:r>
            <a:r>
              <a:rPr lang="tr-TR" sz="2000" i="1" dirty="0">
                <a:solidFill>
                  <a:schemeClr val="tx1"/>
                </a:solidFill>
                <a:latin typeface="Times New Roman" pitchFamily="18" charset="0"/>
                <a:cs typeface="Times New Roman" pitchFamily="18" charset="0"/>
              </a:rPr>
              <a:t> JM. </a:t>
            </a:r>
            <a:r>
              <a:rPr lang="tr-TR" sz="2000" i="1" dirty="0" err="1">
                <a:solidFill>
                  <a:schemeClr val="tx1"/>
                </a:solidFill>
                <a:latin typeface="Times New Roman" pitchFamily="18" charset="0"/>
                <a:cs typeface="Times New Roman" pitchFamily="18" charset="0"/>
              </a:rPr>
              <a:t>Pregnancy</a:t>
            </a:r>
            <a:r>
              <a:rPr lang="tr-TR" sz="2000" i="1" dirty="0">
                <a:solidFill>
                  <a:schemeClr val="tx1"/>
                </a:solidFill>
                <a:latin typeface="Times New Roman" pitchFamily="18" charset="0"/>
                <a:cs typeface="Times New Roman" pitchFamily="18" charset="0"/>
              </a:rPr>
              <a:t>, </a:t>
            </a:r>
            <a:r>
              <a:rPr lang="tr-TR" sz="2000" i="1" dirty="0" err="1">
                <a:solidFill>
                  <a:schemeClr val="tx1"/>
                </a:solidFill>
                <a:latin typeface="Times New Roman" pitchFamily="18" charset="0"/>
                <a:cs typeface="Times New Roman" pitchFamily="18" charset="0"/>
              </a:rPr>
              <a:t>labor</a:t>
            </a:r>
            <a:r>
              <a:rPr lang="tr-TR" sz="2000" i="1" dirty="0">
                <a:solidFill>
                  <a:schemeClr val="tx1"/>
                </a:solidFill>
                <a:latin typeface="Times New Roman" pitchFamily="18" charset="0"/>
                <a:cs typeface="Times New Roman" pitchFamily="18" charset="0"/>
              </a:rPr>
              <a:t>, </a:t>
            </a:r>
            <a:r>
              <a:rPr lang="tr-TR" sz="2000" i="1" dirty="0" err="1">
                <a:solidFill>
                  <a:schemeClr val="tx1"/>
                </a:solidFill>
                <a:latin typeface="Times New Roman" pitchFamily="18" charset="0"/>
                <a:cs typeface="Times New Roman" pitchFamily="18" charset="0"/>
              </a:rPr>
              <a:t>delivery</a:t>
            </a:r>
            <a:r>
              <a:rPr lang="tr-TR" sz="2000" i="1" dirty="0">
                <a:solidFill>
                  <a:schemeClr val="tx1"/>
                </a:solidFill>
                <a:latin typeface="Times New Roman" pitchFamily="18" charset="0"/>
                <a:cs typeface="Times New Roman" pitchFamily="18" charset="0"/>
              </a:rPr>
              <a:t>,</a:t>
            </a:r>
            <a:br>
              <a:rPr lang="tr-TR" sz="2000" i="1" dirty="0">
                <a:solidFill>
                  <a:schemeClr val="tx1"/>
                </a:solidFill>
                <a:latin typeface="Times New Roman" pitchFamily="18" charset="0"/>
                <a:cs typeface="Times New Roman" pitchFamily="18" charset="0"/>
              </a:rPr>
            </a:br>
            <a:r>
              <a:rPr lang="tr-TR" sz="2000" i="1" dirty="0" err="1">
                <a:solidFill>
                  <a:schemeClr val="tx1"/>
                </a:solidFill>
                <a:latin typeface="Times New Roman" pitchFamily="18" charset="0"/>
                <a:cs typeface="Times New Roman" pitchFamily="18" charset="0"/>
              </a:rPr>
              <a:t>and</a:t>
            </a:r>
            <a:r>
              <a:rPr lang="tr-TR" sz="2000" i="1" dirty="0">
                <a:solidFill>
                  <a:schemeClr val="tx1"/>
                </a:solidFill>
                <a:latin typeface="Times New Roman" pitchFamily="18" charset="0"/>
                <a:cs typeface="Times New Roman" pitchFamily="18" charset="0"/>
              </a:rPr>
              <a:t> </a:t>
            </a:r>
            <a:r>
              <a:rPr lang="tr-TR" sz="2000" i="1" dirty="0" err="1">
                <a:solidFill>
                  <a:schemeClr val="tx1"/>
                </a:solidFill>
                <a:latin typeface="Times New Roman" pitchFamily="18" charset="0"/>
                <a:cs typeface="Times New Roman" pitchFamily="18" charset="0"/>
              </a:rPr>
              <a:t>pelvic</a:t>
            </a:r>
            <a:r>
              <a:rPr lang="tr-TR" sz="2000" i="1" dirty="0">
                <a:solidFill>
                  <a:schemeClr val="tx1"/>
                </a:solidFill>
                <a:latin typeface="Times New Roman" pitchFamily="18" charset="0"/>
                <a:cs typeface="Times New Roman" pitchFamily="18" charset="0"/>
              </a:rPr>
              <a:t> organ </a:t>
            </a:r>
            <a:r>
              <a:rPr lang="tr-TR" sz="2000" i="1" dirty="0" err="1">
                <a:solidFill>
                  <a:schemeClr val="tx1"/>
                </a:solidFill>
                <a:latin typeface="Times New Roman" pitchFamily="18" charset="0"/>
                <a:cs typeface="Times New Roman" pitchFamily="18" charset="0"/>
              </a:rPr>
              <a:t>prolapse</a:t>
            </a:r>
            <a:r>
              <a:rPr lang="tr-TR" sz="2000" i="1" dirty="0">
                <a:solidFill>
                  <a:schemeClr val="tx1"/>
                </a:solidFill>
                <a:latin typeface="Times New Roman" pitchFamily="18" charset="0"/>
                <a:cs typeface="Times New Roman" pitchFamily="18" charset="0"/>
              </a:rPr>
              <a:t>. </a:t>
            </a:r>
            <a:r>
              <a:rPr lang="tr-TR" sz="2000" i="1" dirty="0" err="1">
                <a:solidFill>
                  <a:schemeClr val="tx1"/>
                </a:solidFill>
                <a:latin typeface="Times New Roman" pitchFamily="18" charset="0"/>
                <a:cs typeface="Times New Roman" pitchFamily="18" charset="0"/>
              </a:rPr>
              <a:t>Obstet</a:t>
            </a:r>
            <a:r>
              <a:rPr lang="tr-TR" sz="2000" i="1" dirty="0">
                <a:solidFill>
                  <a:schemeClr val="tx1"/>
                </a:solidFill>
                <a:latin typeface="Times New Roman" pitchFamily="18" charset="0"/>
                <a:cs typeface="Times New Roman" pitchFamily="18" charset="0"/>
              </a:rPr>
              <a:t> </a:t>
            </a:r>
            <a:r>
              <a:rPr lang="tr-TR" sz="2000" i="1" dirty="0" err="1">
                <a:solidFill>
                  <a:schemeClr val="tx1"/>
                </a:solidFill>
                <a:latin typeface="Times New Roman" pitchFamily="18" charset="0"/>
                <a:cs typeface="Times New Roman" pitchFamily="18" charset="0"/>
              </a:rPr>
              <a:t>Gynecol</a:t>
            </a:r>
            <a:r>
              <a:rPr lang="tr-TR" sz="2000" i="1" dirty="0">
                <a:solidFill>
                  <a:schemeClr val="tx1"/>
                </a:solidFill>
                <a:latin typeface="Times New Roman" pitchFamily="18" charset="0"/>
                <a:cs typeface="Times New Roman" pitchFamily="18" charset="0"/>
              </a:rPr>
              <a:t> 2002;100:981-986</a:t>
            </a:r>
          </a:p>
        </p:txBody>
      </p:sp>
      <p:sp>
        <p:nvSpPr>
          <p:cNvPr id="3" name="2 İçerik Yer Tutucusu"/>
          <p:cNvSpPr>
            <a:spLocks noGrp="1"/>
          </p:cNvSpPr>
          <p:nvPr>
            <p:ph idx="1"/>
          </p:nvPr>
        </p:nvSpPr>
        <p:spPr>
          <a:xfrm>
            <a:off x="395536" y="1772816"/>
            <a:ext cx="8229600" cy="4453955"/>
          </a:xfrm>
        </p:spPr>
        <p:txBody>
          <a:bodyPr>
            <a:normAutofit/>
          </a:bodyPr>
          <a:lstStyle/>
          <a:p>
            <a:pPr>
              <a:buFont typeface="Wingdings" pitchFamily="2" charset="2"/>
              <a:buChar char="Ø"/>
            </a:pPr>
            <a:r>
              <a:rPr lang="tr-TR" sz="3200" dirty="0" err="1" smtClean="0">
                <a:latin typeface="Times New Roman" pitchFamily="18" charset="0"/>
                <a:cs typeface="Times New Roman" pitchFamily="18" charset="0"/>
              </a:rPr>
              <a:t>Vaginal</a:t>
            </a:r>
            <a:r>
              <a:rPr lang="tr-TR" sz="3200" dirty="0" smtClean="0">
                <a:latin typeface="Times New Roman" pitchFamily="18" charset="0"/>
                <a:cs typeface="Times New Roman" pitchFamily="18" charset="0"/>
              </a:rPr>
              <a:t> yolla doğum yapanların %37’ sinde yeni POP, %15’ inde </a:t>
            </a:r>
            <a:r>
              <a:rPr lang="tr-TR" sz="3200" dirty="0" err="1" smtClean="0">
                <a:latin typeface="Times New Roman" pitchFamily="18" charset="0"/>
                <a:cs typeface="Times New Roman" pitchFamily="18" charset="0"/>
              </a:rPr>
              <a:t>varolan</a:t>
            </a:r>
            <a:r>
              <a:rPr lang="tr-TR" sz="3200" dirty="0" smtClean="0">
                <a:latin typeface="Times New Roman" pitchFamily="18" charset="0"/>
                <a:cs typeface="Times New Roman" pitchFamily="18" charset="0"/>
              </a:rPr>
              <a:t> POP da ilerleme görülmüştür. Aktif fazda sezaryen uygulandığında olguların %35’ inde yeni </a:t>
            </a:r>
            <a:r>
              <a:rPr lang="tr-TR" sz="3200" dirty="0" err="1" smtClean="0">
                <a:latin typeface="Times New Roman" pitchFamily="18" charset="0"/>
                <a:cs typeface="Times New Roman" pitchFamily="18" charset="0"/>
              </a:rPr>
              <a:t>prolapsus</a:t>
            </a:r>
            <a:r>
              <a:rPr lang="tr-TR" sz="3200" dirty="0" smtClean="0">
                <a:latin typeface="Times New Roman" pitchFamily="18" charset="0"/>
                <a:cs typeface="Times New Roman" pitchFamily="18" charset="0"/>
              </a:rPr>
              <a:t>, %8’inde </a:t>
            </a:r>
            <a:r>
              <a:rPr lang="tr-TR" sz="3200" dirty="0" err="1" smtClean="0">
                <a:latin typeface="Times New Roman" pitchFamily="18" charset="0"/>
                <a:cs typeface="Times New Roman" pitchFamily="18" charset="0"/>
              </a:rPr>
              <a:t>varolan</a:t>
            </a:r>
            <a:r>
              <a:rPr lang="tr-TR" sz="3200" dirty="0" smtClean="0">
                <a:latin typeface="Times New Roman" pitchFamily="18" charset="0"/>
                <a:cs typeface="Times New Roman" pitchFamily="18" charset="0"/>
              </a:rPr>
              <a:t> </a:t>
            </a:r>
            <a:r>
              <a:rPr lang="tr-TR" sz="3200" dirty="0" err="1" smtClean="0">
                <a:latin typeface="Times New Roman" pitchFamily="18" charset="0"/>
                <a:cs typeface="Times New Roman" pitchFamily="18" charset="0"/>
              </a:rPr>
              <a:t>prolapsusta</a:t>
            </a:r>
            <a:r>
              <a:rPr lang="tr-TR" sz="3200" dirty="0" smtClean="0">
                <a:latin typeface="Times New Roman" pitchFamily="18" charset="0"/>
                <a:cs typeface="Times New Roman" pitchFamily="18" charset="0"/>
              </a:rPr>
              <a:t> ilerleme tespit edilmiştir. </a:t>
            </a:r>
            <a:r>
              <a:rPr lang="tr-TR" sz="3200" dirty="0" err="1" smtClean="0">
                <a:latin typeface="Times New Roman" pitchFamily="18" charset="0"/>
                <a:cs typeface="Times New Roman" pitchFamily="18" charset="0"/>
              </a:rPr>
              <a:t>Latent</a:t>
            </a:r>
            <a:r>
              <a:rPr lang="tr-TR" sz="3200" dirty="0" smtClean="0">
                <a:latin typeface="Times New Roman" pitchFamily="18" charset="0"/>
                <a:cs typeface="Times New Roman" pitchFamily="18" charset="0"/>
              </a:rPr>
              <a:t> fazda sezaryen uygulananların %100’ ünde POP gelişmediği görülmüştür.</a:t>
            </a:r>
            <a:endParaRPr lang="tr-TR" sz="32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p:txBody>
          <a:bodyPr/>
          <a:lstStyle/>
          <a:p>
            <a:endParaRPr lang="tr-TR">
              <a:solidFill>
                <a:schemeClr val="accent6">
                  <a:lumMod val="60000"/>
                  <a:lumOff val="40000"/>
                </a:schemeClr>
              </a:solidFill>
              <a:latin typeface="Times New Roman" pitchFamily="18" charset="0"/>
              <a:cs typeface="Times New Roman" pitchFamily="18" charset="0"/>
            </a:endParaRPr>
          </a:p>
        </p:txBody>
      </p:sp>
      <p:sp>
        <p:nvSpPr>
          <p:cNvPr id="3" name="2 Alt Başlık"/>
          <p:cNvSpPr>
            <a:spLocks noGrp="1"/>
          </p:cNvSpPr>
          <p:nvPr>
            <p:ph type="subTitle" idx="1"/>
          </p:nvPr>
        </p:nvSpPr>
        <p:spPr/>
        <p:txBody>
          <a:bodyPr/>
          <a:lstStyle/>
          <a:p>
            <a:endParaRPr lang="tr-TR" i="1" dirty="0"/>
          </a:p>
        </p:txBody>
      </p:sp>
      <p:pic>
        <p:nvPicPr>
          <p:cNvPr id="4098" name="Picture 2" descr="C:\Users\DUYGU\Desktop\images.jpg"/>
          <p:cNvPicPr>
            <a:picLocks noChangeAspect="1" noChangeArrowheads="1"/>
          </p:cNvPicPr>
          <p:nvPr/>
        </p:nvPicPr>
        <p:blipFill>
          <a:blip r:embed="rId2" cstate="print"/>
          <a:srcRect/>
          <a:stretch>
            <a:fillRect/>
          </a:stretch>
        </p:blipFill>
        <p:spPr bwMode="auto">
          <a:xfrm>
            <a:off x="467544" y="260648"/>
            <a:ext cx="3888432" cy="3168352"/>
          </a:xfrm>
          <a:prstGeom prst="rect">
            <a:avLst/>
          </a:prstGeom>
          <a:noFill/>
        </p:spPr>
      </p:pic>
      <p:pic>
        <p:nvPicPr>
          <p:cNvPr id="5" name="Picture 2" descr="C:\Users\DUYGU\Desktop\M8500552-Bladder_prolapse-SPL.jpg"/>
          <p:cNvPicPr>
            <a:picLocks noChangeAspect="1" noChangeArrowheads="1"/>
          </p:cNvPicPr>
          <p:nvPr/>
        </p:nvPicPr>
        <p:blipFill>
          <a:blip r:embed="rId3" cstate="print"/>
          <a:srcRect/>
          <a:stretch>
            <a:fillRect/>
          </a:stretch>
        </p:blipFill>
        <p:spPr bwMode="auto">
          <a:xfrm>
            <a:off x="467544" y="3429000"/>
            <a:ext cx="3816424" cy="2544012"/>
          </a:xfrm>
          <a:prstGeom prst="rect">
            <a:avLst/>
          </a:prstGeom>
          <a:noFill/>
        </p:spPr>
      </p:pic>
      <p:pic>
        <p:nvPicPr>
          <p:cNvPr id="6" name="Picture 2" descr="C:\Users\DUYGU\Desktop\Genital Prolapse_Procidentia.jpg"/>
          <p:cNvPicPr>
            <a:picLocks noChangeAspect="1" noChangeArrowheads="1"/>
          </p:cNvPicPr>
          <p:nvPr/>
        </p:nvPicPr>
        <p:blipFill>
          <a:blip r:embed="rId4" cstate="print"/>
          <a:srcRect/>
          <a:stretch>
            <a:fillRect/>
          </a:stretch>
        </p:blipFill>
        <p:spPr bwMode="auto">
          <a:xfrm>
            <a:off x="4283968" y="260648"/>
            <a:ext cx="4464496" cy="5472608"/>
          </a:xfrm>
          <a:prstGeom prst="rect">
            <a:avLst/>
          </a:prstGeom>
          <a:noFill/>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67544" y="548680"/>
            <a:ext cx="6851104" cy="1143000"/>
          </a:xfrm>
        </p:spPr>
        <p:txBody>
          <a:bodyPr>
            <a:noAutofit/>
          </a:bodyPr>
          <a:lstStyle/>
          <a:p>
            <a:r>
              <a:rPr lang="tr-TR" sz="4400" dirty="0" smtClean="0">
                <a:solidFill>
                  <a:schemeClr val="tx1"/>
                </a:solidFill>
                <a:latin typeface="Times New Roman" pitchFamily="18" charset="0"/>
                <a:cs typeface="Times New Roman" pitchFamily="18" charset="0"/>
              </a:rPr>
              <a:t>Sanılanın aksine hasar 1. evrede mi gerçekleşmektedir ?</a:t>
            </a:r>
            <a:endParaRPr lang="tr-TR" sz="4400" dirty="0">
              <a:solidFill>
                <a:schemeClr val="tx1"/>
              </a:solidFill>
              <a:latin typeface="Times New Roman" pitchFamily="18" charset="0"/>
              <a:cs typeface="Times New Roman" pitchFamily="18" charset="0"/>
            </a:endParaRPr>
          </a:p>
        </p:txBody>
      </p:sp>
      <p:sp>
        <p:nvSpPr>
          <p:cNvPr id="3" name="2 İçerik Yer Tutucusu"/>
          <p:cNvSpPr>
            <a:spLocks noGrp="1"/>
          </p:cNvSpPr>
          <p:nvPr>
            <p:ph idx="1"/>
          </p:nvPr>
        </p:nvSpPr>
        <p:spPr/>
        <p:txBody>
          <a:bodyPr>
            <a:normAutofit/>
          </a:bodyPr>
          <a:lstStyle/>
          <a:p>
            <a:pPr>
              <a:buFont typeface="Wingdings" pitchFamily="2" charset="2"/>
              <a:buChar char="Ø"/>
            </a:pPr>
            <a:r>
              <a:rPr lang="tr-TR" sz="2800" dirty="0" smtClean="0">
                <a:latin typeface="Times New Roman" pitchFamily="18" charset="0"/>
                <a:cs typeface="Times New Roman" pitchFamily="18" charset="0"/>
              </a:rPr>
              <a:t>Ayrıca, sezaryen eylemin aktif fazında yapıldığında </a:t>
            </a:r>
            <a:r>
              <a:rPr lang="tr-TR" sz="2800" dirty="0" err="1" smtClean="0">
                <a:latin typeface="Times New Roman" pitchFamily="18" charset="0"/>
                <a:cs typeface="Times New Roman" pitchFamily="18" charset="0"/>
              </a:rPr>
              <a:t>pelvik</a:t>
            </a:r>
            <a:r>
              <a:rPr lang="tr-TR" sz="2800" dirty="0" smtClean="0">
                <a:latin typeface="Times New Roman" pitchFamily="18" charset="0"/>
                <a:cs typeface="Times New Roman" pitchFamily="18" charset="0"/>
              </a:rPr>
              <a:t> destek açısından koruyucu bir etki göstermemektedir. Çünkü normal yolla doğum yapanlarla aktif fazda sezaryene alınanlar, yeni </a:t>
            </a:r>
            <a:r>
              <a:rPr lang="tr-TR" sz="2800" dirty="0" err="1" smtClean="0">
                <a:latin typeface="Times New Roman" pitchFamily="18" charset="0"/>
                <a:cs typeface="Times New Roman" pitchFamily="18" charset="0"/>
              </a:rPr>
              <a:t>pelvik</a:t>
            </a:r>
            <a:r>
              <a:rPr lang="tr-TR" sz="2800" dirty="0" smtClean="0">
                <a:latin typeface="Times New Roman" pitchFamily="18" charset="0"/>
                <a:cs typeface="Times New Roman" pitchFamily="18" charset="0"/>
              </a:rPr>
              <a:t> organ </a:t>
            </a:r>
            <a:r>
              <a:rPr lang="tr-TR" sz="2800" dirty="0" err="1" smtClean="0">
                <a:latin typeface="Times New Roman" pitchFamily="18" charset="0"/>
                <a:cs typeface="Times New Roman" pitchFamily="18" charset="0"/>
              </a:rPr>
              <a:t>prolapsusu</a:t>
            </a:r>
            <a:r>
              <a:rPr lang="tr-TR" sz="2800" dirty="0" smtClean="0">
                <a:latin typeface="Times New Roman" pitchFamily="18" charset="0"/>
                <a:cs typeface="Times New Roman" pitchFamily="18" charset="0"/>
              </a:rPr>
              <a:t> gelişimi ve </a:t>
            </a:r>
            <a:r>
              <a:rPr lang="tr-TR" sz="2800" dirty="0" err="1" smtClean="0">
                <a:latin typeface="Times New Roman" pitchFamily="18" charset="0"/>
                <a:cs typeface="Times New Roman" pitchFamily="18" charset="0"/>
              </a:rPr>
              <a:t>pelvik</a:t>
            </a:r>
            <a:r>
              <a:rPr lang="tr-TR" sz="2800" dirty="0" smtClean="0">
                <a:latin typeface="Times New Roman" pitchFamily="18" charset="0"/>
                <a:cs typeface="Times New Roman" pitchFamily="18" charset="0"/>
              </a:rPr>
              <a:t> organ </a:t>
            </a:r>
            <a:r>
              <a:rPr lang="tr-TR" sz="2800" dirty="0" err="1" smtClean="0">
                <a:latin typeface="Times New Roman" pitchFamily="18" charset="0"/>
                <a:cs typeface="Times New Roman" pitchFamily="18" charset="0"/>
              </a:rPr>
              <a:t>prolapsusu</a:t>
            </a:r>
            <a:r>
              <a:rPr lang="tr-TR" sz="2800" dirty="0" smtClean="0">
                <a:latin typeface="Times New Roman" pitchFamily="18" charset="0"/>
                <a:cs typeface="Times New Roman" pitchFamily="18" charset="0"/>
              </a:rPr>
              <a:t> derecesindeki artış oranları açısından istatistiksel olarak benzer bulunmuştur. </a:t>
            </a:r>
            <a:r>
              <a:rPr lang="tr-TR" sz="2800" dirty="0">
                <a:latin typeface="Times New Roman" pitchFamily="18" charset="0"/>
                <a:cs typeface="Times New Roman" pitchFamily="18" charset="0"/>
              </a:rPr>
              <a:t>B</a:t>
            </a:r>
            <a:r>
              <a:rPr lang="tr-TR" sz="2800" dirty="0" smtClean="0">
                <a:latin typeface="Times New Roman" pitchFamily="18" charset="0"/>
                <a:cs typeface="Times New Roman" pitchFamily="18" charset="0"/>
              </a:rPr>
              <a:t>una göre </a:t>
            </a:r>
            <a:r>
              <a:rPr lang="tr-TR" sz="2800" dirty="0" err="1" smtClean="0">
                <a:latin typeface="Times New Roman" pitchFamily="18" charset="0"/>
                <a:cs typeface="Times New Roman" pitchFamily="18" charset="0"/>
              </a:rPr>
              <a:t>pelvik</a:t>
            </a:r>
            <a:r>
              <a:rPr lang="tr-TR" sz="2800" dirty="0" smtClean="0">
                <a:latin typeface="Times New Roman" pitchFamily="18" charset="0"/>
                <a:cs typeface="Times New Roman" pitchFamily="18" charset="0"/>
              </a:rPr>
              <a:t> destek hasarı inanılanın aksine eylemin ikinci evresinde değil, birinci evresinde olmaktadır. </a:t>
            </a:r>
            <a:endParaRPr lang="tr-TR" sz="28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solidFill>
                <a:schemeClr val="tx1"/>
              </a:solidFill>
              <a:latin typeface="Times New Roman" pitchFamily="18" charset="0"/>
              <a:cs typeface="Times New Roman" pitchFamily="18" charset="0"/>
            </a:endParaRPr>
          </a:p>
        </p:txBody>
      </p:sp>
      <p:sp>
        <p:nvSpPr>
          <p:cNvPr id="3" name="2 İçerik Yer Tutucusu"/>
          <p:cNvSpPr>
            <a:spLocks noGrp="1"/>
          </p:cNvSpPr>
          <p:nvPr>
            <p:ph idx="1"/>
          </p:nvPr>
        </p:nvSpPr>
        <p:spPr>
          <a:xfrm>
            <a:off x="457200" y="1772816"/>
            <a:ext cx="8229600" cy="4551784"/>
          </a:xfrm>
        </p:spPr>
        <p:txBody>
          <a:bodyPr>
            <a:normAutofit/>
          </a:bodyPr>
          <a:lstStyle/>
          <a:p>
            <a:pPr>
              <a:buFont typeface="Wingdings" pitchFamily="2" charset="2"/>
              <a:buChar char="Ø"/>
            </a:pPr>
            <a:r>
              <a:rPr lang="tr-TR" sz="3200" dirty="0" smtClean="0">
                <a:latin typeface="Times New Roman" pitchFamily="18" charset="0"/>
                <a:cs typeface="Times New Roman" pitchFamily="18" charset="0"/>
              </a:rPr>
              <a:t>Dolan LM ve ark. orta yaş grubunda </a:t>
            </a:r>
            <a:r>
              <a:rPr lang="tr-TR" sz="3200" dirty="0" err="1" smtClean="0">
                <a:latin typeface="Times New Roman" pitchFamily="18" charset="0"/>
                <a:cs typeface="Times New Roman" pitchFamily="18" charset="0"/>
              </a:rPr>
              <a:t>sezaryenın</a:t>
            </a:r>
            <a:r>
              <a:rPr lang="tr-TR" sz="3200" dirty="0" smtClean="0">
                <a:latin typeface="Times New Roman" pitchFamily="18" charset="0"/>
                <a:cs typeface="Times New Roman" pitchFamily="18" charset="0"/>
              </a:rPr>
              <a:t> </a:t>
            </a:r>
            <a:r>
              <a:rPr lang="tr-TR" sz="3200" dirty="0" err="1" smtClean="0">
                <a:latin typeface="Times New Roman" pitchFamily="18" charset="0"/>
                <a:cs typeface="Times New Roman" pitchFamily="18" charset="0"/>
              </a:rPr>
              <a:t>pelvik</a:t>
            </a:r>
            <a:r>
              <a:rPr lang="tr-TR" sz="3200" dirty="0" smtClean="0">
                <a:latin typeface="Times New Roman" pitchFamily="18" charset="0"/>
                <a:cs typeface="Times New Roman" pitchFamily="18" charset="0"/>
              </a:rPr>
              <a:t> taban </a:t>
            </a:r>
            <a:r>
              <a:rPr lang="tr-TR" sz="3200" dirty="0" err="1" smtClean="0">
                <a:latin typeface="Times New Roman" pitchFamily="18" charset="0"/>
                <a:cs typeface="Times New Roman" pitchFamily="18" charset="0"/>
              </a:rPr>
              <a:t>disfonksiyonu</a:t>
            </a:r>
            <a:r>
              <a:rPr lang="tr-TR" sz="3200" dirty="0" smtClean="0">
                <a:latin typeface="Times New Roman" pitchFamily="18" charset="0"/>
                <a:cs typeface="Times New Roman" pitchFamily="18" charset="0"/>
              </a:rPr>
              <a:t> için çok az ya da hiç koruyucu olmadığını  ve </a:t>
            </a:r>
            <a:r>
              <a:rPr lang="tr-TR" sz="3200" dirty="0" err="1" smtClean="0">
                <a:latin typeface="Times New Roman" pitchFamily="18" charset="0"/>
                <a:cs typeface="Times New Roman" pitchFamily="18" charset="0"/>
              </a:rPr>
              <a:t>obezitenin</a:t>
            </a:r>
            <a:r>
              <a:rPr lang="tr-TR" sz="3200" dirty="0" smtClean="0">
                <a:latin typeface="Times New Roman" pitchFamily="18" charset="0"/>
                <a:cs typeface="Times New Roman" pitchFamily="18" charset="0"/>
              </a:rPr>
              <a:t>  PTD için bağımsız bir risk faktörü olduğunu yayınladılar.</a:t>
            </a:r>
          </a:p>
          <a:p>
            <a:pPr>
              <a:buFont typeface="Wingdings" pitchFamily="2" charset="2"/>
              <a:buChar char="Ø"/>
            </a:pPr>
            <a:r>
              <a:rPr lang="tr-TR" sz="3200" dirty="0" smtClean="0">
                <a:latin typeface="Times New Roman" pitchFamily="18" charset="0"/>
                <a:cs typeface="Times New Roman" pitchFamily="18" charset="0"/>
              </a:rPr>
              <a:t>Artan </a:t>
            </a:r>
            <a:r>
              <a:rPr lang="tr-TR" sz="3200" dirty="0" err="1" smtClean="0">
                <a:latin typeface="Times New Roman" pitchFamily="18" charset="0"/>
                <a:cs typeface="Times New Roman" pitchFamily="18" charset="0"/>
              </a:rPr>
              <a:t>insidans</a:t>
            </a:r>
            <a:r>
              <a:rPr lang="tr-TR" sz="3200" dirty="0" smtClean="0">
                <a:latin typeface="Times New Roman" pitchFamily="18" charset="0"/>
                <a:cs typeface="Times New Roman" pitchFamily="18" charset="0"/>
              </a:rPr>
              <a:t> ve semptomların şiddeti </a:t>
            </a:r>
            <a:r>
              <a:rPr lang="tr-TR" sz="3200" dirty="0" err="1" smtClean="0">
                <a:latin typeface="Times New Roman" pitchFamily="18" charset="0"/>
                <a:cs typeface="Times New Roman" pitchFamily="18" charset="0"/>
              </a:rPr>
              <a:t>obezite</a:t>
            </a:r>
            <a:r>
              <a:rPr lang="tr-TR" sz="3200" dirty="0" smtClean="0">
                <a:latin typeface="Times New Roman" pitchFamily="18" charset="0"/>
                <a:cs typeface="Times New Roman" pitchFamily="18" charset="0"/>
              </a:rPr>
              <a:t> ile ilişkiliydi.</a:t>
            </a:r>
          </a:p>
          <a:p>
            <a:pPr>
              <a:buNone/>
            </a:pPr>
            <a:r>
              <a:rPr lang="tr-TR" dirty="0" smtClean="0">
                <a:latin typeface="Times New Roman" pitchFamily="18" charset="0"/>
                <a:cs typeface="Times New Roman" pitchFamily="18" charset="0"/>
              </a:rPr>
              <a:t> </a:t>
            </a:r>
            <a:r>
              <a:rPr lang="tr-TR" sz="1500" u="sng" dirty="0" smtClean="0">
                <a:latin typeface="Times New Roman" pitchFamily="18" charset="0"/>
                <a:cs typeface="Times New Roman" pitchFamily="18" charset="0"/>
                <a:hlinkClick r:id="rId2"/>
              </a:rPr>
              <a:t>Dolan LM</a:t>
            </a:r>
            <a:r>
              <a:rPr lang="tr-TR" sz="1500" dirty="0" smtClean="0">
                <a:latin typeface="Times New Roman" pitchFamily="18" charset="0"/>
                <a:cs typeface="Times New Roman" pitchFamily="18" charset="0"/>
              </a:rPr>
              <a:t>, </a:t>
            </a:r>
            <a:r>
              <a:rPr lang="tr-TR" sz="1500" u="sng" dirty="0" smtClean="0">
                <a:latin typeface="Times New Roman" pitchFamily="18" charset="0"/>
                <a:cs typeface="Times New Roman" pitchFamily="18" charset="0"/>
                <a:hlinkClick r:id="rId3"/>
              </a:rPr>
              <a:t>Hilton P</a:t>
            </a:r>
            <a:r>
              <a:rPr lang="tr-TR" sz="1500" dirty="0" smtClean="0">
                <a:latin typeface="Times New Roman" pitchFamily="18" charset="0"/>
                <a:cs typeface="Times New Roman" pitchFamily="18" charset="0"/>
              </a:rPr>
              <a:t>.</a:t>
            </a:r>
            <a:r>
              <a:rPr lang="en-US" sz="1500" b="1" dirty="0" smtClean="0">
                <a:latin typeface="Times New Roman" pitchFamily="18" charset="0"/>
                <a:cs typeface="Times New Roman" pitchFamily="18" charset="0"/>
              </a:rPr>
              <a:t> Obstetric risk factors and pelvic floor dysfunction 20 years after first delivery.</a:t>
            </a:r>
            <a:r>
              <a:rPr lang="en-US" sz="1500" u="sng" dirty="0" smtClean="0">
                <a:latin typeface="Times New Roman" pitchFamily="18" charset="0"/>
                <a:cs typeface="Times New Roman" pitchFamily="18" charset="0"/>
                <a:hlinkClick r:id="rId4" tooltip="International urogynecology journal."/>
              </a:rPr>
              <a:t> </a:t>
            </a:r>
            <a:r>
              <a:rPr lang="en-US" sz="1500" u="sng" dirty="0" err="1" smtClean="0">
                <a:latin typeface="Times New Roman" pitchFamily="18" charset="0"/>
                <a:cs typeface="Times New Roman" pitchFamily="18" charset="0"/>
                <a:hlinkClick r:id="rId4" tooltip="International urogynecology journal."/>
              </a:rPr>
              <a:t>Int</a:t>
            </a:r>
            <a:r>
              <a:rPr lang="en-US" sz="1500" u="sng" dirty="0" smtClean="0">
                <a:latin typeface="Times New Roman" pitchFamily="18" charset="0"/>
                <a:cs typeface="Times New Roman" pitchFamily="18" charset="0"/>
                <a:hlinkClick r:id="rId4" tooltip="International urogynecology journal."/>
              </a:rPr>
              <a:t> </a:t>
            </a:r>
            <a:r>
              <a:rPr lang="en-US" sz="1500" u="sng" dirty="0" err="1" smtClean="0">
                <a:latin typeface="Times New Roman" pitchFamily="18" charset="0"/>
                <a:cs typeface="Times New Roman" pitchFamily="18" charset="0"/>
                <a:hlinkClick r:id="rId4" tooltip="International urogynecology journal."/>
              </a:rPr>
              <a:t>Urogynecol</a:t>
            </a:r>
            <a:r>
              <a:rPr lang="en-US" sz="1500" u="sng" dirty="0" smtClean="0">
                <a:latin typeface="Times New Roman" pitchFamily="18" charset="0"/>
                <a:cs typeface="Times New Roman" pitchFamily="18" charset="0"/>
                <a:hlinkClick r:id="rId4" tooltip="International urogynecology journal."/>
              </a:rPr>
              <a:t> J.</a:t>
            </a:r>
            <a:r>
              <a:rPr lang="en-US" sz="1500" dirty="0" smtClean="0">
                <a:latin typeface="Times New Roman" pitchFamily="18" charset="0"/>
                <a:cs typeface="Times New Roman" pitchFamily="18" charset="0"/>
              </a:rPr>
              <a:t> 2010 May;21(5):535-44.</a:t>
            </a:r>
            <a:endParaRPr lang="en-US" sz="1500" b="1" dirty="0" smtClean="0">
              <a:latin typeface="Times New Roman" pitchFamily="18" charset="0"/>
              <a:cs typeface="Times New Roman" pitchFamily="18" charset="0"/>
            </a:endParaRPr>
          </a:p>
          <a:p>
            <a:pPr>
              <a:buNone/>
            </a:pPr>
            <a:endParaRPr lang="tr-TR"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Text Box 2"/>
          <p:cNvSpPr txBox="1">
            <a:spLocks noChangeArrowheads="1"/>
          </p:cNvSpPr>
          <p:nvPr/>
        </p:nvSpPr>
        <p:spPr bwMode="auto">
          <a:xfrm>
            <a:off x="395288" y="1724099"/>
            <a:ext cx="8208962" cy="3016210"/>
          </a:xfrm>
          <a:prstGeom prst="rect">
            <a:avLst/>
          </a:prstGeom>
          <a:noFill/>
          <a:ln w="9525">
            <a:noFill/>
            <a:miter lim="800000"/>
            <a:headEnd/>
            <a:tailEnd/>
          </a:ln>
          <a:effectLst/>
        </p:spPr>
        <p:txBody>
          <a:bodyPr>
            <a:spAutoFit/>
          </a:bodyPr>
          <a:lstStyle/>
          <a:p>
            <a:r>
              <a:rPr lang="en-US" b="1" dirty="0">
                <a:latin typeface="Trebuchet MS" pitchFamily="34" charset="0"/>
              </a:rPr>
              <a:t>Does C-section prevents from POP surgery ?</a:t>
            </a:r>
          </a:p>
          <a:p>
            <a:endParaRPr lang="en-US" b="1" dirty="0">
              <a:latin typeface="Trebuchet MS" pitchFamily="34" charset="0"/>
            </a:endParaRPr>
          </a:p>
          <a:p>
            <a:endParaRPr lang="en-US" b="1" dirty="0">
              <a:latin typeface="Trebuchet MS" pitchFamily="34" charset="0"/>
            </a:endParaRPr>
          </a:p>
          <a:p>
            <a:endParaRPr lang="en-US" b="1" dirty="0">
              <a:latin typeface="Trebuchet MS" pitchFamily="34" charset="0"/>
            </a:endParaRPr>
          </a:p>
          <a:p>
            <a:r>
              <a:rPr lang="en-US" sz="2000" b="1" dirty="0">
                <a:latin typeface="Trebuchet MS" pitchFamily="34" charset="0"/>
              </a:rPr>
              <a:t>Case controls study (7556 </a:t>
            </a:r>
            <a:r>
              <a:rPr lang="en-US" sz="2000" b="1" dirty="0" err="1">
                <a:latin typeface="Trebuchet MS" pitchFamily="34" charset="0"/>
              </a:rPr>
              <a:t>primiparous</a:t>
            </a:r>
            <a:r>
              <a:rPr lang="en-US" sz="2000" b="1" dirty="0">
                <a:latin typeface="Trebuchet MS" pitchFamily="34" charset="0"/>
              </a:rPr>
              <a:t> women)</a:t>
            </a:r>
            <a:endParaRPr lang="en-US" sz="2000" b="1" i="1" dirty="0">
              <a:latin typeface="Trebuchet MS" pitchFamily="34" charset="0"/>
            </a:endParaRPr>
          </a:p>
          <a:p>
            <a:r>
              <a:rPr lang="en-US" sz="2000" dirty="0">
                <a:latin typeface="Trebuchet MS" pitchFamily="34" charset="0"/>
              </a:rPr>
              <a:t>Case : women who have undergone POP surgery</a:t>
            </a:r>
          </a:p>
          <a:p>
            <a:r>
              <a:rPr lang="en-US" sz="2000" dirty="0">
                <a:latin typeface="Trebuchet MS" pitchFamily="34" charset="0"/>
              </a:rPr>
              <a:t>Controls : women who did not</a:t>
            </a:r>
          </a:p>
          <a:p>
            <a:endParaRPr lang="en-US" sz="2000" dirty="0">
              <a:latin typeface="Trebuchet MS" pitchFamily="34" charset="0"/>
            </a:endParaRPr>
          </a:p>
          <a:p>
            <a:endParaRPr lang="en-US" sz="2000" dirty="0">
              <a:latin typeface="Trebuchet MS" pitchFamily="34" charset="0"/>
            </a:endParaRPr>
          </a:p>
          <a:p>
            <a:endParaRPr lang="fr-FR" dirty="0">
              <a:latin typeface="Trebuchet MS" pitchFamily="34" charset="0"/>
            </a:endParaRPr>
          </a:p>
        </p:txBody>
      </p:sp>
      <p:pic>
        <p:nvPicPr>
          <p:cNvPr id="105475" name="Picture 3"/>
          <p:cNvPicPr>
            <a:picLocks noChangeAspect="1" noChangeArrowheads="1"/>
          </p:cNvPicPr>
          <p:nvPr/>
        </p:nvPicPr>
        <p:blipFill>
          <a:blip r:embed="rId3" cstate="print"/>
          <a:srcRect/>
          <a:stretch>
            <a:fillRect/>
          </a:stretch>
        </p:blipFill>
        <p:spPr bwMode="auto">
          <a:xfrm>
            <a:off x="1908175" y="2155801"/>
            <a:ext cx="5400675" cy="504056"/>
          </a:xfrm>
          <a:prstGeom prst="rect">
            <a:avLst/>
          </a:prstGeom>
          <a:noFill/>
          <a:ln w="9525">
            <a:noFill/>
            <a:miter lim="800000"/>
            <a:headEnd/>
            <a:tailEnd/>
          </a:ln>
          <a:effectLst/>
        </p:spPr>
      </p:pic>
      <p:pic>
        <p:nvPicPr>
          <p:cNvPr id="105476" name="Picture 4"/>
          <p:cNvPicPr>
            <a:picLocks noChangeAspect="1" noChangeArrowheads="1"/>
          </p:cNvPicPr>
          <p:nvPr/>
        </p:nvPicPr>
        <p:blipFill>
          <a:blip r:embed="rId4" cstate="print"/>
          <a:srcRect/>
          <a:stretch>
            <a:fillRect/>
          </a:stretch>
        </p:blipFill>
        <p:spPr bwMode="auto">
          <a:xfrm>
            <a:off x="3276599" y="6426274"/>
            <a:ext cx="4752975" cy="409575"/>
          </a:xfrm>
          <a:prstGeom prst="rect">
            <a:avLst/>
          </a:prstGeom>
          <a:noFill/>
          <a:ln w="9525">
            <a:noFill/>
            <a:miter lim="800000"/>
            <a:headEnd/>
            <a:tailEnd/>
          </a:ln>
          <a:effectLst/>
        </p:spPr>
      </p:pic>
      <p:pic>
        <p:nvPicPr>
          <p:cNvPr id="105477" name="Picture 5" descr="bjo"/>
          <p:cNvPicPr>
            <a:picLocks noChangeAspect="1" noChangeArrowheads="1"/>
          </p:cNvPicPr>
          <p:nvPr/>
        </p:nvPicPr>
        <p:blipFill>
          <a:blip r:embed="rId5" cstate="print"/>
          <a:srcRect/>
          <a:stretch>
            <a:fillRect/>
          </a:stretch>
        </p:blipFill>
        <p:spPr bwMode="auto">
          <a:xfrm>
            <a:off x="7740650" y="1508199"/>
            <a:ext cx="941388" cy="1387475"/>
          </a:xfrm>
          <a:prstGeom prst="rect">
            <a:avLst/>
          </a:prstGeom>
          <a:noFill/>
        </p:spPr>
      </p:pic>
      <p:pic>
        <p:nvPicPr>
          <p:cNvPr id="105478" name="Picture 6"/>
          <p:cNvPicPr>
            <a:picLocks noChangeAspect="1" noChangeArrowheads="1"/>
          </p:cNvPicPr>
          <p:nvPr/>
        </p:nvPicPr>
        <p:blipFill>
          <a:blip r:embed="rId6" cstate="print"/>
          <a:srcRect/>
          <a:stretch>
            <a:fillRect/>
          </a:stretch>
        </p:blipFill>
        <p:spPr bwMode="auto">
          <a:xfrm>
            <a:off x="179388" y="4316487"/>
            <a:ext cx="8675687" cy="2054225"/>
          </a:xfrm>
          <a:prstGeom prst="rect">
            <a:avLst/>
          </a:prstGeom>
          <a:noFill/>
          <a:ln w="9525">
            <a:noFill/>
            <a:miter lim="800000"/>
            <a:headEnd/>
            <a:tailEnd/>
          </a:ln>
          <a:effectLst/>
        </p:spPr>
      </p:pic>
      <p:sp>
        <p:nvSpPr>
          <p:cNvPr id="105479" name="Rectangle 7"/>
          <p:cNvSpPr>
            <a:spLocks noChangeArrowheads="1"/>
          </p:cNvSpPr>
          <p:nvPr/>
        </p:nvSpPr>
        <p:spPr bwMode="auto">
          <a:xfrm>
            <a:off x="179388" y="5467424"/>
            <a:ext cx="8424862" cy="217488"/>
          </a:xfrm>
          <a:prstGeom prst="rect">
            <a:avLst/>
          </a:prstGeom>
          <a:noFill/>
          <a:ln w="28575">
            <a:solidFill>
              <a:srgbClr val="FF3300"/>
            </a:solidFill>
            <a:miter lim="800000"/>
            <a:headEnd/>
            <a:tailEnd/>
          </a:ln>
          <a:effectLst/>
        </p:spPr>
        <p:txBody>
          <a:bodyPr wrap="none" anchor="ctr"/>
          <a:lstStyle/>
          <a:p>
            <a:endParaRPr lang="tr-TR"/>
          </a:p>
        </p:txBody>
      </p:sp>
      <p:sp>
        <p:nvSpPr>
          <p:cNvPr id="105480" name="Text Box 8"/>
          <p:cNvSpPr txBox="1">
            <a:spLocks noChangeArrowheads="1"/>
          </p:cNvSpPr>
          <p:nvPr/>
        </p:nvSpPr>
        <p:spPr bwMode="auto">
          <a:xfrm>
            <a:off x="468313" y="931937"/>
            <a:ext cx="8208962" cy="396875"/>
          </a:xfrm>
          <a:prstGeom prst="rect">
            <a:avLst/>
          </a:prstGeom>
          <a:noFill/>
          <a:ln w="9525">
            <a:noFill/>
            <a:miter lim="800000"/>
            <a:headEnd/>
            <a:tailEnd/>
          </a:ln>
          <a:effectLst/>
        </p:spPr>
        <p:txBody>
          <a:bodyPr>
            <a:spAutoFit/>
          </a:bodyPr>
          <a:lstStyle/>
          <a:p>
            <a:pPr algn="ctr"/>
            <a:r>
              <a:rPr lang="tr-TR" sz="2000" b="1" i="1" dirty="0" smtClean="0">
                <a:latin typeface="Trebuchet MS" pitchFamily="34" charset="0"/>
              </a:rPr>
              <a:t>SEZARYEN </a:t>
            </a:r>
            <a:r>
              <a:rPr lang="tr-TR" sz="2000" b="1" i="1" dirty="0" err="1" smtClean="0">
                <a:latin typeface="Trebuchet MS" pitchFamily="34" charset="0"/>
              </a:rPr>
              <a:t>PTD’nu</a:t>
            </a:r>
            <a:r>
              <a:rPr lang="tr-TR" sz="2000" b="1" i="1" dirty="0" smtClean="0">
                <a:latin typeface="Trebuchet MS" pitchFamily="34" charset="0"/>
              </a:rPr>
              <a:t> ÖNLEYEBİLİR Mİ ?</a:t>
            </a:r>
            <a:endParaRPr lang="en-US" sz="2000" b="1" i="1" dirty="0">
              <a:latin typeface="Trebuchet MS" pitchFamily="34" charset="0"/>
            </a:endParaRPr>
          </a:p>
        </p:txBody>
      </p:sp>
      <p:sp>
        <p:nvSpPr>
          <p:cNvPr id="105481" name="Line 9"/>
          <p:cNvSpPr>
            <a:spLocks noChangeShapeType="1"/>
          </p:cNvSpPr>
          <p:nvPr/>
        </p:nvSpPr>
        <p:spPr bwMode="auto">
          <a:xfrm>
            <a:off x="468313" y="1292299"/>
            <a:ext cx="8280400" cy="0"/>
          </a:xfrm>
          <a:prstGeom prst="line">
            <a:avLst/>
          </a:prstGeom>
          <a:noFill/>
          <a:ln w="28575">
            <a:solidFill>
              <a:schemeClr val="tx1"/>
            </a:solidFill>
            <a:round/>
            <a:headEnd/>
            <a:tailEnd/>
          </a:ln>
          <a:effectLst/>
        </p:spPr>
        <p:txBody>
          <a:bodyPr/>
          <a:lstStyle/>
          <a:p>
            <a:endParaRPr lang="tr-T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dirty="0">
              <a:solidFill>
                <a:schemeClr val="tx1"/>
              </a:solidFill>
            </a:endParaRPr>
          </a:p>
        </p:txBody>
      </p:sp>
      <p:sp>
        <p:nvSpPr>
          <p:cNvPr id="3" name="İçerik Yer Tutucusu 2"/>
          <p:cNvSpPr>
            <a:spLocks noGrp="1"/>
          </p:cNvSpPr>
          <p:nvPr>
            <p:ph idx="1"/>
          </p:nvPr>
        </p:nvSpPr>
        <p:spPr/>
        <p:txBody>
          <a:bodyPr>
            <a:normAutofit/>
          </a:bodyPr>
          <a:lstStyle/>
          <a:p>
            <a:pPr>
              <a:buFont typeface="Wingdings" pitchFamily="2" charset="2"/>
              <a:buChar char="Ø"/>
            </a:pPr>
            <a:r>
              <a:rPr lang="tr-TR" sz="3200" dirty="0" smtClean="0"/>
              <a:t>İngiltere’de </a:t>
            </a:r>
            <a:r>
              <a:rPr lang="tr-TR" sz="3200" dirty="0"/>
              <a:t>yapılan 7556 olguyu içeren vaka kontrol </a:t>
            </a:r>
            <a:r>
              <a:rPr lang="tr-TR" sz="3200" dirty="0" smtClean="0"/>
              <a:t>çalışmasında,</a:t>
            </a:r>
            <a:endParaRPr lang="tr-TR" sz="3200" dirty="0"/>
          </a:p>
          <a:p>
            <a:pPr>
              <a:buFont typeface="Wingdings" pitchFamily="2" charset="2"/>
              <a:buChar char="Ø"/>
            </a:pPr>
            <a:r>
              <a:rPr lang="tr-TR" sz="3200" dirty="0"/>
              <a:t>352 hasta </a:t>
            </a:r>
            <a:r>
              <a:rPr lang="tr-TR" sz="3200" dirty="0" err="1"/>
              <a:t>termde</a:t>
            </a:r>
            <a:r>
              <a:rPr lang="tr-TR" sz="3200" dirty="0"/>
              <a:t> doğum yapmış ve </a:t>
            </a:r>
            <a:r>
              <a:rPr lang="tr-TR" sz="3200" dirty="0" err="1"/>
              <a:t>pelvik</a:t>
            </a:r>
            <a:r>
              <a:rPr lang="tr-TR" sz="3200" dirty="0"/>
              <a:t> taban cerrahisi </a:t>
            </a:r>
            <a:r>
              <a:rPr lang="tr-TR" sz="3200" dirty="0" smtClean="0"/>
              <a:t>geçirmiş,</a:t>
            </a:r>
            <a:endParaRPr lang="tr-TR" sz="3200" dirty="0"/>
          </a:p>
          <a:p>
            <a:pPr>
              <a:buFont typeface="Wingdings" pitchFamily="2" charset="2"/>
              <a:buChar char="Ø"/>
            </a:pPr>
            <a:r>
              <a:rPr lang="tr-TR" sz="3200" dirty="0"/>
              <a:t>1403 hasta </a:t>
            </a:r>
            <a:r>
              <a:rPr lang="tr-TR" sz="3200" dirty="0" err="1"/>
              <a:t>termde</a:t>
            </a:r>
            <a:r>
              <a:rPr lang="tr-TR" sz="3200" dirty="0"/>
              <a:t> doğum yapmış fakat </a:t>
            </a:r>
            <a:r>
              <a:rPr lang="tr-TR" sz="3200" dirty="0" err="1"/>
              <a:t>pelvik</a:t>
            </a:r>
            <a:r>
              <a:rPr lang="tr-TR" sz="3200" dirty="0"/>
              <a:t> taban cerrahisi </a:t>
            </a:r>
            <a:r>
              <a:rPr lang="tr-TR" sz="3200" dirty="0" smtClean="0"/>
              <a:t>geçirmemiş olan olgular karşılaştırılmıştır.</a:t>
            </a:r>
            <a:endParaRPr lang="tr-TR" sz="3200" dirty="0"/>
          </a:p>
          <a:p>
            <a:pPr>
              <a:buFont typeface="Wingdings" pitchFamily="2" charset="2"/>
              <a:buChar char="Ø"/>
            </a:pPr>
            <a:endParaRPr lang="tr-TR" sz="3200"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79712" y="404664"/>
            <a:ext cx="5688013" cy="938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4942287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dirty="0">
              <a:solidFill>
                <a:schemeClr val="tx1"/>
              </a:solidFill>
            </a:endParaRPr>
          </a:p>
        </p:txBody>
      </p:sp>
      <p:sp>
        <p:nvSpPr>
          <p:cNvPr id="3" name="İçerik Yer Tutucusu 2"/>
          <p:cNvSpPr>
            <a:spLocks noGrp="1"/>
          </p:cNvSpPr>
          <p:nvPr>
            <p:ph idx="1"/>
          </p:nvPr>
        </p:nvSpPr>
        <p:spPr>
          <a:xfrm>
            <a:off x="457200" y="1412776"/>
            <a:ext cx="8229600" cy="4713387"/>
          </a:xfrm>
        </p:spPr>
        <p:txBody>
          <a:bodyPr>
            <a:normAutofit/>
          </a:bodyPr>
          <a:lstStyle/>
          <a:p>
            <a:pPr>
              <a:buFont typeface="Wingdings" pitchFamily="2" charset="2"/>
              <a:buChar char="Ø"/>
            </a:pPr>
            <a:r>
              <a:rPr lang="tr-TR" dirty="0" smtClean="0"/>
              <a:t>Sezaryen </a:t>
            </a:r>
            <a:r>
              <a:rPr lang="tr-TR" dirty="0" err="1"/>
              <a:t>vaginal</a:t>
            </a:r>
            <a:r>
              <a:rPr lang="tr-TR" dirty="0"/>
              <a:t> doğum ile kıyaslandığında </a:t>
            </a:r>
            <a:r>
              <a:rPr lang="tr-TR" dirty="0" err="1"/>
              <a:t>pelvik</a:t>
            </a:r>
            <a:r>
              <a:rPr lang="tr-TR" dirty="0"/>
              <a:t> taban cerrahisi </a:t>
            </a:r>
            <a:r>
              <a:rPr lang="tr-TR" dirty="0" smtClean="0"/>
              <a:t>geçirme </a:t>
            </a:r>
            <a:r>
              <a:rPr lang="tr-TR" dirty="0"/>
              <a:t>olasılığını azaltır.</a:t>
            </a:r>
          </a:p>
          <a:p>
            <a:pPr>
              <a:buFont typeface="Wingdings" pitchFamily="2" charset="2"/>
              <a:buChar char="Ø"/>
            </a:pPr>
            <a:r>
              <a:rPr lang="tr-TR" dirty="0"/>
              <a:t>Forseps ile doğum ve </a:t>
            </a:r>
            <a:r>
              <a:rPr lang="tr-TR" dirty="0" err="1"/>
              <a:t>makrozomi</a:t>
            </a:r>
            <a:r>
              <a:rPr lang="tr-TR" dirty="0"/>
              <a:t> risk faktörü olarak bulunmamıştır.</a:t>
            </a:r>
          </a:p>
          <a:p>
            <a:pPr>
              <a:buFont typeface="Wingdings" pitchFamily="2" charset="2"/>
              <a:buChar char="Ø"/>
            </a:pPr>
            <a:r>
              <a:rPr lang="tr-TR" dirty="0" err="1"/>
              <a:t>Epizyotomi</a:t>
            </a:r>
            <a:r>
              <a:rPr lang="tr-TR" dirty="0"/>
              <a:t> ve 12 saati aşan uzamış doğum sınırda anlamlılık göstermiş ve POP cerrahisi ile ilişkili bulunmuştur.</a:t>
            </a:r>
          </a:p>
          <a:p>
            <a:pPr>
              <a:buFont typeface="Wingdings" pitchFamily="2" charset="2"/>
              <a:buChar char="Ø"/>
            </a:pPr>
            <a:r>
              <a:rPr lang="tr-TR" dirty="0"/>
              <a:t>Bu çalışmanın sınırlayıcı özelliği uzun dönem </a:t>
            </a:r>
            <a:r>
              <a:rPr lang="tr-TR" dirty="0" smtClean="0"/>
              <a:t>sonuçları </a:t>
            </a:r>
            <a:r>
              <a:rPr lang="tr-TR" dirty="0"/>
              <a:t>ile fiziksel muayene sonuçları yok, retrospektif, </a:t>
            </a:r>
            <a:r>
              <a:rPr lang="tr-TR" dirty="0" smtClean="0"/>
              <a:t>sezaryen </a:t>
            </a:r>
            <a:r>
              <a:rPr lang="tr-TR" dirty="0"/>
              <a:t>grubunda sadece %2 POP cerrahisi</a:t>
            </a:r>
          </a:p>
          <a:p>
            <a:pPr>
              <a:buFont typeface="Wingdings" pitchFamily="2" charset="2"/>
              <a:buChar char="Ø"/>
            </a:pPr>
            <a:endParaRPr lang="tr-TR" dirty="0"/>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07704" y="260648"/>
            <a:ext cx="5688013" cy="938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6863455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075" name="Picture 11"/>
          <p:cNvPicPr>
            <a:picLocks noChangeAspect="1" noChangeArrowheads="1"/>
          </p:cNvPicPr>
          <p:nvPr/>
        </p:nvPicPr>
        <p:blipFill>
          <a:blip r:embed="rId3" cstate="print"/>
          <a:srcRect/>
          <a:stretch>
            <a:fillRect/>
          </a:stretch>
        </p:blipFill>
        <p:spPr bwMode="auto">
          <a:xfrm>
            <a:off x="611188" y="4221163"/>
            <a:ext cx="7983537" cy="2193925"/>
          </a:xfrm>
          <a:prstGeom prst="rect">
            <a:avLst/>
          </a:prstGeom>
          <a:noFill/>
          <a:ln w="9525">
            <a:noFill/>
            <a:miter lim="800000"/>
            <a:headEnd/>
            <a:tailEnd/>
          </a:ln>
          <a:effectLst/>
        </p:spPr>
      </p:pic>
      <p:sp>
        <p:nvSpPr>
          <p:cNvPr id="88067" name="Text Box 3"/>
          <p:cNvSpPr txBox="1">
            <a:spLocks noChangeArrowheads="1"/>
          </p:cNvSpPr>
          <p:nvPr/>
        </p:nvSpPr>
        <p:spPr bwMode="auto">
          <a:xfrm>
            <a:off x="468313" y="188913"/>
            <a:ext cx="8208962" cy="396875"/>
          </a:xfrm>
          <a:prstGeom prst="rect">
            <a:avLst/>
          </a:prstGeom>
          <a:noFill/>
          <a:ln w="9525">
            <a:noFill/>
            <a:miter lim="800000"/>
            <a:headEnd/>
            <a:tailEnd/>
          </a:ln>
          <a:effectLst/>
        </p:spPr>
        <p:txBody>
          <a:bodyPr>
            <a:spAutoFit/>
          </a:bodyPr>
          <a:lstStyle/>
          <a:p>
            <a:pPr algn="ctr"/>
            <a:r>
              <a:rPr lang="tr-TR" sz="2000" b="1" i="1" dirty="0" smtClean="0">
                <a:latin typeface="Trebuchet MS" pitchFamily="34" charset="0"/>
              </a:rPr>
              <a:t>Sezaryen </a:t>
            </a:r>
            <a:r>
              <a:rPr lang="tr-TR" sz="2000" b="1" i="1" dirty="0" err="1" smtClean="0">
                <a:latin typeface="Trebuchet MS" pitchFamily="34" charset="0"/>
              </a:rPr>
              <a:t>Pelvik</a:t>
            </a:r>
            <a:r>
              <a:rPr lang="tr-TR" sz="2000" b="1" i="1" dirty="0" smtClean="0">
                <a:latin typeface="Trebuchet MS" pitchFamily="34" charset="0"/>
              </a:rPr>
              <a:t> Taban </a:t>
            </a:r>
            <a:r>
              <a:rPr lang="tr-TR" sz="2000" b="1" i="1" dirty="0" err="1" smtClean="0">
                <a:latin typeface="Trebuchet MS" pitchFamily="34" charset="0"/>
              </a:rPr>
              <a:t>Disfonksiyonu</a:t>
            </a:r>
            <a:r>
              <a:rPr lang="tr-TR" sz="2000" b="1" i="1" dirty="0" smtClean="0">
                <a:latin typeface="Trebuchet MS" pitchFamily="34" charset="0"/>
              </a:rPr>
              <a:t> ‘nu Önler mi?</a:t>
            </a:r>
            <a:endParaRPr lang="en-US" sz="2000" b="1" i="1" dirty="0">
              <a:latin typeface="Trebuchet MS" pitchFamily="34" charset="0"/>
            </a:endParaRPr>
          </a:p>
        </p:txBody>
      </p:sp>
      <p:sp>
        <p:nvSpPr>
          <p:cNvPr id="88068" name="Line 4"/>
          <p:cNvSpPr>
            <a:spLocks noChangeShapeType="1"/>
          </p:cNvSpPr>
          <p:nvPr/>
        </p:nvSpPr>
        <p:spPr bwMode="auto">
          <a:xfrm>
            <a:off x="468313" y="549275"/>
            <a:ext cx="8280400" cy="0"/>
          </a:xfrm>
          <a:prstGeom prst="line">
            <a:avLst/>
          </a:prstGeom>
          <a:noFill/>
          <a:ln w="28575">
            <a:solidFill>
              <a:schemeClr val="tx1"/>
            </a:solidFill>
            <a:round/>
            <a:headEnd/>
            <a:tailEnd/>
          </a:ln>
          <a:effectLst/>
        </p:spPr>
        <p:txBody>
          <a:bodyPr/>
          <a:lstStyle/>
          <a:p>
            <a:endParaRPr lang="tr-TR"/>
          </a:p>
        </p:txBody>
      </p:sp>
      <p:pic>
        <p:nvPicPr>
          <p:cNvPr id="88069" name="Picture 5"/>
          <p:cNvPicPr>
            <a:picLocks noChangeAspect="1" noChangeArrowheads="1"/>
          </p:cNvPicPr>
          <p:nvPr/>
        </p:nvPicPr>
        <p:blipFill>
          <a:blip r:embed="rId4" cstate="print"/>
          <a:srcRect/>
          <a:stretch>
            <a:fillRect/>
          </a:stretch>
        </p:blipFill>
        <p:spPr bwMode="auto">
          <a:xfrm>
            <a:off x="900113" y="692150"/>
            <a:ext cx="6580187" cy="1855788"/>
          </a:xfrm>
          <a:prstGeom prst="rect">
            <a:avLst/>
          </a:prstGeom>
          <a:noFill/>
          <a:ln w="9525">
            <a:noFill/>
            <a:miter lim="800000"/>
            <a:headEnd/>
            <a:tailEnd/>
          </a:ln>
          <a:effectLst/>
        </p:spPr>
      </p:pic>
      <p:sp>
        <p:nvSpPr>
          <p:cNvPr id="88070" name="Line 6"/>
          <p:cNvSpPr>
            <a:spLocks noChangeShapeType="1"/>
          </p:cNvSpPr>
          <p:nvPr/>
        </p:nvSpPr>
        <p:spPr bwMode="auto">
          <a:xfrm>
            <a:off x="5219700" y="1125538"/>
            <a:ext cx="2089150" cy="0"/>
          </a:xfrm>
          <a:prstGeom prst="line">
            <a:avLst/>
          </a:prstGeom>
          <a:noFill/>
          <a:ln w="38100">
            <a:solidFill>
              <a:srgbClr val="CC3300"/>
            </a:solidFill>
            <a:round/>
            <a:headEnd/>
            <a:tailEnd/>
          </a:ln>
          <a:effectLst/>
        </p:spPr>
        <p:txBody>
          <a:bodyPr/>
          <a:lstStyle/>
          <a:p>
            <a:endParaRPr lang="tr-TR"/>
          </a:p>
        </p:txBody>
      </p:sp>
      <p:sp>
        <p:nvSpPr>
          <p:cNvPr id="88071" name="Line 7"/>
          <p:cNvSpPr>
            <a:spLocks noChangeShapeType="1"/>
          </p:cNvSpPr>
          <p:nvPr/>
        </p:nvSpPr>
        <p:spPr bwMode="auto">
          <a:xfrm>
            <a:off x="1042988" y="1557338"/>
            <a:ext cx="4176712" cy="0"/>
          </a:xfrm>
          <a:prstGeom prst="line">
            <a:avLst/>
          </a:prstGeom>
          <a:noFill/>
          <a:ln w="38100">
            <a:solidFill>
              <a:srgbClr val="CC3300"/>
            </a:solidFill>
            <a:round/>
            <a:headEnd/>
            <a:tailEnd/>
          </a:ln>
          <a:effectLst/>
        </p:spPr>
        <p:txBody>
          <a:bodyPr/>
          <a:lstStyle/>
          <a:p>
            <a:endParaRPr lang="tr-TR"/>
          </a:p>
        </p:txBody>
      </p:sp>
      <p:sp>
        <p:nvSpPr>
          <p:cNvPr id="88072" name="Rectangle 8"/>
          <p:cNvSpPr>
            <a:spLocks noChangeArrowheads="1"/>
          </p:cNvSpPr>
          <p:nvPr/>
        </p:nvSpPr>
        <p:spPr bwMode="auto">
          <a:xfrm>
            <a:off x="611188" y="4221163"/>
            <a:ext cx="7993062" cy="287337"/>
          </a:xfrm>
          <a:prstGeom prst="rect">
            <a:avLst/>
          </a:prstGeom>
          <a:noFill/>
          <a:ln w="38100">
            <a:solidFill>
              <a:srgbClr val="CC3300"/>
            </a:solidFill>
            <a:miter lim="800000"/>
            <a:headEnd/>
            <a:tailEnd/>
          </a:ln>
          <a:effectLst/>
        </p:spPr>
        <p:txBody>
          <a:bodyPr wrap="none" anchor="ctr"/>
          <a:lstStyle/>
          <a:p>
            <a:endParaRPr lang="tr-TR"/>
          </a:p>
        </p:txBody>
      </p:sp>
      <p:pic>
        <p:nvPicPr>
          <p:cNvPr id="88073" name="Picture 9"/>
          <p:cNvPicPr>
            <a:picLocks noChangeAspect="1" noChangeArrowheads="1"/>
          </p:cNvPicPr>
          <p:nvPr/>
        </p:nvPicPr>
        <p:blipFill>
          <a:blip r:embed="rId5" cstate="print"/>
          <a:srcRect/>
          <a:stretch>
            <a:fillRect/>
          </a:stretch>
        </p:blipFill>
        <p:spPr bwMode="auto">
          <a:xfrm>
            <a:off x="579438" y="2644775"/>
            <a:ext cx="7983537" cy="1574800"/>
          </a:xfrm>
          <a:prstGeom prst="rect">
            <a:avLst/>
          </a:prstGeom>
          <a:noFill/>
          <a:ln w="9525">
            <a:noFill/>
            <a:miter lim="800000"/>
            <a:headEnd/>
            <a:tailEnd/>
          </a:ln>
          <a:effectLst/>
        </p:spPr>
      </p:pic>
      <p:sp>
        <p:nvSpPr>
          <p:cNvPr id="88074" name="Text Box 10"/>
          <p:cNvSpPr txBox="1">
            <a:spLocks noChangeArrowheads="1"/>
          </p:cNvSpPr>
          <p:nvPr/>
        </p:nvSpPr>
        <p:spPr bwMode="auto">
          <a:xfrm>
            <a:off x="5614988" y="1844825"/>
            <a:ext cx="3529012" cy="1009507"/>
          </a:xfrm>
          <a:prstGeom prst="rect">
            <a:avLst/>
          </a:prstGeom>
          <a:noFill/>
          <a:ln w="9525">
            <a:noFill/>
            <a:miter lim="800000"/>
            <a:headEnd/>
            <a:tailEnd/>
          </a:ln>
          <a:effectLst/>
        </p:spPr>
        <p:txBody>
          <a:bodyPr wrap="square">
            <a:spAutoFit/>
          </a:bodyPr>
          <a:lstStyle/>
          <a:p>
            <a:pPr>
              <a:lnSpc>
                <a:spcPct val="130000"/>
              </a:lnSpc>
            </a:pPr>
            <a:r>
              <a:rPr lang="fr-FR" sz="1800" b="1" dirty="0" err="1">
                <a:latin typeface="Trebuchet MS" pitchFamily="34" charset="0"/>
              </a:rPr>
              <a:t>Randomized</a:t>
            </a:r>
            <a:r>
              <a:rPr lang="fr-FR" sz="1800" b="1" dirty="0">
                <a:latin typeface="Trebuchet MS" pitchFamily="34" charset="0"/>
              </a:rPr>
              <a:t> </a:t>
            </a:r>
            <a:r>
              <a:rPr lang="fr-FR" sz="1800" b="1" dirty="0" err="1">
                <a:latin typeface="Trebuchet MS" pitchFamily="34" charset="0"/>
              </a:rPr>
              <a:t>controlled</a:t>
            </a:r>
            <a:r>
              <a:rPr lang="fr-FR" sz="1800" b="1" dirty="0">
                <a:latin typeface="Trebuchet MS" pitchFamily="34" charset="0"/>
              </a:rPr>
              <a:t> trial </a:t>
            </a:r>
          </a:p>
          <a:p>
            <a:pPr>
              <a:lnSpc>
                <a:spcPct val="130000"/>
              </a:lnSpc>
            </a:pPr>
            <a:r>
              <a:rPr lang="fr-FR" sz="1400" i="1" dirty="0">
                <a:latin typeface="Trebuchet MS" pitchFamily="34" charset="0"/>
              </a:rPr>
              <a:t>[Hannah, Am J </a:t>
            </a:r>
            <a:r>
              <a:rPr lang="fr-FR" sz="1400" i="1" dirty="0" err="1">
                <a:latin typeface="Trebuchet MS" pitchFamily="34" charset="0"/>
              </a:rPr>
              <a:t>Obstet</a:t>
            </a:r>
            <a:r>
              <a:rPr lang="fr-FR" sz="1400" i="1" dirty="0">
                <a:latin typeface="Trebuchet MS" pitchFamily="34" charset="0"/>
              </a:rPr>
              <a:t> </a:t>
            </a:r>
            <a:r>
              <a:rPr lang="fr-FR" sz="1400" i="1" dirty="0" err="1">
                <a:latin typeface="Trebuchet MS" pitchFamily="34" charset="0"/>
              </a:rPr>
              <a:t>Gynecol</a:t>
            </a:r>
            <a:r>
              <a:rPr lang="fr-FR" sz="1400" i="1" dirty="0">
                <a:latin typeface="Trebuchet MS" pitchFamily="34" charset="0"/>
              </a:rPr>
              <a:t>, 2004]</a:t>
            </a:r>
          </a:p>
          <a:p>
            <a:r>
              <a:rPr lang="fr-FR" sz="1800" b="1" dirty="0">
                <a:latin typeface="Trebuchet MS" pitchFamily="34" charset="0"/>
              </a:rPr>
              <a:t> </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7" name="Text Box 3"/>
          <p:cNvSpPr txBox="1">
            <a:spLocks noChangeArrowheads="1"/>
          </p:cNvSpPr>
          <p:nvPr/>
        </p:nvSpPr>
        <p:spPr bwMode="auto">
          <a:xfrm>
            <a:off x="468313" y="188913"/>
            <a:ext cx="8208962" cy="396875"/>
          </a:xfrm>
          <a:prstGeom prst="rect">
            <a:avLst/>
          </a:prstGeom>
          <a:noFill/>
          <a:ln w="9525">
            <a:noFill/>
            <a:miter lim="800000"/>
            <a:headEnd/>
            <a:tailEnd/>
          </a:ln>
          <a:effectLst/>
        </p:spPr>
        <p:txBody>
          <a:bodyPr>
            <a:spAutoFit/>
          </a:bodyPr>
          <a:lstStyle/>
          <a:p>
            <a:pPr algn="ctr"/>
            <a:r>
              <a:rPr lang="tr-TR" sz="2000" b="1" i="1" dirty="0" smtClean="0">
                <a:latin typeface="Trebuchet MS" pitchFamily="34" charset="0"/>
              </a:rPr>
              <a:t>Sezaryen </a:t>
            </a:r>
            <a:r>
              <a:rPr lang="tr-TR" sz="2000" b="1" i="1" dirty="0" err="1">
                <a:latin typeface="Trebuchet MS" pitchFamily="34" charset="0"/>
              </a:rPr>
              <a:t>P</a:t>
            </a:r>
            <a:r>
              <a:rPr lang="tr-TR" sz="2000" b="1" i="1" dirty="0" err="1" smtClean="0">
                <a:latin typeface="Trebuchet MS" pitchFamily="34" charset="0"/>
              </a:rPr>
              <a:t>elvik</a:t>
            </a:r>
            <a:r>
              <a:rPr lang="tr-TR" sz="2000" b="1" i="1" dirty="0" smtClean="0">
                <a:latin typeface="Trebuchet MS" pitchFamily="34" charset="0"/>
              </a:rPr>
              <a:t> Taban </a:t>
            </a:r>
            <a:r>
              <a:rPr lang="tr-TR" sz="2000" b="1" i="1" dirty="0" err="1" smtClean="0">
                <a:latin typeface="Trebuchet MS" pitchFamily="34" charset="0"/>
              </a:rPr>
              <a:t>Disfonksiyonu</a:t>
            </a:r>
            <a:r>
              <a:rPr lang="tr-TR" sz="2000" b="1" i="1" dirty="0" smtClean="0">
                <a:latin typeface="Trebuchet MS" pitchFamily="34" charset="0"/>
              </a:rPr>
              <a:t> ‘nu Önler mi?</a:t>
            </a:r>
            <a:endParaRPr lang="en-US" sz="2000" b="1" i="1" dirty="0">
              <a:latin typeface="Trebuchet MS" pitchFamily="34" charset="0"/>
            </a:endParaRPr>
          </a:p>
        </p:txBody>
      </p:sp>
      <p:sp>
        <p:nvSpPr>
          <p:cNvPr id="88068" name="Line 4"/>
          <p:cNvSpPr>
            <a:spLocks noChangeShapeType="1"/>
          </p:cNvSpPr>
          <p:nvPr/>
        </p:nvSpPr>
        <p:spPr bwMode="auto">
          <a:xfrm>
            <a:off x="468313" y="549275"/>
            <a:ext cx="8280400" cy="0"/>
          </a:xfrm>
          <a:prstGeom prst="line">
            <a:avLst/>
          </a:prstGeom>
          <a:noFill/>
          <a:ln w="28575">
            <a:solidFill>
              <a:schemeClr val="tx1"/>
            </a:solidFill>
            <a:round/>
            <a:headEnd/>
            <a:tailEnd/>
          </a:ln>
          <a:effectLst/>
        </p:spPr>
        <p:txBody>
          <a:bodyPr/>
          <a:lstStyle/>
          <a:p>
            <a:endParaRPr lang="tr-TR"/>
          </a:p>
        </p:txBody>
      </p:sp>
      <p:pic>
        <p:nvPicPr>
          <p:cNvPr id="88069" name="Picture 5"/>
          <p:cNvPicPr>
            <a:picLocks noChangeAspect="1" noChangeArrowheads="1"/>
          </p:cNvPicPr>
          <p:nvPr/>
        </p:nvPicPr>
        <p:blipFill>
          <a:blip r:embed="rId3" cstate="print"/>
          <a:srcRect/>
          <a:stretch>
            <a:fillRect/>
          </a:stretch>
        </p:blipFill>
        <p:spPr bwMode="auto">
          <a:xfrm>
            <a:off x="900113" y="692150"/>
            <a:ext cx="6580187" cy="1855788"/>
          </a:xfrm>
          <a:prstGeom prst="rect">
            <a:avLst/>
          </a:prstGeom>
          <a:noFill/>
          <a:ln w="9525">
            <a:noFill/>
            <a:miter lim="800000"/>
            <a:headEnd/>
            <a:tailEnd/>
          </a:ln>
          <a:effectLst/>
        </p:spPr>
      </p:pic>
      <p:sp>
        <p:nvSpPr>
          <p:cNvPr id="88070" name="Line 6"/>
          <p:cNvSpPr>
            <a:spLocks noChangeShapeType="1"/>
          </p:cNvSpPr>
          <p:nvPr/>
        </p:nvSpPr>
        <p:spPr bwMode="auto">
          <a:xfrm>
            <a:off x="5219700" y="1125538"/>
            <a:ext cx="2089150" cy="0"/>
          </a:xfrm>
          <a:prstGeom prst="line">
            <a:avLst/>
          </a:prstGeom>
          <a:noFill/>
          <a:ln w="38100">
            <a:solidFill>
              <a:srgbClr val="CC3300"/>
            </a:solidFill>
            <a:round/>
            <a:headEnd/>
            <a:tailEnd/>
          </a:ln>
          <a:effectLst/>
        </p:spPr>
        <p:txBody>
          <a:bodyPr/>
          <a:lstStyle/>
          <a:p>
            <a:endParaRPr lang="tr-TR"/>
          </a:p>
        </p:txBody>
      </p:sp>
      <p:sp>
        <p:nvSpPr>
          <p:cNvPr id="88071" name="Line 7"/>
          <p:cNvSpPr>
            <a:spLocks noChangeShapeType="1"/>
          </p:cNvSpPr>
          <p:nvPr/>
        </p:nvSpPr>
        <p:spPr bwMode="auto">
          <a:xfrm>
            <a:off x="1042988" y="1557338"/>
            <a:ext cx="4176712" cy="0"/>
          </a:xfrm>
          <a:prstGeom prst="line">
            <a:avLst/>
          </a:prstGeom>
          <a:noFill/>
          <a:ln w="38100">
            <a:solidFill>
              <a:srgbClr val="CC3300"/>
            </a:solidFill>
            <a:round/>
            <a:headEnd/>
            <a:tailEnd/>
          </a:ln>
          <a:effectLst/>
        </p:spPr>
        <p:txBody>
          <a:bodyPr/>
          <a:lstStyle/>
          <a:p>
            <a:endParaRPr lang="tr-TR"/>
          </a:p>
        </p:txBody>
      </p:sp>
      <p:sp>
        <p:nvSpPr>
          <p:cNvPr id="88072" name="Rectangle 8"/>
          <p:cNvSpPr>
            <a:spLocks noChangeArrowheads="1"/>
          </p:cNvSpPr>
          <p:nvPr/>
        </p:nvSpPr>
        <p:spPr bwMode="auto">
          <a:xfrm>
            <a:off x="0" y="3717032"/>
            <a:ext cx="8820472" cy="1512167"/>
          </a:xfrm>
          <a:prstGeom prst="rect">
            <a:avLst/>
          </a:prstGeom>
          <a:noFill/>
          <a:ln w="38100">
            <a:solidFill>
              <a:srgbClr val="CC3300"/>
            </a:solidFill>
            <a:miter lim="800000"/>
            <a:headEnd/>
            <a:tailEnd/>
          </a:ln>
          <a:effectLst/>
        </p:spPr>
        <p:txBody>
          <a:bodyPr wrap="none" anchor="ctr"/>
          <a:lstStyle/>
          <a:p>
            <a:r>
              <a:rPr lang="tr-TR" sz="2300" dirty="0" smtClean="0"/>
              <a:t>Bu çalışmada 2 yıllık takipte </a:t>
            </a:r>
            <a:r>
              <a:rPr lang="tr-TR" sz="2300" dirty="0" err="1" smtClean="0"/>
              <a:t>seksuel</a:t>
            </a:r>
            <a:r>
              <a:rPr lang="tr-TR" sz="2300" dirty="0" smtClean="0"/>
              <a:t>  </a:t>
            </a:r>
            <a:r>
              <a:rPr lang="tr-TR" sz="2300" dirty="0" err="1" smtClean="0"/>
              <a:t>disfonksiyon</a:t>
            </a:r>
            <a:r>
              <a:rPr lang="tr-TR" sz="2300" dirty="0" smtClean="0"/>
              <a:t> ve </a:t>
            </a:r>
            <a:r>
              <a:rPr lang="tr-TR" sz="2300" dirty="0" err="1" smtClean="0"/>
              <a:t>seksuel</a:t>
            </a:r>
            <a:r>
              <a:rPr lang="tr-TR" sz="2300" dirty="0" smtClean="0"/>
              <a:t> </a:t>
            </a:r>
          </a:p>
          <a:p>
            <a:endParaRPr lang="tr-TR" sz="2300" dirty="0" smtClean="0"/>
          </a:p>
          <a:p>
            <a:r>
              <a:rPr lang="tr-TR" sz="2300" dirty="0" smtClean="0"/>
              <a:t>doyum açısından her iki grup arasında fark izlenmemiştir.</a:t>
            </a:r>
            <a:endParaRPr lang="tr-TR" sz="2300" dirty="0"/>
          </a:p>
        </p:txBody>
      </p:sp>
      <p:sp>
        <p:nvSpPr>
          <p:cNvPr id="88074" name="Text Box 10"/>
          <p:cNvSpPr txBox="1">
            <a:spLocks noChangeArrowheads="1"/>
          </p:cNvSpPr>
          <p:nvPr/>
        </p:nvSpPr>
        <p:spPr bwMode="auto">
          <a:xfrm>
            <a:off x="3707904" y="2708920"/>
            <a:ext cx="4176464" cy="1009507"/>
          </a:xfrm>
          <a:prstGeom prst="rect">
            <a:avLst/>
          </a:prstGeom>
          <a:noFill/>
          <a:ln w="9525">
            <a:noFill/>
            <a:miter lim="800000"/>
            <a:headEnd/>
            <a:tailEnd/>
          </a:ln>
          <a:effectLst/>
        </p:spPr>
        <p:txBody>
          <a:bodyPr wrap="square">
            <a:spAutoFit/>
          </a:bodyPr>
          <a:lstStyle/>
          <a:p>
            <a:pPr>
              <a:lnSpc>
                <a:spcPct val="130000"/>
              </a:lnSpc>
            </a:pPr>
            <a:r>
              <a:rPr lang="fr-FR" sz="1800" b="1" dirty="0" err="1">
                <a:latin typeface="Trebuchet MS" pitchFamily="34" charset="0"/>
              </a:rPr>
              <a:t>Randomized</a:t>
            </a:r>
            <a:r>
              <a:rPr lang="fr-FR" sz="1800" b="1" dirty="0">
                <a:latin typeface="Trebuchet MS" pitchFamily="34" charset="0"/>
              </a:rPr>
              <a:t> </a:t>
            </a:r>
            <a:r>
              <a:rPr lang="fr-FR" sz="1800" b="1" dirty="0" err="1">
                <a:latin typeface="Trebuchet MS" pitchFamily="34" charset="0"/>
              </a:rPr>
              <a:t>controlled</a:t>
            </a:r>
            <a:r>
              <a:rPr lang="fr-FR" sz="1800" b="1" dirty="0">
                <a:latin typeface="Trebuchet MS" pitchFamily="34" charset="0"/>
              </a:rPr>
              <a:t> trial </a:t>
            </a:r>
          </a:p>
          <a:p>
            <a:pPr>
              <a:lnSpc>
                <a:spcPct val="130000"/>
              </a:lnSpc>
            </a:pPr>
            <a:r>
              <a:rPr lang="fr-FR" sz="1400" i="1" dirty="0">
                <a:latin typeface="Trebuchet MS" pitchFamily="34" charset="0"/>
              </a:rPr>
              <a:t>[Hannah, Am J </a:t>
            </a:r>
            <a:r>
              <a:rPr lang="fr-FR" sz="1400" i="1" dirty="0" err="1">
                <a:latin typeface="Trebuchet MS" pitchFamily="34" charset="0"/>
              </a:rPr>
              <a:t>Obstet</a:t>
            </a:r>
            <a:r>
              <a:rPr lang="fr-FR" sz="1400" i="1" dirty="0">
                <a:latin typeface="Trebuchet MS" pitchFamily="34" charset="0"/>
              </a:rPr>
              <a:t> </a:t>
            </a:r>
            <a:r>
              <a:rPr lang="fr-FR" sz="1400" i="1" dirty="0" err="1">
                <a:latin typeface="Trebuchet MS" pitchFamily="34" charset="0"/>
              </a:rPr>
              <a:t>Gynecol</a:t>
            </a:r>
            <a:r>
              <a:rPr lang="fr-FR" sz="1400" i="1" dirty="0">
                <a:latin typeface="Trebuchet MS" pitchFamily="34" charset="0"/>
              </a:rPr>
              <a:t>, 2004]</a:t>
            </a:r>
          </a:p>
          <a:p>
            <a:r>
              <a:rPr lang="fr-FR" sz="1800" b="1" dirty="0">
                <a:latin typeface="Trebuchet MS" pitchFamily="34" charset="0"/>
              </a:rPr>
              <a:t> </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solidFill>
                <a:schemeClr val="tx1"/>
              </a:solidFill>
              <a:latin typeface="Times New Roman" pitchFamily="18" charset="0"/>
              <a:cs typeface="Times New Roman" pitchFamily="18" charset="0"/>
            </a:endParaRPr>
          </a:p>
        </p:txBody>
      </p:sp>
      <p:sp>
        <p:nvSpPr>
          <p:cNvPr id="3" name="2 İçerik Yer Tutucusu"/>
          <p:cNvSpPr>
            <a:spLocks noGrp="1"/>
          </p:cNvSpPr>
          <p:nvPr>
            <p:ph idx="1"/>
          </p:nvPr>
        </p:nvSpPr>
        <p:spPr/>
        <p:txBody>
          <a:bodyPr>
            <a:normAutofit/>
          </a:bodyPr>
          <a:lstStyle/>
          <a:p>
            <a:pPr>
              <a:buFont typeface="Wingdings" pitchFamily="2" charset="2"/>
              <a:buChar char="Ø"/>
            </a:pPr>
            <a:r>
              <a:rPr lang="tr-TR" sz="3200" dirty="0" smtClean="0">
                <a:latin typeface="Times New Roman" pitchFamily="18" charset="0"/>
                <a:cs typeface="Times New Roman" pitchFamily="18" charset="0"/>
              </a:rPr>
              <a:t>Son çalışmalar doğumun iyi yönetilmesinin altını çizmektedir. Kötü doğumda </a:t>
            </a:r>
            <a:r>
              <a:rPr lang="tr-TR" sz="3200" dirty="0" err="1" smtClean="0">
                <a:latin typeface="Times New Roman" pitchFamily="18" charset="0"/>
                <a:cs typeface="Times New Roman" pitchFamily="18" charset="0"/>
              </a:rPr>
              <a:t>perineal</a:t>
            </a:r>
            <a:r>
              <a:rPr lang="tr-TR" sz="3200" dirty="0" smtClean="0">
                <a:latin typeface="Times New Roman" pitchFamily="18" charset="0"/>
                <a:cs typeface="Times New Roman" pitchFamily="18" charset="0"/>
              </a:rPr>
              <a:t> hasar ve onun komplikasyonlarına bağlı olarak yakın dönemde anne bebek bağlanmasında  sorun, uzun dönemde ise </a:t>
            </a:r>
            <a:r>
              <a:rPr lang="tr-TR" sz="3200" dirty="0" err="1" smtClean="0">
                <a:latin typeface="Times New Roman" pitchFamily="18" charset="0"/>
                <a:cs typeface="Times New Roman" pitchFamily="18" charset="0"/>
              </a:rPr>
              <a:t>pelvik</a:t>
            </a:r>
            <a:r>
              <a:rPr lang="tr-TR" sz="3200" dirty="0" smtClean="0">
                <a:latin typeface="Times New Roman" pitchFamily="18" charset="0"/>
                <a:cs typeface="Times New Roman" pitchFamily="18" charset="0"/>
              </a:rPr>
              <a:t> taban hastalıkları oluşmaktadır.</a:t>
            </a:r>
          </a:p>
          <a:p>
            <a:pPr>
              <a:buFont typeface="Wingdings" pitchFamily="2" charset="2"/>
              <a:buChar char="Ø"/>
            </a:pPr>
            <a:r>
              <a:rPr lang="tr-TR" sz="1400" dirty="0" err="1" smtClean="0">
                <a:latin typeface="Times New Roman" pitchFamily="18" charset="0"/>
                <a:cs typeface="Times New Roman" pitchFamily="18" charset="0"/>
              </a:rPr>
              <a:t>Hartgill</a:t>
            </a:r>
            <a:r>
              <a:rPr lang="tr-TR" sz="1400" dirty="0" smtClean="0">
                <a:latin typeface="Times New Roman" pitchFamily="18" charset="0"/>
                <a:cs typeface="Times New Roman" pitchFamily="18" charset="0"/>
              </a:rPr>
              <a:t> T, </a:t>
            </a:r>
            <a:r>
              <a:rPr lang="tr-TR" sz="1400" dirty="0" err="1" smtClean="0">
                <a:latin typeface="Times New Roman" pitchFamily="18" charset="0"/>
                <a:cs typeface="Times New Roman" pitchFamily="18" charset="0"/>
              </a:rPr>
              <a:t>Pirhonen</a:t>
            </a:r>
            <a:r>
              <a:rPr lang="tr-TR" sz="1400" dirty="0" smtClean="0">
                <a:latin typeface="Times New Roman" pitchFamily="18" charset="0"/>
                <a:cs typeface="Times New Roman" pitchFamily="18" charset="0"/>
              </a:rPr>
              <a:t> J. A </a:t>
            </a:r>
            <a:r>
              <a:rPr lang="tr-TR" sz="1400" dirty="0" err="1" smtClean="0">
                <a:latin typeface="Times New Roman" pitchFamily="18" charset="0"/>
                <a:cs typeface="Times New Roman" pitchFamily="18" charset="0"/>
              </a:rPr>
              <a:t>multicenter</a:t>
            </a:r>
            <a:r>
              <a:rPr lang="tr-TR" sz="1400" dirty="0" smtClean="0">
                <a:latin typeface="Times New Roman" pitchFamily="18" charset="0"/>
                <a:cs typeface="Times New Roman" pitchFamily="18" charset="0"/>
              </a:rPr>
              <a:t> </a:t>
            </a:r>
            <a:r>
              <a:rPr lang="tr-TR" sz="1400" dirty="0" err="1" smtClean="0">
                <a:latin typeface="Times New Roman" pitchFamily="18" charset="0"/>
                <a:cs typeface="Times New Roman" pitchFamily="18" charset="0"/>
              </a:rPr>
              <a:t>interventional</a:t>
            </a:r>
            <a:r>
              <a:rPr lang="tr-TR" sz="1400" dirty="0" smtClean="0">
                <a:latin typeface="Times New Roman" pitchFamily="18" charset="0"/>
                <a:cs typeface="Times New Roman" pitchFamily="18" charset="0"/>
              </a:rPr>
              <a:t> program </a:t>
            </a:r>
            <a:r>
              <a:rPr lang="en-US" sz="1400" dirty="0" smtClean="0">
                <a:latin typeface="Times New Roman" pitchFamily="18" charset="0"/>
                <a:cs typeface="Times New Roman" pitchFamily="18" charset="0"/>
              </a:rPr>
              <a:t>to reduce the incidence of anal sphincter tears. </a:t>
            </a:r>
            <a:r>
              <a:rPr lang="en-US" sz="1400" dirty="0" err="1" smtClean="0">
                <a:latin typeface="Times New Roman" pitchFamily="18" charset="0"/>
                <a:cs typeface="Times New Roman" pitchFamily="18" charset="0"/>
              </a:rPr>
              <a:t>Obstet</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Gynecol</a:t>
            </a:r>
            <a:r>
              <a:rPr lang="en-US" sz="1400" dirty="0" smtClean="0">
                <a:latin typeface="Times New Roman" pitchFamily="18" charset="0"/>
                <a:cs typeface="Times New Roman" pitchFamily="18" charset="0"/>
              </a:rPr>
              <a:t> 2010,</a:t>
            </a:r>
            <a:r>
              <a:rPr lang="tr-TR" sz="1400" dirty="0" smtClean="0">
                <a:latin typeface="Times New Roman" pitchFamily="18" charset="0"/>
                <a:cs typeface="Times New Roman" pitchFamily="18" charset="0"/>
              </a:rPr>
              <a:t> 116(4):901-908.</a:t>
            </a:r>
            <a:r>
              <a:rPr lang="en-US" sz="1400" dirty="0" smtClean="0">
                <a:latin typeface="Times New Roman" pitchFamily="18" charset="0"/>
                <a:cs typeface="Times New Roman" pitchFamily="18" charset="0"/>
              </a:rPr>
              <a:t> </a:t>
            </a:r>
            <a:endParaRPr lang="tr-TR" sz="1400" dirty="0" smtClean="0">
              <a:latin typeface="Times New Roman" pitchFamily="18" charset="0"/>
              <a:cs typeface="Times New Roman" pitchFamily="18" charset="0"/>
            </a:endParaRPr>
          </a:p>
          <a:p>
            <a:pPr>
              <a:buFont typeface="Wingdings" pitchFamily="2" charset="2"/>
              <a:buChar char="Ø"/>
            </a:pPr>
            <a:r>
              <a:rPr lang="en-US" sz="1400" dirty="0" err="1" smtClean="0">
                <a:latin typeface="Times New Roman" pitchFamily="18" charset="0"/>
                <a:cs typeface="Times New Roman" pitchFamily="18" charset="0"/>
              </a:rPr>
              <a:t>Laine</a:t>
            </a:r>
            <a:r>
              <a:rPr lang="en-US" sz="1400" dirty="0" smtClean="0">
                <a:latin typeface="Times New Roman" pitchFamily="18" charset="0"/>
                <a:cs typeface="Times New Roman" pitchFamily="18" charset="0"/>
              </a:rPr>
              <a:t> K, </a:t>
            </a:r>
            <a:r>
              <a:rPr lang="en-US" sz="1400" dirty="0" err="1" smtClean="0">
                <a:latin typeface="Times New Roman" pitchFamily="18" charset="0"/>
                <a:cs typeface="Times New Roman" pitchFamily="18" charset="0"/>
              </a:rPr>
              <a:t>Pirhonen</a:t>
            </a:r>
            <a:r>
              <a:rPr lang="en-US" sz="1400" dirty="0" smtClean="0">
                <a:latin typeface="Times New Roman" pitchFamily="18" charset="0"/>
                <a:cs typeface="Times New Roman" pitchFamily="18" charset="0"/>
              </a:rPr>
              <a:t> T, Rolland R, </a:t>
            </a:r>
            <a:r>
              <a:rPr lang="en-US" sz="1400" dirty="0" err="1" smtClean="0">
                <a:latin typeface="Times New Roman" pitchFamily="18" charset="0"/>
                <a:cs typeface="Times New Roman" pitchFamily="18" charset="0"/>
              </a:rPr>
              <a:t>Pirhonen</a:t>
            </a:r>
            <a:r>
              <a:rPr lang="en-US" sz="1400" dirty="0" smtClean="0">
                <a:latin typeface="Times New Roman" pitchFamily="18" charset="0"/>
                <a:cs typeface="Times New Roman" pitchFamily="18" charset="0"/>
              </a:rPr>
              <a:t> J: Decreasing the incidence of</a:t>
            </a:r>
            <a:r>
              <a:rPr lang="tr-TR" sz="1400" dirty="0" smtClean="0">
                <a:latin typeface="Times New Roman" pitchFamily="18" charset="0"/>
                <a:cs typeface="Times New Roman" pitchFamily="18" charset="0"/>
              </a:rPr>
              <a:t> </a:t>
            </a:r>
            <a:r>
              <a:rPr lang="en-US" sz="1400" dirty="0" smtClean="0">
                <a:latin typeface="Times New Roman" pitchFamily="18" charset="0"/>
                <a:cs typeface="Times New Roman" pitchFamily="18" charset="0"/>
              </a:rPr>
              <a:t>anal sphincter tears during delivery. </a:t>
            </a:r>
            <a:r>
              <a:rPr lang="en-US" sz="1400" dirty="0" err="1" smtClean="0">
                <a:latin typeface="Times New Roman" pitchFamily="18" charset="0"/>
                <a:cs typeface="Times New Roman" pitchFamily="18" charset="0"/>
              </a:rPr>
              <a:t>Obstet</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Gynecol</a:t>
            </a:r>
            <a:r>
              <a:rPr lang="en-US" sz="1400" dirty="0" smtClean="0">
                <a:latin typeface="Times New Roman" pitchFamily="18" charset="0"/>
                <a:cs typeface="Times New Roman" pitchFamily="18" charset="0"/>
              </a:rPr>
              <a:t> 2008,</a:t>
            </a:r>
            <a:r>
              <a:rPr lang="tr-TR" sz="1400" dirty="0" smtClean="0">
                <a:latin typeface="Times New Roman" pitchFamily="18" charset="0"/>
                <a:cs typeface="Times New Roman" pitchFamily="18" charset="0"/>
              </a:rPr>
              <a:t> 111(5):1053-1057.</a:t>
            </a:r>
            <a:endParaRPr lang="tr-TR" sz="1400" dirty="0">
              <a:latin typeface="Times New Roman" pitchFamily="18" charset="0"/>
              <a:cs typeface="Times New Roman" pitchFamily="18" charset="0"/>
            </a:endParaRPr>
          </a:p>
        </p:txBody>
      </p:sp>
    </p:spTree>
    <p:extLst>
      <p:ext uri="{BB962C8B-B14F-4D97-AF65-F5344CB8AC3E}">
        <p14:creationId xmlns:p14="http://schemas.microsoft.com/office/powerpoint/2010/main" val="422596177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ext Box 2"/>
          <p:cNvSpPr txBox="1">
            <a:spLocks noChangeArrowheads="1"/>
          </p:cNvSpPr>
          <p:nvPr/>
        </p:nvSpPr>
        <p:spPr bwMode="auto">
          <a:xfrm>
            <a:off x="395288" y="981075"/>
            <a:ext cx="8208962" cy="923330"/>
          </a:xfrm>
          <a:prstGeom prst="rect">
            <a:avLst/>
          </a:prstGeom>
          <a:noFill/>
          <a:ln w="9525">
            <a:noFill/>
            <a:miter lim="800000"/>
            <a:headEnd/>
            <a:tailEnd/>
          </a:ln>
          <a:effectLst/>
        </p:spPr>
        <p:txBody>
          <a:bodyPr>
            <a:spAutoFit/>
          </a:bodyPr>
          <a:lstStyle/>
          <a:p>
            <a:pPr algn="ctr"/>
            <a:r>
              <a:rPr lang="tr-TR" b="1" dirty="0" smtClean="0">
                <a:latin typeface="Trebuchet MS" pitchFamily="34" charset="0"/>
              </a:rPr>
              <a:t>Sezaryen operasyonu tüm UI sıklığını azaltmamaktadır. Bunun en önemli nedeni UI da </a:t>
            </a:r>
            <a:r>
              <a:rPr lang="tr-TR" b="1" dirty="0" err="1" smtClean="0">
                <a:latin typeface="Trebuchet MS" pitchFamily="34" charset="0"/>
              </a:rPr>
              <a:t>vaginal</a:t>
            </a:r>
            <a:r>
              <a:rPr lang="tr-TR" b="1" dirty="0" smtClean="0">
                <a:latin typeface="Trebuchet MS" pitchFamily="34" charset="0"/>
              </a:rPr>
              <a:t> doğum tek faktör değildir.</a:t>
            </a:r>
            <a:endParaRPr lang="en-US" b="1" dirty="0">
              <a:latin typeface="Trebuchet MS" pitchFamily="34" charset="0"/>
            </a:endParaRPr>
          </a:p>
          <a:p>
            <a:pPr algn="ctr"/>
            <a:endParaRPr lang="en-US" b="1" dirty="0">
              <a:latin typeface="Trebuchet MS" pitchFamily="34" charset="0"/>
            </a:endParaRPr>
          </a:p>
        </p:txBody>
      </p:sp>
      <p:sp>
        <p:nvSpPr>
          <p:cNvPr id="39943" name="Text Box 7"/>
          <p:cNvSpPr txBox="1">
            <a:spLocks noChangeArrowheads="1"/>
          </p:cNvSpPr>
          <p:nvPr/>
        </p:nvSpPr>
        <p:spPr bwMode="auto">
          <a:xfrm>
            <a:off x="468313" y="188913"/>
            <a:ext cx="8208962" cy="396875"/>
          </a:xfrm>
          <a:prstGeom prst="rect">
            <a:avLst/>
          </a:prstGeom>
          <a:noFill/>
          <a:ln w="9525">
            <a:noFill/>
            <a:miter lim="800000"/>
            <a:headEnd/>
            <a:tailEnd/>
          </a:ln>
          <a:effectLst/>
        </p:spPr>
        <p:txBody>
          <a:bodyPr>
            <a:spAutoFit/>
          </a:bodyPr>
          <a:lstStyle/>
          <a:p>
            <a:pPr algn="ctr"/>
            <a:r>
              <a:rPr lang="tr-TR" sz="2000" b="1" i="1" dirty="0" smtClean="0">
                <a:latin typeface="Trebuchet MS" pitchFamily="34" charset="0"/>
              </a:rPr>
              <a:t>Sezaryen </a:t>
            </a:r>
            <a:r>
              <a:rPr lang="tr-TR" sz="2000" b="1" i="1" dirty="0" err="1">
                <a:latin typeface="Trebuchet MS" pitchFamily="34" charset="0"/>
              </a:rPr>
              <a:t>P</a:t>
            </a:r>
            <a:r>
              <a:rPr lang="tr-TR" sz="2000" b="1" i="1" dirty="0" err="1" smtClean="0">
                <a:latin typeface="Trebuchet MS" pitchFamily="34" charset="0"/>
              </a:rPr>
              <a:t>elvik</a:t>
            </a:r>
            <a:r>
              <a:rPr lang="tr-TR" sz="2000" b="1" i="1" dirty="0" smtClean="0">
                <a:latin typeface="Trebuchet MS" pitchFamily="34" charset="0"/>
              </a:rPr>
              <a:t> Taban </a:t>
            </a:r>
            <a:r>
              <a:rPr lang="tr-TR" sz="2000" b="1" i="1" dirty="0" err="1" smtClean="0">
                <a:latin typeface="Trebuchet MS" pitchFamily="34" charset="0"/>
              </a:rPr>
              <a:t>Disfonksiyonu’nu</a:t>
            </a:r>
            <a:r>
              <a:rPr lang="tr-TR" sz="2000" b="1" i="1" dirty="0" smtClean="0">
                <a:latin typeface="Trebuchet MS" pitchFamily="34" charset="0"/>
              </a:rPr>
              <a:t> önler mi?</a:t>
            </a:r>
            <a:endParaRPr lang="en-US" sz="2000" b="1" i="1" dirty="0">
              <a:latin typeface="Trebuchet MS" pitchFamily="34" charset="0"/>
            </a:endParaRPr>
          </a:p>
        </p:txBody>
      </p:sp>
      <p:sp>
        <p:nvSpPr>
          <p:cNvPr id="39944" name="Line 8"/>
          <p:cNvSpPr>
            <a:spLocks noChangeShapeType="1"/>
          </p:cNvSpPr>
          <p:nvPr/>
        </p:nvSpPr>
        <p:spPr bwMode="auto">
          <a:xfrm>
            <a:off x="468313" y="549275"/>
            <a:ext cx="8280400" cy="0"/>
          </a:xfrm>
          <a:prstGeom prst="line">
            <a:avLst/>
          </a:prstGeom>
          <a:noFill/>
          <a:ln w="28575">
            <a:solidFill>
              <a:schemeClr val="tx1"/>
            </a:solidFill>
            <a:round/>
            <a:headEnd/>
            <a:tailEnd/>
          </a:ln>
          <a:effectLst/>
        </p:spPr>
        <p:txBody>
          <a:bodyPr/>
          <a:lstStyle/>
          <a:p>
            <a:endParaRPr lang="tr-TR"/>
          </a:p>
        </p:txBody>
      </p:sp>
      <p:pic>
        <p:nvPicPr>
          <p:cNvPr id="39945" name="Picture 9"/>
          <p:cNvPicPr>
            <a:picLocks noChangeAspect="1" noChangeArrowheads="1"/>
          </p:cNvPicPr>
          <p:nvPr/>
        </p:nvPicPr>
        <p:blipFill>
          <a:blip r:embed="rId3" cstate="print"/>
          <a:srcRect/>
          <a:stretch>
            <a:fillRect/>
          </a:stretch>
        </p:blipFill>
        <p:spPr bwMode="auto">
          <a:xfrm>
            <a:off x="1043608" y="2492896"/>
            <a:ext cx="6913562" cy="4149725"/>
          </a:xfrm>
          <a:prstGeom prst="rect">
            <a:avLst/>
          </a:prstGeom>
          <a:noFill/>
          <a:ln w="9525">
            <a:noFill/>
            <a:miter lim="800000"/>
            <a:headEnd/>
            <a:tailEnd/>
          </a:ln>
          <a:effectLst/>
        </p:spPr>
      </p:pic>
      <p:sp>
        <p:nvSpPr>
          <p:cNvPr id="39946" name="Text Box 10"/>
          <p:cNvSpPr txBox="1">
            <a:spLocks noChangeArrowheads="1"/>
          </p:cNvSpPr>
          <p:nvPr/>
        </p:nvSpPr>
        <p:spPr bwMode="auto">
          <a:xfrm>
            <a:off x="5940152" y="3212976"/>
            <a:ext cx="2019300" cy="336550"/>
          </a:xfrm>
          <a:prstGeom prst="rect">
            <a:avLst/>
          </a:prstGeom>
          <a:noFill/>
          <a:ln w="9525">
            <a:noFill/>
            <a:miter lim="800000"/>
            <a:headEnd/>
            <a:tailEnd/>
          </a:ln>
          <a:effectLst/>
        </p:spPr>
        <p:txBody>
          <a:bodyPr wrap="none">
            <a:spAutoFit/>
          </a:bodyPr>
          <a:lstStyle/>
          <a:p>
            <a:r>
              <a:rPr lang="fr-FR" sz="1600" i="1" dirty="0" err="1">
                <a:latin typeface="Trebuchet MS" pitchFamily="34" charset="0"/>
              </a:rPr>
              <a:t>Deffieux</a:t>
            </a:r>
            <a:r>
              <a:rPr lang="fr-FR" sz="1600" i="1" dirty="0">
                <a:latin typeface="Trebuchet MS" pitchFamily="34" charset="0"/>
              </a:rPr>
              <a:t> et al, 2010</a:t>
            </a:r>
          </a:p>
        </p:txBody>
      </p:sp>
      <p:sp>
        <p:nvSpPr>
          <p:cNvPr id="39947" name="Text Box 11"/>
          <p:cNvSpPr txBox="1">
            <a:spLocks noChangeArrowheads="1"/>
          </p:cNvSpPr>
          <p:nvPr/>
        </p:nvSpPr>
        <p:spPr bwMode="auto">
          <a:xfrm>
            <a:off x="1887538" y="2368550"/>
            <a:ext cx="3751262" cy="366713"/>
          </a:xfrm>
          <a:prstGeom prst="rect">
            <a:avLst/>
          </a:prstGeom>
          <a:noFill/>
          <a:ln w="9525">
            <a:noFill/>
            <a:miter lim="800000"/>
            <a:headEnd/>
            <a:tailEnd/>
          </a:ln>
          <a:effectLst/>
        </p:spPr>
        <p:txBody>
          <a:bodyPr wrap="none">
            <a:spAutoFit/>
          </a:bodyPr>
          <a:lstStyle/>
          <a:p>
            <a:r>
              <a:rPr lang="en-US" sz="1800" dirty="0">
                <a:latin typeface="Trebuchet MS" pitchFamily="34" charset="0"/>
              </a:rPr>
              <a:t>Pregnancy itself plays a major role</a:t>
            </a:r>
          </a:p>
        </p:txBody>
      </p:sp>
      <p:sp>
        <p:nvSpPr>
          <p:cNvPr id="39948" name="Text Box 12"/>
          <p:cNvSpPr txBox="1">
            <a:spLocks noChangeArrowheads="1"/>
          </p:cNvSpPr>
          <p:nvPr/>
        </p:nvSpPr>
        <p:spPr bwMode="auto">
          <a:xfrm>
            <a:off x="1908175" y="6308725"/>
            <a:ext cx="744538" cy="336550"/>
          </a:xfrm>
          <a:prstGeom prst="rect">
            <a:avLst/>
          </a:prstGeom>
          <a:solidFill>
            <a:schemeClr val="bg1"/>
          </a:solidFill>
          <a:ln w="9525">
            <a:noFill/>
            <a:miter lim="800000"/>
            <a:headEnd/>
            <a:tailEnd/>
          </a:ln>
          <a:effectLst/>
        </p:spPr>
        <p:txBody>
          <a:bodyPr wrap="none">
            <a:spAutoFit/>
          </a:bodyPr>
          <a:lstStyle/>
          <a:p>
            <a:r>
              <a:rPr lang="fr-FR" sz="1600" b="1" dirty="0">
                <a:latin typeface="Trebuchet MS" pitchFamily="34" charset="0"/>
              </a:rPr>
              <a:t>12 </a:t>
            </a:r>
            <a:r>
              <a:rPr lang="fr-FR" sz="1600" b="1" dirty="0" err="1" smtClean="0">
                <a:latin typeface="Trebuchet MS" pitchFamily="34" charset="0"/>
              </a:rPr>
              <a:t>wg</a:t>
            </a:r>
            <a:endParaRPr lang="fr-FR" sz="1600" b="1" dirty="0">
              <a:latin typeface="Trebuchet MS" pitchFamily="34" charset="0"/>
            </a:endParaRPr>
          </a:p>
        </p:txBody>
      </p:sp>
      <p:sp>
        <p:nvSpPr>
          <p:cNvPr id="39949" name="Text Box 13"/>
          <p:cNvSpPr txBox="1">
            <a:spLocks noChangeArrowheads="1"/>
          </p:cNvSpPr>
          <p:nvPr/>
        </p:nvSpPr>
        <p:spPr bwMode="auto">
          <a:xfrm>
            <a:off x="3348038" y="6308725"/>
            <a:ext cx="744537" cy="336550"/>
          </a:xfrm>
          <a:prstGeom prst="rect">
            <a:avLst/>
          </a:prstGeom>
          <a:solidFill>
            <a:schemeClr val="bg1"/>
          </a:solidFill>
          <a:ln w="9525">
            <a:noFill/>
            <a:miter lim="800000"/>
            <a:headEnd/>
            <a:tailEnd/>
          </a:ln>
          <a:effectLst/>
        </p:spPr>
        <p:txBody>
          <a:bodyPr wrap="none">
            <a:spAutoFit/>
          </a:bodyPr>
          <a:lstStyle/>
          <a:p>
            <a:r>
              <a:rPr lang="fr-FR" sz="1600" b="1">
                <a:latin typeface="Trebuchet MS" pitchFamily="34" charset="0"/>
              </a:rPr>
              <a:t>28 wg</a:t>
            </a:r>
          </a:p>
        </p:txBody>
      </p:sp>
      <p:sp>
        <p:nvSpPr>
          <p:cNvPr id="39950" name="Text Box 14"/>
          <p:cNvSpPr txBox="1">
            <a:spLocks noChangeArrowheads="1"/>
          </p:cNvSpPr>
          <p:nvPr/>
        </p:nvSpPr>
        <p:spPr bwMode="auto">
          <a:xfrm>
            <a:off x="5003800" y="6308725"/>
            <a:ext cx="744538" cy="336550"/>
          </a:xfrm>
          <a:prstGeom prst="rect">
            <a:avLst/>
          </a:prstGeom>
          <a:solidFill>
            <a:schemeClr val="bg1"/>
          </a:solidFill>
          <a:ln w="9525">
            <a:noFill/>
            <a:miter lim="800000"/>
            <a:headEnd/>
            <a:tailEnd/>
          </a:ln>
          <a:effectLst/>
        </p:spPr>
        <p:txBody>
          <a:bodyPr wrap="none">
            <a:spAutoFit/>
          </a:bodyPr>
          <a:lstStyle/>
          <a:p>
            <a:r>
              <a:rPr lang="fr-FR" sz="1600" b="1">
                <a:latin typeface="Trebuchet MS" pitchFamily="34" charset="0"/>
              </a:rPr>
              <a:t>36 wg</a:t>
            </a:r>
          </a:p>
        </p:txBody>
      </p:sp>
      <p:sp>
        <p:nvSpPr>
          <p:cNvPr id="39951" name="Text Box 15"/>
          <p:cNvSpPr txBox="1">
            <a:spLocks noChangeArrowheads="1"/>
          </p:cNvSpPr>
          <p:nvPr/>
        </p:nvSpPr>
        <p:spPr bwMode="auto">
          <a:xfrm>
            <a:off x="6588125" y="6308725"/>
            <a:ext cx="815975" cy="336550"/>
          </a:xfrm>
          <a:prstGeom prst="rect">
            <a:avLst/>
          </a:prstGeom>
          <a:solidFill>
            <a:schemeClr val="bg1"/>
          </a:solidFill>
          <a:ln w="9525">
            <a:noFill/>
            <a:miter lim="800000"/>
            <a:headEnd/>
            <a:tailEnd/>
          </a:ln>
          <a:effectLst/>
        </p:spPr>
        <p:txBody>
          <a:bodyPr wrap="none">
            <a:spAutoFit/>
          </a:bodyPr>
          <a:lstStyle/>
          <a:p>
            <a:r>
              <a:rPr lang="fr-FR" sz="1600" b="1">
                <a:latin typeface="Trebuchet MS" pitchFamily="34" charset="0"/>
              </a:rPr>
              <a:t>3 M PP</a:t>
            </a:r>
          </a:p>
        </p:txBody>
      </p:sp>
      <p:sp>
        <p:nvSpPr>
          <p:cNvPr id="39952" name="Line 16"/>
          <p:cNvSpPr>
            <a:spLocks noChangeShapeType="1"/>
          </p:cNvSpPr>
          <p:nvPr/>
        </p:nvSpPr>
        <p:spPr bwMode="auto">
          <a:xfrm flipH="1">
            <a:off x="1258888" y="6308725"/>
            <a:ext cx="6697662" cy="0"/>
          </a:xfrm>
          <a:prstGeom prst="line">
            <a:avLst/>
          </a:prstGeom>
          <a:noFill/>
          <a:ln w="12700">
            <a:solidFill>
              <a:schemeClr val="bg2"/>
            </a:solidFill>
            <a:round/>
            <a:headEnd/>
            <a:tailEnd/>
          </a:ln>
          <a:effectLst/>
        </p:spPr>
        <p:txBody>
          <a:bodyPr/>
          <a:lstStyle/>
          <a:p>
            <a:endParaRPr lang="tr-TR"/>
          </a:p>
        </p:txBody>
      </p:sp>
      <p:sp>
        <p:nvSpPr>
          <p:cNvPr id="39953" name="Text Box 17"/>
          <p:cNvSpPr txBox="1">
            <a:spLocks noChangeArrowheads="1"/>
          </p:cNvSpPr>
          <p:nvPr/>
        </p:nvSpPr>
        <p:spPr bwMode="auto">
          <a:xfrm rot="16200000">
            <a:off x="-547687" y="4382086"/>
            <a:ext cx="3086101" cy="338554"/>
          </a:xfrm>
          <a:prstGeom prst="rect">
            <a:avLst/>
          </a:prstGeom>
          <a:solidFill>
            <a:schemeClr val="bg1"/>
          </a:solidFill>
          <a:ln w="9525">
            <a:noFill/>
            <a:miter lim="800000"/>
            <a:headEnd/>
            <a:tailEnd/>
          </a:ln>
          <a:effectLst/>
        </p:spPr>
        <p:txBody>
          <a:bodyPr wrap="none">
            <a:spAutoFit/>
          </a:bodyPr>
          <a:lstStyle/>
          <a:p>
            <a:r>
              <a:rPr lang="tr-TR" sz="1600" dirty="0" err="1" smtClean="0">
                <a:latin typeface="Trebuchet MS" pitchFamily="34" charset="0"/>
              </a:rPr>
              <a:t>Üriner</a:t>
            </a:r>
            <a:r>
              <a:rPr lang="tr-TR" sz="1600" dirty="0" smtClean="0">
                <a:latin typeface="Trebuchet MS" pitchFamily="34" charset="0"/>
              </a:rPr>
              <a:t> semptomların </a:t>
            </a:r>
            <a:r>
              <a:rPr lang="tr-TR" sz="1600" dirty="0" err="1" smtClean="0">
                <a:latin typeface="Trebuchet MS" pitchFamily="34" charset="0"/>
              </a:rPr>
              <a:t>prevalansı</a:t>
            </a:r>
            <a:endParaRPr lang="fr-FR" sz="1600" dirty="0">
              <a:latin typeface="Trebuchet MS" pitchFamily="34" charset="0"/>
            </a:endParaRPr>
          </a:p>
        </p:txBody>
      </p:sp>
      <p:sp>
        <p:nvSpPr>
          <p:cNvPr id="39954" name="Text Box 18"/>
          <p:cNvSpPr txBox="1">
            <a:spLocks noChangeArrowheads="1"/>
          </p:cNvSpPr>
          <p:nvPr/>
        </p:nvSpPr>
        <p:spPr bwMode="auto">
          <a:xfrm>
            <a:off x="5003800" y="5876925"/>
            <a:ext cx="482600" cy="336550"/>
          </a:xfrm>
          <a:prstGeom prst="rect">
            <a:avLst/>
          </a:prstGeom>
          <a:solidFill>
            <a:schemeClr val="bg1"/>
          </a:solidFill>
          <a:ln w="9525">
            <a:noFill/>
            <a:miter lim="800000"/>
            <a:headEnd/>
            <a:tailEnd/>
          </a:ln>
          <a:effectLst/>
        </p:spPr>
        <p:txBody>
          <a:bodyPr wrap="none">
            <a:spAutoFit/>
          </a:bodyPr>
          <a:lstStyle/>
          <a:p>
            <a:r>
              <a:rPr lang="fr-FR" sz="1600" b="1">
                <a:latin typeface="Trebuchet MS" pitchFamily="34" charset="0"/>
              </a:rPr>
              <a:t>USI</a:t>
            </a:r>
          </a:p>
        </p:txBody>
      </p:sp>
      <p:sp>
        <p:nvSpPr>
          <p:cNvPr id="39955" name="Text Box 19"/>
          <p:cNvSpPr txBox="1">
            <a:spLocks noChangeArrowheads="1"/>
          </p:cNvSpPr>
          <p:nvPr/>
        </p:nvSpPr>
        <p:spPr bwMode="auto">
          <a:xfrm>
            <a:off x="5940425" y="5876925"/>
            <a:ext cx="517525" cy="336550"/>
          </a:xfrm>
          <a:prstGeom prst="rect">
            <a:avLst/>
          </a:prstGeom>
          <a:solidFill>
            <a:schemeClr val="bg1"/>
          </a:solidFill>
          <a:ln w="9525">
            <a:noFill/>
            <a:miter lim="800000"/>
            <a:headEnd/>
            <a:tailEnd/>
          </a:ln>
          <a:effectLst/>
        </p:spPr>
        <p:txBody>
          <a:bodyPr wrap="none">
            <a:spAutoFit/>
          </a:bodyPr>
          <a:lstStyle/>
          <a:p>
            <a:r>
              <a:rPr lang="fr-FR" sz="1600" b="1">
                <a:latin typeface="Trebuchet MS" pitchFamily="34" charset="0"/>
              </a:rPr>
              <a:t>UUI</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dirty="0">
              <a:solidFill>
                <a:schemeClr val="tx1"/>
              </a:solidFill>
              <a:latin typeface="Times New Roman" pitchFamily="18" charset="0"/>
              <a:cs typeface="Times New Roman" pitchFamily="18" charset="0"/>
            </a:endParaRPr>
          </a:p>
        </p:txBody>
      </p:sp>
      <p:sp>
        <p:nvSpPr>
          <p:cNvPr id="3" name="2 İçerik Yer Tutucusu"/>
          <p:cNvSpPr>
            <a:spLocks noGrp="1"/>
          </p:cNvSpPr>
          <p:nvPr>
            <p:ph idx="1"/>
          </p:nvPr>
        </p:nvSpPr>
        <p:spPr/>
        <p:txBody>
          <a:bodyPr>
            <a:normAutofit/>
          </a:bodyPr>
          <a:lstStyle/>
          <a:p>
            <a:pPr>
              <a:buFont typeface="Wingdings" pitchFamily="2" charset="2"/>
              <a:buChar char="Ø"/>
            </a:pPr>
            <a:r>
              <a:rPr lang="tr-TR" sz="2800" dirty="0" smtClean="0">
                <a:latin typeface="Times New Roman" pitchFamily="18" charset="0"/>
                <a:cs typeface="Times New Roman" pitchFamily="18" charset="0"/>
              </a:rPr>
              <a:t>Bu tablodan da görülebileceği gibi UI </a:t>
            </a:r>
            <a:r>
              <a:rPr lang="tr-TR" sz="2800" dirty="0" err="1" smtClean="0">
                <a:latin typeface="Times New Roman" pitchFamily="18" charset="0"/>
                <a:cs typeface="Times New Roman" pitchFamily="18" charset="0"/>
              </a:rPr>
              <a:t>prevalansı</a:t>
            </a:r>
            <a:r>
              <a:rPr lang="tr-TR" sz="2800" dirty="0" smtClean="0">
                <a:latin typeface="Times New Roman" pitchFamily="18" charset="0"/>
                <a:cs typeface="Times New Roman" pitchFamily="18" charset="0"/>
              </a:rPr>
              <a:t> gebelik boyunca artmaktadır. 3 </a:t>
            </a:r>
            <a:r>
              <a:rPr lang="tr-TR" sz="2800" dirty="0" err="1" smtClean="0">
                <a:latin typeface="Times New Roman" pitchFamily="18" charset="0"/>
                <a:cs typeface="Times New Roman" pitchFamily="18" charset="0"/>
              </a:rPr>
              <a:t>trimester</a:t>
            </a:r>
            <a:r>
              <a:rPr lang="tr-TR" sz="2800" dirty="0" smtClean="0">
                <a:latin typeface="Times New Roman" pitchFamily="18" charset="0"/>
                <a:cs typeface="Times New Roman" pitchFamily="18" charset="0"/>
              </a:rPr>
              <a:t> boyunca semptomların sıklığı %40 kadar yükselmektedir. </a:t>
            </a:r>
          </a:p>
          <a:p>
            <a:pPr>
              <a:buFont typeface="Wingdings" pitchFamily="2" charset="2"/>
              <a:buChar char="Ø"/>
            </a:pPr>
            <a:r>
              <a:rPr lang="tr-TR" sz="2800" dirty="0" smtClean="0">
                <a:latin typeface="Times New Roman" pitchFamily="18" charset="0"/>
                <a:cs typeface="Times New Roman" pitchFamily="18" charset="0"/>
              </a:rPr>
              <a:t>Doğumdan sonra UI oranı </a:t>
            </a:r>
            <a:r>
              <a:rPr lang="tr-TR" sz="2800" dirty="0" err="1" smtClean="0">
                <a:latin typeface="Times New Roman" pitchFamily="18" charset="0"/>
                <a:cs typeface="Times New Roman" pitchFamily="18" charset="0"/>
              </a:rPr>
              <a:t>spontan</a:t>
            </a:r>
            <a:r>
              <a:rPr lang="tr-TR" sz="2800" dirty="0" smtClean="0">
                <a:latin typeface="Times New Roman" pitchFamily="18" charset="0"/>
                <a:cs typeface="Times New Roman" pitchFamily="18" charset="0"/>
              </a:rPr>
              <a:t> olarak gerilemektedir.</a:t>
            </a:r>
          </a:p>
          <a:p>
            <a:pPr>
              <a:buFont typeface="Wingdings" pitchFamily="2" charset="2"/>
              <a:buChar char="Ø"/>
            </a:pPr>
            <a:r>
              <a:rPr lang="tr-TR" sz="2800" dirty="0" smtClean="0">
                <a:latin typeface="Times New Roman" pitchFamily="18" charset="0"/>
                <a:cs typeface="Times New Roman" pitchFamily="18" charset="0"/>
              </a:rPr>
              <a:t>Aslında doğum UI etiyolojisinde tek faktör değildir.</a:t>
            </a:r>
          </a:p>
          <a:p>
            <a:pPr>
              <a:buFont typeface="Wingdings" pitchFamily="2" charset="2"/>
              <a:buChar char="Ø"/>
            </a:pPr>
            <a:r>
              <a:rPr lang="tr-TR" sz="2800" dirty="0" smtClean="0">
                <a:latin typeface="Times New Roman" pitchFamily="18" charset="0"/>
                <a:cs typeface="Times New Roman" pitchFamily="18" charset="0"/>
              </a:rPr>
              <a:t>Gebeliğin kendisi en önemli faktör gibi görünmektedir. </a:t>
            </a:r>
            <a:endParaRPr lang="tr-TR" sz="28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solidFill>
                  <a:schemeClr val="tx1"/>
                </a:solidFill>
                <a:latin typeface="Times New Roman" pitchFamily="18" charset="0"/>
                <a:cs typeface="Times New Roman" pitchFamily="18" charset="0"/>
              </a:rPr>
              <a:t>Anatomi 1</a:t>
            </a:r>
            <a:endParaRPr lang="tr-TR" dirty="0">
              <a:solidFill>
                <a:schemeClr val="tx1"/>
              </a:solidFill>
              <a:latin typeface="Times New Roman" pitchFamily="18" charset="0"/>
              <a:cs typeface="Times New Roman" pitchFamily="18" charset="0"/>
            </a:endParaRPr>
          </a:p>
        </p:txBody>
      </p:sp>
      <p:sp>
        <p:nvSpPr>
          <p:cNvPr id="3" name="2 İçerik Yer Tutucusu"/>
          <p:cNvSpPr>
            <a:spLocks noGrp="1"/>
          </p:cNvSpPr>
          <p:nvPr>
            <p:ph idx="1"/>
          </p:nvPr>
        </p:nvSpPr>
        <p:spPr/>
        <p:txBody>
          <a:bodyPr>
            <a:normAutofit/>
          </a:bodyPr>
          <a:lstStyle/>
          <a:p>
            <a:pPr>
              <a:buFont typeface="Wingdings" pitchFamily="2" charset="2"/>
              <a:buChar char="Ø"/>
            </a:pPr>
            <a:r>
              <a:rPr lang="tr-TR" sz="3600" dirty="0" err="1" smtClean="0">
                <a:latin typeface="Times New Roman" pitchFamily="18" charset="0"/>
                <a:cs typeface="Times New Roman" pitchFamily="18" charset="0"/>
              </a:rPr>
              <a:t>Pelvik</a:t>
            </a:r>
            <a:r>
              <a:rPr lang="tr-TR" sz="3600" dirty="0" smtClean="0">
                <a:latin typeface="Times New Roman" pitchFamily="18" charset="0"/>
                <a:cs typeface="Times New Roman" pitchFamily="18" charset="0"/>
              </a:rPr>
              <a:t> taban 3 gruba ayrılır.</a:t>
            </a:r>
          </a:p>
          <a:p>
            <a:pPr>
              <a:buFont typeface="Wingdings" pitchFamily="2" charset="2"/>
              <a:buChar char="Ø"/>
            </a:pPr>
            <a:r>
              <a:rPr lang="tr-TR" sz="3600" dirty="0" err="1" smtClean="0">
                <a:latin typeface="Times New Roman" pitchFamily="18" charset="0"/>
                <a:cs typeface="Times New Roman" pitchFamily="18" charset="0"/>
              </a:rPr>
              <a:t>Anterior</a:t>
            </a:r>
            <a:r>
              <a:rPr lang="tr-TR" sz="3600" dirty="0" smtClean="0">
                <a:latin typeface="Times New Roman" pitchFamily="18" charset="0"/>
                <a:cs typeface="Times New Roman" pitchFamily="18" charset="0"/>
              </a:rPr>
              <a:t> </a:t>
            </a:r>
            <a:r>
              <a:rPr lang="tr-TR" sz="3600" dirty="0" err="1" smtClean="0">
                <a:latin typeface="Times New Roman" pitchFamily="18" charset="0"/>
                <a:cs typeface="Times New Roman" pitchFamily="18" charset="0"/>
              </a:rPr>
              <a:t>kompartman</a:t>
            </a:r>
            <a:r>
              <a:rPr lang="tr-TR" sz="3600" dirty="0" smtClean="0">
                <a:latin typeface="Times New Roman" pitchFamily="18" charset="0"/>
                <a:cs typeface="Times New Roman" pitchFamily="18" charset="0"/>
              </a:rPr>
              <a:t> mesane ve </a:t>
            </a:r>
            <a:r>
              <a:rPr lang="tr-TR" sz="3600" dirty="0" err="1" smtClean="0">
                <a:latin typeface="Times New Roman" pitchFamily="18" charset="0"/>
                <a:cs typeface="Times New Roman" pitchFamily="18" charset="0"/>
              </a:rPr>
              <a:t>üretrayı</a:t>
            </a:r>
            <a:r>
              <a:rPr lang="tr-TR" sz="3600" dirty="0" smtClean="0">
                <a:latin typeface="Times New Roman" pitchFamily="18" charset="0"/>
                <a:cs typeface="Times New Roman" pitchFamily="18" charset="0"/>
              </a:rPr>
              <a:t>,</a:t>
            </a:r>
          </a:p>
          <a:p>
            <a:pPr>
              <a:buFont typeface="Wingdings" pitchFamily="2" charset="2"/>
              <a:buChar char="Ø"/>
            </a:pPr>
            <a:r>
              <a:rPr lang="tr-TR" sz="3600" dirty="0" smtClean="0">
                <a:latin typeface="Times New Roman" pitchFamily="18" charset="0"/>
                <a:cs typeface="Times New Roman" pitchFamily="18" charset="0"/>
              </a:rPr>
              <a:t>Orta </a:t>
            </a:r>
            <a:r>
              <a:rPr lang="tr-TR" sz="3600" dirty="0" err="1" smtClean="0">
                <a:latin typeface="Times New Roman" pitchFamily="18" charset="0"/>
                <a:cs typeface="Times New Roman" pitchFamily="18" charset="0"/>
              </a:rPr>
              <a:t>kompartman</a:t>
            </a:r>
            <a:r>
              <a:rPr lang="tr-TR" sz="3600" dirty="0" smtClean="0">
                <a:latin typeface="Times New Roman" pitchFamily="18" charset="0"/>
                <a:cs typeface="Times New Roman" pitchFamily="18" charset="0"/>
              </a:rPr>
              <a:t> </a:t>
            </a:r>
            <a:r>
              <a:rPr lang="tr-TR" sz="3600" dirty="0" err="1" smtClean="0">
                <a:latin typeface="Times New Roman" pitchFamily="18" charset="0"/>
                <a:cs typeface="Times New Roman" pitchFamily="18" charset="0"/>
              </a:rPr>
              <a:t>uterus</a:t>
            </a:r>
            <a:r>
              <a:rPr lang="tr-TR" sz="3600" dirty="0" smtClean="0">
                <a:latin typeface="Times New Roman" pitchFamily="18" charset="0"/>
                <a:cs typeface="Times New Roman" pitchFamily="18" charset="0"/>
              </a:rPr>
              <a:t> </a:t>
            </a:r>
            <a:r>
              <a:rPr lang="tr-TR" sz="3600" dirty="0" err="1" smtClean="0">
                <a:latin typeface="Times New Roman" pitchFamily="18" charset="0"/>
                <a:cs typeface="Times New Roman" pitchFamily="18" charset="0"/>
              </a:rPr>
              <a:t>serviks</a:t>
            </a:r>
            <a:r>
              <a:rPr lang="tr-TR" sz="3600" dirty="0" smtClean="0">
                <a:latin typeface="Times New Roman" pitchFamily="18" charset="0"/>
                <a:cs typeface="Times New Roman" pitchFamily="18" charset="0"/>
              </a:rPr>
              <a:t> </a:t>
            </a:r>
            <a:r>
              <a:rPr lang="tr-TR" sz="3600" dirty="0" err="1" smtClean="0">
                <a:latin typeface="Times New Roman" pitchFamily="18" charset="0"/>
                <a:cs typeface="Times New Roman" pitchFamily="18" charset="0"/>
              </a:rPr>
              <a:t>vaginayı</a:t>
            </a:r>
            <a:r>
              <a:rPr lang="tr-TR" sz="3600" dirty="0" smtClean="0">
                <a:latin typeface="Times New Roman" pitchFamily="18" charset="0"/>
                <a:cs typeface="Times New Roman" pitchFamily="18" charset="0"/>
              </a:rPr>
              <a:t>,</a:t>
            </a:r>
          </a:p>
          <a:p>
            <a:pPr>
              <a:buFont typeface="Wingdings" pitchFamily="2" charset="2"/>
              <a:buChar char="Ø"/>
            </a:pPr>
            <a:r>
              <a:rPr lang="tr-TR" sz="3600" dirty="0" err="1" smtClean="0">
                <a:latin typeface="Times New Roman" pitchFamily="18" charset="0"/>
                <a:cs typeface="Times New Roman" pitchFamily="18" charset="0"/>
              </a:rPr>
              <a:t>Posterior</a:t>
            </a:r>
            <a:r>
              <a:rPr lang="tr-TR" sz="3600" dirty="0" smtClean="0">
                <a:latin typeface="Times New Roman" pitchFamily="18" charset="0"/>
                <a:cs typeface="Times New Roman" pitchFamily="18" charset="0"/>
              </a:rPr>
              <a:t> </a:t>
            </a:r>
            <a:r>
              <a:rPr lang="tr-TR" sz="3600" dirty="0" err="1" smtClean="0">
                <a:latin typeface="Times New Roman" pitchFamily="18" charset="0"/>
                <a:cs typeface="Times New Roman" pitchFamily="18" charset="0"/>
              </a:rPr>
              <a:t>kompartman</a:t>
            </a:r>
            <a:r>
              <a:rPr lang="tr-TR" sz="3600" dirty="0" smtClean="0">
                <a:latin typeface="Times New Roman" pitchFamily="18" charset="0"/>
                <a:cs typeface="Times New Roman" pitchFamily="18" charset="0"/>
              </a:rPr>
              <a:t> rektumu içerir.</a:t>
            </a:r>
          </a:p>
          <a:p>
            <a:pPr>
              <a:buFont typeface="Wingdings" pitchFamily="2" charset="2"/>
              <a:buChar char="Ø"/>
            </a:pPr>
            <a:r>
              <a:rPr lang="tr-TR" sz="3600" dirty="0" smtClean="0">
                <a:latin typeface="Times New Roman" pitchFamily="18" charset="0"/>
                <a:cs typeface="Times New Roman" pitchFamily="18" charset="0"/>
              </a:rPr>
              <a:t>Bu yapıların desteğini onlara yapışan kaslar, </a:t>
            </a:r>
            <a:r>
              <a:rPr lang="tr-TR" sz="3600" dirty="0" err="1" smtClean="0">
                <a:latin typeface="Times New Roman" pitchFamily="18" charset="0"/>
                <a:cs typeface="Times New Roman" pitchFamily="18" charset="0"/>
              </a:rPr>
              <a:t>fasia</a:t>
            </a:r>
            <a:r>
              <a:rPr lang="tr-TR" sz="3600" dirty="0" smtClean="0">
                <a:latin typeface="Times New Roman" pitchFamily="18" charset="0"/>
                <a:cs typeface="Times New Roman" pitchFamily="18" charset="0"/>
              </a:rPr>
              <a:t> ve kemik </a:t>
            </a:r>
            <a:r>
              <a:rPr lang="tr-TR" sz="3600" dirty="0" err="1" smtClean="0">
                <a:latin typeface="Times New Roman" pitchFamily="18" charset="0"/>
                <a:cs typeface="Times New Roman" pitchFamily="18" charset="0"/>
              </a:rPr>
              <a:t>pelvisin</a:t>
            </a:r>
            <a:r>
              <a:rPr lang="tr-TR" sz="3600" dirty="0" smtClean="0">
                <a:latin typeface="Times New Roman" pitchFamily="18" charset="0"/>
                <a:cs typeface="Times New Roman" pitchFamily="18" charset="0"/>
              </a:rPr>
              <a:t> </a:t>
            </a:r>
            <a:r>
              <a:rPr lang="tr-TR" sz="3600" dirty="0" err="1" smtClean="0">
                <a:latin typeface="Times New Roman" pitchFamily="18" charset="0"/>
                <a:cs typeface="Times New Roman" pitchFamily="18" charset="0"/>
              </a:rPr>
              <a:t>ligamentleri</a:t>
            </a:r>
            <a:r>
              <a:rPr lang="tr-TR" sz="3600" dirty="0" smtClean="0">
                <a:latin typeface="Times New Roman" pitchFamily="18" charset="0"/>
                <a:cs typeface="Times New Roman" pitchFamily="18" charset="0"/>
              </a:rPr>
              <a:t> sağlar.</a:t>
            </a:r>
          </a:p>
          <a:p>
            <a:pPr>
              <a:buFont typeface="Wingdings" pitchFamily="2" charset="2"/>
              <a:buChar char="Ø"/>
            </a:pPr>
            <a:endParaRPr lang="tr-TR" sz="3600" dirty="0" smtClean="0">
              <a:latin typeface="Times New Roman" pitchFamily="18" charset="0"/>
              <a:cs typeface="Times New Roman" pitchFamily="18" charset="0"/>
            </a:endParaRPr>
          </a:p>
          <a:p>
            <a:pPr>
              <a:buFont typeface="Wingdings" pitchFamily="2" charset="2"/>
              <a:buChar char="Ø"/>
            </a:pPr>
            <a:endParaRPr lang="tr-TR" sz="36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dirty="0">
              <a:solidFill>
                <a:schemeClr val="tx1"/>
              </a:solidFill>
              <a:latin typeface="Times New Roman" pitchFamily="18" charset="0"/>
              <a:cs typeface="Times New Roman" pitchFamily="18" charset="0"/>
            </a:endParaRPr>
          </a:p>
        </p:txBody>
      </p:sp>
      <p:sp>
        <p:nvSpPr>
          <p:cNvPr id="3" name="2 İçerik Yer Tutucusu"/>
          <p:cNvSpPr>
            <a:spLocks noGrp="1"/>
          </p:cNvSpPr>
          <p:nvPr>
            <p:ph idx="1"/>
          </p:nvPr>
        </p:nvSpPr>
        <p:spPr>
          <a:xfrm>
            <a:off x="457200" y="1600200"/>
            <a:ext cx="8435280" cy="4781128"/>
          </a:xfrm>
        </p:spPr>
        <p:txBody>
          <a:bodyPr>
            <a:normAutofit fontScale="92500" lnSpcReduction="20000"/>
          </a:bodyPr>
          <a:lstStyle/>
          <a:p>
            <a:pPr>
              <a:buFont typeface="Wingdings" pitchFamily="2" charset="2"/>
              <a:buChar char="Ø"/>
            </a:pPr>
            <a:r>
              <a:rPr lang="tr-TR" dirty="0" err="1" smtClean="0">
                <a:latin typeface="Times New Roman" pitchFamily="18" charset="0"/>
                <a:cs typeface="Times New Roman" pitchFamily="18" charset="0"/>
              </a:rPr>
              <a:t>Vaginal</a:t>
            </a:r>
            <a:r>
              <a:rPr lang="tr-TR" dirty="0" smtClean="0">
                <a:latin typeface="Times New Roman" pitchFamily="18" charset="0"/>
                <a:cs typeface="Times New Roman" pitchFamily="18" charset="0"/>
              </a:rPr>
              <a:t> doğum ile </a:t>
            </a:r>
            <a:r>
              <a:rPr lang="tr-TR" dirty="0" err="1" smtClean="0">
                <a:latin typeface="Times New Roman" pitchFamily="18" charset="0"/>
                <a:cs typeface="Times New Roman" pitchFamily="18" charset="0"/>
              </a:rPr>
              <a:t>stress</a:t>
            </a:r>
            <a:r>
              <a:rPr lang="tr-TR" dirty="0" smtClean="0">
                <a:latin typeface="Times New Roman" pitchFamily="18" charset="0"/>
                <a:cs typeface="Times New Roman" pitchFamily="18" charset="0"/>
              </a:rPr>
              <a:t> </a:t>
            </a:r>
            <a:r>
              <a:rPr lang="tr-TR" dirty="0" err="1" smtClean="0">
                <a:latin typeface="Times New Roman" pitchFamily="18" charset="0"/>
                <a:cs typeface="Times New Roman" pitchFamily="18" charset="0"/>
              </a:rPr>
              <a:t>üriner</a:t>
            </a:r>
            <a:r>
              <a:rPr lang="tr-TR" dirty="0" smtClean="0">
                <a:latin typeface="Times New Roman" pitchFamily="18" charset="0"/>
                <a:cs typeface="Times New Roman" pitchFamily="18" charset="0"/>
              </a:rPr>
              <a:t> </a:t>
            </a:r>
            <a:r>
              <a:rPr lang="tr-TR" dirty="0" err="1" smtClean="0">
                <a:latin typeface="Times New Roman" pitchFamily="18" charset="0"/>
                <a:cs typeface="Times New Roman" pitchFamily="18" charset="0"/>
              </a:rPr>
              <a:t>inkontinans</a:t>
            </a:r>
            <a:r>
              <a:rPr lang="tr-TR" dirty="0" smtClean="0">
                <a:latin typeface="Times New Roman" pitchFamily="18" charset="0"/>
                <a:cs typeface="Times New Roman" pitchFamily="18" charset="0"/>
              </a:rPr>
              <a:t> ve POP arasında güçlü bir ilişki vardır.</a:t>
            </a:r>
          </a:p>
          <a:p>
            <a:pPr>
              <a:buFont typeface="Wingdings" pitchFamily="2" charset="2"/>
              <a:buChar char="Ø"/>
            </a:pPr>
            <a:r>
              <a:rPr lang="tr-TR" dirty="0" err="1" smtClean="0">
                <a:latin typeface="Times New Roman" pitchFamily="18" charset="0"/>
                <a:cs typeface="Times New Roman" pitchFamily="18" charset="0"/>
              </a:rPr>
              <a:t>Vaginal</a:t>
            </a:r>
            <a:r>
              <a:rPr lang="tr-TR" dirty="0" smtClean="0">
                <a:latin typeface="Times New Roman" pitchFamily="18" charset="0"/>
                <a:cs typeface="Times New Roman" pitchFamily="18" charset="0"/>
              </a:rPr>
              <a:t> doğum ile </a:t>
            </a:r>
            <a:r>
              <a:rPr lang="tr-TR" dirty="0" err="1" smtClean="0">
                <a:latin typeface="Times New Roman" pitchFamily="18" charset="0"/>
                <a:cs typeface="Times New Roman" pitchFamily="18" charset="0"/>
              </a:rPr>
              <a:t>urge</a:t>
            </a:r>
            <a:r>
              <a:rPr lang="tr-TR" dirty="0" smtClean="0">
                <a:latin typeface="Times New Roman" pitchFamily="18" charset="0"/>
                <a:cs typeface="Times New Roman" pitchFamily="18" charset="0"/>
              </a:rPr>
              <a:t> </a:t>
            </a:r>
            <a:r>
              <a:rPr lang="tr-TR" dirty="0" err="1" smtClean="0">
                <a:latin typeface="Times New Roman" pitchFamily="18" charset="0"/>
                <a:cs typeface="Times New Roman" pitchFamily="18" charset="0"/>
              </a:rPr>
              <a:t>inkontinans</a:t>
            </a:r>
            <a:r>
              <a:rPr lang="tr-TR" dirty="0" smtClean="0">
                <a:latin typeface="Times New Roman" pitchFamily="18" charset="0"/>
                <a:cs typeface="Times New Roman" pitchFamily="18" charset="0"/>
              </a:rPr>
              <a:t> arasında bu ilişki içeren kanıt sayısı azdır.</a:t>
            </a:r>
          </a:p>
          <a:p>
            <a:pPr>
              <a:buFont typeface="Wingdings" pitchFamily="2" charset="2"/>
              <a:buChar char="Ø"/>
            </a:pPr>
            <a:r>
              <a:rPr lang="tr-TR" dirty="0" err="1" smtClean="0">
                <a:latin typeface="Times New Roman" pitchFamily="18" charset="0"/>
                <a:cs typeface="Times New Roman" pitchFamily="18" charset="0"/>
              </a:rPr>
              <a:t>Perineal</a:t>
            </a:r>
            <a:r>
              <a:rPr lang="tr-TR" dirty="0" smtClean="0">
                <a:latin typeface="Times New Roman" pitchFamily="18" charset="0"/>
                <a:cs typeface="Times New Roman" pitchFamily="18" charset="0"/>
              </a:rPr>
              <a:t> </a:t>
            </a:r>
            <a:r>
              <a:rPr lang="tr-TR" dirty="0" err="1" smtClean="0">
                <a:latin typeface="Times New Roman" pitchFamily="18" charset="0"/>
                <a:cs typeface="Times New Roman" pitchFamily="18" charset="0"/>
              </a:rPr>
              <a:t>laserasyon</a:t>
            </a:r>
            <a:r>
              <a:rPr lang="tr-TR" dirty="0" smtClean="0">
                <a:latin typeface="Times New Roman" pitchFamily="18" charset="0"/>
                <a:cs typeface="Times New Roman" pitchFamily="18" charset="0"/>
              </a:rPr>
              <a:t> öyküsü POP riskini arttıran bir durumdur.</a:t>
            </a:r>
          </a:p>
          <a:p>
            <a:pPr>
              <a:buFont typeface="Wingdings" pitchFamily="2" charset="2"/>
              <a:buChar char="Ø"/>
            </a:pPr>
            <a:r>
              <a:rPr lang="tr-TR" dirty="0" smtClean="0">
                <a:latin typeface="Times New Roman" pitchFamily="18" charset="0"/>
                <a:cs typeface="Times New Roman" pitchFamily="18" charset="0"/>
              </a:rPr>
              <a:t>Benzer ilişki </a:t>
            </a:r>
            <a:r>
              <a:rPr lang="tr-TR" dirty="0" err="1" smtClean="0">
                <a:latin typeface="Times New Roman" pitchFamily="18" charset="0"/>
                <a:cs typeface="Times New Roman" pitchFamily="18" charset="0"/>
              </a:rPr>
              <a:t>epizyotomi</a:t>
            </a:r>
            <a:r>
              <a:rPr lang="tr-TR" dirty="0" smtClean="0">
                <a:latin typeface="Times New Roman" pitchFamily="18" charset="0"/>
                <a:cs typeface="Times New Roman" pitchFamily="18" charset="0"/>
              </a:rPr>
              <a:t> ile görülmemiştir.</a:t>
            </a:r>
          </a:p>
          <a:p>
            <a:pPr>
              <a:buFont typeface="Wingdings" pitchFamily="2" charset="2"/>
              <a:buChar char="Ø"/>
            </a:pPr>
            <a:r>
              <a:rPr lang="tr-TR" dirty="0" err="1" smtClean="0">
                <a:latin typeface="Times New Roman" pitchFamily="18" charset="0"/>
                <a:cs typeface="Times New Roman" pitchFamily="18" charset="0"/>
              </a:rPr>
              <a:t>Pelvik</a:t>
            </a:r>
            <a:r>
              <a:rPr lang="tr-TR" dirty="0" smtClean="0">
                <a:latin typeface="Times New Roman" pitchFamily="18" charset="0"/>
                <a:cs typeface="Times New Roman" pitchFamily="18" charset="0"/>
              </a:rPr>
              <a:t> taban destek sisteminde özellikle </a:t>
            </a:r>
            <a:r>
              <a:rPr lang="tr-TR" dirty="0" err="1" smtClean="0">
                <a:latin typeface="Times New Roman" pitchFamily="18" charset="0"/>
                <a:cs typeface="Times New Roman" pitchFamily="18" charset="0"/>
              </a:rPr>
              <a:t>levator</a:t>
            </a:r>
            <a:r>
              <a:rPr lang="tr-TR" dirty="0" smtClean="0">
                <a:latin typeface="Times New Roman" pitchFamily="18" charset="0"/>
                <a:cs typeface="Times New Roman" pitchFamily="18" charset="0"/>
              </a:rPr>
              <a:t> kompleksinde </a:t>
            </a:r>
            <a:r>
              <a:rPr lang="tr-TR" dirty="0" err="1" smtClean="0">
                <a:latin typeface="Times New Roman" pitchFamily="18" charset="0"/>
                <a:cs typeface="Times New Roman" pitchFamily="18" charset="0"/>
              </a:rPr>
              <a:t>denervasyon</a:t>
            </a:r>
            <a:r>
              <a:rPr lang="tr-TR" dirty="0" smtClean="0">
                <a:latin typeface="Times New Roman" pitchFamily="18" charset="0"/>
                <a:cs typeface="Times New Roman" pitchFamily="18" charset="0"/>
              </a:rPr>
              <a:t>, yapısal bozulma, ayrılma daha sonra gelişecek POP için risktir.</a:t>
            </a:r>
          </a:p>
          <a:p>
            <a:pPr>
              <a:buFont typeface="Wingdings" pitchFamily="2" charset="2"/>
              <a:buChar char="Ø"/>
            </a:pPr>
            <a:r>
              <a:rPr lang="tr-TR" dirty="0" err="1" smtClean="0">
                <a:latin typeface="Times New Roman" pitchFamily="18" charset="0"/>
                <a:cs typeface="Times New Roman" pitchFamily="18" charset="0"/>
              </a:rPr>
              <a:t>Konnektif</a:t>
            </a:r>
            <a:r>
              <a:rPr lang="tr-TR" dirty="0" smtClean="0">
                <a:latin typeface="Times New Roman" pitchFamily="18" charset="0"/>
                <a:cs typeface="Times New Roman" pitchFamily="18" charset="0"/>
              </a:rPr>
              <a:t> dokunun mikro hasarına bağlı </a:t>
            </a:r>
            <a:r>
              <a:rPr lang="tr-TR" dirty="0" err="1" smtClean="0">
                <a:latin typeface="Times New Roman" pitchFamily="18" charset="0"/>
                <a:cs typeface="Times New Roman" pitchFamily="18" charset="0"/>
              </a:rPr>
              <a:t>hemostaz</a:t>
            </a:r>
            <a:r>
              <a:rPr lang="tr-TR" dirty="0" smtClean="0">
                <a:latin typeface="Times New Roman" pitchFamily="18" charset="0"/>
                <a:cs typeface="Times New Roman" pitchFamily="18" charset="0"/>
              </a:rPr>
              <a:t> sırasında oluşan düzensizlik ve </a:t>
            </a:r>
            <a:r>
              <a:rPr lang="tr-TR" dirty="0" err="1" smtClean="0">
                <a:latin typeface="Times New Roman" pitchFamily="18" charset="0"/>
                <a:cs typeface="Times New Roman" pitchFamily="18" charset="0"/>
              </a:rPr>
              <a:t>vaginal</a:t>
            </a:r>
            <a:r>
              <a:rPr lang="tr-TR" dirty="0" smtClean="0">
                <a:latin typeface="Times New Roman" pitchFamily="18" charset="0"/>
                <a:cs typeface="Times New Roman" pitchFamily="18" charset="0"/>
              </a:rPr>
              <a:t> duvarların aşırı gerilmesi diğer faktörlerdir.</a:t>
            </a:r>
          </a:p>
          <a:p>
            <a:pPr>
              <a:buFont typeface="Wingdings" pitchFamily="2" charset="2"/>
              <a:buChar char="Ø"/>
            </a:pPr>
            <a:r>
              <a:rPr lang="tr-TR" sz="2000" u="sng" dirty="0" err="1" smtClean="0">
                <a:latin typeface="Times New Roman" pitchFamily="18" charset="0"/>
                <a:cs typeface="Times New Roman" pitchFamily="18" charset="0"/>
                <a:hlinkClick r:id="rId2"/>
              </a:rPr>
              <a:t>Memon</a:t>
            </a:r>
            <a:r>
              <a:rPr lang="tr-TR" sz="2000" u="sng" dirty="0" smtClean="0">
                <a:latin typeface="Times New Roman" pitchFamily="18" charset="0"/>
                <a:cs typeface="Times New Roman" pitchFamily="18" charset="0"/>
                <a:hlinkClick r:id="rId2"/>
              </a:rPr>
              <a:t> H</a:t>
            </a:r>
            <a:r>
              <a:rPr lang="tr-TR" sz="2000" dirty="0" smtClean="0">
                <a:latin typeface="Times New Roman" pitchFamily="18" charset="0"/>
                <a:cs typeface="Times New Roman" pitchFamily="18" charset="0"/>
              </a:rPr>
              <a:t>, </a:t>
            </a:r>
            <a:r>
              <a:rPr lang="tr-TR" sz="2000" u="sng" dirty="0" smtClean="0">
                <a:latin typeface="Times New Roman" pitchFamily="18" charset="0"/>
                <a:cs typeface="Times New Roman" pitchFamily="18" charset="0"/>
                <a:hlinkClick r:id="rId3"/>
              </a:rPr>
              <a:t>Handa VL</a:t>
            </a:r>
            <a:r>
              <a:rPr lang="tr-TR" sz="2000" dirty="0" smtClean="0">
                <a:latin typeface="Times New Roman" pitchFamily="18" charset="0"/>
                <a:cs typeface="Times New Roman" pitchFamily="18" charset="0"/>
              </a:rPr>
              <a:t>.</a:t>
            </a:r>
            <a:r>
              <a:rPr lang="en-US" sz="2000" b="1" dirty="0" smtClean="0">
                <a:latin typeface="Times New Roman" pitchFamily="18" charset="0"/>
                <a:cs typeface="Times New Roman" pitchFamily="18" charset="0"/>
              </a:rPr>
              <a:t> Pelvic floor disorders following vaginal or cesarean delivery.</a:t>
            </a:r>
            <a:r>
              <a:rPr lang="en-US" sz="2000" u="sng" dirty="0" smtClean="0">
                <a:latin typeface="Times New Roman" pitchFamily="18" charset="0"/>
                <a:cs typeface="Times New Roman" pitchFamily="18" charset="0"/>
                <a:hlinkClick r:id="rId4" tooltip="Current opinion in obstetrics &amp; gynecology."/>
              </a:rPr>
              <a:t> </a:t>
            </a:r>
            <a:r>
              <a:rPr lang="en-US" sz="2000" u="sng" dirty="0" err="1" smtClean="0">
                <a:latin typeface="Times New Roman" pitchFamily="18" charset="0"/>
                <a:cs typeface="Times New Roman" pitchFamily="18" charset="0"/>
                <a:hlinkClick r:id="rId4" tooltip="Current opinion in obstetrics &amp; gynecology."/>
              </a:rPr>
              <a:t>Curr</a:t>
            </a:r>
            <a:r>
              <a:rPr lang="en-US" sz="2000" u="sng" dirty="0" smtClean="0">
                <a:latin typeface="Times New Roman" pitchFamily="18" charset="0"/>
                <a:cs typeface="Times New Roman" pitchFamily="18" charset="0"/>
                <a:hlinkClick r:id="rId4" tooltip="Current opinion in obstetrics &amp; gynecology."/>
              </a:rPr>
              <a:t> </a:t>
            </a:r>
            <a:r>
              <a:rPr lang="en-US" sz="2000" u="sng" dirty="0" err="1" smtClean="0">
                <a:latin typeface="Times New Roman" pitchFamily="18" charset="0"/>
                <a:cs typeface="Times New Roman" pitchFamily="18" charset="0"/>
                <a:hlinkClick r:id="rId4" tooltip="Current opinion in obstetrics &amp; gynecology."/>
              </a:rPr>
              <a:t>Opin</a:t>
            </a:r>
            <a:r>
              <a:rPr lang="en-US" sz="2000" u="sng" dirty="0" smtClean="0">
                <a:latin typeface="Times New Roman" pitchFamily="18" charset="0"/>
                <a:cs typeface="Times New Roman" pitchFamily="18" charset="0"/>
                <a:hlinkClick r:id="rId4" tooltip="Current opinion in obstetrics &amp; gynecology."/>
              </a:rPr>
              <a:t> </a:t>
            </a:r>
            <a:r>
              <a:rPr lang="en-US" sz="2000" u="sng" dirty="0" err="1" smtClean="0">
                <a:latin typeface="Times New Roman" pitchFamily="18" charset="0"/>
                <a:cs typeface="Times New Roman" pitchFamily="18" charset="0"/>
                <a:hlinkClick r:id="rId4" tooltip="Current opinion in obstetrics &amp; gynecology."/>
              </a:rPr>
              <a:t>Obstet</a:t>
            </a:r>
            <a:r>
              <a:rPr lang="en-US" sz="2000" u="sng" dirty="0" smtClean="0">
                <a:latin typeface="Times New Roman" pitchFamily="18" charset="0"/>
                <a:cs typeface="Times New Roman" pitchFamily="18" charset="0"/>
                <a:hlinkClick r:id="rId4" tooltip="Current opinion in obstetrics &amp; gynecology."/>
              </a:rPr>
              <a:t> Gynecol.</a:t>
            </a:r>
            <a:r>
              <a:rPr lang="en-US" sz="2000" dirty="0" smtClean="0">
                <a:latin typeface="Times New Roman" pitchFamily="18" charset="0"/>
                <a:cs typeface="Times New Roman" pitchFamily="18" charset="0"/>
              </a:rPr>
              <a:t> 2012 Oct;24(5):349-54</a:t>
            </a:r>
            <a:endParaRPr lang="en-US" sz="2000" b="1" dirty="0" smtClean="0">
              <a:latin typeface="Times New Roman" pitchFamily="18" charset="0"/>
              <a:cs typeface="Times New Roman" pitchFamily="18" charset="0"/>
            </a:endParaRPr>
          </a:p>
          <a:p>
            <a:pPr>
              <a:buFont typeface="Wingdings" pitchFamily="2" charset="2"/>
              <a:buChar char="Ø"/>
            </a:pPr>
            <a:endParaRPr lang="tr-TR"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dirty="0">
              <a:solidFill>
                <a:schemeClr val="tx1"/>
              </a:solidFill>
              <a:latin typeface="Times New Roman" pitchFamily="18" charset="0"/>
              <a:cs typeface="Times New Roman" pitchFamily="18" charset="0"/>
            </a:endParaRPr>
          </a:p>
        </p:txBody>
      </p:sp>
      <p:sp>
        <p:nvSpPr>
          <p:cNvPr id="3" name="2 İçerik Yer Tutucusu"/>
          <p:cNvSpPr>
            <a:spLocks noGrp="1"/>
          </p:cNvSpPr>
          <p:nvPr>
            <p:ph idx="1"/>
          </p:nvPr>
        </p:nvSpPr>
        <p:spPr>
          <a:xfrm>
            <a:off x="457200" y="1600200"/>
            <a:ext cx="8507288" cy="4565104"/>
          </a:xfrm>
        </p:spPr>
        <p:txBody>
          <a:bodyPr>
            <a:normAutofit fontScale="92500" lnSpcReduction="20000"/>
          </a:bodyPr>
          <a:lstStyle/>
          <a:p>
            <a:pPr>
              <a:buFont typeface="Wingdings" pitchFamily="2" charset="2"/>
              <a:buChar char="Ø"/>
            </a:pPr>
            <a:r>
              <a:rPr lang="tr-TR" dirty="0" smtClean="0">
                <a:latin typeface="Times New Roman" pitchFamily="18" charset="0"/>
                <a:cs typeface="Times New Roman" pitchFamily="18" charset="0"/>
              </a:rPr>
              <a:t>Doğumun 2 aşamasında </a:t>
            </a:r>
            <a:r>
              <a:rPr lang="tr-TR" dirty="0" err="1" smtClean="0">
                <a:latin typeface="Times New Roman" pitchFamily="18" charset="0"/>
                <a:cs typeface="Times New Roman" pitchFamily="18" charset="0"/>
              </a:rPr>
              <a:t>fetal</a:t>
            </a:r>
            <a:r>
              <a:rPr lang="tr-TR" dirty="0" smtClean="0">
                <a:latin typeface="Times New Roman" pitchFamily="18" charset="0"/>
                <a:cs typeface="Times New Roman" pitchFamily="18" charset="0"/>
              </a:rPr>
              <a:t> başın </a:t>
            </a:r>
            <a:r>
              <a:rPr lang="tr-TR" dirty="0" err="1" smtClean="0">
                <a:latin typeface="Times New Roman" pitchFamily="18" charset="0"/>
                <a:cs typeface="Times New Roman" pitchFamily="18" charset="0"/>
              </a:rPr>
              <a:t>vaginal</a:t>
            </a:r>
            <a:r>
              <a:rPr lang="tr-TR" dirty="0" smtClean="0">
                <a:latin typeface="Times New Roman" pitchFamily="18" charset="0"/>
                <a:cs typeface="Times New Roman" pitchFamily="18" charset="0"/>
              </a:rPr>
              <a:t> yan duvarlara etkisini araştıran bir çalışmada,</a:t>
            </a:r>
          </a:p>
          <a:p>
            <a:pPr>
              <a:buFont typeface="Wingdings" pitchFamily="2" charset="2"/>
              <a:buChar char="Ø"/>
            </a:pPr>
            <a:r>
              <a:rPr lang="tr-TR" dirty="0" err="1" smtClean="0">
                <a:latin typeface="Times New Roman" pitchFamily="18" charset="0"/>
                <a:cs typeface="Times New Roman" pitchFamily="18" charset="0"/>
              </a:rPr>
              <a:t>Uterin</a:t>
            </a:r>
            <a:r>
              <a:rPr lang="tr-TR" dirty="0" smtClean="0">
                <a:latin typeface="Times New Roman" pitchFamily="18" charset="0"/>
                <a:cs typeface="Times New Roman" pitchFamily="18" charset="0"/>
              </a:rPr>
              <a:t> </a:t>
            </a:r>
            <a:r>
              <a:rPr lang="tr-TR" dirty="0" err="1" smtClean="0">
                <a:latin typeface="Times New Roman" pitchFamily="18" charset="0"/>
                <a:cs typeface="Times New Roman" pitchFamily="18" charset="0"/>
              </a:rPr>
              <a:t>kontraksiyonlar</a:t>
            </a:r>
            <a:r>
              <a:rPr lang="tr-TR" dirty="0" smtClean="0">
                <a:latin typeface="Times New Roman" pitchFamily="18" charset="0"/>
                <a:cs typeface="Times New Roman" pitchFamily="18" charset="0"/>
              </a:rPr>
              <a:t> sırasında </a:t>
            </a:r>
            <a:r>
              <a:rPr lang="tr-TR" dirty="0" err="1" smtClean="0">
                <a:latin typeface="Times New Roman" pitchFamily="18" charset="0"/>
                <a:cs typeface="Times New Roman" pitchFamily="18" charset="0"/>
              </a:rPr>
              <a:t>Max</a:t>
            </a:r>
            <a:r>
              <a:rPr lang="tr-TR" dirty="0" smtClean="0">
                <a:latin typeface="Times New Roman" pitchFamily="18" charset="0"/>
                <a:cs typeface="Times New Roman" pitchFamily="18" charset="0"/>
              </a:rPr>
              <a:t>  kafa basıncı 31.8+-11.0 </a:t>
            </a:r>
            <a:r>
              <a:rPr lang="tr-TR" dirty="0" err="1" smtClean="0">
                <a:latin typeface="Times New Roman" pitchFamily="18" charset="0"/>
                <a:cs typeface="Times New Roman" pitchFamily="18" charset="0"/>
              </a:rPr>
              <a:t>kPa</a:t>
            </a:r>
            <a:endParaRPr lang="tr-TR" dirty="0" smtClean="0">
              <a:latin typeface="Times New Roman" pitchFamily="18" charset="0"/>
              <a:cs typeface="Times New Roman" pitchFamily="18" charset="0"/>
            </a:endParaRPr>
          </a:p>
          <a:p>
            <a:pPr>
              <a:buFont typeface="Wingdings" pitchFamily="2" charset="2"/>
              <a:buChar char="Ø"/>
            </a:pPr>
            <a:r>
              <a:rPr lang="tr-TR" dirty="0" smtClean="0">
                <a:latin typeface="Times New Roman" pitchFamily="18" charset="0"/>
                <a:cs typeface="Times New Roman" pitchFamily="18" charset="0"/>
              </a:rPr>
              <a:t> </a:t>
            </a:r>
            <a:r>
              <a:rPr lang="tr-TR" dirty="0" err="1" smtClean="0">
                <a:latin typeface="Times New Roman" pitchFamily="18" charset="0"/>
                <a:cs typeface="Times New Roman" pitchFamily="18" charset="0"/>
              </a:rPr>
              <a:t>Uterin</a:t>
            </a:r>
            <a:r>
              <a:rPr lang="tr-TR" dirty="0" smtClean="0">
                <a:latin typeface="Times New Roman" pitchFamily="18" charset="0"/>
                <a:cs typeface="Times New Roman" pitchFamily="18" charset="0"/>
              </a:rPr>
              <a:t> </a:t>
            </a:r>
            <a:r>
              <a:rPr lang="tr-TR" dirty="0" err="1" smtClean="0">
                <a:latin typeface="Times New Roman" pitchFamily="18" charset="0"/>
                <a:cs typeface="Times New Roman" pitchFamily="18" charset="0"/>
              </a:rPr>
              <a:t>kontaksiyonlar</a:t>
            </a:r>
            <a:r>
              <a:rPr lang="tr-TR" dirty="0" smtClean="0">
                <a:latin typeface="Times New Roman" pitchFamily="18" charset="0"/>
                <a:cs typeface="Times New Roman" pitchFamily="18" charset="0"/>
              </a:rPr>
              <a:t> sırasında Ortalama kafa basıncı 13.34-4.8 </a:t>
            </a:r>
            <a:r>
              <a:rPr lang="tr-TR" dirty="0" err="1" smtClean="0">
                <a:latin typeface="Times New Roman" pitchFamily="18" charset="0"/>
                <a:cs typeface="Times New Roman" pitchFamily="18" charset="0"/>
              </a:rPr>
              <a:t>kPa</a:t>
            </a:r>
            <a:r>
              <a:rPr lang="tr-TR" dirty="0" smtClean="0">
                <a:latin typeface="Times New Roman" pitchFamily="18" charset="0"/>
                <a:cs typeface="Times New Roman" pitchFamily="18" charset="0"/>
              </a:rPr>
              <a:t> </a:t>
            </a:r>
          </a:p>
          <a:p>
            <a:pPr>
              <a:buFont typeface="Wingdings" pitchFamily="2" charset="2"/>
              <a:buChar char="Ø"/>
            </a:pPr>
            <a:r>
              <a:rPr lang="tr-TR" b="1" dirty="0" err="1" smtClean="0">
                <a:latin typeface="Times New Roman" pitchFamily="18" charset="0"/>
                <a:cs typeface="Times New Roman" pitchFamily="18" charset="0"/>
              </a:rPr>
              <a:t>Kontraksiyonlar</a:t>
            </a:r>
            <a:r>
              <a:rPr lang="tr-TR" b="1" dirty="0" smtClean="0">
                <a:latin typeface="Times New Roman" pitchFamily="18" charset="0"/>
                <a:cs typeface="Times New Roman" pitchFamily="18" charset="0"/>
              </a:rPr>
              <a:t> arasındaki basınç 5.5 +-3.7</a:t>
            </a:r>
            <a:r>
              <a:rPr lang="tr-TR" dirty="0" smtClean="0">
                <a:latin typeface="Times New Roman" pitchFamily="18" charset="0"/>
                <a:cs typeface="Times New Roman" pitchFamily="18" charset="0"/>
              </a:rPr>
              <a:t> </a:t>
            </a:r>
            <a:r>
              <a:rPr lang="tr-TR" dirty="0" err="1" smtClean="0">
                <a:latin typeface="Times New Roman" pitchFamily="18" charset="0"/>
                <a:cs typeface="Times New Roman" pitchFamily="18" charset="0"/>
              </a:rPr>
              <a:t>kPa</a:t>
            </a:r>
            <a:r>
              <a:rPr lang="tr-TR" dirty="0" smtClean="0">
                <a:latin typeface="Times New Roman" pitchFamily="18" charset="0"/>
                <a:cs typeface="Times New Roman" pitchFamily="18" charset="0"/>
              </a:rPr>
              <a:t> </a:t>
            </a:r>
          </a:p>
          <a:p>
            <a:pPr>
              <a:buFont typeface="Wingdings" pitchFamily="2" charset="2"/>
              <a:buChar char="Ø"/>
            </a:pPr>
            <a:r>
              <a:rPr lang="tr-TR" dirty="0" smtClean="0">
                <a:latin typeface="Times New Roman" pitchFamily="18" charset="0"/>
                <a:cs typeface="Times New Roman" pitchFamily="18" charset="0"/>
              </a:rPr>
              <a:t>Doğum sırasında </a:t>
            </a:r>
            <a:r>
              <a:rPr lang="tr-TR" dirty="0" err="1" smtClean="0">
                <a:latin typeface="Times New Roman" pitchFamily="18" charset="0"/>
                <a:cs typeface="Times New Roman" pitchFamily="18" charset="0"/>
              </a:rPr>
              <a:t>fetal</a:t>
            </a:r>
            <a:r>
              <a:rPr lang="tr-TR" dirty="0" smtClean="0">
                <a:latin typeface="Times New Roman" pitchFamily="18" charset="0"/>
                <a:cs typeface="Times New Roman" pitchFamily="18" charset="0"/>
              </a:rPr>
              <a:t> baştaki </a:t>
            </a:r>
            <a:r>
              <a:rPr lang="tr-TR" dirty="0" err="1" smtClean="0">
                <a:latin typeface="Times New Roman" pitchFamily="18" charset="0"/>
                <a:cs typeface="Times New Roman" pitchFamily="18" charset="0"/>
              </a:rPr>
              <a:t>basınc</a:t>
            </a:r>
            <a:r>
              <a:rPr lang="tr-TR" dirty="0" smtClean="0">
                <a:latin typeface="Times New Roman" pitchFamily="18" charset="0"/>
                <a:cs typeface="Times New Roman" pitchFamily="18" charset="0"/>
              </a:rPr>
              <a:t> </a:t>
            </a:r>
            <a:r>
              <a:rPr lang="tr-TR" dirty="0" err="1" smtClean="0">
                <a:latin typeface="Times New Roman" pitchFamily="18" charset="0"/>
                <a:cs typeface="Times New Roman" pitchFamily="18" charset="0"/>
              </a:rPr>
              <a:t>amniotik</a:t>
            </a:r>
            <a:r>
              <a:rPr lang="tr-TR" dirty="0" smtClean="0">
                <a:latin typeface="Times New Roman" pitchFamily="18" charset="0"/>
                <a:cs typeface="Times New Roman" pitchFamily="18" charset="0"/>
              </a:rPr>
              <a:t> basınçtan 2 kat daha yüksektir. Doğum sonuna doğru artar.</a:t>
            </a:r>
          </a:p>
          <a:p>
            <a:pPr>
              <a:buFont typeface="Wingdings" pitchFamily="2" charset="2"/>
              <a:buChar char="Ø"/>
            </a:pPr>
            <a:r>
              <a:rPr lang="tr-TR" dirty="0" smtClean="0">
                <a:latin typeface="Times New Roman" pitchFamily="18" charset="0"/>
                <a:cs typeface="Times New Roman" pitchFamily="18" charset="0"/>
              </a:rPr>
              <a:t>Çalışmada, doğum ilişkili yaralanmalarda  (POP ) </a:t>
            </a:r>
            <a:r>
              <a:rPr lang="tr-TR" dirty="0" err="1" smtClean="0">
                <a:latin typeface="Times New Roman" pitchFamily="18" charset="0"/>
                <a:cs typeface="Times New Roman" pitchFamily="18" charset="0"/>
              </a:rPr>
              <a:t>fetal</a:t>
            </a:r>
            <a:r>
              <a:rPr lang="tr-TR" dirty="0" smtClean="0">
                <a:latin typeface="Times New Roman" pitchFamily="18" charset="0"/>
                <a:cs typeface="Times New Roman" pitchFamily="18" charset="0"/>
              </a:rPr>
              <a:t> baş basısının olmazsa olmaz koşul olduğunu buldular.</a:t>
            </a:r>
            <a:r>
              <a:rPr lang="tr-TR" b="1" dirty="0" smtClean="0">
                <a:latin typeface="Times New Roman" pitchFamily="18" charset="0"/>
                <a:cs typeface="Times New Roman" pitchFamily="18" charset="0"/>
              </a:rPr>
              <a:t> </a:t>
            </a:r>
          </a:p>
          <a:p>
            <a:pPr>
              <a:buFont typeface="Wingdings" pitchFamily="2" charset="2"/>
              <a:buChar char="Ø"/>
            </a:pPr>
            <a:r>
              <a:rPr lang="tr-TR" sz="2000" b="1" dirty="0" err="1" smtClean="0">
                <a:latin typeface="Times New Roman" pitchFamily="18" charset="0"/>
                <a:cs typeface="Times New Roman" pitchFamily="18" charset="0"/>
              </a:rPr>
              <a:t>Rempen</a:t>
            </a:r>
            <a:r>
              <a:rPr lang="tr-TR" sz="2000" b="1" dirty="0" smtClean="0">
                <a:latin typeface="Times New Roman" pitchFamily="18" charset="0"/>
                <a:cs typeface="Times New Roman" pitchFamily="18" charset="0"/>
              </a:rPr>
              <a:t> A</a:t>
            </a:r>
            <a:r>
              <a:rPr lang="tr-TR" sz="2000" dirty="0" smtClean="0">
                <a:latin typeface="Times New Roman" pitchFamily="18" charset="0"/>
                <a:cs typeface="Times New Roman" pitchFamily="18" charset="0"/>
              </a:rPr>
              <a:t>, </a:t>
            </a:r>
            <a:r>
              <a:rPr lang="tr-TR" sz="2000" b="1" dirty="0" err="1" smtClean="0">
                <a:latin typeface="Times New Roman" pitchFamily="18" charset="0"/>
                <a:cs typeface="Times New Roman" pitchFamily="18" charset="0"/>
              </a:rPr>
              <a:t>Kraus</a:t>
            </a:r>
            <a:r>
              <a:rPr lang="tr-TR" sz="2000" b="1" dirty="0" smtClean="0">
                <a:latin typeface="Times New Roman" pitchFamily="18" charset="0"/>
                <a:cs typeface="Times New Roman" pitchFamily="18" charset="0"/>
              </a:rPr>
              <a:t> M</a:t>
            </a:r>
            <a:r>
              <a:rPr lang="tr-TR" sz="2000" dirty="0" smtClean="0">
                <a:latin typeface="Times New Roman" pitchFamily="18" charset="0"/>
                <a:cs typeface="Times New Roman" pitchFamily="18" charset="0"/>
              </a:rPr>
              <a:t>.</a:t>
            </a:r>
            <a:r>
              <a:rPr lang="en-US" sz="2000" b="1" dirty="0" smtClean="0">
                <a:latin typeface="Times New Roman" pitchFamily="18" charset="0"/>
                <a:cs typeface="Times New Roman" pitchFamily="18" charset="0"/>
              </a:rPr>
              <a:t> Measurement of head compression during labor: preliminary results.</a:t>
            </a:r>
            <a:r>
              <a:rPr lang="tr-TR" sz="2000" u="sng" dirty="0" smtClean="0">
                <a:latin typeface="Times New Roman" pitchFamily="18" charset="0"/>
                <a:cs typeface="Times New Roman" pitchFamily="18" charset="0"/>
                <a:hlinkClick r:id="rId2" tooltip="Journal of perinatal medicine."/>
              </a:rPr>
              <a:t> J </a:t>
            </a:r>
            <a:r>
              <a:rPr lang="tr-TR" sz="2000" u="sng" dirty="0" err="1" smtClean="0">
                <a:latin typeface="Times New Roman" pitchFamily="18" charset="0"/>
                <a:cs typeface="Times New Roman" pitchFamily="18" charset="0"/>
                <a:hlinkClick r:id="rId2" tooltip="Journal of perinatal medicine."/>
              </a:rPr>
              <a:t>Perinat</a:t>
            </a:r>
            <a:r>
              <a:rPr lang="tr-TR" sz="2000" u="sng" dirty="0" smtClean="0">
                <a:latin typeface="Times New Roman" pitchFamily="18" charset="0"/>
                <a:cs typeface="Times New Roman" pitchFamily="18" charset="0"/>
                <a:hlinkClick r:id="rId2" tooltip="Journal of perinatal medicine."/>
              </a:rPr>
              <a:t> </a:t>
            </a:r>
            <a:r>
              <a:rPr lang="tr-TR" sz="2000" u="sng" dirty="0" err="1" smtClean="0">
                <a:latin typeface="Times New Roman" pitchFamily="18" charset="0"/>
                <a:cs typeface="Times New Roman" pitchFamily="18" charset="0"/>
                <a:hlinkClick r:id="rId2" tooltip="Journal of perinatal medicine."/>
              </a:rPr>
              <a:t>Med</a:t>
            </a:r>
            <a:r>
              <a:rPr lang="tr-TR" sz="2000" u="sng" dirty="0" smtClean="0">
                <a:latin typeface="Times New Roman" pitchFamily="18" charset="0"/>
                <a:cs typeface="Times New Roman" pitchFamily="18" charset="0"/>
                <a:hlinkClick r:id="rId2" tooltip="Journal of perinatal medicine."/>
              </a:rPr>
              <a:t>.</a:t>
            </a:r>
            <a:r>
              <a:rPr lang="tr-TR" sz="2000" dirty="0" smtClean="0">
                <a:latin typeface="Times New Roman" pitchFamily="18" charset="0"/>
                <a:cs typeface="Times New Roman" pitchFamily="18" charset="0"/>
              </a:rPr>
              <a:t> 1991;19(1-2):115-20.</a:t>
            </a:r>
            <a:endParaRPr lang="en-US" sz="2000" b="1" dirty="0" smtClean="0">
              <a:latin typeface="Times New Roman" pitchFamily="18" charset="0"/>
              <a:cs typeface="Times New Roman" pitchFamily="18" charset="0"/>
            </a:endParaRPr>
          </a:p>
          <a:p>
            <a:pPr>
              <a:buFont typeface="Wingdings" pitchFamily="2" charset="2"/>
              <a:buChar char="Ø"/>
            </a:pPr>
            <a:endParaRPr lang="tr-TR" dirty="0" smtClean="0">
              <a:latin typeface="Times New Roman" pitchFamily="18" charset="0"/>
              <a:cs typeface="Times New Roman" pitchFamily="18" charset="0"/>
            </a:endParaRPr>
          </a:p>
          <a:p>
            <a:pPr>
              <a:buFont typeface="Wingdings" pitchFamily="2" charset="2"/>
              <a:buChar char="Ø"/>
            </a:pPr>
            <a:endParaRPr lang="tr-TR" dirty="0" smtClean="0">
              <a:latin typeface="Times New Roman" pitchFamily="18" charset="0"/>
              <a:cs typeface="Times New Roman" pitchFamily="18" charset="0"/>
            </a:endParaRPr>
          </a:p>
          <a:p>
            <a:pPr>
              <a:buFont typeface="Wingdings" pitchFamily="2" charset="2"/>
              <a:buChar char="Ø"/>
            </a:pPr>
            <a:endParaRPr lang="tr-TR" dirty="0" smtClean="0">
              <a:latin typeface="Times New Roman" pitchFamily="18" charset="0"/>
              <a:cs typeface="Times New Roman" pitchFamily="18" charset="0"/>
            </a:endParaRPr>
          </a:p>
          <a:p>
            <a:pPr>
              <a:buFont typeface="Wingdings" pitchFamily="2" charset="2"/>
              <a:buChar char="Ø"/>
            </a:pPr>
            <a:endParaRPr lang="tr-TR" dirty="0" smtClean="0">
              <a:latin typeface="Times New Roman" pitchFamily="18" charset="0"/>
              <a:cs typeface="Times New Roman" pitchFamily="18" charset="0"/>
            </a:endParaRPr>
          </a:p>
          <a:p>
            <a:pPr>
              <a:buFont typeface="Wingdings" pitchFamily="2" charset="2"/>
              <a:buChar char="Ø"/>
            </a:pPr>
            <a:endParaRPr lang="tr-TR"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Grp="1" noChangeArrowheads="1"/>
          </p:cNvSpPr>
          <p:nvPr>
            <p:ph type="title"/>
          </p:nvPr>
        </p:nvSpPr>
        <p:spPr>
          <a:xfrm>
            <a:off x="501644" y="210477"/>
            <a:ext cx="8578813" cy="1066964"/>
          </a:xfrm>
        </p:spPr>
        <p:txBody>
          <a:bodyPr tIns="38808"/>
          <a:lstStyle/>
          <a:p>
            <a:pPr eaLnBrk="1"/>
            <a:endParaRPr lang="tr-TR" smtClean="0"/>
          </a:p>
        </p:txBody>
      </p:sp>
      <p:sp>
        <p:nvSpPr>
          <p:cNvPr id="5" name="Rectangle 2"/>
          <p:cNvSpPr txBox="1">
            <a:spLocks noChangeArrowheads="1"/>
          </p:cNvSpPr>
          <p:nvPr/>
        </p:nvSpPr>
        <p:spPr>
          <a:xfrm>
            <a:off x="501644" y="1484784"/>
            <a:ext cx="8578813" cy="4968552"/>
          </a:xfrm>
          <a:prstGeom prst="rect">
            <a:avLst/>
          </a:prstGeom>
        </p:spPr>
        <p:txBody>
          <a:bodyPr vert="horz">
            <a:normAutofit/>
          </a:bodyPr>
          <a:lstStyle/>
          <a:p>
            <a:pPr marL="457200" indent="-457200">
              <a:buFont typeface="Wingdings" pitchFamily="2" charset="2"/>
              <a:buChar char="Ø"/>
            </a:pPr>
            <a:r>
              <a:rPr lang="tr-TR" sz="2800" dirty="0" smtClean="0"/>
              <a:t>Bu </a:t>
            </a:r>
            <a:r>
              <a:rPr lang="tr-TR" sz="2800" dirty="0"/>
              <a:t>çalışmada </a:t>
            </a:r>
            <a:r>
              <a:rPr lang="tr-TR" sz="2800" dirty="0" err="1"/>
              <a:t>flexible</a:t>
            </a:r>
            <a:r>
              <a:rPr lang="tr-TR" sz="2800" dirty="0"/>
              <a:t> yapıda olan </a:t>
            </a:r>
            <a:r>
              <a:rPr lang="tr-TR" sz="2800" dirty="0" err="1"/>
              <a:t>fetus</a:t>
            </a:r>
            <a:r>
              <a:rPr lang="tr-TR" sz="2800" dirty="0"/>
              <a:t> başı, </a:t>
            </a:r>
            <a:r>
              <a:rPr lang="tr-TR" sz="2800" dirty="0" err="1"/>
              <a:t>rijid</a:t>
            </a:r>
            <a:r>
              <a:rPr lang="tr-TR" sz="2800" dirty="0"/>
              <a:t> bir baş modeli ile </a:t>
            </a:r>
            <a:r>
              <a:rPr lang="tr-TR" sz="2800" dirty="0" err="1"/>
              <a:t>pelvis</a:t>
            </a:r>
            <a:r>
              <a:rPr lang="tr-TR" sz="2800" dirty="0"/>
              <a:t> taban </a:t>
            </a:r>
            <a:r>
              <a:rPr lang="tr-TR" sz="2800" dirty="0" err="1"/>
              <a:t>adelelerine</a:t>
            </a:r>
            <a:r>
              <a:rPr lang="tr-TR" sz="2800" dirty="0"/>
              <a:t> etkisi açısından karşılaştırılmıştır.   </a:t>
            </a:r>
          </a:p>
          <a:p>
            <a:pPr marL="457200" indent="-457200">
              <a:buFont typeface="Wingdings" pitchFamily="2" charset="2"/>
              <a:buChar char="Ø"/>
            </a:pPr>
            <a:r>
              <a:rPr lang="tr-TR" sz="2800" dirty="0" smtClean="0"/>
              <a:t>Doğum </a:t>
            </a:r>
            <a:r>
              <a:rPr lang="tr-TR" sz="2800" dirty="0"/>
              <a:t>eylemi esnasında </a:t>
            </a:r>
            <a:r>
              <a:rPr lang="tr-TR" sz="2800" dirty="0" err="1"/>
              <a:t>fetus</a:t>
            </a:r>
            <a:r>
              <a:rPr lang="tr-TR" sz="2800" dirty="0"/>
              <a:t> başının yapısı doğum kanalı geometrisini ayarlayarak doğumun ilerlemesine yardımcı olur. </a:t>
            </a:r>
          </a:p>
          <a:p>
            <a:pPr marL="457200" indent="-457200">
              <a:buFont typeface="Wingdings" pitchFamily="2" charset="2"/>
              <a:buChar char="Ø"/>
            </a:pPr>
            <a:r>
              <a:rPr lang="tr-TR" sz="2800" dirty="0" err="1" smtClean="0"/>
              <a:t>Flexible</a:t>
            </a:r>
            <a:r>
              <a:rPr lang="tr-TR" sz="2800" dirty="0" smtClean="0"/>
              <a:t> </a:t>
            </a:r>
            <a:r>
              <a:rPr lang="tr-TR" sz="2800" dirty="0"/>
              <a:t>baş modeli </a:t>
            </a:r>
            <a:r>
              <a:rPr lang="tr-TR" sz="2800" dirty="0" err="1"/>
              <a:t>rijid</a:t>
            </a:r>
            <a:r>
              <a:rPr lang="tr-TR" sz="2800" dirty="0"/>
              <a:t> olana göre kanaldan geçerken </a:t>
            </a:r>
            <a:r>
              <a:rPr lang="tr-TR" sz="2800" dirty="0" err="1"/>
              <a:t>pelvik</a:t>
            </a:r>
            <a:r>
              <a:rPr lang="tr-TR" sz="2800" dirty="0"/>
              <a:t> kaslarda %17.3  daha az reaksiyon etkileşimi yaratmaktadır. İlaveten, </a:t>
            </a:r>
            <a:r>
              <a:rPr lang="tr-TR" sz="2800" dirty="0" err="1"/>
              <a:t>pelvik</a:t>
            </a:r>
            <a:r>
              <a:rPr lang="tr-TR" sz="2800" dirty="0"/>
              <a:t> taban </a:t>
            </a:r>
            <a:r>
              <a:rPr lang="tr-TR" sz="2800" dirty="0" err="1"/>
              <a:t>adele</a:t>
            </a:r>
            <a:r>
              <a:rPr lang="tr-TR" sz="2800" dirty="0"/>
              <a:t> tansiyonunu %1.86’lık </a:t>
            </a:r>
            <a:r>
              <a:rPr lang="tr-TR" sz="2800" dirty="0" smtClean="0"/>
              <a:t>azaltmıştır</a:t>
            </a:r>
            <a:r>
              <a:rPr lang="tr-TR" sz="2800" dirty="0"/>
              <a:t>.</a:t>
            </a:r>
          </a:p>
          <a:p>
            <a:pPr marL="365760" marR="0" lvl="0" indent="-256032" algn="l" defTabSz="914400" rtl="0" eaLnBrk="1" fontAlgn="auto" latinLnBrk="0" hangingPunct="1">
              <a:lnSpc>
                <a:spcPct val="100000"/>
              </a:lnSpc>
              <a:spcBef>
                <a:spcPts val="400"/>
              </a:spcBef>
              <a:spcAft>
                <a:spcPts val="0"/>
              </a:spcAft>
              <a:buClr>
                <a:schemeClr val="accent1"/>
              </a:buClr>
              <a:buSzPct val="68000"/>
              <a:buFont typeface="Times New Roman" pitchFamily="16" charset="0"/>
              <a:buNone/>
              <a:tabLst/>
              <a:defRPr/>
            </a:pPr>
            <a:endParaRPr kumimoji="0" lang="tr-TR" sz="2700" b="0" i="0" u="none" strike="noStrike" kern="1200" cap="none" spc="0" normalizeH="0" baseline="0" noProof="0" dirty="0" smtClean="0">
              <a:ln>
                <a:noFill/>
              </a:ln>
              <a:solidFill>
                <a:schemeClr val="tx1"/>
              </a:solidFill>
              <a:effectLst/>
              <a:uLnTx/>
              <a:uFillTx/>
              <a:latin typeface="+mn-lt"/>
              <a:ea typeface="+mn-ea"/>
              <a:cs typeface="+mn-cs"/>
            </a:endParaRPr>
          </a:p>
        </p:txBody>
      </p:sp>
      <p:pic>
        <p:nvPicPr>
          <p:cNvPr id="7" name="Picture 4"/>
          <p:cNvPicPr>
            <a:picLocks noChangeAspect="1" noChangeArrowheads="1"/>
          </p:cNvPicPr>
          <p:nvPr/>
        </p:nvPicPr>
        <p:blipFill>
          <a:blip r:embed="rId2"/>
          <a:srcRect/>
          <a:stretch>
            <a:fillRect/>
          </a:stretch>
        </p:blipFill>
        <p:spPr bwMode="auto">
          <a:xfrm>
            <a:off x="285720" y="94836"/>
            <a:ext cx="8715437" cy="1287066"/>
          </a:xfrm>
          <a:prstGeom prst="rect">
            <a:avLst/>
          </a:prstGeom>
          <a:noFill/>
          <a:ln w="9525">
            <a:noFill/>
            <a:round/>
            <a:headEnd/>
            <a:tailEnd/>
          </a:ln>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704088"/>
            <a:ext cx="8229600" cy="924712"/>
          </a:xfrm>
        </p:spPr>
        <p:txBody>
          <a:bodyPr>
            <a:normAutofit/>
          </a:bodyPr>
          <a:lstStyle/>
          <a:p>
            <a:r>
              <a:rPr lang="tr-TR" sz="2400" dirty="0" smtClean="0">
                <a:solidFill>
                  <a:schemeClr val="tx1"/>
                </a:solidFill>
                <a:latin typeface="Times New Roman" pitchFamily="18" charset="0"/>
                <a:cs typeface="Times New Roman" pitchFamily="18" charset="0"/>
              </a:rPr>
              <a:t>Ülkemizden bir çalışmada</a:t>
            </a:r>
            <a:r>
              <a:rPr lang="tr-TR" sz="2400" u="sng" dirty="0" smtClean="0">
                <a:solidFill>
                  <a:schemeClr val="tx1"/>
                </a:solidFill>
                <a:latin typeface="Times New Roman" pitchFamily="18" charset="0"/>
                <a:cs typeface="Times New Roman" pitchFamily="18" charset="0"/>
                <a:hlinkClick r:id="rId2"/>
              </a:rPr>
              <a:t> Erata YE</a:t>
            </a:r>
            <a:r>
              <a:rPr lang="tr-TR" sz="2400" u="sng" dirty="0" smtClean="0">
                <a:solidFill>
                  <a:schemeClr val="tx1"/>
                </a:solidFill>
                <a:latin typeface="Times New Roman" pitchFamily="18" charset="0"/>
                <a:cs typeface="Times New Roman" pitchFamily="18" charset="0"/>
              </a:rPr>
              <a:t> </a:t>
            </a:r>
            <a:r>
              <a:rPr lang="en-US" sz="2400" u="sng" dirty="0">
                <a:solidFill>
                  <a:schemeClr val="tx1"/>
                </a:solidFill>
                <a:latin typeface="Times New Roman" pitchFamily="18" charset="0"/>
                <a:cs typeface="Times New Roman" pitchFamily="18" charset="0"/>
              </a:rPr>
              <a:t>Risk factors for pelvic surgery. Arch </a:t>
            </a:r>
            <a:r>
              <a:rPr lang="en-US" sz="2400" u="sng" dirty="0" err="1">
                <a:solidFill>
                  <a:schemeClr val="tx1"/>
                </a:solidFill>
                <a:latin typeface="Times New Roman" pitchFamily="18" charset="0"/>
                <a:cs typeface="Times New Roman" pitchFamily="18" charset="0"/>
              </a:rPr>
              <a:t>Gynecol</a:t>
            </a:r>
            <a:r>
              <a:rPr lang="en-US" sz="2400" u="sng" dirty="0">
                <a:solidFill>
                  <a:schemeClr val="tx1"/>
                </a:solidFill>
                <a:latin typeface="Times New Roman" pitchFamily="18" charset="0"/>
                <a:cs typeface="Times New Roman" pitchFamily="18" charset="0"/>
              </a:rPr>
              <a:t> Obstet. 2002 Nov;267(1):14-8. </a:t>
            </a:r>
            <a:r>
              <a:rPr lang="tr-TR" sz="2400" dirty="0" smtClean="0">
                <a:solidFill>
                  <a:schemeClr val="tx1"/>
                </a:solidFill>
                <a:latin typeface="Times New Roman" pitchFamily="18" charset="0"/>
                <a:cs typeface="Times New Roman" pitchFamily="18" charset="0"/>
              </a:rPr>
              <a:t>,</a:t>
            </a:r>
            <a:r>
              <a:rPr lang="tr-TR" sz="2400" u="sng" dirty="0" smtClean="0">
                <a:solidFill>
                  <a:schemeClr val="tx1"/>
                </a:solidFill>
                <a:latin typeface="Times New Roman" pitchFamily="18" charset="0"/>
                <a:cs typeface="Times New Roman" pitchFamily="18" charset="0"/>
              </a:rPr>
              <a:t> </a:t>
            </a:r>
            <a:endParaRPr lang="tr-TR" sz="2400" dirty="0">
              <a:solidFill>
                <a:schemeClr val="tx1"/>
              </a:solidFill>
              <a:latin typeface="Times New Roman" pitchFamily="18" charset="0"/>
              <a:cs typeface="Times New Roman" pitchFamily="18" charset="0"/>
            </a:endParaRPr>
          </a:p>
        </p:txBody>
      </p:sp>
      <p:sp>
        <p:nvSpPr>
          <p:cNvPr id="3" name="2 İçerik Yer Tutucusu"/>
          <p:cNvSpPr>
            <a:spLocks noGrp="1"/>
          </p:cNvSpPr>
          <p:nvPr>
            <p:ph idx="1"/>
          </p:nvPr>
        </p:nvSpPr>
        <p:spPr>
          <a:xfrm>
            <a:off x="457200" y="1772816"/>
            <a:ext cx="8229600" cy="4392488"/>
          </a:xfrm>
        </p:spPr>
        <p:txBody>
          <a:bodyPr>
            <a:normAutofit fontScale="92500"/>
          </a:bodyPr>
          <a:lstStyle/>
          <a:p>
            <a:pPr>
              <a:buFont typeface="Wingdings" pitchFamily="2" charset="2"/>
              <a:buChar char="Ø"/>
            </a:pPr>
            <a:r>
              <a:rPr lang="tr-TR" dirty="0" smtClean="0">
                <a:latin typeface="Times New Roman" pitchFamily="18" charset="0"/>
                <a:cs typeface="Times New Roman" pitchFamily="18" charset="0"/>
              </a:rPr>
              <a:t>184 hasta </a:t>
            </a:r>
            <a:r>
              <a:rPr lang="tr-TR" dirty="0" err="1" smtClean="0">
                <a:latin typeface="Times New Roman" pitchFamily="18" charset="0"/>
                <a:cs typeface="Times New Roman" pitchFamily="18" charset="0"/>
              </a:rPr>
              <a:t>stress</a:t>
            </a:r>
            <a:r>
              <a:rPr lang="tr-TR" dirty="0" smtClean="0">
                <a:latin typeface="Times New Roman" pitchFamily="18" charset="0"/>
                <a:cs typeface="Times New Roman" pitchFamily="18" charset="0"/>
              </a:rPr>
              <a:t> </a:t>
            </a:r>
            <a:r>
              <a:rPr lang="tr-TR" dirty="0" err="1" smtClean="0">
                <a:latin typeface="Times New Roman" pitchFamily="18" charset="0"/>
                <a:cs typeface="Times New Roman" pitchFamily="18" charset="0"/>
              </a:rPr>
              <a:t>üriner</a:t>
            </a:r>
            <a:r>
              <a:rPr lang="tr-TR" dirty="0" smtClean="0">
                <a:latin typeface="Times New Roman" pitchFamily="18" charset="0"/>
                <a:cs typeface="Times New Roman" pitchFamily="18" charset="0"/>
              </a:rPr>
              <a:t> </a:t>
            </a:r>
            <a:r>
              <a:rPr lang="tr-TR" dirty="0" err="1" smtClean="0">
                <a:latin typeface="Times New Roman" pitchFamily="18" charset="0"/>
                <a:cs typeface="Times New Roman" pitchFamily="18" charset="0"/>
              </a:rPr>
              <a:t>inkontinans</a:t>
            </a:r>
            <a:r>
              <a:rPr lang="tr-TR" dirty="0" smtClean="0">
                <a:latin typeface="Times New Roman" pitchFamily="18" charset="0"/>
                <a:cs typeface="Times New Roman" pitchFamily="18" charset="0"/>
              </a:rPr>
              <a:t> ve </a:t>
            </a:r>
            <a:r>
              <a:rPr lang="tr-TR" dirty="0" err="1" smtClean="0">
                <a:latin typeface="Times New Roman" pitchFamily="18" charset="0"/>
                <a:cs typeface="Times New Roman" pitchFamily="18" charset="0"/>
              </a:rPr>
              <a:t>prolapsus</a:t>
            </a:r>
            <a:r>
              <a:rPr lang="tr-TR" dirty="0" smtClean="0">
                <a:latin typeface="Times New Roman" pitchFamily="18" charset="0"/>
                <a:cs typeface="Times New Roman" pitchFamily="18" charset="0"/>
              </a:rPr>
              <a:t>  </a:t>
            </a:r>
            <a:r>
              <a:rPr lang="tr-TR" dirty="0" err="1" smtClean="0">
                <a:latin typeface="Times New Roman" pitchFamily="18" charset="0"/>
                <a:cs typeface="Times New Roman" pitchFamily="18" charset="0"/>
              </a:rPr>
              <a:t>cerrahili</a:t>
            </a:r>
            <a:endParaRPr lang="tr-TR" dirty="0" smtClean="0">
              <a:latin typeface="Times New Roman" pitchFamily="18" charset="0"/>
              <a:cs typeface="Times New Roman" pitchFamily="18" charset="0"/>
            </a:endParaRPr>
          </a:p>
          <a:p>
            <a:pPr>
              <a:buFont typeface="Wingdings" pitchFamily="2" charset="2"/>
              <a:buChar char="Ø"/>
            </a:pPr>
            <a:r>
              <a:rPr lang="tr-TR" dirty="0" smtClean="0">
                <a:latin typeface="Times New Roman" pitchFamily="18" charset="0"/>
                <a:cs typeface="Times New Roman" pitchFamily="18" charset="0"/>
              </a:rPr>
              <a:t>290 kontrol grubu</a:t>
            </a:r>
          </a:p>
          <a:p>
            <a:pPr>
              <a:buFont typeface="Wingdings" pitchFamily="2" charset="2"/>
              <a:buChar char="Ø"/>
            </a:pPr>
            <a:r>
              <a:rPr lang="tr-TR" dirty="0" smtClean="0">
                <a:latin typeface="Times New Roman" pitchFamily="18" charset="0"/>
                <a:cs typeface="Times New Roman" pitchFamily="18" charset="0"/>
              </a:rPr>
              <a:t>Cerrahi geçiren hasta grubunda yüksek doğum ağırlıklı </a:t>
            </a:r>
            <a:r>
              <a:rPr lang="tr-TR" dirty="0" err="1" smtClean="0">
                <a:latin typeface="Times New Roman" pitchFamily="18" charset="0"/>
                <a:cs typeface="Times New Roman" pitchFamily="18" charset="0"/>
              </a:rPr>
              <a:t>fetus</a:t>
            </a:r>
            <a:r>
              <a:rPr lang="tr-TR" dirty="0" smtClean="0">
                <a:latin typeface="Times New Roman" pitchFamily="18" charset="0"/>
                <a:cs typeface="Times New Roman" pitchFamily="18" charset="0"/>
              </a:rPr>
              <a:t> doğurma (</a:t>
            </a:r>
            <a:r>
              <a:rPr lang="en-US" dirty="0" smtClean="0">
                <a:latin typeface="Times New Roman" pitchFamily="18" charset="0"/>
                <a:cs typeface="Times New Roman" pitchFamily="18" charset="0"/>
              </a:rPr>
              <a:t> (3800+/-416 </a:t>
            </a:r>
            <a:r>
              <a:rPr lang="en-US" dirty="0" err="1" smtClean="0">
                <a:latin typeface="Times New Roman" pitchFamily="18" charset="0"/>
                <a:cs typeface="Times New Roman" pitchFamily="18" charset="0"/>
              </a:rPr>
              <a:t>vs</a:t>
            </a:r>
            <a:r>
              <a:rPr lang="en-US" dirty="0" smtClean="0">
                <a:latin typeface="Times New Roman" pitchFamily="18" charset="0"/>
                <a:cs typeface="Times New Roman" pitchFamily="18" charset="0"/>
              </a:rPr>
              <a:t> 3373+/-637 gm's, p&lt;0.000</a:t>
            </a:r>
            <a:r>
              <a:rPr lang="tr-TR" dirty="0" smtClean="0">
                <a:latin typeface="Times New Roman" pitchFamily="18" charset="0"/>
                <a:cs typeface="Times New Roman" pitchFamily="18" charset="0"/>
              </a:rPr>
              <a:t>)</a:t>
            </a:r>
          </a:p>
          <a:p>
            <a:pPr>
              <a:buFont typeface="Wingdings" pitchFamily="2" charset="2"/>
              <a:buChar char="Ø"/>
            </a:pPr>
            <a:r>
              <a:rPr lang="tr-TR" dirty="0" smtClean="0">
                <a:latin typeface="Times New Roman" pitchFamily="18" charset="0"/>
                <a:cs typeface="Times New Roman" pitchFamily="18" charset="0"/>
              </a:rPr>
              <a:t>En az bir doğumda forseps ya da vakum (17.9% vs 7.6%, p&lt;0.001). </a:t>
            </a:r>
          </a:p>
          <a:p>
            <a:pPr>
              <a:buFont typeface="Wingdings" pitchFamily="2" charset="2"/>
              <a:buChar char="Ø"/>
            </a:pPr>
            <a:r>
              <a:rPr lang="tr-TR" dirty="0" smtClean="0">
                <a:latin typeface="Times New Roman" pitchFamily="18" charset="0"/>
                <a:cs typeface="Times New Roman" pitchFamily="18" charset="0"/>
              </a:rPr>
              <a:t>Bu çalışmada </a:t>
            </a:r>
            <a:r>
              <a:rPr lang="tr-TR" dirty="0" err="1" smtClean="0">
                <a:latin typeface="Times New Roman" pitchFamily="18" charset="0"/>
                <a:cs typeface="Times New Roman" pitchFamily="18" charset="0"/>
              </a:rPr>
              <a:t>vaginal</a:t>
            </a:r>
            <a:r>
              <a:rPr lang="tr-TR" dirty="0" smtClean="0">
                <a:latin typeface="Times New Roman" pitchFamily="18" charset="0"/>
                <a:cs typeface="Times New Roman" pitchFamily="18" charset="0"/>
              </a:rPr>
              <a:t> doğum sayısı ile geçirilmiş </a:t>
            </a:r>
            <a:r>
              <a:rPr lang="tr-TR" dirty="0" err="1">
                <a:latin typeface="Times New Roman" pitchFamily="18" charset="0"/>
                <a:cs typeface="Times New Roman" pitchFamily="18" charset="0"/>
              </a:rPr>
              <a:t>p</a:t>
            </a:r>
            <a:r>
              <a:rPr lang="tr-TR" dirty="0" err="1" smtClean="0">
                <a:latin typeface="Times New Roman" pitchFamily="18" charset="0"/>
                <a:cs typeface="Times New Roman" pitchFamily="18" charset="0"/>
              </a:rPr>
              <a:t>elvik</a:t>
            </a:r>
            <a:r>
              <a:rPr lang="tr-TR" dirty="0" smtClean="0">
                <a:latin typeface="Times New Roman" pitchFamily="18" charset="0"/>
                <a:cs typeface="Times New Roman" pitchFamily="18" charset="0"/>
              </a:rPr>
              <a:t> taban cerrahisi arasında kuvvetli ilişki bulunmuştur.</a:t>
            </a:r>
          </a:p>
          <a:p>
            <a:pPr>
              <a:buFont typeface="Wingdings" pitchFamily="2" charset="2"/>
              <a:buChar char="Ø"/>
            </a:pPr>
            <a:r>
              <a:rPr lang="tr-TR" dirty="0" smtClean="0">
                <a:latin typeface="Times New Roman" pitchFamily="18" charset="0"/>
                <a:cs typeface="Times New Roman" pitchFamily="18" charset="0"/>
              </a:rPr>
              <a:t>4 ya da daha fazla doğum </a:t>
            </a:r>
            <a:r>
              <a:rPr lang="tr-TR" dirty="0" err="1" smtClean="0">
                <a:latin typeface="Times New Roman" pitchFamily="18" charset="0"/>
                <a:cs typeface="Times New Roman" pitchFamily="18" charset="0"/>
              </a:rPr>
              <a:t>üriner</a:t>
            </a:r>
            <a:r>
              <a:rPr lang="tr-TR" dirty="0" smtClean="0">
                <a:latin typeface="Times New Roman" pitchFamily="18" charset="0"/>
                <a:cs typeface="Times New Roman" pitchFamily="18" charset="0"/>
              </a:rPr>
              <a:t> </a:t>
            </a:r>
            <a:r>
              <a:rPr lang="tr-TR" dirty="0" err="1" smtClean="0">
                <a:latin typeface="Times New Roman" pitchFamily="18" charset="0"/>
                <a:cs typeface="Times New Roman" pitchFamily="18" charset="0"/>
              </a:rPr>
              <a:t>inkontinans</a:t>
            </a:r>
            <a:r>
              <a:rPr lang="tr-TR" dirty="0" smtClean="0">
                <a:latin typeface="Times New Roman" pitchFamily="18" charset="0"/>
                <a:cs typeface="Times New Roman" pitchFamily="18" charset="0"/>
              </a:rPr>
              <a:t> ve </a:t>
            </a:r>
            <a:r>
              <a:rPr lang="tr-TR" dirty="0" err="1" smtClean="0">
                <a:latin typeface="Times New Roman" pitchFamily="18" charset="0"/>
                <a:cs typeface="Times New Roman" pitchFamily="18" charset="0"/>
              </a:rPr>
              <a:t>genital</a:t>
            </a:r>
            <a:r>
              <a:rPr lang="tr-TR" dirty="0" smtClean="0">
                <a:latin typeface="Times New Roman" pitchFamily="18" charset="0"/>
                <a:cs typeface="Times New Roman" pitchFamily="18" charset="0"/>
              </a:rPr>
              <a:t> </a:t>
            </a:r>
            <a:r>
              <a:rPr lang="tr-TR" dirty="0" err="1" smtClean="0">
                <a:latin typeface="Times New Roman" pitchFamily="18" charset="0"/>
                <a:cs typeface="Times New Roman" pitchFamily="18" charset="0"/>
              </a:rPr>
              <a:t>prolapsus</a:t>
            </a:r>
            <a:r>
              <a:rPr lang="tr-TR" dirty="0" smtClean="0">
                <a:latin typeface="Times New Roman" pitchFamily="18" charset="0"/>
                <a:cs typeface="Times New Roman" pitchFamily="18" charset="0"/>
              </a:rPr>
              <a:t> için 11.7 risk artışına neden olur.</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476672"/>
            <a:ext cx="7067128" cy="1296144"/>
          </a:xfrm>
        </p:spPr>
        <p:txBody>
          <a:bodyPr>
            <a:normAutofit fontScale="90000"/>
          </a:bodyPr>
          <a:lstStyle/>
          <a:p>
            <a:r>
              <a:rPr lang="tr-TR" dirty="0" err="1">
                <a:solidFill>
                  <a:schemeClr val="tx1"/>
                </a:solidFill>
                <a:latin typeface="Times New Roman" pitchFamily="18" charset="0"/>
                <a:cs typeface="Times New Roman" pitchFamily="18" charset="0"/>
              </a:rPr>
              <a:t>Vaginal</a:t>
            </a:r>
            <a:r>
              <a:rPr lang="tr-TR" dirty="0">
                <a:solidFill>
                  <a:schemeClr val="tx1"/>
                </a:solidFill>
                <a:latin typeface="Times New Roman" pitchFamily="18" charset="0"/>
                <a:cs typeface="Times New Roman" pitchFamily="18" charset="0"/>
              </a:rPr>
              <a:t> Doğum Risk Faktörüdür</a:t>
            </a:r>
          </a:p>
        </p:txBody>
      </p:sp>
      <p:sp>
        <p:nvSpPr>
          <p:cNvPr id="3" name="2 İçerik Yer Tutucusu"/>
          <p:cNvSpPr>
            <a:spLocks noGrp="1"/>
          </p:cNvSpPr>
          <p:nvPr>
            <p:ph idx="1"/>
          </p:nvPr>
        </p:nvSpPr>
        <p:spPr/>
        <p:txBody>
          <a:bodyPr>
            <a:normAutofit/>
          </a:bodyPr>
          <a:lstStyle/>
          <a:p>
            <a:pPr>
              <a:buFont typeface="Wingdings" pitchFamily="2" charset="2"/>
              <a:buChar char="Ø"/>
            </a:pPr>
            <a:r>
              <a:rPr lang="tr-TR" dirty="0" smtClean="0">
                <a:latin typeface="Times New Roman" pitchFamily="18" charset="0"/>
                <a:cs typeface="Times New Roman" pitchFamily="18" charset="0"/>
              </a:rPr>
              <a:t>200 </a:t>
            </a:r>
            <a:r>
              <a:rPr lang="tr-TR" dirty="0" err="1" smtClean="0">
                <a:latin typeface="Times New Roman" pitchFamily="18" charset="0"/>
                <a:cs typeface="Times New Roman" pitchFamily="18" charset="0"/>
              </a:rPr>
              <a:t>nullipar</a:t>
            </a:r>
            <a:r>
              <a:rPr lang="tr-TR" dirty="0" smtClean="0">
                <a:latin typeface="Times New Roman" pitchFamily="18" charset="0"/>
                <a:cs typeface="Times New Roman" pitchFamily="18" charset="0"/>
              </a:rPr>
              <a:t> kadını içeren </a:t>
            </a:r>
            <a:r>
              <a:rPr lang="tr-TR" dirty="0" err="1" smtClean="0">
                <a:latin typeface="Times New Roman" pitchFamily="18" charset="0"/>
                <a:cs typeface="Times New Roman" pitchFamily="18" charset="0"/>
              </a:rPr>
              <a:t>prospektif</a:t>
            </a:r>
            <a:r>
              <a:rPr lang="tr-TR" dirty="0" smtClean="0">
                <a:latin typeface="Times New Roman" pitchFamily="18" charset="0"/>
                <a:cs typeface="Times New Roman" pitchFamily="18" charset="0"/>
              </a:rPr>
              <a:t>  bir çalışma, </a:t>
            </a:r>
            <a:r>
              <a:rPr lang="tr-TR" dirty="0" err="1" smtClean="0">
                <a:latin typeface="Times New Roman" pitchFamily="18" charset="0"/>
                <a:cs typeface="Times New Roman" pitchFamily="18" charset="0"/>
              </a:rPr>
              <a:t>vaginal</a:t>
            </a:r>
            <a:r>
              <a:rPr lang="tr-TR" dirty="0" smtClean="0">
                <a:latin typeface="Times New Roman" pitchFamily="18" charset="0"/>
                <a:cs typeface="Times New Roman" pitchFamily="18" charset="0"/>
              </a:rPr>
              <a:t> doğumun santral,  </a:t>
            </a:r>
            <a:r>
              <a:rPr lang="tr-TR" dirty="0" err="1" smtClean="0">
                <a:latin typeface="Times New Roman" pitchFamily="18" charset="0"/>
                <a:cs typeface="Times New Roman" pitchFamily="18" charset="0"/>
              </a:rPr>
              <a:t>anterior</a:t>
            </a:r>
            <a:r>
              <a:rPr lang="tr-TR" dirty="0" smtClean="0">
                <a:latin typeface="Times New Roman" pitchFamily="18" charset="0"/>
                <a:cs typeface="Times New Roman" pitchFamily="18" charset="0"/>
              </a:rPr>
              <a:t>, </a:t>
            </a:r>
            <a:r>
              <a:rPr lang="tr-TR" dirty="0" err="1" smtClean="0">
                <a:latin typeface="Times New Roman" pitchFamily="18" charset="0"/>
                <a:cs typeface="Times New Roman" pitchFamily="18" charset="0"/>
              </a:rPr>
              <a:t>posterior</a:t>
            </a:r>
            <a:r>
              <a:rPr lang="tr-TR" dirty="0" smtClean="0">
                <a:latin typeface="Times New Roman" pitchFamily="18" charset="0"/>
                <a:cs typeface="Times New Roman" pitchFamily="18" charset="0"/>
              </a:rPr>
              <a:t> </a:t>
            </a:r>
            <a:r>
              <a:rPr lang="tr-TR" dirty="0" err="1" smtClean="0">
                <a:latin typeface="Times New Roman" pitchFamily="18" charset="0"/>
                <a:cs typeface="Times New Roman" pitchFamily="18" charset="0"/>
              </a:rPr>
              <a:t>kompartmanların</a:t>
            </a:r>
            <a:r>
              <a:rPr lang="tr-TR" dirty="0" smtClean="0">
                <a:latin typeface="Times New Roman" pitchFamily="18" charset="0"/>
                <a:cs typeface="Times New Roman" pitchFamily="18" charset="0"/>
              </a:rPr>
              <a:t> her üçüne de etki ederek </a:t>
            </a:r>
            <a:r>
              <a:rPr lang="tr-TR" dirty="0" err="1" smtClean="0">
                <a:latin typeface="Times New Roman" pitchFamily="18" charset="0"/>
                <a:cs typeface="Times New Roman" pitchFamily="18" charset="0"/>
              </a:rPr>
              <a:t>pelvik</a:t>
            </a:r>
            <a:r>
              <a:rPr lang="tr-TR" dirty="0" smtClean="0">
                <a:latin typeface="Times New Roman" pitchFamily="18" charset="0"/>
                <a:cs typeface="Times New Roman" pitchFamily="18" charset="0"/>
              </a:rPr>
              <a:t> organların </a:t>
            </a:r>
            <a:r>
              <a:rPr lang="tr-TR" dirty="0" err="1" smtClean="0">
                <a:latin typeface="Times New Roman" pitchFamily="18" charset="0"/>
                <a:cs typeface="Times New Roman" pitchFamily="18" charset="0"/>
              </a:rPr>
              <a:t>mobilitesini</a:t>
            </a:r>
            <a:r>
              <a:rPr lang="tr-TR" dirty="0" smtClean="0">
                <a:latin typeface="Times New Roman" pitchFamily="18" charset="0"/>
                <a:cs typeface="Times New Roman" pitchFamily="18" charset="0"/>
              </a:rPr>
              <a:t> anlamlı düzeyde arttırdığını, bunun da  </a:t>
            </a:r>
            <a:r>
              <a:rPr lang="tr-TR" dirty="0" err="1" smtClean="0">
                <a:latin typeface="Times New Roman" pitchFamily="18" charset="0"/>
                <a:cs typeface="Times New Roman" pitchFamily="18" charset="0"/>
              </a:rPr>
              <a:t>POP’na</a:t>
            </a:r>
            <a:r>
              <a:rPr lang="tr-TR" dirty="0" smtClean="0">
                <a:latin typeface="Times New Roman" pitchFamily="18" charset="0"/>
                <a:cs typeface="Times New Roman" pitchFamily="18" charset="0"/>
              </a:rPr>
              <a:t>  neden olduğunu göstermiştir.  </a:t>
            </a:r>
          </a:p>
          <a:p>
            <a:pPr>
              <a:buFont typeface="Wingdings" pitchFamily="2" charset="2"/>
              <a:buChar char="Ø"/>
            </a:pPr>
            <a:r>
              <a:rPr lang="tr-TR" dirty="0" err="1" smtClean="0">
                <a:latin typeface="Times New Roman" pitchFamily="18" charset="0"/>
                <a:cs typeface="Times New Roman" pitchFamily="18" charset="0"/>
              </a:rPr>
              <a:t>Vaginal</a:t>
            </a:r>
            <a:r>
              <a:rPr lang="tr-TR" dirty="0" smtClean="0">
                <a:latin typeface="Times New Roman" pitchFamily="18" charset="0"/>
                <a:cs typeface="Times New Roman" pitchFamily="18" charset="0"/>
              </a:rPr>
              <a:t> doğuma bağlı bu değişikliklerin doğum öncesi sınırlı </a:t>
            </a:r>
            <a:r>
              <a:rPr lang="tr-TR" dirty="0" err="1" smtClean="0">
                <a:latin typeface="Times New Roman" pitchFamily="18" charset="0"/>
                <a:cs typeface="Times New Roman" pitchFamily="18" charset="0"/>
              </a:rPr>
              <a:t>pelvik</a:t>
            </a:r>
            <a:r>
              <a:rPr lang="tr-TR" dirty="0" smtClean="0">
                <a:latin typeface="Times New Roman" pitchFamily="18" charset="0"/>
                <a:cs typeface="Times New Roman" pitchFamily="18" charset="0"/>
              </a:rPr>
              <a:t> organ </a:t>
            </a:r>
            <a:r>
              <a:rPr lang="tr-TR" dirty="0" err="1" smtClean="0">
                <a:latin typeface="Times New Roman" pitchFamily="18" charset="0"/>
                <a:cs typeface="Times New Roman" pitchFamily="18" charset="0"/>
              </a:rPr>
              <a:t>mobilitesine</a:t>
            </a:r>
            <a:r>
              <a:rPr lang="tr-TR" dirty="0" smtClean="0">
                <a:latin typeface="Times New Roman" pitchFamily="18" charset="0"/>
                <a:cs typeface="Times New Roman" pitchFamily="18" charset="0"/>
              </a:rPr>
              <a:t> sahip kadınlarda daha fazla oranda oluştuğu bu kadınların daha fazla risk altında olduğu görüldü. </a:t>
            </a:r>
            <a:endParaRPr lang="tr-TR"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solidFill>
                <a:schemeClr val="tx1"/>
              </a:solidFill>
            </a:endParaRPr>
          </a:p>
        </p:txBody>
      </p:sp>
      <p:sp>
        <p:nvSpPr>
          <p:cNvPr id="3" name="2 İçerik Yer Tutucusu"/>
          <p:cNvSpPr>
            <a:spLocks noGrp="1"/>
          </p:cNvSpPr>
          <p:nvPr>
            <p:ph idx="1"/>
          </p:nvPr>
        </p:nvSpPr>
        <p:spPr/>
        <p:txBody>
          <a:bodyPr>
            <a:normAutofit/>
          </a:bodyPr>
          <a:lstStyle/>
          <a:p>
            <a:pPr>
              <a:buFont typeface="Wingdings" pitchFamily="2" charset="2"/>
              <a:buChar char="Ø"/>
            </a:pPr>
            <a:r>
              <a:rPr lang="tr-TR" sz="3200" dirty="0" err="1" smtClean="0">
                <a:latin typeface="Times New Roman" pitchFamily="18" charset="0"/>
                <a:cs typeface="Times New Roman" pitchFamily="18" charset="0"/>
              </a:rPr>
              <a:t>Pelvik</a:t>
            </a:r>
            <a:r>
              <a:rPr lang="tr-TR" sz="3200" dirty="0" smtClean="0">
                <a:latin typeface="Times New Roman" pitchFamily="18" charset="0"/>
                <a:cs typeface="Times New Roman" pitchFamily="18" charset="0"/>
              </a:rPr>
              <a:t> organ </a:t>
            </a:r>
            <a:r>
              <a:rPr lang="tr-TR" sz="3200" dirty="0" err="1" smtClean="0">
                <a:latin typeface="Times New Roman" pitchFamily="18" charset="0"/>
                <a:cs typeface="Times New Roman" pitchFamily="18" charset="0"/>
              </a:rPr>
              <a:t>mobilite</a:t>
            </a:r>
            <a:r>
              <a:rPr lang="tr-TR" sz="3200" dirty="0" smtClean="0">
                <a:latin typeface="Times New Roman" pitchFamily="18" charset="0"/>
                <a:cs typeface="Times New Roman" pitchFamily="18" charset="0"/>
              </a:rPr>
              <a:t> artışı en fazla düzeyde forseps kullanımı ile ilişkili bulunmuştur.  </a:t>
            </a:r>
          </a:p>
          <a:p>
            <a:pPr>
              <a:buFont typeface="Wingdings" pitchFamily="2" charset="2"/>
              <a:buChar char="Ø"/>
            </a:pPr>
            <a:r>
              <a:rPr lang="tr-TR" sz="3200" dirty="0" err="1" smtClean="0">
                <a:latin typeface="Times New Roman" pitchFamily="18" charset="0"/>
                <a:cs typeface="Times New Roman" pitchFamily="18" charset="0"/>
              </a:rPr>
              <a:t>Mobilite</a:t>
            </a:r>
            <a:r>
              <a:rPr lang="tr-TR" sz="3200" dirty="0" smtClean="0">
                <a:latin typeface="Times New Roman" pitchFamily="18" charset="0"/>
                <a:cs typeface="Times New Roman" pitchFamily="18" charset="0"/>
              </a:rPr>
              <a:t> artışı vakum uygulanması, normal doğum, 2. Evrede uygulanan sezaryen, 1. Evrede uygulanan sezaryende  azalan sıklıkta görülmüştür. </a:t>
            </a:r>
          </a:p>
          <a:p>
            <a:pPr>
              <a:buNone/>
            </a:pPr>
            <a:r>
              <a:rPr lang="tr-TR" sz="1900" dirty="0" err="1" smtClean="0">
                <a:latin typeface="Times New Roman" pitchFamily="18" charset="0"/>
                <a:cs typeface="Times New Roman" pitchFamily="18" charset="0"/>
              </a:rPr>
              <a:t>Dietz</a:t>
            </a:r>
            <a:r>
              <a:rPr lang="tr-TR" sz="1900" dirty="0" smtClean="0">
                <a:latin typeface="Times New Roman" pitchFamily="18" charset="0"/>
                <a:cs typeface="Times New Roman" pitchFamily="18" charset="0"/>
              </a:rPr>
              <a:t> HP, </a:t>
            </a:r>
            <a:r>
              <a:rPr lang="tr-TR" sz="1900" dirty="0" err="1" smtClean="0">
                <a:latin typeface="Times New Roman" pitchFamily="18" charset="0"/>
                <a:cs typeface="Times New Roman" pitchFamily="18" charset="0"/>
              </a:rPr>
              <a:t>Steensma</a:t>
            </a:r>
            <a:r>
              <a:rPr lang="tr-TR" sz="1900" dirty="0" smtClean="0">
                <a:latin typeface="Times New Roman" pitchFamily="18" charset="0"/>
                <a:cs typeface="Times New Roman" pitchFamily="18" charset="0"/>
              </a:rPr>
              <a:t> AB. </a:t>
            </a:r>
            <a:r>
              <a:rPr lang="tr-TR" sz="1900" dirty="0" err="1" smtClean="0">
                <a:latin typeface="Times New Roman" pitchFamily="18" charset="0"/>
                <a:cs typeface="Times New Roman" pitchFamily="18" charset="0"/>
                <a:hlinkClick r:id="rId2"/>
              </a:rPr>
              <a:t>Which</a:t>
            </a:r>
            <a:r>
              <a:rPr lang="tr-TR" sz="1900" dirty="0" smtClean="0">
                <a:latin typeface="Times New Roman" pitchFamily="18" charset="0"/>
                <a:cs typeface="Times New Roman" pitchFamily="18" charset="0"/>
                <a:hlinkClick r:id="rId2"/>
              </a:rPr>
              <a:t> </a:t>
            </a:r>
            <a:r>
              <a:rPr lang="tr-TR" sz="1900" dirty="0" err="1" smtClean="0">
                <a:latin typeface="Times New Roman" pitchFamily="18" charset="0"/>
                <a:cs typeface="Times New Roman" pitchFamily="18" charset="0"/>
                <a:hlinkClick r:id="rId2"/>
              </a:rPr>
              <a:t>women</a:t>
            </a:r>
            <a:r>
              <a:rPr lang="tr-TR" sz="1900" dirty="0" smtClean="0">
                <a:latin typeface="Times New Roman" pitchFamily="18" charset="0"/>
                <a:cs typeface="Times New Roman" pitchFamily="18" charset="0"/>
                <a:hlinkClick r:id="rId2"/>
              </a:rPr>
              <a:t> </a:t>
            </a:r>
            <a:r>
              <a:rPr lang="tr-TR" sz="1900" dirty="0" err="1" smtClean="0">
                <a:latin typeface="Times New Roman" pitchFamily="18" charset="0"/>
                <a:cs typeface="Times New Roman" pitchFamily="18" charset="0"/>
                <a:hlinkClick r:id="rId2"/>
              </a:rPr>
              <a:t>are</a:t>
            </a:r>
            <a:r>
              <a:rPr lang="tr-TR" sz="1900" dirty="0" smtClean="0">
                <a:latin typeface="Times New Roman" pitchFamily="18" charset="0"/>
                <a:cs typeface="Times New Roman" pitchFamily="18" charset="0"/>
                <a:hlinkClick r:id="rId2"/>
              </a:rPr>
              <a:t> </a:t>
            </a:r>
            <a:r>
              <a:rPr lang="tr-TR" sz="1900" dirty="0" err="1" smtClean="0">
                <a:latin typeface="Times New Roman" pitchFamily="18" charset="0"/>
                <a:cs typeface="Times New Roman" pitchFamily="18" charset="0"/>
                <a:hlinkClick r:id="rId2"/>
              </a:rPr>
              <a:t>most</a:t>
            </a:r>
            <a:r>
              <a:rPr lang="tr-TR" sz="1900" dirty="0" smtClean="0">
                <a:latin typeface="Times New Roman" pitchFamily="18" charset="0"/>
                <a:cs typeface="Times New Roman" pitchFamily="18" charset="0"/>
                <a:hlinkClick r:id="rId2"/>
              </a:rPr>
              <a:t> </a:t>
            </a:r>
            <a:r>
              <a:rPr lang="tr-TR" sz="1900" dirty="0" err="1" smtClean="0">
                <a:latin typeface="Times New Roman" pitchFamily="18" charset="0"/>
                <a:cs typeface="Times New Roman" pitchFamily="18" charset="0"/>
                <a:hlinkClick r:id="rId2"/>
              </a:rPr>
              <a:t>affected</a:t>
            </a:r>
            <a:r>
              <a:rPr lang="tr-TR" sz="1900" dirty="0" smtClean="0">
                <a:latin typeface="Times New Roman" pitchFamily="18" charset="0"/>
                <a:cs typeface="Times New Roman" pitchFamily="18" charset="0"/>
                <a:hlinkClick r:id="rId2"/>
              </a:rPr>
              <a:t> </a:t>
            </a:r>
            <a:r>
              <a:rPr lang="tr-TR" sz="1900" dirty="0" err="1" smtClean="0">
                <a:latin typeface="Times New Roman" pitchFamily="18" charset="0"/>
                <a:cs typeface="Times New Roman" pitchFamily="18" charset="0"/>
                <a:hlinkClick r:id="rId2"/>
              </a:rPr>
              <a:t>by</a:t>
            </a:r>
            <a:r>
              <a:rPr lang="tr-TR" sz="1900" dirty="0" smtClean="0">
                <a:latin typeface="Times New Roman" pitchFamily="18" charset="0"/>
                <a:cs typeface="Times New Roman" pitchFamily="18" charset="0"/>
                <a:hlinkClick r:id="rId2"/>
              </a:rPr>
              <a:t> </a:t>
            </a:r>
            <a:r>
              <a:rPr lang="tr-TR" sz="1900" dirty="0" err="1" smtClean="0">
                <a:latin typeface="Times New Roman" pitchFamily="18" charset="0"/>
                <a:cs typeface="Times New Roman" pitchFamily="18" charset="0"/>
                <a:hlinkClick r:id="rId2"/>
              </a:rPr>
              <a:t>delivery</a:t>
            </a:r>
            <a:r>
              <a:rPr lang="tr-TR" sz="1900" dirty="0" smtClean="0">
                <a:latin typeface="Times New Roman" pitchFamily="18" charset="0"/>
                <a:cs typeface="Times New Roman" pitchFamily="18" charset="0"/>
                <a:hlinkClick r:id="rId2"/>
              </a:rPr>
              <a:t>-</a:t>
            </a:r>
            <a:r>
              <a:rPr lang="tr-TR" sz="1900" dirty="0" err="1" smtClean="0">
                <a:latin typeface="Times New Roman" pitchFamily="18" charset="0"/>
                <a:cs typeface="Times New Roman" pitchFamily="18" charset="0"/>
                <a:hlinkClick r:id="rId2"/>
              </a:rPr>
              <a:t>related</a:t>
            </a:r>
            <a:r>
              <a:rPr lang="tr-TR" sz="1900" dirty="0" smtClean="0">
                <a:latin typeface="Times New Roman" pitchFamily="18" charset="0"/>
                <a:cs typeface="Times New Roman" pitchFamily="18" charset="0"/>
                <a:hlinkClick r:id="rId2"/>
              </a:rPr>
              <a:t> </a:t>
            </a:r>
            <a:r>
              <a:rPr lang="tr-TR" sz="1900" dirty="0" err="1" smtClean="0">
                <a:latin typeface="Times New Roman" pitchFamily="18" charset="0"/>
                <a:cs typeface="Times New Roman" pitchFamily="18" charset="0"/>
                <a:hlinkClick r:id="rId2"/>
              </a:rPr>
              <a:t>changes</a:t>
            </a:r>
            <a:r>
              <a:rPr lang="tr-TR" sz="1900" dirty="0" smtClean="0">
                <a:latin typeface="Times New Roman" pitchFamily="18" charset="0"/>
                <a:cs typeface="Times New Roman" pitchFamily="18" charset="0"/>
                <a:hlinkClick r:id="rId2"/>
              </a:rPr>
              <a:t> in </a:t>
            </a:r>
            <a:r>
              <a:rPr lang="tr-TR" sz="1900" dirty="0" err="1" smtClean="0">
                <a:latin typeface="Times New Roman" pitchFamily="18" charset="0"/>
                <a:cs typeface="Times New Roman" pitchFamily="18" charset="0"/>
                <a:hlinkClick r:id="rId2"/>
              </a:rPr>
              <a:t>pelvic</a:t>
            </a:r>
            <a:r>
              <a:rPr lang="tr-TR" sz="1900" dirty="0" smtClean="0">
                <a:latin typeface="Times New Roman" pitchFamily="18" charset="0"/>
                <a:cs typeface="Times New Roman" pitchFamily="18" charset="0"/>
                <a:hlinkClick r:id="rId2"/>
              </a:rPr>
              <a:t> organ </a:t>
            </a:r>
            <a:r>
              <a:rPr lang="tr-TR" sz="1900" dirty="0" err="1" smtClean="0">
                <a:latin typeface="Times New Roman" pitchFamily="18" charset="0"/>
                <a:cs typeface="Times New Roman" pitchFamily="18" charset="0"/>
                <a:hlinkClick r:id="rId2"/>
              </a:rPr>
              <a:t>mobility</a:t>
            </a:r>
            <a:r>
              <a:rPr lang="tr-TR" sz="1900" dirty="0" smtClean="0">
                <a:latin typeface="Times New Roman" pitchFamily="18" charset="0"/>
                <a:cs typeface="Times New Roman" pitchFamily="18" charset="0"/>
                <a:hlinkClick r:id="rId2"/>
              </a:rPr>
              <a:t>?</a:t>
            </a:r>
            <a:r>
              <a:rPr lang="tr-TR" sz="1900" dirty="0" smtClean="0">
                <a:latin typeface="Times New Roman" pitchFamily="18" charset="0"/>
                <a:cs typeface="Times New Roman" pitchFamily="18" charset="0"/>
              </a:rPr>
              <a:t> </a:t>
            </a:r>
            <a:r>
              <a:rPr lang="tr-TR" sz="1900" dirty="0" err="1" smtClean="0">
                <a:latin typeface="Times New Roman" pitchFamily="18" charset="0"/>
                <a:cs typeface="Times New Roman" pitchFamily="18" charset="0"/>
              </a:rPr>
              <a:t>Eur</a:t>
            </a:r>
            <a:r>
              <a:rPr lang="tr-TR" sz="1900" dirty="0" smtClean="0">
                <a:latin typeface="Times New Roman" pitchFamily="18" charset="0"/>
                <a:cs typeface="Times New Roman" pitchFamily="18" charset="0"/>
              </a:rPr>
              <a:t> J </a:t>
            </a:r>
            <a:r>
              <a:rPr lang="tr-TR" sz="1900" dirty="0" err="1" smtClean="0">
                <a:latin typeface="Times New Roman" pitchFamily="18" charset="0"/>
                <a:cs typeface="Times New Roman" pitchFamily="18" charset="0"/>
              </a:rPr>
              <a:t>Obstet</a:t>
            </a:r>
            <a:r>
              <a:rPr lang="tr-TR" sz="1900" dirty="0" smtClean="0">
                <a:latin typeface="Times New Roman" pitchFamily="18" charset="0"/>
                <a:cs typeface="Times New Roman" pitchFamily="18" charset="0"/>
              </a:rPr>
              <a:t> </a:t>
            </a:r>
            <a:r>
              <a:rPr lang="tr-TR" sz="1900" dirty="0" err="1" smtClean="0">
                <a:latin typeface="Times New Roman" pitchFamily="18" charset="0"/>
                <a:cs typeface="Times New Roman" pitchFamily="18" charset="0"/>
              </a:rPr>
              <a:t>Gynecol</a:t>
            </a:r>
            <a:r>
              <a:rPr lang="tr-TR" sz="1900" dirty="0" smtClean="0">
                <a:latin typeface="Times New Roman" pitchFamily="18" charset="0"/>
                <a:cs typeface="Times New Roman" pitchFamily="18" charset="0"/>
              </a:rPr>
              <a:t> </a:t>
            </a:r>
            <a:r>
              <a:rPr lang="tr-TR" sz="1900" dirty="0" err="1" smtClean="0">
                <a:latin typeface="Times New Roman" pitchFamily="18" charset="0"/>
                <a:cs typeface="Times New Roman" pitchFamily="18" charset="0"/>
              </a:rPr>
              <a:t>Reprod</a:t>
            </a:r>
            <a:r>
              <a:rPr lang="tr-TR" sz="1900" dirty="0" smtClean="0">
                <a:latin typeface="Times New Roman" pitchFamily="18" charset="0"/>
                <a:cs typeface="Times New Roman" pitchFamily="18" charset="0"/>
              </a:rPr>
              <a:t> </a:t>
            </a:r>
            <a:r>
              <a:rPr lang="tr-TR" sz="1900" dirty="0" err="1" smtClean="0">
                <a:latin typeface="Times New Roman" pitchFamily="18" charset="0"/>
                <a:cs typeface="Times New Roman" pitchFamily="18" charset="0"/>
              </a:rPr>
              <a:t>Biol</a:t>
            </a:r>
            <a:r>
              <a:rPr lang="tr-TR" sz="1900" dirty="0" smtClean="0">
                <a:latin typeface="Times New Roman" pitchFamily="18" charset="0"/>
                <a:cs typeface="Times New Roman" pitchFamily="18" charset="0"/>
              </a:rPr>
              <a:t>. 2003 </a:t>
            </a:r>
            <a:r>
              <a:rPr lang="tr-TR" sz="1900" dirty="0" err="1" smtClean="0">
                <a:latin typeface="Times New Roman" pitchFamily="18" charset="0"/>
                <a:cs typeface="Times New Roman" pitchFamily="18" charset="0"/>
              </a:rPr>
              <a:t>Nov</a:t>
            </a:r>
            <a:r>
              <a:rPr lang="tr-TR" sz="1900" dirty="0" smtClean="0">
                <a:latin typeface="Times New Roman" pitchFamily="18" charset="0"/>
                <a:cs typeface="Times New Roman" pitchFamily="18" charset="0"/>
              </a:rPr>
              <a:t> 10;111(1):15-8.</a:t>
            </a:r>
            <a:endParaRPr lang="tr-TR" sz="1900" b="1" dirty="0" smtClean="0">
              <a:latin typeface="Times New Roman" pitchFamily="18" charset="0"/>
              <a:cs typeface="Times New Roman" pitchFamily="18" charset="0"/>
            </a:endParaRPr>
          </a:p>
          <a:p>
            <a:pPr>
              <a:buNone/>
            </a:pPr>
            <a:r>
              <a:rPr lang="tr-TR" sz="1900" dirty="0" smtClean="0">
                <a:latin typeface="Times New Roman" pitchFamily="18" charset="0"/>
                <a:cs typeface="Times New Roman" pitchFamily="18" charset="0"/>
              </a:rPr>
              <a:t> </a:t>
            </a:r>
            <a:endParaRPr lang="tr-TR" sz="1900"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836712"/>
            <a:ext cx="8507288" cy="5688632"/>
          </a:xfrm>
        </p:spPr>
        <p:txBody>
          <a:bodyPr>
            <a:normAutofit fontScale="92500" lnSpcReduction="10000"/>
          </a:bodyPr>
          <a:lstStyle/>
          <a:p>
            <a:pPr>
              <a:buFont typeface="Wingdings" pitchFamily="2" charset="2"/>
              <a:buChar char="Ø"/>
            </a:pPr>
            <a:r>
              <a:rPr lang="tr-TR" dirty="0" smtClean="0">
                <a:latin typeface="Times New Roman" pitchFamily="18" charset="0"/>
                <a:cs typeface="Times New Roman" pitchFamily="18" charset="0"/>
              </a:rPr>
              <a:t>Doğuma bağlı PTD büyük çoğunlukla ilk doğumdan sonra olmaktadır.</a:t>
            </a:r>
          </a:p>
          <a:p>
            <a:pPr>
              <a:buFont typeface="Wingdings" pitchFamily="2" charset="2"/>
              <a:buChar char="Ø"/>
            </a:pPr>
            <a:r>
              <a:rPr lang="tr-TR" dirty="0" smtClean="0">
                <a:latin typeface="Times New Roman" pitchFamily="18" charset="0"/>
                <a:cs typeface="Times New Roman" pitchFamily="18" charset="0"/>
              </a:rPr>
              <a:t>Doğum başladıktan sonra yapılan sezaryenin </a:t>
            </a:r>
            <a:r>
              <a:rPr lang="tr-TR" dirty="0" err="1" smtClean="0">
                <a:latin typeface="Times New Roman" pitchFamily="18" charset="0"/>
                <a:cs typeface="Times New Roman" pitchFamily="18" charset="0"/>
              </a:rPr>
              <a:t>elektif</a:t>
            </a:r>
            <a:r>
              <a:rPr lang="tr-TR" dirty="0" smtClean="0">
                <a:latin typeface="Times New Roman" pitchFamily="18" charset="0"/>
                <a:cs typeface="Times New Roman" pitchFamily="18" charset="0"/>
              </a:rPr>
              <a:t> </a:t>
            </a:r>
            <a:r>
              <a:rPr lang="tr-TR" dirty="0" err="1" smtClean="0">
                <a:latin typeface="Times New Roman" pitchFamily="18" charset="0"/>
                <a:cs typeface="Times New Roman" pitchFamily="18" charset="0"/>
              </a:rPr>
              <a:t>sezaryena</a:t>
            </a:r>
            <a:r>
              <a:rPr lang="tr-TR" dirty="0" smtClean="0">
                <a:latin typeface="Times New Roman" pitchFamily="18" charset="0"/>
                <a:cs typeface="Times New Roman" pitchFamily="18" charset="0"/>
              </a:rPr>
              <a:t> göre koruyuculuğu düşüktür.</a:t>
            </a:r>
          </a:p>
          <a:p>
            <a:pPr>
              <a:buFont typeface="Wingdings" pitchFamily="2" charset="2"/>
              <a:buChar char="Ø"/>
            </a:pPr>
            <a:r>
              <a:rPr lang="tr-TR" dirty="0" smtClean="0">
                <a:latin typeface="Times New Roman" pitchFamily="18" charset="0"/>
                <a:cs typeface="Times New Roman" pitchFamily="18" charset="0"/>
              </a:rPr>
              <a:t>Doğuma </a:t>
            </a:r>
            <a:r>
              <a:rPr lang="tr-TR" dirty="0" err="1" smtClean="0">
                <a:latin typeface="Times New Roman" pitchFamily="18" charset="0"/>
                <a:cs typeface="Times New Roman" pitchFamily="18" charset="0"/>
              </a:rPr>
              <a:t>sekonder</a:t>
            </a:r>
            <a:r>
              <a:rPr lang="tr-TR" dirty="0" smtClean="0">
                <a:latin typeface="Times New Roman" pitchFamily="18" charset="0"/>
                <a:cs typeface="Times New Roman" pitchFamily="18" charset="0"/>
              </a:rPr>
              <a:t>  PTD  için </a:t>
            </a:r>
            <a:r>
              <a:rPr lang="tr-TR" dirty="0" err="1" smtClean="0">
                <a:latin typeface="Times New Roman" pitchFamily="18" charset="0"/>
                <a:cs typeface="Times New Roman" pitchFamily="18" charset="0"/>
              </a:rPr>
              <a:t>primer</a:t>
            </a:r>
            <a:r>
              <a:rPr lang="tr-TR" dirty="0" smtClean="0">
                <a:latin typeface="Times New Roman" pitchFamily="18" charset="0"/>
                <a:cs typeface="Times New Roman" pitchFamily="18" charset="0"/>
              </a:rPr>
              <a:t> korumada en doğru yöntem </a:t>
            </a:r>
            <a:r>
              <a:rPr lang="tr-TR" dirty="0" err="1" smtClean="0">
                <a:latin typeface="Times New Roman" pitchFamily="18" charset="0"/>
                <a:cs typeface="Times New Roman" pitchFamily="18" charset="0"/>
              </a:rPr>
              <a:t>elektif</a:t>
            </a:r>
            <a:r>
              <a:rPr lang="tr-TR" dirty="0" smtClean="0">
                <a:latin typeface="Times New Roman" pitchFamily="18" charset="0"/>
                <a:cs typeface="Times New Roman" pitchFamily="18" charset="0"/>
              </a:rPr>
              <a:t> sezaryen gibi görünmektedir.</a:t>
            </a:r>
          </a:p>
          <a:p>
            <a:pPr>
              <a:buFont typeface="Wingdings" pitchFamily="2" charset="2"/>
              <a:buChar char="Ø"/>
            </a:pPr>
            <a:r>
              <a:rPr lang="tr-TR" dirty="0" err="1" smtClean="0">
                <a:latin typeface="Times New Roman" pitchFamily="18" charset="0"/>
                <a:cs typeface="Times New Roman" pitchFamily="18" charset="0"/>
              </a:rPr>
              <a:t>Antepartum</a:t>
            </a:r>
            <a:r>
              <a:rPr lang="tr-TR" dirty="0" smtClean="0">
                <a:latin typeface="Times New Roman" pitchFamily="18" charset="0"/>
                <a:cs typeface="Times New Roman" pitchFamily="18" charset="0"/>
              </a:rPr>
              <a:t>  </a:t>
            </a:r>
            <a:r>
              <a:rPr lang="tr-TR" dirty="0" err="1" smtClean="0">
                <a:latin typeface="Times New Roman" pitchFamily="18" charset="0"/>
                <a:cs typeface="Times New Roman" pitchFamily="18" charset="0"/>
              </a:rPr>
              <a:t>pelvik</a:t>
            </a:r>
            <a:r>
              <a:rPr lang="tr-TR" dirty="0" smtClean="0">
                <a:latin typeface="Times New Roman" pitchFamily="18" charset="0"/>
                <a:cs typeface="Times New Roman" pitchFamily="18" charset="0"/>
              </a:rPr>
              <a:t> taban egzersizleri ve </a:t>
            </a:r>
            <a:r>
              <a:rPr lang="tr-TR" dirty="0" err="1" smtClean="0">
                <a:latin typeface="Times New Roman" pitchFamily="18" charset="0"/>
                <a:cs typeface="Times New Roman" pitchFamily="18" charset="0"/>
              </a:rPr>
              <a:t>pudental</a:t>
            </a:r>
            <a:r>
              <a:rPr lang="tr-TR" dirty="0" smtClean="0">
                <a:latin typeface="Times New Roman" pitchFamily="18" charset="0"/>
                <a:cs typeface="Times New Roman" pitchFamily="18" charset="0"/>
              </a:rPr>
              <a:t> sinir </a:t>
            </a:r>
            <a:r>
              <a:rPr lang="tr-TR" dirty="0" err="1" smtClean="0">
                <a:latin typeface="Times New Roman" pitchFamily="18" charset="0"/>
                <a:cs typeface="Times New Roman" pitchFamily="18" charset="0"/>
              </a:rPr>
              <a:t>monitorizasyonu</a:t>
            </a:r>
            <a:r>
              <a:rPr lang="tr-TR" dirty="0" smtClean="0">
                <a:latin typeface="Times New Roman" pitchFamily="18" charset="0"/>
                <a:cs typeface="Times New Roman" pitchFamily="18" charset="0"/>
              </a:rPr>
              <a:t>? </a:t>
            </a:r>
            <a:r>
              <a:rPr lang="tr-TR" dirty="0" err="1">
                <a:latin typeface="Times New Roman" pitchFamily="18" charset="0"/>
                <a:cs typeface="Times New Roman" pitchFamily="18" charset="0"/>
              </a:rPr>
              <a:t>p</a:t>
            </a:r>
            <a:r>
              <a:rPr lang="tr-TR" dirty="0" err="1" smtClean="0">
                <a:latin typeface="Times New Roman" pitchFamily="18" charset="0"/>
                <a:cs typeface="Times New Roman" pitchFamily="18" charset="0"/>
              </a:rPr>
              <a:t>rimer</a:t>
            </a:r>
            <a:r>
              <a:rPr lang="tr-TR" dirty="0" smtClean="0">
                <a:latin typeface="Times New Roman" pitchFamily="18" charset="0"/>
                <a:cs typeface="Times New Roman" pitchFamily="18" charset="0"/>
              </a:rPr>
              <a:t> korunmada etkili diğer yöntemlerdir.</a:t>
            </a:r>
          </a:p>
          <a:p>
            <a:pPr>
              <a:buFont typeface="Wingdings" pitchFamily="2" charset="2"/>
              <a:buChar char="Ø"/>
            </a:pPr>
            <a:r>
              <a:rPr lang="tr-TR" dirty="0" smtClean="0">
                <a:latin typeface="Times New Roman" pitchFamily="18" charset="0"/>
                <a:cs typeface="Times New Roman" pitchFamily="18" charset="0"/>
              </a:rPr>
              <a:t>Sınırlı </a:t>
            </a:r>
            <a:r>
              <a:rPr lang="tr-TR" dirty="0" err="1" smtClean="0">
                <a:latin typeface="Times New Roman" pitchFamily="18" charset="0"/>
                <a:cs typeface="Times New Roman" pitchFamily="18" charset="0"/>
              </a:rPr>
              <a:t>epizyotomi</a:t>
            </a:r>
            <a:r>
              <a:rPr lang="tr-TR" dirty="0" smtClean="0">
                <a:latin typeface="Times New Roman" pitchFamily="18" charset="0"/>
                <a:cs typeface="Times New Roman" pitchFamily="18" charset="0"/>
              </a:rPr>
              <a:t> kullanımı, </a:t>
            </a:r>
            <a:r>
              <a:rPr lang="tr-TR" dirty="0" err="1" smtClean="0">
                <a:latin typeface="Times New Roman" pitchFamily="18" charset="0"/>
                <a:cs typeface="Times New Roman" pitchFamily="18" charset="0"/>
              </a:rPr>
              <a:t>mediolateral</a:t>
            </a:r>
            <a:r>
              <a:rPr lang="tr-TR" dirty="0" smtClean="0">
                <a:latin typeface="Times New Roman" pitchFamily="18" charset="0"/>
                <a:cs typeface="Times New Roman" pitchFamily="18" charset="0"/>
              </a:rPr>
              <a:t> </a:t>
            </a:r>
            <a:r>
              <a:rPr lang="tr-TR" dirty="0" err="1" smtClean="0">
                <a:latin typeface="Times New Roman" pitchFamily="18" charset="0"/>
                <a:cs typeface="Times New Roman" pitchFamily="18" charset="0"/>
              </a:rPr>
              <a:t>epizyotominin</a:t>
            </a:r>
            <a:r>
              <a:rPr lang="tr-TR" dirty="0" smtClean="0">
                <a:latin typeface="Times New Roman" pitchFamily="18" charset="0"/>
                <a:cs typeface="Times New Roman" pitchFamily="18" charset="0"/>
              </a:rPr>
              <a:t> </a:t>
            </a:r>
            <a:r>
              <a:rPr lang="tr-TR" dirty="0" err="1" smtClean="0">
                <a:latin typeface="Times New Roman" pitchFamily="18" charset="0"/>
                <a:cs typeface="Times New Roman" pitchFamily="18" charset="0"/>
              </a:rPr>
              <a:t>mediale</a:t>
            </a:r>
            <a:r>
              <a:rPr lang="tr-TR" dirty="0" smtClean="0">
                <a:latin typeface="Times New Roman" pitchFamily="18" charset="0"/>
                <a:cs typeface="Times New Roman" pitchFamily="18" charset="0"/>
              </a:rPr>
              <a:t> tercih </a:t>
            </a:r>
            <a:r>
              <a:rPr lang="tr-TR" dirty="0" err="1" smtClean="0">
                <a:latin typeface="Times New Roman" pitchFamily="18" charset="0"/>
                <a:cs typeface="Times New Roman" pitchFamily="18" charset="0"/>
              </a:rPr>
              <a:t>edilmesi,enstrümanlı</a:t>
            </a:r>
            <a:r>
              <a:rPr lang="tr-TR" dirty="0" smtClean="0">
                <a:latin typeface="Times New Roman" pitchFamily="18" charset="0"/>
                <a:cs typeface="Times New Roman" pitchFamily="18" charset="0"/>
              </a:rPr>
              <a:t> doğumdan ziyade </a:t>
            </a:r>
            <a:r>
              <a:rPr lang="tr-TR" dirty="0" err="1" smtClean="0">
                <a:latin typeface="Times New Roman" pitchFamily="18" charset="0"/>
                <a:cs typeface="Times New Roman" pitchFamily="18" charset="0"/>
              </a:rPr>
              <a:t>spontan</a:t>
            </a:r>
            <a:r>
              <a:rPr lang="tr-TR" dirty="0" smtClean="0">
                <a:latin typeface="Times New Roman" pitchFamily="18" charset="0"/>
                <a:cs typeface="Times New Roman" pitchFamily="18" charset="0"/>
              </a:rPr>
              <a:t> doğumun tercih edilmesi, yine </a:t>
            </a:r>
            <a:r>
              <a:rPr lang="tr-TR" dirty="0" err="1" smtClean="0">
                <a:latin typeface="Times New Roman" pitchFamily="18" charset="0"/>
                <a:cs typeface="Times New Roman" pitchFamily="18" charset="0"/>
              </a:rPr>
              <a:t>forsepsden</a:t>
            </a:r>
            <a:r>
              <a:rPr lang="tr-TR" dirty="0" smtClean="0">
                <a:latin typeface="Times New Roman" pitchFamily="18" charset="0"/>
                <a:cs typeface="Times New Roman" pitchFamily="18" charset="0"/>
              </a:rPr>
              <a:t> ziyade mümkünse vakum kullanılması, </a:t>
            </a:r>
            <a:r>
              <a:rPr lang="tr-TR" dirty="0" err="1" smtClean="0">
                <a:latin typeface="Times New Roman" pitchFamily="18" charset="0"/>
                <a:cs typeface="Times New Roman" pitchFamily="18" charset="0"/>
              </a:rPr>
              <a:t>antepartum</a:t>
            </a:r>
            <a:r>
              <a:rPr lang="tr-TR" dirty="0" smtClean="0">
                <a:latin typeface="Times New Roman" pitchFamily="18" charset="0"/>
                <a:cs typeface="Times New Roman" pitchFamily="18" charset="0"/>
              </a:rPr>
              <a:t> perine masajı </a:t>
            </a:r>
            <a:r>
              <a:rPr lang="tr-TR" dirty="0" err="1" smtClean="0">
                <a:latin typeface="Times New Roman" pitchFamily="18" charset="0"/>
                <a:cs typeface="Times New Roman" pitchFamily="18" charset="0"/>
              </a:rPr>
              <a:t>PTD’dan</a:t>
            </a:r>
            <a:r>
              <a:rPr lang="tr-TR" dirty="0" smtClean="0">
                <a:latin typeface="Times New Roman" pitchFamily="18" charset="0"/>
                <a:cs typeface="Times New Roman" pitchFamily="18" charset="0"/>
              </a:rPr>
              <a:t> korunmada önemli </a:t>
            </a:r>
            <a:r>
              <a:rPr lang="tr-TR" dirty="0" err="1" smtClean="0">
                <a:latin typeface="Times New Roman" pitchFamily="18" charset="0"/>
                <a:cs typeface="Times New Roman" pitchFamily="18" charset="0"/>
              </a:rPr>
              <a:t>sekonder</a:t>
            </a:r>
            <a:r>
              <a:rPr lang="tr-TR" dirty="0" smtClean="0">
                <a:latin typeface="Times New Roman" pitchFamily="18" charset="0"/>
                <a:cs typeface="Times New Roman" pitchFamily="18" charset="0"/>
              </a:rPr>
              <a:t> yöntemler olabilir.</a:t>
            </a:r>
          </a:p>
          <a:p>
            <a:pPr>
              <a:buFont typeface="Wingdings" pitchFamily="2" charset="2"/>
              <a:buChar char="Ø"/>
            </a:pPr>
            <a:r>
              <a:rPr lang="nn-NO" sz="2000" u="sng" dirty="0" smtClean="0">
                <a:latin typeface="Times New Roman" pitchFamily="18" charset="0"/>
                <a:cs typeface="Times New Roman" pitchFamily="18" charset="0"/>
                <a:hlinkClick r:id="rId2"/>
              </a:rPr>
              <a:t>Heit M</a:t>
            </a:r>
            <a:r>
              <a:rPr lang="nn-NO" sz="2000" dirty="0" smtClean="0">
                <a:latin typeface="Times New Roman" pitchFamily="18" charset="0"/>
                <a:cs typeface="Times New Roman" pitchFamily="18" charset="0"/>
              </a:rPr>
              <a:t>, </a:t>
            </a:r>
            <a:r>
              <a:rPr lang="nn-NO" sz="2000" u="sng" dirty="0" smtClean="0">
                <a:latin typeface="Times New Roman" pitchFamily="18" charset="0"/>
                <a:cs typeface="Times New Roman" pitchFamily="18" charset="0"/>
                <a:hlinkClick r:id="rId3"/>
              </a:rPr>
              <a:t>Mudd K</a:t>
            </a:r>
            <a:r>
              <a:rPr lang="nn-NO" sz="2000" dirty="0" smtClean="0">
                <a:latin typeface="Times New Roman" pitchFamily="18" charset="0"/>
                <a:cs typeface="Times New Roman" pitchFamily="18" charset="0"/>
              </a:rPr>
              <a:t>, </a:t>
            </a:r>
            <a:r>
              <a:rPr lang="nn-NO" sz="2000" u="sng" dirty="0" smtClean="0">
                <a:latin typeface="Times New Roman" pitchFamily="18" charset="0"/>
                <a:cs typeface="Times New Roman" pitchFamily="18" charset="0"/>
                <a:hlinkClick r:id="rId4"/>
              </a:rPr>
              <a:t>Culligan P</a:t>
            </a:r>
            <a:r>
              <a:rPr lang="nn-NO" sz="2000" dirty="0" smtClean="0">
                <a:latin typeface="Times New Roman" pitchFamily="18" charset="0"/>
                <a:cs typeface="Times New Roman" pitchFamily="18" charset="0"/>
              </a:rPr>
              <a:t>.</a:t>
            </a:r>
            <a:r>
              <a:rPr lang="tr-TR" sz="2000" dirty="0" smtClean="0">
                <a:latin typeface="Times New Roman" pitchFamily="18" charset="0"/>
                <a:cs typeface="Times New Roman" pitchFamily="18" charset="0"/>
              </a:rPr>
              <a:t> </a:t>
            </a:r>
            <a:r>
              <a:rPr lang="en-US" sz="2000" b="1" dirty="0" smtClean="0">
                <a:latin typeface="Times New Roman" pitchFamily="18" charset="0"/>
                <a:cs typeface="Times New Roman" pitchFamily="18" charset="0"/>
              </a:rPr>
              <a:t>Prevention of childbirth injuries to the pelvic floor.</a:t>
            </a:r>
            <a:r>
              <a:rPr lang="en-US" sz="2000" u="sng" dirty="0" smtClean="0">
                <a:latin typeface="Times New Roman" pitchFamily="18" charset="0"/>
                <a:cs typeface="Times New Roman" pitchFamily="18" charset="0"/>
                <a:hlinkClick r:id="rId5" tooltip="Current women's health reports."/>
              </a:rPr>
              <a:t> </a:t>
            </a:r>
            <a:r>
              <a:rPr lang="en-US" sz="2000" u="sng" dirty="0" err="1" smtClean="0">
                <a:latin typeface="Times New Roman" pitchFamily="18" charset="0"/>
                <a:cs typeface="Times New Roman" pitchFamily="18" charset="0"/>
                <a:hlinkClick r:id="rId5" tooltip="Current women's health reports."/>
              </a:rPr>
              <a:t>Curr</a:t>
            </a:r>
            <a:r>
              <a:rPr lang="en-US" sz="2000" u="sng" dirty="0" smtClean="0">
                <a:latin typeface="Times New Roman" pitchFamily="18" charset="0"/>
                <a:cs typeface="Times New Roman" pitchFamily="18" charset="0"/>
                <a:hlinkClick r:id="rId5" tooltip="Current women's health reports."/>
              </a:rPr>
              <a:t> </a:t>
            </a:r>
            <a:r>
              <a:rPr lang="en-US" sz="2000" u="sng" dirty="0" err="1" smtClean="0">
                <a:latin typeface="Times New Roman" pitchFamily="18" charset="0"/>
                <a:cs typeface="Times New Roman" pitchFamily="18" charset="0"/>
                <a:hlinkClick r:id="rId5" tooltip="Current women's health reports."/>
              </a:rPr>
              <a:t>Womens</a:t>
            </a:r>
            <a:r>
              <a:rPr lang="en-US" sz="2000" u="sng" dirty="0" smtClean="0">
                <a:latin typeface="Times New Roman" pitchFamily="18" charset="0"/>
                <a:cs typeface="Times New Roman" pitchFamily="18" charset="0"/>
                <a:hlinkClick r:id="rId5" tooltip="Current women's health reports."/>
              </a:rPr>
              <a:t> Health Rep.</a:t>
            </a:r>
            <a:r>
              <a:rPr lang="en-US" sz="2000" dirty="0" smtClean="0">
                <a:latin typeface="Times New Roman" pitchFamily="18" charset="0"/>
                <a:cs typeface="Times New Roman" pitchFamily="18" charset="0"/>
              </a:rPr>
              <a:t> 2001 Aug;1(1):72-80.</a:t>
            </a:r>
            <a:endParaRPr lang="en-US" sz="2000" b="1" dirty="0" smtClean="0">
              <a:latin typeface="Times New Roman" pitchFamily="18" charset="0"/>
              <a:cs typeface="Times New Roman" pitchFamily="18" charset="0"/>
            </a:endParaRPr>
          </a:p>
          <a:p>
            <a:pPr>
              <a:buFont typeface="Wingdings" pitchFamily="2" charset="2"/>
              <a:buChar char="Ø"/>
            </a:pPr>
            <a:endParaRPr lang="tr-TR" dirty="0" smtClean="0">
              <a:latin typeface="Times New Roman" pitchFamily="18" charset="0"/>
              <a:cs typeface="Times New Roman" pitchFamily="18" charset="0"/>
            </a:endParaRPr>
          </a:p>
          <a:p>
            <a:pPr>
              <a:buFont typeface="Wingdings" pitchFamily="2" charset="2"/>
              <a:buChar char="Ø"/>
            </a:pPr>
            <a:endParaRPr lang="tr-TR"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dirty="0">
              <a:solidFill>
                <a:schemeClr val="tx1"/>
              </a:solidFill>
              <a:latin typeface="Times New Roman" pitchFamily="18" charset="0"/>
              <a:cs typeface="Times New Roman" pitchFamily="18" charset="0"/>
            </a:endParaRPr>
          </a:p>
        </p:txBody>
      </p:sp>
      <p:sp>
        <p:nvSpPr>
          <p:cNvPr id="3" name="2 İçerik Yer Tutucusu"/>
          <p:cNvSpPr>
            <a:spLocks noGrp="1"/>
          </p:cNvSpPr>
          <p:nvPr>
            <p:ph idx="1"/>
          </p:nvPr>
        </p:nvSpPr>
        <p:spPr/>
        <p:txBody>
          <a:bodyPr>
            <a:normAutofit lnSpcReduction="10000"/>
          </a:bodyPr>
          <a:lstStyle/>
          <a:p>
            <a:pPr>
              <a:buFont typeface="Wingdings" pitchFamily="2" charset="2"/>
              <a:buChar char="Ø"/>
            </a:pPr>
            <a:r>
              <a:rPr lang="tr-TR" dirty="0" smtClean="0">
                <a:latin typeface="Times New Roman" pitchFamily="18" charset="0"/>
                <a:cs typeface="Times New Roman" pitchFamily="18" charset="0"/>
              </a:rPr>
              <a:t>Bu çalışmayı risk faktörleri ve doğumun yönetilmesi konularında aynen  destekleyen nitelikte bir çalışma.</a:t>
            </a:r>
          </a:p>
          <a:p>
            <a:pPr>
              <a:buFont typeface="Wingdings" pitchFamily="2" charset="2"/>
              <a:buChar char="Ø"/>
            </a:pPr>
            <a:r>
              <a:rPr lang="tr-TR" dirty="0" smtClean="0">
                <a:latin typeface="Times New Roman" pitchFamily="18" charset="0"/>
                <a:cs typeface="Times New Roman" pitchFamily="18" charset="0"/>
              </a:rPr>
              <a:t>Farklı olduğu noktalar ise PTD korunmak için </a:t>
            </a:r>
            <a:r>
              <a:rPr lang="tr-TR" dirty="0" err="1" smtClean="0">
                <a:latin typeface="Times New Roman" pitchFamily="18" charset="0"/>
                <a:cs typeface="Times New Roman" pitchFamily="18" charset="0"/>
              </a:rPr>
              <a:t>elektif</a:t>
            </a:r>
            <a:r>
              <a:rPr lang="tr-TR" dirty="0" smtClean="0">
                <a:latin typeface="Times New Roman" pitchFamily="18" charset="0"/>
                <a:cs typeface="Times New Roman" pitchFamily="18" charset="0"/>
              </a:rPr>
              <a:t> </a:t>
            </a:r>
            <a:r>
              <a:rPr lang="tr-TR" dirty="0" err="1" smtClean="0">
                <a:latin typeface="Times New Roman" pitchFamily="18" charset="0"/>
                <a:cs typeface="Times New Roman" pitchFamily="18" charset="0"/>
              </a:rPr>
              <a:t>sezaryenı</a:t>
            </a:r>
            <a:r>
              <a:rPr lang="tr-TR" dirty="0" smtClean="0">
                <a:latin typeface="Times New Roman" pitchFamily="18" charset="0"/>
                <a:cs typeface="Times New Roman" pitchFamily="18" charset="0"/>
              </a:rPr>
              <a:t> önermenin doğruluğunu gösterecek bilimsel data yetersizdir. Forseps kullanımı, </a:t>
            </a:r>
            <a:r>
              <a:rPr lang="tr-TR" dirty="0" err="1" smtClean="0">
                <a:latin typeface="Times New Roman" pitchFamily="18" charset="0"/>
                <a:cs typeface="Times New Roman" pitchFamily="18" charset="0"/>
              </a:rPr>
              <a:t>epizyotomi</a:t>
            </a:r>
            <a:r>
              <a:rPr lang="tr-TR" dirty="0" smtClean="0">
                <a:latin typeface="Times New Roman" pitchFamily="18" charset="0"/>
                <a:cs typeface="Times New Roman" pitchFamily="18" charset="0"/>
              </a:rPr>
              <a:t> gibi müdahaleli doğumlarda ve anal </a:t>
            </a:r>
            <a:r>
              <a:rPr lang="tr-TR" dirty="0" err="1" smtClean="0">
                <a:latin typeface="Times New Roman" pitchFamily="18" charset="0"/>
                <a:cs typeface="Times New Roman" pitchFamily="18" charset="0"/>
              </a:rPr>
              <a:t>sfinkter</a:t>
            </a:r>
            <a:r>
              <a:rPr lang="tr-TR" dirty="0" smtClean="0">
                <a:latin typeface="Times New Roman" pitchFamily="18" charset="0"/>
                <a:cs typeface="Times New Roman" pitchFamily="18" charset="0"/>
              </a:rPr>
              <a:t> hasarından şüphelenilen olgularda,  </a:t>
            </a:r>
            <a:r>
              <a:rPr lang="tr-TR" dirty="0" err="1" smtClean="0">
                <a:latin typeface="Times New Roman" pitchFamily="18" charset="0"/>
                <a:cs typeface="Times New Roman" pitchFamily="18" charset="0"/>
              </a:rPr>
              <a:t>subklinik</a:t>
            </a:r>
            <a:r>
              <a:rPr lang="tr-TR" dirty="0" smtClean="0">
                <a:latin typeface="Times New Roman" pitchFamily="18" charset="0"/>
                <a:cs typeface="Times New Roman" pitchFamily="18" charset="0"/>
              </a:rPr>
              <a:t> ve 2.derece anal </a:t>
            </a:r>
            <a:r>
              <a:rPr lang="tr-TR" dirty="0" err="1" smtClean="0">
                <a:latin typeface="Times New Roman" pitchFamily="18" charset="0"/>
                <a:cs typeface="Times New Roman" pitchFamily="18" charset="0"/>
              </a:rPr>
              <a:t>sfinkter</a:t>
            </a:r>
            <a:r>
              <a:rPr lang="tr-TR" dirty="0" smtClean="0">
                <a:latin typeface="Times New Roman" pitchFamily="18" charset="0"/>
                <a:cs typeface="Times New Roman" pitchFamily="18" charset="0"/>
              </a:rPr>
              <a:t> hasarını ortaya koyarak onarılmasını sağlayabileceğinden, bu olgularda </a:t>
            </a:r>
            <a:r>
              <a:rPr lang="tr-TR" dirty="0" err="1" smtClean="0">
                <a:latin typeface="Times New Roman" pitchFamily="18" charset="0"/>
                <a:cs typeface="Times New Roman" pitchFamily="18" charset="0"/>
              </a:rPr>
              <a:t>ultrasonografik</a:t>
            </a:r>
            <a:r>
              <a:rPr lang="tr-TR" dirty="0" smtClean="0">
                <a:latin typeface="Times New Roman" pitchFamily="18" charset="0"/>
                <a:cs typeface="Times New Roman" pitchFamily="18" charset="0"/>
              </a:rPr>
              <a:t> muayene faydalı olabilir.</a:t>
            </a:r>
          </a:p>
          <a:p>
            <a:pPr>
              <a:buFont typeface="Wingdings" pitchFamily="2" charset="2"/>
              <a:buChar char="Ø"/>
            </a:pPr>
            <a:r>
              <a:rPr lang="tr-TR" sz="1500" u="sng" dirty="0" err="1" smtClean="0">
                <a:latin typeface="Times New Roman" pitchFamily="18" charset="0"/>
                <a:cs typeface="Times New Roman" pitchFamily="18" charset="0"/>
                <a:hlinkClick r:id="rId2"/>
              </a:rPr>
              <a:t>Fritel</a:t>
            </a:r>
            <a:r>
              <a:rPr lang="tr-TR" sz="1500" u="sng" dirty="0" smtClean="0">
                <a:latin typeface="Times New Roman" pitchFamily="18" charset="0"/>
                <a:cs typeface="Times New Roman" pitchFamily="18" charset="0"/>
                <a:hlinkClick r:id="rId2"/>
              </a:rPr>
              <a:t> X</a:t>
            </a:r>
            <a:r>
              <a:rPr lang="tr-TR" sz="1500" dirty="0" smtClean="0">
                <a:latin typeface="Times New Roman" pitchFamily="18" charset="0"/>
                <a:cs typeface="Times New Roman" pitchFamily="18" charset="0"/>
              </a:rPr>
              <a:t>. </a:t>
            </a:r>
            <a:r>
              <a:rPr lang="tr-TR" sz="1500" b="1" dirty="0" smtClean="0">
                <a:latin typeface="Times New Roman" pitchFamily="18" charset="0"/>
                <a:cs typeface="Times New Roman" pitchFamily="18" charset="0"/>
              </a:rPr>
              <a:t>[</a:t>
            </a:r>
            <a:r>
              <a:rPr lang="tr-TR" sz="1500" b="1" dirty="0" err="1" smtClean="0">
                <a:latin typeface="Times New Roman" pitchFamily="18" charset="0"/>
                <a:cs typeface="Times New Roman" pitchFamily="18" charset="0"/>
              </a:rPr>
              <a:t>Pelvic</a:t>
            </a:r>
            <a:r>
              <a:rPr lang="tr-TR" sz="1500" b="1" dirty="0" smtClean="0">
                <a:latin typeface="Times New Roman" pitchFamily="18" charset="0"/>
                <a:cs typeface="Times New Roman" pitchFamily="18" charset="0"/>
              </a:rPr>
              <a:t> </a:t>
            </a:r>
            <a:r>
              <a:rPr lang="tr-TR" sz="1500" b="1" dirty="0" err="1" smtClean="0">
                <a:latin typeface="Times New Roman" pitchFamily="18" charset="0"/>
                <a:cs typeface="Times New Roman" pitchFamily="18" charset="0"/>
              </a:rPr>
              <a:t>floor</a:t>
            </a:r>
            <a:r>
              <a:rPr lang="tr-TR" sz="1500" b="1" dirty="0" smtClean="0">
                <a:latin typeface="Times New Roman" pitchFamily="18" charset="0"/>
                <a:cs typeface="Times New Roman" pitchFamily="18" charset="0"/>
              </a:rPr>
              <a:t> </a:t>
            </a:r>
            <a:r>
              <a:rPr lang="tr-TR" sz="1500" b="1" dirty="0" err="1" smtClean="0">
                <a:latin typeface="Times New Roman" pitchFamily="18" charset="0"/>
                <a:cs typeface="Times New Roman" pitchFamily="18" charset="0"/>
              </a:rPr>
              <a:t>and</a:t>
            </a:r>
            <a:r>
              <a:rPr lang="tr-TR" sz="1500" b="1" dirty="0" smtClean="0">
                <a:latin typeface="Times New Roman" pitchFamily="18" charset="0"/>
                <a:cs typeface="Times New Roman" pitchFamily="18" charset="0"/>
              </a:rPr>
              <a:t> </a:t>
            </a:r>
            <a:r>
              <a:rPr lang="tr-TR" sz="1500" b="1" dirty="0" err="1" smtClean="0">
                <a:latin typeface="Times New Roman" pitchFamily="18" charset="0"/>
                <a:cs typeface="Times New Roman" pitchFamily="18" charset="0"/>
              </a:rPr>
              <a:t>pregnancy</a:t>
            </a:r>
            <a:r>
              <a:rPr lang="tr-TR" sz="1500" b="1" dirty="0" smtClean="0">
                <a:latin typeface="Times New Roman" pitchFamily="18" charset="0"/>
                <a:cs typeface="Times New Roman" pitchFamily="18" charset="0"/>
              </a:rPr>
              <a:t>].</a:t>
            </a:r>
            <a:r>
              <a:rPr lang="tr-TR" sz="1500" u="sng" dirty="0" smtClean="0">
                <a:latin typeface="Times New Roman" pitchFamily="18" charset="0"/>
                <a:cs typeface="Times New Roman" pitchFamily="18" charset="0"/>
                <a:hlinkClick r:id="rId3" tooltip="Gynécologie, obstétrique &amp; fertilité."/>
              </a:rPr>
              <a:t> </a:t>
            </a:r>
            <a:r>
              <a:rPr lang="tr-TR" sz="1500" u="sng" dirty="0" err="1" smtClean="0">
                <a:latin typeface="Times New Roman" pitchFamily="18" charset="0"/>
                <a:cs typeface="Times New Roman" pitchFamily="18" charset="0"/>
                <a:hlinkClick r:id="rId3" tooltip="Gynécologie, obstétrique &amp; fertilité."/>
              </a:rPr>
              <a:t>Gynecol</a:t>
            </a:r>
            <a:r>
              <a:rPr lang="tr-TR" sz="1500" u="sng" dirty="0" smtClean="0">
                <a:latin typeface="Times New Roman" pitchFamily="18" charset="0"/>
                <a:cs typeface="Times New Roman" pitchFamily="18" charset="0"/>
                <a:hlinkClick r:id="rId3" tooltip="Gynécologie, obstétrique &amp; fertilité."/>
              </a:rPr>
              <a:t> </a:t>
            </a:r>
            <a:r>
              <a:rPr lang="tr-TR" sz="1500" u="sng" dirty="0" err="1" smtClean="0">
                <a:latin typeface="Times New Roman" pitchFamily="18" charset="0"/>
                <a:cs typeface="Times New Roman" pitchFamily="18" charset="0"/>
                <a:hlinkClick r:id="rId3" tooltip="Gynécologie, obstétrique &amp; fertilité."/>
              </a:rPr>
              <a:t>Obstet</a:t>
            </a:r>
            <a:r>
              <a:rPr lang="tr-TR" sz="1500" u="sng" dirty="0" smtClean="0">
                <a:latin typeface="Times New Roman" pitchFamily="18" charset="0"/>
                <a:cs typeface="Times New Roman" pitchFamily="18" charset="0"/>
                <a:hlinkClick r:id="rId3" tooltip="Gynécologie, obstétrique &amp; fertilité."/>
              </a:rPr>
              <a:t> </a:t>
            </a:r>
            <a:r>
              <a:rPr lang="tr-TR" sz="1500" u="sng" dirty="0" err="1" smtClean="0">
                <a:latin typeface="Times New Roman" pitchFamily="18" charset="0"/>
                <a:cs typeface="Times New Roman" pitchFamily="18" charset="0"/>
                <a:hlinkClick r:id="rId3" tooltip="Gynécologie, obstétrique &amp; fertilité."/>
              </a:rPr>
              <a:t>Fertil</a:t>
            </a:r>
            <a:r>
              <a:rPr lang="tr-TR" sz="1500" u="sng" dirty="0" smtClean="0">
                <a:latin typeface="Times New Roman" pitchFamily="18" charset="0"/>
                <a:cs typeface="Times New Roman" pitchFamily="18" charset="0"/>
                <a:hlinkClick r:id="rId3" tooltip="Gynécologie, obstétrique &amp; fertilité."/>
              </a:rPr>
              <a:t>.</a:t>
            </a:r>
            <a:r>
              <a:rPr lang="tr-TR" sz="1500" dirty="0" smtClean="0">
                <a:latin typeface="Times New Roman" pitchFamily="18" charset="0"/>
                <a:cs typeface="Times New Roman" pitchFamily="18" charset="0"/>
              </a:rPr>
              <a:t> 2010 May;38(5):332-46.</a:t>
            </a:r>
            <a:endParaRPr lang="tr-TR" sz="1500" b="1" dirty="0" smtClean="0">
              <a:latin typeface="Times New Roman" pitchFamily="18" charset="0"/>
              <a:cs typeface="Times New Roman" pitchFamily="18" charset="0"/>
            </a:endParaRPr>
          </a:p>
          <a:p>
            <a:pPr>
              <a:buFont typeface="Wingdings" pitchFamily="2" charset="2"/>
              <a:buChar char="Ø"/>
            </a:pPr>
            <a:endParaRPr lang="tr-TR" dirty="0" smtClean="0">
              <a:latin typeface="Times New Roman" pitchFamily="18" charset="0"/>
              <a:cs typeface="Times New Roman" pitchFamily="18" charset="0"/>
            </a:endParaRPr>
          </a:p>
          <a:p>
            <a:pPr>
              <a:buFont typeface="Wingdings" pitchFamily="2" charset="2"/>
              <a:buChar char="Ø"/>
            </a:pPr>
            <a:endParaRPr lang="tr-TR"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dirty="0">
              <a:solidFill>
                <a:schemeClr val="tx1"/>
              </a:solidFill>
              <a:latin typeface="Times New Roman" pitchFamily="18" charset="0"/>
              <a:cs typeface="Times New Roman" pitchFamily="18" charset="0"/>
            </a:endParaRPr>
          </a:p>
        </p:txBody>
      </p:sp>
      <p:sp>
        <p:nvSpPr>
          <p:cNvPr id="3" name="2 İçerik Yer Tutucusu"/>
          <p:cNvSpPr>
            <a:spLocks noGrp="1"/>
          </p:cNvSpPr>
          <p:nvPr>
            <p:ph idx="1"/>
          </p:nvPr>
        </p:nvSpPr>
        <p:spPr/>
        <p:txBody>
          <a:bodyPr/>
          <a:lstStyle/>
          <a:p>
            <a:pPr>
              <a:buFont typeface="Wingdings" pitchFamily="2" charset="2"/>
              <a:buChar char="Ø"/>
            </a:pPr>
            <a:r>
              <a:rPr lang="tr-TR" sz="3600" dirty="0" smtClean="0">
                <a:latin typeface="Times New Roman" pitchFamily="18" charset="0"/>
                <a:cs typeface="Times New Roman" pitchFamily="18" charset="0"/>
              </a:rPr>
              <a:t>Doğumun  ikinci aşamasında pasif inişe izin vermek PTD önlemede etkili olabilir.</a:t>
            </a:r>
          </a:p>
          <a:p>
            <a:pPr>
              <a:buFont typeface="Wingdings" pitchFamily="2" charset="2"/>
              <a:buChar char="Ø"/>
            </a:pPr>
            <a:r>
              <a:rPr lang="sv-SE" sz="1600" u="sng" dirty="0" smtClean="0">
                <a:latin typeface="Times New Roman" pitchFamily="18" charset="0"/>
                <a:cs typeface="Times New Roman" pitchFamily="18" charset="0"/>
                <a:hlinkClick r:id="rId3"/>
              </a:rPr>
              <a:t>Handa VL</a:t>
            </a:r>
            <a:r>
              <a:rPr lang="sv-SE" sz="1600" dirty="0" smtClean="0">
                <a:latin typeface="Times New Roman" pitchFamily="18" charset="0"/>
                <a:cs typeface="Times New Roman" pitchFamily="18" charset="0"/>
              </a:rPr>
              <a:t>, </a:t>
            </a:r>
            <a:r>
              <a:rPr lang="sv-SE" sz="1600" u="sng" dirty="0" smtClean="0">
                <a:latin typeface="Times New Roman" pitchFamily="18" charset="0"/>
                <a:cs typeface="Times New Roman" pitchFamily="18" charset="0"/>
                <a:hlinkClick r:id="rId4"/>
              </a:rPr>
              <a:t>Harris TA</a:t>
            </a:r>
            <a:r>
              <a:rPr lang="sv-SE" sz="1600" dirty="0" smtClean="0">
                <a:latin typeface="Times New Roman" pitchFamily="18" charset="0"/>
                <a:cs typeface="Times New Roman" pitchFamily="18" charset="0"/>
              </a:rPr>
              <a:t>, </a:t>
            </a:r>
            <a:r>
              <a:rPr lang="sv-SE" sz="1600" u="sng" dirty="0" smtClean="0">
                <a:latin typeface="Times New Roman" pitchFamily="18" charset="0"/>
                <a:cs typeface="Times New Roman" pitchFamily="18" charset="0"/>
                <a:hlinkClick r:id="rId5"/>
              </a:rPr>
              <a:t>Ostergard DR</a:t>
            </a:r>
            <a:r>
              <a:rPr lang="sv-SE" sz="1600" dirty="0" smtClean="0">
                <a:latin typeface="Times New Roman" pitchFamily="18" charset="0"/>
                <a:cs typeface="Times New Roman" pitchFamily="18" charset="0"/>
              </a:rPr>
              <a:t>.</a:t>
            </a:r>
            <a:r>
              <a:rPr lang="tr-TR" sz="1600" dirty="0" smtClean="0">
                <a:latin typeface="Times New Roman" pitchFamily="18" charset="0"/>
                <a:cs typeface="Times New Roman" pitchFamily="18" charset="0"/>
              </a:rPr>
              <a:t> </a:t>
            </a:r>
            <a:r>
              <a:rPr lang="en-US" sz="1600" b="1" dirty="0" smtClean="0">
                <a:latin typeface="Times New Roman" pitchFamily="18" charset="0"/>
                <a:cs typeface="Times New Roman" pitchFamily="18" charset="0"/>
              </a:rPr>
              <a:t>Protecting the pelvic floor: obstetric management to prevent incontinence and pelvic organ </a:t>
            </a:r>
            <a:r>
              <a:rPr lang="en-US" sz="1600" b="1" dirty="0" err="1" smtClean="0">
                <a:latin typeface="Times New Roman" pitchFamily="18" charset="0"/>
                <a:cs typeface="Times New Roman" pitchFamily="18" charset="0"/>
              </a:rPr>
              <a:t>prolapse</a:t>
            </a:r>
            <a:r>
              <a:rPr lang="en-US" sz="1600" b="1" dirty="0" smtClean="0">
                <a:latin typeface="Times New Roman" pitchFamily="18" charset="0"/>
                <a:cs typeface="Times New Roman" pitchFamily="18" charset="0"/>
              </a:rPr>
              <a:t>.</a:t>
            </a:r>
            <a:r>
              <a:rPr lang="nn-NO" sz="1600" u="sng" dirty="0" smtClean="0">
                <a:latin typeface="Times New Roman" pitchFamily="18" charset="0"/>
                <a:cs typeface="Times New Roman" pitchFamily="18" charset="0"/>
                <a:hlinkClick r:id="rId6" tooltip="Obstetrics and gynecology."/>
              </a:rPr>
              <a:t> Obstet Gynecol.</a:t>
            </a:r>
            <a:r>
              <a:rPr lang="nn-NO" sz="1600" dirty="0" smtClean="0">
                <a:latin typeface="Times New Roman" pitchFamily="18" charset="0"/>
                <a:cs typeface="Times New Roman" pitchFamily="18" charset="0"/>
              </a:rPr>
              <a:t> 1996 Sep;88(3):470-8.</a:t>
            </a:r>
            <a:endParaRPr lang="en-US" sz="1600" b="1" dirty="0" smtClean="0">
              <a:latin typeface="Times New Roman" pitchFamily="18" charset="0"/>
              <a:cs typeface="Times New Roman" pitchFamily="18" charset="0"/>
            </a:endParaRPr>
          </a:p>
          <a:p>
            <a:pPr>
              <a:buFont typeface="Wingdings" pitchFamily="2" charset="2"/>
              <a:buChar char="Ø"/>
            </a:pPr>
            <a:endParaRPr lang="tr-TR"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Grp="1" noChangeArrowheads="1"/>
          </p:cNvSpPr>
          <p:nvPr>
            <p:ph type="title"/>
          </p:nvPr>
        </p:nvSpPr>
        <p:spPr>
          <a:xfrm>
            <a:off x="503238" y="301625"/>
            <a:ext cx="9070975" cy="1262063"/>
          </a:xfrm>
        </p:spPr>
        <p:txBody>
          <a:bodyPr tIns="38808"/>
          <a:lstStyle/>
          <a:p>
            <a:pPr eaLnBrk="1"/>
            <a:endParaRPr lang="tr-TR" smtClean="0"/>
          </a:p>
        </p:txBody>
      </p:sp>
      <p:sp>
        <p:nvSpPr>
          <p:cNvPr id="5" name="Rectangle 2"/>
          <p:cNvSpPr txBox="1">
            <a:spLocks noChangeArrowheads="1"/>
          </p:cNvSpPr>
          <p:nvPr/>
        </p:nvSpPr>
        <p:spPr>
          <a:xfrm>
            <a:off x="214281" y="1785926"/>
            <a:ext cx="8929719" cy="6143668"/>
          </a:xfrm>
          <a:prstGeom prst="rect">
            <a:avLst/>
          </a:prstGeom>
        </p:spPr>
        <p:txBody>
          <a:bodyPr vert="horz">
            <a:normAutofit/>
          </a:bodyPr>
          <a:lstStyle/>
          <a:p>
            <a:pPr marL="457200" indent="-457200">
              <a:buFont typeface="Wingdings" pitchFamily="2" charset="2"/>
              <a:buChar char="Ø"/>
            </a:pPr>
            <a:r>
              <a:rPr lang="tr-TR" sz="3200" dirty="0" err="1" smtClean="0">
                <a:latin typeface="Times New Roman" pitchFamily="18" charset="0"/>
                <a:cs typeface="Times New Roman" pitchFamily="18" charset="0"/>
              </a:rPr>
              <a:t>Pelvik</a:t>
            </a:r>
            <a:r>
              <a:rPr lang="tr-TR" sz="3200" dirty="0" smtClean="0">
                <a:latin typeface="Times New Roman" pitchFamily="18" charset="0"/>
                <a:cs typeface="Times New Roman" pitchFamily="18" charset="0"/>
              </a:rPr>
              <a:t> </a:t>
            </a:r>
            <a:r>
              <a:rPr lang="tr-TR" sz="3200" dirty="0">
                <a:latin typeface="Times New Roman" pitchFamily="18" charset="0"/>
                <a:cs typeface="Times New Roman" pitchFamily="18" charset="0"/>
              </a:rPr>
              <a:t>taban travmaları risk ve koruyucu faktörlerin vajinal doğumla ilişkisinin değerlendirilmesi</a:t>
            </a:r>
          </a:p>
          <a:p>
            <a:pPr marL="457200" indent="-457200">
              <a:buFont typeface="Wingdings" pitchFamily="2" charset="2"/>
              <a:buChar char="Ø"/>
            </a:pPr>
            <a:r>
              <a:rPr lang="tr-TR" sz="3200" dirty="0" smtClean="0">
                <a:latin typeface="Times New Roman" pitchFamily="18" charset="0"/>
                <a:cs typeface="Times New Roman" pitchFamily="18" charset="0"/>
              </a:rPr>
              <a:t>Hamilelik </a:t>
            </a:r>
            <a:r>
              <a:rPr lang="tr-TR" sz="3200" dirty="0">
                <a:latin typeface="Times New Roman" pitchFamily="18" charset="0"/>
                <a:cs typeface="Times New Roman" pitchFamily="18" charset="0"/>
              </a:rPr>
              <a:t>ve doğum yöntemi </a:t>
            </a:r>
            <a:r>
              <a:rPr lang="tr-TR" sz="3200" dirty="0" err="1">
                <a:latin typeface="Times New Roman" pitchFamily="18" charset="0"/>
                <a:cs typeface="Times New Roman" pitchFamily="18" charset="0"/>
              </a:rPr>
              <a:t>pelvik</a:t>
            </a:r>
            <a:r>
              <a:rPr lang="tr-TR" sz="3200" dirty="0">
                <a:latin typeface="Times New Roman" pitchFamily="18" charset="0"/>
                <a:cs typeface="Times New Roman" pitchFamily="18" charset="0"/>
              </a:rPr>
              <a:t> taban yaralanmalarında esas faktörlerdir. POP</a:t>
            </a:r>
            <a:r>
              <a:rPr lang="tr-TR" sz="3200" dirty="0" smtClean="0">
                <a:latin typeface="Times New Roman" pitchFamily="18" charset="0"/>
                <a:cs typeface="Times New Roman" pitchFamily="18" charset="0"/>
              </a:rPr>
              <a:t>, UI, FI </a:t>
            </a:r>
            <a:r>
              <a:rPr lang="tr-TR" sz="3200" dirty="0">
                <a:latin typeface="Times New Roman" pitchFamily="18" charset="0"/>
                <a:cs typeface="Times New Roman" pitchFamily="18" charset="0"/>
              </a:rPr>
              <a:t>önlemede doğum ekibinin uygun eğitim ve yaklaşımı esastır. </a:t>
            </a:r>
            <a:r>
              <a:rPr lang="tr-TR" sz="3200" dirty="0" err="1">
                <a:latin typeface="Times New Roman" pitchFamily="18" charset="0"/>
                <a:cs typeface="Times New Roman" pitchFamily="18" charset="0"/>
              </a:rPr>
              <a:t>Perineal</a:t>
            </a:r>
            <a:r>
              <a:rPr lang="tr-TR" sz="3200" dirty="0">
                <a:latin typeface="Times New Roman" pitchFamily="18" charset="0"/>
                <a:cs typeface="Times New Roman" pitchFamily="18" charset="0"/>
              </a:rPr>
              <a:t> yırtıkların doğru tedavisiyle </a:t>
            </a:r>
            <a:r>
              <a:rPr lang="tr-TR" sz="3200" dirty="0" err="1">
                <a:latin typeface="Times New Roman" pitchFamily="18" charset="0"/>
                <a:cs typeface="Times New Roman" pitchFamily="18" charset="0"/>
              </a:rPr>
              <a:t>pelvik</a:t>
            </a:r>
            <a:r>
              <a:rPr lang="tr-TR" sz="3200" dirty="0">
                <a:latin typeface="Times New Roman" pitchFamily="18" charset="0"/>
                <a:cs typeface="Times New Roman" pitchFamily="18" charset="0"/>
              </a:rPr>
              <a:t> taban korunabilir. </a:t>
            </a:r>
            <a:endParaRPr kumimoji="0" lang="tr-TR" sz="32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endParaRPr>
          </a:p>
        </p:txBody>
      </p:sp>
      <p:pic>
        <p:nvPicPr>
          <p:cNvPr id="6" name="Picture 3"/>
          <p:cNvPicPr>
            <a:picLocks noChangeAspect="1" noChangeArrowheads="1"/>
          </p:cNvPicPr>
          <p:nvPr/>
        </p:nvPicPr>
        <p:blipFill>
          <a:blip r:embed="rId2"/>
          <a:srcRect/>
          <a:stretch>
            <a:fillRect/>
          </a:stretch>
        </p:blipFill>
        <p:spPr bwMode="auto">
          <a:xfrm>
            <a:off x="503238" y="301625"/>
            <a:ext cx="8640761" cy="912797"/>
          </a:xfrm>
          <a:prstGeom prst="rect">
            <a:avLst/>
          </a:prstGeom>
          <a:noFill/>
          <a:ln w="9525">
            <a:noFill/>
            <a:round/>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solidFill>
                  <a:schemeClr val="tx1"/>
                </a:solidFill>
                <a:latin typeface="Times New Roman" pitchFamily="18" charset="0"/>
                <a:cs typeface="Times New Roman" pitchFamily="18" charset="0"/>
              </a:rPr>
              <a:t>Anatomi 1</a:t>
            </a:r>
            <a:endParaRPr lang="tr-TR" dirty="0">
              <a:solidFill>
                <a:schemeClr val="tx1"/>
              </a:solidFill>
              <a:latin typeface="Times New Roman" pitchFamily="18" charset="0"/>
              <a:cs typeface="Times New Roman" pitchFamily="18" charset="0"/>
            </a:endParaRPr>
          </a:p>
        </p:txBody>
      </p:sp>
      <p:sp>
        <p:nvSpPr>
          <p:cNvPr id="3" name="2 İçerik Yer Tutucusu"/>
          <p:cNvSpPr>
            <a:spLocks noGrp="1"/>
          </p:cNvSpPr>
          <p:nvPr>
            <p:ph idx="1"/>
          </p:nvPr>
        </p:nvSpPr>
        <p:spPr/>
        <p:txBody>
          <a:bodyPr>
            <a:normAutofit fontScale="85000" lnSpcReduction="20000"/>
          </a:bodyPr>
          <a:lstStyle/>
          <a:p>
            <a:pPr>
              <a:buFont typeface="Wingdings" pitchFamily="2" charset="2"/>
              <a:buChar char="Ø"/>
            </a:pPr>
            <a:r>
              <a:rPr lang="tr-TR" dirty="0" err="1" smtClean="0">
                <a:latin typeface="Times New Roman" pitchFamily="18" charset="0"/>
                <a:cs typeface="Times New Roman" pitchFamily="18" charset="0"/>
              </a:rPr>
              <a:t>Pelvik</a:t>
            </a:r>
            <a:r>
              <a:rPr lang="tr-TR" dirty="0" smtClean="0">
                <a:latin typeface="Times New Roman" pitchFamily="18" charset="0"/>
                <a:cs typeface="Times New Roman" pitchFamily="18" charset="0"/>
              </a:rPr>
              <a:t> </a:t>
            </a:r>
            <a:r>
              <a:rPr lang="tr-TR" dirty="0" err="1" smtClean="0">
                <a:latin typeface="Times New Roman" pitchFamily="18" charset="0"/>
                <a:cs typeface="Times New Roman" pitchFamily="18" charset="0"/>
              </a:rPr>
              <a:t>fasya</a:t>
            </a:r>
            <a:r>
              <a:rPr lang="tr-TR" dirty="0" smtClean="0">
                <a:latin typeface="Times New Roman" pitchFamily="18" charset="0"/>
                <a:cs typeface="Times New Roman" pitchFamily="18" charset="0"/>
              </a:rPr>
              <a:t>, </a:t>
            </a:r>
            <a:r>
              <a:rPr lang="tr-TR" dirty="0" err="1" smtClean="0">
                <a:latin typeface="Times New Roman" pitchFamily="18" charset="0"/>
                <a:cs typeface="Times New Roman" pitchFamily="18" charset="0"/>
              </a:rPr>
              <a:t>pelvik</a:t>
            </a:r>
            <a:r>
              <a:rPr lang="tr-TR" dirty="0" smtClean="0">
                <a:latin typeface="Times New Roman" pitchFamily="18" charset="0"/>
                <a:cs typeface="Times New Roman" pitchFamily="18" charset="0"/>
              </a:rPr>
              <a:t> taban kas sistemi ve </a:t>
            </a:r>
            <a:r>
              <a:rPr lang="tr-TR" dirty="0" err="1" smtClean="0">
                <a:latin typeface="Times New Roman" pitchFamily="18" charset="0"/>
                <a:cs typeface="Times New Roman" pitchFamily="18" charset="0"/>
              </a:rPr>
              <a:t>fasyal</a:t>
            </a:r>
            <a:r>
              <a:rPr lang="tr-TR" dirty="0" smtClean="0">
                <a:latin typeface="Times New Roman" pitchFamily="18" charset="0"/>
                <a:cs typeface="Times New Roman" pitchFamily="18" charset="0"/>
              </a:rPr>
              <a:t> </a:t>
            </a:r>
            <a:r>
              <a:rPr lang="tr-TR" dirty="0" err="1" smtClean="0">
                <a:latin typeface="Times New Roman" pitchFamily="18" charset="0"/>
                <a:cs typeface="Times New Roman" pitchFamily="18" charset="0"/>
              </a:rPr>
              <a:t>kondensasyonlar</a:t>
            </a:r>
            <a:r>
              <a:rPr lang="tr-TR" dirty="0" smtClean="0">
                <a:latin typeface="Times New Roman" pitchFamily="18" charset="0"/>
                <a:cs typeface="Times New Roman" pitchFamily="18" charset="0"/>
              </a:rPr>
              <a:t> olan </a:t>
            </a:r>
            <a:r>
              <a:rPr lang="tr-TR" dirty="0" err="1" smtClean="0">
                <a:latin typeface="Times New Roman" pitchFamily="18" charset="0"/>
                <a:cs typeface="Times New Roman" pitchFamily="18" charset="0"/>
              </a:rPr>
              <a:t>ligamentler</a:t>
            </a:r>
            <a:r>
              <a:rPr lang="tr-TR" dirty="0" smtClean="0">
                <a:latin typeface="Times New Roman" pitchFamily="18" charset="0"/>
                <a:cs typeface="Times New Roman" pitchFamily="18" charset="0"/>
              </a:rPr>
              <a:t> </a:t>
            </a:r>
            <a:r>
              <a:rPr lang="tr-TR" dirty="0" err="1" smtClean="0">
                <a:latin typeface="Times New Roman" pitchFamily="18" charset="0"/>
                <a:cs typeface="Times New Roman" pitchFamily="18" charset="0"/>
              </a:rPr>
              <a:t>pelvisin</a:t>
            </a:r>
            <a:r>
              <a:rPr lang="tr-TR" dirty="0" smtClean="0">
                <a:latin typeface="Times New Roman" pitchFamily="18" charset="0"/>
                <a:cs typeface="Times New Roman" pitchFamily="18" charset="0"/>
              </a:rPr>
              <a:t> ana destek yapılarıdır.</a:t>
            </a:r>
          </a:p>
          <a:p>
            <a:pPr>
              <a:buFont typeface="Wingdings" pitchFamily="2" charset="2"/>
              <a:buChar char="Ø"/>
            </a:pPr>
            <a:r>
              <a:rPr lang="tr-TR" dirty="0" err="1" smtClean="0">
                <a:latin typeface="Times New Roman" pitchFamily="18" charset="0"/>
                <a:cs typeface="Times New Roman" pitchFamily="18" charset="0"/>
              </a:rPr>
              <a:t>Endopelvik</a:t>
            </a:r>
            <a:r>
              <a:rPr lang="tr-TR" dirty="0" smtClean="0">
                <a:latin typeface="Times New Roman" pitchFamily="18" charset="0"/>
                <a:cs typeface="Times New Roman" pitchFamily="18" charset="0"/>
              </a:rPr>
              <a:t> </a:t>
            </a:r>
            <a:r>
              <a:rPr lang="tr-TR" dirty="0" err="1" smtClean="0">
                <a:latin typeface="Times New Roman" pitchFamily="18" charset="0"/>
                <a:cs typeface="Times New Roman" pitchFamily="18" charset="0"/>
              </a:rPr>
              <a:t>fasya</a:t>
            </a:r>
            <a:r>
              <a:rPr lang="tr-TR" dirty="0" smtClean="0">
                <a:latin typeface="Times New Roman" pitchFamily="18" charset="0"/>
                <a:cs typeface="Times New Roman" pitchFamily="18" charset="0"/>
              </a:rPr>
              <a:t> en önemli katmandır ve üstte </a:t>
            </a:r>
            <a:r>
              <a:rPr lang="tr-TR" dirty="0" err="1" smtClean="0">
                <a:latin typeface="Times New Roman" pitchFamily="18" charset="0"/>
                <a:cs typeface="Times New Roman" pitchFamily="18" charset="0"/>
              </a:rPr>
              <a:t>uterin</a:t>
            </a:r>
            <a:r>
              <a:rPr lang="tr-TR" dirty="0" smtClean="0">
                <a:latin typeface="Times New Roman" pitchFamily="18" charset="0"/>
                <a:cs typeface="Times New Roman" pitchFamily="18" charset="0"/>
              </a:rPr>
              <a:t> arterden altta  </a:t>
            </a:r>
            <a:r>
              <a:rPr lang="tr-TR" dirty="0" err="1" smtClean="0">
                <a:latin typeface="Times New Roman" pitchFamily="18" charset="0"/>
                <a:cs typeface="Times New Roman" pitchFamily="18" charset="0"/>
              </a:rPr>
              <a:t>levator</a:t>
            </a:r>
            <a:r>
              <a:rPr lang="tr-TR" dirty="0" smtClean="0">
                <a:latin typeface="Times New Roman" pitchFamily="18" charset="0"/>
                <a:cs typeface="Times New Roman" pitchFamily="18" charset="0"/>
              </a:rPr>
              <a:t> ani kasının aşağısına doğru </a:t>
            </a:r>
            <a:r>
              <a:rPr lang="tr-TR" dirty="0" err="1" smtClean="0">
                <a:latin typeface="Times New Roman" pitchFamily="18" charset="0"/>
                <a:cs typeface="Times New Roman" pitchFamily="18" charset="0"/>
              </a:rPr>
              <a:t>vaginaya</a:t>
            </a:r>
            <a:r>
              <a:rPr lang="tr-TR" dirty="0" smtClean="0">
                <a:latin typeface="Times New Roman" pitchFamily="18" charset="0"/>
                <a:cs typeface="Times New Roman" pitchFamily="18" charset="0"/>
              </a:rPr>
              <a:t> kadar kesintisiz uzanır .</a:t>
            </a:r>
          </a:p>
          <a:p>
            <a:pPr>
              <a:buFont typeface="Wingdings" pitchFamily="2" charset="2"/>
              <a:buChar char="Ø"/>
            </a:pPr>
            <a:r>
              <a:rPr lang="tr-TR" dirty="0" err="1" smtClean="0">
                <a:latin typeface="Times New Roman" pitchFamily="18" charset="0"/>
                <a:cs typeface="Times New Roman" pitchFamily="18" charset="0"/>
              </a:rPr>
              <a:t>Endopelvik</a:t>
            </a:r>
            <a:r>
              <a:rPr lang="tr-TR" dirty="0" smtClean="0">
                <a:latin typeface="Times New Roman" pitchFamily="18" charset="0"/>
                <a:cs typeface="Times New Roman" pitchFamily="18" charset="0"/>
              </a:rPr>
              <a:t> </a:t>
            </a:r>
            <a:r>
              <a:rPr lang="tr-TR" dirty="0" err="1" smtClean="0">
                <a:latin typeface="Times New Roman" pitchFamily="18" charset="0"/>
                <a:cs typeface="Times New Roman" pitchFamily="18" charset="0"/>
              </a:rPr>
              <a:t>fasya</a:t>
            </a:r>
            <a:r>
              <a:rPr lang="tr-TR" dirty="0" smtClean="0">
                <a:latin typeface="Times New Roman" pitchFamily="18" charset="0"/>
                <a:cs typeface="Times New Roman" pitchFamily="18" charset="0"/>
              </a:rPr>
              <a:t> </a:t>
            </a:r>
            <a:r>
              <a:rPr lang="tr-TR" dirty="0" err="1" smtClean="0">
                <a:latin typeface="Times New Roman" pitchFamily="18" charset="0"/>
                <a:cs typeface="Times New Roman" pitchFamily="18" charset="0"/>
              </a:rPr>
              <a:t>levator</a:t>
            </a:r>
            <a:r>
              <a:rPr lang="tr-TR" dirty="0" smtClean="0">
                <a:latin typeface="Times New Roman" pitchFamily="18" charset="0"/>
                <a:cs typeface="Times New Roman" pitchFamily="18" charset="0"/>
              </a:rPr>
              <a:t> ani kasını ve </a:t>
            </a:r>
            <a:r>
              <a:rPr lang="tr-TR" dirty="0" err="1" smtClean="0">
                <a:latin typeface="Times New Roman" pitchFamily="18" charset="0"/>
                <a:cs typeface="Times New Roman" pitchFamily="18" charset="0"/>
              </a:rPr>
              <a:t>pelvik</a:t>
            </a:r>
            <a:r>
              <a:rPr lang="tr-TR" dirty="0" smtClean="0">
                <a:latin typeface="Times New Roman" pitchFamily="18" charset="0"/>
                <a:cs typeface="Times New Roman" pitchFamily="18" charset="0"/>
              </a:rPr>
              <a:t> organları kesintisiz  olarak örter.</a:t>
            </a:r>
          </a:p>
          <a:p>
            <a:pPr>
              <a:buFont typeface="Wingdings" pitchFamily="2" charset="2"/>
              <a:buChar char="Ø"/>
            </a:pPr>
            <a:r>
              <a:rPr lang="tr-TR" dirty="0" err="1" smtClean="0">
                <a:latin typeface="Times New Roman" pitchFamily="18" charset="0"/>
                <a:cs typeface="Times New Roman" pitchFamily="18" charset="0"/>
              </a:rPr>
              <a:t>Endopelvik</a:t>
            </a:r>
            <a:r>
              <a:rPr lang="tr-TR" dirty="0" smtClean="0">
                <a:latin typeface="Times New Roman" pitchFamily="18" charset="0"/>
                <a:cs typeface="Times New Roman" pitchFamily="18" charset="0"/>
              </a:rPr>
              <a:t> </a:t>
            </a:r>
            <a:r>
              <a:rPr lang="tr-TR" dirty="0" err="1" smtClean="0">
                <a:latin typeface="Times New Roman" pitchFamily="18" charset="0"/>
                <a:cs typeface="Times New Roman" pitchFamily="18" charset="0"/>
              </a:rPr>
              <a:t>fasyanın</a:t>
            </a:r>
            <a:r>
              <a:rPr lang="tr-TR" dirty="0" smtClean="0">
                <a:latin typeface="Times New Roman" pitchFamily="18" charset="0"/>
                <a:cs typeface="Times New Roman" pitchFamily="18" charset="0"/>
              </a:rPr>
              <a:t> </a:t>
            </a:r>
            <a:r>
              <a:rPr lang="tr-TR" dirty="0" err="1" smtClean="0">
                <a:latin typeface="Times New Roman" pitchFamily="18" charset="0"/>
                <a:cs typeface="Times New Roman" pitchFamily="18" charset="0"/>
              </a:rPr>
              <a:t>lateralde</a:t>
            </a:r>
            <a:r>
              <a:rPr lang="tr-TR" dirty="0" smtClean="0">
                <a:latin typeface="Times New Roman" pitchFamily="18" charset="0"/>
                <a:cs typeface="Times New Roman" pitchFamily="18" charset="0"/>
              </a:rPr>
              <a:t> yoğunlaşması ile oluşan </a:t>
            </a:r>
            <a:r>
              <a:rPr lang="tr-TR" dirty="0" err="1" smtClean="0">
                <a:latin typeface="Times New Roman" pitchFamily="18" charset="0"/>
                <a:cs typeface="Times New Roman" pitchFamily="18" charset="0"/>
              </a:rPr>
              <a:t>arcus</a:t>
            </a:r>
            <a:r>
              <a:rPr lang="tr-TR" dirty="0" smtClean="0">
                <a:latin typeface="Times New Roman" pitchFamily="18" charset="0"/>
                <a:cs typeface="Times New Roman" pitchFamily="18" charset="0"/>
              </a:rPr>
              <a:t> </a:t>
            </a:r>
            <a:r>
              <a:rPr lang="tr-TR" dirty="0" err="1" smtClean="0">
                <a:latin typeface="Times New Roman" pitchFamily="18" charset="0"/>
                <a:cs typeface="Times New Roman" pitchFamily="18" charset="0"/>
              </a:rPr>
              <a:t>tendineus,levator</a:t>
            </a:r>
            <a:r>
              <a:rPr lang="tr-TR" dirty="0" smtClean="0">
                <a:latin typeface="Times New Roman" pitchFamily="18" charset="0"/>
                <a:cs typeface="Times New Roman" pitchFamily="18" charset="0"/>
              </a:rPr>
              <a:t> ani kasının sabitlenmesini ve </a:t>
            </a:r>
            <a:r>
              <a:rPr lang="tr-TR" dirty="0" err="1" smtClean="0">
                <a:latin typeface="Times New Roman" pitchFamily="18" charset="0"/>
                <a:cs typeface="Times New Roman" pitchFamily="18" charset="0"/>
              </a:rPr>
              <a:t>lateral</a:t>
            </a:r>
            <a:r>
              <a:rPr lang="tr-TR" dirty="0" smtClean="0">
                <a:latin typeface="Times New Roman" pitchFamily="18" charset="0"/>
                <a:cs typeface="Times New Roman" pitchFamily="18" charset="0"/>
              </a:rPr>
              <a:t> desteğini sağlar.</a:t>
            </a:r>
          </a:p>
          <a:p>
            <a:pPr>
              <a:buFont typeface="Wingdings" pitchFamily="2" charset="2"/>
              <a:buChar char="Ø"/>
            </a:pPr>
            <a:r>
              <a:rPr lang="tr-TR" dirty="0" err="1" smtClean="0">
                <a:latin typeface="Times New Roman" pitchFamily="18" charset="0"/>
                <a:cs typeface="Times New Roman" pitchFamily="18" charset="0"/>
              </a:rPr>
              <a:t>Endopelvik</a:t>
            </a:r>
            <a:r>
              <a:rPr lang="tr-TR" dirty="0" smtClean="0">
                <a:latin typeface="Times New Roman" pitchFamily="18" charset="0"/>
                <a:cs typeface="Times New Roman" pitchFamily="18" charset="0"/>
              </a:rPr>
              <a:t> </a:t>
            </a:r>
            <a:r>
              <a:rPr lang="tr-TR" dirty="0" err="1" smtClean="0">
                <a:latin typeface="Times New Roman" pitchFamily="18" charset="0"/>
                <a:cs typeface="Times New Roman" pitchFamily="18" charset="0"/>
              </a:rPr>
              <a:t>fasya</a:t>
            </a:r>
            <a:r>
              <a:rPr lang="tr-TR" dirty="0" smtClean="0">
                <a:latin typeface="Times New Roman" pitchFamily="18" charset="0"/>
                <a:cs typeface="Times New Roman" pitchFamily="18" charset="0"/>
              </a:rPr>
              <a:t> </a:t>
            </a:r>
            <a:r>
              <a:rPr lang="tr-TR" dirty="0" err="1" smtClean="0">
                <a:latin typeface="Times New Roman" pitchFamily="18" charset="0"/>
                <a:cs typeface="Times New Roman" pitchFamily="18" charset="0"/>
              </a:rPr>
              <a:t>serviks</a:t>
            </a:r>
            <a:r>
              <a:rPr lang="tr-TR" dirty="0" smtClean="0">
                <a:latin typeface="Times New Roman" pitchFamily="18" charset="0"/>
                <a:cs typeface="Times New Roman" pitchFamily="18" charset="0"/>
              </a:rPr>
              <a:t> ve </a:t>
            </a:r>
            <a:r>
              <a:rPr lang="tr-TR" dirty="0" err="1" smtClean="0">
                <a:latin typeface="Times New Roman" pitchFamily="18" charset="0"/>
                <a:cs typeface="Times New Roman" pitchFamily="18" charset="0"/>
              </a:rPr>
              <a:t>vaginaya</a:t>
            </a:r>
            <a:r>
              <a:rPr lang="tr-TR" dirty="0" smtClean="0">
                <a:latin typeface="Times New Roman" pitchFamily="18" charset="0"/>
                <a:cs typeface="Times New Roman" pitchFamily="18" charset="0"/>
              </a:rPr>
              <a:t> </a:t>
            </a:r>
            <a:r>
              <a:rPr lang="tr-TR" dirty="0" err="1" smtClean="0">
                <a:latin typeface="Times New Roman" pitchFamily="18" charset="0"/>
                <a:cs typeface="Times New Roman" pitchFamily="18" charset="0"/>
              </a:rPr>
              <a:t>pelvik</a:t>
            </a:r>
            <a:r>
              <a:rPr lang="tr-TR" dirty="0" smtClean="0">
                <a:latin typeface="Times New Roman" pitchFamily="18" charset="0"/>
                <a:cs typeface="Times New Roman" pitchFamily="18" charset="0"/>
              </a:rPr>
              <a:t> yan duvardan tutunur ve bunu sırasıyla </a:t>
            </a:r>
            <a:r>
              <a:rPr lang="tr-TR" dirty="0" err="1" smtClean="0">
                <a:latin typeface="Times New Roman" pitchFamily="18" charset="0"/>
                <a:cs typeface="Times New Roman" pitchFamily="18" charset="0"/>
              </a:rPr>
              <a:t>parametrium</a:t>
            </a:r>
            <a:r>
              <a:rPr lang="tr-TR" dirty="0" smtClean="0">
                <a:latin typeface="Times New Roman" pitchFamily="18" charset="0"/>
                <a:cs typeface="Times New Roman" pitchFamily="18" charset="0"/>
              </a:rPr>
              <a:t> ve </a:t>
            </a:r>
            <a:r>
              <a:rPr lang="tr-TR" dirty="0" err="1" smtClean="0">
                <a:latin typeface="Times New Roman" pitchFamily="18" charset="0"/>
                <a:cs typeface="Times New Roman" pitchFamily="18" charset="0"/>
              </a:rPr>
              <a:t>parakolpium</a:t>
            </a:r>
            <a:r>
              <a:rPr lang="tr-TR" dirty="0" smtClean="0">
                <a:latin typeface="Times New Roman" pitchFamily="18" charset="0"/>
                <a:cs typeface="Times New Roman" pitchFamily="18" charset="0"/>
              </a:rPr>
              <a:t> adı verilen  uzantısının elastik yoğunlaşmaları ile yapar.</a:t>
            </a:r>
          </a:p>
          <a:p>
            <a:pPr>
              <a:buFont typeface="Wingdings" pitchFamily="2" charset="2"/>
              <a:buChar char="Ø"/>
            </a:pPr>
            <a:r>
              <a:rPr lang="tr-TR" dirty="0" err="1" smtClean="0">
                <a:latin typeface="Times New Roman" pitchFamily="18" charset="0"/>
                <a:cs typeface="Times New Roman" pitchFamily="18" charset="0"/>
              </a:rPr>
              <a:t>Parametriumun</a:t>
            </a:r>
            <a:r>
              <a:rPr lang="tr-TR" dirty="0" smtClean="0">
                <a:latin typeface="Times New Roman" pitchFamily="18" charset="0"/>
                <a:cs typeface="Times New Roman" pitchFamily="18" charset="0"/>
              </a:rPr>
              <a:t> bir kısmı </a:t>
            </a:r>
            <a:r>
              <a:rPr lang="tr-TR" dirty="0" err="1" smtClean="0">
                <a:latin typeface="Times New Roman" pitchFamily="18" charset="0"/>
                <a:cs typeface="Times New Roman" pitchFamily="18" charset="0"/>
              </a:rPr>
              <a:t>uterus</a:t>
            </a:r>
            <a:r>
              <a:rPr lang="tr-TR" dirty="0" smtClean="0">
                <a:latin typeface="Times New Roman" pitchFamily="18" charset="0"/>
                <a:cs typeface="Times New Roman" pitchFamily="18" charset="0"/>
              </a:rPr>
              <a:t> gövdesinin ana desteğini sağlayan kardinal ve </a:t>
            </a:r>
            <a:r>
              <a:rPr lang="tr-TR" dirty="0" err="1" smtClean="0">
                <a:latin typeface="Times New Roman" pitchFamily="18" charset="0"/>
                <a:cs typeface="Times New Roman" pitchFamily="18" charset="0"/>
              </a:rPr>
              <a:t>uterosakral</a:t>
            </a:r>
            <a:r>
              <a:rPr lang="tr-TR" dirty="0" smtClean="0">
                <a:latin typeface="Times New Roman" pitchFamily="18" charset="0"/>
                <a:cs typeface="Times New Roman" pitchFamily="18" charset="0"/>
              </a:rPr>
              <a:t> </a:t>
            </a:r>
            <a:r>
              <a:rPr lang="tr-TR" dirty="0" err="1" smtClean="0">
                <a:latin typeface="Times New Roman" pitchFamily="18" charset="0"/>
                <a:cs typeface="Times New Roman" pitchFamily="18" charset="0"/>
              </a:rPr>
              <a:t>ligamentleri</a:t>
            </a:r>
            <a:r>
              <a:rPr lang="tr-TR" dirty="0" smtClean="0">
                <a:latin typeface="Times New Roman" pitchFamily="18" charset="0"/>
                <a:cs typeface="Times New Roman" pitchFamily="18" charset="0"/>
              </a:rPr>
              <a:t> oluşturur.</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Başlık"/>
          <p:cNvSpPr>
            <a:spLocks noGrp="1"/>
          </p:cNvSpPr>
          <p:nvPr>
            <p:ph type="title"/>
          </p:nvPr>
        </p:nvSpPr>
        <p:spPr>
          <a:xfrm>
            <a:off x="503239" y="301625"/>
            <a:ext cx="8497918" cy="1260475"/>
          </a:xfrm>
        </p:spPr>
        <p:txBody>
          <a:bodyPr/>
          <a:lstStyle/>
          <a:p>
            <a:endParaRPr lang="tr-TR" dirty="0" smtClean="0"/>
          </a:p>
        </p:txBody>
      </p:sp>
      <p:sp>
        <p:nvSpPr>
          <p:cNvPr id="5" name="2 İçerik Yer Tutucusu"/>
          <p:cNvSpPr>
            <a:spLocks noGrp="1"/>
          </p:cNvSpPr>
          <p:nvPr>
            <p:ph idx="1"/>
          </p:nvPr>
        </p:nvSpPr>
        <p:spPr>
          <a:xfrm>
            <a:off x="503239" y="2351087"/>
            <a:ext cx="8497918" cy="4786335"/>
          </a:xfrm>
        </p:spPr>
        <p:txBody>
          <a:bodyPr>
            <a:normAutofit/>
          </a:bodyPr>
          <a:lstStyle/>
          <a:p>
            <a:pPr>
              <a:buFont typeface="Wingdings" pitchFamily="2" charset="2"/>
              <a:buChar char="Ø"/>
            </a:pPr>
            <a:r>
              <a:rPr lang="tr-TR" sz="2800" dirty="0"/>
              <a:t>1011 </a:t>
            </a:r>
            <a:r>
              <a:rPr lang="tr-TR" sz="2800"/>
              <a:t>hastanın </a:t>
            </a:r>
            <a:r>
              <a:rPr lang="tr-TR" sz="2800" smtClean="0"/>
              <a:t>1821 </a:t>
            </a:r>
            <a:r>
              <a:rPr lang="tr-TR" sz="2800" dirty="0"/>
              <a:t>doğumunun tıbbi kayıtları ile hasta </a:t>
            </a:r>
            <a:r>
              <a:rPr lang="tr-TR" sz="2800" dirty="0" err="1"/>
              <a:t>anamnezleri</a:t>
            </a:r>
            <a:r>
              <a:rPr lang="tr-TR" sz="2800" dirty="0"/>
              <a:t> karşılaştırılmıştır ve özellikli doğumlar;</a:t>
            </a:r>
          </a:p>
          <a:p>
            <a:pPr lvl="1">
              <a:buFont typeface="Wingdings" pitchFamily="2" charset="2"/>
              <a:buChar char="Ø"/>
            </a:pPr>
            <a:r>
              <a:rPr lang="tr-TR" dirty="0"/>
              <a:t> iri bebek</a:t>
            </a:r>
          </a:p>
          <a:p>
            <a:pPr lvl="1">
              <a:buFont typeface="Wingdings" pitchFamily="2" charset="2"/>
              <a:buChar char="Ø"/>
            </a:pPr>
            <a:r>
              <a:rPr lang="tr-TR" dirty="0"/>
              <a:t> uzamış ikinci evre</a:t>
            </a:r>
          </a:p>
          <a:p>
            <a:pPr lvl="1">
              <a:buFont typeface="Wingdings" pitchFamily="2" charset="2"/>
              <a:buChar char="Ø"/>
            </a:pPr>
            <a:r>
              <a:rPr lang="tr-TR" dirty="0"/>
              <a:t> </a:t>
            </a:r>
            <a:r>
              <a:rPr lang="tr-TR" dirty="0" err="1"/>
              <a:t>epizyotomi</a:t>
            </a:r>
            <a:endParaRPr lang="tr-TR" dirty="0"/>
          </a:p>
          <a:p>
            <a:pPr lvl="1">
              <a:buFont typeface="Wingdings" pitchFamily="2" charset="2"/>
              <a:buChar char="Ø"/>
            </a:pPr>
            <a:r>
              <a:rPr lang="tr-TR" dirty="0"/>
              <a:t> </a:t>
            </a:r>
            <a:r>
              <a:rPr lang="tr-TR" dirty="0" err="1"/>
              <a:t>spontan</a:t>
            </a:r>
            <a:r>
              <a:rPr lang="tr-TR" dirty="0"/>
              <a:t> </a:t>
            </a:r>
            <a:r>
              <a:rPr lang="tr-TR" dirty="0" err="1"/>
              <a:t>laserasyon</a:t>
            </a:r>
            <a:endParaRPr lang="tr-TR" dirty="0"/>
          </a:p>
          <a:p>
            <a:pPr lvl="1">
              <a:buFont typeface="Wingdings" pitchFamily="2" charset="2"/>
              <a:buChar char="Ø"/>
            </a:pPr>
            <a:r>
              <a:rPr lang="tr-TR" dirty="0"/>
              <a:t> anal </a:t>
            </a:r>
            <a:r>
              <a:rPr lang="tr-TR" dirty="0" err="1"/>
              <a:t>sfinkter</a:t>
            </a:r>
            <a:r>
              <a:rPr lang="tr-TR" dirty="0"/>
              <a:t> hasarı şeklinde sınıflandırılmıştır.</a:t>
            </a:r>
            <a:endParaRPr lang="tr-TR" sz="2800" dirty="0"/>
          </a:p>
          <a:p>
            <a:pPr>
              <a:buFont typeface="Wingdings" pitchFamily="2" charset="2"/>
              <a:buChar char="Ø"/>
            </a:pPr>
            <a:r>
              <a:rPr lang="tr-TR" sz="2800" dirty="0"/>
              <a:t>Anal </a:t>
            </a:r>
            <a:r>
              <a:rPr lang="tr-TR" sz="2800" dirty="0" err="1"/>
              <a:t>sfinkter</a:t>
            </a:r>
            <a:r>
              <a:rPr lang="tr-TR" sz="2800" dirty="0"/>
              <a:t> </a:t>
            </a:r>
            <a:r>
              <a:rPr lang="tr-TR" sz="2800" dirty="0" err="1"/>
              <a:t>laserasyonları</a:t>
            </a:r>
            <a:r>
              <a:rPr lang="tr-TR" sz="2800" dirty="0"/>
              <a:t> </a:t>
            </a:r>
            <a:r>
              <a:rPr lang="tr-TR" sz="2800" dirty="0" err="1"/>
              <a:t>pelvik</a:t>
            </a:r>
            <a:r>
              <a:rPr lang="tr-TR" sz="2800" dirty="0"/>
              <a:t> taban </a:t>
            </a:r>
            <a:r>
              <a:rPr lang="tr-TR" sz="2800" dirty="0" err="1"/>
              <a:t>disfonksiyonu</a:t>
            </a:r>
            <a:r>
              <a:rPr lang="tr-TR" sz="2800" dirty="0"/>
              <a:t> semptomları tarafından </a:t>
            </a:r>
            <a:r>
              <a:rPr lang="tr-TR" sz="2800" dirty="0" err="1"/>
              <a:t>biaslıdır</a:t>
            </a:r>
            <a:r>
              <a:rPr lang="tr-TR" sz="2800" dirty="0"/>
              <a:t>.</a:t>
            </a:r>
          </a:p>
          <a:p>
            <a:endParaRPr lang="tr-TR" dirty="0" smtClean="0"/>
          </a:p>
        </p:txBody>
      </p:sp>
      <p:pic>
        <p:nvPicPr>
          <p:cNvPr id="6" name="Picture 2"/>
          <p:cNvPicPr>
            <a:picLocks noChangeAspect="1" noChangeArrowheads="1"/>
          </p:cNvPicPr>
          <p:nvPr/>
        </p:nvPicPr>
        <p:blipFill>
          <a:blip r:embed="rId2"/>
          <a:srcRect/>
          <a:stretch>
            <a:fillRect/>
          </a:stretch>
        </p:blipFill>
        <p:spPr bwMode="auto">
          <a:xfrm>
            <a:off x="468313" y="350838"/>
            <a:ext cx="8634765" cy="20002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67544" y="836712"/>
            <a:ext cx="7128792" cy="854968"/>
          </a:xfrm>
        </p:spPr>
        <p:txBody>
          <a:bodyPr>
            <a:normAutofit fontScale="90000"/>
          </a:bodyPr>
          <a:lstStyle/>
          <a:p>
            <a:r>
              <a:rPr lang="tr-TR" sz="3600" dirty="0" smtClean="0">
                <a:solidFill>
                  <a:schemeClr val="tx1"/>
                </a:solidFill>
                <a:latin typeface="Times New Roman" pitchFamily="18" charset="0"/>
                <a:cs typeface="Times New Roman" pitchFamily="18" charset="0"/>
              </a:rPr>
              <a:t/>
            </a:r>
            <a:br>
              <a:rPr lang="tr-TR" sz="3600" dirty="0" smtClean="0">
                <a:solidFill>
                  <a:schemeClr val="tx1"/>
                </a:solidFill>
                <a:latin typeface="Times New Roman" pitchFamily="18" charset="0"/>
                <a:cs typeface="Times New Roman" pitchFamily="18" charset="0"/>
              </a:rPr>
            </a:br>
            <a:r>
              <a:rPr lang="tr-TR" sz="3600" dirty="0" err="1">
                <a:solidFill>
                  <a:schemeClr val="tx1"/>
                </a:solidFill>
                <a:latin typeface="Times New Roman" pitchFamily="18" charset="0"/>
                <a:cs typeface="Times New Roman" pitchFamily="18" charset="0"/>
              </a:rPr>
              <a:t>Vaginal</a:t>
            </a:r>
            <a:r>
              <a:rPr lang="tr-TR" sz="3600" dirty="0">
                <a:solidFill>
                  <a:schemeClr val="tx1"/>
                </a:solidFill>
                <a:latin typeface="Times New Roman" pitchFamily="18" charset="0"/>
                <a:cs typeface="Times New Roman" pitchFamily="18" charset="0"/>
              </a:rPr>
              <a:t> doğumda LAM </a:t>
            </a:r>
            <a:r>
              <a:rPr lang="tr-TR" sz="3600" dirty="0" err="1">
                <a:solidFill>
                  <a:schemeClr val="tx1"/>
                </a:solidFill>
                <a:latin typeface="Times New Roman" pitchFamily="18" charset="0"/>
                <a:cs typeface="Times New Roman" pitchFamily="18" charset="0"/>
              </a:rPr>
              <a:t>injury</a:t>
            </a:r>
            <a:r>
              <a:rPr lang="tr-TR" sz="3600" dirty="0">
                <a:solidFill>
                  <a:schemeClr val="tx1"/>
                </a:solidFill>
                <a:latin typeface="Times New Roman" pitchFamily="18" charset="0"/>
                <a:cs typeface="Times New Roman" pitchFamily="18" charset="0"/>
              </a:rPr>
              <a:t> daha fazladır.</a:t>
            </a:r>
          </a:p>
        </p:txBody>
      </p:sp>
      <p:sp>
        <p:nvSpPr>
          <p:cNvPr id="3" name="2 İçerik Yer Tutucusu"/>
          <p:cNvSpPr>
            <a:spLocks noGrp="1"/>
          </p:cNvSpPr>
          <p:nvPr>
            <p:ph idx="1"/>
          </p:nvPr>
        </p:nvSpPr>
        <p:spPr>
          <a:xfrm>
            <a:off x="457200" y="2060848"/>
            <a:ext cx="8579296" cy="4065315"/>
          </a:xfrm>
        </p:spPr>
        <p:txBody>
          <a:bodyPr>
            <a:normAutofit/>
          </a:bodyPr>
          <a:lstStyle/>
          <a:p>
            <a:pPr>
              <a:buFont typeface="Wingdings" pitchFamily="2" charset="2"/>
              <a:buChar char="Ø"/>
            </a:pPr>
            <a:r>
              <a:rPr lang="tr-TR" sz="3600" dirty="0" smtClean="0">
                <a:latin typeface="Times New Roman" pitchFamily="18" charset="0"/>
                <a:cs typeface="Times New Roman" pitchFamily="18" charset="0"/>
              </a:rPr>
              <a:t>PTD ile LAM </a:t>
            </a:r>
            <a:r>
              <a:rPr lang="tr-TR" sz="3600" dirty="0" err="1" smtClean="0">
                <a:latin typeface="Times New Roman" pitchFamily="18" charset="0"/>
                <a:cs typeface="Times New Roman" pitchFamily="18" charset="0"/>
              </a:rPr>
              <a:t>injury</a:t>
            </a:r>
            <a:r>
              <a:rPr lang="tr-TR" sz="3600" dirty="0" smtClean="0">
                <a:latin typeface="Times New Roman" pitchFamily="18" charset="0"/>
                <a:cs typeface="Times New Roman" pitchFamily="18" charset="0"/>
              </a:rPr>
              <a:t> arasındaki ilişkiyi gösteren  radyolojik çalışmalarda dahil literatürde çok fazla çalışma mevcuttur.</a:t>
            </a:r>
          </a:p>
          <a:p>
            <a:pPr>
              <a:buFont typeface="Wingdings" pitchFamily="2" charset="2"/>
              <a:buChar char="Ø"/>
            </a:pPr>
            <a:r>
              <a:rPr lang="tr-TR" sz="3600" dirty="0" err="1" smtClean="0">
                <a:latin typeface="Times New Roman" pitchFamily="18" charset="0"/>
                <a:cs typeface="Times New Roman" pitchFamily="18" charset="0"/>
              </a:rPr>
              <a:t>Vaginal</a:t>
            </a:r>
            <a:r>
              <a:rPr lang="tr-TR" sz="3600" dirty="0" smtClean="0">
                <a:latin typeface="Times New Roman" pitchFamily="18" charset="0"/>
                <a:cs typeface="Times New Roman" pitchFamily="18" charset="0"/>
              </a:rPr>
              <a:t> doğum ve müdahaleli doğumda LAM </a:t>
            </a:r>
            <a:r>
              <a:rPr lang="tr-TR" sz="3600" dirty="0" err="1" smtClean="0">
                <a:latin typeface="Times New Roman" pitchFamily="18" charset="0"/>
                <a:cs typeface="Times New Roman" pitchFamily="18" charset="0"/>
              </a:rPr>
              <a:t>injury</a:t>
            </a:r>
            <a:r>
              <a:rPr lang="tr-TR" sz="3600" dirty="0" smtClean="0">
                <a:latin typeface="Times New Roman" pitchFamily="18" charset="0"/>
                <a:cs typeface="Times New Roman" pitchFamily="18" charset="0"/>
              </a:rPr>
              <a:t> daha fazla olduğu belirtilmektedir.</a:t>
            </a:r>
            <a:endParaRPr lang="tr-TR" sz="36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Grp="1" noChangeArrowheads="1"/>
          </p:cNvSpPr>
          <p:nvPr>
            <p:ph type="title"/>
          </p:nvPr>
        </p:nvSpPr>
        <p:spPr>
          <a:xfrm>
            <a:off x="411583" y="202751"/>
            <a:ext cx="8732418" cy="1011671"/>
          </a:xfrm>
        </p:spPr>
        <p:txBody>
          <a:bodyPr tIns="38808"/>
          <a:lstStyle/>
          <a:p>
            <a:pPr eaLnBrk="1"/>
            <a:endParaRPr lang="tr-TR" smtClean="0"/>
          </a:p>
        </p:txBody>
      </p:sp>
      <p:sp>
        <p:nvSpPr>
          <p:cNvPr id="5" name="Rectangle 2"/>
          <p:cNvSpPr txBox="1">
            <a:spLocks noChangeArrowheads="1"/>
          </p:cNvSpPr>
          <p:nvPr/>
        </p:nvSpPr>
        <p:spPr>
          <a:xfrm>
            <a:off x="411583" y="1928802"/>
            <a:ext cx="8732418" cy="4380518"/>
          </a:xfrm>
          <a:prstGeom prst="rect">
            <a:avLst/>
          </a:prstGeom>
        </p:spPr>
        <p:txBody>
          <a:bodyPr vert="horz">
            <a:normAutofit fontScale="92500" lnSpcReduction="20000"/>
          </a:bodyPr>
          <a:lstStyle/>
          <a:p>
            <a:pPr marL="457200" indent="-457200">
              <a:buFont typeface="Wingdings" pitchFamily="2" charset="2"/>
              <a:buChar char="Ø"/>
            </a:pPr>
            <a:r>
              <a:rPr lang="tr-TR" sz="3500" dirty="0" err="1" smtClean="0">
                <a:latin typeface="Times New Roman" pitchFamily="18" charset="0"/>
                <a:cs typeface="Times New Roman" pitchFamily="18" charset="0"/>
              </a:rPr>
              <a:t>Levator</a:t>
            </a:r>
            <a:r>
              <a:rPr lang="tr-TR" sz="3500" dirty="0" smtClean="0">
                <a:latin typeface="Times New Roman" pitchFamily="18" charset="0"/>
                <a:cs typeface="Times New Roman" pitchFamily="18" charset="0"/>
              </a:rPr>
              <a:t> </a:t>
            </a:r>
            <a:r>
              <a:rPr lang="tr-TR" sz="3500" dirty="0">
                <a:latin typeface="Times New Roman" pitchFamily="18" charset="0"/>
                <a:cs typeface="Times New Roman" pitchFamily="18" charset="0"/>
              </a:rPr>
              <a:t>ani kası </a:t>
            </a:r>
            <a:r>
              <a:rPr lang="tr-TR" sz="3500" dirty="0" err="1">
                <a:latin typeface="Times New Roman" pitchFamily="18" charset="0"/>
                <a:cs typeface="Times New Roman" pitchFamily="18" charset="0"/>
              </a:rPr>
              <a:t>anterior</a:t>
            </a:r>
            <a:r>
              <a:rPr lang="tr-TR" sz="3500" dirty="0">
                <a:latin typeface="Times New Roman" pitchFamily="18" charset="0"/>
                <a:cs typeface="Times New Roman" pitchFamily="18" charset="0"/>
              </a:rPr>
              <a:t> ve </a:t>
            </a:r>
            <a:r>
              <a:rPr lang="tr-TR" sz="3500" dirty="0" err="1">
                <a:latin typeface="Times New Roman" pitchFamily="18" charset="0"/>
                <a:cs typeface="Times New Roman" pitchFamily="18" charset="0"/>
              </a:rPr>
              <a:t>central</a:t>
            </a:r>
            <a:r>
              <a:rPr lang="tr-TR" sz="3500" dirty="0">
                <a:latin typeface="Times New Roman" pitchFamily="18" charset="0"/>
                <a:cs typeface="Times New Roman" pitchFamily="18" charset="0"/>
              </a:rPr>
              <a:t> </a:t>
            </a:r>
            <a:r>
              <a:rPr lang="tr-TR" sz="3500" dirty="0" err="1">
                <a:latin typeface="Times New Roman" pitchFamily="18" charset="0"/>
                <a:cs typeface="Times New Roman" pitchFamily="18" charset="0"/>
              </a:rPr>
              <a:t>kompartmandaki</a:t>
            </a:r>
            <a:r>
              <a:rPr lang="tr-TR" sz="3500" dirty="0">
                <a:latin typeface="Times New Roman" pitchFamily="18" charset="0"/>
                <a:cs typeface="Times New Roman" pitchFamily="18" charset="0"/>
              </a:rPr>
              <a:t> yapıları korur. </a:t>
            </a:r>
          </a:p>
          <a:p>
            <a:pPr marL="914400" lvl="1" indent="-457200">
              <a:buFont typeface="Wingdings" pitchFamily="2" charset="2"/>
              <a:buChar char="§"/>
            </a:pPr>
            <a:r>
              <a:rPr lang="tr-TR" sz="3500" dirty="0" smtClean="0">
                <a:latin typeface="Times New Roman" pitchFamily="18" charset="0"/>
                <a:cs typeface="Times New Roman" pitchFamily="18" charset="0"/>
              </a:rPr>
              <a:t>3-4</a:t>
            </a:r>
            <a:r>
              <a:rPr lang="tr-TR" sz="3500" dirty="0">
                <a:latin typeface="Times New Roman" pitchFamily="18" charset="0"/>
                <a:cs typeface="Times New Roman" pitchFamily="18" charset="0"/>
              </a:rPr>
              <a:t>’ yırtıklar ve yan duvar yaralanmalarında hasar görür</a:t>
            </a:r>
            <a:r>
              <a:rPr lang="tr-TR" sz="3500" dirty="0" smtClean="0">
                <a:latin typeface="Times New Roman" pitchFamily="18" charset="0"/>
                <a:cs typeface="Times New Roman" pitchFamily="18" charset="0"/>
              </a:rPr>
              <a:t>.</a:t>
            </a:r>
          </a:p>
          <a:p>
            <a:pPr marL="914400" lvl="1" indent="-457200">
              <a:buFont typeface="Wingdings" pitchFamily="2" charset="2"/>
              <a:buChar char="§"/>
            </a:pPr>
            <a:r>
              <a:rPr lang="tr-TR" sz="3500" dirty="0" smtClean="0">
                <a:latin typeface="Times New Roman" pitchFamily="18" charset="0"/>
                <a:cs typeface="Times New Roman" pitchFamily="18" charset="0"/>
              </a:rPr>
              <a:t>Deformasyonu </a:t>
            </a:r>
            <a:r>
              <a:rPr lang="tr-TR" sz="3500" dirty="0" err="1">
                <a:latin typeface="Times New Roman" pitchFamily="18" charset="0"/>
                <a:cs typeface="Times New Roman" pitchFamily="18" charset="0"/>
              </a:rPr>
              <a:t>prolapsusa</a:t>
            </a:r>
            <a:r>
              <a:rPr lang="tr-TR" sz="3500" dirty="0">
                <a:latin typeface="Times New Roman" pitchFamily="18" charset="0"/>
                <a:cs typeface="Times New Roman" pitchFamily="18" charset="0"/>
              </a:rPr>
              <a:t> neden olur</a:t>
            </a:r>
            <a:r>
              <a:rPr lang="tr-TR" sz="3500" dirty="0" smtClean="0">
                <a:latin typeface="Times New Roman" pitchFamily="18" charset="0"/>
                <a:cs typeface="Times New Roman" pitchFamily="18" charset="0"/>
              </a:rPr>
              <a:t>.</a:t>
            </a:r>
            <a:endParaRPr lang="tr-TR" sz="3500" dirty="0">
              <a:latin typeface="Times New Roman" pitchFamily="18" charset="0"/>
              <a:cs typeface="Times New Roman" pitchFamily="18" charset="0"/>
            </a:endParaRPr>
          </a:p>
          <a:p>
            <a:pPr marL="457200" indent="-457200">
              <a:buFont typeface="Wingdings" pitchFamily="2" charset="2"/>
              <a:buChar char="Ø"/>
            </a:pPr>
            <a:r>
              <a:rPr lang="tr-TR" sz="3500" dirty="0">
                <a:latin typeface="Times New Roman" pitchFamily="18" charset="0"/>
                <a:cs typeface="Times New Roman" pitchFamily="18" charset="0"/>
              </a:rPr>
              <a:t>4 boyutlu </a:t>
            </a:r>
            <a:r>
              <a:rPr lang="tr-TR" sz="3500" dirty="0" err="1">
                <a:latin typeface="Times New Roman" pitchFamily="18" charset="0"/>
                <a:cs typeface="Times New Roman" pitchFamily="18" charset="0"/>
              </a:rPr>
              <a:t>translabial</a:t>
            </a:r>
            <a:r>
              <a:rPr lang="tr-TR" sz="3500" dirty="0">
                <a:latin typeface="Times New Roman" pitchFamily="18" charset="0"/>
                <a:cs typeface="Times New Roman" pitchFamily="18" charset="0"/>
              </a:rPr>
              <a:t> </a:t>
            </a:r>
            <a:r>
              <a:rPr lang="tr-TR" sz="3500" dirty="0" smtClean="0">
                <a:latin typeface="Times New Roman" pitchFamily="18" charset="0"/>
                <a:cs typeface="Times New Roman" pitchFamily="18" charset="0"/>
              </a:rPr>
              <a:t>ultrason, </a:t>
            </a:r>
            <a:r>
              <a:rPr lang="tr-TR" sz="3500" dirty="0" err="1" smtClean="0">
                <a:latin typeface="Times New Roman" pitchFamily="18" charset="0"/>
                <a:cs typeface="Times New Roman" pitchFamily="18" charset="0"/>
              </a:rPr>
              <a:t>levator</a:t>
            </a:r>
            <a:r>
              <a:rPr lang="tr-TR" sz="3500" dirty="0" smtClean="0">
                <a:latin typeface="Times New Roman" pitchFamily="18" charset="0"/>
                <a:cs typeface="Times New Roman" pitchFamily="18" charset="0"/>
              </a:rPr>
              <a:t> </a:t>
            </a:r>
            <a:r>
              <a:rPr lang="tr-TR" sz="3500" dirty="0">
                <a:latin typeface="Times New Roman" pitchFamily="18" charset="0"/>
                <a:cs typeface="Times New Roman" pitchFamily="18" charset="0"/>
              </a:rPr>
              <a:t>ani travması ve gelecekteki </a:t>
            </a:r>
            <a:r>
              <a:rPr lang="tr-TR" sz="3500" dirty="0" err="1">
                <a:latin typeface="Times New Roman" pitchFamily="18" charset="0"/>
                <a:cs typeface="Times New Roman" pitchFamily="18" charset="0"/>
              </a:rPr>
              <a:t>pelvik</a:t>
            </a:r>
            <a:r>
              <a:rPr lang="tr-TR" sz="3500" dirty="0">
                <a:latin typeface="Times New Roman" pitchFamily="18" charset="0"/>
                <a:cs typeface="Times New Roman" pitchFamily="18" charset="0"/>
              </a:rPr>
              <a:t> taban </a:t>
            </a:r>
            <a:r>
              <a:rPr lang="tr-TR" sz="3500" dirty="0" err="1">
                <a:latin typeface="Times New Roman" pitchFamily="18" charset="0"/>
                <a:cs typeface="Times New Roman" pitchFamily="18" charset="0"/>
              </a:rPr>
              <a:t>disfonksiyonu</a:t>
            </a:r>
            <a:r>
              <a:rPr lang="tr-TR" sz="3500" dirty="0">
                <a:latin typeface="Times New Roman" pitchFamily="18" charset="0"/>
                <a:cs typeface="Times New Roman" pitchFamily="18" charset="0"/>
              </a:rPr>
              <a:t> için yüksek riskli kadınların belirlenmesinde klinik marker olarak kullanılabilir.</a:t>
            </a:r>
          </a:p>
          <a:p>
            <a:pPr marL="365760" marR="0" lvl="0" indent="-256032" algn="l" defTabSz="914400" rtl="0" eaLnBrk="1" fontAlgn="auto" latinLnBrk="0" hangingPunct="1">
              <a:lnSpc>
                <a:spcPct val="100000"/>
              </a:lnSpc>
              <a:spcBef>
                <a:spcPts val="400"/>
              </a:spcBef>
              <a:spcAft>
                <a:spcPts val="0"/>
              </a:spcAft>
              <a:buClr>
                <a:schemeClr val="accent1"/>
              </a:buClr>
              <a:buSzPct val="68000"/>
              <a:buFont typeface="Times New Roman" pitchFamily="16" charset="0"/>
              <a:buNone/>
              <a:tabLst/>
              <a:defRPr/>
            </a:pPr>
            <a:endParaRPr kumimoji="0" lang="tr-TR" sz="2700" b="0" i="0" u="none" strike="noStrike" kern="1200" cap="none" spc="0" normalizeH="0" baseline="0" noProof="0" dirty="0" smtClean="0">
              <a:ln>
                <a:noFill/>
              </a:ln>
              <a:solidFill>
                <a:schemeClr val="tx1"/>
              </a:solidFill>
              <a:effectLst/>
              <a:uLnTx/>
              <a:uFillTx/>
              <a:latin typeface="+mn-lt"/>
              <a:ea typeface="+mn-ea"/>
              <a:cs typeface="+mn-cs"/>
            </a:endParaRPr>
          </a:p>
        </p:txBody>
      </p:sp>
      <p:pic>
        <p:nvPicPr>
          <p:cNvPr id="6" name="Picture 3"/>
          <p:cNvPicPr>
            <a:picLocks noChangeAspect="1" noChangeArrowheads="1"/>
          </p:cNvPicPr>
          <p:nvPr/>
        </p:nvPicPr>
        <p:blipFill>
          <a:blip r:embed="rId2"/>
          <a:srcRect/>
          <a:stretch>
            <a:fillRect/>
          </a:stretch>
        </p:blipFill>
        <p:spPr bwMode="auto">
          <a:xfrm>
            <a:off x="571473" y="232387"/>
            <a:ext cx="8170022" cy="1309445"/>
          </a:xfrm>
          <a:prstGeom prst="rect">
            <a:avLst/>
          </a:prstGeom>
          <a:noFill/>
          <a:ln w="9525">
            <a:noFill/>
            <a:round/>
            <a:headEnd/>
            <a:tailEnd/>
          </a:ln>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Text Box 3"/>
          <p:cNvSpPr txBox="1">
            <a:spLocks noChangeArrowheads="1"/>
          </p:cNvSpPr>
          <p:nvPr/>
        </p:nvSpPr>
        <p:spPr bwMode="auto">
          <a:xfrm>
            <a:off x="539750" y="1268413"/>
            <a:ext cx="1944688" cy="701675"/>
          </a:xfrm>
          <a:prstGeom prst="rect">
            <a:avLst/>
          </a:prstGeom>
          <a:noFill/>
          <a:ln w="9525">
            <a:noFill/>
            <a:miter lim="800000"/>
            <a:headEnd/>
            <a:tailEnd/>
          </a:ln>
          <a:effectLst/>
        </p:spPr>
        <p:txBody>
          <a:bodyPr>
            <a:spAutoFit/>
          </a:bodyPr>
          <a:lstStyle/>
          <a:p>
            <a:r>
              <a:rPr lang="fr-FR" sz="2000" b="1">
                <a:latin typeface="Trebuchet MS" pitchFamily="34" charset="0"/>
              </a:rPr>
              <a:t>Cohort study</a:t>
            </a:r>
          </a:p>
          <a:p>
            <a:r>
              <a:rPr lang="fr-FR" sz="2000">
                <a:latin typeface="Trebuchet MS" pitchFamily="34" charset="0"/>
              </a:rPr>
              <a:t>n=949</a:t>
            </a:r>
          </a:p>
        </p:txBody>
      </p:sp>
      <p:pic>
        <p:nvPicPr>
          <p:cNvPr id="10246" name="Picture 6"/>
          <p:cNvPicPr>
            <a:picLocks noChangeAspect="1" noChangeArrowheads="1"/>
          </p:cNvPicPr>
          <p:nvPr/>
        </p:nvPicPr>
        <p:blipFill>
          <a:blip r:embed="rId3" cstate="print"/>
          <a:srcRect/>
          <a:stretch>
            <a:fillRect/>
          </a:stretch>
        </p:blipFill>
        <p:spPr bwMode="auto">
          <a:xfrm>
            <a:off x="2555875" y="765175"/>
            <a:ext cx="5943600" cy="2038350"/>
          </a:xfrm>
          <a:prstGeom prst="rect">
            <a:avLst/>
          </a:prstGeom>
          <a:noFill/>
          <a:ln w="9525">
            <a:noFill/>
            <a:miter lim="800000"/>
            <a:headEnd/>
            <a:tailEnd/>
          </a:ln>
          <a:effectLst/>
        </p:spPr>
      </p:pic>
      <p:pic>
        <p:nvPicPr>
          <p:cNvPr id="10250" name="Picture 10"/>
          <p:cNvPicPr>
            <a:picLocks noChangeAspect="1" noChangeArrowheads="1"/>
          </p:cNvPicPr>
          <p:nvPr/>
        </p:nvPicPr>
        <p:blipFill>
          <a:blip r:embed="rId4" cstate="print"/>
          <a:srcRect/>
          <a:stretch>
            <a:fillRect/>
          </a:stretch>
        </p:blipFill>
        <p:spPr bwMode="auto">
          <a:xfrm>
            <a:off x="755650" y="2886075"/>
            <a:ext cx="7500938" cy="3971925"/>
          </a:xfrm>
          <a:prstGeom prst="rect">
            <a:avLst/>
          </a:prstGeom>
          <a:noFill/>
          <a:ln w="9525">
            <a:noFill/>
            <a:miter lim="800000"/>
            <a:headEnd/>
            <a:tailEnd/>
          </a:ln>
          <a:effectLst/>
        </p:spPr>
      </p:pic>
      <p:sp>
        <p:nvSpPr>
          <p:cNvPr id="10254" name="Line 14"/>
          <p:cNvSpPr>
            <a:spLocks noChangeShapeType="1"/>
          </p:cNvSpPr>
          <p:nvPr/>
        </p:nvSpPr>
        <p:spPr bwMode="auto">
          <a:xfrm>
            <a:off x="827088" y="5949950"/>
            <a:ext cx="1944687" cy="0"/>
          </a:xfrm>
          <a:prstGeom prst="line">
            <a:avLst/>
          </a:prstGeom>
          <a:noFill/>
          <a:ln w="28575">
            <a:solidFill>
              <a:srgbClr val="339933"/>
            </a:solidFill>
            <a:round/>
            <a:headEnd/>
            <a:tailEnd/>
          </a:ln>
          <a:effectLst/>
        </p:spPr>
        <p:txBody>
          <a:bodyPr/>
          <a:lstStyle/>
          <a:p>
            <a:endParaRPr lang="tr-TR"/>
          </a:p>
        </p:txBody>
      </p:sp>
      <p:sp>
        <p:nvSpPr>
          <p:cNvPr id="10256" name="Line 16"/>
          <p:cNvSpPr>
            <a:spLocks noChangeShapeType="1"/>
          </p:cNvSpPr>
          <p:nvPr/>
        </p:nvSpPr>
        <p:spPr bwMode="auto">
          <a:xfrm>
            <a:off x="827088" y="4076700"/>
            <a:ext cx="1944687" cy="0"/>
          </a:xfrm>
          <a:prstGeom prst="line">
            <a:avLst/>
          </a:prstGeom>
          <a:noFill/>
          <a:ln w="28575">
            <a:solidFill>
              <a:srgbClr val="FF3300"/>
            </a:solidFill>
            <a:round/>
            <a:headEnd/>
            <a:tailEnd/>
          </a:ln>
          <a:effectLst/>
        </p:spPr>
        <p:txBody>
          <a:bodyPr/>
          <a:lstStyle/>
          <a:p>
            <a:endParaRPr lang="tr-TR"/>
          </a:p>
        </p:txBody>
      </p:sp>
      <p:sp>
        <p:nvSpPr>
          <p:cNvPr id="10257" name="Oval 17"/>
          <p:cNvSpPr>
            <a:spLocks noChangeArrowheads="1"/>
          </p:cNvSpPr>
          <p:nvPr/>
        </p:nvSpPr>
        <p:spPr bwMode="auto">
          <a:xfrm>
            <a:off x="5076825" y="2852738"/>
            <a:ext cx="1727200" cy="360362"/>
          </a:xfrm>
          <a:prstGeom prst="ellipse">
            <a:avLst/>
          </a:prstGeom>
          <a:noFill/>
          <a:ln w="38100">
            <a:solidFill>
              <a:srgbClr val="FF3300"/>
            </a:solidFill>
            <a:round/>
            <a:headEnd/>
            <a:tailEnd/>
          </a:ln>
          <a:effectLst/>
        </p:spPr>
        <p:txBody>
          <a:bodyPr wrap="none" anchor="ctr"/>
          <a:lstStyle/>
          <a:p>
            <a:endParaRPr lang="tr-TR"/>
          </a:p>
        </p:txBody>
      </p:sp>
      <p:sp>
        <p:nvSpPr>
          <p:cNvPr id="10258" name="Oval 18"/>
          <p:cNvSpPr>
            <a:spLocks noChangeArrowheads="1"/>
          </p:cNvSpPr>
          <p:nvPr/>
        </p:nvSpPr>
        <p:spPr bwMode="auto">
          <a:xfrm>
            <a:off x="6588125" y="3213100"/>
            <a:ext cx="1727200" cy="360363"/>
          </a:xfrm>
          <a:prstGeom prst="ellipse">
            <a:avLst/>
          </a:prstGeom>
          <a:noFill/>
          <a:ln w="38100">
            <a:solidFill>
              <a:srgbClr val="FF3300"/>
            </a:solidFill>
            <a:round/>
            <a:headEnd/>
            <a:tailEnd/>
          </a:ln>
          <a:effectLst/>
        </p:spPr>
        <p:txBody>
          <a:bodyPr wrap="none" anchor="ctr"/>
          <a:lstStyle/>
          <a:p>
            <a:endParaRPr lang="tr-TR"/>
          </a:p>
        </p:txBody>
      </p:sp>
      <p:sp>
        <p:nvSpPr>
          <p:cNvPr id="10259" name="Oval 19"/>
          <p:cNvSpPr>
            <a:spLocks noChangeArrowheads="1"/>
          </p:cNvSpPr>
          <p:nvPr/>
        </p:nvSpPr>
        <p:spPr bwMode="auto">
          <a:xfrm>
            <a:off x="3779838" y="3213100"/>
            <a:ext cx="1152525" cy="360363"/>
          </a:xfrm>
          <a:prstGeom prst="ellipse">
            <a:avLst/>
          </a:prstGeom>
          <a:noFill/>
          <a:ln w="28575">
            <a:solidFill>
              <a:srgbClr val="333399"/>
            </a:solidFill>
            <a:round/>
            <a:headEnd/>
            <a:tailEnd/>
          </a:ln>
          <a:effectLst/>
        </p:spPr>
        <p:txBody>
          <a:bodyPr wrap="none" anchor="ctr"/>
          <a:lstStyle/>
          <a:p>
            <a:endParaRPr lang="tr-TR"/>
          </a:p>
        </p:txBody>
      </p:sp>
      <p:sp>
        <p:nvSpPr>
          <p:cNvPr id="10260" name="Line 20"/>
          <p:cNvSpPr>
            <a:spLocks noChangeShapeType="1"/>
          </p:cNvSpPr>
          <p:nvPr/>
        </p:nvSpPr>
        <p:spPr bwMode="auto">
          <a:xfrm>
            <a:off x="4284663" y="3573463"/>
            <a:ext cx="287337" cy="576262"/>
          </a:xfrm>
          <a:prstGeom prst="line">
            <a:avLst/>
          </a:prstGeom>
          <a:noFill/>
          <a:ln w="38100">
            <a:solidFill>
              <a:srgbClr val="333399"/>
            </a:solidFill>
            <a:round/>
            <a:headEnd/>
            <a:tailEnd type="triangle" w="med" len="med"/>
          </a:ln>
          <a:effectLst/>
        </p:spPr>
        <p:txBody>
          <a:bodyPr/>
          <a:lstStyle/>
          <a:p>
            <a:endParaRPr lang="tr-TR"/>
          </a:p>
        </p:txBody>
      </p:sp>
      <p:sp>
        <p:nvSpPr>
          <p:cNvPr id="10261" name="Line 21"/>
          <p:cNvSpPr>
            <a:spLocks noChangeShapeType="1"/>
          </p:cNvSpPr>
          <p:nvPr/>
        </p:nvSpPr>
        <p:spPr bwMode="auto">
          <a:xfrm>
            <a:off x="4284663" y="3573463"/>
            <a:ext cx="358775" cy="2303462"/>
          </a:xfrm>
          <a:prstGeom prst="line">
            <a:avLst/>
          </a:prstGeom>
          <a:noFill/>
          <a:ln w="38100">
            <a:solidFill>
              <a:srgbClr val="333399"/>
            </a:solidFill>
            <a:round/>
            <a:headEnd/>
            <a:tailEnd type="triangle" w="med" len="med"/>
          </a:ln>
          <a:effectLst/>
        </p:spPr>
        <p:txBody>
          <a:bodyPr/>
          <a:lstStyle/>
          <a:p>
            <a:endParaRPr lang="tr-TR"/>
          </a:p>
        </p:txBody>
      </p:sp>
      <p:sp>
        <p:nvSpPr>
          <p:cNvPr id="10263" name="Oval 23"/>
          <p:cNvSpPr>
            <a:spLocks noChangeArrowheads="1"/>
          </p:cNvSpPr>
          <p:nvPr/>
        </p:nvSpPr>
        <p:spPr bwMode="auto">
          <a:xfrm>
            <a:off x="4572000" y="4076700"/>
            <a:ext cx="360363" cy="217488"/>
          </a:xfrm>
          <a:prstGeom prst="ellipse">
            <a:avLst/>
          </a:prstGeom>
          <a:noFill/>
          <a:ln w="28575">
            <a:solidFill>
              <a:srgbClr val="333399"/>
            </a:solidFill>
            <a:round/>
            <a:headEnd/>
            <a:tailEnd/>
          </a:ln>
          <a:effectLst/>
        </p:spPr>
        <p:txBody>
          <a:bodyPr wrap="none" anchor="ctr"/>
          <a:lstStyle/>
          <a:p>
            <a:endParaRPr lang="tr-TR"/>
          </a:p>
        </p:txBody>
      </p:sp>
      <p:sp>
        <p:nvSpPr>
          <p:cNvPr id="10264" name="Oval 24"/>
          <p:cNvSpPr>
            <a:spLocks noChangeArrowheads="1"/>
          </p:cNvSpPr>
          <p:nvPr/>
        </p:nvSpPr>
        <p:spPr bwMode="auto">
          <a:xfrm>
            <a:off x="4572000" y="5876925"/>
            <a:ext cx="360363" cy="217488"/>
          </a:xfrm>
          <a:prstGeom prst="ellipse">
            <a:avLst/>
          </a:prstGeom>
          <a:noFill/>
          <a:ln w="28575">
            <a:solidFill>
              <a:srgbClr val="333399"/>
            </a:solidFill>
            <a:round/>
            <a:headEnd/>
            <a:tailEnd/>
          </a:ln>
          <a:effectLst/>
        </p:spPr>
        <p:txBody>
          <a:bodyPr wrap="none" anchor="ctr"/>
          <a:lstStyle/>
          <a:p>
            <a:endParaRPr lang="tr-TR"/>
          </a:p>
        </p:txBody>
      </p:sp>
      <p:sp>
        <p:nvSpPr>
          <p:cNvPr id="10265" name="Text Box 25"/>
          <p:cNvSpPr txBox="1">
            <a:spLocks noChangeArrowheads="1"/>
          </p:cNvSpPr>
          <p:nvPr/>
        </p:nvSpPr>
        <p:spPr bwMode="auto">
          <a:xfrm>
            <a:off x="468313" y="188913"/>
            <a:ext cx="8208962" cy="396875"/>
          </a:xfrm>
          <a:prstGeom prst="rect">
            <a:avLst/>
          </a:prstGeom>
          <a:noFill/>
          <a:ln w="9525">
            <a:noFill/>
            <a:miter lim="800000"/>
            <a:headEnd/>
            <a:tailEnd/>
          </a:ln>
          <a:effectLst/>
        </p:spPr>
        <p:txBody>
          <a:bodyPr>
            <a:spAutoFit/>
          </a:bodyPr>
          <a:lstStyle/>
          <a:p>
            <a:pPr algn="ctr"/>
            <a:r>
              <a:rPr lang="tr-TR" sz="2000" b="1" i="1" dirty="0" smtClean="0">
                <a:latin typeface="Trebuchet MS" pitchFamily="34" charset="0"/>
              </a:rPr>
              <a:t>Sezaryen </a:t>
            </a:r>
            <a:r>
              <a:rPr lang="tr-TR" sz="2000" b="1" i="1" dirty="0" err="1" smtClean="0">
                <a:latin typeface="Trebuchet MS" pitchFamily="34" charset="0"/>
              </a:rPr>
              <a:t>Pelvik</a:t>
            </a:r>
            <a:r>
              <a:rPr lang="tr-TR" sz="2000" b="1" i="1" dirty="0" smtClean="0">
                <a:latin typeface="Trebuchet MS" pitchFamily="34" charset="0"/>
              </a:rPr>
              <a:t> Taban </a:t>
            </a:r>
            <a:r>
              <a:rPr lang="tr-TR" sz="2000" b="1" i="1" dirty="0" err="1" smtClean="0">
                <a:latin typeface="Trebuchet MS" pitchFamily="34" charset="0"/>
              </a:rPr>
              <a:t>Disfonksiyonunu</a:t>
            </a:r>
            <a:r>
              <a:rPr lang="tr-TR" sz="2000" b="1" i="1" dirty="0" smtClean="0">
                <a:latin typeface="Trebuchet MS" pitchFamily="34" charset="0"/>
              </a:rPr>
              <a:t> Önler mi ?</a:t>
            </a:r>
            <a:endParaRPr lang="en-US" sz="2000" b="1" i="1" dirty="0">
              <a:latin typeface="Trebuchet MS" pitchFamily="34" charset="0"/>
            </a:endParaRPr>
          </a:p>
        </p:txBody>
      </p:sp>
      <p:sp>
        <p:nvSpPr>
          <p:cNvPr id="10266" name="Line 26"/>
          <p:cNvSpPr>
            <a:spLocks noChangeShapeType="1"/>
          </p:cNvSpPr>
          <p:nvPr/>
        </p:nvSpPr>
        <p:spPr bwMode="auto">
          <a:xfrm>
            <a:off x="468313" y="549275"/>
            <a:ext cx="8280400" cy="0"/>
          </a:xfrm>
          <a:prstGeom prst="line">
            <a:avLst/>
          </a:prstGeom>
          <a:noFill/>
          <a:ln w="28575">
            <a:solidFill>
              <a:schemeClr val="tx1"/>
            </a:solidFill>
            <a:round/>
            <a:headEnd/>
            <a:tailEnd/>
          </a:ln>
          <a:effectLst/>
        </p:spPr>
        <p:txBody>
          <a:bodyPr/>
          <a:lstStyle/>
          <a:p>
            <a:endParaRPr lang="tr-TR"/>
          </a:p>
        </p:txBody>
      </p:sp>
      <p:sp>
        <p:nvSpPr>
          <p:cNvPr id="10267" name="Oval 27"/>
          <p:cNvSpPr>
            <a:spLocks noChangeArrowheads="1"/>
          </p:cNvSpPr>
          <p:nvPr/>
        </p:nvSpPr>
        <p:spPr bwMode="auto">
          <a:xfrm>
            <a:off x="539750" y="4221163"/>
            <a:ext cx="1944688" cy="720725"/>
          </a:xfrm>
          <a:prstGeom prst="ellipse">
            <a:avLst/>
          </a:prstGeom>
          <a:noFill/>
          <a:ln w="38100">
            <a:solidFill>
              <a:srgbClr val="FF3300"/>
            </a:solidFill>
            <a:round/>
            <a:headEnd/>
            <a:tailEnd/>
          </a:ln>
          <a:effectLst/>
        </p:spPr>
        <p:txBody>
          <a:bodyPr wrap="none" anchor="ctr"/>
          <a:lstStyle/>
          <a:p>
            <a:endParaRPr lang="tr-TR"/>
          </a:p>
        </p:txBody>
      </p:sp>
      <p:sp>
        <p:nvSpPr>
          <p:cNvPr id="10268" name="Oval 28"/>
          <p:cNvSpPr>
            <a:spLocks noChangeArrowheads="1"/>
          </p:cNvSpPr>
          <p:nvPr/>
        </p:nvSpPr>
        <p:spPr bwMode="auto">
          <a:xfrm>
            <a:off x="468313" y="6092825"/>
            <a:ext cx="2016125" cy="765175"/>
          </a:xfrm>
          <a:prstGeom prst="ellipse">
            <a:avLst/>
          </a:prstGeom>
          <a:noFill/>
          <a:ln w="38100">
            <a:solidFill>
              <a:srgbClr val="FF3300"/>
            </a:solidFill>
            <a:round/>
            <a:headEnd/>
            <a:tailEnd/>
          </a:ln>
          <a:effectLst/>
        </p:spPr>
        <p:txBody>
          <a:bodyPr wrap="none" anchor="ctr"/>
          <a:lstStyle/>
          <a:p>
            <a:endParaRPr lang="tr-TR"/>
          </a:p>
        </p:txBody>
      </p:sp>
      <p:sp>
        <p:nvSpPr>
          <p:cNvPr id="10269" name="Oval 29"/>
          <p:cNvSpPr>
            <a:spLocks noChangeArrowheads="1"/>
          </p:cNvSpPr>
          <p:nvPr/>
        </p:nvSpPr>
        <p:spPr bwMode="auto">
          <a:xfrm>
            <a:off x="7596188" y="4221163"/>
            <a:ext cx="503237" cy="720725"/>
          </a:xfrm>
          <a:prstGeom prst="ellipse">
            <a:avLst/>
          </a:prstGeom>
          <a:noFill/>
          <a:ln w="38100">
            <a:solidFill>
              <a:srgbClr val="FF3300"/>
            </a:solidFill>
            <a:round/>
            <a:headEnd/>
            <a:tailEnd/>
          </a:ln>
          <a:effectLst/>
        </p:spPr>
        <p:txBody>
          <a:bodyPr wrap="none" anchor="ctr"/>
          <a:lstStyle/>
          <a:p>
            <a:endParaRPr lang="tr-TR"/>
          </a:p>
        </p:txBody>
      </p:sp>
      <p:sp>
        <p:nvSpPr>
          <p:cNvPr id="10270" name="Oval 30"/>
          <p:cNvSpPr>
            <a:spLocks noChangeArrowheads="1"/>
          </p:cNvSpPr>
          <p:nvPr/>
        </p:nvSpPr>
        <p:spPr bwMode="auto">
          <a:xfrm>
            <a:off x="7596188" y="6092825"/>
            <a:ext cx="503237" cy="765175"/>
          </a:xfrm>
          <a:prstGeom prst="ellipse">
            <a:avLst/>
          </a:prstGeom>
          <a:noFill/>
          <a:ln w="38100">
            <a:solidFill>
              <a:srgbClr val="FF3300"/>
            </a:solidFill>
            <a:round/>
            <a:headEnd/>
            <a:tailEnd/>
          </a:ln>
          <a:effectLst/>
        </p:spPr>
        <p:txBody>
          <a:bodyPr wrap="none" anchor="ctr"/>
          <a:lstStyle/>
          <a:p>
            <a:endParaRPr lang="tr-TR"/>
          </a:p>
        </p:txBody>
      </p:sp>
      <p:sp>
        <p:nvSpPr>
          <p:cNvPr id="10271" name="Text Box 31"/>
          <p:cNvSpPr txBox="1">
            <a:spLocks noChangeArrowheads="1"/>
          </p:cNvSpPr>
          <p:nvPr/>
        </p:nvSpPr>
        <p:spPr bwMode="auto">
          <a:xfrm>
            <a:off x="8080375" y="4867275"/>
            <a:ext cx="1063625" cy="527050"/>
          </a:xfrm>
          <a:prstGeom prst="rect">
            <a:avLst/>
          </a:prstGeom>
          <a:noFill/>
          <a:ln w="9525">
            <a:solidFill>
              <a:schemeClr val="tx1"/>
            </a:solidFill>
            <a:miter lim="800000"/>
            <a:headEnd/>
            <a:tailEnd/>
          </a:ln>
          <a:effectLst/>
        </p:spPr>
        <p:txBody>
          <a:bodyPr>
            <a:spAutoFit/>
          </a:bodyPr>
          <a:lstStyle/>
          <a:p>
            <a:r>
              <a:rPr lang="en-US" sz="1400">
                <a:latin typeface="Trebuchet MS" pitchFamily="34" charset="0"/>
              </a:rPr>
              <a:t>Short term </a:t>
            </a:r>
          </a:p>
          <a:p>
            <a:r>
              <a:rPr lang="en-US" sz="1400">
                <a:latin typeface="Trebuchet MS" pitchFamily="34" charset="0"/>
              </a:rPr>
              <a:t>follow-up</a:t>
            </a: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solidFill>
                <a:schemeClr val="tx1"/>
              </a:solidFill>
              <a:latin typeface="Times New Roman" pitchFamily="18" charset="0"/>
              <a:cs typeface="Times New Roman" pitchFamily="18" charset="0"/>
            </a:endParaRPr>
          </a:p>
        </p:txBody>
      </p:sp>
      <p:sp>
        <p:nvSpPr>
          <p:cNvPr id="3" name="2 İçerik Yer Tutucusu"/>
          <p:cNvSpPr>
            <a:spLocks noGrp="1"/>
          </p:cNvSpPr>
          <p:nvPr>
            <p:ph idx="1"/>
          </p:nvPr>
        </p:nvSpPr>
        <p:spPr/>
        <p:txBody>
          <a:bodyPr>
            <a:normAutofit/>
          </a:bodyPr>
          <a:lstStyle/>
          <a:p>
            <a:pPr>
              <a:buFont typeface="Wingdings" pitchFamily="2" charset="2"/>
              <a:buChar char="Ø"/>
            </a:pPr>
            <a:r>
              <a:rPr lang="tr-TR" sz="4000" dirty="0" smtClean="0">
                <a:latin typeface="Times New Roman" pitchFamily="18" charset="0"/>
                <a:cs typeface="Times New Roman" pitchFamily="18" charset="0"/>
              </a:rPr>
              <a:t>Bu </a:t>
            </a:r>
            <a:r>
              <a:rPr lang="tr-TR" sz="4000" dirty="0" err="1" smtClean="0">
                <a:latin typeface="Times New Roman" pitchFamily="18" charset="0"/>
                <a:cs typeface="Times New Roman" pitchFamily="18" charset="0"/>
              </a:rPr>
              <a:t>prospektif</a:t>
            </a:r>
            <a:r>
              <a:rPr lang="tr-TR" sz="4000" dirty="0" smtClean="0">
                <a:latin typeface="Times New Roman" pitchFamily="18" charset="0"/>
                <a:cs typeface="Times New Roman" pitchFamily="18" charset="0"/>
              </a:rPr>
              <a:t> çalışmada görüldüğü gibi kısa dönem takipte (3 aylık) UI oranı </a:t>
            </a:r>
            <a:r>
              <a:rPr lang="tr-TR" sz="4000" dirty="0" err="1" smtClean="0">
                <a:latin typeface="Times New Roman" pitchFamily="18" charset="0"/>
                <a:cs typeface="Times New Roman" pitchFamily="18" charset="0"/>
              </a:rPr>
              <a:t>vaginal</a:t>
            </a:r>
            <a:r>
              <a:rPr lang="tr-TR" sz="4000" dirty="0" smtClean="0">
                <a:latin typeface="Times New Roman" pitchFamily="18" charset="0"/>
                <a:cs typeface="Times New Roman" pitchFamily="18" charset="0"/>
              </a:rPr>
              <a:t> doğumla kıyaslandığında sezaryen yapılanlarda  daha yüksek oranda düşüş göstermiştir.</a:t>
            </a:r>
            <a:endParaRPr lang="tr-TR" sz="40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solidFill>
                <a:schemeClr val="tx1"/>
              </a:solidFill>
            </a:endParaRPr>
          </a:p>
        </p:txBody>
      </p:sp>
      <p:sp>
        <p:nvSpPr>
          <p:cNvPr id="3" name="2 İçerik Yer Tutucusu"/>
          <p:cNvSpPr>
            <a:spLocks noGrp="1"/>
          </p:cNvSpPr>
          <p:nvPr>
            <p:ph idx="1"/>
          </p:nvPr>
        </p:nvSpPr>
        <p:spPr>
          <a:xfrm>
            <a:off x="395536" y="1052736"/>
            <a:ext cx="8229600" cy="4389120"/>
          </a:xfrm>
        </p:spPr>
        <p:txBody>
          <a:bodyPr>
            <a:noAutofit/>
          </a:bodyPr>
          <a:lstStyle/>
          <a:p>
            <a:pPr>
              <a:buFont typeface="Wingdings" pitchFamily="2" charset="2"/>
              <a:buChar char="Ø"/>
            </a:pPr>
            <a:r>
              <a:rPr lang="tr-TR" sz="6000" dirty="0" smtClean="0">
                <a:latin typeface="Times New Roman" pitchFamily="18" charset="0"/>
                <a:cs typeface="Times New Roman" pitchFamily="18" charset="0"/>
              </a:rPr>
              <a:t>ÜRİNER İNKONTİNANSTAN KORUNMAK İÇİN ELEKTİF SEZARYEN ÖNERELİM Mİ ?</a:t>
            </a:r>
            <a:endParaRPr lang="tr-TR" sz="60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5" name="Picture 5"/>
          <p:cNvPicPr>
            <a:picLocks noChangeAspect="1" noChangeArrowheads="1"/>
          </p:cNvPicPr>
          <p:nvPr/>
        </p:nvPicPr>
        <p:blipFill>
          <a:blip r:embed="rId3" cstate="print"/>
          <a:srcRect/>
          <a:stretch>
            <a:fillRect/>
          </a:stretch>
        </p:blipFill>
        <p:spPr bwMode="auto">
          <a:xfrm>
            <a:off x="2555875" y="765175"/>
            <a:ext cx="5943600" cy="2038350"/>
          </a:xfrm>
          <a:prstGeom prst="rect">
            <a:avLst/>
          </a:prstGeom>
          <a:noFill/>
          <a:ln w="9525">
            <a:noFill/>
            <a:miter lim="800000"/>
            <a:headEnd/>
            <a:tailEnd/>
          </a:ln>
          <a:effectLst/>
        </p:spPr>
      </p:pic>
      <p:pic>
        <p:nvPicPr>
          <p:cNvPr id="15366" name="Picture 6"/>
          <p:cNvPicPr>
            <a:picLocks noChangeAspect="1" noChangeArrowheads="1"/>
          </p:cNvPicPr>
          <p:nvPr/>
        </p:nvPicPr>
        <p:blipFill>
          <a:blip r:embed="rId4" cstate="print"/>
          <a:srcRect/>
          <a:stretch>
            <a:fillRect/>
          </a:stretch>
        </p:blipFill>
        <p:spPr bwMode="auto">
          <a:xfrm>
            <a:off x="371475" y="3095625"/>
            <a:ext cx="8401050" cy="666750"/>
          </a:xfrm>
          <a:prstGeom prst="rect">
            <a:avLst/>
          </a:prstGeom>
          <a:noFill/>
          <a:ln w="9525">
            <a:noFill/>
            <a:miter lim="800000"/>
            <a:headEnd/>
            <a:tailEnd/>
          </a:ln>
          <a:effectLst/>
        </p:spPr>
      </p:pic>
      <p:pic>
        <p:nvPicPr>
          <p:cNvPr id="15367" name="Picture 7"/>
          <p:cNvPicPr>
            <a:picLocks noChangeAspect="1" noChangeArrowheads="1"/>
          </p:cNvPicPr>
          <p:nvPr/>
        </p:nvPicPr>
        <p:blipFill>
          <a:blip r:embed="rId5" cstate="print"/>
          <a:srcRect/>
          <a:stretch>
            <a:fillRect/>
          </a:stretch>
        </p:blipFill>
        <p:spPr bwMode="auto">
          <a:xfrm>
            <a:off x="395288" y="3789363"/>
            <a:ext cx="8086725" cy="2714625"/>
          </a:xfrm>
          <a:prstGeom prst="rect">
            <a:avLst/>
          </a:prstGeom>
          <a:noFill/>
          <a:ln w="9525">
            <a:noFill/>
            <a:miter lim="800000"/>
            <a:headEnd/>
            <a:tailEnd/>
          </a:ln>
          <a:effectLst/>
        </p:spPr>
      </p:pic>
      <p:sp>
        <p:nvSpPr>
          <p:cNvPr id="15368" name="Rectangle 8"/>
          <p:cNvSpPr>
            <a:spLocks noChangeArrowheads="1"/>
          </p:cNvSpPr>
          <p:nvPr/>
        </p:nvSpPr>
        <p:spPr bwMode="auto">
          <a:xfrm>
            <a:off x="395288" y="4437063"/>
            <a:ext cx="8137525" cy="215900"/>
          </a:xfrm>
          <a:prstGeom prst="rect">
            <a:avLst/>
          </a:prstGeom>
          <a:noFill/>
          <a:ln w="28575">
            <a:solidFill>
              <a:srgbClr val="FF3300"/>
            </a:solidFill>
            <a:miter lim="800000"/>
            <a:headEnd/>
            <a:tailEnd/>
          </a:ln>
          <a:effectLst/>
        </p:spPr>
        <p:txBody>
          <a:bodyPr wrap="none" anchor="ctr"/>
          <a:lstStyle/>
          <a:p>
            <a:pPr algn="ctr"/>
            <a:endParaRPr lang="fr-FR"/>
          </a:p>
        </p:txBody>
      </p:sp>
      <p:sp>
        <p:nvSpPr>
          <p:cNvPr id="15369" name="Text Box 9"/>
          <p:cNvSpPr txBox="1">
            <a:spLocks noChangeArrowheads="1"/>
          </p:cNvSpPr>
          <p:nvPr/>
        </p:nvSpPr>
        <p:spPr bwMode="auto">
          <a:xfrm>
            <a:off x="468313" y="188913"/>
            <a:ext cx="8208962" cy="396875"/>
          </a:xfrm>
          <a:prstGeom prst="rect">
            <a:avLst/>
          </a:prstGeom>
          <a:noFill/>
          <a:ln w="9525">
            <a:noFill/>
            <a:miter lim="800000"/>
            <a:headEnd/>
            <a:tailEnd/>
          </a:ln>
          <a:effectLst/>
        </p:spPr>
        <p:txBody>
          <a:bodyPr>
            <a:spAutoFit/>
          </a:bodyPr>
          <a:lstStyle/>
          <a:p>
            <a:pPr algn="ctr"/>
            <a:r>
              <a:rPr lang="tr-TR" sz="2000" b="1" i="1" dirty="0" smtClean="0">
                <a:latin typeface="Trebuchet MS" pitchFamily="34" charset="0"/>
              </a:rPr>
              <a:t>Literatür ne diyor?</a:t>
            </a:r>
            <a:endParaRPr lang="en-US" sz="2000" b="1" i="1" dirty="0">
              <a:latin typeface="Trebuchet MS" pitchFamily="34" charset="0"/>
            </a:endParaRPr>
          </a:p>
        </p:txBody>
      </p:sp>
      <p:sp>
        <p:nvSpPr>
          <p:cNvPr id="15370" name="Line 10"/>
          <p:cNvSpPr>
            <a:spLocks noChangeShapeType="1"/>
          </p:cNvSpPr>
          <p:nvPr/>
        </p:nvSpPr>
        <p:spPr bwMode="auto">
          <a:xfrm>
            <a:off x="468313" y="549275"/>
            <a:ext cx="8280400" cy="0"/>
          </a:xfrm>
          <a:prstGeom prst="line">
            <a:avLst/>
          </a:prstGeom>
          <a:noFill/>
          <a:ln w="28575">
            <a:solidFill>
              <a:schemeClr val="tx1"/>
            </a:solidFill>
            <a:round/>
            <a:headEnd/>
            <a:tailEnd/>
          </a:ln>
          <a:effectLst/>
        </p:spPr>
        <p:txBody>
          <a:bodyPr/>
          <a:lstStyle/>
          <a:p>
            <a:endParaRPr lang="tr-TR"/>
          </a:p>
        </p:txBody>
      </p:sp>
      <p:sp>
        <p:nvSpPr>
          <p:cNvPr id="15371" name="Text Box 11"/>
          <p:cNvSpPr txBox="1">
            <a:spLocks noChangeArrowheads="1"/>
          </p:cNvSpPr>
          <p:nvPr/>
        </p:nvSpPr>
        <p:spPr bwMode="auto">
          <a:xfrm>
            <a:off x="539750" y="1268413"/>
            <a:ext cx="1944688" cy="701675"/>
          </a:xfrm>
          <a:prstGeom prst="rect">
            <a:avLst/>
          </a:prstGeom>
          <a:noFill/>
          <a:ln w="9525">
            <a:noFill/>
            <a:miter lim="800000"/>
            <a:headEnd/>
            <a:tailEnd/>
          </a:ln>
          <a:effectLst/>
        </p:spPr>
        <p:txBody>
          <a:bodyPr>
            <a:spAutoFit/>
          </a:bodyPr>
          <a:lstStyle/>
          <a:p>
            <a:r>
              <a:rPr lang="tr-TR" sz="2000" b="1" dirty="0" err="1" smtClean="0">
                <a:latin typeface="Trebuchet MS" pitchFamily="34" charset="0"/>
              </a:rPr>
              <a:t>Kohort</a:t>
            </a:r>
            <a:r>
              <a:rPr lang="tr-TR" sz="2000" b="1" dirty="0" smtClean="0">
                <a:latin typeface="Trebuchet MS" pitchFamily="34" charset="0"/>
              </a:rPr>
              <a:t> çalışma</a:t>
            </a:r>
            <a:endParaRPr lang="fr-FR" sz="2000" b="1" dirty="0">
              <a:latin typeface="Trebuchet MS" pitchFamily="34" charset="0"/>
            </a:endParaRPr>
          </a:p>
          <a:p>
            <a:r>
              <a:rPr lang="fr-FR" sz="2000" dirty="0">
                <a:latin typeface="Trebuchet MS" pitchFamily="34" charset="0"/>
              </a:rPr>
              <a:t>n=949</a:t>
            </a: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solidFill>
                <a:schemeClr val="tx1"/>
              </a:solidFill>
              <a:latin typeface="Times New Roman" pitchFamily="18" charset="0"/>
              <a:cs typeface="Times New Roman" pitchFamily="18" charset="0"/>
            </a:endParaRPr>
          </a:p>
        </p:txBody>
      </p:sp>
      <p:sp>
        <p:nvSpPr>
          <p:cNvPr id="3" name="2 İçerik Yer Tutucusu"/>
          <p:cNvSpPr>
            <a:spLocks noGrp="1"/>
          </p:cNvSpPr>
          <p:nvPr>
            <p:ph idx="1"/>
          </p:nvPr>
        </p:nvSpPr>
        <p:spPr/>
        <p:txBody>
          <a:bodyPr>
            <a:noAutofit/>
          </a:bodyPr>
          <a:lstStyle/>
          <a:p>
            <a:pPr>
              <a:buFont typeface="Wingdings" pitchFamily="2" charset="2"/>
              <a:buChar char="Ø"/>
            </a:pPr>
            <a:r>
              <a:rPr lang="tr-TR" sz="3200" dirty="0" smtClean="0">
                <a:latin typeface="Times New Roman" pitchFamily="18" charset="0"/>
                <a:cs typeface="Times New Roman" pitchFamily="18" charset="0"/>
              </a:rPr>
              <a:t>Bu çalışmada </a:t>
            </a:r>
            <a:r>
              <a:rPr lang="tr-TR" sz="3200" dirty="0" err="1" smtClean="0">
                <a:latin typeface="Times New Roman" pitchFamily="18" charset="0"/>
                <a:cs typeface="Times New Roman" pitchFamily="18" charset="0"/>
              </a:rPr>
              <a:t>multivariate</a:t>
            </a:r>
            <a:r>
              <a:rPr lang="tr-TR" sz="3200" dirty="0" smtClean="0">
                <a:latin typeface="Times New Roman" pitchFamily="18" charset="0"/>
                <a:cs typeface="Times New Roman" pitchFamily="18" charset="0"/>
              </a:rPr>
              <a:t> analiz yapıldığında </a:t>
            </a:r>
            <a:r>
              <a:rPr lang="tr-TR" sz="3200" dirty="0" err="1" smtClean="0">
                <a:latin typeface="Times New Roman" pitchFamily="18" charset="0"/>
                <a:cs typeface="Times New Roman" pitchFamily="18" charset="0"/>
              </a:rPr>
              <a:t>sezaryenın</a:t>
            </a:r>
            <a:r>
              <a:rPr lang="tr-TR" sz="3200" dirty="0" smtClean="0">
                <a:latin typeface="Times New Roman" pitchFamily="18" charset="0"/>
                <a:cs typeface="Times New Roman" pitchFamily="18" charset="0"/>
              </a:rPr>
              <a:t> </a:t>
            </a:r>
            <a:r>
              <a:rPr lang="tr-TR" sz="3200" dirty="0" err="1" smtClean="0">
                <a:latin typeface="Times New Roman" pitchFamily="18" charset="0"/>
                <a:cs typeface="Times New Roman" pitchFamily="18" charset="0"/>
              </a:rPr>
              <a:t>postpartum</a:t>
            </a:r>
            <a:r>
              <a:rPr lang="tr-TR" sz="3200" dirty="0" smtClean="0">
                <a:latin typeface="Times New Roman" pitchFamily="18" charset="0"/>
                <a:cs typeface="Times New Roman" pitchFamily="18" charset="0"/>
              </a:rPr>
              <a:t> </a:t>
            </a:r>
            <a:r>
              <a:rPr lang="tr-TR" sz="3200" dirty="0" err="1" smtClean="0">
                <a:latin typeface="Times New Roman" pitchFamily="18" charset="0"/>
                <a:cs typeface="Times New Roman" pitchFamily="18" charset="0"/>
              </a:rPr>
              <a:t>immediate</a:t>
            </a:r>
            <a:r>
              <a:rPr lang="tr-TR" sz="3200" dirty="0" smtClean="0">
                <a:latin typeface="Times New Roman" pitchFamily="18" charset="0"/>
                <a:cs typeface="Times New Roman" pitchFamily="18" charset="0"/>
              </a:rPr>
              <a:t> </a:t>
            </a:r>
            <a:r>
              <a:rPr lang="tr-TR" sz="3200" dirty="0" err="1" smtClean="0">
                <a:latin typeface="Times New Roman" pitchFamily="18" charset="0"/>
                <a:cs typeface="Times New Roman" pitchFamily="18" charset="0"/>
              </a:rPr>
              <a:t>inkontinansı</a:t>
            </a:r>
            <a:r>
              <a:rPr lang="tr-TR" sz="3200" dirty="0" smtClean="0">
                <a:latin typeface="Times New Roman" pitchFamily="18" charset="0"/>
                <a:cs typeface="Times New Roman" pitchFamily="18" charset="0"/>
              </a:rPr>
              <a:t> önlediği görülmüştür.</a:t>
            </a:r>
          </a:p>
          <a:p>
            <a:pPr>
              <a:buFont typeface="Wingdings" pitchFamily="2" charset="2"/>
              <a:buChar char="Ø"/>
            </a:pPr>
            <a:r>
              <a:rPr lang="tr-TR" sz="3200" dirty="0" smtClean="0">
                <a:latin typeface="Times New Roman" pitchFamily="18" charset="0"/>
                <a:cs typeface="Times New Roman" pitchFamily="18" charset="0"/>
              </a:rPr>
              <a:t>3 aylık dönemde UI </a:t>
            </a:r>
            <a:r>
              <a:rPr lang="tr-TR" sz="3200" dirty="0" err="1" smtClean="0">
                <a:latin typeface="Times New Roman" pitchFamily="18" charset="0"/>
                <a:cs typeface="Times New Roman" pitchFamily="18" charset="0"/>
              </a:rPr>
              <a:t>prevalansının</a:t>
            </a:r>
            <a:r>
              <a:rPr lang="tr-TR" sz="3200" dirty="0" smtClean="0">
                <a:latin typeface="Times New Roman" pitchFamily="18" charset="0"/>
                <a:cs typeface="Times New Roman" pitchFamily="18" charset="0"/>
              </a:rPr>
              <a:t> %50 </a:t>
            </a:r>
            <a:r>
              <a:rPr lang="tr-TR" sz="3200" dirty="0" err="1" smtClean="0">
                <a:latin typeface="Times New Roman" pitchFamily="18" charset="0"/>
                <a:cs typeface="Times New Roman" pitchFamily="18" charset="0"/>
              </a:rPr>
              <a:t>düşüsü</a:t>
            </a:r>
            <a:r>
              <a:rPr lang="tr-TR" sz="3200" dirty="0" smtClean="0">
                <a:latin typeface="Times New Roman" pitchFamily="18" charset="0"/>
                <a:cs typeface="Times New Roman" pitchFamily="18" charset="0"/>
              </a:rPr>
              <a:t> dikkat çekicidir.</a:t>
            </a:r>
          </a:p>
          <a:p>
            <a:pPr>
              <a:buFont typeface="Wingdings" pitchFamily="2" charset="2"/>
              <a:buChar char="Ø"/>
            </a:pPr>
            <a:r>
              <a:rPr lang="tr-TR" sz="3200" dirty="0" smtClean="0">
                <a:latin typeface="Times New Roman" pitchFamily="18" charset="0"/>
                <a:cs typeface="Times New Roman" pitchFamily="18" charset="0"/>
              </a:rPr>
              <a:t>Aslında daha önceki çalışmalarda  bunu destekler niteliktedir, fakat uzun dönem sonuçlarda bu oran sezaryen ve </a:t>
            </a:r>
            <a:r>
              <a:rPr lang="tr-TR" sz="3200" dirty="0" err="1" smtClean="0">
                <a:latin typeface="Times New Roman" pitchFamily="18" charset="0"/>
                <a:cs typeface="Times New Roman" pitchFamily="18" charset="0"/>
              </a:rPr>
              <a:t>vaginal</a:t>
            </a:r>
            <a:r>
              <a:rPr lang="tr-TR" sz="3200" dirty="0" smtClean="0">
                <a:latin typeface="Times New Roman" pitchFamily="18" charset="0"/>
                <a:cs typeface="Times New Roman" pitchFamily="18" charset="0"/>
              </a:rPr>
              <a:t> doğumda benzerdir.</a:t>
            </a:r>
            <a:endParaRPr lang="tr-TR" sz="32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8" name="Picture 6"/>
          <p:cNvPicPr>
            <a:picLocks noChangeAspect="1" noChangeArrowheads="1"/>
          </p:cNvPicPr>
          <p:nvPr/>
        </p:nvPicPr>
        <p:blipFill>
          <a:blip r:embed="rId3" cstate="print"/>
          <a:srcRect/>
          <a:stretch>
            <a:fillRect/>
          </a:stretch>
        </p:blipFill>
        <p:spPr bwMode="auto">
          <a:xfrm>
            <a:off x="3348038" y="836613"/>
            <a:ext cx="5459412" cy="2128837"/>
          </a:xfrm>
          <a:prstGeom prst="rect">
            <a:avLst/>
          </a:prstGeom>
          <a:noFill/>
          <a:ln w="9525">
            <a:noFill/>
            <a:miter lim="800000"/>
            <a:headEnd/>
            <a:tailEnd/>
          </a:ln>
          <a:effectLst/>
        </p:spPr>
      </p:pic>
      <p:pic>
        <p:nvPicPr>
          <p:cNvPr id="8199" name="Picture 7"/>
          <p:cNvPicPr>
            <a:picLocks noChangeAspect="1" noChangeArrowheads="1"/>
          </p:cNvPicPr>
          <p:nvPr/>
        </p:nvPicPr>
        <p:blipFill>
          <a:blip r:embed="rId4" cstate="print"/>
          <a:srcRect/>
          <a:stretch>
            <a:fillRect/>
          </a:stretch>
        </p:blipFill>
        <p:spPr bwMode="auto">
          <a:xfrm>
            <a:off x="357158" y="2928934"/>
            <a:ext cx="6881813" cy="3554417"/>
          </a:xfrm>
          <a:prstGeom prst="rect">
            <a:avLst/>
          </a:prstGeom>
          <a:noFill/>
          <a:ln w="9525">
            <a:noFill/>
            <a:miter lim="800000"/>
            <a:headEnd/>
            <a:tailEnd/>
          </a:ln>
          <a:effectLst/>
        </p:spPr>
      </p:pic>
      <p:sp>
        <p:nvSpPr>
          <p:cNvPr id="8200" name="Rectangle 8"/>
          <p:cNvSpPr>
            <a:spLocks noChangeArrowheads="1"/>
          </p:cNvSpPr>
          <p:nvPr/>
        </p:nvSpPr>
        <p:spPr bwMode="auto">
          <a:xfrm>
            <a:off x="323850" y="5589588"/>
            <a:ext cx="6624638" cy="431800"/>
          </a:xfrm>
          <a:prstGeom prst="rect">
            <a:avLst/>
          </a:prstGeom>
          <a:noFill/>
          <a:ln w="28575">
            <a:solidFill>
              <a:srgbClr val="FF3300"/>
            </a:solidFill>
            <a:miter lim="800000"/>
            <a:headEnd/>
            <a:tailEnd/>
          </a:ln>
          <a:effectLst/>
        </p:spPr>
        <p:txBody>
          <a:bodyPr wrap="none" anchor="ctr"/>
          <a:lstStyle/>
          <a:p>
            <a:pPr algn="ctr"/>
            <a:endParaRPr lang="fr-FR">
              <a:solidFill>
                <a:srgbClr val="FF3300"/>
              </a:solidFill>
            </a:endParaRPr>
          </a:p>
        </p:txBody>
      </p:sp>
      <p:sp>
        <p:nvSpPr>
          <p:cNvPr id="8201" name="Text Box 9"/>
          <p:cNvSpPr txBox="1">
            <a:spLocks noChangeArrowheads="1"/>
          </p:cNvSpPr>
          <p:nvPr/>
        </p:nvSpPr>
        <p:spPr bwMode="auto">
          <a:xfrm>
            <a:off x="395288" y="765175"/>
            <a:ext cx="2808287" cy="946150"/>
          </a:xfrm>
          <a:prstGeom prst="rect">
            <a:avLst/>
          </a:prstGeom>
          <a:noFill/>
          <a:ln w="9525">
            <a:noFill/>
            <a:miter lim="800000"/>
            <a:headEnd/>
            <a:tailEnd/>
          </a:ln>
          <a:effectLst/>
        </p:spPr>
        <p:txBody>
          <a:bodyPr>
            <a:spAutoFit/>
          </a:bodyPr>
          <a:lstStyle/>
          <a:p>
            <a:r>
              <a:rPr lang="en-US" sz="2000" b="1" dirty="0">
                <a:latin typeface="Trebuchet MS" pitchFamily="34" charset="0"/>
              </a:rPr>
              <a:t>Prospective </a:t>
            </a:r>
            <a:r>
              <a:rPr lang="tr-TR" sz="2000" b="1" dirty="0" smtClean="0">
                <a:latin typeface="Trebuchet MS" pitchFamily="34" charset="0"/>
              </a:rPr>
              <a:t> çalışma</a:t>
            </a:r>
            <a:endParaRPr lang="en-US" sz="2000" b="1" dirty="0">
              <a:latin typeface="Trebuchet MS" pitchFamily="34" charset="0"/>
            </a:endParaRPr>
          </a:p>
          <a:p>
            <a:endParaRPr lang="en-US" sz="2000" b="1" dirty="0">
              <a:latin typeface="Trebuchet MS" pitchFamily="34" charset="0"/>
            </a:endParaRPr>
          </a:p>
          <a:p>
            <a:r>
              <a:rPr lang="en-US" sz="1600" dirty="0">
                <a:latin typeface="Trebuchet MS" pitchFamily="34" charset="0"/>
              </a:rPr>
              <a:t>363 </a:t>
            </a:r>
            <a:r>
              <a:rPr lang="en-US" sz="1600" dirty="0" err="1" smtClean="0">
                <a:latin typeface="Trebuchet MS" pitchFamily="34" charset="0"/>
              </a:rPr>
              <a:t>primipar</a:t>
            </a:r>
            <a:r>
              <a:rPr lang="tr-TR" sz="1600" dirty="0" smtClean="0">
                <a:latin typeface="Trebuchet MS" pitchFamily="34" charset="0"/>
              </a:rPr>
              <a:t> kadın</a:t>
            </a:r>
            <a:endParaRPr lang="en-US" sz="1600" i="1" dirty="0">
              <a:latin typeface="Trebuchet MS" pitchFamily="34" charset="0"/>
            </a:endParaRPr>
          </a:p>
        </p:txBody>
      </p:sp>
      <p:pic>
        <p:nvPicPr>
          <p:cNvPr id="8202" name="Picture 10" descr="Neurourology and Urodynamics"/>
          <p:cNvPicPr>
            <a:picLocks noChangeAspect="1" noChangeArrowheads="1"/>
          </p:cNvPicPr>
          <p:nvPr/>
        </p:nvPicPr>
        <p:blipFill>
          <a:blip r:embed="rId5" cstate="print"/>
          <a:srcRect/>
          <a:stretch>
            <a:fillRect/>
          </a:stretch>
        </p:blipFill>
        <p:spPr bwMode="auto">
          <a:xfrm>
            <a:off x="7380288" y="3573463"/>
            <a:ext cx="1554162" cy="2016125"/>
          </a:xfrm>
          <a:prstGeom prst="rect">
            <a:avLst/>
          </a:prstGeom>
          <a:noFill/>
        </p:spPr>
      </p:pic>
      <p:sp>
        <p:nvSpPr>
          <p:cNvPr id="8204" name="Text Box 12"/>
          <p:cNvSpPr txBox="1">
            <a:spLocks noChangeArrowheads="1"/>
          </p:cNvSpPr>
          <p:nvPr/>
        </p:nvSpPr>
        <p:spPr bwMode="auto">
          <a:xfrm>
            <a:off x="468313" y="188913"/>
            <a:ext cx="7848600" cy="396875"/>
          </a:xfrm>
          <a:prstGeom prst="rect">
            <a:avLst/>
          </a:prstGeom>
          <a:noFill/>
          <a:ln w="9525">
            <a:noFill/>
            <a:miter lim="800000"/>
            <a:headEnd/>
            <a:tailEnd/>
          </a:ln>
          <a:effectLst/>
        </p:spPr>
        <p:txBody>
          <a:bodyPr>
            <a:spAutoFit/>
          </a:bodyPr>
          <a:lstStyle/>
          <a:p>
            <a:pPr algn="ctr"/>
            <a:r>
              <a:rPr lang="tr-TR" sz="2000" b="1" i="1" dirty="0" err="1" smtClean="0">
                <a:latin typeface="Trebuchet MS" pitchFamily="34" charset="0"/>
              </a:rPr>
              <a:t>Elektif</a:t>
            </a:r>
            <a:r>
              <a:rPr lang="tr-TR" sz="2000" b="1" i="1" dirty="0" smtClean="0">
                <a:latin typeface="Trebuchet MS" pitchFamily="34" charset="0"/>
              </a:rPr>
              <a:t> ve </a:t>
            </a:r>
            <a:r>
              <a:rPr lang="tr-TR" sz="2000" b="1" i="1" smtClean="0">
                <a:latin typeface="Trebuchet MS" pitchFamily="34" charset="0"/>
              </a:rPr>
              <a:t>acil sezaryenin  </a:t>
            </a:r>
            <a:r>
              <a:rPr lang="tr-TR" sz="2000" b="1" i="1" dirty="0" err="1">
                <a:latin typeface="Trebuchet MS" pitchFamily="34" charset="0"/>
              </a:rPr>
              <a:t>p</a:t>
            </a:r>
            <a:r>
              <a:rPr lang="tr-TR" sz="2000" b="1" i="1" dirty="0" err="1" smtClean="0">
                <a:latin typeface="Trebuchet MS" pitchFamily="34" charset="0"/>
              </a:rPr>
              <a:t>ostpartum</a:t>
            </a:r>
            <a:r>
              <a:rPr lang="tr-TR" sz="2000" b="1" i="1" dirty="0" smtClean="0">
                <a:latin typeface="Trebuchet MS" pitchFamily="34" charset="0"/>
              </a:rPr>
              <a:t> ÜI ‘a etkisi</a:t>
            </a:r>
            <a:endParaRPr lang="en-US" sz="2000" b="1" i="1" dirty="0">
              <a:latin typeface="Trebuchet MS" pitchFamily="34" charset="0"/>
            </a:endParaRPr>
          </a:p>
        </p:txBody>
      </p:sp>
      <p:sp>
        <p:nvSpPr>
          <p:cNvPr id="8205" name="Line 13"/>
          <p:cNvSpPr>
            <a:spLocks noChangeShapeType="1"/>
          </p:cNvSpPr>
          <p:nvPr/>
        </p:nvSpPr>
        <p:spPr bwMode="auto">
          <a:xfrm>
            <a:off x="468313" y="549275"/>
            <a:ext cx="8280400" cy="0"/>
          </a:xfrm>
          <a:prstGeom prst="line">
            <a:avLst/>
          </a:prstGeom>
          <a:noFill/>
          <a:ln w="28575">
            <a:solidFill>
              <a:schemeClr val="tx1"/>
            </a:solidFill>
            <a:round/>
            <a:headEnd/>
            <a:tailEnd/>
          </a:ln>
          <a:effectLst/>
        </p:spPr>
        <p:txBody>
          <a:bodyPr/>
          <a:lstStyle/>
          <a:p>
            <a:endParaRPr lang="tr-TR"/>
          </a:p>
        </p:txBody>
      </p:sp>
      <p:sp>
        <p:nvSpPr>
          <p:cNvPr id="8206" name="Oval 14"/>
          <p:cNvSpPr>
            <a:spLocks noChangeArrowheads="1"/>
          </p:cNvSpPr>
          <p:nvPr/>
        </p:nvSpPr>
        <p:spPr bwMode="auto">
          <a:xfrm>
            <a:off x="2484438" y="5445125"/>
            <a:ext cx="1150937" cy="720725"/>
          </a:xfrm>
          <a:prstGeom prst="ellipse">
            <a:avLst/>
          </a:prstGeom>
          <a:noFill/>
          <a:ln w="38100">
            <a:solidFill>
              <a:srgbClr val="CC3300"/>
            </a:solidFill>
            <a:round/>
            <a:headEnd/>
            <a:tailEnd/>
          </a:ln>
          <a:effectLst/>
        </p:spPr>
        <p:txBody>
          <a:bodyPr wrap="none" anchor="ctr"/>
          <a:lstStyle/>
          <a:p>
            <a:endParaRPr lang="tr-TR"/>
          </a:p>
        </p:txBody>
      </p:sp>
      <p:sp>
        <p:nvSpPr>
          <p:cNvPr id="8207" name="Oval 15"/>
          <p:cNvSpPr>
            <a:spLocks noChangeArrowheads="1"/>
          </p:cNvSpPr>
          <p:nvPr/>
        </p:nvSpPr>
        <p:spPr bwMode="auto">
          <a:xfrm>
            <a:off x="4067175" y="5445125"/>
            <a:ext cx="1150938" cy="720725"/>
          </a:xfrm>
          <a:prstGeom prst="ellipse">
            <a:avLst/>
          </a:prstGeom>
          <a:noFill/>
          <a:ln w="38100">
            <a:solidFill>
              <a:srgbClr val="CC3300"/>
            </a:solidFill>
            <a:round/>
            <a:headEnd/>
            <a:tailEnd/>
          </a:ln>
          <a:effectLst/>
        </p:spPr>
        <p:txBody>
          <a:bodyPr wrap="none" anchor="ctr"/>
          <a:lstStyle/>
          <a:p>
            <a:endParaRPr lang="tr-TR"/>
          </a:p>
        </p:txBody>
      </p:sp>
      <p:sp>
        <p:nvSpPr>
          <p:cNvPr id="8208" name="Text Box 16"/>
          <p:cNvSpPr txBox="1">
            <a:spLocks noChangeArrowheads="1"/>
          </p:cNvSpPr>
          <p:nvPr/>
        </p:nvSpPr>
        <p:spPr bwMode="auto">
          <a:xfrm>
            <a:off x="3203575" y="6308725"/>
            <a:ext cx="1319213" cy="304800"/>
          </a:xfrm>
          <a:prstGeom prst="rect">
            <a:avLst/>
          </a:prstGeom>
          <a:noFill/>
          <a:ln w="9525">
            <a:noFill/>
            <a:miter lim="800000"/>
            <a:headEnd/>
            <a:tailEnd/>
          </a:ln>
          <a:effectLst/>
        </p:spPr>
        <p:txBody>
          <a:bodyPr wrap="none">
            <a:spAutoFit/>
          </a:bodyPr>
          <a:lstStyle/>
          <a:p>
            <a:r>
              <a:rPr lang="en-US" sz="1400" b="1">
                <a:latin typeface="Trebuchet MS" pitchFamily="34" charset="0"/>
              </a:rPr>
              <a:t>No difference</a:t>
            </a: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solidFill>
                <a:schemeClr val="tx1"/>
              </a:solidFill>
              <a:latin typeface="Times New Roman" pitchFamily="18" charset="0"/>
              <a:cs typeface="Times New Roman" pitchFamily="18" charset="0"/>
            </a:endParaRPr>
          </a:p>
        </p:txBody>
      </p:sp>
      <p:sp>
        <p:nvSpPr>
          <p:cNvPr id="3" name="2 İçerik Yer Tutucusu"/>
          <p:cNvSpPr>
            <a:spLocks noGrp="1"/>
          </p:cNvSpPr>
          <p:nvPr>
            <p:ph idx="1"/>
          </p:nvPr>
        </p:nvSpPr>
        <p:spPr/>
        <p:txBody>
          <a:bodyPr>
            <a:normAutofit/>
          </a:bodyPr>
          <a:lstStyle/>
          <a:p>
            <a:pPr>
              <a:buFont typeface="Wingdings" pitchFamily="2" charset="2"/>
              <a:buChar char="Ø"/>
            </a:pPr>
            <a:r>
              <a:rPr lang="tr-TR" sz="3200" dirty="0" smtClean="0">
                <a:latin typeface="Times New Roman" pitchFamily="18" charset="0"/>
                <a:cs typeface="Times New Roman" pitchFamily="18" charset="0"/>
              </a:rPr>
              <a:t>Bu çalışma göstermiştir ki tüm </a:t>
            </a:r>
            <a:r>
              <a:rPr lang="tr-TR" sz="3200" dirty="0" err="1" smtClean="0">
                <a:latin typeface="Times New Roman" pitchFamily="18" charset="0"/>
                <a:cs typeface="Times New Roman" pitchFamily="18" charset="0"/>
              </a:rPr>
              <a:t>sezaryenlar</a:t>
            </a:r>
            <a:r>
              <a:rPr lang="tr-TR" sz="3200" dirty="0" smtClean="0">
                <a:latin typeface="Times New Roman" pitchFamily="18" charset="0"/>
                <a:cs typeface="Times New Roman" pitchFamily="18" charset="0"/>
              </a:rPr>
              <a:t> </a:t>
            </a:r>
            <a:r>
              <a:rPr lang="tr-TR" sz="3200" dirty="0" err="1" smtClean="0">
                <a:latin typeface="Times New Roman" pitchFamily="18" charset="0"/>
                <a:cs typeface="Times New Roman" pitchFamily="18" charset="0"/>
              </a:rPr>
              <a:t>postpartum</a:t>
            </a:r>
            <a:r>
              <a:rPr lang="tr-TR" sz="3200" dirty="0" smtClean="0">
                <a:latin typeface="Times New Roman" pitchFamily="18" charset="0"/>
                <a:cs typeface="Times New Roman" pitchFamily="18" charset="0"/>
              </a:rPr>
              <a:t> UI karşı koruyucu değildir. </a:t>
            </a:r>
          </a:p>
          <a:p>
            <a:pPr>
              <a:buFont typeface="Wingdings" pitchFamily="2" charset="2"/>
              <a:buChar char="Ø"/>
            </a:pPr>
            <a:r>
              <a:rPr lang="tr-TR" sz="3200" dirty="0" smtClean="0">
                <a:latin typeface="Times New Roman" pitchFamily="18" charset="0"/>
                <a:cs typeface="Times New Roman" pitchFamily="18" charset="0"/>
              </a:rPr>
              <a:t>Sadece </a:t>
            </a:r>
            <a:r>
              <a:rPr lang="tr-TR" sz="3200" dirty="0" err="1" smtClean="0">
                <a:latin typeface="Times New Roman" pitchFamily="18" charset="0"/>
                <a:cs typeface="Times New Roman" pitchFamily="18" charset="0"/>
              </a:rPr>
              <a:t>travay</a:t>
            </a:r>
            <a:r>
              <a:rPr lang="tr-TR" sz="3200" dirty="0" smtClean="0">
                <a:latin typeface="Times New Roman" pitchFamily="18" charset="0"/>
                <a:cs typeface="Times New Roman" pitchFamily="18" charset="0"/>
              </a:rPr>
              <a:t> başlamadan yapılan </a:t>
            </a:r>
            <a:r>
              <a:rPr lang="tr-TR" sz="3200" dirty="0" err="1" smtClean="0">
                <a:latin typeface="Times New Roman" pitchFamily="18" charset="0"/>
                <a:cs typeface="Times New Roman" pitchFamily="18" charset="0"/>
              </a:rPr>
              <a:t>elektif</a:t>
            </a:r>
            <a:r>
              <a:rPr lang="tr-TR" sz="3200" dirty="0" smtClean="0">
                <a:latin typeface="Times New Roman" pitchFamily="18" charset="0"/>
                <a:cs typeface="Times New Roman" pitchFamily="18" charset="0"/>
              </a:rPr>
              <a:t> </a:t>
            </a:r>
            <a:r>
              <a:rPr lang="tr-TR" sz="3200" dirty="0" err="1" smtClean="0">
                <a:latin typeface="Times New Roman" pitchFamily="18" charset="0"/>
                <a:cs typeface="Times New Roman" pitchFamily="18" charset="0"/>
              </a:rPr>
              <a:t>sezaryenda</a:t>
            </a:r>
            <a:r>
              <a:rPr lang="tr-TR" sz="3200" dirty="0" smtClean="0">
                <a:latin typeface="Times New Roman" pitchFamily="18" charset="0"/>
                <a:cs typeface="Times New Roman" pitchFamily="18" charset="0"/>
              </a:rPr>
              <a:t> bu koruyucu etki görülmüştür.</a:t>
            </a:r>
          </a:p>
          <a:p>
            <a:pPr>
              <a:buFont typeface="Wingdings" pitchFamily="2" charset="2"/>
              <a:buChar char="Ø"/>
            </a:pPr>
            <a:r>
              <a:rPr lang="tr-TR" sz="3200" dirty="0" err="1" smtClean="0">
                <a:latin typeface="Times New Roman" pitchFamily="18" charset="0"/>
                <a:cs typeface="Times New Roman" pitchFamily="18" charset="0"/>
              </a:rPr>
              <a:t>Travay</a:t>
            </a:r>
            <a:r>
              <a:rPr lang="tr-TR" sz="3200" dirty="0" smtClean="0">
                <a:latin typeface="Times New Roman" pitchFamily="18" charset="0"/>
                <a:cs typeface="Times New Roman" pitchFamily="18" charset="0"/>
              </a:rPr>
              <a:t> başladıktan sonra ya da ilerlemeyen </a:t>
            </a:r>
            <a:r>
              <a:rPr lang="tr-TR" sz="3200" dirty="0" err="1" smtClean="0">
                <a:latin typeface="Times New Roman" pitchFamily="18" charset="0"/>
                <a:cs typeface="Times New Roman" pitchFamily="18" charset="0"/>
              </a:rPr>
              <a:t>travay</a:t>
            </a:r>
            <a:r>
              <a:rPr lang="tr-TR" sz="3200" dirty="0" smtClean="0">
                <a:latin typeface="Times New Roman" pitchFamily="18" charset="0"/>
                <a:cs typeface="Times New Roman" pitchFamily="18" charset="0"/>
              </a:rPr>
              <a:t> nedeni ile sezaryen yapılan kadınlarda </a:t>
            </a:r>
            <a:r>
              <a:rPr lang="tr-TR" sz="3200" dirty="0" err="1" smtClean="0">
                <a:latin typeface="Times New Roman" pitchFamily="18" charset="0"/>
                <a:cs typeface="Times New Roman" pitchFamily="18" charset="0"/>
              </a:rPr>
              <a:t>postpartum</a:t>
            </a:r>
            <a:r>
              <a:rPr lang="tr-TR" sz="3200" dirty="0" smtClean="0">
                <a:latin typeface="Times New Roman" pitchFamily="18" charset="0"/>
                <a:cs typeface="Times New Roman" pitchFamily="18" charset="0"/>
              </a:rPr>
              <a:t> </a:t>
            </a:r>
            <a:r>
              <a:rPr lang="tr-TR" sz="3200" dirty="0" err="1" smtClean="0">
                <a:latin typeface="Times New Roman" pitchFamily="18" charset="0"/>
                <a:cs typeface="Times New Roman" pitchFamily="18" charset="0"/>
              </a:rPr>
              <a:t>üriner</a:t>
            </a:r>
            <a:r>
              <a:rPr lang="tr-TR" sz="3200" dirty="0" smtClean="0">
                <a:latin typeface="Times New Roman" pitchFamily="18" charset="0"/>
                <a:cs typeface="Times New Roman" pitchFamily="18" charset="0"/>
              </a:rPr>
              <a:t> </a:t>
            </a:r>
            <a:r>
              <a:rPr lang="tr-TR" sz="3200" dirty="0" err="1" smtClean="0">
                <a:latin typeface="Times New Roman" pitchFamily="18" charset="0"/>
                <a:cs typeface="Times New Roman" pitchFamily="18" charset="0"/>
              </a:rPr>
              <a:t>inkontinans</a:t>
            </a:r>
            <a:r>
              <a:rPr lang="tr-TR" sz="3200" dirty="0" smtClean="0">
                <a:latin typeface="Times New Roman" pitchFamily="18" charset="0"/>
                <a:cs typeface="Times New Roman" pitchFamily="18" charset="0"/>
              </a:rPr>
              <a:t> oranı değişmemiştir.</a:t>
            </a:r>
            <a:endParaRPr lang="tr-TR" sz="32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67544" y="116632"/>
            <a:ext cx="8229600" cy="1143000"/>
          </a:xfrm>
        </p:spPr>
        <p:txBody>
          <a:bodyPr/>
          <a:lstStyle/>
          <a:p>
            <a:r>
              <a:rPr lang="tr-TR" dirty="0" smtClean="0">
                <a:solidFill>
                  <a:schemeClr val="tx1"/>
                </a:solidFill>
                <a:latin typeface="Times New Roman" pitchFamily="18" charset="0"/>
                <a:cs typeface="Times New Roman" pitchFamily="18" charset="0"/>
              </a:rPr>
              <a:t>Anatomi 2</a:t>
            </a:r>
            <a:endParaRPr lang="tr-TR" dirty="0">
              <a:solidFill>
                <a:schemeClr val="tx1"/>
              </a:solidFill>
              <a:latin typeface="Times New Roman" pitchFamily="18" charset="0"/>
              <a:cs typeface="Times New Roman" pitchFamily="18" charset="0"/>
            </a:endParaRPr>
          </a:p>
        </p:txBody>
      </p:sp>
      <p:sp>
        <p:nvSpPr>
          <p:cNvPr id="3" name="2 İçerik Yer Tutucusu"/>
          <p:cNvSpPr>
            <a:spLocks noGrp="1"/>
          </p:cNvSpPr>
          <p:nvPr>
            <p:ph idx="1"/>
          </p:nvPr>
        </p:nvSpPr>
        <p:spPr>
          <a:xfrm>
            <a:off x="457200" y="1268760"/>
            <a:ext cx="8229600" cy="4857403"/>
          </a:xfrm>
        </p:spPr>
        <p:txBody>
          <a:bodyPr>
            <a:noAutofit/>
          </a:bodyPr>
          <a:lstStyle/>
          <a:p>
            <a:pPr>
              <a:buFont typeface="Wingdings" pitchFamily="2" charset="2"/>
              <a:buChar char="Ø"/>
            </a:pPr>
            <a:r>
              <a:rPr lang="tr-TR" sz="2600" dirty="0" err="1" smtClean="0">
                <a:latin typeface="Times New Roman" pitchFamily="18" charset="0"/>
                <a:cs typeface="Times New Roman" pitchFamily="18" charset="0"/>
              </a:rPr>
              <a:t>Vaginayı</a:t>
            </a:r>
            <a:r>
              <a:rPr lang="tr-TR" sz="2600" dirty="0" smtClean="0">
                <a:latin typeface="Times New Roman" pitchFamily="18" charset="0"/>
                <a:cs typeface="Times New Roman" pitchFamily="18" charset="0"/>
              </a:rPr>
              <a:t> </a:t>
            </a:r>
            <a:r>
              <a:rPr lang="tr-TR" sz="2600" dirty="0" err="1" smtClean="0">
                <a:latin typeface="Times New Roman" pitchFamily="18" charset="0"/>
                <a:cs typeface="Times New Roman" pitchFamily="18" charset="0"/>
              </a:rPr>
              <a:t>transvers</a:t>
            </a:r>
            <a:r>
              <a:rPr lang="tr-TR" sz="2600" dirty="0" smtClean="0">
                <a:latin typeface="Times New Roman" pitchFamily="18" charset="0"/>
                <a:cs typeface="Times New Roman" pitchFamily="18" charset="0"/>
              </a:rPr>
              <a:t> olarak mesane ile rektum arasında tutan yapı </a:t>
            </a:r>
            <a:r>
              <a:rPr lang="tr-TR" sz="2600" dirty="0" err="1" smtClean="0">
                <a:latin typeface="Times New Roman" pitchFamily="18" charset="0"/>
                <a:cs typeface="Times New Roman" pitchFamily="18" charset="0"/>
              </a:rPr>
              <a:t>parakolpiumdur</a:t>
            </a:r>
            <a:r>
              <a:rPr lang="tr-TR" sz="2600" dirty="0" smtClean="0">
                <a:latin typeface="Times New Roman" pitchFamily="18" charset="0"/>
                <a:cs typeface="Times New Roman" pitchFamily="18" charset="0"/>
              </a:rPr>
              <a:t>.</a:t>
            </a:r>
          </a:p>
          <a:p>
            <a:pPr>
              <a:buFont typeface="Wingdings" pitchFamily="2" charset="2"/>
              <a:buChar char="Ø"/>
            </a:pPr>
            <a:r>
              <a:rPr lang="tr-TR" sz="2600" dirty="0" err="1" smtClean="0">
                <a:latin typeface="Times New Roman" pitchFamily="18" charset="0"/>
                <a:cs typeface="Times New Roman" pitchFamily="18" charset="0"/>
              </a:rPr>
              <a:t>Endopelvik</a:t>
            </a:r>
            <a:r>
              <a:rPr lang="tr-TR" sz="2600" dirty="0" smtClean="0">
                <a:latin typeface="Times New Roman" pitchFamily="18" charset="0"/>
                <a:cs typeface="Times New Roman" pitchFamily="18" charset="0"/>
              </a:rPr>
              <a:t>  </a:t>
            </a:r>
            <a:r>
              <a:rPr lang="tr-TR" sz="2600" dirty="0" err="1" smtClean="0">
                <a:latin typeface="Times New Roman" pitchFamily="18" charset="0"/>
                <a:cs typeface="Times New Roman" pitchFamily="18" charset="0"/>
              </a:rPr>
              <a:t>fasyanın</a:t>
            </a:r>
            <a:r>
              <a:rPr lang="tr-TR" sz="2600" dirty="0" smtClean="0">
                <a:latin typeface="Times New Roman" pitchFamily="18" charset="0"/>
                <a:cs typeface="Times New Roman" pitchFamily="18" charset="0"/>
              </a:rPr>
              <a:t> başka bir uzantısı </a:t>
            </a:r>
            <a:r>
              <a:rPr lang="tr-TR" sz="2600" dirty="0" err="1" smtClean="0">
                <a:latin typeface="Times New Roman" pitchFamily="18" charset="0"/>
                <a:cs typeface="Times New Roman" pitchFamily="18" charset="0"/>
              </a:rPr>
              <a:t>puboservical</a:t>
            </a:r>
            <a:r>
              <a:rPr lang="tr-TR" sz="2600" dirty="0" smtClean="0">
                <a:latin typeface="Times New Roman" pitchFamily="18" charset="0"/>
                <a:cs typeface="Times New Roman" pitchFamily="18" charset="0"/>
              </a:rPr>
              <a:t> </a:t>
            </a:r>
            <a:r>
              <a:rPr lang="tr-TR" sz="2600" dirty="0" err="1" smtClean="0">
                <a:latin typeface="Times New Roman" pitchFamily="18" charset="0"/>
                <a:cs typeface="Times New Roman" pitchFamily="18" charset="0"/>
              </a:rPr>
              <a:t>fasyayı</a:t>
            </a:r>
            <a:r>
              <a:rPr lang="tr-TR" sz="2600" dirty="0" smtClean="0">
                <a:latin typeface="Times New Roman" pitchFamily="18" charset="0"/>
                <a:cs typeface="Times New Roman" pitchFamily="18" charset="0"/>
              </a:rPr>
              <a:t> oluşturur ve bu </a:t>
            </a:r>
            <a:r>
              <a:rPr lang="tr-TR" sz="2600" dirty="0" err="1" smtClean="0">
                <a:latin typeface="Times New Roman" pitchFamily="18" charset="0"/>
                <a:cs typeface="Times New Roman" pitchFamily="18" charset="0"/>
              </a:rPr>
              <a:t>pubis</a:t>
            </a:r>
            <a:r>
              <a:rPr lang="tr-TR" sz="2600" dirty="0" smtClean="0">
                <a:latin typeface="Times New Roman" pitchFamily="18" charset="0"/>
                <a:cs typeface="Times New Roman" pitchFamily="18" charset="0"/>
              </a:rPr>
              <a:t> mesane ve </a:t>
            </a:r>
            <a:r>
              <a:rPr lang="tr-TR" sz="2600" dirty="0" err="1" smtClean="0">
                <a:latin typeface="Times New Roman" pitchFamily="18" charset="0"/>
                <a:cs typeface="Times New Roman" pitchFamily="18" charset="0"/>
              </a:rPr>
              <a:t>vagina</a:t>
            </a:r>
            <a:r>
              <a:rPr lang="tr-TR" sz="2600" dirty="0" smtClean="0">
                <a:latin typeface="Times New Roman" pitchFamily="18" charset="0"/>
                <a:cs typeface="Times New Roman" pitchFamily="18" charset="0"/>
              </a:rPr>
              <a:t> ön duvarı arasında destek görevi görür.</a:t>
            </a:r>
          </a:p>
          <a:p>
            <a:pPr>
              <a:buFont typeface="Wingdings" pitchFamily="2" charset="2"/>
              <a:buChar char="Ø"/>
            </a:pPr>
            <a:r>
              <a:rPr lang="tr-TR" sz="2600" dirty="0" smtClean="0">
                <a:latin typeface="Times New Roman" pitchFamily="18" charset="0"/>
                <a:cs typeface="Times New Roman" pitchFamily="18" charset="0"/>
              </a:rPr>
              <a:t>Benzer şekilde </a:t>
            </a:r>
            <a:r>
              <a:rPr lang="tr-TR" sz="2600" dirty="0" err="1" smtClean="0">
                <a:latin typeface="Times New Roman" pitchFamily="18" charset="0"/>
                <a:cs typeface="Times New Roman" pitchFamily="18" charset="0"/>
              </a:rPr>
              <a:t>endopelvik</a:t>
            </a:r>
            <a:r>
              <a:rPr lang="tr-TR" sz="2600" dirty="0" smtClean="0">
                <a:latin typeface="Times New Roman" pitchFamily="18" charset="0"/>
                <a:cs typeface="Times New Roman" pitchFamily="18" charset="0"/>
              </a:rPr>
              <a:t> </a:t>
            </a:r>
            <a:r>
              <a:rPr lang="tr-TR" sz="2600" dirty="0" err="1" smtClean="0">
                <a:latin typeface="Times New Roman" pitchFamily="18" charset="0"/>
                <a:cs typeface="Times New Roman" pitchFamily="18" charset="0"/>
              </a:rPr>
              <a:t>fasyanın</a:t>
            </a:r>
            <a:r>
              <a:rPr lang="tr-TR" sz="2600" dirty="0" smtClean="0">
                <a:latin typeface="Times New Roman" pitchFamily="18" charset="0"/>
                <a:cs typeface="Times New Roman" pitchFamily="18" charset="0"/>
              </a:rPr>
              <a:t> bir formu olan </a:t>
            </a:r>
            <a:r>
              <a:rPr lang="tr-TR" sz="2600" dirty="0" err="1" smtClean="0">
                <a:latin typeface="Times New Roman" pitchFamily="18" charset="0"/>
                <a:cs typeface="Times New Roman" pitchFamily="18" charset="0"/>
              </a:rPr>
              <a:t>rektovaginal</a:t>
            </a:r>
            <a:r>
              <a:rPr lang="tr-TR" sz="2600" dirty="0" smtClean="0">
                <a:latin typeface="Times New Roman" pitchFamily="18" charset="0"/>
                <a:cs typeface="Times New Roman" pitchFamily="18" charset="0"/>
              </a:rPr>
              <a:t> </a:t>
            </a:r>
            <a:r>
              <a:rPr lang="tr-TR" sz="2600" dirty="0" err="1" smtClean="0">
                <a:latin typeface="Times New Roman" pitchFamily="18" charset="0"/>
                <a:cs typeface="Times New Roman" pitchFamily="18" charset="0"/>
              </a:rPr>
              <a:t>fasya</a:t>
            </a:r>
            <a:r>
              <a:rPr lang="tr-TR" sz="2600" dirty="0" smtClean="0">
                <a:latin typeface="Times New Roman" pitchFamily="18" charset="0"/>
                <a:cs typeface="Times New Roman" pitchFamily="18" charset="0"/>
              </a:rPr>
              <a:t> arka </a:t>
            </a:r>
            <a:r>
              <a:rPr lang="tr-TR" sz="2600" dirty="0" err="1" smtClean="0">
                <a:latin typeface="Times New Roman" pitchFamily="18" charset="0"/>
                <a:cs typeface="Times New Roman" pitchFamily="18" charset="0"/>
              </a:rPr>
              <a:t>vaginal</a:t>
            </a:r>
            <a:r>
              <a:rPr lang="tr-TR" sz="2600" dirty="0" smtClean="0">
                <a:latin typeface="Times New Roman" pitchFamily="18" charset="0"/>
                <a:cs typeface="Times New Roman" pitchFamily="18" charset="0"/>
              </a:rPr>
              <a:t> duvar ile rektum arasında uzanır ve rektumun ileriye doğru </a:t>
            </a:r>
            <a:r>
              <a:rPr lang="tr-TR" sz="2600" dirty="0" err="1" smtClean="0">
                <a:latin typeface="Times New Roman" pitchFamily="18" charset="0"/>
                <a:cs typeface="Times New Roman" pitchFamily="18" charset="0"/>
              </a:rPr>
              <a:t>protrude</a:t>
            </a:r>
            <a:r>
              <a:rPr lang="tr-TR" sz="2600" dirty="0" smtClean="0">
                <a:latin typeface="Times New Roman" pitchFamily="18" charset="0"/>
                <a:cs typeface="Times New Roman" pitchFamily="18" charset="0"/>
              </a:rPr>
              <a:t> olmasını ve bağırsakların aşağıya doğru </a:t>
            </a:r>
            <a:r>
              <a:rPr lang="tr-TR" sz="2600" dirty="0" err="1" smtClean="0">
                <a:latin typeface="Times New Roman" pitchFamily="18" charset="0"/>
                <a:cs typeface="Times New Roman" pitchFamily="18" charset="0"/>
              </a:rPr>
              <a:t>herniasyonunu</a:t>
            </a:r>
            <a:r>
              <a:rPr lang="tr-TR" sz="2600" dirty="0" smtClean="0">
                <a:latin typeface="Times New Roman" pitchFamily="18" charset="0"/>
                <a:cs typeface="Times New Roman" pitchFamily="18" charset="0"/>
              </a:rPr>
              <a:t> önler.</a:t>
            </a:r>
          </a:p>
          <a:p>
            <a:pPr>
              <a:buFont typeface="Wingdings" pitchFamily="2" charset="2"/>
              <a:buChar char="Ø"/>
            </a:pPr>
            <a:r>
              <a:rPr lang="tr-TR" sz="2600" dirty="0" err="1" smtClean="0">
                <a:latin typeface="Times New Roman" pitchFamily="18" charset="0"/>
                <a:cs typeface="Times New Roman" pitchFamily="18" charset="0"/>
              </a:rPr>
              <a:t>Vaginanın</a:t>
            </a:r>
            <a:r>
              <a:rPr lang="tr-TR" sz="2600" dirty="0" smtClean="0">
                <a:latin typeface="Times New Roman" pitchFamily="18" charset="0"/>
                <a:cs typeface="Times New Roman" pitchFamily="18" charset="0"/>
              </a:rPr>
              <a:t> </a:t>
            </a:r>
            <a:r>
              <a:rPr lang="tr-TR" sz="2600" dirty="0" err="1" smtClean="0">
                <a:latin typeface="Times New Roman" pitchFamily="18" charset="0"/>
                <a:cs typeface="Times New Roman" pitchFamily="18" charset="0"/>
              </a:rPr>
              <a:t>distal</a:t>
            </a:r>
            <a:r>
              <a:rPr lang="tr-TR" sz="2600" dirty="0" smtClean="0">
                <a:latin typeface="Times New Roman" pitchFamily="18" charset="0"/>
                <a:cs typeface="Times New Roman" pitchFamily="18" charset="0"/>
              </a:rPr>
              <a:t> kısmı önde </a:t>
            </a:r>
            <a:r>
              <a:rPr lang="tr-TR" sz="2600" dirty="0" err="1" smtClean="0">
                <a:latin typeface="Times New Roman" pitchFamily="18" charset="0"/>
                <a:cs typeface="Times New Roman" pitchFamily="18" charset="0"/>
              </a:rPr>
              <a:t>üretraya</a:t>
            </a:r>
            <a:r>
              <a:rPr lang="tr-TR" sz="2600" dirty="0" smtClean="0">
                <a:latin typeface="Times New Roman" pitchFamily="18" charset="0"/>
                <a:cs typeface="Times New Roman" pitchFamily="18" charset="0"/>
              </a:rPr>
              <a:t>, arkada </a:t>
            </a:r>
            <a:r>
              <a:rPr lang="tr-TR" sz="2600" dirty="0" err="1" smtClean="0">
                <a:latin typeface="Times New Roman" pitchFamily="18" charset="0"/>
                <a:cs typeface="Times New Roman" pitchFamily="18" charset="0"/>
              </a:rPr>
              <a:t>perineal</a:t>
            </a:r>
            <a:r>
              <a:rPr lang="tr-TR" sz="2600" dirty="0" smtClean="0">
                <a:latin typeface="Times New Roman" pitchFamily="18" charset="0"/>
                <a:cs typeface="Times New Roman" pitchFamily="18" charset="0"/>
              </a:rPr>
              <a:t> cisme ve yanlarda </a:t>
            </a:r>
            <a:r>
              <a:rPr lang="tr-TR" sz="2600" dirty="0" err="1" smtClean="0">
                <a:latin typeface="Times New Roman" pitchFamily="18" charset="0"/>
                <a:cs typeface="Times New Roman" pitchFamily="18" charset="0"/>
              </a:rPr>
              <a:t>levator</a:t>
            </a:r>
            <a:r>
              <a:rPr lang="tr-TR" sz="2600" dirty="0" smtClean="0">
                <a:latin typeface="Times New Roman" pitchFamily="18" charset="0"/>
                <a:cs typeface="Times New Roman" pitchFamily="18" charset="0"/>
              </a:rPr>
              <a:t> ani kasına direk olarak yapışmaktadır.</a:t>
            </a:r>
          </a:p>
          <a:p>
            <a:pPr>
              <a:buFont typeface="Wingdings" pitchFamily="2" charset="2"/>
              <a:buChar char="Ø"/>
            </a:pPr>
            <a:endParaRPr lang="tr-TR" sz="2600" dirty="0" smtClean="0">
              <a:latin typeface="Times New Roman" pitchFamily="18" charset="0"/>
              <a:cs typeface="Times New Roman" pitchFamily="18" charset="0"/>
            </a:endParaRPr>
          </a:p>
          <a:p>
            <a:pPr>
              <a:buFont typeface="Wingdings" pitchFamily="2" charset="2"/>
              <a:buChar char="Ø"/>
            </a:pPr>
            <a:endParaRPr lang="tr-TR" sz="2200" dirty="0" smtClean="0">
              <a:latin typeface="Times New Roman" pitchFamily="18" charset="0"/>
              <a:cs typeface="Times New Roman" pitchFamily="18" charset="0"/>
            </a:endParaRPr>
          </a:p>
          <a:p>
            <a:pPr>
              <a:buFont typeface="Wingdings" pitchFamily="2" charset="2"/>
              <a:buChar char="Ø"/>
            </a:pPr>
            <a:endParaRPr lang="tr-TR" sz="2200" dirty="0" smtClean="0">
              <a:latin typeface="Times New Roman" pitchFamily="18" charset="0"/>
              <a:cs typeface="Times New Roman" pitchFamily="18" charset="0"/>
            </a:endParaRPr>
          </a:p>
          <a:p>
            <a:pPr>
              <a:buFont typeface="Wingdings" pitchFamily="2" charset="2"/>
              <a:buChar char="Ø"/>
            </a:pPr>
            <a:endParaRPr lang="tr-TR" sz="22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980728"/>
            <a:ext cx="8229600" cy="5145435"/>
          </a:xfrm>
        </p:spPr>
        <p:txBody>
          <a:bodyPr>
            <a:normAutofit fontScale="92500" lnSpcReduction="20000"/>
          </a:bodyPr>
          <a:lstStyle/>
          <a:p>
            <a:pPr>
              <a:buFont typeface="Wingdings" pitchFamily="2" charset="2"/>
              <a:buChar char="Ø"/>
            </a:pPr>
            <a:r>
              <a:rPr lang="tr-TR" sz="2800" dirty="0" smtClean="0">
                <a:latin typeface="Times New Roman" pitchFamily="18" charset="0"/>
                <a:cs typeface="Times New Roman" pitchFamily="18" charset="0"/>
              </a:rPr>
              <a:t>Son çalışmalar </a:t>
            </a:r>
            <a:r>
              <a:rPr lang="tr-TR" sz="2800" dirty="0" err="1" smtClean="0">
                <a:latin typeface="Times New Roman" pitchFamily="18" charset="0"/>
                <a:cs typeface="Times New Roman" pitchFamily="18" charset="0"/>
              </a:rPr>
              <a:t>pelvik</a:t>
            </a:r>
            <a:r>
              <a:rPr lang="tr-TR" sz="2800" dirty="0" smtClean="0">
                <a:latin typeface="Times New Roman" pitchFamily="18" charset="0"/>
                <a:cs typeface="Times New Roman" pitchFamily="18" charset="0"/>
              </a:rPr>
              <a:t> taban bozuklukları için </a:t>
            </a:r>
            <a:r>
              <a:rPr lang="tr-TR" sz="2800" dirty="0" err="1" smtClean="0">
                <a:latin typeface="Times New Roman" pitchFamily="18" charset="0"/>
                <a:cs typeface="Times New Roman" pitchFamily="18" charset="0"/>
              </a:rPr>
              <a:t>operatif</a:t>
            </a:r>
            <a:r>
              <a:rPr lang="tr-TR" sz="2800" dirty="0" smtClean="0">
                <a:latin typeface="Times New Roman" pitchFamily="18" charset="0"/>
                <a:cs typeface="Times New Roman" pitchFamily="18" charset="0"/>
              </a:rPr>
              <a:t> </a:t>
            </a:r>
            <a:r>
              <a:rPr lang="tr-TR" sz="2800" dirty="0" err="1" smtClean="0">
                <a:latin typeface="Times New Roman" pitchFamily="18" charset="0"/>
                <a:cs typeface="Times New Roman" pitchFamily="18" charset="0"/>
              </a:rPr>
              <a:t>vaginal</a:t>
            </a:r>
            <a:r>
              <a:rPr lang="tr-TR" sz="2800" dirty="0" smtClean="0">
                <a:latin typeface="Times New Roman" pitchFamily="18" charset="0"/>
                <a:cs typeface="Times New Roman" pitchFamily="18" charset="0"/>
              </a:rPr>
              <a:t> doğumu önemli bir risk faktörü olarak tanımlamışlardır.</a:t>
            </a:r>
          </a:p>
          <a:p>
            <a:pPr>
              <a:buFont typeface="Wingdings" pitchFamily="2" charset="2"/>
              <a:buChar char="Ø"/>
            </a:pPr>
            <a:r>
              <a:rPr lang="tr-TR" sz="2800" dirty="0" smtClean="0">
                <a:latin typeface="Times New Roman" pitchFamily="18" charset="0"/>
                <a:cs typeface="Times New Roman" pitchFamily="18" charset="0"/>
              </a:rPr>
              <a:t>Aslında gebeliğin kendisi önemli bir risk faktörüdür.</a:t>
            </a:r>
          </a:p>
          <a:p>
            <a:pPr>
              <a:buFont typeface="Wingdings" pitchFamily="2" charset="2"/>
              <a:buChar char="Ø"/>
            </a:pPr>
            <a:r>
              <a:rPr lang="tr-TR" sz="2800" dirty="0" err="1" smtClean="0">
                <a:latin typeface="Times New Roman" pitchFamily="18" charset="0"/>
                <a:cs typeface="Times New Roman" pitchFamily="18" charset="0"/>
              </a:rPr>
              <a:t>Elektif</a:t>
            </a:r>
            <a:r>
              <a:rPr lang="tr-TR" sz="2800" dirty="0" smtClean="0">
                <a:latin typeface="Times New Roman" pitchFamily="18" charset="0"/>
                <a:cs typeface="Times New Roman" pitchFamily="18" charset="0"/>
              </a:rPr>
              <a:t> sezaryen </a:t>
            </a:r>
            <a:r>
              <a:rPr lang="tr-TR" sz="2800" dirty="0" err="1" smtClean="0">
                <a:latin typeface="Times New Roman" pitchFamily="18" charset="0"/>
                <a:cs typeface="Times New Roman" pitchFamily="18" charset="0"/>
              </a:rPr>
              <a:t>stress</a:t>
            </a:r>
            <a:r>
              <a:rPr lang="tr-TR" sz="2800" dirty="0" smtClean="0">
                <a:latin typeface="Times New Roman" pitchFamily="18" charset="0"/>
                <a:cs typeface="Times New Roman" pitchFamily="18" charset="0"/>
              </a:rPr>
              <a:t> </a:t>
            </a:r>
            <a:r>
              <a:rPr lang="tr-TR" sz="2800" dirty="0" err="1" smtClean="0">
                <a:latin typeface="Times New Roman" pitchFamily="18" charset="0"/>
                <a:cs typeface="Times New Roman" pitchFamily="18" charset="0"/>
              </a:rPr>
              <a:t>üriner</a:t>
            </a:r>
            <a:r>
              <a:rPr lang="tr-TR" sz="2800" dirty="0" smtClean="0">
                <a:latin typeface="Times New Roman" pitchFamily="18" charset="0"/>
                <a:cs typeface="Times New Roman" pitchFamily="18" charset="0"/>
              </a:rPr>
              <a:t> </a:t>
            </a:r>
            <a:r>
              <a:rPr lang="tr-TR" sz="2800" dirty="0" err="1" smtClean="0">
                <a:latin typeface="Times New Roman" pitchFamily="18" charset="0"/>
                <a:cs typeface="Times New Roman" pitchFamily="18" charset="0"/>
              </a:rPr>
              <a:t>inkontinans</a:t>
            </a:r>
            <a:r>
              <a:rPr lang="tr-TR" sz="2800" dirty="0" smtClean="0">
                <a:latin typeface="Times New Roman" pitchFamily="18" charset="0"/>
                <a:cs typeface="Times New Roman" pitchFamily="18" charset="0"/>
              </a:rPr>
              <a:t> için azalmış risk taşır.</a:t>
            </a:r>
          </a:p>
          <a:p>
            <a:pPr>
              <a:buFont typeface="Wingdings" pitchFamily="2" charset="2"/>
              <a:buChar char="Ø"/>
            </a:pPr>
            <a:r>
              <a:rPr lang="tr-TR" sz="2800" dirty="0" err="1" smtClean="0">
                <a:latin typeface="Times New Roman" pitchFamily="18" charset="0"/>
                <a:cs typeface="Times New Roman" pitchFamily="18" charset="0"/>
              </a:rPr>
              <a:t>Pelvik</a:t>
            </a:r>
            <a:r>
              <a:rPr lang="tr-TR" sz="2800" dirty="0" smtClean="0">
                <a:latin typeface="Times New Roman" pitchFamily="18" charset="0"/>
                <a:cs typeface="Times New Roman" pitchFamily="18" charset="0"/>
              </a:rPr>
              <a:t> taban egzersizleri ilk </a:t>
            </a:r>
            <a:r>
              <a:rPr lang="tr-TR" sz="2800" dirty="0" err="1" smtClean="0">
                <a:latin typeface="Times New Roman" pitchFamily="18" charset="0"/>
                <a:cs typeface="Times New Roman" pitchFamily="18" charset="0"/>
              </a:rPr>
              <a:t>trimesterdeki</a:t>
            </a:r>
            <a:r>
              <a:rPr lang="tr-TR" sz="2800" dirty="0" smtClean="0">
                <a:latin typeface="Times New Roman" pitchFamily="18" charset="0"/>
                <a:cs typeface="Times New Roman" pitchFamily="18" charset="0"/>
              </a:rPr>
              <a:t> tüm kadınlara  önerilmelidir.</a:t>
            </a:r>
          </a:p>
          <a:p>
            <a:pPr>
              <a:buFont typeface="Wingdings" pitchFamily="2" charset="2"/>
              <a:buChar char="Ø"/>
            </a:pPr>
            <a:r>
              <a:rPr lang="tr-TR" sz="2800" dirty="0" smtClean="0">
                <a:latin typeface="Times New Roman" pitchFamily="18" charset="0"/>
                <a:cs typeface="Times New Roman" pitchFamily="18" charset="0"/>
              </a:rPr>
              <a:t>Sezaryenin olası riskleri göz önüne alındığında kadın doğum uzmanları herhangi bir ek risk faktörü bulunmadığında </a:t>
            </a:r>
            <a:r>
              <a:rPr lang="tr-TR" sz="2800" dirty="0" err="1" smtClean="0">
                <a:latin typeface="Times New Roman" pitchFamily="18" charset="0"/>
                <a:cs typeface="Times New Roman" pitchFamily="18" charset="0"/>
              </a:rPr>
              <a:t>üriner</a:t>
            </a:r>
            <a:r>
              <a:rPr lang="tr-TR" sz="2800" dirty="0" smtClean="0">
                <a:latin typeface="Times New Roman" pitchFamily="18" charset="0"/>
                <a:cs typeface="Times New Roman" pitchFamily="18" charset="0"/>
              </a:rPr>
              <a:t>, anal </a:t>
            </a:r>
            <a:r>
              <a:rPr lang="tr-TR" sz="2800" dirty="0" err="1" smtClean="0">
                <a:latin typeface="Times New Roman" pitchFamily="18" charset="0"/>
                <a:cs typeface="Times New Roman" pitchFamily="18" charset="0"/>
              </a:rPr>
              <a:t>inkontinans</a:t>
            </a:r>
            <a:r>
              <a:rPr lang="tr-TR" sz="2800" dirty="0" smtClean="0">
                <a:latin typeface="Times New Roman" pitchFamily="18" charset="0"/>
                <a:cs typeface="Times New Roman" pitchFamily="18" charset="0"/>
              </a:rPr>
              <a:t> ve POP için sezaryen önermemelidirler.</a:t>
            </a:r>
          </a:p>
          <a:p>
            <a:pPr>
              <a:buFont typeface="Wingdings" pitchFamily="2" charset="2"/>
              <a:buChar char="Ø"/>
            </a:pPr>
            <a:endParaRPr lang="tr-TR" sz="2800" dirty="0">
              <a:latin typeface="Times New Roman" pitchFamily="18" charset="0"/>
              <a:cs typeface="Times New Roman" pitchFamily="18" charset="0"/>
            </a:endParaRPr>
          </a:p>
          <a:p>
            <a:pPr>
              <a:buFont typeface="Wingdings" pitchFamily="2" charset="2"/>
              <a:buChar char="Ø"/>
            </a:pPr>
            <a:r>
              <a:rPr lang="tr-TR" sz="1600" b="1" dirty="0" err="1">
                <a:latin typeface="Times New Roman" pitchFamily="18" charset="0"/>
                <a:cs typeface="Times New Roman" pitchFamily="18" charset="0"/>
              </a:rPr>
              <a:t>Koc</a:t>
            </a:r>
            <a:r>
              <a:rPr lang="tr-TR" sz="1600" b="1" dirty="0">
                <a:latin typeface="Times New Roman" pitchFamily="18" charset="0"/>
                <a:cs typeface="Times New Roman" pitchFamily="18" charset="0"/>
              </a:rPr>
              <a:t> O</a:t>
            </a:r>
            <a:r>
              <a:rPr lang="tr-TR" sz="1600" dirty="0">
                <a:latin typeface="Times New Roman" pitchFamily="18" charset="0"/>
                <a:cs typeface="Times New Roman" pitchFamily="18" charset="0"/>
              </a:rPr>
              <a:t>, </a:t>
            </a:r>
            <a:r>
              <a:rPr lang="tr-TR" sz="1600" b="1" dirty="0">
                <a:latin typeface="Times New Roman" pitchFamily="18" charset="0"/>
                <a:cs typeface="Times New Roman" pitchFamily="18" charset="0"/>
              </a:rPr>
              <a:t>Duran B</a:t>
            </a:r>
            <a:r>
              <a:rPr lang="tr-TR" sz="1600" dirty="0">
                <a:latin typeface="Times New Roman" pitchFamily="18" charset="0"/>
                <a:cs typeface="Times New Roman" pitchFamily="18" charset="0"/>
              </a:rPr>
              <a:t>.</a:t>
            </a:r>
            <a:r>
              <a:rPr lang="en-US" sz="1600" dirty="0" smtClean="0">
                <a:latin typeface="Times New Roman" pitchFamily="18" charset="0"/>
                <a:cs typeface="Times New Roman" pitchFamily="18" charset="0"/>
                <a:hlinkClick r:id="rId2"/>
              </a:rPr>
              <a:t>Role </a:t>
            </a:r>
            <a:r>
              <a:rPr lang="en-US" sz="1600" dirty="0">
                <a:latin typeface="Times New Roman" pitchFamily="18" charset="0"/>
                <a:cs typeface="Times New Roman" pitchFamily="18" charset="0"/>
                <a:hlinkClick r:id="rId2"/>
              </a:rPr>
              <a:t>of elective cesarean section in prevention of pelvic floor disorders</a:t>
            </a:r>
            <a:r>
              <a:rPr lang="en-US" sz="1600" dirty="0" smtClean="0">
                <a:latin typeface="Times New Roman" pitchFamily="18" charset="0"/>
                <a:cs typeface="Times New Roman" pitchFamily="18" charset="0"/>
                <a:hlinkClick r:id="rId2"/>
              </a:rPr>
              <a:t>.</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Curr</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Opin</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Obstet</a:t>
            </a:r>
            <a:r>
              <a:rPr lang="en-US" sz="1600" dirty="0">
                <a:latin typeface="Times New Roman" pitchFamily="18" charset="0"/>
                <a:cs typeface="Times New Roman" pitchFamily="18" charset="0"/>
              </a:rPr>
              <a:t> Gynecol. 2012 Oct;24(5):318-23.</a:t>
            </a:r>
            <a:endParaRPr lang="tr-TR" sz="1600" dirty="0" smtClean="0">
              <a:latin typeface="Times New Roman" pitchFamily="18" charset="0"/>
              <a:cs typeface="Times New Roman" pitchFamily="18" charset="0"/>
            </a:endParaRPr>
          </a:p>
          <a:p>
            <a:pPr>
              <a:buFont typeface="Wingdings" pitchFamily="2" charset="2"/>
              <a:buChar char="Ø"/>
            </a:pPr>
            <a:endParaRPr lang="tr-TR"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Başlık"/>
          <p:cNvSpPr>
            <a:spLocks noGrp="1"/>
          </p:cNvSpPr>
          <p:nvPr>
            <p:ph type="title"/>
          </p:nvPr>
        </p:nvSpPr>
        <p:spPr>
          <a:xfrm>
            <a:off x="503238" y="301625"/>
            <a:ext cx="8534013" cy="1260475"/>
          </a:xfrm>
        </p:spPr>
        <p:txBody>
          <a:bodyPr/>
          <a:lstStyle/>
          <a:p>
            <a:endParaRPr lang="tr-TR" dirty="0"/>
          </a:p>
        </p:txBody>
      </p:sp>
      <p:sp>
        <p:nvSpPr>
          <p:cNvPr id="5" name="2 İçerik Yer Tutucusu"/>
          <p:cNvSpPr>
            <a:spLocks noGrp="1"/>
          </p:cNvSpPr>
          <p:nvPr>
            <p:ph idx="1"/>
          </p:nvPr>
        </p:nvSpPr>
        <p:spPr bwMode="blackWhite">
          <a:xfrm>
            <a:off x="503238" y="2996952"/>
            <a:ext cx="8534013" cy="3756028"/>
          </a:xfrm>
        </p:spPr>
        <p:txBody>
          <a:bodyPr/>
          <a:lstStyle/>
          <a:p>
            <a:pPr>
              <a:buFont typeface="Wingdings" pitchFamily="2" charset="2"/>
              <a:buChar char="Ø"/>
            </a:pPr>
            <a:r>
              <a:rPr lang="tr-TR" sz="4000" dirty="0">
                <a:latin typeface="Times New Roman" pitchFamily="18" charset="0"/>
                <a:cs typeface="Times New Roman" pitchFamily="18" charset="0"/>
              </a:rPr>
              <a:t>Medikal </a:t>
            </a:r>
            <a:r>
              <a:rPr lang="tr-TR" sz="4000" dirty="0" err="1">
                <a:latin typeface="Times New Roman" pitchFamily="18" charset="0"/>
                <a:cs typeface="Times New Roman" pitchFamily="18" charset="0"/>
              </a:rPr>
              <a:t>obstetrik</a:t>
            </a:r>
            <a:r>
              <a:rPr lang="tr-TR" sz="4000" dirty="0">
                <a:latin typeface="Times New Roman" pitchFamily="18" charset="0"/>
                <a:cs typeface="Times New Roman" pitchFamily="18" charset="0"/>
              </a:rPr>
              <a:t> </a:t>
            </a:r>
            <a:r>
              <a:rPr lang="tr-TR" sz="4000" dirty="0" err="1">
                <a:latin typeface="Times New Roman" pitchFamily="18" charset="0"/>
                <a:cs typeface="Times New Roman" pitchFamily="18" charset="0"/>
              </a:rPr>
              <a:t>indikasyonu</a:t>
            </a:r>
            <a:r>
              <a:rPr lang="tr-TR" sz="4000" dirty="0">
                <a:latin typeface="Times New Roman" pitchFamily="18" charset="0"/>
                <a:cs typeface="Times New Roman" pitchFamily="18" charset="0"/>
              </a:rPr>
              <a:t> olmayan sadece tek doğum yapacak kadınlarda tercih edilecek doğum şeklini </a:t>
            </a:r>
            <a:r>
              <a:rPr lang="tr-TR" sz="4000" dirty="0" err="1">
                <a:latin typeface="Times New Roman" pitchFamily="18" charset="0"/>
                <a:cs typeface="Times New Roman" pitchFamily="18" charset="0"/>
              </a:rPr>
              <a:t>cost-effektif</a:t>
            </a:r>
            <a:r>
              <a:rPr lang="tr-TR" sz="4000" dirty="0">
                <a:latin typeface="Times New Roman" pitchFamily="18" charset="0"/>
                <a:cs typeface="Times New Roman" pitchFamily="18" charset="0"/>
              </a:rPr>
              <a:t> analiz açıkça ortaya koyamamıştır.</a:t>
            </a:r>
          </a:p>
          <a:p>
            <a:pPr>
              <a:buFont typeface="Wingdings" pitchFamily="2" charset="2"/>
              <a:buChar char="Ø"/>
            </a:pPr>
            <a:endParaRPr lang="tr-TR" dirty="0"/>
          </a:p>
        </p:txBody>
      </p:sp>
      <p:pic>
        <p:nvPicPr>
          <p:cNvPr id="6" name="Picture 1"/>
          <p:cNvPicPr>
            <a:picLocks noChangeAspect="1" noChangeArrowheads="1"/>
          </p:cNvPicPr>
          <p:nvPr/>
        </p:nvPicPr>
        <p:blipFill>
          <a:blip r:embed="rId2"/>
          <a:srcRect/>
          <a:stretch>
            <a:fillRect/>
          </a:stretch>
        </p:blipFill>
        <p:spPr bwMode="auto">
          <a:xfrm>
            <a:off x="539718" y="71439"/>
            <a:ext cx="8604282" cy="2714619"/>
          </a:xfrm>
          <a:prstGeom prst="rect">
            <a:avLst/>
          </a:prstGeom>
          <a:noFill/>
          <a:ln w="9525">
            <a:noFill/>
            <a:round/>
            <a:headEnd/>
            <a:tailEnd/>
          </a:ln>
        </p:spPr>
      </p:pic>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solidFill>
                <a:schemeClr val="tx1"/>
              </a:solidFill>
            </a:endParaRPr>
          </a:p>
        </p:txBody>
      </p:sp>
      <p:sp>
        <p:nvSpPr>
          <p:cNvPr id="3" name="2 İçerik Yer Tutucusu"/>
          <p:cNvSpPr>
            <a:spLocks noGrp="1"/>
          </p:cNvSpPr>
          <p:nvPr>
            <p:ph idx="1"/>
          </p:nvPr>
        </p:nvSpPr>
        <p:spPr>
          <a:xfrm>
            <a:off x="467544" y="1556792"/>
            <a:ext cx="8229600" cy="4389120"/>
          </a:xfrm>
        </p:spPr>
        <p:txBody>
          <a:bodyPr>
            <a:normAutofit lnSpcReduction="10000"/>
          </a:bodyPr>
          <a:lstStyle/>
          <a:p>
            <a:pPr>
              <a:buFont typeface="Wingdings" pitchFamily="2" charset="2"/>
              <a:buChar char="Ø"/>
            </a:pPr>
            <a:r>
              <a:rPr lang="tr-TR" sz="6000" dirty="0" smtClean="0">
                <a:latin typeface="Times New Roman" pitchFamily="18" charset="0"/>
                <a:cs typeface="Times New Roman" pitchFamily="18" charset="0"/>
              </a:rPr>
              <a:t>ANAL İNKONTİNANSDAN KORUNMAK İÇİN ELEKTİF SEZARYEN ÖNERELİM Mİ ?</a:t>
            </a:r>
            <a:endParaRPr lang="tr-TR" sz="60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smtClean="0">
                <a:solidFill>
                  <a:schemeClr val="tx1"/>
                </a:solidFill>
                <a:latin typeface="Times New Roman" pitchFamily="18" charset="0"/>
                <a:cs typeface="Times New Roman" pitchFamily="18" charset="0"/>
              </a:rPr>
              <a:t>Gerçekten de </a:t>
            </a:r>
            <a:r>
              <a:rPr lang="tr-TR" dirty="0" err="1" smtClean="0">
                <a:solidFill>
                  <a:schemeClr val="tx1"/>
                </a:solidFill>
                <a:latin typeface="Times New Roman" pitchFamily="18" charset="0"/>
                <a:cs typeface="Times New Roman" pitchFamily="18" charset="0"/>
              </a:rPr>
              <a:t>fecal</a:t>
            </a:r>
            <a:r>
              <a:rPr lang="tr-TR" dirty="0" smtClean="0">
                <a:solidFill>
                  <a:schemeClr val="tx1"/>
                </a:solidFill>
                <a:latin typeface="Times New Roman" pitchFamily="18" charset="0"/>
                <a:cs typeface="Times New Roman" pitchFamily="18" charset="0"/>
              </a:rPr>
              <a:t> </a:t>
            </a:r>
            <a:r>
              <a:rPr lang="tr-TR" dirty="0" err="1" smtClean="0">
                <a:solidFill>
                  <a:schemeClr val="tx1"/>
                </a:solidFill>
                <a:latin typeface="Times New Roman" pitchFamily="18" charset="0"/>
                <a:cs typeface="Times New Roman" pitchFamily="18" charset="0"/>
              </a:rPr>
              <a:t>inkontinans</a:t>
            </a:r>
            <a:r>
              <a:rPr lang="tr-TR" dirty="0" smtClean="0">
                <a:solidFill>
                  <a:schemeClr val="tx1"/>
                </a:solidFill>
                <a:latin typeface="Times New Roman" pitchFamily="18" charset="0"/>
                <a:cs typeface="Times New Roman" pitchFamily="18" charset="0"/>
              </a:rPr>
              <a:t> yaşamı altüst eder</a:t>
            </a:r>
            <a:endParaRPr lang="tr-TR" dirty="0">
              <a:solidFill>
                <a:schemeClr val="tx1"/>
              </a:solidFill>
              <a:latin typeface="Times New Roman" pitchFamily="18" charset="0"/>
              <a:cs typeface="Times New Roman" pitchFamily="18" charset="0"/>
            </a:endParaRPr>
          </a:p>
        </p:txBody>
      </p:sp>
      <p:sp>
        <p:nvSpPr>
          <p:cNvPr id="3" name="2 İçerik Yer Tutucusu"/>
          <p:cNvSpPr>
            <a:spLocks noGrp="1"/>
          </p:cNvSpPr>
          <p:nvPr>
            <p:ph idx="1"/>
          </p:nvPr>
        </p:nvSpPr>
        <p:spPr/>
        <p:txBody>
          <a:bodyPr>
            <a:normAutofit/>
          </a:bodyPr>
          <a:lstStyle/>
          <a:p>
            <a:pPr>
              <a:buFont typeface="Wingdings" pitchFamily="2" charset="2"/>
              <a:buChar char="Ø"/>
            </a:pPr>
            <a:r>
              <a:rPr lang="tr-TR" sz="3200" dirty="0" smtClean="0">
                <a:latin typeface="Times New Roman" pitchFamily="18" charset="0"/>
                <a:cs typeface="Times New Roman" pitchFamily="18" charset="0"/>
              </a:rPr>
              <a:t>Elbette </a:t>
            </a:r>
            <a:r>
              <a:rPr lang="tr-TR" sz="3200" dirty="0" err="1" smtClean="0">
                <a:latin typeface="Times New Roman" pitchFamily="18" charset="0"/>
                <a:cs typeface="Times New Roman" pitchFamily="18" charset="0"/>
              </a:rPr>
              <a:t>fecal</a:t>
            </a:r>
            <a:r>
              <a:rPr lang="tr-TR" sz="3200" dirty="0" smtClean="0">
                <a:latin typeface="Times New Roman" pitchFamily="18" charset="0"/>
                <a:cs typeface="Times New Roman" pitchFamily="18" charset="0"/>
              </a:rPr>
              <a:t> </a:t>
            </a:r>
            <a:r>
              <a:rPr lang="tr-TR" sz="3200" dirty="0" err="1" smtClean="0">
                <a:latin typeface="Times New Roman" pitchFamily="18" charset="0"/>
                <a:cs typeface="Times New Roman" pitchFamily="18" charset="0"/>
              </a:rPr>
              <a:t>inkontinansda</a:t>
            </a:r>
            <a:r>
              <a:rPr lang="tr-TR" sz="3200" dirty="0" smtClean="0">
                <a:latin typeface="Times New Roman" pitchFamily="18" charset="0"/>
                <a:cs typeface="Times New Roman" pitchFamily="18" charset="0"/>
              </a:rPr>
              <a:t> en etkili faktör anal </a:t>
            </a:r>
            <a:r>
              <a:rPr lang="tr-TR" sz="3200" dirty="0" err="1" smtClean="0">
                <a:latin typeface="Times New Roman" pitchFamily="18" charset="0"/>
                <a:cs typeface="Times New Roman" pitchFamily="18" charset="0"/>
              </a:rPr>
              <a:t>sfinkter</a:t>
            </a:r>
            <a:r>
              <a:rPr lang="tr-TR" sz="3200" dirty="0" smtClean="0">
                <a:latin typeface="Times New Roman" pitchFamily="18" charset="0"/>
                <a:cs typeface="Times New Roman" pitchFamily="18" charset="0"/>
              </a:rPr>
              <a:t> kaslarının hasarıdır.</a:t>
            </a:r>
          </a:p>
          <a:p>
            <a:pPr>
              <a:buFont typeface="Wingdings" pitchFamily="2" charset="2"/>
              <a:buChar char="Ø"/>
            </a:pPr>
            <a:r>
              <a:rPr lang="tr-TR" sz="3200" dirty="0" smtClean="0">
                <a:latin typeface="Times New Roman" pitchFamily="18" charset="0"/>
                <a:cs typeface="Times New Roman" pitchFamily="18" charset="0"/>
              </a:rPr>
              <a:t>Fakat </a:t>
            </a:r>
            <a:r>
              <a:rPr lang="tr-TR" sz="3200" dirty="0" err="1" smtClean="0">
                <a:latin typeface="Times New Roman" pitchFamily="18" charset="0"/>
                <a:cs typeface="Times New Roman" pitchFamily="18" charset="0"/>
              </a:rPr>
              <a:t>konstipasyon</a:t>
            </a:r>
            <a:r>
              <a:rPr lang="tr-TR" sz="3200" dirty="0" smtClean="0">
                <a:latin typeface="Times New Roman" pitchFamily="18" charset="0"/>
                <a:cs typeface="Times New Roman" pitchFamily="18" charset="0"/>
              </a:rPr>
              <a:t>,anal </a:t>
            </a:r>
            <a:r>
              <a:rPr lang="tr-TR" sz="3200" dirty="0" err="1" smtClean="0">
                <a:latin typeface="Times New Roman" pitchFamily="18" charset="0"/>
                <a:cs typeface="Times New Roman" pitchFamily="18" charset="0"/>
              </a:rPr>
              <a:t>sfinkter</a:t>
            </a:r>
            <a:r>
              <a:rPr lang="tr-TR" sz="3200" dirty="0" smtClean="0">
                <a:latin typeface="Times New Roman" pitchFamily="18" charset="0"/>
                <a:cs typeface="Times New Roman" pitchFamily="18" charset="0"/>
              </a:rPr>
              <a:t> kas </a:t>
            </a:r>
            <a:r>
              <a:rPr lang="tr-TR" sz="3200" dirty="0" err="1" smtClean="0">
                <a:latin typeface="Times New Roman" pitchFamily="18" charset="0"/>
                <a:cs typeface="Times New Roman" pitchFamily="18" charset="0"/>
              </a:rPr>
              <a:t>innervasyonunun</a:t>
            </a:r>
            <a:r>
              <a:rPr lang="tr-TR" sz="3200" dirty="0" smtClean="0">
                <a:latin typeface="Times New Roman" pitchFamily="18" charset="0"/>
                <a:cs typeface="Times New Roman" pitchFamily="18" charset="0"/>
              </a:rPr>
              <a:t> bozulması, rektum sinirlerinin </a:t>
            </a:r>
            <a:r>
              <a:rPr lang="tr-TR" sz="3200" dirty="0" err="1" smtClean="0">
                <a:latin typeface="Times New Roman" pitchFamily="18" charset="0"/>
                <a:cs typeface="Times New Roman" pitchFamily="18" charset="0"/>
              </a:rPr>
              <a:t>hasarlanması</a:t>
            </a:r>
            <a:r>
              <a:rPr lang="tr-TR" sz="3200" dirty="0" smtClean="0">
                <a:latin typeface="Times New Roman" pitchFamily="18" charset="0"/>
                <a:cs typeface="Times New Roman" pitchFamily="18" charset="0"/>
              </a:rPr>
              <a:t>, rektumun depolayıcı özelliğinin kaybı, </a:t>
            </a:r>
            <a:r>
              <a:rPr lang="tr-TR" sz="3200" dirty="0" err="1" smtClean="0">
                <a:latin typeface="Times New Roman" pitchFamily="18" charset="0"/>
                <a:cs typeface="Times New Roman" pitchFamily="18" charset="0"/>
              </a:rPr>
              <a:t>diare</a:t>
            </a:r>
            <a:r>
              <a:rPr lang="tr-TR" sz="3200" dirty="0" smtClean="0">
                <a:latin typeface="Times New Roman" pitchFamily="18" charset="0"/>
                <a:cs typeface="Times New Roman" pitchFamily="18" charset="0"/>
              </a:rPr>
              <a:t>, </a:t>
            </a:r>
            <a:r>
              <a:rPr lang="tr-TR" sz="3200" dirty="0" err="1" smtClean="0">
                <a:latin typeface="Times New Roman" pitchFamily="18" charset="0"/>
                <a:cs typeface="Times New Roman" pitchFamily="18" charset="0"/>
              </a:rPr>
              <a:t>pelvik</a:t>
            </a:r>
            <a:r>
              <a:rPr lang="tr-TR" sz="3200" dirty="0" smtClean="0">
                <a:latin typeface="Times New Roman" pitchFamily="18" charset="0"/>
                <a:cs typeface="Times New Roman" pitchFamily="18" charset="0"/>
              </a:rPr>
              <a:t> taban </a:t>
            </a:r>
            <a:r>
              <a:rPr lang="tr-TR" sz="3200" dirty="0" err="1" smtClean="0">
                <a:latin typeface="Times New Roman" pitchFamily="18" charset="0"/>
                <a:cs typeface="Times New Roman" pitchFamily="18" charset="0"/>
              </a:rPr>
              <a:t>disfonksiyonu</a:t>
            </a:r>
            <a:r>
              <a:rPr lang="tr-TR" sz="3200" dirty="0" smtClean="0">
                <a:latin typeface="Times New Roman" pitchFamily="18" charset="0"/>
                <a:cs typeface="Times New Roman" pitchFamily="18" charset="0"/>
              </a:rPr>
              <a:t> gibi bir çok neden vardır. </a:t>
            </a:r>
            <a:endParaRPr lang="tr-TR" sz="32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67544" y="548680"/>
            <a:ext cx="8229600" cy="996720"/>
          </a:xfrm>
        </p:spPr>
        <p:txBody>
          <a:bodyPr>
            <a:normAutofit fontScale="90000"/>
          </a:bodyPr>
          <a:lstStyle/>
          <a:p>
            <a:r>
              <a:rPr lang="tr-TR" sz="3200" u="sng" dirty="0" err="1" smtClean="0">
                <a:solidFill>
                  <a:schemeClr val="tx1"/>
                </a:solidFill>
                <a:latin typeface="Times New Roman" pitchFamily="18" charset="0"/>
                <a:cs typeface="Times New Roman" pitchFamily="18" charset="0"/>
                <a:hlinkClick r:id="rId2" tooltip="Cochrane database of systematic reviews (Online)."/>
              </a:rPr>
              <a:t>Cochrane</a:t>
            </a:r>
            <a:r>
              <a:rPr lang="tr-TR" sz="3200" u="sng" dirty="0" smtClean="0">
                <a:solidFill>
                  <a:schemeClr val="tx1"/>
                </a:solidFill>
                <a:latin typeface="Times New Roman" pitchFamily="18" charset="0"/>
                <a:cs typeface="Times New Roman" pitchFamily="18" charset="0"/>
                <a:hlinkClick r:id="rId2" tooltip="Cochrane database of systematic reviews (Online)."/>
              </a:rPr>
              <a:t> </a:t>
            </a:r>
            <a:r>
              <a:rPr lang="tr-TR" sz="3200" u="sng" dirty="0" err="1" smtClean="0">
                <a:solidFill>
                  <a:schemeClr val="tx1"/>
                </a:solidFill>
                <a:latin typeface="Times New Roman" pitchFamily="18" charset="0"/>
                <a:cs typeface="Times New Roman" pitchFamily="18" charset="0"/>
                <a:hlinkClick r:id="rId2" tooltip="Cochrane database of systematic reviews (Online)."/>
              </a:rPr>
              <a:t>Database</a:t>
            </a:r>
            <a:r>
              <a:rPr lang="tr-TR" sz="3200" u="sng" dirty="0" smtClean="0">
                <a:solidFill>
                  <a:schemeClr val="tx1"/>
                </a:solidFill>
                <a:latin typeface="Times New Roman" pitchFamily="18" charset="0"/>
                <a:cs typeface="Times New Roman" pitchFamily="18" charset="0"/>
                <a:hlinkClick r:id="rId2" tooltip="Cochrane database of systematic reviews (Online)."/>
              </a:rPr>
              <a:t> </a:t>
            </a:r>
            <a:r>
              <a:rPr lang="tr-TR" sz="3200" u="sng" dirty="0" err="1" smtClean="0">
                <a:solidFill>
                  <a:schemeClr val="tx1"/>
                </a:solidFill>
                <a:latin typeface="Times New Roman" pitchFamily="18" charset="0"/>
                <a:cs typeface="Times New Roman" pitchFamily="18" charset="0"/>
                <a:hlinkClick r:id="rId2" tooltip="Cochrane database of systematic reviews (Online)."/>
              </a:rPr>
              <a:t>Syst</a:t>
            </a:r>
            <a:r>
              <a:rPr lang="tr-TR" sz="3200" u="sng" dirty="0" smtClean="0">
                <a:solidFill>
                  <a:schemeClr val="tx1"/>
                </a:solidFill>
                <a:latin typeface="Times New Roman" pitchFamily="18" charset="0"/>
                <a:cs typeface="Times New Roman" pitchFamily="18" charset="0"/>
                <a:hlinkClick r:id="rId2" tooltip="Cochrane database of systematic reviews (Online)."/>
              </a:rPr>
              <a:t> </a:t>
            </a:r>
            <a:r>
              <a:rPr lang="tr-TR" sz="3200" u="sng" dirty="0" err="1" smtClean="0">
                <a:solidFill>
                  <a:schemeClr val="tx1"/>
                </a:solidFill>
                <a:latin typeface="Times New Roman" pitchFamily="18" charset="0"/>
                <a:cs typeface="Times New Roman" pitchFamily="18" charset="0"/>
                <a:hlinkClick r:id="rId2" tooltip="Cochrane database of systematic reviews (Online)."/>
              </a:rPr>
              <a:t>Rev</a:t>
            </a:r>
            <a:r>
              <a:rPr lang="tr-TR" sz="3200" u="sng" dirty="0" smtClean="0">
                <a:solidFill>
                  <a:schemeClr val="tx1"/>
                </a:solidFill>
                <a:latin typeface="Times New Roman" pitchFamily="18" charset="0"/>
                <a:cs typeface="Times New Roman" pitchFamily="18" charset="0"/>
                <a:hlinkClick r:id="rId2" tooltip="Cochrane database of systematic reviews (Online)."/>
              </a:rPr>
              <a:t>.</a:t>
            </a:r>
            <a:r>
              <a:rPr lang="tr-TR" sz="3200" u="sng" dirty="0" smtClean="0">
                <a:solidFill>
                  <a:schemeClr val="tx1"/>
                </a:solidFill>
                <a:latin typeface="Times New Roman" pitchFamily="18" charset="0"/>
                <a:cs typeface="Times New Roman" pitchFamily="18" charset="0"/>
              </a:rPr>
              <a:t>2010 Anal </a:t>
            </a:r>
            <a:r>
              <a:rPr lang="tr-TR" sz="3200" u="sng" dirty="0" err="1" smtClean="0">
                <a:solidFill>
                  <a:schemeClr val="tx1"/>
                </a:solidFill>
                <a:latin typeface="Times New Roman" pitchFamily="18" charset="0"/>
                <a:cs typeface="Times New Roman" pitchFamily="18" charset="0"/>
              </a:rPr>
              <a:t>Inkontinans</a:t>
            </a:r>
            <a:endParaRPr lang="tr-TR" sz="3200" dirty="0">
              <a:solidFill>
                <a:schemeClr val="tx1"/>
              </a:solidFill>
              <a:latin typeface="Times New Roman" pitchFamily="18" charset="0"/>
              <a:cs typeface="Times New Roman" pitchFamily="18" charset="0"/>
            </a:endParaRPr>
          </a:p>
        </p:txBody>
      </p:sp>
      <p:sp>
        <p:nvSpPr>
          <p:cNvPr id="3" name="2 İçerik Yer Tutucusu"/>
          <p:cNvSpPr>
            <a:spLocks noGrp="1"/>
          </p:cNvSpPr>
          <p:nvPr>
            <p:ph idx="1"/>
          </p:nvPr>
        </p:nvSpPr>
        <p:spPr>
          <a:xfrm>
            <a:off x="251520" y="1772816"/>
            <a:ext cx="8784976" cy="5085184"/>
          </a:xfrm>
        </p:spPr>
        <p:txBody>
          <a:bodyPr>
            <a:normAutofit fontScale="85000" lnSpcReduction="20000"/>
          </a:bodyPr>
          <a:lstStyle/>
          <a:p>
            <a:pPr>
              <a:buFont typeface="Wingdings" pitchFamily="2" charset="2"/>
              <a:buChar char="Ø"/>
            </a:pPr>
            <a:r>
              <a:rPr lang="tr-TR" dirty="0" smtClean="0">
                <a:latin typeface="Times New Roman" pitchFamily="18" charset="0"/>
                <a:cs typeface="Times New Roman" pitchFamily="18" charset="0"/>
              </a:rPr>
              <a:t>21 çalışma değerlendirmeye uygun görüldü.</a:t>
            </a:r>
          </a:p>
          <a:p>
            <a:pPr>
              <a:buFont typeface="Wingdings" pitchFamily="2" charset="2"/>
              <a:buChar char="Ø"/>
            </a:pPr>
            <a:r>
              <a:rPr lang="tr-TR" dirty="0" smtClean="0">
                <a:latin typeface="Times New Roman" pitchFamily="18" charset="0"/>
                <a:cs typeface="Times New Roman" pitchFamily="18" charset="0"/>
              </a:rPr>
              <a:t>31698 kadın </a:t>
            </a:r>
            <a:r>
              <a:rPr lang="tr-TR" dirty="0">
                <a:latin typeface="Times New Roman" pitchFamily="18" charset="0"/>
                <a:cs typeface="Times New Roman" pitchFamily="18" charset="0"/>
              </a:rPr>
              <a:t>,</a:t>
            </a:r>
            <a:r>
              <a:rPr lang="tr-TR" dirty="0" smtClean="0">
                <a:latin typeface="Times New Roman" pitchFamily="18" charset="0"/>
                <a:cs typeface="Times New Roman" pitchFamily="18" charset="0"/>
              </a:rPr>
              <a:t>6028 sezaryen grubu, 25170 </a:t>
            </a:r>
            <a:r>
              <a:rPr lang="tr-TR" dirty="0" err="1" smtClean="0">
                <a:latin typeface="Times New Roman" pitchFamily="18" charset="0"/>
                <a:cs typeface="Times New Roman" pitchFamily="18" charset="0"/>
              </a:rPr>
              <a:t>vaginal</a:t>
            </a:r>
            <a:r>
              <a:rPr lang="tr-TR" dirty="0" smtClean="0">
                <a:latin typeface="Times New Roman" pitchFamily="18" charset="0"/>
                <a:cs typeface="Times New Roman" pitchFamily="18" charset="0"/>
              </a:rPr>
              <a:t> doğum yapan grup</a:t>
            </a:r>
          </a:p>
          <a:p>
            <a:pPr>
              <a:buFont typeface="Wingdings" pitchFamily="2" charset="2"/>
              <a:buChar char="Ø"/>
            </a:pPr>
            <a:r>
              <a:rPr lang="tr-TR" dirty="0" smtClean="0">
                <a:latin typeface="Times New Roman" pitchFamily="18" charset="0"/>
                <a:cs typeface="Times New Roman" pitchFamily="18" charset="0"/>
              </a:rPr>
              <a:t>Sadece 1 çalışma makat doğumla ilgili ve  </a:t>
            </a:r>
            <a:r>
              <a:rPr lang="tr-TR" dirty="0" err="1" smtClean="0">
                <a:latin typeface="Times New Roman" pitchFamily="18" charset="0"/>
                <a:cs typeface="Times New Roman" pitchFamily="18" charset="0"/>
              </a:rPr>
              <a:t>randomize</a:t>
            </a:r>
            <a:r>
              <a:rPr lang="tr-TR" dirty="0" smtClean="0">
                <a:latin typeface="Times New Roman" pitchFamily="18" charset="0"/>
                <a:cs typeface="Times New Roman" pitchFamily="18" charset="0"/>
              </a:rPr>
              <a:t> edilmiş diğer 20 çalışma </a:t>
            </a:r>
            <a:r>
              <a:rPr lang="tr-TR" dirty="0" err="1" smtClean="0">
                <a:latin typeface="Times New Roman" pitchFamily="18" charset="0"/>
                <a:cs typeface="Times New Roman" pitchFamily="18" charset="0"/>
              </a:rPr>
              <a:t>non</a:t>
            </a:r>
            <a:r>
              <a:rPr lang="tr-TR" dirty="0" smtClean="0">
                <a:latin typeface="Times New Roman" pitchFamily="18" charset="0"/>
                <a:cs typeface="Times New Roman" pitchFamily="18" charset="0"/>
              </a:rPr>
              <a:t> </a:t>
            </a:r>
            <a:r>
              <a:rPr lang="tr-TR" dirty="0" err="1" smtClean="0">
                <a:latin typeface="Times New Roman" pitchFamily="18" charset="0"/>
                <a:cs typeface="Times New Roman" pitchFamily="18" charset="0"/>
              </a:rPr>
              <a:t>randomize</a:t>
            </a:r>
            <a:endParaRPr lang="tr-TR" dirty="0" smtClean="0">
              <a:latin typeface="Times New Roman" pitchFamily="18" charset="0"/>
              <a:cs typeface="Times New Roman" pitchFamily="18" charset="0"/>
            </a:endParaRPr>
          </a:p>
          <a:p>
            <a:pPr>
              <a:buFont typeface="Wingdings" pitchFamily="2" charset="2"/>
              <a:buChar char="Ø"/>
            </a:pPr>
            <a:r>
              <a:rPr lang="tr-TR" dirty="0" smtClean="0">
                <a:latin typeface="Times New Roman" pitchFamily="18" charset="0"/>
                <a:cs typeface="Times New Roman" pitchFamily="18" charset="0"/>
              </a:rPr>
              <a:t>Sadece bir çalışmada sezaryen grubunda </a:t>
            </a:r>
            <a:r>
              <a:rPr lang="tr-TR" dirty="0" err="1" smtClean="0">
                <a:latin typeface="Times New Roman" pitchFamily="18" charset="0"/>
                <a:cs typeface="Times New Roman" pitchFamily="18" charset="0"/>
              </a:rPr>
              <a:t>vaginal</a:t>
            </a:r>
            <a:r>
              <a:rPr lang="tr-TR" dirty="0" smtClean="0">
                <a:latin typeface="Times New Roman" pitchFamily="18" charset="0"/>
                <a:cs typeface="Times New Roman" pitchFamily="18" charset="0"/>
              </a:rPr>
              <a:t> doğuma göre anal </a:t>
            </a:r>
            <a:r>
              <a:rPr lang="tr-TR" dirty="0" err="1" smtClean="0">
                <a:latin typeface="Times New Roman" pitchFamily="18" charset="0"/>
                <a:cs typeface="Times New Roman" pitchFamily="18" charset="0"/>
              </a:rPr>
              <a:t>inkontinans</a:t>
            </a:r>
            <a:r>
              <a:rPr lang="tr-TR" dirty="0" smtClean="0">
                <a:latin typeface="Times New Roman" pitchFamily="18" charset="0"/>
                <a:cs typeface="Times New Roman" pitchFamily="18" charset="0"/>
              </a:rPr>
              <a:t> sıklığı daha az (%39 a 48)</a:t>
            </a:r>
          </a:p>
          <a:p>
            <a:pPr>
              <a:buFont typeface="Wingdings" pitchFamily="2" charset="2"/>
              <a:buChar char="Ø"/>
            </a:pPr>
            <a:r>
              <a:rPr lang="tr-TR" dirty="0" smtClean="0">
                <a:latin typeface="Times New Roman" pitchFamily="18" charset="0"/>
                <a:cs typeface="Times New Roman" pitchFamily="18" charset="0"/>
              </a:rPr>
              <a:t>Bu çalışma </a:t>
            </a:r>
            <a:r>
              <a:rPr lang="tr-TR" dirty="0" err="1" smtClean="0">
                <a:latin typeface="Times New Roman" pitchFamily="18" charset="0"/>
                <a:cs typeface="Times New Roman" pitchFamily="18" charset="0"/>
              </a:rPr>
              <a:t>metaanalizde</a:t>
            </a:r>
            <a:r>
              <a:rPr lang="tr-TR" dirty="0" smtClean="0">
                <a:latin typeface="Times New Roman" pitchFamily="18" charset="0"/>
                <a:cs typeface="Times New Roman" pitchFamily="18" charset="0"/>
              </a:rPr>
              <a:t> yer alan diğer çalışmalarla kıyaslandığında anal </a:t>
            </a:r>
            <a:r>
              <a:rPr lang="tr-TR" dirty="0" err="1" smtClean="0">
                <a:latin typeface="Times New Roman" pitchFamily="18" charset="0"/>
                <a:cs typeface="Times New Roman" pitchFamily="18" charset="0"/>
              </a:rPr>
              <a:t>inkontinansın</a:t>
            </a:r>
            <a:r>
              <a:rPr lang="tr-TR" dirty="0" smtClean="0">
                <a:latin typeface="Times New Roman" pitchFamily="18" charset="0"/>
                <a:cs typeface="Times New Roman" pitchFamily="18" charset="0"/>
              </a:rPr>
              <a:t> değerlendirme şekli ve zamanlaması açısından sorgulanmayı gerektiriyor.</a:t>
            </a:r>
          </a:p>
          <a:p>
            <a:pPr>
              <a:buFont typeface="Wingdings" pitchFamily="2" charset="2"/>
              <a:buChar char="Ø"/>
            </a:pPr>
            <a:r>
              <a:rPr lang="tr-TR" dirty="0" err="1" smtClean="0">
                <a:latin typeface="Times New Roman" pitchFamily="18" charset="0"/>
                <a:cs typeface="Times New Roman" pitchFamily="18" charset="0"/>
              </a:rPr>
              <a:t>Açıkca</a:t>
            </a:r>
            <a:r>
              <a:rPr lang="tr-TR" dirty="0" smtClean="0">
                <a:latin typeface="Times New Roman" pitchFamily="18" charset="0"/>
                <a:cs typeface="Times New Roman" pitchFamily="18" charset="0"/>
              </a:rPr>
              <a:t> kanıtlanabilir yararı gösterilemediğinden anal </a:t>
            </a:r>
            <a:r>
              <a:rPr lang="tr-TR" dirty="0" err="1" smtClean="0">
                <a:latin typeface="Times New Roman" pitchFamily="18" charset="0"/>
                <a:cs typeface="Times New Roman" pitchFamily="18" charset="0"/>
              </a:rPr>
              <a:t>inkontinansdan</a:t>
            </a:r>
            <a:r>
              <a:rPr lang="tr-TR" dirty="0" smtClean="0">
                <a:latin typeface="Times New Roman" pitchFamily="18" charset="0"/>
                <a:cs typeface="Times New Roman" pitchFamily="18" charset="0"/>
              </a:rPr>
              <a:t> korunmak için </a:t>
            </a:r>
            <a:r>
              <a:rPr lang="tr-TR" dirty="0" err="1" smtClean="0">
                <a:latin typeface="Times New Roman" pitchFamily="18" charset="0"/>
                <a:cs typeface="Times New Roman" pitchFamily="18" charset="0"/>
              </a:rPr>
              <a:t>elektif</a:t>
            </a:r>
            <a:r>
              <a:rPr lang="tr-TR" dirty="0" smtClean="0">
                <a:latin typeface="Times New Roman" pitchFamily="18" charset="0"/>
                <a:cs typeface="Times New Roman" pitchFamily="18" charset="0"/>
              </a:rPr>
              <a:t> sezaryen önerilmemelidir.</a:t>
            </a:r>
            <a:endParaRPr lang="tr-TR" dirty="0">
              <a:latin typeface="Times New Roman" pitchFamily="18" charset="0"/>
              <a:cs typeface="Times New Roman" pitchFamily="18" charset="0"/>
            </a:endParaRPr>
          </a:p>
          <a:p>
            <a:pPr>
              <a:buFont typeface="Wingdings" pitchFamily="2" charset="2"/>
              <a:buChar char="Ø"/>
            </a:pPr>
            <a:r>
              <a:rPr lang="tr-TR" dirty="0" smtClean="0">
                <a:latin typeface="Times New Roman" pitchFamily="18" charset="0"/>
                <a:cs typeface="Times New Roman" pitchFamily="18" charset="0"/>
              </a:rPr>
              <a:t>Anal </a:t>
            </a:r>
            <a:r>
              <a:rPr lang="tr-TR" dirty="0" err="1" smtClean="0">
                <a:latin typeface="Times New Roman" pitchFamily="18" charset="0"/>
                <a:cs typeface="Times New Roman" pitchFamily="18" charset="0"/>
              </a:rPr>
              <a:t>inkontinans</a:t>
            </a:r>
            <a:r>
              <a:rPr lang="tr-TR" dirty="0" smtClean="0">
                <a:latin typeface="Times New Roman" pitchFamily="18" charset="0"/>
                <a:cs typeface="Times New Roman" pitchFamily="18" charset="0"/>
              </a:rPr>
              <a:t> açısından </a:t>
            </a:r>
            <a:r>
              <a:rPr lang="tr-TR" dirty="0" err="1" smtClean="0">
                <a:latin typeface="Times New Roman" pitchFamily="18" charset="0"/>
                <a:cs typeface="Times New Roman" pitchFamily="18" charset="0"/>
              </a:rPr>
              <a:t>sezaryenın</a:t>
            </a:r>
            <a:r>
              <a:rPr lang="tr-TR" dirty="0" smtClean="0">
                <a:latin typeface="Times New Roman" pitchFamily="18" charset="0"/>
                <a:cs typeface="Times New Roman" pitchFamily="18" charset="0"/>
              </a:rPr>
              <a:t> </a:t>
            </a:r>
            <a:r>
              <a:rPr lang="tr-TR" dirty="0" err="1" smtClean="0">
                <a:latin typeface="Times New Roman" pitchFamily="18" charset="0"/>
                <a:cs typeface="Times New Roman" pitchFamily="18" charset="0"/>
              </a:rPr>
              <a:t>elektif</a:t>
            </a:r>
            <a:r>
              <a:rPr lang="tr-TR" dirty="0" smtClean="0">
                <a:latin typeface="Times New Roman" pitchFamily="18" charset="0"/>
                <a:cs typeface="Times New Roman" pitchFamily="18" charset="0"/>
              </a:rPr>
              <a:t> ya da acil yapılması fark etmiyordu (</a:t>
            </a:r>
            <a:r>
              <a:rPr lang="tr-TR" dirty="0" err="1" smtClean="0">
                <a:latin typeface="Times New Roman" pitchFamily="18" charset="0"/>
                <a:cs typeface="Times New Roman" pitchFamily="18" charset="0"/>
              </a:rPr>
              <a:t>Odds</a:t>
            </a:r>
            <a:r>
              <a:rPr lang="tr-TR" dirty="0" smtClean="0">
                <a:latin typeface="Times New Roman" pitchFamily="18" charset="0"/>
                <a:cs typeface="Times New Roman" pitchFamily="18" charset="0"/>
              </a:rPr>
              <a:t> oranı 1’ e yaklaşarak)</a:t>
            </a:r>
          </a:p>
          <a:p>
            <a:pPr>
              <a:buFont typeface="Wingdings" pitchFamily="2" charset="2"/>
              <a:buChar char="Ø"/>
            </a:pPr>
            <a:r>
              <a:rPr lang="en-US" u="sng" dirty="0" smtClean="0">
                <a:latin typeface="Times New Roman" pitchFamily="18" charset="0"/>
                <a:cs typeface="Times New Roman" pitchFamily="18" charset="0"/>
                <a:hlinkClick r:id="rId3"/>
              </a:rPr>
              <a:t>Nelson RL</a:t>
            </a:r>
            <a:r>
              <a:rPr lang="en-US" dirty="0" smtClean="0">
                <a:latin typeface="Times New Roman" pitchFamily="18" charset="0"/>
                <a:cs typeface="Times New Roman" pitchFamily="18" charset="0"/>
              </a:rPr>
              <a:t>, </a:t>
            </a:r>
            <a:r>
              <a:rPr lang="en-US" u="sng" dirty="0" smtClean="0">
                <a:latin typeface="Times New Roman" pitchFamily="18" charset="0"/>
                <a:cs typeface="Times New Roman" pitchFamily="18" charset="0"/>
                <a:hlinkClick r:id="rId4"/>
              </a:rPr>
              <a:t>Furner SE</a:t>
            </a:r>
            <a:r>
              <a:rPr lang="en-US" dirty="0" smtClean="0">
                <a:latin typeface="Times New Roman" pitchFamily="18" charset="0"/>
                <a:cs typeface="Times New Roman" pitchFamily="18" charset="0"/>
              </a:rPr>
              <a:t>, </a:t>
            </a:r>
            <a:r>
              <a:rPr lang="en-US" u="sng" dirty="0" err="1" smtClean="0">
                <a:latin typeface="Times New Roman" pitchFamily="18" charset="0"/>
                <a:cs typeface="Times New Roman" pitchFamily="18" charset="0"/>
                <a:hlinkClick r:id="rId5"/>
              </a:rPr>
              <a:t>Westercamp</a:t>
            </a:r>
            <a:r>
              <a:rPr lang="en-US" u="sng" dirty="0" smtClean="0">
                <a:latin typeface="Times New Roman" pitchFamily="18" charset="0"/>
                <a:cs typeface="Times New Roman" pitchFamily="18" charset="0"/>
                <a:hlinkClick r:id="rId5"/>
              </a:rPr>
              <a:t> M</a:t>
            </a:r>
            <a:r>
              <a:rPr lang="en-US" dirty="0" smtClean="0">
                <a:latin typeface="Times New Roman" pitchFamily="18" charset="0"/>
                <a:cs typeface="Times New Roman" pitchFamily="18" charset="0"/>
              </a:rPr>
              <a:t>, </a:t>
            </a:r>
            <a:r>
              <a:rPr lang="en-US" u="sng" dirty="0" smtClean="0">
                <a:latin typeface="Times New Roman" pitchFamily="18" charset="0"/>
                <a:cs typeface="Times New Roman" pitchFamily="18" charset="0"/>
                <a:hlinkClick r:id="rId6"/>
              </a:rPr>
              <a:t>Farquhar C</a:t>
            </a:r>
            <a:r>
              <a:rPr lang="en-US" dirty="0" smtClean="0">
                <a:latin typeface="Times New Roman" pitchFamily="18" charset="0"/>
                <a:cs typeface="Times New Roman" pitchFamily="18" charset="0"/>
              </a:rPr>
              <a:t>.</a:t>
            </a:r>
            <a:r>
              <a:rPr lang="tr-TR" dirty="0" smtClean="0">
                <a:latin typeface="Times New Roman" pitchFamily="18" charset="0"/>
                <a:cs typeface="Times New Roman" pitchFamily="18" charset="0"/>
              </a:rPr>
              <a:t> </a:t>
            </a:r>
            <a:r>
              <a:rPr lang="en-US" b="1" dirty="0" smtClean="0">
                <a:latin typeface="Times New Roman" pitchFamily="18" charset="0"/>
                <a:cs typeface="Times New Roman" pitchFamily="18" charset="0"/>
              </a:rPr>
              <a:t>Cesarean delivery for the prevention of anal incontinence.</a:t>
            </a:r>
            <a:r>
              <a:rPr lang="tr-TR" u="sng" dirty="0" smtClean="0">
                <a:latin typeface="Times New Roman" pitchFamily="18" charset="0"/>
                <a:cs typeface="Times New Roman" pitchFamily="18" charset="0"/>
                <a:hlinkClick r:id="rId2" tooltip="Cochrane database of systematic reviews (Online)."/>
              </a:rPr>
              <a:t> </a:t>
            </a:r>
            <a:r>
              <a:rPr lang="tr-TR" u="sng" dirty="0" err="1" smtClean="0">
                <a:latin typeface="Times New Roman" pitchFamily="18" charset="0"/>
                <a:cs typeface="Times New Roman" pitchFamily="18" charset="0"/>
                <a:hlinkClick r:id="rId2" tooltip="Cochrane database of systematic reviews (Online)."/>
              </a:rPr>
              <a:t>Cochrane</a:t>
            </a:r>
            <a:r>
              <a:rPr lang="tr-TR" u="sng" dirty="0" smtClean="0">
                <a:latin typeface="Times New Roman" pitchFamily="18" charset="0"/>
                <a:cs typeface="Times New Roman" pitchFamily="18" charset="0"/>
                <a:hlinkClick r:id="rId2" tooltip="Cochrane database of systematic reviews (Online)."/>
              </a:rPr>
              <a:t> </a:t>
            </a:r>
            <a:r>
              <a:rPr lang="tr-TR" u="sng" dirty="0" err="1" smtClean="0">
                <a:latin typeface="Times New Roman" pitchFamily="18" charset="0"/>
                <a:cs typeface="Times New Roman" pitchFamily="18" charset="0"/>
                <a:hlinkClick r:id="rId2" tooltip="Cochrane database of systematic reviews (Online)."/>
              </a:rPr>
              <a:t>Database</a:t>
            </a:r>
            <a:r>
              <a:rPr lang="tr-TR" u="sng" dirty="0" smtClean="0">
                <a:latin typeface="Times New Roman" pitchFamily="18" charset="0"/>
                <a:cs typeface="Times New Roman" pitchFamily="18" charset="0"/>
                <a:hlinkClick r:id="rId2" tooltip="Cochrane database of systematic reviews (Online)."/>
              </a:rPr>
              <a:t> </a:t>
            </a:r>
            <a:r>
              <a:rPr lang="tr-TR" u="sng" dirty="0" err="1" smtClean="0">
                <a:latin typeface="Times New Roman" pitchFamily="18" charset="0"/>
                <a:cs typeface="Times New Roman" pitchFamily="18" charset="0"/>
                <a:hlinkClick r:id="rId2" tooltip="Cochrane database of systematic reviews (Online)."/>
              </a:rPr>
              <a:t>Syst</a:t>
            </a:r>
            <a:r>
              <a:rPr lang="tr-TR" u="sng" dirty="0" smtClean="0">
                <a:latin typeface="Times New Roman" pitchFamily="18" charset="0"/>
                <a:cs typeface="Times New Roman" pitchFamily="18" charset="0"/>
                <a:hlinkClick r:id="rId2" tooltip="Cochrane database of systematic reviews (Online)."/>
              </a:rPr>
              <a:t> </a:t>
            </a:r>
            <a:r>
              <a:rPr lang="tr-TR" u="sng" dirty="0" err="1" smtClean="0">
                <a:latin typeface="Times New Roman" pitchFamily="18" charset="0"/>
                <a:cs typeface="Times New Roman" pitchFamily="18" charset="0"/>
                <a:hlinkClick r:id="rId2" tooltip="Cochrane database of systematic reviews (Online)."/>
              </a:rPr>
              <a:t>Rev</a:t>
            </a:r>
            <a:r>
              <a:rPr lang="tr-TR" u="sng" dirty="0" smtClean="0">
                <a:latin typeface="Times New Roman" pitchFamily="18" charset="0"/>
                <a:cs typeface="Times New Roman" pitchFamily="18" charset="0"/>
                <a:hlinkClick r:id="rId2" tooltip="Cochrane database of systematic reviews (Online)."/>
              </a:rPr>
              <a:t>.</a:t>
            </a:r>
            <a:r>
              <a:rPr lang="tr-TR" dirty="0" smtClean="0">
                <a:latin typeface="Times New Roman" pitchFamily="18" charset="0"/>
                <a:cs typeface="Times New Roman" pitchFamily="18" charset="0"/>
              </a:rPr>
              <a:t> 2010 </a:t>
            </a:r>
            <a:r>
              <a:rPr lang="tr-TR" dirty="0" err="1" smtClean="0">
                <a:latin typeface="Times New Roman" pitchFamily="18" charset="0"/>
                <a:cs typeface="Times New Roman" pitchFamily="18" charset="0"/>
              </a:rPr>
              <a:t>Feb</a:t>
            </a:r>
            <a:r>
              <a:rPr lang="tr-TR" dirty="0" smtClean="0">
                <a:latin typeface="Times New Roman" pitchFamily="18" charset="0"/>
                <a:cs typeface="Times New Roman" pitchFamily="18" charset="0"/>
              </a:rPr>
              <a:t> 17;(2):CD006756.</a:t>
            </a:r>
            <a:endParaRPr lang="en-US" b="1" dirty="0" smtClean="0">
              <a:latin typeface="Times New Roman" pitchFamily="18" charset="0"/>
              <a:cs typeface="Times New Roman" pitchFamily="18" charset="0"/>
            </a:endParaRPr>
          </a:p>
          <a:p>
            <a:pPr>
              <a:buFont typeface="Wingdings" pitchFamily="2" charset="2"/>
              <a:buChar char="Ø"/>
            </a:pPr>
            <a:endParaRPr lang="tr-TR" dirty="0" smtClean="0">
              <a:latin typeface="Times New Roman" pitchFamily="18" charset="0"/>
              <a:cs typeface="Times New Roman" pitchFamily="18" charset="0"/>
            </a:endParaRPr>
          </a:p>
          <a:p>
            <a:pPr>
              <a:buFont typeface="Wingdings" pitchFamily="2" charset="2"/>
              <a:buChar char="Ø"/>
            </a:pPr>
            <a:endParaRPr lang="tr-TR" dirty="0" smtClean="0">
              <a:latin typeface="Times New Roman" pitchFamily="18" charset="0"/>
              <a:cs typeface="Times New Roman" pitchFamily="18" charset="0"/>
            </a:endParaRPr>
          </a:p>
          <a:p>
            <a:pPr>
              <a:buFont typeface="Wingdings" pitchFamily="2" charset="2"/>
              <a:buChar char="Ø"/>
            </a:pPr>
            <a:endParaRPr lang="tr-TR"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Başlık"/>
          <p:cNvSpPr>
            <a:spLocks noGrp="1"/>
          </p:cNvSpPr>
          <p:nvPr>
            <p:ph type="title"/>
          </p:nvPr>
        </p:nvSpPr>
        <p:spPr/>
        <p:txBody>
          <a:bodyPr/>
          <a:lstStyle/>
          <a:p>
            <a:endParaRPr lang="tr-TR"/>
          </a:p>
        </p:txBody>
      </p:sp>
      <p:sp>
        <p:nvSpPr>
          <p:cNvPr id="2" name="1 İçerik Yer Tutucusu"/>
          <p:cNvSpPr>
            <a:spLocks noGrp="1"/>
          </p:cNvSpPr>
          <p:nvPr>
            <p:ph idx="1"/>
          </p:nvPr>
        </p:nvSpPr>
        <p:spPr/>
        <p:txBody>
          <a:bodyPr/>
          <a:lstStyle/>
          <a:p>
            <a:endParaRPr lang="tr-TR" dirty="0"/>
          </a:p>
        </p:txBody>
      </p:sp>
      <p:sp>
        <p:nvSpPr>
          <p:cNvPr id="4" name="1 Başlık"/>
          <p:cNvSpPr txBox="1">
            <a:spLocks/>
          </p:cNvSpPr>
          <p:nvPr/>
        </p:nvSpPr>
        <p:spPr>
          <a:xfrm>
            <a:off x="251520" y="4437112"/>
            <a:ext cx="8229600" cy="1026368"/>
          </a:xfrm>
          <a:prstGeom prst="rect">
            <a:avLst/>
          </a:prstGeom>
        </p:spPr>
        <p:txBody>
          <a:bodyPr vert="horz" rtlCol="0" anchor="ctr">
            <a:normAutofit/>
            <a:scene3d>
              <a:camera prst="orthographicFront"/>
              <a:lightRig rig="soft" dir="t"/>
            </a:scene3d>
            <a:sp3d prstMaterial="softEdge">
              <a:bevelT w="25400" h="25400"/>
            </a:sp3d>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300" b="1" i="0" u="none" strike="noStrike" kern="1200" cap="none" spc="0" normalizeH="0" baseline="0" noProof="0" dirty="0" smtClean="0">
                <a:ln>
                  <a:noFill/>
                </a:ln>
                <a:solidFill>
                  <a:schemeClr val="tx2"/>
                </a:solidFill>
                <a:effectLst>
                  <a:outerShdw blurRad="31750" dist="25400" dir="5400000" algn="tl" rotWithShape="0">
                    <a:srgbClr val="000000">
                      <a:alpha val="25000"/>
                    </a:srgbClr>
                  </a:outerShdw>
                </a:effectLst>
                <a:uLnTx/>
                <a:uFillTx/>
                <a:latin typeface="Times New Roman" pitchFamily="18" charset="0"/>
                <a:ea typeface="+mj-ea"/>
                <a:cs typeface="Times New Roman" pitchFamily="18" charset="0"/>
              </a:rPr>
              <a:t>Clustering of obstetrical exposures in a population of 418 </a:t>
            </a:r>
            <a:r>
              <a:rPr kumimoji="0" lang="en-US" sz="2300" b="1" i="0" u="none" strike="noStrike" kern="1200" cap="none" spc="0" normalizeH="0" baseline="0" noProof="0" dirty="0" err="1" smtClean="0">
                <a:ln>
                  <a:noFill/>
                </a:ln>
                <a:solidFill>
                  <a:schemeClr val="tx2"/>
                </a:solidFill>
                <a:effectLst>
                  <a:outerShdw blurRad="31750" dist="25400" dir="5400000" algn="tl" rotWithShape="0">
                    <a:srgbClr val="000000">
                      <a:alpha val="25000"/>
                    </a:srgbClr>
                  </a:outerShdw>
                </a:effectLst>
                <a:uLnTx/>
                <a:uFillTx/>
                <a:latin typeface="Times New Roman" pitchFamily="18" charset="0"/>
                <a:ea typeface="+mj-ea"/>
                <a:cs typeface="Times New Roman" pitchFamily="18" charset="0"/>
              </a:rPr>
              <a:t>primiparous</a:t>
            </a:r>
            <a:r>
              <a:rPr kumimoji="0" lang="en-US" sz="2300" b="1" i="0" u="none" strike="noStrike" kern="1200" cap="none" spc="0" normalizeH="0" baseline="0" noProof="0" dirty="0" smtClean="0">
                <a:ln>
                  <a:noFill/>
                </a:ln>
                <a:solidFill>
                  <a:schemeClr val="tx2"/>
                </a:solidFill>
                <a:effectLst>
                  <a:outerShdw blurRad="31750" dist="25400" dir="5400000" algn="tl" rotWithShape="0">
                    <a:srgbClr val="000000">
                      <a:alpha val="25000"/>
                    </a:srgbClr>
                  </a:outerShdw>
                </a:effectLst>
                <a:uLnTx/>
                <a:uFillTx/>
                <a:latin typeface="Times New Roman" pitchFamily="18" charset="0"/>
                <a:ea typeface="+mj-ea"/>
                <a:cs typeface="Times New Roman" pitchFamily="18" charset="0"/>
              </a:rPr>
              <a:t> women who delivered vaginally</a:t>
            </a:r>
            <a:endParaRPr kumimoji="0" lang="tr-TR" sz="2300" b="1" i="0" u="none" strike="noStrike" kern="1200" cap="none" spc="0" normalizeH="0" baseline="0" noProof="0" dirty="0">
              <a:ln>
                <a:noFill/>
              </a:ln>
              <a:solidFill>
                <a:schemeClr val="tx2"/>
              </a:solidFill>
              <a:effectLst>
                <a:outerShdw blurRad="31750" dist="25400" dir="5400000" algn="tl" rotWithShape="0">
                  <a:srgbClr val="000000">
                    <a:alpha val="25000"/>
                  </a:srgbClr>
                </a:outerShdw>
              </a:effectLst>
              <a:uLnTx/>
              <a:uFillTx/>
              <a:latin typeface="Times New Roman" pitchFamily="18" charset="0"/>
              <a:ea typeface="+mj-ea"/>
              <a:cs typeface="Times New Roman" pitchFamily="18" charset="0"/>
            </a:endParaRPr>
          </a:p>
        </p:txBody>
      </p:sp>
      <p:pic>
        <p:nvPicPr>
          <p:cNvPr id="5" name="5 İçerik Yer Tutucusu" descr="xx.jpg"/>
          <p:cNvPicPr>
            <a:picLocks noChangeAspect="1"/>
          </p:cNvPicPr>
          <p:nvPr/>
        </p:nvPicPr>
        <p:blipFill>
          <a:blip r:embed="rId2" cstate="print"/>
          <a:stretch>
            <a:fillRect/>
          </a:stretch>
        </p:blipFill>
        <p:spPr>
          <a:xfrm>
            <a:off x="1043608" y="0"/>
            <a:ext cx="6408712" cy="4581128"/>
          </a:xfrm>
          <a:prstGeom prst="rect">
            <a:avLst/>
          </a:prstGeom>
        </p:spPr>
      </p:pic>
      <p:graphicFrame>
        <p:nvGraphicFramePr>
          <p:cNvPr id="6" name="5 Tablo"/>
          <p:cNvGraphicFramePr>
            <a:graphicFrameLocks noGrp="1"/>
          </p:cNvGraphicFramePr>
          <p:nvPr/>
        </p:nvGraphicFramePr>
        <p:xfrm>
          <a:off x="179512" y="5517232"/>
          <a:ext cx="8064896" cy="864096"/>
        </p:xfrm>
        <a:graphic>
          <a:graphicData uri="http://schemas.openxmlformats.org/drawingml/2006/table">
            <a:tbl>
              <a:tblPr firstRow="1" bandRow="1">
                <a:tableStyleId>{5C22544A-7EE6-4342-B048-85BDC9FD1C3A}</a:tableStyleId>
              </a:tblPr>
              <a:tblGrid>
                <a:gridCol w="8064896"/>
              </a:tblGrid>
              <a:tr h="864096">
                <a:tc>
                  <a:txBody>
                    <a:bodyPr/>
                    <a:lstStyle/>
                    <a:p>
                      <a:endParaRPr lang="en-US" sz="1050" dirty="0" smtClean="0"/>
                    </a:p>
                    <a:p>
                      <a:r>
                        <a:rPr lang="en-US" sz="1050" dirty="0" err="1" smtClean="0">
                          <a:hlinkClick r:id="rId3" action="ppaction://hlinkfile"/>
                        </a:rPr>
                        <a:t>Womens</a:t>
                      </a:r>
                      <a:r>
                        <a:rPr lang="en-US" sz="1050" dirty="0" smtClean="0">
                          <a:hlinkClick r:id="rId3" action="ppaction://hlinkfile"/>
                        </a:rPr>
                        <a:t> Health (</a:t>
                      </a:r>
                      <a:r>
                        <a:rPr lang="en-US" sz="1050" dirty="0" err="1" smtClean="0">
                          <a:hlinkClick r:id="rId3" action="ppaction://hlinkfile"/>
                        </a:rPr>
                        <a:t>Lond</a:t>
                      </a:r>
                      <a:r>
                        <a:rPr lang="en-US" sz="1050" dirty="0" smtClean="0">
                          <a:hlinkClick r:id="rId3" action="ppaction://hlinkfile"/>
                        </a:rPr>
                        <a:t> </a:t>
                      </a:r>
                      <a:r>
                        <a:rPr lang="en-US" sz="1050" dirty="0" err="1" smtClean="0">
                          <a:hlinkClick r:id="rId3" action="ppaction://hlinkfile"/>
                        </a:rPr>
                        <a:t>Engl</a:t>
                      </a:r>
                      <a:r>
                        <a:rPr lang="en-US" sz="1050" dirty="0" smtClean="0">
                          <a:hlinkClick r:id="rId3" action="ppaction://hlinkfile"/>
                        </a:rPr>
                        <a:t>). Author manuscript; available in PMC Mar 1, 2014.</a:t>
                      </a:r>
                      <a:r>
                        <a:rPr lang="en-US" sz="1050" dirty="0" smtClean="0"/>
                        <a:t> Published in final edited form as:</a:t>
                      </a:r>
                    </a:p>
                    <a:p>
                      <a:r>
                        <a:rPr lang="en-US" sz="1050" dirty="0" err="1" smtClean="0"/>
                        <a:t>Womens</a:t>
                      </a:r>
                      <a:r>
                        <a:rPr lang="en-US" sz="1050" dirty="0" smtClean="0"/>
                        <a:t> Health (</a:t>
                      </a:r>
                      <a:r>
                        <a:rPr lang="en-US" sz="1050" dirty="0" err="1" smtClean="0"/>
                        <a:t>Lond</a:t>
                      </a:r>
                      <a:r>
                        <a:rPr lang="en-US" sz="1050" dirty="0" smtClean="0"/>
                        <a:t> </a:t>
                      </a:r>
                      <a:r>
                        <a:rPr lang="en-US" sz="1050" dirty="0" err="1" smtClean="0"/>
                        <a:t>Engl</a:t>
                      </a:r>
                      <a:r>
                        <a:rPr lang="en-US" sz="1050" dirty="0" smtClean="0"/>
                        <a:t>). May 2013; 9(3): 10.2217/whe.13.17. </a:t>
                      </a:r>
                    </a:p>
                    <a:p>
                      <a:r>
                        <a:rPr lang="en-US" sz="1050" dirty="0" err="1" smtClean="0"/>
                        <a:t>doi</a:t>
                      </a:r>
                      <a:r>
                        <a:rPr lang="en-US" sz="1050" dirty="0" smtClean="0"/>
                        <a:t>: 10.2217/whe.13.17</a:t>
                      </a:r>
                      <a:r>
                        <a:rPr lang="tr-TR" sz="1050" dirty="0" smtClean="0"/>
                        <a:t>  </a:t>
                      </a:r>
                      <a:r>
                        <a:rPr lang="tr-TR" sz="1050" dirty="0" err="1" smtClean="0"/>
                        <a:t>Hafsa</a:t>
                      </a:r>
                      <a:r>
                        <a:rPr lang="tr-TR" sz="1050" dirty="0" smtClean="0"/>
                        <a:t> U </a:t>
                      </a:r>
                      <a:r>
                        <a:rPr lang="tr-TR" sz="1050" dirty="0" err="1" smtClean="0"/>
                        <a:t>Memon</a:t>
                      </a:r>
                      <a:r>
                        <a:rPr lang="tr-TR" sz="1050" baseline="30000" dirty="0" smtClean="0"/>
                        <a:t>*1</a:t>
                      </a:r>
                      <a:r>
                        <a:rPr lang="tr-TR" sz="1050" dirty="0" smtClean="0"/>
                        <a:t> </a:t>
                      </a:r>
                      <a:r>
                        <a:rPr lang="tr-TR" sz="1050" dirty="0" err="1" smtClean="0"/>
                        <a:t>and</a:t>
                      </a:r>
                      <a:r>
                        <a:rPr lang="tr-TR" sz="1050" dirty="0" smtClean="0"/>
                        <a:t> Victoria L Handa   </a:t>
                      </a:r>
                      <a:r>
                        <a:rPr lang="en-US" sz="1050" dirty="0" smtClean="0"/>
                        <a:t>Vaginal childbirth and pelvic floor disorders</a:t>
                      </a:r>
                    </a:p>
                  </a:txBody>
                  <a:tcPr/>
                </a:tc>
              </a:tr>
            </a:tbl>
          </a:graphicData>
        </a:graphic>
      </p:graphicFrame>
      <p:sp>
        <p:nvSpPr>
          <p:cNvPr id="7" name="6 Metin kutusu"/>
          <p:cNvSpPr txBox="1"/>
          <p:nvPr/>
        </p:nvSpPr>
        <p:spPr>
          <a:xfrm>
            <a:off x="285720" y="5286388"/>
            <a:ext cx="5072066" cy="253916"/>
          </a:xfrm>
          <a:prstGeom prst="rect">
            <a:avLst/>
          </a:prstGeom>
          <a:noFill/>
        </p:spPr>
        <p:txBody>
          <a:bodyPr wrap="square" rtlCol="0">
            <a:spAutoFit/>
          </a:bodyPr>
          <a:lstStyle/>
          <a:p>
            <a:r>
              <a:rPr lang="en-US" sz="1050" dirty="0" smtClean="0"/>
              <a:t>ASLAC: Anal sphincter laceration; OVD: Operative vaginal delivery</a:t>
            </a:r>
            <a:r>
              <a:rPr lang="en-US" sz="900" dirty="0" smtClean="0"/>
              <a:t>.</a:t>
            </a:r>
            <a:endParaRPr lang="tr-TR" sz="900" dirty="0"/>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a:xfrm>
            <a:off x="457200" y="260648"/>
            <a:ext cx="8229600" cy="5746643"/>
          </a:xfrm>
        </p:spPr>
        <p:txBody>
          <a:bodyPr/>
          <a:lstStyle/>
          <a:p>
            <a:endParaRPr lang="tr-TR" dirty="0"/>
          </a:p>
        </p:txBody>
      </p:sp>
      <p:pic>
        <p:nvPicPr>
          <p:cNvPr id="5" name="3 İçerik Yer Tutucusu" descr="nihms532608f2.jpg"/>
          <p:cNvPicPr>
            <a:picLocks noChangeAspect="1"/>
          </p:cNvPicPr>
          <p:nvPr/>
        </p:nvPicPr>
        <p:blipFill>
          <a:blip r:embed="rId2" cstate="print"/>
          <a:stretch>
            <a:fillRect/>
          </a:stretch>
        </p:blipFill>
        <p:spPr>
          <a:xfrm>
            <a:off x="323528" y="260648"/>
            <a:ext cx="8496944" cy="4392488"/>
          </a:xfrm>
          <a:prstGeom prst="rect">
            <a:avLst/>
          </a:prstGeom>
        </p:spPr>
      </p:pic>
      <p:sp>
        <p:nvSpPr>
          <p:cNvPr id="6" name="5 Dikdörtgen"/>
          <p:cNvSpPr/>
          <p:nvPr/>
        </p:nvSpPr>
        <p:spPr>
          <a:xfrm>
            <a:off x="611560" y="4653136"/>
            <a:ext cx="7920880" cy="800219"/>
          </a:xfrm>
          <a:prstGeom prst="rect">
            <a:avLst/>
          </a:prstGeom>
        </p:spPr>
        <p:txBody>
          <a:bodyPr wrap="square">
            <a:spAutoFit/>
          </a:bodyPr>
          <a:lstStyle/>
          <a:p>
            <a:r>
              <a:rPr lang="en-US" sz="2300" dirty="0" err="1" smtClean="0">
                <a:latin typeface="Times New Roman" pitchFamily="18" charset="0"/>
                <a:cs typeface="Times New Roman" pitchFamily="18" charset="0"/>
              </a:rPr>
              <a:t>Multifactorial</a:t>
            </a:r>
            <a:r>
              <a:rPr lang="en-US" sz="2300" dirty="0" smtClean="0">
                <a:latin typeface="Times New Roman" pitchFamily="18" charset="0"/>
                <a:cs typeface="Times New Roman" pitchFamily="18" charset="0"/>
              </a:rPr>
              <a:t> nature of obstetrical trauma leading to pelvic floor disorders.</a:t>
            </a:r>
            <a:endParaRPr lang="en-US" sz="2300" dirty="0">
              <a:latin typeface="Times New Roman" pitchFamily="18" charset="0"/>
              <a:cs typeface="Times New Roman" pitchFamily="18" charset="0"/>
            </a:endParaRPr>
          </a:p>
        </p:txBody>
      </p:sp>
      <p:graphicFrame>
        <p:nvGraphicFramePr>
          <p:cNvPr id="7" name="6 Tablo"/>
          <p:cNvGraphicFramePr>
            <a:graphicFrameLocks noGrp="1"/>
          </p:cNvGraphicFramePr>
          <p:nvPr/>
        </p:nvGraphicFramePr>
        <p:xfrm>
          <a:off x="467544" y="5445224"/>
          <a:ext cx="8064896" cy="992128"/>
        </p:xfrm>
        <a:graphic>
          <a:graphicData uri="http://schemas.openxmlformats.org/drawingml/2006/table">
            <a:tbl>
              <a:tblPr firstRow="1" bandRow="1">
                <a:tableStyleId>{5C22544A-7EE6-4342-B048-85BDC9FD1C3A}</a:tableStyleId>
              </a:tblPr>
              <a:tblGrid>
                <a:gridCol w="8064896"/>
              </a:tblGrid>
              <a:tr h="992128">
                <a:tc>
                  <a:txBody>
                    <a:bodyPr/>
                    <a:lstStyle/>
                    <a:p>
                      <a:endParaRPr lang="en-US" sz="1000" dirty="0" smtClean="0"/>
                    </a:p>
                    <a:p>
                      <a:r>
                        <a:rPr lang="en-US" sz="1000" dirty="0" err="1" smtClean="0">
                          <a:hlinkClick r:id="rId3" action="ppaction://hlinkfile"/>
                        </a:rPr>
                        <a:t>Womens</a:t>
                      </a:r>
                      <a:r>
                        <a:rPr lang="en-US" sz="1000" dirty="0" smtClean="0">
                          <a:hlinkClick r:id="rId3" action="ppaction://hlinkfile"/>
                        </a:rPr>
                        <a:t> Health (</a:t>
                      </a:r>
                      <a:r>
                        <a:rPr lang="en-US" sz="1000" dirty="0" err="1" smtClean="0">
                          <a:hlinkClick r:id="rId3" action="ppaction://hlinkfile"/>
                        </a:rPr>
                        <a:t>Lond</a:t>
                      </a:r>
                      <a:r>
                        <a:rPr lang="en-US" sz="1000" dirty="0" smtClean="0">
                          <a:hlinkClick r:id="rId3" action="ppaction://hlinkfile"/>
                        </a:rPr>
                        <a:t> </a:t>
                      </a:r>
                      <a:r>
                        <a:rPr lang="en-US" sz="1000" dirty="0" err="1" smtClean="0">
                          <a:hlinkClick r:id="rId3" action="ppaction://hlinkfile"/>
                        </a:rPr>
                        <a:t>Engl</a:t>
                      </a:r>
                      <a:r>
                        <a:rPr lang="en-US" sz="1000" dirty="0" smtClean="0">
                          <a:hlinkClick r:id="rId3" action="ppaction://hlinkfile"/>
                        </a:rPr>
                        <a:t>). Author manuscript; available in PMC Mar 1, 2014.</a:t>
                      </a:r>
                      <a:r>
                        <a:rPr lang="en-US" sz="1000" dirty="0" smtClean="0"/>
                        <a:t> Published in final edited form as:</a:t>
                      </a:r>
                    </a:p>
                    <a:p>
                      <a:r>
                        <a:rPr lang="en-US" sz="1000" dirty="0" err="1" smtClean="0"/>
                        <a:t>Womens</a:t>
                      </a:r>
                      <a:r>
                        <a:rPr lang="en-US" sz="1000" dirty="0" smtClean="0"/>
                        <a:t> Health (</a:t>
                      </a:r>
                      <a:r>
                        <a:rPr lang="en-US" sz="1000" dirty="0" err="1" smtClean="0"/>
                        <a:t>Lond</a:t>
                      </a:r>
                      <a:r>
                        <a:rPr lang="en-US" sz="1000" dirty="0" smtClean="0"/>
                        <a:t> </a:t>
                      </a:r>
                      <a:r>
                        <a:rPr lang="en-US" sz="1000" dirty="0" err="1" smtClean="0"/>
                        <a:t>Engl</a:t>
                      </a:r>
                      <a:r>
                        <a:rPr lang="en-US" sz="1000" dirty="0" smtClean="0"/>
                        <a:t>). May 2013; 9(3): 10.2217/whe.13.17. </a:t>
                      </a:r>
                    </a:p>
                    <a:p>
                      <a:r>
                        <a:rPr lang="en-US" sz="1000" dirty="0" err="1" smtClean="0"/>
                        <a:t>doi</a:t>
                      </a:r>
                      <a:r>
                        <a:rPr lang="en-US" sz="1000" dirty="0" smtClean="0"/>
                        <a:t>: 10.2217/whe.13.17</a:t>
                      </a:r>
                    </a:p>
                    <a:p>
                      <a:endParaRPr lang="tr-TR" sz="1000" dirty="0"/>
                    </a:p>
                  </a:txBody>
                  <a:tcPr/>
                </a:tc>
              </a:tr>
            </a:tbl>
          </a:graphicData>
        </a:graphic>
      </p:graphicFrame>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704088"/>
            <a:ext cx="8229600" cy="1068728"/>
          </a:xfrm>
        </p:spPr>
        <p:txBody>
          <a:bodyPr>
            <a:normAutofit fontScale="90000"/>
          </a:bodyPr>
          <a:lstStyle/>
          <a:p>
            <a:r>
              <a:rPr lang="tr-TR" dirty="0" err="1" smtClean="0">
                <a:solidFill>
                  <a:schemeClr val="tx1"/>
                </a:solidFill>
                <a:latin typeface="Times New Roman" pitchFamily="18" charset="0"/>
                <a:cs typeface="Times New Roman" pitchFamily="18" charset="0"/>
              </a:rPr>
              <a:t>Levator</a:t>
            </a:r>
            <a:r>
              <a:rPr lang="tr-TR" dirty="0" smtClean="0">
                <a:solidFill>
                  <a:schemeClr val="tx1"/>
                </a:solidFill>
                <a:latin typeface="Times New Roman" pitchFamily="18" charset="0"/>
                <a:cs typeface="Times New Roman" pitchFamily="18" charset="0"/>
              </a:rPr>
              <a:t> ani </a:t>
            </a:r>
            <a:r>
              <a:rPr lang="tr-TR" dirty="0" err="1" smtClean="0">
                <a:solidFill>
                  <a:schemeClr val="tx1"/>
                </a:solidFill>
                <a:latin typeface="Times New Roman" pitchFamily="18" charset="0"/>
                <a:cs typeface="Times New Roman" pitchFamily="18" charset="0"/>
              </a:rPr>
              <a:t>muscle</a:t>
            </a:r>
            <a:r>
              <a:rPr lang="tr-TR" dirty="0" smtClean="0">
                <a:solidFill>
                  <a:schemeClr val="tx1"/>
                </a:solidFill>
                <a:latin typeface="Times New Roman" pitchFamily="18" charset="0"/>
                <a:cs typeface="Times New Roman" pitchFamily="18" charset="0"/>
              </a:rPr>
              <a:t> (LAM) yaralanmaları</a:t>
            </a:r>
            <a:endParaRPr lang="tr-TR" dirty="0">
              <a:solidFill>
                <a:schemeClr val="tx1"/>
              </a:solidFill>
              <a:latin typeface="Times New Roman" pitchFamily="18" charset="0"/>
              <a:cs typeface="Times New Roman" pitchFamily="18" charset="0"/>
            </a:endParaRPr>
          </a:p>
        </p:txBody>
      </p:sp>
      <p:sp>
        <p:nvSpPr>
          <p:cNvPr id="3" name="2 İçerik Yer Tutucusu"/>
          <p:cNvSpPr>
            <a:spLocks noGrp="1"/>
          </p:cNvSpPr>
          <p:nvPr>
            <p:ph idx="1"/>
          </p:nvPr>
        </p:nvSpPr>
        <p:spPr>
          <a:xfrm>
            <a:off x="457200" y="1700808"/>
            <a:ext cx="8507288" cy="5157192"/>
          </a:xfrm>
        </p:spPr>
        <p:txBody>
          <a:bodyPr>
            <a:normAutofit fontScale="92500"/>
          </a:bodyPr>
          <a:lstStyle/>
          <a:p>
            <a:pPr>
              <a:buFont typeface="Wingdings" pitchFamily="2" charset="2"/>
              <a:buChar char="Ø"/>
            </a:pPr>
            <a:r>
              <a:rPr lang="tr-TR" dirty="0" smtClean="0">
                <a:latin typeface="Times New Roman" pitchFamily="18" charset="0"/>
                <a:cs typeface="Times New Roman" pitchFamily="18" charset="0"/>
              </a:rPr>
              <a:t>LAM yaralanmalarının POP gelişme riskini arttırdığı bulunmuştur </a:t>
            </a:r>
            <a:r>
              <a:rPr lang="tr-TR" sz="1700" dirty="0" smtClean="0">
                <a:latin typeface="Times New Roman" pitchFamily="18" charset="0"/>
                <a:cs typeface="Times New Roman" pitchFamily="18" charset="0"/>
              </a:rPr>
              <a:t>(</a:t>
            </a:r>
            <a:r>
              <a:rPr lang="tr-TR" sz="1700" dirty="0" err="1" smtClean="0">
                <a:latin typeface="Times New Roman" pitchFamily="18" charset="0"/>
                <a:cs typeface="Times New Roman" pitchFamily="18" charset="0"/>
              </a:rPr>
              <a:t>DeLancey</a:t>
            </a:r>
            <a:r>
              <a:rPr lang="tr-TR" sz="1700" dirty="0" smtClean="0">
                <a:latin typeface="Times New Roman" pitchFamily="18" charset="0"/>
                <a:cs typeface="Times New Roman" pitchFamily="18" charset="0"/>
              </a:rPr>
              <a:t> JO,  </a:t>
            </a:r>
            <a:r>
              <a:rPr lang="tr-TR" sz="1700" dirty="0" err="1" smtClean="0">
                <a:latin typeface="Times New Roman" pitchFamily="18" charset="0"/>
                <a:cs typeface="Times New Roman" pitchFamily="18" charset="0"/>
              </a:rPr>
              <a:t>ObstetGynecol</a:t>
            </a:r>
            <a:r>
              <a:rPr lang="tr-TR" sz="1700" dirty="0" smtClean="0">
                <a:latin typeface="Times New Roman" pitchFamily="18" charset="0"/>
                <a:cs typeface="Times New Roman" pitchFamily="18" charset="0"/>
              </a:rPr>
              <a:t> 2007; 109: 295–302).</a:t>
            </a:r>
          </a:p>
          <a:p>
            <a:pPr>
              <a:buFont typeface="Wingdings" pitchFamily="2" charset="2"/>
              <a:buChar char="Ø"/>
            </a:pPr>
            <a:r>
              <a:rPr lang="tr-TR" dirty="0" err="1" smtClean="0">
                <a:latin typeface="Times New Roman" pitchFamily="18" charset="0"/>
                <a:cs typeface="Times New Roman" pitchFamily="18" charset="0"/>
              </a:rPr>
              <a:t>Levator</a:t>
            </a:r>
            <a:r>
              <a:rPr lang="tr-TR" dirty="0" smtClean="0">
                <a:latin typeface="Times New Roman" pitchFamily="18" charset="0"/>
                <a:cs typeface="Times New Roman" pitchFamily="18" charset="0"/>
              </a:rPr>
              <a:t> </a:t>
            </a:r>
            <a:r>
              <a:rPr lang="tr-TR" dirty="0" err="1" smtClean="0">
                <a:latin typeface="Times New Roman" pitchFamily="18" charset="0"/>
                <a:cs typeface="Times New Roman" pitchFamily="18" charset="0"/>
              </a:rPr>
              <a:t>avulsiyonları</a:t>
            </a:r>
            <a:r>
              <a:rPr lang="tr-TR" dirty="0" smtClean="0">
                <a:latin typeface="Times New Roman" pitchFamily="18" charset="0"/>
                <a:cs typeface="Times New Roman" pitchFamily="18" charset="0"/>
              </a:rPr>
              <a:t> santral ve </a:t>
            </a:r>
            <a:r>
              <a:rPr lang="tr-TR" dirty="0" err="1" smtClean="0">
                <a:latin typeface="Times New Roman" pitchFamily="18" charset="0"/>
                <a:cs typeface="Times New Roman" pitchFamily="18" charset="0"/>
              </a:rPr>
              <a:t>anterior</a:t>
            </a:r>
            <a:r>
              <a:rPr lang="tr-TR" dirty="0" smtClean="0">
                <a:latin typeface="Times New Roman" pitchFamily="18" charset="0"/>
                <a:cs typeface="Times New Roman" pitchFamily="18" charset="0"/>
              </a:rPr>
              <a:t> </a:t>
            </a:r>
            <a:r>
              <a:rPr lang="tr-TR" dirty="0" err="1" smtClean="0">
                <a:latin typeface="Times New Roman" pitchFamily="18" charset="0"/>
                <a:cs typeface="Times New Roman" pitchFamily="18" charset="0"/>
              </a:rPr>
              <a:t>kompartman</a:t>
            </a:r>
            <a:r>
              <a:rPr lang="tr-TR" dirty="0" smtClean="0">
                <a:latin typeface="Times New Roman" pitchFamily="18" charset="0"/>
                <a:cs typeface="Times New Roman" pitchFamily="18" charset="0"/>
              </a:rPr>
              <a:t> </a:t>
            </a:r>
            <a:r>
              <a:rPr lang="tr-TR" dirty="0" err="1" smtClean="0">
                <a:latin typeface="Times New Roman" pitchFamily="18" charset="0"/>
                <a:cs typeface="Times New Roman" pitchFamily="18" charset="0"/>
              </a:rPr>
              <a:t>defektleri</a:t>
            </a:r>
            <a:r>
              <a:rPr lang="tr-TR" dirty="0" smtClean="0">
                <a:latin typeface="Times New Roman" pitchFamily="18" charset="0"/>
                <a:cs typeface="Times New Roman" pitchFamily="18" charset="0"/>
              </a:rPr>
              <a:t> ile anlamlı bir ilişki gösterir (yaklaşık 2 kat) </a:t>
            </a:r>
          </a:p>
          <a:p>
            <a:pPr>
              <a:buFont typeface="Wingdings" pitchFamily="2" charset="2"/>
              <a:buChar char="Ø"/>
            </a:pPr>
            <a:r>
              <a:rPr lang="tr-TR" sz="1700" dirty="0" err="1" smtClean="0">
                <a:latin typeface="Times New Roman" pitchFamily="18" charset="0"/>
                <a:cs typeface="Times New Roman" pitchFamily="18" charset="0"/>
              </a:rPr>
              <a:t>Dietz</a:t>
            </a:r>
            <a:r>
              <a:rPr lang="tr-TR" sz="1700" dirty="0" smtClean="0">
                <a:latin typeface="Times New Roman" pitchFamily="18" charset="0"/>
                <a:cs typeface="Times New Roman" pitchFamily="18" charset="0"/>
              </a:rPr>
              <a:t> HP.BJOG 2008; 115: 979–984.</a:t>
            </a:r>
          </a:p>
          <a:p>
            <a:pPr>
              <a:buNone/>
            </a:pPr>
            <a:r>
              <a:rPr lang="tr-TR" dirty="0" err="1" smtClean="0">
                <a:latin typeface="Times New Roman" pitchFamily="18" charset="0"/>
                <a:cs typeface="Times New Roman" pitchFamily="18" charset="0"/>
              </a:rPr>
              <a:t>Levator</a:t>
            </a:r>
            <a:r>
              <a:rPr lang="tr-TR" dirty="0" smtClean="0">
                <a:latin typeface="Times New Roman" pitchFamily="18" charset="0"/>
                <a:cs typeface="Times New Roman" pitchFamily="18" charset="0"/>
              </a:rPr>
              <a:t> </a:t>
            </a:r>
            <a:r>
              <a:rPr lang="tr-TR" dirty="0" err="1" smtClean="0">
                <a:latin typeface="Times New Roman" pitchFamily="18" charset="0"/>
                <a:cs typeface="Times New Roman" pitchFamily="18" charset="0"/>
              </a:rPr>
              <a:t>avulsiyonları</a:t>
            </a:r>
            <a:r>
              <a:rPr lang="tr-TR" dirty="0" smtClean="0">
                <a:latin typeface="Times New Roman" pitchFamily="18" charset="0"/>
                <a:cs typeface="Times New Roman" pitchFamily="18" charset="0"/>
              </a:rPr>
              <a:t> </a:t>
            </a:r>
            <a:r>
              <a:rPr lang="tr-TR" dirty="0" err="1" smtClean="0">
                <a:latin typeface="Times New Roman" pitchFamily="18" charset="0"/>
                <a:cs typeface="Times New Roman" pitchFamily="18" charset="0"/>
              </a:rPr>
              <a:t>posterior</a:t>
            </a:r>
            <a:r>
              <a:rPr lang="tr-TR" dirty="0" smtClean="0">
                <a:latin typeface="Times New Roman" pitchFamily="18" charset="0"/>
                <a:cs typeface="Times New Roman" pitchFamily="18" charset="0"/>
              </a:rPr>
              <a:t> </a:t>
            </a:r>
            <a:r>
              <a:rPr lang="tr-TR" dirty="0" err="1" smtClean="0">
                <a:latin typeface="Times New Roman" pitchFamily="18" charset="0"/>
                <a:cs typeface="Times New Roman" pitchFamily="18" charset="0"/>
              </a:rPr>
              <a:t>kompartman</a:t>
            </a:r>
            <a:r>
              <a:rPr lang="tr-TR" dirty="0" smtClean="0">
                <a:latin typeface="Times New Roman" pitchFamily="18" charset="0"/>
                <a:cs typeface="Times New Roman" pitchFamily="18" charset="0"/>
              </a:rPr>
              <a:t> </a:t>
            </a:r>
            <a:r>
              <a:rPr lang="tr-TR" dirty="0" err="1" smtClean="0">
                <a:latin typeface="Times New Roman" pitchFamily="18" charset="0"/>
                <a:cs typeface="Times New Roman" pitchFamily="18" charset="0"/>
              </a:rPr>
              <a:t>defektlerine</a:t>
            </a:r>
            <a:r>
              <a:rPr lang="tr-TR" dirty="0" smtClean="0">
                <a:latin typeface="Times New Roman" pitchFamily="18" charset="0"/>
                <a:cs typeface="Times New Roman" pitchFamily="18" charset="0"/>
              </a:rPr>
              <a:t> etkilidir fakat bu santral ve </a:t>
            </a:r>
            <a:r>
              <a:rPr lang="tr-TR" dirty="0" err="1" smtClean="0">
                <a:latin typeface="Times New Roman" pitchFamily="18" charset="0"/>
                <a:cs typeface="Times New Roman" pitchFamily="18" charset="0"/>
              </a:rPr>
              <a:t>anterior</a:t>
            </a:r>
            <a:r>
              <a:rPr lang="tr-TR" dirty="0" smtClean="0">
                <a:latin typeface="Times New Roman" pitchFamily="18" charset="0"/>
                <a:cs typeface="Times New Roman" pitchFamily="18" charset="0"/>
              </a:rPr>
              <a:t> </a:t>
            </a:r>
            <a:r>
              <a:rPr lang="tr-TR" dirty="0" err="1" smtClean="0">
                <a:latin typeface="Times New Roman" pitchFamily="18" charset="0"/>
                <a:cs typeface="Times New Roman" pitchFamily="18" charset="0"/>
              </a:rPr>
              <a:t>defektler</a:t>
            </a:r>
            <a:r>
              <a:rPr lang="tr-TR" dirty="0" smtClean="0">
                <a:latin typeface="Times New Roman" pitchFamily="18" charset="0"/>
                <a:cs typeface="Times New Roman" pitchFamily="18" charset="0"/>
              </a:rPr>
              <a:t> kadar etkili değildir . </a:t>
            </a:r>
            <a:r>
              <a:rPr lang="tr-TR" sz="1700" dirty="0" err="1" smtClean="0">
                <a:latin typeface="Times New Roman" pitchFamily="18" charset="0"/>
                <a:cs typeface="Times New Roman" pitchFamily="18" charset="0"/>
              </a:rPr>
              <a:t>Dietz</a:t>
            </a:r>
            <a:r>
              <a:rPr lang="tr-TR" sz="1700" dirty="0" smtClean="0">
                <a:latin typeface="Times New Roman" pitchFamily="18" charset="0"/>
                <a:cs typeface="Times New Roman" pitchFamily="18" charset="0"/>
              </a:rPr>
              <a:t> HP. </a:t>
            </a:r>
            <a:r>
              <a:rPr lang="tr-TR" sz="1700" dirty="0" err="1" smtClean="0">
                <a:latin typeface="Times New Roman" pitchFamily="18" charset="0"/>
                <a:cs typeface="Times New Roman" pitchFamily="18" charset="0"/>
              </a:rPr>
              <a:t>Int</a:t>
            </a:r>
            <a:r>
              <a:rPr lang="tr-TR" sz="1700" dirty="0" smtClean="0">
                <a:latin typeface="Times New Roman" pitchFamily="18" charset="0"/>
                <a:cs typeface="Times New Roman" pitchFamily="18" charset="0"/>
              </a:rPr>
              <a:t> </a:t>
            </a:r>
            <a:r>
              <a:rPr lang="tr-TR" sz="1700" dirty="0" err="1" smtClean="0">
                <a:latin typeface="Times New Roman" pitchFamily="18" charset="0"/>
                <a:cs typeface="Times New Roman" pitchFamily="18" charset="0"/>
              </a:rPr>
              <a:t>Urogynecol</a:t>
            </a:r>
            <a:r>
              <a:rPr lang="tr-TR" sz="1700" dirty="0" smtClean="0">
                <a:latin typeface="Times New Roman" pitchFamily="18" charset="0"/>
                <a:cs typeface="Times New Roman" pitchFamily="18" charset="0"/>
              </a:rPr>
              <a:t> J </a:t>
            </a:r>
            <a:r>
              <a:rPr lang="tr-TR" sz="1700" dirty="0" err="1" smtClean="0">
                <a:latin typeface="Times New Roman" pitchFamily="18" charset="0"/>
                <a:cs typeface="Times New Roman" pitchFamily="18" charset="0"/>
              </a:rPr>
              <a:t>Pelvic</a:t>
            </a:r>
            <a:r>
              <a:rPr lang="tr-TR" sz="1700" dirty="0" smtClean="0">
                <a:latin typeface="Times New Roman" pitchFamily="18" charset="0"/>
                <a:cs typeface="Times New Roman" pitchFamily="18" charset="0"/>
              </a:rPr>
              <a:t> </a:t>
            </a:r>
            <a:r>
              <a:rPr lang="tr-TR" sz="1700" dirty="0" err="1" smtClean="0">
                <a:latin typeface="Times New Roman" pitchFamily="18" charset="0"/>
                <a:cs typeface="Times New Roman" pitchFamily="18" charset="0"/>
              </a:rPr>
              <a:t>Floor</a:t>
            </a:r>
            <a:r>
              <a:rPr lang="tr-TR" sz="1700" dirty="0" smtClean="0">
                <a:latin typeface="Times New Roman" pitchFamily="18" charset="0"/>
                <a:cs typeface="Times New Roman" pitchFamily="18" charset="0"/>
              </a:rPr>
              <a:t> </a:t>
            </a:r>
            <a:r>
              <a:rPr lang="tr-TR" sz="1700" dirty="0" err="1" smtClean="0">
                <a:latin typeface="Times New Roman" pitchFamily="18" charset="0"/>
                <a:cs typeface="Times New Roman" pitchFamily="18" charset="0"/>
              </a:rPr>
              <a:t>Dysfunct</a:t>
            </a:r>
            <a:r>
              <a:rPr lang="tr-TR" sz="1700" dirty="0" smtClean="0">
                <a:latin typeface="Times New Roman" pitchFamily="18" charset="0"/>
                <a:cs typeface="Times New Roman" pitchFamily="18" charset="0"/>
              </a:rPr>
              <a:t> 2007; 18: 156.,</a:t>
            </a:r>
          </a:p>
          <a:p>
            <a:pPr>
              <a:buNone/>
            </a:pPr>
            <a:r>
              <a:rPr lang="tr-TR" dirty="0" err="1" smtClean="0">
                <a:latin typeface="Times New Roman" pitchFamily="18" charset="0"/>
                <a:cs typeface="Times New Roman" pitchFamily="18" charset="0"/>
              </a:rPr>
              <a:t>Defektin</a:t>
            </a:r>
            <a:r>
              <a:rPr lang="tr-TR" dirty="0" smtClean="0">
                <a:latin typeface="Times New Roman" pitchFamily="18" charset="0"/>
                <a:cs typeface="Times New Roman" pitchFamily="18" charset="0"/>
              </a:rPr>
              <a:t> derecesi ile POP bulgu ve semptomları arasında direkt korelasyon vardır.</a:t>
            </a:r>
          </a:p>
          <a:p>
            <a:pPr>
              <a:buNone/>
            </a:pPr>
            <a:r>
              <a:rPr lang="tr-TR" dirty="0" err="1" smtClean="0">
                <a:latin typeface="Times New Roman" pitchFamily="18" charset="0"/>
                <a:cs typeface="Times New Roman" pitchFamily="18" charset="0"/>
              </a:rPr>
              <a:t>Bilateral</a:t>
            </a:r>
            <a:r>
              <a:rPr lang="tr-TR" dirty="0" smtClean="0">
                <a:latin typeface="Times New Roman" pitchFamily="18" charset="0"/>
                <a:cs typeface="Times New Roman" pitchFamily="18" charset="0"/>
              </a:rPr>
              <a:t> </a:t>
            </a:r>
            <a:r>
              <a:rPr lang="tr-TR" dirty="0" err="1" smtClean="0">
                <a:latin typeface="Times New Roman" pitchFamily="18" charset="0"/>
                <a:cs typeface="Times New Roman" pitchFamily="18" charset="0"/>
              </a:rPr>
              <a:t>avulsiyonları</a:t>
            </a:r>
            <a:r>
              <a:rPr lang="tr-TR" dirty="0" smtClean="0">
                <a:latin typeface="Times New Roman" pitchFamily="18" charset="0"/>
                <a:cs typeface="Times New Roman" pitchFamily="18" charset="0"/>
              </a:rPr>
              <a:t> olan kişilerde </a:t>
            </a:r>
            <a:r>
              <a:rPr lang="tr-TR" dirty="0" err="1" smtClean="0">
                <a:latin typeface="Times New Roman" pitchFamily="18" charset="0"/>
                <a:cs typeface="Times New Roman" pitchFamily="18" charset="0"/>
              </a:rPr>
              <a:t>uterin</a:t>
            </a:r>
            <a:r>
              <a:rPr lang="tr-TR" dirty="0" smtClean="0">
                <a:latin typeface="Times New Roman" pitchFamily="18" charset="0"/>
                <a:cs typeface="Times New Roman" pitchFamily="18" charset="0"/>
              </a:rPr>
              <a:t> </a:t>
            </a:r>
            <a:r>
              <a:rPr lang="tr-TR" dirty="0" err="1" smtClean="0">
                <a:latin typeface="Times New Roman" pitchFamily="18" charset="0"/>
                <a:cs typeface="Times New Roman" pitchFamily="18" charset="0"/>
              </a:rPr>
              <a:t>prolapsus</a:t>
            </a:r>
            <a:r>
              <a:rPr lang="tr-TR" dirty="0" smtClean="0">
                <a:latin typeface="Times New Roman" pitchFamily="18" charset="0"/>
                <a:cs typeface="Times New Roman" pitchFamily="18" charset="0"/>
              </a:rPr>
              <a:t> riski artar. </a:t>
            </a:r>
            <a:endParaRPr lang="tr-TR" dirty="0">
              <a:latin typeface="Times New Roman" pitchFamily="18" charset="0"/>
              <a:cs typeface="Times New Roman" pitchFamily="18" charset="0"/>
            </a:endParaRPr>
          </a:p>
          <a:p>
            <a:pPr>
              <a:buNone/>
            </a:pPr>
            <a:r>
              <a:rPr lang="tr-TR" dirty="0" smtClean="0">
                <a:latin typeface="Times New Roman" pitchFamily="18" charset="0"/>
                <a:cs typeface="Times New Roman" pitchFamily="18" charset="0"/>
              </a:rPr>
              <a:t>Bütün bu çalışmalara rağmen LAM yaralanması olan kadınlarda  bu  </a:t>
            </a:r>
            <a:r>
              <a:rPr lang="tr-TR" dirty="0" err="1" smtClean="0">
                <a:latin typeface="Times New Roman" pitchFamily="18" charset="0"/>
                <a:cs typeface="Times New Roman" pitchFamily="18" charset="0"/>
              </a:rPr>
              <a:t>kompartman</a:t>
            </a:r>
            <a:r>
              <a:rPr lang="tr-TR" dirty="0" smtClean="0">
                <a:latin typeface="Times New Roman" pitchFamily="18" charset="0"/>
                <a:cs typeface="Times New Roman" pitchFamily="18" charset="0"/>
              </a:rPr>
              <a:t> </a:t>
            </a:r>
            <a:r>
              <a:rPr lang="tr-TR" dirty="0" err="1" smtClean="0">
                <a:latin typeface="Times New Roman" pitchFamily="18" charset="0"/>
                <a:cs typeface="Times New Roman" pitchFamily="18" charset="0"/>
              </a:rPr>
              <a:t>defektleri</a:t>
            </a:r>
            <a:r>
              <a:rPr lang="tr-TR" dirty="0" smtClean="0">
                <a:latin typeface="Times New Roman" pitchFamily="18" charset="0"/>
                <a:cs typeface="Times New Roman" pitchFamily="18" charset="0"/>
              </a:rPr>
              <a:t> oluşmayabilir.</a:t>
            </a:r>
          </a:p>
          <a:p>
            <a:pPr>
              <a:buNone/>
            </a:pPr>
            <a:endParaRPr lang="tr-TR" dirty="0" smtClean="0">
              <a:latin typeface="Times New Roman" pitchFamily="18" charset="0"/>
              <a:cs typeface="Times New Roman" pitchFamily="18" charset="0"/>
            </a:endParaRPr>
          </a:p>
          <a:p>
            <a:pPr>
              <a:buNone/>
            </a:pPr>
            <a:endParaRPr lang="tr-TR" dirty="0" smtClean="0">
              <a:latin typeface="Times New Roman" pitchFamily="18" charset="0"/>
              <a:cs typeface="Times New Roman" pitchFamily="18" charset="0"/>
            </a:endParaRPr>
          </a:p>
          <a:p>
            <a:pPr>
              <a:buNone/>
            </a:pPr>
            <a:endParaRPr lang="tr-TR" dirty="0" smtClean="0">
              <a:latin typeface="Times New Roman" pitchFamily="18" charset="0"/>
              <a:cs typeface="Times New Roman" pitchFamily="18" charset="0"/>
            </a:endParaRPr>
          </a:p>
          <a:p>
            <a:endParaRPr lang="tr-TR"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dirty="0">
              <a:solidFill>
                <a:schemeClr val="tx1"/>
              </a:solidFill>
              <a:latin typeface="Times New Roman" pitchFamily="18" charset="0"/>
              <a:cs typeface="Times New Roman" pitchFamily="18" charset="0"/>
            </a:endParaRPr>
          </a:p>
        </p:txBody>
      </p:sp>
      <p:sp>
        <p:nvSpPr>
          <p:cNvPr id="3" name="2 İçerik Yer Tutucusu"/>
          <p:cNvSpPr>
            <a:spLocks noGrp="1"/>
          </p:cNvSpPr>
          <p:nvPr>
            <p:ph idx="1"/>
          </p:nvPr>
        </p:nvSpPr>
        <p:spPr/>
        <p:txBody>
          <a:bodyPr>
            <a:normAutofit/>
          </a:bodyPr>
          <a:lstStyle/>
          <a:p>
            <a:pPr>
              <a:buFont typeface="Wingdings" pitchFamily="2" charset="2"/>
              <a:buChar char="Ø"/>
            </a:pPr>
            <a:r>
              <a:rPr lang="tr-TR" sz="2800" dirty="0" smtClean="0">
                <a:latin typeface="Times New Roman" pitchFamily="18" charset="0"/>
                <a:cs typeface="Times New Roman" pitchFamily="18" charset="0"/>
              </a:rPr>
              <a:t>151 POP, 135 kontrol grubu</a:t>
            </a:r>
          </a:p>
          <a:p>
            <a:pPr>
              <a:buFont typeface="Wingdings" pitchFamily="2" charset="2"/>
              <a:buChar char="Ø"/>
            </a:pPr>
            <a:r>
              <a:rPr lang="tr-TR" sz="2800" dirty="0" smtClean="0">
                <a:latin typeface="Times New Roman" pitchFamily="18" charset="0"/>
                <a:cs typeface="Times New Roman" pitchFamily="18" charset="0"/>
              </a:rPr>
              <a:t>LAM </a:t>
            </a:r>
            <a:r>
              <a:rPr lang="tr-TR" sz="2800" dirty="0" err="1" smtClean="0">
                <a:latin typeface="Times New Roman" pitchFamily="18" charset="0"/>
                <a:cs typeface="Times New Roman" pitchFamily="18" charset="0"/>
              </a:rPr>
              <a:t>defektleri</a:t>
            </a:r>
            <a:r>
              <a:rPr lang="tr-TR" sz="2800" dirty="0" smtClean="0">
                <a:latin typeface="Times New Roman" pitchFamily="18" charset="0"/>
                <a:cs typeface="Times New Roman" pitchFamily="18" charset="0"/>
              </a:rPr>
              <a:t> için </a:t>
            </a:r>
            <a:r>
              <a:rPr lang="tr-TR" sz="2800" dirty="0" err="1" smtClean="0">
                <a:latin typeface="Times New Roman" pitchFamily="18" charset="0"/>
                <a:cs typeface="Times New Roman" pitchFamily="18" charset="0"/>
              </a:rPr>
              <a:t>odds</a:t>
            </a:r>
            <a:r>
              <a:rPr lang="tr-TR" sz="2800" dirty="0" smtClean="0">
                <a:latin typeface="Times New Roman" pitchFamily="18" charset="0"/>
                <a:cs typeface="Times New Roman" pitchFamily="18" charset="0"/>
              </a:rPr>
              <a:t> oranı 7.3 (%95 CI 3.9-13.6)</a:t>
            </a:r>
          </a:p>
          <a:p>
            <a:pPr>
              <a:buFont typeface="Wingdings" pitchFamily="2" charset="2"/>
              <a:buChar char="Ø"/>
            </a:pPr>
            <a:r>
              <a:rPr lang="tr-TR" sz="2800" dirty="0" smtClean="0">
                <a:latin typeface="Times New Roman" pitchFamily="18" charset="0"/>
                <a:cs typeface="Times New Roman" pitchFamily="18" charset="0"/>
              </a:rPr>
              <a:t>Sadece kısa dönem </a:t>
            </a:r>
            <a:r>
              <a:rPr lang="tr-TR" sz="2800" dirty="0" err="1" smtClean="0">
                <a:latin typeface="Times New Roman" pitchFamily="18" charset="0"/>
                <a:cs typeface="Times New Roman" pitchFamily="18" charset="0"/>
              </a:rPr>
              <a:t>operatif</a:t>
            </a:r>
            <a:r>
              <a:rPr lang="tr-TR" sz="2800" dirty="0" smtClean="0">
                <a:latin typeface="Times New Roman" pitchFamily="18" charset="0"/>
                <a:cs typeface="Times New Roman" pitchFamily="18" charset="0"/>
              </a:rPr>
              <a:t> sonuçlar kötüye gitmekle kalmayıp aynı zamanda </a:t>
            </a:r>
            <a:r>
              <a:rPr lang="tr-TR" sz="2800" dirty="0" err="1" smtClean="0">
                <a:latin typeface="Times New Roman" pitchFamily="18" charset="0"/>
                <a:cs typeface="Times New Roman" pitchFamily="18" charset="0"/>
              </a:rPr>
              <a:t>opere</a:t>
            </a:r>
            <a:r>
              <a:rPr lang="tr-TR" sz="2800" dirty="0" smtClean="0">
                <a:latin typeface="Times New Roman" pitchFamily="18" charset="0"/>
                <a:cs typeface="Times New Roman" pitchFamily="18" charset="0"/>
              </a:rPr>
              <a:t> olan hastalarda   POP </a:t>
            </a:r>
            <a:r>
              <a:rPr lang="tr-TR" sz="2800" dirty="0" err="1" smtClean="0">
                <a:latin typeface="Times New Roman" pitchFamily="18" charset="0"/>
                <a:cs typeface="Times New Roman" pitchFamily="18" charset="0"/>
              </a:rPr>
              <a:t>rekürrensinin</a:t>
            </a:r>
            <a:r>
              <a:rPr lang="tr-TR" sz="2800" dirty="0" smtClean="0">
                <a:latin typeface="Times New Roman" pitchFamily="18" charset="0"/>
                <a:cs typeface="Times New Roman" pitchFamily="18" charset="0"/>
              </a:rPr>
              <a:t> de ( </a:t>
            </a:r>
            <a:r>
              <a:rPr lang="tr-TR" sz="2800" dirty="0" err="1" smtClean="0">
                <a:latin typeface="Times New Roman" pitchFamily="18" charset="0"/>
                <a:cs typeface="Times New Roman" pitchFamily="18" charset="0"/>
              </a:rPr>
              <a:t>sistosel</a:t>
            </a:r>
            <a:r>
              <a:rPr lang="tr-TR" sz="2800" dirty="0" smtClean="0">
                <a:latin typeface="Times New Roman" pitchFamily="18" charset="0"/>
                <a:cs typeface="Times New Roman" pitchFamily="18" charset="0"/>
              </a:rPr>
              <a:t>) LAM </a:t>
            </a:r>
            <a:r>
              <a:rPr lang="tr-TR" sz="2800" dirty="0" err="1" smtClean="0">
                <a:latin typeface="Times New Roman" pitchFamily="18" charset="0"/>
                <a:cs typeface="Times New Roman" pitchFamily="18" charset="0"/>
              </a:rPr>
              <a:t>injury’sine</a:t>
            </a:r>
            <a:r>
              <a:rPr lang="tr-TR" sz="2800" dirty="0" smtClean="0">
                <a:latin typeface="Times New Roman" pitchFamily="18" charset="0"/>
                <a:cs typeface="Times New Roman" pitchFamily="18" charset="0"/>
              </a:rPr>
              <a:t> bağlı olduğu bulunmuştur. </a:t>
            </a:r>
          </a:p>
          <a:p>
            <a:pPr>
              <a:buNone/>
            </a:pPr>
            <a:r>
              <a:rPr lang="tr-TR" sz="1500" dirty="0" err="1" smtClean="0">
                <a:latin typeface="Times New Roman" pitchFamily="18" charset="0"/>
                <a:cs typeface="Times New Roman" pitchFamily="18" charset="0"/>
              </a:rPr>
              <a:t>DeLancey</a:t>
            </a:r>
            <a:r>
              <a:rPr lang="tr-TR" sz="1500" dirty="0" smtClean="0">
                <a:latin typeface="Times New Roman" pitchFamily="18" charset="0"/>
                <a:cs typeface="Times New Roman" pitchFamily="18" charset="0"/>
              </a:rPr>
              <a:t> JO, </a:t>
            </a:r>
            <a:r>
              <a:rPr lang="tr-TR" sz="1500" dirty="0" err="1" smtClean="0">
                <a:latin typeface="Times New Roman" pitchFamily="18" charset="0"/>
                <a:cs typeface="Times New Roman" pitchFamily="18" charset="0"/>
              </a:rPr>
              <a:t>Comparison</a:t>
            </a:r>
            <a:r>
              <a:rPr lang="tr-TR" sz="1500" dirty="0" smtClean="0">
                <a:latin typeface="Times New Roman" pitchFamily="18" charset="0"/>
                <a:cs typeface="Times New Roman" pitchFamily="18" charset="0"/>
              </a:rPr>
              <a:t> of </a:t>
            </a:r>
            <a:r>
              <a:rPr lang="tr-TR" sz="1500" dirty="0" err="1" smtClean="0">
                <a:latin typeface="Times New Roman" pitchFamily="18" charset="0"/>
                <a:cs typeface="Times New Roman" pitchFamily="18" charset="0"/>
              </a:rPr>
              <a:t>levator</a:t>
            </a:r>
            <a:r>
              <a:rPr lang="tr-TR" sz="1500" dirty="0" smtClean="0">
                <a:latin typeface="Times New Roman" pitchFamily="18" charset="0"/>
                <a:cs typeface="Times New Roman" pitchFamily="18" charset="0"/>
              </a:rPr>
              <a:t> ani </a:t>
            </a:r>
            <a:r>
              <a:rPr lang="tr-TR" sz="1500" dirty="0" err="1" smtClean="0">
                <a:latin typeface="Times New Roman" pitchFamily="18" charset="0"/>
                <a:cs typeface="Times New Roman" pitchFamily="18" charset="0"/>
              </a:rPr>
              <a:t>muscle</a:t>
            </a:r>
            <a:r>
              <a:rPr lang="tr-TR" sz="1500" dirty="0" smtClean="0">
                <a:latin typeface="Times New Roman" pitchFamily="18" charset="0"/>
                <a:cs typeface="Times New Roman" pitchFamily="18" charset="0"/>
              </a:rPr>
              <a:t> </a:t>
            </a:r>
            <a:r>
              <a:rPr lang="tr-TR" sz="1500" dirty="0" err="1" smtClean="0">
                <a:latin typeface="Times New Roman" pitchFamily="18" charset="0"/>
                <a:cs typeface="Times New Roman" pitchFamily="18" charset="0"/>
              </a:rPr>
              <a:t>defects</a:t>
            </a:r>
            <a:r>
              <a:rPr lang="tr-TR" sz="1500" dirty="0" smtClean="0">
                <a:latin typeface="Times New Roman" pitchFamily="18" charset="0"/>
                <a:cs typeface="Times New Roman" pitchFamily="18" charset="0"/>
              </a:rPr>
              <a:t> </a:t>
            </a:r>
            <a:r>
              <a:rPr lang="tr-TR" sz="1500" dirty="0" err="1" smtClean="0">
                <a:latin typeface="Times New Roman" pitchFamily="18" charset="0"/>
                <a:cs typeface="Times New Roman" pitchFamily="18" charset="0"/>
              </a:rPr>
              <a:t>and</a:t>
            </a:r>
            <a:r>
              <a:rPr lang="tr-TR" sz="1500" dirty="0" smtClean="0">
                <a:latin typeface="Times New Roman" pitchFamily="18" charset="0"/>
                <a:cs typeface="Times New Roman" pitchFamily="18" charset="0"/>
              </a:rPr>
              <a:t> </a:t>
            </a:r>
            <a:r>
              <a:rPr lang="tr-TR" sz="1500" dirty="0" err="1" smtClean="0">
                <a:latin typeface="Times New Roman" pitchFamily="18" charset="0"/>
                <a:cs typeface="Times New Roman" pitchFamily="18" charset="0"/>
              </a:rPr>
              <a:t>function</a:t>
            </a:r>
            <a:r>
              <a:rPr lang="tr-TR" sz="1500" dirty="0" smtClean="0">
                <a:latin typeface="Times New Roman" pitchFamily="18" charset="0"/>
                <a:cs typeface="Times New Roman" pitchFamily="18" charset="0"/>
              </a:rPr>
              <a:t> </a:t>
            </a:r>
            <a:r>
              <a:rPr lang="tr-TR" sz="1500" dirty="0" err="1" smtClean="0">
                <a:latin typeface="Times New Roman" pitchFamily="18" charset="0"/>
                <a:cs typeface="Times New Roman" pitchFamily="18" charset="0"/>
              </a:rPr>
              <a:t>inwomen</a:t>
            </a:r>
            <a:r>
              <a:rPr lang="tr-TR" sz="1500" dirty="0" smtClean="0">
                <a:latin typeface="Times New Roman" pitchFamily="18" charset="0"/>
                <a:cs typeface="Times New Roman" pitchFamily="18" charset="0"/>
              </a:rPr>
              <a:t> </a:t>
            </a:r>
            <a:r>
              <a:rPr lang="tr-TR" sz="1500" dirty="0" err="1" smtClean="0">
                <a:latin typeface="Times New Roman" pitchFamily="18" charset="0"/>
                <a:cs typeface="Times New Roman" pitchFamily="18" charset="0"/>
              </a:rPr>
              <a:t>with</a:t>
            </a:r>
            <a:r>
              <a:rPr lang="tr-TR" sz="1500" dirty="0" smtClean="0">
                <a:latin typeface="Times New Roman" pitchFamily="18" charset="0"/>
                <a:cs typeface="Times New Roman" pitchFamily="18" charset="0"/>
              </a:rPr>
              <a:t> </a:t>
            </a:r>
            <a:r>
              <a:rPr lang="tr-TR" sz="1500" dirty="0" err="1" smtClean="0">
                <a:latin typeface="Times New Roman" pitchFamily="18" charset="0"/>
                <a:cs typeface="Times New Roman" pitchFamily="18" charset="0"/>
              </a:rPr>
              <a:t>and</a:t>
            </a:r>
            <a:r>
              <a:rPr lang="tr-TR" sz="1500" dirty="0" smtClean="0">
                <a:latin typeface="Times New Roman" pitchFamily="18" charset="0"/>
                <a:cs typeface="Times New Roman" pitchFamily="18" charset="0"/>
              </a:rPr>
              <a:t> </a:t>
            </a:r>
            <a:r>
              <a:rPr lang="tr-TR" sz="1500" dirty="0" err="1" smtClean="0">
                <a:latin typeface="Times New Roman" pitchFamily="18" charset="0"/>
                <a:cs typeface="Times New Roman" pitchFamily="18" charset="0"/>
              </a:rPr>
              <a:t>without</a:t>
            </a:r>
            <a:r>
              <a:rPr lang="tr-TR" sz="1500" dirty="0" smtClean="0">
                <a:latin typeface="Times New Roman" pitchFamily="18" charset="0"/>
                <a:cs typeface="Times New Roman" pitchFamily="18" charset="0"/>
              </a:rPr>
              <a:t> </a:t>
            </a:r>
            <a:r>
              <a:rPr lang="tr-TR" sz="1500" dirty="0" err="1" smtClean="0">
                <a:latin typeface="Times New Roman" pitchFamily="18" charset="0"/>
                <a:cs typeface="Times New Roman" pitchFamily="18" charset="0"/>
              </a:rPr>
              <a:t>pelvic</a:t>
            </a:r>
            <a:r>
              <a:rPr lang="tr-TR" sz="1500" dirty="0" smtClean="0">
                <a:latin typeface="Times New Roman" pitchFamily="18" charset="0"/>
                <a:cs typeface="Times New Roman" pitchFamily="18" charset="0"/>
              </a:rPr>
              <a:t> organ </a:t>
            </a:r>
            <a:r>
              <a:rPr lang="tr-TR" sz="1500" dirty="0" err="1" smtClean="0">
                <a:latin typeface="Times New Roman" pitchFamily="18" charset="0"/>
                <a:cs typeface="Times New Roman" pitchFamily="18" charset="0"/>
              </a:rPr>
              <a:t>prolapse</a:t>
            </a:r>
            <a:r>
              <a:rPr lang="tr-TR" sz="1500" dirty="0" smtClean="0">
                <a:latin typeface="Times New Roman" pitchFamily="18" charset="0"/>
                <a:cs typeface="Times New Roman" pitchFamily="18" charset="0"/>
              </a:rPr>
              <a:t>. </a:t>
            </a:r>
            <a:r>
              <a:rPr lang="tr-TR" sz="1500" dirty="0" err="1" smtClean="0">
                <a:latin typeface="Times New Roman" pitchFamily="18" charset="0"/>
                <a:cs typeface="Times New Roman" pitchFamily="18" charset="0"/>
              </a:rPr>
              <a:t>Obstet</a:t>
            </a:r>
            <a:r>
              <a:rPr lang="tr-TR" sz="1500" dirty="0" smtClean="0">
                <a:latin typeface="Times New Roman" pitchFamily="18" charset="0"/>
                <a:cs typeface="Times New Roman" pitchFamily="18" charset="0"/>
              </a:rPr>
              <a:t> </a:t>
            </a:r>
            <a:r>
              <a:rPr lang="tr-TR" sz="1500" dirty="0" err="1" smtClean="0">
                <a:latin typeface="Times New Roman" pitchFamily="18" charset="0"/>
                <a:cs typeface="Times New Roman" pitchFamily="18" charset="0"/>
              </a:rPr>
              <a:t>Gynecol</a:t>
            </a:r>
            <a:r>
              <a:rPr lang="tr-TR" sz="1500" dirty="0" smtClean="0">
                <a:latin typeface="Times New Roman" pitchFamily="18" charset="0"/>
                <a:cs typeface="Times New Roman" pitchFamily="18" charset="0"/>
              </a:rPr>
              <a:t> 2007; 109: 295–302. </a:t>
            </a:r>
          </a:p>
          <a:p>
            <a:pPr>
              <a:buNone/>
            </a:pPr>
            <a:r>
              <a:rPr lang="tr-TR" sz="1500" dirty="0" smtClean="0">
                <a:latin typeface="Times New Roman" pitchFamily="18" charset="0"/>
                <a:cs typeface="Times New Roman" pitchFamily="18" charset="0"/>
              </a:rPr>
              <a:t>  </a:t>
            </a:r>
            <a:r>
              <a:rPr lang="tr-TR" sz="1500" dirty="0" err="1" smtClean="0">
                <a:latin typeface="Times New Roman" pitchFamily="18" charset="0"/>
                <a:cs typeface="Times New Roman" pitchFamily="18" charset="0"/>
              </a:rPr>
              <a:t>Weemhoff</a:t>
            </a:r>
            <a:r>
              <a:rPr lang="tr-TR" sz="1500" dirty="0" smtClean="0">
                <a:latin typeface="Times New Roman" pitchFamily="18" charset="0"/>
                <a:cs typeface="Times New Roman" pitchFamily="18" charset="0"/>
              </a:rPr>
              <a:t> M. </a:t>
            </a:r>
            <a:r>
              <a:rPr lang="tr-TR" sz="1500" dirty="0" err="1" smtClean="0">
                <a:latin typeface="Times New Roman" pitchFamily="18" charset="0"/>
                <a:cs typeface="Times New Roman" pitchFamily="18" charset="0"/>
              </a:rPr>
              <a:t>Avulsion</a:t>
            </a:r>
            <a:r>
              <a:rPr lang="tr-TR" sz="1500" dirty="0" smtClean="0">
                <a:latin typeface="Times New Roman" pitchFamily="18" charset="0"/>
                <a:cs typeface="Times New Roman" pitchFamily="18" charset="0"/>
              </a:rPr>
              <a:t> of </a:t>
            </a:r>
            <a:r>
              <a:rPr lang="tr-TR" sz="1500" dirty="0" err="1" smtClean="0">
                <a:latin typeface="Times New Roman" pitchFamily="18" charset="0"/>
                <a:cs typeface="Times New Roman" pitchFamily="18" charset="0"/>
              </a:rPr>
              <a:t>puborectalis</a:t>
            </a:r>
            <a:r>
              <a:rPr lang="tr-TR" sz="1500" dirty="0" smtClean="0">
                <a:latin typeface="Times New Roman" pitchFamily="18" charset="0"/>
                <a:cs typeface="Times New Roman" pitchFamily="18" charset="0"/>
              </a:rPr>
              <a:t> </a:t>
            </a:r>
            <a:r>
              <a:rPr lang="tr-TR" sz="1500" dirty="0" err="1" smtClean="0">
                <a:latin typeface="Times New Roman" pitchFamily="18" charset="0"/>
                <a:cs typeface="Times New Roman" pitchFamily="18" charset="0"/>
              </a:rPr>
              <a:t>muscle</a:t>
            </a:r>
            <a:r>
              <a:rPr lang="tr-TR" sz="1500" dirty="0" smtClean="0">
                <a:latin typeface="Times New Roman" pitchFamily="18" charset="0"/>
                <a:cs typeface="Times New Roman" pitchFamily="18" charset="0"/>
              </a:rPr>
              <a:t> </a:t>
            </a:r>
            <a:r>
              <a:rPr lang="tr-TR" sz="1500" dirty="0" err="1" smtClean="0">
                <a:latin typeface="Times New Roman" pitchFamily="18" charset="0"/>
                <a:cs typeface="Times New Roman" pitchFamily="18" charset="0"/>
              </a:rPr>
              <a:t>and</a:t>
            </a:r>
            <a:r>
              <a:rPr lang="tr-TR" sz="1500" dirty="0" smtClean="0">
                <a:latin typeface="Times New Roman" pitchFamily="18" charset="0"/>
                <a:cs typeface="Times New Roman" pitchFamily="18" charset="0"/>
              </a:rPr>
              <a:t> </a:t>
            </a:r>
            <a:r>
              <a:rPr lang="tr-TR" sz="1500" dirty="0" err="1" smtClean="0">
                <a:latin typeface="Times New Roman" pitchFamily="18" charset="0"/>
                <a:cs typeface="Times New Roman" pitchFamily="18" charset="0"/>
              </a:rPr>
              <a:t>other</a:t>
            </a:r>
            <a:r>
              <a:rPr lang="tr-TR" sz="1500" dirty="0" smtClean="0">
                <a:latin typeface="Times New Roman" pitchFamily="18" charset="0"/>
                <a:cs typeface="Times New Roman" pitchFamily="18" charset="0"/>
              </a:rPr>
              <a:t> risk </a:t>
            </a:r>
            <a:r>
              <a:rPr lang="tr-TR" sz="1500" dirty="0" err="1" smtClean="0">
                <a:latin typeface="Times New Roman" pitchFamily="18" charset="0"/>
                <a:cs typeface="Times New Roman" pitchFamily="18" charset="0"/>
              </a:rPr>
              <a:t>factors</a:t>
            </a:r>
            <a:r>
              <a:rPr lang="tr-TR" sz="1500" dirty="0" smtClean="0">
                <a:latin typeface="Times New Roman" pitchFamily="18" charset="0"/>
                <a:cs typeface="Times New Roman" pitchFamily="18" charset="0"/>
              </a:rPr>
              <a:t> </a:t>
            </a:r>
            <a:r>
              <a:rPr lang="tr-TR" sz="1500" dirty="0" err="1" smtClean="0">
                <a:latin typeface="Times New Roman" pitchFamily="18" charset="0"/>
                <a:cs typeface="Times New Roman" pitchFamily="18" charset="0"/>
              </a:rPr>
              <a:t>for</a:t>
            </a:r>
            <a:r>
              <a:rPr lang="tr-TR" sz="1500" dirty="0" smtClean="0">
                <a:latin typeface="Times New Roman" pitchFamily="18" charset="0"/>
                <a:cs typeface="Times New Roman" pitchFamily="18" charset="0"/>
              </a:rPr>
              <a:t> </a:t>
            </a:r>
            <a:r>
              <a:rPr lang="tr-TR" sz="1500" dirty="0" err="1" smtClean="0">
                <a:latin typeface="Times New Roman" pitchFamily="18" charset="0"/>
                <a:cs typeface="Times New Roman" pitchFamily="18" charset="0"/>
              </a:rPr>
              <a:t>cystocele</a:t>
            </a:r>
            <a:r>
              <a:rPr lang="tr-TR" sz="1500" dirty="0" smtClean="0">
                <a:latin typeface="Times New Roman" pitchFamily="18" charset="0"/>
                <a:cs typeface="Times New Roman" pitchFamily="18" charset="0"/>
              </a:rPr>
              <a:t> </a:t>
            </a:r>
            <a:r>
              <a:rPr lang="tr-TR" sz="1500" dirty="0" err="1" smtClean="0">
                <a:latin typeface="Times New Roman" pitchFamily="18" charset="0"/>
                <a:cs typeface="Times New Roman" pitchFamily="18" charset="0"/>
              </a:rPr>
              <a:t>recurrence</a:t>
            </a:r>
            <a:r>
              <a:rPr lang="tr-TR" sz="1500" dirty="0" smtClean="0">
                <a:latin typeface="Times New Roman" pitchFamily="18" charset="0"/>
                <a:cs typeface="Times New Roman" pitchFamily="18" charset="0"/>
              </a:rPr>
              <a:t>: a 2-</a:t>
            </a:r>
            <a:r>
              <a:rPr lang="tr-TR" sz="1500" dirty="0" err="1" smtClean="0">
                <a:latin typeface="Times New Roman" pitchFamily="18" charset="0"/>
                <a:cs typeface="Times New Roman" pitchFamily="18" charset="0"/>
              </a:rPr>
              <a:t>year</a:t>
            </a:r>
            <a:r>
              <a:rPr lang="tr-TR" sz="1500" dirty="0" smtClean="0">
                <a:latin typeface="Times New Roman" pitchFamily="18" charset="0"/>
                <a:cs typeface="Times New Roman" pitchFamily="18" charset="0"/>
              </a:rPr>
              <a:t> </a:t>
            </a:r>
            <a:r>
              <a:rPr lang="tr-TR" sz="1500" dirty="0" err="1" smtClean="0">
                <a:latin typeface="Times New Roman" pitchFamily="18" charset="0"/>
                <a:cs typeface="Times New Roman" pitchFamily="18" charset="0"/>
              </a:rPr>
              <a:t>follow</a:t>
            </a:r>
            <a:r>
              <a:rPr lang="tr-TR" sz="1500" dirty="0" smtClean="0">
                <a:latin typeface="Times New Roman" pitchFamily="18" charset="0"/>
                <a:cs typeface="Times New Roman" pitchFamily="18" charset="0"/>
              </a:rPr>
              <a:t>-</a:t>
            </a:r>
            <a:r>
              <a:rPr lang="tr-TR" sz="1500" dirty="0" err="1" smtClean="0">
                <a:latin typeface="Times New Roman" pitchFamily="18" charset="0"/>
                <a:cs typeface="Times New Roman" pitchFamily="18" charset="0"/>
              </a:rPr>
              <a:t>up</a:t>
            </a:r>
            <a:r>
              <a:rPr lang="tr-TR" sz="1500" dirty="0" smtClean="0">
                <a:latin typeface="Times New Roman" pitchFamily="18" charset="0"/>
                <a:cs typeface="Times New Roman" pitchFamily="18" charset="0"/>
              </a:rPr>
              <a:t> </a:t>
            </a:r>
            <a:r>
              <a:rPr lang="tr-TR" sz="1500" dirty="0" err="1" smtClean="0">
                <a:latin typeface="Times New Roman" pitchFamily="18" charset="0"/>
                <a:cs typeface="Times New Roman" pitchFamily="18" charset="0"/>
              </a:rPr>
              <a:t>study</a:t>
            </a:r>
            <a:r>
              <a:rPr lang="tr-TR" sz="1500" dirty="0" smtClean="0">
                <a:latin typeface="Times New Roman" pitchFamily="18" charset="0"/>
                <a:cs typeface="Times New Roman" pitchFamily="18" charset="0"/>
              </a:rPr>
              <a:t>.</a:t>
            </a:r>
            <a:r>
              <a:rPr lang="tr-TR" sz="1500" dirty="0" err="1" smtClean="0">
                <a:latin typeface="Times New Roman" pitchFamily="18" charset="0"/>
                <a:cs typeface="Times New Roman" pitchFamily="18" charset="0"/>
              </a:rPr>
              <a:t>Int</a:t>
            </a:r>
            <a:r>
              <a:rPr lang="tr-TR" sz="1500" dirty="0" smtClean="0">
                <a:latin typeface="Times New Roman" pitchFamily="18" charset="0"/>
                <a:cs typeface="Times New Roman" pitchFamily="18" charset="0"/>
              </a:rPr>
              <a:t> </a:t>
            </a:r>
            <a:r>
              <a:rPr lang="tr-TR" sz="1500" dirty="0" err="1" smtClean="0">
                <a:latin typeface="Times New Roman" pitchFamily="18" charset="0"/>
                <a:cs typeface="Times New Roman" pitchFamily="18" charset="0"/>
              </a:rPr>
              <a:t>Urogynecol</a:t>
            </a:r>
            <a:r>
              <a:rPr lang="tr-TR" sz="1500" dirty="0" smtClean="0">
                <a:latin typeface="Times New Roman" pitchFamily="18" charset="0"/>
                <a:cs typeface="Times New Roman" pitchFamily="18" charset="0"/>
              </a:rPr>
              <a:t> J 2012; 23: 65–71.</a:t>
            </a:r>
          </a:p>
          <a:p>
            <a:pPr>
              <a:buNone/>
            </a:pPr>
            <a:r>
              <a:rPr lang="tr-TR" sz="1500" dirty="0" err="1" smtClean="0">
                <a:latin typeface="Times New Roman" pitchFamily="18" charset="0"/>
                <a:cs typeface="Times New Roman" pitchFamily="18" charset="0"/>
              </a:rPr>
              <a:t>Dietz</a:t>
            </a:r>
            <a:r>
              <a:rPr lang="tr-TR" sz="1500" dirty="0" smtClean="0">
                <a:latin typeface="Times New Roman" pitchFamily="18" charset="0"/>
                <a:cs typeface="Times New Roman" pitchFamily="18" charset="0"/>
              </a:rPr>
              <a:t> HP.</a:t>
            </a:r>
            <a:r>
              <a:rPr lang="tr-TR" sz="1500" dirty="0" err="1" smtClean="0">
                <a:latin typeface="Times New Roman" pitchFamily="18" charset="0"/>
                <a:cs typeface="Times New Roman" pitchFamily="18" charset="0"/>
              </a:rPr>
              <a:t>Levator</a:t>
            </a:r>
            <a:r>
              <a:rPr lang="tr-TR" sz="1500" dirty="0" smtClean="0">
                <a:latin typeface="Times New Roman" pitchFamily="18" charset="0"/>
                <a:cs typeface="Times New Roman" pitchFamily="18" charset="0"/>
              </a:rPr>
              <a:t> </a:t>
            </a:r>
            <a:r>
              <a:rPr lang="tr-TR" sz="1500" dirty="0" err="1" smtClean="0">
                <a:latin typeface="Times New Roman" pitchFamily="18" charset="0"/>
                <a:cs typeface="Times New Roman" pitchFamily="18" charset="0"/>
              </a:rPr>
              <a:t>avulsion</a:t>
            </a:r>
            <a:r>
              <a:rPr lang="tr-TR" sz="1500" dirty="0" smtClean="0">
                <a:latin typeface="Times New Roman" pitchFamily="18" charset="0"/>
                <a:cs typeface="Times New Roman" pitchFamily="18" charset="0"/>
              </a:rPr>
              <a:t> is a risk </a:t>
            </a:r>
            <a:r>
              <a:rPr lang="tr-TR" sz="1500" dirty="0" err="1" smtClean="0">
                <a:latin typeface="Times New Roman" pitchFamily="18" charset="0"/>
                <a:cs typeface="Times New Roman" pitchFamily="18" charset="0"/>
              </a:rPr>
              <a:t>factor</a:t>
            </a:r>
            <a:r>
              <a:rPr lang="tr-TR" sz="1500" dirty="0" smtClean="0">
                <a:latin typeface="Times New Roman" pitchFamily="18" charset="0"/>
                <a:cs typeface="Times New Roman" pitchFamily="18" charset="0"/>
              </a:rPr>
              <a:t> </a:t>
            </a:r>
            <a:r>
              <a:rPr lang="tr-TR" sz="1500" dirty="0" err="1" smtClean="0">
                <a:latin typeface="Times New Roman" pitchFamily="18" charset="0"/>
                <a:cs typeface="Times New Roman" pitchFamily="18" charset="0"/>
              </a:rPr>
              <a:t>for</a:t>
            </a:r>
            <a:r>
              <a:rPr lang="tr-TR" sz="1500" dirty="0" smtClean="0">
                <a:latin typeface="Times New Roman" pitchFamily="18" charset="0"/>
                <a:cs typeface="Times New Roman" pitchFamily="18" charset="0"/>
              </a:rPr>
              <a:t> </a:t>
            </a:r>
            <a:r>
              <a:rPr lang="tr-TR" sz="1500" dirty="0" err="1" smtClean="0">
                <a:latin typeface="Times New Roman" pitchFamily="18" charset="0"/>
                <a:cs typeface="Times New Roman" pitchFamily="18" charset="0"/>
              </a:rPr>
              <a:t>cystocele</a:t>
            </a:r>
            <a:r>
              <a:rPr lang="tr-TR" sz="1500" dirty="0" smtClean="0">
                <a:latin typeface="Times New Roman" pitchFamily="18" charset="0"/>
                <a:cs typeface="Times New Roman" pitchFamily="18" charset="0"/>
              </a:rPr>
              <a:t> </a:t>
            </a:r>
            <a:r>
              <a:rPr lang="tr-TR" sz="1500" dirty="0" err="1" smtClean="0">
                <a:latin typeface="Times New Roman" pitchFamily="18" charset="0"/>
                <a:cs typeface="Times New Roman" pitchFamily="18" charset="0"/>
              </a:rPr>
              <a:t>recurrence</a:t>
            </a:r>
            <a:r>
              <a:rPr lang="tr-TR" sz="1500" dirty="0" smtClean="0">
                <a:latin typeface="Times New Roman" pitchFamily="18" charset="0"/>
                <a:cs typeface="Times New Roman" pitchFamily="18" charset="0"/>
              </a:rPr>
              <a:t>. </a:t>
            </a:r>
            <a:r>
              <a:rPr lang="tr-TR" sz="1500" dirty="0" err="1" smtClean="0">
                <a:latin typeface="Times New Roman" pitchFamily="18" charset="0"/>
                <a:cs typeface="Times New Roman" pitchFamily="18" charset="0"/>
              </a:rPr>
              <a:t>Ultrasound</a:t>
            </a:r>
            <a:r>
              <a:rPr lang="tr-TR" sz="1500" dirty="0" smtClean="0">
                <a:latin typeface="Times New Roman" pitchFamily="18" charset="0"/>
                <a:cs typeface="Times New Roman" pitchFamily="18" charset="0"/>
              </a:rPr>
              <a:t> </a:t>
            </a:r>
            <a:r>
              <a:rPr lang="tr-TR" sz="1500" dirty="0" err="1" smtClean="0">
                <a:latin typeface="Times New Roman" pitchFamily="18" charset="0"/>
                <a:cs typeface="Times New Roman" pitchFamily="18" charset="0"/>
              </a:rPr>
              <a:t>Obstet</a:t>
            </a:r>
            <a:r>
              <a:rPr lang="tr-TR" sz="1500" dirty="0" smtClean="0">
                <a:latin typeface="Times New Roman" pitchFamily="18" charset="0"/>
                <a:cs typeface="Times New Roman" pitchFamily="18" charset="0"/>
              </a:rPr>
              <a:t> </a:t>
            </a:r>
            <a:r>
              <a:rPr lang="tr-TR" sz="1500" dirty="0" err="1" smtClean="0">
                <a:latin typeface="Times New Roman" pitchFamily="18" charset="0"/>
                <a:cs typeface="Times New Roman" pitchFamily="18" charset="0"/>
              </a:rPr>
              <a:t>Gynecol</a:t>
            </a:r>
            <a:r>
              <a:rPr lang="tr-TR" sz="1500" dirty="0" smtClean="0">
                <a:latin typeface="Times New Roman" pitchFamily="18" charset="0"/>
                <a:cs typeface="Times New Roman" pitchFamily="18" charset="0"/>
              </a:rPr>
              <a:t> 2010; 36: 76–80.</a:t>
            </a:r>
            <a:endParaRPr lang="tr-TR" sz="15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704088"/>
            <a:ext cx="8229600" cy="564672"/>
          </a:xfrm>
        </p:spPr>
        <p:txBody>
          <a:bodyPr>
            <a:normAutofit fontScale="90000"/>
          </a:bodyPr>
          <a:lstStyle/>
          <a:p>
            <a:r>
              <a:rPr lang="tr-TR" sz="3600" dirty="0" smtClean="0">
                <a:solidFill>
                  <a:schemeClr val="tx1"/>
                </a:solidFill>
                <a:latin typeface="Times New Roman" pitchFamily="18" charset="0"/>
                <a:cs typeface="Times New Roman" pitchFamily="18" charset="0"/>
              </a:rPr>
              <a:t>LAM </a:t>
            </a:r>
            <a:r>
              <a:rPr lang="tr-TR" sz="3600" dirty="0" err="1" smtClean="0">
                <a:solidFill>
                  <a:schemeClr val="tx1"/>
                </a:solidFill>
                <a:latin typeface="Times New Roman" pitchFamily="18" charset="0"/>
                <a:cs typeface="Times New Roman" pitchFamily="18" charset="0"/>
              </a:rPr>
              <a:t>injury</a:t>
            </a:r>
            <a:r>
              <a:rPr lang="tr-TR" sz="3600" dirty="0" smtClean="0">
                <a:solidFill>
                  <a:schemeClr val="tx1"/>
                </a:solidFill>
                <a:latin typeface="Times New Roman" pitchFamily="18" charset="0"/>
                <a:cs typeface="Times New Roman" pitchFamily="18" charset="0"/>
              </a:rPr>
              <a:t> için risk faktörleri</a:t>
            </a:r>
            <a:endParaRPr lang="tr-TR" dirty="0">
              <a:solidFill>
                <a:schemeClr val="tx1"/>
              </a:solidFill>
              <a:latin typeface="Times New Roman" pitchFamily="18" charset="0"/>
              <a:cs typeface="Times New Roman" pitchFamily="18" charset="0"/>
            </a:endParaRPr>
          </a:p>
        </p:txBody>
      </p:sp>
      <p:sp>
        <p:nvSpPr>
          <p:cNvPr id="3" name="2 İçerik Yer Tutucusu"/>
          <p:cNvSpPr>
            <a:spLocks noGrp="1"/>
          </p:cNvSpPr>
          <p:nvPr>
            <p:ph idx="1"/>
          </p:nvPr>
        </p:nvSpPr>
        <p:spPr>
          <a:xfrm>
            <a:off x="251520" y="1556792"/>
            <a:ext cx="8712968" cy="4968552"/>
          </a:xfrm>
        </p:spPr>
        <p:txBody>
          <a:bodyPr>
            <a:normAutofit fontScale="92500"/>
          </a:bodyPr>
          <a:lstStyle/>
          <a:p>
            <a:pPr>
              <a:buFont typeface="Wingdings" pitchFamily="2" charset="2"/>
              <a:buChar char="Ø"/>
            </a:pPr>
            <a:r>
              <a:rPr lang="tr-TR" dirty="0" smtClean="0">
                <a:latin typeface="Times New Roman" pitchFamily="18" charset="0"/>
                <a:cs typeface="Times New Roman" pitchFamily="18" charset="0"/>
              </a:rPr>
              <a:t>Forseps ile doğum LAM </a:t>
            </a:r>
            <a:r>
              <a:rPr lang="tr-TR" dirty="0" err="1" smtClean="0">
                <a:latin typeface="Times New Roman" pitchFamily="18" charset="0"/>
                <a:cs typeface="Times New Roman" pitchFamily="18" charset="0"/>
              </a:rPr>
              <a:t>injury</a:t>
            </a:r>
            <a:r>
              <a:rPr lang="tr-TR" dirty="0" smtClean="0">
                <a:latin typeface="Times New Roman" pitchFamily="18" charset="0"/>
                <a:cs typeface="Times New Roman" pitchFamily="18" charset="0"/>
              </a:rPr>
              <a:t> riskini 3.4 kat arttırıyor (</a:t>
            </a:r>
            <a:r>
              <a:rPr lang="tr-TR" dirty="0" err="1" smtClean="0">
                <a:latin typeface="Times New Roman" pitchFamily="18" charset="0"/>
                <a:cs typeface="Times New Roman" pitchFamily="18" charset="0"/>
              </a:rPr>
              <a:t>DeLancey</a:t>
            </a:r>
            <a:r>
              <a:rPr lang="tr-TR" dirty="0" smtClean="0">
                <a:latin typeface="Times New Roman" pitchFamily="18" charset="0"/>
                <a:cs typeface="Times New Roman" pitchFamily="18" charset="0"/>
              </a:rPr>
              <a:t>)</a:t>
            </a:r>
          </a:p>
          <a:p>
            <a:pPr>
              <a:buFont typeface="Wingdings" pitchFamily="2" charset="2"/>
              <a:buChar char="Ø"/>
            </a:pPr>
            <a:r>
              <a:rPr lang="tr-TR" dirty="0" smtClean="0">
                <a:latin typeface="Times New Roman" pitchFamily="18" charset="0"/>
                <a:cs typeface="Times New Roman" pitchFamily="18" charset="0"/>
              </a:rPr>
              <a:t>Başka bir çalışma 14.7 kat arttırıyor </a:t>
            </a:r>
            <a:r>
              <a:rPr lang="tr-TR" sz="1200" dirty="0" smtClean="0">
                <a:latin typeface="Times New Roman" pitchFamily="18" charset="0"/>
                <a:cs typeface="Times New Roman" pitchFamily="18" charset="0"/>
              </a:rPr>
              <a:t>. </a:t>
            </a:r>
            <a:r>
              <a:rPr lang="tr-TR" sz="1200" dirty="0" err="1" smtClean="0">
                <a:latin typeface="Times New Roman" pitchFamily="18" charset="0"/>
                <a:cs typeface="Times New Roman" pitchFamily="18" charset="0"/>
              </a:rPr>
              <a:t>Kearney</a:t>
            </a:r>
            <a:r>
              <a:rPr lang="tr-TR" sz="1200" dirty="0" smtClean="0">
                <a:latin typeface="Times New Roman" pitchFamily="18" charset="0"/>
                <a:cs typeface="Times New Roman" pitchFamily="18" charset="0"/>
              </a:rPr>
              <a:t> R. </a:t>
            </a:r>
            <a:r>
              <a:rPr lang="tr-TR" sz="1200" dirty="0" err="1" smtClean="0">
                <a:latin typeface="Times New Roman" pitchFamily="18" charset="0"/>
                <a:cs typeface="Times New Roman" pitchFamily="18" charset="0"/>
              </a:rPr>
              <a:t>Obstetric</a:t>
            </a:r>
            <a:r>
              <a:rPr lang="tr-TR" sz="1200" dirty="0" smtClean="0">
                <a:latin typeface="Times New Roman" pitchFamily="18" charset="0"/>
                <a:cs typeface="Times New Roman" pitchFamily="18" charset="0"/>
              </a:rPr>
              <a:t> </a:t>
            </a:r>
            <a:r>
              <a:rPr lang="tr-TR" sz="1200" dirty="0" err="1" smtClean="0">
                <a:latin typeface="Times New Roman" pitchFamily="18" charset="0"/>
                <a:cs typeface="Times New Roman" pitchFamily="18" charset="0"/>
              </a:rPr>
              <a:t>factors</a:t>
            </a:r>
            <a:r>
              <a:rPr lang="tr-TR" sz="1200" dirty="0" smtClean="0">
                <a:latin typeface="Times New Roman" pitchFamily="18" charset="0"/>
                <a:cs typeface="Times New Roman" pitchFamily="18" charset="0"/>
              </a:rPr>
              <a:t> </a:t>
            </a:r>
            <a:r>
              <a:rPr lang="tr-TR" sz="1200" dirty="0" err="1" smtClean="0">
                <a:latin typeface="Times New Roman" pitchFamily="18" charset="0"/>
                <a:cs typeface="Times New Roman" pitchFamily="18" charset="0"/>
              </a:rPr>
              <a:t>associated</a:t>
            </a:r>
            <a:r>
              <a:rPr lang="tr-TR" sz="1200" dirty="0" smtClean="0">
                <a:latin typeface="Times New Roman" pitchFamily="18" charset="0"/>
                <a:cs typeface="Times New Roman" pitchFamily="18" charset="0"/>
              </a:rPr>
              <a:t> </a:t>
            </a:r>
            <a:r>
              <a:rPr lang="tr-TR" sz="1200" dirty="0" err="1" smtClean="0">
                <a:latin typeface="Times New Roman" pitchFamily="18" charset="0"/>
                <a:cs typeface="Times New Roman" pitchFamily="18" charset="0"/>
              </a:rPr>
              <a:t>with</a:t>
            </a:r>
            <a:r>
              <a:rPr lang="tr-TR" sz="1200" dirty="0" smtClean="0">
                <a:latin typeface="Times New Roman" pitchFamily="18" charset="0"/>
                <a:cs typeface="Times New Roman" pitchFamily="18" charset="0"/>
              </a:rPr>
              <a:t> </a:t>
            </a:r>
            <a:r>
              <a:rPr lang="tr-TR" sz="1200" dirty="0" err="1" smtClean="0">
                <a:latin typeface="Times New Roman" pitchFamily="18" charset="0"/>
                <a:cs typeface="Times New Roman" pitchFamily="18" charset="0"/>
              </a:rPr>
              <a:t>levator</a:t>
            </a:r>
            <a:r>
              <a:rPr lang="tr-TR" sz="1200" dirty="0" smtClean="0">
                <a:latin typeface="Times New Roman" pitchFamily="18" charset="0"/>
                <a:cs typeface="Times New Roman" pitchFamily="18" charset="0"/>
              </a:rPr>
              <a:t> ani </a:t>
            </a:r>
            <a:r>
              <a:rPr lang="tr-TR" sz="1200" dirty="0" err="1" smtClean="0">
                <a:latin typeface="Times New Roman" pitchFamily="18" charset="0"/>
                <a:cs typeface="Times New Roman" pitchFamily="18" charset="0"/>
              </a:rPr>
              <a:t>muscle</a:t>
            </a:r>
            <a:r>
              <a:rPr lang="tr-TR" sz="1200" dirty="0" smtClean="0">
                <a:latin typeface="Times New Roman" pitchFamily="18" charset="0"/>
                <a:cs typeface="Times New Roman" pitchFamily="18" charset="0"/>
              </a:rPr>
              <a:t> </a:t>
            </a:r>
            <a:r>
              <a:rPr lang="tr-TR" sz="1200" dirty="0" err="1" smtClean="0">
                <a:latin typeface="Times New Roman" pitchFamily="18" charset="0"/>
                <a:cs typeface="Times New Roman" pitchFamily="18" charset="0"/>
              </a:rPr>
              <a:t>injury</a:t>
            </a:r>
            <a:r>
              <a:rPr lang="tr-TR" sz="1200" dirty="0" smtClean="0">
                <a:latin typeface="Times New Roman" pitchFamily="18" charset="0"/>
                <a:cs typeface="Times New Roman" pitchFamily="18" charset="0"/>
              </a:rPr>
              <a:t> </a:t>
            </a:r>
            <a:r>
              <a:rPr lang="tr-TR" sz="1200" dirty="0" err="1" smtClean="0">
                <a:latin typeface="Times New Roman" pitchFamily="18" charset="0"/>
                <a:cs typeface="Times New Roman" pitchFamily="18" charset="0"/>
              </a:rPr>
              <a:t>after</a:t>
            </a:r>
            <a:r>
              <a:rPr lang="tr-TR" sz="1200" dirty="0" smtClean="0">
                <a:latin typeface="Times New Roman" pitchFamily="18" charset="0"/>
                <a:cs typeface="Times New Roman" pitchFamily="18" charset="0"/>
              </a:rPr>
              <a:t> </a:t>
            </a:r>
            <a:r>
              <a:rPr lang="tr-TR" sz="1200" dirty="0" err="1" smtClean="0">
                <a:latin typeface="Times New Roman" pitchFamily="18" charset="0"/>
                <a:cs typeface="Times New Roman" pitchFamily="18" charset="0"/>
              </a:rPr>
              <a:t>vaginal</a:t>
            </a:r>
            <a:r>
              <a:rPr lang="tr-TR" sz="1200" dirty="0" smtClean="0">
                <a:latin typeface="Times New Roman" pitchFamily="18" charset="0"/>
                <a:cs typeface="Times New Roman" pitchFamily="18" charset="0"/>
              </a:rPr>
              <a:t> </a:t>
            </a:r>
            <a:r>
              <a:rPr lang="tr-TR" sz="1200" dirty="0" err="1" smtClean="0">
                <a:latin typeface="Times New Roman" pitchFamily="18" charset="0"/>
                <a:cs typeface="Times New Roman" pitchFamily="18" charset="0"/>
              </a:rPr>
              <a:t>birth</a:t>
            </a:r>
            <a:r>
              <a:rPr lang="tr-TR" sz="1200" dirty="0" smtClean="0">
                <a:latin typeface="Times New Roman" pitchFamily="18" charset="0"/>
                <a:cs typeface="Times New Roman" pitchFamily="18" charset="0"/>
              </a:rPr>
              <a:t>. </a:t>
            </a:r>
            <a:r>
              <a:rPr lang="tr-TR" sz="1200" dirty="0" err="1" smtClean="0">
                <a:latin typeface="Times New Roman" pitchFamily="18" charset="0"/>
                <a:cs typeface="Times New Roman" pitchFamily="18" charset="0"/>
              </a:rPr>
              <a:t>Obstet</a:t>
            </a:r>
            <a:r>
              <a:rPr lang="tr-TR" sz="1200" dirty="0" smtClean="0">
                <a:latin typeface="Times New Roman" pitchFamily="18" charset="0"/>
                <a:cs typeface="Times New Roman" pitchFamily="18" charset="0"/>
              </a:rPr>
              <a:t> </a:t>
            </a:r>
            <a:r>
              <a:rPr lang="tr-TR" sz="1200" dirty="0" err="1" smtClean="0">
                <a:latin typeface="Times New Roman" pitchFamily="18" charset="0"/>
                <a:cs typeface="Times New Roman" pitchFamily="18" charset="0"/>
              </a:rPr>
              <a:t>Gynecol</a:t>
            </a:r>
            <a:r>
              <a:rPr lang="tr-TR" sz="1200" dirty="0" smtClean="0">
                <a:latin typeface="Times New Roman" pitchFamily="18" charset="0"/>
                <a:cs typeface="Times New Roman" pitchFamily="18" charset="0"/>
              </a:rPr>
              <a:t> 2006; 107: 144–149.</a:t>
            </a:r>
          </a:p>
          <a:p>
            <a:endParaRPr lang="tr-TR" sz="1200" dirty="0" smtClean="0">
              <a:latin typeface="Times New Roman" pitchFamily="18" charset="0"/>
              <a:cs typeface="Times New Roman" pitchFamily="18" charset="0"/>
            </a:endParaRPr>
          </a:p>
          <a:p>
            <a:pPr>
              <a:buNone/>
            </a:pPr>
            <a:r>
              <a:rPr lang="tr-TR" dirty="0" smtClean="0">
                <a:latin typeface="Times New Roman" pitchFamily="18" charset="0"/>
                <a:cs typeface="Times New Roman" pitchFamily="18" charset="0"/>
              </a:rPr>
              <a:t>Forseps kullanımı sonrası hastaların%35-64 LAM </a:t>
            </a:r>
            <a:r>
              <a:rPr lang="tr-TR" dirty="0" err="1" smtClean="0">
                <a:latin typeface="Times New Roman" pitchFamily="18" charset="0"/>
                <a:cs typeface="Times New Roman" pitchFamily="18" charset="0"/>
              </a:rPr>
              <a:t>injury</a:t>
            </a:r>
            <a:r>
              <a:rPr lang="tr-TR" dirty="0" smtClean="0">
                <a:latin typeface="Times New Roman" pitchFamily="18" charset="0"/>
                <a:cs typeface="Times New Roman" pitchFamily="18" charset="0"/>
              </a:rPr>
              <a:t> tespit edilmiştir .</a:t>
            </a:r>
          </a:p>
          <a:p>
            <a:pPr>
              <a:buNone/>
            </a:pPr>
            <a:r>
              <a:rPr lang="tr-TR" sz="1400" dirty="0" err="1" smtClean="0">
                <a:latin typeface="Times New Roman" pitchFamily="18" charset="0"/>
                <a:cs typeface="Times New Roman" pitchFamily="18" charset="0"/>
              </a:rPr>
              <a:t>Shek</a:t>
            </a:r>
            <a:r>
              <a:rPr lang="tr-TR" sz="1400" dirty="0" smtClean="0">
                <a:latin typeface="Times New Roman" pitchFamily="18" charset="0"/>
                <a:cs typeface="Times New Roman" pitchFamily="18" charset="0"/>
              </a:rPr>
              <a:t> K. </a:t>
            </a:r>
            <a:r>
              <a:rPr lang="tr-TR" sz="1400" dirty="0" err="1" smtClean="0">
                <a:latin typeface="Times New Roman" pitchFamily="18" charset="0"/>
                <a:cs typeface="Times New Roman" pitchFamily="18" charset="0"/>
              </a:rPr>
              <a:t>Intrapartum</a:t>
            </a:r>
            <a:r>
              <a:rPr lang="tr-TR" sz="1400" dirty="0" smtClean="0">
                <a:latin typeface="Times New Roman" pitchFamily="18" charset="0"/>
                <a:cs typeface="Times New Roman" pitchFamily="18" charset="0"/>
              </a:rPr>
              <a:t> risk </a:t>
            </a:r>
            <a:r>
              <a:rPr lang="tr-TR" sz="1400" dirty="0" err="1" smtClean="0">
                <a:latin typeface="Times New Roman" pitchFamily="18" charset="0"/>
                <a:cs typeface="Times New Roman" pitchFamily="18" charset="0"/>
              </a:rPr>
              <a:t>factors</a:t>
            </a:r>
            <a:r>
              <a:rPr lang="tr-TR" sz="1400" dirty="0" smtClean="0">
                <a:latin typeface="Times New Roman" pitchFamily="18" charset="0"/>
                <a:cs typeface="Times New Roman" pitchFamily="18" charset="0"/>
              </a:rPr>
              <a:t> </a:t>
            </a:r>
            <a:r>
              <a:rPr lang="tr-TR" sz="1400" dirty="0" err="1" smtClean="0">
                <a:latin typeface="Times New Roman" pitchFamily="18" charset="0"/>
                <a:cs typeface="Times New Roman" pitchFamily="18" charset="0"/>
              </a:rPr>
              <a:t>for</a:t>
            </a:r>
            <a:r>
              <a:rPr lang="tr-TR" sz="1400" dirty="0" smtClean="0">
                <a:latin typeface="Times New Roman" pitchFamily="18" charset="0"/>
                <a:cs typeface="Times New Roman" pitchFamily="18" charset="0"/>
              </a:rPr>
              <a:t> </a:t>
            </a:r>
            <a:r>
              <a:rPr lang="tr-TR" sz="1400" dirty="0" err="1" smtClean="0">
                <a:latin typeface="Times New Roman" pitchFamily="18" charset="0"/>
                <a:cs typeface="Times New Roman" pitchFamily="18" charset="0"/>
              </a:rPr>
              <a:t>levator</a:t>
            </a:r>
            <a:r>
              <a:rPr lang="tr-TR" sz="1400" dirty="0" smtClean="0">
                <a:latin typeface="Times New Roman" pitchFamily="18" charset="0"/>
                <a:cs typeface="Times New Roman" pitchFamily="18" charset="0"/>
              </a:rPr>
              <a:t> </a:t>
            </a:r>
            <a:r>
              <a:rPr lang="tr-TR" sz="1400" dirty="0" err="1" smtClean="0">
                <a:latin typeface="Times New Roman" pitchFamily="18" charset="0"/>
                <a:cs typeface="Times New Roman" pitchFamily="18" charset="0"/>
              </a:rPr>
              <a:t>trauma</a:t>
            </a:r>
            <a:r>
              <a:rPr lang="tr-TR" sz="1400" dirty="0" smtClean="0">
                <a:latin typeface="Times New Roman" pitchFamily="18" charset="0"/>
                <a:cs typeface="Times New Roman" pitchFamily="18" charset="0"/>
              </a:rPr>
              <a:t>. BJOG 2010; 117: 1485–1492. </a:t>
            </a:r>
          </a:p>
          <a:p>
            <a:pPr>
              <a:buNone/>
            </a:pPr>
            <a:r>
              <a:rPr lang="tr-TR" sz="1400" dirty="0" err="1" smtClean="0">
                <a:latin typeface="Times New Roman" pitchFamily="18" charset="0"/>
                <a:cs typeface="Times New Roman" pitchFamily="18" charset="0"/>
              </a:rPr>
              <a:t>Krofta</a:t>
            </a:r>
            <a:r>
              <a:rPr lang="tr-TR" sz="1400" dirty="0" smtClean="0">
                <a:latin typeface="Times New Roman" pitchFamily="18" charset="0"/>
                <a:cs typeface="Times New Roman" pitchFamily="18" charset="0"/>
              </a:rPr>
              <a:t> L, </a:t>
            </a:r>
            <a:r>
              <a:rPr lang="tr-TR" sz="1400" dirty="0" err="1" smtClean="0">
                <a:latin typeface="Times New Roman" pitchFamily="18" charset="0"/>
                <a:cs typeface="Times New Roman" pitchFamily="18" charset="0"/>
              </a:rPr>
              <a:t>Pubococcygeus</a:t>
            </a:r>
            <a:r>
              <a:rPr lang="tr-TR" sz="1400" dirty="0" smtClean="0">
                <a:latin typeface="Times New Roman" pitchFamily="18" charset="0"/>
                <a:cs typeface="Times New Roman" pitchFamily="18" charset="0"/>
              </a:rPr>
              <a:t>–</a:t>
            </a:r>
            <a:r>
              <a:rPr lang="tr-TR" sz="1400" dirty="0" err="1" smtClean="0">
                <a:latin typeface="Times New Roman" pitchFamily="18" charset="0"/>
                <a:cs typeface="Times New Roman" pitchFamily="18" charset="0"/>
              </a:rPr>
              <a:t>puborectalis</a:t>
            </a:r>
            <a:r>
              <a:rPr lang="tr-TR" sz="1400" dirty="0" smtClean="0">
                <a:latin typeface="Times New Roman" pitchFamily="18" charset="0"/>
                <a:cs typeface="Times New Roman" pitchFamily="18" charset="0"/>
              </a:rPr>
              <a:t> </a:t>
            </a:r>
            <a:r>
              <a:rPr lang="tr-TR" sz="1400" dirty="0" err="1" smtClean="0">
                <a:latin typeface="Times New Roman" pitchFamily="18" charset="0"/>
                <a:cs typeface="Times New Roman" pitchFamily="18" charset="0"/>
              </a:rPr>
              <a:t>trauma</a:t>
            </a:r>
            <a:r>
              <a:rPr lang="tr-TR" sz="1400" dirty="0" smtClean="0">
                <a:latin typeface="Times New Roman" pitchFamily="18" charset="0"/>
                <a:cs typeface="Times New Roman" pitchFamily="18" charset="0"/>
              </a:rPr>
              <a:t> </a:t>
            </a:r>
            <a:r>
              <a:rPr lang="tr-TR" sz="1400" dirty="0" err="1" smtClean="0">
                <a:latin typeface="Times New Roman" pitchFamily="18" charset="0"/>
                <a:cs typeface="Times New Roman" pitchFamily="18" charset="0"/>
              </a:rPr>
              <a:t>after</a:t>
            </a:r>
            <a:r>
              <a:rPr lang="tr-TR" sz="1400" dirty="0" smtClean="0">
                <a:latin typeface="Times New Roman" pitchFamily="18" charset="0"/>
                <a:cs typeface="Times New Roman" pitchFamily="18" charset="0"/>
              </a:rPr>
              <a:t> </a:t>
            </a:r>
            <a:r>
              <a:rPr lang="tr-TR" sz="1400" dirty="0" err="1" smtClean="0">
                <a:latin typeface="Times New Roman" pitchFamily="18" charset="0"/>
                <a:cs typeface="Times New Roman" pitchFamily="18" charset="0"/>
              </a:rPr>
              <a:t>forceps</a:t>
            </a:r>
            <a:r>
              <a:rPr lang="tr-TR" sz="1400" dirty="0" smtClean="0">
                <a:latin typeface="Times New Roman" pitchFamily="18" charset="0"/>
                <a:cs typeface="Times New Roman" pitchFamily="18" charset="0"/>
              </a:rPr>
              <a:t> </a:t>
            </a:r>
            <a:r>
              <a:rPr lang="tr-TR" sz="1400" dirty="0" err="1" smtClean="0">
                <a:latin typeface="Times New Roman" pitchFamily="18" charset="0"/>
                <a:cs typeface="Times New Roman" pitchFamily="18" charset="0"/>
              </a:rPr>
              <a:t>delivery</a:t>
            </a:r>
            <a:r>
              <a:rPr lang="tr-TR" sz="1400" dirty="0" smtClean="0">
                <a:latin typeface="Times New Roman" pitchFamily="18" charset="0"/>
                <a:cs typeface="Times New Roman" pitchFamily="18" charset="0"/>
              </a:rPr>
              <a:t>: </a:t>
            </a:r>
            <a:r>
              <a:rPr lang="tr-TR" sz="1400" dirty="0" err="1" smtClean="0">
                <a:latin typeface="Times New Roman" pitchFamily="18" charset="0"/>
                <a:cs typeface="Times New Roman" pitchFamily="18" charset="0"/>
              </a:rPr>
              <a:t>evaluation</a:t>
            </a:r>
            <a:r>
              <a:rPr lang="tr-TR" sz="1400" dirty="0" smtClean="0">
                <a:latin typeface="Times New Roman" pitchFamily="18" charset="0"/>
                <a:cs typeface="Times New Roman" pitchFamily="18" charset="0"/>
              </a:rPr>
              <a:t> of </a:t>
            </a:r>
            <a:r>
              <a:rPr lang="tr-TR" sz="1400" dirty="0" err="1" smtClean="0">
                <a:latin typeface="Times New Roman" pitchFamily="18" charset="0"/>
                <a:cs typeface="Times New Roman" pitchFamily="18" charset="0"/>
              </a:rPr>
              <a:t>the</a:t>
            </a:r>
            <a:r>
              <a:rPr lang="tr-TR" sz="1400" dirty="0" smtClean="0">
                <a:latin typeface="Times New Roman" pitchFamily="18" charset="0"/>
                <a:cs typeface="Times New Roman" pitchFamily="18" charset="0"/>
              </a:rPr>
              <a:t> </a:t>
            </a:r>
            <a:r>
              <a:rPr lang="tr-TR" sz="1400" dirty="0" err="1" smtClean="0">
                <a:latin typeface="Times New Roman" pitchFamily="18" charset="0"/>
                <a:cs typeface="Times New Roman" pitchFamily="18" charset="0"/>
              </a:rPr>
              <a:t>levator</a:t>
            </a:r>
            <a:r>
              <a:rPr lang="tr-TR" sz="1400" dirty="0" smtClean="0">
                <a:latin typeface="Times New Roman" pitchFamily="18" charset="0"/>
                <a:cs typeface="Times New Roman" pitchFamily="18" charset="0"/>
              </a:rPr>
              <a:t> ani </a:t>
            </a:r>
            <a:r>
              <a:rPr lang="tr-TR" sz="1400" dirty="0" err="1" smtClean="0">
                <a:latin typeface="Times New Roman" pitchFamily="18" charset="0"/>
                <a:cs typeface="Times New Roman" pitchFamily="18" charset="0"/>
              </a:rPr>
              <a:t>muscle</a:t>
            </a:r>
            <a:r>
              <a:rPr lang="tr-TR" sz="1400" dirty="0" smtClean="0">
                <a:latin typeface="Times New Roman" pitchFamily="18" charset="0"/>
                <a:cs typeface="Times New Roman" pitchFamily="18" charset="0"/>
              </a:rPr>
              <a:t> </a:t>
            </a:r>
            <a:r>
              <a:rPr lang="tr-TR" sz="1400" dirty="0" err="1" smtClean="0">
                <a:latin typeface="Times New Roman" pitchFamily="18" charset="0"/>
                <a:cs typeface="Times New Roman" pitchFamily="18" charset="0"/>
              </a:rPr>
              <a:t>with</a:t>
            </a:r>
            <a:r>
              <a:rPr lang="tr-TR" sz="1400" dirty="0" smtClean="0">
                <a:latin typeface="Times New Roman" pitchFamily="18" charset="0"/>
                <a:cs typeface="Times New Roman" pitchFamily="18" charset="0"/>
              </a:rPr>
              <a:t> 3D/4D </a:t>
            </a:r>
            <a:r>
              <a:rPr lang="tr-TR" sz="1400" dirty="0" err="1" smtClean="0">
                <a:latin typeface="Times New Roman" pitchFamily="18" charset="0"/>
                <a:cs typeface="Times New Roman" pitchFamily="18" charset="0"/>
              </a:rPr>
              <a:t>ultrasound</a:t>
            </a:r>
            <a:r>
              <a:rPr lang="tr-TR" sz="1400" dirty="0" smtClean="0">
                <a:latin typeface="Times New Roman" pitchFamily="18" charset="0"/>
                <a:cs typeface="Times New Roman" pitchFamily="18" charset="0"/>
              </a:rPr>
              <a:t>. </a:t>
            </a:r>
            <a:r>
              <a:rPr lang="tr-TR" sz="1400" dirty="0" err="1" smtClean="0">
                <a:latin typeface="Times New Roman" pitchFamily="18" charset="0"/>
                <a:cs typeface="Times New Roman" pitchFamily="18" charset="0"/>
              </a:rPr>
              <a:t>Int</a:t>
            </a:r>
            <a:r>
              <a:rPr lang="tr-TR" sz="1400" dirty="0" smtClean="0">
                <a:latin typeface="Times New Roman" pitchFamily="18" charset="0"/>
                <a:cs typeface="Times New Roman" pitchFamily="18" charset="0"/>
              </a:rPr>
              <a:t> </a:t>
            </a:r>
            <a:r>
              <a:rPr lang="tr-TR" sz="1400" dirty="0" err="1" smtClean="0">
                <a:latin typeface="Times New Roman" pitchFamily="18" charset="0"/>
                <a:cs typeface="Times New Roman" pitchFamily="18" charset="0"/>
              </a:rPr>
              <a:t>Urogynecol</a:t>
            </a:r>
            <a:r>
              <a:rPr lang="tr-TR" sz="1400" dirty="0" smtClean="0">
                <a:latin typeface="Times New Roman" pitchFamily="18" charset="0"/>
                <a:cs typeface="Times New Roman" pitchFamily="18" charset="0"/>
              </a:rPr>
              <a:t> J </a:t>
            </a:r>
            <a:r>
              <a:rPr lang="tr-TR" sz="1400" dirty="0" err="1" smtClean="0">
                <a:latin typeface="Times New Roman" pitchFamily="18" charset="0"/>
                <a:cs typeface="Times New Roman" pitchFamily="18" charset="0"/>
              </a:rPr>
              <a:t>Pelvic</a:t>
            </a:r>
            <a:r>
              <a:rPr lang="tr-TR" sz="1400" dirty="0" smtClean="0">
                <a:latin typeface="Times New Roman" pitchFamily="18" charset="0"/>
                <a:cs typeface="Times New Roman" pitchFamily="18" charset="0"/>
              </a:rPr>
              <a:t> </a:t>
            </a:r>
            <a:r>
              <a:rPr lang="tr-TR" sz="1400" dirty="0" err="1" smtClean="0">
                <a:latin typeface="Times New Roman" pitchFamily="18" charset="0"/>
                <a:cs typeface="Times New Roman" pitchFamily="18" charset="0"/>
              </a:rPr>
              <a:t>Floor</a:t>
            </a:r>
            <a:r>
              <a:rPr lang="tr-TR" sz="1400" dirty="0" smtClean="0">
                <a:latin typeface="Times New Roman" pitchFamily="18" charset="0"/>
                <a:cs typeface="Times New Roman" pitchFamily="18" charset="0"/>
              </a:rPr>
              <a:t> </a:t>
            </a:r>
            <a:r>
              <a:rPr lang="tr-TR" sz="1400" dirty="0" err="1" smtClean="0">
                <a:latin typeface="Times New Roman" pitchFamily="18" charset="0"/>
                <a:cs typeface="Times New Roman" pitchFamily="18" charset="0"/>
              </a:rPr>
              <a:t>Dysfunct</a:t>
            </a:r>
            <a:r>
              <a:rPr lang="tr-TR" sz="1400" dirty="0" smtClean="0">
                <a:latin typeface="Times New Roman" pitchFamily="18" charset="0"/>
                <a:cs typeface="Times New Roman" pitchFamily="18" charset="0"/>
              </a:rPr>
              <a:t> 2009; 20: 1175–1181.</a:t>
            </a:r>
          </a:p>
          <a:p>
            <a:pPr>
              <a:buNone/>
            </a:pPr>
            <a:r>
              <a:rPr lang="tr-TR" dirty="0" smtClean="0">
                <a:latin typeface="Times New Roman" pitchFamily="18" charset="0"/>
                <a:cs typeface="Times New Roman" pitchFamily="18" charset="0"/>
              </a:rPr>
              <a:t>LAM </a:t>
            </a:r>
            <a:r>
              <a:rPr lang="tr-TR" dirty="0" err="1" smtClean="0">
                <a:latin typeface="Times New Roman" pitchFamily="18" charset="0"/>
                <a:cs typeface="Times New Roman" pitchFamily="18" charset="0"/>
              </a:rPr>
              <a:t>injury</a:t>
            </a:r>
            <a:r>
              <a:rPr lang="tr-TR" dirty="0" smtClean="0">
                <a:latin typeface="Times New Roman" pitchFamily="18" charset="0"/>
                <a:cs typeface="Times New Roman" pitchFamily="18" charset="0"/>
              </a:rPr>
              <a:t> ile forseps doğum arasındaki bu ilişki gösterilmesine rağmen bu durumun forseps kullanımına neden olan durumla mı, yoksa uygulamanın kendisi ile mi ilişkili olduğu net değildir. Buna ek olarak </a:t>
            </a:r>
            <a:r>
              <a:rPr lang="tr-TR" dirty="0" err="1" smtClean="0">
                <a:latin typeface="Times New Roman" pitchFamily="18" charset="0"/>
                <a:cs typeface="Times New Roman" pitchFamily="18" charset="0"/>
              </a:rPr>
              <a:t>fetal</a:t>
            </a:r>
            <a:r>
              <a:rPr lang="tr-TR" dirty="0" smtClean="0">
                <a:latin typeface="Times New Roman" pitchFamily="18" charset="0"/>
                <a:cs typeface="Times New Roman" pitchFamily="18" charset="0"/>
              </a:rPr>
              <a:t> başın doğumda ilerleme hızı ya da değişik tip forseps kullanımının bu durumu etkileyip etkilemediği belirsizdir.</a:t>
            </a:r>
          </a:p>
          <a:p>
            <a:pPr>
              <a:buNone/>
            </a:pPr>
            <a:endParaRPr lang="tr-TR" dirty="0" smtClean="0">
              <a:latin typeface="Times New Roman" pitchFamily="18" charset="0"/>
              <a:cs typeface="Times New Roman" pitchFamily="18" charset="0"/>
            </a:endParaRPr>
          </a:p>
          <a:p>
            <a:pPr>
              <a:buNone/>
            </a:pPr>
            <a:endParaRPr lang="tr-TR" dirty="0" smtClean="0">
              <a:latin typeface="Times New Roman" pitchFamily="18" charset="0"/>
              <a:cs typeface="Times New Roman" pitchFamily="18" charset="0"/>
            </a:endParaRPr>
          </a:p>
          <a:p>
            <a:pPr>
              <a:buNone/>
            </a:pPr>
            <a:endParaRPr lang="tr-TR" sz="24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solidFill>
                  <a:schemeClr val="tx1"/>
                </a:solidFill>
                <a:latin typeface="Times New Roman" pitchFamily="18" charset="0"/>
                <a:cs typeface="Times New Roman" pitchFamily="18" charset="0"/>
              </a:rPr>
              <a:t>Anatomi 2</a:t>
            </a:r>
            <a:endParaRPr lang="tr-TR" dirty="0">
              <a:solidFill>
                <a:schemeClr val="tx1"/>
              </a:solidFill>
              <a:latin typeface="Times New Roman" pitchFamily="18" charset="0"/>
              <a:cs typeface="Times New Roman" pitchFamily="18" charset="0"/>
            </a:endParaRPr>
          </a:p>
        </p:txBody>
      </p:sp>
      <p:sp>
        <p:nvSpPr>
          <p:cNvPr id="3" name="2 İçerik Yer Tutucusu"/>
          <p:cNvSpPr>
            <a:spLocks noGrp="1"/>
          </p:cNvSpPr>
          <p:nvPr>
            <p:ph idx="1"/>
          </p:nvPr>
        </p:nvSpPr>
        <p:spPr/>
        <p:txBody>
          <a:bodyPr>
            <a:normAutofit/>
          </a:bodyPr>
          <a:lstStyle/>
          <a:p>
            <a:pPr>
              <a:buFont typeface="Wingdings" pitchFamily="2" charset="2"/>
              <a:buChar char="Ø"/>
            </a:pPr>
            <a:r>
              <a:rPr lang="tr-TR" sz="3600" dirty="0" err="1" smtClean="0">
                <a:latin typeface="Times New Roman" pitchFamily="18" charset="0"/>
                <a:cs typeface="Times New Roman" pitchFamily="18" charset="0"/>
              </a:rPr>
              <a:t>Lavator</a:t>
            </a:r>
            <a:r>
              <a:rPr lang="tr-TR" sz="3600" dirty="0" smtClean="0">
                <a:latin typeface="Times New Roman" pitchFamily="18" charset="0"/>
                <a:cs typeface="Times New Roman" pitchFamily="18" charset="0"/>
              </a:rPr>
              <a:t> ani kası </a:t>
            </a:r>
            <a:r>
              <a:rPr lang="tr-TR" sz="3600" dirty="0" err="1" smtClean="0">
                <a:latin typeface="Times New Roman" pitchFamily="18" charset="0"/>
                <a:cs typeface="Times New Roman" pitchFamily="18" charset="0"/>
              </a:rPr>
              <a:t>endopelvik</a:t>
            </a:r>
            <a:r>
              <a:rPr lang="tr-TR" sz="3600" dirty="0" smtClean="0">
                <a:latin typeface="Times New Roman" pitchFamily="18" charset="0"/>
                <a:cs typeface="Times New Roman" pitchFamily="18" charset="0"/>
              </a:rPr>
              <a:t> </a:t>
            </a:r>
            <a:r>
              <a:rPr lang="tr-TR" sz="3600" dirty="0" err="1" smtClean="0">
                <a:latin typeface="Times New Roman" pitchFamily="18" charset="0"/>
                <a:cs typeface="Times New Roman" pitchFamily="18" charset="0"/>
              </a:rPr>
              <a:t>fasyanın</a:t>
            </a:r>
            <a:r>
              <a:rPr lang="tr-TR" sz="3600" dirty="0" smtClean="0">
                <a:latin typeface="Times New Roman" pitchFamily="18" charset="0"/>
                <a:cs typeface="Times New Roman" pitchFamily="18" charset="0"/>
              </a:rPr>
              <a:t> üzerinde derin olarak uzanım gösterir.</a:t>
            </a:r>
          </a:p>
          <a:p>
            <a:pPr>
              <a:buFont typeface="Wingdings" pitchFamily="2" charset="2"/>
              <a:buChar char="Ø"/>
            </a:pPr>
            <a:r>
              <a:rPr lang="tr-TR" sz="3600" dirty="0" err="1" smtClean="0">
                <a:latin typeface="Times New Roman" pitchFamily="18" charset="0"/>
                <a:cs typeface="Times New Roman" pitchFamily="18" charset="0"/>
              </a:rPr>
              <a:t>Levator</a:t>
            </a:r>
            <a:r>
              <a:rPr lang="tr-TR" sz="3600" dirty="0" smtClean="0">
                <a:latin typeface="Times New Roman" pitchFamily="18" charset="0"/>
                <a:cs typeface="Times New Roman" pitchFamily="18" charset="0"/>
              </a:rPr>
              <a:t> ani kasının </a:t>
            </a:r>
            <a:r>
              <a:rPr lang="tr-TR" sz="3600" dirty="0" err="1" smtClean="0">
                <a:latin typeface="Times New Roman" pitchFamily="18" charset="0"/>
                <a:cs typeface="Times New Roman" pitchFamily="18" charset="0"/>
              </a:rPr>
              <a:t>komponentlerinden</a:t>
            </a:r>
            <a:r>
              <a:rPr lang="tr-TR" sz="3600" dirty="0" smtClean="0">
                <a:latin typeface="Times New Roman" pitchFamily="18" charset="0"/>
                <a:cs typeface="Times New Roman" pitchFamily="18" charset="0"/>
              </a:rPr>
              <a:t> olan </a:t>
            </a:r>
            <a:r>
              <a:rPr lang="tr-TR" sz="3600" dirty="0" err="1" smtClean="0">
                <a:latin typeface="Times New Roman" pitchFamily="18" charset="0"/>
                <a:cs typeface="Times New Roman" pitchFamily="18" charset="0"/>
              </a:rPr>
              <a:t>puborektalis</a:t>
            </a:r>
            <a:r>
              <a:rPr lang="tr-TR" sz="3600" dirty="0" smtClean="0">
                <a:latin typeface="Times New Roman" pitchFamily="18" charset="0"/>
                <a:cs typeface="Times New Roman" pitchFamily="18" charset="0"/>
              </a:rPr>
              <a:t> ve </a:t>
            </a:r>
            <a:r>
              <a:rPr lang="tr-TR" sz="3600" dirty="0" err="1" smtClean="0">
                <a:latin typeface="Times New Roman" pitchFamily="18" charset="0"/>
                <a:cs typeface="Times New Roman" pitchFamily="18" charset="0"/>
              </a:rPr>
              <a:t>iliococygeus</a:t>
            </a:r>
            <a:r>
              <a:rPr lang="tr-TR" sz="3600" dirty="0" smtClean="0">
                <a:latin typeface="Times New Roman" pitchFamily="18" charset="0"/>
                <a:cs typeface="Times New Roman" pitchFamily="18" charset="0"/>
              </a:rPr>
              <a:t> kasları </a:t>
            </a:r>
            <a:r>
              <a:rPr lang="tr-TR" sz="3600" dirty="0" err="1" smtClean="0">
                <a:latin typeface="Times New Roman" pitchFamily="18" charset="0"/>
                <a:cs typeface="Times New Roman" pitchFamily="18" charset="0"/>
              </a:rPr>
              <a:t>pelvik</a:t>
            </a:r>
            <a:r>
              <a:rPr lang="tr-TR" sz="3600" dirty="0" smtClean="0">
                <a:latin typeface="Times New Roman" pitchFamily="18" charset="0"/>
                <a:cs typeface="Times New Roman" pitchFamily="18" charset="0"/>
              </a:rPr>
              <a:t> organ desteğini sağlayan en önemli yapılardır.</a:t>
            </a:r>
            <a:endParaRPr lang="tr-TR" sz="3600" dirty="0"/>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179512" y="1124744"/>
            <a:ext cx="8784976" cy="5184576"/>
          </a:xfrm>
        </p:spPr>
        <p:txBody>
          <a:bodyPr>
            <a:normAutofit/>
          </a:bodyPr>
          <a:lstStyle/>
          <a:p>
            <a:pPr>
              <a:buFont typeface="Wingdings" pitchFamily="2" charset="2"/>
              <a:buChar char="Ø"/>
            </a:pPr>
            <a:r>
              <a:rPr lang="tr-TR" sz="3200" dirty="0" smtClean="0">
                <a:latin typeface="Times New Roman" pitchFamily="18" charset="0"/>
                <a:cs typeface="Times New Roman" pitchFamily="18" charset="0"/>
              </a:rPr>
              <a:t>Bir çalışmada LAM </a:t>
            </a:r>
            <a:r>
              <a:rPr lang="tr-TR" sz="3200" dirty="0" err="1" smtClean="0">
                <a:latin typeface="Times New Roman" pitchFamily="18" charset="0"/>
                <a:cs typeface="Times New Roman" pitchFamily="18" charset="0"/>
              </a:rPr>
              <a:t>injury</a:t>
            </a:r>
            <a:r>
              <a:rPr lang="tr-TR" sz="3200" dirty="0" smtClean="0">
                <a:latin typeface="Times New Roman" pitchFamily="18" charset="0"/>
                <a:cs typeface="Times New Roman" pitchFamily="18" charset="0"/>
              </a:rPr>
              <a:t> olan kadınlarda doğumun 2. evresinin 78 dakikadan uzun olduğu </a:t>
            </a:r>
            <a:r>
              <a:rPr lang="tr-TR" sz="1400" dirty="0" err="1" smtClean="0">
                <a:latin typeface="Times New Roman" pitchFamily="18" charset="0"/>
                <a:cs typeface="Times New Roman" pitchFamily="18" charset="0"/>
              </a:rPr>
              <a:t>Kearney</a:t>
            </a:r>
            <a:r>
              <a:rPr lang="tr-TR" sz="1400" dirty="0" smtClean="0">
                <a:latin typeface="Times New Roman" pitchFamily="18" charset="0"/>
                <a:cs typeface="Times New Roman" pitchFamily="18" charset="0"/>
              </a:rPr>
              <a:t> R </a:t>
            </a:r>
            <a:r>
              <a:rPr lang="tr-TR" sz="1400" dirty="0" err="1" smtClean="0">
                <a:latin typeface="Times New Roman" pitchFamily="18" charset="0"/>
                <a:cs typeface="Times New Roman" pitchFamily="18" charset="0"/>
              </a:rPr>
              <a:t>Obstetric</a:t>
            </a:r>
            <a:r>
              <a:rPr lang="tr-TR" sz="1400" dirty="0" smtClean="0">
                <a:latin typeface="Times New Roman" pitchFamily="18" charset="0"/>
                <a:cs typeface="Times New Roman" pitchFamily="18" charset="0"/>
              </a:rPr>
              <a:t> </a:t>
            </a:r>
            <a:r>
              <a:rPr lang="tr-TR" sz="1400" dirty="0" err="1" smtClean="0">
                <a:latin typeface="Times New Roman" pitchFamily="18" charset="0"/>
                <a:cs typeface="Times New Roman" pitchFamily="18" charset="0"/>
              </a:rPr>
              <a:t>factors</a:t>
            </a:r>
            <a:r>
              <a:rPr lang="tr-TR" sz="1400" dirty="0" smtClean="0">
                <a:latin typeface="Times New Roman" pitchFamily="18" charset="0"/>
                <a:cs typeface="Times New Roman" pitchFamily="18" charset="0"/>
              </a:rPr>
              <a:t> </a:t>
            </a:r>
            <a:r>
              <a:rPr lang="tr-TR" sz="1400" dirty="0" err="1" smtClean="0">
                <a:latin typeface="Times New Roman" pitchFamily="18" charset="0"/>
                <a:cs typeface="Times New Roman" pitchFamily="18" charset="0"/>
              </a:rPr>
              <a:t>associated</a:t>
            </a:r>
            <a:r>
              <a:rPr lang="tr-TR" sz="1400" dirty="0" smtClean="0">
                <a:latin typeface="Times New Roman" pitchFamily="18" charset="0"/>
                <a:cs typeface="Times New Roman" pitchFamily="18" charset="0"/>
              </a:rPr>
              <a:t> </a:t>
            </a:r>
            <a:r>
              <a:rPr lang="tr-TR" sz="1400" dirty="0" err="1" smtClean="0">
                <a:latin typeface="Times New Roman" pitchFamily="18" charset="0"/>
                <a:cs typeface="Times New Roman" pitchFamily="18" charset="0"/>
              </a:rPr>
              <a:t>with</a:t>
            </a:r>
            <a:r>
              <a:rPr lang="tr-TR" sz="1400" dirty="0" smtClean="0">
                <a:latin typeface="Times New Roman" pitchFamily="18" charset="0"/>
                <a:cs typeface="Times New Roman" pitchFamily="18" charset="0"/>
              </a:rPr>
              <a:t> </a:t>
            </a:r>
            <a:r>
              <a:rPr lang="tr-TR" sz="1400" dirty="0" err="1" smtClean="0">
                <a:latin typeface="Times New Roman" pitchFamily="18" charset="0"/>
                <a:cs typeface="Times New Roman" pitchFamily="18" charset="0"/>
              </a:rPr>
              <a:t>levator</a:t>
            </a:r>
            <a:r>
              <a:rPr lang="tr-TR" sz="1400" dirty="0" smtClean="0">
                <a:latin typeface="Times New Roman" pitchFamily="18" charset="0"/>
                <a:cs typeface="Times New Roman" pitchFamily="18" charset="0"/>
              </a:rPr>
              <a:t> ani </a:t>
            </a:r>
            <a:r>
              <a:rPr lang="tr-TR" sz="1400" dirty="0" err="1" smtClean="0">
                <a:latin typeface="Times New Roman" pitchFamily="18" charset="0"/>
                <a:cs typeface="Times New Roman" pitchFamily="18" charset="0"/>
              </a:rPr>
              <a:t>muscle</a:t>
            </a:r>
            <a:r>
              <a:rPr lang="tr-TR" sz="1400" dirty="0" smtClean="0">
                <a:latin typeface="Times New Roman" pitchFamily="18" charset="0"/>
                <a:cs typeface="Times New Roman" pitchFamily="18" charset="0"/>
              </a:rPr>
              <a:t> </a:t>
            </a:r>
            <a:r>
              <a:rPr lang="tr-TR" sz="1400" dirty="0" err="1" smtClean="0">
                <a:latin typeface="Times New Roman" pitchFamily="18" charset="0"/>
                <a:cs typeface="Times New Roman" pitchFamily="18" charset="0"/>
              </a:rPr>
              <a:t>injury</a:t>
            </a:r>
            <a:r>
              <a:rPr lang="tr-TR" sz="1400" dirty="0" smtClean="0">
                <a:latin typeface="Times New Roman" pitchFamily="18" charset="0"/>
                <a:cs typeface="Times New Roman" pitchFamily="18" charset="0"/>
              </a:rPr>
              <a:t> </a:t>
            </a:r>
            <a:r>
              <a:rPr lang="tr-TR" sz="1400" dirty="0" err="1" smtClean="0">
                <a:latin typeface="Times New Roman" pitchFamily="18" charset="0"/>
                <a:cs typeface="Times New Roman" pitchFamily="18" charset="0"/>
              </a:rPr>
              <a:t>after</a:t>
            </a:r>
            <a:r>
              <a:rPr lang="tr-TR" sz="1400" dirty="0" smtClean="0">
                <a:latin typeface="Times New Roman" pitchFamily="18" charset="0"/>
                <a:cs typeface="Times New Roman" pitchFamily="18" charset="0"/>
              </a:rPr>
              <a:t> </a:t>
            </a:r>
            <a:r>
              <a:rPr lang="tr-TR" sz="1400" dirty="0" err="1" smtClean="0">
                <a:latin typeface="Times New Roman" pitchFamily="18" charset="0"/>
                <a:cs typeface="Times New Roman" pitchFamily="18" charset="0"/>
              </a:rPr>
              <a:t>vaginal</a:t>
            </a:r>
            <a:r>
              <a:rPr lang="tr-TR" sz="1400" dirty="0" smtClean="0">
                <a:latin typeface="Times New Roman" pitchFamily="18" charset="0"/>
                <a:cs typeface="Times New Roman" pitchFamily="18" charset="0"/>
              </a:rPr>
              <a:t> </a:t>
            </a:r>
            <a:r>
              <a:rPr lang="tr-TR" sz="1400" dirty="0" err="1" smtClean="0">
                <a:latin typeface="Times New Roman" pitchFamily="18" charset="0"/>
                <a:cs typeface="Times New Roman" pitchFamily="18" charset="0"/>
              </a:rPr>
              <a:t>birth</a:t>
            </a:r>
            <a:r>
              <a:rPr lang="tr-TR" sz="1400" dirty="0" smtClean="0">
                <a:latin typeface="Times New Roman" pitchFamily="18" charset="0"/>
                <a:cs typeface="Times New Roman" pitchFamily="18" charset="0"/>
              </a:rPr>
              <a:t>. </a:t>
            </a:r>
            <a:r>
              <a:rPr lang="tr-TR" sz="1400" dirty="0" err="1" smtClean="0">
                <a:latin typeface="Times New Roman" pitchFamily="18" charset="0"/>
                <a:cs typeface="Times New Roman" pitchFamily="18" charset="0"/>
              </a:rPr>
              <a:t>Obstet</a:t>
            </a:r>
            <a:r>
              <a:rPr lang="tr-TR" sz="1400" dirty="0" smtClean="0">
                <a:latin typeface="Times New Roman" pitchFamily="18" charset="0"/>
                <a:cs typeface="Times New Roman" pitchFamily="18" charset="0"/>
              </a:rPr>
              <a:t> </a:t>
            </a:r>
            <a:r>
              <a:rPr lang="tr-TR" sz="1400" dirty="0" err="1" smtClean="0">
                <a:latin typeface="Times New Roman" pitchFamily="18" charset="0"/>
                <a:cs typeface="Times New Roman" pitchFamily="18" charset="0"/>
              </a:rPr>
              <a:t>Gynecol</a:t>
            </a:r>
            <a:r>
              <a:rPr lang="tr-TR" sz="1400" dirty="0" smtClean="0">
                <a:latin typeface="Times New Roman" pitchFamily="18" charset="0"/>
                <a:cs typeface="Times New Roman" pitchFamily="18" charset="0"/>
              </a:rPr>
              <a:t> 2006; 107: 144–149.</a:t>
            </a:r>
          </a:p>
          <a:p>
            <a:pPr>
              <a:buFont typeface="Wingdings" pitchFamily="2" charset="2"/>
              <a:buChar char="Ø"/>
            </a:pPr>
            <a:endParaRPr lang="tr-TR" sz="1400" dirty="0" smtClean="0">
              <a:latin typeface="Times New Roman" pitchFamily="18" charset="0"/>
              <a:cs typeface="Times New Roman" pitchFamily="18" charset="0"/>
            </a:endParaRPr>
          </a:p>
          <a:p>
            <a:pPr>
              <a:buFont typeface="Wingdings" pitchFamily="2" charset="2"/>
              <a:buChar char="Ø"/>
            </a:pPr>
            <a:r>
              <a:rPr lang="tr-TR" sz="3200" dirty="0" smtClean="0">
                <a:latin typeface="Times New Roman" pitchFamily="18" charset="0"/>
                <a:cs typeface="Times New Roman" pitchFamily="18" charset="0"/>
              </a:rPr>
              <a:t>Başka bir çalışmada doğumun 2. evresinin 110 dakikadan fazla olduğunda LAM </a:t>
            </a:r>
            <a:r>
              <a:rPr lang="tr-TR" sz="3200" dirty="0" err="1" smtClean="0">
                <a:latin typeface="Times New Roman" pitchFamily="18" charset="0"/>
                <a:cs typeface="Times New Roman" pitchFamily="18" charset="0"/>
              </a:rPr>
              <a:t>injury</a:t>
            </a:r>
            <a:r>
              <a:rPr lang="tr-TR" sz="3200" dirty="0" smtClean="0">
                <a:latin typeface="Times New Roman" pitchFamily="18" charset="0"/>
                <a:cs typeface="Times New Roman" pitchFamily="18" charset="0"/>
              </a:rPr>
              <a:t> oluşma riski 2.27 kat arttığı bulunmuştur</a:t>
            </a:r>
            <a:r>
              <a:rPr lang="tr-TR" sz="1300" dirty="0" smtClean="0">
                <a:latin typeface="Times New Roman" pitchFamily="18" charset="0"/>
                <a:cs typeface="Times New Roman" pitchFamily="18" charset="0"/>
              </a:rPr>
              <a:t>. </a:t>
            </a:r>
            <a:r>
              <a:rPr lang="tr-TR" sz="1300" dirty="0" err="1" smtClean="0">
                <a:latin typeface="Times New Roman" pitchFamily="18" charset="0"/>
                <a:cs typeface="Times New Roman" pitchFamily="18" charset="0"/>
              </a:rPr>
              <a:t>Valsky</a:t>
            </a:r>
            <a:r>
              <a:rPr lang="tr-TR" sz="1300" dirty="0" smtClean="0">
                <a:latin typeface="Times New Roman" pitchFamily="18" charset="0"/>
                <a:cs typeface="Times New Roman" pitchFamily="18" charset="0"/>
              </a:rPr>
              <a:t> DV, </a:t>
            </a:r>
            <a:r>
              <a:rPr lang="tr-TR" sz="1300" dirty="0" err="1" smtClean="0">
                <a:latin typeface="Times New Roman" pitchFamily="18" charset="0"/>
                <a:cs typeface="Times New Roman" pitchFamily="18" charset="0"/>
              </a:rPr>
              <a:t>Fetal</a:t>
            </a:r>
            <a:r>
              <a:rPr lang="tr-TR" sz="1300" dirty="0" smtClean="0">
                <a:latin typeface="Times New Roman" pitchFamily="18" charset="0"/>
                <a:cs typeface="Times New Roman" pitchFamily="18" charset="0"/>
              </a:rPr>
              <a:t> </a:t>
            </a:r>
            <a:r>
              <a:rPr lang="tr-TR" sz="1300" dirty="0" err="1" smtClean="0">
                <a:latin typeface="Times New Roman" pitchFamily="18" charset="0"/>
                <a:cs typeface="Times New Roman" pitchFamily="18" charset="0"/>
              </a:rPr>
              <a:t>head</a:t>
            </a:r>
            <a:r>
              <a:rPr lang="tr-TR" sz="1300" dirty="0" smtClean="0">
                <a:latin typeface="Times New Roman" pitchFamily="18" charset="0"/>
                <a:cs typeface="Times New Roman" pitchFamily="18" charset="0"/>
              </a:rPr>
              <a:t> </a:t>
            </a:r>
            <a:r>
              <a:rPr lang="en-US" sz="1300" dirty="0" smtClean="0">
                <a:latin typeface="Times New Roman" pitchFamily="18" charset="0"/>
                <a:cs typeface="Times New Roman" pitchFamily="18" charset="0"/>
              </a:rPr>
              <a:t> circumference and length of second stage of labor are risk factors for </a:t>
            </a:r>
            <a:r>
              <a:rPr lang="en-US" sz="1300" dirty="0" err="1" smtClean="0">
                <a:latin typeface="Times New Roman" pitchFamily="18" charset="0"/>
                <a:cs typeface="Times New Roman" pitchFamily="18" charset="0"/>
              </a:rPr>
              <a:t>levator</a:t>
            </a:r>
            <a:r>
              <a:rPr lang="en-US" sz="1300" dirty="0" smtClean="0">
                <a:latin typeface="Times New Roman" pitchFamily="18" charset="0"/>
                <a:cs typeface="Times New Roman" pitchFamily="18" charset="0"/>
              </a:rPr>
              <a:t> </a:t>
            </a:r>
            <a:r>
              <a:rPr lang="en-US" sz="1300" dirty="0" err="1" smtClean="0">
                <a:latin typeface="Times New Roman" pitchFamily="18" charset="0"/>
                <a:cs typeface="Times New Roman" pitchFamily="18" charset="0"/>
              </a:rPr>
              <a:t>ani</a:t>
            </a:r>
            <a:r>
              <a:rPr lang="en-US" sz="1300" dirty="0" smtClean="0">
                <a:latin typeface="Times New Roman" pitchFamily="18" charset="0"/>
                <a:cs typeface="Times New Roman" pitchFamily="18" charset="0"/>
              </a:rPr>
              <a:t> muscle injury, diagnosed by 3-dimensional</a:t>
            </a:r>
            <a:r>
              <a:rPr lang="tr-TR" sz="1300" dirty="0" smtClean="0">
                <a:latin typeface="Times New Roman" pitchFamily="18" charset="0"/>
                <a:cs typeface="Times New Roman" pitchFamily="18" charset="0"/>
              </a:rPr>
              <a:t> </a:t>
            </a:r>
            <a:r>
              <a:rPr lang="en-US" sz="1300" dirty="0" err="1" smtClean="0">
                <a:latin typeface="Times New Roman" pitchFamily="18" charset="0"/>
                <a:cs typeface="Times New Roman" pitchFamily="18" charset="0"/>
              </a:rPr>
              <a:t>transperineal</a:t>
            </a:r>
            <a:r>
              <a:rPr lang="en-US" sz="1300" dirty="0" smtClean="0">
                <a:latin typeface="Times New Roman" pitchFamily="18" charset="0"/>
                <a:cs typeface="Times New Roman" pitchFamily="18" charset="0"/>
              </a:rPr>
              <a:t> ultrasound in </a:t>
            </a:r>
            <a:r>
              <a:rPr lang="en-US" sz="1300" dirty="0" err="1" smtClean="0">
                <a:latin typeface="Times New Roman" pitchFamily="18" charset="0"/>
                <a:cs typeface="Times New Roman" pitchFamily="18" charset="0"/>
              </a:rPr>
              <a:t>primiparous</a:t>
            </a:r>
            <a:r>
              <a:rPr lang="en-US" sz="1300" dirty="0" smtClean="0">
                <a:latin typeface="Times New Roman" pitchFamily="18" charset="0"/>
                <a:cs typeface="Times New Roman" pitchFamily="18" charset="0"/>
              </a:rPr>
              <a:t> women. Am J </a:t>
            </a:r>
            <a:r>
              <a:rPr lang="en-US" sz="1300" dirty="0" err="1" smtClean="0">
                <a:latin typeface="Times New Roman" pitchFamily="18" charset="0"/>
                <a:cs typeface="Times New Roman" pitchFamily="18" charset="0"/>
              </a:rPr>
              <a:t>Obstet</a:t>
            </a:r>
            <a:r>
              <a:rPr lang="tr-TR" sz="1300" dirty="0" smtClean="0">
                <a:latin typeface="Times New Roman" pitchFamily="18" charset="0"/>
                <a:cs typeface="Times New Roman" pitchFamily="18" charset="0"/>
              </a:rPr>
              <a:t> </a:t>
            </a:r>
            <a:r>
              <a:rPr lang="en-US" sz="1300" dirty="0" err="1" smtClean="0">
                <a:latin typeface="Times New Roman" pitchFamily="18" charset="0"/>
                <a:cs typeface="Times New Roman" pitchFamily="18" charset="0"/>
              </a:rPr>
              <a:t>Gynecol</a:t>
            </a:r>
            <a:r>
              <a:rPr lang="en-US" sz="1300" dirty="0" smtClean="0">
                <a:latin typeface="Times New Roman" pitchFamily="18" charset="0"/>
                <a:cs typeface="Times New Roman" pitchFamily="18" charset="0"/>
              </a:rPr>
              <a:t> 2009; 201: 91</a:t>
            </a:r>
            <a:endParaRPr lang="tr-TR" sz="13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dirty="0">
              <a:solidFill>
                <a:schemeClr val="tx1"/>
              </a:solidFill>
              <a:latin typeface="Times New Roman" pitchFamily="18" charset="0"/>
              <a:cs typeface="Times New Roman" pitchFamily="18" charset="0"/>
            </a:endParaRPr>
          </a:p>
        </p:txBody>
      </p:sp>
      <p:sp>
        <p:nvSpPr>
          <p:cNvPr id="3" name="2 İçerik Yer Tutucusu"/>
          <p:cNvSpPr>
            <a:spLocks noGrp="1"/>
          </p:cNvSpPr>
          <p:nvPr>
            <p:ph idx="1"/>
          </p:nvPr>
        </p:nvSpPr>
        <p:spPr/>
        <p:txBody>
          <a:bodyPr>
            <a:normAutofit/>
          </a:bodyPr>
          <a:lstStyle/>
          <a:p>
            <a:pPr>
              <a:buFont typeface="Wingdings" pitchFamily="2" charset="2"/>
              <a:buChar char="Ø"/>
            </a:pPr>
            <a:r>
              <a:rPr lang="tr-TR" sz="3200" dirty="0" smtClean="0">
                <a:latin typeface="Times New Roman" pitchFamily="18" charset="0"/>
                <a:cs typeface="Times New Roman" pitchFamily="18" charset="0"/>
              </a:rPr>
              <a:t>Vakum </a:t>
            </a:r>
            <a:r>
              <a:rPr lang="tr-TR" sz="3200" dirty="0" err="1" smtClean="0">
                <a:latin typeface="Times New Roman" pitchFamily="18" charset="0"/>
                <a:cs typeface="Times New Roman" pitchFamily="18" charset="0"/>
              </a:rPr>
              <a:t>extraksiyonu</a:t>
            </a:r>
            <a:r>
              <a:rPr lang="tr-TR" sz="3200" dirty="0" smtClean="0">
                <a:latin typeface="Times New Roman" pitchFamily="18" charset="0"/>
                <a:cs typeface="Times New Roman" pitchFamily="18" charset="0"/>
              </a:rPr>
              <a:t> LAM yaralanması için bir risk faktörü gibi görünmemektedir</a:t>
            </a:r>
            <a:r>
              <a:rPr lang="tr-TR" dirty="0" smtClean="0">
                <a:latin typeface="Times New Roman" pitchFamily="18" charset="0"/>
                <a:cs typeface="Times New Roman" pitchFamily="18" charset="0"/>
              </a:rPr>
              <a:t>. </a:t>
            </a:r>
            <a:r>
              <a:rPr lang="tr-TR" sz="1200" dirty="0" err="1" smtClean="0">
                <a:latin typeface="Times New Roman" pitchFamily="18" charset="0"/>
                <a:cs typeface="Times New Roman" pitchFamily="18" charset="0"/>
              </a:rPr>
              <a:t>Kearney</a:t>
            </a:r>
            <a:r>
              <a:rPr lang="tr-TR" sz="1200" dirty="0" smtClean="0">
                <a:latin typeface="Times New Roman" pitchFamily="18" charset="0"/>
                <a:cs typeface="Times New Roman" pitchFamily="18" charset="0"/>
              </a:rPr>
              <a:t> R, Miller JM, </a:t>
            </a:r>
            <a:r>
              <a:rPr lang="tr-TR" sz="1200" dirty="0" err="1" smtClean="0">
                <a:latin typeface="Times New Roman" pitchFamily="18" charset="0"/>
                <a:cs typeface="Times New Roman" pitchFamily="18" charset="0"/>
              </a:rPr>
              <a:t>Ashton</a:t>
            </a:r>
            <a:r>
              <a:rPr lang="tr-TR" sz="1200" dirty="0" smtClean="0">
                <a:latin typeface="Times New Roman" pitchFamily="18" charset="0"/>
                <a:cs typeface="Times New Roman" pitchFamily="18" charset="0"/>
              </a:rPr>
              <a:t>-Miller JA, </a:t>
            </a:r>
            <a:r>
              <a:rPr lang="tr-TR" sz="1200" dirty="0" err="1" smtClean="0">
                <a:latin typeface="Times New Roman" pitchFamily="18" charset="0"/>
                <a:cs typeface="Times New Roman" pitchFamily="18" charset="0"/>
              </a:rPr>
              <a:t>DeLancey</a:t>
            </a:r>
            <a:r>
              <a:rPr lang="tr-TR" sz="1200" dirty="0" smtClean="0">
                <a:latin typeface="Times New Roman" pitchFamily="18" charset="0"/>
                <a:cs typeface="Times New Roman" pitchFamily="18" charset="0"/>
              </a:rPr>
              <a:t> JO. </a:t>
            </a:r>
            <a:r>
              <a:rPr lang="tr-TR" sz="1200" dirty="0" err="1" smtClean="0">
                <a:latin typeface="Times New Roman" pitchFamily="18" charset="0"/>
                <a:cs typeface="Times New Roman" pitchFamily="18" charset="0"/>
              </a:rPr>
              <a:t>Obstetric</a:t>
            </a:r>
            <a:r>
              <a:rPr lang="tr-TR" sz="1200" dirty="0" smtClean="0">
                <a:latin typeface="Times New Roman" pitchFamily="18" charset="0"/>
                <a:cs typeface="Times New Roman" pitchFamily="18" charset="0"/>
              </a:rPr>
              <a:t> </a:t>
            </a:r>
            <a:r>
              <a:rPr lang="tr-TR" sz="1200" dirty="0" err="1" smtClean="0">
                <a:latin typeface="Times New Roman" pitchFamily="18" charset="0"/>
                <a:cs typeface="Times New Roman" pitchFamily="18" charset="0"/>
              </a:rPr>
              <a:t>factors</a:t>
            </a:r>
            <a:r>
              <a:rPr lang="tr-TR" sz="1200" dirty="0" smtClean="0">
                <a:latin typeface="Times New Roman" pitchFamily="18" charset="0"/>
                <a:cs typeface="Times New Roman" pitchFamily="18" charset="0"/>
              </a:rPr>
              <a:t> </a:t>
            </a:r>
            <a:r>
              <a:rPr lang="tr-TR" sz="1200" dirty="0" err="1" smtClean="0">
                <a:latin typeface="Times New Roman" pitchFamily="18" charset="0"/>
                <a:cs typeface="Times New Roman" pitchFamily="18" charset="0"/>
              </a:rPr>
              <a:t>associated</a:t>
            </a:r>
            <a:r>
              <a:rPr lang="tr-TR" sz="1200" dirty="0" smtClean="0">
                <a:latin typeface="Times New Roman" pitchFamily="18" charset="0"/>
                <a:cs typeface="Times New Roman" pitchFamily="18" charset="0"/>
              </a:rPr>
              <a:t> </a:t>
            </a:r>
            <a:r>
              <a:rPr lang="tr-TR" sz="1200" dirty="0" err="1" smtClean="0">
                <a:latin typeface="Times New Roman" pitchFamily="18" charset="0"/>
                <a:cs typeface="Times New Roman" pitchFamily="18" charset="0"/>
              </a:rPr>
              <a:t>with</a:t>
            </a:r>
            <a:r>
              <a:rPr lang="tr-TR" sz="1200" dirty="0" smtClean="0">
                <a:latin typeface="Times New Roman" pitchFamily="18" charset="0"/>
                <a:cs typeface="Times New Roman" pitchFamily="18" charset="0"/>
              </a:rPr>
              <a:t> </a:t>
            </a:r>
            <a:r>
              <a:rPr lang="tr-TR" sz="1200" dirty="0" err="1" smtClean="0">
                <a:latin typeface="Times New Roman" pitchFamily="18" charset="0"/>
                <a:cs typeface="Times New Roman" pitchFamily="18" charset="0"/>
              </a:rPr>
              <a:t>levator</a:t>
            </a:r>
            <a:r>
              <a:rPr lang="tr-TR" sz="1200" dirty="0" smtClean="0">
                <a:latin typeface="Times New Roman" pitchFamily="18" charset="0"/>
                <a:cs typeface="Times New Roman" pitchFamily="18" charset="0"/>
              </a:rPr>
              <a:t> ani </a:t>
            </a:r>
            <a:r>
              <a:rPr lang="tr-TR" sz="1200" dirty="0" err="1" smtClean="0">
                <a:latin typeface="Times New Roman" pitchFamily="18" charset="0"/>
                <a:cs typeface="Times New Roman" pitchFamily="18" charset="0"/>
              </a:rPr>
              <a:t>muscle</a:t>
            </a:r>
            <a:r>
              <a:rPr lang="tr-TR" sz="1200" dirty="0" smtClean="0">
                <a:latin typeface="Times New Roman" pitchFamily="18" charset="0"/>
                <a:cs typeface="Times New Roman" pitchFamily="18" charset="0"/>
              </a:rPr>
              <a:t> </a:t>
            </a:r>
            <a:r>
              <a:rPr lang="tr-TR" sz="1200" dirty="0" err="1" smtClean="0">
                <a:latin typeface="Times New Roman" pitchFamily="18" charset="0"/>
                <a:cs typeface="Times New Roman" pitchFamily="18" charset="0"/>
              </a:rPr>
              <a:t>injury</a:t>
            </a:r>
            <a:r>
              <a:rPr lang="tr-TR" sz="1200" dirty="0" smtClean="0">
                <a:latin typeface="Times New Roman" pitchFamily="18" charset="0"/>
                <a:cs typeface="Times New Roman" pitchFamily="18" charset="0"/>
              </a:rPr>
              <a:t> </a:t>
            </a:r>
            <a:r>
              <a:rPr lang="tr-TR" sz="1200" dirty="0" err="1" smtClean="0">
                <a:latin typeface="Times New Roman" pitchFamily="18" charset="0"/>
                <a:cs typeface="Times New Roman" pitchFamily="18" charset="0"/>
              </a:rPr>
              <a:t>after</a:t>
            </a:r>
            <a:r>
              <a:rPr lang="tr-TR" sz="1200" dirty="0" smtClean="0">
                <a:latin typeface="Times New Roman" pitchFamily="18" charset="0"/>
                <a:cs typeface="Times New Roman" pitchFamily="18" charset="0"/>
              </a:rPr>
              <a:t> </a:t>
            </a:r>
            <a:r>
              <a:rPr lang="tr-TR" sz="1200" dirty="0" err="1" smtClean="0">
                <a:latin typeface="Times New Roman" pitchFamily="18" charset="0"/>
                <a:cs typeface="Times New Roman" pitchFamily="18" charset="0"/>
              </a:rPr>
              <a:t>vaginal</a:t>
            </a:r>
            <a:r>
              <a:rPr lang="tr-TR" sz="1200" dirty="0" smtClean="0">
                <a:latin typeface="Times New Roman" pitchFamily="18" charset="0"/>
                <a:cs typeface="Times New Roman" pitchFamily="18" charset="0"/>
              </a:rPr>
              <a:t> </a:t>
            </a:r>
            <a:r>
              <a:rPr lang="tr-TR" sz="1200" dirty="0" err="1" smtClean="0">
                <a:latin typeface="Times New Roman" pitchFamily="18" charset="0"/>
                <a:cs typeface="Times New Roman" pitchFamily="18" charset="0"/>
              </a:rPr>
              <a:t>birth</a:t>
            </a:r>
            <a:r>
              <a:rPr lang="tr-TR" sz="1200" dirty="0" smtClean="0">
                <a:latin typeface="Times New Roman" pitchFamily="18" charset="0"/>
                <a:cs typeface="Times New Roman" pitchFamily="18" charset="0"/>
              </a:rPr>
              <a:t>. </a:t>
            </a:r>
            <a:r>
              <a:rPr lang="tr-TR" sz="1200" dirty="0" err="1" smtClean="0">
                <a:latin typeface="Times New Roman" pitchFamily="18" charset="0"/>
                <a:cs typeface="Times New Roman" pitchFamily="18" charset="0"/>
              </a:rPr>
              <a:t>Obstet</a:t>
            </a:r>
            <a:r>
              <a:rPr lang="tr-TR" sz="1200" dirty="0" smtClean="0">
                <a:latin typeface="Times New Roman" pitchFamily="18" charset="0"/>
                <a:cs typeface="Times New Roman" pitchFamily="18" charset="0"/>
              </a:rPr>
              <a:t> </a:t>
            </a:r>
            <a:r>
              <a:rPr lang="tr-TR" sz="1200" dirty="0" err="1" smtClean="0">
                <a:latin typeface="Times New Roman" pitchFamily="18" charset="0"/>
                <a:cs typeface="Times New Roman" pitchFamily="18" charset="0"/>
              </a:rPr>
              <a:t>Gynecol</a:t>
            </a:r>
            <a:r>
              <a:rPr lang="tr-TR" sz="1200" dirty="0" smtClean="0">
                <a:latin typeface="Times New Roman" pitchFamily="18" charset="0"/>
                <a:cs typeface="Times New Roman" pitchFamily="18" charset="0"/>
              </a:rPr>
              <a:t> 2006; 107: 144–149.</a:t>
            </a:r>
          </a:p>
          <a:p>
            <a:pPr>
              <a:buFont typeface="Wingdings" pitchFamily="2" charset="2"/>
              <a:buChar char="Ø"/>
            </a:pPr>
            <a:endParaRPr lang="tr-TR" sz="1200" dirty="0" smtClean="0">
              <a:latin typeface="Times New Roman" pitchFamily="18" charset="0"/>
              <a:cs typeface="Times New Roman" pitchFamily="18" charset="0"/>
            </a:endParaRPr>
          </a:p>
          <a:p>
            <a:pPr>
              <a:buFont typeface="Wingdings" pitchFamily="2" charset="2"/>
              <a:buChar char="Ø"/>
            </a:pPr>
            <a:r>
              <a:rPr lang="tr-TR" sz="3200" dirty="0" smtClean="0">
                <a:latin typeface="Times New Roman" pitchFamily="18" charset="0"/>
                <a:cs typeface="Times New Roman" pitchFamily="18" charset="0"/>
              </a:rPr>
              <a:t>Doğumun ikinci evresinin uzaması ile LAM </a:t>
            </a:r>
            <a:r>
              <a:rPr lang="tr-TR" sz="3200" dirty="0" err="1" smtClean="0">
                <a:latin typeface="Times New Roman" pitchFamily="18" charset="0"/>
                <a:cs typeface="Times New Roman" pitchFamily="18" charset="0"/>
              </a:rPr>
              <a:t>injury</a:t>
            </a:r>
            <a:r>
              <a:rPr lang="tr-TR" sz="3200" dirty="0" smtClean="0">
                <a:latin typeface="Times New Roman" pitchFamily="18" charset="0"/>
                <a:cs typeface="Times New Roman" pitchFamily="18" charset="0"/>
              </a:rPr>
              <a:t> arasında  bir çok kanıt  vardır. </a:t>
            </a:r>
            <a:r>
              <a:rPr lang="tr-TR" sz="1400" dirty="0" err="1" smtClean="0">
                <a:latin typeface="Times New Roman" pitchFamily="18" charset="0"/>
                <a:cs typeface="Times New Roman" pitchFamily="18" charset="0"/>
              </a:rPr>
              <a:t>Dietz</a:t>
            </a:r>
            <a:r>
              <a:rPr lang="tr-TR" sz="1400" dirty="0" smtClean="0">
                <a:latin typeface="Times New Roman" pitchFamily="18" charset="0"/>
                <a:cs typeface="Times New Roman" pitchFamily="18" charset="0"/>
              </a:rPr>
              <a:t> HP. </a:t>
            </a:r>
            <a:r>
              <a:rPr lang="tr-TR" sz="1400" dirty="0" err="1" smtClean="0">
                <a:latin typeface="Times New Roman" pitchFamily="18" charset="0"/>
                <a:cs typeface="Times New Roman" pitchFamily="18" charset="0"/>
              </a:rPr>
              <a:t>Levator</a:t>
            </a:r>
            <a:r>
              <a:rPr lang="tr-TR" sz="1400" dirty="0" smtClean="0">
                <a:latin typeface="Times New Roman" pitchFamily="18" charset="0"/>
                <a:cs typeface="Times New Roman" pitchFamily="18" charset="0"/>
              </a:rPr>
              <a:t> </a:t>
            </a:r>
            <a:r>
              <a:rPr lang="tr-TR" sz="1400" dirty="0" err="1" smtClean="0">
                <a:latin typeface="Times New Roman" pitchFamily="18" charset="0"/>
                <a:cs typeface="Times New Roman" pitchFamily="18" charset="0"/>
              </a:rPr>
              <a:t>function</a:t>
            </a:r>
            <a:r>
              <a:rPr lang="tr-TR" sz="1400" dirty="0" smtClean="0">
                <a:latin typeface="Times New Roman" pitchFamily="18" charset="0"/>
                <a:cs typeface="Times New Roman" pitchFamily="18" charset="0"/>
              </a:rPr>
              <a:t> </a:t>
            </a:r>
            <a:r>
              <a:rPr lang="tr-TR" sz="1400" dirty="0" err="1" smtClean="0">
                <a:latin typeface="Times New Roman" pitchFamily="18" charset="0"/>
                <a:cs typeface="Times New Roman" pitchFamily="18" charset="0"/>
              </a:rPr>
              <a:t>before</a:t>
            </a:r>
            <a:r>
              <a:rPr lang="tr-TR" sz="1400" dirty="0" smtClean="0">
                <a:latin typeface="Times New Roman" pitchFamily="18" charset="0"/>
                <a:cs typeface="Times New Roman" pitchFamily="18" charset="0"/>
              </a:rPr>
              <a:t> </a:t>
            </a:r>
            <a:r>
              <a:rPr lang="tr-TR" sz="1400" dirty="0" err="1" smtClean="0">
                <a:latin typeface="Times New Roman" pitchFamily="18" charset="0"/>
                <a:cs typeface="Times New Roman" pitchFamily="18" charset="0"/>
              </a:rPr>
              <a:t>and</a:t>
            </a:r>
            <a:r>
              <a:rPr lang="tr-TR" sz="1400" dirty="0" smtClean="0">
                <a:latin typeface="Times New Roman" pitchFamily="18" charset="0"/>
                <a:cs typeface="Times New Roman" pitchFamily="18" charset="0"/>
              </a:rPr>
              <a:t> </a:t>
            </a:r>
            <a:r>
              <a:rPr lang="tr-TR" sz="1400" dirty="0" err="1" smtClean="0">
                <a:latin typeface="Times New Roman" pitchFamily="18" charset="0"/>
                <a:cs typeface="Times New Roman" pitchFamily="18" charset="0"/>
              </a:rPr>
              <a:t>after</a:t>
            </a:r>
            <a:r>
              <a:rPr lang="tr-TR" sz="1400" dirty="0" smtClean="0">
                <a:latin typeface="Times New Roman" pitchFamily="18" charset="0"/>
                <a:cs typeface="Times New Roman" pitchFamily="18" charset="0"/>
              </a:rPr>
              <a:t> </a:t>
            </a:r>
            <a:r>
              <a:rPr lang="tr-TR" sz="1400" dirty="0" err="1" smtClean="0">
                <a:latin typeface="Times New Roman" pitchFamily="18" charset="0"/>
                <a:cs typeface="Times New Roman" pitchFamily="18" charset="0"/>
              </a:rPr>
              <a:t>childbirth</a:t>
            </a:r>
            <a:r>
              <a:rPr lang="tr-TR" sz="1400" dirty="0" smtClean="0">
                <a:latin typeface="Times New Roman" pitchFamily="18" charset="0"/>
                <a:cs typeface="Times New Roman" pitchFamily="18" charset="0"/>
              </a:rPr>
              <a:t>. </a:t>
            </a:r>
            <a:r>
              <a:rPr lang="tr-TR" sz="1500" dirty="0" err="1" smtClean="0">
                <a:latin typeface="Times New Roman" pitchFamily="18" charset="0"/>
                <a:cs typeface="Times New Roman" pitchFamily="18" charset="0"/>
              </a:rPr>
              <a:t>Aust</a:t>
            </a:r>
            <a:r>
              <a:rPr lang="tr-TR" sz="1500" dirty="0" smtClean="0">
                <a:latin typeface="Times New Roman" pitchFamily="18" charset="0"/>
                <a:cs typeface="Times New Roman" pitchFamily="18" charset="0"/>
              </a:rPr>
              <a:t> N Z J </a:t>
            </a:r>
            <a:r>
              <a:rPr lang="tr-TR" sz="1500" dirty="0" err="1" smtClean="0">
                <a:latin typeface="Times New Roman" pitchFamily="18" charset="0"/>
                <a:cs typeface="Times New Roman" pitchFamily="18" charset="0"/>
              </a:rPr>
              <a:t>Obstet</a:t>
            </a:r>
            <a:r>
              <a:rPr lang="tr-TR" sz="1500" dirty="0" smtClean="0">
                <a:latin typeface="Times New Roman" pitchFamily="18" charset="0"/>
                <a:cs typeface="Times New Roman" pitchFamily="18" charset="0"/>
              </a:rPr>
              <a:t> </a:t>
            </a:r>
            <a:r>
              <a:rPr lang="tr-TR" sz="1500" dirty="0" err="1" smtClean="0">
                <a:latin typeface="Times New Roman" pitchFamily="18" charset="0"/>
                <a:cs typeface="Times New Roman" pitchFamily="18" charset="0"/>
              </a:rPr>
              <a:t>Gynaecol</a:t>
            </a:r>
            <a:r>
              <a:rPr lang="tr-TR" sz="1500" dirty="0" smtClean="0">
                <a:latin typeface="Times New Roman" pitchFamily="18" charset="0"/>
                <a:cs typeface="Times New Roman" pitchFamily="18" charset="0"/>
              </a:rPr>
              <a:t> 2004; 44: 19–23. </a:t>
            </a:r>
          </a:p>
          <a:p>
            <a:pPr>
              <a:buFont typeface="Wingdings" pitchFamily="2" charset="2"/>
              <a:buChar char="Ø"/>
            </a:pPr>
            <a:r>
              <a:rPr lang="tr-TR" sz="1500" dirty="0" smtClean="0">
                <a:latin typeface="Times New Roman" pitchFamily="18" charset="0"/>
                <a:cs typeface="Times New Roman" pitchFamily="18" charset="0"/>
              </a:rPr>
              <a:t>S </a:t>
            </a:r>
            <a:r>
              <a:rPr lang="tr-TR" sz="1500" dirty="0" err="1" smtClean="0">
                <a:latin typeface="Times New Roman" pitchFamily="18" charset="0"/>
                <a:cs typeface="Times New Roman" pitchFamily="18" charset="0"/>
              </a:rPr>
              <a:t>hek</a:t>
            </a:r>
            <a:r>
              <a:rPr lang="tr-TR" sz="1500" dirty="0" smtClean="0">
                <a:latin typeface="Times New Roman" pitchFamily="18" charset="0"/>
                <a:cs typeface="Times New Roman" pitchFamily="18" charset="0"/>
              </a:rPr>
              <a:t> K, </a:t>
            </a:r>
            <a:r>
              <a:rPr lang="tr-TR" sz="1500" dirty="0" err="1" smtClean="0">
                <a:latin typeface="Times New Roman" pitchFamily="18" charset="0"/>
                <a:cs typeface="Times New Roman" pitchFamily="18" charset="0"/>
              </a:rPr>
              <a:t>Dietz</a:t>
            </a:r>
            <a:r>
              <a:rPr lang="tr-TR" sz="1500" dirty="0" smtClean="0">
                <a:latin typeface="Times New Roman" pitchFamily="18" charset="0"/>
                <a:cs typeface="Times New Roman" pitchFamily="18" charset="0"/>
              </a:rPr>
              <a:t> HP. </a:t>
            </a:r>
            <a:r>
              <a:rPr lang="tr-TR" sz="1500" dirty="0" err="1" smtClean="0">
                <a:latin typeface="Times New Roman" pitchFamily="18" charset="0"/>
                <a:cs typeface="Times New Roman" pitchFamily="18" charset="0"/>
              </a:rPr>
              <a:t>Intrapartum</a:t>
            </a:r>
            <a:r>
              <a:rPr lang="tr-TR" sz="1500" dirty="0" smtClean="0">
                <a:latin typeface="Times New Roman" pitchFamily="18" charset="0"/>
                <a:cs typeface="Times New Roman" pitchFamily="18" charset="0"/>
              </a:rPr>
              <a:t> risk </a:t>
            </a:r>
            <a:r>
              <a:rPr lang="tr-TR" sz="1500" dirty="0" err="1" smtClean="0">
                <a:latin typeface="Times New Roman" pitchFamily="18" charset="0"/>
                <a:cs typeface="Times New Roman" pitchFamily="18" charset="0"/>
              </a:rPr>
              <a:t>factors</a:t>
            </a:r>
            <a:r>
              <a:rPr lang="tr-TR" sz="1500" dirty="0" smtClean="0">
                <a:latin typeface="Times New Roman" pitchFamily="18" charset="0"/>
                <a:cs typeface="Times New Roman" pitchFamily="18" charset="0"/>
              </a:rPr>
              <a:t> </a:t>
            </a:r>
            <a:r>
              <a:rPr lang="tr-TR" sz="1500" dirty="0" err="1" smtClean="0">
                <a:latin typeface="Times New Roman" pitchFamily="18" charset="0"/>
                <a:cs typeface="Times New Roman" pitchFamily="18" charset="0"/>
              </a:rPr>
              <a:t>for</a:t>
            </a:r>
            <a:r>
              <a:rPr lang="tr-TR" sz="1500" dirty="0" smtClean="0">
                <a:latin typeface="Times New Roman" pitchFamily="18" charset="0"/>
                <a:cs typeface="Times New Roman" pitchFamily="18" charset="0"/>
              </a:rPr>
              <a:t> </a:t>
            </a:r>
            <a:r>
              <a:rPr lang="tr-TR" sz="1500" dirty="0" err="1" smtClean="0">
                <a:latin typeface="Times New Roman" pitchFamily="18" charset="0"/>
                <a:cs typeface="Times New Roman" pitchFamily="18" charset="0"/>
              </a:rPr>
              <a:t>levator</a:t>
            </a:r>
            <a:r>
              <a:rPr lang="tr-TR" sz="1500" dirty="0" smtClean="0">
                <a:latin typeface="Times New Roman" pitchFamily="18" charset="0"/>
                <a:cs typeface="Times New Roman" pitchFamily="18" charset="0"/>
              </a:rPr>
              <a:t> </a:t>
            </a:r>
            <a:r>
              <a:rPr lang="tr-TR" sz="1500" dirty="0" err="1" smtClean="0">
                <a:latin typeface="Times New Roman" pitchFamily="18" charset="0"/>
                <a:cs typeface="Times New Roman" pitchFamily="18" charset="0"/>
              </a:rPr>
              <a:t>trauma</a:t>
            </a:r>
            <a:r>
              <a:rPr lang="tr-TR" sz="1500" dirty="0" smtClean="0">
                <a:latin typeface="Times New Roman" pitchFamily="18" charset="0"/>
                <a:cs typeface="Times New Roman" pitchFamily="18" charset="0"/>
              </a:rPr>
              <a:t>. BJOG 2010; 117: 1485–1492.</a:t>
            </a:r>
            <a:endParaRPr lang="tr-TR" sz="15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solidFill>
                <a:schemeClr val="tx1"/>
              </a:solidFill>
              <a:latin typeface="Times New Roman" pitchFamily="18" charset="0"/>
              <a:cs typeface="Times New Roman" pitchFamily="18" charset="0"/>
            </a:endParaRPr>
          </a:p>
        </p:txBody>
      </p:sp>
      <p:sp>
        <p:nvSpPr>
          <p:cNvPr id="3" name="2 İçerik Yer Tutucusu"/>
          <p:cNvSpPr>
            <a:spLocks noGrp="1"/>
          </p:cNvSpPr>
          <p:nvPr>
            <p:ph idx="1"/>
          </p:nvPr>
        </p:nvSpPr>
        <p:spPr>
          <a:xfrm>
            <a:off x="457200" y="1196752"/>
            <a:ext cx="8229600" cy="4929411"/>
          </a:xfrm>
        </p:spPr>
        <p:txBody>
          <a:bodyPr>
            <a:noAutofit/>
          </a:bodyPr>
          <a:lstStyle/>
          <a:p>
            <a:pPr>
              <a:buFont typeface="Wingdings" pitchFamily="2" charset="2"/>
              <a:buChar char="Ø"/>
            </a:pPr>
            <a:r>
              <a:rPr lang="tr-TR" sz="2800" dirty="0" err="1" smtClean="0">
                <a:latin typeface="Times New Roman" pitchFamily="18" charset="0"/>
                <a:cs typeface="Times New Roman" pitchFamily="18" charset="0"/>
              </a:rPr>
              <a:t>Fetal</a:t>
            </a:r>
            <a:r>
              <a:rPr lang="tr-TR" sz="2800" dirty="0" smtClean="0">
                <a:latin typeface="Times New Roman" pitchFamily="18" charset="0"/>
                <a:cs typeface="Times New Roman" pitchFamily="18" charset="0"/>
              </a:rPr>
              <a:t> baş </a:t>
            </a:r>
            <a:r>
              <a:rPr lang="tr-TR" sz="2800" dirty="0">
                <a:latin typeface="Times New Roman" pitchFamily="18" charset="0"/>
                <a:cs typeface="Times New Roman" pitchFamily="18" charset="0"/>
              </a:rPr>
              <a:t>ç</a:t>
            </a:r>
            <a:r>
              <a:rPr lang="tr-TR" sz="2800" dirty="0" smtClean="0">
                <a:latin typeface="Times New Roman" pitchFamily="18" charset="0"/>
                <a:cs typeface="Times New Roman" pitchFamily="18" charset="0"/>
              </a:rPr>
              <a:t>evresi bağımsız bir risk faktörü gibi görünmektedir.</a:t>
            </a:r>
            <a:r>
              <a:rPr lang="nn-NO" sz="2800" dirty="0">
                <a:latin typeface="Times New Roman" pitchFamily="18" charset="0"/>
                <a:cs typeface="Times New Roman" pitchFamily="18" charset="0"/>
              </a:rPr>
              <a:t> (Tıepelmann SN, Ultrasound Obstet Gynecol 2012).</a:t>
            </a:r>
            <a:endParaRPr lang="tr-TR" sz="2800" dirty="0" smtClean="0">
              <a:latin typeface="Times New Roman" pitchFamily="18" charset="0"/>
              <a:cs typeface="Times New Roman" pitchFamily="18" charset="0"/>
            </a:endParaRPr>
          </a:p>
          <a:p>
            <a:pPr>
              <a:buFont typeface="Wingdings" pitchFamily="2" charset="2"/>
              <a:buChar char="Ø"/>
            </a:pPr>
            <a:r>
              <a:rPr lang="tr-TR" sz="2800" dirty="0" smtClean="0">
                <a:latin typeface="Times New Roman" pitchFamily="18" charset="0"/>
                <a:cs typeface="Times New Roman" pitchFamily="18" charset="0"/>
              </a:rPr>
              <a:t>FBÇ 35.5 cm ‘den büyük olursa LAM </a:t>
            </a:r>
            <a:r>
              <a:rPr lang="tr-TR" sz="2800" dirty="0" err="1" smtClean="0">
                <a:latin typeface="Times New Roman" pitchFamily="18" charset="0"/>
                <a:cs typeface="Times New Roman" pitchFamily="18" charset="0"/>
              </a:rPr>
              <a:t>injury</a:t>
            </a:r>
            <a:r>
              <a:rPr lang="tr-TR" sz="2800" dirty="0" smtClean="0">
                <a:latin typeface="Times New Roman" pitchFamily="18" charset="0"/>
                <a:cs typeface="Times New Roman" pitchFamily="18" charset="0"/>
              </a:rPr>
              <a:t> riski 3.34 kat artmaktadır.</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Valsky</a:t>
            </a:r>
            <a:r>
              <a:rPr lang="en-US" sz="2800" dirty="0">
                <a:latin typeface="Times New Roman" pitchFamily="18" charset="0"/>
                <a:cs typeface="Times New Roman" pitchFamily="18" charset="0"/>
              </a:rPr>
              <a:t> DV, </a:t>
            </a:r>
            <a:r>
              <a:rPr lang="en-US" sz="2800" dirty="0" err="1">
                <a:latin typeface="Times New Roman" pitchFamily="18" charset="0"/>
                <a:cs typeface="Times New Roman" pitchFamily="18" charset="0"/>
              </a:rPr>
              <a:t>Lipschuetz</a:t>
            </a:r>
            <a:r>
              <a:rPr lang="en-US" sz="2800" dirty="0">
                <a:latin typeface="Times New Roman" pitchFamily="18" charset="0"/>
                <a:cs typeface="Times New Roman" pitchFamily="18" charset="0"/>
              </a:rPr>
              <a:t> M, women. Am J </a:t>
            </a:r>
            <a:r>
              <a:rPr lang="en-US" sz="2800" dirty="0" err="1">
                <a:latin typeface="Times New Roman" pitchFamily="18" charset="0"/>
                <a:cs typeface="Times New Roman" pitchFamily="18" charset="0"/>
              </a:rPr>
              <a:t>Obstet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Gynecol</a:t>
            </a:r>
            <a:r>
              <a:rPr lang="en-US" sz="2800" dirty="0">
                <a:latin typeface="Times New Roman" pitchFamily="18" charset="0"/>
                <a:cs typeface="Times New Roman" pitchFamily="18" charset="0"/>
              </a:rPr>
              <a:t> 2009).</a:t>
            </a:r>
            <a:endParaRPr lang="tr-TR" sz="2800" dirty="0" smtClean="0">
              <a:latin typeface="Times New Roman" pitchFamily="18" charset="0"/>
              <a:cs typeface="Times New Roman" pitchFamily="18" charset="0"/>
            </a:endParaRPr>
          </a:p>
          <a:p>
            <a:pPr>
              <a:buFont typeface="Wingdings" pitchFamily="2" charset="2"/>
              <a:buChar char="Ø"/>
            </a:pPr>
            <a:r>
              <a:rPr lang="tr-TR" sz="2800" dirty="0" smtClean="0">
                <a:latin typeface="Times New Roman" pitchFamily="18" charset="0"/>
                <a:cs typeface="Times New Roman" pitchFamily="18" charset="0"/>
              </a:rPr>
              <a:t>Bu duruma doğumun 2 evresinin uzaması da eklenince </a:t>
            </a:r>
            <a:r>
              <a:rPr lang="tr-TR" sz="2800" dirty="0" err="1" smtClean="0">
                <a:latin typeface="Times New Roman" pitchFamily="18" charset="0"/>
                <a:cs typeface="Times New Roman" pitchFamily="18" charset="0"/>
              </a:rPr>
              <a:t>odds</a:t>
            </a:r>
            <a:r>
              <a:rPr lang="tr-TR" sz="2800" dirty="0" smtClean="0">
                <a:latin typeface="Times New Roman" pitchFamily="18" charset="0"/>
                <a:cs typeface="Times New Roman" pitchFamily="18" charset="0"/>
              </a:rPr>
              <a:t> oranı 5.32 çıkmaktadır  (</a:t>
            </a:r>
            <a:r>
              <a:rPr lang="tr-TR" sz="2800" dirty="0" err="1" smtClean="0">
                <a:latin typeface="Times New Roman" pitchFamily="18" charset="0"/>
                <a:cs typeface="Times New Roman" pitchFamily="18" charset="0"/>
              </a:rPr>
              <a:t>Valsky</a:t>
            </a:r>
            <a:r>
              <a:rPr lang="tr-TR" sz="2800" dirty="0" smtClean="0">
                <a:latin typeface="Times New Roman" pitchFamily="18" charset="0"/>
                <a:cs typeface="Times New Roman" pitchFamily="18" charset="0"/>
              </a:rPr>
              <a:t> DV 2009).</a:t>
            </a:r>
          </a:p>
          <a:p>
            <a:pPr>
              <a:buFont typeface="Wingdings" pitchFamily="2" charset="2"/>
              <a:buChar char="Ø"/>
            </a:pPr>
            <a:r>
              <a:rPr lang="tr-TR" sz="2800" dirty="0" smtClean="0">
                <a:latin typeface="Times New Roman" pitchFamily="18" charset="0"/>
                <a:cs typeface="Times New Roman" pitchFamily="18" charset="0"/>
              </a:rPr>
              <a:t>Başka bir çalışma ise FBÇ ile LAM </a:t>
            </a:r>
            <a:r>
              <a:rPr lang="tr-TR" sz="2800" dirty="0" err="1" smtClean="0">
                <a:latin typeface="Times New Roman" pitchFamily="18" charset="0"/>
                <a:cs typeface="Times New Roman" pitchFamily="18" charset="0"/>
              </a:rPr>
              <a:t>injury</a:t>
            </a:r>
            <a:r>
              <a:rPr lang="tr-TR" sz="2800" dirty="0" smtClean="0">
                <a:latin typeface="Times New Roman" pitchFamily="18" charset="0"/>
                <a:cs typeface="Times New Roman" pitchFamily="18" charset="0"/>
              </a:rPr>
              <a:t> arasında ilişki olmadığını göstermiştir.  (</a:t>
            </a:r>
            <a:r>
              <a:rPr lang="tr-TR" sz="2800" dirty="0" err="1" smtClean="0">
                <a:latin typeface="Times New Roman" pitchFamily="18" charset="0"/>
                <a:cs typeface="Times New Roman" pitchFamily="18" charset="0"/>
              </a:rPr>
              <a:t>Kearney</a:t>
            </a:r>
            <a:r>
              <a:rPr lang="tr-TR" sz="2800" dirty="0" smtClean="0">
                <a:latin typeface="Times New Roman" pitchFamily="18" charset="0"/>
                <a:cs typeface="Times New Roman" pitchFamily="18" charset="0"/>
              </a:rPr>
              <a:t> R 2006) </a:t>
            </a:r>
            <a:endParaRPr lang="tr-TR" sz="28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2071670" y="557213"/>
            <a:ext cx="5500725" cy="574357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285720" y="642918"/>
            <a:ext cx="8572560" cy="400052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0" y="142852"/>
            <a:ext cx="9025336" cy="657229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a:stretch>
            <a:fillRect/>
          </a:stretch>
        </p:blipFill>
        <p:spPr bwMode="auto">
          <a:xfrm>
            <a:off x="142843" y="714356"/>
            <a:ext cx="8863415" cy="492922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srcRect/>
          <a:stretch>
            <a:fillRect/>
          </a:stretch>
        </p:blipFill>
        <p:spPr bwMode="auto">
          <a:xfrm>
            <a:off x="2000232" y="0"/>
            <a:ext cx="4214842" cy="67167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cstate="print"/>
          <a:srcRect/>
          <a:stretch>
            <a:fillRect/>
          </a:stretch>
        </p:blipFill>
        <p:spPr bwMode="auto">
          <a:xfrm>
            <a:off x="214282" y="285728"/>
            <a:ext cx="8501122" cy="500066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cstate="print"/>
          <a:srcRect/>
          <a:stretch>
            <a:fillRect/>
          </a:stretch>
        </p:blipFill>
        <p:spPr bwMode="auto">
          <a:xfrm>
            <a:off x="0" y="0"/>
            <a:ext cx="9063238" cy="4572008"/>
          </a:xfrm>
          <a:prstGeom prst="rect">
            <a:avLst/>
          </a:prstGeom>
          <a:noFill/>
          <a:ln w="9525">
            <a:noFill/>
            <a:miter lim="800000"/>
            <a:headEnd/>
            <a:tailEnd/>
          </a:ln>
          <a:effectLst/>
        </p:spPr>
      </p:pic>
      <p:sp>
        <p:nvSpPr>
          <p:cNvPr id="3" name="2 Metin kutusu"/>
          <p:cNvSpPr txBox="1"/>
          <p:nvPr/>
        </p:nvSpPr>
        <p:spPr>
          <a:xfrm>
            <a:off x="357158" y="4786322"/>
            <a:ext cx="8572560" cy="1754326"/>
          </a:xfrm>
          <a:prstGeom prst="rect">
            <a:avLst/>
          </a:prstGeom>
          <a:noFill/>
        </p:spPr>
        <p:txBody>
          <a:bodyPr wrap="square" rtlCol="0">
            <a:spAutoFit/>
          </a:bodyPr>
          <a:lstStyle/>
          <a:p>
            <a:r>
              <a:rPr lang="en-US" b="1" dirty="0" smtClean="0"/>
              <a:t>Figure 3 </a:t>
            </a:r>
            <a:r>
              <a:rPr lang="en-US" b="1" dirty="0" err="1" smtClean="0"/>
              <a:t>Tomographic</a:t>
            </a:r>
            <a:r>
              <a:rPr lang="en-US" b="1" dirty="0" smtClean="0"/>
              <a:t> ultrasound images obtained using </a:t>
            </a:r>
            <a:r>
              <a:rPr lang="en-US" b="1" dirty="0" err="1" smtClean="0"/>
              <a:t>transperineal</a:t>
            </a:r>
            <a:r>
              <a:rPr lang="en-US" b="1" dirty="0" smtClean="0"/>
              <a:t> ultrasound of: (a) a typical intact </a:t>
            </a:r>
            <a:r>
              <a:rPr lang="en-US" b="1" dirty="0" err="1" smtClean="0"/>
              <a:t>levator</a:t>
            </a:r>
            <a:r>
              <a:rPr lang="en-US" b="1" dirty="0" smtClean="0"/>
              <a:t> </a:t>
            </a:r>
            <a:r>
              <a:rPr lang="en-US" b="1" dirty="0" err="1" smtClean="0"/>
              <a:t>ani</a:t>
            </a:r>
            <a:r>
              <a:rPr lang="en-US" b="1" dirty="0" smtClean="0"/>
              <a:t> muscle (LAM) in a</a:t>
            </a:r>
          </a:p>
          <a:p>
            <a:r>
              <a:rPr lang="en-US" dirty="0" err="1" smtClean="0"/>
              <a:t>nulliparous</a:t>
            </a:r>
            <a:r>
              <a:rPr lang="en-US" dirty="0" smtClean="0"/>
              <a:t> woman and (b) a bilateral LAM avulsion in a </a:t>
            </a:r>
            <a:r>
              <a:rPr lang="en-US" dirty="0" err="1" smtClean="0"/>
              <a:t>multiparous</a:t>
            </a:r>
            <a:r>
              <a:rPr lang="en-US" dirty="0" smtClean="0"/>
              <a:t> woman. Slices were obtained at 2.5-mm intervals below and above</a:t>
            </a:r>
          </a:p>
          <a:p>
            <a:r>
              <a:rPr lang="en-US" dirty="0" smtClean="0"/>
              <a:t>the level of minimal </a:t>
            </a:r>
            <a:r>
              <a:rPr lang="en-US" dirty="0" err="1" smtClean="0"/>
              <a:t>hiatal</a:t>
            </a:r>
            <a:r>
              <a:rPr lang="en-US" dirty="0" smtClean="0"/>
              <a:t> dimension ( ). LAM defects are indicated in (b) by .</a:t>
            </a:r>
            <a:endParaRPr lang="tr-TR"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67544" y="620688"/>
            <a:ext cx="8229600" cy="1143000"/>
          </a:xfrm>
        </p:spPr>
        <p:txBody>
          <a:bodyPr/>
          <a:lstStyle/>
          <a:p>
            <a:r>
              <a:rPr lang="tr-TR" dirty="0" smtClean="0">
                <a:solidFill>
                  <a:schemeClr val="tx1"/>
                </a:solidFill>
                <a:latin typeface="Times New Roman" pitchFamily="18" charset="0"/>
                <a:cs typeface="Times New Roman" pitchFamily="18" charset="0"/>
              </a:rPr>
              <a:t>Anatomi 3</a:t>
            </a:r>
            <a:endParaRPr lang="tr-TR" dirty="0">
              <a:solidFill>
                <a:schemeClr val="tx1"/>
              </a:solidFill>
              <a:latin typeface="Times New Roman" pitchFamily="18" charset="0"/>
              <a:cs typeface="Times New Roman" pitchFamily="18" charset="0"/>
            </a:endParaRPr>
          </a:p>
        </p:txBody>
      </p:sp>
      <p:sp>
        <p:nvSpPr>
          <p:cNvPr id="3" name="2 İçerik Yer Tutucusu"/>
          <p:cNvSpPr>
            <a:spLocks noGrp="1"/>
          </p:cNvSpPr>
          <p:nvPr>
            <p:ph idx="1"/>
          </p:nvPr>
        </p:nvSpPr>
        <p:spPr/>
        <p:txBody>
          <a:bodyPr>
            <a:normAutofit lnSpcReduction="10000"/>
          </a:bodyPr>
          <a:lstStyle/>
          <a:p>
            <a:pPr>
              <a:buFont typeface="Wingdings" pitchFamily="2" charset="2"/>
              <a:buChar char="Ø"/>
            </a:pPr>
            <a:r>
              <a:rPr lang="tr-TR" dirty="0" err="1" smtClean="0">
                <a:latin typeface="Times New Roman" pitchFamily="18" charset="0"/>
                <a:cs typeface="Times New Roman" pitchFamily="18" charset="0"/>
              </a:rPr>
              <a:t>Puborektalis</a:t>
            </a:r>
            <a:r>
              <a:rPr lang="tr-TR" dirty="0" smtClean="0">
                <a:latin typeface="Times New Roman" pitchFamily="18" charset="0"/>
                <a:cs typeface="Times New Roman" pitchFamily="18" charset="0"/>
              </a:rPr>
              <a:t> kası anüsü askı şeklinde sararak </a:t>
            </a:r>
            <a:r>
              <a:rPr lang="tr-TR" dirty="0" err="1" smtClean="0">
                <a:latin typeface="Times New Roman" pitchFamily="18" charset="0"/>
                <a:cs typeface="Times New Roman" pitchFamily="18" charset="0"/>
              </a:rPr>
              <a:t>pelvisde</a:t>
            </a:r>
            <a:r>
              <a:rPr lang="tr-TR" dirty="0" smtClean="0">
                <a:latin typeface="Times New Roman" pitchFamily="18" charset="0"/>
                <a:cs typeface="Times New Roman" pitchFamily="18" charset="0"/>
              </a:rPr>
              <a:t> mesane boynu  ve </a:t>
            </a:r>
            <a:r>
              <a:rPr lang="tr-TR" dirty="0" err="1" smtClean="0">
                <a:latin typeface="Times New Roman" pitchFamily="18" charset="0"/>
                <a:cs typeface="Times New Roman" pitchFamily="18" charset="0"/>
              </a:rPr>
              <a:t>pubik</a:t>
            </a:r>
            <a:r>
              <a:rPr lang="tr-TR" dirty="0" smtClean="0">
                <a:latin typeface="Times New Roman" pitchFamily="18" charset="0"/>
                <a:cs typeface="Times New Roman" pitchFamily="18" charset="0"/>
              </a:rPr>
              <a:t> kompresyona karşı, karşı tarafa doğru yer değiştirmemesinde önemli rol oynar.</a:t>
            </a:r>
          </a:p>
          <a:p>
            <a:pPr>
              <a:buFont typeface="Wingdings" pitchFamily="2" charset="2"/>
              <a:buChar char="Ø"/>
            </a:pPr>
            <a:r>
              <a:rPr lang="tr-TR" dirty="0" err="1" smtClean="0">
                <a:latin typeface="Times New Roman" pitchFamily="18" charset="0"/>
                <a:cs typeface="Times New Roman" pitchFamily="18" charset="0"/>
              </a:rPr>
              <a:t>İliococygeus</a:t>
            </a:r>
            <a:r>
              <a:rPr lang="tr-TR" dirty="0" smtClean="0">
                <a:latin typeface="Times New Roman" pitchFamily="18" charset="0"/>
                <a:cs typeface="Times New Roman" pitchFamily="18" charset="0"/>
              </a:rPr>
              <a:t> kası ise </a:t>
            </a:r>
            <a:r>
              <a:rPr lang="tr-TR" dirty="0" err="1" smtClean="0">
                <a:latin typeface="Times New Roman" pitchFamily="18" charset="0"/>
                <a:cs typeface="Times New Roman" pitchFamily="18" charset="0"/>
              </a:rPr>
              <a:t>horizontal</a:t>
            </a:r>
            <a:r>
              <a:rPr lang="tr-TR" dirty="0" smtClean="0">
                <a:latin typeface="Times New Roman" pitchFamily="18" charset="0"/>
                <a:cs typeface="Times New Roman" pitchFamily="18" charset="0"/>
              </a:rPr>
              <a:t> bir seyir izler. </a:t>
            </a:r>
            <a:r>
              <a:rPr lang="tr-TR" dirty="0" err="1" smtClean="0">
                <a:latin typeface="Times New Roman" pitchFamily="18" charset="0"/>
                <a:cs typeface="Times New Roman" pitchFamily="18" charset="0"/>
              </a:rPr>
              <a:t>External</a:t>
            </a:r>
            <a:r>
              <a:rPr lang="tr-TR" dirty="0" smtClean="0">
                <a:latin typeface="Times New Roman" pitchFamily="18" charset="0"/>
                <a:cs typeface="Times New Roman" pitchFamily="18" charset="0"/>
              </a:rPr>
              <a:t> anal </a:t>
            </a:r>
            <a:r>
              <a:rPr lang="tr-TR" dirty="0" err="1" smtClean="0">
                <a:latin typeface="Times New Roman" pitchFamily="18" charset="0"/>
                <a:cs typeface="Times New Roman" pitchFamily="18" charset="0"/>
              </a:rPr>
              <a:t>sfinkterden</a:t>
            </a:r>
            <a:r>
              <a:rPr lang="tr-TR" dirty="0" smtClean="0">
                <a:latin typeface="Times New Roman" pitchFamily="18" charset="0"/>
                <a:cs typeface="Times New Roman" pitchFamily="18" charset="0"/>
              </a:rPr>
              <a:t> yelpaze şeklinde yayılarak </a:t>
            </a:r>
            <a:r>
              <a:rPr lang="tr-TR" dirty="0" err="1" smtClean="0">
                <a:latin typeface="Times New Roman" pitchFamily="18" charset="0"/>
                <a:cs typeface="Times New Roman" pitchFamily="18" charset="0"/>
              </a:rPr>
              <a:t>arcus</a:t>
            </a:r>
            <a:r>
              <a:rPr lang="tr-TR" dirty="0" smtClean="0">
                <a:latin typeface="Times New Roman" pitchFamily="18" charset="0"/>
                <a:cs typeface="Times New Roman" pitchFamily="18" charset="0"/>
              </a:rPr>
              <a:t> </a:t>
            </a:r>
            <a:r>
              <a:rPr lang="tr-TR" dirty="0" err="1" smtClean="0">
                <a:latin typeface="Times New Roman" pitchFamily="18" charset="0"/>
                <a:cs typeface="Times New Roman" pitchFamily="18" charset="0"/>
              </a:rPr>
              <a:t>tendineusa</a:t>
            </a:r>
            <a:r>
              <a:rPr lang="tr-TR" dirty="0" smtClean="0">
                <a:latin typeface="Times New Roman" pitchFamily="18" charset="0"/>
                <a:cs typeface="Times New Roman" pitchFamily="18" charset="0"/>
              </a:rPr>
              <a:t> yapışır.</a:t>
            </a:r>
          </a:p>
          <a:p>
            <a:pPr>
              <a:buFont typeface="Wingdings" pitchFamily="2" charset="2"/>
              <a:buChar char="Ø"/>
            </a:pPr>
            <a:r>
              <a:rPr lang="tr-TR" dirty="0" err="1" smtClean="0">
                <a:latin typeface="Times New Roman" pitchFamily="18" charset="0"/>
                <a:cs typeface="Times New Roman" pitchFamily="18" charset="0"/>
              </a:rPr>
              <a:t>İleococygeus</a:t>
            </a:r>
            <a:r>
              <a:rPr lang="tr-TR" dirty="0" smtClean="0">
                <a:latin typeface="Times New Roman" pitchFamily="18" charset="0"/>
                <a:cs typeface="Times New Roman" pitchFamily="18" charset="0"/>
              </a:rPr>
              <a:t> arka orta kısımdan </a:t>
            </a:r>
            <a:r>
              <a:rPr lang="tr-TR" dirty="0" err="1" smtClean="0">
                <a:latin typeface="Times New Roman" pitchFamily="18" charset="0"/>
                <a:cs typeface="Times New Roman" pitchFamily="18" charset="0"/>
              </a:rPr>
              <a:t>cocyx</a:t>
            </a:r>
            <a:r>
              <a:rPr lang="tr-TR" dirty="0" smtClean="0">
                <a:latin typeface="Times New Roman" pitchFamily="18" charset="0"/>
                <a:cs typeface="Times New Roman" pitchFamily="18" charset="0"/>
              </a:rPr>
              <a:t> ön yüzüne doğru uzanan sıkı bir </a:t>
            </a:r>
            <a:r>
              <a:rPr lang="tr-TR" dirty="0" err="1" smtClean="0">
                <a:latin typeface="Times New Roman" pitchFamily="18" charset="0"/>
                <a:cs typeface="Times New Roman" pitchFamily="18" charset="0"/>
              </a:rPr>
              <a:t>raphe</a:t>
            </a:r>
            <a:r>
              <a:rPr lang="tr-TR" dirty="0" smtClean="0">
                <a:latin typeface="Times New Roman" pitchFamily="18" charset="0"/>
                <a:cs typeface="Times New Roman" pitchFamily="18" charset="0"/>
              </a:rPr>
              <a:t> verir ve bu </a:t>
            </a:r>
            <a:r>
              <a:rPr lang="tr-TR" dirty="0" err="1" smtClean="0">
                <a:latin typeface="Times New Roman" pitchFamily="18" charset="0"/>
                <a:cs typeface="Times New Roman" pitchFamily="18" charset="0"/>
              </a:rPr>
              <a:t>levator</a:t>
            </a:r>
            <a:r>
              <a:rPr lang="tr-TR" dirty="0" smtClean="0">
                <a:latin typeface="Times New Roman" pitchFamily="18" charset="0"/>
                <a:cs typeface="Times New Roman" pitchFamily="18" charset="0"/>
              </a:rPr>
              <a:t> </a:t>
            </a:r>
            <a:r>
              <a:rPr lang="tr-TR" dirty="0" err="1" smtClean="0">
                <a:latin typeface="Times New Roman" pitchFamily="18" charset="0"/>
                <a:cs typeface="Times New Roman" pitchFamily="18" charset="0"/>
              </a:rPr>
              <a:t>plate</a:t>
            </a:r>
            <a:r>
              <a:rPr lang="tr-TR" dirty="0" smtClean="0">
                <a:latin typeface="Times New Roman" pitchFamily="18" charset="0"/>
                <a:cs typeface="Times New Roman" pitchFamily="18" charset="0"/>
              </a:rPr>
              <a:t> olarak bilinir.</a:t>
            </a:r>
          </a:p>
          <a:p>
            <a:pPr>
              <a:buFont typeface="Wingdings" pitchFamily="2" charset="2"/>
              <a:buChar char="Ø"/>
            </a:pPr>
            <a:r>
              <a:rPr lang="tr-TR" dirty="0" err="1" smtClean="0">
                <a:latin typeface="Times New Roman" pitchFamily="18" charset="0"/>
                <a:cs typeface="Times New Roman" pitchFamily="18" charset="0"/>
              </a:rPr>
              <a:t>İliococygeus</a:t>
            </a:r>
            <a:r>
              <a:rPr lang="tr-TR" dirty="0" smtClean="0">
                <a:latin typeface="Times New Roman" pitchFamily="18" charset="0"/>
                <a:cs typeface="Times New Roman" pitchFamily="18" charset="0"/>
              </a:rPr>
              <a:t> kası asıl rolü </a:t>
            </a:r>
            <a:r>
              <a:rPr lang="tr-TR" dirty="0" err="1" smtClean="0">
                <a:latin typeface="Times New Roman" pitchFamily="18" charset="0"/>
                <a:cs typeface="Times New Roman" pitchFamily="18" charset="0"/>
              </a:rPr>
              <a:t>posterior</a:t>
            </a:r>
            <a:r>
              <a:rPr lang="tr-TR" dirty="0" smtClean="0">
                <a:latin typeface="Times New Roman" pitchFamily="18" charset="0"/>
                <a:cs typeface="Times New Roman" pitchFamily="18" charset="0"/>
              </a:rPr>
              <a:t> </a:t>
            </a:r>
            <a:r>
              <a:rPr lang="tr-TR" dirty="0" err="1" smtClean="0">
                <a:latin typeface="Times New Roman" pitchFamily="18" charset="0"/>
                <a:cs typeface="Times New Roman" pitchFamily="18" charset="0"/>
              </a:rPr>
              <a:t>kompartman</a:t>
            </a:r>
            <a:r>
              <a:rPr lang="tr-TR" dirty="0" smtClean="0">
                <a:latin typeface="Times New Roman" pitchFamily="18" charset="0"/>
                <a:cs typeface="Times New Roman" pitchFamily="18" charset="0"/>
              </a:rPr>
              <a:t> </a:t>
            </a:r>
            <a:r>
              <a:rPr lang="tr-TR" dirty="0" err="1" smtClean="0">
                <a:latin typeface="Times New Roman" pitchFamily="18" charset="0"/>
                <a:cs typeface="Times New Roman" pitchFamily="18" charset="0"/>
              </a:rPr>
              <a:t>prolapsuslarını</a:t>
            </a:r>
            <a:r>
              <a:rPr lang="tr-TR" dirty="0" smtClean="0">
                <a:latin typeface="Times New Roman" pitchFamily="18" charset="0"/>
                <a:cs typeface="Times New Roman" pitchFamily="18" charset="0"/>
              </a:rPr>
              <a:t> önleyen fiziksel bir bariyer olarak oynar</a:t>
            </a:r>
          </a:p>
          <a:p>
            <a:pPr>
              <a:buFont typeface="Wingdings" pitchFamily="2" charset="2"/>
              <a:buChar char="Ø"/>
            </a:pPr>
            <a:endParaRPr lang="tr-TR" dirty="0" smtClean="0">
              <a:latin typeface="Times New Roman" pitchFamily="18" charset="0"/>
              <a:cs typeface="Times New Roman" pitchFamily="18" charset="0"/>
            </a:endParaRPr>
          </a:p>
          <a:p>
            <a:pPr>
              <a:buFont typeface="Wingdings" pitchFamily="2" charset="2"/>
              <a:buChar char="Ø"/>
            </a:pPr>
            <a:endParaRPr lang="tr-TR"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cstate="print"/>
          <a:srcRect/>
          <a:stretch>
            <a:fillRect/>
          </a:stretch>
        </p:blipFill>
        <p:spPr bwMode="auto">
          <a:xfrm>
            <a:off x="714348" y="500042"/>
            <a:ext cx="6954726" cy="578647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cstate="print"/>
          <a:srcRect/>
          <a:stretch>
            <a:fillRect/>
          </a:stretch>
        </p:blipFill>
        <p:spPr bwMode="auto">
          <a:xfrm>
            <a:off x="214282" y="71414"/>
            <a:ext cx="8858312" cy="4429156"/>
          </a:xfrm>
          <a:prstGeom prst="rect">
            <a:avLst/>
          </a:prstGeom>
          <a:noFill/>
          <a:ln w="9525">
            <a:noFill/>
            <a:miter lim="800000"/>
            <a:headEnd/>
            <a:tailEnd/>
          </a:ln>
          <a:effectLst/>
        </p:spPr>
      </p:pic>
      <p:sp>
        <p:nvSpPr>
          <p:cNvPr id="3" name="2 Metin kutusu"/>
          <p:cNvSpPr txBox="1"/>
          <p:nvPr/>
        </p:nvSpPr>
        <p:spPr>
          <a:xfrm>
            <a:off x="285720" y="4500570"/>
            <a:ext cx="8715436" cy="2308324"/>
          </a:xfrm>
          <a:prstGeom prst="rect">
            <a:avLst/>
          </a:prstGeom>
          <a:noFill/>
        </p:spPr>
        <p:txBody>
          <a:bodyPr wrap="square" rtlCol="0">
            <a:spAutoFit/>
          </a:bodyPr>
          <a:lstStyle/>
          <a:p>
            <a:r>
              <a:rPr lang="en-US" b="1" dirty="0" smtClean="0"/>
              <a:t>Figure 5 Images obtained on </a:t>
            </a:r>
            <a:r>
              <a:rPr lang="en-US" b="1" dirty="0" err="1" smtClean="0"/>
              <a:t>endovaginal</a:t>
            </a:r>
            <a:r>
              <a:rPr lang="en-US" b="1" dirty="0" smtClean="0"/>
              <a:t> scan in: (a) a </a:t>
            </a:r>
            <a:r>
              <a:rPr lang="en-US" b="1" dirty="0" err="1" smtClean="0"/>
              <a:t>nulliparous</a:t>
            </a:r>
            <a:r>
              <a:rPr lang="en-US" b="1" dirty="0" smtClean="0"/>
              <a:t> woman with intact </a:t>
            </a:r>
            <a:r>
              <a:rPr lang="en-US" b="1" dirty="0" err="1" smtClean="0"/>
              <a:t>levator</a:t>
            </a:r>
            <a:r>
              <a:rPr lang="en-US" b="1" dirty="0" smtClean="0"/>
              <a:t> </a:t>
            </a:r>
            <a:r>
              <a:rPr lang="en-US" b="1" dirty="0" err="1" smtClean="0"/>
              <a:t>ani</a:t>
            </a:r>
            <a:r>
              <a:rPr lang="en-US" b="1" dirty="0" smtClean="0"/>
              <a:t> muscle (LAM) at level 3 and (b) a</a:t>
            </a:r>
          </a:p>
          <a:p>
            <a:r>
              <a:rPr lang="en-US" dirty="0" err="1" smtClean="0"/>
              <a:t>primiparous</a:t>
            </a:r>
            <a:r>
              <a:rPr lang="en-US" dirty="0" smtClean="0"/>
              <a:t> woman after forceps delivery involving a right </a:t>
            </a:r>
            <a:r>
              <a:rPr lang="en-US" dirty="0" err="1" smtClean="0"/>
              <a:t>mediolateral</a:t>
            </a:r>
            <a:r>
              <a:rPr lang="en-US" dirty="0" smtClean="0"/>
              <a:t> episiotomy and a third-degree tear with unilateral avulsion injury</a:t>
            </a:r>
          </a:p>
          <a:p>
            <a:r>
              <a:rPr lang="en-US" dirty="0" smtClean="0"/>
              <a:t>(axial plane at level 3). In (a) the LAM attachment is indicated by arrows. In (b) arrows indicate missing LAM muscle on patient’s right side.</a:t>
            </a:r>
          </a:p>
          <a:p>
            <a:r>
              <a:rPr lang="pt-BR" dirty="0" smtClean="0"/>
              <a:t>IR, inferior rami os pubis; L, levator ani muscle; R, rectum; U, urethra; V, vagina (with endovaginal probe).</a:t>
            </a:r>
            <a:endParaRPr lang="tr-TR" dirty="0"/>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cstate="print"/>
          <a:srcRect/>
          <a:stretch>
            <a:fillRect/>
          </a:stretch>
        </p:blipFill>
        <p:spPr bwMode="auto">
          <a:xfrm>
            <a:off x="142843" y="285728"/>
            <a:ext cx="8942815" cy="3000396"/>
          </a:xfrm>
          <a:prstGeom prst="rect">
            <a:avLst/>
          </a:prstGeom>
          <a:noFill/>
          <a:ln w="9525">
            <a:noFill/>
            <a:miter lim="800000"/>
            <a:headEnd/>
            <a:tailEnd/>
          </a:ln>
          <a:effectLst/>
        </p:spPr>
      </p:pic>
      <p:sp>
        <p:nvSpPr>
          <p:cNvPr id="3" name="2 Metin kutusu"/>
          <p:cNvSpPr txBox="1"/>
          <p:nvPr/>
        </p:nvSpPr>
        <p:spPr>
          <a:xfrm>
            <a:off x="214282" y="3357562"/>
            <a:ext cx="8929718" cy="3416320"/>
          </a:xfrm>
          <a:prstGeom prst="rect">
            <a:avLst/>
          </a:prstGeom>
          <a:noFill/>
        </p:spPr>
        <p:txBody>
          <a:bodyPr wrap="square" rtlCol="0">
            <a:spAutoFit/>
          </a:bodyPr>
          <a:lstStyle/>
          <a:p>
            <a:r>
              <a:rPr lang="en-US" b="1" dirty="0" smtClean="0"/>
              <a:t>Figure 6 Axial proton-density-weighted magnetic resonance (MR) images at the level of the mid-urethra in a </a:t>
            </a:r>
            <a:r>
              <a:rPr lang="en-US" b="1" dirty="0" err="1" smtClean="0"/>
              <a:t>nulliparous</a:t>
            </a:r>
            <a:r>
              <a:rPr lang="en-US" b="1" dirty="0" smtClean="0"/>
              <a:t> woman with</a:t>
            </a:r>
          </a:p>
          <a:p>
            <a:r>
              <a:rPr lang="en-US" dirty="0" smtClean="0"/>
              <a:t>normal anatomy (</a:t>
            </a:r>
            <a:r>
              <a:rPr lang="en-US" dirty="0" err="1" smtClean="0"/>
              <a:t>a,b</a:t>
            </a:r>
            <a:r>
              <a:rPr lang="en-US" dirty="0" smtClean="0"/>
              <a:t>) and a </a:t>
            </a:r>
            <a:r>
              <a:rPr lang="en-US" dirty="0" err="1" smtClean="0"/>
              <a:t>parous</a:t>
            </a:r>
            <a:r>
              <a:rPr lang="en-US" dirty="0" smtClean="0"/>
              <a:t> woman with a defect of the </a:t>
            </a:r>
            <a:r>
              <a:rPr lang="en-US" dirty="0" err="1" smtClean="0"/>
              <a:t>levator</a:t>
            </a:r>
            <a:r>
              <a:rPr lang="en-US" dirty="0" smtClean="0"/>
              <a:t> </a:t>
            </a:r>
            <a:r>
              <a:rPr lang="en-US" dirty="0" err="1" smtClean="0"/>
              <a:t>ani</a:t>
            </a:r>
            <a:r>
              <a:rPr lang="en-US" dirty="0" smtClean="0"/>
              <a:t> muscle (LAM) (c). (a) Low signal intensity shows the smooth</a:t>
            </a:r>
          </a:p>
          <a:p>
            <a:r>
              <a:rPr lang="en-US" dirty="0" smtClean="0"/>
              <a:t>muscle layer of the intact anterior vaginal wall (arrowhead) and insertion of the LAM (outlined) into the pubic bone. The LAM thickness at</a:t>
            </a:r>
          </a:p>
          <a:p>
            <a:r>
              <a:rPr lang="en-US" dirty="0" smtClean="0"/>
              <a:t>the lateral vaginal wall is indicated by T-brackets. (b) Image showing the LAM (white filled arrowhead), intact LAM attachment to lateral</a:t>
            </a:r>
          </a:p>
          <a:p>
            <a:r>
              <a:rPr lang="en-US" dirty="0" smtClean="0"/>
              <a:t>vaginal wall (black arrowhead) and </a:t>
            </a:r>
            <a:r>
              <a:rPr lang="en-US" dirty="0" err="1" smtClean="0"/>
              <a:t>arcus</a:t>
            </a:r>
            <a:r>
              <a:rPr lang="en-US" dirty="0" smtClean="0"/>
              <a:t> </a:t>
            </a:r>
            <a:r>
              <a:rPr lang="en-US" dirty="0" err="1" smtClean="0"/>
              <a:t>tendineus</a:t>
            </a:r>
            <a:r>
              <a:rPr lang="en-US" dirty="0" smtClean="0"/>
              <a:t> fascia pelvis (white open arrowhead) on the left side. (c) The missing </a:t>
            </a:r>
            <a:r>
              <a:rPr lang="en-US" dirty="0" err="1" smtClean="0"/>
              <a:t>levator</a:t>
            </a:r>
            <a:r>
              <a:rPr lang="en-US" dirty="0" smtClean="0"/>
              <a:t> </a:t>
            </a:r>
            <a:r>
              <a:rPr lang="en-US" dirty="0" err="1" smtClean="0"/>
              <a:t>ani</a:t>
            </a:r>
            <a:r>
              <a:rPr lang="en-US" dirty="0" smtClean="0"/>
              <a:t> muscle</a:t>
            </a:r>
          </a:p>
          <a:p>
            <a:r>
              <a:rPr lang="en-US" dirty="0" smtClean="0"/>
              <a:t>attachment on the right side (black arrowhead) and loss of hammock-like shaped vagina on the avulsed side (white arrowhead) are indicated.</a:t>
            </a:r>
            <a:endParaRPr lang="tr-TR" dirty="0"/>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solidFill>
                <a:schemeClr val="tx1"/>
              </a:solidFill>
            </a:endParaRPr>
          </a:p>
        </p:txBody>
      </p:sp>
      <p:sp>
        <p:nvSpPr>
          <p:cNvPr id="3" name="2 İçerik Yer Tutucusu"/>
          <p:cNvSpPr>
            <a:spLocks noGrp="1"/>
          </p:cNvSpPr>
          <p:nvPr>
            <p:ph idx="1"/>
          </p:nvPr>
        </p:nvSpPr>
        <p:spPr>
          <a:xfrm>
            <a:off x="467544" y="1556792"/>
            <a:ext cx="8229600" cy="4389120"/>
          </a:xfrm>
        </p:spPr>
        <p:txBody>
          <a:bodyPr>
            <a:normAutofit/>
          </a:bodyPr>
          <a:lstStyle/>
          <a:p>
            <a:pPr>
              <a:buFont typeface="Wingdings" pitchFamily="2" charset="2"/>
              <a:buChar char="Ø"/>
            </a:pPr>
            <a:r>
              <a:rPr lang="tr-TR" sz="4800" dirty="0" smtClean="0">
                <a:latin typeface="Times New Roman" pitchFamily="18" charset="0"/>
                <a:cs typeface="Times New Roman" pitchFamily="18" charset="0"/>
              </a:rPr>
              <a:t>PTD’ dan korunmak için </a:t>
            </a:r>
            <a:r>
              <a:rPr lang="tr-TR" sz="4800" dirty="0" err="1" smtClean="0">
                <a:latin typeface="Times New Roman" pitchFamily="18" charset="0"/>
                <a:cs typeface="Times New Roman" pitchFamily="18" charset="0"/>
              </a:rPr>
              <a:t>elektif</a:t>
            </a:r>
            <a:r>
              <a:rPr lang="tr-TR" sz="4800" dirty="0" smtClean="0">
                <a:latin typeface="Times New Roman" pitchFamily="18" charset="0"/>
                <a:cs typeface="Times New Roman" pitchFamily="18" charset="0"/>
              </a:rPr>
              <a:t> sezaryen yapmak yerine </a:t>
            </a:r>
            <a:r>
              <a:rPr lang="tr-TR" sz="4800" dirty="0" err="1">
                <a:latin typeface="Times New Roman" pitchFamily="18" charset="0"/>
                <a:cs typeface="Times New Roman" pitchFamily="18" charset="0"/>
              </a:rPr>
              <a:t>p</a:t>
            </a:r>
            <a:r>
              <a:rPr lang="tr-TR" sz="4800" dirty="0" err="1" smtClean="0">
                <a:latin typeface="Times New Roman" pitchFamily="18" charset="0"/>
                <a:cs typeface="Times New Roman" pitchFamily="18" charset="0"/>
              </a:rPr>
              <a:t>elvik</a:t>
            </a:r>
            <a:r>
              <a:rPr lang="tr-TR" sz="4800" dirty="0" smtClean="0">
                <a:latin typeface="Times New Roman" pitchFamily="18" charset="0"/>
                <a:cs typeface="Times New Roman" pitchFamily="18" charset="0"/>
              </a:rPr>
              <a:t> </a:t>
            </a:r>
            <a:r>
              <a:rPr lang="tr-TR" sz="4800" dirty="0">
                <a:latin typeface="Times New Roman" pitchFamily="18" charset="0"/>
                <a:cs typeface="Times New Roman" pitchFamily="18" charset="0"/>
              </a:rPr>
              <a:t>t</a:t>
            </a:r>
            <a:r>
              <a:rPr lang="tr-TR" sz="4800" dirty="0" smtClean="0">
                <a:latin typeface="Times New Roman" pitchFamily="18" charset="0"/>
                <a:cs typeface="Times New Roman" pitchFamily="18" charset="0"/>
              </a:rPr>
              <a:t>aban </a:t>
            </a:r>
            <a:r>
              <a:rPr lang="tr-TR" sz="4800" dirty="0">
                <a:latin typeface="Times New Roman" pitchFamily="18" charset="0"/>
                <a:cs typeface="Times New Roman" pitchFamily="18" charset="0"/>
              </a:rPr>
              <a:t>g</a:t>
            </a:r>
            <a:r>
              <a:rPr lang="tr-TR" sz="4800" dirty="0" smtClean="0">
                <a:latin typeface="Times New Roman" pitchFamily="18" charset="0"/>
                <a:cs typeface="Times New Roman" pitchFamily="18" charset="0"/>
              </a:rPr>
              <a:t>üçlendirmeye </a:t>
            </a:r>
            <a:r>
              <a:rPr lang="tr-TR" sz="4800" dirty="0">
                <a:latin typeface="Times New Roman" pitchFamily="18" charset="0"/>
                <a:cs typeface="Times New Roman" pitchFamily="18" charset="0"/>
              </a:rPr>
              <a:t>y</a:t>
            </a:r>
            <a:r>
              <a:rPr lang="tr-TR" sz="4800" dirty="0" smtClean="0">
                <a:latin typeface="Times New Roman" pitchFamily="18" charset="0"/>
                <a:cs typeface="Times New Roman" pitchFamily="18" charset="0"/>
              </a:rPr>
              <a:t>önelik </a:t>
            </a:r>
            <a:r>
              <a:rPr lang="tr-TR" sz="4800" dirty="0">
                <a:latin typeface="Times New Roman" pitchFamily="18" charset="0"/>
                <a:cs typeface="Times New Roman" pitchFamily="18" charset="0"/>
              </a:rPr>
              <a:t>e</a:t>
            </a:r>
            <a:r>
              <a:rPr lang="tr-TR" sz="4800" dirty="0" smtClean="0">
                <a:latin typeface="Times New Roman" pitchFamily="18" charset="0"/>
                <a:cs typeface="Times New Roman" pitchFamily="18" charset="0"/>
              </a:rPr>
              <a:t>gzersizlerin  </a:t>
            </a:r>
            <a:r>
              <a:rPr lang="tr-TR" sz="4800" dirty="0">
                <a:latin typeface="Times New Roman" pitchFamily="18" charset="0"/>
                <a:cs typeface="Times New Roman" pitchFamily="18" charset="0"/>
              </a:rPr>
              <a:t>ö</a:t>
            </a:r>
            <a:r>
              <a:rPr lang="tr-TR" sz="4800" dirty="0" smtClean="0">
                <a:latin typeface="Times New Roman" pitchFamily="18" charset="0"/>
                <a:cs typeface="Times New Roman" pitchFamily="18" charset="0"/>
              </a:rPr>
              <a:t>nerilmesi </a:t>
            </a:r>
            <a:r>
              <a:rPr lang="tr-TR" sz="4800" dirty="0">
                <a:latin typeface="Times New Roman" pitchFamily="18" charset="0"/>
                <a:cs typeface="Times New Roman" pitchFamily="18" charset="0"/>
              </a:rPr>
              <a:t>m</a:t>
            </a:r>
            <a:r>
              <a:rPr lang="tr-TR" sz="4800" dirty="0" smtClean="0">
                <a:latin typeface="Times New Roman" pitchFamily="18" charset="0"/>
                <a:cs typeface="Times New Roman" pitchFamily="18" charset="0"/>
              </a:rPr>
              <a:t>antıklı mıdır</a:t>
            </a:r>
            <a:r>
              <a:rPr lang="tr-TR" sz="4800" dirty="0">
                <a:latin typeface="Times New Roman" pitchFamily="18" charset="0"/>
                <a:cs typeface="Times New Roman" pitchFamily="18" charset="0"/>
              </a:rPr>
              <a:t> </a:t>
            </a:r>
            <a:r>
              <a:rPr lang="tr-TR" sz="4800" dirty="0" smtClean="0">
                <a:latin typeface="Times New Roman" pitchFamily="18" charset="0"/>
                <a:cs typeface="Times New Roman" pitchFamily="18" charset="0"/>
              </a:rPr>
              <a:t>?</a:t>
            </a:r>
            <a:endParaRPr lang="tr-TR" sz="48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Grp="1" noChangeArrowheads="1"/>
          </p:cNvSpPr>
          <p:nvPr>
            <p:ph type="title"/>
          </p:nvPr>
        </p:nvSpPr>
        <p:spPr>
          <a:xfrm>
            <a:off x="503238" y="301625"/>
            <a:ext cx="9070975" cy="1262063"/>
          </a:xfrm>
        </p:spPr>
        <p:txBody>
          <a:bodyPr tIns="38808"/>
          <a:lstStyle/>
          <a:p>
            <a:pPr eaLnBrk="1"/>
            <a:endParaRPr lang="tr-TR" smtClean="0"/>
          </a:p>
        </p:txBody>
      </p:sp>
      <p:sp>
        <p:nvSpPr>
          <p:cNvPr id="5" name="Rectangle 2"/>
          <p:cNvSpPr txBox="1">
            <a:spLocks noChangeArrowheads="1"/>
          </p:cNvSpPr>
          <p:nvPr/>
        </p:nvSpPr>
        <p:spPr>
          <a:xfrm>
            <a:off x="503238" y="1714489"/>
            <a:ext cx="8640761" cy="5143512"/>
          </a:xfrm>
          <a:prstGeom prst="rect">
            <a:avLst/>
          </a:prstGeom>
        </p:spPr>
        <p:txBody>
          <a:bodyPr vert="horz">
            <a:normAutofit/>
          </a:bodyPr>
          <a:lstStyle/>
          <a:p>
            <a:pPr marL="457200" indent="-457200">
              <a:buFont typeface="Wingdings" pitchFamily="2" charset="2"/>
              <a:buChar char="Ø"/>
            </a:pPr>
            <a:r>
              <a:rPr lang="tr-TR" sz="2800" dirty="0"/>
              <a:t>2243</a:t>
            </a:r>
            <a:r>
              <a:rPr lang="en-US" sz="2800" dirty="0"/>
              <a:t> </a:t>
            </a:r>
            <a:r>
              <a:rPr lang="tr-TR" sz="2800" dirty="0" err="1"/>
              <a:t>primipar</a:t>
            </a:r>
            <a:r>
              <a:rPr lang="tr-TR" sz="2800" dirty="0"/>
              <a:t> kadından</a:t>
            </a:r>
            <a:r>
              <a:rPr lang="en-US" sz="2800" dirty="0"/>
              <a:t> </a:t>
            </a:r>
            <a:r>
              <a:rPr lang="tr-TR" sz="2800" dirty="0"/>
              <a:t>1108 kadına doğum öncesi ve sırasında </a:t>
            </a:r>
            <a:r>
              <a:rPr lang="tr-TR" sz="2800" dirty="0" err="1"/>
              <a:t>pelvik</a:t>
            </a:r>
            <a:r>
              <a:rPr lang="tr-TR" sz="2800" dirty="0"/>
              <a:t> taban güçlendirici egzersiz uygulamış kadın; uygulamayan 1135 kontrol grubu ile karşılaştırılmıştır.</a:t>
            </a:r>
          </a:p>
          <a:p>
            <a:pPr marL="457200" indent="-457200">
              <a:buFont typeface="Wingdings" pitchFamily="2" charset="2"/>
              <a:buChar char="Ø"/>
            </a:pPr>
            <a:r>
              <a:rPr lang="tr-TR" sz="2800" dirty="0"/>
              <a:t>Egzersiz yapan grupta doğum eyleminin 1. ve 2. fazının kısaldığı izlenmiştir.</a:t>
            </a:r>
          </a:p>
          <a:p>
            <a:pPr marL="457200" indent="-457200">
              <a:buFont typeface="Wingdings" pitchFamily="2" charset="2"/>
              <a:buChar char="Ø"/>
            </a:pPr>
            <a:r>
              <a:rPr lang="tr-TR" sz="2800" dirty="0"/>
              <a:t>Ancak, doğumdan önce </a:t>
            </a:r>
            <a:r>
              <a:rPr lang="tr-TR" sz="2800" dirty="0" err="1"/>
              <a:t>pelvik</a:t>
            </a:r>
            <a:r>
              <a:rPr lang="tr-TR" sz="2800" dirty="0"/>
              <a:t> taban kas egzersizlerinin (PFMT) </a:t>
            </a:r>
            <a:r>
              <a:rPr lang="tr-TR" sz="2800" dirty="0" err="1"/>
              <a:t>pelvik</a:t>
            </a:r>
            <a:r>
              <a:rPr lang="tr-TR" sz="2800" dirty="0"/>
              <a:t> tabanı koruma yönünden (</a:t>
            </a:r>
            <a:r>
              <a:rPr lang="tr-TR" sz="2800" dirty="0" err="1"/>
              <a:t>epizyotomi-enstrumental</a:t>
            </a:r>
            <a:r>
              <a:rPr lang="tr-TR" sz="2800" dirty="0"/>
              <a:t> doğum-</a:t>
            </a:r>
            <a:r>
              <a:rPr lang="tr-TR" sz="2800" dirty="0" err="1"/>
              <a:t>perineal</a:t>
            </a:r>
            <a:r>
              <a:rPr lang="tr-TR" sz="2800" dirty="0"/>
              <a:t> </a:t>
            </a:r>
            <a:r>
              <a:rPr lang="tr-TR" sz="2800" dirty="0" err="1"/>
              <a:t>laserasyon</a:t>
            </a:r>
            <a:r>
              <a:rPr lang="tr-TR" sz="2800" dirty="0"/>
              <a:t> açısından) kayda değer bir yararı gözlenmemiştir.</a:t>
            </a:r>
          </a:p>
          <a:p>
            <a:pPr marL="365760" marR="0" lvl="0" indent="-256032" algn="l" defTabSz="914400" rtl="0" eaLnBrk="1" fontAlgn="auto" latinLnBrk="0" hangingPunct="1">
              <a:lnSpc>
                <a:spcPct val="100000"/>
              </a:lnSpc>
              <a:spcBef>
                <a:spcPts val="400"/>
              </a:spcBef>
              <a:spcAft>
                <a:spcPts val="0"/>
              </a:spcAft>
              <a:buClr>
                <a:schemeClr val="accent1"/>
              </a:buClr>
              <a:buSzPct val="68000"/>
              <a:buFont typeface="Times New Roman" pitchFamily="16" charset="0"/>
              <a:buNone/>
              <a:tabLst/>
              <a:defRPr/>
            </a:pPr>
            <a:endParaRPr kumimoji="0" lang="tr-TR" sz="2700" b="0" i="0" u="none" strike="noStrike" kern="1200" cap="none" spc="0" normalizeH="0" baseline="0" noProof="0" dirty="0" smtClean="0">
              <a:ln>
                <a:noFill/>
              </a:ln>
              <a:solidFill>
                <a:schemeClr val="tx1"/>
              </a:solidFill>
              <a:effectLst/>
              <a:uLnTx/>
              <a:uFillTx/>
              <a:latin typeface="+mn-lt"/>
              <a:ea typeface="+mn-ea"/>
              <a:cs typeface="+mn-cs"/>
            </a:endParaRPr>
          </a:p>
        </p:txBody>
      </p:sp>
      <p:pic>
        <p:nvPicPr>
          <p:cNvPr id="6" name="Picture 3"/>
          <p:cNvPicPr>
            <a:picLocks noChangeAspect="1" noChangeArrowheads="1"/>
          </p:cNvPicPr>
          <p:nvPr/>
        </p:nvPicPr>
        <p:blipFill>
          <a:blip r:embed="rId2"/>
          <a:srcRect/>
          <a:stretch>
            <a:fillRect/>
          </a:stretch>
        </p:blipFill>
        <p:spPr bwMode="auto">
          <a:xfrm>
            <a:off x="542925" y="285728"/>
            <a:ext cx="8601075" cy="1214446"/>
          </a:xfrm>
          <a:prstGeom prst="rect">
            <a:avLst/>
          </a:prstGeom>
          <a:noFill/>
          <a:ln w="9525">
            <a:noFill/>
            <a:round/>
            <a:headEnd/>
            <a:tailEnd/>
          </a:ln>
        </p:spPr>
      </p:pic>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dirty="0">
              <a:solidFill>
                <a:schemeClr val="tx1"/>
              </a:solidFill>
              <a:latin typeface="Times New Roman" pitchFamily="18" charset="0"/>
              <a:cs typeface="Times New Roman" pitchFamily="18" charset="0"/>
            </a:endParaRPr>
          </a:p>
        </p:txBody>
      </p:sp>
      <p:sp>
        <p:nvSpPr>
          <p:cNvPr id="3" name="2 İçerik Yer Tutucusu"/>
          <p:cNvSpPr>
            <a:spLocks noGrp="1"/>
          </p:cNvSpPr>
          <p:nvPr>
            <p:ph idx="1"/>
          </p:nvPr>
        </p:nvSpPr>
        <p:spPr>
          <a:xfrm>
            <a:off x="457200" y="3140968"/>
            <a:ext cx="8229600" cy="2985195"/>
          </a:xfrm>
        </p:spPr>
        <p:txBody>
          <a:bodyPr>
            <a:noAutofit/>
          </a:bodyPr>
          <a:lstStyle/>
          <a:p>
            <a:pPr>
              <a:buFont typeface="Wingdings" pitchFamily="2" charset="2"/>
              <a:buChar char="Ø"/>
            </a:pPr>
            <a:r>
              <a:rPr lang="tr-TR" sz="2800" dirty="0" smtClean="0">
                <a:latin typeface="Times New Roman" pitchFamily="18" charset="0"/>
                <a:cs typeface="Times New Roman" pitchFamily="18" charset="0"/>
              </a:rPr>
              <a:t>Tek merkezli  </a:t>
            </a:r>
            <a:r>
              <a:rPr lang="tr-TR" sz="2800" dirty="0" err="1" smtClean="0">
                <a:latin typeface="Times New Roman" pitchFamily="18" charset="0"/>
                <a:cs typeface="Times New Roman" pitchFamily="18" charset="0"/>
              </a:rPr>
              <a:t>randomize</a:t>
            </a:r>
            <a:r>
              <a:rPr lang="tr-TR" sz="2800" dirty="0" smtClean="0">
                <a:latin typeface="Times New Roman" pitchFamily="18" charset="0"/>
                <a:cs typeface="Times New Roman" pitchFamily="18" charset="0"/>
              </a:rPr>
              <a:t> </a:t>
            </a:r>
            <a:r>
              <a:rPr lang="tr-TR" sz="2800" dirty="0" err="1" smtClean="0">
                <a:latin typeface="Times New Roman" pitchFamily="18" charset="0"/>
                <a:cs typeface="Times New Roman" pitchFamily="18" charset="0"/>
              </a:rPr>
              <a:t>prospektif</a:t>
            </a:r>
            <a:r>
              <a:rPr lang="tr-TR" sz="2800" dirty="0" smtClean="0">
                <a:latin typeface="Times New Roman" pitchFamily="18" charset="0"/>
                <a:cs typeface="Times New Roman" pitchFamily="18" charset="0"/>
              </a:rPr>
              <a:t>  çalışma</a:t>
            </a:r>
          </a:p>
          <a:p>
            <a:pPr>
              <a:buFont typeface="Wingdings" pitchFamily="2" charset="2"/>
              <a:buChar char="Ø"/>
            </a:pPr>
            <a:r>
              <a:rPr lang="tr-TR" sz="2800" dirty="0" smtClean="0">
                <a:latin typeface="Times New Roman" pitchFamily="18" charset="0"/>
                <a:cs typeface="Times New Roman" pitchFamily="18" charset="0"/>
              </a:rPr>
              <a:t>169 kadın  73 egzersiz grubu 96 kontrol grubu, 17 hasta çalışmadan çıkmış( 10 egzersiz,7 kontrol grubundan)</a:t>
            </a:r>
          </a:p>
          <a:p>
            <a:pPr>
              <a:buFont typeface="Wingdings" pitchFamily="2" charset="2"/>
              <a:buChar char="Ø"/>
            </a:pPr>
            <a:r>
              <a:rPr lang="tr-TR" sz="2800" dirty="0" smtClean="0">
                <a:latin typeface="Times New Roman" pitchFamily="18" charset="0"/>
                <a:cs typeface="Times New Roman" pitchFamily="18" charset="0"/>
              </a:rPr>
              <a:t>International </a:t>
            </a:r>
            <a:r>
              <a:rPr lang="tr-TR" sz="2800" dirty="0" err="1" smtClean="0">
                <a:latin typeface="Times New Roman" pitchFamily="18" charset="0"/>
                <a:cs typeface="Times New Roman" pitchFamily="18" charset="0"/>
              </a:rPr>
              <a:t>Consultation</a:t>
            </a:r>
            <a:r>
              <a:rPr lang="tr-TR" sz="2800" dirty="0" smtClean="0">
                <a:latin typeface="Times New Roman" pitchFamily="18" charset="0"/>
                <a:cs typeface="Times New Roman" pitchFamily="18" charset="0"/>
              </a:rPr>
              <a:t> on </a:t>
            </a:r>
            <a:r>
              <a:rPr lang="tr-TR" sz="2800" dirty="0" err="1" smtClean="0">
                <a:latin typeface="Times New Roman" pitchFamily="18" charset="0"/>
                <a:cs typeface="Times New Roman" pitchFamily="18" charset="0"/>
              </a:rPr>
              <a:t>Incontinence</a:t>
            </a:r>
            <a:r>
              <a:rPr lang="tr-TR" sz="2800" dirty="0" smtClean="0">
                <a:latin typeface="Times New Roman" pitchFamily="18" charset="0"/>
                <a:cs typeface="Times New Roman" pitchFamily="18" charset="0"/>
              </a:rPr>
              <a:t> </a:t>
            </a:r>
            <a:r>
              <a:rPr lang="tr-TR" sz="2800" dirty="0" err="1" smtClean="0">
                <a:latin typeface="Times New Roman" pitchFamily="18" charset="0"/>
                <a:cs typeface="Times New Roman" pitchFamily="18" charset="0"/>
              </a:rPr>
              <a:t>Questionnaire</a:t>
            </a:r>
            <a:r>
              <a:rPr lang="tr-TR" sz="2800" dirty="0" smtClean="0">
                <a:latin typeface="Times New Roman" pitchFamily="18" charset="0"/>
                <a:cs typeface="Times New Roman" pitchFamily="18" charset="0"/>
              </a:rPr>
              <a:t> –</a:t>
            </a:r>
            <a:r>
              <a:rPr lang="tr-TR" sz="2800" dirty="0" err="1" smtClean="0">
                <a:latin typeface="Times New Roman" pitchFamily="18" charset="0"/>
                <a:cs typeface="Times New Roman" pitchFamily="18" charset="0"/>
              </a:rPr>
              <a:t>Urinary</a:t>
            </a:r>
            <a:r>
              <a:rPr lang="tr-TR" sz="2800" dirty="0" smtClean="0">
                <a:latin typeface="Times New Roman" pitchFamily="18" charset="0"/>
                <a:cs typeface="Times New Roman" pitchFamily="18" charset="0"/>
              </a:rPr>
              <a:t> </a:t>
            </a:r>
            <a:r>
              <a:rPr lang="tr-TR" sz="2800" dirty="0" err="1" smtClean="0">
                <a:latin typeface="Times New Roman" pitchFamily="18" charset="0"/>
                <a:cs typeface="Times New Roman" pitchFamily="18" charset="0"/>
              </a:rPr>
              <a:t>Incontinence</a:t>
            </a:r>
            <a:r>
              <a:rPr lang="tr-TR" sz="2800" dirty="0" smtClean="0">
                <a:latin typeface="Times New Roman" pitchFamily="18" charset="0"/>
                <a:cs typeface="Times New Roman" pitchFamily="18" charset="0"/>
              </a:rPr>
              <a:t> </a:t>
            </a:r>
            <a:r>
              <a:rPr lang="tr-TR" sz="2800" dirty="0" err="1" smtClean="0">
                <a:latin typeface="Times New Roman" pitchFamily="18" charset="0"/>
                <a:cs typeface="Times New Roman" pitchFamily="18" charset="0"/>
              </a:rPr>
              <a:t>Short</a:t>
            </a:r>
            <a:r>
              <a:rPr lang="tr-TR" sz="2800" dirty="0" smtClean="0">
                <a:latin typeface="Times New Roman" pitchFamily="18" charset="0"/>
                <a:cs typeface="Times New Roman" pitchFamily="18" charset="0"/>
              </a:rPr>
              <a:t> Form (ICIQ-UI SF) ile değerlendirilmiş.</a:t>
            </a:r>
          </a:p>
          <a:p>
            <a:pPr>
              <a:buFont typeface="Wingdings" pitchFamily="2" charset="2"/>
              <a:buChar char="Ø"/>
            </a:pPr>
            <a:endParaRPr lang="tr-TR" sz="2800" dirty="0">
              <a:latin typeface="Times New Roman" pitchFamily="18" charset="0"/>
              <a:cs typeface="Times New Roman" pitchFamily="18" charset="0"/>
            </a:endParaRPr>
          </a:p>
        </p:txBody>
      </p:sp>
      <p:pic>
        <p:nvPicPr>
          <p:cNvPr id="1026" name="Picture 2" descr="C:\Users\DUYGU\Desktop\Ekran Alıntısı.JPG"/>
          <p:cNvPicPr>
            <a:picLocks noChangeAspect="1" noChangeArrowheads="1"/>
          </p:cNvPicPr>
          <p:nvPr/>
        </p:nvPicPr>
        <p:blipFill>
          <a:blip r:embed="rId2" cstate="print"/>
          <a:srcRect/>
          <a:stretch>
            <a:fillRect/>
          </a:stretch>
        </p:blipFill>
        <p:spPr bwMode="auto">
          <a:xfrm>
            <a:off x="323528" y="188640"/>
            <a:ext cx="8334375" cy="2581275"/>
          </a:xfrm>
          <a:prstGeom prst="rect">
            <a:avLst/>
          </a:prstGeom>
          <a:noFill/>
        </p:spPr>
      </p:pic>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1124744"/>
            <a:ext cx="8229600" cy="5199856"/>
          </a:xfrm>
        </p:spPr>
        <p:txBody>
          <a:bodyPr>
            <a:noAutofit/>
          </a:bodyPr>
          <a:lstStyle/>
          <a:p>
            <a:pPr>
              <a:buFont typeface="Wingdings" pitchFamily="2" charset="2"/>
              <a:buChar char="Ø"/>
            </a:pPr>
            <a:r>
              <a:rPr lang="tr-TR" sz="3200" dirty="0" smtClean="0">
                <a:latin typeface="Times New Roman" pitchFamily="18" charset="0"/>
                <a:cs typeface="Times New Roman" pitchFamily="18" charset="0"/>
              </a:rPr>
              <a:t>Önceki durumlarından bağımsız olarak en az 22 haftaya kadar bu egzersizleri yapmanın kasılma kabiliyetini arttırarak, </a:t>
            </a:r>
            <a:r>
              <a:rPr lang="tr-TR" sz="3200" dirty="0" err="1" smtClean="0">
                <a:latin typeface="Times New Roman" pitchFamily="18" charset="0"/>
                <a:cs typeface="Times New Roman" pitchFamily="18" charset="0"/>
              </a:rPr>
              <a:t>primipar</a:t>
            </a:r>
            <a:r>
              <a:rPr lang="tr-TR" sz="3200" dirty="0" smtClean="0">
                <a:latin typeface="Times New Roman" pitchFamily="18" charset="0"/>
                <a:cs typeface="Times New Roman" pitchFamily="18" charset="0"/>
              </a:rPr>
              <a:t> gebe kadınlarda  UI’ı anlamlı olarak azalttığı tespit edildi.</a:t>
            </a:r>
          </a:p>
          <a:p>
            <a:pPr>
              <a:buFont typeface="Wingdings" pitchFamily="2" charset="2"/>
              <a:buChar char="Ø"/>
            </a:pPr>
            <a:r>
              <a:rPr lang="tr-TR" sz="3200" dirty="0" smtClean="0">
                <a:latin typeface="Times New Roman" pitchFamily="18" charset="0"/>
                <a:cs typeface="Times New Roman" pitchFamily="18" charset="0"/>
              </a:rPr>
              <a:t> ICIQ-UI SF  CG:2.7 (SD 4.1) EG:0.2 (SD1.2) p&lt;0.001</a:t>
            </a:r>
          </a:p>
          <a:p>
            <a:pPr>
              <a:buFont typeface="Wingdings" pitchFamily="2" charset="2"/>
              <a:buChar char="Ø"/>
            </a:pPr>
            <a:r>
              <a:rPr lang="tr-TR" sz="3200" dirty="0" smtClean="0">
                <a:latin typeface="Times New Roman" pitchFamily="18" charset="0"/>
                <a:cs typeface="Times New Roman" pitchFamily="18" charset="0"/>
              </a:rPr>
              <a:t>UI sıklığı ( Hiç kaçırmama kontrol grubunda 54 hasta %60.7,Egzersiz grubunda 60 Hasta %95.2 p&lt;0.001)</a:t>
            </a:r>
            <a:endParaRPr lang="tr-TR" sz="32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704088"/>
            <a:ext cx="8229600" cy="798698"/>
          </a:xfrm>
        </p:spPr>
        <p:txBody>
          <a:bodyPr>
            <a:normAutofit fontScale="90000"/>
          </a:bodyPr>
          <a:lstStyle/>
          <a:p>
            <a:r>
              <a:rPr lang="tr-TR" dirty="0" err="1" smtClean="0"/>
              <a:t>Primary</a:t>
            </a:r>
            <a:r>
              <a:rPr lang="tr-TR" dirty="0" smtClean="0"/>
              <a:t> </a:t>
            </a:r>
            <a:r>
              <a:rPr lang="tr-TR" dirty="0" err="1" smtClean="0"/>
              <a:t>Prevention</a:t>
            </a:r>
            <a:r>
              <a:rPr lang="tr-TR" dirty="0" smtClean="0"/>
              <a:t> of PFD</a:t>
            </a:r>
            <a:endParaRPr lang="tr-TR" dirty="0"/>
          </a:p>
        </p:txBody>
      </p:sp>
      <p:sp>
        <p:nvSpPr>
          <p:cNvPr id="3" name="İçerik Yer Tutucusu 2"/>
          <p:cNvSpPr>
            <a:spLocks noGrp="1"/>
          </p:cNvSpPr>
          <p:nvPr>
            <p:ph idx="1"/>
          </p:nvPr>
        </p:nvSpPr>
        <p:spPr>
          <a:xfrm>
            <a:off x="457200" y="1600200"/>
            <a:ext cx="8686800" cy="5257800"/>
          </a:xfrm>
        </p:spPr>
        <p:txBody>
          <a:bodyPr>
            <a:normAutofit/>
          </a:bodyPr>
          <a:lstStyle/>
          <a:p>
            <a:pPr marL="0" indent="0">
              <a:buNone/>
            </a:pPr>
            <a:r>
              <a:rPr lang="tr-TR" sz="1800" b="1" dirty="0" smtClean="0"/>
              <a:t>    </a:t>
            </a:r>
            <a:r>
              <a:rPr lang="tr-TR" sz="1800" b="1" dirty="0" err="1" smtClean="0"/>
              <a:t>Pre</a:t>
            </a:r>
            <a:r>
              <a:rPr lang="tr-TR" sz="1800" b="1" dirty="0" smtClean="0"/>
              <a:t> </a:t>
            </a:r>
            <a:r>
              <a:rPr lang="tr-TR" sz="1800" b="1" dirty="0" err="1" smtClean="0"/>
              <a:t>delivery</a:t>
            </a:r>
            <a:r>
              <a:rPr lang="tr-TR" sz="1800" b="1" dirty="0" smtClean="0"/>
              <a:t> Management</a:t>
            </a:r>
          </a:p>
          <a:p>
            <a:pPr marL="0" indent="0">
              <a:buNone/>
            </a:pPr>
            <a:r>
              <a:rPr lang="tr-TR" sz="1800" dirty="0" smtClean="0"/>
              <a:t>    </a:t>
            </a:r>
            <a:r>
              <a:rPr lang="tr-TR" sz="1800" dirty="0" err="1" smtClean="0"/>
              <a:t>Pelvic</a:t>
            </a:r>
            <a:r>
              <a:rPr lang="tr-TR" sz="1800" dirty="0" smtClean="0"/>
              <a:t> </a:t>
            </a:r>
            <a:r>
              <a:rPr lang="tr-TR" sz="1800" dirty="0" err="1" smtClean="0"/>
              <a:t>muscle</a:t>
            </a:r>
            <a:r>
              <a:rPr lang="tr-TR" sz="1800" dirty="0"/>
              <a:t> </a:t>
            </a:r>
            <a:r>
              <a:rPr lang="tr-TR" sz="1800" dirty="0" err="1" smtClean="0"/>
              <a:t>exercises</a:t>
            </a:r>
            <a:r>
              <a:rPr lang="tr-TR" sz="1800" dirty="0" smtClean="0"/>
              <a:t>                               HC&gt;35.5    </a:t>
            </a:r>
            <a:r>
              <a:rPr lang="tr-TR" sz="1800" dirty="0" err="1" smtClean="0"/>
              <a:t>Maternal</a:t>
            </a:r>
            <a:r>
              <a:rPr lang="tr-TR" sz="1800" dirty="0"/>
              <a:t>	</a:t>
            </a:r>
            <a:r>
              <a:rPr lang="tr-TR" sz="1800" dirty="0" smtClean="0"/>
              <a:t>     BMI       </a:t>
            </a:r>
            <a:r>
              <a:rPr lang="tr-TR" sz="1800" dirty="0" err="1" smtClean="0"/>
              <a:t>Familial</a:t>
            </a:r>
            <a:endParaRPr lang="tr-TR" sz="1800" dirty="0" smtClean="0"/>
          </a:p>
          <a:p>
            <a:pPr marL="0" indent="0">
              <a:buNone/>
            </a:pPr>
            <a:r>
              <a:rPr lang="tr-TR" sz="1800" dirty="0" smtClean="0"/>
              <a:t>    </a:t>
            </a:r>
            <a:r>
              <a:rPr lang="tr-TR" sz="1800" dirty="0" err="1" smtClean="0"/>
              <a:t>Perineal</a:t>
            </a:r>
            <a:r>
              <a:rPr lang="tr-TR" sz="1800" dirty="0" smtClean="0"/>
              <a:t> </a:t>
            </a:r>
            <a:r>
              <a:rPr lang="tr-TR" sz="1800" dirty="0" err="1" smtClean="0"/>
              <a:t>massage</a:t>
            </a:r>
            <a:r>
              <a:rPr lang="tr-TR" sz="1800" dirty="0" smtClean="0"/>
              <a:t>                                             cm        </a:t>
            </a:r>
            <a:r>
              <a:rPr lang="tr-TR" sz="1800" dirty="0" err="1" smtClean="0"/>
              <a:t>age</a:t>
            </a:r>
            <a:r>
              <a:rPr lang="tr-TR" sz="1800" dirty="0" smtClean="0"/>
              <a:t> &gt;35         &gt;30/35   	    PFD</a:t>
            </a:r>
          </a:p>
          <a:p>
            <a:pPr marL="0" indent="0">
              <a:buNone/>
            </a:pPr>
            <a:r>
              <a:rPr lang="tr-TR" sz="1800" dirty="0" smtClean="0"/>
              <a:t>    EPI NO                             </a:t>
            </a:r>
          </a:p>
          <a:p>
            <a:pPr marL="0" indent="0">
              <a:buNone/>
            </a:pPr>
            <a:r>
              <a:rPr lang="tr-TR" sz="1800" dirty="0" smtClean="0"/>
              <a:t>                          </a:t>
            </a:r>
            <a:r>
              <a:rPr lang="tr-TR" sz="1800" b="1" dirty="0" err="1" smtClean="0"/>
              <a:t>Intrapartum</a:t>
            </a:r>
            <a:r>
              <a:rPr lang="tr-TR" sz="1800" b="1" dirty="0" smtClean="0"/>
              <a:t> Management</a:t>
            </a:r>
            <a:endParaRPr lang="tr-TR" sz="1800" dirty="0" smtClean="0"/>
          </a:p>
          <a:p>
            <a:pPr marL="0" indent="0">
              <a:buNone/>
            </a:pPr>
            <a:r>
              <a:rPr lang="tr-TR" sz="1800" dirty="0" smtClean="0"/>
              <a:t>                          </a:t>
            </a:r>
            <a:r>
              <a:rPr lang="en-US" sz="1800" dirty="0" smtClean="0"/>
              <a:t>Avoid Forceps</a:t>
            </a:r>
          </a:p>
          <a:p>
            <a:pPr marL="0" indent="0">
              <a:buNone/>
            </a:pPr>
            <a:r>
              <a:rPr lang="tr-TR" sz="1800" dirty="0" smtClean="0"/>
              <a:t>                          </a:t>
            </a:r>
            <a:r>
              <a:rPr lang="en-US" sz="1800" dirty="0" smtClean="0"/>
              <a:t>Avoid</a:t>
            </a:r>
            <a:r>
              <a:rPr lang="tr-TR" sz="1800" dirty="0" smtClean="0"/>
              <a:t> </a:t>
            </a:r>
            <a:r>
              <a:rPr lang="en-US" sz="1800" dirty="0" smtClean="0"/>
              <a:t>Routine Episiotomy</a:t>
            </a:r>
          </a:p>
          <a:p>
            <a:pPr marL="0" indent="0">
              <a:buNone/>
            </a:pPr>
            <a:r>
              <a:rPr lang="tr-TR" sz="1800" dirty="0" smtClean="0"/>
              <a:t>                          </a:t>
            </a:r>
            <a:r>
              <a:rPr lang="en-US" sz="1800" dirty="0" smtClean="0"/>
              <a:t>Limit 2nd stag</a:t>
            </a:r>
            <a:r>
              <a:rPr lang="tr-TR" sz="1800" dirty="0" smtClean="0"/>
              <a:t>e </a:t>
            </a:r>
            <a:r>
              <a:rPr lang="en-US" sz="1800" dirty="0" smtClean="0"/>
              <a:t>duration</a:t>
            </a:r>
            <a:r>
              <a:rPr lang="tr-TR" sz="1800" dirty="0" smtClean="0"/>
              <a:t>        </a:t>
            </a:r>
            <a:r>
              <a:rPr lang="tr-TR" sz="2000" b="1" dirty="0" err="1" smtClean="0"/>
              <a:t>Cesarean</a:t>
            </a:r>
            <a:r>
              <a:rPr lang="tr-TR" sz="2000" b="1" dirty="0" smtClean="0"/>
              <a:t> </a:t>
            </a:r>
            <a:r>
              <a:rPr lang="tr-TR" sz="2000" b="1" dirty="0" err="1" smtClean="0"/>
              <a:t>Section</a:t>
            </a:r>
            <a:endParaRPr lang="en-US" sz="2000" b="1" dirty="0" smtClean="0"/>
          </a:p>
          <a:p>
            <a:endParaRPr lang="tr-TR" sz="1800" dirty="0" smtClean="0"/>
          </a:p>
          <a:p>
            <a:pPr marL="0" indent="0">
              <a:buNone/>
            </a:pPr>
            <a:r>
              <a:rPr lang="tr-TR" sz="1800" dirty="0" smtClean="0"/>
              <a:t>           </a:t>
            </a:r>
            <a:r>
              <a:rPr lang="tr-TR" sz="2000" b="1" dirty="0" err="1" smtClean="0"/>
              <a:t>Vaginal</a:t>
            </a:r>
            <a:r>
              <a:rPr lang="tr-TR" sz="2000" b="1" dirty="0" smtClean="0"/>
              <a:t> Delivery</a:t>
            </a:r>
            <a:endParaRPr lang="tr-TR" sz="2000" b="1" dirty="0"/>
          </a:p>
          <a:p>
            <a:endParaRPr lang="tr-TR" sz="1800" dirty="0"/>
          </a:p>
          <a:p>
            <a:pPr marL="0" indent="0">
              <a:buNone/>
            </a:pPr>
            <a:r>
              <a:rPr lang="tr-TR" sz="1400" dirty="0" smtClean="0"/>
              <a:t>      HC </a:t>
            </a:r>
            <a:r>
              <a:rPr lang="tr-TR" sz="1400" dirty="0" err="1" smtClean="0"/>
              <a:t>Head</a:t>
            </a:r>
            <a:r>
              <a:rPr lang="tr-TR" sz="1400" dirty="0" smtClean="0"/>
              <a:t> </a:t>
            </a:r>
            <a:r>
              <a:rPr lang="tr-TR" sz="1400" dirty="0" err="1" smtClean="0"/>
              <a:t>Circumference</a:t>
            </a:r>
            <a:endParaRPr lang="tr-TR" sz="1400" dirty="0" smtClean="0"/>
          </a:p>
          <a:p>
            <a:pPr marL="0" indent="0">
              <a:buNone/>
            </a:pPr>
            <a:r>
              <a:rPr lang="tr-TR" sz="1400" dirty="0" smtClean="0"/>
              <a:t>      PFD – </a:t>
            </a:r>
            <a:r>
              <a:rPr lang="tr-TR" sz="1400" dirty="0" err="1" smtClean="0"/>
              <a:t>Pelvic</a:t>
            </a:r>
            <a:r>
              <a:rPr lang="tr-TR" sz="1400" dirty="0" smtClean="0"/>
              <a:t> </a:t>
            </a:r>
            <a:r>
              <a:rPr lang="tr-TR" sz="1400" dirty="0" err="1" smtClean="0"/>
              <a:t>Floor</a:t>
            </a:r>
            <a:r>
              <a:rPr lang="tr-TR" sz="1400" dirty="0" smtClean="0"/>
              <a:t> </a:t>
            </a:r>
            <a:r>
              <a:rPr lang="tr-TR" sz="1400" dirty="0" err="1" smtClean="0"/>
              <a:t>Disorder</a:t>
            </a:r>
            <a:endParaRPr lang="tr-TR" sz="1400" dirty="0" smtClean="0"/>
          </a:p>
          <a:p>
            <a:pPr marL="0" indent="0">
              <a:buNone/>
            </a:pPr>
            <a:r>
              <a:rPr lang="tr-TR" sz="1400" dirty="0" smtClean="0"/>
              <a:t>      EPINO – </a:t>
            </a:r>
            <a:r>
              <a:rPr lang="tr-TR" sz="1400" dirty="0" err="1" smtClean="0"/>
              <a:t>Silicon</a:t>
            </a:r>
            <a:r>
              <a:rPr lang="tr-TR" sz="1400" dirty="0" smtClean="0"/>
              <a:t> </a:t>
            </a:r>
            <a:r>
              <a:rPr lang="tr-TR" sz="1400" dirty="0" err="1" smtClean="0"/>
              <a:t>Inflatable</a:t>
            </a:r>
            <a:r>
              <a:rPr lang="tr-TR" sz="1400" dirty="0" smtClean="0"/>
              <a:t> </a:t>
            </a:r>
            <a:r>
              <a:rPr lang="tr-TR" sz="1400" dirty="0" err="1" smtClean="0"/>
              <a:t>Perineal</a:t>
            </a:r>
            <a:r>
              <a:rPr lang="tr-TR" sz="1400" dirty="0" smtClean="0"/>
              <a:t> </a:t>
            </a:r>
            <a:r>
              <a:rPr lang="tr-TR" sz="1400" dirty="0" err="1" smtClean="0"/>
              <a:t>Dilator</a:t>
            </a:r>
            <a:r>
              <a:rPr lang="tr-TR" sz="1400" dirty="0" smtClean="0"/>
              <a:t>                                                                                  </a:t>
            </a:r>
            <a:endParaRPr lang="en-US" sz="1400" dirty="0" smtClean="0"/>
          </a:p>
        </p:txBody>
      </p:sp>
      <p:cxnSp>
        <p:nvCxnSpPr>
          <p:cNvPr id="5" name="Düz Ok Bağlayıcısı 4"/>
          <p:cNvCxnSpPr/>
          <p:nvPr/>
        </p:nvCxnSpPr>
        <p:spPr>
          <a:xfrm flipH="1">
            <a:off x="1907704" y="1340768"/>
            <a:ext cx="576064" cy="32403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 name="Düz Ok Bağlayıcısı 6"/>
          <p:cNvCxnSpPr/>
          <p:nvPr/>
        </p:nvCxnSpPr>
        <p:spPr>
          <a:xfrm>
            <a:off x="3779912" y="1284784"/>
            <a:ext cx="0" cy="142413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 name="Düz Ok Bağlayıcısı 8"/>
          <p:cNvCxnSpPr/>
          <p:nvPr/>
        </p:nvCxnSpPr>
        <p:spPr>
          <a:xfrm>
            <a:off x="5868144" y="1340768"/>
            <a:ext cx="1224136" cy="64807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Düz Ok Bağlayıcısı 11"/>
          <p:cNvCxnSpPr/>
          <p:nvPr/>
        </p:nvCxnSpPr>
        <p:spPr>
          <a:xfrm>
            <a:off x="5074199" y="2672916"/>
            <a:ext cx="1294286" cy="108012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Düz Ok Bağlayıcısı 13"/>
          <p:cNvCxnSpPr/>
          <p:nvPr/>
        </p:nvCxnSpPr>
        <p:spPr>
          <a:xfrm>
            <a:off x="6222611" y="2713112"/>
            <a:ext cx="291747" cy="107592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 name="Düz Ok Bağlayıcısı 17"/>
          <p:cNvCxnSpPr/>
          <p:nvPr/>
        </p:nvCxnSpPr>
        <p:spPr>
          <a:xfrm flipH="1">
            <a:off x="6804248" y="2708920"/>
            <a:ext cx="1368152" cy="100811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4" name="Düz Ok Bağlayıcısı 23"/>
          <p:cNvCxnSpPr/>
          <p:nvPr/>
        </p:nvCxnSpPr>
        <p:spPr>
          <a:xfrm flipH="1">
            <a:off x="6660232" y="2713112"/>
            <a:ext cx="432048" cy="107592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6" name="Düz Ok Bağlayıcısı 25"/>
          <p:cNvCxnSpPr/>
          <p:nvPr/>
        </p:nvCxnSpPr>
        <p:spPr>
          <a:xfrm>
            <a:off x="1115616" y="3068960"/>
            <a:ext cx="792088" cy="151216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8" name="Düz Ok Bağlayıcısı 27"/>
          <p:cNvCxnSpPr/>
          <p:nvPr/>
        </p:nvCxnSpPr>
        <p:spPr>
          <a:xfrm flipH="1">
            <a:off x="1907704" y="4293096"/>
            <a:ext cx="576064" cy="28803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0" name="Dikdörtgen 29"/>
          <p:cNvSpPr/>
          <p:nvPr/>
        </p:nvSpPr>
        <p:spPr>
          <a:xfrm>
            <a:off x="4572000" y="6054922"/>
            <a:ext cx="4572000" cy="830997"/>
          </a:xfrm>
          <a:prstGeom prst="rect">
            <a:avLst/>
          </a:prstGeom>
        </p:spPr>
        <p:txBody>
          <a:bodyPr>
            <a:spAutoFit/>
          </a:bodyPr>
          <a:lstStyle/>
          <a:p>
            <a:r>
              <a:rPr lang="en-US" sz="1200" dirty="0" smtClean="0"/>
              <a:t>Can pelvic floor injury secondary to delivery be prevented?</a:t>
            </a:r>
            <a:r>
              <a:rPr lang="tr-TR" sz="1200" dirty="0" smtClean="0"/>
              <a:t> </a:t>
            </a:r>
            <a:r>
              <a:rPr lang="en-US" sz="1200" dirty="0" smtClean="0"/>
              <a:t>Yuval </a:t>
            </a:r>
            <a:r>
              <a:rPr lang="en-US" sz="1200" dirty="0" err="1" smtClean="0"/>
              <a:t>Lavy</a:t>
            </a:r>
            <a:r>
              <a:rPr lang="en-US" sz="1200" dirty="0" smtClean="0"/>
              <a:t> &amp; Peter K. Sand &amp; </a:t>
            </a:r>
            <a:r>
              <a:rPr lang="en-US" sz="1200" dirty="0" err="1" smtClean="0"/>
              <a:t>Chava</a:t>
            </a:r>
            <a:r>
              <a:rPr lang="en-US" sz="1200" dirty="0" smtClean="0"/>
              <a:t> I. </a:t>
            </a:r>
            <a:r>
              <a:rPr lang="en-US" sz="1200" dirty="0" err="1" smtClean="0"/>
              <a:t>Kaniel</a:t>
            </a:r>
            <a:r>
              <a:rPr lang="en-US" sz="1200" dirty="0" smtClean="0"/>
              <a:t> &amp;</a:t>
            </a:r>
            <a:r>
              <a:rPr lang="tr-TR" sz="1200" dirty="0" smtClean="0"/>
              <a:t> </a:t>
            </a:r>
            <a:r>
              <a:rPr lang="en-US" sz="1200" dirty="0" err="1" smtClean="0"/>
              <a:t>Drorith</a:t>
            </a:r>
            <a:r>
              <a:rPr lang="en-US" sz="1200" dirty="0" smtClean="0"/>
              <a:t> </a:t>
            </a:r>
            <a:r>
              <a:rPr lang="en-US" sz="1200" dirty="0" err="1" smtClean="0"/>
              <a:t>Hochner-Celnikier</a:t>
            </a:r>
            <a:r>
              <a:rPr lang="tr-TR" sz="1200" dirty="0" smtClean="0"/>
              <a:t> </a:t>
            </a:r>
            <a:r>
              <a:rPr lang="tr-TR" sz="1200" dirty="0" err="1" smtClean="0"/>
              <a:t>Int</a:t>
            </a:r>
            <a:r>
              <a:rPr lang="tr-TR" sz="1200" dirty="0" smtClean="0"/>
              <a:t> </a:t>
            </a:r>
            <a:r>
              <a:rPr lang="tr-TR" sz="1200" dirty="0" err="1" smtClean="0"/>
              <a:t>Urogynecol</a:t>
            </a:r>
            <a:r>
              <a:rPr lang="tr-TR" sz="1200" dirty="0" smtClean="0"/>
              <a:t> J</a:t>
            </a:r>
          </a:p>
          <a:p>
            <a:r>
              <a:rPr lang="tr-TR" sz="1200" dirty="0" smtClean="0"/>
              <a:t>DOI 10.1007/s00192-011-1530-0</a:t>
            </a:r>
            <a:endParaRPr lang="tr-TR" sz="1200" dirty="0"/>
          </a:p>
        </p:txBody>
      </p:sp>
    </p:spTree>
    <p:extLst>
      <p:ext uri="{BB962C8B-B14F-4D97-AF65-F5344CB8AC3E}">
        <p14:creationId xmlns:p14="http://schemas.microsoft.com/office/powerpoint/2010/main" val="458481888"/>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aşlık 3"/>
          <p:cNvSpPr>
            <a:spLocks noGrp="1"/>
          </p:cNvSpPr>
          <p:nvPr>
            <p:ph type="title"/>
          </p:nvPr>
        </p:nvSpPr>
        <p:spPr>
          <a:xfrm>
            <a:off x="457200" y="704088"/>
            <a:ext cx="8229600" cy="743870"/>
          </a:xfrm>
        </p:spPr>
        <p:txBody>
          <a:bodyPr>
            <a:normAutofit fontScale="90000"/>
          </a:bodyPr>
          <a:lstStyle/>
          <a:p>
            <a:r>
              <a:rPr lang="tr-TR" dirty="0" err="1" smtClean="0"/>
              <a:t>Secondary</a:t>
            </a:r>
            <a:r>
              <a:rPr lang="tr-TR" dirty="0" smtClean="0"/>
              <a:t> </a:t>
            </a:r>
            <a:r>
              <a:rPr lang="tr-TR" dirty="0" err="1"/>
              <a:t>P</a:t>
            </a:r>
            <a:r>
              <a:rPr lang="tr-TR" dirty="0" err="1" smtClean="0"/>
              <a:t>revention</a:t>
            </a:r>
            <a:r>
              <a:rPr lang="tr-TR" dirty="0" smtClean="0"/>
              <a:t> of PFD</a:t>
            </a:r>
            <a:endParaRPr lang="tr-TR" dirty="0"/>
          </a:p>
        </p:txBody>
      </p:sp>
      <p:sp>
        <p:nvSpPr>
          <p:cNvPr id="5" name="İçerik Yer Tutucusu 4"/>
          <p:cNvSpPr>
            <a:spLocks noGrp="1"/>
          </p:cNvSpPr>
          <p:nvPr>
            <p:ph idx="1"/>
          </p:nvPr>
        </p:nvSpPr>
        <p:spPr>
          <a:xfrm>
            <a:off x="251520" y="1600200"/>
            <a:ext cx="8712968" cy="5141168"/>
          </a:xfrm>
        </p:spPr>
        <p:txBody>
          <a:bodyPr>
            <a:normAutofit/>
          </a:bodyPr>
          <a:lstStyle/>
          <a:p>
            <a:pPr marL="0" indent="0">
              <a:buNone/>
            </a:pPr>
            <a:r>
              <a:rPr lang="tr-TR" sz="1800" dirty="0" err="1" smtClean="0"/>
              <a:t>Women</a:t>
            </a:r>
            <a:r>
              <a:rPr lang="tr-TR" sz="1800" dirty="0" smtClean="0"/>
              <a:t> </a:t>
            </a:r>
            <a:r>
              <a:rPr lang="tr-TR" sz="1800" dirty="0" err="1" smtClean="0"/>
              <a:t>who</a:t>
            </a:r>
            <a:r>
              <a:rPr lang="tr-TR" sz="1800" dirty="0" smtClean="0"/>
              <a:t> </a:t>
            </a:r>
            <a:r>
              <a:rPr lang="tr-TR" sz="1800" dirty="0" err="1" smtClean="0"/>
              <a:t>experienced</a:t>
            </a:r>
            <a:r>
              <a:rPr lang="tr-TR" sz="1800" dirty="0" smtClean="0"/>
              <a:t> </a:t>
            </a:r>
          </a:p>
          <a:p>
            <a:endParaRPr lang="tr-TR" dirty="0" smtClean="0"/>
          </a:p>
          <a:p>
            <a:pPr marL="0" indent="0">
              <a:buNone/>
            </a:pPr>
            <a:r>
              <a:rPr lang="tr-TR" sz="1800" b="1" dirty="0" err="1" smtClean="0"/>
              <a:t>Prior</a:t>
            </a:r>
            <a:r>
              <a:rPr lang="tr-TR" sz="1800" b="1" dirty="0" smtClean="0"/>
              <a:t> LA </a:t>
            </a:r>
            <a:r>
              <a:rPr lang="tr-TR" sz="1800" b="1" dirty="0" err="1" smtClean="0"/>
              <a:t>injury</a:t>
            </a:r>
            <a:r>
              <a:rPr lang="tr-TR" sz="1800" b="1" dirty="0" smtClean="0"/>
              <a:t> 3A/3B/3C    S/P </a:t>
            </a:r>
            <a:r>
              <a:rPr lang="tr-TR" sz="1800" b="1" dirty="0" err="1" smtClean="0"/>
              <a:t>Pelvic</a:t>
            </a:r>
            <a:r>
              <a:rPr lang="tr-TR" sz="1800" b="1" dirty="0" smtClean="0"/>
              <a:t> </a:t>
            </a:r>
            <a:r>
              <a:rPr lang="tr-TR" sz="1800" b="1" dirty="0" err="1" smtClean="0"/>
              <a:t>surgical</a:t>
            </a:r>
            <a:r>
              <a:rPr lang="tr-TR" sz="1800" b="1" dirty="0" smtClean="0"/>
              <a:t> </a:t>
            </a:r>
            <a:r>
              <a:rPr lang="tr-TR" sz="1800" b="1" dirty="0" err="1" smtClean="0"/>
              <a:t>repair</a:t>
            </a:r>
            <a:r>
              <a:rPr lang="tr-TR" sz="1800" b="1" dirty="0"/>
              <a:t> </a:t>
            </a:r>
            <a:r>
              <a:rPr lang="tr-TR" sz="1800" b="1" dirty="0" smtClean="0"/>
              <a:t>     </a:t>
            </a:r>
            <a:r>
              <a:rPr lang="tr-TR" sz="1800" b="1" dirty="0" err="1" smtClean="0"/>
              <a:t>Previous</a:t>
            </a:r>
            <a:r>
              <a:rPr lang="tr-TR" sz="1800" b="1" dirty="0"/>
              <a:t> </a:t>
            </a:r>
            <a:r>
              <a:rPr lang="tr-TR" sz="1800" b="1" dirty="0" smtClean="0"/>
              <a:t>SUI/FI/POP</a:t>
            </a:r>
          </a:p>
          <a:p>
            <a:pPr marL="0" indent="0">
              <a:buNone/>
            </a:pPr>
            <a:endParaRPr lang="tr-TR" sz="2000" dirty="0"/>
          </a:p>
          <a:p>
            <a:pPr marL="0" indent="0">
              <a:buNone/>
            </a:pPr>
            <a:r>
              <a:rPr lang="tr-TR" sz="1800" dirty="0" err="1" smtClean="0"/>
              <a:t>Should</a:t>
            </a:r>
            <a:r>
              <a:rPr lang="tr-TR" sz="1800" dirty="0" smtClean="0"/>
              <a:t> be </a:t>
            </a:r>
            <a:r>
              <a:rPr lang="tr-TR" sz="1800" dirty="0" err="1" smtClean="0"/>
              <a:t>offered</a:t>
            </a:r>
            <a:r>
              <a:rPr lang="tr-TR" sz="1800" dirty="0" smtClean="0"/>
              <a:t> </a:t>
            </a:r>
            <a:endParaRPr lang="tr-TR" sz="1800" dirty="0"/>
          </a:p>
          <a:p>
            <a:pPr marL="0" indent="0">
              <a:buNone/>
            </a:pPr>
            <a:endParaRPr lang="tr-TR" sz="2000" dirty="0" smtClean="0"/>
          </a:p>
          <a:p>
            <a:pPr marL="0" indent="0">
              <a:buNone/>
            </a:pPr>
            <a:r>
              <a:rPr lang="tr-TR" sz="2000" dirty="0"/>
              <a:t> </a:t>
            </a:r>
            <a:endParaRPr lang="tr-TR" sz="2000" dirty="0" smtClean="0"/>
          </a:p>
          <a:p>
            <a:pPr marL="0" indent="0">
              <a:buNone/>
            </a:pPr>
            <a:r>
              <a:rPr lang="tr-TR" sz="2000" dirty="0"/>
              <a:t> </a:t>
            </a:r>
            <a:r>
              <a:rPr lang="tr-TR" sz="2000" dirty="0" smtClean="0"/>
              <a:t>                                              	        </a:t>
            </a:r>
            <a:r>
              <a:rPr lang="tr-TR" sz="2800" b="1" dirty="0" smtClean="0"/>
              <a:t>C/S</a:t>
            </a:r>
          </a:p>
          <a:p>
            <a:pPr marL="0" indent="0">
              <a:buNone/>
            </a:pPr>
            <a:endParaRPr lang="tr-TR" sz="2800" dirty="0" smtClean="0"/>
          </a:p>
          <a:p>
            <a:pPr marL="0" indent="0">
              <a:buNone/>
            </a:pPr>
            <a:r>
              <a:rPr lang="en-US" sz="1400" dirty="0" smtClean="0"/>
              <a:t>PFD – Pelvic Floor Disorders</a:t>
            </a:r>
          </a:p>
          <a:p>
            <a:pPr marL="0" indent="0">
              <a:buNone/>
            </a:pPr>
            <a:r>
              <a:rPr lang="en-US" sz="1400" dirty="0" smtClean="0"/>
              <a:t>LA – </a:t>
            </a:r>
            <a:r>
              <a:rPr lang="en-US" sz="1400" dirty="0" err="1" smtClean="0"/>
              <a:t>Levator</a:t>
            </a:r>
            <a:r>
              <a:rPr lang="en-US" sz="1400" dirty="0" smtClean="0"/>
              <a:t> </a:t>
            </a:r>
            <a:r>
              <a:rPr lang="en-US" sz="1400" dirty="0" err="1" smtClean="0"/>
              <a:t>Ani</a:t>
            </a:r>
            <a:endParaRPr lang="en-US" sz="1400" dirty="0" smtClean="0"/>
          </a:p>
          <a:p>
            <a:pPr marL="0" indent="0">
              <a:buNone/>
            </a:pPr>
            <a:r>
              <a:rPr lang="en-US" sz="1400" dirty="0" smtClean="0"/>
              <a:t>SUI – Stress Urinary Incontinence</a:t>
            </a:r>
          </a:p>
          <a:p>
            <a:pPr marL="0" indent="0">
              <a:buNone/>
            </a:pPr>
            <a:r>
              <a:rPr lang="en-US" sz="1400" dirty="0" smtClean="0"/>
              <a:t>FI – </a:t>
            </a:r>
            <a:r>
              <a:rPr lang="en-US" sz="1400" dirty="0" err="1" smtClean="0"/>
              <a:t>Flatal</a:t>
            </a:r>
            <a:r>
              <a:rPr lang="en-US" sz="1400" dirty="0" smtClean="0"/>
              <a:t> and Fecal Incontinence</a:t>
            </a:r>
          </a:p>
          <a:p>
            <a:pPr marL="0" indent="0">
              <a:buNone/>
            </a:pPr>
            <a:r>
              <a:rPr lang="en-US" sz="1400" dirty="0" smtClean="0"/>
              <a:t>POP – Pelvic Organ Prolapse</a:t>
            </a:r>
          </a:p>
          <a:p>
            <a:pPr marL="0" indent="0">
              <a:buNone/>
            </a:pPr>
            <a:endParaRPr lang="tr-TR" sz="2800" dirty="0" smtClean="0"/>
          </a:p>
        </p:txBody>
      </p:sp>
      <p:cxnSp>
        <p:nvCxnSpPr>
          <p:cNvPr id="7" name="Düz Ok Bağlayıcısı 6"/>
          <p:cNvCxnSpPr/>
          <p:nvPr/>
        </p:nvCxnSpPr>
        <p:spPr>
          <a:xfrm flipH="1">
            <a:off x="1907704" y="1447958"/>
            <a:ext cx="1944216" cy="93610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 name="Düz Ok Bağlayıcısı 8"/>
          <p:cNvCxnSpPr/>
          <p:nvPr/>
        </p:nvCxnSpPr>
        <p:spPr>
          <a:xfrm>
            <a:off x="4716016" y="1420594"/>
            <a:ext cx="0" cy="93906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 name="Düz Ok Bağlayıcısı 12"/>
          <p:cNvCxnSpPr/>
          <p:nvPr/>
        </p:nvCxnSpPr>
        <p:spPr>
          <a:xfrm>
            <a:off x="5652120" y="1414337"/>
            <a:ext cx="1728192" cy="93906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 name="Düz Ok Bağlayıcısı 16"/>
          <p:cNvCxnSpPr/>
          <p:nvPr/>
        </p:nvCxnSpPr>
        <p:spPr>
          <a:xfrm>
            <a:off x="4716016" y="3573016"/>
            <a:ext cx="0" cy="57606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8" name="Dikdörtgen 17"/>
          <p:cNvSpPr/>
          <p:nvPr/>
        </p:nvSpPr>
        <p:spPr>
          <a:xfrm>
            <a:off x="4572000" y="6054922"/>
            <a:ext cx="4572000" cy="830997"/>
          </a:xfrm>
          <a:prstGeom prst="rect">
            <a:avLst/>
          </a:prstGeom>
        </p:spPr>
        <p:txBody>
          <a:bodyPr>
            <a:spAutoFit/>
          </a:bodyPr>
          <a:lstStyle/>
          <a:p>
            <a:r>
              <a:rPr lang="en-US" sz="1200" dirty="0" smtClean="0"/>
              <a:t>Can pelvic floor injury secondary to delivery be prevented?</a:t>
            </a:r>
            <a:r>
              <a:rPr lang="tr-TR" sz="1200" dirty="0" smtClean="0"/>
              <a:t> </a:t>
            </a:r>
            <a:r>
              <a:rPr lang="en-US" sz="1200" dirty="0" smtClean="0"/>
              <a:t>Yuval </a:t>
            </a:r>
            <a:r>
              <a:rPr lang="en-US" sz="1200" dirty="0" err="1" smtClean="0"/>
              <a:t>Lavy</a:t>
            </a:r>
            <a:r>
              <a:rPr lang="en-US" sz="1200" dirty="0" smtClean="0"/>
              <a:t> &amp; Peter K. Sand &amp; </a:t>
            </a:r>
            <a:r>
              <a:rPr lang="en-US" sz="1200" dirty="0" err="1" smtClean="0"/>
              <a:t>Chava</a:t>
            </a:r>
            <a:r>
              <a:rPr lang="en-US" sz="1200" dirty="0" smtClean="0"/>
              <a:t> I. </a:t>
            </a:r>
            <a:r>
              <a:rPr lang="en-US" sz="1200" dirty="0" err="1" smtClean="0"/>
              <a:t>Kaniel</a:t>
            </a:r>
            <a:r>
              <a:rPr lang="en-US" sz="1200" dirty="0" smtClean="0"/>
              <a:t> &amp;</a:t>
            </a:r>
            <a:r>
              <a:rPr lang="tr-TR" sz="1200" dirty="0" smtClean="0"/>
              <a:t> </a:t>
            </a:r>
            <a:r>
              <a:rPr lang="en-US" sz="1200" dirty="0" err="1" smtClean="0"/>
              <a:t>Drorith</a:t>
            </a:r>
            <a:r>
              <a:rPr lang="en-US" sz="1200" dirty="0" smtClean="0"/>
              <a:t> </a:t>
            </a:r>
            <a:r>
              <a:rPr lang="en-US" sz="1200" dirty="0" err="1" smtClean="0"/>
              <a:t>Hochner-Celnikier</a:t>
            </a:r>
            <a:r>
              <a:rPr lang="tr-TR" sz="1200" dirty="0" smtClean="0"/>
              <a:t> </a:t>
            </a:r>
            <a:r>
              <a:rPr lang="tr-TR" sz="1200" dirty="0" err="1" smtClean="0"/>
              <a:t>Int</a:t>
            </a:r>
            <a:r>
              <a:rPr lang="tr-TR" sz="1200" dirty="0" smtClean="0"/>
              <a:t> </a:t>
            </a:r>
            <a:r>
              <a:rPr lang="tr-TR" sz="1200" dirty="0" err="1" smtClean="0"/>
              <a:t>Urogynecol</a:t>
            </a:r>
            <a:r>
              <a:rPr lang="tr-TR" sz="1200" dirty="0" smtClean="0"/>
              <a:t> J</a:t>
            </a:r>
          </a:p>
          <a:p>
            <a:r>
              <a:rPr lang="tr-TR" sz="1200" dirty="0" smtClean="0"/>
              <a:t>DOI 10.1007/s00192-011-1530-0</a:t>
            </a:r>
            <a:endParaRPr lang="tr-TR" sz="1200" dirty="0"/>
          </a:p>
        </p:txBody>
      </p:sp>
    </p:spTree>
    <p:extLst>
      <p:ext uri="{BB962C8B-B14F-4D97-AF65-F5344CB8AC3E}">
        <p14:creationId xmlns:p14="http://schemas.microsoft.com/office/powerpoint/2010/main" val="3929664948"/>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95536" y="260648"/>
            <a:ext cx="8229600" cy="1143000"/>
          </a:xfrm>
        </p:spPr>
        <p:txBody>
          <a:bodyPr/>
          <a:lstStyle/>
          <a:p>
            <a:r>
              <a:rPr lang="tr-TR" dirty="0" smtClean="0">
                <a:solidFill>
                  <a:schemeClr val="tx1"/>
                </a:solidFill>
                <a:latin typeface="Times New Roman" pitchFamily="18" charset="0"/>
                <a:cs typeface="Times New Roman" pitchFamily="18" charset="0"/>
              </a:rPr>
              <a:t>Eve götürülecek mesajlar</a:t>
            </a:r>
            <a:endParaRPr lang="tr-TR" dirty="0">
              <a:solidFill>
                <a:schemeClr val="tx1"/>
              </a:solidFill>
              <a:latin typeface="Times New Roman" pitchFamily="18" charset="0"/>
              <a:cs typeface="Times New Roman" pitchFamily="18" charset="0"/>
            </a:endParaRPr>
          </a:p>
        </p:txBody>
      </p:sp>
      <p:sp>
        <p:nvSpPr>
          <p:cNvPr id="3" name="2 İçerik Yer Tutucusu"/>
          <p:cNvSpPr>
            <a:spLocks noGrp="1"/>
          </p:cNvSpPr>
          <p:nvPr>
            <p:ph idx="1"/>
          </p:nvPr>
        </p:nvSpPr>
        <p:spPr/>
        <p:txBody>
          <a:bodyPr>
            <a:normAutofit lnSpcReduction="10000"/>
          </a:bodyPr>
          <a:lstStyle/>
          <a:p>
            <a:pPr>
              <a:buFont typeface="Wingdings" pitchFamily="2" charset="2"/>
              <a:buChar char="Ø"/>
            </a:pPr>
            <a:r>
              <a:rPr lang="tr-TR" dirty="0" err="1" smtClean="0">
                <a:latin typeface="Times New Roman" pitchFamily="18" charset="0"/>
                <a:cs typeface="Times New Roman" pitchFamily="18" charset="0"/>
              </a:rPr>
              <a:t>Elektif</a:t>
            </a:r>
            <a:r>
              <a:rPr lang="tr-TR" dirty="0" smtClean="0">
                <a:latin typeface="Times New Roman" pitchFamily="18" charset="0"/>
                <a:cs typeface="Times New Roman" pitchFamily="18" charset="0"/>
              </a:rPr>
              <a:t> sezaryen (doğum denemesi olmadan) erken dönemde (3 -6 ay) daha düşük </a:t>
            </a:r>
            <a:r>
              <a:rPr lang="tr-TR" dirty="0" err="1" smtClean="0">
                <a:latin typeface="Times New Roman" pitchFamily="18" charset="0"/>
                <a:cs typeface="Times New Roman" pitchFamily="18" charset="0"/>
              </a:rPr>
              <a:t>postpartum</a:t>
            </a:r>
            <a:r>
              <a:rPr lang="tr-TR" dirty="0" smtClean="0">
                <a:latin typeface="Times New Roman" pitchFamily="18" charset="0"/>
                <a:cs typeface="Times New Roman" pitchFamily="18" charset="0"/>
              </a:rPr>
              <a:t> </a:t>
            </a:r>
            <a:r>
              <a:rPr lang="tr-TR" dirty="0" err="1" smtClean="0">
                <a:latin typeface="Times New Roman" pitchFamily="18" charset="0"/>
                <a:cs typeface="Times New Roman" pitchFamily="18" charset="0"/>
              </a:rPr>
              <a:t>üriner</a:t>
            </a:r>
            <a:r>
              <a:rPr lang="tr-TR" dirty="0" smtClean="0">
                <a:latin typeface="Times New Roman" pitchFamily="18" charset="0"/>
                <a:cs typeface="Times New Roman" pitchFamily="18" charset="0"/>
              </a:rPr>
              <a:t> </a:t>
            </a:r>
            <a:r>
              <a:rPr lang="tr-TR" dirty="0" err="1" smtClean="0">
                <a:latin typeface="Times New Roman" pitchFamily="18" charset="0"/>
                <a:cs typeface="Times New Roman" pitchFamily="18" charset="0"/>
              </a:rPr>
              <a:t>inkontinans</a:t>
            </a:r>
            <a:r>
              <a:rPr lang="tr-TR" dirty="0" smtClean="0">
                <a:latin typeface="Times New Roman" pitchFamily="18" charset="0"/>
                <a:cs typeface="Times New Roman" pitchFamily="18" charset="0"/>
              </a:rPr>
              <a:t> ile ilişkilidir.</a:t>
            </a:r>
          </a:p>
          <a:p>
            <a:pPr>
              <a:buFont typeface="Wingdings" pitchFamily="2" charset="2"/>
              <a:buChar char="Ø"/>
            </a:pPr>
            <a:r>
              <a:rPr lang="tr-TR" dirty="0" smtClean="0">
                <a:latin typeface="Times New Roman" pitchFamily="18" charset="0"/>
                <a:cs typeface="Times New Roman" pitchFamily="18" charset="0"/>
              </a:rPr>
              <a:t>Buna rağmen sezaryen uzun dönemde </a:t>
            </a:r>
            <a:r>
              <a:rPr lang="tr-TR" dirty="0" err="1" smtClean="0">
                <a:latin typeface="Times New Roman" pitchFamily="18" charset="0"/>
                <a:cs typeface="Times New Roman" pitchFamily="18" charset="0"/>
              </a:rPr>
              <a:t>üriner</a:t>
            </a:r>
            <a:r>
              <a:rPr lang="tr-TR" dirty="0" smtClean="0">
                <a:latin typeface="Times New Roman" pitchFamily="18" charset="0"/>
                <a:cs typeface="Times New Roman" pitchFamily="18" charset="0"/>
              </a:rPr>
              <a:t> ve </a:t>
            </a:r>
            <a:r>
              <a:rPr lang="tr-TR" dirty="0" err="1" smtClean="0">
                <a:latin typeface="Times New Roman" pitchFamily="18" charset="0"/>
                <a:cs typeface="Times New Roman" pitchFamily="18" charset="0"/>
              </a:rPr>
              <a:t>fekal</a:t>
            </a:r>
            <a:r>
              <a:rPr lang="tr-TR" dirty="0" smtClean="0">
                <a:latin typeface="Times New Roman" pitchFamily="18" charset="0"/>
                <a:cs typeface="Times New Roman" pitchFamily="18" charset="0"/>
              </a:rPr>
              <a:t> </a:t>
            </a:r>
            <a:r>
              <a:rPr lang="tr-TR" dirty="0" err="1" smtClean="0">
                <a:latin typeface="Times New Roman" pitchFamily="18" charset="0"/>
                <a:cs typeface="Times New Roman" pitchFamily="18" charset="0"/>
              </a:rPr>
              <a:t>inkontinansı</a:t>
            </a:r>
            <a:r>
              <a:rPr lang="tr-TR" dirty="0" smtClean="0">
                <a:latin typeface="Times New Roman" pitchFamily="18" charset="0"/>
                <a:cs typeface="Times New Roman" pitchFamily="18" charset="0"/>
              </a:rPr>
              <a:t> önlemez.</a:t>
            </a:r>
          </a:p>
          <a:p>
            <a:pPr>
              <a:buFont typeface="Wingdings" pitchFamily="2" charset="2"/>
              <a:buChar char="Ø"/>
            </a:pPr>
            <a:r>
              <a:rPr lang="tr-TR" dirty="0" smtClean="0">
                <a:latin typeface="Times New Roman" pitchFamily="18" charset="0"/>
                <a:cs typeface="Times New Roman" pitchFamily="18" charset="0"/>
              </a:rPr>
              <a:t>Sezaryen uzun dönemde </a:t>
            </a:r>
            <a:r>
              <a:rPr lang="tr-TR" dirty="0" err="1" smtClean="0">
                <a:latin typeface="Times New Roman" pitchFamily="18" charset="0"/>
                <a:cs typeface="Times New Roman" pitchFamily="18" charset="0"/>
              </a:rPr>
              <a:t>seksual</a:t>
            </a:r>
            <a:r>
              <a:rPr lang="tr-TR" dirty="0" smtClean="0">
                <a:latin typeface="Times New Roman" pitchFamily="18" charset="0"/>
                <a:cs typeface="Times New Roman" pitchFamily="18" charset="0"/>
              </a:rPr>
              <a:t> </a:t>
            </a:r>
            <a:r>
              <a:rPr lang="tr-TR" dirty="0" err="1" smtClean="0">
                <a:latin typeface="Times New Roman" pitchFamily="18" charset="0"/>
                <a:cs typeface="Times New Roman" pitchFamily="18" charset="0"/>
              </a:rPr>
              <a:t>disfonksiyonu</a:t>
            </a:r>
            <a:r>
              <a:rPr lang="tr-TR" dirty="0" smtClean="0">
                <a:latin typeface="Times New Roman" pitchFamily="18" charset="0"/>
                <a:cs typeface="Times New Roman" pitchFamily="18" charset="0"/>
              </a:rPr>
              <a:t> önlemez.</a:t>
            </a:r>
          </a:p>
          <a:p>
            <a:pPr>
              <a:buFont typeface="Wingdings" pitchFamily="2" charset="2"/>
              <a:buChar char="Ø"/>
            </a:pPr>
            <a:r>
              <a:rPr lang="tr-TR" dirty="0" err="1" smtClean="0">
                <a:latin typeface="Times New Roman" pitchFamily="18" charset="0"/>
                <a:cs typeface="Times New Roman" pitchFamily="18" charset="0"/>
              </a:rPr>
              <a:t>Pelvik</a:t>
            </a:r>
            <a:r>
              <a:rPr lang="tr-TR" dirty="0" smtClean="0">
                <a:latin typeface="Times New Roman" pitchFamily="18" charset="0"/>
                <a:cs typeface="Times New Roman" pitchFamily="18" charset="0"/>
              </a:rPr>
              <a:t> taban </a:t>
            </a:r>
            <a:r>
              <a:rPr lang="tr-TR" dirty="0" err="1" smtClean="0">
                <a:latin typeface="Times New Roman" pitchFamily="18" charset="0"/>
                <a:cs typeface="Times New Roman" pitchFamily="18" charset="0"/>
              </a:rPr>
              <a:t>disfonksiyonunu</a:t>
            </a:r>
            <a:r>
              <a:rPr lang="tr-TR" dirty="0" smtClean="0">
                <a:latin typeface="Times New Roman" pitchFamily="18" charset="0"/>
                <a:cs typeface="Times New Roman" pitchFamily="18" charset="0"/>
              </a:rPr>
              <a:t> önlemede </a:t>
            </a:r>
            <a:r>
              <a:rPr lang="tr-TR" dirty="0" err="1" smtClean="0">
                <a:latin typeface="Times New Roman" pitchFamily="18" charset="0"/>
                <a:cs typeface="Times New Roman" pitchFamily="18" charset="0"/>
              </a:rPr>
              <a:t>elektif</a:t>
            </a:r>
            <a:r>
              <a:rPr lang="tr-TR" dirty="0" smtClean="0">
                <a:latin typeface="Times New Roman" pitchFamily="18" charset="0"/>
                <a:cs typeface="Times New Roman" pitchFamily="18" charset="0"/>
              </a:rPr>
              <a:t> sezaryen önerilmesi için yeterli bilimsel data yoktur.</a:t>
            </a:r>
          </a:p>
          <a:p>
            <a:pPr>
              <a:buFont typeface="Wingdings" pitchFamily="2" charset="2"/>
              <a:buChar char="Ø"/>
            </a:pPr>
            <a:r>
              <a:rPr lang="tr-TR" dirty="0" smtClean="0">
                <a:latin typeface="Times New Roman" pitchFamily="18" charset="0"/>
                <a:cs typeface="Times New Roman" pitchFamily="18" charset="0"/>
              </a:rPr>
              <a:t>Yüksek riskli kadınlarda (daha önce </a:t>
            </a:r>
            <a:r>
              <a:rPr lang="tr-TR" dirty="0" err="1" smtClean="0">
                <a:latin typeface="Times New Roman" pitchFamily="18" charset="0"/>
                <a:cs typeface="Times New Roman" pitchFamily="18" charset="0"/>
              </a:rPr>
              <a:t>pelvik</a:t>
            </a:r>
            <a:r>
              <a:rPr lang="tr-TR" dirty="0" smtClean="0">
                <a:latin typeface="Times New Roman" pitchFamily="18" charset="0"/>
                <a:cs typeface="Times New Roman" pitchFamily="18" charset="0"/>
              </a:rPr>
              <a:t> </a:t>
            </a:r>
            <a:r>
              <a:rPr lang="tr-TR" dirty="0" err="1" smtClean="0">
                <a:latin typeface="Times New Roman" pitchFamily="18" charset="0"/>
                <a:cs typeface="Times New Roman" pitchFamily="18" charset="0"/>
              </a:rPr>
              <a:t>disfonksiyonu</a:t>
            </a:r>
            <a:r>
              <a:rPr lang="tr-TR" dirty="0" smtClean="0">
                <a:latin typeface="Times New Roman" pitchFamily="18" charset="0"/>
                <a:cs typeface="Times New Roman" pitchFamily="18" charset="0"/>
              </a:rPr>
              <a:t> olan  veya 40 yaş üzeri kadınlar) daha ileri çalışmalara ihtiyaç olmakla birlikte </a:t>
            </a:r>
            <a:r>
              <a:rPr lang="tr-TR" dirty="0" err="1" smtClean="0">
                <a:latin typeface="Times New Roman" pitchFamily="18" charset="0"/>
                <a:cs typeface="Times New Roman" pitchFamily="18" charset="0"/>
              </a:rPr>
              <a:t>elektif</a:t>
            </a:r>
            <a:r>
              <a:rPr lang="tr-TR" dirty="0" smtClean="0">
                <a:latin typeface="Times New Roman" pitchFamily="18" charset="0"/>
                <a:cs typeface="Times New Roman" pitchFamily="18" charset="0"/>
              </a:rPr>
              <a:t> sezaryen önerilebilir . </a:t>
            </a:r>
            <a:endParaRPr lang="tr-TR"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solidFill>
                  <a:schemeClr val="tx1"/>
                </a:solidFill>
                <a:latin typeface="Times New Roman" pitchFamily="18" charset="0"/>
                <a:cs typeface="Times New Roman" pitchFamily="18" charset="0"/>
              </a:rPr>
              <a:t>Anatomi 4</a:t>
            </a:r>
            <a:endParaRPr lang="tr-TR" dirty="0">
              <a:solidFill>
                <a:schemeClr val="tx1"/>
              </a:solidFill>
              <a:latin typeface="Times New Roman" pitchFamily="18" charset="0"/>
              <a:cs typeface="Times New Roman" pitchFamily="18" charset="0"/>
            </a:endParaRPr>
          </a:p>
        </p:txBody>
      </p:sp>
      <p:sp>
        <p:nvSpPr>
          <p:cNvPr id="3" name="2 İçerik Yer Tutucusu"/>
          <p:cNvSpPr>
            <a:spLocks noGrp="1"/>
          </p:cNvSpPr>
          <p:nvPr>
            <p:ph idx="1"/>
          </p:nvPr>
        </p:nvSpPr>
        <p:spPr/>
        <p:txBody>
          <a:bodyPr>
            <a:normAutofit fontScale="92500" lnSpcReduction="10000"/>
          </a:bodyPr>
          <a:lstStyle/>
          <a:p>
            <a:pPr>
              <a:buFont typeface="Wingdings" pitchFamily="2" charset="2"/>
              <a:buChar char="Ø"/>
            </a:pPr>
            <a:r>
              <a:rPr lang="tr-TR" dirty="0" err="1" smtClean="0">
                <a:latin typeface="Times New Roman" pitchFamily="18" charset="0"/>
                <a:cs typeface="Times New Roman" pitchFamily="18" charset="0"/>
              </a:rPr>
              <a:t>Perineal</a:t>
            </a:r>
            <a:r>
              <a:rPr lang="tr-TR" dirty="0" smtClean="0">
                <a:latin typeface="Times New Roman" pitchFamily="18" charset="0"/>
                <a:cs typeface="Times New Roman" pitchFamily="18" charset="0"/>
              </a:rPr>
              <a:t> </a:t>
            </a:r>
            <a:r>
              <a:rPr lang="tr-TR" dirty="0" err="1" smtClean="0">
                <a:latin typeface="Times New Roman" pitchFamily="18" charset="0"/>
                <a:cs typeface="Times New Roman" pitchFamily="18" charset="0"/>
              </a:rPr>
              <a:t>membran</a:t>
            </a:r>
            <a:r>
              <a:rPr lang="tr-TR" dirty="0" smtClean="0">
                <a:latin typeface="Times New Roman" pitchFamily="18" charset="0"/>
                <a:cs typeface="Times New Roman" pitchFamily="18" charset="0"/>
              </a:rPr>
              <a:t> </a:t>
            </a:r>
            <a:r>
              <a:rPr lang="tr-TR" dirty="0" err="1" smtClean="0">
                <a:latin typeface="Times New Roman" pitchFamily="18" charset="0"/>
                <a:cs typeface="Times New Roman" pitchFamily="18" charset="0"/>
              </a:rPr>
              <a:t>levator</a:t>
            </a:r>
            <a:r>
              <a:rPr lang="tr-TR" dirty="0" smtClean="0">
                <a:latin typeface="Times New Roman" pitchFamily="18" charset="0"/>
                <a:cs typeface="Times New Roman" pitchFamily="18" charset="0"/>
              </a:rPr>
              <a:t> ani kasının altında uzanır ve </a:t>
            </a:r>
            <a:r>
              <a:rPr lang="tr-TR" dirty="0" err="1" smtClean="0">
                <a:latin typeface="Times New Roman" pitchFamily="18" charset="0"/>
                <a:cs typeface="Times New Roman" pitchFamily="18" charset="0"/>
              </a:rPr>
              <a:t>vagina</a:t>
            </a:r>
            <a:r>
              <a:rPr lang="tr-TR" dirty="0" smtClean="0">
                <a:latin typeface="Times New Roman" pitchFamily="18" charset="0"/>
                <a:cs typeface="Times New Roman" pitchFamily="18" charset="0"/>
              </a:rPr>
              <a:t> ile rektumu ayırır.</a:t>
            </a:r>
          </a:p>
          <a:p>
            <a:pPr>
              <a:buFont typeface="Wingdings" pitchFamily="2" charset="2"/>
              <a:buChar char="Ø"/>
            </a:pPr>
            <a:r>
              <a:rPr lang="tr-TR" dirty="0" err="1" smtClean="0">
                <a:latin typeface="Times New Roman" pitchFamily="18" charset="0"/>
                <a:cs typeface="Times New Roman" pitchFamily="18" charset="0"/>
              </a:rPr>
              <a:t>Perineal</a:t>
            </a:r>
            <a:r>
              <a:rPr lang="tr-TR" dirty="0" smtClean="0">
                <a:latin typeface="Times New Roman" pitchFamily="18" charset="0"/>
                <a:cs typeface="Times New Roman" pitchFamily="18" charset="0"/>
              </a:rPr>
              <a:t> </a:t>
            </a:r>
            <a:r>
              <a:rPr lang="tr-TR" dirty="0" err="1" smtClean="0">
                <a:latin typeface="Times New Roman" pitchFamily="18" charset="0"/>
                <a:cs typeface="Times New Roman" pitchFamily="18" charset="0"/>
              </a:rPr>
              <a:t>membranın</a:t>
            </a:r>
            <a:r>
              <a:rPr lang="tr-TR" dirty="0" smtClean="0">
                <a:latin typeface="Times New Roman" pitchFamily="18" charset="0"/>
                <a:cs typeface="Times New Roman" pitchFamily="18" charset="0"/>
              </a:rPr>
              <a:t> </a:t>
            </a:r>
            <a:r>
              <a:rPr lang="tr-TR" dirty="0" err="1" smtClean="0">
                <a:latin typeface="Times New Roman" pitchFamily="18" charset="0"/>
                <a:cs typeface="Times New Roman" pitchFamily="18" charset="0"/>
              </a:rPr>
              <a:t>dens</a:t>
            </a:r>
            <a:r>
              <a:rPr lang="tr-TR" dirty="0" smtClean="0">
                <a:latin typeface="Times New Roman" pitchFamily="18" charset="0"/>
                <a:cs typeface="Times New Roman" pitchFamily="18" charset="0"/>
              </a:rPr>
              <a:t> bir yapısı vardır çünkü </a:t>
            </a:r>
            <a:r>
              <a:rPr lang="tr-TR" dirty="0" err="1" smtClean="0">
                <a:latin typeface="Times New Roman" pitchFamily="18" charset="0"/>
                <a:cs typeface="Times New Roman" pitchFamily="18" charset="0"/>
              </a:rPr>
              <a:t>perineal</a:t>
            </a:r>
            <a:r>
              <a:rPr lang="tr-TR" dirty="0" smtClean="0">
                <a:latin typeface="Times New Roman" pitchFamily="18" charset="0"/>
                <a:cs typeface="Times New Roman" pitchFamily="18" charset="0"/>
              </a:rPr>
              <a:t> </a:t>
            </a:r>
            <a:r>
              <a:rPr lang="tr-TR" dirty="0" err="1" smtClean="0">
                <a:latin typeface="Times New Roman" pitchFamily="18" charset="0"/>
                <a:cs typeface="Times New Roman" pitchFamily="18" charset="0"/>
              </a:rPr>
              <a:t>membranın</a:t>
            </a:r>
            <a:r>
              <a:rPr lang="tr-TR" dirty="0" smtClean="0">
                <a:latin typeface="Times New Roman" pitchFamily="18" charset="0"/>
                <a:cs typeface="Times New Roman" pitchFamily="18" charset="0"/>
              </a:rPr>
              <a:t> </a:t>
            </a:r>
            <a:r>
              <a:rPr lang="tr-TR" dirty="0" err="1" smtClean="0">
                <a:latin typeface="Times New Roman" pitchFamily="18" charset="0"/>
                <a:cs typeface="Times New Roman" pitchFamily="18" charset="0"/>
              </a:rPr>
              <a:t>superficial</a:t>
            </a:r>
            <a:r>
              <a:rPr lang="tr-TR" dirty="0" smtClean="0">
                <a:latin typeface="Times New Roman" pitchFamily="18" charset="0"/>
                <a:cs typeface="Times New Roman" pitchFamily="18" charset="0"/>
              </a:rPr>
              <a:t> kası, derin </a:t>
            </a:r>
            <a:r>
              <a:rPr lang="tr-TR" dirty="0" err="1" smtClean="0">
                <a:latin typeface="Times New Roman" pitchFamily="18" charset="0"/>
                <a:cs typeface="Times New Roman" pitchFamily="18" charset="0"/>
              </a:rPr>
              <a:t>transvers</a:t>
            </a:r>
            <a:r>
              <a:rPr lang="tr-TR" dirty="0" smtClean="0">
                <a:latin typeface="Times New Roman" pitchFamily="18" charset="0"/>
                <a:cs typeface="Times New Roman" pitchFamily="18" charset="0"/>
              </a:rPr>
              <a:t> </a:t>
            </a:r>
            <a:r>
              <a:rPr lang="tr-TR" dirty="0" err="1" smtClean="0">
                <a:latin typeface="Times New Roman" pitchFamily="18" charset="0"/>
                <a:cs typeface="Times New Roman" pitchFamily="18" charset="0"/>
              </a:rPr>
              <a:t>perineal</a:t>
            </a:r>
            <a:r>
              <a:rPr lang="tr-TR" dirty="0" smtClean="0">
                <a:latin typeface="Times New Roman" pitchFamily="18" charset="0"/>
                <a:cs typeface="Times New Roman" pitchFamily="18" charset="0"/>
              </a:rPr>
              <a:t> kas, </a:t>
            </a:r>
            <a:r>
              <a:rPr lang="tr-TR" dirty="0" err="1" smtClean="0">
                <a:latin typeface="Times New Roman" pitchFamily="18" charset="0"/>
                <a:cs typeface="Times New Roman" pitchFamily="18" charset="0"/>
              </a:rPr>
              <a:t>external</a:t>
            </a:r>
            <a:r>
              <a:rPr lang="tr-TR" dirty="0" smtClean="0">
                <a:latin typeface="Times New Roman" pitchFamily="18" charset="0"/>
                <a:cs typeface="Times New Roman" pitchFamily="18" charset="0"/>
              </a:rPr>
              <a:t> </a:t>
            </a:r>
            <a:r>
              <a:rPr lang="tr-TR" dirty="0" err="1" smtClean="0">
                <a:latin typeface="Times New Roman" pitchFamily="18" charset="0"/>
                <a:cs typeface="Times New Roman" pitchFamily="18" charset="0"/>
              </a:rPr>
              <a:t>üretral</a:t>
            </a:r>
            <a:r>
              <a:rPr lang="tr-TR" dirty="0" smtClean="0">
                <a:latin typeface="Times New Roman" pitchFamily="18" charset="0"/>
                <a:cs typeface="Times New Roman" pitchFamily="18" charset="0"/>
              </a:rPr>
              <a:t> </a:t>
            </a:r>
            <a:r>
              <a:rPr lang="tr-TR" dirty="0" err="1" smtClean="0">
                <a:latin typeface="Times New Roman" pitchFamily="18" charset="0"/>
                <a:cs typeface="Times New Roman" pitchFamily="18" charset="0"/>
              </a:rPr>
              <a:t>sfinkter</a:t>
            </a:r>
            <a:r>
              <a:rPr lang="tr-TR" dirty="0" smtClean="0">
                <a:latin typeface="Times New Roman" pitchFamily="18" charset="0"/>
                <a:cs typeface="Times New Roman" pitchFamily="18" charset="0"/>
              </a:rPr>
              <a:t>, </a:t>
            </a:r>
            <a:r>
              <a:rPr lang="tr-TR" dirty="0" err="1" smtClean="0">
                <a:latin typeface="Times New Roman" pitchFamily="18" charset="0"/>
                <a:cs typeface="Times New Roman" pitchFamily="18" charset="0"/>
              </a:rPr>
              <a:t>external</a:t>
            </a:r>
            <a:r>
              <a:rPr lang="tr-TR" dirty="0" smtClean="0">
                <a:latin typeface="Times New Roman" pitchFamily="18" charset="0"/>
                <a:cs typeface="Times New Roman" pitchFamily="18" charset="0"/>
              </a:rPr>
              <a:t> anal </a:t>
            </a:r>
            <a:r>
              <a:rPr lang="tr-TR" dirty="0" err="1" smtClean="0">
                <a:latin typeface="Times New Roman" pitchFamily="18" charset="0"/>
                <a:cs typeface="Times New Roman" pitchFamily="18" charset="0"/>
              </a:rPr>
              <a:t>sfinkter</a:t>
            </a:r>
            <a:r>
              <a:rPr lang="tr-TR" dirty="0" smtClean="0">
                <a:latin typeface="Times New Roman" pitchFamily="18" charset="0"/>
                <a:cs typeface="Times New Roman" pitchFamily="18" charset="0"/>
              </a:rPr>
              <a:t> ve </a:t>
            </a:r>
            <a:r>
              <a:rPr lang="tr-TR" dirty="0" err="1" smtClean="0">
                <a:latin typeface="Times New Roman" pitchFamily="18" charset="0"/>
                <a:cs typeface="Times New Roman" pitchFamily="18" charset="0"/>
              </a:rPr>
              <a:t>levator</a:t>
            </a:r>
            <a:r>
              <a:rPr lang="tr-TR" dirty="0" smtClean="0">
                <a:latin typeface="Times New Roman" pitchFamily="18" charset="0"/>
                <a:cs typeface="Times New Roman" pitchFamily="18" charset="0"/>
              </a:rPr>
              <a:t> ani kaslarının </a:t>
            </a:r>
            <a:r>
              <a:rPr lang="tr-TR" dirty="0" err="1" smtClean="0">
                <a:latin typeface="Times New Roman" pitchFamily="18" charset="0"/>
                <a:cs typeface="Times New Roman" pitchFamily="18" charset="0"/>
              </a:rPr>
              <a:t>insersiyonlarını</a:t>
            </a:r>
            <a:r>
              <a:rPr lang="tr-TR" dirty="0" smtClean="0">
                <a:latin typeface="Times New Roman" pitchFamily="18" charset="0"/>
                <a:cs typeface="Times New Roman" pitchFamily="18" charset="0"/>
              </a:rPr>
              <a:t> içerir.</a:t>
            </a:r>
          </a:p>
          <a:p>
            <a:pPr>
              <a:buFont typeface="Wingdings" pitchFamily="2" charset="2"/>
              <a:buChar char="Ø"/>
            </a:pPr>
            <a:r>
              <a:rPr lang="tr-TR" dirty="0" err="1" smtClean="0">
                <a:latin typeface="Times New Roman" pitchFamily="18" charset="0"/>
                <a:cs typeface="Times New Roman" pitchFamily="18" charset="0"/>
              </a:rPr>
              <a:t>Perineal</a:t>
            </a:r>
            <a:r>
              <a:rPr lang="tr-TR" dirty="0" smtClean="0">
                <a:latin typeface="Times New Roman" pitchFamily="18" charset="0"/>
                <a:cs typeface="Times New Roman" pitchFamily="18" charset="0"/>
              </a:rPr>
              <a:t> body, </a:t>
            </a:r>
            <a:r>
              <a:rPr lang="tr-TR" dirty="0" err="1" smtClean="0">
                <a:latin typeface="Times New Roman" pitchFamily="18" charset="0"/>
                <a:cs typeface="Times New Roman" pitchFamily="18" charset="0"/>
              </a:rPr>
              <a:t>levator</a:t>
            </a:r>
            <a:r>
              <a:rPr lang="tr-TR" dirty="0" smtClean="0">
                <a:latin typeface="Times New Roman" pitchFamily="18" charset="0"/>
                <a:cs typeface="Times New Roman" pitchFamily="18" charset="0"/>
              </a:rPr>
              <a:t> ani kas grubunun </a:t>
            </a:r>
            <a:r>
              <a:rPr lang="tr-TR" dirty="0" err="1" smtClean="0">
                <a:latin typeface="Times New Roman" pitchFamily="18" charset="0"/>
                <a:cs typeface="Times New Roman" pitchFamily="18" charset="0"/>
              </a:rPr>
              <a:t>üretra</a:t>
            </a:r>
            <a:r>
              <a:rPr lang="tr-TR" dirty="0" smtClean="0">
                <a:latin typeface="Times New Roman" pitchFamily="18" charset="0"/>
                <a:cs typeface="Times New Roman" pitchFamily="18" charset="0"/>
              </a:rPr>
              <a:t>, rektum ve </a:t>
            </a:r>
            <a:r>
              <a:rPr lang="tr-TR" dirty="0" err="1" smtClean="0">
                <a:latin typeface="Times New Roman" pitchFamily="18" charset="0"/>
                <a:cs typeface="Times New Roman" pitchFamily="18" charset="0"/>
              </a:rPr>
              <a:t>vaginaya</a:t>
            </a:r>
            <a:r>
              <a:rPr lang="tr-TR" dirty="0" smtClean="0">
                <a:latin typeface="Times New Roman" pitchFamily="18" charset="0"/>
                <a:cs typeface="Times New Roman" pitchFamily="18" charset="0"/>
              </a:rPr>
              <a:t> açıldığı yer olan </a:t>
            </a:r>
            <a:r>
              <a:rPr lang="tr-TR" dirty="0" err="1" smtClean="0">
                <a:latin typeface="Times New Roman" pitchFamily="18" charset="0"/>
                <a:cs typeface="Times New Roman" pitchFamily="18" charset="0"/>
              </a:rPr>
              <a:t>ürogenital</a:t>
            </a:r>
            <a:r>
              <a:rPr lang="tr-TR" dirty="0" smtClean="0">
                <a:latin typeface="Times New Roman" pitchFamily="18" charset="0"/>
                <a:cs typeface="Times New Roman" pitchFamily="18" charset="0"/>
              </a:rPr>
              <a:t> </a:t>
            </a:r>
            <a:r>
              <a:rPr lang="tr-TR" dirty="0" err="1" smtClean="0">
                <a:latin typeface="Times New Roman" pitchFamily="18" charset="0"/>
                <a:cs typeface="Times New Roman" pitchFamily="18" charset="0"/>
              </a:rPr>
              <a:t>hiatusun</a:t>
            </a:r>
            <a:r>
              <a:rPr lang="tr-TR" dirty="0" smtClean="0">
                <a:latin typeface="Times New Roman" pitchFamily="18" charset="0"/>
                <a:cs typeface="Times New Roman" pitchFamily="18" charset="0"/>
              </a:rPr>
              <a:t> </a:t>
            </a:r>
            <a:r>
              <a:rPr lang="tr-TR" dirty="0" err="1" smtClean="0">
                <a:latin typeface="Times New Roman" pitchFamily="18" charset="0"/>
                <a:cs typeface="Times New Roman" pitchFamily="18" charset="0"/>
              </a:rPr>
              <a:t>expansiyonunu</a:t>
            </a:r>
            <a:r>
              <a:rPr lang="tr-TR" dirty="0" smtClean="0">
                <a:latin typeface="Times New Roman" pitchFamily="18" charset="0"/>
                <a:cs typeface="Times New Roman" pitchFamily="18" charset="0"/>
              </a:rPr>
              <a:t> önler. </a:t>
            </a:r>
          </a:p>
          <a:p>
            <a:pPr>
              <a:buFont typeface="Wingdings" pitchFamily="2" charset="2"/>
              <a:buChar char="Ø"/>
            </a:pPr>
            <a:r>
              <a:rPr lang="tr-TR" dirty="0" smtClean="0">
                <a:latin typeface="Times New Roman" pitchFamily="18" charset="0"/>
                <a:cs typeface="Times New Roman" pitchFamily="18" charset="0"/>
              </a:rPr>
              <a:t>Bu alan oldukça önemlidir, çünkü POP geliştiği noktadır.</a:t>
            </a:r>
          </a:p>
          <a:p>
            <a:pPr>
              <a:buFont typeface="Wingdings" pitchFamily="2" charset="2"/>
              <a:buChar char="Ø"/>
            </a:pPr>
            <a:r>
              <a:rPr lang="tr-TR" dirty="0" err="1" smtClean="0">
                <a:latin typeface="Times New Roman" pitchFamily="18" charset="0"/>
                <a:cs typeface="Times New Roman" pitchFamily="18" charset="0"/>
              </a:rPr>
              <a:t>Perineal</a:t>
            </a:r>
            <a:r>
              <a:rPr lang="tr-TR" dirty="0" smtClean="0">
                <a:latin typeface="Times New Roman" pitchFamily="18" charset="0"/>
                <a:cs typeface="Times New Roman" pitchFamily="18" charset="0"/>
              </a:rPr>
              <a:t> </a:t>
            </a:r>
            <a:r>
              <a:rPr lang="tr-TR" dirty="0" err="1" smtClean="0">
                <a:latin typeface="Times New Roman" pitchFamily="18" charset="0"/>
                <a:cs typeface="Times New Roman" pitchFamily="18" charset="0"/>
              </a:rPr>
              <a:t>membran</a:t>
            </a:r>
            <a:r>
              <a:rPr lang="tr-TR" dirty="0" smtClean="0">
                <a:latin typeface="Times New Roman" pitchFamily="18" charset="0"/>
                <a:cs typeface="Times New Roman" pitchFamily="18" charset="0"/>
              </a:rPr>
              <a:t> </a:t>
            </a:r>
            <a:r>
              <a:rPr lang="tr-TR" dirty="0" err="1" smtClean="0">
                <a:latin typeface="Times New Roman" pitchFamily="18" charset="0"/>
                <a:cs typeface="Times New Roman" pitchFamily="18" charset="0"/>
              </a:rPr>
              <a:t>vaginal</a:t>
            </a:r>
            <a:r>
              <a:rPr lang="tr-TR" dirty="0" smtClean="0">
                <a:latin typeface="Times New Roman" pitchFamily="18" charset="0"/>
                <a:cs typeface="Times New Roman" pitchFamily="18" charset="0"/>
              </a:rPr>
              <a:t> doğumda </a:t>
            </a:r>
            <a:r>
              <a:rPr lang="tr-TR" dirty="0" err="1" smtClean="0">
                <a:latin typeface="Times New Roman" pitchFamily="18" charset="0"/>
                <a:cs typeface="Times New Roman" pitchFamily="18" charset="0"/>
              </a:rPr>
              <a:t>epizyotomi</a:t>
            </a:r>
            <a:r>
              <a:rPr lang="tr-TR" dirty="0" smtClean="0">
                <a:latin typeface="Times New Roman" pitchFamily="18" charset="0"/>
                <a:cs typeface="Times New Roman" pitchFamily="18" charset="0"/>
              </a:rPr>
              <a:t> nedeniyle </a:t>
            </a:r>
            <a:r>
              <a:rPr lang="tr-TR" dirty="0" err="1" smtClean="0">
                <a:latin typeface="Times New Roman" pitchFamily="18" charset="0"/>
                <a:cs typeface="Times New Roman" pitchFamily="18" charset="0"/>
              </a:rPr>
              <a:t>hasarlanabilir</a:t>
            </a:r>
            <a:r>
              <a:rPr lang="tr-TR" dirty="0" smtClean="0">
                <a:latin typeface="Times New Roman" pitchFamily="18" charset="0"/>
                <a:cs typeface="Times New Roman" pitchFamily="18" charset="0"/>
              </a:rPr>
              <a:t>.</a:t>
            </a:r>
            <a:endParaRPr lang="tr-TR"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solidFill>
                  <a:schemeClr val="tx1"/>
                </a:solidFill>
                <a:latin typeface="Times New Roman" pitchFamily="18" charset="0"/>
                <a:cs typeface="Times New Roman" pitchFamily="18" charset="0"/>
              </a:rPr>
              <a:t>Eve götürülecek mesajlar</a:t>
            </a:r>
            <a:endParaRPr lang="tr-TR" dirty="0">
              <a:solidFill>
                <a:schemeClr val="tx1"/>
              </a:solidFill>
              <a:latin typeface="Times New Roman" pitchFamily="18" charset="0"/>
              <a:cs typeface="Times New Roman" pitchFamily="18" charset="0"/>
            </a:endParaRPr>
          </a:p>
        </p:txBody>
      </p:sp>
      <p:sp>
        <p:nvSpPr>
          <p:cNvPr id="3" name="2 İçerik Yer Tutucusu"/>
          <p:cNvSpPr>
            <a:spLocks noGrp="1"/>
          </p:cNvSpPr>
          <p:nvPr>
            <p:ph idx="1"/>
          </p:nvPr>
        </p:nvSpPr>
        <p:spPr/>
        <p:txBody>
          <a:bodyPr>
            <a:normAutofit/>
          </a:bodyPr>
          <a:lstStyle/>
          <a:p>
            <a:pPr>
              <a:buFont typeface="Wingdings" pitchFamily="2" charset="2"/>
              <a:buChar char="Ø"/>
            </a:pPr>
            <a:r>
              <a:rPr lang="tr-TR" sz="3200" dirty="0" smtClean="0">
                <a:latin typeface="Times New Roman" pitchFamily="18" charset="0"/>
                <a:cs typeface="Times New Roman" pitchFamily="18" charset="0"/>
              </a:rPr>
              <a:t>Doğuma bağlı </a:t>
            </a:r>
            <a:r>
              <a:rPr lang="tr-TR" sz="3200" dirty="0" err="1" smtClean="0">
                <a:latin typeface="Times New Roman" pitchFamily="18" charset="0"/>
                <a:cs typeface="Times New Roman" pitchFamily="18" charset="0"/>
              </a:rPr>
              <a:t>pelvik</a:t>
            </a:r>
            <a:r>
              <a:rPr lang="tr-TR" sz="3200" dirty="0" smtClean="0">
                <a:latin typeface="Times New Roman" pitchFamily="18" charset="0"/>
                <a:cs typeface="Times New Roman" pitchFamily="18" charset="0"/>
              </a:rPr>
              <a:t> taban </a:t>
            </a:r>
            <a:r>
              <a:rPr lang="tr-TR" sz="3200" dirty="0" err="1" smtClean="0">
                <a:latin typeface="Times New Roman" pitchFamily="18" charset="0"/>
                <a:cs typeface="Times New Roman" pitchFamily="18" charset="0"/>
              </a:rPr>
              <a:t>disfonksiyonlarında</a:t>
            </a:r>
            <a:r>
              <a:rPr lang="tr-TR" sz="3200" dirty="0" smtClean="0">
                <a:latin typeface="Times New Roman" pitchFamily="18" charset="0"/>
                <a:cs typeface="Times New Roman" pitchFamily="18" charset="0"/>
              </a:rPr>
              <a:t> gebeliğin kendisi en önemli ve bağımsız risk faktörüdür.</a:t>
            </a:r>
          </a:p>
          <a:p>
            <a:pPr>
              <a:buFont typeface="Wingdings" pitchFamily="2" charset="2"/>
              <a:buChar char="Ø"/>
            </a:pPr>
            <a:r>
              <a:rPr lang="tr-TR" sz="3200" dirty="0" smtClean="0">
                <a:latin typeface="Times New Roman" pitchFamily="18" charset="0"/>
                <a:cs typeface="Times New Roman" pitchFamily="18" charset="0"/>
              </a:rPr>
              <a:t>Gebelik sırasında ve </a:t>
            </a:r>
            <a:r>
              <a:rPr lang="tr-TR" sz="3200" dirty="0" err="1" smtClean="0">
                <a:latin typeface="Times New Roman" pitchFamily="18" charset="0"/>
                <a:cs typeface="Times New Roman" pitchFamily="18" charset="0"/>
              </a:rPr>
              <a:t>postnatal</a:t>
            </a:r>
            <a:r>
              <a:rPr lang="tr-TR" sz="3200" dirty="0" smtClean="0">
                <a:latin typeface="Times New Roman" pitchFamily="18" charset="0"/>
                <a:cs typeface="Times New Roman" pitchFamily="18" charset="0"/>
              </a:rPr>
              <a:t> erken dönemde  </a:t>
            </a:r>
            <a:r>
              <a:rPr lang="tr-TR" sz="3200" dirty="0" err="1" smtClean="0">
                <a:latin typeface="Times New Roman" pitchFamily="18" charset="0"/>
                <a:cs typeface="Times New Roman" pitchFamily="18" charset="0"/>
              </a:rPr>
              <a:t>pelvik</a:t>
            </a:r>
            <a:r>
              <a:rPr lang="tr-TR" sz="3200" dirty="0" smtClean="0">
                <a:latin typeface="Times New Roman" pitchFamily="18" charset="0"/>
                <a:cs typeface="Times New Roman" pitchFamily="18" charset="0"/>
              </a:rPr>
              <a:t> taban kas egzersizleri, sırası ile gebeliğin geç dönemindeki UI , </a:t>
            </a:r>
            <a:r>
              <a:rPr lang="tr-TR" sz="3200" dirty="0" err="1" smtClean="0">
                <a:latin typeface="Times New Roman" pitchFamily="18" charset="0"/>
                <a:cs typeface="Times New Roman" pitchFamily="18" charset="0"/>
              </a:rPr>
              <a:t>postpartum</a:t>
            </a:r>
            <a:r>
              <a:rPr lang="tr-TR" sz="3200" dirty="0" smtClean="0">
                <a:latin typeface="Times New Roman" pitchFamily="18" charset="0"/>
                <a:cs typeface="Times New Roman" pitchFamily="18" charset="0"/>
              </a:rPr>
              <a:t> geç UI ve anal </a:t>
            </a:r>
            <a:r>
              <a:rPr lang="tr-TR" sz="3200" dirty="0" err="1" smtClean="0">
                <a:latin typeface="Times New Roman" pitchFamily="18" charset="0"/>
                <a:cs typeface="Times New Roman" pitchFamily="18" charset="0"/>
              </a:rPr>
              <a:t>inkontinansa</a:t>
            </a:r>
            <a:r>
              <a:rPr lang="tr-TR" sz="3200" dirty="0" smtClean="0">
                <a:latin typeface="Times New Roman" pitchFamily="18" charset="0"/>
                <a:cs typeface="Times New Roman" pitchFamily="18" charset="0"/>
              </a:rPr>
              <a:t> karşı koruyucu olabilir.</a:t>
            </a:r>
          </a:p>
          <a:p>
            <a:endParaRPr lang="tr-TR" sz="32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solidFill>
                  <a:schemeClr val="tx1"/>
                </a:solidFill>
                <a:latin typeface="Times New Roman" pitchFamily="18" charset="0"/>
                <a:cs typeface="Times New Roman" pitchFamily="18" charset="0"/>
              </a:rPr>
              <a:t>Eve götürülecek mesajlar</a:t>
            </a:r>
            <a:endParaRPr lang="tr-TR" dirty="0">
              <a:solidFill>
                <a:schemeClr val="tx1"/>
              </a:solidFill>
              <a:latin typeface="Times New Roman" pitchFamily="18" charset="0"/>
              <a:cs typeface="Times New Roman" pitchFamily="18" charset="0"/>
            </a:endParaRPr>
          </a:p>
        </p:txBody>
      </p:sp>
      <p:sp>
        <p:nvSpPr>
          <p:cNvPr id="3" name="2 İçerik Yer Tutucusu"/>
          <p:cNvSpPr>
            <a:spLocks noGrp="1"/>
          </p:cNvSpPr>
          <p:nvPr>
            <p:ph idx="1"/>
          </p:nvPr>
        </p:nvSpPr>
        <p:spPr/>
        <p:txBody>
          <a:bodyPr>
            <a:normAutofit fontScale="92500" lnSpcReduction="10000"/>
          </a:bodyPr>
          <a:lstStyle/>
          <a:p>
            <a:pPr>
              <a:buFont typeface="Wingdings" pitchFamily="2" charset="2"/>
              <a:buChar char="Ø"/>
            </a:pPr>
            <a:r>
              <a:rPr lang="tr-TR" dirty="0" err="1" smtClean="0">
                <a:latin typeface="Times New Roman" pitchFamily="18" charset="0"/>
                <a:cs typeface="Times New Roman" pitchFamily="18" charset="0"/>
              </a:rPr>
              <a:t>İnkontinansı</a:t>
            </a:r>
            <a:r>
              <a:rPr lang="tr-TR" dirty="0" smtClean="0">
                <a:latin typeface="Times New Roman" pitchFamily="18" charset="0"/>
                <a:cs typeface="Times New Roman" pitchFamily="18" charset="0"/>
              </a:rPr>
              <a:t> olan hastaların %65’ i ilk </a:t>
            </a:r>
            <a:r>
              <a:rPr lang="tr-TR" dirty="0" err="1" smtClean="0">
                <a:latin typeface="Times New Roman" pitchFamily="18" charset="0"/>
                <a:cs typeface="Times New Roman" pitchFamily="18" charset="0"/>
              </a:rPr>
              <a:t>inkontinans</a:t>
            </a:r>
            <a:r>
              <a:rPr lang="tr-TR" dirty="0" smtClean="0">
                <a:latin typeface="Times New Roman" pitchFamily="18" charset="0"/>
                <a:cs typeface="Times New Roman" pitchFamily="18" charset="0"/>
              </a:rPr>
              <a:t> durumlarının gebelik süresince ya da </a:t>
            </a:r>
            <a:r>
              <a:rPr lang="tr-TR" dirty="0" err="1" smtClean="0">
                <a:latin typeface="Times New Roman" pitchFamily="18" charset="0"/>
                <a:cs typeface="Times New Roman" pitchFamily="18" charset="0"/>
              </a:rPr>
              <a:t>postpartum</a:t>
            </a:r>
            <a:r>
              <a:rPr lang="tr-TR" dirty="0" smtClean="0">
                <a:latin typeface="Times New Roman" pitchFamily="18" charset="0"/>
                <a:cs typeface="Times New Roman" pitchFamily="18" charset="0"/>
              </a:rPr>
              <a:t> dönemde olduğunu anımsamaktadırlar.</a:t>
            </a:r>
          </a:p>
          <a:p>
            <a:pPr>
              <a:buFont typeface="Wingdings" pitchFamily="2" charset="2"/>
              <a:buChar char="Ø"/>
            </a:pPr>
            <a:r>
              <a:rPr lang="tr-TR" dirty="0" smtClean="0">
                <a:latin typeface="Times New Roman" pitchFamily="18" charset="0"/>
                <a:cs typeface="Times New Roman" pitchFamily="18" charset="0"/>
              </a:rPr>
              <a:t>İlk </a:t>
            </a:r>
            <a:r>
              <a:rPr lang="tr-TR" dirty="0" err="1" smtClean="0">
                <a:latin typeface="Times New Roman" pitchFamily="18" charset="0"/>
                <a:cs typeface="Times New Roman" pitchFamily="18" charset="0"/>
              </a:rPr>
              <a:t>vaginal</a:t>
            </a:r>
            <a:r>
              <a:rPr lang="tr-TR" dirty="0" smtClean="0">
                <a:latin typeface="Times New Roman" pitchFamily="18" charset="0"/>
                <a:cs typeface="Times New Roman" pitchFamily="18" charset="0"/>
              </a:rPr>
              <a:t> doğumun özellikle ileri yaşlarda olması </a:t>
            </a:r>
            <a:r>
              <a:rPr lang="tr-TR" dirty="0" err="1" smtClean="0">
                <a:latin typeface="Times New Roman" pitchFamily="18" charset="0"/>
                <a:cs typeface="Times New Roman" pitchFamily="18" charset="0"/>
              </a:rPr>
              <a:t>pelvik</a:t>
            </a:r>
            <a:r>
              <a:rPr lang="tr-TR" dirty="0" smtClean="0">
                <a:latin typeface="Times New Roman" pitchFamily="18" charset="0"/>
                <a:cs typeface="Times New Roman" pitchFamily="18" charset="0"/>
              </a:rPr>
              <a:t> taban hasarı için önemli bir risk faktörü olabilir.</a:t>
            </a:r>
          </a:p>
          <a:p>
            <a:pPr>
              <a:buFont typeface="Wingdings" pitchFamily="2" charset="2"/>
              <a:buChar char="Ø"/>
            </a:pPr>
            <a:r>
              <a:rPr lang="tr-TR" dirty="0" smtClean="0">
                <a:latin typeface="Times New Roman" pitchFamily="18" charset="0"/>
                <a:cs typeface="Times New Roman" pitchFamily="18" charset="0"/>
              </a:rPr>
              <a:t>Kadınları </a:t>
            </a:r>
            <a:r>
              <a:rPr lang="tr-TR" dirty="0" err="1" smtClean="0">
                <a:latin typeface="Times New Roman" pitchFamily="18" charset="0"/>
                <a:cs typeface="Times New Roman" pitchFamily="18" charset="0"/>
              </a:rPr>
              <a:t>pelvik</a:t>
            </a:r>
            <a:r>
              <a:rPr lang="tr-TR" dirty="0" smtClean="0">
                <a:latin typeface="Times New Roman" pitchFamily="18" charset="0"/>
                <a:cs typeface="Times New Roman" pitchFamily="18" charset="0"/>
              </a:rPr>
              <a:t> taban egzersiz programları ile aktif olarak bu sürece katmak oldukça önemlidir. Ayrıca gebelik sürecinde </a:t>
            </a:r>
            <a:r>
              <a:rPr lang="tr-TR" dirty="0" err="1" smtClean="0">
                <a:latin typeface="Times New Roman" pitchFamily="18" charset="0"/>
                <a:cs typeface="Times New Roman" pitchFamily="18" charset="0"/>
              </a:rPr>
              <a:t>pelvik</a:t>
            </a:r>
            <a:r>
              <a:rPr lang="tr-TR" dirty="0" smtClean="0">
                <a:latin typeface="Times New Roman" pitchFamily="18" charset="0"/>
                <a:cs typeface="Times New Roman" pitchFamily="18" charset="0"/>
              </a:rPr>
              <a:t> taban </a:t>
            </a:r>
            <a:r>
              <a:rPr lang="tr-TR" dirty="0" err="1" smtClean="0">
                <a:latin typeface="Times New Roman" pitchFamily="18" charset="0"/>
                <a:cs typeface="Times New Roman" pitchFamily="18" charset="0"/>
              </a:rPr>
              <a:t>disfonksiyonuna</a:t>
            </a:r>
            <a:r>
              <a:rPr lang="tr-TR" dirty="0" smtClean="0">
                <a:latin typeface="Times New Roman" pitchFamily="18" charset="0"/>
                <a:cs typeface="Times New Roman" pitchFamily="18" charset="0"/>
              </a:rPr>
              <a:t> olumsuz etki edebilecek </a:t>
            </a:r>
            <a:r>
              <a:rPr lang="tr-TR" dirty="0" err="1" smtClean="0">
                <a:latin typeface="Times New Roman" pitchFamily="18" charset="0"/>
                <a:cs typeface="Times New Roman" pitchFamily="18" charset="0"/>
              </a:rPr>
              <a:t>obezite</a:t>
            </a:r>
            <a:r>
              <a:rPr lang="tr-TR" dirty="0" smtClean="0">
                <a:latin typeface="Times New Roman" pitchFamily="18" charset="0"/>
                <a:cs typeface="Times New Roman" pitchFamily="18" charset="0"/>
              </a:rPr>
              <a:t> ve kabızlık gibi durumlar için yaşam biçimi değişiklikleri önemli olabilir.</a:t>
            </a:r>
          </a:p>
          <a:p>
            <a:pPr>
              <a:buFont typeface="Wingdings" pitchFamily="2" charset="2"/>
              <a:buChar char="Ø"/>
            </a:pPr>
            <a:r>
              <a:rPr lang="tr-TR" dirty="0" smtClean="0">
                <a:latin typeface="Times New Roman" pitchFamily="18" charset="0"/>
                <a:cs typeface="Times New Roman" pitchFamily="18" charset="0"/>
              </a:rPr>
              <a:t>Tüm tıbbi durumlarda olduğu gibi tedaviden çok </a:t>
            </a:r>
            <a:r>
              <a:rPr lang="tr-TR" dirty="0" err="1" smtClean="0">
                <a:latin typeface="Times New Roman" pitchFamily="18" charset="0"/>
                <a:cs typeface="Times New Roman" pitchFamily="18" charset="0"/>
              </a:rPr>
              <a:t>prevansiyon</a:t>
            </a:r>
            <a:r>
              <a:rPr lang="tr-TR" dirty="0" smtClean="0">
                <a:latin typeface="Times New Roman" pitchFamily="18" charset="0"/>
                <a:cs typeface="Times New Roman" pitchFamily="18" charset="0"/>
              </a:rPr>
              <a:t> daha önemli olmalıdır fakat mümkün müdür?</a:t>
            </a:r>
          </a:p>
          <a:p>
            <a:pPr>
              <a:buFont typeface="Wingdings" pitchFamily="2" charset="2"/>
              <a:buChar char="Ø"/>
            </a:pPr>
            <a:endParaRPr lang="tr-TR" dirty="0">
              <a:latin typeface="Times New Roman" pitchFamily="18" charset="0"/>
              <a:cs typeface="Times New Roman" pitchFamily="18" charset="0"/>
            </a:endParaRPr>
          </a:p>
          <a:p>
            <a:pPr>
              <a:buFont typeface="Wingdings" pitchFamily="2" charset="2"/>
              <a:buChar char="Ø"/>
            </a:pPr>
            <a:endParaRPr lang="tr-TR" dirty="0" smtClean="0">
              <a:latin typeface="Times New Roman" pitchFamily="18" charset="0"/>
              <a:cs typeface="Times New Roman" pitchFamily="18" charset="0"/>
            </a:endParaRPr>
          </a:p>
          <a:p>
            <a:pPr>
              <a:buFont typeface="Wingdings" pitchFamily="2" charset="2"/>
              <a:buChar char="Ø"/>
            </a:pPr>
            <a:endParaRPr lang="tr-TR" dirty="0" smtClean="0">
              <a:latin typeface="Times New Roman" pitchFamily="18" charset="0"/>
              <a:cs typeface="Times New Roman" pitchFamily="18" charset="0"/>
            </a:endParaRPr>
          </a:p>
          <a:p>
            <a:pPr>
              <a:buFont typeface="Wingdings" pitchFamily="2" charset="2"/>
              <a:buChar char="Ø"/>
            </a:pPr>
            <a:endParaRPr lang="tr-TR" dirty="0" smtClean="0">
              <a:latin typeface="Times New Roman" pitchFamily="18" charset="0"/>
              <a:cs typeface="Times New Roman" pitchFamily="18" charset="0"/>
            </a:endParaRPr>
          </a:p>
          <a:p>
            <a:pPr>
              <a:buFont typeface="Wingdings" pitchFamily="2" charset="2"/>
              <a:buChar char="Ø"/>
            </a:pPr>
            <a:endParaRPr lang="tr-TR"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dirty="0">
              <a:solidFill>
                <a:schemeClr val="tx1"/>
              </a:solidFill>
              <a:latin typeface="Times New Roman" pitchFamily="18" charset="0"/>
              <a:cs typeface="Times New Roman" pitchFamily="18" charset="0"/>
            </a:endParaRPr>
          </a:p>
        </p:txBody>
      </p:sp>
      <p:sp>
        <p:nvSpPr>
          <p:cNvPr id="3" name="2 İçerik Yer Tutucusu"/>
          <p:cNvSpPr>
            <a:spLocks noGrp="1"/>
          </p:cNvSpPr>
          <p:nvPr>
            <p:ph idx="1"/>
          </p:nvPr>
        </p:nvSpPr>
        <p:spPr>
          <a:xfrm>
            <a:off x="1691680" y="2492896"/>
            <a:ext cx="6995120" cy="3633267"/>
          </a:xfrm>
        </p:spPr>
        <p:txBody>
          <a:bodyPr>
            <a:normAutofit/>
          </a:bodyPr>
          <a:lstStyle/>
          <a:p>
            <a:pPr>
              <a:buFont typeface="Wingdings" pitchFamily="2" charset="2"/>
              <a:buChar char="Ø"/>
            </a:pPr>
            <a:r>
              <a:rPr lang="tr-TR" sz="6000" dirty="0" smtClean="0">
                <a:latin typeface="Times New Roman" pitchFamily="18" charset="0"/>
                <a:cs typeface="Times New Roman" pitchFamily="18" charset="0"/>
              </a:rPr>
              <a:t> Teşekkür ederim.</a:t>
            </a:r>
            <a:endParaRPr lang="tr-TR" sz="60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kış">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kış">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kış">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4528</TotalTime>
  <Words>4724</Words>
  <Application>Microsoft Office PowerPoint</Application>
  <PresentationFormat>Ekran Gösterisi (4:3)</PresentationFormat>
  <Paragraphs>462</Paragraphs>
  <Slides>92</Slides>
  <Notes>11</Notes>
  <HiddenSlides>0</HiddenSlides>
  <MMClips>0</MMClips>
  <ScaleCrop>false</ScaleCrop>
  <HeadingPairs>
    <vt:vector size="4" baseType="variant">
      <vt:variant>
        <vt:lpstr>Tema</vt:lpstr>
      </vt:variant>
      <vt:variant>
        <vt:i4>1</vt:i4>
      </vt:variant>
      <vt:variant>
        <vt:lpstr>Slayt Başlıkları</vt:lpstr>
      </vt:variant>
      <vt:variant>
        <vt:i4>92</vt:i4>
      </vt:variant>
    </vt:vector>
  </HeadingPairs>
  <TitlesOfParts>
    <vt:vector size="93" baseType="lpstr">
      <vt:lpstr>Akış</vt:lpstr>
      <vt:lpstr>GEBELİK ve DOĞUMUN PELVİK TABANA ETKİLERİ,  PELVİK TABAN KORUNABİLİR Mİ?  </vt:lpstr>
      <vt:lpstr>Sunum Planı</vt:lpstr>
      <vt:lpstr>PowerPoint Sunusu</vt:lpstr>
      <vt:lpstr>Anatomi 1</vt:lpstr>
      <vt:lpstr>Anatomi 1</vt:lpstr>
      <vt:lpstr>Anatomi 2</vt:lpstr>
      <vt:lpstr>Anatomi 2</vt:lpstr>
      <vt:lpstr>Anatomi 3</vt:lpstr>
      <vt:lpstr>Anatomi 4</vt:lpstr>
      <vt:lpstr>Anatomi 5</vt:lpstr>
      <vt:lpstr>Rektosel, Enterosel, Cuff Prolapsusu</vt:lpstr>
      <vt:lpstr>NULLİPARLARDAKİ                                                                PELVİK DUVAR</vt:lpstr>
      <vt:lpstr>PowerPoint Sunusu</vt:lpstr>
      <vt:lpstr>PowerPoint Sunusu</vt:lpstr>
      <vt:lpstr>PowerPoint Sunusu</vt:lpstr>
      <vt:lpstr>Ligament ve Fasyalar</vt:lpstr>
      <vt:lpstr>PARAVAGİNAL DEFEKT                                  AYRILMA DEFEKTİ</vt:lpstr>
      <vt:lpstr>POP  Prevalansı</vt:lpstr>
      <vt:lpstr>Gizli Bir Epidemidir.</vt:lpstr>
      <vt:lpstr>POP risk faktörleri (Klasik)</vt:lpstr>
      <vt:lpstr>POP risk faktörleri (Güncel)</vt:lpstr>
      <vt:lpstr>POP Risk Faktörleri (Güncel)</vt:lpstr>
      <vt:lpstr>Gebeliğin kendisinin pelvik tabana etkisi</vt:lpstr>
      <vt:lpstr>Gebelikte doğum şeklinin pelvik tabana etkisi</vt:lpstr>
      <vt:lpstr>PowerPoint Sunusu</vt:lpstr>
      <vt:lpstr>EPINCONT STUDY</vt:lpstr>
      <vt:lpstr>EPINCONT STUDY</vt:lpstr>
      <vt:lpstr>Sze EH, Sherard GB 3rd, Dolezal JM. Pregnancy, labor, delivery, and pelvic organ prolapse. Obstet Gynecol 2002;100:981-986</vt:lpstr>
      <vt:lpstr>Sze EH, Sherard GB 3rd, Dolezal JM. Pregnancy, labor, delivery, and pelvic organ prolapse. Obstet Gynecol 2002;100:981-986</vt:lpstr>
      <vt:lpstr>Sanılanın aksine hasar 1. evrede mi gerçekleşmektedir ?</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Ülkemizden bir çalışmada Erata YE Risk factors for pelvic surgery. Arch Gynecol Obstet. 2002 Nov;267(1):14-8. , </vt:lpstr>
      <vt:lpstr>Vaginal Doğum Risk Faktörüdür</vt:lpstr>
      <vt:lpstr>PowerPoint Sunusu</vt:lpstr>
      <vt:lpstr>PowerPoint Sunusu</vt:lpstr>
      <vt:lpstr>PowerPoint Sunusu</vt:lpstr>
      <vt:lpstr>PowerPoint Sunusu</vt:lpstr>
      <vt:lpstr>PowerPoint Sunusu</vt:lpstr>
      <vt:lpstr>PowerPoint Sunusu</vt:lpstr>
      <vt:lpstr> Vaginal doğumda LAM injury daha fazladır.</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Gerçekten de fecal inkontinans yaşamı altüst eder</vt:lpstr>
      <vt:lpstr>Cochrane Database Syst Rev.2010 Anal Inkontinans</vt:lpstr>
      <vt:lpstr>PowerPoint Sunusu</vt:lpstr>
      <vt:lpstr>PowerPoint Sunusu</vt:lpstr>
      <vt:lpstr>Levator ani muscle (LAM) yaralanmaları</vt:lpstr>
      <vt:lpstr>PowerPoint Sunusu</vt:lpstr>
      <vt:lpstr>LAM injury için risk faktörleri</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Primary Prevention of PFD</vt:lpstr>
      <vt:lpstr>Secondary Prevention of PFD</vt:lpstr>
      <vt:lpstr>Eve götürülecek mesajlar</vt:lpstr>
      <vt:lpstr>Eve götürülecek mesajlar</vt:lpstr>
      <vt:lpstr>Eve götürülecek mesajlar</vt:lpstr>
      <vt:lpstr>PowerPoint Sunusu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Gebelik ve Pelvik Taban</dc:title>
  <dc:creator>ENDER</dc:creator>
  <cp:lastModifiedBy>vaio 1</cp:lastModifiedBy>
  <cp:revision>257</cp:revision>
  <dcterms:created xsi:type="dcterms:W3CDTF">2013-03-18T07:17:32Z</dcterms:created>
  <dcterms:modified xsi:type="dcterms:W3CDTF">2015-05-07T18:58:57Z</dcterms:modified>
</cp:coreProperties>
</file>