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  <p:sldMasterId id="2147483673" r:id="rId2"/>
  </p:sldMasterIdLst>
  <p:notesMasterIdLst>
    <p:notesMasterId r:id="rId29"/>
  </p:notesMasterIdLst>
  <p:sldIdLst>
    <p:sldId id="304" r:id="rId3"/>
    <p:sldId id="305" r:id="rId4"/>
    <p:sldId id="303" r:id="rId5"/>
    <p:sldId id="273" r:id="rId6"/>
    <p:sldId id="306" r:id="rId7"/>
    <p:sldId id="274" r:id="rId8"/>
    <p:sldId id="277" r:id="rId9"/>
    <p:sldId id="278" r:id="rId10"/>
    <p:sldId id="279" r:id="rId11"/>
    <p:sldId id="275" r:id="rId12"/>
    <p:sldId id="288" r:id="rId13"/>
    <p:sldId id="414" r:id="rId14"/>
    <p:sldId id="407" r:id="rId15"/>
    <p:sldId id="408" r:id="rId16"/>
    <p:sldId id="395" r:id="rId17"/>
    <p:sldId id="398" r:id="rId18"/>
    <p:sldId id="400" r:id="rId19"/>
    <p:sldId id="409" r:id="rId20"/>
    <p:sldId id="410" r:id="rId21"/>
    <p:sldId id="411" r:id="rId22"/>
    <p:sldId id="402" r:id="rId23"/>
    <p:sldId id="412" r:id="rId24"/>
    <p:sldId id="404" r:id="rId25"/>
    <p:sldId id="405" r:id="rId26"/>
    <p:sldId id="406" r:id="rId27"/>
    <p:sldId id="41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81064" autoAdjust="0"/>
  </p:normalViewPr>
  <p:slideViewPr>
    <p:cSldViewPr snapToGrid="0">
      <p:cViewPr>
        <p:scale>
          <a:sx n="63" d="100"/>
          <a:sy n="63" d="100"/>
        </p:scale>
        <p:origin x="-1296" y="-2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9" d="100"/>
        <a:sy n="119" d="100"/>
      </p:scale>
      <p:origin x="0" y="28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9A0D7-FA6D-8742-B792-9AEF17241A09}" type="datetimeFigureOut">
              <a:rPr lang="en-US" smtClean="0"/>
              <a:t>5/13/15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62E58-89DA-6F4C-A0E9-E5AA3B37D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2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62E58-89DA-6F4C-A0E9-E5AA3B37DC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39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9B3E75-E430-FE4B-9689-6E9F11BC17C9}" type="slidenum">
              <a:rPr lang="en-US"/>
              <a:pPr/>
              <a:t>21</a:t>
            </a:fld>
            <a:endParaRPr lang="en-US"/>
          </a:p>
        </p:txBody>
      </p:sp>
      <p:sp>
        <p:nvSpPr>
          <p:cNvPr id="51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3738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1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B28DEB-05E3-024B-BC3A-4A2B5027110A}" type="slidenum">
              <a:rPr lang="en-US"/>
              <a:pPr/>
              <a:t>25</a:t>
            </a:fld>
            <a:endParaRPr lang="en-US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3738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4"/>
            <a:ext cx="5485279" cy="9813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7124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193749" indent="-192324">
              <a:lnSpc>
                <a:spcPct val="93000"/>
              </a:lnSpc>
              <a:spcBef>
                <a:spcPct val="0"/>
              </a:spcBef>
            </a:pPr>
            <a:r>
              <a:rPr lang="en-US" sz="800">
                <a:latin typeface="Arial" charset="0"/>
                <a:cs typeface="IPAMincho" charset="0"/>
              </a:rPr>
              <a:t>Distribution of assay results across seven single agent treatments (carboplatin, cisplatin, gemcitabine, PLD, paclitaxel, docetaxel, topotecan). Patients (n=208) were categorized as resistant to all 7 treatments (R7), intermediate or resistant to all 7 treatments (I/R), or sensitive to anywhere from 1 (S1) to 7 (S7) treatments.</a:t>
            </a:r>
          </a:p>
          <a:p>
            <a:pPr marL="193749" indent="-192324">
              <a:lnSpc>
                <a:spcPct val="93000"/>
              </a:lnSpc>
              <a:spcBef>
                <a:spcPct val="0"/>
              </a:spcBef>
            </a:pPr>
            <a:endParaRPr lang="en-US" sz="1800">
              <a:latin typeface="Arial" charset="0"/>
              <a:cs typeface="IPAMincho" charset="0"/>
            </a:endParaRPr>
          </a:p>
          <a:p>
            <a:pPr marL="193749" indent="-192324">
              <a:lnSpc>
                <a:spcPct val="93000"/>
              </a:lnSpc>
              <a:spcBef>
                <a:spcPct val="0"/>
              </a:spcBef>
            </a:pPr>
            <a:endParaRPr lang="en-US" sz="1800">
              <a:latin typeface="Arial" charset="0"/>
              <a:cs typeface="IPAMincho" charset="0"/>
            </a:endParaRPr>
          </a:p>
          <a:p>
            <a:pPr marL="193749" indent="-192324">
              <a:lnSpc>
                <a:spcPct val="93000"/>
              </a:lnSpc>
              <a:spcBef>
                <a:spcPct val="0"/>
              </a:spcBef>
            </a:pPr>
            <a:endParaRPr lang="en-US" sz="800">
              <a:latin typeface="Arial" charset="0"/>
              <a:cs typeface="IPAMincho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5/13/15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51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5/13/15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96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5/13/15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749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flipV="1">
            <a:off x="304800" y="4724400"/>
            <a:ext cx="11582400" cy="182880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304800" y="228600"/>
            <a:ext cx="11582400" cy="4419600"/>
          </a:xfrm>
          <a:prstGeom prst="round2SameRect">
            <a:avLst>
              <a:gd name="adj1" fmla="val 2821"/>
              <a:gd name="adj2" fmla="val 0"/>
            </a:avLst>
          </a:prstGeom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812800" y="548695"/>
            <a:ext cx="10566400" cy="3886201"/>
          </a:xfrm>
        </p:spPr>
        <p:txBody>
          <a:bodyPr anchor="b">
            <a:norm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406400" y="4800600"/>
            <a:ext cx="11379200" cy="1600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10"/>
          <p:cNvSpPr>
            <a:spLocks noGrp="1"/>
          </p:cNvSpPr>
          <p:nvPr>
            <p:ph type="ftr" sz="quarter" idx="10"/>
          </p:nvPr>
        </p:nvSpPr>
        <p:spPr>
          <a:xfrm>
            <a:off x="3860800" y="6553200"/>
            <a:ext cx="4572000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pic>
        <p:nvPicPr>
          <p:cNvPr id="8" name="Picture 6" descr="http://www.turkcebilgi.com/images/imgk/hacettep-universitesi-logosu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97" y="550884"/>
            <a:ext cx="1193251" cy="1758056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3343819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2208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304800" y="228600"/>
            <a:ext cx="11582400" cy="4953000"/>
          </a:xfrm>
          <a:prstGeom prst="round2SameRect">
            <a:avLst>
              <a:gd name="adj1" fmla="val 2821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flipV="1">
            <a:off x="304800" y="5257800"/>
            <a:ext cx="11582400" cy="129540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12" descr="hacettep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87" y="836613"/>
            <a:ext cx="1026583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10363200" cy="4191000"/>
          </a:xfrm>
        </p:spPr>
        <p:txBody>
          <a:bodyPr/>
          <a:lstStyle>
            <a:lvl1pPr algn="ctr">
              <a:defRPr sz="4800" b="0" cap="none" baseline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963084" y="5410215"/>
            <a:ext cx="10363200" cy="1042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313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304800" y="228600"/>
            <a:ext cx="11582400" cy="4953000"/>
          </a:xfrm>
          <a:prstGeom prst="round2SameRect">
            <a:avLst>
              <a:gd name="adj1" fmla="val 2821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flipV="1">
            <a:off x="304800" y="5257800"/>
            <a:ext cx="11582400" cy="129540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10363200" cy="4191000"/>
          </a:xfrm>
        </p:spPr>
        <p:txBody>
          <a:bodyPr/>
          <a:lstStyle>
            <a:lvl1pPr algn="ctr">
              <a:defRPr sz="4800" b="0" cap="none" baseline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963084" y="5410215"/>
            <a:ext cx="10363200" cy="1042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0321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02336" y="1600200"/>
            <a:ext cx="5547360" cy="44720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547360" cy="44720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130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02336" y="1530346"/>
            <a:ext cx="5547360" cy="755649"/>
          </a:xfr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2400" b="0" dirty="0" smtClean="0">
                <a:ln w="11430"/>
                <a:solidFill>
                  <a:schemeClr val="bg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02336" y="2373312"/>
            <a:ext cx="5547360" cy="36988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193365" y="1535113"/>
            <a:ext cx="5547360" cy="750880"/>
          </a:xfr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2400" b="0" kern="1200" smtClean="0">
                <a:ln w="11430"/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6193365" y="2373312"/>
            <a:ext cx="5547360" cy="36988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495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5997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689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5/13/15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58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304800" y="152400"/>
            <a:ext cx="115824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6529393"/>
            <a:ext cx="11582400" cy="1587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" name="Rectangle 6"/>
          <p:cNvSpPr/>
          <p:nvPr/>
        </p:nvSpPr>
        <p:spPr>
          <a:xfrm>
            <a:off x="6502400" y="152400"/>
            <a:ext cx="47752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3051" y="152400"/>
            <a:ext cx="4533900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5994400" cy="1143000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04800" y="1600200"/>
            <a:ext cx="11582400" cy="4724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6807200" y="228600"/>
            <a:ext cx="4267200" cy="1143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521450"/>
            <a:ext cx="2844800" cy="319088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2400" y="6521450"/>
            <a:ext cx="2844800" cy="319088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98513E9-454F-9947-A064-56739021879F}" type="slidenum">
              <a:rPr lang="tr-TR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2443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304800" y="152400"/>
            <a:ext cx="115824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 useBgFill="1">
        <p:nvSpPr>
          <p:cNvPr id="6" name="Rectangle 5"/>
          <p:cNvSpPr/>
          <p:nvPr/>
        </p:nvSpPr>
        <p:spPr>
          <a:xfrm>
            <a:off x="6502400" y="152400"/>
            <a:ext cx="47752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3051" y="152400"/>
            <a:ext cx="4533900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6529393"/>
            <a:ext cx="11582400" cy="1587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304800" y="1524000"/>
            <a:ext cx="11582400" cy="4910328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5994400" cy="1143000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6807200" y="228600"/>
            <a:ext cx="4267200" cy="1143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521450"/>
            <a:ext cx="2844800" cy="319088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2400" y="6521450"/>
            <a:ext cx="2844800" cy="319088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5797EED-F751-A347-937A-92C5EEBAFE58}" type="slidenum">
              <a:rPr lang="tr-TR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6922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521450"/>
            <a:ext cx="2844800" cy="319088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2400" y="6521450"/>
            <a:ext cx="2844800" cy="319088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41C1F46-B13E-DA40-8C76-C3357B3DC3C6}" type="slidenum">
              <a:rPr lang="tr-TR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3433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7499351" y="1974852"/>
            <a:ext cx="6096000" cy="26035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6529393"/>
            <a:ext cx="11582400" cy="1587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5344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1"/>
          <p:cNvSpPr>
            <a:spLocks noGrp="1"/>
          </p:cNvSpPr>
          <p:nvPr>
            <p:ph type="title" orient="vert"/>
          </p:nvPr>
        </p:nvSpPr>
        <p:spPr>
          <a:xfrm>
            <a:off x="9372600" y="274638"/>
            <a:ext cx="2336800" cy="5973762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521450"/>
            <a:ext cx="2844800" cy="319088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2400" y="6521450"/>
            <a:ext cx="2844800" cy="319088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2BAD73C-F654-6149-9854-4F7ACD679A1E}" type="slidenum">
              <a:rPr lang="tr-TR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9775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6"/>
            <a:ext cx="10972800" cy="4525963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97359D2-7047-9E41-A188-6BC867F16E10}" type="slidenum">
              <a:rPr lang="en-GB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654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6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prstClr val="black"/>
                </a:solidFill>
                <a:ea typeface="+mn-ea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latin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prstClr val="black"/>
                </a:solidFill>
                <a:ea typeface="+mn-ea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CFAB40E-B4B7-7643-ABC0-FD5E8EA9A507}" type="slidenum">
              <a:rPr lang="tr-TR"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205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10970684" cy="1143000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5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5/13/15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3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5/13/15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073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5/13/15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93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5/13/15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066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5/13/15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06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5/13/15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11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5/13/15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22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5/13/15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79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>
            <a:off x="304800" y="152400"/>
            <a:ext cx="115824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1139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274638"/>
            <a:ext cx="1137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11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6400" y="1600200"/>
            <a:ext cx="11379200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45218"/>
            <a:ext cx="10972800" cy="644525"/>
          </a:xfrm>
          <a:prstGeom prst="rect">
            <a:avLst/>
          </a:prstGeom>
        </p:spPr>
        <p:txBody>
          <a:bodyPr vert="horz" lIns="91440" tIns="0" rIns="91440" bIns="0" rtlCol="0" anchor="t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tr-TR" sz="1200" kern="1200">
                <a:solidFill>
                  <a:srgbClr val="1F497D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defTabSz="914400">
              <a:defRPr/>
            </a:pPr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6524625"/>
            <a:ext cx="115824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77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 2" charset="0"/>
        <a:buChar char=""/>
        <a:defRPr sz="2800" kern="1200">
          <a:solidFill>
            <a:srgbClr val="002060"/>
          </a:solidFill>
          <a:latin typeface="+mn-lt"/>
          <a:ea typeface="ＭＳ Ｐゴシック" charset="0"/>
          <a:cs typeface="ＭＳ Ｐゴシック" charset="0"/>
        </a:defRPr>
      </a:lvl1pPr>
      <a:lvl2pPr marL="547688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 2" charset="0"/>
        <a:buChar char=""/>
        <a:defRPr sz="2400" kern="1200">
          <a:solidFill>
            <a:srgbClr val="002060"/>
          </a:solidFill>
          <a:latin typeface="+mn-lt"/>
          <a:ea typeface="ＭＳ Ｐゴシック" charset="0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rgbClr val="002060"/>
          </a:solidFill>
          <a:latin typeface="+mn-lt"/>
          <a:ea typeface="ＭＳ Ｐゴシック" charset="0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Arial" charset="0"/>
        <a:buChar char="•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kern="1200">
          <a:solidFill>
            <a:srgbClr val="002060"/>
          </a:solidFill>
          <a:latin typeface="+mn-lt"/>
          <a:ea typeface="ＭＳ Ｐゴシック" charset="0"/>
          <a:cs typeface="+mn-cs"/>
        </a:defRPr>
      </a:lvl5pPr>
      <a:lvl6pPr marL="14630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73736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194560" indent="-182880" algn="l" defTabSz="914400" rtl="0" eaLnBrk="1" latinLnBrk="0" hangingPunct="1">
        <a:spcBef>
          <a:spcPts val="310"/>
        </a:spcBef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6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elsevier.com/termsandconditions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2800" y="549275"/>
            <a:ext cx="10566400" cy="3886200"/>
          </a:xfrm>
        </p:spPr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tr-TR" sz="4000" dirty="0" err="1" smtClean="0"/>
              <a:t>Over</a:t>
            </a:r>
            <a:r>
              <a:rPr lang="tr-TR" sz="4000" dirty="0" smtClean="0"/>
              <a:t> Kanseri Tedavisinde İlaç Cevap </a:t>
            </a:r>
            <a:r>
              <a:rPr lang="tr-TR" sz="4000" dirty="0" err="1" smtClean="0"/>
              <a:t>Markerlarının</a:t>
            </a:r>
            <a:r>
              <a:rPr lang="tr-TR" sz="4000" dirty="0" smtClean="0"/>
              <a:t> </a:t>
            </a:r>
            <a:r>
              <a:rPr lang="tr-TR" sz="4000" dirty="0" err="1" smtClean="0"/>
              <a:t>Survival</a:t>
            </a:r>
            <a:r>
              <a:rPr lang="tr-TR" sz="4000" dirty="0" smtClean="0"/>
              <a:t> Üzerine Etkisi </a:t>
            </a:r>
            <a:r>
              <a:rPr lang="tr-TR" sz="4000" dirty="0" err="1" smtClean="0"/>
              <a:t>Varmıdır</a:t>
            </a:r>
            <a:r>
              <a:rPr lang="tr-TR" sz="4000" dirty="0" smtClean="0"/>
              <a:t>?</a:t>
            </a:r>
            <a:r>
              <a:rPr lang="tr-TR" sz="4000" dirty="0" smtClean="0">
                <a:solidFill>
                  <a:schemeClr val="bg1"/>
                </a:solidFill>
              </a:rPr>
              <a:t/>
            </a:r>
            <a:br>
              <a:rPr lang="tr-TR" sz="4000" dirty="0" smtClean="0">
                <a:solidFill>
                  <a:schemeClr val="bg1"/>
                </a:solidFill>
              </a:rPr>
            </a:br>
            <a:endParaRPr lang="tr-TR" sz="40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4800" b="1" dirty="0"/>
              <a:t>Doç. Dr. Nejat ÖZGÜL</a:t>
            </a:r>
          </a:p>
          <a:p>
            <a:r>
              <a:rPr lang="tr-TR" sz="4000" dirty="0"/>
              <a:t>Hacettepe Üniversitesi Tıp Fakültesi</a:t>
            </a:r>
          </a:p>
          <a:p>
            <a:r>
              <a:rPr lang="tr-TR" sz="4000" dirty="0"/>
              <a:t>Kadın Hastalıkları ve Doğum AD</a:t>
            </a:r>
          </a:p>
        </p:txBody>
      </p:sp>
    </p:spTree>
    <p:extLst>
      <p:ext uri="{BB962C8B-B14F-4D97-AF65-F5344CB8AC3E}">
        <p14:creationId xmlns:p14="http://schemas.microsoft.com/office/powerpoint/2010/main" val="29732076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slide0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5" b="20340"/>
          <a:stretch/>
        </p:blipFill>
        <p:spPr bwMode="auto">
          <a:xfrm>
            <a:off x="322567" y="1431062"/>
            <a:ext cx="11572068" cy="522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Platin bazlı tedavi ve sonrasında </a:t>
            </a:r>
            <a:r>
              <a:rPr lang="tr-TR" dirty="0" err="1"/>
              <a:t>paklitakselin</a:t>
            </a:r>
            <a:r>
              <a:rPr lang="tr-TR" dirty="0"/>
              <a:t> eklenmesi sağ kalımı arttırdı</a:t>
            </a:r>
            <a:r>
              <a:rPr lang="tr-T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22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5" y="228600"/>
            <a:ext cx="2691041" cy="1922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41" y="1189686"/>
            <a:ext cx="1814171" cy="1613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612" y="2150776"/>
            <a:ext cx="1655979" cy="1822399"/>
          </a:xfrm>
          <a:prstGeom prst="rect">
            <a:avLst/>
          </a:prstGeom>
        </p:spPr>
      </p:pic>
      <p:sp>
        <p:nvSpPr>
          <p:cNvPr id="5" name="Curved Right Arrow 4"/>
          <p:cNvSpPr/>
          <p:nvPr/>
        </p:nvSpPr>
        <p:spPr>
          <a:xfrm rot="19602119">
            <a:off x="3590369" y="1447750"/>
            <a:ext cx="736979" cy="139317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Right Arrow 5"/>
          <p:cNvSpPr/>
          <p:nvPr/>
        </p:nvSpPr>
        <p:spPr>
          <a:xfrm rot="19602119">
            <a:off x="7091281" y="2411520"/>
            <a:ext cx="736979" cy="139317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405" y="2323578"/>
            <a:ext cx="2691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FF0000"/>
                </a:solidFill>
              </a:rPr>
              <a:t>Epitelyal</a:t>
            </a:r>
            <a:r>
              <a:rPr lang="tr-TR" sz="2000" b="1" dirty="0" smtClean="0">
                <a:solidFill>
                  <a:srgbClr val="FF0000"/>
                </a:solidFill>
              </a:rPr>
              <a:t> </a:t>
            </a:r>
            <a:r>
              <a:rPr lang="tr-TR" sz="2000" b="1" dirty="0" err="1" smtClean="0">
                <a:solidFill>
                  <a:srgbClr val="FF0000"/>
                </a:solidFill>
              </a:rPr>
              <a:t>over</a:t>
            </a:r>
            <a:r>
              <a:rPr lang="tr-TR" sz="2000" b="1" dirty="0" smtClean="0">
                <a:solidFill>
                  <a:srgbClr val="FF0000"/>
                </a:solidFill>
              </a:rPr>
              <a:t> kanseri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6943" y="3090931"/>
            <a:ext cx="1772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FF0000"/>
                </a:solidFill>
              </a:rPr>
              <a:t>Primer</a:t>
            </a:r>
            <a:r>
              <a:rPr lang="tr-TR" sz="2000" b="1" dirty="0" smtClean="0">
                <a:solidFill>
                  <a:srgbClr val="FF0000"/>
                </a:solidFill>
              </a:rPr>
              <a:t> Sitoredüktif </a:t>
            </a:r>
            <a:r>
              <a:rPr lang="tr-TR" sz="2000" b="1" dirty="0" err="1" smtClean="0">
                <a:solidFill>
                  <a:srgbClr val="FF0000"/>
                </a:solidFill>
              </a:rPr>
              <a:t>Cerrrahi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9612" y="4095484"/>
            <a:ext cx="1655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Platin + </a:t>
            </a:r>
            <a:r>
              <a:rPr lang="tr-TR" sz="2000" b="1" dirty="0" err="1" smtClean="0">
                <a:solidFill>
                  <a:srgbClr val="FF0000"/>
                </a:solidFill>
              </a:rPr>
              <a:t>Paklitaksel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91" y="5110166"/>
            <a:ext cx="1804111" cy="12225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25780" y="2928855"/>
            <a:ext cx="1223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B050"/>
                </a:solidFill>
              </a:rPr>
              <a:t>%85-90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0503" y="3892628"/>
            <a:ext cx="940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B050"/>
                </a:solidFill>
              </a:rPr>
              <a:t>%90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25" y="4627359"/>
            <a:ext cx="1804111" cy="1705356"/>
          </a:xfrm>
          <a:prstGeom prst="rect">
            <a:avLst/>
          </a:prstGeom>
        </p:spPr>
      </p:pic>
      <p:sp>
        <p:nvSpPr>
          <p:cNvPr id="14" name="Curved Left Arrow 13"/>
          <p:cNvSpPr/>
          <p:nvPr/>
        </p:nvSpPr>
        <p:spPr>
          <a:xfrm rot="18455612">
            <a:off x="10417672" y="3346212"/>
            <a:ext cx="843757" cy="1338815"/>
          </a:xfrm>
          <a:prstGeom prst="curvedLeftArrow">
            <a:avLst>
              <a:gd name="adj1" fmla="val 25000"/>
              <a:gd name="adj2" fmla="val 4695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69015" y="3438663"/>
            <a:ext cx="75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B050"/>
                </a:solidFill>
              </a:rPr>
              <a:t>%20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8" name="Left Arrow 17"/>
          <p:cNvSpPr/>
          <p:nvPr/>
        </p:nvSpPr>
        <p:spPr>
          <a:xfrm rot="21087192">
            <a:off x="4124127" y="4819747"/>
            <a:ext cx="3857892" cy="67373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%80</a:t>
            </a:r>
            <a:endParaRPr lang="en-US" sz="2800" b="1" dirty="0"/>
          </a:p>
        </p:txBody>
      </p:sp>
      <p:sp>
        <p:nvSpPr>
          <p:cNvPr id="19" name="Oval 18"/>
          <p:cNvSpPr/>
          <p:nvPr/>
        </p:nvSpPr>
        <p:spPr>
          <a:xfrm>
            <a:off x="463640" y="4224270"/>
            <a:ext cx="1906075" cy="10560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REKÜRRENS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58709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Yeni</a:t>
            </a:r>
            <a:r>
              <a:rPr lang="en-US" dirty="0" smtClean="0"/>
              <a:t> </a:t>
            </a:r>
            <a:r>
              <a:rPr lang="en-US" dirty="0" err="1" smtClean="0"/>
              <a:t>Kemoterapötik</a:t>
            </a:r>
            <a:r>
              <a:rPr lang="en-US" dirty="0" smtClean="0"/>
              <a:t> </a:t>
            </a:r>
            <a:r>
              <a:rPr lang="en-US" dirty="0" err="1" smtClean="0"/>
              <a:t>Ajanlar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Antangiogenic</a:t>
            </a:r>
            <a:r>
              <a:rPr lang="en-US" dirty="0" smtClean="0"/>
              <a:t> </a:t>
            </a:r>
            <a:r>
              <a:rPr lang="en-US" dirty="0" err="1" smtClean="0"/>
              <a:t>Ajanlar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99085" indent="-287020">
              <a:lnSpc>
                <a:spcPct val="100000"/>
              </a:lnSpc>
              <a:buClr>
                <a:srgbClr val="EF9728"/>
              </a:buClr>
              <a:buFont typeface="Arial"/>
              <a:buChar char="•"/>
              <a:tabLst>
                <a:tab pos="299085" algn="l"/>
              </a:tabLst>
            </a:pPr>
            <a:r>
              <a:rPr lang="tr-TR" b="1" dirty="0" err="1">
                <a:solidFill>
                  <a:schemeClr val="tx2"/>
                </a:solidFill>
                <a:latin typeface="Arial"/>
                <a:cs typeface="Arial"/>
              </a:rPr>
              <a:t>B</a:t>
            </a:r>
            <a:r>
              <a:rPr lang="tr-TR" b="1" spc="-10" dirty="0" err="1">
                <a:solidFill>
                  <a:schemeClr val="tx2"/>
                </a:solidFill>
                <a:latin typeface="Arial"/>
                <a:cs typeface="Arial"/>
              </a:rPr>
              <a:t>e</a:t>
            </a:r>
            <a:r>
              <a:rPr lang="tr-TR" b="1" dirty="0" err="1">
                <a:solidFill>
                  <a:schemeClr val="tx2"/>
                </a:solidFill>
                <a:latin typeface="Arial"/>
                <a:cs typeface="Arial"/>
              </a:rPr>
              <a:t>va</a:t>
            </a:r>
            <a:r>
              <a:rPr lang="tr-TR" b="1" spc="-10" dirty="0" err="1">
                <a:solidFill>
                  <a:schemeClr val="tx2"/>
                </a:solidFill>
                <a:latin typeface="Arial"/>
                <a:cs typeface="Arial"/>
              </a:rPr>
              <a:t>c</a:t>
            </a:r>
            <a:r>
              <a:rPr lang="tr-TR" b="1" dirty="0" err="1">
                <a:solidFill>
                  <a:schemeClr val="tx2"/>
                </a:solidFill>
                <a:latin typeface="Arial"/>
                <a:cs typeface="Arial"/>
              </a:rPr>
              <a:t>izumab</a:t>
            </a:r>
            <a:endParaRPr lang="tr-TR" dirty="0">
              <a:solidFill>
                <a:schemeClr val="tx2"/>
              </a:solidFill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EF9728"/>
              </a:buClr>
              <a:buFont typeface="Arial"/>
              <a:buChar char="•"/>
              <a:tabLst>
                <a:tab pos="299085" algn="l"/>
              </a:tabLst>
            </a:pPr>
            <a:r>
              <a:rPr lang="tr-TR" b="1" dirty="0">
                <a:solidFill>
                  <a:schemeClr val="tx2"/>
                </a:solidFill>
                <a:latin typeface="Arial"/>
                <a:cs typeface="Arial"/>
              </a:rPr>
              <a:t>V</a:t>
            </a:r>
            <a:r>
              <a:rPr lang="tr-TR" b="1" spc="-5" dirty="0">
                <a:solidFill>
                  <a:schemeClr val="tx2"/>
                </a:solidFill>
                <a:latin typeface="Arial"/>
                <a:cs typeface="Arial"/>
              </a:rPr>
              <a:t>E</a:t>
            </a:r>
            <a:r>
              <a:rPr lang="tr-TR" b="1" dirty="0">
                <a:solidFill>
                  <a:schemeClr val="tx2"/>
                </a:solidFill>
                <a:latin typeface="Arial"/>
                <a:cs typeface="Arial"/>
              </a:rPr>
              <a:t>GFR</a:t>
            </a:r>
            <a:r>
              <a:rPr lang="tr-TR" b="1" spc="5" dirty="0">
                <a:solidFill>
                  <a:schemeClr val="tx2"/>
                </a:solidFill>
                <a:latin typeface="Arial"/>
                <a:cs typeface="Arial"/>
              </a:rPr>
              <a:t> /</a:t>
            </a:r>
            <a:r>
              <a:rPr lang="tr-TR" b="1" dirty="0" err="1">
                <a:solidFill>
                  <a:schemeClr val="tx2"/>
                </a:solidFill>
                <a:latin typeface="Arial"/>
                <a:cs typeface="Arial"/>
              </a:rPr>
              <a:t>TKIs</a:t>
            </a:r>
            <a:endParaRPr lang="tr-TR" dirty="0">
              <a:solidFill>
                <a:schemeClr val="tx2"/>
              </a:solidFill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lr>
                <a:srgbClr val="EF9728"/>
              </a:buClr>
              <a:buFont typeface="Georgia"/>
              <a:buChar char="–"/>
              <a:tabLst>
                <a:tab pos="756285" algn="l"/>
              </a:tabLst>
            </a:pPr>
            <a:r>
              <a:rPr lang="tr-TR" sz="2400" b="1" spc="-5" dirty="0" err="1">
                <a:solidFill>
                  <a:schemeClr val="tx2"/>
                </a:solidFill>
                <a:latin typeface="Arial"/>
                <a:cs typeface="Arial"/>
              </a:rPr>
              <a:t>c</a:t>
            </a:r>
            <a:r>
              <a:rPr lang="tr-TR" sz="2400" b="1" dirty="0" err="1">
                <a:solidFill>
                  <a:schemeClr val="tx2"/>
                </a:solidFill>
                <a:latin typeface="Arial"/>
                <a:cs typeface="Arial"/>
              </a:rPr>
              <a:t>e</a:t>
            </a:r>
            <a:r>
              <a:rPr lang="tr-TR" sz="2400" b="1" spc="-5" dirty="0" err="1">
                <a:solidFill>
                  <a:schemeClr val="tx2"/>
                </a:solidFill>
                <a:latin typeface="Arial"/>
                <a:cs typeface="Arial"/>
              </a:rPr>
              <a:t>d</a:t>
            </a:r>
            <a:r>
              <a:rPr lang="tr-TR" sz="2400" b="1" dirty="0" err="1">
                <a:solidFill>
                  <a:schemeClr val="tx2"/>
                </a:solidFill>
                <a:latin typeface="Arial"/>
                <a:cs typeface="Arial"/>
              </a:rPr>
              <a:t>iranib</a:t>
            </a:r>
            <a:endParaRPr lang="tr-TR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lr>
                <a:srgbClr val="EF9728"/>
              </a:buClr>
              <a:buFont typeface="Georgia"/>
              <a:buChar char="–"/>
              <a:tabLst>
                <a:tab pos="756285" algn="l"/>
              </a:tabLst>
            </a:pPr>
            <a:r>
              <a:rPr lang="tr-TR" sz="2400" b="1" dirty="0" err="1">
                <a:solidFill>
                  <a:schemeClr val="tx2"/>
                </a:solidFill>
                <a:latin typeface="Arial"/>
                <a:cs typeface="Arial"/>
              </a:rPr>
              <a:t>pazo</a:t>
            </a:r>
            <a:r>
              <a:rPr lang="tr-TR" sz="2400" b="1" spc="-5" dirty="0" err="1">
                <a:solidFill>
                  <a:schemeClr val="tx2"/>
                </a:solidFill>
                <a:latin typeface="Arial"/>
                <a:cs typeface="Arial"/>
              </a:rPr>
              <a:t>p</a:t>
            </a:r>
            <a:r>
              <a:rPr lang="tr-TR" sz="2400" b="1" dirty="0" err="1">
                <a:solidFill>
                  <a:schemeClr val="tx2"/>
                </a:solidFill>
                <a:latin typeface="Arial"/>
                <a:cs typeface="Arial"/>
              </a:rPr>
              <a:t>anib</a:t>
            </a:r>
            <a:endParaRPr lang="tr-TR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lr>
                <a:srgbClr val="EF9728"/>
              </a:buClr>
              <a:buFont typeface="Georgia"/>
              <a:buChar char="–"/>
              <a:tabLst>
                <a:tab pos="756285" algn="l"/>
              </a:tabLst>
            </a:pPr>
            <a:r>
              <a:rPr lang="tr-TR" sz="2400" b="1" dirty="0" err="1">
                <a:solidFill>
                  <a:schemeClr val="tx2"/>
                </a:solidFill>
                <a:latin typeface="Arial"/>
                <a:cs typeface="Arial"/>
              </a:rPr>
              <a:t>nin</a:t>
            </a:r>
            <a:r>
              <a:rPr lang="tr-TR" sz="2400" b="1" spc="5" dirty="0" err="1">
                <a:solidFill>
                  <a:schemeClr val="tx2"/>
                </a:solidFill>
                <a:latin typeface="Arial"/>
                <a:cs typeface="Arial"/>
              </a:rPr>
              <a:t>t</a:t>
            </a:r>
            <a:r>
              <a:rPr lang="tr-TR" sz="2400" b="1" dirty="0" err="1">
                <a:solidFill>
                  <a:schemeClr val="tx2"/>
                </a:solidFill>
                <a:latin typeface="Arial"/>
                <a:cs typeface="Arial"/>
              </a:rPr>
              <a:t>ed</a:t>
            </a:r>
            <a:r>
              <a:rPr lang="tr-TR" sz="2400" b="1" spc="-5" dirty="0" err="1">
                <a:solidFill>
                  <a:schemeClr val="tx2"/>
                </a:solidFill>
                <a:latin typeface="Arial"/>
                <a:cs typeface="Arial"/>
              </a:rPr>
              <a:t>a</a:t>
            </a:r>
            <a:r>
              <a:rPr lang="tr-TR" sz="2400" b="1" dirty="0" err="1">
                <a:solidFill>
                  <a:schemeClr val="tx2"/>
                </a:solidFill>
                <a:latin typeface="Arial"/>
                <a:cs typeface="Arial"/>
              </a:rPr>
              <a:t>nib</a:t>
            </a:r>
            <a:endParaRPr lang="tr-TR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EF9728"/>
              </a:buClr>
              <a:buFont typeface="Arial"/>
              <a:buChar char="•"/>
              <a:tabLst>
                <a:tab pos="299085" algn="l"/>
              </a:tabLst>
            </a:pPr>
            <a:r>
              <a:rPr lang="tr-TR" b="1" dirty="0">
                <a:solidFill>
                  <a:schemeClr val="tx2"/>
                </a:solidFill>
                <a:latin typeface="Arial"/>
                <a:cs typeface="Arial"/>
              </a:rPr>
              <a:t>An</a:t>
            </a:r>
            <a:r>
              <a:rPr lang="tr-TR" b="1" spc="-5" dirty="0">
                <a:solidFill>
                  <a:schemeClr val="tx2"/>
                </a:solidFill>
                <a:latin typeface="Arial"/>
                <a:cs typeface="Arial"/>
              </a:rPr>
              <a:t>g</a:t>
            </a:r>
            <a:r>
              <a:rPr lang="tr-TR" b="1" dirty="0">
                <a:solidFill>
                  <a:schemeClr val="tx2"/>
                </a:solidFill>
                <a:latin typeface="Arial"/>
                <a:cs typeface="Arial"/>
              </a:rPr>
              <a:t>1/Ang2</a:t>
            </a:r>
            <a:endParaRPr lang="tr-TR" dirty="0">
              <a:solidFill>
                <a:schemeClr val="tx2"/>
              </a:solidFill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lr>
                <a:srgbClr val="EF9728"/>
              </a:buClr>
              <a:buFont typeface="Georgia"/>
              <a:buChar char="–"/>
              <a:tabLst>
                <a:tab pos="756285" algn="l"/>
              </a:tabLst>
            </a:pPr>
            <a:r>
              <a:rPr lang="tr-TR" sz="2400" b="1" dirty="0" err="1">
                <a:solidFill>
                  <a:schemeClr val="tx2"/>
                </a:solidFill>
                <a:latin typeface="Arial"/>
                <a:cs typeface="Arial"/>
              </a:rPr>
              <a:t>treb</a:t>
            </a:r>
            <a:r>
              <a:rPr lang="tr-TR" sz="2400" b="1" spc="-5" dirty="0" err="1">
                <a:solidFill>
                  <a:schemeClr val="tx2"/>
                </a:solidFill>
                <a:latin typeface="Arial"/>
                <a:cs typeface="Arial"/>
              </a:rPr>
              <a:t>a</a:t>
            </a:r>
            <a:r>
              <a:rPr lang="tr-TR" sz="2400" b="1" dirty="0" err="1">
                <a:solidFill>
                  <a:schemeClr val="tx2"/>
                </a:solidFill>
                <a:latin typeface="Arial"/>
                <a:cs typeface="Arial"/>
              </a:rPr>
              <a:t>na</a:t>
            </a:r>
            <a:r>
              <a:rPr lang="tr-TR" sz="2400" b="1" spc="-5" dirty="0" err="1">
                <a:solidFill>
                  <a:schemeClr val="tx2"/>
                </a:solidFill>
                <a:latin typeface="Arial"/>
                <a:cs typeface="Arial"/>
              </a:rPr>
              <a:t>n</a:t>
            </a:r>
            <a:r>
              <a:rPr lang="tr-TR" sz="2400" b="1" dirty="0" err="1">
                <a:solidFill>
                  <a:schemeClr val="tx2"/>
                </a:solidFill>
                <a:latin typeface="Arial"/>
                <a:cs typeface="Arial"/>
              </a:rPr>
              <a:t>ib</a:t>
            </a:r>
            <a:endParaRPr lang="tr-TR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EF9728"/>
              </a:buClr>
              <a:buFont typeface="Arial"/>
              <a:buChar char="•"/>
              <a:tabLst>
                <a:tab pos="299085" algn="l"/>
              </a:tabLst>
            </a:pPr>
            <a:r>
              <a:rPr lang="tr-TR" b="1" dirty="0" err="1">
                <a:solidFill>
                  <a:schemeClr val="tx2"/>
                </a:solidFill>
                <a:latin typeface="Arial"/>
                <a:cs typeface="Arial"/>
              </a:rPr>
              <a:t>Antivas</a:t>
            </a:r>
            <a:r>
              <a:rPr lang="tr-TR" b="1" spc="-5" dirty="0" err="1">
                <a:solidFill>
                  <a:schemeClr val="tx2"/>
                </a:solidFill>
                <a:latin typeface="Arial"/>
                <a:cs typeface="Arial"/>
              </a:rPr>
              <a:t>c</a:t>
            </a:r>
            <a:r>
              <a:rPr lang="tr-TR" b="1" dirty="0" err="1">
                <a:solidFill>
                  <a:schemeClr val="tx2"/>
                </a:solidFill>
                <a:latin typeface="Arial"/>
                <a:cs typeface="Arial"/>
              </a:rPr>
              <a:t>ular</a:t>
            </a:r>
            <a:endParaRPr lang="tr-TR" dirty="0">
              <a:solidFill>
                <a:schemeClr val="tx2"/>
              </a:solidFill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lr>
                <a:srgbClr val="EF9728"/>
              </a:buClr>
              <a:buFont typeface="Georgia"/>
              <a:buChar char="–"/>
              <a:tabLst>
                <a:tab pos="756285" algn="l"/>
              </a:tabLst>
            </a:pPr>
            <a:r>
              <a:rPr lang="tr-TR" sz="2400" b="1" dirty="0" err="1">
                <a:solidFill>
                  <a:schemeClr val="tx2"/>
                </a:solidFill>
                <a:latin typeface="Arial"/>
                <a:cs typeface="Arial"/>
              </a:rPr>
              <a:t>fosbretabulin</a:t>
            </a:r>
            <a:endParaRPr lang="tr-TR" sz="2400" dirty="0">
              <a:solidFill>
                <a:schemeClr val="tx2"/>
              </a:solidFill>
              <a:latin typeface="Arial"/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PARP </a:t>
            </a:r>
            <a:r>
              <a:rPr lang="en-US" dirty="0" err="1" smtClean="0"/>
              <a:t>İnhihibörleri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299085" indent="-287020">
              <a:lnSpc>
                <a:spcPct val="100000"/>
              </a:lnSpc>
              <a:buClr>
                <a:srgbClr val="EF9728"/>
              </a:buClr>
              <a:buFont typeface="Arial"/>
              <a:buChar char="•"/>
              <a:tabLst>
                <a:tab pos="299085" algn="l"/>
              </a:tabLst>
            </a:pPr>
            <a:r>
              <a:rPr lang="fi-FI" b="1" dirty="0" err="1">
                <a:solidFill>
                  <a:srgbClr val="1F497D"/>
                </a:solidFill>
                <a:latin typeface="Arial"/>
                <a:cs typeface="Arial"/>
              </a:rPr>
              <a:t>O</a:t>
            </a:r>
            <a:r>
              <a:rPr lang="fi-FI" b="1" spc="10" dirty="0" err="1">
                <a:solidFill>
                  <a:srgbClr val="1F497D"/>
                </a:solidFill>
                <a:latin typeface="Arial"/>
                <a:cs typeface="Arial"/>
              </a:rPr>
              <a:t>l</a:t>
            </a:r>
            <a:r>
              <a:rPr lang="fi-FI" b="1" dirty="0" err="1">
                <a:solidFill>
                  <a:srgbClr val="1F497D"/>
                </a:solidFill>
                <a:latin typeface="Arial"/>
                <a:cs typeface="Arial"/>
              </a:rPr>
              <a:t>ap</a:t>
            </a:r>
            <a:r>
              <a:rPr lang="fi-FI" b="1" spc="-5" dirty="0" err="1">
                <a:solidFill>
                  <a:srgbClr val="1F497D"/>
                </a:solidFill>
                <a:latin typeface="Arial"/>
                <a:cs typeface="Arial"/>
              </a:rPr>
              <a:t>a</a:t>
            </a:r>
            <a:r>
              <a:rPr lang="fi-FI" b="1" dirty="0" err="1">
                <a:solidFill>
                  <a:srgbClr val="1F497D"/>
                </a:solidFill>
                <a:latin typeface="Arial"/>
                <a:cs typeface="Arial"/>
              </a:rPr>
              <a:t>rib</a:t>
            </a:r>
            <a:endParaRPr lang="fi-FI" dirty="0">
              <a:solidFill>
                <a:srgbClr val="1F497D"/>
              </a:solidFill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EF9728"/>
              </a:buClr>
              <a:buFont typeface="Arial"/>
              <a:buChar char="•"/>
              <a:tabLst>
                <a:tab pos="299085" algn="l"/>
              </a:tabLst>
            </a:pPr>
            <a:r>
              <a:rPr lang="fi-FI" b="1" dirty="0" err="1" smtClean="0">
                <a:solidFill>
                  <a:srgbClr val="1F497D"/>
                </a:solidFill>
                <a:latin typeface="Arial"/>
                <a:cs typeface="Arial"/>
              </a:rPr>
              <a:t>Niraparib</a:t>
            </a:r>
            <a:endParaRPr lang="fi-FI" b="1" dirty="0" smtClean="0">
              <a:solidFill>
                <a:srgbClr val="1F497D"/>
              </a:solidFill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EF9728"/>
              </a:buClr>
              <a:buFont typeface="Arial"/>
              <a:buChar char="•"/>
              <a:tabLst>
                <a:tab pos="299085" algn="l"/>
              </a:tabLst>
            </a:pPr>
            <a:r>
              <a:rPr lang="fi-FI" b="1" dirty="0" err="1" smtClean="0">
                <a:solidFill>
                  <a:srgbClr val="1F497D"/>
                </a:solidFill>
                <a:latin typeface="Arial"/>
                <a:cs typeface="Arial"/>
              </a:rPr>
              <a:t>Rucaparib</a:t>
            </a:r>
            <a:endParaRPr lang="fi-FI" dirty="0">
              <a:solidFill>
                <a:srgbClr val="1F497D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250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Strategy for Overcoming Resistance to Chemotherapy of Ovarian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Kemorezistans</a:t>
            </a:r>
            <a:r>
              <a:rPr lang="en-US" dirty="0" smtClean="0"/>
              <a:t> </a:t>
            </a:r>
            <a:r>
              <a:rPr lang="en-US" dirty="0" err="1" smtClean="0"/>
              <a:t>mekanizması</a:t>
            </a:r>
            <a:r>
              <a:rPr lang="en-US" dirty="0" smtClean="0"/>
              <a:t> </a:t>
            </a:r>
            <a:r>
              <a:rPr lang="en-US" dirty="0" err="1" smtClean="0"/>
              <a:t>araştırılmış</a:t>
            </a:r>
            <a:r>
              <a:rPr lang="en-US" dirty="0" smtClean="0"/>
              <a:t>.</a:t>
            </a:r>
          </a:p>
          <a:p>
            <a:r>
              <a:rPr lang="en-US" dirty="0" smtClean="0"/>
              <a:t>Over </a:t>
            </a:r>
            <a:r>
              <a:rPr lang="en-US" dirty="0" err="1" smtClean="0"/>
              <a:t>kanserinin</a:t>
            </a:r>
            <a:r>
              <a:rPr lang="en-US" dirty="0" smtClean="0"/>
              <a:t> </a:t>
            </a:r>
            <a:r>
              <a:rPr lang="en-US" dirty="0" err="1" smtClean="0"/>
              <a:t>biolojik</a:t>
            </a:r>
            <a:r>
              <a:rPr lang="en-US" dirty="0" smtClean="0"/>
              <a:t> </a:t>
            </a:r>
            <a:r>
              <a:rPr lang="en-US" dirty="0" err="1" smtClean="0"/>
              <a:t>karakteristikleri</a:t>
            </a:r>
            <a:r>
              <a:rPr lang="en-US" dirty="0" smtClean="0"/>
              <a:t>, </a:t>
            </a:r>
            <a:r>
              <a:rPr lang="en-US" dirty="0" err="1" smtClean="0"/>
              <a:t>moleküler</a:t>
            </a:r>
            <a:r>
              <a:rPr lang="en-US" dirty="0" smtClean="0"/>
              <a:t> targeted </a:t>
            </a:r>
            <a:r>
              <a:rPr lang="en-US" dirty="0" err="1" smtClean="0"/>
              <a:t>ajanlar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antiangiogenesis</a:t>
            </a:r>
            <a:r>
              <a:rPr lang="en-US" dirty="0" smtClean="0"/>
              <a:t> </a:t>
            </a:r>
            <a:r>
              <a:rPr lang="en-US" dirty="0" err="1" smtClean="0"/>
              <a:t>mekanizmaları</a:t>
            </a:r>
            <a:r>
              <a:rPr lang="en-US" dirty="0" smtClean="0"/>
              <a:t> </a:t>
            </a:r>
            <a:r>
              <a:rPr lang="en-US" dirty="0" err="1" smtClean="0"/>
              <a:t>gözden</a:t>
            </a:r>
            <a:r>
              <a:rPr lang="en-US" dirty="0" smtClean="0"/>
              <a:t> </a:t>
            </a:r>
            <a:r>
              <a:rPr lang="en-US" dirty="0" err="1" smtClean="0"/>
              <a:t>geçirilmiş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Kemosensitivite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tanı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ilaç</a:t>
            </a:r>
            <a:r>
              <a:rPr lang="en-US" dirty="0" smtClean="0"/>
              <a:t> </a:t>
            </a:r>
            <a:r>
              <a:rPr lang="en-US" dirty="0" err="1" smtClean="0"/>
              <a:t>rezistans</a:t>
            </a:r>
            <a:r>
              <a:rPr lang="en-US" dirty="0" smtClean="0"/>
              <a:t> </a:t>
            </a:r>
            <a:r>
              <a:rPr lang="en-US" dirty="0" err="1" smtClean="0"/>
              <a:t>genlerinin</a:t>
            </a:r>
            <a:r>
              <a:rPr lang="en-US" dirty="0" smtClean="0"/>
              <a:t> </a:t>
            </a:r>
            <a:r>
              <a:rPr lang="en-US" dirty="0" err="1" smtClean="0"/>
              <a:t>faydalı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prediktör</a:t>
            </a:r>
            <a:r>
              <a:rPr lang="en-US" dirty="0" smtClean="0"/>
              <a:t> </a:t>
            </a:r>
            <a:r>
              <a:rPr lang="en-US" dirty="0" err="1" smtClean="0"/>
              <a:t>olacağı</a:t>
            </a:r>
            <a:r>
              <a:rPr lang="en-US" dirty="0" smtClean="0"/>
              <a:t> </a:t>
            </a:r>
            <a:r>
              <a:rPr lang="en-US" dirty="0" err="1" smtClean="0"/>
              <a:t>belirtilmiş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Moleküler</a:t>
            </a:r>
            <a:r>
              <a:rPr lang="en-US" dirty="0" smtClean="0"/>
              <a:t> targeted </a:t>
            </a:r>
            <a:r>
              <a:rPr lang="en-US" dirty="0" err="1" smtClean="0"/>
              <a:t>tedavinin</a:t>
            </a:r>
            <a:r>
              <a:rPr lang="en-US" dirty="0" smtClean="0"/>
              <a:t>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başına</a:t>
            </a:r>
            <a:r>
              <a:rPr lang="en-US" dirty="0" smtClean="0"/>
              <a:t> </a:t>
            </a:r>
            <a:r>
              <a:rPr lang="en-US" dirty="0" err="1" smtClean="0"/>
              <a:t>prognozu</a:t>
            </a:r>
            <a:r>
              <a:rPr lang="en-US" dirty="0" smtClean="0"/>
              <a:t> </a:t>
            </a:r>
            <a:r>
              <a:rPr lang="en-US" dirty="0" err="1" smtClean="0"/>
              <a:t>uzatmayacağı</a:t>
            </a:r>
            <a:r>
              <a:rPr lang="en-US" dirty="0" smtClean="0"/>
              <a:t> </a:t>
            </a:r>
            <a:r>
              <a:rPr lang="en-US" dirty="0" err="1" smtClean="0"/>
              <a:t>belirtilmiş</a:t>
            </a:r>
            <a:r>
              <a:rPr lang="en-US" dirty="0" smtClean="0"/>
              <a:t>. </a:t>
            </a:r>
            <a:r>
              <a:rPr lang="en-US" dirty="0" err="1" smtClean="0"/>
              <a:t>Bunların</a:t>
            </a:r>
            <a:r>
              <a:rPr lang="en-US" dirty="0" smtClean="0"/>
              <a:t> </a:t>
            </a:r>
            <a:r>
              <a:rPr lang="en-US" dirty="0" err="1" smtClean="0"/>
              <a:t>konvansiyonel</a:t>
            </a:r>
            <a:r>
              <a:rPr lang="en-US" dirty="0" smtClean="0"/>
              <a:t> </a:t>
            </a:r>
            <a:r>
              <a:rPr lang="en-US" dirty="0" err="1" smtClean="0"/>
              <a:t>sitotoksik</a:t>
            </a:r>
            <a:r>
              <a:rPr lang="en-US" dirty="0" smtClean="0"/>
              <a:t> </a:t>
            </a:r>
            <a:r>
              <a:rPr lang="en-US" dirty="0" err="1" smtClean="0"/>
              <a:t>ajanlarla</a:t>
            </a:r>
            <a:r>
              <a:rPr lang="en-US" dirty="0" smtClean="0"/>
              <a:t> </a:t>
            </a:r>
            <a:r>
              <a:rPr lang="en-US" dirty="0" err="1" smtClean="0"/>
              <a:t>birlikte</a:t>
            </a:r>
            <a:r>
              <a:rPr lang="en-US" dirty="0" smtClean="0"/>
              <a:t> </a:t>
            </a:r>
            <a:r>
              <a:rPr lang="en-US" dirty="0" err="1" smtClean="0"/>
              <a:t>yararlı</a:t>
            </a:r>
            <a:r>
              <a:rPr lang="en-US" dirty="0" smtClean="0"/>
              <a:t> </a:t>
            </a:r>
            <a:r>
              <a:rPr lang="en-US" dirty="0" err="1" smtClean="0"/>
              <a:t>olabileceği</a:t>
            </a:r>
            <a:r>
              <a:rPr lang="en-US" dirty="0" smtClean="0"/>
              <a:t> </a:t>
            </a:r>
            <a:r>
              <a:rPr lang="en-US" dirty="0" err="1" smtClean="0"/>
              <a:t>söylenmiş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Moleküler</a:t>
            </a:r>
            <a:r>
              <a:rPr lang="en-US" dirty="0" smtClean="0"/>
              <a:t> targeted </a:t>
            </a:r>
            <a:r>
              <a:rPr lang="en-US" dirty="0" err="1" smtClean="0"/>
              <a:t>ajanların</a:t>
            </a:r>
            <a:r>
              <a:rPr lang="en-US" dirty="0" smtClean="0"/>
              <a:t> </a:t>
            </a:r>
            <a:r>
              <a:rPr lang="en-US" dirty="0" err="1" smtClean="0"/>
              <a:t>kullanımında</a:t>
            </a:r>
            <a:r>
              <a:rPr lang="en-US" dirty="0" smtClean="0"/>
              <a:t> </a:t>
            </a:r>
            <a:r>
              <a:rPr lang="en-US" dirty="0" err="1" smtClean="0"/>
              <a:t>yan</a:t>
            </a:r>
            <a:r>
              <a:rPr lang="en-US" dirty="0" smtClean="0"/>
              <a:t> </a:t>
            </a:r>
            <a:r>
              <a:rPr lang="en-US" dirty="0" err="1" smtClean="0"/>
              <a:t>etkiler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cost-</a:t>
            </a:r>
            <a:r>
              <a:rPr lang="en-US" dirty="0" err="1" smtClean="0"/>
              <a:t>efektivite</a:t>
            </a:r>
            <a:r>
              <a:rPr lang="en-US" dirty="0" smtClean="0"/>
              <a:t> </a:t>
            </a:r>
            <a:r>
              <a:rPr lang="en-US" dirty="0" err="1" smtClean="0"/>
              <a:t>önemlidir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Gelecekte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fazla</a:t>
            </a:r>
            <a:r>
              <a:rPr lang="en-US" dirty="0" smtClean="0"/>
              <a:t> </a:t>
            </a:r>
            <a:r>
              <a:rPr lang="en-US" dirty="0" err="1" smtClean="0"/>
              <a:t>kemorezistans</a:t>
            </a:r>
            <a:r>
              <a:rPr lang="en-US" dirty="0" smtClean="0"/>
              <a:t> </a:t>
            </a:r>
            <a:r>
              <a:rPr lang="en-US" dirty="0" err="1" smtClean="0"/>
              <a:t>çalışmasına</a:t>
            </a:r>
            <a:r>
              <a:rPr lang="en-US" dirty="0" smtClean="0"/>
              <a:t> </a:t>
            </a:r>
            <a:r>
              <a:rPr lang="en-US" dirty="0" err="1" smtClean="0"/>
              <a:t>ihtiyaç</a:t>
            </a:r>
            <a:r>
              <a:rPr lang="en-US" dirty="0" smtClean="0"/>
              <a:t> </a:t>
            </a:r>
            <a:r>
              <a:rPr lang="en-US" dirty="0" err="1" smtClean="0"/>
              <a:t>vardır</a:t>
            </a:r>
            <a:r>
              <a:rPr lang="en-US" dirty="0" smtClean="0"/>
              <a:t> </a:t>
            </a:r>
            <a:r>
              <a:rPr lang="en-US" dirty="0" err="1" smtClean="0"/>
              <a:t>denmiştir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z="2000" dirty="0" err="1" smtClean="0"/>
              <a:t>Kigawa</a:t>
            </a:r>
            <a:r>
              <a:rPr lang="pl-PL" sz="2000" dirty="0" smtClean="0"/>
              <a:t> J. </a:t>
            </a:r>
            <a:r>
              <a:rPr lang="pl-PL" sz="2000" dirty="0" err="1" smtClean="0"/>
              <a:t>Yonago</a:t>
            </a:r>
            <a:r>
              <a:rPr lang="pl-PL" sz="2000" dirty="0" smtClean="0"/>
              <a:t> Acta Med. 2013 Jun;56(2):43-50. </a:t>
            </a:r>
            <a:r>
              <a:rPr lang="pl-PL" sz="2000" dirty="0" err="1" smtClean="0"/>
              <a:t>Epub</a:t>
            </a:r>
            <a:r>
              <a:rPr lang="pl-PL" sz="2000" dirty="0" smtClean="0"/>
              <a:t> 2013 Jul 12. </a:t>
            </a:r>
            <a:r>
              <a:rPr lang="pl-PL" sz="2000" dirty="0" err="1" smtClean="0"/>
              <a:t>Review</a:t>
            </a:r>
            <a:r>
              <a:rPr lang="pl-PL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8713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Tumor heterogeneity in ovarian cancer as demonstrated by in vitro </a:t>
            </a:r>
            <a:r>
              <a:rPr lang="en-US" dirty="0" err="1"/>
              <a:t>chemoresistance</a:t>
            </a:r>
            <a:r>
              <a:rPr lang="en-US" dirty="0"/>
              <a:t> assays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38 over </a:t>
            </a:r>
            <a:r>
              <a:rPr lang="en-US" dirty="0" err="1" smtClean="0"/>
              <a:t>kanseri</a:t>
            </a:r>
            <a:r>
              <a:rPr lang="en-US" dirty="0" smtClean="0"/>
              <a:t> </a:t>
            </a:r>
            <a:r>
              <a:rPr lang="en-US" dirty="0" err="1" smtClean="0"/>
              <a:t>vakası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18 primer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20 </a:t>
            </a:r>
            <a:r>
              <a:rPr lang="en-US" dirty="0" err="1" smtClean="0">
                <a:solidFill>
                  <a:srgbClr val="008000"/>
                </a:solidFill>
              </a:rPr>
              <a:t>rekürren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/>
              <a:t>% 22.4 </a:t>
            </a:r>
            <a:r>
              <a:rPr lang="en-US" dirty="0" err="1" smtClean="0"/>
              <a:t>hastada</a:t>
            </a:r>
            <a:r>
              <a:rPr lang="en-US" dirty="0" smtClean="0"/>
              <a:t> </a:t>
            </a:r>
            <a:r>
              <a:rPr lang="en-US" dirty="0" err="1" smtClean="0"/>
              <a:t>tümör</a:t>
            </a:r>
            <a:r>
              <a:rPr lang="en-US" dirty="0" smtClean="0"/>
              <a:t> heterogeneity </a:t>
            </a:r>
            <a:r>
              <a:rPr lang="en-US" dirty="0" err="1" smtClean="0"/>
              <a:t>bulunmuş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% 18.6 primer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% 26.1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rekürren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Tümör</a:t>
            </a:r>
            <a:r>
              <a:rPr lang="en-US" dirty="0" smtClean="0">
                <a:solidFill>
                  <a:srgbClr val="FF0000"/>
                </a:solidFill>
              </a:rPr>
              <a:t> heterogeneity </a:t>
            </a:r>
            <a:r>
              <a:rPr lang="en-US" dirty="0" err="1" smtClean="0">
                <a:solidFill>
                  <a:srgbClr val="FF0000"/>
                </a:solidFill>
              </a:rPr>
              <a:t>olan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hastaların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tedavi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yetersizliğinde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önemli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rol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oynayacağı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rekürren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lezyonların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daha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fazla</a:t>
            </a:r>
            <a:r>
              <a:rPr lang="en-US" dirty="0" smtClean="0">
                <a:solidFill>
                  <a:srgbClr val="FF0000"/>
                </a:solidFill>
              </a:rPr>
              <a:t> heterogeneity </a:t>
            </a:r>
            <a:r>
              <a:rPr lang="en-US" dirty="0" err="1" smtClean="0">
                <a:solidFill>
                  <a:srgbClr val="FF0000"/>
                </a:solidFill>
              </a:rPr>
              <a:t>gösterdiğini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söylemişlerdir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 smtClean="0"/>
              <a:t>J.N. </a:t>
            </a:r>
            <a:r>
              <a:rPr lang="en-US" sz="2000" dirty="0" err="1" smtClean="0"/>
              <a:t>McAlpine</a:t>
            </a:r>
            <a:r>
              <a:rPr lang="en-US" sz="2000" dirty="0" smtClean="0"/>
              <a:t> et al. / Gynecologic Oncology 110 (2008) 360–364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2403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dirty="0" err="1"/>
              <a:t>chemoresponse</a:t>
            </a:r>
            <a:r>
              <a:rPr lang="en-US" dirty="0"/>
              <a:t> assay for prediction of platinum resistance in primary ovarian cancer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276 hasta </a:t>
            </a:r>
          </a:p>
          <a:p>
            <a:r>
              <a:rPr lang="en-US" sz="3200" dirty="0" err="1" smtClean="0"/>
              <a:t>Evre</a:t>
            </a:r>
            <a:r>
              <a:rPr lang="en-US" sz="3200" dirty="0" smtClean="0"/>
              <a:t> III-IV Over </a:t>
            </a:r>
            <a:r>
              <a:rPr lang="en-US" sz="3200" dirty="0" err="1" smtClean="0"/>
              <a:t>kanseri</a:t>
            </a:r>
            <a:endParaRPr lang="en-US" sz="3200" dirty="0" smtClean="0"/>
          </a:p>
          <a:p>
            <a:r>
              <a:rPr lang="en-US" sz="3200" dirty="0" err="1" smtClean="0"/>
              <a:t>Tüm</a:t>
            </a:r>
            <a:r>
              <a:rPr lang="en-US" sz="3200" dirty="0" smtClean="0"/>
              <a:t> </a:t>
            </a:r>
            <a:r>
              <a:rPr lang="en-US" sz="3200" dirty="0" err="1" smtClean="0"/>
              <a:t>hastalar</a:t>
            </a:r>
            <a:r>
              <a:rPr lang="en-US" sz="3200" dirty="0" smtClean="0"/>
              <a:t> </a:t>
            </a:r>
            <a:r>
              <a:rPr lang="en-US" sz="3200" dirty="0" err="1" smtClean="0"/>
              <a:t>Platin+Taxane</a:t>
            </a:r>
            <a:r>
              <a:rPr lang="en-US" sz="3200" dirty="0" smtClean="0"/>
              <a:t> </a:t>
            </a:r>
            <a:r>
              <a:rPr lang="en-US" sz="3200" dirty="0" err="1" smtClean="0"/>
              <a:t>kullanıyor</a:t>
            </a:r>
            <a:r>
              <a:rPr lang="en-US" sz="3200" dirty="0"/>
              <a:t>,</a:t>
            </a:r>
            <a:endParaRPr lang="en-US" sz="3200" dirty="0" smtClean="0"/>
          </a:p>
          <a:p>
            <a:r>
              <a:rPr lang="en-US" sz="3200" dirty="0" err="1" smtClean="0"/>
              <a:t>Hastalar</a:t>
            </a:r>
            <a:r>
              <a:rPr lang="en-US" sz="3200" dirty="0" smtClean="0"/>
              <a:t> </a:t>
            </a:r>
          </a:p>
          <a:p>
            <a:pPr lvl="1"/>
            <a:r>
              <a:rPr lang="en-US" sz="2800" dirty="0" err="1" smtClean="0">
                <a:solidFill>
                  <a:srgbClr val="FF0000"/>
                </a:solidFill>
              </a:rPr>
              <a:t>Platin</a:t>
            </a:r>
            <a:r>
              <a:rPr lang="en-US" sz="2800" dirty="0" smtClean="0">
                <a:solidFill>
                  <a:srgbClr val="FF0000"/>
                </a:solidFill>
              </a:rPr>
              <a:t> sensitive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İntermediate sensitive</a:t>
            </a:r>
          </a:p>
          <a:p>
            <a:pPr lvl="1"/>
            <a:r>
              <a:rPr lang="en-US" sz="2800" dirty="0" err="1" smtClean="0">
                <a:solidFill>
                  <a:srgbClr val="FF0000"/>
                </a:solidFill>
              </a:rPr>
              <a:t>Rezistan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olarak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ölçülüyor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err="1" smtClean="0"/>
              <a:t>Krivak</a:t>
            </a:r>
            <a:r>
              <a:rPr lang="en-US" sz="2400" dirty="0" smtClean="0"/>
              <a:t> TC, </a:t>
            </a:r>
            <a:r>
              <a:rPr lang="en-US" sz="2400" dirty="0" err="1" smtClean="0"/>
              <a:t>Lele</a:t>
            </a:r>
            <a:r>
              <a:rPr lang="en-US" sz="2400" dirty="0" smtClean="0"/>
              <a:t> S, Richard S, et al. Am J </a:t>
            </a:r>
            <a:r>
              <a:rPr lang="en-US" sz="2400" dirty="0" err="1" smtClean="0"/>
              <a:t>Obstet</a:t>
            </a:r>
            <a:r>
              <a:rPr lang="en-US" sz="2400" dirty="0" smtClean="0"/>
              <a:t> </a:t>
            </a:r>
            <a:r>
              <a:rPr lang="en-US" sz="2400" dirty="0" err="1" smtClean="0"/>
              <a:t>Gynecol</a:t>
            </a:r>
            <a:r>
              <a:rPr lang="en-US" sz="2400" dirty="0" smtClean="0"/>
              <a:t> 2014;211:68.e1-8.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1101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dirty="0" err="1"/>
              <a:t>chemoresponse</a:t>
            </a:r>
            <a:r>
              <a:rPr lang="en-US" dirty="0"/>
              <a:t> assay for prediction of platinum resistance in primary ovarian cancer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err="1" smtClean="0"/>
              <a:t>Progresion</a:t>
            </a:r>
            <a:r>
              <a:rPr lang="en-US" sz="4000" dirty="0" smtClean="0"/>
              <a:t> free survival</a:t>
            </a:r>
          </a:p>
          <a:p>
            <a:pPr lvl="1"/>
            <a:r>
              <a:rPr lang="en-US" sz="3600" dirty="0" err="1">
                <a:solidFill>
                  <a:srgbClr val="FF0000"/>
                </a:solidFill>
              </a:rPr>
              <a:t>Platin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sensitive+ intermediate sensitive: 16.6 ay</a:t>
            </a:r>
            <a:endParaRPr lang="en-US" sz="3600" dirty="0">
              <a:solidFill>
                <a:srgbClr val="FF0000"/>
              </a:solidFill>
            </a:endParaRPr>
          </a:p>
          <a:p>
            <a:pPr lvl="1"/>
            <a:r>
              <a:rPr lang="en-US" sz="3600" dirty="0" err="1" smtClean="0">
                <a:solidFill>
                  <a:srgbClr val="FF0000"/>
                </a:solidFill>
              </a:rPr>
              <a:t>Rezistan</a:t>
            </a:r>
            <a:r>
              <a:rPr lang="en-US" sz="3600" dirty="0" smtClean="0">
                <a:solidFill>
                  <a:srgbClr val="FF0000"/>
                </a:solidFill>
              </a:rPr>
              <a:t>: 11.8 ay</a:t>
            </a:r>
          </a:p>
          <a:p>
            <a:endParaRPr lang="en-US" sz="4000" dirty="0" smtClean="0">
              <a:solidFill>
                <a:srgbClr val="008000"/>
              </a:solidFill>
            </a:endParaRPr>
          </a:p>
          <a:p>
            <a:r>
              <a:rPr lang="en-US" sz="4000" dirty="0" err="1" smtClean="0">
                <a:solidFill>
                  <a:srgbClr val="008000"/>
                </a:solidFill>
              </a:rPr>
              <a:t>Carboplatine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rezistans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olduğu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gösterilen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hastalarda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progresion</a:t>
            </a:r>
            <a:r>
              <a:rPr lang="en-US" sz="4000" dirty="0" smtClean="0">
                <a:solidFill>
                  <a:srgbClr val="008000"/>
                </a:solidFill>
              </a:rPr>
              <a:t> free survival </a:t>
            </a:r>
            <a:r>
              <a:rPr lang="en-US" sz="4000" dirty="0" err="1" smtClean="0">
                <a:solidFill>
                  <a:srgbClr val="008000"/>
                </a:solidFill>
              </a:rPr>
              <a:t>kısalmış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olarak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bulundu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ve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rezistan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Carboplatin+Paclitaxel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verilen</a:t>
            </a:r>
            <a:r>
              <a:rPr lang="en-US" sz="4000" dirty="0" smtClean="0">
                <a:solidFill>
                  <a:srgbClr val="008000"/>
                </a:solidFill>
              </a:rPr>
              <a:t> hasta </a:t>
            </a:r>
            <a:r>
              <a:rPr lang="en-US" sz="4000" dirty="0" err="1" smtClean="0">
                <a:solidFill>
                  <a:srgbClr val="008000"/>
                </a:solidFill>
              </a:rPr>
              <a:t>grubunda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daha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erken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rekürrens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görülmüştür</a:t>
            </a:r>
            <a:r>
              <a:rPr lang="en-US" sz="4000" dirty="0" smtClean="0">
                <a:solidFill>
                  <a:srgbClr val="008000"/>
                </a:solidFill>
              </a:rPr>
              <a:t>.</a:t>
            </a:r>
          </a:p>
          <a:p>
            <a:endParaRPr lang="en-US" sz="4000" dirty="0" smtClean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err="1" smtClean="0"/>
              <a:t>Krivak</a:t>
            </a:r>
            <a:r>
              <a:rPr lang="en-US" sz="2400" dirty="0" smtClean="0"/>
              <a:t> TC, </a:t>
            </a:r>
            <a:r>
              <a:rPr lang="en-US" sz="2400" dirty="0" err="1" smtClean="0"/>
              <a:t>Lele</a:t>
            </a:r>
            <a:r>
              <a:rPr lang="en-US" sz="2400" dirty="0" smtClean="0"/>
              <a:t> S, Richard S, et al. Am J </a:t>
            </a:r>
            <a:r>
              <a:rPr lang="en-US" sz="2400" dirty="0" err="1" smtClean="0"/>
              <a:t>Obstet</a:t>
            </a:r>
            <a:r>
              <a:rPr lang="en-US" sz="2400" dirty="0" smtClean="0"/>
              <a:t> </a:t>
            </a:r>
            <a:r>
              <a:rPr lang="en-US" sz="2400" dirty="0" err="1" smtClean="0"/>
              <a:t>Gynecol</a:t>
            </a:r>
            <a:r>
              <a:rPr lang="en-US" sz="2400" dirty="0" smtClean="0"/>
              <a:t> 2014;211:68.e1-8.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8089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Chemosensitivity</a:t>
            </a:r>
            <a:r>
              <a:rPr lang="en-US" dirty="0"/>
              <a:t> testing with </a:t>
            </a:r>
            <a:r>
              <a:rPr lang="en-US" dirty="0" err="1"/>
              <a:t>ChemoFx</a:t>
            </a:r>
            <a:r>
              <a:rPr lang="en-US" dirty="0"/>
              <a:t> and overall</a:t>
            </a:r>
            <a:br>
              <a:rPr lang="en-US" dirty="0"/>
            </a:br>
            <a:r>
              <a:rPr lang="en-US" dirty="0"/>
              <a:t>survival in primary ovarian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192 primer over </a:t>
            </a:r>
            <a:r>
              <a:rPr lang="en-US" sz="4000" dirty="0" err="1" smtClean="0"/>
              <a:t>kanseri</a:t>
            </a:r>
            <a:r>
              <a:rPr lang="en-US" sz="4000" dirty="0" smtClean="0"/>
              <a:t> </a:t>
            </a:r>
            <a:r>
              <a:rPr lang="en-US" sz="4000" dirty="0" err="1" smtClean="0"/>
              <a:t>hastası</a:t>
            </a:r>
            <a:r>
              <a:rPr lang="en-US" sz="4000" dirty="0" smtClean="0"/>
              <a:t> </a:t>
            </a:r>
          </a:p>
          <a:p>
            <a:r>
              <a:rPr lang="en-US" sz="4000" dirty="0" err="1" smtClean="0"/>
              <a:t>Gruplandırma</a:t>
            </a:r>
            <a:r>
              <a:rPr lang="en-US" sz="4000" dirty="0" smtClean="0"/>
              <a:t>:</a:t>
            </a:r>
          </a:p>
          <a:p>
            <a:pPr lvl="1"/>
            <a:r>
              <a:rPr lang="en-US" sz="3600" dirty="0" err="1" smtClean="0">
                <a:solidFill>
                  <a:srgbClr val="FF0000"/>
                </a:solidFill>
              </a:rPr>
              <a:t>Cevaplı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Grup</a:t>
            </a:r>
            <a:endParaRPr lang="en-US" sz="3600" dirty="0" smtClean="0">
              <a:solidFill>
                <a:srgbClr val="FF0000"/>
              </a:solidFill>
            </a:endParaRPr>
          </a:p>
          <a:p>
            <a:pPr lvl="1"/>
            <a:r>
              <a:rPr lang="en-US" sz="3600" dirty="0" smtClean="0">
                <a:solidFill>
                  <a:srgbClr val="FF0000"/>
                </a:solidFill>
              </a:rPr>
              <a:t>İntermediate </a:t>
            </a:r>
            <a:r>
              <a:rPr lang="en-US" sz="3600" dirty="0" err="1" smtClean="0">
                <a:solidFill>
                  <a:srgbClr val="FF0000"/>
                </a:solidFill>
              </a:rPr>
              <a:t>Cevaplı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Grup</a:t>
            </a:r>
            <a:r>
              <a:rPr lang="en-US" sz="3600" dirty="0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en-US" sz="3600" dirty="0" err="1" smtClean="0">
                <a:solidFill>
                  <a:srgbClr val="FF0000"/>
                </a:solidFill>
              </a:rPr>
              <a:t>Cevapsız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Grup</a:t>
            </a:r>
            <a:r>
              <a:rPr lang="en-US" sz="3600" dirty="0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/>
              <a:t>Herzog TJ, </a:t>
            </a:r>
            <a:r>
              <a:rPr lang="en-US" sz="2400" dirty="0" err="1" smtClean="0"/>
              <a:t>Krivak</a:t>
            </a:r>
            <a:r>
              <a:rPr lang="en-US" sz="2400" dirty="0" smtClean="0"/>
              <a:t> TC, Fader AN, et </a:t>
            </a:r>
            <a:r>
              <a:rPr lang="en-US" sz="2400" dirty="0" err="1" smtClean="0"/>
              <a:t>alAm</a:t>
            </a:r>
            <a:r>
              <a:rPr lang="en-US" sz="2400" dirty="0" smtClean="0"/>
              <a:t> J </a:t>
            </a:r>
            <a:r>
              <a:rPr lang="en-US" sz="2400" dirty="0" err="1" smtClean="0"/>
              <a:t>Obstet</a:t>
            </a:r>
            <a:r>
              <a:rPr lang="en-US" sz="2400" dirty="0" smtClean="0"/>
              <a:t> </a:t>
            </a:r>
            <a:r>
              <a:rPr lang="en-US" sz="2400" dirty="0" err="1" smtClean="0"/>
              <a:t>Gynecol</a:t>
            </a:r>
            <a:r>
              <a:rPr lang="en-US" sz="2400" dirty="0" smtClean="0"/>
              <a:t> 2010;203:68.e1-6.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7847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Chemosensitivity</a:t>
            </a:r>
            <a:r>
              <a:rPr lang="en-US" dirty="0"/>
              <a:t> testing with </a:t>
            </a:r>
            <a:r>
              <a:rPr lang="en-US" dirty="0" err="1"/>
              <a:t>ChemoFx</a:t>
            </a:r>
            <a:r>
              <a:rPr lang="en-US" dirty="0"/>
              <a:t> and overall</a:t>
            </a:r>
            <a:br>
              <a:rPr lang="en-US" dirty="0"/>
            </a:br>
            <a:r>
              <a:rPr lang="en-US" dirty="0"/>
              <a:t>survival in primary ovarian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Median </a:t>
            </a:r>
            <a:r>
              <a:rPr lang="en-US" sz="4400" dirty="0" smtClean="0"/>
              <a:t>Overall survival: </a:t>
            </a:r>
          </a:p>
          <a:p>
            <a:pPr lvl="1"/>
            <a:r>
              <a:rPr lang="en-US" sz="4000" dirty="0" err="1" smtClean="0">
                <a:solidFill>
                  <a:srgbClr val="FF0000"/>
                </a:solidFill>
              </a:rPr>
              <a:t>Cevaplı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Grup</a:t>
            </a:r>
            <a:r>
              <a:rPr lang="en-US" sz="4000" dirty="0" smtClean="0">
                <a:solidFill>
                  <a:srgbClr val="FF0000"/>
                </a:solidFill>
              </a:rPr>
              <a:t>		: 72.5 ay </a:t>
            </a:r>
          </a:p>
          <a:p>
            <a:pPr lvl="1"/>
            <a:r>
              <a:rPr lang="en-US" sz="4000" dirty="0" smtClean="0">
                <a:solidFill>
                  <a:srgbClr val="FF0000"/>
                </a:solidFill>
              </a:rPr>
              <a:t>İntermediate </a:t>
            </a:r>
            <a:r>
              <a:rPr lang="en-US" sz="4000" dirty="0" err="1" smtClean="0">
                <a:solidFill>
                  <a:srgbClr val="FF0000"/>
                </a:solidFill>
              </a:rPr>
              <a:t>Grup</a:t>
            </a:r>
            <a:r>
              <a:rPr lang="en-US" sz="4000" dirty="0" smtClean="0">
                <a:solidFill>
                  <a:srgbClr val="FF0000"/>
                </a:solidFill>
              </a:rPr>
              <a:t>	: 48.6 ay</a:t>
            </a:r>
          </a:p>
          <a:p>
            <a:pPr lvl="1"/>
            <a:r>
              <a:rPr lang="en-US" sz="4000" dirty="0" err="1" smtClean="0">
                <a:solidFill>
                  <a:srgbClr val="FF0000"/>
                </a:solidFill>
              </a:rPr>
              <a:t>Cevapsız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Grup</a:t>
            </a:r>
            <a:r>
              <a:rPr lang="en-US" sz="4000" dirty="0" smtClean="0">
                <a:solidFill>
                  <a:srgbClr val="FF0000"/>
                </a:solidFill>
              </a:rPr>
              <a:t>		: 28.2 ay </a:t>
            </a:r>
          </a:p>
          <a:p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 smtClean="0"/>
              <a:t>Herzog TJ, </a:t>
            </a:r>
            <a:r>
              <a:rPr lang="en-US" sz="2000" dirty="0" err="1" smtClean="0"/>
              <a:t>Krivak</a:t>
            </a:r>
            <a:r>
              <a:rPr lang="en-US" sz="2000" dirty="0" smtClean="0"/>
              <a:t> TC, Fader AN, et </a:t>
            </a:r>
            <a:r>
              <a:rPr lang="en-US" sz="2000" dirty="0" err="1" smtClean="0"/>
              <a:t>alAm</a:t>
            </a:r>
            <a:r>
              <a:rPr lang="en-US" sz="2000" dirty="0" smtClean="0"/>
              <a:t> J </a:t>
            </a:r>
            <a:r>
              <a:rPr lang="en-US" sz="2000" dirty="0" err="1" smtClean="0"/>
              <a:t>Obstet</a:t>
            </a:r>
            <a:r>
              <a:rPr lang="en-US" sz="2000" dirty="0" smtClean="0"/>
              <a:t> </a:t>
            </a:r>
            <a:r>
              <a:rPr lang="en-US" sz="2000" dirty="0" err="1" smtClean="0"/>
              <a:t>Gynecol</a:t>
            </a:r>
            <a:r>
              <a:rPr lang="en-US" sz="2000" dirty="0" smtClean="0"/>
              <a:t> 2010;203:68.e1-6.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6116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 prospective randomized controlled trial of </a:t>
            </a:r>
            <a:r>
              <a:rPr lang="en-US" sz="2400" dirty="0" err="1"/>
              <a:t>tumour</a:t>
            </a:r>
            <a:r>
              <a:rPr lang="en-US" sz="2400" dirty="0"/>
              <a:t> </a:t>
            </a:r>
            <a:r>
              <a:rPr lang="en-US" sz="2400" dirty="0" err="1"/>
              <a:t>chemosensitivity</a:t>
            </a:r>
            <a:r>
              <a:rPr lang="en-US" sz="2400" dirty="0"/>
              <a:t> assay directed chemotherapy versus physician’s choice in patients with recurrent platinum-resistant ovarian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180 </a:t>
            </a:r>
            <a:r>
              <a:rPr lang="en-US" dirty="0" err="1" smtClean="0"/>
              <a:t>platin</a:t>
            </a:r>
            <a:r>
              <a:rPr lang="en-US" dirty="0" smtClean="0"/>
              <a:t> </a:t>
            </a:r>
            <a:r>
              <a:rPr lang="en-US" dirty="0" err="1" smtClean="0"/>
              <a:t>dirençli</a:t>
            </a:r>
            <a:r>
              <a:rPr lang="en-US" dirty="0" smtClean="0"/>
              <a:t> </a:t>
            </a:r>
            <a:r>
              <a:rPr lang="en-US" dirty="0" err="1" smtClean="0"/>
              <a:t>rekürren</a:t>
            </a:r>
            <a:r>
              <a:rPr lang="en-US" dirty="0" smtClean="0"/>
              <a:t> hasta  randomize </a:t>
            </a:r>
            <a:r>
              <a:rPr lang="en-US" dirty="0" err="1" smtClean="0"/>
              <a:t>edilmiş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Kemosesitivite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ölçülerek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kemoterapi</a:t>
            </a:r>
            <a:r>
              <a:rPr lang="en-US" dirty="0" smtClean="0">
                <a:solidFill>
                  <a:srgbClr val="FF0000"/>
                </a:solidFill>
              </a:rPr>
              <a:t> verilen:94 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Doktorun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seçimine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göre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kemoterapi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verilen</a:t>
            </a:r>
            <a:r>
              <a:rPr lang="en-US" dirty="0" smtClean="0">
                <a:solidFill>
                  <a:srgbClr val="FF0000"/>
                </a:solidFill>
              </a:rPr>
              <a:t>: 86</a:t>
            </a:r>
          </a:p>
          <a:p>
            <a:r>
              <a:rPr lang="en-US" dirty="0" smtClean="0"/>
              <a:t>Median </a:t>
            </a:r>
            <a:r>
              <a:rPr lang="en-US" dirty="0" err="1" smtClean="0"/>
              <a:t>takip</a:t>
            </a:r>
            <a:r>
              <a:rPr lang="en-US" dirty="0" smtClean="0"/>
              <a:t> </a:t>
            </a:r>
            <a:r>
              <a:rPr lang="en-US" dirty="0" err="1" smtClean="0"/>
              <a:t>süresi</a:t>
            </a:r>
            <a:r>
              <a:rPr lang="en-US" dirty="0" smtClean="0"/>
              <a:t>: 18 ay</a:t>
            </a:r>
          </a:p>
          <a:p>
            <a:endParaRPr lang="en-US" dirty="0"/>
          </a:p>
          <a:p>
            <a:r>
              <a:rPr lang="en-US" dirty="0" err="1" smtClean="0"/>
              <a:t>Parsiyel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komplet</a:t>
            </a:r>
            <a:r>
              <a:rPr lang="en-US" dirty="0" smtClean="0"/>
              <a:t> </a:t>
            </a:r>
            <a:r>
              <a:rPr lang="en-US" dirty="0" err="1" smtClean="0"/>
              <a:t>cevap</a:t>
            </a:r>
            <a:r>
              <a:rPr lang="en-US" dirty="0" smtClean="0"/>
              <a:t> </a:t>
            </a:r>
            <a:r>
              <a:rPr lang="en-US" dirty="0" err="1" smtClean="0"/>
              <a:t>oranı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Kemosesitivite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ölçülerek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kemoterapi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verilen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% 31.5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Doktorun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seçimine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göre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kemoterapi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verilen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% 40.5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/>
              <a:t>Cree IA,; TCA Ovarian Cancer Trial Group. Anticancer Drugs. 2007 Oct;18(9):1093-101.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9712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Dünya</a:t>
            </a:r>
            <a:r>
              <a:rPr lang="en-US" sz="4400" dirty="0" smtClean="0"/>
              <a:t> </a:t>
            </a:r>
            <a:r>
              <a:rPr lang="en-US" sz="4400" dirty="0" err="1" smtClean="0"/>
              <a:t>Kadınlar</a:t>
            </a:r>
            <a:r>
              <a:rPr lang="en-US" sz="4400" dirty="0" smtClean="0"/>
              <a:t> </a:t>
            </a:r>
            <a:r>
              <a:rPr lang="en-US" sz="4400" dirty="0" err="1" smtClean="0"/>
              <a:t>Kanser</a:t>
            </a:r>
            <a:r>
              <a:rPr lang="en-US" sz="4400" dirty="0" smtClean="0"/>
              <a:t> </a:t>
            </a:r>
            <a:r>
              <a:rPr lang="en-US" sz="4400" dirty="0" err="1" smtClean="0"/>
              <a:t>İnsidansı</a:t>
            </a:r>
            <a:r>
              <a:rPr lang="en-US" sz="4400" dirty="0" smtClean="0"/>
              <a:t>(</a:t>
            </a:r>
            <a:r>
              <a:rPr lang="en-US" dirty="0" err="1" smtClean="0"/>
              <a:t>Globocan</a:t>
            </a:r>
            <a:r>
              <a:rPr lang="en-US" dirty="0" smtClean="0"/>
              <a:t> 2012)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27" r="2793"/>
          <a:stretch/>
        </p:blipFill>
        <p:spPr>
          <a:xfrm>
            <a:off x="887059" y="1600200"/>
            <a:ext cx="9999557" cy="447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99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 prospective randomized controlled trial of </a:t>
            </a:r>
            <a:r>
              <a:rPr lang="en-US" sz="2400" dirty="0" err="1"/>
              <a:t>tumour</a:t>
            </a:r>
            <a:r>
              <a:rPr lang="en-US" sz="2400" dirty="0"/>
              <a:t> </a:t>
            </a:r>
            <a:r>
              <a:rPr lang="en-US" sz="2400" dirty="0" err="1"/>
              <a:t>chemosensitivity</a:t>
            </a:r>
            <a:r>
              <a:rPr lang="en-US" sz="2400" dirty="0"/>
              <a:t> assay directed chemotherapy versus physician’s choice in patients with recurrent platinum-resistant ovarian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Intention to treat </a:t>
            </a:r>
            <a:r>
              <a:rPr lang="en-US" dirty="0" err="1" smtClean="0"/>
              <a:t>analize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cevap</a:t>
            </a:r>
            <a:r>
              <a:rPr lang="en-US" dirty="0" smtClean="0"/>
              <a:t> </a:t>
            </a:r>
            <a:r>
              <a:rPr lang="en-US" dirty="0" err="1" smtClean="0"/>
              <a:t>oranı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Kemosesitivite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ölçülerek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kemoterapi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verilen</a:t>
            </a:r>
            <a:r>
              <a:rPr lang="en-US" dirty="0">
                <a:solidFill>
                  <a:srgbClr val="FF0000"/>
                </a:solidFill>
              </a:rPr>
              <a:t>: % </a:t>
            </a:r>
            <a:r>
              <a:rPr lang="en-US" dirty="0" smtClean="0">
                <a:solidFill>
                  <a:srgbClr val="FF0000"/>
                </a:solidFill>
              </a:rPr>
              <a:t>26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Doktorun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seçimine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göre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kemoterapi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verilen</a:t>
            </a:r>
            <a:r>
              <a:rPr lang="en-US" dirty="0">
                <a:solidFill>
                  <a:srgbClr val="FF0000"/>
                </a:solidFill>
              </a:rPr>
              <a:t>: % </a:t>
            </a:r>
            <a:r>
              <a:rPr lang="en-US" dirty="0" smtClean="0">
                <a:solidFill>
                  <a:srgbClr val="FF0000"/>
                </a:solidFill>
              </a:rPr>
              <a:t>31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 smtClean="0"/>
              <a:t>Progresion</a:t>
            </a:r>
            <a:r>
              <a:rPr lang="en-US" dirty="0" smtClean="0"/>
              <a:t> free survival: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Kemosesitivite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ölçülerek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kemoterapi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verilen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93 </a:t>
            </a:r>
            <a:r>
              <a:rPr lang="en-US" dirty="0" err="1" smtClean="0">
                <a:solidFill>
                  <a:srgbClr val="FF0000"/>
                </a:solidFill>
              </a:rPr>
              <a:t>gün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Doktorun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seçimine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göre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kemoterapi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verilen104 </a:t>
            </a:r>
            <a:r>
              <a:rPr lang="en-US" dirty="0" err="1" smtClean="0">
                <a:solidFill>
                  <a:srgbClr val="FF0000"/>
                </a:solidFill>
              </a:rPr>
              <a:t>gün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Overall </a:t>
            </a:r>
            <a:r>
              <a:rPr lang="en-US" dirty="0" err="1" smtClean="0"/>
              <a:t>survivalda</a:t>
            </a:r>
            <a:r>
              <a:rPr lang="en-US" dirty="0" smtClean="0"/>
              <a:t> her </a:t>
            </a:r>
            <a:r>
              <a:rPr lang="en-US" dirty="0" err="1" smtClean="0"/>
              <a:t>iki</a:t>
            </a:r>
            <a:r>
              <a:rPr lang="en-US" dirty="0" smtClean="0"/>
              <a:t> </a:t>
            </a:r>
            <a:r>
              <a:rPr lang="en-US" dirty="0" err="1" smtClean="0"/>
              <a:t>grup</a:t>
            </a:r>
            <a:r>
              <a:rPr lang="en-US" dirty="0" smtClean="0"/>
              <a:t> </a:t>
            </a:r>
            <a:r>
              <a:rPr lang="en-US" dirty="0" err="1" smtClean="0"/>
              <a:t>arasında</a:t>
            </a:r>
            <a:r>
              <a:rPr lang="en-US" dirty="0" smtClean="0"/>
              <a:t> </a:t>
            </a:r>
            <a:r>
              <a:rPr lang="en-US" dirty="0" err="1" smtClean="0"/>
              <a:t>fark</a:t>
            </a:r>
            <a:r>
              <a:rPr lang="en-US" dirty="0" smtClean="0"/>
              <a:t> </a:t>
            </a:r>
            <a:r>
              <a:rPr lang="en-US" dirty="0" err="1" smtClean="0"/>
              <a:t>görülmemiştir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/>
              <a:t>Cree IA,; TCA Ovarian Cancer Trial Group. Anticancer Drugs. 2007 Oct;18(9):1093-101.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2686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06859" y="2125490"/>
            <a:ext cx="11521016" cy="442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spcAft>
                <a:spcPts val="3188"/>
              </a:spcAft>
            </a:pPr>
            <a:r>
              <a:rPr lang="en-US" sz="2800" i="1" dirty="0" smtClean="0"/>
              <a:t>A prospective study evaluating the clinical relevance of a </a:t>
            </a:r>
            <a:r>
              <a:rPr lang="en-US" sz="2800" i="1" dirty="0" err="1" smtClean="0"/>
              <a:t>chemoresponse</a:t>
            </a:r>
            <a:r>
              <a:rPr lang="en-US" sz="2800" i="1" dirty="0" smtClean="0"/>
              <a:t> assay for treatment of patients with persistent or recurrent ovarian cancer</a:t>
            </a:r>
            <a:r>
              <a:rPr lang="en-US" sz="2800" dirty="0" smtClean="0"/>
              <a:t> </a:t>
            </a:r>
            <a:endParaRPr lang="en-US" sz="2800" dirty="0"/>
          </a:p>
          <a:p>
            <a:pPr algn="ctr">
              <a:spcAft>
                <a:spcPts val="2750"/>
              </a:spcAft>
            </a:pPr>
            <a:r>
              <a:rPr lang="en-US" sz="1800" i="1" dirty="0"/>
              <a:t>Thomas Rutherford, James Orr, Edward </a:t>
            </a:r>
            <a:r>
              <a:rPr lang="en-US" sz="1800" i="1" dirty="0" err="1"/>
              <a:t>Grendys</a:t>
            </a:r>
            <a:r>
              <a:rPr lang="en-US" sz="1800" i="1" dirty="0"/>
              <a:t>, Robert Edwards, Thomas C. </a:t>
            </a:r>
            <a:r>
              <a:rPr lang="en-US" sz="1800" i="1" dirty="0" err="1"/>
              <a:t>Krivak</a:t>
            </a:r>
            <a:r>
              <a:rPr lang="en-US" sz="1800" i="1" dirty="0"/>
              <a:t>, Robert Holloway, Richard G. Moore, Larry </a:t>
            </a:r>
            <a:r>
              <a:rPr lang="en-US" sz="1800" i="1" dirty="0" err="1"/>
              <a:t>Puls</a:t>
            </a:r>
            <a:r>
              <a:rPr lang="en-US" sz="1800" i="1" dirty="0"/>
              <a:t>, Todd </a:t>
            </a:r>
            <a:r>
              <a:rPr lang="en-US" sz="1800" i="1" dirty="0" err="1"/>
              <a:t>Tillmanns</a:t>
            </a:r>
            <a:r>
              <a:rPr lang="en-US" sz="1800" i="1" dirty="0"/>
              <a:t>, Julian C. </a:t>
            </a:r>
            <a:r>
              <a:rPr lang="en-US" sz="1800" i="1" dirty="0" err="1"/>
              <a:t>Schink</a:t>
            </a:r>
            <a:r>
              <a:rPr lang="en-US" sz="1800" i="1" dirty="0"/>
              <a:t>, Stacey L. Brower, </a:t>
            </a:r>
            <a:r>
              <a:rPr lang="en-US" sz="1800" i="1" dirty="0" err="1"/>
              <a:t>Chunqiao</a:t>
            </a:r>
            <a:r>
              <a:rPr lang="en-US" sz="1800" i="1" dirty="0"/>
              <a:t> </a:t>
            </a:r>
            <a:r>
              <a:rPr lang="en-US" sz="1800" i="1" dirty="0" err="1"/>
              <a:t>Tian</a:t>
            </a:r>
            <a:r>
              <a:rPr lang="en-US" sz="1800" i="1" dirty="0"/>
              <a:t>, Thomas J. Herzog</a:t>
            </a:r>
            <a:r>
              <a:rPr lang="en-US" sz="1800" dirty="0"/>
              <a:t> </a:t>
            </a:r>
          </a:p>
          <a:p>
            <a:pPr algn="ctr"/>
            <a:endParaRPr lang="en-US" sz="2000" i="1" dirty="0" smtClean="0"/>
          </a:p>
          <a:p>
            <a:pPr algn="ctr"/>
            <a:r>
              <a:rPr lang="en-US" sz="2000" i="1" dirty="0" smtClean="0"/>
              <a:t>Gynecologic </a:t>
            </a:r>
            <a:r>
              <a:rPr lang="en-US" sz="2000" i="1" dirty="0"/>
              <a:t>Oncology</a:t>
            </a:r>
            <a:r>
              <a:rPr lang="en-US" sz="2000" dirty="0"/>
              <a:t> </a:t>
            </a:r>
          </a:p>
          <a:p>
            <a:pPr algn="ctr"/>
            <a:r>
              <a:rPr lang="en-US" sz="2000" dirty="0"/>
              <a:t>Volume 131, Issue 2, Pages 362-367 (November 2013) </a:t>
            </a:r>
          </a:p>
          <a:p>
            <a:pPr algn="ctr"/>
            <a:r>
              <a:rPr lang="en-US" dirty="0"/>
              <a:t>DOI: 10.1016/j.ygyno.2013.08.009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270000" y="6624641"/>
            <a:ext cx="740833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/>
              <a:t>Copyright © 2013 The Authors</a:t>
            </a:r>
            <a:r>
              <a:rPr lang="en-US" sz="900">
                <a:hlinkClick r:id="rId3"/>
              </a:rPr>
              <a:t> Terms and Conditions</a:t>
            </a:r>
          </a:p>
        </p:txBody>
      </p:sp>
    </p:spTree>
    <p:extLst>
      <p:ext uri="{BB962C8B-B14F-4D97-AF65-F5344CB8AC3E}">
        <p14:creationId xmlns:p14="http://schemas.microsoft.com/office/powerpoint/2010/main" val="418361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i="1" dirty="0"/>
              <a:t>A prospective study evaluating the clinical relevance of a </a:t>
            </a:r>
            <a:r>
              <a:rPr lang="en-US" sz="3100" i="1" dirty="0" err="1"/>
              <a:t>chemoresponse</a:t>
            </a:r>
            <a:r>
              <a:rPr lang="en-US" sz="3100" i="1" dirty="0"/>
              <a:t> assay for treatment of patients with persistent or recurrent ovarian </a:t>
            </a:r>
            <a:r>
              <a:rPr lang="en-US" sz="3100" i="1" dirty="0" smtClean="0"/>
              <a:t>cancer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262 hasta 3 </a:t>
            </a:r>
            <a:r>
              <a:rPr lang="en-US" sz="4000" dirty="0" err="1" smtClean="0"/>
              <a:t>gruba</a:t>
            </a:r>
            <a:r>
              <a:rPr lang="en-US" sz="4000" dirty="0" smtClean="0"/>
              <a:t> </a:t>
            </a:r>
            <a:r>
              <a:rPr lang="en-US" sz="4000" dirty="0" err="1" smtClean="0"/>
              <a:t>ayrılıyor</a:t>
            </a:r>
            <a:r>
              <a:rPr lang="en-US" sz="4000" dirty="0" smtClean="0"/>
              <a:t>.</a:t>
            </a:r>
          </a:p>
          <a:p>
            <a:pPr lvl="1"/>
            <a:r>
              <a:rPr lang="en-US" sz="3600" dirty="0" smtClean="0">
                <a:solidFill>
                  <a:srgbClr val="FF0000"/>
                </a:solidFill>
              </a:rPr>
              <a:t>Sensitive</a:t>
            </a:r>
          </a:p>
          <a:p>
            <a:pPr lvl="1"/>
            <a:r>
              <a:rPr lang="en-US" sz="3600" dirty="0" smtClean="0">
                <a:solidFill>
                  <a:srgbClr val="FF0000"/>
                </a:solidFill>
              </a:rPr>
              <a:t>Intermediate</a:t>
            </a:r>
          </a:p>
          <a:p>
            <a:pPr lvl="1"/>
            <a:r>
              <a:rPr lang="en-US" sz="3600" dirty="0" err="1" smtClean="0">
                <a:solidFill>
                  <a:srgbClr val="FF0000"/>
                </a:solidFill>
              </a:rPr>
              <a:t>Rezistan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 smtClean="0"/>
              <a:t>Rutherford T et all, </a:t>
            </a:r>
            <a:r>
              <a:rPr lang="en-US" sz="2000" dirty="0" err="1" smtClean="0"/>
              <a:t>Gynecol</a:t>
            </a:r>
            <a:r>
              <a:rPr lang="en-US" sz="2000" dirty="0" smtClean="0"/>
              <a:t> </a:t>
            </a:r>
            <a:r>
              <a:rPr lang="en-US" sz="2000" dirty="0" err="1" smtClean="0"/>
              <a:t>Oncol</a:t>
            </a:r>
            <a:r>
              <a:rPr lang="en-US" sz="2000" dirty="0" smtClean="0"/>
              <a:t>. 2013 Nov;131(2):362-7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5455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A prospective study evaluating the clinical relevance of a </a:t>
            </a:r>
            <a:r>
              <a:rPr lang="en-US" sz="2800" i="1" dirty="0" err="1"/>
              <a:t>chemoresponse</a:t>
            </a:r>
            <a:r>
              <a:rPr lang="en-US" sz="2800" i="1" dirty="0"/>
              <a:t> assay for treatment of patients with persistent or recurrent ovarian cancer</a:t>
            </a:r>
            <a:endParaRPr lang="en-US" sz="2800" dirty="0"/>
          </a:p>
        </p:txBody>
      </p:sp>
      <p:pic>
        <p:nvPicPr>
          <p:cNvPr id="7" name="Content Placeholder 6" descr="survival_curves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2" r="51841" b="1805"/>
          <a:stretch/>
        </p:blipFill>
        <p:spPr>
          <a:xfrm>
            <a:off x="122965" y="1509174"/>
            <a:ext cx="6010984" cy="4656354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ChemoFx</a:t>
            </a:r>
            <a:r>
              <a:rPr lang="en-US" dirty="0"/>
              <a:t> </a:t>
            </a:r>
            <a:r>
              <a:rPr lang="en-US" dirty="0" err="1" smtClean="0"/>
              <a:t>grubunda</a:t>
            </a:r>
            <a:r>
              <a:rPr lang="en-US" dirty="0" smtClean="0"/>
              <a:t> </a:t>
            </a:r>
            <a:r>
              <a:rPr lang="en-US" dirty="0" err="1" smtClean="0"/>
              <a:t>ortalama</a:t>
            </a:r>
            <a:r>
              <a:rPr lang="en-US" dirty="0" smtClean="0"/>
              <a:t> </a:t>
            </a:r>
            <a:r>
              <a:rPr lang="en-US" dirty="0"/>
              <a:t>overall </a:t>
            </a:r>
            <a:r>
              <a:rPr lang="en-US" dirty="0" smtClean="0"/>
              <a:t>survival I+R </a:t>
            </a:r>
            <a:r>
              <a:rPr lang="en-US" dirty="0" err="1" smtClean="0"/>
              <a:t>gruba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     14 ay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fazla</a:t>
            </a:r>
            <a:r>
              <a:rPr lang="en-US" dirty="0" smtClean="0"/>
              <a:t> </a:t>
            </a:r>
            <a:r>
              <a:rPr lang="en-US" dirty="0" err="1" smtClean="0"/>
              <a:t>idi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(% 65%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fazla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Sensitive </a:t>
            </a:r>
            <a:r>
              <a:rPr lang="en-US" dirty="0" err="1" smtClean="0"/>
              <a:t>Grup</a:t>
            </a:r>
            <a:r>
              <a:rPr lang="en-US" dirty="0" smtClean="0"/>
              <a:t>: 37.5 ay</a:t>
            </a:r>
          </a:p>
          <a:p>
            <a:r>
              <a:rPr lang="en-US" dirty="0" smtClean="0"/>
              <a:t>I+R </a:t>
            </a:r>
            <a:r>
              <a:rPr lang="en-US" dirty="0" err="1" smtClean="0"/>
              <a:t>Grup</a:t>
            </a:r>
            <a:r>
              <a:rPr lang="en-US" dirty="0" smtClean="0"/>
              <a:t>	   : 23.9 ay</a:t>
            </a:r>
          </a:p>
          <a:p>
            <a:endParaRPr lang="en-US" dirty="0"/>
          </a:p>
          <a:p>
            <a:r>
              <a:rPr lang="en-US" dirty="0" err="1" smtClean="0">
                <a:solidFill>
                  <a:srgbClr val="FF0000"/>
                </a:solidFill>
              </a:rPr>
              <a:t>Etki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platin</a:t>
            </a:r>
            <a:r>
              <a:rPr lang="en-US" dirty="0" smtClean="0">
                <a:solidFill>
                  <a:srgbClr val="FF0000"/>
                </a:solidFill>
              </a:rPr>
              <a:t> sensitive </a:t>
            </a:r>
            <a:r>
              <a:rPr lang="en-US" dirty="0" err="1" smtClean="0">
                <a:solidFill>
                  <a:srgbClr val="FF0000"/>
                </a:solidFill>
              </a:rPr>
              <a:t>ve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rezistan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grupta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aynı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idi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9600" y="6145218"/>
            <a:ext cx="10972800" cy="644525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Rutherford T et all, </a:t>
            </a:r>
            <a:r>
              <a:rPr lang="en-US" sz="2000" dirty="0" err="1" smtClean="0"/>
              <a:t>Gynecol</a:t>
            </a:r>
            <a:r>
              <a:rPr lang="en-US" sz="2000" dirty="0" smtClean="0"/>
              <a:t> </a:t>
            </a:r>
            <a:r>
              <a:rPr lang="en-US" sz="2000" dirty="0" err="1" smtClean="0"/>
              <a:t>Oncol</a:t>
            </a:r>
            <a:r>
              <a:rPr lang="en-US" sz="2000" dirty="0" smtClean="0"/>
              <a:t>. 2013 Nov;131(2):362-7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3947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dirty="0"/>
              <a:t>A prospective study evaluating the clinical relevance of a </a:t>
            </a:r>
            <a:r>
              <a:rPr lang="en-US" sz="2800" i="1" dirty="0" err="1"/>
              <a:t>chemoresponse</a:t>
            </a:r>
            <a:r>
              <a:rPr lang="en-US" sz="2800" i="1" dirty="0"/>
              <a:t> assay for treatment of patients with persistent or recurrent ovarian cancer</a:t>
            </a:r>
            <a:endParaRPr lang="en-US" sz="2800" dirty="0"/>
          </a:p>
        </p:txBody>
      </p:sp>
      <p:pic>
        <p:nvPicPr>
          <p:cNvPr id="5" name="Content Placeholder 4" descr="survival_curves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9" t="937" b="-3158"/>
          <a:stretch/>
        </p:blipFill>
        <p:spPr>
          <a:xfrm>
            <a:off x="0" y="1785242"/>
            <a:ext cx="5871671" cy="439178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err="1" smtClean="0"/>
              <a:t>ChemoFx</a:t>
            </a:r>
            <a:r>
              <a:rPr lang="en-US" dirty="0" smtClean="0"/>
              <a:t> </a:t>
            </a:r>
            <a:r>
              <a:rPr lang="en-US" dirty="0" err="1" smtClean="0"/>
              <a:t>grubunda</a:t>
            </a:r>
            <a:r>
              <a:rPr lang="en-US" dirty="0" smtClean="0"/>
              <a:t> progression free survival I</a:t>
            </a:r>
            <a:r>
              <a:rPr lang="en-US" dirty="0"/>
              <a:t>+R </a:t>
            </a:r>
            <a:r>
              <a:rPr lang="en-US" dirty="0" err="1"/>
              <a:t>gruba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smtClean="0"/>
              <a:t> %50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fazla</a:t>
            </a:r>
            <a:r>
              <a:rPr lang="en-US" dirty="0" smtClean="0"/>
              <a:t> </a:t>
            </a:r>
            <a:r>
              <a:rPr lang="en-US" dirty="0" err="1" smtClean="0"/>
              <a:t>idi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Sensitive </a:t>
            </a:r>
            <a:r>
              <a:rPr lang="en-US" dirty="0" err="1"/>
              <a:t>Grup</a:t>
            </a:r>
            <a:r>
              <a:rPr lang="en-US" dirty="0"/>
              <a:t>: </a:t>
            </a:r>
            <a:r>
              <a:rPr lang="en-US" dirty="0" smtClean="0"/>
              <a:t>8.8 </a:t>
            </a:r>
            <a:r>
              <a:rPr lang="en-US" dirty="0"/>
              <a:t>ay</a:t>
            </a:r>
          </a:p>
          <a:p>
            <a:r>
              <a:rPr lang="en-US" dirty="0"/>
              <a:t>I+R </a:t>
            </a:r>
            <a:r>
              <a:rPr lang="en-US" dirty="0" err="1"/>
              <a:t>Grup</a:t>
            </a:r>
            <a:r>
              <a:rPr lang="en-US" dirty="0"/>
              <a:t>	   : 5</a:t>
            </a:r>
            <a:r>
              <a:rPr lang="en-US" dirty="0" smtClean="0"/>
              <a:t>.9 ay</a:t>
            </a:r>
          </a:p>
          <a:p>
            <a:endParaRPr lang="en-US" dirty="0"/>
          </a:p>
          <a:p>
            <a:r>
              <a:rPr lang="en-US" dirty="0" err="1">
                <a:solidFill>
                  <a:srgbClr val="FF0000"/>
                </a:solidFill>
              </a:rPr>
              <a:t>Etki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platin</a:t>
            </a:r>
            <a:r>
              <a:rPr lang="en-US" dirty="0">
                <a:solidFill>
                  <a:srgbClr val="FF0000"/>
                </a:solidFill>
              </a:rPr>
              <a:t> sensitive </a:t>
            </a:r>
            <a:r>
              <a:rPr lang="en-US" dirty="0" err="1">
                <a:solidFill>
                  <a:srgbClr val="FF0000"/>
                </a:solidFill>
              </a:rPr>
              <a:t>ve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rezistan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grupta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aynı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idi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9600" y="6145218"/>
            <a:ext cx="10972800" cy="644525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Rutherford T et all, </a:t>
            </a:r>
            <a:r>
              <a:rPr lang="en-US" sz="2000" dirty="0" err="1" smtClean="0"/>
              <a:t>Gynecol</a:t>
            </a:r>
            <a:r>
              <a:rPr lang="en-US" sz="2000" dirty="0" smtClean="0"/>
              <a:t> </a:t>
            </a:r>
            <a:r>
              <a:rPr lang="en-US" sz="2000" dirty="0" err="1" smtClean="0"/>
              <a:t>Oncol</a:t>
            </a:r>
            <a:r>
              <a:rPr lang="en-US" sz="2000" dirty="0" smtClean="0"/>
              <a:t>. 2013 Nov;131(2):362-7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8243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5645151" y="79377"/>
            <a:ext cx="676898" cy="371513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Fig. 3 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270001" y="6477003"/>
            <a:ext cx="1100666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i="1"/>
              <a:t>Gynecologic Oncology</a:t>
            </a:r>
            <a:r>
              <a:rPr lang="en-US" sz="900"/>
              <a:t> 2013 131, 362-367DOI: (10.1016/j.ygyno.2013.08.009)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1180" y="274638"/>
            <a:ext cx="113792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Content Placeholder 6" descr="piechart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00" b="-4100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52% of study participants could have benefitted from assay-informed chemotherapy choice if physicians weren’t blinded to results</a:t>
            </a:r>
          </a:p>
          <a:p>
            <a:r>
              <a:rPr lang="en-US" dirty="0"/>
              <a:t>Only ~25% of patients were treated with sensitive drugs when physicians were blinded to assay results</a:t>
            </a:r>
          </a:p>
          <a:p>
            <a:r>
              <a:rPr lang="en-US" dirty="0"/>
              <a:t>If </a:t>
            </a:r>
            <a:r>
              <a:rPr lang="en-US" dirty="0" err="1"/>
              <a:t>ChemoFx</a:t>
            </a:r>
            <a:r>
              <a:rPr lang="en-US" dirty="0"/>
              <a:t> results were provided to physicians, the number of patients who received a sensitive drug could have more than doubled</a:t>
            </a:r>
          </a:p>
          <a:p>
            <a:r>
              <a:rPr lang="en-US" dirty="0"/>
              <a:t>No single treatment accounted for more than 30% of treatments assessed in this study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9600" y="6145218"/>
            <a:ext cx="10972800" cy="644525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Rutherford T et all, </a:t>
            </a:r>
            <a:r>
              <a:rPr lang="en-US" sz="2000" dirty="0" err="1" smtClean="0"/>
              <a:t>Gynecol</a:t>
            </a:r>
            <a:r>
              <a:rPr lang="en-US" sz="2000" dirty="0" smtClean="0"/>
              <a:t> </a:t>
            </a:r>
            <a:r>
              <a:rPr lang="en-US" sz="2000" dirty="0" err="1" smtClean="0"/>
              <a:t>Oncol</a:t>
            </a:r>
            <a:r>
              <a:rPr lang="en-US" sz="2000" dirty="0" smtClean="0"/>
              <a:t>. 2013 Nov;131(2):362-7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409906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Sonuç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Dünyada</a:t>
            </a:r>
            <a:r>
              <a:rPr lang="en-US" dirty="0" smtClean="0"/>
              <a:t> </a:t>
            </a:r>
            <a:r>
              <a:rPr lang="en-US" dirty="0" err="1" smtClean="0"/>
              <a:t>yılda</a:t>
            </a:r>
            <a:r>
              <a:rPr lang="en-US" dirty="0" smtClean="0"/>
              <a:t> 250.000 </a:t>
            </a:r>
            <a:r>
              <a:rPr lang="en-US" dirty="0" err="1" smtClean="0"/>
              <a:t>yeni</a:t>
            </a:r>
            <a:r>
              <a:rPr lang="en-US" dirty="0" smtClean="0"/>
              <a:t> over </a:t>
            </a:r>
            <a:r>
              <a:rPr lang="en-US" dirty="0" err="1" smtClean="0"/>
              <a:t>kanseri</a:t>
            </a:r>
            <a:r>
              <a:rPr lang="en-US" dirty="0" smtClean="0"/>
              <a:t> </a:t>
            </a:r>
            <a:r>
              <a:rPr lang="en-US" dirty="0" err="1" smtClean="0"/>
              <a:t>oluşuyor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Bunların</a:t>
            </a:r>
            <a:r>
              <a:rPr lang="en-US" dirty="0" smtClean="0"/>
              <a:t> % 75’I </a:t>
            </a:r>
            <a:r>
              <a:rPr lang="en-US" dirty="0" err="1" smtClean="0"/>
              <a:t>ileri</a:t>
            </a:r>
            <a:r>
              <a:rPr lang="en-US" dirty="0" smtClean="0"/>
              <a:t> </a:t>
            </a:r>
            <a:r>
              <a:rPr lang="en-US" dirty="0" err="1" smtClean="0"/>
              <a:t>evrede</a:t>
            </a:r>
            <a:r>
              <a:rPr lang="en-US" dirty="0" smtClean="0"/>
              <a:t> </a:t>
            </a:r>
            <a:r>
              <a:rPr lang="en-US" dirty="0" err="1" smtClean="0"/>
              <a:t>tanı</a:t>
            </a:r>
            <a:r>
              <a:rPr lang="en-US" dirty="0" smtClean="0"/>
              <a:t> </a:t>
            </a:r>
            <a:r>
              <a:rPr lang="en-US" dirty="0" err="1" smtClean="0"/>
              <a:t>alıyor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% 80’I </a:t>
            </a:r>
            <a:r>
              <a:rPr lang="en-US" dirty="0" err="1" smtClean="0"/>
              <a:t>kemoterapiye</a:t>
            </a:r>
            <a:r>
              <a:rPr lang="en-US" dirty="0" smtClean="0"/>
              <a:t> </a:t>
            </a:r>
            <a:r>
              <a:rPr lang="en-US" dirty="0" err="1" smtClean="0"/>
              <a:t>cevap</a:t>
            </a:r>
            <a:r>
              <a:rPr lang="en-US" dirty="0" smtClean="0"/>
              <a:t> </a:t>
            </a:r>
            <a:r>
              <a:rPr lang="en-US" dirty="0" err="1" smtClean="0"/>
              <a:t>veriyor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Hastaların</a:t>
            </a:r>
            <a:r>
              <a:rPr lang="en-US" dirty="0" smtClean="0"/>
              <a:t> </a:t>
            </a:r>
            <a:r>
              <a:rPr lang="en-US" dirty="0" err="1" smtClean="0"/>
              <a:t>önemli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bölümü</a:t>
            </a:r>
            <a:r>
              <a:rPr lang="en-US" dirty="0" smtClean="0"/>
              <a:t> </a:t>
            </a:r>
            <a:r>
              <a:rPr lang="en-US" dirty="0" err="1" smtClean="0"/>
              <a:t>nüks</a:t>
            </a:r>
            <a:r>
              <a:rPr lang="en-US" dirty="0" smtClean="0"/>
              <a:t> </a:t>
            </a:r>
            <a:r>
              <a:rPr lang="en-US" dirty="0" err="1" smtClean="0"/>
              <a:t>ediyor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ilaç</a:t>
            </a:r>
            <a:r>
              <a:rPr lang="en-US" dirty="0" smtClean="0"/>
              <a:t> </a:t>
            </a:r>
            <a:r>
              <a:rPr lang="en-US" dirty="0" err="1" smtClean="0"/>
              <a:t>rezistansı</a:t>
            </a:r>
            <a:r>
              <a:rPr lang="en-US" dirty="0" smtClean="0"/>
              <a:t> </a:t>
            </a:r>
            <a:r>
              <a:rPr lang="en-US" dirty="0" err="1" smtClean="0"/>
              <a:t>geliştiriyor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Son 30 </a:t>
            </a:r>
            <a:r>
              <a:rPr lang="en-US" dirty="0" err="1" smtClean="0"/>
              <a:t>yılda</a:t>
            </a:r>
            <a:r>
              <a:rPr lang="en-US" dirty="0" smtClean="0"/>
              <a:t> overall </a:t>
            </a:r>
            <a:r>
              <a:rPr lang="en-US" dirty="0" err="1" smtClean="0"/>
              <a:t>survivalda</a:t>
            </a:r>
            <a:r>
              <a:rPr lang="en-US" dirty="0" smtClean="0"/>
              <a:t> minimal </a:t>
            </a:r>
            <a:r>
              <a:rPr lang="en-US" dirty="0" err="1" smtClean="0"/>
              <a:t>iyileşme</a:t>
            </a:r>
            <a:r>
              <a:rPr lang="en-US" dirty="0" smtClean="0"/>
              <a:t> </a:t>
            </a:r>
            <a:r>
              <a:rPr lang="en-US" dirty="0" err="1" smtClean="0"/>
              <a:t>oldu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Mortalitede</a:t>
            </a:r>
            <a:r>
              <a:rPr lang="en-US" dirty="0" smtClean="0"/>
              <a:t> </a:t>
            </a:r>
            <a:r>
              <a:rPr lang="en-US" dirty="0" err="1" smtClean="0"/>
              <a:t>düzelme</a:t>
            </a:r>
            <a:r>
              <a:rPr lang="en-US" dirty="0" smtClean="0"/>
              <a:t> </a:t>
            </a:r>
            <a:r>
              <a:rPr lang="en-US" dirty="0" err="1" smtClean="0"/>
              <a:t>yok</a:t>
            </a:r>
            <a:r>
              <a:rPr lang="en-US" dirty="0" smtClean="0"/>
              <a:t>.</a:t>
            </a:r>
          </a:p>
          <a:p>
            <a:r>
              <a:rPr lang="en-US" dirty="0" smtClean="0"/>
              <a:t>En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öldüren</a:t>
            </a:r>
            <a:r>
              <a:rPr lang="en-US" dirty="0" smtClean="0"/>
              <a:t> </a:t>
            </a:r>
            <a:r>
              <a:rPr lang="en-US" dirty="0" err="1" smtClean="0"/>
              <a:t>jinekolojik</a:t>
            </a:r>
            <a:r>
              <a:rPr lang="en-US" dirty="0" smtClean="0"/>
              <a:t> </a:t>
            </a:r>
            <a:r>
              <a:rPr lang="en-US" dirty="0" err="1" smtClean="0"/>
              <a:t>kanser</a:t>
            </a:r>
            <a:endParaRPr lang="en-US" dirty="0" smtClean="0"/>
          </a:p>
          <a:p>
            <a:r>
              <a:rPr lang="en-US" dirty="0" err="1" smtClean="0"/>
              <a:t>Kemorezistans</a:t>
            </a:r>
            <a:r>
              <a:rPr lang="en-US" dirty="0" smtClean="0"/>
              <a:t> </a:t>
            </a:r>
            <a:r>
              <a:rPr lang="en-US" dirty="0" err="1" smtClean="0"/>
              <a:t>çalışmaları</a:t>
            </a:r>
            <a:r>
              <a:rPr lang="en-US" dirty="0" smtClean="0"/>
              <a:t> </a:t>
            </a:r>
            <a:r>
              <a:rPr lang="en-US" dirty="0" err="1" smtClean="0"/>
              <a:t>ilerisi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ümit</a:t>
            </a:r>
            <a:r>
              <a:rPr lang="en-US" dirty="0" smtClean="0"/>
              <a:t> </a:t>
            </a:r>
            <a:r>
              <a:rPr lang="en-US" dirty="0" err="1" smtClean="0"/>
              <a:t>veriyor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yeni</a:t>
            </a:r>
            <a:r>
              <a:rPr lang="en-US" dirty="0" smtClean="0"/>
              <a:t> </a:t>
            </a:r>
            <a:r>
              <a:rPr lang="en-US" dirty="0" err="1" smtClean="0"/>
              <a:t>çalışmalara</a:t>
            </a:r>
            <a:r>
              <a:rPr lang="en-US" dirty="0" smtClean="0"/>
              <a:t> </a:t>
            </a:r>
            <a:r>
              <a:rPr lang="en-US" dirty="0" err="1" smtClean="0"/>
              <a:t>ihtiyaç</a:t>
            </a:r>
            <a:r>
              <a:rPr lang="en-US" dirty="0" smtClean="0"/>
              <a:t> var.</a:t>
            </a:r>
          </a:p>
          <a:p>
            <a:r>
              <a:rPr lang="en-US" dirty="0" smtClean="0"/>
              <a:t>Yakın </a:t>
            </a:r>
            <a:r>
              <a:rPr lang="en-US" dirty="0" err="1" smtClean="0"/>
              <a:t>gelecekte</a:t>
            </a:r>
            <a:r>
              <a:rPr lang="en-US" dirty="0" smtClean="0"/>
              <a:t> </a:t>
            </a:r>
            <a:r>
              <a:rPr lang="en-US" dirty="0" err="1" smtClean="0"/>
              <a:t>tedaviler</a:t>
            </a:r>
            <a:r>
              <a:rPr lang="en-US" dirty="0" smtClean="0"/>
              <a:t> </a:t>
            </a:r>
            <a:r>
              <a:rPr lang="en-US" dirty="0" err="1" smtClean="0"/>
              <a:t>bireyselleştirilecek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duruyor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241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spcBef>
                <a:spcPts val="600"/>
              </a:spcBef>
              <a:spcAft>
                <a:spcPts val="2400"/>
              </a:spcAft>
            </a:pPr>
            <a:r>
              <a:rPr lang="tr-TR" altLang="tr-T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  <a:cs typeface="Arial" panose="020B0604020202020204" pitchFamily="34" charset="0"/>
              </a:rPr>
              <a:t>Türkiye’de </a:t>
            </a:r>
            <a:r>
              <a:rPr lang="tr-TR" altLang="tr-T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  <a:cs typeface="Arial" panose="020B0604020202020204" pitchFamily="34" charset="0"/>
              </a:rPr>
              <a:t>İlk </a:t>
            </a:r>
            <a:r>
              <a:rPr lang="tr-TR" altLang="tr-T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  <a:cs typeface="Arial" panose="020B0604020202020204" pitchFamily="34" charset="0"/>
              </a:rPr>
              <a:t>10 </a:t>
            </a:r>
            <a:r>
              <a:rPr lang="tr-TR" altLang="tr-T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  <a:cs typeface="Arial" panose="020B0604020202020204" pitchFamily="34" charset="0"/>
              </a:rPr>
              <a:t>Kanser Türü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9" name="9 İçerik Yer Tutucusu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1" t="40130" r="5065" b="23324"/>
          <a:stretch/>
        </p:blipFill>
        <p:spPr>
          <a:xfrm>
            <a:off x="342730" y="1471370"/>
            <a:ext cx="11511585" cy="4978476"/>
          </a:xfrm>
        </p:spPr>
      </p:pic>
      <p:sp>
        <p:nvSpPr>
          <p:cNvPr id="6" name="11 Metin kutusu"/>
          <p:cNvSpPr txBox="1">
            <a:spLocks noChangeArrowheads="1"/>
          </p:cNvSpPr>
          <p:nvPr/>
        </p:nvSpPr>
        <p:spPr bwMode="auto">
          <a:xfrm>
            <a:off x="2828196" y="5939434"/>
            <a:ext cx="9672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>
                <a:latin typeface="Arial" pitchFamily="34" charset="0"/>
                <a:cs typeface="Arial" pitchFamily="34" charset="0"/>
              </a:rPr>
              <a:t>ERKEK</a:t>
            </a:r>
          </a:p>
        </p:txBody>
      </p:sp>
      <p:sp>
        <p:nvSpPr>
          <p:cNvPr id="7" name="12 Metin kutusu"/>
          <p:cNvSpPr txBox="1">
            <a:spLocks noChangeArrowheads="1"/>
          </p:cNvSpPr>
          <p:nvPr/>
        </p:nvSpPr>
        <p:spPr bwMode="auto">
          <a:xfrm>
            <a:off x="8271042" y="5939432"/>
            <a:ext cx="890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>
                <a:latin typeface="Arial" pitchFamily="34" charset="0"/>
                <a:cs typeface="Arial" pitchFamily="34" charset="0"/>
              </a:rPr>
              <a:t>KADIN</a:t>
            </a:r>
          </a:p>
        </p:txBody>
      </p:sp>
    </p:spTree>
    <p:extLst>
      <p:ext uri="{BB962C8B-B14F-4D97-AF65-F5344CB8AC3E}">
        <p14:creationId xmlns:p14="http://schemas.microsoft.com/office/powerpoint/2010/main" val="719152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Over </a:t>
            </a:r>
            <a:r>
              <a:rPr lang="en-US" sz="4800" dirty="0" err="1" smtClean="0"/>
              <a:t>Kanseri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sz="3600" b="1" dirty="0" smtClean="0"/>
              <a:t>En ölümcül jinekolojik kanser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3600" b="1" dirty="0" smtClean="0"/>
              <a:t>%85’i </a:t>
            </a:r>
            <a:r>
              <a:rPr lang="tr-TR" sz="3600" b="1" dirty="0" err="1" smtClean="0"/>
              <a:t>over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epitelinden</a:t>
            </a:r>
            <a:r>
              <a:rPr lang="tr-TR" sz="3600" b="1" dirty="0" smtClean="0"/>
              <a:t> kaynaklanır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3600" b="1" dirty="0" smtClean="0"/>
              <a:t>%70’inden fazlası başvuru anında </a:t>
            </a:r>
            <a:r>
              <a:rPr lang="tr-TR" sz="3600" b="1" dirty="0" smtClean="0">
                <a:solidFill>
                  <a:srgbClr val="00B050"/>
                </a:solidFill>
              </a:rPr>
              <a:t>Evre III veya Evre IV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tr-TR" sz="3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60" y="3618060"/>
            <a:ext cx="4245429" cy="3184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06" y="3618064"/>
            <a:ext cx="4293327" cy="321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34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slide0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40"/>
          <a:stretch/>
        </p:blipFill>
        <p:spPr bwMode="auto">
          <a:xfrm>
            <a:off x="270936" y="1229720"/>
            <a:ext cx="11595945" cy="53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0936" y="1354635"/>
            <a:ext cx="1159594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sz="3600" b="1" dirty="0" smtClean="0">
                <a:solidFill>
                  <a:srgbClr val="FF0000"/>
                </a:solidFill>
              </a:rPr>
              <a:t>40 yıl boyunca 5 yıllık sağ kalım artsa bile </a:t>
            </a:r>
            <a:r>
              <a:rPr lang="tr-TR" sz="3600" b="1" dirty="0" err="1" smtClean="0">
                <a:solidFill>
                  <a:srgbClr val="FF0000"/>
                </a:solidFill>
              </a:rPr>
              <a:t>mortalite</a:t>
            </a:r>
            <a:r>
              <a:rPr lang="tr-TR" sz="3600" b="1" dirty="0" smtClean="0">
                <a:solidFill>
                  <a:srgbClr val="FF0000"/>
                </a:solidFill>
              </a:rPr>
              <a:t> oranı sabit olarak %80’de kaldı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</a:t>
            </a:r>
            <a:r>
              <a:rPr lang="en-US" dirty="0" err="1" smtClean="0"/>
              <a:t>Kanseri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353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6000" dirty="0" smtClean="0"/>
              <a:t>Tedavi</a:t>
            </a:r>
            <a:endParaRPr lang="en-US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6400" y="1600200"/>
            <a:ext cx="11379200" cy="160219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FF0000"/>
                </a:solidFill>
              </a:rPr>
              <a:t>Erken Evre Hastalık (Evre I-II)</a:t>
            </a:r>
          </a:p>
          <a:p>
            <a:pPr marL="0" indent="0">
              <a:buNone/>
            </a:pPr>
            <a:r>
              <a:rPr lang="tr-TR" b="1" dirty="0" smtClean="0"/>
              <a:t>Total </a:t>
            </a:r>
            <a:r>
              <a:rPr lang="tr-TR" b="1" dirty="0" err="1" smtClean="0"/>
              <a:t>Abdominal</a:t>
            </a:r>
            <a:r>
              <a:rPr lang="tr-TR" b="1" dirty="0" smtClean="0"/>
              <a:t> Histerektomi + Bilateral </a:t>
            </a:r>
            <a:r>
              <a:rPr lang="tr-TR" b="1" dirty="0" err="1" smtClean="0"/>
              <a:t>Salpingooforektomi</a:t>
            </a:r>
            <a:r>
              <a:rPr lang="tr-TR" b="1" dirty="0" smtClean="0"/>
              <a:t> + Bilateral pelvik ve </a:t>
            </a:r>
            <a:r>
              <a:rPr lang="tr-TR" b="1" dirty="0" err="1" smtClean="0"/>
              <a:t>paraaortik</a:t>
            </a:r>
            <a:r>
              <a:rPr lang="tr-TR" b="1" dirty="0" smtClean="0"/>
              <a:t> lenf </a:t>
            </a:r>
            <a:r>
              <a:rPr lang="tr-TR" b="1" dirty="0" err="1" smtClean="0"/>
              <a:t>nodu</a:t>
            </a:r>
            <a:r>
              <a:rPr lang="tr-TR" b="1" dirty="0" smtClean="0"/>
              <a:t> </a:t>
            </a:r>
            <a:r>
              <a:rPr lang="tr-TR" b="1" dirty="0" err="1" smtClean="0"/>
              <a:t>diseksiyonu</a:t>
            </a:r>
            <a:r>
              <a:rPr lang="tr-TR" b="1" dirty="0" smtClean="0"/>
              <a:t>+ </a:t>
            </a:r>
            <a:r>
              <a:rPr lang="tr-TR" b="1" dirty="0" err="1" smtClean="0"/>
              <a:t>Infrakolik</a:t>
            </a:r>
            <a:r>
              <a:rPr lang="tr-TR" b="1" dirty="0" smtClean="0"/>
              <a:t> </a:t>
            </a:r>
            <a:r>
              <a:rPr lang="tr-TR" b="1" dirty="0" err="1" smtClean="0"/>
              <a:t>Omentektomi</a:t>
            </a:r>
            <a:endParaRPr lang="tr-TR" b="1" dirty="0" smtClean="0"/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04943" y="3165587"/>
            <a:ext cx="11540871" cy="397031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numCol="2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FF0000"/>
                </a:solidFill>
              </a:rPr>
              <a:t>İleri Evre (Evre III-IV)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b="1" dirty="0" err="1">
                <a:solidFill>
                  <a:srgbClr val="002060"/>
                </a:solidFill>
              </a:rPr>
              <a:t>Sitoredüktif</a:t>
            </a:r>
            <a:r>
              <a:rPr lang="tr-TR" sz="2800" b="1" dirty="0">
                <a:solidFill>
                  <a:srgbClr val="002060"/>
                </a:solidFill>
              </a:rPr>
              <a:t> cerrahi: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8000"/>
                </a:solidFill>
              </a:rPr>
              <a:t>Radikal en-blok </a:t>
            </a:r>
            <a:r>
              <a:rPr lang="tr-TR" sz="2800" b="1" dirty="0" err="1">
                <a:solidFill>
                  <a:srgbClr val="008000"/>
                </a:solidFill>
              </a:rPr>
              <a:t>pelvik</a:t>
            </a:r>
            <a:r>
              <a:rPr lang="tr-TR" sz="2800" b="1" dirty="0">
                <a:solidFill>
                  <a:srgbClr val="008000"/>
                </a:solidFill>
              </a:rPr>
              <a:t> rezeksiyonlar,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8000"/>
                </a:solidFill>
              </a:rPr>
              <a:t>İnce barsak rezeksiyonları,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8000"/>
                </a:solidFill>
              </a:rPr>
              <a:t>H</a:t>
            </a:r>
            <a:r>
              <a:rPr lang="tr-TR" sz="2800" b="1" dirty="0" err="1">
                <a:solidFill>
                  <a:srgbClr val="008000"/>
                </a:solidFill>
              </a:rPr>
              <a:t>epatik</a:t>
            </a:r>
            <a:r>
              <a:rPr lang="tr-TR" sz="2800" b="1" dirty="0">
                <a:solidFill>
                  <a:srgbClr val="008000"/>
                </a:solidFill>
              </a:rPr>
              <a:t> rezeksiyon,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8000"/>
                </a:solidFill>
              </a:rPr>
              <a:t>P</a:t>
            </a:r>
            <a:r>
              <a:rPr lang="tr-TR" sz="2800" b="1" dirty="0">
                <a:solidFill>
                  <a:srgbClr val="008000"/>
                </a:solidFill>
              </a:rPr>
              <a:t>orta </a:t>
            </a:r>
            <a:r>
              <a:rPr lang="tr-TR" sz="2800" b="1" dirty="0" err="1">
                <a:solidFill>
                  <a:srgbClr val="008000"/>
                </a:solidFill>
              </a:rPr>
              <a:t>diseksiyonu</a:t>
            </a:r>
            <a:r>
              <a:rPr lang="tr-TR" sz="2800" b="1" dirty="0">
                <a:solidFill>
                  <a:srgbClr val="008000"/>
                </a:solidFill>
              </a:rPr>
              <a:t>,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800" b="1" dirty="0" smtClean="0">
              <a:solidFill>
                <a:srgbClr val="008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800" b="1" dirty="0">
              <a:solidFill>
                <a:srgbClr val="008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800" b="1" dirty="0" smtClean="0">
              <a:solidFill>
                <a:srgbClr val="008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8000"/>
                </a:solidFill>
              </a:rPr>
              <a:t>D</a:t>
            </a:r>
            <a:r>
              <a:rPr lang="tr-TR" sz="2800" b="1" dirty="0" err="1" smtClean="0">
                <a:solidFill>
                  <a:srgbClr val="008000"/>
                </a:solidFill>
              </a:rPr>
              <a:t>iyafragma</a:t>
            </a:r>
            <a:r>
              <a:rPr lang="tr-TR" sz="2800" b="1" dirty="0" smtClean="0">
                <a:solidFill>
                  <a:srgbClr val="008000"/>
                </a:solidFill>
              </a:rPr>
              <a:t> </a:t>
            </a:r>
            <a:r>
              <a:rPr lang="tr-TR" sz="2800" b="1" dirty="0">
                <a:solidFill>
                  <a:srgbClr val="008000"/>
                </a:solidFill>
              </a:rPr>
              <a:t>rezeksiyonu,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8000"/>
                </a:solidFill>
              </a:rPr>
              <a:t>S</a:t>
            </a:r>
            <a:r>
              <a:rPr lang="tr-TR" sz="2800" b="1" dirty="0" err="1">
                <a:solidFill>
                  <a:srgbClr val="008000"/>
                </a:solidFill>
              </a:rPr>
              <a:t>plenektomi</a:t>
            </a:r>
            <a:r>
              <a:rPr lang="tr-TR" sz="2800" b="1" dirty="0">
                <a:solidFill>
                  <a:srgbClr val="008000"/>
                </a:solidFill>
              </a:rPr>
              <a:t>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8000"/>
                </a:solidFill>
              </a:rPr>
              <a:t>G</a:t>
            </a:r>
            <a:r>
              <a:rPr lang="tr-TR" sz="2800" b="1" dirty="0" err="1">
                <a:solidFill>
                  <a:srgbClr val="008000"/>
                </a:solidFill>
              </a:rPr>
              <a:t>astrektomi</a:t>
            </a:r>
            <a:r>
              <a:rPr lang="tr-TR" sz="2800" b="1" dirty="0">
                <a:solidFill>
                  <a:srgbClr val="008000"/>
                </a:solidFill>
              </a:rPr>
              <a:t>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8000"/>
                </a:solidFill>
              </a:rPr>
              <a:t>S</a:t>
            </a:r>
            <a:r>
              <a:rPr lang="tr-TR" sz="2800" b="1" dirty="0" err="1">
                <a:solidFill>
                  <a:srgbClr val="008000"/>
                </a:solidFill>
              </a:rPr>
              <a:t>istektomi</a:t>
            </a:r>
            <a:r>
              <a:rPr lang="tr-TR" sz="2800" b="1" dirty="0">
                <a:solidFill>
                  <a:srgbClr val="008000"/>
                </a:solidFill>
              </a:rPr>
              <a:t>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8000"/>
                </a:solidFill>
              </a:rPr>
              <a:t>K</a:t>
            </a:r>
            <a:r>
              <a:rPr lang="tr-TR" sz="2800" b="1" dirty="0" err="1">
                <a:solidFill>
                  <a:srgbClr val="008000"/>
                </a:solidFill>
              </a:rPr>
              <a:t>olesistektomi</a:t>
            </a:r>
            <a:endParaRPr lang="tr-TR" sz="2800" b="1" dirty="0">
              <a:solidFill>
                <a:srgbClr val="008000"/>
              </a:solidFill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3867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800" dirty="0" err="1"/>
              <a:t>Prognostik</a:t>
            </a:r>
            <a:r>
              <a:rPr lang="tr-TR" sz="4800" dirty="0"/>
              <a:t> </a:t>
            </a:r>
            <a:r>
              <a:rPr lang="tr-TR" sz="4800" dirty="0" smtClean="0"/>
              <a:t>Faktörler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3200" b="1" dirty="0" smtClean="0"/>
              <a:t>Yaş</a:t>
            </a:r>
          </a:p>
          <a:p>
            <a:r>
              <a:rPr lang="tr-TR" sz="3200" b="1" dirty="0" smtClean="0"/>
              <a:t>Performans skoru</a:t>
            </a:r>
          </a:p>
          <a:p>
            <a:r>
              <a:rPr lang="tr-TR" sz="3200" b="1" dirty="0" smtClean="0"/>
              <a:t>Histoloji</a:t>
            </a:r>
          </a:p>
          <a:p>
            <a:r>
              <a:rPr lang="tr-TR" sz="3200" b="1" dirty="0" smtClean="0"/>
              <a:t>Cerrahi Evre</a:t>
            </a:r>
          </a:p>
          <a:p>
            <a:endParaRPr lang="tr-TR" sz="3200" b="1" dirty="0" smtClean="0"/>
          </a:p>
          <a:p>
            <a:r>
              <a:rPr lang="tr-TR" sz="4800" b="1" dirty="0" smtClean="0">
                <a:solidFill>
                  <a:srgbClr val="00B050"/>
                </a:solidFill>
              </a:rPr>
              <a:t>Cerrahi sonrası </a:t>
            </a:r>
            <a:r>
              <a:rPr lang="tr-TR" sz="4800" b="1" dirty="0" err="1" smtClean="0">
                <a:solidFill>
                  <a:srgbClr val="00B050"/>
                </a:solidFill>
              </a:rPr>
              <a:t>rezidü</a:t>
            </a:r>
            <a:r>
              <a:rPr lang="tr-TR" sz="4800" b="1" dirty="0" smtClean="0">
                <a:solidFill>
                  <a:srgbClr val="00B050"/>
                </a:solidFill>
              </a:rPr>
              <a:t> hastalık</a:t>
            </a:r>
          </a:p>
          <a:p>
            <a:r>
              <a:rPr lang="tr-TR" sz="4800" b="1" dirty="0" smtClean="0">
                <a:solidFill>
                  <a:srgbClr val="00B050"/>
                </a:solidFill>
              </a:rPr>
              <a:t>Platin hassasiyeti</a:t>
            </a:r>
            <a:endParaRPr lang="en-U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48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" y="6021981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err="1">
                <a:solidFill>
                  <a:schemeClr val="accent2"/>
                </a:solidFill>
              </a:rPr>
              <a:t>Heintz</a:t>
            </a:r>
            <a:r>
              <a:rPr lang="en-US" sz="1600" b="1" i="1" dirty="0">
                <a:solidFill>
                  <a:schemeClr val="accent2"/>
                </a:solidFill>
              </a:rPr>
              <a:t> AP, </a:t>
            </a:r>
            <a:r>
              <a:rPr lang="en-US" sz="1600" b="1" i="1" dirty="0" err="1">
                <a:solidFill>
                  <a:schemeClr val="accent2"/>
                </a:solidFill>
              </a:rPr>
              <a:t>Odicino</a:t>
            </a:r>
            <a:r>
              <a:rPr lang="en-US" sz="1600" b="1" i="1" dirty="0">
                <a:solidFill>
                  <a:schemeClr val="accent2"/>
                </a:solidFill>
              </a:rPr>
              <a:t> F, </a:t>
            </a:r>
            <a:r>
              <a:rPr lang="en-US" sz="1600" b="1" i="1" dirty="0" err="1">
                <a:solidFill>
                  <a:schemeClr val="accent2"/>
                </a:solidFill>
              </a:rPr>
              <a:t>Maisonneuve</a:t>
            </a:r>
            <a:r>
              <a:rPr lang="en-US" sz="1600" b="1" i="1" dirty="0">
                <a:solidFill>
                  <a:schemeClr val="accent2"/>
                </a:solidFill>
              </a:rPr>
              <a:t> P, et al. Carcinoma of the ovary. </a:t>
            </a:r>
            <a:r>
              <a:rPr lang="en-US" sz="1600" b="1" i="1" dirty="0" err="1">
                <a:solidFill>
                  <a:schemeClr val="accent2"/>
                </a:solidFill>
              </a:rPr>
              <a:t>Int</a:t>
            </a:r>
            <a:r>
              <a:rPr lang="en-US" sz="1600" b="1" i="1" dirty="0">
                <a:solidFill>
                  <a:schemeClr val="accent2"/>
                </a:solidFill>
              </a:rPr>
              <a:t> J </a:t>
            </a:r>
            <a:r>
              <a:rPr lang="en-US" sz="1600" b="1" i="1" dirty="0" err="1">
                <a:solidFill>
                  <a:schemeClr val="accent2"/>
                </a:solidFill>
              </a:rPr>
              <a:t>Gynaecol</a:t>
            </a:r>
            <a:r>
              <a:rPr lang="en-US" sz="1600" b="1" i="1" dirty="0">
                <a:solidFill>
                  <a:schemeClr val="accent2"/>
                </a:solidFill>
              </a:rPr>
              <a:t> </a:t>
            </a:r>
            <a:r>
              <a:rPr lang="en-US" sz="1600" b="1" i="1" dirty="0" err="1">
                <a:solidFill>
                  <a:schemeClr val="accent2"/>
                </a:solidFill>
              </a:rPr>
              <a:t>Obstet</a:t>
            </a:r>
            <a:r>
              <a:rPr lang="en-US" sz="1600" b="1" i="1" dirty="0">
                <a:solidFill>
                  <a:schemeClr val="accent2"/>
                </a:solidFill>
              </a:rPr>
              <a:t> 2006; 95:</a:t>
            </a:r>
            <a:r>
              <a:rPr lang="en-US" sz="1600" b="1" i="1" dirty="0" smtClean="0">
                <a:solidFill>
                  <a:schemeClr val="accent2"/>
                </a:solidFill>
              </a:rPr>
              <a:t>S161</a:t>
            </a:r>
          </a:p>
          <a:p>
            <a:pPr algn="ctr"/>
            <a:r>
              <a:rPr lang="en-US" sz="1600" b="1" dirty="0">
                <a:solidFill>
                  <a:srgbClr val="244061"/>
                </a:solidFill>
              </a:rPr>
              <a:t>Annual Report on the Results of Treatment in Gynecological Cancer, </a:t>
            </a:r>
            <a:r>
              <a:rPr lang="en-US" sz="1600" b="1" dirty="0" err="1">
                <a:solidFill>
                  <a:srgbClr val="244061"/>
                </a:solidFill>
              </a:rPr>
              <a:t>Vol</a:t>
            </a:r>
            <a:r>
              <a:rPr lang="en-US" sz="1600" b="1" dirty="0">
                <a:solidFill>
                  <a:srgbClr val="244061"/>
                </a:solidFill>
              </a:rPr>
              <a:t> 22</a:t>
            </a:r>
            <a:r>
              <a:rPr lang="en-US" sz="1600" b="1" dirty="0" smtClean="0">
                <a:solidFill>
                  <a:srgbClr val="244061"/>
                </a:solidFill>
              </a:rPr>
              <a:t>.International </a:t>
            </a:r>
            <a:r>
              <a:rPr lang="en-US" sz="1600" b="1" dirty="0">
                <a:solidFill>
                  <a:srgbClr val="244061"/>
                </a:solidFill>
              </a:rPr>
              <a:t>Federation of Gynecology and Obstetrics, 1994</a:t>
            </a:r>
            <a:r>
              <a:rPr lang="en-US" sz="1200" dirty="0"/>
              <a:t>.</a:t>
            </a:r>
          </a:p>
          <a:p>
            <a:pPr algn="ctr"/>
            <a:r>
              <a:rPr lang="en-US" sz="1200" i="1" dirty="0" smtClean="0"/>
              <a:t>.</a:t>
            </a: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800" dirty="0" smtClean="0"/>
              <a:t>Evre ve </a:t>
            </a:r>
            <a:r>
              <a:rPr lang="tr-TR" sz="4800" dirty="0" err="1" smtClean="0"/>
              <a:t>Sağkalım</a:t>
            </a:r>
            <a:r>
              <a:rPr lang="tr-TR" sz="4800" dirty="0" smtClean="0"/>
              <a:t> İlişkisi</a:t>
            </a:r>
            <a:endParaRPr lang="en-US" sz="48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rcRect l="-31015" r="-3101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23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bg1"/>
                </a:solidFill>
              </a:rPr>
              <a:t>Rezidüel</a:t>
            </a:r>
            <a:r>
              <a:rPr lang="tr-TR" dirty="0" smtClean="0">
                <a:solidFill>
                  <a:schemeClr val="bg1"/>
                </a:solidFill>
              </a:rPr>
              <a:t> Hastalık ve </a:t>
            </a:r>
            <a:r>
              <a:rPr lang="tr-TR" dirty="0" err="1" smtClean="0">
                <a:solidFill>
                  <a:schemeClr val="bg1"/>
                </a:solidFill>
              </a:rPr>
              <a:t>Sağkalım</a:t>
            </a:r>
            <a:r>
              <a:rPr lang="tr-TR" dirty="0" smtClean="0">
                <a:solidFill>
                  <a:schemeClr val="bg1"/>
                </a:solidFill>
              </a:rPr>
              <a:t> İlişkisi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b="1" dirty="0" err="1" smtClean="0">
                <a:solidFill>
                  <a:srgbClr val="00B050"/>
                </a:solidFill>
              </a:rPr>
              <a:t>Prognostik</a:t>
            </a:r>
            <a:r>
              <a:rPr lang="tr-TR" b="1" dirty="0" smtClean="0">
                <a:solidFill>
                  <a:srgbClr val="00B050"/>
                </a:solidFill>
              </a:rPr>
              <a:t> parametreler arasında sağlık personelinin etkisinin dokunabileceği tek faktör!!!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/>
              <a:t>1970, Griffith </a:t>
            </a:r>
            <a:r>
              <a:rPr lang="tr-TR" b="1" dirty="0" err="1" smtClean="0"/>
              <a:t>rezidü</a:t>
            </a:r>
            <a:r>
              <a:rPr lang="tr-TR" b="1" dirty="0" smtClean="0"/>
              <a:t> tümör arttıkça </a:t>
            </a:r>
            <a:r>
              <a:rPr lang="tr-TR" b="1" dirty="0" err="1" smtClean="0"/>
              <a:t>sağkalımın</a:t>
            </a:r>
            <a:r>
              <a:rPr lang="tr-TR" b="1" dirty="0" smtClean="0"/>
              <a:t> azaldığını gösterdi– 2cm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/>
              <a:t>1994, </a:t>
            </a:r>
            <a:r>
              <a:rPr lang="tr-TR" b="1" dirty="0" err="1" smtClean="0"/>
              <a:t>Hoskins</a:t>
            </a:r>
            <a:r>
              <a:rPr lang="tr-TR" b="1" dirty="0" smtClean="0"/>
              <a:t>, 1 cm </a:t>
            </a:r>
            <a:r>
              <a:rPr lang="tr-TR" b="1" dirty="0" err="1" smtClean="0"/>
              <a:t>rezidü</a:t>
            </a:r>
            <a:r>
              <a:rPr lang="tr-TR" b="1" dirty="0" smtClean="0"/>
              <a:t> tümörün altına inmeyi </a:t>
            </a:r>
            <a:r>
              <a:rPr lang="tr-TR" b="1" dirty="0" err="1" smtClean="0"/>
              <a:t>tarifledi</a:t>
            </a:r>
            <a:endParaRPr lang="tr-TR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/>
              <a:t> Artık amaç </a:t>
            </a:r>
            <a:r>
              <a:rPr lang="tr-TR" b="1" dirty="0"/>
              <a:t>geride </a:t>
            </a:r>
            <a:r>
              <a:rPr lang="tr-TR" b="1" dirty="0" err="1"/>
              <a:t>makroskopik</a:t>
            </a:r>
            <a:r>
              <a:rPr lang="tr-TR" b="1" dirty="0"/>
              <a:t> tümör </a:t>
            </a:r>
            <a:r>
              <a:rPr lang="tr-TR" b="1" dirty="0" smtClean="0"/>
              <a:t>bırakılmamasıdır.</a:t>
            </a:r>
            <a:endParaRPr lang="tr-TR" b="1" dirty="0"/>
          </a:p>
          <a:p>
            <a:pPr marL="0" indent="0">
              <a:buNone/>
            </a:pP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885512" y="4343260"/>
            <a:ext cx="627017" cy="7184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49980" y="5233780"/>
            <a:ext cx="8673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</a:rPr>
              <a:t>			NO VISIBLE DISEASE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436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fab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44061"/>
      </a:accent1>
      <a:accent2>
        <a:srgbClr val="24406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refab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00000"/>
              </a:schemeClr>
            </a:gs>
            <a:gs pos="30000">
              <a:schemeClr val="phClr">
                <a:tint val="60000"/>
                <a:satMod val="250000"/>
              </a:schemeClr>
            </a:gs>
            <a:gs pos="50000">
              <a:schemeClr val="phClr">
                <a:tint val="57000"/>
                <a:satMod val="250000"/>
              </a:schemeClr>
            </a:gs>
            <a:gs pos="100000">
              <a:schemeClr val="phClr">
                <a:tint val="17000"/>
                <a:satMod val="350000"/>
              </a:schemeClr>
            </a:gs>
          </a:gsLst>
          <a:lin ang="4000000" scaled="1"/>
        </a:gra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0000" algn="ct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110000" algn="ctr" rotWithShape="0">
              <a:srgbClr val="000000">
                <a:alpha val="65000"/>
              </a:srgbClr>
            </a:outerShdw>
          </a:effectLst>
        </a:effectStyle>
        <a:effectStyle>
          <a:effectLst>
            <a:outerShdw blurRad="12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glow" dir="t">
              <a:rot lat="0" lon="0" rev="1800000"/>
            </a:lightRig>
          </a:scene3d>
          <a:sp3d contourW="12700" prstMaterial="dkEdge">
            <a:bevelT w="50800" h="44450" prst="angle"/>
            <a:contourClr>
              <a:schemeClr val="phClr">
                <a:shade val="4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20000"/>
              </a:schemeClr>
              <a:schemeClr val="phClr">
                <a:tint val="94000"/>
                <a:satMod val="210000"/>
              </a:schemeClr>
            </a:duotone>
          </a:blip>
          <a:tile tx="0" ty="0" sx="100000" sy="100000" flip="none" algn="tl"/>
        </a:blipFill>
      </a:bgFillStyleLst>
    </a:fmtScheme>
  </a:themeElements>
  <a:objectDefaults>
    <a:lnDef>
      <a:spPr bwMode="auto">
        <a:noFill/>
        <a:ln w="50800">
          <a:solidFill>
            <a:srgbClr val="C00000"/>
          </a:solidFill>
          <a:round/>
          <a:headEnd/>
          <a:tailEnd type="arrow" w="med" len="med"/>
        </a:ln>
        <a:effectLst/>
      </a:spPr>
      <a:bodyPr/>
      <a:lstStyle/>
    </a:lnDef>
    <a:txDef>
      <a:spPr bwMode="auto">
        <a:noFill/>
        <a:ln w="9525">
          <a:solidFill>
            <a:schemeClr val="tx2"/>
          </a:solidFill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none">
        <a:spAutoFit/>
      </a:bodyPr>
      <a:lstStyle>
        <a:defPPr>
          <a:defRPr b="1" dirty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3741</TotalTime>
  <Words>1352</Words>
  <Application>Microsoft Macintosh PowerPoint</Application>
  <PresentationFormat>Custom</PresentationFormat>
  <Paragraphs>200</Paragraphs>
  <Slides>26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Prefab</vt:lpstr>
      <vt:lpstr> Over Kanseri Tedavisinde İlaç Cevap Markerlarının Survival Üzerine Etkisi Varmıdır? </vt:lpstr>
      <vt:lpstr>Dünya Kadınlar Kanser İnsidansı(Globocan 2012)</vt:lpstr>
      <vt:lpstr>Türkiye’de İlk 10 Kanser Türü</vt:lpstr>
      <vt:lpstr>Over Kanseri</vt:lpstr>
      <vt:lpstr>Over Kanseri</vt:lpstr>
      <vt:lpstr>Tedavi</vt:lpstr>
      <vt:lpstr>Prognostik Faktörler</vt:lpstr>
      <vt:lpstr>Evre ve Sağkalım İlişkisi</vt:lpstr>
      <vt:lpstr>Rezidüel Hastalık ve Sağkalım İlişkisi</vt:lpstr>
      <vt:lpstr>Platin bazlı tedavi ve sonrasında paklitakselin eklenmesi sağ kalımı arttırdı.</vt:lpstr>
      <vt:lpstr>PowerPoint Presentation</vt:lpstr>
      <vt:lpstr>Yeni Kemoterapötik Ajanlar</vt:lpstr>
      <vt:lpstr>New Strategy for Overcoming Resistance to Chemotherapy of Ovarian Cancer</vt:lpstr>
      <vt:lpstr>Tumor heterogeneity in ovarian cancer as demonstrated by in vitro chemoresistance assays</vt:lpstr>
      <vt:lpstr>A chemoresponse assay for prediction of platinum resistance in primary ovarian cancer</vt:lpstr>
      <vt:lpstr>A chemoresponse assay for prediction of platinum resistance in primary ovarian cancer</vt:lpstr>
      <vt:lpstr>Chemosensitivity testing with ChemoFx and overall survival in primary ovarian cancer</vt:lpstr>
      <vt:lpstr>Chemosensitivity testing with ChemoFx and overall survival in primary ovarian cancer</vt:lpstr>
      <vt:lpstr>A prospective randomized controlled trial of tumour chemosensitivity assay directed chemotherapy versus physician’s choice in patients with recurrent platinum-resistant ovarian cancer</vt:lpstr>
      <vt:lpstr>A prospective randomized controlled trial of tumour chemosensitivity assay directed chemotherapy versus physician’s choice in patients with recurrent platinum-resistant ovarian cancer</vt:lpstr>
      <vt:lpstr>PowerPoint Presentation</vt:lpstr>
      <vt:lpstr>A prospective study evaluating the clinical relevance of a chemoresponse assay for treatment of patients with persistent or recurrent ovarian cancer</vt:lpstr>
      <vt:lpstr>A prospective study evaluating the clinical relevance of a chemoresponse assay for treatment of patients with persistent or recurrent ovarian cancer</vt:lpstr>
      <vt:lpstr>A prospective study evaluating the clinical relevance of a chemoresponse assay for treatment of patients with persistent or recurrent ovarian cancer</vt:lpstr>
      <vt:lpstr>PowerPoint Presentation</vt:lpstr>
      <vt:lpstr>Sonuç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Jinekolojik kanserlerde sağkalımı etkileyen faktörler </dc:title>
  <dc:creator>Derman Basaran</dc:creator>
  <cp:lastModifiedBy>Mac Book</cp:lastModifiedBy>
  <cp:revision>144</cp:revision>
  <dcterms:created xsi:type="dcterms:W3CDTF">2014-10-31T07:11:57Z</dcterms:created>
  <dcterms:modified xsi:type="dcterms:W3CDTF">2015-05-13T10:46:10Z</dcterms:modified>
</cp:coreProperties>
</file>