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09" r:id="rId16"/>
    <p:sldId id="271" r:id="rId17"/>
    <p:sldId id="308" r:id="rId18"/>
    <p:sldId id="272" r:id="rId19"/>
    <p:sldId id="279" r:id="rId20"/>
    <p:sldId id="280" r:id="rId21"/>
    <p:sldId id="281" r:id="rId22"/>
    <p:sldId id="283" r:id="rId23"/>
    <p:sldId id="284" r:id="rId24"/>
    <p:sldId id="307" r:id="rId25"/>
    <p:sldId id="285" r:id="rId26"/>
    <p:sldId id="286" r:id="rId27"/>
    <p:sldId id="287" r:id="rId28"/>
    <p:sldId id="288" r:id="rId29"/>
    <p:sldId id="289" r:id="rId30"/>
    <p:sldId id="291" r:id="rId31"/>
    <p:sldId id="292" r:id="rId32"/>
    <p:sldId id="293" r:id="rId33"/>
    <p:sldId id="294" r:id="rId34"/>
    <p:sldId id="295" r:id="rId35"/>
    <p:sldId id="296" r:id="rId36"/>
    <p:sldId id="310" r:id="rId37"/>
    <p:sldId id="30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http://www.mdconsult.com/das/book/body/125926157-3/816344392/1611/n4-u1.0-B978-0-443-10163-2..50057-9..gr6..t.gi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http://radiology.rsnajnls.org/content/vol233/issue1/images/small/r04oc03g18x.gif" TargetMode="Externa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http://farm2.static.flickr.com/1419/1323725628_e57f2180ee_t.jpg" TargetMode="External"/><Relationship Id="rId7" Type="http://schemas.openxmlformats.org/officeDocument/2006/relationships/image" Target="http://radiology.rsnajnls.org/content/vol233/issue1/images/small/r04oc03g16b.gif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http://www.mdconsult.com/das/book/body/125926157-3/816344392/1611/n4-u1.0-B978-0-443-10163-2..50057-9..gr8..t.gif" TargetMode="External"/><Relationship Id="rId5" Type="http://schemas.openxmlformats.org/officeDocument/2006/relationships/image" Target="http://radiology.rsnajnls.org/content/vol233/issue1/images/small/r04oc03g16a.gif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http://radiology.rsnajnls.org/content/vol233/issue1/images/small/r04oc03g17a.gi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Mullerian</a:t>
            </a:r>
            <a:r>
              <a:rPr lang="en-US" dirty="0" smtClean="0"/>
              <a:t> </a:t>
            </a:r>
            <a:r>
              <a:rPr lang="en-US" dirty="0" err="1" smtClean="0"/>
              <a:t>anomalilerde</a:t>
            </a:r>
            <a:r>
              <a:rPr lang="en-US" dirty="0" smtClean="0"/>
              <a:t>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klasifikasyon</a:t>
            </a:r>
            <a:r>
              <a:rPr lang="en-US" dirty="0" smtClean="0"/>
              <a:t> </a:t>
            </a:r>
            <a:r>
              <a:rPr lang="en-US" dirty="0" err="1" smtClean="0"/>
              <a:t>onerileri</a:t>
            </a:r>
            <a:r>
              <a:rPr lang="en-US" dirty="0" smtClean="0"/>
              <a:t> ESGE-ESHRE consensus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 Dr </a:t>
            </a:r>
            <a:r>
              <a:rPr lang="en-US" dirty="0" err="1" smtClean="0"/>
              <a:t>Munire</a:t>
            </a:r>
            <a:r>
              <a:rPr lang="en-US" dirty="0" smtClean="0"/>
              <a:t> ERMAN AKAR</a:t>
            </a:r>
          </a:p>
          <a:p>
            <a:r>
              <a:rPr lang="en-US" dirty="0" smtClean="0"/>
              <a:t>ANTALYA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mtClean="0"/>
              <a:t>Müller kanalı agenezisi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Komplet formda u</a:t>
            </a:r>
            <a:r>
              <a:rPr lang="tr-TR" smtClean="0"/>
              <a:t>terus ve vajina </a:t>
            </a:r>
            <a:r>
              <a:rPr lang="en-US" smtClean="0"/>
              <a:t>yok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</a:t>
            </a:r>
            <a:r>
              <a:rPr lang="tr-TR" smtClean="0"/>
              <a:t>ayer Rokitansky Küstner Hauser Sendromu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500" smtClean="0"/>
              <a:t>Class 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 descr="Click to view full size figur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752600" y="1752600"/>
            <a:ext cx="19335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810000" y="944563"/>
          <a:ext cx="42672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5" imgW="5487166" imgH="4073132" progId="">
                  <p:embed/>
                </p:oleObj>
              </mc:Choice>
              <mc:Fallback>
                <p:oleObj r:id="rId5" imgW="5487166" imgH="4073132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944563"/>
                        <a:ext cx="4267200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78F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FFFC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-76200" y="2130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-228600" y="259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 flipV="1">
            <a:off x="914400" y="1752600"/>
            <a:ext cx="9067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1752600" y="4648200"/>
            <a:ext cx="463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/>
              <a:t>Müllerian agenesis or hypoplasia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" descr="C:\Users\mnirea73\Desktop\Picture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371600"/>
            <a:ext cx="5813425" cy="4389438"/>
          </a:xfrm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 flipV="1">
            <a:off x="2209800" y="1847850"/>
            <a:ext cx="6477000" cy="89535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1000"/>
            <a:ext cx="4695825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3850" y="428625"/>
          <a:ext cx="8569325" cy="636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QuickTime Picture" r:id="rId3" imgW="5487166" imgH="4073132" progId="">
                  <p:embed/>
                </p:oleObj>
              </mc:Choice>
              <mc:Fallback>
                <p:oleObj name="QuickTime Picture" r:id="rId3" imgW="5487166" imgH="407313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28625"/>
                        <a:ext cx="8569325" cy="636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comparison of ovarian reserve between patients with complete </a:t>
            </a:r>
            <a:r>
              <a:rPr lang="en-US" b="1" dirty="0" err="1" smtClean="0"/>
              <a:t>Müllerian</a:t>
            </a:r>
            <a:r>
              <a:rPr lang="en-US" b="1" dirty="0" smtClean="0"/>
              <a:t> agenesis (CMA) with age-matched fertile and infertile controls </a:t>
            </a:r>
          </a:p>
          <a:p>
            <a:pPr lvl="3"/>
            <a:r>
              <a:rPr lang="en-US" b="1" dirty="0" err="1" smtClean="0"/>
              <a:t>Fertil</a:t>
            </a:r>
            <a:r>
              <a:rPr lang="en-US" b="1" dirty="0" smtClean="0"/>
              <a:t> </a:t>
            </a:r>
            <a:r>
              <a:rPr lang="en-US" b="1" dirty="0" err="1" smtClean="0"/>
              <a:t>Steril</a:t>
            </a:r>
            <a:r>
              <a:rPr lang="en-US" b="1" dirty="0" smtClean="0"/>
              <a:t> 2015(Accepted)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DSC028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mnirea73\Desktop\hasta\nuray_civelek\fotoğraf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82556" y="1481138"/>
            <a:ext cx="3378887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2" descr="C:\Users\mnirea73\Desktop\muller agen\Figure 1. MRI view of the solitary pelvic kidney and subcostally located ovaries in one of the MRKH ca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5437188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Müller kanallarından bir tanesinin hiç gelişmemesi veya gelişimin asimetrik olması bu anomalilere yol açar</a:t>
            </a:r>
          </a:p>
          <a:p>
            <a:pPr eaLnBrk="1" hangingPunct="1"/>
            <a:endParaRPr lang="tr-TR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Class II.Unicornuate uterus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Genital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embriyolojisi</a:t>
            </a:r>
            <a:endParaRPr lang="en-US" dirty="0" smtClean="0"/>
          </a:p>
          <a:p>
            <a:pPr eaLnBrk="1" hangingPunct="1"/>
            <a:r>
              <a:rPr lang="en-US" dirty="0" err="1" smtClean="0"/>
              <a:t>Mulleryan</a:t>
            </a:r>
            <a:r>
              <a:rPr lang="en-US" dirty="0" smtClean="0"/>
              <a:t> </a:t>
            </a:r>
            <a:r>
              <a:rPr lang="en-US" dirty="0" err="1" smtClean="0"/>
              <a:t>anomalilerin</a:t>
            </a:r>
            <a:r>
              <a:rPr lang="en-US" dirty="0" smtClean="0"/>
              <a:t> </a:t>
            </a:r>
            <a:r>
              <a:rPr lang="en-US" dirty="0" err="1" smtClean="0"/>
              <a:t>olus</a:t>
            </a:r>
            <a:r>
              <a:rPr lang="en-US" dirty="0" smtClean="0"/>
              <a:t> </a:t>
            </a:r>
            <a:r>
              <a:rPr lang="en-US" dirty="0" err="1" smtClean="0"/>
              <a:t>makanizmasi</a:t>
            </a:r>
            <a:endParaRPr lang="en-US" dirty="0" smtClean="0"/>
          </a:p>
          <a:p>
            <a:pPr eaLnBrk="1" hangingPunct="1"/>
            <a:r>
              <a:rPr lang="en-US" dirty="0" err="1" smtClean="0"/>
              <a:t>Mulleryan</a:t>
            </a:r>
            <a:r>
              <a:rPr lang="en-US" dirty="0" smtClean="0"/>
              <a:t> </a:t>
            </a:r>
            <a:r>
              <a:rPr lang="en-US" dirty="0" err="1" smtClean="0"/>
              <a:t>anomalilerin</a:t>
            </a:r>
            <a:r>
              <a:rPr lang="en-US" dirty="0" smtClean="0"/>
              <a:t> </a:t>
            </a:r>
            <a:r>
              <a:rPr lang="en-US" dirty="0" err="1" smtClean="0"/>
              <a:t>siniflandirilmasi</a:t>
            </a:r>
            <a:endParaRPr lang="en-US" dirty="0" smtClean="0"/>
          </a:p>
          <a:p>
            <a:pPr eaLnBrk="1" hangingPunct="1"/>
            <a:r>
              <a:rPr lang="en-US" dirty="0" err="1" smtClean="0"/>
              <a:t>Mulleryan</a:t>
            </a:r>
            <a:r>
              <a:rPr lang="en-US" dirty="0" smtClean="0"/>
              <a:t> </a:t>
            </a:r>
            <a:r>
              <a:rPr lang="en-US" dirty="0" err="1" smtClean="0"/>
              <a:t>anomalilerde</a:t>
            </a:r>
            <a:r>
              <a:rPr lang="en-US" dirty="0" smtClean="0"/>
              <a:t>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klasifikasyon</a:t>
            </a:r>
            <a:r>
              <a:rPr lang="en-US" dirty="0" smtClean="0"/>
              <a:t> </a:t>
            </a:r>
            <a:r>
              <a:rPr lang="en-US" dirty="0" err="1" smtClean="0"/>
              <a:t>onerileri</a:t>
            </a:r>
            <a:r>
              <a:rPr lang="en-US" dirty="0" smtClean="0"/>
              <a:t> ESGE-ESHRE </a:t>
            </a:r>
            <a:r>
              <a:rPr lang="en-US" dirty="0" err="1" smtClean="0"/>
              <a:t>konsensus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86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 descr=" 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572000" y="0"/>
            <a:ext cx="39624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1905000" y="3124200"/>
          <a:ext cx="37909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6" imgW="3502651" imgH="4168521" progId="">
                  <p:embed/>
                </p:oleObj>
              </mc:Choice>
              <mc:Fallback>
                <p:oleObj r:id="rId6" imgW="3502651" imgH="4168521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124200"/>
                        <a:ext cx="37909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78F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FFFC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-7620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76200" y="204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-76200" y="3467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3048000" y="6491288"/>
            <a:ext cx="211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r-TR"/>
              <a:t>Unicornuate uterus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nirea73\Desktop\fotoğra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87488"/>
            <a:ext cx="47244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1" name="Picture 16" descr="http://farm2.static.flickr.com/1419/1323725628_e57f2180ee_t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2417763" y="3200400"/>
            <a:ext cx="1525587" cy="1758950"/>
          </a:xfr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Class III.Didelphys uterus</a:t>
            </a:r>
            <a:br>
              <a:rPr lang="tr-TR" dirty="0" smtClean="0"/>
            </a:br>
            <a:endParaRPr lang="en-US" dirty="0" smtClean="0"/>
          </a:p>
        </p:txBody>
      </p:sp>
      <p:pic>
        <p:nvPicPr>
          <p:cNvPr id="32771" name="Picture 8" descr=" 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85800" y="1577975"/>
            <a:ext cx="22860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 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2971800" y="1611313"/>
            <a:ext cx="20574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 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3733800" y="3276600"/>
            <a:ext cx="1905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Click to view full size figure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5029200" y="1524000"/>
            <a:ext cx="1905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2776" name="Rectangle 11"/>
          <p:cNvSpPr>
            <a:spLocks noChangeArrowheads="1"/>
          </p:cNvSpPr>
          <p:nvPr/>
        </p:nvSpPr>
        <p:spPr bwMode="auto">
          <a:xfrm>
            <a:off x="30480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2777" name="Rectangle 12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2778" name="Rectangle 13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2779" name="Rectangle 14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2780" name="Rectangle 15"/>
          <p:cNvSpPr>
            <a:spLocks noChangeArrowheads="1"/>
          </p:cNvSpPr>
          <p:nvPr/>
        </p:nvSpPr>
        <p:spPr bwMode="auto">
          <a:xfrm>
            <a:off x="0" y="3400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2782" name="Text Box 17"/>
          <p:cNvSpPr txBox="1">
            <a:spLocks noChangeArrowheads="1"/>
          </p:cNvSpPr>
          <p:nvPr/>
        </p:nvSpPr>
        <p:spPr bwMode="auto">
          <a:xfrm>
            <a:off x="1812925" y="5141913"/>
            <a:ext cx="435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/>
              <a:t>Uterus didelphys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Class IV.Bicornuate uterus</a:t>
            </a:r>
          </a:p>
        </p:txBody>
      </p:sp>
      <p:pic>
        <p:nvPicPr>
          <p:cNvPr id="33796" name="Picture 4" descr="figur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00225"/>
            <a:ext cx="5399088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Users\mnirea73\Desktop\TJOD 2015\IMG_3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12916" y="1973508"/>
            <a:ext cx="6118167" cy="35412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 descr="C:\Users\mnirea73\Desktop\resim\hasta foto\uterus didelfis\IMG_1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676400"/>
            <a:ext cx="3279775" cy="4389437"/>
          </a:xfrm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4" descr="f4-u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371600"/>
            <a:ext cx="3384550" cy="2317750"/>
          </a:xfrm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marL="742950" indent="-742950" eaLnBrk="1" hangingPunct="1"/>
            <a:r>
              <a:rPr lang="tr-TR" smtClean="0"/>
              <a:t>Class V.Septate uterus</a:t>
            </a:r>
          </a:p>
        </p:txBody>
      </p:sp>
      <p:pic>
        <p:nvPicPr>
          <p:cNvPr id="35844" name="Picture 5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95400"/>
            <a:ext cx="24384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 descr="C:\Users\mnirea73\Desktop\IMG_20140404_1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38338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C:\Users\mnirea73\Desktop\hyster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9175" y="3962400"/>
            <a:ext cx="3857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Uterusta septum Müller kanallarının birleştikten sonra  birleşim bölgesinin rezorbe olmamasından kaynaklanır.</a:t>
            </a:r>
          </a:p>
          <a:p>
            <a:pPr lvl="1" eaLnBrk="1" hangingPunct="1"/>
            <a:r>
              <a:rPr lang="tr-TR" smtClean="0"/>
              <a:t>Komplete septum</a:t>
            </a:r>
          </a:p>
          <a:p>
            <a:pPr lvl="1" eaLnBrk="1" hangingPunct="1"/>
            <a:r>
              <a:rPr lang="tr-TR" smtClean="0"/>
              <a:t>Partial septum</a:t>
            </a:r>
          </a:p>
          <a:p>
            <a:pPr eaLnBrk="1" hangingPunct="1">
              <a:buFont typeface="Wingdings" pitchFamily="2" charset="2"/>
              <a:buNone/>
            </a:pPr>
            <a:endParaRPr lang="tr-TR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3500" smtClean="0"/>
              <a:t>Müller kanalı birleşmesi sırasında  septum rezorpsiyon anomalileri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 descr="C:\Users\mnirea73\Desktop\fotoğraf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8638" y="2133600"/>
            <a:ext cx="5287962" cy="2978150"/>
          </a:xfrm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549275"/>
          <a:ext cx="9144000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QuickTime Picture" r:id="rId3" imgW="4337924" imgH="1903294" progId="">
                  <p:embed/>
                </p:oleObj>
              </mc:Choice>
              <mc:Fallback>
                <p:oleObj name="QuickTime Picture" r:id="rId3" imgW="4337924" imgH="190329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9275"/>
                        <a:ext cx="9144000" cy="488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82700"/>
            <a:ext cx="662940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762000" y="0"/>
            <a:ext cx="7086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onstantia" pitchFamily="18" charset="0"/>
              </a:rPr>
              <a:t>Genital sistem embriyolojisi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h/l&lt; 10%</a:t>
            </a:r>
            <a:endParaRPr lang="tr-TR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Class VI.Arcuate uterus</a:t>
            </a:r>
          </a:p>
        </p:txBody>
      </p:sp>
      <p:pic>
        <p:nvPicPr>
          <p:cNvPr id="39940" name="Picture 4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343400"/>
            <a:ext cx="20097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3500" smtClean="0"/>
          </a:p>
        </p:txBody>
      </p:sp>
      <p:pic>
        <p:nvPicPr>
          <p:cNvPr id="40963" name="Picture 4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279525" y="5730875"/>
            <a:ext cx="2822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>
                <a:latin typeface="Constantia" pitchFamily="18" charset="0"/>
              </a:rPr>
              <a:t>Arcuate uterus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25688" y="2605088"/>
            <a:ext cx="2595562" cy="2105025"/>
          </a:xfrm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57200"/>
            <a:ext cx="7643812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4000" smtClean="0"/>
              <a:t>Class VII.diethylstilbesterol(DES)</a:t>
            </a:r>
            <a:r>
              <a:rPr lang="en-US" sz="4000" smtClean="0"/>
              <a:t>e maruz kalmis</a:t>
            </a:r>
            <a:r>
              <a:rPr lang="tr-TR" sz="4000" smtClean="0"/>
              <a:t> uterus</a:t>
            </a:r>
            <a:endParaRPr lang="en-US" smtClean="0"/>
          </a:p>
        </p:txBody>
      </p:sp>
      <p:pic>
        <p:nvPicPr>
          <p:cNvPr id="41988" name="Picture 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90800"/>
            <a:ext cx="25146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584325" y="5068888"/>
            <a:ext cx="303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>
                <a:latin typeface="Constantia" pitchFamily="18" charset="0"/>
              </a:rPr>
              <a:t>DES related T uterus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38747" y="3710866"/>
            <a:ext cx="66505" cy="66505"/>
          </a:xfrm>
          <a:noFill/>
        </p:spPr>
      </p:pic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8990013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87312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366713"/>
            <a:ext cx="569595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5157"/>
            <a:ext cx="8991600" cy="446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Antalya-Hafen-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92150"/>
            <a:ext cx="8532812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133600" y="163195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422525" y="1481138"/>
            <a:ext cx="32972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800">
                <a:solidFill>
                  <a:schemeClr val="bg2"/>
                </a:solidFill>
                <a:latin typeface="Constantia" pitchFamily="18" charset="0"/>
              </a:rPr>
              <a:t>Teşekkürler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/>
              <a:t>Organogene</a:t>
            </a:r>
            <a:r>
              <a:rPr lang="en-US" dirty="0" err="1" smtClean="0"/>
              <a:t>zde</a:t>
            </a:r>
            <a:r>
              <a:rPr lang="en-US" dirty="0" smtClean="0"/>
              <a:t> </a:t>
            </a:r>
            <a:r>
              <a:rPr lang="en-US" dirty="0" err="1" smtClean="0"/>
              <a:t>defekt</a:t>
            </a:r>
            <a:r>
              <a:rPr lang="tr-TR" dirty="0" smtClean="0"/>
              <a:t>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Lateral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 </a:t>
            </a:r>
            <a:r>
              <a:rPr lang="tr-TR" dirty="0" smtClean="0"/>
              <a:t>fu</a:t>
            </a:r>
            <a:r>
              <a:rPr lang="en-US" dirty="0" err="1" smtClean="0"/>
              <a:t>zy</a:t>
            </a:r>
            <a:r>
              <a:rPr lang="tr-TR" dirty="0" smtClean="0"/>
              <a:t>on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sorun</a:t>
            </a:r>
            <a:endParaRPr lang="tr-TR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Resorpsiyon</a:t>
            </a:r>
            <a:r>
              <a:rPr lang="en-US" dirty="0" smtClean="0"/>
              <a:t> </a:t>
            </a:r>
            <a:r>
              <a:rPr lang="en-US" dirty="0" err="1" smtClean="0"/>
              <a:t>defekti</a:t>
            </a:r>
            <a:endParaRPr lang="en-US" dirty="0" smtClean="0"/>
          </a:p>
          <a:p>
            <a:pPr marL="1554480" lvl="8" indent="-274320">
              <a:buSzPct val="95000"/>
              <a:defRPr/>
            </a:pPr>
            <a:r>
              <a:rPr lang="en-US" dirty="0" smtClean="0"/>
              <a:t>AFS 1988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Urogenital</a:t>
            </a:r>
            <a:r>
              <a:rPr lang="en-US" dirty="0" smtClean="0"/>
              <a:t> </a:t>
            </a:r>
            <a:r>
              <a:rPr lang="en-US" dirty="0" err="1" smtClean="0"/>
              <a:t>katlantinin</a:t>
            </a:r>
            <a:r>
              <a:rPr lang="en-US" dirty="0" smtClean="0"/>
              <a:t> </a:t>
            </a:r>
            <a:r>
              <a:rPr lang="en-US" dirty="0" err="1" smtClean="0"/>
              <a:t>yoklugu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Mesonefrik</a:t>
            </a:r>
            <a:r>
              <a:rPr lang="en-US" dirty="0" smtClean="0"/>
              <a:t> </a:t>
            </a:r>
            <a:r>
              <a:rPr lang="en-US" dirty="0" err="1" smtClean="0"/>
              <a:t>anomaliler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Kloakal</a:t>
            </a:r>
            <a:r>
              <a:rPr lang="en-US" dirty="0" smtClean="0"/>
              <a:t> </a:t>
            </a:r>
            <a:r>
              <a:rPr lang="en-US" dirty="0" err="1" smtClean="0"/>
              <a:t>anomaliler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Kombine</a:t>
            </a:r>
            <a:r>
              <a:rPr lang="en-US" dirty="0" smtClean="0"/>
              <a:t> </a:t>
            </a:r>
            <a:r>
              <a:rPr lang="en-US" dirty="0" err="1" smtClean="0"/>
              <a:t>problemler</a:t>
            </a:r>
            <a:endParaRPr lang="en-US" dirty="0" smtClean="0"/>
          </a:p>
          <a:p>
            <a:pPr marL="1463040" lvl="4" indent="-210312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err="1" smtClean="0"/>
              <a:t>Acien</a:t>
            </a:r>
            <a:r>
              <a:rPr lang="en-US" dirty="0" smtClean="0"/>
              <a:t> 2004,2009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Neden?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Jarcho 1946 </a:t>
            </a:r>
          </a:p>
          <a:p>
            <a:pPr eaLnBrk="1" hangingPunct="1"/>
            <a:r>
              <a:rPr lang="tr-TR" smtClean="0"/>
              <a:t>Buttram and Gibbons(AFS) 1979</a:t>
            </a:r>
          </a:p>
          <a:p>
            <a:pPr eaLnBrk="1" hangingPunct="1"/>
            <a:r>
              <a:rPr lang="tr-TR" smtClean="0"/>
              <a:t>ASRM(revi</a:t>
            </a:r>
            <a:r>
              <a:rPr lang="en-US" smtClean="0"/>
              <a:t>ze</a:t>
            </a:r>
            <a:r>
              <a:rPr lang="tr-TR" smtClean="0"/>
              <a:t> AFS) 1988</a:t>
            </a:r>
            <a:endParaRPr lang="en-US" smtClean="0"/>
          </a:p>
          <a:p>
            <a:pPr eaLnBrk="1" hangingPunct="1"/>
            <a:r>
              <a:rPr lang="en-US" smtClean="0"/>
              <a:t>Acien 2004,2009</a:t>
            </a:r>
            <a:endParaRPr lang="tr-TR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</a:t>
            </a:r>
            <a:r>
              <a:rPr lang="tr-TR" smtClean="0"/>
              <a:t>lasifi</a:t>
            </a:r>
            <a:r>
              <a:rPr lang="en-US" smtClean="0"/>
              <a:t>k</a:t>
            </a:r>
            <a:r>
              <a:rPr lang="tr-TR" smtClean="0"/>
              <a:t>a</a:t>
            </a:r>
            <a:r>
              <a:rPr lang="en-US" smtClean="0"/>
              <a:t>sy</a:t>
            </a:r>
            <a:r>
              <a:rPr lang="tr-TR" smtClean="0"/>
              <a:t>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4" descr="f4-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tr-TR" sz="2400" smtClean="0"/>
              <a:t>Class I. Uterine agenesis or hypoplasia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tr-TR" sz="2400" smtClean="0"/>
              <a:t>Class II.Unicornuate uterus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tr-TR" sz="2400" smtClean="0"/>
              <a:t>Class III.Didelphys uterus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tr-TR" sz="2400" smtClean="0"/>
              <a:t>Class IV.Bicornuate uterus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tr-TR" sz="2400" smtClean="0"/>
              <a:t>Class V.Septate uterus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tr-TR" sz="2400" smtClean="0"/>
              <a:t>Class VI.Arcuate uterus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tr-TR" sz="2400" smtClean="0"/>
              <a:t>Class VII.diethylstilbesterol(DES) exposed uterus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Classification</a:t>
            </a:r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smtClean="0"/>
              <a:t>Septate uterus			55%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Unicornuate uterus		20%	 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Arcuate uterus			10%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Bicornuate uterus			8%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Mullerian agenesis		</a:t>
            </a:r>
            <a:r>
              <a:rPr lang="en-US" sz="2400" smtClean="0"/>
              <a:t>	</a:t>
            </a:r>
            <a:r>
              <a:rPr lang="tr-TR" sz="2400" smtClean="0"/>
              <a:t>5%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Didelphys uterus			1%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DES exposed uterus		1%</a:t>
            </a:r>
          </a:p>
          <a:p>
            <a:pPr lvl="2" eaLnBrk="1" hangingPunct="1">
              <a:lnSpc>
                <a:spcPct val="90000"/>
              </a:lnSpc>
            </a:pPr>
            <a:r>
              <a:rPr lang="tr-TR" sz="2000" smtClean="0"/>
              <a:t>Raga et al Hum Reprod 1997, Acien P et al, Hum Reprod 1997</a:t>
            </a:r>
            <a:r>
              <a:rPr lang="en-US" sz="2000" smtClean="0"/>
              <a:t>,</a:t>
            </a:r>
          </a:p>
          <a:p>
            <a:pPr lvl="2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000" smtClean="0"/>
              <a:t>Hum Reprod Update 2011</a:t>
            </a:r>
            <a:r>
              <a:rPr lang="tr-TR" sz="2000" smtClean="0"/>
              <a:t>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Insidans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361/571(</a:t>
            </a:r>
            <a:r>
              <a:rPr lang="en-US" smtClean="0"/>
              <a:t>52</a:t>
            </a:r>
            <a:r>
              <a:rPr lang="tr-TR" smtClean="0"/>
              <a:t>.2%) septate uterus</a:t>
            </a:r>
          </a:p>
          <a:p>
            <a:pPr eaLnBrk="1" hangingPunct="1"/>
            <a:r>
              <a:rPr lang="tr-TR" smtClean="0"/>
              <a:t>55/571(9%) unicornuate uterus</a:t>
            </a:r>
          </a:p>
          <a:p>
            <a:pPr eaLnBrk="1" hangingPunct="1"/>
            <a:r>
              <a:rPr lang="tr-TR" smtClean="0"/>
              <a:t>72/571(4%) bicornuate uterus </a:t>
            </a:r>
          </a:p>
          <a:p>
            <a:pPr eaLnBrk="1" hangingPunct="1"/>
            <a:r>
              <a:rPr lang="tr-TR" smtClean="0"/>
              <a:t>44/571(2.4%) arcuate uterus </a:t>
            </a:r>
          </a:p>
          <a:p>
            <a:pPr eaLnBrk="1" hangingPunct="1"/>
            <a:r>
              <a:rPr lang="tr-TR" smtClean="0"/>
              <a:t>39/571(2.2%) didelphic uterus </a:t>
            </a:r>
          </a:p>
          <a:p>
            <a:pPr lvl="2" eaLnBrk="1" hangingPunct="1"/>
            <a:r>
              <a:rPr lang="tr-TR" smtClean="0"/>
              <a:t>Akar et al, Aust NZJ 2005</a:t>
            </a:r>
          </a:p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</TotalTime>
  <Words>261</Words>
  <Application>Microsoft Office PowerPoint</Application>
  <PresentationFormat>On-screen Show (4:3)</PresentationFormat>
  <Paragraphs>73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Constantia</vt:lpstr>
      <vt:lpstr>Lucida Sans Unicode</vt:lpstr>
      <vt:lpstr>Verdana</vt:lpstr>
      <vt:lpstr>Wingdings</vt:lpstr>
      <vt:lpstr>Wingdings 2</vt:lpstr>
      <vt:lpstr>Wingdings 3</vt:lpstr>
      <vt:lpstr>Concourse</vt:lpstr>
      <vt:lpstr>QuickTime Picture</vt:lpstr>
      <vt:lpstr>Mullerian anomalilerde yeni klasifikasyon onerileri ESGE-ESHRE consensus</vt:lpstr>
      <vt:lpstr>PowerPoint Presentation</vt:lpstr>
      <vt:lpstr>PowerPoint Presentation</vt:lpstr>
      <vt:lpstr>Neden?</vt:lpstr>
      <vt:lpstr>Klasifikasyon</vt:lpstr>
      <vt:lpstr>PowerPoint Presentation</vt:lpstr>
      <vt:lpstr>Classification</vt:lpstr>
      <vt:lpstr>Insidans</vt:lpstr>
      <vt:lpstr>PowerPoint Presentation</vt:lpstr>
      <vt:lpstr>Class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II.Unicornuate uterus</vt:lpstr>
      <vt:lpstr>PowerPoint Presentation</vt:lpstr>
      <vt:lpstr>PowerPoint Presentation</vt:lpstr>
      <vt:lpstr>Class III.Didelphys uterus </vt:lpstr>
      <vt:lpstr>Class IV.Bicornuate uterus</vt:lpstr>
      <vt:lpstr>PowerPoint Presentation</vt:lpstr>
      <vt:lpstr>PowerPoint Presentation</vt:lpstr>
      <vt:lpstr>Class V.Septate uterus</vt:lpstr>
      <vt:lpstr>Müller kanalı birleşmesi sırasında  septum rezorpsiyon anomalileri</vt:lpstr>
      <vt:lpstr>PowerPoint Presentation</vt:lpstr>
      <vt:lpstr>PowerPoint Presentation</vt:lpstr>
      <vt:lpstr>Class VI.Arcuate uterus</vt:lpstr>
      <vt:lpstr>PowerPoint Presentation</vt:lpstr>
      <vt:lpstr>Class VII.diethylstilbesterol(DES)e maruz kalmis uterus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Mullerian anomalilerde yeni klasifikasyon onerileri ESGE-ESHRE consensus</dc:title>
  <dc:creator>Munire</dc:creator>
  <cp:lastModifiedBy>DNP</cp:lastModifiedBy>
  <cp:revision>6</cp:revision>
  <dcterms:created xsi:type="dcterms:W3CDTF">2006-08-16T00:00:00Z</dcterms:created>
  <dcterms:modified xsi:type="dcterms:W3CDTF">2015-05-14T10:42:33Z</dcterms:modified>
</cp:coreProperties>
</file>