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0" r:id="rId2"/>
    <p:sldId id="315" r:id="rId3"/>
    <p:sldId id="316" r:id="rId4"/>
    <p:sldId id="318" r:id="rId5"/>
    <p:sldId id="317" r:id="rId6"/>
    <p:sldId id="278" r:id="rId7"/>
    <p:sldId id="320" r:id="rId8"/>
    <p:sldId id="373" r:id="rId9"/>
    <p:sldId id="362" r:id="rId10"/>
    <p:sldId id="369" r:id="rId11"/>
    <p:sldId id="360" r:id="rId12"/>
    <p:sldId id="368" r:id="rId13"/>
    <p:sldId id="361" r:id="rId14"/>
    <p:sldId id="374" r:id="rId15"/>
    <p:sldId id="335" r:id="rId16"/>
    <p:sldId id="380" r:id="rId17"/>
    <p:sldId id="330" r:id="rId18"/>
    <p:sldId id="349" r:id="rId19"/>
    <p:sldId id="375" r:id="rId20"/>
    <p:sldId id="337" r:id="rId21"/>
    <p:sldId id="396" r:id="rId22"/>
    <p:sldId id="370" r:id="rId23"/>
    <p:sldId id="340" r:id="rId24"/>
    <p:sldId id="376" r:id="rId25"/>
    <p:sldId id="394" r:id="rId26"/>
    <p:sldId id="395" r:id="rId27"/>
    <p:sldId id="371" r:id="rId28"/>
    <p:sldId id="329" r:id="rId29"/>
    <p:sldId id="372" r:id="rId30"/>
    <p:sldId id="336" r:id="rId31"/>
    <p:sldId id="355" r:id="rId32"/>
    <p:sldId id="386" r:id="rId33"/>
    <p:sldId id="382" r:id="rId34"/>
    <p:sldId id="377" r:id="rId35"/>
    <p:sldId id="367" r:id="rId36"/>
    <p:sldId id="347" r:id="rId37"/>
    <p:sldId id="348" r:id="rId38"/>
    <p:sldId id="378" r:id="rId39"/>
    <p:sldId id="358" r:id="rId40"/>
    <p:sldId id="365" r:id="rId41"/>
    <p:sldId id="364" r:id="rId42"/>
    <p:sldId id="304" r:id="rId43"/>
    <p:sldId id="281" r:id="rId44"/>
    <p:sldId id="379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4660"/>
  </p:normalViewPr>
  <p:slideViewPr>
    <p:cSldViewPr>
      <p:cViewPr varScale="1">
        <p:scale>
          <a:sx n="73" d="100"/>
          <a:sy n="73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A54DB-C821-4ACC-89B0-0A2926ABECEE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79D1D-8A78-49A3-9DAD-548296EC798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4BF89-4833-402E-B535-157AEB583B42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3212976"/>
            <a:ext cx="6912768" cy="147002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</a:rPr>
              <a:t>Endometriozis</a:t>
            </a:r>
            <a:r>
              <a:rPr lang="tr-TR" b="1" dirty="0" smtClean="0">
                <a:solidFill>
                  <a:schemeClr val="bg1"/>
                </a:solidFill>
              </a:rPr>
              <a:t>- </a:t>
            </a:r>
            <a:r>
              <a:rPr lang="tr-TR" b="1" dirty="0" err="1" smtClean="0">
                <a:solidFill>
                  <a:schemeClr val="bg1"/>
                </a:solidFill>
              </a:rPr>
              <a:t>İnfertilite</a:t>
            </a:r>
            <a:r>
              <a:rPr lang="tr-TR" b="1" dirty="0" smtClean="0">
                <a:solidFill>
                  <a:schemeClr val="bg1"/>
                </a:solidFill>
              </a:rPr>
              <a:t> İlişkisi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192688" cy="93610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 Doç Dr Servet HACIVELİOĞLU</a:t>
            </a:r>
          </a:p>
          <a:p>
            <a:r>
              <a:rPr lang="tr-TR" sz="2400" b="1" dirty="0" smtClean="0">
                <a:solidFill>
                  <a:schemeClr val="tx1"/>
                </a:solidFill>
              </a:rPr>
              <a:t>Çanakkale </a:t>
            </a:r>
            <a:r>
              <a:rPr lang="tr-TR" sz="2400" b="1" dirty="0" err="1" smtClean="0">
                <a:solidFill>
                  <a:schemeClr val="tx1"/>
                </a:solidFill>
              </a:rPr>
              <a:t>Onsekiz</a:t>
            </a:r>
            <a:r>
              <a:rPr lang="tr-TR" sz="2400" b="1" dirty="0" smtClean="0">
                <a:solidFill>
                  <a:schemeClr val="tx1"/>
                </a:solidFill>
              </a:rPr>
              <a:t> Mart Üniversitesi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Users\user\Desktop\desktop\comu20-logo-1_kucuk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8680"/>
            <a:ext cx="2808312" cy="1944216"/>
          </a:xfrm>
          <a:prstGeom prst="rect">
            <a:avLst/>
          </a:prstGeom>
          <a:noFill/>
        </p:spPr>
      </p:pic>
      <p:pic>
        <p:nvPicPr>
          <p:cNvPr id="1029" name="Picture 5" descr="D:\Users\user\Desktop\desktop\Resi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3456384" cy="2376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err="1" smtClean="0"/>
              <a:t>Peritoneal</a:t>
            </a:r>
            <a:r>
              <a:rPr lang="tr-TR" b="1" dirty="0" smtClean="0"/>
              <a:t> Sıvıdaki </a:t>
            </a:r>
            <a:r>
              <a:rPr lang="tr-TR" b="1" dirty="0" err="1" smtClean="0"/>
              <a:t>İnflamasyonun</a:t>
            </a:r>
            <a:r>
              <a:rPr lang="tr-TR" b="1" dirty="0" smtClean="0"/>
              <a:t> Kanıtları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tr-TR" b="1" dirty="0" err="1" smtClean="0"/>
              <a:t>Makrofajların</a:t>
            </a:r>
            <a:r>
              <a:rPr lang="tr-TR" b="1" dirty="0" smtClean="0"/>
              <a:t> </a:t>
            </a:r>
            <a:r>
              <a:rPr lang="tr-TR" b="1" dirty="0" err="1" smtClean="0"/>
              <a:t>proliferasyonu</a:t>
            </a:r>
            <a:r>
              <a:rPr lang="tr-TR" b="1" dirty="0" smtClean="0"/>
              <a:t>, aktivasyonu ve </a:t>
            </a:r>
            <a:r>
              <a:rPr lang="tr-TR" b="1" dirty="0" err="1" smtClean="0"/>
              <a:t>fagositotik</a:t>
            </a:r>
            <a:r>
              <a:rPr lang="tr-TR" b="1" dirty="0" smtClean="0"/>
              <a:t> fonksiyonlarının tam olmayışı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Halme</a:t>
            </a:r>
            <a:r>
              <a:rPr lang="tr-TR" sz="2000" i="1" dirty="0" smtClean="0"/>
              <a:t>, 1983; </a:t>
            </a:r>
            <a:r>
              <a:rPr lang="tr-TR" sz="2000" i="1" dirty="0" err="1" smtClean="0"/>
              <a:t>Dmowski</a:t>
            </a:r>
            <a:r>
              <a:rPr lang="tr-TR" sz="2000" i="1" dirty="0" smtClean="0"/>
              <a:t>, 1998; </a:t>
            </a:r>
            <a:r>
              <a:rPr lang="tr-TR" sz="2000" i="1" dirty="0" err="1" smtClean="0"/>
              <a:t>Sharpe</a:t>
            </a:r>
            <a:r>
              <a:rPr lang="tr-TR" sz="2000" i="1" dirty="0" smtClean="0"/>
              <a:t>-</a:t>
            </a:r>
            <a:r>
              <a:rPr lang="tr-TR" sz="2000" i="1" dirty="0" err="1" smtClean="0"/>
              <a:t>Timms</a:t>
            </a:r>
            <a:r>
              <a:rPr lang="tr-TR" sz="2000" i="1" dirty="0" smtClean="0"/>
              <a:t>, 2002)</a:t>
            </a:r>
            <a:r>
              <a:rPr lang="en-US" sz="2000" i="1" dirty="0" smtClean="0"/>
              <a:t> </a:t>
            </a:r>
            <a:endParaRPr lang="tr-TR" sz="2000" i="1" dirty="0" smtClean="0"/>
          </a:p>
          <a:p>
            <a:endParaRPr lang="tr-TR" dirty="0" smtClean="0"/>
          </a:p>
          <a:p>
            <a:r>
              <a:rPr lang="tr-TR" b="1" dirty="0" err="1" smtClean="0"/>
              <a:t>Proinflamasyon</a:t>
            </a:r>
            <a:r>
              <a:rPr lang="tr-TR" b="1" dirty="0" smtClean="0"/>
              <a:t>, büyüme ve </a:t>
            </a:r>
            <a:r>
              <a:rPr lang="tr-TR" b="1" dirty="0" err="1" smtClean="0"/>
              <a:t>anjiyogenetik</a:t>
            </a:r>
            <a:r>
              <a:rPr lang="tr-TR" b="1" dirty="0" smtClean="0"/>
              <a:t> faktörlerin </a:t>
            </a:r>
            <a:r>
              <a:rPr lang="tr-TR" b="1" dirty="0" err="1" smtClean="0"/>
              <a:t>sekresyonu</a:t>
            </a:r>
            <a:r>
              <a:rPr lang="tr-TR" b="1" dirty="0" smtClean="0"/>
              <a:t> </a:t>
            </a:r>
            <a:r>
              <a:rPr lang="tr-TR" sz="2000" i="1" dirty="0" smtClean="0"/>
              <a:t>(Rana, 1996)</a:t>
            </a:r>
            <a:r>
              <a:rPr lang="en-US" sz="2000" i="1" dirty="0" smtClean="0"/>
              <a:t> </a:t>
            </a:r>
            <a:endParaRPr lang="tr-TR" sz="2000" i="1" dirty="0" smtClean="0"/>
          </a:p>
          <a:p>
            <a:endParaRPr lang="tr-TR" dirty="0" smtClean="0"/>
          </a:p>
          <a:p>
            <a:r>
              <a:rPr lang="tr-TR" b="1" dirty="0" smtClean="0"/>
              <a:t>Natürel killer ve T lenfositlerde artış ve bunların </a:t>
            </a:r>
            <a:r>
              <a:rPr lang="tr-TR" b="1" dirty="0" err="1" smtClean="0"/>
              <a:t>dizfonksiyonu</a:t>
            </a:r>
            <a:r>
              <a:rPr lang="tr-TR" b="1" dirty="0" smtClean="0"/>
              <a:t> </a:t>
            </a:r>
            <a:r>
              <a:rPr lang="tr-TR" dirty="0" smtClean="0"/>
              <a:t>(örn, azalmış </a:t>
            </a:r>
            <a:r>
              <a:rPr lang="tr-TR" dirty="0" err="1" smtClean="0"/>
              <a:t>sitotoksik</a:t>
            </a:r>
            <a:r>
              <a:rPr lang="tr-TR" dirty="0" smtClean="0"/>
              <a:t> aktivite)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Sukhikh</a:t>
            </a:r>
            <a:r>
              <a:rPr lang="tr-TR" sz="2000" i="1" dirty="0" smtClean="0"/>
              <a:t>, 2004; </a:t>
            </a:r>
            <a:r>
              <a:rPr lang="tr-TR" sz="2000" i="1" dirty="0" err="1" smtClean="0"/>
              <a:t>Oosterlynck</a:t>
            </a:r>
            <a:r>
              <a:rPr lang="tr-TR" sz="2000" i="1" dirty="0" smtClean="0"/>
              <a:t>, 1992)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err="1" smtClean="0"/>
              <a:t>Peritoneal</a:t>
            </a:r>
            <a:r>
              <a:rPr lang="tr-TR" b="1" dirty="0" smtClean="0"/>
              <a:t> Fonksiyonlarda Değişme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b="1" dirty="0" smtClean="0"/>
          </a:p>
          <a:p>
            <a:r>
              <a:rPr lang="tr-TR" b="1" dirty="0" err="1" smtClean="0"/>
              <a:t>Peritoneal</a:t>
            </a:r>
            <a:r>
              <a:rPr lang="tr-TR" b="1" dirty="0" smtClean="0"/>
              <a:t> sıvı miktarı</a:t>
            </a:r>
          </a:p>
          <a:p>
            <a:r>
              <a:rPr lang="tr-TR" b="1" dirty="0" smtClean="0"/>
              <a:t>PG</a:t>
            </a:r>
          </a:p>
          <a:p>
            <a:r>
              <a:rPr lang="tr-TR" b="1" dirty="0" err="1" smtClean="0"/>
              <a:t>Proteazlar</a:t>
            </a:r>
            <a:r>
              <a:rPr lang="tr-TR" b="1" dirty="0" smtClean="0"/>
              <a:t> </a:t>
            </a:r>
          </a:p>
          <a:p>
            <a:r>
              <a:rPr lang="tr-TR" b="1" dirty="0" err="1" smtClean="0"/>
              <a:t>Sitokinler</a:t>
            </a:r>
            <a:r>
              <a:rPr lang="tr-TR" dirty="0" smtClean="0"/>
              <a:t> (</a:t>
            </a:r>
            <a:r>
              <a:rPr lang="en-US" dirty="0" smtClean="0"/>
              <a:t>IL-1, IL-6, </a:t>
            </a:r>
            <a:r>
              <a:rPr lang="en-US" dirty="0" err="1" smtClean="0"/>
              <a:t>TNFa</a:t>
            </a:r>
            <a:r>
              <a:rPr lang="en-US" dirty="0" smtClean="0"/>
              <a:t>, IL-8 </a:t>
            </a:r>
            <a:r>
              <a:rPr lang="tr-TR" dirty="0" smtClean="0"/>
              <a:t>ve</a:t>
            </a:r>
            <a:r>
              <a:rPr lang="en-US" dirty="0" smtClean="0"/>
              <a:t> VEGF</a:t>
            </a:r>
            <a:r>
              <a:rPr lang="tr-TR" dirty="0" smtClean="0"/>
              <a:t>)</a:t>
            </a:r>
            <a:r>
              <a:rPr lang="en-US" dirty="0" smtClean="0"/>
              <a:t> </a:t>
            </a:r>
            <a:r>
              <a:rPr lang="en-US" sz="2000" i="1" dirty="0" smtClean="0"/>
              <a:t>(</a:t>
            </a:r>
            <a:r>
              <a:rPr lang="tr-TR" sz="2000" i="1" dirty="0" err="1" smtClean="0"/>
              <a:t>Bedaiwy</a:t>
            </a:r>
            <a:r>
              <a:rPr lang="tr-TR" sz="2000" i="1" dirty="0" smtClean="0"/>
              <a:t>, 2002; </a:t>
            </a:r>
            <a:r>
              <a:rPr lang="tr-TR" sz="2000" i="1" dirty="0" err="1" smtClean="0"/>
              <a:t>Pizzo</a:t>
            </a:r>
            <a:r>
              <a:rPr lang="tr-TR" sz="2000" i="1" dirty="0" smtClean="0"/>
              <a:t>, 2002</a:t>
            </a:r>
            <a:r>
              <a:rPr lang="en-US" sz="2000" i="1" dirty="0" smtClean="0"/>
              <a:t>)</a:t>
            </a:r>
          </a:p>
          <a:p>
            <a:r>
              <a:rPr lang="tr-TR" b="1" dirty="0" smtClean="0"/>
              <a:t>Serumda </a:t>
            </a:r>
            <a:r>
              <a:rPr lang="tr-TR" b="1" dirty="0" err="1" smtClean="0"/>
              <a:t>inflamasyon</a:t>
            </a:r>
            <a:r>
              <a:rPr lang="tr-TR" b="1" dirty="0" smtClean="0"/>
              <a:t> </a:t>
            </a:r>
            <a:r>
              <a:rPr lang="tr-TR" b="1" dirty="0" err="1" smtClean="0"/>
              <a:t>sitokinlerinde</a:t>
            </a:r>
            <a:r>
              <a:rPr lang="tr-TR" b="1" dirty="0" smtClean="0"/>
              <a:t> artış </a:t>
            </a:r>
            <a:r>
              <a:rPr lang="tr-TR" dirty="0" smtClean="0"/>
              <a:t>(Sistemik </a:t>
            </a:r>
            <a:r>
              <a:rPr lang="tr-TR" dirty="0" err="1" smtClean="0"/>
              <a:t>inflamasyon</a:t>
            </a:r>
            <a:r>
              <a:rPr lang="tr-TR" dirty="0" smtClean="0"/>
              <a:t> neden mi? Sonuç mu?)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Pelvik</a:t>
            </a:r>
            <a:r>
              <a:rPr lang="tr-TR" b="1" dirty="0" smtClean="0"/>
              <a:t> </a:t>
            </a:r>
            <a:r>
              <a:rPr lang="tr-TR" b="1" dirty="0" err="1" smtClean="0"/>
              <a:t>İnflamasyon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</p:txBody>
      </p:sp>
      <p:sp>
        <p:nvSpPr>
          <p:cNvPr id="4" name="3 Dikdörtgen"/>
          <p:cNvSpPr/>
          <p:nvPr/>
        </p:nvSpPr>
        <p:spPr>
          <a:xfrm>
            <a:off x="683568" y="2060848"/>
            <a:ext cx="7776864" cy="21602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err="1" smtClean="0"/>
              <a:t>Pelvik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inflamasyon</a:t>
            </a:r>
            <a:r>
              <a:rPr lang="tr-TR" sz="2800" b="1" dirty="0" smtClean="0"/>
              <a:t>; </a:t>
            </a:r>
            <a:r>
              <a:rPr lang="tr-TR" sz="2800" b="1" dirty="0" err="1" smtClean="0"/>
              <a:t>endometrial</a:t>
            </a:r>
            <a:r>
              <a:rPr lang="tr-TR" sz="2800" b="1" dirty="0" smtClean="0"/>
              <a:t> dokunun </a:t>
            </a:r>
            <a:r>
              <a:rPr lang="tr-TR" sz="2800" b="1" dirty="0" err="1" smtClean="0"/>
              <a:t>ektopik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proliferasyonu</a:t>
            </a:r>
            <a:r>
              <a:rPr lang="tr-TR" sz="2800" b="1" dirty="0" smtClean="0"/>
              <a:t> ve büyümesine yardımcı olan bir faktördür </a:t>
            </a:r>
          </a:p>
          <a:p>
            <a:r>
              <a:rPr lang="tr-TR" sz="2000" i="1" dirty="0" smtClean="0"/>
              <a:t>(</a:t>
            </a:r>
            <a:r>
              <a:rPr lang="tr-TR" sz="2000" i="1" dirty="0" err="1" smtClean="0"/>
              <a:t>Bulletti</a:t>
            </a:r>
            <a:r>
              <a:rPr lang="tr-TR" sz="2000" i="1" dirty="0" smtClean="0"/>
              <a:t>, 2002; </a:t>
            </a:r>
            <a:r>
              <a:rPr lang="tr-TR" sz="2000" i="1" dirty="0" err="1" smtClean="0"/>
              <a:t>Lebovic</a:t>
            </a:r>
            <a:r>
              <a:rPr lang="tr-TR" sz="2000" i="1" dirty="0" smtClean="0"/>
              <a:t>, 2001 ve </a:t>
            </a:r>
            <a:r>
              <a:rPr lang="tr-TR" sz="2000" i="1" dirty="0" err="1" smtClean="0"/>
              <a:t>Giudice</a:t>
            </a:r>
            <a:r>
              <a:rPr lang="tr-TR" sz="2000" i="1" dirty="0" smtClean="0"/>
              <a:t>, 2004)</a:t>
            </a:r>
          </a:p>
          <a:p>
            <a:pPr algn="ctr"/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683568" y="4437112"/>
            <a:ext cx="7776864" cy="14401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Oosit, sperm, embriyo ve tuba fonksiyonları üzerinde kötü etkilere sahip olabilir </a:t>
            </a:r>
            <a:r>
              <a:rPr lang="en-US" sz="2000" i="1" dirty="0" smtClean="0"/>
              <a:t>(</a:t>
            </a:r>
            <a:r>
              <a:rPr lang="tr-TR" sz="2000" i="1" dirty="0" err="1" smtClean="0"/>
              <a:t>Lebovic</a:t>
            </a:r>
            <a:r>
              <a:rPr lang="tr-TR" sz="2000" i="1" dirty="0" smtClean="0"/>
              <a:t>, 2001 </a:t>
            </a:r>
            <a:r>
              <a:rPr lang="en-US" sz="2000" i="1" dirty="0" smtClean="0"/>
              <a:t>)</a:t>
            </a:r>
            <a:endParaRPr lang="tr-TR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b="1" dirty="0" err="1" smtClean="0"/>
              <a:t>Pelvik</a:t>
            </a:r>
            <a:r>
              <a:rPr lang="tr-TR" b="1" dirty="0" smtClean="0"/>
              <a:t> Anatominin </a:t>
            </a:r>
            <a:r>
              <a:rPr lang="tr-TR" b="1" dirty="0" err="1" smtClean="0"/>
              <a:t>Distorsiyonu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683568" y="2276872"/>
            <a:ext cx="7776864" cy="26642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err="1" smtClean="0"/>
              <a:t>Endometriozisin</a:t>
            </a:r>
            <a:r>
              <a:rPr lang="tr-TR" sz="2800" b="1" dirty="0" smtClean="0"/>
              <a:t> neden olduğu majör </a:t>
            </a:r>
            <a:r>
              <a:rPr lang="tr-TR" sz="2800" b="1" dirty="0" err="1" smtClean="0"/>
              <a:t>pelvik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adezyonların</a:t>
            </a:r>
            <a:r>
              <a:rPr lang="tr-TR" sz="2800" b="1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/>
              <a:t>Oosit </a:t>
            </a:r>
            <a:r>
              <a:rPr lang="tr-TR" sz="2800" b="1" dirty="0" err="1" smtClean="0"/>
              <a:t>salınımını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inhibe</a:t>
            </a:r>
            <a:r>
              <a:rPr lang="tr-TR" sz="2800" b="1" dirty="0" smtClean="0"/>
              <a:t> ettiği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/>
              <a:t>Oositin tubalar tarafından alınmasını ve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/>
              <a:t>Transportunu bozabildiği gösterilmiştir </a:t>
            </a:r>
          </a:p>
          <a:p>
            <a:pPr marL="514350" indent="-514350"/>
            <a:r>
              <a:rPr lang="tr-TR" sz="2800" b="1" i="1" dirty="0" smtClean="0"/>
              <a:t>                                                                       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Schenken</a:t>
            </a:r>
            <a:r>
              <a:rPr lang="tr-TR" sz="2000" i="1" dirty="0" smtClean="0"/>
              <a:t>, 1984)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Endometriozis</a:t>
            </a:r>
            <a:r>
              <a:rPr lang="tr-TR" b="1" dirty="0" smtClean="0"/>
              <a:t> &amp; </a:t>
            </a:r>
            <a:r>
              <a:rPr lang="tr-TR" b="1" dirty="0" err="1" smtClean="0"/>
              <a:t>İnfertilite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53650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Pelvik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kavite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ve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peritoneal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err="1" smtClean="0"/>
              <a:t>Ovarian</a:t>
            </a:r>
            <a:r>
              <a:rPr lang="tr-TR" b="1" dirty="0" smtClean="0"/>
              <a:t> faktörler</a:t>
            </a:r>
          </a:p>
          <a:p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Oosit ve Embriyo kalitesi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Tubal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Uterin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Sperm ve sperm-oosit ilişkisi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Pelvik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ağrı ve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disparoni</a:t>
            </a:r>
            <a:endParaRPr lang="tr-TR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5" name="Picture 3" descr="D:\Users\user\Desktop\Adsı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smtClean="0"/>
              <a:t>Endokrin Sistem ve </a:t>
            </a:r>
            <a:r>
              <a:rPr lang="tr-TR" b="1" dirty="0" err="1" smtClean="0"/>
              <a:t>Ovülasyon</a:t>
            </a:r>
            <a:r>
              <a:rPr lang="tr-TR" b="1" dirty="0" smtClean="0"/>
              <a:t> Anormallikleri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sz="2000" b="1" i="1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539552" y="2276872"/>
            <a:ext cx="8064896" cy="25922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sz="2800" b="1" dirty="0" smtClean="0"/>
              <a:t>LUF</a:t>
            </a:r>
          </a:p>
          <a:p>
            <a:pPr>
              <a:buFont typeface="Arial" pitchFamily="34" charset="0"/>
              <a:buChar char="•"/>
            </a:pPr>
            <a:r>
              <a:rPr lang="tr-TR" sz="2800" b="1" dirty="0" err="1" smtClean="0"/>
              <a:t>Luteal</a:t>
            </a:r>
            <a:r>
              <a:rPr lang="tr-TR" sz="2800" b="1" dirty="0" smtClean="0"/>
              <a:t> faz </a:t>
            </a:r>
            <a:r>
              <a:rPr lang="tr-TR" sz="2800" b="1" dirty="0" err="1" smtClean="0"/>
              <a:t>disfonksiyonu</a:t>
            </a:r>
            <a:endParaRPr lang="tr-TR" sz="2800" b="1" dirty="0" smtClean="0"/>
          </a:p>
          <a:p>
            <a:pPr>
              <a:buFont typeface="Arial" pitchFamily="34" charset="0"/>
              <a:buChar char="•"/>
            </a:pPr>
            <a:r>
              <a:rPr lang="tr-TR" sz="2800" b="1" dirty="0" smtClean="0"/>
              <a:t>Anormal </a:t>
            </a:r>
            <a:r>
              <a:rPr lang="tr-TR" sz="2800" b="1" dirty="0" err="1" smtClean="0"/>
              <a:t>foliküler</a:t>
            </a:r>
            <a:r>
              <a:rPr lang="tr-TR" sz="2800" b="1" dirty="0" smtClean="0"/>
              <a:t> büyüme </a:t>
            </a:r>
          </a:p>
          <a:p>
            <a:pPr>
              <a:buFont typeface="Arial" pitchFamily="34" charset="0"/>
              <a:buChar char="•"/>
            </a:pPr>
            <a:r>
              <a:rPr lang="tr-TR" sz="2800" b="1" dirty="0" err="1" smtClean="0"/>
              <a:t>Prematür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multipl</a:t>
            </a:r>
            <a:r>
              <a:rPr lang="tr-TR" sz="2800" b="1" dirty="0" smtClean="0"/>
              <a:t> LH </a:t>
            </a:r>
            <a:r>
              <a:rPr lang="tr-TR" sz="2800" b="1" dirty="0" err="1" smtClean="0"/>
              <a:t>surge’leri</a:t>
            </a:r>
            <a:r>
              <a:rPr lang="tr-TR" sz="2800" b="1" dirty="0" smtClean="0"/>
              <a:t> </a:t>
            </a:r>
            <a:r>
              <a:rPr lang="en-US" sz="2000" i="1" dirty="0" smtClean="0"/>
              <a:t>(</a:t>
            </a:r>
            <a:r>
              <a:rPr lang="tr-TR" sz="2000" i="1" dirty="0" err="1" smtClean="0"/>
              <a:t>Schenken</a:t>
            </a:r>
            <a:r>
              <a:rPr lang="tr-TR" sz="2000" i="1" dirty="0" smtClean="0"/>
              <a:t>, 1984</a:t>
            </a:r>
            <a:r>
              <a:rPr lang="en-US" sz="2000" i="1" dirty="0" smtClean="0"/>
              <a:t>)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smtClean="0"/>
              <a:t>Endokrin Sistem ve </a:t>
            </a:r>
            <a:r>
              <a:rPr lang="tr-TR" b="1" dirty="0" err="1" smtClean="0"/>
              <a:t>Ovülasyon</a:t>
            </a:r>
            <a:r>
              <a:rPr lang="tr-TR" b="1" dirty="0" smtClean="0"/>
              <a:t> Anormallikleri -2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tr-TR" dirty="0" smtClean="0"/>
          </a:p>
          <a:p>
            <a:r>
              <a:rPr lang="tr-TR" b="1" dirty="0" smtClean="0"/>
              <a:t>Bazı çalışmalarda düşük E düzeyleri ile seyreden uzun </a:t>
            </a:r>
            <a:r>
              <a:rPr lang="tr-TR" b="1" dirty="0" err="1" smtClean="0"/>
              <a:t>foliküler</a:t>
            </a:r>
            <a:r>
              <a:rPr lang="tr-TR" b="1" dirty="0" smtClean="0"/>
              <a:t> faz ve </a:t>
            </a:r>
            <a:r>
              <a:rPr lang="tr-TR" b="1" dirty="0" err="1" smtClean="0"/>
              <a:t>lüteal</a:t>
            </a:r>
            <a:r>
              <a:rPr lang="tr-TR" b="1" dirty="0" smtClean="0"/>
              <a:t> dönemde LH bağımlı </a:t>
            </a:r>
            <a:r>
              <a:rPr lang="tr-TR" b="1" dirty="0" err="1" smtClean="0"/>
              <a:t>progesteron</a:t>
            </a:r>
            <a:r>
              <a:rPr lang="tr-TR" b="1" dirty="0" smtClean="0"/>
              <a:t> </a:t>
            </a:r>
            <a:r>
              <a:rPr lang="tr-TR" b="1" dirty="0" err="1" smtClean="0"/>
              <a:t>salınımında</a:t>
            </a:r>
            <a:r>
              <a:rPr lang="tr-TR" b="1" dirty="0" smtClean="0"/>
              <a:t> azalma gösterilmiştir</a:t>
            </a:r>
            <a:r>
              <a:rPr lang="en-US" b="1" dirty="0" smtClean="0"/>
              <a:t> </a:t>
            </a:r>
            <a:r>
              <a:rPr lang="en-US" sz="2000" i="1" dirty="0" smtClean="0"/>
              <a:t>(</a:t>
            </a:r>
            <a:r>
              <a:rPr lang="tr-TR" sz="2000" i="1" dirty="0" err="1" smtClean="0"/>
              <a:t>Cahill</a:t>
            </a:r>
            <a:r>
              <a:rPr lang="tr-TR" sz="2000" i="1" dirty="0" smtClean="0"/>
              <a:t>, 1997 ve </a:t>
            </a:r>
            <a:r>
              <a:rPr lang="tr-TR" sz="2000" i="1" dirty="0" err="1" smtClean="0"/>
              <a:t>Cunha</a:t>
            </a:r>
            <a:r>
              <a:rPr lang="tr-TR" sz="2000" i="1" dirty="0" smtClean="0"/>
              <a:t>-</a:t>
            </a:r>
            <a:r>
              <a:rPr lang="tr-TR" sz="2000" i="1" dirty="0" err="1" smtClean="0"/>
              <a:t>Filho</a:t>
            </a:r>
            <a:r>
              <a:rPr lang="tr-TR" sz="2000" i="1" dirty="0" smtClean="0"/>
              <a:t>, 2003)</a:t>
            </a:r>
            <a:r>
              <a:rPr lang="en-US" sz="2000" i="1" dirty="0" smtClean="0"/>
              <a:t> </a:t>
            </a:r>
            <a:endParaRPr lang="tr-TR" sz="2000" i="1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Endometrioma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tr-TR" b="1" dirty="0" smtClean="0"/>
          </a:p>
          <a:p>
            <a:r>
              <a:rPr lang="tr-TR" b="1" dirty="0" err="1" smtClean="0"/>
              <a:t>Endometrioma</a:t>
            </a:r>
            <a:endParaRPr lang="tr-TR" b="1" dirty="0" smtClean="0"/>
          </a:p>
          <a:p>
            <a:r>
              <a:rPr lang="tr-TR" b="1" dirty="0" smtClean="0"/>
              <a:t>Cerrahiler</a:t>
            </a:r>
          </a:p>
          <a:p>
            <a:endParaRPr lang="tr-TR" b="1" dirty="0" smtClean="0"/>
          </a:p>
          <a:p>
            <a:r>
              <a:rPr lang="tr-TR" b="1" dirty="0" err="1" smtClean="0"/>
              <a:t>KOH’a</a:t>
            </a:r>
            <a:r>
              <a:rPr lang="tr-TR" b="1" dirty="0" smtClean="0"/>
              <a:t> olan yanıt azalır</a:t>
            </a:r>
            <a:endParaRPr lang="tr-TR" b="1" dirty="0"/>
          </a:p>
        </p:txBody>
      </p:sp>
      <p:sp>
        <p:nvSpPr>
          <p:cNvPr id="4" name="3 Dikdörtgen"/>
          <p:cNvSpPr/>
          <p:nvPr/>
        </p:nvSpPr>
        <p:spPr>
          <a:xfrm>
            <a:off x="4139952" y="2276872"/>
            <a:ext cx="3960440" cy="1224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Azalmış fonksiyonel </a:t>
            </a:r>
            <a:r>
              <a:rPr lang="tr-TR" sz="2800" b="1" dirty="0" err="1" smtClean="0"/>
              <a:t>over</a:t>
            </a:r>
            <a:r>
              <a:rPr lang="tr-TR" sz="2800" b="1" dirty="0" smtClean="0"/>
              <a:t> dokusu (</a:t>
            </a:r>
            <a:r>
              <a:rPr lang="tr-TR" sz="2800" b="1" dirty="0" err="1" smtClean="0"/>
              <a:t>over</a:t>
            </a:r>
            <a:r>
              <a:rPr lang="tr-TR" sz="2800" b="1" dirty="0" smtClean="0"/>
              <a:t> rezervi) </a:t>
            </a:r>
            <a:endParaRPr lang="tr-TR" sz="2800" dirty="0"/>
          </a:p>
        </p:txBody>
      </p:sp>
      <p:sp>
        <p:nvSpPr>
          <p:cNvPr id="5" name="4 Sağ Ayraç"/>
          <p:cNvSpPr/>
          <p:nvPr/>
        </p:nvSpPr>
        <p:spPr>
          <a:xfrm>
            <a:off x="3563888" y="2348880"/>
            <a:ext cx="360040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b="1" dirty="0" err="1" smtClean="0"/>
              <a:t>Endometrioma</a:t>
            </a:r>
            <a:r>
              <a:rPr lang="tr-TR" b="1" dirty="0" smtClean="0"/>
              <a:t> -2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Yer kaplayıcı lezyon olarak, lokal reaksiyonlar veya her ikisi mekanizma ile </a:t>
            </a:r>
            <a:r>
              <a:rPr lang="tr-TR" dirty="0" err="1" smtClean="0"/>
              <a:t>endometriomalar</a:t>
            </a:r>
            <a:r>
              <a:rPr lang="tr-TR" dirty="0" smtClean="0"/>
              <a:t> fonksiyonel </a:t>
            </a:r>
            <a:r>
              <a:rPr lang="tr-TR" dirty="0" err="1" smtClean="0"/>
              <a:t>over</a:t>
            </a:r>
            <a:r>
              <a:rPr lang="tr-TR" dirty="0" smtClean="0"/>
              <a:t> dokusunun miktarını azaltabilirler ve bu etki cerrahi ile daha da artabilir </a:t>
            </a:r>
            <a:r>
              <a:rPr lang="tr-TR" sz="2200" i="1" dirty="0" smtClean="0"/>
              <a:t>(Taylor, 2009)</a:t>
            </a:r>
          </a:p>
          <a:p>
            <a:r>
              <a:rPr lang="tr-TR" dirty="0" err="1" smtClean="0"/>
              <a:t>Overler</a:t>
            </a:r>
            <a:r>
              <a:rPr lang="tr-TR" dirty="0" smtClean="0"/>
              <a:t> üzerinde yapılan her türlü kist cerrahisi daha önceden bozulmuş </a:t>
            </a:r>
            <a:r>
              <a:rPr lang="tr-TR" dirty="0" err="1" smtClean="0"/>
              <a:t>over</a:t>
            </a:r>
            <a:r>
              <a:rPr lang="tr-TR" dirty="0" smtClean="0"/>
              <a:t> fonksiyonları üzerinde ekstra hasar oluşturacaktır </a:t>
            </a:r>
            <a:r>
              <a:rPr lang="tr-TR" sz="2200" i="1" dirty="0" smtClean="0"/>
              <a:t>(</a:t>
            </a:r>
            <a:r>
              <a:rPr lang="tr-TR" sz="2200" i="1" dirty="0" err="1" smtClean="0"/>
              <a:t>Garcia</a:t>
            </a:r>
            <a:r>
              <a:rPr lang="tr-TR" sz="2200" i="1" dirty="0" smtClean="0"/>
              <a:t>-</a:t>
            </a:r>
            <a:r>
              <a:rPr lang="tr-TR" sz="2200" i="1" dirty="0" err="1" smtClean="0"/>
              <a:t>Velasco</a:t>
            </a:r>
            <a:r>
              <a:rPr lang="tr-TR" sz="2200" i="1" dirty="0" smtClean="0"/>
              <a:t>, 2009)</a:t>
            </a:r>
            <a:endParaRPr lang="en-US" sz="2200" i="1" dirty="0" smtClean="0"/>
          </a:p>
          <a:p>
            <a:r>
              <a:rPr lang="tr-TR" dirty="0" err="1" smtClean="0"/>
              <a:t>Endometriomalar</a:t>
            </a:r>
            <a:r>
              <a:rPr lang="tr-TR" dirty="0" smtClean="0"/>
              <a:t> erken yaşlarda </a:t>
            </a:r>
            <a:r>
              <a:rPr lang="tr-TR" dirty="0" err="1" smtClean="0"/>
              <a:t>konsepsiyon</a:t>
            </a:r>
            <a:r>
              <a:rPr lang="tr-TR" dirty="0" smtClean="0"/>
              <a:t> şansını azaltabilir</a:t>
            </a:r>
            <a:r>
              <a:rPr lang="en-US" dirty="0" smtClean="0"/>
              <a:t> </a:t>
            </a:r>
            <a:r>
              <a:rPr lang="tr-TR" sz="2200" i="1" dirty="0" smtClean="0"/>
              <a:t>(Taylor, 2009)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Endometriozis</a:t>
            </a:r>
            <a:r>
              <a:rPr lang="tr-TR" b="1" dirty="0" smtClean="0"/>
              <a:t> &amp; </a:t>
            </a:r>
            <a:r>
              <a:rPr lang="tr-TR" b="1" dirty="0" err="1" smtClean="0"/>
              <a:t>İnfertilite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53650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Pelvik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kavite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ve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peritoneal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Ovarian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smtClean="0"/>
              <a:t>Oosit ve Embriyo kalitesi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Tubal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Uterin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Sperm ve sperm-oosit ilişkisi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Pelvik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ağrı ve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disparoni</a:t>
            </a:r>
            <a:endParaRPr lang="tr-TR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5" name="Picture 3" descr="D:\Users\user\Desktop\Adsı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Endometriozis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611560" y="1844824"/>
            <a:ext cx="7776864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>
                <a:solidFill>
                  <a:schemeClr val="bg1"/>
                </a:solidFill>
              </a:rPr>
              <a:t>Endometriozis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asemptomatik</a:t>
            </a:r>
            <a:r>
              <a:rPr lang="tr-TR" sz="2800" b="1" dirty="0" smtClean="0">
                <a:solidFill>
                  <a:schemeClr val="bg1"/>
                </a:solidFill>
              </a:rPr>
              <a:t> seyredebilir</a:t>
            </a:r>
          </a:p>
          <a:p>
            <a:pPr algn="ctr"/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971600" y="3068960"/>
            <a:ext cx="6912768" cy="24482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noProof="1" smtClean="0"/>
              <a:t>Fakat</a:t>
            </a:r>
            <a:r>
              <a:rPr lang="tr-TR" sz="2800" b="1" dirty="0" smtClean="0"/>
              <a:t> hastaların çoğunda tipik olarak;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err="1" smtClean="0"/>
              <a:t>Pelvik</a:t>
            </a:r>
            <a:r>
              <a:rPr lang="tr-TR" sz="2800" dirty="0" smtClean="0"/>
              <a:t> ağrı</a:t>
            </a:r>
          </a:p>
          <a:p>
            <a:pPr>
              <a:buFont typeface="Arial" pitchFamily="34" charset="0"/>
              <a:buChar char="•"/>
            </a:pPr>
            <a:r>
              <a:rPr lang="tr-TR" sz="2800" i="1" dirty="0" err="1" smtClean="0"/>
              <a:t>İnfertilite</a:t>
            </a:r>
            <a:r>
              <a:rPr lang="tr-TR" sz="2800" dirty="0" smtClean="0"/>
              <a:t> veya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err="1" smtClean="0"/>
              <a:t>Adneksial</a:t>
            </a:r>
            <a:r>
              <a:rPr lang="tr-TR" sz="2800" dirty="0" smtClean="0"/>
              <a:t> kitle mevcuttur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b="1" dirty="0" smtClean="0"/>
              <a:t>Oosit ve Embriyo Kalitesi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b="1" dirty="0" smtClean="0"/>
          </a:p>
          <a:p>
            <a:r>
              <a:rPr lang="tr-TR" b="1" dirty="0" smtClean="0"/>
              <a:t>Oosit ve embriyo kalitesindeki anormallikler tanımlanmıştır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b="1" dirty="0" smtClean="0"/>
          </a:p>
          <a:p>
            <a:endParaRPr lang="en-US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67544" y="3789040"/>
            <a:ext cx="8208912" cy="18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sz="3200" b="1" dirty="0" err="1" smtClean="0"/>
              <a:t>Folikül</a:t>
            </a:r>
            <a:r>
              <a:rPr lang="tr-TR" sz="3200" b="1" dirty="0" smtClean="0"/>
              <a:t> içindeki değişimler</a:t>
            </a:r>
          </a:p>
          <a:p>
            <a:pPr>
              <a:buFont typeface="Arial" pitchFamily="34" charset="0"/>
              <a:buChar char="•"/>
            </a:pPr>
            <a:r>
              <a:rPr lang="tr-TR" sz="3200" b="1" dirty="0" smtClean="0"/>
              <a:t>Kötü oosit kalitesi ve </a:t>
            </a:r>
            <a:r>
              <a:rPr lang="tr-TR" sz="3200" b="1" dirty="0" err="1" smtClean="0"/>
              <a:t>embriyogenez</a:t>
            </a:r>
            <a:endParaRPr lang="tr-TR" sz="3200" b="1" dirty="0" smtClean="0"/>
          </a:p>
          <a:p>
            <a:pPr>
              <a:buFont typeface="Arial" pitchFamily="34" charset="0"/>
              <a:buChar char="•"/>
            </a:pPr>
            <a:r>
              <a:rPr lang="tr-TR" sz="3200" b="1" dirty="0" smtClean="0"/>
              <a:t>Azalmış </a:t>
            </a:r>
            <a:r>
              <a:rPr lang="tr-TR" sz="3200" b="1" dirty="0" err="1" smtClean="0"/>
              <a:t>endometrial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reseptivite</a:t>
            </a:r>
            <a:r>
              <a:rPr lang="tr-TR" sz="3200" b="1" dirty="0" smtClean="0"/>
              <a:t> 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D:\Users\user\Desktop\Adsı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1"/>
            <a:ext cx="9144000" cy="2664296"/>
          </a:xfrm>
          <a:prstGeom prst="rect">
            <a:avLst/>
          </a:prstGeom>
          <a:noFill/>
        </p:spPr>
      </p:pic>
      <p:pic>
        <p:nvPicPr>
          <p:cNvPr id="4099" name="Picture 3" descr="D:\Users\user\Desktop\Adsız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8712968" cy="18002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1115616" y="5229200"/>
            <a:ext cx="7128792" cy="1152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Foliküler</a:t>
            </a:r>
            <a:r>
              <a:rPr lang="tr-TR" b="1" dirty="0" smtClean="0">
                <a:solidFill>
                  <a:schemeClr val="tx1"/>
                </a:solidFill>
              </a:rPr>
              <a:t> sıvıdaki </a:t>
            </a:r>
            <a:r>
              <a:rPr lang="tr-TR" b="1" dirty="0" err="1" smtClean="0">
                <a:solidFill>
                  <a:schemeClr val="tx1"/>
                </a:solidFill>
              </a:rPr>
              <a:t>sitokin</a:t>
            </a:r>
            <a:r>
              <a:rPr lang="tr-TR" b="1" dirty="0" smtClean="0">
                <a:solidFill>
                  <a:schemeClr val="tx1"/>
                </a:solidFill>
              </a:rPr>
              <a:t> konsantrasyonlarındaki değişimler bu teoriyi desteklemektedir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smtClean="0"/>
              <a:t>Oosit Kalitesi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err="1" smtClean="0"/>
              <a:t>Ovarian</a:t>
            </a:r>
            <a:r>
              <a:rPr lang="tr-TR" b="1" dirty="0" smtClean="0"/>
              <a:t> </a:t>
            </a:r>
            <a:r>
              <a:rPr lang="tr-TR" b="1" dirty="0" err="1" smtClean="0"/>
              <a:t>endometriozisin</a:t>
            </a:r>
            <a:r>
              <a:rPr lang="tr-TR" b="1" dirty="0" smtClean="0"/>
              <a:t> oosit kalitesi üzerindeki olası etkileri tartışmalıdır</a:t>
            </a:r>
          </a:p>
          <a:p>
            <a:r>
              <a:rPr lang="tr-TR" dirty="0" smtClean="0"/>
              <a:t>Bazı çalışmalarda </a:t>
            </a:r>
            <a:r>
              <a:rPr lang="tr-TR" dirty="0" err="1" smtClean="0"/>
              <a:t>fertilizasyon</a:t>
            </a:r>
            <a:r>
              <a:rPr lang="tr-TR" dirty="0" smtClean="0"/>
              <a:t> oranının düştüğü rapor edilirken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Falconer</a:t>
            </a:r>
            <a:r>
              <a:rPr lang="tr-TR" sz="2000" i="1" dirty="0" smtClean="0"/>
              <a:t>, 2009)</a:t>
            </a:r>
          </a:p>
          <a:p>
            <a:r>
              <a:rPr lang="tr-TR" dirty="0" smtClean="0"/>
              <a:t>Diğer çalışmalarda ART </a:t>
            </a:r>
            <a:r>
              <a:rPr lang="tr-TR" dirty="0" err="1" smtClean="0"/>
              <a:t>sikluslarında</a:t>
            </a:r>
            <a:r>
              <a:rPr lang="tr-TR" dirty="0" smtClean="0"/>
              <a:t> gebelik oranının değişmediği rapor edilmiştir </a:t>
            </a:r>
            <a:r>
              <a:rPr lang="tr-TR" sz="2000" i="1" dirty="0" smtClean="0"/>
              <a:t>(Al-</a:t>
            </a:r>
            <a:r>
              <a:rPr lang="tr-TR" sz="2000" i="1" dirty="0" err="1" smtClean="0"/>
              <a:t>Azemi</a:t>
            </a:r>
            <a:r>
              <a:rPr lang="tr-TR" sz="2000" i="1" dirty="0" smtClean="0"/>
              <a:t>, 2000; </a:t>
            </a:r>
            <a:r>
              <a:rPr lang="tr-TR" sz="2000" i="1" dirty="0" err="1" smtClean="0"/>
              <a:t>Matalliotakis</a:t>
            </a:r>
            <a:r>
              <a:rPr lang="tr-TR" sz="2000" i="1" dirty="0" smtClean="0"/>
              <a:t>,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smtClean="0"/>
              <a:t>Embriyo Kalitesi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Endometriozisli</a:t>
            </a:r>
            <a:r>
              <a:rPr lang="tr-TR" dirty="0" smtClean="0"/>
              <a:t> hastalardan elde edilen embriyoların </a:t>
            </a:r>
            <a:r>
              <a:rPr lang="tr-TR" dirty="0" err="1" smtClean="0"/>
              <a:t>tubal</a:t>
            </a:r>
            <a:r>
              <a:rPr lang="tr-TR" dirty="0" smtClean="0"/>
              <a:t> hasarlı hastalara göre daha yavaş geliştiği görülmüştür </a:t>
            </a:r>
            <a:r>
              <a:rPr lang="en-US" sz="2200" i="1" dirty="0" smtClean="0"/>
              <a:t>(</a:t>
            </a:r>
            <a:r>
              <a:rPr lang="tr-TR" sz="2200" i="1" dirty="0" err="1" smtClean="0"/>
              <a:t>Pellicer</a:t>
            </a:r>
            <a:r>
              <a:rPr lang="tr-TR" sz="2200" i="1" dirty="0" smtClean="0"/>
              <a:t>, 1995</a:t>
            </a:r>
            <a:r>
              <a:rPr lang="en-US" sz="2200" i="1" dirty="0" smtClean="0"/>
              <a:t>)</a:t>
            </a:r>
            <a:endParaRPr lang="tr-TR" sz="2200" i="1" dirty="0" smtClean="0"/>
          </a:p>
          <a:p>
            <a:r>
              <a:rPr lang="tr-TR" dirty="0" smtClean="0"/>
              <a:t>Orta-şiddetli </a:t>
            </a:r>
            <a:r>
              <a:rPr lang="tr-TR" dirty="0" err="1" smtClean="0"/>
              <a:t>endometriozisi</a:t>
            </a:r>
            <a:r>
              <a:rPr lang="tr-TR" dirty="0" smtClean="0"/>
              <a:t> olan hastalara normal kadınlardan alınan oositlerden embriyolar transfer edildiğinde normal </a:t>
            </a:r>
            <a:r>
              <a:rPr lang="tr-TR" dirty="0" err="1" smtClean="0"/>
              <a:t>reseptivite</a:t>
            </a:r>
            <a:r>
              <a:rPr lang="tr-TR" dirty="0" smtClean="0"/>
              <a:t> ve gebelik oranları gözlenmiştir 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smtClean="0"/>
              <a:t>Buna karşın </a:t>
            </a:r>
            <a:r>
              <a:rPr lang="tr-TR" dirty="0" err="1" smtClean="0"/>
              <a:t>endometriozisli</a:t>
            </a:r>
            <a:r>
              <a:rPr lang="tr-TR" dirty="0" smtClean="0"/>
              <a:t> hastalardan elde edilen oositlerden oluşan embriyolarda </a:t>
            </a:r>
            <a:r>
              <a:rPr lang="tr-TR" dirty="0" err="1" smtClean="0"/>
              <a:t>implantasyon</a:t>
            </a:r>
            <a:r>
              <a:rPr lang="tr-TR" dirty="0" smtClean="0"/>
              <a:t> oranı düşük ve embriyo kalitesi kötü bulunmuştur </a:t>
            </a:r>
            <a:r>
              <a:rPr lang="en-US" sz="2200" i="1" dirty="0" smtClean="0"/>
              <a:t>(</a:t>
            </a:r>
            <a:r>
              <a:rPr lang="tr-TR" sz="2200" i="1" dirty="0" err="1" smtClean="0"/>
              <a:t>Garrido</a:t>
            </a:r>
            <a:r>
              <a:rPr lang="tr-TR" sz="2200" i="1" dirty="0" smtClean="0"/>
              <a:t>, 2002</a:t>
            </a:r>
            <a:r>
              <a:rPr lang="en-US" sz="2200" i="1" dirty="0" smtClean="0"/>
              <a:t>) </a:t>
            </a:r>
            <a:endParaRPr lang="tr-TR" sz="2200" i="1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Endometriozis</a:t>
            </a:r>
            <a:r>
              <a:rPr lang="tr-TR" b="1" dirty="0" smtClean="0"/>
              <a:t> &amp; </a:t>
            </a:r>
            <a:r>
              <a:rPr lang="tr-TR" b="1" dirty="0" err="1" smtClean="0"/>
              <a:t>İnfertilite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53650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Pelvik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kavite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ve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peritoneal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Ovarian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Oosit ve Embriyo kalitesi</a:t>
            </a:r>
          </a:p>
          <a:p>
            <a:r>
              <a:rPr lang="tr-TR" b="1" dirty="0" err="1" smtClean="0"/>
              <a:t>Tubal</a:t>
            </a:r>
            <a:r>
              <a:rPr lang="tr-TR" b="1" dirty="0" smtClean="0"/>
              <a:t> faktörler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Uterin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Sperm ve sperm-oosit ilişkisi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Pelvik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ağrı ve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disparoni</a:t>
            </a:r>
            <a:endParaRPr lang="tr-TR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5" name="Picture 3" descr="D:\Users\user\Desktop\Adsı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29600" cy="21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69847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Endometriozis</a:t>
            </a:r>
            <a:r>
              <a:rPr lang="tr-TR" b="1" dirty="0" smtClean="0"/>
              <a:t> &amp; </a:t>
            </a:r>
            <a:r>
              <a:rPr lang="tr-TR" b="1" dirty="0" err="1" smtClean="0"/>
              <a:t>İnfertilite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53650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Pelvik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kavite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ve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peritoneal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Ovarian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Oosit ve Embriyo kalitesi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Tubal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err="1" smtClean="0"/>
              <a:t>Uterin</a:t>
            </a:r>
            <a:r>
              <a:rPr lang="tr-TR" b="1" dirty="0" smtClean="0"/>
              <a:t> faktörler</a:t>
            </a:r>
          </a:p>
          <a:p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Sperm ve sperm oosit ilişkisi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Pelvik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ağrı ve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disparoni</a:t>
            </a:r>
            <a:endParaRPr lang="tr-TR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5" name="Picture 3" descr="D:\Users\user\Desktop\Adsı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Uterus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b="1" dirty="0" smtClean="0"/>
          </a:p>
          <a:p>
            <a:r>
              <a:rPr lang="tr-TR" b="1" dirty="0" smtClean="0"/>
              <a:t>Bu değişim </a:t>
            </a:r>
            <a:r>
              <a:rPr lang="tr-TR" b="1" dirty="0" err="1" smtClean="0"/>
              <a:t>endometrium</a:t>
            </a:r>
            <a:r>
              <a:rPr lang="tr-TR" b="1" dirty="0" smtClean="0"/>
              <a:t> </a:t>
            </a:r>
            <a:r>
              <a:rPr lang="tr-TR" b="1" dirty="0" err="1" smtClean="0"/>
              <a:t>reseptivitesini</a:t>
            </a:r>
            <a:r>
              <a:rPr lang="tr-TR" b="1" dirty="0" smtClean="0"/>
              <a:t> sorgulamamıza neden olmuştur </a:t>
            </a:r>
            <a:r>
              <a:rPr lang="tr-TR" sz="2000" b="1" i="1" dirty="0" smtClean="0"/>
              <a:t>(</a:t>
            </a:r>
            <a:r>
              <a:rPr lang="tr-TR" sz="2000" b="1" i="1" dirty="0" err="1" smtClean="0"/>
              <a:t>Velarde</a:t>
            </a:r>
            <a:r>
              <a:rPr lang="tr-TR" sz="2000" b="1" i="1" dirty="0" smtClean="0"/>
              <a:t>, 2009)</a:t>
            </a:r>
            <a:endParaRPr lang="tr-TR" sz="2000" b="1" i="1" dirty="0"/>
          </a:p>
        </p:txBody>
      </p:sp>
      <p:sp>
        <p:nvSpPr>
          <p:cNvPr id="4" name="3 Dikdörtgen"/>
          <p:cNvSpPr/>
          <p:nvPr/>
        </p:nvSpPr>
        <p:spPr>
          <a:xfrm>
            <a:off x="467544" y="2276872"/>
            <a:ext cx="8208912" cy="11521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Endometriozisde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ötopik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endometrium</a:t>
            </a:r>
            <a:r>
              <a:rPr lang="tr-TR" sz="2800" b="1" dirty="0" smtClean="0"/>
              <a:t> özellikleri de değişmiştir </a:t>
            </a:r>
            <a:r>
              <a:rPr lang="tr-TR" sz="2000" b="1" i="1" dirty="0" smtClean="0"/>
              <a:t>(Bulun, 2009)</a:t>
            </a:r>
            <a:r>
              <a:rPr lang="en-US" sz="2000" b="1" i="1" dirty="0" smtClean="0"/>
              <a:t> </a:t>
            </a:r>
            <a:endParaRPr lang="tr-TR" sz="2000" b="1" i="1" dirty="0" smtClean="0"/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Endometriumdaki</a:t>
            </a:r>
            <a:r>
              <a:rPr lang="tr-TR" b="1" dirty="0" smtClean="0"/>
              <a:t> Lokal Olaylar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67544" y="2780928"/>
            <a:ext cx="8208912" cy="18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err="1" smtClean="0"/>
              <a:t>Steroidogenik</a:t>
            </a:r>
            <a:r>
              <a:rPr lang="tr-TR" sz="2800" b="1" dirty="0" smtClean="0"/>
              <a:t> faktör-1 ve </a:t>
            </a:r>
            <a:r>
              <a:rPr lang="tr-TR" sz="2800" b="1" dirty="0" err="1" smtClean="0"/>
              <a:t>Aromataz’ın</a:t>
            </a:r>
            <a:r>
              <a:rPr lang="tr-TR" sz="2800" b="1" dirty="0" smtClean="0"/>
              <a:t> aktivasyonu ile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/>
              <a:t>İn-</a:t>
            </a:r>
            <a:r>
              <a:rPr lang="tr-TR" sz="2800" b="1" dirty="0" err="1" smtClean="0"/>
              <a:t>situ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estrojen</a:t>
            </a:r>
            <a:r>
              <a:rPr lang="tr-TR" sz="2800" b="1" dirty="0" smtClean="0"/>
              <a:t> üretimi artmıştır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err="1" smtClean="0"/>
              <a:t>Progesterona</a:t>
            </a:r>
            <a:r>
              <a:rPr lang="tr-TR" sz="2800" b="1" dirty="0" smtClean="0"/>
              <a:t> rezistans </a:t>
            </a:r>
            <a:r>
              <a:rPr lang="tr-TR" sz="2000" b="1" i="1" dirty="0" smtClean="0"/>
              <a:t>(Taylor, 2009)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sz="3600" b="1" dirty="0" err="1" smtClean="0"/>
              <a:t>Steroidogenik</a:t>
            </a:r>
            <a:r>
              <a:rPr lang="tr-TR" sz="3600" b="1" dirty="0" smtClean="0"/>
              <a:t> Faktör 1 ve </a:t>
            </a:r>
            <a:r>
              <a:rPr lang="tr-TR" sz="3600" b="1" dirty="0" err="1" smtClean="0"/>
              <a:t>Endometrium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Bu transkripsiyon faktörü ile PG E2, CYP19A1 (</a:t>
            </a:r>
            <a:r>
              <a:rPr lang="tr-TR" b="1" dirty="0" err="1" smtClean="0"/>
              <a:t>aromataz</a:t>
            </a:r>
            <a:r>
              <a:rPr lang="tr-TR" b="1" dirty="0" smtClean="0"/>
              <a:t> kodlaması yapmaktadır) gen ekspresyonunu arttırmaktadır </a:t>
            </a:r>
            <a:r>
              <a:rPr lang="tr-TR" sz="2400" i="1" dirty="0" smtClean="0"/>
              <a:t>(</a:t>
            </a:r>
            <a:r>
              <a:rPr lang="tr-TR" sz="2400" i="1" dirty="0" err="1" smtClean="0"/>
              <a:t>Zeitoun</a:t>
            </a:r>
            <a:r>
              <a:rPr lang="tr-TR" sz="2400" i="1" dirty="0" smtClean="0"/>
              <a:t>, 1999 ve Noel, 2010) </a:t>
            </a:r>
            <a:endParaRPr lang="en-US" sz="2400" i="1" dirty="0" smtClean="0"/>
          </a:p>
          <a:p>
            <a:r>
              <a:rPr lang="tr-TR" dirty="0" smtClean="0"/>
              <a:t>Bunların sonucunda in-</a:t>
            </a:r>
            <a:r>
              <a:rPr lang="tr-TR" dirty="0" err="1" smtClean="0"/>
              <a:t>situ</a:t>
            </a:r>
            <a:r>
              <a:rPr lang="tr-TR" dirty="0" smtClean="0"/>
              <a:t> </a:t>
            </a:r>
            <a:r>
              <a:rPr lang="tr-TR" dirty="0" err="1" smtClean="0"/>
              <a:t>estrojen</a:t>
            </a:r>
            <a:r>
              <a:rPr lang="tr-TR" dirty="0" smtClean="0"/>
              <a:t> üretimi olmaktadır </a:t>
            </a:r>
            <a:r>
              <a:rPr lang="tr-TR" sz="2400" i="1" dirty="0" smtClean="0"/>
              <a:t>(</a:t>
            </a:r>
            <a:r>
              <a:rPr lang="tr-TR" sz="2400" i="1" dirty="0" err="1" smtClean="0"/>
              <a:t>Dassen</a:t>
            </a:r>
            <a:r>
              <a:rPr lang="tr-TR" sz="2400" i="1" dirty="0" smtClean="0"/>
              <a:t>, 2007) </a:t>
            </a:r>
            <a:r>
              <a:rPr lang="tr-TR" dirty="0" smtClean="0"/>
              <a:t>ve </a:t>
            </a:r>
            <a:r>
              <a:rPr lang="tr-TR" dirty="0" err="1" smtClean="0"/>
              <a:t>estrojen</a:t>
            </a:r>
            <a:r>
              <a:rPr lang="tr-TR" dirty="0" smtClean="0"/>
              <a:t> </a:t>
            </a:r>
            <a:r>
              <a:rPr lang="tr-TR" dirty="0" err="1" smtClean="0"/>
              <a:t>myometriumun</a:t>
            </a:r>
            <a:r>
              <a:rPr lang="tr-TR" dirty="0" smtClean="0"/>
              <a:t> </a:t>
            </a:r>
            <a:r>
              <a:rPr lang="tr-TR" dirty="0" err="1" smtClean="0"/>
              <a:t>peristaltik</a:t>
            </a:r>
            <a:r>
              <a:rPr lang="tr-TR" dirty="0" smtClean="0"/>
              <a:t> aktiviteyi bozmaktadır </a:t>
            </a:r>
            <a:r>
              <a:rPr lang="tr-TR" sz="2400" i="1" dirty="0" smtClean="0"/>
              <a:t>(</a:t>
            </a:r>
            <a:r>
              <a:rPr lang="tr-TR" sz="2400" i="1" dirty="0" err="1" smtClean="0"/>
              <a:t>Leyendecker</a:t>
            </a:r>
            <a:r>
              <a:rPr lang="tr-TR" sz="2400" i="1" dirty="0" smtClean="0"/>
              <a:t>, 2009)</a:t>
            </a:r>
            <a:endParaRPr lang="en-US" sz="2400" i="1" dirty="0" smtClean="0"/>
          </a:p>
          <a:p>
            <a:r>
              <a:rPr lang="tr-TR" b="1" dirty="0" smtClean="0"/>
              <a:t>Aynı şekilde </a:t>
            </a:r>
            <a:r>
              <a:rPr lang="tr-TR" b="1" dirty="0" err="1" smtClean="0"/>
              <a:t>estrojenin</a:t>
            </a:r>
            <a:r>
              <a:rPr lang="tr-TR" b="1" dirty="0" smtClean="0"/>
              <a:t> lokal olarak üretilmesi ile </a:t>
            </a:r>
            <a:r>
              <a:rPr lang="tr-TR" b="1" dirty="0" err="1" smtClean="0"/>
              <a:t>progesteron</a:t>
            </a:r>
            <a:r>
              <a:rPr lang="tr-TR" b="1" dirty="0" smtClean="0"/>
              <a:t> rezistansı oluşabilmektedir </a:t>
            </a:r>
            <a:r>
              <a:rPr lang="tr-TR" sz="2400" i="1" dirty="0" smtClean="0"/>
              <a:t>(</a:t>
            </a:r>
            <a:r>
              <a:rPr lang="tr-TR" sz="2400" i="1" dirty="0" err="1" smtClean="0"/>
              <a:t>Burney</a:t>
            </a:r>
            <a:r>
              <a:rPr lang="tr-TR" sz="2400" i="1" dirty="0" smtClean="0"/>
              <a:t>, 2007)</a:t>
            </a:r>
          </a:p>
          <a:p>
            <a:endParaRPr lang="tr-TR" b="1" dirty="0"/>
          </a:p>
        </p:txBody>
      </p:sp>
      <p:sp>
        <p:nvSpPr>
          <p:cNvPr id="4" name="3 Dikdörtgen"/>
          <p:cNvSpPr/>
          <p:nvPr/>
        </p:nvSpPr>
        <p:spPr>
          <a:xfrm>
            <a:off x="611560" y="1700808"/>
            <a:ext cx="7920880" cy="72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/>
              <a:t>Steroidogenik</a:t>
            </a:r>
            <a:r>
              <a:rPr lang="tr-TR" sz="2400" b="1" dirty="0" smtClean="0"/>
              <a:t> Faktör 1‘in aktivasyonu </a:t>
            </a:r>
            <a:r>
              <a:rPr lang="tr-TR" sz="2400" b="1" dirty="0" err="1" smtClean="0"/>
              <a:t>endometriozisde</a:t>
            </a:r>
            <a:r>
              <a:rPr lang="tr-TR" sz="2400" b="1" dirty="0" smtClean="0"/>
              <a:t> anahtar bir basamaktır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dirty="0" smtClean="0"/>
              <a:t>Çalışmalarda </a:t>
            </a:r>
            <a:r>
              <a:rPr lang="tr-TR" dirty="0" err="1" smtClean="0"/>
              <a:t>infertil</a:t>
            </a:r>
            <a:r>
              <a:rPr lang="tr-TR" dirty="0" smtClean="0"/>
              <a:t> hastaların %25-50’sinde </a:t>
            </a:r>
            <a:r>
              <a:rPr lang="tr-TR" dirty="0" err="1" smtClean="0"/>
              <a:t>endometriozis</a:t>
            </a:r>
            <a:r>
              <a:rPr lang="tr-TR" dirty="0" smtClean="0"/>
              <a:t> saptanmaktadır</a:t>
            </a:r>
          </a:p>
          <a:p>
            <a:endParaRPr lang="tr-TR" dirty="0" smtClean="0"/>
          </a:p>
          <a:p>
            <a:r>
              <a:rPr lang="tr-TR" dirty="0" err="1" smtClean="0"/>
              <a:t>Endometriozis</a:t>
            </a:r>
            <a:r>
              <a:rPr lang="tr-TR" dirty="0" smtClean="0"/>
              <a:t> bulunan hastaların %30-50’sinde </a:t>
            </a:r>
            <a:r>
              <a:rPr lang="tr-TR" dirty="0" err="1" smtClean="0"/>
              <a:t>infertilite</a:t>
            </a:r>
            <a:r>
              <a:rPr lang="tr-TR" dirty="0" smtClean="0"/>
              <a:t> bulunmaktadır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Missmer</a:t>
            </a:r>
            <a:r>
              <a:rPr lang="tr-TR" sz="2000" i="1" dirty="0" smtClean="0"/>
              <a:t>, 2004)</a:t>
            </a:r>
          </a:p>
          <a:p>
            <a:endParaRPr lang="tr-TR" dirty="0" smtClean="0"/>
          </a:p>
          <a:p>
            <a:r>
              <a:rPr lang="tr-TR" dirty="0" err="1" smtClean="0"/>
              <a:t>İnfertil</a:t>
            </a:r>
            <a:r>
              <a:rPr lang="tr-TR" dirty="0" smtClean="0"/>
              <a:t> kadınlarda 6-8 kat daha fazla </a:t>
            </a:r>
            <a:r>
              <a:rPr lang="tr-TR" dirty="0" err="1" smtClean="0"/>
              <a:t>endometriozis</a:t>
            </a:r>
            <a:r>
              <a:rPr lang="tr-TR" dirty="0" smtClean="0"/>
              <a:t> saptanmaktadır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Verkauf</a:t>
            </a:r>
            <a:r>
              <a:rPr lang="tr-TR" sz="2000" i="1" dirty="0" smtClean="0"/>
              <a:t>, 1987)</a:t>
            </a:r>
          </a:p>
          <a:p>
            <a:endParaRPr lang="tr-TR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b="1" dirty="0" err="1" smtClean="0"/>
              <a:t>Endometriozis</a:t>
            </a:r>
            <a:r>
              <a:rPr lang="tr-TR" b="1" dirty="0" smtClean="0"/>
              <a:t> &amp; </a:t>
            </a:r>
            <a:r>
              <a:rPr lang="tr-TR" b="1" dirty="0" err="1" smtClean="0"/>
              <a:t>İnfertilite</a:t>
            </a:r>
            <a:r>
              <a:rPr lang="tr-TR" b="1" dirty="0" smtClean="0"/>
              <a:t> İlişkisi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smtClean="0"/>
              <a:t>Azalmış Adezyon Molekülleri ve Bozulmuş </a:t>
            </a:r>
            <a:r>
              <a:rPr lang="tr-TR" b="1" dirty="0" err="1" smtClean="0"/>
              <a:t>İmplantasyon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İmplantasyon</a:t>
            </a:r>
            <a:r>
              <a:rPr lang="tr-TR" dirty="0" smtClean="0"/>
              <a:t> döneminde bazı hastalarda </a:t>
            </a:r>
            <a:r>
              <a:rPr lang="tr-TR" dirty="0" err="1" smtClean="0"/>
              <a:t>endo</a:t>
            </a:r>
            <a:r>
              <a:rPr lang="en-US" dirty="0" err="1" smtClean="0"/>
              <a:t>metrial</a:t>
            </a:r>
            <a:r>
              <a:rPr lang="en-US" dirty="0" smtClean="0"/>
              <a:t> </a:t>
            </a:r>
            <a:r>
              <a:rPr lang="el-GR" b="1" dirty="0" smtClean="0"/>
              <a:t>α</a:t>
            </a:r>
            <a:r>
              <a:rPr lang="en-US" b="1" dirty="0" smtClean="0"/>
              <a:t>v</a:t>
            </a:r>
            <a:r>
              <a:rPr lang="el-GR" b="1" dirty="0" smtClean="0"/>
              <a:t>β</a:t>
            </a:r>
            <a:r>
              <a:rPr lang="en-US" b="1" dirty="0" smtClean="0"/>
              <a:t>3 </a:t>
            </a:r>
            <a:r>
              <a:rPr lang="en-US" b="1" dirty="0" err="1" smtClean="0"/>
              <a:t>integrin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tr-TR" dirty="0" smtClean="0"/>
              <a:t>hücre adezyon molekülü) üretiminin azaldığı rapor edilmiştir </a:t>
            </a:r>
            <a:r>
              <a:rPr lang="en-US" sz="2200" i="1" dirty="0" smtClean="0"/>
              <a:t>(</a:t>
            </a:r>
            <a:r>
              <a:rPr lang="tr-TR" sz="2200" i="1" dirty="0" err="1" smtClean="0"/>
              <a:t>Lessey</a:t>
            </a:r>
            <a:r>
              <a:rPr lang="tr-TR" sz="2200" i="1" dirty="0" smtClean="0"/>
              <a:t>, 1994</a:t>
            </a:r>
            <a:r>
              <a:rPr lang="en-US" sz="2200" i="1" dirty="0" smtClean="0"/>
              <a:t>)</a:t>
            </a:r>
          </a:p>
          <a:p>
            <a:r>
              <a:rPr lang="tr-TR" dirty="0" err="1" smtClean="0"/>
              <a:t>Endometrial</a:t>
            </a:r>
            <a:r>
              <a:rPr lang="tr-TR" dirty="0" smtClean="0"/>
              <a:t> </a:t>
            </a:r>
            <a:r>
              <a:rPr lang="tr-TR" dirty="0" err="1" smtClean="0"/>
              <a:t>ligand</a:t>
            </a:r>
            <a:r>
              <a:rPr lang="tr-TR" dirty="0" smtClean="0"/>
              <a:t> olan </a:t>
            </a:r>
            <a:r>
              <a:rPr lang="tr-TR" b="1" dirty="0" smtClean="0"/>
              <a:t>L-selektin</a:t>
            </a:r>
            <a:r>
              <a:rPr lang="tr-TR" dirty="0" smtClean="0"/>
              <a:t> (</a:t>
            </a:r>
            <a:r>
              <a:rPr lang="tr-TR" dirty="0" err="1" smtClean="0"/>
              <a:t>blastosist</a:t>
            </a:r>
            <a:r>
              <a:rPr lang="tr-TR" dirty="0" smtClean="0"/>
              <a:t> yüzeyindeki </a:t>
            </a:r>
            <a:r>
              <a:rPr lang="tr-TR" dirty="0" err="1" smtClean="0"/>
              <a:t>trofoblastları</a:t>
            </a:r>
            <a:r>
              <a:rPr lang="tr-TR" dirty="0" smtClean="0"/>
              <a:t> kaplayan protein) sentezi yapan enzimde azalma olduğu rapor edildi  </a:t>
            </a:r>
            <a:r>
              <a:rPr lang="tr-TR" sz="2200" i="1" dirty="0" smtClean="0"/>
              <a:t>(</a:t>
            </a:r>
            <a:r>
              <a:rPr lang="tr-TR" sz="2200" i="1" dirty="0" err="1" smtClean="0"/>
              <a:t>Genbacev</a:t>
            </a:r>
            <a:r>
              <a:rPr lang="tr-TR" sz="2200" i="1" dirty="0" smtClean="0"/>
              <a:t>, 2003)</a:t>
            </a:r>
            <a:endParaRPr lang="tr-TR" sz="2200" i="1" dirty="0"/>
          </a:p>
        </p:txBody>
      </p:sp>
      <p:sp>
        <p:nvSpPr>
          <p:cNvPr id="4" name="3 Dikdörtgen"/>
          <p:cNvSpPr/>
          <p:nvPr/>
        </p:nvSpPr>
        <p:spPr>
          <a:xfrm>
            <a:off x="611560" y="1628800"/>
            <a:ext cx="7992888" cy="864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Endometrial</a:t>
            </a:r>
            <a:r>
              <a:rPr lang="tr-TR" sz="2800" b="1" dirty="0" smtClean="0"/>
              <a:t> fonksiyonlardaki bozulma azalmış </a:t>
            </a:r>
            <a:r>
              <a:rPr lang="tr-TR" sz="2800" b="1" dirty="0" err="1" smtClean="0"/>
              <a:t>fekunditeye</a:t>
            </a:r>
            <a:r>
              <a:rPr lang="tr-TR" sz="2800" b="1" dirty="0" smtClean="0"/>
              <a:t> katkıda bulunabilir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b="1" dirty="0" err="1" smtClean="0"/>
              <a:t>Endometrium</a:t>
            </a:r>
            <a:r>
              <a:rPr lang="tr-TR" b="1" dirty="0" smtClean="0"/>
              <a:t> ve </a:t>
            </a:r>
            <a:r>
              <a:rPr lang="tr-TR" b="1" dirty="0" err="1" smtClean="0"/>
              <a:t>İnflamasyon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b="1" dirty="0" err="1" smtClean="0"/>
              <a:t>Endometriumda</a:t>
            </a:r>
            <a:r>
              <a:rPr lang="tr-TR" b="1" dirty="0" smtClean="0"/>
              <a:t> </a:t>
            </a:r>
            <a:r>
              <a:rPr lang="tr-TR" b="1" dirty="0" err="1" smtClean="0"/>
              <a:t>makrofaj</a:t>
            </a:r>
            <a:r>
              <a:rPr lang="tr-TR" b="1" dirty="0" smtClean="0"/>
              <a:t>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Tokushige</a:t>
            </a:r>
            <a:r>
              <a:rPr lang="tr-TR" sz="2000" i="1" dirty="0" smtClean="0"/>
              <a:t>, 2007) </a:t>
            </a:r>
            <a:r>
              <a:rPr lang="tr-TR" b="1" dirty="0" smtClean="0"/>
              <a:t>ve </a:t>
            </a:r>
            <a:r>
              <a:rPr lang="tr-TR" b="1" dirty="0" err="1" smtClean="0"/>
              <a:t>dentritik</a:t>
            </a:r>
            <a:r>
              <a:rPr lang="tr-TR" b="1" dirty="0" smtClean="0"/>
              <a:t> hücre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Schulke</a:t>
            </a:r>
            <a:r>
              <a:rPr lang="tr-TR" sz="2000" i="1" dirty="0" smtClean="0"/>
              <a:t>, 2009) </a:t>
            </a:r>
            <a:r>
              <a:rPr lang="tr-TR" b="1" dirty="0" smtClean="0"/>
              <a:t>sayısı artmıştır </a:t>
            </a:r>
          </a:p>
          <a:p>
            <a:endParaRPr lang="tr-TR" dirty="0" smtClean="0"/>
          </a:p>
          <a:p>
            <a:r>
              <a:rPr lang="tr-TR" b="1" dirty="0" smtClean="0"/>
              <a:t>Bu hücreler üretilen </a:t>
            </a:r>
            <a:r>
              <a:rPr lang="tr-TR" b="1" dirty="0" err="1" smtClean="0"/>
              <a:t>sitokinlerin</a:t>
            </a:r>
            <a:r>
              <a:rPr lang="tr-TR" b="1" dirty="0" smtClean="0"/>
              <a:t> (IL-6, 8, 10, TGF ve TNF</a:t>
            </a:r>
            <a:r>
              <a:rPr lang="en-US" b="1" dirty="0" smtClean="0"/>
              <a:t>α</a:t>
            </a:r>
            <a:r>
              <a:rPr lang="tr-TR" b="1" dirty="0" smtClean="0"/>
              <a:t>) ana kaynağıdır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sz="4000" b="1" dirty="0" err="1" smtClean="0"/>
              <a:t>Endometriumda</a:t>
            </a:r>
            <a:r>
              <a:rPr lang="tr-TR" sz="4000" b="1" dirty="0" smtClean="0"/>
              <a:t> PG Artışı 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67544" y="2132856"/>
            <a:ext cx="8208912" cy="1080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Endometriumda</a:t>
            </a:r>
            <a:r>
              <a:rPr lang="tr-TR" sz="2800" b="1" dirty="0" smtClean="0"/>
              <a:t> PG üretim miktarı artmıştır</a:t>
            </a:r>
          </a:p>
          <a:p>
            <a:pPr algn="ctr"/>
            <a:r>
              <a:rPr lang="tr-TR" sz="2000" i="1" dirty="0" smtClean="0"/>
              <a:t> (Minici, 2008)</a:t>
            </a:r>
            <a:endParaRPr lang="tr-TR" sz="2000" i="1" dirty="0"/>
          </a:p>
        </p:txBody>
      </p:sp>
      <p:sp>
        <p:nvSpPr>
          <p:cNvPr id="5" name="4 Dikdörtgen"/>
          <p:cNvSpPr/>
          <p:nvPr/>
        </p:nvSpPr>
        <p:spPr>
          <a:xfrm>
            <a:off x="467544" y="3501008"/>
            <a:ext cx="8208912" cy="19442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IL-1 ve diğer </a:t>
            </a:r>
            <a:r>
              <a:rPr lang="tr-TR" sz="2400" b="1" dirty="0" err="1" smtClean="0"/>
              <a:t>sitokinlerin</a:t>
            </a:r>
            <a:r>
              <a:rPr lang="tr-TR" sz="2400" b="1" dirty="0" smtClean="0"/>
              <a:t> etkisiyle;</a:t>
            </a:r>
          </a:p>
          <a:p>
            <a:endParaRPr lang="tr-TR" sz="2400" b="1" dirty="0" smtClean="0"/>
          </a:p>
          <a:p>
            <a:pPr>
              <a:buNone/>
            </a:pPr>
            <a:r>
              <a:rPr lang="tr-TR" sz="2400" b="1" dirty="0" smtClean="0"/>
              <a:t>COX2 aktivasyonu ve </a:t>
            </a:r>
            <a:r>
              <a:rPr lang="tr-TR" sz="2400" b="1" dirty="0" err="1" smtClean="0"/>
              <a:t>makrofajlar</a:t>
            </a:r>
            <a:r>
              <a:rPr lang="tr-TR" sz="2400" b="1" dirty="0" smtClean="0"/>
              <a:t> tarafından üretilen PG E2 miktarı artmıştır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Berbic</a:t>
            </a:r>
            <a:r>
              <a:rPr lang="tr-TR" sz="2000" i="1" dirty="0" smtClean="0"/>
              <a:t>, 2009)</a:t>
            </a:r>
          </a:p>
          <a:p>
            <a:pPr algn="ctr"/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err="1" smtClean="0"/>
              <a:t>Hormonal</a:t>
            </a:r>
            <a:r>
              <a:rPr lang="tr-TR" b="1" dirty="0" smtClean="0"/>
              <a:t> ve Hücresel </a:t>
            </a:r>
            <a:r>
              <a:rPr lang="tr-TR" b="1" dirty="0" err="1" smtClean="0"/>
              <a:t>İmmünite</a:t>
            </a:r>
            <a:r>
              <a:rPr lang="tr-TR" b="1" dirty="0" smtClean="0"/>
              <a:t> Fonksiyonlarda Değişim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err="1" smtClean="0"/>
              <a:t>Endometriumda</a:t>
            </a:r>
            <a:r>
              <a:rPr lang="tr-TR" b="1" dirty="0" smtClean="0"/>
              <a:t> </a:t>
            </a:r>
            <a:r>
              <a:rPr lang="en-US" b="1" dirty="0" err="1" smtClean="0"/>
              <a:t>IgG</a:t>
            </a:r>
            <a:r>
              <a:rPr lang="en-US" b="1" dirty="0" smtClean="0"/>
              <a:t> </a:t>
            </a:r>
            <a:r>
              <a:rPr lang="tr-TR" b="1" dirty="0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IgA</a:t>
            </a:r>
            <a:r>
              <a:rPr lang="en-US" b="1" dirty="0" smtClean="0"/>
              <a:t> </a:t>
            </a:r>
            <a:r>
              <a:rPr lang="tr-TR" b="1" dirty="0" smtClean="0"/>
              <a:t>antikorlar ve lenfositler artabilir</a:t>
            </a:r>
          </a:p>
          <a:p>
            <a:r>
              <a:rPr lang="tr-TR" b="1" dirty="0" smtClean="0"/>
              <a:t>Bazı hastalarda </a:t>
            </a:r>
            <a:r>
              <a:rPr lang="tr-TR" b="1" dirty="0" err="1" smtClean="0"/>
              <a:t>endometrial</a:t>
            </a:r>
            <a:r>
              <a:rPr lang="tr-TR" b="1" dirty="0" smtClean="0"/>
              <a:t> </a:t>
            </a:r>
            <a:r>
              <a:rPr lang="tr-TR" b="1" dirty="0" err="1" smtClean="0"/>
              <a:t>Ag</a:t>
            </a:r>
            <a:r>
              <a:rPr lang="tr-TR" b="1" dirty="0" smtClean="0"/>
              <a:t> karşı geliştirilmiş </a:t>
            </a:r>
            <a:r>
              <a:rPr lang="tr-TR" b="1" dirty="0" err="1" smtClean="0"/>
              <a:t>otoantikorların</a:t>
            </a:r>
            <a:r>
              <a:rPr lang="tr-TR" b="1" dirty="0" smtClean="0"/>
              <a:t> arttığı rapor edilmiştir</a:t>
            </a:r>
            <a:r>
              <a:rPr lang="en-US" b="1" dirty="0" smtClean="0"/>
              <a:t> </a:t>
            </a:r>
            <a:r>
              <a:rPr lang="en-US" sz="2000" i="1" dirty="0" smtClean="0"/>
              <a:t>(</a:t>
            </a:r>
            <a:r>
              <a:rPr lang="tr-TR" sz="2000" i="1" dirty="0" err="1" smtClean="0"/>
              <a:t>Lebovic</a:t>
            </a:r>
            <a:r>
              <a:rPr lang="tr-TR" sz="2000" i="1" dirty="0" smtClean="0"/>
              <a:t>, 2001</a:t>
            </a:r>
            <a:r>
              <a:rPr lang="en-US" sz="2000" i="1" dirty="0" smtClean="0"/>
              <a:t>)</a:t>
            </a:r>
            <a:endParaRPr lang="tr-TR" sz="2000" i="1" dirty="0"/>
          </a:p>
        </p:txBody>
      </p:sp>
      <p:sp>
        <p:nvSpPr>
          <p:cNvPr id="4" name="3 Dikdörtgen"/>
          <p:cNvSpPr/>
          <p:nvPr/>
        </p:nvSpPr>
        <p:spPr>
          <a:xfrm>
            <a:off x="899592" y="4725144"/>
            <a:ext cx="7416824" cy="1224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Bu değişimler </a:t>
            </a:r>
            <a:r>
              <a:rPr lang="tr-TR" sz="2800" b="1" dirty="0" err="1" smtClean="0"/>
              <a:t>endometrium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reseptivitesi</a:t>
            </a:r>
            <a:r>
              <a:rPr lang="tr-TR" sz="2800" b="1" dirty="0" smtClean="0"/>
              <a:t> ve embriyo </a:t>
            </a:r>
            <a:r>
              <a:rPr lang="tr-TR" sz="2800" b="1" dirty="0" err="1" smtClean="0"/>
              <a:t>implantasyonunu</a:t>
            </a:r>
            <a:r>
              <a:rPr lang="tr-TR" sz="2800" b="1" dirty="0" smtClean="0"/>
              <a:t> etkileyebilir 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Endometriozis</a:t>
            </a:r>
            <a:r>
              <a:rPr lang="tr-TR" b="1" dirty="0" smtClean="0"/>
              <a:t> &amp; </a:t>
            </a:r>
            <a:r>
              <a:rPr lang="tr-TR" b="1" dirty="0" err="1" smtClean="0"/>
              <a:t>İnfertilite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53650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Pelvik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kavite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ve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peritoneal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Ovarian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Oosit ve Embriyo kalitesi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Tubal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Uterin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smtClean="0"/>
              <a:t>Sperm ve sperm-oosit ilişkisi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Pelvik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ağrı ve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disparoni</a:t>
            </a:r>
            <a:endParaRPr lang="tr-TR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5" name="Picture 3" descr="D:\Users\user\Desktop\Adsı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err="1" smtClean="0"/>
              <a:t>Peritoneal</a:t>
            </a:r>
            <a:r>
              <a:rPr lang="tr-TR" b="1" dirty="0" smtClean="0"/>
              <a:t> </a:t>
            </a:r>
            <a:r>
              <a:rPr lang="tr-TR" b="1" dirty="0" err="1" smtClean="0"/>
              <a:t>İnflamasyon</a:t>
            </a:r>
            <a:r>
              <a:rPr lang="tr-TR" b="1" dirty="0" smtClean="0"/>
              <a:t> ve Sperm Fonksiyonları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67544" y="2060848"/>
            <a:ext cx="8208912" cy="14401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Bazı çalışmalarda </a:t>
            </a:r>
            <a:r>
              <a:rPr lang="tr-TR" sz="2400" b="1" dirty="0" err="1" smtClean="0"/>
              <a:t>peritoneal</a:t>
            </a:r>
            <a:r>
              <a:rPr lang="tr-TR" sz="2400" b="1" dirty="0" smtClean="0"/>
              <a:t> sıvıda bulunan </a:t>
            </a:r>
            <a:r>
              <a:rPr lang="tr-TR" sz="2400" b="1" dirty="0" err="1" smtClean="0"/>
              <a:t>makrofajlar</a:t>
            </a:r>
            <a:r>
              <a:rPr lang="tr-TR" sz="2400" b="1" dirty="0" smtClean="0"/>
              <a:t> yardımıyla  spermlerin </a:t>
            </a:r>
            <a:r>
              <a:rPr lang="tr-TR" sz="2400" b="1" dirty="0" err="1" smtClean="0"/>
              <a:t>immobilize</a:t>
            </a:r>
            <a:r>
              <a:rPr lang="tr-TR" sz="2400" b="1" dirty="0" smtClean="0"/>
              <a:t> edildiği rapor edilmiştir </a:t>
            </a:r>
          </a:p>
          <a:p>
            <a:pPr algn="ctr"/>
            <a:r>
              <a:rPr lang="tr-TR" sz="2000" i="1" dirty="0" smtClean="0"/>
              <a:t>(</a:t>
            </a:r>
            <a:r>
              <a:rPr lang="tr-TR" sz="2000" i="1" dirty="0" err="1" smtClean="0"/>
              <a:t>Jha</a:t>
            </a:r>
            <a:r>
              <a:rPr lang="tr-TR" sz="2000" i="1" dirty="0" smtClean="0"/>
              <a:t>, 1996; </a:t>
            </a:r>
            <a:r>
              <a:rPr lang="tr-TR" sz="2000" i="1" dirty="0" err="1" smtClean="0"/>
              <a:t>Aeby</a:t>
            </a:r>
            <a:r>
              <a:rPr lang="tr-TR" sz="2000" i="1" dirty="0" smtClean="0"/>
              <a:t>, 1996 ve </a:t>
            </a:r>
            <a:r>
              <a:rPr lang="tr-TR" sz="2000" i="1" dirty="0" err="1" smtClean="0"/>
              <a:t>Pillai</a:t>
            </a:r>
            <a:r>
              <a:rPr lang="tr-TR" sz="2000" i="1" dirty="0" smtClean="0"/>
              <a:t>, 1998)</a:t>
            </a:r>
          </a:p>
          <a:p>
            <a:pPr algn="ctr"/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467544" y="4077072"/>
            <a:ext cx="8208912" cy="16561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IL-1 ve IL-6 direk olarak sperm </a:t>
            </a:r>
            <a:r>
              <a:rPr lang="tr-TR" sz="2400" b="1" dirty="0" err="1" smtClean="0"/>
              <a:t>motilitesini</a:t>
            </a:r>
            <a:r>
              <a:rPr lang="tr-TR" sz="2400" b="1" dirty="0" smtClean="0"/>
              <a:t> etkileyebilmektedir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Yoshida</a:t>
            </a:r>
            <a:r>
              <a:rPr lang="tr-TR" sz="2000" i="1" dirty="0" smtClean="0"/>
              <a:t>, 2004) 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err="1" smtClean="0"/>
              <a:t>Endometriozis</a:t>
            </a:r>
            <a:r>
              <a:rPr lang="tr-TR" b="1" dirty="0" smtClean="0"/>
              <a:t> ve Sperm Fonksiyonları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/>
              <a:t>TNF-</a:t>
            </a:r>
            <a:r>
              <a:rPr lang="el-GR" b="1" dirty="0" smtClean="0"/>
              <a:t>α</a:t>
            </a:r>
            <a:r>
              <a:rPr lang="tr-TR" b="1" dirty="0" smtClean="0"/>
              <a:t> ’</a:t>
            </a:r>
            <a:r>
              <a:rPr lang="tr-TR" b="1" dirty="0" err="1" smtClean="0"/>
              <a:t>nın</a:t>
            </a:r>
            <a:r>
              <a:rPr lang="tr-TR" b="1" dirty="0" smtClean="0"/>
              <a:t> konsantrasyon ve zamana bağımlı olarak spermlerde DNA hasarı yaptığı rapor edilmiştir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Mansour</a:t>
            </a:r>
            <a:r>
              <a:rPr lang="tr-TR" sz="2000" i="1" dirty="0" smtClean="0"/>
              <a:t>, 2009)</a:t>
            </a:r>
          </a:p>
          <a:p>
            <a:endParaRPr lang="tr-TR" b="1" dirty="0" smtClean="0"/>
          </a:p>
          <a:p>
            <a:r>
              <a:rPr lang="tr-TR" b="1" dirty="0" smtClean="0"/>
              <a:t>Ayrıca </a:t>
            </a:r>
            <a:r>
              <a:rPr lang="tr-TR" b="1" dirty="0" err="1" smtClean="0"/>
              <a:t>migrasyon</a:t>
            </a:r>
            <a:r>
              <a:rPr lang="tr-TR" b="1" dirty="0" smtClean="0"/>
              <a:t> </a:t>
            </a:r>
            <a:r>
              <a:rPr lang="tr-TR" b="1" dirty="0" err="1" smtClean="0"/>
              <a:t>inhibe</a:t>
            </a:r>
            <a:r>
              <a:rPr lang="tr-TR" b="1" dirty="0" smtClean="0"/>
              <a:t> edici faktör, TNF-</a:t>
            </a:r>
            <a:r>
              <a:rPr lang="el-GR" b="1" dirty="0" smtClean="0"/>
              <a:t>α</a:t>
            </a:r>
            <a:r>
              <a:rPr lang="tr-TR" b="1" dirty="0" smtClean="0"/>
              <a:t>, IL-6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Said</a:t>
            </a:r>
            <a:r>
              <a:rPr lang="tr-TR" sz="2000" i="1" dirty="0" smtClean="0"/>
              <a:t>, 2005)</a:t>
            </a:r>
            <a:r>
              <a:rPr lang="en-US" sz="2000" i="1" dirty="0" smtClean="0"/>
              <a:t> </a:t>
            </a:r>
            <a:r>
              <a:rPr lang="tr-TR" b="1" dirty="0" smtClean="0"/>
              <a:t>ve </a:t>
            </a:r>
            <a:r>
              <a:rPr lang="tr-TR" b="1" dirty="0" err="1" smtClean="0"/>
              <a:t>oksidatif</a:t>
            </a:r>
            <a:r>
              <a:rPr lang="tr-TR" b="1" dirty="0" smtClean="0"/>
              <a:t> stresin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Iborra</a:t>
            </a:r>
            <a:r>
              <a:rPr lang="tr-TR" sz="2000" i="1" dirty="0" smtClean="0"/>
              <a:t>, 2005) </a:t>
            </a:r>
            <a:r>
              <a:rPr lang="tr-TR" b="1" dirty="0" smtClean="0"/>
              <a:t>sperm </a:t>
            </a:r>
            <a:r>
              <a:rPr lang="tr-TR" b="1" dirty="0" err="1" smtClean="0"/>
              <a:t>kapasitasyonunu</a:t>
            </a:r>
            <a:r>
              <a:rPr lang="tr-TR" b="1" dirty="0" smtClean="0"/>
              <a:t> bozduğu sanılmaktadır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Carli</a:t>
            </a:r>
            <a:r>
              <a:rPr lang="tr-TR" sz="2000" i="1" dirty="0" smtClean="0"/>
              <a:t>, 2009)</a:t>
            </a:r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err="1" smtClean="0"/>
              <a:t>Peritoneal</a:t>
            </a:r>
            <a:r>
              <a:rPr lang="tr-TR" b="1" dirty="0" smtClean="0"/>
              <a:t> Sıvı ve Oosit-sperm Etkileşimi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err="1" smtClean="0"/>
              <a:t>Oksidatif</a:t>
            </a:r>
            <a:r>
              <a:rPr lang="tr-TR" b="1" dirty="0" smtClean="0"/>
              <a:t> stres ayrıca </a:t>
            </a:r>
            <a:r>
              <a:rPr lang="tr-TR" b="1" dirty="0" err="1" smtClean="0"/>
              <a:t>akrozom</a:t>
            </a:r>
            <a:r>
              <a:rPr lang="tr-TR" b="1" dirty="0" smtClean="0"/>
              <a:t> reaksiyonu ve sperm-oosit etkileşimini bozabilir </a:t>
            </a:r>
            <a:r>
              <a:rPr lang="tr-TR" sz="2200" i="1" dirty="0" smtClean="0"/>
              <a:t>(</a:t>
            </a:r>
            <a:r>
              <a:rPr lang="tr-TR" sz="2200" i="1" dirty="0" err="1" smtClean="0"/>
              <a:t>Iborra</a:t>
            </a:r>
            <a:r>
              <a:rPr lang="tr-TR" sz="2200" i="1" dirty="0" smtClean="0"/>
              <a:t>, 2005 ve </a:t>
            </a:r>
            <a:r>
              <a:rPr lang="tr-TR" sz="2200" i="1" dirty="0" err="1" smtClean="0"/>
              <a:t>Baker</a:t>
            </a:r>
            <a:r>
              <a:rPr lang="tr-TR" sz="2200" i="1" dirty="0" smtClean="0"/>
              <a:t>, 2004)</a:t>
            </a:r>
            <a:endParaRPr lang="en-US" sz="2200" i="1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67544" y="1700808"/>
            <a:ext cx="8280920" cy="25922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800" b="1" dirty="0" smtClean="0"/>
          </a:p>
          <a:p>
            <a:r>
              <a:rPr lang="tr-TR" sz="2800" b="1" dirty="0" err="1" smtClean="0"/>
              <a:t>Peritoneal</a:t>
            </a:r>
            <a:r>
              <a:rPr lang="tr-TR" sz="2800" b="1" dirty="0" smtClean="0"/>
              <a:t> sıvıdaki TNF-</a:t>
            </a:r>
            <a:r>
              <a:rPr lang="en-US" sz="2800" b="1" dirty="0" smtClean="0"/>
              <a:t>α</a:t>
            </a:r>
            <a:r>
              <a:rPr lang="tr-TR" sz="2800" b="1" dirty="0" smtClean="0"/>
              <a:t>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Faber</a:t>
            </a:r>
            <a:r>
              <a:rPr lang="tr-TR" sz="2000" i="1" dirty="0" smtClean="0"/>
              <a:t>, 2001), </a:t>
            </a:r>
          </a:p>
          <a:p>
            <a:r>
              <a:rPr lang="tr-TR" sz="2800" b="1" dirty="0" smtClean="0"/>
              <a:t>IL-1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Sueldo</a:t>
            </a:r>
            <a:r>
              <a:rPr lang="tr-TR" sz="2000" i="1" dirty="0" smtClean="0"/>
              <a:t>, 1990), </a:t>
            </a:r>
          </a:p>
          <a:p>
            <a:r>
              <a:rPr lang="tr-TR" sz="2800" b="1" dirty="0" err="1" smtClean="0"/>
              <a:t>Migrasyon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inhibe</a:t>
            </a:r>
            <a:r>
              <a:rPr lang="tr-TR" sz="2800" b="1" dirty="0" smtClean="0"/>
              <a:t> edici faktör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Carli</a:t>
            </a:r>
            <a:r>
              <a:rPr lang="tr-TR" sz="2000" i="1" dirty="0" smtClean="0"/>
              <a:t>, 2007) </a:t>
            </a:r>
            <a:r>
              <a:rPr lang="tr-TR" sz="2800" b="1" dirty="0" smtClean="0"/>
              <a:t>ve </a:t>
            </a:r>
          </a:p>
          <a:p>
            <a:r>
              <a:rPr lang="tr-TR" sz="2800" b="1" dirty="0" smtClean="0"/>
              <a:t>RANTES</a:t>
            </a:r>
            <a:r>
              <a:rPr lang="en-US" sz="2800" b="1" dirty="0" smtClean="0"/>
              <a:t> (regulated upon</a:t>
            </a:r>
            <a:r>
              <a:rPr lang="tr-TR" sz="2800" b="1" dirty="0" smtClean="0"/>
              <a:t> </a:t>
            </a:r>
            <a:r>
              <a:rPr lang="en-US" sz="2800" b="1" dirty="0" smtClean="0"/>
              <a:t>activation, normal T cell expressed and secreted</a:t>
            </a:r>
            <a:r>
              <a:rPr lang="tr-TR" sz="2800" b="1" dirty="0" smtClean="0"/>
              <a:t>)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Barbonetti</a:t>
            </a:r>
            <a:r>
              <a:rPr lang="tr-TR" sz="2000" i="1" dirty="0" smtClean="0"/>
              <a:t>, 2008) </a:t>
            </a:r>
            <a:r>
              <a:rPr lang="tr-TR" sz="2800" b="1" dirty="0" smtClean="0"/>
              <a:t>yardımıyla spermin zonaya bağlanmasını </a:t>
            </a:r>
            <a:r>
              <a:rPr lang="tr-TR" sz="2800" b="1" dirty="0" err="1" smtClean="0"/>
              <a:t>inhibe</a:t>
            </a:r>
            <a:r>
              <a:rPr lang="tr-TR" sz="2800" b="1" dirty="0" smtClean="0"/>
              <a:t> edilmektedir</a:t>
            </a:r>
          </a:p>
          <a:p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Endometriozis</a:t>
            </a:r>
            <a:r>
              <a:rPr lang="tr-TR" b="1" dirty="0" smtClean="0"/>
              <a:t> &amp; </a:t>
            </a:r>
            <a:r>
              <a:rPr lang="tr-TR" b="1" dirty="0" err="1" smtClean="0"/>
              <a:t>İnfertilite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53650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Pelvik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kavite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ve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peritoneal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Ovarian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Oosit ve Embriyo kalitesi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Tubal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Uterin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Sperm ve sperm-oosit ilişkisi</a:t>
            </a:r>
          </a:p>
          <a:p>
            <a:r>
              <a:rPr lang="tr-TR" b="1" dirty="0" err="1" smtClean="0"/>
              <a:t>Pelvik</a:t>
            </a:r>
            <a:r>
              <a:rPr lang="tr-TR" b="1" dirty="0" smtClean="0"/>
              <a:t> ağrı ve </a:t>
            </a:r>
            <a:r>
              <a:rPr lang="tr-TR" b="1" dirty="0" err="1" smtClean="0"/>
              <a:t>disparoni</a:t>
            </a:r>
            <a:endParaRPr lang="tr-TR" b="1" dirty="0"/>
          </a:p>
        </p:txBody>
      </p:sp>
      <p:pic>
        <p:nvPicPr>
          <p:cNvPr id="3075" name="Picture 3" descr="D:\Users\user\Desktop\Adsı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smtClean="0"/>
              <a:t>Ağrının </a:t>
            </a:r>
            <a:r>
              <a:rPr lang="tr-TR" b="1" dirty="0" err="1" smtClean="0"/>
              <a:t>İnfertiliteye</a:t>
            </a:r>
            <a:r>
              <a:rPr lang="tr-TR" b="1" dirty="0" smtClean="0"/>
              <a:t> Katkıda Bulunucu Rolü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b="1" dirty="0" smtClean="0"/>
          </a:p>
          <a:p>
            <a:r>
              <a:rPr lang="tr-TR" b="1" dirty="0" err="1" smtClean="0"/>
              <a:t>Pelvik</a:t>
            </a:r>
            <a:r>
              <a:rPr lang="tr-TR" b="1" dirty="0" smtClean="0"/>
              <a:t> ağrı ve özellikle </a:t>
            </a:r>
            <a:r>
              <a:rPr lang="tr-TR" b="1" dirty="0" err="1" smtClean="0"/>
              <a:t>disparoni</a:t>
            </a:r>
            <a:r>
              <a:rPr lang="tr-TR" b="1" dirty="0" smtClean="0"/>
              <a:t> çiftlerin düzenli cinsel ilişkiye girmesini etkilemektedir ve sonuçta </a:t>
            </a:r>
            <a:r>
              <a:rPr lang="tr-TR" b="1" dirty="0" err="1" smtClean="0"/>
              <a:t>infertilite</a:t>
            </a:r>
            <a:r>
              <a:rPr lang="tr-TR" b="1" dirty="0" smtClean="0"/>
              <a:t> problemlerine katkıda bulunmaktadır </a:t>
            </a:r>
            <a:r>
              <a:rPr lang="en-US" b="1" dirty="0" smtClean="0"/>
              <a:t> </a:t>
            </a:r>
            <a:endParaRPr lang="tr-T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Endometriozis</a:t>
            </a:r>
            <a:r>
              <a:rPr lang="tr-TR" b="1" dirty="0" smtClean="0"/>
              <a:t> &amp; </a:t>
            </a:r>
            <a:r>
              <a:rPr lang="tr-TR" b="1" dirty="0" err="1" smtClean="0"/>
              <a:t>Fekundite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dirty="0" smtClean="0"/>
              <a:t>Tedavi edilmemiş </a:t>
            </a:r>
            <a:r>
              <a:rPr lang="tr-TR" dirty="0" err="1" smtClean="0"/>
              <a:t>endometriozis</a:t>
            </a:r>
            <a:r>
              <a:rPr lang="tr-TR" dirty="0" smtClean="0"/>
              <a:t> hastalarında </a:t>
            </a:r>
            <a:r>
              <a:rPr lang="tr-TR" dirty="0" err="1" smtClean="0"/>
              <a:t>fekundite</a:t>
            </a:r>
            <a:r>
              <a:rPr lang="tr-TR" dirty="0" smtClean="0"/>
              <a:t> oranı %2-10 arasında rapor edilmektedir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Hughes</a:t>
            </a:r>
            <a:r>
              <a:rPr lang="tr-TR" sz="2000" i="1" dirty="0" smtClean="0"/>
              <a:t>, 1993)</a:t>
            </a:r>
          </a:p>
          <a:p>
            <a:endParaRPr lang="tr-TR" i="1" dirty="0" smtClean="0"/>
          </a:p>
          <a:p>
            <a:r>
              <a:rPr lang="tr-TR" i="1" dirty="0" smtClean="0"/>
              <a:t>Normal çiftlerde </a:t>
            </a:r>
            <a:r>
              <a:rPr lang="tr-TR" i="1" dirty="0" err="1" smtClean="0"/>
              <a:t>fekundite</a:t>
            </a:r>
            <a:r>
              <a:rPr lang="tr-TR" i="1" dirty="0" smtClean="0"/>
              <a:t>: </a:t>
            </a:r>
            <a:r>
              <a:rPr lang="tr-TR" dirty="0" smtClean="0"/>
              <a:t>%15-20</a:t>
            </a:r>
          </a:p>
          <a:p>
            <a:endParaRPr lang="tr-TR" dirty="0" smtClean="0"/>
          </a:p>
          <a:p>
            <a:r>
              <a:rPr lang="tr-TR" dirty="0" err="1" smtClean="0"/>
              <a:t>Endometroizisle</a:t>
            </a:r>
            <a:r>
              <a:rPr lang="tr-TR" dirty="0" smtClean="0"/>
              <a:t> ilgili </a:t>
            </a:r>
            <a:r>
              <a:rPr lang="tr-TR" dirty="0" err="1" smtClean="0"/>
              <a:t>infertilite</a:t>
            </a:r>
            <a:r>
              <a:rPr lang="tr-TR" dirty="0" smtClean="0"/>
              <a:t> kısmen hastalığın evresi ile ilişkili gibi görünmektedir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smtClean="0"/>
              <a:t>Minimal-Hafif Hastalıkta Azalmış </a:t>
            </a:r>
            <a:r>
              <a:rPr lang="tr-TR" b="1" dirty="0" err="1" smtClean="0"/>
              <a:t>İnfertilite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67544" y="1988840"/>
            <a:ext cx="8208912" cy="13681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Peritoneal</a:t>
            </a:r>
            <a:r>
              <a:rPr lang="tr-TR" sz="2800" b="1" dirty="0" smtClean="0"/>
              <a:t> sıvıda </a:t>
            </a:r>
            <a:r>
              <a:rPr lang="tr-TR" sz="2800" b="1" dirty="0" err="1" smtClean="0"/>
              <a:t>makrofaj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sitokinler</a:t>
            </a:r>
            <a:r>
              <a:rPr lang="tr-TR" sz="2800" b="1" dirty="0" smtClean="0"/>
              <a:t> artmıştır</a:t>
            </a:r>
          </a:p>
          <a:p>
            <a:pPr algn="ctr"/>
            <a:r>
              <a:rPr lang="tr-TR" sz="2800" b="1" dirty="0" smtClean="0"/>
              <a:t>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Haney</a:t>
            </a:r>
            <a:r>
              <a:rPr lang="tr-TR" sz="2000" i="1" dirty="0" smtClean="0"/>
              <a:t>, 1981; </a:t>
            </a:r>
            <a:r>
              <a:rPr lang="tr-TR" sz="2000" i="1" dirty="0" err="1" smtClean="0"/>
              <a:t>Halme</a:t>
            </a:r>
            <a:r>
              <a:rPr lang="tr-TR" sz="2000" i="1" dirty="0" smtClean="0"/>
              <a:t>, 1987 ve Fakih, 1987) </a:t>
            </a:r>
            <a:endParaRPr lang="tr-TR" sz="2000" i="1" dirty="0"/>
          </a:p>
        </p:txBody>
      </p:sp>
      <p:sp>
        <p:nvSpPr>
          <p:cNvPr id="5" name="4 Dikdörtgen"/>
          <p:cNvSpPr/>
          <p:nvPr/>
        </p:nvSpPr>
        <p:spPr>
          <a:xfrm>
            <a:off x="467544" y="3573016"/>
            <a:ext cx="8208912" cy="15841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Peritoneal</a:t>
            </a:r>
            <a:r>
              <a:rPr lang="tr-TR" sz="2800" b="1" dirty="0" smtClean="0"/>
              <a:t> sıvı in-</a:t>
            </a:r>
            <a:r>
              <a:rPr lang="tr-TR" sz="2800" b="1" dirty="0" err="1" smtClean="0"/>
              <a:t>vitro</a:t>
            </a:r>
            <a:r>
              <a:rPr lang="tr-TR" sz="2800" b="1" dirty="0" smtClean="0"/>
              <a:t> olarak sperm ve tubadaki </a:t>
            </a:r>
            <a:r>
              <a:rPr lang="tr-TR" sz="2800" b="1" dirty="0" err="1" smtClean="0"/>
              <a:t>siliyer</a:t>
            </a:r>
            <a:r>
              <a:rPr lang="tr-TR" sz="2800" b="1" dirty="0" smtClean="0"/>
              <a:t> fonksiyonları </a:t>
            </a:r>
            <a:r>
              <a:rPr lang="tr-TR" sz="2800" b="1" dirty="0" err="1" smtClean="0"/>
              <a:t>inhibe</a:t>
            </a:r>
            <a:r>
              <a:rPr lang="tr-TR" sz="2800" b="1" dirty="0" smtClean="0"/>
              <a:t> etmektedir </a:t>
            </a:r>
          </a:p>
          <a:p>
            <a:pPr algn="ctr"/>
            <a:r>
              <a:rPr lang="tr-TR" sz="2000" i="1" dirty="0" smtClean="0"/>
              <a:t>(Oral, 1996 ve </a:t>
            </a:r>
            <a:r>
              <a:rPr lang="tr-TR" sz="2000" i="1" dirty="0" err="1" smtClean="0"/>
              <a:t>Lyons</a:t>
            </a:r>
            <a:r>
              <a:rPr lang="tr-TR" sz="2000" i="1" dirty="0" smtClean="0"/>
              <a:t>, 2002)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smtClean="0"/>
              <a:t>Minimal-Hafif Hastalıkta Azalmış </a:t>
            </a:r>
            <a:r>
              <a:rPr lang="tr-TR" b="1" dirty="0" err="1" smtClean="0"/>
              <a:t>İnfertilite</a:t>
            </a:r>
            <a:r>
              <a:rPr lang="tr-TR" b="1" dirty="0" smtClean="0"/>
              <a:t> -2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67544" y="1772816"/>
            <a:ext cx="8208912" cy="15121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PG, </a:t>
            </a:r>
            <a:r>
              <a:rPr lang="tr-TR" sz="2400" b="1" dirty="0" err="1" smtClean="0"/>
              <a:t>Metalloproteinazlar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sitokinler</a:t>
            </a:r>
            <a:r>
              <a:rPr lang="tr-TR" sz="2400" b="1" dirty="0" smtClean="0"/>
              <a:t> ve </a:t>
            </a:r>
            <a:r>
              <a:rPr lang="tr-TR" sz="2400" b="1" dirty="0" err="1" smtClean="0"/>
              <a:t>kemokinlerin</a:t>
            </a:r>
            <a:r>
              <a:rPr lang="tr-TR" sz="2400" b="1" dirty="0" smtClean="0"/>
              <a:t> aşırı üretildiği ileri sürülmüştür </a:t>
            </a:r>
            <a:r>
              <a:rPr lang="tr-TR" sz="2000" i="1" dirty="0" smtClean="0"/>
              <a:t>(Bulun, 2009)</a:t>
            </a:r>
            <a:endParaRPr lang="tr-TR" sz="2000" i="1" dirty="0"/>
          </a:p>
        </p:txBody>
      </p:sp>
      <p:sp>
        <p:nvSpPr>
          <p:cNvPr id="5" name="4 Dikdörtgen"/>
          <p:cNvSpPr/>
          <p:nvPr/>
        </p:nvSpPr>
        <p:spPr>
          <a:xfrm>
            <a:off x="467544" y="3429000"/>
            <a:ext cx="8208912" cy="18722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Sonuçta meydana gelen </a:t>
            </a:r>
            <a:r>
              <a:rPr lang="tr-TR" sz="2400" b="1" dirty="0" err="1" smtClean="0"/>
              <a:t>inflamasyonun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ovarian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peritoneal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tubal</a:t>
            </a:r>
            <a:r>
              <a:rPr lang="tr-TR" sz="2400" b="1" dirty="0" smtClean="0"/>
              <a:t> ve </a:t>
            </a:r>
            <a:r>
              <a:rPr lang="tr-TR" sz="2400" b="1" dirty="0" err="1" smtClean="0"/>
              <a:t>endometrial</a:t>
            </a:r>
            <a:r>
              <a:rPr lang="tr-TR" sz="2400" b="1" dirty="0" smtClean="0"/>
              <a:t> fonksiyonları bozduğu ve sonuçta </a:t>
            </a:r>
            <a:r>
              <a:rPr lang="tr-TR" sz="2400" b="1" dirty="0" err="1" smtClean="0"/>
              <a:t>folikülogenez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fertilizasyon</a:t>
            </a:r>
            <a:r>
              <a:rPr lang="tr-TR" sz="2400" b="1" dirty="0" smtClean="0"/>
              <a:t> ve/veya </a:t>
            </a:r>
            <a:r>
              <a:rPr lang="tr-TR" sz="2400" b="1" dirty="0" err="1" smtClean="0"/>
              <a:t>implantasyonda</a:t>
            </a:r>
            <a:r>
              <a:rPr lang="tr-TR" sz="2400" b="1" dirty="0" smtClean="0"/>
              <a:t> kusurlar oluşturduğu iddia edilmektedir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Gupta</a:t>
            </a:r>
            <a:r>
              <a:rPr lang="tr-TR" sz="2000" i="1" dirty="0" smtClean="0"/>
              <a:t>, 2008)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smtClean="0"/>
              <a:t>İleri Evre Hastalık ve Azalmış </a:t>
            </a:r>
            <a:r>
              <a:rPr lang="tr-TR" b="1" dirty="0" err="1" smtClean="0"/>
              <a:t>Fertilite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67544" y="1700808"/>
            <a:ext cx="8208912" cy="18722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İleri evrede oluşan majör </a:t>
            </a:r>
            <a:r>
              <a:rPr lang="tr-TR" sz="2800" b="1" dirty="0" err="1" smtClean="0"/>
              <a:t>pelvik</a:t>
            </a:r>
            <a:r>
              <a:rPr lang="tr-TR" sz="2800" b="1" dirty="0" smtClean="0"/>
              <a:t> adezyonlar;</a:t>
            </a:r>
          </a:p>
          <a:p>
            <a:pPr>
              <a:buFont typeface="Arial" pitchFamily="34" charset="0"/>
              <a:buChar char="•"/>
            </a:pPr>
            <a:r>
              <a:rPr lang="tr-TR" sz="2800" b="1" dirty="0" smtClean="0"/>
              <a:t>Oosit </a:t>
            </a:r>
            <a:r>
              <a:rPr lang="tr-TR" sz="2800" b="1" dirty="0" err="1" smtClean="0"/>
              <a:t>salınımını</a:t>
            </a:r>
            <a:r>
              <a:rPr lang="tr-TR" sz="2800" b="1" dirty="0" smtClean="0"/>
              <a:t> bozabilir</a:t>
            </a:r>
          </a:p>
          <a:p>
            <a:pPr>
              <a:buFont typeface="Arial" pitchFamily="34" charset="0"/>
              <a:buChar char="•"/>
            </a:pPr>
            <a:r>
              <a:rPr lang="tr-TR" sz="2800" b="1" dirty="0" smtClean="0"/>
              <a:t>Spermin </a:t>
            </a:r>
            <a:r>
              <a:rPr lang="tr-TR" sz="2800" b="1" dirty="0" err="1" smtClean="0"/>
              <a:t>peritoneal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kaviteye</a:t>
            </a:r>
            <a:r>
              <a:rPr lang="tr-TR" sz="2800" b="1" dirty="0" smtClean="0"/>
              <a:t> geçişini bloke edebilir</a:t>
            </a:r>
          </a:p>
          <a:p>
            <a:pPr algn="ctr"/>
            <a:endParaRPr lang="tr-TR" sz="2800" b="1" dirty="0"/>
          </a:p>
        </p:txBody>
      </p:sp>
      <p:sp>
        <p:nvSpPr>
          <p:cNvPr id="5" name="4 Dikdörtgen"/>
          <p:cNvSpPr/>
          <p:nvPr/>
        </p:nvSpPr>
        <p:spPr>
          <a:xfrm>
            <a:off x="467544" y="4005064"/>
            <a:ext cx="8208912" cy="16561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Hafif-orta hastalıktaki bozulmuş fonksiyonel mekanizmalar burada da azalmış </a:t>
            </a:r>
            <a:r>
              <a:rPr lang="tr-TR" sz="2800" b="1" dirty="0" err="1" smtClean="0"/>
              <a:t>fertiliteye</a:t>
            </a:r>
            <a:r>
              <a:rPr lang="tr-TR" sz="2800" b="1" dirty="0" smtClean="0"/>
              <a:t> neden olabilir 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smtClean="0"/>
              <a:t>İleri Evre Hastalık ve Azalmış </a:t>
            </a:r>
            <a:r>
              <a:rPr lang="tr-TR" b="1" dirty="0" err="1" smtClean="0"/>
              <a:t>Fertilite</a:t>
            </a:r>
            <a:r>
              <a:rPr lang="tr-TR" b="1" dirty="0" smtClean="0"/>
              <a:t> -2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err="1" smtClean="0"/>
              <a:t>Ovarian</a:t>
            </a:r>
            <a:r>
              <a:rPr lang="tr-TR" b="1" dirty="0" smtClean="0"/>
              <a:t> </a:t>
            </a:r>
            <a:r>
              <a:rPr lang="tr-TR" b="1" dirty="0" err="1" smtClean="0"/>
              <a:t>foliküllerin</a:t>
            </a:r>
            <a:r>
              <a:rPr lang="tr-TR" b="1" dirty="0" smtClean="0"/>
              <a:t> </a:t>
            </a:r>
            <a:r>
              <a:rPr lang="tr-TR" b="1" dirty="0" err="1" smtClean="0"/>
              <a:t>prematür</a:t>
            </a:r>
            <a:r>
              <a:rPr lang="tr-TR" b="1" dirty="0" smtClean="0"/>
              <a:t> </a:t>
            </a:r>
            <a:r>
              <a:rPr lang="tr-TR" b="1" dirty="0" err="1" smtClean="0"/>
              <a:t>deplesyonu</a:t>
            </a:r>
            <a:r>
              <a:rPr lang="tr-TR" b="1" dirty="0" smtClean="0"/>
              <a:t>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Hornstein</a:t>
            </a:r>
            <a:r>
              <a:rPr lang="tr-TR" sz="2000" i="1" dirty="0" smtClean="0"/>
              <a:t>, 1989) </a:t>
            </a:r>
          </a:p>
          <a:p>
            <a:r>
              <a:rPr lang="tr-TR" b="1" dirty="0" smtClean="0"/>
              <a:t>Anormal </a:t>
            </a:r>
            <a:r>
              <a:rPr lang="tr-TR" b="1" dirty="0" err="1" smtClean="0"/>
              <a:t>folikülogenez</a:t>
            </a:r>
            <a:r>
              <a:rPr lang="tr-TR" b="1" dirty="0" smtClean="0"/>
              <a:t> </a:t>
            </a:r>
            <a:r>
              <a:rPr lang="tr-TR" sz="2000" i="1" dirty="0" smtClean="0"/>
              <a:t>(Toya, 2000) </a:t>
            </a:r>
          </a:p>
          <a:p>
            <a:r>
              <a:rPr lang="tr-TR" b="1" dirty="0" smtClean="0"/>
              <a:t>Oositlerin potansiyel azalmış </a:t>
            </a:r>
            <a:r>
              <a:rPr lang="tr-TR" b="1" dirty="0" err="1" smtClean="0"/>
              <a:t>fertilizasyonu</a:t>
            </a:r>
            <a:r>
              <a:rPr lang="tr-TR" b="1" dirty="0" smtClean="0"/>
              <a:t> </a:t>
            </a:r>
            <a:r>
              <a:rPr lang="tr-TR" sz="2000" i="1" dirty="0" smtClean="0"/>
              <a:t>(Pal, 1998)</a:t>
            </a:r>
          </a:p>
          <a:p>
            <a:r>
              <a:rPr lang="tr-TR" b="1" dirty="0" err="1" smtClean="0"/>
              <a:t>Endometrioma</a:t>
            </a:r>
            <a:r>
              <a:rPr lang="tr-TR" b="1" dirty="0" smtClean="0"/>
              <a:t> cerrahisi öyküsü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Hornstein</a:t>
            </a:r>
            <a:r>
              <a:rPr lang="tr-TR" sz="2000" i="1" dirty="0" smtClean="0"/>
              <a:t>, 1989; Toya, 2000 ve Pal, 1998)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i="1" dirty="0"/>
          </a:p>
        </p:txBody>
      </p:sp>
      <p:pic>
        <p:nvPicPr>
          <p:cNvPr id="2050" name="Picture 2" descr="D:\Users\user\Desktop\desktop\normal_comu_281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835696" y="836712"/>
            <a:ext cx="5619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i="1" dirty="0" smtClean="0"/>
              <a:t>Çanakkale </a:t>
            </a:r>
            <a:r>
              <a:rPr lang="tr-TR" sz="2800" b="1" i="1" dirty="0" err="1" smtClean="0"/>
              <a:t>Onsekiz</a:t>
            </a:r>
            <a:r>
              <a:rPr lang="tr-TR" sz="2800" b="1" i="1" dirty="0" smtClean="0"/>
              <a:t> Mart Üniversitesi</a:t>
            </a:r>
            <a:endParaRPr lang="tr-TR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Endometriozis</a:t>
            </a:r>
            <a:r>
              <a:rPr lang="tr-TR" b="1" dirty="0" smtClean="0"/>
              <a:t> &amp; </a:t>
            </a:r>
            <a:r>
              <a:rPr lang="tr-TR" b="1" dirty="0" err="1" smtClean="0"/>
              <a:t>İnfertilite</a:t>
            </a:r>
            <a:r>
              <a:rPr lang="tr-TR" b="1" dirty="0" smtClean="0"/>
              <a:t> İlişkisi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b="1" dirty="0" err="1" smtClean="0"/>
              <a:t>Endometriozis</a:t>
            </a:r>
            <a:r>
              <a:rPr lang="tr-TR" b="1" dirty="0" smtClean="0"/>
              <a:t> ve </a:t>
            </a:r>
            <a:r>
              <a:rPr lang="tr-TR" b="1" dirty="0" err="1" smtClean="0"/>
              <a:t>infertilite</a:t>
            </a:r>
            <a:r>
              <a:rPr lang="tr-TR" b="1" dirty="0" smtClean="0"/>
              <a:t> birlikteliği ile ilgili oldukça fazla çalışma ve kanıt olmasına rağmen;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971600" y="4149080"/>
            <a:ext cx="7200800" cy="14401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Bu hastalarda </a:t>
            </a:r>
            <a:r>
              <a:rPr lang="tr-TR" sz="2800" b="1" dirty="0" err="1" smtClean="0"/>
              <a:t>infertilitenin</a:t>
            </a:r>
            <a:r>
              <a:rPr lang="tr-TR" sz="2800" b="1" dirty="0" smtClean="0"/>
              <a:t> nedeni tam olarak net bir şekilde halen açıklanamamıştır 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err="1" smtClean="0"/>
              <a:t>Lancet</a:t>
            </a:r>
            <a:r>
              <a:rPr lang="tr-TR" b="1" dirty="0" smtClean="0"/>
              <a:t>, 2010</a:t>
            </a:r>
            <a:endParaRPr lang="tr-T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1926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Endometriozis</a:t>
            </a:r>
            <a:r>
              <a:rPr lang="tr-TR" b="1" dirty="0" smtClean="0"/>
              <a:t> &amp; </a:t>
            </a:r>
            <a:r>
              <a:rPr lang="tr-TR" b="1" dirty="0" err="1" smtClean="0"/>
              <a:t>İnfertilite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53650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err="1" smtClean="0"/>
              <a:t>Pelvik</a:t>
            </a:r>
            <a:r>
              <a:rPr lang="tr-TR" b="1" dirty="0" smtClean="0"/>
              <a:t> </a:t>
            </a:r>
            <a:r>
              <a:rPr lang="tr-TR" b="1" dirty="0" err="1" smtClean="0"/>
              <a:t>kavite</a:t>
            </a:r>
            <a:r>
              <a:rPr lang="tr-TR" b="1" dirty="0" smtClean="0"/>
              <a:t> ve </a:t>
            </a:r>
            <a:r>
              <a:rPr lang="tr-TR" b="1" dirty="0" err="1" smtClean="0"/>
              <a:t>peritoneal</a:t>
            </a:r>
            <a:r>
              <a:rPr lang="tr-TR" b="1" dirty="0" smtClean="0"/>
              <a:t> Faktörler</a:t>
            </a:r>
          </a:p>
          <a:p>
            <a:r>
              <a:rPr lang="tr-TR" b="1" dirty="0" err="1" smtClean="0"/>
              <a:t>Ovarian</a:t>
            </a:r>
            <a:r>
              <a:rPr lang="tr-TR" b="1" dirty="0" smtClean="0"/>
              <a:t> faktörler</a:t>
            </a:r>
          </a:p>
          <a:p>
            <a:r>
              <a:rPr lang="tr-TR" b="1" dirty="0" smtClean="0"/>
              <a:t>Oosit ve Embriyo kalitesi</a:t>
            </a:r>
          </a:p>
          <a:p>
            <a:r>
              <a:rPr lang="tr-TR" b="1" dirty="0" err="1" smtClean="0"/>
              <a:t>Tubal</a:t>
            </a:r>
            <a:r>
              <a:rPr lang="tr-TR" b="1" dirty="0" smtClean="0"/>
              <a:t> faktörler</a:t>
            </a:r>
          </a:p>
          <a:p>
            <a:r>
              <a:rPr lang="tr-TR" b="1" dirty="0" err="1" smtClean="0"/>
              <a:t>Uterin</a:t>
            </a:r>
            <a:r>
              <a:rPr lang="tr-TR" b="1" dirty="0" smtClean="0"/>
              <a:t> faktörler</a:t>
            </a:r>
          </a:p>
          <a:p>
            <a:r>
              <a:rPr lang="tr-TR" b="1" dirty="0" smtClean="0"/>
              <a:t>Sperm ve sperm-oosit ilişkisi</a:t>
            </a:r>
          </a:p>
          <a:p>
            <a:r>
              <a:rPr lang="tr-TR" b="1" dirty="0" err="1" smtClean="0"/>
              <a:t>Pelvik</a:t>
            </a:r>
            <a:r>
              <a:rPr lang="tr-TR" b="1" dirty="0" smtClean="0"/>
              <a:t> ağrı ve </a:t>
            </a:r>
            <a:r>
              <a:rPr lang="tr-TR" b="1" dirty="0" err="1" smtClean="0"/>
              <a:t>disparoni</a:t>
            </a:r>
            <a:endParaRPr lang="tr-TR" b="1" dirty="0"/>
          </a:p>
        </p:txBody>
      </p:sp>
      <p:pic>
        <p:nvPicPr>
          <p:cNvPr id="3075" name="Picture 3" descr="D:\Users\user\Desktop\Adsı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Endometriozis</a:t>
            </a:r>
            <a:r>
              <a:rPr lang="tr-TR" b="1" dirty="0" smtClean="0"/>
              <a:t> &amp; </a:t>
            </a:r>
            <a:r>
              <a:rPr lang="tr-TR" b="1" dirty="0" err="1" smtClean="0"/>
              <a:t>İnfertilite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53650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err="1" smtClean="0"/>
              <a:t>Pelvik</a:t>
            </a:r>
            <a:r>
              <a:rPr lang="tr-TR" b="1" dirty="0" smtClean="0"/>
              <a:t> </a:t>
            </a:r>
            <a:r>
              <a:rPr lang="tr-TR" b="1" dirty="0" err="1" smtClean="0"/>
              <a:t>kavite</a:t>
            </a:r>
            <a:r>
              <a:rPr lang="tr-TR" b="1" dirty="0" smtClean="0"/>
              <a:t> ve </a:t>
            </a:r>
            <a:r>
              <a:rPr lang="tr-TR" b="1" dirty="0" err="1" smtClean="0"/>
              <a:t>peritoneal</a:t>
            </a:r>
            <a:r>
              <a:rPr lang="tr-TR" b="1" dirty="0" smtClean="0"/>
              <a:t> Faktörler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Ovarian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Oosit ve Embriyo kalitesi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Tubal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Uterin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faktörler</a:t>
            </a:r>
          </a:p>
          <a:p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Sperm ve sperm-oosit ilişkisi</a:t>
            </a:r>
          </a:p>
          <a:p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Pelvik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 ağrı ve </a:t>
            </a:r>
            <a:r>
              <a:rPr lang="tr-TR" b="1" dirty="0" err="1" smtClean="0">
                <a:solidFill>
                  <a:schemeClr val="bg1">
                    <a:lumMod val="75000"/>
                  </a:schemeClr>
                </a:solidFill>
              </a:rPr>
              <a:t>disparoni</a:t>
            </a:r>
            <a:endParaRPr lang="tr-TR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5" name="Picture 3" descr="D:\Users\user\Desktop\Adsı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err="1" smtClean="0"/>
              <a:t>Pelvik</a:t>
            </a:r>
            <a:r>
              <a:rPr lang="tr-TR" b="1" dirty="0" smtClean="0"/>
              <a:t> </a:t>
            </a:r>
            <a:r>
              <a:rPr lang="tr-TR" b="1" dirty="0" err="1" smtClean="0"/>
              <a:t>Kavite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tr-TR" b="1" dirty="0" smtClean="0"/>
          </a:p>
          <a:p>
            <a:endParaRPr lang="tr-TR" b="1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899592" y="2276872"/>
            <a:ext cx="7416824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Peritoneal</a:t>
            </a:r>
            <a:r>
              <a:rPr lang="tr-TR" sz="2800" b="1" dirty="0" smtClean="0"/>
              <a:t> sıvıda </a:t>
            </a:r>
            <a:r>
              <a:rPr lang="tr-TR" sz="2800" b="1" dirty="0" err="1" smtClean="0"/>
              <a:t>inflamasyona</a:t>
            </a:r>
            <a:r>
              <a:rPr lang="tr-TR" sz="2800" b="1" dirty="0" smtClean="0"/>
              <a:t> bağlı değişiklikler</a:t>
            </a:r>
          </a:p>
          <a:p>
            <a:pPr algn="ctr"/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899592" y="4221088"/>
            <a:ext cx="7416824" cy="11521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Peritoneal</a:t>
            </a:r>
            <a:r>
              <a:rPr lang="tr-TR" sz="2800" b="1" dirty="0" smtClean="0"/>
              <a:t> sıvıdaki değişimler sperm-oosit etkileşimini etkileyebilir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1463</Words>
  <Application>Microsoft Office PowerPoint</Application>
  <PresentationFormat>Ekran Gösterisi (4:3)</PresentationFormat>
  <Paragraphs>239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Endometriozis- İnfertilite İlişkisi</vt:lpstr>
      <vt:lpstr>Endometriozis</vt:lpstr>
      <vt:lpstr>Endometriozis &amp; İnfertilite İlişkisi</vt:lpstr>
      <vt:lpstr>Endometriozis &amp; Fekundite</vt:lpstr>
      <vt:lpstr>Endometriozis &amp; İnfertilite İlişkisi</vt:lpstr>
      <vt:lpstr>Lancet, 2010</vt:lpstr>
      <vt:lpstr>Endometriozis &amp; İnfertilite</vt:lpstr>
      <vt:lpstr>Endometriozis &amp; İnfertilite</vt:lpstr>
      <vt:lpstr>Pelvik Kavite </vt:lpstr>
      <vt:lpstr>Peritoneal Sıvıdaki İnflamasyonun Kanıtları</vt:lpstr>
      <vt:lpstr>Peritoneal Fonksiyonlarda Değişme </vt:lpstr>
      <vt:lpstr>Pelvik İnflamasyon</vt:lpstr>
      <vt:lpstr>Pelvik Anatominin Distorsiyonu</vt:lpstr>
      <vt:lpstr>Endometriozis &amp; İnfertilite</vt:lpstr>
      <vt:lpstr>Endokrin Sistem ve Ovülasyon Anormallikleri </vt:lpstr>
      <vt:lpstr>Endokrin Sistem ve Ovülasyon Anormallikleri -2</vt:lpstr>
      <vt:lpstr>Endometrioma</vt:lpstr>
      <vt:lpstr>Endometrioma -2</vt:lpstr>
      <vt:lpstr>Endometriozis &amp; İnfertilite</vt:lpstr>
      <vt:lpstr>Oosit ve Embriyo Kalitesi </vt:lpstr>
      <vt:lpstr>Slayt 21</vt:lpstr>
      <vt:lpstr>Oosit Kalitesi</vt:lpstr>
      <vt:lpstr>Embriyo Kalitesi</vt:lpstr>
      <vt:lpstr>Endometriozis &amp; İnfertilite</vt:lpstr>
      <vt:lpstr>Slayt 25</vt:lpstr>
      <vt:lpstr>Endometriozis &amp; İnfertilite</vt:lpstr>
      <vt:lpstr>Uterus</vt:lpstr>
      <vt:lpstr>Endometriumdaki Lokal Olaylar </vt:lpstr>
      <vt:lpstr>Steroidogenik Faktör 1 ve Endometrium</vt:lpstr>
      <vt:lpstr>Azalmış Adezyon Molekülleri ve Bozulmuş İmplantasyon </vt:lpstr>
      <vt:lpstr>Endometrium ve İnflamasyon</vt:lpstr>
      <vt:lpstr>Endometriumda PG Artışı </vt:lpstr>
      <vt:lpstr>Hormonal ve Hücresel İmmünite Fonksiyonlarda Değişim </vt:lpstr>
      <vt:lpstr>Endometriozis &amp; İnfertilite</vt:lpstr>
      <vt:lpstr>Peritoneal İnflamasyon ve Sperm Fonksiyonları</vt:lpstr>
      <vt:lpstr>Endometriozis ve Sperm Fonksiyonları</vt:lpstr>
      <vt:lpstr>Peritoneal Sıvı ve Oosit-sperm Etkileşimi</vt:lpstr>
      <vt:lpstr>Endometriozis &amp; İnfertilite</vt:lpstr>
      <vt:lpstr>Ağrının İnfertiliteye Katkıda Bulunucu Rolü</vt:lpstr>
      <vt:lpstr>Minimal-Hafif Hastalıkta Azalmış İnfertilite </vt:lpstr>
      <vt:lpstr>Minimal-Hafif Hastalıkta Azalmış İnfertilite -2</vt:lpstr>
      <vt:lpstr>İleri Evre Hastalık ve Azalmış Fertilite </vt:lpstr>
      <vt:lpstr>İleri Evre Hastalık ve Azalmış Fertilite -2</vt:lpstr>
      <vt:lpstr>Slayt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Endometriozis- İnfertilite ilişkisi</dc:title>
  <dc:creator>servet</dc:creator>
  <cp:lastModifiedBy>servet</cp:lastModifiedBy>
  <cp:revision>608</cp:revision>
  <dcterms:created xsi:type="dcterms:W3CDTF">2015-04-12T19:55:27Z</dcterms:created>
  <dcterms:modified xsi:type="dcterms:W3CDTF">2015-05-13T05:40:20Z</dcterms:modified>
</cp:coreProperties>
</file>