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7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8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9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10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1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2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3.xml" ContentType="application/vnd.openxmlformats-officedocument.theme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theme/theme14.xml" ContentType="application/vnd.openxmlformats-officedocument.theme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15.xml" ContentType="application/vnd.openxmlformats-officedocument.theme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1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8" r:id="rId3"/>
    <p:sldMasterId id="2147483702" r:id="rId4"/>
    <p:sldMasterId id="2147483716" r:id="rId5"/>
    <p:sldMasterId id="2147483730" r:id="rId6"/>
    <p:sldMasterId id="2147483744" r:id="rId7"/>
    <p:sldMasterId id="2147483758" r:id="rId8"/>
    <p:sldMasterId id="2147483772" r:id="rId9"/>
    <p:sldMasterId id="2147483786" r:id="rId10"/>
    <p:sldMasterId id="2147483800" r:id="rId11"/>
    <p:sldMasterId id="2147483814" r:id="rId12"/>
    <p:sldMasterId id="2147483828" r:id="rId13"/>
    <p:sldMasterId id="2147483855" r:id="rId14"/>
    <p:sldMasterId id="2147483869" r:id="rId15"/>
    <p:sldMasterId id="2147483883" r:id="rId16"/>
  </p:sldMasterIdLst>
  <p:sldIdLst>
    <p:sldId id="256" r:id="rId17"/>
    <p:sldId id="257" r:id="rId18"/>
    <p:sldId id="283" r:id="rId19"/>
    <p:sldId id="284" r:id="rId20"/>
    <p:sldId id="260" r:id="rId21"/>
    <p:sldId id="258" r:id="rId22"/>
    <p:sldId id="366" r:id="rId23"/>
    <p:sldId id="261" r:id="rId24"/>
    <p:sldId id="262" r:id="rId25"/>
    <p:sldId id="264" r:id="rId26"/>
    <p:sldId id="265" r:id="rId27"/>
    <p:sldId id="266" r:id="rId28"/>
    <p:sldId id="268" r:id="rId29"/>
    <p:sldId id="269" r:id="rId30"/>
    <p:sldId id="271" r:id="rId31"/>
    <p:sldId id="272" r:id="rId32"/>
    <p:sldId id="351" r:id="rId33"/>
    <p:sldId id="274" r:id="rId34"/>
    <p:sldId id="275" r:id="rId35"/>
    <p:sldId id="273" r:id="rId36"/>
    <p:sldId id="285" r:id="rId37"/>
    <p:sldId id="353" r:id="rId38"/>
    <p:sldId id="276" r:id="rId39"/>
    <p:sldId id="277" r:id="rId40"/>
    <p:sldId id="278" r:id="rId41"/>
    <p:sldId id="279" r:id="rId42"/>
    <p:sldId id="280" r:id="rId43"/>
    <p:sldId id="281" r:id="rId44"/>
    <p:sldId id="286" r:id="rId45"/>
    <p:sldId id="287" r:id="rId46"/>
    <p:sldId id="288" r:id="rId47"/>
    <p:sldId id="289" r:id="rId48"/>
    <p:sldId id="290" r:id="rId49"/>
    <p:sldId id="295" r:id="rId50"/>
    <p:sldId id="296" r:id="rId51"/>
    <p:sldId id="297" r:id="rId52"/>
    <p:sldId id="300" r:id="rId53"/>
    <p:sldId id="298" r:id="rId54"/>
    <p:sldId id="302" r:id="rId55"/>
    <p:sldId id="303" r:id="rId56"/>
    <p:sldId id="354" r:id="rId57"/>
    <p:sldId id="364" r:id="rId58"/>
    <p:sldId id="304" r:id="rId59"/>
    <p:sldId id="305" r:id="rId60"/>
    <p:sldId id="313" r:id="rId61"/>
    <p:sldId id="306" r:id="rId62"/>
    <p:sldId id="307" r:id="rId63"/>
    <p:sldId id="308" r:id="rId64"/>
    <p:sldId id="309" r:id="rId65"/>
    <p:sldId id="310" r:id="rId66"/>
    <p:sldId id="314" r:id="rId67"/>
    <p:sldId id="311" r:id="rId68"/>
    <p:sldId id="317" r:id="rId69"/>
    <p:sldId id="312" r:id="rId70"/>
    <p:sldId id="355" r:id="rId71"/>
    <p:sldId id="337" r:id="rId72"/>
    <p:sldId id="339" r:id="rId73"/>
    <p:sldId id="356" r:id="rId74"/>
    <p:sldId id="318" r:id="rId75"/>
    <p:sldId id="319" r:id="rId76"/>
    <p:sldId id="320" r:id="rId77"/>
    <p:sldId id="321" r:id="rId78"/>
    <p:sldId id="350" r:id="rId79"/>
    <p:sldId id="357" r:id="rId80"/>
    <p:sldId id="358" r:id="rId81"/>
    <p:sldId id="360" r:id="rId82"/>
    <p:sldId id="361" r:id="rId83"/>
    <p:sldId id="367" r:id="rId84"/>
    <p:sldId id="368" r:id="rId8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66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50" Type="http://schemas.openxmlformats.org/officeDocument/2006/relationships/slide" Target="slides/slide34.xml"/><Relationship Id="rId55" Type="http://schemas.openxmlformats.org/officeDocument/2006/relationships/slide" Target="slides/slide39.xml"/><Relationship Id="rId63" Type="http://schemas.openxmlformats.org/officeDocument/2006/relationships/slide" Target="slides/slide47.xml"/><Relationship Id="rId68" Type="http://schemas.openxmlformats.org/officeDocument/2006/relationships/slide" Target="slides/slide52.xml"/><Relationship Id="rId76" Type="http://schemas.openxmlformats.org/officeDocument/2006/relationships/slide" Target="slides/slide60.xml"/><Relationship Id="rId84" Type="http://schemas.openxmlformats.org/officeDocument/2006/relationships/slide" Target="slides/slide68.xml"/><Relationship Id="rId89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5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3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3" Type="http://schemas.openxmlformats.org/officeDocument/2006/relationships/slide" Target="slides/slide37.xml"/><Relationship Id="rId58" Type="http://schemas.openxmlformats.org/officeDocument/2006/relationships/slide" Target="slides/slide42.xml"/><Relationship Id="rId66" Type="http://schemas.openxmlformats.org/officeDocument/2006/relationships/slide" Target="slides/slide50.xml"/><Relationship Id="rId74" Type="http://schemas.openxmlformats.org/officeDocument/2006/relationships/slide" Target="slides/slide58.xml"/><Relationship Id="rId79" Type="http://schemas.openxmlformats.org/officeDocument/2006/relationships/slide" Target="slides/slide63.xml"/><Relationship Id="rId8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5.xml"/><Relationship Id="rId82" Type="http://schemas.openxmlformats.org/officeDocument/2006/relationships/slide" Target="slides/slide66.xml"/><Relationship Id="rId19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slide" Target="slides/slide32.xml"/><Relationship Id="rId56" Type="http://schemas.openxmlformats.org/officeDocument/2006/relationships/slide" Target="slides/slide40.xml"/><Relationship Id="rId64" Type="http://schemas.openxmlformats.org/officeDocument/2006/relationships/slide" Target="slides/slide48.xml"/><Relationship Id="rId69" Type="http://schemas.openxmlformats.org/officeDocument/2006/relationships/slide" Target="slides/slide53.xml"/><Relationship Id="rId77" Type="http://schemas.openxmlformats.org/officeDocument/2006/relationships/slide" Target="slides/slide6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5.xml"/><Relationship Id="rId72" Type="http://schemas.openxmlformats.org/officeDocument/2006/relationships/slide" Target="slides/slide56.xml"/><Relationship Id="rId80" Type="http://schemas.openxmlformats.org/officeDocument/2006/relationships/slide" Target="slides/slide64.xml"/><Relationship Id="rId85" Type="http://schemas.openxmlformats.org/officeDocument/2006/relationships/slide" Target="slides/slide69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59" Type="http://schemas.openxmlformats.org/officeDocument/2006/relationships/slide" Target="slides/slide43.xml"/><Relationship Id="rId67" Type="http://schemas.openxmlformats.org/officeDocument/2006/relationships/slide" Target="slides/slide51.xml"/><Relationship Id="rId20" Type="http://schemas.openxmlformats.org/officeDocument/2006/relationships/slide" Target="slides/slide4.xml"/><Relationship Id="rId41" Type="http://schemas.openxmlformats.org/officeDocument/2006/relationships/slide" Target="slides/slide25.xml"/><Relationship Id="rId54" Type="http://schemas.openxmlformats.org/officeDocument/2006/relationships/slide" Target="slides/slide38.xml"/><Relationship Id="rId62" Type="http://schemas.openxmlformats.org/officeDocument/2006/relationships/slide" Target="slides/slide46.xml"/><Relationship Id="rId70" Type="http://schemas.openxmlformats.org/officeDocument/2006/relationships/slide" Target="slides/slide54.xml"/><Relationship Id="rId75" Type="http://schemas.openxmlformats.org/officeDocument/2006/relationships/slide" Target="slides/slide59.xml"/><Relationship Id="rId83" Type="http://schemas.openxmlformats.org/officeDocument/2006/relationships/slide" Target="slides/slide67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slide" Target="slides/slide33.xml"/><Relationship Id="rId57" Type="http://schemas.openxmlformats.org/officeDocument/2006/relationships/slide" Target="slides/slide4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slide" Target="slides/slide36.xml"/><Relationship Id="rId60" Type="http://schemas.openxmlformats.org/officeDocument/2006/relationships/slide" Target="slides/slide44.xml"/><Relationship Id="rId65" Type="http://schemas.openxmlformats.org/officeDocument/2006/relationships/slide" Target="slides/slide49.xml"/><Relationship Id="rId73" Type="http://schemas.openxmlformats.org/officeDocument/2006/relationships/slide" Target="slides/slide57.xml"/><Relationship Id="rId78" Type="http://schemas.openxmlformats.org/officeDocument/2006/relationships/slide" Target="slides/slide62.xml"/><Relationship Id="rId81" Type="http://schemas.openxmlformats.org/officeDocument/2006/relationships/slide" Target="slides/slide65.xml"/><Relationship Id="rId86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919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00101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40716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99788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43287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7AA9124-E623-4A90-B40E-B1C30F47666D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90304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sz="quarter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719263"/>
            <a:ext cx="4038600" cy="21288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57200" y="4000500"/>
            <a:ext cx="4038600" cy="21304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0070C0"/>
              </a:solidFill>
            </a:endParaRPr>
          </a:p>
        </p:txBody>
      </p:sp>
      <p:sp>
        <p:nvSpPr>
          <p:cNvPr id="8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0070C0"/>
              </a:solidFill>
            </a:endParaRPr>
          </a:p>
        </p:txBody>
      </p:sp>
      <p:sp>
        <p:nvSpPr>
          <p:cNvPr id="9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A7146-5C82-4F19-95C5-FC9D7CBB535C}" type="slidenum">
              <a:rPr lang="tr-T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176368"/>
      </p:ext>
    </p:extLst>
  </p:cSld>
  <p:clrMapOvr>
    <a:masterClrMapping/>
  </p:clrMapOvr>
  <p:transition>
    <p:zoom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0958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1007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02024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1854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452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21442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6753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42009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23491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89281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37379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211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sz="quarter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719263"/>
            <a:ext cx="4038600" cy="21288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57200" y="4000500"/>
            <a:ext cx="4038600" cy="21304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0070C0"/>
              </a:solidFill>
            </a:endParaRPr>
          </a:p>
        </p:txBody>
      </p:sp>
      <p:sp>
        <p:nvSpPr>
          <p:cNvPr id="8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0070C0"/>
              </a:solidFill>
            </a:endParaRPr>
          </a:p>
        </p:txBody>
      </p:sp>
      <p:sp>
        <p:nvSpPr>
          <p:cNvPr id="9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A7146-5C82-4F19-95C5-FC9D7CBB535C}" type="slidenum">
              <a:rPr lang="tr-T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137370"/>
      </p:ext>
    </p:extLst>
  </p:cSld>
  <p:clrMapOvr>
    <a:masterClrMapping/>
  </p:clrMapOvr>
  <p:transition>
    <p:zoom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96646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06712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9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7AA9124-E623-4A90-B40E-B1C30F47666D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74925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06145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08582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97980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03780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04946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70734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57083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61113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7AA9124-E623-4A90-B40E-B1C30F47666D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92384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sz="quarter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719263"/>
            <a:ext cx="4038600" cy="21288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57200" y="4000500"/>
            <a:ext cx="4038600" cy="21304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0070C0"/>
              </a:solidFill>
            </a:endParaRPr>
          </a:p>
        </p:txBody>
      </p:sp>
      <p:sp>
        <p:nvSpPr>
          <p:cNvPr id="8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0070C0"/>
              </a:solidFill>
            </a:endParaRPr>
          </a:p>
        </p:txBody>
      </p:sp>
      <p:sp>
        <p:nvSpPr>
          <p:cNvPr id="9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A7146-5C82-4F19-95C5-FC9D7CBB535C}" type="slidenum">
              <a:rPr lang="tr-T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751980"/>
      </p:ext>
    </p:extLst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sz="quarter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719263"/>
            <a:ext cx="4038600" cy="21288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57200" y="4000500"/>
            <a:ext cx="4038600" cy="21304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0070C0"/>
              </a:solidFill>
            </a:endParaRPr>
          </a:p>
        </p:txBody>
      </p:sp>
      <p:sp>
        <p:nvSpPr>
          <p:cNvPr id="8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0070C0"/>
              </a:solidFill>
            </a:endParaRPr>
          </a:p>
        </p:txBody>
      </p:sp>
      <p:sp>
        <p:nvSpPr>
          <p:cNvPr id="9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A7146-5C82-4F19-95C5-FC9D7CBB535C}" type="slidenum">
              <a:rPr lang="tr-T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795471"/>
      </p:ext>
    </p:extLst>
  </p:cSld>
  <p:clrMapOvr>
    <a:masterClrMapping/>
  </p:clrMapOvr>
  <p:transition>
    <p:zoom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50776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14191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4034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29911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97345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14911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99193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91467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90595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0718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02101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31024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7AA9124-E623-4A90-B40E-B1C30F47666D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18581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sz="quarter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719263"/>
            <a:ext cx="4038600" cy="21288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57200" y="4000500"/>
            <a:ext cx="4038600" cy="21304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0070C0"/>
              </a:solidFill>
            </a:endParaRPr>
          </a:p>
        </p:txBody>
      </p:sp>
      <p:sp>
        <p:nvSpPr>
          <p:cNvPr id="8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0070C0"/>
              </a:solidFill>
            </a:endParaRPr>
          </a:p>
        </p:txBody>
      </p:sp>
      <p:sp>
        <p:nvSpPr>
          <p:cNvPr id="9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A7146-5C82-4F19-95C5-FC9D7CBB535C}" type="slidenum">
              <a:rPr lang="tr-T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285867"/>
      </p:ext>
    </p:extLst>
  </p:cSld>
  <p:clrMapOvr>
    <a:masterClrMapping/>
  </p:clrMapOvr>
  <p:transition>
    <p:zoom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57097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97206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37459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46014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4387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93967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6739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2545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44878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85528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11304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46408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7AA9124-E623-4A90-B40E-B1C30F47666D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56927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sz="quarter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719263"/>
            <a:ext cx="4038600" cy="21288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57200" y="4000500"/>
            <a:ext cx="4038600" cy="21304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0070C0"/>
              </a:solidFill>
            </a:endParaRPr>
          </a:p>
        </p:txBody>
      </p:sp>
      <p:sp>
        <p:nvSpPr>
          <p:cNvPr id="8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0070C0"/>
              </a:solidFill>
            </a:endParaRPr>
          </a:p>
        </p:txBody>
      </p:sp>
      <p:sp>
        <p:nvSpPr>
          <p:cNvPr id="9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A7146-5C82-4F19-95C5-FC9D7CBB535C}" type="slidenum">
              <a:rPr lang="tr-T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795037"/>
      </p:ext>
    </p:extLst>
  </p:cSld>
  <p:clrMapOvr>
    <a:masterClrMapping/>
  </p:clrMapOvr>
  <p:transition>
    <p:zoom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355D15B-9E2B-4A56-8BAE-B0FA5EC3FC2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284496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E212F8D-09F7-43FC-9926-EFCDE80BA31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292324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92F9140-B2A6-4678-8AAD-BD7D63C5D48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481545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7CFC258-05E5-4FAF-9972-2193FBCFE3E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53206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45910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4ADDA52-88D5-486A-B81A-D29FD675343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142114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A7C63A7-5BB0-4AAA-80E9-C565EC6607B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652563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BCB1AB2-AA10-4B49-95C3-9E3174A309C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030130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09C7CAC-6655-45D8-84F6-EEE8CAF85AC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438780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991FF02-00E1-415A-AE37-F96BE1E31E1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220843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D7341E1-0603-4634-824B-D20C4C14817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48842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6528760-9F24-4FAE-9847-C013EBB6D57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286982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4E9975E-037B-4A4C-9C89-B226268FE31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08002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51730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7209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34180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30168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0932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82745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28823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01584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861079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6747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220059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319389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sz="quarter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719263"/>
            <a:ext cx="4038600" cy="21288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57200" y="4000500"/>
            <a:ext cx="4038600" cy="21304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0070C0"/>
              </a:solidFill>
            </a:endParaRPr>
          </a:p>
        </p:txBody>
      </p:sp>
      <p:sp>
        <p:nvSpPr>
          <p:cNvPr id="8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0070C0"/>
              </a:solidFill>
            </a:endParaRPr>
          </a:p>
        </p:txBody>
      </p:sp>
      <p:sp>
        <p:nvSpPr>
          <p:cNvPr id="9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A7146-5C82-4F19-95C5-FC9D7CBB535C}" type="slidenum">
              <a:rPr lang="tr-T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267656"/>
      </p:ext>
    </p:extLst>
  </p:cSld>
  <p:clrMapOvr>
    <a:masterClrMapping/>
  </p:clrMapOvr>
  <p:transition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74938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60699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166004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99796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38921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72745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547193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42150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330838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496435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836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99893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969392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7AA9124-E623-4A90-B40E-B1C30F47666D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74111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sz="quarter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719263"/>
            <a:ext cx="4038600" cy="21288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57200" y="4000500"/>
            <a:ext cx="4038600" cy="21304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0070C0"/>
              </a:solidFill>
            </a:endParaRPr>
          </a:p>
        </p:txBody>
      </p:sp>
      <p:sp>
        <p:nvSpPr>
          <p:cNvPr id="8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0070C0"/>
              </a:solidFill>
            </a:endParaRPr>
          </a:p>
        </p:txBody>
      </p:sp>
      <p:sp>
        <p:nvSpPr>
          <p:cNvPr id="9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A7146-5C82-4F19-95C5-FC9D7CBB535C}" type="slidenum">
              <a:rPr lang="tr-T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662400"/>
      </p:ext>
    </p:extLst>
  </p:cSld>
  <p:clrMapOvr>
    <a:masterClrMapping/>
  </p:clrMapOvr>
  <p:transition>
    <p:zoom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E6ABE4C-CB8A-4BA7-8C72-E4D62E64CC6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2186024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DCC2B1B-47E5-4D17-9B9D-F775E37F914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2190929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D9A0127-B067-4A4E-B135-C1BC0A9D94D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779802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4894700-CE6A-42FC-BCC2-E3C2198F1FB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669369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73B17AC-0601-4426-BD49-F094EB2321E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6245938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FFAAC6F-A2AC-413C-B836-D92D4C03EF5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4229434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1A93BD2-294C-4528-8AC0-E5BB0AC4CE8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6114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086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13401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85F4D4C-F7ED-4E4D-BEB5-5BDE0CE9799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3755048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D1DEBBE-C028-41F3-B1B9-3B80CB03635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7925337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03B9326-61D2-48F0-B7CA-196E69B89EA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8751222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5C216AD-6EE7-4C9E-83CF-D24F1A15177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0308506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3180725-77BE-4BFE-A5F8-8209D60F921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40450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2855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9597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4389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0553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7AA9124-E623-4A90-B40E-B1C30F47666D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0269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sz="quarter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719263"/>
            <a:ext cx="4038600" cy="21288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57200" y="4000500"/>
            <a:ext cx="4038600" cy="21304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0070C0"/>
              </a:solidFill>
            </a:endParaRPr>
          </a:p>
        </p:txBody>
      </p:sp>
      <p:sp>
        <p:nvSpPr>
          <p:cNvPr id="8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0070C0"/>
              </a:solidFill>
            </a:endParaRPr>
          </a:p>
        </p:txBody>
      </p:sp>
      <p:sp>
        <p:nvSpPr>
          <p:cNvPr id="9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A7146-5C82-4F19-95C5-FC9D7CBB535C}" type="slidenum">
              <a:rPr lang="tr-T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186310"/>
      </p:ext>
    </p:extLst>
  </p:cSld>
  <p:clrMapOvr>
    <a:masterClrMapping/>
  </p:clrMapOvr>
  <p:transition>
    <p:zo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0459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5080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527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088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3950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4357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0397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7284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7299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0722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6295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016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7AA9124-E623-4A90-B40E-B1C30F47666D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1042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sz="quarter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719263"/>
            <a:ext cx="4038600" cy="21288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57200" y="4000500"/>
            <a:ext cx="4038600" cy="21304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0070C0"/>
              </a:solidFill>
            </a:endParaRPr>
          </a:p>
        </p:txBody>
      </p:sp>
      <p:sp>
        <p:nvSpPr>
          <p:cNvPr id="8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0070C0"/>
              </a:solidFill>
            </a:endParaRPr>
          </a:p>
        </p:txBody>
      </p:sp>
      <p:sp>
        <p:nvSpPr>
          <p:cNvPr id="9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A7146-5C82-4F19-95C5-FC9D7CBB535C}" type="slidenum">
              <a:rPr lang="tr-T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192125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5379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0156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0699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7981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9229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6212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0375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1438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9854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7762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511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9006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2684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7AA9124-E623-4A90-B40E-B1C30F47666D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2294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sz="quarter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719263"/>
            <a:ext cx="4038600" cy="21288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57200" y="4000500"/>
            <a:ext cx="4038600" cy="21304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0070C0"/>
              </a:solidFill>
            </a:endParaRPr>
          </a:p>
        </p:txBody>
      </p:sp>
      <p:sp>
        <p:nvSpPr>
          <p:cNvPr id="8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0070C0"/>
              </a:solidFill>
            </a:endParaRPr>
          </a:p>
        </p:txBody>
      </p:sp>
      <p:sp>
        <p:nvSpPr>
          <p:cNvPr id="9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A7146-5C82-4F19-95C5-FC9D7CBB535C}" type="slidenum">
              <a:rPr lang="tr-T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986850"/>
      </p:ext>
    </p:extLst>
  </p:cSld>
  <p:clrMapOvr>
    <a:masterClrMapping/>
  </p:clrMapOvr>
  <p:transition>
    <p:zo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7485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3372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3833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5815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1378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73209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054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20994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7810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41109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755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39433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7AA9124-E623-4A90-B40E-B1C30F47666D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53928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sz="quarter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719263"/>
            <a:ext cx="4038600" cy="21288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57200" y="4000500"/>
            <a:ext cx="4038600" cy="21304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0070C0"/>
              </a:solidFill>
            </a:endParaRPr>
          </a:p>
        </p:txBody>
      </p:sp>
      <p:sp>
        <p:nvSpPr>
          <p:cNvPr id="8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0070C0"/>
              </a:solidFill>
            </a:endParaRPr>
          </a:p>
        </p:txBody>
      </p:sp>
      <p:sp>
        <p:nvSpPr>
          <p:cNvPr id="9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A7146-5C82-4F19-95C5-FC9D7CBB535C}" type="slidenum">
              <a:rPr lang="tr-T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381651"/>
      </p:ext>
    </p:extLst>
  </p:cSld>
  <p:clrMapOvr>
    <a:masterClrMapping/>
  </p:clrMapOvr>
  <p:transition>
    <p:zo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72835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8710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19128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560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36861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82780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75949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4367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32233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04343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65273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0702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7AA9124-E623-4A90-B40E-B1C30F47666D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30213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sz="quarter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719263"/>
            <a:ext cx="4038600" cy="21288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57200" y="4000500"/>
            <a:ext cx="4038600" cy="21304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0070C0"/>
              </a:solidFill>
            </a:endParaRPr>
          </a:p>
        </p:txBody>
      </p:sp>
      <p:sp>
        <p:nvSpPr>
          <p:cNvPr id="8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0070C0"/>
              </a:solidFill>
            </a:endParaRPr>
          </a:p>
        </p:txBody>
      </p:sp>
      <p:sp>
        <p:nvSpPr>
          <p:cNvPr id="9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A7146-5C82-4F19-95C5-FC9D7CBB535C}" type="slidenum">
              <a:rPr lang="tr-T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819670"/>
      </p:ext>
    </p:extLst>
  </p:cSld>
  <p:clrMapOvr>
    <a:masterClrMapping/>
  </p:clrMapOvr>
  <p:transition>
    <p:zoom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199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98978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04033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04510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6563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48488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2393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07590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80930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84440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9957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502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05259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7AA9124-E623-4A90-B40E-B1C30F47666D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97807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sz="quarter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719263"/>
            <a:ext cx="4038600" cy="21288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57200" y="4000500"/>
            <a:ext cx="4038600" cy="21304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0070C0"/>
              </a:solidFill>
            </a:endParaRPr>
          </a:p>
        </p:txBody>
      </p:sp>
      <p:sp>
        <p:nvSpPr>
          <p:cNvPr id="8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>
              <a:solidFill>
                <a:srgbClr val="0070C0"/>
              </a:solidFill>
            </a:endParaRPr>
          </a:p>
        </p:txBody>
      </p:sp>
      <p:sp>
        <p:nvSpPr>
          <p:cNvPr id="9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A7146-5C82-4F19-95C5-FC9D7CBB535C}" type="slidenum">
              <a:rPr lang="tr-T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835817"/>
      </p:ext>
    </p:extLst>
  </p:cSld>
  <p:clrMapOvr>
    <a:masterClrMapping/>
  </p:clrMapOvr>
  <p:transition>
    <p:zoom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93118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34978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63976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16889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304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0501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94153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547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13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12" Type="http://schemas.openxmlformats.org/officeDocument/2006/relationships/slideLayout" Target="../slideLayouts/slideLayout141.xml"/><Relationship Id="rId2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13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12" Type="http://schemas.openxmlformats.org/officeDocument/2006/relationships/slideLayout" Target="../slideLayouts/slideLayout154.xml"/><Relationship Id="rId2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slideLayout" Target="../slideLayouts/slideLayout167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4.xml"/><Relationship Id="rId12" Type="http://schemas.openxmlformats.org/officeDocument/2006/relationships/slideLayout" Target="../slideLayouts/slideLayout179.xml"/><Relationship Id="rId2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2.xml"/><Relationship Id="rId10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7.xml"/><Relationship Id="rId13" Type="http://schemas.openxmlformats.org/officeDocument/2006/relationships/slideLayout" Target="../slideLayouts/slideLayout192.xml"/><Relationship Id="rId3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6.xml"/><Relationship Id="rId12" Type="http://schemas.openxmlformats.org/officeDocument/2006/relationships/slideLayout" Target="../slideLayouts/slideLayout191.xml"/><Relationship Id="rId2" Type="http://schemas.openxmlformats.org/officeDocument/2006/relationships/slideLayout" Target="../slideLayouts/slideLayout181.xml"/><Relationship Id="rId1" Type="http://schemas.openxmlformats.org/officeDocument/2006/relationships/slideLayout" Target="../slideLayouts/slideLayout180.xml"/><Relationship Id="rId6" Type="http://schemas.openxmlformats.org/officeDocument/2006/relationships/slideLayout" Target="../slideLayouts/slideLayout185.xml"/><Relationship Id="rId11" Type="http://schemas.openxmlformats.org/officeDocument/2006/relationships/slideLayout" Target="../slideLayouts/slideLayout190.xml"/><Relationship Id="rId5" Type="http://schemas.openxmlformats.org/officeDocument/2006/relationships/slideLayout" Target="../slideLayouts/slideLayout184.xml"/><Relationship Id="rId10" Type="http://schemas.openxmlformats.org/officeDocument/2006/relationships/slideLayout" Target="../slideLayouts/slideLayout189.xml"/><Relationship Id="rId4" Type="http://schemas.openxmlformats.org/officeDocument/2006/relationships/slideLayout" Target="../slideLayouts/slideLayout183.xml"/><Relationship Id="rId9" Type="http://schemas.openxmlformats.org/officeDocument/2006/relationships/slideLayout" Target="../slideLayouts/slideLayout188.xml"/><Relationship Id="rId14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0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95.xml"/><Relationship Id="rId7" Type="http://schemas.openxmlformats.org/officeDocument/2006/relationships/slideLayout" Target="../slideLayouts/slideLayout199.xml"/><Relationship Id="rId12" Type="http://schemas.openxmlformats.org/officeDocument/2006/relationships/slideLayout" Target="../slideLayouts/slideLayout204.xml"/><Relationship Id="rId2" Type="http://schemas.openxmlformats.org/officeDocument/2006/relationships/slideLayout" Target="../slideLayouts/slideLayout194.xml"/><Relationship Id="rId1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8.xml"/><Relationship Id="rId11" Type="http://schemas.openxmlformats.org/officeDocument/2006/relationships/slideLayout" Target="../slideLayouts/slideLayout203.xml"/><Relationship Id="rId5" Type="http://schemas.openxmlformats.org/officeDocument/2006/relationships/slideLayout" Target="../slideLayouts/slideLayout197.xml"/><Relationship Id="rId10" Type="http://schemas.openxmlformats.org/officeDocument/2006/relationships/slideLayout" Target="../slideLayouts/slideLayout202.xml"/><Relationship Id="rId4" Type="http://schemas.openxmlformats.org/officeDocument/2006/relationships/slideLayout" Target="../slideLayouts/slideLayout196.xml"/><Relationship Id="rId9" Type="http://schemas.openxmlformats.org/officeDocument/2006/relationships/slideLayout" Target="../slideLayouts/slideLayout20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314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905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094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94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B1914F-07BC-477C-9E4A-58AD6B0C1CEA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910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069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668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8C4994-9430-4E9E-9BEE-50E4B60E51CB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190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  <p:sldLayoutId id="214748389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85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829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663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303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99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0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038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1820E-692C-4352-8EF7-7E4CBD12C12E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88D2F-1AA1-4D6B-AF5C-19E220D40103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559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3.xml"/><Relationship Id="rId4" Type="http://schemas.openxmlformats.org/officeDocument/2006/relationships/image" Target="../media/image16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6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1.xml"/><Relationship Id="rId4" Type="http://schemas.openxmlformats.org/officeDocument/2006/relationships/image" Target="../media/image27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6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9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9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69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69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69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69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69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9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9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470025"/>
          </a:xfrm>
        </p:spPr>
        <p:txBody>
          <a:bodyPr/>
          <a:lstStyle/>
          <a:p>
            <a:r>
              <a:rPr lang="tr-TR" b="1" dirty="0" smtClean="0">
                <a:solidFill>
                  <a:srgbClr val="00B0F0"/>
                </a:solidFill>
              </a:rPr>
              <a:t>  </a:t>
            </a:r>
            <a:r>
              <a:rPr lang="tr-TR" sz="4000" b="1" dirty="0" err="1" smtClean="0">
                <a:solidFill>
                  <a:srgbClr val="FFFF00"/>
                </a:solidFill>
              </a:rPr>
              <a:t>Hiperandrogenism-Hirsutism</a:t>
            </a:r>
            <a:endParaRPr lang="tr-TR" sz="4000" b="1" dirty="0">
              <a:solidFill>
                <a:srgbClr val="FFFF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87624" y="3356992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tr-TR" b="1" dirty="0" smtClean="0">
                <a:solidFill>
                  <a:schemeClr val="bg1"/>
                </a:solidFill>
              </a:rPr>
              <a:t>Dr. Hikmet HASSA</a:t>
            </a:r>
          </a:p>
          <a:p>
            <a:r>
              <a:rPr lang="tr-TR" b="1" dirty="0" smtClean="0">
                <a:solidFill>
                  <a:schemeClr val="bg1"/>
                </a:solidFill>
              </a:rPr>
              <a:t>ESOGÜ Tıp Fakültesi</a:t>
            </a:r>
          </a:p>
          <a:p>
            <a:r>
              <a:rPr lang="tr-TR" b="1" dirty="0" smtClean="0">
                <a:solidFill>
                  <a:schemeClr val="bg1"/>
                </a:solidFill>
              </a:rPr>
              <a:t>Kadın Hastalıkları-Doğum ABD</a:t>
            </a:r>
          </a:p>
          <a:p>
            <a:r>
              <a:rPr lang="tr-TR" b="1" dirty="0" smtClean="0">
                <a:solidFill>
                  <a:schemeClr val="bg1"/>
                </a:solidFill>
              </a:rPr>
              <a:t>     Üreme Endokrinolojisi </a:t>
            </a:r>
            <a:r>
              <a:rPr lang="tr-TR" b="1" dirty="0" err="1" smtClean="0">
                <a:solidFill>
                  <a:schemeClr val="bg1"/>
                </a:solidFill>
              </a:rPr>
              <a:t>İnfertilite</a:t>
            </a:r>
            <a:r>
              <a:rPr lang="tr-TR" b="1" dirty="0" smtClean="0">
                <a:solidFill>
                  <a:schemeClr val="bg1"/>
                </a:solidFill>
              </a:rPr>
              <a:t> Bilim Dalı ve Tüp Bebek Başkanı</a:t>
            </a:r>
            <a:endParaRPr lang="tr-T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1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tr-TR" sz="4000" b="1" dirty="0" err="1" smtClean="0">
                <a:solidFill>
                  <a:srgbClr val="FFFF00"/>
                </a:solidFill>
              </a:rPr>
              <a:t>Androgenlerin</a:t>
            </a:r>
            <a:r>
              <a:rPr lang="tr-TR" sz="4000" b="1" dirty="0" smtClean="0">
                <a:solidFill>
                  <a:srgbClr val="FFFF00"/>
                </a:solidFill>
              </a:rPr>
              <a:t> kıl büyümesine etkisi</a:t>
            </a:r>
            <a:endParaRPr lang="tr-TR" sz="4000" b="1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1600200"/>
            <a:ext cx="8579296" cy="521317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800" b="1" dirty="0" smtClean="0">
                <a:solidFill>
                  <a:srgbClr val="00FF00"/>
                </a:solidFill>
              </a:rPr>
              <a:t>Testosteron (T)</a:t>
            </a:r>
            <a:r>
              <a:rPr lang="tr-TR" sz="2800" b="1" dirty="0" smtClean="0">
                <a:solidFill>
                  <a:schemeClr val="bg1"/>
                </a:solidFill>
              </a:rPr>
              <a:t> kıl büyümesini yönlendiren esas </a:t>
            </a:r>
            <a:r>
              <a:rPr lang="tr-TR" sz="2800" b="1" dirty="0" err="1" smtClean="0">
                <a:solidFill>
                  <a:schemeClr val="bg1"/>
                </a:solidFill>
              </a:rPr>
              <a:t>sirküle</a:t>
            </a:r>
            <a:r>
              <a:rPr lang="tr-TR" sz="2800" b="1" dirty="0" smtClean="0">
                <a:solidFill>
                  <a:schemeClr val="bg1"/>
                </a:solidFill>
              </a:rPr>
              <a:t> </a:t>
            </a:r>
            <a:r>
              <a:rPr lang="tr-TR" sz="2800" b="1" dirty="0" err="1" smtClean="0">
                <a:solidFill>
                  <a:schemeClr val="bg1"/>
                </a:solidFill>
              </a:rPr>
              <a:t>androgendir</a:t>
            </a:r>
            <a:r>
              <a:rPr lang="tr-TR" sz="2800" b="1" dirty="0" smtClean="0">
                <a:solidFill>
                  <a:schemeClr val="bg1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sz="28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2800" b="1" dirty="0" err="1" smtClean="0">
                <a:solidFill>
                  <a:srgbClr val="FFFF00"/>
                </a:solidFill>
              </a:rPr>
              <a:t>Dermal</a:t>
            </a:r>
            <a:r>
              <a:rPr lang="tr-TR" sz="2800" b="1" dirty="0" smtClean="0">
                <a:solidFill>
                  <a:srgbClr val="FFFF00"/>
                </a:solidFill>
              </a:rPr>
              <a:t> </a:t>
            </a:r>
            <a:r>
              <a:rPr lang="tr-TR" sz="2800" b="1" dirty="0" err="1" smtClean="0">
                <a:solidFill>
                  <a:srgbClr val="FFFF00"/>
                </a:solidFill>
              </a:rPr>
              <a:t>papillada</a:t>
            </a:r>
            <a:r>
              <a:rPr lang="tr-TR" sz="2800" b="1" dirty="0" smtClean="0">
                <a:solidFill>
                  <a:srgbClr val="FFFF00"/>
                </a:solidFill>
              </a:rPr>
              <a:t> (S-T) 5-Alfa –</a:t>
            </a:r>
            <a:r>
              <a:rPr lang="tr-TR" sz="2800" b="1" dirty="0" err="1" smtClean="0">
                <a:solidFill>
                  <a:srgbClr val="FFFF00"/>
                </a:solidFill>
              </a:rPr>
              <a:t>Redüktaz</a:t>
            </a:r>
            <a:r>
              <a:rPr lang="tr-TR" sz="2800" b="1" dirty="0" smtClean="0">
                <a:solidFill>
                  <a:srgbClr val="FFFF00"/>
                </a:solidFill>
              </a:rPr>
              <a:t> enzimi </a:t>
            </a:r>
            <a:r>
              <a:rPr lang="tr-TR" sz="2800" dirty="0" smtClean="0">
                <a:solidFill>
                  <a:schemeClr val="bg1"/>
                </a:solidFill>
              </a:rPr>
              <a:t>ile </a:t>
            </a:r>
            <a:r>
              <a:rPr lang="tr-TR" sz="2800" b="1" dirty="0" err="1" smtClean="0">
                <a:solidFill>
                  <a:schemeClr val="bg1"/>
                </a:solidFill>
              </a:rPr>
              <a:t>Dihidrotestosterona</a:t>
            </a:r>
            <a:r>
              <a:rPr lang="tr-TR" sz="2800" b="1" dirty="0" smtClean="0">
                <a:solidFill>
                  <a:schemeClr val="bg1"/>
                </a:solidFill>
              </a:rPr>
              <a:t> (</a:t>
            </a:r>
            <a:r>
              <a:rPr lang="tr-TR" sz="2800" b="1" dirty="0" smtClean="0">
                <a:solidFill>
                  <a:srgbClr val="FFFF00"/>
                </a:solidFill>
              </a:rPr>
              <a:t>DHT</a:t>
            </a:r>
            <a:r>
              <a:rPr lang="tr-TR" sz="2800" b="1" dirty="0" smtClean="0">
                <a:solidFill>
                  <a:schemeClr val="bg1"/>
                </a:solidFill>
              </a:rPr>
              <a:t>)çevrilir</a:t>
            </a:r>
            <a:r>
              <a:rPr lang="tr-TR" sz="2800" dirty="0" smtClean="0">
                <a:solidFill>
                  <a:schemeClr val="bg1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sz="28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2800" b="1" dirty="0" smtClean="0">
                <a:solidFill>
                  <a:srgbClr val="00FF00"/>
                </a:solidFill>
              </a:rPr>
              <a:t>DHT</a:t>
            </a:r>
            <a:r>
              <a:rPr lang="tr-TR" sz="2800" dirty="0" smtClean="0">
                <a:solidFill>
                  <a:schemeClr val="bg1"/>
                </a:solidFill>
              </a:rPr>
              <a:t> </a:t>
            </a:r>
            <a:r>
              <a:rPr lang="tr-TR" sz="2800" b="1" dirty="0" err="1" smtClean="0">
                <a:solidFill>
                  <a:schemeClr val="bg1"/>
                </a:solidFill>
              </a:rPr>
              <a:t>dermal</a:t>
            </a:r>
            <a:r>
              <a:rPr lang="tr-TR" sz="2800" b="1" dirty="0" smtClean="0">
                <a:solidFill>
                  <a:schemeClr val="bg1"/>
                </a:solidFill>
              </a:rPr>
              <a:t> </a:t>
            </a:r>
            <a:r>
              <a:rPr lang="tr-TR" sz="2800" b="1" dirty="0" err="1" smtClean="0">
                <a:solidFill>
                  <a:schemeClr val="bg1"/>
                </a:solidFill>
              </a:rPr>
              <a:t>papillada</a:t>
            </a:r>
            <a:r>
              <a:rPr lang="tr-TR" sz="2800" b="1" dirty="0" smtClean="0">
                <a:solidFill>
                  <a:schemeClr val="bg1"/>
                </a:solidFill>
              </a:rPr>
              <a:t> </a:t>
            </a:r>
            <a:r>
              <a:rPr lang="tr-TR" sz="2800" b="1" dirty="0" err="1" smtClean="0">
                <a:solidFill>
                  <a:schemeClr val="bg1"/>
                </a:solidFill>
              </a:rPr>
              <a:t>vellus</a:t>
            </a:r>
            <a:r>
              <a:rPr lang="tr-TR" sz="2800" b="1" dirty="0" smtClean="0">
                <a:solidFill>
                  <a:schemeClr val="bg1"/>
                </a:solidFill>
              </a:rPr>
              <a:t> kılların dışında </a:t>
            </a:r>
            <a:r>
              <a:rPr lang="tr-TR" sz="2800" b="1" dirty="0" smtClean="0">
                <a:solidFill>
                  <a:srgbClr val="00FF00"/>
                </a:solidFill>
              </a:rPr>
              <a:t>terminal yapıdaki  kılların oluşumunu sağlar.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sz="28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2800" b="1" dirty="0" smtClean="0">
                <a:solidFill>
                  <a:schemeClr val="bg1"/>
                </a:solidFill>
              </a:rPr>
              <a:t>Diğer </a:t>
            </a:r>
            <a:r>
              <a:rPr lang="tr-TR" sz="2800" b="1" dirty="0">
                <a:solidFill>
                  <a:schemeClr val="bg1"/>
                </a:solidFill>
              </a:rPr>
              <a:t>düşük </a:t>
            </a:r>
            <a:r>
              <a:rPr lang="tr-TR" sz="2800" b="1" dirty="0" smtClean="0">
                <a:solidFill>
                  <a:schemeClr val="bg1"/>
                </a:solidFill>
              </a:rPr>
              <a:t>potansiyeli olan </a:t>
            </a:r>
            <a:r>
              <a:rPr lang="tr-TR" sz="2800" b="1" dirty="0" err="1" smtClean="0">
                <a:solidFill>
                  <a:srgbClr val="FFFF00"/>
                </a:solidFill>
              </a:rPr>
              <a:t>Androstenedione</a:t>
            </a:r>
            <a:r>
              <a:rPr lang="tr-TR" sz="2800" b="1" dirty="0" smtClean="0">
                <a:solidFill>
                  <a:srgbClr val="FFFF00"/>
                </a:solidFill>
              </a:rPr>
              <a:t>  ve DHEA </a:t>
            </a:r>
            <a:r>
              <a:rPr lang="tr-TR" sz="2800" b="1" dirty="0" smtClean="0">
                <a:solidFill>
                  <a:schemeClr val="bg1"/>
                </a:solidFill>
              </a:rPr>
              <a:t>deride</a:t>
            </a:r>
            <a:r>
              <a:rPr lang="tr-TR" sz="2800" dirty="0" smtClean="0">
                <a:solidFill>
                  <a:schemeClr val="bg1"/>
                </a:solidFill>
              </a:rPr>
              <a:t> </a:t>
            </a:r>
            <a:r>
              <a:rPr lang="tr-TR" sz="2800" b="1" dirty="0" smtClean="0">
                <a:solidFill>
                  <a:srgbClr val="FFFF00"/>
                </a:solidFill>
              </a:rPr>
              <a:t>(T) ve (DHT) </a:t>
            </a:r>
            <a:r>
              <a:rPr lang="tr-TR" sz="2800" b="1" dirty="0" err="1" smtClean="0">
                <a:solidFill>
                  <a:srgbClr val="FFFF00"/>
                </a:solidFill>
              </a:rPr>
              <a:t>na</a:t>
            </a:r>
            <a:r>
              <a:rPr lang="tr-TR" sz="2800" b="1" dirty="0" smtClean="0">
                <a:solidFill>
                  <a:srgbClr val="FFFF00"/>
                </a:solidFill>
              </a:rPr>
              <a:t> </a:t>
            </a:r>
            <a:r>
              <a:rPr lang="tr-TR" sz="2800" b="1" dirty="0" err="1" smtClean="0">
                <a:solidFill>
                  <a:srgbClr val="FFFF00"/>
                </a:solidFill>
              </a:rPr>
              <a:t>transforme</a:t>
            </a:r>
            <a:r>
              <a:rPr lang="tr-TR" sz="2800" b="1" dirty="0" smtClean="0">
                <a:solidFill>
                  <a:srgbClr val="FFFF00"/>
                </a:solidFill>
              </a:rPr>
              <a:t> </a:t>
            </a:r>
            <a:r>
              <a:rPr lang="tr-TR" sz="2800" b="1" dirty="0" smtClean="0">
                <a:solidFill>
                  <a:schemeClr val="bg1"/>
                </a:solidFill>
              </a:rPr>
              <a:t>olabilir.</a:t>
            </a:r>
            <a:endParaRPr lang="tr-T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249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-387424"/>
            <a:ext cx="8229600" cy="1143000"/>
          </a:xfrm>
        </p:spPr>
        <p:txBody>
          <a:bodyPr>
            <a:normAutofit/>
          </a:bodyPr>
          <a:lstStyle/>
          <a:p>
            <a:r>
              <a:rPr lang="tr-TR" sz="4000" b="1" dirty="0" err="1" smtClean="0">
                <a:solidFill>
                  <a:srgbClr val="FFFF00"/>
                </a:solidFill>
              </a:rPr>
              <a:t>Androgen</a:t>
            </a:r>
            <a:r>
              <a:rPr lang="tr-TR" sz="4000" b="1" dirty="0" smtClean="0">
                <a:solidFill>
                  <a:srgbClr val="FFFF00"/>
                </a:solidFill>
              </a:rPr>
              <a:t> yapımı</a:t>
            </a:r>
            <a:endParaRPr lang="tr-TR" sz="4000" b="1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1600200"/>
            <a:ext cx="8856984" cy="5257800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3074" name="Picture 2" descr="C:\Users\mac\Desktop\Snap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980728"/>
            <a:ext cx="6572250" cy="418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1285876" y="5301208"/>
            <a:ext cx="78293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Hirsutism </a:t>
            </a:r>
            <a:r>
              <a:rPr lang="en-US" sz="1400" dirty="0" err="1">
                <a:solidFill>
                  <a:schemeClr val="bg1"/>
                </a:solidFill>
              </a:rPr>
              <a:t>refl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ects</a:t>
            </a:r>
            <a:r>
              <a:rPr lang="en-US" sz="1400" dirty="0">
                <a:solidFill>
                  <a:schemeClr val="bg1"/>
                </a:solidFill>
              </a:rPr>
              <a:t> the interaction between circulating androgen levels and the sensitivity</a:t>
            </a:r>
          </a:p>
          <a:p>
            <a:r>
              <a:rPr lang="en-US" sz="1400" dirty="0">
                <a:solidFill>
                  <a:schemeClr val="bg1"/>
                </a:solidFill>
              </a:rPr>
              <a:t>of hair follicles to androgen stimulation. In women, </a:t>
            </a:r>
            <a:r>
              <a:rPr lang="en-US" sz="1400" b="1" dirty="0">
                <a:solidFill>
                  <a:srgbClr val="FFFF00"/>
                </a:solidFill>
              </a:rPr>
              <a:t>the major circulating androgens </a:t>
            </a:r>
            <a:r>
              <a:rPr lang="en-US" sz="1400" dirty="0">
                <a:solidFill>
                  <a:schemeClr val="bg1"/>
                </a:solidFill>
              </a:rPr>
              <a:t>(in</a:t>
            </a:r>
          </a:p>
          <a:p>
            <a:r>
              <a:rPr lang="en-US" sz="1400" dirty="0">
                <a:solidFill>
                  <a:schemeClr val="bg1"/>
                </a:solidFill>
              </a:rPr>
              <a:t>descending order of serum concentration) are </a:t>
            </a:r>
            <a:r>
              <a:rPr lang="en-US" sz="1400" b="1" dirty="0" err="1">
                <a:solidFill>
                  <a:schemeClr val="bg1"/>
                </a:solidFill>
              </a:rPr>
              <a:t>dehydroepiandrosterone</a:t>
            </a:r>
            <a:r>
              <a:rPr lang="en-US" sz="1400" b="1" dirty="0">
                <a:solidFill>
                  <a:schemeClr val="bg1"/>
                </a:solidFill>
              </a:rPr>
              <a:t> sulfate (DHEA-S),</a:t>
            </a:r>
          </a:p>
          <a:p>
            <a:r>
              <a:rPr lang="tr-TR" sz="1400" b="1" dirty="0" err="1">
                <a:solidFill>
                  <a:schemeClr val="bg1"/>
                </a:solidFill>
              </a:rPr>
              <a:t>dehydoepiandrosterone</a:t>
            </a:r>
            <a:r>
              <a:rPr lang="tr-TR" sz="1400" b="1" dirty="0">
                <a:solidFill>
                  <a:schemeClr val="bg1"/>
                </a:solidFill>
              </a:rPr>
              <a:t> (DHEA), </a:t>
            </a:r>
            <a:r>
              <a:rPr lang="tr-TR" sz="1400" b="1" dirty="0" err="1">
                <a:solidFill>
                  <a:schemeClr val="bg1"/>
                </a:solidFill>
              </a:rPr>
              <a:t>androstenedione</a:t>
            </a:r>
            <a:r>
              <a:rPr lang="tr-TR" sz="1400" b="1" dirty="0">
                <a:solidFill>
                  <a:schemeClr val="bg1"/>
                </a:solidFill>
              </a:rPr>
              <a:t>, </a:t>
            </a:r>
            <a:r>
              <a:rPr lang="tr-TR" sz="1400" b="1" dirty="0" err="1">
                <a:solidFill>
                  <a:schemeClr val="bg1"/>
                </a:solidFill>
              </a:rPr>
              <a:t>testosterone</a:t>
            </a:r>
            <a:r>
              <a:rPr lang="tr-TR" sz="1400" b="1" dirty="0">
                <a:solidFill>
                  <a:schemeClr val="bg1"/>
                </a:solidFill>
              </a:rPr>
              <a:t>, </a:t>
            </a:r>
            <a:r>
              <a:rPr lang="tr-TR" sz="1400" b="1" dirty="0" err="1">
                <a:solidFill>
                  <a:schemeClr val="bg1"/>
                </a:solidFill>
              </a:rPr>
              <a:t>and</a:t>
            </a:r>
            <a:r>
              <a:rPr lang="tr-TR" sz="1400" b="1" dirty="0">
                <a:solidFill>
                  <a:schemeClr val="bg1"/>
                </a:solidFill>
              </a:rPr>
              <a:t> DHT</a:t>
            </a:r>
            <a:r>
              <a:rPr lang="tr-TR" sz="1400" b="1" dirty="0" smtClean="0">
                <a:solidFill>
                  <a:schemeClr val="bg1"/>
                </a:solidFill>
              </a:rPr>
              <a:t>. </a:t>
            </a:r>
            <a:r>
              <a:rPr lang="tr-TR" sz="1400" b="1" i="1" dirty="0" smtClean="0">
                <a:solidFill>
                  <a:srgbClr val="FFFF00"/>
                </a:solidFill>
              </a:rPr>
              <a:t>DHEA-S, </a:t>
            </a:r>
            <a:r>
              <a:rPr lang="en-US" sz="1400" b="1" i="1" dirty="0" err="1" smtClean="0">
                <a:solidFill>
                  <a:srgbClr val="FFFF00"/>
                </a:solidFill>
              </a:rPr>
              <a:t>DHEAdrostenedione</a:t>
            </a:r>
            <a:r>
              <a:rPr lang="en-US" sz="1400" b="1" i="1" dirty="0" smtClean="0">
                <a:solidFill>
                  <a:srgbClr val="FFFF00"/>
                </a:solidFill>
              </a:rPr>
              <a:t> </a:t>
            </a:r>
            <a:r>
              <a:rPr lang="en-US" sz="1400" b="1" i="1" dirty="0">
                <a:solidFill>
                  <a:schemeClr val="bg1"/>
                </a:solidFill>
              </a:rPr>
              <a:t>can be considered </a:t>
            </a:r>
            <a:r>
              <a:rPr lang="en-US" sz="1400" b="1" i="1" dirty="0">
                <a:solidFill>
                  <a:schemeClr val="accent6"/>
                </a:solidFill>
              </a:rPr>
              <a:t>pre-hormones</a:t>
            </a:r>
            <a:r>
              <a:rPr lang="en-US" sz="1400" b="1" i="1" dirty="0">
                <a:solidFill>
                  <a:schemeClr val="bg1"/>
                </a:solidFill>
              </a:rPr>
              <a:t> because they have </a:t>
            </a:r>
            <a:r>
              <a:rPr lang="en-US" sz="1400" b="1" i="1" dirty="0" smtClean="0">
                <a:solidFill>
                  <a:srgbClr val="FFFF00"/>
                </a:solidFill>
              </a:rPr>
              <a:t>little</a:t>
            </a:r>
            <a:r>
              <a:rPr lang="tr-TR" sz="1400" b="1" i="1" dirty="0" smtClean="0">
                <a:solidFill>
                  <a:srgbClr val="FFFF00"/>
                </a:solidFill>
              </a:rPr>
              <a:t> </a:t>
            </a:r>
            <a:r>
              <a:rPr lang="en-US" sz="1400" b="1" i="1" dirty="0" smtClean="0">
                <a:solidFill>
                  <a:srgbClr val="FFFF00"/>
                </a:solidFill>
              </a:rPr>
              <a:t>or </a:t>
            </a:r>
            <a:r>
              <a:rPr lang="en-US" sz="1400" b="1" i="1" dirty="0">
                <a:solidFill>
                  <a:srgbClr val="FFFF00"/>
                </a:solidFill>
              </a:rPr>
              <a:t>no intrinsic androgenic activity and require conversion to testosterone to exert </a:t>
            </a:r>
            <a:r>
              <a:rPr lang="en-US" sz="1400" b="1" i="1" dirty="0" smtClean="0">
                <a:solidFill>
                  <a:srgbClr val="FFFF00"/>
                </a:solidFill>
              </a:rPr>
              <a:t>androgenic</a:t>
            </a:r>
            <a:r>
              <a:rPr lang="tr-TR" sz="1400" b="1" i="1" dirty="0" smtClean="0">
                <a:solidFill>
                  <a:srgbClr val="FFFF00"/>
                </a:solidFill>
              </a:rPr>
              <a:t> </a:t>
            </a:r>
            <a:r>
              <a:rPr lang="tr-TR" sz="1400" b="1" i="1" dirty="0" err="1" smtClean="0">
                <a:solidFill>
                  <a:srgbClr val="FFFF00"/>
                </a:solidFill>
              </a:rPr>
              <a:t>effects</a:t>
            </a:r>
            <a:r>
              <a:rPr lang="tr-TR" sz="1400" b="1" i="1" dirty="0">
                <a:solidFill>
                  <a:srgbClr val="FFFF00"/>
                </a:solidFill>
              </a:rPr>
              <a:t>.</a:t>
            </a:r>
            <a:endParaRPr lang="tr-TR" sz="1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534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tr-TR" sz="4000" b="1" dirty="0" err="1" smtClean="0">
                <a:solidFill>
                  <a:srgbClr val="FFFF00"/>
                </a:solidFill>
              </a:rPr>
              <a:t>Androgenler-Pilosebase</a:t>
            </a:r>
            <a:r>
              <a:rPr lang="tr-TR" sz="4000" b="1" dirty="0" smtClean="0">
                <a:solidFill>
                  <a:srgbClr val="FFFF00"/>
                </a:solidFill>
              </a:rPr>
              <a:t> (PSU)ünite</a:t>
            </a:r>
            <a:endParaRPr lang="tr-TR" sz="4000" b="1" dirty="0">
              <a:solidFill>
                <a:srgbClr val="FFFF00"/>
              </a:solidFill>
            </a:endParaRPr>
          </a:p>
        </p:txBody>
      </p:sp>
      <p:pic>
        <p:nvPicPr>
          <p:cNvPr id="4" name="Picture 3" descr="C:\Users\mac\Desktop\Snap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208" y="1175454"/>
            <a:ext cx="587504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1619672" y="5701417"/>
            <a:ext cx="5884496" cy="16558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tr-TR" sz="2000" b="1" dirty="0" err="1">
                <a:solidFill>
                  <a:srgbClr val="00FF00"/>
                </a:solidFill>
              </a:rPr>
              <a:t>Dermal</a:t>
            </a:r>
            <a:r>
              <a:rPr lang="tr-TR" sz="2000" b="1" dirty="0">
                <a:solidFill>
                  <a:srgbClr val="00FF00"/>
                </a:solidFill>
              </a:rPr>
              <a:t> </a:t>
            </a:r>
            <a:r>
              <a:rPr lang="tr-TR" sz="2000" b="1" dirty="0" err="1">
                <a:solidFill>
                  <a:srgbClr val="00FF00"/>
                </a:solidFill>
              </a:rPr>
              <a:t>papillada</a:t>
            </a:r>
            <a:r>
              <a:rPr lang="tr-TR" sz="2000" b="1" dirty="0">
                <a:solidFill>
                  <a:srgbClr val="00FF00"/>
                </a:solidFill>
              </a:rPr>
              <a:t> </a:t>
            </a:r>
            <a:r>
              <a:rPr lang="tr-TR" sz="2000" b="1" dirty="0" smtClean="0">
                <a:solidFill>
                  <a:srgbClr val="00FF00"/>
                </a:solidFill>
              </a:rPr>
              <a:t> </a:t>
            </a:r>
            <a:r>
              <a:rPr lang="tr-TR" sz="2000" b="1" dirty="0" smtClean="0">
                <a:solidFill>
                  <a:srgbClr val="FFFF00"/>
                </a:solidFill>
              </a:rPr>
              <a:t>(S-T</a:t>
            </a:r>
            <a:r>
              <a:rPr lang="tr-TR" sz="2000" b="1" dirty="0">
                <a:solidFill>
                  <a:srgbClr val="FFFF00"/>
                </a:solidFill>
              </a:rPr>
              <a:t>) 5-Alfa –</a:t>
            </a:r>
            <a:r>
              <a:rPr lang="tr-TR" sz="2000" b="1" dirty="0" err="1">
                <a:solidFill>
                  <a:srgbClr val="FFFF00"/>
                </a:solidFill>
              </a:rPr>
              <a:t>Redüktaz</a:t>
            </a:r>
            <a:r>
              <a:rPr lang="tr-TR" sz="2000" b="1" dirty="0">
                <a:solidFill>
                  <a:srgbClr val="FFFF00"/>
                </a:solidFill>
              </a:rPr>
              <a:t> enzimi </a:t>
            </a:r>
            <a:r>
              <a:rPr lang="tr-TR" sz="2000" b="1" dirty="0" smtClean="0">
                <a:solidFill>
                  <a:srgbClr val="FFFF00"/>
                </a:solidFill>
              </a:rPr>
              <a:t>ile</a:t>
            </a:r>
          </a:p>
          <a:p>
            <a:pPr lvl="0">
              <a:spcBef>
                <a:spcPct val="20000"/>
              </a:spcBef>
            </a:pPr>
            <a:r>
              <a:rPr lang="tr-TR" sz="2000" dirty="0" smtClean="0">
                <a:solidFill>
                  <a:prstClr val="white"/>
                </a:solidFill>
              </a:rPr>
              <a:t>      </a:t>
            </a:r>
            <a:r>
              <a:rPr lang="tr-TR" sz="2000" b="1" dirty="0" err="1" smtClean="0">
                <a:solidFill>
                  <a:srgbClr val="FFFF00"/>
                </a:solidFill>
              </a:rPr>
              <a:t>Dihidrotestosterona</a:t>
            </a:r>
            <a:r>
              <a:rPr lang="tr-TR" sz="2000" b="1" dirty="0" smtClean="0">
                <a:solidFill>
                  <a:srgbClr val="FFFF00"/>
                </a:solidFill>
              </a:rPr>
              <a:t> </a:t>
            </a:r>
            <a:r>
              <a:rPr lang="tr-TR" sz="2000" b="1" dirty="0">
                <a:solidFill>
                  <a:srgbClr val="FFFF00"/>
                </a:solidFill>
              </a:rPr>
              <a:t>(DHT)çevrilir</a:t>
            </a:r>
            <a:r>
              <a:rPr lang="tr-TR" sz="2000" dirty="0" smtClean="0">
                <a:solidFill>
                  <a:prstClr val="white"/>
                </a:solidFill>
              </a:rPr>
              <a:t>.</a:t>
            </a:r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tr-TR" sz="2000" b="1" dirty="0" smtClean="0">
                <a:solidFill>
                  <a:srgbClr val="FFFF00"/>
                </a:solidFill>
              </a:rPr>
              <a:t>Marker</a:t>
            </a:r>
            <a:r>
              <a:rPr lang="tr-TR" sz="2000" b="1" dirty="0">
                <a:solidFill>
                  <a:srgbClr val="FFFF00"/>
                </a:solidFill>
              </a:rPr>
              <a:t>: </a:t>
            </a:r>
            <a:r>
              <a:rPr lang="tr-TR" altLang="tr-TR" sz="2000" b="1" dirty="0">
                <a:solidFill>
                  <a:srgbClr val="FFFF00"/>
                </a:solidFill>
                <a:sym typeface="Symbol" pitchFamily="18" charset="2"/>
              </a:rPr>
              <a:t>3.alfa.Diol.G </a:t>
            </a:r>
          </a:p>
          <a:p>
            <a:pPr lvl="0">
              <a:spcBef>
                <a:spcPct val="20000"/>
              </a:spcBef>
            </a:pPr>
            <a:endParaRPr lang="tr-TR" sz="2800" dirty="0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372200" y="4437112"/>
            <a:ext cx="648072" cy="5760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0803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 smtClean="0"/>
          </a:p>
        </p:txBody>
      </p:sp>
      <p:sp>
        <p:nvSpPr>
          <p:cNvPr id="39939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altLang="tr-TR" dirty="0" smtClean="0">
              <a:solidFill>
                <a:schemeClr val="bg1"/>
              </a:solidFill>
            </a:endParaRPr>
          </a:p>
          <a:p>
            <a:endParaRPr lang="tr-TR" altLang="tr-TR" dirty="0" smtClean="0">
              <a:solidFill>
                <a:schemeClr val="bg1"/>
              </a:solidFill>
            </a:endParaRPr>
          </a:p>
          <a:p>
            <a:endParaRPr lang="tr-TR" altLang="tr-TR" dirty="0" smtClean="0">
              <a:solidFill>
                <a:schemeClr val="bg1"/>
              </a:solidFill>
            </a:endParaRPr>
          </a:p>
          <a:p>
            <a:pPr marL="400050" lvl="1" indent="0">
              <a:buNone/>
            </a:pPr>
            <a:r>
              <a:rPr lang="tr-TR" altLang="tr-TR" b="1" dirty="0" smtClean="0">
                <a:solidFill>
                  <a:srgbClr val="FFFF00"/>
                </a:solidFill>
              </a:rPr>
              <a:t>Testosteron un biyolojik etkinliğini yöneten faktörler nelerdir?</a:t>
            </a:r>
          </a:p>
          <a:p>
            <a:endParaRPr lang="tr-TR" altLang="tr-TR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12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333375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tr-TR" altLang="tr-TR" sz="4000" i="1" dirty="0" smtClean="0">
                <a:solidFill>
                  <a:srgbClr val="FFFF00"/>
                </a:solidFill>
              </a:rPr>
              <a:t>(</a:t>
            </a:r>
            <a:r>
              <a:rPr lang="tr-TR" altLang="tr-TR" sz="3100" b="1" i="1" dirty="0" smtClean="0">
                <a:solidFill>
                  <a:srgbClr val="FFFF00"/>
                </a:solidFill>
              </a:rPr>
              <a:t>T) - biyolojik etkinliğine neden olan faktör </a:t>
            </a:r>
            <a:r>
              <a:rPr lang="tr-TR" altLang="tr-TR" sz="3100" b="1" i="1" dirty="0" err="1" smtClean="0">
                <a:solidFill>
                  <a:srgbClr val="FFFF00"/>
                </a:solidFill>
              </a:rPr>
              <a:t>ler</a:t>
            </a:r>
            <a:endParaRPr lang="tr-TR" altLang="tr-TR" sz="3100" b="1" i="1" dirty="0" smtClean="0">
              <a:solidFill>
                <a:srgbClr val="FFFF00"/>
              </a:solidFill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73238"/>
            <a:ext cx="8599488" cy="4752106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tr-TR" altLang="tr-TR" sz="3600" b="1" dirty="0" smtClean="0">
                <a:solidFill>
                  <a:schemeClr val="bg1"/>
                </a:solidFill>
              </a:rPr>
              <a:t>SHBG:</a:t>
            </a:r>
            <a:r>
              <a:rPr lang="tr-TR" altLang="tr-TR" sz="3600" b="1" dirty="0" smtClean="0">
                <a:solidFill>
                  <a:srgbClr val="FF0000"/>
                </a:solidFill>
              </a:rPr>
              <a:t> </a:t>
            </a:r>
            <a:r>
              <a:rPr lang="tr-TR" altLang="tr-TR" sz="3600" b="1" dirty="0" smtClean="0">
                <a:solidFill>
                  <a:srgbClr val="FFFFFF"/>
                </a:solidFill>
              </a:rPr>
              <a:t>%80 bağlıdır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tr-TR" altLang="tr-TR" sz="3600" b="1" dirty="0" smtClean="0">
                <a:solidFill>
                  <a:srgbClr val="00FF00"/>
                </a:solidFill>
              </a:rPr>
              <a:t>ALBUMİN: </a:t>
            </a:r>
            <a:r>
              <a:rPr lang="tr-TR" altLang="tr-TR" sz="3600" b="1" dirty="0" smtClean="0">
                <a:solidFill>
                  <a:srgbClr val="FFFFFF"/>
                </a:solidFill>
              </a:rPr>
              <a:t>%19 bağlıdır</a:t>
            </a:r>
            <a:endParaRPr lang="tr-TR" altLang="tr-TR" sz="3600" b="1" dirty="0" smtClean="0"/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tr-TR" altLang="tr-TR" sz="3600" b="1" dirty="0" smtClean="0">
                <a:solidFill>
                  <a:srgbClr val="FFFF00"/>
                </a:solidFill>
              </a:rPr>
              <a:t>SERBEST-T: %1-2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tr-TR" altLang="tr-TR" sz="3600" b="1" dirty="0" smtClean="0">
              <a:solidFill>
                <a:srgbClr val="FFFFFF"/>
              </a:solidFill>
            </a:endParaRP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tr-TR" altLang="tr-TR" sz="3600" b="1" dirty="0" smtClean="0">
                <a:solidFill>
                  <a:srgbClr val="FFFFFF"/>
                </a:solidFill>
              </a:rPr>
              <a:t>T </a:t>
            </a:r>
            <a:r>
              <a:rPr lang="tr-TR" altLang="tr-TR" sz="3600" b="1" dirty="0" err="1" smtClean="0">
                <a:solidFill>
                  <a:srgbClr val="FFFFFF"/>
                </a:solidFill>
              </a:rPr>
              <a:t>nun</a:t>
            </a:r>
            <a:r>
              <a:rPr lang="tr-TR" altLang="tr-TR" sz="3600" b="1" dirty="0" smtClean="0">
                <a:solidFill>
                  <a:srgbClr val="FFFFFF"/>
                </a:solidFill>
              </a:rPr>
              <a:t> </a:t>
            </a:r>
            <a:r>
              <a:rPr lang="tr-TR" altLang="tr-TR" sz="3600" b="1" dirty="0" err="1" smtClean="0">
                <a:solidFill>
                  <a:srgbClr val="00FF00"/>
                </a:solidFill>
              </a:rPr>
              <a:t>non</a:t>
            </a:r>
            <a:r>
              <a:rPr lang="tr-TR" altLang="tr-TR" sz="3600" b="1" dirty="0" smtClean="0">
                <a:solidFill>
                  <a:srgbClr val="00FF00"/>
                </a:solidFill>
              </a:rPr>
              <a:t>-SHBG fraksiyonu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tr-TR" altLang="tr-TR" sz="3600" b="1" dirty="0" smtClean="0">
                <a:solidFill>
                  <a:srgbClr val="00FF00"/>
                </a:solidFill>
              </a:rPr>
              <a:t>(S-T) </a:t>
            </a:r>
            <a:r>
              <a:rPr lang="tr-TR" altLang="tr-TR" sz="3600" b="1" dirty="0" err="1" smtClean="0">
                <a:solidFill>
                  <a:srgbClr val="FFFFFF"/>
                </a:solidFill>
              </a:rPr>
              <a:t>Androjenik</a:t>
            </a:r>
            <a:r>
              <a:rPr lang="tr-TR" altLang="tr-TR" sz="3600" b="1" dirty="0" smtClean="0">
                <a:solidFill>
                  <a:srgbClr val="FFFFFF"/>
                </a:solidFill>
              </a:rPr>
              <a:t> etkiden sorumludur.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tr-TR" altLang="tr-TR" sz="3600" b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tr-TR" altLang="tr-TR" sz="3600" b="1" dirty="0" smtClean="0">
                <a:solidFill>
                  <a:srgbClr val="FFFF00"/>
                </a:solidFill>
              </a:rPr>
              <a:t>SHBG </a:t>
            </a:r>
            <a:r>
              <a:rPr lang="tr-TR" altLang="tr-TR" sz="3600" b="1" dirty="0" smtClean="0">
                <a:solidFill>
                  <a:srgbClr val="FFFF00"/>
                </a:solidFill>
                <a:sym typeface="Symbol" pitchFamily="18" charset="2"/>
              </a:rPr>
              <a:t> nedenler, S-T  ve (</a:t>
            </a:r>
            <a:r>
              <a:rPr lang="tr-TR" altLang="tr-TR" sz="3600" b="1" dirty="0" err="1" smtClean="0">
                <a:solidFill>
                  <a:srgbClr val="FFFF00"/>
                </a:solidFill>
                <a:sym typeface="Symbol" pitchFamily="18" charset="2"/>
              </a:rPr>
              <a:t>Androgenik</a:t>
            </a:r>
            <a:r>
              <a:rPr lang="tr-TR" altLang="tr-TR" sz="3600" b="1" dirty="0" smtClean="0">
                <a:solidFill>
                  <a:srgbClr val="FFFF00"/>
                </a:solidFill>
                <a:sym typeface="Symbol" pitchFamily="18" charset="2"/>
              </a:rPr>
              <a:t> ) etki </a:t>
            </a:r>
            <a:endParaRPr lang="tr-TR" altLang="tr-TR" dirty="0" smtClean="0"/>
          </a:p>
        </p:txBody>
      </p:sp>
      <p:sp>
        <p:nvSpPr>
          <p:cNvPr id="2" name="Dikdörtgen 1"/>
          <p:cNvSpPr/>
          <p:nvPr/>
        </p:nvSpPr>
        <p:spPr>
          <a:xfrm>
            <a:off x="395536" y="5585792"/>
            <a:ext cx="8208912" cy="72352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21924"/>
            <a:ext cx="4432094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414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 smtClean="0"/>
          </a:p>
        </p:txBody>
      </p:sp>
      <p:sp>
        <p:nvSpPr>
          <p:cNvPr id="41987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dirty="0" smtClean="0">
                <a:solidFill>
                  <a:schemeClr val="bg1"/>
                </a:solidFill>
              </a:rPr>
              <a:t> </a:t>
            </a:r>
          </a:p>
          <a:p>
            <a:endParaRPr lang="tr-TR" altLang="tr-TR" dirty="0" smtClean="0">
              <a:solidFill>
                <a:schemeClr val="bg1"/>
              </a:solidFill>
            </a:endParaRPr>
          </a:p>
          <a:p>
            <a:endParaRPr lang="tr-TR" altLang="tr-TR" dirty="0" smtClean="0">
              <a:solidFill>
                <a:schemeClr val="bg1"/>
              </a:solidFill>
            </a:endParaRPr>
          </a:p>
          <a:p>
            <a:pPr marL="400050" lvl="1" indent="0">
              <a:buNone/>
            </a:pPr>
            <a:r>
              <a:rPr lang="tr-TR" altLang="tr-TR" b="1" dirty="0" smtClean="0">
                <a:solidFill>
                  <a:srgbClr val="FFFF00"/>
                </a:solidFill>
              </a:rPr>
              <a:t>SHBG azaltıp Serbest-Testosteronu arttıran patolojik durumlar nelerdir?</a:t>
            </a:r>
          </a:p>
        </p:txBody>
      </p:sp>
    </p:spTree>
    <p:extLst>
      <p:ext uri="{BB962C8B-B14F-4D97-AF65-F5344CB8AC3E}">
        <p14:creationId xmlns:p14="http://schemas.microsoft.com/office/powerpoint/2010/main" val="317511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7848600" cy="1828800"/>
          </a:xfrm>
        </p:spPr>
        <p:txBody>
          <a:bodyPr/>
          <a:lstStyle/>
          <a:p>
            <a:pPr eaLnBrk="1" hangingPunct="1"/>
            <a:r>
              <a:rPr lang="tr-TR" altLang="tr-TR" b="1" i="1" dirty="0" smtClean="0">
                <a:solidFill>
                  <a:srgbClr val="FFFF00"/>
                </a:solidFill>
              </a:rPr>
              <a:t>SHBG ( </a:t>
            </a:r>
            <a:r>
              <a:rPr lang="tr-TR" altLang="tr-TR" b="1" i="1" dirty="0" smtClean="0">
                <a:solidFill>
                  <a:srgbClr val="FFFF00"/>
                </a:solidFill>
                <a:sym typeface="Symbol" pitchFamily="18" charset="2"/>
              </a:rPr>
              <a:t> ) </a:t>
            </a:r>
            <a:r>
              <a:rPr lang="tr-TR" altLang="tr-TR" sz="4000" b="1" i="1" dirty="0" smtClean="0">
                <a:solidFill>
                  <a:srgbClr val="FFFF00"/>
                </a:solidFill>
                <a:sym typeface="Symbol" pitchFamily="18" charset="2"/>
              </a:rPr>
              <a:t>Serbest-T</a:t>
            </a:r>
            <a:r>
              <a:rPr lang="tr-TR" altLang="tr-TR" b="1" i="1" dirty="0" smtClean="0">
                <a:solidFill>
                  <a:srgbClr val="FFFF00"/>
                </a:solidFill>
                <a:sym typeface="Symbol" pitchFamily="18" charset="2"/>
              </a:rPr>
              <a:t> (  ) </a:t>
            </a:r>
            <a:r>
              <a:rPr lang="tr-TR" altLang="tr-TR" sz="4000" b="1" i="1" dirty="0" smtClean="0">
                <a:solidFill>
                  <a:srgbClr val="FFFF00"/>
                </a:solidFill>
                <a:sym typeface="Symbol" pitchFamily="18" charset="2"/>
              </a:rPr>
              <a:t>durumlar</a:t>
            </a:r>
            <a:endParaRPr lang="tr-TR" altLang="tr-TR" sz="4000" b="1" dirty="0" smtClean="0">
              <a:solidFill>
                <a:srgbClr val="FFFF00"/>
              </a:solidFill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3050" y="2606675"/>
            <a:ext cx="5932488" cy="2849563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4400" b="1" dirty="0" smtClean="0"/>
              <a:t> </a:t>
            </a:r>
            <a:r>
              <a:rPr lang="tr-TR" altLang="tr-TR" sz="4400" b="1" dirty="0" smtClean="0">
                <a:solidFill>
                  <a:srgbClr val="00FF00"/>
                </a:solidFill>
              </a:rPr>
              <a:t>HİPOTROİDİZM</a:t>
            </a:r>
          </a:p>
          <a:p>
            <a:pPr marL="0" indent="0" eaLnBrk="1" hangingPunct="1">
              <a:buClr>
                <a:srgbClr val="FF0000"/>
              </a:buClr>
              <a:buSzPct val="75000"/>
              <a:buNone/>
            </a:pPr>
            <a:r>
              <a:rPr lang="tr-TR" altLang="tr-TR" sz="4400" b="1" dirty="0" smtClean="0">
                <a:solidFill>
                  <a:srgbClr val="FF0000"/>
                </a:solidFill>
              </a:rPr>
              <a:t> </a:t>
            </a:r>
          </a:p>
          <a:p>
            <a:pPr eaLnBrk="1" hangingPunct="1"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4400" b="1" dirty="0" smtClean="0">
                <a:solidFill>
                  <a:schemeClr val="bg1"/>
                </a:solidFill>
              </a:rPr>
              <a:t>OBESİTE</a:t>
            </a:r>
          </a:p>
          <a:p>
            <a:pPr marL="0" indent="0" eaLnBrk="1" hangingPunct="1">
              <a:buClr>
                <a:srgbClr val="FF0000"/>
              </a:buClr>
              <a:buSzPct val="75000"/>
              <a:buNone/>
            </a:pPr>
            <a:r>
              <a:rPr lang="tr-TR" altLang="tr-TR" sz="4400" b="1" dirty="0" smtClean="0">
                <a:solidFill>
                  <a:srgbClr val="FF0000"/>
                </a:solidFill>
              </a:rPr>
              <a:t> </a:t>
            </a:r>
          </a:p>
          <a:p>
            <a:pPr eaLnBrk="1" hangingPunct="1"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</a:pPr>
            <a:r>
              <a:rPr lang="tr-TR" altLang="tr-TR" sz="4400" b="1" dirty="0" smtClean="0">
                <a:solidFill>
                  <a:srgbClr val="FFFF00"/>
                </a:solidFill>
              </a:rPr>
              <a:t>HİPERİNSÜLİNİZM</a:t>
            </a:r>
            <a:r>
              <a:rPr lang="tr-TR" altLang="tr-TR" dirty="0" smtClean="0">
                <a:solidFill>
                  <a:srgbClr val="FFFF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0224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 marL="0" indent="0">
              <a:buNone/>
            </a:pPr>
            <a:r>
              <a:rPr lang="tr-TR" b="1" dirty="0" smtClean="0">
                <a:solidFill>
                  <a:srgbClr val="FFFF00"/>
                </a:solidFill>
                <a:ea typeface="+mj-ea"/>
                <a:cs typeface="+mj-cs"/>
              </a:rPr>
              <a:t>         Kadında </a:t>
            </a:r>
            <a:r>
              <a:rPr lang="tr-TR" b="1" dirty="0" err="1">
                <a:solidFill>
                  <a:srgbClr val="FFFF00"/>
                </a:solidFill>
                <a:ea typeface="+mj-ea"/>
                <a:cs typeface="+mj-cs"/>
              </a:rPr>
              <a:t>Hirsutism</a:t>
            </a:r>
            <a:r>
              <a:rPr lang="tr-TR" b="1" dirty="0">
                <a:solidFill>
                  <a:srgbClr val="FFFF00"/>
                </a:solidFill>
                <a:ea typeface="+mj-ea"/>
                <a:cs typeface="+mj-cs"/>
              </a:rPr>
              <a:t> </a:t>
            </a:r>
            <a:r>
              <a:rPr lang="tr-TR" b="1" dirty="0" smtClean="0">
                <a:solidFill>
                  <a:srgbClr val="FFFF00"/>
                </a:solidFill>
                <a:ea typeface="+mj-ea"/>
                <a:cs typeface="+mj-cs"/>
              </a:rPr>
              <a:t>nedenleri nelerdir?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48029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>
                <a:solidFill>
                  <a:srgbClr val="FFFF00"/>
                </a:solidFill>
              </a:rPr>
              <a:t>Kadında </a:t>
            </a:r>
            <a:r>
              <a:rPr lang="tr-TR" sz="3600" b="1" dirty="0" err="1" smtClean="0">
                <a:solidFill>
                  <a:srgbClr val="FFFF00"/>
                </a:solidFill>
              </a:rPr>
              <a:t>Hirsutism</a:t>
            </a:r>
            <a:r>
              <a:rPr lang="tr-TR" sz="3600" b="1" dirty="0" smtClean="0">
                <a:solidFill>
                  <a:srgbClr val="FFFF00"/>
                </a:solidFill>
              </a:rPr>
              <a:t> nedenleri</a:t>
            </a:r>
            <a:endParaRPr lang="tr-TR" sz="3600" b="1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tr-TR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chemeClr val="bg1"/>
                </a:solidFill>
              </a:rPr>
              <a:t>  </a:t>
            </a:r>
            <a:r>
              <a:rPr lang="tr-TR" b="1" dirty="0" err="1" smtClean="0">
                <a:solidFill>
                  <a:schemeClr val="bg1"/>
                </a:solidFill>
              </a:rPr>
              <a:t>Non-androgenik</a:t>
            </a:r>
            <a:endParaRPr lang="tr-TR" b="1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tr-TR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chemeClr val="bg1"/>
                </a:solidFill>
              </a:rPr>
              <a:t>  </a:t>
            </a:r>
            <a:r>
              <a:rPr lang="tr-TR" b="1" dirty="0" err="1" smtClean="0">
                <a:solidFill>
                  <a:srgbClr val="00FF00"/>
                </a:solidFill>
              </a:rPr>
              <a:t>Androgenik</a:t>
            </a:r>
            <a:endParaRPr lang="tr-TR" b="1" dirty="0" smtClean="0">
              <a:solidFill>
                <a:srgbClr val="00FF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tr-TR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chemeClr val="bg1"/>
                </a:solidFill>
              </a:rPr>
              <a:t>  </a:t>
            </a:r>
            <a:r>
              <a:rPr lang="tr-TR" b="1" dirty="0" err="1" smtClean="0">
                <a:solidFill>
                  <a:srgbClr val="FFFF00"/>
                </a:solidFill>
              </a:rPr>
              <a:t>İdiopatik</a:t>
            </a:r>
            <a:endParaRPr lang="tr-TR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9865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836712"/>
            <a:ext cx="8856984" cy="638132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tr-TR" sz="4400" b="1" dirty="0" smtClean="0">
                <a:solidFill>
                  <a:srgbClr val="FFFF00"/>
                </a:solidFill>
              </a:rPr>
              <a:t>1-</a:t>
            </a:r>
            <a:r>
              <a:rPr lang="en-US" sz="4400" b="1" dirty="0" err="1" smtClean="0">
                <a:solidFill>
                  <a:srgbClr val="FFFF00"/>
                </a:solidFill>
              </a:rPr>
              <a:t>Nonandrogenic</a:t>
            </a:r>
            <a:r>
              <a:rPr lang="en-US" sz="4400" b="1" dirty="0" smtClean="0">
                <a:solidFill>
                  <a:srgbClr val="FFFF00"/>
                </a:solidFill>
              </a:rPr>
              <a:t> </a:t>
            </a:r>
            <a:r>
              <a:rPr lang="en-US" sz="4400" b="1" dirty="0">
                <a:solidFill>
                  <a:srgbClr val="FFFF00"/>
                </a:solidFill>
              </a:rPr>
              <a:t>causes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FF00"/>
                </a:solidFill>
              </a:rPr>
              <a:t>This is less prevalent and can be divided in the following forms:</a:t>
            </a:r>
          </a:p>
          <a:p>
            <a:pPr marL="400050" lvl="1" indent="0">
              <a:buNone/>
            </a:pPr>
            <a:r>
              <a:rPr lang="en-US" dirty="0">
                <a:solidFill>
                  <a:schemeClr val="bg1"/>
                </a:solidFill>
              </a:rPr>
              <a:t>Unnecessary hair growth of </a:t>
            </a:r>
            <a:r>
              <a:rPr lang="en-US" b="1" u="sng" dirty="0" err="1">
                <a:solidFill>
                  <a:srgbClr val="FFFF00"/>
                </a:solidFill>
              </a:rPr>
              <a:t>acromegalics</a:t>
            </a:r>
            <a:r>
              <a:rPr lang="en-US" u="sng" dirty="0">
                <a:solidFill>
                  <a:schemeClr val="bg1"/>
                </a:solidFill>
              </a:rPr>
              <a:t>. </a:t>
            </a:r>
          </a:p>
          <a:p>
            <a:pPr marL="400050" lvl="1" indent="0">
              <a:buNone/>
            </a:pPr>
            <a:r>
              <a:rPr lang="en-US" dirty="0">
                <a:solidFill>
                  <a:schemeClr val="bg1"/>
                </a:solidFill>
              </a:rPr>
              <a:t>Coarsening of the hairs associated with </a:t>
            </a:r>
            <a:r>
              <a:rPr lang="en-US" b="1" u="sng" dirty="0">
                <a:solidFill>
                  <a:srgbClr val="FFFF00"/>
                </a:solidFill>
              </a:rPr>
              <a:t>chronic skin problems</a:t>
            </a:r>
            <a:r>
              <a:rPr lang="en-US" dirty="0">
                <a:solidFill>
                  <a:schemeClr val="bg1"/>
                </a:solidFill>
              </a:rPr>
              <a:t>, since a major function of the hair is to protect the skin </a:t>
            </a:r>
          </a:p>
          <a:p>
            <a:pPr marL="400050" lvl="1" indent="0">
              <a:buNone/>
            </a:pPr>
            <a:r>
              <a:rPr lang="en-US" b="1" u="sng" dirty="0">
                <a:solidFill>
                  <a:srgbClr val="FFFF00"/>
                </a:solidFill>
              </a:rPr>
              <a:t>Non-androgenic anabolic drugs </a:t>
            </a:r>
            <a:r>
              <a:rPr lang="en-US" dirty="0">
                <a:solidFill>
                  <a:schemeClr val="bg1"/>
                </a:solidFill>
              </a:rPr>
              <a:t>often cause a general increase of many tissues, particularly hair. This can also result in </a:t>
            </a:r>
            <a:r>
              <a:rPr lang="en-US" b="1" u="sng" dirty="0" err="1">
                <a:solidFill>
                  <a:srgbClr val="FFFF00"/>
                </a:solidFill>
              </a:rPr>
              <a:t>vellus</a:t>
            </a:r>
            <a:r>
              <a:rPr lang="en-US" b="1" u="sng" dirty="0">
                <a:solidFill>
                  <a:srgbClr val="FFFF00"/>
                </a:solidFill>
              </a:rPr>
              <a:t> </a:t>
            </a:r>
            <a:r>
              <a:rPr lang="en-US" b="1" u="sng" dirty="0" err="1">
                <a:solidFill>
                  <a:srgbClr val="FFFF00"/>
                </a:solidFill>
              </a:rPr>
              <a:t>hypertrichosis</a:t>
            </a:r>
            <a:r>
              <a:rPr lang="en-US" b="1" u="sng" dirty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and not hirsutism.</a:t>
            </a:r>
          </a:p>
          <a:p>
            <a:pPr marL="0" indent="0">
              <a:buNone/>
            </a:pPr>
            <a:endParaRPr lang="tr-TR" b="1" dirty="0" smtClean="0">
              <a:solidFill>
                <a:srgbClr val="00FF00"/>
              </a:solidFill>
            </a:endParaRPr>
          </a:p>
          <a:p>
            <a:pPr marL="0" indent="0">
              <a:buNone/>
            </a:pPr>
            <a:r>
              <a:rPr lang="tr-TR" sz="4400" b="1" dirty="0" smtClean="0">
                <a:solidFill>
                  <a:srgbClr val="FFFF00"/>
                </a:solidFill>
              </a:rPr>
              <a:t>2-</a:t>
            </a:r>
            <a:r>
              <a:rPr lang="en-US" sz="4400" b="1" dirty="0" smtClean="0">
                <a:solidFill>
                  <a:srgbClr val="FFFF00"/>
                </a:solidFill>
              </a:rPr>
              <a:t>Androgenic </a:t>
            </a:r>
            <a:r>
              <a:rPr lang="en-US" sz="4400" b="1" dirty="0">
                <a:solidFill>
                  <a:srgbClr val="FFFF00"/>
                </a:solidFill>
              </a:rPr>
              <a:t>causes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FF00"/>
                </a:solidFill>
              </a:rPr>
              <a:t>This is the most common cause of hirsutism, </a:t>
            </a:r>
            <a:r>
              <a:rPr lang="en-US" b="1" dirty="0">
                <a:solidFill>
                  <a:srgbClr val="FFFF00"/>
                </a:solidFill>
              </a:rPr>
              <a:t>accounting for around </a:t>
            </a:r>
            <a:r>
              <a:rPr lang="en-US" b="1" dirty="0">
                <a:solidFill>
                  <a:srgbClr val="00FF00"/>
                </a:solidFill>
              </a:rPr>
              <a:t>75–85% cases</a:t>
            </a:r>
            <a:r>
              <a:rPr lang="en-US" dirty="0">
                <a:solidFill>
                  <a:schemeClr val="bg1"/>
                </a:solidFill>
              </a:rPr>
              <a:t>. </a:t>
            </a:r>
            <a:endParaRPr lang="tr-TR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The </a:t>
            </a:r>
            <a:r>
              <a:rPr lang="en-US" sz="2000" dirty="0">
                <a:solidFill>
                  <a:schemeClr val="bg1"/>
                </a:solidFill>
              </a:rPr>
              <a:t>various androgen dysfunction causes are listed below, with a percentage of their prevalence among hirsute patients (Please note that figures often vary in various surveys and reports): </a:t>
            </a:r>
          </a:p>
          <a:p>
            <a:pPr marL="400050" lvl="1" indent="0">
              <a:buNone/>
            </a:pPr>
            <a:r>
              <a:rPr lang="en-US" b="1" dirty="0">
                <a:solidFill>
                  <a:srgbClr val="00FF00"/>
                </a:solidFill>
              </a:rPr>
              <a:t>Polycystic Ovarian Syndrome (PCOS) - 70–80% </a:t>
            </a:r>
          </a:p>
          <a:p>
            <a:pPr marL="400050" lvl="1" indent="0">
              <a:buNone/>
            </a:pPr>
            <a:r>
              <a:rPr lang="en-US" b="1" dirty="0" err="1">
                <a:solidFill>
                  <a:schemeClr val="bg1"/>
                </a:solidFill>
              </a:rPr>
              <a:t>Hyperandrogenism</a:t>
            </a:r>
            <a:r>
              <a:rPr lang="en-US" b="1" dirty="0">
                <a:solidFill>
                  <a:schemeClr val="bg1"/>
                </a:solidFill>
              </a:rPr>
              <a:t> - 6.8% </a:t>
            </a:r>
          </a:p>
          <a:p>
            <a:pPr marL="400050" lvl="1" indent="0">
              <a:buNone/>
            </a:pPr>
            <a:r>
              <a:rPr lang="en-US" b="1" dirty="0">
                <a:solidFill>
                  <a:schemeClr val="bg1"/>
                </a:solidFill>
              </a:rPr>
              <a:t>Hypothyroidism - 0.7% </a:t>
            </a:r>
          </a:p>
          <a:p>
            <a:pPr marL="400050" lvl="1" indent="0">
              <a:buNone/>
            </a:pPr>
            <a:r>
              <a:rPr lang="en-US" b="1" dirty="0">
                <a:solidFill>
                  <a:schemeClr val="bg1"/>
                </a:solidFill>
              </a:rPr>
              <a:t>The </a:t>
            </a:r>
            <a:r>
              <a:rPr lang="en-US" b="1" dirty="0" err="1">
                <a:solidFill>
                  <a:schemeClr val="bg1"/>
                </a:solidFill>
              </a:rPr>
              <a:t>hyperandrogenic</a:t>
            </a:r>
            <a:r>
              <a:rPr lang="en-US" b="1" dirty="0">
                <a:solidFill>
                  <a:schemeClr val="bg1"/>
                </a:solidFill>
              </a:rPr>
              <a:t> insulin-resistant acanthosis </a:t>
            </a:r>
            <a:r>
              <a:rPr lang="en-US" b="1" dirty="0" err="1">
                <a:solidFill>
                  <a:schemeClr val="bg1"/>
                </a:solidFill>
              </a:rPr>
              <a:t>nigricans</a:t>
            </a:r>
            <a:r>
              <a:rPr lang="en-US" b="1" dirty="0">
                <a:solidFill>
                  <a:schemeClr val="bg1"/>
                </a:solidFill>
              </a:rPr>
              <a:t> syndrome </a:t>
            </a:r>
            <a:r>
              <a:rPr lang="en-US" b="1" dirty="0">
                <a:solidFill>
                  <a:srgbClr val="00FF00"/>
                </a:solidFill>
              </a:rPr>
              <a:t>(HAIR-AN) - 3 % </a:t>
            </a:r>
          </a:p>
          <a:p>
            <a:pPr marL="400050" lvl="1" indent="0">
              <a:buNone/>
            </a:pPr>
            <a:r>
              <a:rPr lang="en-US" b="1" dirty="0">
                <a:solidFill>
                  <a:schemeClr val="bg1"/>
                </a:solidFill>
              </a:rPr>
              <a:t>21-hydroxylase non-classic I adrenal hyperplasia (</a:t>
            </a:r>
            <a:r>
              <a:rPr lang="en-US" b="1" dirty="0">
                <a:solidFill>
                  <a:srgbClr val="00FF00"/>
                </a:solidFill>
              </a:rPr>
              <a:t>late-onset CAH) - 1.6%</a:t>
            </a:r>
          </a:p>
          <a:p>
            <a:pPr marL="400050" lvl="1" indent="0">
              <a:buNone/>
            </a:pPr>
            <a:r>
              <a:rPr lang="en-US" b="1" dirty="0">
                <a:solidFill>
                  <a:schemeClr val="bg1"/>
                </a:solidFill>
              </a:rPr>
              <a:t>21 -hydroxylase-deficient congenital adrenal hyperplasia - 0.7%</a:t>
            </a:r>
          </a:p>
          <a:p>
            <a:pPr marL="400050" lvl="1" indent="0">
              <a:buNone/>
            </a:pPr>
            <a:r>
              <a:rPr lang="en-US" b="1" dirty="0">
                <a:solidFill>
                  <a:schemeClr val="bg1"/>
                </a:solidFill>
              </a:rPr>
              <a:t>Hyperprolactinemia - 0.3%</a:t>
            </a:r>
          </a:p>
          <a:p>
            <a:pPr marL="400050" lvl="1" indent="0">
              <a:buNone/>
            </a:pPr>
            <a:r>
              <a:rPr lang="en-US" b="1" dirty="0">
                <a:solidFill>
                  <a:srgbClr val="00FF00"/>
                </a:solidFill>
              </a:rPr>
              <a:t>Androgenic tumors - 0.2%</a:t>
            </a:r>
          </a:p>
          <a:p>
            <a:pPr marL="400050" lvl="1" indent="0">
              <a:buNone/>
            </a:pPr>
            <a:r>
              <a:rPr lang="en-US" b="1" dirty="0">
                <a:solidFill>
                  <a:srgbClr val="00FF00"/>
                </a:solidFill>
              </a:rPr>
              <a:t>Cushing’s syndrome - 0-1%</a:t>
            </a:r>
          </a:p>
          <a:p>
            <a:pPr marL="0" indent="0">
              <a:buNone/>
            </a:pPr>
            <a:endParaRPr lang="tr-TR" b="1" dirty="0" smtClean="0">
              <a:solidFill>
                <a:srgbClr val="00FF00"/>
              </a:solidFill>
            </a:endParaRPr>
          </a:p>
          <a:p>
            <a:pPr marL="0" indent="0">
              <a:buNone/>
            </a:pPr>
            <a:r>
              <a:rPr lang="tr-TR" sz="4400" b="1" dirty="0" smtClean="0">
                <a:solidFill>
                  <a:srgbClr val="FFFF00"/>
                </a:solidFill>
              </a:rPr>
              <a:t>3-</a:t>
            </a:r>
            <a:r>
              <a:rPr lang="en-US" sz="4400" b="1" dirty="0" smtClean="0">
                <a:solidFill>
                  <a:srgbClr val="FFFF00"/>
                </a:solidFill>
              </a:rPr>
              <a:t>Idiopathic </a:t>
            </a:r>
            <a:r>
              <a:rPr lang="en-US" sz="4400" b="1" dirty="0">
                <a:solidFill>
                  <a:srgbClr val="FFFF00"/>
                </a:solidFill>
              </a:rPr>
              <a:t>hirsutism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FF00"/>
                </a:solidFill>
              </a:rPr>
              <a:t>The idiopathic cause is traced in 4.7% patients </a:t>
            </a:r>
            <a:r>
              <a:rPr lang="en-US" sz="2700" dirty="0">
                <a:solidFill>
                  <a:schemeClr val="bg1"/>
                </a:solidFill>
              </a:rPr>
              <a:t>and it’s associated symptoms are hirsutism and </a:t>
            </a:r>
            <a:r>
              <a:rPr lang="en-US" sz="2700" b="1" dirty="0">
                <a:solidFill>
                  <a:schemeClr val="bg1"/>
                </a:solidFill>
              </a:rPr>
              <a:t>probable overactive 5 alpha-reductase action </a:t>
            </a:r>
            <a:r>
              <a:rPr lang="en-US" sz="2700" dirty="0">
                <a:solidFill>
                  <a:schemeClr val="bg1"/>
                </a:solidFill>
              </a:rPr>
              <a:t>in skin and hair follicle. However</a:t>
            </a:r>
            <a:r>
              <a:rPr lang="en-US" sz="2700" dirty="0">
                <a:solidFill>
                  <a:srgbClr val="00FF00"/>
                </a:solidFill>
              </a:rPr>
              <a:t>, </a:t>
            </a:r>
            <a:r>
              <a:rPr lang="en-US" sz="2700" b="1" dirty="0">
                <a:solidFill>
                  <a:srgbClr val="00FF00"/>
                </a:solidFill>
              </a:rPr>
              <a:t>menses are regular</a:t>
            </a:r>
            <a:r>
              <a:rPr lang="en-US" sz="2700" dirty="0">
                <a:solidFill>
                  <a:srgbClr val="00FF00"/>
                </a:solidFill>
              </a:rPr>
              <a:t>. </a:t>
            </a:r>
          </a:p>
          <a:p>
            <a:pPr marL="0" indent="0">
              <a:buNone/>
            </a:pP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115616" y="0"/>
            <a:ext cx="71416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altLang="tr-TR" sz="4000" b="1" dirty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Kadınlarda </a:t>
            </a:r>
            <a:r>
              <a:rPr lang="tr-TR" altLang="tr-TR" sz="4000" b="1" dirty="0" err="1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hirsutizm</a:t>
            </a:r>
            <a:r>
              <a:rPr lang="tr-TR" altLang="tr-TR" sz="4000" b="1" dirty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nedenleri</a:t>
            </a:r>
            <a:endParaRPr lang="tr-TR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2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-296373"/>
            <a:ext cx="8229600" cy="1143000"/>
          </a:xfrm>
        </p:spPr>
        <p:txBody>
          <a:bodyPr>
            <a:normAutofit/>
          </a:bodyPr>
          <a:lstStyle/>
          <a:p>
            <a:r>
              <a:rPr lang="tr-TR" sz="3200" b="1" dirty="0" err="1" smtClean="0">
                <a:solidFill>
                  <a:srgbClr val="FFFF00"/>
                </a:solidFill>
              </a:rPr>
              <a:t>Hiperandrogenizm</a:t>
            </a:r>
            <a:r>
              <a:rPr lang="tr-TR" sz="3200" b="1" dirty="0" smtClean="0">
                <a:solidFill>
                  <a:srgbClr val="FFFF00"/>
                </a:solidFill>
              </a:rPr>
              <a:t>/</a:t>
            </a:r>
            <a:r>
              <a:rPr lang="tr-TR" sz="3200" b="1" dirty="0" err="1" smtClean="0">
                <a:solidFill>
                  <a:srgbClr val="FFFF00"/>
                </a:solidFill>
              </a:rPr>
              <a:t>Hirsutism</a:t>
            </a:r>
            <a:endParaRPr lang="tr-TR" sz="3200" b="1" dirty="0">
              <a:solidFill>
                <a:srgbClr val="FFFF00"/>
              </a:solidFill>
            </a:endParaRPr>
          </a:p>
        </p:txBody>
      </p:sp>
      <p:pic>
        <p:nvPicPr>
          <p:cNvPr id="4" name="3 Resim" descr="PCOS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307" y="908720"/>
            <a:ext cx="3383826" cy="3962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pco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99" y="1196752"/>
            <a:ext cx="2411760" cy="297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AGY0301-04-007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8880"/>
            <a:ext cx="3186013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ScreenShot05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275" y="4784486"/>
            <a:ext cx="464343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1" t="22325" r="68636" b="51244"/>
          <a:stretch/>
        </p:blipFill>
        <p:spPr bwMode="auto">
          <a:xfrm>
            <a:off x="323528" y="5013176"/>
            <a:ext cx="1800200" cy="163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713" y="5013176"/>
            <a:ext cx="2090900" cy="1379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46627"/>
            <a:ext cx="1584176" cy="135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9198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09885764"/>
              </p:ext>
            </p:extLst>
          </p:nvPr>
        </p:nvGraphicFramePr>
        <p:xfrm>
          <a:off x="457200" y="1340768"/>
          <a:ext cx="4038854" cy="6919312"/>
        </p:xfrm>
        <a:graphic>
          <a:graphicData uri="http://schemas.openxmlformats.org/drawingml/2006/table">
            <a:tbl>
              <a:tblPr firstRow="1" firstCol="1" bandRow="1"/>
              <a:tblGrid>
                <a:gridCol w="4038854"/>
              </a:tblGrid>
              <a:tr h="69193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tr-T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b="1" u="sng" dirty="0" smtClean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Sık</a:t>
                      </a:r>
                      <a:r>
                        <a:rPr lang="tr-TR" sz="2400" b="1" dirty="0" smtClean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:</a:t>
                      </a:r>
                      <a:endParaRPr lang="tr-TR" sz="20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tr-TR" sz="2400" b="1" dirty="0" err="1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Polikistik</a:t>
                      </a:r>
                      <a:r>
                        <a:rPr lang="tr-TR" sz="2400" b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 </a:t>
                      </a:r>
                      <a:r>
                        <a:rPr lang="tr-TR" sz="2400" b="1" dirty="0" err="1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over</a:t>
                      </a:r>
                      <a:r>
                        <a:rPr lang="tr-TR" sz="2400" b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 sendromu</a:t>
                      </a:r>
                      <a:endParaRPr lang="tr-TR" sz="24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tr-TR" sz="2400" b="1" dirty="0" err="1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İdiopatik</a:t>
                      </a:r>
                      <a:r>
                        <a:rPr lang="tr-TR" sz="2400" b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 </a:t>
                      </a:r>
                      <a:r>
                        <a:rPr lang="tr-TR" sz="2400" b="1" dirty="0" err="1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hirsutizm</a:t>
                      </a:r>
                      <a:endParaRPr lang="tr-TR" sz="24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b="1" u="sng" dirty="0" smtClean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Nadir :</a:t>
                      </a:r>
                      <a:endParaRPr lang="tr-TR" sz="2000" b="1" u="sng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tr-TR" sz="20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İlaçlar; </a:t>
                      </a:r>
                      <a:r>
                        <a:rPr lang="tr-TR" sz="2000" b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danazol</a:t>
                      </a:r>
                      <a:endParaRPr lang="tr-TR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tr-TR" sz="2000" b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Konjenital</a:t>
                      </a:r>
                      <a:r>
                        <a:rPr lang="tr-TR" sz="20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 adrenal </a:t>
                      </a:r>
                      <a:r>
                        <a:rPr lang="tr-TR" sz="2000" b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hiperplazi</a:t>
                      </a:r>
                      <a:endParaRPr lang="tr-TR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tr-TR" sz="2000" b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Hipertekozis</a:t>
                      </a:r>
                      <a:endParaRPr lang="tr-TR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tr-TR" sz="2000" b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Ovaryan</a:t>
                      </a:r>
                      <a:r>
                        <a:rPr lang="tr-TR" sz="20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 tümörler; </a:t>
                      </a:r>
                      <a:r>
                        <a:rPr lang="tr-TR" sz="2000" b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sertoli-leydig</a:t>
                      </a:r>
                      <a:r>
                        <a:rPr lang="tr-TR" sz="20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 hücreli, </a:t>
                      </a:r>
                      <a:r>
                        <a:rPr lang="tr-TR" sz="2000" b="1" dirty="0" err="1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granüloza-teka</a:t>
                      </a:r>
                      <a:r>
                        <a:rPr lang="tr-TR" sz="20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 </a:t>
                      </a:r>
                      <a:r>
                        <a:rPr lang="tr-TR" sz="20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hücreli, </a:t>
                      </a:r>
                      <a:r>
                        <a:rPr lang="tr-TR" sz="2000" b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hilus</a:t>
                      </a:r>
                      <a:r>
                        <a:rPr lang="tr-TR" sz="20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-hücreli</a:t>
                      </a:r>
                      <a:endParaRPr lang="tr-TR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tr-TR" sz="20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Adrenal tümörler</a:t>
                      </a:r>
                      <a:endParaRPr lang="tr-TR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tr-TR" sz="20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Ağır insülin direnci sendromları</a:t>
                      </a:r>
                      <a:endParaRPr lang="tr-TR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tr-TR" sz="2000" b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Hiperprolaktinemi</a:t>
                      </a:r>
                      <a:endParaRPr lang="tr-TR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tr-TR" sz="2000" b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Cushing</a:t>
                      </a:r>
                      <a:r>
                        <a:rPr lang="tr-TR" sz="20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 sendromu</a:t>
                      </a:r>
                      <a:r>
                        <a:rPr lang="tr-TR" sz="2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 </a:t>
                      </a:r>
                      <a:endParaRPr lang="tr-TR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b="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tr-TR" sz="20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b="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tr-TR" sz="20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</a:p>
                  </a:txBody>
                  <a:tcPr marL="33449" marR="33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59632" y="332656"/>
            <a:ext cx="61926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32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tr-TR" altLang="tr-TR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Kadınlarda </a:t>
            </a:r>
            <a:r>
              <a:rPr kumimoji="0" lang="tr-TR" altLang="tr-TR" sz="32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hirsutizm</a:t>
            </a:r>
            <a:r>
              <a:rPr kumimoji="0" lang="tr-TR" altLang="tr-TR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nedenleri</a:t>
            </a:r>
            <a:endParaRPr kumimoji="0" lang="tr-TR" altLang="tr-TR" sz="4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84784"/>
            <a:ext cx="4038600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467544" y="1988840"/>
            <a:ext cx="3672408" cy="86409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469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16632"/>
            <a:ext cx="77724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tr-TR" altLang="tr-TR" sz="4000" b="1" i="1" dirty="0" err="1">
                <a:solidFill>
                  <a:srgbClr val="FFFF00"/>
                </a:solidFill>
              </a:rPr>
              <a:t>A</a:t>
            </a:r>
            <a:r>
              <a:rPr lang="tr-TR" altLang="tr-TR" sz="4000" b="1" i="1" dirty="0" err="1" smtClean="0">
                <a:solidFill>
                  <a:srgbClr val="FFFF00"/>
                </a:solidFill>
              </a:rPr>
              <a:t>ndrojen</a:t>
            </a:r>
            <a:r>
              <a:rPr lang="tr-TR" altLang="tr-TR" sz="4000" b="1" i="1" dirty="0" smtClean="0">
                <a:solidFill>
                  <a:srgbClr val="FFFF00"/>
                </a:solidFill>
              </a:rPr>
              <a:t> yapımının </a:t>
            </a:r>
            <a:r>
              <a:rPr lang="tr-TR" altLang="tr-TR" sz="4000" b="1" i="1" dirty="0" err="1" smtClean="0">
                <a:solidFill>
                  <a:srgbClr val="FFFF00"/>
                </a:solidFill>
              </a:rPr>
              <a:t>monitorizasyonu</a:t>
            </a:r>
            <a:endParaRPr lang="tr-TR" altLang="tr-TR" sz="4000" b="1" i="1" dirty="0" smtClean="0">
              <a:solidFill>
                <a:srgbClr val="FFFF00"/>
              </a:solidFill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345090"/>
            <a:ext cx="8613899" cy="5396278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30000"/>
              </a:lnSpc>
            </a:pPr>
            <a:endParaRPr lang="tr-TR" altLang="tr-TR" sz="2800" b="1" dirty="0" smtClean="0">
              <a:solidFill>
                <a:srgbClr val="FFFFFF"/>
              </a:solidFill>
            </a:endParaRPr>
          </a:p>
          <a:p>
            <a:pPr marL="457200" lvl="1" indent="0" eaLnBrk="1" hangingPunct="1">
              <a:buNone/>
            </a:pPr>
            <a:r>
              <a:rPr lang="tr-TR" altLang="tr-TR" b="1" dirty="0" smtClean="0">
                <a:solidFill>
                  <a:srgbClr val="FFFFFF"/>
                </a:solidFill>
              </a:rPr>
              <a:t>                       SPESİFİK STEROİD MARKER ÖLÇÜMLERİ</a:t>
            </a:r>
            <a:endParaRPr lang="tr-TR" altLang="tr-TR" b="1" dirty="0" smtClean="0"/>
          </a:p>
          <a:p>
            <a:pPr lvl="1" eaLnBrk="1" hangingPunct="1">
              <a:lnSpc>
                <a:spcPct val="0"/>
              </a:lnSpc>
            </a:pPr>
            <a:endParaRPr lang="tr-TR" altLang="tr-TR" sz="2400" b="1" dirty="0" smtClean="0"/>
          </a:p>
          <a:p>
            <a:pPr eaLnBrk="1" hangingPunct="1">
              <a:buFontTx/>
              <a:buNone/>
            </a:pPr>
            <a:r>
              <a:rPr lang="tr-TR" altLang="tr-TR" sz="2800" b="1" dirty="0" smtClean="0">
                <a:solidFill>
                  <a:srgbClr val="FF9900"/>
                </a:solidFill>
              </a:rPr>
              <a:t>   </a:t>
            </a:r>
          </a:p>
          <a:p>
            <a:pPr eaLnBrk="1" hangingPunct="1">
              <a:buFontTx/>
              <a:buNone/>
            </a:pPr>
            <a:r>
              <a:rPr lang="tr-TR" altLang="tr-TR" sz="2800" b="1" dirty="0" smtClean="0">
                <a:solidFill>
                  <a:schemeClr val="bg1"/>
                </a:solidFill>
              </a:rPr>
              <a:t>OVER	…………………………………………………………………….TESTOSTERON</a:t>
            </a:r>
          </a:p>
          <a:p>
            <a:pPr eaLnBrk="1" hangingPunct="1">
              <a:buFontTx/>
              <a:buNone/>
            </a:pPr>
            <a:r>
              <a:rPr lang="tr-TR" altLang="tr-TR" sz="2800" b="1" dirty="0" smtClean="0">
                <a:solidFill>
                  <a:srgbClr val="FFFF00"/>
                </a:solidFill>
              </a:rPr>
              <a:t>  </a:t>
            </a:r>
          </a:p>
          <a:p>
            <a:pPr eaLnBrk="1" hangingPunct="1">
              <a:buFontTx/>
              <a:buNone/>
            </a:pPr>
            <a:r>
              <a:rPr lang="tr-TR" altLang="tr-TR" sz="2800" b="1" dirty="0" smtClean="0">
                <a:solidFill>
                  <a:srgbClr val="FFFF00"/>
                </a:solidFill>
              </a:rPr>
              <a:t> ADRENAL……………DHEA-S</a:t>
            </a:r>
            <a:r>
              <a:rPr lang="tr-TR" altLang="tr-TR" sz="1400" b="1" dirty="0" smtClean="0">
                <a:solidFill>
                  <a:srgbClr val="FFFF00"/>
                </a:solidFill>
              </a:rPr>
              <a:t>(%50 Adrenal,%20 Over,%30 </a:t>
            </a:r>
            <a:r>
              <a:rPr lang="tr-TR" altLang="tr-TR" sz="1400" b="1" dirty="0" err="1" smtClean="0">
                <a:solidFill>
                  <a:srgbClr val="FFFF00"/>
                </a:solidFill>
              </a:rPr>
              <a:t>Periferal</a:t>
            </a:r>
            <a:r>
              <a:rPr lang="tr-TR" altLang="tr-TR" sz="1400" b="1" dirty="0" smtClean="0">
                <a:solidFill>
                  <a:srgbClr val="FFFF00"/>
                </a:solidFill>
              </a:rPr>
              <a:t> çevirim)</a:t>
            </a:r>
          </a:p>
          <a:p>
            <a:pPr eaLnBrk="1" hangingPunct="1">
              <a:buFontTx/>
              <a:buNone/>
            </a:pPr>
            <a:r>
              <a:rPr lang="tr-TR" altLang="tr-TR" sz="2800" b="1" dirty="0" smtClean="0">
                <a:solidFill>
                  <a:srgbClr val="99FF33"/>
                </a:solidFill>
              </a:rPr>
              <a:t>   </a:t>
            </a:r>
          </a:p>
          <a:p>
            <a:pPr eaLnBrk="1" hangingPunct="1">
              <a:buFontTx/>
              <a:buNone/>
            </a:pPr>
            <a:r>
              <a:rPr lang="tr-TR" altLang="tr-TR" sz="2800" b="1" dirty="0" smtClean="0">
                <a:solidFill>
                  <a:srgbClr val="00FF00"/>
                </a:solidFill>
              </a:rPr>
              <a:t>PERİFER……………………………….......................3 Alfa- </a:t>
            </a:r>
            <a:r>
              <a:rPr lang="tr-TR" altLang="tr-TR" sz="2800" b="1" dirty="0" err="1" smtClean="0">
                <a:solidFill>
                  <a:srgbClr val="00FF00"/>
                </a:solidFill>
              </a:rPr>
              <a:t>Androstenodiol</a:t>
            </a:r>
            <a:r>
              <a:rPr lang="tr-TR" altLang="tr-TR" sz="2800" b="1" dirty="0" smtClean="0">
                <a:solidFill>
                  <a:srgbClr val="00FF00"/>
                </a:solidFill>
              </a:rPr>
              <a:t> –G</a:t>
            </a:r>
          </a:p>
          <a:p>
            <a:pPr marL="0" lvl="0" indent="0">
              <a:buNone/>
            </a:pPr>
            <a:endParaRPr lang="tr-TR" sz="1500" b="1" dirty="0" smtClean="0">
              <a:solidFill>
                <a:srgbClr val="FFFF00"/>
              </a:solidFill>
              <a:latin typeface="Times New Roman"/>
            </a:endParaRPr>
          </a:p>
          <a:p>
            <a:pPr marL="0" lvl="0" indent="0">
              <a:buNone/>
            </a:pPr>
            <a:endParaRPr lang="tr-TR" sz="1500" b="1" dirty="0">
              <a:solidFill>
                <a:srgbClr val="FFFF00"/>
              </a:solidFill>
              <a:latin typeface="Times New Roman"/>
            </a:endParaRPr>
          </a:p>
          <a:p>
            <a:pPr marL="0" lvl="0" indent="0">
              <a:buNone/>
            </a:pPr>
            <a:endParaRPr lang="tr-TR" sz="1500" b="1" dirty="0" smtClean="0">
              <a:solidFill>
                <a:srgbClr val="FFFF00"/>
              </a:solidFill>
              <a:latin typeface="Times New Roman"/>
            </a:endParaRPr>
          </a:p>
          <a:p>
            <a:pPr marL="0" lvl="0" indent="0">
              <a:buNone/>
            </a:pPr>
            <a:endParaRPr lang="tr-TR" sz="1500" b="1" dirty="0">
              <a:solidFill>
                <a:srgbClr val="FFFF00"/>
              </a:solidFill>
              <a:latin typeface="Times New Roman"/>
            </a:endParaRPr>
          </a:p>
          <a:p>
            <a:pPr marL="0" lvl="0" indent="0">
              <a:buNone/>
            </a:pPr>
            <a:endParaRPr lang="tr-TR" sz="1500" b="1" dirty="0" smtClean="0">
              <a:solidFill>
                <a:srgbClr val="FFFF00"/>
              </a:solidFill>
              <a:latin typeface="Times New Roman"/>
            </a:endParaRPr>
          </a:p>
          <a:p>
            <a:pPr marL="0" lvl="0" indent="0">
              <a:buNone/>
            </a:pPr>
            <a:endParaRPr lang="tr-TR" sz="1500" b="1" dirty="0">
              <a:solidFill>
                <a:srgbClr val="FFFF00"/>
              </a:solidFill>
              <a:latin typeface="Times New Roman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500" b="1" dirty="0" smtClean="0">
                <a:solidFill>
                  <a:srgbClr val="FFFF00"/>
                </a:solidFill>
                <a:latin typeface="Times New Roman"/>
              </a:rPr>
              <a:t>3</a:t>
            </a:r>
            <a:r>
              <a:rPr lang="en-US" sz="1500" b="1" dirty="0" smtClean="0">
                <a:solidFill>
                  <a:srgbClr val="FFFF00"/>
                </a:solidFill>
                <a:latin typeface="SymbolMT"/>
              </a:rPr>
              <a:t>a</a:t>
            </a:r>
            <a:r>
              <a:rPr lang="en-US" sz="1500" b="1" dirty="0" smtClean="0">
                <a:solidFill>
                  <a:srgbClr val="FFFF00"/>
                </a:solidFill>
                <a:latin typeface="Times New Roman"/>
              </a:rPr>
              <a:t>-androstanediol </a:t>
            </a:r>
            <a:r>
              <a:rPr lang="en-US" sz="1500" b="1" dirty="0">
                <a:solidFill>
                  <a:srgbClr val="FFFF00"/>
                </a:solidFill>
                <a:latin typeface="Times New Roman"/>
              </a:rPr>
              <a:t>is the peripheral tissue metabolite of</a:t>
            </a:r>
            <a:r>
              <a:rPr lang="tr-TR" sz="1500" b="1" dirty="0">
                <a:solidFill>
                  <a:srgbClr val="FFFF00"/>
                </a:solidFill>
                <a:latin typeface="Times New Roman"/>
              </a:rPr>
              <a:t> </a:t>
            </a:r>
            <a:r>
              <a:rPr lang="en-US" sz="1500" b="1" dirty="0">
                <a:solidFill>
                  <a:srgbClr val="FFFF00"/>
                </a:solidFill>
                <a:latin typeface="Times New Roman"/>
              </a:rPr>
              <a:t>DHT, and its glucuronide conjugate, 3</a:t>
            </a:r>
            <a:r>
              <a:rPr lang="en-US" sz="1500" b="1" dirty="0">
                <a:solidFill>
                  <a:srgbClr val="FFFF00"/>
                </a:solidFill>
                <a:latin typeface="SymbolMT"/>
              </a:rPr>
              <a:t>a</a:t>
            </a:r>
            <a:r>
              <a:rPr lang="en-US" sz="1500" b="1" dirty="0">
                <a:solidFill>
                  <a:srgbClr val="FFFF00"/>
                </a:solidFill>
                <a:latin typeface="Times New Roman"/>
              </a:rPr>
              <a:t>-androstanediol glucuronide (3</a:t>
            </a:r>
            <a:r>
              <a:rPr lang="en-US" sz="1500" b="1" dirty="0">
                <a:solidFill>
                  <a:srgbClr val="FFFF00"/>
                </a:solidFill>
                <a:latin typeface="SymbolMT"/>
              </a:rPr>
              <a:t>a</a:t>
            </a:r>
            <a:r>
              <a:rPr lang="en-US" sz="1500" b="1" dirty="0">
                <a:solidFill>
                  <a:srgbClr val="FFFF00"/>
                </a:solidFill>
                <a:latin typeface="Times New Roman"/>
              </a:rPr>
              <a:t>-AG),</a:t>
            </a:r>
            <a:r>
              <a:rPr lang="tr-TR" altLang="tr-TR" sz="2800" dirty="0" smtClean="0"/>
              <a:t> </a:t>
            </a:r>
            <a:r>
              <a:rPr lang="en-US" sz="1500" b="1" dirty="0">
                <a:solidFill>
                  <a:srgbClr val="FFFF00"/>
                </a:solidFill>
                <a:latin typeface="Times New Roman"/>
              </a:rPr>
              <a:t>as </a:t>
            </a:r>
            <a:r>
              <a:rPr lang="en-US" sz="1500" b="1" u="sng" dirty="0">
                <a:solidFill>
                  <a:srgbClr val="FFFF00"/>
                </a:solidFill>
                <a:latin typeface="Times New Roman"/>
              </a:rPr>
              <a:t>a marker of peripheral androgen metabolism</a:t>
            </a:r>
            <a:r>
              <a:rPr lang="en-US" sz="1500" b="1" dirty="0">
                <a:solidFill>
                  <a:srgbClr val="FFFF00"/>
                </a:solidFill>
                <a:latin typeface="Times New Roman"/>
              </a:rPr>
              <a:t>.</a:t>
            </a:r>
            <a:r>
              <a:rPr lang="en-US" sz="1500" b="1" i="1" dirty="0">
                <a:solidFill>
                  <a:srgbClr val="FFFF00"/>
                </a:solidFill>
              </a:rPr>
              <a:t> Serum 3a-AG levels correlate highly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tr-TR" sz="1500" i="1" dirty="0" smtClean="0">
                <a:solidFill>
                  <a:prstClr val="white"/>
                </a:solidFill>
              </a:rPr>
              <a:t> </a:t>
            </a:r>
            <a:r>
              <a:rPr lang="en-US" sz="1500" b="1" i="1" dirty="0" smtClean="0">
                <a:solidFill>
                  <a:prstClr val="white"/>
                </a:solidFill>
              </a:rPr>
              <a:t>levels </a:t>
            </a:r>
            <a:r>
              <a:rPr lang="en-US" sz="1500" b="1" i="1" dirty="0">
                <a:solidFill>
                  <a:prstClr val="white"/>
                </a:solidFill>
              </a:rPr>
              <a:t>of 5a-reductase activity in genital skin and are elevated almost uniformly in</a:t>
            </a:r>
          </a:p>
          <a:p>
            <a:pPr marL="400050" lvl="1" indent="0">
              <a:buNone/>
            </a:pPr>
            <a:r>
              <a:rPr lang="en-US" sz="1100" i="1" dirty="0">
                <a:solidFill>
                  <a:prstClr val="white"/>
                </a:solidFill>
              </a:rPr>
              <a:t>hirsute women, including those with normal serum androgen levels, indicating that</a:t>
            </a:r>
          </a:p>
          <a:p>
            <a:pPr marL="400050" lvl="1" indent="0">
              <a:buNone/>
            </a:pPr>
            <a:r>
              <a:rPr lang="en-US" sz="1100" i="1" dirty="0">
                <a:solidFill>
                  <a:prstClr val="white"/>
                </a:solidFill>
              </a:rPr>
              <a:t>“idiopathic” hirsutism likely results from increased peripheral 5a-reductase activity.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tr-TR" sz="1500" i="1" dirty="0" smtClean="0">
                <a:solidFill>
                  <a:prstClr val="white"/>
                </a:solidFill>
              </a:rPr>
              <a:t> </a:t>
            </a:r>
            <a:r>
              <a:rPr lang="en-US" sz="1500" i="1" dirty="0" smtClean="0">
                <a:solidFill>
                  <a:prstClr val="white"/>
                </a:solidFill>
              </a:rPr>
              <a:t>However</a:t>
            </a:r>
            <a:r>
              <a:rPr lang="en-US" sz="1500" b="1" i="1" dirty="0">
                <a:solidFill>
                  <a:prstClr val="white"/>
                </a:solidFill>
              </a:rPr>
              <a:t>, </a:t>
            </a:r>
            <a:r>
              <a:rPr lang="en-US" sz="1500" i="1" dirty="0">
                <a:solidFill>
                  <a:srgbClr val="FFFF00"/>
                </a:solidFill>
              </a:rPr>
              <a:t>assays for serum 3a-AG have little clinical utility, primarily because results</a:t>
            </a:r>
          </a:p>
          <a:p>
            <a:pPr marL="400050" lvl="1" indent="0">
              <a:buNone/>
            </a:pPr>
            <a:r>
              <a:rPr lang="en-US" sz="1800" b="1" i="1" u="sng" dirty="0">
                <a:solidFill>
                  <a:srgbClr val="FFFF00"/>
                </a:solidFill>
              </a:rPr>
              <a:t>have no significant impact on the diagnosis and treatment of hirsutism</a:t>
            </a:r>
            <a:r>
              <a:rPr lang="en-US" sz="1800" b="1" i="1" u="sng" dirty="0" smtClean="0">
                <a:solidFill>
                  <a:srgbClr val="FFFF00"/>
                </a:solidFill>
              </a:rPr>
              <a:t>.</a:t>
            </a:r>
            <a:r>
              <a:rPr lang="tr-TR" sz="1800" b="1" i="1" u="sng" dirty="0" smtClean="0">
                <a:solidFill>
                  <a:srgbClr val="FFFF00"/>
                </a:solidFill>
              </a:rPr>
              <a:t>         </a:t>
            </a:r>
            <a:r>
              <a:rPr lang="tr-TR" sz="1400" b="1" i="1" dirty="0" smtClean="0">
                <a:solidFill>
                  <a:srgbClr val="FFFF00"/>
                </a:solidFill>
              </a:rPr>
              <a:t>Speroff-2011</a:t>
            </a:r>
            <a:endParaRPr lang="tr-TR" dirty="0">
              <a:solidFill>
                <a:srgbClr val="FFFF00"/>
              </a:solidFill>
            </a:endParaRPr>
          </a:p>
          <a:p>
            <a:pPr marL="0" lvl="0" indent="0">
              <a:buNone/>
            </a:pPr>
            <a:endParaRPr lang="tr-TR" sz="1500" b="1" i="1" u="sng" dirty="0">
              <a:solidFill>
                <a:srgbClr val="FFFF00"/>
              </a:solidFill>
            </a:endParaRPr>
          </a:p>
          <a:p>
            <a:pPr marL="0" lvl="0" indent="0">
              <a:buNone/>
            </a:pPr>
            <a:r>
              <a:rPr lang="tr-TR" sz="1500" b="1" i="1" dirty="0">
                <a:solidFill>
                  <a:srgbClr val="FFFF00"/>
                </a:solidFill>
              </a:rPr>
              <a:t> </a:t>
            </a:r>
            <a:endParaRPr lang="tr-TR" altLang="tr-TR" sz="2800" dirty="0" smtClean="0"/>
          </a:p>
        </p:txBody>
      </p:sp>
      <p:sp>
        <p:nvSpPr>
          <p:cNvPr id="37892" name="Line 4"/>
          <p:cNvSpPr>
            <a:spLocks noChangeShapeType="1"/>
          </p:cNvSpPr>
          <p:nvPr/>
        </p:nvSpPr>
        <p:spPr bwMode="auto">
          <a:xfrm>
            <a:off x="2987675" y="4292600"/>
            <a:ext cx="1422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7893" name="Line 5"/>
          <p:cNvSpPr>
            <a:spLocks noChangeShapeType="1"/>
          </p:cNvSpPr>
          <p:nvPr/>
        </p:nvSpPr>
        <p:spPr bwMode="auto">
          <a:xfrm>
            <a:off x="2987675" y="4941888"/>
            <a:ext cx="1422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63197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1143000"/>
          </a:xfrm>
        </p:spPr>
        <p:txBody>
          <a:bodyPr/>
          <a:lstStyle/>
          <a:p>
            <a:pPr eaLnBrk="1" hangingPunct="1"/>
            <a:r>
              <a:rPr lang="tr-TR" altLang="tr-TR" sz="4000" b="1" i="1" dirty="0" err="1">
                <a:solidFill>
                  <a:srgbClr val="FFFF00"/>
                </a:solidFill>
              </a:rPr>
              <a:t>A</a:t>
            </a:r>
            <a:r>
              <a:rPr lang="tr-TR" altLang="tr-TR" sz="4000" b="1" i="1" dirty="0" err="1" smtClean="0">
                <a:solidFill>
                  <a:srgbClr val="FFFF00"/>
                </a:solidFill>
              </a:rPr>
              <a:t>ndrojen</a:t>
            </a:r>
            <a:r>
              <a:rPr lang="tr-TR" altLang="tr-TR" sz="4000" b="1" i="1" dirty="0" smtClean="0">
                <a:solidFill>
                  <a:srgbClr val="FFFF00"/>
                </a:solidFill>
              </a:rPr>
              <a:t> fazlalığının nedenleri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836712"/>
            <a:ext cx="8496944" cy="5976663"/>
          </a:xfrm>
        </p:spPr>
        <p:txBody>
          <a:bodyPr/>
          <a:lstStyle/>
          <a:p>
            <a:pPr lvl="0" eaLnBrk="1" hangingPunct="1">
              <a:buNone/>
            </a:pPr>
            <a:r>
              <a:rPr lang="tr-TR" altLang="tr-TR" b="1" dirty="0" smtClean="0">
                <a:solidFill>
                  <a:srgbClr val="99FF33"/>
                </a:solidFill>
              </a:rPr>
              <a:t>      Kaynak                           </a:t>
            </a:r>
            <a:r>
              <a:rPr lang="tr-TR" altLang="tr-TR" b="1" dirty="0">
                <a:solidFill>
                  <a:srgbClr val="99FF33"/>
                </a:solidFill>
              </a:rPr>
              <a:t>Tanı</a:t>
            </a:r>
          </a:p>
          <a:p>
            <a:pPr eaLnBrk="1" hangingPunct="1">
              <a:buFontTx/>
              <a:buNone/>
            </a:pPr>
            <a:endParaRPr lang="tr-TR" altLang="tr-TR" sz="2400" b="1" dirty="0" smtClean="0">
              <a:solidFill>
                <a:srgbClr val="FFFF00"/>
              </a:solidFill>
            </a:endParaRPr>
          </a:p>
          <a:p>
            <a:pPr eaLnBrk="1" hangingPunct="1">
              <a:buFontTx/>
              <a:buNone/>
            </a:pPr>
            <a:r>
              <a:rPr lang="tr-TR" altLang="tr-TR" sz="2400" b="1" dirty="0" smtClean="0">
                <a:solidFill>
                  <a:srgbClr val="FFFF00"/>
                </a:solidFill>
              </a:rPr>
              <a:t>NON-SPESİFİK........................</a:t>
            </a:r>
            <a:r>
              <a:rPr lang="tr-TR" altLang="tr-TR" sz="2400" b="1" dirty="0" smtClean="0">
                <a:solidFill>
                  <a:schemeClr val="bg1"/>
                </a:solidFill>
              </a:rPr>
              <a:t>EKSOJEN/İATROJENİK</a:t>
            </a:r>
            <a:endParaRPr lang="tr-TR" altLang="tr-TR" sz="2800" b="1" u="sng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tr-TR" altLang="tr-TR" sz="2400" b="1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r>
              <a:rPr lang="tr-TR" altLang="tr-TR" sz="2400" b="1" dirty="0" smtClean="0">
                <a:solidFill>
                  <a:schemeClr val="bg1"/>
                </a:solidFill>
              </a:rPr>
              <a:t>PERİFERAL..............................İDİOPATİK</a:t>
            </a:r>
          </a:p>
          <a:p>
            <a:pPr lvl="0" eaLnBrk="1" hangingPunct="1">
              <a:lnSpc>
                <a:spcPct val="110000"/>
              </a:lnSpc>
              <a:buNone/>
            </a:pPr>
            <a:r>
              <a:rPr lang="tr-TR" altLang="tr-TR" sz="2400" b="1" dirty="0" smtClean="0">
                <a:solidFill>
                  <a:schemeClr val="bg1"/>
                </a:solidFill>
              </a:rPr>
              <a:t>						</a:t>
            </a:r>
            <a:r>
              <a:rPr lang="tr-TR" altLang="tr-TR" sz="2400" b="1" dirty="0" smtClean="0">
                <a:solidFill>
                  <a:srgbClr val="FFFF00"/>
                </a:solidFill>
              </a:rPr>
              <a:t>                                                                              					PCO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tr-TR" altLang="tr-TR" sz="2400" b="1" dirty="0" smtClean="0">
                <a:solidFill>
                  <a:srgbClr val="FFFF00"/>
                </a:solidFill>
              </a:rPr>
              <a:t>OVERİAN.............................    STROMAL HİPERPLAZİ                        				       OVERİAN TÜMÖR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endParaRPr lang="tr-TR" altLang="tr-TR" sz="2400" b="1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r>
              <a:rPr lang="tr-TR" altLang="tr-TR" sz="2400" b="1" dirty="0" smtClean="0">
                <a:solidFill>
                  <a:schemeClr val="bg1"/>
                </a:solidFill>
              </a:rPr>
              <a:t>					      KAH (</a:t>
            </a:r>
            <a:r>
              <a:rPr lang="tr-TR" altLang="tr-TR" sz="2400" b="1" dirty="0" err="1" smtClean="0">
                <a:solidFill>
                  <a:schemeClr val="bg1"/>
                </a:solidFill>
              </a:rPr>
              <a:t>Adult-Onset</a:t>
            </a:r>
            <a:r>
              <a:rPr lang="tr-TR" altLang="tr-TR" sz="2400" b="1" dirty="0" smtClean="0">
                <a:solidFill>
                  <a:schemeClr val="bg1"/>
                </a:solidFill>
              </a:rPr>
              <a:t>)</a:t>
            </a:r>
          </a:p>
          <a:p>
            <a:pPr eaLnBrk="1" hangingPunct="1">
              <a:buFontTx/>
              <a:buNone/>
            </a:pPr>
            <a:r>
              <a:rPr lang="tr-TR" altLang="tr-TR" sz="2400" b="1" dirty="0" smtClean="0">
                <a:solidFill>
                  <a:schemeClr val="bg1"/>
                </a:solidFill>
              </a:rPr>
              <a:t>ADRENAL..........................      ADRENAL TÜMÖR</a:t>
            </a:r>
          </a:p>
          <a:p>
            <a:pPr eaLnBrk="1" hangingPunct="1">
              <a:buFontTx/>
              <a:buNone/>
            </a:pPr>
            <a:r>
              <a:rPr lang="tr-TR" altLang="tr-TR" sz="2800" b="1" dirty="0" smtClean="0">
                <a:solidFill>
                  <a:schemeClr val="bg1"/>
                </a:solidFill>
              </a:rPr>
              <a:t>					     </a:t>
            </a:r>
            <a:r>
              <a:rPr lang="tr-TR" altLang="tr-TR" sz="2400" b="1" dirty="0">
                <a:solidFill>
                  <a:schemeClr val="bg1"/>
                </a:solidFill>
              </a:rPr>
              <a:t>CUSHİNG</a:t>
            </a:r>
            <a:r>
              <a:rPr lang="tr-TR" altLang="tr-TR" sz="2800" b="1" dirty="0" smtClean="0">
                <a:solidFill>
                  <a:schemeClr val="bg1"/>
                </a:solidFill>
              </a:rPr>
              <a:t>		</a:t>
            </a:r>
            <a:r>
              <a:rPr lang="tr-TR" altLang="tr-TR" b="1" dirty="0" smtClean="0">
                <a:solidFill>
                  <a:srgbClr val="FFFF00"/>
                </a:solidFill>
              </a:rPr>
              <a:t>				</a:t>
            </a:r>
            <a:r>
              <a:rPr lang="tr-TR" altLang="tr-TR" b="1" dirty="0" smtClean="0"/>
              <a:t>                            </a:t>
            </a:r>
          </a:p>
        </p:txBody>
      </p:sp>
      <p:sp>
        <p:nvSpPr>
          <p:cNvPr id="32772" name="AutoShape 4"/>
          <p:cNvSpPr>
            <a:spLocks/>
          </p:cNvSpPr>
          <p:nvPr/>
        </p:nvSpPr>
        <p:spPr bwMode="auto">
          <a:xfrm>
            <a:off x="4144294" y="3717032"/>
            <a:ext cx="338137" cy="1447800"/>
          </a:xfrm>
          <a:prstGeom prst="leftBrace">
            <a:avLst>
              <a:gd name="adj1" fmla="val 35681"/>
              <a:gd name="adj2" fmla="val 47507"/>
            </a:avLst>
          </a:prstGeom>
          <a:noFill/>
          <a:ln w="5715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tr-TR" altLang="tr-TR" sz="2400" smtClean="0">
              <a:solidFill>
                <a:srgbClr val="FFFF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2773" name="AutoShape 5"/>
          <p:cNvSpPr>
            <a:spLocks/>
          </p:cNvSpPr>
          <p:nvPr/>
        </p:nvSpPr>
        <p:spPr bwMode="auto">
          <a:xfrm>
            <a:off x="4120983" y="5476039"/>
            <a:ext cx="338137" cy="1295400"/>
          </a:xfrm>
          <a:prstGeom prst="leftBrace">
            <a:avLst>
              <a:gd name="adj1" fmla="val 31925"/>
              <a:gd name="adj2" fmla="val 50000"/>
            </a:avLst>
          </a:prstGeom>
          <a:noFill/>
          <a:ln w="5715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tr-TR" altLang="tr-TR" sz="2400" smtClean="0">
              <a:solidFill>
                <a:srgbClr val="FFFF00"/>
              </a:solidFill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64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err="1" smtClean="0">
                <a:solidFill>
                  <a:srgbClr val="FFFF00"/>
                </a:solidFill>
              </a:rPr>
              <a:t>Hiperandrogenism-Hirsutism</a:t>
            </a:r>
            <a:r>
              <a:rPr lang="tr-TR" sz="3200" b="1" dirty="0" smtClean="0">
                <a:solidFill>
                  <a:srgbClr val="FFFF00"/>
                </a:solidFill>
              </a:rPr>
              <a:t/>
            </a:r>
            <a:br>
              <a:rPr lang="tr-TR" sz="3200" b="1" dirty="0" smtClean="0">
                <a:solidFill>
                  <a:srgbClr val="FFFF00"/>
                </a:solidFill>
              </a:rPr>
            </a:br>
            <a:r>
              <a:rPr lang="tr-TR" sz="3200" b="1" dirty="0" smtClean="0">
                <a:solidFill>
                  <a:srgbClr val="FFFF00"/>
                </a:solidFill>
              </a:rPr>
              <a:t>Klinik –</a:t>
            </a:r>
            <a:r>
              <a:rPr lang="tr-TR" sz="3200" b="1" dirty="0" err="1" smtClean="0">
                <a:solidFill>
                  <a:srgbClr val="FFFF00"/>
                </a:solidFill>
              </a:rPr>
              <a:t>Lab</a:t>
            </a:r>
            <a:r>
              <a:rPr lang="tr-TR" sz="3200" b="1" dirty="0" smtClean="0">
                <a:solidFill>
                  <a:srgbClr val="FFFF00"/>
                </a:solidFill>
              </a:rPr>
              <a:t>. değerlendirme</a:t>
            </a:r>
            <a:endParaRPr lang="tr-TR" sz="3200" b="1" dirty="0">
              <a:solidFill>
                <a:srgbClr val="FFFF00"/>
              </a:solidFill>
            </a:endParaRPr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 marL="800100" lvl="2" indent="0">
              <a:buNone/>
            </a:pPr>
            <a:r>
              <a:rPr lang="tr-TR" altLang="tr-TR" sz="2800" b="1" dirty="0" err="1">
                <a:solidFill>
                  <a:srgbClr val="FFFF00"/>
                </a:solidFill>
              </a:rPr>
              <a:t>Eksojen</a:t>
            </a:r>
            <a:r>
              <a:rPr lang="tr-TR" altLang="tr-TR" sz="2800" b="1" dirty="0">
                <a:solidFill>
                  <a:srgbClr val="FFFF00"/>
                </a:solidFill>
              </a:rPr>
              <a:t>/</a:t>
            </a:r>
            <a:r>
              <a:rPr lang="tr-TR" altLang="tr-TR" sz="2800" b="1" dirty="0" err="1">
                <a:solidFill>
                  <a:srgbClr val="FFFF00"/>
                </a:solidFill>
              </a:rPr>
              <a:t>İatrojenik</a:t>
            </a:r>
            <a:r>
              <a:rPr lang="tr-TR" altLang="tr-TR" sz="2800" b="1" dirty="0">
                <a:solidFill>
                  <a:srgbClr val="FFFF00"/>
                </a:solidFill>
              </a:rPr>
              <a:t> </a:t>
            </a:r>
            <a:r>
              <a:rPr lang="tr-TR" altLang="tr-TR" sz="2800" b="1" dirty="0" err="1">
                <a:solidFill>
                  <a:srgbClr val="FFFF00"/>
                </a:solidFill>
              </a:rPr>
              <a:t>androjen</a:t>
            </a:r>
            <a:r>
              <a:rPr lang="tr-TR" altLang="tr-TR" sz="2800" b="1" dirty="0">
                <a:solidFill>
                  <a:srgbClr val="FFFF00"/>
                </a:solidFill>
              </a:rPr>
              <a:t> fazlalığı hangi durumlarda görülebilir?                 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672182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tr-TR" altLang="tr-TR" sz="3200" b="1" i="1" dirty="0" err="1">
                <a:solidFill>
                  <a:srgbClr val="FFFF00"/>
                </a:solidFill>
              </a:rPr>
              <a:t>E</a:t>
            </a:r>
            <a:r>
              <a:rPr lang="tr-TR" altLang="tr-TR" sz="3200" b="1" i="1" dirty="0" err="1" smtClean="0">
                <a:solidFill>
                  <a:srgbClr val="FFFF00"/>
                </a:solidFill>
              </a:rPr>
              <a:t>ksojen</a:t>
            </a:r>
            <a:r>
              <a:rPr lang="tr-TR" altLang="tr-TR" sz="3200" b="1" i="1" dirty="0" smtClean="0">
                <a:solidFill>
                  <a:srgbClr val="FFFF00"/>
                </a:solidFill>
              </a:rPr>
              <a:t> / </a:t>
            </a:r>
            <a:r>
              <a:rPr lang="tr-TR" altLang="tr-TR" sz="3200" b="1" i="1" dirty="0" err="1" smtClean="0">
                <a:solidFill>
                  <a:srgbClr val="FFFF00"/>
                </a:solidFill>
              </a:rPr>
              <a:t>iatrojenik</a:t>
            </a:r>
            <a:r>
              <a:rPr lang="tr-TR" altLang="tr-TR" sz="3200" b="1" i="1" dirty="0" smtClean="0">
                <a:solidFill>
                  <a:srgbClr val="FFFF00"/>
                </a:solidFill>
              </a:rPr>
              <a:t>(</a:t>
            </a:r>
            <a:r>
              <a:rPr lang="tr-TR" altLang="tr-TR" sz="3200" b="1" i="1" dirty="0" err="1" smtClean="0">
                <a:solidFill>
                  <a:srgbClr val="FFFF00"/>
                </a:solidFill>
              </a:rPr>
              <a:t>androgen</a:t>
            </a:r>
            <a:r>
              <a:rPr lang="tr-TR" altLang="tr-TR" sz="3200" b="1" i="1" dirty="0" smtClean="0">
                <a:solidFill>
                  <a:srgbClr val="FFFF00"/>
                </a:solidFill>
              </a:rPr>
              <a:t>) fazlalığı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6000" y="2209800"/>
            <a:ext cx="6291263" cy="4114800"/>
          </a:xfrm>
        </p:spPr>
        <p:txBody>
          <a:bodyPr/>
          <a:lstStyle/>
          <a:p>
            <a:pPr eaLnBrk="1" hangingPunct="1"/>
            <a:r>
              <a:rPr lang="tr-TR" altLang="tr-TR" sz="3600" b="1" dirty="0" smtClean="0">
                <a:solidFill>
                  <a:srgbClr val="99FF33"/>
                </a:solidFill>
              </a:rPr>
              <a:t>GEBELİK LUTEOMASI</a:t>
            </a:r>
          </a:p>
          <a:p>
            <a:pPr lvl="1" eaLnBrk="1" hangingPunct="1">
              <a:buFontTx/>
              <a:buNone/>
            </a:pPr>
            <a:r>
              <a:rPr lang="tr-TR" altLang="tr-TR" sz="3200" b="1" dirty="0" smtClean="0">
                <a:solidFill>
                  <a:srgbClr val="FFFFFF"/>
                </a:solidFill>
              </a:rPr>
              <a:t>(</a:t>
            </a:r>
            <a:r>
              <a:rPr lang="tr-TR" altLang="tr-TR" sz="3200" b="1" dirty="0" err="1" smtClean="0">
                <a:solidFill>
                  <a:srgbClr val="FFFFFF"/>
                </a:solidFill>
              </a:rPr>
              <a:t>Hiperaksiyo</a:t>
            </a:r>
            <a:r>
              <a:rPr lang="tr-TR" altLang="tr-TR" sz="3200" b="1" dirty="0" smtClean="0">
                <a:solidFill>
                  <a:srgbClr val="FFFFFF"/>
                </a:solidFill>
              </a:rPr>
              <a:t> </a:t>
            </a:r>
            <a:r>
              <a:rPr lang="tr-TR" altLang="tr-TR" sz="3200" b="1" dirty="0" err="1" smtClean="0">
                <a:solidFill>
                  <a:srgbClr val="FFFFFF"/>
                </a:solidFill>
              </a:rPr>
              <a:t>Luteinalis</a:t>
            </a:r>
            <a:r>
              <a:rPr lang="tr-TR" altLang="tr-TR" sz="3200" b="1" dirty="0" smtClean="0">
                <a:solidFill>
                  <a:srgbClr val="FFFFFF"/>
                </a:solidFill>
              </a:rPr>
              <a:t>)</a:t>
            </a:r>
            <a:endParaRPr lang="tr-TR" altLang="tr-TR" sz="3200" b="1" dirty="0" smtClean="0"/>
          </a:p>
          <a:p>
            <a:pPr eaLnBrk="1" hangingPunct="1"/>
            <a:r>
              <a:rPr lang="tr-TR" altLang="tr-TR" sz="3600" b="1" dirty="0" smtClean="0">
                <a:solidFill>
                  <a:srgbClr val="FFFF00"/>
                </a:solidFill>
              </a:rPr>
              <a:t>MEDİKASYON</a:t>
            </a:r>
          </a:p>
          <a:p>
            <a:pPr lvl="1" eaLnBrk="1" hangingPunct="1"/>
            <a:r>
              <a:rPr lang="tr-TR" altLang="tr-TR" sz="3200" b="1" dirty="0" err="1" smtClean="0">
                <a:solidFill>
                  <a:srgbClr val="FFFFFF"/>
                </a:solidFill>
              </a:rPr>
              <a:t>Anabolik</a:t>
            </a:r>
            <a:r>
              <a:rPr lang="tr-TR" altLang="tr-TR" sz="3200" b="1" dirty="0" smtClean="0">
                <a:solidFill>
                  <a:srgbClr val="FFFFFF"/>
                </a:solidFill>
              </a:rPr>
              <a:t> </a:t>
            </a:r>
            <a:r>
              <a:rPr lang="tr-TR" altLang="tr-TR" sz="3200" b="1" dirty="0" err="1" smtClean="0">
                <a:solidFill>
                  <a:srgbClr val="FFFFFF"/>
                </a:solidFill>
              </a:rPr>
              <a:t>Steroidler</a:t>
            </a:r>
            <a:endParaRPr lang="tr-TR" altLang="tr-TR" sz="3200" b="1" dirty="0" smtClean="0">
              <a:solidFill>
                <a:srgbClr val="FFFFFF"/>
              </a:solidFill>
            </a:endParaRPr>
          </a:p>
          <a:p>
            <a:pPr lvl="1" eaLnBrk="1" hangingPunct="1"/>
            <a:r>
              <a:rPr lang="tr-TR" altLang="tr-TR" sz="3200" b="1" dirty="0" smtClean="0">
                <a:solidFill>
                  <a:srgbClr val="FFFFFF"/>
                </a:solidFill>
              </a:rPr>
              <a:t>19.nor.Steroidler(NET)</a:t>
            </a:r>
          </a:p>
          <a:p>
            <a:pPr lvl="1" eaLnBrk="1" hangingPunct="1"/>
            <a:r>
              <a:rPr lang="tr-TR" altLang="tr-TR" sz="3200" b="1" dirty="0" err="1" smtClean="0">
                <a:solidFill>
                  <a:srgbClr val="FFFFFF"/>
                </a:solidFill>
              </a:rPr>
              <a:t>Danazol</a:t>
            </a:r>
            <a:endParaRPr lang="tr-TR" altLang="tr-TR" sz="3200" b="1" dirty="0" smtClean="0">
              <a:solidFill>
                <a:srgbClr val="FFFFFF"/>
              </a:solidFill>
            </a:endParaRPr>
          </a:p>
          <a:p>
            <a:pPr lvl="1" eaLnBrk="1" hangingPunct="1">
              <a:buFontTx/>
              <a:buNone/>
            </a:pPr>
            <a:endParaRPr lang="tr-TR" altLang="tr-TR" dirty="0" smtClean="0"/>
          </a:p>
        </p:txBody>
      </p:sp>
    </p:spTree>
    <p:extLst>
      <p:ext uri="{BB962C8B-B14F-4D97-AF65-F5344CB8AC3E}">
        <p14:creationId xmlns:p14="http://schemas.microsoft.com/office/powerpoint/2010/main" val="101457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 dirty="0" err="1">
                <a:solidFill>
                  <a:srgbClr val="FFFF00"/>
                </a:solidFill>
              </a:rPr>
              <a:t>Hiperandrogenism-Hirsutism</a:t>
            </a:r>
            <a:r>
              <a:rPr lang="tr-TR" sz="3200" b="1" dirty="0">
                <a:solidFill>
                  <a:srgbClr val="FFFF00"/>
                </a:solidFill>
              </a:rPr>
              <a:t/>
            </a:r>
            <a:br>
              <a:rPr lang="tr-TR" sz="3200" b="1" dirty="0">
                <a:solidFill>
                  <a:srgbClr val="FFFF00"/>
                </a:solidFill>
              </a:rPr>
            </a:br>
            <a:r>
              <a:rPr lang="tr-TR" sz="3200" b="1" dirty="0">
                <a:solidFill>
                  <a:srgbClr val="FFFF00"/>
                </a:solidFill>
              </a:rPr>
              <a:t>Klinik değerlendirme</a:t>
            </a:r>
            <a:endParaRPr lang="tr-TR" altLang="tr-TR" dirty="0" smtClean="0">
              <a:solidFill>
                <a:srgbClr val="FFFF00"/>
              </a:solidFill>
            </a:endParaRPr>
          </a:p>
        </p:txBody>
      </p:sp>
      <p:sp>
        <p:nvSpPr>
          <p:cNvPr id="4608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altLang="tr-TR" dirty="0" smtClean="0">
              <a:solidFill>
                <a:schemeClr val="bg1"/>
              </a:solidFill>
            </a:endParaRPr>
          </a:p>
          <a:p>
            <a:endParaRPr lang="tr-TR" altLang="tr-TR" dirty="0" smtClean="0">
              <a:solidFill>
                <a:schemeClr val="bg1"/>
              </a:solidFill>
            </a:endParaRPr>
          </a:p>
          <a:p>
            <a:pPr marL="400050" lvl="1" indent="0">
              <a:buNone/>
            </a:pPr>
            <a:r>
              <a:rPr lang="tr-TR" altLang="tr-TR" b="1" dirty="0" err="1" smtClean="0">
                <a:solidFill>
                  <a:srgbClr val="FFFF00"/>
                </a:solidFill>
              </a:rPr>
              <a:t>İdiopatik</a:t>
            </a:r>
            <a:r>
              <a:rPr lang="tr-TR" altLang="tr-TR" b="1" dirty="0" smtClean="0">
                <a:solidFill>
                  <a:srgbClr val="FFFF00"/>
                </a:solidFill>
              </a:rPr>
              <a:t>/ailesel/</a:t>
            </a:r>
            <a:r>
              <a:rPr lang="tr-TR" altLang="tr-TR" b="1" dirty="0" err="1" smtClean="0">
                <a:solidFill>
                  <a:srgbClr val="FFFF00"/>
                </a:solidFill>
              </a:rPr>
              <a:t>periferal</a:t>
            </a:r>
            <a:r>
              <a:rPr lang="tr-TR" altLang="tr-TR" b="1" dirty="0" smtClean="0">
                <a:solidFill>
                  <a:srgbClr val="FFFF00"/>
                </a:solidFill>
              </a:rPr>
              <a:t> </a:t>
            </a:r>
            <a:r>
              <a:rPr lang="tr-TR" altLang="tr-TR" b="1" dirty="0" err="1" smtClean="0">
                <a:solidFill>
                  <a:srgbClr val="FFFF00"/>
                </a:solidFill>
              </a:rPr>
              <a:t>androjen</a:t>
            </a:r>
            <a:r>
              <a:rPr lang="tr-TR" altLang="tr-TR" b="1" dirty="0" smtClean="0">
                <a:solidFill>
                  <a:srgbClr val="FFFF00"/>
                </a:solidFill>
              </a:rPr>
              <a:t> fazlalığında olguda klinik ve </a:t>
            </a:r>
            <a:r>
              <a:rPr lang="tr-TR" altLang="tr-TR" b="1" dirty="0" err="1" smtClean="0">
                <a:solidFill>
                  <a:srgbClr val="FFFF00"/>
                </a:solidFill>
              </a:rPr>
              <a:t>Lab</a:t>
            </a:r>
            <a:r>
              <a:rPr lang="tr-TR" altLang="tr-TR" b="1" dirty="0" smtClean="0">
                <a:solidFill>
                  <a:srgbClr val="FFFF00"/>
                </a:solidFill>
              </a:rPr>
              <a:t>. Bulguları nelerdir?</a:t>
            </a:r>
          </a:p>
        </p:txBody>
      </p:sp>
    </p:spTree>
    <p:extLst>
      <p:ext uri="{BB962C8B-B14F-4D97-AF65-F5344CB8AC3E}">
        <p14:creationId xmlns:p14="http://schemas.microsoft.com/office/powerpoint/2010/main" val="149128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altLang="tr-TR" sz="4000" b="1" i="1" dirty="0" err="1">
                <a:solidFill>
                  <a:srgbClr val="FFFF00"/>
                </a:solidFill>
              </a:rPr>
              <a:t>İ</a:t>
            </a:r>
            <a:r>
              <a:rPr lang="tr-TR" altLang="tr-TR" sz="4000" b="1" i="1" dirty="0" err="1" smtClean="0">
                <a:solidFill>
                  <a:srgbClr val="FFFF00"/>
                </a:solidFill>
              </a:rPr>
              <a:t>diopatik</a:t>
            </a:r>
            <a:r>
              <a:rPr lang="tr-TR" altLang="tr-TR" sz="4000" b="1" i="1" dirty="0" smtClean="0">
                <a:solidFill>
                  <a:srgbClr val="FFFF00"/>
                </a:solidFill>
              </a:rPr>
              <a:t> </a:t>
            </a:r>
            <a:r>
              <a:rPr lang="tr-TR" altLang="tr-TR" sz="4000" b="1" i="1" dirty="0" err="1" smtClean="0">
                <a:solidFill>
                  <a:srgbClr val="FFFF00"/>
                </a:solidFill>
              </a:rPr>
              <a:t>androjen</a:t>
            </a:r>
            <a:r>
              <a:rPr lang="tr-TR" altLang="tr-TR" sz="4000" b="1" i="1" dirty="0" smtClean="0">
                <a:solidFill>
                  <a:srgbClr val="FFFF00"/>
                </a:solidFill>
              </a:rPr>
              <a:t> fazlalığı (</a:t>
            </a:r>
            <a:r>
              <a:rPr lang="tr-TR" altLang="tr-TR" sz="4000" b="1" i="1" dirty="0" err="1" smtClean="0">
                <a:solidFill>
                  <a:srgbClr val="FFFF00"/>
                </a:solidFill>
              </a:rPr>
              <a:t>Ailesel,yapısal</a:t>
            </a:r>
            <a:r>
              <a:rPr lang="tr-TR" altLang="tr-TR" sz="4000" b="1" i="1" dirty="0" smtClean="0">
                <a:solidFill>
                  <a:srgbClr val="FFFF00"/>
                </a:solidFill>
              </a:rPr>
              <a:t>) </a:t>
            </a:r>
            <a:r>
              <a:rPr lang="tr-TR" altLang="tr-TR" sz="3200" b="1" i="1" dirty="0" smtClean="0">
                <a:solidFill>
                  <a:srgbClr val="FFFF00"/>
                </a:solidFill>
              </a:rPr>
              <a:t>PERİFERAL</a:t>
            </a:r>
            <a:endParaRPr lang="tr-TR" altLang="tr-TR" b="1" i="1" dirty="0" smtClean="0">
              <a:solidFill>
                <a:srgbClr val="FFFF00"/>
              </a:solidFill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600200"/>
            <a:ext cx="8640960" cy="5141168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tr-TR" altLang="tr-TR" b="1" u="sng" dirty="0" smtClean="0">
                <a:solidFill>
                  <a:srgbClr val="99FF33"/>
                </a:solidFill>
              </a:rPr>
              <a:t>Olgu Kliniği: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endParaRPr lang="tr-TR" altLang="tr-TR" sz="3200" b="1" dirty="0" smtClean="0">
              <a:solidFill>
                <a:schemeClr val="bg1"/>
              </a:solidFill>
            </a:endParaRP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tr-TR" altLang="tr-TR" sz="3200" b="1" dirty="0" err="1" smtClean="0">
                <a:solidFill>
                  <a:schemeClr val="bg1"/>
                </a:solidFill>
              </a:rPr>
              <a:t>Menstrüasyon</a:t>
            </a:r>
            <a:r>
              <a:rPr lang="tr-TR" altLang="tr-TR" sz="3200" b="1" dirty="0" smtClean="0">
                <a:solidFill>
                  <a:schemeClr val="bg1"/>
                </a:solidFill>
              </a:rPr>
              <a:t>: </a:t>
            </a:r>
            <a:r>
              <a:rPr lang="tr-TR" altLang="tr-TR" sz="3200" b="1" dirty="0" err="1" smtClean="0">
                <a:solidFill>
                  <a:schemeClr val="bg1"/>
                </a:solidFill>
              </a:rPr>
              <a:t>Regüler</a:t>
            </a:r>
            <a:endParaRPr lang="tr-TR" altLang="tr-TR" sz="3200" b="1" dirty="0" smtClean="0">
              <a:solidFill>
                <a:schemeClr val="bg1"/>
              </a:solidFill>
            </a:endParaRP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tr-TR" altLang="tr-TR" sz="3200" b="1" dirty="0" err="1" smtClean="0">
                <a:solidFill>
                  <a:srgbClr val="FFFF00"/>
                </a:solidFill>
              </a:rPr>
              <a:t>Ovulasyon</a:t>
            </a:r>
            <a:r>
              <a:rPr lang="tr-TR" altLang="tr-TR" sz="3200" b="1" dirty="0" smtClean="0">
                <a:solidFill>
                  <a:srgbClr val="FFFF00"/>
                </a:solidFill>
              </a:rPr>
              <a:t>: +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tr-TR" altLang="tr-TR" sz="3200" b="1" dirty="0" smtClean="0">
                <a:solidFill>
                  <a:schemeClr val="bg1"/>
                </a:solidFill>
              </a:rPr>
              <a:t>Serum-T: N  </a:t>
            </a:r>
            <a:r>
              <a:rPr lang="tr-TR" altLang="tr-TR" sz="3200" b="1" dirty="0" smtClean="0">
                <a:solidFill>
                  <a:srgbClr val="FFFF00"/>
                </a:solidFill>
              </a:rPr>
              <a:t>( S -T az </a:t>
            </a:r>
            <a:r>
              <a:rPr lang="tr-TR" altLang="tr-TR" sz="3200" b="1" dirty="0" smtClean="0">
                <a:solidFill>
                  <a:srgbClr val="FFFF00"/>
                </a:solidFill>
                <a:sym typeface="Symbol" pitchFamily="18" charset="2"/>
              </a:rPr>
              <a:t> olabilir)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tr-TR" altLang="tr-TR" sz="3200" b="1" dirty="0" smtClean="0">
                <a:solidFill>
                  <a:srgbClr val="FFFF00"/>
                </a:solidFill>
                <a:sym typeface="Symbol" pitchFamily="18" charset="2"/>
              </a:rPr>
              <a:t>DHEA-S: N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tr-TR" altLang="tr-TR" sz="3200" b="1" dirty="0" err="1" smtClean="0">
                <a:solidFill>
                  <a:schemeClr val="bg1"/>
                </a:solidFill>
                <a:sym typeface="Symbol" pitchFamily="18" charset="2"/>
              </a:rPr>
              <a:t>Hir</a:t>
            </a:r>
            <a:r>
              <a:rPr lang="tr-TR" altLang="tr-TR" sz="3200" b="1" dirty="0" err="1" smtClean="0">
                <a:solidFill>
                  <a:schemeClr val="bg1"/>
                </a:solidFill>
              </a:rPr>
              <a:t>ş</a:t>
            </a:r>
            <a:r>
              <a:rPr lang="tr-TR" altLang="tr-TR" sz="3200" b="1" dirty="0" err="1" smtClean="0">
                <a:solidFill>
                  <a:schemeClr val="bg1"/>
                </a:solidFill>
                <a:sym typeface="Symbol" pitchFamily="18" charset="2"/>
              </a:rPr>
              <a:t>utizm</a:t>
            </a:r>
            <a:r>
              <a:rPr lang="tr-TR" altLang="tr-TR" sz="3200" b="1" dirty="0" smtClean="0">
                <a:solidFill>
                  <a:schemeClr val="bg1"/>
                </a:solidFill>
                <a:sym typeface="Symbol" pitchFamily="18" charset="2"/>
              </a:rPr>
              <a:t>: +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tr-TR" altLang="tr-TR" sz="3200" b="1" dirty="0" err="1" smtClean="0">
                <a:solidFill>
                  <a:srgbClr val="FFFF00"/>
                </a:solidFill>
                <a:sym typeface="Symbol" pitchFamily="18" charset="2"/>
              </a:rPr>
              <a:t>Virilizm</a:t>
            </a:r>
            <a:r>
              <a:rPr lang="tr-TR" altLang="tr-TR" sz="3200" b="1" dirty="0" smtClean="0">
                <a:solidFill>
                  <a:srgbClr val="FFFF00"/>
                </a:solidFill>
                <a:sym typeface="Symbol" pitchFamily="18" charset="2"/>
              </a:rPr>
              <a:t>: Asla(-)</a:t>
            </a:r>
          </a:p>
        </p:txBody>
      </p:sp>
    </p:spTree>
    <p:extLst>
      <p:ext uri="{BB962C8B-B14F-4D97-AF65-F5344CB8AC3E}">
        <p14:creationId xmlns:p14="http://schemas.microsoft.com/office/powerpoint/2010/main" val="207236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altLang="tr-TR" sz="4000" b="1" i="1" dirty="0" err="1">
                <a:solidFill>
                  <a:srgbClr val="FFFF00"/>
                </a:solidFill>
              </a:rPr>
              <a:t>İdiopatik</a:t>
            </a:r>
            <a:r>
              <a:rPr lang="tr-TR" altLang="tr-TR" sz="4000" b="1" i="1" dirty="0">
                <a:solidFill>
                  <a:srgbClr val="FFFF00"/>
                </a:solidFill>
              </a:rPr>
              <a:t> </a:t>
            </a:r>
            <a:r>
              <a:rPr lang="tr-TR" altLang="tr-TR" sz="4000" b="1" i="1" dirty="0" err="1">
                <a:solidFill>
                  <a:srgbClr val="FFFF00"/>
                </a:solidFill>
              </a:rPr>
              <a:t>androjen</a:t>
            </a:r>
            <a:r>
              <a:rPr lang="tr-TR" altLang="tr-TR" sz="4000" b="1" i="1" dirty="0">
                <a:solidFill>
                  <a:srgbClr val="FFFF00"/>
                </a:solidFill>
              </a:rPr>
              <a:t> fazlalığı (</a:t>
            </a:r>
            <a:r>
              <a:rPr lang="tr-TR" altLang="tr-TR" sz="4000" b="1" i="1" dirty="0" err="1">
                <a:solidFill>
                  <a:srgbClr val="FFFF00"/>
                </a:solidFill>
              </a:rPr>
              <a:t>Ailesel,yapısal</a:t>
            </a:r>
            <a:r>
              <a:rPr lang="tr-TR" altLang="tr-TR" sz="4000" b="1" i="1" dirty="0">
                <a:solidFill>
                  <a:srgbClr val="FFFF00"/>
                </a:solidFill>
              </a:rPr>
              <a:t>) </a:t>
            </a:r>
            <a:r>
              <a:rPr lang="tr-TR" altLang="tr-TR" sz="3200" b="1" i="1" dirty="0">
                <a:solidFill>
                  <a:srgbClr val="FFFF00"/>
                </a:solidFill>
              </a:rPr>
              <a:t>PERİFERAL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506916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b="1" dirty="0" err="1" smtClean="0">
                <a:solidFill>
                  <a:srgbClr val="FFFF00"/>
                </a:solidFill>
              </a:rPr>
              <a:t>İdiopatik</a:t>
            </a:r>
            <a:r>
              <a:rPr lang="tr-TR" b="1" dirty="0" smtClean="0">
                <a:solidFill>
                  <a:srgbClr val="FFFF00"/>
                </a:solidFill>
              </a:rPr>
              <a:t> </a:t>
            </a:r>
            <a:r>
              <a:rPr lang="tr-TR" b="1" dirty="0" err="1" smtClean="0">
                <a:solidFill>
                  <a:srgbClr val="FFFF00"/>
                </a:solidFill>
              </a:rPr>
              <a:t>Hirsutism</a:t>
            </a:r>
            <a:r>
              <a:rPr lang="tr-TR" b="1" dirty="0" smtClean="0">
                <a:solidFill>
                  <a:srgbClr val="FFFF00"/>
                </a:solidFill>
              </a:rPr>
              <a:t> </a:t>
            </a:r>
            <a:r>
              <a:rPr lang="tr-TR" b="1" dirty="0" smtClean="0">
                <a:solidFill>
                  <a:schemeClr val="bg1"/>
                </a:solidFill>
              </a:rPr>
              <a:t>(IH) </a:t>
            </a:r>
            <a:r>
              <a:rPr lang="tr-TR" b="1" dirty="0" err="1" smtClean="0">
                <a:solidFill>
                  <a:schemeClr val="bg1"/>
                </a:solidFill>
              </a:rPr>
              <a:t>regüler</a:t>
            </a:r>
            <a:r>
              <a:rPr lang="tr-TR" b="1" dirty="0" smtClean="0">
                <a:solidFill>
                  <a:schemeClr val="bg1"/>
                </a:solidFill>
              </a:rPr>
              <a:t> </a:t>
            </a:r>
            <a:r>
              <a:rPr lang="tr-TR" b="1" dirty="0" err="1" smtClean="0">
                <a:solidFill>
                  <a:schemeClr val="bg1"/>
                </a:solidFill>
              </a:rPr>
              <a:t>ovülasyonu</a:t>
            </a:r>
            <a:r>
              <a:rPr lang="tr-TR" b="1" dirty="0" smtClean="0">
                <a:solidFill>
                  <a:schemeClr val="bg1"/>
                </a:solidFill>
              </a:rPr>
              <a:t> olan ve normal </a:t>
            </a:r>
            <a:r>
              <a:rPr lang="tr-TR" b="1" dirty="0" err="1" smtClean="0">
                <a:solidFill>
                  <a:schemeClr val="bg1"/>
                </a:solidFill>
              </a:rPr>
              <a:t>Androgen</a:t>
            </a:r>
            <a:r>
              <a:rPr lang="tr-TR" b="1" dirty="0" smtClean="0">
                <a:solidFill>
                  <a:schemeClr val="bg1"/>
                </a:solidFill>
              </a:rPr>
              <a:t> düzeyleri olan olgularda görülen  </a:t>
            </a:r>
            <a:r>
              <a:rPr lang="tr-TR" b="1" dirty="0" err="1" smtClean="0">
                <a:solidFill>
                  <a:schemeClr val="bg1"/>
                </a:solidFill>
              </a:rPr>
              <a:t>hirsutism</a:t>
            </a:r>
            <a:r>
              <a:rPr lang="tr-TR" b="1" dirty="0" smtClean="0">
                <a:solidFill>
                  <a:schemeClr val="bg1"/>
                </a:solidFill>
              </a:rPr>
              <a:t> </a:t>
            </a:r>
            <a:r>
              <a:rPr lang="tr-TR" b="1" dirty="0" err="1" smtClean="0">
                <a:solidFill>
                  <a:schemeClr val="bg1"/>
                </a:solidFill>
              </a:rPr>
              <a:t>dir</a:t>
            </a:r>
            <a:r>
              <a:rPr lang="tr-TR" b="1" dirty="0" smtClean="0">
                <a:solidFill>
                  <a:schemeClr val="bg1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schemeClr val="bg1"/>
                </a:solidFill>
              </a:rPr>
              <a:t>Sıklıkla </a:t>
            </a:r>
            <a:r>
              <a:rPr lang="tr-TR" b="1" dirty="0" smtClean="0">
                <a:solidFill>
                  <a:srgbClr val="FFFF00"/>
                </a:solidFill>
              </a:rPr>
              <a:t>etnik yada ailevi </a:t>
            </a:r>
            <a:r>
              <a:rPr lang="tr-TR" b="1" dirty="0" smtClean="0">
                <a:solidFill>
                  <a:schemeClr val="bg1"/>
                </a:solidFill>
              </a:rPr>
              <a:t>nitelik içinde görülür.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schemeClr val="bg1"/>
                </a:solidFill>
              </a:rPr>
              <a:t>Diğer nedenleri ekarte ederek tanıya gidilme  gereği vardır.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schemeClr val="bg1"/>
                </a:solidFill>
              </a:rPr>
              <a:t>Bazılarınca  (IH) </a:t>
            </a:r>
            <a:r>
              <a:rPr lang="tr-TR" b="1" dirty="0" err="1" smtClean="0">
                <a:solidFill>
                  <a:schemeClr val="bg1"/>
                </a:solidFill>
              </a:rPr>
              <a:t>nin</a:t>
            </a:r>
            <a:r>
              <a:rPr lang="tr-TR" b="1" dirty="0" smtClean="0">
                <a:solidFill>
                  <a:schemeClr val="bg1"/>
                </a:solidFill>
              </a:rPr>
              <a:t> nedeni </a:t>
            </a:r>
            <a:r>
              <a:rPr lang="tr-TR" b="1" dirty="0" err="1" smtClean="0">
                <a:solidFill>
                  <a:srgbClr val="FFFF00"/>
                </a:solidFill>
              </a:rPr>
              <a:t>periferal</a:t>
            </a:r>
            <a:r>
              <a:rPr lang="tr-TR" b="1" dirty="0" smtClean="0">
                <a:solidFill>
                  <a:srgbClr val="FFFF00"/>
                </a:solidFill>
              </a:rPr>
              <a:t>  yolda ( T) </a:t>
            </a:r>
            <a:r>
              <a:rPr lang="tr-TR" b="1" dirty="0" err="1" smtClean="0">
                <a:solidFill>
                  <a:srgbClr val="FFFF00"/>
                </a:solidFill>
              </a:rPr>
              <a:t>nun</a:t>
            </a:r>
            <a:r>
              <a:rPr lang="tr-TR" b="1" dirty="0" smtClean="0">
                <a:solidFill>
                  <a:srgbClr val="FFFF00"/>
                </a:solidFill>
              </a:rPr>
              <a:t>  5-Alfa –</a:t>
            </a:r>
            <a:r>
              <a:rPr lang="tr-TR" b="1" dirty="0" err="1" smtClean="0">
                <a:solidFill>
                  <a:srgbClr val="FFFF00"/>
                </a:solidFill>
              </a:rPr>
              <a:t>Redüktaz</a:t>
            </a:r>
            <a:r>
              <a:rPr lang="tr-TR" b="1" dirty="0" smtClean="0">
                <a:solidFill>
                  <a:srgbClr val="FFFF00"/>
                </a:solidFill>
              </a:rPr>
              <a:t> ile  ( DHT) </a:t>
            </a:r>
            <a:r>
              <a:rPr lang="tr-TR" b="1" dirty="0" err="1" smtClean="0">
                <a:solidFill>
                  <a:srgbClr val="FFFF00"/>
                </a:solidFill>
              </a:rPr>
              <a:t>na</a:t>
            </a:r>
            <a:r>
              <a:rPr lang="tr-TR" b="1" dirty="0" smtClean="0">
                <a:solidFill>
                  <a:srgbClr val="FFFF00"/>
                </a:solidFill>
              </a:rPr>
              <a:t> çevirimindeki artımına bağlı</a:t>
            </a:r>
            <a:r>
              <a:rPr lang="tr-TR" b="1" dirty="0" smtClean="0">
                <a:solidFill>
                  <a:schemeClr val="bg1"/>
                </a:solidFill>
              </a:rPr>
              <a:t> bir </a:t>
            </a:r>
            <a:r>
              <a:rPr lang="tr-TR" b="1" dirty="0" err="1" smtClean="0">
                <a:solidFill>
                  <a:schemeClr val="bg1"/>
                </a:solidFill>
              </a:rPr>
              <a:t>androgen</a:t>
            </a:r>
            <a:r>
              <a:rPr lang="tr-TR" b="1" dirty="0" smtClean="0">
                <a:solidFill>
                  <a:schemeClr val="bg1"/>
                </a:solidFill>
              </a:rPr>
              <a:t> reseptör bozukluğuna bağlıdır.??</a:t>
            </a:r>
            <a:endParaRPr lang="tr-TR" b="1" dirty="0">
              <a:solidFill>
                <a:schemeClr val="bg1"/>
              </a:solidFill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tr-TR" sz="2900" b="1" dirty="0">
                <a:solidFill>
                  <a:srgbClr val="00FF00"/>
                </a:solidFill>
              </a:rPr>
              <a:t>Hafif </a:t>
            </a:r>
            <a:r>
              <a:rPr lang="tr-TR" sz="2900" b="1" dirty="0" err="1">
                <a:solidFill>
                  <a:srgbClr val="00FF00"/>
                </a:solidFill>
              </a:rPr>
              <a:t>hirşüt</a:t>
            </a:r>
            <a:r>
              <a:rPr lang="tr-TR" sz="2900" b="1" dirty="0">
                <a:solidFill>
                  <a:srgbClr val="00FF00"/>
                </a:solidFill>
              </a:rPr>
              <a:t> kadınlarda daha sık </a:t>
            </a:r>
            <a:r>
              <a:rPr lang="tr-TR" sz="2900" b="1" dirty="0" err="1">
                <a:solidFill>
                  <a:srgbClr val="00FF00"/>
                </a:solidFill>
              </a:rPr>
              <a:t>olup,M-Ferriman-Gallwey</a:t>
            </a:r>
            <a:r>
              <a:rPr lang="tr-TR" sz="2900" b="1" dirty="0">
                <a:solidFill>
                  <a:srgbClr val="00FF00"/>
                </a:solidFill>
              </a:rPr>
              <a:t>(FG) skoru 8-15 arası </a:t>
            </a:r>
            <a:r>
              <a:rPr lang="tr-TR" sz="2900" b="1" dirty="0">
                <a:solidFill>
                  <a:prstClr val="white"/>
                </a:solidFill>
              </a:rPr>
              <a:t>olan kadınların yaklaşık yarısı bu guruptadır.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5166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 descr="C:\Users\mac\Desktop\Snap1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996" y="280393"/>
            <a:ext cx="6696743" cy="574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971600" y="188640"/>
            <a:ext cx="6840760" cy="583264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7884368" y="6122406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FF00"/>
                </a:solidFill>
              </a:rPr>
              <a:t>Speroff-2011</a:t>
            </a:r>
            <a:endParaRPr lang="tr-TR" b="1" dirty="0">
              <a:solidFill>
                <a:srgbClr val="FFFF00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483330" y="6161719"/>
            <a:ext cx="4653838" cy="6962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tr-TR" sz="1400" b="1" dirty="0">
                <a:solidFill>
                  <a:srgbClr val="66FF33"/>
                </a:solidFill>
                <a:latin typeface="Times New Roman"/>
                <a:ea typeface="Calibri"/>
                <a:cs typeface="Times New Roman"/>
              </a:rPr>
              <a:t>Kadınların yaklaşık %95’inin 8 altında puanı olacaktır: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tr-TR" sz="1400" b="1" dirty="0">
                <a:solidFill>
                  <a:srgbClr val="66FF33"/>
                </a:solidFill>
                <a:latin typeface="Times New Roman"/>
                <a:ea typeface="Calibri"/>
                <a:cs typeface="Times New Roman"/>
              </a:rPr>
              <a:t>      &gt;8 :</a:t>
            </a:r>
            <a:r>
              <a:rPr lang="tr-TR" sz="1400" b="1" dirty="0" err="1">
                <a:solidFill>
                  <a:srgbClr val="66FF33"/>
                </a:solidFill>
                <a:latin typeface="Times New Roman"/>
                <a:ea typeface="Calibri"/>
                <a:cs typeface="Times New Roman"/>
              </a:rPr>
              <a:t>Hirsutismus</a:t>
            </a:r>
            <a:r>
              <a:rPr lang="tr-TR" sz="1400" b="1" dirty="0">
                <a:solidFill>
                  <a:srgbClr val="66FF33"/>
                </a:solidFill>
                <a:latin typeface="Times New Roman"/>
                <a:ea typeface="Calibri"/>
                <a:cs typeface="Times New Roman"/>
              </a:rPr>
              <a:t>  ,  8-15 : Hafif  </a:t>
            </a:r>
            <a:r>
              <a:rPr lang="tr-TR" sz="1400" b="1" dirty="0" err="1">
                <a:solidFill>
                  <a:srgbClr val="66FF33"/>
                </a:solidFill>
                <a:latin typeface="Times New Roman"/>
                <a:ea typeface="Calibri"/>
                <a:cs typeface="Times New Roman"/>
              </a:rPr>
              <a:t>Hirsutismus</a:t>
            </a:r>
            <a:endParaRPr lang="tr-TR" sz="1400" b="1" dirty="0">
              <a:solidFill>
                <a:srgbClr val="66FF33"/>
              </a:solidFill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917273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tr-TR" sz="3200" b="1" dirty="0" err="1" smtClean="0">
                <a:solidFill>
                  <a:srgbClr val="FFFF00"/>
                </a:solidFill>
              </a:rPr>
              <a:t>Hiperandrogenism-Hirsutismus-Over</a:t>
            </a:r>
            <a:endParaRPr lang="tr-TR" altLang="tr-TR" sz="3200" b="1" dirty="0" smtClean="0">
              <a:solidFill>
                <a:srgbClr val="FFFF00"/>
              </a:solidFill>
            </a:endParaRPr>
          </a:p>
        </p:txBody>
      </p:sp>
      <p:sp>
        <p:nvSpPr>
          <p:cNvPr id="50179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altLang="tr-TR" dirty="0" smtClean="0">
              <a:solidFill>
                <a:schemeClr val="bg1"/>
              </a:solidFill>
            </a:endParaRPr>
          </a:p>
          <a:p>
            <a:endParaRPr lang="tr-TR" altLang="tr-TR" dirty="0" smtClean="0">
              <a:solidFill>
                <a:schemeClr val="bg1"/>
              </a:solidFill>
            </a:endParaRPr>
          </a:p>
          <a:p>
            <a:pPr marL="400050" lvl="1" indent="0">
              <a:buNone/>
            </a:pPr>
            <a:r>
              <a:rPr lang="tr-TR" altLang="tr-TR" sz="3200" b="1" dirty="0" err="1" smtClean="0">
                <a:solidFill>
                  <a:srgbClr val="FFFF00"/>
                </a:solidFill>
              </a:rPr>
              <a:t>Ovarian</a:t>
            </a:r>
            <a:r>
              <a:rPr lang="tr-TR" altLang="tr-TR" sz="3200" b="1" dirty="0" smtClean="0">
                <a:solidFill>
                  <a:srgbClr val="FFFF00"/>
                </a:solidFill>
              </a:rPr>
              <a:t> </a:t>
            </a:r>
            <a:r>
              <a:rPr lang="tr-TR" altLang="tr-TR" sz="3200" b="1" dirty="0" err="1" smtClean="0">
                <a:solidFill>
                  <a:srgbClr val="FFFF00"/>
                </a:solidFill>
              </a:rPr>
              <a:t>Stromal</a:t>
            </a:r>
            <a:r>
              <a:rPr lang="tr-TR" altLang="tr-TR" sz="3200" b="1" dirty="0" smtClean="0">
                <a:solidFill>
                  <a:srgbClr val="FFFF00"/>
                </a:solidFill>
              </a:rPr>
              <a:t> </a:t>
            </a:r>
            <a:r>
              <a:rPr lang="tr-TR" altLang="tr-TR" sz="3200" b="1" dirty="0" err="1" smtClean="0">
                <a:solidFill>
                  <a:srgbClr val="FFFF00"/>
                </a:solidFill>
              </a:rPr>
              <a:t>Hipertekosis</a:t>
            </a:r>
            <a:r>
              <a:rPr lang="tr-TR" altLang="tr-TR" sz="3200" b="1" dirty="0" smtClean="0">
                <a:solidFill>
                  <a:srgbClr val="FFFF00"/>
                </a:solidFill>
              </a:rPr>
              <a:t> de Klinik ve </a:t>
            </a:r>
            <a:r>
              <a:rPr lang="tr-TR" altLang="tr-TR" sz="3200" b="1" dirty="0" err="1" smtClean="0">
                <a:solidFill>
                  <a:srgbClr val="FFFF00"/>
                </a:solidFill>
              </a:rPr>
              <a:t>Lab</a:t>
            </a:r>
            <a:r>
              <a:rPr lang="tr-TR" altLang="tr-TR" sz="3200" b="1" dirty="0" smtClean="0">
                <a:solidFill>
                  <a:srgbClr val="FFFF00"/>
                </a:solidFill>
              </a:rPr>
              <a:t>. Bulguları nelerdir</a:t>
            </a:r>
            <a:r>
              <a:rPr lang="tr-TR" altLang="tr-TR" b="1" dirty="0" smtClean="0">
                <a:solidFill>
                  <a:srgbClr val="FFFF00"/>
                </a:solidFill>
              </a:rPr>
              <a:t>?</a:t>
            </a:r>
          </a:p>
          <a:p>
            <a:endParaRPr lang="tr-TR" altLang="tr-TR" dirty="0" smtClean="0"/>
          </a:p>
        </p:txBody>
      </p:sp>
    </p:spTree>
    <p:extLst>
      <p:ext uri="{BB962C8B-B14F-4D97-AF65-F5344CB8AC3E}">
        <p14:creationId xmlns:p14="http://schemas.microsoft.com/office/powerpoint/2010/main" val="4249475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755576" y="2780928"/>
            <a:ext cx="3030537" cy="2765425"/>
          </a:xfrm>
        </p:spPr>
        <p:txBody>
          <a:bodyPr/>
          <a:lstStyle/>
          <a:p>
            <a:pPr eaLnBrk="1" hangingPunct="1"/>
            <a:r>
              <a:rPr lang="tr-TR" altLang="tr-TR" sz="3200" b="1" dirty="0" smtClean="0">
                <a:solidFill>
                  <a:srgbClr val="FFFFFF"/>
                </a:solidFill>
              </a:rPr>
              <a:t>Akne</a:t>
            </a:r>
          </a:p>
          <a:p>
            <a:pPr eaLnBrk="1" hangingPunct="1"/>
            <a:r>
              <a:rPr lang="tr-TR" altLang="tr-TR" sz="3200" b="1" dirty="0" err="1" smtClean="0">
                <a:solidFill>
                  <a:srgbClr val="FFFFFF"/>
                </a:solidFill>
              </a:rPr>
              <a:t>Hirşutizm</a:t>
            </a:r>
            <a:endParaRPr lang="tr-TR" altLang="tr-TR" sz="3200" b="1" dirty="0" smtClean="0">
              <a:solidFill>
                <a:srgbClr val="FFFFFF"/>
              </a:solidFill>
            </a:endParaRPr>
          </a:p>
          <a:p>
            <a:pPr eaLnBrk="1" hangingPunct="1"/>
            <a:r>
              <a:rPr lang="tr-TR" altLang="tr-TR" sz="3200" b="1" dirty="0" err="1" smtClean="0">
                <a:solidFill>
                  <a:srgbClr val="FFFFFF"/>
                </a:solidFill>
              </a:rPr>
              <a:t>Virilizm</a:t>
            </a:r>
            <a:endParaRPr lang="tr-TR" altLang="tr-TR" b="1" dirty="0" smtClean="0">
              <a:solidFill>
                <a:srgbClr val="FFFFFF"/>
              </a:solidFill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753000" y="2636912"/>
            <a:ext cx="3694112" cy="22923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altLang="tr-TR" sz="3200" b="1" dirty="0" err="1" smtClean="0">
                <a:solidFill>
                  <a:srgbClr val="FFFFFF"/>
                </a:solidFill>
              </a:rPr>
              <a:t>Oligomenore</a:t>
            </a:r>
            <a:endParaRPr lang="tr-TR" altLang="tr-TR" sz="3200" b="1" dirty="0" smtClean="0">
              <a:solidFill>
                <a:srgbClr val="FFFF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tr-TR" altLang="tr-TR" sz="3200" b="1" dirty="0" err="1" smtClean="0">
                <a:solidFill>
                  <a:srgbClr val="FFFFFF"/>
                </a:solidFill>
              </a:rPr>
              <a:t>Amenore</a:t>
            </a:r>
            <a:endParaRPr lang="tr-TR" altLang="tr-TR" sz="3200" b="1" dirty="0" smtClean="0">
              <a:solidFill>
                <a:srgbClr val="FFFF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tr-TR" altLang="tr-TR" sz="3200" b="1" dirty="0" smtClean="0">
                <a:solidFill>
                  <a:srgbClr val="FFFFFF"/>
                </a:solidFill>
              </a:rPr>
              <a:t>DUK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z="3200" b="1" u="sng" dirty="0" err="1">
                <a:solidFill>
                  <a:srgbClr val="FFFFFF"/>
                </a:solidFill>
              </a:rPr>
              <a:t>A</a:t>
            </a:r>
            <a:r>
              <a:rPr lang="tr-TR" altLang="tr-TR" sz="3200" b="1" u="sng" dirty="0" err="1" smtClean="0">
                <a:solidFill>
                  <a:srgbClr val="FFFFFF"/>
                </a:solidFill>
              </a:rPr>
              <a:t>novulasyon</a:t>
            </a:r>
            <a:endParaRPr lang="tr-TR" altLang="tr-TR" b="1" u="sng" dirty="0" smtClean="0">
              <a:solidFill>
                <a:srgbClr val="FFFFFF"/>
              </a:solidFill>
            </a:endParaRP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143000"/>
          </a:xfrm>
        </p:spPr>
        <p:txBody>
          <a:bodyPr lIns="92075" tIns="46038" rIns="92075" bIns="46038" anchor="b">
            <a:normAutofit/>
          </a:bodyPr>
          <a:lstStyle/>
          <a:p>
            <a:pPr eaLnBrk="1" hangingPunct="1"/>
            <a:r>
              <a:rPr lang="tr-TR" altLang="tr-TR" sz="4000" b="1" i="1" dirty="0" err="1">
                <a:solidFill>
                  <a:srgbClr val="FFFF00"/>
                </a:solidFill>
              </a:rPr>
              <a:t>A</a:t>
            </a:r>
            <a:r>
              <a:rPr lang="tr-TR" altLang="tr-TR" sz="4000" b="1" i="1" dirty="0" err="1" smtClean="0">
                <a:solidFill>
                  <a:srgbClr val="FFFF00"/>
                </a:solidFill>
              </a:rPr>
              <a:t>ndrojen</a:t>
            </a:r>
            <a:r>
              <a:rPr lang="tr-TR" altLang="tr-TR" sz="4000" b="1" i="1" dirty="0" smtClean="0">
                <a:solidFill>
                  <a:srgbClr val="FFFF00"/>
                </a:solidFill>
              </a:rPr>
              <a:t> fazlalığında semptomlar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5076056" y="5118965"/>
            <a:ext cx="3048000" cy="1219200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3600" b="1" dirty="0">
                <a:solidFill>
                  <a:srgbClr val="FF0000"/>
                </a:solidFill>
                <a:latin typeface="Times New Roman" pitchFamily="18" charset="0"/>
              </a:rPr>
              <a:t>İNFERTİLİTE</a:t>
            </a:r>
          </a:p>
        </p:txBody>
      </p:sp>
    </p:spTree>
    <p:extLst>
      <p:ext uri="{BB962C8B-B14F-4D97-AF65-F5344CB8AC3E}">
        <p14:creationId xmlns:p14="http://schemas.microsoft.com/office/powerpoint/2010/main" val="205622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624"/>
            <a:ext cx="9144000" cy="1219200"/>
          </a:xfrm>
        </p:spPr>
        <p:txBody>
          <a:bodyPr/>
          <a:lstStyle/>
          <a:p>
            <a:pPr eaLnBrk="1" hangingPunct="1"/>
            <a:r>
              <a:rPr lang="tr-TR" altLang="tr-TR" sz="4000" b="1" i="1" dirty="0" err="1">
                <a:solidFill>
                  <a:srgbClr val="FFFF00"/>
                </a:solidFill>
              </a:rPr>
              <a:t>O</a:t>
            </a:r>
            <a:r>
              <a:rPr lang="tr-TR" altLang="tr-TR" sz="4000" b="1" i="1" dirty="0" err="1" smtClean="0">
                <a:solidFill>
                  <a:srgbClr val="FFFF00"/>
                </a:solidFill>
              </a:rPr>
              <a:t>varian</a:t>
            </a:r>
            <a:r>
              <a:rPr lang="tr-TR" altLang="tr-TR" sz="4000" b="1" i="1" dirty="0" smtClean="0">
                <a:solidFill>
                  <a:srgbClr val="FFFF00"/>
                </a:solidFill>
              </a:rPr>
              <a:t> </a:t>
            </a:r>
            <a:r>
              <a:rPr lang="tr-TR" altLang="tr-TR" sz="4000" b="1" i="1" dirty="0" err="1">
                <a:solidFill>
                  <a:srgbClr val="FFFF00"/>
                </a:solidFill>
              </a:rPr>
              <a:t>S</a:t>
            </a:r>
            <a:r>
              <a:rPr lang="tr-TR" altLang="tr-TR" sz="4000" b="1" i="1" dirty="0" err="1" smtClean="0">
                <a:solidFill>
                  <a:srgbClr val="FFFF00"/>
                </a:solidFill>
              </a:rPr>
              <a:t>tromal</a:t>
            </a:r>
            <a:r>
              <a:rPr lang="tr-TR" altLang="tr-TR" sz="4000" b="1" i="1" dirty="0" smtClean="0">
                <a:solidFill>
                  <a:srgbClr val="FFFF00"/>
                </a:solidFill>
              </a:rPr>
              <a:t> </a:t>
            </a:r>
            <a:r>
              <a:rPr lang="tr-TR" altLang="tr-TR" sz="4000" b="1" i="1" dirty="0" err="1">
                <a:solidFill>
                  <a:srgbClr val="FFFF00"/>
                </a:solidFill>
              </a:rPr>
              <a:t>H</a:t>
            </a:r>
            <a:r>
              <a:rPr lang="tr-TR" altLang="tr-TR" sz="4000" b="1" i="1" dirty="0" err="1" smtClean="0">
                <a:solidFill>
                  <a:srgbClr val="FFFF00"/>
                </a:solidFill>
              </a:rPr>
              <a:t>ipertekozis</a:t>
            </a:r>
            <a:endParaRPr lang="tr-TR" altLang="tr-TR" sz="4000" b="1" i="1" dirty="0" smtClean="0">
              <a:solidFill>
                <a:srgbClr val="FFFF00"/>
              </a:solidFill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300743"/>
            <a:ext cx="8964488" cy="544062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tr-TR" altLang="tr-TR" sz="2600" b="1" dirty="0" smtClean="0">
                <a:solidFill>
                  <a:schemeClr val="bg1"/>
                </a:solidFill>
              </a:rPr>
              <a:t>   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altLang="tr-TR" sz="2600" b="1" dirty="0">
                <a:solidFill>
                  <a:prstClr val="white"/>
                </a:solidFill>
              </a:rPr>
              <a:t> Olgu </a:t>
            </a:r>
            <a:r>
              <a:rPr lang="tr-TR" altLang="tr-TR" sz="2600" b="1" dirty="0" smtClean="0">
                <a:solidFill>
                  <a:prstClr val="white"/>
                </a:solidFill>
              </a:rPr>
              <a:t>hikayesi :</a:t>
            </a:r>
            <a:r>
              <a:rPr lang="tr-TR" altLang="tr-TR" sz="2600" b="1" dirty="0" smtClean="0">
                <a:solidFill>
                  <a:srgbClr val="FFFF00"/>
                </a:solidFill>
              </a:rPr>
              <a:t>PCO (+) : Yavaş seyirli</a:t>
            </a:r>
            <a:r>
              <a:rPr lang="tr-TR" altLang="tr-TR" sz="2600" b="1" dirty="0" smtClean="0">
                <a:solidFill>
                  <a:schemeClr val="bg1"/>
                </a:solidFill>
              </a:rPr>
              <a:t>, semptom devamlı ve artış içinde     ve </a:t>
            </a:r>
            <a:r>
              <a:rPr lang="tr-TR" altLang="tr-TR" sz="2800" b="1" u="sng" dirty="0" err="1" smtClean="0">
                <a:solidFill>
                  <a:srgbClr val="FFFF00"/>
                </a:solidFill>
              </a:rPr>
              <a:t>virilizasyona</a:t>
            </a:r>
            <a:r>
              <a:rPr lang="tr-TR" altLang="tr-TR" sz="2800" b="1" u="sng" dirty="0" smtClean="0">
                <a:solidFill>
                  <a:srgbClr val="FFFF00"/>
                </a:solidFill>
              </a:rPr>
              <a:t> gidiş (+)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tr-TR" altLang="tr-TR" sz="2600" b="1" dirty="0" smtClean="0">
              <a:solidFill>
                <a:schemeClr val="bg1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tr-TR" altLang="tr-TR" sz="2600" b="1" dirty="0" smtClean="0">
                <a:solidFill>
                  <a:srgbClr val="00FF00"/>
                </a:solidFill>
              </a:rPr>
              <a:t>Serum T : 150 </a:t>
            </a:r>
            <a:r>
              <a:rPr lang="tr-TR" altLang="tr-TR" sz="2600" b="1" dirty="0" err="1" smtClean="0">
                <a:solidFill>
                  <a:srgbClr val="00FF00"/>
                </a:solidFill>
              </a:rPr>
              <a:t>ng</a:t>
            </a:r>
            <a:r>
              <a:rPr lang="tr-TR" altLang="tr-TR" sz="2600" b="1" dirty="0" smtClean="0">
                <a:solidFill>
                  <a:srgbClr val="00FF00"/>
                </a:solidFill>
              </a:rPr>
              <a:t>/dl </a:t>
            </a:r>
            <a:r>
              <a:rPr lang="tr-TR" altLang="tr-TR" sz="2600" b="1" dirty="0" smtClean="0">
                <a:solidFill>
                  <a:srgbClr val="00FF00"/>
                </a:solidFill>
                <a:sym typeface="Symbol" pitchFamily="18" charset="2"/>
              </a:rPr>
              <a:t>  </a:t>
            </a:r>
            <a:r>
              <a:rPr lang="tr-TR" altLang="tr-TR" sz="2600" b="1" dirty="0" smtClean="0">
                <a:solidFill>
                  <a:srgbClr val="FFFF00"/>
                </a:solidFill>
                <a:sym typeface="Symbol" pitchFamily="18" charset="2"/>
              </a:rPr>
              <a:t>,</a:t>
            </a:r>
            <a:r>
              <a:rPr lang="tr-TR" altLang="tr-TR" sz="2600" b="1" dirty="0" smtClean="0">
                <a:solidFill>
                  <a:schemeClr val="bg1"/>
                </a:solidFill>
              </a:rPr>
              <a:t>200 </a:t>
            </a:r>
            <a:r>
              <a:rPr lang="tr-TR" altLang="tr-TR" sz="2600" b="1" dirty="0" err="1" smtClean="0">
                <a:solidFill>
                  <a:schemeClr val="bg1"/>
                </a:solidFill>
              </a:rPr>
              <a:t>ng</a:t>
            </a:r>
            <a:r>
              <a:rPr lang="tr-TR" altLang="tr-TR" sz="2600" b="1" dirty="0" smtClean="0">
                <a:solidFill>
                  <a:schemeClr val="bg1"/>
                </a:solidFill>
              </a:rPr>
              <a:t>/dl = </a:t>
            </a:r>
            <a:r>
              <a:rPr lang="tr-TR" altLang="tr-TR" sz="2600" b="1" dirty="0" err="1" smtClean="0">
                <a:solidFill>
                  <a:schemeClr val="bg1"/>
                </a:solidFill>
              </a:rPr>
              <a:t>Tm</a:t>
            </a:r>
            <a:r>
              <a:rPr lang="tr-TR" altLang="tr-TR" sz="2600" b="1" dirty="0" smtClean="0">
                <a:solidFill>
                  <a:schemeClr val="bg1"/>
                </a:solidFill>
              </a:rPr>
              <a:t> dozuna ulaşabilir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tr-TR" altLang="tr-TR" sz="2600" b="1" dirty="0" smtClean="0">
              <a:solidFill>
                <a:schemeClr val="bg1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tr-TR" altLang="tr-TR" sz="2600" b="1" dirty="0" smtClean="0">
                <a:solidFill>
                  <a:schemeClr val="bg1"/>
                </a:solidFill>
              </a:rPr>
              <a:t>Serum DHEA- S = N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tr-TR" altLang="tr-TR" sz="2600" b="1" dirty="0" smtClean="0">
              <a:solidFill>
                <a:schemeClr val="bg1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tr-TR" altLang="tr-TR" sz="2600" b="1" dirty="0" err="1" smtClean="0">
                <a:solidFill>
                  <a:srgbClr val="66FF33"/>
                </a:solidFill>
              </a:rPr>
              <a:t>Anovulasyon</a:t>
            </a:r>
            <a:r>
              <a:rPr lang="tr-TR" altLang="tr-TR" sz="2600" b="1" dirty="0" smtClean="0">
                <a:solidFill>
                  <a:srgbClr val="66FF33"/>
                </a:solidFill>
              </a:rPr>
              <a:t> / </a:t>
            </a:r>
            <a:r>
              <a:rPr lang="tr-TR" altLang="tr-TR" sz="2600" b="1" dirty="0" err="1" smtClean="0">
                <a:solidFill>
                  <a:srgbClr val="66FF33"/>
                </a:solidFill>
              </a:rPr>
              <a:t>Amenore</a:t>
            </a:r>
            <a:r>
              <a:rPr lang="tr-TR" altLang="tr-TR" sz="2600" b="1" dirty="0" smtClean="0">
                <a:solidFill>
                  <a:srgbClr val="66FF33"/>
                </a:solidFill>
              </a:rPr>
              <a:t>  </a:t>
            </a:r>
            <a:r>
              <a:rPr lang="tr-TR" altLang="tr-TR" sz="2600" b="1" dirty="0" smtClean="0">
                <a:solidFill>
                  <a:schemeClr val="bg1"/>
                </a:solidFill>
              </a:rPr>
              <a:t>zamanla yerleşir.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tr-TR" altLang="tr-TR" sz="2600" b="1" dirty="0" smtClean="0">
              <a:solidFill>
                <a:schemeClr val="bg1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tr-TR" altLang="tr-TR" sz="2600" b="1" dirty="0" smtClean="0">
                <a:solidFill>
                  <a:schemeClr val="bg1"/>
                </a:solidFill>
              </a:rPr>
              <a:t>LH : N  ( </a:t>
            </a:r>
            <a:r>
              <a:rPr lang="tr-TR" altLang="tr-TR" sz="2600" b="1" dirty="0" err="1" smtClean="0">
                <a:solidFill>
                  <a:schemeClr val="bg1"/>
                </a:solidFill>
              </a:rPr>
              <a:t>PCO’dan</a:t>
            </a:r>
            <a:r>
              <a:rPr lang="tr-TR" altLang="tr-TR" sz="2600" b="1" dirty="0" smtClean="0">
                <a:solidFill>
                  <a:schemeClr val="bg1"/>
                </a:solidFill>
              </a:rPr>
              <a:t> fark 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tr-TR" altLang="tr-TR" sz="2600" b="1" dirty="0" smtClean="0">
              <a:solidFill>
                <a:schemeClr val="bg1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tr-TR" altLang="tr-TR" sz="2600" b="1" dirty="0" smtClean="0">
                <a:solidFill>
                  <a:srgbClr val="FFFF00"/>
                </a:solidFill>
              </a:rPr>
              <a:t>Hikaye süresi uzundur (</a:t>
            </a:r>
            <a:r>
              <a:rPr lang="tr-TR" altLang="tr-TR" sz="2600" b="1" dirty="0" err="1" smtClean="0">
                <a:solidFill>
                  <a:srgbClr val="FFFF00"/>
                </a:solidFill>
              </a:rPr>
              <a:t>Tm</a:t>
            </a:r>
            <a:r>
              <a:rPr lang="tr-TR" altLang="tr-TR" sz="2600" b="1" dirty="0" smtClean="0">
                <a:solidFill>
                  <a:srgbClr val="FFFF00"/>
                </a:solidFill>
              </a:rPr>
              <a:t> farkı)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tr-TR" altLang="tr-TR" sz="2600" b="1" dirty="0" smtClean="0">
              <a:solidFill>
                <a:schemeClr val="bg1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tr-TR" altLang="tr-TR" sz="2600" b="1" dirty="0" smtClean="0">
                <a:solidFill>
                  <a:schemeClr val="bg1"/>
                </a:solidFill>
              </a:rPr>
              <a:t>Tedavi : </a:t>
            </a:r>
            <a:r>
              <a:rPr lang="tr-TR" altLang="tr-TR" sz="2600" b="1" dirty="0" err="1" smtClean="0">
                <a:solidFill>
                  <a:schemeClr val="bg1"/>
                </a:solidFill>
              </a:rPr>
              <a:t>GnRh</a:t>
            </a:r>
            <a:r>
              <a:rPr lang="tr-TR" altLang="tr-TR" sz="2600" b="1" dirty="0" smtClean="0">
                <a:solidFill>
                  <a:schemeClr val="bg1"/>
                </a:solidFill>
              </a:rPr>
              <a:t>-a ile (</a:t>
            </a:r>
            <a:r>
              <a:rPr lang="tr-TR" altLang="tr-TR" sz="2600" b="1" dirty="0" err="1" smtClean="0">
                <a:solidFill>
                  <a:schemeClr val="bg1"/>
                </a:solidFill>
              </a:rPr>
              <a:t>Androgen</a:t>
            </a:r>
            <a:r>
              <a:rPr lang="tr-TR" altLang="tr-TR" sz="2600" b="1" dirty="0" smtClean="0">
                <a:solidFill>
                  <a:schemeClr val="bg1"/>
                </a:solidFill>
              </a:rPr>
              <a:t>) </a:t>
            </a:r>
            <a:r>
              <a:rPr lang="tr-TR" altLang="tr-TR" sz="2600" b="1" dirty="0" err="1" smtClean="0">
                <a:solidFill>
                  <a:schemeClr val="bg1"/>
                </a:solidFill>
              </a:rPr>
              <a:t>supresyonu</a:t>
            </a:r>
            <a:r>
              <a:rPr lang="tr-TR" altLang="tr-TR" sz="2600" b="1" dirty="0" smtClean="0">
                <a:solidFill>
                  <a:schemeClr val="bg1"/>
                </a:solidFill>
              </a:rPr>
              <a:t> başarılı sonuç verir</a:t>
            </a:r>
          </a:p>
          <a:p>
            <a:pPr eaLnBrk="1" hangingPunct="1">
              <a:lnSpc>
                <a:spcPct val="110000"/>
              </a:lnSpc>
            </a:pPr>
            <a:endParaRPr lang="tr-TR" altLang="tr-TR" sz="26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1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tr-TR" sz="4000" b="1" dirty="0" err="1" smtClean="0">
                <a:solidFill>
                  <a:srgbClr val="FFFF00"/>
                </a:solidFill>
              </a:rPr>
              <a:t>Hiperandrogenism-Hirsutismus-Over</a:t>
            </a:r>
            <a:endParaRPr lang="tr-TR" sz="4000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 marL="0" indent="0">
              <a:buNone/>
            </a:pPr>
            <a:r>
              <a:rPr lang="tr-TR" sz="4800" b="1" dirty="0">
                <a:solidFill>
                  <a:srgbClr val="00B0F0"/>
                </a:solidFill>
              </a:rPr>
              <a:t> </a:t>
            </a:r>
            <a:r>
              <a:rPr lang="tr-TR" sz="4800" b="1" dirty="0" smtClean="0">
                <a:solidFill>
                  <a:srgbClr val="00B0F0"/>
                </a:solidFill>
              </a:rPr>
              <a:t>                       </a:t>
            </a:r>
            <a:r>
              <a:rPr lang="tr-TR" sz="4800" b="1" dirty="0" smtClean="0">
                <a:solidFill>
                  <a:srgbClr val="FFFF00"/>
                </a:solidFill>
              </a:rPr>
              <a:t>PCOS</a:t>
            </a:r>
            <a:endParaRPr lang="tr-TR" sz="4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0445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FF00"/>
                </a:solidFill>
              </a:rPr>
              <a:t>PCOS</a:t>
            </a:r>
            <a:endParaRPr lang="tr-TR" b="1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3 Resim" descr="PCO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92896"/>
            <a:ext cx="6408712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3 Resim" descr="pcos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3168030" cy="2374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pco4~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167" y="116632"/>
            <a:ext cx="3063329" cy="2258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ikdörtgen 6"/>
          <p:cNvSpPr/>
          <p:nvPr/>
        </p:nvSpPr>
        <p:spPr>
          <a:xfrm>
            <a:off x="2339752" y="4725144"/>
            <a:ext cx="432048" cy="57606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4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827584" y="-99392"/>
            <a:ext cx="7699375" cy="1143000"/>
          </a:xfrm>
        </p:spPr>
        <p:txBody>
          <a:bodyPr/>
          <a:lstStyle/>
          <a:p>
            <a:pPr marL="457200" indent="-457200" eaLnBrk="1" fontAlgn="auto" hangingPunct="1"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v"/>
              <a:defRPr/>
            </a:pPr>
            <a:r>
              <a:rPr lang="tr-TR" sz="3400" b="1" dirty="0" smtClean="0">
                <a:solidFill>
                  <a:srgbClr val="FFFF00"/>
                </a:solidFill>
              </a:rPr>
              <a:t>PCOS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1188" y="1219200"/>
            <a:ext cx="3884612" cy="2570163"/>
          </a:xfrm>
          <a:solidFill>
            <a:srgbClr val="002060"/>
          </a:solidFill>
        </p:spPr>
        <p:txBody>
          <a:bodyPr/>
          <a:lstStyle/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tr-TR" sz="2600" dirty="0" smtClean="0">
                <a:latin typeface="Comic Sans MS" pitchFamily="66" charset="0"/>
              </a:rPr>
              <a:t>    </a:t>
            </a:r>
            <a:r>
              <a:rPr lang="tr-TR" sz="2100" b="1" dirty="0" smtClean="0">
                <a:solidFill>
                  <a:srgbClr val="FFFF00"/>
                </a:solidFill>
                <a:latin typeface="Comic Sans MS" pitchFamily="66" charset="0"/>
              </a:rPr>
              <a:t>ANOVULASYON</a:t>
            </a:r>
          </a:p>
          <a:p>
            <a:pPr eaLnBrk="1" hangingPunct="1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v"/>
            </a:pPr>
            <a:r>
              <a:rPr lang="tr-TR" sz="2100" b="1" dirty="0" err="1" smtClean="0">
                <a:solidFill>
                  <a:schemeClr val="bg1"/>
                </a:solidFill>
                <a:latin typeface="Comic Sans MS" pitchFamily="66" charset="0"/>
              </a:rPr>
              <a:t>Menstrüel</a:t>
            </a:r>
            <a:r>
              <a:rPr lang="tr-TR" sz="21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tr-TR" sz="2100" b="1" dirty="0" err="1" smtClean="0">
                <a:solidFill>
                  <a:schemeClr val="bg1"/>
                </a:solidFill>
                <a:latin typeface="Comic Sans MS" pitchFamily="66" charset="0"/>
              </a:rPr>
              <a:t>disfonksiyon</a:t>
            </a:r>
            <a:endParaRPr lang="tr-TR" sz="21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v"/>
            </a:pPr>
            <a:r>
              <a:rPr lang="tr-TR" sz="2100" b="1" dirty="0" err="1" smtClean="0">
                <a:solidFill>
                  <a:schemeClr val="bg1"/>
                </a:solidFill>
                <a:latin typeface="Comic Sans MS" pitchFamily="66" charset="0"/>
              </a:rPr>
              <a:t>İnfertilite</a:t>
            </a:r>
            <a:r>
              <a:rPr lang="tr-TR" sz="21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  <a:p>
            <a:pPr eaLnBrk="1" hangingPunct="1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v"/>
            </a:pPr>
            <a:r>
              <a:rPr lang="tr-TR" sz="2100" b="1" dirty="0" err="1" smtClean="0">
                <a:solidFill>
                  <a:srgbClr val="FFFF00"/>
                </a:solidFill>
                <a:latin typeface="Comic Sans MS" pitchFamily="66" charset="0"/>
              </a:rPr>
              <a:t>Endometrium</a:t>
            </a:r>
            <a:r>
              <a:rPr lang="tr-TR" sz="2100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tr-TR" sz="2100" b="1" dirty="0" err="1" smtClean="0">
                <a:solidFill>
                  <a:srgbClr val="FFFF00"/>
                </a:solidFill>
                <a:latin typeface="Comic Sans MS" pitchFamily="66" charset="0"/>
              </a:rPr>
              <a:t>Ca</a:t>
            </a:r>
            <a:endParaRPr lang="tr-TR" sz="21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eaLnBrk="1" hangingPunct="1">
              <a:buClr>
                <a:schemeClr val="folHlink"/>
              </a:buClr>
              <a:buFont typeface="Wingdings" pitchFamily="2" charset="2"/>
              <a:buChar char="v"/>
            </a:pPr>
            <a:endParaRPr lang="tr-TR" sz="2100" dirty="0" smtClean="0"/>
          </a:p>
        </p:txBody>
      </p:sp>
      <p:sp>
        <p:nvSpPr>
          <p:cNvPr id="104452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4643438" y="1196975"/>
            <a:ext cx="4321175" cy="2592388"/>
          </a:xfrm>
          <a:solidFill>
            <a:srgbClr val="002060"/>
          </a:solidFill>
        </p:spPr>
        <p:txBody>
          <a:bodyPr/>
          <a:lstStyle/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tr-TR" sz="2100" b="1" dirty="0" smtClean="0">
                <a:solidFill>
                  <a:srgbClr val="FFFF00"/>
                </a:solidFill>
                <a:latin typeface="Comic Sans MS" pitchFamily="66" charset="0"/>
              </a:rPr>
              <a:t>HİPERANDROJENİZM</a:t>
            </a:r>
          </a:p>
          <a:p>
            <a:pPr eaLnBrk="1" hangingPunct="1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v"/>
            </a:pPr>
            <a:r>
              <a:rPr lang="tr-TR" sz="2800" b="1" dirty="0" err="1" smtClean="0">
                <a:solidFill>
                  <a:schemeClr val="bg1"/>
                </a:solidFill>
                <a:latin typeface="Comic Sans MS" pitchFamily="66" charset="0"/>
              </a:rPr>
              <a:t>Hirsutizm</a:t>
            </a:r>
            <a:endParaRPr lang="tr-TR" sz="28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v"/>
            </a:pPr>
            <a:r>
              <a:rPr lang="tr-TR" sz="2100" b="1" dirty="0" smtClean="0">
                <a:solidFill>
                  <a:schemeClr val="bg1"/>
                </a:solidFill>
                <a:latin typeface="Comic Sans MS" pitchFamily="66" charset="0"/>
              </a:rPr>
              <a:t>Akne</a:t>
            </a:r>
          </a:p>
          <a:p>
            <a:pPr eaLnBrk="1" hangingPunct="1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v"/>
            </a:pPr>
            <a:r>
              <a:rPr lang="tr-TR" sz="2100" b="1" dirty="0" err="1" smtClean="0">
                <a:solidFill>
                  <a:schemeClr val="bg1"/>
                </a:solidFill>
                <a:latin typeface="Comic Sans MS" pitchFamily="66" charset="0"/>
              </a:rPr>
              <a:t>Alopesi</a:t>
            </a:r>
            <a:endParaRPr lang="tr-TR" sz="21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v"/>
            </a:pPr>
            <a:r>
              <a:rPr lang="tr-TR" sz="2100" b="1" dirty="0" smtClean="0">
                <a:solidFill>
                  <a:schemeClr val="bg1"/>
                </a:solidFill>
                <a:latin typeface="Comic Sans MS" pitchFamily="66" charset="0"/>
              </a:rPr>
              <a:t>Yağlı cilt</a:t>
            </a:r>
          </a:p>
          <a:p>
            <a:pPr eaLnBrk="1" hangingPunct="1">
              <a:buFont typeface="Wingdings" pitchFamily="2" charset="2"/>
              <a:buChar char="v"/>
            </a:pPr>
            <a:endParaRPr lang="tr-TR" sz="2100" dirty="0" smtClean="0"/>
          </a:p>
        </p:txBody>
      </p:sp>
      <p:sp>
        <p:nvSpPr>
          <p:cNvPr id="104453" name="Rectangle 5"/>
          <p:cNvSpPr>
            <a:spLocks noGrp="1" noChangeArrowheads="1"/>
          </p:cNvSpPr>
          <p:nvPr>
            <p:ph sz="quarter" idx="3"/>
          </p:nvPr>
        </p:nvSpPr>
        <p:spPr>
          <a:xfrm>
            <a:off x="457200" y="4006850"/>
            <a:ext cx="4030663" cy="2124075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endParaRPr lang="tr-TR" sz="1900" smtClean="0">
              <a:latin typeface="Comic Sans MS" pitchFamily="66" charset="0"/>
            </a:endParaRPr>
          </a:p>
          <a:p>
            <a:pPr eaLnBrk="1" hangingPunct="1"/>
            <a:endParaRPr lang="tr-TR" sz="2100" smtClean="0"/>
          </a:p>
        </p:txBody>
      </p:sp>
      <p:sp>
        <p:nvSpPr>
          <p:cNvPr id="104454" name="Rectangle 6"/>
          <p:cNvSpPr>
            <a:spLocks noGrp="1" noChangeArrowheads="1"/>
          </p:cNvSpPr>
          <p:nvPr>
            <p:ph sz="quarter" idx="4"/>
          </p:nvPr>
        </p:nvSpPr>
        <p:spPr>
          <a:xfrm>
            <a:off x="1905000" y="3924300"/>
            <a:ext cx="4754563" cy="2528888"/>
          </a:xfrm>
          <a:solidFill>
            <a:srgbClr val="002060"/>
          </a:solidFill>
        </p:spPr>
        <p:txBody>
          <a:bodyPr>
            <a:normAutofit fontScale="92500" lnSpcReduction="10000"/>
          </a:bodyPr>
          <a:lstStyle/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tr-TR" sz="2100" b="1" dirty="0" smtClean="0">
                <a:solidFill>
                  <a:srgbClr val="FFFF00"/>
                </a:solidFill>
                <a:latin typeface="Comic Sans MS" pitchFamily="66" charset="0"/>
              </a:rPr>
              <a:t>METABOLİK BOZUKLUKLAR</a:t>
            </a:r>
          </a:p>
          <a:p>
            <a:pPr eaLnBrk="1" hangingPunct="1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v"/>
            </a:pPr>
            <a:r>
              <a:rPr lang="tr-TR" sz="2100" b="1" dirty="0" err="1" smtClean="0">
                <a:solidFill>
                  <a:schemeClr val="bg1"/>
                </a:solidFill>
                <a:latin typeface="Comic Sans MS" pitchFamily="66" charset="0"/>
              </a:rPr>
              <a:t>Glukoz</a:t>
            </a:r>
            <a:r>
              <a:rPr lang="tr-TR" sz="21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tr-TR" sz="2100" b="1" dirty="0" err="1" smtClean="0">
                <a:solidFill>
                  <a:schemeClr val="bg1"/>
                </a:solidFill>
                <a:latin typeface="Comic Sans MS" pitchFamily="66" charset="0"/>
              </a:rPr>
              <a:t>intoleransı</a:t>
            </a:r>
            <a:r>
              <a:rPr lang="tr-TR" sz="2100" b="1" dirty="0" smtClean="0">
                <a:solidFill>
                  <a:schemeClr val="bg1"/>
                </a:solidFill>
                <a:latin typeface="Comic Sans MS" pitchFamily="66" charset="0"/>
              </a:rPr>
              <a:t> / DM</a:t>
            </a:r>
          </a:p>
          <a:p>
            <a:pPr eaLnBrk="1" hangingPunct="1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v"/>
            </a:pPr>
            <a:r>
              <a:rPr lang="tr-TR" sz="2100" b="1" dirty="0" smtClean="0">
                <a:solidFill>
                  <a:schemeClr val="bg1"/>
                </a:solidFill>
                <a:latin typeface="Comic Sans MS" pitchFamily="66" charset="0"/>
              </a:rPr>
              <a:t>İnsülin rezistansı</a:t>
            </a:r>
          </a:p>
          <a:p>
            <a:pPr eaLnBrk="1" hangingPunct="1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v"/>
            </a:pPr>
            <a:r>
              <a:rPr lang="tr-TR" sz="2100" b="1" dirty="0" err="1" smtClean="0">
                <a:solidFill>
                  <a:schemeClr val="bg1"/>
                </a:solidFill>
                <a:latin typeface="Comic Sans MS" pitchFamily="66" charset="0"/>
              </a:rPr>
              <a:t>Dislipidemi</a:t>
            </a:r>
            <a:endParaRPr lang="tr-TR" sz="21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v"/>
            </a:pPr>
            <a:r>
              <a:rPr lang="tr-TR" sz="2100" b="1" dirty="0" err="1" smtClean="0">
                <a:solidFill>
                  <a:schemeClr val="bg1"/>
                </a:solidFill>
                <a:latin typeface="Comic Sans MS" pitchFamily="66" charset="0"/>
              </a:rPr>
              <a:t>Obezite</a:t>
            </a:r>
            <a:endParaRPr lang="tr-TR" sz="21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v"/>
            </a:pPr>
            <a:r>
              <a:rPr lang="tr-TR" sz="2100" b="1" dirty="0" err="1" smtClean="0">
                <a:solidFill>
                  <a:schemeClr val="bg1"/>
                </a:solidFill>
                <a:latin typeface="Comic Sans MS" pitchFamily="66" charset="0"/>
              </a:rPr>
              <a:t>Akantosis</a:t>
            </a:r>
            <a:r>
              <a:rPr lang="tr-TR" sz="21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tr-TR" sz="2100" b="1" dirty="0" err="1" smtClean="0">
                <a:solidFill>
                  <a:schemeClr val="bg1"/>
                </a:solidFill>
                <a:latin typeface="Comic Sans MS" pitchFamily="66" charset="0"/>
              </a:rPr>
              <a:t>nigrikans</a:t>
            </a:r>
            <a:endParaRPr lang="tr-TR" sz="21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eaLnBrk="1" hangingPunct="1">
              <a:buFont typeface="Wingdings" pitchFamily="2" charset="2"/>
              <a:buChar char="v"/>
            </a:pPr>
            <a:endParaRPr lang="tr-TR" sz="2100" dirty="0" smtClean="0"/>
          </a:p>
        </p:txBody>
      </p:sp>
      <p:sp>
        <p:nvSpPr>
          <p:cNvPr id="2" name="Dikdörtgen 1"/>
          <p:cNvSpPr/>
          <p:nvPr/>
        </p:nvSpPr>
        <p:spPr>
          <a:xfrm>
            <a:off x="4788024" y="1700808"/>
            <a:ext cx="2160240" cy="6480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910337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-10956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tr-TR" altLang="tr-TR" sz="3600" b="1" dirty="0" smtClean="0">
                <a:solidFill>
                  <a:srgbClr val="FFFF00"/>
                </a:solidFill>
              </a:rPr>
              <a:t>PCOS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3848" y="908720"/>
            <a:ext cx="281050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27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979712" y="2492896"/>
            <a:ext cx="5112568" cy="4104455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tr-TR" altLang="tr-TR" sz="1400" b="1" dirty="0" smtClean="0">
                <a:solidFill>
                  <a:srgbClr val="FF0000"/>
                </a:solidFill>
              </a:rPr>
              <a:t>PCOS: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altLang="tr-TR" sz="1400" dirty="0" smtClean="0"/>
              <a:t>        </a:t>
            </a:r>
            <a:r>
              <a:rPr lang="tr-TR" altLang="tr-TR" sz="1400" b="1" dirty="0" smtClean="0"/>
              <a:t>Kronik </a:t>
            </a:r>
            <a:r>
              <a:rPr lang="tr-TR" altLang="tr-TR" sz="1400" b="1" dirty="0" err="1" smtClean="0"/>
              <a:t>anovulasyon</a:t>
            </a:r>
            <a:r>
              <a:rPr lang="tr-TR" altLang="tr-TR" sz="1400" b="1" dirty="0" smtClean="0"/>
              <a:t>(</a:t>
            </a:r>
            <a:r>
              <a:rPr lang="tr-TR" altLang="tr-TR" sz="1400" b="1" dirty="0" err="1" smtClean="0"/>
              <a:t>ovulasyon</a:t>
            </a:r>
            <a:r>
              <a:rPr lang="tr-TR" altLang="tr-TR" sz="1400" b="1" dirty="0" smtClean="0"/>
              <a:t> yetersiz yada yok), </a:t>
            </a:r>
            <a:r>
              <a:rPr lang="tr-TR" altLang="tr-TR" sz="1400" b="1" dirty="0" err="1" smtClean="0"/>
              <a:t>Hiperandrojenizm,irregüler</a:t>
            </a:r>
            <a:r>
              <a:rPr lang="tr-TR" altLang="tr-TR" sz="1400" b="1" dirty="0" smtClean="0"/>
              <a:t> </a:t>
            </a:r>
            <a:r>
              <a:rPr lang="tr-TR" altLang="tr-TR" sz="1400" b="1" dirty="0" err="1" smtClean="0"/>
              <a:t>menstrüel</a:t>
            </a:r>
            <a:r>
              <a:rPr lang="tr-TR" altLang="tr-TR" sz="1400" b="1" dirty="0" smtClean="0"/>
              <a:t> </a:t>
            </a:r>
            <a:r>
              <a:rPr lang="tr-TR" altLang="tr-TR" sz="1400" b="1" dirty="0" err="1" smtClean="0"/>
              <a:t>siklüsler,infertilite</a:t>
            </a:r>
            <a:r>
              <a:rPr lang="tr-TR" altLang="tr-TR" sz="1400" b="1" dirty="0" smtClean="0"/>
              <a:t>, </a:t>
            </a:r>
            <a:r>
              <a:rPr lang="tr-TR" altLang="tr-TR" sz="1400" b="1" dirty="0" err="1" smtClean="0"/>
              <a:t>hirşutism,akne</a:t>
            </a:r>
            <a:r>
              <a:rPr lang="tr-TR" altLang="tr-TR" sz="1400" b="1" dirty="0" smtClean="0"/>
              <a:t> gibi klinik görüntülerle seyreden ve </a:t>
            </a:r>
            <a:r>
              <a:rPr lang="tr-TR" altLang="tr-TR" sz="1400" b="1" dirty="0" smtClean="0">
                <a:solidFill>
                  <a:srgbClr val="FF0000"/>
                </a:solidFill>
              </a:rPr>
              <a:t>üreme çağı kadınların %5-10 etkileyen en yaygın </a:t>
            </a:r>
            <a:r>
              <a:rPr lang="tr-TR" altLang="tr-TR" sz="1400" b="1" dirty="0" err="1" smtClean="0">
                <a:solidFill>
                  <a:srgbClr val="FF0000"/>
                </a:solidFill>
              </a:rPr>
              <a:t>endokrinopatilerdendir</a:t>
            </a:r>
            <a:r>
              <a:rPr lang="tr-TR" altLang="tr-TR" sz="1400" b="1" dirty="0" smtClean="0">
                <a:solidFill>
                  <a:srgbClr val="FF0000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altLang="tr-TR" sz="14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altLang="tr-TR" sz="1200" b="1" dirty="0" smtClean="0"/>
              <a:t>     </a:t>
            </a:r>
            <a:r>
              <a:rPr lang="tr-TR" altLang="tr-TR" sz="1800" b="1" dirty="0" smtClean="0"/>
              <a:t>ESHRE-2004 –</a:t>
            </a:r>
            <a:r>
              <a:rPr lang="tr-TR" altLang="tr-TR" sz="1800" b="1" dirty="0" err="1" smtClean="0">
                <a:solidFill>
                  <a:srgbClr val="FF0000"/>
                </a:solidFill>
              </a:rPr>
              <a:t>Roterdam</a:t>
            </a:r>
            <a:r>
              <a:rPr lang="tr-TR" altLang="tr-TR" sz="1800" b="1" dirty="0" smtClean="0"/>
              <a:t> kriterlerine göre PCOS: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altLang="tr-TR" sz="1800" b="1" dirty="0" smtClean="0">
                <a:solidFill>
                  <a:srgbClr val="990033"/>
                </a:solidFill>
              </a:rPr>
              <a:t>     </a:t>
            </a:r>
            <a:r>
              <a:rPr lang="tr-TR" altLang="tr-TR" sz="1800" b="1" dirty="0" smtClean="0">
                <a:solidFill>
                  <a:srgbClr val="FF0000"/>
                </a:solidFill>
              </a:rPr>
              <a:t>PCOS-Kriterleri: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altLang="tr-TR" sz="1800" b="1" dirty="0" smtClean="0"/>
              <a:t>     1- </a:t>
            </a:r>
            <a:r>
              <a:rPr lang="tr-TR" altLang="tr-TR" sz="1800" b="1" dirty="0" err="1" smtClean="0"/>
              <a:t>Oligo</a:t>
            </a:r>
            <a:r>
              <a:rPr lang="tr-TR" altLang="tr-TR" sz="1800" b="1" dirty="0" smtClean="0"/>
              <a:t> veya </a:t>
            </a:r>
            <a:r>
              <a:rPr lang="tr-TR" altLang="tr-TR" sz="1800" b="1" dirty="0" err="1" smtClean="0"/>
              <a:t>anovülasyon</a:t>
            </a:r>
            <a:endParaRPr lang="tr-TR" altLang="tr-TR" sz="18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altLang="tr-TR" sz="1800" b="1" dirty="0" smtClean="0"/>
              <a:t>     2- </a:t>
            </a:r>
            <a:r>
              <a:rPr lang="tr-TR" altLang="tr-TR" sz="1800" b="1" dirty="0" err="1" smtClean="0"/>
              <a:t>Hiperandrojenizm</a:t>
            </a:r>
            <a:r>
              <a:rPr lang="tr-TR" altLang="tr-TR" sz="1800" b="1" dirty="0" smtClean="0"/>
              <a:t> in </a:t>
            </a:r>
            <a:r>
              <a:rPr lang="tr-TR" altLang="tr-TR" sz="1800" b="1" dirty="0" err="1" smtClean="0"/>
              <a:t>klinik,veya</a:t>
            </a:r>
            <a:r>
              <a:rPr lang="tr-TR" altLang="tr-TR" sz="1800" b="1" dirty="0" smtClean="0"/>
              <a:t> biyokimyasal    yada her ikisinin bulgularının varlığı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altLang="tr-TR" sz="1800" b="1" dirty="0" smtClean="0"/>
              <a:t>     3-USG de PCO varlığı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altLang="tr-TR" sz="1800" b="1" dirty="0" smtClean="0"/>
          </a:p>
          <a:p>
            <a:pPr eaLnBrk="1" hangingPunct="1">
              <a:lnSpc>
                <a:spcPct val="80000"/>
              </a:lnSpc>
            </a:pPr>
            <a:r>
              <a:rPr lang="tr-TR" altLang="tr-TR" sz="1600" b="1" dirty="0" smtClean="0">
                <a:solidFill>
                  <a:srgbClr val="FF0000"/>
                </a:solidFill>
              </a:rPr>
              <a:t>PCOS-Tanı: </a:t>
            </a:r>
            <a:r>
              <a:rPr lang="tr-TR" altLang="tr-TR" sz="1600" b="1" dirty="0" err="1" smtClean="0">
                <a:solidFill>
                  <a:srgbClr val="FF0000"/>
                </a:solidFill>
              </a:rPr>
              <a:t>yukarki</a:t>
            </a:r>
            <a:r>
              <a:rPr lang="tr-TR" altLang="tr-TR" sz="1600" b="1" dirty="0" smtClean="0">
                <a:solidFill>
                  <a:srgbClr val="FF0000"/>
                </a:solidFill>
              </a:rPr>
              <a:t> kriterlerin en az 2 tanesinin varlığı.</a:t>
            </a:r>
          </a:p>
          <a:p>
            <a:pPr eaLnBrk="1" hangingPunct="1">
              <a:lnSpc>
                <a:spcPct val="80000"/>
              </a:lnSpc>
            </a:pPr>
            <a:endParaRPr lang="tr-TR" altLang="tr-TR" sz="12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tr-TR" altLang="tr-TR" sz="1200" b="1" dirty="0" smtClean="0">
                <a:solidFill>
                  <a:srgbClr val="FF0000"/>
                </a:solidFill>
              </a:rPr>
              <a:t>PCOS –Tanısı için ekarte edilecek patolojiler: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altLang="tr-TR" sz="1200" b="1" dirty="0" smtClean="0"/>
              <a:t>      LO-</a:t>
            </a:r>
            <a:r>
              <a:rPr lang="tr-TR" altLang="tr-TR" sz="1200" b="1" dirty="0" err="1" smtClean="0"/>
              <a:t>KAH,Cushing</a:t>
            </a:r>
            <a:r>
              <a:rPr lang="tr-TR" altLang="tr-TR" sz="1200" b="1" dirty="0" smtClean="0"/>
              <a:t>’ s </a:t>
            </a:r>
            <a:r>
              <a:rPr lang="tr-TR" altLang="tr-TR" sz="1200" b="1" dirty="0" err="1" smtClean="0"/>
              <a:t>Sendromu,Androjen</a:t>
            </a:r>
            <a:r>
              <a:rPr lang="tr-TR" altLang="tr-TR" sz="1200" b="1" dirty="0" smtClean="0"/>
              <a:t> salan </a:t>
            </a:r>
            <a:r>
              <a:rPr lang="tr-TR" altLang="tr-TR" sz="1200" b="1" dirty="0" err="1" smtClean="0"/>
              <a:t>Tm</a:t>
            </a:r>
            <a:r>
              <a:rPr lang="tr-TR" altLang="tr-TR" sz="1200" b="1" dirty="0" smtClean="0"/>
              <a:t> </a:t>
            </a:r>
            <a:r>
              <a:rPr lang="tr-TR" altLang="tr-TR" sz="1200" b="1" dirty="0" err="1" smtClean="0"/>
              <a:t>ler</a:t>
            </a:r>
            <a:r>
              <a:rPr lang="tr-TR" altLang="tr-TR" sz="1200" b="1" dirty="0" smtClean="0"/>
              <a:t>.</a:t>
            </a:r>
          </a:p>
          <a:p>
            <a:pPr eaLnBrk="1" hangingPunct="1">
              <a:lnSpc>
                <a:spcPct val="80000"/>
              </a:lnSpc>
            </a:pPr>
            <a:endParaRPr lang="tr-TR" altLang="tr-TR" sz="1200" b="1" dirty="0" smtClean="0"/>
          </a:p>
          <a:p>
            <a:pPr eaLnBrk="1" hangingPunct="1">
              <a:lnSpc>
                <a:spcPct val="80000"/>
              </a:lnSpc>
            </a:pPr>
            <a:endParaRPr lang="tr-TR" altLang="tr-TR" sz="1200" b="1" dirty="0" smtClean="0"/>
          </a:p>
        </p:txBody>
      </p:sp>
      <p:sp>
        <p:nvSpPr>
          <p:cNvPr id="2" name="Dikdörtgen 1"/>
          <p:cNvSpPr/>
          <p:nvPr/>
        </p:nvSpPr>
        <p:spPr>
          <a:xfrm>
            <a:off x="2195736" y="3645024"/>
            <a:ext cx="4752528" cy="273630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1907704" y="2420888"/>
            <a:ext cx="5328592" cy="424847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3131840" y="836712"/>
            <a:ext cx="2880320" cy="1512168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604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7151"/>
            <a:ext cx="8229600" cy="1143000"/>
          </a:xfrm>
        </p:spPr>
        <p:txBody>
          <a:bodyPr>
            <a:normAutofit/>
          </a:bodyPr>
          <a:lstStyle/>
          <a:p>
            <a:r>
              <a:rPr lang="tr-TR" sz="3200" b="1" dirty="0" smtClean="0">
                <a:solidFill>
                  <a:srgbClr val="FFFF00"/>
                </a:solidFill>
              </a:rPr>
              <a:t>PCOS</a:t>
            </a:r>
            <a:br>
              <a:rPr lang="tr-TR" sz="3200" b="1" dirty="0" smtClean="0">
                <a:solidFill>
                  <a:srgbClr val="FFFF00"/>
                </a:solidFill>
              </a:rPr>
            </a:br>
            <a:r>
              <a:rPr lang="tr-TR" sz="3200" b="1" dirty="0" err="1" smtClean="0">
                <a:solidFill>
                  <a:srgbClr val="FFFF00"/>
                </a:solidFill>
              </a:rPr>
              <a:t>Hiperandrogenemi</a:t>
            </a:r>
            <a:endParaRPr lang="tr-TR" sz="3200" b="1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268760"/>
            <a:ext cx="8589640" cy="482453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000" b="1" dirty="0" smtClean="0">
                <a:solidFill>
                  <a:srgbClr val="FFFF00"/>
                </a:solidFill>
              </a:rPr>
              <a:t>PCOS olgularında </a:t>
            </a:r>
            <a:r>
              <a:rPr lang="tr-TR" sz="2000" b="1" dirty="0" err="1" smtClean="0">
                <a:solidFill>
                  <a:srgbClr val="FFFF00"/>
                </a:solidFill>
              </a:rPr>
              <a:t>Overian</a:t>
            </a:r>
            <a:r>
              <a:rPr lang="tr-TR" sz="2000" b="1" dirty="0" smtClean="0">
                <a:solidFill>
                  <a:srgbClr val="FFFF00"/>
                </a:solidFill>
              </a:rPr>
              <a:t> </a:t>
            </a:r>
            <a:r>
              <a:rPr lang="tr-TR" sz="2000" b="1" dirty="0" err="1" smtClean="0">
                <a:solidFill>
                  <a:srgbClr val="FFFF00"/>
                </a:solidFill>
              </a:rPr>
              <a:t>androgen</a:t>
            </a:r>
            <a:r>
              <a:rPr lang="tr-TR" sz="2000" b="1" dirty="0" smtClean="0">
                <a:solidFill>
                  <a:srgbClr val="FFFF00"/>
                </a:solidFill>
              </a:rPr>
              <a:t> sentezinin  artımı</a:t>
            </a:r>
            <a:r>
              <a:rPr lang="tr-TR" sz="2000" dirty="0" smtClean="0">
                <a:solidFill>
                  <a:schemeClr val="bg1"/>
                </a:solidFill>
              </a:rPr>
              <a:t> </a:t>
            </a:r>
            <a:r>
              <a:rPr lang="tr-TR" sz="2000" b="1" dirty="0" smtClean="0">
                <a:solidFill>
                  <a:schemeClr val="bg1"/>
                </a:solidFill>
              </a:rPr>
              <a:t>muhtemelen genişlemiş </a:t>
            </a:r>
            <a:r>
              <a:rPr lang="tr-TR" sz="2000" b="1" dirty="0" err="1" smtClean="0">
                <a:solidFill>
                  <a:srgbClr val="00FF00"/>
                </a:solidFill>
              </a:rPr>
              <a:t>Over</a:t>
            </a:r>
            <a:r>
              <a:rPr lang="tr-TR" sz="2000" b="1" dirty="0" smtClean="0">
                <a:solidFill>
                  <a:srgbClr val="00FF00"/>
                </a:solidFill>
              </a:rPr>
              <a:t> </a:t>
            </a:r>
            <a:r>
              <a:rPr lang="tr-TR" sz="2000" b="1" dirty="0" err="1" smtClean="0">
                <a:solidFill>
                  <a:srgbClr val="00FF00"/>
                </a:solidFill>
              </a:rPr>
              <a:t>stromasındaki</a:t>
            </a:r>
            <a:r>
              <a:rPr lang="tr-TR" sz="2000" b="1" dirty="0" smtClean="0">
                <a:solidFill>
                  <a:srgbClr val="00FF00"/>
                </a:solidFill>
              </a:rPr>
              <a:t> </a:t>
            </a:r>
            <a:r>
              <a:rPr lang="tr-TR" sz="2000" b="1" dirty="0" err="1" smtClean="0">
                <a:solidFill>
                  <a:srgbClr val="00FF00"/>
                </a:solidFill>
              </a:rPr>
              <a:t>Theca</a:t>
            </a:r>
            <a:r>
              <a:rPr lang="tr-TR" sz="2000" b="1" dirty="0" smtClean="0">
                <a:solidFill>
                  <a:srgbClr val="00FF00"/>
                </a:solidFill>
              </a:rPr>
              <a:t> hücrelerinin volümlerinin büyümesine </a:t>
            </a:r>
            <a:r>
              <a:rPr lang="tr-TR" sz="2000" b="1" dirty="0" smtClean="0">
                <a:solidFill>
                  <a:schemeClr val="bg1"/>
                </a:solidFill>
              </a:rPr>
              <a:t>ve LH </a:t>
            </a:r>
            <a:r>
              <a:rPr lang="tr-TR" sz="2000" b="1" dirty="0" err="1" smtClean="0">
                <a:solidFill>
                  <a:schemeClr val="bg1"/>
                </a:solidFill>
              </a:rPr>
              <a:t>stimülasyonuna</a:t>
            </a:r>
            <a:r>
              <a:rPr lang="tr-TR" sz="2000" b="1" dirty="0" smtClean="0">
                <a:solidFill>
                  <a:schemeClr val="bg1"/>
                </a:solidFill>
              </a:rPr>
              <a:t>  karşı artmış </a:t>
            </a:r>
            <a:r>
              <a:rPr lang="tr-TR" sz="2000" b="1" dirty="0" err="1" smtClean="0">
                <a:solidFill>
                  <a:schemeClr val="bg1"/>
                </a:solidFill>
              </a:rPr>
              <a:t>sensitivitelerine</a:t>
            </a:r>
            <a:r>
              <a:rPr lang="tr-TR" sz="2000" b="1" dirty="0" smtClean="0">
                <a:solidFill>
                  <a:schemeClr val="bg1"/>
                </a:solidFill>
              </a:rPr>
              <a:t> bağlıdır.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000" b="1" dirty="0" smtClean="0">
                <a:solidFill>
                  <a:schemeClr val="bg1"/>
                </a:solidFill>
              </a:rPr>
              <a:t>Ayrıca muhtemelen </a:t>
            </a:r>
            <a:r>
              <a:rPr lang="tr-TR" sz="2000" b="1" dirty="0" err="1" smtClean="0">
                <a:solidFill>
                  <a:schemeClr val="bg1"/>
                </a:solidFill>
              </a:rPr>
              <a:t>Theca</a:t>
            </a:r>
            <a:r>
              <a:rPr lang="tr-TR" sz="2000" b="1" dirty="0" smtClean="0">
                <a:solidFill>
                  <a:schemeClr val="bg1"/>
                </a:solidFill>
              </a:rPr>
              <a:t> ve </a:t>
            </a:r>
            <a:r>
              <a:rPr lang="tr-TR" sz="2000" b="1" dirty="0" err="1" smtClean="0">
                <a:solidFill>
                  <a:schemeClr val="bg1"/>
                </a:solidFill>
              </a:rPr>
              <a:t>interstisyel</a:t>
            </a:r>
            <a:r>
              <a:rPr lang="tr-TR" sz="2000" b="1" dirty="0" smtClean="0">
                <a:solidFill>
                  <a:schemeClr val="bg1"/>
                </a:solidFill>
              </a:rPr>
              <a:t> (</a:t>
            </a:r>
            <a:r>
              <a:rPr lang="tr-TR" sz="2000" b="1" dirty="0" err="1" smtClean="0">
                <a:solidFill>
                  <a:schemeClr val="bg1"/>
                </a:solidFill>
              </a:rPr>
              <a:t>Stromal</a:t>
            </a:r>
            <a:r>
              <a:rPr lang="tr-TR" sz="2000" b="1" dirty="0" smtClean="0">
                <a:solidFill>
                  <a:schemeClr val="bg1"/>
                </a:solidFill>
              </a:rPr>
              <a:t>) hücrelerdeki </a:t>
            </a:r>
            <a:r>
              <a:rPr lang="tr-TR" sz="2000" b="1" dirty="0" smtClean="0">
                <a:solidFill>
                  <a:srgbClr val="00FF00"/>
                </a:solidFill>
              </a:rPr>
              <a:t>LH reseptörlerinin </a:t>
            </a:r>
            <a:r>
              <a:rPr lang="tr-TR" sz="2000" b="1" dirty="0" err="1" smtClean="0">
                <a:solidFill>
                  <a:srgbClr val="00FF00"/>
                </a:solidFill>
              </a:rPr>
              <a:t>Over-expresyonu</a:t>
            </a:r>
            <a:r>
              <a:rPr lang="tr-TR" sz="2000" b="1" dirty="0" err="1" smtClean="0">
                <a:solidFill>
                  <a:schemeClr val="bg1"/>
                </a:solidFill>
              </a:rPr>
              <a:t>nun</a:t>
            </a:r>
            <a:r>
              <a:rPr lang="tr-TR" sz="2000" b="1" dirty="0" smtClean="0">
                <a:solidFill>
                  <a:schemeClr val="bg1"/>
                </a:solidFill>
              </a:rPr>
              <a:t> da bu olgulardaki </a:t>
            </a:r>
            <a:r>
              <a:rPr lang="tr-TR" sz="2000" b="1" dirty="0" err="1" smtClean="0">
                <a:solidFill>
                  <a:schemeClr val="bg1"/>
                </a:solidFill>
              </a:rPr>
              <a:t>Hiperandrogenism</a:t>
            </a:r>
            <a:r>
              <a:rPr lang="tr-TR" sz="2000" b="1" dirty="0" smtClean="0">
                <a:solidFill>
                  <a:schemeClr val="bg1"/>
                </a:solidFill>
              </a:rPr>
              <a:t> de  yeri olabilir.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000" b="1" dirty="0" err="1" smtClean="0">
                <a:solidFill>
                  <a:srgbClr val="FFFF00"/>
                </a:solidFill>
              </a:rPr>
              <a:t>Abnormal</a:t>
            </a:r>
            <a:r>
              <a:rPr lang="tr-TR" sz="2000" b="1" dirty="0" smtClean="0">
                <a:solidFill>
                  <a:srgbClr val="FFFF00"/>
                </a:solidFill>
              </a:rPr>
              <a:t> LH </a:t>
            </a:r>
            <a:r>
              <a:rPr lang="tr-TR" sz="2000" b="1" dirty="0" err="1" smtClean="0">
                <a:solidFill>
                  <a:srgbClr val="FFFF00"/>
                </a:solidFill>
              </a:rPr>
              <a:t>sekresyonuna</a:t>
            </a:r>
            <a:r>
              <a:rPr lang="tr-TR" sz="2000" b="1" dirty="0" smtClean="0">
                <a:solidFill>
                  <a:srgbClr val="FFFF00"/>
                </a:solidFill>
              </a:rPr>
              <a:t> bağlı dinamiklerin değişimi  </a:t>
            </a:r>
            <a:r>
              <a:rPr lang="tr-TR" sz="2000" b="1" dirty="0" smtClean="0">
                <a:solidFill>
                  <a:schemeClr val="bg1"/>
                </a:solidFill>
              </a:rPr>
              <a:t>sonucu artmış LH </a:t>
            </a:r>
            <a:r>
              <a:rPr lang="tr-TR" sz="2000" b="1" dirty="0" err="1" smtClean="0">
                <a:solidFill>
                  <a:schemeClr val="bg1"/>
                </a:solidFill>
              </a:rPr>
              <a:t>stimülasyonları</a:t>
            </a:r>
            <a:r>
              <a:rPr lang="tr-TR" sz="2000" b="1" dirty="0" smtClean="0">
                <a:solidFill>
                  <a:schemeClr val="bg1"/>
                </a:solidFill>
              </a:rPr>
              <a:t> da </a:t>
            </a:r>
            <a:r>
              <a:rPr lang="tr-TR" sz="2000" b="1" dirty="0" err="1" smtClean="0">
                <a:solidFill>
                  <a:schemeClr val="bg1"/>
                </a:solidFill>
              </a:rPr>
              <a:t>Over</a:t>
            </a:r>
            <a:r>
              <a:rPr lang="tr-TR" sz="2000" b="1" dirty="0" smtClean="0">
                <a:solidFill>
                  <a:schemeClr val="bg1"/>
                </a:solidFill>
              </a:rPr>
              <a:t> üzerinde </a:t>
            </a:r>
            <a:r>
              <a:rPr lang="tr-TR" sz="2000" b="1" dirty="0" err="1" smtClean="0">
                <a:solidFill>
                  <a:schemeClr val="bg1"/>
                </a:solidFill>
              </a:rPr>
              <a:t>Androgen</a:t>
            </a:r>
            <a:r>
              <a:rPr lang="tr-TR" sz="2000" b="1" dirty="0" smtClean="0">
                <a:solidFill>
                  <a:schemeClr val="bg1"/>
                </a:solidFill>
              </a:rPr>
              <a:t> yapımına etkileyecektir. 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sz="2400" dirty="0">
              <a:solidFill>
                <a:schemeClr val="bg1"/>
              </a:solidFill>
            </a:endParaRPr>
          </a:p>
        </p:txBody>
      </p:sp>
      <p:pic>
        <p:nvPicPr>
          <p:cNvPr id="4" name="Picture 2" descr="C:\Users\mac\Desktop\Snap1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25"/>
          <a:stretch/>
        </p:blipFill>
        <p:spPr bwMode="auto">
          <a:xfrm>
            <a:off x="1007604" y="4005064"/>
            <a:ext cx="6840760" cy="232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3419872" y="4149080"/>
            <a:ext cx="1872208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4355976" y="4653136"/>
            <a:ext cx="14401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3851920" y="4653136"/>
            <a:ext cx="144016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Metin kutusu 7"/>
          <p:cNvSpPr txBox="1"/>
          <p:nvPr/>
        </p:nvSpPr>
        <p:spPr>
          <a:xfrm>
            <a:off x="251520" y="6330521"/>
            <a:ext cx="8640960" cy="1471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1600" b="1" i="1" dirty="0" smtClean="0">
                <a:solidFill>
                  <a:prstClr val="white"/>
                </a:solidFill>
                <a:latin typeface="Times New Roman"/>
              </a:rPr>
              <a:t> </a:t>
            </a:r>
            <a:r>
              <a:rPr lang="en-US" sz="1600" b="1" i="1" dirty="0">
                <a:solidFill>
                  <a:prstClr val="white"/>
                </a:solidFill>
                <a:latin typeface="Times New Roman"/>
              </a:rPr>
              <a:t>no one mechanism explains </a:t>
            </a:r>
            <a:r>
              <a:rPr lang="en-US" sz="1600" b="1" i="1" dirty="0" smtClean="0">
                <a:solidFill>
                  <a:prstClr val="white"/>
                </a:solidFill>
                <a:latin typeface="Times New Roman"/>
              </a:rPr>
              <a:t>the </a:t>
            </a:r>
            <a:r>
              <a:rPr lang="en-US" sz="1600" b="1" i="1" dirty="0">
                <a:solidFill>
                  <a:prstClr val="white"/>
                </a:solidFill>
                <a:latin typeface="Times New Roman"/>
              </a:rPr>
              <a:t>moderate </a:t>
            </a:r>
            <a:r>
              <a:rPr lang="en-US" sz="1600" b="1" i="1" dirty="0" smtClean="0">
                <a:solidFill>
                  <a:prstClr val="white"/>
                </a:solidFill>
                <a:latin typeface="Times New Roman"/>
              </a:rPr>
              <a:t>adrenal</a:t>
            </a:r>
            <a:r>
              <a:rPr lang="tr-TR" sz="1600" b="1" i="1" dirty="0" smtClean="0">
                <a:solidFill>
                  <a:prstClr val="white"/>
                </a:solidFill>
                <a:latin typeface="Times New Roman"/>
              </a:rPr>
              <a:t> </a:t>
            </a:r>
            <a:r>
              <a:rPr lang="en-US" sz="1600" b="1" i="1" dirty="0" smtClean="0">
                <a:solidFill>
                  <a:prstClr val="white"/>
                </a:solidFill>
                <a:latin typeface="Times New Roman"/>
              </a:rPr>
              <a:t>androgen excess</a:t>
            </a:r>
            <a:r>
              <a:rPr lang="tr-TR" sz="1600" b="1" i="1" dirty="0" smtClean="0">
                <a:solidFill>
                  <a:prstClr val="white"/>
                </a:solidFill>
                <a:latin typeface="Times New Roman"/>
              </a:rPr>
              <a:t> </a:t>
            </a:r>
            <a:r>
              <a:rPr lang="en-US" sz="1600" b="1" i="1" dirty="0" smtClean="0">
                <a:solidFill>
                  <a:prstClr val="white"/>
                </a:solidFill>
                <a:latin typeface="Times New Roman"/>
              </a:rPr>
              <a:t>commonly observed</a:t>
            </a:r>
            <a:r>
              <a:rPr lang="tr-TR" sz="1600" b="1" i="1" dirty="0" smtClean="0">
                <a:solidFill>
                  <a:prstClr val="white"/>
                </a:solidFill>
                <a:latin typeface="Times New Roman"/>
              </a:rPr>
              <a:t> in </a:t>
            </a:r>
            <a:r>
              <a:rPr lang="tr-TR" sz="1600" b="1" i="1" dirty="0" err="1" smtClean="0">
                <a:solidFill>
                  <a:prstClr val="white"/>
                </a:solidFill>
                <a:latin typeface="Times New Roman"/>
              </a:rPr>
              <a:t>women</a:t>
            </a:r>
            <a:r>
              <a:rPr lang="tr-TR" sz="1600" b="1" i="1" dirty="0" smtClean="0">
                <a:solidFill>
                  <a:prstClr val="white"/>
                </a:solidFill>
                <a:latin typeface="Times New Roman"/>
              </a:rPr>
              <a:t> </a:t>
            </a:r>
            <a:r>
              <a:rPr lang="tr-TR" sz="1600" b="1" i="1" dirty="0" err="1" smtClean="0">
                <a:solidFill>
                  <a:prstClr val="white"/>
                </a:solidFill>
                <a:latin typeface="Times New Roman"/>
              </a:rPr>
              <a:t>with</a:t>
            </a:r>
            <a:r>
              <a:rPr lang="tr-TR" sz="1600" b="1" i="1" dirty="0" smtClean="0">
                <a:solidFill>
                  <a:prstClr val="white"/>
                </a:solidFill>
                <a:latin typeface="Times New Roman"/>
              </a:rPr>
              <a:t> PCOS                                                                                                                            </a:t>
            </a:r>
            <a:r>
              <a:rPr lang="tr-TR" sz="1200" b="1" i="1" dirty="0" smtClean="0">
                <a:solidFill>
                  <a:srgbClr val="FFFF00"/>
                </a:solidFill>
                <a:latin typeface="Times New Roman"/>
              </a:rPr>
              <a:t>Speroff-2011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tr-TR" sz="1600" b="1" i="1" dirty="0" smtClean="0">
              <a:solidFill>
                <a:prstClr val="white"/>
              </a:solidFill>
              <a:latin typeface="Times New Roman"/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tr-TR" sz="3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39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-243408"/>
            <a:ext cx="8229600" cy="1143000"/>
          </a:xfrm>
        </p:spPr>
        <p:txBody>
          <a:bodyPr>
            <a:normAutofit/>
          </a:bodyPr>
          <a:lstStyle/>
          <a:p>
            <a:r>
              <a:rPr lang="tr-TR" sz="3600" b="1" dirty="0" smtClean="0">
                <a:solidFill>
                  <a:srgbClr val="FFFF00"/>
                </a:solidFill>
              </a:rPr>
              <a:t>PCOS- insülin etkisi</a:t>
            </a:r>
            <a:endParaRPr lang="tr-TR" sz="3600" b="1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692696"/>
            <a:ext cx="8507288" cy="6048672"/>
          </a:xfrm>
        </p:spPr>
        <p:txBody>
          <a:bodyPr>
            <a:normAutofit fontScale="92500" lnSpcReduction="10000"/>
          </a:bodyPr>
          <a:lstStyle/>
          <a:p>
            <a:pPr marL="571500" indent="-457200"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srgbClr val="00FF00"/>
                </a:solidFill>
              </a:rPr>
              <a:t>İnsülinin</a:t>
            </a:r>
            <a:r>
              <a:rPr lang="tr-TR" b="1" dirty="0" smtClean="0">
                <a:solidFill>
                  <a:schemeClr val="bg1"/>
                </a:solidFill>
              </a:rPr>
              <a:t> serum Total ve Serbest-T etkisini arttırırken serum </a:t>
            </a:r>
            <a:r>
              <a:rPr lang="tr-TR" b="1" dirty="0" smtClean="0">
                <a:solidFill>
                  <a:srgbClr val="00FF00"/>
                </a:solidFill>
              </a:rPr>
              <a:t>SHBG konsantrasyonunu azaltır.</a:t>
            </a:r>
          </a:p>
          <a:p>
            <a:pPr marL="571500" indent="-457200">
              <a:buFont typeface="Wingdings" panose="05000000000000000000" pitchFamily="2" charset="2"/>
              <a:buChar char="Ø"/>
            </a:pPr>
            <a:endParaRPr lang="tr-TR" b="1" dirty="0" smtClean="0">
              <a:solidFill>
                <a:srgbClr val="FFFF00"/>
              </a:solidFill>
            </a:endParaRPr>
          </a:p>
          <a:p>
            <a:pPr marL="571500" indent="-457200"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srgbClr val="FFFF00"/>
                </a:solidFill>
              </a:rPr>
              <a:t>İnsülin kıl yapımında </a:t>
            </a:r>
            <a:r>
              <a:rPr lang="tr-TR" b="1" dirty="0" smtClean="0">
                <a:solidFill>
                  <a:schemeClr val="bg1"/>
                </a:solidFill>
              </a:rPr>
              <a:t>etkilidir.</a:t>
            </a:r>
          </a:p>
          <a:p>
            <a:pPr marL="571500" indent="-457200">
              <a:buFont typeface="Wingdings" panose="05000000000000000000" pitchFamily="2" charset="2"/>
              <a:buChar char="Ø"/>
            </a:pPr>
            <a:endParaRPr lang="tr-TR" b="1" dirty="0" smtClean="0">
              <a:solidFill>
                <a:schemeClr val="bg1"/>
              </a:solidFill>
            </a:endParaRPr>
          </a:p>
          <a:p>
            <a:pPr marL="571500" indent="-457200">
              <a:buFont typeface="Wingdings" panose="05000000000000000000" pitchFamily="2" charset="2"/>
              <a:buChar char="Ø"/>
            </a:pPr>
            <a:r>
              <a:rPr lang="tr-TR" sz="3000" b="1" dirty="0">
                <a:solidFill>
                  <a:prstClr val="white"/>
                </a:solidFill>
              </a:rPr>
              <a:t>D</a:t>
            </a:r>
            <a:r>
              <a:rPr lang="en-US" sz="3000" b="1" dirty="0" err="1" smtClean="0">
                <a:solidFill>
                  <a:prstClr val="white"/>
                </a:solidFill>
              </a:rPr>
              <a:t>iazoxide</a:t>
            </a:r>
            <a:r>
              <a:rPr lang="en-US" sz="3000" b="1" dirty="0">
                <a:solidFill>
                  <a:prstClr val="white"/>
                </a:solidFill>
              </a:rPr>
              <a:t>, metformin </a:t>
            </a:r>
            <a:r>
              <a:rPr lang="tr-TR" sz="3000" b="1" dirty="0" smtClean="0">
                <a:solidFill>
                  <a:prstClr val="white"/>
                </a:solidFill>
              </a:rPr>
              <a:t> ve </a:t>
            </a:r>
            <a:r>
              <a:rPr lang="en-US" sz="3000" b="1" dirty="0" err="1" smtClean="0">
                <a:solidFill>
                  <a:prstClr val="white"/>
                </a:solidFill>
              </a:rPr>
              <a:t>troglitazone</a:t>
            </a:r>
            <a:r>
              <a:rPr lang="tr-TR" sz="3000" b="1" dirty="0" smtClean="0">
                <a:solidFill>
                  <a:prstClr val="white"/>
                </a:solidFill>
              </a:rPr>
              <a:t> kullanımının </a:t>
            </a:r>
            <a:r>
              <a:rPr lang="tr-TR" sz="3000" b="1" dirty="0" smtClean="0">
                <a:solidFill>
                  <a:srgbClr val="FFFF00"/>
                </a:solidFill>
              </a:rPr>
              <a:t>insülin </a:t>
            </a:r>
            <a:r>
              <a:rPr lang="tr-TR" sz="3000" b="1" dirty="0" err="1" smtClean="0">
                <a:solidFill>
                  <a:srgbClr val="FFFF00"/>
                </a:solidFill>
              </a:rPr>
              <a:t>sensitivitesini</a:t>
            </a:r>
            <a:r>
              <a:rPr lang="tr-TR" sz="3000" b="1" dirty="0" smtClean="0">
                <a:solidFill>
                  <a:srgbClr val="FFFF00"/>
                </a:solidFill>
              </a:rPr>
              <a:t> iyileştirerek </a:t>
            </a:r>
            <a:r>
              <a:rPr lang="tr-TR" sz="3000" b="1" dirty="0" err="1" smtClean="0">
                <a:solidFill>
                  <a:srgbClr val="FFFF00"/>
                </a:solidFill>
              </a:rPr>
              <a:t>hiperandrogenemi</a:t>
            </a:r>
            <a:r>
              <a:rPr lang="tr-TR" sz="3000" b="1" dirty="0" smtClean="0">
                <a:solidFill>
                  <a:srgbClr val="FFFF00"/>
                </a:solidFill>
              </a:rPr>
              <a:t> ve </a:t>
            </a:r>
            <a:r>
              <a:rPr lang="tr-TR" sz="3000" b="1" dirty="0" err="1" smtClean="0">
                <a:solidFill>
                  <a:srgbClr val="FFFF00"/>
                </a:solidFill>
              </a:rPr>
              <a:t>hirşutism</a:t>
            </a:r>
            <a:r>
              <a:rPr lang="tr-TR" sz="3000" b="1" dirty="0" smtClean="0">
                <a:solidFill>
                  <a:srgbClr val="FFFF00"/>
                </a:solidFill>
              </a:rPr>
              <a:t> tedavisinde kısmen de olsa  etkisi olabilmektedir.</a:t>
            </a:r>
          </a:p>
          <a:p>
            <a:pPr marL="571500" indent="-457200">
              <a:buFont typeface="Wingdings" panose="05000000000000000000" pitchFamily="2" charset="2"/>
              <a:buChar char="Ø"/>
            </a:pPr>
            <a:endParaRPr lang="tr-TR" sz="3000" b="1" dirty="0" smtClean="0">
              <a:solidFill>
                <a:srgbClr val="FFFF00"/>
              </a:solidFill>
            </a:endParaRPr>
          </a:p>
          <a:p>
            <a:pPr marL="571500" indent="-457200">
              <a:buFont typeface="Wingdings" panose="05000000000000000000" pitchFamily="2" charset="2"/>
              <a:buChar char="Ø"/>
            </a:pPr>
            <a:r>
              <a:rPr lang="tr-TR" sz="3000" b="1" dirty="0" smtClean="0">
                <a:solidFill>
                  <a:schemeClr val="bg1"/>
                </a:solidFill>
              </a:rPr>
              <a:t>Bu ilaçlar Serum A-</a:t>
            </a:r>
            <a:r>
              <a:rPr lang="tr-TR" sz="3000" b="1" dirty="0" err="1" smtClean="0">
                <a:solidFill>
                  <a:schemeClr val="bg1"/>
                </a:solidFill>
              </a:rPr>
              <a:t>Dione</a:t>
            </a:r>
            <a:r>
              <a:rPr lang="tr-TR" sz="3000" b="1" dirty="0" smtClean="0">
                <a:solidFill>
                  <a:schemeClr val="bg1"/>
                </a:solidFill>
              </a:rPr>
              <a:t> ve Serum-T düzeylerini düşürmektedir.</a:t>
            </a:r>
            <a:endParaRPr lang="tr-T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01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>
                <a:solidFill>
                  <a:srgbClr val="FFFF00"/>
                </a:solidFill>
              </a:rPr>
              <a:t>PCOS- insülin etkisi</a:t>
            </a:r>
            <a:endParaRPr lang="tr-TR" sz="4000" dirty="0">
              <a:solidFill>
                <a:srgbClr val="FFFF00"/>
              </a:solidFill>
            </a:endParaRPr>
          </a:p>
        </p:txBody>
      </p:sp>
      <p:pic>
        <p:nvPicPr>
          <p:cNvPr id="27650" name="Picture 2" descr="C:\Users\mac\Desktop\Snap1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627997"/>
            <a:ext cx="4665602" cy="521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7596336" y="595043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tr-TR" b="1" dirty="0" err="1">
                <a:solidFill>
                  <a:srgbClr val="FFFF00"/>
                </a:solidFill>
              </a:rPr>
              <a:t>Speroff</a:t>
            </a:r>
            <a:endParaRPr lang="tr-TR" b="1" dirty="0">
              <a:solidFill>
                <a:srgbClr val="FFFF00"/>
              </a:solidFill>
            </a:endParaRPr>
          </a:p>
          <a:p>
            <a:pPr lvl="0"/>
            <a:r>
              <a:rPr lang="tr-TR" b="1" dirty="0">
                <a:solidFill>
                  <a:srgbClr val="FFFF00"/>
                </a:solidFill>
              </a:rPr>
              <a:t>2011</a:t>
            </a:r>
          </a:p>
        </p:txBody>
      </p:sp>
      <p:sp>
        <p:nvSpPr>
          <p:cNvPr id="4" name="Dikdörtgen 3"/>
          <p:cNvSpPr/>
          <p:nvPr/>
        </p:nvSpPr>
        <p:spPr>
          <a:xfrm>
            <a:off x="2555776" y="5085184"/>
            <a:ext cx="720080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3903368" y="2780928"/>
            <a:ext cx="936104" cy="38766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334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4784" y="-99392"/>
            <a:ext cx="8229600" cy="1143000"/>
          </a:xfrm>
        </p:spPr>
        <p:txBody>
          <a:bodyPr>
            <a:normAutofit/>
          </a:bodyPr>
          <a:lstStyle/>
          <a:p>
            <a:r>
              <a:rPr lang="tr-TR" sz="4000" b="1" dirty="0">
                <a:solidFill>
                  <a:srgbClr val="FFFF00"/>
                </a:solidFill>
              </a:rPr>
              <a:t>PCOS- insülin etkisi</a:t>
            </a:r>
            <a:endParaRPr lang="tr-TR" sz="4000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196752"/>
            <a:ext cx="8291264" cy="492941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000" b="1" dirty="0">
                <a:solidFill>
                  <a:srgbClr val="FFFF00"/>
                </a:solidFill>
              </a:rPr>
              <a:t>İnsülin artımı</a:t>
            </a:r>
            <a:r>
              <a:rPr lang="tr-TR" sz="2000" b="1" dirty="0">
                <a:solidFill>
                  <a:schemeClr val="bg1"/>
                </a:solidFill>
              </a:rPr>
              <a:t>, </a:t>
            </a:r>
            <a:r>
              <a:rPr lang="tr-TR" sz="2000" b="1" dirty="0" smtClean="0">
                <a:solidFill>
                  <a:srgbClr val="FFFF00"/>
                </a:solidFill>
              </a:rPr>
              <a:t>a-</a:t>
            </a:r>
            <a:r>
              <a:rPr lang="tr-TR" sz="2000" b="1" dirty="0" err="1" smtClean="0">
                <a:solidFill>
                  <a:schemeClr val="bg1"/>
                </a:solidFill>
              </a:rPr>
              <a:t>Overde</a:t>
            </a:r>
            <a:r>
              <a:rPr lang="tr-TR" sz="2000" b="1" dirty="0" smtClean="0">
                <a:solidFill>
                  <a:schemeClr val="bg1"/>
                </a:solidFill>
              </a:rPr>
              <a:t> </a:t>
            </a:r>
            <a:r>
              <a:rPr lang="tr-TR" sz="2000" b="1" dirty="0" err="1">
                <a:solidFill>
                  <a:schemeClr val="bg1"/>
                </a:solidFill>
              </a:rPr>
              <a:t>androjen</a:t>
            </a:r>
            <a:r>
              <a:rPr lang="tr-TR" sz="2000" b="1" dirty="0">
                <a:solidFill>
                  <a:schemeClr val="bg1"/>
                </a:solidFill>
              </a:rPr>
              <a:t> yapımını </a:t>
            </a:r>
            <a:r>
              <a:rPr lang="tr-TR" sz="2000" b="1" dirty="0" err="1">
                <a:solidFill>
                  <a:schemeClr val="bg1"/>
                </a:solidFill>
              </a:rPr>
              <a:t>stimüle</a:t>
            </a:r>
            <a:r>
              <a:rPr lang="tr-TR" sz="2000" b="1" dirty="0">
                <a:solidFill>
                  <a:schemeClr val="bg1"/>
                </a:solidFill>
              </a:rPr>
              <a:t> eder</a:t>
            </a:r>
            <a:r>
              <a:rPr lang="tr-TR" sz="2000" b="1" dirty="0">
                <a:solidFill>
                  <a:srgbClr val="FFFF00"/>
                </a:solidFill>
              </a:rPr>
              <a:t> </a:t>
            </a:r>
            <a:r>
              <a:rPr lang="tr-TR" sz="2000" b="1" dirty="0" smtClean="0">
                <a:solidFill>
                  <a:srgbClr val="FFFF00"/>
                </a:solidFill>
              </a:rPr>
              <a:t>b- </a:t>
            </a:r>
            <a:r>
              <a:rPr lang="tr-TR" sz="2000" b="1" dirty="0" err="1">
                <a:solidFill>
                  <a:schemeClr val="bg1"/>
                </a:solidFill>
              </a:rPr>
              <a:t>Hepatik</a:t>
            </a:r>
            <a:r>
              <a:rPr lang="tr-TR" sz="2000" b="1" dirty="0">
                <a:solidFill>
                  <a:schemeClr val="bg1"/>
                </a:solidFill>
              </a:rPr>
              <a:t> SHBG yapımını azaltır.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000" b="1" dirty="0">
                <a:solidFill>
                  <a:schemeClr val="bg1"/>
                </a:solidFill>
              </a:rPr>
              <a:t>Normalde </a:t>
            </a:r>
            <a:r>
              <a:rPr lang="tr-TR" sz="2000" b="1" dirty="0">
                <a:solidFill>
                  <a:srgbClr val="00FF00"/>
                </a:solidFill>
              </a:rPr>
              <a:t>yüksek insülin konsantrasyonlarında </a:t>
            </a:r>
            <a:r>
              <a:rPr lang="tr-TR" sz="2000" b="1" dirty="0" err="1">
                <a:solidFill>
                  <a:schemeClr val="bg1"/>
                </a:solidFill>
              </a:rPr>
              <a:t>Theca</a:t>
            </a:r>
            <a:r>
              <a:rPr lang="tr-TR" sz="2000" b="1" dirty="0">
                <a:solidFill>
                  <a:schemeClr val="bg1"/>
                </a:solidFill>
              </a:rPr>
              <a:t> hücreleri uyarılırken </a:t>
            </a:r>
            <a:r>
              <a:rPr lang="tr-TR" sz="2000" b="1" dirty="0">
                <a:solidFill>
                  <a:srgbClr val="FFFF00"/>
                </a:solidFill>
              </a:rPr>
              <a:t>PCOS olgularında fizyolojik dozlarda da uyarı </a:t>
            </a:r>
            <a:r>
              <a:rPr lang="tr-TR" sz="2000" b="1" dirty="0">
                <a:solidFill>
                  <a:schemeClr val="bg1"/>
                </a:solidFill>
              </a:rPr>
              <a:t>sağlanabilir.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000" b="1" dirty="0">
                <a:solidFill>
                  <a:schemeClr val="bg1"/>
                </a:solidFill>
              </a:rPr>
              <a:t>Ayrıca insülin LH </a:t>
            </a:r>
            <a:r>
              <a:rPr lang="tr-TR" sz="2000" b="1" dirty="0" err="1">
                <a:solidFill>
                  <a:schemeClr val="bg1"/>
                </a:solidFill>
              </a:rPr>
              <a:t>nın</a:t>
            </a:r>
            <a:r>
              <a:rPr lang="tr-TR" sz="2000" b="1" dirty="0">
                <a:solidFill>
                  <a:schemeClr val="bg1"/>
                </a:solidFill>
              </a:rPr>
              <a:t> etkisini potansiyele eder 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000" b="1" dirty="0">
                <a:solidFill>
                  <a:srgbClr val="FFFF00"/>
                </a:solidFill>
              </a:rPr>
              <a:t>İnsülin ve LH </a:t>
            </a:r>
            <a:r>
              <a:rPr lang="tr-TR" sz="2000" b="1" dirty="0" err="1">
                <a:solidFill>
                  <a:srgbClr val="FFFF00"/>
                </a:solidFill>
              </a:rPr>
              <a:t>sinerjik</a:t>
            </a:r>
            <a:r>
              <a:rPr lang="tr-TR" sz="2000" b="1" dirty="0">
                <a:solidFill>
                  <a:srgbClr val="FFFF00"/>
                </a:solidFill>
              </a:rPr>
              <a:t> olarak </a:t>
            </a:r>
            <a:r>
              <a:rPr lang="tr-TR" sz="2000" b="1" dirty="0" err="1">
                <a:solidFill>
                  <a:srgbClr val="FFFF00"/>
                </a:solidFill>
              </a:rPr>
              <a:t>androjen</a:t>
            </a:r>
            <a:r>
              <a:rPr lang="tr-TR" sz="2000" b="1" dirty="0">
                <a:solidFill>
                  <a:srgbClr val="FFFF00"/>
                </a:solidFill>
              </a:rPr>
              <a:t> yapımını </a:t>
            </a:r>
            <a:r>
              <a:rPr lang="tr-TR" sz="2000" b="1" dirty="0" err="1">
                <a:solidFill>
                  <a:srgbClr val="FFFF00"/>
                </a:solidFill>
              </a:rPr>
              <a:t>stimüle</a:t>
            </a:r>
            <a:r>
              <a:rPr lang="tr-TR" sz="2000" b="1" dirty="0">
                <a:solidFill>
                  <a:srgbClr val="FFFF00"/>
                </a:solidFill>
              </a:rPr>
              <a:t> ederler</a:t>
            </a:r>
            <a:r>
              <a:rPr lang="tr-TR" sz="2000" b="1" dirty="0">
                <a:solidFill>
                  <a:schemeClr val="bg1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000" b="1" dirty="0">
                <a:solidFill>
                  <a:srgbClr val="00FF00"/>
                </a:solidFill>
              </a:rPr>
              <a:t>Artmış LH </a:t>
            </a:r>
            <a:r>
              <a:rPr lang="tr-TR" sz="2000" b="1" dirty="0" err="1">
                <a:solidFill>
                  <a:srgbClr val="00FF00"/>
                </a:solidFill>
              </a:rPr>
              <a:t>bioaktivitesi</a:t>
            </a:r>
            <a:r>
              <a:rPr lang="tr-TR" sz="2000" b="1" dirty="0">
                <a:solidFill>
                  <a:srgbClr val="00FF00"/>
                </a:solidFill>
              </a:rPr>
              <a:t> ve insülin </a:t>
            </a:r>
            <a:r>
              <a:rPr lang="tr-TR" sz="2000" b="1" dirty="0" smtClean="0">
                <a:solidFill>
                  <a:srgbClr val="00FF00"/>
                </a:solidFill>
              </a:rPr>
              <a:t>rezistansı</a:t>
            </a:r>
            <a:r>
              <a:rPr lang="tr-TR" sz="2000" b="1" dirty="0" smtClean="0">
                <a:solidFill>
                  <a:schemeClr val="bg1"/>
                </a:solidFill>
              </a:rPr>
              <a:t>na </a:t>
            </a:r>
            <a:r>
              <a:rPr lang="tr-TR" sz="2000" b="1" dirty="0">
                <a:solidFill>
                  <a:schemeClr val="bg1"/>
                </a:solidFill>
              </a:rPr>
              <a:t>bağlı </a:t>
            </a:r>
            <a:r>
              <a:rPr lang="tr-TR" sz="2000" b="1" dirty="0" err="1" smtClean="0">
                <a:solidFill>
                  <a:srgbClr val="00FF00"/>
                </a:solidFill>
              </a:rPr>
              <a:t>hiper</a:t>
            </a:r>
            <a:r>
              <a:rPr lang="tr-TR" sz="2000" b="1" dirty="0" smtClean="0">
                <a:solidFill>
                  <a:srgbClr val="00FF00"/>
                </a:solidFill>
              </a:rPr>
              <a:t> </a:t>
            </a:r>
            <a:r>
              <a:rPr lang="tr-TR" sz="2000" b="1" dirty="0" smtClean="0">
                <a:solidFill>
                  <a:schemeClr val="bg1"/>
                </a:solidFill>
              </a:rPr>
              <a:t> </a:t>
            </a:r>
            <a:r>
              <a:rPr lang="tr-TR" sz="2000" b="1" dirty="0" err="1" smtClean="0">
                <a:solidFill>
                  <a:srgbClr val="00FF00"/>
                </a:solidFill>
              </a:rPr>
              <a:t>insülinemi</a:t>
            </a:r>
            <a:r>
              <a:rPr lang="tr-TR" sz="2000" b="1" dirty="0" smtClean="0">
                <a:solidFill>
                  <a:schemeClr val="bg1"/>
                </a:solidFill>
              </a:rPr>
              <a:t> </a:t>
            </a:r>
            <a:r>
              <a:rPr lang="tr-TR" sz="2000" b="1" dirty="0">
                <a:solidFill>
                  <a:schemeClr val="bg1"/>
                </a:solidFill>
              </a:rPr>
              <a:t>LH </a:t>
            </a:r>
            <a:r>
              <a:rPr lang="tr-TR" sz="2000" b="1" dirty="0" err="1">
                <a:solidFill>
                  <a:schemeClr val="bg1"/>
                </a:solidFill>
              </a:rPr>
              <a:t>nın</a:t>
            </a:r>
            <a:r>
              <a:rPr lang="tr-TR" sz="2000" b="1" dirty="0">
                <a:solidFill>
                  <a:schemeClr val="bg1"/>
                </a:solidFill>
              </a:rPr>
              <a:t> etkisini arttırır </a:t>
            </a:r>
            <a:r>
              <a:rPr lang="tr-TR" sz="2000" b="1" dirty="0" smtClean="0">
                <a:solidFill>
                  <a:schemeClr val="bg1"/>
                </a:solidFill>
              </a:rPr>
              <a:t> ve tüm </a:t>
            </a:r>
            <a:r>
              <a:rPr lang="tr-TR" sz="2000" b="1" dirty="0">
                <a:solidFill>
                  <a:schemeClr val="bg1"/>
                </a:solidFill>
              </a:rPr>
              <a:t>bu etkiler</a:t>
            </a:r>
            <a:r>
              <a:rPr lang="tr-TR" sz="2000" b="1" dirty="0">
                <a:solidFill>
                  <a:srgbClr val="00FF00"/>
                </a:solidFill>
              </a:rPr>
              <a:t> </a:t>
            </a:r>
            <a:r>
              <a:rPr lang="tr-TR" sz="2800" b="1" dirty="0">
                <a:solidFill>
                  <a:srgbClr val="FFFF00"/>
                </a:solidFill>
              </a:rPr>
              <a:t>kilo</a:t>
            </a:r>
            <a:r>
              <a:rPr lang="tr-TR" sz="2000" b="1" dirty="0">
                <a:solidFill>
                  <a:srgbClr val="00FF00"/>
                </a:solidFill>
              </a:rPr>
              <a:t> </a:t>
            </a:r>
            <a:r>
              <a:rPr lang="tr-TR" sz="2000" b="1" dirty="0">
                <a:solidFill>
                  <a:schemeClr val="bg1"/>
                </a:solidFill>
              </a:rPr>
              <a:t>ile daha </a:t>
            </a:r>
            <a:r>
              <a:rPr lang="tr-TR" sz="2000" b="1" dirty="0" smtClean="0">
                <a:solidFill>
                  <a:schemeClr val="bg1"/>
                </a:solidFill>
              </a:rPr>
              <a:t>kötüleşir.</a:t>
            </a:r>
            <a:endParaRPr lang="tr-TR" sz="20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tr-TR" sz="2400" b="1" dirty="0">
              <a:solidFill>
                <a:schemeClr val="bg1"/>
              </a:solidFill>
            </a:endParaRPr>
          </a:p>
        </p:txBody>
      </p:sp>
      <p:pic>
        <p:nvPicPr>
          <p:cNvPr id="4" name="Picture 2" descr="C:\Users\mac\Desktop\Snap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553" y="4005064"/>
            <a:ext cx="684076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8047388" y="6195297"/>
            <a:ext cx="8823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 smtClean="0">
                <a:solidFill>
                  <a:srgbClr val="FFFF00"/>
                </a:solidFill>
              </a:rPr>
              <a:t>Speroff</a:t>
            </a:r>
            <a:endParaRPr lang="tr-TR" b="1" dirty="0" smtClean="0">
              <a:solidFill>
                <a:srgbClr val="FFFF00"/>
              </a:solidFill>
            </a:endParaRPr>
          </a:p>
          <a:p>
            <a:r>
              <a:rPr lang="tr-TR" b="1" dirty="0" smtClean="0">
                <a:solidFill>
                  <a:srgbClr val="FFFF00"/>
                </a:solidFill>
              </a:rPr>
              <a:t>2011</a:t>
            </a:r>
            <a:endParaRPr lang="tr-TR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41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8674" name="Picture 2" descr="C:\Users\mac\Desktop\Snap1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8640"/>
            <a:ext cx="6840760" cy="331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93572" y="5380672"/>
            <a:ext cx="906113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Times New Roman"/>
              </a:rPr>
              <a:t>The </a:t>
            </a:r>
            <a:r>
              <a:rPr lang="en-US" b="1" i="1" dirty="0">
                <a:solidFill>
                  <a:srgbClr val="FFFF00"/>
                </a:solidFill>
                <a:latin typeface="Times New Roman"/>
              </a:rPr>
              <a:t>fasting serum insulin concentration </a:t>
            </a:r>
            <a:r>
              <a:rPr lang="en-US" dirty="0">
                <a:solidFill>
                  <a:prstClr val="white"/>
                </a:solidFill>
                <a:latin typeface="Times New Roman"/>
              </a:rPr>
              <a:t>is easy to obtain and requires no calculations;</a:t>
            </a:r>
            <a:r>
              <a:rPr lang="en-US" sz="800" dirty="0">
                <a:solidFill>
                  <a:prstClr val="white"/>
                </a:solidFill>
                <a:latin typeface="Times New Roman"/>
              </a:rPr>
              <a:t>317</a:t>
            </a:r>
          </a:p>
          <a:p>
            <a:r>
              <a:rPr lang="en-US" dirty="0">
                <a:solidFill>
                  <a:prstClr val="white"/>
                </a:solidFill>
                <a:latin typeface="Times New Roman"/>
              </a:rPr>
              <a:t>in </a:t>
            </a:r>
            <a:r>
              <a:rPr lang="en-US" dirty="0" err="1">
                <a:solidFill>
                  <a:prstClr val="white"/>
                </a:solidFill>
                <a:latin typeface="Times New Roman"/>
              </a:rPr>
              <a:t>euglycemic</a:t>
            </a:r>
            <a:r>
              <a:rPr lang="en-US" dirty="0">
                <a:solidFill>
                  <a:prstClr val="white"/>
                </a:solidFill>
                <a:latin typeface="Times New Roman"/>
              </a:rPr>
              <a:t> White women with PCOS, </a:t>
            </a:r>
            <a:r>
              <a:rPr lang="en-US" dirty="0">
                <a:solidFill>
                  <a:srgbClr val="FFFF00"/>
                </a:solidFill>
                <a:latin typeface="Times New Roman"/>
              </a:rPr>
              <a:t>values </a:t>
            </a:r>
            <a:r>
              <a:rPr lang="en-US" b="1" dirty="0">
                <a:solidFill>
                  <a:srgbClr val="FFFF00"/>
                </a:solidFill>
                <a:latin typeface="Times New Roman"/>
              </a:rPr>
              <a:t>greater than 20–30 </a:t>
            </a:r>
            <a:r>
              <a:rPr lang="en-US" b="1" dirty="0" err="1">
                <a:solidFill>
                  <a:srgbClr val="FFFF00"/>
                </a:solidFill>
                <a:latin typeface="SymbolMT"/>
              </a:rPr>
              <a:t>m</a:t>
            </a:r>
            <a:r>
              <a:rPr lang="en-US" b="1" dirty="0" err="1">
                <a:solidFill>
                  <a:srgbClr val="FFFF00"/>
                </a:solidFill>
                <a:latin typeface="Times New Roman"/>
              </a:rPr>
              <a:t>U</a:t>
            </a:r>
            <a:r>
              <a:rPr lang="en-US" b="1" dirty="0">
                <a:solidFill>
                  <a:srgbClr val="FFFF00"/>
                </a:solidFill>
                <a:latin typeface="Times New Roman"/>
              </a:rPr>
              <a:t>/mL suggest insulin</a:t>
            </a:r>
          </a:p>
          <a:p>
            <a:r>
              <a:rPr lang="en-US" b="1" dirty="0">
                <a:solidFill>
                  <a:srgbClr val="FFFF00"/>
                </a:solidFill>
                <a:latin typeface="Times New Roman"/>
              </a:rPr>
              <a:t>resistance. </a:t>
            </a:r>
            <a:r>
              <a:rPr lang="en-US" b="1" dirty="0">
                <a:solidFill>
                  <a:prstClr val="white"/>
                </a:solidFill>
                <a:latin typeface="Times New Roman"/>
              </a:rPr>
              <a:t>The </a:t>
            </a:r>
            <a:r>
              <a:rPr lang="en-US" b="1" i="1" u="sng" dirty="0">
                <a:solidFill>
                  <a:srgbClr val="00FF00"/>
                </a:solidFill>
                <a:latin typeface="Times New Roman"/>
              </a:rPr>
              <a:t>fasting glucose/insulin ratio </a:t>
            </a:r>
            <a:r>
              <a:rPr lang="en-US" b="1" dirty="0">
                <a:solidFill>
                  <a:srgbClr val="00FF00"/>
                </a:solidFill>
                <a:latin typeface="Times New Roman"/>
              </a:rPr>
              <a:t>has been used widely as an index of insulin</a:t>
            </a:r>
          </a:p>
          <a:p>
            <a:r>
              <a:rPr lang="en-US" b="1" dirty="0">
                <a:solidFill>
                  <a:srgbClr val="00FF00"/>
                </a:solidFill>
                <a:latin typeface="Times New Roman"/>
              </a:rPr>
              <a:t>sensitivity in women with PCOS; a </a:t>
            </a:r>
            <a:r>
              <a:rPr lang="en-US" b="1" u="sng" dirty="0">
                <a:solidFill>
                  <a:srgbClr val="FFFF00"/>
                </a:solidFill>
                <a:latin typeface="Times New Roman"/>
              </a:rPr>
              <a:t>ratio less than 4.5 </a:t>
            </a:r>
            <a:r>
              <a:rPr lang="en-US" b="1" dirty="0">
                <a:solidFill>
                  <a:prstClr val="white"/>
                </a:solidFill>
                <a:latin typeface="Times New Roman"/>
              </a:rPr>
              <a:t>has reasonable sensitivity and </a:t>
            </a:r>
            <a:r>
              <a:rPr lang="en-US" b="1" dirty="0" err="1">
                <a:solidFill>
                  <a:prstClr val="white"/>
                </a:solidFill>
                <a:latin typeface="Times New Roman"/>
              </a:rPr>
              <a:t>specifi</a:t>
            </a:r>
            <a:endParaRPr lang="en-US" b="1" dirty="0">
              <a:solidFill>
                <a:prstClr val="white"/>
              </a:solidFill>
              <a:latin typeface="Times New Roman"/>
            </a:endParaRPr>
          </a:p>
          <a:p>
            <a:r>
              <a:rPr lang="tr-TR" b="1" dirty="0" err="1">
                <a:solidFill>
                  <a:prstClr val="white"/>
                </a:solidFill>
                <a:latin typeface="Times New Roman"/>
              </a:rPr>
              <a:t>city</a:t>
            </a:r>
            <a:r>
              <a:rPr lang="tr-TR" b="1" dirty="0">
                <a:solidFill>
                  <a:prstClr val="white"/>
                </a:solidFill>
                <a:latin typeface="Times New Roman"/>
              </a:rPr>
              <a:t> </a:t>
            </a:r>
            <a:r>
              <a:rPr lang="tr-TR" b="1" dirty="0" err="1">
                <a:solidFill>
                  <a:prstClr val="white"/>
                </a:solidFill>
                <a:latin typeface="Times New Roman"/>
              </a:rPr>
              <a:t>for</a:t>
            </a:r>
            <a:r>
              <a:rPr lang="tr-TR" b="1" dirty="0">
                <a:solidFill>
                  <a:prstClr val="white"/>
                </a:solidFill>
                <a:latin typeface="Times New Roman"/>
              </a:rPr>
              <a:t> </a:t>
            </a:r>
            <a:r>
              <a:rPr lang="tr-TR" b="1" dirty="0" err="1">
                <a:solidFill>
                  <a:srgbClr val="FFFF00"/>
                </a:solidFill>
                <a:latin typeface="Times New Roman"/>
              </a:rPr>
              <a:t>insulin</a:t>
            </a:r>
            <a:r>
              <a:rPr lang="tr-TR" b="1" dirty="0">
                <a:solidFill>
                  <a:srgbClr val="FFFF00"/>
                </a:solidFill>
                <a:latin typeface="Times New Roman"/>
              </a:rPr>
              <a:t> resistance.</a:t>
            </a:r>
            <a:r>
              <a:rPr lang="tr-TR" sz="800" b="1" dirty="0">
                <a:solidFill>
                  <a:srgbClr val="FFFF00"/>
                </a:solidFill>
                <a:latin typeface="Times New Roman"/>
              </a:rPr>
              <a:t>94</a:t>
            </a:r>
            <a:endParaRPr lang="tr-TR" b="1" dirty="0">
              <a:solidFill>
                <a:srgbClr val="FFFF00"/>
              </a:solidFill>
            </a:endParaRPr>
          </a:p>
        </p:txBody>
      </p:sp>
      <p:pic>
        <p:nvPicPr>
          <p:cNvPr id="28675" name="Picture 3" descr="C:\Users\mac\Desktop\Snap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645024"/>
            <a:ext cx="5842024" cy="155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3419872" y="260648"/>
            <a:ext cx="1944216" cy="2160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7884368" y="6525344"/>
            <a:ext cx="6030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050" dirty="0" err="1" smtClean="0">
                <a:solidFill>
                  <a:srgbClr val="FFFF00"/>
                </a:solidFill>
              </a:rPr>
              <a:t>Speroff</a:t>
            </a:r>
            <a:endParaRPr lang="tr-TR" sz="1050" dirty="0">
              <a:solidFill>
                <a:srgbClr val="FFFF00"/>
              </a:solidFill>
            </a:endParaRPr>
          </a:p>
          <a:p>
            <a:r>
              <a:rPr lang="tr-TR" sz="1050" dirty="0" smtClean="0">
                <a:solidFill>
                  <a:srgbClr val="FFFF00"/>
                </a:solidFill>
              </a:rPr>
              <a:t>2011</a:t>
            </a:r>
            <a:endParaRPr lang="tr-TR" sz="105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81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tr-TR" altLang="tr-TR" sz="4000" b="1" i="1" dirty="0">
                <a:solidFill>
                  <a:srgbClr val="FFFF00"/>
                </a:solidFill>
              </a:rPr>
              <a:t>K</a:t>
            </a:r>
            <a:r>
              <a:rPr lang="tr-TR" altLang="tr-TR" sz="4000" b="1" i="1" dirty="0" smtClean="0">
                <a:solidFill>
                  <a:srgbClr val="FFFF00"/>
                </a:solidFill>
              </a:rPr>
              <a:t>adında </a:t>
            </a:r>
            <a:r>
              <a:rPr lang="tr-TR" altLang="tr-TR" sz="4000" b="1" i="1" dirty="0" err="1" smtClean="0">
                <a:solidFill>
                  <a:srgbClr val="FFFF00"/>
                </a:solidFill>
              </a:rPr>
              <a:t>androjen</a:t>
            </a:r>
            <a:r>
              <a:rPr lang="tr-TR" altLang="tr-TR" sz="4000" b="1" i="1" dirty="0" smtClean="0">
                <a:solidFill>
                  <a:srgbClr val="FFFF00"/>
                </a:solidFill>
              </a:rPr>
              <a:t> kaynakları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ct val="85000"/>
              <a:buFont typeface="Wingdings" pitchFamily="2" charset="2"/>
              <a:buChar char="Ø"/>
            </a:pPr>
            <a:r>
              <a:rPr lang="tr-TR" altLang="tr-TR" sz="4000" b="1" dirty="0" err="1" smtClean="0">
                <a:solidFill>
                  <a:srgbClr val="00FF00"/>
                </a:solidFill>
              </a:rPr>
              <a:t>Over</a:t>
            </a:r>
            <a:endParaRPr lang="tr-TR" altLang="tr-TR" sz="4000" dirty="0" smtClean="0">
              <a:solidFill>
                <a:srgbClr val="00FF00"/>
              </a:solidFill>
            </a:endParaRPr>
          </a:p>
          <a:p>
            <a:pPr lvl="2" eaLnBrk="1" hangingPunct="1"/>
            <a:endParaRPr lang="tr-TR" altLang="tr-TR" dirty="0" smtClean="0">
              <a:solidFill>
                <a:srgbClr val="FFFFFF"/>
              </a:solidFill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1882775" y="2565400"/>
            <a:ext cx="32654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FFFF00"/>
              </a:buClr>
              <a:buSzPct val="90000"/>
              <a:buFont typeface="Wingdings" pitchFamily="2" charset="2"/>
              <a:buChar char="Ø"/>
            </a:pPr>
            <a:r>
              <a:rPr lang="tr-TR" altLang="tr-TR" sz="4000" b="1" dirty="0" smtClean="0">
                <a:solidFill>
                  <a:srgbClr val="FFFF00"/>
                </a:solidFill>
                <a:latin typeface="Times New Roman" pitchFamily="18" charset="0"/>
              </a:rPr>
              <a:t>Adrenal</a:t>
            </a:r>
            <a:endParaRPr lang="tr-TR" altLang="tr-TR" sz="40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2555875" y="3641725"/>
            <a:ext cx="63293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FFFF00"/>
              </a:buClr>
              <a:buSzPct val="90000"/>
              <a:buFont typeface="Wingdings" pitchFamily="2" charset="2"/>
              <a:buChar char="Ø"/>
            </a:pPr>
            <a:r>
              <a:rPr lang="tr-TR" altLang="tr-TR" sz="4000" b="1" dirty="0" err="1" smtClean="0">
                <a:solidFill>
                  <a:schemeClr val="bg1"/>
                </a:solidFill>
                <a:latin typeface="Times New Roman" pitchFamily="18" charset="0"/>
              </a:rPr>
              <a:t>Periferal</a:t>
            </a:r>
            <a:r>
              <a:rPr lang="tr-TR" altLang="tr-TR" sz="4000" b="1" dirty="0" smtClean="0">
                <a:solidFill>
                  <a:schemeClr val="bg1"/>
                </a:solidFill>
                <a:latin typeface="Times New Roman" pitchFamily="18" charset="0"/>
              </a:rPr>
              <a:t> dokular</a:t>
            </a:r>
            <a:endParaRPr lang="tr-TR" altLang="tr-TR" sz="40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5004048" y="4435695"/>
            <a:ext cx="3281668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1800" b="1" dirty="0">
                <a:solidFill>
                  <a:srgbClr val="FFFF00"/>
                </a:solidFill>
                <a:latin typeface="Times New Roman" pitchFamily="18" charset="0"/>
              </a:rPr>
              <a:t>* Deri (PSU)</a:t>
            </a:r>
          </a:p>
          <a:p>
            <a:pPr>
              <a:lnSpc>
                <a:spcPct val="40000"/>
              </a:lnSpc>
              <a:spcBef>
                <a:spcPct val="0"/>
              </a:spcBef>
            </a:pPr>
            <a:endParaRPr lang="tr-TR" altLang="tr-TR" sz="1800" b="1" dirty="0">
              <a:solidFill>
                <a:srgbClr val="FFFF00"/>
              </a:solidFill>
              <a:latin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1800" b="1" dirty="0">
                <a:solidFill>
                  <a:srgbClr val="FFFF00"/>
                </a:solidFill>
                <a:latin typeface="Times New Roman" pitchFamily="18" charset="0"/>
              </a:rPr>
              <a:t>* Ekstra </a:t>
            </a:r>
            <a:r>
              <a:rPr lang="tr-TR" altLang="tr-TR" sz="1800" b="1" dirty="0" err="1" smtClean="0">
                <a:solidFill>
                  <a:srgbClr val="FFFF00"/>
                </a:solidFill>
                <a:latin typeface="Times New Roman" pitchFamily="18" charset="0"/>
              </a:rPr>
              <a:t>splanknik</a:t>
            </a:r>
            <a:r>
              <a:rPr lang="tr-TR" altLang="tr-TR" sz="1800" b="1" dirty="0" smtClean="0">
                <a:solidFill>
                  <a:srgbClr val="FFFF00"/>
                </a:solidFill>
                <a:latin typeface="Times New Roman" pitchFamily="18" charset="0"/>
              </a:rPr>
              <a:t>(iç </a:t>
            </a:r>
            <a:r>
              <a:rPr lang="tr-TR" altLang="tr-TR" sz="1800" b="1" dirty="0" err="1" smtClean="0">
                <a:solidFill>
                  <a:srgbClr val="FFFF00"/>
                </a:solidFill>
                <a:latin typeface="Times New Roman" pitchFamily="18" charset="0"/>
              </a:rPr>
              <a:t>organsal</a:t>
            </a:r>
            <a:r>
              <a:rPr lang="tr-TR" altLang="tr-TR" sz="1800" b="1" dirty="0" smtClean="0">
                <a:solidFill>
                  <a:srgbClr val="FFFF00"/>
                </a:solidFill>
                <a:latin typeface="Times New Roman" pitchFamily="18" charset="0"/>
              </a:rPr>
              <a:t>)</a:t>
            </a:r>
            <a:endParaRPr lang="tr-TR" altLang="tr-TR" sz="16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890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-35577"/>
            <a:ext cx="8229600" cy="1143000"/>
          </a:xfrm>
        </p:spPr>
        <p:txBody>
          <a:bodyPr>
            <a:normAutofit/>
          </a:bodyPr>
          <a:lstStyle/>
          <a:p>
            <a:r>
              <a:rPr lang="tr-TR" sz="4000" b="1" dirty="0">
                <a:solidFill>
                  <a:srgbClr val="FFFF00"/>
                </a:solidFill>
              </a:rPr>
              <a:t>PCOS- insülin etkisi</a:t>
            </a:r>
            <a:endParaRPr lang="tr-TR" sz="4000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340768"/>
            <a:ext cx="8507288" cy="5256584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srgbClr val="00FF00"/>
                </a:solidFill>
              </a:rPr>
              <a:t>İ-R ve </a:t>
            </a:r>
            <a:r>
              <a:rPr lang="tr-TR" b="1" dirty="0" err="1" smtClean="0">
                <a:solidFill>
                  <a:srgbClr val="00FF00"/>
                </a:solidFill>
              </a:rPr>
              <a:t>hiper</a:t>
            </a:r>
            <a:r>
              <a:rPr lang="tr-TR" b="1" dirty="0" smtClean="0">
                <a:solidFill>
                  <a:srgbClr val="00FF00"/>
                </a:solidFill>
              </a:rPr>
              <a:t>-İ PCOS </a:t>
            </a:r>
            <a:r>
              <a:rPr lang="tr-TR" b="1" dirty="0" err="1" smtClean="0">
                <a:solidFill>
                  <a:srgbClr val="00FF00"/>
                </a:solidFill>
              </a:rPr>
              <a:t>patofizyolojisi</a:t>
            </a:r>
            <a:r>
              <a:rPr lang="tr-TR" b="1" dirty="0" err="1" smtClean="0">
                <a:solidFill>
                  <a:schemeClr val="bg1"/>
                </a:solidFill>
              </a:rPr>
              <a:t>nde</a:t>
            </a:r>
            <a:r>
              <a:rPr lang="tr-TR" b="1" dirty="0" smtClean="0">
                <a:solidFill>
                  <a:schemeClr val="bg1"/>
                </a:solidFill>
              </a:rPr>
              <a:t> önemli bir rol oynamasına karşın; %25-50 </a:t>
            </a:r>
            <a:r>
              <a:rPr lang="tr-TR" b="1" dirty="0" err="1" smtClean="0">
                <a:solidFill>
                  <a:schemeClr val="bg1"/>
                </a:solidFill>
              </a:rPr>
              <a:t>li</a:t>
            </a:r>
            <a:r>
              <a:rPr lang="tr-TR" b="1" dirty="0" smtClean="0">
                <a:solidFill>
                  <a:schemeClr val="bg1"/>
                </a:solidFill>
              </a:rPr>
              <a:t> PCOS </a:t>
            </a:r>
            <a:r>
              <a:rPr lang="tr-TR" b="1" dirty="0" err="1" smtClean="0">
                <a:solidFill>
                  <a:schemeClr val="bg1"/>
                </a:solidFill>
              </a:rPr>
              <a:t>lu</a:t>
            </a:r>
            <a:r>
              <a:rPr lang="tr-TR" b="1" dirty="0" smtClean="0">
                <a:solidFill>
                  <a:schemeClr val="bg1"/>
                </a:solidFill>
              </a:rPr>
              <a:t> olguda İ-R gösterilememiştir.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b="1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srgbClr val="FF0000"/>
                </a:solidFill>
              </a:rPr>
              <a:t>İ-R olan olgular arasında da PCOS oldukça az </a:t>
            </a:r>
            <a:r>
              <a:rPr lang="tr-TR" b="1" dirty="0" smtClean="0">
                <a:solidFill>
                  <a:schemeClr val="bg1"/>
                </a:solidFill>
              </a:rPr>
              <a:t>görülür (%15)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b="1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schemeClr val="bg1"/>
                </a:solidFill>
              </a:rPr>
              <a:t>Bu nedenlerle de </a:t>
            </a:r>
            <a:r>
              <a:rPr lang="tr-TR" b="1" dirty="0">
                <a:solidFill>
                  <a:srgbClr val="FFFF00"/>
                </a:solidFill>
              </a:rPr>
              <a:t>İ-R ve </a:t>
            </a:r>
            <a:r>
              <a:rPr lang="tr-TR" b="1" dirty="0" err="1" smtClean="0">
                <a:solidFill>
                  <a:srgbClr val="FFFF00"/>
                </a:solidFill>
              </a:rPr>
              <a:t>hiper</a:t>
            </a:r>
            <a:r>
              <a:rPr lang="tr-TR" b="1" dirty="0" smtClean="0">
                <a:solidFill>
                  <a:srgbClr val="FFFF00"/>
                </a:solidFill>
              </a:rPr>
              <a:t>-İ her PCOS </a:t>
            </a:r>
            <a:r>
              <a:rPr lang="tr-TR" b="1" dirty="0" err="1" smtClean="0">
                <a:solidFill>
                  <a:srgbClr val="FFFF00"/>
                </a:solidFill>
              </a:rPr>
              <a:t>lu</a:t>
            </a:r>
            <a:r>
              <a:rPr lang="tr-TR" b="1" dirty="0" smtClean="0">
                <a:solidFill>
                  <a:srgbClr val="FFFF00"/>
                </a:solidFill>
              </a:rPr>
              <a:t> kadında </a:t>
            </a:r>
            <a:r>
              <a:rPr lang="tr-TR" b="1" dirty="0" err="1" smtClean="0">
                <a:solidFill>
                  <a:srgbClr val="FFFF00"/>
                </a:solidFill>
              </a:rPr>
              <a:t>primer</a:t>
            </a:r>
            <a:r>
              <a:rPr lang="tr-TR" b="1" dirty="0" smtClean="0">
                <a:solidFill>
                  <a:srgbClr val="FFFF00"/>
                </a:solidFill>
              </a:rPr>
              <a:t> neden yada </a:t>
            </a:r>
            <a:r>
              <a:rPr lang="tr-TR" b="1" dirty="0" err="1" smtClean="0">
                <a:solidFill>
                  <a:srgbClr val="FFFF00"/>
                </a:solidFill>
              </a:rPr>
              <a:t>patogenik</a:t>
            </a:r>
            <a:r>
              <a:rPr lang="tr-TR" b="1" dirty="0" smtClean="0">
                <a:solidFill>
                  <a:srgbClr val="FFFF00"/>
                </a:solidFill>
              </a:rPr>
              <a:t> bir faktör değildir.</a:t>
            </a:r>
            <a:endParaRPr lang="tr-TR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2646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FFFF00"/>
                </a:solidFill>
              </a:rPr>
              <a:t>HAIR-AN Sendromu</a:t>
            </a:r>
            <a:endParaRPr lang="tr-TR" sz="4000" b="1" dirty="0">
              <a:solidFill>
                <a:srgbClr val="FFFF00"/>
              </a:solidFill>
            </a:endParaRPr>
          </a:p>
        </p:txBody>
      </p:sp>
      <p:sp>
        <p:nvSpPr>
          <p:cNvPr id="6" name="İçerik Yer Tutucusu 5"/>
          <p:cNvSpPr>
            <a:spLocks noGrp="1"/>
          </p:cNvSpPr>
          <p:nvPr>
            <p:ph sz="half" idx="2"/>
          </p:nvPr>
        </p:nvSpPr>
        <p:spPr>
          <a:xfrm>
            <a:off x="4572000" y="1711636"/>
            <a:ext cx="4038600" cy="452596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tr-TR" b="1" dirty="0">
                <a:solidFill>
                  <a:srgbClr val="FFFF00"/>
                </a:solidFill>
                <a:ea typeface="Calibri"/>
                <a:cs typeface="Times New Roman"/>
              </a:rPr>
              <a:t>HAIR-AN</a:t>
            </a:r>
            <a:r>
              <a:rPr lang="tr-TR" dirty="0">
                <a:solidFill>
                  <a:srgbClr val="FFFF00"/>
                </a:solidFill>
                <a:ea typeface="Calibri"/>
                <a:cs typeface="Times New Roman"/>
              </a:rPr>
              <a:t>:  </a:t>
            </a:r>
            <a:r>
              <a:rPr lang="tr-TR" b="1" dirty="0" err="1">
                <a:solidFill>
                  <a:srgbClr val="FFFF00"/>
                </a:solidFill>
                <a:ea typeface="Calibri"/>
                <a:cs typeface="Times New Roman"/>
              </a:rPr>
              <a:t>H</a:t>
            </a:r>
            <a:r>
              <a:rPr lang="tr-TR" dirty="0" err="1">
                <a:solidFill>
                  <a:srgbClr val="FFFF00"/>
                </a:solidFill>
                <a:ea typeface="Calibri"/>
                <a:cs typeface="Times New Roman"/>
              </a:rPr>
              <a:t>iper</a:t>
            </a:r>
            <a:r>
              <a:rPr lang="tr-TR" dirty="0">
                <a:solidFill>
                  <a:srgbClr val="FFFF00"/>
                </a:solidFill>
                <a:ea typeface="Calibri"/>
                <a:cs typeface="Times New Roman"/>
              </a:rPr>
              <a:t> </a:t>
            </a:r>
            <a:r>
              <a:rPr lang="tr-TR" b="1" dirty="0" err="1">
                <a:solidFill>
                  <a:srgbClr val="FFFF00"/>
                </a:solidFill>
                <a:ea typeface="Calibri"/>
                <a:cs typeface="Times New Roman"/>
              </a:rPr>
              <a:t>A</a:t>
            </a:r>
            <a:r>
              <a:rPr lang="tr-TR" dirty="0" err="1">
                <a:solidFill>
                  <a:srgbClr val="FFFF00"/>
                </a:solidFill>
                <a:ea typeface="Calibri"/>
                <a:cs typeface="Times New Roman"/>
              </a:rPr>
              <a:t>ndrogenism</a:t>
            </a:r>
            <a:r>
              <a:rPr lang="tr-TR" dirty="0">
                <a:solidFill>
                  <a:srgbClr val="FFFF00"/>
                </a:solidFill>
                <a:ea typeface="Calibri"/>
                <a:cs typeface="Times New Roman"/>
              </a:rPr>
              <a:t>, </a:t>
            </a:r>
            <a:r>
              <a:rPr lang="tr-TR" b="1" dirty="0" err="1">
                <a:solidFill>
                  <a:srgbClr val="FFFF00"/>
                </a:solidFill>
                <a:ea typeface="Calibri"/>
                <a:cs typeface="Times New Roman"/>
              </a:rPr>
              <a:t>I</a:t>
            </a:r>
            <a:r>
              <a:rPr lang="tr-TR" dirty="0" err="1">
                <a:solidFill>
                  <a:srgbClr val="FFFF00"/>
                </a:solidFill>
                <a:ea typeface="Calibri"/>
                <a:cs typeface="Times New Roman"/>
              </a:rPr>
              <a:t>nsülin</a:t>
            </a:r>
            <a:r>
              <a:rPr lang="tr-TR" dirty="0">
                <a:solidFill>
                  <a:srgbClr val="FFFF00"/>
                </a:solidFill>
                <a:ea typeface="Calibri"/>
                <a:cs typeface="Times New Roman"/>
              </a:rPr>
              <a:t>  </a:t>
            </a:r>
            <a:r>
              <a:rPr lang="tr-TR" b="1" dirty="0">
                <a:solidFill>
                  <a:srgbClr val="FFFF00"/>
                </a:solidFill>
                <a:ea typeface="Calibri"/>
                <a:cs typeface="Times New Roman"/>
              </a:rPr>
              <a:t>R</a:t>
            </a:r>
            <a:r>
              <a:rPr lang="tr-TR" dirty="0">
                <a:solidFill>
                  <a:srgbClr val="FFFF00"/>
                </a:solidFill>
                <a:ea typeface="Calibri"/>
                <a:cs typeface="Times New Roman"/>
              </a:rPr>
              <a:t>ezistansı -</a:t>
            </a:r>
            <a:r>
              <a:rPr lang="tr-TR" b="1" dirty="0" err="1">
                <a:solidFill>
                  <a:srgbClr val="FFFF00"/>
                </a:solidFill>
                <a:ea typeface="Calibri"/>
                <a:cs typeface="Times New Roman"/>
              </a:rPr>
              <a:t>A</a:t>
            </a:r>
            <a:r>
              <a:rPr lang="tr-TR" dirty="0" err="1">
                <a:solidFill>
                  <a:srgbClr val="FFFF00"/>
                </a:solidFill>
                <a:ea typeface="Calibri"/>
                <a:cs typeface="Times New Roman"/>
              </a:rPr>
              <a:t>canthosis</a:t>
            </a:r>
            <a:r>
              <a:rPr lang="tr-TR" dirty="0">
                <a:solidFill>
                  <a:srgbClr val="FFFF00"/>
                </a:solidFill>
                <a:ea typeface="Calibri"/>
                <a:cs typeface="Times New Roman"/>
              </a:rPr>
              <a:t> </a:t>
            </a:r>
            <a:r>
              <a:rPr lang="tr-TR" b="1" dirty="0" err="1">
                <a:solidFill>
                  <a:srgbClr val="FFFF00"/>
                </a:solidFill>
                <a:ea typeface="Calibri"/>
                <a:cs typeface="Times New Roman"/>
              </a:rPr>
              <a:t>N</a:t>
            </a:r>
            <a:r>
              <a:rPr lang="tr-TR" dirty="0" err="1">
                <a:solidFill>
                  <a:srgbClr val="FFFF00"/>
                </a:solidFill>
                <a:ea typeface="Calibri"/>
                <a:cs typeface="Times New Roman"/>
              </a:rPr>
              <a:t>igricans</a:t>
            </a:r>
            <a:r>
              <a:rPr lang="tr-TR" dirty="0">
                <a:solidFill>
                  <a:srgbClr val="FFFF00"/>
                </a:solidFill>
                <a:ea typeface="Calibri"/>
                <a:cs typeface="Times New Roman"/>
              </a:rPr>
              <a:t> </a:t>
            </a:r>
            <a:endParaRPr lang="tr-TR" dirty="0" smtClean="0">
              <a:solidFill>
                <a:srgbClr val="FFFF0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schemeClr val="bg1"/>
                </a:solidFill>
                <a:ea typeface="Calibri"/>
                <a:cs typeface="Times New Roman"/>
              </a:rPr>
              <a:t>Ciddi </a:t>
            </a:r>
            <a:r>
              <a:rPr lang="tr-TR" b="1" dirty="0">
                <a:solidFill>
                  <a:schemeClr val="bg1"/>
                </a:solidFill>
                <a:ea typeface="Calibri"/>
                <a:cs typeface="Times New Roman"/>
              </a:rPr>
              <a:t>boyuttaki –IR olgularında görülen tabloya verilen addır</a:t>
            </a:r>
            <a:r>
              <a:rPr lang="tr-TR" b="1" dirty="0" smtClean="0">
                <a:solidFill>
                  <a:schemeClr val="bg1"/>
                </a:solidFill>
                <a:ea typeface="Calibri"/>
                <a:cs typeface="Times New Roman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schemeClr val="bg1"/>
                </a:solidFill>
                <a:ea typeface="Calibri"/>
                <a:cs typeface="Times New Roman"/>
              </a:rPr>
              <a:t>Genelde </a:t>
            </a:r>
            <a:r>
              <a:rPr lang="tr-TR" b="1" dirty="0">
                <a:solidFill>
                  <a:schemeClr val="bg1"/>
                </a:solidFill>
                <a:ea typeface="Calibri"/>
                <a:cs typeface="Times New Roman"/>
              </a:rPr>
              <a:t>olgular </a:t>
            </a:r>
            <a:r>
              <a:rPr lang="tr-TR" b="1" dirty="0" err="1">
                <a:solidFill>
                  <a:srgbClr val="FFFF00"/>
                </a:solidFill>
                <a:ea typeface="Calibri"/>
                <a:cs typeface="Times New Roman"/>
              </a:rPr>
              <a:t>Obes</a:t>
            </a:r>
            <a:r>
              <a:rPr lang="tr-TR" b="1" dirty="0">
                <a:solidFill>
                  <a:schemeClr val="bg1"/>
                </a:solidFill>
                <a:ea typeface="Calibri"/>
                <a:cs typeface="Times New Roman"/>
              </a:rPr>
              <a:t> </a:t>
            </a:r>
            <a:r>
              <a:rPr lang="tr-TR" b="1" dirty="0" err="1">
                <a:solidFill>
                  <a:schemeClr val="bg1"/>
                </a:solidFill>
                <a:ea typeface="Calibri"/>
                <a:cs typeface="Times New Roman"/>
              </a:rPr>
              <a:t>dirler</a:t>
            </a:r>
            <a:r>
              <a:rPr lang="tr-TR" b="1" dirty="0" smtClean="0">
                <a:solidFill>
                  <a:schemeClr val="bg1"/>
                </a:solidFill>
                <a:ea typeface="Calibri"/>
                <a:cs typeface="Times New Roman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schemeClr val="bg1"/>
                </a:solidFill>
                <a:ea typeface="Calibri"/>
                <a:cs typeface="Times New Roman"/>
              </a:rPr>
              <a:t>Bu </a:t>
            </a:r>
            <a:r>
              <a:rPr lang="tr-TR" b="1" dirty="0">
                <a:solidFill>
                  <a:schemeClr val="bg1"/>
                </a:solidFill>
                <a:ea typeface="Calibri"/>
                <a:cs typeface="Times New Roman"/>
              </a:rPr>
              <a:t>olgularda insülin sinyal </a:t>
            </a:r>
            <a:r>
              <a:rPr lang="tr-TR" b="1" dirty="0" err="1">
                <a:solidFill>
                  <a:schemeClr val="bg1"/>
                </a:solidFill>
                <a:ea typeface="Calibri"/>
                <a:cs typeface="Times New Roman"/>
              </a:rPr>
              <a:t>defekt</a:t>
            </a:r>
            <a:r>
              <a:rPr lang="tr-TR" b="1" dirty="0">
                <a:solidFill>
                  <a:schemeClr val="bg1"/>
                </a:solidFill>
                <a:ea typeface="Calibri"/>
                <a:cs typeface="Times New Roman"/>
              </a:rPr>
              <a:t> sorunları söz konusu olup tek gen </a:t>
            </a:r>
            <a:r>
              <a:rPr lang="tr-TR" b="1" dirty="0" err="1" smtClean="0">
                <a:solidFill>
                  <a:schemeClr val="bg1"/>
                </a:solidFill>
                <a:ea typeface="Calibri"/>
                <a:cs typeface="Times New Roman"/>
              </a:rPr>
              <a:t>defektleri</a:t>
            </a:r>
            <a:r>
              <a:rPr lang="tr-TR" b="1" dirty="0" smtClean="0">
                <a:solidFill>
                  <a:schemeClr val="bg1"/>
                </a:solidFill>
                <a:ea typeface="Calibri"/>
                <a:cs typeface="Times New Roman"/>
              </a:rPr>
              <a:t> de </a:t>
            </a:r>
            <a:r>
              <a:rPr lang="tr-TR" b="1" dirty="0">
                <a:solidFill>
                  <a:schemeClr val="bg1"/>
                </a:solidFill>
                <a:ea typeface="Calibri"/>
                <a:cs typeface="Times New Roman"/>
              </a:rPr>
              <a:t>sorun içindedir.</a:t>
            </a:r>
          </a:p>
          <a:p>
            <a:endParaRPr lang="tr-T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403860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Metin kutusu 6"/>
          <p:cNvSpPr txBox="1"/>
          <p:nvPr/>
        </p:nvSpPr>
        <p:spPr>
          <a:xfrm>
            <a:off x="395536" y="5669908"/>
            <a:ext cx="3626698" cy="558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tr-TR" sz="2800" b="1" dirty="0" err="1">
                <a:solidFill>
                  <a:prstClr val="white"/>
                </a:solidFill>
                <a:ea typeface="Calibri"/>
                <a:cs typeface="Times New Roman"/>
              </a:rPr>
              <a:t>A</a:t>
            </a:r>
            <a:r>
              <a:rPr lang="tr-TR" sz="2800" dirty="0" err="1">
                <a:solidFill>
                  <a:prstClr val="white"/>
                </a:solidFill>
                <a:ea typeface="Calibri"/>
                <a:cs typeface="Times New Roman"/>
              </a:rPr>
              <a:t>canthosis</a:t>
            </a:r>
            <a:r>
              <a:rPr lang="tr-TR" sz="2800" dirty="0">
                <a:solidFill>
                  <a:prstClr val="white"/>
                </a:solidFill>
                <a:ea typeface="Calibri"/>
                <a:cs typeface="Times New Roman"/>
              </a:rPr>
              <a:t> </a:t>
            </a:r>
            <a:r>
              <a:rPr lang="tr-TR" sz="2800" b="1" dirty="0" err="1">
                <a:solidFill>
                  <a:prstClr val="white"/>
                </a:solidFill>
                <a:ea typeface="Calibri"/>
                <a:cs typeface="Times New Roman"/>
              </a:rPr>
              <a:t>N</a:t>
            </a:r>
            <a:r>
              <a:rPr lang="tr-TR" sz="2800" dirty="0" err="1">
                <a:solidFill>
                  <a:prstClr val="white"/>
                </a:solidFill>
                <a:ea typeface="Calibri"/>
                <a:cs typeface="Times New Roman"/>
              </a:rPr>
              <a:t>igricans</a:t>
            </a:r>
            <a:r>
              <a:rPr lang="tr-TR" sz="2800" dirty="0">
                <a:solidFill>
                  <a:prstClr val="white"/>
                </a:solidFill>
                <a:ea typeface="Calibri"/>
                <a:cs typeface="Times New Roma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55661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2736"/>
            <a:ext cx="7056784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51562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2"/>
          <p:cNvSpPr>
            <a:spLocks/>
          </p:cNvSpPr>
          <p:nvPr/>
        </p:nvSpPr>
        <p:spPr bwMode="auto">
          <a:xfrm>
            <a:off x="2641600" y="2209800"/>
            <a:ext cx="406400" cy="3505200"/>
          </a:xfrm>
          <a:prstGeom prst="leftBrace">
            <a:avLst>
              <a:gd name="adj1" fmla="val 71875"/>
              <a:gd name="adj2" fmla="val 50000"/>
            </a:avLst>
          </a:prstGeom>
          <a:noFill/>
          <a:ln w="5715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 b="1">
              <a:solidFill>
                <a:srgbClr val="000000"/>
              </a:solidFill>
            </a:endParaRP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863600" y="3505200"/>
            <a:ext cx="14509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5400" b="1">
                <a:solidFill>
                  <a:srgbClr val="FFFF00"/>
                </a:solidFill>
                <a:latin typeface="Times New Roman" pitchFamily="18" charset="0"/>
              </a:rPr>
              <a:t>PCO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altLang="tr-TR" sz="3600" b="1" i="1" dirty="0" err="1" smtClean="0">
                <a:solidFill>
                  <a:srgbClr val="FFFF00"/>
                </a:solidFill>
              </a:rPr>
              <a:t>Hiperandrojenizm</a:t>
            </a:r>
            <a:r>
              <a:rPr lang="tr-TR" altLang="tr-TR" sz="3600" b="1" i="1" dirty="0" smtClean="0">
                <a:solidFill>
                  <a:srgbClr val="FFFF00"/>
                </a:solidFill>
              </a:rPr>
              <a:t> PCO- ayırıcı tanı (özet)</a:t>
            </a: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68313" y="1600200"/>
            <a:ext cx="8261350" cy="4724400"/>
          </a:xfrm>
        </p:spPr>
        <p:txBody>
          <a:bodyPr>
            <a:normAutofit fontScale="92500" lnSpcReduction="10000"/>
          </a:bodyPr>
          <a:lstStyle/>
          <a:p>
            <a:pPr lvl="1" eaLnBrk="1" hangingPunct="1">
              <a:buFontTx/>
              <a:buNone/>
            </a:pPr>
            <a:r>
              <a:rPr lang="tr-TR" altLang="tr-TR" sz="2400" dirty="0" smtClean="0">
                <a:sym typeface="Symbol" pitchFamily="18" charset="2"/>
              </a:rPr>
              <a:t>			</a:t>
            </a:r>
            <a:r>
              <a:rPr lang="tr-TR" altLang="tr-TR" sz="1800" dirty="0" smtClean="0">
                <a:sym typeface="Symbol" pitchFamily="18" charset="2"/>
              </a:rPr>
              <a:t>		</a:t>
            </a:r>
            <a:r>
              <a:rPr lang="tr-TR" altLang="tr-TR" sz="2400" b="1" dirty="0" err="1" smtClean="0">
                <a:solidFill>
                  <a:srgbClr val="FFFFFF"/>
                </a:solidFill>
                <a:sym typeface="Symbol" pitchFamily="18" charset="2"/>
              </a:rPr>
              <a:t>Menses</a:t>
            </a:r>
            <a:r>
              <a:rPr lang="tr-TR" altLang="tr-TR" sz="2400" b="1" dirty="0" smtClean="0">
                <a:solidFill>
                  <a:srgbClr val="FFFFFF"/>
                </a:solidFill>
                <a:sym typeface="Symbol" pitchFamily="18" charset="2"/>
              </a:rPr>
              <a:t> düzensiz</a:t>
            </a:r>
            <a:r>
              <a:rPr lang="tr-TR" altLang="tr-TR" sz="2000" b="1" dirty="0" smtClean="0">
                <a:solidFill>
                  <a:srgbClr val="FFFFFF"/>
                </a:solidFill>
                <a:sym typeface="Symbol" pitchFamily="18" charset="2"/>
              </a:rPr>
              <a:t>  &gt;35 gün </a:t>
            </a:r>
          </a:p>
          <a:p>
            <a:pPr lvl="1" eaLnBrk="1" hangingPunct="1">
              <a:buFontTx/>
              <a:buNone/>
            </a:pPr>
            <a:r>
              <a:rPr lang="tr-TR" altLang="tr-TR" sz="2600" b="1" dirty="0">
                <a:solidFill>
                  <a:srgbClr val="FFFFFF"/>
                </a:solidFill>
                <a:sym typeface="Symbol" pitchFamily="18" charset="2"/>
              </a:rPr>
              <a:t>                                       </a:t>
            </a:r>
            <a:r>
              <a:rPr lang="tr-TR" altLang="tr-TR" sz="2600" b="1" dirty="0" smtClean="0">
                <a:solidFill>
                  <a:srgbClr val="FFFFFF"/>
                </a:solidFill>
                <a:sym typeface="Symbol" pitchFamily="18" charset="2"/>
              </a:rPr>
              <a:t>        </a:t>
            </a:r>
            <a:r>
              <a:rPr lang="tr-TR" altLang="tr-TR" sz="2600" b="1" dirty="0" err="1">
                <a:solidFill>
                  <a:srgbClr val="FFFFFF"/>
                </a:solidFill>
                <a:sym typeface="Symbol" pitchFamily="18" charset="2"/>
              </a:rPr>
              <a:t>Oligo-anovülasyon</a:t>
            </a:r>
            <a:endParaRPr lang="tr-TR" altLang="tr-TR" sz="2600" b="1" dirty="0">
              <a:solidFill>
                <a:srgbClr val="FFFFFF"/>
              </a:solidFill>
              <a:sym typeface="Symbol" pitchFamily="18" charset="2"/>
            </a:endParaRPr>
          </a:p>
          <a:p>
            <a:pPr lvl="1" eaLnBrk="1" hangingPunct="1">
              <a:buFontTx/>
              <a:buNone/>
            </a:pPr>
            <a:r>
              <a:rPr lang="tr-TR" altLang="tr-TR" sz="2000" b="1" dirty="0" smtClean="0">
                <a:solidFill>
                  <a:srgbClr val="FFFFFF"/>
                </a:solidFill>
                <a:sym typeface="Symbol" pitchFamily="18" charset="2"/>
              </a:rPr>
              <a:t>			</a:t>
            </a:r>
            <a:r>
              <a:rPr lang="tr-TR" altLang="tr-TR" sz="2600" b="1" dirty="0" smtClean="0">
                <a:solidFill>
                  <a:srgbClr val="FFFFFF"/>
                </a:solidFill>
                <a:sym typeface="Symbol" pitchFamily="18" charset="2"/>
              </a:rPr>
              <a:t>		</a:t>
            </a:r>
            <a:r>
              <a:rPr lang="tr-TR" altLang="tr-TR" sz="2600" b="1" dirty="0" err="1">
                <a:solidFill>
                  <a:srgbClr val="FFFFFF"/>
                </a:solidFill>
                <a:sym typeface="Symbol" pitchFamily="18" charset="2"/>
              </a:rPr>
              <a:t>Perimenar</a:t>
            </a:r>
            <a:r>
              <a:rPr lang="tr-TR" altLang="tr-TR" sz="2600" b="1" dirty="0" err="1">
                <a:solidFill>
                  <a:srgbClr val="FFFFFF"/>
                </a:solidFill>
              </a:rPr>
              <a:t>ş</a:t>
            </a:r>
            <a:r>
              <a:rPr lang="tr-TR" altLang="tr-TR" sz="2600" b="1" dirty="0">
                <a:solidFill>
                  <a:srgbClr val="FFFFFF"/>
                </a:solidFill>
                <a:sym typeface="Symbol" pitchFamily="18" charset="2"/>
              </a:rPr>
              <a:t> </a:t>
            </a:r>
            <a:r>
              <a:rPr lang="tr-TR" altLang="tr-TR" sz="2600" b="1" dirty="0" err="1">
                <a:solidFill>
                  <a:srgbClr val="FFFFFF"/>
                </a:solidFill>
                <a:sym typeface="Symbol" pitchFamily="18" charset="2"/>
              </a:rPr>
              <a:t>hir</a:t>
            </a:r>
            <a:r>
              <a:rPr lang="tr-TR" altLang="tr-TR" sz="2600" b="1" dirty="0" err="1">
                <a:solidFill>
                  <a:srgbClr val="FFFFFF"/>
                </a:solidFill>
              </a:rPr>
              <a:t>ş</a:t>
            </a:r>
            <a:r>
              <a:rPr lang="tr-TR" altLang="tr-TR" sz="2600" b="1" dirty="0" err="1">
                <a:solidFill>
                  <a:srgbClr val="FFFFFF"/>
                </a:solidFill>
                <a:sym typeface="Symbol" pitchFamily="18" charset="2"/>
              </a:rPr>
              <a:t>utism</a:t>
            </a:r>
            <a:r>
              <a:rPr lang="tr-TR" altLang="tr-TR" sz="2600" b="1" dirty="0">
                <a:solidFill>
                  <a:srgbClr val="FFFFFF"/>
                </a:solidFill>
                <a:sym typeface="Symbol" pitchFamily="18" charset="2"/>
              </a:rPr>
              <a:t> </a:t>
            </a:r>
          </a:p>
          <a:p>
            <a:pPr eaLnBrk="1" hangingPunct="1">
              <a:buFontTx/>
              <a:buNone/>
            </a:pPr>
            <a:r>
              <a:rPr lang="tr-TR" altLang="tr-TR" sz="2600" b="1" dirty="0" smtClean="0">
                <a:solidFill>
                  <a:srgbClr val="FFFFFF"/>
                </a:solidFill>
                <a:sym typeface="Symbol" pitchFamily="18" charset="2"/>
              </a:rPr>
              <a:t>                          		              </a:t>
            </a:r>
            <a:r>
              <a:rPr lang="tr-TR" altLang="tr-TR" sz="2600" b="1" dirty="0" err="1" smtClean="0">
                <a:solidFill>
                  <a:srgbClr val="FFFFFF"/>
                </a:solidFill>
                <a:sym typeface="Symbol" pitchFamily="18" charset="2"/>
              </a:rPr>
              <a:t>Obesite</a:t>
            </a:r>
            <a:endParaRPr lang="tr-TR" altLang="tr-TR" sz="2600" b="1" dirty="0" smtClean="0">
              <a:solidFill>
                <a:srgbClr val="FFFFFF"/>
              </a:solidFill>
              <a:sym typeface="Symbol" pitchFamily="18" charset="2"/>
            </a:endParaRPr>
          </a:p>
          <a:p>
            <a:pPr eaLnBrk="1" hangingPunct="1">
              <a:buFontTx/>
              <a:buNone/>
            </a:pPr>
            <a:r>
              <a:rPr lang="tr-TR" altLang="tr-TR" sz="2600" b="1" dirty="0" smtClean="0">
                <a:solidFill>
                  <a:srgbClr val="FFFFFF"/>
                </a:solidFill>
                <a:sym typeface="Symbol" pitchFamily="18" charset="2"/>
              </a:rPr>
              <a:t>                                         </a:t>
            </a:r>
            <a:endParaRPr lang="tr-TR" altLang="tr-TR" sz="2600" b="1" dirty="0">
              <a:solidFill>
                <a:srgbClr val="FFFFFF"/>
              </a:solidFill>
              <a:sym typeface="Symbol" pitchFamily="18" charset="2"/>
            </a:endParaRPr>
          </a:p>
          <a:p>
            <a:pPr lvl="7">
              <a:buFontTx/>
              <a:buNone/>
            </a:pPr>
            <a:r>
              <a:rPr lang="tr-TR" altLang="tr-TR" sz="2600" b="1" dirty="0">
                <a:solidFill>
                  <a:srgbClr val="FFFFFF"/>
                </a:solidFill>
                <a:sym typeface="Symbol" pitchFamily="18" charset="2"/>
              </a:rPr>
              <a:t>       </a:t>
            </a:r>
            <a:r>
              <a:rPr lang="tr-TR" altLang="tr-TR" sz="2600" b="1" dirty="0" smtClean="0">
                <a:solidFill>
                  <a:srgbClr val="FFFFFF"/>
                </a:solidFill>
                <a:sym typeface="Symbol" pitchFamily="18" charset="2"/>
              </a:rPr>
              <a:t>T</a:t>
            </a:r>
            <a:r>
              <a:rPr lang="tr-TR" altLang="tr-TR" sz="2600" b="1" dirty="0">
                <a:solidFill>
                  <a:srgbClr val="FFFFFF"/>
                </a:solidFill>
                <a:sym typeface="Symbol" pitchFamily="18" charset="2"/>
              </a:rPr>
              <a:t>: Hafif- orta(100-               </a:t>
            </a:r>
            <a:r>
              <a:rPr lang="tr-TR" altLang="tr-TR" sz="2600" b="1" dirty="0" smtClean="0">
                <a:solidFill>
                  <a:srgbClr val="FFFFFF"/>
                </a:solidFill>
                <a:sym typeface="Symbol" pitchFamily="18" charset="2"/>
              </a:rPr>
              <a:t>              	150ng/dl</a:t>
            </a:r>
            <a:r>
              <a:rPr lang="tr-TR" altLang="tr-TR" sz="2600" b="1" dirty="0">
                <a:solidFill>
                  <a:srgbClr val="FFFFFF"/>
                </a:solidFill>
                <a:sym typeface="Symbol" pitchFamily="18" charset="2"/>
              </a:rPr>
              <a:t>)( Tümör dozu değil) </a:t>
            </a:r>
          </a:p>
          <a:p>
            <a:pPr eaLnBrk="1" hangingPunct="1">
              <a:buFontTx/>
              <a:buNone/>
            </a:pPr>
            <a:r>
              <a:rPr lang="tr-TR" altLang="tr-TR" sz="2600" b="1" dirty="0" smtClean="0">
                <a:solidFill>
                  <a:srgbClr val="FFFFFF"/>
                </a:solidFill>
                <a:sym typeface="Symbol" pitchFamily="18" charset="2"/>
              </a:rPr>
              <a:t>                           		LH/FSH &gt; 3 (+/-)(eski ,şart değil)</a:t>
            </a:r>
          </a:p>
          <a:p>
            <a:pPr eaLnBrk="1" hangingPunct="1">
              <a:buFontTx/>
              <a:buNone/>
            </a:pPr>
            <a:r>
              <a:rPr lang="tr-TR" altLang="tr-TR" sz="2600" b="1" dirty="0" smtClean="0">
                <a:solidFill>
                  <a:srgbClr val="FFFFFF"/>
                </a:solidFill>
                <a:sym typeface="Symbol" pitchFamily="18" charset="2"/>
              </a:rPr>
              <a:t>                           		DHEA-S: N ya da az </a:t>
            </a:r>
          </a:p>
          <a:p>
            <a:pPr eaLnBrk="1" hangingPunct="1">
              <a:buFontTx/>
              <a:buNone/>
            </a:pPr>
            <a:r>
              <a:rPr lang="tr-TR" altLang="tr-TR" sz="2600" b="1" dirty="0" smtClean="0">
                <a:solidFill>
                  <a:srgbClr val="FFFFFF"/>
                </a:solidFill>
                <a:sym typeface="Symbol" pitchFamily="18" charset="2"/>
              </a:rPr>
              <a:t>                           		</a:t>
            </a:r>
            <a:r>
              <a:rPr lang="tr-TR" altLang="tr-TR" sz="2600" b="1" dirty="0" err="1" smtClean="0">
                <a:solidFill>
                  <a:srgbClr val="FFFFFF"/>
                </a:solidFill>
                <a:sym typeface="Symbol" pitchFamily="18" charset="2"/>
              </a:rPr>
              <a:t>Hiper</a:t>
            </a:r>
            <a:r>
              <a:rPr lang="tr-TR" altLang="tr-TR" sz="2600" b="1" dirty="0" smtClean="0">
                <a:solidFill>
                  <a:srgbClr val="FFFFFF"/>
                </a:solidFill>
                <a:sym typeface="Symbol" pitchFamily="18" charset="2"/>
              </a:rPr>
              <a:t> </a:t>
            </a:r>
            <a:r>
              <a:rPr lang="tr-TR" altLang="tr-TR" sz="2600" b="1" dirty="0" err="1" smtClean="0">
                <a:solidFill>
                  <a:srgbClr val="FFFFFF"/>
                </a:solidFill>
                <a:sym typeface="Symbol" pitchFamily="18" charset="2"/>
              </a:rPr>
              <a:t>Prl</a:t>
            </a:r>
            <a:r>
              <a:rPr lang="tr-TR" altLang="tr-TR" sz="2600" b="1" dirty="0" smtClean="0">
                <a:solidFill>
                  <a:srgbClr val="FFFFFF"/>
                </a:solidFill>
                <a:sym typeface="Symbol" pitchFamily="18" charset="2"/>
              </a:rPr>
              <a:t>: (-)</a:t>
            </a:r>
          </a:p>
          <a:p>
            <a:pPr eaLnBrk="1" hangingPunct="1">
              <a:buFontTx/>
              <a:buNone/>
            </a:pPr>
            <a:r>
              <a:rPr lang="tr-TR" altLang="tr-TR" sz="2600" b="1" dirty="0" smtClean="0">
                <a:solidFill>
                  <a:srgbClr val="FFFFFF"/>
                </a:solidFill>
                <a:sym typeface="Symbol" pitchFamily="18" charset="2"/>
              </a:rPr>
              <a:t>					</a:t>
            </a:r>
            <a:r>
              <a:rPr lang="tr-TR" altLang="tr-TR" sz="2600" b="1" dirty="0" err="1" smtClean="0">
                <a:solidFill>
                  <a:srgbClr val="FFFFFF"/>
                </a:solidFill>
                <a:sym typeface="Symbol" pitchFamily="18" charset="2"/>
              </a:rPr>
              <a:t>USG’de</a:t>
            </a:r>
            <a:r>
              <a:rPr lang="tr-TR" altLang="tr-TR" sz="2600" b="1" dirty="0" smtClean="0">
                <a:solidFill>
                  <a:srgbClr val="FFFFFF"/>
                </a:solidFill>
                <a:sym typeface="Symbol" pitchFamily="18" charset="2"/>
              </a:rPr>
              <a:t> PCO (+/+)(+/-)(-/-)</a:t>
            </a:r>
          </a:p>
        </p:txBody>
      </p:sp>
    </p:spTree>
    <p:extLst>
      <p:ext uri="{BB962C8B-B14F-4D97-AF65-F5344CB8AC3E}">
        <p14:creationId xmlns:p14="http://schemas.microsoft.com/office/powerpoint/2010/main" val="2156702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-5682"/>
            <a:ext cx="8229600" cy="1143000"/>
          </a:xfrm>
        </p:spPr>
        <p:txBody>
          <a:bodyPr>
            <a:normAutofit/>
          </a:bodyPr>
          <a:lstStyle/>
          <a:p>
            <a:r>
              <a:rPr lang="tr-TR" sz="3600" b="1" dirty="0" err="1" smtClean="0">
                <a:solidFill>
                  <a:srgbClr val="FFFF00"/>
                </a:solidFill>
              </a:rPr>
              <a:t>Androgen</a:t>
            </a:r>
            <a:r>
              <a:rPr lang="tr-TR" sz="3600" b="1" dirty="0" smtClean="0">
                <a:solidFill>
                  <a:srgbClr val="FFFF00"/>
                </a:solidFill>
              </a:rPr>
              <a:t> salan tümörler- </a:t>
            </a:r>
            <a:r>
              <a:rPr lang="tr-TR" sz="3600" b="1" dirty="0" err="1" smtClean="0">
                <a:solidFill>
                  <a:srgbClr val="FFFF00"/>
                </a:solidFill>
              </a:rPr>
              <a:t>Over</a:t>
            </a:r>
            <a:endParaRPr lang="tr-TR" sz="3600" b="1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1124744"/>
            <a:ext cx="8758808" cy="6408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 err="1" smtClean="0">
                <a:solidFill>
                  <a:schemeClr val="bg1"/>
                </a:solidFill>
              </a:rPr>
              <a:t>Gonadal</a:t>
            </a:r>
            <a:r>
              <a:rPr lang="tr-TR" b="1" dirty="0" smtClean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stromal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tumor</a:t>
            </a:r>
            <a:endParaRPr lang="tr-TR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tr-TR" b="1" dirty="0" err="1">
                <a:solidFill>
                  <a:schemeClr val="bg1"/>
                </a:solidFill>
              </a:rPr>
              <a:t>Thecoma</a:t>
            </a:r>
            <a:endParaRPr lang="tr-TR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tr-TR" b="1" dirty="0" err="1">
                <a:solidFill>
                  <a:schemeClr val="bg1"/>
                </a:solidFill>
              </a:rPr>
              <a:t>Lipoid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tumor</a:t>
            </a:r>
            <a:endParaRPr lang="tr-TR" b="1" dirty="0">
              <a:solidFill>
                <a:schemeClr val="bg1"/>
              </a:solidFill>
            </a:endParaRPr>
          </a:p>
          <a:p>
            <a:pPr marL="0" lvl="0" indent="0" fontAlgn="base">
              <a:spcBef>
                <a:spcPts val="600"/>
              </a:spcBef>
              <a:spcAft>
                <a:spcPct val="0"/>
              </a:spcAft>
              <a:buClr>
                <a:srgbClr val="002060"/>
              </a:buClr>
              <a:buSzPct val="70000"/>
              <a:buNone/>
            </a:pPr>
            <a:r>
              <a:rPr lang="tr-TR" altLang="tr-TR" b="1" dirty="0" err="1" smtClean="0">
                <a:solidFill>
                  <a:schemeClr val="bg1"/>
                </a:solidFill>
              </a:rPr>
              <a:t>Fibroma</a:t>
            </a:r>
            <a:endParaRPr lang="tr-TR" altLang="tr-TR" b="1" dirty="0">
              <a:solidFill>
                <a:schemeClr val="bg1"/>
              </a:solidFill>
            </a:endParaRPr>
          </a:p>
          <a:p>
            <a:pPr marL="0" lvl="0" indent="0" fontAlgn="base">
              <a:spcBef>
                <a:spcPts val="600"/>
              </a:spcBef>
              <a:spcAft>
                <a:spcPct val="0"/>
              </a:spcAft>
              <a:buClr>
                <a:srgbClr val="002060"/>
              </a:buClr>
              <a:buSzPct val="70000"/>
              <a:buNone/>
            </a:pPr>
            <a:r>
              <a:rPr lang="tr-TR" altLang="tr-TR" b="1" dirty="0" err="1">
                <a:solidFill>
                  <a:schemeClr val="bg1"/>
                </a:solidFill>
              </a:rPr>
              <a:t>Disgerminom</a:t>
            </a:r>
            <a:endParaRPr lang="tr-TR" altLang="tr-TR" b="1" dirty="0">
              <a:solidFill>
                <a:schemeClr val="bg1"/>
              </a:solidFill>
            </a:endParaRPr>
          </a:p>
          <a:p>
            <a:pPr marL="0" lvl="0" indent="0">
              <a:lnSpc>
                <a:spcPct val="110000"/>
              </a:lnSpc>
              <a:buNone/>
            </a:pPr>
            <a:r>
              <a:rPr lang="tr-TR" altLang="tr-TR" b="1" dirty="0" err="1">
                <a:solidFill>
                  <a:schemeClr val="bg1"/>
                </a:solidFill>
              </a:rPr>
              <a:t>Sertoli-Leydig</a:t>
            </a:r>
            <a:r>
              <a:rPr lang="tr-TR" altLang="tr-TR" b="1" dirty="0">
                <a:solidFill>
                  <a:schemeClr val="bg1"/>
                </a:solidFill>
              </a:rPr>
              <a:t> (</a:t>
            </a:r>
            <a:r>
              <a:rPr lang="tr-TR" altLang="tr-TR" b="1" dirty="0" err="1">
                <a:solidFill>
                  <a:schemeClr val="bg1"/>
                </a:solidFill>
              </a:rPr>
              <a:t>Arrhenoblastoma</a:t>
            </a:r>
            <a:r>
              <a:rPr lang="tr-TR" altLang="tr-TR" b="1" dirty="0">
                <a:solidFill>
                  <a:schemeClr val="bg1"/>
                </a:solidFill>
              </a:rPr>
              <a:t>) (20-40 y)</a:t>
            </a:r>
          </a:p>
          <a:p>
            <a:pPr marL="0" lvl="0" indent="0">
              <a:lnSpc>
                <a:spcPct val="110000"/>
              </a:lnSpc>
              <a:buNone/>
            </a:pPr>
            <a:r>
              <a:rPr lang="tr-TR" altLang="tr-TR" b="1" dirty="0" err="1">
                <a:solidFill>
                  <a:schemeClr val="bg1"/>
                </a:solidFill>
              </a:rPr>
              <a:t>Hilus</a:t>
            </a:r>
            <a:r>
              <a:rPr lang="tr-TR" altLang="tr-TR" b="1" dirty="0">
                <a:solidFill>
                  <a:schemeClr val="bg1"/>
                </a:solidFill>
              </a:rPr>
              <a:t> </a:t>
            </a:r>
            <a:r>
              <a:rPr lang="tr-TR" altLang="tr-TR" b="1" dirty="0" err="1">
                <a:solidFill>
                  <a:schemeClr val="bg1"/>
                </a:solidFill>
              </a:rPr>
              <a:t>cell</a:t>
            </a:r>
            <a:r>
              <a:rPr lang="tr-TR" altLang="tr-TR" b="1" dirty="0">
                <a:solidFill>
                  <a:schemeClr val="bg1"/>
                </a:solidFill>
              </a:rPr>
              <a:t>,  </a:t>
            </a:r>
            <a:r>
              <a:rPr lang="tr-TR" altLang="tr-TR" b="1" dirty="0" err="1">
                <a:solidFill>
                  <a:schemeClr val="bg1"/>
                </a:solidFill>
              </a:rPr>
              <a:t>Lipoid</a:t>
            </a:r>
            <a:r>
              <a:rPr lang="tr-TR" altLang="tr-TR" b="1" dirty="0">
                <a:solidFill>
                  <a:schemeClr val="bg1"/>
                </a:solidFill>
              </a:rPr>
              <a:t> </a:t>
            </a:r>
            <a:r>
              <a:rPr lang="tr-TR" altLang="tr-TR" b="1" dirty="0" err="1">
                <a:solidFill>
                  <a:schemeClr val="bg1"/>
                </a:solidFill>
              </a:rPr>
              <a:t>cell</a:t>
            </a:r>
            <a:r>
              <a:rPr lang="tr-TR" altLang="tr-TR" b="1" dirty="0">
                <a:solidFill>
                  <a:schemeClr val="bg1"/>
                </a:solidFill>
              </a:rPr>
              <a:t> (Adrenal rest </a:t>
            </a:r>
            <a:r>
              <a:rPr lang="tr-TR" altLang="tr-TR" b="1" dirty="0" err="1">
                <a:solidFill>
                  <a:schemeClr val="bg1"/>
                </a:solidFill>
              </a:rPr>
              <a:t>Tm</a:t>
            </a:r>
            <a:r>
              <a:rPr lang="tr-TR" altLang="tr-TR" b="1" dirty="0">
                <a:solidFill>
                  <a:schemeClr val="bg1"/>
                </a:solidFill>
              </a:rPr>
              <a:t> )</a:t>
            </a:r>
          </a:p>
          <a:p>
            <a:pPr marL="0" lvl="0" indent="0">
              <a:lnSpc>
                <a:spcPct val="110000"/>
              </a:lnSpc>
              <a:buNone/>
            </a:pPr>
            <a:r>
              <a:rPr lang="tr-TR" altLang="tr-TR" b="1" dirty="0" err="1">
                <a:solidFill>
                  <a:schemeClr val="bg1"/>
                </a:solidFill>
              </a:rPr>
              <a:t>Granuloza</a:t>
            </a:r>
            <a:r>
              <a:rPr lang="tr-TR" altLang="tr-TR" b="1" dirty="0">
                <a:solidFill>
                  <a:schemeClr val="bg1"/>
                </a:solidFill>
              </a:rPr>
              <a:t> - </a:t>
            </a:r>
            <a:r>
              <a:rPr lang="tr-TR" altLang="tr-TR" b="1" dirty="0" err="1">
                <a:solidFill>
                  <a:schemeClr val="bg1"/>
                </a:solidFill>
              </a:rPr>
              <a:t>Theca</a:t>
            </a:r>
            <a:r>
              <a:rPr lang="tr-TR" altLang="tr-TR" b="1" dirty="0">
                <a:solidFill>
                  <a:schemeClr val="bg1"/>
                </a:solidFill>
              </a:rPr>
              <a:t> </a:t>
            </a:r>
            <a:r>
              <a:rPr lang="tr-TR" altLang="tr-TR" b="1" dirty="0" err="1">
                <a:solidFill>
                  <a:schemeClr val="bg1"/>
                </a:solidFill>
              </a:rPr>
              <a:t>cell</a:t>
            </a:r>
            <a:r>
              <a:rPr lang="tr-TR" altLang="tr-TR" b="1" dirty="0">
                <a:solidFill>
                  <a:schemeClr val="bg1"/>
                </a:solidFill>
              </a:rPr>
              <a:t> </a:t>
            </a:r>
            <a:r>
              <a:rPr lang="tr-TR" altLang="tr-TR" b="1" dirty="0" err="1">
                <a:solidFill>
                  <a:schemeClr val="bg1"/>
                </a:solidFill>
              </a:rPr>
              <a:t>Tm</a:t>
            </a:r>
            <a:r>
              <a:rPr lang="tr-TR" altLang="tr-TR" b="1" dirty="0">
                <a:solidFill>
                  <a:schemeClr val="bg1"/>
                </a:solidFill>
              </a:rPr>
              <a:t>, (A) - salan </a:t>
            </a:r>
            <a:r>
              <a:rPr lang="tr-TR" altLang="tr-TR" b="1" dirty="0" err="1">
                <a:solidFill>
                  <a:schemeClr val="bg1"/>
                </a:solidFill>
              </a:rPr>
              <a:t>stromalı</a:t>
            </a:r>
            <a:r>
              <a:rPr lang="tr-TR" altLang="tr-TR" b="1" dirty="0">
                <a:solidFill>
                  <a:schemeClr val="bg1"/>
                </a:solidFill>
              </a:rPr>
              <a:t> </a:t>
            </a:r>
            <a:r>
              <a:rPr lang="tr-TR" altLang="tr-TR" b="1" dirty="0" err="1">
                <a:solidFill>
                  <a:schemeClr val="bg1"/>
                </a:solidFill>
              </a:rPr>
              <a:t>epitel</a:t>
            </a:r>
            <a:r>
              <a:rPr lang="tr-TR" altLang="tr-TR" b="1" dirty="0">
                <a:solidFill>
                  <a:schemeClr val="bg1"/>
                </a:solidFill>
              </a:rPr>
              <a:t> </a:t>
            </a:r>
            <a:r>
              <a:rPr lang="tr-TR" altLang="tr-TR" b="1" dirty="0" err="1">
                <a:solidFill>
                  <a:schemeClr val="bg1"/>
                </a:solidFill>
              </a:rPr>
              <a:t>Tm</a:t>
            </a:r>
            <a:r>
              <a:rPr lang="tr-TR" altLang="tr-TR" b="1" dirty="0">
                <a:solidFill>
                  <a:schemeClr val="bg1"/>
                </a:solidFill>
              </a:rPr>
              <a:t>, (</a:t>
            </a:r>
            <a:r>
              <a:rPr lang="tr-TR" altLang="tr-TR" b="1" dirty="0" err="1">
                <a:solidFill>
                  <a:schemeClr val="bg1"/>
                </a:solidFill>
              </a:rPr>
              <a:t>Kistadenom</a:t>
            </a:r>
            <a:r>
              <a:rPr lang="tr-TR" altLang="tr-TR" b="1" dirty="0">
                <a:solidFill>
                  <a:schemeClr val="bg1"/>
                </a:solidFill>
              </a:rPr>
              <a:t>, </a:t>
            </a:r>
            <a:r>
              <a:rPr lang="tr-TR" altLang="tr-TR" b="1" dirty="0" err="1">
                <a:solidFill>
                  <a:schemeClr val="bg1"/>
                </a:solidFill>
              </a:rPr>
              <a:t>Brenner</a:t>
            </a:r>
            <a:r>
              <a:rPr lang="tr-TR" altLang="tr-TR" b="1" dirty="0">
                <a:solidFill>
                  <a:schemeClr val="bg1"/>
                </a:solidFill>
              </a:rPr>
              <a:t>, </a:t>
            </a:r>
            <a:r>
              <a:rPr lang="tr-TR" altLang="tr-TR" b="1" dirty="0" err="1">
                <a:solidFill>
                  <a:schemeClr val="bg1"/>
                </a:solidFill>
              </a:rPr>
              <a:t>Krukenberg</a:t>
            </a:r>
            <a:r>
              <a:rPr lang="tr-TR" altLang="tr-TR" b="1" dirty="0" smtClean="0">
                <a:solidFill>
                  <a:schemeClr val="bg1"/>
                </a:solidFill>
              </a:rPr>
              <a:t>)</a:t>
            </a:r>
          </a:p>
          <a:p>
            <a:pPr marL="0" lvl="0" indent="0">
              <a:lnSpc>
                <a:spcPct val="110000"/>
              </a:lnSpc>
              <a:buNone/>
            </a:pPr>
            <a:r>
              <a:rPr lang="tr-TR" sz="4000" b="1" dirty="0" smtClean="0">
                <a:solidFill>
                  <a:srgbClr val="FF0000"/>
                </a:solidFill>
              </a:rPr>
              <a:t>                         </a:t>
            </a:r>
            <a:endParaRPr lang="tr-TR" altLang="tr-TR" dirty="0" smtClean="0">
              <a:solidFill>
                <a:schemeClr val="bg1"/>
              </a:solidFill>
            </a:endParaRPr>
          </a:p>
          <a:p>
            <a:pPr marL="0" lvl="0" indent="0">
              <a:lnSpc>
                <a:spcPct val="110000"/>
              </a:lnSpc>
              <a:buNone/>
            </a:pPr>
            <a:endParaRPr lang="tr-TR" altLang="tr-TR" dirty="0">
              <a:solidFill>
                <a:schemeClr val="bg1"/>
              </a:solidFill>
            </a:endParaRPr>
          </a:p>
          <a:p>
            <a:pPr marL="0" lvl="0" indent="0" fontAlgn="base">
              <a:spcBef>
                <a:spcPts val="600"/>
              </a:spcBef>
              <a:spcAft>
                <a:spcPct val="0"/>
              </a:spcAft>
              <a:buClr>
                <a:srgbClr val="002060"/>
              </a:buClr>
              <a:buSzPct val="70000"/>
              <a:buNone/>
            </a:pPr>
            <a:endParaRPr lang="tr-TR" altLang="tr-TR" dirty="0">
              <a:solidFill>
                <a:schemeClr val="bg1"/>
              </a:solidFill>
            </a:endParaRPr>
          </a:p>
          <a:p>
            <a:pPr marL="273050" lvl="0" indent="-273050" fontAlgn="base">
              <a:spcBef>
                <a:spcPts val="6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</a:pPr>
            <a:endParaRPr lang="tr-TR" alt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6032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</a:rPr>
              <a:t>Androgen</a:t>
            </a:r>
            <a:r>
              <a:rPr kumimoji="0" lang="tr-T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</a:rPr>
              <a:t> salan tümörler- </a:t>
            </a:r>
            <a:r>
              <a:rPr kumimoji="0" lang="tr-TR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</a:rPr>
              <a:t>Over</a:t>
            </a:r>
            <a:endParaRPr lang="tr-TR" altLang="tr-TR" sz="4000" b="1" dirty="0" smtClean="0">
              <a:solidFill>
                <a:srgbClr val="FFFF00"/>
              </a:solidFill>
            </a:endParaRPr>
          </a:p>
        </p:txBody>
      </p:sp>
      <p:sp>
        <p:nvSpPr>
          <p:cNvPr id="5632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altLang="tr-TR" dirty="0" smtClean="0">
              <a:solidFill>
                <a:schemeClr val="bg1"/>
              </a:solidFill>
            </a:endParaRPr>
          </a:p>
          <a:p>
            <a:endParaRPr lang="tr-TR" altLang="tr-TR" dirty="0" smtClean="0">
              <a:solidFill>
                <a:schemeClr val="bg1"/>
              </a:solidFill>
            </a:endParaRPr>
          </a:p>
          <a:p>
            <a:endParaRPr lang="tr-TR" altLang="tr-TR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tr-TR" altLang="tr-TR" sz="2800" b="1" dirty="0" err="1" smtClean="0">
                <a:solidFill>
                  <a:srgbClr val="FFFF00"/>
                </a:solidFill>
              </a:rPr>
              <a:t>Androjen</a:t>
            </a:r>
            <a:r>
              <a:rPr lang="tr-TR" altLang="tr-TR" sz="2800" b="1" dirty="0" smtClean="0">
                <a:solidFill>
                  <a:srgbClr val="FFFF00"/>
                </a:solidFill>
              </a:rPr>
              <a:t> salan </a:t>
            </a:r>
            <a:r>
              <a:rPr lang="tr-TR" altLang="tr-TR" sz="2800" b="1" dirty="0" err="1" smtClean="0">
                <a:solidFill>
                  <a:srgbClr val="FFFF00"/>
                </a:solidFill>
              </a:rPr>
              <a:t>Over</a:t>
            </a:r>
            <a:r>
              <a:rPr lang="tr-TR" altLang="tr-TR" sz="2800" b="1" dirty="0" smtClean="0">
                <a:solidFill>
                  <a:srgbClr val="FFFF00"/>
                </a:solidFill>
              </a:rPr>
              <a:t> Tümörleri ve bunlarda klinik ve </a:t>
            </a:r>
            <a:r>
              <a:rPr lang="tr-TR" altLang="tr-TR" sz="2800" b="1" dirty="0" err="1" smtClean="0">
                <a:solidFill>
                  <a:srgbClr val="FFFF00"/>
                </a:solidFill>
              </a:rPr>
              <a:t>Lab</a:t>
            </a:r>
            <a:r>
              <a:rPr lang="tr-TR" altLang="tr-TR" sz="2800" b="1" dirty="0" smtClean="0">
                <a:solidFill>
                  <a:srgbClr val="FFFF00"/>
                </a:solidFill>
              </a:rPr>
              <a:t> bulguları nelerdir?  </a:t>
            </a:r>
          </a:p>
          <a:p>
            <a:endParaRPr lang="tr-TR" altLang="tr-TR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5407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69900"/>
            <a:ext cx="9324975" cy="792163"/>
          </a:xfrm>
        </p:spPr>
        <p:txBody>
          <a:bodyPr>
            <a:normAutofit/>
          </a:bodyPr>
          <a:lstStyle/>
          <a:p>
            <a:pPr eaLnBrk="1" hangingPunct="1"/>
            <a:r>
              <a:rPr lang="tr-TR" altLang="tr-TR" sz="4000" b="1" i="1" dirty="0" err="1">
                <a:solidFill>
                  <a:srgbClr val="FFFF00"/>
                </a:solidFill>
              </a:rPr>
              <a:t>A</a:t>
            </a:r>
            <a:r>
              <a:rPr lang="tr-TR" altLang="tr-TR" sz="4000" b="1" i="1" dirty="0" err="1" smtClean="0">
                <a:solidFill>
                  <a:srgbClr val="FFFF00"/>
                </a:solidFill>
              </a:rPr>
              <a:t>ndrojen</a:t>
            </a:r>
            <a:r>
              <a:rPr lang="tr-TR" altLang="tr-TR" sz="4000" b="1" i="1" dirty="0" smtClean="0">
                <a:solidFill>
                  <a:srgbClr val="FFFF00"/>
                </a:solidFill>
              </a:rPr>
              <a:t> salan </a:t>
            </a:r>
            <a:r>
              <a:rPr lang="tr-TR" altLang="tr-TR" sz="4000" b="1" i="1" dirty="0" err="1" smtClean="0">
                <a:solidFill>
                  <a:srgbClr val="FFFF00"/>
                </a:solidFill>
              </a:rPr>
              <a:t>over</a:t>
            </a:r>
            <a:r>
              <a:rPr lang="tr-TR" altLang="tr-TR" sz="4000" b="1" i="1" dirty="0" smtClean="0">
                <a:solidFill>
                  <a:srgbClr val="FFFF00"/>
                </a:solidFill>
              </a:rPr>
              <a:t> tümörleri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7772400" cy="52578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Tx/>
              <a:buNone/>
            </a:pPr>
            <a:endParaRPr lang="tr-TR" altLang="tr-TR" sz="2800" b="1" u="sng" dirty="0" smtClean="0">
              <a:solidFill>
                <a:srgbClr val="FF9900"/>
              </a:solidFill>
            </a:endParaRP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tr-TR" altLang="tr-TR" b="1" u="sng" dirty="0" smtClean="0">
                <a:solidFill>
                  <a:srgbClr val="FFFF00"/>
                </a:solidFill>
              </a:rPr>
              <a:t>Olgu hikayesi : kısa</a:t>
            </a:r>
          </a:p>
          <a:p>
            <a:pPr eaLnBrk="1" hangingPunct="1">
              <a:lnSpc>
                <a:spcPct val="110000"/>
              </a:lnSpc>
            </a:pPr>
            <a:endParaRPr lang="tr-TR" altLang="tr-TR" sz="2800" b="1" dirty="0" smtClean="0">
              <a:solidFill>
                <a:srgbClr val="66FF33"/>
              </a:solidFill>
            </a:endParaRPr>
          </a:p>
          <a:p>
            <a:pPr eaLnBrk="1" hangingPunct="1">
              <a:lnSpc>
                <a:spcPct val="110000"/>
              </a:lnSpc>
            </a:pPr>
            <a:r>
              <a:rPr lang="tr-TR" altLang="tr-TR" sz="2800" b="1" dirty="0" err="1" smtClean="0">
                <a:solidFill>
                  <a:srgbClr val="66FF33"/>
                </a:solidFill>
              </a:rPr>
              <a:t>Virilizm</a:t>
            </a:r>
            <a:r>
              <a:rPr lang="tr-TR" altLang="tr-TR" sz="2800" b="1" dirty="0" smtClean="0">
                <a:solidFill>
                  <a:srgbClr val="66FF33"/>
                </a:solidFill>
              </a:rPr>
              <a:t> (+)</a:t>
            </a:r>
          </a:p>
          <a:p>
            <a:pPr eaLnBrk="1" hangingPunct="1">
              <a:lnSpc>
                <a:spcPct val="110000"/>
              </a:lnSpc>
            </a:pPr>
            <a:r>
              <a:rPr lang="tr-TR" altLang="tr-TR" sz="2800" b="1" dirty="0" smtClean="0">
                <a:solidFill>
                  <a:srgbClr val="FFFF00"/>
                </a:solidFill>
              </a:rPr>
              <a:t>Serum T : </a:t>
            </a:r>
            <a:r>
              <a:rPr lang="tr-TR" altLang="tr-TR" sz="2800" b="1" dirty="0" err="1" smtClean="0">
                <a:solidFill>
                  <a:srgbClr val="FFFF00"/>
                </a:solidFill>
              </a:rPr>
              <a:t>Lab</a:t>
            </a:r>
            <a:r>
              <a:rPr lang="tr-TR" altLang="tr-TR" sz="2800" b="1" dirty="0" smtClean="0">
                <a:solidFill>
                  <a:srgbClr val="FFFF00"/>
                </a:solidFill>
              </a:rPr>
              <a:t>. Normali x 2.5 </a:t>
            </a:r>
            <a:r>
              <a:rPr lang="tr-TR" altLang="tr-TR" sz="2800" b="1" dirty="0" smtClean="0">
                <a:solidFill>
                  <a:srgbClr val="FFFF00"/>
                </a:solidFill>
                <a:sym typeface="Symbol" pitchFamily="18" charset="2"/>
              </a:rPr>
              <a:t></a:t>
            </a:r>
          </a:p>
          <a:p>
            <a:pPr eaLnBrk="1" hangingPunct="1">
              <a:lnSpc>
                <a:spcPct val="110000"/>
              </a:lnSpc>
            </a:pPr>
            <a:r>
              <a:rPr lang="tr-TR" altLang="tr-TR" sz="2800" b="1" dirty="0" smtClean="0">
                <a:solidFill>
                  <a:srgbClr val="FFFFFF"/>
                </a:solidFill>
                <a:sym typeface="Symbol" pitchFamily="18" charset="2"/>
              </a:rPr>
              <a:t>DHEA-S : Az  ya da : N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tr-TR" altLang="tr-TR" sz="2800" b="1" dirty="0" smtClean="0">
                <a:solidFill>
                  <a:srgbClr val="FFFFFF"/>
                </a:solidFill>
                <a:sym typeface="Symbol" pitchFamily="18" charset="2"/>
              </a:rPr>
              <a:t>   </a:t>
            </a:r>
            <a:r>
              <a:rPr lang="tr-TR" altLang="tr-TR" sz="2800" b="1" dirty="0" err="1" smtClean="0">
                <a:solidFill>
                  <a:srgbClr val="00B0F0"/>
                </a:solidFill>
                <a:sym typeface="Symbol" pitchFamily="18" charset="2"/>
              </a:rPr>
              <a:t>Granuloza</a:t>
            </a:r>
            <a:r>
              <a:rPr lang="tr-TR" altLang="tr-TR" sz="2800" b="1" dirty="0" smtClean="0">
                <a:solidFill>
                  <a:srgbClr val="00B0F0"/>
                </a:solidFill>
                <a:sym typeface="Symbol" pitchFamily="18" charset="2"/>
              </a:rPr>
              <a:t> - </a:t>
            </a:r>
            <a:r>
              <a:rPr lang="tr-TR" altLang="tr-TR" sz="2800" b="1" dirty="0" err="1" smtClean="0">
                <a:solidFill>
                  <a:srgbClr val="00B0F0"/>
                </a:solidFill>
                <a:sym typeface="Symbol" pitchFamily="18" charset="2"/>
              </a:rPr>
              <a:t>Theca</a:t>
            </a:r>
            <a:r>
              <a:rPr lang="tr-TR" altLang="tr-TR" sz="2800" b="1" dirty="0" smtClean="0">
                <a:solidFill>
                  <a:srgbClr val="00B0F0"/>
                </a:solidFill>
                <a:sym typeface="Symbol" pitchFamily="18" charset="2"/>
              </a:rPr>
              <a:t> ( E2 , T  )</a:t>
            </a:r>
          </a:p>
          <a:p>
            <a:pPr eaLnBrk="1" hangingPunct="1">
              <a:lnSpc>
                <a:spcPct val="110000"/>
              </a:lnSpc>
            </a:pPr>
            <a:r>
              <a:rPr lang="tr-TR" altLang="tr-TR" sz="2800" b="1" dirty="0" smtClean="0">
                <a:solidFill>
                  <a:srgbClr val="FFFF00"/>
                </a:solidFill>
                <a:sym typeface="Symbol" pitchFamily="18" charset="2"/>
              </a:rPr>
              <a:t>Tedavi :</a:t>
            </a:r>
            <a:r>
              <a:rPr lang="tr-TR" altLang="tr-TR" sz="2800" b="1" dirty="0" smtClean="0">
                <a:sym typeface="Symbol" pitchFamily="18" charset="2"/>
              </a:rPr>
              <a:t> </a:t>
            </a:r>
            <a:r>
              <a:rPr lang="tr-TR" altLang="tr-TR" sz="2800" b="1" dirty="0" err="1" smtClean="0">
                <a:solidFill>
                  <a:srgbClr val="FFFFFF"/>
                </a:solidFill>
                <a:sym typeface="Symbol" pitchFamily="18" charset="2"/>
              </a:rPr>
              <a:t>Ety</a:t>
            </a:r>
            <a:r>
              <a:rPr lang="tr-TR" altLang="tr-TR" sz="2800" b="1" dirty="0" smtClean="0">
                <a:solidFill>
                  <a:srgbClr val="FFFFFF"/>
                </a:solidFill>
                <a:sym typeface="Symbol" pitchFamily="18" charset="2"/>
              </a:rPr>
              <a:t>. göre cerrahi</a:t>
            </a:r>
            <a:r>
              <a:rPr lang="tr-TR" altLang="tr-TR" sz="2800" b="1" dirty="0" smtClean="0">
                <a:sym typeface="Symbol" pitchFamily="18" charset="2"/>
              </a:rPr>
              <a:t> </a:t>
            </a:r>
          </a:p>
          <a:p>
            <a:pPr eaLnBrk="1" hangingPunct="1">
              <a:lnSpc>
                <a:spcPct val="110000"/>
              </a:lnSpc>
            </a:pPr>
            <a:endParaRPr lang="tr-TR" altLang="tr-TR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79631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tr-TR" sz="4000" b="1" dirty="0" err="1" smtClean="0">
                <a:solidFill>
                  <a:srgbClr val="FFFF00"/>
                </a:solidFill>
              </a:rPr>
              <a:t>Hiperandrogenism</a:t>
            </a:r>
            <a:r>
              <a:rPr lang="tr-TR" altLang="tr-TR" sz="4000" b="1" dirty="0" smtClean="0">
                <a:solidFill>
                  <a:srgbClr val="FFFF00"/>
                </a:solidFill>
              </a:rPr>
              <a:t>-Adrenal</a:t>
            </a:r>
          </a:p>
        </p:txBody>
      </p:sp>
      <p:sp>
        <p:nvSpPr>
          <p:cNvPr id="60419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altLang="tr-TR" dirty="0" smtClean="0">
              <a:solidFill>
                <a:schemeClr val="bg1"/>
              </a:solidFill>
            </a:endParaRPr>
          </a:p>
          <a:p>
            <a:endParaRPr lang="tr-TR" altLang="tr-TR" dirty="0" smtClean="0">
              <a:solidFill>
                <a:schemeClr val="bg1"/>
              </a:solidFill>
            </a:endParaRPr>
          </a:p>
          <a:p>
            <a:endParaRPr lang="tr-TR" altLang="tr-TR" dirty="0" smtClean="0">
              <a:solidFill>
                <a:schemeClr val="bg1"/>
              </a:solidFill>
            </a:endParaRPr>
          </a:p>
          <a:p>
            <a:pPr marL="400050" lvl="1" indent="0">
              <a:buNone/>
            </a:pPr>
            <a:r>
              <a:rPr lang="tr-TR" altLang="tr-TR" sz="3200" b="1" dirty="0" smtClean="0">
                <a:solidFill>
                  <a:srgbClr val="FFFF00"/>
                </a:solidFill>
              </a:rPr>
              <a:t>Geç başlangıçlı </a:t>
            </a:r>
            <a:r>
              <a:rPr lang="tr-TR" altLang="tr-TR" sz="3200" b="1" dirty="0" err="1" smtClean="0">
                <a:solidFill>
                  <a:srgbClr val="FFFF00"/>
                </a:solidFill>
              </a:rPr>
              <a:t>Konjenital</a:t>
            </a:r>
            <a:r>
              <a:rPr lang="tr-TR" altLang="tr-TR" sz="3200" b="1" dirty="0" smtClean="0">
                <a:solidFill>
                  <a:srgbClr val="FFFF00"/>
                </a:solidFill>
              </a:rPr>
              <a:t> Adrenal </a:t>
            </a:r>
            <a:r>
              <a:rPr lang="tr-TR" altLang="tr-TR" sz="3200" b="1" dirty="0" err="1" smtClean="0">
                <a:solidFill>
                  <a:srgbClr val="FFFF00"/>
                </a:solidFill>
              </a:rPr>
              <a:t>Hiperplazilerde</a:t>
            </a:r>
            <a:r>
              <a:rPr lang="tr-TR" altLang="tr-TR" sz="3200" b="1" dirty="0" smtClean="0">
                <a:solidFill>
                  <a:srgbClr val="FFFF00"/>
                </a:solidFill>
              </a:rPr>
              <a:t> tanı nasıl konulur?</a:t>
            </a:r>
          </a:p>
          <a:p>
            <a:pPr lvl="1"/>
            <a:endParaRPr lang="tr-TR" altLang="tr-TR" b="1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230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-171400"/>
            <a:ext cx="7772400" cy="1143000"/>
          </a:xfrm>
        </p:spPr>
        <p:txBody>
          <a:bodyPr/>
          <a:lstStyle/>
          <a:p>
            <a:pPr eaLnBrk="1" hangingPunct="1"/>
            <a:r>
              <a:rPr lang="tr-TR" altLang="tr-TR" sz="4000" b="1" i="1" dirty="0" smtClean="0">
                <a:solidFill>
                  <a:srgbClr val="FFFF00"/>
                </a:solidFill>
              </a:rPr>
              <a:t>KAH-(</a:t>
            </a:r>
            <a:r>
              <a:rPr lang="tr-TR" altLang="tr-TR" sz="4000" b="1" i="1" dirty="0" err="1" smtClean="0">
                <a:solidFill>
                  <a:srgbClr val="FFFF00"/>
                </a:solidFill>
              </a:rPr>
              <a:t>adult-onset</a:t>
            </a:r>
            <a:r>
              <a:rPr lang="tr-TR" altLang="tr-TR" sz="4000" b="1" i="1" dirty="0" smtClean="0">
                <a:solidFill>
                  <a:srgbClr val="FFFF00"/>
                </a:solidFill>
              </a:rPr>
              <a:t>):a-KAH</a:t>
            </a:r>
            <a:r>
              <a:rPr lang="tr-TR" altLang="tr-TR" i="1" dirty="0" smtClean="0">
                <a:solidFill>
                  <a:srgbClr val="FFFF00"/>
                </a:solidFill>
              </a:rPr>
              <a:t> </a:t>
            </a:r>
            <a:endParaRPr lang="tr-TR" altLang="tr-TR" dirty="0" smtClean="0">
              <a:solidFill>
                <a:srgbClr val="FFFF00"/>
              </a:solidFill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901557"/>
            <a:ext cx="8698731" cy="5976664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tr-TR" altLang="tr-TR" b="1" dirty="0" smtClean="0">
                <a:solidFill>
                  <a:srgbClr val="FFFFFF"/>
                </a:solidFill>
              </a:rPr>
              <a:t>CHA benzer </a:t>
            </a:r>
            <a:r>
              <a:rPr lang="tr-TR" altLang="tr-TR" b="1" dirty="0" smtClean="0">
                <a:solidFill>
                  <a:srgbClr val="FFFF00"/>
                </a:solidFill>
              </a:rPr>
              <a:t>(PCO-</a:t>
            </a:r>
            <a:r>
              <a:rPr lang="tr-TR" altLang="tr-TR" b="1" dirty="0" err="1" smtClean="0">
                <a:solidFill>
                  <a:srgbClr val="FFFF00"/>
                </a:solidFill>
              </a:rPr>
              <a:t>Like</a:t>
            </a:r>
            <a:r>
              <a:rPr lang="tr-TR" altLang="tr-TR" b="1" dirty="0" smtClean="0">
                <a:solidFill>
                  <a:srgbClr val="FFFF00"/>
                </a:solidFill>
              </a:rPr>
              <a:t> Sendrom 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tr-TR" altLang="tr-TR" b="1" dirty="0" smtClean="0">
                <a:solidFill>
                  <a:srgbClr val="FFFFFF"/>
                </a:solidFill>
              </a:rPr>
              <a:t>LH </a:t>
            </a:r>
            <a:r>
              <a:rPr lang="tr-TR" altLang="tr-TR" b="1" dirty="0" smtClean="0">
                <a:solidFill>
                  <a:srgbClr val="FFFFFF"/>
                </a:solidFill>
                <a:sym typeface="Symbol" pitchFamily="18" charset="2"/>
              </a:rPr>
              <a:t> (+) </a:t>
            </a:r>
            <a:r>
              <a:rPr lang="tr-TR" altLang="tr-TR" b="1" dirty="0" err="1" smtClean="0">
                <a:solidFill>
                  <a:srgbClr val="FFFFFF"/>
                </a:solidFill>
                <a:sym typeface="Symbol" pitchFamily="18" charset="2"/>
              </a:rPr>
              <a:t>Hirsuti</a:t>
            </a:r>
            <a:r>
              <a:rPr lang="tr-TR" altLang="tr-TR" b="1" dirty="0" err="1" smtClean="0">
                <a:solidFill>
                  <a:srgbClr val="FFFFFF"/>
                </a:solidFill>
              </a:rPr>
              <a:t>ş</a:t>
            </a:r>
            <a:r>
              <a:rPr lang="tr-TR" altLang="tr-TR" b="1" dirty="0" err="1" smtClean="0">
                <a:solidFill>
                  <a:srgbClr val="FFFFFF"/>
                </a:solidFill>
                <a:sym typeface="Symbol" pitchFamily="18" charset="2"/>
              </a:rPr>
              <a:t>mus</a:t>
            </a:r>
            <a:r>
              <a:rPr lang="tr-TR" altLang="tr-TR" b="1" dirty="0" smtClean="0">
                <a:solidFill>
                  <a:srgbClr val="FFFFFF"/>
                </a:solidFill>
                <a:sym typeface="Symbol" pitchFamily="18" charset="2"/>
              </a:rPr>
              <a:t> (+)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tr-TR" altLang="tr-TR" b="1" dirty="0" err="1" smtClean="0">
                <a:solidFill>
                  <a:srgbClr val="FFFF00"/>
                </a:solidFill>
                <a:sym typeface="Symbol" pitchFamily="18" charset="2"/>
              </a:rPr>
              <a:t>Overler</a:t>
            </a:r>
            <a:r>
              <a:rPr lang="tr-TR" altLang="tr-TR" b="1" dirty="0" smtClean="0">
                <a:solidFill>
                  <a:srgbClr val="FFFF00"/>
                </a:solidFill>
                <a:sym typeface="Symbol" pitchFamily="18" charset="2"/>
              </a:rPr>
              <a:t> ( PCO ) benzeyebilir.(US )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tr-TR" altLang="tr-TR" b="1" dirty="0" smtClean="0">
              <a:solidFill>
                <a:srgbClr val="FFFFFF"/>
              </a:solidFill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tr-TR" altLang="tr-TR" b="1" u="sng" dirty="0" smtClean="0">
                <a:solidFill>
                  <a:srgbClr val="FFFFFF"/>
                </a:solidFill>
                <a:sym typeface="Symbol" pitchFamily="18" charset="2"/>
              </a:rPr>
              <a:t>Adrenalde </a:t>
            </a:r>
            <a:r>
              <a:rPr lang="tr-TR" altLang="tr-TR" b="1" dirty="0" smtClean="0">
                <a:solidFill>
                  <a:srgbClr val="FFFFFF"/>
                </a:solidFill>
                <a:sym typeface="Symbol" pitchFamily="18" charset="2"/>
              </a:rPr>
              <a:t>: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tr-TR" altLang="tr-TR" b="1" dirty="0" err="1" smtClean="0">
                <a:solidFill>
                  <a:srgbClr val="FFFFFF"/>
                </a:solidFill>
              </a:rPr>
              <a:t>Z.fasikulata</a:t>
            </a:r>
            <a:r>
              <a:rPr lang="tr-TR" altLang="tr-TR" b="1" dirty="0" smtClean="0">
                <a:solidFill>
                  <a:srgbClr val="FFFFFF"/>
                </a:solidFill>
              </a:rPr>
              <a:t> ACTH </a:t>
            </a:r>
            <a:r>
              <a:rPr lang="tr-TR" altLang="tr-TR" b="1" dirty="0" smtClean="0">
                <a:solidFill>
                  <a:srgbClr val="FFFFFF"/>
                </a:solidFill>
                <a:sym typeface="Symbol" pitchFamily="18" charset="2"/>
              </a:rPr>
              <a:t></a:t>
            </a:r>
            <a:r>
              <a:rPr lang="tr-TR" altLang="tr-TR" b="1" dirty="0" err="1" smtClean="0">
                <a:solidFill>
                  <a:srgbClr val="FFFF00"/>
                </a:solidFill>
                <a:sym typeface="Symbol" pitchFamily="18" charset="2"/>
              </a:rPr>
              <a:t>Kortizol</a:t>
            </a:r>
            <a:endParaRPr lang="tr-TR" altLang="tr-TR" b="1" dirty="0" smtClean="0">
              <a:solidFill>
                <a:srgbClr val="FFFF00"/>
              </a:solidFill>
              <a:sym typeface="Symbol" pitchFamily="18" charset="2"/>
            </a:endParaRPr>
          </a:p>
          <a:p>
            <a:pPr marL="457200" lvl="1" indent="0">
              <a:lnSpc>
                <a:spcPct val="80000"/>
              </a:lnSpc>
              <a:buNone/>
            </a:pPr>
            <a:r>
              <a:rPr lang="tr-TR" altLang="tr-TR" b="1" dirty="0" smtClean="0">
                <a:solidFill>
                  <a:srgbClr val="FFFF00"/>
                </a:solidFill>
              </a:rPr>
              <a:t>17 OH-P </a:t>
            </a:r>
            <a:r>
              <a:rPr lang="tr-TR" altLang="tr-TR" b="1" dirty="0" smtClean="0">
                <a:solidFill>
                  <a:srgbClr val="FFFF00"/>
                </a:solidFill>
                <a:sym typeface="Symbol" pitchFamily="18" charset="2"/>
              </a:rPr>
              <a:t>11-DOC çeviriminde </a:t>
            </a:r>
            <a:r>
              <a:rPr lang="tr-TR" altLang="tr-TR" b="1" dirty="0" smtClean="0">
                <a:solidFill>
                  <a:srgbClr val="00FF00"/>
                </a:solidFill>
                <a:sym typeface="Symbol" pitchFamily="18" charset="2"/>
              </a:rPr>
              <a:t>21-OH</a:t>
            </a:r>
            <a:r>
              <a:rPr lang="tr-TR" altLang="tr-TR" b="1" dirty="0" smtClean="0">
                <a:solidFill>
                  <a:srgbClr val="FFFF00"/>
                </a:solidFill>
                <a:sym typeface="Symbol" pitchFamily="18" charset="2"/>
              </a:rPr>
              <a:t>  </a:t>
            </a:r>
            <a:r>
              <a:rPr lang="tr-TR" altLang="tr-TR" b="1" dirty="0" smtClean="0">
                <a:solidFill>
                  <a:srgbClr val="FFFFFF"/>
                </a:solidFill>
                <a:sym typeface="Symbol" pitchFamily="18" charset="2"/>
              </a:rPr>
              <a:t>önemli bir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tr-TR" altLang="tr-TR" b="1" dirty="0" smtClean="0">
                <a:solidFill>
                  <a:srgbClr val="FFFFFF"/>
                </a:solidFill>
                <a:sym typeface="Symbol" pitchFamily="18" charset="2"/>
              </a:rPr>
              <a:t>enzimdir.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tr-TR" altLang="tr-TR" b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tr-TR" altLang="tr-TR" b="1" dirty="0" smtClean="0">
                <a:solidFill>
                  <a:srgbClr val="FFFF00"/>
                </a:solidFill>
              </a:rPr>
              <a:t>A-KAH de</a:t>
            </a:r>
            <a:r>
              <a:rPr lang="tr-TR" altLang="tr-TR" b="1" u="sng" dirty="0" smtClean="0">
                <a:solidFill>
                  <a:srgbClr val="FFFF00"/>
                </a:solidFill>
              </a:rPr>
              <a:t> sıklıkla </a:t>
            </a:r>
            <a:r>
              <a:rPr lang="tr-TR" altLang="tr-TR" sz="3600" b="1" u="sng" dirty="0" smtClean="0">
                <a:solidFill>
                  <a:srgbClr val="FF0000"/>
                </a:solidFill>
              </a:rPr>
              <a:t>21 -OH </a:t>
            </a:r>
            <a:r>
              <a:rPr lang="tr-TR" altLang="tr-TR" sz="3600" b="1" u="sng" dirty="0" err="1" smtClean="0">
                <a:solidFill>
                  <a:srgbClr val="FF0000"/>
                </a:solidFill>
              </a:rPr>
              <a:t>laz</a:t>
            </a:r>
            <a:r>
              <a:rPr lang="tr-TR" altLang="tr-TR" sz="3600" b="1" u="sng" dirty="0" smtClean="0">
                <a:solidFill>
                  <a:srgbClr val="FF0000"/>
                </a:solidFill>
              </a:rPr>
              <a:t> eksikliği </a:t>
            </a:r>
            <a:r>
              <a:rPr lang="tr-TR" altLang="tr-TR" b="1" dirty="0" err="1" smtClean="0">
                <a:solidFill>
                  <a:srgbClr val="FFFF00"/>
                </a:solidFill>
              </a:rPr>
              <a:t>parsiyel</a:t>
            </a:r>
            <a:r>
              <a:rPr lang="tr-TR" altLang="tr-TR" b="1" dirty="0" smtClean="0">
                <a:solidFill>
                  <a:srgbClr val="FFFF00"/>
                </a:solidFill>
              </a:rPr>
              <a:t> / tam. vardır. </a:t>
            </a:r>
            <a:r>
              <a:rPr lang="tr-TR" altLang="tr-TR" b="1" dirty="0" smtClean="0">
                <a:solidFill>
                  <a:srgbClr val="00FF00"/>
                </a:solidFill>
              </a:rPr>
              <a:t>11OH’ </a:t>
            </a:r>
            <a:r>
              <a:rPr lang="tr-TR" altLang="tr-TR" b="1" dirty="0" err="1" smtClean="0">
                <a:solidFill>
                  <a:srgbClr val="00FF00"/>
                </a:solidFill>
              </a:rPr>
              <a:t>laz</a:t>
            </a:r>
            <a:r>
              <a:rPr lang="tr-TR" altLang="tr-TR" b="1" dirty="0" smtClean="0">
                <a:solidFill>
                  <a:srgbClr val="00FF00"/>
                </a:solidFill>
              </a:rPr>
              <a:t> eksikliği  </a:t>
            </a:r>
            <a:r>
              <a:rPr lang="tr-TR" altLang="tr-TR" b="1" dirty="0" err="1" smtClean="0">
                <a:solidFill>
                  <a:srgbClr val="00FF00"/>
                </a:solidFill>
                <a:sym typeface="Symbol" pitchFamily="18" charset="2"/>
              </a:rPr>
              <a:t>hpt</a:t>
            </a:r>
            <a:r>
              <a:rPr lang="tr-TR" altLang="tr-TR" b="1" dirty="0" smtClean="0">
                <a:solidFill>
                  <a:srgbClr val="00FF00"/>
                </a:solidFill>
                <a:sym typeface="Symbol" pitchFamily="18" charset="2"/>
              </a:rPr>
              <a:t> ile gider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tr-TR" altLang="tr-TR" b="1" dirty="0" err="1" smtClean="0">
                <a:solidFill>
                  <a:schemeClr val="bg1"/>
                </a:solidFill>
                <a:sym typeface="Symbol" pitchFamily="18" charset="2"/>
              </a:rPr>
              <a:t>Klinik:PCO</a:t>
            </a:r>
            <a:r>
              <a:rPr lang="tr-TR" altLang="tr-TR" b="1" dirty="0" smtClean="0">
                <a:solidFill>
                  <a:schemeClr val="bg1"/>
                </a:solidFill>
                <a:sym typeface="Symbol" pitchFamily="18" charset="2"/>
              </a:rPr>
              <a:t> benzer </a:t>
            </a:r>
            <a:r>
              <a:rPr lang="tr-TR" altLang="tr-TR" b="1" dirty="0" err="1" smtClean="0">
                <a:solidFill>
                  <a:schemeClr val="bg1"/>
                </a:solidFill>
                <a:sym typeface="Symbol" pitchFamily="18" charset="2"/>
              </a:rPr>
              <a:t>Kr</a:t>
            </a:r>
            <a:r>
              <a:rPr lang="tr-TR" altLang="tr-TR" b="1" dirty="0" smtClean="0">
                <a:solidFill>
                  <a:schemeClr val="bg1"/>
                </a:solidFill>
                <a:sym typeface="Symbol" pitchFamily="18" charset="2"/>
              </a:rPr>
              <a:t>. </a:t>
            </a:r>
            <a:r>
              <a:rPr lang="tr-TR" altLang="tr-TR" b="1" dirty="0" err="1" smtClean="0">
                <a:solidFill>
                  <a:schemeClr val="bg1"/>
                </a:solidFill>
                <a:sym typeface="Symbol" pitchFamily="18" charset="2"/>
              </a:rPr>
              <a:t>Anovulasyon</a:t>
            </a:r>
            <a:r>
              <a:rPr lang="tr-TR" altLang="tr-TR" b="1" dirty="0" smtClean="0">
                <a:solidFill>
                  <a:schemeClr val="bg1"/>
                </a:solidFill>
                <a:sym typeface="Symbol" pitchFamily="18" charset="2"/>
              </a:rPr>
              <a:t> ve </a:t>
            </a:r>
            <a:r>
              <a:rPr lang="tr-TR" altLang="tr-TR" b="1" dirty="0" err="1" smtClean="0">
                <a:solidFill>
                  <a:schemeClr val="bg1"/>
                </a:solidFill>
                <a:sym typeface="Symbol" pitchFamily="18" charset="2"/>
              </a:rPr>
              <a:t>Hiper</a:t>
            </a:r>
            <a:r>
              <a:rPr lang="tr-TR" altLang="tr-TR" b="1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tr-TR" altLang="tr-TR" b="1" dirty="0" err="1" smtClean="0">
                <a:solidFill>
                  <a:schemeClr val="bg1"/>
                </a:solidFill>
                <a:sym typeface="Symbol" pitchFamily="18" charset="2"/>
              </a:rPr>
              <a:t>androjenizm</a:t>
            </a:r>
            <a:r>
              <a:rPr lang="tr-TR" altLang="tr-TR" b="1" dirty="0" smtClean="0">
                <a:solidFill>
                  <a:schemeClr val="bg1"/>
                </a:solidFill>
                <a:sym typeface="Symbol" pitchFamily="18" charset="2"/>
              </a:rPr>
              <a:t> semptomları (+).</a:t>
            </a:r>
          </a:p>
        </p:txBody>
      </p:sp>
    </p:spTree>
    <p:extLst>
      <p:ext uri="{BB962C8B-B14F-4D97-AF65-F5344CB8AC3E}">
        <p14:creationId xmlns:p14="http://schemas.microsoft.com/office/powerpoint/2010/main" val="14010923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tr-TR" altLang="tr-TR" sz="4000" b="1" i="1" dirty="0" smtClean="0">
                <a:solidFill>
                  <a:srgbClr val="FFFF00"/>
                </a:solidFill>
              </a:rPr>
              <a:t>A-</a:t>
            </a:r>
            <a:r>
              <a:rPr lang="tr-TR" altLang="tr-TR" sz="4000" b="1" i="1" dirty="0" err="1" smtClean="0">
                <a:solidFill>
                  <a:srgbClr val="FFFF00"/>
                </a:solidFill>
              </a:rPr>
              <a:t>Onset</a:t>
            </a:r>
            <a:r>
              <a:rPr lang="tr-TR" altLang="tr-TR" sz="4000" b="1" i="1" dirty="0" smtClean="0">
                <a:solidFill>
                  <a:srgbClr val="FFFF00"/>
                </a:solidFill>
              </a:rPr>
              <a:t> (KAH ) tarama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412874"/>
            <a:ext cx="7988622" cy="532849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altLang="tr-TR" sz="2800" b="1" dirty="0" smtClean="0">
                <a:solidFill>
                  <a:srgbClr val="99FF33"/>
                </a:solidFill>
              </a:rPr>
              <a:t>Sabah 8:00  17-OH </a:t>
            </a:r>
            <a:r>
              <a:rPr lang="tr-TR" altLang="tr-TR" sz="2800" b="1" dirty="0" err="1" smtClean="0">
                <a:solidFill>
                  <a:srgbClr val="99FF33"/>
                </a:solidFill>
              </a:rPr>
              <a:t>Progesteron</a:t>
            </a:r>
            <a:r>
              <a:rPr lang="tr-TR" altLang="tr-TR" sz="2800" b="1" dirty="0" smtClean="0">
                <a:solidFill>
                  <a:srgbClr val="99FF33"/>
                </a:solidFill>
              </a:rPr>
              <a:t> bakılır.</a:t>
            </a:r>
            <a:endParaRPr lang="tr-TR" altLang="tr-TR" sz="2800" b="1" dirty="0" smtClean="0"/>
          </a:p>
          <a:p>
            <a:pPr marL="0" indent="0">
              <a:buNone/>
            </a:pPr>
            <a:r>
              <a:rPr lang="tr-TR" altLang="tr-TR" b="1" dirty="0" smtClean="0">
                <a:solidFill>
                  <a:srgbClr val="FF0000"/>
                </a:solidFill>
              </a:rPr>
              <a:t>                   </a:t>
            </a:r>
            <a:r>
              <a:rPr lang="tr-TR" altLang="tr-TR" b="1" u="sng" dirty="0" smtClean="0">
                <a:solidFill>
                  <a:srgbClr val="FFFF00"/>
                </a:solidFill>
              </a:rPr>
              <a:t>Değerlendirme:</a:t>
            </a:r>
          </a:p>
          <a:p>
            <a:pPr marL="457200" lvl="1" indent="0">
              <a:buNone/>
            </a:pPr>
            <a:r>
              <a:rPr lang="tr-TR" altLang="tr-TR" b="1" dirty="0" smtClean="0">
                <a:solidFill>
                  <a:srgbClr val="FFFFFF"/>
                </a:solidFill>
              </a:rPr>
              <a:t>a-17 OH -P &gt; 8ng/ml :A-KAH (+)</a:t>
            </a:r>
          </a:p>
          <a:p>
            <a:pPr marL="457200" lvl="1" indent="0">
              <a:buNone/>
            </a:pPr>
            <a:endParaRPr lang="tr-TR" altLang="tr-TR" b="1" dirty="0" smtClean="0">
              <a:solidFill>
                <a:srgbClr val="FFFF00"/>
              </a:solidFill>
            </a:endParaRPr>
          </a:p>
          <a:p>
            <a:pPr marL="457200" lvl="1" indent="0">
              <a:buNone/>
            </a:pPr>
            <a:r>
              <a:rPr lang="tr-TR" altLang="tr-TR" b="1" dirty="0" smtClean="0">
                <a:solidFill>
                  <a:srgbClr val="FFFF00"/>
                </a:solidFill>
              </a:rPr>
              <a:t>b-17OH -P : 3.3-8ng/</a:t>
            </a:r>
            <a:r>
              <a:rPr lang="tr-TR" altLang="tr-TR" b="1" dirty="0" err="1" smtClean="0">
                <a:solidFill>
                  <a:srgbClr val="FFFF00"/>
                </a:solidFill>
              </a:rPr>
              <a:t>ml:Tanı</a:t>
            </a:r>
            <a:r>
              <a:rPr lang="tr-TR" altLang="tr-TR" b="1" dirty="0" smtClean="0">
                <a:solidFill>
                  <a:srgbClr val="FFFF00"/>
                </a:solidFill>
              </a:rPr>
              <a:t> için </a:t>
            </a:r>
            <a:r>
              <a:rPr lang="tr-TR" altLang="tr-TR" b="1" dirty="0" smtClean="0">
                <a:solidFill>
                  <a:srgbClr val="00FF00"/>
                </a:solidFill>
              </a:rPr>
              <a:t>ACTH testi</a:t>
            </a:r>
          </a:p>
          <a:p>
            <a:pPr marL="457200" lvl="1" indent="0">
              <a:buNone/>
            </a:pPr>
            <a:r>
              <a:rPr lang="tr-TR" altLang="tr-TR" b="1" dirty="0" smtClean="0">
                <a:solidFill>
                  <a:srgbClr val="FFFF00"/>
                </a:solidFill>
              </a:rPr>
              <a:t>gereklidir.</a:t>
            </a:r>
          </a:p>
          <a:p>
            <a:pPr marL="457200" lvl="1" indent="0">
              <a:buNone/>
            </a:pPr>
            <a:endParaRPr lang="tr-TR" altLang="tr-TR" b="1" dirty="0" smtClean="0">
              <a:solidFill>
                <a:srgbClr val="99FF33"/>
              </a:solidFill>
            </a:endParaRPr>
          </a:p>
          <a:p>
            <a:pPr marL="457200" lvl="1" indent="0">
              <a:buNone/>
            </a:pPr>
            <a:r>
              <a:rPr lang="tr-TR" altLang="tr-TR" b="1" dirty="0" smtClean="0">
                <a:solidFill>
                  <a:schemeClr val="bg1"/>
                </a:solidFill>
              </a:rPr>
              <a:t>c-17 OH -P &lt;3.3ng/ml : Normal</a:t>
            </a:r>
          </a:p>
          <a:p>
            <a:pPr marL="457200" lvl="1" indent="0">
              <a:lnSpc>
                <a:spcPct val="40000"/>
              </a:lnSpc>
              <a:buNone/>
            </a:pPr>
            <a:endParaRPr lang="tr-TR" altLang="tr-TR" b="1" dirty="0" smtClean="0">
              <a:solidFill>
                <a:srgbClr val="99FF33"/>
              </a:solidFill>
            </a:endParaRPr>
          </a:p>
          <a:p>
            <a:pPr marL="457200" lvl="1" indent="0">
              <a:buNone/>
            </a:pPr>
            <a:r>
              <a:rPr lang="tr-TR" altLang="tr-TR" sz="1800" b="1" dirty="0" err="1" smtClean="0">
                <a:solidFill>
                  <a:srgbClr val="FFFFFF"/>
                </a:solidFill>
              </a:rPr>
              <a:t>Not:Tarama</a:t>
            </a:r>
            <a:r>
              <a:rPr lang="tr-TR" altLang="tr-TR" sz="1800" b="1" dirty="0" smtClean="0">
                <a:solidFill>
                  <a:srgbClr val="FFFFFF"/>
                </a:solidFill>
              </a:rPr>
              <a:t> testi yapılacak olgular: (A) </a:t>
            </a:r>
            <a:r>
              <a:rPr lang="tr-TR" altLang="tr-TR" sz="1800" b="1" dirty="0" smtClean="0">
                <a:solidFill>
                  <a:srgbClr val="FFFFFF"/>
                </a:solidFill>
                <a:sym typeface="Symbol" pitchFamily="18" charset="2"/>
              </a:rPr>
              <a:t> genç</a:t>
            </a:r>
          </a:p>
          <a:p>
            <a:pPr marL="457200" lvl="1" indent="0">
              <a:buNone/>
            </a:pPr>
            <a:r>
              <a:rPr lang="tr-TR" altLang="tr-TR" sz="1800" b="1" dirty="0" smtClean="0">
                <a:solidFill>
                  <a:srgbClr val="FFFFFF"/>
                </a:solidFill>
                <a:sym typeface="Symbol" pitchFamily="18" charset="2"/>
              </a:rPr>
              <a:t>semptomlular ( </a:t>
            </a:r>
            <a:r>
              <a:rPr lang="tr-TR" altLang="tr-TR" sz="1800" b="1" dirty="0" err="1" smtClean="0">
                <a:solidFill>
                  <a:srgbClr val="FFFFFF"/>
                </a:solidFill>
                <a:sym typeface="Symbol" pitchFamily="18" charset="2"/>
              </a:rPr>
              <a:t>hiruti</a:t>
            </a:r>
            <a:r>
              <a:rPr lang="tr-TR" altLang="tr-TR" sz="1800" b="1" dirty="0" err="1" smtClean="0">
                <a:solidFill>
                  <a:srgbClr val="FFFFFF"/>
                </a:solidFill>
              </a:rPr>
              <a:t>ş</a:t>
            </a:r>
            <a:r>
              <a:rPr lang="tr-TR" altLang="tr-TR" sz="1800" b="1" dirty="0" err="1" smtClean="0">
                <a:solidFill>
                  <a:srgbClr val="FFFFFF"/>
                </a:solidFill>
                <a:sym typeface="Symbol" pitchFamily="18" charset="2"/>
              </a:rPr>
              <a:t>m</a:t>
            </a:r>
            <a:r>
              <a:rPr lang="tr-TR" altLang="tr-TR" sz="1800" b="1" dirty="0" smtClean="0">
                <a:solidFill>
                  <a:srgbClr val="FFFFFF"/>
                </a:solidFill>
                <a:sym typeface="Symbol" pitchFamily="18" charset="2"/>
              </a:rPr>
              <a:t>, akne) ,aile hikayesi olanlar</a:t>
            </a:r>
            <a:r>
              <a:rPr lang="tr-TR" altLang="tr-TR" sz="1800" dirty="0" smtClean="0">
                <a:sym typeface="Symbol" pitchFamily="18" charset="2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030961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err="1" smtClean="0">
                <a:solidFill>
                  <a:srgbClr val="FFFF00"/>
                </a:solidFill>
              </a:rPr>
              <a:t>Hiperandrogenism</a:t>
            </a:r>
            <a:endParaRPr lang="tr-TR" sz="4000" b="1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268760"/>
            <a:ext cx="8697144" cy="5472608"/>
          </a:xfrm>
        </p:spPr>
        <p:txBody>
          <a:bodyPr>
            <a:normAutofit lnSpcReduction="10000"/>
          </a:bodyPr>
          <a:lstStyle/>
          <a:p>
            <a:endParaRPr lang="tr-TR" b="1" dirty="0" smtClean="0">
              <a:solidFill>
                <a:schemeClr val="bg1"/>
              </a:solidFill>
            </a:endParaRPr>
          </a:p>
          <a:p>
            <a:endParaRPr lang="tr-TR" b="1" dirty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tr-TR" b="1" dirty="0" err="1" smtClean="0">
                <a:solidFill>
                  <a:schemeClr val="bg1"/>
                </a:solidFill>
              </a:rPr>
              <a:t>Hiperandrogenizm</a:t>
            </a:r>
            <a:r>
              <a:rPr lang="tr-TR" b="1" dirty="0" smtClean="0">
                <a:solidFill>
                  <a:schemeClr val="bg1"/>
                </a:solidFill>
              </a:rPr>
              <a:t> sonucu gelişebilecek yada </a:t>
            </a:r>
            <a:r>
              <a:rPr lang="tr-TR" b="1" dirty="0" err="1" smtClean="0">
                <a:solidFill>
                  <a:schemeClr val="bg1"/>
                </a:solidFill>
              </a:rPr>
              <a:t>vucut</a:t>
            </a:r>
            <a:r>
              <a:rPr lang="tr-TR" b="1" dirty="0" smtClean="0">
                <a:solidFill>
                  <a:schemeClr val="bg1"/>
                </a:solidFill>
              </a:rPr>
              <a:t> da ortaya çıkabilecek kıllanma artımı 3 ayrı formda görülebilir.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tr-TR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tr-TR" b="1" dirty="0" smtClean="0">
                <a:solidFill>
                  <a:srgbClr val="FFFF00"/>
                </a:solidFill>
              </a:rPr>
              <a:t>      </a:t>
            </a:r>
            <a:r>
              <a:rPr lang="tr-TR" b="1" dirty="0" err="1" smtClean="0">
                <a:solidFill>
                  <a:srgbClr val="FFFF00"/>
                </a:solidFill>
              </a:rPr>
              <a:t>Hirsutism</a:t>
            </a:r>
            <a:endParaRPr lang="tr-TR" b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tr-TR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tr-TR" b="1" dirty="0" smtClean="0">
                <a:solidFill>
                  <a:schemeClr val="bg1"/>
                </a:solidFill>
              </a:rPr>
              <a:t>                        </a:t>
            </a:r>
            <a:r>
              <a:rPr lang="tr-TR" b="1" dirty="0" err="1" smtClean="0">
                <a:solidFill>
                  <a:schemeClr val="bg1"/>
                </a:solidFill>
              </a:rPr>
              <a:t>Hipertrikosis</a:t>
            </a:r>
            <a:endParaRPr lang="tr-TR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tr-TR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tr-TR" b="1" dirty="0" smtClean="0">
                <a:solidFill>
                  <a:srgbClr val="00FF00"/>
                </a:solidFill>
              </a:rPr>
              <a:t>                                                  </a:t>
            </a:r>
            <a:r>
              <a:rPr lang="tr-TR" b="1" dirty="0" err="1" smtClean="0">
                <a:solidFill>
                  <a:srgbClr val="00FF00"/>
                </a:solidFill>
              </a:rPr>
              <a:t>Virilism</a:t>
            </a:r>
            <a:endParaRPr lang="tr-TR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28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742950" marR="0" lvl="1" indent="-2857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tabLst/>
              <a:defRPr/>
            </a:pPr>
            <a:r>
              <a:rPr kumimoji="0" lang="tr-TR" alt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17OH -P : 3.3-8ng/</a:t>
            </a:r>
            <a:r>
              <a:rPr kumimoji="0" lang="tr-TR" altLang="tr-T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ml:Tanı</a:t>
            </a:r>
            <a:r>
              <a:rPr kumimoji="0" lang="tr-TR" alt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için ACTH testi</a:t>
            </a:r>
            <a:br>
              <a:rPr kumimoji="0" lang="tr-TR" alt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tr-TR" alt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</a:t>
            </a:r>
            <a:r>
              <a:rPr lang="tr-TR" altLang="tr-TR" sz="2800" b="1" kern="1200" dirty="0" smtClean="0">
                <a:solidFill>
                  <a:srgbClr val="FFFF00"/>
                </a:solidFill>
                <a:latin typeface="Calibri"/>
                <a:ea typeface="+mn-ea"/>
                <a:cs typeface="+mn-cs"/>
              </a:rPr>
              <a:t>ESOGÜ protokolü(im test)</a:t>
            </a:r>
            <a:endParaRPr kumimoji="0" lang="tr-TR" altLang="tr-TR" sz="28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1600200"/>
            <a:ext cx="9278938" cy="5257800"/>
          </a:xfrm>
        </p:spPr>
        <p:txBody>
          <a:bodyPr lIns="92075" tIns="46038" rIns="92075" bIns="46038">
            <a:normAutofit/>
          </a:bodyPr>
          <a:lstStyle/>
          <a:p>
            <a:pPr eaLnBrk="1" hangingPunct="1">
              <a:buFontTx/>
              <a:buNone/>
            </a:pPr>
            <a:r>
              <a:rPr lang="tr-TR" altLang="tr-TR" sz="3600" b="1" dirty="0" smtClean="0">
                <a:solidFill>
                  <a:srgbClr val="00FF00"/>
                </a:solidFill>
              </a:rPr>
              <a:t>            A-KAH için ayırıcı tanı</a:t>
            </a:r>
          </a:p>
          <a:p>
            <a:pPr eaLnBrk="1" hangingPunct="1">
              <a:buFontTx/>
              <a:buNone/>
            </a:pPr>
            <a:endParaRPr lang="tr-TR" altLang="tr-TR" b="1" u="sng" dirty="0" smtClean="0">
              <a:solidFill>
                <a:srgbClr val="FFFF00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tr-TR" altLang="tr-TR" b="1" u="sng" dirty="0" smtClean="0">
                <a:solidFill>
                  <a:srgbClr val="FFFF00"/>
                </a:solidFill>
              </a:rPr>
              <a:t>ACTH  testi: ( im test)</a:t>
            </a:r>
          </a:p>
          <a:p>
            <a:pPr lvl="2">
              <a:buFontTx/>
              <a:buNone/>
            </a:pPr>
            <a:r>
              <a:rPr lang="tr-TR" altLang="tr-TR" sz="2000" b="1" dirty="0" smtClean="0">
                <a:solidFill>
                  <a:srgbClr val="FFFFFF"/>
                </a:solidFill>
              </a:rPr>
              <a:t>    OGÜTF Endokrinoloji protokolü:</a:t>
            </a:r>
          </a:p>
          <a:p>
            <a:pPr lvl="2"/>
            <a:r>
              <a:rPr lang="tr-TR" altLang="tr-TR" sz="2000" b="1" dirty="0" smtClean="0">
                <a:solidFill>
                  <a:srgbClr val="FFFFFF"/>
                </a:solidFill>
              </a:rPr>
              <a:t>Sabah 8.00 </a:t>
            </a:r>
            <a:r>
              <a:rPr lang="tr-TR" altLang="tr-TR" sz="2000" b="1" dirty="0" err="1" smtClean="0">
                <a:solidFill>
                  <a:srgbClr val="FFFF00"/>
                </a:solidFill>
              </a:rPr>
              <a:t>basal</a:t>
            </a:r>
            <a:r>
              <a:rPr lang="tr-TR" altLang="tr-TR" sz="2000" b="1" dirty="0" smtClean="0">
                <a:solidFill>
                  <a:srgbClr val="FFFF00"/>
                </a:solidFill>
              </a:rPr>
              <a:t> 17OH-P bakılır</a:t>
            </a:r>
            <a:endParaRPr lang="tr-TR" altLang="tr-TR" sz="2000" b="1" dirty="0" smtClean="0">
              <a:solidFill>
                <a:srgbClr val="FFFFFF"/>
              </a:solidFill>
            </a:endParaRPr>
          </a:p>
          <a:p>
            <a:pPr lvl="2"/>
            <a:r>
              <a:rPr lang="tr-TR" altLang="tr-TR" sz="2000" b="1" dirty="0" smtClean="0">
                <a:solidFill>
                  <a:srgbClr val="99FF33"/>
                </a:solidFill>
              </a:rPr>
              <a:t>0.5 mg </a:t>
            </a:r>
            <a:r>
              <a:rPr lang="tr-TR" altLang="tr-TR" sz="2000" b="1" dirty="0" err="1" smtClean="0">
                <a:solidFill>
                  <a:srgbClr val="99FF33"/>
                </a:solidFill>
              </a:rPr>
              <a:t>Synacten</a:t>
            </a:r>
            <a:r>
              <a:rPr lang="tr-TR" altLang="tr-TR" sz="2000" b="1" dirty="0" smtClean="0">
                <a:solidFill>
                  <a:srgbClr val="99FF33"/>
                </a:solidFill>
              </a:rPr>
              <a:t> ampul im.</a:t>
            </a:r>
            <a:r>
              <a:rPr lang="tr-TR" altLang="tr-TR" sz="2000" b="1" dirty="0" smtClean="0">
                <a:solidFill>
                  <a:srgbClr val="FFFFFF"/>
                </a:solidFill>
              </a:rPr>
              <a:t> yapılır.</a:t>
            </a:r>
          </a:p>
          <a:p>
            <a:pPr lvl="2"/>
            <a:r>
              <a:rPr lang="tr-TR" altLang="tr-TR" sz="2000" b="1" dirty="0" smtClean="0">
                <a:solidFill>
                  <a:srgbClr val="FFFF00"/>
                </a:solidFill>
              </a:rPr>
              <a:t>1-2 ve 4. saatlerde alınan kanda 17 OH-P </a:t>
            </a:r>
            <a:r>
              <a:rPr lang="tr-TR" altLang="tr-TR" sz="2000" b="1" dirty="0" smtClean="0">
                <a:solidFill>
                  <a:srgbClr val="FFFFFF"/>
                </a:solidFill>
              </a:rPr>
              <a:t>bakılır.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tr-TR" altLang="tr-TR" b="1" dirty="0" smtClean="0">
                <a:solidFill>
                  <a:schemeClr val="bg1"/>
                </a:solidFill>
              </a:rPr>
              <a:t>Değerlendirme:</a:t>
            </a:r>
            <a:r>
              <a:rPr lang="tr-TR" altLang="tr-TR" sz="2800" b="1" dirty="0" smtClean="0">
                <a:solidFill>
                  <a:srgbClr val="00B0F0"/>
                </a:solidFill>
              </a:rPr>
              <a:t> </a:t>
            </a:r>
          </a:p>
          <a:p>
            <a:pPr eaLnBrk="1" hangingPunct="1"/>
            <a:r>
              <a:rPr lang="tr-TR" altLang="tr-TR" sz="2800" b="1" dirty="0" err="1" smtClean="0">
                <a:solidFill>
                  <a:srgbClr val="FFFF00"/>
                </a:solidFill>
              </a:rPr>
              <a:t>Max</a:t>
            </a:r>
            <a:r>
              <a:rPr lang="tr-TR" altLang="tr-TR" sz="2800" b="1" dirty="0" smtClean="0">
                <a:solidFill>
                  <a:srgbClr val="FFFF00"/>
                </a:solidFill>
              </a:rPr>
              <a:t>. 17OH-P değeri 10 </a:t>
            </a:r>
            <a:r>
              <a:rPr lang="tr-TR" altLang="tr-TR" sz="2800" b="1" dirty="0" err="1" smtClean="0">
                <a:solidFill>
                  <a:srgbClr val="FFFF00"/>
                </a:solidFill>
              </a:rPr>
              <a:t>ngr</a:t>
            </a:r>
            <a:r>
              <a:rPr lang="tr-TR" altLang="tr-TR" sz="2800" b="1" dirty="0" smtClean="0">
                <a:solidFill>
                  <a:srgbClr val="FFFF00"/>
                </a:solidFill>
              </a:rPr>
              <a:t>/ ml üzerinde ise : </a:t>
            </a:r>
          </a:p>
          <a:p>
            <a:pPr eaLnBrk="1" hangingPunct="1">
              <a:buFontTx/>
              <a:buNone/>
            </a:pPr>
            <a:r>
              <a:rPr lang="tr-TR" altLang="tr-TR" sz="2800" b="1" dirty="0" smtClean="0">
                <a:solidFill>
                  <a:srgbClr val="FFFF00"/>
                </a:solidFill>
              </a:rPr>
              <a:t>	A- </a:t>
            </a:r>
            <a:r>
              <a:rPr lang="tr-TR" altLang="tr-TR" sz="2800" b="1" dirty="0" err="1" smtClean="0">
                <a:solidFill>
                  <a:srgbClr val="FFFF00"/>
                </a:solidFill>
              </a:rPr>
              <a:t>Onset</a:t>
            </a:r>
            <a:r>
              <a:rPr lang="tr-TR" altLang="tr-TR" sz="2800" b="1" dirty="0" smtClean="0">
                <a:solidFill>
                  <a:srgbClr val="FFFF00"/>
                </a:solidFill>
              </a:rPr>
              <a:t> KAH (+)</a:t>
            </a:r>
            <a:endParaRPr lang="tr-TR" altLang="tr-TR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3788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tr-TR" sz="4000" b="1" dirty="0" err="1" smtClean="0">
                <a:solidFill>
                  <a:srgbClr val="FFFF00"/>
                </a:solidFill>
              </a:rPr>
              <a:t>Hiperandrogenism</a:t>
            </a:r>
            <a:r>
              <a:rPr lang="tr-TR" altLang="tr-TR" sz="4000" b="1" dirty="0" smtClean="0">
                <a:solidFill>
                  <a:srgbClr val="FFFF00"/>
                </a:solidFill>
              </a:rPr>
              <a:t>-Adrenal</a:t>
            </a:r>
          </a:p>
        </p:txBody>
      </p:sp>
      <p:sp>
        <p:nvSpPr>
          <p:cNvPr id="60419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altLang="tr-TR" dirty="0" smtClean="0">
              <a:solidFill>
                <a:schemeClr val="bg1"/>
              </a:solidFill>
            </a:endParaRPr>
          </a:p>
          <a:p>
            <a:endParaRPr lang="tr-TR" altLang="tr-TR" dirty="0" smtClean="0">
              <a:solidFill>
                <a:schemeClr val="bg1"/>
              </a:solidFill>
            </a:endParaRPr>
          </a:p>
          <a:p>
            <a:endParaRPr lang="tr-TR" altLang="tr-TR" dirty="0" smtClean="0">
              <a:solidFill>
                <a:schemeClr val="bg1"/>
              </a:solidFill>
            </a:endParaRPr>
          </a:p>
          <a:p>
            <a:pPr marL="400050" lvl="1" indent="0">
              <a:buNone/>
            </a:pPr>
            <a:r>
              <a:rPr lang="tr-TR" altLang="tr-TR" b="1" dirty="0" smtClean="0">
                <a:solidFill>
                  <a:srgbClr val="00B0F0"/>
                </a:solidFill>
              </a:rPr>
              <a:t>          </a:t>
            </a:r>
            <a:r>
              <a:rPr lang="tr-TR" altLang="tr-TR" sz="3200" b="1" dirty="0" err="1" smtClean="0">
                <a:solidFill>
                  <a:srgbClr val="FFFF00"/>
                </a:solidFill>
              </a:rPr>
              <a:t>Cushing</a:t>
            </a:r>
            <a:r>
              <a:rPr lang="tr-TR" altLang="tr-TR" sz="3200" b="1" dirty="0" smtClean="0">
                <a:solidFill>
                  <a:srgbClr val="FFFF00"/>
                </a:solidFill>
              </a:rPr>
              <a:t> –Sendromu  tanı nasıl konulur?</a:t>
            </a:r>
          </a:p>
          <a:p>
            <a:pPr lvl="1"/>
            <a:endParaRPr lang="tr-TR" altLang="tr-TR" b="1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4303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r>
              <a:rPr lang="tr-TR" altLang="tr-TR" sz="4000" b="1" dirty="0" err="1" smtClean="0">
                <a:solidFill>
                  <a:srgbClr val="FFFF00"/>
                </a:solidFill>
              </a:rPr>
              <a:t>Hiperandrogenism</a:t>
            </a:r>
            <a:r>
              <a:rPr lang="tr-TR" altLang="tr-TR" sz="4000" b="1" dirty="0" smtClean="0">
                <a:solidFill>
                  <a:srgbClr val="FFFF00"/>
                </a:solidFill>
              </a:rPr>
              <a:t>-Adrenal-</a:t>
            </a:r>
            <a:r>
              <a:rPr lang="tr-TR" altLang="tr-TR" sz="4000" b="1" dirty="0" err="1">
                <a:solidFill>
                  <a:srgbClr val="FFFF00"/>
                </a:solidFill>
              </a:rPr>
              <a:t>C</a:t>
            </a:r>
            <a:r>
              <a:rPr lang="tr-TR" altLang="tr-TR" sz="4000" b="1" dirty="0" err="1" smtClean="0">
                <a:solidFill>
                  <a:srgbClr val="FFFF00"/>
                </a:solidFill>
              </a:rPr>
              <a:t>ushing</a:t>
            </a:r>
            <a:endParaRPr lang="tr-TR" sz="4000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484784"/>
            <a:ext cx="8686800" cy="5373216"/>
          </a:xfrm>
        </p:spPr>
        <p:txBody>
          <a:bodyPr>
            <a:normAutofit lnSpcReduction="10000"/>
          </a:bodyPr>
          <a:lstStyle/>
          <a:p>
            <a:pPr lvl="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tr-TR" altLang="tr-TR" sz="2800" b="1" kern="0" dirty="0" err="1">
                <a:solidFill>
                  <a:schemeClr val="bg1"/>
                </a:solidFill>
                <a:latin typeface="Arial"/>
              </a:rPr>
              <a:t>Cushing</a:t>
            </a:r>
            <a:r>
              <a:rPr lang="tr-TR" altLang="tr-TR" sz="2800" b="1" kern="0" dirty="0">
                <a:solidFill>
                  <a:schemeClr val="bg1"/>
                </a:solidFill>
                <a:latin typeface="Arial"/>
              </a:rPr>
              <a:t>-S ? Olan olguda</a:t>
            </a:r>
            <a:r>
              <a:rPr lang="tr-TR" altLang="tr-TR" sz="2800" b="1" kern="0" dirty="0">
                <a:solidFill>
                  <a:srgbClr val="99FF33"/>
                </a:solidFill>
                <a:latin typeface="Arial"/>
              </a:rPr>
              <a:t>: </a:t>
            </a:r>
            <a:r>
              <a:rPr lang="tr-TR" altLang="tr-TR" sz="2800" b="1" kern="0" dirty="0">
                <a:solidFill>
                  <a:srgbClr val="FFFF00"/>
                </a:solidFill>
                <a:latin typeface="Arial"/>
              </a:rPr>
              <a:t>Gece saat 23:00 </a:t>
            </a:r>
            <a:r>
              <a:rPr lang="tr-TR" altLang="tr-TR" sz="2800" b="1" kern="0" dirty="0" err="1">
                <a:solidFill>
                  <a:srgbClr val="FFFF00"/>
                </a:solidFill>
                <a:latin typeface="Arial"/>
              </a:rPr>
              <a:t>Dexamethasone</a:t>
            </a:r>
            <a:r>
              <a:rPr lang="tr-TR" altLang="tr-TR" sz="2800" b="1" kern="0" dirty="0">
                <a:solidFill>
                  <a:srgbClr val="FFFF00"/>
                </a:solidFill>
                <a:latin typeface="Arial"/>
              </a:rPr>
              <a:t> 1.0mg </a:t>
            </a:r>
            <a:r>
              <a:rPr lang="tr-TR" altLang="tr-TR" sz="2800" b="1" kern="0" dirty="0">
                <a:solidFill>
                  <a:srgbClr val="99FF33"/>
                </a:solidFill>
                <a:latin typeface="Arial"/>
              </a:rPr>
              <a:t>( </a:t>
            </a:r>
            <a:r>
              <a:rPr lang="tr-TR" altLang="tr-TR" sz="2800" b="1" kern="0" dirty="0" err="1">
                <a:solidFill>
                  <a:schemeClr val="bg1"/>
                </a:solidFill>
                <a:latin typeface="Arial"/>
              </a:rPr>
              <a:t>Dekort</a:t>
            </a:r>
            <a:r>
              <a:rPr lang="tr-TR" altLang="tr-TR" sz="2800" b="1" kern="0" dirty="0">
                <a:solidFill>
                  <a:schemeClr val="bg1"/>
                </a:solidFill>
                <a:latin typeface="Arial"/>
              </a:rPr>
              <a:t> tablet:  </a:t>
            </a:r>
            <a:r>
              <a:rPr lang="tr-TR" altLang="tr-TR" sz="2800" b="1" kern="0" dirty="0" smtClean="0">
                <a:solidFill>
                  <a:schemeClr val="bg1"/>
                </a:solidFill>
                <a:latin typeface="Arial"/>
              </a:rPr>
              <a:t>0.5mg </a:t>
            </a:r>
            <a:r>
              <a:rPr lang="tr-TR" altLang="tr-TR" sz="2800" b="1" kern="0" dirty="0" err="1" smtClean="0">
                <a:solidFill>
                  <a:srgbClr val="FFFF00"/>
                </a:solidFill>
                <a:latin typeface="Arial"/>
              </a:rPr>
              <a:t>içirtilir.Ertesi</a:t>
            </a:r>
            <a:r>
              <a:rPr lang="tr-TR" altLang="tr-TR" sz="2800" b="1" kern="0" dirty="0" smtClean="0">
                <a:solidFill>
                  <a:srgbClr val="FFFF00"/>
                </a:solidFill>
                <a:latin typeface="Arial"/>
              </a:rPr>
              <a:t> </a:t>
            </a:r>
            <a:r>
              <a:rPr lang="tr-TR" altLang="tr-TR" sz="2800" b="1" kern="0" dirty="0">
                <a:solidFill>
                  <a:srgbClr val="FFFF00"/>
                </a:solidFill>
                <a:latin typeface="Arial"/>
              </a:rPr>
              <a:t>sabah saat 8:00 plazma </a:t>
            </a:r>
            <a:r>
              <a:rPr lang="tr-TR" altLang="tr-TR" sz="2800" b="1" kern="0" dirty="0" err="1">
                <a:solidFill>
                  <a:srgbClr val="FFFF00"/>
                </a:solidFill>
                <a:latin typeface="Arial"/>
              </a:rPr>
              <a:t>kortizol</a:t>
            </a:r>
            <a:r>
              <a:rPr lang="tr-TR" altLang="tr-TR" sz="2800" b="1" kern="0" dirty="0">
                <a:solidFill>
                  <a:srgbClr val="FFFF00"/>
                </a:solidFill>
                <a:latin typeface="Arial"/>
              </a:rPr>
              <a:t> ölçülür. </a:t>
            </a:r>
            <a:r>
              <a:rPr lang="tr-TR" altLang="tr-TR" sz="2800" b="1" kern="0" dirty="0">
                <a:solidFill>
                  <a:srgbClr val="99FF33"/>
                </a:solidFill>
                <a:latin typeface="Arial"/>
              </a:rPr>
              <a:t>( bir gün önce bazal </a:t>
            </a:r>
            <a:r>
              <a:rPr lang="tr-TR" altLang="tr-TR" sz="2800" b="1" kern="0" dirty="0" err="1">
                <a:solidFill>
                  <a:srgbClr val="99FF33"/>
                </a:solidFill>
                <a:latin typeface="Arial"/>
              </a:rPr>
              <a:t>kortizol</a:t>
            </a:r>
            <a:r>
              <a:rPr lang="tr-TR" altLang="tr-TR" sz="2800" b="1" kern="0" dirty="0">
                <a:solidFill>
                  <a:srgbClr val="99FF33"/>
                </a:solidFill>
                <a:latin typeface="Arial"/>
              </a:rPr>
              <a:t> ölçümü şart değil)</a:t>
            </a:r>
          </a:p>
          <a:p>
            <a:pPr marL="0" lvl="0" indent="0" fontAlgn="base">
              <a:spcAft>
                <a:spcPct val="0"/>
              </a:spcAft>
              <a:buNone/>
            </a:pPr>
            <a:endParaRPr lang="tr-TR" altLang="tr-TR" sz="2800" b="1" kern="0" dirty="0">
              <a:solidFill>
                <a:srgbClr val="99FF33"/>
              </a:solidFill>
              <a:latin typeface="Arial"/>
            </a:endParaRPr>
          </a:p>
          <a:p>
            <a:pPr lvl="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tr-TR" altLang="tr-TR" b="1" kern="0" dirty="0">
                <a:solidFill>
                  <a:srgbClr val="FFFF00"/>
                </a:solidFill>
                <a:latin typeface="Arial"/>
              </a:rPr>
              <a:t> </a:t>
            </a:r>
            <a:r>
              <a:rPr lang="tr-TR" altLang="tr-TR" b="1" kern="0" dirty="0" smtClean="0">
                <a:solidFill>
                  <a:srgbClr val="FFFF00"/>
                </a:solidFill>
                <a:latin typeface="Arial"/>
              </a:rPr>
              <a:t>Değerlendirme</a:t>
            </a:r>
            <a:r>
              <a:rPr lang="tr-TR" altLang="tr-TR" b="1" kern="0" dirty="0">
                <a:solidFill>
                  <a:srgbClr val="FFFF00"/>
                </a:solidFill>
                <a:latin typeface="Arial"/>
              </a:rPr>
              <a:t>:</a:t>
            </a:r>
          </a:p>
          <a:p>
            <a:pPr marL="457200" lvl="1" indent="0" fontAlgn="base">
              <a:spcAft>
                <a:spcPct val="0"/>
              </a:spcAft>
              <a:buNone/>
            </a:pPr>
            <a:r>
              <a:rPr lang="tr-TR" altLang="tr-TR" b="1" kern="0" dirty="0">
                <a:solidFill>
                  <a:srgbClr val="FFFFFF"/>
                </a:solidFill>
                <a:latin typeface="Arial"/>
              </a:rPr>
              <a:t>a-</a:t>
            </a:r>
            <a:r>
              <a:rPr lang="tr-TR" altLang="tr-TR" b="1" kern="0" dirty="0" err="1">
                <a:solidFill>
                  <a:srgbClr val="FFFFFF"/>
                </a:solidFill>
                <a:latin typeface="Arial"/>
              </a:rPr>
              <a:t>Dex</a:t>
            </a:r>
            <a:r>
              <a:rPr lang="tr-TR" altLang="tr-TR" b="1" kern="0" dirty="0">
                <a:solidFill>
                  <a:srgbClr val="FFFFFF"/>
                </a:solidFill>
                <a:latin typeface="Arial"/>
              </a:rPr>
              <a:t>-sonrası</a:t>
            </a:r>
            <a:r>
              <a:rPr lang="tr-TR" altLang="tr-TR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tr-TR" altLang="tr-TR" b="1" kern="0" dirty="0">
                <a:solidFill>
                  <a:srgbClr val="99FF33"/>
                </a:solidFill>
                <a:latin typeface="Arial"/>
              </a:rPr>
              <a:t>sabah </a:t>
            </a:r>
            <a:r>
              <a:rPr lang="tr-TR" altLang="tr-TR" b="1" kern="0" dirty="0" err="1">
                <a:solidFill>
                  <a:srgbClr val="99FF33"/>
                </a:solidFill>
                <a:latin typeface="Arial"/>
              </a:rPr>
              <a:t>kortizol</a:t>
            </a:r>
            <a:r>
              <a:rPr lang="tr-TR" altLang="tr-TR" b="1" kern="0" dirty="0">
                <a:solidFill>
                  <a:srgbClr val="99FF33"/>
                </a:solidFill>
                <a:latin typeface="Arial"/>
              </a:rPr>
              <a:t>:</a:t>
            </a:r>
            <a:r>
              <a:rPr lang="tr-TR" altLang="tr-TR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tr-TR" altLang="tr-TR" b="1" kern="0" dirty="0">
                <a:solidFill>
                  <a:schemeClr val="bg1"/>
                </a:solidFill>
                <a:latin typeface="Arial"/>
              </a:rPr>
              <a:t>&lt; 5 </a:t>
            </a:r>
            <a:r>
              <a:rPr lang="tr-TR" altLang="tr-TR" b="1" kern="0" dirty="0" err="1">
                <a:solidFill>
                  <a:schemeClr val="bg1"/>
                </a:solidFill>
                <a:latin typeface="Arial"/>
              </a:rPr>
              <a:t>mikrogr</a:t>
            </a:r>
            <a:r>
              <a:rPr lang="tr-TR" altLang="tr-TR" b="1" kern="0" dirty="0">
                <a:solidFill>
                  <a:schemeClr val="bg1"/>
                </a:solidFill>
                <a:latin typeface="Arial"/>
              </a:rPr>
              <a:t>/ 100 ml : </a:t>
            </a:r>
            <a:r>
              <a:rPr lang="tr-TR" altLang="tr-TR" b="1" kern="0" dirty="0" err="1">
                <a:solidFill>
                  <a:schemeClr val="bg1"/>
                </a:solidFill>
                <a:latin typeface="Arial"/>
              </a:rPr>
              <a:t>Cushing</a:t>
            </a:r>
            <a:r>
              <a:rPr lang="tr-TR" altLang="tr-TR" b="1" kern="0" dirty="0">
                <a:solidFill>
                  <a:schemeClr val="bg1"/>
                </a:solidFill>
                <a:latin typeface="Arial"/>
              </a:rPr>
              <a:t> : (-)</a:t>
            </a:r>
          </a:p>
          <a:p>
            <a:pPr marL="457200" lvl="1" indent="0" fontAlgn="base">
              <a:spcAft>
                <a:spcPct val="0"/>
              </a:spcAft>
              <a:buNone/>
            </a:pPr>
            <a:r>
              <a:rPr lang="tr-TR" altLang="tr-TR" b="1" kern="0" dirty="0">
                <a:solidFill>
                  <a:srgbClr val="FFFFFF"/>
                </a:solidFill>
                <a:latin typeface="Arial"/>
              </a:rPr>
              <a:t>b-</a:t>
            </a:r>
            <a:r>
              <a:rPr lang="tr-TR" altLang="tr-TR" b="1" kern="0" dirty="0">
                <a:solidFill>
                  <a:srgbClr val="FFFF00"/>
                </a:solidFill>
                <a:latin typeface="Arial"/>
              </a:rPr>
              <a:t>Sabah </a:t>
            </a:r>
            <a:r>
              <a:rPr lang="tr-TR" altLang="tr-TR" b="1" kern="0" dirty="0" err="1">
                <a:solidFill>
                  <a:srgbClr val="FFFF00"/>
                </a:solidFill>
                <a:latin typeface="Arial"/>
              </a:rPr>
              <a:t>kortizol</a:t>
            </a:r>
            <a:r>
              <a:rPr lang="tr-TR" altLang="tr-TR" b="1" kern="0" dirty="0">
                <a:solidFill>
                  <a:srgbClr val="FFFF00"/>
                </a:solidFill>
                <a:latin typeface="Arial"/>
              </a:rPr>
              <a:t> &gt; 5 </a:t>
            </a:r>
            <a:r>
              <a:rPr lang="tr-TR" altLang="tr-TR" b="1" kern="0" dirty="0" err="1">
                <a:solidFill>
                  <a:srgbClr val="FFFF00"/>
                </a:solidFill>
                <a:latin typeface="Arial"/>
              </a:rPr>
              <a:t>mikrogr</a:t>
            </a:r>
            <a:r>
              <a:rPr lang="tr-TR" altLang="tr-TR" b="1" kern="0" dirty="0">
                <a:solidFill>
                  <a:srgbClr val="FFFF00"/>
                </a:solidFill>
                <a:latin typeface="Arial"/>
              </a:rPr>
              <a:t>/100 ml </a:t>
            </a:r>
            <a:r>
              <a:rPr lang="tr-TR" altLang="tr-TR" b="1" kern="0" dirty="0" err="1">
                <a:solidFill>
                  <a:srgbClr val="66FF33"/>
                </a:solidFill>
                <a:latin typeface="Arial"/>
              </a:rPr>
              <a:t>Cushing</a:t>
            </a:r>
            <a:r>
              <a:rPr lang="tr-TR" altLang="tr-TR" b="1" kern="0" dirty="0">
                <a:solidFill>
                  <a:srgbClr val="66FF33"/>
                </a:solidFill>
                <a:latin typeface="Arial"/>
              </a:rPr>
              <a:t> </a:t>
            </a:r>
            <a:r>
              <a:rPr lang="tr-TR" altLang="tr-TR" b="1" kern="0" dirty="0" smtClean="0">
                <a:solidFill>
                  <a:srgbClr val="66FF33"/>
                </a:solidFill>
                <a:latin typeface="Arial"/>
              </a:rPr>
              <a:t>?: (+) ileri</a:t>
            </a:r>
            <a:endParaRPr lang="tr-TR" altLang="tr-TR" b="1" kern="0" dirty="0">
              <a:solidFill>
                <a:srgbClr val="66FF33"/>
              </a:solidFill>
              <a:latin typeface="Arial"/>
            </a:endParaRPr>
          </a:p>
          <a:p>
            <a:pPr marL="457200" lvl="1" indent="0" fontAlgn="base">
              <a:spcAft>
                <a:spcPct val="0"/>
              </a:spcAft>
              <a:buNone/>
            </a:pPr>
            <a:r>
              <a:rPr lang="tr-TR" altLang="tr-TR" b="1" kern="0" dirty="0" err="1" smtClean="0">
                <a:solidFill>
                  <a:schemeClr val="bg1"/>
                </a:solidFill>
                <a:latin typeface="Arial"/>
              </a:rPr>
              <a:t>supresyon</a:t>
            </a:r>
            <a:r>
              <a:rPr lang="tr-TR" altLang="tr-TR" b="1" kern="0" dirty="0" smtClean="0">
                <a:solidFill>
                  <a:schemeClr val="bg1"/>
                </a:solidFill>
                <a:latin typeface="Arial"/>
              </a:rPr>
              <a:t> </a:t>
            </a:r>
            <a:r>
              <a:rPr lang="tr-TR" altLang="tr-TR" b="1" kern="0" dirty="0">
                <a:solidFill>
                  <a:schemeClr val="bg1"/>
                </a:solidFill>
                <a:latin typeface="Arial"/>
              </a:rPr>
              <a:t>testleri yapılır.</a:t>
            </a:r>
            <a:endParaRPr lang="tr-TR" altLang="tr-TR" kern="0" dirty="0">
              <a:solidFill>
                <a:schemeClr val="bg1"/>
              </a:solidFill>
              <a:latin typeface="Arial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6352332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-5682"/>
            <a:ext cx="8229600" cy="1143000"/>
          </a:xfrm>
        </p:spPr>
        <p:txBody>
          <a:bodyPr>
            <a:normAutofit/>
          </a:bodyPr>
          <a:lstStyle/>
          <a:p>
            <a:r>
              <a:rPr lang="tr-TR" sz="4000" b="1" dirty="0" err="1" smtClean="0">
                <a:solidFill>
                  <a:srgbClr val="FFFF00"/>
                </a:solidFill>
              </a:rPr>
              <a:t>Androgen</a:t>
            </a:r>
            <a:r>
              <a:rPr lang="tr-TR" sz="4000" b="1" dirty="0" smtClean="0">
                <a:solidFill>
                  <a:srgbClr val="FFFF00"/>
                </a:solidFill>
              </a:rPr>
              <a:t> salan tümörler- Adrenal</a:t>
            </a:r>
            <a:endParaRPr lang="tr-TR" sz="4000" b="1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836712"/>
            <a:ext cx="8758808" cy="5904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>
                <a:solidFill>
                  <a:schemeClr val="bg1"/>
                </a:solidFill>
              </a:rPr>
              <a:t>                                    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b="1" dirty="0" smtClean="0">
              <a:solidFill>
                <a:srgbClr val="FFFF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tr-TR" b="1" dirty="0">
              <a:solidFill>
                <a:srgbClr val="FFFF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srgbClr val="FFFF00"/>
                </a:solidFill>
              </a:rPr>
              <a:t>Adenoma</a:t>
            </a:r>
            <a:endParaRPr lang="tr-TR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tr-TR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b="1" dirty="0" err="1" smtClean="0">
                <a:solidFill>
                  <a:srgbClr val="00FF00"/>
                </a:solidFill>
              </a:rPr>
              <a:t>Adenocarcinoma</a:t>
            </a:r>
            <a:endParaRPr lang="tr-TR" b="1" dirty="0">
              <a:solidFill>
                <a:srgbClr val="00FF00"/>
              </a:solidFill>
            </a:endParaRPr>
          </a:p>
          <a:p>
            <a:pPr marL="0" indent="0">
              <a:buNone/>
            </a:pPr>
            <a:endParaRPr lang="tr-TR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b="1" dirty="0" err="1" smtClean="0">
                <a:solidFill>
                  <a:schemeClr val="bg1"/>
                </a:solidFill>
              </a:rPr>
              <a:t>Ectopic</a:t>
            </a:r>
            <a:r>
              <a:rPr lang="tr-TR" b="1" dirty="0" smtClean="0">
                <a:solidFill>
                  <a:schemeClr val="bg1"/>
                </a:solidFill>
              </a:rPr>
              <a:t> </a:t>
            </a:r>
            <a:r>
              <a:rPr lang="tr-TR" b="1" dirty="0">
                <a:solidFill>
                  <a:schemeClr val="bg1"/>
                </a:solidFill>
              </a:rPr>
              <a:t>ACTH-</a:t>
            </a:r>
            <a:r>
              <a:rPr lang="tr-TR" b="1" dirty="0" err="1">
                <a:solidFill>
                  <a:schemeClr val="bg1"/>
                </a:solidFill>
              </a:rPr>
              <a:t>secreting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tumor</a:t>
            </a:r>
            <a:endParaRPr lang="tr-TR" b="1" dirty="0">
              <a:solidFill>
                <a:schemeClr val="bg1"/>
              </a:solidFill>
            </a:endParaRPr>
          </a:p>
          <a:p>
            <a:pPr marL="0" lvl="0" indent="0">
              <a:lnSpc>
                <a:spcPct val="110000"/>
              </a:lnSpc>
              <a:buNone/>
            </a:pPr>
            <a:endParaRPr lang="tr-TR" altLang="tr-TR" dirty="0" smtClean="0">
              <a:solidFill>
                <a:schemeClr val="bg1"/>
              </a:solidFill>
            </a:endParaRPr>
          </a:p>
          <a:p>
            <a:pPr marL="0" lvl="0" indent="0">
              <a:lnSpc>
                <a:spcPct val="110000"/>
              </a:lnSpc>
              <a:buNone/>
            </a:pPr>
            <a:endParaRPr lang="tr-TR" altLang="tr-TR" dirty="0">
              <a:solidFill>
                <a:schemeClr val="bg1"/>
              </a:solidFill>
            </a:endParaRPr>
          </a:p>
          <a:p>
            <a:pPr marL="0" lvl="0" indent="0" fontAlgn="base">
              <a:spcBef>
                <a:spcPts val="600"/>
              </a:spcBef>
              <a:spcAft>
                <a:spcPct val="0"/>
              </a:spcAft>
              <a:buClr>
                <a:srgbClr val="002060"/>
              </a:buClr>
              <a:buSzPct val="70000"/>
              <a:buNone/>
            </a:pPr>
            <a:endParaRPr lang="tr-TR" altLang="tr-TR" dirty="0">
              <a:solidFill>
                <a:schemeClr val="bg1"/>
              </a:solidFill>
            </a:endParaRPr>
          </a:p>
          <a:p>
            <a:pPr marL="273050" lvl="0" indent="-273050" fontAlgn="base">
              <a:spcBef>
                <a:spcPts val="6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</a:pPr>
            <a:endParaRPr lang="tr-TR" alt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3053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altLang="tr-TR" sz="4000" b="1" dirty="0" smtClean="0"/>
              <a:t> </a:t>
            </a:r>
            <a:r>
              <a:rPr lang="tr-TR" altLang="tr-TR" sz="4000" b="1" dirty="0" smtClean="0">
                <a:solidFill>
                  <a:schemeClr val="bg1"/>
                </a:solidFill>
              </a:rPr>
              <a:t>DHEA-S &gt; 8 </a:t>
            </a:r>
            <a:r>
              <a:rPr lang="tr-TR" altLang="tr-TR" sz="4000" b="1" dirty="0" err="1" smtClean="0">
                <a:solidFill>
                  <a:schemeClr val="bg1"/>
                </a:solidFill>
              </a:rPr>
              <a:t>mcg</a:t>
            </a:r>
            <a:r>
              <a:rPr lang="tr-TR" altLang="tr-TR" sz="4000" b="1" dirty="0" smtClean="0">
                <a:solidFill>
                  <a:schemeClr val="bg1"/>
                </a:solidFill>
              </a:rPr>
              <a:t>/ml</a:t>
            </a:r>
          </a:p>
          <a:p>
            <a:pPr eaLnBrk="1" hangingPunct="1"/>
            <a:r>
              <a:rPr lang="tr-TR" altLang="tr-TR" sz="4000" b="1" dirty="0" smtClean="0"/>
              <a:t> </a:t>
            </a:r>
            <a:r>
              <a:rPr lang="tr-TR" altLang="tr-TR" sz="4000" b="1" dirty="0" err="1" smtClean="0">
                <a:solidFill>
                  <a:srgbClr val="FFFF00"/>
                </a:solidFill>
              </a:rPr>
              <a:t>Overler</a:t>
            </a:r>
            <a:r>
              <a:rPr lang="tr-TR" altLang="tr-TR" sz="4000" b="1" dirty="0" smtClean="0">
                <a:solidFill>
                  <a:srgbClr val="FFFF00"/>
                </a:solidFill>
              </a:rPr>
              <a:t> :N</a:t>
            </a:r>
            <a:endParaRPr lang="tr-TR" altLang="tr-TR" sz="4000" dirty="0" smtClean="0">
              <a:solidFill>
                <a:srgbClr val="FFFF00"/>
              </a:solidFill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title"/>
          </p:nvPr>
        </p:nvSpPr>
        <p:spPr>
          <a:xfrm>
            <a:off x="169863" y="-243408"/>
            <a:ext cx="9144000" cy="1143000"/>
          </a:xfrm>
        </p:spPr>
        <p:txBody>
          <a:bodyPr lIns="92075" tIns="46038" rIns="92075" bIns="46038" anchor="b">
            <a:normAutofit/>
          </a:bodyPr>
          <a:lstStyle/>
          <a:p>
            <a:r>
              <a:rPr lang="tr-TR" altLang="tr-TR" sz="4000" b="1" dirty="0" err="1" smtClean="0">
                <a:solidFill>
                  <a:srgbClr val="FFFF00"/>
                </a:solidFill>
              </a:rPr>
              <a:t>Hiperandrogenism</a:t>
            </a:r>
            <a:r>
              <a:rPr lang="tr-TR" altLang="tr-TR" sz="4000" b="1" dirty="0" smtClean="0">
                <a:solidFill>
                  <a:srgbClr val="FFFF00"/>
                </a:solidFill>
              </a:rPr>
              <a:t>-Adrenal </a:t>
            </a:r>
            <a:r>
              <a:rPr lang="tr-TR" altLang="tr-TR" sz="4000" b="1" dirty="0" err="1" smtClean="0">
                <a:solidFill>
                  <a:srgbClr val="FFFF00"/>
                </a:solidFill>
              </a:rPr>
              <a:t>Tm</a:t>
            </a:r>
            <a:endParaRPr lang="tr-TR" altLang="tr-TR" sz="4000" b="1" i="1" dirty="0" smtClean="0">
              <a:solidFill>
                <a:srgbClr val="FFFF00"/>
              </a:solidFill>
            </a:endParaRPr>
          </a:p>
        </p:txBody>
      </p:sp>
      <p:sp>
        <p:nvSpPr>
          <p:cNvPr id="69636" name="AutoShape 4"/>
          <p:cNvSpPr>
            <a:spLocks/>
          </p:cNvSpPr>
          <p:nvPr/>
        </p:nvSpPr>
        <p:spPr bwMode="auto">
          <a:xfrm>
            <a:off x="5418138" y="2209800"/>
            <a:ext cx="203200" cy="1066800"/>
          </a:xfrm>
          <a:prstGeom prst="rightBrace">
            <a:avLst>
              <a:gd name="adj1" fmla="val 43750"/>
              <a:gd name="adj2" fmla="val 50000"/>
            </a:avLst>
          </a:prstGeom>
          <a:noFill/>
          <a:ln w="57150">
            <a:solidFill>
              <a:srgbClr val="99FF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 b="1">
              <a:solidFill>
                <a:srgbClr val="000000"/>
              </a:solidFill>
            </a:endParaRP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6502400" y="2362200"/>
            <a:ext cx="2241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b="1">
                <a:solidFill>
                  <a:srgbClr val="FFFFFF"/>
                </a:solidFill>
                <a:latin typeface="Times New Roman" pitchFamily="18" charset="0"/>
              </a:rPr>
              <a:t>Adrenal Tm?</a:t>
            </a:r>
            <a:endParaRPr lang="tr-TR" altLang="tr-TR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6367463" y="2362200"/>
            <a:ext cx="2438400" cy="685800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tr-TR" altLang="tr-TR" sz="2400" i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1422400" y="4038600"/>
            <a:ext cx="26717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b="1">
                <a:solidFill>
                  <a:srgbClr val="99FF33"/>
                </a:solidFill>
                <a:latin typeface="Times New Roman" pitchFamily="18" charset="0"/>
              </a:rPr>
              <a:t>Post menopozal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b="1">
                <a:solidFill>
                  <a:srgbClr val="99FF33"/>
                </a:solidFill>
                <a:latin typeface="Times New Roman" pitchFamily="18" charset="0"/>
              </a:rPr>
              <a:t>Kadın Tm ?</a:t>
            </a:r>
          </a:p>
        </p:txBody>
      </p:sp>
      <p:sp>
        <p:nvSpPr>
          <p:cNvPr id="69640" name="AutoShape 8"/>
          <p:cNvSpPr>
            <a:spLocks/>
          </p:cNvSpPr>
          <p:nvPr/>
        </p:nvSpPr>
        <p:spPr bwMode="auto">
          <a:xfrm>
            <a:off x="4741863" y="3962400"/>
            <a:ext cx="406400" cy="1143000"/>
          </a:xfrm>
          <a:prstGeom prst="rightBrace">
            <a:avLst>
              <a:gd name="adj1" fmla="val 23437"/>
              <a:gd name="adj2" fmla="val 50000"/>
            </a:avLst>
          </a:prstGeom>
          <a:noFill/>
          <a:ln w="57150">
            <a:solidFill>
              <a:srgbClr val="99FF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 b="1">
              <a:solidFill>
                <a:srgbClr val="000000"/>
              </a:solidFill>
            </a:endParaRPr>
          </a:p>
        </p:txBody>
      </p:sp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5621338" y="4038600"/>
            <a:ext cx="356700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b="1" dirty="0">
                <a:solidFill>
                  <a:srgbClr val="FFFF00"/>
                </a:solidFill>
                <a:latin typeface="Times New Roman" pitchFamily="18" charset="0"/>
              </a:rPr>
              <a:t>T </a:t>
            </a:r>
            <a:r>
              <a:rPr lang="tr-TR" altLang="tr-TR" b="1" dirty="0">
                <a:solidFill>
                  <a:srgbClr val="FFFF00"/>
                </a:solidFill>
                <a:latin typeface="Times New Roman" pitchFamily="18" charset="0"/>
                <a:sym typeface="Symbol" pitchFamily="18" charset="2"/>
              </a:rPr>
              <a:t> 100 </a:t>
            </a:r>
            <a:r>
              <a:rPr lang="tr-TR" altLang="tr-TR" b="1" dirty="0" err="1">
                <a:solidFill>
                  <a:srgbClr val="FFFF00"/>
                </a:solidFill>
                <a:latin typeface="Times New Roman" pitchFamily="18" charset="0"/>
                <a:sym typeface="Symbol" pitchFamily="18" charset="2"/>
              </a:rPr>
              <a:t>ng</a:t>
            </a:r>
            <a:r>
              <a:rPr lang="tr-TR" altLang="tr-TR" b="1" dirty="0">
                <a:solidFill>
                  <a:srgbClr val="FFFF00"/>
                </a:solidFill>
                <a:latin typeface="Times New Roman" pitchFamily="18" charset="0"/>
                <a:sym typeface="Symbol" pitchFamily="18" charset="2"/>
              </a:rPr>
              <a:t>/dl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b="1" dirty="0">
                <a:solidFill>
                  <a:srgbClr val="FFFF00"/>
                </a:solidFill>
                <a:latin typeface="Times New Roman" pitchFamily="18" charset="0"/>
                <a:sym typeface="Symbol" pitchFamily="18" charset="2"/>
              </a:rPr>
              <a:t>DHEA-S 4mcg/ml</a:t>
            </a:r>
          </a:p>
        </p:txBody>
      </p:sp>
      <p:sp>
        <p:nvSpPr>
          <p:cNvPr id="69642" name="Text Box 10"/>
          <p:cNvSpPr txBox="1">
            <a:spLocks noChangeArrowheads="1"/>
          </p:cNvSpPr>
          <p:nvPr/>
        </p:nvSpPr>
        <p:spPr bwMode="auto">
          <a:xfrm>
            <a:off x="971600" y="5877272"/>
            <a:ext cx="71786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b="1" dirty="0">
                <a:solidFill>
                  <a:srgbClr val="FFFFFF"/>
                </a:solidFill>
                <a:latin typeface="Times New Roman" pitchFamily="18" charset="0"/>
              </a:rPr>
              <a:t>U/S ,CT, NMR ile inceleme yapılmalıdır</a:t>
            </a:r>
            <a:endParaRPr lang="tr-TR" altLang="tr-TR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65941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b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tr-TR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tr-TR" b="1" dirty="0" smtClean="0">
                <a:solidFill>
                  <a:srgbClr val="FFFF00"/>
                </a:solidFill>
              </a:rPr>
              <a:t>   </a:t>
            </a:r>
            <a:r>
              <a:rPr lang="tr-TR" b="1" dirty="0" err="1" smtClean="0">
                <a:solidFill>
                  <a:srgbClr val="FFFF00"/>
                </a:solidFill>
              </a:rPr>
              <a:t>Hiperandrogenism</a:t>
            </a:r>
            <a:r>
              <a:rPr lang="tr-TR" b="1" dirty="0" smtClean="0">
                <a:solidFill>
                  <a:srgbClr val="FFFF00"/>
                </a:solidFill>
              </a:rPr>
              <a:t> </a:t>
            </a:r>
            <a:r>
              <a:rPr lang="tr-TR" b="1" dirty="0" err="1" smtClean="0">
                <a:solidFill>
                  <a:srgbClr val="FFFF00"/>
                </a:solidFill>
              </a:rPr>
              <a:t>li</a:t>
            </a:r>
            <a:r>
              <a:rPr lang="tr-TR" b="1" dirty="0" smtClean="0">
                <a:solidFill>
                  <a:srgbClr val="FFFF00"/>
                </a:solidFill>
              </a:rPr>
              <a:t> olgularda tanıya </a:t>
            </a:r>
          </a:p>
          <a:p>
            <a:pPr marL="0" indent="0">
              <a:buNone/>
            </a:pPr>
            <a:r>
              <a:rPr lang="tr-TR" b="1" dirty="0">
                <a:solidFill>
                  <a:srgbClr val="FFFF00"/>
                </a:solidFill>
              </a:rPr>
              <a:t> </a:t>
            </a:r>
            <a:r>
              <a:rPr lang="tr-TR" b="1" dirty="0" smtClean="0">
                <a:solidFill>
                  <a:srgbClr val="FFFF00"/>
                </a:solidFill>
              </a:rPr>
              <a:t>  pratik yaklaşım?</a:t>
            </a:r>
            <a:endParaRPr lang="tr-TR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45862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8194" name="Picture 2" descr="C:\Users\mac\Desktop\Snap1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56" y="1484784"/>
            <a:ext cx="8820977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251520" y="2060848"/>
            <a:ext cx="1224136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Yuvarlatılmış Dikdörtgen 4"/>
          <p:cNvSpPr/>
          <p:nvPr/>
        </p:nvSpPr>
        <p:spPr>
          <a:xfrm>
            <a:off x="8316416" y="2132856"/>
            <a:ext cx="504056" cy="5040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195" name="Picture 3" descr="C:\Users\mac\Desktop\Snap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4437112"/>
            <a:ext cx="3057525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5436096" y="4965565"/>
            <a:ext cx="3056160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tr-TR" sz="1400" b="1" u="sng" dirty="0"/>
              <a:t>Serbest </a:t>
            </a:r>
            <a:r>
              <a:rPr lang="tr-TR" sz="1400" b="1" u="sng" dirty="0" err="1"/>
              <a:t>Androjen</a:t>
            </a:r>
            <a:r>
              <a:rPr lang="tr-TR" sz="1400" b="1" u="sng" dirty="0"/>
              <a:t> </a:t>
            </a:r>
            <a:r>
              <a:rPr lang="tr-TR" sz="1400" b="1" u="sng" dirty="0" smtClean="0"/>
              <a:t>İndeks</a:t>
            </a:r>
          </a:p>
          <a:p>
            <a:pPr lvl="0">
              <a:spcBef>
                <a:spcPct val="20000"/>
              </a:spcBef>
            </a:pPr>
            <a:r>
              <a:rPr lang="tr-TR" sz="1400" dirty="0"/>
              <a:t> </a:t>
            </a:r>
            <a:r>
              <a:rPr lang="tr-TR" sz="1400" dirty="0" smtClean="0"/>
              <a:t>   </a:t>
            </a:r>
            <a:r>
              <a:rPr lang="tr-TR" sz="1400" b="1" dirty="0" smtClean="0"/>
              <a:t>Erkek </a:t>
            </a:r>
            <a:r>
              <a:rPr lang="tr-TR" sz="1400" b="1" dirty="0"/>
              <a:t>&gt;</a:t>
            </a:r>
            <a:r>
              <a:rPr lang="tr-TR" sz="1400" dirty="0"/>
              <a:t>30 </a:t>
            </a:r>
            <a:r>
              <a:rPr lang="tr-TR" sz="1400" dirty="0" smtClean="0"/>
              <a:t>   </a:t>
            </a:r>
            <a:r>
              <a:rPr lang="tr-TR" sz="1400" b="1" dirty="0" smtClean="0"/>
              <a:t>Kadın </a:t>
            </a:r>
            <a:r>
              <a:rPr lang="tr-TR" sz="1400" b="1" dirty="0"/>
              <a:t>&lt;5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5652120" y="5553796"/>
            <a:ext cx="181492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000" b="1" dirty="0" smtClean="0"/>
              <a:t>Total </a:t>
            </a:r>
            <a:r>
              <a:rPr lang="tr-TR" sz="1000" b="1" dirty="0"/>
              <a:t>testosteron ve </a:t>
            </a:r>
            <a:r>
              <a:rPr lang="tr-TR" sz="1000" b="1" dirty="0" smtClean="0"/>
              <a:t>SHBG</a:t>
            </a:r>
          </a:p>
          <a:p>
            <a:r>
              <a:rPr lang="tr-TR" sz="1100" b="1" dirty="0" smtClean="0"/>
              <a:t> </a:t>
            </a:r>
            <a:r>
              <a:rPr lang="tr-TR" sz="1100" b="1" dirty="0" err="1"/>
              <a:t>nmol</a:t>
            </a:r>
            <a:r>
              <a:rPr lang="tr-TR" sz="1100" b="1" dirty="0"/>
              <a:t>/L </a:t>
            </a:r>
            <a:r>
              <a:rPr lang="tr-TR" sz="1000" b="1" dirty="0"/>
              <a:t>biriminde ifade edilir </a:t>
            </a:r>
          </a:p>
        </p:txBody>
      </p:sp>
      <p:sp>
        <p:nvSpPr>
          <p:cNvPr id="7" name="Dikdörtgen 6"/>
          <p:cNvSpPr/>
          <p:nvPr/>
        </p:nvSpPr>
        <p:spPr>
          <a:xfrm>
            <a:off x="611560" y="2852936"/>
            <a:ext cx="2808312" cy="5040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141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7" name="Picture 2" descr="C:\Users\mac\Desktop\Snap1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446449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mac\Desktop\Snap1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181" y="1628800"/>
            <a:ext cx="431628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107504" y="1700808"/>
            <a:ext cx="1368152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4652181" y="1844824"/>
            <a:ext cx="711907" cy="35794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181" y="3789041"/>
            <a:ext cx="1143955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827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b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tr-TR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tr-TR" b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tr-TR" b="1" dirty="0">
                <a:solidFill>
                  <a:srgbClr val="FFFF00"/>
                </a:solidFill>
              </a:rPr>
              <a:t> </a:t>
            </a:r>
            <a:r>
              <a:rPr lang="tr-TR" b="1" dirty="0" smtClean="0">
                <a:solidFill>
                  <a:srgbClr val="FFFF00"/>
                </a:solidFill>
              </a:rPr>
              <a:t>  </a:t>
            </a:r>
            <a:r>
              <a:rPr lang="tr-TR" sz="4000" b="1" dirty="0" err="1" smtClean="0">
                <a:solidFill>
                  <a:srgbClr val="FFFF00"/>
                </a:solidFill>
              </a:rPr>
              <a:t>Hiperandrogenism</a:t>
            </a:r>
            <a:r>
              <a:rPr lang="tr-TR" sz="4000" b="1" dirty="0" smtClean="0">
                <a:solidFill>
                  <a:srgbClr val="FFFF00"/>
                </a:solidFill>
              </a:rPr>
              <a:t> -Tedavi</a:t>
            </a:r>
            <a:endParaRPr lang="tr-TR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91269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08393" y="-15668"/>
            <a:ext cx="8229600" cy="1143000"/>
          </a:xfrm>
        </p:spPr>
        <p:txBody>
          <a:bodyPr>
            <a:normAutofit/>
          </a:bodyPr>
          <a:lstStyle/>
          <a:p>
            <a:r>
              <a:rPr lang="tr-TR" sz="3600" b="1" dirty="0" err="1" smtClean="0">
                <a:solidFill>
                  <a:srgbClr val="FFFF00"/>
                </a:solidFill>
              </a:rPr>
              <a:t>Hirsutism</a:t>
            </a:r>
            <a:r>
              <a:rPr lang="tr-TR" sz="3600" b="1" dirty="0" smtClean="0">
                <a:solidFill>
                  <a:srgbClr val="FFFF00"/>
                </a:solidFill>
              </a:rPr>
              <a:t>-Tedavi</a:t>
            </a:r>
            <a:endParaRPr lang="tr-TR" sz="3600" b="1" dirty="0">
              <a:solidFill>
                <a:srgbClr val="FFFF00"/>
              </a:solidFill>
            </a:endParaRPr>
          </a:p>
        </p:txBody>
      </p:sp>
      <p:pic>
        <p:nvPicPr>
          <p:cNvPr id="3074" name="Picture 2" descr="C:\Users\mac\Desktop\Snap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823" y="1566084"/>
            <a:ext cx="4744740" cy="440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2051720" y="1196752"/>
            <a:ext cx="5142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 smtClean="0">
                <a:solidFill>
                  <a:srgbClr val="FFFF00"/>
                </a:solidFill>
              </a:rPr>
              <a:t>Hirsutism</a:t>
            </a:r>
            <a:r>
              <a:rPr lang="tr-TR" b="1" dirty="0" smtClean="0">
                <a:solidFill>
                  <a:srgbClr val="FFFF00"/>
                </a:solidFill>
              </a:rPr>
              <a:t> de tedavi nedene bağlı olarak yapılmalıdır</a:t>
            </a:r>
            <a:endParaRPr lang="tr-TR" b="1" dirty="0">
              <a:solidFill>
                <a:srgbClr val="FFFF00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4623193" y="1566084"/>
            <a:ext cx="812903" cy="2067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2771800" y="4149080"/>
            <a:ext cx="216024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4860032" y="4526733"/>
            <a:ext cx="360040" cy="270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Dikdörtgen 10"/>
          <p:cNvSpPr/>
          <p:nvPr/>
        </p:nvSpPr>
        <p:spPr>
          <a:xfrm>
            <a:off x="3563888" y="4797152"/>
            <a:ext cx="288032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 11"/>
          <p:cNvSpPr/>
          <p:nvPr/>
        </p:nvSpPr>
        <p:spPr>
          <a:xfrm>
            <a:off x="3779912" y="4149080"/>
            <a:ext cx="1440160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İİ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2771800" y="4797152"/>
            <a:ext cx="3456384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İ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3707904" y="4221088"/>
            <a:ext cx="144016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Metin kutusu 12"/>
          <p:cNvSpPr txBox="1"/>
          <p:nvPr/>
        </p:nvSpPr>
        <p:spPr>
          <a:xfrm>
            <a:off x="2457408" y="6381328"/>
            <a:ext cx="4307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</a:rPr>
              <a:t> AKŞ   X   A-İNS  / 405            &lt; 2.7  olmalıdır </a:t>
            </a:r>
            <a:endParaRPr lang="tr-TR" b="1" dirty="0">
              <a:solidFill>
                <a:schemeClr val="bg1"/>
              </a:solidFill>
            </a:endParaRPr>
          </a:p>
        </p:txBody>
      </p:sp>
      <p:cxnSp>
        <p:nvCxnSpPr>
          <p:cNvPr id="16" name="Düz Ok Bağlayıcısı 15"/>
          <p:cNvCxnSpPr/>
          <p:nvPr/>
        </p:nvCxnSpPr>
        <p:spPr>
          <a:xfrm flipV="1">
            <a:off x="5724128" y="4941168"/>
            <a:ext cx="0" cy="136815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/>
          <p:nvPr/>
        </p:nvCxnSpPr>
        <p:spPr>
          <a:xfrm>
            <a:off x="5040052" y="6381328"/>
            <a:ext cx="16201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5602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tr-TR" sz="4000" b="1" dirty="0" err="1" smtClean="0">
                <a:solidFill>
                  <a:srgbClr val="FFFF00"/>
                </a:solidFill>
              </a:rPr>
              <a:t>Hirsutism</a:t>
            </a:r>
            <a:endParaRPr lang="tr-TR" sz="4000" b="1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1196752"/>
            <a:ext cx="8435280" cy="576064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800" b="1" dirty="0" smtClean="0">
                <a:solidFill>
                  <a:schemeClr val="bg1"/>
                </a:solidFill>
              </a:rPr>
              <a:t>İnsanda</a:t>
            </a:r>
            <a:r>
              <a:rPr lang="tr-TR" sz="2800" b="1" dirty="0" smtClean="0">
                <a:solidFill>
                  <a:srgbClr val="00FF00"/>
                </a:solidFill>
              </a:rPr>
              <a:t> %20 saçlı deride </a:t>
            </a:r>
            <a:r>
              <a:rPr lang="tr-TR" sz="2800" b="1" dirty="0" smtClean="0">
                <a:solidFill>
                  <a:schemeClr val="bg1"/>
                </a:solidFill>
              </a:rPr>
              <a:t>olmak üzere genetik belirlenmiş yaklaşık </a:t>
            </a:r>
            <a:r>
              <a:rPr lang="tr-TR" sz="2800" b="1" dirty="0" smtClean="0">
                <a:solidFill>
                  <a:srgbClr val="00FF00"/>
                </a:solidFill>
              </a:rPr>
              <a:t>5 milyon kıl </a:t>
            </a:r>
            <a:r>
              <a:rPr lang="tr-TR" sz="2800" b="1" dirty="0" err="1" smtClean="0">
                <a:solidFill>
                  <a:srgbClr val="00FF00"/>
                </a:solidFill>
              </a:rPr>
              <a:t>follikülü</a:t>
            </a:r>
            <a:r>
              <a:rPr lang="tr-TR" sz="2800" b="1" dirty="0" smtClean="0">
                <a:solidFill>
                  <a:srgbClr val="00FF00"/>
                </a:solidFill>
              </a:rPr>
              <a:t> </a:t>
            </a:r>
            <a:r>
              <a:rPr lang="tr-TR" sz="2800" b="1" dirty="0" smtClean="0">
                <a:solidFill>
                  <a:schemeClr val="bg1"/>
                </a:solidFill>
              </a:rPr>
              <a:t>bulunur</a:t>
            </a:r>
            <a:r>
              <a:rPr lang="tr-TR" sz="2800" b="1" dirty="0" smtClean="0">
                <a:solidFill>
                  <a:srgbClr val="00FF0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sz="2400" b="1" dirty="0" smtClean="0">
              <a:solidFill>
                <a:srgbClr val="FFFF00"/>
              </a:solidFill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tr-TR" sz="2800" b="1" dirty="0" err="1" smtClean="0">
                <a:solidFill>
                  <a:srgbClr val="FFFF00"/>
                </a:solidFill>
              </a:rPr>
              <a:t>Hirsutismus</a:t>
            </a:r>
            <a:r>
              <a:rPr lang="tr-TR" sz="2800" b="1" dirty="0" smtClean="0">
                <a:solidFill>
                  <a:srgbClr val="00FF00"/>
                </a:solidFill>
              </a:rPr>
              <a:t> </a:t>
            </a:r>
            <a:r>
              <a:rPr lang="tr-TR" sz="2800" b="1" dirty="0" smtClean="0">
                <a:solidFill>
                  <a:schemeClr val="bg1"/>
                </a:solidFill>
              </a:rPr>
              <a:t>kadınlarda </a:t>
            </a:r>
            <a:r>
              <a:rPr lang="tr-TR" sz="2800" b="1" dirty="0" err="1" smtClean="0">
                <a:solidFill>
                  <a:schemeClr val="bg1"/>
                </a:solidFill>
              </a:rPr>
              <a:t>androjenlere</a:t>
            </a:r>
            <a:r>
              <a:rPr lang="tr-TR" sz="2800" b="1" dirty="0" smtClean="0">
                <a:solidFill>
                  <a:schemeClr val="bg1"/>
                </a:solidFill>
              </a:rPr>
              <a:t> hassas </a:t>
            </a:r>
            <a:r>
              <a:rPr lang="tr-TR" sz="2800" b="1" dirty="0" err="1" smtClean="0">
                <a:solidFill>
                  <a:schemeClr val="bg1"/>
                </a:solidFill>
              </a:rPr>
              <a:t>vucut</a:t>
            </a:r>
            <a:r>
              <a:rPr lang="tr-TR" sz="2800" b="1" dirty="0" smtClean="0">
                <a:solidFill>
                  <a:schemeClr val="bg1"/>
                </a:solidFill>
              </a:rPr>
              <a:t> sahalarında terminal kılların büyüyerek erkek tipinde  ve </a:t>
            </a:r>
            <a:r>
              <a:rPr lang="tr-TR" sz="2800" b="1" dirty="0" err="1" smtClean="0">
                <a:solidFill>
                  <a:schemeClr val="bg1"/>
                </a:solidFill>
              </a:rPr>
              <a:t>dağılımndaki</a:t>
            </a:r>
            <a:r>
              <a:rPr lang="tr-TR" sz="2800" b="1" dirty="0" smtClean="0">
                <a:solidFill>
                  <a:schemeClr val="bg1"/>
                </a:solidFill>
              </a:rPr>
              <a:t> kıllanmayı  ifade eder.</a:t>
            </a:r>
            <a:r>
              <a:rPr lang="tr-TR" altLang="tr-TR" sz="2400" dirty="0">
                <a:solidFill>
                  <a:schemeClr val="bg1"/>
                </a:solidFill>
              </a:rPr>
              <a:t> </a:t>
            </a:r>
            <a:endParaRPr lang="tr-TR" altLang="tr-TR" sz="2400" dirty="0" smtClean="0">
              <a:solidFill>
                <a:schemeClr val="bg1"/>
              </a:solidFill>
            </a:endParaRPr>
          </a:p>
          <a:p>
            <a:pPr marL="400050" lvl="1" indent="0">
              <a:buNone/>
            </a:pPr>
            <a:r>
              <a:rPr lang="tr-TR" altLang="tr-TR" sz="2400" b="1" dirty="0" err="1" smtClean="0">
                <a:solidFill>
                  <a:schemeClr val="bg1"/>
                </a:solidFill>
              </a:rPr>
              <a:t>Ör:</a:t>
            </a:r>
            <a:r>
              <a:rPr lang="tr-TR" altLang="tr-TR" sz="2400" b="1" dirty="0" err="1" smtClean="0">
                <a:solidFill>
                  <a:srgbClr val="FFFF00"/>
                </a:solidFill>
              </a:rPr>
              <a:t>Ortahat</a:t>
            </a:r>
            <a:r>
              <a:rPr lang="tr-TR" altLang="tr-TR" sz="2400" b="1" dirty="0" smtClean="0">
                <a:solidFill>
                  <a:srgbClr val="FFFF00"/>
                </a:solidFill>
              </a:rPr>
              <a:t> </a:t>
            </a:r>
            <a:r>
              <a:rPr lang="tr-TR" altLang="tr-TR" sz="2400" b="1" dirty="0" err="1">
                <a:solidFill>
                  <a:srgbClr val="FFFF00"/>
                </a:solidFill>
              </a:rPr>
              <a:t>kılllanma</a:t>
            </a:r>
            <a:r>
              <a:rPr lang="tr-TR" altLang="tr-TR" sz="2400" b="1" dirty="0" err="1">
                <a:solidFill>
                  <a:schemeClr val="bg1"/>
                </a:solidFill>
              </a:rPr>
              <a:t>nın</a:t>
            </a:r>
            <a:r>
              <a:rPr lang="tr-TR" altLang="tr-TR" sz="2400" b="1" dirty="0">
                <a:solidFill>
                  <a:schemeClr val="bg1"/>
                </a:solidFill>
              </a:rPr>
              <a:t> ortaya çıkışı :Favori, bıyık, çene altı, göğüs, bacak iç yüz, sırt </a:t>
            </a:r>
            <a:r>
              <a:rPr lang="tr-TR" altLang="tr-TR" sz="2400" b="1" dirty="0" err="1">
                <a:solidFill>
                  <a:schemeClr val="bg1"/>
                </a:solidFill>
              </a:rPr>
              <a:t>ortahat</a:t>
            </a:r>
            <a:r>
              <a:rPr lang="tr-TR" altLang="tr-TR" sz="2400" b="1" dirty="0">
                <a:solidFill>
                  <a:schemeClr val="bg1"/>
                </a:solidFill>
              </a:rPr>
              <a:t>, </a:t>
            </a:r>
            <a:r>
              <a:rPr lang="tr-TR" altLang="tr-TR" sz="2400" b="1" dirty="0" err="1">
                <a:solidFill>
                  <a:schemeClr val="bg1"/>
                </a:solidFill>
              </a:rPr>
              <a:t>intergluteal</a:t>
            </a:r>
            <a:r>
              <a:rPr lang="tr-TR" altLang="tr-TR" sz="2400" b="1" dirty="0">
                <a:solidFill>
                  <a:schemeClr val="bg1"/>
                </a:solidFill>
              </a:rPr>
              <a:t> saha ,erkek tipi </a:t>
            </a:r>
            <a:r>
              <a:rPr lang="tr-TR" altLang="tr-TR" sz="2400" b="1" dirty="0" err="1">
                <a:solidFill>
                  <a:schemeClr val="bg1"/>
                </a:solidFill>
              </a:rPr>
              <a:t>pubik</a:t>
            </a:r>
            <a:r>
              <a:rPr lang="tr-TR" altLang="tr-TR" sz="2400" b="1" dirty="0">
                <a:solidFill>
                  <a:schemeClr val="bg1"/>
                </a:solidFill>
              </a:rPr>
              <a:t> kıllanma</a:t>
            </a:r>
            <a:r>
              <a:rPr lang="tr-TR" altLang="tr-TR" sz="2400" b="1" dirty="0" smtClean="0">
                <a:solidFill>
                  <a:schemeClr val="bg1"/>
                </a:solidFill>
              </a:rPr>
              <a:t>.</a:t>
            </a:r>
            <a:endParaRPr lang="tr-TR" sz="28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tr-TR" sz="2800" b="1" dirty="0" smtClean="0">
              <a:solidFill>
                <a:srgbClr val="00FF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2800" b="1" dirty="0" smtClean="0">
                <a:solidFill>
                  <a:srgbClr val="00FF00"/>
                </a:solidFill>
              </a:rPr>
              <a:t>Üreme çağındaki kadınların %5-15 de görülebilir.</a:t>
            </a:r>
            <a:r>
              <a:rPr lang="en-US" sz="2800" b="1" dirty="0">
                <a:solidFill>
                  <a:srgbClr val="00FF00"/>
                </a:solidFill>
              </a:rPr>
              <a:t> </a:t>
            </a:r>
            <a:r>
              <a:rPr lang="tr-TR" sz="2800" b="1" dirty="0" smtClean="0">
                <a:solidFill>
                  <a:srgbClr val="00FF00"/>
                </a:solidFill>
              </a:rPr>
              <a:t>Kıl üretim.(</a:t>
            </a:r>
            <a:r>
              <a:rPr lang="tr-TR" sz="2800" b="1" dirty="0" err="1" smtClean="0">
                <a:solidFill>
                  <a:srgbClr val="00FF00"/>
                </a:solidFill>
              </a:rPr>
              <a:t>underestimation</a:t>
            </a:r>
            <a:r>
              <a:rPr lang="tr-TR" sz="2800" b="1" dirty="0" smtClean="0">
                <a:solidFill>
                  <a:srgbClr val="00FF00"/>
                </a:solidFill>
              </a:rPr>
              <a:t>)</a:t>
            </a:r>
            <a:endParaRPr lang="tr-TR" altLang="tr-TR" sz="2800" b="1" dirty="0" smtClean="0">
              <a:solidFill>
                <a:srgbClr val="00FF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tr-TR" sz="24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00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4000" b="1" dirty="0" err="1" smtClean="0">
                <a:solidFill>
                  <a:srgbClr val="FFFF00"/>
                </a:solidFill>
              </a:rPr>
              <a:t>Hirsutism</a:t>
            </a:r>
            <a:r>
              <a:rPr lang="tr-TR" sz="4000" b="1" dirty="0" smtClean="0">
                <a:solidFill>
                  <a:srgbClr val="FFFF00"/>
                </a:solidFill>
              </a:rPr>
              <a:t> tedavisinde özet- temel yaklaşımlar</a:t>
            </a:r>
            <a:endParaRPr lang="tr-TR" sz="4000" b="1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tr-TR" sz="1800" b="1" dirty="0">
                <a:solidFill>
                  <a:schemeClr val="bg1"/>
                </a:solidFill>
              </a:rPr>
              <a:t>Kıl </a:t>
            </a:r>
            <a:r>
              <a:rPr lang="tr-TR" sz="1800" b="1" dirty="0" err="1">
                <a:solidFill>
                  <a:schemeClr val="bg1"/>
                </a:solidFill>
              </a:rPr>
              <a:t>follikülünün</a:t>
            </a:r>
            <a:r>
              <a:rPr lang="tr-TR" sz="1800" b="1" dirty="0">
                <a:solidFill>
                  <a:schemeClr val="bg1"/>
                </a:solidFill>
              </a:rPr>
              <a:t> büyüme </a:t>
            </a:r>
            <a:r>
              <a:rPr lang="tr-TR" sz="1800" b="1" dirty="0" err="1">
                <a:solidFill>
                  <a:schemeClr val="bg1"/>
                </a:solidFill>
              </a:rPr>
              <a:t>siklüsüne</a:t>
            </a:r>
            <a:r>
              <a:rPr lang="tr-TR" sz="1800" b="1" dirty="0">
                <a:solidFill>
                  <a:schemeClr val="bg1"/>
                </a:solidFill>
              </a:rPr>
              <a:t> göre  yaklaşık yarılanma ömrü 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tr-TR" sz="1800" b="1" dirty="0">
                <a:solidFill>
                  <a:schemeClr val="bg1"/>
                </a:solidFill>
              </a:rPr>
              <a:t>olarak  </a:t>
            </a:r>
            <a:r>
              <a:rPr lang="tr-TR" sz="1800" b="1" dirty="0">
                <a:solidFill>
                  <a:srgbClr val="FFFF00"/>
                </a:solidFill>
              </a:rPr>
              <a:t>6 aylık sürenin tedavi süresi olarak seçilmesi gerekir.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tr-TR" sz="1800" b="1" dirty="0">
                <a:solidFill>
                  <a:schemeClr val="bg1"/>
                </a:solidFill>
              </a:rPr>
              <a:t>Bu süreden önce tedaviden önemli bir avantaj beklenmemelidir.</a:t>
            </a:r>
          </a:p>
          <a:p>
            <a:pPr marL="0" lvl="0" indent="0">
              <a:spcBef>
                <a:spcPts val="0"/>
              </a:spcBef>
              <a:buNone/>
            </a:pPr>
            <a:endParaRPr lang="tr-TR" sz="1800" b="1" dirty="0">
              <a:solidFill>
                <a:schemeClr val="bg1"/>
              </a:solidFill>
            </a:endParaRP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tr-TR" sz="2000" b="1" dirty="0" smtClean="0">
                <a:solidFill>
                  <a:srgbClr val="FFFF00"/>
                </a:solidFill>
              </a:rPr>
              <a:t>İlk basamak tedavi düşük-doz KOK olmalıdır</a:t>
            </a:r>
            <a:r>
              <a:rPr lang="tr-TR" sz="1800" b="1" dirty="0" smtClean="0">
                <a:solidFill>
                  <a:srgbClr val="FF0000"/>
                </a:solidFill>
              </a:rPr>
              <a:t>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tr-TR" sz="1800" b="1" dirty="0">
                <a:solidFill>
                  <a:schemeClr val="bg1"/>
                </a:solidFill>
              </a:rPr>
              <a:t> </a:t>
            </a:r>
            <a:endParaRPr lang="tr-TR" sz="1800" b="1" dirty="0" smtClean="0">
              <a:solidFill>
                <a:schemeClr val="bg1"/>
              </a:solidFill>
            </a:endParaRP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tr-TR" sz="1800" b="1" dirty="0" smtClean="0">
                <a:solidFill>
                  <a:schemeClr val="bg1"/>
                </a:solidFill>
              </a:rPr>
              <a:t>Yalnız KOK uygulamasına </a:t>
            </a:r>
            <a:r>
              <a:rPr lang="tr-TR" sz="1800" b="1" dirty="0" err="1" smtClean="0">
                <a:solidFill>
                  <a:schemeClr val="bg1"/>
                </a:solidFill>
              </a:rPr>
              <a:t>cevab</a:t>
            </a:r>
            <a:r>
              <a:rPr lang="tr-TR" sz="1800" b="1" dirty="0" smtClean="0">
                <a:solidFill>
                  <a:schemeClr val="bg1"/>
                </a:solidFill>
              </a:rPr>
              <a:t> alınamayan olgularda </a:t>
            </a:r>
            <a:r>
              <a:rPr lang="tr-TR" sz="1800" b="1" dirty="0" smtClean="0">
                <a:solidFill>
                  <a:srgbClr val="FFFF00"/>
                </a:solidFill>
              </a:rPr>
              <a:t>; ilave anti-</a:t>
            </a:r>
            <a:r>
              <a:rPr lang="tr-TR" sz="1800" b="1" dirty="0" err="1" smtClean="0">
                <a:solidFill>
                  <a:srgbClr val="FFFF00"/>
                </a:solidFill>
              </a:rPr>
              <a:t>Androgen</a:t>
            </a:r>
            <a:r>
              <a:rPr lang="tr-TR" sz="1800" b="1" dirty="0" smtClean="0">
                <a:solidFill>
                  <a:srgbClr val="FFFF00"/>
                </a:solidFill>
              </a:rPr>
              <a:t> </a:t>
            </a:r>
            <a:r>
              <a:rPr lang="tr-TR" sz="1800" b="1" dirty="0" err="1" smtClean="0">
                <a:solidFill>
                  <a:srgbClr val="FFFF00"/>
                </a:solidFill>
              </a:rPr>
              <a:t>kullanılmalıdır</a:t>
            </a:r>
            <a:r>
              <a:rPr lang="tr-TR" sz="1800" b="1" dirty="0" err="1" smtClean="0">
                <a:solidFill>
                  <a:schemeClr val="bg1"/>
                </a:solidFill>
              </a:rPr>
              <a:t>.Bu</a:t>
            </a:r>
            <a:r>
              <a:rPr lang="tr-TR" sz="1800" b="1" dirty="0" smtClean="0">
                <a:solidFill>
                  <a:schemeClr val="bg1"/>
                </a:solidFill>
              </a:rPr>
              <a:t> konuda </a:t>
            </a:r>
            <a:r>
              <a:rPr lang="tr-TR" sz="1800" b="1" dirty="0" err="1" smtClean="0">
                <a:solidFill>
                  <a:srgbClr val="FFFF00"/>
                </a:solidFill>
              </a:rPr>
              <a:t>Spironolactone</a:t>
            </a:r>
            <a:r>
              <a:rPr lang="tr-TR" sz="1800" b="1" dirty="0" smtClean="0">
                <a:solidFill>
                  <a:schemeClr val="bg1"/>
                </a:solidFill>
              </a:rPr>
              <a:t> iyi bir kombinasyondur.</a:t>
            </a:r>
          </a:p>
          <a:p>
            <a:pPr marL="0" lvl="0" indent="0">
              <a:spcBef>
                <a:spcPts val="0"/>
              </a:spcBef>
              <a:buNone/>
            </a:pPr>
            <a:endParaRPr lang="tr-TR" sz="1800" b="1" dirty="0">
              <a:solidFill>
                <a:schemeClr val="bg1"/>
              </a:solidFill>
            </a:endParaRP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tr-TR" sz="1800" b="1" dirty="0" smtClean="0">
                <a:solidFill>
                  <a:srgbClr val="00FF00"/>
                </a:solidFill>
              </a:rPr>
              <a:t>Tedavilerin </a:t>
            </a:r>
            <a:r>
              <a:rPr lang="tr-TR" sz="1800" b="1" dirty="0" err="1" smtClean="0">
                <a:solidFill>
                  <a:srgbClr val="00FF00"/>
                </a:solidFill>
              </a:rPr>
              <a:t>rezistan</a:t>
            </a:r>
            <a:r>
              <a:rPr lang="tr-TR" sz="1800" b="1" dirty="0" smtClean="0">
                <a:solidFill>
                  <a:srgbClr val="00FF00"/>
                </a:solidFill>
              </a:rPr>
              <a:t> olduğu yada </a:t>
            </a:r>
            <a:r>
              <a:rPr lang="tr-TR" sz="1800" b="1" dirty="0" err="1" smtClean="0">
                <a:solidFill>
                  <a:srgbClr val="00FF00"/>
                </a:solidFill>
              </a:rPr>
              <a:t>tolere</a:t>
            </a:r>
            <a:r>
              <a:rPr lang="tr-TR" sz="1800" b="1" dirty="0" smtClean="0">
                <a:solidFill>
                  <a:srgbClr val="00FF00"/>
                </a:solidFill>
              </a:rPr>
              <a:t> edilemediği durumlar için rezerv tedavi olarak </a:t>
            </a:r>
            <a:r>
              <a:rPr lang="tr-TR" sz="1800" b="1" dirty="0" err="1" smtClean="0">
                <a:solidFill>
                  <a:srgbClr val="00FF00"/>
                </a:solidFill>
              </a:rPr>
              <a:t>add-back</a:t>
            </a:r>
            <a:r>
              <a:rPr lang="tr-TR" sz="1800" b="1" dirty="0" smtClean="0">
                <a:solidFill>
                  <a:srgbClr val="00FF00"/>
                </a:solidFill>
              </a:rPr>
              <a:t> tedavi eşliğinde </a:t>
            </a:r>
            <a:r>
              <a:rPr lang="tr-TR" sz="1800" b="1" dirty="0" err="1" smtClean="0">
                <a:solidFill>
                  <a:srgbClr val="00FF00"/>
                </a:solidFill>
              </a:rPr>
              <a:t>GnRH</a:t>
            </a:r>
            <a:r>
              <a:rPr lang="tr-TR" sz="1800" b="1" dirty="0" smtClean="0">
                <a:solidFill>
                  <a:srgbClr val="00FF00"/>
                </a:solidFill>
              </a:rPr>
              <a:t> –</a:t>
            </a:r>
            <a:r>
              <a:rPr lang="tr-TR" sz="1800" b="1" dirty="0" err="1" smtClean="0">
                <a:solidFill>
                  <a:srgbClr val="00FF00"/>
                </a:solidFill>
              </a:rPr>
              <a:t>agonistlerine</a:t>
            </a:r>
            <a:r>
              <a:rPr lang="tr-TR" sz="1800" b="1" dirty="0" smtClean="0">
                <a:solidFill>
                  <a:srgbClr val="00FF00"/>
                </a:solidFill>
              </a:rPr>
              <a:t> başvurulabilir.</a:t>
            </a:r>
          </a:p>
          <a:p>
            <a:pPr marL="0" lvl="0" indent="0">
              <a:spcBef>
                <a:spcPts val="0"/>
              </a:spcBef>
              <a:buNone/>
            </a:pPr>
            <a:endParaRPr lang="tr-TR" sz="1800" b="1" dirty="0">
              <a:solidFill>
                <a:schemeClr val="bg1"/>
              </a:solidFill>
            </a:endParaRP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tr-TR" sz="1800" b="1" dirty="0" smtClean="0">
                <a:solidFill>
                  <a:srgbClr val="FFFF00"/>
                </a:solidFill>
              </a:rPr>
              <a:t>Epilasyon</a:t>
            </a:r>
            <a:r>
              <a:rPr lang="tr-TR" sz="1800" b="1" dirty="0" smtClean="0">
                <a:solidFill>
                  <a:schemeClr val="bg1"/>
                </a:solidFill>
              </a:rPr>
              <a:t> tedaviler içinde yer alabilir (Ağda ,</a:t>
            </a:r>
            <a:r>
              <a:rPr lang="tr-TR" sz="1800" b="1" dirty="0" err="1" smtClean="0">
                <a:solidFill>
                  <a:schemeClr val="bg1"/>
                </a:solidFill>
              </a:rPr>
              <a:t>lazer,pulsed</a:t>
            </a:r>
            <a:r>
              <a:rPr lang="tr-TR" sz="1800" b="1" dirty="0" smtClean="0">
                <a:solidFill>
                  <a:schemeClr val="bg1"/>
                </a:solidFill>
              </a:rPr>
              <a:t> </a:t>
            </a:r>
            <a:r>
              <a:rPr lang="tr-TR" sz="1800" b="1" dirty="0" err="1" smtClean="0">
                <a:solidFill>
                  <a:schemeClr val="bg1"/>
                </a:solidFill>
              </a:rPr>
              <a:t>light</a:t>
            </a:r>
            <a:r>
              <a:rPr lang="tr-TR" sz="1800" b="1" dirty="0" smtClean="0">
                <a:solidFill>
                  <a:schemeClr val="bg1"/>
                </a:solidFill>
              </a:rPr>
              <a:t> </a:t>
            </a:r>
            <a:r>
              <a:rPr lang="tr-TR" sz="1800" b="1" dirty="0" err="1" smtClean="0">
                <a:solidFill>
                  <a:schemeClr val="bg1"/>
                </a:solidFill>
              </a:rPr>
              <a:t>vb</a:t>
            </a:r>
            <a:r>
              <a:rPr lang="tr-TR" sz="1800" b="1" dirty="0" smtClean="0">
                <a:solidFill>
                  <a:schemeClr val="bg1"/>
                </a:solidFill>
              </a:rPr>
              <a:t> foto –epilasyon tedaviler vb.)Ancak tercihan </a:t>
            </a:r>
            <a:r>
              <a:rPr lang="tr-TR" sz="1800" b="1" dirty="0" err="1" smtClean="0">
                <a:solidFill>
                  <a:schemeClr val="bg1"/>
                </a:solidFill>
              </a:rPr>
              <a:t>hormonal</a:t>
            </a:r>
            <a:r>
              <a:rPr lang="tr-TR" sz="1800" b="1" dirty="0" smtClean="0">
                <a:solidFill>
                  <a:schemeClr val="bg1"/>
                </a:solidFill>
              </a:rPr>
              <a:t> tedavilerin sonuçları görüldükten sonra uygulama alanına girmelidir.</a:t>
            </a:r>
            <a:endParaRPr lang="tr-T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54169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 dirty="0" err="1">
                <a:solidFill>
                  <a:srgbClr val="FFFF00"/>
                </a:solidFill>
              </a:rPr>
              <a:t>Hirsutism</a:t>
            </a:r>
            <a:r>
              <a:rPr lang="tr-TR" sz="3200" b="1" dirty="0">
                <a:solidFill>
                  <a:srgbClr val="FFFF00"/>
                </a:solidFill>
              </a:rPr>
              <a:t> </a:t>
            </a:r>
            <a:r>
              <a:rPr lang="tr-TR" sz="3200" b="1" dirty="0" smtClean="0">
                <a:solidFill>
                  <a:srgbClr val="FFFF00"/>
                </a:solidFill>
              </a:rPr>
              <a:t>tedavisi-KOK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1600200"/>
            <a:ext cx="8579296" cy="557321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000" b="1" dirty="0" err="1" smtClean="0">
                <a:solidFill>
                  <a:srgbClr val="00FF00"/>
                </a:solidFill>
              </a:rPr>
              <a:t>Hirşüt</a:t>
            </a:r>
            <a:r>
              <a:rPr lang="tr-TR" sz="2000" b="1" dirty="0" smtClean="0">
                <a:solidFill>
                  <a:srgbClr val="00FF00"/>
                </a:solidFill>
              </a:rPr>
              <a:t> kadında </a:t>
            </a:r>
            <a:r>
              <a:rPr lang="tr-TR" sz="2000" b="1" dirty="0" err="1" smtClean="0">
                <a:solidFill>
                  <a:srgbClr val="FFFF00"/>
                </a:solidFill>
              </a:rPr>
              <a:t>Androjen</a:t>
            </a:r>
            <a:r>
              <a:rPr lang="tr-TR" sz="2000" b="1" dirty="0" smtClean="0">
                <a:solidFill>
                  <a:srgbClr val="FFFF00"/>
                </a:solidFill>
              </a:rPr>
              <a:t> yapımı genellikle  LH- bağımlıdır. KOK </a:t>
            </a:r>
            <a:r>
              <a:rPr lang="tr-TR" sz="2000" b="1" dirty="0" err="1" smtClean="0">
                <a:solidFill>
                  <a:srgbClr val="FFFF00"/>
                </a:solidFill>
              </a:rPr>
              <a:t>Pitüiter</a:t>
            </a:r>
            <a:r>
              <a:rPr lang="tr-TR" sz="2000" b="1" dirty="0" smtClean="0">
                <a:solidFill>
                  <a:srgbClr val="FFFF00"/>
                </a:solidFill>
              </a:rPr>
              <a:t> LH </a:t>
            </a:r>
            <a:r>
              <a:rPr lang="tr-TR" sz="2000" b="1" dirty="0" err="1" smtClean="0">
                <a:solidFill>
                  <a:srgbClr val="FFFF00"/>
                </a:solidFill>
              </a:rPr>
              <a:t>yı</a:t>
            </a:r>
            <a:r>
              <a:rPr lang="tr-TR" sz="2000" b="1" dirty="0" smtClean="0">
                <a:solidFill>
                  <a:srgbClr val="FFFF00"/>
                </a:solidFill>
              </a:rPr>
              <a:t> </a:t>
            </a:r>
            <a:r>
              <a:rPr lang="tr-TR" sz="2000" b="1" dirty="0" err="1" smtClean="0">
                <a:solidFill>
                  <a:srgbClr val="FFFF00"/>
                </a:solidFill>
              </a:rPr>
              <a:t>süprese</a:t>
            </a:r>
            <a:r>
              <a:rPr lang="tr-TR" sz="2000" b="1" dirty="0" smtClean="0">
                <a:solidFill>
                  <a:srgbClr val="FFFF00"/>
                </a:solidFill>
              </a:rPr>
              <a:t> ederek </a:t>
            </a:r>
            <a:r>
              <a:rPr lang="tr-TR" sz="2000" b="1" dirty="0" err="1" smtClean="0">
                <a:solidFill>
                  <a:srgbClr val="FFFF00"/>
                </a:solidFill>
              </a:rPr>
              <a:t>Over</a:t>
            </a:r>
            <a:r>
              <a:rPr lang="tr-TR" sz="2000" b="1" dirty="0" smtClean="0">
                <a:solidFill>
                  <a:srgbClr val="FFFF00"/>
                </a:solidFill>
              </a:rPr>
              <a:t> den </a:t>
            </a:r>
            <a:r>
              <a:rPr lang="tr-TR" sz="2000" b="1" dirty="0" err="1" smtClean="0">
                <a:solidFill>
                  <a:srgbClr val="FFFF00"/>
                </a:solidFill>
              </a:rPr>
              <a:t>Androgen</a:t>
            </a:r>
            <a:r>
              <a:rPr lang="tr-TR" sz="2000" b="1" dirty="0" smtClean="0">
                <a:solidFill>
                  <a:srgbClr val="FFFF00"/>
                </a:solidFill>
              </a:rPr>
              <a:t> salınımını </a:t>
            </a:r>
            <a:r>
              <a:rPr lang="tr-TR" sz="2000" b="1" dirty="0" err="1" smtClean="0">
                <a:solidFill>
                  <a:srgbClr val="FFFF00"/>
                </a:solidFill>
              </a:rPr>
              <a:t>suprese</a:t>
            </a:r>
            <a:r>
              <a:rPr lang="tr-TR" sz="2000" b="1" dirty="0" smtClean="0">
                <a:solidFill>
                  <a:srgbClr val="FFFF00"/>
                </a:solidFill>
              </a:rPr>
              <a:t> eder.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sz="2000" b="1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2000" b="1" dirty="0" smtClean="0">
                <a:solidFill>
                  <a:srgbClr val="FFFF00"/>
                </a:solidFill>
              </a:rPr>
              <a:t>KOK </a:t>
            </a:r>
            <a:r>
              <a:rPr lang="tr-TR" sz="2000" b="1" dirty="0" err="1" smtClean="0">
                <a:solidFill>
                  <a:srgbClr val="FFFF00"/>
                </a:solidFill>
              </a:rPr>
              <a:t>daki</a:t>
            </a:r>
            <a:r>
              <a:rPr lang="tr-TR" sz="2000" b="1" dirty="0" smtClean="0">
                <a:solidFill>
                  <a:srgbClr val="FFFF00"/>
                </a:solidFill>
              </a:rPr>
              <a:t> E-düzeyleri  </a:t>
            </a:r>
            <a:r>
              <a:rPr lang="tr-TR" sz="2000" b="1" i="1" dirty="0">
                <a:solidFill>
                  <a:schemeClr val="bg1"/>
                </a:solidFill>
                <a:latin typeface="Times New Roman"/>
              </a:rPr>
              <a:t>(</a:t>
            </a:r>
            <a:r>
              <a:rPr lang="en-US" sz="1200" b="1" i="1" dirty="0" smtClean="0">
                <a:solidFill>
                  <a:schemeClr val="bg1"/>
                </a:solidFill>
                <a:latin typeface="Times New Roman"/>
              </a:rPr>
              <a:t>All </a:t>
            </a:r>
            <a:r>
              <a:rPr lang="en-US" sz="1200" b="1" i="1" dirty="0">
                <a:solidFill>
                  <a:schemeClr val="bg1"/>
                </a:solidFill>
                <a:latin typeface="Times New Roman"/>
              </a:rPr>
              <a:t>low-dose oral contraceptives (containing </a:t>
            </a:r>
            <a:r>
              <a:rPr lang="en-US" sz="1200" b="1" i="1" dirty="0" smtClean="0">
                <a:solidFill>
                  <a:schemeClr val="bg1"/>
                </a:solidFill>
                <a:latin typeface="Times New Roman"/>
              </a:rPr>
              <a:t>20–35μg </a:t>
            </a:r>
            <a:r>
              <a:rPr lang="en-US" sz="1200" b="1" i="1" dirty="0" err="1">
                <a:solidFill>
                  <a:schemeClr val="bg1"/>
                </a:solidFill>
                <a:latin typeface="Times New Roman"/>
              </a:rPr>
              <a:t>ethinyl</a:t>
            </a:r>
            <a:r>
              <a:rPr lang="en-US" sz="1200" b="1" i="1" dirty="0">
                <a:solidFill>
                  <a:schemeClr val="bg1"/>
                </a:solidFill>
                <a:latin typeface="Times New Roman"/>
              </a:rPr>
              <a:t> estradiol) have similar effectiveness in the treatment of acne and hirsutism.</a:t>
            </a:r>
            <a:r>
              <a:rPr lang="tr-TR" sz="1200" b="1" i="1" dirty="0">
                <a:solidFill>
                  <a:srgbClr val="FFFF00"/>
                </a:solidFill>
                <a:latin typeface="Times New Roman"/>
              </a:rPr>
              <a:t>)</a:t>
            </a:r>
            <a:r>
              <a:rPr lang="tr-TR" sz="2000" b="1" i="1" dirty="0">
                <a:solidFill>
                  <a:srgbClr val="FFFF00"/>
                </a:solidFill>
              </a:rPr>
              <a:t> </a:t>
            </a:r>
            <a:r>
              <a:rPr lang="tr-TR" sz="2000" b="1" i="1" dirty="0" smtClean="0">
                <a:solidFill>
                  <a:srgbClr val="FFFF00"/>
                </a:solidFill>
              </a:rPr>
              <a:t> </a:t>
            </a:r>
            <a:r>
              <a:rPr lang="tr-TR" sz="2000" b="1" dirty="0" err="1" smtClean="0">
                <a:solidFill>
                  <a:srgbClr val="FFFF00"/>
                </a:solidFill>
              </a:rPr>
              <a:t>Hepatic</a:t>
            </a:r>
            <a:r>
              <a:rPr lang="tr-TR" sz="2000" b="1" dirty="0" smtClean="0">
                <a:solidFill>
                  <a:srgbClr val="FFFF00"/>
                </a:solidFill>
              </a:rPr>
              <a:t> SHBG yapımını arttırır</a:t>
            </a:r>
            <a:r>
              <a:rPr lang="tr-TR" sz="2000" b="1" dirty="0" smtClean="0">
                <a:solidFill>
                  <a:schemeClr val="bg1"/>
                </a:solidFill>
              </a:rPr>
              <a:t>.,</a:t>
            </a:r>
            <a:r>
              <a:rPr lang="tr-TR" sz="2000" b="1" dirty="0" err="1" smtClean="0">
                <a:solidFill>
                  <a:schemeClr val="bg1"/>
                </a:solidFill>
              </a:rPr>
              <a:t>sirküle</a:t>
            </a:r>
            <a:r>
              <a:rPr lang="tr-TR" sz="2000" b="1" dirty="0" smtClean="0">
                <a:solidFill>
                  <a:schemeClr val="bg1"/>
                </a:solidFill>
              </a:rPr>
              <a:t> </a:t>
            </a:r>
            <a:r>
              <a:rPr lang="tr-TR" sz="2000" b="1" dirty="0" err="1" smtClean="0">
                <a:solidFill>
                  <a:schemeClr val="bg1"/>
                </a:solidFill>
              </a:rPr>
              <a:t>androgenler</a:t>
            </a:r>
            <a:r>
              <a:rPr lang="tr-TR" sz="2000" b="1" dirty="0" smtClean="0">
                <a:solidFill>
                  <a:schemeClr val="bg1"/>
                </a:solidFill>
              </a:rPr>
              <a:t> taşınıp serbest aktif </a:t>
            </a:r>
            <a:r>
              <a:rPr lang="tr-TR" sz="2000" b="1" dirty="0" err="1" smtClean="0">
                <a:solidFill>
                  <a:schemeClr val="bg1"/>
                </a:solidFill>
              </a:rPr>
              <a:t>androgenler</a:t>
            </a:r>
            <a:r>
              <a:rPr lang="tr-TR" sz="2000" b="1" dirty="0" smtClean="0">
                <a:solidFill>
                  <a:schemeClr val="bg1"/>
                </a:solidFill>
              </a:rPr>
              <a:t> azalır.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sz="2000" b="1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2000" b="1" dirty="0" smtClean="0">
                <a:solidFill>
                  <a:srgbClr val="FFFF00"/>
                </a:solidFill>
              </a:rPr>
              <a:t>Direkt yada </a:t>
            </a:r>
            <a:r>
              <a:rPr lang="tr-TR" sz="2000" b="1" dirty="0" err="1" smtClean="0">
                <a:solidFill>
                  <a:srgbClr val="FFFF00"/>
                </a:solidFill>
              </a:rPr>
              <a:t>indirekt</a:t>
            </a:r>
            <a:r>
              <a:rPr lang="tr-TR" sz="2000" b="1" dirty="0" smtClean="0">
                <a:solidFill>
                  <a:srgbClr val="FFFF00"/>
                </a:solidFill>
              </a:rPr>
              <a:t> olarak </a:t>
            </a:r>
            <a:r>
              <a:rPr lang="tr-TR" sz="2000" b="1" dirty="0" smtClean="0">
                <a:solidFill>
                  <a:schemeClr val="bg1"/>
                </a:solidFill>
              </a:rPr>
              <a:t>KOK adrenal den </a:t>
            </a:r>
            <a:r>
              <a:rPr lang="tr-TR" sz="2000" b="1" dirty="0" smtClean="0">
                <a:solidFill>
                  <a:srgbClr val="FFFF00"/>
                </a:solidFill>
              </a:rPr>
              <a:t>DHEA-S </a:t>
            </a:r>
            <a:r>
              <a:rPr lang="tr-TR" sz="2000" b="1" dirty="0" err="1" smtClean="0">
                <a:solidFill>
                  <a:srgbClr val="FFFF00"/>
                </a:solidFill>
              </a:rPr>
              <a:t>sekresyonunu</a:t>
            </a:r>
            <a:r>
              <a:rPr lang="tr-TR" sz="2000" b="1" dirty="0" smtClean="0">
                <a:solidFill>
                  <a:srgbClr val="FFFF00"/>
                </a:solidFill>
              </a:rPr>
              <a:t> azaltır.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sz="2000" b="1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2000" b="1" dirty="0" smtClean="0">
                <a:solidFill>
                  <a:schemeClr val="bg1"/>
                </a:solidFill>
              </a:rPr>
              <a:t>KOK içindeki </a:t>
            </a:r>
            <a:r>
              <a:rPr lang="tr-TR" sz="2000" b="1" dirty="0" err="1" smtClean="0">
                <a:solidFill>
                  <a:srgbClr val="FFFF00"/>
                </a:solidFill>
              </a:rPr>
              <a:t>Progestinler</a:t>
            </a:r>
            <a:r>
              <a:rPr lang="tr-TR" sz="2000" b="1" dirty="0" smtClean="0">
                <a:solidFill>
                  <a:srgbClr val="FFFF00"/>
                </a:solidFill>
              </a:rPr>
              <a:t> derideki 5-Alfa –</a:t>
            </a:r>
            <a:r>
              <a:rPr lang="tr-TR" sz="2000" b="1" dirty="0" err="1" smtClean="0">
                <a:solidFill>
                  <a:srgbClr val="FFFF00"/>
                </a:solidFill>
              </a:rPr>
              <a:t>Redüktas</a:t>
            </a:r>
            <a:r>
              <a:rPr lang="tr-TR" sz="2000" b="1" dirty="0" smtClean="0">
                <a:solidFill>
                  <a:srgbClr val="FFFF00"/>
                </a:solidFill>
              </a:rPr>
              <a:t> aktivitesini </a:t>
            </a:r>
            <a:r>
              <a:rPr lang="tr-TR" sz="2000" b="1" dirty="0" err="1" smtClean="0">
                <a:solidFill>
                  <a:srgbClr val="FFFF00"/>
                </a:solidFill>
              </a:rPr>
              <a:t>azaltır.</a:t>
            </a:r>
            <a:r>
              <a:rPr lang="tr-TR" sz="2000" b="1" dirty="0" err="1" smtClean="0">
                <a:solidFill>
                  <a:schemeClr val="bg1"/>
                </a:solidFill>
              </a:rPr>
              <a:t>Buda</a:t>
            </a:r>
            <a:r>
              <a:rPr lang="tr-TR" sz="2000" b="1" dirty="0" smtClean="0">
                <a:solidFill>
                  <a:srgbClr val="FFFF00"/>
                </a:solidFill>
              </a:rPr>
              <a:t> </a:t>
            </a:r>
            <a:r>
              <a:rPr lang="tr-TR" sz="2000" b="1" dirty="0" smtClean="0">
                <a:solidFill>
                  <a:schemeClr val="bg1"/>
                </a:solidFill>
              </a:rPr>
              <a:t>kıl </a:t>
            </a:r>
            <a:r>
              <a:rPr lang="tr-TR" sz="2000" b="1" dirty="0" err="1" smtClean="0">
                <a:solidFill>
                  <a:schemeClr val="bg1"/>
                </a:solidFill>
              </a:rPr>
              <a:t>follikülleri</a:t>
            </a:r>
            <a:r>
              <a:rPr lang="tr-TR" sz="2000" b="1" dirty="0" smtClean="0">
                <a:solidFill>
                  <a:schemeClr val="bg1"/>
                </a:solidFill>
              </a:rPr>
              <a:t> ve </a:t>
            </a:r>
            <a:r>
              <a:rPr lang="tr-TR" sz="2000" b="1" dirty="0" err="1" smtClean="0">
                <a:solidFill>
                  <a:schemeClr val="bg1"/>
                </a:solidFill>
              </a:rPr>
              <a:t>sebase</a:t>
            </a:r>
            <a:r>
              <a:rPr lang="tr-TR" sz="2000" b="1" dirty="0" smtClean="0">
                <a:solidFill>
                  <a:schemeClr val="bg1"/>
                </a:solidFill>
              </a:rPr>
              <a:t> </a:t>
            </a:r>
            <a:r>
              <a:rPr lang="tr-TR" sz="2000" b="1" dirty="0" err="1" smtClean="0">
                <a:solidFill>
                  <a:schemeClr val="bg1"/>
                </a:solidFill>
              </a:rPr>
              <a:t>glandların</a:t>
            </a:r>
            <a:r>
              <a:rPr lang="tr-TR" sz="2000" b="1" dirty="0" smtClean="0">
                <a:solidFill>
                  <a:schemeClr val="bg1"/>
                </a:solidFill>
              </a:rPr>
              <a:t> majör </a:t>
            </a:r>
            <a:r>
              <a:rPr lang="tr-TR" sz="2000" b="1" dirty="0" err="1" smtClean="0">
                <a:solidFill>
                  <a:schemeClr val="bg1"/>
                </a:solidFill>
              </a:rPr>
              <a:t>nüklear</a:t>
            </a:r>
            <a:r>
              <a:rPr lang="tr-TR" sz="2000" b="1" dirty="0" smtClean="0">
                <a:solidFill>
                  <a:schemeClr val="bg1"/>
                </a:solidFill>
              </a:rPr>
              <a:t> </a:t>
            </a:r>
            <a:r>
              <a:rPr lang="tr-TR" sz="2000" b="1" dirty="0" err="1" smtClean="0">
                <a:solidFill>
                  <a:schemeClr val="bg1"/>
                </a:solidFill>
              </a:rPr>
              <a:t>androgeni</a:t>
            </a:r>
            <a:r>
              <a:rPr lang="tr-TR" sz="2000" b="1" dirty="0" smtClean="0">
                <a:solidFill>
                  <a:schemeClr val="bg1"/>
                </a:solidFill>
              </a:rPr>
              <a:t> </a:t>
            </a:r>
            <a:r>
              <a:rPr lang="tr-TR" sz="2000" b="1" dirty="0" err="1" smtClean="0">
                <a:solidFill>
                  <a:schemeClr val="bg1"/>
                </a:solidFill>
              </a:rPr>
              <a:t>polan</a:t>
            </a:r>
            <a:r>
              <a:rPr lang="tr-TR" sz="2000" b="1" dirty="0" smtClean="0">
                <a:solidFill>
                  <a:schemeClr val="bg1"/>
                </a:solidFill>
              </a:rPr>
              <a:t> DHT üretimini azaltır.</a:t>
            </a:r>
            <a:endParaRPr lang="tr-TR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46591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 dirty="0" err="1">
                <a:solidFill>
                  <a:srgbClr val="FFFF00"/>
                </a:solidFill>
              </a:rPr>
              <a:t>Hirsutism</a:t>
            </a:r>
            <a:r>
              <a:rPr lang="tr-TR" sz="3200" b="1" dirty="0">
                <a:solidFill>
                  <a:srgbClr val="FFFF00"/>
                </a:solidFill>
              </a:rPr>
              <a:t> </a:t>
            </a:r>
            <a:r>
              <a:rPr lang="tr-TR" sz="3200" b="1" dirty="0" smtClean="0">
                <a:solidFill>
                  <a:srgbClr val="FFFF00"/>
                </a:solidFill>
              </a:rPr>
              <a:t>tedavisi-KOK etkisi</a:t>
            </a:r>
            <a:endParaRPr lang="tr-TR" dirty="0">
              <a:solidFill>
                <a:srgbClr val="FFFF00"/>
              </a:solidFill>
            </a:endParaRPr>
          </a:p>
        </p:txBody>
      </p:sp>
      <p:pic>
        <p:nvPicPr>
          <p:cNvPr id="4098" name="Picture 2" descr="C:\Users\mac\Desktop\Snap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461" y="1556792"/>
            <a:ext cx="431510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5444078" y="3852200"/>
            <a:ext cx="1008112" cy="2968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2843808" y="3852200"/>
            <a:ext cx="1008112" cy="2968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2843808" y="5229200"/>
            <a:ext cx="1008112" cy="3028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4283968" y="5532060"/>
            <a:ext cx="792088" cy="3452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6012160" y="4581128"/>
            <a:ext cx="720080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113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149469"/>
            <a:ext cx="8229600" cy="1143000"/>
          </a:xfrm>
        </p:spPr>
        <p:txBody>
          <a:bodyPr>
            <a:normAutofit/>
          </a:bodyPr>
          <a:lstStyle/>
          <a:p>
            <a:r>
              <a:rPr lang="tr-TR" sz="3600" b="1" dirty="0" smtClean="0">
                <a:solidFill>
                  <a:srgbClr val="FFFF00"/>
                </a:solidFill>
              </a:rPr>
              <a:t>Tedavide hangi KOK?</a:t>
            </a:r>
            <a:endParaRPr lang="tr-TR" sz="3600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mac\Desktop\Snap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82" y="1340768"/>
            <a:ext cx="4328223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Düz Bağlayıcı 4"/>
          <p:cNvCxnSpPr/>
          <p:nvPr/>
        </p:nvCxnSpPr>
        <p:spPr>
          <a:xfrm>
            <a:off x="251520" y="4293096"/>
            <a:ext cx="43204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Düz Bağlayıcı 6"/>
          <p:cNvCxnSpPr/>
          <p:nvPr/>
        </p:nvCxnSpPr>
        <p:spPr>
          <a:xfrm>
            <a:off x="251520" y="3212976"/>
            <a:ext cx="43204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ikdörtgen 2"/>
          <p:cNvSpPr/>
          <p:nvPr/>
        </p:nvSpPr>
        <p:spPr>
          <a:xfrm>
            <a:off x="4572000" y="1294371"/>
            <a:ext cx="4572000" cy="619759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tr-TR" b="1" dirty="0">
                <a:solidFill>
                  <a:srgbClr val="FFFF00"/>
                </a:solidFill>
                <a:ea typeface="Calibri"/>
                <a:cs typeface="Times New Roman"/>
              </a:rPr>
              <a:t>Düşük doz 20 </a:t>
            </a:r>
            <a:r>
              <a:rPr lang="tr-TR" b="1" dirty="0" err="1">
                <a:solidFill>
                  <a:srgbClr val="FFFF00"/>
                </a:solidFill>
                <a:ea typeface="Calibri"/>
                <a:cs typeface="Times New Roman"/>
              </a:rPr>
              <a:t>mcg</a:t>
            </a:r>
            <a:r>
              <a:rPr lang="tr-TR" b="1" dirty="0">
                <a:solidFill>
                  <a:srgbClr val="FFFF00"/>
                </a:solidFill>
                <a:ea typeface="Calibri"/>
                <a:cs typeface="Times New Roman"/>
              </a:rPr>
              <a:t> </a:t>
            </a:r>
            <a:r>
              <a:rPr lang="tr-TR" b="1" dirty="0" err="1">
                <a:solidFill>
                  <a:srgbClr val="FFFF00"/>
                </a:solidFill>
                <a:ea typeface="Calibri"/>
                <a:cs typeface="Times New Roman"/>
              </a:rPr>
              <a:t>ethinyl</a:t>
            </a:r>
            <a:r>
              <a:rPr lang="tr-TR" b="1" dirty="0">
                <a:solidFill>
                  <a:srgbClr val="FFFF00"/>
                </a:solidFill>
                <a:ea typeface="Calibri"/>
                <a:cs typeface="Times New Roman"/>
              </a:rPr>
              <a:t> </a:t>
            </a:r>
            <a:r>
              <a:rPr lang="tr-TR" b="1" dirty="0" err="1">
                <a:solidFill>
                  <a:srgbClr val="FFFF00"/>
                </a:solidFill>
                <a:ea typeface="Calibri"/>
                <a:cs typeface="Times New Roman"/>
              </a:rPr>
              <a:t>estradiol</a:t>
            </a:r>
            <a:r>
              <a:rPr lang="tr-TR" b="1" dirty="0">
                <a:solidFill>
                  <a:srgbClr val="FFFF00"/>
                </a:solidFill>
                <a:ea typeface="Calibri"/>
                <a:cs typeface="Times New Roman"/>
              </a:rPr>
              <a:t> </a:t>
            </a:r>
            <a:r>
              <a:rPr lang="tr-TR" b="1" dirty="0">
                <a:solidFill>
                  <a:schemeClr val="bg1"/>
                </a:solidFill>
                <a:ea typeface="Calibri"/>
                <a:cs typeface="Times New Roman"/>
              </a:rPr>
              <a:t>serum </a:t>
            </a:r>
            <a:r>
              <a:rPr lang="tr-TR" b="1" dirty="0" err="1">
                <a:solidFill>
                  <a:schemeClr val="bg1"/>
                </a:solidFill>
                <a:ea typeface="Calibri"/>
                <a:cs typeface="Times New Roman"/>
              </a:rPr>
              <a:t>androgenlerini</a:t>
            </a:r>
            <a:r>
              <a:rPr lang="tr-TR" b="1" dirty="0">
                <a:solidFill>
                  <a:schemeClr val="bg1"/>
                </a:solidFill>
                <a:ea typeface="Calibri"/>
                <a:cs typeface="Times New Roman"/>
              </a:rPr>
              <a:t> </a:t>
            </a:r>
            <a:r>
              <a:rPr lang="tr-TR" b="1" dirty="0" err="1">
                <a:solidFill>
                  <a:schemeClr val="bg1"/>
                </a:solidFill>
                <a:ea typeface="Calibri"/>
                <a:cs typeface="Times New Roman"/>
              </a:rPr>
              <a:t>suprese</a:t>
            </a:r>
            <a:r>
              <a:rPr lang="tr-TR" b="1" dirty="0">
                <a:solidFill>
                  <a:schemeClr val="bg1"/>
                </a:solidFill>
                <a:ea typeface="Calibri"/>
                <a:cs typeface="Times New Roman"/>
              </a:rPr>
              <a:t> edebilirse de bu dozda  etki biraz daha azdır ve ancak devamlı kullanımı gerektirebilir.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tr-TR" b="1" dirty="0">
                <a:solidFill>
                  <a:schemeClr val="bg1"/>
                </a:solidFill>
                <a:ea typeface="Calibri"/>
                <a:cs typeface="Times New Roman"/>
              </a:rPr>
              <a:t>KOK da kullanılan </a:t>
            </a:r>
            <a:r>
              <a:rPr lang="tr-TR" b="1" dirty="0" err="1">
                <a:solidFill>
                  <a:srgbClr val="FFFF00"/>
                </a:solidFill>
                <a:ea typeface="Calibri"/>
                <a:cs typeface="Times New Roman"/>
              </a:rPr>
              <a:t>ethinyl</a:t>
            </a:r>
            <a:r>
              <a:rPr lang="tr-TR" b="1" dirty="0">
                <a:solidFill>
                  <a:srgbClr val="FFFF00"/>
                </a:solidFill>
                <a:ea typeface="Calibri"/>
                <a:cs typeface="Times New Roman"/>
              </a:rPr>
              <a:t> </a:t>
            </a:r>
            <a:r>
              <a:rPr lang="tr-TR" b="1" dirty="0" err="1">
                <a:solidFill>
                  <a:srgbClr val="FFFF00"/>
                </a:solidFill>
                <a:ea typeface="Calibri"/>
                <a:cs typeface="Times New Roman"/>
              </a:rPr>
              <a:t>estradiol</a:t>
            </a:r>
            <a:r>
              <a:rPr lang="tr-TR" b="1" dirty="0">
                <a:solidFill>
                  <a:srgbClr val="FFFF00"/>
                </a:solidFill>
                <a:ea typeface="Calibri"/>
                <a:cs typeface="Times New Roman"/>
              </a:rPr>
              <a:t> ( </a:t>
            </a:r>
            <a:r>
              <a:rPr lang="tr-TR" b="1" dirty="0" smtClean="0">
                <a:solidFill>
                  <a:srgbClr val="FFFF00"/>
                </a:solidFill>
                <a:ea typeface="Calibri"/>
                <a:cs typeface="Times New Roman"/>
              </a:rPr>
              <a:t>3mg)</a:t>
            </a:r>
            <a:r>
              <a:rPr lang="tr-TR" b="1" dirty="0" smtClean="0">
                <a:solidFill>
                  <a:schemeClr val="bg1"/>
                </a:solidFill>
                <a:ea typeface="Calibri"/>
                <a:cs typeface="Times New Roman"/>
              </a:rPr>
              <a:t> </a:t>
            </a:r>
            <a:r>
              <a:rPr lang="tr-TR" b="1" dirty="0">
                <a:solidFill>
                  <a:schemeClr val="bg1"/>
                </a:solidFill>
                <a:ea typeface="Calibri"/>
                <a:cs typeface="Times New Roman"/>
              </a:rPr>
              <a:t>25 mg  </a:t>
            </a:r>
            <a:r>
              <a:rPr lang="tr-TR" b="1" dirty="0" err="1">
                <a:solidFill>
                  <a:schemeClr val="bg1"/>
                </a:solidFill>
                <a:ea typeface="Calibri"/>
                <a:cs typeface="Times New Roman"/>
              </a:rPr>
              <a:t>Spironolactone</a:t>
            </a:r>
            <a:r>
              <a:rPr lang="tr-TR" b="1" dirty="0">
                <a:solidFill>
                  <a:schemeClr val="bg1"/>
                </a:solidFill>
                <a:ea typeface="Calibri"/>
                <a:cs typeface="Times New Roman"/>
              </a:rPr>
              <a:t> yada 1mg CPA eşdeğer etki gösterir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tr-TR" b="1" dirty="0">
                <a:solidFill>
                  <a:schemeClr val="bg1"/>
                </a:solidFill>
                <a:ea typeface="Calibri"/>
                <a:cs typeface="Times New Roman"/>
              </a:rPr>
              <a:t>KOK da seçilecek </a:t>
            </a:r>
            <a:r>
              <a:rPr lang="tr-TR" b="1" dirty="0" err="1">
                <a:solidFill>
                  <a:srgbClr val="FFFF00"/>
                </a:solidFill>
                <a:ea typeface="Calibri"/>
                <a:cs typeface="Times New Roman"/>
              </a:rPr>
              <a:t>progestinler</a:t>
            </a:r>
            <a:r>
              <a:rPr lang="tr-TR" b="1" dirty="0">
                <a:solidFill>
                  <a:srgbClr val="FFFF00"/>
                </a:solidFill>
                <a:ea typeface="Calibri"/>
                <a:cs typeface="Times New Roman"/>
              </a:rPr>
              <a:t> düşük </a:t>
            </a:r>
            <a:r>
              <a:rPr lang="tr-TR" b="1" dirty="0" err="1">
                <a:solidFill>
                  <a:srgbClr val="FFFF00"/>
                </a:solidFill>
                <a:ea typeface="Calibri"/>
                <a:cs typeface="Times New Roman"/>
              </a:rPr>
              <a:t>androgen</a:t>
            </a:r>
            <a:r>
              <a:rPr lang="tr-TR" b="1" dirty="0">
                <a:solidFill>
                  <a:srgbClr val="FFFF00"/>
                </a:solidFill>
                <a:ea typeface="Calibri"/>
                <a:cs typeface="Times New Roman"/>
              </a:rPr>
              <a:t> etkili yada anti-</a:t>
            </a:r>
            <a:r>
              <a:rPr lang="tr-TR" b="1" dirty="0" err="1">
                <a:solidFill>
                  <a:srgbClr val="FFFF00"/>
                </a:solidFill>
                <a:ea typeface="Calibri"/>
                <a:cs typeface="Times New Roman"/>
              </a:rPr>
              <a:t>androgen</a:t>
            </a:r>
            <a:r>
              <a:rPr lang="tr-TR" b="1" dirty="0">
                <a:solidFill>
                  <a:srgbClr val="FFFF00"/>
                </a:solidFill>
                <a:ea typeface="Calibri"/>
                <a:cs typeface="Times New Roman"/>
              </a:rPr>
              <a:t> etkili </a:t>
            </a:r>
            <a:r>
              <a:rPr lang="tr-TR" b="1" dirty="0">
                <a:solidFill>
                  <a:schemeClr val="bg1"/>
                </a:solidFill>
                <a:ea typeface="Calibri"/>
                <a:cs typeface="Times New Roman"/>
              </a:rPr>
              <a:t>olmasına özen gösterilmelidir. ( Ör:</a:t>
            </a:r>
            <a:r>
              <a:rPr lang="tr-TR" sz="2800" b="1" dirty="0">
                <a:solidFill>
                  <a:schemeClr val="bg1"/>
                </a:solidFill>
                <a:latin typeface="GalliardStd-Roman"/>
                <a:ea typeface="Times New Roman"/>
                <a:cs typeface="Times New Roman"/>
              </a:rPr>
              <a:t> </a:t>
            </a:r>
            <a:r>
              <a:rPr lang="tr-TR" sz="2000" b="1" dirty="0" err="1">
                <a:solidFill>
                  <a:srgbClr val="FFFF00"/>
                </a:solidFill>
                <a:ea typeface="Calibri"/>
                <a:cs typeface="Times New Roman"/>
              </a:rPr>
              <a:t>cyproterone</a:t>
            </a:r>
            <a:r>
              <a:rPr lang="tr-TR" sz="2000" b="1" dirty="0">
                <a:solidFill>
                  <a:srgbClr val="FFFF00"/>
                </a:solidFill>
                <a:ea typeface="Calibri"/>
                <a:cs typeface="Times New Roman"/>
              </a:rPr>
              <a:t> </a:t>
            </a:r>
            <a:r>
              <a:rPr lang="tr-TR" sz="2000" b="1" dirty="0" err="1">
                <a:solidFill>
                  <a:srgbClr val="FFFF00"/>
                </a:solidFill>
                <a:ea typeface="Calibri"/>
                <a:cs typeface="Times New Roman"/>
              </a:rPr>
              <a:t>acetate</a:t>
            </a:r>
            <a:r>
              <a:rPr lang="tr-TR" sz="2000" b="1" dirty="0">
                <a:solidFill>
                  <a:srgbClr val="FFFF00"/>
                </a:solidFill>
                <a:ea typeface="Calibri"/>
                <a:cs typeface="Times New Roman"/>
              </a:rPr>
              <a:t> </a:t>
            </a:r>
            <a:r>
              <a:rPr lang="tr-TR" sz="2000" b="1" dirty="0" err="1">
                <a:solidFill>
                  <a:srgbClr val="FFFF00"/>
                </a:solidFill>
                <a:ea typeface="Calibri"/>
                <a:cs typeface="Times New Roman"/>
              </a:rPr>
              <a:t>or</a:t>
            </a:r>
            <a:r>
              <a:rPr lang="tr-TR" sz="2000" b="1" dirty="0">
                <a:solidFill>
                  <a:srgbClr val="FFFF00"/>
                </a:solidFill>
                <a:ea typeface="Calibri"/>
                <a:cs typeface="Times New Roman"/>
              </a:rPr>
              <a:t> </a:t>
            </a:r>
            <a:r>
              <a:rPr lang="tr-TR" sz="2000" b="1" dirty="0" err="1">
                <a:solidFill>
                  <a:srgbClr val="FFFF00"/>
                </a:solidFill>
                <a:ea typeface="Calibri"/>
                <a:cs typeface="Times New Roman"/>
              </a:rPr>
              <a:t>drospirenone</a:t>
            </a:r>
            <a:r>
              <a:rPr lang="tr-TR" sz="2000" b="1" dirty="0">
                <a:solidFill>
                  <a:srgbClr val="FFFF00"/>
                </a:solidFill>
                <a:ea typeface="Calibri"/>
                <a:cs typeface="Times New Roman"/>
              </a:rPr>
              <a:t>)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tr-TR" b="1" dirty="0" err="1">
                <a:solidFill>
                  <a:srgbClr val="FFFF00"/>
                </a:solidFill>
                <a:ea typeface="Calibri"/>
                <a:cs typeface="Times New Roman"/>
              </a:rPr>
              <a:t>Androgenik</a:t>
            </a:r>
            <a:r>
              <a:rPr lang="tr-TR" b="1" dirty="0">
                <a:solidFill>
                  <a:srgbClr val="FFFF00"/>
                </a:solidFill>
                <a:ea typeface="Calibri"/>
                <a:cs typeface="Times New Roman"/>
              </a:rPr>
              <a:t> etkisi yüksek olan </a:t>
            </a:r>
            <a:r>
              <a:rPr lang="tr-TR" b="1" dirty="0" err="1">
                <a:solidFill>
                  <a:srgbClr val="FFFF00"/>
                </a:solidFill>
                <a:ea typeface="Calibri"/>
                <a:cs typeface="Times New Roman"/>
              </a:rPr>
              <a:t>Progestin</a:t>
            </a:r>
            <a:r>
              <a:rPr lang="tr-TR" b="1" dirty="0">
                <a:solidFill>
                  <a:srgbClr val="FFFF00"/>
                </a:solidFill>
                <a:ea typeface="Calibri"/>
                <a:cs typeface="Times New Roman"/>
              </a:rPr>
              <a:t> </a:t>
            </a:r>
            <a:r>
              <a:rPr lang="tr-TR" b="1" dirty="0">
                <a:solidFill>
                  <a:schemeClr val="bg1"/>
                </a:solidFill>
                <a:ea typeface="Calibri"/>
                <a:cs typeface="Times New Roman"/>
              </a:rPr>
              <a:t>seçiminden kaçınılmalıdır. </a:t>
            </a:r>
            <a:r>
              <a:rPr lang="tr-TR" b="1" dirty="0" err="1" smtClean="0">
                <a:solidFill>
                  <a:srgbClr val="FFFF00"/>
                </a:solidFill>
                <a:ea typeface="Calibri"/>
                <a:cs typeface="Times New Roman"/>
              </a:rPr>
              <a:t>Ör:Levonogestrel</a:t>
            </a:r>
            <a:r>
              <a:rPr lang="tr-TR" b="1" dirty="0" smtClean="0">
                <a:solidFill>
                  <a:srgbClr val="FFFF00"/>
                </a:solidFill>
                <a:ea typeface="Calibri"/>
                <a:cs typeface="Times New Roman"/>
              </a:rPr>
              <a:t>.</a:t>
            </a:r>
            <a:r>
              <a:rPr lang="tr-TR" b="1" dirty="0" smtClean="0">
                <a:solidFill>
                  <a:schemeClr val="bg1"/>
                </a:solidFill>
                <a:ea typeface="Calibri"/>
                <a:cs typeface="Times New Roman"/>
              </a:rPr>
              <a:t> </a:t>
            </a:r>
            <a:r>
              <a:rPr lang="tr-TR" b="1" dirty="0">
                <a:solidFill>
                  <a:schemeClr val="bg1"/>
                </a:solidFill>
                <a:ea typeface="Calibri"/>
                <a:cs typeface="Times New Roman"/>
              </a:rPr>
              <a:t>Bazı olgularda bu seçimler kıllanmayı daha sıkıntılı hale sokarlar.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r-TR" dirty="0">
                <a:solidFill>
                  <a:schemeClr val="bg1"/>
                </a:solidFill>
                <a:ea typeface="Calibri"/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962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125760"/>
            <a:ext cx="8229600" cy="1143000"/>
          </a:xfrm>
        </p:spPr>
        <p:txBody>
          <a:bodyPr>
            <a:noAutofit/>
          </a:bodyPr>
          <a:lstStyle/>
          <a:p>
            <a:r>
              <a:rPr lang="tr-TR" sz="4000" b="1" dirty="0" err="1" smtClean="0">
                <a:solidFill>
                  <a:srgbClr val="FFFF00"/>
                </a:solidFill>
              </a:rPr>
              <a:t>Hirsutism</a:t>
            </a:r>
            <a:r>
              <a:rPr lang="tr-TR" sz="4000" b="1" dirty="0" smtClean="0">
                <a:solidFill>
                  <a:srgbClr val="FFFF00"/>
                </a:solidFill>
              </a:rPr>
              <a:t> tedavisinde kullanılan </a:t>
            </a:r>
            <a:r>
              <a:rPr lang="tr-TR" sz="4000" b="1" dirty="0" err="1" smtClean="0">
                <a:solidFill>
                  <a:srgbClr val="FFFF00"/>
                </a:solidFill>
              </a:rPr>
              <a:t>medikasyonlar</a:t>
            </a:r>
            <a:endParaRPr lang="tr-TR" sz="4000" b="1" dirty="0">
              <a:solidFill>
                <a:srgbClr val="FFFF00"/>
              </a:solidFill>
            </a:endParaRPr>
          </a:p>
        </p:txBody>
      </p:sp>
      <p:pic>
        <p:nvPicPr>
          <p:cNvPr id="5122" name="Picture 2" descr="C:\Users\mac\Desktop\Snap1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1"/>
            <a:ext cx="7776864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899592" y="1268760"/>
            <a:ext cx="50405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Oval 7"/>
          <p:cNvSpPr/>
          <p:nvPr/>
        </p:nvSpPr>
        <p:spPr>
          <a:xfrm>
            <a:off x="982024" y="3356992"/>
            <a:ext cx="1008112" cy="3600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457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b="1" dirty="0" err="1">
                <a:solidFill>
                  <a:srgbClr val="00B0F0"/>
                </a:solidFill>
              </a:rPr>
              <a:t>Hirsutism</a:t>
            </a:r>
            <a:r>
              <a:rPr lang="tr-TR" sz="2800" b="1" dirty="0">
                <a:solidFill>
                  <a:srgbClr val="00B0F0"/>
                </a:solidFill>
              </a:rPr>
              <a:t> tedavisinde kullanılan </a:t>
            </a:r>
            <a:r>
              <a:rPr lang="tr-TR" sz="2800" b="1" dirty="0" err="1">
                <a:solidFill>
                  <a:srgbClr val="00B0F0"/>
                </a:solidFill>
              </a:rPr>
              <a:t>medikasyonlar</a:t>
            </a:r>
            <a:endParaRPr lang="tr-TR" b="1" dirty="0">
              <a:solidFill>
                <a:srgbClr val="00B0F0"/>
              </a:solidFill>
            </a:endParaRPr>
          </a:p>
        </p:txBody>
      </p:sp>
      <p:pic>
        <p:nvPicPr>
          <p:cNvPr id="7170" name="Picture 2" descr="C:\Users\mac\Desktop\Snap1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59775"/>
            <a:ext cx="8511194" cy="63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mac\Desktop\Snap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64904"/>
            <a:ext cx="851119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8388424" y="6381328"/>
            <a:ext cx="30228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157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9307" y="188640"/>
            <a:ext cx="9753600" cy="6778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604612" y="548680"/>
            <a:ext cx="1149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FF00"/>
                </a:solidFill>
              </a:rPr>
              <a:t>ESKİSEHİR</a:t>
            </a:r>
            <a:endParaRPr lang="tr-TR" b="1" dirty="0">
              <a:solidFill>
                <a:srgbClr val="FFFF00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7812360" y="6665299"/>
            <a:ext cx="1440160" cy="3017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>
                <a:solidFill>
                  <a:srgbClr val="FFFF00"/>
                </a:solidFill>
              </a:rPr>
              <a:t>Teşekkürler</a:t>
            </a:r>
          </a:p>
        </p:txBody>
      </p:sp>
    </p:spTree>
    <p:extLst>
      <p:ext uri="{BB962C8B-B14F-4D97-AF65-F5344CB8AC3E}">
        <p14:creationId xmlns:p14="http://schemas.microsoft.com/office/powerpoint/2010/main" val="215855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6660232" y="5949280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FFFF00"/>
                </a:solidFill>
              </a:rPr>
              <a:t>Teşekkürler</a:t>
            </a:r>
            <a:endParaRPr lang="tr-TR" sz="2400" b="1" dirty="0">
              <a:solidFill>
                <a:srgbClr val="FFFF00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79512" y="260648"/>
            <a:ext cx="1309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FFFF00"/>
                </a:solidFill>
              </a:rPr>
              <a:t>Eskişehir</a:t>
            </a:r>
            <a:endParaRPr lang="tr-TR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12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998488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err="1" smtClean="0">
                <a:solidFill>
                  <a:srgbClr val="FFFF00"/>
                </a:solidFill>
              </a:rPr>
              <a:t>Hipertrikosis</a:t>
            </a:r>
            <a:r>
              <a:rPr lang="tr-TR" sz="4000" b="1" dirty="0" smtClean="0">
                <a:solidFill>
                  <a:srgbClr val="FFFF00"/>
                </a:solidFill>
              </a:rPr>
              <a:t>-ilaçlar-hastalıklar</a:t>
            </a:r>
            <a:endParaRPr lang="tr-TR" sz="4000" b="1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2000" b="1" i="0" u="none" strike="noStrike" baseline="0" dirty="0" smtClean="0">
                <a:solidFill>
                  <a:srgbClr val="FFFF00"/>
                </a:solidFill>
                <a:latin typeface="GalliardStd-Roman"/>
              </a:rPr>
              <a:t>İlaçlar: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000" b="1" i="0" u="none" strike="noStrike" baseline="0" dirty="0" err="1" smtClean="0">
                <a:solidFill>
                  <a:schemeClr val="bg1"/>
                </a:solidFill>
                <a:latin typeface="GalliardStd-Roman"/>
              </a:rPr>
              <a:t>acetazolamide</a:t>
            </a:r>
            <a:r>
              <a:rPr lang="tr-TR" sz="2000" b="1" i="0" u="none" strike="noStrike" baseline="0" dirty="0" smtClean="0">
                <a:solidFill>
                  <a:schemeClr val="bg1"/>
                </a:solidFill>
                <a:latin typeface="GalliardStd-Roman"/>
              </a:rPr>
              <a:t>, </a:t>
            </a:r>
            <a:r>
              <a:rPr lang="tr-TR" sz="2000" b="1" i="0" u="none" strike="noStrike" baseline="0" dirty="0" err="1" smtClean="0">
                <a:solidFill>
                  <a:schemeClr val="bg1"/>
                </a:solidFill>
                <a:latin typeface="GalliardStd-Roman"/>
              </a:rPr>
              <a:t>citalopram</a:t>
            </a:r>
            <a:r>
              <a:rPr lang="tr-TR" sz="2000" b="1" i="0" u="none" strike="noStrike" baseline="0" dirty="0" smtClean="0">
                <a:solidFill>
                  <a:schemeClr val="bg1"/>
                </a:solidFill>
                <a:latin typeface="GalliardStd-Roman"/>
              </a:rPr>
              <a:t>, </a:t>
            </a:r>
            <a:r>
              <a:rPr lang="tr-TR" sz="2000" b="1" i="0" u="none" strike="noStrike" baseline="0" dirty="0" err="1" smtClean="0">
                <a:solidFill>
                  <a:schemeClr val="bg1"/>
                </a:solidFill>
                <a:latin typeface="GalliardStd-Roman"/>
              </a:rPr>
              <a:t>corticotrophin</a:t>
            </a:r>
            <a:r>
              <a:rPr lang="tr-TR" sz="2000" b="1" i="0" u="none" strike="noStrike" baseline="0" dirty="0" smtClean="0">
                <a:solidFill>
                  <a:schemeClr val="bg1"/>
                </a:solidFill>
                <a:latin typeface="GalliardStd-Roman"/>
              </a:rPr>
              <a:t>, </a:t>
            </a:r>
            <a:r>
              <a:rPr lang="tr-TR" sz="2000" b="1" i="0" u="none" strike="noStrike" baseline="0" dirty="0" err="1" smtClean="0">
                <a:solidFill>
                  <a:schemeClr val="bg1"/>
                </a:solidFill>
                <a:latin typeface="GalliardStd-Roman"/>
              </a:rPr>
              <a:t>cyclosporine</a:t>
            </a:r>
            <a:r>
              <a:rPr lang="tr-TR" sz="2000" b="1" i="0" u="none" strike="noStrike" baseline="0" dirty="0" smtClean="0">
                <a:solidFill>
                  <a:schemeClr val="bg1"/>
                </a:solidFill>
                <a:latin typeface="GalliardStd-Roman"/>
              </a:rPr>
              <a:t>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000" b="1" i="0" u="none" strike="noStrike" baseline="0" dirty="0" err="1" smtClean="0">
                <a:solidFill>
                  <a:schemeClr val="bg1"/>
                </a:solidFill>
                <a:latin typeface="GalliardStd-Roman"/>
              </a:rPr>
              <a:t>diazoxide</a:t>
            </a:r>
            <a:r>
              <a:rPr lang="tr-TR" sz="2000" b="1" i="0" u="none" strike="noStrike" baseline="0" dirty="0" smtClean="0">
                <a:solidFill>
                  <a:schemeClr val="bg1"/>
                </a:solidFill>
                <a:latin typeface="GalliardStd-Roman"/>
              </a:rPr>
              <a:t>, </a:t>
            </a:r>
            <a:r>
              <a:rPr lang="tr-TR" sz="2000" b="1" i="0" u="none" strike="noStrike" baseline="0" dirty="0" err="1" smtClean="0">
                <a:solidFill>
                  <a:schemeClr val="bg1"/>
                </a:solidFill>
                <a:latin typeface="GalliardStd-Roman"/>
              </a:rPr>
              <a:t>glucocorticoids</a:t>
            </a:r>
            <a:r>
              <a:rPr lang="tr-TR" sz="2000" b="1" i="0" u="none" strike="noStrike" baseline="0" dirty="0" smtClean="0">
                <a:solidFill>
                  <a:schemeClr val="bg1"/>
                </a:solidFill>
                <a:latin typeface="GalliardStd-Roman"/>
              </a:rPr>
              <a:t>, </a:t>
            </a:r>
            <a:r>
              <a:rPr lang="tr-TR" sz="2000" b="1" i="0" u="none" strike="noStrike" baseline="0" dirty="0" err="1" smtClean="0">
                <a:solidFill>
                  <a:schemeClr val="bg1"/>
                </a:solidFill>
                <a:latin typeface="GalliardStd-Roman"/>
              </a:rPr>
              <a:t>metoclopramide</a:t>
            </a:r>
            <a:r>
              <a:rPr lang="tr-TR" sz="2000" b="1" i="0" u="none" strike="noStrike" baseline="0" dirty="0" smtClean="0">
                <a:solidFill>
                  <a:schemeClr val="bg1"/>
                </a:solidFill>
                <a:latin typeface="GalliardStd-Roman"/>
              </a:rPr>
              <a:t>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000" b="1" i="0" u="none" strike="noStrike" baseline="0" dirty="0" err="1" smtClean="0">
                <a:solidFill>
                  <a:schemeClr val="bg1"/>
                </a:solidFill>
                <a:latin typeface="GalliardStd-Roman"/>
              </a:rPr>
              <a:t>methyldopa</a:t>
            </a:r>
            <a:r>
              <a:rPr lang="tr-TR" sz="2000" b="1" i="0" u="none" strike="noStrike" baseline="0" dirty="0" smtClean="0">
                <a:solidFill>
                  <a:schemeClr val="bg1"/>
                </a:solidFill>
                <a:latin typeface="GalliardStd-Roman"/>
              </a:rPr>
              <a:t>, </a:t>
            </a:r>
            <a:r>
              <a:rPr lang="tr-TR" sz="2000" b="1" i="0" u="none" strike="noStrike" baseline="0" dirty="0" err="1" smtClean="0">
                <a:solidFill>
                  <a:schemeClr val="bg1"/>
                </a:solidFill>
                <a:latin typeface="GalliardStd-Roman"/>
              </a:rPr>
              <a:t>mercure</a:t>
            </a:r>
            <a:r>
              <a:rPr lang="tr-TR" sz="2000" b="1" i="0" u="none" strike="noStrike" baseline="0" dirty="0" smtClean="0">
                <a:solidFill>
                  <a:schemeClr val="bg1"/>
                </a:solidFill>
                <a:latin typeface="GalliardStd-Roman"/>
              </a:rPr>
              <a:t> </a:t>
            </a:r>
            <a:r>
              <a:rPr lang="tr-TR" sz="2000" b="1" i="0" u="none" strike="noStrike" baseline="0" dirty="0" err="1" smtClean="0">
                <a:solidFill>
                  <a:schemeClr val="bg1"/>
                </a:solidFill>
                <a:latin typeface="GalliardStd-Roman"/>
              </a:rPr>
              <a:t>poisoning</a:t>
            </a:r>
            <a:r>
              <a:rPr lang="tr-TR" sz="2000" b="1" i="0" u="none" strike="noStrike" baseline="0" dirty="0" smtClean="0">
                <a:solidFill>
                  <a:schemeClr val="bg1"/>
                </a:solidFill>
                <a:latin typeface="GalliardStd-Roman"/>
              </a:rPr>
              <a:t>, </a:t>
            </a:r>
            <a:r>
              <a:rPr lang="tr-TR" sz="2000" b="1" i="0" u="none" strike="noStrike" baseline="0" dirty="0" err="1" smtClean="0">
                <a:solidFill>
                  <a:schemeClr val="bg1"/>
                </a:solidFill>
                <a:latin typeface="GalliardStd-Roman"/>
              </a:rPr>
              <a:t>minoxidil</a:t>
            </a:r>
            <a:r>
              <a:rPr lang="tr-TR" sz="2000" b="1" i="0" u="none" strike="noStrike" baseline="0" dirty="0" smtClean="0">
                <a:solidFill>
                  <a:schemeClr val="bg1"/>
                </a:solidFill>
                <a:latin typeface="GalliardStd-Roman"/>
              </a:rPr>
              <a:t>, </a:t>
            </a:r>
            <a:r>
              <a:rPr lang="tr-TR" sz="2000" b="1" i="0" u="none" strike="noStrike" baseline="0" dirty="0" err="1" smtClean="0">
                <a:solidFill>
                  <a:schemeClr val="bg1"/>
                </a:solidFill>
                <a:latin typeface="GalliardStd-Roman"/>
              </a:rPr>
              <a:t>penicillamine</a:t>
            </a:r>
            <a:r>
              <a:rPr lang="tr-TR" sz="2000" b="1" i="0" u="none" strike="noStrike" baseline="0" dirty="0" smtClean="0">
                <a:solidFill>
                  <a:schemeClr val="bg1"/>
                </a:solidFill>
                <a:latin typeface="GalliardStd-Roman"/>
              </a:rPr>
              <a:t>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000" b="1" i="0" u="none" strike="noStrike" baseline="0" dirty="0" err="1" smtClean="0">
                <a:solidFill>
                  <a:schemeClr val="bg1"/>
                </a:solidFill>
                <a:latin typeface="GalliardStd-Roman"/>
              </a:rPr>
              <a:t>phenothiazines</a:t>
            </a:r>
            <a:r>
              <a:rPr lang="tr-TR" sz="2000" b="1" i="0" u="none" strike="noStrike" baseline="0" dirty="0" smtClean="0">
                <a:solidFill>
                  <a:schemeClr val="bg1"/>
                </a:solidFill>
                <a:latin typeface="GalliardStd-Roman"/>
              </a:rPr>
              <a:t>, </a:t>
            </a:r>
            <a:r>
              <a:rPr lang="tr-TR" sz="2000" b="1" i="0" u="none" strike="noStrike" baseline="0" dirty="0" err="1" smtClean="0">
                <a:solidFill>
                  <a:schemeClr val="bg1"/>
                </a:solidFill>
                <a:latin typeface="GalliardStd-Roman"/>
              </a:rPr>
              <a:t>phenytoin</a:t>
            </a:r>
            <a:r>
              <a:rPr lang="tr-TR" sz="2000" b="1" i="0" u="none" strike="noStrike" baseline="0" dirty="0" smtClean="0">
                <a:solidFill>
                  <a:schemeClr val="bg1"/>
                </a:solidFill>
                <a:latin typeface="GalliardStd-Roman"/>
              </a:rPr>
              <a:t>, </a:t>
            </a:r>
            <a:r>
              <a:rPr lang="tr-TR" sz="2000" b="1" i="0" u="none" strike="noStrike" baseline="0" dirty="0" err="1" smtClean="0">
                <a:solidFill>
                  <a:schemeClr val="bg1"/>
                </a:solidFill>
                <a:latin typeface="GalliardStd-Roman"/>
              </a:rPr>
              <a:t>reserpine</a:t>
            </a:r>
            <a:r>
              <a:rPr lang="tr-TR" sz="2000" b="1" i="0" u="none" strike="noStrike" baseline="0" dirty="0" smtClean="0">
                <a:solidFill>
                  <a:schemeClr val="bg1"/>
                </a:solidFill>
                <a:latin typeface="GalliardStd-Roman"/>
              </a:rPr>
              <a:t>, </a:t>
            </a:r>
            <a:r>
              <a:rPr lang="tr-TR" sz="2000" b="1" i="0" u="none" strike="noStrike" baseline="0" dirty="0" err="1" smtClean="0">
                <a:solidFill>
                  <a:schemeClr val="bg1"/>
                </a:solidFill>
                <a:latin typeface="GalliardStd-Roman"/>
              </a:rPr>
              <a:t>streptomycin</a:t>
            </a:r>
            <a:r>
              <a:rPr lang="tr-TR" sz="2000" b="1" i="0" u="none" strike="noStrike" baseline="0" dirty="0" smtClean="0">
                <a:solidFill>
                  <a:schemeClr val="bg1"/>
                </a:solidFill>
                <a:latin typeface="GalliardStd-Roman"/>
              </a:rPr>
              <a:t>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i="0" u="none" strike="noStrike" baseline="0" dirty="0" err="1" smtClean="0">
                <a:solidFill>
                  <a:schemeClr val="bg1"/>
                </a:solidFill>
                <a:latin typeface="GalliardStd-Roman"/>
              </a:rPr>
              <a:t>valproic</a:t>
            </a:r>
            <a:r>
              <a:rPr lang="en-US" sz="2000" b="1" i="0" u="none" strike="noStrike" baseline="0" dirty="0" smtClean="0">
                <a:solidFill>
                  <a:schemeClr val="bg1"/>
                </a:solidFill>
                <a:latin typeface="GalliardStd-Roman"/>
              </a:rPr>
              <a:t> acid, </a:t>
            </a:r>
            <a:r>
              <a:rPr lang="tr-TR" sz="2000" b="1" i="0" u="none" strike="noStrike" baseline="0" dirty="0" smtClean="0">
                <a:solidFill>
                  <a:schemeClr val="bg1"/>
                </a:solidFill>
                <a:latin typeface="GalliardStd-Roman"/>
              </a:rPr>
              <a:t>ve</a:t>
            </a:r>
            <a:r>
              <a:rPr lang="tr-TR" sz="2000" b="1" i="0" u="none" strike="noStrike" dirty="0" smtClean="0">
                <a:solidFill>
                  <a:schemeClr val="bg1"/>
                </a:solidFill>
                <a:latin typeface="GalliardStd-Roman"/>
              </a:rPr>
              <a:t> ağır </a:t>
            </a:r>
            <a:r>
              <a:rPr lang="en-US" sz="2000" b="1" i="0" u="none" strike="noStrike" baseline="0" dirty="0" smtClean="0">
                <a:solidFill>
                  <a:schemeClr val="bg1"/>
                </a:solidFill>
                <a:latin typeface="GalliardStd-Roman"/>
              </a:rPr>
              <a:t>metal</a:t>
            </a:r>
            <a:r>
              <a:rPr lang="tr-TR" sz="2000" b="1" dirty="0" err="1" smtClean="0">
                <a:solidFill>
                  <a:schemeClr val="bg1"/>
                </a:solidFill>
                <a:latin typeface="GalliardStd-Roman"/>
              </a:rPr>
              <a:t>ler</a:t>
            </a:r>
            <a:endParaRPr lang="tr-TR" sz="2000" b="1" dirty="0" smtClean="0">
              <a:solidFill>
                <a:schemeClr val="bg1"/>
              </a:solidFill>
              <a:latin typeface="GalliardStd-Roman"/>
            </a:endParaRPr>
          </a:p>
          <a:p>
            <a:pPr marL="0" indent="0">
              <a:buNone/>
            </a:pPr>
            <a:r>
              <a:rPr lang="tr-TR" sz="2000" b="1" dirty="0">
                <a:solidFill>
                  <a:schemeClr val="bg1"/>
                </a:solidFill>
                <a:latin typeface="GalliardStd-Roman"/>
              </a:rPr>
              <a:t> </a:t>
            </a:r>
            <a:r>
              <a:rPr lang="tr-TR" sz="2000" b="1" dirty="0" smtClean="0">
                <a:solidFill>
                  <a:srgbClr val="FFFF00"/>
                </a:solidFill>
                <a:latin typeface="GalliardStd-Roman"/>
              </a:rPr>
              <a:t>İlaç kesiminden haftalar </a:t>
            </a:r>
            <a:r>
              <a:rPr lang="tr-TR" sz="2000" b="1" dirty="0" err="1" smtClean="0">
                <a:solidFill>
                  <a:srgbClr val="FFFF00"/>
                </a:solidFill>
                <a:latin typeface="GalliardStd-Roman"/>
              </a:rPr>
              <a:t>içağırinde</a:t>
            </a:r>
            <a:r>
              <a:rPr lang="tr-TR" sz="2000" b="1" dirty="0" smtClean="0">
                <a:solidFill>
                  <a:srgbClr val="FFFF00"/>
                </a:solidFill>
                <a:latin typeface="GalliardStd-Roman"/>
              </a:rPr>
              <a:t> </a:t>
            </a:r>
            <a:r>
              <a:rPr lang="tr-TR" sz="2000" b="1" dirty="0" err="1" smtClean="0">
                <a:solidFill>
                  <a:srgbClr val="FFFF00"/>
                </a:solidFill>
                <a:latin typeface="GalliardStd-Roman"/>
              </a:rPr>
              <a:t>semtomlar</a:t>
            </a:r>
            <a:r>
              <a:rPr lang="tr-TR" sz="2000" b="1" dirty="0" smtClean="0">
                <a:solidFill>
                  <a:srgbClr val="FFFF00"/>
                </a:solidFill>
                <a:latin typeface="GalliardStd-Roman"/>
              </a:rPr>
              <a:t> geri döner.</a:t>
            </a:r>
            <a:endParaRPr lang="tr-TR" sz="2000" b="1" dirty="0">
              <a:solidFill>
                <a:srgbClr val="FFFF00"/>
              </a:solidFill>
              <a:latin typeface="GalliardStd-Roman"/>
            </a:endParaRPr>
          </a:p>
          <a:p>
            <a:pPr>
              <a:buFont typeface="Wingdings" panose="05000000000000000000" pitchFamily="2" charset="2"/>
              <a:buChar char="ü"/>
            </a:pPr>
            <a:endParaRPr lang="tr-TR" sz="2000" dirty="0" smtClean="0">
              <a:latin typeface="GalliardStd-Roman"/>
            </a:endParaRPr>
          </a:p>
          <a:p>
            <a:pPr marL="0" indent="0">
              <a:buNone/>
            </a:pPr>
            <a:r>
              <a:rPr lang="tr-TR" sz="2000" b="1" dirty="0" smtClean="0">
                <a:solidFill>
                  <a:srgbClr val="FFFF00"/>
                </a:solidFill>
                <a:latin typeface="GalliardStd-Roman"/>
              </a:rPr>
              <a:t>Hastalıklar</a:t>
            </a:r>
            <a:endParaRPr lang="tr-TR" sz="2000" b="1" dirty="0">
              <a:solidFill>
                <a:srgbClr val="FFFF00"/>
              </a:solidFill>
              <a:latin typeface="GalliardStd-Roman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2000" b="1" dirty="0" err="1">
                <a:solidFill>
                  <a:schemeClr val="bg1"/>
                </a:solidFill>
                <a:latin typeface="GalliardStd-Roman"/>
              </a:rPr>
              <a:t>porphyria</a:t>
            </a:r>
            <a:r>
              <a:rPr lang="tr-TR" sz="2000" b="1" dirty="0">
                <a:solidFill>
                  <a:schemeClr val="bg1"/>
                </a:solidFill>
                <a:latin typeface="GalliardStd-Roman"/>
              </a:rPr>
              <a:t>, </a:t>
            </a:r>
            <a:r>
              <a:rPr lang="tr-TR" sz="2000" b="1" dirty="0" err="1">
                <a:solidFill>
                  <a:schemeClr val="bg1"/>
                </a:solidFill>
                <a:latin typeface="GalliardStd-Roman"/>
              </a:rPr>
              <a:t>anorexia</a:t>
            </a:r>
            <a:r>
              <a:rPr lang="tr-TR" sz="2000" b="1" dirty="0">
                <a:solidFill>
                  <a:schemeClr val="bg1"/>
                </a:solidFill>
                <a:latin typeface="GalliardStd-Roman"/>
              </a:rPr>
              <a:t> </a:t>
            </a:r>
            <a:r>
              <a:rPr lang="tr-TR" sz="2000" b="1" dirty="0" err="1">
                <a:solidFill>
                  <a:schemeClr val="bg1"/>
                </a:solidFill>
                <a:latin typeface="GalliardStd-Roman"/>
              </a:rPr>
              <a:t>nervosa</a:t>
            </a:r>
            <a:r>
              <a:rPr lang="tr-TR" sz="2000" b="1" dirty="0">
                <a:solidFill>
                  <a:schemeClr val="bg1"/>
                </a:solidFill>
                <a:latin typeface="GalliardStd-Roman"/>
              </a:rPr>
              <a:t>, </a:t>
            </a:r>
            <a:r>
              <a:rPr lang="tr-TR" sz="2000" b="1" dirty="0" err="1">
                <a:solidFill>
                  <a:schemeClr val="bg1"/>
                </a:solidFill>
                <a:latin typeface="GalliardStd-Roman"/>
              </a:rPr>
              <a:t>malnutrition</a:t>
            </a:r>
            <a:r>
              <a:rPr lang="tr-TR" sz="2000" b="1" dirty="0">
                <a:solidFill>
                  <a:schemeClr val="bg1"/>
                </a:solidFill>
                <a:latin typeface="GalliardStd-Roman"/>
              </a:rPr>
              <a:t>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000" b="1" dirty="0" err="1">
                <a:solidFill>
                  <a:schemeClr val="bg1"/>
                </a:solidFill>
                <a:latin typeface="GalliardStd-Roman"/>
              </a:rPr>
              <a:t>juvenile</a:t>
            </a:r>
            <a:r>
              <a:rPr lang="tr-TR" sz="2000" b="1" dirty="0">
                <a:solidFill>
                  <a:schemeClr val="bg1"/>
                </a:solidFill>
                <a:latin typeface="GalliardStd-Roman"/>
              </a:rPr>
              <a:t> </a:t>
            </a:r>
            <a:r>
              <a:rPr lang="tr-TR" sz="2000" b="1" dirty="0" err="1">
                <a:solidFill>
                  <a:schemeClr val="bg1"/>
                </a:solidFill>
                <a:latin typeface="GalliardStd-Roman"/>
              </a:rPr>
              <a:t>dermatomyositis</a:t>
            </a:r>
            <a:r>
              <a:rPr lang="tr-TR" sz="2000" b="1" dirty="0">
                <a:solidFill>
                  <a:schemeClr val="bg1"/>
                </a:solidFill>
                <a:latin typeface="GalliardStd-Roman"/>
              </a:rPr>
              <a:t>, </a:t>
            </a:r>
            <a:r>
              <a:rPr lang="tr-TR" sz="2000" b="1" dirty="0" err="1">
                <a:solidFill>
                  <a:schemeClr val="bg1"/>
                </a:solidFill>
                <a:latin typeface="GalliardStd-Roman"/>
              </a:rPr>
              <a:t>tuberculosis</a:t>
            </a:r>
            <a:r>
              <a:rPr lang="tr-TR" sz="2000" b="1" dirty="0">
                <a:solidFill>
                  <a:schemeClr val="bg1"/>
                </a:solidFill>
                <a:latin typeface="GalliardStd-Roman"/>
              </a:rPr>
              <a:t>, </a:t>
            </a:r>
            <a:r>
              <a:rPr lang="tr-TR" sz="2000" b="1" dirty="0" err="1">
                <a:solidFill>
                  <a:schemeClr val="bg1"/>
                </a:solidFill>
                <a:latin typeface="GalliardStd-Roman"/>
              </a:rPr>
              <a:t>hypothyroidism</a:t>
            </a:r>
            <a:r>
              <a:rPr lang="tr-TR" sz="2000" b="1" dirty="0">
                <a:solidFill>
                  <a:schemeClr val="bg1"/>
                </a:solidFill>
                <a:latin typeface="GalliardStd-Roman"/>
              </a:rPr>
              <a:t>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000" b="1" dirty="0" err="1">
                <a:solidFill>
                  <a:schemeClr val="bg1"/>
                </a:solidFill>
                <a:latin typeface="GalliardStd-Roman"/>
              </a:rPr>
              <a:t>paraneoplastic</a:t>
            </a:r>
            <a:r>
              <a:rPr lang="tr-TR" sz="2000" b="1" dirty="0">
                <a:solidFill>
                  <a:schemeClr val="bg1"/>
                </a:solidFill>
                <a:latin typeface="GalliardStd-Roman"/>
              </a:rPr>
              <a:t> </a:t>
            </a:r>
            <a:r>
              <a:rPr lang="tr-TR" sz="2000" b="1" dirty="0" err="1">
                <a:solidFill>
                  <a:schemeClr val="bg1"/>
                </a:solidFill>
                <a:latin typeface="GalliardStd-Roman"/>
              </a:rPr>
              <a:t>syndrome</a:t>
            </a:r>
            <a:endParaRPr lang="tr-TR" sz="2000" b="1" dirty="0">
              <a:solidFill>
                <a:schemeClr val="bg1"/>
              </a:solidFill>
              <a:latin typeface="GalliardStd-Roman"/>
            </a:endParaRPr>
          </a:p>
        </p:txBody>
      </p:sp>
    </p:spTree>
    <p:extLst>
      <p:ext uri="{BB962C8B-B14F-4D97-AF65-F5344CB8AC3E}">
        <p14:creationId xmlns:p14="http://schemas.microsoft.com/office/powerpoint/2010/main" val="47004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13467"/>
            <a:ext cx="8229600" cy="1143000"/>
          </a:xfrm>
        </p:spPr>
        <p:txBody>
          <a:bodyPr/>
          <a:lstStyle/>
          <a:p>
            <a:r>
              <a:rPr lang="tr-TR" sz="4000" b="1" dirty="0" err="1" smtClean="0">
                <a:solidFill>
                  <a:srgbClr val="FFFF00"/>
                </a:solidFill>
              </a:rPr>
              <a:t>hipertrikosis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4896544"/>
          </a:xfrm>
        </p:spPr>
        <p:txBody>
          <a:bodyPr>
            <a:no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tr-TR" sz="2800" b="1" dirty="0" err="1">
                <a:solidFill>
                  <a:prstClr val="white"/>
                </a:solidFill>
              </a:rPr>
              <a:t>Hirsutism</a:t>
            </a:r>
            <a:r>
              <a:rPr lang="tr-TR" sz="2800" b="1" dirty="0">
                <a:solidFill>
                  <a:srgbClr val="FFFF00"/>
                </a:solidFill>
              </a:rPr>
              <a:t> </a:t>
            </a:r>
            <a:r>
              <a:rPr lang="tr-TR" sz="2800" b="1" dirty="0" err="1">
                <a:solidFill>
                  <a:srgbClr val="FFFF00"/>
                </a:solidFill>
              </a:rPr>
              <a:t>hipertrikosis</a:t>
            </a:r>
            <a:r>
              <a:rPr lang="tr-TR" sz="2800" b="1" dirty="0">
                <a:solidFill>
                  <a:srgbClr val="FFFF00"/>
                </a:solidFill>
              </a:rPr>
              <a:t> </a:t>
            </a:r>
            <a:r>
              <a:rPr lang="tr-TR" sz="2800" b="1" dirty="0">
                <a:solidFill>
                  <a:prstClr val="white"/>
                </a:solidFill>
              </a:rPr>
              <a:t>den ayırt olunmalıdır. 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tr-TR" sz="2800" b="1" dirty="0">
              <a:solidFill>
                <a:srgbClr val="FFFF00"/>
              </a:solidFill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tr-TR" sz="2800" b="1" dirty="0" err="1">
                <a:solidFill>
                  <a:srgbClr val="FFFF00"/>
                </a:solidFill>
              </a:rPr>
              <a:t>Hipertrikosis</a:t>
            </a:r>
            <a:r>
              <a:rPr lang="tr-TR" sz="2800" b="1" dirty="0">
                <a:solidFill>
                  <a:srgbClr val="FFFF00"/>
                </a:solidFill>
              </a:rPr>
              <a:t> </a:t>
            </a:r>
            <a:r>
              <a:rPr lang="tr-TR" sz="2800" b="1" dirty="0" err="1">
                <a:solidFill>
                  <a:prstClr val="white"/>
                </a:solidFill>
              </a:rPr>
              <a:t>non</a:t>
            </a:r>
            <a:r>
              <a:rPr lang="tr-TR" sz="2800" b="1" dirty="0">
                <a:solidFill>
                  <a:prstClr val="white"/>
                </a:solidFill>
              </a:rPr>
              <a:t>-seksüel dağılım </a:t>
            </a:r>
            <a:r>
              <a:rPr lang="tr-TR" sz="2800" b="1" dirty="0" err="1">
                <a:solidFill>
                  <a:prstClr val="white"/>
                </a:solidFill>
              </a:rPr>
              <a:t>karekterinde</a:t>
            </a:r>
            <a:r>
              <a:rPr lang="tr-TR" sz="2800" b="1" dirty="0">
                <a:solidFill>
                  <a:prstClr val="white"/>
                </a:solidFill>
              </a:rPr>
              <a:t> ve </a:t>
            </a:r>
            <a:r>
              <a:rPr lang="tr-TR" sz="2800" b="1" dirty="0" err="1">
                <a:solidFill>
                  <a:prstClr val="white"/>
                </a:solidFill>
              </a:rPr>
              <a:t>androgen</a:t>
            </a:r>
            <a:r>
              <a:rPr lang="tr-TR" sz="2800" b="1" dirty="0">
                <a:solidFill>
                  <a:prstClr val="white"/>
                </a:solidFill>
              </a:rPr>
              <a:t> bağımlı olmadan kıl büyümesinin yaygın şeklini ifade eder.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tr-TR" sz="2800" dirty="0">
              <a:solidFill>
                <a:srgbClr val="FFFF00"/>
              </a:solidFill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tr-TR" sz="2800" b="1" dirty="0" err="1">
                <a:solidFill>
                  <a:srgbClr val="FFFF00"/>
                </a:solidFill>
              </a:rPr>
              <a:t>Hipertirikosis</a:t>
            </a:r>
            <a:r>
              <a:rPr lang="tr-TR" sz="2800" b="1" dirty="0">
                <a:solidFill>
                  <a:prstClr val="white"/>
                </a:solidFill>
              </a:rPr>
              <a:t> </a:t>
            </a:r>
            <a:r>
              <a:rPr lang="tr-TR" sz="2800" b="1" dirty="0" err="1">
                <a:solidFill>
                  <a:prstClr val="white"/>
                </a:solidFill>
              </a:rPr>
              <a:t>ilaç,herediter</a:t>
            </a:r>
            <a:r>
              <a:rPr lang="tr-TR" sz="2800" b="1" dirty="0">
                <a:solidFill>
                  <a:prstClr val="white"/>
                </a:solidFill>
              </a:rPr>
              <a:t> </a:t>
            </a:r>
            <a:r>
              <a:rPr lang="tr-TR" sz="2800" b="1" dirty="0" err="1">
                <a:solidFill>
                  <a:prstClr val="white"/>
                </a:solidFill>
              </a:rPr>
              <a:t>faktörler,metabolik</a:t>
            </a:r>
            <a:r>
              <a:rPr lang="tr-TR" sz="2800" b="1" dirty="0">
                <a:solidFill>
                  <a:prstClr val="white"/>
                </a:solidFill>
              </a:rPr>
              <a:t> veya diğer </a:t>
            </a:r>
            <a:r>
              <a:rPr lang="tr-TR" sz="2800" b="1" dirty="0" err="1">
                <a:solidFill>
                  <a:prstClr val="white"/>
                </a:solidFill>
              </a:rPr>
              <a:t>non</a:t>
            </a:r>
            <a:r>
              <a:rPr lang="tr-TR" sz="2800" b="1" dirty="0">
                <a:solidFill>
                  <a:prstClr val="white"/>
                </a:solidFill>
              </a:rPr>
              <a:t>-endokrin hastalıklarla ilişki içinde iken fazla </a:t>
            </a:r>
            <a:r>
              <a:rPr lang="tr-TR" sz="2800" b="1" dirty="0" err="1">
                <a:solidFill>
                  <a:prstClr val="white"/>
                </a:solidFill>
              </a:rPr>
              <a:t>androjen</a:t>
            </a:r>
            <a:r>
              <a:rPr lang="tr-TR" sz="2800" b="1" dirty="0">
                <a:solidFill>
                  <a:prstClr val="white"/>
                </a:solidFill>
              </a:rPr>
              <a:t> yapımının etkisi yoktur</a:t>
            </a:r>
            <a:r>
              <a:rPr lang="tr-TR" sz="2800" b="1" dirty="0" smtClean="0">
                <a:solidFill>
                  <a:prstClr val="white"/>
                </a:solidFill>
              </a:rPr>
              <a:t>.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tr-TR" sz="2800" b="1" dirty="0" smtClean="0">
              <a:solidFill>
                <a:prstClr val="white"/>
              </a:solidFill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tr-TR" sz="2800" b="1" dirty="0" smtClean="0">
                <a:solidFill>
                  <a:prstClr val="white"/>
                </a:solidFill>
              </a:rPr>
              <a:t>Ancak </a:t>
            </a:r>
            <a:r>
              <a:rPr lang="tr-TR" sz="2800" b="1" dirty="0" err="1">
                <a:solidFill>
                  <a:prstClr val="white"/>
                </a:solidFill>
              </a:rPr>
              <a:t>androjgenlerin</a:t>
            </a:r>
            <a:r>
              <a:rPr lang="tr-TR" sz="2800" b="1" dirty="0">
                <a:solidFill>
                  <a:prstClr val="white"/>
                </a:solidFill>
              </a:rPr>
              <a:t> problemi </a:t>
            </a:r>
            <a:r>
              <a:rPr lang="tr-TR" sz="2800" b="1" dirty="0" err="1">
                <a:solidFill>
                  <a:prstClr val="white"/>
                </a:solidFill>
              </a:rPr>
              <a:t>agreve</a:t>
            </a:r>
            <a:r>
              <a:rPr lang="tr-TR" sz="2800" b="1" dirty="0">
                <a:solidFill>
                  <a:prstClr val="white"/>
                </a:solidFill>
              </a:rPr>
              <a:t> ettiği de kabul olunmaktadır</a:t>
            </a:r>
            <a:r>
              <a:rPr lang="tr-TR" sz="2800" dirty="0">
                <a:solidFill>
                  <a:prstClr val="white"/>
                </a:solidFill>
              </a:rPr>
              <a:t>.</a:t>
            </a:r>
          </a:p>
          <a:p>
            <a:endParaRPr lang="tr-TR" sz="4400" dirty="0"/>
          </a:p>
        </p:txBody>
      </p:sp>
    </p:spTree>
    <p:extLst>
      <p:ext uri="{BB962C8B-B14F-4D97-AF65-F5344CB8AC3E}">
        <p14:creationId xmlns:p14="http://schemas.microsoft.com/office/powerpoint/2010/main" val="87894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/>
          </a:bodyPr>
          <a:lstStyle/>
          <a:p>
            <a:r>
              <a:rPr lang="tr-TR" sz="4000" b="1" dirty="0" err="1" smtClean="0">
                <a:solidFill>
                  <a:srgbClr val="FFFF00"/>
                </a:solidFill>
              </a:rPr>
              <a:t>Virilism</a:t>
            </a:r>
            <a:endParaRPr lang="tr-TR" sz="4000" b="1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1124744"/>
            <a:ext cx="8579296" cy="5832648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tr-TR" altLang="tr-TR" b="1" dirty="0" smtClean="0">
                <a:solidFill>
                  <a:srgbClr val="00FF00"/>
                </a:solidFill>
              </a:rPr>
              <a:t>Aşırı  </a:t>
            </a:r>
            <a:r>
              <a:rPr lang="tr-TR" altLang="tr-TR" b="1" dirty="0" err="1" smtClean="0">
                <a:solidFill>
                  <a:srgbClr val="00FF00"/>
                </a:solidFill>
              </a:rPr>
              <a:t>Androgen</a:t>
            </a:r>
            <a:r>
              <a:rPr lang="tr-TR" altLang="tr-TR" b="1" dirty="0" smtClean="0">
                <a:solidFill>
                  <a:srgbClr val="00FF00"/>
                </a:solidFill>
              </a:rPr>
              <a:t> artımı sonucu </a:t>
            </a:r>
            <a:r>
              <a:rPr lang="tr-TR" altLang="tr-TR" b="1" dirty="0" smtClean="0">
                <a:solidFill>
                  <a:schemeClr val="bg1"/>
                </a:solidFill>
                <a:sym typeface="Symbol" pitchFamily="18" charset="2"/>
              </a:rPr>
              <a:t>anti- </a:t>
            </a:r>
            <a:r>
              <a:rPr lang="tr-TR" altLang="tr-TR" b="1" dirty="0" err="1" smtClean="0">
                <a:solidFill>
                  <a:schemeClr val="bg1"/>
                </a:solidFill>
                <a:sym typeface="Symbol" pitchFamily="18" charset="2"/>
              </a:rPr>
              <a:t>östrojenik</a:t>
            </a:r>
            <a:r>
              <a:rPr lang="tr-TR" altLang="tr-TR" b="1" dirty="0" smtClean="0">
                <a:solidFill>
                  <a:schemeClr val="bg1"/>
                </a:solidFill>
                <a:sym typeface="Symbol" pitchFamily="18" charset="2"/>
              </a:rPr>
              <a:t>  </a:t>
            </a:r>
            <a:r>
              <a:rPr lang="tr-TR" altLang="tr-TR" b="1" u="sng" dirty="0" err="1" smtClean="0">
                <a:solidFill>
                  <a:schemeClr val="bg1"/>
                </a:solidFill>
                <a:sym typeface="Symbol" pitchFamily="18" charset="2"/>
              </a:rPr>
              <a:t>maskulizan</a:t>
            </a:r>
            <a:r>
              <a:rPr lang="tr-TR" altLang="tr-TR" b="1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tr-TR" altLang="tr-TR" b="1" u="sng" dirty="0" smtClean="0">
                <a:solidFill>
                  <a:schemeClr val="bg1"/>
                </a:solidFill>
                <a:sym typeface="Symbol" pitchFamily="18" charset="2"/>
              </a:rPr>
              <a:t>etki</a:t>
            </a:r>
            <a:r>
              <a:rPr lang="tr-TR" altLang="tr-TR" b="1" dirty="0" smtClean="0">
                <a:solidFill>
                  <a:schemeClr val="bg1"/>
                </a:solidFill>
                <a:sym typeface="Symbol" pitchFamily="18" charset="2"/>
              </a:rPr>
              <a:t>nin ortaya çıkması ve bu bağlantıda da olgularda 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tr-TR" altLang="tr-TR" b="1" dirty="0">
                <a:solidFill>
                  <a:srgbClr val="FFFF00"/>
                </a:solidFill>
                <a:sym typeface="Symbol" pitchFamily="18" charset="2"/>
              </a:rPr>
              <a:t>H</a:t>
            </a:r>
            <a:r>
              <a:rPr lang="tr-TR" altLang="tr-TR" b="1" dirty="0" smtClean="0">
                <a:solidFill>
                  <a:srgbClr val="FFFF00"/>
                </a:solidFill>
                <a:sym typeface="Symbol" pitchFamily="18" charset="2"/>
              </a:rPr>
              <a:t>ızlı bir şekilde  </a:t>
            </a:r>
            <a:r>
              <a:rPr lang="tr-TR" altLang="tr-TR" b="1" dirty="0" err="1" smtClean="0">
                <a:solidFill>
                  <a:schemeClr val="bg1"/>
                </a:solidFill>
                <a:sym typeface="Symbol" pitchFamily="18" charset="2"/>
              </a:rPr>
              <a:t>Temporal</a:t>
            </a:r>
            <a:r>
              <a:rPr lang="tr-TR" altLang="tr-TR" b="1" dirty="0" smtClean="0">
                <a:solidFill>
                  <a:schemeClr val="bg1"/>
                </a:solidFill>
                <a:sym typeface="Symbol" pitchFamily="18" charset="2"/>
              </a:rPr>
              <a:t> saç dökülmesi sonradan ortaya çıkan  ses kal</a:t>
            </a:r>
            <a:r>
              <a:rPr lang="tr-TR" altLang="tr-TR" b="1" dirty="0" smtClean="0">
                <a:solidFill>
                  <a:schemeClr val="bg1"/>
                </a:solidFill>
              </a:rPr>
              <a:t>ı</a:t>
            </a:r>
            <a:r>
              <a:rPr lang="tr-TR" altLang="tr-TR" b="1" dirty="0" smtClean="0">
                <a:solidFill>
                  <a:schemeClr val="bg1"/>
                </a:solidFill>
                <a:sym typeface="Symbol" pitchFamily="18" charset="2"/>
              </a:rPr>
              <a:t>nl</a:t>
            </a:r>
            <a:r>
              <a:rPr lang="tr-TR" altLang="tr-TR" b="1" dirty="0" smtClean="0">
                <a:solidFill>
                  <a:schemeClr val="bg1"/>
                </a:solidFill>
              </a:rPr>
              <a:t>ı</a:t>
            </a:r>
            <a:r>
              <a:rPr lang="tr-TR" altLang="tr-TR" b="1" dirty="0" smtClean="0">
                <a:solidFill>
                  <a:schemeClr val="bg1"/>
                </a:solidFill>
                <a:sym typeface="Symbol" pitchFamily="18" charset="2"/>
              </a:rPr>
              <a:t>ğ</a:t>
            </a:r>
            <a:r>
              <a:rPr lang="tr-TR" altLang="tr-TR" b="1" dirty="0" smtClean="0">
                <a:solidFill>
                  <a:schemeClr val="bg1"/>
                </a:solidFill>
              </a:rPr>
              <a:t>ı</a:t>
            </a:r>
            <a:r>
              <a:rPr lang="tr-TR" altLang="tr-TR" b="1" dirty="0" smtClean="0">
                <a:solidFill>
                  <a:schemeClr val="bg1"/>
                </a:solidFill>
                <a:sym typeface="Symbol" pitchFamily="18" charset="2"/>
              </a:rPr>
              <a:t>, meme de küçülme , kas kitlesinde artma ve  klitoriste belirginleşme  adet düzeninde bozulma ve sonunda , </a:t>
            </a:r>
            <a:r>
              <a:rPr lang="tr-TR" altLang="tr-TR" b="1" dirty="0" err="1" smtClean="0">
                <a:solidFill>
                  <a:schemeClr val="bg1"/>
                </a:solidFill>
                <a:sym typeface="Symbol" pitchFamily="18" charset="2"/>
              </a:rPr>
              <a:t>amenorenin</a:t>
            </a:r>
            <a:r>
              <a:rPr lang="tr-TR" altLang="tr-TR" b="1" dirty="0" smtClean="0">
                <a:solidFill>
                  <a:schemeClr val="bg1"/>
                </a:solidFill>
                <a:sym typeface="Symbol" pitchFamily="18" charset="2"/>
              </a:rPr>
              <a:t> yerleşmesini ifade eder.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tr-TR" altLang="tr-TR" b="1" dirty="0" smtClean="0">
                <a:solidFill>
                  <a:srgbClr val="FFFF00"/>
                </a:solidFill>
                <a:sym typeface="Symbol" pitchFamily="18" charset="2"/>
              </a:rPr>
              <a:t>    </a:t>
            </a:r>
            <a:r>
              <a:rPr lang="tr-TR" altLang="tr-TR" b="1" dirty="0" err="1" smtClean="0">
                <a:solidFill>
                  <a:srgbClr val="FFFF00"/>
                </a:solidFill>
                <a:sym typeface="Symbol" pitchFamily="18" charset="2"/>
              </a:rPr>
              <a:t>Ör:Androgen</a:t>
            </a:r>
            <a:r>
              <a:rPr lang="tr-TR" altLang="tr-TR" b="1" dirty="0" smtClean="0">
                <a:solidFill>
                  <a:srgbClr val="FFFF00"/>
                </a:solidFill>
                <a:sym typeface="Symbol" pitchFamily="18" charset="2"/>
              </a:rPr>
              <a:t> salgılayan </a:t>
            </a:r>
            <a:r>
              <a:rPr lang="tr-TR" altLang="tr-TR" b="1" dirty="0" err="1" smtClean="0">
                <a:solidFill>
                  <a:srgbClr val="FFFF00"/>
                </a:solidFill>
                <a:sym typeface="Symbol" pitchFamily="18" charset="2"/>
              </a:rPr>
              <a:t>Over</a:t>
            </a:r>
            <a:r>
              <a:rPr lang="tr-TR" altLang="tr-TR" b="1" dirty="0" smtClean="0">
                <a:solidFill>
                  <a:srgbClr val="FFFF00"/>
                </a:solidFill>
                <a:sym typeface="Symbol" pitchFamily="18" charset="2"/>
              </a:rPr>
              <a:t>-Adrenal </a:t>
            </a:r>
            <a:r>
              <a:rPr lang="tr-TR" altLang="tr-TR" b="1" dirty="0" err="1" smtClean="0">
                <a:solidFill>
                  <a:srgbClr val="FFFF00"/>
                </a:solidFill>
                <a:sym typeface="Symbol" pitchFamily="18" charset="2"/>
              </a:rPr>
              <a:t>Tm</a:t>
            </a:r>
            <a:r>
              <a:rPr lang="tr-TR" altLang="tr-TR" b="1" dirty="0" smtClean="0">
                <a:solidFill>
                  <a:srgbClr val="FFFF00"/>
                </a:solidFill>
                <a:sym typeface="Symbol" pitchFamily="18" charset="2"/>
              </a:rPr>
              <a:t> </a:t>
            </a:r>
            <a:r>
              <a:rPr lang="tr-TR" altLang="tr-TR" b="1" dirty="0" err="1" smtClean="0">
                <a:solidFill>
                  <a:srgbClr val="FFFF00"/>
                </a:solidFill>
                <a:sym typeface="Symbol" pitchFamily="18" charset="2"/>
              </a:rPr>
              <a:t>ler</a:t>
            </a:r>
            <a:r>
              <a:rPr lang="tr-TR" altLang="tr-TR" b="1" dirty="0" smtClean="0">
                <a:solidFill>
                  <a:srgbClr val="FFFF00"/>
                </a:solidFill>
                <a:sym typeface="Symbol" pitchFamily="18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289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07636" y="-171400"/>
            <a:ext cx="8229600" cy="1143000"/>
          </a:xfrm>
        </p:spPr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FFFF00"/>
                </a:solidFill>
              </a:rPr>
              <a:t>Kıl büyümesi -</a:t>
            </a:r>
            <a:r>
              <a:rPr lang="tr-TR" sz="4000" b="1" dirty="0" err="1" smtClean="0">
                <a:solidFill>
                  <a:srgbClr val="FFFF00"/>
                </a:solidFill>
              </a:rPr>
              <a:t>pilosebase</a:t>
            </a:r>
            <a:r>
              <a:rPr lang="tr-TR" sz="4000" b="1" dirty="0" smtClean="0">
                <a:solidFill>
                  <a:srgbClr val="FFFF00"/>
                </a:solidFill>
              </a:rPr>
              <a:t> ünite</a:t>
            </a:r>
            <a:endParaRPr lang="tr-TR" sz="4000" b="1" dirty="0">
              <a:solidFill>
                <a:srgbClr val="FFFF00"/>
              </a:solidFill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5257799"/>
          </a:xfrm>
        </p:spPr>
        <p:txBody>
          <a:bodyPr>
            <a:normAutofit/>
          </a:bodyPr>
          <a:lstStyle/>
          <a:p>
            <a:endParaRPr lang="tr-TR" sz="1400" dirty="0" smtClean="0"/>
          </a:p>
          <a:p>
            <a:endParaRPr lang="tr-TR" sz="1400" dirty="0"/>
          </a:p>
          <a:p>
            <a:endParaRPr lang="tr-TR" sz="1400" dirty="0" smtClean="0"/>
          </a:p>
          <a:p>
            <a:endParaRPr lang="tr-TR" sz="1400" dirty="0"/>
          </a:p>
          <a:p>
            <a:endParaRPr lang="tr-TR" sz="1400" dirty="0" smtClean="0"/>
          </a:p>
          <a:p>
            <a:endParaRPr lang="tr-TR" sz="1400" dirty="0"/>
          </a:p>
          <a:p>
            <a:endParaRPr lang="tr-TR" sz="1400" dirty="0" smtClean="0"/>
          </a:p>
          <a:p>
            <a:endParaRPr lang="tr-TR" sz="1400" dirty="0"/>
          </a:p>
          <a:p>
            <a:endParaRPr lang="tr-TR" sz="1400" dirty="0" smtClean="0"/>
          </a:p>
          <a:p>
            <a:endParaRPr lang="tr-TR" sz="1400" dirty="0"/>
          </a:p>
          <a:p>
            <a:endParaRPr lang="tr-TR" sz="1400" dirty="0" smtClean="0"/>
          </a:p>
          <a:p>
            <a:endParaRPr lang="tr-TR" sz="1400" dirty="0"/>
          </a:p>
          <a:p>
            <a:endParaRPr lang="tr-TR" sz="1400" dirty="0" smtClean="0"/>
          </a:p>
          <a:p>
            <a:endParaRPr lang="tr-TR" sz="1400" dirty="0"/>
          </a:p>
          <a:p>
            <a:pPr marL="0" indent="0">
              <a:buNone/>
            </a:pPr>
            <a:endParaRPr lang="tr-TR" sz="1400" dirty="0"/>
          </a:p>
          <a:p>
            <a:pPr marL="0" indent="0">
              <a:buNone/>
            </a:pPr>
            <a:endParaRPr lang="tr-TR" sz="1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sz="1400" b="1" dirty="0" smtClean="0">
                <a:solidFill>
                  <a:srgbClr val="FFFF00"/>
                </a:solidFill>
              </a:rPr>
              <a:t>                  </a:t>
            </a:r>
            <a:r>
              <a:rPr lang="tr-TR" sz="1400" b="1" dirty="0" err="1" smtClean="0">
                <a:solidFill>
                  <a:srgbClr val="FFFF00"/>
                </a:solidFill>
              </a:rPr>
              <a:t>Pilosebase</a:t>
            </a:r>
            <a:r>
              <a:rPr lang="tr-TR" sz="1400" b="1" dirty="0" smtClean="0">
                <a:solidFill>
                  <a:srgbClr val="FFFF00"/>
                </a:solidFill>
              </a:rPr>
              <a:t> ünite</a:t>
            </a:r>
            <a:endParaRPr lang="tr-TR" sz="1400" b="1" dirty="0">
              <a:solidFill>
                <a:srgbClr val="FFFF00"/>
              </a:solidFill>
            </a:endParaRPr>
          </a:p>
        </p:txBody>
      </p:sp>
      <p:pic>
        <p:nvPicPr>
          <p:cNvPr id="6" name="Picture 3" descr="AGY0301-04-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782025"/>
            <a:ext cx="5764177" cy="602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mac\Desktop\Snap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92896"/>
            <a:ext cx="316835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107504" y="836713"/>
            <a:ext cx="6480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00FF00"/>
                </a:solidFill>
              </a:rPr>
              <a:t>Kıl için normal yaşam döngüsü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 smtClean="0">
                <a:solidFill>
                  <a:srgbClr val="FFFF00"/>
                </a:solidFill>
              </a:rPr>
              <a:t>Anagen</a:t>
            </a:r>
            <a:r>
              <a:rPr lang="en-US" b="1" dirty="0" smtClean="0">
                <a:solidFill>
                  <a:srgbClr val="FFFF00"/>
                </a:solidFill>
              </a:rPr>
              <a:t> stage</a:t>
            </a:r>
            <a:r>
              <a:rPr lang="tr-TR" b="1" dirty="0" smtClean="0">
                <a:solidFill>
                  <a:srgbClr val="FFFF00"/>
                </a:solidFill>
              </a:rPr>
              <a:t>  </a:t>
            </a:r>
            <a:r>
              <a:rPr lang="en-US" dirty="0" smtClean="0">
                <a:solidFill>
                  <a:srgbClr val="FFFF00"/>
                </a:solidFill>
              </a:rPr>
              <a:t>: </a:t>
            </a:r>
            <a:r>
              <a:rPr lang="tr-TR" dirty="0" smtClean="0">
                <a:solidFill>
                  <a:srgbClr val="FFFF00"/>
                </a:solidFill>
              </a:rPr>
              <a:t>  </a:t>
            </a:r>
            <a:r>
              <a:rPr lang="en-US" dirty="0" smtClean="0">
                <a:solidFill>
                  <a:srgbClr val="FFFF00"/>
                </a:solidFill>
              </a:rPr>
              <a:t>Growth </a:t>
            </a:r>
            <a:endParaRPr lang="en-US" dirty="0">
              <a:solidFill>
                <a:srgbClr val="FFFF00"/>
              </a:solidFill>
            </a:endParaRPr>
          </a:p>
          <a:p>
            <a:pPr>
              <a:buFont typeface="Arial"/>
              <a:buChar char="•"/>
            </a:pPr>
            <a:r>
              <a:rPr lang="tr-TR" dirty="0" smtClean="0">
                <a:solidFill>
                  <a:srgbClr val="FFFF00"/>
                </a:solidFill>
              </a:rPr>
              <a:t>    </a:t>
            </a:r>
            <a:r>
              <a:rPr lang="en-US" b="1" dirty="0" err="1" smtClean="0">
                <a:solidFill>
                  <a:srgbClr val="FFFF00"/>
                </a:solidFill>
              </a:rPr>
              <a:t>Catagen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phase</a:t>
            </a:r>
            <a:r>
              <a:rPr lang="en-US" dirty="0">
                <a:solidFill>
                  <a:srgbClr val="FFFF00"/>
                </a:solidFill>
              </a:rPr>
              <a:t>: </a:t>
            </a:r>
            <a:r>
              <a:rPr lang="tr-TR" dirty="0" smtClean="0">
                <a:solidFill>
                  <a:srgbClr val="FFFF00"/>
                </a:solidFill>
              </a:rPr>
              <a:t>  </a:t>
            </a:r>
            <a:r>
              <a:rPr lang="en-US" dirty="0" smtClean="0">
                <a:solidFill>
                  <a:srgbClr val="FFFF00"/>
                </a:solidFill>
              </a:rPr>
              <a:t>Involution </a:t>
            </a:r>
            <a:endParaRPr lang="en-US" dirty="0">
              <a:solidFill>
                <a:srgbClr val="FFFF00"/>
              </a:solidFill>
            </a:endParaRPr>
          </a:p>
          <a:p>
            <a:pPr>
              <a:buFont typeface="Arial"/>
              <a:buChar char="•"/>
            </a:pPr>
            <a:r>
              <a:rPr lang="tr-TR" dirty="0" smtClean="0">
                <a:solidFill>
                  <a:srgbClr val="FFFF00"/>
                </a:solidFill>
              </a:rPr>
              <a:t>    </a:t>
            </a:r>
            <a:r>
              <a:rPr lang="en-US" b="1" dirty="0" err="1" smtClean="0">
                <a:solidFill>
                  <a:srgbClr val="FFFF00"/>
                </a:solidFill>
              </a:rPr>
              <a:t>Telogen</a:t>
            </a:r>
            <a:r>
              <a:rPr lang="en-US" b="1" dirty="0" smtClean="0">
                <a:solidFill>
                  <a:srgbClr val="FFFF00"/>
                </a:solidFill>
              </a:rPr>
              <a:t> phase</a:t>
            </a:r>
            <a:r>
              <a:rPr lang="tr-TR" b="1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r>
              <a:rPr lang="tr-TR" dirty="0" smtClean="0">
                <a:solidFill>
                  <a:schemeClr val="bg1"/>
                </a:solidFill>
              </a:rPr>
              <a:t>  </a:t>
            </a:r>
            <a:r>
              <a:rPr lang="en-US" dirty="0" smtClean="0">
                <a:solidFill>
                  <a:srgbClr val="FFFF00"/>
                </a:solidFill>
              </a:rPr>
              <a:t>Rest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7" name="Dikdörtgen 16"/>
          <p:cNvSpPr/>
          <p:nvPr/>
        </p:nvSpPr>
        <p:spPr>
          <a:xfrm>
            <a:off x="3419872" y="1916832"/>
            <a:ext cx="432048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Dikdörtgen 17"/>
          <p:cNvSpPr/>
          <p:nvPr/>
        </p:nvSpPr>
        <p:spPr>
          <a:xfrm>
            <a:off x="7596336" y="908720"/>
            <a:ext cx="936104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Oval 18"/>
          <p:cNvSpPr/>
          <p:nvPr/>
        </p:nvSpPr>
        <p:spPr>
          <a:xfrm>
            <a:off x="2699792" y="4869160"/>
            <a:ext cx="50405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Dikdörtgen 19"/>
          <p:cNvSpPr/>
          <p:nvPr/>
        </p:nvSpPr>
        <p:spPr>
          <a:xfrm>
            <a:off x="5148064" y="5589240"/>
            <a:ext cx="792088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494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Varsayılan Tasarım">
  <a:themeElements>
    <a:clrScheme name="Varsayılan Tasarı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arsayılan Tasarı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4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_Varsayılan Tasarım">
  <a:themeElements>
    <a:clrScheme name="Varsayılan Tasarı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arsayılan Tasarı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1167</TotalTime>
  <Words>2395</Words>
  <Application>Microsoft Office PowerPoint</Application>
  <PresentationFormat>Ekran Gösterisi (4:3)</PresentationFormat>
  <Paragraphs>503</Paragraphs>
  <Slides>69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16</vt:i4>
      </vt:variant>
      <vt:variant>
        <vt:lpstr>Slayt Başlıkları</vt:lpstr>
      </vt:variant>
      <vt:variant>
        <vt:i4>69</vt:i4>
      </vt:variant>
    </vt:vector>
  </HeadingPairs>
  <TitlesOfParts>
    <vt:vector size="85" baseType="lpstr">
      <vt:lpstr>1_Ofis Teması</vt:lpstr>
      <vt:lpstr>2_Ofis Teması</vt:lpstr>
      <vt:lpstr>3_Ofis Teması</vt:lpstr>
      <vt:lpstr>4_Ofis Teması</vt:lpstr>
      <vt:lpstr>5_Ofis Teması</vt:lpstr>
      <vt:lpstr>Ofis Teması</vt:lpstr>
      <vt:lpstr>6_Ofis Teması</vt:lpstr>
      <vt:lpstr>7_Ofis Teması</vt:lpstr>
      <vt:lpstr>8_Ofis Teması</vt:lpstr>
      <vt:lpstr>9_Ofis Teması</vt:lpstr>
      <vt:lpstr>10_Ofis Teması</vt:lpstr>
      <vt:lpstr>11_Ofis Teması</vt:lpstr>
      <vt:lpstr>Varsayılan Tasarım</vt:lpstr>
      <vt:lpstr>13_Ofis Teması</vt:lpstr>
      <vt:lpstr>14_Ofis Teması</vt:lpstr>
      <vt:lpstr>1_Varsayılan Tasarım</vt:lpstr>
      <vt:lpstr>  Hiperandrogenism-Hirsutism</vt:lpstr>
      <vt:lpstr>Hiperandrogenizm/Hirsutism</vt:lpstr>
      <vt:lpstr>Androjen fazlalığında semptomlar</vt:lpstr>
      <vt:lpstr>Kadında androjen kaynakları</vt:lpstr>
      <vt:lpstr>Hiperandrogenism</vt:lpstr>
      <vt:lpstr>Hirsutism</vt:lpstr>
      <vt:lpstr>hipertrikosis</vt:lpstr>
      <vt:lpstr>Virilism</vt:lpstr>
      <vt:lpstr>Kıl büyümesi -pilosebase ünite</vt:lpstr>
      <vt:lpstr>Androgenlerin kıl büyümesine etkisi</vt:lpstr>
      <vt:lpstr>Androgen yapımı</vt:lpstr>
      <vt:lpstr>Androgenler-Pilosebase (PSU)ünite</vt:lpstr>
      <vt:lpstr>PowerPoint Sunusu</vt:lpstr>
      <vt:lpstr>(T) - biyolojik etkinliğine neden olan faktör ler</vt:lpstr>
      <vt:lpstr>PowerPoint Sunusu</vt:lpstr>
      <vt:lpstr>SHBG (  ) Serbest-T (  ) durumlar</vt:lpstr>
      <vt:lpstr>PowerPoint Sunusu</vt:lpstr>
      <vt:lpstr>Kadında Hirsutism nedenleri</vt:lpstr>
      <vt:lpstr>PowerPoint Sunusu</vt:lpstr>
      <vt:lpstr>PowerPoint Sunusu</vt:lpstr>
      <vt:lpstr>Androjen yapımının monitorizasyonu</vt:lpstr>
      <vt:lpstr>Androjen fazlalığının nedenleri</vt:lpstr>
      <vt:lpstr>Hiperandrogenism-Hirsutism Klinik –Lab. değerlendirme</vt:lpstr>
      <vt:lpstr>Eksojen / iatrojenik(androgen) fazlalığı</vt:lpstr>
      <vt:lpstr>Hiperandrogenism-Hirsutism Klinik değerlendirme</vt:lpstr>
      <vt:lpstr>İdiopatik androjen fazlalığı (Ailesel,yapısal) PERİFERAL</vt:lpstr>
      <vt:lpstr>İdiopatik androjen fazlalığı (Ailesel,yapısal) PERİFERAL</vt:lpstr>
      <vt:lpstr>PowerPoint Sunusu</vt:lpstr>
      <vt:lpstr>Hiperandrogenism-Hirsutismus-Over</vt:lpstr>
      <vt:lpstr>Ovarian Stromal Hipertekozis</vt:lpstr>
      <vt:lpstr>Hiperandrogenism-Hirsutismus-Over</vt:lpstr>
      <vt:lpstr>PCOS</vt:lpstr>
      <vt:lpstr>PCOS</vt:lpstr>
      <vt:lpstr>PCOS</vt:lpstr>
      <vt:lpstr>PCOS Hiperandrogenemi</vt:lpstr>
      <vt:lpstr>PCOS- insülin etkisi</vt:lpstr>
      <vt:lpstr>PCOS- insülin etkisi</vt:lpstr>
      <vt:lpstr>PCOS- insülin etkisi</vt:lpstr>
      <vt:lpstr>PowerPoint Sunusu</vt:lpstr>
      <vt:lpstr>PCOS- insülin etkisi</vt:lpstr>
      <vt:lpstr>HAIR-AN Sendromu</vt:lpstr>
      <vt:lpstr>PowerPoint Sunusu</vt:lpstr>
      <vt:lpstr>Hiperandrojenizm PCO- ayırıcı tanı (özet)</vt:lpstr>
      <vt:lpstr>Androgen salan tümörler- Over</vt:lpstr>
      <vt:lpstr>Androgen salan tümörler- Over</vt:lpstr>
      <vt:lpstr>Androjen salan over tümörleri</vt:lpstr>
      <vt:lpstr>Hiperandrogenism-Adrenal</vt:lpstr>
      <vt:lpstr>KAH-(adult-onset):a-KAH </vt:lpstr>
      <vt:lpstr>A-Onset (KAH ) tarama</vt:lpstr>
      <vt:lpstr>17OH -P : 3.3-8ng/ml:Tanı için ACTH testi           ESOGÜ protokolü(im test)</vt:lpstr>
      <vt:lpstr>Hiperandrogenism-Adrenal</vt:lpstr>
      <vt:lpstr>Hiperandrogenism-Adrenal-Cushing</vt:lpstr>
      <vt:lpstr>Androgen salan tümörler- Adrenal</vt:lpstr>
      <vt:lpstr>Hiperandrogenism-Adrenal Tm</vt:lpstr>
      <vt:lpstr>PowerPoint Sunusu</vt:lpstr>
      <vt:lpstr>PowerPoint Sunusu</vt:lpstr>
      <vt:lpstr>PowerPoint Sunusu</vt:lpstr>
      <vt:lpstr>PowerPoint Sunusu</vt:lpstr>
      <vt:lpstr>Hirsutism-Tedavi</vt:lpstr>
      <vt:lpstr>Hirsutism tedavisinde özet- temel yaklaşımlar</vt:lpstr>
      <vt:lpstr>Hirsutism tedavisi-KOK</vt:lpstr>
      <vt:lpstr>Hirsutism tedavisi-KOK etkisi</vt:lpstr>
      <vt:lpstr>Tedavide hangi KOK?</vt:lpstr>
      <vt:lpstr>Hirsutism tedavisinde kullanılan medikasyonlar</vt:lpstr>
      <vt:lpstr>Hirsutism tedavisinde kullanılan medikasyonlar</vt:lpstr>
      <vt:lpstr>PowerPoint Sunusu</vt:lpstr>
      <vt:lpstr>PowerPoint Sunusu</vt:lpstr>
      <vt:lpstr>PowerPoint Sunusu</vt:lpstr>
      <vt:lpstr>Hipertrikosis-ilaçlar-hastalıklar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Hiperandrogenism-Hirsutisim</dc:title>
  <dc:creator>mac</dc:creator>
  <cp:lastModifiedBy>mac</cp:lastModifiedBy>
  <cp:revision>227</cp:revision>
  <dcterms:created xsi:type="dcterms:W3CDTF">2015-04-15T07:32:53Z</dcterms:created>
  <dcterms:modified xsi:type="dcterms:W3CDTF">2015-05-11T12:56:10Z</dcterms:modified>
</cp:coreProperties>
</file>